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34"/>
  </p:notesMasterIdLst>
  <p:sldIdLst>
    <p:sldId id="277" r:id="rId2"/>
    <p:sldId id="315" r:id="rId3"/>
    <p:sldId id="346" r:id="rId4"/>
    <p:sldId id="316" r:id="rId5"/>
    <p:sldId id="286" r:id="rId6"/>
    <p:sldId id="319" r:id="rId7"/>
    <p:sldId id="320" r:id="rId8"/>
    <p:sldId id="321" r:id="rId9"/>
    <p:sldId id="482" r:id="rId10"/>
    <p:sldId id="363" r:id="rId11"/>
    <p:sldId id="359" r:id="rId12"/>
    <p:sldId id="360" r:id="rId13"/>
    <p:sldId id="477" r:id="rId14"/>
    <p:sldId id="478" r:id="rId15"/>
    <p:sldId id="476" r:id="rId16"/>
    <p:sldId id="475" r:id="rId17"/>
    <p:sldId id="474" r:id="rId18"/>
    <p:sldId id="472" r:id="rId19"/>
    <p:sldId id="470" r:id="rId20"/>
    <p:sldId id="473" r:id="rId21"/>
    <p:sldId id="471" r:id="rId22"/>
    <p:sldId id="325" r:id="rId23"/>
    <p:sldId id="294" r:id="rId24"/>
    <p:sldId id="326" r:id="rId25"/>
    <p:sldId id="327" r:id="rId26"/>
    <p:sldId id="328" r:id="rId27"/>
    <p:sldId id="331" r:id="rId28"/>
    <p:sldId id="364" r:id="rId29"/>
    <p:sldId id="345" r:id="rId30"/>
    <p:sldId id="344" r:id="rId31"/>
    <p:sldId id="481" r:id="rId32"/>
    <p:sldId id="480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79BD28"/>
    <a:srgbClr val="02AFF0"/>
    <a:srgbClr val="000000"/>
    <a:srgbClr val="CAE6B0"/>
    <a:srgbClr val="5B9CD5"/>
    <a:srgbClr val="E2F0D9"/>
    <a:srgbClr val="1C4899"/>
    <a:srgbClr val="F8FCF5"/>
    <a:srgbClr val="96BA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1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92" y="336"/>
      </p:cViewPr>
      <p:guideLst>
        <p:guide orient="horz" pos="417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B078FC-30A3-4DBE-B1B2-578B8200C3EB}" type="doc">
      <dgm:prSet loTypeId="urn:microsoft.com/office/officeart/2005/8/layout/radial6" loCatId="cycle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HK"/>
        </a:p>
      </dgm:t>
    </dgm:pt>
    <dgm:pt modelId="{AEDE9DCF-8422-4D91-8EDE-2F29EDDFBE1E}">
      <dgm:prSet phldrT="[Text]" custT="1"/>
      <dgm:spPr/>
      <dgm:t>
        <a:bodyPr/>
        <a:lstStyle/>
        <a:p>
          <a:r>
            <a:rPr lang="en-US" sz="800" b="1" dirty="0"/>
            <a:t>Regional</a:t>
          </a:r>
        </a:p>
        <a:p>
          <a:r>
            <a:rPr lang="en-US" sz="800" b="1" dirty="0"/>
            <a:t>NOC SOC</a:t>
          </a:r>
          <a:endParaRPr lang="en-HK" sz="800" b="1" dirty="0"/>
        </a:p>
      </dgm:t>
    </dgm:pt>
    <dgm:pt modelId="{E48A4245-7448-4AB7-9E3C-76C73EA2001F}" type="parTrans" cxnId="{D88C74EA-3A48-4C00-9989-C22C163413AC}">
      <dgm:prSet/>
      <dgm:spPr/>
      <dgm:t>
        <a:bodyPr/>
        <a:lstStyle/>
        <a:p>
          <a:endParaRPr lang="en-HK"/>
        </a:p>
      </dgm:t>
    </dgm:pt>
    <dgm:pt modelId="{F338BAD5-6E1F-4FC4-A563-C5640D965247}" type="sibTrans" cxnId="{D88C74EA-3A48-4C00-9989-C22C163413AC}">
      <dgm:prSet/>
      <dgm:spPr/>
      <dgm:t>
        <a:bodyPr/>
        <a:lstStyle/>
        <a:p>
          <a:endParaRPr lang="en-HK"/>
        </a:p>
      </dgm:t>
    </dgm:pt>
    <dgm:pt modelId="{866E3139-0252-4B0D-A210-1C738747B233}">
      <dgm:prSet phldrT="[Text]"/>
      <dgm:spPr/>
      <dgm:t>
        <a:bodyPr/>
        <a:lstStyle/>
        <a:p>
          <a:r>
            <a:rPr lang="en-US" dirty="0"/>
            <a:t>AZ 1</a:t>
          </a:r>
          <a:endParaRPr lang="en-HK" dirty="0"/>
        </a:p>
      </dgm:t>
    </dgm:pt>
    <dgm:pt modelId="{0F83F537-0165-4E91-A4CF-46FB58703553}" type="parTrans" cxnId="{5E9C37C0-0D1C-41E7-9CFA-97388D07DE65}">
      <dgm:prSet/>
      <dgm:spPr/>
      <dgm:t>
        <a:bodyPr/>
        <a:lstStyle/>
        <a:p>
          <a:endParaRPr lang="en-HK"/>
        </a:p>
      </dgm:t>
    </dgm:pt>
    <dgm:pt modelId="{DCBF60A6-CC45-4113-BC26-7523DB7107ED}" type="sibTrans" cxnId="{5E9C37C0-0D1C-41E7-9CFA-97388D07DE65}">
      <dgm:prSet/>
      <dgm:spPr/>
      <dgm:t>
        <a:bodyPr/>
        <a:lstStyle/>
        <a:p>
          <a:endParaRPr lang="en-HK"/>
        </a:p>
      </dgm:t>
    </dgm:pt>
    <dgm:pt modelId="{4420BEA9-BEF8-4B2F-93A4-A146CC76957D}">
      <dgm:prSet phldrT="[Text]"/>
      <dgm:spPr/>
      <dgm:t>
        <a:bodyPr/>
        <a:lstStyle/>
        <a:p>
          <a:r>
            <a:rPr lang="en-US" dirty="0"/>
            <a:t>AZ 2</a:t>
          </a:r>
          <a:endParaRPr lang="en-HK" dirty="0"/>
        </a:p>
      </dgm:t>
    </dgm:pt>
    <dgm:pt modelId="{39722BEE-315E-4C62-8432-3BF43F0FB079}" type="parTrans" cxnId="{283DA6B9-EA13-4E13-B1EE-B97B8CE483E4}">
      <dgm:prSet/>
      <dgm:spPr/>
      <dgm:t>
        <a:bodyPr/>
        <a:lstStyle/>
        <a:p>
          <a:endParaRPr lang="en-HK"/>
        </a:p>
      </dgm:t>
    </dgm:pt>
    <dgm:pt modelId="{DCCFBED9-804B-4CFC-8304-573EA16FCB36}" type="sibTrans" cxnId="{283DA6B9-EA13-4E13-B1EE-B97B8CE483E4}">
      <dgm:prSet/>
      <dgm:spPr/>
      <dgm:t>
        <a:bodyPr/>
        <a:lstStyle/>
        <a:p>
          <a:endParaRPr lang="en-HK"/>
        </a:p>
      </dgm:t>
    </dgm:pt>
    <dgm:pt modelId="{BAEAC3C0-49C9-4CD0-81C6-B58C3463BF04}">
      <dgm:prSet phldrT="[Text]"/>
      <dgm:spPr/>
      <dgm:t>
        <a:bodyPr/>
        <a:lstStyle/>
        <a:p>
          <a:r>
            <a:rPr lang="en-US" dirty="0"/>
            <a:t>AZ 3</a:t>
          </a:r>
          <a:endParaRPr lang="en-HK" dirty="0"/>
        </a:p>
      </dgm:t>
    </dgm:pt>
    <dgm:pt modelId="{183B5CB2-7D72-4524-AAAD-01A1BD78E3CB}" type="parTrans" cxnId="{E8EE9B4E-9511-429F-A099-25039B86A526}">
      <dgm:prSet/>
      <dgm:spPr/>
      <dgm:t>
        <a:bodyPr/>
        <a:lstStyle/>
        <a:p>
          <a:endParaRPr lang="en-HK"/>
        </a:p>
      </dgm:t>
    </dgm:pt>
    <dgm:pt modelId="{6957A226-151B-43D7-88A6-4561E4A7CE68}" type="sibTrans" cxnId="{E8EE9B4E-9511-429F-A099-25039B86A526}">
      <dgm:prSet/>
      <dgm:spPr/>
      <dgm:t>
        <a:bodyPr/>
        <a:lstStyle/>
        <a:p>
          <a:endParaRPr lang="en-HK"/>
        </a:p>
      </dgm:t>
    </dgm:pt>
    <dgm:pt modelId="{7CD886D4-924B-4077-96C2-76B373387F3C}">
      <dgm:prSet phldrT="[Text]"/>
      <dgm:spPr/>
      <dgm:t>
        <a:bodyPr/>
        <a:lstStyle/>
        <a:p>
          <a:r>
            <a:rPr lang="en-US" dirty="0"/>
            <a:t>AZ n</a:t>
          </a:r>
          <a:endParaRPr lang="en-HK" dirty="0"/>
        </a:p>
      </dgm:t>
    </dgm:pt>
    <dgm:pt modelId="{258D3434-2418-4FBE-92B1-D411D62CB223}" type="parTrans" cxnId="{96CDD25A-BE04-4416-93F6-1181989E76B0}">
      <dgm:prSet/>
      <dgm:spPr/>
      <dgm:t>
        <a:bodyPr/>
        <a:lstStyle/>
        <a:p>
          <a:endParaRPr lang="en-HK"/>
        </a:p>
      </dgm:t>
    </dgm:pt>
    <dgm:pt modelId="{8B734F0D-1CCD-43FD-A162-5C485D3C97F6}" type="sibTrans" cxnId="{96CDD25A-BE04-4416-93F6-1181989E76B0}">
      <dgm:prSet/>
      <dgm:spPr/>
      <dgm:t>
        <a:bodyPr/>
        <a:lstStyle/>
        <a:p>
          <a:endParaRPr lang="en-HK"/>
        </a:p>
      </dgm:t>
    </dgm:pt>
    <dgm:pt modelId="{EEBDB818-0BD8-43A2-8CFE-288B773378A3}">
      <dgm:prSet phldrT="[Text]"/>
      <dgm:spPr/>
      <dgm:t>
        <a:bodyPr/>
        <a:lstStyle/>
        <a:p>
          <a:r>
            <a:rPr lang="en-US" dirty="0"/>
            <a:t>…</a:t>
          </a:r>
          <a:endParaRPr lang="en-HK" dirty="0"/>
        </a:p>
      </dgm:t>
    </dgm:pt>
    <dgm:pt modelId="{69AEA160-0BEF-4AC9-A455-16BFFF80524D}" type="parTrans" cxnId="{2B4B6917-36A5-4F94-9458-4CDE80D8FB95}">
      <dgm:prSet/>
      <dgm:spPr/>
      <dgm:t>
        <a:bodyPr/>
        <a:lstStyle/>
        <a:p>
          <a:endParaRPr lang="en-HK"/>
        </a:p>
      </dgm:t>
    </dgm:pt>
    <dgm:pt modelId="{391DEA2F-ACF6-4BB4-B17E-87FA0E6AF1EF}" type="sibTrans" cxnId="{2B4B6917-36A5-4F94-9458-4CDE80D8FB95}">
      <dgm:prSet/>
      <dgm:spPr/>
      <dgm:t>
        <a:bodyPr/>
        <a:lstStyle/>
        <a:p>
          <a:endParaRPr lang="en-HK"/>
        </a:p>
      </dgm:t>
    </dgm:pt>
    <dgm:pt modelId="{50A9F0D3-BE56-472D-A2AC-7F0683F72567}" type="pres">
      <dgm:prSet presAssocID="{7EB078FC-30A3-4DBE-B1B2-578B8200C3E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95F6F4F-CCDD-4FEB-A410-42A9EE3CCAD0}" type="pres">
      <dgm:prSet presAssocID="{AEDE9DCF-8422-4D91-8EDE-2F29EDDFBE1E}" presName="centerShape" presStyleLbl="node0" presStyleIdx="0" presStyleCnt="1"/>
      <dgm:spPr/>
    </dgm:pt>
    <dgm:pt modelId="{69FE5EE2-9C98-4C18-9204-1F26BE0A7DA9}" type="pres">
      <dgm:prSet presAssocID="{866E3139-0252-4B0D-A210-1C738747B233}" presName="node" presStyleLbl="node1" presStyleIdx="0" presStyleCnt="5">
        <dgm:presLayoutVars>
          <dgm:bulletEnabled val="1"/>
        </dgm:presLayoutVars>
      </dgm:prSet>
      <dgm:spPr/>
    </dgm:pt>
    <dgm:pt modelId="{85BC6913-6B42-439C-8FEC-C0D68AD60C07}" type="pres">
      <dgm:prSet presAssocID="{866E3139-0252-4B0D-A210-1C738747B233}" presName="dummy" presStyleCnt="0"/>
      <dgm:spPr/>
    </dgm:pt>
    <dgm:pt modelId="{5B6B22EB-46C9-42C8-9181-6545B0EE95CB}" type="pres">
      <dgm:prSet presAssocID="{DCBF60A6-CC45-4113-BC26-7523DB7107ED}" presName="sibTrans" presStyleLbl="sibTrans2D1" presStyleIdx="0" presStyleCnt="5"/>
      <dgm:spPr/>
    </dgm:pt>
    <dgm:pt modelId="{1DC36A8F-E807-4D02-8D0F-3C5B5F7C6929}" type="pres">
      <dgm:prSet presAssocID="{4420BEA9-BEF8-4B2F-93A4-A146CC76957D}" presName="node" presStyleLbl="node1" presStyleIdx="1" presStyleCnt="5">
        <dgm:presLayoutVars>
          <dgm:bulletEnabled val="1"/>
        </dgm:presLayoutVars>
      </dgm:prSet>
      <dgm:spPr/>
    </dgm:pt>
    <dgm:pt modelId="{05850183-8E75-439D-98D4-BC64351F131D}" type="pres">
      <dgm:prSet presAssocID="{4420BEA9-BEF8-4B2F-93A4-A146CC76957D}" presName="dummy" presStyleCnt="0"/>
      <dgm:spPr/>
    </dgm:pt>
    <dgm:pt modelId="{4DBD5293-3397-4BCF-87C5-3D4A03A4B8E9}" type="pres">
      <dgm:prSet presAssocID="{DCCFBED9-804B-4CFC-8304-573EA16FCB36}" presName="sibTrans" presStyleLbl="sibTrans2D1" presStyleIdx="1" presStyleCnt="5"/>
      <dgm:spPr/>
    </dgm:pt>
    <dgm:pt modelId="{07DF75E2-B3D7-408F-A0DF-8B6910D7D1CD}" type="pres">
      <dgm:prSet presAssocID="{BAEAC3C0-49C9-4CD0-81C6-B58C3463BF04}" presName="node" presStyleLbl="node1" presStyleIdx="2" presStyleCnt="5">
        <dgm:presLayoutVars>
          <dgm:bulletEnabled val="1"/>
        </dgm:presLayoutVars>
      </dgm:prSet>
      <dgm:spPr/>
    </dgm:pt>
    <dgm:pt modelId="{79E368EB-81B7-4902-98F5-6D97259601E8}" type="pres">
      <dgm:prSet presAssocID="{BAEAC3C0-49C9-4CD0-81C6-B58C3463BF04}" presName="dummy" presStyleCnt="0"/>
      <dgm:spPr/>
    </dgm:pt>
    <dgm:pt modelId="{DB0222BF-5B2A-4D6D-9AEF-FDFAD6F7BB7E}" type="pres">
      <dgm:prSet presAssocID="{6957A226-151B-43D7-88A6-4561E4A7CE68}" presName="sibTrans" presStyleLbl="sibTrans2D1" presStyleIdx="2" presStyleCnt="5"/>
      <dgm:spPr/>
    </dgm:pt>
    <dgm:pt modelId="{E63106F8-3075-4AA5-93D6-DC674DCB57B5}" type="pres">
      <dgm:prSet presAssocID="{EEBDB818-0BD8-43A2-8CFE-288B773378A3}" presName="node" presStyleLbl="node1" presStyleIdx="3" presStyleCnt="5">
        <dgm:presLayoutVars>
          <dgm:bulletEnabled val="1"/>
        </dgm:presLayoutVars>
      </dgm:prSet>
      <dgm:spPr/>
    </dgm:pt>
    <dgm:pt modelId="{D1FF0B15-AD82-40E7-A28F-468C622B5AB4}" type="pres">
      <dgm:prSet presAssocID="{EEBDB818-0BD8-43A2-8CFE-288B773378A3}" presName="dummy" presStyleCnt="0"/>
      <dgm:spPr/>
    </dgm:pt>
    <dgm:pt modelId="{5EA4F247-8E37-420D-82A0-621D04D8C730}" type="pres">
      <dgm:prSet presAssocID="{391DEA2F-ACF6-4BB4-B17E-87FA0E6AF1EF}" presName="sibTrans" presStyleLbl="sibTrans2D1" presStyleIdx="3" presStyleCnt="5"/>
      <dgm:spPr/>
    </dgm:pt>
    <dgm:pt modelId="{1AE08B00-3626-49DF-977D-552CFFE80881}" type="pres">
      <dgm:prSet presAssocID="{7CD886D4-924B-4077-96C2-76B373387F3C}" presName="node" presStyleLbl="node1" presStyleIdx="4" presStyleCnt="5">
        <dgm:presLayoutVars>
          <dgm:bulletEnabled val="1"/>
        </dgm:presLayoutVars>
      </dgm:prSet>
      <dgm:spPr/>
    </dgm:pt>
    <dgm:pt modelId="{47B3D4CB-8243-4EBF-AED1-8803F19D22F6}" type="pres">
      <dgm:prSet presAssocID="{7CD886D4-924B-4077-96C2-76B373387F3C}" presName="dummy" presStyleCnt="0"/>
      <dgm:spPr/>
    </dgm:pt>
    <dgm:pt modelId="{269C3277-04F4-4433-9029-3708F55CE3CC}" type="pres">
      <dgm:prSet presAssocID="{8B734F0D-1CCD-43FD-A162-5C485D3C97F6}" presName="sibTrans" presStyleLbl="sibTrans2D1" presStyleIdx="4" presStyleCnt="5"/>
      <dgm:spPr/>
    </dgm:pt>
  </dgm:ptLst>
  <dgm:cxnLst>
    <dgm:cxn modelId="{7CCFFB04-1356-498B-8F7B-0DBD1104FC78}" type="presOf" srcId="{391DEA2F-ACF6-4BB4-B17E-87FA0E6AF1EF}" destId="{5EA4F247-8E37-420D-82A0-621D04D8C730}" srcOrd="0" destOrd="0" presId="urn:microsoft.com/office/officeart/2005/8/layout/radial6"/>
    <dgm:cxn modelId="{4ABB5B0B-4397-4D8C-8740-F8253DB71F69}" type="presOf" srcId="{DCCFBED9-804B-4CFC-8304-573EA16FCB36}" destId="{4DBD5293-3397-4BCF-87C5-3D4A03A4B8E9}" srcOrd="0" destOrd="0" presId="urn:microsoft.com/office/officeart/2005/8/layout/radial6"/>
    <dgm:cxn modelId="{E19C5C0F-545B-4B4A-A13C-12809C615E14}" type="presOf" srcId="{7EB078FC-30A3-4DBE-B1B2-578B8200C3EB}" destId="{50A9F0D3-BE56-472D-A2AC-7F0683F72567}" srcOrd="0" destOrd="0" presId="urn:microsoft.com/office/officeart/2005/8/layout/radial6"/>
    <dgm:cxn modelId="{2B4B6917-36A5-4F94-9458-4CDE80D8FB95}" srcId="{AEDE9DCF-8422-4D91-8EDE-2F29EDDFBE1E}" destId="{EEBDB818-0BD8-43A2-8CFE-288B773378A3}" srcOrd="3" destOrd="0" parTransId="{69AEA160-0BEF-4AC9-A455-16BFFF80524D}" sibTransId="{391DEA2F-ACF6-4BB4-B17E-87FA0E6AF1EF}"/>
    <dgm:cxn modelId="{5B73DE3F-8155-4E89-87EC-479D8C008D81}" type="presOf" srcId="{EEBDB818-0BD8-43A2-8CFE-288B773378A3}" destId="{E63106F8-3075-4AA5-93D6-DC674DCB57B5}" srcOrd="0" destOrd="0" presId="urn:microsoft.com/office/officeart/2005/8/layout/radial6"/>
    <dgm:cxn modelId="{E8EE9B4E-9511-429F-A099-25039B86A526}" srcId="{AEDE9DCF-8422-4D91-8EDE-2F29EDDFBE1E}" destId="{BAEAC3C0-49C9-4CD0-81C6-B58C3463BF04}" srcOrd="2" destOrd="0" parTransId="{183B5CB2-7D72-4524-AAAD-01A1BD78E3CB}" sibTransId="{6957A226-151B-43D7-88A6-4561E4A7CE68}"/>
    <dgm:cxn modelId="{B75F7D52-F8D9-45FE-A1C5-410D5545B11B}" type="presOf" srcId="{BAEAC3C0-49C9-4CD0-81C6-B58C3463BF04}" destId="{07DF75E2-B3D7-408F-A0DF-8B6910D7D1CD}" srcOrd="0" destOrd="0" presId="urn:microsoft.com/office/officeart/2005/8/layout/radial6"/>
    <dgm:cxn modelId="{96CDD25A-BE04-4416-93F6-1181989E76B0}" srcId="{AEDE9DCF-8422-4D91-8EDE-2F29EDDFBE1E}" destId="{7CD886D4-924B-4077-96C2-76B373387F3C}" srcOrd="4" destOrd="0" parTransId="{258D3434-2418-4FBE-92B1-D411D62CB223}" sibTransId="{8B734F0D-1CCD-43FD-A162-5C485D3C97F6}"/>
    <dgm:cxn modelId="{5A847D83-EF07-4BF4-AC15-C004EE3B134C}" type="presOf" srcId="{6957A226-151B-43D7-88A6-4561E4A7CE68}" destId="{DB0222BF-5B2A-4D6D-9AEF-FDFAD6F7BB7E}" srcOrd="0" destOrd="0" presId="urn:microsoft.com/office/officeart/2005/8/layout/radial6"/>
    <dgm:cxn modelId="{6EBC3E86-8EB4-4959-9892-F56074865902}" type="presOf" srcId="{866E3139-0252-4B0D-A210-1C738747B233}" destId="{69FE5EE2-9C98-4C18-9204-1F26BE0A7DA9}" srcOrd="0" destOrd="0" presId="urn:microsoft.com/office/officeart/2005/8/layout/radial6"/>
    <dgm:cxn modelId="{55266C89-447E-4F17-AEE4-D3A367789AF9}" type="presOf" srcId="{DCBF60A6-CC45-4113-BC26-7523DB7107ED}" destId="{5B6B22EB-46C9-42C8-9181-6545B0EE95CB}" srcOrd="0" destOrd="0" presId="urn:microsoft.com/office/officeart/2005/8/layout/radial6"/>
    <dgm:cxn modelId="{61A56D8A-98AB-4B63-83C7-A8D0E0A027F5}" type="presOf" srcId="{AEDE9DCF-8422-4D91-8EDE-2F29EDDFBE1E}" destId="{495F6F4F-CCDD-4FEB-A410-42A9EE3CCAD0}" srcOrd="0" destOrd="0" presId="urn:microsoft.com/office/officeart/2005/8/layout/radial6"/>
    <dgm:cxn modelId="{74C93699-824B-4B30-A2A9-D81A0932DC8E}" type="presOf" srcId="{8B734F0D-1CCD-43FD-A162-5C485D3C97F6}" destId="{269C3277-04F4-4433-9029-3708F55CE3CC}" srcOrd="0" destOrd="0" presId="urn:microsoft.com/office/officeart/2005/8/layout/radial6"/>
    <dgm:cxn modelId="{283DA6B9-EA13-4E13-B1EE-B97B8CE483E4}" srcId="{AEDE9DCF-8422-4D91-8EDE-2F29EDDFBE1E}" destId="{4420BEA9-BEF8-4B2F-93A4-A146CC76957D}" srcOrd="1" destOrd="0" parTransId="{39722BEE-315E-4C62-8432-3BF43F0FB079}" sibTransId="{DCCFBED9-804B-4CFC-8304-573EA16FCB36}"/>
    <dgm:cxn modelId="{5E9C37C0-0D1C-41E7-9CFA-97388D07DE65}" srcId="{AEDE9DCF-8422-4D91-8EDE-2F29EDDFBE1E}" destId="{866E3139-0252-4B0D-A210-1C738747B233}" srcOrd="0" destOrd="0" parTransId="{0F83F537-0165-4E91-A4CF-46FB58703553}" sibTransId="{DCBF60A6-CC45-4113-BC26-7523DB7107ED}"/>
    <dgm:cxn modelId="{D88C74EA-3A48-4C00-9989-C22C163413AC}" srcId="{7EB078FC-30A3-4DBE-B1B2-578B8200C3EB}" destId="{AEDE9DCF-8422-4D91-8EDE-2F29EDDFBE1E}" srcOrd="0" destOrd="0" parTransId="{E48A4245-7448-4AB7-9E3C-76C73EA2001F}" sibTransId="{F338BAD5-6E1F-4FC4-A563-C5640D965247}"/>
    <dgm:cxn modelId="{6D3DE1EA-33F4-461C-B14F-4CE98B686732}" type="presOf" srcId="{7CD886D4-924B-4077-96C2-76B373387F3C}" destId="{1AE08B00-3626-49DF-977D-552CFFE80881}" srcOrd="0" destOrd="0" presId="urn:microsoft.com/office/officeart/2005/8/layout/radial6"/>
    <dgm:cxn modelId="{A2C691EF-B663-43C9-8018-11AC056B5AF3}" type="presOf" srcId="{4420BEA9-BEF8-4B2F-93A4-A146CC76957D}" destId="{1DC36A8F-E807-4D02-8D0F-3C5B5F7C6929}" srcOrd="0" destOrd="0" presId="urn:microsoft.com/office/officeart/2005/8/layout/radial6"/>
    <dgm:cxn modelId="{E4A1E3D5-4AE7-4B55-9440-DAB8795571A5}" type="presParOf" srcId="{50A9F0D3-BE56-472D-A2AC-7F0683F72567}" destId="{495F6F4F-CCDD-4FEB-A410-42A9EE3CCAD0}" srcOrd="0" destOrd="0" presId="urn:microsoft.com/office/officeart/2005/8/layout/radial6"/>
    <dgm:cxn modelId="{FE35BA7A-EDA4-4E6E-BBAF-64DF326E9DD7}" type="presParOf" srcId="{50A9F0D3-BE56-472D-A2AC-7F0683F72567}" destId="{69FE5EE2-9C98-4C18-9204-1F26BE0A7DA9}" srcOrd="1" destOrd="0" presId="urn:microsoft.com/office/officeart/2005/8/layout/radial6"/>
    <dgm:cxn modelId="{6DC7BA7D-C433-42E6-8213-0A7F124F59AD}" type="presParOf" srcId="{50A9F0D3-BE56-472D-A2AC-7F0683F72567}" destId="{85BC6913-6B42-439C-8FEC-C0D68AD60C07}" srcOrd="2" destOrd="0" presId="urn:microsoft.com/office/officeart/2005/8/layout/radial6"/>
    <dgm:cxn modelId="{357E2365-0A90-4033-9C0D-D9B0A2E60388}" type="presParOf" srcId="{50A9F0D3-BE56-472D-A2AC-7F0683F72567}" destId="{5B6B22EB-46C9-42C8-9181-6545B0EE95CB}" srcOrd="3" destOrd="0" presId="urn:microsoft.com/office/officeart/2005/8/layout/radial6"/>
    <dgm:cxn modelId="{D74E08FF-A5B7-4BCB-929F-184B49E60318}" type="presParOf" srcId="{50A9F0D3-BE56-472D-A2AC-7F0683F72567}" destId="{1DC36A8F-E807-4D02-8D0F-3C5B5F7C6929}" srcOrd="4" destOrd="0" presId="urn:microsoft.com/office/officeart/2005/8/layout/radial6"/>
    <dgm:cxn modelId="{CB86882F-A45F-449F-824D-212652A7E0F4}" type="presParOf" srcId="{50A9F0D3-BE56-472D-A2AC-7F0683F72567}" destId="{05850183-8E75-439D-98D4-BC64351F131D}" srcOrd="5" destOrd="0" presId="urn:microsoft.com/office/officeart/2005/8/layout/radial6"/>
    <dgm:cxn modelId="{3DDA6334-BCA3-45EE-9D12-093BD6464789}" type="presParOf" srcId="{50A9F0D3-BE56-472D-A2AC-7F0683F72567}" destId="{4DBD5293-3397-4BCF-87C5-3D4A03A4B8E9}" srcOrd="6" destOrd="0" presId="urn:microsoft.com/office/officeart/2005/8/layout/radial6"/>
    <dgm:cxn modelId="{C9C0DB74-A58D-4442-A601-0C1881378ED8}" type="presParOf" srcId="{50A9F0D3-BE56-472D-A2AC-7F0683F72567}" destId="{07DF75E2-B3D7-408F-A0DF-8B6910D7D1CD}" srcOrd="7" destOrd="0" presId="urn:microsoft.com/office/officeart/2005/8/layout/radial6"/>
    <dgm:cxn modelId="{30883E95-F818-453F-8021-170543BD1A68}" type="presParOf" srcId="{50A9F0D3-BE56-472D-A2AC-7F0683F72567}" destId="{79E368EB-81B7-4902-98F5-6D97259601E8}" srcOrd="8" destOrd="0" presId="urn:microsoft.com/office/officeart/2005/8/layout/radial6"/>
    <dgm:cxn modelId="{6366D740-AB29-497C-B10F-9650CFB579AE}" type="presParOf" srcId="{50A9F0D3-BE56-472D-A2AC-7F0683F72567}" destId="{DB0222BF-5B2A-4D6D-9AEF-FDFAD6F7BB7E}" srcOrd="9" destOrd="0" presId="urn:microsoft.com/office/officeart/2005/8/layout/radial6"/>
    <dgm:cxn modelId="{F3B823E0-86D3-479D-BD1C-10E5DF37EFB8}" type="presParOf" srcId="{50A9F0D3-BE56-472D-A2AC-7F0683F72567}" destId="{E63106F8-3075-4AA5-93D6-DC674DCB57B5}" srcOrd="10" destOrd="0" presId="urn:microsoft.com/office/officeart/2005/8/layout/radial6"/>
    <dgm:cxn modelId="{10E6580F-F9D9-4DB6-904C-192193C3123F}" type="presParOf" srcId="{50A9F0D3-BE56-472D-A2AC-7F0683F72567}" destId="{D1FF0B15-AD82-40E7-A28F-468C622B5AB4}" srcOrd="11" destOrd="0" presId="urn:microsoft.com/office/officeart/2005/8/layout/radial6"/>
    <dgm:cxn modelId="{61290F8D-032B-406F-BB12-5759B4B20C5B}" type="presParOf" srcId="{50A9F0D3-BE56-472D-A2AC-7F0683F72567}" destId="{5EA4F247-8E37-420D-82A0-621D04D8C730}" srcOrd="12" destOrd="0" presId="urn:microsoft.com/office/officeart/2005/8/layout/radial6"/>
    <dgm:cxn modelId="{CD606D5C-4D8F-441A-B0FC-9AC86B559A4E}" type="presParOf" srcId="{50A9F0D3-BE56-472D-A2AC-7F0683F72567}" destId="{1AE08B00-3626-49DF-977D-552CFFE80881}" srcOrd="13" destOrd="0" presId="urn:microsoft.com/office/officeart/2005/8/layout/radial6"/>
    <dgm:cxn modelId="{9A164B23-1725-4451-95A4-BB4D0A06530E}" type="presParOf" srcId="{50A9F0D3-BE56-472D-A2AC-7F0683F72567}" destId="{47B3D4CB-8243-4EBF-AED1-8803F19D22F6}" srcOrd="14" destOrd="0" presId="urn:microsoft.com/office/officeart/2005/8/layout/radial6"/>
    <dgm:cxn modelId="{310CA52E-F99D-43AF-911B-F84DBB4C8BE2}" type="presParOf" srcId="{50A9F0D3-BE56-472D-A2AC-7F0683F72567}" destId="{269C3277-04F4-4433-9029-3708F55CE3C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9C3277-04F4-4433-9029-3708F55CE3CC}">
      <dsp:nvSpPr>
        <dsp:cNvPr id="0" name=""/>
        <dsp:cNvSpPr/>
      </dsp:nvSpPr>
      <dsp:spPr>
        <a:xfrm>
          <a:off x="408322" y="208525"/>
          <a:ext cx="1389268" cy="1389268"/>
        </a:xfrm>
        <a:prstGeom prst="blockArc">
          <a:avLst>
            <a:gd name="adj1" fmla="val 11880000"/>
            <a:gd name="adj2" fmla="val 16200000"/>
            <a:gd name="adj3" fmla="val 4642"/>
          </a:avLst>
        </a:prstGeom>
        <a:solidFill>
          <a:schemeClr val="accent1">
            <a:shade val="90000"/>
            <a:hueOff val="271295"/>
            <a:satOff val="-626"/>
            <a:lumOff val="198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4F247-8E37-420D-82A0-621D04D8C730}">
      <dsp:nvSpPr>
        <dsp:cNvPr id="0" name=""/>
        <dsp:cNvSpPr/>
      </dsp:nvSpPr>
      <dsp:spPr>
        <a:xfrm>
          <a:off x="408322" y="208525"/>
          <a:ext cx="1389268" cy="1389268"/>
        </a:xfrm>
        <a:prstGeom prst="blockArc">
          <a:avLst>
            <a:gd name="adj1" fmla="val 7560000"/>
            <a:gd name="adj2" fmla="val 11880000"/>
            <a:gd name="adj3" fmla="val 4642"/>
          </a:avLst>
        </a:prstGeom>
        <a:solidFill>
          <a:schemeClr val="accent1">
            <a:shade val="90000"/>
            <a:hueOff val="203471"/>
            <a:satOff val="-469"/>
            <a:lumOff val="149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222BF-5B2A-4D6D-9AEF-FDFAD6F7BB7E}">
      <dsp:nvSpPr>
        <dsp:cNvPr id="0" name=""/>
        <dsp:cNvSpPr/>
      </dsp:nvSpPr>
      <dsp:spPr>
        <a:xfrm>
          <a:off x="408322" y="208525"/>
          <a:ext cx="1389268" cy="1389268"/>
        </a:xfrm>
        <a:prstGeom prst="blockArc">
          <a:avLst>
            <a:gd name="adj1" fmla="val 3240000"/>
            <a:gd name="adj2" fmla="val 7560000"/>
            <a:gd name="adj3" fmla="val 4642"/>
          </a:avLst>
        </a:prstGeom>
        <a:solidFill>
          <a:schemeClr val="accent1">
            <a:shade val="90000"/>
            <a:hueOff val="135647"/>
            <a:satOff val="-313"/>
            <a:lumOff val="993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BD5293-3397-4BCF-87C5-3D4A03A4B8E9}">
      <dsp:nvSpPr>
        <dsp:cNvPr id="0" name=""/>
        <dsp:cNvSpPr/>
      </dsp:nvSpPr>
      <dsp:spPr>
        <a:xfrm>
          <a:off x="408322" y="208525"/>
          <a:ext cx="1389268" cy="1389268"/>
        </a:xfrm>
        <a:prstGeom prst="blockArc">
          <a:avLst>
            <a:gd name="adj1" fmla="val 20520000"/>
            <a:gd name="adj2" fmla="val 3240000"/>
            <a:gd name="adj3" fmla="val 4642"/>
          </a:avLst>
        </a:prstGeom>
        <a:solidFill>
          <a:schemeClr val="accent1">
            <a:shade val="90000"/>
            <a:hueOff val="67824"/>
            <a:satOff val="-156"/>
            <a:lumOff val="49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6B22EB-46C9-42C8-9181-6545B0EE95CB}">
      <dsp:nvSpPr>
        <dsp:cNvPr id="0" name=""/>
        <dsp:cNvSpPr/>
      </dsp:nvSpPr>
      <dsp:spPr>
        <a:xfrm>
          <a:off x="408322" y="208525"/>
          <a:ext cx="1389268" cy="1389268"/>
        </a:xfrm>
        <a:prstGeom prst="blockArc">
          <a:avLst>
            <a:gd name="adj1" fmla="val 16200000"/>
            <a:gd name="adj2" fmla="val 20520000"/>
            <a:gd name="adj3" fmla="val 4642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6F4F-CCDD-4FEB-A410-42A9EE3CCAD0}">
      <dsp:nvSpPr>
        <dsp:cNvPr id="0" name=""/>
        <dsp:cNvSpPr/>
      </dsp:nvSpPr>
      <dsp:spPr>
        <a:xfrm>
          <a:off x="783056" y="583258"/>
          <a:ext cx="639801" cy="639801"/>
        </a:xfrm>
        <a:prstGeom prst="ellips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/>
            <a:t>Regional</a:t>
          </a:r>
        </a:p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/>
            <a:t>NOC SOC</a:t>
          </a:r>
          <a:endParaRPr lang="en-HK" sz="800" b="1" kern="1200" dirty="0"/>
        </a:p>
      </dsp:txBody>
      <dsp:txXfrm>
        <a:off x="876753" y="676955"/>
        <a:ext cx="452407" cy="452407"/>
      </dsp:txXfrm>
    </dsp:sp>
    <dsp:sp modelId="{69FE5EE2-9C98-4C18-9204-1F26BE0A7DA9}">
      <dsp:nvSpPr>
        <dsp:cNvPr id="0" name=""/>
        <dsp:cNvSpPr/>
      </dsp:nvSpPr>
      <dsp:spPr>
        <a:xfrm>
          <a:off x="879026" y="717"/>
          <a:ext cx="447860" cy="447860"/>
        </a:xfrm>
        <a:prstGeom prst="ellips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AZ 1</a:t>
          </a:r>
          <a:endParaRPr lang="en-HK" sz="1000" kern="1200" dirty="0"/>
        </a:p>
      </dsp:txBody>
      <dsp:txXfrm>
        <a:off x="944614" y="66305"/>
        <a:ext cx="316684" cy="316684"/>
      </dsp:txXfrm>
    </dsp:sp>
    <dsp:sp modelId="{1DC36A8F-E807-4D02-8D0F-3C5B5F7C6929}">
      <dsp:nvSpPr>
        <dsp:cNvPr id="0" name=""/>
        <dsp:cNvSpPr/>
      </dsp:nvSpPr>
      <dsp:spPr>
        <a:xfrm>
          <a:off x="1524329" y="469557"/>
          <a:ext cx="447860" cy="447860"/>
        </a:xfrm>
        <a:prstGeom prst="ellipse">
          <a:avLst/>
        </a:prstGeom>
        <a:solidFill>
          <a:schemeClr val="accent1">
            <a:shade val="80000"/>
            <a:hueOff val="67816"/>
            <a:satOff val="1294"/>
            <a:lumOff val="57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AZ 2</a:t>
          </a:r>
          <a:endParaRPr lang="en-HK" sz="1000" kern="1200" dirty="0"/>
        </a:p>
      </dsp:txBody>
      <dsp:txXfrm>
        <a:off x="1589917" y="535145"/>
        <a:ext cx="316684" cy="316684"/>
      </dsp:txXfrm>
    </dsp:sp>
    <dsp:sp modelId="{07DF75E2-B3D7-408F-A0DF-8B6910D7D1CD}">
      <dsp:nvSpPr>
        <dsp:cNvPr id="0" name=""/>
        <dsp:cNvSpPr/>
      </dsp:nvSpPr>
      <dsp:spPr>
        <a:xfrm>
          <a:off x="1277845" y="1228155"/>
          <a:ext cx="447860" cy="447860"/>
        </a:xfrm>
        <a:prstGeom prst="ellipse">
          <a:avLst/>
        </a:prstGeom>
        <a:solidFill>
          <a:schemeClr val="accent1">
            <a:shade val="80000"/>
            <a:hueOff val="135632"/>
            <a:satOff val="2588"/>
            <a:lumOff val="114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AZ 3</a:t>
          </a:r>
          <a:endParaRPr lang="en-HK" sz="1000" kern="1200" dirty="0"/>
        </a:p>
      </dsp:txBody>
      <dsp:txXfrm>
        <a:off x="1343433" y="1293743"/>
        <a:ext cx="316684" cy="316684"/>
      </dsp:txXfrm>
    </dsp:sp>
    <dsp:sp modelId="{E63106F8-3075-4AA5-93D6-DC674DCB57B5}">
      <dsp:nvSpPr>
        <dsp:cNvPr id="0" name=""/>
        <dsp:cNvSpPr/>
      </dsp:nvSpPr>
      <dsp:spPr>
        <a:xfrm>
          <a:off x="480207" y="1228155"/>
          <a:ext cx="447860" cy="447860"/>
        </a:xfrm>
        <a:prstGeom prst="ellipse">
          <a:avLst/>
        </a:prstGeom>
        <a:solidFill>
          <a:schemeClr val="accent1">
            <a:shade val="80000"/>
            <a:hueOff val="203448"/>
            <a:satOff val="3881"/>
            <a:lumOff val="171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…</a:t>
          </a:r>
          <a:endParaRPr lang="en-HK" sz="1000" kern="1200" dirty="0"/>
        </a:p>
      </dsp:txBody>
      <dsp:txXfrm>
        <a:off x="545795" y="1293743"/>
        <a:ext cx="316684" cy="316684"/>
      </dsp:txXfrm>
    </dsp:sp>
    <dsp:sp modelId="{1AE08B00-3626-49DF-977D-552CFFE80881}">
      <dsp:nvSpPr>
        <dsp:cNvPr id="0" name=""/>
        <dsp:cNvSpPr/>
      </dsp:nvSpPr>
      <dsp:spPr>
        <a:xfrm>
          <a:off x="233724" y="469557"/>
          <a:ext cx="447860" cy="447860"/>
        </a:xfrm>
        <a:prstGeom prst="ellipse">
          <a:avLst/>
        </a:prstGeom>
        <a:solidFill>
          <a:schemeClr val="accent1">
            <a:shade val="80000"/>
            <a:hueOff val="271263"/>
            <a:satOff val="5175"/>
            <a:lumOff val="228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AZ n</a:t>
          </a:r>
          <a:endParaRPr lang="en-HK" sz="1000" kern="1200" dirty="0"/>
        </a:p>
      </dsp:txBody>
      <dsp:txXfrm>
        <a:off x="299312" y="535145"/>
        <a:ext cx="316684" cy="3166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A7E-3EC1-4288-B9D9-FC1EE93FCCA0}" type="datetimeFigureOut">
              <a:rPr lang="zh-CN" altLang="en-US" smtClean="0"/>
              <a:t>2021/10/8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B88-1190-4780-AE5D-C66042A647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433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939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915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75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814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9426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156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020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0" name="直接连接符 1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20" userDrawn="1">
          <p15:clr>
            <a:srgbClr val="FBAE40"/>
          </p15:clr>
        </p15:guide>
        <p15:guide id="2" pos="7015" userDrawn="1">
          <p15:clr>
            <a:srgbClr val="FBAE40"/>
          </p15:clr>
        </p15:guide>
        <p15:guide id="3" orient="horz" pos="4178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FD157CFB-EA35-1844-A992-AF433AB50FD9}"/>
              </a:ext>
            </a:extLst>
          </p:cNvPr>
          <p:cNvGrpSpPr/>
          <p:nvPr userDrawn="1"/>
        </p:nvGrpSpPr>
        <p:grpSpPr>
          <a:xfrm>
            <a:off x="0" y="311232"/>
            <a:ext cx="590573" cy="326941"/>
            <a:chOff x="1" y="311232"/>
            <a:chExt cx="590573" cy="326941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F624280-979D-4546-B7F2-56FC1B354A0B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F5431528-1905-5E4B-BC5F-D7BD348ADFBE}"/>
                </a:ext>
              </a:extLst>
            </p:cNvPr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0BF5372F-B50F-844B-98C7-04C1E4E78242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2" name="直接连接符 21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5" name="矩形 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2275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 and bottom split lin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0972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945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485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0737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573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61" r:id="rId4"/>
    <p:sldLayoutId id="2147483662" r:id="rId5"/>
    <p:sldLayoutId id="2147483655" r:id="rId6"/>
    <p:sldLayoutId id="2147483663" r:id="rId7"/>
    <p:sldLayoutId id="2147483659" r:id="rId8"/>
    <p:sldLayoutId id="2147483660" r:id="rId9"/>
    <p:sldLayoutId id="2147483664" r:id="rId1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svg"/><Relationship Id="rId3" Type="http://schemas.openxmlformats.org/officeDocument/2006/relationships/image" Target="../media/image7.png"/><Relationship Id="rId21" Type="http://schemas.openxmlformats.org/officeDocument/2006/relationships/image" Target="../media/image28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17" Type="http://schemas.openxmlformats.org/officeDocument/2006/relationships/image" Target="../media/image24.png"/><Relationship Id="rId2" Type="http://schemas.openxmlformats.org/officeDocument/2006/relationships/image" Target="../media/image8.jpg"/><Relationship Id="rId16" Type="http://schemas.openxmlformats.org/officeDocument/2006/relationships/image" Target="../media/image23.svg"/><Relationship Id="rId20" Type="http://schemas.openxmlformats.org/officeDocument/2006/relationships/image" Target="../media/image27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31.svg"/><Relationship Id="rId5" Type="http://schemas.openxmlformats.org/officeDocument/2006/relationships/image" Target="../media/image12.svg"/><Relationship Id="rId15" Type="http://schemas.openxmlformats.org/officeDocument/2006/relationships/image" Target="../media/image22.png"/><Relationship Id="rId23" Type="http://schemas.openxmlformats.org/officeDocument/2006/relationships/image" Target="../media/image30.png"/><Relationship Id="rId10" Type="http://schemas.openxmlformats.org/officeDocument/2006/relationships/image" Target="../media/image17.svg"/><Relationship Id="rId19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svg"/><Relationship Id="rId22" Type="http://schemas.openxmlformats.org/officeDocument/2006/relationships/image" Target="../media/image2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18" Type="http://schemas.openxmlformats.org/officeDocument/2006/relationships/image" Target="../media/image43.png"/><Relationship Id="rId3" Type="http://schemas.openxmlformats.org/officeDocument/2006/relationships/image" Target="../media/image8.jpg"/><Relationship Id="rId21" Type="http://schemas.openxmlformats.org/officeDocument/2006/relationships/image" Target="../media/image46.svg"/><Relationship Id="rId7" Type="http://schemas.openxmlformats.org/officeDocument/2006/relationships/image" Target="../media/image31.svg"/><Relationship Id="rId12" Type="http://schemas.openxmlformats.org/officeDocument/2006/relationships/image" Target="../media/image37.png"/><Relationship Id="rId17" Type="http://schemas.openxmlformats.org/officeDocument/2006/relationships/image" Target="../media/image42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6.svg"/><Relationship Id="rId5" Type="http://schemas.openxmlformats.org/officeDocument/2006/relationships/image" Target="../media/image32.png"/><Relationship Id="rId15" Type="http://schemas.openxmlformats.org/officeDocument/2006/relationships/image" Target="../media/image40.svg"/><Relationship Id="rId10" Type="http://schemas.openxmlformats.org/officeDocument/2006/relationships/image" Target="../media/image35.png"/><Relationship Id="rId19" Type="http://schemas.openxmlformats.org/officeDocument/2006/relationships/image" Target="../media/image44.svg"/><Relationship Id="rId4" Type="http://schemas.openxmlformats.org/officeDocument/2006/relationships/image" Target="../media/image7.png"/><Relationship Id="rId9" Type="http://schemas.openxmlformats.org/officeDocument/2006/relationships/image" Target="../media/image34.svg"/><Relationship Id="rId1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4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7" Type="http://schemas.openxmlformats.org/officeDocument/2006/relationships/image" Target="../media/image55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svg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2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1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12" Type="http://schemas.openxmlformats.org/officeDocument/2006/relationships/image" Target="../media/image80.jpeg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84.png"/><Relationship Id="rId1" Type="http://schemas.openxmlformats.org/officeDocument/2006/relationships/tags" Target="../tags/tag1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73.png"/><Relationship Id="rId15" Type="http://schemas.openxmlformats.org/officeDocument/2006/relationships/image" Target="../media/image83.tiff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Relationship Id="rId14" Type="http://schemas.openxmlformats.org/officeDocument/2006/relationships/image" Target="../media/image8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3.emf"/><Relationship Id="rId5" Type="http://schemas.openxmlformats.org/officeDocument/2006/relationships/image" Target="../media/image92.svg"/><Relationship Id="rId4" Type="http://schemas.openxmlformats.org/officeDocument/2006/relationships/image" Target="../media/image9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5.png"/><Relationship Id="rId18" Type="http://schemas.openxmlformats.org/officeDocument/2006/relationships/image" Target="../media/image110.png"/><Relationship Id="rId3" Type="http://schemas.openxmlformats.org/officeDocument/2006/relationships/image" Target="../media/image7.png"/><Relationship Id="rId7" Type="http://schemas.openxmlformats.org/officeDocument/2006/relationships/image" Target="../media/image99.png"/><Relationship Id="rId12" Type="http://schemas.openxmlformats.org/officeDocument/2006/relationships/image" Target="../media/image104.png"/><Relationship Id="rId17" Type="http://schemas.openxmlformats.org/officeDocument/2006/relationships/image" Target="../media/image109.png"/><Relationship Id="rId2" Type="http://schemas.openxmlformats.org/officeDocument/2006/relationships/image" Target="../media/image8.jpg"/><Relationship Id="rId16" Type="http://schemas.openxmlformats.org/officeDocument/2006/relationships/image" Target="../media/image108.png"/><Relationship Id="rId20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png"/><Relationship Id="rId15" Type="http://schemas.openxmlformats.org/officeDocument/2006/relationships/image" Target="../media/image107.png"/><Relationship Id="rId10" Type="http://schemas.openxmlformats.org/officeDocument/2006/relationships/image" Target="../media/image102.png"/><Relationship Id="rId19" Type="http://schemas.openxmlformats.org/officeDocument/2006/relationships/image" Target="../media/image111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Relationship Id="rId14" Type="http://schemas.openxmlformats.org/officeDocument/2006/relationships/image" Target="../media/image10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7.png"/><Relationship Id="rId7" Type="http://schemas.openxmlformats.org/officeDocument/2006/relationships/image" Target="../media/image116.png"/><Relationship Id="rId12" Type="http://schemas.openxmlformats.org/officeDocument/2006/relationships/image" Target="../media/image12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11" Type="http://schemas.openxmlformats.org/officeDocument/2006/relationships/image" Target="../media/image120.jpeg"/><Relationship Id="rId5" Type="http://schemas.openxmlformats.org/officeDocument/2006/relationships/image" Target="../media/image114.png"/><Relationship Id="rId10" Type="http://schemas.openxmlformats.org/officeDocument/2006/relationships/image" Target="../media/image119.png"/><Relationship Id="rId4" Type="http://schemas.openxmlformats.org/officeDocument/2006/relationships/image" Target="../media/image113.tiff"/><Relationship Id="rId9" Type="http://schemas.openxmlformats.org/officeDocument/2006/relationships/image" Target="../media/image1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13" Type="http://schemas.openxmlformats.org/officeDocument/2006/relationships/image" Target="../media/image133.png"/><Relationship Id="rId3" Type="http://schemas.openxmlformats.org/officeDocument/2006/relationships/image" Target="../media/image7.png"/><Relationship Id="rId7" Type="http://schemas.openxmlformats.org/officeDocument/2006/relationships/image" Target="../media/image127.emf"/><Relationship Id="rId12" Type="http://schemas.openxmlformats.org/officeDocument/2006/relationships/image" Target="../media/image13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131.png"/><Relationship Id="rId5" Type="http://schemas.openxmlformats.org/officeDocument/2006/relationships/image" Target="../media/image126.png"/><Relationship Id="rId10" Type="http://schemas.openxmlformats.org/officeDocument/2006/relationships/image" Target="../media/image130.png"/><Relationship Id="rId4" Type="http://schemas.openxmlformats.org/officeDocument/2006/relationships/image" Target="../media/image125.png"/><Relationship Id="rId9" Type="http://schemas.openxmlformats.org/officeDocument/2006/relationships/image" Target="../media/image1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7.png"/><Relationship Id="rId7" Type="http://schemas.openxmlformats.org/officeDocument/2006/relationships/image" Target="../media/image138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emf"/><Relationship Id="rId5" Type="http://schemas.openxmlformats.org/officeDocument/2006/relationships/image" Target="../media/image141.emf"/><Relationship Id="rId4" Type="http://schemas.openxmlformats.org/officeDocument/2006/relationships/image" Target="../media/image14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jpeg"/><Relationship Id="rId3" Type="http://schemas.openxmlformats.org/officeDocument/2006/relationships/image" Target="../media/image7.png"/><Relationship Id="rId7" Type="http://schemas.openxmlformats.org/officeDocument/2006/relationships/image" Target="../media/image14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11" Type="http://schemas.openxmlformats.org/officeDocument/2006/relationships/image" Target="../media/image150.png"/><Relationship Id="rId5" Type="http://schemas.openxmlformats.org/officeDocument/2006/relationships/image" Target="../media/image144.jpeg"/><Relationship Id="rId10" Type="http://schemas.openxmlformats.org/officeDocument/2006/relationships/image" Target="../media/image149.jpeg"/><Relationship Id="rId4" Type="http://schemas.openxmlformats.org/officeDocument/2006/relationships/image" Target="../media/image143.jpeg"/><Relationship Id="rId9" Type="http://schemas.openxmlformats.org/officeDocument/2006/relationships/image" Target="../media/image148.png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0.jpeg"/><Relationship Id="rId18" Type="http://schemas.openxmlformats.org/officeDocument/2006/relationships/image" Target="../media/image165.png"/><Relationship Id="rId26" Type="http://schemas.openxmlformats.org/officeDocument/2006/relationships/image" Target="../media/image173.png"/><Relationship Id="rId39" Type="http://schemas.openxmlformats.org/officeDocument/2006/relationships/image" Target="../media/image186.png"/><Relationship Id="rId21" Type="http://schemas.openxmlformats.org/officeDocument/2006/relationships/image" Target="../media/image168.jpeg"/><Relationship Id="rId34" Type="http://schemas.openxmlformats.org/officeDocument/2006/relationships/image" Target="../media/image181.png"/><Relationship Id="rId42" Type="http://schemas.openxmlformats.org/officeDocument/2006/relationships/image" Target="../media/image189.jpeg"/><Relationship Id="rId47" Type="http://schemas.openxmlformats.org/officeDocument/2006/relationships/image" Target="../media/image194.jpeg"/><Relationship Id="rId50" Type="http://schemas.openxmlformats.org/officeDocument/2006/relationships/image" Target="../media/image197.jpeg"/><Relationship Id="rId55" Type="http://schemas.openxmlformats.org/officeDocument/2006/relationships/image" Target="../media/image202.jpeg"/><Relationship Id="rId7" Type="http://schemas.openxmlformats.org/officeDocument/2006/relationships/image" Target="../media/image154.jpeg"/><Relationship Id="rId2" Type="http://schemas.openxmlformats.org/officeDocument/2006/relationships/image" Target="../media/image8.jpg"/><Relationship Id="rId16" Type="http://schemas.openxmlformats.org/officeDocument/2006/relationships/image" Target="../media/image163.jpeg"/><Relationship Id="rId29" Type="http://schemas.openxmlformats.org/officeDocument/2006/relationships/image" Target="../media/image176.jpeg"/><Relationship Id="rId11" Type="http://schemas.openxmlformats.org/officeDocument/2006/relationships/image" Target="../media/image158.jpeg"/><Relationship Id="rId24" Type="http://schemas.openxmlformats.org/officeDocument/2006/relationships/image" Target="../media/image171.png"/><Relationship Id="rId32" Type="http://schemas.openxmlformats.org/officeDocument/2006/relationships/image" Target="../media/image179.jpeg"/><Relationship Id="rId37" Type="http://schemas.openxmlformats.org/officeDocument/2006/relationships/image" Target="../media/image184.png"/><Relationship Id="rId40" Type="http://schemas.openxmlformats.org/officeDocument/2006/relationships/image" Target="../media/image187.jpeg"/><Relationship Id="rId45" Type="http://schemas.openxmlformats.org/officeDocument/2006/relationships/image" Target="../media/image192.jpeg"/><Relationship Id="rId53" Type="http://schemas.openxmlformats.org/officeDocument/2006/relationships/image" Target="../media/image200.png"/><Relationship Id="rId58" Type="http://schemas.openxmlformats.org/officeDocument/2006/relationships/image" Target="../media/image205.jpeg"/><Relationship Id="rId5" Type="http://schemas.openxmlformats.org/officeDocument/2006/relationships/image" Target="../media/image152.jpeg"/><Relationship Id="rId19" Type="http://schemas.openxmlformats.org/officeDocument/2006/relationships/image" Target="../media/image166.jpeg"/><Relationship Id="rId4" Type="http://schemas.openxmlformats.org/officeDocument/2006/relationships/image" Target="../media/image151.png"/><Relationship Id="rId9" Type="http://schemas.openxmlformats.org/officeDocument/2006/relationships/image" Target="../media/image156.png"/><Relationship Id="rId14" Type="http://schemas.openxmlformats.org/officeDocument/2006/relationships/image" Target="../media/image161.png"/><Relationship Id="rId22" Type="http://schemas.openxmlformats.org/officeDocument/2006/relationships/image" Target="../media/image169.jpeg"/><Relationship Id="rId27" Type="http://schemas.openxmlformats.org/officeDocument/2006/relationships/image" Target="../media/image174.png"/><Relationship Id="rId30" Type="http://schemas.openxmlformats.org/officeDocument/2006/relationships/image" Target="../media/image177.png"/><Relationship Id="rId35" Type="http://schemas.openxmlformats.org/officeDocument/2006/relationships/image" Target="../media/image182.png"/><Relationship Id="rId43" Type="http://schemas.openxmlformats.org/officeDocument/2006/relationships/image" Target="../media/image190.png"/><Relationship Id="rId48" Type="http://schemas.openxmlformats.org/officeDocument/2006/relationships/image" Target="../media/image195.jpeg"/><Relationship Id="rId56" Type="http://schemas.openxmlformats.org/officeDocument/2006/relationships/image" Target="../media/image203.jpeg"/><Relationship Id="rId8" Type="http://schemas.openxmlformats.org/officeDocument/2006/relationships/image" Target="../media/image155.jpeg"/><Relationship Id="rId51" Type="http://schemas.openxmlformats.org/officeDocument/2006/relationships/image" Target="../media/image198.png"/><Relationship Id="rId3" Type="http://schemas.openxmlformats.org/officeDocument/2006/relationships/image" Target="../media/image7.png"/><Relationship Id="rId12" Type="http://schemas.openxmlformats.org/officeDocument/2006/relationships/image" Target="../media/image159.jpeg"/><Relationship Id="rId17" Type="http://schemas.openxmlformats.org/officeDocument/2006/relationships/image" Target="../media/image164.png"/><Relationship Id="rId25" Type="http://schemas.openxmlformats.org/officeDocument/2006/relationships/image" Target="../media/image172.jpeg"/><Relationship Id="rId33" Type="http://schemas.openxmlformats.org/officeDocument/2006/relationships/image" Target="../media/image180.jpeg"/><Relationship Id="rId38" Type="http://schemas.openxmlformats.org/officeDocument/2006/relationships/image" Target="../media/image185.png"/><Relationship Id="rId46" Type="http://schemas.openxmlformats.org/officeDocument/2006/relationships/image" Target="../media/image193.jpeg"/><Relationship Id="rId20" Type="http://schemas.openxmlformats.org/officeDocument/2006/relationships/image" Target="../media/image167.png"/><Relationship Id="rId41" Type="http://schemas.openxmlformats.org/officeDocument/2006/relationships/image" Target="../media/image188.png"/><Relationship Id="rId54" Type="http://schemas.openxmlformats.org/officeDocument/2006/relationships/image" Target="../media/image20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3.png"/><Relationship Id="rId15" Type="http://schemas.openxmlformats.org/officeDocument/2006/relationships/image" Target="../media/image162.jpeg"/><Relationship Id="rId23" Type="http://schemas.openxmlformats.org/officeDocument/2006/relationships/image" Target="../media/image170.jpeg"/><Relationship Id="rId28" Type="http://schemas.openxmlformats.org/officeDocument/2006/relationships/image" Target="../media/image175.png"/><Relationship Id="rId36" Type="http://schemas.openxmlformats.org/officeDocument/2006/relationships/image" Target="../media/image183.jpeg"/><Relationship Id="rId49" Type="http://schemas.openxmlformats.org/officeDocument/2006/relationships/image" Target="../media/image196.jpeg"/><Relationship Id="rId57" Type="http://schemas.openxmlformats.org/officeDocument/2006/relationships/image" Target="../media/image204.jpeg"/><Relationship Id="rId10" Type="http://schemas.openxmlformats.org/officeDocument/2006/relationships/image" Target="../media/image157.png"/><Relationship Id="rId31" Type="http://schemas.openxmlformats.org/officeDocument/2006/relationships/image" Target="../media/image178.png"/><Relationship Id="rId44" Type="http://schemas.openxmlformats.org/officeDocument/2006/relationships/image" Target="../media/image191.jpeg"/><Relationship Id="rId52" Type="http://schemas.openxmlformats.org/officeDocument/2006/relationships/image" Target="../media/image19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7.png"/><Relationship Id="rId4" Type="http://schemas.openxmlformats.org/officeDocument/2006/relationships/image" Target="../media/image20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6" y="-837"/>
            <a:ext cx="2319463" cy="106038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2216727"/>
            <a:ext cx="645622" cy="1586784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416204" y="2027574"/>
            <a:ext cx="6779420" cy="12159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err="1">
                <a:solidFill>
                  <a:srgbClr val="345692"/>
                </a:solidFill>
                <a:ea typeface="微软雅黑"/>
              </a:rPr>
              <a:t>Sangfor</a:t>
            </a:r>
            <a:r>
              <a:rPr lang="zh-CN" altLang="en-US" sz="3200" b="1" dirty="0">
                <a:solidFill>
                  <a:srgbClr val="345692"/>
                </a:solidFill>
                <a:ea typeface="微软雅黑"/>
              </a:rPr>
              <a:t> </a:t>
            </a:r>
            <a:r>
              <a:rPr lang="en-US" altLang="zh-CN" sz="3200" b="1" dirty="0">
                <a:solidFill>
                  <a:srgbClr val="345692"/>
                </a:solidFill>
                <a:ea typeface="微软雅黑"/>
              </a:rPr>
              <a:t>Managed</a:t>
            </a:r>
            <a:r>
              <a:rPr lang="zh-CN" altLang="en-US" sz="3200" b="1" dirty="0">
                <a:solidFill>
                  <a:srgbClr val="345692"/>
                </a:solidFill>
                <a:ea typeface="微软雅黑"/>
              </a:rPr>
              <a:t> </a:t>
            </a:r>
            <a:r>
              <a:rPr lang="en-US" altLang="zh-CN" sz="3200" b="1" dirty="0">
                <a:solidFill>
                  <a:srgbClr val="345692"/>
                </a:solidFill>
                <a:ea typeface="微软雅黑"/>
              </a:rPr>
              <a:t>Cloud</a:t>
            </a:r>
            <a:r>
              <a:rPr lang="zh-CN" altLang="en-US" sz="3200" b="1" dirty="0">
                <a:solidFill>
                  <a:srgbClr val="345692"/>
                </a:solidFill>
                <a:ea typeface="微软雅黑"/>
              </a:rPr>
              <a:t> </a:t>
            </a:r>
            <a:r>
              <a:rPr lang="en-US" altLang="zh-CN" sz="3200" b="1" dirty="0">
                <a:solidFill>
                  <a:srgbClr val="345692"/>
                </a:solidFill>
                <a:ea typeface="微软雅黑"/>
              </a:rPr>
              <a:t>Service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345692"/>
                </a:solidFill>
                <a:ea typeface="微软雅黑"/>
              </a:rPr>
              <a:t>for Enterprise</a:t>
            </a:r>
            <a:endParaRPr lang="en-US" altLang="zh-CN" sz="3200" b="1" dirty="0">
              <a:solidFill>
                <a:schemeClr val="accent6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9391" y="2216724"/>
            <a:ext cx="129736" cy="1586784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43234" y="2216727"/>
            <a:ext cx="129736" cy="1586784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422896" y="3514545"/>
            <a:ext cx="6683240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900" dirty="0">
                <a:solidFill>
                  <a:srgbClr val="79BD28"/>
                </a:solidFill>
              </a:rPr>
              <a:t>Trusted and Worry-free Cloud Infrastructure and Service</a:t>
            </a:r>
            <a:endParaRPr lang="zh-CN" altLang="en-US" sz="1900" dirty="0">
              <a:solidFill>
                <a:srgbClr val="79BD28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1" name="直接连接符 30"/>
          <p:cNvCxnSpPr>
            <a:cxnSpLocks/>
          </p:cNvCxnSpPr>
          <p:nvPr/>
        </p:nvCxnSpPr>
        <p:spPr>
          <a:xfrm>
            <a:off x="1516594" y="3380595"/>
            <a:ext cx="2504800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39" name="矩形 38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634981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HK" altLang="zh-CN" sz="2800" b="1" dirty="0">
                  <a:solidFill>
                    <a:srgbClr val="345692"/>
                  </a:solidFill>
                  <a:latin typeface="+mj-lt"/>
                </a:rPr>
                <a:t>Worldwide Cloud Spending is Rising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7A5BB2D3-4146-B842-9080-4B0629A1B048}"/>
              </a:ext>
            </a:extLst>
          </p:cNvPr>
          <p:cNvSpPr txBox="1">
            <a:spLocks/>
          </p:cNvSpPr>
          <p:nvPr/>
        </p:nvSpPr>
        <p:spPr>
          <a:xfrm>
            <a:off x="857231" y="4560155"/>
            <a:ext cx="10527705" cy="108018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</a:rPr>
              <a:t>The proportion of IT spending that is shifting to cloud will accelerate in the aftermath of the COVID-19 crisis, </a:t>
            </a:r>
            <a:r>
              <a:rPr lang="en-US" altLang="zh-CN" sz="1600" dirty="0">
                <a:latin typeface="+mn-lt"/>
              </a:rPr>
              <a:t>the</a:t>
            </a:r>
            <a:r>
              <a:rPr lang="zh-CN" altLang="en-US" sz="1600" dirty="0">
                <a:latin typeface="+mn-lt"/>
              </a:rPr>
              <a:t> </a:t>
            </a:r>
            <a:r>
              <a:rPr lang="en-US" sz="1600" dirty="0">
                <a:latin typeface="+mn-lt"/>
              </a:rPr>
              <a:t>cloud </a:t>
            </a:r>
            <a:r>
              <a:rPr lang="en-US" altLang="zh-CN" sz="1600" dirty="0">
                <a:latin typeface="+mn-lt"/>
              </a:rPr>
              <a:t>total</a:t>
            </a:r>
            <a:r>
              <a:rPr lang="zh-CN" altLang="en-US" sz="1600" dirty="0">
                <a:latin typeface="+mn-lt"/>
              </a:rPr>
              <a:t> </a:t>
            </a:r>
            <a:r>
              <a:rPr lang="en-US" altLang="zh-CN" sz="1600" dirty="0">
                <a:latin typeface="+mn-lt"/>
              </a:rPr>
              <a:t>market</a:t>
            </a:r>
            <a:r>
              <a:rPr lang="zh-CN" altLang="en-US" sz="1600" dirty="0">
                <a:latin typeface="+mn-lt"/>
              </a:rPr>
              <a:t> </a:t>
            </a:r>
            <a:r>
              <a:rPr lang="en-US" altLang="zh-CN" sz="1600" dirty="0">
                <a:latin typeface="+mn-lt"/>
              </a:rPr>
              <a:t>CAGR</a:t>
            </a:r>
            <a:r>
              <a:rPr lang="zh-CN" altLang="en-US" sz="1600" dirty="0">
                <a:latin typeface="+mn-lt"/>
              </a:rPr>
              <a:t> </a:t>
            </a:r>
            <a:r>
              <a:rPr lang="en-HK" altLang="zh-CN" sz="1600" dirty="0">
                <a:latin typeface="+mn-lt"/>
              </a:rPr>
              <a:t>(Compound Annual Growth Rate) </a:t>
            </a:r>
            <a:r>
              <a:rPr lang="en-US" altLang="zh-CN" sz="1600" dirty="0">
                <a:latin typeface="+mn-lt"/>
              </a:rPr>
              <a:t>will</a:t>
            </a:r>
            <a:r>
              <a:rPr lang="zh-CN" altLang="en-US" sz="1600" dirty="0">
                <a:latin typeface="+mn-lt"/>
              </a:rPr>
              <a:t> </a:t>
            </a:r>
            <a:r>
              <a:rPr lang="en-US" altLang="zh-CN" sz="1600" dirty="0">
                <a:latin typeface="+mn-lt"/>
              </a:rPr>
              <a:t>reach</a:t>
            </a:r>
            <a:r>
              <a:rPr lang="zh-CN" altLang="en-US" sz="1600" dirty="0">
                <a:latin typeface="+mn-lt"/>
              </a:rPr>
              <a:t> </a:t>
            </a:r>
            <a:r>
              <a:rPr lang="en-US" altLang="zh-CN" sz="1600" dirty="0">
                <a:latin typeface="+mn-lt"/>
              </a:rPr>
              <a:t>nearly</a:t>
            </a:r>
            <a:r>
              <a:rPr lang="zh-CN" altLang="en-US" sz="1600" dirty="0">
                <a:latin typeface="+mn-lt"/>
              </a:rPr>
              <a:t> </a:t>
            </a:r>
            <a:r>
              <a:rPr lang="en-US" altLang="zh-CN" sz="1600" dirty="0">
                <a:latin typeface="+mn-lt"/>
              </a:rPr>
              <a:t>16.7%</a:t>
            </a:r>
            <a:endParaRPr lang="en-US" sz="1600" dirty="0">
              <a:latin typeface="+mn-l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5E0D0ED-8354-E24B-B415-1721B70A320E}"/>
              </a:ext>
            </a:extLst>
          </p:cNvPr>
          <p:cNvSpPr/>
          <p:nvPr/>
        </p:nvSpPr>
        <p:spPr>
          <a:xfrm>
            <a:off x="896560" y="1356324"/>
            <a:ext cx="10458880" cy="2961159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0" name="图片 39">
            <a:extLst>
              <a:ext uri="{FF2B5EF4-FFF2-40B4-BE49-F238E27FC236}">
                <a16:creationId xmlns:a16="http://schemas.microsoft.com/office/drawing/2014/main" id="{C82A460D-4507-6D4C-A201-AF26E289A5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37859"/>
          <a:stretch/>
        </p:blipFill>
        <p:spPr>
          <a:xfrm>
            <a:off x="1235662" y="1572024"/>
            <a:ext cx="4010723" cy="2578037"/>
          </a:xfrm>
          <a:prstGeom prst="rect">
            <a:avLst/>
          </a:prstGeom>
        </p:spPr>
      </p:pic>
      <p:pic>
        <p:nvPicPr>
          <p:cNvPr id="41" name="图片 40">
            <a:extLst>
              <a:ext uri="{FF2B5EF4-FFF2-40B4-BE49-F238E27FC236}">
                <a16:creationId xmlns:a16="http://schemas.microsoft.com/office/drawing/2014/main" id="{6AB18016-7126-114B-915A-95DF1517996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1783"/>
          <a:stretch/>
        </p:blipFill>
        <p:spPr>
          <a:xfrm>
            <a:off x="5616223" y="1809053"/>
            <a:ext cx="5605655" cy="211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4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455765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The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Key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Benefits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of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Cloud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E97EEC40-CD3A-A845-ADB7-6C9C55477317}"/>
              </a:ext>
            </a:extLst>
          </p:cNvPr>
          <p:cNvGrpSpPr/>
          <p:nvPr/>
        </p:nvGrpSpPr>
        <p:grpSpPr>
          <a:xfrm>
            <a:off x="2287822" y="1107338"/>
            <a:ext cx="7790186" cy="3710734"/>
            <a:chOff x="96066" y="1700659"/>
            <a:chExt cx="7277951" cy="3466740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50D81A35-4714-6244-B3D0-FB9FE75993AE}"/>
                </a:ext>
              </a:extLst>
            </p:cNvPr>
            <p:cNvGrpSpPr/>
            <p:nvPr/>
          </p:nvGrpSpPr>
          <p:grpSpPr>
            <a:xfrm>
              <a:off x="2032204" y="2008382"/>
              <a:ext cx="3199965" cy="3074806"/>
              <a:chOff x="4433710" y="2115476"/>
              <a:chExt cx="3199965" cy="3074806"/>
            </a:xfrm>
          </p:grpSpPr>
          <p:grpSp>
            <p:nvGrpSpPr>
              <p:cNvPr id="34" name="Group 147">
                <a:extLst>
                  <a:ext uri="{FF2B5EF4-FFF2-40B4-BE49-F238E27FC236}">
                    <a16:creationId xmlns:a16="http://schemas.microsoft.com/office/drawing/2014/main" id="{51F9559B-406A-8947-9D96-BF81E77877E2}"/>
                  </a:ext>
                </a:extLst>
              </p:cNvPr>
              <p:cNvGrpSpPr/>
              <p:nvPr/>
            </p:nvGrpSpPr>
            <p:grpSpPr>
              <a:xfrm>
                <a:off x="6006611" y="2115476"/>
                <a:ext cx="40256" cy="242267"/>
                <a:chOff x="6057900" y="-82550"/>
                <a:chExt cx="87313" cy="525463"/>
              </a:xfrm>
              <a:solidFill>
                <a:srgbClr val="0070C0"/>
              </a:solidFill>
            </p:grpSpPr>
            <p:sp>
              <p:nvSpPr>
                <p:cNvPr id="116" name="Rectangle 75">
                  <a:extLst>
                    <a:ext uri="{FF2B5EF4-FFF2-40B4-BE49-F238E27FC236}">
                      <a16:creationId xmlns:a16="http://schemas.microsoft.com/office/drawing/2014/main" id="{407175F5-2AC6-F741-8555-9B92AAED7F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92825" y="-41275"/>
                  <a:ext cx="19050" cy="4841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17" name="Oval 76">
                  <a:extLst>
                    <a:ext uri="{FF2B5EF4-FFF2-40B4-BE49-F238E27FC236}">
                      <a16:creationId xmlns:a16="http://schemas.microsoft.com/office/drawing/2014/main" id="{06C76554-A140-0245-91E1-EBA779A6DE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057900" y="-82550"/>
                  <a:ext cx="87313" cy="87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35" name="Group 142">
                <a:extLst>
                  <a:ext uri="{FF2B5EF4-FFF2-40B4-BE49-F238E27FC236}">
                    <a16:creationId xmlns:a16="http://schemas.microsoft.com/office/drawing/2014/main" id="{2CE172E8-99BD-8745-8881-746A3BEDEA4B}"/>
                  </a:ext>
                </a:extLst>
              </p:cNvPr>
              <p:cNvGrpSpPr/>
              <p:nvPr/>
            </p:nvGrpSpPr>
            <p:grpSpPr>
              <a:xfrm>
                <a:off x="7090589" y="2742002"/>
                <a:ext cx="200547" cy="161023"/>
                <a:chOff x="8408988" y="1276350"/>
                <a:chExt cx="434975" cy="349250"/>
              </a:xfrm>
              <a:solidFill>
                <a:schemeClr val="tx1">
                  <a:lumMod val="25000"/>
                  <a:lumOff val="75000"/>
                </a:schemeClr>
              </a:solidFill>
            </p:grpSpPr>
            <p:sp>
              <p:nvSpPr>
                <p:cNvPr id="114" name="Freeform 77">
                  <a:extLst>
                    <a:ext uri="{FF2B5EF4-FFF2-40B4-BE49-F238E27FC236}">
                      <a16:creationId xmlns:a16="http://schemas.microsoft.com/office/drawing/2014/main" id="{CD93C8D4-8A40-C541-A04A-FBD873636684}"/>
                    </a:ext>
                  </a:extLst>
                </p:cNvPr>
                <p:cNvSpPr/>
                <p:nvPr/>
              </p:nvSpPr>
              <p:spPr bwMode="auto">
                <a:xfrm>
                  <a:off x="8408988" y="1317625"/>
                  <a:ext cx="393700" cy="307975"/>
                </a:xfrm>
                <a:custGeom>
                  <a:avLst/>
                  <a:gdLst>
                    <a:gd name="T0" fmla="*/ 7 w 248"/>
                    <a:gd name="T1" fmla="*/ 194 h 194"/>
                    <a:gd name="T2" fmla="*/ 0 w 248"/>
                    <a:gd name="T3" fmla="*/ 185 h 194"/>
                    <a:gd name="T4" fmla="*/ 241 w 248"/>
                    <a:gd name="T5" fmla="*/ 0 h 194"/>
                    <a:gd name="T6" fmla="*/ 248 w 248"/>
                    <a:gd name="T7" fmla="*/ 10 h 194"/>
                    <a:gd name="T8" fmla="*/ 7 w 248"/>
                    <a:gd name="T9" fmla="*/ 194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8" h="194">
                      <a:moveTo>
                        <a:pt x="7" y="194"/>
                      </a:moveTo>
                      <a:lnTo>
                        <a:pt x="0" y="185"/>
                      </a:lnTo>
                      <a:lnTo>
                        <a:pt x="241" y="0"/>
                      </a:lnTo>
                      <a:lnTo>
                        <a:pt x="248" y="10"/>
                      </a:lnTo>
                      <a:lnTo>
                        <a:pt x="7" y="19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15" name="Freeform 78">
                  <a:extLst>
                    <a:ext uri="{FF2B5EF4-FFF2-40B4-BE49-F238E27FC236}">
                      <a16:creationId xmlns:a16="http://schemas.microsoft.com/office/drawing/2014/main" id="{1DA3D850-6920-5846-97CF-C85747654FC1}"/>
                    </a:ext>
                  </a:extLst>
                </p:cNvPr>
                <p:cNvSpPr/>
                <p:nvPr/>
              </p:nvSpPr>
              <p:spPr bwMode="auto">
                <a:xfrm>
                  <a:off x="8745538" y="1276350"/>
                  <a:ext cx="98425" cy="101600"/>
                </a:xfrm>
                <a:custGeom>
                  <a:avLst/>
                  <a:gdLst>
                    <a:gd name="T0" fmla="*/ 20 w 26"/>
                    <a:gd name="T1" fmla="*/ 23 h 27"/>
                    <a:gd name="T2" fmla="*/ 22 w 26"/>
                    <a:gd name="T3" fmla="*/ 6 h 27"/>
                    <a:gd name="T4" fmla="*/ 6 w 26"/>
                    <a:gd name="T5" fmla="*/ 4 h 27"/>
                    <a:gd name="T6" fmla="*/ 4 w 26"/>
                    <a:gd name="T7" fmla="*/ 21 h 27"/>
                    <a:gd name="T8" fmla="*/ 20 w 26"/>
                    <a:gd name="T9" fmla="*/ 2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27">
                      <a:moveTo>
                        <a:pt x="20" y="23"/>
                      </a:moveTo>
                      <a:cubicBezTo>
                        <a:pt x="25" y="19"/>
                        <a:pt x="26" y="12"/>
                        <a:pt x="22" y="6"/>
                      </a:cubicBezTo>
                      <a:cubicBezTo>
                        <a:pt x="18" y="1"/>
                        <a:pt x="11" y="0"/>
                        <a:pt x="6" y="4"/>
                      </a:cubicBezTo>
                      <a:cubicBezTo>
                        <a:pt x="1" y="8"/>
                        <a:pt x="0" y="16"/>
                        <a:pt x="4" y="21"/>
                      </a:cubicBezTo>
                      <a:cubicBezTo>
                        <a:pt x="7" y="26"/>
                        <a:pt x="15" y="27"/>
                        <a:pt x="20" y="23"/>
                      </a:cubicBezTo>
                      <a:close/>
                    </a:path>
                  </a:pathLst>
                </a:custGeom>
                <a:solidFill>
                  <a:srgbClr val="79BD2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36" name="Group 143">
                <a:extLst>
                  <a:ext uri="{FF2B5EF4-FFF2-40B4-BE49-F238E27FC236}">
                    <a16:creationId xmlns:a16="http://schemas.microsoft.com/office/drawing/2014/main" id="{780C4554-3DDE-EE48-B858-9987F5D9BB61}"/>
                  </a:ext>
                </a:extLst>
              </p:cNvPr>
              <p:cNvGrpSpPr/>
              <p:nvPr/>
            </p:nvGrpSpPr>
            <p:grpSpPr>
              <a:xfrm>
                <a:off x="7395069" y="4063854"/>
                <a:ext cx="238606" cy="81244"/>
                <a:chOff x="9069388" y="4143375"/>
                <a:chExt cx="517525" cy="176213"/>
              </a:xfrm>
              <a:solidFill>
                <a:srgbClr val="00B0F0"/>
              </a:solidFill>
            </p:grpSpPr>
            <p:sp>
              <p:nvSpPr>
                <p:cNvPr id="112" name="Freeform 79">
                  <a:extLst>
                    <a:ext uri="{FF2B5EF4-FFF2-40B4-BE49-F238E27FC236}">
                      <a16:creationId xmlns:a16="http://schemas.microsoft.com/office/drawing/2014/main" id="{05E621CC-62F8-D041-9243-184422343B13}"/>
                    </a:ext>
                  </a:extLst>
                </p:cNvPr>
                <p:cNvSpPr/>
                <p:nvPr/>
              </p:nvSpPr>
              <p:spPr bwMode="auto">
                <a:xfrm>
                  <a:off x="9069388" y="4143375"/>
                  <a:ext cx="473075" cy="139700"/>
                </a:xfrm>
                <a:custGeom>
                  <a:avLst/>
                  <a:gdLst>
                    <a:gd name="T0" fmla="*/ 295 w 298"/>
                    <a:gd name="T1" fmla="*/ 88 h 88"/>
                    <a:gd name="T2" fmla="*/ 0 w 298"/>
                    <a:gd name="T3" fmla="*/ 12 h 88"/>
                    <a:gd name="T4" fmla="*/ 4 w 298"/>
                    <a:gd name="T5" fmla="*/ 0 h 88"/>
                    <a:gd name="T6" fmla="*/ 298 w 298"/>
                    <a:gd name="T7" fmla="*/ 76 h 88"/>
                    <a:gd name="T8" fmla="*/ 295 w 298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8" h="88">
                      <a:moveTo>
                        <a:pt x="295" y="88"/>
                      </a:moveTo>
                      <a:lnTo>
                        <a:pt x="0" y="12"/>
                      </a:lnTo>
                      <a:lnTo>
                        <a:pt x="4" y="0"/>
                      </a:lnTo>
                      <a:lnTo>
                        <a:pt x="298" y="76"/>
                      </a:lnTo>
                      <a:lnTo>
                        <a:pt x="295" y="8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13" name="Freeform 80">
                  <a:extLst>
                    <a:ext uri="{FF2B5EF4-FFF2-40B4-BE49-F238E27FC236}">
                      <a16:creationId xmlns:a16="http://schemas.microsoft.com/office/drawing/2014/main" id="{EF69AD79-F432-9748-A089-8F93C75FCEDA}"/>
                    </a:ext>
                  </a:extLst>
                </p:cNvPr>
                <p:cNvSpPr/>
                <p:nvPr/>
              </p:nvSpPr>
              <p:spPr bwMode="auto">
                <a:xfrm>
                  <a:off x="9490075" y="4222750"/>
                  <a:ext cx="96838" cy="96838"/>
                </a:xfrm>
                <a:custGeom>
                  <a:avLst/>
                  <a:gdLst>
                    <a:gd name="T0" fmla="*/ 10 w 26"/>
                    <a:gd name="T1" fmla="*/ 24 h 26"/>
                    <a:gd name="T2" fmla="*/ 24 w 26"/>
                    <a:gd name="T3" fmla="*/ 16 h 26"/>
                    <a:gd name="T4" fmla="*/ 16 w 26"/>
                    <a:gd name="T5" fmla="*/ 2 h 26"/>
                    <a:gd name="T6" fmla="*/ 2 w 26"/>
                    <a:gd name="T7" fmla="*/ 10 h 26"/>
                    <a:gd name="T8" fmla="*/ 10 w 26"/>
                    <a:gd name="T9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26">
                      <a:moveTo>
                        <a:pt x="10" y="24"/>
                      </a:moveTo>
                      <a:cubicBezTo>
                        <a:pt x="16" y="26"/>
                        <a:pt x="23" y="22"/>
                        <a:pt x="24" y="16"/>
                      </a:cubicBezTo>
                      <a:cubicBezTo>
                        <a:pt x="26" y="10"/>
                        <a:pt x="22" y="3"/>
                        <a:pt x="16" y="2"/>
                      </a:cubicBezTo>
                      <a:cubicBezTo>
                        <a:pt x="10" y="0"/>
                        <a:pt x="3" y="4"/>
                        <a:pt x="2" y="10"/>
                      </a:cubicBezTo>
                      <a:cubicBezTo>
                        <a:pt x="0" y="16"/>
                        <a:pt x="4" y="23"/>
                        <a:pt x="10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37" name="Group 144">
                <a:extLst>
                  <a:ext uri="{FF2B5EF4-FFF2-40B4-BE49-F238E27FC236}">
                    <a16:creationId xmlns:a16="http://schemas.microsoft.com/office/drawing/2014/main" id="{28BFD543-C886-D147-BC30-F21459AFFCFE}"/>
                  </a:ext>
                </a:extLst>
              </p:cNvPr>
              <p:cNvGrpSpPr/>
              <p:nvPr/>
            </p:nvGrpSpPr>
            <p:grpSpPr>
              <a:xfrm>
                <a:off x="6607520" y="4970706"/>
                <a:ext cx="133210" cy="219576"/>
                <a:chOff x="7361238" y="6110288"/>
                <a:chExt cx="288925" cy="476250"/>
              </a:xfrm>
              <a:solidFill>
                <a:srgbClr val="0070C0"/>
              </a:solidFill>
            </p:grpSpPr>
            <p:sp>
              <p:nvSpPr>
                <p:cNvPr id="110" name="Freeform 81">
                  <a:extLst>
                    <a:ext uri="{FF2B5EF4-FFF2-40B4-BE49-F238E27FC236}">
                      <a16:creationId xmlns:a16="http://schemas.microsoft.com/office/drawing/2014/main" id="{C8521523-AD8C-A94A-8879-CA15C9241709}"/>
                    </a:ext>
                  </a:extLst>
                </p:cNvPr>
                <p:cNvSpPr/>
                <p:nvPr/>
              </p:nvSpPr>
              <p:spPr bwMode="auto">
                <a:xfrm>
                  <a:off x="7361238" y="6110288"/>
                  <a:ext cx="247650" cy="431800"/>
                </a:xfrm>
                <a:custGeom>
                  <a:avLst/>
                  <a:gdLst>
                    <a:gd name="T0" fmla="*/ 144 w 156"/>
                    <a:gd name="T1" fmla="*/ 272 h 272"/>
                    <a:gd name="T2" fmla="*/ 0 w 156"/>
                    <a:gd name="T3" fmla="*/ 5 h 272"/>
                    <a:gd name="T4" fmla="*/ 12 w 156"/>
                    <a:gd name="T5" fmla="*/ 0 h 272"/>
                    <a:gd name="T6" fmla="*/ 156 w 156"/>
                    <a:gd name="T7" fmla="*/ 267 h 272"/>
                    <a:gd name="T8" fmla="*/ 144 w 156"/>
                    <a:gd name="T9" fmla="*/ 272 h 2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6" h="272">
                      <a:moveTo>
                        <a:pt x="144" y="272"/>
                      </a:moveTo>
                      <a:lnTo>
                        <a:pt x="0" y="5"/>
                      </a:lnTo>
                      <a:lnTo>
                        <a:pt x="12" y="0"/>
                      </a:lnTo>
                      <a:lnTo>
                        <a:pt x="156" y="267"/>
                      </a:lnTo>
                      <a:lnTo>
                        <a:pt x="144" y="2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11" name="Freeform 82">
                  <a:extLst>
                    <a:ext uri="{FF2B5EF4-FFF2-40B4-BE49-F238E27FC236}">
                      <a16:creationId xmlns:a16="http://schemas.microsoft.com/office/drawing/2014/main" id="{44B02308-1B58-DE4E-893A-E27A3E02B43C}"/>
                    </a:ext>
                  </a:extLst>
                </p:cNvPr>
                <p:cNvSpPr/>
                <p:nvPr/>
              </p:nvSpPr>
              <p:spPr bwMode="auto">
                <a:xfrm>
                  <a:off x="7548563" y="6486525"/>
                  <a:ext cx="101600" cy="100013"/>
                </a:xfrm>
                <a:custGeom>
                  <a:avLst/>
                  <a:gdLst>
                    <a:gd name="T0" fmla="*/ 3 w 27"/>
                    <a:gd name="T1" fmla="*/ 19 h 27"/>
                    <a:gd name="T2" fmla="*/ 19 w 27"/>
                    <a:gd name="T3" fmla="*/ 24 h 27"/>
                    <a:gd name="T4" fmla="*/ 24 w 27"/>
                    <a:gd name="T5" fmla="*/ 8 h 27"/>
                    <a:gd name="T6" fmla="*/ 8 w 27"/>
                    <a:gd name="T7" fmla="*/ 3 h 27"/>
                    <a:gd name="T8" fmla="*/ 3 w 27"/>
                    <a:gd name="T9" fmla="*/ 19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27">
                      <a:moveTo>
                        <a:pt x="3" y="19"/>
                      </a:moveTo>
                      <a:cubicBezTo>
                        <a:pt x="6" y="25"/>
                        <a:pt x="13" y="27"/>
                        <a:pt x="19" y="24"/>
                      </a:cubicBezTo>
                      <a:cubicBezTo>
                        <a:pt x="25" y="21"/>
                        <a:pt x="27" y="14"/>
                        <a:pt x="24" y="8"/>
                      </a:cubicBezTo>
                      <a:cubicBezTo>
                        <a:pt x="21" y="2"/>
                        <a:pt x="13" y="0"/>
                        <a:pt x="8" y="3"/>
                      </a:cubicBezTo>
                      <a:cubicBezTo>
                        <a:pt x="2" y="6"/>
                        <a:pt x="0" y="14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38" name="Group 141">
                <a:extLst>
                  <a:ext uri="{FF2B5EF4-FFF2-40B4-BE49-F238E27FC236}">
                    <a16:creationId xmlns:a16="http://schemas.microsoft.com/office/drawing/2014/main" id="{9CED07E0-E8D4-F642-ABDC-83875EC1B25C}"/>
                  </a:ext>
                </a:extLst>
              </p:cNvPr>
              <p:cNvGrpSpPr/>
              <p:nvPr/>
            </p:nvGrpSpPr>
            <p:grpSpPr>
              <a:xfrm>
                <a:off x="4764539" y="2721508"/>
                <a:ext cx="200547" cy="161023"/>
                <a:chOff x="3363913" y="1231900"/>
                <a:chExt cx="434975" cy="349250"/>
              </a:xfrm>
              <a:solidFill>
                <a:srgbClr val="79BD28"/>
              </a:solidFill>
            </p:grpSpPr>
            <p:sp>
              <p:nvSpPr>
                <p:cNvPr id="108" name="Freeform 83">
                  <a:extLst>
                    <a:ext uri="{FF2B5EF4-FFF2-40B4-BE49-F238E27FC236}">
                      <a16:creationId xmlns:a16="http://schemas.microsoft.com/office/drawing/2014/main" id="{474D7E0D-89CD-E247-B310-38ACFFB80064}"/>
                    </a:ext>
                  </a:extLst>
                </p:cNvPr>
                <p:cNvSpPr/>
                <p:nvPr/>
              </p:nvSpPr>
              <p:spPr bwMode="auto">
                <a:xfrm>
                  <a:off x="3405188" y="1273175"/>
                  <a:ext cx="393700" cy="307975"/>
                </a:xfrm>
                <a:custGeom>
                  <a:avLst/>
                  <a:gdLst>
                    <a:gd name="T0" fmla="*/ 241 w 248"/>
                    <a:gd name="T1" fmla="*/ 194 h 194"/>
                    <a:gd name="T2" fmla="*/ 0 w 248"/>
                    <a:gd name="T3" fmla="*/ 9 h 194"/>
                    <a:gd name="T4" fmla="*/ 7 w 248"/>
                    <a:gd name="T5" fmla="*/ 0 h 194"/>
                    <a:gd name="T6" fmla="*/ 248 w 248"/>
                    <a:gd name="T7" fmla="*/ 184 h 194"/>
                    <a:gd name="T8" fmla="*/ 241 w 248"/>
                    <a:gd name="T9" fmla="*/ 194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8" h="194">
                      <a:moveTo>
                        <a:pt x="241" y="194"/>
                      </a:moveTo>
                      <a:lnTo>
                        <a:pt x="0" y="9"/>
                      </a:lnTo>
                      <a:lnTo>
                        <a:pt x="7" y="0"/>
                      </a:lnTo>
                      <a:lnTo>
                        <a:pt x="248" y="184"/>
                      </a:lnTo>
                      <a:lnTo>
                        <a:pt x="241" y="19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09" name="Freeform 84">
                  <a:extLst>
                    <a:ext uri="{FF2B5EF4-FFF2-40B4-BE49-F238E27FC236}">
                      <a16:creationId xmlns:a16="http://schemas.microsoft.com/office/drawing/2014/main" id="{F44B65FE-E295-5F4C-B1A2-4CB4AD79B06D}"/>
                    </a:ext>
                  </a:extLst>
                </p:cNvPr>
                <p:cNvSpPr/>
                <p:nvPr/>
              </p:nvSpPr>
              <p:spPr bwMode="auto">
                <a:xfrm>
                  <a:off x="3363913" y="1231900"/>
                  <a:ext cx="96838" cy="101600"/>
                </a:xfrm>
                <a:custGeom>
                  <a:avLst/>
                  <a:gdLst>
                    <a:gd name="T0" fmla="*/ 20 w 26"/>
                    <a:gd name="T1" fmla="*/ 4 h 27"/>
                    <a:gd name="T2" fmla="*/ 4 w 26"/>
                    <a:gd name="T3" fmla="*/ 6 h 27"/>
                    <a:gd name="T4" fmla="*/ 6 w 26"/>
                    <a:gd name="T5" fmla="*/ 23 h 27"/>
                    <a:gd name="T6" fmla="*/ 22 w 26"/>
                    <a:gd name="T7" fmla="*/ 21 h 27"/>
                    <a:gd name="T8" fmla="*/ 20 w 26"/>
                    <a:gd name="T9" fmla="*/ 4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27">
                      <a:moveTo>
                        <a:pt x="20" y="4"/>
                      </a:moveTo>
                      <a:cubicBezTo>
                        <a:pt x="15" y="0"/>
                        <a:pt x="8" y="1"/>
                        <a:pt x="4" y="6"/>
                      </a:cubicBezTo>
                      <a:cubicBezTo>
                        <a:pt x="0" y="11"/>
                        <a:pt x="1" y="19"/>
                        <a:pt x="6" y="23"/>
                      </a:cubicBezTo>
                      <a:cubicBezTo>
                        <a:pt x="11" y="27"/>
                        <a:pt x="18" y="26"/>
                        <a:pt x="22" y="21"/>
                      </a:cubicBezTo>
                      <a:cubicBezTo>
                        <a:pt x="26" y="15"/>
                        <a:pt x="25" y="8"/>
                        <a:pt x="2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39" name="Group 140">
                <a:extLst>
                  <a:ext uri="{FF2B5EF4-FFF2-40B4-BE49-F238E27FC236}">
                    <a16:creationId xmlns:a16="http://schemas.microsoft.com/office/drawing/2014/main" id="{D450FB72-C6BE-6F47-8C0B-A91FCAEE245B}"/>
                  </a:ext>
                </a:extLst>
              </p:cNvPr>
              <p:cNvGrpSpPr/>
              <p:nvPr/>
            </p:nvGrpSpPr>
            <p:grpSpPr>
              <a:xfrm>
                <a:off x="4433710" y="4048483"/>
                <a:ext cx="238606" cy="81244"/>
                <a:chOff x="2646363" y="4110038"/>
                <a:chExt cx="517525" cy="176213"/>
              </a:xfrm>
              <a:solidFill>
                <a:srgbClr val="00B0F0"/>
              </a:solidFill>
            </p:grpSpPr>
            <p:sp>
              <p:nvSpPr>
                <p:cNvPr id="106" name="Freeform 85">
                  <a:extLst>
                    <a:ext uri="{FF2B5EF4-FFF2-40B4-BE49-F238E27FC236}">
                      <a16:creationId xmlns:a16="http://schemas.microsoft.com/office/drawing/2014/main" id="{A4134563-7E38-6F4A-A03C-AAC991042C40}"/>
                    </a:ext>
                  </a:extLst>
                </p:cNvPr>
                <p:cNvSpPr/>
                <p:nvPr/>
              </p:nvSpPr>
              <p:spPr bwMode="auto">
                <a:xfrm>
                  <a:off x="2692400" y="4110038"/>
                  <a:ext cx="471488" cy="134938"/>
                </a:xfrm>
                <a:custGeom>
                  <a:avLst/>
                  <a:gdLst>
                    <a:gd name="T0" fmla="*/ 2 w 297"/>
                    <a:gd name="T1" fmla="*/ 85 h 85"/>
                    <a:gd name="T2" fmla="*/ 0 w 297"/>
                    <a:gd name="T3" fmla="*/ 73 h 85"/>
                    <a:gd name="T4" fmla="*/ 293 w 297"/>
                    <a:gd name="T5" fmla="*/ 0 h 85"/>
                    <a:gd name="T6" fmla="*/ 297 w 297"/>
                    <a:gd name="T7" fmla="*/ 12 h 85"/>
                    <a:gd name="T8" fmla="*/ 2 w 297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7" h="85">
                      <a:moveTo>
                        <a:pt x="2" y="85"/>
                      </a:moveTo>
                      <a:lnTo>
                        <a:pt x="0" y="73"/>
                      </a:lnTo>
                      <a:lnTo>
                        <a:pt x="293" y="0"/>
                      </a:lnTo>
                      <a:lnTo>
                        <a:pt x="297" y="12"/>
                      </a:lnTo>
                      <a:lnTo>
                        <a:pt x="2" y="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07" name="Freeform 86">
                  <a:extLst>
                    <a:ext uri="{FF2B5EF4-FFF2-40B4-BE49-F238E27FC236}">
                      <a16:creationId xmlns:a16="http://schemas.microsoft.com/office/drawing/2014/main" id="{1D16773F-92E7-B449-A6CA-C7F5B59D2207}"/>
                    </a:ext>
                  </a:extLst>
                </p:cNvPr>
                <p:cNvSpPr/>
                <p:nvPr/>
              </p:nvSpPr>
              <p:spPr bwMode="auto">
                <a:xfrm>
                  <a:off x="2646363" y="4189413"/>
                  <a:ext cx="98425" cy="96838"/>
                </a:xfrm>
                <a:custGeom>
                  <a:avLst/>
                  <a:gdLst>
                    <a:gd name="T0" fmla="*/ 10 w 26"/>
                    <a:gd name="T1" fmla="*/ 1 h 26"/>
                    <a:gd name="T2" fmla="*/ 2 w 26"/>
                    <a:gd name="T3" fmla="*/ 15 h 26"/>
                    <a:gd name="T4" fmla="*/ 16 w 26"/>
                    <a:gd name="T5" fmla="*/ 24 h 26"/>
                    <a:gd name="T6" fmla="*/ 24 w 26"/>
                    <a:gd name="T7" fmla="*/ 10 h 26"/>
                    <a:gd name="T8" fmla="*/ 10 w 26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26">
                      <a:moveTo>
                        <a:pt x="10" y="1"/>
                      </a:moveTo>
                      <a:cubicBezTo>
                        <a:pt x="4" y="3"/>
                        <a:pt x="0" y="9"/>
                        <a:pt x="2" y="15"/>
                      </a:cubicBezTo>
                      <a:cubicBezTo>
                        <a:pt x="3" y="22"/>
                        <a:pt x="10" y="26"/>
                        <a:pt x="16" y="24"/>
                      </a:cubicBezTo>
                      <a:cubicBezTo>
                        <a:pt x="22" y="22"/>
                        <a:pt x="26" y="16"/>
                        <a:pt x="24" y="10"/>
                      </a:cubicBezTo>
                      <a:cubicBezTo>
                        <a:pt x="23" y="3"/>
                        <a:pt x="16" y="0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40" name="Group 146">
                <a:extLst>
                  <a:ext uri="{FF2B5EF4-FFF2-40B4-BE49-F238E27FC236}">
                    <a16:creationId xmlns:a16="http://schemas.microsoft.com/office/drawing/2014/main" id="{C50B008E-43D5-984E-B481-F82F92373B7C}"/>
                  </a:ext>
                </a:extLst>
              </p:cNvPr>
              <p:cNvGrpSpPr/>
              <p:nvPr/>
            </p:nvGrpSpPr>
            <p:grpSpPr>
              <a:xfrm>
                <a:off x="5326656" y="4955334"/>
                <a:ext cx="133210" cy="219576"/>
                <a:chOff x="4583113" y="6076950"/>
                <a:chExt cx="288925" cy="476250"/>
              </a:xfrm>
              <a:solidFill>
                <a:srgbClr val="79BD28"/>
              </a:solidFill>
            </p:grpSpPr>
            <p:sp>
              <p:nvSpPr>
                <p:cNvPr id="104" name="Freeform 87">
                  <a:extLst>
                    <a:ext uri="{FF2B5EF4-FFF2-40B4-BE49-F238E27FC236}">
                      <a16:creationId xmlns:a16="http://schemas.microsoft.com/office/drawing/2014/main" id="{3572E7B0-36E1-C84A-BE1E-1FBE7242C224}"/>
                    </a:ext>
                  </a:extLst>
                </p:cNvPr>
                <p:cNvSpPr/>
                <p:nvPr/>
              </p:nvSpPr>
              <p:spPr bwMode="auto">
                <a:xfrm>
                  <a:off x="4624388" y="6076950"/>
                  <a:ext cx="247650" cy="431800"/>
                </a:xfrm>
                <a:custGeom>
                  <a:avLst/>
                  <a:gdLst>
                    <a:gd name="T0" fmla="*/ 12 w 156"/>
                    <a:gd name="T1" fmla="*/ 272 h 272"/>
                    <a:gd name="T2" fmla="*/ 0 w 156"/>
                    <a:gd name="T3" fmla="*/ 267 h 272"/>
                    <a:gd name="T4" fmla="*/ 144 w 156"/>
                    <a:gd name="T5" fmla="*/ 0 h 272"/>
                    <a:gd name="T6" fmla="*/ 156 w 156"/>
                    <a:gd name="T7" fmla="*/ 5 h 272"/>
                    <a:gd name="T8" fmla="*/ 12 w 156"/>
                    <a:gd name="T9" fmla="*/ 272 h 2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6" h="272">
                      <a:moveTo>
                        <a:pt x="12" y="272"/>
                      </a:moveTo>
                      <a:lnTo>
                        <a:pt x="0" y="267"/>
                      </a:lnTo>
                      <a:lnTo>
                        <a:pt x="144" y="0"/>
                      </a:lnTo>
                      <a:lnTo>
                        <a:pt x="156" y="5"/>
                      </a:lnTo>
                      <a:lnTo>
                        <a:pt x="12" y="2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05" name="Freeform 88">
                  <a:extLst>
                    <a:ext uri="{FF2B5EF4-FFF2-40B4-BE49-F238E27FC236}">
                      <a16:creationId xmlns:a16="http://schemas.microsoft.com/office/drawing/2014/main" id="{695CBD7B-B64D-DC48-9E7C-D0B02A590C36}"/>
                    </a:ext>
                  </a:extLst>
                </p:cNvPr>
                <p:cNvSpPr/>
                <p:nvPr/>
              </p:nvSpPr>
              <p:spPr bwMode="auto">
                <a:xfrm>
                  <a:off x="4583113" y="6451600"/>
                  <a:ext cx="101600" cy="101600"/>
                </a:xfrm>
                <a:custGeom>
                  <a:avLst/>
                  <a:gdLst>
                    <a:gd name="T0" fmla="*/ 3 w 27"/>
                    <a:gd name="T1" fmla="*/ 8 h 27"/>
                    <a:gd name="T2" fmla="*/ 8 w 27"/>
                    <a:gd name="T3" fmla="*/ 24 h 27"/>
                    <a:gd name="T4" fmla="*/ 24 w 27"/>
                    <a:gd name="T5" fmla="*/ 19 h 27"/>
                    <a:gd name="T6" fmla="*/ 19 w 27"/>
                    <a:gd name="T7" fmla="*/ 3 h 27"/>
                    <a:gd name="T8" fmla="*/ 3 w 27"/>
                    <a:gd name="T9" fmla="*/ 8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27">
                      <a:moveTo>
                        <a:pt x="3" y="8"/>
                      </a:moveTo>
                      <a:cubicBezTo>
                        <a:pt x="0" y="13"/>
                        <a:pt x="2" y="21"/>
                        <a:pt x="8" y="24"/>
                      </a:cubicBezTo>
                      <a:cubicBezTo>
                        <a:pt x="14" y="27"/>
                        <a:pt x="21" y="25"/>
                        <a:pt x="24" y="19"/>
                      </a:cubicBezTo>
                      <a:cubicBezTo>
                        <a:pt x="27" y="13"/>
                        <a:pt x="25" y="6"/>
                        <a:pt x="19" y="3"/>
                      </a:cubicBezTo>
                      <a:cubicBezTo>
                        <a:pt x="13" y="0"/>
                        <a:pt x="6" y="2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sp>
            <p:nvSpPr>
              <p:cNvPr id="41" name="Rectangle 89">
                <a:extLst>
                  <a:ext uri="{FF2B5EF4-FFF2-40B4-BE49-F238E27FC236}">
                    <a16:creationId xmlns:a16="http://schemas.microsoft.com/office/drawing/2014/main" id="{B4D98D1E-5C15-2F4F-A521-24BB11AAB3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24177" y="2809338"/>
                <a:ext cx="12443" cy="931006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2" name="Rectangle 90">
                <a:extLst>
                  <a:ext uri="{FF2B5EF4-FFF2-40B4-BE49-F238E27FC236}">
                    <a16:creationId xmlns:a16="http://schemas.microsoft.com/office/drawing/2014/main" id="{21AD00CC-042B-D949-8C47-EA12608209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24177" y="2809338"/>
                <a:ext cx="12443" cy="931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3" name="Freeform 91">
                <a:extLst>
                  <a:ext uri="{FF2B5EF4-FFF2-40B4-BE49-F238E27FC236}">
                    <a16:creationId xmlns:a16="http://schemas.microsoft.com/office/drawing/2014/main" id="{8CA78DB5-52EC-2D48-8CC0-5540A0071ADF}"/>
                  </a:ext>
                </a:extLst>
              </p:cNvPr>
              <p:cNvSpPr/>
              <p:nvPr/>
            </p:nvSpPr>
            <p:spPr bwMode="auto">
              <a:xfrm>
                <a:off x="5298842" y="3155538"/>
                <a:ext cx="734118" cy="588466"/>
              </a:xfrm>
              <a:custGeom>
                <a:avLst/>
                <a:gdLst>
                  <a:gd name="T0" fmla="*/ 996 w 1003"/>
                  <a:gd name="T1" fmla="*/ 804 h 804"/>
                  <a:gd name="T2" fmla="*/ 0 w 1003"/>
                  <a:gd name="T3" fmla="*/ 12 h 804"/>
                  <a:gd name="T4" fmla="*/ 10 w 1003"/>
                  <a:gd name="T5" fmla="*/ 0 h 804"/>
                  <a:gd name="T6" fmla="*/ 1003 w 1003"/>
                  <a:gd name="T7" fmla="*/ 795 h 804"/>
                  <a:gd name="T8" fmla="*/ 996 w 1003"/>
                  <a:gd name="T9" fmla="*/ 804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3" h="804">
                    <a:moveTo>
                      <a:pt x="996" y="804"/>
                    </a:moveTo>
                    <a:lnTo>
                      <a:pt x="0" y="12"/>
                    </a:lnTo>
                    <a:lnTo>
                      <a:pt x="10" y="0"/>
                    </a:lnTo>
                    <a:lnTo>
                      <a:pt x="1003" y="795"/>
                    </a:lnTo>
                    <a:lnTo>
                      <a:pt x="996" y="804"/>
                    </a:lnTo>
                    <a:close/>
                  </a:path>
                </a:pathLst>
              </a:custGeom>
              <a:solidFill>
                <a:srgbClr val="79BD28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4" name="Freeform 92">
                <a:extLst>
                  <a:ext uri="{FF2B5EF4-FFF2-40B4-BE49-F238E27FC236}">
                    <a16:creationId xmlns:a16="http://schemas.microsoft.com/office/drawing/2014/main" id="{0E1A5762-D3CE-4443-9508-6ADACC5A8F73}"/>
                  </a:ext>
                </a:extLst>
              </p:cNvPr>
              <p:cNvSpPr/>
              <p:nvPr/>
            </p:nvSpPr>
            <p:spPr bwMode="auto">
              <a:xfrm>
                <a:off x="5298842" y="3155538"/>
                <a:ext cx="734118" cy="588466"/>
              </a:xfrm>
              <a:custGeom>
                <a:avLst/>
                <a:gdLst>
                  <a:gd name="T0" fmla="*/ 996 w 1003"/>
                  <a:gd name="T1" fmla="*/ 804 h 804"/>
                  <a:gd name="T2" fmla="*/ 0 w 1003"/>
                  <a:gd name="T3" fmla="*/ 12 h 804"/>
                  <a:gd name="T4" fmla="*/ 10 w 1003"/>
                  <a:gd name="T5" fmla="*/ 0 h 804"/>
                  <a:gd name="T6" fmla="*/ 1003 w 1003"/>
                  <a:gd name="T7" fmla="*/ 795 h 804"/>
                  <a:gd name="T8" fmla="*/ 996 w 1003"/>
                  <a:gd name="T9" fmla="*/ 804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3" h="804">
                    <a:moveTo>
                      <a:pt x="996" y="804"/>
                    </a:moveTo>
                    <a:lnTo>
                      <a:pt x="0" y="12"/>
                    </a:lnTo>
                    <a:lnTo>
                      <a:pt x="10" y="0"/>
                    </a:lnTo>
                    <a:lnTo>
                      <a:pt x="1003" y="795"/>
                    </a:lnTo>
                    <a:lnTo>
                      <a:pt x="996" y="80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5" name="Freeform 93">
                <a:extLst>
                  <a:ext uri="{FF2B5EF4-FFF2-40B4-BE49-F238E27FC236}">
                    <a16:creationId xmlns:a16="http://schemas.microsoft.com/office/drawing/2014/main" id="{DF824096-29E2-014D-8CDE-4BA09943E13D}"/>
                  </a:ext>
                </a:extLst>
              </p:cNvPr>
              <p:cNvSpPr/>
              <p:nvPr/>
            </p:nvSpPr>
            <p:spPr bwMode="auto">
              <a:xfrm>
                <a:off x="5120985" y="3735220"/>
                <a:ext cx="910512" cy="218112"/>
              </a:xfrm>
              <a:custGeom>
                <a:avLst/>
                <a:gdLst>
                  <a:gd name="T0" fmla="*/ 5 w 1244"/>
                  <a:gd name="T1" fmla="*/ 298 h 298"/>
                  <a:gd name="T2" fmla="*/ 0 w 1244"/>
                  <a:gd name="T3" fmla="*/ 284 h 298"/>
                  <a:gd name="T4" fmla="*/ 1241 w 1244"/>
                  <a:gd name="T5" fmla="*/ 0 h 298"/>
                  <a:gd name="T6" fmla="*/ 1244 w 1244"/>
                  <a:gd name="T7" fmla="*/ 14 h 298"/>
                  <a:gd name="T8" fmla="*/ 5 w 1244"/>
                  <a:gd name="T9" fmla="*/ 298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4" h="298">
                    <a:moveTo>
                      <a:pt x="5" y="298"/>
                    </a:moveTo>
                    <a:lnTo>
                      <a:pt x="0" y="284"/>
                    </a:lnTo>
                    <a:lnTo>
                      <a:pt x="1241" y="0"/>
                    </a:lnTo>
                    <a:lnTo>
                      <a:pt x="1244" y="14"/>
                    </a:lnTo>
                    <a:lnTo>
                      <a:pt x="5" y="298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6" name="Freeform 94">
                <a:extLst>
                  <a:ext uri="{FF2B5EF4-FFF2-40B4-BE49-F238E27FC236}">
                    <a16:creationId xmlns:a16="http://schemas.microsoft.com/office/drawing/2014/main" id="{62E8B2B5-27DF-C44C-9530-7AF963CD8F3A}"/>
                  </a:ext>
                </a:extLst>
              </p:cNvPr>
              <p:cNvSpPr/>
              <p:nvPr/>
            </p:nvSpPr>
            <p:spPr bwMode="auto">
              <a:xfrm>
                <a:off x="5120985" y="3735220"/>
                <a:ext cx="910512" cy="218112"/>
              </a:xfrm>
              <a:custGeom>
                <a:avLst/>
                <a:gdLst>
                  <a:gd name="T0" fmla="*/ 5 w 1244"/>
                  <a:gd name="T1" fmla="*/ 298 h 298"/>
                  <a:gd name="T2" fmla="*/ 0 w 1244"/>
                  <a:gd name="T3" fmla="*/ 284 h 298"/>
                  <a:gd name="T4" fmla="*/ 1241 w 1244"/>
                  <a:gd name="T5" fmla="*/ 0 h 298"/>
                  <a:gd name="T6" fmla="*/ 1244 w 1244"/>
                  <a:gd name="T7" fmla="*/ 14 h 298"/>
                  <a:gd name="T8" fmla="*/ 5 w 1244"/>
                  <a:gd name="T9" fmla="*/ 298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4" h="298">
                    <a:moveTo>
                      <a:pt x="5" y="298"/>
                    </a:moveTo>
                    <a:lnTo>
                      <a:pt x="0" y="284"/>
                    </a:lnTo>
                    <a:lnTo>
                      <a:pt x="1241" y="0"/>
                    </a:lnTo>
                    <a:lnTo>
                      <a:pt x="1244" y="14"/>
                    </a:lnTo>
                    <a:lnTo>
                      <a:pt x="5" y="29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7" name="Freeform 95">
                <a:extLst>
                  <a:ext uri="{FF2B5EF4-FFF2-40B4-BE49-F238E27FC236}">
                    <a16:creationId xmlns:a16="http://schemas.microsoft.com/office/drawing/2014/main" id="{BF6074B5-6573-AD48-B306-C10C9A6241A0}"/>
                  </a:ext>
                </a:extLst>
              </p:cNvPr>
              <p:cNvSpPr/>
              <p:nvPr/>
            </p:nvSpPr>
            <p:spPr bwMode="auto">
              <a:xfrm>
                <a:off x="5620888" y="3738880"/>
                <a:ext cx="413536" cy="842442"/>
              </a:xfrm>
              <a:custGeom>
                <a:avLst/>
                <a:gdLst>
                  <a:gd name="T0" fmla="*/ 14 w 565"/>
                  <a:gd name="T1" fmla="*/ 1151 h 1151"/>
                  <a:gd name="T2" fmla="*/ 0 w 565"/>
                  <a:gd name="T3" fmla="*/ 1144 h 1151"/>
                  <a:gd name="T4" fmla="*/ 553 w 565"/>
                  <a:gd name="T5" fmla="*/ 0 h 1151"/>
                  <a:gd name="T6" fmla="*/ 565 w 565"/>
                  <a:gd name="T7" fmla="*/ 5 h 1151"/>
                  <a:gd name="T8" fmla="*/ 14 w 565"/>
                  <a:gd name="T9" fmla="*/ 1151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5" h="1151">
                    <a:moveTo>
                      <a:pt x="14" y="1151"/>
                    </a:moveTo>
                    <a:lnTo>
                      <a:pt x="0" y="1144"/>
                    </a:lnTo>
                    <a:lnTo>
                      <a:pt x="553" y="0"/>
                    </a:lnTo>
                    <a:lnTo>
                      <a:pt x="565" y="5"/>
                    </a:lnTo>
                    <a:lnTo>
                      <a:pt x="14" y="1151"/>
                    </a:lnTo>
                    <a:close/>
                  </a:path>
                </a:pathLst>
              </a:custGeom>
              <a:solidFill>
                <a:srgbClr val="79BD28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49" name="Freeform 96">
                <a:extLst>
                  <a:ext uri="{FF2B5EF4-FFF2-40B4-BE49-F238E27FC236}">
                    <a16:creationId xmlns:a16="http://schemas.microsoft.com/office/drawing/2014/main" id="{1BD9B15A-E088-9A4F-A776-8D0BAEB26FC7}"/>
                  </a:ext>
                </a:extLst>
              </p:cNvPr>
              <p:cNvSpPr/>
              <p:nvPr/>
            </p:nvSpPr>
            <p:spPr bwMode="auto">
              <a:xfrm>
                <a:off x="5620888" y="3738880"/>
                <a:ext cx="413536" cy="842442"/>
              </a:xfrm>
              <a:custGeom>
                <a:avLst/>
                <a:gdLst>
                  <a:gd name="T0" fmla="*/ 14 w 565"/>
                  <a:gd name="T1" fmla="*/ 1151 h 1151"/>
                  <a:gd name="T2" fmla="*/ 0 w 565"/>
                  <a:gd name="T3" fmla="*/ 1144 h 1151"/>
                  <a:gd name="T4" fmla="*/ 553 w 565"/>
                  <a:gd name="T5" fmla="*/ 0 h 1151"/>
                  <a:gd name="T6" fmla="*/ 565 w 565"/>
                  <a:gd name="T7" fmla="*/ 5 h 1151"/>
                  <a:gd name="T8" fmla="*/ 14 w 565"/>
                  <a:gd name="T9" fmla="*/ 1151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5" h="1151">
                    <a:moveTo>
                      <a:pt x="14" y="1151"/>
                    </a:moveTo>
                    <a:lnTo>
                      <a:pt x="0" y="1144"/>
                    </a:lnTo>
                    <a:lnTo>
                      <a:pt x="553" y="0"/>
                    </a:lnTo>
                    <a:lnTo>
                      <a:pt x="565" y="5"/>
                    </a:lnTo>
                    <a:lnTo>
                      <a:pt x="14" y="115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50" name="Freeform 97">
                <a:extLst>
                  <a:ext uri="{FF2B5EF4-FFF2-40B4-BE49-F238E27FC236}">
                    <a16:creationId xmlns:a16="http://schemas.microsoft.com/office/drawing/2014/main" id="{D13D6814-88F8-DC41-BA39-6A4FC4F97D50}"/>
                  </a:ext>
                </a:extLst>
              </p:cNvPr>
              <p:cNvSpPr/>
              <p:nvPr/>
            </p:nvSpPr>
            <p:spPr bwMode="auto">
              <a:xfrm>
                <a:off x="6025641" y="3738880"/>
                <a:ext cx="414268" cy="842442"/>
              </a:xfrm>
              <a:custGeom>
                <a:avLst/>
                <a:gdLst>
                  <a:gd name="T0" fmla="*/ 551 w 566"/>
                  <a:gd name="T1" fmla="*/ 1151 h 1151"/>
                  <a:gd name="T2" fmla="*/ 0 w 566"/>
                  <a:gd name="T3" fmla="*/ 5 h 1151"/>
                  <a:gd name="T4" fmla="*/ 12 w 566"/>
                  <a:gd name="T5" fmla="*/ 0 h 1151"/>
                  <a:gd name="T6" fmla="*/ 566 w 566"/>
                  <a:gd name="T7" fmla="*/ 1144 h 1151"/>
                  <a:gd name="T8" fmla="*/ 551 w 566"/>
                  <a:gd name="T9" fmla="*/ 1151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6" h="1151">
                    <a:moveTo>
                      <a:pt x="551" y="1151"/>
                    </a:moveTo>
                    <a:lnTo>
                      <a:pt x="0" y="5"/>
                    </a:lnTo>
                    <a:lnTo>
                      <a:pt x="12" y="0"/>
                    </a:lnTo>
                    <a:lnTo>
                      <a:pt x="566" y="1144"/>
                    </a:lnTo>
                    <a:lnTo>
                      <a:pt x="551" y="1151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51" name="Freeform 98">
                <a:extLst>
                  <a:ext uri="{FF2B5EF4-FFF2-40B4-BE49-F238E27FC236}">
                    <a16:creationId xmlns:a16="http://schemas.microsoft.com/office/drawing/2014/main" id="{DDD1FC6E-FE6C-1846-9B65-A408C016681C}"/>
                  </a:ext>
                </a:extLst>
              </p:cNvPr>
              <p:cNvSpPr/>
              <p:nvPr/>
            </p:nvSpPr>
            <p:spPr bwMode="auto">
              <a:xfrm>
                <a:off x="6025641" y="3738880"/>
                <a:ext cx="414268" cy="842442"/>
              </a:xfrm>
              <a:custGeom>
                <a:avLst/>
                <a:gdLst>
                  <a:gd name="T0" fmla="*/ 551 w 566"/>
                  <a:gd name="T1" fmla="*/ 1151 h 1151"/>
                  <a:gd name="T2" fmla="*/ 0 w 566"/>
                  <a:gd name="T3" fmla="*/ 5 h 1151"/>
                  <a:gd name="T4" fmla="*/ 12 w 566"/>
                  <a:gd name="T5" fmla="*/ 0 h 1151"/>
                  <a:gd name="T6" fmla="*/ 566 w 566"/>
                  <a:gd name="T7" fmla="*/ 1144 h 1151"/>
                  <a:gd name="T8" fmla="*/ 551 w 566"/>
                  <a:gd name="T9" fmla="*/ 1151 h 1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6" h="1151">
                    <a:moveTo>
                      <a:pt x="551" y="1151"/>
                    </a:moveTo>
                    <a:lnTo>
                      <a:pt x="0" y="5"/>
                    </a:lnTo>
                    <a:lnTo>
                      <a:pt x="12" y="0"/>
                    </a:lnTo>
                    <a:lnTo>
                      <a:pt x="566" y="1144"/>
                    </a:lnTo>
                    <a:lnTo>
                      <a:pt x="551" y="115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52" name="Freeform 99">
                <a:extLst>
                  <a:ext uri="{FF2B5EF4-FFF2-40B4-BE49-F238E27FC236}">
                    <a16:creationId xmlns:a16="http://schemas.microsoft.com/office/drawing/2014/main" id="{FBDF3008-7EC2-8240-B186-6827DA589158}"/>
                  </a:ext>
                </a:extLst>
              </p:cNvPr>
              <p:cNvSpPr/>
              <p:nvPr/>
            </p:nvSpPr>
            <p:spPr bwMode="auto">
              <a:xfrm>
                <a:off x="6029301" y="3735220"/>
                <a:ext cx="950035" cy="226896"/>
              </a:xfrm>
              <a:custGeom>
                <a:avLst/>
                <a:gdLst>
                  <a:gd name="T0" fmla="*/ 1293 w 1298"/>
                  <a:gd name="T1" fmla="*/ 310 h 310"/>
                  <a:gd name="T2" fmla="*/ 0 w 1298"/>
                  <a:gd name="T3" fmla="*/ 14 h 310"/>
                  <a:gd name="T4" fmla="*/ 3 w 1298"/>
                  <a:gd name="T5" fmla="*/ 0 h 310"/>
                  <a:gd name="T6" fmla="*/ 1298 w 1298"/>
                  <a:gd name="T7" fmla="*/ 296 h 310"/>
                  <a:gd name="T8" fmla="*/ 1293 w 1298"/>
                  <a:gd name="T9" fmla="*/ 31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8" h="310">
                    <a:moveTo>
                      <a:pt x="1293" y="310"/>
                    </a:moveTo>
                    <a:lnTo>
                      <a:pt x="0" y="14"/>
                    </a:lnTo>
                    <a:lnTo>
                      <a:pt x="3" y="0"/>
                    </a:lnTo>
                    <a:lnTo>
                      <a:pt x="1298" y="296"/>
                    </a:lnTo>
                    <a:lnTo>
                      <a:pt x="1293" y="310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53" name="Freeform 101">
                <a:extLst>
                  <a:ext uri="{FF2B5EF4-FFF2-40B4-BE49-F238E27FC236}">
                    <a16:creationId xmlns:a16="http://schemas.microsoft.com/office/drawing/2014/main" id="{B1C76BD5-85F4-BF41-8888-8BBB960A50D9}"/>
                  </a:ext>
                </a:extLst>
              </p:cNvPr>
              <p:cNvSpPr/>
              <p:nvPr/>
            </p:nvSpPr>
            <p:spPr bwMode="auto">
              <a:xfrm>
                <a:off x="6027837" y="3155538"/>
                <a:ext cx="733386" cy="588466"/>
              </a:xfrm>
              <a:custGeom>
                <a:avLst/>
                <a:gdLst>
                  <a:gd name="T0" fmla="*/ 7 w 1002"/>
                  <a:gd name="T1" fmla="*/ 804 h 804"/>
                  <a:gd name="T2" fmla="*/ 0 w 1002"/>
                  <a:gd name="T3" fmla="*/ 795 h 804"/>
                  <a:gd name="T4" fmla="*/ 993 w 1002"/>
                  <a:gd name="T5" fmla="*/ 0 h 804"/>
                  <a:gd name="T6" fmla="*/ 1002 w 1002"/>
                  <a:gd name="T7" fmla="*/ 12 h 804"/>
                  <a:gd name="T8" fmla="*/ 7 w 1002"/>
                  <a:gd name="T9" fmla="*/ 804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2" h="804">
                    <a:moveTo>
                      <a:pt x="7" y="804"/>
                    </a:moveTo>
                    <a:lnTo>
                      <a:pt x="0" y="795"/>
                    </a:lnTo>
                    <a:lnTo>
                      <a:pt x="993" y="0"/>
                    </a:lnTo>
                    <a:lnTo>
                      <a:pt x="1002" y="12"/>
                    </a:lnTo>
                    <a:lnTo>
                      <a:pt x="7" y="804"/>
                    </a:lnTo>
                    <a:close/>
                  </a:path>
                </a:pathLst>
              </a:custGeom>
              <a:solidFill>
                <a:srgbClr val="79BD28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54" name="Freeform 102">
                <a:extLst>
                  <a:ext uri="{FF2B5EF4-FFF2-40B4-BE49-F238E27FC236}">
                    <a16:creationId xmlns:a16="http://schemas.microsoft.com/office/drawing/2014/main" id="{6D028F7B-4CF1-4C4F-8BE0-29929EEC4507}"/>
                  </a:ext>
                </a:extLst>
              </p:cNvPr>
              <p:cNvSpPr/>
              <p:nvPr/>
            </p:nvSpPr>
            <p:spPr bwMode="auto">
              <a:xfrm>
                <a:off x="6027837" y="3155538"/>
                <a:ext cx="733386" cy="588466"/>
              </a:xfrm>
              <a:custGeom>
                <a:avLst/>
                <a:gdLst>
                  <a:gd name="T0" fmla="*/ 7 w 1002"/>
                  <a:gd name="T1" fmla="*/ 804 h 804"/>
                  <a:gd name="T2" fmla="*/ 0 w 1002"/>
                  <a:gd name="T3" fmla="*/ 795 h 804"/>
                  <a:gd name="T4" fmla="*/ 993 w 1002"/>
                  <a:gd name="T5" fmla="*/ 0 h 804"/>
                  <a:gd name="T6" fmla="*/ 1002 w 1002"/>
                  <a:gd name="T7" fmla="*/ 12 h 804"/>
                  <a:gd name="T8" fmla="*/ 7 w 1002"/>
                  <a:gd name="T9" fmla="*/ 804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2" h="804">
                    <a:moveTo>
                      <a:pt x="7" y="804"/>
                    </a:moveTo>
                    <a:lnTo>
                      <a:pt x="0" y="795"/>
                    </a:lnTo>
                    <a:lnTo>
                      <a:pt x="993" y="0"/>
                    </a:lnTo>
                    <a:lnTo>
                      <a:pt x="1002" y="12"/>
                    </a:lnTo>
                    <a:lnTo>
                      <a:pt x="7" y="80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grpSp>
            <p:nvGrpSpPr>
              <p:cNvPr id="55" name="Group 16">
                <a:extLst>
                  <a:ext uri="{FF2B5EF4-FFF2-40B4-BE49-F238E27FC236}">
                    <a16:creationId xmlns:a16="http://schemas.microsoft.com/office/drawing/2014/main" id="{A3C67C0A-DB35-4042-9316-CA06DF8D322C}"/>
                  </a:ext>
                </a:extLst>
              </p:cNvPr>
              <p:cNvGrpSpPr/>
              <p:nvPr/>
            </p:nvGrpSpPr>
            <p:grpSpPr>
              <a:xfrm>
                <a:off x="5010380" y="2444000"/>
                <a:ext cx="1014220" cy="667329"/>
                <a:chOff x="4847490" y="2636022"/>
                <a:chExt cx="1237417" cy="814187"/>
              </a:xfrm>
            </p:grpSpPr>
            <p:sp>
              <p:nvSpPr>
                <p:cNvPr id="102" name="Freeform 103">
                  <a:extLst>
                    <a:ext uri="{FF2B5EF4-FFF2-40B4-BE49-F238E27FC236}">
                      <a16:creationId xmlns:a16="http://schemas.microsoft.com/office/drawing/2014/main" id="{869EB276-9547-B748-9668-06511DFE92F7}"/>
                    </a:ext>
                  </a:extLst>
                </p:cNvPr>
                <p:cNvSpPr/>
                <p:nvPr/>
              </p:nvSpPr>
              <p:spPr bwMode="auto">
                <a:xfrm>
                  <a:off x="4920088" y="2729142"/>
                  <a:ext cx="1164729" cy="721067"/>
                </a:xfrm>
                <a:custGeom>
                  <a:avLst/>
                  <a:gdLst>
                    <a:gd name="T0" fmla="*/ 179 w 1055"/>
                    <a:gd name="T1" fmla="*/ 653 h 653"/>
                    <a:gd name="T2" fmla="*/ 0 w 1055"/>
                    <a:gd name="T3" fmla="*/ 512 h 653"/>
                    <a:gd name="T4" fmla="*/ 1055 w 1055"/>
                    <a:gd name="T5" fmla="*/ 0 h 653"/>
                    <a:gd name="T6" fmla="*/ 1055 w 1055"/>
                    <a:gd name="T7" fmla="*/ 227 h 653"/>
                    <a:gd name="T8" fmla="*/ 179 w 1055"/>
                    <a:gd name="T9" fmla="*/ 653 h 6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5" h="653">
                      <a:moveTo>
                        <a:pt x="179" y="653"/>
                      </a:moveTo>
                      <a:cubicBezTo>
                        <a:pt x="0" y="512"/>
                        <a:pt x="0" y="512"/>
                        <a:pt x="0" y="512"/>
                      </a:cubicBezTo>
                      <a:cubicBezTo>
                        <a:pt x="257" y="186"/>
                        <a:pt x="641" y="0"/>
                        <a:pt x="1055" y="0"/>
                      </a:cubicBezTo>
                      <a:cubicBezTo>
                        <a:pt x="1055" y="227"/>
                        <a:pt x="1055" y="227"/>
                        <a:pt x="1055" y="227"/>
                      </a:cubicBezTo>
                      <a:cubicBezTo>
                        <a:pt x="711" y="227"/>
                        <a:pt x="392" y="382"/>
                        <a:pt x="179" y="653"/>
                      </a:cubicBezTo>
                      <a:close/>
                    </a:path>
                  </a:pathLst>
                </a:custGeom>
                <a:solidFill>
                  <a:srgbClr val="528236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03" name="Freeform 110">
                  <a:extLst>
                    <a:ext uri="{FF2B5EF4-FFF2-40B4-BE49-F238E27FC236}">
                      <a16:creationId xmlns:a16="http://schemas.microsoft.com/office/drawing/2014/main" id="{783D3B6C-E0BB-DD44-8C73-BEC8A6379136}"/>
                    </a:ext>
                  </a:extLst>
                </p:cNvPr>
                <p:cNvSpPr/>
                <p:nvPr/>
              </p:nvSpPr>
              <p:spPr bwMode="auto">
                <a:xfrm>
                  <a:off x="4847490" y="2636022"/>
                  <a:ext cx="1237417" cy="765751"/>
                </a:xfrm>
                <a:custGeom>
                  <a:avLst/>
                  <a:gdLst>
                    <a:gd name="T0" fmla="*/ 1388 w 1388"/>
                    <a:gd name="T1" fmla="*/ 0 h 859"/>
                    <a:gd name="T2" fmla="*/ 0 w 1388"/>
                    <a:gd name="T3" fmla="*/ 674 h 859"/>
                    <a:gd name="T4" fmla="*/ 235 w 1388"/>
                    <a:gd name="T5" fmla="*/ 859 h 859"/>
                    <a:gd name="T6" fmla="*/ 235 w 1388"/>
                    <a:gd name="T7" fmla="*/ 859 h 859"/>
                    <a:gd name="T8" fmla="*/ 1388 w 1388"/>
                    <a:gd name="T9" fmla="*/ 299 h 859"/>
                    <a:gd name="T10" fmla="*/ 1388 w 1388"/>
                    <a:gd name="T11" fmla="*/ 0 h 8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388" h="859">
                      <a:moveTo>
                        <a:pt x="1388" y="0"/>
                      </a:moveTo>
                      <a:cubicBezTo>
                        <a:pt x="843" y="0"/>
                        <a:pt x="337" y="246"/>
                        <a:pt x="0" y="674"/>
                      </a:cubicBezTo>
                      <a:cubicBezTo>
                        <a:pt x="235" y="859"/>
                        <a:pt x="235" y="859"/>
                        <a:pt x="235" y="859"/>
                      </a:cubicBezTo>
                      <a:cubicBezTo>
                        <a:pt x="235" y="859"/>
                        <a:pt x="235" y="859"/>
                        <a:pt x="235" y="859"/>
                      </a:cubicBezTo>
                      <a:cubicBezTo>
                        <a:pt x="515" y="504"/>
                        <a:pt x="935" y="299"/>
                        <a:pt x="1388" y="299"/>
                      </a:cubicBezTo>
                      <a:cubicBezTo>
                        <a:pt x="1388" y="0"/>
                        <a:pt x="1388" y="0"/>
                        <a:pt x="1388" y="0"/>
                      </a:cubicBezTo>
                    </a:path>
                  </a:pathLst>
                </a:custGeom>
                <a:solidFill>
                  <a:srgbClr val="79BD2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56" name="Group 4">
                <a:extLst>
                  <a:ext uri="{FF2B5EF4-FFF2-40B4-BE49-F238E27FC236}">
                    <a16:creationId xmlns:a16="http://schemas.microsoft.com/office/drawing/2014/main" id="{97295FE8-1ECF-2143-89C2-6E89A3C06B5A}"/>
                  </a:ext>
                </a:extLst>
              </p:cNvPr>
              <p:cNvGrpSpPr/>
              <p:nvPr/>
            </p:nvGrpSpPr>
            <p:grpSpPr>
              <a:xfrm>
                <a:off x="6024527" y="2444000"/>
                <a:ext cx="1014912" cy="667329"/>
                <a:chOff x="6084817" y="2636022"/>
                <a:chExt cx="1238261" cy="814187"/>
              </a:xfrm>
            </p:grpSpPr>
            <p:sp>
              <p:nvSpPr>
                <p:cNvPr id="100" name="Freeform 104">
                  <a:extLst>
                    <a:ext uri="{FF2B5EF4-FFF2-40B4-BE49-F238E27FC236}">
                      <a16:creationId xmlns:a16="http://schemas.microsoft.com/office/drawing/2014/main" id="{9D07119F-DBD5-1749-90E8-8C34D264D34E}"/>
                    </a:ext>
                  </a:extLst>
                </p:cNvPr>
                <p:cNvSpPr/>
                <p:nvPr/>
              </p:nvSpPr>
              <p:spPr bwMode="auto">
                <a:xfrm>
                  <a:off x="6084817" y="2729142"/>
                  <a:ext cx="1165196" cy="721067"/>
                </a:xfrm>
                <a:custGeom>
                  <a:avLst/>
                  <a:gdLst>
                    <a:gd name="T0" fmla="*/ 877 w 1055"/>
                    <a:gd name="T1" fmla="*/ 653 h 653"/>
                    <a:gd name="T2" fmla="*/ 0 w 1055"/>
                    <a:gd name="T3" fmla="*/ 227 h 653"/>
                    <a:gd name="T4" fmla="*/ 0 w 1055"/>
                    <a:gd name="T5" fmla="*/ 0 h 653"/>
                    <a:gd name="T6" fmla="*/ 1055 w 1055"/>
                    <a:gd name="T7" fmla="*/ 512 h 653"/>
                    <a:gd name="T8" fmla="*/ 877 w 1055"/>
                    <a:gd name="T9" fmla="*/ 653 h 6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5" h="653">
                      <a:moveTo>
                        <a:pt x="877" y="653"/>
                      </a:moveTo>
                      <a:cubicBezTo>
                        <a:pt x="664" y="382"/>
                        <a:pt x="344" y="227"/>
                        <a:pt x="0" y="22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15" y="0"/>
                        <a:pt x="799" y="186"/>
                        <a:pt x="1055" y="512"/>
                      </a:cubicBezTo>
                      <a:lnTo>
                        <a:pt x="877" y="653"/>
                      </a:lnTo>
                      <a:close/>
                    </a:path>
                  </a:pathLst>
                </a:custGeom>
                <a:solidFill>
                  <a:srgbClr val="1E4E7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101" name="Freeform 111">
                  <a:extLst>
                    <a:ext uri="{FF2B5EF4-FFF2-40B4-BE49-F238E27FC236}">
                      <a16:creationId xmlns:a16="http://schemas.microsoft.com/office/drawing/2014/main" id="{9BE5C8E6-6558-E947-B24D-56BEE0FFA6A4}"/>
                    </a:ext>
                  </a:extLst>
                </p:cNvPr>
                <p:cNvSpPr/>
                <p:nvPr/>
              </p:nvSpPr>
              <p:spPr bwMode="auto">
                <a:xfrm>
                  <a:off x="6084907" y="2636022"/>
                  <a:ext cx="1238171" cy="765751"/>
                </a:xfrm>
                <a:custGeom>
                  <a:avLst/>
                  <a:gdLst>
                    <a:gd name="T0" fmla="*/ 0 w 1389"/>
                    <a:gd name="T1" fmla="*/ 0 h 859"/>
                    <a:gd name="T2" fmla="*/ 0 w 1389"/>
                    <a:gd name="T3" fmla="*/ 299 h 859"/>
                    <a:gd name="T4" fmla="*/ 1154 w 1389"/>
                    <a:gd name="T5" fmla="*/ 859 h 859"/>
                    <a:gd name="T6" fmla="*/ 1154 w 1389"/>
                    <a:gd name="T7" fmla="*/ 859 h 859"/>
                    <a:gd name="T8" fmla="*/ 1154 w 1389"/>
                    <a:gd name="T9" fmla="*/ 859 h 859"/>
                    <a:gd name="T10" fmla="*/ 1389 w 1389"/>
                    <a:gd name="T11" fmla="*/ 674 h 859"/>
                    <a:gd name="T12" fmla="*/ 0 w 1389"/>
                    <a:gd name="T13" fmla="*/ 0 h 8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89" h="859">
                      <a:moveTo>
                        <a:pt x="0" y="0"/>
                      </a:moveTo>
                      <a:cubicBezTo>
                        <a:pt x="0" y="299"/>
                        <a:pt x="0" y="299"/>
                        <a:pt x="0" y="299"/>
                      </a:cubicBezTo>
                      <a:cubicBezTo>
                        <a:pt x="453" y="299"/>
                        <a:pt x="874" y="504"/>
                        <a:pt x="1154" y="859"/>
                      </a:cubicBezTo>
                      <a:cubicBezTo>
                        <a:pt x="1154" y="859"/>
                        <a:pt x="1154" y="859"/>
                        <a:pt x="1154" y="859"/>
                      </a:cubicBezTo>
                      <a:cubicBezTo>
                        <a:pt x="1154" y="859"/>
                        <a:pt x="1154" y="859"/>
                        <a:pt x="1154" y="859"/>
                      </a:cubicBezTo>
                      <a:cubicBezTo>
                        <a:pt x="1389" y="674"/>
                        <a:pt x="1389" y="674"/>
                        <a:pt x="1389" y="674"/>
                      </a:cubicBezTo>
                      <a:cubicBezTo>
                        <a:pt x="1052" y="246"/>
                        <a:pt x="546" y="0"/>
                        <a:pt x="0" y="0"/>
                      </a:cubicBezTo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57" name="Group 7">
                <a:extLst>
                  <a:ext uri="{FF2B5EF4-FFF2-40B4-BE49-F238E27FC236}">
                    <a16:creationId xmlns:a16="http://schemas.microsoft.com/office/drawing/2014/main" id="{6D9D9243-CB5E-7B43-8298-93AB28D00B99}"/>
                  </a:ext>
                </a:extLst>
              </p:cNvPr>
              <p:cNvGrpSpPr/>
              <p:nvPr/>
            </p:nvGrpSpPr>
            <p:grpSpPr>
              <a:xfrm>
                <a:off x="6818403" y="2936277"/>
                <a:ext cx="497304" cy="1096729"/>
                <a:chOff x="7053400" y="3236633"/>
                <a:chExt cx="606744" cy="1338084"/>
              </a:xfrm>
            </p:grpSpPr>
            <p:sp>
              <p:nvSpPr>
                <p:cNvPr id="98" name="Freeform 105">
                  <a:extLst>
                    <a:ext uri="{FF2B5EF4-FFF2-40B4-BE49-F238E27FC236}">
                      <a16:creationId xmlns:a16="http://schemas.microsoft.com/office/drawing/2014/main" id="{EC79E68B-8079-244C-80AD-3C08BD2A526E}"/>
                    </a:ext>
                  </a:extLst>
                </p:cNvPr>
                <p:cNvSpPr/>
                <p:nvPr/>
              </p:nvSpPr>
              <p:spPr bwMode="auto">
                <a:xfrm>
                  <a:off x="7053400" y="3294694"/>
                  <a:ext cx="513247" cy="1257664"/>
                </a:xfrm>
                <a:custGeom>
                  <a:avLst/>
                  <a:gdLst>
                    <a:gd name="T0" fmla="*/ 429 w 465"/>
                    <a:gd name="T1" fmla="*/ 1139 h 1139"/>
                    <a:gd name="T2" fmla="*/ 208 w 465"/>
                    <a:gd name="T3" fmla="*/ 1087 h 1139"/>
                    <a:gd name="T4" fmla="*/ 238 w 465"/>
                    <a:gd name="T5" fmla="*/ 829 h 1139"/>
                    <a:gd name="T6" fmla="*/ 0 w 465"/>
                    <a:gd name="T7" fmla="*/ 141 h 1139"/>
                    <a:gd name="T8" fmla="*/ 178 w 465"/>
                    <a:gd name="T9" fmla="*/ 0 h 1139"/>
                    <a:gd name="T10" fmla="*/ 465 w 465"/>
                    <a:gd name="T11" fmla="*/ 829 h 1139"/>
                    <a:gd name="T12" fmla="*/ 429 w 465"/>
                    <a:gd name="T13" fmla="*/ 1139 h 1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65" h="1139">
                      <a:moveTo>
                        <a:pt x="429" y="1139"/>
                      </a:moveTo>
                      <a:cubicBezTo>
                        <a:pt x="208" y="1087"/>
                        <a:pt x="208" y="1087"/>
                        <a:pt x="208" y="1087"/>
                      </a:cubicBezTo>
                      <a:cubicBezTo>
                        <a:pt x="228" y="1003"/>
                        <a:pt x="238" y="916"/>
                        <a:pt x="238" y="829"/>
                      </a:cubicBezTo>
                      <a:cubicBezTo>
                        <a:pt x="238" y="577"/>
                        <a:pt x="155" y="338"/>
                        <a:pt x="0" y="141"/>
                      </a:cubicBezTo>
                      <a:cubicBezTo>
                        <a:pt x="178" y="0"/>
                        <a:pt x="178" y="0"/>
                        <a:pt x="178" y="0"/>
                      </a:cubicBezTo>
                      <a:cubicBezTo>
                        <a:pt x="366" y="238"/>
                        <a:pt x="465" y="525"/>
                        <a:pt x="465" y="829"/>
                      </a:cubicBezTo>
                      <a:cubicBezTo>
                        <a:pt x="465" y="934"/>
                        <a:pt x="453" y="1038"/>
                        <a:pt x="429" y="1139"/>
                      </a:cubicBezTo>
                      <a:close/>
                    </a:path>
                  </a:pathLst>
                </a:custGeom>
                <a:solidFill>
                  <a:srgbClr val="528236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99" name="Freeform 112">
                  <a:extLst>
                    <a:ext uri="{FF2B5EF4-FFF2-40B4-BE49-F238E27FC236}">
                      <a16:creationId xmlns:a16="http://schemas.microsoft.com/office/drawing/2014/main" id="{D79012FB-38D6-1A42-8EA3-D900585497D1}"/>
                    </a:ext>
                  </a:extLst>
                </p:cNvPr>
                <p:cNvSpPr/>
                <p:nvPr/>
              </p:nvSpPr>
              <p:spPr bwMode="auto">
                <a:xfrm>
                  <a:off x="7113826" y="3236633"/>
                  <a:ext cx="546318" cy="1338084"/>
                </a:xfrm>
                <a:custGeom>
                  <a:avLst/>
                  <a:gdLst>
                    <a:gd name="T0" fmla="*/ 235 w 613"/>
                    <a:gd name="T1" fmla="*/ 0 h 1501"/>
                    <a:gd name="T2" fmla="*/ 235 w 613"/>
                    <a:gd name="T3" fmla="*/ 0 h 1501"/>
                    <a:gd name="T4" fmla="*/ 0 w 613"/>
                    <a:gd name="T5" fmla="*/ 185 h 1501"/>
                    <a:gd name="T6" fmla="*/ 0 w 613"/>
                    <a:gd name="T7" fmla="*/ 185 h 1501"/>
                    <a:gd name="T8" fmla="*/ 313 w 613"/>
                    <a:gd name="T9" fmla="*/ 1092 h 1501"/>
                    <a:gd name="T10" fmla="*/ 274 w 613"/>
                    <a:gd name="T11" fmla="*/ 1432 h 1501"/>
                    <a:gd name="T12" fmla="*/ 565 w 613"/>
                    <a:gd name="T13" fmla="*/ 1501 h 1501"/>
                    <a:gd name="T14" fmla="*/ 565 w 613"/>
                    <a:gd name="T15" fmla="*/ 1501 h 1501"/>
                    <a:gd name="T16" fmla="*/ 613 w 613"/>
                    <a:gd name="T17" fmla="*/ 1092 h 1501"/>
                    <a:gd name="T18" fmla="*/ 235 w 613"/>
                    <a:gd name="T19" fmla="*/ 0 h 15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3" h="1501">
                      <a:moveTo>
                        <a:pt x="235" y="0"/>
                      </a:moveTo>
                      <a:cubicBezTo>
                        <a:pt x="235" y="0"/>
                        <a:pt x="235" y="0"/>
                        <a:pt x="235" y="0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205" y="446"/>
                        <a:pt x="313" y="760"/>
                        <a:pt x="313" y="1092"/>
                      </a:cubicBezTo>
                      <a:cubicBezTo>
                        <a:pt x="313" y="1207"/>
                        <a:pt x="300" y="1321"/>
                        <a:pt x="274" y="1432"/>
                      </a:cubicBezTo>
                      <a:cubicBezTo>
                        <a:pt x="565" y="1501"/>
                        <a:pt x="565" y="1501"/>
                        <a:pt x="565" y="1501"/>
                      </a:cubicBezTo>
                      <a:cubicBezTo>
                        <a:pt x="565" y="1501"/>
                        <a:pt x="565" y="1501"/>
                        <a:pt x="565" y="1501"/>
                      </a:cubicBezTo>
                      <a:cubicBezTo>
                        <a:pt x="597" y="1367"/>
                        <a:pt x="613" y="1230"/>
                        <a:pt x="613" y="1092"/>
                      </a:cubicBezTo>
                      <a:cubicBezTo>
                        <a:pt x="613" y="692"/>
                        <a:pt x="482" y="314"/>
                        <a:pt x="235" y="0"/>
                      </a:cubicBezTo>
                    </a:path>
                  </a:pathLst>
                </a:custGeom>
                <a:solidFill>
                  <a:srgbClr val="79BD2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63" name="Group 12">
                <a:extLst>
                  <a:ext uri="{FF2B5EF4-FFF2-40B4-BE49-F238E27FC236}">
                    <a16:creationId xmlns:a16="http://schemas.microsoft.com/office/drawing/2014/main" id="{7B352CB7-FFBF-664D-BAC5-DDFD32AD5B0B}"/>
                  </a:ext>
                </a:extLst>
              </p:cNvPr>
              <p:cNvGrpSpPr/>
              <p:nvPr/>
            </p:nvGrpSpPr>
            <p:grpSpPr>
              <a:xfrm>
                <a:off x="4769341" y="3967599"/>
                <a:ext cx="820736" cy="931913"/>
                <a:chOff x="4553405" y="4494916"/>
                <a:chExt cx="1001353" cy="1136997"/>
              </a:xfrm>
            </p:grpSpPr>
            <p:sp>
              <p:nvSpPr>
                <p:cNvPr id="96" name="Freeform 106">
                  <a:extLst>
                    <a:ext uri="{FF2B5EF4-FFF2-40B4-BE49-F238E27FC236}">
                      <a16:creationId xmlns:a16="http://schemas.microsoft.com/office/drawing/2014/main" id="{D6885C4B-9BBD-4C4F-B34D-AA14522350AB}"/>
                    </a:ext>
                  </a:extLst>
                </p:cNvPr>
                <p:cNvSpPr/>
                <p:nvPr/>
              </p:nvSpPr>
              <p:spPr bwMode="auto">
                <a:xfrm>
                  <a:off x="4643617" y="4494916"/>
                  <a:ext cx="911141" cy="1053113"/>
                </a:xfrm>
                <a:custGeom>
                  <a:avLst/>
                  <a:gdLst>
                    <a:gd name="T0" fmla="*/ 728 w 825"/>
                    <a:gd name="T1" fmla="*/ 954 h 954"/>
                    <a:gd name="T2" fmla="*/ 0 w 825"/>
                    <a:gd name="T3" fmla="*/ 52 h 954"/>
                    <a:gd name="T4" fmla="*/ 221 w 825"/>
                    <a:gd name="T5" fmla="*/ 0 h 954"/>
                    <a:gd name="T6" fmla="*/ 825 w 825"/>
                    <a:gd name="T7" fmla="*/ 748 h 954"/>
                    <a:gd name="T8" fmla="*/ 728 w 825"/>
                    <a:gd name="T9" fmla="*/ 954 h 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5" h="954">
                      <a:moveTo>
                        <a:pt x="728" y="954"/>
                      </a:moveTo>
                      <a:cubicBezTo>
                        <a:pt x="359" y="777"/>
                        <a:pt x="94" y="449"/>
                        <a:pt x="0" y="52"/>
                      </a:cubicBezTo>
                      <a:cubicBezTo>
                        <a:pt x="221" y="0"/>
                        <a:pt x="221" y="0"/>
                        <a:pt x="221" y="0"/>
                      </a:cubicBezTo>
                      <a:cubicBezTo>
                        <a:pt x="299" y="329"/>
                        <a:pt x="519" y="602"/>
                        <a:pt x="825" y="748"/>
                      </a:cubicBezTo>
                      <a:lnTo>
                        <a:pt x="728" y="954"/>
                      </a:lnTo>
                      <a:close/>
                    </a:path>
                  </a:pathLst>
                </a:custGeom>
                <a:solidFill>
                  <a:srgbClr val="528236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97" name="Freeform 113">
                  <a:extLst>
                    <a:ext uri="{FF2B5EF4-FFF2-40B4-BE49-F238E27FC236}">
                      <a16:creationId xmlns:a16="http://schemas.microsoft.com/office/drawing/2014/main" id="{384DC844-61E1-1549-B1ED-520E9AF33159}"/>
                    </a:ext>
                  </a:extLst>
                </p:cNvPr>
                <p:cNvSpPr/>
                <p:nvPr/>
              </p:nvSpPr>
              <p:spPr bwMode="auto">
                <a:xfrm>
                  <a:off x="4553405" y="4513261"/>
                  <a:ext cx="968971" cy="1118652"/>
                </a:xfrm>
                <a:custGeom>
                  <a:avLst/>
                  <a:gdLst>
                    <a:gd name="T0" fmla="*/ 291 w 1087"/>
                    <a:gd name="T1" fmla="*/ 0 h 1255"/>
                    <a:gd name="T2" fmla="*/ 0 w 1087"/>
                    <a:gd name="T3" fmla="*/ 69 h 1255"/>
                    <a:gd name="T4" fmla="*/ 958 w 1087"/>
                    <a:gd name="T5" fmla="*/ 1255 h 1255"/>
                    <a:gd name="T6" fmla="*/ 1087 w 1087"/>
                    <a:gd name="T7" fmla="*/ 985 h 1255"/>
                    <a:gd name="T8" fmla="*/ 291 w 1087"/>
                    <a:gd name="T9" fmla="*/ 0 h 1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87" h="1255">
                      <a:moveTo>
                        <a:pt x="291" y="0"/>
                      </a:move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123" y="591"/>
                        <a:pt x="472" y="1023"/>
                        <a:pt x="958" y="1255"/>
                      </a:cubicBezTo>
                      <a:cubicBezTo>
                        <a:pt x="1087" y="985"/>
                        <a:pt x="1087" y="985"/>
                        <a:pt x="1087" y="985"/>
                      </a:cubicBezTo>
                      <a:cubicBezTo>
                        <a:pt x="683" y="792"/>
                        <a:pt x="393" y="433"/>
                        <a:pt x="291" y="0"/>
                      </a:cubicBezTo>
                    </a:path>
                  </a:pathLst>
                </a:custGeom>
                <a:solidFill>
                  <a:srgbClr val="79BD2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64" name="Group 8">
                <a:extLst>
                  <a:ext uri="{FF2B5EF4-FFF2-40B4-BE49-F238E27FC236}">
                    <a16:creationId xmlns:a16="http://schemas.microsoft.com/office/drawing/2014/main" id="{16FECC8D-28A0-1C4B-9E89-F6D165091891}"/>
                  </a:ext>
                </a:extLst>
              </p:cNvPr>
              <p:cNvGrpSpPr/>
              <p:nvPr/>
            </p:nvGrpSpPr>
            <p:grpSpPr>
              <a:xfrm>
                <a:off x="6458977" y="3967599"/>
                <a:ext cx="821810" cy="931913"/>
                <a:chOff x="6614876" y="4494916"/>
                <a:chExt cx="1002664" cy="1136997"/>
              </a:xfrm>
            </p:grpSpPr>
            <p:sp>
              <p:nvSpPr>
                <p:cNvPr id="94" name="Freeform 107">
                  <a:extLst>
                    <a:ext uri="{FF2B5EF4-FFF2-40B4-BE49-F238E27FC236}">
                      <a16:creationId xmlns:a16="http://schemas.microsoft.com/office/drawing/2014/main" id="{CE8DFDE1-C60D-E94D-A184-A899DB22103A}"/>
                    </a:ext>
                  </a:extLst>
                </p:cNvPr>
                <p:cNvSpPr/>
                <p:nvPr/>
              </p:nvSpPr>
              <p:spPr bwMode="auto">
                <a:xfrm>
                  <a:off x="6614876" y="4494916"/>
                  <a:ext cx="912075" cy="1053113"/>
                </a:xfrm>
                <a:custGeom>
                  <a:avLst/>
                  <a:gdLst>
                    <a:gd name="T0" fmla="*/ 98 w 826"/>
                    <a:gd name="T1" fmla="*/ 954 h 954"/>
                    <a:gd name="T2" fmla="*/ 0 w 826"/>
                    <a:gd name="T3" fmla="*/ 748 h 954"/>
                    <a:gd name="T4" fmla="*/ 605 w 826"/>
                    <a:gd name="T5" fmla="*/ 0 h 954"/>
                    <a:gd name="T6" fmla="*/ 826 w 826"/>
                    <a:gd name="T7" fmla="*/ 52 h 954"/>
                    <a:gd name="T8" fmla="*/ 98 w 826"/>
                    <a:gd name="T9" fmla="*/ 954 h 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6" h="954">
                      <a:moveTo>
                        <a:pt x="98" y="954"/>
                      </a:moveTo>
                      <a:cubicBezTo>
                        <a:pt x="0" y="748"/>
                        <a:pt x="0" y="748"/>
                        <a:pt x="0" y="748"/>
                      </a:cubicBezTo>
                      <a:cubicBezTo>
                        <a:pt x="307" y="602"/>
                        <a:pt x="527" y="329"/>
                        <a:pt x="605" y="0"/>
                      </a:cubicBezTo>
                      <a:cubicBezTo>
                        <a:pt x="826" y="52"/>
                        <a:pt x="826" y="52"/>
                        <a:pt x="826" y="52"/>
                      </a:cubicBezTo>
                      <a:cubicBezTo>
                        <a:pt x="732" y="449"/>
                        <a:pt x="467" y="777"/>
                        <a:pt x="98" y="954"/>
                      </a:cubicBezTo>
                      <a:close/>
                    </a:path>
                  </a:pathLst>
                </a:custGeom>
                <a:solidFill>
                  <a:srgbClr val="2D76B6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95" name="Freeform 114">
                  <a:extLst>
                    <a:ext uri="{FF2B5EF4-FFF2-40B4-BE49-F238E27FC236}">
                      <a16:creationId xmlns:a16="http://schemas.microsoft.com/office/drawing/2014/main" id="{9EF93D65-5F23-ED44-BA99-4822116D5ED8}"/>
                    </a:ext>
                  </a:extLst>
                </p:cNvPr>
                <p:cNvSpPr/>
                <p:nvPr/>
              </p:nvSpPr>
              <p:spPr bwMode="auto">
                <a:xfrm>
                  <a:off x="6648192" y="4513261"/>
                  <a:ext cx="969348" cy="1118652"/>
                </a:xfrm>
                <a:custGeom>
                  <a:avLst/>
                  <a:gdLst>
                    <a:gd name="T0" fmla="*/ 796 w 1087"/>
                    <a:gd name="T1" fmla="*/ 0 h 1255"/>
                    <a:gd name="T2" fmla="*/ 0 w 1087"/>
                    <a:gd name="T3" fmla="*/ 985 h 1255"/>
                    <a:gd name="T4" fmla="*/ 65 w 1087"/>
                    <a:gd name="T5" fmla="*/ 1120 h 1255"/>
                    <a:gd name="T6" fmla="*/ 129 w 1087"/>
                    <a:gd name="T7" fmla="*/ 1255 h 1255"/>
                    <a:gd name="T8" fmla="*/ 1087 w 1087"/>
                    <a:gd name="T9" fmla="*/ 69 h 1255"/>
                    <a:gd name="T10" fmla="*/ 1087 w 1087"/>
                    <a:gd name="T11" fmla="*/ 69 h 1255"/>
                    <a:gd name="T12" fmla="*/ 796 w 1087"/>
                    <a:gd name="T13" fmla="*/ 0 h 1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87" h="1255">
                      <a:moveTo>
                        <a:pt x="796" y="0"/>
                      </a:moveTo>
                      <a:cubicBezTo>
                        <a:pt x="693" y="433"/>
                        <a:pt x="403" y="792"/>
                        <a:pt x="0" y="985"/>
                      </a:cubicBezTo>
                      <a:cubicBezTo>
                        <a:pt x="65" y="1120"/>
                        <a:pt x="65" y="1120"/>
                        <a:pt x="65" y="1120"/>
                      </a:cubicBezTo>
                      <a:cubicBezTo>
                        <a:pt x="129" y="1255"/>
                        <a:pt x="129" y="1255"/>
                        <a:pt x="129" y="1255"/>
                      </a:cubicBezTo>
                      <a:cubicBezTo>
                        <a:pt x="615" y="1023"/>
                        <a:pt x="964" y="591"/>
                        <a:pt x="1087" y="69"/>
                      </a:cubicBezTo>
                      <a:cubicBezTo>
                        <a:pt x="1087" y="69"/>
                        <a:pt x="1087" y="69"/>
                        <a:pt x="1087" y="69"/>
                      </a:cubicBezTo>
                      <a:cubicBezTo>
                        <a:pt x="796" y="0"/>
                        <a:pt x="796" y="0"/>
                        <a:pt x="796" y="0"/>
                      </a:cubicBezTo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65" name="Group 10">
                <a:extLst>
                  <a:ext uri="{FF2B5EF4-FFF2-40B4-BE49-F238E27FC236}">
                    <a16:creationId xmlns:a16="http://schemas.microsoft.com/office/drawing/2014/main" id="{90B93659-CCF4-8248-B531-42B03C4B51CD}"/>
                  </a:ext>
                </a:extLst>
              </p:cNvPr>
              <p:cNvGrpSpPr/>
              <p:nvPr/>
            </p:nvGrpSpPr>
            <p:grpSpPr>
              <a:xfrm>
                <a:off x="5469283" y="4644346"/>
                <a:ext cx="1111254" cy="380631"/>
                <a:chOff x="5407382" y="5320593"/>
                <a:chExt cx="1355805" cy="464396"/>
              </a:xfrm>
            </p:grpSpPr>
            <p:sp>
              <p:nvSpPr>
                <p:cNvPr id="92" name="Freeform 108">
                  <a:extLst>
                    <a:ext uri="{FF2B5EF4-FFF2-40B4-BE49-F238E27FC236}">
                      <a16:creationId xmlns:a16="http://schemas.microsoft.com/office/drawing/2014/main" id="{5D7121F0-5ECD-BF41-8906-20661716AB31}"/>
                    </a:ext>
                  </a:extLst>
                </p:cNvPr>
                <p:cNvSpPr/>
                <p:nvPr/>
              </p:nvSpPr>
              <p:spPr bwMode="auto">
                <a:xfrm>
                  <a:off x="5447812" y="5320593"/>
                  <a:ext cx="1275411" cy="371275"/>
                </a:xfrm>
                <a:custGeom>
                  <a:avLst/>
                  <a:gdLst>
                    <a:gd name="T0" fmla="*/ 577 w 1155"/>
                    <a:gd name="T1" fmla="*/ 336 h 336"/>
                    <a:gd name="T2" fmla="*/ 0 w 1155"/>
                    <a:gd name="T3" fmla="*/ 206 h 336"/>
                    <a:gd name="T4" fmla="*/ 97 w 1155"/>
                    <a:gd name="T5" fmla="*/ 0 h 336"/>
                    <a:gd name="T6" fmla="*/ 577 w 1155"/>
                    <a:gd name="T7" fmla="*/ 108 h 336"/>
                    <a:gd name="T8" fmla="*/ 1057 w 1155"/>
                    <a:gd name="T9" fmla="*/ 0 h 336"/>
                    <a:gd name="T10" fmla="*/ 1155 w 1155"/>
                    <a:gd name="T11" fmla="*/ 206 h 336"/>
                    <a:gd name="T12" fmla="*/ 577 w 1155"/>
                    <a:gd name="T13" fmla="*/ 336 h 3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55" h="336">
                      <a:moveTo>
                        <a:pt x="577" y="336"/>
                      </a:moveTo>
                      <a:cubicBezTo>
                        <a:pt x="375" y="336"/>
                        <a:pt x="181" y="292"/>
                        <a:pt x="0" y="206"/>
                      </a:cubicBezTo>
                      <a:cubicBezTo>
                        <a:pt x="97" y="0"/>
                        <a:pt x="97" y="0"/>
                        <a:pt x="97" y="0"/>
                      </a:cubicBezTo>
                      <a:cubicBezTo>
                        <a:pt x="248" y="72"/>
                        <a:pt x="409" y="108"/>
                        <a:pt x="577" y="108"/>
                      </a:cubicBezTo>
                      <a:cubicBezTo>
                        <a:pt x="745" y="108"/>
                        <a:pt x="907" y="72"/>
                        <a:pt x="1057" y="0"/>
                      </a:cubicBezTo>
                      <a:cubicBezTo>
                        <a:pt x="1155" y="206"/>
                        <a:pt x="1155" y="206"/>
                        <a:pt x="1155" y="206"/>
                      </a:cubicBezTo>
                      <a:cubicBezTo>
                        <a:pt x="974" y="292"/>
                        <a:pt x="780" y="336"/>
                        <a:pt x="577" y="336"/>
                      </a:cubicBezTo>
                      <a:close/>
                    </a:path>
                  </a:pathLst>
                </a:custGeom>
                <a:solidFill>
                  <a:srgbClr val="1E4E7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93" name="Freeform 115">
                  <a:extLst>
                    <a:ext uri="{FF2B5EF4-FFF2-40B4-BE49-F238E27FC236}">
                      <a16:creationId xmlns:a16="http://schemas.microsoft.com/office/drawing/2014/main" id="{A7AD6FB1-A4B0-2643-8BF4-0EFBC9706514}"/>
                    </a:ext>
                  </a:extLst>
                </p:cNvPr>
                <p:cNvSpPr/>
                <p:nvPr/>
              </p:nvSpPr>
              <p:spPr bwMode="auto">
                <a:xfrm>
                  <a:off x="5407382" y="5390991"/>
                  <a:ext cx="1355805" cy="393998"/>
                </a:xfrm>
                <a:custGeom>
                  <a:avLst/>
                  <a:gdLst>
                    <a:gd name="T0" fmla="*/ 1392 w 1521"/>
                    <a:gd name="T1" fmla="*/ 0 h 442"/>
                    <a:gd name="T2" fmla="*/ 760 w 1521"/>
                    <a:gd name="T3" fmla="*/ 142 h 442"/>
                    <a:gd name="T4" fmla="*/ 129 w 1521"/>
                    <a:gd name="T5" fmla="*/ 0 h 442"/>
                    <a:gd name="T6" fmla="*/ 129 w 1521"/>
                    <a:gd name="T7" fmla="*/ 0 h 442"/>
                    <a:gd name="T8" fmla="*/ 0 w 1521"/>
                    <a:gd name="T9" fmla="*/ 270 h 442"/>
                    <a:gd name="T10" fmla="*/ 760 w 1521"/>
                    <a:gd name="T11" fmla="*/ 442 h 442"/>
                    <a:gd name="T12" fmla="*/ 1521 w 1521"/>
                    <a:gd name="T13" fmla="*/ 270 h 442"/>
                    <a:gd name="T14" fmla="*/ 1521 w 1521"/>
                    <a:gd name="T15" fmla="*/ 270 h 442"/>
                    <a:gd name="T16" fmla="*/ 1457 w 1521"/>
                    <a:gd name="T17" fmla="*/ 135 h 442"/>
                    <a:gd name="T18" fmla="*/ 1392 w 1521"/>
                    <a:gd name="T19" fmla="*/ 0 h 4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21" h="442">
                      <a:moveTo>
                        <a:pt x="1392" y="0"/>
                      </a:moveTo>
                      <a:cubicBezTo>
                        <a:pt x="1194" y="94"/>
                        <a:pt x="982" y="142"/>
                        <a:pt x="760" y="142"/>
                      </a:cubicBezTo>
                      <a:cubicBezTo>
                        <a:pt x="539" y="142"/>
                        <a:pt x="327" y="94"/>
                        <a:pt x="129" y="0"/>
                      </a:cubicBezTo>
                      <a:cubicBezTo>
                        <a:pt x="129" y="0"/>
                        <a:pt x="129" y="0"/>
                        <a:pt x="129" y="0"/>
                      </a:cubicBezTo>
                      <a:cubicBezTo>
                        <a:pt x="0" y="270"/>
                        <a:pt x="0" y="270"/>
                        <a:pt x="0" y="270"/>
                      </a:cubicBezTo>
                      <a:cubicBezTo>
                        <a:pt x="238" y="384"/>
                        <a:pt x="494" y="442"/>
                        <a:pt x="760" y="442"/>
                      </a:cubicBezTo>
                      <a:cubicBezTo>
                        <a:pt x="1027" y="442"/>
                        <a:pt x="1283" y="384"/>
                        <a:pt x="1521" y="270"/>
                      </a:cubicBezTo>
                      <a:cubicBezTo>
                        <a:pt x="1521" y="270"/>
                        <a:pt x="1521" y="270"/>
                        <a:pt x="1521" y="270"/>
                      </a:cubicBezTo>
                      <a:cubicBezTo>
                        <a:pt x="1457" y="135"/>
                        <a:pt x="1457" y="135"/>
                        <a:pt x="1457" y="135"/>
                      </a:cubicBezTo>
                      <a:cubicBezTo>
                        <a:pt x="1392" y="0"/>
                        <a:pt x="1392" y="0"/>
                        <a:pt x="1392" y="0"/>
                      </a:cubicBezTo>
                    </a:path>
                  </a:pathLst>
                </a:custGeom>
                <a:solidFill>
                  <a:srgbClr val="2D76B6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66" name="Group 14">
                <a:extLst>
                  <a:ext uri="{FF2B5EF4-FFF2-40B4-BE49-F238E27FC236}">
                    <a16:creationId xmlns:a16="http://schemas.microsoft.com/office/drawing/2014/main" id="{94B93C0B-E095-A84D-A467-A159B7A0B22D}"/>
                  </a:ext>
                </a:extLst>
              </p:cNvPr>
              <p:cNvGrpSpPr/>
              <p:nvPr/>
            </p:nvGrpSpPr>
            <p:grpSpPr>
              <a:xfrm>
                <a:off x="4734112" y="2936277"/>
                <a:ext cx="497686" cy="1096729"/>
                <a:chOff x="4510424" y="3236633"/>
                <a:chExt cx="607211" cy="1338084"/>
              </a:xfrm>
            </p:grpSpPr>
            <p:sp>
              <p:nvSpPr>
                <p:cNvPr id="90" name="Freeform 109">
                  <a:extLst>
                    <a:ext uri="{FF2B5EF4-FFF2-40B4-BE49-F238E27FC236}">
                      <a16:creationId xmlns:a16="http://schemas.microsoft.com/office/drawing/2014/main" id="{39465D93-A0CA-094C-BF89-BBA744BDDE65}"/>
                    </a:ext>
                  </a:extLst>
                </p:cNvPr>
                <p:cNvSpPr/>
                <p:nvPr/>
              </p:nvSpPr>
              <p:spPr bwMode="auto">
                <a:xfrm>
                  <a:off x="4603921" y="3294694"/>
                  <a:ext cx="513714" cy="1257664"/>
                </a:xfrm>
                <a:custGeom>
                  <a:avLst/>
                  <a:gdLst>
                    <a:gd name="T0" fmla="*/ 36 w 465"/>
                    <a:gd name="T1" fmla="*/ 1139 h 1139"/>
                    <a:gd name="T2" fmla="*/ 0 w 465"/>
                    <a:gd name="T3" fmla="*/ 829 h 1139"/>
                    <a:gd name="T4" fmla="*/ 286 w 465"/>
                    <a:gd name="T5" fmla="*/ 0 h 1139"/>
                    <a:gd name="T6" fmla="*/ 465 w 465"/>
                    <a:gd name="T7" fmla="*/ 141 h 1139"/>
                    <a:gd name="T8" fmla="*/ 227 w 465"/>
                    <a:gd name="T9" fmla="*/ 829 h 1139"/>
                    <a:gd name="T10" fmla="*/ 257 w 465"/>
                    <a:gd name="T11" fmla="*/ 1087 h 1139"/>
                    <a:gd name="T12" fmla="*/ 36 w 465"/>
                    <a:gd name="T13" fmla="*/ 1139 h 1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65" h="1139">
                      <a:moveTo>
                        <a:pt x="36" y="1139"/>
                      </a:moveTo>
                      <a:cubicBezTo>
                        <a:pt x="12" y="1038"/>
                        <a:pt x="0" y="934"/>
                        <a:pt x="0" y="829"/>
                      </a:cubicBezTo>
                      <a:cubicBezTo>
                        <a:pt x="0" y="525"/>
                        <a:pt x="99" y="238"/>
                        <a:pt x="286" y="0"/>
                      </a:cubicBezTo>
                      <a:cubicBezTo>
                        <a:pt x="465" y="141"/>
                        <a:pt x="465" y="141"/>
                        <a:pt x="465" y="141"/>
                      </a:cubicBezTo>
                      <a:cubicBezTo>
                        <a:pt x="309" y="338"/>
                        <a:pt x="227" y="577"/>
                        <a:pt x="227" y="829"/>
                      </a:cubicBezTo>
                      <a:cubicBezTo>
                        <a:pt x="227" y="916"/>
                        <a:pt x="237" y="1003"/>
                        <a:pt x="257" y="1087"/>
                      </a:cubicBezTo>
                      <a:lnTo>
                        <a:pt x="36" y="1139"/>
                      </a:lnTo>
                      <a:close/>
                    </a:path>
                  </a:pathLst>
                </a:custGeom>
                <a:solidFill>
                  <a:srgbClr val="2D76B7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  <p:sp>
              <p:nvSpPr>
                <p:cNvPr id="91" name="Freeform 116">
                  <a:extLst>
                    <a:ext uri="{FF2B5EF4-FFF2-40B4-BE49-F238E27FC236}">
                      <a16:creationId xmlns:a16="http://schemas.microsoft.com/office/drawing/2014/main" id="{44B64E01-678A-0742-9EE9-CBEAD8CCB24B}"/>
                    </a:ext>
                  </a:extLst>
                </p:cNvPr>
                <p:cNvSpPr/>
                <p:nvPr/>
              </p:nvSpPr>
              <p:spPr bwMode="auto">
                <a:xfrm>
                  <a:off x="4510424" y="3236633"/>
                  <a:ext cx="546695" cy="1338084"/>
                </a:xfrm>
                <a:custGeom>
                  <a:avLst/>
                  <a:gdLst>
                    <a:gd name="T0" fmla="*/ 378 w 613"/>
                    <a:gd name="T1" fmla="*/ 0 h 1501"/>
                    <a:gd name="T2" fmla="*/ 0 w 613"/>
                    <a:gd name="T3" fmla="*/ 1092 h 1501"/>
                    <a:gd name="T4" fmla="*/ 48 w 613"/>
                    <a:gd name="T5" fmla="*/ 1501 h 1501"/>
                    <a:gd name="T6" fmla="*/ 339 w 613"/>
                    <a:gd name="T7" fmla="*/ 1432 h 1501"/>
                    <a:gd name="T8" fmla="*/ 299 w 613"/>
                    <a:gd name="T9" fmla="*/ 1092 h 1501"/>
                    <a:gd name="T10" fmla="*/ 613 w 613"/>
                    <a:gd name="T11" fmla="*/ 185 h 1501"/>
                    <a:gd name="T12" fmla="*/ 613 w 613"/>
                    <a:gd name="T13" fmla="*/ 185 h 1501"/>
                    <a:gd name="T14" fmla="*/ 378 w 613"/>
                    <a:gd name="T15" fmla="*/ 0 h 15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13" h="1501">
                      <a:moveTo>
                        <a:pt x="378" y="0"/>
                      </a:moveTo>
                      <a:cubicBezTo>
                        <a:pt x="131" y="314"/>
                        <a:pt x="0" y="692"/>
                        <a:pt x="0" y="1092"/>
                      </a:cubicBezTo>
                      <a:cubicBezTo>
                        <a:pt x="0" y="1230"/>
                        <a:pt x="16" y="1367"/>
                        <a:pt x="48" y="1501"/>
                      </a:cubicBezTo>
                      <a:cubicBezTo>
                        <a:pt x="339" y="1432"/>
                        <a:pt x="339" y="1432"/>
                        <a:pt x="339" y="1432"/>
                      </a:cubicBezTo>
                      <a:cubicBezTo>
                        <a:pt x="313" y="1321"/>
                        <a:pt x="299" y="1207"/>
                        <a:pt x="299" y="1092"/>
                      </a:cubicBezTo>
                      <a:cubicBezTo>
                        <a:pt x="299" y="760"/>
                        <a:pt x="408" y="446"/>
                        <a:pt x="613" y="185"/>
                      </a:cubicBezTo>
                      <a:cubicBezTo>
                        <a:pt x="613" y="185"/>
                        <a:pt x="613" y="185"/>
                        <a:pt x="613" y="185"/>
                      </a:cubicBezTo>
                      <a:cubicBezTo>
                        <a:pt x="378" y="0"/>
                        <a:pt x="378" y="0"/>
                        <a:pt x="378" y="0"/>
                      </a:cubicBezTo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/>
                </a:p>
              </p:txBody>
            </p:sp>
          </p:grpSp>
          <p:grpSp>
            <p:nvGrpSpPr>
              <p:cNvPr id="67" name="Group 3">
                <a:extLst>
                  <a:ext uri="{FF2B5EF4-FFF2-40B4-BE49-F238E27FC236}">
                    <a16:creationId xmlns:a16="http://schemas.microsoft.com/office/drawing/2014/main" id="{7050A1CA-2AE9-4A42-8A1D-3CF0C279147A}"/>
                  </a:ext>
                </a:extLst>
              </p:cNvPr>
              <p:cNvGrpSpPr/>
              <p:nvPr/>
            </p:nvGrpSpPr>
            <p:grpSpPr>
              <a:xfrm>
                <a:off x="5781911" y="2333588"/>
                <a:ext cx="485997" cy="486729"/>
                <a:chOff x="5788810" y="2501312"/>
                <a:chExt cx="592949" cy="593842"/>
              </a:xfrm>
            </p:grpSpPr>
            <p:sp>
              <p:nvSpPr>
                <p:cNvPr id="88" name="Oval 117">
                  <a:extLst>
                    <a:ext uri="{FF2B5EF4-FFF2-40B4-BE49-F238E27FC236}">
                      <a16:creationId xmlns:a16="http://schemas.microsoft.com/office/drawing/2014/main" id="{09C5AD65-5616-0444-9E10-35D60E9F9DE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88810" y="2501312"/>
                  <a:ext cx="592949" cy="593842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89" name="Oval 118">
                  <a:extLst>
                    <a:ext uri="{FF2B5EF4-FFF2-40B4-BE49-F238E27FC236}">
                      <a16:creationId xmlns:a16="http://schemas.microsoft.com/office/drawing/2014/main" id="{E28FFBC0-761D-6244-BDA0-E0398633763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64714" y="2577217"/>
                  <a:ext cx="441140" cy="441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0070C0"/>
                      </a:solidFill>
                    </a:rPr>
                    <a:t>01</a:t>
                  </a:r>
                </a:p>
              </p:txBody>
            </p:sp>
          </p:grpSp>
          <p:sp>
            <p:nvSpPr>
              <p:cNvPr id="68" name="Oval 119">
                <a:extLst>
                  <a:ext uri="{FF2B5EF4-FFF2-40B4-BE49-F238E27FC236}">
                    <a16:creationId xmlns:a16="http://schemas.microsoft.com/office/drawing/2014/main" id="{7B2E7810-98E5-7D45-818C-6A91A39C8F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89142" y="3183351"/>
                <a:ext cx="1092028" cy="1093492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endParaRPr lang="en-US" sz="1600" b="1"/>
              </a:p>
            </p:txBody>
          </p:sp>
          <p:sp>
            <p:nvSpPr>
              <p:cNvPr id="69" name="Oval 127">
                <a:extLst>
                  <a:ext uri="{FF2B5EF4-FFF2-40B4-BE49-F238E27FC236}">
                    <a16:creationId xmlns:a16="http://schemas.microsoft.com/office/drawing/2014/main" id="{DBBF2EE7-F4FB-4445-88D4-3CF9C1E5EB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53551" y="3249224"/>
                <a:ext cx="963942" cy="961746"/>
              </a:xfrm>
              <a:prstGeom prst="ellipse">
                <a:avLst/>
              </a:prstGeom>
              <a:solidFill>
                <a:srgbClr val="FFFFFF"/>
              </a:solidFill>
              <a:ln>
                <a:solidFill>
                  <a:srgbClr val="0070C0"/>
                </a:solidFill>
              </a:ln>
            </p:spPr>
            <p:txBody>
              <a:bodyPr vert="horz" wrap="square" lIns="0" tIns="0" rIns="0" bIns="0" numCol="1" anchor="ctr" anchorCtr="0" compatLnSpc="1"/>
              <a:lstStyle/>
              <a:p>
                <a:pPr algn="ctr"/>
                <a:r>
                  <a:rPr lang="en-US" altLang="zh-CN" sz="1500" b="1" dirty="0">
                    <a:solidFill>
                      <a:srgbClr val="0070C0"/>
                    </a:solidFill>
                  </a:rPr>
                  <a:t>Cloud</a:t>
                </a:r>
              </a:p>
              <a:p>
                <a:pPr algn="ctr"/>
                <a:r>
                  <a:rPr lang="en-US" sz="1500" b="1" dirty="0">
                    <a:solidFill>
                      <a:srgbClr val="0070C0"/>
                    </a:solidFill>
                  </a:rPr>
                  <a:t>Benefits</a:t>
                </a:r>
              </a:p>
            </p:txBody>
          </p:sp>
          <p:grpSp>
            <p:nvGrpSpPr>
              <p:cNvPr id="70" name="Group 5">
                <a:extLst>
                  <a:ext uri="{FF2B5EF4-FFF2-40B4-BE49-F238E27FC236}">
                    <a16:creationId xmlns:a16="http://schemas.microsoft.com/office/drawing/2014/main" id="{7B9AB5A7-B100-8B46-B4D2-025DADFBB2BB}"/>
                  </a:ext>
                </a:extLst>
              </p:cNvPr>
              <p:cNvGrpSpPr/>
              <p:nvPr/>
            </p:nvGrpSpPr>
            <p:grpSpPr>
              <a:xfrm>
                <a:off x="6690227" y="2783722"/>
                <a:ext cx="484533" cy="484533"/>
                <a:chOff x="6897016" y="3050505"/>
                <a:chExt cx="591163" cy="591163"/>
              </a:xfrm>
            </p:grpSpPr>
            <p:sp>
              <p:nvSpPr>
                <p:cNvPr id="86" name="Oval 128">
                  <a:extLst>
                    <a:ext uri="{FF2B5EF4-FFF2-40B4-BE49-F238E27FC236}">
                      <a16:creationId xmlns:a16="http://schemas.microsoft.com/office/drawing/2014/main" id="{75845850-E68F-3D4B-AB0B-3325D83BC2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97016" y="3050505"/>
                  <a:ext cx="591163" cy="591163"/>
                </a:xfrm>
                <a:prstGeom prst="ellipse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87" name="Oval 129">
                  <a:extLst>
                    <a:ext uri="{FF2B5EF4-FFF2-40B4-BE49-F238E27FC236}">
                      <a16:creationId xmlns:a16="http://schemas.microsoft.com/office/drawing/2014/main" id="{8B26F72C-0BCA-3644-93F1-ACDFA19D21C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71135" y="3124623"/>
                  <a:ext cx="443819" cy="441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79BD28"/>
                      </a:solidFill>
                    </a:rPr>
                    <a:t>02</a:t>
                  </a:r>
                </a:p>
              </p:txBody>
            </p:sp>
          </p:grpSp>
          <p:grpSp>
            <p:nvGrpSpPr>
              <p:cNvPr id="71" name="Group 6">
                <a:extLst>
                  <a:ext uri="{FF2B5EF4-FFF2-40B4-BE49-F238E27FC236}">
                    <a16:creationId xmlns:a16="http://schemas.microsoft.com/office/drawing/2014/main" id="{D5213109-8BB4-1940-8C82-DD9AE1E4B46B}"/>
                  </a:ext>
                </a:extLst>
              </p:cNvPr>
              <p:cNvGrpSpPr/>
              <p:nvPr/>
            </p:nvGrpSpPr>
            <p:grpSpPr>
              <a:xfrm>
                <a:off x="6939813" y="3759374"/>
                <a:ext cx="484533" cy="484533"/>
                <a:chOff x="7201528" y="4240867"/>
                <a:chExt cx="591163" cy="591163"/>
              </a:xfrm>
            </p:grpSpPr>
            <p:sp>
              <p:nvSpPr>
                <p:cNvPr id="84" name="Oval 130">
                  <a:extLst>
                    <a:ext uri="{FF2B5EF4-FFF2-40B4-BE49-F238E27FC236}">
                      <a16:creationId xmlns:a16="http://schemas.microsoft.com/office/drawing/2014/main" id="{00C6AC1B-2612-7A49-9846-DB22C2675CE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01528" y="4240867"/>
                  <a:ext cx="591163" cy="591163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3"/>
                    </a:solidFill>
                  </a:endParaRPr>
                </a:p>
              </p:txBody>
            </p:sp>
            <p:sp>
              <p:nvSpPr>
                <p:cNvPr id="85" name="Oval 131">
                  <a:extLst>
                    <a:ext uri="{FF2B5EF4-FFF2-40B4-BE49-F238E27FC236}">
                      <a16:creationId xmlns:a16="http://schemas.microsoft.com/office/drawing/2014/main" id="{4289D164-A0BF-FC40-83B3-56A0B18ADA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75646" y="4314985"/>
                  <a:ext cx="442926" cy="44292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00B0F0"/>
                      </a:solidFill>
                    </a:rPr>
                    <a:t>03</a:t>
                  </a:r>
                </a:p>
              </p:txBody>
            </p:sp>
          </p:grpSp>
          <p:grpSp>
            <p:nvGrpSpPr>
              <p:cNvPr id="72" name="Group 9">
                <a:extLst>
                  <a:ext uri="{FF2B5EF4-FFF2-40B4-BE49-F238E27FC236}">
                    <a16:creationId xmlns:a16="http://schemas.microsoft.com/office/drawing/2014/main" id="{650168B9-8556-4742-956F-580CAE908659}"/>
                  </a:ext>
                </a:extLst>
              </p:cNvPr>
              <p:cNvGrpSpPr/>
              <p:nvPr/>
            </p:nvGrpSpPr>
            <p:grpSpPr>
              <a:xfrm>
                <a:off x="6280350" y="4527892"/>
                <a:ext cx="485997" cy="485997"/>
                <a:chOff x="6396939" y="5178511"/>
                <a:chExt cx="592949" cy="592949"/>
              </a:xfrm>
            </p:grpSpPr>
            <p:sp>
              <p:nvSpPr>
                <p:cNvPr id="82" name="Oval 132">
                  <a:extLst>
                    <a:ext uri="{FF2B5EF4-FFF2-40B4-BE49-F238E27FC236}">
                      <a16:creationId xmlns:a16="http://schemas.microsoft.com/office/drawing/2014/main" id="{FE83BF62-F0FE-E848-893B-95B695337D2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96939" y="5178511"/>
                  <a:ext cx="592949" cy="592949"/>
                </a:xfrm>
                <a:prstGeom prst="ellipse">
                  <a:avLst/>
                </a:prstGeom>
                <a:solidFill>
                  <a:srgbClr val="2D76B6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83" name="Oval 133">
                  <a:extLst>
                    <a:ext uri="{FF2B5EF4-FFF2-40B4-BE49-F238E27FC236}">
                      <a16:creationId xmlns:a16="http://schemas.microsoft.com/office/drawing/2014/main" id="{B8DF30C9-AEE2-1A40-9B31-59DAC180E7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472844" y="5254416"/>
                  <a:ext cx="441140" cy="4411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0070C0"/>
                      </a:solidFill>
                    </a:rPr>
                    <a:t>04</a:t>
                  </a:r>
                </a:p>
              </p:txBody>
            </p:sp>
          </p:grpSp>
          <p:grpSp>
            <p:nvGrpSpPr>
              <p:cNvPr id="73" name="Group 11">
                <a:extLst>
                  <a:ext uri="{FF2B5EF4-FFF2-40B4-BE49-F238E27FC236}">
                    <a16:creationId xmlns:a16="http://schemas.microsoft.com/office/drawing/2014/main" id="{A3FB13A8-DA93-4E4B-A2B0-329B8760EB59}"/>
                  </a:ext>
                </a:extLst>
              </p:cNvPr>
              <p:cNvGrpSpPr/>
              <p:nvPr/>
            </p:nvGrpSpPr>
            <p:grpSpPr>
              <a:xfrm>
                <a:off x="5283472" y="4536675"/>
                <a:ext cx="485997" cy="484533"/>
                <a:chOff x="5180680" y="5189227"/>
                <a:chExt cx="592949" cy="591163"/>
              </a:xfrm>
            </p:grpSpPr>
            <p:sp>
              <p:nvSpPr>
                <p:cNvPr id="80" name="Oval 134">
                  <a:extLst>
                    <a:ext uri="{FF2B5EF4-FFF2-40B4-BE49-F238E27FC236}">
                      <a16:creationId xmlns:a16="http://schemas.microsoft.com/office/drawing/2014/main" id="{A800D7B6-FE6B-1347-85A2-194F48B2B7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80680" y="5189227"/>
                  <a:ext cx="592949" cy="591163"/>
                </a:xfrm>
                <a:prstGeom prst="ellipse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5"/>
                    </a:solidFill>
                  </a:endParaRPr>
                </a:p>
              </p:txBody>
            </p:sp>
            <p:sp>
              <p:nvSpPr>
                <p:cNvPr id="81" name="Oval 135">
                  <a:extLst>
                    <a:ext uri="{FF2B5EF4-FFF2-40B4-BE49-F238E27FC236}">
                      <a16:creationId xmlns:a16="http://schemas.microsoft.com/office/drawing/2014/main" id="{CBA6291A-84F2-774A-91C6-4AB7D7AE5EC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56585" y="5263346"/>
                  <a:ext cx="441140" cy="44292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79BD28"/>
                      </a:solidFill>
                    </a:rPr>
                    <a:t>05</a:t>
                  </a:r>
                </a:p>
              </p:txBody>
            </p:sp>
          </p:grpSp>
          <p:grpSp>
            <p:nvGrpSpPr>
              <p:cNvPr id="74" name="Group 13">
                <a:extLst>
                  <a:ext uri="{FF2B5EF4-FFF2-40B4-BE49-F238E27FC236}">
                    <a16:creationId xmlns:a16="http://schemas.microsoft.com/office/drawing/2014/main" id="{3445DD7F-E18A-8149-A836-8709AE7569B2}"/>
                  </a:ext>
                </a:extLst>
              </p:cNvPr>
              <p:cNvGrpSpPr/>
              <p:nvPr/>
            </p:nvGrpSpPr>
            <p:grpSpPr>
              <a:xfrm>
                <a:off x="4655482" y="3759374"/>
                <a:ext cx="485997" cy="484533"/>
                <a:chOff x="4414490" y="4240867"/>
                <a:chExt cx="592949" cy="591163"/>
              </a:xfrm>
            </p:grpSpPr>
            <p:sp>
              <p:nvSpPr>
                <p:cNvPr id="78" name="Oval 136">
                  <a:extLst>
                    <a:ext uri="{FF2B5EF4-FFF2-40B4-BE49-F238E27FC236}">
                      <a16:creationId xmlns:a16="http://schemas.microsoft.com/office/drawing/2014/main" id="{C5B0B6E6-5B9D-AD44-B0C7-46A794AA20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14490" y="4240867"/>
                  <a:ext cx="592949" cy="591163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79" name="Oval 137">
                  <a:extLst>
                    <a:ext uri="{FF2B5EF4-FFF2-40B4-BE49-F238E27FC236}">
                      <a16:creationId xmlns:a16="http://schemas.microsoft.com/office/drawing/2014/main" id="{39655694-91C9-B94D-A6DF-BD9C2D75F7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90395" y="4314985"/>
                  <a:ext cx="441140" cy="44292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00B0F0"/>
                      </a:solidFill>
                    </a:rPr>
                    <a:t>06</a:t>
                  </a:r>
                </a:p>
              </p:txBody>
            </p:sp>
          </p:grpSp>
          <p:grpSp>
            <p:nvGrpSpPr>
              <p:cNvPr id="75" name="Group 15">
                <a:extLst>
                  <a:ext uri="{FF2B5EF4-FFF2-40B4-BE49-F238E27FC236}">
                    <a16:creationId xmlns:a16="http://schemas.microsoft.com/office/drawing/2014/main" id="{82C6988E-8387-1D42-99BA-B26F61E595E4}"/>
                  </a:ext>
                </a:extLst>
              </p:cNvPr>
              <p:cNvGrpSpPr/>
              <p:nvPr/>
            </p:nvGrpSpPr>
            <p:grpSpPr>
              <a:xfrm>
                <a:off x="4871400" y="2776402"/>
                <a:ext cx="486729" cy="484533"/>
                <a:chOff x="4677924" y="3041575"/>
                <a:chExt cx="593842" cy="591163"/>
              </a:xfrm>
            </p:grpSpPr>
            <p:sp>
              <p:nvSpPr>
                <p:cNvPr id="76" name="Oval 138">
                  <a:extLst>
                    <a:ext uri="{FF2B5EF4-FFF2-40B4-BE49-F238E27FC236}">
                      <a16:creationId xmlns:a16="http://schemas.microsoft.com/office/drawing/2014/main" id="{7D863AE3-9F39-3D42-9FD9-EA2E223D13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677924" y="3041575"/>
                  <a:ext cx="593842" cy="591163"/>
                </a:xfrm>
                <a:prstGeom prst="ellipse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endParaRPr lang="en-US" sz="1600" b="1">
                    <a:solidFill>
                      <a:schemeClr val="accent3"/>
                    </a:solidFill>
                  </a:endParaRPr>
                </a:p>
              </p:txBody>
            </p:sp>
            <p:sp>
              <p:nvSpPr>
                <p:cNvPr id="77" name="Oval 139">
                  <a:extLst>
                    <a:ext uri="{FF2B5EF4-FFF2-40B4-BE49-F238E27FC236}">
                      <a16:creationId xmlns:a16="http://schemas.microsoft.com/office/drawing/2014/main" id="{3171D7AA-713C-4B4C-BF71-64F1F07B63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53828" y="3115693"/>
                  <a:ext cx="442033" cy="4438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0" tIns="0" rIns="0" bIns="0" numCol="1" anchor="ctr" anchorCtr="0" compatLnSpc="1"/>
                <a:lstStyle/>
                <a:p>
                  <a:pPr algn="ctr"/>
                  <a:r>
                    <a:rPr lang="en-US" sz="1400" b="1" dirty="0">
                      <a:solidFill>
                        <a:srgbClr val="79BD28"/>
                      </a:solidFill>
                    </a:rPr>
                    <a:t>07</a:t>
                  </a:r>
                </a:p>
              </p:txBody>
            </p:sp>
          </p:grpSp>
        </p:grp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CB471E53-2A3F-6249-B8D8-8F55D0802CA9}"/>
                </a:ext>
              </a:extLst>
            </p:cNvPr>
            <p:cNvSpPr/>
            <p:nvPr/>
          </p:nvSpPr>
          <p:spPr>
            <a:xfrm>
              <a:off x="2535256" y="1700659"/>
              <a:ext cx="2155970" cy="3206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</a:rPr>
                <a:t>Productivity Anywhere</a:t>
              </a:r>
              <a:endParaRPr lang="en-PH" altLang="zh-CN" sz="1600" dirty="0">
                <a:solidFill>
                  <a:srgbClr val="345692"/>
                </a:solidFill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0D5AE0B1-CFF4-1C45-8DFC-3B380D25863C}"/>
                </a:ext>
              </a:extLst>
            </p:cNvPr>
            <p:cNvSpPr/>
            <p:nvPr/>
          </p:nvSpPr>
          <p:spPr>
            <a:xfrm>
              <a:off x="4925666" y="2484693"/>
              <a:ext cx="2273284" cy="320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Off Site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Data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Storage</a:t>
              </a: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57A90886-E144-9C4B-86BB-556ED9345932}"/>
                </a:ext>
              </a:extLst>
            </p:cNvPr>
            <p:cNvSpPr/>
            <p:nvPr/>
          </p:nvSpPr>
          <p:spPr>
            <a:xfrm>
              <a:off x="5274707" y="3727591"/>
              <a:ext cx="2099310" cy="611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No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IT Maintenance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Cost</a:t>
              </a: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2DB3E22E-16C7-114B-9BAE-0509E9FF0263}"/>
                </a:ext>
              </a:extLst>
            </p:cNvPr>
            <p:cNvSpPr/>
            <p:nvPr/>
          </p:nvSpPr>
          <p:spPr>
            <a:xfrm>
              <a:off x="4396346" y="4846733"/>
              <a:ext cx="2226441" cy="320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Disaster Assistance</a:t>
              </a:r>
              <a:endParaRPr lang="en-PH" altLang="zh-CN" sz="1600" dirty="0">
                <a:solidFill>
                  <a:srgbClr val="345692"/>
                </a:solidFill>
                <a:latin typeface="+mj-lt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C6141667-7B25-5C43-ADB4-F8725261919C}"/>
                </a:ext>
              </a:extLst>
            </p:cNvPr>
            <p:cNvSpPr/>
            <p:nvPr/>
          </p:nvSpPr>
          <p:spPr>
            <a:xfrm>
              <a:off x="506048" y="4846741"/>
              <a:ext cx="2360770" cy="320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Always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Up</a:t>
              </a:r>
              <a:endParaRPr lang="en-PH" altLang="zh-CN" sz="1600" dirty="0">
                <a:solidFill>
                  <a:srgbClr val="345692"/>
                </a:solidFill>
                <a:latin typeface="+mj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3C6CF606-DE6B-ED48-BAF4-8FDCE003C45C}"/>
                </a:ext>
              </a:extLst>
            </p:cNvPr>
            <p:cNvSpPr/>
            <p:nvPr/>
          </p:nvSpPr>
          <p:spPr>
            <a:xfrm>
              <a:off x="96066" y="3727591"/>
              <a:ext cx="1911448" cy="5848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Lower Cost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of Ownership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F56B4096-2146-BE4A-A328-74E1F7296329}"/>
                </a:ext>
              </a:extLst>
            </p:cNvPr>
            <p:cNvSpPr/>
            <p:nvPr/>
          </p:nvSpPr>
          <p:spPr>
            <a:xfrm>
              <a:off x="160574" y="2484693"/>
              <a:ext cx="2157709" cy="320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Easily</a:t>
              </a:r>
              <a:r>
                <a:rPr lang="zh-CN" altLang="en-US" sz="1600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1600" dirty="0">
                  <a:solidFill>
                    <a:srgbClr val="345692"/>
                  </a:solidFill>
                  <a:latin typeface="+mj-lt"/>
                </a:rPr>
                <a:t>Upgrade</a:t>
              </a:r>
            </a:p>
          </p:txBody>
        </p:sp>
      </p:grpSp>
      <p:sp>
        <p:nvSpPr>
          <p:cNvPr id="118" name="Title 1">
            <a:extLst>
              <a:ext uri="{FF2B5EF4-FFF2-40B4-BE49-F238E27FC236}">
                <a16:creationId xmlns:a16="http://schemas.microsoft.com/office/drawing/2014/main" id="{A8979EC9-99E7-0D48-BFDC-9F79C894507D}"/>
              </a:ext>
            </a:extLst>
          </p:cNvPr>
          <p:cNvSpPr txBox="1">
            <a:spLocks/>
          </p:cNvSpPr>
          <p:nvPr/>
        </p:nvSpPr>
        <p:spPr>
          <a:xfrm>
            <a:off x="822185" y="4974784"/>
            <a:ext cx="10534073" cy="108018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1600" dirty="0"/>
              <a:t>The Cloud strategy will accelerate the digital transformation of enterprise and greatly reduce the risk of digital transformation</a:t>
            </a:r>
          </a:p>
        </p:txBody>
      </p:sp>
    </p:spTree>
    <p:extLst>
      <p:ext uri="{BB962C8B-B14F-4D97-AF65-F5344CB8AC3E}">
        <p14:creationId xmlns:p14="http://schemas.microsoft.com/office/powerpoint/2010/main" val="340967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>
            <a:extLst>
              <a:ext uri="{FF2B5EF4-FFF2-40B4-BE49-F238E27FC236}">
                <a16:creationId xmlns:a16="http://schemas.microsoft.com/office/drawing/2014/main" id="{F51A8CA7-5E1B-D741-BC41-37C448A33190}"/>
              </a:ext>
            </a:extLst>
          </p:cNvPr>
          <p:cNvSpPr/>
          <p:nvPr/>
        </p:nvSpPr>
        <p:spPr>
          <a:xfrm>
            <a:off x="930229" y="1230239"/>
            <a:ext cx="10398131" cy="438482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83744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More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and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More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Customer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will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Adopt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the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Cloud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A5EAE8C0-ABDA-6046-8F82-FD24833929F1}"/>
              </a:ext>
            </a:extLst>
          </p:cNvPr>
          <p:cNvSpPr/>
          <p:nvPr/>
        </p:nvSpPr>
        <p:spPr>
          <a:xfrm>
            <a:off x="1232474" y="1712540"/>
            <a:ext cx="5600233" cy="2333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b="1" dirty="0"/>
              <a:t>“</a:t>
            </a:r>
            <a:r>
              <a:rPr lang="zh-CN" altLang="en-US" sz="2000" b="1" dirty="0">
                <a:solidFill>
                  <a:schemeClr val="tx2">
                    <a:lumMod val="75000"/>
                  </a:schemeClr>
                </a:solidFill>
              </a:rPr>
              <a:t>By 2021, over </a:t>
            </a:r>
            <a:r>
              <a:rPr lang="zh-CN" altLang="en-US" sz="3600" b="1" dirty="0">
                <a:solidFill>
                  <a:srgbClr val="345692"/>
                </a:solidFill>
              </a:rPr>
              <a:t>75% </a:t>
            </a:r>
            <a:r>
              <a:rPr lang="zh-CN" altLang="en-US" sz="2000" b="1" dirty="0">
                <a:solidFill>
                  <a:schemeClr val="tx2">
                    <a:lumMod val="75000"/>
                  </a:schemeClr>
                </a:solidFill>
              </a:rPr>
              <a:t>of midsize and large organizations will have adopted a multicloud and/or hybrid IT strategy."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7C51FF66-D799-3A4D-8993-EE8C5A0A561F}"/>
              </a:ext>
            </a:extLst>
          </p:cNvPr>
          <p:cNvSpPr/>
          <p:nvPr/>
        </p:nvSpPr>
        <p:spPr>
          <a:xfrm>
            <a:off x="5339708" y="4254127"/>
            <a:ext cx="14221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i="1" dirty="0">
                <a:solidFill>
                  <a:srgbClr val="345692"/>
                </a:solidFill>
              </a:rPr>
              <a:t>——</a:t>
            </a:r>
            <a:r>
              <a:rPr lang="zh-CN" altLang="en-US" sz="1600" b="1" i="1" dirty="0">
                <a:solidFill>
                  <a:srgbClr val="345692"/>
                </a:solidFill>
              </a:rPr>
              <a:t> Gartner</a:t>
            </a:r>
          </a:p>
        </p:txBody>
      </p:sp>
      <p:pic>
        <p:nvPicPr>
          <p:cNvPr id="34" name="图片 33" descr="图片包含 图形用户界面&#10;&#10;描述已自动生成">
            <a:extLst>
              <a:ext uri="{FF2B5EF4-FFF2-40B4-BE49-F238E27FC236}">
                <a16:creationId xmlns:a16="http://schemas.microsoft.com/office/drawing/2014/main" id="{500AC03A-E557-2D49-9038-F53C9A0EA0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1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626" y="1189813"/>
            <a:ext cx="5202039" cy="4371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5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17" name="矩形 16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55851" y="200326"/>
              <a:ext cx="419858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Public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Cloud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Use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Case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E3D12AD3-1CE8-CC44-AD0A-D467730EDC62}"/>
              </a:ext>
            </a:extLst>
          </p:cNvPr>
          <p:cNvSpPr/>
          <p:nvPr/>
        </p:nvSpPr>
        <p:spPr>
          <a:xfrm>
            <a:off x="914400" y="1154207"/>
            <a:ext cx="10399137" cy="1901921"/>
          </a:xfrm>
          <a:prstGeom prst="rect">
            <a:avLst/>
          </a:prstGeom>
          <a:gradFill flip="none" rotWithShape="1">
            <a:gsLst>
              <a:gs pos="100000">
                <a:srgbClr val="00B0F0">
                  <a:alpha val="10000"/>
                </a:srgbClr>
              </a:gs>
              <a:gs pos="0">
                <a:srgbClr val="00BEFF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00B0F0">
                    <a:alpha val="45000"/>
                  </a:srgbClr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A53A1BF-83BE-6847-A13C-3CDD717C7E00}"/>
              </a:ext>
            </a:extLst>
          </p:cNvPr>
          <p:cNvSpPr/>
          <p:nvPr/>
        </p:nvSpPr>
        <p:spPr>
          <a:xfrm>
            <a:off x="914541" y="3190595"/>
            <a:ext cx="10423352" cy="2652359"/>
          </a:xfrm>
          <a:prstGeom prst="rect">
            <a:avLst/>
          </a:prstGeom>
          <a:solidFill>
            <a:srgbClr val="00B0F0">
              <a:alpha val="3000"/>
            </a:srgb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14DD45AF-3CBE-C543-8F82-E16971C845E0}"/>
              </a:ext>
            </a:extLst>
          </p:cNvPr>
          <p:cNvGrpSpPr/>
          <p:nvPr/>
        </p:nvGrpSpPr>
        <p:grpSpPr>
          <a:xfrm>
            <a:off x="1075472" y="3068262"/>
            <a:ext cx="5367973" cy="2584846"/>
            <a:chOff x="1035451" y="2872839"/>
            <a:chExt cx="5367973" cy="2584846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688E9F82-2904-CA4C-A490-F36EBF1D51FE}"/>
                </a:ext>
              </a:extLst>
            </p:cNvPr>
            <p:cNvSpPr txBox="1"/>
            <p:nvPr/>
          </p:nvSpPr>
          <p:spPr>
            <a:xfrm>
              <a:off x="1558937" y="2872839"/>
              <a:ext cx="4844487" cy="255698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>
                <a:lnSpc>
                  <a:spcPct val="300000"/>
                </a:lnSpc>
              </a:pPr>
              <a:r>
                <a:rPr kumimoji="1" lang="en-US" altLang="zh-CN" sz="1400" dirty="0"/>
                <a:t>Web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hosting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on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the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cloud</a:t>
              </a:r>
              <a:r>
                <a:rPr kumimoji="1" lang="zh-CN" altLang="en-US" sz="1400" dirty="0"/>
                <a:t> </a:t>
              </a:r>
              <a:endParaRPr kumimoji="1" lang="en-US" altLang="zh-CN" sz="1400" dirty="0"/>
            </a:p>
            <a:p>
              <a:pPr>
                <a:lnSpc>
                  <a:spcPct val="300000"/>
                </a:lnSpc>
              </a:pPr>
              <a:r>
                <a:rPr kumimoji="1" lang="en-US" altLang="zh-CN" sz="1400" dirty="0"/>
                <a:t>Web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developing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and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QA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testing</a:t>
              </a:r>
              <a:r>
                <a:rPr kumimoji="1" lang="zh-CN" altLang="en-US" sz="1400" dirty="0"/>
                <a:t> </a:t>
              </a:r>
              <a:endParaRPr kumimoji="1" lang="en-US" altLang="zh-CN" sz="1400" dirty="0"/>
            </a:p>
            <a:p>
              <a:pPr>
                <a:lnSpc>
                  <a:spcPct val="300000"/>
                </a:lnSpc>
              </a:pPr>
              <a:r>
                <a:rPr kumimoji="1" lang="en-US" altLang="zh-CN" sz="1400" dirty="0"/>
                <a:t>Global</a:t>
              </a:r>
              <a:r>
                <a:rPr kumimoji="1" lang="zh-CN" altLang="en-US" sz="1400" dirty="0"/>
                <a:t> </a:t>
              </a:r>
              <a:r>
                <a:rPr kumimoji="1" lang="en-US" altLang="zh-CN" sz="1400" dirty="0"/>
                <a:t>interactive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application</a:t>
              </a:r>
            </a:p>
            <a:p>
              <a:pPr>
                <a:lnSpc>
                  <a:spcPct val="300000"/>
                </a:lnSpc>
              </a:pPr>
              <a:r>
                <a:rPr kumimoji="1" lang="en-US" altLang="zh-CN" sz="1400" dirty="0"/>
                <a:t>Spikes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and</a:t>
              </a:r>
              <a:r>
                <a:rPr kumimoji="1" lang="zh-CN" altLang="en-US" sz="1400" dirty="0"/>
                <a:t> </a:t>
              </a:r>
              <a:r>
                <a:rPr kumimoji="1" lang="en-US" altLang="zh-CN" sz="1400" dirty="0"/>
                <a:t>drops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in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traffic</a:t>
              </a:r>
              <a:r>
                <a:rPr kumimoji="1" lang="zh-CN" altLang="en-US" sz="1400" dirty="0"/>
                <a:t> </a:t>
              </a:r>
              <a:r>
                <a:rPr kumimoji="1" lang="en-US" altLang="zh-CN" sz="1400" dirty="0"/>
                <a:t>(games/shopping/media)</a:t>
              </a:r>
              <a:endParaRPr lang="en-US" altLang="zh-CN" sz="1400" dirty="0"/>
            </a:p>
          </p:txBody>
        </p:sp>
        <p:cxnSp>
          <p:nvCxnSpPr>
            <p:cNvPr id="30" name="直线连接符 29">
              <a:extLst>
                <a:ext uri="{FF2B5EF4-FFF2-40B4-BE49-F238E27FC236}">
                  <a16:creationId xmlns:a16="http://schemas.microsoft.com/office/drawing/2014/main" id="{B1FA62F9-E6F1-B242-B8B9-777B99809CEF}"/>
                </a:ext>
              </a:extLst>
            </p:cNvPr>
            <p:cNvCxnSpPr>
              <a:cxnSpLocks/>
            </p:cNvCxnSpPr>
            <p:nvPr/>
          </p:nvCxnSpPr>
          <p:spPr>
            <a:xfrm>
              <a:off x="1674687" y="3588604"/>
              <a:ext cx="4621941" cy="9440"/>
            </a:xfrm>
            <a:prstGeom prst="line">
              <a:avLst/>
            </a:prstGeom>
            <a:ln>
              <a:solidFill>
                <a:schemeClr val="accent1">
                  <a:alpha val="48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>
              <a:extLst>
                <a:ext uri="{FF2B5EF4-FFF2-40B4-BE49-F238E27FC236}">
                  <a16:creationId xmlns:a16="http://schemas.microsoft.com/office/drawing/2014/main" id="{77A6795E-BACE-C447-B6E7-712F34E7BC44}"/>
                </a:ext>
              </a:extLst>
            </p:cNvPr>
            <p:cNvCxnSpPr>
              <a:cxnSpLocks/>
            </p:cNvCxnSpPr>
            <p:nvPr/>
          </p:nvCxnSpPr>
          <p:spPr>
            <a:xfrm>
              <a:off x="1674687" y="4283086"/>
              <a:ext cx="4633516" cy="47623"/>
            </a:xfrm>
            <a:prstGeom prst="line">
              <a:avLst/>
            </a:prstGeom>
            <a:ln>
              <a:solidFill>
                <a:schemeClr val="accent1">
                  <a:alpha val="48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>
              <a:extLst>
                <a:ext uri="{FF2B5EF4-FFF2-40B4-BE49-F238E27FC236}">
                  <a16:creationId xmlns:a16="http://schemas.microsoft.com/office/drawing/2014/main" id="{3BF1E8E6-B2B3-1E4A-AE13-023CF82F39A3}"/>
                </a:ext>
              </a:extLst>
            </p:cNvPr>
            <p:cNvCxnSpPr>
              <a:cxnSpLocks/>
            </p:cNvCxnSpPr>
            <p:nvPr/>
          </p:nvCxnSpPr>
          <p:spPr>
            <a:xfrm>
              <a:off x="1674687" y="4908119"/>
              <a:ext cx="4621941" cy="0"/>
            </a:xfrm>
            <a:prstGeom prst="line">
              <a:avLst/>
            </a:prstGeom>
            <a:ln>
              <a:solidFill>
                <a:schemeClr val="accent1">
                  <a:alpha val="48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F521B307-6EC5-474C-B13D-960CDFE96FF0}"/>
                </a:ext>
              </a:extLst>
            </p:cNvPr>
            <p:cNvSpPr/>
            <p:nvPr/>
          </p:nvSpPr>
          <p:spPr>
            <a:xfrm>
              <a:off x="1035451" y="3171915"/>
              <a:ext cx="416689" cy="416689"/>
            </a:xfrm>
            <a:prstGeom prst="ellipse">
              <a:avLst/>
            </a:prstGeom>
            <a:solidFill>
              <a:srgbClr val="00B0F0"/>
            </a:solidFill>
            <a:ln w="66675">
              <a:solidFill>
                <a:srgbClr val="00B0F0">
                  <a:alpha val="2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id="{2B3D8798-C820-B94D-B4A9-BA5ECECA7FE5}"/>
                </a:ext>
              </a:extLst>
            </p:cNvPr>
            <p:cNvSpPr/>
            <p:nvPr/>
          </p:nvSpPr>
          <p:spPr>
            <a:xfrm>
              <a:off x="1035451" y="3767568"/>
              <a:ext cx="416689" cy="416689"/>
            </a:xfrm>
            <a:prstGeom prst="ellipse">
              <a:avLst/>
            </a:prstGeom>
            <a:solidFill>
              <a:srgbClr val="00B0F0"/>
            </a:solidFill>
            <a:ln w="66675">
              <a:solidFill>
                <a:srgbClr val="00B0F0">
                  <a:alpha val="2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5" name="椭圆 34">
              <a:extLst>
                <a:ext uri="{FF2B5EF4-FFF2-40B4-BE49-F238E27FC236}">
                  <a16:creationId xmlns:a16="http://schemas.microsoft.com/office/drawing/2014/main" id="{F671FF45-46EA-D14C-877F-6BC26E6FB336}"/>
                </a:ext>
              </a:extLst>
            </p:cNvPr>
            <p:cNvSpPr/>
            <p:nvPr/>
          </p:nvSpPr>
          <p:spPr>
            <a:xfrm>
              <a:off x="1035451" y="4416282"/>
              <a:ext cx="416689" cy="416689"/>
            </a:xfrm>
            <a:prstGeom prst="ellipse">
              <a:avLst/>
            </a:prstGeom>
            <a:solidFill>
              <a:srgbClr val="00B0F0"/>
            </a:solidFill>
            <a:ln w="66675">
              <a:solidFill>
                <a:srgbClr val="00B0F0">
                  <a:alpha val="2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CB4FD306-C6B0-2C4C-A49C-CF93D070121F}"/>
                </a:ext>
              </a:extLst>
            </p:cNvPr>
            <p:cNvSpPr/>
            <p:nvPr/>
          </p:nvSpPr>
          <p:spPr>
            <a:xfrm>
              <a:off x="1035451" y="5040996"/>
              <a:ext cx="416689" cy="416689"/>
            </a:xfrm>
            <a:prstGeom prst="ellipse">
              <a:avLst/>
            </a:prstGeom>
            <a:solidFill>
              <a:srgbClr val="00B0F0"/>
            </a:solidFill>
            <a:ln w="66675">
              <a:solidFill>
                <a:srgbClr val="00B0F0">
                  <a:alpha val="26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id="{74FEAAD3-0D0C-E84A-BFA3-198C7F3EE1BF}"/>
              </a:ext>
            </a:extLst>
          </p:cNvPr>
          <p:cNvSpPr txBox="1"/>
          <p:nvPr/>
        </p:nvSpPr>
        <p:spPr>
          <a:xfrm>
            <a:off x="6974030" y="3084849"/>
            <a:ext cx="4844487" cy="255820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300000"/>
              </a:lnSpc>
            </a:pPr>
            <a:r>
              <a:rPr kumimoji="1" lang="en-US" altLang="zh-CN" sz="1400" dirty="0"/>
              <a:t>Cloud-native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application</a:t>
            </a:r>
            <a:r>
              <a:rPr kumimoji="1" lang="zh-CN" altLang="en-US" sz="1400" dirty="0"/>
              <a:t> </a:t>
            </a:r>
            <a:endParaRPr kumimoji="1" lang="en-US" altLang="zh-CN" sz="1400" dirty="0"/>
          </a:p>
          <a:p>
            <a:pPr>
              <a:lnSpc>
                <a:spcPct val="300000"/>
              </a:lnSpc>
            </a:pPr>
            <a:r>
              <a:rPr kumimoji="1" lang="en-US" altLang="zh-CN" sz="1400" dirty="0"/>
              <a:t>Data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archiving</a:t>
            </a:r>
            <a:r>
              <a:rPr kumimoji="1" lang="zh-CN" altLang="en-US" sz="1400" dirty="0"/>
              <a:t> </a:t>
            </a:r>
            <a:endParaRPr kumimoji="1" lang="en-US" altLang="zh-CN" sz="1400" dirty="0"/>
          </a:p>
          <a:p>
            <a:pPr>
              <a:lnSpc>
                <a:spcPct val="300000"/>
              </a:lnSpc>
            </a:pPr>
            <a:r>
              <a:rPr kumimoji="1" lang="en-US" altLang="zh-CN" sz="1400" dirty="0"/>
              <a:t>Security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Access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and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authentication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service</a:t>
            </a:r>
            <a:r>
              <a:rPr kumimoji="1" lang="zh-CN" altLang="en-US" sz="1400" dirty="0"/>
              <a:t> </a:t>
            </a:r>
            <a:endParaRPr kumimoji="1" lang="en-US" altLang="zh-CN" sz="1400" dirty="0"/>
          </a:p>
          <a:p>
            <a:pPr>
              <a:lnSpc>
                <a:spcPct val="300000"/>
              </a:lnSpc>
            </a:pPr>
            <a:r>
              <a:rPr kumimoji="1" lang="en-US" altLang="zh-CN" sz="1400" dirty="0"/>
              <a:t>Communication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and</a:t>
            </a:r>
            <a:r>
              <a:rPr kumimoji="1" lang="zh-CN" altLang="en-US" sz="1400" dirty="0"/>
              <a:t> </a:t>
            </a:r>
            <a:r>
              <a:rPr kumimoji="1" lang="en-US" altLang="zh-CN" sz="1400" dirty="0"/>
              <a:t>social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networking</a:t>
            </a:r>
            <a:endParaRPr lang="en-US" altLang="zh-CN" sz="1400" dirty="0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1C56FC4C-D1B8-4A4B-A23D-26B88B525C92}"/>
              </a:ext>
            </a:extLst>
          </p:cNvPr>
          <p:cNvGrpSpPr/>
          <p:nvPr/>
        </p:nvGrpSpPr>
        <p:grpSpPr>
          <a:xfrm>
            <a:off x="7085304" y="3768297"/>
            <a:ext cx="4240032" cy="1319515"/>
            <a:chOff x="7149457" y="3607599"/>
            <a:chExt cx="4633516" cy="1319515"/>
          </a:xfrm>
        </p:grpSpPr>
        <p:cxnSp>
          <p:nvCxnSpPr>
            <p:cNvPr id="39" name="直线连接符 38">
              <a:extLst>
                <a:ext uri="{FF2B5EF4-FFF2-40B4-BE49-F238E27FC236}">
                  <a16:creationId xmlns:a16="http://schemas.microsoft.com/office/drawing/2014/main" id="{830D7EBB-CC4F-2D45-99FE-842B1671E197}"/>
                </a:ext>
              </a:extLst>
            </p:cNvPr>
            <p:cNvCxnSpPr>
              <a:cxnSpLocks/>
            </p:cNvCxnSpPr>
            <p:nvPr/>
          </p:nvCxnSpPr>
          <p:spPr>
            <a:xfrm>
              <a:off x="7149457" y="3607599"/>
              <a:ext cx="4621941" cy="9440"/>
            </a:xfrm>
            <a:prstGeom prst="line">
              <a:avLst/>
            </a:prstGeom>
            <a:ln>
              <a:solidFill>
                <a:schemeClr val="accent1">
                  <a:alpha val="48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>
              <a:extLst>
                <a:ext uri="{FF2B5EF4-FFF2-40B4-BE49-F238E27FC236}">
                  <a16:creationId xmlns:a16="http://schemas.microsoft.com/office/drawing/2014/main" id="{19D71EE2-1C7E-A646-BF8D-5B53DEDBF4DC}"/>
                </a:ext>
              </a:extLst>
            </p:cNvPr>
            <p:cNvCxnSpPr>
              <a:cxnSpLocks/>
            </p:cNvCxnSpPr>
            <p:nvPr/>
          </p:nvCxnSpPr>
          <p:spPr>
            <a:xfrm>
              <a:off x="7149457" y="4302081"/>
              <a:ext cx="4633516" cy="47623"/>
            </a:xfrm>
            <a:prstGeom prst="line">
              <a:avLst/>
            </a:prstGeom>
            <a:ln>
              <a:solidFill>
                <a:schemeClr val="accent1">
                  <a:alpha val="48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>
              <a:extLst>
                <a:ext uri="{FF2B5EF4-FFF2-40B4-BE49-F238E27FC236}">
                  <a16:creationId xmlns:a16="http://schemas.microsoft.com/office/drawing/2014/main" id="{FE1BC6A5-C4F4-9047-B270-F55BDEF8BCB0}"/>
                </a:ext>
              </a:extLst>
            </p:cNvPr>
            <p:cNvCxnSpPr>
              <a:cxnSpLocks/>
            </p:cNvCxnSpPr>
            <p:nvPr/>
          </p:nvCxnSpPr>
          <p:spPr>
            <a:xfrm>
              <a:off x="7149457" y="4927114"/>
              <a:ext cx="4621941" cy="0"/>
            </a:xfrm>
            <a:prstGeom prst="line">
              <a:avLst/>
            </a:prstGeom>
            <a:ln>
              <a:solidFill>
                <a:schemeClr val="accent1">
                  <a:alpha val="48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椭圆 41">
            <a:extLst>
              <a:ext uri="{FF2B5EF4-FFF2-40B4-BE49-F238E27FC236}">
                <a16:creationId xmlns:a16="http://schemas.microsoft.com/office/drawing/2014/main" id="{C801FC42-CC4D-1646-B61F-3791FEE3123A}"/>
              </a:ext>
            </a:extLst>
          </p:cNvPr>
          <p:cNvSpPr/>
          <p:nvPr/>
        </p:nvSpPr>
        <p:spPr>
          <a:xfrm>
            <a:off x="6446068" y="3351608"/>
            <a:ext cx="416689" cy="416689"/>
          </a:xfrm>
          <a:prstGeom prst="ellipse">
            <a:avLst/>
          </a:prstGeom>
          <a:solidFill>
            <a:srgbClr val="79BD28"/>
          </a:solidFill>
          <a:ln w="66675">
            <a:solidFill>
              <a:srgbClr val="79BD28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id="{C1531497-6E27-974A-BA08-B77F5F78084E}"/>
              </a:ext>
            </a:extLst>
          </p:cNvPr>
          <p:cNvSpPr/>
          <p:nvPr/>
        </p:nvSpPr>
        <p:spPr>
          <a:xfrm>
            <a:off x="6446068" y="3947261"/>
            <a:ext cx="416689" cy="416689"/>
          </a:xfrm>
          <a:prstGeom prst="ellipse">
            <a:avLst/>
          </a:prstGeom>
          <a:solidFill>
            <a:srgbClr val="79BD28"/>
          </a:solidFill>
          <a:ln w="66675">
            <a:solidFill>
              <a:srgbClr val="79BD28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186AFC93-F15C-F649-9E08-28DE5E1504EE}"/>
              </a:ext>
            </a:extLst>
          </p:cNvPr>
          <p:cNvSpPr/>
          <p:nvPr/>
        </p:nvSpPr>
        <p:spPr>
          <a:xfrm>
            <a:off x="6446068" y="4595975"/>
            <a:ext cx="416689" cy="416689"/>
          </a:xfrm>
          <a:prstGeom prst="ellipse">
            <a:avLst/>
          </a:prstGeom>
          <a:solidFill>
            <a:srgbClr val="79BD28"/>
          </a:solidFill>
          <a:ln w="66675">
            <a:solidFill>
              <a:srgbClr val="79BD28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id="{1B20161D-CEB9-CD48-AF2E-F83DD3690580}"/>
              </a:ext>
            </a:extLst>
          </p:cNvPr>
          <p:cNvSpPr/>
          <p:nvPr/>
        </p:nvSpPr>
        <p:spPr>
          <a:xfrm>
            <a:off x="6446068" y="5220689"/>
            <a:ext cx="416689" cy="416689"/>
          </a:xfrm>
          <a:prstGeom prst="ellipse">
            <a:avLst/>
          </a:prstGeom>
          <a:solidFill>
            <a:srgbClr val="79BD28"/>
          </a:solidFill>
          <a:ln w="66675">
            <a:solidFill>
              <a:srgbClr val="79BD28">
                <a:alpha val="2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508289CA-5B09-124B-AA1A-FBDD9CBF1E4B}"/>
              </a:ext>
            </a:extLst>
          </p:cNvPr>
          <p:cNvGrpSpPr/>
          <p:nvPr/>
        </p:nvGrpSpPr>
        <p:grpSpPr>
          <a:xfrm>
            <a:off x="3491609" y="1170434"/>
            <a:ext cx="5200543" cy="2049657"/>
            <a:chOff x="3278133" y="1170434"/>
            <a:chExt cx="5200543" cy="2049657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760BC3F4-11A1-7E46-B201-8DF718ED3704}"/>
                </a:ext>
              </a:extLst>
            </p:cNvPr>
            <p:cNvGrpSpPr/>
            <p:nvPr/>
          </p:nvGrpSpPr>
          <p:grpSpPr>
            <a:xfrm>
              <a:off x="3278133" y="1170434"/>
              <a:ext cx="5200543" cy="2049657"/>
              <a:chOff x="3278133" y="1170434"/>
              <a:chExt cx="5200543" cy="2049657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F1FCD441-AEBE-0D49-ABE0-9B1A88DC56D9}"/>
                  </a:ext>
                </a:extLst>
              </p:cNvPr>
              <p:cNvSpPr txBox="1"/>
              <p:nvPr/>
            </p:nvSpPr>
            <p:spPr>
              <a:xfrm>
                <a:off x="3278133" y="2079413"/>
                <a:ext cx="21006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b="1" dirty="0">
                    <a:solidFill>
                      <a:srgbClr val="0070C0"/>
                    </a:solidFill>
                  </a:rPr>
                  <a:t>Public</a:t>
                </a:r>
                <a:r>
                  <a:rPr kumimoji="1" lang="zh-CN" altLang="en-US" b="1" dirty="0">
                    <a:solidFill>
                      <a:srgbClr val="0070C0"/>
                    </a:solidFill>
                  </a:rPr>
                  <a:t> </a:t>
                </a:r>
                <a:r>
                  <a:rPr kumimoji="1" lang="en-US" altLang="zh-CN" b="1" dirty="0">
                    <a:solidFill>
                      <a:srgbClr val="0070C0"/>
                    </a:solidFill>
                  </a:rPr>
                  <a:t>Cloud</a:t>
                </a:r>
                <a:endParaRPr kumimoji="1" lang="zh-CN" altLang="en-US" b="1" dirty="0">
                  <a:solidFill>
                    <a:srgbClr val="0070C0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504EB6F7-87A4-F849-86BD-613445EF4EA7}"/>
                  </a:ext>
                </a:extLst>
              </p:cNvPr>
              <p:cNvGrpSpPr/>
              <p:nvPr/>
            </p:nvGrpSpPr>
            <p:grpSpPr>
              <a:xfrm>
                <a:off x="4919112" y="1170434"/>
                <a:ext cx="3559564" cy="2049657"/>
                <a:chOff x="3633977" y="587457"/>
                <a:chExt cx="4599298" cy="2648353"/>
              </a:xfrm>
              <a:solidFill>
                <a:schemeClr val="bg1"/>
              </a:solidFill>
            </p:grpSpPr>
            <p:pic>
              <p:nvPicPr>
                <p:cNvPr id="26" name="图形 25">
                  <a:extLst>
                    <a:ext uri="{FF2B5EF4-FFF2-40B4-BE49-F238E27FC236}">
                      <a16:creationId xmlns:a16="http://schemas.microsoft.com/office/drawing/2014/main" id="{BED3F438-EB15-364D-9903-9BC24F1C97A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633977" y="587457"/>
                  <a:ext cx="3420148" cy="2292627"/>
                </a:xfrm>
                <a:prstGeom prst="rect">
                  <a:avLst/>
                </a:prstGeom>
              </p:spPr>
            </p:pic>
            <p:pic>
              <p:nvPicPr>
                <p:cNvPr id="27" name="图形 26">
                  <a:extLst>
                    <a:ext uri="{FF2B5EF4-FFF2-40B4-BE49-F238E27FC236}">
                      <a16:creationId xmlns:a16="http://schemas.microsoft.com/office/drawing/2014/main" id="{AB361AF1-AC7E-A447-84D1-8D0B3405216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813127" y="943183"/>
                  <a:ext cx="3420148" cy="2292627"/>
                </a:xfrm>
                <a:prstGeom prst="rect">
                  <a:avLst/>
                </a:prstGeom>
              </p:spPr>
            </p:pic>
          </p:grpSp>
        </p:grpSp>
        <p:pic>
          <p:nvPicPr>
            <p:cNvPr id="55" name="图片 54" descr="徽标, 公司名称&#10;&#10;描述已自动生成">
              <a:extLst>
                <a:ext uri="{FF2B5EF4-FFF2-40B4-BE49-F238E27FC236}">
                  <a16:creationId xmlns:a16="http://schemas.microsoft.com/office/drawing/2014/main" id="{C1512590-7E2D-6D4A-9D71-EC8A0C160C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020" b="16182"/>
            <a:stretch/>
          </p:blipFill>
          <p:spPr>
            <a:xfrm>
              <a:off x="6585758" y="2030248"/>
              <a:ext cx="1211508" cy="489978"/>
            </a:xfrm>
            <a:prstGeom prst="rect">
              <a:avLst/>
            </a:prstGeom>
          </p:spPr>
        </p:pic>
        <p:pic>
          <p:nvPicPr>
            <p:cNvPr id="56" name="图片 55" descr="卡通人物&#10;&#10;描述已自动生成">
              <a:extLst>
                <a:ext uri="{FF2B5EF4-FFF2-40B4-BE49-F238E27FC236}">
                  <a16:creationId xmlns:a16="http://schemas.microsoft.com/office/drawing/2014/main" id="{AB1AF2DE-33CE-DB40-90C1-F7B410C6A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854" y="2615773"/>
              <a:ext cx="1783777" cy="275390"/>
            </a:xfrm>
            <a:prstGeom prst="rect">
              <a:avLst/>
            </a:prstGeom>
          </p:spPr>
        </p:pic>
        <p:pic>
          <p:nvPicPr>
            <p:cNvPr id="57" name="图片 56" descr="徽标&#10;&#10;描述已自动生成">
              <a:extLst>
                <a:ext uri="{FF2B5EF4-FFF2-40B4-BE49-F238E27FC236}">
                  <a16:creationId xmlns:a16="http://schemas.microsoft.com/office/drawing/2014/main" id="{C1F17CE7-A0BB-E442-B8FC-F3597B8442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0349" y="1924019"/>
              <a:ext cx="858947" cy="313516"/>
            </a:xfrm>
            <a:prstGeom prst="rect">
              <a:avLst/>
            </a:prstGeom>
          </p:spPr>
        </p:pic>
      </p:grpSp>
      <p:pic>
        <p:nvPicPr>
          <p:cNvPr id="58" name="图形 57">
            <a:extLst>
              <a:ext uri="{FF2B5EF4-FFF2-40B4-BE49-F238E27FC236}">
                <a16:creationId xmlns:a16="http://schemas.microsoft.com/office/drawing/2014/main" id="{6E588C8D-3A89-3F4A-9BC2-417BF17456A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50042" y="5301778"/>
            <a:ext cx="270918" cy="270918"/>
          </a:xfrm>
          <a:prstGeom prst="rect">
            <a:avLst/>
          </a:prstGeom>
        </p:spPr>
      </p:pic>
      <p:pic>
        <p:nvPicPr>
          <p:cNvPr id="59" name="图形 58">
            <a:extLst>
              <a:ext uri="{FF2B5EF4-FFF2-40B4-BE49-F238E27FC236}">
                <a16:creationId xmlns:a16="http://schemas.microsoft.com/office/drawing/2014/main" id="{5D717143-6843-8646-8DE1-6850431EB6E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84957" y="4716856"/>
            <a:ext cx="207836" cy="207836"/>
          </a:xfrm>
          <a:prstGeom prst="rect">
            <a:avLst/>
          </a:prstGeom>
        </p:spPr>
      </p:pic>
      <p:pic>
        <p:nvPicPr>
          <p:cNvPr id="60" name="图形 59">
            <a:extLst>
              <a:ext uri="{FF2B5EF4-FFF2-40B4-BE49-F238E27FC236}">
                <a16:creationId xmlns:a16="http://schemas.microsoft.com/office/drawing/2014/main" id="{90F364B3-8EC9-6849-BA18-2CD232BB9A1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53651" y="4037932"/>
            <a:ext cx="254297" cy="254297"/>
          </a:xfrm>
          <a:prstGeom prst="rect">
            <a:avLst/>
          </a:prstGeom>
        </p:spPr>
      </p:pic>
      <p:pic>
        <p:nvPicPr>
          <p:cNvPr id="61" name="图形 60">
            <a:extLst>
              <a:ext uri="{FF2B5EF4-FFF2-40B4-BE49-F238E27FC236}">
                <a16:creationId xmlns:a16="http://schemas.microsoft.com/office/drawing/2014/main" id="{411A41A6-0C75-CA45-84A5-C1B4D10361C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61572" y="3458186"/>
            <a:ext cx="239459" cy="239459"/>
          </a:xfrm>
          <a:prstGeom prst="rect">
            <a:avLst/>
          </a:prstGeom>
        </p:spPr>
      </p:pic>
      <p:pic>
        <p:nvPicPr>
          <p:cNvPr id="62" name="图形 61">
            <a:extLst>
              <a:ext uri="{FF2B5EF4-FFF2-40B4-BE49-F238E27FC236}">
                <a16:creationId xmlns:a16="http://schemas.microsoft.com/office/drawing/2014/main" id="{6B4B14E1-AA40-1545-AF4F-D9A7C452E583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flipH="1">
            <a:off x="6526249" y="5302559"/>
            <a:ext cx="253399" cy="253399"/>
          </a:xfrm>
          <a:prstGeom prst="rect">
            <a:avLst/>
          </a:prstGeom>
        </p:spPr>
      </p:pic>
      <p:pic>
        <p:nvPicPr>
          <p:cNvPr id="63" name="图形 62">
            <a:extLst>
              <a:ext uri="{FF2B5EF4-FFF2-40B4-BE49-F238E27FC236}">
                <a16:creationId xmlns:a16="http://schemas.microsoft.com/office/drawing/2014/main" id="{FF41AC38-B558-7844-95AD-501463395F3B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543892" y="4044282"/>
            <a:ext cx="229869" cy="229869"/>
          </a:xfrm>
          <a:prstGeom prst="rect">
            <a:avLst/>
          </a:prstGeom>
        </p:spPr>
      </p:pic>
      <p:pic>
        <p:nvPicPr>
          <p:cNvPr id="64" name="图形 63">
            <a:extLst>
              <a:ext uri="{FF2B5EF4-FFF2-40B4-BE49-F238E27FC236}">
                <a16:creationId xmlns:a16="http://schemas.microsoft.com/office/drawing/2014/main" id="{21CCE10A-1372-6648-AB7B-A69201B6BB94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516871" y="3404110"/>
            <a:ext cx="275302" cy="275302"/>
          </a:xfrm>
          <a:prstGeom prst="rect">
            <a:avLst/>
          </a:prstGeom>
        </p:spPr>
      </p:pic>
      <p:pic>
        <p:nvPicPr>
          <p:cNvPr id="65" name="图形 64">
            <a:extLst>
              <a:ext uri="{FF2B5EF4-FFF2-40B4-BE49-F238E27FC236}">
                <a16:creationId xmlns:a16="http://schemas.microsoft.com/office/drawing/2014/main" id="{6099F9EF-C049-E945-B9C8-2259FC8E8C8A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6553475" y="4707181"/>
            <a:ext cx="215625" cy="21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6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93073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However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Public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 C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loud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Not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Suited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for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Every Scenario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 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08EA0B25-417F-B34A-BF5F-504ED40B56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4024" y="2170458"/>
            <a:ext cx="2269122" cy="1722851"/>
          </a:xfrm>
          <a:prstGeom prst="rect">
            <a:avLst/>
          </a:prstGeom>
        </p:spPr>
      </p:pic>
      <p:sp>
        <p:nvSpPr>
          <p:cNvPr id="30" name="Rectangle 214">
            <a:extLst>
              <a:ext uri="{FF2B5EF4-FFF2-40B4-BE49-F238E27FC236}">
                <a16:creationId xmlns:a16="http://schemas.microsoft.com/office/drawing/2014/main" id="{7B05F45C-95BD-354F-B52A-FA14B9D13CB4}"/>
              </a:ext>
            </a:extLst>
          </p:cNvPr>
          <p:cNvSpPr/>
          <p:nvPr/>
        </p:nvSpPr>
        <p:spPr>
          <a:xfrm>
            <a:off x="954153" y="3042183"/>
            <a:ext cx="1600306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altLang="zh-CN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Public</a:t>
            </a:r>
            <a:r>
              <a:rPr lang="zh-CN" altLang="en-US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 C</a:t>
            </a:r>
            <a:r>
              <a:rPr lang="en-US" altLang="zh-CN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loud</a:t>
            </a:r>
            <a:r>
              <a:rPr lang="zh-CN" altLang="en-US" sz="1600" b="1">
                <a:solidFill>
                  <a:srgbClr val="006FC0"/>
                </a:solidFill>
                <a:latin typeface="Century Gothic" panose="020B0502020202020204" pitchFamily="34" charset="0"/>
                <a:ea typeface="黑体"/>
                <a:cs typeface="Arial"/>
              </a:rPr>
              <a:t> </a:t>
            </a:r>
            <a:endParaRPr lang="zh-CN" altLang="en-US" sz="1600" b="1">
              <a:solidFill>
                <a:srgbClr val="006FC0"/>
              </a:solidFill>
              <a:latin typeface="Century Gothic" panose="020B0502020202020204" pitchFamily="34" charset="0"/>
              <a:ea typeface="黑体" panose="02010609060101010101" pitchFamily="18" charset="-122"/>
              <a:cs typeface="Arial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9C238D80-1741-B84E-88B8-E3AA807CFA3E}"/>
              </a:ext>
            </a:extLst>
          </p:cNvPr>
          <p:cNvSpPr txBox="1"/>
          <p:nvPr/>
        </p:nvSpPr>
        <p:spPr>
          <a:xfrm>
            <a:off x="1253486" y="3850617"/>
            <a:ext cx="13701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800" b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Unsuited</a:t>
            </a:r>
            <a:endParaRPr lang="zh-CN" altLang="en-US" b="1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右箭头 31">
            <a:extLst>
              <a:ext uri="{FF2B5EF4-FFF2-40B4-BE49-F238E27FC236}">
                <a16:creationId xmlns:a16="http://schemas.microsoft.com/office/drawing/2014/main" id="{D7ECD817-0D77-2A4A-9A1B-B6FFF892FB61}"/>
              </a:ext>
            </a:extLst>
          </p:cNvPr>
          <p:cNvSpPr/>
          <p:nvPr/>
        </p:nvSpPr>
        <p:spPr>
          <a:xfrm>
            <a:off x="1508804" y="4268697"/>
            <a:ext cx="859563" cy="292388"/>
          </a:xfrm>
          <a:prstGeom prst="rightArrow">
            <a:avLst/>
          </a:prstGeom>
          <a:gradFill flip="none" rotWithShape="1">
            <a:gsLst>
              <a:gs pos="0">
                <a:srgbClr val="00B0F0"/>
              </a:gs>
              <a:gs pos="100000">
                <a:srgbClr val="00B0F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82CE36E1-6209-D849-AFE5-2B96F622A470}"/>
              </a:ext>
            </a:extLst>
          </p:cNvPr>
          <p:cNvGrpSpPr/>
          <p:nvPr/>
        </p:nvGrpSpPr>
        <p:grpSpPr>
          <a:xfrm>
            <a:off x="3490793" y="5055614"/>
            <a:ext cx="7843157" cy="705630"/>
            <a:chOff x="4587240" y="1044516"/>
            <a:chExt cx="7529679" cy="705630"/>
          </a:xfrm>
        </p:grpSpPr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639899FF-9255-0349-B089-B83FB8C0D47C}"/>
                </a:ext>
              </a:extLst>
            </p:cNvPr>
            <p:cNvSpPr/>
            <p:nvPr/>
          </p:nvSpPr>
          <p:spPr>
            <a:xfrm>
              <a:off x="4587240" y="1044516"/>
              <a:ext cx="7529679" cy="32995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1999" rtlCol="0" anchor="ctr"/>
            <a:lstStyle/>
            <a:p>
              <a:r>
                <a:rPr lang="en-US" altLang="zh-CN" sz="1400" b="1" dirty="0">
                  <a:latin typeface="Century Gothic" panose="020B0502020202020204" pitchFamily="34" charset="0"/>
                  <a:ea typeface="Microsoft YaHei"/>
                  <a:cs typeface="Arial"/>
                </a:rPr>
                <a:t>Cost</a:t>
              </a:r>
            </a:p>
          </p:txBody>
        </p:sp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83CA0CCA-74B5-794C-835F-5606655FDF4A}"/>
                </a:ext>
              </a:extLst>
            </p:cNvPr>
            <p:cNvSpPr/>
            <p:nvPr/>
          </p:nvSpPr>
          <p:spPr>
            <a:xfrm>
              <a:off x="4587240" y="1364299"/>
              <a:ext cx="7529678" cy="385847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51999" rtlCol="0" anchor="ctr"/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Goes well beyond</a:t>
              </a:r>
              <a:r>
                <a:rPr lang="zh-CN" altLang="en-US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 </a:t>
              </a:r>
              <a:r>
                <a:rPr lang="en-US" altLang="zh-CN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expectations</a:t>
              </a:r>
              <a:r>
                <a:rPr lang="zh-CN" altLang="en-US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 </a:t>
              </a:r>
              <a:r>
                <a:rPr lang="en-US" altLang="zh-CN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as</a:t>
              </a:r>
              <a:r>
                <a:rPr lang="zh-CN" altLang="en-US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 </a:t>
              </a:r>
              <a:r>
                <a:rPr lang="en-US" altLang="zh-CN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business</a:t>
              </a:r>
              <a:r>
                <a:rPr lang="zh-CN" altLang="en-US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 </a:t>
              </a:r>
              <a:r>
                <a:rPr lang="en-US" altLang="zh-CN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rPr>
                <a:t>grows.</a:t>
              </a:r>
              <a:endParaRPr kumimoji="1"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08CB101C-45CE-7040-BFB0-B6851E65DB99}"/>
              </a:ext>
            </a:extLst>
          </p:cNvPr>
          <p:cNvGrpSpPr/>
          <p:nvPr/>
        </p:nvGrpSpPr>
        <p:grpSpPr>
          <a:xfrm>
            <a:off x="3490793" y="1229404"/>
            <a:ext cx="7843158" cy="3611059"/>
            <a:chOff x="4876800" y="1534843"/>
            <a:chExt cx="6849580" cy="3611059"/>
          </a:xfrm>
        </p:grpSpPr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6AD3FF75-A917-BD4A-84EB-E6017FAB0368}"/>
                </a:ext>
              </a:extLst>
            </p:cNvPr>
            <p:cNvGrpSpPr/>
            <p:nvPr/>
          </p:nvGrpSpPr>
          <p:grpSpPr>
            <a:xfrm>
              <a:off x="4876800" y="1534843"/>
              <a:ext cx="6849580" cy="705629"/>
              <a:chOff x="4587240" y="1298089"/>
              <a:chExt cx="7529680" cy="705629"/>
            </a:xfrm>
          </p:grpSpPr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78C61F81-1806-8B4C-95B1-52ADE467D728}"/>
                  </a:ext>
                </a:extLst>
              </p:cNvPr>
              <p:cNvSpPr/>
              <p:nvPr/>
            </p:nvSpPr>
            <p:spPr>
              <a:xfrm>
                <a:off x="4587240" y="1298089"/>
                <a:ext cx="7529680" cy="329956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r>
                  <a:rPr lang="en-US" altLang="zh-CN" sz="1400" b="1" dirty="0">
                    <a:latin typeface="Century Gothic" panose="020B0502020202020204" pitchFamily="34" charset="0"/>
                    <a:ea typeface="Microsoft YaHei"/>
                    <a:cs typeface="Arial"/>
                  </a:rPr>
                  <a:t>Security and Compliance</a:t>
                </a:r>
                <a:endParaRPr lang="en-US" altLang="zh-CN" sz="1400" b="1" dirty="0">
                  <a:latin typeface="Century Gothic" panose="020B0502020202020204" pitchFamily="34" charset="0"/>
                  <a:ea typeface="Microsoft YaHei" panose="020B0503020204020204" pitchFamily="34" charset="-122"/>
                  <a:cs typeface="Arial"/>
                </a:endParaRP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E5752E82-21FD-024E-8056-05DB1D4CD0C5}"/>
                  </a:ext>
                </a:extLst>
              </p:cNvPr>
              <p:cNvSpPr/>
              <p:nvPr/>
            </p:nvSpPr>
            <p:spPr>
              <a:xfrm>
                <a:off x="4587240" y="1617871"/>
                <a:ext cx="7529678" cy="38584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Sensitive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applications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and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data have strong security and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compliance requirements.</a:t>
                </a:r>
                <a:endParaRPr lang="en-US" altLang="zh-CN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cs typeface="Arial"/>
                </a:endParaRPr>
              </a:p>
            </p:txBody>
          </p:sp>
        </p:grp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CB63480C-CFA4-7841-B15C-E4AEEB66FF96}"/>
                </a:ext>
              </a:extLst>
            </p:cNvPr>
            <p:cNvGrpSpPr/>
            <p:nvPr/>
          </p:nvGrpSpPr>
          <p:grpSpPr>
            <a:xfrm>
              <a:off x="4876800" y="3359582"/>
              <a:ext cx="6849579" cy="705954"/>
              <a:chOff x="4587240" y="1082936"/>
              <a:chExt cx="7529679" cy="705954"/>
            </a:xfrm>
          </p:grpSpPr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FA12C25C-3899-0F4D-A93A-7A5BB2EE2261}"/>
                  </a:ext>
                </a:extLst>
              </p:cNvPr>
              <p:cNvSpPr/>
              <p:nvPr/>
            </p:nvSpPr>
            <p:spPr>
              <a:xfrm>
                <a:off x="4587240" y="1082936"/>
                <a:ext cx="7529679" cy="326594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r>
                  <a:rPr lang="en-US" altLang="zh-CN" sz="1400" b="1" dirty="0">
                    <a:latin typeface="Century Gothic" panose="020B0502020202020204" pitchFamily="34" charset="0"/>
                    <a:ea typeface="Microsoft YaHei"/>
                    <a:cs typeface="Arial"/>
                  </a:rPr>
                  <a:t>Legacy Applications</a:t>
                </a:r>
                <a:endParaRPr lang="zh-CN" altLang="en-US" sz="1400" b="1" dirty="0">
                  <a:latin typeface="Century Gothic" panose="020B0502020202020204" pitchFamily="34" charset="0"/>
                  <a:ea typeface="Microsoft YaHei"/>
                  <a:cs typeface="Arial"/>
                </a:endParaRP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CDB5AA32-8F23-C548-8879-781554B47D31}"/>
                  </a:ext>
                </a:extLst>
              </p:cNvPr>
              <p:cNvSpPr/>
              <p:nvPr/>
            </p:nvSpPr>
            <p:spPr>
              <a:xfrm>
                <a:off x="4587240" y="1402720"/>
                <a:ext cx="7529678" cy="386170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Lack of high reliability and difficulty migrating to public cloud. </a:t>
                </a:r>
                <a:endParaRPr lang="zh-CN" altLang="en-US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FE47965E-C5A4-784E-99E1-F62688123CAB}"/>
                </a:ext>
              </a:extLst>
            </p:cNvPr>
            <p:cNvGrpSpPr/>
            <p:nvPr/>
          </p:nvGrpSpPr>
          <p:grpSpPr>
            <a:xfrm>
              <a:off x="4876800" y="2447212"/>
              <a:ext cx="6849579" cy="705954"/>
              <a:chOff x="4587240" y="1190512"/>
              <a:chExt cx="7529679" cy="705954"/>
            </a:xfrm>
          </p:grpSpPr>
          <p:sp>
            <p:nvSpPr>
              <p:cNvPr id="49" name="矩形 48">
                <a:extLst>
                  <a:ext uri="{FF2B5EF4-FFF2-40B4-BE49-F238E27FC236}">
                    <a16:creationId xmlns:a16="http://schemas.microsoft.com/office/drawing/2014/main" id="{E1AF28F3-CC29-F446-AA52-FE99A0CCA8FB}"/>
                  </a:ext>
                </a:extLst>
              </p:cNvPr>
              <p:cNvSpPr/>
              <p:nvPr/>
            </p:nvSpPr>
            <p:spPr>
              <a:xfrm>
                <a:off x="4587240" y="1190512"/>
                <a:ext cx="7529679" cy="329957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r>
                  <a:rPr lang="en-US" altLang="zh-CN" sz="1400" b="1" dirty="0">
                    <a:latin typeface="Century Gothic" panose="020B0502020202020204" pitchFamily="34" charset="0"/>
                    <a:ea typeface="Microsoft YaHei"/>
                    <a:cs typeface="Arial"/>
                  </a:rPr>
                  <a:t>High Performance</a:t>
                </a:r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75D0B3E1-02C6-544A-BB06-59FCDB0E26C7}"/>
                  </a:ext>
                </a:extLst>
              </p:cNvPr>
              <p:cNvSpPr/>
              <p:nvPr/>
            </p:nvSpPr>
            <p:spPr>
              <a:xfrm>
                <a:off x="4587240" y="1510296"/>
                <a:ext cx="7529678" cy="386170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Apps require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high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performance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with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low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latency (</a:t>
                </a:r>
                <a:r>
                  <a:rPr lang="zh-CN" altLang="en-US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 </a:t>
                </a:r>
                <a:r>
                  <a:rPr lang="en-US" altLang="zh-CN" sz="1400" dirty="0">
                    <a:solidFill>
                      <a:schemeClr val="accent1">
                        <a:lumMod val="50000"/>
                      </a:schemeClr>
                    </a:solidFill>
                    <a:latin typeface="Century Gothic" panose="020B0502020202020204" pitchFamily="34" charset="0"/>
                    <a:ea typeface="Microsoft YaHei"/>
                    <a:cs typeface="Arial"/>
                  </a:rPr>
                  <a:t>DB, HIS, MES, PACS).</a:t>
                </a: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id="{E4C07595-D29B-B648-9E33-8293630EAC29}"/>
                </a:ext>
              </a:extLst>
            </p:cNvPr>
            <p:cNvGrpSpPr/>
            <p:nvPr/>
          </p:nvGrpSpPr>
          <p:grpSpPr>
            <a:xfrm>
              <a:off x="4876800" y="4271952"/>
              <a:ext cx="6849579" cy="873950"/>
              <a:chOff x="4587240" y="975360"/>
              <a:chExt cx="7529679" cy="873950"/>
            </a:xfrm>
          </p:grpSpPr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id="{DED2728C-B888-A842-B8DC-8F459AF25ED5}"/>
                  </a:ext>
                </a:extLst>
              </p:cNvPr>
              <p:cNvSpPr/>
              <p:nvPr/>
            </p:nvSpPr>
            <p:spPr>
              <a:xfrm>
                <a:off x="4587240" y="975360"/>
                <a:ext cx="7529679" cy="326594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16000" rtlCol="0" anchor="ctr"/>
              <a:lstStyle/>
              <a:p>
                <a:r>
                  <a:rPr lang="en-US" altLang="zh-CN" sz="1400" b="1" dirty="0">
                    <a:latin typeface="Century Gothic" panose="020B0502020202020204" pitchFamily="34" charset="0"/>
                    <a:ea typeface="Microsoft YaHei"/>
                    <a:cs typeface="Arial"/>
                  </a:rPr>
                  <a:t>Fast and Customized SLA </a:t>
                </a:r>
                <a:endParaRPr lang="zh-CN" altLang="en-US" sz="1400" b="1" dirty="0">
                  <a:latin typeface="Century Gothic" panose="020B0502020202020204" pitchFamily="34" charset="0"/>
                  <a:ea typeface="Microsoft YaHei"/>
                  <a:cs typeface="Arial"/>
                </a:endParaRPr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id="{CCE7EA04-A138-144A-A14B-23EEE3346C6D}"/>
                  </a:ext>
                </a:extLst>
              </p:cNvPr>
              <p:cNvSpPr/>
              <p:nvPr/>
            </p:nvSpPr>
            <p:spPr>
              <a:xfrm>
                <a:off x="4587240" y="1287460"/>
                <a:ext cx="7529678" cy="561850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51999" rIns="251999" rtlCol="0" anchor="ctr"/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endParaRPr lang="zh-CN" altLang="en-US" sz="14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Arial"/>
                </a:endParaRPr>
              </a:p>
            </p:txBody>
          </p:sp>
        </p:grp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1EEC5FFC-5555-B54E-BA64-B1851E6BA7E8}"/>
              </a:ext>
            </a:extLst>
          </p:cNvPr>
          <p:cNvSpPr/>
          <p:nvPr/>
        </p:nvSpPr>
        <p:spPr>
          <a:xfrm>
            <a:off x="3655039" y="4296680"/>
            <a:ext cx="78431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Fast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and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high-quality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service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response including DR, application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and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data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migration and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security</a:t>
            </a:r>
            <a:r>
              <a:rPr lang="zh-CN" altLang="en-US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 </a:t>
            </a:r>
            <a:r>
              <a:rPr lang="en-US" altLang="zh-CN" sz="1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Arial"/>
              </a:rPr>
              <a:t>services.</a:t>
            </a:r>
            <a:endParaRPr lang="zh-CN" altLang="en-US" sz="14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Microsoft YaHe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4491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60516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Managed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 C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loud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 </a:t>
              </a:r>
              <a:r>
                <a:rPr kumimoji="1" lang="en-HK" altLang="zh-CN" sz="2800" b="1" dirty="0">
                  <a:solidFill>
                    <a:srgbClr val="345692"/>
                  </a:solidFill>
                  <a:latin typeface="+mj-lt"/>
                </a:rPr>
                <a:t>Services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 E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merge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207A94BD-DF81-1E47-846C-9EC2562DDC59}"/>
              </a:ext>
            </a:extLst>
          </p:cNvPr>
          <p:cNvSpPr txBox="1"/>
          <p:nvPr/>
        </p:nvSpPr>
        <p:spPr>
          <a:xfrm>
            <a:off x="7597711" y="1913573"/>
            <a:ext cx="3780690" cy="30001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600" dirty="0"/>
              <a:t>Managed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cloud service</a:t>
            </a:r>
            <a:r>
              <a:rPr kumimoji="1" lang="zh-CN" altLang="en-US" sz="1600" dirty="0"/>
              <a:t> gives </a:t>
            </a:r>
            <a:r>
              <a:rPr kumimoji="1" lang="en-US" altLang="zh-CN" sz="1600" dirty="0"/>
              <a:t>customers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the convenience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and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flexibility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of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a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public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cloud, </a:t>
            </a:r>
            <a:r>
              <a:rPr kumimoji="1" lang="en-US" altLang="zh-CN" sz="1600" dirty="0">
                <a:solidFill>
                  <a:srgbClr val="0070C0"/>
                </a:solidFill>
              </a:rPr>
              <a:t>with the security, control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and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professional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service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of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a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private</a:t>
            </a:r>
            <a:r>
              <a:rPr kumimoji="1" lang="zh-CN" altLang="en-US" sz="1600" dirty="0">
                <a:solidFill>
                  <a:srgbClr val="0070C0"/>
                </a:solidFill>
              </a:rPr>
              <a:t> </a:t>
            </a:r>
            <a:r>
              <a:rPr kumimoji="1" lang="en-US" altLang="zh-CN" sz="1600" dirty="0">
                <a:solidFill>
                  <a:srgbClr val="0070C0"/>
                </a:solidFill>
              </a:rPr>
              <a:t>cloud,</a:t>
            </a:r>
            <a:r>
              <a:rPr kumimoji="1" lang="en-US" altLang="zh-CN" sz="1600" dirty="0">
                <a:solidFill>
                  <a:srgbClr val="FF0000"/>
                </a:solidFill>
              </a:rPr>
              <a:t> </a:t>
            </a:r>
            <a:r>
              <a:rPr kumimoji="1" lang="en-US" altLang="zh-CN" sz="1600" dirty="0"/>
              <a:t>making it the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best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cloud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service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approach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for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most</a:t>
            </a:r>
            <a:r>
              <a:rPr kumimoji="1" lang="zh-CN" altLang="en-US" sz="1600" dirty="0"/>
              <a:t> </a:t>
            </a:r>
            <a:r>
              <a:rPr kumimoji="1" lang="en-US" altLang="zh-CN" sz="1600" dirty="0"/>
              <a:t>SME customers.</a:t>
            </a:r>
            <a:endParaRPr lang="zh-CN" altLang="en-US" sz="1600" dirty="0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81C5D71-E92F-214D-BC0F-71796874D401}"/>
              </a:ext>
            </a:extLst>
          </p:cNvPr>
          <p:cNvSpPr/>
          <p:nvPr/>
        </p:nvSpPr>
        <p:spPr>
          <a:xfrm>
            <a:off x="1357220" y="4742092"/>
            <a:ext cx="16380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345692"/>
                </a:solidFill>
              </a:rPr>
              <a:t>Data Lost Prevention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15E1BA13-99B8-5742-A74D-8D9F34ED59B7}"/>
              </a:ext>
            </a:extLst>
          </p:cNvPr>
          <p:cNvSpPr/>
          <p:nvPr/>
        </p:nvSpPr>
        <p:spPr>
          <a:xfrm>
            <a:off x="5131433" y="4742092"/>
            <a:ext cx="90650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>
                <a:solidFill>
                  <a:srgbClr val="345692"/>
                </a:solidFill>
              </a:rPr>
              <a:t>Mobility</a:t>
            </a:r>
            <a:endParaRPr lang="zh-CN" altLang="en-US" sz="1400" b="1">
              <a:solidFill>
                <a:srgbClr val="345692"/>
              </a:solidFill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7FE6EEA3-EF5C-5A4B-AA3E-8921867C1C26}"/>
              </a:ext>
            </a:extLst>
          </p:cNvPr>
          <p:cNvSpPr/>
          <p:nvPr/>
        </p:nvSpPr>
        <p:spPr>
          <a:xfrm>
            <a:off x="5918087" y="3712942"/>
            <a:ext cx="10180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rgbClr val="345692"/>
                </a:solidFill>
              </a:rPr>
              <a:t>Software</a:t>
            </a:r>
          </a:p>
          <a:p>
            <a:r>
              <a:rPr lang="en-US" altLang="zh-CN" sz="1400" b="1" dirty="0">
                <a:solidFill>
                  <a:srgbClr val="345692"/>
                </a:solidFill>
              </a:rPr>
              <a:t>Update</a:t>
            </a:r>
            <a:endParaRPr lang="zh-CN" altLang="en-US" sz="1400" b="1" dirty="0">
              <a:solidFill>
                <a:srgbClr val="345692"/>
              </a:solidFill>
            </a:endParaRP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id="{E4E11DF8-3D52-E149-BC85-C9942D02E2CE}"/>
              </a:ext>
            </a:extLst>
          </p:cNvPr>
          <p:cNvSpPr/>
          <p:nvPr/>
        </p:nvSpPr>
        <p:spPr>
          <a:xfrm>
            <a:off x="848339" y="3820664"/>
            <a:ext cx="12790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b="1" dirty="0">
                <a:solidFill>
                  <a:srgbClr val="345692"/>
                </a:solidFill>
              </a:rPr>
              <a:t>Security</a:t>
            </a:r>
            <a:endParaRPr lang="zh-CN" altLang="en-US" sz="1400" b="1" dirty="0">
              <a:solidFill>
                <a:srgbClr val="345692"/>
              </a:solidFill>
            </a:endParaRP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00C47E3C-EA05-A840-BC59-0699767D76B5}"/>
              </a:ext>
            </a:extLst>
          </p:cNvPr>
          <p:cNvSpPr/>
          <p:nvPr/>
        </p:nvSpPr>
        <p:spPr>
          <a:xfrm>
            <a:off x="894443" y="2486765"/>
            <a:ext cx="12790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b="1" dirty="0">
                <a:solidFill>
                  <a:srgbClr val="345692"/>
                </a:solidFill>
              </a:rPr>
              <a:t>Productivity</a:t>
            </a:r>
            <a:endParaRPr lang="zh-CN" altLang="en-US" sz="1400" b="1" dirty="0">
              <a:solidFill>
                <a:srgbClr val="345692"/>
              </a:solidFill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0F96C74C-5ABA-6446-BC82-597C38658D08}"/>
              </a:ext>
            </a:extLst>
          </p:cNvPr>
          <p:cNvSpPr/>
          <p:nvPr/>
        </p:nvSpPr>
        <p:spPr>
          <a:xfrm>
            <a:off x="1632256" y="1691498"/>
            <a:ext cx="12790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b="1" dirty="0">
                <a:solidFill>
                  <a:srgbClr val="345692"/>
                </a:solidFill>
              </a:rPr>
              <a:t>Low</a:t>
            </a:r>
            <a:r>
              <a:rPr lang="zh-CN" altLang="en-US" sz="1400" b="1" dirty="0">
                <a:solidFill>
                  <a:srgbClr val="345692"/>
                </a:solidFill>
              </a:rPr>
              <a:t> </a:t>
            </a:r>
            <a:r>
              <a:rPr lang="en-US" altLang="zh-CN" sz="1400" b="1" dirty="0">
                <a:solidFill>
                  <a:srgbClr val="345692"/>
                </a:solidFill>
              </a:rPr>
              <a:t>Cost</a:t>
            </a:r>
            <a:endParaRPr lang="zh-CN" altLang="en-US" sz="1400" b="1" dirty="0">
              <a:solidFill>
                <a:srgbClr val="345692"/>
              </a:solidFill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8F2AA7BD-BB58-B94D-BCBF-26302E24C663}"/>
              </a:ext>
            </a:extLst>
          </p:cNvPr>
          <p:cNvSpPr/>
          <p:nvPr/>
        </p:nvSpPr>
        <p:spPr>
          <a:xfrm>
            <a:off x="5090754" y="1691498"/>
            <a:ext cx="12790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rgbClr val="345692"/>
                </a:solidFill>
              </a:rPr>
              <a:t>Flexibility</a:t>
            </a:r>
            <a:endParaRPr lang="zh-CN" altLang="en-US" sz="1400" b="1" dirty="0">
              <a:solidFill>
                <a:srgbClr val="345692"/>
              </a:solidFill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id="{A10D7CCC-0446-A449-BF48-DB13FF1343D9}"/>
              </a:ext>
            </a:extLst>
          </p:cNvPr>
          <p:cNvSpPr/>
          <p:nvPr/>
        </p:nvSpPr>
        <p:spPr>
          <a:xfrm>
            <a:off x="5961468" y="2486765"/>
            <a:ext cx="14499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>
                <a:solidFill>
                  <a:srgbClr val="345692"/>
                </a:solidFill>
              </a:rPr>
              <a:t>Collaboration</a:t>
            </a:r>
            <a:endParaRPr lang="zh-CN" altLang="en-US" sz="1400" b="1" dirty="0">
              <a:solidFill>
                <a:srgbClr val="345692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63FF9AE8-7DB3-AA48-9745-C22C27ED3E24}"/>
              </a:ext>
            </a:extLst>
          </p:cNvPr>
          <p:cNvGrpSpPr>
            <a:grpSpLocks noChangeAspect="1"/>
          </p:cNvGrpSpPr>
          <p:nvPr/>
        </p:nvGrpSpPr>
        <p:grpSpPr>
          <a:xfrm>
            <a:off x="2943232" y="2369642"/>
            <a:ext cx="2160000" cy="2002083"/>
            <a:chOff x="2778858" y="2345239"/>
            <a:chExt cx="2463004" cy="2282934"/>
          </a:xfrm>
        </p:grpSpPr>
        <p:cxnSp>
          <p:nvCxnSpPr>
            <p:cNvPr id="44" name="直线箭头连接符 43">
              <a:extLst>
                <a:ext uri="{FF2B5EF4-FFF2-40B4-BE49-F238E27FC236}">
                  <a16:creationId xmlns:a16="http://schemas.microsoft.com/office/drawing/2014/main" id="{FFFD16B9-48C9-2343-8CDD-B502CBC061B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384047" y="2345239"/>
              <a:ext cx="142145" cy="384552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箭头连接符 44">
              <a:extLst>
                <a:ext uri="{FF2B5EF4-FFF2-40B4-BE49-F238E27FC236}">
                  <a16:creationId xmlns:a16="http://schemas.microsoft.com/office/drawing/2014/main" id="{A1732D64-C81F-0648-B78C-46CD8A028F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72004" y="2346122"/>
              <a:ext cx="177681" cy="343156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箭头连接符 45">
              <a:extLst>
                <a:ext uri="{FF2B5EF4-FFF2-40B4-BE49-F238E27FC236}">
                  <a16:creationId xmlns:a16="http://schemas.microsoft.com/office/drawing/2014/main" id="{0F2D1251-30FD-E848-9528-7B0AB992E1B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830131" y="3043806"/>
              <a:ext cx="297120" cy="220426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箭头连接符 46">
              <a:extLst>
                <a:ext uri="{FF2B5EF4-FFF2-40B4-BE49-F238E27FC236}">
                  <a16:creationId xmlns:a16="http://schemas.microsoft.com/office/drawing/2014/main" id="{1333918D-2031-1D4D-BB6B-DBD208A496A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78858" y="3850887"/>
              <a:ext cx="348393" cy="150730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箭头连接符 48">
              <a:extLst>
                <a:ext uri="{FF2B5EF4-FFF2-40B4-BE49-F238E27FC236}">
                  <a16:creationId xmlns:a16="http://schemas.microsoft.com/office/drawing/2014/main" id="{644F17F1-9517-674F-B47F-EEE0071742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05414" y="4277350"/>
              <a:ext cx="176508" cy="350823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箭头连接符 49">
              <a:extLst>
                <a:ext uri="{FF2B5EF4-FFF2-40B4-BE49-F238E27FC236}">
                  <a16:creationId xmlns:a16="http://schemas.microsoft.com/office/drawing/2014/main" id="{343D7364-51F1-C149-8864-BC4A53708E1F}"/>
                </a:ext>
              </a:extLst>
            </p:cNvPr>
            <p:cNvCxnSpPr>
              <a:cxnSpLocks/>
            </p:cNvCxnSpPr>
            <p:nvPr/>
          </p:nvCxnSpPr>
          <p:spPr>
            <a:xfrm>
              <a:off x="4590454" y="4252784"/>
              <a:ext cx="127178" cy="360705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箭头连接符 50">
              <a:extLst>
                <a:ext uri="{FF2B5EF4-FFF2-40B4-BE49-F238E27FC236}">
                  <a16:creationId xmlns:a16="http://schemas.microsoft.com/office/drawing/2014/main" id="{84459DB7-2130-1148-A0A0-7EE292DB18A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63847" y="3048426"/>
              <a:ext cx="322262" cy="233497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箭头连接符 51">
              <a:extLst>
                <a:ext uri="{FF2B5EF4-FFF2-40B4-BE49-F238E27FC236}">
                  <a16:creationId xmlns:a16="http://schemas.microsoft.com/office/drawing/2014/main" id="{47D7C434-9C47-4D42-9285-FB3E4022DC5A}"/>
                </a:ext>
              </a:extLst>
            </p:cNvPr>
            <p:cNvCxnSpPr>
              <a:cxnSpLocks/>
            </p:cNvCxnSpPr>
            <p:nvPr/>
          </p:nvCxnSpPr>
          <p:spPr>
            <a:xfrm>
              <a:off x="4896781" y="3824397"/>
              <a:ext cx="345081" cy="177220"/>
            </a:xfrm>
            <a:prstGeom prst="straightConnector1">
              <a:avLst/>
            </a:prstGeom>
            <a:ln w="66675">
              <a:gradFill flip="none" rotWithShape="1">
                <a:gsLst>
                  <a:gs pos="0">
                    <a:srgbClr val="00B0F0">
                      <a:alpha val="0"/>
                    </a:srgbClr>
                  </a:gs>
                  <a:gs pos="54000">
                    <a:srgbClr val="00B0F0"/>
                  </a:gs>
                </a:gsLst>
                <a:lin ang="5400000" scaled="1"/>
                <a:tileRect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7F53A7E6-7548-B342-859E-574FB8495E70}"/>
              </a:ext>
            </a:extLst>
          </p:cNvPr>
          <p:cNvGrpSpPr/>
          <p:nvPr/>
        </p:nvGrpSpPr>
        <p:grpSpPr>
          <a:xfrm>
            <a:off x="3210977" y="2686872"/>
            <a:ext cx="1621159" cy="1230879"/>
            <a:chOff x="3199761" y="2894340"/>
            <a:chExt cx="1621159" cy="1230879"/>
          </a:xfrm>
        </p:grpSpPr>
        <p:pic>
          <p:nvPicPr>
            <p:cNvPr id="40" name="图片 5">
              <a:extLst>
                <a:ext uri="{FF2B5EF4-FFF2-40B4-BE49-F238E27FC236}">
                  <a16:creationId xmlns:a16="http://schemas.microsoft.com/office/drawing/2014/main" id="{22BD1900-EB1D-C045-89F5-D9CFEF9755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199761" y="2894340"/>
              <a:ext cx="1621159" cy="1230879"/>
            </a:xfrm>
            <a:prstGeom prst="rect">
              <a:avLst/>
            </a:prstGeom>
          </p:spPr>
        </p:pic>
        <p:sp>
          <p:nvSpPr>
            <p:cNvPr id="95" name="矩形 94">
              <a:extLst>
                <a:ext uri="{FF2B5EF4-FFF2-40B4-BE49-F238E27FC236}">
                  <a16:creationId xmlns:a16="http://schemas.microsoft.com/office/drawing/2014/main" id="{9365D318-68F1-9040-8A06-B9CD404BD58F}"/>
                </a:ext>
              </a:extLst>
            </p:cNvPr>
            <p:cNvSpPr/>
            <p:nvPr/>
          </p:nvSpPr>
          <p:spPr>
            <a:xfrm>
              <a:off x="3371847" y="3240734"/>
              <a:ext cx="110053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>
                  <a:solidFill>
                    <a:srgbClr val="0070C0"/>
                  </a:solidFill>
                </a:rPr>
                <a:t>Cloud</a:t>
              </a:r>
            </a:p>
            <a:p>
              <a:pPr algn="ctr"/>
              <a:r>
                <a:rPr lang="zh-CN" altLang="en-US" sz="1200" b="1">
                  <a:solidFill>
                    <a:srgbClr val="0070C0"/>
                  </a:solidFill>
                </a:rPr>
                <a:t>Managed Services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88222F1E-B8C5-4741-8A98-5D1959D5B424}"/>
              </a:ext>
            </a:extLst>
          </p:cNvPr>
          <p:cNvGrpSpPr>
            <a:grpSpLocks noChangeAspect="1"/>
          </p:cNvGrpSpPr>
          <p:nvPr/>
        </p:nvGrpSpPr>
        <p:grpSpPr>
          <a:xfrm>
            <a:off x="2187232" y="1611674"/>
            <a:ext cx="3672000" cy="3489513"/>
            <a:chOff x="1978174" y="1542017"/>
            <a:chExt cx="4086418" cy="3883336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id="{DB61E266-1F37-9744-9C73-D64263DF7EE1}"/>
                </a:ext>
              </a:extLst>
            </p:cNvPr>
            <p:cNvGrpSpPr/>
            <p:nvPr/>
          </p:nvGrpSpPr>
          <p:grpSpPr>
            <a:xfrm>
              <a:off x="2020543" y="1542017"/>
              <a:ext cx="4044049" cy="1582484"/>
              <a:chOff x="1137033" y="1448913"/>
              <a:chExt cx="4521623" cy="1769364"/>
            </a:xfrm>
          </p:grpSpPr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id="{7E2B95E9-3779-5F42-967C-177D96B6C7E3}"/>
                  </a:ext>
                </a:extLst>
              </p:cNvPr>
              <p:cNvSpPr/>
              <p:nvPr/>
            </p:nvSpPr>
            <p:spPr>
              <a:xfrm>
                <a:off x="2102031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C3DB9163-B27E-B248-8A28-151FA00DB0A4}"/>
                  </a:ext>
                </a:extLst>
              </p:cNvPr>
              <p:cNvSpPr/>
              <p:nvPr/>
            </p:nvSpPr>
            <p:spPr>
              <a:xfrm>
                <a:off x="1137033" y="2499820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B657C65E-1D20-5848-9D39-53734A8E8DB5}"/>
                  </a:ext>
                </a:extLst>
              </p:cNvPr>
              <p:cNvSpPr/>
              <p:nvPr/>
            </p:nvSpPr>
            <p:spPr>
              <a:xfrm>
                <a:off x="4940199" y="2499819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AF0C7EE3-BC53-C945-B38B-095AE05C9C81}"/>
                  </a:ext>
                </a:extLst>
              </p:cNvPr>
              <p:cNvSpPr/>
              <p:nvPr/>
            </p:nvSpPr>
            <p:spPr>
              <a:xfrm>
                <a:off x="3865517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id="{C550DA24-4247-C446-8FCE-3F5380294F1E}"/>
                </a:ext>
              </a:extLst>
            </p:cNvPr>
            <p:cNvGrpSpPr/>
            <p:nvPr/>
          </p:nvGrpSpPr>
          <p:grpSpPr>
            <a:xfrm rot="10800000">
              <a:off x="1978174" y="3842869"/>
              <a:ext cx="4044049" cy="1582484"/>
              <a:chOff x="1137033" y="1448913"/>
              <a:chExt cx="4521623" cy="1769364"/>
            </a:xfrm>
          </p:grpSpPr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id="{223BE303-7716-0642-98D6-775376D672A3}"/>
                  </a:ext>
                </a:extLst>
              </p:cNvPr>
              <p:cNvSpPr/>
              <p:nvPr/>
            </p:nvSpPr>
            <p:spPr>
              <a:xfrm>
                <a:off x="2102031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C26C5CC9-F4CB-7E4C-973A-B51CD5771FCD}"/>
                  </a:ext>
                </a:extLst>
              </p:cNvPr>
              <p:cNvSpPr/>
              <p:nvPr/>
            </p:nvSpPr>
            <p:spPr>
              <a:xfrm>
                <a:off x="1137033" y="2499820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E1767F42-95D9-1449-B246-9A98745D9637}"/>
                  </a:ext>
                </a:extLst>
              </p:cNvPr>
              <p:cNvSpPr/>
              <p:nvPr/>
            </p:nvSpPr>
            <p:spPr>
              <a:xfrm>
                <a:off x="4940199" y="2499819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id="{16DE6087-8007-444D-B2D5-5F97CFF65052}"/>
                  </a:ext>
                </a:extLst>
              </p:cNvPr>
              <p:cNvSpPr/>
              <p:nvPr/>
            </p:nvSpPr>
            <p:spPr>
              <a:xfrm>
                <a:off x="3865517" y="1448913"/>
                <a:ext cx="718457" cy="718457"/>
              </a:xfrm>
              <a:prstGeom prst="ellipse">
                <a:avLst/>
              </a:prstGeom>
              <a:solidFill>
                <a:srgbClr val="00B0F0"/>
              </a:solidFill>
              <a:ln w="127000">
                <a:solidFill>
                  <a:srgbClr val="00B0F0">
                    <a:alpha val="20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F04CF4C4-4215-8A40-9328-91ECBEFCE8E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118346" y="1648117"/>
              <a:ext cx="3808800" cy="3708402"/>
              <a:chOff x="2118346" y="1648117"/>
              <a:chExt cx="3809827" cy="3709402"/>
            </a:xfrm>
          </p:grpSpPr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id="{B831C1A4-9E2C-154C-9A50-925B2D35722A}"/>
                  </a:ext>
                </a:extLst>
              </p:cNvPr>
              <p:cNvSpPr/>
              <p:nvPr/>
            </p:nvSpPr>
            <p:spPr>
              <a:xfrm>
                <a:off x="2157316" y="1648117"/>
                <a:ext cx="3709402" cy="3709402"/>
              </a:xfrm>
              <a:prstGeom prst="ellipse">
                <a:avLst/>
              </a:prstGeom>
              <a:noFill/>
              <a:ln w="28575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96" name="图形 95">
                <a:extLst>
                  <a:ext uri="{FF2B5EF4-FFF2-40B4-BE49-F238E27FC236}">
                    <a16:creationId xmlns:a16="http://schemas.microsoft.com/office/drawing/2014/main" id="{DDC5FA4A-F4E2-0545-A06E-C219386337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2130869" y="4014336"/>
                <a:ext cx="324517" cy="324517"/>
              </a:xfrm>
              <a:prstGeom prst="rect">
                <a:avLst/>
              </a:prstGeom>
            </p:spPr>
          </p:pic>
          <p:pic>
            <p:nvPicPr>
              <p:cNvPr id="97" name="图形 96">
                <a:extLst>
                  <a:ext uri="{FF2B5EF4-FFF2-40B4-BE49-F238E27FC236}">
                    <a16:creationId xmlns:a16="http://schemas.microsoft.com/office/drawing/2014/main" id="{053B1DB3-0E7C-2D4A-ADB6-23EFD19068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118346" y="2573179"/>
                <a:ext cx="435058" cy="435058"/>
              </a:xfrm>
              <a:prstGeom prst="rect">
                <a:avLst/>
              </a:prstGeom>
            </p:spPr>
          </p:pic>
          <p:pic>
            <p:nvPicPr>
              <p:cNvPr id="98" name="图形 97">
                <a:extLst>
                  <a:ext uri="{FF2B5EF4-FFF2-40B4-BE49-F238E27FC236}">
                    <a16:creationId xmlns:a16="http://schemas.microsoft.com/office/drawing/2014/main" id="{42622F06-5F89-6C45-A410-A567E4BED6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097013" y="4959489"/>
                <a:ext cx="319165" cy="319165"/>
              </a:xfrm>
              <a:prstGeom prst="rect">
                <a:avLst/>
              </a:prstGeom>
            </p:spPr>
          </p:pic>
          <p:pic>
            <p:nvPicPr>
              <p:cNvPr id="99" name="图形 98">
                <a:extLst>
                  <a:ext uri="{FF2B5EF4-FFF2-40B4-BE49-F238E27FC236}">
                    <a16:creationId xmlns:a16="http://schemas.microsoft.com/office/drawing/2014/main" id="{F8E16C50-E120-4A4C-9C3E-FB1560D162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4701146" y="4935146"/>
                <a:ext cx="325402" cy="325402"/>
              </a:xfrm>
              <a:prstGeom prst="rect">
                <a:avLst/>
              </a:prstGeom>
            </p:spPr>
          </p:pic>
          <p:pic>
            <p:nvPicPr>
              <p:cNvPr id="100" name="图形 99">
                <a:extLst>
                  <a:ext uri="{FF2B5EF4-FFF2-40B4-BE49-F238E27FC236}">
                    <a16:creationId xmlns:a16="http://schemas.microsoft.com/office/drawing/2014/main" id="{374ABCF9-A91B-9741-85BB-92F2DE7A8E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5557012" y="2670428"/>
                <a:ext cx="371161" cy="309301"/>
              </a:xfrm>
              <a:prstGeom prst="rect">
                <a:avLst/>
              </a:prstGeom>
            </p:spPr>
          </p:pic>
          <p:pic>
            <p:nvPicPr>
              <p:cNvPr id="101" name="图形 100">
                <a:extLst>
                  <a:ext uri="{FF2B5EF4-FFF2-40B4-BE49-F238E27FC236}">
                    <a16:creationId xmlns:a16="http://schemas.microsoft.com/office/drawing/2014/main" id="{6DF8D5D4-BA30-F644-BB19-CBDAEA06B6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4601940" y="1691038"/>
                <a:ext cx="371220" cy="371220"/>
              </a:xfrm>
              <a:prstGeom prst="rect">
                <a:avLst/>
              </a:prstGeom>
            </p:spPr>
          </p:pic>
          <p:pic>
            <p:nvPicPr>
              <p:cNvPr id="102" name="图形 101">
                <a:extLst>
                  <a:ext uri="{FF2B5EF4-FFF2-40B4-BE49-F238E27FC236}">
                    <a16:creationId xmlns:a16="http://schemas.microsoft.com/office/drawing/2014/main" id="{41F913A3-D301-CB4B-AA6D-07FEBC7BCE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3039770" y="1685704"/>
                <a:ext cx="349881" cy="349881"/>
              </a:xfrm>
              <a:prstGeom prst="rect">
                <a:avLst/>
              </a:prstGeom>
            </p:spPr>
          </p:pic>
          <p:pic>
            <p:nvPicPr>
              <p:cNvPr id="103" name="图形 102">
                <a:extLst>
                  <a:ext uri="{FF2B5EF4-FFF2-40B4-BE49-F238E27FC236}">
                    <a16:creationId xmlns:a16="http://schemas.microsoft.com/office/drawing/2014/main" id="{B11E3F6B-67C3-0C4F-8711-C3089C52B9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528394" y="3989881"/>
                <a:ext cx="345081" cy="345081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772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590738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HK" altLang="zh-CN" sz="2800" b="1" dirty="0" err="1">
                  <a:solidFill>
                    <a:srgbClr val="345692"/>
                  </a:solidFill>
                </a:rPr>
                <a:t>Sangfor</a:t>
              </a:r>
              <a:r>
                <a:rPr lang="en-HK" altLang="zh-CN" sz="2800" b="1" dirty="0">
                  <a:solidFill>
                    <a:srgbClr val="345692"/>
                  </a:solidFill>
                </a:rPr>
                <a:t> Managed Cloud Service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5D0604AB-D24B-6143-8838-79E719DCEE19}"/>
              </a:ext>
            </a:extLst>
          </p:cNvPr>
          <p:cNvSpPr/>
          <p:nvPr/>
        </p:nvSpPr>
        <p:spPr>
          <a:xfrm>
            <a:off x="7990757" y="3397588"/>
            <a:ext cx="3303616" cy="2400148"/>
          </a:xfrm>
          <a:prstGeom prst="rect">
            <a:avLst/>
          </a:prstGeom>
          <a:gradFill flip="none" rotWithShape="1">
            <a:gsLst>
              <a:gs pos="99000">
                <a:srgbClr val="0070C0">
                  <a:alpha val="15000"/>
                </a:srgbClr>
              </a:gs>
              <a:gs pos="0">
                <a:srgbClr val="0070C0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0070C0">
                    <a:alpha val="57000"/>
                  </a:srgbClr>
                </a:gs>
                <a:gs pos="100000">
                  <a:srgbClr val="0070C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B0785E3C-49F6-EE45-9CB2-1B0716CD3324}"/>
              </a:ext>
            </a:extLst>
          </p:cNvPr>
          <p:cNvSpPr/>
          <p:nvPr/>
        </p:nvSpPr>
        <p:spPr>
          <a:xfrm>
            <a:off x="4449879" y="3397588"/>
            <a:ext cx="3302780" cy="2329755"/>
          </a:xfrm>
          <a:prstGeom prst="rect">
            <a:avLst/>
          </a:prstGeom>
          <a:gradFill flip="none" rotWithShape="1">
            <a:gsLst>
              <a:gs pos="100000">
                <a:srgbClr val="92D050">
                  <a:alpha val="8000"/>
                </a:srgbClr>
              </a:gs>
              <a:gs pos="0">
                <a:srgbClr val="92D050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92D050">
                    <a:alpha val="45000"/>
                  </a:srgbClr>
                </a:gs>
                <a:gs pos="100000">
                  <a:srgbClr val="92D05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8089EAF-346B-C94E-9413-90CCA30E6939}"/>
              </a:ext>
            </a:extLst>
          </p:cNvPr>
          <p:cNvSpPr/>
          <p:nvPr/>
        </p:nvSpPr>
        <p:spPr>
          <a:xfrm>
            <a:off x="909000" y="3399956"/>
            <a:ext cx="3302780" cy="2397780"/>
          </a:xfrm>
          <a:prstGeom prst="rect">
            <a:avLst/>
          </a:prstGeom>
          <a:gradFill flip="none" rotWithShape="1">
            <a:gsLst>
              <a:gs pos="100000">
                <a:srgbClr val="4E7BFA">
                  <a:alpha val="18000"/>
                </a:srgbClr>
              </a:gs>
              <a:gs pos="0">
                <a:srgbClr val="00BEFF">
                  <a:alpha val="0"/>
                </a:srgbClr>
              </a:gs>
            </a:gsLst>
            <a:lin ang="16200000" scaled="1"/>
            <a:tileRect/>
          </a:gradFill>
          <a:ln>
            <a:gradFill>
              <a:gsLst>
                <a:gs pos="0">
                  <a:srgbClr val="00B0F0">
                    <a:alpha val="45000"/>
                  </a:srgbClr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30">
            <a:extLst>
              <a:ext uri="{FF2B5EF4-FFF2-40B4-BE49-F238E27FC236}">
                <a16:creationId xmlns:a16="http://schemas.microsoft.com/office/drawing/2014/main" id="{B376BE7A-63FB-F049-888C-1498E8BAF5BB}"/>
              </a:ext>
            </a:extLst>
          </p:cNvPr>
          <p:cNvSpPr/>
          <p:nvPr/>
        </p:nvSpPr>
        <p:spPr>
          <a:xfrm>
            <a:off x="1023424" y="3484218"/>
            <a:ext cx="3069787" cy="1990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Building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a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global-distributed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cloud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data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center, allow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every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customer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to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afford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and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secure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enjoy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the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cloud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service,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Building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FF0000"/>
                </a:solidFill>
                <a:latin typeface="+mn-ea"/>
              </a:rPr>
              <a:t>digital</a:t>
            </a:r>
            <a:r>
              <a:rPr lang="zh-CN" altLang="en-US" sz="1400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FF0000"/>
                </a:solidFill>
                <a:latin typeface="+mn-ea"/>
              </a:rPr>
              <a:t>infrastructure</a:t>
            </a:r>
            <a:r>
              <a:rPr lang="zh-CN" altLang="en-US" sz="1400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FF0000"/>
                </a:solidFill>
                <a:latin typeface="+mn-ea"/>
              </a:rPr>
              <a:t>exclusive</a:t>
            </a:r>
            <a:r>
              <a:rPr lang="zh-CN" altLang="en-US" sz="1400" dirty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FF0000"/>
                </a:solidFill>
                <a:latin typeface="+mn-ea"/>
              </a:rPr>
              <a:t>store</a:t>
            </a:r>
            <a:r>
              <a:rPr lang="zh-CN" altLang="en-US" sz="1400" dirty="0">
                <a:solidFill>
                  <a:srgbClr val="FF0000"/>
                </a:solidFill>
                <a:latin typeface="+mn-ea"/>
              </a:rPr>
              <a:t> </a:t>
            </a:r>
            <a:endParaRPr lang="en-HK" altLang="zh-CN" sz="1400" dirty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28" name="组合 11">
            <a:extLst>
              <a:ext uri="{FF2B5EF4-FFF2-40B4-BE49-F238E27FC236}">
                <a16:creationId xmlns:a16="http://schemas.microsoft.com/office/drawing/2014/main" id="{B906EA24-63C5-A04E-9A15-89793E67D4D4}"/>
              </a:ext>
            </a:extLst>
          </p:cNvPr>
          <p:cNvGrpSpPr/>
          <p:nvPr/>
        </p:nvGrpSpPr>
        <p:grpSpPr>
          <a:xfrm>
            <a:off x="8963056" y="1396225"/>
            <a:ext cx="1334817" cy="1334816"/>
            <a:chOff x="1212681" y="1932972"/>
            <a:chExt cx="2586942" cy="2586942"/>
          </a:xfrm>
        </p:grpSpPr>
        <p:sp>
          <p:nvSpPr>
            <p:cNvPr id="29" name="椭圆 13">
              <a:extLst>
                <a:ext uri="{FF2B5EF4-FFF2-40B4-BE49-F238E27FC236}">
                  <a16:creationId xmlns:a16="http://schemas.microsoft.com/office/drawing/2014/main" id="{F0E9C589-3580-6C44-BB96-383440933A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0" name="椭圆 14">
              <a:extLst>
                <a:ext uri="{FF2B5EF4-FFF2-40B4-BE49-F238E27FC236}">
                  <a16:creationId xmlns:a16="http://schemas.microsoft.com/office/drawing/2014/main" id="{EED72391-E005-504E-8E8A-59DBAFCEE2CC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A583D490-AC03-4E44-9EF5-AC1D9ADA1BD4}"/>
              </a:ext>
            </a:extLst>
          </p:cNvPr>
          <p:cNvGrpSpPr/>
          <p:nvPr/>
        </p:nvGrpSpPr>
        <p:grpSpPr>
          <a:xfrm>
            <a:off x="1893080" y="1396225"/>
            <a:ext cx="1334817" cy="1334816"/>
            <a:chOff x="1212681" y="1932972"/>
            <a:chExt cx="2586942" cy="2586942"/>
          </a:xfrm>
        </p:grpSpPr>
        <p:sp>
          <p:nvSpPr>
            <p:cNvPr id="32" name="椭圆 13">
              <a:extLst>
                <a:ext uri="{FF2B5EF4-FFF2-40B4-BE49-F238E27FC236}">
                  <a16:creationId xmlns:a16="http://schemas.microsoft.com/office/drawing/2014/main" id="{6F0930B7-433A-274B-ADE2-2E2FAE0EB36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3" name="椭圆 14">
              <a:extLst>
                <a:ext uri="{FF2B5EF4-FFF2-40B4-BE49-F238E27FC236}">
                  <a16:creationId xmlns:a16="http://schemas.microsoft.com/office/drawing/2014/main" id="{FBCA4447-F876-7844-92CC-1865E84A7BB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F22F8C5D-4900-4A4D-B4C3-00F06F8AC185}"/>
              </a:ext>
            </a:extLst>
          </p:cNvPr>
          <p:cNvGrpSpPr/>
          <p:nvPr/>
        </p:nvGrpSpPr>
        <p:grpSpPr>
          <a:xfrm>
            <a:off x="5428068" y="1396225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16234087-7CD6-B541-9345-E7A21CD83B93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D0EA2D46-5DC0-744F-A184-DA2EB22B0565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40" name="矩形 31">
            <a:extLst>
              <a:ext uri="{FF2B5EF4-FFF2-40B4-BE49-F238E27FC236}">
                <a16:creationId xmlns:a16="http://schemas.microsoft.com/office/drawing/2014/main" id="{427D4E2D-967A-F74D-AA68-3FDC25B82B88}"/>
              </a:ext>
            </a:extLst>
          </p:cNvPr>
          <p:cNvSpPr/>
          <p:nvPr/>
        </p:nvSpPr>
        <p:spPr>
          <a:xfrm>
            <a:off x="4077843" y="2888386"/>
            <a:ext cx="405822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345692"/>
                </a:solidFill>
                <a:latin typeface="+mn-ea"/>
              </a:rPr>
              <a:t>Cloud</a:t>
            </a:r>
            <a:r>
              <a:rPr lang="zh-CN" altLang="en-US" sz="1600" b="1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600" b="1" dirty="0">
                <a:solidFill>
                  <a:srgbClr val="345692"/>
                </a:solidFill>
                <a:latin typeface="+mn-ea"/>
              </a:rPr>
              <a:t>Service</a:t>
            </a:r>
            <a:r>
              <a:rPr lang="zh-CN" altLang="en-US" sz="1600" b="1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HK" altLang="zh-CN" sz="1600" b="1" dirty="0">
                <a:solidFill>
                  <a:srgbClr val="345692"/>
                </a:solidFill>
                <a:latin typeface="+mn-ea"/>
              </a:rPr>
              <a:t>Value Proposition</a:t>
            </a:r>
          </a:p>
          <a:p>
            <a:pPr algn="ctr"/>
            <a:endParaRPr lang="en-HK" altLang="zh-CN" b="1" dirty="0">
              <a:solidFill>
                <a:srgbClr val="345692"/>
              </a:solidFill>
              <a:latin typeface="+mn-ea"/>
            </a:endParaRPr>
          </a:p>
        </p:txBody>
      </p:sp>
      <p:sp>
        <p:nvSpPr>
          <p:cNvPr id="41" name="矩形 31">
            <a:extLst>
              <a:ext uri="{FF2B5EF4-FFF2-40B4-BE49-F238E27FC236}">
                <a16:creationId xmlns:a16="http://schemas.microsoft.com/office/drawing/2014/main" id="{F69EFD1F-8AB0-9D41-B908-0D022FFEF4A0}"/>
              </a:ext>
            </a:extLst>
          </p:cNvPr>
          <p:cNvSpPr/>
          <p:nvPr/>
        </p:nvSpPr>
        <p:spPr>
          <a:xfrm>
            <a:off x="7601351" y="2888621"/>
            <a:ext cx="40582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345692"/>
                </a:solidFill>
                <a:latin typeface="+mn-ea"/>
              </a:rPr>
              <a:t>Our</a:t>
            </a:r>
            <a:r>
              <a:rPr lang="en-HK" altLang="zh-CN" sz="1600" b="1" dirty="0">
                <a:solidFill>
                  <a:srgbClr val="345692"/>
                </a:solidFill>
                <a:latin typeface="+mn-ea"/>
              </a:rPr>
              <a:t> Mission</a:t>
            </a:r>
          </a:p>
        </p:txBody>
      </p:sp>
      <p:sp>
        <p:nvSpPr>
          <p:cNvPr id="47" name="矩形 31">
            <a:extLst>
              <a:ext uri="{FF2B5EF4-FFF2-40B4-BE49-F238E27FC236}">
                <a16:creationId xmlns:a16="http://schemas.microsoft.com/office/drawing/2014/main" id="{0F07994B-1B32-3949-9F83-00FD7C16F442}"/>
              </a:ext>
            </a:extLst>
          </p:cNvPr>
          <p:cNvSpPr/>
          <p:nvPr/>
        </p:nvSpPr>
        <p:spPr>
          <a:xfrm>
            <a:off x="531277" y="2884664"/>
            <a:ext cx="40582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HK" altLang="zh-CN" sz="1600" b="1" dirty="0">
                <a:solidFill>
                  <a:srgbClr val="345692"/>
                </a:solidFill>
                <a:latin typeface="+mn-ea"/>
              </a:rPr>
              <a:t>Our Vision</a:t>
            </a:r>
          </a:p>
        </p:txBody>
      </p:sp>
      <p:sp>
        <p:nvSpPr>
          <p:cNvPr id="49" name="矩形 30">
            <a:extLst>
              <a:ext uri="{FF2B5EF4-FFF2-40B4-BE49-F238E27FC236}">
                <a16:creationId xmlns:a16="http://schemas.microsoft.com/office/drawing/2014/main" id="{132702CB-11E5-DF45-B7E5-F5236FBD9CEE}"/>
              </a:ext>
            </a:extLst>
          </p:cNvPr>
          <p:cNvSpPr/>
          <p:nvPr/>
        </p:nvSpPr>
        <p:spPr>
          <a:xfrm>
            <a:off x="4605138" y="3484218"/>
            <a:ext cx="3003634" cy="2313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440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Offering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trusted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Cloud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infrastructure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and</a:t>
            </a:r>
            <a:r>
              <a:rPr lang="zh-CN" altLang="en-US" sz="1400" dirty="0">
                <a:solidFill>
                  <a:srgbClr val="345692"/>
                </a:solidFill>
                <a:latin typeface="+mn-ea"/>
              </a:rPr>
              <a:t>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service</a:t>
            </a:r>
            <a:endParaRPr lang="en-HK" altLang="zh-CN" sz="1400" dirty="0">
              <a:solidFill>
                <a:srgbClr val="345692"/>
              </a:solidFill>
              <a:latin typeface="+mn-ea"/>
            </a:endParaRPr>
          </a:p>
          <a:p>
            <a:pPr marL="28440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HK" altLang="zh-CN" sz="1400" dirty="0">
                <a:solidFill>
                  <a:srgbClr val="345692"/>
                </a:solidFill>
                <a:latin typeface="+mn-ea"/>
              </a:rPr>
              <a:t>Extremely Professional End-to-End Service</a:t>
            </a:r>
          </a:p>
          <a:p>
            <a:pPr marL="28440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HK" altLang="zh-CN" sz="1400" dirty="0">
                <a:solidFill>
                  <a:srgbClr val="345692"/>
                </a:solidFill>
                <a:latin typeface="+mn-ea"/>
              </a:rPr>
              <a:t>Focus on Partner Enablement with Localisation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400" dirty="0">
              <a:solidFill>
                <a:srgbClr val="345692"/>
              </a:solidFill>
              <a:latin typeface="+mn-ea"/>
            </a:endParaRPr>
          </a:p>
        </p:txBody>
      </p:sp>
      <p:sp>
        <p:nvSpPr>
          <p:cNvPr id="50" name="矩形 30">
            <a:extLst>
              <a:ext uri="{FF2B5EF4-FFF2-40B4-BE49-F238E27FC236}">
                <a16:creationId xmlns:a16="http://schemas.microsoft.com/office/drawing/2014/main" id="{E0FA034A-2AEF-3B4E-B734-A1CB8081E98D}"/>
              </a:ext>
            </a:extLst>
          </p:cNvPr>
          <p:cNvSpPr/>
          <p:nvPr/>
        </p:nvSpPr>
        <p:spPr>
          <a:xfrm>
            <a:off x="8178483" y="3484218"/>
            <a:ext cx="2919556" cy="1344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Enablement</a:t>
            </a:r>
            <a:r>
              <a:rPr lang="en-HK" altLang="zh-CN" sz="1400" dirty="0">
                <a:solidFill>
                  <a:srgbClr val="345692"/>
                </a:solidFill>
                <a:latin typeface="+mn-ea"/>
              </a:rPr>
              <a:t> Partner &amp; Customer adopt Cloud Journey effectively with the most optimized </a:t>
            </a:r>
            <a:r>
              <a:rPr lang="en-US" altLang="zh-CN" sz="1400" dirty="0">
                <a:solidFill>
                  <a:srgbClr val="345692"/>
                </a:solidFill>
                <a:latin typeface="+mn-ea"/>
              </a:rPr>
              <a:t>approach</a:t>
            </a:r>
            <a:endParaRPr lang="en-HK" altLang="zh-CN" sz="1400" dirty="0">
              <a:solidFill>
                <a:srgbClr val="345692"/>
              </a:solidFill>
              <a:latin typeface="+mn-ea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E4A6F922-E2A8-2C42-9F95-CEBE3C4EF5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5929" y="1749544"/>
            <a:ext cx="744776" cy="61641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BA587FF-0E9E-064D-B8E0-20276341D0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5994" y="1735171"/>
            <a:ext cx="645160" cy="64516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EEFDC02-F1C3-CF4F-BDFD-7D2B040143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8464" y="1688063"/>
            <a:ext cx="791190" cy="77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7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>
            <a:extLst>
              <a:ext uri="{FF2B5EF4-FFF2-40B4-BE49-F238E27FC236}">
                <a16:creationId xmlns:a16="http://schemas.microsoft.com/office/drawing/2014/main" id="{7383C02F-14AA-C447-A572-FF70B97E3A80}"/>
              </a:ext>
            </a:extLst>
          </p:cNvPr>
          <p:cNvSpPr/>
          <p:nvPr/>
        </p:nvSpPr>
        <p:spPr>
          <a:xfrm>
            <a:off x="940675" y="1252151"/>
            <a:ext cx="6201530" cy="4448433"/>
          </a:xfrm>
          <a:prstGeom prst="rect">
            <a:avLst/>
          </a:prstGeom>
          <a:solidFill>
            <a:srgbClr val="02AFF0">
              <a:alpha val="9804"/>
            </a:srgbClr>
          </a:solidFill>
          <a:ln w="12700">
            <a:solidFill>
              <a:srgbClr val="02AF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DEBC16A7-74D4-0447-94D7-7B7511606819}"/>
              </a:ext>
            </a:extLst>
          </p:cNvPr>
          <p:cNvSpPr/>
          <p:nvPr/>
        </p:nvSpPr>
        <p:spPr>
          <a:xfrm>
            <a:off x="5114563" y="1252150"/>
            <a:ext cx="6201530" cy="4448433"/>
          </a:xfrm>
          <a:prstGeom prst="rect">
            <a:avLst/>
          </a:prstGeom>
          <a:solidFill>
            <a:srgbClr val="79BD28">
              <a:alpha val="9804"/>
            </a:srgbClr>
          </a:solidFill>
          <a:ln w="12700">
            <a:solidFill>
              <a:srgbClr val="79BD2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F09AF6D-D191-8E43-876F-6EFA6BDDA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61730D1-FD15-CC40-B1BE-A8FA877FF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0B7E2DD-EE4F-2B48-9DEA-146CA4D90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0568F791-B93A-EC4E-932D-8D24FA8FA321}"/>
              </a:ext>
            </a:extLst>
          </p:cNvPr>
          <p:cNvGrpSpPr/>
          <p:nvPr/>
        </p:nvGrpSpPr>
        <p:grpSpPr>
          <a:xfrm>
            <a:off x="0" y="200326"/>
            <a:ext cx="6644990" cy="523220"/>
            <a:chOff x="1" y="200326"/>
            <a:chExt cx="6644990" cy="52322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3FABF39F-9706-B84D-BC13-EAAF1CE0350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2D2DF7FA-3183-6546-8FAE-6C1D5243C900}"/>
                </a:ext>
              </a:extLst>
            </p:cNvPr>
            <p:cNvSpPr/>
            <p:nvPr/>
          </p:nvSpPr>
          <p:spPr>
            <a:xfrm>
              <a:off x="655851" y="200326"/>
              <a:ext cx="598914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rgbClr val="345692"/>
                  </a:solidFill>
                </a:rPr>
                <a:t>Sangfor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 Backed Local IT Services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D5B7306F-DA96-B44C-8CE9-6C1AD623CD7E}"/>
                </a:ext>
              </a:extLst>
            </p:cNvPr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4210CB76-7EC4-F141-BEE1-CD2D452717C2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TextBox 11">
            <a:extLst>
              <a:ext uri="{FF2B5EF4-FFF2-40B4-BE49-F238E27FC236}">
                <a16:creationId xmlns:a16="http://schemas.microsoft.com/office/drawing/2014/main" id="{85CAA0C3-A954-8142-A978-F2FAA6E86437}"/>
              </a:ext>
            </a:extLst>
          </p:cNvPr>
          <p:cNvSpPr txBox="1"/>
          <p:nvPr/>
        </p:nvSpPr>
        <p:spPr>
          <a:xfrm>
            <a:off x="2074348" y="1098262"/>
            <a:ext cx="1576072" cy="307777"/>
          </a:xfrm>
          <a:prstGeom prst="rect">
            <a:avLst/>
          </a:prstGeom>
          <a:solidFill>
            <a:srgbClr val="02AFF0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HK" sz="1400" b="1" dirty="0" err="1">
                <a:solidFill>
                  <a:schemeClr val="bg1"/>
                </a:solidFill>
              </a:rPr>
              <a:t>Sangfor</a:t>
            </a:r>
            <a:r>
              <a:rPr lang="en-HK" sz="1400" b="1" dirty="0">
                <a:solidFill>
                  <a:schemeClr val="bg1"/>
                </a:solidFill>
              </a:rPr>
              <a:t> Backed</a:t>
            </a:r>
          </a:p>
        </p:txBody>
      </p:sp>
      <p:sp>
        <p:nvSpPr>
          <p:cNvPr id="59" name="TextBox 12">
            <a:extLst>
              <a:ext uri="{FF2B5EF4-FFF2-40B4-BE49-F238E27FC236}">
                <a16:creationId xmlns:a16="http://schemas.microsoft.com/office/drawing/2014/main" id="{AE596F77-A8EA-A842-8CD4-CED6C1913530}"/>
              </a:ext>
            </a:extLst>
          </p:cNvPr>
          <p:cNvSpPr txBox="1"/>
          <p:nvPr/>
        </p:nvSpPr>
        <p:spPr>
          <a:xfrm>
            <a:off x="8599246" y="1098262"/>
            <a:ext cx="1576071" cy="307777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HK" sz="1400" b="1" dirty="0">
                <a:solidFill>
                  <a:schemeClr val="bg1"/>
                </a:solidFill>
              </a:rPr>
              <a:t>Local Services</a:t>
            </a:r>
          </a:p>
        </p:txBody>
      </p:sp>
      <p:sp>
        <p:nvSpPr>
          <p:cNvPr id="60" name="Rectangle: Rounded Corners 13">
            <a:extLst>
              <a:ext uri="{FF2B5EF4-FFF2-40B4-BE49-F238E27FC236}">
                <a16:creationId xmlns:a16="http://schemas.microsoft.com/office/drawing/2014/main" id="{1E7FCF82-8294-BD45-8720-04D1AEA1C765}"/>
              </a:ext>
            </a:extLst>
          </p:cNvPr>
          <p:cNvSpPr/>
          <p:nvPr/>
        </p:nvSpPr>
        <p:spPr>
          <a:xfrm>
            <a:off x="3110750" y="3962366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 dirty="0">
                <a:solidFill>
                  <a:srgbClr val="02AFF0"/>
                </a:solidFill>
              </a:rPr>
              <a:t>Private Cloud</a:t>
            </a:r>
          </a:p>
        </p:txBody>
      </p:sp>
      <p:sp>
        <p:nvSpPr>
          <p:cNvPr id="61" name="Rectangle: Rounded Corners 14">
            <a:extLst>
              <a:ext uri="{FF2B5EF4-FFF2-40B4-BE49-F238E27FC236}">
                <a16:creationId xmlns:a16="http://schemas.microsoft.com/office/drawing/2014/main" id="{C9AD3EB9-2B17-E643-9BA2-55ED3FFE210C}"/>
              </a:ext>
            </a:extLst>
          </p:cNvPr>
          <p:cNvSpPr/>
          <p:nvPr/>
        </p:nvSpPr>
        <p:spPr>
          <a:xfrm>
            <a:off x="1228951" y="3215817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02AFF0"/>
                </a:solidFill>
              </a:rPr>
              <a:t>Network Security</a:t>
            </a:r>
          </a:p>
        </p:txBody>
      </p:sp>
      <p:sp>
        <p:nvSpPr>
          <p:cNvPr id="62" name="Rectangle: Rounded Corners 15">
            <a:extLst>
              <a:ext uri="{FF2B5EF4-FFF2-40B4-BE49-F238E27FC236}">
                <a16:creationId xmlns:a16="http://schemas.microsoft.com/office/drawing/2014/main" id="{60E44A70-AF89-CC49-AB0A-383CA9696580}"/>
              </a:ext>
            </a:extLst>
          </p:cNvPr>
          <p:cNvSpPr/>
          <p:nvPr/>
        </p:nvSpPr>
        <p:spPr>
          <a:xfrm>
            <a:off x="2163619" y="4708916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 dirty="0">
                <a:solidFill>
                  <a:srgbClr val="02AFF0"/>
                </a:solidFill>
              </a:rPr>
              <a:t>Managed Cloud</a:t>
            </a:r>
          </a:p>
        </p:txBody>
      </p:sp>
      <p:sp>
        <p:nvSpPr>
          <p:cNvPr id="63" name="Rectangle: Rounded Corners 16">
            <a:extLst>
              <a:ext uri="{FF2B5EF4-FFF2-40B4-BE49-F238E27FC236}">
                <a16:creationId xmlns:a16="http://schemas.microsoft.com/office/drawing/2014/main" id="{B8F6080A-CD89-A747-94C6-79F553DB9AA6}"/>
              </a:ext>
            </a:extLst>
          </p:cNvPr>
          <p:cNvSpPr/>
          <p:nvPr/>
        </p:nvSpPr>
        <p:spPr>
          <a:xfrm>
            <a:off x="3110750" y="3215817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 dirty="0">
                <a:solidFill>
                  <a:srgbClr val="02AFF0"/>
                </a:solidFill>
              </a:rPr>
              <a:t>Edge Computing</a:t>
            </a:r>
          </a:p>
        </p:txBody>
      </p:sp>
      <p:sp>
        <p:nvSpPr>
          <p:cNvPr id="64" name="Rectangle: Rounded Corners 22">
            <a:extLst>
              <a:ext uri="{FF2B5EF4-FFF2-40B4-BE49-F238E27FC236}">
                <a16:creationId xmlns:a16="http://schemas.microsoft.com/office/drawing/2014/main" id="{4283508D-AE34-974E-8E7E-DF298E7DD421}"/>
              </a:ext>
            </a:extLst>
          </p:cNvPr>
          <p:cNvSpPr/>
          <p:nvPr/>
        </p:nvSpPr>
        <p:spPr>
          <a:xfrm>
            <a:off x="1228951" y="2469268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02AFF0"/>
                </a:solidFill>
              </a:rPr>
              <a:t>DevSecOps</a:t>
            </a:r>
          </a:p>
        </p:txBody>
      </p:sp>
      <p:sp>
        <p:nvSpPr>
          <p:cNvPr id="65" name="Rectangle: Rounded Corners 23">
            <a:extLst>
              <a:ext uri="{FF2B5EF4-FFF2-40B4-BE49-F238E27FC236}">
                <a16:creationId xmlns:a16="http://schemas.microsoft.com/office/drawing/2014/main" id="{23B8385E-5EEF-D44F-B9D2-61040B604E3F}"/>
              </a:ext>
            </a:extLst>
          </p:cNvPr>
          <p:cNvSpPr/>
          <p:nvPr/>
        </p:nvSpPr>
        <p:spPr>
          <a:xfrm>
            <a:off x="3110751" y="1722719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02AFF0"/>
                </a:solidFill>
              </a:rPr>
              <a:t>Global Threat Intelligence</a:t>
            </a:r>
          </a:p>
        </p:txBody>
      </p:sp>
      <p:sp>
        <p:nvSpPr>
          <p:cNvPr id="66" name="Rectangle: Rounded Corners 33">
            <a:extLst>
              <a:ext uri="{FF2B5EF4-FFF2-40B4-BE49-F238E27FC236}">
                <a16:creationId xmlns:a16="http://schemas.microsoft.com/office/drawing/2014/main" id="{C6789C15-8F32-7E4A-B2DF-58527447B7EF}"/>
              </a:ext>
            </a:extLst>
          </p:cNvPr>
          <p:cNvSpPr/>
          <p:nvPr/>
        </p:nvSpPr>
        <p:spPr>
          <a:xfrm>
            <a:off x="1228951" y="1722719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 dirty="0">
                <a:solidFill>
                  <a:srgbClr val="02AFF0"/>
                </a:solidFill>
              </a:rPr>
              <a:t>Security </a:t>
            </a:r>
            <a:r>
              <a:rPr lang="en-HK" sz="1200" dirty="0" err="1">
                <a:solidFill>
                  <a:srgbClr val="02AFF0"/>
                </a:solidFill>
              </a:rPr>
              <a:t>Center</a:t>
            </a:r>
            <a:endParaRPr lang="en-HK" sz="1200" dirty="0">
              <a:solidFill>
                <a:srgbClr val="02AFF0"/>
              </a:solidFill>
            </a:endParaRPr>
          </a:p>
        </p:txBody>
      </p:sp>
      <p:sp>
        <p:nvSpPr>
          <p:cNvPr id="67" name="Rectangle: Rounded Corners 34">
            <a:extLst>
              <a:ext uri="{FF2B5EF4-FFF2-40B4-BE49-F238E27FC236}">
                <a16:creationId xmlns:a16="http://schemas.microsoft.com/office/drawing/2014/main" id="{668F31FB-D721-5D4F-B2CA-ADE8B734B82A}"/>
              </a:ext>
            </a:extLst>
          </p:cNvPr>
          <p:cNvSpPr/>
          <p:nvPr/>
        </p:nvSpPr>
        <p:spPr>
          <a:xfrm>
            <a:off x="3116166" y="2469268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02AFF0"/>
                </a:solidFill>
              </a:rPr>
              <a:t>24x7 Network Center</a:t>
            </a:r>
          </a:p>
        </p:txBody>
      </p:sp>
      <p:sp>
        <p:nvSpPr>
          <p:cNvPr id="68" name="Rectangle: Rounded Corners 37">
            <a:extLst>
              <a:ext uri="{FF2B5EF4-FFF2-40B4-BE49-F238E27FC236}">
                <a16:creationId xmlns:a16="http://schemas.microsoft.com/office/drawing/2014/main" id="{94847A15-E819-AE45-9C02-478EA4F0D7A0}"/>
              </a:ext>
            </a:extLst>
          </p:cNvPr>
          <p:cNvSpPr/>
          <p:nvPr/>
        </p:nvSpPr>
        <p:spPr>
          <a:xfrm>
            <a:off x="1228951" y="3962366"/>
            <a:ext cx="1728000" cy="612000"/>
          </a:xfrm>
          <a:prstGeom prst="roundRect">
            <a:avLst/>
          </a:prstGeom>
          <a:solidFill>
            <a:schemeClr val="bg1"/>
          </a:solidFill>
          <a:ln>
            <a:solidFill>
              <a:srgbClr val="02AF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02AFF0"/>
                </a:solidFill>
              </a:rPr>
              <a:t>IaaS</a:t>
            </a:r>
          </a:p>
        </p:txBody>
      </p:sp>
      <p:sp>
        <p:nvSpPr>
          <p:cNvPr id="72" name="Rectangle: Rounded Corners 17">
            <a:extLst>
              <a:ext uri="{FF2B5EF4-FFF2-40B4-BE49-F238E27FC236}">
                <a16:creationId xmlns:a16="http://schemas.microsoft.com/office/drawing/2014/main" id="{1DC91E0C-ABE7-9C4F-9E43-3153DFD5CF9E}"/>
              </a:ext>
            </a:extLst>
          </p:cNvPr>
          <p:cNvSpPr/>
          <p:nvPr/>
        </p:nvSpPr>
        <p:spPr>
          <a:xfrm>
            <a:off x="5266922" y="1722719"/>
            <a:ext cx="1728000" cy="61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345692"/>
                </a:solidFill>
              </a:rPr>
              <a:t>Big-Data</a:t>
            </a:r>
          </a:p>
        </p:txBody>
      </p:sp>
      <p:sp>
        <p:nvSpPr>
          <p:cNvPr id="73" name="Rectangle: Rounded Corners 25">
            <a:extLst>
              <a:ext uri="{FF2B5EF4-FFF2-40B4-BE49-F238E27FC236}">
                <a16:creationId xmlns:a16="http://schemas.microsoft.com/office/drawing/2014/main" id="{C42727B7-F92E-0744-97F3-7AB731E1E270}"/>
              </a:ext>
            </a:extLst>
          </p:cNvPr>
          <p:cNvSpPr/>
          <p:nvPr/>
        </p:nvSpPr>
        <p:spPr>
          <a:xfrm>
            <a:off x="5266922" y="4708916"/>
            <a:ext cx="1728000" cy="61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 dirty="0">
                <a:solidFill>
                  <a:srgbClr val="345692"/>
                </a:solidFill>
              </a:rPr>
              <a:t>Next Gen</a:t>
            </a:r>
            <a:r>
              <a:rPr lang="en-US" altLang="zh-CN" sz="1200" dirty="0">
                <a:solidFill>
                  <a:srgbClr val="345692"/>
                </a:solidFill>
              </a:rPr>
              <a:t>-</a:t>
            </a:r>
            <a:r>
              <a:rPr lang="en-HK" sz="1200" dirty="0">
                <a:solidFill>
                  <a:srgbClr val="345692"/>
                </a:solidFill>
              </a:rPr>
              <a:t>Converged Digital Infra</a:t>
            </a:r>
          </a:p>
        </p:txBody>
      </p:sp>
      <p:sp>
        <p:nvSpPr>
          <p:cNvPr id="74" name="Rectangle: Rounded Corners 28">
            <a:extLst>
              <a:ext uri="{FF2B5EF4-FFF2-40B4-BE49-F238E27FC236}">
                <a16:creationId xmlns:a16="http://schemas.microsoft.com/office/drawing/2014/main" id="{DFD0C29A-615E-1E4A-8E6D-BA0BE7C49B82}"/>
              </a:ext>
            </a:extLst>
          </p:cNvPr>
          <p:cNvSpPr/>
          <p:nvPr/>
        </p:nvSpPr>
        <p:spPr>
          <a:xfrm>
            <a:off x="5266922" y="2469268"/>
            <a:ext cx="1728000" cy="61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345692"/>
                </a:solidFill>
              </a:rPr>
              <a:t>Remote Digital Workspace</a:t>
            </a:r>
          </a:p>
        </p:txBody>
      </p:sp>
      <p:sp>
        <p:nvSpPr>
          <p:cNvPr id="75" name="Rectangle: Rounded Corners 30">
            <a:extLst>
              <a:ext uri="{FF2B5EF4-FFF2-40B4-BE49-F238E27FC236}">
                <a16:creationId xmlns:a16="http://schemas.microsoft.com/office/drawing/2014/main" id="{6656C381-EBF4-254A-AE2F-01F52102D363}"/>
              </a:ext>
            </a:extLst>
          </p:cNvPr>
          <p:cNvSpPr/>
          <p:nvPr/>
        </p:nvSpPr>
        <p:spPr>
          <a:xfrm>
            <a:off x="5266922" y="3215817"/>
            <a:ext cx="1728000" cy="61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345692"/>
                </a:solidFill>
              </a:rPr>
              <a:t>Data Protection</a:t>
            </a:r>
          </a:p>
        </p:txBody>
      </p:sp>
      <p:sp>
        <p:nvSpPr>
          <p:cNvPr id="76" name="Rectangle: Rounded Corners 32">
            <a:extLst>
              <a:ext uri="{FF2B5EF4-FFF2-40B4-BE49-F238E27FC236}">
                <a16:creationId xmlns:a16="http://schemas.microsoft.com/office/drawing/2014/main" id="{4C38CDEC-8DD0-8044-9A5B-C3D9C7E89FF3}"/>
              </a:ext>
            </a:extLst>
          </p:cNvPr>
          <p:cNvSpPr/>
          <p:nvPr/>
        </p:nvSpPr>
        <p:spPr>
          <a:xfrm>
            <a:off x="5266922" y="3962366"/>
            <a:ext cx="1728000" cy="612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345692"/>
                </a:solidFill>
              </a:rPr>
              <a:t>Edge Computing</a:t>
            </a:r>
          </a:p>
        </p:txBody>
      </p:sp>
      <p:sp>
        <p:nvSpPr>
          <p:cNvPr id="77" name="Rectangle: Rounded Corners 18">
            <a:extLst>
              <a:ext uri="{FF2B5EF4-FFF2-40B4-BE49-F238E27FC236}">
                <a16:creationId xmlns:a16="http://schemas.microsoft.com/office/drawing/2014/main" id="{4C67BA29-8DF8-3944-B825-5D3DD63770F8}"/>
              </a:ext>
            </a:extLst>
          </p:cNvPr>
          <p:cNvSpPr/>
          <p:nvPr/>
        </p:nvSpPr>
        <p:spPr>
          <a:xfrm>
            <a:off x="9339885" y="1722719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CRM</a:t>
            </a:r>
          </a:p>
        </p:txBody>
      </p:sp>
      <p:sp>
        <p:nvSpPr>
          <p:cNvPr id="78" name="Rectangle: Rounded Corners 19">
            <a:extLst>
              <a:ext uri="{FF2B5EF4-FFF2-40B4-BE49-F238E27FC236}">
                <a16:creationId xmlns:a16="http://schemas.microsoft.com/office/drawing/2014/main" id="{9A4CBE96-72F1-A940-9F2B-AB23674C9EAF}"/>
              </a:ext>
            </a:extLst>
          </p:cNvPr>
          <p:cNvSpPr/>
          <p:nvPr/>
        </p:nvSpPr>
        <p:spPr>
          <a:xfrm>
            <a:off x="7464602" y="3578801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Trading</a:t>
            </a:r>
          </a:p>
        </p:txBody>
      </p:sp>
      <p:sp>
        <p:nvSpPr>
          <p:cNvPr id="79" name="Rectangle: Rounded Corners 20">
            <a:extLst>
              <a:ext uri="{FF2B5EF4-FFF2-40B4-BE49-F238E27FC236}">
                <a16:creationId xmlns:a16="http://schemas.microsoft.com/office/drawing/2014/main" id="{3DF378DE-5B8E-2A44-81CC-17E5A468D233}"/>
              </a:ext>
            </a:extLst>
          </p:cNvPr>
          <p:cNvSpPr/>
          <p:nvPr/>
        </p:nvSpPr>
        <p:spPr>
          <a:xfrm>
            <a:off x="9339885" y="4197495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E-Comm</a:t>
            </a:r>
          </a:p>
        </p:txBody>
      </p:sp>
      <p:sp>
        <p:nvSpPr>
          <p:cNvPr id="80" name="Rectangle: Rounded Corners 21">
            <a:extLst>
              <a:ext uri="{FF2B5EF4-FFF2-40B4-BE49-F238E27FC236}">
                <a16:creationId xmlns:a16="http://schemas.microsoft.com/office/drawing/2014/main" id="{7972CF2F-D506-7A47-AE6D-3A3D732074DD}"/>
              </a:ext>
            </a:extLst>
          </p:cNvPr>
          <p:cNvSpPr/>
          <p:nvPr/>
        </p:nvSpPr>
        <p:spPr>
          <a:xfrm>
            <a:off x="9339885" y="3578801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MES</a:t>
            </a:r>
          </a:p>
        </p:txBody>
      </p:sp>
      <p:sp>
        <p:nvSpPr>
          <p:cNvPr id="81" name="Rectangle: Rounded Corners 24">
            <a:extLst>
              <a:ext uri="{FF2B5EF4-FFF2-40B4-BE49-F238E27FC236}">
                <a16:creationId xmlns:a16="http://schemas.microsoft.com/office/drawing/2014/main" id="{05CE47CD-D34C-4C48-80F1-F9B941AC52FA}"/>
              </a:ext>
            </a:extLst>
          </p:cNvPr>
          <p:cNvSpPr/>
          <p:nvPr/>
        </p:nvSpPr>
        <p:spPr>
          <a:xfrm>
            <a:off x="7464602" y="1722719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Onsite Service</a:t>
            </a:r>
          </a:p>
        </p:txBody>
      </p:sp>
      <p:sp>
        <p:nvSpPr>
          <p:cNvPr id="82" name="Rectangle: Rounded Corners 26">
            <a:extLst>
              <a:ext uri="{FF2B5EF4-FFF2-40B4-BE49-F238E27FC236}">
                <a16:creationId xmlns:a16="http://schemas.microsoft.com/office/drawing/2014/main" id="{07D9F4ED-4EB3-4842-9B22-F8DCF70658BE}"/>
              </a:ext>
            </a:extLst>
          </p:cNvPr>
          <p:cNvSpPr/>
          <p:nvPr/>
        </p:nvSpPr>
        <p:spPr>
          <a:xfrm>
            <a:off x="7464602" y="2960107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GIS</a:t>
            </a:r>
          </a:p>
        </p:txBody>
      </p:sp>
      <p:sp>
        <p:nvSpPr>
          <p:cNvPr id="83" name="Rectangle: Rounded Corners 27">
            <a:extLst>
              <a:ext uri="{FF2B5EF4-FFF2-40B4-BE49-F238E27FC236}">
                <a16:creationId xmlns:a16="http://schemas.microsoft.com/office/drawing/2014/main" id="{2C70DB46-15B0-0041-A218-A4EC3459E0BD}"/>
              </a:ext>
            </a:extLst>
          </p:cNvPr>
          <p:cNvSpPr/>
          <p:nvPr/>
        </p:nvSpPr>
        <p:spPr>
          <a:xfrm>
            <a:off x="9339885" y="2341413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IOT</a:t>
            </a:r>
          </a:p>
        </p:txBody>
      </p:sp>
      <p:sp>
        <p:nvSpPr>
          <p:cNvPr id="84" name="Rectangle: Rounded Corners 29">
            <a:extLst>
              <a:ext uri="{FF2B5EF4-FFF2-40B4-BE49-F238E27FC236}">
                <a16:creationId xmlns:a16="http://schemas.microsoft.com/office/drawing/2014/main" id="{9DF85AF1-4760-3046-A6AF-52C3DBB62D0D}"/>
              </a:ext>
            </a:extLst>
          </p:cNvPr>
          <p:cNvSpPr/>
          <p:nvPr/>
        </p:nvSpPr>
        <p:spPr>
          <a:xfrm>
            <a:off x="9339885" y="2960107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HIS</a:t>
            </a:r>
          </a:p>
        </p:txBody>
      </p:sp>
      <p:sp>
        <p:nvSpPr>
          <p:cNvPr id="85" name="Rectangle: Rounded Corners 31">
            <a:extLst>
              <a:ext uri="{FF2B5EF4-FFF2-40B4-BE49-F238E27FC236}">
                <a16:creationId xmlns:a16="http://schemas.microsoft.com/office/drawing/2014/main" id="{17AE9D6D-2603-4848-A60C-2F19AD30E295}"/>
              </a:ext>
            </a:extLst>
          </p:cNvPr>
          <p:cNvSpPr/>
          <p:nvPr/>
        </p:nvSpPr>
        <p:spPr>
          <a:xfrm>
            <a:off x="7464602" y="2341413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Data Management</a:t>
            </a:r>
          </a:p>
        </p:txBody>
      </p:sp>
      <p:sp>
        <p:nvSpPr>
          <p:cNvPr id="86" name="Rectangle: Rounded Corners 35">
            <a:extLst>
              <a:ext uri="{FF2B5EF4-FFF2-40B4-BE49-F238E27FC236}">
                <a16:creationId xmlns:a16="http://schemas.microsoft.com/office/drawing/2014/main" id="{02DFE033-558D-1140-AF56-8D45D8AC5C54}"/>
              </a:ext>
            </a:extLst>
          </p:cNvPr>
          <p:cNvSpPr/>
          <p:nvPr/>
        </p:nvSpPr>
        <p:spPr>
          <a:xfrm>
            <a:off x="8432797" y="4816189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SaaS</a:t>
            </a:r>
          </a:p>
        </p:txBody>
      </p:sp>
      <p:sp>
        <p:nvSpPr>
          <p:cNvPr id="87" name="Rectangle: Rounded Corners 36">
            <a:extLst>
              <a:ext uri="{FF2B5EF4-FFF2-40B4-BE49-F238E27FC236}">
                <a16:creationId xmlns:a16="http://schemas.microsoft.com/office/drawing/2014/main" id="{483206D8-D586-F84B-A8E9-D78B79B60145}"/>
              </a:ext>
            </a:extLst>
          </p:cNvPr>
          <p:cNvSpPr/>
          <p:nvPr/>
        </p:nvSpPr>
        <p:spPr>
          <a:xfrm>
            <a:off x="7464602" y="4197495"/>
            <a:ext cx="1728000" cy="50400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9BD28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HK" sz="1200">
                <a:solidFill>
                  <a:srgbClr val="79BD28"/>
                </a:solidFill>
              </a:rPr>
              <a:t>ERP</a:t>
            </a:r>
          </a:p>
        </p:txBody>
      </p:sp>
    </p:spTree>
    <p:extLst>
      <p:ext uri="{BB962C8B-B14F-4D97-AF65-F5344CB8AC3E}">
        <p14:creationId xmlns:p14="http://schemas.microsoft.com/office/powerpoint/2010/main" val="2899577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60">
            <a:extLst>
              <a:ext uri="{FF2B5EF4-FFF2-40B4-BE49-F238E27FC236}">
                <a16:creationId xmlns:a16="http://schemas.microsoft.com/office/drawing/2014/main" id="{B0ACA2B5-7A7C-D341-8FB8-5813AEE65172}"/>
              </a:ext>
            </a:extLst>
          </p:cNvPr>
          <p:cNvSpPr/>
          <p:nvPr/>
        </p:nvSpPr>
        <p:spPr bwMode="auto">
          <a:xfrm>
            <a:off x="7930059" y="4530915"/>
            <a:ext cx="3407879" cy="970854"/>
          </a:xfrm>
          <a:prstGeom prst="roundRect">
            <a:avLst/>
          </a:prstGeom>
          <a:solidFill>
            <a:srgbClr val="79BD28">
              <a:alpha val="80000"/>
            </a:srgb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26" tIns="45713" rIns="91426" bIns="45713" anchor="ctr"/>
          <a:lstStyle/>
          <a:p>
            <a:pPr algn="ctr"/>
            <a:r>
              <a:rPr kumimoji="1" lang="en-US" altLang="zh-CN" sz="1600" b="1" dirty="0">
                <a:solidFill>
                  <a:schemeClr val="bg1"/>
                </a:solidFill>
              </a:rPr>
              <a:t>Superior</a:t>
            </a:r>
            <a:r>
              <a:rPr kumimoji="1" lang="zh-CN" altLang="en-US" sz="1600" b="1" dirty="0">
                <a:solidFill>
                  <a:schemeClr val="bg1"/>
                </a:solidFill>
              </a:rPr>
              <a:t> </a:t>
            </a:r>
            <a:r>
              <a:rPr kumimoji="1" lang="en-US" altLang="zh-CN" sz="1600" b="1" dirty="0">
                <a:solidFill>
                  <a:schemeClr val="bg1"/>
                </a:solidFill>
              </a:rPr>
              <a:t>Service</a:t>
            </a:r>
          </a:p>
          <a:p>
            <a:pPr algn="ctr"/>
            <a:endParaRPr kumimoji="1" lang="en-US" altLang="zh-CN" sz="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kumimoji="1" lang="en-US" altLang="zh-CN" sz="1400" dirty="0">
                <a:solidFill>
                  <a:schemeClr val="bg1"/>
                </a:solidFill>
              </a:rPr>
              <a:t>Automation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M&amp;O</a:t>
            </a:r>
          </a:p>
          <a:p>
            <a:pPr algn="ctr">
              <a:lnSpc>
                <a:spcPct val="120000"/>
              </a:lnSpc>
            </a:pP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Proactive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&amp;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add-value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service</a:t>
            </a:r>
          </a:p>
        </p:txBody>
      </p:sp>
      <p:sp>
        <p:nvSpPr>
          <p:cNvPr id="72" name="Rounded Rectangle 60">
            <a:extLst>
              <a:ext uri="{FF2B5EF4-FFF2-40B4-BE49-F238E27FC236}">
                <a16:creationId xmlns:a16="http://schemas.microsoft.com/office/drawing/2014/main" id="{ADB0E4A8-8DA8-294C-8141-FD6CE1E0C246}"/>
              </a:ext>
            </a:extLst>
          </p:cNvPr>
          <p:cNvSpPr/>
          <p:nvPr/>
        </p:nvSpPr>
        <p:spPr bwMode="auto">
          <a:xfrm>
            <a:off x="928055" y="4530916"/>
            <a:ext cx="3407879" cy="970854"/>
          </a:xfrm>
          <a:prstGeom prst="roundRect">
            <a:avLst/>
          </a:prstGeom>
          <a:solidFill>
            <a:srgbClr val="02AFF0">
              <a:alpha val="80000"/>
            </a:srgb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26" tIns="45713" rIns="91426" bIns="45713" anchor="ctr"/>
          <a:lstStyle/>
          <a:p>
            <a:pPr algn="ctr"/>
            <a:r>
              <a:rPr kumimoji="1" lang="en-US" altLang="zh-CN" sz="1600" b="1" dirty="0">
                <a:solidFill>
                  <a:schemeClr val="bg1"/>
                </a:solidFill>
              </a:rPr>
              <a:t>One</a:t>
            </a:r>
            <a:r>
              <a:rPr kumimoji="1" lang="zh-CN" altLang="en-US" sz="1600" b="1" dirty="0">
                <a:solidFill>
                  <a:schemeClr val="bg1"/>
                </a:solidFill>
              </a:rPr>
              <a:t> </a:t>
            </a:r>
            <a:r>
              <a:rPr kumimoji="1" lang="en-US" altLang="zh-CN" sz="1600" b="1" dirty="0">
                <a:solidFill>
                  <a:schemeClr val="bg1"/>
                </a:solidFill>
              </a:rPr>
              <a:t>unified</a:t>
            </a:r>
            <a:r>
              <a:rPr kumimoji="1" lang="zh-CN" altLang="en-US" sz="1600" b="1" dirty="0">
                <a:solidFill>
                  <a:schemeClr val="bg1"/>
                </a:solidFill>
              </a:rPr>
              <a:t> </a:t>
            </a:r>
            <a:r>
              <a:rPr kumimoji="1" lang="en-US" altLang="zh-CN" sz="1600" b="1" dirty="0">
                <a:solidFill>
                  <a:schemeClr val="bg1"/>
                </a:solidFill>
              </a:rPr>
              <a:t>Architecture</a:t>
            </a:r>
          </a:p>
          <a:p>
            <a:pPr algn="ctr"/>
            <a:endParaRPr kumimoji="1" lang="en-US" altLang="zh-CN" sz="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kumimoji="1" lang="en-US" altLang="zh-CN" sz="1400" dirty="0">
                <a:solidFill>
                  <a:schemeClr val="bg1"/>
                </a:solidFill>
              </a:rPr>
              <a:t>HCI-Based Software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endParaRPr kumimoji="1" lang="en-US" altLang="zh-CN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kumimoji="1" lang="en-US" altLang="zh-CN" sz="1400" dirty="0">
                <a:solidFill>
                  <a:schemeClr val="bg1"/>
                </a:solidFill>
              </a:rPr>
              <a:t>defined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datacenter</a:t>
            </a:r>
          </a:p>
        </p:txBody>
      </p:sp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F09AF6D-D191-8E43-876F-6EFA6BDDA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61730D1-FD15-CC40-B1BE-A8FA877FF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0B7E2DD-EE4F-2B48-9DEA-146CA4D90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0568F791-B93A-EC4E-932D-8D24FA8FA321}"/>
              </a:ext>
            </a:extLst>
          </p:cNvPr>
          <p:cNvGrpSpPr/>
          <p:nvPr/>
        </p:nvGrpSpPr>
        <p:grpSpPr>
          <a:xfrm>
            <a:off x="0" y="200326"/>
            <a:ext cx="7359929" cy="523220"/>
            <a:chOff x="1" y="200326"/>
            <a:chExt cx="7359929" cy="52322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3FABF39F-9706-B84D-BC13-EAAF1CE0350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2D2DF7FA-3183-6546-8FAE-6C1D5243C900}"/>
                </a:ext>
              </a:extLst>
            </p:cNvPr>
            <p:cNvSpPr/>
            <p:nvPr/>
          </p:nvSpPr>
          <p:spPr>
            <a:xfrm>
              <a:off x="655851" y="200326"/>
              <a:ext cx="670407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 err="1">
                  <a:solidFill>
                    <a:srgbClr val="345692"/>
                  </a:solidFill>
                </a:rPr>
                <a:t>Sangfor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Managed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Cloud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Service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Idea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D5B7306F-DA96-B44C-8CE9-6C1AD623CD7E}"/>
                </a:ext>
              </a:extLst>
            </p:cNvPr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4210CB76-7EC4-F141-BEE1-CD2D452717C2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120ACCDC-01B6-5B4F-B535-499F1C2D17FB}"/>
              </a:ext>
            </a:extLst>
          </p:cNvPr>
          <p:cNvGrpSpPr/>
          <p:nvPr/>
        </p:nvGrpSpPr>
        <p:grpSpPr>
          <a:xfrm>
            <a:off x="3527239" y="1242843"/>
            <a:ext cx="5212364" cy="1493805"/>
            <a:chOff x="5230219" y="384433"/>
            <a:chExt cx="3105109" cy="948747"/>
          </a:xfrm>
        </p:grpSpPr>
        <p:grpSp>
          <p:nvGrpSpPr>
            <p:cNvPr id="56" name="Group 11">
              <a:extLst>
                <a:ext uri="{FF2B5EF4-FFF2-40B4-BE49-F238E27FC236}">
                  <a16:creationId xmlns:a16="http://schemas.microsoft.com/office/drawing/2014/main" id="{2BCA7828-CB35-CB4C-8043-B3BAB9EEC701}"/>
                </a:ext>
              </a:extLst>
            </p:cNvPr>
            <p:cNvGrpSpPr/>
            <p:nvPr/>
          </p:nvGrpSpPr>
          <p:grpSpPr>
            <a:xfrm>
              <a:off x="5876459" y="384433"/>
              <a:ext cx="1892788" cy="923310"/>
              <a:chOff x="5513767" y="442496"/>
              <a:chExt cx="2947111" cy="1437615"/>
            </a:xfrm>
          </p:grpSpPr>
          <p:pic>
            <p:nvPicPr>
              <p:cNvPr id="64" name="Graphic 74">
                <a:extLst>
                  <a:ext uri="{FF2B5EF4-FFF2-40B4-BE49-F238E27FC236}">
                    <a16:creationId xmlns:a16="http://schemas.microsoft.com/office/drawing/2014/main" id="{FD8A0E0A-07F2-6242-89E8-1E6A95D7A9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513767" y="442496"/>
                <a:ext cx="2947111" cy="1437615"/>
              </a:xfrm>
              <a:prstGeom prst="rect">
                <a:avLst/>
              </a:prstGeom>
            </p:spPr>
          </p:pic>
          <p:sp>
            <p:nvSpPr>
              <p:cNvPr id="65" name="Rectangle 105">
                <a:extLst>
                  <a:ext uri="{FF2B5EF4-FFF2-40B4-BE49-F238E27FC236}">
                    <a16:creationId xmlns:a16="http://schemas.microsoft.com/office/drawing/2014/main" id="{9F478A74-3EE2-5345-865A-DF8BBA813E3E}"/>
                  </a:ext>
                </a:extLst>
              </p:cNvPr>
              <p:cNvSpPr/>
              <p:nvPr/>
            </p:nvSpPr>
            <p:spPr>
              <a:xfrm>
                <a:off x="6426119" y="1136721"/>
                <a:ext cx="1137702" cy="57825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16" tIns="45708" rIns="91416" bIns="45708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126" rtl="0" eaLnBrk="1" fontAlgn="auto" latinLnBrk="0" hangingPunct="1">
                  <a:spcBef>
                    <a:spcPts val="0"/>
                  </a:spcBef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Managed</a:t>
                </a: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 </a:t>
                </a:r>
                <a:endPara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  <a:p>
                <a:pPr marL="0" marR="0" lvl="0" indent="0" algn="ctr" defTabSz="914126" rtl="0" eaLnBrk="1" fontAlgn="auto" latinLnBrk="0" hangingPunct="1">
                  <a:spcBef>
                    <a:spcPts val="0"/>
                  </a:spcBef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Cloud</a:t>
                </a:r>
              </a:p>
            </p:txBody>
          </p:sp>
        </p:grpSp>
        <p:grpSp>
          <p:nvGrpSpPr>
            <p:cNvPr id="57" name="Group 22">
              <a:extLst>
                <a:ext uri="{FF2B5EF4-FFF2-40B4-BE49-F238E27FC236}">
                  <a16:creationId xmlns:a16="http://schemas.microsoft.com/office/drawing/2014/main" id="{FC0D6F95-06FE-BD44-9261-54BE394F76C7}"/>
                </a:ext>
              </a:extLst>
            </p:cNvPr>
            <p:cNvGrpSpPr/>
            <p:nvPr/>
          </p:nvGrpSpPr>
          <p:grpSpPr>
            <a:xfrm>
              <a:off x="5230219" y="710189"/>
              <a:ext cx="1088041" cy="622991"/>
              <a:chOff x="5198158" y="-43502"/>
              <a:chExt cx="2057360" cy="1178004"/>
            </a:xfrm>
          </p:grpSpPr>
          <p:pic>
            <p:nvPicPr>
              <p:cNvPr id="62" name="Graphic 23">
                <a:extLst>
                  <a:ext uri="{FF2B5EF4-FFF2-40B4-BE49-F238E27FC236}">
                    <a16:creationId xmlns:a16="http://schemas.microsoft.com/office/drawing/2014/main" id="{BD0DF065-EBCA-2545-AC3E-548A28A611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5198158" y="-43502"/>
                <a:ext cx="2057360" cy="1178004"/>
              </a:xfrm>
              <a:prstGeom prst="rect">
                <a:avLst/>
              </a:prstGeom>
              <a:effectLst/>
            </p:spPr>
          </p:pic>
          <p:sp>
            <p:nvSpPr>
              <p:cNvPr id="63" name="Rectangle 24">
                <a:extLst>
                  <a:ext uri="{FF2B5EF4-FFF2-40B4-BE49-F238E27FC236}">
                    <a16:creationId xmlns:a16="http://schemas.microsoft.com/office/drawing/2014/main" id="{55722219-3B03-9C4F-A8AF-938CA809E98E}"/>
                  </a:ext>
                </a:extLst>
              </p:cNvPr>
              <p:cNvSpPr/>
              <p:nvPr/>
            </p:nvSpPr>
            <p:spPr>
              <a:xfrm>
                <a:off x="5508944" y="608431"/>
                <a:ext cx="1576668" cy="36959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16" tIns="45708" rIns="91416" bIns="45708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Private Cloud </a:t>
                </a:r>
              </a:p>
            </p:txBody>
          </p:sp>
        </p:grpSp>
        <p:grpSp>
          <p:nvGrpSpPr>
            <p:cNvPr id="58" name="Group 36">
              <a:extLst>
                <a:ext uri="{FF2B5EF4-FFF2-40B4-BE49-F238E27FC236}">
                  <a16:creationId xmlns:a16="http://schemas.microsoft.com/office/drawing/2014/main" id="{3EB40DB7-536D-E149-9B5E-48EBBFF62D71}"/>
                </a:ext>
              </a:extLst>
            </p:cNvPr>
            <p:cNvGrpSpPr/>
            <p:nvPr/>
          </p:nvGrpSpPr>
          <p:grpSpPr>
            <a:xfrm>
              <a:off x="7247285" y="688612"/>
              <a:ext cx="1088043" cy="622990"/>
              <a:chOff x="7568246" y="1334717"/>
              <a:chExt cx="1328772" cy="760828"/>
            </a:xfrm>
          </p:grpSpPr>
          <p:pic>
            <p:nvPicPr>
              <p:cNvPr id="59" name="Graphic 162">
                <a:extLst>
                  <a:ext uri="{FF2B5EF4-FFF2-40B4-BE49-F238E27FC236}">
                    <a16:creationId xmlns:a16="http://schemas.microsoft.com/office/drawing/2014/main" id="{F5BE79A3-B335-864E-BCEC-6008871676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568246" y="1334717"/>
                <a:ext cx="1328772" cy="760828"/>
              </a:xfrm>
              <a:prstGeom prst="rect">
                <a:avLst/>
              </a:prstGeom>
              <a:effectLst/>
            </p:spPr>
          </p:pic>
          <p:sp>
            <p:nvSpPr>
              <p:cNvPr id="60" name="Rectangle 27">
                <a:extLst>
                  <a:ext uri="{FF2B5EF4-FFF2-40B4-BE49-F238E27FC236}">
                    <a16:creationId xmlns:a16="http://schemas.microsoft.com/office/drawing/2014/main" id="{CA60BA3F-A46C-6E48-880A-E1050CDEDA07}"/>
                  </a:ext>
                </a:extLst>
              </p:cNvPr>
              <p:cNvSpPr/>
              <p:nvPr/>
            </p:nvSpPr>
            <p:spPr>
              <a:xfrm>
                <a:off x="7821644" y="1774358"/>
                <a:ext cx="972826" cy="23870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16" tIns="45708" rIns="91416" bIns="45708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Public Cloud </a:t>
                </a:r>
              </a:p>
            </p:txBody>
          </p:sp>
        </p:grpSp>
      </p:grpSp>
      <p:cxnSp>
        <p:nvCxnSpPr>
          <p:cNvPr id="66" name="肘形连接符 65">
            <a:extLst>
              <a:ext uri="{FF2B5EF4-FFF2-40B4-BE49-F238E27FC236}">
                <a16:creationId xmlns:a16="http://schemas.microsoft.com/office/drawing/2014/main" id="{9BE5A2F4-EDF5-6749-8E7A-BC77D4C52627}"/>
              </a:ext>
            </a:extLst>
          </p:cNvPr>
          <p:cNvCxnSpPr>
            <a:cxnSpLocks/>
          </p:cNvCxnSpPr>
          <p:nvPr/>
        </p:nvCxnSpPr>
        <p:spPr>
          <a:xfrm rot="5400000">
            <a:off x="3966290" y="2758499"/>
            <a:ext cx="1776432" cy="1655890"/>
          </a:xfrm>
          <a:prstGeom prst="bentConnector3">
            <a:avLst>
              <a:gd name="adj1" fmla="val 50000"/>
            </a:avLst>
          </a:prstGeom>
          <a:ln w="952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线箭头连接符 66">
            <a:extLst>
              <a:ext uri="{FF2B5EF4-FFF2-40B4-BE49-F238E27FC236}">
                <a16:creationId xmlns:a16="http://schemas.microsoft.com/office/drawing/2014/main" id="{ECB96A8F-71A7-CD4B-9BFF-4001902F0CF2}"/>
              </a:ext>
            </a:extLst>
          </p:cNvPr>
          <p:cNvCxnSpPr>
            <a:cxnSpLocks/>
          </p:cNvCxnSpPr>
          <p:nvPr/>
        </p:nvCxnSpPr>
        <p:spPr>
          <a:xfrm>
            <a:off x="6151656" y="2699492"/>
            <a:ext cx="0" cy="1775168"/>
          </a:xfrm>
          <a:prstGeom prst="straightConnector1">
            <a:avLst/>
          </a:prstGeom>
          <a:ln w="952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肘形连接符 70">
            <a:extLst>
              <a:ext uri="{FF2B5EF4-FFF2-40B4-BE49-F238E27FC236}">
                <a16:creationId xmlns:a16="http://schemas.microsoft.com/office/drawing/2014/main" id="{F2C7E18F-9659-FD41-99EE-1075C897EB54}"/>
              </a:ext>
            </a:extLst>
          </p:cNvPr>
          <p:cNvCxnSpPr>
            <a:cxnSpLocks/>
          </p:cNvCxnSpPr>
          <p:nvPr/>
        </p:nvCxnSpPr>
        <p:spPr>
          <a:xfrm rot="16200000" flipH="1">
            <a:off x="6553354" y="2736908"/>
            <a:ext cx="1783603" cy="1691903"/>
          </a:xfrm>
          <a:prstGeom prst="bentConnector3">
            <a:avLst>
              <a:gd name="adj1" fmla="val 50000"/>
            </a:avLst>
          </a:prstGeom>
          <a:ln w="952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ounded Rectangle 60">
            <a:extLst>
              <a:ext uri="{FF2B5EF4-FFF2-40B4-BE49-F238E27FC236}">
                <a16:creationId xmlns:a16="http://schemas.microsoft.com/office/drawing/2014/main" id="{D433A8B7-5B51-6340-B013-E5459AAE1E93}"/>
              </a:ext>
            </a:extLst>
          </p:cNvPr>
          <p:cNvSpPr/>
          <p:nvPr/>
        </p:nvSpPr>
        <p:spPr bwMode="auto">
          <a:xfrm>
            <a:off x="4435627" y="4530915"/>
            <a:ext cx="3407879" cy="970854"/>
          </a:xfrm>
          <a:prstGeom prst="roundRect">
            <a:avLst/>
          </a:prstGeom>
          <a:solidFill>
            <a:srgbClr val="0070C0">
              <a:alpha val="80000"/>
            </a:srgbClr>
          </a:solidFill>
          <a:ln w="12700">
            <a:noFill/>
            <a:prstDash val="sys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26" tIns="45713" rIns="91426" bIns="45713" anchor="ctr"/>
          <a:lstStyle/>
          <a:p>
            <a:pPr algn="ctr"/>
            <a:r>
              <a:rPr kumimoji="1" lang="en-US" altLang="zh-CN" sz="1600" b="1" dirty="0">
                <a:solidFill>
                  <a:schemeClr val="bg1"/>
                </a:solidFill>
              </a:rPr>
              <a:t>Consistent</a:t>
            </a:r>
            <a:r>
              <a:rPr kumimoji="1" lang="zh-CN" altLang="en-US" sz="1600" b="1" dirty="0">
                <a:solidFill>
                  <a:schemeClr val="bg1"/>
                </a:solidFill>
              </a:rPr>
              <a:t> </a:t>
            </a:r>
            <a:r>
              <a:rPr kumimoji="1" lang="en-US" altLang="zh-CN" sz="1600" b="1" dirty="0">
                <a:solidFill>
                  <a:schemeClr val="bg1"/>
                </a:solidFill>
              </a:rPr>
              <a:t>Experience</a:t>
            </a:r>
          </a:p>
          <a:p>
            <a:pPr algn="ctr"/>
            <a:endParaRPr kumimoji="1" lang="en-US" altLang="zh-CN" sz="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r>
              <a:rPr kumimoji="1" lang="en-US" altLang="zh-CN" sz="1400" dirty="0">
                <a:solidFill>
                  <a:schemeClr val="bg1"/>
                </a:solidFill>
              </a:rPr>
              <a:t>VM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&amp;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Container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&amp;Secure</a:t>
            </a:r>
          </a:p>
          <a:p>
            <a:pPr algn="ctr">
              <a:lnSpc>
                <a:spcPct val="120000"/>
              </a:lnSpc>
            </a:pPr>
            <a:r>
              <a:rPr kumimoji="1" lang="en-US" altLang="zh-CN" sz="1400" dirty="0">
                <a:solidFill>
                  <a:schemeClr val="bg1"/>
                </a:solidFill>
              </a:rPr>
              <a:t>Backup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&amp;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DR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endParaRPr kumimoji="1" lang="en-US" altLang="zh-CN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443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矩形 255">
            <a:extLst>
              <a:ext uri="{FF2B5EF4-FFF2-40B4-BE49-F238E27FC236}">
                <a16:creationId xmlns:a16="http://schemas.microsoft.com/office/drawing/2014/main" id="{C93FD445-E5A9-D242-9CD9-13681F6D6030}"/>
              </a:ext>
            </a:extLst>
          </p:cNvPr>
          <p:cNvSpPr/>
          <p:nvPr/>
        </p:nvSpPr>
        <p:spPr>
          <a:xfrm>
            <a:off x="916768" y="1182322"/>
            <a:ext cx="6055019" cy="450386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ACEE9D5-40E1-BE4C-AD6F-D7A03B5D2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5542CFD-1B3F-FA4E-B97E-CA31A9527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930F754-2820-6A48-BC50-7DCE836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1DEF09BB-C9F2-0E40-AFEC-1D431E9087E2}"/>
              </a:ext>
            </a:extLst>
          </p:cNvPr>
          <p:cNvGrpSpPr/>
          <p:nvPr/>
        </p:nvGrpSpPr>
        <p:grpSpPr>
          <a:xfrm>
            <a:off x="0" y="200326"/>
            <a:ext cx="7521832" cy="523220"/>
            <a:chOff x="1" y="200326"/>
            <a:chExt cx="7521832" cy="523220"/>
          </a:xfrm>
        </p:grpSpPr>
        <p:sp>
          <p:nvSpPr>
            <p:cNvPr id="53" name="矩形 52">
              <a:extLst>
                <a:ext uri="{FF2B5EF4-FFF2-40B4-BE49-F238E27FC236}">
                  <a16:creationId xmlns:a16="http://schemas.microsoft.com/office/drawing/2014/main" id="{3A116540-018E-A646-B248-277C6369670F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id="{F702B178-EE60-7F4C-B247-B1D0399DC6EB}"/>
                </a:ext>
              </a:extLst>
            </p:cNvPr>
            <p:cNvSpPr/>
            <p:nvPr/>
          </p:nvSpPr>
          <p:spPr>
            <a:xfrm>
              <a:off x="655851" y="200326"/>
              <a:ext cx="686598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 err="1">
                  <a:solidFill>
                    <a:srgbClr val="345692"/>
                  </a:solidFill>
                </a:rPr>
                <a:t>Sangfor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Global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Distributed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</a:rPr>
                <a:t>Datacenter</a:t>
              </a:r>
              <a:r>
                <a:rPr kumimoji="1" lang="zh-CN" altLang="en-US" sz="2800" b="1" dirty="0">
                  <a:solidFill>
                    <a:srgbClr val="345692"/>
                  </a:solidFill>
                </a:rPr>
                <a:t> 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F5649DE0-6BD6-B645-9F0F-39561619D753}"/>
                </a:ext>
              </a:extLst>
            </p:cNvPr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2F931ED1-FCB9-0640-A5EC-24F2D786EF3D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7" name="Picture 14" descr="See the source image">
            <a:extLst>
              <a:ext uri="{FF2B5EF4-FFF2-40B4-BE49-F238E27FC236}">
                <a16:creationId xmlns:a16="http://schemas.microsoft.com/office/drawing/2014/main" id="{00CC0840-BC3A-C04F-A4CB-7BAFEA9AB5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666" t="11412" r="18849" b="33154"/>
          <a:stretch/>
        </p:blipFill>
        <p:spPr bwMode="auto">
          <a:xfrm>
            <a:off x="932137" y="1455100"/>
            <a:ext cx="5555019" cy="421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Group 32">
            <a:extLst>
              <a:ext uri="{FF2B5EF4-FFF2-40B4-BE49-F238E27FC236}">
                <a16:creationId xmlns:a16="http://schemas.microsoft.com/office/drawing/2014/main" id="{7A050D5C-BEDB-D84D-8A8E-0A0804DC0F76}"/>
              </a:ext>
            </a:extLst>
          </p:cNvPr>
          <p:cNvGrpSpPr/>
          <p:nvPr/>
        </p:nvGrpSpPr>
        <p:grpSpPr>
          <a:xfrm>
            <a:off x="5003186" y="2958083"/>
            <a:ext cx="311692" cy="659897"/>
            <a:chOff x="8549937" y="2661772"/>
            <a:chExt cx="330693" cy="700125"/>
          </a:xfrm>
        </p:grpSpPr>
        <p:sp>
          <p:nvSpPr>
            <p:cNvPr id="59" name="Oval 31">
              <a:extLst>
                <a:ext uri="{FF2B5EF4-FFF2-40B4-BE49-F238E27FC236}">
                  <a16:creationId xmlns:a16="http://schemas.microsoft.com/office/drawing/2014/main" id="{7FC43CC2-533A-8B4B-AA05-07A10D5D43F1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60" name="TextBox 19">
              <a:extLst>
                <a:ext uri="{FF2B5EF4-FFF2-40B4-BE49-F238E27FC236}">
                  <a16:creationId xmlns:a16="http://schemas.microsoft.com/office/drawing/2014/main" id="{64F473DD-3CB4-CB4B-91E5-DD1AFC2CDEDC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61" name="TextBox 90">
              <a:extLst>
                <a:ext uri="{FF2B5EF4-FFF2-40B4-BE49-F238E27FC236}">
                  <a16:creationId xmlns:a16="http://schemas.microsoft.com/office/drawing/2014/main" id="{3DDA8B91-9179-4349-97D5-2939EA9B5CBC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62" name="TextBox 91">
              <a:extLst>
                <a:ext uri="{FF2B5EF4-FFF2-40B4-BE49-F238E27FC236}">
                  <a16:creationId xmlns:a16="http://schemas.microsoft.com/office/drawing/2014/main" id="{67AF2BF0-2229-394D-97F0-418AF3203263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63" name="TextBox 92">
              <a:extLst>
                <a:ext uri="{FF2B5EF4-FFF2-40B4-BE49-F238E27FC236}">
                  <a16:creationId xmlns:a16="http://schemas.microsoft.com/office/drawing/2014/main" id="{681FEBF3-EBE1-1841-A301-AC3C2B8DBEBE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64" name="TextBox 97">
              <a:extLst>
                <a:ext uri="{FF2B5EF4-FFF2-40B4-BE49-F238E27FC236}">
                  <a16:creationId xmlns:a16="http://schemas.microsoft.com/office/drawing/2014/main" id="{83752125-F059-304C-A6ED-32B3F3721E1E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65" name="TextBox 98">
              <a:extLst>
                <a:ext uri="{FF2B5EF4-FFF2-40B4-BE49-F238E27FC236}">
                  <a16:creationId xmlns:a16="http://schemas.microsoft.com/office/drawing/2014/main" id="{69B2482E-E85E-A244-813A-44AA341B1205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66" name="Group 99">
            <a:extLst>
              <a:ext uri="{FF2B5EF4-FFF2-40B4-BE49-F238E27FC236}">
                <a16:creationId xmlns:a16="http://schemas.microsoft.com/office/drawing/2014/main" id="{19D98901-3269-554B-A12A-95D03FA138EF}"/>
              </a:ext>
            </a:extLst>
          </p:cNvPr>
          <p:cNvGrpSpPr/>
          <p:nvPr/>
        </p:nvGrpSpPr>
        <p:grpSpPr>
          <a:xfrm>
            <a:off x="4612859" y="3550564"/>
            <a:ext cx="311692" cy="659897"/>
            <a:chOff x="8549937" y="2661772"/>
            <a:chExt cx="330693" cy="700125"/>
          </a:xfrm>
        </p:grpSpPr>
        <p:sp>
          <p:nvSpPr>
            <p:cNvPr id="67" name="Oval 101">
              <a:extLst>
                <a:ext uri="{FF2B5EF4-FFF2-40B4-BE49-F238E27FC236}">
                  <a16:creationId xmlns:a16="http://schemas.microsoft.com/office/drawing/2014/main" id="{EAC83AF4-6DA0-DF45-9C76-286886751AAD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68" name="TextBox 102">
              <a:extLst>
                <a:ext uri="{FF2B5EF4-FFF2-40B4-BE49-F238E27FC236}">
                  <a16:creationId xmlns:a16="http://schemas.microsoft.com/office/drawing/2014/main" id="{917AB589-6BF0-D140-82AA-4DB06B0694A1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69" name="TextBox 103">
              <a:extLst>
                <a:ext uri="{FF2B5EF4-FFF2-40B4-BE49-F238E27FC236}">
                  <a16:creationId xmlns:a16="http://schemas.microsoft.com/office/drawing/2014/main" id="{4BA13FA4-EFDF-274A-9FFE-CAA39BDB4F47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0" name="TextBox 105">
              <a:extLst>
                <a:ext uri="{FF2B5EF4-FFF2-40B4-BE49-F238E27FC236}">
                  <a16:creationId xmlns:a16="http://schemas.microsoft.com/office/drawing/2014/main" id="{4E63F0A0-259A-9F45-9D30-934B2E1E39EA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1" name="TextBox 106">
              <a:extLst>
                <a:ext uri="{FF2B5EF4-FFF2-40B4-BE49-F238E27FC236}">
                  <a16:creationId xmlns:a16="http://schemas.microsoft.com/office/drawing/2014/main" id="{96B401C3-DF51-0646-B8E9-04FF5037C187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2" name="TextBox 107">
              <a:extLst>
                <a:ext uri="{FF2B5EF4-FFF2-40B4-BE49-F238E27FC236}">
                  <a16:creationId xmlns:a16="http://schemas.microsoft.com/office/drawing/2014/main" id="{C672054C-62F5-C646-A229-BC3940659A4F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3" name="TextBox 108">
              <a:extLst>
                <a:ext uri="{FF2B5EF4-FFF2-40B4-BE49-F238E27FC236}">
                  <a16:creationId xmlns:a16="http://schemas.microsoft.com/office/drawing/2014/main" id="{7E6BBE9F-83D7-8A4E-B9D8-641C1E33E27C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74" name="Group 109">
            <a:extLst>
              <a:ext uri="{FF2B5EF4-FFF2-40B4-BE49-F238E27FC236}">
                <a16:creationId xmlns:a16="http://schemas.microsoft.com/office/drawing/2014/main" id="{68A46A36-286D-624E-A949-C93D99932EAB}"/>
              </a:ext>
            </a:extLst>
          </p:cNvPr>
          <p:cNvGrpSpPr/>
          <p:nvPr/>
        </p:nvGrpSpPr>
        <p:grpSpPr>
          <a:xfrm>
            <a:off x="4681843" y="4295064"/>
            <a:ext cx="311692" cy="659897"/>
            <a:chOff x="8549937" y="2661772"/>
            <a:chExt cx="330693" cy="700125"/>
          </a:xfrm>
        </p:grpSpPr>
        <p:sp>
          <p:nvSpPr>
            <p:cNvPr id="75" name="Oval 110">
              <a:extLst>
                <a:ext uri="{FF2B5EF4-FFF2-40B4-BE49-F238E27FC236}">
                  <a16:creationId xmlns:a16="http://schemas.microsoft.com/office/drawing/2014/main" id="{F4DFD8A6-1021-B843-8356-E7991D3DB847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76" name="TextBox 111">
              <a:extLst>
                <a:ext uri="{FF2B5EF4-FFF2-40B4-BE49-F238E27FC236}">
                  <a16:creationId xmlns:a16="http://schemas.microsoft.com/office/drawing/2014/main" id="{5C9E9D9B-8ECB-464C-A4A2-3B2F8078D144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7" name="TextBox 112">
              <a:extLst>
                <a:ext uri="{FF2B5EF4-FFF2-40B4-BE49-F238E27FC236}">
                  <a16:creationId xmlns:a16="http://schemas.microsoft.com/office/drawing/2014/main" id="{A59C54AB-B187-524F-8F56-5CB44FF60B6E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8" name="TextBox 113">
              <a:extLst>
                <a:ext uri="{FF2B5EF4-FFF2-40B4-BE49-F238E27FC236}">
                  <a16:creationId xmlns:a16="http://schemas.microsoft.com/office/drawing/2014/main" id="{B1142D0D-2DD4-A64A-83FD-03C120B2882F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79" name="TextBox 114">
              <a:extLst>
                <a:ext uri="{FF2B5EF4-FFF2-40B4-BE49-F238E27FC236}">
                  <a16:creationId xmlns:a16="http://schemas.microsoft.com/office/drawing/2014/main" id="{2E3EE0B0-8255-AD4A-876D-1D532659210F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0" name="TextBox 115">
              <a:extLst>
                <a:ext uri="{FF2B5EF4-FFF2-40B4-BE49-F238E27FC236}">
                  <a16:creationId xmlns:a16="http://schemas.microsoft.com/office/drawing/2014/main" id="{03A53335-4FFD-B045-A32D-91E92F8DBA16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1" name="TextBox 120">
              <a:extLst>
                <a:ext uri="{FF2B5EF4-FFF2-40B4-BE49-F238E27FC236}">
                  <a16:creationId xmlns:a16="http://schemas.microsoft.com/office/drawing/2014/main" id="{9E6F4F1E-FFAB-E943-8CF8-42960B1F5CD5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82" name="Group 121">
            <a:extLst>
              <a:ext uri="{FF2B5EF4-FFF2-40B4-BE49-F238E27FC236}">
                <a16:creationId xmlns:a16="http://schemas.microsoft.com/office/drawing/2014/main" id="{5AFBCD4E-F6BE-0E44-964E-F74963B00D70}"/>
              </a:ext>
            </a:extLst>
          </p:cNvPr>
          <p:cNvGrpSpPr/>
          <p:nvPr/>
        </p:nvGrpSpPr>
        <p:grpSpPr>
          <a:xfrm>
            <a:off x="4385464" y="4191222"/>
            <a:ext cx="311692" cy="659897"/>
            <a:chOff x="8549937" y="2661772"/>
            <a:chExt cx="330693" cy="700125"/>
          </a:xfrm>
        </p:grpSpPr>
        <p:sp>
          <p:nvSpPr>
            <p:cNvPr id="83" name="Oval 122">
              <a:extLst>
                <a:ext uri="{FF2B5EF4-FFF2-40B4-BE49-F238E27FC236}">
                  <a16:creationId xmlns:a16="http://schemas.microsoft.com/office/drawing/2014/main" id="{97C32B31-9980-FD44-B3B7-4802FBB73036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84" name="TextBox 123">
              <a:extLst>
                <a:ext uri="{FF2B5EF4-FFF2-40B4-BE49-F238E27FC236}">
                  <a16:creationId xmlns:a16="http://schemas.microsoft.com/office/drawing/2014/main" id="{E655B9C8-3DC5-0146-944D-4B0A1F3AA694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5" name="TextBox 124">
              <a:extLst>
                <a:ext uri="{FF2B5EF4-FFF2-40B4-BE49-F238E27FC236}">
                  <a16:creationId xmlns:a16="http://schemas.microsoft.com/office/drawing/2014/main" id="{4CAD5D61-D580-F24E-B69A-E62A1213D036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6" name="TextBox 125">
              <a:extLst>
                <a:ext uri="{FF2B5EF4-FFF2-40B4-BE49-F238E27FC236}">
                  <a16:creationId xmlns:a16="http://schemas.microsoft.com/office/drawing/2014/main" id="{6EFC144A-FCF8-7C42-A56B-857962AC18F1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7" name="TextBox 126">
              <a:extLst>
                <a:ext uri="{FF2B5EF4-FFF2-40B4-BE49-F238E27FC236}">
                  <a16:creationId xmlns:a16="http://schemas.microsoft.com/office/drawing/2014/main" id="{141A581F-7AAF-4A4B-83D8-3331AE176B4D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8" name="TextBox 127">
              <a:extLst>
                <a:ext uri="{FF2B5EF4-FFF2-40B4-BE49-F238E27FC236}">
                  <a16:creationId xmlns:a16="http://schemas.microsoft.com/office/drawing/2014/main" id="{8C5EF463-C646-F349-BBA0-09082427C7D2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89" name="TextBox 128">
              <a:extLst>
                <a:ext uri="{FF2B5EF4-FFF2-40B4-BE49-F238E27FC236}">
                  <a16:creationId xmlns:a16="http://schemas.microsoft.com/office/drawing/2014/main" id="{2C555E16-45F0-AB43-BF72-140B669DB3D2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90" name="Group 129">
            <a:extLst>
              <a:ext uri="{FF2B5EF4-FFF2-40B4-BE49-F238E27FC236}">
                <a16:creationId xmlns:a16="http://schemas.microsoft.com/office/drawing/2014/main" id="{BA353B1D-4471-CA49-AC54-89BF43134386}"/>
              </a:ext>
            </a:extLst>
          </p:cNvPr>
          <p:cNvGrpSpPr/>
          <p:nvPr/>
        </p:nvGrpSpPr>
        <p:grpSpPr>
          <a:xfrm>
            <a:off x="4267700" y="3632317"/>
            <a:ext cx="311692" cy="659897"/>
            <a:chOff x="8549937" y="2661772"/>
            <a:chExt cx="330693" cy="700125"/>
          </a:xfrm>
        </p:grpSpPr>
        <p:sp>
          <p:nvSpPr>
            <p:cNvPr id="91" name="Oval 130">
              <a:extLst>
                <a:ext uri="{FF2B5EF4-FFF2-40B4-BE49-F238E27FC236}">
                  <a16:creationId xmlns:a16="http://schemas.microsoft.com/office/drawing/2014/main" id="{2C7942B5-ABA7-8B49-AA68-466F1DB12116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92" name="TextBox 131">
              <a:extLst>
                <a:ext uri="{FF2B5EF4-FFF2-40B4-BE49-F238E27FC236}">
                  <a16:creationId xmlns:a16="http://schemas.microsoft.com/office/drawing/2014/main" id="{88D7C7CE-5097-0A45-8F65-50E87CD7475B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93" name="TextBox 132">
              <a:extLst>
                <a:ext uri="{FF2B5EF4-FFF2-40B4-BE49-F238E27FC236}">
                  <a16:creationId xmlns:a16="http://schemas.microsoft.com/office/drawing/2014/main" id="{0C46076E-A85E-9349-AC84-CC57CA357D2D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94" name="TextBox 133">
              <a:extLst>
                <a:ext uri="{FF2B5EF4-FFF2-40B4-BE49-F238E27FC236}">
                  <a16:creationId xmlns:a16="http://schemas.microsoft.com/office/drawing/2014/main" id="{5D3F91F2-FEDF-1245-BDC1-FA60F43D0AAA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95" name="TextBox 134">
              <a:extLst>
                <a:ext uri="{FF2B5EF4-FFF2-40B4-BE49-F238E27FC236}">
                  <a16:creationId xmlns:a16="http://schemas.microsoft.com/office/drawing/2014/main" id="{BE59ED53-F2FF-F24E-AF63-4AA6F76ED352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96" name="TextBox 135">
              <a:extLst>
                <a:ext uri="{FF2B5EF4-FFF2-40B4-BE49-F238E27FC236}">
                  <a16:creationId xmlns:a16="http://schemas.microsoft.com/office/drawing/2014/main" id="{E5AC220E-96C0-3149-9269-AE0B8D1803CF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97" name="TextBox 136">
              <a:extLst>
                <a:ext uri="{FF2B5EF4-FFF2-40B4-BE49-F238E27FC236}">
                  <a16:creationId xmlns:a16="http://schemas.microsoft.com/office/drawing/2014/main" id="{E2278649-F89B-1B42-B661-B50C7522C61E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98" name="Group 137">
            <a:extLst>
              <a:ext uri="{FF2B5EF4-FFF2-40B4-BE49-F238E27FC236}">
                <a16:creationId xmlns:a16="http://schemas.microsoft.com/office/drawing/2014/main" id="{78AF1B33-4222-894D-94CC-DE8F7CF4A117}"/>
              </a:ext>
            </a:extLst>
          </p:cNvPr>
          <p:cNvGrpSpPr/>
          <p:nvPr/>
        </p:nvGrpSpPr>
        <p:grpSpPr>
          <a:xfrm>
            <a:off x="2942711" y="2966635"/>
            <a:ext cx="311692" cy="659897"/>
            <a:chOff x="8549937" y="2661772"/>
            <a:chExt cx="330693" cy="700125"/>
          </a:xfrm>
        </p:grpSpPr>
        <p:sp>
          <p:nvSpPr>
            <p:cNvPr id="99" name="Oval 138">
              <a:extLst>
                <a:ext uri="{FF2B5EF4-FFF2-40B4-BE49-F238E27FC236}">
                  <a16:creationId xmlns:a16="http://schemas.microsoft.com/office/drawing/2014/main" id="{1EC82019-46E6-F94C-8EAC-CB0311E31114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00" name="TextBox 139">
              <a:extLst>
                <a:ext uri="{FF2B5EF4-FFF2-40B4-BE49-F238E27FC236}">
                  <a16:creationId xmlns:a16="http://schemas.microsoft.com/office/drawing/2014/main" id="{FB7A6E14-C476-344C-B3AB-9DAE2524A97C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01" name="TextBox 140">
              <a:extLst>
                <a:ext uri="{FF2B5EF4-FFF2-40B4-BE49-F238E27FC236}">
                  <a16:creationId xmlns:a16="http://schemas.microsoft.com/office/drawing/2014/main" id="{FB607EA0-7C7D-BD4F-938A-AA422881677C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02" name="TextBox 141">
              <a:extLst>
                <a:ext uri="{FF2B5EF4-FFF2-40B4-BE49-F238E27FC236}">
                  <a16:creationId xmlns:a16="http://schemas.microsoft.com/office/drawing/2014/main" id="{B1AB9457-B775-A946-B983-56011BEF4569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03" name="TextBox 142">
              <a:extLst>
                <a:ext uri="{FF2B5EF4-FFF2-40B4-BE49-F238E27FC236}">
                  <a16:creationId xmlns:a16="http://schemas.microsoft.com/office/drawing/2014/main" id="{1C19795E-6BA5-3845-982B-E7C0707CBE97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04" name="TextBox 143">
              <a:extLst>
                <a:ext uri="{FF2B5EF4-FFF2-40B4-BE49-F238E27FC236}">
                  <a16:creationId xmlns:a16="http://schemas.microsoft.com/office/drawing/2014/main" id="{494B926E-9287-024C-9902-475972A66BDF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05" name="TextBox 144">
              <a:extLst>
                <a:ext uri="{FF2B5EF4-FFF2-40B4-BE49-F238E27FC236}">
                  <a16:creationId xmlns:a16="http://schemas.microsoft.com/office/drawing/2014/main" id="{872AD343-2F11-BC4D-9009-9017D64F287F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06" name="Group 145">
            <a:extLst>
              <a:ext uri="{FF2B5EF4-FFF2-40B4-BE49-F238E27FC236}">
                <a16:creationId xmlns:a16="http://schemas.microsoft.com/office/drawing/2014/main" id="{8360FC7C-98B6-9749-BA6B-DBA164E2D82B}"/>
              </a:ext>
            </a:extLst>
          </p:cNvPr>
          <p:cNvGrpSpPr/>
          <p:nvPr/>
        </p:nvGrpSpPr>
        <p:grpSpPr>
          <a:xfrm>
            <a:off x="4789691" y="4729759"/>
            <a:ext cx="311692" cy="659897"/>
            <a:chOff x="8549937" y="2661772"/>
            <a:chExt cx="330693" cy="700125"/>
          </a:xfrm>
        </p:grpSpPr>
        <p:sp>
          <p:nvSpPr>
            <p:cNvPr id="107" name="Oval 146">
              <a:extLst>
                <a:ext uri="{FF2B5EF4-FFF2-40B4-BE49-F238E27FC236}">
                  <a16:creationId xmlns:a16="http://schemas.microsoft.com/office/drawing/2014/main" id="{0DDF1A95-2083-0146-AE9C-84212E7EABF5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08" name="TextBox 147">
              <a:extLst>
                <a:ext uri="{FF2B5EF4-FFF2-40B4-BE49-F238E27FC236}">
                  <a16:creationId xmlns:a16="http://schemas.microsoft.com/office/drawing/2014/main" id="{0DEDBD72-1AF2-0044-8620-9CC5B9AECF1F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09" name="TextBox 148">
              <a:extLst>
                <a:ext uri="{FF2B5EF4-FFF2-40B4-BE49-F238E27FC236}">
                  <a16:creationId xmlns:a16="http://schemas.microsoft.com/office/drawing/2014/main" id="{56CCCE1A-28BE-8849-B8FD-E4F8DC8A6ADE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0" name="TextBox 149">
              <a:extLst>
                <a:ext uri="{FF2B5EF4-FFF2-40B4-BE49-F238E27FC236}">
                  <a16:creationId xmlns:a16="http://schemas.microsoft.com/office/drawing/2014/main" id="{A73CCCE2-63FA-2D41-BFC1-8612C7E7B4CE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1" name="TextBox 150">
              <a:extLst>
                <a:ext uri="{FF2B5EF4-FFF2-40B4-BE49-F238E27FC236}">
                  <a16:creationId xmlns:a16="http://schemas.microsoft.com/office/drawing/2014/main" id="{A309619F-8CC9-F448-87CD-BDE4AC024D08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2" name="TextBox 151">
              <a:extLst>
                <a:ext uri="{FF2B5EF4-FFF2-40B4-BE49-F238E27FC236}">
                  <a16:creationId xmlns:a16="http://schemas.microsoft.com/office/drawing/2014/main" id="{5B4DCB3A-32AE-B441-9919-FCD0AF23F94A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3" name="TextBox 152">
              <a:extLst>
                <a:ext uri="{FF2B5EF4-FFF2-40B4-BE49-F238E27FC236}">
                  <a16:creationId xmlns:a16="http://schemas.microsoft.com/office/drawing/2014/main" id="{64A5DF75-27FF-134E-AAD6-F2C30C2B1CF3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14" name="Group 153">
            <a:extLst>
              <a:ext uri="{FF2B5EF4-FFF2-40B4-BE49-F238E27FC236}">
                <a16:creationId xmlns:a16="http://schemas.microsoft.com/office/drawing/2014/main" id="{2CE6B043-0463-844F-BCD9-C0B15F4E9ACF}"/>
              </a:ext>
            </a:extLst>
          </p:cNvPr>
          <p:cNvGrpSpPr/>
          <p:nvPr/>
        </p:nvGrpSpPr>
        <p:grpSpPr>
          <a:xfrm>
            <a:off x="4887050" y="3209272"/>
            <a:ext cx="311692" cy="659897"/>
            <a:chOff x="8549937" y="2661772"/>
            <a:chExt cx="330693" cy="700125"/>
          </a:xfrm>
        </p:grpSpPr>
        <p:sp>
          <p:nvSpPr>
            <p:cNvPr id="115" name="Oval 154">
              <a:extLst>
                <a:ext uri="{FF2B5EF4-FFF2-40B4-BE49-F238E27FC236}">
                  <a16:creationId xmlns:a16="http://schemas.microsoft.com/office/drawing/2014/main" id="{159B82D1-DCA9-D042-B1F9-2A2C57492E2A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16" name="TextBox 155">
              <a:extLst>
                <a:ext uri="{FF2B5EF4-FFF2-40B4-BE49-F238E27FC236}">
                  <a16:creationId xmlns:a16="http://schemas.microsoft.com/office/drawing/2014/main" id="{5CE49249-304C-E141-BED3-AAFED742E14F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7" name="TextBox 156">
              <a:extLst>
                <a:ext uri="{FF2B5EF4-FFF2-40B4-BE49-F238E27FC236}">
                  <a16:creationId xmlns:a16="http://schemas.microsoft.com/office/drawing/2014/main" id="{F951AB66-8E5F-A84A-9722-EC0368DC66BE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8" name="TextBox 157">
              <a:extLst>
                <a:ext uri="{FF2B5EF4-FFF2-40B4-BE49-F238E27FC236}">
                  <a16:creationId xmlns:a16="http://schemas.microsoft.com/office/drawing/2014/main" id="{B3D79A63-37A4-C842-93AE-7F89C0A16CBB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19" name="TextBox 158">
              <a:extLst>
                <a:ext uri="{FF2B5EF4-FFF2-40B4-BE49-F238E27FC236}">
                  <a16:creationId xmlns:a16="http://schemas.microsoft.com/office/drawing/2014/main" id="{F69C842D-FD83-1A41-945F-AC9272121C63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0" name="TextBox 159">
              <a:extLst>
                <a:ext uri="{FF2B5EF4-FFF2-40B4-BE49-F238E27FC236}">
                  <a16:creationId xmlns:a16="http://schemas.microsoft.com/office/drawing/2014/main" id="{165A1020-1A29-2347-8E04-6E12C92A0304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1" name="TextBox 160">
              <a:extLst>
                <a:ext uri="{FF2B5EF4-FFF2-40B4-BE49-F238E27FC236}">
                  <a16:creationId xmlns:a16="http://schemas.microsoft.com/office/drawing/2014/main" id="{B312B7A0-D189-E342-99A0-5AC055B22B42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22" name="Group 161">
            <a:extLst>
              <a:ext uri="{FF2B5EF4-FFF2-40B4-BE49-F238E27FC236}">
                <a16:creationId xmlns:a16="http://schemas.microsoft.com/office/drawing/2014/main" id="{237816A2-C65E-F548-8880-EB9A4CBCD653}"/>
              </a:ext>
            </a:extLst>
          </p:cNvPr>
          <p:cNvGrpSpPr/>
          <p:nvPr/>
        </p:nvGrpSpPr>
        <p:grpSpPr>
          <a:xfrm>
            <a:off x="5150706" y="3312895"/>
            <a:ext cx="311692" cy="659897"/>
            <a:chOff x="8549937" y="2661772"/>
            <a:chExt cx="330693" cy="700125"/>
          </a:xfrm>
        </p:grpSpPr>
        <p:sp>
          <p:nvSpPr>
            <p:cNvPr id="123" name="Oval 162">
              <a:extLst>
                <a:ext uri="{FF2B5EF4-FFF2-40B4-BE49-F238E27FC236}">
                  <a16:creationId xmlns:a16="http://schemas.microsoft.com/office/drawing/2014/main" id="{EE8F2C5C-69FF-8441-B287-91E392493EAB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24" name="TextBox 163">
              <a:extLst>
                <a:ext uri="{FF2B5EF4-FFF2-40B4-BE49-F238E27FC236}">
                  <a16:creationId xmlns:a16="http://schemas.microsoft.com/office/drawing/2014/main" id="{C82E8461-5EEE-4545-A9AB-650FE8950E89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5" name="TextBox 164">
              <a:extLst>
                <a:ext uri="{FF2B5EF4-FFF2-40B4-BE49-F238E27FC236}">
                  <a16:creationId xmlns:a16="http://schemas.microsoft.com/office/drawing/2014/main" id="{C6AFE091-B4FC-BE44-B2CB-4588A86D00F3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6" name="TextBox 165">
              <a:extLst>
                <a:ext uri="{FF2B5EF4-FFF2-40B4-BE49-F238E27FC236}">
                  <a16:creationId xmlns:a16="http://schemas.microsoft.com/office/drawing/2014/main" id="{F13D6761-0353-4B47-A267-625516636A32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7" name="TextBox 166">
              <a:extLst>
                <a:ext uri="{FF2B5EF4-FFF2-40B4-BE49-F238E27FC236}">
                  <a16:creationId xmlns:a16="http://schemas.microsoft.com/office/drawing/2014/main" id="{9F8BDF54-4CFE-BA4D-B600-3E0D83885231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8" name="TextBox 167">
              <a:extLst>
                <a:ext uri="{FF2B5EF4-FFF2-40B4-BE49-F238E27FC236}">
                  <a16:creationId xmlns:a16="http://schemas.microsoft.com/office/drawing/2014/main" id="{1661B2C9-FC15-2542-A4EA-44BA34121BC4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29" name="TextBox 168">
              <a:extLst>
                <a:ext uri="{FF2B5EF4-FFF2-40B4-BE49-F238E27FC236}">
                  <a16:creationId xmlns:a16="http://schemas.microsoft.com/office/drawing/2014/main" id="{4E089CDB-1584-CB4C-8951-BA5462C266DB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30" name="Group 169">
            <a:extLst>
              <a:ext uri="{FF2B5EF4-FFF2-40B4-BE49-F238E27FC236}">
                <a16:creationId xmlns:a16="http://schemas.microsoft.com/office/drawing/2014/main" id="{0C59A8D9-1C55-F340-A0A7-C611A72FE1EE}"/>
              </a:ext>
            </a:extLst>
          </p:cNvPr>
          <p:cNvGrpSpPr/>
          <p:nvPr/>
        </p:nvGrpSpPr>
        <p:grpSpPr>
          <a:xfrm>
            <a:off x="4420923" y="3103703"/>
            <a:ext cx="311692" cy="659897"/>
            <a:chOff x="8549937" y="2661772"/>
            <a:chExt cx="330693" cy="700125"/>
          </a:xfrm>
        </p:grpSpPr>
        <p:sp>
          <p:nvSpPr>
            <p:cNvPr id="131" name="Oval 170">
              <a:extLst>
                <a:ext uri="{FF2B5EF4-FFF2-40B4-BE49-F238E27FC236}">
                  <a16:creationId xmlns:a16="http://schemas.microsoft.com/office/drawing/2014/main" id="{99D9103D-9557-9A4C-A32B-CE3EEB49477F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32" name="TextBox 171">
              <a:extLst>
                <a:ext uri="{FF2B5EF4-FFF2-40B4-BE49-F238E27FC236}">
                  <a16:creationId xmlns:a16="http://schemas.microsoft.com/office/drawing/2014/main" id="{EF952ED9-D54E-B141-AD1E-8010AFBF8C29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33" name="TextBox 172">
              <a:extLst>
                <a:ext uri="{FF2B5EF4-FFF2-40B4-BE49-F238E27FC236}">
                  <a16:creationId xmlns:a16="http://schemas.microsoft.com/office/drawing/2014/main" id="{34C8B921-4292-654D-B7F9-1AC0A1C9B854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34" name="TextBox 173">
              <a:extLst>
                <a:ext uri="{FF2B5EF4-FFF2-40B4-BE49-F238E27FC236}">
                  <a16:creationId xmlns:a16="http://schemas.microsoft.com/office/drawing/2014/main" id="{5D2AFB0C-1BD8-B84D-89F1-64433C429455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35" name="TextBox 174">
              <a:extLst>
                <a:ext uri="{FF2B5EF4-FFF2-40B4-BE49-F238E27FC236}">
                  <a16:creationId xmlns:a16="http://schemas.microsoft.com/office/drawing/2014/main" id="{761BD2DE-B209-4E4E-B05E-1BB95AD8B535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36" name="TextBox 175">
              <a:extLst>
                <a:ext uri="{FF2B5EF4-FFF2-40B4-BE49-F238E27FC236}">
                  <a16:creationId xmlns:a16="http://schemas.microsoft.com/office/drawing/2014/main" id="{99109CEE-964C-9546-B600-5C88E3006E92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37" name="TextBox 176">
              <a:extLst>
                <a:ext uri="{FF2B5EF4-FFF2-40B4-BE49-F238E27FC236}">
                  <a16:creationId xmlns:a16="http://schemas.microsoft.com/office/drawing/2014/main" id="{55F49BB5-2FA2-2D42-84FA-6BE15329D3FF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38" name="Group 177">
            <a:extLst>
              <a:ext uri="{FF2B5EF4-FFF2-40B4-BE49-F238E27FC236}">
                <a16:creationId xmlns:a16="http://schemas.microsoft.com/office/drawing/2014/main" id="{14DB189F-A5D7-B144-9AB6-630798C9D705}"/>
              </a:ext>
            </a:extLst>
          </p:cNvPr>
          <p:cNvGrpSpPr/>
          <p:nvPr/>
        </p:nvGrpSpPr>
        <p:grpSpPr>
          <a:xfrm>
            <a:off x="3196121" y="3424065"/>
            <a:ext cx="311692" cy="659897"/>
            <a:chOff x="8549937" y="2661772"/>
            <a:chExt cx="330693" cy="700125"/>
          </a:xfrm>
        </p:grpSpPr>
        <p:sp>
          <p:nvSpPr>
            <p:cNvPr id="139" name="Oval 178">
              <a:extLst>
                <a:ext uri="{FF2B5EF4-FFF2-40B4-BE49-F238E27FC236}">
                  <a16:creationId xmlns:a16="http://schemas.microsoft.com/office/drawing/2014/main" id="{0892C6E7-1967-334D-99F9-D28FC2911E52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40" name="TextBox 179">
              <a:extLst>
                <a:ext uri="{FF2B5EF4-FFF2-40B4-BE49-F238E27FC236}">
                  <a16:creationId xmlns:a16="http://schemas.microsoft.com/office/drawing/2014/main" id="{7CA0066D-98EB-D84F-B1C1-7F39BB7731BD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41" name="TextBox 180">
              <a:extLst>
                <a:ext uri="{FF2B5EF4-FFF2-40B4-BE49-F238E27FC236}">
                  <a16:creationId xmlns:a16="http://schemas.microsoft.com/office/drawing/2014/main" id="{889E0BBD-812B-DB4D-8CB2-CCDA0D71B1FA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42" name="TextBox 181">
              <a:extLst>
                <a:ext uri="{FF2B5EF4-FFF2-40B4-BE49-F238E27FC236}">
                  <a16:creationId xmlns:a16="http://schemas.microsoft.com/office/drawing/2014/main" id="{215C85A5-5C82-1C45-9B29-E0EB3FB89520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43" name="TextBox 182">
              <a:extLst>
                <a:ext uri="{FF2B5EF4-FFF2-40B4-BE49-F238E27FC236}">
                  <a16:creationId xmlns:a16="http://schemas.microsoft.com/office/drawing/2014/main" id="{449FEC99-76AA-634F-993D-9296A2CE2736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44" name="TextBox 183">
              <a:extLst>
                <a:ext uri="{FF2B5EF4-FFF2-40B4-BE49-F238E27FC236}">
                  <a16:creationId xmlns:a16="http://schemas.microsoft.com/office/drawing/2014/main" id="{E74C3588-98FE-7A4D-A826-7A16FACC36C6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45" name="TextBox 184">
              <a:extLst>
                <a:ext uri="{FF2B5EF4-FFF2-40B4-BE49-F238E27FC236}">
                  <a16:creationId xmlns:a16="http://schemas.microsoft.com/office/drawing/2014/main" id="{843A199B-78D1-7D44-A65B-00469429C8A0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46" name="Group 185">
            <a:extLst>
              <a:ext uri="{FF2B5EF4-FFF2-40B4-BE49-F238E27FC236}">
                <a16:creationId xmlns:a16="http://schemas.microsoft.com/office/drawing/2014/main" id="{29593062-924C-0C4F-AE5C-D9CA9F0C7350}"/>
              </a:ext>
            </a:extLst>
          </p:cNvPr>
          <p:cNvGrpSpPr/>
          <p:nvPr/>
        </p:nvGrpSpPr>
        <p:grpSpPr>
          <a:xfrm>
            <a:off x="3180595" y="2736477"/>
            <a:ext cx="311692" cy="659897"/>
            <a:chOff x="8549937" y="2661772"/>
            <a:chExt cx="330693" cy="700125"/>
          </a:xfrm>
        </p:grpSpPr>
        <p:sp>
          <p:nvSpPr>
            <p:cNvPr id="147" name="Oval 186">
              <a:extLst>
                <a:ext uri="{FF2B5EF4-FFF2-40B4-BE49-F238E27FC236}">
                  <a16:creationId xmlns:a16="http://schemas.microsoft.com/office/drawing/2014/main" id="{89515125-D874-2C4D-8C14-D42698881119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48" name="TextBox 187">
              <a:extLst>
                <a:ext uri="{FF2B5EF4-FFF2-40B4-BE49-F238E27FC236}">
                  <a16:creationId xmlns:a16="http://schemas.microsoft.com/office/drawing/2014/main" id="{E01DA028-3D61-E942-95F5-231548C06394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49" name="TextBox 188">
              <a:extLst>
                <a:ext uri="{FF2B5EF4-FFF2-40B4-BE49-F238E27FC236}">
                  <a16:creationId xmlns:a16="http://schemas.microsoft.com/office/drawing/2014/main" id="{57C0DF22-86EC-E148-AB7A-2B8C354D4AE1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0" name="TextBox 189">
              <a:extLst>
                <a:ext uri="{FF2B5EF4-FFF2-40B4-BE49-F238E27FC236}">
                  <a16:creationId xmlns:a16="http://schemas.microsoft.com/office/drawing/2014/main" id="{45336AF1-4C68-2049-9532-F7CDE575FF15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1" name="TextBox 190">
              <a:extLst>
                <a:ext uri="{FF2B5EF4-FFF2-40B4-BE49-F238E27FC236}">
                  <a16:creationId xmlns:a16="http://schemas.microsoft.com/office/drawing/2014/main" id="{8408F7DD-AF32-5140-A921-E8E3058ED731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2" name="TextBox 191">
              <a:extLst>
                <a:ext uri="{FF2B5EF4-FFF2-40B4-BE49-F238E27FC236}">
                  <a16:creationId xmlns:a16="http://schemas.microsoft.com/office/drawing/2014/main" id="{E6A98543-F8DE-3E48-AFA1-38607FD63A96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3" name="TextBox 192">
              <a:extLst>
                <a:ext uri="{FF2B5EF4-FFF2-40B4-BE49-F238E27FC236}">
                  <a16:creationId xmlns:a16="http://schemas.microsoft.com/office/drawing/2014/main" id="{A201E9FA-103E-084D-8CFA-5BE2386A026F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54" name="Group 201">
            <a:extLst>
              <a:ext uri="{FF2B5EF4-FFF2-40B4-BE49-F238E27FC236}">
                <a16:creationId xmlns:a16="http://schemas.microsoft.com/office/drawing/2014/main" id="{CBC82B64-4888-DF4D-9292-CC2141726798}"/>
              </a:ext>
            </a:extLst>
          </p:cNvPr>
          <p:cNvGrpSpPr/>
          <p:nvPr/>
        </p:nvGrpSpPr>
        <p:grpSpPr>
          <a:xfrm>
            <a:off x="3095111" y="3119035"/>
            <a:ext cx="311692" cy="659897"/>
            <a:chOff x="8549937" y="2661772"/>
            <a:chExt cx="330693" cy="700125"/>
          </a:xfrm>
        </p:grpSpPr>
        <p:sp>
          <p:nvSpPr>
            <p:cNvPr id="155" name="Oval 202">
              <a:extLst>
                <a:ext uri="{FF2B5EF4-FFF2-40B4-BE49-F238E27FC236}">
                  <a16:creationId xmlns:a16="http://schemas.microsoft.com/office/drawing/2014/main" id="{E86F7538-68A7-0C4A-A283-D16A2FE6B952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56" name="TextBox 203">
              <a:extLst>
                <a:ext uri="{FF2B5EF4-FFF2-40B4-BE49-F238E27FC236}">
                  <a16:creationId xmlns:a16="http://schemas.microsoft.com/office/drawing/2014/main" id="{FFF8778D-D90F-B342-BEB6-363D2045B659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7" name="TextBox 204">
              <a:extLst>
                <a:ext uri="{FF2B5EF4-FFF2-40B4-BE49-F238E27FC236}">
                  <a16:creationId xmlns:a16="http://schemas.microsoft.com/office/drawing/2014/main" id="{BFBA97B5-78D7-344A-98EF-D98969D9A744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8" name="TextBox 205">
              <a:extLst>
                <a:ext uri="{FF2B5EF4-FFF2-40B4-BE49-F238E27FC236}">
                  <a16:creationId xmlns:a16="http://schemas.microsoft.com/office/drawing/2014/main" id="{80A5583C-D0A4-F949-B846-67BE125687A0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59" name="TextBox 206">
              <a:extLst>
                <a:ext uri="{FF2B5EF4-FFF2-40B4-BE49-F238E27FC236}">
                  <a16:creationId xmlns:a16="http://schemas.microsoft.com/office/drawing/2014/main" id="{A8741200-47AE-794A-9AF4-EC1E0EDBA21E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0" name="TextBox 207">
              <a:extLst>
                <a:ext uri="{FF2B5EF4-FFF2-40B4-BE49-F238E27FC236}">
                  <a16:creationId xmlns:a16="http://schemas.microsoft.com/office/drawing/2014/main" id="{2A419EC0-D5E5-9145-BBE4-C0B311FD2367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1" name="TextBox 208">
              <a:extLst>
                <a:ext uri="{FF2B5EF4-FFF2-40B4-BE49-F238E27FC236}">
                  <a16:creationId xmlns:a16="http://schemas.microsoft.com/office/drawing/2014/main" id="{20F8AC86-7925-0249-8FAD-B9FBD80C4773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62" name="Group 217">
            <a:extLst>
              <a:ext uri="{FF2B5EF4-FFF2-40B4-BE49-F238E27FC236}">
                <a16:creationId xmlns:a16="http://schemas.microsoft.com/office/drawing/2014/main" id="{35A97FAC-B7C2-4C45-B21E-EBE3D11E825A}"/>
              </a:ext>
            </a:extLst>
          </p:cNvPr>
          <p:cNvGrpSpPr/>
          <p:nvPr/>
        </p:nvGrpSpPr>
        <p:grpSpPr>
          <a:xfrm>
            <a:off x="2610041" y="3582395"/>
            <a:ext cx="311692" cy="659897"/>
            <a:chOff x="8549937" y="2661772"/>
            <a:chExt cx="330693" cy="700125"/>
          </a:xfrm>
        </p:grpSpPr>
        <p:sp>
          <p:nvSpPr>
            <p:cNvPr id="163" name="Oval 218">
              <a:extLst>
                <a:ext uri="{FF2B5EF4-FFF2-40B4-BE49-F238E27FC236}">
                  <a16:creationId xmlns:a16="http://schemas.microsoft.com/office/drawing/2014/main" id="{58D45675-DFCA-1249-8F17-858AE3A560B6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64" name="TextBox 219">
              <a:extLst>
                <a:ext uri="{FF2B5EF4-FFF2-40B4-BE49-F238E27FC236}">
                  <a16:creationId xmlns:a16="http://schemas.microsoft.com/office/drawing/2014/main" id="{C5AC6260-97D5-994D-B3B9-2D8136CC0820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5" name="TextBox 220">
              <a:extLst>
                <a:ext uri="{FF2B5EF4-FFF2-40B4-BE49-F238E27FC236}">
                  <a16:creationId xmlns:a16="http://schemas.microsoft.com/office/drawing/2014/main" id="{3D213213-BF2D-D645-9B55-B0ACE704FE7D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6" name="TextBox 221">
              <a:extLst>
                <a:ext uri="{FF2B5EF4-FFF2-40B4-BE49-F238E27FC236}">
                  <a16:creationId xmlns:a16="http://schemas.microsoft.com/office/drawing/2014/main" id="{B38894F1-204D-774A-9D90-161414EF83A0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7" name="TextBox 222">
              <a:extLst>
                <a:ext uri="{FF2B5EF4-FFF2-40B4-BE49-F238E27FC236}">
                  <a16:creationId xmlns:a16="http://schemas.microsoft.com/office/drawing/2014/main" id="{EDE7B745-7217-DA4A-89BF-FC080FF1C654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8" name="TextBox 223">
              <a:extLst>
                <a:ext uri="{FF2B5EF4-FFF2-40B4-BE49-F238E27FC236}">
                  <a16:creationId xmlns:a16="http://schemas.microsoft.com/office/drawing/2014/main" id="{22DBA75F-F3F5-E44A-AD1F-035FCBFD39BF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69" name="TextBox 224">
              <a:extLst>
                <a:ext uri="{FF2B5EF4-FFF2-40B4-BE49-F238E27FC236}">
                  <a16:creationId xmlns:a16="http://schemas.microsoft.com/office/drawing/2014/main" id="{2C74E564-5D07-D846-9D87-096F537670D7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70" name="Group 225">
            <a:extLst>
              <a:ext uri="{FF2B5EF4-FFF2-40B4-BE49-F238E27FC236}">
                <a16:creationId xmlns:a16="http://schemas.microsoft.com/office/drawing/2014/main" id="{77DEFB11-7AA2-1941-A2D2-C3076F1C91C2}"/>
              </a:ext>
            </a:extLst>
          </p:cNvPr>
          <p:cNvGrpSpPr/>
          <p:nvPr/>
        </p:nvGrpSpPr>
        <p:grpSpPr>
          <a:xfrm>
            <a:off x="2992380" y="3941010"/>
            <a:ext cx="311692" cy="659897"/>
            <a:chOff x="8549937" y="2661772"/>
            <a:chExt cx="330693" cy="700125"/>
          </a:xfrm>
        </p:grpSpPr>
        <p:sp>
          <p:nvSpPr>
            <p:cNvPr id="171" name="Oval 226">
              <a:extLst>
                <a:ext uri="{FF2B5EF4-FFF2-40B4-BE49-F238E27FC236}">
                  <a16:creationId xmlns:a16="http://schemas.microsoft.com/office/drawing/2014/main" id="{3E19F168-0005-5345-8570-407A3EC3CE09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72" name="TextBox 227">
              <a:extLst>
                <a:ext uri="{FF2B5EF4-FFF2-40B4-BE49-F238E27FC236}">
                  <a16:creationId xmlns:a16="http://schemas.microsoft.com/office/drawing/2014/main" id="{7A9BCA38-03C3-E742-996B-4F88B7ECA708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73" name="TextBox 228">
              <a:extLst>
                <a:ext uri="{FF2B5EF4-FFF2-40B4-BE49-F238E27FC236}">
                  <a16:creationId xmlns:a16="http://schemas.microsoft.com/office/drawing/2014/main" id="{FB842DBD-803F-0A46-9153-32009B56C5F0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74" name="TextBox 229">
              <a:extLst>
                <a:ext uri="{FF2B5EF4-FFF2-40B4-BE49-F238E27FC236}">
                  <a16:creationId xmlns:a16="http://schemas.microsoft.com/office/drawing/2014/main" id="{8FBF4C32-7B33-B242-A0C8-BEACA436E322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75" name="TextBox 230">
              <a:extLst>
                <a:ext uri="{FF2B5EF4-FFF2-40B4-BE49-F238E27FC236}">
                  <a16:creationId xmlns:a16="http://schemas.microsoft.com/office/drawing/2014/main" id="{3B284B9F-29D0-0842-B975-0F1EF4B4E5C3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76" name="TextBox 231">
              <a:extLst>
                <a:ext uri="{FF2B5EF4-FFF2-40B4-BE49-F238E27FC236}">
                  <a16:creationId xmlns:a16="http://schemas.microsoft.com/office/drawing/2014/main" id="{8FF73905-FEF4-6641-8739-0061121F3717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77" name="TextBox 232">
              <a:extLst>
                <a:ext uri="{FF2B5EF4-FFF2-40B4-BE49-F238E27FC236}">
                  <a16:creationId xmlns:a16="http://schemas.microsoft.com/office/drawing/2014/main" id="{FD61D5CA-AC32-5740-8F65-DF6926947A8F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78" name="Group 40">
            <a:extLst>
              <a:ext uri="{FF2B5EF4-FFF2-40B4-BE49-F238E27FC236}">
                <a16:creationId xmlns:a16="http://schemas.microsoft.com/office/drawing/2014/main" id="{AB6EF3F0-CC6E-D742-A37C-5E2142A86370}"/>
              </a:ext>
            </a:extLst>
          </p:cNvPr>
          <p:cNvGrpSpPr/>
          <p:nvPr/>
        </p:nvGrpSpPr>
        <p:grpSpPr>
          <a:xfrm>
            <a:off x="4788925" y="1414876"/>
            <a:ext cx="2205914" cy="2101449"/>
            <a:chOff x="5220842" y="1133023"/>
            <a:chExt cx="2340387" cy="2229554"/>
          </a:xfrm>
        </p:grpSpPr>
        <p:sp>
          <p:nvSpPr>
            <p:cNvPr id="179" name="Trapezoid 33">
              <a:extLst>
                <a:ext uri="{FF2B5EF4-FFF2-40B4-BE49-F238E27FC236}">
                  <a16:creationId xmlns:a16="http://schemas.microsoft.com/office/drawing/2014/main" id="{6BA6B075-A7FC-614B-A179-AB93D4BF5AE4}"/>
                </a:ext>
              </a:extLst>
            </p:cNvPr>
            <p:cNvSpPr/>
            <p:nvPr/>
          </p:nvSpPr>
          <p:spPr>
            <a:xfrm rot="12728741">
              <a:off x="5263472" y="2187101"/>
              <a:ext cx="1355306" cy="1175476"/>
            </a:xfrm>
            <a:prstGeom prst="trapezoid">
              <a:avLst>
                <a:gd name="adj" fmla="val 543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8000">
                  <a:schemeClr val="accent1">
                    <a:lumMod val="20000"/>
                    <a:lumOff val="8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grpSp>
          <p:nvGrpSpPr>
            <p:cNvPr id="180" name="Group 39">
              <a:extLst>
                <a:ext uri="{FF2B5EF4-FFF2-40B4-BE49-F238E27FC236}">
                  <a16:creationId xmlns:a16="http://schemas.microsoft.com/office/drawing/2014/main" id="{ACB31C35-0AC0-6E4C-A2E4-650BDF5FA288}"/>
                </a:ext>
              </a:extLst>
            </p:cNvPr>
            <p:cNvGrpSpPr/>
            <p:nvPr/>
          </p:nvGrpSpPr>
          <p:grpSpPr>
            <a:xfrm>
              <a:off x="5220842" y="1133023"/>
              <a:ext cx="2340387" cy="1787351"/>
              <a:chOff x="5302080" y="946268"/>
              <a:chExt cx="2340387" cy="1787351"/>
            </a:xfrm>
          </p:grpSpPr>
          <p:sp>
            <p:nvSpPr>
              <p:cNvPr id="181" name="Oval 34">
                <a:extLst>
                  <a:ext uri="{FF2B5EF4-FFF2-40B4-BE49-F238E27FC236}">
                    <a16:creationId xmlns:a16="http://schemas.microsoft.com/office/drawing/2014/main" id="{32A847EF-CF44-5E47-BA00-3A5046737A2D}"/>
                  </a:ext>
                </a:extLst>
              </p:cNvPr>
              <p:cNvSpPr/>
              <p:nvPr/>
            </p:nvSpPr>
            <p:spPr>
              <a:xfrm>
                <a:off x="5808163" y="1242060"/>
                <a:ext cx="1324157" cy="132815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HK"/>
              </a:p>
            </p:txBody>
          </p:sp>
          <p:graphicFrame>
            <p:nvGraphicFramePr>
              <p:cNvPr id="182" name="Diagram 17">
                <a:extLst>
                  <a:ext uri="{FF2B5EF4-FFF2-40B4-BE49-F238E27FC236}">
                    <a16:creationId xmlns:a16="http://schemas.microsoft.com/office/drawing/2014/main" id="{3CE06E17-B69F-DC4D-9D4B-307ADD5809B5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417872904"/>
                  </p:ext>
                </p:extLst>
              </p:nvPr>
            </p:nvGraphicFramePr>
            <p:xfrm>
              <a:off x="5302080" y="946268"/>
              <a:ext cx="2340387" cy="178735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p:grpSp>
      </p:grpSp>
      <p:grpSp>
        <p:nvGrpSpPr>
          <p:cNvPr id="183" name="Group 265">
            <a:extLst>
              <a:ext uri="{FF2B5EF4-FFF2-40B4-BE49-F238E27FC236}">
                <a16:creationId xmlns:a16="http://schemas.microsoft.com/office/drawing/2014/main" id="{2FABE9CF-A55E-CD48-B9CA-6B07D3FEDB3F}"/>
              </a:ext>
            </a:extLst>
          </p:cNvPr>
          <p:cNvGrpSpPr/>
          <p:nvPr/>
        </p:nvGrpSpPr>
        <p:grpSpPr>
          <a:xfrm>
            <a:off x="3862589" y="3367029"/>
            <a:ext cx="311692" cy="659897"/>
            <a:chOff x="8549937" y="2661772"/>
            <a:chExt cx="330693" cy="700125"/>
          </a:xfrm>
        </p:grpSpPr>
        <p:sp>
          <p:nvSpPr>
            <p:cNvPr id="184" name="Oval 266">
              <a:extLst>
                <a:ext uri="{FF2B5EF4-FFF2-40B4-BE49-F238E27FC236}">
                  <a16:creationId xmlns:a16="http://schemas.microsoft.com/office/drawing/2014/main" id="{F08FD163-8BCE-1743-9D4C-47561DD6DD6B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85" name="TextBox 267">
              <a:extLst>
                <a:ext uri="{FF2B5EF4-FFF2-40B4-BE49-F238E27FC236}">
                  <a16:creationId xmlns:a16="http://schemas.microsoft.com/office/drawing/2014/main" id="{035899F2-C002-CF42-979E-DF338C397C96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86" name="TextBox 268">
              <a:extLst>
                <a:ext uri="{FF2B5EF4-FFF2-40B4-BE49-F238E27FC236}">
                  <a16:creationId xmlns:a16="http://schemas.microsoft.com/office/drawing/2014/main" id="{536533E3-D181-A443-9D91-272FBE99BB92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87" name="TextBox 269">
              <a:extLst>
                <a:ext uri="{FF2B5EF4-FFF2-40B4-BE49-F238E27FC236}">
                  <a16:creationId xmlns:a16="http://schemas.microsoft.com/office/drawing/2014/main" id="{6AF027C8-D4E3-094D-8A02-7A57D6080153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88" name="TextBox 270">
              <a:extLst>
                <a:ext uri="{FF2B5EF4-FFF2-40B4-BE49-F238E27FC236}">
                  <a16:creationId xmlns:a16="http://schemas.microsoft.com/office/drawing/2014/main" id="{3428656F-4999-BF43-A5BD-0A5D0A48D1E4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89" name="TextBox 271">
              <a:extLst>
                <a:ext uri="{FF2B5EF4-FFF2-40B4-BE49-F238E27FC236}">
                  <a16:creationId xmlns:a16="http://schemas.microsoft.com/office/drawing/2014/main" id="{2C59ED03-DFC0-1F4C-8412-D7EF36A758D8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90" name="TextBox 272">
              <a:extLst>
                <a:ext uri="{FF2B5EF4-FFF2-40B4-BE49-F238E27FC236}">
                  <a16:creationId xmlns:a16="http://schemas.microsoft.com/office/drawing/2014/main" id="{2FCDA978-07C4-CE48-80FC-ACD1497ADE84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91" name="Group 273">
            <a:extLst>
              <a:ext uri="{FF2B5EF4-FFF2-40B4-BE49-F238E27FC236}">
                <a16:creationId xmlns:a16="http://schemas.microsoft.com/office/drawing/2014/main" id="{C7E70BF1-7306-B943-9535-2BE51A3A0E87}"/>
              </a:ext>
            </a:extLst>
          </p:cNvPr>
          <p:cNvGrpSpPr/>
          <p:nvPr/>
        </p:nvGrpSpPr>
        <p:grpSpPr>
          <a:xfrm>
            <a:off x="2586279" y="2957029"/>
            <a:ext cx="311692" cy="659897"/>
            <a:chOff x="8549937" y="2661772"/>
            <a:chExt cx="330693" cy="700125"/>
          </a:xfrm>
        </p:grpSpPr>
        <p:sp>
          <p:nvSpPr>
            <p:cNvPr id="192" name="Oval 274">
              <a:extLst>
                <a:ext uri="{FF2B5EF4-FFF2-40B4-BE49-F238E27FC236}">
                  <a16:creationId xmlns:a16="http://schemas.microsoft.com/office/drawing/2014/main" id="{7C0B430F-1E45-E949-9046-C9FA0682C58B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193" name="TextBox 275">
              <a:extLst>
                <a:ext uri="{FF2B5EF4-FFF2-40B4-BE49-F238E27FC236}">
                  <a16:creationId xmlns:a16="http://schemas.microsoft.com/office/drawing/2014/main" id="{E7955D48-9AD3-4740-9617-73D57D6D2729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94" name="TextBox 276">
              <a:extLst>
                <a:ext uri="{FF2B5EF4-FFF2-40B4-BE49-F238E27FC236}">
                  <a16:creationId xmlns:a16="http://schemas.microsoft.com/office/drawing/2014/main" id="{C2BCDCBD-826D-A24C-993B-AB877BFDAEA7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95" name="TextBox 277">
              <a:extLst>
                <a:ext uri="{FF2B5EF4-FFF2-40B4-BE49-F238E27FC236}">
                  <a16:creationId xmlns:a16="http://schemas.microsoft.com/office/drawing/2014/main" id="{817DF75C-2A64-1747-B3BA-E47C8B8F9EBE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96" name="TextBox 278">
              <a:extLst>
                <a:ext uri="{FF2B5EF4-FFF2-40B4-BE49-F238E27FC236}">
                  <a16:creationId xmlns:a16="http://schemas.microsoft.com/office/drawing/2014/main" id="{59D1E36C-E972-8A42-88ED-9F27875EBE2D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97" name="TextBox 279">
              <a:extLst>
                <a:ext uri="{FF2B5EF4-FFF2-40B4-BE49-F238E27FC236}">
                  <a16:creationId xmlns:a16="http://schemas.microsoft.com/office/drawing/2014/main" id="{03409A5D-B673-A94D-A13A-F06FD11A7813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198" name="TextBox 280">
              <a:extLst>
                <a:ext uri="{FF2B5EF4-FFF2-40B4-BE49-F238E27FC236}">
                  <a16:creationId xmlns:a16="http://schemas.microsoft.com/office/drawing/2014/main" id="{CB91F759-A944-254E-87DF-464E43BB3992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199" name="Group 281">
            <a:extLst>
              <a:ext uri="{FF2B5EF4-FFF2-40B4-BE49-F238E27FC236}">
                <a16:creationId xmlns:a16="http://schemas.microsoft.com/office/drawing/2014/main" id="{08AA3E55-A682-CC4B-9B09-9035A9AA7339}"/>
              </a:ext>
            </a:extLst>
          </p:cNvPr>
          <p:cNvGrpSpPr/>
          <p:nvPr/>
        </p:nvGrpSpPr>
        <p:grpSpPr>
          <a:xfrm>
            <a:off x="4462728" y="3870290"/>
            <a:ext cx="311692" cy="659897"/>
            <a:chOff x="8549937" y="2661772"/>
            <a:chExt cx="330693" cy="700125"/>
          </a:xfrm>
        </p:grpSpPr>
        <p:sp>
          <p:nvSpPr>
            <p:cNvPr id="200" name="Oval 282">
              <a:extLst>
                <a:ext uri="{FF2B5EF4-FFF2-40B4-BE49-F238E27FC236}">
                  <a16:creationId xmlns:a16="http://schemas.microsoft.com/office/drawing/2014/main" id="{25ACF73A-CCCE-FA4A-9865-43A7654F9DAD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01" name="TextBox 283">
              <a:extLst>
                <a:ext uri="{FF2B5EF4-FFF2-40B4-BE49-F238E27FC236}">
                  <a16:creationId xmlns:a16="http://schemas.microsoft.com/office/drawing/2014/main" id="{34AAD34A-4D2D-374A-B299-1ED7B9C14D63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02" name="TextBox 284">
              <a:extLst>
                <a:ext uri="{FF2B5EF4-FFF2-40B4-BE49-F238E27FC236}">
                  <a16:creationId xmlns:a16="http://schemas.microsoft.com/office/drawing/2014/main" id="{E2D97701-F873-6F4E-B612-BAA54FB9A34B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03" name="TextBox 285">
              <a:extLst>
                <a:ext uri="{FF2B5EF4-FFF2-40B4-BE49-F238E27FC236}">
                  <a16:creationId xmlns:a16="http://schemas.microsoft.com/office/drawing/2014/main" id="{DF6A2AFE-6F41-0643-B224-60D1290A0279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04" name="TextBox 286">
              <a:extLst>
                <a:ext uri="{FF2B5EF4-FFF2-40B4-BE49-F238E27FC236}">
                  <a16:creationId xmlns:a16="http://schemas.microsoft.com/office/drawing/2014/main" id="{E3EADE1D-2ED3-9B46-86C7-3DC1C62BB335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05" name="TextBox 287">
              <a:extLst>
                <a:ext uri="{FF2B5EF4-FFF2-40B4-BE49-F238E27FC236}">
                  <a16:creationId xmlns:a16="http://schemas.microsoft.com/office/drawing/2014/main" id="{5474505C-998C-0743-AC8E-E95A89EC78BC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06" name="TextBox 288">
              <a:extLst>
                <a:ext uri="{FF2B5EF4-FFF2-40B4-BE49-F238E27FC236}">
                  <a16:creationId xmlns:a16="http://schemas.microsoft.com/office/drawing/2014/main" id="{DE088C62-CD23-034E-B508-3205C94C253B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207" name="Group 289">
            <a:extLst>
              <a:ext uri="{FF2B5EF4-FFF2-40B4-BE49-F238E27FC236}">
                <a16:creationId xmlns:a16="http://schemas.microsoft.com/office/drawing/2014/main" id="{DE47A14C-056D-444E-82DD-9123058EAD2D}"/>
              </a:ext>
            </a:extLst>
          </p:cNvPr>
          <p:cNvGrpSpPr/>
          <p:nvPr/>
        </p:nvGrpSpPr>
        <p:grpSpPr>
          <a:xfrm>
            <a:off x="3710800" y="2966635"/>
            <a:ext cx="311692" cy="659897"/>
            <a:chOff x="8549937" y="2661772"/>
            <a:chExt cx="330693" cy="700125"/>
          </a:xfrm>
        </p:grpSpPr>
        <p:sp>
          <p:nvSpPr>
            <p:cNvPr id="208" name="Oval 290">
              <a:extLst>
                <a:ext uri="{FF2B5EF4-FFF2-40B4-BE49-F238E27FC236}">
                  <a16:creationId xmlns:a16="http://schemas.microsoft.com/office/drawing/2014/main" id="{301291B2-6D59-1F4D-A825-D0047D3B0400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09" name="TextBox 291">
              <a:extLst>
                <a:ext uri="{FF2B5EF4-FFF2-40B4-BE49-F238E27FC236}">
                  <a16:creationId xmlns:a16="http://schemas.microsoft.com/office/drawing/2014/main" id="{E98EB9BC-7E23-1545-8BF2-92550585B38D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0" name="TextBox 292">
              <a:extLst>
                <a:ext uri="{FF2B5EF4-FFF2-40B4-BE49-F238E27FC236}">
                  <a16:creationId xmlns:a16="http://schemas.microsoft.com/office/drawing/2014/main" id="{EAB5A5FD-38D8-B148-A713-A0A2884A67C5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1" name="TextBox 293">
              <a:extLst>
                <a:ext uri="{FF2B5EF4-FFF2-40B4-BE49-F238E27FC236}">
                  <a16:creationId xmlns:a16="http://schemas.microsoft.com/office/drawing/2014/main" id="{E134CFCA-10B5-9047-9B9E-94026127826C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2" name="TextBox 294">
              <a:extLst>
                <a:ext uri="{FF2B5EF4-FFF2-40B4-BE49-F238E27FC236}">
                  <a16:creationId xmlns:a16="http://schemas.microsoft.com/office/drawing/2014/main" id="{440EFF75-30B1-AA4B-9BC7-005364AD6722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3" name="TextBox 295">
              <a:extLst>
                <a:ext uri="{FF2B5EF4-FFF2-40B4-BE49-F238E27FC236}">
                  <a16:creationId xmlns:a16="http://schemas.microsoft.com/office/drawing/2014/main" id="{544693F7-86BA-B74D-9F04-430A023FCCD6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4" name="TextBox 296">
              <a:extLst>
                <a:ext uri="{FF2B5EF4-FFF2-40B4-BE49-F238E27FC236}">
                  <a16:creationId xmlns:a16="http://schemas.microsoft.com/office/drawing/2014/main" id="{F47983E5-AC9C-B646-B4FB-77E9C9A3FB76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215" name="Group 297">
            <a:extLst>
              <a:ext uri="{FF2B5EF4-FFF2-40B4-BE49-F238E27FC236}">
                <a16:creationId xmlns:a16="http://schemas.microsoft.com/office/drawing/2014/main" id="{4EB33156-B55A-AB42-8ADB-CE14E231A875}"/>
              </a:ext>
            </a:extLst>
          </p:cNvPr>
          <p:cNvGrpSpPr/>
          <p:nvPr/>
        </p:nvGrpSpPr>
        <p:grpSpPr>
          <a:xfrm>
            <a:off x="3976435" y="3833366"/>
            <a:ext cx="311692" cy="659897"/>
            <a:chOff x="8549937" y="2661772"/>
            <a:chExt cx="330693" cy="700125"/>
          </a:xfrm>
        </p:grpSpPr>
        <p:sp>
          <p:nvSpPr>
            <p:cNvPr id="216" name="Oval 298">
              <a:extLst>
                <a:ext uri="{FF2B5EF4-FFF2-40B4-BE49-F238E27FC236}">
                  <a16:creationId xmlns:a16="http://schemas.microsoft.com/office/drawing/2014/main" id="{17A299E3-F4AD-9E42-AE9F-1A01A78F3E88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17" name="TextBox 299">
              <a:extLst>
                <a:ext uri="{FF2B5EF4-FFF2-40B4-BE49-F238E27FC236}">
                  <a16:creationId xmlns:a16="http://schemas.microsoft.com/office/drawing/2014/main" id="{2CA6C21A-E184-BC41-9D38-F18E2E4D2851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8" name="TextBox 300">
              <a:extLst>
                <a:ext uri="{FF2B5EF4-FFF2-40B4-BE49-F238E27FC236}">
                  <a16:creationId xmlns:a16="http://schemas.microsoft.com/office/drawing/2014/main" id="{46BE003B-25B0-C644-A209-DE1CC7849548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19" name="TextBox 301">
              <a:extLst>
                <a:ext uri="{FF2B5EF4-FFF2-40B4-BE49-F238E27FC236}">
                  <a16:creationId xmlns:a16="http://schemas.microsoft.com/office/drawing/2014/main" id="{967697AA-56EB-4845-ABEC-E68E0D38CC28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0" name="TextBox 302">
              <a:extLst>
                <a:ext uri="{FF2B5EF4-FFF2-40B4-BE49-F238E27FC236}">
                  <a16:creationId xmlns:a16="http://schemas.microsoft.com/office/drawing/2014/main" id="{B5B53C6C-6211-D24B-B9B9-DECA870DFEA8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1" name="TextBox 303">
              <a:extLst>
                <a:ext uri="{FF2B5EF4-FFF2-40B4-BE49-F238E27FC236}">
                  <a16:creationId xmlns:a16="http://schemas.microsoft.com/office/drawing/2014/main" id="{3DEF03B0-A257-DF4A-AB7C-33AD5E1EE497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2" name="TextBox 304">
              <a:extLst>
                <a:ext uri="{FF2B5EF4-FFF2-40B4-BE49-F238E27FC236}">
                  <a16:creationId xmlns:a16="http://schemas.microsoft.com/office/drawing/2014/main" id="{01EA3209-3DFA-E147-92C2-551DAA53B04E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223" name="Group 305">
            <a:extLst>
              <a:ext uri="{FF2B5EF4-FFF2-40B4-BE49-F238E27FC236}">
                <a16:creationId xmlns:a16="http://schemas.microsoft.com/office/drawing/2014/main" id="{2D3688F9-CBB9-EA4A-9EAB-E3A38644DC25}"/>
              </a:ext>
            </a:extLst>
          </p:cNvPr>
          <p:cNvGrpSpPr/>
          <p:nvPr/>
        </p:nvGrpSpPr>
        <p:grpSpPr>
          <a:xfrm>
            <a:off x="4328682" y="3975632"/>
            <a:ext cx="311692" cy="659897"/>
            <a:chOff x="8549937" y="2661772"/>
            <a:chExt cx="330693" cy="700125"/>
          </a:xfrm>
        </p:grpSpPr>
        <p:sp>
          <p:nvSpPr>
            <p:cNvPr id="224" name="Oval 306">
              <a:extLst>
                <a:ext uri="{FF2B5EF4-FFF2-40B4-BE49-F238E27FC236}">
                  <a16:creationId xmlns:a16="http://schemas.microsoft.com/office/drawing/2014/main" id="{903A8FAC-042D-6D4A-B47E-178BA1AAB47C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25" name="TextBox 307">
              <a:extLst>
                <a:ext uri="{FF2B5EF4-FFF2-40B4-BE49-F238E27FC236}">
                  <a16:creationId xmlns:a16="http://schemas.microsoft.com/office/drawing/2014/main" id="{6E933BA3-6BAE-7D45-B8A2-7E3D8D6730CF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6" name="TextBox 308">
              <a:extLst>
                <a:ext uri="{FF2B5EF4-FFF2-40B4-BE49-F238E27FC236}">
                  <a16:creationId xmlns:a16="http://schemas.microsoft.com/office/drawing/2014/main" id="{4B59FFCC-0F2B-1746-9717-94CA74785C2F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7" name="TextBox 309">
              <a:extLst>
                <a:ext uri="{FF2B5EF4-FFF2-40B4-BE49-F238E27FC236}">
                  <a16:creationId xmlns:a16="http://schemas.microsoft.com/office/drawing/2014/main" id="{04A011E7-37B8-6143-8953-9843C21A651C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8" name="TextBox 310">
              <a:extLst>
                <a:ext uri="{FF2B5EF4-FFF2-40B4-BE49-F238E27FC236}">
                  <a16:creationId xmlns:a16="http://schemas.microsoft.com/office/drawing/2014/main" id="{07C26461-C30C-024E-A7F1-674DE9D6FC0A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29" name="TextBox 311">
              <a:extLst>
                <a:ext uri="{FF2B5EF4-FFF2-40B4-BE49-F238E27FC236}">
                  <a16:creationId xmlns:a16="http://schemas.microsoft.com/office/drawing/2014/main" id="{ABB53386-3CCD-034B-8888-DAAE7893BB51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30" name="TextBox 312">
              <a:extLst>
                <a:ext uri="{FF2B5EF4-FFF2-40B4-BE49-F238E27FC236}">
                  <a16:creationId xmlns:a16="http://schemas.microsoft.com/office/drawing/2014/main" id="{E3B78D60-9AA3-9248-AEDA-ED1371434359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231" name="Group 313">
            <a:extLst>
              <a:ext uri="{FF2B5EF4-FFF2-40B4-BE49-F238E27FC236}">
                <a16:creationId xmlns:a16="http://schemas.microsoft.com/office/drawing/2014/main" id="{487DBB05-EEE3-4341-AC93-8AC60E839E06}"/>
              </a:ext>
            </a:extLst>
          </p:cNvPr>
          <p:cNvGrpSpPr/>
          <p:nvPr/>
        </p:nvGrpSpPr>
        <p:grpSpPr>
          <a:xfrm>
            <a:off x="4024425" y="3567887"/>
            <a:ext cx="311692" cy="659897"/>
            <a:chOff x="8549937" y="2661772"/>
            <a:chExt cx="330693" cy="700125"/>
          </a:xfrm>
        </p:grpSpPr>
        <p:sp>
          <p:nvSpPr>
            <p:cNvPr id="232" name="Oval 314">
              <a:extLst>
                <a:ext uri="{FF2B5EF4-FFF2-40B4-BE49-F238E27FC236}">
                  <a16:creationId xmlns:a16="http://schemas.microsoft.com/office/drawing/2014/main" id="{60B8C229-B581-B549-96D6-518DA64E7403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33" name="TextBox 315">
              <a:extLst>
                <a:ext uri="{FF2B5EF4-FFF2-40B4-BE49-F238E27FC236}">
                  <a16:creationId xmlns:a16="http://schemas.microsoft.com/office/drawing/2014/main" id="{F5F51B59-A39D-F843-88D8-60985061D6DF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34" name="TextBox 316">
              <a:extLst>
                <a:ext uri="{FF2B5EF4-FFF2-40B4-BE49-F238E27FC236}">
                  <a16:creationId xmlns:a16="http://schemas.microsoft.com/office/drawing/2014/main" id="{F819D0AF-21BA-D641-9862-32AF0C5A7860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35" name="TextBox 317">
              <a:extLst>
                <a:ext uri="{FF2B5EF4-FFF2-40B4-BE49-F238E27FC236}">
                  <a16:creationId xmlns:a16="http://schemas.microsoft.com/office/drawing/2014/main" id="{EB6CEBA4-88A3-6B42-818D-04E2880AFD55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36" name="TextBox 318">
              <a:extLst>
                <a:ext uri="{FF2B5EF4-FFF2-40B4-BE49-F238E27FC236}">
                  <a16:creationId xmlns:a16="http://schemas.microsoft.com/office/drawing/2014/main" id="{0CDC152F-CB95-2C4B-9512-F3928223E9D1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37" name="TextBox 319">
              <a:extLst>
                <a:ext uri="{FF2B5EF4-FFF2-40B4-BE49-F238E27FC236}">
                  <a16:creationId xmlns:a16="http://schemas.microsoft.com/office/drawing/2014/main" id="{D86EFE7A-D581-4248-9B22-51CBBC15445D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38" name="TextBox 320">
              <a:extLst>
                <a:ext uri="{FF2B5EF4-FFF2-40B4-BE49-F238E27FC236}">
                  <a16:creationId xmlns:a16="http://schemas.microsoft.com/office/drawing/2014/main" id="{F3A3426A-72E1-C944-AEA9-F0F168B8B241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239" name="Group 321">
            <a:extLst>
              <a:ext uri="{FF2B5EF4-FFF2-40B4-BE49-F238E27FC236}">
                <a16:creationId xmlns:a16="http://schemas.microsoft.com/office/drawing/2014/main" id="{EB0872B4-BA08-1C4A-8BF4-971FB0844C7E}"/>
              </a:ext>
            </a:extLst>
          </p:cNvPr>
          <p:cNvGrpSpPr/>
          <p:nvPr/>
        </p:nvGrpSpPr>
        <p:grpSpPr>
          <a:xfrm>
            <a:off x="2090883" y="4080758"/>
            <a:ext cx="311692" cy="659897"/>
            <a:chOff x="8549937" y="2661772"/>
            <a:chExt cx="330693" cy="700125"/>
          </a:xfrm>
        </p:grpSpPr>
        <p:sp>
          <p:nvSpPr>
            <p:cNvPr id="240" name="Oval 322">
              <a:extLst>
                <a:ext uri="{FF2B5EF4-FFF2-40B4-BE49-F238E27FC236}">
                  <a16:creationId xmlns:a16="http://schemas.microsoft.com/office/drawing/2014/main" id="{827D52D2-1B2F-ED4F-BC5D-4B8702E4A2C5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41" name="TextBox 323">
              <a:extLst>
                <a:ext uri="{FF2B5EF4-FFF2-40B4-BE49-F238E27FC236}">
                  <a16:creationId xmlns:a16="http://schemas.microsoft.com/office/drawing/2014/main" id="{7E529D0C-86CF-A841-B2FF-578BABC8AFA7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42" name="TextBox 324">
              <a:extLst>
                <a:ext uri="{FF2B5EF4-FFF2-40B4-BE49-F238E27FC236}">
                  <a16:creationId xmlns:a16="http://schemas.microsoft.com/office/drawing/2014/main" id="{1752F830-9863-834B-A802-B24566D83891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43" name="TextBox 325">
              <a:extLst>
                <a:ext uri="{FF2B5EF4-FFF2-40B4-BE49-F238E27FC236}">
                  <a16:creationId xmlns:a16="http://schemas.microsoft.com/office/drawing/2014/main" id="{9B5D05D6-700B-C843-9D6D-4011102F3AA9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44" name="TextBox 326">
              <a:extLst>
                <a:ext uri="{FF2B5EF4-FFF2-40B4-BE49-F238E27FC236}">
                  <a16:creationId xmlns:a16="http://schemas.microsoft.com/office/drawing/2014/main" id="{0048CAA9-1A99-AF49-8938-D15A54587F5E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45" name="TextBox 327">
              <a:extLst>
                <a:ext uri="{FF2B5EF4-FFF2-40B4-BE49-F238E27FC236}">
                  <a16:creationId xmlns:a16="http://schemas.microsoft.com/office/drawing/2014/main" id="{61A3DCCA-826A-2C4E-B0B1-AED9088B7F7E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46" name="TextBox 328">
              <a:extLst>
                <a:ext uri="{FF2B5EF4-FFF2-40B4-BE49-F238E27FC236}">
                  <a16:creationId xmlns:a16="http://schemas.microsoft.com/office/drawing/2014/main" id="{2F5F3981-22E1-DF4B-AD90-9890FF64EFF3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247" name="Group 329">
            <a:extLst>
              <a:ext uri="{FF2B5EF4-FFF2-40B4-BE49-F238E27FC236}">
                <a16:creationId xmlns:a16="http://schemas.microsoft.com/office/drawing/2014/main" id="{73EB87DB-CE03-2D48-8129-EB99776DB0C0}"/>
              </a:ext>
            </a:extLst>
          </p:cNvPr>
          <p:cNvGrpSpPr/>
          <p:nvPr/>
        </p:nvGrpSpPr>
        <p:grpSpPr>
          <a:xfrm>
            <a:off x="2614840" y="4445996"/>
            <a:ext cx="311692" cy="659897"/>
            <a:chOff x="8549937" y="2661772"/>
            <a:chExt cx="330693" cy="700125"/>
          </a:xfrm>
        </p:grpSpPr>
        <p:sp>
          <p:nvSpPr>
            <p:cNvPr id="248" name="Oval 330">
              <a:extLst>
                <a:ext uri="{FF2B5EF4-FFF2-40B4-BE49-F238E27FC236}">
                  <a16:creationId xmlns:a16="http://schemas.microsoft.com/office/drawing/2014/main" id="{FF11ECCC-6148-1341-AD13-458AC66FCD6B}"/>
                </a:ext>
              </a:extLst>
            </p:cNvPr>
            <p:cNvSpPr/>
            <p:nvPr/>
          </p:nvSpPr>
          <p:spPr>
            <a:xfrm>
              <a:off x="8616974" y="3045619"/>
              <a:ext cx="205723" cy="2086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sp>
          <p:nvSpPr>
            <p:cNvPr id="249" name="TextBox 331">
              <a:extLst>
                <a:ext uri="{FF2B5EF4-FFF2-40B4-BE49-F238E27FC236}">
                  <a16:creationId xmlns:a16="http://schemas.microsoft.com/office/drawing/2014/main" id="{E9BEBA16-C09F-214D-B4A8-3BCCC7C6C531}"/>
                </a:ext>
              </a:extLst>
            </p:cNvPr>
            <p:cNvSpPr txBox="1"/>
            <p:nvPr/>
          </p:nvSpPr>
          <p:spPr>
            <a:xfrm>
              <a:off x="8766816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50" name="TextBox 332">
              <a:extLst>
                <a:ext uri="{FF2B5EF4-FFF2-40B4-BE49-F238E27FC236}">
                  <a16:creationId xmlns:a16="http://schemas.microsoft.com/office/drawing/2014/main" id="{9DCE3BC1-E059-FC43-8298-2E45995200E4}"/>
                </a:ext>
              </a:extLst>
            </p:cNvPr>
            <p:cNvSpPr txBox="1"/>
            <p:nvPr/>
          </p:nvSpPr>
          <p:spPr>
            <a:xfrm>
              <a:off x="8662429" y="2661772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51" name="TextBox 333">
              <a:extLst>
                <a:ext uri="{FF2B5EF4-FFF2-40B4-BE49-F238E27FC236}">
                  <a16:creationId xmlns:a16="http://schemas.microsoft.com/office/drawing/2014/main" id="{027925DC-E6BF-DA49-964F-F9D5276B3D6A}"/>
                </a:ext>
              </a:extLst>
            </p:cNvPr>
            <p:cNvSpPr txBox="1"/>
            <p:nvPr/>
          </p:nvSpPr>
          <p:spPr>
            <a:xfrm>
              <a:off x="8549937" y="2736531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52" name="TextBox 334">
              <a:extLst>
                <a:ext uri="{FF2B5EF4-FFF2-40B4-BE49-F238E27FC236}">
                  <a16:creationId xmlns:a16="http://schemas.microsoft.com/office/drawing/2014/main" id="{2DBB8F27-E776-D749-8A24-EB8AEFA7F6BE}"/>
                </a:ext>
              </a:extLst>
            </p:cNvPr>
            <p:cNvSpPr txBox="1"/>
            <p:nvPr/>
          </p:nvSpPr>
          <p:spPr>
            <a:xfrm>
              <a:off x="8605818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53" name="TextBox 335">
              <a:extLst>
                <a:ext uri="{FF2B5EF4-FFF2-40B4-BE49-F238E27FC236}">
                  <a16:creationId xmlns:a16="http://schemas.microsoft.com/office/drawing/2014/main" id="{D829F0D9-01D9-C344-928E-E5F668FF996E}"/>
                </a:ext>
              </a:extLst>
            </p:cNvPr>
            <p:cNvSpPr txBox="1"/>
            <p:nvPr/>
          </p:nvSpPr>
          <p:spPr>
            <a:xfrm>
              <a:off x="8660107" y="2774166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254" name="TextBox 336">
              <a:extLst>
                <a:ext uri="{FF2B5EF4-FFF2-40B4-BE49-F238E27FC236}">
                  <a16:creationId xmlns:a16="http://schemas.microsoft.com/office/drawing/2014/main" id="{3AD1842F-1AC8-C145-8C46-649A98085797}"/>
                </a:ext>
              </a:extLst>
            </p:cNvPr>
            <p:cNvSpPr txBox="1"/>
            <p:nvPr/>
          </p:nvSpPr>
          <p:spPr>
            <a:xfrm>
              <a:off x="8728547" y="2869454"/>
              <a:ext cx="113814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1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accent5">
                      <a:lumMod val="75000"/>
                    </a:schemeClr>
                  </a:solidFill>
                </a:rPr>
                <a:t>.</a:t>
              </a:r>
              <a:endParaRPr lang="en-HK" sz="32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sp>
        <p:nvSpPr>
          <p:cNvPr id="255" name="TextBox 5">
            <a:extLst>
              <a:ext uri="{FF2B5EF4-FFF2-40B4-BE49-F238E27FC236}">
                <a16:creationId xmlns:a16="http://schemas.microsoft.com/office/drawing/2014/main" id="{95C8431A-DE89-9042-ADDA-B8FE7E7E5807}"/>
              </a:ext>
            </a:extLst>
          </p:cNvPr>
          <p:cNvSpPr txBox="1"/>
          <p:nvPr/>
        </p:nvSpPr>
        <p:spPr>
          <a:xfrm>
            <a:off x="7365148" y="1102355"/>
            <a:ext cx="4045642" cy="4569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 sz="1600" dirty="0"/>
              <a:t>Over 1000 AZs &amp; POPs worldwide by 2025 to cater localized Business/  Organizations needs</a:t>
            </a:r>
          </a:p>
          <a:p>
            <a:pPr marL="285750" indent="-285750" algn="just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 sz="1600" dirty="0"/>
              <a:t>Serves end-users with local partners, just like a near-by convenience store</a:t>
            </a:r>
          </a:p>
          <a:p>
            <a:pPr marL="285750" indent="-285750" algn="just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 sz="1600" dirty="0"/>
              <a:t>Regional Network &amp; Security Operation Center meets Regulation &amp; Compliance within the border</a:t>
            </a:r>
          </a:p>
          <a:p>
            <a:pPr marL="285750" indent="-285750" algn="just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HK" sz="1600" dirty="0"/>
              <a:t>Distributed Design with Redundancy and Inter-connectivity</a:t>
            </a:r>
          </a:p>
        </p:txBody>
      </p:sp>
    </p:spTree>
    <p:extLst>
      <p:ext uri="{BB962C8B-B14F-4D97-AF65-F5344CB8AC3E}">
        <p14:creationId xmlns:p14="http://schemas.microsoft.com/office/powerpoint/2010/main" val="307289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组合 180">
            <a:extLst>
              <a:ext uri="{FF2B5EF4-FFF2-40B4-BE49-F238E27FC236}">
                <a16:creationId xmlns:a16="http://schemas.microsoft.com/office/drawing/2014/main" id="{200FC527-2742-164F-8919-E89087C8DCB8}"/>
              </a:ext>
            </a:extLst>
          </p:cNvPr>
          <p:cNvGrpSpPr/>
          <p:nvPr/>
        </p:nvGrpSpPr>
        <p:grpSpPr>
          <a:xfrm>
            <a:off x="2262055" y="4198732"/>
            <a:ext cx="7753812" cy="894178"/>
            <a:chOff x="2262055" y="4206971"/>
            <a:chExt cx="7753812" cy="732612"/>
          </a:xfrm>
        </p:grpSpPr>
        <p:sp>
          <p:nvSpPr>
            <p:cNvPr id="116" name="圆角矩形 7">
              <a:extLst>
                <a:ext uri="{FF2B5EF4-FFF2-40B4-BE49-F238E27FC236}">
                  <a16:creationId xmlns:a16="http://schemas.microsoft.com/office/drawing/2014/main" id="{1C76E308-8921-6149-92F8-181874A1ABC8}"/>
                </a:ext>
              </a:extLst>
            </p:cNvPr>
            <p:cNvSpPr/>
            <p:nvPr/>
          </p:nvSpPr>
          <p:spPr bwMode="auto">
            <a:xfrm>
              <a:off x="2262055" y="4206971"/>
              <a:ext cx="1271451" cy="732612"/>
            </a:xfrm>
            <a:prstGeom prst="round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200" dirty="0" err="1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aSV</a:t>
              </a:r>
              <a:endParaRPr lang="zh-CN" altLang="en-US" sz="1200" dirty="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17" name="圆角矩形 18">
              <a:extLst>
                <a:ext uri="{FF2B5EF4-FFF2-40B4-BE49-F238E27FC236}">
                  <a16:creationId xmlns:a16="http://schemas.microsoft.com/office/drawing/2014/main" id="{9624A8F7-F025-9340-95F4-D2336277BCE0}"/>
                </a:ext>
              </a:extLst>
            </p:cNvPr>
            <p:cNvSpPr/>
            <p:nvPr/>
          </p:nvSpPr>
          <p:spPr bwMode="auto">
            <a:xfrm>
              <a:off x="3626764" y="4206971"/>
              <a:ext cx="1272876" cy="732612"/>
            </a:xfrm>
            <a:prstGeom prst="round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200" err="1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aSAN</a:t>
              </a:r>
              <a:endParaRPr lang="zh-CN" altLang="en-US" sz="120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19" name="圆角矩形 21">
              <a:extLst>
                <a:ext uri="{FF2B5EF4-FFF2-40B4-BE49-F238E27FC236}">
                  <a16:creationId xmlns:a16="http://schemas.microsoft.com/office/drawing/2014/main" id="{D2FD7348-F692-3645-BF4D-AD8A94D2085A}"/>
                </a:ext>
              </a:extLst>
            </p:cNvPr>
            <p:cNvSpPr/>
            <p:nvPr/>
          </p:nvSpPr>
          <p:spPr bwMode="auto">
            <a:xfrm>
              <a:off x="4992898" y="4206971"/>
              <a:ext cx="1271451" cy="732612"/>
            </a:xfrm>
            <a:prstGeom prst="round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200" err="1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aNET</a:t>
              </a:r>
              <a:endParaRPr lang="zh-CN" altLang="en-US" sz="120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21" name="圆角矩形 25">
              <a:extLst>
                <a:ext uri="{FF2B5EF4-FFF2-40B4-BE49-F238E27FC236}">
                  <a16:creationId xmlns:a16="http://schemas.microsoft.com/office/drawing/2014/main" id="{81EDA9FF-C66D-F946-B023-7697DD77FAE9}"/>
                </a:ext>
              </a:extLst>
            </p:cNvPr>
            <p:cNvSpPr/>
            <p:nvPr/>
          </p:nvSpPr>
          <p:spPr bwMode="auto">
            <a:xfrm>
              <a:off x="6357607" y="4206971"/>
              <a:ext cx="1271451" cy="732612"/>
            </a:xfrm>
            <a:prstGeom prst="round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200" dirty="0" err="1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aSEC</a:t>
              </a:r>
              <a:endParaRPr lang="zh-CN" altLang="en-US" sz="1200" dirty="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23" name="圆角矩形 28">
              <a:extLst>
                <a:ext uri="{FF2B5EF4-FFF2-40B4-BE49-F238E27FC236}">
                  <a16:creationId xmlns:a16="http://schemas.microsoft.com/office/drawing/2014/main" id="{A258E50C-7DCD-F246-8EAE-4FCE3B16C2D0}"/>
                </a:ext>
              </a:extLst>
            </p:cNvPr>
            <p:cNvSpPr/>
            <p:nvPr/>
          </p:nvSpPr>
          <p:spPr bwMode="auto">
            <a:xfrm>
              <a:off x="7722316" y="4206971"/>
              <a:ext cx="1271150" cy="732612"/>
            </a:xfrm>
            <a:prstGeom prst="round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zh-CN" altLang="en-US" sz="1200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 </a:t>
              </a:r>
              <a:r>
                <a:rPr lang="en-US" altLang="zh-CN" sz="1200" err="1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vGPU</a:t>
              </a:r>
              <a:endParaRPr lang="zh-CN" altLang="en-US" sz="120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02" name="圆角矩形 28">
              <a:extLst>
                <a:ext uri="{FF2B5EF4-FFF2-40B4-BE49-F238E27FC236}">
                  <a16:creationId xmlns:a16="http://schemas.microsoft.com/office/drawing/2014/main" id="{5C9D90C5-F4BB-EB4B-922C-C74A16973A55}"/>
                </a:ext>
              </a:extLst>
            </p:cNvPr>
            <p:cNvSpPr/>
            <p:nvPr/>
          </p:nvSpPr>
          <p:spPr bwMode="auto">
            <a:xfrm>
              <a:off x="9086723" y="4206971"/>
              <a:ext cx="929144" cy="732612"/>
            </a:xfrm>
            <a:prstGeom prst="round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100" b="1" dirty="0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VMware</a:t>
              </a:r>
            </a:p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100" b="1" dirty="0">
                  <a:solidFill>
                    <a:srgbClr val="1C4899"/>
                  </a:solidFill>
                  <a:latin typeface="Century Gothic" panose="020B0502020202020204" pitchFamily="34" charset="0"/>
                  <a:ea typeface="宋体" pitchFamily="2" charset="-122"/>
                </a:rPr>
                <a:t>vSphere</a:t>
              </a:r>
              <a:endParaRPr lang="zh-CN" altLang="en-US" sz="1100" b="1" dirty="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</p:grpSp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3740813-6068-F14A-A3A4-04D9B70132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4F75F06-C19E-1741-B538-AA64CFF0E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CC74392-5033-F742-9066-917864952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B242FE16-4CFC-2646-9897-88230E08AE07}"/>
              </a:ext>
            </a:extLst>
          </p:cNvPr>
          <p:cNvSpPr/>
          <p:nvPr/>
        </p:nvSpPr>
        <p:spPr>
          <a:xfrm>
            <a:off x="655850" y="200326"/>
            <a:ext cx="8627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Managed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Cloud Architecture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Overview</a:t>
            </a:r>
          </a:p>
        </p:txBody>
      </p:sp>
      <p:sp>
        <p:nvSpPr>
          <p:cNvPr id="114" name="矩形 1">
            <a:extLst>
              <a:ext uri="{FF2B5EF4-FFF2-40B4-BE49-F238E27FC236}">
                <a16:creationId xmlns:a16="http://schemas.microsoft.com/office/drawing/2014/main" id="{8351EE00-91CA-294A-9DCF-364915C2EE0A}"/>
              </a:ext>
            </a:extLst>
          </p:cNvPr>
          <p:cNvSpPr/>
          <p:nvPr/>
        </p:nvSpPr>
        <p:spPr bwMode="auto">
          <a:xfrm>
            <a:off x="916810" y="4075847"/>
            <a:ext cx="1204934" cy="1634069"/>
          </a:xfrm>
          <a:prstGeom prst="rect">
            <a:avLst/>
          </a:prstGeom>
          <a:solidFill>
            <a:srgbClr val="02AFF0">
              <a:alpha val="11000"/>
            </a:srgbClr>
          </a:solidFill>
          <a:ln w="12700" cap="flat" cmpd="sng" algn="ctr">
            <a:solidFill>
              <a:srgbClr val="02AFF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12495">
              <a:lnSpc>
                <a:spcPct val="120000"/>
              </a:lnSpc>
              <a:buFont typeface="Arial" pitchFamily="34" charset="0"/>
              <a:buNone/>
              <a:defRPr/>
            </a:pPr>
            <a:r>
              <a:rPr lang="en-US" altLang="zh-CN" sz="1200" b="1" dirty="0">
                <a:solidFill>
                  <a:srgbClr val="0070C0"/>
                </a:solidFill>
                <a:ea typeface="宋体" pitchFamily="2" charset="-122"/>
              </a:rPr>
              <a:t>Hyper</a:t>
            </a:r>
            <a:r>
              <a:rPr lang="zh-CN" altLang="en-US" sz="1200" b="1" dirty="0">
                <a:solidFill>
                  <a:srgbClr val="0070C0"/>
                </a:solidFill>
                <a:ea typeface="宋体" pitchFamily="2" charset="-122"/>
              </a:rPr>
              <a:t> </a:t>
            </a:r>
            <a:r>
              <a:rPr lang="en-US" altLang="zh-CN" sz="1200" b="1" dirty="0">
                <a:solidFill>
                  <a:srgbClr val="0070C0"/>
                </a:solidFill>
                <a:ea typeface="宋体" pitchFamily="2" charset="-122"/>
              </a:rPr>
              <a:t>Converged</a:t>
            </a:r>
            <a:r>
              <a:rPr lang="zh-CN" altLang="en-US" sz="1200" b="1" dirty="0">
                <a:solidFill>
                  <a:srgbClr val="0070C0"/>
                </a:solidFill>
                <a:ea typeface="宋体" pitchFamily="2" charset="-122"/>
              </a:rPr>
              <a:t> </a:t>
            </a:r>
            <a:r>
              <a:rPr lang="en-US" altLang="zh-CN" sz="1200" b="1" dirty="0">
                <a:solidFill>
                  <a:srgbClr val="0070C0"/>
                </a:solidFill>
                <a:ea typeface="宋体" pitchFamily="2" charset="-122"/>
              </a:rPr>
              <a:t>Infrastructure</a:t>
            </a:r>
            <a:endParaRPr lang="zh-CN" altLang="en-US" sz="1200" b="1" dirty="0">
              <a:solidFill>
                <a:srgbClr val="0070C0"/>
              </a:solidFill>
              <a:ea typeface="宋体" pitchFamily="2" charset="-122"/>
            </a:endParaRPr>
          </a:p>
        </p:txBody>
      </p:sp>
      <p:sp>
        <p:nvSpPr>
          <p:cNvPr id="115" name="矩形 15">
            <a:extLst>
              <a:ext uri="{FF2B5EF4-FFF2-40B4-BE49-F238E27FC236}">
                <a16:creationId xmlns:a16="http://schemas.microsoft.com/office/drawing/2014/main" id="{909398B4-B14A-3346-A4AB-5D152B624C5D}"/>
              </a:ext>
            </a:extLst>
          </p:cNvPr>
          <p:cNvSpPr/>
          <p:nvPr/>
        </p:nvSpPr>
        <p:spPr bwMode="auto">
          <a:xfrm>
            <a:off x="2167629" y="4080587"/>
            <a:ext cx="7949493" cy="1626928"/>
          </a:xfrm>
          <a:prstGeom prst="rect">
            <a:avLst/>
          </a:prstGeom>
          <a:noFill/>
          <a:ln w="12700" cap="flat" cmpd="sng" algn="ctr">
            <a:solidFill>
              <a:srgbClr val="00B0F0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lstStyle/>
          <a:p>
            <a:pPr algn="ctr" defTabSz="912495">
              <a:buFont typeface="Arial" pitchFamily="34" charset="0"/>
              <a:buNone/>
              <a:defRPr/>
            </a:pPr>
            <a:endParaRPr lang="en-US" altLang="zh-CN" sz="1400" b="1">
              <a:latin typeface="Century Gothic" panose="020B0502020202020204" pitchFamily="34" charset="0"/>
              <a:ea typeface="宋体" pitchFamily="2" charset="-122"/>
            </a:endParaRPr>
          </a:p>
        </p:txBody>
      </p:sp>
      <p:sp>
        <p:nvSpPr>
          <p:cNvPr id="126" name="矩形 125">
            <a:extLst>
              <a:ext uri="{FF2B5EF4-FFF2-40B4-BE49-F238E27FC236}">
                <a16:creationId xmlns:a16="http://schemas.microsoft.com/office/drawing/2014/main" id="{765D30DC-92EA-7647-AA09-EA88CD87C03D}"/>
              </a:ext>
            </a:extLst>
          </p:cNvPr>
          <p:cNvSpPr/>
          <p:nvPr/>
        </p:nvSpPr>
        <p:spPr bwMode="auto">
          <a:xfrm>
            <a:off x="916810" y="2678586"/>
            <a:ext cx="1204934" cy="1328854"/>
          </a:xfrm>
          <a:prstGeom prst="rect">
            <a:avLst/>
          </a:prstGeom>
          <a:solidFill>
            <a:srgbClr val="02AFF0">
              <a:alpha val="11000"/>
            </a:srgbClr>
          </a:solidFill>
          <a:ln w="12700" cap="flat" cmpd="sng" algn="ctr">
            <a:solidFill>
              <a:srgbClr val="02AFF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12495">
              <a:lnSpc>
                <a:spcPct val="120000"/>
              </a:lnSpc>
              <a:buFont typeface="Arial" pitchFamily="34" charset="0"/>
              <a:buNone/>
              <a:defRPr/>
            </a:pPr>
            <a:r>
              <a:rPr lang="en-US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Cloud</a:t>
            </a:r>
            <a:r>
              <a:rPr lang="zh-CN" altLang="en-US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 </a:t>
            </a:r>
            <a:r>
              <a:rPr lang="en-US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Service</a:t>
            </a:r>
            <a:r>
              <a:rPr lang="zh-CN" altLang="en-US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 </a:t>
            </a:r>
            <a:r>
              <a:rPr lang="en-US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Catalog</a:t>
            </a:r>
          </a:p>
        </p:txBody>
      </p:sp>
      <p:sp>
        <p:nvSpPr>
          <p:cNvPr id="132" name="矩形 57">
            <a:extLst>
              <a:ext uri="{FF2B5EF4-FFF2-40B4-BE49-F238E27FC236}">
                <a16:creationId xmlns:a16="http://schemas.microsoft.com/office/drawing/2014/main" id="{DBC1EA96-6678-734A-A124-DEFA56B93E89}"/>
              </a:ext>
            </a:extLst>
          </p:cNvPr>
          <p:cNvSpPr/>
          <p:nvPr/>
        </p:nvSpPr>
        <p:spPr bwMode="auto">
          <a:xfrm>
            <a:off x="916810" y="1252711"/>
            <a:ext cx="1204934" cy="1371881"/>
          </a:xfrm>
          <a:prstGeom prst="rect">
            <a:avLst/>
          </a:prstGeom>
          <a:solidFill>
            <a:srgbClr val="02AFF0">
              <a:alpha val="11000"/>
            </a:srgbClr>
          </a:solidFill>
          <a:ln w="12700" cap="flat" cmpd="sng" algn="ctr">
            <a:solidFill>
              <a:srgbClr val="02AFF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12495">
              <a:lnSpc>
                <a:spcPct val="120000"/>
              </a:lnSpc>
              <a:buFont typeface="Arial" pitchFamily="34" charset="0"/>
              <a:buNone/>
              <a:defRPr/>
            </a:pPr>
            <a:r>
              <a:rPr lang="en-US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Business</a:t>
            </a:r>
            <a:r>
              <a:rPr lang="zh-CN" altLang="en-US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 </a:t>
            </a:r>
            <a:r>
              <a:rPr lang="en-US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itchFamily="2" charset="-122"/>
              </a:rPr>
              <a:t>Operation</a:t>
            </a:r>
          </a:p>
        </p:txBody>
      </p:sp>
      <p:sp>
        <p:nvSpPr>
          <p:cNvPr id="134" name="文本框 11">
            <a:extLst>
              <a:ext uri="{FF2B5EF4-FFF2-40B4-BE49-F238E27FC236}">
                <a16:creationId xmlns:a16="http://schemas.microsoft.com/office/drawing/2014/main" id="{5A2B0F72-070C-F24B-BED5-AE7DAF3C4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138" y="2165210"/>
            <a:ext cx="201278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Ticket, Metering</a:t>
            </a:r>
            <a:r>
              <a:rPr kumimoji="1" lang="zh-CN" altLang="en-US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&amp;</a:t>
            </a:r>
            <a:r>
              <a:rPr kumimoji="1" lang="zh-CN" altLang="en-US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API</a:t>
            </a:r>
          </a:p>
        </p:txBody>
      </p:sp>
      <p:sp>
        <p:nvSpPr>
          <p:cNvPr id="136" name="文本框 70">
            <a:extLst>
              <a:ext uri="{FF2B5EF4-FFF2-40B4-BE49-F238E27FC236}">
                <a16:creationId xmlns:a16="http://schemas.microsoft.com/office/drawing/2014/main" id="{4DFF5424-7A81-C443-B33D-E3BA590A71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3476" y="2165210"/>
            <a:ext cx="17536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kumimoji="1" lang="en-US" altLang="zh-CN" sz="1200">
                <a:solidFill>
                  <a:srgbClr val="0070C0"/>
                </a:solidFill>
                <a:latin typeface="Century Gothic" panose="020B0502020202020204" pitchFamily="34" charset="0"/>
              </a:rPr>
              <a:t>Monitoring</a:t>
            </a:r>
            <a:r>
              <a:rPr kumimoji="1" lang="zh-CN" altLang="en-US" sz="120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>
                <a:solidFill>
                  <a:srgbClr val="0070C0"/>
                </a:solidFill>
                <a:latin typeface="Century Gothic" panose="020B0502020202020204" pitchFamily="34" charset="0"/>
              </a:rPr>
              <a:t>&amp;Report</a:t>
            </a:r>
          </a:p>
        </p:txBody>
      </p:sp>
      <p:sp>
        <p:nvSpPr>
          <p:cNvPr id="138" name="文本框 78">
            <a:extLst>
              <a:ext uri="{FF2B5EF4-FFF2-40B4-BE49-F238E27FC236}">
                <a16:creationId xmlns:a16="http://schemas.microsoft.com/office/drawing/2014/main" id="{6A42AC81-CF91-1D4C-9FFD-2E751CD7A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137" y="1442039"/>
            <a:ext cx="201278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Multiple</a:t>
            </a:r>
            <a:r>
              <a:rPr kumimoji="1" lang="zh-CN" altLang="en-US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Tenant</a:t>
            </a:r>
          </a:p>
        </p:txBody>
      </p:sp>
      <p:grpSp>
        <p:nvGrpSpPr>
          <p:cNvPr id="165" name="组合 164">
            <a:extLst>
              <a:ext uri="{FF2B5EF4-FFF2-40B4-BE49-F238E27FC236}">
                <a16:creationId xmlns:a16="http://schemas.microsoft.com/office/drawing/2014/main" id="{63BE8302-0523-7F47-AB96-5171F8B1F134}"/>
              </a:ext>
            </a:extLst>
          </p:cNvPr>
          <p:cNvGrpSpPr/>
          <p:nvPr/>
        </p:nvGrpSpPr>
        <p:grpSpPr>
          <a:xfrm>
            <a:off x="2167630" y="1252710"/>
            <a:ext cx="7955194" cy="1365527"/>
            <a:chOff x="2167630" y="1252710"/>
            <a:chExt cx="7955194" cy="1365527"/>
          </a:xfrm>
        </p:grpSpPr>
        <p:sp>
          <p:nvSpPr>
            <p:cNvPr id="133" name="矩形 58">
              <a:extLst>
                <a:ext uri="{FF2B5EF4-FFF2-40B4-BE49-F238E27FC236}">
                  <a16:creationId xmlns:a16="http://schemas.microsoft.com/office/drawing/2014/main" id="{8A391812-068F-474C-9112-74866C5D7AC3}"/>
                </a:ext>
              </a:extLst>
            </p:cNvPr>
            <p:cNvSpPr/>
            <p:nvPr/>
          </p:nvSpPr>
          <p:spPr bwMode="auto">
            <a:xfrm>
              <a:off x="2167630" y="1961131"/>
              <a:ext cx="4045342" cy="657106"/>
            </a:xfrm>
            <a:prstGeom prst="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35" name="矩形 65">
              <a:extLst>
                <a:ext uri="{FF2B5EF4-FFF2-40B4-BE49-F238E27FC236}">
                  <a16:creationId xmlns:a16="http://schemas.microsoft.com/office/drawing/2014/main" id="{FCE717F3-E69E-654E-880B-8FA8209614E4}"/>
                </a:ext>
              </a:extLst>
            </p:cNvPr>
            <p:cNvSpPr/>
            <p:nvPr/>
          </p:nvSpPr>
          <p:spPr bwMode="auto">
            <a:xfrm>
              <a:off x="6284241" y="1961131"/>
              <a:ext cx="3832882" cy="657106"/>
            </a:xfrm>
            <a:prstGeom prst="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37" name="矩形 73">
              <a:extLst>
                <a:ext uri="{FF2B5EF4-FFF2-40B4-BE49-F238E27FC236}">
                  <a16:creationId xmlns:a16="http://schemas.microsoft.com/office/drawing/2014/main" id="{567D8075-2AD9-BA4B-A402-EC2ABB30C4AF}"/>
                </a:ext>
              </a:extLst>
            </p:cNvPr>
            <p:cNvSpPr/>
            <p:nvPr/>
          </p:nvSpPr>
          <p:spPr bwMode="auto">
            <a:xfrm>
              <a:off x="2167630" y="1252710"/>
              <a:ext cx="4045342" cy="655681"/>
            </a:xfrm>
            <a:prstGeom prst="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40" name="矩形 80">
              <a:extLst>
                <a:ext uri="{FF2B5EF4-FFF2-40B4-BE49-F238E27FC236}">
                  <a16:creationId xmlns:a16="http://schemas.microsoft.com/office/drawing/2014/main" id="{5824311F-D5D0-954F-BC77-E4AE0C9255A4}"/>
                </a:ext>
              </a:extLst>
            </p:cNvPr>
            <p:cNvSpPr/>
            <p:nvPr/>
          </p:nvSpPr>
          <p:spPr bwMode="auto">
            <a:xfrm>
              <a:off x="6275688" y="1256986"/>
              <a:ext cx="3847136" cy="655681"/>
            </a:xfrm>
            <a:prstGeom prst="rect">
              <a:avLst/>
            </a:prstGeom>
            <a:noFill/>
            <a:ln w="12700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</p:grpSp>
      <p:sp>
        <p:nvSpPr>
          <p:cNvPr id="141" name="文本框 81">
            <a:extLst>
              <a:ext uri="{FF2B5EF4-FFF2-40B4-BE49-F238E27FC236}">
                <a16:creationId xmlns:a16="http://schemas.microsoft.com/office/drawing/2014/main" id="{B13CEB81-6A11-2946-AF18-3584CC263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3476" y="1442039"/>
            <a:ext cx="16709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Service</a:t>
            </a:r>
            <a:r>
              <a:rPr kumimoji="1" lang="zh-CN" altLang="en-US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kumimoji="1" lang="en-US" altLang="zh-CN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Portal</a:t>
            </a:r>
          </a:p>
        </p:txBody>
      </p:sp>
      <p:sp>
        <p:nvSpPr>
          <p:cNvPr id="142" name="矩形 87">
            <a:extLst>
              <a:ext uri="{FF2B5EF4-FFF2-40B4-BE49-F238E27FC236}">
                <a16:creationId xmlns:a16="http://schemas.microsoft.com/office/drawing/2014/main" id="{015A7585-EA0F-F14B-8669-350CB097339C}"/>
              </a:ext>
            </a:extLst>
          </p:cNvPr>
          <p:cNvSpPr/>
          <p:nvPr/>
        </p:nvSpPr>
        <p:spPr bwMode="auto">
          <a:xfrm>
            <a:off x="2166279" y="2678586"/>
            <a:ext cx="7950843" cy="1328854"/>
          </a:xfrm>
          <a:prstGeom prst="rect">
            <a:avLst/>
          </a:prstGeom>
          <a:noFill/>
          <a:ln w="12700" cap="flat" cmpd="sng" algn="ctr">
            <a:solidFill>
              <a:srgbClr val="00B0F0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lstStyle/>
          <a:p>
            <a:pPr algn="ctr" defTabSz="912495">
              <a:buFont typeface="Arial" pitchFamily="34" charset="0"/>
              <a:buNone/>
              <a:defRPr/>
            </a:pPr>
            <a:endParaRPr lang="en-US" altLang="zh-CN" sz="1400" b="1">
              <a:latin typeface="Century Gothic" panose="020B0502020202020204" pitchFamily="34" charset="0"/>
              <a:ea typeface="宋体" pitchFamily="2" charset="-122"/>
            </a:endParaRPr>
          </a:p>
        </p:txBody>
      </p:sp>
      <p:sp>
        <p:nvSpPr>
          <p:cNvPr id="104" name="圆角矩形 28">
            <a:extLst>
              <a:ext uri="{FF2B5EF4-FFF2-40B4-BE49-F238E27FC236}">
                <a16:creationId xmlns:a16="http://schemas.microsoft.com/office/drawing/2014/main" id="{3A901962-398F-A24C-8B44-50FCCDF06757}"/>
              </a:ext>
            </a:extLst>
          </p:cNvPr>
          <p:cNvSpPr/>
          <p:nvPr/>
        </p:nvSpPr>
        <p:spPr bwMode="auto">
          <a:xfrm>
            <a:off x="8490051" y="5183501"/>
            <a:ext cx="1271451" cy="404568"/>
          </a:xfrm>
          <a:prstGeom prst="roundRect">
            <a:avLst/>
          </a:prstGeom>
          <a:noFill/>
          <a:ln w="9525" cap="flat" cmpd="sng" algn="ctr">
            <a:solidFill>
              <a:srgbClr val="00B0F0"/>
            </a:solidFill>
            <a:prstDash val="sysDash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defTabSz="912495">
              <a:buFont typeface="Arial" pitchFamily="34" charset="0"/>
              <a:buNone/>
              <a:defRPr/>
            </a:pPr>
            <a:r>
              <a:rPr lang="en-US" altLang="zh-CN" sz="1100" b="1" dirty="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rPr>
              <a:t>External</a:t>
            </a:r>
            <a:r>
              <a:rPr lang="zh-CN" altLang="en-US" sz="1100" b="1" dirty="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rPr>
              <a:t> </a:t>
            </a:r>
            <a:r>
              <a:rPr lang="en-US" altLang="zh-CN" sz="1100" b="1" dirty="0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rPr>
              <a:t>storage</a:t>
            </a:r>
            <a:endParaRPr lang="zh-CN" altLang="en-US" sz="1100" b="1" dirty="0">
              <a:solidFill>
                <a:srgbClr val="1C4899"/>
              </a:solidFill>
              <a:latin typeface="Century Gothic" panose="020B0502020202020204" pitchFamily="34" charset="0"/>
              <a:ea typeface="宋体" pitchFamily="2" charset="-122"/>
            </a:endParaRPr>
          </a:p>
        </p:txBody>
      </p:sp>
      <p:sp>
        <p:nvSpPr>
          <p:cNvPr id="149" name="矩形 103">
            <a:extLst>
              <a:ext uri="{FF2B5EF4-FFF2-40B4-BE49-F238E27FC236}">
                <a16:creationId xmlns:a16="http://schemas.microsoft.com/office/drawing/2014/main" id="{B0BC001B-74BE-6C48-A9EB-50434647EBCB}"/>
              </a:ext>
            </a:extLst>
          </p:cNvPr>
          <p:cNvSpPr/>
          <p:nvPr/>
        </p:nvSpPr>
        <p:spPr>
          <a:xfrm>
            <a:off x="10209836" y="1280777"/>
            <a:ext cx="1058180" cy="292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565">
              <a:lnSpc>
                <a:spcPct val="120000"/>
              </a:lnSpc>
            </a:pPr>
            <a:r>
              <a:rPr kumimoji="1" lang="en-US" altLang="zh-CN" sz="12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rPr>
              <a:t>Migration</a:t>
            </a:r>
            <a:endParaRPr kumimoji="1" lang="zh-CN" altLang="en-US" sz="1200" b="1" dirty="0">
              <a:solidFill>
                <a:srgbClr val="79BD28"/>
              </a:solidFill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0" name="圆角矩形 64">
            <a:extLst>
              <a:ext uri="{FF2B5EF4-FFF2-40B4-BE49-F238E27FC236}">
                <a16:creationId xmlns:a16="http://schemas.microsoft.com/office/drawing/2014/main" id="{8A057EB2-9FC5-394F-B7A3-DBEB5D6DB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7866" y="2081249"/>
            <a:ext cx="930670" cy="396762"/>
          </a:xfrm>
          <a:prstGeom prst="roundRect">
            <a:avLst>
              <a:gd name="adj" fmla="val 9083"/>
            </a:avLst>
          </a:prstGeom>
          <a:solidFill>
            <a:srgbClr val="E2F0D9"/>
          </a:solidFill>
          <a:ln>
            <a:solidFill>
              <a:srgbClr val="79BD28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defTabSz="1218565"/>
            <a:r>
              <a:rPr lang="en-US" altLang="zh-CN" sz="1100" dirty="0">
                <a:solidFill>
                  <a:srgbClr val="79BD28"/>
                </a:solidFill>
                <a:ea typeface="微软雅黑" pitchFamily="34" charset="-122"/>
                <a:sym typeface="Arial Unicode MS" panose="020B0604020202020204" pitchFamily="34" charset="-122"/>
              </a:rPr>
              <a:t>DB Migration</a:t>
            </a:r>
            <a:endParaRPr lang="zh-CN" altLang="en-US" sz="1100" dirty="0">
              <a:solidFill>
                <a:srgbClr val="79BD28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51" name="圆角矩形 64">
            <a:extLst>
              <a:ext uri="{FF2B5EF4-FFF2-40B4-BE49-F238E27FC236}">
                <a16:creationId xmlns:a16="http://schemas.microsoft.com/office/drawing/2014/main" id="{7874F5D8-5E9A-1447-BB17-74D7D4711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7866" y="1611886"/>
            <a:ext cx="930670" cy="395116"/>
          </a:xfrm>
          <a:prstGeom prst="roundRect">
            <a:avLst>
              <a:gd name="adj" fmla="val 9083"/>
            </a:avLst>
          </a:prstGeom>
          <a:solidFill>
            <a:srgbClr val="E2F0D9"/>
          </a:solidFill>
          <a:ln>
            <a:solidFill>
              <a:srgbClr val="79BD28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defTabSz="1218565"/>
            <a:r>
              <a:rPr lang="en-US" altLang="zh-CN" sz="1100" dirty="0">
                <a:solidFill>
                  <a:srgbClr val="79BD28"/>
                </a:solidFill>
                <a:ea typeface="微软雅黑" pitchFamily="34" charset="-122"/>
                <a:sym typeface="Arial Unicode MS" panose="020B0604020202020204" pitchFamily="34" charset="-122"/>
              </a:rPr>
              <a:t>P2V Tools</a:t>
            </a:r>
            <a:endParaRPr lang="zh-CN" altLang="en-US" sz="1100" dirty="0">
              <a:solidFill>
                <a:srgbClr val="79BD28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52" name="矩形 3">
            <a:extLst>
              <a:ext uri="{FF2B5EF4-FFF2-40B4-BE49-F238E27FC236}">
                <a16:creationId xmlns:a16="http://schemas.microsoft.com/office/drawing/2014/main" id="{6228E807-6098-AD4E-9FDC-3E0828DECD5B}"/>
              </a:ext>
            </a:extLst>
          </p:cNvPr>
          <p:cNvSpPr/>
          <p:nvPr/>
        </p:nvSpPr>
        <p:spPr>
          <a:xfrm>
            <a:off x="10173487" y="1252711"/>
            <a:ext cx="1151083" cy="1365524"/>
          </a:xfrm>
          <a:prstGeom prst="rect">
            <a:avLst/>
          </a:prstGeom>
          <a:noFill/>
          <a:ln>
            <a:solidFill>
              <a:srgbClr val="79BD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3" name="矩形 109">
            <a:extLst>
              <a:ext uri="{FF2B5EF4-FFF2-40B4-BE49-F238E27FC236}">
                <a16:creationId xmlns:a16="http://schemas.microsoft.com/office/drawing/2014/main" id="{148EAD7E-CA53-AC41-B233-9B26F22E663F}"/>
              </a:ext>
            </a:extLst>
          </p:cNvPr>
          <p:cNvSpPr/>
          <p:nvPr/>
        </p:nvSpPr>
        <p:spPr>
          <a:xfrm>
            <a:off x="10173487" y="2678585"/>
            <a:ext cx="1151082" cy="1328854"/>
          </a:xfrm>
          <a:prstGeom prst="rect">
            <a:avLst/>
          </a:prstGeom>
          <a:noFill/>
          <a:ln>
            <a:solidFill>
              <a:srgbClr val="79BD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4" name="矩形 110">
            <a:extLst>
              <a:ext uri="{FF2B5EF4-FFF2-40B4-BE49-F238E27FC236}">
                <a16:creationId xmlns:a16="http://schemas.microsoft.com/office/drawing/2014/main" id="{095D4AEB-E670-E246-95A4-94DD62876C2E}"/>
              </a:ext>
            </a:extLst>
          </p:cNvPr>
          <p:cNvSpPr/>
          <p:nvPr/>
        </p:nvSpPr>
        <p:spPr>
          <a:xfrm>
            <a:off x="10211261" y="2796122"/>
            <a:ext cx="1063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565"/>
            <a:r>
              <a:rPr kumimoji="1" lang="en-US" altLang="zh-CN" sz="12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rPr>
              <a:t>Disaster</a:t>
            </a:r>
          </a:p>
          <a:p>
            <a:pPr algn="ctr" defTabSz="1218565"/>
            <a:r>
              <a:rPr kumimoji="1" lang="en-US" altLang="zh-CN" sz="12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rPr>
              <a:t>Recovery</a:t>
            </a:r>
            <a:endParaRPr kumimoji="1" lang="zh-CN" altLang="en-US" sz="1200" b="1" dirty="0">
              <a:solidFill>
                <a:srgbClr val="79BD28"/>
              </a:solidFill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5" name="矩形 111">
            <a:extLst>
              <a:ext uri="{FF2B5EF4-FFF2-40B4-BE49-F238E27FC236}">
                <a16:creationId xmlns:a16="http://schemas.microsoft.com/office/drawing/2014/main" id="{C2378E9F-C036-3843-973B-0AEBA44B417F}"/>
              </a:ext>
            </a:extLst>
          </p:cNvPr>
          <p:cNvSpPr/>
          <p:nvPr/>
        </p:nvSpPr>
        <p:spPr>
          <a:xfrm>
            <a:off x="10182395" y="4075848"/>
            <a:ext cx="1151081" cy="1626929"/>
          </a:xfrm>
          <a:prstGeom prst="rect">
            <a:avLst/>
          </a:prstGeom>
          <a:noFill/>
          <a:ln>
            <a:solidFill>
              <a:srgbClr val="79BD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6" name="矩形 112">
            <a:extLst>
              <a:ext uri="{FF2B5EF4-FFF2-40B4-BE49-F238E27FC236}">
                <a16:creationId xmlns:a16="http://schemas.microsoft.com/office/drawing/2014/main" id="{209D768F-7E91-7740-83D3-0B3AB943D009}"/>
              </a:ext>
            </a:extLst>
          </p:cNvPr>
          <p:cNvSpPr/>
          <p:nvPr/>
        </p:nvSpPr>
        <p:spPr>
          <a:xfrm>
            <a:off x="10281373" y="4168317"/>
            <a:ext cx="930670" cy="292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565">
              <a:lnSpc>
                <a:spcPct val="120000"/>
              </a:lnSpc>
            </a:pPr>
            <a:r>
              <a:rPr kumimoji="1" lang="en-US" altLang="zh-CN" sz="12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rPr>
              <a:t>Service</a:t>
            </a:r>
            <a:endParaRPr kumimoji="1" lang="zh-CN" altLang="en-US" sz="1200" b="1" dirty="0">
              <a:solidFill>
                <a:srgbClr val="79BD28"/>
              </a:solidFill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7" name="圆角矩形 64">
            <a:extLst>
              <a:ext uri="{FF2B5EF4-FFF2-40B4-BE49-F238E27FC236}">
                <a16:creationId xmlns:a16="http://schemas.microsoft.com/office/drawing/2014/main" id="{6FC5BA06-083E-1D46-BF1D-26BACD0966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1372" y="4520736"/>
            <a:ext cx="930670" cy="438400"/>
          </a:xfrm>
          <a:prstGeom prst="roundRect">
            <a:avLst>
              <a:gd name="adj" fmla="val 908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9BD28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defTabSz="1218565"/>
            <a:r>
              <a:rPr lang="en-US" altLang="zh-CN" sz="1100">
                <a:solidFill>
                  <a:srgbClr val="79BD28"/>
                </a:solidFill>
                <a:ea typeface="微软雅黑" pitchFamily="34" charset="-122"/>
                <a:sym typeface="Arial Unicode MS" panose="020B0604020202020204" pitchFamily="34" charset="-122"/>
              </a:rPr>
              <a:t>Consulting</a:t>
            </a:r>
            <a:endParaRPr lang="zh-CN" altLang="en-US" sz="1100">
              <a:solidFill>
                <a:srgbClr val="79BD28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58" name="圆角矩形 64">
            <a:extLst>
              <a:ext uri="{FF2B5EF4-FFF2-40B4-BE49-F238E27FC236}">
                <a16:creationId xmlns:a16="http://schemas.microsoft.com/office/drawing/2014/main" id="{BC1DA42D-96F2-8B45-A364-FCB13B8E2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3064" y="5051165"/>
            <a:ext cx="930670" cy="438400"/>
          </a:xfrm>
          <a:prstGeom prst="roundRect">
            <a:avLst>
              <a:gd name="adj" fmla="val 908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9BD28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defTabSz="1218565"/>
            <a:r>
              <a:rPr lang="en-US" altLang="zh-CN" sz="1100" dirty="0">
                <a:solidFill>
                  <a:srgbClr val="79BD28"/>
                </a:solidFill>
                <a:ea typeface="微软雅黑" pitchFamily="34" charset="-122"/>
                <a:sym typeface="Arial Unicode MS" panose="020B0604020202020204" pitchFamily="34" charset="-122"/>
              </a:rPr>
              <a:t>Technical</a:t>
            </a:r>
          </a:p>
          <a:p>
            <a:pPr algn="ctr" defTabSz="1218565"/>
            <a:r>
              <a:rPr lang="en-US" altLang="zh-CN" sz="1100" dirty="0">
                <a:solidFill>
                  <a:srgbClr val="79BD28"/>
                </a:solidFill>
                <a:ea typeface="微软雅黑" pitchFamily="34" charset="-122"/>
                <a:sym typeface="Arial Unicode MS" panose="020B0604020202020204" pitchFamily="34" charset="-122"/>
              </a:rPr>
              <a:t>support</a:t>
            </a:r>
            <a:endParaRPr lang="zh-CN" altLang="en-US" sz="1100" dirty="0">
              <a:solidFill>
                <a:srgbClr val="79BD28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59" name="圆角矩形 64">
            <a:extLst>
              <a:ext uri="{FF2B5EF4-FFF2-40B4-BE49-F238E27FC236}">
                <a16:creationId xmlns:a16="http://schemas.microsoft.com/office/drawing/2014/main" id="{34F9DB47-7F6E-5845-ADE7-F5265D200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7866" y="3353119"/>
            <a:ext cx="930670" cy="438400"/>
          </a:xfrm>
          <a:prstGeom prst="roundRect">
            <a:avLst>
              <a:gd name="adj" fmla="val 908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9BD28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defTabSz="1218565"/>
            <a:r>
              <a:rPr lang="en-US" altLang="zh-CN" sz="1100" dirty="0">
                <a:solidFill>
                  <a:srgbClr val="79BD28"/>
                </a:solidFill>
                <a:ea typeface="微软雅黑" pitchFamily="34" charset="-122"/>
                <a:sym typeface="Arial Unicode MS" panose="020B0604020202020204" pitchFamily="34" charset="-122"/>
              </a:rPr>
              <a:t>Backup</a:t>
            </a:r>
            <a:endParaRPr lang="zh-CN" altLang="en-US" sz="1100" dirty="0">
              <a:solidFill>
                <a:srgbClr val="79BD28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grpSp>
        <p:nvGrpSpPr>
          <p:cNvPr id="174" name="组合 173">
            <a:extLst>
              <a:ext uri="{FF2B5EF4-FFF2-40B4-BE49-F238E27FC236}">
                <a16:creationId xmlns:a16="http://schemas.microsoft.com/office/drawing/2014/main" id="{66EFB725-DF3F-624F-B599-824603311B7A}"/>
              </a:ext>
            </a:extLst>
          </p:cNvPr>
          <p:cNvGrpSpPr/>
          <p:nvPr/>
        </p:nvGrpSpPr>
        <p:grpSpPr>
          <a:xfrm>
            <a:off x="2262694" y="2736713"/>
            <a:ext cx="7753612" cy="1241517"/>
            <a:chOff x="2279170" y="2728475"/>
            <a:chExt cx="7753612" cy="1241517"/>
          </a:xfrm>
        </p:grpSpPr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id="{FD69DA34-AE6D-8F41-9C53-4A13D1403CB0}"/>
                </a:ext>
              </a:extLst>
            </p:cNvPr>
            <p:cNvSpPr/>
            <p:nvPr/>
          </p:nvSpPr>
          <p:spPr bwMode="auto">
            <a:xfrm>
              <a:off x="2279170" y="2728475"/>
              <a:ext cx="1530925" cy="12130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rgbClr val="1C4899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30" name="矩形 48">
              <a:extLst>
                <a:ext uri="{FF2B5EF4-FFF2-40B4-BE49-F238E27FC236}">
                  <a16:creationId xmlns:a16="http://schemas.microsoft.com/office/drawing/2014/main" id="{E5B8F619-88A2-FF4B-8502-00F24CB3A097}"/>
                </a:ext>
              </a:extLst>
            </p:cNvPr>
            <p:cNvSpPr/>
            <p:nvPr/>
          </p:nvSpPr>
          <p:spPr bwMode="auto">
            <a:xfrm>
              <a:off x="3866460" y="2731325"/>
              <a:ext cx="1694079" cy="122726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05" name="矩形 48">
              <a:extLst>
                <a:ext uri="{FF2B5EF4-FFF2-40B4-BE49-F238E27FC236}">
                  <a16:creationId xmlns:a16="http://schemas.microsoft.com/office/drawing/2014/main" id="{747A7E35-E57D-1143-9BB6-4DC0CE04032D}"/>
                </a:ext>
              </a:extLst>
            </p:cNvPr>
            <p:cNvSpPr/>
            <p:nvPr/>
          </p:nvSpPr>
          <p:spPr bwMode="auto">
            <a:xfrm>
              <a:off x="5621726" y="2731325"/>
              <a:ext cx="2573382" cy="122726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sp>
          <p:nvSpPr>
            <p:cNvPr id="106" name="矩形 48">
              <a:extLst>
                <a:ext uri="{FF2B5EF4-FFF2-40B4-BE49-F238E27FC236}">
                  <a16:creationId xmlns:a16="http://schemas.microsoft.com/office/drawing/2014/main" id="{DA068BAD-6D8B-AC40-8BD0-F76DEE9DF66C}"/>
                </a:ext>
              </a:extLst>
            </p:cNvPr>
            <p:cNvSpPr/>
            <p:nvPr/>
          </p:nvSpPr>
          <p:spPr bwMode="auto">
            <a:xfrm>
              <a:off x="8253475" y="2742728"/>
              <a:ext cx="1779307" cy="122726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 defTabSz="912495">
                <a:buFont typeface="Arial" pitchFamily="34" charset="0"/>
                <a:buNone/>
                <a:defRPr/>
              </a:pPr>
              <a:endParaRPr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  <p:grpSp>
          <p:nvGrpSpPr>
            <p:cNvPr id="166" name="组合 165">
              <a:extLst>
                <a:ext uri="{FF2B5EF4-FFF2-40B4-BE49-F238E27FC236}">
                  <a16:creationId xmlns:a16="http://schemas.microsoft.com/office/drawing/2014/main" id="{3F376C77-EEA5-5046-9753-C241319E052F}"/>
                </a:ext>
              </a:extLst>
            </p:cNvPr>
            <p:cNvGrpSpPr/>
            <p:nvPr/>
          </p:nvGrpSpPr>
          <p:grpSpPr>
            <a:xfrm>
              <a:off x="2364751" y="2833013"/>
              <a:ext cx="7560359" cy="1012386"/>
              <a:chOff x="2422417" y="2833014"/>
              <a:chExt cx="7560359" cy="859248"/>
            </a:xfrm>
          </p:grpSpPr>
          <p:sp>
            <p:nvSpPr>
              <p:cNvPr id="128" name="矩形 9">
                <a:extLst>
                  <a:ext uri="{FF2B5EF4-FFF2-40B4-BE49-F238E27FC236}">
                    <a16:creationId xmlns:a16="http://schemas.microsoft.com/office/drawing/2014/main" id="{563B5894-4DA9-4A48-83C1-42D9630653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2417" y="2833014"/>
                <a:ext cx="1355678" cy="24161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Cloud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Servers</a:t>
                </a:r>
                <a:endParaRPr lang="zh-CN" altLang="en-US" sz="1100" dirty="0">
                  <a:solidFill>
                    <a:srgbClr val="1C489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9" name="矩形 45">
                <a:extLst>
                  <a:ext uri="{FF2B5EF4-FFF2-40B4-BE49-F238E27FC236}">
                    <a16:creationId xmlns:a16="http://schemas.microsoft.com/office/drawing/2014/main" id="{034350B8-FC22-9E4A-9238-D317AE04B3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8918" y="3126594"/>
                <a:ext cx="1355678" cy="25685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Storage</a:t>
                </a:r>
                <a:r>
                  <a:rPr lang="zh-CN" altLang="en-US" sz="110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Service</a:t>
                </a:r>
                <a:endParaRPr lang="zh-CN" altLang="en-US" sz="1100">
                  <a:solidFill>
                    <a:srgbClr val="1C489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" name="矩形 51">
                <a:extLst>
                  <a:ext uri="{FF2B5EF4-FFF2-40B4-BE49-F238E27FC236}">
                    <a16:creationId xmlns:a16="http://schemas.microsoft.com/office/drawing/2014/main" id="{0B9ADFBC-8095-9047-82AF-5296CF09AA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15431" y="2833014"/>
                <a:ext cx="1512898" cy="23906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Dedicated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Hosted</a:t>
                </a:r>
                <a:endParaRPr lang="zh-CN" altLang="en-US" sz="1100" dirty="0">
                  <a:solidFill>
                    <a:srgbClr val="1C489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7" name="矩形 51">
                <a:extLst>
                  <a:ext uri="{FF2B5EF4-FFF2-40B4-BE49-F238E27FC236}">
                    <a16:creationId xmlns:a16="http://schemas.microsoft.com/office/drawing/2014/main" id="{E22EC816-4E07-A34D-9661-F49E44F5D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15431" y="3435411"/>
                <a:ext cx="1512899" cy="25685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Cloud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dirty="0" err="1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Backup&amp;DR</a:t>
                </a:r>
                <a:endParaRPr lang="zh-CN" altLang="en-US" sz="1100" dirty="0">
                  <a:solidFill>
                    <a:srgbClr val="1C489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8" name="矩形 55">
                <a:extLst>
                  <a:ext uri="{FF2B5EF4-FFF2-40B4-BE49-F238E27FC236}">
                    <a16:creationId xmlns:a16="http://schemas.microsoft.com/office/drawing/2014/main" id="{C910A410-7D7B-764E-B19C-074716D80D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6509" y="3435411"/>
                <a:ext cx="2376164" cy="24864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Host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Security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Service</a:t>
                </a:r>
                <a:endParaRPr lang="zh-CN" altLang="en-US" sz="1100" dirty="0">
                  <a:solidFill>
                    <a:srgbClr val="1C4899"/>
                  </a:solidFill>
                  <a:latin typeface="+mn-lt"/>
                </a:endParaRPr>
              </a:p>
            </p:txBody>
          </p:sp>
          <p:sp>
            <p:nvSpPr>
              <p:cNvPr id="109" name="矩形 55">
                <a:extLst>
                  <a:ext uri="{FF2B5EF4-FFF2-40B4-BE49-F238E27FC236}">
                    <a16:creationId xmlns:a16="http://schemas.microsoft.com/office/drawing/2014/main" id="{2CF182E8-31CF-E444-99A8-D9C937457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6509" y="2833014"/>
                <a:ext cx="1158419" cy="248529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Load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Balance</a:t>
                </a:r>
                <a:endParaRPr lang="zh-CN" altLang="en-US" sz="1100" dirty="0">
                  <a:solidFill>
                    <a:srgbClr val="1C4899"/>
                  </a:solidFill>
                  <a:latin typeface="+mn-lt"/>
                </a:endParaRPr>
              </a:p>
            </p:txBody>
          </p:sp>
          <p:sp>
            <p:nvSpPr>
              <p:cNvPr id="110" name="矩形 55">
                <a:extLst>
                  <a:ext uri="{FF2B5EF4-FFF2-40B4-BE49-F238E27FC236}">
                    <a16:creationId xmlns:a16="http://schemas.microsoft.com/office/drawing/2014/main" id="{2B17F689-35CD-A140-897B-443E367DF8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6509" y="3133586"/>
                <a:ext cx="2376163" cy="238299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>
                    <a:solidFill>
                      <a:srgbClr val="1C4899"/>
                    </a:solidFill>
                    <a:latin typeface="+mn-lt"/>
                  </a:rPr>
                  <a:t>Elastic</a:t>
                </a:r>
                <a:r>
                  <a:rPr lang="zh-CN" altLang="en-US" sz="110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>
                    <a:solidFill>
                      <a:srgbClr val="1C4899"/>
                    </a:solidFill>
                    <a:latin typeface="+mn-lt"/>
                  </a:rPr>
                  <a:t>IP</a:t>
                </a:r>
                <a:endParaRPr lang="zh-CN" altLang="en-US" sz="1100">
                  <a:solidFill>
                    <a:srgbClr val="1C4899"/>
                  </a:solidFill>
                  <a:latin typeface="+mn-lt"/>
                </a:endParaRPr>
              </a:p>
            </p:txBody>
          </p:sp>
          <p:sp>
            <p:nvSpPr>
              <p:cNvPr id="111" name="矩形 55">
                <a:extLst>
                  <a:ext uri="{FF2B5EF4-FFF2-40B4-BE49-F238E27FC236}">
                    <a16:creationId xmlns:a16="http://schemas.microsoft.com/office/drawing/2014/main" id="{E59529C3-912F-D74D-8DE8-E375317C96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19067" y="3133586"/>
                <a:ext cx="1563709" cy="238299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Virtual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Desktop</a:t>
                </a:r>
                <a:endParaRPr lang="zh-CN" altLang="en-US" sz="1100" dirty="0">
                  <a:solidFill>
                    <a:srgbClr val="1C4899"/>
                  </a:solidFill>
                  <a:latin typeface="+mn-lt"/>
                </a:endParaRPr>
              </a:p>
            </p:txBody>
          </p:sp>
          <p:sp>
            <p:nvSpPr>
              <p:cNvPr id="112" name="矩形 55">
                <a:extLst>
                  <a:ext uri="{FF2B5EF4-FFF2-40B4-BE49-F238E27FC236}">
                    <a16:creationId xmlns:a16="http://schemas.microsoft.com/office/drawing/2014/main" id="{DB03126E-7FAB-F043-BB1D-F9FB65B9BD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19067" y="2833014"/>
                <a:ext cx="1563709" cy="248529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Data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Base</a:t>
                </a:r>
                <a:endParaRPr lang="zh-CN" altLang="en-US" sz="1100" dirty="0">
                  <a:solidFill>
                    <a:srgbClr val="1C4899"/>
                  </a:solidFill>
                  <a:latin typeface="+mn-lt"/>
                </a:endParaRPr>
              </a:p>
            </p:txBody>
          </p:sp>
          <p:sp>
            <p:nvSpPr>
              <p:cNvPr id="113" name="矩形 55">
                <a:extLst>
                  <a:ext uri="{FF2B5EF4-FFF2-40B4-BE49-F238E27FC236}">
                    <a16:creationId xmlns:a16="http://schemas.microsoft.com/office/drawing/2014/main" id="{F3F3B645-ED05-B54A-BC74-8B88762890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19067" y="3435410"/>
                <a:ext cx="1563709" cy="24712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SaaS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Service</a:t>
                </a:r>
                <a:endParaRPr lang="zh-CN" altLang="en-US" sz="1100" dirty="0">
                  <a:solidFill>
                    <a:srgbClr val="1C4899"/>
                  </a:solidFill>
                  <a:latin typeface="+mn-lt"/>
                </a:endParaRPr>
              </a:p>
            </p:txBody>
          </p:sp>
          <p:sp>
            <p:nvSpPr>
              <p:cNvPr id="148" name="矩形 45">
                <a:extLst>
                  <a:ext uri="{FF2B5EF4-FFF2-40B4-BE49-F238E27FC236}">
                    <a16:creationId xmlns:a16="http://schemas.microsoft.com/office/drawing/2014/main" id="{5ECBBDD6-0DF8-5B4A-8920-126E18AD07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8918" y="3435411"/>
                <a:ext cx="1349177" cy="25685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Virtual</a:t>
                </a:r>
                <a:r>
                  <a:rPr lang="zh-CN" altLang="en-US" sz="110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Network</a:t>
                </a:r>
                <a:endParaRPr lang="zh-CN" altLang="en-US" sz="1100">
                  <a:solidFill>
                    <a:srgbClr val="1C4899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0" name="矩形 51">
                <a:extLst>
                  <a:ext uri="{FF2B5EF4-FFF2-40B4-BE49-F238E27FC236}">
                    <a16:creationId xmlns:a16="http://schemas.microsoft.com/office/drawing/2014/main" id="{F45855C9-6F7B-F541-97D1-4D4DB1E923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15431" y="3126594"/>
                <a:ext cx="1512898" cy="25685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Container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Service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Century Gothic" panose="020B0502020202020204" pitchFamily="34" charset="0"/>
                  </a:rPr>
                  <a:t> </a:t>
                </a:r>
              </a:p>
            </p:txBody>
          </p:sp>
          <p:sp>
            <p:nvSpPr>
              <p:cNvPr id="161" name="矩形 55">
                <a:extLst>
                  <a:ext uri="{FF2B5EF4-FFF2-40B4-BE49-F238E27FC236}">
                    <a16:creationId xmlns:a16="http://schemas.microsoft.com/office/drawing/2014/main" id="{A9F4B345-D771-A243-9787-FACDCCF053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94254" y="2833014"/>
                <a:ext cx="1158419" cy="24161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prstDash val="dash"/>
                <a:round/>
                <a:headEnd/>
                <a:tailEnd/>
              </a:ln>
            </p:spPr>
            <p:txBody>
              <a:bodyPr anchor="ctr"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NAT</a:t>
                </a:r>
                <a:r>
                  <a:rPr lang="zh-CN" altLang="en-US" sz="1100" dirty="0">
                    <a:solidFill>
                      <a:srgbClr val="1C4899"/>
                    </a:solidFill>
                    <a:latin typeface="+mn-lt"/>
                  </a:rPr>
                  <a:t> </a:t>
                </a:r>
                <a:r>
                  <a:rPr lang="en-US" altLang="zh-CN" sz="1100" dirty="0">
                    <a:solidFill>
                      <a:srgbClr val="1C4899"/>
                    </a:solidFill>
                    <a:latin typeface="+mn-lt"/>
                  </a:rPr>
                  <a:t>Gateway</a:t>
                </a:r>
                <a:endParaRPr lang="zh-CN" altLang="en-US" sz="1100" dirty="0">
                  <a:solidFill>
                    <a:srgbClr val="1C4899"/>
                  </a:solidFill>
                  <a:latin typeface="+mn-lt"/>
                </a:endParaRPr>
              </a:p>
            </p:txBody>
          </p:sp>
        </p:grpSp>
      </p:grpSp>
      <p:sp>
        <p:nvSpPr>
          <p:cNvPr id="167" name="圆角矩形 166">
            <a:extLst>
              <a:ext uri="{FF2B5EF4-FFF2-40B4-BE49-F238E27FC236}">
                <a16:creationId xmlns:a16="http://schemas.microsoft.com/office/drawing/2014/main" id="{1EF9244D-087D-A942-8564-98A479AE66DA}"/>
              </a:ext>
            </a:extLst>
          </p:cNvPr>
          <p:cNvSpPr>
            <a:spLocks noChangeAspect="1"/>
          </p:cNvSpPr>
          <p:nvPr/>
        </p:nvSpPr>
        <p:spPr>
          <a:xfrm>
            <a:off x="2369788" y="1350050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7" name="图片 32" descr="icon3-1024_复制-16.png">
            <a:extLst>
              <a:ext uri="{FF2B5EF4-FFF2-40B4-BE49-F238E27FC236}">
                <a16:creationId xmlns:a16="http://schemas.microsoft.com/office/drawing/2014/main" id="{16D166F6-5AF0-ED4E-BA7D-D2C16763DAED}"/>
              </a:ext>
            </a:extLst>
          </p:cNvPr>
          <p:cNvPicPr>
            <a:picLocks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094" t="21785" r="16914" b="15588"/>
          <a:stretch/>
        </p:blipFill>
        <p:spPr bwMode="auto">
          <a:xfrm>
            <a:off x="2336836" y="1334889"/>
            <a:ext cx="524015" cy="496557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圆角矩形 167">
            <a:extLst>
              <a:ext uri="{FF2B5EF4-FFF2-40B4-BE49-F238E27FC236}">
                <a16:creationId xmlns:a16="http://schemas.microsoft.com/office/drawing/2014/main" id="{959D52CE-5FAB-0E4B-A5DF-10BCC63C6420}"/>
              </a:ext>
            </a:extLst>
          </p:cNvPr>
          <p:cNvSpPr>
            <a:spLocks noChangeAspect="1"/>
          </p:cNvSpPr>
          <p:nvPr/>
        </p:nvSpPr>
        <p:spPr>
          <a:xfrm>
            <a:off x="2365851" y="2074286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62" name="图片 61">
            <a:extLst>
              <a:ext uri="{FF2B5EF4-FFF2-40B4-BE49-F238E27FC236}">
                <a16:creationId xmlns:a16="http://schemas.microsoft.com/office/drawing/2014/main" id="{6C1D3A7A-9DE0-6545-87F3-FABE628322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20" y="2153019"/>
            <a:ext cx="295137" cy="324992"/>
          </a:xfrm>
          <a:prstGeom prst="rect">
            <a:avLst/>
          </a:prstGeom>
          <a:solidFill>
            <a:srgbClr val="0070C0"/>
          </a:solidFill>
        </p:spPr>
      </p:pic>
      <p:sp>
        <p:nvSpPr>
          <p:cNvPr id="170" name="圆角矩形 169">
            <a:extLst>
              <a:ext uri="{FF2B5EF4-FFF2-40B4-BE49-F238E27FC236}">
                <a16:creationId xmlns:a16="http://schemas.microsoft.com/office/drawing/2014/main" id="{6EDFAF75-5DA6-7D48-B113-CAEE7792A8BA}"/>
              </a:ext>
            </a:extLst>
          </p:cNvPr>
          <p:cNvSpPr>
            <a:spLocks noChangeAspect="1"/>
          </p:cNvSpPr>
          <p:nvPr/>
        </p:nvSpPr>
        <p:spPr>
          <a:xfrm>
            <a:off x="6491823" y="1365211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2" name="圆角矩形 171">
            <a:extLst>
              <a:ext uri="{FF2B5EF4-FFF2-40B4-BE49-F238E27FC236}">
                <a16:creationId xmlns:a16="http://schemas.microsoft.com/office/drawing/2014/main" id="{1DD1B01D-E3CF-9C4A-8636-0CEAEC0DDA95}"/>
              </a:ext>
            </a:extLst>
          </p:cNvPr>
          <p:cNvSpPr>
            <a:spLocks noChangeAspect="1"/>
          </p:cNvSpPr>
          <p:nvPr/>
        </p:nvSpPr>
        <p:spPr>
          <a:xfrm>
            <a:off x="6487886" y="2089447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39" name="图片 13" descr="拓补图相关图标_复制(1)-02.png">
            <a:extLst>
              <a:ext uri="{FF2B5EF4-FFF2-40B4-BE49-F238E27FC236}">
                <a16:creationId xmlns:a16="http://schemas.microsoft.com/office/drawing/2014/main" id="{6127C8F5-9438-3645-8BA4-4C6303D185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1743" y="1136092"/>
            <a:ext cx="889686" cy="90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" name="Freeform 5">
            <a:extLst>
              <a:ext uri="{FF2B5EF4-FFF2-40B4-BE49-F238E27FC236}">
                <a16:creationId xmlns:a16="http://schemas.microsoft.com/office/drawing/2014/main" id="{A37FDB9D-0B79-8448-A510-06D94F996C0F}"/>
              </a:ext>
            </a:extLst>
          </p:cNvPr>
          <p:cNvSpPr>
            <a:spLocks noEditPoints="1"/>
          </p:cNvSpPr>
          <p:nvPr/>
        </p:nvSpPr>
        <p:spPr bwMode="auto">
          <a:xfrm>
            <a:off x="6558200" y="2199103"/>
            <a:ext cx="319015" cy="219419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5" name="圆角矩形 174">
            <a:extLst>
              <a:ext uri="{FF2B5EF4-FFF2-40B4-BE49-F238E27FC236}">
                <a16:creationId xmlns:a16="http://schemas.microsoft.com/office/drawing/2014/main" id="{FA866294-26C9-B44E-9874-C4362F10E59F}"/>
              </a:ext>
            </a:extLst>
          </p:cNvPr>
          <p:cNvSpPr>
            <a:spLocks noChangeAspect="1"/>
          </p:cNvSpPr>
          <p:nvPr/>
        </p:nvSpPr>
        <p:spPr>
          <a:xfrm>
            <a:off x="2686477" y="4544041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7" name="矩形 176">
            <a:extLst>
              <a:ext uri="{FF2B5EF4-FFF2-40B4-BE49-F238E27FC236}">
                <a16:creationId xmlns:a16="http://schemas.microsoft.com/office/drawing/2014/main" id="{F355F225-8EEF-4644-910C-28BAF5C344B9}"/>
              </a:ext>
            </a:extLst>
          </p:cNvPr>
          <p:cNvSpPr/>
          <p:nvPr/>
        </p:nvSpPr>
        <p:spPr>
          <a:xfrm>
            <a:off x="3099659" y="5175263"/>
            <a:ext cx="967311" cy="4045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8" name="矩形 177">
            <a:extLst>
              <a:ext uri="{FF2B5EF4-FFF2-40B4-BE49-F238E27FC236}">
                <a16:creationId xmlns:a16="http://schemas.microsoft.com/office/drawing/2014/main" id="{F3D5032B-B8A8-8F43-A9CB-34659D50D828}"/>
              </a:ext>
            </a:extLst>
          </p:cNvPr>
          <p:cNvSpPr/>
          <p:nvPr/>
        </p:nvSpPr>
        <p:spPr>
          <a:xfrm>
            <a:off x="4459625" y="5175263"/>
            <a:ext cx="967311" cy="4045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9" name="矩形 178">
            <a:extLst>
              <a:ext uri="{FF2B5EF4-FFF2-40B4-BE49-F238E27FC236}">
                <a16:creationId xmlns:a16="http://schemas.microsoft.com/office/drawing/2014/main" id="{65B7190C-E99F-654A-B1E9-3C061E94E46A}"/>
              </a:ext>
            </a:extLst>
          </p:cNvPr>
          <p:cNvSpPr/>
          <p:nvPr/>
        </p:nvSpPr>
        <p:spPr>
          <a:xfrm>
            <a:off x="5819591" y="5175263"/>
            <a:ext cx="967311" cy="4045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0" name="矩形 179">
            <a:extLst>
              <a:ext uri="{FF2B5EF4-FFF2-40B4-BE49-F238E27FC236}">
                <a16:creationId xmlns:a16="http://schemas.microsoft.com/office/drawing/2014/main" id="{58A688B5-962B-624C-950B-215F5008B588}"/>
              </a:ext>
            </a:extLst>
          </p:cNvPr>
          <p:cNvSpPr/>
          <p:nvPr/>
        </p:nvSpPr>
        <p:spPr>
          <a:xfrm>
            <a:off x="7179557" y="5175263"/>
            <a:ext cx="967311" cy="4045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00" name="组 16">
            <a:extLst>
              <a:ext uri="{FF2B5EF4-FFF2-40B4-BE49-F238E27FC236}">
                <a16:creationId xmlns:a16="http://schemas.microsoft.com/office/drawing/2014/main" id="{39C61EEF-7906-3A4A-8FB4-248E8D724D4B}"/>
              </a:ext>
            </a:extLst>
          </p:cNvPr>
          <p:cNvGrpSpPr>
            <a:grpSpLocks/>
          </p:cNvGrpSpPr>
          <p:nvPr/>
        </p:nvGrpSpPr>
        <p:grpSpPr bwMode="auto">
          <a:xfrm>
            <a:off x="3225380" y="5049554"/>
            <a:ext cx="4863788" cy="655986"/>
            <a:chOff x="3119115" y="5375721"/>
            <a:chExt cx="8606852" cy="1279164"/>
          </a:xfrm>
          <a:noFill/>
        </p:grpSpPr>
        <p:grpSp>
          <p:nvGrpSpPr>
            <p:cNvPr id="143" name="组 14">
              <a:extLst>
                <a:ext uri="{FF2B5EF4-FFF2-40B4-BE49-F238E27FC236}">
                  <a16:creationId xmlns:a16="http://schemas.microsoft.com/office/drawing/2014/main" id="{9CA860A7-066A-D448-9AC3-6D1A4DF219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9115" y="5375721"/>
              <a:ext cx="6145398" cy="1279164"/>
              <a:chOff x="3119115" y="5375721"/>
              <a:chExt cx="6145398" cy="1279164"/>
            </a:xfrm>
            <a:grpFill/>
          </p:grpSpPr>
          <p:pic>
            <p:nvPicPr>
              <p:cNvPr id="145" name="图片 30" descr="1129第二批_复制-11.png">
                <a:extLst>
                  <a:ext uri="{FF2B5EF4-FFF2-40B4-BE49-F238E27FC236}">
                    <a16:creationId xmlns:a16="http://schemas.microsoft.com/office/drawing/2014/main" id="{1B5A06F3-051C-6248-AA33-7514BBA9919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1291" r="13185" b="27508"/>
              <a:stretch/>
            </p:blipFill>
            <p:spPr bwMode="auto">
              <a:xfrm>
                <a:off x="3119115" y="5446346"/>
                <a:ext cx="1310592" cy="11604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6" name="图片 49" descr="0927第一批_复制-09.png">
                <a:extLst>
                  <a:ext uri="{FF2B5EF4-FFF2-40B4-BE49-F238E27FC236}">
                    <a16:creationId xmlns:a16="http://schemas.microsoft.com/office/drawing/2014/main" id="{12CC47D9-933A-DE4D-A40B-F7634AFC09D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5521" b="10644"/>
              <a:stretch/>
            </p:blipFill>
            <p:spPr bwMode="auto">
              <a:xfrm>
                <a:off x="5444820" y="5375721"/>
                <a:ext cx="1487488" cy="12470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7" name="图片 48" descr="0927第一批_复制-08.png">
                <a:extLst>
                  <a:ext uri="{FF2B5EF4-FFF2-40B4-BE49-F238E27FC236}">
                    <a16:creationId xmlns:a16="http://schemas.microsoft.com/office/drawing/2014/main" id="{278740E2-512B-0944-A526-9639276A53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3071" b="5905"/>
              <a:stretch/>
            </p:blipFill>
            <p:spPr bwMode="auto">
              <a:xfrm>
                <a:off x="7896089" y="5407847"/>
                <a:ext cx="1368424" cy="1247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44" name="图片 12" descr="0927第一批_复制-01.png">
              <a:extLst>
                <a:ext uri="{FF2B5EF4-FFF2-40B4-BE49-F238E27FC236}">
                  <a16:creationId xmlns:a16="http://schemas.microsoft.com/office/drawing/2014/main" id="{F7AA3120-67F3-B042-AD76-34151E8BCD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8426" b="8742"/>
            <a:stretch/>
          </p:blipFill>
          <p:spPr bwMode="auto">
            <a:xfrm>
              <a:off x="10138130" y="5433099"/>
              <a:ext cx="1587837" cy="115645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5" name="图片 29" descr="拓补图相关图标_复制(1)-35.png">
            <a:extLst>
              <a:ext uri="{FF2B5EF4-FFF2-40B4-BE49-F238E27FC236}">
                <a16:creationId xmlns:a16="http://schemas.microsoft.com/office/drawing/2014/main" id="{8C77344F-2F2B-3647-9F65-CCCF21567CC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9061" y="4225059"/>
            <a:ext cx="969443" cy="809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2" name="圆角矩形 181">
            <a:extLst>
              <a:ext uri="{FF2B5EF4-FFF2-40B4-BE49-F238E27FC236}">
                <a16:creationId xmlns:a16="http://schemas.microsoft.com/office/drawing/2014/main" id="{7A1BD5C9-074D-B14F-86F4-3BCBE5DEE5AF}"/>
              </a:ext>
            </a:extLst>
          </p:cNvPr>
          <p:cNvSpPr>
            <a:spLocks noChangeAspect="1"/>
          </p:cNvSpPr>
          <p:nvPr/>
        </p:nvSpPr>
        <p:spPr>
          <a:xfrm>
            <a:off x="4049221" y="4542088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18" name="图片 14" descr="0927第一批_复制-03.png">
            <a:extLst>
              <a:ext uri="{FF2B5EF4-FFF2-40B4-BE49-F238E27FC236}">
                <a16:creationId xmlns:a16="http://schemas.microsoft.com/office/drawing/2014/main" id="{02A65EBE-6DA9-E442-ACC8-97008960D7C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65109" y="4411986"/>
            <a:ext cx="765055" cy="65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3" name="圆角矩形 182">
            <a:extLst>
              <a:ext uri="{FF2B5EF4-FFF2-40B4-BE49-F238E27FC236}">
                <a16:creationId xmlns:a16="http://schemas.microsoft.com/office/drawing/2014/main" id="{2424D521-3D03-5A47-839E-742414ECA781}"/>
              </a:ext>
            </a:extLst>
          </p:cNvPr>
          <p:cNvSpPr>
            <a:spLocks noChangeAspect="1"/>
          </p:cNvSpPr>
          <p:nvPr/>
        </p:nvSpPr>
        <p:spPr>
          <a:xfrm>
            <a:off x="5428211" y="4542088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20" name="图片 31" descr="0927第一批_复制-02.png">
            <a:extLst>
              <a:ext uri="{FF2B5EF4-FFF2-40B4-BE49-F238E27FC236}">
                <a16:creationId xmlns:a16="http://schemas.microsoft.com/office/drawing/2014/main" id="{13EB7D48-0488-9C4C-AEF0-8BAC7C90ED8C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8398" y="4318706"/>
            <a:ext cx="809537" cy="790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" name="圆角矩形 183">
            <a:extLst>
              <a:ext uri="{FF2B5EF4-FFF2-40B4-BE49-F238E27FC236}">
                <a16:creationId xmlns:a16="http://schemas.microsoft.com/office/drawing/2014/main" id="{3785422E-8514-DF4A-86AB-865845AB7408}"/>
              </a:ext>
            </a:extLst>
          </p:cNvPr>
          <p:cNvSpPr>
            <a:spLocks noChangeAspect="1"/>
          </p:cNvSpPr>
          <p:nvPr/>
        </p:nvSpPr>
        <p:spPr>
          <a:xfrm>
            <a:off x="6766827" y="4539353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5" name="圆角矩形 184">
            <a:extLst>
              <a:ext uri="{FF2B5EF4-FFF2-40B4-BE49-F238E27FC236}">
                <a16:creationId xmlns:a16="http://schemas.microsoft.com/office/drawing/2014/main" id="{4AB7D2DA-099D-0D40-9F73-3F3290FF8325}"/>
              </a:ext>
            </a:extLst>
          </p:cNvPr>
          <p:cNvSpPr>
            <a:spLocks noChangeAspect="1"/>
          </p:cNvSpPr>
          <p:nvPr/>
        </p:nvSpPr>
        <p:spPr>
          <a:xfrm>
            <a:off x="8178632" y="4540431"/>
            <a:ext cx="450000" cy="45000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22" name="图片 27">
            <a:extLst>
              <a:ext uri="{FF2B5EF4-FFF2-40B4-BE49-F238E27FC236}">
                <a16:creationId xmlns:a16="http://schemas.microsoft.com/office/drawing/2014/main" id="{2790331B-F8A7-5D42-B46D-A35C1A3958D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3895" y="4602494"/>
            <a:ext cx="289296" cy="345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图片 18" descr="icon3-1024_复制-21.png">
            <a:extLst>
              <a:ext uri="{FF2B5EF4-FFF2-40B4-BE49-F238E27FC236}">
                <a16:creationId xmlns:a16="http://schemas.microsoft.com/office/drawing/2014/main" id="{52138862-4943-A94D-80F7-30BE354B9FA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1635" y="4438439"/>
            <a:ext cx="647131" cy="60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" name="图片 29" descr="拓补图相关图标_复制(1)-35.png">
            <a:extLst>
              <a:ext uri="{FF2B5EF4-FFF2-40B4-BE49-F238E27FC236}">
                <a16:creationId xmlns:a16="http://schemas.microsoft.com/office/drawing/2014/main" id="{4BEA26E5-16DB-4342-BBF2-2A6E6DDE201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275" y="4416728"/>
            <a:ext cx="892682" cy="745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8" name="组合 187">
            <a:extLst>
              <a:ext uri="{FF2B5EF4-FFF2-40B4-BE49-F238E27FC236}">
                <a16:creationId xmlns:a16="http://schemas.microsoft.com/office/drawing/2014/main" id="{E751DAD7-1C70-9E43-BA49-AB0A042E6CB1}"/>
              </a:ext>
            </a:extLst>
          </p:cNvPr>
          <p:cNvGrpSpPr/>
          <p:nvPr/>
        </p:nvGrpSpPr>
        <p:grpSpPr>
          <a:xfrm>
            <a:off x="9204800" y="5037391"/>
            <a:ext cx="657371" cy="643467"/>
            <a:chOff x="9104131" y="4944897"/>
            <a:chExt cx="835785" cy="818107"/>
          </a:xfrm>
        </p:grpSpPr>
        <p:sp>
          <p:nvSpPr>
            <p:cNvPr id="187" name="圆角矩形 186">
              <a:extLst>
                <a:ext uri="{FF2B5EF4-FFF2-40B4-BE49-F238E27FC236}">
                  <a16:creationId xmlns:a16="http://schemas.microsoft.com/office/drawing/2014/main" id="{34B5B178-6775-9A41-A55C-3A8115BA807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311502" y="5160784"/>
              <a:ext cx="450000" cy="45000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9" name="图片 28" descr="拓补图相关图标_复制(1)-26.png">
              <a:extLst>
                <a:ext uri="{FF2B5EF4-FFF2-40B4-BE49-F238E27FC236}">
                  <a16:creationId xmlns:a16="http://schemas.microsoft.com/office/drawing/2014/main" id="{2EC65AA1-66C1-D541-94C9-7283D8575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4131" y="4944897"/>
              <a:ext cx="835785" cy="818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34155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矩形 416">
            <a:extLst>
              <a:ext uri="{FF2B5EF4-FFF2-40B4-BE49-F238E27FC236}">
                <a16:creationId xmlns:a16="http://schemas.microsoft.com/office/drawing/2014/main" id="{80AC8A10-7F15-714E-B7C1-6FCF0BA8D717}"/>
              </a:ext>
            </a:extLst>
          </p:cNvPr>
          <p:cNvSpPr/>
          <p:nvPr/>
        </p:nvSpPr>
        <p:spPr>
          <a:xfrm>
            <a:off x="959246" y="1149253"/>
            <a:ext cx="10390398" cy="265728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192295"/>
            <a:ext cx="10515600" cy="604139"/>
          </a:xfrm>
        </p:spPr>
        <p:txBody>
          <a:bodyPr>
            <a:normAutofit/>
          </a:bodyPr>
          <a:lstStyle/>
          <a:p>
            <a:r>
              <a:rPr kumimoji="1" lang="en-US" altLang="zh-CN" dirty="0"/>
              <a:t>SMCS</a:t>
            </a:r>
            <a:r>
              <a:rPr kumimoji="1" lang="zh-CN" altLang="en-US" dirty="0"/>
              <a:t> </a:t>
            </a:r>
            <a:r>
              <a:rPr kumimoji="1" lang="en-US" altLang="zh-CN" dirty="0"/>
              <a:t>Data</a:t>
            </a:r>
            <a:r>
              <a:rPr kumimoji="1" lang="zh-CN" altLang="en-US" dirty="0"/>
              <a:t> </a:t>
            </a:r>
            <a:r>
              <a:rPr kumimoji="1" lang="en-US" altLang="zh-CN" dirty="0"/>
              <a:t>Center</a:t>
            </a:r>
            <a:r>
              <a:rPr kumimoji="1" lang="zh-CN" altLang="en-US" dirty="0"/>
              <a:t> </a:t>
            </a:r>
            <a:r>
              <a:rPr kumimoji="1" lang="en-US" altLang="zh-CN" dirty="0"/>
              <a:t>Logic</a:t>
            </a:r>
            <a:r>
              <a:rPr kumimoji="1" lang="zh-CN" altLang="en-US" dirty="0"/>
              <a:t> </a:t>
            </a:r>
            <a:r>
              <a:rPr kumimoji="1" lang="en-US" altLang="zh-CN" dirty="0"/>
              <a:t>Architecture</a:t>
            </a:r>
            <a:endParaRPr lang="en-US" altLang="zh-CN" dirty="0">
              <a:latin typeface="+mn-lt"/>
              <a:ea typeface="微软雅黑" charset="-122"/>
            </a:endParaRP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12</a:t>
            </a:fld>
            <a:endParaRPr lang="zh-CN" altLang="en-US"/>
          </a:p>
        </p:txBody>
      </p:sp>
      <p:sp>
        <p:nvSpPr>
          <p:cNvPr id="416" name="矩形 415">
            <a:extLst>
              <a:ext uri="{FF2B5EF4-FFF2-40B4-BE49-F238E27FC236}">
                <a16:creationId xmlns:a16="http://schemas.microsoft.com/office/drawing/2014/main" id="{53B10D91-F248-8845-ABE3-54CA7D195191}"/>
              </a:ext>
            </a:extLst>
          </p:cNvPr>
          <p:cNvSpPr/>
          <p:nvPr/>
        </p:nvSpPr>
        <p:spPr>
          <a:xfrm>
            <a:off x="826386" y="3924241"/>
            <a:ext cx="10523258" cy="188769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228600" indent="-228600" algn="just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300" b="1" kern="0" dirty="0">
                <a:solidFill>
                  <a:srgbClr val="0070C0"/>
                </a:solidFill>
                <a:latin typeface="+mn-ea"/>
              </a:rPr>
              <a:t>Shared</a:t>
            </a:r>
            <a:r>
              <a:rPr lang="zh-CN" altLang="en-US" sz="1300" b="1" kern="0" dirty="0">
                <a:solidFill>
                  <a:srgbClr val="0070C0"/>
                </a:solidFill>
                <a:latin typeface="+mn-ea"/>
              </a:rPr>
              <a:t> </a:t>
            </a:r>
            <a:r>
              <a:rPr lang="en-US" altLang="zh-CN" sz="1300" b="1" kern="0" dirty="0">
                <a:solidFill>
                  <a:srgbClr val="0070C0"/>
                </a:solidFill>
                <a:latin typeface="+mn-ea"/>
              </a:rPr>
              <a:t>Zone: </a:t>
            </a:r>
            <a:r>
              <a:rPr lang="en-US" altLang="zh-CN" sz="1300" kern="0" dirty="0">
                <a:latin typeface="+mn-ea"/>
              </a:rPr>
              <a:t>Offering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computing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or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storage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service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based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on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the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shared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physical</a:t>
            </a:r>
            <a:r>
              <a:rPr lang="zh-CN" altLang="en-US" sz="1300" kern="0" dirty="0">
                <a:latin typeface="+mn-ea"/>
              </a:rPr>
              <a:t> </a:t>
            </a:r>
            <a:r>
              <a:rPr lang="en-US" altLang="zh-CN" sz="1300" kern="0" dirty="0">
                <a:latin typeface="+mn-ea"/>
              </a:rPr>
              <a:t>resource</a:t>
            </a:r>
            <a:r>
              <a:rPr lang="zh-CN" altLang="en-US" sz="1300" kern="0" dirty="0">
                <a:latin typeface="+mn-ea"/>
              </a:rPr>
              <a:t>  </a:t>
            </a:r>
          </a:p>
          <a:p>
            <a:pPr marL="228600" indent="-228600" algn="just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Dedicated</a:t>
            </a:r>
            <a:r>
              <a:rPr lang="zh-CN" altLang="en-US" sz="1300" b="1" kern="0" dirty="0">
                <a:solidFill>
                  <a:srgbClr val="0070C0"/>
                </a:solidFill>
                <a:latin typeface="+mn-ea"/>
                <a:sym typeface="+mn-ea"/>
              </a:rPr>
              <a:t> </a:t>
            </a: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Zone: </a:t>
            </a:r>
            <a:r>
              <a:rPr lang="en-US" altLang="zh-CN" sz="1300" kern="0" dirty="0">
                <a:latin typeface="+mn-ea"/>
                <a:sym typeface="+mn-ea"/>
              </a:rPr>
              <a:t>Offering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dedicated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compute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and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storage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resource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to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build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hosted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private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cloud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to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specific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enterprise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or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industry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</a:p>
          <a:p>
            <a:pPr marL="228600" indent="-228600" algn="just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Co-location</a:t>
            </a:r>
            <a:r>
              <a:rPr lang="zh-CN" altLang="en-US" sz="1300" b="1" kern="0" dirty="0">
                <a:solidFill>
                  <a:srgbClr val="0070C0"/>
                </a:solidFill>
                <a:latin typeface="+mn-ea"/>
                <a:sym typeface="+mn-ea"/>
              </a:rPr>
              <a:t> </a:t>
            </a: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Zone: </a:t>
            </a:r>
            <a:r>
              <a:rPr lang="en-US" altLang="zh-CN" sz="1300" kern="0" dirty="0">
                <a:latin typeface="+mn-ea"/>
                <a:sym typeface="+mn-ea"/>
              </a:rPr>
              <a:t>Offering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dedicated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physical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space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and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hardware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resource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to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meet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customer’s specific business use case </a:t>
            </a:r>
            <a:endParaRPr lang="zh-CN" altLang="en-US" sz="1300" kern="0" dirty="0">
              <a:latin typeface="+mn-ea"/>
              <a:sym typeface="+mn-ea"/>
            </a:endParaRPr>
          </a:p>
          <a:p>
            <a:pPr marL="228600" indent="-228600" algn="just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Management</a:t>
            </a:r>
            <a:r>
              <a:rPr lang="zh-CN" altLang="en-US" sz="1300" b="1" kern="0" dirty="0">
                <a:solidFill>
                  <a:srgbClr val="0070C0"/>
                </a:solidFill>
                <a:latin typeface="+mn-ea"/>
                <a:sym typeface="+mn-ea"/>
              </a:rPr>
              <a:t> </a:t>
            </a: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Zone: </a:t>
            </a:r>
            <a:r>
              <a:rPr lang="en-US" altLang="zh-CN" sz="1300" kern="0" dirty="0">
                <a:latin typeface="+mn-ea"/>
                <a:sym typeface="+mn-ea"/>
              </a:rPr>
              <a:t>Offering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hierarchical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management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and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access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permissions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whatever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they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are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operators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and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end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user</a:t>
            </a:r>
          </a:p>
          <a:p>
            <a:pPr marL="228600" indent="-228600" algn="just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Public</a:t>
            </a:r>
            <a:r>
              <a:rPr lang="zh-CN" altLang="en-US" sz="1300" b="1" kern="0" dirty="0">
                <a:solidFill>
                  <a:srgbClr val="0070C0"/>
                </a:solidFill>
                <a:latin typeface="+mn-ea"/>
                <a:sym typeface="+mn-ea"/>
              </a:rPr>
              <a:t> </a:t>
            </a: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Service</a:t>
            </a:r>
            <a:r>
              <a:rPr lang="zh-CN" altLang="en-US" sz="1300" b="1" kern="0" dirty="0">
                <a:solidFill>
                  <a:srgbClr val="0070C0"/>
                </a:solidFill>
                <a:latin typeface="+mn-ea"/>
                <a:sym typeface="+mn-ea"/>
              </a:rPr>
              <a:t> </a:t>
            </a:r>
            <a:r>
              <a:rPr lang="en-US" altLang="zh-CN" sz="1300" b="1" kern="0" dirty="0">
                <a:solidFill>
                  <a:srgbClr val="0070C0"/>
                </a:solidFill>
                <a:latin typeface="+mn-ea"/>
                <a:sym typeface="+mn-ea"/>
              </a:rPr>
              <a:t>Zone: </a:t>
            </a:r>
            <a:r>
              <a:rPr lang="en-US" altLang="zh-CN" sz="1300" kern="0" dirty="0">
                <a:latin typeface="+mn-ea"/>
                <a:sym typeface="+mn-ea"/>
              </a:rPr>
              <a:t>Dedicated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Service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and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technical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expert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team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to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provide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the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superior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service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  <a:r>
              <a:rPr lang="en-US" altLang="zh-CN" sz="1300" kern="0" dirty="0">
                <a:latin typeface="+mn-ea"/>
                <a:sym typeface="+mn-ea"/>
              </a:rPr>
              <a:t>experience</a:t>
            </a:r>
            <a:r>
              <a:rPr lang="zh-CN" altLang="en-US" sz="1300" kern="0" dirty="0">
                <a:latin typeface="+mn-ea"/>
                <a:sym typeface="+mn-ea"/>
              </a:rPr>
              <a:t> </a:t>
            </a:r>
          </a:p>
        </p:txBody>
      </p:sp>
      <p:cxnSp>
        <p:nvCxnSpPr>
          <p:cNvPr id="370" name="直接连接符 107">
            <a:extLst>
              <a:ext uri="{FF2B5EF4-FFF2-40B4-BE49-F238E27FC236}">
                <a16:creationId xmlns:a16="http://schemas.microsoft.com/office/drawing/2014/main" id="{24B3667B-EE59-D84F-BA97-7BD596D93396}"/>
              </a:ext>
            </a:extLst>
          </p:cNvPr>
          <p:cNvCxnSpPr>
            <a:cxnSpLocks/>
          </p:cNvCxnSpPr>
          <p:nvPr/>
        </p:nvCxnSpPr>
        <p:spPr>
          <a:xfrm>
            <a:off x="8688073" y="1884123"/>
            <a:ext cx="457465" cy="1809"/>
          </a:xfrm>
          <a:prstGeom prst="line">
            <a:avLst/>
          </a:prstGeom>
          <a:ln w="28575" cmpd="sng">
            <a:solidFill>
              <a:srgbClr val="96BADD"/>
            </a:solidFill>
            <a:prstDash val="solid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直接连接符 107">
            <a:extLst>
              <a:ext uri="{FF2B5EF4-FFF2-40B4-BE49-F238E27FC236}">
                <a16:creationId xmlns:a16="http://schemas.microsoft.com/office/drawing/2014/main" id="{2C033D1C-CD5F-8744-AB5F-BD3D9C0B4A74}"/>
              </a:ext>
            </a:extLst>
          </p:cNvPr>
          <p:cNvCxnSpPr>
            <a:cxnSpLocks/>
          </p:cNvCxnSpPr>
          <p:nvPr/>
        </p:nvCxnSpPr>
        <p:spPr>
          <a:xfrm>
            <a:off x="8688078" y="3081466"/>
            <a:ext cx="457466" cy="1809"/>
          </a:xfrm>
          <a:prstGeom prst="line">
            <a:avLst/>
          </a:prstGeom>
          <a:ln w="28575" cmpd="sng">
            <a:solidFill>
              <a:srgbClr val="96BADD"/>
            </a:solidFill>
            <a:prstDash val="solid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7" name="矩形 376">
            <a:extLst>
              <a:ext uri="{FF2B5EF4-FFF2-40B4-BE49-F238E27FC236}">
                <a16:creationId xmlns:a16="http://schemas.microsoft.com/office/drawing/2014/main" id="{6E164560-FCF6-914D-AB6F-CCCA65A2CC87}"/>
              </a:ext>
            </a:extLst>
          </p:cNvPr>
          <p:cNvSpPr/>
          <p:nvPr/>
        </p:nvSpPr>
        <p:spPr>
          <a:xfrm>
            <a:off x="1097334" y="3343020"/>
            <a:ext cx="3035667" cy="288292"/>
          </a:xfrm>
          <a:prstGeom prst="rect">
            <a:avLst/>
          </a:prstGeom>
          <a:solidFill>
            <a:srgbClr val="02AFF0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>
              <a:lnSpc>
                <a:spcPct val="80000"/>
              </a:lnSpc>
            </a:pPr>
            <a:r>
              <a:rPr lang="en-US" altLang="zh-CN" sz="1100" b="1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Shared</a:t>
            </a:r>
            <a:r>
              <a:rPr lang="zh-CN" altLang="en-US" sz="1100" b="1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 </a:t>
            </a:r>
            <a:r>
              <a:rPr lang="en-US" altLang="zh-CN" sz="1100" b="1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Storage</a:t>
            </a:r>
            <a:r>
              <a:rPr lang="zh-CN" altLang="en-US" sz="1100" b="1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 </a:t>
            </a:r>
            <a:r>
              <a:rPr lang="en-US" altLang="zh-CN" sz="1100" b="1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resource</a:t>
            </a:r>
            <a:endParaRPr lang="zh-CN" altLang="en-US" sz="1100" b="1">
              <a:solidFill>
                <a:schemeClr val="bg1"/>
              </a:solidFill>
              <a:ea typeface="Microsoft YaHei" charset="-122"/>
              <a:cs typeface="Microsoft YaHei" charset="-122"/>
            </a:endParaRPr>
          </a:p>
        </p:txBody>
      </p:sp>
      <p:sp>
        <p:nvSpPr>
          <p:cNvPr id="380" name="矩形 379">
            <a:extLst>
              <a:ext uri="{FF2B5EF4-FFF2-40B4-BE49-F238E27FC236}">
                <a16:creationId xmlns:a16="http://schemas.microsoft.com/office/drawing/2014/main" id="{AE994EAC-1A70-CE4C-92AC-BD4E1A1F5C5F}"/>
              </a:ext>
            </a:extLst>
          </p:cNvPr>
          <p:cNvSpPr/>
          <p:nvPr/>
        </p:nvSpPr>
        <p:spPr>
          <a:xfrm>
            <a:off x="4231985" y="3349272"/>
            <a:ext cx="2296815" cy="288292"/>
          </a:xfrm>
          <a:prstGeom prst="rect">
            <a:avLst/>
          </a:prstGeom>
          <a:solidFill>
            <a:srgbClr val="79BD28"/>
          </a:solidFill>
          <a:ln>
            <a:solidFill>
              <a:schemeClr val="bg1"/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>
              <a:lnSpc>
                <a:spcPct val="80000"/>
              </a:lnSpc>
            </a:pPr>
            <a:r>
              <a:rPr lang="en-US" altLang="zh-CN" sz="1100" b="1" dirty="0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Dedicated</a:t>
            </a:r>
            <a:r>
              <a:rPr lang="zh-CN" altLang="en-US" sz="1100" b="1" dirty="0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 </a:t>
            </a:r>
            <a:r>
              <a:rPr lang="en-US" altLang="zh-CN" sz="1100" b="1" dirty="0">
                <a:solidFill>
                  <a:schemeClr val="bg1"/>
                </a:solidFill>
                <a:ea typeface="Microsoft YaHei" charset="-122"/>
                <a:cs typeface="Microsoft YaHei" charset="-122"/>
              </a:rPr>
              <a:t>Storage</a:t>
            </a:r>
            <a:endParaRPr lang="zh-CN" altLang="en-US" sz="1100" b="1" dirty="0">
              <a:solidFill>
                <a:schemeClr val="bg1"/>
              </a:solidFill>
              <a:ea typeface="Microsoft YaHei" charset="-122"/>
              <a:cs typeface="Microsoft YaHei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1487226C-B2D8-2547-AFAC-9278CA2D6CDF}"/>
              </a:ext>
            </a:extLst>
          </p:cNvPr>
          <p:cNvGrpSpPr/>
          <p:nvPr/>
        </p:nvGrpSpPr>
        <p:grpSpPr>
          <a:xfrm>
            <a:off x="1167956" y="1738172"/>
            <a:ext cx="683853" cy="1447353"/>
            <a:chOff x="1138737" y="1715009"/>
            <a:chExt cx="720000" cy="1523856"/>
          </a:xfrm>
        </p:grpSpPr>
        <p:pic>
          <p:nvPicPr>
            <p:cNvPr id="371" name="图片 370">
              <a:extLst>
                <a:ext uri="{FF2B5EF4-FFF2-40B4-BE49-F238E27FC236}">
                  <a16:creationId xmlns:a16="http://schemas.microsoft.com/office/drawing/2014/main" id="{78E04846-A88D-0B4A-BEA4-6AFF286FB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6957" y="2157773"/>
              <a:ext cx="543560" cy="942340"/>
            </a:xfrm>
            <a:prstGeom prst="rect">
              <a:avLst/>
            </a:prstGeom>
          </p:spPr>
        </p:pic>
        <p:sp>
          <p:nvSpPr>
            <p:cNvPr id="378" name="圆角矩形 377">
              <a:extLst>
                <a:ext uri="{FF2B5EF4-FFF2-40B4-BE49-F238E27FC236}">
                  <a16:creationId xmlns:a16="http://schemas.microsoft.com/office/drawing/2014/main" id="{C4A5CC99-8DA8-2940-81C7-19A990AAF0FC}"/>
                </a:ext>
              </a:extLst>
            </p:cNvPr>
            <p:cNvSpPr/>
            <p:nvPr/>
          </p:nvSpPr>
          <p:spPr>
            <a:xfrm>
              <a:off x="1147737" y="1838935"/>
              <a:ext cx="702000" cy="139993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02AF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82" name="矩形 381">
              <a:extLst>
                <a:ext uri="{FF2B5EF4-FFF2-40B4-BE49-F238E27FC236}">
                  <a16:creationId xmlns:a16="http://schemas.microsoft.com/office/drawing/2014/main" id="{4FC77313-4639-7F4B-A082-06CF1D0D4AB0}"/>
                </a:ext>
              </a:extLst>
            </p:cNvPr>
            <p:cNvSpPr/>
            <p:nvPr/>
          </p:nvSpPr>
          <p:spPr>
            <a:xfrm>
              <a:off x="1138737" y="1715009"/>
              <a:ext cx="720000" cy="260866"/>
            </a:xfrm>
            <a:prstGeom prst="rect">
              <a:avLst/>
            </a:prstGeom>
            <a:solidFill>
              <a:srgbClr val="02AFF0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 defTabSz="456565"/>
              <a:r>
                <a:rPr lang="en-US" altLang="zh-CN" sz="1000" b="1" dirty="0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Tenant</a:t>
              </a:r>
              <a:r>
                <a:rPr lang="zh-CN" altLang="en-US" sz="1000" b="1" dirty="0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 </a:t>
              </a:r>
              <a:r>
                <a:rPr lang="en-US" altLang="zh-CN" sz="1000" b="1" dirty="0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A</a:t>
              </a:r>
              <a:endParaRPr lang="zh-CN" altLang="en-US" sz="1000" b="1" dirty="0">
                <a:solidFill>
                  <a:schemeClr val="bg1"/>
                </a:solidFill>
                <a:ea typeface="Microsoft YaHei" charset="-122"/>
                <a:cs typeface="Microsoft YaHei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2A5EDAC8-CB76-EB47-AF00-A488A210D6CC}"/>
              </a:ext>
            </a:extLst>
          </p:cNvPr>
          <p:cNvGrpSpPr/>
          <p:nvPr/>
        </p:nvGrpSpPr>
        <p:grpSpPr>
          <a:xfrm>
            <a:off x="1903759" y="1735156"/>
            <a:ext cx="683853" cy="1447353"/>
            <a:chOff x="2007228" y="1711834"/>
            <a:chExt cx="720000" cy="1523856"/>
          </a:xfrm>
        </p:grpSpPr>
        <p:pic>
          <p:nvPicPr>
            <p:cNvPr id="383" name="图片 382">
              <a:extLst>
                <a:ext uri="{FF2B5EF4-FFF2-40B4-BE49-F238E27FC236}">
                  <a16:creationId xmlns:a16="http://schemas.microsoft.com/office/drawing/2014/main" id="{0CD45CE5-5AF6-884F-B72E-CE91B8112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5448" y="2168568"/>
              <a:ext cx="543560" cy="942340"/>
            </a:xfrm>
            <a:prstGeom prst="rect">
              <a:avLst/>
            </a:prstGeom>
          </p:spPr>
        </p:pic>
        <p:sp>
          <p:nvSpPr>
            <p:cNvPr id="384" name="圆角矩形 383">
              <a:extLst>
                <a:ext uri="{FF2B5EF4-FFF2-40B4-BE49-F238E27FC236}">
                  <a16:creationId xmlns:a16="http://schemas.microsoft.com/office/drawing/2014/main" id="{8BBD291D-EF53-C14B-B18A-9546E5364942}"/>
                </a:ext>
              </a:extLst>
            </p:cNvPr>
            <p:cNvSpPr/>
            <p:nvPr/>
          </p:nvSpPr>
          <p:spPr>
            <a:xfrm>
              <a:off x="2016228" y="1835760"/>
              <a:ext cx="702000" cy="139993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02AF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85" name="矩形 384">
              <a:extLst>
                <a:ext uri="{FF2B5EF4-FFF2-40B4-BE49-F238E27FC236}">
                  <a16:creationId xmlns:a16="http://schemas.microsoft.com/office/drawing/2014/main" id="{EAE384A7-35A6-694D-BD18-B8162AB9844F}"/>
                </a:ext>
              </a:extLst>
            </p:cNvPr>
            <p:cNvSpPr/>
            <p:nvPr/>
          </p:nvSpPr>
          <p:spPr>
            <a:xfrm>
              <a:off x="2007228" y="1711834"/>
              <a:ext cx="720000" cy="260866"/>
            </a:xfrm>
            <a:prstGeom prst="rect">
              <a:avLst/>
            </a:prstGeom>
            <a:solidFill>
              <a:srgbClr val="02AFF0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 defTabSz="456565"/>
              <a:r>
                <a:rPr lang="en-US" altLang="zh-CN" sz="1000" b="1" dirty="0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Tenant</a:t>
              </a:r>
              <a:r>
                <a:rPr lang="zh-CN" altLang="en-US" sz="1000" b="1" dirty="0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 </a:t>
              </a:r>
              <a:r>
                <a:rPr lang="en-US" altLang="zh-CN" sz="1000" b="1" dirty="0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B</a:t>
              </a:r>
              <a:endParaRPr lang="zh-CN" altLang="en-US" sz="1000" b="1" dirty="0">
                <a:solidFill>
                  <a:schemeClr val="bg1"/>
                </a:solidFill>
                <a:ea typeface="Microsoft YaHei" charset="-122"/>
                <a:cs typeface="Microsoft YaHei" charset="0"/>
                <a:sym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72D7BBB7-8BA8-8641-8085-F94FA2154359}"/>
              </a:ext>
            </a:extLst>
          </p:cNvPr>
          <p:cNvGrpSpPr/>
          <p:nvPr/>
        </p:nvGrpSpPr>
        <p:grpSpPr>
          <a:xfrm>
            <a:off x="2639561" y="1735156"/>
            <a:ext cx="683853" cy="1447353"/>
            <a:chOff x="2875719" y="1711834"/>
            <a:chExt cx="720000" cy="1523856"/>
          </a:xfrm>
        </p:grpSpPr>
        <p:pic>
          <p:nvPicPr>
            <p:cNvPr id="386" name="图片 385">
              <a:extLst>
                <a:ext uri="{FF2B5EF4-FFF2-40B4-BE49-F238E27FC236}">
                  <a16:creationId xmlns:a16="http://schemas.microsoft.com/office/drawing/2014/main" id="{3408F330-760E-6A43-AA0B-3612E6767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3939" y="2154598"/>
              <a:ext cx="543560" cy="942340"/>
            </a:xfrm>
            <a:prstGeom prst="rect">
              <a:avLst/>
            </a:prstGeom>
          </p:spPr>
        </p:pic>
        <p:sp>
          <p:nvSpPr>
            <p:cNvPr id="387" name="圆角矩形 386">
              <a:extLst>
                <a:ext uri="{FF2B5EF4-FFF2-40B4-BE49-F238E27FC236}">
                  <a16:creationId xmlns:a16="http://schemas.microsoft.com/office/drawing/2014/main" id="{DC040248-1354-2043-AFF0-7DBE930BCF88}"/>
                </a:ext>
              </a:extLst>
            </p:cNvPr>
            <p:cNvSpPr/>
            <p:nvPr/>
          </p:nvSpPr>
          <p:spPr>
            <a:xfrm>
              <a:off x="2884719" y="1835760"/>
              <a:ext cx="702000" cy="139993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02AF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88" name="矩形 387">
              <a:extLst>
                <a:ext uri="{FF2B5EF4-FFF2-40B4-BE49-F238E27FC236}">
                  <a16:creationId xmlns:a16="http://schemas.microsoft.com/office/drawing/2014/main" id="{7F963D1C-E491-A245-9C8B-2887B04251BE}"/>
                </a:ext>
              </a:extLst>
            </p:cNvPr>
            <p:cNvSpPr/>
            <p:nvPr/>
          </p:nvSpPr>
          <p:spPr>
            <a:xfrm>
              <a:off x="2875719" y="1711834"/>
              <a:ext cx="720000" cy="260866"/>
            </a:xfrm>
            <a:prstGeom prst="rect">
              <a:avLst/>
            </a:prstGeom>
            <a:solidFill>
              <a:srgbClr val="02AFF0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 defTabSz="456565"/>
              <a:r>
                <a:rPr lang="en-US" altLang="zh-CN" sz="1000" b="1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Tenant</a:t>
              </a:r>
              <a:r>
                <a:rPr lang="zh-CN" altLang="en-US" sz="1000" b="1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 </a:t>
              </a:r>
              <a:r>
                <a:rPr lang="en-US" altLang="zh-CN" sz="1000" b="1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C</a:t>
              </a:r>
              <a:endParaRPr lang="zh-CN" altLang="en-US" sz="1000" b="1">
                <a:solidFill>
                  <a:schemeClr val="bg1"/>
                </a:solidFill>
                <a:ea typeface="Microsoft YaHei" charset="-122"/>
                <a:cs typeface="Microsoft YaHei" charset="0"/>
                <a:sym typeface="+mn-ea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D7341DE1-08E6-7846-8B26-763571E0E145}"/>
              </a:ext>
            </a:extLst>
          </p:cNvPr>
          <p:cNvGrpSpPr/>
          <p:nvPr/>
        </p:nvGrpSpPr>
        <p:grpSpPr>
          <a:xfrm>
            <a:off x="4286999" y="1735156"/>
            <a:ext cx="1063144" cy="1450370"/>
            <a:chOff x="4791476" y="1732738"/>
            <a:chExt cx="1119339" cy="1527032"/>
          </a:xfrm>
        </p:grpSpPr>
        <p:sp>
          <p:nvSpPr>
            <p:cNvPr id="381" name="圆角矩形 380">
              <a:extLst>
                <a:ext uri="{FF2B5EF4-FFF2-40B4-BE49-F238E27FC236}">
                  <a16:creationId xmlns:a16="http://schemas.microsoft.com/office/drawing/2014/main" id="{2C51AA7B-34A4-9443-BA17-C9D39D719532}"/>
                </a:ext>
              </a:extLst>
            </p:cNvPr>
            <p:cNvSpPr/>
            <p:nvPr/>
          </p:nvSpPr>
          <p:spPr>
            <a:xfrm>
              <a:off x="4791477" y="1863650"/>
              <a:ext cx="1116000" cy="139612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79BD28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93" name="矩形 392">
              <a:extLst>
                <a:ext uri="{FF2B5EF4-FFF2-40B4-BE49-F238E27FC236}">
                  <a16:creationId xmlns:a16="http://schemas.microsoft.com/office/drawing/2014/main" id="{3009D1E2-AF45-0149-A426-49FADBC60A12}"/>
                </a:ext>
              </a:extLst>
            </p:cNvPr>
            <p:cNvSpPr/>
            <p:nvPr/>
          </p:nvSpPr>
          <p:spPr>
            <a:xfrm>
              <a:off x="4791476" y="1732738"/>
              <a:ext cx="1119339" cy="260866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/>
              <a:r>
                <a:rPr lang="en-US" altLang="zh-CN" sz="1000" b="1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Gov</a:t>
              </a:r>
              <a:r>
                <a:rPr lang="zh-CN" altLang="en-US" sz="1000" b="1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 </a:t>
              </a:r>
              <a:r>
                <a:rPr lang="en-US" altLang="zh-CN" sz="1000" b="1">
                  <a:solidFill>
                    <a:schemeClr val="bg1"/>
                  </a:solidFill>
                  <a:ea typeface="Microsoft YaHei" charset="-122"/>
                  <a:cs typeface="Microsoft YaHei" charset="0"/>
                </a:rPr>
                <a:t>A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6A1F4263-47F7-6344-9950-59F40C648278}"/>
                </a:ext>
              </a:extLst>
            </p:cNvPr>
            <p:cNvGrpSpPr/>
            <p:nvPr/>
          </p:nvGrpSpPr>
          <p:grpSpPr>
            <a:xfrm>
              <a:off x="4837985" y="2179312"/>
              <a:ext cx="1022985" cy="942340"/>
              <a:chOff x="4838467" y="2179312"/>
              <a:chExt cx="1022985" cy="942340"/>
            </a:xfrm>
          </p:grpSpPr>
          <p:pic>
            <p:nvPicPr>
              <p:cNvPr id="379" name="图片 378">
                <a:extLst>
                  <a:ext uri="{FF2B5EF4-FFF2-40B4-BE49-F238E27FC236}">
                    <a16:creationId xmlns:a16="http://schemas.microsoft.com/office/drawing/2014/main" id="{6738E123-AA9F-034A-99FF-186A07C09E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38467" y="2179312"/>
                <a:ext cx="543560" cy="942340"/>
              </a:xfrm>
              <a:prstGeom prst="rect">
                <a:avLst/>
              </a:prstGeom>
            </p:spPr>
          </p:pic>
          <p:pic>
            <p:nvPicPr>
              <p:cNvPr id="394" name="图片 393">
                <a:extLst>
                  <a:ext uri="{FF2B5EF4-FFF2-40B4-BE49-F238E27FC236}">
                    <a16:creationId xmlns:a16="http://schemas.microsoft.com/office/drawing/2014/main" id="{11FCF3F7-0D01-5041-9AB2-E90F2DB600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78180" y="2179312"/>
                <a:ext cx="543560" cy="942340"/>
              </a:xfrm>
              <a:prstGeom prst="rect">
                <a:avLst/>
              </a:prstGeom>
            </p:spPr>
          </p:pic>
          <p:pic>
            <p:nvPicPr>
              <p:cNvPr id="395" name="图片 394">
                <a:extLst>
                  <a:ext uri="{FF2B5EF4-FFF2-40B4-BE49-F238E27FC236}">
                    <a16:creationId xmlns:a16="http://schemas.microsoft.com/office/drawing/2014/main" id="{66318316-D0DF-4642-B8CA-2857B6B056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17892" y="2179312"/>
                <a:ext cx="543560" cy="942340"/>
              </a:xfrm>
              <a:prstGeom prst="rect">
                <a:avLst/>
              </a:prstGeom>
            </p:spPr>
          </p:pic>
        </p:grp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F81FF27-402C-4545-80B8-C4A47A8EAE41}"/>
              </a:ext>
            </a:extLst>
          </p:cNvPr>
          <p:cNvGrpSpPr/>
          <p:nvPr/>
        </p:nvGrpSpPr>
        <p:grpSpPr>
          <a:xfrm>
            <a:off x="5401976" y="1735156"/>
            <a:ext cx="1081960" cy="1450370"/>
            <a:chOff x="5964435" y="1732738"/>
            <a:chExt cx="1139149" cy="1527032"/>
          </a:xfrm>
        </p:grpSpPr>
        <p:sp>
          <p:nvSpPr>
            <p:cNvPr id="398" name="圆角矩形 397">
              <a:extLst>
                <a:ext uri="{FF2B5EF4-FFF2-40B4-BE49-F238E27FC236}">
                  <a16:creationId xmlns:a16="http://schemas.microsoft.com/office/drawing/2014/main" id="{4A6A5778-91F3-794D-9D6C-E1612A772557}"/>
                </a:ext>
              </a:extLst>
            </p:cNvPr>
            <p:cNvSpPr/>
            <p:nvPr/>
          </p:nvSpPr>
          <p:spPr>
            <a:xfrm>
              <a:off x="5970672" y="1863650"/>
              <a:ext cx="1116000" cy="139612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79BD28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99" name="矩形 398">
              <a:extLst>
                <a:ext uri="{FF2B5EF4-FFF2-40B4-BE49-F238E27FC236}">
                  <a16:creationId xmlns:a16="http://schemas.microsoft.com/office/drawing/2014/main" id="{6199D447-3805-5147-8820-1344AD83310D}"/>
                </a:ext>
              </a:extLst>
            </p:cNvPr>
            <p:cNvSpPr/>
            <p:nvPr/>
          </p:nvSpPr>
          <p:spPr>
            <a:xfrm>
              <a:off x="5964435" y="1732738"/>
              <a:ext cx="1139149" cy="260866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/>
              <a:r>
                <a:rPr lang="en-US" altLang="zh-CN" sz="1000" b="1">
                  <a:solidFill>
                    <a:schemeClr val="bg1"/>
                  </a:solidFill>
                  <a:ea typeface="Microsoft YaHei" charset="-122"/>
                  <a:cs typeface="Microsoft YaHei" charset="0"/>
                  <a:sym typeface="+mn-ea"/>
                </a:rPr>
                <a:t>Ent</a:t>
              </a:r>
              <a:r>
                <a:rPr lang="zh-CN" altLang="en-US" sz="1000" b="1">
                  <a:solidFill>
                    <a:schemeClr val="bg1"/>
                  </a:solidFill>
                  <a:ea typeface="Microsoft YaHei" charset="-122"/>
                  <a:cs typeface="Microsoft YaHei" charset="0"/>
                  <a:sym typeface="+mn-ea"/>
                </a:rPr>
                <a:t> </a:t>
              </a:r>
              <a:r>
                <a:rPr lang="en-US" altLang="zh-CN" sz="1000" b="1">
                  <a:solidFill>
                    <a:schemeClr val="bg1"/>
                  </a:solidFill>
                  <a:ea typeface="Microsoft YaHei" charset="-122"/>
                  <a:cs typeface="Microsoft YaHei" charset="0"/>
                  <a:sym typeface="+mn-ea"/>
                </a:rPr>
                <a:t>B</a:t>
              </a:r>
              <a:endParaRPr lang="zh-CN" altLang="en-US" sz="1000" b="1">
                <a:solidFill>
                  <a:schemeClr val="bg1"/>
                </a:solidFill>
                <a:ea typeface="Microsoft YaHei" charset="-122"/>
                <a:cs typeface="Microsoft YaHei" charset="0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105F21BE-0CB9-4D4F-ADC5-B69913A86063}"/>
                </a:ext>
              </a:extLst>
            </p:cNvPr>
            <p:cNvGrpSpPr/>
            <p:nvPr/>
          </p:nvGrpSpPr>
          <p:grpSpPr>
            <a:xfrm>
              <a:off x="6023530" y="2179312"/>
              <a:ext cx="1010285" cy="942340"/>
              <a:chOff x="6017662" y="2179312"/>
              <a:chExt cx="1010285" cy="942340"/>
            </a:xfrm>
          </p:grpSpPr>
          <p:pic>
            <p:nvPicPr>
              <p:cNvPr id="396" name="图片 395">
                <a:extLst>
                  <a:ext uri="{FF2B5EF4-FFF2-40B4-BE49-F238E27FC236}">
                    <a16:creationId xmlns:a16="http://schemas.microsoft.com/office/drawing/2014/main" id="{DADEAAB1-C81F-454E-B988-4AD4A441CC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17662" y="2179312"/>
                <a:ext cx="543560" cy="942340"/>
              </a:xfrm>
              <a:prstGeom prst="rect">
                <a:avLst/>
              </a:prstGeom>
            </p:spPr>
          </p:pic>
          <p:pic>
            <p:nvPicPr>
              <p:cNvPr id="400" name="图片 399">
                <a:extLst>
                  <a:ext uri="{FF2B5EF4-FFF2-40B4-BE49-F238E27FC236}">
                    <a16:creationId xmlns:a16="http://schemas.microsoft.com/office/drawing/2014/main" id="{44703DA7-A74E-674B-9132-AFC6048AE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51025" y="2179312"/>
                <a:ext cx="543560" cy="942340"/>
              </a:xfrm>
              <a:prstGeom prst="rect">
                <a:avLst/>
              </a:prstGeom>
            </p:spPr>
          </p:pic>
          <p:pic>
            <p:nvPicPr>
              <p:cNvPr id="401" name="图片 400">
                <a:extLst>
                  <a:ext uri="{FF2B5EF4-FFF2-40B4-BE49-F238E27FC236}">
                    <a16:creationId xmlns:a16="http://schemas.microsoft.com/office/drawing/2014/main" id="{1B1E9B8D-AD19-3F42-A461-49E4275D76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84387" y="2179312"/>
                <a:ext cx="543560" cy="942340"/>
              </a:xfrm>
              <a:prstGeom prst="rect">
                <a:avLst/>
              </a:prstGeom>
            </p:spPr>
          </p:pic>
        </p:grp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EFB279A1-0CF2-2C4B-B66B-FECCE227E8A8}"/>
              </a:ext>
            </a:extLst>
          </p:cNvPr>
          <p:cNvGrpSpPr/>
          <p:nvPr/>
        </p:nvGrpSpPr>
        <p:grpSpPr>
          <a:xfrm>
            <a:off x="6528800" y="1735156"/>
            <a:ext cx="1067797" cy="1450370"/>
            <a:chOff x="7151772" y="1732738"/>
            <a:chExt cx="1124238" cy="1527032"/>
          </a:xfrm>
        </p:grpSpPr>
        <p:sp>
          <p:nvSpPr>
            <p:cNvPr id="403" name="圆角矩形 402">
              <a:extLst>
                <a:ext uri="{FF2B5EF4-FFF2-40B4-BE49-F238E27FC236}">
                  <a16:creationId xmlns:a16="http://schemas.microsoft.com/office/drawing/2014/main" id="{0B25F0F4-A879-E64E-AA79-FD424C9F7262}"/>
                </a:ext>
              </a:extLst>
            </p:cNvPr>
            <p:cNvSpPr/>
            <p:nvPr/>
          </p:nvSpPr>
          <p:spPr>
            <a:xfrm>
              <a:off x="7151772" y="1863650"/>
              <a:ext cx="1116000" cy="139612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79BD28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04" name="矩形 403">
              <a:extLst>
                <a:ext uri="{FF2B5EF4-FFF2-40B4-BE49-F238E27FC236}">
                  <a16:creationId xmlns:a16="http://schemas.microsoft.com/office/drawing/2014/main" id="{436310FF-FB10-DF4C-B8B1-AF205B3B9214}"/>
                </a:ext>
              </a:extLst>
            </p:cNvPr>
            <p:cNvSpPr/>
            <p:nvPr/>
          </p:nvSpPr>
          <p:spPr>
            <a:xfrm>
              <a:off x="7155496" y="1732738"/>
              <a:ext cx="1120514" cy="260866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/>
              <a:r>
                <a:rPr lang="en-US" altLang="zh-CN" sz="1000" b="1" dirty="0">
                  <a:solidFill>
                    <a:schemeClr val="bg1"/>
                  </a:solidFill>
                  <a:ea typeface="Microsoft YaHei" charset="0"/>
                  <a:cs typeface="Microsoft YaHei" charset="-122"/>
                </a:rPr>
                <a:t>DR</a:t>
              </a:r>
              <a:r>
                <a:rPr lang="zh-CN" altLang="en-US" sz="1000" b="1" dirty="0">
                  <a:solidFill>
                    <a:schemeClr val="bg1"/>
                  </a:solidFill>
                  <a:ea typeface="Microsoft YaHei" charset="0"/>
                  <a:cs typeface="Microsoft YaHei" charset="-122"/>
                </a:rPr>
                <a:t> </a:t>
              </a:r>
              <a:r>
                <a:rPr lang="en-US" altLang="zh-CN" sz="1000" b="1" dirty="0">
                  <a:solidFill>
                    <a:schemeClr val="bg1"/>
                  </a:solidFill>
                  <a:ea typeface="Microsoft YaHei" charset="0"/>
                  <a:cs typeface="Microsoft YaHei" charset="-122"/>
                </a:rPr>
                <a:t>site</a:t>
              </a:r>
              <a:endParaRPr lang="zh-CN" altLang="en-US" sz="1000" b="1" dirty="0">
                <a:solidFill>
                  <a:schemeClr val="bg1"/>
                </a:solidFill>
                <a:ea typeface="Microsoft YaHei" charset="0"/>
                <a:cs typeface="Microsoft YaHei" charset="-122"/>
              </a:endParaRP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A494429D-59BB-4F44-8EE2-798BF887A080}"/>
                </a:ext>
              </a:extLst>
            </p:cNvPr>
            <p:cNvGrpSpPr/>
            <p:nvPr/>
          </p:nvGrpSpPr>
          <p:grpSpPr>
            <a:xfrm>
              <a:off x="7204630" y="2179312"/>
              <a:ext cx="1010285" cy="942340"/>
              <a:chOff x="7198762" y="2179312"/>
              <a:chExt cx="1010285" cy="942340"/>
            </a:xfrm>
          </p:grpSpPr>
          <p:pic>
            <p:nvPicPr>
              <p:cNvPr id="402" name="图片 401">
                <a:extLst>
                  <a:ext uri="{FF2B5EF4-FFF2-40B4-BE49-F238E27FC236}">
                    <a16:creationId xmlns:a16="http://schemas.microsoft.com/office/drawing/2014/main" id="{53ACC800-90BE-D34C-A20D-34BA4E7512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762" y="2179312"/>
                <a:ext cx="543560" cy="942340"/>
              </a:xfrm>
              <a:prstGeom prst="rect">
                <a:avLst/>
              </a:prstGeom>
            </p:spPr>
          </p:pic>
          <p:pic>
            <p:nvPicPr>
              <p:cNvPr id="405" name="图片 404">
                <a:extLst>
                  <a:ext uri="{FF2B5EF4-FFF2-40B4-BE49-F238E27FC236}">
                    <a16:creationId xmlns:a16="http://schemas.microsoft.com/office/drawing/2014/main" id="{E4DE41E8-4F97-8347-A91D-8E147CDC73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32125" y="2179312"/>
                <a:ext cx="543560" cy="942340"/>
              </a:xfrm>
              <a:prstGeom prst="rect">
                <a:avLst/>
              </a:prstGeom>
            </p:spPr>
          </p:pic>
          <p:pic>
            <p:nvPicPr>
              <p:cNvPr id="406" name="图片 405">
                <a:extLst>
                  <a:ext uri="{FF2B5EF4-FFF2-40B4-BE49-F238E27FC236}">
                    <a16:creationId xmlns:a16="http://schemas.microsoft.com/office/drawing/2014/main" id="{936E210D-8A1C-8741-BC5E-7122503324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65487" y="2179312"/>
                <a:ext cx="543560" cy="942340"/>
              </a:xfrm>
              <a:prstGeom prst="rect">
                <a:avLst/>
              </a:prstGeom>
            </p:spPr>
          </p:pic>
        </p:grpSp>
      </p:grpSp>
      <p:sp>
        <p:nvSpPr>
          <p:cNvPr id="407" name="圆角矩形 406">
            <a:extLst>
              <a:ext uri="{FF2B5EF4-FFF2-40B4-BE49-F238E27FC236}">
                <a16:creationId xmlns:a16="http://schemas.microsoft.com/office/drawing/2014/main" id="{AD57C06D-27D2-8140-A971-1D17E18D4FB3}"/>
              </a:ext>
            </a:extLst>
          </p:cNvPr>
          <p:cNvSpPr/>
          <p:nvPr/>
        </p:nvSpPr>
        <p:spPr>
          <a:xfrm>
            <a:off x="1097649" y="1471510"/>
            <a:ext cx="3035667" cy="2159802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rgbClr val="02AF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ea typeface="Microsoft YaHei" charset="-122"/>
              <a:cs typeface="Microsoft YaHei" charset="-122"/>
            </a:endParaRPr>
          </a:p>
        </p:txBody>
      </p:sp>
      <p:sp>
        <p:nvSpPr>
          <p:cNvPr id="408" name="圆角矩形 407">
            <a:extLst>
              <a:ext uri="{FF2B5EF4-FFF2-40B4-BE49-F238E27FC236}">
                <a16:creationId xmlns:a16="http://schemas.microsoft.com/office/drawing/2014/main" id="{B9D20E58-692D-9D4F-8424-F2045F3DF6A3}"/>
              </a:ext>
            </a:extLst>
          </p:cNvPr>
          <p:cNvSpPr/>
          <p:nvPr/>
        </p:nvSpPr>
        <p:spPr>
          <a:xfrm>
            <a:off x="4235156" y="1469717"/>
            <a:ext cx="3406305" cy="216159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rgbClr val="79BD28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>
              <a:ea typeface="Microsoft YaHei" charset="-122"/>
              <a:cs typeface="Microsoft YaHei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61F9CCD0-E6C1-2044-8D5F-5D8082B45C3A}"/>
              </a:ext>
            </a:extLst>
          </p:cNvPr>
          <p:cNvGrpSpPr/>
          <p:nvPr/>
        </p:nvGrpSpPr>
        <p:grpSpPr>
          <a:xfrm>
            <a:off x="3375363" y="1735156"/>
            <a:ext cx="683853" cy="1447353"/>
            <a:chOff x="3744210" y="1711834"/>
            <a:chExt cx="720000" cy="1523856"/>
          </a:xfrm>
        </p:grpSpPr>
        <p:pic>
          <p:nvPicPr>
            <p:cNvPr id="389" name="图片 388">
              <a:extLst>
                <a:ext uri="{FF2B5EF4-FFF2-40B4-BE49-F238E27FC236}">
                  <a16:creationId xmlns:a16="http://schemas.microsoft.com/office/drawing/2014/main" id="{51D00BE1-1788-7E49-A706-F0C5CD98E5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2430" y="2201520"/>
              <a:ext cx="543560" cy="942340"/>
            </a:xfrm>
            <a:prstGeom prst="rect">
              <a:avLst/>
            </a:prstGeom>
          </p:spPr>
        </p:pic>
        <p:sp>
          <p:nvSpPr>
            <p:cNvPr id="390" name="圆角矩形 389">
              <a:extLst>
                <a:ext uri="{FF2B5EF4-FFF2-40B4-BE49-F238E27FC236}">
                  <a16:creationId xmlns:a16="http://schemas.microsoft.com/office/drawing/2014/main" id="{B2895187-D372-D24E-B2EC-F14BD427147F}"/>
                </a:ext>
              </a:extLst>
            </p:cNvPr>
            <p:cNvSpPr/>
            <p:nvPr/>
          </p:nvSpPr>
          <p:spPr>
            <a:xfrm>
              <a:off x="3753210" y="1835760"/>
              <a:ext cx="702000" cy="1399930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02AF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91" name="矩形 390">
              <a:extLst>
                <a:ext uri="{FF2B5EF4-FFF2-40B4-BE49-F238E27FC236}">
                  <a16:creationId xmlns:a16="http://schemas.microsoft.com/office/drawing/2014/main" id="{2CBCE446-A386-304C-85CE-47ED6985F6F0}"/>
                </a:ext>
              </a:extLst>
            </p:cNvPr>
            <p:cNvSpPr/>
            <p:nvPr/>
          </p:nvSpPr>
          <p:spPr>
            <a:xfrm>
              <a:off x="3744210" y="1711834"/>
              <a:ext cx="720000" cy="260866"/>
            </a:xfrm>
            <a:prstGeom prst="rect">
              <a:avLst/>
            </a:prstGeom>
            <a:solidFill>
              <a:srgbClr val="02AFF0"/>
            </a:solidFill>
            <a:ln>
              <a:noFill/>
            </a:ln>
          </p:spPr>
          <p:txBody>
            <a:bodyPr vert="horz" wrap="square" lIns="0" tIns="0" rIns="0" bIns="0" numCol="1" anchor="ctr" anchorCtr="0" compatLnSpc="1"/>
            <a:lstStyle/>
            <a:p>
              <a:pPr algn="ctr" defTabSz="456565"/>
              <a:r>
                <a:rPr lang="en-US" altLang="zh-CN" sz="1000" b="1" dirty="0">
                  <a:solidFill>
                    <a:schemeClr val="bg1"/>
                  </a:solidFill>
                  <a:ea typeface="Microsoft YaHei" charset="0"/>
                  <a:cs typeface="Microsoft YaHei" charset="-122"/>
                </a:rPr>
                <a:t>Tenant</a:t>
              </a:r>
              <a:r>
                <a:rPr lang="zh-CN" altLang="en-US" sz="1000" b="1" dirty="0">
                  <a:solidFill>
                    <a:schemeClr val="bg1"/>
                  </a:solidFill>
                  <a:ea typeface="Microsoft YaHei" charset="0"/>
                  <a:cs typeface="Microsoft YaHei" charset="-122"/>
                </a:rPr>
                <a:t> </a:t>
              </a:r>
              <a:r>
                <a:rPr lang="en-US" altLang="zh-CN" sz="1000" b="1" dirty="0">
                  <a:solidFill>
                    <a:schemeClr val="bg1"/>
                  </a:solidFill>
                  <a:ea typeface="Microsoft YaHei" charset="0"/>
                  <a:cs typeface="Microsoft YaHei" charset="-122"/>
                </a:rPr>
                <a:t>D</a:t>
              </a:r>
              <a:endParaRPr lang="zh-CN" altLang="en-US" sz="1000" b="1" dirty="0">
                <a:solidFill>
                  <a:schemeClr val="bg1"/>
                </a:solidFill>
                <a:ea typeface="Microsoft YaHei" charset="0"/>
                <a:cs typeface="Microsoft YaHei" charset="-122"/>
              </a:endParaRPr>
            </a:p>
          </p:txBody>
        </p:sp>
        <p:pic>
          <p:nvPicPr>
            <p:cNvPr id="409" name="图片 408">
              <a:extLst>
                <a:ext uri="{FF2B5EF4-FFF2-40B4-BE49-F238E27FC236}">
                  <a16:creationId xmlns:a16="http://schemas.microsoft.com/office/drawing/2014/main" id="{9A457C0B-036A-C443-8B4A-E2FCD3BAEA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2430" y="2168568"/>
              <a:ext cx="543560" cy="942340"/>
            </a:xfrm>
            <a:prstGeom prst="rect">
              <a:avLst/>
            </a:prstGeom>
          </p:spPr>
        </p:pic>
      </p:grpSp>
      <p:sp>
        <p:nvSpPr>
          <p:cNvPr id="410" name="圆角矩形 409">
            <a:extLst>
              <a:ext uri="{FF2B5EF4-FFF2-40B4-BE49-F238E27FC236}">
                <a16:creationId xmlns:a16="http://schemas.microsoft.com/office/drawing/2014/main" id="{F260B4AB-05A6-A74D-8DBA-E60234B84703}"/>
              </a:ext>
            </a:extLst>
          </p:cNvPr>
          <p:cNvSpPr/>
          <p:nvPr/>
        </p:nvSpPr>
        <p:spPr>
          <a:xfrm>
            <a:off x="7746678" y="1469717"/>
            <a:ext cx="914331" cy="216159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>
              <a:ea typeface="Microsoft YaHei" charset="-122"/>
              <a:cs typeface="Microsoft YaHei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D35206AC-EEAA-0141-89AF-15FFB43E701B}"/>
              </a:ext>
            </a:extLst>
          </p:cNvPr>
          <p:cNvGrpSpPr/>
          <p:nvPr/>
        </p:nvGrpSpPr>
        <p:grpSpPr>
          <a:xfrm>
            <a:off x="7826306" y="2157469"/>
            <a:ext cx="747267" cy="895031"/>
            <a:chOff x="8087879" y="2148231"/>
            <a:chExt cx="786765" cy="942340"/>
          </a:xfrm>
        </p:grpSpPr>
        <p:pic>
          <p:nvPicPr>
            <p:cNvPr id="392" name="图片 391">
              <a:extLst>
                <a:ext uri="{FF2B5EF4-FFF2-40B4-BE49-F238E27FC236}">
                  <a16:creationId xmlns:a16="http://schemas.microsoft.com/office/drawing/2014/main" id="{3D4AF6B4-5614-C04F-A7E2-18EB4ACD4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7879" y="2148231"/>
              <a:ext cx="543560" cy="942340"/>
            </a:xfrm>
            <a:prstGeom prst="rect">
              <a:avLst/>
            </a:prstGeom>
          </p:spPr>
        </p:pic>
        <p:pic>
          <p:nvPicPr>
            <p:cNvPr id="411" name="图片 410">
              <a:extLst>
                <a:ext uri="{FF2B5EF4-FFF2-40B4-BE49-F238E27FC236}">
                  <a16:creationId xmlns:a16="http://schemas.microsoft.com/office/drawing/2014/main" id="{45728BA2-41AE-A442-8F9D-8D097A9769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31084" y="2148231"/>
              <a:ext cx="543560" cy="942340"/>
            </a:xfrm>
            <a:prstGeom prst="rect">
              <a:avLst/>
            </a:prstGeom>
          </p:spPr>
        </p:pic>
      </p:grpSp>
      <p:sp>
        <p:nvSpPr>
          <p:cNvPr id="412" name="矩形 411">
            <a:extLst>
              <a:ext uri="{FF2B5EF4-FFF2-40B4-BE49-F238E27FC236}">
                <a16:creationId xmlns:a16="http://schemas.microsoft.com/office/drawing/2014/main" id="{102912A1-D1DA-9346-87F0-3872AEB387B5}"/>
              </a:ext>
            </a:extLst>
          </p:cNvPr>
          <p:cNvSpPr/>
          <p:nvPr/>
        </p:nvSpPr>
        <p:spPr>
          <a:xfrm>
            <a:off x="2001217" y="1324349"/>
            <a:ext cx="1230936" cy="308798"/>
          </a:xfrm>
          <a:prstGeom prst="rect">
            <a:avLst/>
          </a:prstGeom>
          <a:solidFill>
            <a:schemeClr val="bg1"/>
          </a:solidFill>
          <a:ln w="19050">
            <a:solidFill>
              <a:srgbClr val="02AFF0"/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>
              <a:lnSpc>
                <a:spcPct val="80000"/>
              </a:lnSpc>
            </a:pPr>
            <a:r>
              <a:rPr lang="en-US" altLang="zh-CN" sz="1100" b="1" dirty="0">
                <a:solidFill>
                  <a:srgbClr val="02AFF0"/>
                </a:solidFill>
                <a:ea typeface="Microsoft YaHei" charset="-122"/>
                <a:cs typeface="Microsoft YaHei" charset="-122"/>
              </a:rPr>
              <a:t>Shared</a:t>
            </a:r>
            <a:r>
              <a:rPr lang="zh-CN" altLang="en-US" sz="1100" b="1" dirty="0">
                <a:solidFill>
                  <a:srgbClr val="02AFF0"/>
                </a:solidFill>
                <a:ea typeface="Microsoft YaHei" charset="-122"/>
                <a:cs typeface="Microsoft YaHei" charset="-122"/>
              </a:rPr>
              <a:t> </a:t>
            </a:r>
            <a:r>
              <a:rPr lang="en-US" altLang="zh-CN" sz="1100" b="1" dirty="0">
                <a:solidFill>
                  <a:srgbClr val="02AFF0"/>
                </a:solidFill>
                <a:ea typeface="Microsoft YaHei" charset="-122"/>
                <a:cs typeface="Microsoft YaHei" charset="-122"/>
              </a:rPr>
              <a:t>Zone</a:t>
            </a:r>
            <a:endParaRPr lang="zh-CN" altLang="en-US" sz="1100" b="1" dirty="0">
              <a:solidFill>
                <a:srgbClr val="02AFF0"/>
              </a:solidFill>
              <a:ea typeface="Microsoft YaHei" charset="-122"/>
              <a:cs typeface="Microsoft YaHei" charset="-122"/>
            </a:endParaRPr>
          </a:p>
        </p:txBody>
      </p:sp>
      <p:sp>
        <p:nvSpPr>
          <p:cNvPr id="413" name="矩形 412">
            <a:extLst>
              <a:ext uri="{FF2B5EF4-FFF2-40B4-BE49-F238E27FC236}">
                <a16:creationId xmlns:a16="http://schemas.microsoft.com/office/drawing/2014/main" id="{F3218D6B-0A71-BA46-9AC9-E9B03B2ABD28}"/>
              </a:ext>
            </a:extLst>
          </p:cNvPr>
          <p:cNvSpPr/>
          <p:nvPr/>
        </p:nvSpPr>
        <p:spPr>
          <a:xfrm>
            <a:off x="5172633" y="1324349"/>
            <a:ext cx="1444574" cy="308798"/>
          </a:xfrm>
          <a:prstGeom prst="rect">
            <a:avLst/>
          </a:prstGeom>
          <a:solidFill>
            <a:schemeClr val="bg1"/>
          </a:solidFill>
          <a:ln w="19050">
            <a:solidFill>
              <a:srgbClr val="79BD28"/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>
              <a:lnSpc>
                <a:spcPct val="80000"/>
              </a:lnSpc>
            </a:pPr>
            <a:r>
              <a:rPr lang="en-US" altLang="zh-CN" sz="1100" b="1" dirty="0">
                <a:solidFill>
                  <a:srgbClr val="79BD28"/>
                </a:solidFill>
                <a:ea typeface="Microsoft YaHei" charset="-122"/>
                <a:cs typeface="Microsoft YaHei" charset="-122"/>
              </a:rPr>
              <a:t>Dedicated</a:t>
            </a:r>
            <a:r>
              <a:rPr lang="zh-CN" altLang="en-US" sz="1100" b="1" dirty="0">
                <a:solidFill>
                  <a:srgbClr val="79BD28"/>
                </a:solidFill>
                <a:ea typeface="Microsoft YaHei" charset="-122"/>
                <a:cs typeface="Microsoft YaHei" charset="-122"/>
              </a:rPr>
              <a:t> </a:t>
            </a:r>
            <a:r>
              <a:rPr lang="en-US" altLang="zh-CN" sz="1100" b="1" dirty="0">
                <a:solidFill>
                  <a:srgbClr val="79BD28"/>
                </a:solidFill>
                <a:ea typeface="Microsoft YaHei" charset="-122"/>
                <a:cs typeface="Microsoft YaHei" charset="-122"/>
              </a:rPr>
              <a:t>Zone</a:t>
            </a:r>
            <a:endParaRPr lang="zh-CN" altLang="en-US" sz="1100" b="1" dirty="0">
              <a:solidFill>
                <a:srgbClr val="79BD28"/>
              </a:solidFill>
              <a:ea typeface="Microsoft YaHei" charset="-122"/>
              <a:cs typeface="Microsoft YaHei" charset="-122"/>
            </a:endParaRPr>
          </a:p>
        </p:txBody>
      </p:sp>
      <p:sp>
        <p:nvSpPr>
          <p:cNvPr id="414" name="矩形 413">
            <a:extLst>
              <a:ext uri="{FF2B5EF4-FFF2-40B4-BE49-F238E27FC236}">
                <a16:creationId xmlns:a16="http://schemas.microsoft.com/office/drawing/2014/main" id="{D5702287-06AA-2745-BC04-EB2FB222D82C}"/>
              </a:ext>
            </a:extLst>
          </p:cNvPr>
          <p:cNvSpPr/>
          <p:nvPr/>
        </p:nvSpPr>
        <p:spPr>
          <a:xfrm>
            <a:off x="7785116" y="1324349"/>
            <a:ext cx="839616" cy="30879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>
              <a:lnSpc>
                <a:spcPct val="80000"/>
              </a:lnSpc>
            </a:pPr>
            <a:r>
              <a:rPr lang="en-US" altLang="zh-CN" sz="1100" b="1" dirty="0">
                <a:solidFill>
                  <a:srgbClr val="0070C0"/>
                </a:solidFill>
                <a:ea typeface="Microsoft YaHei" charset="-122"/>
                <a:cs typeface="Microsoft YaHei" charset="-122"/>
              </a:rPr>
              <a:t>Co-Location</a:t>
            </a:r>
            <a:endParaRPr lang="zh-CN" altLang="en-US" sz="1100" b="1" dirty="0">
              <a:solidFill>
                <a:srgbClr val="0070C0"/>
              </a:solidFill>
              <a:ea typeface="Microsoft YaHei" charset="-122"/>
              <a:cs typeface="Microsoft YaHei" charset="-122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1A882287-EA6E-2349-B237-53E6F6D11620}"/>
              </a:ext>
            </a:extLst>
          </p:cNvPr>
          <p:cNvGrpSpPr/>
          <p:nvPr/>
        </p:nvGrpSpPr>
        <p:grpSpPr>
          <a:xfrm>
            <a:off x="9185190" y="1332587"/>
            <a:ext cx="2023759" cy="1104881"/>
            <a:chOff x="9185190" y="1324349"/>
            <a:chExt cx="2023759" cy="1104881"/>
          </a:xfrm>
        </p:grpSpPr>
        <p:sp>
          <p:nvSpPr>
            <p:cNvPr id="442" name="圆角矩形 441">
              <a:extLst>
                <a:ext uri="{FF2B5EF4-FFF2-40B4-BE49-F238E27FC236}">
                  <a16:creationId xmlns:a16="http://schemas.microsoft.com/office/drawing/2014/main" id="{C5E54C10-585E-B549-B298-59AE92ABD2F0}"/>
                </a:ext>
              </a:extLst>
            </p:cNvPr>
            <p:cNvSpPr/>
            <p:nvPr/>
          </p:nvSpPr>
          <p:spPr>
            <a:xfrm>
              <a:off x="9185190" y="1324349"/>
              <a:ext cx="2023759" cy="971004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34569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2" name="矩形 371">
              <a:extLst>
                <a:ext uri="{FF2B5EF4-FFF2-40B4-BE49-F238E27FC236}">
                  <a16:creationId xmlns:a16="http://schemas.microsoft.com/office/drawing/2014/main" id="{1FE9339D-89B4-3747-B5FF-2781A000C55C}"/>
                </a:ext>
              </a:extLst>
            </p:cNvPr>
            <p:cNvSpPr/>
            <p:nvPr/>
          </p:nvSpPr>
          <p:spPr>
            <a:xfrm>
              <a:off x="9262368" y="1417222"/>
              <a:ext cx="909757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Service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Portal</a:t>
              </a:r>
            </a:p>
          </p:txBody>
        </p:sp>
        <p:sp>
          <p:nvSpPr>
            <p:cNvPr id="373" name="矩形 372">
              <a:extLst>
                <a:ext uri="{FF2B5EF4-FFF2-40B4-BE49-F238E27FC236}">
                  <a16:creationId xmlns:a16="http://schemas.microsoft.com/office/drawing/2014/main" id="{986ED09A-3CA6-C041-9575-BCB439DBB6F9}"/>
                </a:ext>
              </a:extLst>
            </p:cNvPr>
            <p:cNvSpPr/>
            <p:nvPr/>
          </p:nvSpPr>
          <p:spPr>
            <a:xfrm>
              <a:off x="9262319" y="1776813"/>
              <a:ext cx="911268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Service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Portal</a:t>
              </a:r>
            </a:p>
          </p:txBody>
        </p:sp>
        <p:sp>
          <p:nvSpPr>
            <p:cNvPr id="436" name="矩形 435">
              <a:extLst>
                <a:ext uri="{FF2B5EF4-FFF2-40B4-BE49-F238E27FC236}">
                  <a16:creationId xmlns:a16="http://schemas.microsoft.com/office/drawing/2014/main" id="{F13D8177-E57D-B043-8591-1E1698EAE90F}"/>
                </a:ext>
              </a:extLst>
            </p:cNvPr>
            <p:cNvSpPr/>
            <p:nvPr/>
          </p:nvSpPr>
          <p:spPr>
            <a:xfrm>
              <a:off x="9260509" y="2152881"/>
              <a:ext cx="1872009" cy="27634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Management</a:t>
              </a:r>
              <a:r>
                <a:rPr lang="zh-CN" altLang="en-US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Zone</a:t>
              </a:r>
              <a:endParaRPr lang="zh-CN" altLang="en-US" sz="1100" b="1">
                <a:solidFill>
                  <a:schemeClr val="bg1"/>
                </a:solidFill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37" name="矩形 436">
              <a:extLst>
                <a:ext uri="{FF2B5EF4-FFF2-40B4-BE49-F238E27FC236}">
                  <a16:creationId xmlns:a16="http://schemas.microsoft.com/office/drawing/2014/main" id="{67C94628-D892-7344-9736-A42262777246}"/>
                </a:ext>
              </a:extLst>
            </p:cNvPr>
            <p:cNvSpPr/>
            <p:nvPr/>
          </p:nvSpPr>
          <p:spPr>
            <a:xfrm>
              <a:off x="10214138" y="1417222"/>
              <a:ext cx="909757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Service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Portal</a:t>
              </a:r>
            </a:p>
          </p:txBody>
        </p:sp>
        <p:sp>
          <p:nvSpPr>
            <p:cNvPr id="438" name="矩形 437">
              <a:extLst>
                <a:ext uri="{FF2B5EF4-FFF2-40B4-BE49-F238E27FC236}">
                  <a16:creationId xmlns:a16="http://schemas.microsoft.com/office/drawing/2014/main" id="{5ECFB834-E914-E040-B9F7-19129BA490F1}"/>
                </a:ext>
              </a:extLst>
            </p:cNvPr>
            <p:cNvSpPr/>
            <p:nvPr/>
          </p:nvSpPr>
          <p:spPr>
            <a:xfrm>
              <a:off x="10212627" y="1776813"/>
              <a:ext cx="911268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Service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Portal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F1D45657-B5E4-AC45-AD9D-E2179C2130CE}"/>
              </a:ext>
            </a:extLst>
          </p:cNvPr>
          <p:cNvGrpSpPr/>
          <p:nvPr/>
        </p:nvGrpSpPr>
        <p:grpSpPr>
          <a:xfrm>
            <a:off x="9184896" y="2529811"/>
            <a:ext cx="2023759" cy="1105119"/>
            <a:chOff x="9184896" y="2480383"/>
            <a:chExt cx="2023759" cy="1105119"/>
          </a:xfrm>
        </p:grpSpPr>
        <p:sp>
          <p:nvSpPr>
            <p:cNvPr id="443" name="圆角矩形 442">
              <a:extLst>
                <a:ext uri="{FF2B5EF4-FFF2-40B4-BE49-F238E27FC236}">
                  <a16:creationId xmlns:a16="http://schemas.microsoft.com/office/drawing/2014/main" id="{43CE959C-7C58-EA41-AF76-8BC02FEBC16E}"/>
                </a:ext>
              </a:extLst>
            </p:cNvPr>
            <p:cNvSpPr/>
            <p:nvPr/>
          </p:nvSpPr>
          <p:spPr>
            <a:xfrm>
              <a:off x="9184896" y="2480383"/>
              <a:ext cx="2023759" cy="971004"/>
            </a:xfrm>
            <a:prstGeom prst="roundRect">
              <a:avLst>
                <a:gd name="adj" fmla="val 0"/>
              </a:avLst>
            </a:prstGeom>
            <a:noFill/>
            <a:ln w="12700" cmpd="sng">
              <a:solidFill>
                <a:srgbClr val="34569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4" name="矩形 373">
              <a:extLst>
                <a:ext uri="{FF2B5EF4-FFF2-40B4-BE49-F238E27FC236}">
                  <a16:creationId xmlns:a16="http://schemas.microsoft.com/office/drawing/2014/main" id="{ABEB6F83-E3E4-1248-9339-99E37DFC9F0F}"/>
                </a:ext>
              </a:extLst>
            </p:cNvPr>
            <p:cNvSpPr/>
            <p:nvPr/>
          </p:nvSpPr>
          <p:spPr>
            <a:xfrm>
              <a:off x="9256347" y="2558050"/>
              <a:ext cx="907283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Local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Backup</a:t>
              </a:r>
              <a:endParaRPr lang="zh-CN" altLang="en-US" sz="1000" dirty="0">
                <a:solidFill>
                  <a:schemeClr val="bg1"/>
                </a:solidFill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5" name="矩形 374">
              <a:extLst>
                <a:ext uri="{FF2B5EF4-FFF2-40B4-BE49-F238E27FC236}">
                  <a16:creationId xmlns:a16="http://schemas.microsoft.com/office/drawing/2014/main" id="{5512192F-E68B-4F45-82B5-CD88E3A21154}"/>
                </a:ext>
              </a:extLst>
            </p:cNvPr>
            <p:cNvSpPr/>
            <p:nvPr/>
          </p:nvSpPr>
          <p:spPr>
            <a:xfrm>
              <a:off x="9252680" y="2922315"/>
              <a:ext cx="908789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Container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</a:p>
          </p:txBody>
        </p:sp>
        <p:sp>
          <p:nvSpPr>
            <p:cNvPr id="439" name="矩形 438">
              <a:extLst>
                <a:ext uri="{FF2B5EF4-FFF2-40B4-BE49-F238E27FC236}">
                  <a16:creationId xmlns:a16="http://schemas.microsoft.com/office/drawing/2014/main" id="{76ECC776-B68B-B943-A34B-C83B9D2932D7}"/>
                </a:ext>
              </a:extLst>
            </p:cNvPr>
            <p:cNvSpPr/>
            <p:nvPr/>
          </p:nvSpPr>
          <p:spPr>
            <a:xfrm>
              <a:off x="10216612" y="2558050"/>
              <a:ext cx="907283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>
                <a:lnSpc>
                  <a:spcPct val="80000"/>
                </a:lnSpc>
              </a:pPr>
              <a:r>
                <a:rPr lang="en-US" altLang="zh-CN" sz="1000" spc="-3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Monitoring</a:t>
              </a:r>
              <a:r>
                <a:rPr lang="zh-CN" altLang="en-US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Center</a:t>
              </a:r>
              <a:endParaRPr lang="zh-CN" altLang="en-US" sz="1000" dirty="0">
                <a:solidFill>
                  <a:schemeClr val="bg1"/>
                </a:solidFill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40" name="矩形 439">
              <a:extLst>
                <a:ext uri="{FF2B5EF4-FFF2-40B4-BE49-F238E27FC236}">
                  <a16:creationId xmlns:a16="http://schemas.microsoft.com/office/drawing/2014/main" id="{B1A145B8-6A8A-3142-8618-3CA8806B2534}"/>
                </a:ext>
              </a:extLst>
            </p:cNvPr>
            <p:cNvSpPr/>
            <p:nvPr/>
          </p:nvSpPr>
          <p:spPr>
            <a:xfrm>
              <a:off x="10215106" y="2922315"/>
              <a:ext cx="908789" cy="336597"/>
            </a:xfrm>
            <a:prstGeom prst="rect">
              <a:avLst/>
            </a:prstGeom>
            <a:solidFill>
              <a:srgbClr val="96BADD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/>
              <a:r>
                <a:rPr lang="en-US" altLang="zh-CN" sz="1000" dirty="0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DR</a:t>
              </a:r>
              <a:endParaRPr lang="zh-CN" altLang="en-US" sz="1000" dirty="0">
                <a:solidFill>
                  <a:schemeClr val="bg1"/>
                </a:solidFill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41" name="矩形 440">
              <a:extLst>
                <a:ext uri="{FF2B5EF4-FFF2-40B4-BE49-F238E27FC236}">
                  <a16:creationId xmlns:a16="http://schemas.microsoft.com/office/drawing/2014/main" id="{8F452F3C-F21B-2B40-80E9-0A8BD0957060}"/>
                </a:ext>
              </a:extLst>
            </p:cNvPr>
            <p:cNvSpPr/>
            <p:nvPr/>
          </p:nvSpPr>
          <p:spPr>
            <a:xfrm>
              <a:off x="9260510" y="3302479"/>
              <a:ext cx="1863385" cy="283023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txBody>
            <a:bodyPr vert="horz" wrap="square" lIns="121920" tIns="60960" rIns="121920" bIns="60960" numCol="1" anchor="ctr" anchorCtr="0" compatLnSpc="1"/>
            <a:lstStyle/>
            <a:p>
              <a:pPr algn="ctr" defTabSz="456565"/>
              <a:r>
                <a:rPr lang="en-US" altLang="zh-CN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Public</a:t>
              </a:r>
              <a:r>
                <a:rPr lang="zh-CN" altLang="en-US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Service</a:t>
              </a:r>
              <a:r>
                <a:rPr lang="zh-CN" altLang="en-US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 </a:t>
              </a:r>
              <a:r>
                <a:rPr lang="en-US" altLang="zh-CN" sz="1100" b="1">
                  <a:solidFill>
                    <a:schemeClr val="bg1"/>
                  </a:solidFill>
                  <a:ea typeface="Microsoft YaHei" charset="-122"/>
                  <a:cs typeface="Microsoft YaHei" charset="-122"/>
                </a:rPr>
                <a:t>Zone</a:t>
              </a:r>
              <a:endParaRPr lang="zh-CN" altLang="en-US" sz="1100" b="1">
                <a:solidFill>
                  <a:schemeClr val="bg1"/>
                </a:solidFill>
                <a:ea typeface="Microsoft YaHei" charset="-122"/>
                <a:cs typeface="Microsoft YaHei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6448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20336B31-3B8E-654B-957B-715EF77E8C98}"/>
              </a:ext>
            </a:extLst>
          </p:cNvPr>
          <p:cNvSpPr/>
          <p:nvPr/>
        </p:nvSpPr>
        <p:spPr>
          <a:xfrm>
            <a:off x="2123748" y="1504997"/>
            <a:ext cx="6994500" cy="3538959"/>
          </a:xfrm>
          <a:prstGeom prst="rect">
            <a:avLst/>
          </a:prstGeom>
          <a:noFill/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N" altLang="zh-CN">
                <a:latin typeface="+mn-lt"/>
              </a:rPr>
              <a:t>Maximized Security, Inside </a:t>
            </a:r>
            <a:r>
              <a:rPr lang="en-US" altLang="zh-CN" dirty="0">
                <a:latin typeface="+mn-lt"/>
              </a:rPr>
              <a:t>O</a:t>
            </a:r>
            <a:r>
              <a:rPr lang="en-CN" altLang="zh-CN">
                <a:latin typeface="+mn-lt"/>
              </a:rPr>
              <a:t>ut</a:t>
            </a:r>
            <a:endParaRPr lang="en-US" altLang="zh-CN" dirty="0">
              <a:latin typeface="+mn-lt"/>
              <a:ea typeface="微软雅黑" charset="-122"/>
            </a:endParaRP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200" name="梯形 70">
            <a:extLst>
              <a:ext uri="{FF2B5EF4-FFF2-40B4-BE49-F238E27FC236}">
                <a16:creationId xmlns:a16="http://schemas.microsoft.com/office/drawing/2014/main" id="{CE61AA23-D6FC-C74B-BD2E-EEC9E887468F}"/>
              </a:ext>
            </a:extLst>
          </p:cNvPr>
          <p:cNvSpPr/>
          <p:nvPr/>
        </p:nvSpPr>
        <p:spPr bwMode="auto">
          <a:xfrm rot="10800000">
            <a:off x="2157707" y="5030603"/>
            <a:ext cx="6901628" cy="666315"/>
          </a:xfrm>
          <a:prstGeom prst="trapezoid">
            <a:avLst>
              <a:gd name="adj" fmla="val 124230"/>
            </a:avLst>
          </a:prstGeom>
          <a:gradFill flip="none" rotWithShape="1">
            <a:gsLst>
              <a:gs pos="81000">
                <a:srgbClr val="0070C0">
                  <a:alpha val="0"/>
                </a:srgbClr>
              </a:gs>
              <a:gs pos="0">
                <a:srgbClr val="0070C0">
                  <a:alpha val="4900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99745">
              <a:defRPr/>
            </a:pPr>
            <a:endParaRPr lang="zh-CN" altLang="en-US" sz="1200" b="1" kern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  <a:cs typeface="微软雅黑" panose="020B0503020204020204" charset="-122"/>
            </a:endParaRPr>
          </a:p>
        </p:txBody>
      </p:sp>
      <p:sp>
        <p:nvSpPr>
          <p:cNvPr id="206" name="Rounded Rectangle 60">
            <a:extLst>
              <a:ext uri="{FF2B5EF4-FFF2-40B4-BE49-F238E27FC236}">
                <a16:creationId xmlns:a16="http://schemas.microsoft.com/office/drawing/2014/main" id="{3CB40D35-CDB7-7D43-AEF8-0E080D468EEC}"/>
              </a:ext>
            </a:extLst>
          </p:cNvPr>
          <p:cNvSpPr/>
          <p:nvPr/>
        </p:nvSpPr>
        <p:spPr bwMode="auto">
          <a:xfrm>
            <a:off x="2688522" y="4036366"/>
            <a:ext cx="4689870" cy="611881"/>
          </a:xfrm>
          <a:prstGeom prst="roundRect">
            <a:avLst/>
          </a:prstGeom>
          <a:solidFill>
            <a:srgbClr val="FAFAFA">
              <a:alpha val="36000"/>
            </a:srgbClr>
          </a:solidFill>
          <a:ln w="12700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7" name="Rounded Rectangle 60">
            <a:extLst>
              <a:ext uri="{FF2B5EF4-FFF2-40B4-BE49-F238E27FC236}">
                <a16:creationId xmlns:a16="http://schemas.microsoft.com/office/drawing/2014/main" id="{C58A6E2A-081C-B748-AB28-666AA9FE69F2}"/>
              </a:ext>
            </a:extLst>
          </p:cNvPr>
          <p:cNvSpPr/>
          <p:nvPr/>
        </p:nvSpPr>
        <p:spPr bwMode="auto">
          <a:xfrm>
            <a:off x="2689704" y="2733567"/>
            <a:ext cx="4670503" cy="1219575"/>
          </a:xfrm>
          <a:prstGeom prst="roundRect">
            <a:avLst>
              <a:gd name="adj" fmla="val 4671"/>
            </a:avLst>
          </a:prstGeom>
          <a:solidFill>
            <a:srgbClr val="FFFFFF">
              <a:alpha val="36000"/>
            </a:srgbClr>
          </a:solidFill>
          <a:ln w="12700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" name="Rounded Rectangle 60">
            <a:extLst>
              <a:ext uri="{FF2B5EF4-FFF2-40B4-BE49-F238E27FC236}">
                <a16:creationId xmlns:a16="http://schemas.microsoft.com/office/drawing/2014/main" id="{B6720067-65DC-3449-887E-AA49CD1303F6}"/>
              </a:ext>
            </a:extLst>
          </p:cNvPr>
          <p:cNvSpPr/>
          <p:nvPr/>
        </p:nvSpPr>
        <p:spPr bwMode="auto">
          <a:xfrm>
            <a:off x="2762847" y="2898968"/>
            <a:ext cx="1121172" cy="814969"/>
          </a:xfrm>
          <a:prstGeom prst="roundRect">
            <a:avLst>
              <a:gd name="adj" fmla="val 4325"/>
            </a:avLst>
          </a:prstGeom>
          <a:solidFill>
            <a:srgbClr val="0070C0">
              <a:alpha val="10000"/>
            </a:srgbClr>
          </a:solidFill>
          <a:ln w="12700" cmpd="sng">
            <a:solidFill>
              <a:srgbClr val="0070C0"/>
            </a:solidFill>
            <a:prstDash val="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9" name="Rounded Rectangle 60">
            <a:extLst>
              <a:ext uri="{FF2B5EF4-FFF2-40B4-BE49-F238E27FC236}">
                <a16:creationId xmlns:a16="http://schemas.microsoft.com/office/drawing/2014/main" id="{D15BB8C3-98C7-AF45-BDDB-4983E5DB090D}"/>
              </a:ext>
            </a:extLst>
          </p:cNvPr>
          <p:cNvSpPr/>
          <p:nvPr/>
        </p:nvSpPr>
        <p:spPr bwMode="auto">
          <a:xfrm>
            <a:off x="2800102" y="2991615"/>
            <a:ext cx="523946" cy="177730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DB1</a:t>
            </a:r>
          </a:p>
        </p:txBody>
      </p:sp>
      <p:sp>
        <p:nvSpPr>
          <p:cNvPr id="210" name="Rounded Rectangle 60">
            <a:extLst>
              <a:ext uri="{FF2B5EF4-FFF2-40B4-BE49-F238E27FC236}">
                <a16:creationId xmlns:a16="http://schemas.microsoft.com/office/drawing/2014/main" id="{713BD33D-24F4-A945-96C9-B69651BF35E9}"/>
              </a:ext>
            </a:extLst>
          </p:cNvPr>
          <p:cNvSpPr/>
          <p:nvPr/>
        </p:nvSpPr>
        <p:spPr bwMode="auto">
          <a:xfrm>
            <a:off x="4338873" y="2898968"/>
            <a:ext cx="1217482" cy="822821"/>
          </a:xfrm>
          <a:prstGeom prst="roundRect">
            <a:avLst>
              <a:gd name="adj" fmla="val 6665"/>
            </a:avLst>
          </a:prstGeom>
          <a:solidFill>
            <a:srgbClr val="0070C0">
              <a:alpha val="10000"/>
            </a:srgbClr>
          </a:solidFill>
          <a:ln w="12700" cmpd="sng">
            <a:solidFill>
              <a:srgbClr val="0070C0"/>
            </a:solidFill>
            <a:prstDash val="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1" name="Rounded Rectangle 60">
            <a:extLst>
              <a:ext uri="{FF2B5EF4-FFF2-40B4-BE49-F238E27FC236}">
                <a16:creationId xmlns:a16="http://schemas.microsoft.com/office/drawing/2014/main" id="{FD6A1CF2-635B-4D41-A37F-C8577E11F762}"/>
              </a:ext>
            </a:extLst>
          </p:cNvPr>
          <p:cNvSpPr/>
          <p:nvPr/>
        </p:nvSpPr>
        <p:spPr bwMode="auto">
          <a:xfrm>
            <a:off x="3359026" y="2991615"/>
            <a:ext cx="489400" cy="176582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DB2</a:t>
            </a:r>
          </a:p>
        </p:txBody>
      </p:sp>
      <p:sp>
        <p:nvSpPr>
          <p:cNvPr id="212" name="Rounded Rectangle 60">
            <a:extLst>
              <a:ext uri="{FF2B5EF4-FFF2-40B4-BE49-F238E27FC236}">
                <a16:creationId xmlns:a16="http://schemas.microsoft.com/office/drawing/2014/main" id="{3AD6A27A-FEDF-2746-A8DB-FC006CD140B1}"/>
              </a:ext>
            </a:extLst>
          </p:cNvPr>
          <p:cNvSpPr/>
          <p:nvPr/>
        </p:nvSpPr>
        <p:spPr bwMode="auto">
          <a:xfrm>
            <a:off x="6069833" y="2898968"/>
            <a:ext cx="1210154" cy="822297"/>
          </a:xfrm>
          <a:prstGeom prst="roundRect">
            <a:avLst>
              <a:gd name="adj" fmla="val 6659"/>
            </a:avLst>
          </a:prstGeom>
          <a:solidFill>
            <a:srgbClr val="0070C0">
              <a:alpha val="10000"/>
            </a:srgbClr>
          </a:solidFill>
          <a:ln w="12700" cmpd="sng">
            <a:solidFill>
              <a:srgbClr val="0070C0"/>
            </a:solidFill>
            <a:prstDash val="dash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  <a:p>
            <a:pPr algn="ctr">
              <a:spcAft>
                <a:spcPct val="0"/>
              </a:spcAft>
              <a:defRPr/>
            </a:pPr>
            <a:endParaRPr lang="en-US" altLang="zh-CN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3" name="Rounded Rectangle 60">
            <a:extLst>
              <a:ext uri="{FF2B5EF4-FFF2-40B4-BE49-F238E27FC236}">
                <a16:creationId xmlns:a16="http://schemas.microsoft.com/office/drawing/2014/main" id="{4B2E3192-24A9-B245-AC1E-F620D28CA8C4}"/>
              </a:ext>
            </a:extLst>
          </p:cNvPr>
          <p:cNvSpPr/>
          <p:nvPr/>
        </p:nvSpPr>
        <p:spPr bwMode="auto">
          <a:xfrm>
            <a:off x="6105426" y="2980965"/>
            <a:ext cx="566058" cy="176052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web2</a:t>
            </a:r>
          </a:p>
        </p:txBody>
      </p:sp>
      <p:sp>
        <p:nvSpPr>
          <p:cNvPr id="214" name="Rounded Rectangle 60">
            <a:extLst>
              <a:ext uri="{FF2B5EF4-FFF2-40B4-BE49-F238E27FC236}">
                <a16:creationId xmlns:a16="http://schemas.microsoft.com/office/drawing/2014/main" id="{1796E942-6E5D-B247-9741-146743E48C37}"/>
              </a:ext>
            </a:extLst>
          </p:cNvPr>
          <p:cNvSpPr/>
          <p:nvPr/>
        </p:nvSpPr>
        <p:spPr bwMode="auto">
          <a:xfrm>
            <a:off x="4381025" y="2989519"/>
            <a:ext cx="578382" cy="186299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web1</a:t>
            </a:r>
          </a:p>
        </p:txBody>
      </p:sp>
      <p:pic>
        <p:nvPicPr>
          <p:cNvPr id="215" name="图片 47">
            <a:extLst>
              <a:ext uri="{FF2B5EF4-FFF2-40B4-BE49-F238E27FC236}">
                <a16:creationId xmlns:a16="http://schemas.microsoft.com/office/drawing/2014/main" id="{D1870B7E-44F0-B943-9CA6-4195AA550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22" y="3335519"/>
            <a:ext cx="265899" cy="239728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pic>
        <p:nvPicPr>
          <p:cNvPr id="216" name="图片 48">
            <a:extLst>
              <a:ext uri="{FF2B5EF4-FFF2-40B4-BE49-F238E27FC236}">
                <a16:creationId xmlns:a16="http://schemas.microsoft.com/office/drawing/2014/main" id="{A7872FA8-0BA3-0841-8FE6-3B8A431BE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330" y="3385171"/>
            <a:ext cx="151895" cy="140425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pic>
        <p:nvPicPr>
          <p:cNvPr id="217" name="图片 127">
            <a:extLst>
              <a:ext uri="{FF2B5EF4-FFF2-40B4-BE49-F238E27FC236}">
                <a16:creationId xmlns:a16="http://schemas.microsoft.com/office/drawing/2014/main" id="{C43A7216-8152-9844-B7E7-B1566C045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606" y="3343894"/>
            <a:ext cx="188432" cy="222978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pic>
        <p:nvPicPr>
          <p:cNvPr id="218" name="图片 128">
            <a:extLst>
              <a:ext uri="{FF2B5EF4-FFF2-40B4-BE49-F238E27FC236}">
                <a16:creationId xmlns:a16="http://schemas.microsoft.com/office/drawing/2014/main" id="{29AF68C7-3D7B-394A-929E-EFF0C7BB6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98" y="3351188"/>
            <a:ext cx="226364" cy="208391"/>
          </a:xfrm>
          <a:prstGeom prst="rect">
            <a:avLst/>
          </a:prstGeom>
          <a:noFill/>
          <a:ln w="12700" cmpd="sng">
            <a:noFill/>
            <a:prstDash val="solid"/>
          </a:ln>
        </p:spPr>
      </p:pic>
      <p:grpSp>
        <p:nvGrpSpPr>
          <p:cNvPr id="219" name="组合 17">
            <a:extLst>
              <a:ext uri="{FF2B5EF4-FFF2-40B4-BE49-F238E27FC236}">
                <a16:creationId xmlns:a16="http://schemas.microsoft.com/office/drawing/2014/main" id="{2E9F0C46-4ADA-C849-89C9-E29FA72FEB72}"/>
              </a:ext>
            </a:extLst>
          </p:cNvPr>
          <p:cNvGrpSpPr/>
          <p:nvPr/>
        </p:nvGrpSpPr>
        <p:grpSpPr>
          <a:xfrm>
            <a:off x="6740861" y="3322663"/>
            <a:ext cx="490361" cy="265440"/>
            <a:chOff x="14314" y="4694"/>
            <a:chExt cx="868" cy="495"/>
          </a:xfrm>
          <a:noFill/>
        </p:grpSpPr>
        <p:pic>
          <p:nvPicPr>
            <p:cNvPr id="220" name="图片 47">
              <a:extLst>
                <a:ext uri="{FF2B5EF4-FFF2-40B4-BE49-F238E27FC236}">
                  <a16:creationId xmlns:a16="http://schemas.microsoft.com/office/drawing/2014/main" id="{CF4EA78A-496D-5642-8A46-85468D05D9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97" y="4694"/>
              <a:ext cx="485" cy="495"/>
            </a:xfrm>
            <a:prstGeom prst="rect">
              <a:avLst/>
            </a:prstGeom>
            <a:grpFill/>
            <a:ln w="12700" cmpd="sng">
              <a:noFill/>
              <a:prstDash val="solid"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1" name="图片 48">
              <a:extLst>
                <a:ext uri="{FF2B5EF4-FFF2-40B4-BE49-F238E27FC236}">
                  <a16:creationId xmlns:a16="http://schemas.microsoft.com/office/drawing/2014/main" id="{B874B372-85E6-1244-87D3-DC0D0E7A69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14" y="4727"/>
              <a:ext cx="333" cy="391"/>
            </a:xfrm>
            <a:prstGeom prst="rect">
              <a:avLst/>
            </a:prstGeom>
            <a:grpFill/>
            <a:ln w="12700" cmpd="sng">
              <a:noFill/>
              <a:prstDash val="solid"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2" name="Picture 13" descr="ICON_Storage_1up_Q308.png">
            <a:extLst>
              <a:ext uri="{FF2B5EF4-FFF2-40B4-BE49-F238E27FC236}">
                <a16:creationId xmlns:a16="http://schemas.microsoft.com/office/drawing/2014/main" id="{E34FFAC6-A65E-DC4F-BEFF-B4D8404155F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32960" y="4179261"/>
            <a:ext cx="335514" cy="43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3" name="Rounded Rectangle 60">
            <a:extLst>
              <a:ext uri="{FF2B5EF4-FFF2-40B4-BE49-F238E27FC236}">
                <a16:creationId xmlns:a16="http://schemas.microsoft.com/office/drawing/2014/main" id="{8EAFDA48-86B4-C448-9C24-69DE2DEF8F5C}"/>
              </a:ext>
            </a:extLst>
          </p:cNvPr>
          <p:cNvSpPr/>
          <p:nvPr/>
        </p:nvSpPr>
        <p:spPr bwMode="auto">
          <a:xfrm>
            <a:off x="4986839" y="2989798"/>
            <a:ext cx="538602" cy="178399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APP1</a:t>
            </a:r>
          </a:p>
        </p:txBody>
      </p:sp>
      <p:sp>
        <p:nvSpPr>
          <p:cNvPr id="224" name="Rounded Rectangle 60">
            <a:extLst>
              <a:ext uri="{FF2B5EF4-FFF2-40B4-BE49-F238E27FC236}">
                <a16:creationId xmlns:a16="http://schemas.microsoft.com/office/drawing/2014/main" id="{AB0A5476-7B9A-CA4B-92EF-101372CFD953}"/>
              </a:ext>
            </a:extLst>
          </p:cNvPr>
          <p:cNvSpPr/>
          <p:nvPr/>
        </p:nvSpPr>
        <p:spPr bwMode="auto">
          <a:xfrm>
            <a:off x="6719862" y="2980965"/>
            <a:ext cx="527086" cy="176052"/>
          </a:xfrm>
          <a:prstGeom prst="roundRect">
            <a:avLst/>
          </a:prstGeom>
          <a:solidFill>
            <a:srgbClr val="0070C0"/>
          </a:solidFill>
          <a:ln w="12700" cmpd="sng">
            <a:noFill/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r>
              <a:rPr lang="en-US" altLang="zh-CN" sz="7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APP2</a:t>
            </a:r>
          </a:p>
        </p:txBody>
      </p:sp>
      <p:pic>
        <p:nvPicPr>
          <p:cNvPr id="225" name="Picture 13" descr="ICON_Storage_1up_Q308.png">
            <a:extLst>
              <a:ext uri="{FF2B5EF4-FFF2-40B4-BE49-F238E27FC236}">
                <a16:creationId xmlns:a16="http://schemas.microsoft.com/office/drawing/2014/main" id="{8FCBB749-1DB3-1047-8429-EC1B55AB7D4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0671" y="4163558"/>
            <a:ext cx="335514" cy="43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6" name="Picture 13" descr="ICON_Storage_1up_Q308.png">
            <a:extLst>
              <a:ext uri="{FF2B5EF4-FFF2-40B4-BE49-F238E27FC236}">
                <a16:creationId xmlns:a16="http://schemas.microsoft.com/office/drawing/2014/main" id="{AA08E81A-A4FD-934F-AEF2-14AC930552A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9329" y="4163035"/>
            <a:ext cx="335514" cy="43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7" name="Rounded Rectangle 60">
            <a:extLst>
              <a:ext uri="{FF2B5EF4-FFF2-40B4-BE49-F238E27FC236}">
                <a16:creationId xmlns:a16="http://schemas.microsoft.com/office/drawing/2014/main" id="{67B2ADDC-9C5D-A748-BF62-95E76D24B379}"/>
              </a:ext>
            </a:extLst>
          </p:cNvPr>
          <p:cNvSpPr/>
          <p:nvPr/>
        </p:nvSpPr>
        <p:spPr bwMode="auto">
          <a:xfrm>
            <a:off x="2681330" y="1748703"/>
            <a:ext cx="4670503" cy="873374"/>
          </a:xfrm>
          <a:prstGeom prst="roundRect">
            <a:avLst>
              <a:gd name="adj" fmla="val 7499"/>
            </a:avLst>
          </a:prstGeom>
          <a:noFill/>
          <a:ln w="12700" cmpd="sng">
            <a:solidFill>
              <a:srgbClr val="0070C0"/>
            </a:solidFill>
            <a:prstDash val="solid"/>
            <a:headEnd type="none" w="med" len="med"/>
            <a:tailEnd type="none" w="med" len="med"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121901" tIns="60951" rIns="121901" bIns="60951" anchor="ctr"/>
          <a:lstStyle/>
          <a:p>
            <a:pPr algn="ctr">
              <a:spcAft>
                <a:spcPct val="0"/>
              </a:spcAft>
              <a:defRPr/>
            </a:pPr>
            <a:endParaRPr 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8" name="圆角矩形 21">
            <a:extLst>
              <a:ext uri="{FF2B5EF4-FFF2-40B4-BE49-F238E27FC236}">
                <a16:creationId xmlns:a16="http://schemas.microsoft.com/office/drawing/2014/main" id="{75BB9174-89C2-974E-8961-39717A4822E3}"/>
              </a:ext>
            </a:extLst>
          </p:cNvPr>
          <p:cNvSpPr/>
          <p:nvPr/>
        </p:nvSpPr>
        <p:spPr>
          <a:xfrm>
            <a:off x="7869361" y="1695964"/>
            <a:ext cx="968856" cy="2936058"/>
          </a:xfrm>
          <a:prstGeom prst="roundRect">
            <a:avLst>
              <a:gd name="adj" fmla="val 11004"/>
            </a:avLst>
          </a:prstGeom>
          <a:solidFill>
            <a:srgbClr val="0070C0">
              <a:alpha val="10000"/>
            </a:srgbClr>
          </a:solidFill>
          <a:ln w="9525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24x7 NOC</a:t>
            </a:r>
          </a:p>
          <a:p>
            <a:pPr algn="ctr"/>
            <a:r>
              <a:rPr lang="en-HK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&amp;</a:t>
            </a:r>
          </a:p>
          <a:p>
            <a:pPr algn="ctr"/>
            <a:r>
              <a:rPr lang="en-HK" altLang="zh-CN" sz="12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SOC</a:t>
            </a:r>
            <a:endParaRPr lang="zh-CN" altLang="en-US" sz="1200" b="1" dirty="0">
              <a:solidFill>
                <a:srgbClr val="0070C0"/>
              </a:solidFill>
              <a:latin typeface="Century Gothic" panose="020B0502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29" name="Picture 461" descr="图片240">
            <a:extLst>
              <a:ext uri="{FF2B5EF4-FFF2-40B4-BE49-F238E27FC236}">
                <a16:creationId xmlns:a16="http://schemas.microsoft.com/office/drawing/2014/main" id="{D1B8EC7F-F6BA-DC48-A82D-50B224F01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745" y="2157279"/>
            <a:ext cx="297043" cy="232923"/>
          </a:xfrm>
          <a:prstGeom prst="rect">
            <a:avLst/>
          </a:prstGeom>
          <a:noFill/>
          <a:ln w="12700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0" name="Picture 461" descr="图片240">
            <a:extLst>
              <a:ext uri="{FF2B5EF4-FFF2-40B4-BE49-F238E27FC236}">
                <a16:creationId xmlns:a16="http://schemas.microsoft.com/office/drawing/2014/main" id="{9D7756C1-8E12-6146-B6F7-2F1634D0C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971" y="2172982"/>
            <a:ext cx="297043" cy="232923"/>
          </a:xfrm>
          <a:prstGeom prst="rect">
            <a:avLst/>
          </a:prstGeom>
          <a:noFill/>
          <a:ln w="12700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2" name="肘形连接符 26">
            <a:extLst>
              <a:ext uri="{FF2B5EF4-FFF2-40B4-BE49-F238E27FC236}">
                <a16:creationId xmlns:a16="http://schemas.microsoft.com/office/drawing/2014/main" id="{ED8B69C3-7EE6-434F-8845-934E005B7FE3}"/>
              </a:ext>
            </a:extLst>
          </p:cNvPr>
          <p:cNvCxnSpPr>
            <a:cxnSpLocks/>
            <a:stCxn id="208" idx="2"/>
          </p:cNvCxnSpPr>
          <p:nvPr/>
        </p:nvCxnSpPr>
        <p:spPr>
          <a:xfrm rot="5400000" flipH="1" flipV="1">
            <a:off x="3080660" y="2670722"/>
            <a:ext cx="1285988" cy="800442"/>
          </a:xfrm>
          <a:prstGeom prst="bentConnector3">
            <a:avLst>
              <a:gd name="adj1" fmla="val -17776"/>
            </a:avLst>
          </a:prstGeom>
          <a:ln w="28575" cmpd="dbl">
            <a:solidFill>
              <a:srgbClr val="FF99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肘形连接符 27">
            <a:extLst>
              <a:ext uri="{FF2B5EF4-FFF2-40B4-BE49-F238E27FC236}">
                <a16:creationId xmlns:a16="http://schemas.microsoft.com/office/drawing/2014/main" id="{45EE2414-840F-7548-B597-5BF72C1FEC7D}"/>
              </a:ext>
            </a:extLst>
          </p:cNvPr>
          <p:cNvCxnSpPr>
            <a:cxnSpLocks/>
            <a:stCxn id="210" idx="2"/>
          </p:cNvCxnSpPr>
          <p:nvPr/>
        </p:nvCxnSpPr>
        <p:spPr>
          <a:xfrm rot="5400000" flipH="1">
            <a:off x="3889348" y="2663523"/>
            <a:ext cx="1293840" cy="822692"/>
          </a:xfrm>
          <a:prstGeom prst="bentConnector3">
            <a:avLst>
              <a:gd name="adj1" fmla="val -17668"/>
            </a:avLst>
          </a:prstGeom>
          <a:ln w="28575" cmpd="dbl">
            <a:solidFill>
              <a:srgbClr val="FF99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直接连接符 28">
            <a:extLst>
              <a:ext uri="{FF2B5EF4-FFF2-40B4-BE49-F238E27FC236}">
                <a16:creationId xmlns:a16="http://schemas.microsoft.com/office/drawing/2014/main" id="{89511B05-DD89-5443-9D50-EE3654A1F905}"/>
              </a:ext>
            </a:extLst>
          </p:cNvPr>
          <p:cNvCxnSpPr>
            <a:stCxn id="229" idx="0"/>
            <a:endCxn id="231" idx="2"/>
          </p:cNvCxnSpPr>
          <p:nvPr/>
        </p:nvCxnSpPr>
        <p:spPr>
          <a:xfrm flipV="1">
            <a:off x="4082396" y="1875153"/>
            <a:ext cx="859460" cy="28212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直接连接符 29">
            <a:extLst>
              <a:ext uri="{FF2B5EF4-FFF2-40B4-BE49-F238E27FC236}">
                <a16:creationId xmlns:a16="http://schemas.microsoft.com/office/drawing/2014/main" id="{2508884C-EC04-D248-AA68-C017E73267EE}"/>
              </a:ext>
            </a:extLst>
          </p:cNvPr>
          <p:cNvCxnSpPr>
            <a:stCxn id="230" idx="0"/>
            <a:endCxn id="231" idx="2"/>
          </p:cNvCxnSpPr>
          <p:nvPr/>
        </p:nvCxnSpPr>
        <p:spPr>
          <a:xfrm flipH="1" flipV="1">
            <a:off x="4941857" y="1875153"/>
            <a:ext cx="832766" cy="297828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6" name="左箭头 30">
            <a:extLst>
              <a:ext uri="{FF2B5EF4-FFF2-40B4-BE49-F238E27FC236}">
                <a16:creationId xmlns:a16="http://schemas.microsoft.com/office/drawing/2014/main" id="{9EC5A876-0BC7-3F45-8DA7-4ED7E1ECBA02}"/>
              </a:ext>
            </a:extLst>
          </p:cNvPr>
          <p:cNvSpPr/>
          <p:nvPr/>
        </p:nvSpPr>
        <p:spPr>
          <a:xfrm>
            <a:off x="7406799" y="2080859"/>
            <a:ext cx="418631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7" name="左箭头 34">
            <a:extLst>
              <a:ext uri="{FF2B5EF4-FFF2-40B4-BE49-F238E27FC236}">
                <a16:creationId xmlns:a16="http://schemas.microsoft.com/office/drawing/2014/main" id="{3B58529F-B583-4C4C-8B9A-A1E56EF4404E}"/>
              </a:ext>
            </a:extLst>
          </p:cNvPr>
          <p:cNvSpPr/>
          <p:nvPr/>
        </p:nvSpPr>
        <p:spPr>
          <a:xfrm>
            <a:off x="7406150" y="3117760"/>
            <a:ext cx="414046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8" name="左箭头 35">
            <a:extLst>
              <a:ext uri="{FF2B5EF4-FFF2-40B4-BE49-F238E27FC236}">
                <a16:creationId xmlns:a16="http://schemas.microsoft.com/office/drawing/2014/main" id="{D51088FE-DDDA-EE42-9E9F-080CFC7D1432}"/>
              </a:ext>
            </a:extLst>
          </p:cNvPr>
          <p:cNvSpPr/>
          <p:nvPr/>
        </p:nvSpPr>
        <p:spPr>
          <a:xfrm>
            <a:off x="7407123" y="4198105"/>
            <a:ext cx="420924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239" name="肘形连接符 36">
            <a:extLst>
              <a:ext uri="{FF2B5EF4-FFF2-40B4-BE49-F238E27FC236}">
                <a16:creationId xmlns:a16="http://schemas.microsoft.com/office/drawing/2014/main" id="{A6A633EE-3ABE-B44A-B719-2E1B22C2375F}"/>
              </a:ext>
            </a:extLst>
          </p:cNvPr>
          <p:cNvCxnSpPr>
            <a:cxnSpLocks/>
          </p:cNvCxnSpPr>
          <p:nvPr/>
        </p:nvCxnSpPr>
        <p:spPr>
          <a:xfrm rot="5400000" flipV="1">
            <a:off x="5491974" y="2614226"/>
            <a:ext cx="1435749" cy="870452"/>
          </a:xfrm>
          <a:prstGeom prst="bentConnector3">
            <a:avLst>
              <a:gd name="adj1" fmla="val 104702"/>
            </a:avLst>
          </a:prstGeom>
          <a:ln w="28575" cmpd="dbl">
            <a:solidFill>
              <a:srgbClr val="FF99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上下箭头 37">
            <a:extLst>
              <a:ext uri="{FF2B5EF4-FFF2-40B4-BE49-F238E27FC236}">
                <a16:creationId xmlns:a16="http://schemas.microsoft.com/office/drawing/2014/main" id="{50F6C5BD-342F-E942-B4AA-C29BB20E824F}"/>
              </a:ext>
            </a:extLst>
          </p:cNvPr>
          <p:cNvSpPr/>
          <p:nvPr/>
        </p:nvSpPr>
        <p:spPr>
          <a:xfrm>
            <a:off x="3033457" y="3752148"/>
            <a:ext cx="140801" cy="447003"/>
          </a:xfrm>
          <a:prstGeom prst="up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1" name="上下箭头 42">
            <a:extLst>
              <a:ext uri="{FF2B5EF4-FFF2-40B4-BE49-F238E27FC236}">
                <a16:creationId xmlns:a16="http://schemas.microsoft.com/office/drawing/2014/main" id="{02AE969C-CD29-CC4C-828C-A5387F9FFB25}"/>
              </a:ext>
            </a:extLst>
          </p:cNvPr>
          <p:cNvSpPr/>
          <p:nvPr/>
        </p:nvSpPr>
        <p:spPr>
          <a:xfrm>
            <a:off x="4977973" y="3730687"/>
            <a:ext cx="133473" cy="447003"/>
          </a:xfrm>
          <a:prstGeom prst="up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2" name="上下箭头 43">
            <a:extLst>
              <a:ext uri="{FF2B5EF4-FFF2-40B4-BE49-F238E27FC236}">
                <a16:creationId xmlns:a16="http://schemas.microsoft.com/office/drawing/2014/main" id="{302E8343-2339-5349-B1AD-CD6D28A6F628}"/>
              </a:ext>
            </a:extLst>
          </p:cNvPr>
          <p:cNvSpPr/>
          <p:nvPr/>
        </p:nvSpPr>
        <p:spPr>
          <a:xfrm>
            <a:off x="6660873" y="3743250"/>
            <a:ext cx="132426" cy="447003"/>
          </a:xfrm>
          <a:prstGeom prst="up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3" name="文本框 44">
            <a:extLst>
              <a:ext uri="{FF2B5EF4-FFF2-40B4-BE49-F238E27FC236}">
                <a16:creationId xmlns:a16="http://schemas.microsoft.com/office/drawing/2014/main" id="{FD7387B2-F8E4-AD4F-8B46-7ED4659929BB}"/>
              </a:ext>
            </a:extLst>
          </p:cNvPr>
          <p:cNvSpPr txBox="1"/>
          <p:nvPr/>
        </p:nvSpPr>
        <p:spPr>
          <a:xfrm>
            <a:off x="5938977" y="2147333"/>
            <a:ext cx="8840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vSwitch2</a:t>
            </a:r>
          </a:p>
        </p:txBody>
      </p:sp>
      <p:sp>
        <p:nvSpPr>
          <p:cNvPr id="244" name="文本框 45">
            <a:extLst>
              <a:ext uri="{FF2B5EF4-FFF2-40B4-BE49-F238E27FC236}">
                <a16:creationId xmlns:a16="http://schemas.microsoft.com/office/drawing/2014/main" id="{7060018D-5B40-9945-8AC7-09661C5D2D95}"/>
              </a:ext>
            </a:extLst>
          </p:cNvPr>
          <p:cNvSpPr txBox="1"/>
          <p:nvPr/>
        </p:nvSpPr>
        <p:spPr>
          <a:xfrm>
            <a:off x="3070827" y="2177220"/>
            <a:ext cx="8840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vSwitch1</a:t>
            </a:r>
          </a:p>
        </p:txBody>
      </p:sp>
      <p:sp>
        <p:nvSpPr>
          <p:cNvPr id="245" name="云形 247">
            <a:extLst>
              <a:ext uri="{FF2B5EF4-FFF2-40B4-BE49-F238E27FC236}">
                <a16:creationId xmlns:a16="http://schemas.microsoft.com/office/drawing/2014/main" id="{49787171-DC77-2B43-9005-43CBA757BB03}"/>
              </a:ext>
            </a:extLst>
          </p:cNvPr>
          <p:cNvSpPr/>
          <p:nvPr/>
        </p:nvSpPr>
        <p:spPr>
          <a:xfrm>
            <a:off x="5193754" y="1159031"/>
            <a:ext cx="905529" cy="469096"/>
          </a:xfrm>
          <a:prstGeom prst="cloud">
            <a:avLst/>
          </a:prstGeom>
          <a:solidFill>
            <a:srgbClr val="0070C0"/>
          </a:solidFill>
          <a:ln w="28575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6" name="任意多边形 223">
            <a:extLst>
              <a:ext uri="{FF2B5EF4-FFF2-40B4-BE49-F238E27FC236}">
                <a16:creationId xmlns:a16="http://schemas.microsoft.com/office/drawing/2014/main" id="{204E2073-CBA6-2042-A0EA-2D888F88199D}"/>
              </a:ext>
            </a:extLst>
          </p:cNvPr>
          <p:cNvSpPr/>
          <p:nvPr/>
        </p:nvSpPr>
        <p:spPr>
          <a:xfrm rot="14430747">
            <a:off x="5141513" y="1207991"/>
            <a:ext cx="125056" cy="586534"/>
          </a:xfrm>
          <a:custGeom>
            <a:avLst/>
            <a:gdLst/>
            <a:ahLst/>
            <a:cxnLst>
              <a:cxn ang="0">
                <a:pos x="14372376" y="237077633"/>
              </a:cxn>
              <a:cxn ang="0">
                <a:pos x="3094965" y="0"/>
              </a:cxn>
              <a:cxn ang="0">
                <a:pos x="7968936" y="176501219"/>
              </a:cxn>
              <a:cxn ang="0">
                <a:pos x="0" y="143292073"/>
              </a:cxn>
              <a:cxn ang="0">
                <a:pos x="10708175" y="397896447"/>
              </a:cxn>
              <a:cxn ang="0">
                <a:pos x="5514126" y="210940292"/>
              </a:cxn>
              <a:cxn ang="0">
                <a:pos x="14372376" y="237077633"/>
              </a:cxn>
            </a:cxnLst>
            <a:rect l="0" t="0" r="0" b="0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000"/>
          </a:solidFill>
          <a:ln w="28575" cap="flat" cmpd="sng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200" b="1">
              <a:solidFill>
                <a:srgbClr val="012EEF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7" name="文本框 246">
            <a:extLst>
              <a:ext uri="{FF2B5EF4-FFF2-40B4-BE49-F238E27FC236}">
                <a16:creationId xmlns:a16="http://schemas.microsoft.com/office/drawing/2014/main" id="{7FA0D10F-F353-F144-A0A4-6655BA3FF3B0}"/>
              </a:ext>
            </a:extLst>
          </p:cNvPr>
          <p:cNvSpPr txBox="1"/>
          <p:nvPr/>
        </p:nvSpPr>
        <p:spPr>
          <a:xfrm>
            <a:off x="5310189" y="1237492"/>
            <a:ext cx="9060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Internet</a:t>
            </a:r>
          </a:p>
        </p:txBody>
      </p:sp>
      <p:cxnSp>
        <p:nvCxnSpPr>
          <p:cNvPr id="248" name="直接连接符 55">
            <a:extLst>
              <a:ext uri="{FF2B5EF4-FFF2-40B4-BE49-F238E27FC236}">
                <a16:creationId xmlns:a16="http://schemas.microsoft.com/office/drawing/2014/main" id="{ED3EBDFC-5FA6-0641-9F64-F16ABBCC25A7}"/>
              </a:ext>
            </a:extLst>
          </p:cNvPr>
          <p:cNvCxnSpPr>
            <a:cxnSpLocks/>
          </p:cNvCxnSpPr>
          <p:nvPr/>
        </p:nvCxnSpPr>
        <p:spPr>
          <a:xfrm>
            <a:off x="2143114" y="4697973"/>
            <a:ext cx="6975134" cy="2094"/>
          </a:xfrm>
          <a:prstGeom prst="line">
            <a:avLst/>
          </a:prstGeom>
          <a:ln w="9525" cmpd="sng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圆角矩形 56">
            <a:extLst>
              <a:ext uri="{FF2B5EF4-FFF2-40B4-BE49-F238E27FC236}">
                <a16:creationId xmlns:a16="http://schemas.microsoft.com/office/drawing/2014/main" id="{67676EA6-E01A-7841-8B4A-8CEEFA50B6A7}"/>
              </a:ext>
            </a:extLst>
          </p:cNvPr>
          <p:cNvSpPr/>
          <p:nvPr/>
        </p:nvSpPr>
        <p:spPr>
          <a:xfrm>
            <a:off x="7850518" y="4766018"/>
            <a:ext cx="1099900" cy="223502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" b="1"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Admin Logging</a:t>
            </a:r>
            <a:endParaRPr lang="zh-CN" altLang="en-US" sz="800" b="1" u="sng">
              <a:latin typeface="Century Gothic" panose="020B0502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0" name="文本框 57">
            <a:extLst>
              <a:ext uri="{FF2B5EF4-FFF2-40B4-BE49-F238E27FC236}">
                <a16:creationId xmlns:a16="http://schemas.microsoft.com/office/drawing/2014/main" id="{676D4168-9B11-D74F-A8AF-90F9F8AAC389}"/>
              </a:ext>
            </a:extLst>
          </p:cNvPr>
          <p:cNvSpPr txBox="1"/>
          <p:nvPr/>
        </p:nvSpPr>
        <p:spPr>
          <a:xfrm>
            <a:off x="2123748" y="2071437"/>
            <a:ext cx="5647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NFV</a:t>
            </a:r>
          </a:p>
        </p:txBody>
      </p:sp>
      <p:sp>
        <p:nvSpPr>
          <p:cNvPr id="251" name="文本框 58">
            <a:extLst>
              <a:ext uri="{FF2B5EF4-FFF2-40B4-BE49-F238E27FC236}">
                <a16:creationId xmlns:a16="http://schemas.microsoft.com/office/drawing/2014/main" id="{AFB2AA78-1AE7-B342-B8BE-6DF2863EED5E}"/>
              </a:ext>
            </a:extLst>
          </p:cNvPr>
          <p:cNvSpPr txBox="1"/>
          <p:nvPr/>
        </p:nvSpPr>
        <p:spPr>
          <a:xfrm>
            <a:off x="2123748" y="3038694"/>
            <a:ext cx="529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App&amp;</a:t>
            </a:r>
          </a:p>
          <a:p>
            <a:pPr algn="ctr"/>
            <a:r>
              <a:rPr lang="en-US" altLang="zh-CN" sz="120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DB</a:t>
            </a:r>
          </a:p>
        </p:txBody>
      </p:sp>
      <p:sp>
        <p:nvSpPr>
          <p:cNvPr id="252" name="文本框 59">
            <a:extLst>
              <a:ext uri="{FF2B5EF4-FFF2-40B4-BE49-F238E27FC236}">
                <a16:creationId xmlns:a16="http://schemas.microsoft.com/office/drawing/2014/main" id="{2E853D9E-83FF-324B-963C-B175F7773B2C}"/>
              </a:ext>
            </a:extLst>
          </p:cNvPr>
          <p:cNvSpPr txBox="1"/>
          <p:nvPr/>
        </p:nvSpPr>
        <p:spPr>
          <a:xfrm>
            <a:off x="2104324" y="4118605"/>
            <a:ext cx="5831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err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vSAN</a:t>
            </a:r>
            <a:endParaRPr lang="en-US" altLang="zh-CN" sz="1200" b="1">
              <a:solidFill>
                <a:schemeClr val="accent6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3" name="圆角矩形 62">
            <a:extLst>
              <a:ext uri="{FF2B5EF4-FFF2-40B4-BE49-F238E27FC236}">
                <a16:creationId xmlns:a16="http://schemas.microsoft.com/office/drawing/2014/main" id="{2C2A5188-6349-DD47-9EB6-C6C754F53E70}"/>
              </a:ext>
            </a:extLst>
          </p:cNvPr>
          <p:cNvSpPr/>
          <p:nvPr/>
        </p:nvSpPr>
        <p:spPr>
          <a:xfrm>
            <a:off x="2688521" y="4763401"/>
            <a:ext cx="4678877" cy="206752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b="1" dirty="0">
                <a:latin typeface="Century Gothic" panose="020B0502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Platform Administration</a:t>
            </a:r>
            <a:endParaRPr lang="zh-CN" altLang="en-US" sz="900" b="1" dirty="0">
              <a:latin typeface="Century Gothic" panose="020B0502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4" name="文本框 65">
            <a:extLst>
              <a:ext uri="{FF2B5EF4-FFF2-40B4-BE49-F238E27FC236}">
                <a16:creationId xmlns:a16="http://schemas.microsoft.com/office/drawing/2014/main" id="{690AC020-5449-984F-89C9-475709EA3113}"/>
              </a:ext>
            </a:extLst>
          </p:cNvPr>
          <p:cNvSpPr txBox="1"/>
          <p:nvPr/>
        </p:nvSpPr>
        <p:spPr>
          <a:xfrm>
            <a:off x="5226784" y="1741857"/>
            <a:ext cx="17758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Virtual border switch</a:t>
            </a:r>
            <a:endParaRPr lang="zh-CN" altLang="en-US" sz="9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5" name="文本框 66">
            <a:extLst>
              <a:ext uri="{FF2B5EF4-FFF2-40B4-BE49-F238E27FC236}">
                <a16:creationId xmlns:a16="http://schemas.microsoft.com/office/drawing/2014/main" id="{1E4A2602-87F1-364F-83E3-6CE3DD5F1451}"/>
              </a:ext>
            </a:extLst>
          </p:cNvPr>
          <p:cNvSpPr txBox="1"/>
          <p:nvPr/>
        </p:nvSpPr>
        <p:spPr>
          <a:xfrm>
            <a:off x="3271549" y="4236721"/>
            <a:ext cx="8249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vDisk1</a:t>
            </a:r>
          </a:p>
        </p:txBody>
      </p:sp>
      <p:sp>
        <p:nvSpPr>
          <p:cNvPr id="256" name="文本框 67">
            <a:extLst>
              <a:ext uri="{FF2B5EF4-FFF2-40B4-BE49-F238E27FC236}">
                <a16:creationId xmlns:a16="http://schemas.microsoft.com/office/drawing/2014/main" id="{71AA0FA3-6847-1245-A50E-A3D1F0CB1E1F}"/>
              </a:ext>
            </a:extLst>
          </p:cNvPr>
          <p:cNvSpPr txBox="1"/>
          <p:nvPr/>
        </p:nvSpPr>
        <p:spPr>
          <a:xfrm>
            <a:off x="5220642" y="4236721"/>
            <a:ext cx="8249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vDisk2</a:t>
            </a:r>
          </a:p>
        </p:txBody>
      </p:sp>
      <p:sp>
        <p:nvSpPr>
          <p:cNvPr id="257" name="文本框 68">
            <a:extLst>
              <a:ext uri="{FF2B5EF4-FFF2-40B4-BE49-F238E27FC236}">
                <a16:creationId xmlns:a16="http://schemas.microsoft.com/office/drawing/2014/main" id="{3BDA5B0B-689A-204E-A798-3ABA4FCB724C}"/>
              </a:ext>
            </a:extLst>
          </p:cNvPr>
          <p:cNvSpPr txBox="1"/>
          <p:nvPr/>
        </p:nvSpPr>
        <p:spPr>
          <a:xfrm>
            <a:off x="6834744" y="4236721"/>
            <a:ext cx="6178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vDisk3 </a:t>
            </a:r>
          </a:p>
        </p:txBody>
      </p:sp>
      <p:sp>
        <p:nvSpPr>
          <p:cNvPr id="258" name="任意多边形 223">
            <a:extLst>
              <a:ext uri="{FF2B5EF4-FFF2-40B4-BE49-F238E27FC236}">
                <a16:creationId xmlns:a16="http://schemas.microsoft.com/office/drawing/2014/main" id="{EC8C7D38-14FA-C541-A3E9-8CEFF1DACD30}"/>
              </a:ext>
            </a:extLst>
          </p:cNvPr>
          <p:cNvSpPr/>
          <p:nvPr/>
        </p:nvSpPr>
        <p:spPr>
          <a:xfrm rot="14730747" flipH="1">
            <a:off x="5956050" y="919245"/>
            <a:ext cx="62811" cy="537555"/>
          </a:xfrm>
          <a:custGeom>
            <a:avLst/>
            <a:gdLst/>
            <a:ahLst/>
            <a:cxnLst>
              <a:cxn ang="0">
                <a:pos x="14372376" y="237077633"/>
              </a:cxn>
              <a:cxn ang="0">
                <a:pos x="3094965" y="0"/>
              </a:cxn>
              <a:cxn ang="0">
                <a:pos x="7968936" y="176501219"/>
              </a:cxn>
              <a:cxn ang="0">
                <a:pos x="0" y="143292073"/>
              </a:cxn>
              <a:cxn ang="0">
                <a:pos x="10708175" y="397896447"/>
              </a:cxn>
              <a:cxn ang="0">
                <a:pos x="5514126" y="210940292"/>
              </a:cxn>
              <a:cxn ang="0">
                <a:pos x="14372376" y="237077633"/>
              </a:cxn>
            </a:cxnLst>
            <a:rect l="0" t="0" r="0" b="0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000"/>
          </a:solidFill>
          <a:ln w="28575" cap="flat" cmpd="sng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9" name="左箭头 2">
            <a:extLst>
              <a:ext uri="{FF2B5EF4-FFF2-40B4-BE49-F238E27FC236}">
                <a16:creationId xmlns:a16="http://schemas.microsoft.com/office/drawing/2014/main" id="{9DA63BAF-8BAD-4044-8F49-66EFD19F0554}"/>
              </a:ext>
            </a:extLst>
          </p:cNvPr>
          <p:cNvSpPr/>
          <p:nvPr/>
        </p:nvSpPr>
        <p:spPr>
          <a:xfrm>
            <a:off x="7417443" y="4744559"/>
            <a:ext cx="405334" cy="206752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b="1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0" name="文本框 4">
            <a:extLst>
              <a:ext uri="{FF2B5EF4-FFF2-40B4-BE49-F238E27FC236}">
                <a16:creationId xmlns:a16="http://schemas.microsoft.com/office/drawing/2014/main" id="{610562B2-9A26-974E-B7E4-07CE676601C3}"/>
              </a:ext>
            </a:extLst>
          </p:cNvPr>
          <p:cNvSpPr txBox="1"/>
          <p:nvPr/>
        </p:nvSpPr>
        <p:spPr>
          <a:xfrm>
            <a:off x="6552410" y="996538"/>
            <a:ext cx="9275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End user</a:t>
            </a:r>
            <a:endParaRPr lang="zh-CN" altLang="en-US" sz="1100" b="1" dirty="0">
              <a:solidFill>
                <a:srgbClr val="0070C0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1" name="左大括号 260">
            <a:extLst>
              <a:ext uri="{FF2B5EF4-FFF2-40B4-BE49-F238E27FC236}">
                <a16:creationId xmlns:a16="http://schemas.microsoft.com/office/drawing/2014/main" id="{8F9A65ED-B2E1-E34B-A2B3-409AAFA5D1C5}"/>
              </a:ext>
            </a:extLst>
          </p:cNvPr>
          <p:cNvSpPr/>
          <p:nvPr/>
        </p:nvSpPr>
        <p:spPr>
          <a:xfrm>
            <a:off x="1890825" y="4689075"/>
            <a:ext cx="148652" cy="354881"/>
          </a:xfrm>
          <a:prstGeom prst="leftBrac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262" name="左大括号 73">
            <a:extLst>
              <a:ext uri="{FF2B5EF4-FFF2-40B4-BE49-F238E27FC236}">
                <a16:creationId xmlns:a16="http://schemas.microsoft.com/office/drawing/2014/main" id="{138A8770-DED7-2746-A84C-EC299BBD4E3B}"/>
              </a:ext>
            </a:extLst>
          </p:cNvPr>
          <p:cNvSpPr/>
          <p:nvPr/>
        </p:nvSpPr>
        <p:spPr>
          <a:xfrm>
            <a:off x="1890825" y="1819670"/>
            <a:ext cx="148652" cy="2821250"/>
          </a:xfrm>
          <a:prstGeom prst="leftBrac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264" name="文本框 77">
            <a:extLst>
              <a:ext uri="{FF2B5EF4-FFF2-40B4-BE49-F238E27FC236}">
                <a16:creationId xmlns:a16="http://schemas.microsoft.com/office/drawing/2014/main" id="{9E6CC6B1-B4B9-C64E-B2F1-5AD54F71C2DF}"/>
              </a:ext>
            </a:extLst>
          </p:cNvPr>
          <p:cNvSpPr txBox="1"/>
          <p:nvPr/>
        </p:nvSpPr>
        <p:spPr>
          <a:xfrm>
            <a:off x="171795" y="4655039"/>
            <a:ext cx="1628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Cloud Infra</a:t>
            </a:r>
          </a:p>
          <a:p>
            <a:pPr algn="r"/>
            <a:r>
              <a:rPr lang="en-US" altLang="zh-CN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Kernel</a:t>
            </a:r>
            <a:r>
              <a:rPr lang="zh-CN" altLang="en-US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Module</a:t>
            </a:r>
            <a:endParaRPr lang="zh-CN" altLang="en-US" sz="1100" b="1" dirty="0">
              <a:solidFill>
                <a:srgbClr val="0070C0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5" name="文本框 78">
            <a:extLst>
              <a:ext uri="{FF2B5EF4-FFF2-40B4-BE49-F238E27FC236}">
                <a16:creationId xmlns:a16="http://schemas.microsoft.com/office/drawing/2014/main" id="{61D03567-A5CC-F648-BBE7-E57EF1BC9043}"/>
              </a:ext>
            </a:extLst>
          </p:cNvPr>
          <p:cNvSpPr txBox="1"/>
          <p:nvPr/>
        </p:nvSpPr>
        <p:spPr>
          <a:xfrm>
            <a:off x="2756869" y="3347661"/>
            <a:ext cx="5059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VM1</a:t>
            </a:r>
          </a:p>
        </p:txBody>
      </p:sp>
      <p:sp>
        <p:nvSpPr>
          <p:cNvPr id="266" name="文本框 79">
            <a:extLst>
              <a:ext uri="{FF2B5EF4-FFF2-40B4-BE49-F238E27FC236}">
                <a16:creationId xmlns:a16="http://schemas.microsoft.com/office/drawing/2014/main" id="{BFE4E2BA-61F6-2A4F-AC3F-77B9D55A25AE}"/>
              </a:ext>
            </a:extLst>
          </p:cNvPr>
          <p:cNvSpPr txBox="1"/>
          <p:nvPr/>
        </p:nvSpPr>
        <p:spPr>
          <a:xfrm>
            <a:off x="4358795" y="3347661"/>
            <a:ext cx="492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Pod1</a:t>
            </a:r>
          </a:p>
        </p:txBody>
      </p:sp>
      <p:sp>
        <p:nvSpPr>
          <p:cNvPr id="267" name="文本框 80">
            <a:extLst>
              <a:ext uri="{FF2B5EF4-FFF2-40B4-BE49-F238E27FC236}">
                <a16:creationId xmlns:a16="http://schemas.microsoft.com/office/drawing/2014/main" id="{CB20AAA4-8F5A-3541-9E71-48D29BF20E31}"/>
              </a:ext>
            </a:extLst>
          </p:cNvPr>
          <p:cNvSpPr txBox="1"/>
          <p:nvPr/>
        </p:nvSpPr>
        <p:spPr>
          <a:xfrm>
            <a:off x="6093581" y="3355356"/>
            <a:ext cx="54805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00" b="1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Pod2</a:t>
            </a:r>
          </a:p>
        </p:txBody>
      </p:sp>
      <p:pic>
        <p:nvPicPr>
          <p:cNvPr id="268" name="图片 39">
            <a:extLst>
              <a:ext uri="{FF2B5EF4-FFF2-40B4-BE49-F238E27FC236}">
                <a16:creationId xmlns:a16="http://schemas.microsoft.com/office/drawing/2014/main" id="{6A2F0C98-317D-6E49-9421-B7500F2919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2793" y="2773678"/>
            <a:ext cx="292593" cy="258571"/>
          </a:xfrm>
          <a:prstGeom prst="rect">
            <a:avLst/>
          </a:prstGeom>
        </p:spPr>
      </p:pic>
      <p:pic>
        <p:nvPicPr>
          <p:cNvPr id="269" name="图片 40">
            <a:extLst>
              <a:ext uri="{FF2B5EF4-FFF2-40B4-BE49-F238E27FC236}">
                <a16:creationId xmlns:a16="http://schemas.microsoft.com/office/drawing/2014/main" id="{4465A168-5AC0-7043-9478-C8B6DCE04D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2348" y="2769682"/>
            <a:ext cx="292593" cy="258571"/>
          </a:xfrm>
          <a:prstGeom prst="rect">
            <a:avLst/>
          </a:prstGeom>
        </p:spPr>
      </p:pic>
      <p:grpSp>
        <p:nvGrpSpPr>
          <p:cNvPr id="270" name="组合 54">
            <a:extLst>
              <a:ext uri="{FF2B5EF4-FFF2-40B4-BE49-F238E27FC236}">
                <a16:creationId xmlns:a16="http://schemas.microsoft.com/office/drawing/2014/main" id="{E2F4A7DB-0D34-F54A-8F6A-C919315D7A06}"/>
              </a:ext>
            </a:extLst>
          </p:cNvPr>
          <p:cNvGrpSpPr/>
          <p:nvPr/>
        </p:nvGrpSpPr>
        <p:grpSpPr>
          <a:xfrm>
            <a:off x="4308264" y="1996727"/>
            <a:ext cx="1204226" cy="555754"/>
            <a:chOff x="6549" y="2908"/>
            <a:chExt cx="2196" cy="1003"/>
          </a:xfrm>
        </p:grpSpPr>
        <p:sp>
          <p:nvSpPr>
            <p:cNvPr id="271" name="云形 185">
              <a:extLst>
                <a:ext uri="{FF2B5EF4-FFF2-40B4-BE49-F238E27FC236}">
                  <a16:creationId xmlns:a16="http://schemas.microsoft.com/office/drawing/2014/main" id="{F15CF3CB-2C7F-3E44-BFAA-9F080D17DDE7}"/>
                </a:ext>
              </a:extLst>
            </p:cNvPr>
            <p:cNvSpPr/>
            <p:nvPr/>
          </p:nvSpPr>
          <p:spPr>
            <a:xfrm>
              <a:off x="6549" y="3246"/>
              <a:ext cx="2186" cy="665"/>
            </a:xfrm>
            <a:prstGeom prst="cloud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AU" altLang="zh-CN" sz="7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Security resource</a:t>
              </a:r>
              <a:r>
                <a:rPr lang="zh-CN" altLang="en-US" sz="7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 </a:t>
              </a:r>
              <a:r>
                <a:rPr lang="en-AU" altLang="zh-CN" sz="7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pool</a:t>
              </a:r>
              <a:endParaRPr kumimoji="0" lang="zh-CN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272" name="矩形 186">
              <a:extLst>
                <a:ext uri="{FF2B5EF4-FFF2-40B4-BE49-F238E27FC236}">
                  <a16:creationId xmlns:a16="http://schemas.microsoft.com/office/drawing/2014/main" id="{F6B9FBAD-5534-464A-BF12-9CC9544A68BD}"/>
                </a:ext>
              </a:extLst>
            </p:cNvPr>
            <p:cNvSpPr/>
            <p:nvPr/>
          </p:nvSpPr>
          <p:spPr>
            <a:xfrm>
              <a:off x="6688" y="2908"/>
              <a:ext cx="2057" cy="31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kumimoji="1" lang="en-AU" altLang="zh-CN" sz="900" b="1" dirty="0">
                  <a:solidFill>
                    <a:srgbClr val="0070C0"/>
                  </a:solidFill>
                  <a:latin typeface="Century Gothic" panose="020B0502020202020204" pitchFamily="34" charset="0"/>
                  <a:ea typeface="微软雅黑" panose="020B0503020204020204" charset="-122"/>
                </a:rPr>
                <a:t>Border security</a:t>
              </a:r>
              <a:endParaRPr kumimoji="1" lang="zh-CN" alt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273" name="文本框 81">
            <a:extLst>
              <a:ext uri="{FF2B5EF4-FFF2-40B4-BE49-F238E27FC236}">
                <a16:creationId xmlns:a16="http://schemas.microsoft.com/office/drawing/2014/main" id="{84D050C3-CC9E-AB49-A9C9-DAB274B0CED7}"/>
              </a:ext>
            </a:extLst>
          </p:cNvPr>
          <p:cNvSpPr txBox="1"/>
          <p:nvPr/>
        </p:nvSpPr>
        <p:spPr>
          <a:xfrm>
            <a:off x="3904303" y="3024924"/>
            <a:ext cx="422777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Distributed</a:t>
            </a:r>
          </a:p>
          <a:p>
            <a:pPr algn="ctr"/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Firewalls</a:t>
            </a:r>
          </a:p>
        </p:txBody>
      </p:sp>
      <p:grpSp>
        <p:nvGrpSpPr>
          <p:cNvPr id="274" name="组合 91">
            <a:extLst>
              <a:ext uri="{FF2B5EF4-FFF2-40B4-BE49-F238E27FC236}">
                <a16:creationId xmlns:a16="http://schemas.microsoft.com/office/drawing/2014/main" id="{16429E54-F51C-434D-B1B8-82F64DCAE228}"/>
              </a:ext>
            </a:extLst>
          </p:cNvPr>
          <p:cNvGrpSpPr/>
          <p:nvPr/>
        </p:nvGrpSpPr>
        <p:grpSpPr>
          <a:xfrm>
            <a:off x="3059970" y="3224560"/>
            <a:ext cx="400942" cy="433394"/>
            <a:chOff x="16180" y="9093"/>
            <a:chExt cx="766" cy="828"/>
          </a:xfrm>
        </p:grpSpPr>
        <p:pic>
          <p:nvPicPr>
            <p:cNvPr id="275" name="图片 92">
              <a:extLst>
                <a:ext uri="{FF2B5EF4-FFF2-40B4-BE49-F238E27FC236}">
                  <a16:creationId xmlns:a16="http://schemas.microsoft.com/office/drawing/2014/main" id="{6EDB9B05-993E-3C42-99ED-03D6B93D5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180" y="9093"/>
              <a:ext cx="688" cy="560"/>
            </a:xfrm>
            <a:prstGeom prst="rect">
              <a:avLst/>
            </a:prstGeom>
          </p:spPr>
        </p:pic>
        <p:sp>
          <p:nvSpPr>
            <p:cNvPr id="276" name="文本框 93">
              <a:extLst>
                <a:ext uri="{FF2B5EF4-FFF2-40B4-BE49-F238E27FC236}">
                  <a16:creationId xmlns:a16="http://schemas.microsoft.com/office/drawing/2014/main" id="{729C0872-6FE7-614A-942F-A18E0C408E1D}"/>
                </a:ext>
              </a:extLst>
            </p:cNvPr>
            <p:cNvSpPr txBox="1"/>
            <p:nvPr/>
          </p:nvSpPr>
          <p:spPr>
            <a:xfrm>
              <a:off x="16200" y="9539"/>
              <a:ext cx="746" cy="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b="1">
                  <a:solidFill>
                    <a:schemeClr val="accent6"/>
                  </a:solidFill>
                  <a:latin typeface="Century Gothic" panose="020B0502020202020204" pitchFamily="34" charset="0"/>
                </a:rPr>
                <a:t>EDR</a:t>
              </a:r>
            </a:p>
          </p:txBody>
        </p:sp>
      </p:grpSp>
      <p:sp>
        <p:nvSpPr>
          <p:cNvPr id="277" name="文本框 99">
            <a:extLst>
              <a:ext uri="{FF2B5EF4-FFF2-40B4-BE49-F238E27FC236}">
                <a16:creationId xmlns:a16="http://schemas.microsoft.com/office/drawing/2014/main" id="{DAD72B26-AC48-2E45-8317-372542F53841}"/>
              </a:ext>
            </a:extLst>
          </p:cNvPr>
          <p:cNvSpPr txBox="1"/>
          <p:nvPr/>
        </p:nvSpPr>
        <p:spPr>
          <a:xfrm>
            <a:off x="3691319" y="5084288"/>
            <a:ext cx="35624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altLang="zh-CN" sz="105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Data protection &amp; </a:t>
            </a:r>
            <a:r>
              <a:rPr lang="en-US" altLang="zh-CN" sz="105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hardened</a:t>
            </a:r>
            <a:r>
              <a:rPr lang="zh-CN" altLang="en-US" sz="105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 </a:t>
            </a:r>
            <a:r>
              <a:rPr lang="en-AU" altLang="zh-CN" sz="1050" b="1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kernel module</a:t>
            </a:r>
            <a:endParaRPr lang="zh-CN" sz="1050" b="1">
              <a:solidFill>
                <a:schemeClr val="accent6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8" name="组合 108">
            <a:extLst>
              <a:ext uri="{FF2B5EF4-FFF2-40B4-BE49-F238E27FC236}">
                <a16:creationId xmlns:a16="http://schemas.microsoft.com/office/drawing/2014/main" id="{AFD94A3D-6DD1-C141-A6A6-7FC417C651E5}"/>
              </a:ext>
            </a:extLst>
          </p:cNvPr>
          <p:cNvGrpSpPr/>
          <p:nvPr/>
        </p:nvGrpSpPr>
        <p:grpSpPr>
          <a:xfrm>
            <a:off x="6206984" y="963597"/>
            <a:ext cx="377458" cy="323826"/>
            <a:chOff x="9553575" y="3387725"/>
            <a:chExt cx="882651" cy="757238"/>
          </a:xfrm>
          <a:solidFill>
            <a:srgbClr val="0070C0"/>
          </a:solidFill>
        </p:grpSpPr>
        <p:sp>
          <p:nvSpPr>
            <p:cNvPr id="279" name="Freeform 160">
              <a:extLst>
                <a:ext uri="{FF2B5EF4-FFF2-40B4-BE49-F238E27FC236}">
                  <a16:creationId xmlns:a16="http://schemas.microsoft.com/office/drawing/2014/main" id="{4A390D98-53CB-F249-BC87-F3A5D7B944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53575" y="3449638"/>
              <a:ext cx="255588" cy="569913"/>
            </a:xfrm>
            <a:custGeom>
              <a:avLst/>
              <a:gdLst>
                <a:gd name="T0" fmla="*/ 61 w 67"/>
                <a:gd name="T1" fmla="*/ 76 h 150"/>
                <a:gd name="T2" fmla="*/ 56 w 67"/>
                <a:gd name="T3" fmla="*/ 65 h 150"/>
                <a:gd name="T4" fmla="*/ 41 w 67"/>
                <a:gd name="T5" fmla="*/ 42 h 150"/>
                <a:gd name="T6" fmla="*/ 60 w 67"/>
                <a:gd name="T7" fmla="*/ 17 h 150"/>
                <a:gd name="T8" fmla="*/ 66 w 67"/>
                <a:gd name="T9" fmla="*/ 7 h 150"/>
                <a:gd name="T10" fmla="*/ 57 w 67"/>
                <a:gd name="T11" fmla="*/ 1 h 150"/>
                <a:gd name="T12" fmla="*/ 25 w 67"/>
                <a:gd name="T13" fmla="*/ 42 h 150"/>
                <a:gd name="T14" fmla="*/ 36 w 67"/>
                <a:gd name="T15" fmla="*/ 70 h 150"/>
                <a:gd name="T16" fmla="*/ 0 w 67"/>
                <a:gd name="T17" fmla="*/ 128 h 150"/>
                <a:gd name="T18" fmla="*/ 0 w 67"/>
                <a:gd name="T19" fmla="*/ 141 h 150"/>
                <a:gd name="T20" fmla="*/ 8 w 67"/>
                <a:gd name="T21" fmla="*/ 150 h 150"/>
                <a:gd name="T22" fmla="*/ 17 w 67"/>
                <a:gd name="T23" fmla="*/ 141 h 150"/>
                <a:gd name="T24" fmla="*/ 17 w 67"/>
                <a:gd name="T25" fmla="*/ 128 h 150"/>
                <a:gd name="T26" fmla="*/ 54 w 67"/>
                <a:gd name="T27" fmla="*/ 81 h 150"/>
                <a:gd name="T28" fmla="*/ 61 w 67"/>
                <a:gd name="T29" fmla="*/ 76 h 150"/>
                <a:gd name="T30" fmla="*/ 61 w 67"/>
                <a:gd name="T31" fmla="*/ 76 h 150"/>
                <a:gd name="T32" fmla="*/ 61 w 67"/>
                <a:gd name="T33" fmla="*/ 7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50">
                  <a:moveTo>
                    <a:pt x="61" y="76"/>
                  </a:moveTo>
                  <a:cubicBezTo>
                    <a:pt x="62" y="72"/>
                    <a:pt x="60" y="67"/>
                    <a:pt x="56" y="65"/>
                  </a:cubicBezTo>
                  <a:cubicBezTo>
                    <a:pt x="47" y="61"/>
                    <a:pt x="41" y="52"/>
                    <a:pt x="41" y="42"/>
                  </a:cubicBezTo>
                  <a:cubicBezTo>
                    <a:pt x="41" y="31"/>
                    <a:pt x="49" y="20"/>
                    <a:pt x="60" y="17"/>
                  </a:cubicBezTo>
                  <a:cubicBezTo>
                    <a:pt x="65" y="16"/>
                    <a:pt x="67" y="11"/>
                    <a:pt x="66" y="7"/>
                  </a:cubicBezTo>
                  <a:cubicBezTo>
                    <a:pt x="65" y="3"/>
                    <a:pt x="61" y="0"/>
                    <a:pt x="57" y="1"/>
                  </a:cubicBezTo>
                  <a:cubicBezTo>
                    <a:pt x="38" y="5"/>
                    <a:pt x="25" y="23"/>
                    <a:pt x="25" y="42"/>
                  </a:cubicBezTo>
                  <a:cubicBezTo>
                    <a:pt x="25" y="53"/>
                    <a:pt x="29" y="62"/>
                    <a:pt x="36" y="70"/>
                  </a:cubicBezTo>
                  <a:cubicBezTo>
                    <a:pt x="14" y="81"/>
                    <a:pt x="0" y="104"/>
                    <a:pt x="0" y="128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46"/>
                    <a:pt x="4" y="150"/>
                    <a:pt x="8" y="150"/>
                  </a:cubicBezTo>
                  <a:cubicBezTo>
                    <a:pt x="13" y="150"/>
                    <a:pt x="17" y="146"/>
                    <a:pt x="17" y="141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7" y="105"/>
                    <a:pt x="32" y="86"/>
                    <a:pt x="54" y="81"/>
                  </a:cubicBezTo>
                  <a:cubicBezTo>
                    <a:pt x="57" y="80"/>
                    <a:pt x="59" y="78"/>
                    <a:pt x="61" y="76"/>
                  </a:cubicBezTo>
                  <a:close/>
                  <a:moveTo>
                    <a:pt x="61" y="76"/>
                  </a:moveTo>
                  <a:cubicBezTo>
                    <a:pt x="61" y="76"/>
                    <a:pt x="61" y="76"/>
                    <a:pt x="61" y="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161">
              <a:extLst>
                <a:ext uri="{FF2B5EF4-FFF2-40B4-BE49-F238E27FC236}">
                  <a16:creationId xmlns:a16="http://schemas.microsoft.com/office/drawing/2014/main" id="{3D221CB5-EACB-4042-AB75-BF6357DCE3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8988" y="3387725"/>
              <a:ext cx="631825" cy="757238"/>
            </a:xfrm>
            <a:custGeom>
              <a:avLst/>
              <a:gdLst>
                <a:gd name="T0" fmla="*/ 114 w 166"/>
                <a:gd name="T1" fmla="*/ 89 h 199"/>
                <a:gd name="T2" fmla="*/ 133 w 166"/>
                <a:gd name="T3" fmla="*/ 50 h 199"/>
                <a:gd name="T4" fmla="*/ 83 w 166"/>
                <a:gd name="T5" fmla="*/ 0 h 199"/>
                <a:gd name="T6" fmla="*/ 33 w 166"/>
                <a:gd name="T7" fmla="*/ 50 h 199"/>
                <a:gd name="T8" fmla="*/ 52 w 166"/>
                <a:gd name="T9" fmla="*/ 89 h 199"/>
                <a:gd name="T10" fmla="*/ 0 w 166"/>
                <a:gd name="T11" fmla="*/ 174 h 199"/>
                <a:gd name="T12" fmla="*/ 0 w 166"/>
                <a:gd name="T13" fmla="*/ 199 h 199"/>
                <a:gd name="T14" fmla="*/ 166 w 166"/>
                <a:gd name="T15" fmla="*/ 199 h 199"/>
                <a:gd name="T16" fmla="*/ 166 w 166"/>
                <a:gd name="T17" fmla="*/ 174 h 199"/>
                <a:gd name="T18" fmla="*/ 114 w 166"/>
                <a:gd name="T19" fmla="*/ 89 h 199"/>
                <a:gd name="T20" fmla="*/ 50 w 166"/>
                <a:gd name="T21" fmla="*/ 50 h 199"/>
                <a:gd name="T22" fmla="*/ 83 w 166"/>
                <a:gd name="T23" fmla="*/ 18 h 199"/>
                <a:gd name="T24" fmla="*/ 116 w 166"/>
                <a:gd name="T25" fmla="*/ 50 h 199"/>
                <a:gd name="T26" fmla="*/ 83 w 166"/>
                <a:gd name="T27" fmla="*/ 82 h 199"/>
                <a:gd name="T28" fmla="*/ 50 w 166"/>
                <a:gd name="T29" fmla="*/ 50 h 199"/>
                <a:gd name="T30" fmla="*/ 149 w 166"/>
                <a:gd name="T31" fmla="*/ 182 h 199"/>
                <a:gd name="T32" fmla="*/ 17 w 166"/>
                <a:gd name="T33" fmla="*/ 182 h 199"/>
                <a:gd name="T34" fmla="*/ 17 w 166"/>
                <a:gd name="T35" fmla="*/ 174 h 199"/>
                <a:gd name="T36" fmla="*/ 83 w 166"/>
                <a:gd name="T37" fmla="*/ 100 h 199"/>
                <a:gd name="T38" fmla="*/ 149 w 166"/>
                <a:gd name="T39" fmla="*/ 174 h 199"/>
                <a:gd name="T40" fmla="*/ 149 w 166"/>
                <a:gd name="T41" fmla="*/ 182 h 199"/>
                <a:gd name="T42" fmla="*/ 149 w 166"/>
                <a:gd name="T43" fmla="*/ 182 h 199"/>
                <a:gd name="T44" fmla="*/ 149 w 166"/>
                <a:gd name="T45" fmla="*/ 182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199">
                  <a:moveTo>
                    <a:pt x="114" y="89"/>
                  </a:moveTo>
                  <a:cubicBezTo>
                    <a:pt x="126" y="79"/>
                    <a:pt x="133" y="65"/>
                    <a:pt x="133" y="50"/>
                  </a:cubicBezTo>
                  <a:cubicBezTo>
                    <a:pt x="133" y="22"/>
                    <a:pt x="110" y="0"/>
                    <a:pt x="83" y="0"/>
                  </a:cubicBezTo>
                  <a:cubicBezTo>
                    <a:pt x="56" y="0"/>
                    <a:pt x="33" y="22"/>
                    <a:pt x="33" y="50"/>
                  </a:cubicBezTo>
                  <a:cubicBezTo>
                    <a:pt x="33" y="66"/>
                    <a:pt x="41" y="80"/>
                    <a:pt x="52" y="89"/>
                  </a:cubicBezTo>
                  <a:cubicBezTo>
                    <a:pt x="22" y="101"/>
                    <a:pt x="0" y="139"/>
                    <a:pt x="0" y="174"/>
                  </a:cubicBezTo>
                  <a:cubicBezTo>
                    <a:pt x="0" y="199"/>
                    <a:pt x="0" y="199"/>
                    <a:pt x="0" y="199"/>
                  </a:cubicBezTo>
                  <a:cubicBezTo>
                    <a:pt x="166" y="199"/>
                    <a:pt x="166" y="199"/>
                    <a:pt x="166" y="199"/>
                  </a:cubicBezTo>
                  <a:cubicBezTo>
                    <a:pt x="166" y="174"/>
                    <a:pt x="166" y="174"/>
                    <a:pt x="166" y="174"/>
                  </a:cubicBezTo>
                  <a:cubicBezTo>
                    <a:pt x="166" y="139"/>
                    <a:pt x="144" y="101"/>
                    <a:pt x="114" y="89"/>
                  </a:cubicBezTo>
                  <a:close/>
                  <a:moveTo>
                    <a:pt x="50" y="50"/>
                  </a:moveTo>
                  <a:cubicBezTo>
                    <a:pt x="50" y="32"/>
                    <a:pt x="65" y="18"/>
                    <a:pt x="83" y="18"/>
                  </a:cubicBezTo>
                  <a:cubicBezTo>
                    <a:pt x="101" y="18"/>
                    <a:pt x="116" y="32"/>
                    <a:pt x="116" y="50"/>
                  </a:cubicBezTo>
                  <a:cubicBezTo>
                    <a:pt x="116" y="68"/>
                    <a:pt x="101" y="82"/>
                    <a:pt x="83" y="82"/>
                  </a:cubicBezTo>
                  <a:cubicBezTo>
                    <a:pt x="65" y="82"/>
                    <a:pt x="50" y="68"/>
                    <a:pt x="50" y="50"/>
                  </a:cubicBezTo>
                  <a:close/>
                  <a:moveTo>
                    <a:pt x="149" y="182"/>
                  </a:moveTo>
                  <a:cubicBezTo>
                    <a:pt x="17" y="182"/>
                    <a:pt x="17" y="182"/>
                    <a:pt x="17" y="182"/>
                  </a:cubicBezTo>
                  <a:cubicBezTo>
                    <a:pt x="17" y="174"/>
                    <a:pt x="17" y="174"/>
                    <a:pt x="17" y="174"/>
                  </a:cubicBezTo>
                  <a:cubicBezTo>
                    <a:pt x="17" y="138"/>
                    <a:pt x="46" y="100"/>
                    <a:pt x="83" y="100"/>
                  </a:cubicBezTo>
                  <a:cubicBezTo>
                    <a:pt x="120" y="100"/>
                    <a:pt x="149" y="138"/>
                    <a:pt x="149" y="174"/>
                  </a:cubicBezTo>
                  <a:cubicBezTo>
                    <a:pt x="149" y="182"/>
                    <a:pt x="149" y="182"/>
                    <a:pt x="149" y="182"/>
                  </a:cubicBezTo>
                  <a:close/>
                  <a:moveTo>
                    <a:pt x="149" y="182"/>
                  </a:moveTo>
                  <a:cubicBezTo>
                    <a:pt x="149" y="182"/>
                    <a:pt x="149" y="182"/>
                    <a:pt x="149" y="18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162">
              <a:extLst>
                <a:ext uri="{FF2B5EF4-FFF2-40B4-BE49-F238E27FC236}">
                  <a16:creationId xmlns:a16="http://schemas.microsoft.com/office/drawing/2014/main" id="{430035C8-B694-D348-9605-C58F943F7E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80638" y="3449638"/>
              <a:ext cx="255588" cy="569913"/>
            </a:xfrm>
            <a:custGeom>
              <a:avLst/>
              <a:gdLst>
                <a:gd name="T0" fmla="*/ 31 w 67"/>
                <a:gd name="T1" fmla="*/ 70 h 150"/>
                <a:gd name="T2" fmla="*/ 42 w 67"/>
                <a:gd name="T3" fmla="*/ 42 h 150"/>
                <a:gd name="T4" fmla="*/ 11 w 67"/>
                <a:gd name="T5" fmla="*/ 1 h 150"/>
                <a:gd name="T6" fmla="*/ 2 w 67"/>
                <a:gd name="T7" fmla="*/ 7 h 150"/>
                <a:gd name="T8" fmla="*/ 7 w 67"/>
                <a:gd name="T9" fmla="*/ 17 h 150"/>
                <a:gd name="T10" fmla="*/ 26 w 67"/>
                <a:gd name="T11" fmla="*/ 42 h 150"/>
                <a:gd name="T12" fmla="*/ 11 w 67"/>
                <a:gd name="T13" fmla="*/ 65 h 150"/>
                <a:gd name="T14" fmla="*/ 8 w 67"/>
                <a:gd name="T15" fmla="*/ 67 h 150"/>
                <a:gd name="T16" fmla="*/ 6 w 67"/>
                <a:gd name="T17" fmla="*/ 70 h 150"/>
                <a:gd name="T18" fmla="*/ 6 w 67"/>
                <a:gd name="T19" fmla="*/ 71 h 150"/>
                <a:gd name="T20" fmla="*/ 6 w 67"/>
                <a:gd name="T21" fmla="*/ 76 h 150"/>
                <a:gd name="T22" fmla="*/ 13 w 67"/>
                <a:gd name="T23" fmla="*/ 81 h 150"/>
                <a:gd name="T24" fmla="*/ 50 w 67"/>
                <a:gd name="T25" fmla="*/ 128 h 150"/>
                <a:gd name="T26" fmla="*/ 50 w 67"/>
                <a:gd name="T27" fmla="*/ 141 h 150"/>
                <a:gd name="T28" fmla="*/ 59 w 67"/>
                <a:gd name="T29" fmla="*/ 150 h 150"/>
                <a:gd name="T30" fmla="*/ 67 w 67"/>
                <a:gd name="T31" fmla="*/ 141 h 150"/>
                <a:gd name="T32" fmla="*/ 67 w 67"/>
                <a:gd name="T33" fmla="*/ 128 h 150"/>
                <a:gd name="T34" fmla="*/ 31 w 67"/>
                <a:gd name="T35" fmla="*/ 70 h 150"/>
                <a:gd name="T36" fmla="*/ 31 w 67"/>
                <a:gd name="T37" fmla="*/ 70 h 150"/>
                <a:gd name="T38" fmla="*/ 31 w 67"/>
                <a:gd name="T39" fmla="*/ 7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150">
                  <a:moveTo>
                    <a:pt x="31" y="70"/>
                  </a:moveTo>
                  <a:cubicBezTo>
                    <a:pt x="38" y="62"/>
                    <a:pt x="42" y="52"/>
                    <a:pt x="42" y="42"/>
                  </a:cubicBezTo>
                  <a:cubicBezTo>
                    <a:pt x="42" y="23"/>
                    <a:pt x="30" y="6"/>
                    <a:pt x="11" y="1"/>
                  </a:cubicBezTo>
                  <a:cubicBezTo>
                    <a:pt x="7" y="0"/>
                    <a:pt x="3" y="3"/>
                    <a:pt x="2" y="7"/>
                  </a:cubicBezTo>
                  <a:cubicBezTo>
                    <a:pt x="0" y="11"/>
                    <a:pt x="3" y="16"/>
                    <a:pt x="7" y="17"/>
                  </a:cubicBezTo>
                  <a:cubicBezTo>
                    <a:pt x="18" y="20"/>
                    <a:pt x="26" y="31"/>
                    <a:pt x="26" y="42"/>
                  </a:cubicBezTo>
                  <a:cubicBezTo>
                    <a:pt x="26" y="52"/>
                    <a:pt x="20" y="61"/>
                    <a:pt x="11" y="65"/>
                  </a:cubicBezTo>
                  <a:cubicBezTo>
                    <a:pt x="10" y="65"/>
                    <a:pt x="9" y="66"/>
                    <a:pt x="8" y="67"/>
                  </a:cubicBezTo>
                  <a:cubicBezTo>
                    <a:pt x="7" y="68"/>
                    <a:pt x="7" y="69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3"/>
                    <a:pt x="6" y="74"/>
                    <a:pt x="6" y="76"/>
                  </a:cubicBezTo>
                  <a:cubicBezTo>
                    <a:pt x="8" y="78"/>
                    <a:pt x="10" y="80"/>
                    <a:pt x="13" y="81"/>
                  </a:cubicBezTo>
                  <a:cubicBezTo>
                    <a:pt x="35" y="86"/>
                    <a:pt x="50" y="106"/>
                    <a:pt x="50" y="128"/>
                  </a:cubicBezTo>
                  <a:cubicBezTo>
                    <a:pt x="50" y="141"/>
                    <a:pt x="50" y="141"/>
                    <a:pt x="50" y="141"/>
                  </a:cubicBezTo>
                  <a:cubicBezTo>
                    <a:pt x="50" y="146"/>
                    <a:pt x="54" y="150"/>
                    <a:pt x="59" y="150"/>
                  </a:cubicBezTo>
                  <a:cubicBezTo>
                    <a:pt x="63" y="150"/>
                    <a:pt x="67" y="146"/>
                    <a:pt x="67" y="141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67" y="104"/>
                    <a:pt x="53" y="81"/>
                    <a:pt x="31" y="70"/>
                  </a:cubicBezTo>
                  <a:close/>
                  <a:moveTo>
                    <a:pt x="31" y="70"/>
                  </a:moveTo>
                  <a:cubicBezTo>
                    <a:pt x="31" y="70"/>
                    <a:pt x="31" y="70"/>
                    <a:pt x="31" y="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3" name="组合 115">
            <a:extLst>
              <a:ext uri="{FF2B5EF4-FFF2-40B4-BE49-F238E27FC236}">
                <a16:creationId xmlns:a16="http://schemas.microsoft.com/office/drawing/2014/main" id="{D8A16C72-1010-7548-876B-4F06F1D2F34B}"/>
              </a:ext>
            </a:extLst>
          </p:cNvPr>
          <p:cNvGrpSpPr/>
          <p:nvPr/>
        </p:nvGrpSpPr>
        <p:grpSpPr>
          <a:xfrm>
            <a:off x="4664737" y="3221142"/>
            <a:ext cx="395708" cy="437580"/>
            <a:chOff x="16071" y="9022"/>
            <a:chExt cx="756" cy="836"/>
          </a:xfrm>
        </p:grpSpPr>
        <p:pic>
          <p:nvPicPr>
            <p:cNvPr id="284" name="图片 116">
              <a:extLst>
                <a:ext uri="{FF2B5EF4-FFF2-40B4-BE49-F238E27FC236}">
                  <a16:creationId xmlns:a16="http://schemas.microsoft.com/office/drawing/2014/main" id="{CC17A7E0-ED4B-9146-A350-4E91F72A5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071" y="9022"/>
              <a:ext cx="688" cy="580"/>
            </a:xfrm>
            <a:prstGeom prst="rect">
              <a:avLst/>
            </a:prstGeom>
          </p:spPr>
        </p:pic>
        <p:sp>
          <p:nvSpPr>
            <p:cNvPr id="285" name="文本框 117">
              <a:extLst>
                <a:ext uri="{FF2B5EF4-FFF2-40B4-BE49-F238E27FC236}">
                  <a16:creationId xmlns:a16="http://schemas.microsoft.com/office/drawing/2014/main" id="{CCA2005C-3BE5-F34B-8E99-4676445325BD}"/>
                </a:ext>
              </a:extLst>
            </p:cNvPr>
            <p:cNvSpPr txBox="1"/>
            <p:nvPr/>
          </p:nvSpPr>
          <p:spPr>
            <a:xfrm>
              <a:off x="16090" y="9476"/>
              <a:ext cx="737" cy="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b="1">
                  <a:solidFill>
                    <a:schemeClr val="accent6"/>
                  </a:solidFill>
                  <a:latin typeface="Century Gothic" panose="020B0502020202020204" pitchFamily="34" charset="0"/>
                </a:rPr>
                <a:t>EDR</a:t>
              </a:r>
            </a:p>
          </p:txBody>
        </p:sp>
      </p:grpSp>
      <p:grpSp>
        <p:nvGrpSpPr>
          <p:cNvPr id="286" name="组合 118">
            <a:extLst>
              <a:ext uri="{FF2B5EF4-FFF2-40B4-BE49-F238E27FC236}">
                <a16:creationId xmlns:a16="http://schemas.microsoft.com/office/drawing/2014/main" id="{CE9CC002-92F5-2540-8A7F-510D8C847698}"/>
              </a:ext>
            </a:extLst>
          </p:cNvPr>
          <p:cNvGrpSpPr/>
          <p:nvPr/>
        </p:nvGrpSpPr>
        <p:grpSpPr>
          <a:xfrm>
            <a:off x="6373703" y="3215396"/>
            <a:ext cx="360114" cy="455377"/>
            <a:chOff x="15945" y="9021"/>
            <a:chExt cx="688" cy="870"/>
          </a:xfrm>
        </p:grpSpPr>
        <p:pic>
          <p:nvPicPr>
            <p:cNvPr id="287" name="图片 119">
              <a:extLst>
                <a:ext uri="{FF2B5EF4-FFF2-40B4-BE49-F238E27FC236}">
                  <a16:creationId xmlns:a16="http://schemas.microsoft.com/office/drawing/2014/main" id="{8C54B3BF-4FAE-0642-9409-0F4663BBCF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945" y="9021"/>
              <a:ext cx="688" cy="581"/>
            </a:xfrm>
            <a:prstGeom prst="rect">
              <a:avLst/>
            </a:prstGeom>
          </p:spPr>
        </p:pic>
        <p:sp>
          <p:nvSpPr>
            <p:cNvPr id="288" name="文本框 120">
              <a:extLst>
                <a:ext uri="{FF2B5EF4-FFF2-40B4-BE49-F238E27FC236}">
                  <a16:creationId xmlns:a16="http://schemas.microsoft.com/office/drawing/2014/main" id="{06ACD6D1-1C1C-C448-B157-0C4FD9D153CD}"/>
                </a:ext>
              </a:extLst>
            </p:cNvPr>
            <p:cNvSpPr txBox="1"/>
            <p:nvPr/>
          </p:nvSpPr>
          <p:spPr>
            <a:xfrm>
              <a:off x="15970" y="9509"/>
              <a:ext cx="663" cy="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b="1">
                  <a:solidFill>
                    <a:schemeClr val="accent6"/>
                  </a:solidFill>
                  <a:latin typeface="Century Gothic" panose="020B0502020202020204" pitchFamily="34" charset="0"/>
                </a:rPr>
                <a:t>EDR</a:t>
              </a:r>
            </a:p>
          </p:txBody>
        </p:sp>
      </p:grpSp>
      <p:sp>
        <p:nvSpPr>
          <p:cNvPr id="289" name="文本框 81">
            <a:extLst>
              <a:ext uri="{FF2B5EF4-FFF2-40B4-BE49-F238E27FC236}">
                <a16:creationId xmlns:a16="http://schemas.microsoft.com/office/drawing/2014/main" id="{F330DD0C-832E-0843-A064-F3148B918D00}"/>
              </a:ext>
            </a:extLst>
          </p:cNvPr>
          <p:cNvSpPr txBox="1"/>
          <p:nvPr/>
        </p:nvSpPr>
        <p:spPr>
          <a:xfrm>
            <a:off x="5596914" y="3056324"/>
            <a:ext cx="422777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Distributed</a:t>
            </a:r>
          </a:p>
          <a:p>
            <a:pPr algn="ctr"/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Firewalls</a:t>
            </a:r>
          </a:p>
        </p:txBody>
      </p:sp>
      <p:cxnSp>
        <p:nvCxnSpPr>
          <p:cNvPr id="291" name="Straight Connector 106">
            <a:extLst>
              <a:ext uri="{FF2B5EF4-FFF2-40B4-BE49-F238E27FC236}">
                <a16:creationId xmlns:a16="http://schemas.microsoft.com/office/drawing/2014/main" id="{2A8F9069-3DBC-CE4B-910E-89E9F6301721}"/>
              </a:ext>
            </a:extLst>
          </p:cNvPr>
          <p:cNvCxnSpPr>
            <a:cxnSpLocks/>
          </p:cNvCxnSpPr>
          <p:nvPr/>
        </p:nvCxnSpPr>
        <p:spPr>
          <a:xfrm>
            <a:off x="1259857" y="1874892"/>
            <a:ext cx="0" cy="1024076"/>
          </a:xfrm>
          <a:prstGeom prst="line">
            <a:avLst/>
          </a:prstGeom>
          <a:ln w="95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Arrow Connector 108">
            <a:extLst>
              <a:ext uri="{FF2B5EF4-FFF2-40B4-BE49-F238E27FC236}">
                <a16:creationId xmlns:a16="http://schemas.microsoft.com/office/drawing/2014/main" id="{1CEFBA22-8E3B-F545-892D-286058CA2384}"/>
              </a:ext>
            </a:extLst>
          </p:cNvPr>
          <p:cNvCxnSpPr>
            <a:cxnSpLocks/>
            <a:endCxn id="268" idx="1"/>
          </p:cNvCxnSpPr>
          <p:nvPr/>
        </p:nvCxnSpPr>
        <p:spPr>
          <a:xfrm>
            <a:off x="1258811" y="2902964"/>
            <a:ext cx="2713982" cy="0"/>
          </a:xfrm>
          <a:prstGeom prst="straightConnector1">
            <a:avLst/>
          </a:prstGeom>
          <a:ln w="9525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111">
            <a:extLst>
              <a:ext uri="{FF2B5EF4-FFF2-40B4-BE49-F238E27FC236}">
                <a16:creationId xmlns:a16="http://schemas.microsoft.com/office/drawing/2014/main" id="{531C515C-FBCE-3547-A17A-7324466A37E0}"/>
              </a:ext>
            </a:extLst>
          </p:cNvPr>
          <p:cNvCxnSpPr>
            <a:cxnSpLocks/>
          </p:cNvCxnSpPr>
          <p:nvPr/>
        </p:nvCxnSpPr>
        <p:spPr>
          <a:xfrm>
            <a:off x="1436008" y="1972689"/>
            <a:ext cx="0" cy="2407727"/>
          </a:xfrm>
          <a:prstGeom prst="line">
            <a:avLst/>
          </a:prstGeom>
          <a:ln w="95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Arrow Connector 113">
            <a:extLst>
              <a:ext uri="{FF2B5EF4-FFF2-40B4-BE49-F238E27FC236}">
                <a16:creationId xmlns:a16="http://schemas.microsoft.com/office/drawing/2014/main" id="{AE1F3C20-CD93-6647-8187-94E9A6E05A06}"/>
              </a:ext>
            </a:extLst>
          </p:cNvPr>
          <p:cNvCxnSpPr>
            <a:cxnSpLocks/>
            <a:endCxn id="206" idx="1"/>
          </p:cNvCxnSpPr>
          <p:nvPr/>
        </p:nvCxnSpPr>
        <p:spPr>
          <a:xfrm flipV="1">
            <a:off x="1434146" y="4342307"/>
            <a:ext cx="1254376" cy="2880"/>
          </a:xfrm>
          <a:prstGeom prst="straightConnector1">
            <a:avLst/>
          </a:prstGeom>
          <a:ln w="9525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文本框 117">
            <a:extLst>
              <a:ext uri="{FF2B5EF4-FFF2-40B4-BE49-F238E27FC236}">
                <a16:creationId xmlns:a16="http://schemas.microsoft.com/office/drawing/2014/main" id="{A370701E-1F65-E34C-80AB-D7EA4BEC1A2D}"/>
              </a:ext>
            </a:extLst>
          </p:cNvPr>
          <p:cNvSpPr txBox="1"/>
          <p:nvPr/>
        </p:nvSpPr>
        <p:spPr>
          <a:xfrm>
            <a:off x="5229297" y="4374459"/>
            <a:ext cx="61424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Encrypted</a:t>
            </a:r>
          </a:p>
        </p:txBody>
      </p:sp>
      <p:sp>
        <p:nvSpPr>
          <p:cNvPr id="296" name="文本框 117">
            <a:extLst>
              <a:ext uri="{FF2B5EF4-FFF2-40B4-BE49-F238E27FC236}">
                <a16:creationId xmlns:a16="http://schemas.microsoft.com/office/drawing/2014/main" id="{153BE4F0-C273-0646-986C-67FC52BBD6FA}"/>
              </a:ext>
            </a:extLst>
          </p:cNvPr>
          <p:cNvSpPr txBox="1"/>
          <p:nvPr/>
        </p:nvSpPr>
        <p:spPr>
          <a:xfrm>
            <a:off x="6845903" y="4374459"/>
            <a:ext cx="61424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Encrypted</a:t>
            </a:r>
          </a:p>
        </p:txBody>
      </p:sp>
      <p:sp>
        <p:nvSpPr>
          <p:cNvPr id="297" name="文本框 117">
            <a:extLst>
              <a:ext uri="{FF2B5EF4-FFF2-40B4-BE49-F238E27FC236}">
                <a16:creationId xmlns:a16="http://schemas.microsoft.com/office/drawing/2014/main" id="{B32688DE-08A8-904A-899B-D04F33CC0AB3}"/>
              </a:ext>
            </a:extLst>
          </p:cNvPr>
          <p:cNvSpPr txBox="1"/>
          <p:nvPr/>
        </p:nvSpPr>
        <p:spPr>
          <a:xfrm>
            <a:off x="3277164" y="4374459"/>
            <a:ext cx="61424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Encrypted</a:t>
            </a:r>
          </a:p>
        </p:txBody>
      </p:sp>
      <p:sp>
        <p:nvSpPr>
          <p:cNvPr id="298" name="TextBox 112">
            <a:extLst>
              <a:ext uri="{FF2B5EF4-FFF2-40B4-BE49-F238E27FC236}">
                <a16:creationId xmlns:a16="http://schemas.microsoft.com/office/drawing/2014/main" id="{0C5543AC-B86D-6F41-BFAC-BA4E89B4EDAE}"/>
              </a:ext>
            </a:extLst>
          </p:cNvPr>
          <p:cNvSpPr txBox="1"/>
          <p:nvPr/>
        </p:nvSpPr>
        <p:spPr>
          <a:xfrm>
            <a:off x="9560822" y="4350010"/>
            <a:ext cx="1495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Data security</a:t>
            </a:r>
          </a:p>
        </p:txBody>
      </p:sp>
      <p:sp>
        <p:nvSpPr>
          <p:cNvPr id="299" name="TextBox 114">
            <a:extLst>
              <a:ext uri="{FF2B5EF4-FFF2-40B4-BE49-F238E27FC236}">
                <a16:creationId xmlns:a16="http://schemas.microsoft.com/office/drawing/2014/main" id="{108BB045-CE44-FF44-A762-7DB78FD27AAD}"/>
              </a:ext>
            </a:extLst>
          </p:cNvPr>
          <p:cNvSpPr txBox="1"/>
          <p:nvPr/>
        </p:nvSpPr>
        <p:spPr>
          <a:xfrm>
            <a:off x="9560822" y="4669126"/>
            <a:ext cx="1279517" cy="3260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7750" indent="-177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Encryption</a:t>
            </a:r>
          </a:p>
        </p:txBody>
      </p:sp>
      <p:sp>
        <p:nvSpPr>
          <p:cNvPr id="300" name="TextBox 115">
            <a:extLst>
              <a:ext uri="{FF2B5EF4-FFF2-40B4-BE49-F238E27FC236}">
                <a16:creationId xmlns:a16="http://schemas.microsoft.com/office/drawing/2014/main" id="{B53CF145-F301-A040-9226-FAC6AFFF30F1}"/>
              </a:ext>
            </a:extLst>
          </p:cNvPr>
          <p:cNvSpPr txBox="1"/>
          <p:nvPr/>
        </p:nvSpPr>
        <p:spPr>
          <a:xfrm>
            <a:off x="9560822" y="3332291"/>
            <a:ext cx="18822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Endpoint security</a:t>
            </a:r>
          </a:p>
        </p:txBody>
      </p:sp>
      <p:sp>
        <p:nvSpPr>
          <p:cNvPr id="301" name="TextBox 116">
            <a:extLst>
              <a:ext uri="{FF2B5EF4-FFF2-40B4-BE49-F238E27FC236}">
                <a16:creationId xmlns:a16="http://schemas.microsoft.com/office/drawing/2014/main" id="{1146BD01-F09D-134A-9F10-C54BEE5CE413}"/>
              </a:ext>
            </a:extLst>
          </p:cNvPr>
          <p:cNvSpPr txBox="1"/>
          <p:nvPr/>
        </p:nvSpPr>
        <p:spPr>
          <a:xfrm>
            <a:off x="9560822" y="3640157"/>
            <a:ext cx="2296581" cy="584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750" indent="-177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Endpoint Secure integration</a:t>
            </a:r>
          </a:p>
        </p:txBody>
      </p:sp>
      <p:sp>
        <p:nvSpPr>
          <p:cNvPr id="302" name="TextBox 117">
            <a:extLst>
              <a:ext uri="{FF2B5EF4-FFF2-40B4-BE49-F238E27FC236}">
                <a16:creationId xmlns:a16="http://schemas.microsoft.com/office/drawing/2014/main" id="{B2EE2EEF-4D83-8743-807D-A7F1C349DA65}"/>
              </a:ext>
            </a:extLst>
          </p:cNvPr>
          <p:cNvSpPr txBox="1"/>
          <p:nvPr/>
        </p:nvSpPr>
        <p:spPr>
          <a:xfrm>
            <a:off x="9560822" y="2609844"/>
            <a:ext cx="1593706" cy="5845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7750" indent="-177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400" dirty="0" err="1"/>
              <a:t>vAF</a:t>
            </a:r>
            <a:endParaRPr lang="en-US" sz="1400" dirty="0"/>
          </a:p>
          <a:p>
            <a:pPr marL="177750" indent="-177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Distributed FW</a:t>
            </a:r>
          </a:p>
        </p:txBody>
      </p:sp>
      <p:sp>
        <p:nvSpPr>
          <p:cNvPr id="303" name="TextBox 118">
            <a:extLst>
              <a:ext uri="{FF2B5EF4-FFF2-40B4-BE49-F238E27FC236}">
                <a16:creationId xmlns:a16="http://schemas.microsoft.com/office/drawing/2014/main" id="{C9A67DB3-7A98-7944-91C8-3E848D61059E}"/>
              </a:ext>
            </a:extLst>
          </p:cNvPr>
          <p:cNvSpPr txBox="1"/>
          <p:nvPr/>
        </p:nvSpPr>
        <p:spPr>
          <a:xfrm>
            <a:off x="9560822" y="2294903"/>
            <a:ext cx="18197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Network security</a:t>
            </a:r>
          </a:p>
        </p:txBody>
      </p:sp>
      <p:sp>
        <p:nvSpPr>
          <p:cNvPr id="304" name="TextBox 119">
            <a:extLst>
              <a:ext uri="{FF2B5EF4-FFF2-40B4-BE49-F238E27FC236}">
                <a16:creationId xmlns:a16="http://schemas.microsoft.com/office/drawing/2014/main" id="{40B1E582-766E-6540-A603-887823914AE9}"/>
              </a:ext>
            </a:extLst>
          </p:cNvPr>
          <p:cNvSpPr txBox="1"/>
          <p:nvPr/>
        </p:nvSpPr>
        <p:spPr>
          <a:xfrm>
            <a:off x="9560822" y="1276393"/>
            <a:ext cx="18213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Platform security</a:t>
            </a:r>
          </a:p>
        </p:txBody>
      </p:sp>
      <p:sp>
        <p:nvSpPr>
          <p:cNvPr id="305" name="TextBox 120">
            <a:extLst>
              <a:ext uri="{FF2B5EF4-FFF2-40B4-BE49-F238E27FC236}">
                <a16:creationId xmlns:a16="http://schemas.microsoft.com/office/drawing/2014/main" id="{7F6EEBCE-F59D-6148-BD3A-9C36D482EB93}"/>
              </a:ext>
            </a:extLst>
          </p:cNvPr>
          <p:cNvSpPr txBox="1"/>
          <p:nvPr/>
        </p:nvSpPr>
        <p:spPr>
          <a:xfrm>
            <a:off x="9560822" y="1599988"/>
            <a:ext cx="2759689" cy="584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750" indent="-177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Cyber Command correlated service</a:t>
            </a:r>
          </a:p>
        </p:txBody>
      </p:sp>
      <p:sp>
        <p:nvSpPr>
          <p:cNvPr id="306" name="TextBox 121">
            <a:extLst>
              <a:ext uri="{FF2B5EF4-FFF2-40B4-BE49-F238E27FC236}">
                <a16:creationId xmlns:a16="http://schemas.microsoft.com/office/drawing/2014/main" id="{E95529B4-EC93-7D4D-B4C0-BCE6A7F31743}"/>
              </a:ext>
            </a:extLst>
          </p:cNvPr>
          <p:cNvSpPr txBox="1"/>
          <p:nvPr/>
        </p:nvSpPr>
        <p:spPr>
          <a:xfrm>
            <a:off x="9560822" y="5138610"/>
            <a:ext cx="16417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Kernel security</a:t>
            </a:r>
          </a:p>
        </p:txBody>
      </p:sp>
      <p:sp>
        <p:nvSpPr>
          <p:cNvPr id="307" name="TextBox 122">
            <a:extLst>
              <a:ext uri="{FF2B5EF4-FFF2-40B4-BE49-F238E27FC236}">
                <a16:creationId xmlns:a16="http://schemas.microsoft.com/office/drawing/2014/main" id="{CAFC5110-E06C-154D-8316-4D35851033CC}"/>
              </a:ext>
            </a:extLst>
          </p:cNvPr>
          <p:cNvSpPr txBox="1"/>
          <p:nvPr/>
        </p:nvSpPr>
        <p:spPr>
          <a:xfrm>
            <a:off x="9560822" y="5449399"/>
            <a:ext cx="1353256" cy="3260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7750" indent="-177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400"/>
              <a:t>Built-in WAF</a:t>
            </a:r>
          </a:p>
        </p:txBody>
      </p:sp>
      <p:pic>
        <p:nvPicPr>
          <p:cNvPr id="309" name="Picture 4" descr="See related image detail">
            <a:extLst>
              <a:ext uri="{FF2B5EF4-FFF2-40B4-BE49-F238E27FC236}">
                <a16:creationId xmlns:a16="http://schemas.microsoft.com/office/drawing/2014/main" id="{FCCC54D7-E4B1-6145-A19F-89146B137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0425" y="937738"/>
            <a:ext cx="452295" cy="452295"/>
          </a:xfrm>
          <a:prstGeom prst="rect">
            <a:avLst/>
          </a:prstGeom>
          <a:solidFill>
            <a:srgbClr val="345692"/>
          </a:solidFill>
        </p:spPr>
      </p:pic>
      <p:sp>
        <p:nvSpPr>
          <p:cNvPr id="310" name="文本框 4">
            <a:extLst>
              <a:ext uri="{FF2B5EF4-FFF2-40B4-BE49-F238E27FC236}">
                <a16:creationId xmlns:a16="http://schemas.microsoft.com/office/drawing/2014/main" id="{2F03A573-494F-DD42-84D6-0DFBC6DE3EC1}"/>
              </a:ext>
            </a:extLst>
          </p:cNvPr>
          <p:cNvSpPr txBox="1"/>
          <p:nvPr/>
        </p:nvSpPr>
        <p:spPr>
          <a:xfrm>
            <a:off x="2955025" y="996538"/>
            <a:ext cx="9275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345692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Office user</a:t>
            </a:r>
            <a:endParaRPr lang="zh-CN" altLang="en-US" sz="1100" b="1" dirty="0">
              <a:solidFill>
                <a:srgbClr val="345692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311" name="Connector: Elbow 83">
            <a:extLst>
              <a:ext uri="{FF2B5EF4-FFF2-40B4-BE49-F238E27FC236}">
                <a16:creationId xmlns:a16="http://schemas.microsoft.com/office/drawing/2014/main" id="{4299A4F6-926C-5D40-930A-53897A49E08E}"/>
              </a:ext>
            </a:extLst>
          </p:cNvPr>
          <p:cNvCxnSpPr>
            <a:cxnSpLocks/>
            <a:stCxn id="309" idx="1"/>
          </p:cNvCxnSpPr>
          <p:nvPr/>
        </p:nvCxnSpPr>
        <p:spPr>
          <a:xfrm>
            <a:off x="4322720" y="1163886"/>
            <a:ext cx="618744" cy="65229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2" name="矩形 186">
            <a:extLst>
              <a:ext uri="{FF2B5EF4-FFF2-40B4-BE49-F238E27FC236}">
                <a16:creationId xmlns:a16="http://schemas.microsoft.com/office/drawing/2014/main" id="{E2625539-76CD-924D-9D21-1142D9991D31}"/>
              </a:ext>
            </a:extLst>
          </p:cNvPr>
          <p:cNvSpPr/>
          <p:nvPr/>
        </p:nvSpPr>
        <p:spPr>
          <a:xfrm>
            <a:off x="4117217" y="903507"/>
            <a:ext cx="1128003" cy="4919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  <a:defRPr/>
            </a:pPr>
            <a:r>
              <a:rPr kumimoji="1" lang="en-AU" altLang="zh-CN" sz="9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Private 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1" lang="en-AU" altLang="zh-CN" sz="9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Or</a:t>
            </a:r>
            <a:r>
              <a:rPr kumimoji="1" lang="zh-CN" altLang="en-US" sz="9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r>
              <a:rPr kumimoji="1" lang="en-AU" altLang="zh-CN" sz="9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VPN</a:t>
            </a:r>
            <a:endParaRPr kumimoji="1" lang="zh-CN" altLang="en-US" sz="900" b="1" i="0" u="none" strike="noStrike" kern="1200" cap="none" spc="0" normalizeH="0" baseline="0" noProof="0" dirty="0">
              <a:ln>
                <a:noFill/>
              </a:ln>
              <a:solidFill>
                <a:srgbClr val="02AFF0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pic>
        <p:nvPicPr>
          <p:cNvPr id="317" name="Picture 6" descr="See the source image">
            <a:extLst>
              <a:ext uri="{FF2B5EF4-FFF2-40B4-BE49-F238E27FC236}">
                <a16:creationId xmlns:a16="http://schemas.microsoft.com/office/drawing/2014/main" id="{2071D9C9-146F-044A-B23F-6763784184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55121" y="5408151"/>
            <a:ext cx="1222001" cy="52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" name="图片 40" descr="2U服务器丝印图.png">
            <a:extLst>
              <a:ext uri="{FF2B5EF4-FFF2-40B4-BE49-F238E27FC236}">
                <a16:creationId xmlns:a16="http://schemas.microsoft.com/office/drawing/2014/main" id="{34748853-B632-E24D-ABEC-60B0548BE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2839"/>
          <a:stretch>
            <a:fillRect/>
          </a:stretch>
        </p:blipFill>
        <p:spPr bwMode="auto">
          <a:xfrm>
            <a:off x="2932960" y="5429082"/>
            <a:ext cx="1769169" cy="495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图片 40" descr="2U服务器丝印图.png">
            <a:extLst>
              <a:ext uri="{FF2B5EF4-FFF2-40B4-BE49-F238E27FC236}">
                <a16:creationId xmlns:a16="http://schemas.microsoft.com/office/drawing/2014/main" id="{4B0A6B1A-BEB8-AA4A-93EC-DB0F4C82D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2839"/>
          <a:stretch>
            <a:fillRect/>
          </a:stretch>
        </p:blipFill>
        <p:spPr bwMode="auto">
          <a:xfrm>
            <a:off x="4719926" y="5429082"/>
            <a:ext cx="1769169" cy="495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图片 40" descr="2U服务器丝印图.png">
            <a:extLst>
              <a:ext uri="{FF2B5EF4-FFF2-40B4-BE49-F238E27FC236}">
                <a16:creationId xmlns:a16="http://schemas.microsoft.com/office/drawing/2014/main" id="{3F6253C5-359F-5A4A-B793-E7A09C2E4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2839"/>
          <a:stretch>
            <a:fillRect/>
          </a:stretch>
        </p:blipFill>
        <p:spPr bwMode="auto">
          <a:xfrm>
            <a:off x="6495377" y="5429082"/>
            <a:ext cx="1769169" cy="495158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文本框 67">
            <a:extLst>
              <a:ext uri="{FF2B5EF4-FFF2-40B4-BE49-F238E27FC236}">
                <a16:creationId xmlns:a16="http://schemas.microsoft.com/office/drawing/2014/main" id="{38D79283-7AC5-954C-87AD-C3043F0020F4}"/>
              </a:ext>
            </a:extLst>
          </p:cNvPr>
          <p:cNvSpPr txBox="1"/>
          <p:nvPr/>
        </p:nvSpPr>
        <p:spPr>
          <a:xfrm>
            <a:off x="3184670" y="5337553"/>
            <a:ext cx="1371509" cy="230832"/>
          </a:xfrm>
          <a:prstGeom prst="rect">
            <a:avLst/>
          </a:prstGeom>
          <a:solidFill>
            <a:srgbClr val="02AFF0"/>
          </a:solidFill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Subscribed</a:t>
            </a:r>
            <a:r>
              <a:rPr lang="zh-CN" altLang="en-US" sz="9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Resource</a:t>
            </a:r>
          </a:p>
        </p:txBody>
      </p:sp>
      <p:sp>
        <p:nvSpPr>
          <p:cNvPr id="315" name="文本框 67">
            <a:extLst>
              <a:ext uri="{FF2B5EF4-FFF2-40B4-BE49-F238E27FC236}">
                <a16:creationId xmlns:a16="http://schemas.microsoft.com/office/drawing/2014/main" id="{3D45A47B-0167-3E43-90CD-F9BECA7E393A}"/>
              </a:ext>
            </a:extLst>
          </p:cNvPr>
          <p:cNvSpPr txBox="1"/>
          <p:nvPr/>
        </p:nvSpPr>
        <p:spPr>
          <a:xfrm>
            <a:off x="4935505" y="5338743"/>
            <a:ext cx="1371509" cy="230832"/>
          </a:xfrm>
          <a:prstGeom prst="rect">
            <a:avLst/>
          </a:prstGeom>
          <a:solidFill>
            <a:srgbClr val="79BD28"/>
          </a:solidFill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900" b="1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Failover Standby</a:t>
            </a:r>
          </a:p>
        </p:txBody>
      </p:sp>
      <p:sp>
        <p:nvSpPr>
          <p:cNvPr id="316" name="文本框 67">
            <a:extLst>
              <a:ext uri="{FF2B5EF4-FFF2-40B4-BE49-F238E27FC236}">
                <a16:creationId xmlns:a16="http://schemas.microsoft.com/office/drawing/2014/main" id="{E59E31AC-5D9B-2241-A039-E3CED89221E3}"/>
              </a:ext>
            </a:extLst>
          </p:cNvPr>
          <p:cNvSpPr txBox="1"/>
          <p:nvPr/>
        </p:nvSpPr>
        <p:spPr>
          <a:xfrm>
            <a:off x="6727086" y="5319319"/>
            <a:ext cx="1371509" cy="230832"/>
          </a:xfrm>
          <a:prstGeom prst="rect">
            <a:avLst/>
          </a:prstGeom>
          <a:solidFill>
            <a:srgbClr val="345692"/>
          </a:solidFill>
          <a:ln w="12700"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Scale Out</a:t>
            </a:r>
            <a:r>
              <a:rPr lang="zh-CN" altLang="en-US" sz="9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Resource</a:t>
            </a:r>
          </a:p>
        </p:txBody>
      </p:sp>
      <p:sp>
        <p:nvSpPr>
          <p:cNvPr id="263" name="文本框 76">
            <a:extLst>
              <a:ext uri="{FF2B5EF4-FFF2-40B4-BE49-F238E27FC236}">
                <a16:creationId xmlns:a16="http://schemas.microsoft.com/office/drawing/2014/main" id="{C051F3CD-4519-4F40-8899-BC6C54CE8E8A}"/>
              </a:ext>
            </a:extLst>
          </p:cNvPr>
          <p:cNvSpPr txBox="1"/>
          <p:nvPr/>
        </p:nvSpPr>
        <p:spPr>
          <a:xfrm>
            <a:off x="263405" y="3020108"/>
            <a:ext cx="1537229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HK" altLang="zh-CN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Tenant</a:t>
            </a:r>
          </a:p>
          <a:p>
            <a:pPr algn="r"/>
            <a:r>
              <a:rPr lang="en-HK" altLang="zh-CN" sz="1100" b="1" dirty="0">
                <a:solidFill>
                  <a:srgbClr val="0070C0"/>
                </a:solidFill>
                <a:latin typeface="Century Gothic" panose="020B0502020202020204" pitchFamily="34" charset="0"/>
                <a:ea typeface="宋体" panose="02010600030101010101" pitchFamily="2" charset="-122"/>
              </a:rPr>
              <a:t>VPC</a:t>
            </a:r>
            <a:endParaRPr lang="zh-CN" altLang="en-US" sz="1100" b="1" dirty="0">
              <a:solidFill>
                <a:srgbClr val="0070C0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0" name="TextBox 104">
            <a:extLst>
              <a:ext uri="{FF2B5EF4-FFF2-40B4-BE49-F238E27FC236}">
                <a16:creationId xmlns:a16="http://schemas.microsoft.com/office/drawing/2014/main" id="{CA9708AE-CFAD-4547-AC66-B9341834DE2C}"/>
              </a:ext>
            </a:extLst>
          </p:cNvPr>
          <p:cNvSpPr txBox="1"/>
          <p:nvPr/>
        </p:nvSpPr>
        <p:spPr>
          <a:xfrm>
            <a:off x="688930" y="1491233"/>
            <a:ext cx="1209565" cy="10618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N" sz="900" b="1">
                <a:solidFill>
                  <a:srgbClr val="0070C0"/>
                </a:solidFill>
              </a:rPr>
              <a:t>Cyber Command</a:t>
            </a:r>
            <a:endParaRPr lang="en-HK" sz="900" b="1" dirty="0">
              <a:solidFill>
                <a:srgbClr val="0070C0"/>
              </a:solidFill>
            </a:endParaRPr>
          </a:p>
          <a:p>
            <a:pPr algn="ctr"/>
            <a:endParaRPr lang="en-HK" sz="900" dirty="0"/>
          </a:p>
          <a:p>
            <a:pPr algn="ctr"/>
            <a:endParaRPr lang="en-HK" sz="900" dirty="0"/>
          </a:p>
          <a:p>
            <a:pPr algn="ctr"/>
            <a:endParaRPr lang="en-HK" sz="900" dirty="0"/>
          </a:p>
          <a:p>
            <a:pPr algn="ctr"/>
            <a:r>
              <a:rPr lang="en-HK" sz="900" dirty="0"/>
              <a:t>(AI &amp; ML backed </a:t>
            </a:r>
          </a:p>
          <a:p>
            <a:pPr algn="ctr"/>
            <a:r>
              <a:rPr lang="en-HK" sz="900" dirty="0"/>
              <a:t>Global Threat Intelligence)</a:t>
            </a:r>
            <a:endParaRPr lang="en-CN" sz="900"/>
          </a:p>
        </p:txBody>
      </p:sp>
      <p:pic>
        <p:nvPicPr>
          <p:cNvPr id="308" name="图片 45">
            <a:extLst>
              <a:ext uri="{FF2B5EF4-FFF2-40B4-BE49-F238E27FC236}">
                <a16:creationId xmlns:a16="http://schemas.microsoft.com/office/drawing/2014/main" id="{C6AE527C-86C5-CD4F-BA5D-4CB0D4FDA56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7964" y="1707557"/>
            <a:ext cx="1023786" cy="297490"/>
          </a:xfrm>
          <a:prstGeom prst="rect">
            <a:avLst/>
          </a:prstGeom>
        </p:spPr>
      </p:pic>
      <p:pic>
        <p:nvPicPr>
          <p:cNvPr id="319" name="图片 318" descr="徽标&#10;&#10;描述已自动生成">
            <a:extLst>
              <a:ext uri="{FF2B5EF4-FFF2-40B4-BE49-F238E27FC236}">
                <a16:creationId xmlns:a16="http://schemas.microsoft.com/office/drawing/2014/main" id="{2389D4C7-C94A-9E45-BB09-DBDB2C6907C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b="18175"/>
          <a:stretch/>
        </p:blipFill>
        <p:spPr>
          <a:xfrm>
            <a:off x="8428795" y="3448338"/>
            <a:ext cx="818634" cy="669849"/>
          </a:xfrm>
          <a:prstGeom prst="rect">
            <a:avLst/>
          </a:prstGeom>
        </p:spPr>
      </p:pic>
      <p:pic>
        <p:nvPicPr>
          <p:cNvPr id="320" name="图片 319" descr="徽标&#10;&#10;描述已自动生成">
            <a:extLst>
              <a:ext uri="{FF2B5EF4-FFF2-40B4-BE49-F238E27FC236}">
                <a16:creationId xmlns:a16="http://schemas.microsoft.com/office/drawing/2014/main" id="{677E43F7-C920-B243-A5ED-8EFF3E2262CB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b="18175"/>
          <a:stretch/>
        </p:blipFill>
        <p:spPr>
          <a:xfrm>
            <a:off x="3552934" y="4499050"/>
            <a:ext cx="818634" cy="669849"/>
          </a:xfrm>
          <a:prstGeom prst="rect">
            <a:avLst/>
          </a:prstGeom>
        </p:spPr>
      </p:pic>
      <p:pic>
        <p:nvPicPr>
          <p:cNvPr id="231" name="Picture 459" descr="图片238">
            <a:extLst>
              <a:ext uri="{FF2B5EF4-FFF2-40B4-BE49-F238E27FC236}">
                <a16:creationId xmlns:a16="http://schemas.microsoft.com/office/drawing/2014/main" id="{FBF45347-D10F-8B4F-93AA-4AC34FD8D605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943" y="1640660"/>
            <a:ext cx="297042" cy="234232"/>
          </a:xfrm>
          <a:prstGeom prst="rect">
            <a:avLst/>
          </a:prstGeom>
          <a:noFill/>
          <a:ln w="12700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73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/>
      <p:bldP spid="301" grpId="0"/>
      <p:bldP spid="302" grpId="0"/>
      <p:bldP spid="305" grpId="0"/>
      <p:bldP spid="3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HK" altLang="zh-CN" dirty="0"/>
              <a:t>Ultimate &amp; Professional Service </a:t>
            </a:r>
            <a:endParaRPr lang="en-US" altLang="zh-CN" dirty="0"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14</a:t>
            </a:fld>
            <a:endParaRPr lang="zh-CN" altLang="en-US"/>
          </a:p>
        </p:txBody>
      </p:sp>
      <p:graphicFrame>
        <p:nvGraphicFramePr>
          <p:cNvPr id="76" name="表格 2">
            <a:extLst>
              <a:ext uri="{FF2B5EF4-FFF2-40B4-BE49-F238E27FC236}">
                <a16:creationId xmlns:a16="http://schemas.microsoft.com/office/drawing/2014/main" id="{8B8FF0C2-8BCF-2343-B65F-519BDAD46B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535934"/>
              </p:ext>
            </p:extLst>
          </p:nvPr>
        </p:nvGraphicFramePr>
        <p:xfrm>
          <a:off x="914398" y="1207932"/>
          <a:ext cx="10261600" cy="459303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822139">
                  <a:extLst>
                    <a:ext uri="{9D8B030D-6E8A-4147-A177-3AD203B41FA5}">
                      <a16:colId xmlns:a16="http://schemas.microsoft.com/office/drawing/2014/main" val="3548388238"/>
                    </a:ext>
                  </a:extLst>
                </a:gridCol>
                <a:gridCol w="2734990">
                  <a:extLst>
                    <a:ext uri="{9D8B030D-6E8A-4147-A177-3AD203B41FA5}">
                      <a16:colId xmlns:a16="http://schemas.microsoft.com/office/drawing/2014/main" val="1914424847"/>
                    </a:ext>
                  </a:extLst>
                </a:gridCol>
                <a:gridCol w="3597292">
                  <a:extLst>
                    <a:ext uri="{9D8B030D-6E8A-4147-A177-3AD203B41FA5}">
                      <a16:colId xmlns:a16="http://schemas.microsoft.com/office/drawing/2014/main" val="3898627683"/>
                    </a:ext>
                  </a:extLst>
                </a:gridCol>
                <a:gridCol w="2107179">
                  <a:extLst>
                    <a:ext uri="{9D8B030D-6E8A-4147-A177-3AD203B41FA5}">
                      <a16:colId xmlns:a16="http://schemas.microsoft.com/office/drawing/2014/main" val="3292963888"/>
                    </a:ext>
                  </a:extLst>
                </a:gridCol>
              </a:tblGrid>
              <a:tr h="469823"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Advanced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Assessment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Consulting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Technical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enablement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certificated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GTM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strategies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8246386"/>
                  </a:ext>
                </a:extLst>
              </a:tr>
              <a:tr h="445124">
                <a:tc rowSpan="2"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Online &amp; Onsite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 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Service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 </a:t>
                      </a:r>
                    </a:p>
                  </a:txBody>
                  <a:tcPr marL="88049" marR="88049" marT="44024" marB="4402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migration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Remotely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on-premise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HCI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center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Monitoring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report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00170"/>
                  </a:ext>
                </a:extLst>
              </a:tr>
              <a:tr h="40061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*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24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Online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technical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support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Delivery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deployment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/>
                        </a:rPr>
                        <a:t>Mid-level,</a:t>
                      </a:r>
                      <a:r>
                        <a:rPr lang="zh-CN" altLang="en-US" sz="1100" dirty="0">
                          <a:latin typeface="Century Gothic"/>
                        </a:rPr>
                        <a:t> </a:t>
                      </a:r>
                      <a:r>
                        <a:rPr lang="en-US" altLang="zh-CN" sz="1100" dirty="0">
                          <a:latin typeface="Century Gothic"/>
                        </a:rPr>
                        <a:t>fast</a:t>
                      </a:r>
                      <a:r>
                        <a:rPr lang="zh-CN" altLang="en-US" sz="1100" dirty="0">
                          <a:latin typeface="Century Gothic"/>
                        </a:rPr>
                        <a:t> </a:t>
                      </a:r>
                      <a:r>
                        <a:rPr lang="en-US" altLang="zh-CN" sz="1100" dirty="0">
                          <a:latin typeface="Century Gothic"/>
                        </a:rPr>
                        <a:t>response</a:t>
                      </a:r>
                      <a:endParaRPr lang="zh-CN" altLang="en-US" sz="1100" dirty="0">
                        <a:latin typeface="Century Gothic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624346"/>
                  </a:ext>
                </a:extLst>
              </a:tr>
              <a:tr h="379809">
                <a:tc rowSpan="2"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8049" marR="88049" marT="44024" marB="4402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45691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DBA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Manage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optimize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Critical-Apps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management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AI&amp;ML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792654"/>
                  </a:ext>
                </a:extLst>
              </a:tr>
              <a:tr h="3413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image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Service</a:t>
                      </a:r>
                      <a:endParaRPr lang="zh-CN" altLang="en-US" sz="110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Integrate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SaaS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8180862"/>
                  </a:ext>
                </a:extLst>
              </a:tr>
              <a:tr h="334572">
                <a:tc rowSpan="4">
                  <a:txBody>
                    <a:bodyPr/>
                    <a:lstStyle/>
                    <a:p>
                      <a:pPr marL="72000"/>
                      <a:r>
                        <a:rPr kumimoji="1"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Infrastructure</a:t>
                      </a:r>
                      <a:r>
                        <a:rPr kumimoji="1"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kumimoji="1" lang="en-US" altLang="zh-CN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72000"/>
                      <a:r>
                        <a:rPr kumimoji="1"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kumimoji="1"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kumimoji="1"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kumimoji="1"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kumimoji="1"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kumimoji="1"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8049" marR="88049" marT="44024" marB="4402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E7491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Performance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optimization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10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Backup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and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DR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 err="1">
                          <a:latin typeface="Century Gothic" panose="020B0502020202020204" pitchFamily="34" charset="0"/>
                        </a:rPr>
                        <a:t>DaaS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167610"/>
                  </a:ext>
                </a:extLst>
              </a:tr>
              <a:tr h="39885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Hybrid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cloud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Container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SASE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5383832"/>
                  </a:ext>
                </a:extLst>
              </a:tr>
              <a:tr h="45688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Private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cloud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HK" altLang="zh-CN" sz="1100">
                          <a:latin typeface="Century Gothic" panose="020B0502020202020204" pitchFamily="34" charset="0"/>
                        </a:rPr>
                        <a:t>PaaS / Microservices</a:t>
                      </a:r>
                      <a:endParaRPr lang="zh-CN" altLang="en-US" sz="110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/>
                        </a:rPr>
                        <a:t>Database</a:t>
                      </a:r>
                      <a:r>
                        <a:rPr lang="zh-CN" altLang="en-US" sz="1100" dirty="0">
                          <a:latin typeface="Century Gothic"/>
                        </a:rPr>
                        <a:t> </a:t>
                      </a:r>
                      <a:r>
                        <a:rPr lang="en-US" altLang="zh-CN" sz="1100" dirty="0">
                          <a:latin typeface="Century Gothic"/>
                        </a:rPr>
                        <a:t>as</a:t>
                      </a:r>
                      <a:r>
                        <a:rPr lang="zh-CN" altLang="en-US" sz="1100" dirty="0">
                          <a:latin typeface="Century Gothic"/>
                        </a:rPr>
                        <a:t> </a:t>
                      </a:r>
                      <a:r>
                        <a:rPr lang="en-US" altLang="zh-CN" sz="1100" dirty="0">
                          <a:latin typeface="Century Gothic"/>
                        </a:rPr>
                        <a:t>a</a:t>
                      </a:r>
                      <a:r>
                        <a:rPr lang="zh-CN" altLang="en-US" sz="1100" dirty="0">
                          <a:latin typeface="Century Gothic"/>
                        </a:rPr>
                        <a:t> </a:t>
                      </a:r>
                      <a:r>
                        <a:rPr lang="en-US" altLang="zh-CN" sz="1100" dirty="0">
                          <a:latin typeface="Century Gothic"/>
                        </a:rPr>
                        <a:t>service</a:t>
                      </a:r>
                      <a:r>
                        <a:rPr lang="zh-CN" altLang="en-US" sz="1100" dirty="0">
                          <a:latin typeface="Century Gothic"/>
                        </a:rPr>
                        <a:t> </a:t>
                      </a:r>
                      <a:endParaRPr lang="zh-CN" alt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369429"/>
                  </a:ext>
                </a:extLst>
              </a:tr>
              <a:tr h="31228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Managed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VMware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cluster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Manage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10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>
                          <a:latin typeface="Century Gothic" panose="020B0502020202020204" pitchFamily="34" charset="0"/>
                        </a:rPr>
                        <a:t>Operate</a:t>
                      </a:r>
                      <a:endParaRPr lang="zh-CN" altLang="en-US" sz="1100"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Network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a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dirty="0"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 dirty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540636"/>
                  </a:ext>
                </a:extLst>
              </a:tr>
              <a:tr h="351245">
                <a:tc rowSpan="2"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Security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as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US" altLang="zh-CN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Service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8049" marR="88049" marT="44024" marB="4402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BADD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Threat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detection &amp;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/>
                        </a:rPr>
                        <a:t>response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Risk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Compliance</a:t>
                      </a:r>
                      <a:endParaRPr lang="zh-CN" altLang="en-US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Application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protection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468029"/>
                  </a:ext>
                </a:extLst>
              </a:tr>
              <a:tr h="35124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Incident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Response</a:t>
                      </a: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Privacy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&amp;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Data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protection</a:t>
                      </a:r>
                      <a:endParaRPr lang="zh-CN" altLang="en-US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72000"/>
                      <a:endParaRPr lang="zh-CN" altLang="en-US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4201" marR="84201" marT="42100" marB="421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266257"/>
                  </a:ext>
                </a:extLst>
              </a:tr>
              <a:tr h="35124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Built-in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HK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all-round Cloud </a:t>
                      </a:r>
                      <a:r>
                        <a:rPr lang="en-US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Security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HK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with AI &amp; ML empowered</a:t>
                      </a:r>
                      <a:r>
                        <a:rPr lang="zh-CN" altLang="en-US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HK" altLang="zh-CN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Global Threat Intelligence</a:t>
                      </a:r>
                      <a:endParaRPr lang="zh-CN" altLang="en-US" sz="11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88049" marR="88049" marT="44024" marB="4402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altLang="zh-CN" sz="1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46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sz="15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7083899"/>
                  </a:ext>
                </a:extLst>
              </a:tr>
            </a:tbl>
          </a:graphicData>
        </a:graphic>
      </p:graphicFrame>
      <p:grpSp>
        <p:nvGrpSpPr>
          <p:cNvPr id="86" name="Group 17">
            <a:extLst>
              <a:ext uri="{FF2B5EF4-FFF2-40B4-BE49-F238E27FC236}">
                <a16:creationId xmlns:a16="http://schemas.microsoft.com/office/drawing/2014/main" id="{D206D34F-778D-8843-9641-6B139BAC2B07}"/>
              </a:ext>
            </a:extLst>
          </p:cNvPr>
          <p:cNvGrpSpPr/>
          <p:nvPr/>
        </p:nvGrpSpPr>
        <p:grpSpPr>
          <a:xfrm rot="1103381">
            <a:off x="10045432" y="1020218"/>
            <a:ext cx="1646984" cy="421317"/>
            <a:chOff x="9200828" y="2926166"/>
            <a:chExt cx="1871977" cy="502834"/>
          </a:xfrm>
        </p:grpSpPr>
        <p:sp>
          <p:nvSpPr>
            <p:cNvPr id="87" name="Ribbon: Tilted Up 16">
              <a:extLst>
                <a:ext uri="{FF2B5EF4-FFF2-40B4-BE49-F238E27FC236}">
                  <a16:creationId xmlns:a16="http://schemas.microsoft.com/office/drawing/2014/main" id="{DF19723A-B1CD-9F4D-83B3-6214065A0D17}"/>
                </a:ext>
              </a:extLst>
            </p:cNvPr>
            <p:cNvSpPr/>
            <p:nvPr/>
          </p:nvSpPr>
          <p:spPr>
            <a:xfrm>
              <a:off x="9200828" y="2926166"/>
              <a:ext cx="1871977" cy="502834"/>
            </a:xfrm>
            <a:prstGeom prst="ribbon2">
              <a:avLst>
                <a:gd name="adj1" fmla="val 16667"/>
                <a:gd name="adj2" fmla="val 59545"/>
              </a:avLst>
            </a:prstGeom>
            <a:ln>
              <a:solidFill>
                <a:schemeClr val="bg1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pic>
          <p:nvPicPr>
            <p:cNvPr id="88" name="Picture 6" descr="See the source image">
              <a:extLst>
                <a:ext uri="{FF2B5EF4-FFF2-40B4-BE49-F238E27FC236}">
                  <a16:creationId xmlns:a16="http://schemas.microsoft.com/office/drawing/2014/main" id="{AC333584-9C28-E346-8D86-AC746387A3F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671486" y="2926166"/>
              <a:ext cx="930663" cy="396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9" name="Group 18">
            <a:extLst>
              <a:ext uri="{FF2B5EF4-FFF2-40B4-BE49-F238E27FC236}">
                <a16:creationId xmlns:a16="http://schemas.microsoft.com/office/drawing/2014/main" id="{D1205A6D-BE60-6F47-895B-6B6628D7E8ED}"/>
              </a:ext>
            </a:extLst>
          </p:cNvPr>
          <p:cNvGrpSpPr/>
          <p:nvPr/>
        </p:nvGrpSpPr>
        <p:grpSpPr>
          <a:xfrm rot="1103381">
            <a:off x="10045432" y="5347577"/>
            <a:ext cx="1646984" cy="421317"/>
            <a:chOff x="9200828" y="2926166"/>
            <a:chExt cx="1871977" cy="502834"/>
          </a:xfrm>
        </p:grpSpPr>
        <p:sp>
          <p:nvSpPr>
            <p:cNvPr id="90" name="Ribbon: Tilted Up 19">
              <a:extLst>
                <a:ext uri="{FF2B5EF4-FFF2-40B4-BE49-F238E27FC236}">
                  <a16:creationId xmlns:a16="http://schemas.microsoft.com/office/drawing/2014/main" id="{D9900B75-FFF7-8F47-A61B-A8A085BFD2FB}"/>
                </a:ext>
              </a:extLst>
            </p:cNvPr>
            <p:cNvSpPr/>
            <p:nvPr/>
          </p:nvSpPr>
          <p:spPr>
            <a:xfrm>
              <a:off x="9200828" y="2926166"/>
              <a:ext cx="1871977" cy="502834"/>
            </a:xfrm>
            <a:prstGeom prst="ribbon2">
              <a:avLst>
                <a:gd name="adj1" fmla="val 16667"/>
                <a:gd name="adj2" fmla="val 59545"/>
              </a:avLst>
            </a:prstGeom>
            <a:ln>
              <a:solidFill>
                <a:schemeClr val="bg1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HK"/>
            </a:p>
          </p:txBody>
        </p:sp>
        <p:pic>
          <p:nvPicPr>
            <p:cNvPr id="91" name="Picture 6" descr="See the source image">
              <a:extLst>
                <a:ext uri="{FF2B5EF4-FFF2-40B4-BE49-F238E27FC236}">
                  <a16:creationId xmlns:a16="http://schemas.microsoft.com/office/drawing/2014/main" id="{553384F6-A64A-FE4E-918F-9BDBF85C96B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9671486" y="2926166"/>
              <a:ext cx="930663" cy="396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id="{BC8CBE11-FD69-8D4D-956A-ED274788DC2C}"/>
              </a:ext>
            </a:extLst>
          </p:cNvPr>
          <p:cNvGrpSpPr/>
          <p:nvPr/>
        </p:nvGrpSpPr>
        <p:grpSpPr>
          <a:xfrm>
            <a:off x="2206949" y="3826786"/>
            <a:ext cx="450778" cy="356883"/>
            <a:chOff x="1904248" y="3929779"/>
            <a:chExt cx="582299" cy="461008"/>
          </a:xfrm>
        </p:grpSpPr>
        <p:sp>
          <p:nvSpPr>
            <p:cNvPr id="78" name="Freeform 107">
              <a:extLst>
                <a:ext uri="{FF2B5EF4-FFF2-40B4-BE49-F238E27FC236}">
                  <a16:creationId xmlns:a16="http://schemas.microsoft.com/office/drawing/2014/main" id="{A8293E44-7200-C24D-8D4E-79281FE417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04248" y="3929779"/>
              <a:ext cx="582299" cy="366964"/>
            </a:xfrm>
            <a:custGeom>
              <a:avLst/>
              <a:gdLst>
                <a:gd name="T0" fmla="*/ 224 w 274"/>
                <a:gd name="T1" fmla="*/ 52 h 174"/>
                <a:gd name="T2" fmla="*/ 162 w 274"/>
                <a:gd name="T3" fmla="*/ 0 h 174"/>
                <a:gd name="T4" fmla="*/ 105 w 274"/>
                <a:gd name="T5" fmla="*/ 38 h 174"/>
                <a:gd name="T6" fmla="*/ 88 w 274"/>
                <a:gd name="T7" fmla="*/ 34 h 174"/>
                <a:gd name="T8" fmla="*/ 42 w 274"/>
                <a:gd name="T9" fmla="*/ 77 h 174"/>
                <a:gd name="T10" fmla="*/ 0 w 274"/>
                <a:gd name="T11" fmla="*/ 126 h 174"/>
                <a:gd name="T12" fmla="*/ 43 w 274"/>
                <a:gd name="T13" fmla="*/ 174 h 174"/>
                <a:gd name="T14" fmla="*/ 43 w 274"/>
                <a:gd name="T15" fmla="*/ 163 h 174"/>
                <a:gd name="T16" fmla="*/ 11 w 274"/>
                <a:gd name="T17" fmla="*/ 126 h 174"/>
                <a:gd name="T18" fmla="*/ 47 w 274"/>
                <a:gd name="T19" fmla="*/ 88 h 174"/>
                <a:gd name="T20" fmla="*/ 53 w 274"/>
                <a:gd name="T21" fmla="*/ 88 h 174"/>
                <a:gd name="T22" fmla="*/ 53 w 274"/>
                <a:gd name="T23" fmla="*/ 82 h 174"/>
                <a:gd name="T24" fmla="*/ 88 w 274"/>
                <a:gd name="T25" fmla="*/ 45 h 174"/>
                <a:gd name="T26" fmla="*/ 105 w 274"/>
                <a:gd name="T27" fmla="*/ 49 h 174"/>
                <a:gd name="T28" fmla="*/ 111 w 274"/>
                <a:gd name="T29" fmla="*/ 52 h 174"/>
                <a:gd name="T30" fmla="*/ 113 w 274"/>
                <a:gd name="T31" fmla="*/ 46 h 174"/>
                <a:gd name="T32" fmla="*/ 162 w 274"/>
                <a:gd name="T33" fmla="*/ 10 h 174"/>
                <a:gd name="T34" fmla="*/ 214 w 274"/>
                <a:gd name="T35" fmla="*/ 58 h 174"/>
                <a:gd name="T36" fmla="*/ 214 w 274"/>
                <a:gd name="T37" fmla="*/ 62 h 174"/>
                <a:gd name="T38" fmla="*/ 219 w 274"/>
                <a:gd name="T39" fmla="*/ 62 h 174"/>
                <a:gd name="T40" fmla="*/ 264 w 274"/>
                <a:gd name="T41" fmla="*/ 113 h 174"/>
                <a:gd name="T42" fmla="*/ 215 w 274"/>
                <a:gd name="T43" fmla="*/ 163 h 174"/>
                <a:gd name="T44" fmla="*/ 213 w 274"/>
                <a:gd name="T45" fmla="*/ 163 h 174"/>
                <a:gd name="T46" fmla="*/ 213 w 274"/>
                <a:gd name="T47" fmla="*/ 174 h 174"/>
                <a:gd name="T48" fmla="*/ 215 w 274"/>
                <a:gd name="T49" fmla="*/ 174 h 174"/>
                <a:gd name="T50" fmla="*/ 274 w 274"/>
                <a:gd name="T51" fmla="*/ 113 h 174"/>
                <a:gd name="T52" fmla="*/ 224 w 274"/>
                <a:gd name="T53" fmla="*/ 52 h 174"/>
                <a:gd name="T54" fmla="*/ 224 w 274"/>
                <a:gd name="T55" fmla="*/ 52 h 174"/>
                <a:gd name="T56" fmla="*/ 224 w 274"/>
                <a:gd name="T57" fmla="*/ 5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74" h="174">
                  <a:moveTo>
                    <a:pt x="224" y="52"/>
                  </a:moveTo>
                  <a:cubicBezTo>
                    <a:pt x="218" y="22"/>
                    <a:pt x="192" y="0"/>
                    <a:pt x="162" y="0"/>
                  </a:cubicBezTo>
                  <a:cubicBezTo>
                    <a:pt x="138" y="0"/>
                    <a:pt x="115" y="15"/>
                    <a:pt x="105" y="38"/>
                  </a:cubicBezTo>
                  <a:cubicBezTo>
                    <a:pt x="100" y="35"/>
                    <a:pt x="94" y="34"/>
                    <a:pt x="88" y="34"/>
                  </a:cubicBezTo>
                  <a:cubicBezTo>
                    <a:pt x="64" y="34"/>
                    <a:pt x="44" y="53"/>
                    <a:pt x="42" y="77"/>
                  </a:cubicBezTo>
                  <a:cubicBezTo>
                    <a:pt x="18" y="80"/>
                    <a:pt x="0" y="101"/>
                    <a:pt x="0" y="126"/>
                  </a:cubicBezTo>
                  <a:cubicBezTo>
                    <a:pt x="0" y="151"/>
                    <a:pt x="19" y="172"/>
                    <a:pt x="43" y="174"/>
                  </a:cubicBezTo>
                  <a:cubicBezTo>
                    <a:pt x="43" y="163"/>
                    <a:pt x="43" y="163"/>
                    <a:pt x="43" y="163"/>
                  </a:cubicBezTo>
                  <a:cubicBezTo>
                    <a:pt x="25" y="161"/>
                    <a:pt x="11" y="145"/>
                    <a:pt x="11" y="126"/>
                  </a:cubicBezTo>
                  <a:cubicBezTo>
                    <a:pt x="11" y="105"/>
                    <a:pt x="27" y="88"/>
                    <a:pt x="47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2"/>
                    <a:pt x="53" y="82"/>
                    <a:pt x="53" y="82"/>
                  </a:cubicBezTo>
                  <a:cubicBezTo>
                    <a:pt x="53" y="62"/>
                    <a:pt x="69" y="45"/>
                    <a:pt x="88" y="45"/>
                  </a:cubicBezTo>
                  <a:cubicBezTo>
                    <a:pt x="94" y="45"/>
                    <a:pt x="100" y="46"/>
                    <a:pt x="105" y="49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20" y="25"/>
                    <a:pt x="140" y="10"/>
                    <a:pt x="162" y="10"/>
                  </a:cubicBezTo>
                  <a:cubicBezTo>
                    <a:pt x="188" y="10"/>
                    <a:pt x="210" y="31"/>
                    <a:pt x="214" y="58"/>
                  </a:cubicBezTo>
                  <a:cubicBezTo>
                    <a:pt x="214" y="62"/>
                    <a:pt x="214" y="62"/>
                    <a:pt x="214" y="62"/>
                  </a:cubicBezTo>
                  <a:cubicBezTo>
                    <a:pt x="219" y="62"/>
                    <a:pt x="219" y="62"/>
                    <a:pt x="219" y="62"/>
                  </a:cubicBezTo>
                  <a:cubicBezTo>
                    <a:pt x="244" y="64"/>
                    <a:pt x="264" y="86"/>
                    <a:pt x="264" y="113"/>
                  </a:cubicBezTo>
                  <a:cubicBezTo>
                    <a:pt x="264" y="141"/>
                    <a:pt x="242" y="163"/>
                    <a:pt x="215" y="163"/>
                  </a:cubicBezTo>
                  <a:cubicBezTo>
                    <a:pt x="213" y="163"/>
                    <a:pt x="213" y="163"/>
                    <a:pt x="213" y="163"/>
                  </a:cubicBezTo>
                  <a:cubicBezTo>
                    <a:pt x="213" y="174"/>
                    <a:pt x="213" y="174"/>
                    <a:pt x="213" y="174"/>
                  </a:cubicBezTo>
                  <a:cubicBezTo>
                    <a:pt x="215" y="174"/>
                    <a:pt x="215" y="174"/>
                    <a:pt x="215" y="174"/>
                  </a:cubicBezTo>
                  <a:cubicBezTo>
                    <a:pt x="248" y="174"/>
                    <a:pt x="274" y="147"/>
                    <a:pt x="274" y="113"/>
                  </a:cubicBezTo>
                  <a:cubicBezTo>
                    <a:pt x="274" y="82"/>
                    <a:pt x="253" y="56"/>
                    <a:pt x="224" y="52"/>
                  </a:cubicBezTo>
                  <a:close/>
                  <a:moveTo>
                    <a:pt x="224" y="52"/>
                  </a:moveTo>
                  <a:cubicBezTo>
                    <a:pt x="224" y="52"/>
                    <a:pt x="224" y="52"/>
                    <a:pt x="224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08">
              <a:extLst>
                <a:ext uri="{FF2B5EF4-FFF2-40B4-BE49-F238E27FC236}">
                  <a16:creationId xmlns:a16="http://schemas.microsoft.com/office/drawing/2014/main" id="{F724FC85-A676-8645-AF99-ED2063244A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40826" y="4303669"/>
              <a:ext cx="304388" cy="87118"/>
            </a:xfrm>
            <a:custGeom>
              <a:avLst/>
              <a:gdLst>
                <a:gd name="T0" fmla="*/ 123 w 127"/>
                <a:gd name="T1" fmla="*/ 0 h 37"/>
                <a:gd name="T2" fmla="*/ 4 w 127"/>
                <a:gd name="T3" fmla="*/ 0 h 37"/>
                <a:gd name="T4" fmla="*/ 0 w 127"/>
                <a:gd name="T5" fmla="*/ 5 h 37"/>
                <a:gd name="T6" fmla="*/ 0 w 127"/>
                <a:gd name="T7" fmla="*/ 33 h 37"/>
                <a:gd name="T8" fmla="*/ 4 w 127"/>
                <a:gd name="T9" fmla="*/ 37 h 37"/>
                <a:gd name="T10" fmla="*/ 123 w 127"/>
                <a:gd name="T11" fmla="*/ 37 h 37"/>
                <a:gd name="T12" fmla="*/ 127 w 127"/>
                <a:gd name="T13" fmla="*/ 33 h 37"/>
                <a:gd name="T14" fmla="*/ 127 w 127"/>
                <a:gd name="T15" fmla="*/ 5 h 37"/>
                <a:gd name="T16" fmla="*/ 123 w 127"/>
                <a:gd name="T17" fmla="*/ 0 h 37"/>
                <a:gd name="T18" fmla="*/ 19 w 127"/>
                <a:gd name="T19" fmla="*/ 28 h 37"/>
                <a:gd name="T20" fmla="*/ 12 w 127"/>
                <a:gd name="T21" fmla="*/ 28 h 37"/>
                <a:gd name="T22" fmla="*/ 12 w 127"/>
                <a:gd name="T23" fmla="*/ 9 h 37"/>
                <a:gd name="T24" fmla="*/ 19 w 127"/>
                <a:gd name="T25" fmla="*/ 9 h 37"/>
                <a:gd name="T26" fmla="*/ 19 w 127"/>
                <a:gd name="T27" fmla="*/ 28 h 37"/>
                <a:gd name="T28" fmla="*/ 35 w 127"/>
                <a:gd name="T29" fmla="*/ 28 h 37"/>
                <a:gd name="T30" fmla="*/ 28 w 127"/>
                <a:gd name="T31" fmla="*/ 28 h 37"/>
                <a:gd name="T32" fmla="*/ 28 w 127"/>
                <a:gd name="T33" fmla="*/ 9 h 37"/>
                <a:gd name="T34" fmla="*/ 35 w 127"/>
                <a:gd name="T35" fmla="*/ 9 h 37"/>
                <a:gd name="T36" fmla="*/ 35 w 127"/>
                <a:gd name="T37" fmla="*/ 28 h 37"/>
                <a:gd name="T38" fmla="*/ 105 w 127"/>
                <a:gd name="T39" fmla="*/ 27 h 37"/>
                <a:gd name="T40" fmla="*/ 96 w 127"/>
                <a:gd name="T41" fmla="*/ 19 h 37"/>
                <a:gd name="T42" fmla="*/ 105 w 127"/>
                <a:gd name="T43" fmla="*/ 10 h 37"/>
                <a:gd name="T44" fmla="*/ 114 w 127"/>
                <a:gd name="T45" fmla="*/ 19 h 37"/>
                <a:gd name="T46" fmla="*/ 105 w 127"/>
                <a:gd name="T47" fmla="*/ 27 h 37"/>
                <a:gd name="T48" fmla="*/ 105 w 127"/>
                <a:gd name="T49" fmla="*/ 27 h 37"/>
                <a:gd name="T50" fmla="*/ 105 w 127"/>
                <a:gd name="T51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37">
                  <a:moveTo>
                    <a:pt x="12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7"/>
                    <a:pt x="4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26" y="37"/>
                    <a:pt x="127" y="35"/>
                    <a:pt x="127" y="33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7" y="2"/>
                    <a:pt x="126" y="0"/>
                    <a:pt x="123" y="0"/>
                  </a:cubicBezTo>
                  <a:close/>
                  <a:moveTo>
                    <a:pt x="19" y="28"/>
                  </a:moveTo>
                  <a:cubicBezTo>
                    <a:pt x="12" y="28"/>
                    <a:pt x="12" y="28"/>
                    <a:pt x="12" y="2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9" y="9"/>
                    <a:pt x="19" y="9"/>
                    <a:pt x="19" y="9"/>
                  </a:cubicBezTo>
                  <a:lnTo>
                    <a:pt x="19" y="28"/>
                  </a:lnTo>
                  <a:close/>
                  <a:moveTo>
                    <a:pt x="35" y="28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5" y="9"/>
                    <a:pt x="35" y="9"/>
                    <a:pt x="35" y="9"/>
                  </a:cubicBezTo>
                  <a:lnTo>
                    <a:pt x="35" y="28"/>
                  </a:lnTo>
                  <a:close/>
                  <a:moveTo>
                    <a:pt x="105" y="27"/>
                  </a:moveTo>
                  <a:cubicBezTo>
                    <a:pt x="100" y="27"/>
                    <a:pt x="96" y="24"/>
                    <a:pt x="96" y="19"/>
                  </a:cubicBezTo>
                  <a:cubicBezTo>
                    <a:pt x="96" y="14"/>
                    <a:pt x="100" y="10"/>
                    <a:pt x="105" y="10"/>
                  </a:cubicBezTo>
                  <a:cubicBezTo>
                    <a:pt x="110" y="10"/>
                    <a:pt x="114" y="14"/>
                    <a:pt x="114" y="19"/>
                  </a:cubicBezTo>
                  <a:cubicBezTo>
                    <a:pt x="114" y="24"/>
                    <a:pt x="110" y="27"/>
                    <a:pt x="105" y="27"/>
                  </a:cubicBezTo>
                  <a:close/>
                  <a:moveTo>
                    <a:pt x="105" y="27"/>
                  </a:moveTo>
                  <a:cubicBezTo>
                    <a:pt x="105" y="27"/>
                    <a:pt x="105" y="27"/>
                    <a:pt x="105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09">
              <a:extLst>
                <a:ext uri="{FF2B5EF4-FFF2-40B4-BE49-F238E27FC236}">
                  <a16:creationId xmlns:a16="http://schemas.microsoft.com/office/drawing/2014/main" id="{FB6A6C67-415F-414F-B079-06EA32C875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40826" y="4207982"/>
              <a:ext cx="304388" cy="88546"/>
            </a:xfrm>
            <a:custGeom>
              <a:avLst/>
              <a:gdLst>
                <a:gd name="T0" fmla="*/ 123 w 127"/>
                <a:gd name="T1" fmla="*/ 0 h 37"/>
                <a:gd name="T2" fmla="*/ 4 w 127"/>
                <a:gd name="T3" fmla="*/ 0 h 37"/>
                <a:gd name="T4" fmla="*/ 0 w 127"/>
                <a:gd name="T5" fmla="*/ 5 h 37"/>
                <a:gd name="T6" fmla="*/ 0 w 127"/>
                <a:gd name="T7" fmla="*/ 32 h 37"/>
                <a:gd name="T8" fmla="*/ 4 w 127"/>
                <a:gd name="T9" fmla="*/ 37 h 37"/>
                <a:gd name="T10" fmla="*/ 123 w 127"/>
                <a:gd name="T11" fmla="*/ 37 h 37"/>
                <a:gd name="T12" fmla="*/ 127 w 127"/>
                <a:gd name="T13" fmla="*/ 32 h 37"/>
                <a:gd name="T14" fmla="*/ 127 w 127"/>
                <a:gd name="T15" fmla="*/ 4 h 37"/>
                <a:gd name="T16" fmla="*/ 123 w 127"/>
                <a:gd name="T17" fmla="*/ 0 h 37"/>
                <a:gd name="T18" fmla="*/ 19 w 127"/>
                <a:gd name="T19" fmla="*/ 28 h 37"/>
                <a:gd name="T20" fmla="*/ 12 w 127"/>
                <a:gd name="T21" fmla="*/ 28 h 37"/>
                <a:gd name="T22" fmla="*/ 12 w 127"/>
                <a:gd name="T23" fmla="*/ 9 h 37"/>
                <a:gd name="T24" fmla="*/ 19 w 127"/>
                <a:gd name="T25" fmla="*/ 9 h 37"/>
                <a:gd name="T26" fmla="*/ 19 w 127"/>
                <a:gd name="T27" fmla="*/ 28 h 37"/>
                <a:gd name="T28" fmla="*/ 35 w 127"/>
                <a:gd name="T29" fmla="*/ 28 h 37"/>
                <a:gd name="T30" fmla="*/ 28 w 127"/>
                <a:gd name="T31" fmla="*/ 28 h 37"/>
                <a:gd name="T32" fmla="*/ 28 w 127"/>
                <a:gd name="T33" fmla="*/ 9 h 37"/>
                <a:gd name="T34" fmla="*/ 35 w 127"/>
                <a:gd name="T35" fmla="*/ 9 h 37"/>
                <a:gd name="T36" fmla="*/ 35 w 127"/>
                <a:gd name="T37" fmla="*/ 28 h 37"/>
                <a:gd name="T38" fmla="*/ 105 w 127"/>
                <a:gd name="T39" fmla="*/ 27 h 37"/>
                <a:gd name="T40" fmla="*/ 96 w 127"/>
                <a:gd name="T41" fmla="*/ 18 h 37"/>
                <a:gd name="T42" fmla="*/ 105 w 127"/>
                <a:gd name="T43" fmla="*/ 9 h 37"/>
                <a:gd name="T44" fmla="*/ 114 w 127"/>
                <a:gd name="T45" fmla="*/ 18 h 37"/>
                <a:gd name="T46" fmla="*/ 105 w 127"/>
                <a:gd name="T47" fmla="*/ 27 h 37"/>
                <a:gd name="T48" fmla="*/ 105 w 127"/>
                <a:gd name="T49" fmla="*/ 27 h 37"/>
                <a:gd name="T50" fmla="*/ 105 w 127"/>
                <a:gd name="T51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37">
                  <a:moveTo>
                    <a:pt x="12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5"/>
                    <a:pt x="2" y="37"/>
                    <a:pt x="4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26" y="37"/>
                    <a:pt x="127" y="35"/>
                    <a:pt x="127" y="32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2"/>
                    <a:pt x="126" y="0"/>
                    <a:pt x="123" y="0"/>
                  </a:cubicBezTo>
                  <a:close/>
                  <a:moveTo>
                    <a:pt x="19" y="28"/>
                  </a:moveTo>
                  <a:cubicBezTo>
                    <a:pt x="12" y="28"/>
                    <a:pt x="12" y="28"/>
                    <a:pt x="12" y="2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9" y="9"/>
                    <a:pt x="19" y="9"/>
                    <a:pt x="19" y="9"/>
                  </a:cubicBezTo>
                  <a:lnTo>
                    <a:pt x="19" y="28"/>
                  </a:lnTo>
                  <a:close/>
                  <a:moveTo>
                    <a:pt x="35" y="28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5" y="9"/>
                    <a:pt x="35" y="9"/>
                    <a:pt x="35" y="9"/>
                  </a:cubicBezTo>
                  <a:lnTo>
                    <a:pt x="35" y="28"/>
                  </a:lnTo>
                  <a:close/>
                  <a:moveTo>
                    <a:pt x="105" y="27"/>
                  </a:moveTo>
                  <a:cubicBezTo>
                    <a:pt x="100" y="27"/>
                    <a:pt x="96" y="23"/>
                    <a:pt x="96" y="18"/>
                  </a:cubicBezTo>
                  <a:cubicBezTo>
                    <a:pt x="96" y="13"/>
                    <a:pt x="100" y="9"/>
                    <a:pt x="105" y="9"/>
                  </a:cubicBezTo>
                  <a:cubicBezTo>
                    <a:pt x="110" y="9"/>
                    <a:pt x="114" y="13"/>
                    <a:pt x="114" y="18"/>
                  </a:cubicBezTo>
                  <a:cubicBezTo>
                    <a:pt x="114" y="23"/>
                    <a:pt x="110" y="27"/>
                    <a:pt x="105" y="27"/>
                  </a:cubicBezTo>
                  <a:close/>
                  <a:moveTo>
                    <a:pt x="105" y="27"/>
                  </a:moveTo>
                  <a:cubicBezTo>
                    <a:pt x="105" y="27"/>
                    <a:pt x="105" y="27"/>
                    <a:pt x="105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10">
              <a:extLst>
                <a:ext uri="{FF2B5EF4-FFF2-40B4-BE49-F238E27FC236}">
                  <a16:creationId xmlns:a16="http://schemas.microsoft.com/office/drawing/2014/main" id="{986D097B-0E80-5B41-922C-3349016954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40826" y="4113722"/>
              <a:ext cx="304388" cy="84261"/>
            </a:xfrm>
            <a:custGeom>
              <a:avLst/>
              <a:gdLst>
                <a:gd name="T0" fmla="*/ 123 w 127"/>
                <a:gd name="T1" fmla="*/ 0 h 36"/>
                <a:gd name="T2" fmla="*/ 4 w 127"/>
                <a:gd name="T3" fmla="*/ 0 h 36"/>
                <a:gd name="T4" fmla="*/ 0 w 127"/>
                <a:gd name="T5" fmla="*/ 4 h 36"/>
                <a:gd name="T6" fmla="*/ 0 w 127"/>
                <a:gd name="T7" fmla="*/ 32 h 36"/>
                <a:gd name="T8" fmla="*/ 4 w 127"/>
                <a:gd name="T9" fmla="*/ 36 h 36"/>
                <a:gd name="T10" fmla="*/ 123 w 127"/>
                <a:gd name="T11" fmla="*/ 36 h 36"/>
                <a:gd name="T12" fmla="*/ 127 w 127"/>
                <a:gd name="T13" fmla="*/ 32 h 36"/>
                <a:gd name="T14" fmla="*/ 127 w 127"/>
                <a:gd name="T15" fmla="*/ 4 h 36"/>
                <a:gd name="T16" fmla="*/ 123 w 127"/>
                <a:gd name="T17" fmla="*/ 0 h 36"/>
                <a:gd name="T18" fmla="*/ 19 w 127"/>
                <a:gd name="T19" fmla="*/ 27 h 36"/>
                <a:gd name="T20" fmla="*/ 12 w 127"/>
                <a:gd name="T21" fmla="*/ 27 h 36"/>
                <a:gd name="T22" fmla="*/ 12 w 127"/>
                <a:gd name="T23" fmla="*/ 8 h 36"/>
                <a:gd name="T24" fmla="*/ 19 w 127"/>
                <a:gd name="T25" fmla="*/ 8 h 36"/>
                <a:gd name="T26" fmla="*/ 19 w 127"/>
                <a:gd name="T27" fmla="*/ 27 h 36"/>
                <a:gd name="T28" fmla="*/ 35 w 127"/>
                <a:gd name="T29" fmla="*/ 27 h 36"/>
                <a:gd name="T30" fmla="*/ 28 w 127"/>
                <a:gd name="T31" fmla="*/ 27 h 36"/>
                <a:gd name="T32" fmla="*/ 28 w 127"/>
                <a:gd name="T33" fmla="*/ 8 h 36"/>
                <a:gd name="T34" fmla="*/ 35 w 127"/>
                <a:gd name="T35" fmla="*/ 8 h 36"/>
                <a:gd name="T36" fmla="*/ 35 w 127"/>
                <a:gd name="T37" fmla="*/ 27 h 36"/>
                <a:gd name="T38" fmla="*/ 105 w 127"/>
                <a:gd name="T39" fmla="*/ 27 h 36"/>
                <a:gd name="T40" fmla="*/ 96 w 127"/>
                <a:gd name="T41" fmla="*/ 18 h 36"/>
                <a:gd name="T42" fmla="*/ 105 w 127"/>
                <a:gd name="T43" fmla="*/ 9 h 36"/>
                <a:gd name="T44" fmla="*/ 114 w 127"/>
                <a:gd name="T45" fmla="*/ 18 h 36"/>
                <a:gd name="T46" fmla="*/ 105 w 127"/>
                <a:gd name="T47" fmla="*/ 27 h 36"/>
                <a:gd name="T48" fmla="*/ 105 w 127"/>
                <a:gd name="T49" fmla="*/ 27 h 36"/>
                <a:gd name="T50" fmla="*/ 105 w 127"/>
                <a:gd name="T51" fmla="*/ 2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36">
                  <a:moveTo>
                    <a:pt x="123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ubicBezTo>
                    <a:pt x="123" y="36"/>
                    <a:pt x="123" y="36"/>
                    <a:pt x="123" y="36"/>
                  </a:cubicBezTo>
                  <a:cubicBezTo>
                    <a:pt x="126" y="36"/>
                    <a:pt x="127" y="34"/>
                    <a:pt x="127" y="32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2"/>
                    <a:pt x="126" y="0"/>
                    <a:pt x="123" y="0"/>
                  </a:cubicBezTo>
                  <a:close/>
                  <a:moveTo>
                    <a:pt x="19" y="27"/>
                  </a:moveTo>
                  <a:cubicBezTo>
                    <a:pt x="12" y="27"/>
                    <a:pt x="12" y="27"/>
                    <a:pt x="12" y="2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9" y="8"/>
                    <a:pt x="19" y="8"/>
                    <a:pt x="19" y="8"/>
                  </a:cubicBezTo>
                  <a:lnTo>
                    <a:pt x="19" y="27"/>
                  </a:lnTo>
                  <a:close/>
                  <a:moveTo>
                    <a:pt x="35" y="27"/>
                  </a:moveTo>
                  <a:cubicBezTo>
                    <a:pt x="28" y="27"/>
                    <a:pt x="28" y="27"/>
                    <a:pt x="28" y="27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5" y="8"/>
                    <a:pt x="35" y="8"/>
                    <a:pt x="35" y="8"/>
                  </a:cubicBezTo>
                  <a:lnTo>
                    <a:pt x="35" y="27"/>
                  </a:lnTo>
                  <a:close/>
                  <a:moveTo>
                    <a:pt x="105" y="27"/>
                  </a:moveTo>
                  <a:cubicBezTo>
                    <a:pt x="100" y="27"/>
                    <a:pt x="96" y="23"/>
                    <a:pt x="96" y="18"/>
                  </a:cubicBezTo>
                  <a:cubicBezTo>
                    <a:pt x="96" y="13"/>
                    <a:pt x="100" y="9"/>
                    <a:pt x="105" y="9"/>
                  </a:cubicBezTo>
                  <a:cubicBezTo>
                    <a:pt x="110" y="9"/>
                    <a:pt x="114" y="13"/>
                    <a:pt x="114" y="18"/>
                  </a:cubicBezTo>
                  <a:cubicBezTo>
                    <a:pt x="114" y="23"/>
                    <a:pt x="110" y="27"/>
                    <a:pt x="105" y="27"/>
                  </a:cubicBezTo>
                  <a:close/>
                  <a:moveTo>
                    <a:pt x="105" y="27"/>
                  </a:moveTo>
                  <a:cubicBezTo>
                    <a:pt x="105" y="27"/>
                    <a:pt x="105" y="27"/>
                    <a:pt x="105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82" name="图片 14">
            <a:extLst>
              <a:ext uri="{FF2B5EF4-FFF2-40B4-BE49-F238E27FC236}">
                <a16:creationId xmlns:a16="http://schemas.microsoft.com/office/drawing/2014/main" id="{676EB98F-A4D8-1741-9D54-769771577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041" y="4919910"/>
            <a:ext cx="332595" cy="36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图片 9">
            <a:extLst>
              <a:ext uri="{FF2B5EF4-FFF2-40B4-BE49-F238E27FC236}">
                <a16:creationId xmlns:a16="http://schemas.microsoft.com/office/drawing/2014/main" id="{9DFF0D04-FA53-FF41-BBD9-0E0F50FC61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764" y="2708076"/>
            <a:ext cx="323149" cy="354932"/>
          </a:xfrm>
          <a:prstGeom prst="rect">
            <a:avLst/>
          </a:prstGeom>
        </p:spPr>
      </p:pic>
      <p:sp>
        <p:nvSpPr>
          <p:cNvPr id="84" name="Freeform 99">
            <a:extLst>
              <a:ext uri="{FF2B5EF4-FFF2-40B4-BE49-F238E27FC236}">
                <a16:creationId xmlns:a16="http://schemas.microsoft.com/office/drawing/2014/main" id="{7B800F5C-3371-8349-A96D-38414E58A5DE}"/>
              </a:ext>
            </a:extLst>
          </p:cNvPr>
          <p:cNvSpPr>
            <a:spLocks noEditPoints="1"/>
          </p:cNvSpPr>
          <p:nvPr/>
        </p:nvSpPr>
        <p:spPr bwMode="auto">
          <a:xfrm>
            <a:off x="2270764" y="1293242"/>
            <a:ext cx="323149" cy="284078"/>
          </a:xfrm>
          <a:custGeom>
            <a:avLst/>
            <a:gdLst>
              <a:gd name="T0" fmla="*/ 543 w 1018"/>
              <a:gd name="T1" fmla="*/ 682 h 1018"/>
              <a:gd name="T2" fmla="*/ 671 w 1018"/>
              <a:gd name="T3" fmla="*/ 548 h 1018"/>
              <a:gd name="T4" fmla="*/ 689 w 1018"/>
              <a:gd name="T5" fmla="*/ 324 h 1018"/>
              <a:gd name="T6" fmla="*/ 565 w 1018"/>
              <a:gd name="T7" fmla="*/ 148 h 1018"/>
              <a:gd name="T8" fmla="*/ 462 w 1018"/>
              <a:gd name="T9" fmla="*/ 120 h 1018"/>
              <a:gd name="T10" fmla="*/ 368 w 1018"/>
              <a:gd name="T11" fmla="*/ 142 h 1018"/>
              <a:gd name="T12" fmla="*/ 290 w 1018"/>
              <a:gd name="T13" fmla="*/ 207 h 1018"/>
              <a:gd name="T14" fmla="*/ 223 w 1018"/>
              <a:gd name="T15" fmla="*/ 409 h 1018"/>
              <a:gd name="T16" fmla="*/ 309 w 1018"/>
              <a:gd name="T17" fmla="*/ 634 h 1018"/>
              <a:gd name="T18" fmla="*/ 425 w 1018"/>
              <a:gd name="T19" fmla="*/ 696 h 1018"/>
              <a:gd name="T20" fmla="*/ 513 w 1018"/>
              <a:gd name="T21" fmla="*/ 193 h 1018"/>
              <a:gd name="T22" fmla="*/ 623 w 1018"/>
              <a:gd name="T23" fmla="*/ 321 h 1018"/>
              <a:gd name="T24" fmla="*/ 623 w 1018"/>
              <a:gd name="T25" fmla="*/ 497 h 1018"/>
              <a:gd name="T26" fmla="*/ 513 w 1018"/>
              <a:gd name="T27" fmla="*/ 626 h 1018"/>
              <a:gd name="T28" fmla="*/ 378 w 1018"/>
              <a:gd name="T29" fmla="*/ 609 h 1018"/>
              <a:gd name="T30" fmla="*/ 290 w 1018"/>
              <a:gd name="T31" fmla="*/ 456 h 1018"/>
              <a:gd name="T32" fmla="*/ 316 w 1018"/>
              <a:gd name="T33" fmla="*/ 283 h 1018"/>
              <a:gd name="T34" fmla="*/ 444 w 1018"/>
              <a:gd name="T35" fmla="*/ 184 h 1018"/>
              <a:gd name="T36" fmla="*/ 636 w 1018"/>
              <a:gd name="T37" fmla="*/ 682 h 1018"/>
              <a:gd name="T38" fmla="*/ 644 w 1018"/>
              <a:gd name="T39" fmla="*/ 726 h 1018"/>
              <a:gd name="T40" fmla="*/ 756 w 1018"/>
              <a:gd name="T41" fmla="*/ 755 h 1018"/>
              <a:gd name="T42" fmla="*/ 854 w 1018"/>
              <a:gd name="T43" fmla="*/ 889 h 1018"/>
              <a:gd name="T44" fmla="*/ 844 w 1018"/>
              <a:gd name="T45" fmla="*/ 952 h 1018"/>
              <a:gd name="T46" fmla="*/ 68 w 1018"/>
              <a:gd name="T47" fmla="*/ 943 h 1018"/>
              <a:gd name="T48" fmla="*/ 87 w 1018"/>
              <a:gd name="T49" fmla="*/ 834 h 1018"/>
              <a:gd name="T50" fmla="*/ 221 w 1018"/>
              <a:gd name="T51" fmla="*/ 736 h 1018"/>
              <a:gd name="T52" fmla="*/ 290 w 1018"/>
              <a:gd name="T53" fmla="*/ 712 h 1018"/>
              <a:gd name="T54" fmla="*/ 273 w 1018"/>
              <a:gd name="T55" fmla="*/ 670 h 1018"/>
              <a:gd name="T56" fmla="*/ 184 w 1018"/>
              <a:gd name="T57" fmla="*/ 680 h 1018"/>
              <a:gd name="T58" fmla="*/ 21 w 1018"/>
              <a:gd name="T59" fmla="*/ 827 h 1018"/>
              <a:gd name="T60" fmla="*/ 0 w 1018"/>
              <a:gd name="T61" fmla="*/ 937 h 1018"/>
              <a:gd name="T62" fmla="*/ 39 w 1018"/>
              <a:gd name="T63" fmla="*/ 1003 h 1018"/>
              <a:gd name="T64" fmla="*/ 843 w 1018"/>
              <a:gd name="T65" fmla="*/ 1018 h 1018"/>
              <a:gd name="T66" fmla="*/ 907 w 1018"/>
              <a:gd name="T67" fmla="*/ 978 h 1018"/>
              <a:gd name="T68" fmla="*/ 921 w 1018"/>
              <a:gd name="T69" fmla="*/ 902 h 1018"/>
              <a:gd name="T70" fmla="*/ 846 w 1018"/>
              <a:gd name="T71" fmla="*/ 744 h 1018"/>
              <a:gd name="T72" fmla="*/ 688 w 1018"/>
              <a:gd name="T73" fmla="*/ 669 h 1018"/>
              <a:gd name="T74" fmla="*/ 557 w 1018"/>
              <a:gd name="T75" fmla="*/ 64 h 1018"/>
              <a:gd name="T76" fmla="*/ 681 w 1018"/>
              <a:gd name="T77" fmla="*/ 130 h 1018"/>
              <a:gd name="T78" fmla="*/ 732 w 1018"/>
              <a:gd name="T79" fmla="*/ 290 h 1018"/>
              <a:gd name="T80" fmla="*/ 728 w 1018"/>
              <a:gd name="T81" fmla="*/ 379 h 1018"/>
              <a:gd name="T82" fmla="*/ 765 w 1018"/>
              <a:gd name="T83" fmla="*/ 393 h 1018"/>
              <a:gd name="T84" fmla="*/ 793 w 1018"/>
              <a:gd name="T85" fmla="*/ 331 h 1018"/>
              <a:gd name="T86" fmla="*/ 755 w 1018"/>
              <a:gd name="T87" fmla="*/ 128 h 1018"/>
              <a:gd name="T88" fmla="*/ 628 w 1018"/>
              <a:gd name="T89" fmla="*/ 14 h 1018"/>
              <a:gd name="T90" fmla="*/ 529 w 1018"/>
              <a:gd name="T91" fmla="*/ 2 h 1018"/>
              <a:gd name="T92" fmla="*/ 442 w 1018"/>
              <a:gd name="T93" fmla="*/ 37 h 1018"/>
              <a:gd name="T94" fmla="*/ 450 w 1018"/>
              <a:gd name="T95" fmla="*/ 82 h 1018"/>
              <a:gd name="T96" fmla="*/ 763 w 1018"/>
              <a:gd name="T97" fmla="*/ 540 h 1018"/>
              <a:gd name="T98" fmla="*/ 732 w 1018"/>
              <a:gd name="T99" fmla="*/ 573 h 1018"/>
              <a:gd name="T100" fmla="*/ 763 w 1018"/>
              <a:gd name="T101" fmla="*/ 605 h 1018"/>
              <a:gd name="T102" fmla="*/ 911 w 1018"/>
              <a:gd name="T103" fmla="*/ 678 h 1018"/>
              <a:gd name="T104" fmla="*/ 954 w 1018"/>
              <a:gd name="T105" fmla="*/ 809 h 1018"/>
              <a:gd name="T106" fmla="*/ 963 w 1018"/>
              <a:gd name="T107" fmla="*/ 853 h 1018"/>
              <a:gd name="T108" fmla="*/ 1003 w 1018"/>
              <a:gd name="T109" fmla="*/ 851 h 1018"/>
              <a:gd name="T110" fmla="*/ 1018 w 1018"/>
              <a:gd name="T111" fmla="*/ 803 h 1018"/>
              <a:gd name="T112" fmla="*/ 945 w 1018"/>
              <a:gd name="T113" fmla="*/ 619 h 1018"/>
              <a:gd name="T114" fmla="*/ 803 w 1018"/>
              <a:gd name="T115" fmla="*/ 544 h 1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18" h="1018">
                <a:moveTo>
                  <a:pt x="462" y="700"/>
                </a:moveTo>
                <a:lnTo>
                  <a:pt x="462" y="700"/>
                </a:lnTo>
                <a:lnTo>
                  <a:pt x="474" y="699"/>
                </a:lnTo>
                <a:lnTo>
                  <a:pt x="485" y="698"/>
                </a:lnTo>
                <a:lnTo>
                  <a:pt x="497" y="696"/>
                </a:lnTo>
                <a:lnTo>
                  <a:pt x="509" y="694"/>
                </a:lnTo>
                <a:lnTo>
                  <a:pt x="521" y="691"/>
                </a:lnTo>
                <a:lnTo>
                  <a:pt x="533" y="686"/>
                </a:lnTo>
                <a:lnTo>
                  <a:pt x="543" y="682"/>
                </a:lnTo>
                <a:lnTo>
                  <a:pt x="554" y="677"/>
                </a:lnTo>
                <a:lnTo>
                  <a:pt x="565" y="671"/>
                </a:lnTo>
                <a:lnTo>
                  <a:pt x="576" y="665"/>
                </a:lnTo>
                <a:lnTo>
                  <a:pt x="595" y="650"/>
                </a:lnTo>
                <a:lnTo>
                  <a:pt x="613" y="634"/>
                </a:lnTo>
                <a:lnTo>
                  <a:pt x="630" y="614"/>
                </a:lnTo>
                <a:lnTo>
                  <a:pt x="645" y="594"/>
                </a:lnTo>
                <a:lnTo>
                  <a:pt x="659" y="571"/>
                </a:lnTo>
                <a:lnTo>
                  <a:pt x="671" y="548"/>
                </a:lnTo>
                <a:lnTo>
                  <a:pt x="681" y="522"/>
                </a:lnTo>
                <a:lnTo>
                  <a:pt x="689" y="495"/>
                </a:lnTo>
                <a:lnTo>
                  <a:pt x="695" y="467"/>
                </a:lnTo>
                <a:lnTo>
                  <a:pt x="699" y="439"/>
                </a:lnTo>
                <a:lnTo>
                  <a:pt x="700" y="409"/>
                </a:lnTo>
                <a:lnTo>
                  <a:pt x="700" y="409"/>
                </a:lnTo>
                <a:lnTo>
                  <a:pt x="699" y="379"/>
                </a:lnTo>
                <a:lnTo>
                  <a:pt x="695" y="352"/>
                </a:lnTo>
                <a:lnTo>
                  <a:pt x="689" y="324"/>
                </a:lnTo>
                <a:lnTo>
                  <a:pt x="681" y="297"/>
                </a:lnTo>
                <a:lnTo>
                  <a:pt x="671" y="271"/>
                </a:lnTo>
                <a:lnTo>
                  <a:pt x="659" y="247"/>
                </a:lnTo>
                <a:lnTo>
                  <a:pt x="645" y="225"/>
                </a:lnTo>
                <a:lnTo>
                  <a:pt x="630" y="205"/>
                </a:lnTo>
                <a:lnTo>
                  <a:pt x="613" y="185"/>
                </a:lnTo>
                <a:lnTo>
                  <a:pt x="595" y="169"/>
                </a:lnTo>
                <a:lnTo>
                  <a:pt x="576" y="154"/>
                </a:lnTo>
                <a:lnTo>
                  <a:pt x="565" y="148"/>
                </a:lnTo>
                <a:lnTo>
                  <a:pt x="554" y="142"/>
                </a:lnTo>
                <a:lnTo>
                  <a:pt x="543" y="137"/>
                </a:lnTo>
                <a:lnTo>
                  <a:pt x="533" y="133"/>
                </a:lnTo>
                <a:lnTo>
                  <a:pt x="521" y="128"/>
                </a:lnTo>
                <a:lnTo>
                  <a:pt x="509" y="125"/>
                </a:lnTo>
                <a:lnTo>
                  <a:pt x="497" y="123"/>
                </a:lnTo>
                <a:lnTo>
                  <a:pt x="485" y="121"/>
                </a:lnTo>
                <a:lnTo>
                  <a:pt x="474" y="120"/>
                </a:lnTo>
                <a:lnTo>
                  <a:pt x="462" y="120"/>
                </a:lnTo>
                <a:lnTo>
                  <a:pt x="462" y="120"/>
                </a:lnTo>
                <a:lnTo>
                  <a:pt x="449" y="120"/>
                </a:lnTo>
                <a:lnTo>
                  <a:pt x="437" y="121"/>
                </a:lnTo>
                <a:lnTo>
                  <a:pt x="425" y="123"/>
                </a:lnTo>
                <a:lnTo>
                  <a:pt x="414" y="125"/>
                </a:lnTo>
                <a:lnTo>
                  <a:pt x="402" y="128"/>
                </a:lnTo>
                <a:lnTo>
                  <a:pt x="391" y="132"/>
                </a:lnTo>
                <a:lnTo>
                  <a:pt x="379" y="137"/>
                </a:lnTo>
                <a:lnTo>
                  <a:pt x="368" y="142"/>
                </a:lnTo>
                <a:lnTo>
                  <a:pt x="358" y="148"/>
                </a:lnTo>
                <a:lnTo>
                  <a:pt x="347" y="154"/>
                </a:lnTo>
                <a:lnTo>
                  <a:pt x="337" y="162"/>
                </a:lnTo>
                <a:lnTo>
                  <a:pt x="327" y="169"/>
                </a:lnTo>
                <a:lnTo>
                  <a:pt x="317" y="178"/>
                </a:lnTo>
                <a:lnTo>
                  <a:pt x="308" y="187"/>
                </a:lnTo>
                <a:lnTo>
                  <a:pt x="299" y="197"/>
                </a:lnTo>
                <a:lnTo>
                  <a:pt x="290" y="207"/>
                </a:lnTo>
                <a:lnTo>
                  <a:pt x="290" y="207"/>
                </a:lnTo>
                <a:lnTo>
                  <a:pt x="275" y="228"/>
                </a:lnTo>
                <a:lnTo>
                  <a:pt x="261" y="251"/>
                </a:lnTo>
                <a:lnTo>
                  <a:pt x="249" y="274"/>
                </a:lnTo>
                <a:lnTo>
                  <a:pt x="241" y="300"/>
                </a:lnTo>
                <a:lnTo>
                  <a:pt x="233" y="326"/>
                </a:lnTo>
                <a:lnTo>
                  <a:pt x="227" y="354"/>
                </a:lnTo>
                <a:lnTo>
                  <a:pt x="224" y="382"/>
                </a:lnTo>
                <a:lnTo>
                  <a:pt x="223" y="409"/>
                </a:lnTo>
                <a:lnTo>
                  <a:pt x="223" y="409"/>
                </a:lnTo>
                <a:lnTo>
                  <a:pt x="224" y="439"/>
                </a:lnTo>
                <a:lnTo>
                  <a:pt x="228" y="467"/>
                </a:lnTo>
                <a:lnTo>
                  <a:pt x="233" y="495"/>
                </a:lnTo>
                <a:lnTo>
                  <a:pt x="242" y="522"/>
                </a:lnTo>
                <a:lnTo>
                  <a:pt x="251" y="548"/>
                </a:lnTo>
                <a:lnTo>
                  <a:pt x="263" y="571"/>
                </a:lnTo>
                <a:lnTo>
                  <a:pt x="277" y="594"/>
                </a:lnTo>
                <a:lnTo>
                  <a:pt x="293" y="614"/>
                </a:lnTo>
                <a:lnTo>
                  <a:pt x="309" y="634"/>
                </a:lnTo>
                <a:lnTo>
                  <a:pt x="328" y="650"/>
                </a:lnTo>
                <a:lnTo>
                  <a:pt x="348" y="665"/>
                </a:lnTo>
                <a:lnTo>
                  <a:pt x="358" y="671"/>
                </a:lnTo>
                <a:lnTo>
                  <a:pt x="368" y="677"/>
                </a:lnTo>
                <a:lnTo>
                  <a:pt x="379" y="682"/>
                </a:lnTo>
                <a:lnTo>
                  <a:pt x="391" y="686"/>
                </a:lnTo>
                <a:lnTo>
                  <a:pt x="402" y="691"/>
                </a:lnTo>
                <a:lnTo>
                  <a:pt x="414" y="694"/>
                </a:lnTo>
                <a:lnTo>
                  <a:pt x="425" y="696"/>
                </a:lnTo>
                <a:lnTo>
                  <a:pt x="437" y="698"/>
                </a:lnTo>
                <a:lnTo>
                  <a:pt x="449" y="699"/>
                </a:lnTo>
                <a:lnTo>
                  <a:pt x="462" y="700"/>
                </a:lnTo>
                <a:lnTo>
                  <a:pt x="462" y="700"/>
                </a:lnTo>
                <a:close/>
                <a:moveTo>
                  <a:pt x="462" y="183"/>
                </a:moveTo>
                <a:lnTo>
                  <a:pt x="462" y="183"/>
                </a:lnTo>
                <a:lnTo>
                  <a:pt x="479" y="184"/>
                </a:lnTo>
                <a:lnTo>
                  <a:pt x="496" y="187"/>
                </a:lnTo>
                <a:lnTo>
                  <a:pt x="513" y="193"/>
                </a:lnTo>
                <a:lnTo>
                  <a:pt x="529" y="200"/>
                </a:lnTo>
                <a:lnTo>
                  <a:pt x="544" y="210"/>
                </a:lnTo>
                <a:lnTo>
                  <a:pt x="559" y="222"/>
                </a:lnTo>
                <a:lnTo>
                  <a:pt x="572" y="235"/>
                </a:lnTo>
                <a:lnTo>
                  <a:pt x="585" y="250"/>
                </a:lnTo>
                <a:lnTo>
                  <a:pt x="596" y="266"/>
                </a:lnTo>
                <a:lnTo>
                  <a:pt x="607" y="283"/>
                </a:lnTo>
                <a:lnTo>
                  <a:pt x="615" y="301"/>
                </a:lnTo>
                <a:lnTo>
                  <a:pt x="623" y="321"/>
                </a:lnTo>
                <a:lnTo>
                  <a:pt x="628" y="342"/>
                </a:lnTo>
                <a:lnTo>
                  <a:pt x="632" y="363"/>
                </a:lnTo>
                <a:lnTo>
                  <a:pt x="636" y="386"/>
                </a:lnTo>
                <a:lnTo>
                  <a:pt x="637" y="409"/>
                </a:lnTo>
                <a:lnTo>
                  <a:pt x="637" y="409"/>
                </a:lnTo>
                <a:lnTo>
                  <a:pt x="636" y="433"/>
                </a:lnTo>
                <a:lnTo>
                  <a:pt x="632" y="456"/>
                </a:lnTo>
                <a:lnTo>
                  <a:pt x="628" y="477"/>
                </a:lnTo>
                <a:lnTo>
                  <a:pt x="623" y="497"/>
                </a:lnTo>
                <a:lnTo>
                  <a:pt x="615" y="518"/>
                </a:lnTo>
                <a:lnTo>
                  <a:pt x="607" y="536"/>
                </a:lnTo>
                <a:lnTo>
                  <a:pt x="596" y="553"/>
                </a:lnTo>
                <a:lnTo>
                  <a:pt x="585" y="569"/>
                </a:lnTo>
                <a:lnTo>
                  <a:pt x="572" y="584"/>
                </a:lnTo>
                <a:lnTo>
                  <a:pt x="559" y="597"/>
                </a:lnTo>
                <a:lnTo>
                  <a:pt x="544" y="609"/>
                </a:lnTo>
                <a:lnTo>
                  <a:pt x="529" y="619"/>
                </a:lnTo>
                <a:lnTo>
                  <a:pt x="513" y="626"/>
                </a:lnTo>
                <a:lnTo>
                  <a:pt x="496" y="632"/>
                </a:lnTo>
                <a:lnTo>
                  <a:pt x="479" y="635"/>
                </a:lnTo>
                <a:lnTo>
                  <a:pt x="462" y="636"/>
                </a:lnTo>
                <a:lnTo>
                  <a:pt x="462" y="636"/>
                </a:lnTo>
                <a:lnTo>
                  <a:pt x="444" y="635"/>
                </a:lnTo>
                <a:lnTo>
                  <a:pt x="426" y="632"/>
                </a:lnTo>
                <a:lnTo>
                  <a:pt x="409" y="626"/>
                </a:lnTo>
                <a:lnTo>
                  <a:pt x="393" y="619"/>
                </a:lnTo>
                <a:lnTo>
                  <a:pt x="378" y="609"/>
                </a:lnTo>
                <a:lnTo>
                  <a:pt x="364" y="597"/>
                </a:lnTo>
                <a:lnTo>
                  <a:pt x="350" y="584"/>
                </a:lnTo>
                <a:lnTo>
                  <a:pt x="337" y="569"/>
                </a:lnTo>
                <a:lnTo>
                  <a:pt x="327" y="553"/>
                </a:lnTo>
                <a:lnTo>
                  <a:pt x="316" y="536"/>
                </a:lnTo>
                <a:lnTo>
                  <a:pt x="307" y="518"/>
                </a:lnTo>
                <a:lnTo>
                  <a:pt x="300" y="497"/>
                </a:lnTo>
                <a:lnTo>
                  <a:pt x="294" y="477"/>
                </a:lnTo>
                <a:lnTo>
                  <a:pt x="290" y="456"/>
                </a:lnTo>
                <a:lnTo>
                  <a:pt x="287" y="433"/>
                </a:lnTo>
                <a:lnTo>
                  <a:pt x="287" y="409"/>
                </a:lnTo>
                <a:lnTo>
                  <a:pt x="287" y="409"/>
                </a:lnTo>
                <a:lnTo>
                  <a:pt x="287" y="386"/>
                </a:lnTo>
                <a:lnTo>
                  <a:pt x="290" y="363"/>
                </a:lnTo>
                <a:lnTo>
                  <a:pt x="294" y="342"/>
                </a:lnTo>
                <a:lnTo>
                  <a:pt x="300" y="321"/>
                </a:lnTo>
                <a:lnTo>
                  <a:pt x="307" y="301"/>
                </a:lnTo>
                <a:lnTo>
                  <a:pt x="316" y="283"/>
                </a:lnTo>
                <a:lnTo>
                  <a:pt x="327" y="266"/>
                </a:lnTo>
                <a:lnTo>
                  <a:pt x="337" y="250"/>
                </a:lnTo>
                <a:lnTo>
                  <a:pt x="350" y="235"/>
                </a:lnTo>
                <a:lnTo>
                  <a:pt x="364" y="222"/>
                </a:lnTo>
                <a:lnTo>
                  <a:pt x="378" y="210"/>
                </a:lnTo>
                <a:lnTo>
                  <a:pt x="393" y="200"/>
                </a:lnTo>
                <a:lnTo>
                  <a:pt x="409" y="193"/>
                </a:lnTo>
                <a:lnTo>
                  <a:pt x="426" y="187"/>
                </a:lnTo>
                <a:lnTo>
                  <a:pt x="444" y="184"/>
                </a:lnTo>
                <a:lnTo>
                  <a:pt x="462" y="183"/>
                </a:lnTo>
                <a:lnTo>
                  <a:pt x="462" y="183"/>
                </a:lnTo>
                <a:close/>
                <a:moveTo>
                  <a:pt x="661" y="668"/>
                </a:moveTo>
                <a:lnTo>
                  <a:pt x="661" y="668"/>
                </a:lnTo>
                <a:lnTo>
                  <a:pt x="655" y="668"/>
                </a:lnTo>
                <a:lnTo>
                  <a:pt x="650" y="670"/>
                </a:lnTo>
                <a:lnTo>
                  <a:pt x="644" y="673"/>
                </a:lnTo>
                <a:lnTo>
                  <a:pt x="639" y="678"/>
                </a:lnTo>
                <a:lnTo>
                  <a:pt x="636" y="682"/>
                </a:lnTo>
                <a:lnTo>
                  <a:pt x="632" y="687"/>
                </a:lnTo>
                <a:lnTo>
                  <a:pt x="630" y="694"/>
                </a:lnTo>
                <a:lnTo>
                  <a:pt x="630" y="700"/>
                </a:lnTo>
                <a:lnTo>
                  <a:pt x="630" y="700"/>
                </a:lnTo>
                <a:lnTo>
                  <a:pt x="630" y="706"/>
                </a:lnTo>
                <a:lnTo>
                  <a:pt x="632" y="712"/>
                </a:lnTo>
                <a:lnTo>
                  <a:pt x="636" y="717"/>
                </a:lnTo>
                <a:lnTo>
                  <a:pt x="639" y="722"/>
                </a:lnTo>
                <a:lnTo>
                  <a:pt x="644" y="726"/>
                </a:lnTo>
                <a:lnTo>
                  <a:pt x="650" y="729"/>
                </a:lnTo>
                <a:lnTo>
                  <a:pt x="655" y="731"/>
                </a:lnTo>
                <a:lnTo>
                  <a:pt x="661" y="731"/>
                </a:lnTo>
                <a:lnTo>
                  <a:pt x="661" y="731"/>
                </a:lnTo>
                <a:lnTo>
                  <a:pt x="682" y="732"/>
                </a:lnTo>
                <a:lnTo>
                  <a:pt x="701" y="736"/>
                </a:lnTo>
                <a:lnTo>
                  <a:pt x="720" y="740"/>
                </a:lnTo>
                <a:lnTo>
                  <a:pt x="739" y="747"/>
                </a:lnTo>
                <a:lnTo>
                  <a:pt x="756" y="755"/>
                </a:lnTo>
                <a:lnTo>
                  <a:pt x="772" y="766"/>
                </a:lnTo>
                <a:lnTo>
                  <a:pt x="787" y="776"/>
                </a:lnTo>
                <a:lnTo>
                  <a:pt x="801" y="789"/>
                </a:lnTo>
                <a:lnTo>
                  <a:pt x="814" y="803"/>
                </a:lnTo>
                <a:lnTo>
                  <a:pt x="826" y="818"/>
                </a:lnTo>
                <a:lnTo>
                  <a:pt x="835" y="834"/>
                </a:lnTo>
                <a:lnTo>
                  <a:pt x="844" y="851"/>
                </a:lnTo>
                <a:lnTo>
                  <a:pt x="850" y="870"/>
                </a:lnTo>
                <a:lnTo>
                  <a:pt x="854" y="889"/>
                </a:lnTo>
                <a:lnTo>
                  <a:pt x="858" y="908"/>
                </a:lnTo>
                <a:lnTo>
                  <a:pt x="859" y="929"/>
                </a:lnTo>
                <a:lnTo>
                  <a:pt x="859" y="929"/>
                </a:lnTo>
                <a:lnTo>
                  <a:pt x="859" y="934"/>
                </a:lnTo>
                <a:lnTo>
                  <a:pt x="857" y="938"/>
                </a:lnTo>
                <a:lnTo>
                  <a:pt x="854" y="943"/>
                </a:lnTo>
                <a:lnTo>
                  <a:pt x="851" y="947"/>
                </a:lnTo>
                <a:lnTo>
                  <a:pt x="848" y="950"/>
                </a:lnTo>
                <a:lnTo>
                  <a:pt x="844" y="952"/>
                </a:lnTo>
                <a:lnTo>
                  <a:pt x="838" y="953"/>
                </a:lnTo>
                <a:lnTo>
                  <a:pt x="833" y="954"/>
                </a:lnTo>
                <a:lnTo>
                  <a:pt x="89" y="954"/>
                </a:lnTo>
                <a:lnTo>
                  <a:pt x="89" y="954"/>
                </a:lnTo>
                <a:lnTo>
                  <a:pt x="84" y="953"/>
                </a:lnTo>
                <a:lnTo>
                  <a:pt x="80" y="952"/>
                </a:lnTo>
                <a:lnTo>
                  <a:pt x="76" y="950"/>
                </a:lnTo>
                <a:lnTo>
                  <a:pt x="71" y="947"/>
                </a:lnTo>
                <a:lnTo>
                  <a:pt x="68" y="943"/>
                </a:lnTo>
                <a:lnTo>
                  <a:pt x="66" y="938"/>
                </a:lnTo>
                <a:lnTo>
                  <a:pt x="65" y="934"/>
                </a:lnTo>
                <a:lnTo>
                  <a:pt x="64" y="929"/>
                </a:lnTo>
                <a:lnTo>
                  <a:pt x="64" y="929"/>
                </a:lnTo>
                <a:lnTo>
                  <a:pt x="65" y="908"/>
                </a:lnTo>
                <a:lnTo>
                  <a:pt x="68" y="889"/>
                </a:lnTo>
                <a:lnTo>
                  <a:pt x="72" y="870"/>
                </a:lnTo>
                <a:lnTo>
                  <a:pt x="80" y="851"/>
                </a:lnTo>
                <a:lnTo>
                  <a:pt x="87" y="834"/>
                </a:lnTo>
                <a:lnTo>
                  <a:pt x="98" y="818"/>
                </a:lnTo>
                <a:lnTo>
                  <a:pt x="109" y="803"/>
                </a:lnTo>
                <a:lnTo>
                  <a:pt x="122" y="789"/>
                </a:lnTo>
                <a:lnTo>
                  <a:pt x="136" y="776"/>
                </a:lnTo>
                <a:lnTo>
                  <a:pt x="151" y="766"/>
                </a:lnTo>
                <a:lnTo>
                  <a:pt x="167" y="755"/>
                </a:lnTo>
                <a:lnTo>
                  <a:pt x="184" y="747"/>
                </a:lnTo>
                <a:lnTo>
                  <a:pt x="202" y="740"/>
                </a:lnTo>
                <a:lnTo>
                  <a:pt x="221" y="736"/>
                </a:lnTo>
                <a:lnTo>
                  <a:pt x="241" y="732"/>
                </a:lnTo>
                <a:lnTo>
                  <a:pt x="261" y="731"/>
                </a:lnTo>
                <a:lnTo>
                  <a:pt x="261" y="731"/>
                </a:lnTo>
                <a:lnTo>
                  <a:pt x="268" y="731"/>
                </a:lnTo>
                <a:lnTo>
                  <a:pt x="273" y="729"/>
                </a:lnTo>
                <a:lnTo>
                  <a:pt x="278" y="726"/>
                </a:lnTo>
                <a:lnTo>
                  <a:pt x="284" y="722"/>
                </a:lnTo>
                <a:lnTo>
                  <a:pt x="287" y="717"/>
                </a:lnTo>
                <a:lnTo>
                  <a:pt x="290" y="712"/>
                </a:lnTo>
                <a:lnTo>
                  <a:pt x="292" y="706"/>
                </a:lnTo>
                <a:lnTo>
                  <a:pt x="293" y="700"/>
                </a:lnTo>
                <a:lnTo>
                  <a:pt x="293" y="700"/>
                </a:lnTo>
                <a:lnTo>
                  <a:pt x="292" y="694"/>
                </a:lnTo>
                <a:lnTo>
                  <a:pt x="290" y="687"/>
                </a:lnTo>
                <a:lnTo>
                  <a:pt x="287" y="682"/>
                </a:lnTo>
                <a:lnTo>
                  <a:pt x="284" y="678"/>
                </a:lnTo>
                <a:lnTo>
                  <a:pt x="278" y="673"/>
                </a:lnTo>
                <a:lnTo>
                  <a:pt x="273" y="670"/>
                </a:lnTo>
                <a:lnTo>
                  <a:pt x="268" y="668"/>
                </a:lnTo>
                <a:lnTo>
                  <a:pt x="261" y="668"/>
                </a:lnTo>
                <a:lnTo>
                  <a:pt x="261" y="668"/>
                </a:lnTo>
                <a:lnTo>
                  <a:pt x="247" y="668"/>
                </a:lnTo>
                <a:lnTo>
                  <a:pt x="234" y="669"/>
                </a:lnTo>
                <a:lnTo>
                  <a:pt x="221" y="671"/>
                </a:lnTo>
                <a:lnTo>
                  <a:pt x="209" y="673"/>
                </a:lnTo>
                <a:lnTo>
                  <a:pt x="196" y="677"/>
                </a:lnTo>
                <a:lnTo>
                  <a:pt x="184" y="680"/>
                </a:lnTo>
                <a:lnTo>
                  <a:pt x="159" y="688"/>
                </a:lnTo>
                <a:lnTo>
                  <a:pt x="137" y="699"/>
                </a:lnTo>
                <a:lnTo>
                  <a:pt x="115" y="712"/>
                </a:lnTo>
                <a:lnTo>
                  <a:pt x="95" y="727"/>
                </a:lnTo>
                <a:lnTo>
                  <a:pt x="77" y="744"/>
                </a:lnTo>
                <a:lnTo>
                  <a:pt x="59" y="762"/>
                </a:lnTo>
                <a:lnTo>
                  <a:pt x="44" y="783"/>
                </a:lnTo>
                <a:lnTo>
                  <a:pt x="32" y="804"/>
                </a:lnTo>
                <a:lnTo>
                  <a:pt x="21" y="827"/>
                </a:lnTo>
                <a:lnTo>
                  <a:pt x="12" y="851"/>
                </a:lnTo>
                <a:lnTo>
                  <a:pt x="8" y="863"/>
                </a:lnTo>
                <a:lnTo>
                  <a:pt x="6" y="876"/>
                </a:lnTo>
                <a:lnTo>
                  <a:pt x="4" y="889"/>
                </a:lnTo>
                <a:lnTo>
                  <a:pt x="1" y="902"/>
                </a:lnTo>
                <a:lnTo>
                  <a:pt x="0" y="915"/>
                </a:lnTo>
                <a:lnTo>
                  <a:pt x="0" y="929"/>
                </a:lnTo>
                <a:lnTo>
                  <a:pt x="0" y="929"/>
                </a:lnTo>
                <a:lnTo>
                  <a:pt x="0" y="937"/>
                </a:lnTo>
                <a:lnTo>
                  <a:pt x="3" y="947"/>
                </a:lnTo>
                <a:lnTo>
                  <a:pt x="5" y="956"/>
                </a:lnTo>
                <a:lnTo>
                  <a:pt x="7" y="963"/>
                </a:lnTo>
                <a:lnTo>
                  <a:pt x="11" y="971"/>
                </a:lnTo>
                <a:lnTo>
                  <a:pt x="15" y="978"/>
                </a:lnTo>
                <a:lnTo>
                  <a:pt x="21" y="986"/>
                </a:lnTo>
                <a:lnTo>
                  <a:pt x="26" y="992"/>
                </a:lnTo>
                <a:lnTo>
                  <a:pt x="33" y="997"/>
                </a:lnTo>
                <a:lnTo>
                  <a:pt x="39" y="1003"/>
                </a:lnTo>
                <a:lnTo>
                  <a:pt x="47" y="1007"/>
                </a:lnTo>
                <a:lnTo>
                  <a:pt x="55" y="1010"/>
                </a:lnTo>
                <a:lnTo>
                  <a:pt x="63" y="1014"/>
                </a:lnTo>
                <a:lnTo>
                  <a:pt x="71" y="1016"/>
                </a:lnTo>
                <a:lnTo>
                  <a:pt x="80" y="1018"/>
                </a:lnTo>
                <a:lnTo>
                  <a:pt x="89" y="1018"/>
                </a:lnTo>
                <a:lnTo>
                  <a:pt x="833" y="1018"/>
                </a:lnTo>
                <a:lnTo>
                  <a:pt x="833" y="1018"/>
                </a:lnTo>
                <a:lnTo>
                  <a:pt x="843" y="1018"/>
                </a:lnTo>
                <a:lnTo>
                  <a:pt x="851" y="1016"/>
                </a:lnTo>
                <a:lnTo>
                  <a:pt x="860" y="1014"/>
                </a:lnTo>
                <a:lnTo>
                  <a:pt x="868" y="1010"/>
                </a:lnTo>
                <a:lnTo>
                  <a:pt x="876" y="1007"/>
                </a:lnTo>
                <a:lnTo>
                  <a:pt x="883" y="1003"/>
                </a:lnTo>
                <a:lnTo>
                  <a:pt x="890" y="997"/>
                </a:lnTo>
                <a:lnTo>
                  <a:pt x="896" y="992"/>
                </a:lnTo>
                <a:lnTo>
                  <a:pt x="902" y="986"/>
                </a:lnTo>
                <a:lnTo>
                  <a:pt x="907" y="978"/>
                </a:lnTo>
                <a:lnTo>
                  <a:pt x="911" y="971"/>
                </a:lnTo>
                <a:lnTo>
                  <a:pt x="916" y="963"/>
                </a:lnTo>
                <a:lnTo>
                  <a:pt x="919" y="956"/>
                </a:lnTo>
                <a:lnTo>
                  <a:pt x="921" y="947"/>
                </a:lnTo>
                <a:lnTo>
                  <a:pt x="922" y="937"/>
                </a:lnTo>
                <a:lnTo>
                  <a:pt x="922" y="929"/>
                </a:lnTo>
                <a:lnTo>
                  <a:pt x="922" y="929"/>
                </a:lnTo>
                <a:lnTo>
                  <a:pt x="922" y="915"/>
                </a:lnTo>
                <a:lnTo>
                  <a:pt x="921" y="902"/>
                </a:lnTo>
                <a:lnTo>
                  <a:pt x="920" y="889"/>
                </a:lnTo>
                <a:lnTo>
                  <a:pt x="918" y="876"/>
                </a:lnTo>
                <a:lnTo>
                  <a:pt x="915" y="863"/>
                </a:lnTo>
                <a:lnTo>
                  <a:pt x="911" y="851"/>
                </a:lnTo>
                <a:lnTo>
                  <a:pt x="902" y="827"/>
                </a:lnTo>
                <a:lnTo>
                  <a:pt x="891" y="804"/>
                </a:lnTo>
                <a:lnTo>
                  <a:pt x="878" y="783"/>
                </a:lnTo>
                <a:lnTo>
                  <a:pt x="863" y="762"/>
                </a:lnTo>
                <a:lnTo>
                  <a:pt x="846" y="744"/>
                </a:lnTo>
                <a:lnTo>
                  <a:pt x="828" y="727"/>
                </a:lnTo>
                <a:lnTo>
                  <a:pt x="807" y="712"/>
                </a:lnTo>
                <a:lnTo>
                  <a:pt x="786" y="699"/>
                </a:lnTo>
                <a:lnTo>
                  <a:pt x="763" y="688"/>
                </a:lnTo>
                <a:lnTo>
                  <a:pt x="740" y="680"/>
                </a:lnTo>
                <a:lnTo>
                  <a:pt x="727" y="677"/>
                </a:lnTo>
                <a:lnTo>
                  <a:pt x="714" y="673"/>
                </a:lnTo>
                <a:lnTo>
                  <a:pt x="701" y="671"/>
                </a:lnTo>
                <a:lnTo>
                  <a:pt x="688" y="669"/>
                </a:lnTo>
                <a:lnTo>
                  <a:pt x="675" y="668"/>
                </a:lnTo>
                <a:lnTo>
                  <a:pt x="661" y="668"/>
                </a:lnTo>
                <a:lnTo>
                  <a:pt x="661" y="668"/>
                </a:lnTo>
                <a:close/>
                <a:moveTo>
                  <a:pt x="484" y="84"/>
                </a:moveTo>
                <a:lnTo>
                  <a:pt x="484" y="84"/>
                </a:lnTo>
                <a:lnTo>
                  <a:pt x="501" y="75"/>
                </a:lnTo>
                <a:lnTo>
                  <a:pt x="520" y="68"/>
                </a:lnTo>
                <a:lnTo>
                  <a:pt x="538" y="65"/>
                </a:lnTo>
                <a:lnTo>
                  <a:pt x="557" y="64"/>
                </a:lnTo>
                <a:lnTo>
                  <a:pt x="557" y="64"/>
                </a:lnTo>
                <a:lnTo>
                  <a:pt x="574" y="65"/>
                </a:lnTo>
                <a:lnTo>
                  <a:pt x="592" y="68"/>
                </a:lnTo>
                <a:lnTo>
                  <a:pt x="609" y="74"/>
                </a:lnTo>
                <a:lnTo>
                  <a:pt x="625" y="81"/>
                </a:lnTo>
                <a:lnTo>
                  <a:pt x="640" y="91"/>
                </a:lnTo>
                <a:lnTo>
                  <a:pt x="655" y="103"/>
                </a:lnTo>
                <a:lnTo>
                  <a:pt x="668" y="115"/>
                </a:lnTo>
                <a:lnTo>
                  <a:pt x="681" y="130"/>
                </a:lnTo>
                <a:lnTo>
                  <a:pt x="691" y="147"/>
                </a:lnTo>
                <a:lnTo>
                  <a:pt x="702" y="164"/>
                </a:lnTo>
                <a:lnTo>
                  <a:pt x="711" y="182"/>
                </a:lnTo>
                <a:lnTo>
                  <a:pt x="718" y="202"/>
                </a:lnTo>
                <a:lnTo>
                  <a:pt x="724" y="223"/>
                </a:lnTo>
                <a:lnTo>
                  <a:pt x="728" y="244"/>
                </a:lnTo>
                <a:lnTo>
                  <a:pt x="731" y="267"/>
                </a:lnTo>
                <a:lnTo>
                  <a:pt x="732" y="290"/>
                </a:lnTo>
                <a:lnTo>
                  <a:pt x="732" y="290"/>
                </a:lnTo>
                <a:lnTo>
                  <a:pt x="731" y="306"/>
                </a:lnTo>
                <a:lnTo>
                  <a:pt x="730" y="324"/>
                </a:lnTo>
                <a:lnTo>
                  <a:pt x="728" y="340"/>
                </a:lnTo>
                <a:lnTo>
                  <a:pt x="725" y="356"/>
                </a:lnTo>
                <a:lnTo>
                  <a:pt x="725" y="356"/>
                </a:lnTo>
                <a:lnTo>
                  <a:pt x="724" y="362"/>
                </a:lnTo>
                <a:lnTo>
                  <a:pt x="724" y="369"/>
                </a:lnTo>
                <a:lnTo>
                  <a:pt x="726" y="374"/>
                </a:lnTo>
                <a:lnTo>
                  <a:pt x="728" y="379"/>
                </a:lnTo>
                <a:lnTo>
                  <a:pt x="732" y="385"/>
                </a:lnTo>
                <a:lnTo>
                  <a:pt x="736" y="389"/>
                </a:lnTo>
                <a:lnTo>
                  <a:pt x="742" y="391"/>
                </a:lnTo>
                <a:lnTo>
                  <a:pt x="748" y="393"/>
                </a:lnTo>
                <a:lnTo>
                  <a:pt x="748" y="393"/>
                </a:lnTo>
                <a:lnTo>
                  <a:pt x="756" y="394"/>
                </a:lnTo>
                <a:lnTo>
                  <a:pt x="756" y="394"/>
                </a:lnTo>
                <a:lnTo>
                  <a:pt x="761" y="394"/>
                </a:lnTo>
                <a:lnTo>
                  <a:pt x="765" y="393"/>
                </a:lnTo>
                <a:lnTo>
                  <a:pt x="771" y="391"/>
                </a:lnTo>
                <a:lnTo>
                  <a:pt x="775" y="388"/>
                </a:lnTo>
                <a:lnTo>
                  <a:pt x="778" y="385"/>
                </a:lnTo>
                <a:lnTo>
                  <a:pt x="782" y="380"/>
                </a:lnTo>
                <a:lnTo>
                  <a:pt x="785" y="375"/>
                </a:lnTo>
                <a:lnTo>
                  <a:pt x="786" y="370"/>
                </a:lnTo>
                <a:lnTo>
                  <a:pt x="786" y="370"/>
                </a:lnTo>
                <a:lnTo>
                  <a:pt x="790" y="350"/>
                </a:lnTo>
                <a:lnTo>
                  <a:pt x="793" y="331"/>
                </a:lnTo>
                <a:lnTo>
                  <a:pt x="794" y="311"/>
                </a:lnTo>
                <a:lnTo>
                  <a:pt x="795" y="290"/>
                </a:lnTo>
                <a:lnTo>
                  <a:pt x="795" y="290"/>
                </a:lnTo>
                <a:lnTo>
                  <a:pt x="794" y="260"/>
                </a:lnTo>
                <a:lnTo>
                  <a:pt x="790" y="231"/>
                </a:lnTo>
                <a:lnTo>
                  <a:pt x="785" y="203"/>
                </a:lnTo>
                <a:lnTo>
                  <a:pt x="776" y="178"/>
                </a:lnTo>
                <a:lnTo>
                  <a:pt x="767" y="152"/>
                </a:lnTo>
                <a:lnTo>
                  <a:pt x="755" y="128"/>
                </a:lnTo>
                <a:lnTo>
                  <a:pt x="741" y="106"/>
                </a:lnTo>
                <a:lnTo>
                  <a:pt x="726" y="85"/>
                </a:lnTo>
                <a:lnTo>
                  <a:pt x="709" y="66"/>
                </a:lnTo>
                <a:lnTo>
                  <a:pt x="690" y="50"/>
                </a:lnTo>
                <a:lnTo>
                  <a:pt x="670" y="35"/>
                </a:lnTo>
                <a:lnTo>
                  <a:pt x="660" y="29"/>
                </a:lnTo>
                <a:lnTo>
                  <a:pt x="650" y="23"/>
                </a:lnTo>
                <a:lnTo>
                  <a:pt x="639" y="18"/>
                </a:lnTo>
                <a:lnTo>
                  <a:pt x="628" y="14"/>
                </a:lnTo>
                <a:lnTo>
                  <a:pt x="616" y="9"/>
                </a:lnTo>
                <a:lnTo>
                  <a:pt x="604" y="6"/>
                </a:lnTo>
                <a:lnTo>
                  <a:pt x="593" y="3"/>
                </a:lnTo>
                <a:lnTo>
                  <a:pt x="581" y="2"/>
                </a:lnTo>
                <a:lnTo>
                  <a:pt x="569" y="1"/>
                </a:lnTo>
                <a:lnTo>
                  <a:pt x="557" y="0"/>
                </a:lnTo>
                <a:lnTo>
                  <a:pt x="557" y="0"/>
                </a:lnTo>
                <a:lnTo>
                  <a:pt x="543" y="1"/>
                </a:lnTo>
                <a:lnTo>
                  <a:pt x="529" y="2"/>
                </a:lnTo>
                <a:lnTo>
                  <a:pt x="517" y="4"/>
                </a:lnTo>
                <a:lnTo>
                  <a:pt x="503" y="7"/>
                </a:lnTo>
                <a:lnTo>
                  <a:pt x="490" y="11"/>
                </a:lnTo>
                <a:lnTo>
                  <a:pt x="477" y="17"/>
                </a:lnTo>
                <a:lnTo>
                  <a:pt x="465" y="22"/>
                </a:lnTo>
                <a:lnTo>
                  <a:pt x="452" y="30"/>
                </a:lnTo>
                <a:lnTo>
                  <a:pt x="452" y="30"/>
                </a:lnTo>
                <a:lnTo>
                  <a:pt x="447" y="33"/>
                </a:lnTo>
                <a:lnTo>
                  <a:pt x="442" y="37"/>
                </a:lnTo>
                <a:lnTo>
                  <a:pt x="439" y="43"/>
                </a:lnTo>
                <a:lnTo>
                  <a:pt x="438" y="49"/>
                </a:lnTo>
                <a:lnTo>
                  <a:pt x="437" y="54"/>
                </a:lnTo>
                <a:lnTo>
                  <a:pt x="437" y="61"/>
                </a:lnTo>
                <a:lnTo>
                  <a:pt x="438" y="67"/>
                </a:lnTo>
                <a:lnTo>
                  <a:pt x="441" y="73"/>
                </a:lnTo>
                <a:lnTo>
                  <a:pt x="441" y="73"/>
                </a:lnTo>
                <a:lnTo>
                  <a:pt x="445" y="78"/>
                </a:lnTo>
                <a:lnTo>
                  <a:pt x="450" y="82"/>
                </a:lnTo>
                <a:lnTo>
                  <a:pt x="455" y="85"/>
                </a:lnTo>
                <a:lnTo>
                  <a:pt x="461" y="88"/>
                </a:lnTo>
                <a:lnTo>
                  <a:pt x="467" y="89"/>
                </a:lnTo>
                <a:lnTo>
                  <a:pt x="473" y="88"/>
                </a:lnTo>
                <a:lnTo>
                  <a:pt x="479" y="87"/>
                </a:lnTo>
                <a:lnTo>
                  <a:pt x="484" y="84"/>
                </a:lnTo>
                <a:lnTo>
                  <a:pt x="484" y="84"/>
                </a:lnTo>
                <a:close/>
                <a:moveTo>
                  <a:pt x="763" y="540"/>
                </a:moveTo>
                <a:lnTo>
                  <a:pt x="763" y="540"/>
                </a:lnTo>
                <a:lnTo>
                  <a:pt x="757" y="541"/>
                </a:lnTo>
                <a:lnTo>
                  <a:pt x="751" y="544"/>
                </a:lnTo>
                <a:lnTo>
                  <a:pt x="746" y="546"/>
                </a:lnTo>
                <a:lnTo>
                  <a:pt x="741" y="550"/>
                </a:lnTo>
                <a:lnTo>
                  <a:pt x="738" y="554"/>
                </a:lnTo>
                <a:lnTo>
                  <a:pt x="734" y="560"/>
                </a:lnTo>
                <a:lnTo>
                  <a:pt x="732" y="566"/>
                </a:lnTo>
                <a:lnTo>
                  <a:pt x="732" y="573"/>
                </a:lnTo>
                <a:lnTo>
                  <a:pt x="732" y="573"/>
                </a:lnTo>
                <a:lnTo>
                  <a:pt x="732" y="579"/>
                </a:lnTo>
                <a:lnTo>
                  <a:pt x="734" y="584"/>
                </a:lnTo>
                <a:lnTo>
                  <a:pt x="738" y="590"/>
                </a:lnTo>
                <a:lnTo>
                  <a:pt x="741" y="595"/>
                </a:lnTo>
                <a:lnTo>
                  <a:pt x="746" y="598"/>
                </a:lnTo>
                <a:lnTo>
                  <a:pt x="751" y="602"/>
                </a:lnTo>
                <a:lnTo>
                  <a:pt x="757" y="604"/>
                </a:lnTo>
                <a:lnTo>
                  <a:pt x="763" y="605"/>
                </a:lnTo>
                <a:lnTo>
                  <a:pt x="763" y="605"/>
                </a:lnTo>
                <a:lnTo>
                  <a:pt x="784" y="606"/>
                </a:lnTo>
                <a:lnTo>
                  <a:pt x="803" y="608"/>
                </a:lnTo>
                <a:lnTo>
                  <a:pt x="821" y="613"/>
                </a:lnTo>
                <a:lnTo>
                  <a:pt x="839" y="620"/>
                </a:lnTo>
                <a:lnTo>
                  <a:pt x="856" y="628"/>
                </a:lnTo>
                <a:lnTo>
                  <a:pt x="872" y="639"/>
                </a:lnTo>
                <a:lnTo>
                  <a:pt x="887" y="650"/>
                </a:lnTo>
                <a:lnTo>
                  <a:pt x="900" y="663"/>
                </a:lnTo>
                <a:lnTo>
                  <a:pt x="911" y="678"/>
                </a:lnTo>
                <a:lnTo>
                  <a:pt x="923" y="693"/>
                </a:lnTo>
                <a:lnTo>
                  <a:pt x="932" y="709"/>
                </a:lnTo>
                <a:lnTo>
                  <a:pt x="940" y="727"/>
                </a:lnTo>
                <a:lnTo>
                  <a:pt x="946" y="745"/>
                </a:lnTo>
                <a:lnTo>
                  <a:pt x="951" y="764"/>
                </a:lnTo>
                <a:lnTo>
                  <a:pt x="953" y="784"/>
                </a:lnTo>
                <a:lnTo>
                  <a:pt x="954" y="803"/>
                </a:lnTo>
                <a:lnTo>
                  <a:pt x="954" y="803"/>
                </a:lnTo>
                <a:lnTo>
                  <a:pt x="954" y="809"/>
                </a:lnTo>
                <a:lnTo>
                  <a:pt x="952" y="814"/>
                </a:lnTo>
                <a:lnTo>
                  <a:pt x="952" y="814"/>
                </a:lnTo>
                <a:lnTo>
                  <a:pt x="950" y="820"/>
                </a:lnTo>
                <a:lnTo>
                  <a:pt x="950" y="827"/>
                </a:lnTo>
                <a:lnTo>
                  <a:pt x="950" y="832"/>
                </a:lnTo>
                <a:lnTo>
                  <a:pt x="952" y="839"/>
                </a:lnTo>
                <a:lnTo>
                  <a:pt x="954" y="844"/>
                </a:lnTo>
                <a:lnTo>
                  <a:pt x="959" y="848"/>
                </a:lnTo>
                <a:lnTo>
                  <a:pt x="963" y="853"/>
                </a:lnTo>
                <a:lnTo>
                  <a:pt x="968" y="856"/>
                </a:lnTo>
                <a:lnTo>
                  <a:pt x="968" y="856"/>
                </a:lnTo>
                <a:lnTo>
                  <a:pt x="975" y="858"/>
                </a:lnTo>
                <a:lnTo>
                  <a:pt x="981" y="859"/>
                </a:lnTo>
                <a:lnTo>
                  <a:pt x="981" y="859"/>
                </a:lnTo>
                <a:lnTo>
                  <a:pt x="985" y="858"/>
                </a:lnTo>
                <a:lnTo>
                  <a:pt x="990" y="857"/>
                </a:lnTo>
                <a:lnTo>
                  <a:pt x="998" y="854"/>
                </a:lnTo>
                <a:lnTo>
                  <a:pt x="1003" y="851"/>
                </a:lnTo>
                <a:lnTo>
                  <a:pt x="1006" y="848"/>
                </a:lnTo>
                <a:lnTo>
                  <a:pt x="1008" y="844"/>
                </a:lnTo>
                <a:lnTo>
                  <a:pt x="1010" y="840"/>
                </a:lnTo>
                <a:lnTo>
                  <a:pt x="1010" y="840"/>
                </a:lnTo>
                <a:lnTo>
                  <a:pt x="1013" y="831"/>
                </a:lnTo>
                <a:lnTo>
                  <a:pt x="1017" y="823"/>
                </a:lnTo>
                <a:lnTo>
                  <a:pt x="1018" y="813"/>
                </a:lnTo>
                <a:lnTo>
                  <a:pt x="1018" y="803"/>
                </a:lnTo>
                <a:lnTo>
                  <a:pt x="1018" y="803"/>
                </a:lnTo>
                <a:lnTo>
                  <a:pt x="1018" y="790"/>
                </a:lnTo>
                <a:lnTo>
                  <a:pt x="1017" y="777"/>
                </a:lnTo>
                <a:lnTo>
                  <a:pt x="1013" y="751"/>
                </a:lnTo>
                <a:lnTo>
                  <a:pt x="1007" y="726"/>
                </a:lnTo>
                <a:lnTo>
                  <a:pt x="998" y="702"/>
                </a:lnTo>
                <a:lnTo>
                  <a:pt x="988" y="679"/>
                </a:lnTo>
                <a:lnTo>
                  <a:pt x="976" y="657"/>
                </a:lnTo>
                <a:lnTo>
                  <a:pt x="961" y="637"/>
                </a:lnTo>
                <a:lnTo>
                  <a:pt x="945" y="619"/>
                </a:lnTo>
                <a:lnTo>
                  <a:pt x="926" y="602"/>
                </a:lnTo>
                <a:lnTo>
                  <a:pt x="907" y="585"/>
                </a:lnTo>
                <a:lnTo>
                  <a:pt x="887" y="573"/>
                </a:lnTo>
                <a:lnTo>
                  <a:pt x="864" y="562"/>
                </a:lnTo>
                <a:lnTo>
                  <a:pt x="852" y="556"/>
                </a:lnTo>
                <a:lnTo>
                  <a:pt x="841" y="552"/>
                </a:lnTo>
                <a:lnTo>
                  <a:pt x="829" y="549"/>
                </a:lnTo>
                <a:lnTo>
                  <a:pt x="816" y="546"/>
                </a:lnTo>
                <a:lnTo>
                  <a:pt x="803" y="544"/>
                </a:lnTo>
                <a:lnTo>
                  <a:pt x="790" y="542"/>
                </a:lnTo>
                <a:lnTo>
                  <a:pt x="777" y="541"/>
                </a:lnTo>
                <a:lnTo>
                  <a:pt x="763" y="540"/>
                </a:lnTo>
                <a:lnTo>
                  <a:pt x="763" y="5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2"/>
              </a:solidFill>
            </a:endParaRPr>
          </a:p>
        </p:txBody>
      </p:sp>
      <p:pic>
        <p:nvPicPr>
          <p:cNvPr id="85" name="图片 11">
            <a:extLst>
              <a:ext uri="{FF2B5EF4-FFF2-40B4-BE49-F238E27FC236}">
                <a16:creationId xmlns:a16="http://schemas.microsoft.com/office/drawing/2014/main" id="{BB0B4FD7-9583-8644-8B78-6AA6AC0C4C57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764" y="1945653"/>
            <a:ext cx="323149" cy="32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latin typeface="Century Gothic" panose="020B0502020202020204" pitchFamily="34" charset="0"/>
                <a:ea typeface="微软雅黑" charset="-122"/>
              </a:rPr>
              <a:t>How to Ensure the Isolation Between Tenants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F31F1CC2-6473-1348-9B97-8EED977E6B1A}"/>
              </a:ext>
            </a:extLst>
          </p:cNvPr>
          <p:cNvSpPr txBox="1"/>
          <p:nvPr/>
        </p:nvSpPr>
        <p:spPr>
          <a:xfrm>
            <a:off x="901536" y="1317575"/>
            <a:ext cx="3019077" cy="226068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Sangfor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SCP provide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rgbClr val="79BD28"/>
                </a:solidFill>
                <a:latin typeface="+mn-ea"/>
              </a:rPr>
              <a:t>VPC (virtual private cloud)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to each tenant, ensuring their internal traffics is completely isolated from others.</a:t>
            </a: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9B8018CB-702F-7349-A590-49AA98F8FB60}"/>
              </a:ext>
            </a:extLst>
          </p:cNvPr>
          <p:cNvGrpSpPr/>
          <p:nvPr/>
        </p:nvGrpSpPr>
        <p:grpSpPr>
          <a:xfrm>
            <a:off x="4354286" y="1231931"/>
            <a:ext cx="7007946" cy="4289639"/>
            <a:chOff x="3542330" y="1085624"/>
            <a:chExt cx="7429863" cy="4547899"/>
          </a:xfrm>
        </p:grpSpPr>
        <p:cxnSp>
          <p:nvCxnSpPr>
            <p:cNvPr id="35" name="Straight Connector 52">
              <a:extLst>
                <a:ext uri="{FF2B5EF4-FFF2-40B4-BE49-F238E27FC236}">
                  <a16:creationId xmlns:a16="http://schemas.microsoft.com/office/drawing/2014/main" id="{BEE9926E-0037-8A45-86EA-5CC7598E2807}"/>
                </a:ext>
              </a:extLst>
            </p:cNvPr>
            <p:cNvCxnSpPr/>
            <p:nvPr/>
          </p:nvCxnSpPr>
          <p:spPr>
            <a:xfrm>
              <a:off x="9923709" y="1777936"/>
              <a:ext cx="0" cy="526804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2">
              <a:extLst>
                <a:ext uri="{FF2B5EF4-FFF2-40B4-BE49-F238E27FC236}">
                  <a16:creationId xmlns:a16="http://schemas.microsoft.com/office/drawing/2014/main" id="{885B5551-C4D8-AD48-AA2F-1892BFB1ABC5}"/>
                </a:ext>
              </a:extLst>
            </p:cNvPr>
            <p:cNvSpPr/>
            <p:nvPr/>
          </p:nvSpPr>
          <p:spPr>
            <a:xfrm>
              <a:off x="3809781" y="4174523"/>
              <a:ext cx="2046097" cy="644848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latin typeface="Century Gothic" panose="020B0502020202020204" pitchFamily="34" charset="0"/>
                </a:rPr>
                <a:t>aCloud cluster 1</a:t>
              </a:r>
            </a:p>
          </p:txBody>
        </p:sp>
        <p:sp>
          <p:nvSpPr>
            <p:cNvPr id="37" name="Rectangle 5">
              <a:extLst>
                <a:ext uri="{FF2B5EF4-FFF2-40B4-BE49-F238E27FC236}">
                  <a16:creationId xmlns:a16="http://schemas.microsoft.com/office/drawing/2014/main" id="{04A23A1A-2BBA-A94B-9405-67198FF611EA}"/>
                </a:ext>
              </a:extLst>
            </p:cNvPr>
            <p:cNvSpPr/>
            <p:nvPr/>
          </p:nvSpPr>
          <p:spPr>
            <a:xfrm>
              <a:off x="6364667" y="4174523"/>
              <a:ext cx="2046097" cy="644848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latin typeface="Century Gothic" panose="020B0502020202020204" pitchFamily="34" charset="0"/>
                </a:rPr>
                <a:t>VMware cluster</a:t>
              </a:r>
            </a:p>
          </p:txBody>
        </p:sp>
        <p:sp>
          <p:nvSpPr>
            <p:cNvPr id="38" name="Rectangle 6">
              <a:extLst>
                <a:ext uri="{FF2B5EF4-FFF2-40B4-BE49-F238E27FC236}">
                  <a16:creationId xmlns:a16="http://schemas.microsoft.com/office/drawing/2014/main" id="{E507E4F7-A7B9-E548-85C6-80DD5DCA0E01}"/>
                </a:ext>
              </a:extLst>
            </p:cNvPr>
            <p:cNvSpPr/>
            <p:nvPr/>
          </p:nvSpPr>
          <p:spPr>
            <a:xfrm>
              <a:off x="8836910" y="4174523"/>
              <a:ext cx="2046097" cy="644848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latin typeface="Century Gothic" panose="020B0502020202020204" pitchFamily="34" charset="0"/>
                </a:rPr>
                <a:t>aCloud cluster 2</a:t>
              </a:r>
            </a:p>
          </p:txBody>
        </p:sp>
        <p:sp>
          <p:nvSpPr>
            <p:cNvPr id="39" name="Rectangle 4">
              <a:extLst>
                <a:ext uri="{FF2B5EF4-FFF2-40B4-BE49-F238E27FC236}">
                  <a16:creationId xmlns:a16="http://schemas.microsoft.com/office/drawing/2014/main" id="{CDEB52C8-B098-9442-8C3C-BB781E6E08EA}"/>
                </a:ext>
              </a:extLst>
            </p:cNvPr>
            <p:cNvSpPr/>
            <p:nvPr/>
          </p:nvSpPr>
          <p:spPr>
            <a:xfrm>
              <a:off x="3542330" y="3924148"/>
              <a:ext cx="5122531" cy="170937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0" name="TextBox 7">
              <a:extLst>
                <a:ext uri="{FF2B5EF4-FFF2-40B4-BE49-F238E27FC236}">
                  <a16:creationId xmlns:a16="http://schemas.microsoft.com/office/drawing/2014/main" id="{41532A32-EFD5-464C-BCCD-7BE4E006566D}"/>
                </a:ext>
              </a:extLst>
            </p:cNvPr>
            <p:cNvSpPr txBox="1"/>
            <p:nvPr/>
          </p:nvSpPr>
          <p:spPr>
            <a:xfrm>
              <a:off x="4881472" y="5021811"/>
              <a:ext cx="24290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Shared resource pool</a:t>
              </a:r>
            </a:p>
          </p:txBody>
        </p:sp>
        <p:sp>
          <p:nvSpPr>
            <p:cNvPr id="41" name="Rectangle 9">
              <a:extLst>
                <a:ext uri="{FF2B5EF4-FFF2-40B4-BE49-F238E27FC236}">
                  <a16:creationId xmlns:a16="http://schemas.microsoft.com/office/drawing/2014/main" id="{8270DDA5-F700-2F41-A23A-C86AC509CF87}"/>
                </a:ext>
              </a:extLst>
            </p:cNvPr>
            <p:cNvSpPr/>
            <p:nvPr/>
          </p:nvSpPr>
          <p:spPr>
            <a:xfrm>
              <a:off x="8742822" y="3923857"/>
              <a:ext cx="2229371" cy="170937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2" name="TextBox 10">
              <a:extLst>
                <a:ext uri="{FF2B5EF4-FFF2-40B4-BE49-F238E27FC236}">
                  <a16:creationId xmlns:a16="http://schemas.microsoft.com/office/drawing/2014/main" id="{CE61FDA8-08CA-E145-97EA-1745E1A7297D}"/>
                </a:ext>
              </a:extLst>
            </p:cNvPr>
            <p:cNvSpPr txBox="1"/>
            <p:nvPr/>
          </p:nvSpPr>
          <p:spPr>
            <a:xfrm>
              <a:off x="8846183" y="4929326"/>
              <a:ext cx="2046097" cy="6111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Dedicated</a:t>
              </a:r>
            </a:p>
            <a:p>
              <a:pPr algn="ctr">
                <a:lnSpc>
                  <a:spcPct val="150000"/>
                </a:lnSpc>
              </a:pPr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resource pool</a:t>
              </a:r>
            </a:p>
          </p:txBody>
        </p:sp>
        <p:sp>
          <p:nvSpPr>
            <p:cNvPr id="43" name="Rounded Rectangle 8">
              <a:extLst>
                <a:ext uri="{FF2B5EF4-FFF2-40B4-BE49-F238E27FC236}">
                  <a16:creationId xmlns:a16="http://schemas.microsoft.com/office/drawing/2014/main" id="{AA632B4B-3AB1-B24C-8FF8-624CCDF97954}"/>
                </a:ext>
              </a:extLst>
            </p:cNvPr>
            <p:cNvSpPr/>
            <p:nvPr/>
          </p:nvSpPr>
          <p:spPr>
            <a:xfrm>
              <a:off x="3590652" y="3246372"/>
              <a:ext cx="1089614" cy="481349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1</a:t>
              </a:r>
            </a:p>
          </p:txBody>
        </p:sp>
        <p:sp>
          <p:nvSpPr>
            <p:cNvPr id="44" name="Rounded Rectangle 13">
              <a:extLst>
                <a:ext uri="{FF2B5EF4-FFF2-40B4-BE49-F238E27FC236}">
                  <a16:creationId xmlns:a16="http://schemas.microsoft.com/office/drawing/2014/main" id="{41AF8569-7176-5448-889B-8136288C26A1}"/>
                </a:ext>
              </a:extLst>
            </p:cNvPr>
            <p:cNvSpPr/>
            <p:nvPr/>
          </p:nvSpPr>
          <p:spPr>
            <a:xfrm>
              <a:off x="4842103" y="3246372"/>
              <a:ext cx="1089614" cy="481349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2</a:t>
              </a:r>
            </a:p>
          </p:txBody>
        </p:sp>
        <p:sp>
          <p:nvSpPr>
            <p:cNvPr id="45" name="Rounded Rectangle 14">
              <a:extLst>
                <a:ext uri="{FF2B5EF4-FFF2-40B4-BE49-F238E27FC236}">
                  <a16:creationId xmlns:a16="http://schemas.microsoft.com/office/drawing/2014/main" id="{E81D104F-8F4C-104A-9B6C-10E60AD2EBED}"/>
                </a:ext>
              </a:extLst>
            </p:cNvPr>
            <p:cNvSpPr/>
            <p:nvPr/>
          </p:nvSpPr>
          <p:spPr>
            <a:xfrm>
              <a:off x="7512334" y="3246372"/>
              <a:ext cx="1089614" cy="481349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n</a:t>
              </a:r>
            </a:p>
          </p:txBody>
        </p:sp>
        <p:sp>
          <p:nvSpPr>
            <p:cNvPr id="46" name="Rounded Rectangle 15">
              <a:extLst>
                <a:ext uri="{FF2B5EF4-FFF2-40B4-BE49-F238E27FC236}">
                  <a16:creationId xmlns:a16="http://schemas.microsoft.com/office/drawing/2014/main" id="{1D4265C5-22CC-FC4E-BAB9-449AEAA44044}"/>
                </a:ext>
              </a:extLst>
            </p:cNvPr>
            <p:cNvSpPr/>
            <p:nvPr/>
          </p:nvSpPr>
          <p:spPr>
            <a:xfrm>
              <a:off x="8856343" y="3244343"/>
              <a:ext cx="2046097" cy="480558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</a:t>
              </a:r>
            </a:p>
          </p:txBody>
        </p:sp>
        <p:sp>
          <p:nvSpPr>
            <p:cNvPr id="47" name="Rounded Rectangle 12">
              <a:extLst>
                <a:ext uri="{FF2B5EF4-FFF2-40B4-BE49-F238E27FC236}">
                  <a16:creationId xmlns:a16="http://schemas.microsoft.com/office/drawing/2014/main" id="{D0759439-14F9-BA4F-9408-82422DC871D0}"/>
                </a:ext>
              </a:extLst>
            </p:cNvPr>
            <p:cNvSpPr/>
            <p:nvPr/>
          </p:nvSpPr>
          <p:spPr>
            <a:xfrm>
              <a:off x="3542330" y="2831469"/>
              <a:ext cx="1170761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48" name="TextBox 18">
              <a:extLst>
                <a:ext uri="{FF2B5EF4-FFF2-40B4-BE49-F238E27FC236}">
                  <a16:creationId xmlns:a16="http://schemas.microsoft.com/office/drawing/2014/main" id="{0B80DD2F-16ED-0744-8EB6-8A081AC5BBFC}"/>
                </a:ext>
              </a:extLst>
            </p:cNvPr>
            <p:cNvSpPr txBox="1"/>
            <p:nvPr/>
          </p:nvSpPr>
          <p:spPr>
            <a:xfrm>
              <a:off x="3746571" y="2882269"/>
              <a:ext cx="8242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1</a:t>
              </a:r>
            </a:p>
          </p:txBody>
        </p:sp>
        <p:sp>
          <p:nvSpPr>
            <p:cNvPr id="49" name="Rounded Rectangle 21">
              <a:extLst>
                <a:ext uri="{FF2B5EF4-FFF2-40B4-BE49-F238E27FC236}">
                  <a16:creationId xmlns:a16="http://schemas.microsoft.com/office/drawing/2014/main" id="{C46063BA-F13E-A64C-92A5-BCE7F57B5EF8}"/>
                </a:ext>
              </a:extLst>
            </p:cNvPr>
            <p:cNvSpPr/>
            <p:nvPr/>
          </p:nvSpPr>
          <p:spPr>
            <a:xfrm>
              <a:off x="4797889" y="2831469"/>
              <a:ext cx="1170761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0" name="TextBox 22">
              <a:extLst>
                <a:ext uri="{FF2B5EF4-FFF2-40B4-BE49-F238E27FC236}">
                  <a16:creationId xmlns:a16="http://schemas.microsoft.com/office/drawing/2014/main" id="{72B007D8-2A78-6E4B-A492-DD0179A627E1}"/>
                </a:ext>
              </a:extLst>
            </p:cNvPr>
            <p:cNvSpPr txBox="1"/>
            <p:nvPr/>
          </p:nvSpPr>
          <p:spPr>
            <a:xfrm>
              <a:off x="5002130" y="2882269"/>
              <a:ext cx="8242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2</a:t>
              </a:r>
            </a:p>
          </p:txBody>
        </p:sp>
        <p:sp>
          <p:nvSpPr>
            <p:cNvPr id="51" name="Rounded Rectangle 24">
              <a:extLst>
                <a:ext uri="{FF2B5EF4-FFF2-40B4-BE49-F238E27FC236}">
                  <a16:creationId xmlns:a16="http://schemas.microsoft.com/office/drawing/2014/main" id="{5644377E-65C0-A54E-8D73-00A60A2D5A7C}"/>
                </a:ext>
              </a:extLst>
            </p:cNvPr>
            <p:cNvSpPr/>
            <p:nvPr/>
          </p:nvSpPr>
          <p:spPr>
            <a:xfrm>
              <a:off x="7471761" y="2831469"/>
              <a:ext cx="1170761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2" name="TextBox 25">
              <a:extLst>
                <a:ext uri="{FF2B5EF4-FFF2-40B4-BE49-F238E27FC236}">
                  <a16:creationId xmlns:a16="http://schemas.microsoft.com/office/drawing/2014/main" id="{F00201DD-752E-3D4C-8199-AD6E894867BE}"/>
                </a:ext>
              </a:extLst>
            </p:cNvPr>
            <p:cNvSpPr txBox="1"/>
            <p:nvPr/>
          </p:nvSpPr>
          <p:spPr>
            <a:xfrm>
              <a:off x="7676002" y="2882269"/>
              <a:ext cx="8242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n</a:t>
              </a:r>
            </a:p>
          </p:txBody>
        </p:sp>
        <p:sp>
          <p:nvSpPr>
            <p:cNvPr id="53" name="Rounded Rectangle 27">
              <a:extLst>
                <a:ext uri="{FF2B5EF4-FFF2-40B4-BE49-F238E27FC236}">
                  <a16:creationId xmlns:a16="http://schemas.microsoft.com/office/drawing/2014/main" id="{9D300D0E-7254-4849-B4F6-70E1E9EE7F0D}"/>
                </a:ext>
              </a:extLst>
            </p:cNvPr>
            <p:cNvSpPr/>
            <p:nvPr/>
          </p:nvSpPr>
          <p:spPr>
            <a:xfrm>
              <a:off x="8759237" y="2831469"/>
              <a:ext cx="2212956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54" name="TextBox 28">
              <a:extLst>
                <a:ext uri="{FF2B5EF4-FFF2-40B4-BE49-F238E27FC236}">
                  <a16:creationId xmlns:a16="http://schemas.microsoft.com/office/drawing/2014/main" id="{5B8FEA08-7D61-2B4C-ADC3-C5E911F2AC99}"/>
                </a:ext>
              </a:extLst>
            </p:cNvPr>
            <p:cNvSpPr txBox="1"/>
            <p:nvPr/>
          </p:nvSpPr>
          <p:spPr>
            <a:xfrm>
              <a:off x="9145291" y="2882269"/>
              <a:ext cx="155803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</a:t>
              </a:r>
            </a:p>
          </p:txBody>
        </p:sp>
        <p:sp>
          <p:nvSpPr>
            <p:cNvPr id="55" name="TextBox 29">
              <a:extLst>
                <a:ext uri="{FF2B5EF4-FFF2-40B4-BE49-F238E27FC236}">
                  <a16:creationId xmlns:a16="http://schemas.microsoft.com/office/drawing/2014/main" id="{4EAE0989-8400-664E-B09E-09514394BE47}"/>
                </a:ext>
              </a:extLst>
            </p:cNvPr>
            <p:cNvSpPr txBox="1"/>
            <p:nvPr/>
          </p:nvSpPr>
          <p:spPr>
            <a:xfrm>
              <a:off x="7089728" y="3117231"/>
              <a:ext cx="34145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…</a:t>
              </a:r>
            </a:p>
          </p:txBody>
        </p:sp>
        <p:cxnSp>
          <p:nvCxnSpPr>
            <p:cNvPr id="56" name="Straight Arrow Connector 33">
              <a:extLst>
                <a:ext uri="{FF2B5EF4-FFF2-40B4-BE49-F238E27FC236}">
                  <a16:creationId xmlns:a16="http://schemas.microsoft.com/office/drawing/2014/main" id="{6477B859-B607-4E46-B875-85E66C7EAD04}"/>
                </a:ext>
              </a:extLst>
            </p:cNvPr>
            <p:cNvCxnSpPr>
              <a:cxnSpLocks/>
            </p:cNvCxnSpPr>
            <p:nvPr/>
          </p:nvCxnSpPr>
          <p:spPr>
            <a:xfrm>
              <a:off x="6988339" y="1509301"/>
              <a:ext cx="656502" cy="2502"/>
            </a:xfrm>
            <a:prstGeom prst="straightConnector1">
              <a:avLst/>
            </a:prstGeom>
            <a:ln>
              <a:solidFill>
                <a:srgbClr val="1B4F8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38">
              <a:extLst>
                <a:ext uri="{FF2B5EF4-FFF2-40B4-BE49-F238E27FC236}">
                  <a16:creationId xmlns:a16="http://schemas.microsoft.com/office/drawing/2014/main" id="{5160FE48-16BE-F34B-8948-67999623CA4B}"/>
                </a:ext>
              </a:extLst>
            </p:cNvPr>
            <p:cNvCxnSpPr>
              <a:stCxn id="57" idx="2"/>
            </p:cNvCxnSpPr>
            <p:nvPr/>
          </p:nvCxnSpPr>
          <p:spPr>
            <a:xfrm>
              <a:off x="6671655" y="1777936"/>
              <a:ext cx="0" cy="526804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Elbow Connector 40">
              <a:extLst>
                <a:ext uri="{FF2B5EF4-FFF2-40B4-BE49-F238E27FC236}">
                  <a16:creationId xmlns:a16="http://schemas.microsoft.com/office/drawing/2014/main" id="{89AABF4F-DCED-1847-B689-D9212EFE8EF9}"/>
                </a:ext>
              </a:extLst>
            </p:cNvPr>
            <p:cNvCxnSpPr>
              <a:cxnSpLocks/>
              <a:stCxn id="47" idx="0"/>
            </p:cNvCxnSpPr>
            <p:nvPr/>
          </p:nvCxnSpPr>
          <p:spPr>
            <a:xfrm rot="5400000" flipH="1" flipV="1">
              <a:off x="5108817" y="1487235"/>
              <a:ext cx="363129" cy="2325340"/>
            </a:xfrm>
            <a:prstGeom prst="bentConnector2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49">
              <a:extLst>
                <a:ext uri="{FF2B5EF4-FFF2-40B4-BE49-F238E27FC236}">
                  <a16:creationId xmlns:a16="http://schemas.microsoft.com/office/drawing/2014/main" id="{6925FF90-651C-AD46-A8AE-FBA4973735A4}"/>
                </a:ext>
              </a:extLst>
            </p:cNvPr>
            <p:cNvCxnSpPr>
              <a:cxnSpLocks/>
            </p:cNvCxnSpPr>
            <p:nvPr/>
          </p:nvCxnSpPr>
          <p:spPr>
            <a:xfrm>
              <a:off x="8794220" y="1503560"/>
              <a:ext cx="802167" cy="3110"/>
            </a:xfrm>
            <a:prstGeom prst="straightConnector1">
              <a:avLst/>
            </a:prstGeom>
            <a:ln>
              <a:solidFill>
                <a:srgbClr val="1B4F8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圆角矩形 59">
              <a:extLst>
                <a:ext uri="{FF2B5EF4-FFF2-40B4-BE49-F238E27FC236}">
                  <a16:creationId xmlns:a16="http://schemas.microsoft.com/office/drawing/2014/main" id="{B1FA0255-D801-C94B-8254-2704066A264B}"/>
                </a:ext>
              </a:extLst>
            </p:cNvPr>
            <p:cNvSpPr/>
            <p:nvPr/>
          </p:nvSpPr>
          <p:spPr>
            <a:xfrm>
              <a:off x="6286410" y="1963902"/>
              <a:ext cx="788265" cy="153004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100"/>
                <a:t>Bind</a:t>
              </a:r>
              <a:r>
                <a:rPr kumimoji="1" lang="zh-CN" altLang="en-US" sz="1100"/>
                <a:t> </a:t>
              </a:r>
              <a:r>
                <a:rPr kumimoji="1" lang="en-US" altLang="zh-CN" sz="1100"/>
                <a:t>EIP</a:t>
              </a:r>
              <a:endParaRPr kumimoji="1" lang="zh-CN" altLang="en-US" sz="1100"/>
            </a:p>
          </p:txBody>
        </p:sp>
        <p:grpSp>
          <p:nvGrpSpPr>
            <p:cNvPr id="61" name="组合 60">
              <a:extLst>
                <a:ext uri="{FF2B5EF4-FFF2-40B4-BE49-F238E27FC236}">
                  <a16:creationId xmlns:a16="http://schemas.microsoft.com/office/drawing/2014/main" id="{95F665F6-6B1D-6D4C-A871-E35B4985DE0F}"/>
                </a:ext>
              </a:extLst>
            </p:cNvPr>
            <p:cNvGrpSpPr/>
            <p:nvPr/>
          </p:nvGrpSpPr>
          <p:grpSpPr>
            <a:xfrm>
              <a:off x="7716406" y="1085624"/>
              <a:ext cx="1029241" cy="835872"/>
              <a:chOff x="1855237" y="659836"/>
              <a:chExt cx="1292848" cy="1049954"/>
            </a:xfrm>
          </p:grpSpPr>
          <p:pic>
            <p:nvPicPr>
              <p:cNvPr id="73" name="Picture 10" descr="D:\sinfor\2010\1月\网络图标设计\修改0126\修改\互联网云_1.png">
                <a:extLst>
                  <a:ext uri="{FF2B5EF4-FFF2-40B4-BE49-F238E27FC236}">
                    <a16:creationId xmlns:a16="http://schemas.microsoft.com/office/drawing/2014/main" id="{D49FB04A-2B74-D646-B9F5-7D48FFB19E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5237" y="659836"/>
                <a:ext cx="1292848" cy="1049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4" name="TextBox 49">
                <a:extLst>
                  <a:ext uri="{FF2B5EF4-FFF2-40B4-BE49-F238E27FC236}">
                    <a16:creationId xmlns:a16="http://schemas.microsoft.com/office/drawing/2014/main" id="{888DC087-8378-A246-A3EA-BC7B376319C4}"/>
                  </a:ext>
                </a:extLst>
              </p:cNvPr>
              <p:cNvSpPr txBox="1"/>
              <p:nvPr/>
            </p:nvSpPr>
            <p:spPr>
              <a:xfrm>
                <a:off x="2029278" y="1030555"/>
                <a:ext cx="944764" cy="347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rgbClr val="345692"/>
                    </a:solidFill>
                    <a:latin typeface="Century Gothic" panose="020B0502020202020204" pitchFamily="34" charset="0"/>
                    <a:ea typeface="微软雅黑" pitchFamily="34" charset="-122"/>
                    <a:cs typeface="Times New Roman" panose="02020603050405020304" pitchFamily="18" charset="0"/>
                  </a:rPr>
                  <a:t>Internet</a:t>
                </a:r>
                <a:endParaRPr lang="zh-CN" altLang="en-US" sz="1200" b="1">
                  <a:solidFill>
                    <a:srgbClr val="345692"/>
                  </a:solidFill>
                  <a:latin typeface="Century Gothic" panose="020B0502020202020204" pitchFamily="34" charset="0"/>
                  <a:ea typeface="微软雅黑" pitchFamily="34" charset="-122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62" name="Picture 30" descr="通用路由器">
              <a:extLst>
                <a:ext uri="{FF2B5EF4-FFF2-40B4-BE49-F238E27FC236}">
                  <a16:creationId xmlns:a16="http://schemas.microsoft.com/office/drawing/2014/main" id="{6E1D40A4-B5BA-534D-B19E-06AB526D9C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3052" y="2328159"/>
              <a:ext cx="454981" cy="340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30" descr="通用路由器">
              <a:extLst>
                <a:ext uri="{FF2B5EF4-FFF2-40B4-BE49-F238E27FC236}">
                  <a16:creationId xmlns:a16="http://schemas.microsoft.com/office/drawing/2014/main" id="{B7166A32-3573-7942-822B-26EB66CA3D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9172" y="2328159"/>
              <a:ext cx="454981" cy="340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圆角矩形 63">
              <a:extLst>
                <a:ext uri="{FF2B5EF4-FFF2-40B4-BE49-F238E27FC236}">
                  <a16:creationId xmlns:a16="http://schemas.microsoft.com/office/drawing/2014/main" id="{F11B486F-E0BF-8449-8358-E8D1CB4B2D6E}"/>
                </a:ext>
              </a:extLst>
            </p:cNvPr>
            <p:cNvSpPr/>
            <p:nvPr/>
          </p:nvSpPr>
          <p:spPr>
            <a:xfrm>
              <a:off x="9532530" y="1963902"/>
              <a:ext cx="788265" cy="153004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100"/>
                <a:t>Bind</a:t>
              </a:r>
              <a:r>
                <a:rPr kumimoji="1" lang="zh-CN" altLang="en-US" sz="1100"/>
                <a:t> </a:t>
              </a:r>
              <a:r>
                <a:rPr kumimoji="1" lang="en-US" altLang="zh-CN" sz="1100"/>
                <a:t>EIP</a:t>
              </a:r>
              <a:endParaRPr kumimoji="1" lang="zh-CN" altLang="en-US" sz="1100"/>
            </a:p>
          </p:txBody>
        </p: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id="{0B883DD9-DD71-7148-ADC5-515A37579200}"/>
                </a:ext>
              </a:extLst>
            </p:cNvPr>
            <p:cNvGrpSpPr/>
            <p:nvPr/>
          </p:nvGrpSpPr>
          <p:grpSpPr>
            <a:xfrm>
              <a:off x="6421576" y="1235088"/>
              <a:ext cx="517933" cy="550929"/>
              <a:chOff x="6405031" y="1196552"/>
              <a:chExt cx="517933" cy="550929"/>
            </a:xfrm>
          </p:grpSpPr>
          <p:pic>
            <p:nvPicPr>
              <p:cNvPr id="71" name="图形 70" descr="云">
                <a:extLst>
                  <a:ext uri="{FF2B5EF4-FFF2-40B4-BE49-F238E27FC236}">
                    <a16:creationId xmlns:a16="http://schemas.microsoft.com/office/drawing/2014/main" id="{B8799E50-A00C-314C-901F-2BEC84EBA6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6449800" y="1196552"/>
                <a:ext cx="428394" cy="428394"/>
              </a:xfrm>
              <a:prstGeom prst="rect">
                <a:avLst/>
              </a:prstGeom>
            </p:spPr>
          </p:pic>
          <p:pic>
            <p:nvPicPr>
              <p:cNvPr id="72" name="图片 71">
                <a:extLst>
                  <a:ext uri="{FF2B5EF4-FFF2-40B4-BE49-F238E27FC236}">
                    <a16:creationId xmlns:a16="http://schemas.microsoft.com/office/drawing/2014/main" id="{11D1E04B-7177-414D-8B3F-C1DD40E867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405031" y="1546063"/>
                <a:ext cx="517933" cy="201418"/>
              </a:xfrm>
              <a:prstGeom prst="rect">
                <a:avLst/>
              </a:prstGeom>
            </p:spPr>
          </p:pic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id="{25876752-7575-A544-A8C9-07D2ADBB8F50}"/>
                </a:ext>
              </a:extLst>
            </p:cNvPr>
            <p:cNvGrpSpPr/>
            <p:nvPr/>
          </p:nvGrpSpPr>
          <p:grpSpPr>
            <a:xfrm>
              <a:off x="9667696" y="1235088"/>
              <a:ext cx="517933" cy="550929"/>
              <a:chOff x="6405031" y="1196552"/>
              <a:chExt cx="517933" cy="550929"/>
            </a:xfrm>
          </p:grpSpPr>
          <p:pic>
            <p:nvPicPr>
              <p:cNvPr id="69" name="图形 68" descr="云">
                <a:extLst>
                  <a:ext uri="{FF2B5EF4-FFF2-40B4-BE49-F238E27FC236}">
                    <a16:creationId xmlns:a16="http://schemas.microsoft.com/office/drawing/2014/main" id="{64EB683C-861C-A648-8796-CB402A6A2D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6449800" y="1196552"/>
                <a:ext cx="428394" cy="428394"/>
              </a:xfrm>
              <a:prstGeom prst="rect">
                <a:avLst/>
              </a:prstGeom>
            </p:spPr>
          </p:pic>
          <p:pic>
            <p:nvPicPr>
              <p:cNvPr id="70" name="图片 69">
                <a:extLst>
                  <a:ext uri="{FF2B5EF4-FFF2-40B4-BE49-F238E27FC236}">
                    <a16:creationId xmlns:a16="http://schemas.microsoft.com/office/drawing/2014/main" id="{37A19690-0B93-1B4E-B501-E4546F8131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405031" y="1546063"/>
                <a:ext cx="517933" cy="201418"/>
              </a:xfrm>
              <a:prstGeom prst="rect">
                <a:avLst/>
              </a:prstGeom>
            </p:spPr>
          </p:pic>
        </p:grpSp>
        <p:cxnSp>
          <p:nvCxnSpPr>
            <p:cNvPr id="67" name="肘形连接符 66">
              <a:extLst>
                <a:ext uri="{FF2B5EF4-FFF2-40B4-BE49-F238E27FC236}">
                  <a16:creationId xmlns:a16="http://schemas.microsoft.com/office/drawing/2014/main" id="{9E025604-8C26-1148-A271-99667FDD0BB5}"/>
                </a:ext>
              </a:extLst>
            </p:cNvPr>
            <p:cNvCxnSpPr/>
            <p:nvPr/>
          </p:nvCxnSpPr>
          <p:spPr>
            <a:xfrm>
              <a:off x="6908033" y="2468339"/>
              <a:ext cx="1149109" cy="333193"/>
            </a:xfrm>
            <a:prstGeom prst="bentConnector2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肘形连接符 67">
              <a:extLst>
                <a:ext uri="{FF2B5EF4-FFF2-40B4-BE49-F238E27FC236}">
                  <a16:creationId xmlns:a16="http://schemas.microsoft.com/office/drawing/2014/main" id="{DCAEA71B-4836-0140-9FCD-72EB6A9228C7}"/>
                </a:ext>
              </a:extLst>
            </p:cNvPr>
            <p:cNvCxnSpPr>
              <a:stCxn id="62" idx="2"/>
              <a:endCxn id="49" idx="3"/>
            </p:cNvCxnSpPr>
            <p:nvPr/>
          </p:nvCxnSpPr>
          <p:spPr>
            <a:xfrm rot="5400000">
              <a:off x="6004514" y="2632529"/>
              <a:ext cx="640167" cy="711893"/>
            </a:xfrm>
            <a:prstGeom prst="bentConnector2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71">
            <a:extLst>
              <a:ext uri="{FF2B5EF4-FFF2-40B4-BE49-F238E27FC236}">
                <a16:creationId xmlns:a16="http://schemas.microsoft.com/office/drawing/2014/main" id="{D191F7C6-98E9-604D-88A3-2A4231A524BD}"/>
              </a:ext>
            </a:extLst>
          </p:cNvPr>
          <p:cNvSpPr txBox="1"/>
          <p:nvPr/>
        </p:nvSpPr>
        <p:spPr>
          <a:xfrm>
            <a:off x="882016" y="3773582"/>
            <a:ext cx="3019079" cy="189135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Service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Provide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also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can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offer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dedicated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cabinet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or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physical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cluster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to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sensitive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business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and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data</a:t>
            </a:r>
            <a:r>
              <a:rPr kumimoji="1"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kumimoji="1"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65213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Tenant Self-Service Portal</a:t>
            </a:r>
            <a:endParaRPr kumimoji="1" lang="zh-CN" altLang="en-US" dirty="0">
              <a:latin typeface="+mn-lt"/>
            </a:endParaRP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16</a:t>
            </a:fld>
            <a:endParaRPr lang="zh-CN" altLang="en-US"/>
          </a:p>
        </p:txBody>
      </p:sp>
      <p:pic>
        <p:nvPicPr>
          <p:cNvPr id="31" name="Picture 7">
            <a:extLst>
              <a:ext uri="{FF2B5EF4-FFF2-40B4-BE49-F238E27FC236}">
                <a16:creationId xmlns:a16="http://schemas.microsoft.com/office/drawing/2014/main" id="{71197093-8E54-9E40-9E42-B138AC8C1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007" y="1677188"/>
            <a:ext cx="6461730" cy="3538459"/>
          </a:xfrm>
          <a:prstGeom prst="roundRect">
            <a:avLst>
              <a:gd name="adj" fmla="val 4920"/>
            </a:avLst>
          </a:prstGeom>
        </p:spPr>
      </p:pic>
      <p:sp>
        <p:nvSpPr>
          <p:cNvPr id="32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8CE7B390-7BA6-D94E-B64A-6F9AD0AB3850}"/>
              </a:ext>
            </a:extLst>
          </p:cNvPr>
          <p:cNvSpPr txBox="1">
            <a:spLocks/>
          </p:cNvSpPr>
          <p:nvPr/>
        </p:nvSpPr>
        <p:spPr>
          <a:xfrm>
            <a:off x="7741948" y="1945443"/>
            <a:ext cx="3716051" cy="3723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US" sz="1600" b="1" dirty="0">
                <a:solidFill>
                  <a:schemeClr val="tx1"/>
                </a:solidFill>
                <a:latin typeface="+mn-lt"/>
              </a:rPr>
              <a:t>A portal for tenants to manage their own virtualization environments.</a:t>
            </a:r>
          </a:p>
          <a:p>
            <a:pPr algn="just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endParaRPr lang="en-MY" sz="200" b="1" dirty="0">
              <a:solidFill>
                <a:schemeClr val="tx1"/>
              </a:solidFill>
              <a:latin typeface="+mn-lt"/>
            </a:endParaRP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rgbClr val="345692"/>
                </a:solidFill>
                <a:latin typeface="+mn-lt"/>
              </a:rPr>
              <a:t>VM Management</a:t>
            </a: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rgbClr val="345692"/>
                </a:solidFill>
                <a:latin typeface="+mn-lt"/>
              </a:rPr>
              <a:t>Tenant Network</a:t>
            </a:r>
            <a:r>
              <a:rPr lang="zh-CN" altLang="en-US" sz="1600" dirty="0">
                <a:solidFill>
                  <a:srgbClr val="345692"/>
                </a:solidFill>
                <a:latin typeface="+mn-lt"/>
              </a:rPr>
              <a:t> </a:t>
            </a:r>
            <a:r>
              <a:rPr lang="en-MY" sz="1600" dirty="0">
                <a:solidFill>
                  <a:srgbClr val="345692"/>
                </a:solidFill>
                <a:latin typeface="+mn-lt"/>
              </a:rPr>
              <a:t>Management</a:t>
            </a: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rgbClr val="345692"/>
                </a:solidFill>
                <a:latin typeface="+mn-lt"/>
              </a:rPr>
              <a:t>Request resource </a:t>
            </a: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rgbClr val="345692"/>
                </a:solidFill>
                <a:latin typeface="+mn-lt"/>
              </a:rPr>
              <a:t>Usage Monitoring</a:t>
            </a:r>
          </a:p>
        </p:txBody>
      </p:sp>
    </p:spTree>
    <p:extLst>
      <p:ext uri="{BB962C8B-B14F-4D97-AF65-F5344CB8AC3E}">
        <p14:creationId xmlns:p14="http://schemas.microsoft.com/office/powerpoint/2010/main" val="1359968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矩形 233">
            <a:extLst>
              <a:ext uri="{FF2B5EF4-FFF2-40B4-BE49-F238E27FC236}">
                <a16:creationId xmlns:a16="http://schemas.microsoft.com/office/drawing/2014/main" id="{F1AB1F2D-2F9E-9A4F-8FC0-3C2956D2634E}"/>
              </a:ext>
            </a:extLst>
          </p:cNvPr>
          <p:cNvSpPr/>
          <p:nvPr/>
        </p:nvSpPr>
        <p:spPr>
          <a:xfrm>
            <a:off x="930229" y="1265075"/>
            <a:ext cx="10398131" cy="438482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9" y="48950"/>
            <a:ext cx="2074679" cy="948473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232" name="矩形 231">
            <a:extLst>
              <a:ext uri="{FF2B5EF4-FFF2-40B4-BE49-F238E27FC236}">
                <a16:creationId xmlns:a16="http://schemas.microsoft.com/office/drawing/2014/main" id="{1A6AAF78-9D9A-9743-AA52-A14CEA8B5E04}"/>
              </a:ext>
            </a:extLst>
          </p:cNvPr>
          <p:cNvSpPr/>
          <p:nvPr/>
        </p:nvSpPr>
        <p:spPr>
          <a:xfrm>
            <a:off x="648588" y="254701"/>
            <a:ext cx="965520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Build, Run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and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Protect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Any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Applications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and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Workloads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Using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a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Hybrid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r>
              <a:rPr lang="en-US" altLang="zh-CN" sz="2200" b="1" spc="-110" dirty="0">
                <a:solidFill>
                  <a:srgbClr val="345692"/>
                </a:solidFill>
                <a:latin typeface="+mj-lt"/>
              </a:rPr>
              <a:t>Cloud</a:t>
            </a:r>
            <a:r>
              <a:rPr lang="zh-CN" altLang="en-US" sz="2200" b="1" spc="-110" dirty="0">
                <a:solidFill>
                  <a:srgbClr val="345692"/>
                </a:solidFill>
                <a:latin typeface="+mj-lt"/>
              </a:rPr>
              <a:t> </a:t>
            </a:r>
            <a:endParaRPr lang="en-US" altLang="zh-CN" sz="2200" b="1" spc="-110" dirty="0">
              <a:solidFill>
                <a:srgbClr val="345692"/>
              </a:solidFill>
              <a:latin typeface="+mj-lt"/>
              <a:ea typeface="微软雅黑" charset="-122"/>
            </a:endParaRPr>
          </a:p>
        </p:txBody>
      </p:sp>
      <p:pic>
        <p:nvPicPr>
          <p:cNvPr id="233" name="图片 9" descr="图形用户界面&#10;&#10;已自动生成说明">
            <a:extLst>
              <a:ext uri="{FF2B5EF4-FFF2-40B4-BE49-F238E27FC236}">
                <a16:creationId xmlns:a16="http://schemas.microsoft.com/office/drawing/2014/main" id="{B289DF51-6B8D-C94E-8C27-8D9317B4D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424" y="1437596"/>
            <a:ext cx="9963573" cy="386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2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roup 38">
            <a:extLst>
              <a:ext uri="{FF2B5EF4-FFF2-40B4-BE49-F238E27FC236}">
                <a16:creationId xmlns:a16="http://schemas.microsoft.com/office/drawing/2014/main" id="{D6DDF43A-85BE-9D49-AD62-DEA0DB133EC2}"/>
              </a:ext>
            </a:extLst>
          </p:cNvPr>
          <p:cNvGrpSpPr/>
          <p:nvPr/>
        </p:nvGrpSpPr>
        <p:grpSpPr>
          <a:xfrm>
            <a:off x="10517998" y="3368344"/>
            <a:ext cx="1107947" cy="2126763"/>
            <a:chOff x="10517998" y="3333509"/>
            <a:chExt cx="1107947" cy="2060296"/>
          </a:xfrm>
        </p:grpSpPr>
        <p:sp>
          <p:nvSpPr>
            <p:cNvPr id="145" name="Rectangle: Rounded Corners 1">
              <a:extLst>
                <a:ext uri="{FF2B5EF4-FFF2-40B4-BE49-F238E27FC236}">
                  <a16:creationId xmlns:a16="http://schemas.microsoft.com/office/drawing/2014/main" id="{EA8EE8B7-D5A1-974C-BF90-C57F22F85A2F}"/>
                </a:ext>
              </a:extLst>
            </p:cNvPr>
            <p:cNvSpPr/>
            <p:nvPr/>
          </p:nvSpPr>
          <p:spPr>
            <a:xfrm>
              <a:off x="10695113" y="3949860"/>
              <a:ext cx="930832" cy="842058"/>
            </a:xfrm>
            <a:prstGeom prst="roundRect">
              <a:avLst/>
            </a:prstGeom>
            <a:solidFill>
              <a:srgbClr val="0070C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solidFill>
                    <a:schemeClr val="bg1"/>
                  </a:solidFill>
                </a:rPr>
                <a:t>Save ~50%</a:t>
              </a:r>
              <a:endParaRPr lang="en-HK" b="1">
                <a:solidFill>
                  <a:schemeClr val="bg1"/>
                </a:solidFill>
              </a:endParaRPr>
            </a:p>
          </p:txBody>
        </p:sp>
        <p:cxnSp>
          <p:nvCxnSpPr>
            <p:cNvPr id="146" name="Connector: Elbow 31">
              <a:extLst>
                <a:ext uri="{FF2B5EF4-FFF2-40B4-BE49-F238E27FC236}">
                  <a16:creationId xmlns:a16="http://schemas.microsoft.com/office/drawing/2014/main" id="{5113CBE3-DE0D-CE45-91A7-E47E776CEF9C}"/>
                </a:ext>
              </a:extLst>
            </p:cNvPr>
            <p:cNvCxnSpPr>
              <a:cxnSpLocks/>
              <a:endCxn id="145" idx="0"/>
            </p:cNvCxnSpPr>
            <p:nvPr/>
          </p:nvCxnSpPr>
          <p:spPr>
            <a:xfrm>
              <a:off x="10517998" y="3333509"/>
              <a:ext cx="642531" cy="616351"/>
            </a:xfrm>
            <a:prstGeom prst="bentConnector2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Connector: Elbow 35">
              <a:extLst>
                <a:ext uri="{FF2B5EF4-FFF2-40B4-BE49-F238E27FC236}">
                  <a16:creationId xmlns:a16="http://schemas.microsoft.com/office/drawing/2014/main" id="{5FA5EA6E-5D6C-5F4C-86E8-D71BDB10A445}"/>
                </a:ext>
              </a:extLst>
            </p:cNvPr>
            <p:cNvCxnSpPr>
              <a:cxnSpLocks/>
              <a:endCxn id="145" idx="2"/>
            </p:cNvCxnSpPr>
            <p:nvPr/>
          </p:nvCxnSpPr>
          <p:spPr>
            <a:xfrm flipV="1">
              <a:off x="10517998" y="4791918"/>
              <a:ext cx="642531" cy="601887"/>
            </a:xfrm>
            <a:prstGeom prst="bentConnector2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47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709360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345692"/>
                  </a:solidFill>
                </a:rPr>
                <a:t>Cost Sample with 5-year TCO Projection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graphicFrame>
        <p:nvGraphicFramePr>
          <p:cNvPr id="142" name="Table 29">
            <a:extLst>
              <a:ext uri="{FF2B5EF4-FFF2-40B4-BE49-F238E27FC236}">
                <a16:creationId xmlns:a16="http://schemas.microsoft.com/office/drawing/2014/main" id="{524A2A9E-AD41-4844-9F17-F816EDD02FF1}"/>
              </a:ext>
            </a:extLst>
          </p:cNvPr>
          <p:cNvGraphicFramePr>
            <a:graphicFrameLocks noGrp="1"/>
          </p:cNvGraphicFramePr>
          <p:nvPr/>
        </p:nvGraphicFramePr>
        <p:xfrm>
          <a:off x="923925" y="1786041"/>
          <a:ext cx="9665698" cy="18390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1466">
                  <a:extLst>
                    <a:ext uri="{9D8B030D-6E8A-4147-A177-3AD203B41FA5}">
                      <a16:colId xmlns:a16="http://schemas.microsoft.com/office/drawing/2014/main" val="3103856746"/>
                    </a:ext>
                  </a:extLst>
                </a:gridCol>
                <a:gridCol w="559698">
                  <a:extLst>
                    <a:ext uri="{9D8B030D-6E8A-4147-A177-3AD203B41FA5}">
                      <a16:colId xmlns:a16="http://schemas.microsoft.com/office/drawing/2014/main" val="2240638764"/>
                    </a:ext>
                  </a:extLst>
                </a:gridCol>
                <a:gridCol w="638733">
                  <a:extLst>
                    <a:ext uri="{9D8B030D-6E8A-4147-A177-3AD203B41FA5}">
                      <a16:colId xmlns:a16="http://schemas.microsoft.com/office/drawing/2014/main" val="3505993561"/>
                    </a:ext>
                  </a:extLst>
                </a:gridCol>
                <a:gridCol w="772737">
                  <a:extLst>
                    <a:ext uri="{9D8B030D-6E8A-4147-A177-3AD203B41FA5}">
                      <a16:colId xmlns:a16="http://schemas.microsoft.com/office/drawing/2014/main" val="1715748335"/>
                    </a:ext>
                  </a:extLst>
                </a:gridCol>
                <a:gridCol w="695006">
                  <a:extLst>
                    <a:ext uri="{9D8B030D-6E8A-4147-A177-3AD203B41FA5}">
                      <a16:colId xmlns:a16="http://schemas.microsoft.com/office/drawing/2014/main" val="4120102939"/>
                    </a:ext>
                  </a:extLst>
                </a:gridCol>
                <a:gridCol w="501459">
                  <a:extLst>
                    <a:ext uri="{9D8B030D-6E8A-4147-A177-3AD203B41FA5}">
                      <a16:colId xmlns:a16="http://schemas.microsoft.com/office/drawing/2014/main" val="36143978"/>
                    </a:ext>
                  </a:extLst>
                </a:gridCol>
                <a:gridCol w="749227">
                  <a:extLst>
                    <a:ext uri="{9D8B030D-6E8A-4147-A177-3AD203B41FA5}">
                      <a16:colId xmlns:a16="http://schemas.microsoft.com/office/drawing/2014/main" val="1352720944"/>
                    </a:ext>
                  </a:extLst>
                </a:gridCol>
                <a:gridCol w="743314">
                  <a:extLst>
                    <a:ext uri="{9D8B030D-6E8A-4147-A177-3AD203B41FA5}">
                      <a16:colId xmlns:a16="http://schemas.microsoft.com/office/drawing/2014/main" val="3908929126"/>
                    </a:ext>
                  </a:extLst>
                </a:gridCol>
                <a:gridCol w="724686">
                  <a:extLst>
                    <a:ext uri="{9D8B030D-6E8A-4147-A177-3AD203B41FA5}">
                      <a16:colId xmlns:a16="http://schemas.microsoft.com/office/drawing/2014/main" val="399590867"/>
                    </a:ext>
                  </a:extLst>
                </a:gridCol>
                <a:gridCol w="724686">
                  <a:extLst>
                    <a:ext uri="{9D8B030D-6E8A-4147-A177-3AD203B41FA5}">
                      <a16:colId xmlns:a16="http://schemas.microsoft.com/office/drawing/2014/main" val="1118542125"/>
                    </a:ext>
                  </a:extLst>
                </a:gridCol>
                <a:gridCol w="724686">
                  <a:extLst>
                    <a:ext uri="{9D8B030D-6E8A-4147-A177-3AD203B41FA5}">
                      <a16:colId xmlns:a16="http://schemas.microsoft.com/office/drawing/2014/main" val="2218789738"/>
                    </a:ext>
                  </a:extLst>
                </a:gridCol>
              </a:tblGrid>
              <a:tr h="571761"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Public Cloud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vCPU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RAM (GB)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Storage (GB)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USD/VM/Year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VM Qty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1st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2nd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3rd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4th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5th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02AF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070189"/>
                  </a:ext>
                </a:extLst>
              </a:tr>
              <a:tr h="259071">
                <a:tc>
                  <a:txBody>
                    <a:bodyPr/>
                    <a:lstStyle/>
                    <a:p>
                      <a:pPr marL="72000"/>
                      <a:r>
                        <a:rPr lang="en-HK" sz="1100" err="1">
                          <a:effectLst/>
                          <a:latin typeface="+mn-lt"/>
                        </a:rPr>
                        <a:t>xSmall</a:t>
                      </a:r>
                      <a:r>
                        <a:rPr lang="en-HK" sz="1100">
                          <a:effectLst/>
                          <a:latin typeface="+mn-lt"/>
                        </a:rPr>
                        <a:t> (2 old U;2GBRAM;30GB Disk)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90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138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 416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832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1,248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1,665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2,081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1914498"/>
                  </a:ext>
                </a:extLst>
              </a:tr>
              <a:tr h="259071">
                <a:tc>
                  <a:txBody>
                    <a:bodyPr/>
                    <a:lstStyle/>
                    <a:p>
                      <a:pPr marL="72000"/>
                      <a:r>
                        <a:rPr lang="en-HK" sz="1100">
                          <a:effectLst/>
                          <a:latin typeface="+mn-lt"/>
                        </a:rPr>
                        <a:t>Small (2U;4GBRAM;30GB Disk)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34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68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510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630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17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10,718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21,436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32,154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42,873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53,591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1964982"/>
                  </a:ext>
                </a:extLst>
              </a:tr>
              <a:tr h="259071">
                <a:tc>
                  <a:txBody>
                    <a:bodyPr/>
                    <a:lstStyle/>
                    <a:p>
                      <a:pPr marL="72000"/>
                      <a:r>
                        <a:rPr lang="en-HK" sz="1100" dirty="0">
                          <a:effectLst/>
                          <a:latin typeface="+mn-lt"/>
                        </a:rPr>
                        <a:t>Medium (8U;16GBRAM;470GB Disk)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160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320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9,400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dirty="0">
                          <a:effectLst/>
                          <a:latin typeface="+mn-lt"/>
                        </a:rPr>
                        <a:t>3,012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dirty="0">
                          <a:effectLst/>
                          <a:latin typeface="+mn-lt"/>
                        </a:rPr>
                        <a:t>20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60,252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120,504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180,756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241,008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301,260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243701"/>
                  </a:ext>
                </a:extLst>
              </a:tr>
              <a:tr h="490099">
                <a:tc>
                  <a:txBody>
                    <a:bodyPr/>
                    <a:lstStyle/>
                    <a:p>
                      <a:endParaRPr lang="en-HK" sz="1100" dirty="0">
                        <a:effectLst/>
                        <a:latin typeface="+mn-lt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rgbClr val="02AFF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</a:rPr>
                        <a:t>Tenant Spending</a:t>
                      </a:r>
                      <a:endParaRPr lang="en-HK" sz="1100" b="0" dirty="0">
                        <a:solidFill>
                          <a:srgbClr val="02AFF0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HK" sz="16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02AFF0"/>
                          </a:solidFill>
                          <a:effectLst/>
                          <a:latin typeface="+mn-lt"/>
                        </a:rPr>
                        <a:t>71,386 </a:t>
                      </a:r>
                      <a:endParaRPr lang="en-HK" sz="1100" b="1" dirty="0">
                        <a:solidFill>
                          <a:srgbClr val="02AFF0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02AFF0"/>
                          </a:solidFill>
                          <a:effectLst/>
                          <a:latin typeface="+mn-lt"/>
                        </a:rPr>
                        <a:t>142,773 </a:t>
                      </a:r>
                      <a:endParaRPr lang="en-HK" sz="1100" b="1" dirty="0">
                        <a:solidFill>
                          <a:srgbClr val="02AFF0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02AFF0"/>
                          </a:solidFill>
                          <a:effectLst/>
                          <a:latin typeface="+mn-lt"/>
                        </a:rPr>
                        <a:t>214,159 </a:t>
                      </a:r>
                      <a:endParaRPr lang="en-HK" sz="1100" b="1" dirty="0">
                        <a:solidFill>
                          <a:srgbClr val="02AFF0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02AFF0"/>
                          </a:solidFill>
                          <a:effectLst/>
                          <a:latin typeface="+mn-lt"/>
                        </a:rPr>
                        <a:t>285,545 </a:t>
                      </a:r>
                      <a:endParaRPr lang="en-HK" sz="1100" b="1" dirty="0">
                        <a:solidFill>
                          <a:srgbClr val="02AFF0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02AFF0"/>
                          </a:solidFill>
                          <a:effectLst/>
                          <a:latin typeface="+mn-lt"/>
                        </a:rPr>
                        <a:t>356,932 </a:t>
                      </a:r>
                      <a:endParaRPr lang="en-HK" sz="1100" b="1" dirty="0">
                        <a:solidFill>
                          <a:srgbClr val="02AFF0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887140"/>
                  </a:ext>
                </a:extLst>
              </a:tr>
            </a:tbl>
          </a:graphicData>
        </a:graphic>
      </p:graphicFrame>
      <p:sp>
        <p:nvSpPr>
          <p:cNvPr id="143" name="TextBox 30">
            <a:extLst>
              <a:ext uri="{FF2B5EF4-FFF2-40B4-BE49-F238E27FC236}">
                <a16:creationId xmlns:a16="http://schemas.microsoft.com/office/drawing/2014/main" id="{628BC8C1-2B3D-A14F-840A-BDB230DF5866}"/>
              </a:ext>
            </a:extLst>
          </p:cNvPr>
          <p:cNvSpPr txBox="1"/>
          <p:nvPr/>
        </p:nvSpPr>
        <p:spPr>
          <a:xfrm>
            <a:off x="923925" y="976912"/>
            <a:ext cx="9665698" cy="654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HK" sz="1600" dirty="0">
                <a:effectLst/>
              </a:rPr>
              <a:t>Cloud TCO Comparison with Same Configuration:</a:t>
            </a:r>
          </a:p>
          <a:p>
            <a:pPr algn="ctr">
              <a:lnSpc>
                <a:spcPct val="120000"/>
              </a:lnSpc>
            </a:pPr>
            <a:r>
              <a:rPr lang="en-HK" sz="1600" dirty="0">
                <a:ea typeface="DengXian" panose="02010600030101010101" pitchFamily="2" charset="-122"/>
              </a:rPr>
              <a:t>Server Farm with </a:t>
            </a:r>
            <a:r>
              <a:rPr lang="en-HK" sz="1600" b="1" dirty="0">
                <a:solidFill>
                  <a:srgbClr val="0070C0"/>
                </a:solidFill>
                <a:ea typeface="DengXian" panose="02010600030101010101" pitchFamily="2" charset="-122"/>
              </a:rPr>
              <a:t>40 VMs</a:t>
            </a:r>
            <a:r>
              <a:rPr lang="en-HK" sz="1600" dirty="0">
                <a:solidFill>
                  <a:srgbClr val="0070C0"/>
                </a:solidFill>
                <a:ea typeface="DengXian" panose="02010600030101010101" pitchFamily="2" charset="-122"/>
              </a:rPr>
              <a:t> </a:t>
            </a:r>
            <a:r>
              <a:rPr lang="en-HK" sz="1600" dirty="0">
                <a:ea typeface="DengXian" panose="02010600030101010101" pitchFamily="2" charset="-122"/>
              </a:rPr>
              <a:t>total Cloud resource </a:t>
            </a:r>
            <a:r>
              <a:rPr lang="en-HK" sz="1600" b="1" dirty="0">
                <a:solidFill>
                  <a:srgbClr val="0070C0"/>
                </a:solidFill>
                <a:ea typeface="DengXian" panose="02010600030101010101" pitchFamily="2" charset="-122"/>
              </a:rPr>
              <a:t>200vCPU, 400GB RAM &amp; 10TB Storage</a:t>
            </a:r>
            <a:endParaRPr lang="en-HK" sz="1600" b="1" dirty="0">
              <a:solidFill>
                <a:srgbClr val="0070C0"/>
              </a:solidFill>
              <a:effectLst/>
              <a:ea typeface="DengXian" panose="02010600030101010101" pitchFamily="2" charset="-122"/>
            </a:endParaRPr>
          </a:p>
        </p:txBody>
      </p:sp>
      <p:graphicFrame>
        <p:nvGraphicFramePr>
          <p:cNvPr id="148" name="Table 29">
            <a:extLst>
              <a:ext uri="{FF2B5EF4-FFF2-40B4-BE49-F238E27FC236}">
                <a16:creationId xmlns:a16="http://schemas.microsoft.com/office/drawing/2014/main" id="{B1384A93-9183-B04D-8C4C-00D75A330254}"/>
              </a:ext>
            </a:extLst>
          </p:cNvPr>
          <p:cNvGraphicFramePr>
            <a:graphicFrameLocks noGrp="1"/>
          </p:cNvGraphicFramePr>
          <p:nvPr/>
        </p:nvGraphicFramePr>
        <p:xfrm>
          <a:off x="923925" y="3762618"/>
          <a:ext cx="9665698" cy="19866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1466">
                  <a:extLst>
                    <a:ext uri="{9D8B030D-6E8A-4147-A177-3AD203B41FA5}">
                      <a16:colId xmlns:a16="http://schemas.microsoft.com/office/drawing/2014/main" val="3103856746"/>
                    </a:ext>
                  </a:extLst>
                </a:gridCol>
                <a:gridCol w="559698">
                  <a:extLst>
                    <a:ext uri="{9D8B030D-6E8A-4147-A177-3AD203B41FA5}">
                      <a16:colId xmlns:a16="http://schemas.microsoft.com/office/drawing/2014/main" val="2240638764"/>
                    </a:ext>
                  </a:extLst>
                </a:gridCol>
                <a:gridCol w="638733">
                  <a:extLst>
                    <a:ext uri="{9D8B030D-6E8A-4147-A177-3AD203B41FA5}">
                      <a16:colId xmlns:a16="http://schemas.microsoft.com/office/drawing/2014/main" val="3505993561"/>
                    </a:ext>
                  </a:extLst>
                </a:gridCol>
                <a:gridCol w="772737">
                  <a:extLst>
                    <a:ext uri="{9D8B030D-6E8A-4147-A177-3AD203B41FA5}">
                      <a16:colId xmlns:a16="http://schemas.microsoft.com/office/drawing/2014/main" val="1715748335"/>
                    </a:ext>
                  </a:extLst>
                </a:gridCol>
                <a:gridCol w="695006">
                  <a:extLst>
                    <a:ext uri="{9D8B030D-6E8A-4147-A177-3AD203B41FA5}">
                      <a16:colId xmlns:a16="http://schemas.microsoft.com/office/drawing/2014/main" val="4120102939"/>
                    </a:ext>
                  </a:extLst>
                </a:gridCol>
                <a:gridCol w="501459">
                  <a:extLst>
                    <a:ext uri="{9D8B030D-6E8A-4147-A177-3AD203B41FA5}">
                      <a16:colId xmlns:a16="http://schemas.microsoft.com/office/drawing/2014/main" val="36143978"/>
                    </a:ext>
                  </a:extLst>
                </a:gridCol>
                <a:gridCol w="749227">
                  <a:extLst>
                    <a:ext uri="{9D8B030D-6E8A-4147-A177-3AD203B41FA5}">
                      <a16:colId xmlns:a16="http://schemas.microsoft.com/office/drawing/2014/main" val="1352720944"/>
                    </a:ext>
                  </a:extLst>
                </a:gridCol>
                <a:gridCol w="743314">
                  <a:extLst>
                    <a:ext uri="{9D8B030D-6E8A-4147-A177-3AD203B41FA5}">
                      <a16:colId xmlns:a16="http://schemas.microsoft.com/office/drawing/2014/main" val="3908929126"/>
                    </a:ext>
                  </a:extLst>
                </a:gridCol>
                <a:gridCol w="724686">
                  <a:extLst>
                    <a:ext uri="{9D8B030D-6E8A-4147-A177-3AD203B41FA5}">
                      <a16:colId xmlns:a16="http://schemas.microsoft.com/office/drawing/2014/main" val="399590867"/>
                    </a:ext>
                  </a:extLst>
                </a:gridCol>
                <a:gridCol w="724686">
                  <a:extLst>
                    <a:ext uri="{9D8B030D-6E8A-4147-A177-3AD203B41FA5}">
                      <a16:colId xmlns:a16="http://schemas.microsoft.com/office/drawing/2014/main" val="1118542125"/>
                    </a:ext>
                  </a:extLst>
                </a:gridCol>
                <a:gridCol w="724686">
                  <a:extLst>
                    <a:ext uri="{9D8B030D-6E8A-4147-A177-3AD203B41FA5}">
                      <a16:colId xmlns:a16="http://schemas.microsoft.com/office/drawing/2014/main" val="2218789738"/>
                    </a:ext>
                  </a:extLst>
                </a:gridCol>
              </a:tblGrid>
              <a:tr h="571761"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Sangfor</a:t>
                      </a:r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Manged Cloud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vCPU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RAM (GB)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Storage (GB)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USD/VM/Year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VM Qty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1st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2nd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3rd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4th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5th Year TCO</a:t>
                      </a:r>
                      <a:endParaRPr lang="en-HK" sz="11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rgbClr val="79BD2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731536"/>
                  </a:ext>
                </a:extLst>
              </a:tr>
              <a:tr h="259071">
                <a:tc>
                  <a:txBody>
                    <a:bodyPr/>
                    <a:lstStyle/>
                    <a:p>
                      <a:pPr marL="72000"/>
                      <a:r>
                        <a:rPr lang="en-HK" sz="1100" err="1">
                          <a:effectLst/>
                          <a:latin typeface="+mn-lt"/>
                        </a:rPr>
                        <a:t>xSmall</a:t>
                      </a:r>
                      <a:r>
                        <a:rPr lang="en-HK" sz="1100">
                          <a:effectLst/>
                          <a:latin typeface="+mn-lt"/>
                        </a:rPr>
                        <a:t> (2U;2GBRAM;30GB Disk)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90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164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 492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984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1,476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1,968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dirty="0">
                          <a:effectLst/>
                          <a:latin typeface="+mn-lt"/>
                        </a:rPr>
                        <a:t> 2,460 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614751"/>
                  </a:ext>
                </a:extLst>
              </a:tr>
              <a:tr h="259071">
                <a:tc>
                  <a:txBody>
                    <a:bodyPr/>
                    <a:lstStyle/>
                    <a:p>
                      <a:pPr marL="72000"/>
                      <a:r>
                        <a:rPr lang="en-HK" sz="1100">
                          <a:effectLst/>
                          <a:latin typeface="+mn-lt"/>
                        </a:rPr>
                        <a:t>Small (2U;4GBRAM;30GB Disk)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34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68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510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328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17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 5,576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11,152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16,728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22,304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dirty="0">
                          <a:effectLst/>
                          <a:latin typeface="+mn-lt"/>
                        </a:rPr>
                        <a:t> 27,880 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423597"/>
                  </a:ext>
                </a:extLst>
              </a:tr>
              <a:tr h="381174">
                <a:tc>
                  <a:txBody>
                    <a:bodyPr/>
                    <a:lstStyle/>
                    <a:p>
                      <a:pPr marL="72000"/>
                      <a:r>
                        <a:rPr lang="en-HK" sz="1100" dirty="0">
                          <a:effectLst/>
                          <a:latin typeface="+mn-lt"/>
                        </a:rPr>
                        <a:t>Medium (8U;16GBRAM;470GB Disk)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160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320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>
                          <a:effectLst/>
                          <a:latin typeface="+mn-lt"/>
                        </a:rPr>
                        <a:t>9400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dirty="0">
                          <a:effectLst/>
                          <a:latin typeface="+mn-lt"/>
                        </a:rPr>
                        <a:t>1500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HK" sz="1100" dirty="0">
                          <a:effectLst/>
                          <a:latin typeface="+mn-lt"/>
                        </a:rPr>
                        <a:t>20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dirty="0">
                          <a:effectLst/>
                          <a:latin typeface="+mn-lt"/>
                        </a:rPr>
                        <a:t> 30,000 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60,000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90,000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>
                          <a:effectLst/>
                          <a:latin typeface="+mn-lt"/>
                        </a:rPr>
                        <a:t> 120,000 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dirty="0">
                          <a:effectLst/>
                          <a:latin typeface="+mn-lt"/>
                        </a:rPr>
                        <a:t> 150,000 </a:t>
                      </a:r>
                      <a:endParaRPr lang="en-HK" sz="1100" dirty="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61579"/>
                  </a:ext>
                </a:extLst>
              </a:tr>
              <a:tr h="515569">
                <a:tc>
                  <a:txBody>
                    <a:bodyPr/>
                    <a:lstStyle/>
                    <a:p>
                      <a:r>
                        <a:rPr lang="en-HK" sz="1100">
                          <a:effectLst/>
                          <a:latin typeface="+mn-lt"/>
                        </a:rPr>
                        <a:t> 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HK" sz="1100">
                          <a:effectLst/>
                          <a:latin typeface="+mn-lt"/>
                        </a:rPr>
                        <a:t> 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HK" sz="1100">
                          <a:effectLst/>
                          <a:latin typeface="+mn-lt"/>
                        </a:rPr>
                        <a:t> </a:t>
                      </a:r>
                      <a:endParaRPr lang="en-HK" sz="1100"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/>
                      <a:r>
                        <a:rPr lang="en-HK" sz="1100" b="0" dirty="0">
                          <a:solidFill>
                            <a:srgbClr val="79BD28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en-US" sz="1100" b="0" dirty="0">
                          <a:solidFill>
                            <a:srgbClr val="79BD28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</a:rPr>
                        <a:t>Tenant Spending</a:t>
                      </a:r>
                      <a:endParaRPr lang="en-HK" sz="1100" b="0" dirty="0">
                        <a:solidFill>
                          <a:srgbClr val="79BD28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HK" sz="16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79BD28"/>
                          </a:solidFill>
                          <a:effectLst/>
                          <a:latin typeface="+mn-lt"/>
                        </a:rPr>
                        <a:t>36,068 </a:t>
                      </a:r>
                      <a:endParaRPr lang="en-HK" sz="1100" b="1" dirty="0">
                        <a:solidFill>
                          <a:srgbClr val="79BD28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79BD28"/>
                          </a:solidFill>
                          <a:effectLst/>
                          <a:latin typeface="+mn-lt"/>
                        </a:rPr>
                        <a:t> 72,136 </a:t>
                      </a:r>
                      <a:endParaRPr lang="en-HK" sz="1100" b="1" dirty="0">
                        <a:solidFill>
                          <a:srgbClr val="79BD28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79BD28"/>
                          </a:solidFill>
                          <a:effectLst/>
                          <a:latin typeface="+mn-lt"/>
                        </a:rPr>
                        <a:t> 108,204 </a:t>
                      </a:r>
                      <a:endParaRPr lang="en-HK" sz="1100" b="1" dirty="0">
                        <a:solidFill>
                          <a:srgbClr val="79BD28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79BD28"/>
                          </a:solidFill>
                          <a:effectLst/>
                          <a:latin typeface="+mn-lt"/>
                        </a:rPr>
                        <a:t> 144,272 </a:t>
                      </a:r>
                      <a:endParaRPr lang="en-HK" sz="1100" b="1" dirty="0">
                        <a:solidFill>
                          <a:srgbClr val="79BD28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HK" sz="1100" b="1" dirty="0">
                          <a:solidFill>
                            <a:srgbClr val="79BD28"/>
                          </a:solidFill>
                          <a:effectLst/>
                          <a:latin typeface="+mn-lt"/>
                        </a:rPr>
                        <a:t> 180,340 </a:t>
                      </a:r>
                      <a:endParaRPr lang="en-HK" sz="1100" b="1" dirty="0">
                        <a:solidFill>
                          <a:srgbClr val="79BD28"/>
                        </a:solidFill>
                        <a:effectLst/>
                        <a:latin typeface="+mn-lt"/>
                        <a:ea typeface="DengXian" panose="02010600030101010101" pitchFamily="2" charset="-122"/>
                      </a:endParaRPr>
                    </a:p>
                  </a:txBody>
                  <a:tcPr marL="67221" marR="67221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2123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02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EADC8C-6E9D-DA44-A431-248A831EB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>
                <a:latin typeface="+mn-lt"/>
              </a:rPr>
              <a:t>Top Use</a:t>
            </a:r>
            <a:r>
              <a:rPr kumimoji="1" lang="zh-CN" altLang="en-US" dirty="0">
                <a:latin typeface="+mn-lt"/>
              </a:rPr>
              <a:t> </a:t>
            </a:r>
            <a:r>
              <a:rPr kumimoji="1" lang="en-US" altLang="zh-CN" dirty="0">
                <a:latin typeface="+mn-lt"/>
              </a:rPr>
              <a:t>Cases</a:t>
            </a:r>
            <a:r>
              <a:rPr kumimoji="1" lang="zh-CN" altLang="en-US" dirty="0">
                <a:latin typeface="+mn-lt"/>
              </a:rPr>
              <a:t> </a:t>
            </a:r>
            <a:r>
              <a:rPr kumimoji="1" lang="en-US" altLang="zh-CN" dirty="0">
                <a:latin typeface="+mn-lt"/>
              </a:rPr>
              <a:t>For</a:t>
            </a:r>
            <a:r>
              <a:rPr kumimoji="1" lang="zh-CN" altLang="en-US" dirty="0">
                <a:latin typeface="+mn-lt"/>
              </a:rPr>
              <a:t> </a:t>
            </a:r>
            <a:r>
              <a:rPr kumimoji="1" lang="en-US" altLang="zh-CN" dirty="0">
                <a:latin typeface="+mn-lt"/>
              </a:rPr>
              <a:t>Managed Cloud</a:t>
            </a:r>
            <a:r>
              <a:rPr kumimoji="1" lang="zh-CN" altLang="en-US" dirty="0">
                <a:latin typeface="+mn-lt"/>
              </a:rPr>
              <a:t> </a:t>
            </a:r>
            <a:r>
              <a:rPr kumimoji="1" lang="en-US" altLang="zh-CN" dirty="0">
                <a:latin typeface="+mn-lt"/>
              </a:rPr>
              <a:t>Service</a:t>
            </a:r>
            <a:r>
              <a:rPr kumimoji="1" lang="en-HK" altLang="zh-CN" dirty="0">
                <a:latin typeface="+mn-lt"/>
              </a:rPr>
              <a:t>s</a:t>
            </a:r>
            <a:endParaRPr kumimoji="1" lang="zh-CN" altLang="en-US" dirty="0">
              <a:latin typeface="+mn-lt"/>
            </a:endParaRP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1EA456F-2529-0B4C-9688-55AB9252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DCB99F5-382F-5C4C-85D5-260BD88C4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72E8024-B0D1-F94A-9505-EFC428AB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</a:t>
            </a:r>
            <a:fld id="{6F6B6950-8D1A-4668-8374-25B44628E0DF}" type="slidenum">
              <a:rPr lang="zh-CN" altLang="en-US" smtClean="0"/>
              <a:t>19</a:t>
            </a:fld>
            <a:endParaRPr lang="zh-CN" altLang="en-US"/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09010158-1F0A-714A-9A5D-14E517D8E8D4}"/>
              </a:ext>
            </a:extLst>
          </p:cNvPr>
          <p:cNvGrpSpPr>
            <a:grpSpLocks/>
          </p:cNvGrpSpPr>
          <p:nvPr/>
        </p:nvGrpSpPr>
        <p:grpSpPr bwMode="auto">
          <a:xfrm>
            <a:off x="949236" y="1576760"/>
            <a:ext cx="2435509" cy="3624115"/>
            <a:chOff x="0" y="-143155"/>
            <a:chExt cx="1582540" cy="1862700"/>
          </a:xfrm>
        </p:grpSpPr>
        <p:sp>
          <p:nvSpPr>
            <p:cNvPr id="26" name="MH_Text_1">
              <a:extLst>
                <a:ext uri="{FF2B5EF4-FFF2-40B4-BE49-F238E27FC236}">
                  <a16:creationId xmlns:a16="http://schemas.microsoft.com/office/drawing/2014/main" id="{3FAA5D2D-97C8-F744-B1A1-F867677032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-143155"/>
              <a:ext cx="1582540" cy="1764925"/>
            </a:xfrm>
            <a:prstGeom prst="rect">
              <a:avLst/>
            </a:prstGeom>
            <a:solidFill>
              <a:srgbClr val="30A1DC">
                <a:alpha val="6000"/>
              </a:srgbClr>
            </a:solidFill>
            <a:ln w="12700">
              <a:solidFill>
                <a:srgbClr val="00B0F0"/>
              </a:solidFill>
              <a:prstDash val="dash"/>
              <a:miter lim="800000"/>
              <a:headEnd/>
              <a:tailEnd/>
            </a:ln>
          </p:spPr>
          <p:txBody>
            <a:bodyPr lIns="91440" tIns="792000" rIns="91440" bIns="144000" anchor="t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Hosting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 a 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data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center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enables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IT to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focus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on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business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innovation</a:t>
              </a:r>
              <a:endParaRPr lang="en-US" altLang="en-US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</p:txBody>
        </p:sp>
        <p:sp>
          <p:nvSpPr>
            <p:cNvPr id="27" name="MH_Other_1">
              <a:extLst>
                <a:ext uri="{FF2B5EF4-FFF2-40B4-BE49-F238E27FC236}">
                  <a16:creationId xmlns:a16="http://schemas.microsoft.com/office/drawing/2014/main" id="{42888C6D-2851-D14A-AAD2-950C8F5D5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132" y="1525054"/>
              <a:ext cx="943786" cy="194491"/>
            </a:xfrm>
            <a:prstGeom prst="rect">
              <a:avLst/>
            </a:prstGeom>
            <a:solidFill>
              <a:srgbClr val="30A1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HK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Case</a:t>
              </a:r>
              <a:r>
                <a:rPr lang="en-US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1</a:t>
              </a:r>
              <a:endParaRPr lang="zh-CN" altLang="en-US" sz="1800" b="1">
                <a:solidFill>
                  <a:srgbClr val="FFFFFF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</p:txBody>
        </p:sp>
        <p:sp>
          <p:nvSpPr>
            <p:cNvPr id="28" name="MH_SubTitle_1">
              <a:extLst>
                <a:ext uri="{FF2B5EF4-FFF2-40B4-BE49-F238E27FC236}">
                  <a16:creationId xmlns:a16="http://schemas.microsoft.com/office/drawing/2014/main" id="{A662A48D-1C0D-714D-8C8D-39ED4A2DFA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-78017"/>
              <a:ext cx="1582540" cy="366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600" b="1" dirty="0">
                  <a:solidFill>
                    <a:srgbClr val="30A1DC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Managed</a:t>
              </a:r>
              <a:r>
                <a:rPr lang="zh-CN" altLang="en-US" sz="1600" b="1" dirty="0">
                  <a:solidFill>
                    <a:srgbClr val="30A1DC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endParaRPr lang="en-US" altLang="zh-CN" sz="1600" b="1" dirty="0">
                <a:solidFill>
                  <a:srgbClr val="30A1DC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  <a:p>
              <a:pPr algn="ctr">
                <a:spcBef>
                  <a:spcPct val="0"/>
                </a:spcBef>
                <a:buNone/>
              </a:pPr>
              <a:r>
                <a:rPr lang="en-US" altLang="zh-CN" sz="1600" b="1" dirty="0">
                  <a:solidFill>
                    <a:srgbClr val="30A1DC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Private</a:t>
              </a:r>
              <a:r>
                <a:rPr lang="zh-CN" altLang="en-US" sz="1600" b="1" dirty="0">
                  <a:solidFill>
                    <a:srgbClr val="30A1DC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 C</a:t>
              </a:r>
              <a:r>
                <a:rPr lang="en-US" altLang="zh-CN" sz="1600" b="1" dirty="0">
                  <a:solidFill>
                    <a:srgbClr val="30A1DC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loud</a:t>
              </a:r>
              <a:endParaRPr lang="zh-CN" altLang="en-US" sz="1600" b="1" dirty="0">
                <a:solidFill>
                  <a:srgbClr val="30A1DC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</p:txBody>
        </p:sp>
        <p:sp>
          <p:nvSpPr>
            <p:cNvPr id="29" name="MH_Other_2">
              <a:extLst>
                <a:ext uri="{FF2B5EF4-FFF2-40B4-BE49-F238E27FC236}">
                  <a16:creationId xmlns:a16="http://schemas.microsoft.com/office/drawing/2014/main" id="{380FDF6D-88C0-7644-8409-07BBDAEDB5E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8392" y="375674"/>
              <a:ext cx="1570714" cy="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MH_Other_3">
              <a:extLst>
                <a:ext uri="{FF2B5EF4-FFF2-40B4-BE49-F238E27FC236}">
                  <a16:creationId xmlns:a16="http://schemas.microsoft.com/office/drawing/2014/main" id="{F5D51908-9CF8-7A4D-9B76-0FC8670AF7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8923" y="375674"/>
              <a:ext cx="404696" cy="1"/>
            </a:xfrm>
            <a:prstGeom prst="line">
              <a:avLst/>
            </a:prstGeom>
            <a:noFill/>
            <a:ln w="38100">
              <a:solidFill>
                <a:srgbClr val="30A1D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F112B570-1C92-9F4C-9253-41D78C42D9A3}"/>
              </a:ext>
            </a:extLst>
          </p:cNvPr>
          <p:cNvGrpSpPr>
            <a:grpSpLocks/>
          </p:cNvGrpSpPr>
          <p:nvPr/>
        </p:nvGrpSpPr>
        <p:grpSpPr bwMode="auto">
          <a:xfrm>
            <a:off x="3598162" y="1576762"/>
            <a:ext cx="2438346" cy="3624101"/>
            <a:chOff x="0" y="-143154"/>
            <a:chExt cx="1584384" cy="1862693"/>
          </a:xfrm>
        </p:grpSpPr>
        <p:sp>
          <p:nvSpPr>
            <p:cNvPr id="21" name="MH_Text_2">
              <a:extLst>
                <a:ext uri="{FF2B5EF4-FFF2-40B4-BE49-F238E27FC236}">
                  <a16:creationId xmlns:a16="http://schemas.microsoft.com/office/drawing/2014/main" id="{FCC0232E-498C-B442-B95A-61BBA23DA2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-143154"/>
              <a:ext cx="1582540" cy="1764924"/>
            </a:xfrm>
            <a:prstGeom prst="rect">
              <a:avLst/>
            </a:prstGeom>
            <a:solidFill>
              <a:srgbClr val="EA6E4A">
                <a:alpha val="10000"/>
              </a:srgbClr>
            </a:solidFill>
            <a:ln w="12700">
              <a:solidFill>
                <a:srgbClr val="EA6E4A"/>
              </a:solidFill>
              <a:prstDash val="dash"/>
              <a:miter lim="800000"/>
              <a:headEnd/>
              <a:tailEnd/>
            </a:ln>
          </p:spPr>
          <p:txBody>
            <a:bodyPr tIns="792000" bIns="144000" anchor="t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Offering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the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infrastructure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and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container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as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a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server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 </a:t>
              </a:r>
              <a:endParaRPr lang="en-US" altLang="en-US" sz="1400" dirty="0">
                <a:latin typeface="Century Gothic" panose="020B0502020202020204" pitchFamily="34" charset="0"/>
              </a:endParaRPr>
            </a:p>
          </p:txBody>
        </p:sp>
        <p:sp>
          <p:nvSpPr>
            <p:cNvPr id="22" name="MH_Other_4">
              <a:extLst>
                <a:ext uri="{FF2B5EF4-FFF2-40B4-BE49-F238E27FC236}">
                  <a16:creationId xmlns:a16="http://schemas.microsoft.com/office/drawing/2014/main" id="{D1D6539B-2AB4-CC48-81A6-A2E50E526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623" y="1525054"/>
              <a:ext cx="943786" cy="194485"/>
            </a:xfrm>
            <a:prstGeom prst="rect">
              <a:avLst/>
            </a:prstGeom>
            <a:solidFill>
              <a:srgbClr val="EA6E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Case 2</a:t>
              </a:r>
              <a:endParaRPr lang="zh-CN" altLang="en-US" sz="1800" b="1">
                <a:solidFill>
                  <a:srgbClr val="FFFFFF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</p:txBody>
        </p:sp>
        <p:sp>
          <p:nvSpPr>
            <p:cNvPr id="23" name="MH_SubTitle_2">
              <a:extLst>
                <a:ext uri="{FF2B5EF4-FFF2-40B4-BE49-F238E27FC236}">
                  <a16:creationId xmlns:a16="http://schemas.microsoft.com/office/drawing/2014/main" id="{CC3470D5-F9BD-9F48-82A7-700891B97D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-65510"/>
              <a:ext cx="1582540" cy="366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n-US" altLang="zh-CN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Critical</a:t>
              </a:r>
              <a:r>
                <a:rPr lang="zh-CN" altLang="en-US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 </a:t>
              </a:r>
              <a:r>
                <a:rPr lang="en-US" altLang="zh-CN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Application</a:t>
              </a:r>
            </a:p>
            <a:p>
              <a:pPr algn="ctr">
                <a:spcBef>
                  <a:spcPct val="0"/>
                </a:spcBef>
                <a:buNone/>
              </a:pPr>
              <a:r>
                <a:rPr lang="en-US" altLang="zh-CN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Run</a:t>
              </a:r>
              <a:r>
                <a:rPr lang="zh-CN" altLang="en-US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and</a:t>
              </a:r>
              <a:r>
                <a:rPr lang="zh-CN" altLang="en-US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rgbClr val="EA6E4A"/>
                  </a:solidFill>
                  <a:latin typeface="+mj-lt"/>
                  <a:ea typeface="Microsoft YaHei"/>
                  <a:sym typeface="Microsoft YaHei" panose="020B0503020204020204" pitchFamily="34" charset="-122"/>
                </a:rPr>
                <a:t>Modernization</a:t>
              </a:r>
              <a:endParaRPr lang="zh-CN" altLang="en-US" sz="1600" b="1" dirty="0">
                <a:solidFill>
                  <a:srgbClr val="EA6E4A"/>
                </a:solidFill>
                <a:latin typeface="+mj-lt"/>
                <a:ea typeface="Microsoft YaHei"/>
              </a:endParaRPr>
            </a:p>
          </p:txBody>
        </p:sp>
        <p:sp>
          <p:nvSpPr>
            <p:cNvPr id="24" name="MH_Other_5">
              <a:extLst>
                <a:ext uri="{FF2B5EF4-FFF2-40B4-BE49-F238E27FC236}">
                  <a16:creationId xmlns:a16="http://schemas.microsoft.com/office/drawing/2014/main" id="{09DBA898-4685-AA48-8ED5-AD7E02DA30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670" y="375674"/>
              <a:ext cx="1570714" cy="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MH_Other_6">
              <a:extLst>
                <a:ext uri="{FF2B5EF4-FFF2-40B4-BE49-F238E27FC236}">
                  <a16:creationId xmlns:a16="http://schemas.microsoft.com/office/drawing/2014/main" id="{2465FE83-B01B-B046-A590-DAF0DA4916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8922" y="375674"/>
              <a:ext cx="404696" cy="1"/>
            </a:xfrm>
            <a:prstGeom prst="line">
              <a:avLst/>
            </a:prstGeom>
            <a:noFill/>
            <a:ln w="38100">
              <a:solidFill>
                <a:srgbClr val="EA6E4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14">
            <a:extLst>
              <a:ext uri="{FF2B5EF4-FFF2-40B4-BE49-F238E27FC236}">
                <a16:creationId xmlns:a16="http://schemas.microsoft.com/office/drawing/2014/main" id="{AE388EC3-CD3F-9B49-9A7F-23C764991919}"/>
              </a:ext>
            </a:extLst>
          </p:cNvPr>
          <p:cNvGrpSpPr>
            <a:grpSpLocks/>
          </p:cNvGrpSpPr>
          <p:nvPr/>
        </p:nvGrpSpPr>
        <p:grpSpPr bwMode="auto">
          <a:xfrm>
            <a:off x="6249925" y="1576762"/>
            <a:ext cx="2438320" cy="3624113"/>
            <a:chOff x="0" y="-143154"/>
            <a:chExt cx="1584753" cy="1862699"/>
          </a:xfrm>
        </p:grpSpPr>
        <p:sp>
          <p:nvSpPr>
            <p:cNvPr id="16" name="MH_Text_3">
              <a:extLst>
                <a:ext uri="{FF2B5EF4-FFF2-40B4-BE49-F238E27FC236}">
                  <a16:creationId xmlns:a16="http://schemas.microsoft.com/office/drawing/2014/main" id="{173F8519-0807-EC4D-BBBA-673AA5017E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-143154"/>
              <a:ext cx="1584049" cy="1764924"/>
            </a:xfrm>
            <a:prstGeom prst="rect">
              <a:avLst/>
            </a:prstGeom>
            <a:solidFill>
              <a:schemeClr val="accent6">
                <a:alpha val="8000"/>
              </a:schemeClr>
            </a:solidFill>
            <a:ln w="12700">
              <a:solidFill>
                <a:schemeClr val="accent6"/>
              </a:solidFill>
              <a:prstDash val="dash"/>
              <a:miter lim="800000"/>
              <a:headEnd/>
              <a:tailEnd/>
            </a:ln>
          </p:spPr>
          <p:txBody>
            <a:bodyPr lIns="72000" tIns="792000" rIns="91440" bIns="144000" anchor="t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Protect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and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000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restore</a:t>
              </a:r>
              <a:r>
                <a:rPr lang="zh-CN" altLang="en-US" sz="1400" dirty="0">
                  <a:solidFill>
                    <a:srgbClr val="FF000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FF000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HCI-based</a:t>
              </a:r>
              <a:r>
                <a:rPr lang="zh-CN" altLang="en-US" sz="1400" dirty="0">
                  <a:solidFill>
                    <a:srgbClr val="FF000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on-</a:t>
              </a:r>
              <a:r>
                <a:rPr lang="en-US" altLang="zh-CN" sz="1400" dirty="0">
                  <a:solidFill>
                    <a:srgbClr val="FF000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premise</a:t>
              </a:r>
              <a:r>
                <a:rPr lang="zh-CN" altLang="en-US" sz="1400" dirty="0">
                  <a:solidFill>
                    <a:srgbClr val="FF000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critical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data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with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managed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cloud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 </a:t>
              </a:r>
              <a:endParaRPr lang="en-US" alt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</p:txBody>
        </p:sp>
        <p:sp>
          <p:nvSpPr>
            <p:cNvPr id="17" name="MH_Other_7">
              <a:extLst>
                <a:ext uri="{FF2B5EF4-FFF2-40B4-BE49-F238E27FC236}">
                  <a16:creationId xmlns:a16="http://schemas.microsoft.com/office/drawing/2014/main" id="{0E271B36-9908-454C-9BE0-2C8B267B78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131" y="1525054"/>
              <a:ext cx="943786" cy="19449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Case 3</a:t>
              </a:r>
              <a:endParaRPr lang="zh-CN" altLang="en-US" sz="1800" b="1">
                <a:solidFill>
                  <a:srgbClr val="FFFFFF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</p:txBody>
        </p:sp>
        <p:sp>
          <p:nvSpPr>
            <p:cNvPr id="18" name="MH_SubTitle_3">
              <a:extLst>
                <a:ext uri="{FF2B5EF4-FFF2-40B4-BE49-F238E27FC236}">
                  <a16:creationId xmlns:a16="http://schemas.microsoft.com/office/drawing/2014/main" id="{962DAFD5-D6D4-EE4E-8100-C0F61FEA5F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71" y="-60295"/>
              <a:ext cx="1354705" cy="366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0" rIns="7200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600" b="1" dirty="0">
                  <a:solidFill>
                    <a:schemeClr val="accent6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DR</a:t>
              </a:r>
              <a:r>
                <a:rPr lang="zh-CN" altLang="en-US" sz="1600" b="1" dirty="0">
                  <a:solidFill>
                    <a:schemeClr val="accent6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chemeClr val="accent6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or</a:t>
              </a:r>
              <a:r>
                <a:rPr lang="zh-CN" altLang="en-US" sz="1600" b="1" dirty="0">
                  <a:solidFill>
                    <a:schemeClr val="accent6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chemeClr val="accent6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Backup</a:t>
              </a:r>
              <a:r>
                <a:rPr lang="zh-CN" altLang="en-US" sz="1600" b="1" dirty="0">
                  <a:solidFill>
                    <a:schemeClr val="accent6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-as-a-Service </a:t>
              </a:r>
              <a:endParaRPr lang="en-US" altLang="zh-CN" sz="1600" b="1" dirty="0">
                <a:solidFill>
                  <a:schemeClr val="accent6"/>
                </a:solidFill>
                <a:latin typeface="Century Gothic" panose="020B0502020202020204" pitchFamily="34" charset="0"/>
                <a:ea typeface="Microsoft YaHei" panose="020B0503020204020204" pitchFamily="34" charset="-122"/>
              </a:endParaRPr>
            </a:p>
          </p:txBody>
        </p:sp>
        <p:sp>
          <p:nvSpPr>
            <p:cNvPr id="19" name="MH_Other_8">
              <a:extLst>
                <a:ext uri="{FF2B5EF4-FFF2-40B4-BE49-F238E27FC236}">
                  <a16:creationId xmlns:a16="http://schemas.microsoft.com/office/drawing/2014/main" id="{AF88BF80-A3FE-A04B-A70A-E105762606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656" y="375674"/>
              <a:ext cx="1571097" cy="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MH_Other_9">
              <a:extLst>
                <a:ext uri="{FF2B5EF4-FFF2-40B4-BE49-F238E27FC236}">
                  <a16:creationId xmlns:a16="http://schemas.microsoft.com/office/drawing/2014/main" id="{DE4A3ECB-D84C-514C-BA0A-51EE8A9B72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8922" y="375674"/>
              <a:ext cx="406205" cy="1"/>
            </a:xfrm>
            <a:prstGeom prst="line">
              <a:avLst/>
            </a:prstGeom>
            <a:noFill/>
            <a:ln w="381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20">
            <a:extLst>
              <a:ext uri="{FF2B5EF4-FFF2-40B4-BE49-F238E27FC236}">
                <a16:creationId xmlns:a16="http://schemas.microsoft.com/office/drawing/2014/main" id="{3D7CD05D-0F2A-6347-AFA9-11090DA78D57}"/>
              </a:ext>
            </a:extLst>
          </p:cNvPr>
          <p:cNvGrpSpPr>
            <a:grpSpLocks/>
          </p:cNvGrpSpPr>
          <p:nvPr/>
        </p:nvGrpSpPr>
        <p:grpSpPr bwMode="auto">
          <a:xfrm>
            <a:off x="8901663" y="1576760"/>
            <a:ext cx="2438693" cy="3624113"/>
            <a:chOff x="0" y="-143154"/>
            <a:chExt cx="1584609" cy="1862700"/>
          </a:xfrm>
        </p:grpSpPr>
        <p:sp>
          <p:nvSpPr>
            <p:cNvPr id="11" name="MH_Text_4">
              <a:extLst>
                <a:ext uri="{FF2B5EF4-FFF2-40B4-BE49-F238E27FC236}">
                  <a16:creationId xmlns:a16="http://schemas.microsoft.com/office/drawing/2014/main" id="{917ADE1A-6BD2-494E-91EF-D3A9906AC9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-143154"/>
              <a:ext cx="1582540" cy="1764925"/>
            </a:xfrm>
            <a:prstGeom prst="rect">
              <a:avLst/>
            </a:prstGeom>
            <a:solidFill>
              <a:srgbClr val="0070C0">
                <a:alpha val="11000"/>
              </a:srgbClr>
            </a:solidFill>
            <a:ln w="12700">
              <a:solidFill>
                <a:srgbClr val="0070C0"/>
              </a:solidFill>
              <a:prstDash val="dash"/>
              <a:miter lim="800000"/>
              <a:headEnd/>
              <a:tailEnd/>
            </a:ln>
          </p:spPr>
          <p:txBody>
            <a:bodyPr lIns="91440" tIns="792000" rIns="91440" bIns="144000" anchor="t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endParaRPr lang="en-US" altLang="zh-CN" sz="1400" dirty="0">
                <a:solidFill>
                  <a:srgbClr val="333333"/>
                </a:solidFill>
                <a:latin typeface="Century Gothic"/>
                <a:ea typeface="Microsoft YaHei"/>
                <a:sym typeface="Microsoft YaHei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spcBef>
                  <a:spcPct val="0"/>
                </a:spcBef>
                <a:buNone/>
              </a:pP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Hosting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service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for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customer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on-premise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data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center</a:t>
              </a:r>
              <a:r>
                <a:rPr lang="zh-CN" altLang="en-US" sz="1400" dirty="0">
                  <a:solidFill>
                    <a:srgbClr val="333333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 </a:t>
              </a:r>
              <a:endParaRPr lang="en-US" altLang="en-US" sz="1400" dirty="0">
                <a:solidFill>
                  <a:srgbClr val="333333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</p:txBody>
        </p:sp>
        <p:sp>
          <p:nvSpPr>
            <p:cNvPr id="12" name="MH_Other_10">
              <a:extLst>
                <a:ext uri="{FF2B5EF4-FFF2-40B4-BE49-F238E27FC236}">
                  <a16:creationId xmlns:a16="http://schemas.microsoft.com/office/drawing/2014/main" id="{96EE858B-09B6-9847-A165-68D449F74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132" y="1525055"/>
              <a:ext cx="942275" cy="194491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en-US" sz="1800" b="1">
                  <a:solidFill>
                    <a:srgbClr val="FFFFFF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Microsoft YaHei" panose="020B0503020204020204" pitchFamily="34" charset="-122"/>
                </a:rPr>
                <a:t>Case 4</a:t>
              </a:r>
              <a:endParaRPr lang="zh-CN" altLang="en-US" sz="1800" b="1">
                <a:solidFill>
                  <a:srgbClr val="FFFFFF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Microsoft YaHei" panose="020B0503020204020204" pitchFamily="34" charset="-122"/>
              </a:endParaRPr>
            </a:p>
          </p:txBody>
        </p:sp>
        <p:sp>
          <p:nvSpPr>
            <p:cNvPr id="13" name="MH_SubTitle_4">
              <a:extLst>
                <a:ext uri="{FF2B5EF4-FFF2-40B4-BE49-F238E27FC236}">
                  <a16:creationId xmlns:a16="http://schemas.microsoft.com/office/drawing/2014/main" id="{B9FF7D2A-5F2C-7E47-A2F7-EAD022045A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419" y="-64079"/>
              <a:ext cx="1395700" cy="365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None/>
              </a:pPr>
              <a:r>
                <a:rPr lang="en-US" altLang="zh-CN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Managed</a:t>
              </a:r>
              <a:r>
                <a:rPr lang="zh-CN" altLang="en-US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Service</a:t>
              </a:r>
              <a:r>
                <a:rPr lang="zh-CN" altLang="en-US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for</a:t>
              </a:r>
              <a:r>
                <a:rPr lang="zh-CN" altLang="en-US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On-Premise</a:t>
              </a:r>
              <a:r>
                <a:rPr lang="zh-CN" altLang="en-US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 </a:t>
              </a:r>
              <a:r>
                <a:rPr lang="en-US" altLang="zh-CN" sz="1600" b="1" dirty="0">
                  <a:solidFill>
                    <a:srgbClr val="0070C0"/>
                  </a:solidFill>
                  <a:latin typeface="Century Gothic"/>
                  <a:ea typeface="Microsoft YaHei"/>
                  <a:sym typeface="Microsoft YaHei" panose="020B0503020204020204" pitchFamily="34" charset="-122"/>
                </a:rPr>
                <a:t>DC</a:t>
              </a:r>
              <a:endParaRPr lang="zh-CN" altLang="en-US" sz="1600" b="1" dirty="0">
                <a:solidFill>
                  <a:srgbClr val="0070C0"/>
                </a:solidFill>
                <a:latin typeface="Century Gothic" panose="020B0502020202020204" pitchFamily="34" charset="0"/>
                <a:ea typeface="Microsoft YaHei" panose="020B0503020204020204" pitchFamily="34" charset="-122"/>
              </a:endParaRPr>
            </a:p>
          </p:txBody>
        </p:sp>
        <p:sp>
          <p:nvSpPr>
            <p:cNvPr id="14" name="MH_Other_11">
              <a:extLst>
                <a:ext uri="{FF2B5EF4-FFF2-40B4-BE49-F238E27FC236}">
                  <a16:creationId xmlns:a16="http://schemas.microsoft.com/office/drawing/2014/main" id="{BB048F09-E69A-9040-AB8C-958B30A8AA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895" y="374242"/>
              <a:ext cx="1570714" cy="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MH_Other_12">
              <a:extLst>
                <a:ext uri="{FF2B5EF4-FFF2-40B4-BE49-F238E27FC236}">
                  <a16:creationId xmlns:a16="http://schemas.microsoft.com/office/drawing/2014/main" id="{B244376E-4FA4-FF44-AF08-FCBB62197D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8923" y="374242"/>
              <a:ext cx="404696" cy="1"/>
            </a:xfrm>
            <a:prstGeom prst="line">
              <a:avLst/>
            </a:prstGeom>
            <a:noFill/>
            <a:ln w="38100">
              <a:solidFill>
                <a:srgbClr val="0071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7695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矩形 230">
            <a:extLst>
              <a:ext uri="{FF2B5EF4-FFF2-40B4-BE49-F238E27FC236}">
                <a16:creationId xmlns:a16="http://schemas.microsoft.com/office/drawing/2014/main" id="{B6F63A83-F00F-4547-8A04-FCBBD9535BD2}"/>
              </a:ext>
            </a:extLst>
          </p:cNvPr>
          <p:cNvSpPr/>
          <p:nvPr/>
        </p:nvSpPr>
        <p:spPr>
          <a:xfrm>
            <a:off x="930229" y="1309816"/>
            <a:ext cx="6821576" cy="429700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598753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HK" altLang="zh-CN" sz="2800" b="1" dirty="0">
                  <a:solidFill>
                    <a:srgbClr val="345692"/>
                  </a:solidFill>
                </a:rPr>
                <a:t>Case 1 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-</a:t>
              </a:r>
              <a:r>
                <a:rPr kumimoji="1" lang="en-HK" altLang="zh-CN" sz="2800" b="1" dirty="0">
                  <a:solidFill>
                    <a:srgbClr val="345692"/>
                  </a:solidFill>
                </a:rPr>
                <a:t> Managed Private Cloud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cxnSp>
        <p:nvCxnSpPr>
          <p:cNvPr id="55" name="直接连接符 76">
            <a:extLst>
              <a:ext uri="{FF2B5EF4-FFF2-40B4-BE49-F238E27FC236}">
                <a16:creationId xmlns:a16="http://schemas.microsoft.com/office/drawing/2014/main" id="{4FDA0066-3D22-D145-B728-EEEDBDDA4730}"/>
              </a:ext>
            </a:extLst>
          </p:cNvPr>
          <p:cNvCxnSpPr/>
          <p:nvPr/>
        </p:nvCxnSpPr>
        <p:spPr>
          <a:xfrm>
            <a:off x="1578258" y="2620210"/>
            <a:ext cx="0" cy="2626767"/>
          </a:xfrm>
          <a:prstGeom prst="line">
            <a:avLst/>
          </a:prstGeom>
          <a:ln>
            <a:solidFill>
              <a:schemeClr val="accent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77">
            <a:extLst>
              <a:ext uri="{FF2B5EF4-FFF2-40B4-BE49-F238E27FC236}">
                <a16:creationId xmlns:a16="http://schemas.microsoft.com/office/drawing/2014/main" id="{BA89AF9C-4102-3246-8B47-1DDFEFD552EC}"/>
              </a:ext>
            </a:extLst>
          </p:cNvPr>
          <p:cNvCxnSpPr/>
          <p:nvPr/>
        </p:nvCxnSpPr>
        <p:spPr>
          <a:xfrm>
            <a:off x="3537639" y="2502982"/>
            <a:ext cx="196187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78">
            <a:extLst>
              <a:ext uri="{FF2B5EF4-FFF2-40B4-BE49-F238E27FC236}">
                <a16:creationId xmlns:a16="http://schemas.microsoft.com/office/drawing/2014/main" id="{F8B73CAA-97CB-E64E-8B2D-59F5850C02B2}"/>
              </a:ext>
            </a:extLst>
          </p:cNvPr>
          <p:cNvCxnSpPr/>
          <p:nvPr/>
        </p:nvCxnSpPr>
        <p:spPr>
          <a:xfrm>
            <a:off x="2467662" y="3951891"/>
            <a:ext cx="391867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79">
            <a:extLst>
              <a:ext uri="{FF2B5EF4-FFF2-40B4-BE49-F238E27FC236}">
                <a16:creationId xmlns:a16="http://schemas.microsoft.com/office/drawing/2014/main" id="{E965B2D4-0568-3046-8CE0-ADF416364F45}"/>
              </a:ext>
            </a:extLst>
          </p:cNvPr>
          <p:cNvCxnSpPr/>
          <p:nvPr/>
        </p:nvCxnSpPr>
        <p:spPr>
          <a:xfrm>
            <a:off x="2859527" y="3711005"/>
            <a:ext cx="0" cy="238212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80">
            <a:extLst>
              <a:ext uri="{FF2B5EF4-FFF2-40B4-BE49-F238E27FC236}">
                <a16:creationId xmlns:a16="http://schemas.microsoft.com/office/drawing/2014/main" id="{99B699C9-DC44-EE44-B45C-B21B7BE65248}"/>
              </a:ext>
            </a:extLst>
          </p:cNvPr>
          <p:cNvCxnSpPr/>
          <p:nvPr/>
        </p:nvCxnSpPr>
        <p:spPr>
          <a:xfrm>
            <a:off x="2466569" y="4765870"/>
            <a:ext cx="786095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81">
            <a:extLst>
              <a:ext uri="{FF2B5EF4-FFF2-40B4-BE49-F238E27FC236}">
                <a16:creationId xmlns:a16="http://schemas.microsoft.com/office/drawing/2014/main" id="{6E55073A-79B1-6140-8F60-CCD9C023BB72}"/>
              </a:ext>
            </a:extLst>
          </p:cNvPr>
          <p:cNvCxnSpPr/>
          <p:nvPr/>
        </p:nvCxnSpPr>
        <p:spPr>
          <a:xfrm>
            <a:off x="3018701" y="3288751"/>
            <a:ext cx="684039" cy="0"/>
          </a:xfrm>
          <a:prstGeom prst="line">
            <a:avLst/>
          </a:prstGeom>
          <a:ln w="254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82">
            <a:extLst>
              <a:ext uri="{FF2B5EF4-FFF2-40B4-BE49-F238E27FC236}">
                <a16:creationId xmlns:a16="http://schemas.microsoft.com/office/drawing/2014/main" id="{24DD22A4-8B58-4C49-9DBC-327FE15B2827}"/>
              </a:ext>
            </a:extLst>
          </p:cNvPr>
          <p:cNvCxnSpPr/>
          <p:nvPr/>
        </p:nvCxnSpPr>
        <p:spPr>
          <a:xfrm>
            <a:off x="2657434" y="4035868"/>
            <a:ext cx="295967" cy="0"/>
          </a:xfrm>
          <a:prstGeom prst="line">
            <a:avLst/>
          </a:prstGeom>
          <a:ln w="254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83">
            <a:extLst>
              <a:ext uri="{FF2B5EF4-FFF2-40B4-BE49-F238E27FC236}">
                <a16:creationId xmlns:a16="http://schemas.microsoft.com/office/drawing/2014/main" id="{0FFE225E-F9C5-D24C-8F3E-03913EA86A99}"/>
              </a:ext>
            </a:extLst>
          </p:cNvPr>
          <p:cNvCxnSpPr/>
          <p:nvPr/>
        </p:nvCxnSpPr>
        <p:spPr>
          <a:xfrm flipV="1">
            <a:off x="2661227" y="4857736"/>
            <a:ext cx="699491" cy="1"/>
          </a:xfrm>
          <a:prstGeom prst="line">
            <a:avLst/>
          </a:prstGeom>
          <a:ln w="254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84">
            <a:extLst>
              <a:ext uri="{FF2B5EF4-FFF2-40B4-BE49-F238E27FC236}">
                <a16:creationId xmlns:a16="http://schemas.microsoft.com/office/drawing/2014/main" id="{E136429F-AD9D-DF43-B2CD-C3318B1D4555}"/>
              </a:ext>
            </a:extLst>
          </p:cNvPr>
          <p:cNvCxnSpPr/>
          <p:nvPr/>
        </p:nvCxnSpPr>
        <p:spPr>
          <a:xfrm flipV="1">
            <a:off x="3360718" y="3749248"/>
            <a:ext cx="0" cy="1117783"/>
          </a:xfrm>
          <a:prstGeom prst="line">
            <a:avLst/>
          </a:prstGeom>
          <a:ln w="254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85">
            <a:extLst>
              <a:ext uri="{FF2B5EF4-FFF2-40B4-BE49-F238E27FC236}">
                <a16:creationId xmlns:a16="http://schemas.microsoft.com/office/drawing/2014/main" id="{29A12E1F-2F73-254E-8141-2EFB01AD719E}"/>
              </a:ext>
            </a:extLst>
          </p:cNvPr>
          <p:cNvCxnSpPr/>
          <p:nvPr/>
        </p:nvCxnSpPr>
        <p:spPr>
          <a:xfrm flipV="1">
            <a:off x="2953399" y="3682733"/>
            <a:ext cx="0" cy="353137"/>
          </a:xfrm>
          <a:prstGeom prst="line">
            <a:avLst/>
          </a:prstGeom>
          <a:ln w="254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圆角矩形 21">
            <a:extLst>
              <a:ext uri="{FF2B5EF4-FFF2-40B4-BE49-F238E27FC236}">
                <a16:creationId xmlns:a16="http://schemas.microsoft.com/office/drawing/2014/main" id="{66477D0B-8F84-C74B-9EB1-7A2B2F838160}"/>
              </a:ext>
            </a:extLst>
          </p:cNvPr>
          <p:cNvSpPr/>
          <p:nvPr/>
        </p:nvSpPr>
        <p:spPr>
          <a:xfrm>
            <a:off x="3736993" y="2846382"/>
            <a:ext cx="3852661" cy="2504893"/>
          </a:xfrm>
          <a:prstGeom prst="roundRect">
            <a:avLst>
              <a:gd name="adj" fmla="val 1476"/>
            </a:avLst>
          </a:prstGeom>
          <a:noFill/>
          <a:ln w="127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79170"/>
            <a:endParaRPr lang="zh-CN" altLang="en-US" sz="93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6" name="圆角矩形 22">
            <a:extLst>
              <a:ext uri="{FF2B5EF4-FFF2-40B4-BE49-F238E27FC236}">
                <a16:creationId xmlns:a16="http://schemas.microsoft.com/office/drawing/2014/main" id="{E5E64A90-78A1-F947-BA74-AF6BB56ADC06}"/>
              </a:ext>
            </a:extLst>
          </p:cNvPr>
          <p:cNvSpPr/>
          <p:nvPr/>
        </p:nvSpPr>
        <p:spPr>
          <a:xfrm>
            <a:off x="3971473" y="4785346"/>
            <a:ext cx="1709655" cy="234140"/>
          </a:xfrm>
          <a:prstGeom prst="roundRect">
            <a:avLst>
              <a:gd name="adj" fmla="val 16975"/>
            </a:avLst>
          </a:prstGeom>
          <a:solidFill>
            <a:srgbClr val="00B0F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200" b="1" spc="75">
                <a:solidFill>
                  <a:schemeClr val="bg1"/>
                </a:solidFill>
                <a:ea typeface="微软雅黑" panose="020B0503020204020204" pitchFamily="34" charset="-122"/>
                <a:cs typeface="Arial Unicode MS" panose="020B0604020202020204" charset="-122"/>
              </a:rPr>
              <a:t>Application</a:t>
            </a:r>
            <a:endParaRPr lang="zh-CN" altLang="en-US" sz="1200" b="1" spc="75">
              <a:solidFill>
                <a:schemeClr val="bg1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sp>
        <p:nvSpPr>
          <p:cNvPr id="67" name="圆角矩形 23">
            <a:extLst>
              <a:ext uri="{FF2B5EF4-FFF2-40B4-BE49-F238E27FC236}">
                <a16:creationId xmlns:a16="http://schemas.microsoft.com/office/drawing/2014/main" id="{22B75FDB-6DDC-A748-8322-3451B93E0D97}"/>
              </a:ext>
            </a:extLst>
          </p:cNvPr>
          <p:cNvSpPr/>
          <p:nvPr/>
        </p:nvSpPr>
        <p:spPr>
          <a:xfrm>
            <a:off x="5763873" y="4788835"/>
            <a:ext cx="1695183" cy="230353"/>
          </a:xfrm>
          <a:prstGeom prst="roundRect">
            <a:avLst>
              <a:gd name="adj" fmla="val 16975"/>
            </a:avLst>
          </a:prstGeom>
          <a:solidFill>
            <a:srgbClr val="79BD28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200" b="1" spc="75" err="1">
                <a:solidFill>
                  <a:schemeClr val="bg1"/>
                </a:solidFill>
                <a:ea typeface="微软雅黑" panose="020B0503020204020204" pitchFamily="34" charset="-122"/>
              </a:rPr>
              <a:t>RemoteDesktop</a:t>
            </a:r>
            <a:endParaRPr lang="zh-CN" altLang="en-US" sz="1200" b="1" spc="75">
              <a:solidFill>
                <a:schemeClr val="bg1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grpSp>
        <p:nvGrpSpPr>
          <p:cNvPr id="68" name="组合 89">
            <a:extLst>
              <a:ext uri="{FF2B5EF4-FFF2-40B4-BE49-F238E27FC236}">
                <a16:creationId xmlns:a16="http://schemas.microsoft.com/office/drawing/2014/main" id="{599618C6-1B40-704E-AFF5-13C412E6B704}"/>
              </a:ext>
            </a:extLst>
          </p:cNvPr>
          <p:cNvGrpSpPr/>
          <p:nvPr/>
        </p:nvGrpSpPr>
        <p:grpSpPr>
          <a:xfrm>
            <a:off x="1095408" y="2846380"/>
            <a:ext cx="1333223" cy="717107"/>
            <a:chOff x="1240299" y="2545773"/>
            <a:chExt cx="1470194" cy="839127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887658F8-16F0-F54B-BAC3-2691D75F5A0F}"/>
                </a:ext>
              </a:extLst>
            </p:cNvPr>
            <p:cNvSpPr/>
            <p:nvPr/>
          </p:nvSpPr>
          <p:spPr>
            <a:xfrm>
              <a:off x="1240299" y="2545773"/>
              <a:ext cx="1470194" cy="839127"/>
            </a:xfrm>
            <a:prstGeom prst="roundRect">
              <a:avLst>
                <a:gd name="adj" fmla="val 6732"/>
              </a:avLst>
            </a:prstGeom>
            <a:solidFill>
              <a:srgbClr val="EFEFEF"/>
            </a:solidFill>
            <a:ln w="12700">
              <a:solidFill>
                <a:srgbClr val="A6A6A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79170"/>
              <a:endParaRPr lang="zh-CN" altLang="en-US" sz="93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pic>
          <p:nvPicPr>
            <p:cNvPr id="70" name="Picture 9" descr="电脑">
              <a:extLst>
                <a:ext uri="{FF2B5EF4-FFF2-40B4-BE49-F238E27FC236}">
                  <a16:creationId xmlns:a16="http://schemas.microsoft.com/office/drawing/2014/main" id="{D26C3A2B-486C-904B-82C9-8BC76D51BD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1452961" y="3120440"/>
              <a:ext cx="278753" cy="241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1" name="组合 93">
              <a:extLst>
                <a:ext uri="{FF2B5EF4-FFF2-40B4-BE49-F238E27FC236}">
                  <a16:creationId xmlns:a16="http://schemas.microsoft.com/office/drawing/2014/main" id="{CAE40548-30E7-4B41-9760-55E3830C0485}"/>
                </a:ext>
              </a:extLst>
            </p:cNvPr>
            <p:cNvGrpSpPr/>
            <p:nvPr/>
          </p:nvGrpSpPr>
          <p:grpSpPr>
            <a:xfrm>
              <a:off x="2030056" y="2654363"/>
              <a:ext cx="539039" cy="365385"/>
              <a:chOff x="1966622" y="2643758"/>
              <a:chExt cx="788039" cy="488785"/>
            </a:xfrm>
          </p:grpSpPr>
          <p:pic>
            <p:nvPicPr>
              <p:cNvPr id="72" name="图片 40" descr="2U服务器丝印图.png">
                <a:extLst>
                  <a:ext uri="{FF2B5EF4-FFF2-40B4-BE49-F238E27FC236}">
                    <a16:creationId xmlns:a16="http://schemas.microsoft.com/office/drawing/2014/main" id="{96EAC210-48B4-8846-BDFA-4C3782FC87C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email"/>
              <a:srcRect/>
              <a:stretch>
                <a:fillRect/>
              </a:stretch>
            </p:blipFill>
            <p:spPr bwMode="auto">
              <a:xfrm>
                <a:off x="1966622" y="2841539"/>
                <a:ext cx="780541" cy="29100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73" name="组合 98">
                <a:extLst>
                  <a:ext uri="{FF2B5EF4-FFF2-40B4-BE49-F238E27FC236}">
                    <a16:creationId xmlns:a16="http://schemas.microsoft.com/office/drawing/2014/main" id="{0CF04186-E0E8-9347-B552-B7A38CE56611}"/>
                  </a:ext>
                </a:extLst>
              </p:cNvPr>
              <p:cNvGrpSpPr/>
              <p:nvPr/>
            </p:nvGrpSpPr>
            <p:grpSpPr>
              <a:xfrm>
                <a:off x="1976005" y="2643758"/>
                <a:ext cx="778656" cy="272237"/>
                <a:chOff x="2003322" y="2847569"/>
                <a:chExt cx="871642" cy="307122"/>
              </a:xfrm>
            </p:grpSpPr>
            <p:pic>
              <p:nvPicPr>
                <p:cNvPr id="74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371A216F-8249-8049-9C26-4A0E5B599EE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003322" y="2847569"/>
                  <a:ext cx="270034" cy="307122"/>
                </a:xfrm>
                <a:prstGeom prst="rect">
                  <a:avLst/>
                </a:prstGeom>
                <a:noFill/>
              </p:spPr>
            </p:pic>
            <p:pic>
              <p:nvPicPr>
                <p:cNvPr id="75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528061B2-03D5-3C49-8445-FA169D00DA9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304125" y="2847569"/>
                  <a:ext cx="270035" cy="307122"/>
                </a:xfrm>
                <a:prstGeom prst="rect">
                  <a:avLst/>
                </a:prstGeom>
                <a:noFill/>
              </p:spPr>
            </p:pic>
            <p:pic>
              <p:nvPicPr>
                <p:cNvPr id="76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8FE5996C-2B6C-9B45-9E16-2181C848874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604929" y="2847569"/>
                  <a:ext cx="270035" cy="307122"/>
                </a:xfrm>
                <a:prstGeom prst="rect">
                  <a:avLst/>
                </a:prstGeom>
                <a:noFill/>
              </p:spPr>
            </p:pic>
          </p:grpSp>
        </p:grpSp>
      </p:grpSp>
      <p:grpSp>
        <p:nvGrpSpPr>
          <p:cNvPr id="77" name="组合 102">
            <a:extLst>
              <a:ext uri="{FF2B5EF4-FFF2-40B4-BE49-F238E27FC236}">
                <a16:creationId xmlns:a16="http://schemas.microsoft.com/office/drawing/2014/main" id="{BFEC767A-37BE-9947-AED8-BDC148E20344}"/>
              </a:ext>
            </a:extLst>
          </p:cNvPr>
          <p:cNvGrpSpPr/>
          <p:nvPr/>
        </p:nvGrpSpPr>
        <p:grpSpPr>
          <a:xfrm>
            <a:off x="1103070" y="3711004"/>
            <a:ext cx="1337469" cy="717107"/>
            <a:chOff x="1235617" y="2545773"/>
            <a:chExt cx="1474876" cy="839127"/>
          </a:xfrm>
        </p:grpSpPr>
        <p:sp>
          <p:nvSpPr>
            <p:cNvPr id="78" name="圆角矩形 34">
              <a:extLst>
                <a:ext uri="{FF2B5EF4-FFF2-40B4-BE49-F238E27FC236}">
                  <a16:creationId xmlns:a16="http://schemas.microsoft.com/office/drawing/2014/main" id="{8DF454E9-14DB-7543-90E0-2CA898DD4B7F}"/>
                </a:ext>
              </a:extLst>
            </p:cNvPr>
            <p:cNvSpPr/>
            <p:nvPr/>
          </p:nvSpPr>
          <p:spPr>
            <a:xfrm>
              <a:off x="1240299" y="2545773"/>
              <a:ext cx="1470194" cy="839127"/>
            </a:xfrm>
            <a:prstGeom prst="roundRect">
              <a:avLst>
                <a:gd name="adj" fmla="val 6732"/>
              </a:avLst>
            </a:prstGeom>
            <a:solidFill>
              <a:srgbClr val="EFEFEF"/>
            </a:solidFill>
            <a:ln w="12700">
              <a:solidFill>
                <a:srgbClr val="A6A6A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79170"/>
              <a:endParaRPr lang="zh-CN" altLang="en-US" sz="93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pic>
          <p:nvPicPr>
            <p:cNvPr id="79" name="Picture 9" descr="电脑">
              <a:extLst>
                <a:ext uri="{FF2B5EF4-FFF2-40B4-BE49-F238E27FC236}">
                  <a16:creationId xmlns:a16="http://schemas.microsoft.com/office/drawing/2014/main" id="{0BF84411-A9E0-B14B-8DCD-73E7402F5D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1854280" y="3129269"/>
              <a:ext cx="278753" cy="241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80" name="组合 106">
              <a:extLst>
                <a:ext uri="{FF2B5EF4-FFF2-40B4-BE49-F238E27FC236}">
                  <a16:creationId xmlns:a16="http://schemas.microsoft.com/office/drawing/2014/main" id="{F434CD45-5D02-C244-99DF-B454DBA58296}"/>
                </a:ext>
              </a:extLst>
            </p:cNvPr>
            <p:cNvGrpSpPr/>
            <p:nvPr/>
          </p:nvGrpSpPr>
          <p:grpSpPr>
            <a:xfrm>
              <a:off x="1916569" y="2654363"/>
              <a:ext cx="539042" cy="365385"/>
              <a:chOff x="1800710" y="2643758"/>
              <a:chExt cx="788043" cy="488785"/>
            </a:xfrm>
          </p:grpSpPr>
          <p:pic>
            <p:nvPicPr>
              <p:cNvPr id="82" name="图片 40" descr="2U服务器丝印图.png">
                <a:extLst>
                  <a:ext uri="{FF2B5EF4-FFF2-40B4-BE49-F238E27FC236}">
                    <a16:creationId xmlns:a16="http://schemas.microsoft.com/office/drawing/2014/main" id="{1C54AD30-EDFA-7643-B743-6ADD66D6E92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email"/>
              <a:srcRect/>
              <a:stretch>
                <a:fillRect/>
              </a:stretch>
            </p:blipFill>
            <p:spPr bwMode="auto">
              <a:xfrm>
                <a:off x="1800710" y="2841539"/>
                <a:ext cx="780541" cy="29100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83" name="组合 111">
                <a:extLst>
                  <a:ext uri="{FF2B5EF4-FFF2-40B4-BE49-F238E27FC236}">
                    <a16:creationId xmlns:a16="http://schemas.microsoft.com/office/drawing/2014/main" id="{45B721CC-4FA9-4640-A5BC-0438F187904B}"/>
                  </a:ext>
                </a:extLst>
              </p:cNvPr>
              <p:cNvGrpSpPr/>
              <p:nvPr/>
            </p:nvGrpSpPr>
            <p:grpSpPr>
              <a:xfrm>
                <a:off x="1810097" y="2643758"/>
                <a:ext cx="778656" cy="272237"/>
                <a:chOff x="1817598" y="2847569"/>
                <a:chExt cx="871641" cy="307122"/>
              </a:xfrm>
            </p:grpSpPr>
            <p:pic>
              <p:nvPicPr>
                <p:cNvPr id="84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7B4DC0FE-90BE-2C4B-B5AF-409F9551767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1817598" y="2847569"/>
                  <a:ext cx="270034" cy="307122"/>
                </a:xfrm>
                <a:prstGeom prst="rect">
                  <a:avLst/>
                </a:prstGeom>
                <a:noFill/>
              </p:spPr>
            </p:pic>
            <p:pic>
              <p:nvPicPr>
                <p:cNvPr id="85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C57D274C-7970-8843-AF6C-FA308AF6A3A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118401" y="2847569"/>
                  <a:ext cx="270034" cy="307122"/>
                </a:xfrm>
                <a:prstGeom prst="rect">
                  <a:avLst/>
                </a:prstGeom>
                <a:noFill/>
              </p:spPr>
            </p:pic>
            <p:pic>
              <p:nvPicPr>
                <p:cNvPr id="86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2E3A66F8-28D8-D34C-BF16-69D41ED329C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419205" y="2847569"/>
                  <a:ext cx="270034" cy="307122"/>
                </a:xfrm>
                <a:prstGeom prst="rect">
                  <a:avLst/>
                </a:prstGeom>
                <a:noFill/>
              </p:spPr>
            </p:pic>
          </p:grpSp>
        </p:grpSp>
        <p:sp>
          <p:nvSpPr>
            <p:cNvPr id="81" name="矩形 37">
              <a:extLst>
                <a:ext uri="{FF2B5EF4-FFF2-40B4-BE49-F238E27FC236}">
                  <a16:creationId xmlns:a16="http://schemas.microsoft.com/office/drawing/2014/main" id="{91F450C2-E8FA-6140-B943-E19342DEA8D8}"/>
                </a:ext>
              </a:extLst>
            </p:cNvPr>
            <p:cNvSpPr/>
            <p:nvPr/>
          </p:nvSpPr>
          <p:spPr>
            <a:xfrm>
              <a:off x="1235617" y="2724050"/>
              <a:ext cx="684450" cy="2881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HK" altLang="zh-CN" sz="1000" b="1" dirty="0">
                  <a:solidFill>
                    <a:srgbClr val="0070C0"/>
                  </a:solidFill>
                  <a:latin typeface="+mj-ea"/>
                  <a:ea typeface="+mj-ea"/>
                  <a:cs typeface="Arial Unicode MS" panose="020B0604020202020204" charset="-122"/>
                </a:rPr>
                <a:t>Branch</a:t>
              </a:r>
              <a:endParaRPr lang="zh-CN" altLang="en-US" sz="1000" b="1" dirty="0">
                <a:solidFill>
                  <a:srgbClr val="0070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</p:grpSp>
      <p:grpSp>
        <p:nvGrpSpPr>
          <p:cNvPr id="87" name="组合 115">
            <a:extLst>
              <a:ext uri="{FF2B5EF4-FFF2-40B4-BE49-F238E27FC236}">
                <a16:creationId xmlns:a16="http://schemas.microsoft.com/office/drawing/2014/main" id="{B69A3A76-35AF-2848-AE1D-E7768EBA221A}"/>
              </a:ext>
            </a:extLst>
          </p:cNvPr>
          <p:cNvGrpSpPr/>
          <p:nvPr/>
        </p:nvGrpSpPr>
        <p:grpSpPr>
          <a:xfrm>
            <a:off x="1102018" y="4542784"/>
            <a:ext cx="1548033" cy="717107"/>
            <a:chOff x="1240299" y="2545773"/>
            <a:chExt cx="1707073" cy="839127"/>
          </a:xfrm>
        </p:grpSpPr>
        <p:sp>
          <p:nvSpPr>
            <p:cNvPr id="88" name="圆角矩形 44">
              <a:extLst>
                <a:ext uri="{FF2B5EF4-FFF2-40B4-BE49-F238E27FC236}">
                  <a16:creationId xmlns:a16="http://schemas.microsoft.com/office/drawing/2014/main" id="{58B1400D-C4E9-2E4C-95E7-E3E25EA440B9}"/>
                </a:ext>
              </a:extLst>
            </p:cNvPr>
            <p:cNvSpPr/>
            <p:nvPr/>
          </p:nvSpPr>
          <p:spPr>
            <a:xfrm>
              <a:off x="1240299" y="2545773"/>
              <a:ext cx="1470194" cy="839127"/>
            </a:xfrm>
            <a:prstGeom prst="roundRect">
              <a:avLst>
                <a:gd name="adj" fmla="val 6732"/>
              </a:avLst>
            </a:prstGeom>
            <a:solidFill>
              <a:srgbClr val="EFEFEF"/>
            </a:solidFill>
            <a:ln w="12700">
              <a:solidFill>
                <a:srgbClr val="A6A6A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79170"/>
              <a:endParaRPr lang="zh-CN" altLang="en-US" sz="93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grpSp>
          <p:nvGrpSpPr>
            <p:cNvPr id="89" name="组合 119">
              <a:extLst>
                <a:ext uri="{FF2B5EF4-FFF2-40B4-BE49-F238E27FC236}">
                  <a16:creationId xmlns:a16="http://schemas.microsoft.com/office/drawing/2014/main" id="{46F27CCB-2B9E-A441-B37A-71595008A192}"/>
                </a:ext>
              </a:extLst>
            </p:cNvPr>
            <p:cNvGrpSpPr/>
            <p:nvPr/>
          </p:nvGrpSpPr>
          <p:grpSpPr>
            <a:xfrm>
              <a:off x="1916569" y="2654363"/>
              <a:ext cx="539042" cy="365385"/>
              <a:chOff x="1800710" y="2643758"/>
              <a:chExt cx="788043" cy="488785"/>
            </a:xfrm>
          </p:grpSpPr>
          <p:pic>
            <p:nvPicPr>
              <p:cNvPr id="92" name="图片 40" descr="2U服务器丝印图.png">
                <a:extLst>
                  <a:ext uri="{FF2B5EF4-FFF2-40B4-BE49-F238E27FC236}">
                    <a16:creationId xmlns:a16="http://schemas.microsoft.com/office/drawing/2014/main" id="{41E07C6C-A789-0B4A-9E34-5351283335F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email"/>
              <a:srcRect/>
              <a:stretch>
                <a:fillRect/>
              </a:stretch>
            </p:blipFill>
            <p:spPr bwMode="auto">
              <a:xfrm>
                <a:off x="1800710" y="2841539"/>
                <a:ext cx="780541" cy="291004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93" name="组合 125">
                <a:extLst>
                  <a:ext uri="{FF2B5EF4-FFF2-40B4-BE49-F238E27FC236}">
                    <a16:creationId xmlns:a16="http://schemas.microsoft.com/office/drawing/2014/main" id="{25194B07-EF5F-674D-8564-2B32D8FBFA77}"/>
                  </a:ext>
                </a:extLst>
              </p:cNvPr>
              <p:cNvGrpSpPr/>
              <p:nvPr/>
            </p:nvGrpSpPr>
            <p:grpSpPr>
              <a:xfrm>
                <a:off x="1810097" y="2643758"/>
                <a:ext cx="778656" cy="272237"/>
                <a:chOff x="1817598" y="2847569"/>
                <a:chExt cx="871641" cy="307122"/>
              </a:xfrm>
            </p:grpSpPr>
            <p:pic>
              <p:nvPicPr>
                <p:cNvPr id="94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585353AC-86BE-0F4B-9407-8BA142059F6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1817598" y="2847569"/>
                  <a:ext cx="270034" cy="307122"/>
                </a:xfrm>
                <a:prstGeom prst="rect">
                  <a:avLst/>
                </a:prstGeom>
                <a:noFill/>
              </p:spPr>
            </p:pic>
            <p:pic>
              <p:nvPicPr>
                <p:cNvPr id="95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AF1D8CAD-E9B6-F64F-A5E8-818BEEEB240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118401" y="2847569"/>
                  <a:ext cx="270034" cy="307122"/>
                </a:xfrm>
                <a:prstGeom prst="rect">
                  <a:avLst/>
                </a:prstGeom>
                <a:noFill/>
              </p:spPr>
            </p:pic>
            <p:pic>
              <p:nvPicPr>
                <p:cNvPr id="96" name="Picture 2" descr="C:\Users\Abject-3D\Desktop\VMWare Files\FINAL diagrams\Basic Virtualization\3D PNGs\DGRM_VirtualSMP_Q210_Comm_0.png">
                  <a:extLst>
                    <a:ext uri="{FF2B5EF4-FFF2-40B4-BE49-F238E27FC236}">
                      <a16:creationId xmlns:a16="http://schemas.microsoft.com/office/drawing/2014/main" id="{B3D9CCF3-D394-874E-94DA-78EB81852AE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email"/>
                <a:srcRect/>
                <a:stretch>
                  <a:fillRect/>
                </a:stretch>
              </p:blipFill>
              <p:spPr bwMode="auto">
                <a:xfrm>
                  <a:off x="2419205" y="2847569"/>
                  <a:ext cx="270034" cy="307122"/>
                </a:xfrm>
                <a:prstGeom prst="rect">
                  <a:avLst/>
                </a:prstGeom>
                <a:noFill/>
              </p:spPr>
            </p:pic>
          </p:grpSp>
        </p:grpSp>
        <p:sp>
          <p:nvSpPr>
            <p:cNvPr id="90" name="矩形 46">
              <a:extLst>
                <a:ext uri="{FF2B5EF4-FFF2-40B4-BE49-F238E27FC236}">
                  <a16:creationId xmlns:a16="http://schemas.microsoft.com/office/drawing/2014/main" id="{AB7B8C22-E727-8F47-9E00-CF2C0882FA4F}"/>
                </a:ext>
              </a:extLst>
            </p:cNvPr>
            <p:cNvSpPr/>
            <p:nvPr/>
          </p:nvSpPr>
          <p:spPr>
            <a:xfrm>
              <a:off x="1241458" y="2727759"/>
              <a:ext cx="684450" cy="2881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HK" altLang="zh-CN" sz="1000" b="1">
                  <a:solidFill>
                    <a:srgbClr val="0070C0"/>
                  </a:solidFill>
                  <a:latin typeface="+mj-ea"/>
                  <a:ea typeface="+mj-ea"/>
                  <a:cs typeface="Arial Unicode MS" panose="020B0604020202020204" charset="-122"/>
                </a:rPr>
                <a:t>Branch</a:t>
              </a:r>
              <a:endParaRPr lang="zh-CN" altLang="en-US" sz="1000" b="1">
                <a:solidFill>
                  <a:srgbClr val="0070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91" name="Picture 12" descr="D:\sinfor\2010\1月\网络图标设计\修改0126\修改\产品2\SSL-VPN.png">
              <a:extLst>
                <a:ext uri="{FF2B5EF4-FFF2-40B4-BE49-F238E27FC236}">
                  <a16:creationId xmlns:a16="http://schemas.microsoft.com/office/drawing/2014/main" id="{741399D1-6CA1-2847-8742-6FB5A043C2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email"/>
            <a:srcRect/>
            <a:stretch>
              <a:fillRect/>
            </a:stretch>
          </p:blipFill>
          <p:spPr bwMode="auto">
            <a:xfrm>
              <a:off x="2486456" y="2666076"/>
              <a:ext cx="460916" cy="460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7" name="图片 2" descr="E:\深信服\临时文件\图标4.png">
            <a:extLst>
              <a:ext uri="{FF2B5EF4-FFF2-40B4-BE49-F238E27FC236}">
                <a16:creationId xmlns:a16="http://schemas.microsoft.com/office/drawing/2014/main" id="{D15A7358-88EB-D34C-9185-BA71EBA49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496183" y="3025921"/>
            <a:ext cx="475291" cy="49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8" name="直接连接符 130">
            <a:extLst>
              <a:ext uri="{FF2B5EF4-FFF2-40B4-BE49-F238E27FC236}">
                <a16:creationId xmlns:a16="http://schemas.microsoft.com/office/drawing/2014/main" id="{F6ABB3AF-69E8-D24D-885D-F66A2F9F7B96}"/>
              </a:ext>
            </a:extLst>
          </p:cNvPr>
          <p:cNvCxnSpPr/>
          <p:nvPr/>
        </p:nvCxnSpPr>
        <p:spPr>
          <a:xfrm flipV="1">
            <a:off x="2434453" y="3037863"/>
            <a:ext cx="1302540" cy="1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Picture 13" descr="D:\sinfor\2010\1月\网络图标设计\修改0126\修改\产品2\广域网加速.png">
            <a:extLst>
              <a:ext uri="{FF2B5EF4-FFF2-40B4-BE49-F238E27FC236}">
                <a16:creationId xmlns:a16="http://schemas.microsoft.com/office/drawing/2014/main" id="{54D0BC1B-746C-5543-9E94-5F0DE37E7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256880" y="3839274"/>
            <a:ext cx="390143" cy="36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0" name="直接连接符 132">
            <a:extLst>
              <a:ext uri="{FF2B5EF4-FFF2-40B4-BE49-F238E27FC236}">
                <a16:creationId xmlns:a16="http://schemas.microsoft.com/office/drawing/2014/main" id="{D612B564-F170-5640-AA01-8176D52448B8}"/>
              </a:ext>
            </a:extLst>
          </p:cNvPr>
          <p:cNvCxnSpPr/>
          <p:nvPr/>
        </p:nvCxnSpPr>
        <p:spPr>
          <a:xfrm flipV="1">
            <a:off x="3018699" y="3288751"/>
            <a:ext cx="0" cy="273453"/>
          </a:xfrm>
          <a:prstGeom prst="line">
            <a:avLst/>
          </a:prstGeom>
          <a:ln w="254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矩形 57">
            <a:extLst>
              <a:ext uri="{FF2B5EF4-FFF2-40B4-BE49-F238E27FC236}">
                <a16:creationId xmlns:a16="http://schemas.microsoft.com/office/drawing/2014/main" id="{2061AB94-159A-114C-8F31-65DDE10E9232}"/>
              </a:ext>
            </a:extLst>
          </p:cNvPr>
          <p:cNvSpPr/>
          <p:nvPr/>
        </p:nvSpPr>
        <p:spPr>
          <a:xfrm>
            <a:off x="2530692" y="3004519"/>
            <a:ext cx="824264" cy="254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50" spc="75">
                <a:ea typeface="微软雅黑" panose="020B0503020204020204" pitchFamily="34" charset="-122"/>
              </a:rPr>
              <a:t>IPSec</a:t>
            </a:r>
            <a:r>
              <a:rPr lang="zh-CN" altLang="en-US" sz="1050" spc="75">
                <a:ea typeface="微软雅黑" panose="020B0503020204020204" pitchFamily="34" charset="-122"/>
              </a:rPr>
              <a:t> VPN</a:t>
            </a:r>
          </a:p>
        </p:txBody>
      </p:sp>
      <p:sp>
        <p:nvSpPr>
          <p:cNvPr id="102" name="矩形 58">
            <a:extLst>
              <a:ext uri="{FF2B5EF4-FFF2-40B4-BE49-F238E27FC236}">
                <a16:creationId xmlns:a16="http://schemas.microsoft.com/office/drawing/2014/main" id="{96E2FE2B-76C3-BC44-BB62-C6894AA9A140}"/>
              </a:ext>
            </a:extLst>
          </p:cNvPr>
          <p:cNvSpPr/>
          <p:nvPr/>
        </p:nvSpPr>
        <p:spPr>
          <a:xfrm>
            <a:off x="2457141" y="4879118"/>
            <a:ext cx="74251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900" spc="75">
                <a:ea typeface="微软雅黑" panose="020B0503020204020204" pitchFamily="34" charset="-122"/>
              </a:rPr>
              <a:t>IPSec VPN</a:t>
            </a:r>
          </a:p>
        </p:txBody>
      </p:sp>
      <p:sp>
        <p:nvSpPr>
          <p:cNvPr id="103" name="矩形 59">
            <a:extLst>
              <a:ext uri="{FF2B5EF4-FFF2-40B4-BE49-F238E27FC236}">
                <a16:creationId xmlns:a16="http://schemas.microsoft.com/office/drawing/2014/main" id="{847A194B-41F4-AD41-AFA1-A5F31D739C94}"/>
              </a:ext>
            </a:extLst>
          </p:cNvPr>
          <p:cNvSpPr/>
          <p:nvPr/>
        </p:nvSpPr>
        <p:spPr>
          <a:xfrm>
            <a:off x="2457141" y="4089270"/>
            <a:ext cx="74251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900" spc="75">
                <a:ea typeface="微软雅黑" panose="020B0503020204020204" pitchFamily="34" charset="-122"/>
              </a:rPr>
              <a:t>IPSec VPN</a:t>
            </a:r>
            <a:endParaRPr lang="zh-CN" altLang="en-US" sz="900" b="1" spc="75">
              <a:latin typeface="+mj-ea"/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sp>
        <p:nvSpPr>
          <p:cNvPr id="104" name="圆角矩形 64">
            <a:extLst>
              <a:ext uri="{FF2B5EF4-FFF2-40B4-BE49-F238E27FC236}">
                <a16:creationId xmlns:a16="http://schemas.microsoft.com/office/drawing/2014/main" id="{4828049E-ED86-8A4F-8C38-015B6BEC1A1D}"/>
              </a:ext>
            </a:extLst>
          </p:cNvPr>
          <p:cNvSpPr/>
          <p:nvPr/>
        </p:nvSpPr>
        <p:spPr>
          <a:xfrm>
            <a:off x="3733826" y="2218911"/>
            <a:ext cx="3855827" cy="394405"/>
          </a:xfrm>
          <a:prstGeom prst="roundRect">
            <a:avLst>
              <a:gd name="adj" fmla="val 5631"/>
            </a:avLst>
          </a:prstGeom>
          <a:noFill/>
          <a:ln w="127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79170"/>
            <a:endParaRPr lang="zh-CN" altLang="en-US" sz="93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5" name="圆角矩形 65">
            <a:extLst>
              <a:ext uri="{FF2B5EF4-FFF2-40B4-BE49-F238E27FC236}">
                <a16:creationId xmlns:a16="http://schemas.microsoft.com/office/drawing/2014/main" id="{76B5C5E3-9389-234B-BCE8-40DA12D3D696}"/>
              </a:ext>
            </a:extLst>
          </p:cNvPr>
          <p:cNvSpPr/>
          <p:nvPr/>
        </p:nvSpPr>
        <p:spPr>
          <a:xfrm>
            <a:off x="5428297" y="2267173"/>
            <a:ext cx="1314680" cy="295319"/>
          </a:xfrm>
          <a:prstGeom prst="roundRect">
            <a:avLst>
              <a:gd name="adj" fmla="val 9085"/>
            </a:avLst>
          </a:prstGeom>
          <a:solidFill>
            <a:srgbClr val="79BD28"/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900" b="1" dirty="0">
                <a:solidFill>
                  <a:schemeClr val="bg1"/>
                </a:solidFill>
                <a:ea typeface="微软雅黑" panose="020B0503020204020204" pitchFamily="34" charset="-122"/>
              </a:rPr>
              <a:t>Application Failover</a:t>
            </a:r>
            <a:endParaRPr lang="zh-CN" altLang="en-US" sz="900" b="1" dirty="0">
              <a:solidFill>
                <a:schemeClr val="bg1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cxnSp>
        <p:nvCxnSpPr>
          <p:cNvPr id="106" name="直接连接符 143">
            <a:extLst>
              <a:ext uri="{FF2B5EF4-FFF2-40B4-BE49-F238E27FC236}">
                <a16:creationId xmlns:a16="http://schemas.microsoft.com/office/drawing/2014/main" id="{B46947C5-8F41-F541-B4D3-6635585EA1AF}"/>
              </a:ext>
            </a:extLst>
          </p:cNvPr>
          <p:cNvCxnSpPr/>
          <p:nvPr/>
        </p:nvCxnSpPr>
        <p:spPr>
          <a:xfrm flipV="1">
            <a:off x="5645134" y="2632788"/>
            <a:ext cx="0" cy="213595"/>
          </a:xfrm>
          <a:prstGeom prst="line">
            <a:avLst/>
          </a:prstGeom>
          <a:ln w="12700"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44">
            <a:extLst>
              <a:ext uri="{FF2B5EF4-FFF2-40B4-BE49-F238E27FC236}">
                <a16:creationId xmlns:a16="http://schemas.microsoft.com/office/drawing/2014/main" id="{9B552238-2112-894A-BCCB-0BA59D768B6B}"/>
              </a:ext>
            </a:extLst>
          </p:cNvPr>
          <p:cNvCxnSpPr/>
          <p:nvPr/>
        </p:nvCxnSpPr>
        <p:spPr>
          <a:xfrm>
            <a:off x="2444166" y="2929416"/>
            <a:ext cx="987316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45">
            <a:extLst>
              <a:ext uri="{FF2B5EF4-FFF2-40B4-BE49-F238E27FC236}">
                <a16:creationId xmlns:a16="http://schemas.microsoft.com/office/drawing/2014/main" id="{32485F96-BBE2-AC48-9375-EB7DFEA7D8C0}"/>
              </a:ext>
            </a:extLst>
          </p:cNvPr>
          <p:cNvCxnSpPr/>
          <p:nvPr/>
        </p:nvCxnSpPr>
        <p:spPr>
          <a:xfrm>
            <a:off x="3431481" y="2343378"/>
            <a:ext cx="293735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" name="图片 69">
            <a:extLst>
              <a:ext uri="{FF2B5EF4-FFF2-40B4-BE49-F238E27FC236}">
                <a16:creationId xmlns:a16="http://schemas.microsoft.com/office/drawing/2014/main" id="{89EDB29D-ECB8-6840-B13A-8B62906356E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/>
          <a:srcRect/>
          <a:stretch>
            <a:fillRect/>
          </a:stretch>
        </p:blipFill>
        <p:spPr>
          <a:xfrm>
            <a:off x="1102018" y="2038115"/>
            <a:ext cx="1066020" cy="575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0" name="直接连接符 147">
            <a:extLst>
              <a:ext uri="{FF2B5EF4-FFF2-40B4-BE49-F238E27FC236}">
                <a16:creationId xmlns:a16="http://schemas.microsoft.com/office/drawing/2014/main" id="{70B79B2D-EE6D-564E-9FAE-62A2CC041251}"/>
              </a:ext>
            </a:extLst>
          </p:cNvPr>
          <p:cNvCxnSpPr/>
          <p:nvPr/>
        </p:nvCxnSpPr>
        <p:spPr>
          <a:xfrm flipV="1">
            <a:off x="3431482" y="2340084"/>
            <a:ext cx="0" cy="588916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48">
            <a:extLst>
              <a:ext uri="{FF2B5EF4-FFF2-40B4-BE49-F238E27FC236}">
                <a16:creationId xmlns:a16="http://schemas.microsoft.com/office/drawing/2014/main" id="{93F2D53F-3DBF-E948-B072-0595D69E9F03}"/>
              </a:ext>
            </a:extLst>
          </p:cNvPr>
          <p:cNvCxnSpPr/>
          <p:nvPr/>
        </p:nvCxnSpPr>
        <p:spPr>
          <a:xfrm flipV="1">
            <a:off x="2168038" y="2270791"/>
            <a:ext cx="1565788" cy="1"/>
          </a:xfrm>
          <a:prstGeom prst="line">
            <a:avLst/>
          </a:prstGeom>
          <a:ln>
            <a:solidFill>
              <a:srgbClr val="0070C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接连接符 149">
            <a:extLst>
              <a:ext uri="{FF2B5EF4-FFF2-40B4-BE49-F238E27FC236}">
                <a16:creationId xmlns:a16="http://schemas.microsoft.com/office/drawing/2014/main" id="{5B6CA6FB-52D0-D148-BB49-F3FC993D7EE8}"/>
              </a:ext>
            </a:extLst>
          </p:cNvPr>
          <p:cNvCxnSpPr>
            <a:stCxn id="195" idx="3"/>
          </p:cNvCxnSpPr>
          <p:nvPr/>
        </p:nvCxnSpPr>
        <p:spPr>
          <a:xfrm>
            <a:off x="2168038" y="2325717"/>
            <a:ext cx="1557176" cy="520665"/>
          </a:xfrm>
          <a:prstGeom prst="line">
            <a:avLst/>
          </a:prstGeom>
          <a:ln>
            <a:solidFill>
              <a:srgbClr val="0070C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矩形 73">
            <a:extLst>
              <a:ext uri="{FF2B5EF4-FFF2-40B4-BE49-F238E27FC236}">
                <a16:creationId xmlns:a16="http://schemas.microsoft.com/office/drawing/2014/main" id="{72C03523-2F97-AC43-BB82-F365A6508D5E}"/>
              </a:ext>
            </a:extLst>
          </p:cNvPr>
          <p:cNvSpPr/>
          <p:nvPr/>
        </p:nvSpPr>
        <p:spPr>
          <a:xfrm>
            <a:off x="976250" y="1390242"/>
            <a:ext cx="137569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HK" altLang="zh-CN" sz="1100" b="1" spc="75" dirty="0">
                <a:solidFill>
                  <a:srgbClr val="0070C0"/>
                </a:solidFill>
                <a:ea typeface="微软雅黑" panose="020B0503020204020204" pitchFamily="34" charset="-122"/>
              </a:rPr>
              <a:t>Cloud </a:t>
            </a:r>
          </a:p>
          <a:p>
            <a:pPr algn="ctr"/>
            <a:r>
              <a:rPr lang="en-HK" altLang="zh-CN" sz="1100" b="1" spc="75" dirty="0">
                <a:solidFill>
                  <a:srgbClr val="0070C0"/>
                </a:solidFill>
                <a:ea typeface="微软雅黑" panose="020B0503020204020204" pitchFamily="34" charset="-122"/>
              </a:rPr>
              <a:t>Management </a:t>
            </a:r>
          </a:p>
          <a:p>
            <a:pPr algn="ctr"/>
            <a:r>
              <a:rPr lang="en-HK" altLang="zh-CN" sz="1100" b="1" spc="75" dirty="0">
                <a:solidFill>
                  <a:srgbClr val="0070C0"/>
                </a:solidFill>
                <a:ea typeface="微软雅黑" panose="020B0503020204020204" pitchFamily="34" charset="-122"/>
              </a:rPr>
              <a:t>Portal</a:t>
            </a:r>
            <a:endParaRPr lang="zh-CN" altLang="en-US" sz="1100" b="1" spc="75" dirty="0">
              <a:solidFill>
                <a:srgbClr val="0070C0"/>
              </a:solidFill>
              <a:latin typeface="+mj-ea"/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cxnSp>
        <p:nvCxnSpPr>
          <p:cNvPr id="114" name="直接连接符 151">
            <a:extLst>
              <a:ext uri="{FF2B5EF4-FFF2-40B4-BE49-F238E27FC236}">
                <a16:creationId xmlns:a16="http://schemas.microsoft.com/office/drawing/2014/main" id="{CBF5EDF4-EBF0-9F4E-B67B-98E372968018}"/>
              </a:ext>
            </a:extLst>
          </p:cNvPr>
          <p:cNvCxnSpPr/>
          <p:nvPr/>
        </p:nvCxnSpPr>
        <p:spPr>
          <a:xfrm>
            <a:off x="3252663" y="3799124"/>
            <a:ext cx="0" cy="970225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63" descr="互联网云">
            <a:extLst>
              <a:ext uri="{FF2B5EF4-FFF2-40B4-BE49-F238E27FC236}">
                <a16:creationId xmlns:a16="http://schemas.microsoft.com/office/drawing/2014/main" id="{C02FF398-139A-C845-BB89-D91A05F19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786884" y="3379002"/>
            <a:ext cx="644599" cy="607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图片 2" descr="E:\深信服\临时文件\图标4.png">
            <a:extLst>
              <a:ext uri="{FF2B5EF4-FFF2-40B4-BE49-F238E27FC236}">
                <a16:creationId xmlns:a16="http://schemas.microsoft.com/office/drawing/2014/main" id="{FDC9657D-8606-BB4C-8E16-02AE59890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3567859" y="2340085"/>
            <a:ext cx="314715" cy="32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7" name="直接连接符 154">
            <a:extLst>
              <a:ext uri="{FF2B5EF4-FFF2-40B4-BE49-F238E27FC236}">
                <a16:creationId xmlns:a16="http://schemas.microsoft.com/office/drawing/2014/main" id="{87F5F253-4163-864B-AD09-977D5870DBF0}"/>
              </a:ext>
            </a:extLst>
          </p:cNvPr>
          <p:cNvCxnSpPr/>
          <p:nvPr/>
        </p:nvCxnSpPr>
        <p:spPr>
          <a:xfrm>
            <a:off x="3148722" y="3186768"/>
            <a:ext cx="0" cy="33758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55">
            <a:extLst>
              <a:ext uri="{FF2B5EF4-FFF2-40B4-BE49-F238E27FC236}">
                <a16:creationId xmlns:a16="http://schemas.microsoft.com/office/drawing/2014/main" id="{FE5641FF-4153-4041-9053-E7A584CDEF29}"/>
              </a:ext>
            </a:extLst>
          </p:cNvPr>
          <p:cNvCxnSpPr/>
          <p:nvPr/>
        </p:nvCxnSpPr>
        <p:spPr>
          <a:xfrm flipV="1">
            <a:off x="3541094" y="2503202"/>
            <a:ext cx="0" cy="68636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56">
            <a:extLst>
              <a:ext uri="{FF2B5EF4-FFF2-40B4-BE49-F238E27FC236}">
                <a16:creationId xmlns:a16="http://schemas.microsoft.com/office/drawing/2014/main" id="{E643D227-B9CC-B74F-BA71-AE30375EE4A5}"/>
              </a:ext>
            </a:extLst>
          </p:cNvPr>
          <p:cNvCxnSpPr/>
          <p:nvPr/>
        </p:nvCxnSpPr>
        <p:spPr>
          <a:xfrm>
            <a:off x="3148724" y="3186768"/>
            <a:ext cx="392372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矩形 80">
            <a:extLst>
              <a:ext uri="{FF2B5EF4-FFF2-40B4-BE49-F238E27FC236}">
                <a16:creationId xmlns:a16="http://schemas.microsoft.com/office/drawing/2014/main" id="{5C1EAA47-501B-E244-B821-60B0F6F64661}"/>
              </a:ext>
            </a:extLst>
          </p:cNvPr>
          <p:cNvSpPr/>
          <p:nvPr/>
        </p:nvSpPr>
        <p:spPr>
          <a:xfrm>
            <a:off x="2773657" y="2729677"/>
            <a:ext cx="38664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HK" altLang="zh-CN" sz="1050" spc="75">
                <a:ea typeface="微软雅黑" panose="020B0503020204020204" pitchFamily="34" charset="-122"/>
              </a:rPr>
              <a:t>DR</a:t>
            </a:r>
            <a:endParaRPr lang="zh-CN" altLang="en-US" sz="1050" b="1" spc="75">
              <a:latin typeface="+mj-ea"/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pic>
        <p:nvPicPr>
          <p:cNvPr id="121" name="图片 81">
            <a:extLst>
              <a:ext uri="{FF2B5EF4-FFF2-40B4-BE49-F238E27FC236}">
                <a16:creationId xmlns:a16="http://schemas.microsoft.com/office/drawing/2014/main" id="{59D0C987-9AC1-0E40-AC10-F47C1B849583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grayscl/>
            <a:lum bright="70000" contrast="-70000"/>
          </a:blip>
          <a:stretch>
            <a:fillRect/>
          </a:stretch>
        </p:blipFill>
        <p:spPr>
          <a:xfrm>
            <a:off x="3282754" y="4161944"/>
            <a:ext cx="148400" cy="186467"/>
          </a:xfrm>
          <a:prstGeom prst="rect">
            <a:avLst/>
          </a:prstGeom>
        </p:spPr>
      </p:pic>
      <p:grpSp>
        <p:nvGrpSpPr>
          <p:cNvPr id="122" name="组合 203">
            <a:extLst>
              <a:ext uri="{FF2B5EF4-FFF2-40B4-BE49-F238E27FC236}">
                <a16:creationId xmlns:a16="http://schemas.microsoft.com/office/drawing/2014/main" id="{8359CAA1-274F-B048-81CA-D9E3109136AD}"/>
              </a:ext>
            </a:extLst>
          </p:cNvPr>
          <p:cNvGrpSpPr/>
          <p:nvPr/>
        </p:nvGrpSpPr>
        <p:grpSpPr>
          <a:xfrm>
            <a:off x="3961154" y="3116513"/>
            <a:ext cx="3514376" cy="1600433"/>
            <a:chOff x="94091" y="2011545"/>
            <a:chExt cx="7235177" cy="3460787"/>
          </a:xfrm>
        </p:grpSpPr>
        <p:sp>
          <p:nvSpPr>
            <p:cNvPr id="123" name="圆角矩形 83">
              <a:extLst>
                <a:ext uri="{FF2B5EF4-FFF2-40B4-BE49-F238E27FC236}">
                  <a16:creationId xmlns:a16="http://schemas.microsoft.com/office/drawing/2014/main" id="{D7FB53F5-9981-B744-BA41-B6D4DB4CC592}"/>
                </a:ext>
              </a:extLst>
            </p:cNvPr>
            <p:cNvSpPr/>
            <p:nvPr/>
          </p:nvSpPr>
          <p:spPr>
            <a:xfrm>
              <a:off x="94091" y="2555800"/>
              <a:ext cx="3525063" cy="2887696"/>
            </a:xfrm>
            <a:prstGeom prst="roundRect">
              <a:avLst>
                <a:gd name="adj" fmla="val 1994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</a:endParaRPr>
            </a:p>
          </p:txBody>
        </p:sp>
        <p:sp>
          <p:nvSpPr>
            <p:cNvPr id="124" name="圆角矩形 84">
              <a:extLst>
                <a:ext uri="{FF2B5EF4-FFF2-40B4-BE49-F238E27FC236}">
                  <a16:creationId xmlns:a16="http://schemas.microsoft.com/office/drawing/2014/main" id="{F8CCBF33-7EDC-B040-BE74-658FB88D805C}"/>
                </a:ext>
              </a:extLst>
            </p:cNvPr>
            <p:cNvSpPr/>
            <p:nvPr/>
          </p:nvSpPr>
          <p:spPr>
            <a:xfrm>
              <a:off x="3804205" y="2584636"/>
              <a:ext cx="3525063" cy="2887696"/>
            </a:xfrm>
            <a:prstGeom prst="roundRect">
              <a:avLst>
                <a:gd name="adj" fmla="val 1994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</a:endParaRPr>
            </a:p>
          </p:txBody>
        </p:sp>
        <p:cxnSp>
          <p:nvCxnSpPr>
            <p:cNvPr id="125" name="直接连接符 205">
              <a:extLst>
                <a:ext uri="{FF2B5EF4-FFF2-40B4-BE49-F238E27FC236}">
                  <a16:creationId xmlns:a16="http://schemas.microsoft.com/office/drawing/2014/main" id="{5DC48DFC-0384-3544-83CC-B48B58EEB6AF}"/>
                </a:ext>
              </a:extLst>
            </p:cNvPr>
            <p:cNvCxnSpPr/>
            <p:nvPr/>
          </p:nvCxnSpPr>
          <p:spPr>
            <a:xfrm flipV="1">
              <a:off x="6493258" y="3475774"/>
              <a:ext cx="0" cy="20996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206">
              <a:extLst>
                <a:ext uri="{FF2B5EF4-FFF2-40B4-BE49-F238E27FC236}">
                  <a16:creationId xmlns:a16="http://schemas.microsoft.com/office/drawing/2014/main" id="{CB7BE544-8852-8E40-BFC6-061A70AE7264}"/>
                </a:ext>
              </a:extLst>
            </p:cNvPr>
            <p:cNvCxnSpPr/>
            <p:nvPr/>
          </p:nvCxnSpPr>
          <p:spPr>
            <a:xfrm>
              <a:off x="4534653" y="3468700"/>
              <a:ext cx="1976083" cy="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207">
              <a:extLst>
                <a:ext uri="{FF2B5EF4-FFF2-40B4-BE49-F238E27FC236}">
                  <a16:creationId xmlns:a16="http://schemas.microsoft.com/office/drawing/2014/main" id="{A5B68138-8CE2-1642-95E7-C933FD53956F}"/>
                </a:ext>
              </a:extLst>
            </p:cNvPr>
            <p:cNvCxnSpPr/>
            <p:nvPr/>
          </p:nvCxnSpPr>
          <p:spPr>
            <a:xfrm flipV="1">
              <a:off x="5515476" y="2011545"/>
              <a:ext cx="0" cy="1497567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圆角矩形 88">
              <a:extLst>
                <a:ext uri="{FF2B5EF4-FFF2-40B4-BE49-F238E27FC236}">
                  <a16:creationId xmlns:a16="http://schemas.microsoft.com/office/drawing/2014/main" id="{92111619-27AE-7C44-AAC3-4D56B167EDA9}"/>
                </a:ext>
              </a:extLst>
            </p:cNvPr>
            <p:cNvSpPr/>
            <p:nvPr/>
          </p:nvSpPr>
          <p:spPr>
            <a:xfrm>
              <a:off x="3970863" y="3716837"/>
              <a:ext cx="1491418" cy="1610974"/>
            </a:xfrm>
            <a:prstGeom prst="roundRect">
              <a:avLst>
                <a:gd name="adj" fmla="val 2931"/>
              </a:avLst>
            </a:prstGeom>
            <a:solidFill>
              <a:srgbClr val="DBEEF4">
                <a:alpha val="30196"/>
              </a:srgbClr>
            </a:solidFill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</a:endParaRPr>
            </a:p>
          </p:txBody>
        </p:sp>
        <p:sp>
          <p:nvSpPr>
            <p:cNvPr id="129" name="圆角矩形 89">
              <a:extLst>
                <a:ext uri="{FF2B5EF4-FFF2-40B4-BE49-F238E27FC236}">
                  <a16:creationId xmlns:a16="http://schemas.microsoft.com/office/drawing/2014/main" id="{CB0D77EF-B0F6-BE4E-A580-C6AB31FF7BEC}"/>
                </a:ext>
              </a:extLst>
            </p:cNvPr>
            <p:cNvSpPr/>
            <p:nvPr/>
          </p:nvSpPr>
          <p:spPr>
            <a:xfrm>
              <a:off x="4068146" y="4286624"/>
              <a:ext cx="1319781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30" name="组合 210">
              <a:extLst>
                <a:ext uri="{FF2B5EF4-FFF2-40B4-BE49-F238E27FC236}">
                  <a16:creationId xmlns:a16="http://schemas.microsoft.com/office/drawing/2014/main" id="{49B6E3D5-186B-7442-A1AE-99E0E601C9DD}"/>
                </a:ext>
              </a:extLst>
            </p:cNvPr>
            <p:cNvGrpSpPr/>
            <p:nvPr/>
          </p:nvGrpSpPr>
          <p:grpSpPr>
            <a:xfrm>
              <a:off x="4384473" y="4360387"/>
              <a:ext cx="303505" cy="394221"/>
              <a:chOff x="7109996" y="2897408"/>
              <a:chExt cx="438896" cy="607351"/>
            </a:xfrm>
          </p:grpSpPr>
          <p:pic>
            <p:nvPicPr>
              <p:cNvPr id="163" name="图片 123">
                <a:extLst>
                  <a:ext uri="{FF2B5EF4-FFF2-40B4-BE49-F238E27FC236}">
                    <a16:creationId xmlns:a16="http://schemas.microsoft.com/office/drawing/2014/main" id="{12D900EF-AD88-514B-92D1-B5C8705062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64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4DD1BE17-E82C-A844-9F4C-79DE04D202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31" name="圆角矩形 91">
              <a:extLst>
                <a:ext uri="{FF2B5EF4-FFF2-40B4-BE49-F238E27FC236}">
                  <a16:creationId xmlns:a16="http://schemas.microsoft.com/office/drawing/2014/main" id="{E388B9A7-76BA-FA40-8055-8A8233721C44}"/>
                </a:ext>
              </a:extLst>
            </p:cNvPr>
            <p:cNvSpPr/>
            <p:nvPr/>
          </p:nvSpPr>
          <p:spPr>
            <a:xfrm>
              <a:off x="4065811" y="3789588"/>
              <a:ext cx="1308045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132" name="图片 6" descr="E:\深信服\临时文件\图标8.png">
              <a:extLst>
                <a:ext uri="{FF2B5EF4-FFF2-40B4-BE49-F238E27FC236}">
                  <a16:creationId xmlns:a16="http://schemas.microsoft.com/office/drawing/2014/main" id="{B7625561-D92B-A545-9944-12C430E780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email"/>
            <a:srcRect/>
            <a:stretch>
              <a:fillRect/>
            </a:stretch>
          </p:blipFill>
          <p:spPr bwMode="auto">
            <a:xfrm>
              <a:off x="4414750" y="3714286"/>
              <a:ext cx="578740" cy="59214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33" name="组合 213">
              <a:extLst>
                <a:ext uri="{FF2B5EF4-FFF2-40B4-BE49-F238E27FC236}">
                  <a16:creationId xmlns:a16="http://schemas.microsoft.com/office/drawing/2014/main" id="{7739D2A9-E9C2-AA4C-AF61-418D2B582CA3}"/>
                </a:ext>
              </a:extLst>
            </p:cNvPr>
            <p:cNvGrpSpPr/>
            <p:nvPr/>
          </p:nvGrpSpPr>
          <p:grpSpPr>
            <a:xfrm>
              <a:off x="4791111" y="4360387"/>
              <a:ext cx="303505" cy="394221"/>
              <a:chOff x="7109996" y="2897408"/>
              <a:chExt cx="438896" cy="607351"/>
            </a:xfrm>
          </p:grpSpPr>
          <p:pic>
            <p:nvPicPr>
              <p:cNvPr id="161" name="图片 121">
                <a:extLst>
                  <a:ext uri="{FF2B5EF4-FFF2-40B4-BE49-F238E27FC236}">
                    <a16:creationId xmlns:a16="http://schemas.microsoft.com/office/drawing/2014/main" id="{191ADCBB-F8C6-FB4D-89AD-BAAD717D6C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62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53009F4F-1E61-4846-AF9E-D36298BD08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34" name="圆角矩形 94">
              <a:extLst>
                <a:ext uri="{FF2B5EF4-FFF2-40B4-BE49-F238E27FC236}">
                  <a16:creationId xmlns:a16="http://schemas.microsoft.com/office/drawing/2014/main" id="{445E977B-A5C9-D341-9E48-C5C8BA7537C7}"/>
                </a:ext>
              </a:extLst>
            </p:cNvPr>
            <p:cNvSpPr/>
            <p:nvPr/>
          </p:nvSpPr>
          <p:spPr>
            <a:xfrm>
              <a:off x="4068149" y="4782201"/>
              <a:ext cx="1305708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135" name="图片 95">
              <a:extLst>
                <a:ext uri="{FF2B5EF4-FFF2-40B4-BE49-F238E27FC236}">
                  <a16:creationId xmlns:a16="http://schemas.microsoft.com/office/drawing/2014/main" id="{8E6DA670-D340-8440-A3D8-7F2951DFF4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/>
            <a:stretch>
              <a:fillRect/>
            </a:stretch>
          </p:blipFill>
          <p:spPr>
            <a:xfrm>
              <a:off x="5350171" y="3267755"/>
              <a:ext cx="367642" cy="31614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36" name="Picture 11" descr="E:\工作交接\网络拓扑图标\ngfwlogo矢量-01.png">
              <a:extLst>
                <a:ext uri="{FF2B5EF4-FFF2-40B4-BE49-F238E27FC236}">
                  <a16:creationId xmlns:a16="http://schemas.microsoft.com/office/drawing/2014/main" id="{77E9AB45-2878-3942-9AF3-2678EEAF31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email"/>
            <a:srcRect/>
            <a:stretch>
              <a:fillRect/>
            </a:stretch>
          </p:blipFill>
          <p:spPr bwMode="auto">
            <a:xfrm>
              <a:off x="5292842" y="2700717"/>
              <a:ext cx="455457" cy="4509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cxnSp>
          <p:nvCxnSpPr>
            <p:cNvPr id="137" name="直接连接符 217">
              <a:extLst>
                <a:ext uri="{FF2B5EF4-FFF2-40B4-BE49-F238E27FC236}">
                  <a16:creationId xmlns:a16="http://schemas.microsoft.com/office/drawing/2014/main" id="{B2570232-E1DA-CC44-8991-1BD3F06EAB4D}"/>
                </a:ext>
              </a:extLst>
            </p:cNvPr>
            <p:cNvCxnSpPr/>
            <p:nvPr/>
          </p:nvCxnSpPr>
          <p:spPr>
            <a:xfrm flipV="1">
              <a:off x="4534653" y="3475774"/>
              <a:ext cx="0" cy="20996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8" name="组合 218">
              <a:extLst>
                <a:ext uri="{FF2B5EF4-FFF2-40B4-BE49-F238E27FC236}">
                  <a16:creationId xmlns:a16="http://schemas.microsoft.com/office/drawing/2014/main" id="{61D41B82-52D8-3A47-9B95-19CDE00034BE}"/>
                </a:ext>
              </a:extLst>
            </p:cNvPr>
            <p:cNvGrpSpPr/>
            <p:nvPr/>
          </p:nvGrpSpPr>
          <p:grpSpPr>
            <a:xfrm>
              <a:off x="4384473" y="4822308"/>
              <a:ext cx="303505" cy="394221"/>
              <a:chOff x="7109996" y="2897408"/>
              <a:chExt cx="438896" cy="607351"/>
            </a:xfrm>
          </p:grpSpPr>
          <p:pic>
            <p:nvPicPr>
              <p:cNvPr id="159" name="图片 119">
                <a:extLst>
                  <a:ext uri="{FF2B5EF4-FFF2-40B4-BE49-F238E27FC236}">
                    <a16:creationId xmlns:a16="http://schemas.microsoft.com/office/drawing/2014/main" id="{F6F3900B-825B-2A49-B361-E9B088F213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60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270295EC-AFAB-0A49-A447-A426B17ED9E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39" name="组合 219">
              <a:extLst>
                <a:ext uri="{FF2B5EF4-FFF2-40B4-BE49-F238E27FC236}">
                  <a16:creationId xmlns:a16="http://schemas.microsoft.com/office/drawing/2014/main" id="{15F40D80-E697-9E4F-8B45-0F0A15525D95}"/>
                </a:ext>
              </a:extLst>
            </p:cNvPr>
            <p:cNvGrpSpPr/>
            <p:nvPr/>
          </p:nvGrpSpPr>
          <p:grpSpPr>
            <a:xfrm>
              <a:off x="4791111" y="4822308"/>
              <a:ext cx="303505" cy="394221"/>
              <a:chOff x="7109996" y="2897408"/>
              <a:chExt cx="438896" cy="607351"/>
            </a:xfrm>
          </p:grpSpPr>
          <p:pic>
            <p:nvPicPr>
              <p:cNvPr id="157" name="图片 117">
                <a:extLst>
                  <a:ext uri="{FF2B5EF4-FFF2-40B4-BE49-F238E27FC236}">
                    <a16:creationId xmlns:a16="http://schemas.microsoft.com/office/drawing/2014/main" id="{3483E0B6-2FD5-0442-89A4-8A87303D76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58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88671F91-62B5-2840-96B2-27032720543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40" name="圆角矩形 100">
              <a:extLst>
                <a:ext uri="{FF2B5EF4-FFF2-40B4-BE49-F238E27FC236}">
                  <a16:creationId xmlns:a16="http://schemas.microsoft.com/office/drawing/2014/main" id="{211FDACA-A9FC-0D4A-A1B0-3F012ECE09E2}"/>
                </a:ext>
              </a:extLst>
            </p:cNvPr>
            <p:cNvSpPr/>
            <p:nvPr/>
          </p:nvSpPr>
          <p:spPr>
            <a:xfrm>
              <a:off x="5728373" y="3714286"/>
              <a:ext cx="1491418" cy="1610974"/>
            </a:xfrm>
            <a:prstGeom prst="roundRect">
              <a:avLst>
                <a:gd name="adj" fmla="val 2931"/>
              </a:avLst>
            </a:prstGeom>
            <a:solidFill>
              <a:srgbClr val="DBEEF4">
                <a:alpha val="30196"/>
              </a:srgbClr>
            </a:solidFill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</a:endParaRPr>
            </a:p>
          </p:txBody>
        </p:sp>
        <p:sp>
          <p:nvSpPr>
            <p:cNvPr id="141" name="圆角矩形 101">
              <a:extLst>
                <a:ext uri="{FF2B5EF4-FFF2-40B4-BE49-F238E27FC236}">
                  <a16:creationId xmlns:a16="http://schemas.microsoft.com/office/drawing/2014/main" id="{C84DA693-2F5C-B84B-B179-D6300465AEC8}"/>
                </a:ext>
              </a:extLst>
            </p:cNvPr>
            <p:cNvSpPr/>
            <p:nvPr/>
          </p:nvSpPr>
          <p:spPr>
            <a:xfrm>
              <a:off x="5825656" y="4284073"/>
              <a:ext cx="1319781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42" name="组合 222">
              <a:extLst>
                <a:ext uri="{FF2B5EF4-FFF2-40B4-BE49-F238E27FC236}">
                  <a16:creationId xmlns:a16="http://schemas.microsoft.com/office/drawing/2014/main" id="{56ADCD34-EB36-0644-AAF4-B7FCF355B558}"/>
                </a:ext>
              </a:extLst>
            </p:cNvPr>
            <p:cNvGrpSpPr/>
            <p:nvPr/>
          </p:nvGrpSpPr>
          <p:grpSpPr>
            <a:xfrm>
              <a:off x="6141983" y="4357836"/>
              <a:ext cx="303505" cy="394221"/>
              <a:chOff x="7109996" y="2897408"/>
              <a:chExt cx="438896" cy="607351"/>
            </a:xfrm>
          </p:grpSpPr>
          <p:pic>
            <p:nvPicPr>
              <p:cNvPr id="155" name="图片 115">
                <a:extLst>
                  <a:ext uri="{FF2B5EF4-FFF2-40B4-BE49-F238E27FC236}">
                    <a16:creationId xmlns:a16="http://schemas.microsoft.com/office/drawing/2014/main" id="{0FA26870-FE77-1C49-AB45-F09315E88B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56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78C7D44E-942A-D449-98FA-C2FC69F57DD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43" name="圆角矩形 103">
              <a:extLst>
                <a:ext uri="{FF2B5EF4-FFF2-40B4-BE49-F238E27FC236}">
                  <a16:creationId xmlns:a16="http://schemas.microsoft.com/office/drawing/2014/main" id="{7F38E50E-C78D-8E4C-9C0F-15BA0347916F}"/>
                </a:ext>
              </a:extLst>
            </p:cNvPr>
            <p:cNvSpPr/>
            <p:nvPr/>
          </p:nvSpPr>
          <p:spPr>
            <a:xfrm>
              <a:off x="5823321" y="3787037"/>
              <a:ext cx="1308045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144" name="图片 6" descr="E:\深信服\临时文件\图标8.png">
              <a:extLst>
                <a:ext uri="{FF2B5EF4-FFF2-40B4-BE49-F238E27FC236}">
                  <a16:creationId xmlns:a16="http://schemas.microsoft.com/office/drawing/2014/main" id="{203368D1-3253-8A47-B3AE-88180C5F28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email"/>
            <a:srcRect/>
            <a:stretch>
              <a:fillRect/>
            </a:stretch>
          </p:blipFill>
          <p:spPr bwMode="auto">
            <a:xfrm>
              <a:off x="6172260" y="3711735"/>
              <a:ext cx="578740" cy="59214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45" name="组合 225">
              <a:extLst>
                <a:ext uri="{FF2B5EF4-FFF2-40B4-BE49-F238E27FC236}">
                  <a16:creationId xmlns:a16="http://schemas.microsoft.com/office/drawing/2014/main" id="{4DF689CB-FA71-264B-9596-895B4A2FDECC}"/>
                </a:ext>
              </a:extLst>
            </p:cNvPr>
            <p:cNvGrpSpPr/>
            <p:nvPr/>
          </p:nvGrpSpPr>
          <p:grpSpPr>
            <a:xfrm>
              <a:off x="6548621" y="4357836"/>
              <a:ext cx="303505" cy="394221"/>
              <a:chOff x="7109996" y="2897408"/>
              <a:chExt cx="438896" cy="607351"/>
            </a:xfrm>
          </p:grpSpPr>
          <p:pic>
            <p:nvPicPr>
              <p:cNvPr id="153" name="图片 113">
                <a:extLst>
                  <a:ext uri="{FF2B5EF4-FFF2-40B4-BE49-F238E27FC236}">
                    <a16:creationId xmlns:a16="http://schemas.microsoft.com/office/drawing/2014/main" id="{84ADD2D1-BB4B-B04E-8BFF-242DC888AA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54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01F1A2BC-C1C1-234D-BC62-8BBFA782D9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46" name="圆角矩形 106">
              <a:extLst>
                <a:ext uri="{FF2B5EF4-FFF2-40B4-BE49-F238E27FC236}">
                  <a16:creationId xmlns:a16="http://schemas.microsoft.com/office/drawing/2014/main" id="{9C6A57A3-23D0-C14C-90BD-36BC35B9F9FD}"/>
                </a:ext>
              </a:extLst>
            </p:cNvPr>
            <p:cNvSpPr/>
            <p:nvPr/>
          </p:nvSpPr>
          <p:spPr>
            <a:xfrm>
              <a:off x="5825659" y="4779650"/>
              <a:ext cx="1305708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rgbClr val="0059C0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47" name="组合 227">
              <a:extLst>
                <a:ext uri="{FF2B5EF4-FFF2-40B4-BE49-F238E27FC236}">
                  <a16:creationId xmlns:a16="http://schemas.microsoft.com/office/drawing/2014/main" id="{9F930CB0-C6B9-4647-BB4E-75291B351D19}"/>
                </a:ext>
              </a:extLst>
            </p:cNvPr>
            <p:cNvGrpSpPr/>
            <p:nvPr/>
          </p:nvGrpSpPr>
          <p:grpSpPr>
            <a:xfrm>
              <a:off x="6141983" y="4819757"/>
              <a:ext cx="303505" cy="394221"/>
              <a:chOff x="7109996" y="2897408"/>
              <a:chExt cx="438896" cy="607351"/>
            </a:xfrm>
          </p:grpSpPr>
          <p:pic>
            <p:nvPicPr>
              <p:cNvPr id="151" name="图片 111">
                <a:extLst>
                  <a:ext uri="{FF2B5EF4-FFF2-40B4-BE49-F238E27FC236}">
                    <a16:creationId xmlns:a16="http://schemas.microsoft.com/office/drawing/2014/main" id="{6B7C881C-FA04-524C-B152-ABBBD91F68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52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DF787E78-832F-414C-9DDE-57251EA98C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48" name="组合 228">
              <a:extLst>
                <a:ext uri="{FF2B5EF4-FFF2-40B4-BE49-F238E27FC236}">
                  <a16:creationId xmlns:a16="http://schemas.microsoft.com/office/drawing/2014/main" id="{44F0B476-FCE6-B544-922D-292F216A6E10}"/>
                </a:ext>
              </a:extLst>
            </p:cNvPr>
            <p:cNvGrpSpPr/>
            <p:nvPr/>
          </p:nvGrpSpPr>
          <p:grpSpPr>
            <a:xfrm>
              <a:off x="6548621" y="4819757"/>
              <a:ext cx="303505" cy="394221"/>
              <a:chOff x="7109996" y="2897408"/>
              <a:chExt cx="438896" cy="607351"/>
            </a:xfrm>
          </p:grpSpPr>
          <p:pic>
            <p:nvPicPr>
              <p:cNvPr id="149" name="图片 109">
                <a:extLst>
                  <a:ext uri="{FF2B5EF4-FFF2-40B4-BE49-F238E27FC236}">
                    <a16:creationId xmlns:a16="http://schemas.microsoft.com/office/drawing/2014/main" id="{130D6AD7-86F8-4942-A44B-82A25B50C5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150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9D0FF751-D944-EC40-8CF2-A5E2A02836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65" name="组合 160">
            <a:extLst>
              <a:ext uri="{FF2B5EF4-FFF2-40B4-BE49-F238E27FC236}">
                <a16:creationId xmlns:a16="http://schemas.microsoft.com/office/drawing/2014/main" id="{25FF05F4-D16E-FC42-A424-FFC471AF9366}"/>
              </a:ext>
            </a:extLst>
          </p:cNvPr>
          <p:cNvGrpSpPr/>
          <p:nvPr/>
        </p:nvGrpSpPr>
        <p:grpSpPr>
          <a:xfrm>
            <a:off x="4041490" y="3125084"/>
            <a:ext cx="1598909" cy="1533131"/>
            <a:chOff x="3970863" y="2012562"/>
            <a:chExt cx="3291735" cy="3315249"/>
          </a:xfrm>
        </p:grpSpPr>
        <p:cxnSp>
          <p:nvCxnSpPr>
            <p:cNvPr id="166" name="直接连接符 162">
              <a:extLst>
                <a:ext uri="{FF2B5EF4-FFF2-40B4-BE49-F238E27FC236}">
                  <a16:creationId xmlns:a16="http://schemas.microsoft.com/office/drawing/2014/main" id="{E0A584BF-24D6-DE43-999F-3AE636793328}"/>
                </a:ext>
              </a:extLst>
            </p:cNvPr>
            <p:cNvCxnSpPr/>
            <p:nvPr/>
          </p:nvCxnSpPr>
          <p:spPr>
            <a:xfrm flipV="1">
              <a:off x="6493258" y="3475774"/>
              <a:ext cx="0" cy="20996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接连接符 163">
              <a:extLst>
                <a:ext uri="{FF2B5EF4-FFF2-40B4-BE49-F238E27FC236}">
                  <a16:creationId xmlns:a16="http://schemas.microsoft.com/office/drawing/2014/main" id="{F548D9E8-C7AB-B644-9DFB-0F65B8A9C0F3}"/>
                </a:ext>
              </a:extLst>
            </p:cNvPr>
            <p:cNvCxnSpPr/>
            <p:nvPr/>
          </p:nvCxnSpPr>
          <p:spPr>
            <a:xfrm>
              <a:off x="4534653" y="3468700"/>
              <a:ext cx="1976083" cy="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接连接符 164">
              <a:extLst>
                <a:ext uri="{FF2B5EF4-FFF2-40B4-BE49-F238E27FC236}">
                  <a16:creationId xmlns:a16="http://schemas.microsoft.com/office/drawing/2014/main" id="{AB5C3205-1A12-A046-8B7F-B0A18CAFE104}"/>
                </a:ext>
              </a:extLst>
            </p:cNvPr>
            <p:cNvCxnSpPr/>
            <p:nvPr/>
          </p:nvCxnSpPr>
          <p:spPr>
            <a:xfrm flipV="1">
              <a:off x="5515476" y="2012562"/>
              <a:ext cx="0" cy="149655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圆角矩形 129">
              <a:extLst>
                <a:ext uri="{FF2B5EF4-FFF2-40B4-BE49-F238E27FC236}">
                  <a16:creationId xmlns:a16="http://schemas.microsoft.com/office/drawing/2014/main" id="{A5DE6C0D-38CD-C348-A893-DBA45787825B}"/>
                </a:ext>
              </a:extLst>
            </p:cNvPr>
            <p:cNvSpPr/>
            <p:nvPr/>
          </p:nvSpPr>
          <p:spPr>
            <a:xfrm>
              <a:off x="3970863" y="3716837"/>
              <a:ext cx="1491418" cy="1610974"/>
            </a:xfrm>
            <a:prstGeom prst="roundRect">
              <a:avLst>
                <a:gd name="adj" fmla="val 2931"/>
              </a:avLst>
            </a:prstGeom>
            <a:solidFill>
              <a:srgbClr val="DBEEF4">
                <a:alpha val="30196"/>
              </a:srgbClr>
            </a:solidFill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70" name="圆角矩形 130">
              <a:extLst>
                <a:ext uri="{FF2B5EF4-FFF2-40B4-BE49-F238E27FC236}">
                  <a16:creationId xmlns:a16="http://schemas.microsoft.com/office/drawing/2014/main" id="{5D8B7B27-897D-4644-B717-E388AC8CFCCA}"/>
                </a:ext>
              </a:extLst>
            </p:cNvPr>
            <p:cNvSpPr/>
            <p:nvPr/>
          </p:nvSpPr>
          <p:spPr>
            <a:xfrm>
              <a:off x="4068146" y="4286624"/>
              <a:ext cx="1319781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71" name="组合 167">
              <a:extLst>
                <a:ext uri="{FF2B5EF4-FFF2-40B4-BE49-F238E27FC236}">
                  <a16:creationId xmlns:a16="http://schemas.microsoft.com/office/drawing/2014/main" id="{4C9D5AF7-A7C3-E44A-A687-87271FFBFBC9}"/>
                </a:ext>
              </a:extLst>
            </p:cNvPr>
            <p:cNvGrpSpPr/>
            <p:nvPr/>
          </p:nvGrpSpPr>
          <p:grpSpPr>
            <a:xfrm>
              <a:off x="4384473" y="4360387"/>
              <a:ext cx="303505" cy="394221"/>
              <a:chOff x="7109996" y="2897408"/>
              <a:chExt cx="438896" cy="607351"/>
            </a:xfrm>
          </p:grpSpPr>
          <p:pic>
            <p:nvPicPr>
              <p:cNvPr id="205" name="图片 165">
                <a:extLst>
                  <a:ext uri="{FF2B5EF4-FFF2-40B4-BE49-F238E27FC236}">
                    <a16:creationId xmlns:a16="http://schemas.microsoft.com/office/drawing/2014/main" id="{8646B735-65B8-FA4D-8EE6-959A17FDA6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206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0D4828E6-9796-6A4C-8343-95BF0EF5766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sp>
          <p:nvSpPr>
            <p:cNvPr id="172" name="圆角矩形 132">
              <a:extLst>
                <a:ext uri="{FF2B5EF4-FFF2-40B4-BE49-F238E27FC236}">
                  <a16:creationId xmlns:a16="http://schemas.microsoft.com/office/drawing/2014/main" id="{9EDD370B-5A68-4740-9EDF-04F0002E3515}"/>
                </a:ext>
              </a:extLst>
            </p:cNvPr>
            <p:cNvSpPr/>
            <p:nvPr/>
          </p:nvSpPr>
          <p:spPr>
            <a:xfrm>
              <a:off x="4065811" y="3789588"/>
              <a:ext cx="1308045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173" name="图片 6" descr="E:\深信服\临时文件\图标8.png">
              <a:extLst>
                <a:ext uri="{FF2B5EF4-FFF2-40B4-BE49-F238E27FC236}">
                  <a16:creationId xmlns:a16="http://schemas.microsoft.com/office/drawing/2014/main" id="{6C9970F6-E430-1B4A-9B24-71B4BFE306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email"/>
            <a:srcRect/>
            <a:stretch>
              <a:fillRect/>
            </a:stretch>
          </p:blipFill>
          <p:spPr bwMode="auto">
            <a:xfrm>
              <a:off x="4414750" y="3714286"/>
              <a:ext cx="578740" cy="59214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74" name="组合 170">
              <a:extLst>
                <a:ext uri="{FF2B5EF4-FFF2-40B4-BE49-F238E27FC236}">
                  <a16:creationId xmlns:a16="http://schemas.microsoft.com/office/drawing/2014/main" id="{F13F2683-D1F9-5C40-9156-49246B3332ED}"/>
                </a:ext>
              </a:extLst>
            </p:cNvPr>
            <p:cNvGrpSpPr/>
            <p:nvPr/>
          </p:nvGrpSpPr>
          <p:grpSpPr>
            <a:xfrm>
              <a:off x="4791111" y="4360387"/>
              <a:ext cx="303505" cy="394221"/>
              <a:chOff x="7109996" y="2897408"/>
              <a:chExt cx="438896" cy="607351"/>
            </a:xfrm>
          </p:grpSpPr>
          <p:pic>
            <p:nvPicPr>
              <p:cNvPr id="203" name="图片 163">
                <a:extLst>
                  <a:ext uri="{FF2B5EF4-FFF2-40B4-BE49-F238E27FC236}">
                    <a16:creationId xmlns:a16="http://schemas.microsoft.com/office/drawing/2014/main" id="{2F47D89C-999F-E74C-B189-D706CA94AF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204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8D047ABC-9002-6942-9767-C4A3049731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sp>
          <p:nvSpPr>
            <p:cNvPr id="175" name="圆角矩形 135">
              <a:extLst>
                <a:ext uri="{FF2B5EF4-FFF2-40B4-BE49-F238E27FC236}">
                  <a16:creationId xmlns:a16="http://schemas.microsoft.com/office/drawing/2014/main" id="{098E78EC-88BA-5348-96B4-A3DFF266C11D}"/>
                </a:ext>
              </a:extLst>
            </p:cNvPr>
            <p:cNvSpPr/>
            <p:nvPr/>
          </p:nvSpPr>
          <p:spPr>
            <a:xfrm>
              <a:off x="4068149" y="4782201"/>
              <a:ext cx="1305708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176" name="图片 136">
              <a:extLst>
                <a:ext uri="{FF2B5EF4-FFF2-40B4-BE49-F238E27FC236}">
                  <a16:creationId xmlns:a16="http://schemas.microsoft.com/office/drawing/2014/main" id="{769782E0-6155-7843-A954-054161B90B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/>
            <a:stretch>
              <a:fillRect/>
            </a:stretch>
          </p:blipFill>
          <p:spPr>
            <a:xfrm>
              <a:off x="5350171" y="3267755"/>
              <a:ext cx="367642" cy="316142"/>
            </a:xfrm>
            <a:prstGeom prst="rect">
              <a:avLst/>
            </a:prstGeom>
          </p:spPr>
        </p:pic>
        <p:pic>
          <p:nvPicPr>
            <p:cNvPr id="177" name="Picture 11" descr="E:\工作交接\网络拓扑图标\ngfwlogo矢量-01.png">
              <a:extLst>
                <a:ext uri="{FF2B5EF4-FFF2-40B4-BE49-F238E27FC236}">
                  <a16:creationId xmlns:a16="http://schemas.microsoft.com/office/drawing/2014/main" id="{B2D1CE37-7923-B74A-95FD-DD822A3C59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email"/>
            <a:srcRect/>
            <a:stretch>
              <a:fillRect/>
            </a:stretch>
          </p:blipFill>
          <p:spPr bwMode="auto">
            <a:xfrm>
              <a:off x="5292842" y="2700717"/>
              <a:ext cx="455457" cy="4509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cxnSp>
          <p:nvCxnSpPr>
            <p:cNvPr id="178" name="直接连接符 174">
              <a:extLst>
                <a:ext uri="{FF2B5EF4-FFF2-40B4-BE49-F238E27FC236}">
                  <a16:creationId xmlns:a16="http://schemas.microsoft.com/office/drawing/2014/main" id="{E1FE43A3-64E1-CC42-A97E-AF8D9A03DCA1}"/>
                </a:ext>
              </a:extLst>
            </p:cNvPr>
            <p:cNvCxnSpPr/>
            <p:nvPr/>
          </p:nvCxnSpPr>
          <p:spPr>
            <a:xfrm flipV="1">
              <a:off x="4534653" y="3475774"/>
              <a:ext cx="0" cy="209960"/>
            </a:xfrm>
            <a:prstGeom prst="line">
              <a:avLst/>
            </a:prstGeom>
            <a:ln>
              <a:solidFill>
                <a:srgbClr val="A6A6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圆角矩形 139">
              <a:extLst>
                <a:ext uri="{FF2B5EF4-FFF2-40B4-BE49-F238E27FC236}">
                  <a16:creationId xmlns:a16="http://schemas.microsoft.com/office/drawing/2014/main" id="{C075CB57-296F-0843-B51B-5BB6D47BC435}"/>
                </a:ext>
              </a:extLst>
            </p:cNvPr>
            <p:cNvSpPr/>
            <p:nvPr/>
          </p:nvSpPr>
          <p:spPr>
            <a:xfrm>
              <a:off x="5875690" y="2269957"/>
              <a:ext cx="1386908" cy="592144"/>
            </a:xfrm>
            <a:prstGeom prst="roundRect">
              <a:avLst>
                <a:gd name="adj" fmla="val 16975"/>
              </a:avLst>
            </a:prstGeom>
            <a:solidFill>
              <a:srgbClr val="C00000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HK" altLang="zh-CN" sz="900" b="1" dirty="0">
                  <a:solidFill>
                    <a:schemeClr val="bg1"/>
                  </a:solidFill>
                  <a:latin typeface="+mj-ea"/>
                  <a:ea typeface="+mj-ea"/>
                  <a:cs typeface="Arial Unicode MS" panose="020B0604020202020204" charset="-122"/>
                </a:rPr>
                <a:t>HQ </a:t>
              </a:r>
              <a:r>
                <a:rPr lang="en-US" altLang="zh-CN" sz="900" b="1" dirty="0">
                  <a:solidFill>
                    <a:schemeClr val="bg1"/>
                  </a:solidFill>
                  <a:latin typeface="+mj-ea"/>
                  <a:ea typeface="+mj-ea"/>
                  <a:cs typeface="Arial Unicode MS" panose="020B0604020202020204" charset="-122"/>
                </a:rPr>
                <a:t>VPC</a:t>
              </a:r>
              <a:endParaRPr lang="zh-CN" altLang="en-US" sz="900" b="1" dirty="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80" name="组合 176">
              <a:extLst>
                <a:ext uri="{FF2B5EF4-FFF2-40B4-BE49-F238E27FC236}">
                  <a16:creationId xmlns:a16="http://schemas.microsoft.com/office/drawing/2014/main" id="{5FF1CBA5-FAD2-BD4A-AE01-2B17A536F600}"/>
                </a:ext>
              </a:extLst>
            </p:cNvPr>
            <p:cNvGrpSpPr/>
            <p:nvPr/>
          </p:nvGrpSpPr>
          <p:grpSpPr>
            <a:xfrm>
              <a:off x="4384473" y="4822308"/>
              <a:ext cx="303505" cy="394221"/>
              <a:chOff x="7109996" y="2897408"/>
              <a:chExt cx="438896" cy="607351"/>
            </a:xfrm>
          </p:grpSpPr>
          <p:pic>
            <p:nvPicPr>
              <p:cNvPr id="201" name="图片 161">
                <a:extLst>
                  <a:ext uri="{FF2B5EF4-FFF2-40B4-BE49-F238E27FC236}">
                    <a16:creationId xmlns:a16="http://schemas.microsoft.com/office/drawing/2014/main" id="{2BF26F08-9CB1-1F44-9406-E97B61BC23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202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3799D90A-2E21-A743-A2E3-2D33209A0BC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grpSp>
          <p:nvGrpSpPr>
            <p:cNvPr id="181" name="组合 177">
              <a:extLst>
                <a:ext uri="{FF2B5EF4-FFF2-40B4-BE49-F238E27FC236}">
                  <a16:creationId xmlns:a16="http://schemas.microsoft.com/office/drawing/2014/main" id="{3922107C-C079-9343-B231-DA95C6040FC8}"/>
                </a:ext>
              </a:extLst>
            </p:cNvPr>
            <p:cNvGrpSpPr/>
            <p:nvPr/>
          </p:nvGrpSpPr>
          <p:grpSpPr>
            <a:xfrm>
              <a:off x="4791111" y="4822308"/>
              <a:ext cx="303505" cy="394221"/>
              <a:chOff x="7109996" y="2897408"/>
              <a:chExt cx="438896" cy="607351"/>
            </a:xfrm>
          </p:grpSpPr>
          <p:pic>
            <p:nvPicPr>
              <p:cNvPr id="199" name="图片 159">
                <a:extLst>
                  <a:ext uri="{FF2B5EF4-FFF2-40B4-BE49-F238E27FC236}">
                    <a16:creationId xmlns:a16="http://schemas.microsoft.com/office/drawing/2014/main" id="{DE67DB84-51C1-A844-92BF-0D242BDAD6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200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98591F1E-4095-0846-920C-DA1CCCBE4F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sp>
          <p:nvSpPr>
            <p:cNvPr id="182" name="圆角矩形 142">
              <a:extLst>
                <a:ext uri="{FF2B5EF4-FFF2-40B4-BE49-F238E27FC236}">
                  <a16:creationId xmlns:a16="http://schemas.microsoft.com/office/drawing/2014/main" id="{A141F158-9359-BA4C-A885-64A09BA607FD}"/>
                </a:ext>
              </a:extLst>
            </p:cNvPr>
            <p:cNvSpPr/>
            <p:nvPr/>
          </p:nvSpPr>
          <p:spPr>
            <a:xfrm>
              <a:off x="5728373" y="3714286"/>
              <a:ext cx="1491418" cy="1610974"/>
            </a:xfrm>
            <a:prstGeom prst="roundRect">
              <a:avLst>
                <a:gd name="adj" fmla="val 2931"/>
              </a:avLst>
            </a:prstGeom>
            <a:solidFill>
              <a:schemeClr val="accent1">
                <a:lumMod val="20000"/>
                <a:lumOff val="80000"/>
                <a:alpha val="30196"/>
              </a:schemeClr>
            </a:solidFill>
            <a:ln w="1270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83" name="圆角矩形 143">
              <a:extLst>
                <a:ext uri="{FF2B5EF4-FFF2-40B4-BE49-F238E27FC236}">
                  <a16:creationId xmlns:a16="http://schemas.microsoft.com/office/drawing/2014/main" id="{30F51F27-228C-1E48-A91B-0680307E76B3}"/>
                </a:ext>
              </a:extLst>
            </p:cNvPr>
            <p:cNvSpPr/>
            <p:nvPr/>
          </p:nvSpPr>
          <p:spPr>
            <a:xfrm>
              <a:off x="5825656" y="4284073"/>
              <a:ext cx="1319781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84" name="组合 180">
              <a:extLst>
                <a:ext uri="{FF2B5EF4-FFF2-40B4-BE49-F238E27FC236}">
                  <a16:creationId xmlns:a16="http://schemas.microsoft.com/office/drawing/2014/main" id="{83F9F1FC-BC9A-CF46-A4D8-FF5E071F2057}"/>
                </a:ext>
              </a:extLst>
            </p:cNvPr>
            <p:cNvGrpSpPr/>
            <p:nvPr/>
          </p:nvGrpSpPr>
          <p:grpSpPr>
            <a:xfrm>
              <a:off x="6141983" y="4357836"/>
              <a:ext cx="303505" cy="394221"/>
              <a:chOff x="7109996" y="2897408"/>
              <a:chExt cx="438896" cy="607351"/>
            </a:xfrm>
          </p:grpSpPr>
          <p:pic>
            <p:nvPicPr>
              <p:cNvPr id="197" name="图片 157">
                <a:extLst>
                  <a:ext uri="{FF2B5EF4-FFF2-40B4-BE49-F238E27FC236}">
                    <a16:creationId xmlns:a16="http://schemas.microsoft.com/office/drawing/2014/main" id="{1268A734-A301-4C4C-845C-4BE22A79EC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198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0C7D8CD4-4953-B647-9F5A-0BF5564BD2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sp>
          <p:nvSpPr>
            <p:cNvPr id="185" name="圆角矩形 145">
              <a:extLst>
                <a:ext uri="{FF2B5EF4-FFF2-40B4-BE49-F238E27FC236}">
                  <a16:creationId xmlns:a16="http://schemas.microsoft.com/office/drawing/2014/main" id="{E4C9FEF4-21CE-3746-8E39-686E8CE1FF7B}"/>
                </a:ext>
              </a:extLst>
            </p:cNvPr>
            <p:cNvSpPr/>
            <p:nvPr/>
          </p:nvSpPr>
          <p:spPr>
            <a:xfrm>
              <a:off x="5823321" y="3787037"/>
              <a:ext cx="1308045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pic>
          <p:nvPicPr>
            <p:cNvPr id="186" name="图片 6" descr="E:\深信服\临时文件\图标8.png">
              <a:extLst>
                <a:ext uri="{FF2B5EF4-FFF2-40B4-BE49-F238E27FC236}">
                  <a16:creationId xmlns:a16="http://schemas.microsoft.com/office/drawing/2014/main" id="{F2FD7F37-75EC-D04D-8469-F39488ACCF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email"/>
            <a:srcRect/>
            <a:stretch>
              <a:fillRect/>
            </a:stretch>
          </p:blipFill>
          <p:spPr bwMode="auto">
            <a:xfrm>
              <a:off x="6172260" y="3711735"/>
              <a:ext cx="578740" cy="59214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87" name="组合 183">
              <a:extLst>
                <a:ext uri="{FF2B5EF4-FFF2-40B4-BE49-F238E27FC236}">
                  <a16:creationId xmlns:a16="http://schemas.microsoft.com/office/drawing/2014/main" id="{0D10153B-0AA3-FF4E-909B-39E66B45F105}"/>
                </a:ext>
              </a:extLst>
            </p:cNvPr>
            <p:cNvGrpSpPr/>
            <p:nvPr/>
          </p:nvGrpSpPr>
          <p:grpSpPr>
            <a:xfrm>
              <a:off x="6548621" y="4357836"/>
              <a:ext cx="303505" cy="394221"/>
              <a:chOff x="7109996" y="2897408"/>
              <a:chExt cx="438896" cy="607351"/>
            </a:xfrm>
          </p:grpSpPr>
          <p:pic>
            <p:nvPicPr>
              <p:cNvPr id="195" name="图片 155">
                <a:extLst>
                  <a:ext uri="{FF2B5EF4-FFF2-40B4-BE49-F238E27FC236}">
                    <a16:creationId xmlns:a16="http://schemas.microsoft.com/office/drawing/2014/main" id="{A5A525CC-2B88-164F-B66B-F1C99632FE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196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8614AEE8-C704-7241-A3A0-9BE4C8F8F1C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sp>
          <p:nvSpPr>
            <p:cNvPr id="188" name="圆角矩形 148">
              <a:extLst>
                <a:ext uri="{FF2B5EF4-FFF2-40B4-BE49-F238E27FC236}">
                  <a16:creationId xmlns:a16="http://schemas.microsoft.com/office/drawing/2014/main" id="{84B08CD9-AE5E-4C49-9BB1-41B6846A19B9}"/>
                </a:ext>
              </a:extLst>
            </p:cNvPr>
            <p:cNvSpPr/>
            <p:nvPr/>
          </p:nvSpPr>
          <p:spPr>
            <a:xfrm>
              <a:off x="5825659" y="4779650"/>
              <a:ext cx="1305708" cy="464494"/>
            </a:xfrm>
            <a:prstGeom prst="roundRect">
              <a:avLst>
                <a:gd name="adj" fmla="val 8426"/>
              </a:avLst>
            </a:prstGeom>
            <a:solidFill>
              <a:srgbClr val="DCE6F2"/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0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endParaRPr>
            </a:p>
          </p:txBody>
        </p:sp>
        <p:grpSp>
          <p:nvGrpSpPr>
            <p:cNvPr id="189" name="组合 185">
              <a:extLst>
                <a:ext uri="{FF2B5EF4-FFF2-40B4-BE49-F238E27FC236}">
                  <a16:creationId xmlns:a16="http://schemas.microsoft.com/office/drawing/2014/main" id="{EAF19D0A-1BA9-114D-9945-1A24E61886EA}"/>
                </a:ext>
              </a:extLst>
            </p:cNvPr>
            <p:cNvGrpSpPr/>
            <p:nvPr/>
          </p:nvGrpSpPr>
          <p:grpSpPr>
            <a:xfrm>
              <a:off x="6141983" y="4819757"/>
              <a:ext cx="303505" cy="394221"/>
              <a:chOff x="7109996" y="2897408"/>
              <a:chExt cx="438896" cy="607351"/>
            </a:xfrm>
          </p:grpSpPr>
          <p:pic>
            <p:nvPicPr>
              <p:cNvPr id="193" name="图片 153">
                <a:extLst>
                  <a:ext uri="{FF2B5EF4-FFF2-40B4-BE49-F238E27FC236}">
                    <a16:creationId xmlns:a16="http://schemas.microsoft.com/office/drawing/2014/main" id="{F6B02991-9C0C-5E4C-A7FA-22C1447D4E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194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410D5155-798F-9945-B289-1684E9A3434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  <p:grpSp>
          <p:nvGrpSpPr>
            <p:cNvPr id="190" name="组合 186">
              <a:extLst>
                <a:ext uri="{FF2B5EF4-FFF2-40B4-BE49-F238E27FC236}">
                  <a16:creationId xmlns:a16="http://schemas.microsoft.com/office/drawing/2014/main" id="{F92D9486-9841-5B4A-A498-AD3460783C8A}"/>
                </a:ext>
              </a:extLst>
            </p:cNvPr>
            <p:cNvGrpSpPr/>
            <p:nvPr/>
          </p:nvGrpSpPr>
          <p:grpSpPr>
            <a:xfrm>
              <a:off x="6548621" y="4819757"/>
              <a:ext cx="303505" cy="394221"/>
              <a:chOff x="7109996" y="2897408"/>
              <a:chExt cx="438896" cy="607351"/>
            </a:xfrm>
          </p:grpSpPr>
          <p:pic>
            <p:nvPicPr>
              <p:cNvPr id="191" name="图片 151">
                <a:extLst>
                  <a:ext uri="{FF2B5EF4-FFF2-40B4-BE49-F238E27FC236}">
                    <a16:creationId xmlns:a16="http://schemas.microsoft.com/office/drawing/2014/main" id="{9DE306B0-74B7-C54A-BA19-D906EE6A2D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/>
              <a:stretch>
                <a:fillRect/>
              </a:stretch>
            </p:blipFill>
            <p:spPr>
              <a:xfrm>
                <a:off x="7109996" y="2897408"/>
                <a:ext cx="391137" cy="570696"/>
              </a:xfrm>
              <a:prstGeom prst="rect">
                <a:avLst/>
              </a:prstGeom>
            </p:spPr>
          </p:pic>
          <p:pic>
            <p:nvPicPr>
              <p:cNvPr id="192" name="Picture 2" descr="F:\丹媛\大型活动各设计（展会 论坛等）\大客户技术论坛\2015\PPT\图——张开翼PPT\图片1.png">
                <a:extLst>
                  <a:ext uri="{FF2B5EF4-FFF2-40B4-BE49-F238E27FC236}">
                    <a16:creationId xmlns:a16="http://schemas.microsoft.com/office/drawing/2014/main" id="{395CD2DE-06DB-F843-ACDC-0F83B9BCE3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 cstate="email"/>
              <a:srcRect/>
              <a:stretch>
                <a:fillRect/>
              </a:stretch>
            </p:blipFill>
            <p:spPr bwMode="auto">
              <a:xfrm>
                <a:off x="7305564" y="3230918"/>
                <a:ext cx="243328" cy="273841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07" name="圆角矩形 167">
            <a:extLst>
              <a:ext uri="{FF2B5EF4-FFF2-40B4-BE49-F238E27FC236}">
                <a16:creationId xmlns:a16="http://schemas.microsoft.com/office/drawing/2014/main" id="{0D5CDF27-3579-FA4F-8264-45BCB5D6AFCB}"/>
              </a:ext>
            </a:extLst>
          </p:cNvPr>
          <p:cNvSpPr/>
          <p:nvPr/>
        </p:nvSpPr>
        <p:spPr>
          <a:xfrm>
            <a:off x="6709083" y="3249740"/>
            <a:ext cx="735125" cy="268212"/>
          </a:xfrm>
          <a:prstGeom prst="roundRect">
            <a:avLst>
              <a:gd name="adj" fmla="val 16975"/>
            </a:avLst>
          </a:prstGeom>
          <a:solidFill>
            <a:srgbClr val="C0000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900" b="1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rPr>
              <a:t>Branches </a:t>
            </a:r>
            <a:r>
              <a:rPr lang="en-US" altLang="zh-CN" sz="900" b="1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rPr>
              <a:t>VPC</a:t>
            </a:r>
            <a:endParaRPr lang="zh-CN" altLang="en-US" sz="900" b="1">
              <a:solidFill>
                <a:schemeClr val="bg1"/>
              </a:solidFill>
              <a:latin typeface="+mj-ea"/>
              <a:ea typeface="+mj-ea"/>
              <a:cs typeface="Arial Unicode MS" panose="020B0604020202020204" charset="-122"/>
            </a:endParaRPr>
          </a:p>
        </p:txBody>
      </p:sp>
      <p:pic>
        <p:nvPicPr>
          <p:cNvPr id="208" name="图片 168">
            <a:extLst>
              <a:ext uri="{FF2B5EF4-FFF2-40B4-BE49-F238E27FC236}">
                <a16:creationId xmlns:a16="http://schemas.microsoft.com/office/drawing/2014/main" id="{AFA44262-C4F9-8542-95BD-89399890040F}"/>
              </a:ext>
            </a:extLst>
          </p:cNvPr>
          <p:cNvPicPr>
            <a:picLocks noChangeAspect="1"/>
          </p:cNvPicPr>
          <p:nvPr/>
        </p:nvPicPr>
        <p:blipFill>
          <a:blip r:embed="rId19" cstate="email"/>
          <a:stretch>
            <a:fillRect/>
          </a:stretch>
        </p:blipFill>
        <p:spPr>
          <a:xfrm>
            <a:off x="5528886" y="2774374"/>
            <a:ext cx="283845" cy="227171"/>
          </a:xfrm>
          <a:prstGeom prst="rect">
            <a:avLst/>
          </a:prstGeom>
        </p:spPr>
      </p:pic>
      <p:cxnSp>
        <p:nvCxnSpPr>
          <p:cNvPr id="209" name="直接连接符 247">
            <a:extLst>
              <a:ext uri="{FF2B5EF4-FFF2-40B4-BE49-F238E27FC236}">
                <a16:creationId xmlns:a16="http://schemas.microsoft.com/office/drawing/2014/main" id="{40CA8D8D-E108-264B-99C6-017013251D91}"/>
              </a:ext>
            </a:extLst>
          </p:cNvPr>
          <p:cNvCxnSpPr/>
          <p:nvPr/>
        </p:nvCxnSpPr>
        <p:spPr>
          <a:xfrm>
            <a:off x="4791237" y="3125084"/>
            <a:ext cx="1795791" cy="0"/>
          </a:xfrm>
          <a:prstGeom prst="line">
            <a:avLst/>
          </a:prstGeom>
          <a:ln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直接连接符 248">
            <a:extLst>
              <a:ext uri="{FF2B5EF4-FFF2-40B4-BE49-F238E27FC236}">
                <a16:creationId xmlns:a16="http://schemas.microsoft.com/office/drawing/2014/main" id="{8BF8E449-8DC0-2243-B024-4ED727EA4BF0}"/>
              </a:ext>
            </a:extLst>
          </p:cNvPr>
          <p:cNvCxnSpPr/>
          <p:nvPr/>
        </p:nvCxnSpPr>
        <p:spPr>
          <a:xfrm flipV="1">
            <a:off x="5645134" y="3001198"/>
            <a:ext cx="0" cy="123887"/>
          </a:xfrm>
          <a:prstGeom prst="line">
            <a:avLst/>
          </a:prstGeom>
          <a:ln>
            <a:solidFill>
              <a:srgbClr val="A6A6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矩形 171">
            <a:extLst>
              <a:ext uri="{FF2B5EF4-FFF2-40B4-BE49-F238E27FC236}">
                <a16:creationId xmlns:a16="http://schemas.microsoft.com/office/drawing/2014/main" id="{445C1455-59B0-6E4D-AAA6-DB20D50354BC}"/>
              </a:ext>
            </a:extLst>
          </p:cNvPr>
          <p:cNvSpPr/>
          <p:nvPr/>
        </p:nvSpPr>
        <p:spPr>
          <a:xfrm>
            <a:off x="6587483" y="2223478"/>
            <a:ext cx="11128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HK" altLang="zh-CN" sz="900" b="1" dirty="0">
                <a:solidFill>
                  <a:srgbClr val="0070C0"/>
                </a:solidFill>
                <a:ea typeface="微软雅黑" panose="020B0503020204020204" pitchFamily="34" charset="-122"/>
                <a:cs typeface="Arial Unicode MS" panose="020B0604020202020204" charset="-122"/>
              </a:rPr>
              <a:t>Disaster</a:t>
            </a:r>
            <a:br>
              <a:rPr lang="en-HK" altLang="zh-CN" sz="900" b="1" dirty="0">
                <a:solidFill>
                  <a:srgbClr val="0070C0"/>
                </a:solidFill>
                <a:ea typeface="微软雅黑" panose="020B0503020204020204" pitchFamily="34" charset="-122"/>
                <a:cs typeface="Arial Unicode MS" panose="020B0604020202020204" charset="-122"/>
              </a:rPr>
            </a:br>
            <a:r>
              <a:rPr lang="en-HK" altLang="zh-CN" sz="900" b="1" dirty="0">
                <a:solidFill>
                  <a:srgbClr val="0070C0"/>
                </a:solidFill>
                <a:ea typeface="微软雅黑" panose="020B0503020204020204" pitchFamily="34" charset="-122"/>
                <a:cs typeface="Arial Unicode MS" panose="020B0604020202020204" charset="-122"/>
              </a:rPr>
              <a:t>Recovery</a:t>
            </a:r>
            <a:endParaRPr lang="zh-CN" altLang="en-US" sz="900" b="1" dirty="0">
              <a:solidFill>
                <a:srgbClr val="0070C0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sp>
        <p:nvSpPr>
          <p:cNvPr id="212" name="圆角矩形 172">
            <a:extLst>
              <a:ext uri="{FF2B5EF4-FFF2-40B4-BE49-F238E27FC236}">
                <a16:creationId xmlns:a16="http://schemas.microsoft.com/office/drawing/2014/main" id="{2EB52FFD-BDF4-D84D-A140-EC199A8D0562}"/>
              </a:ext>
            </a:extLst>
          </p:cNvPr>
          <p:cNvSpPr/>
          <p:nvPr/>
        </p:nvSpPr>
        <p:spPr>
          <a:xfrm>
            <a:off x="3985945" y="5078861"/>
            <a:ext cx="1695183" cy="230353"/>
          </a:xfrm>
          <a:prstGeom prst="roundRect">
            <a:avLst>
              <a:gd name="adj" fmla="val 16975"/>
            </a:avLst>
          </a:prstGeom>
          <a:solidFill>
            <a:srgbClr val="0070C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200" b="1" spc="75">
                <a:solidFill>
                  <a:schemeClr val="bg1"/>
                </a:solidFill>
                <a:ea typeface="微软雅黑" panose="020B0503020204020204" pitchFamily="34" charset="-122"/>
              </a:rPr>
              <a:t>IaaS</a:t>
            </a:r>
            <a:endParaRPr lang="zh-CN" altLang="en-US" sz="1200" b="1" spc="75">
              <a:solidFill>
                <a:schemeClr val="bg1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sp>
        <p:nvSpPr>
          <p:cNvPr id="213" name="圆角矩形 173">
            <a:extLst>
              <a:ext uri="{FF2B5EF4-FFF2-40B4-BE49-F238E27FC236}">
                <a16:creationId xmlns:a16="http://schemas.microsoft.com/office/drawing/2014/main" id="{B6934B55-5D5B-664D-823B-2C9C98B88DC7}"/>
              </a:ext>
            </a:extLst>
          </p:cNvPr>
          <p:cNvSpPr/>
          <p:nvPr/>
        </p:nvSpPr>
        <p:spPr>
          <a:xfrm>
            <a:off x="5773741" y="5075248"/>
            <a:ext cx="1695183" cy="230353"/>
          </a:xfrm>
          <a:prstGeom prst="roundRect">
            <a:avLst>
              <a:gd name="adj" fmla="val 16975"/>
            </a:avLst>
          </a:prstGeom>
          <a:solidFill>
            <a:srgbClr val="96BADD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200" b="1" spc="75">
                <a:solidFill>
                  <a:schemeClr val="bg1"/>
                </a:solidFill>
                <a:ea typeface="微软雅黑" panose="020B0503020204020204" pitchFamily="34" charset="-122"/>
                <a:cs typeface="Arial Unicode MS" panose="020B0604020202020204" charset="-122"/>
              </a:rPr>
              <a:t>Security</a:t>
            </a:r>
            <a:endParaRPr lang="zh-CN" altLang="en-US" sz="1200" b="1" spc="75">
              <a:solidFill>
                <a:schemeClr val="bg1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pic>
        <p:nvPicPr>
          <p:cNvPr id="214" name="图片 40" descr="2U服务器丝印图.png">
            <a:extLst>
              <a:ext uri="{FF2B5EF4-FFF2-40B4-BE49-F238E27FC236}">
                <a16:creationId xmlns:a16="http://schemas.microsoft.com/office/drawing/2014/main" id="{B276E1F5-0DDE-194B-8E39-5C7037913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223890" y="3068752"/>
            <a:ext cx="484168" cy="185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Picture 2" descr="C:\Users\Abject-3D\Desktop\VMWare Files\FINAL diagrams\Basic Virtualization\3D PNGs\DGRM_VirtualSMP_Q210_Comm_0.png">
            <a:extLst>
              <a:ext uri="{FF2B5EF4-FFF2-40B4-BE49-F238E27FC236}">
                <a16:creationId xmlns:a16="http://schemas.microsoft.com/office/drawing/2014/main" id="{DE5BAC60-5A8C-4E44-BB9B-52C9D20F6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229715" y="2942399"/>
            <a:ext cx="149633" cy="173915"/>
          </a:xfrm>
          <a:prstGeom prst="rect">
            <a:avLst/>
          </a:prstGeom>
          <a:noFill/>
        </p:spPr>
      </p:pic>
      <p:pic>
        <p:nvPicPr>
          <p:cNvPr id="216" name="Picture 2" descr="C:\Users\Abject-3D\Desktop\VMWare Files\FINAL diagrams\Basic Virtualization\3D PNGs\DGRM_VirtualSMP_Q210_Comm_0.png">
            <a:extLst>
              <a:ext uri="{FF2B5EF4-FFF2-40B4-BE49-F238E27FC236}">
                <a16:creationId xmlns:a16="http://schemas.microsoft.com/office/drawing/2014/main" id="{6C6BE2CA-596E-614C-852D-E8214AEEB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396397" y="2942399"/>
            <a:ext cx="149633" cy="173915"/>
          </a:xfrm>
          <a:prstGeom prst="rect">
            <a:avLst/>
          </a:prstGeom>
          <a:noFill/>
        </p:spPr>
      </p:pic>
      <p:pic>
        <p:nvPicPr>
          <p:cNvPr id="217" name="Picture 2" descr="C:\Users\Abject-3D\Desktop\VMWare Files\FINAL diagrams\Basic Virtualization\3D PNGs\DGRM_VirtualSMP_Q210_Comm_0.png">
            <a:extLst>
              <a:ext uri="{FF2B5EF4-FFF2-40B4-BE49-F238E27FC236}">
                <a16:creationId xmlns:a16="http://schemas.microsoft.com/office/drawing/2014/main" id="{FD9EC668-8094-8E49-A241-A64B09CCB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563080" y="2942399"/>
            <a:ext cx="149633" cy="173915"/>
          </a:xfrm>
          <a:prstGeom prst="rect">
            <a:avLst/>
          </a:prstGeom>
          <a:noFill/>
        </p:spPr>
      </p:pic>
      <p:pic>
        <p:nvPicPr>
          <p:cNvPr id="218" name="图片 178">
            <a:extLst>
              <a:ext uri="{FF2B5EF4-FFF2-40B4-BE49-F238E27FC236}">
                <a16:creationId xmlns:a16="http://schemas.microsoft.com/office/drawing/2014/main" id="{509FB3EB-AAC5-C148-90DE-D05D72144FC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grayscl/>
            <a:lum bright="70000" contrast="-70000"/>
          </a:blip>
          <a:stretch>
            <a:fillRect/>
          </a:stretch>
        </p:blipFill>
        <p:spPr>
          <a:xfrm>
            <a:off x="2877202" y="3897874"/>
            <a:ext cx="148400" cy="186467"/>
          </a:xfrm>
          <a:prstGeom prst="rect">
            <a:avLst/>
          </a:prstGeom>
        </p:spPr>
      </p:pic>
      <p:pic>
        <p:nvPicPr>
          <p:cNvPr id="219" name="Picture 9" descr="电脑">
            <a:extLst>
              <a:ext uri="{FF2B5EF4-FFF2-40B4-BE49-F238E27FC236}">
                <a16:creationId xmlns:a16="http://schemas.microsoft.com/office/drawing/2014/main" id="{C6B66260-1851-AB46-95ED-947957650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18362" y="4192162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0" name="Picture 9" descr="电脑">
            <a:extLst>
              <a:ext uri="{FF2B5EF4-FFF2-40B4-BE49-F238E27FC236}">
                <a16:creationId xmlns:a16="http://schemas.microsoft.com/office/drawing/2014/main" id="{0648CCAA-E13E-8946-8744-696663726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77846" y="4208894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" name="Picture 9" descr="电脑">
            <a:extLst>
              <a:ext uri="{FF2B5EF4-FFF2-40B4-BE49-F238E27FC236}">
                <a16:creationId xmlns:a16="http://schemas.microsoft.com/office/drawing/2014/main" id="{AAF38B76-3FBC-0F4E-9310-BBA80077B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51697" y="5004970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2" name="Picture 9" descr="电脑">
            <a:extLst>
              <a:ext uri="{FF2B5EF4-FFF2-40B4-BE49-F238E27FC236}">
                <a16:creationId xmlns:a16="http://schemas.microsoft.com/office/drawing/2014/main" id="{97902407-F893-6C40-9748-0B0912E55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71873" y="5011386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" name="Picture 9" descr="电脑">
            <a:extLst>
              <a:ext uri="{FF2B5EF4-FFF2-40B4-BE49-F238E27FC236}">
                <a16:creationId xmlns:a16="http://schemas.microsoft.com/office/drawing/2014/main" id="{991C4B72-A5AA-004F-A944-57DF36D80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94541" y="5029398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4" name="Picture 9" descr="电脑">
            <a:extLst>
              <a:ext uri="{FF2B5EF4-FFF2-40B4-BE49-F238E27FC236}">
                <a16:creationId xmlns:a16="http://schemas.microsoft.com/office/drawing/2014/main" id="{76CF108B-F78E-6643-BC15-47CB73AE7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38793" y="3346002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" name="Picture 9" descr="电脑">
            <a:extLst>
              <a:ext uri="{FF2B5EF4-FFF2-40B4-BE49-F238E27FC236}">
                <a16:creationId xmlns:a16="http://schemas.microsoft.com/office/drawing/2014/main" id="{D4EE7727-66F7-F340-82E3-4A66A3A25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79294" y="3337484"/>
            <a:ext cx="252783" cy="2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6" name="圆角矩形 186">
            <a:extLst>
              <a:ext uri="{FF2B5EF4-FFF2-40B4-BE49-F238E27FC236}">
                <a16:creationId xmlns:a16="http://schemas.microsoft.com/office/drawing/2014/main" id="{84AA30A6-66BD-3E45-9BD9-41D7B33D1EE2}"/>
              </a:ext>
            </a:extLst>
          </p:cNvPr>
          <p:cNvSpPr/>
          <p:nvPr/>
        </p:nvSpPr>
        <p:spPr>
          <a:xfrm>
            <a:off x="3936440" y="2270856"/>
            <a:ext cx="1314680" cy="295319"/>
          </a:xfrm>
          <a:prstGeom prst="roundRect">
            <a:avLst>
              <a:gd name="adj" fmla="val 9085"/>
            </a:avLst>
          </a:prstGeom>
          <a:solidFill>
            <a:srgbClr val="02AFF0"/>
          </a:solidFill>
          <a:ln w="12700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900" b="1" dirty="0">
                <a:solidFill>
                  <a:schemeClr val="bg1"/>
                </a:solidFill>
                <a:ea typeface="微软雅黑" panose="020B0503020204020204" pitchFamily="34" charset="-122"/>
              </a:rPr>
              <a:t>Data Backup</a:t>
            </a:r>
            <a:endParaRPr lang="zh-CN" altLang="en-US" sz="900" b="1" dirty="0">
              <a:solidFill>
                <a:schemeClr val="bg1"/>
              </a:solidFill>
              <a:ea typeface="微软雅黑" panose="020B0503020204020204" pitchFamily="34" charset="-122"/>
              <a:cs typeface="Arial Unicode MS" panose="020B0604020202020204" charset="-122"/>
            </a:endParaRPr>
          </a:p>
        </p:txBody>
      </p:sp>
      <p:pic>
        <p:nvPicPr>
          <p:cNvPr id="227" name="Picture 1">
            <a:extLst>
              <a:ext uri="{FF2B5EF4-FFF2-40B4-BE49-F238E27FC236}">
                <a16:creationId xmlns:a16="http://schemas.microsoft.com/office/drawing/2014/main" id="{A502BC1B-DB03-FC45-955B-5E46D375F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email"/>
          <a:srcRect/>
          <a:stretch>
            <a:fillRect/>
          </a:stretch>
        </p:blipFill>
        <p:spPr bwMode="auto">
          <a:xfrm>
            <a:off x="1153093" y="2042531"/>
            <a:ext cx="997679" cy="58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8" name="圆角矩形 189">
            <a:extLst>
              <a:ext uri="{FF2B5EF4-FFF2-40B4-BE49-F238E27FC236}">
                <a16:creationId xmlns:a16="http://schemas.microsoft.com/office/drawing/2014/main" id="{B66C0AB4-BE71-F948-AAD0-58A8DB24CF7A}"/>
              </a:ext>
            </a:extLst>
          </p:cNvPr>
          <p:cNvSpPr/>
          <p:nvPr/>
        </p:nvSpPr>
        <p:spPr>
          <a:xfrm>
            <a:off x="4517329" y="1685423"/>
            <a:ext cx="2287650" cy="337765"/>
          </a:xfrm>
          <a:prstGeom prst="roundRect">
            <a:avLst>
              <a:gd name="adj" fmla="val 16975"/>
            </a:avLst>
          </a:prstGeom>
          <a:solidFill>
            <a:srgbClr val="0070C0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HK" altLang="zh-CN" sz="1200" b="1" dirty="0">
                <a:solidFill>
                  <a:schemeClr val="bg1"/>
                </a:solidFill>
                <a:latin typeface="+mj-ea"/>
                <a:ea typeface="+mj-ea"/>
                <a:cs typeface="Arial Unicode MS" panose="020B0604020202020204" charset="-122"/>
              </a:rPr>
              <a:t>Managed Private Cloud</a:t>
            </a:r>
            <a:endParaRPr lang="zh-CN" altLang="en-US" sz="1200" b="1" dirty="0">
              <a:solidFill>
                <a:schemeClr val="bg1"/>
              </a:solidFill>
              <a:latin typeface="+mj-ea"/>
              <a:ea typeface="+mj-ea"/>
              <a:cs typeface="Arial Unicode MS" panose="020B0604020202020204" charset="-122"/>
            </a:endParaRPr>
          </a:p>
        </p:txBody>
      </p:sp>
      <p:sp>
        <p:nvSpPr>
          <p:cNvPr id="229" name="矩形 190">
            <a:extLst>
              <a:ext uri="{FF2B5EF4-FFF2-40B4-BE49-F238E27FC236}">
                <a16:creationId xmlns:a16="http://schemas.microsoft.com/office/drawing/2014/main" id="{40FF9521-BF39-6A41-B9D6-4DDFFEFA1C1F}"/>
              </a:ext>
            </a:extLst>
          </p:cNvPr>
          <p:cNvSpPr/>
          <p:nvPr/>
        </p:nvSpPr>
        <p:spPr>
          <a:xfrm>
            <a:off x="1126354" y="3217986"/>
            <a:ext cx="3786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HK" altLang="zh-CN" sz="1000" b="1" dirty="0">
                <a:solidFill>
                  <a:srgbClr val="0070C0"/>
                </a:solidFill>
                <a:latin typeface="+mj-ea"/>
                <a:ea typeface="+mj-ea"/>
                <a:cs typeface="Arial Unicode MS" panose="020B0604020202020204" charset="-122"/>
              </a:rPr>
              <a:t>HQ</a:t>
            </a:r>
            <a:endParaRPr lang="zh-CN" altLang="en-US" sz="1000" b="1" dirty="0">
              <a:solidFill>
                <a:srgbClr val="0070C0"/>
              </a:solidFill>
              <a:latin typeface="+mj-ea"/>
              <a:ea typeface="+mj-ea"/>
              <a:cs typeface="Arial Unicode MS" panose="020B0604020202020204" charset="-122"/>
            </a:endParaRPr>
          </a:p>
        </p:txBody>
      </p:sp>
      <p:sp>
        <p:nvSpPr>
          <p:cNvPr id="230" name="矩形 188">
            <a:extLst>
              <a:ext uri="{FF2B5EF4-FFF2-40B4-BE49-F238E27FC236}">
                <a16:creationId xmlns:a16="http://schemas.microsoft.com/office/drawing/2014/main" id="{78A2F933-C7A7-8144-93F8-1DAEA7C2721B}"/>
              </a:ext>
            </a:extLst>
          </p:cNvPr>
          <p:cNvSpPr/>
          <p:nvPr/>
        </p:nvSpPr>
        <p:spPr>
          <a:xfrm>
            <a:off x="7957526" y="1388756"/>
            <a:ext cx="338597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altLang="zh-CN" sz="1600" dirty="0" err="1"/>
              <a:t>Sangfor</a:t>
            </a:r>
            <a:r>
              <a:rPr lang="en-HK" altLang="zh-CN" sz="1600" dirty="0"/>
              <a:t> powered Secured IaaS Platform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altLang="zh-CN" sz="1600" dirty="0"/>
              <a:t>Unified Management and Operation</a:t>
            </a:r>
            <a:endParaRPr lang="zh-CN" altLang="en-US" sz="1600" dirty="0"/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altLang="zh-CN" sz="1600" dirty="0">
                <a:sym typeface="+mn-ea"/>
              </a:rPr>
              <a:t>Unified Data Management and Protection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altLang="zh-CN" sz="1600" dirty="0">
                <a:sym typeface="+mn-ea"/>
              </a:rPr>
              <a:t>Unified Architecture between HQ &amp; Branches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HK" altLang="zh-CN" sz="1600" dirty="0">
                <a:sym typeface="+mn-ea"/>
              </a:rPr>
              <a:t>Enriching Functions and Features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27984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77043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HK" altLang="zh-CN" sz="2800" b="1" dirty="0">
                  <a:solidFill>
                    <a:srgbClr val="345692"/>
                  </a:solidFill>
                </a:rPr>
                <a:t>Case 2 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-</a:t>
              </a:r>
              <a:r>
                <a:rPr kumimoji="1" lang="en-HK" altLang="zh-CN" sz="2800" b="1" dirty="0">
                  <a:solidFill>
                    <a:srgbClr val="345692"/>
                  </a:solidFill>
                </a:rPr>
                <a:t> Critical Application Modernization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sp>
        <p:nvSpPr>
          <p:cNvPr id="49" name="基于 Ansible 自动化批量部署 Kubernetes 节点…">
            <a:extLst>
              <a:ext uri="{FF2B5EF4-FFF2-40B4-BE49-F238E27FC236}">
                <a16:creationId xmlns:a16="http://schemas.microsoft.com/office/drawing/2014/main" id="{3B1C2DAB-EA53-A542-BE18-6CDDA83E1535}"/>
              </a:ext>
            </a:extLst>
          </p:cNvPr>
          <p:cNvSpPr txBox="1"/>
          <p:nvPr/>
        </p:nvSpPr>
        <p:spPr>
          <a:xfrm>
            <a:off x="7761584" y="1347379"/>
            <a:ext cx="3590898" cy="4362028"/>
          </a:xfrm>
          <a:prstGeom prst="rect">
            <a:avLst/>
          </a:prstGeom>
          <a:ln w="3175">
            <a:miter lim="400000"/>
          </a:ln>
        </p:spPr>
        <p:txBody>
          <a:bodyPr wrap="square" lIns="19050" tIns="19050" rIns="19050" bIns="1905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lnSpc>
                <a:spcPct val="150000"/>
              </a:lnSpc>
              <a:spcBef>
                <a:spcPts val="600"/>
              </a:spcBef>
              <a:buClr>
                <a:srgbClr val="2DB7F5"/>
              </a:buClr>
              <a:buSzPct val="78000"/>
              <a:buFont typeface="Arial" panose="020B0604020202020204" pitchFamily="34" charset="0"/>
              <a:buChar char="•"/>
              <a:defRPr sz="3600"/>
            </a:pPr>
            <a:r>
              <a:rPr lang="en-HK" altLang="zh-CN" sz="1600" dirty="0"/>
              <a:t>Cloud Native App with Enhanced Kubernetes Core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Clr>
                <a:srgbClr val="2DB7F5"/>
              </a:buClr>
              <a:buSzPct val="78000"/>
              <a:buFont typeface="Arial" panose="020B0604020202020204" pitchFamily="34" charset="0"/>
              <a:buChar char="•"/>
              <a:defRPr sz="3600"/>
            </a:pPr>
            <a:r>
              <a:rPr lang="en-HK" altLang="zh-CN" sz="1600" dirty="0"/>
              <a:t>Multiple Cluster Management for Physical, Virtual Machines &amp; Containers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Clr>
                <a:srgbClr val="2DB7F5"/>
              </a:buClr>
              <a:buSzPct val="78000"/>
              <a:buFont typeface="Arial" panose="020B0604020202020204" pitchFamily="34" charset="0"/>
              <a:buChar char="•"/>
              <a:defRPr sz="3600"/>
            </a:pPr>
            <a:r>
              <a:rPr lang="en-HK" altLang="zh-CN" sz="1600" dirty="0"/>
              <a:t>Support Hybrid &amp; Multi-Cloud Application Provisioning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Clr>
                <a:srgbClr val="2DB7F5"/>
              </a:buClr>
              <a:buSzPct val="78000"/>
              <a:buFont typeface="Arial" panose="020B0604020202020204" pitchFamily="34" charset="0"/>
              <a:buChar char="•"/>
              <a:defRPr sz="3600"/>
            </a:pPr>
            <a:r>
              <a:rPr lang="en-HK" altLang="zh-CN" sz="1600" dirty="0"/>
              <a:t>High SLA with Active-Active and DR design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Clr>
                <a:srgbClr val="2DB7F5"/>
              </a:buClr>
              <a:buSzPct val="78000"/>
              <a:buFont typeface="Arial" panose="020B0604020202020204" pitchFamily="34" charset="0"/>
              <a:buChar char="•"/>
              <a:defRPr sz="3600"/>
            </a:pPr>
            <a:r>
              <a:rPr lang="en-HK" altLang="zh-CN" sz="1600" dirty="0"/>
              <a:t>IaaS, PaaS &amp; CaaS with High Availability</a:t>
            </a:r>
          </a:p>
        </p:txBody>
      </p:sp>
      <p:pic>
        <p:nvPicPr>
          <p:cNvPr id="26" name="pasted-image.tiff">
            <a:extLst>
              <a:ext uri="{FF2B5EF4-FFF2-40B4-BE49-F238E27FC236}">
                <a16:creationId xmlns:a16="http://schemas.microsoft.com/office/drawing/2014/main" id="{093BA9F5-67A1-0544-A2DD-CD39CDC8960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665" y="1191667"/>
            <a:ext cx="2139711" cy="819747"/>
          </a:xfrm>
          <a:prstGeom prst="rect">
            <a:avLst/>
          </a:prstGeom>
          <a:ln w="19050">
            <a:solidFill>
              <a:srgbClr val="96BADD"/>
            </a:solidFill>
            <a:miter lim="400000"/>
            <a:headEnd/>
            <a:tailEnd/>
          </a:ln>
        </p:spPr>
      </p:pic>
      <p:cxnSp>
        <p:nvCxnSpPr>
          <p:cNvPr id="40" name="连接符: 肘形 103">
            <a:extLst>
              <a:ext uri="{FF2B5EF4-FFF2-40B4-BE49-F238E27FC236}">
                <a16:creationId xmlns:a16="http://schemas.microsoft.com/office/drawing/2014/main" id="{3AE51E2F-1525-3A4A-84F8-EB55FF19E4B9}"/>
              </a:ext>
            </a:extLst>
          </p:cNvPr>
          <p:cNvCxnSpPr>
            <a:cxnSpLocks/>
            <a:stCxn id="26" idx="3"/>
            <a:endCxn id="52" idx="0"/>
          </p:cNvCxnSpPr>
          <p:nvPr/>
        </p:nvCxnSpPr>
        <p:spPr>
          <a:xfrm>
            <a:off x="3889376" y="1601541"/>
            <a:ext cx="2740030" cy="1135192"/>
          </a:xfrm>
          <a:prstGeom prst="bentConnector2">
            <a:avLst/>
          </a:prstGeom>
          <a:ln w="12700">
            <a:solidFill>
              <a:srgbClr val="96B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181">
            <a:extLst>
              <a:ext uri="{FF2B5EF4-FFF2-40B4-BE49-F238E27FC236}">
                <a16:creationId xmlns:a16="http://schemas.microsoft.com/office/drawing/2014/main" id="{86E517E1-FD44-DB44-A733-5E98CE09EB2D}"/>
              </a:ext>
            </a:extLst>
          </p:cNvPr>
          <p:cNvGrpSpPr/>
          <p:nvPr/>
        </p:nvGrpSpPr>
        <p:grpSpPr>
          <a:xfrm>
            <a:off x="6349764" y="1351371"/>
            <a:ext cx="616197" cy="215104"/>
            <a:chOff x="8749749" y="2311782"/>
            <a:chExt cx="705336" cy="246221"/>
          </a:xfrm>
        </p:grpSpPr>
        <p:sp>
          <p:nvSpPr>
            <p:cNvPr id="42" name="文本框 83">
              <a:extLst>
                <a:ext uri="{FF2B5EF4-FFF2-40B4-BE49-F238E27FC236}">
                  <a16:creationId xmlns:a16="http://schemas.microsoft.com/office/drawing/2014/main" id="{6BAA43A1-D7F4-0A4F-982D-D840BA8CFE1F}"/>
                </a:ext>
              </a:extLst>
            </p:cNvPr>
            <p:cNvSpPr txBox="1"/>
            <p:nvPr/>
          </p:nvSpPr>
          <p:spPr>
            <a:xfrm>
              <a:off x="8897435" y="2311782"/>
              <a:ext cx="55765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000" dirty="0"/>
                <a:t>VPN</a:t>
              </a:r>
            </a:p>
          </p:txBody>
        </p:sp>
        <p:grpSp>
          <p:nvGrpSpPr>
            <p:cNvPr id="43" name="组 115">
              <a:extLst>
                <a:ext uri="{FF2B5EF4-FFF2-40B4-BE49-F238E27FC236}">
                  <a16:creationId xmlns:a16="http://schemas.microsoft.com/office/drawing/2014/main" id="{628A6E31-AFC2-6047-A1EE-719B9F45DADC}"/>
                </a:ext>
              </a:extLst>
            </p:cNvPr>
            <p:cNvGrpSpPr/>
            <p:nvPr/>
          </p:nvGrpSpPr>
          <p:grpSpPr>
            <a:xfrm>
              <a:off x="8749749" y="2339894"/>
              <a:ext cx="190501" cy="190501"/>
              <a:chOff x="5172903" y="2991733"/>
              <a:chExt cx="260278" cy="337619"/>
            </a:xfrm>
            <a:solidFill>
              <a:srgbClr val="0170C1"/>
            </a:solidFill>
          </p:grpSpPr>
          <p:sp>
            <p:nvSpPr>
              <p:cNvPr id="44" name="Freeform 227">
                <a:extLst>
                  <a:ext uri="{FF2B5EF4-FFF2-40B4-BE49-F238E27FC236}">
                    <a16:creationId xmlns:a16="http://schemas.microsoft.com/office/drawing/2014/main" id="{5D896274-43EF-084C-A24B-D1D2405E5C4B}"/>
                  </a:ext>
                </a:extLst>
              </p:cNvPr>
              <p:cNvSpPr/>
              <p:nvPr/>
            </p:nvSpPr>
            <p:spPr bwMode="auto">
              <a:xfrm>
                <a:off x="5214547" y="2991733"/>
                <a:ext cx="182938" cy="126421"/>
              </a:xfrm>
              <a:custGeom>
                <a:avLst/>
                <a:gdLst>
                  <a:gd name="T0" fmla="*/ 14 w 52"/>
                  <a:gd name="T1" fmla="*/ 26 h 36"/>
                  <a:gd name="T2" fmla="*/ 26 w 52"/>
                  <a:gd name="T3" fmla="*/ 14 h 36"/>
                  <a:gd name="T4" fmla="*/ 38 w 52"/>
                  <a:gd name="T5" fmla="*/ 26 h 36"/>
                  <a:gd name="T6" fmla="*/ 38 w 52"/>
                  <a:gd name="T7" fmla="*/ 36 h 36"/>
                  <a:gd name="T8" fmla="*/ 52 w 52"/>
                  <a:gd name="T9" fmla="*/ 36 h 36"/>
                  <a:gd name="T10" fmla="*/ 52 w 52"/>
                  <a:gd name="T11" fmla="*/ 26 h 36"/>
                  <a:gd name="T12" fmla="*/ 26 w 52"/>
                  <a:gd name="T13" fmla="*/ 0 h 36"/>
                  <a:gd name="T14" fmla="*/ 0 w 52"/>
                  <a:gd name="T15" fmla="*/ 26 h 36"/>
                  <a:gd name="T16" fmla="*/ 0 w 52"/>
                  <a:gd name="T17" fmla="*/ 36 h 36"/>
                  <a:gd name="T18" fmla="*/ 14 w 52"/>
                  <a:gd name="T19" fmla="*/ 36 h 36"/>
                  <a:gd name="T20" fmla="*/ 14 w 52"/>
                  <a:gd name="T21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36">
                    <a:moveTo>
                      <a:pt x="14" y="26"/>
                    </a:moveTo>
                    <a:cubicBezTo>
                      <a:pt x="14" y="19"/>
                      <a:pt x="20" y="14"/>
                      <a:pt x="26" y="14"/>
                    </a:cubicBezTo>
                    <a:cubicBezTo>
                      <a:pt x="33" y="14"/>
                      <a:pt x="38" y="19"/>
                      <a:pt x="38" y="26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14" y="36"/>
                      <a:pt x="14" y="36"/>
                      <a:pt x="14" y="36"/>
                    </a:cubicBezTo>
                    <a:lnTo>
                      <a:pt x="1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100" b="0" i="0" u="none" strike="noStrike" kern="1200" cap="none" spc="0" normalizeH="0" baseline="0" noProof="0" dirty="0">
                  <a:ln>
                    <a:noFill/>
                  </a:ln>
                  <a:solidFill>
                    <a:srgbClr val="0170C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5" name="Freeform 228">
                <a:extLst>
                  <a:ext uri="{FF2B5EF4-FFF2-40B4-BE49-F238E27FC236}">
                    <a16:creationId xmlns:a16="http://schemas.microsoft.com/office/drawing/2014/main" id="{F3927012-02FE-6E4E-8219-5F08A5416D42}"/>
                  </a:ext>
                </a:extLst>
              </p:cNvPr>
              <p:cNvSpPr/>
              <p:nvPr/>
            </p:nvSpPr>
            <p:spPr bwMode="auto">
              <a:xfrm>
                <a:off x="5172903" y="3128565"/>
                <a:ext cx="260278" cy="62467"/>
              </a:xfrm>
              <a:custGeom>
                <a:avLst/>
                <a:gdLst>
                  <a:gd name="T0" fmla="*/ 9 w 74"/>
                  <a:gd name="T1" fmla="*/ 18 h 18"/>
                  <a:gd name="T2" fmla="*/ 16 w 74"/>
                  <a:gd name="T3" fmla="*/ 18 h 18"/>
                  <a:gd name="T4" fmla="*/ 27 w 74"/>
                  <a:gd name="T5" fmla="*/ 18 h 18"/>
                  <a:gd name="T6" fmla="*/ 37 w 74"/>
                  <a:gd name="T7" fmla="*/ 10 h 18"/>
                  <a:gd name="T8" fmla="*/ 48 w 74"/>
                  <a:gd name="T9" fmla="*/ 18 h 18"/>
                  <a:gd name="T10" fmla="*/ 58 w 74"/>
                  <a:gd name="T11" fmla="*/ 18 h 18"/>
                  <a:gd name="T12" fmla="*/ 60 w 74"/>
                  <a:gd name="T13" fmla="*/ 18 h 18"/>
                  <a:gd name="T14" fmla="*/ 65 w 74"/>
                  <a:gd name="T15" fmla="*/ 18 h 18"/>
                  <a:gd name="T16" fmla="*/ 74 w 74"/>
                  <a:gd name="T17" fmla="*/ 9 h 18"/>
                  <a:gd name="T18" fmla="*/ 65 w 74"/>
                  <a:gd name="T19" fmla="*/ 0 h 18"/>
                  <a:gd name="T20" fmla="*/ 9 w 74"/>
                  <a:gd name="T21" fmla="*/ 0 h 18"/>
                  <a:gd name="T22" fmla="*/ 0 w 74"/>
                  <a:gd name="T23" fmla="*/ 9 h 18"/>
                  <a:gd name="T24" fmla="*/ 9 w 74"/>
                  <a:gd name="T2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18">
                    <a:moveTo>
                      <a:pt x="9" y="18"/>
                    </a:moveTo>
                    <a:cubicBezTo>
                      <a:pt x="16" y="18"/>
                      <a:pt x="16" y="18"/>
                      <a:pt x="16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3"/>
                      <a:pt x="32" y="10"/>
                      <a:pt x="37" y="10"/>
                    </a:cubicBezTo>
                    <a:cubicBezTo>
                      <a:pt x="42" y="10"/>
                      <a:pt x="46" y="13"/>
                      <a:pt x="48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70" y="18"/>
                      <a:pt x="74" y="14"/>
                      <a:pt x="74" y="9"/>
                    </a:cubicBezTo>
                    <a:cubicBezTo>
                      <a:pt x="74" y="4"/>
                      <a:pt x="70" y="0"/>
                      <a:pt x="6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100" b="0" i="0" u="none" strike="noStrike" kern="1200" cap="none" spc="0" normalizeH="0" baseline="0" noProof="0" dirty="0">
                  <a:ln>
                    <a:noFill/>
                  </a:ln>
                  <a:solidFill>
                    <a:srgbClr val="0170C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6" name="Freeform 229">
                <a:extLst>
                  <a:ext uri="{FF2B5EF4-FFF2-40B4-BE49-F238E27FC236}">
                    <a16:creationId xmlns:a16="http://schemas.microsoft.com/office/drawing/2014/main" id="{4B5E1BC6-CB95-A842-B3CA-9018F675DD26}"/>
                  </a:ext>
                </a:extLst>
              </p:cNvPr>
              <p:cNvSpPr/>
              <p:nvPr/>
            </p:nvSpPr>
            <p:spPr bwMode="auto">
              <a:xfrm>
                <a:off x="5327582" y="3195493"/>
                <a:ext cx="105598" cy="62467"/>
              </a:xfrm>
              <a:custGeom>
                <a:avLst/>
                <a:gdLst>
                  <a:gd name="T0" fmla="*/ 21 w 30"/>
                  <a:gd name="T1" fmla="*/ 0 h 18"/>
                  <a:gd name="T2" fmla="*/ 19 w 30"/>
                  <a:gd name="T3" fmla="*/ 0 h 18"/>
                  <a:gd name="T4" fmla="*/ 15 w 30"/>
                  <a:gd name="T5" fmla="*/ 0 h 18"/>
                  <a:gd name="T6" fmla="*/ 4 w 30"/>
                  <a:gd name="T7" fmla="*/ 0 h 18"/>
                  <a:gd name="T8" fmla="*/ 4 w 30"/>
                  <a:gd name="T9" fmla="*/ 2 h 18"/>
                  <a:gd name="T10" fmla="*/ 0 w 30"/>
                  <a:gd name="T11" fmla="*/ 10 h 18"/>
                  <a:gd name="T12" fmla="*/ 0 w 30"/>
                  <a:gd name="T13" fmla="*/ 18 h 18"/>
                  <a:gd name="T14" fmla="*/ 15 w 30"/>
                  <a:gd name="T15" fmla="*/ 18 h 18"/>
                  <a:gd name="T16" fmla="*/ 19 w 30"/>
                  <a:gd name="T17" fmla="*/ 18 h 18"/>
                  <a:gd name="T18" fmla="*/ 21 w 30"/>
                  <a:gd name="T19" fmla="*/ 18 h 18"/>
                  <a:gd name="T20" fmla="*/ 30 w 30"/>
                  <a:gd name="T21" fmla="*/ 9 h 18"/>
                  <a:gd name="T22" fmla="*/ 21 w 30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18">
                    <a:moveTo>
                      <a:pt x="2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4" y="2"/>
                    </a:cubicBezTo>
                    <a:cubicBezTo>
                      <a:pt x="4" y="5"/>
                      <a:pt x="2" y="8"/>
                      <a:pt x="0" y="1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6" y="18"/>
                      <a:pt x="30" y="14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100" b="0" i="0" u="none" strike="noStrike" kern="1200" cap="none" spc="0" normalizeH="0" baseline="0" noProof="0" dirty="0">
                  <a:ln>
                    <a:noFill/>
                  </a:ln>
                  <a:solidFill>
                    <a:srgbClr val="0170C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7" name="Freeform 230">
                <a:extLst>
                  <a:ext uri="{FF2B5EF4-FFF2-40B4-BE49-F238E27FC236}">
                    <a16:creationId xmlns:a16="http://schemas.microsoft.com/office/drawing/2014/main" id="{ECCF0527-D4BA-E44D-BD69-60F12317D6C8}"/>
                  </a:ext>
                </a:extLst>
              </p:cNvPr>
              <p:cNvSpPr/>
              <p:nvPr/>
            </p:nvSpPr>
            <p:spPr bwMode="auto">
              <a:xfrm>
                <a:off x="5172903" y="3195493"/>
                <a:ext cx="105598" cy="62467"/>
              </a:xfrm>
              <a:custGeom>
                <a:avLst/>
                <a:gdLst>
                  <a:gd name="T0" fmla="*/ 9 w 30"/>
                  <a:gd name="T1" fmla="*/ 18 h 18"/>
                  <a:gd name="T2" fmla="*/ 12 w 30"/>
                  <a:gd name="T3" fmla="*/ 18 h 18"/>
                  <a:gd name="T4" fmla="*/ 15 w 30"/>
                  <a:gd name="T5" fmla="*/ 18 h 18"/>
                  <a:gd name="T6" fmla="*/ 30 w 30"/>
                  <a:gd name="T7" fmla="*/ 18 h 18"/>
                  <a:gd name="T8" fmla="*/ 30 w 30"/>
                  <a:gd name="T9" fmla="*/ 10 h 18"/>
                  <a:gd name="T10" fmla="*/ 26 w 30"/>
                  <a:gd name="T11" fmla="*/ 2 h 18"/>
                  <a:gd name="T12" fmla="*/ 26 w 30"/>
                  <a:gd name="T13" fmla="*/ 0 h 18"/>
                  <a:gd name="T14" fmla="*/ 15 w 30"/>
                  <a:gd name="T15" fmla="*/ 0 h 18"/>
                  <a:gd name="T16" fmla="*/ 12 w 30"/>
                  <a:gd name="T17" fmla="*/ 0 h 18"/>
                  <a:gd name="T18" fmla="*/ 9 w 30"/>
                  <a:gd name="T19" fmla="*/ 0 h 18"/>
                  <a:gd name="T20" fmla="*/ 0 w 30"/>
                  <a:gd name="T21" fmla="*/ 9 h 18"/>
                  <a:gd name="T22" fmla="*/ 9 w 30"/>
                  <a:gd name="T2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18">
                    <a:moveTo>
                      <a:pt x="9" y="18"/>
                    </a:moveTo>
                    <a:cubicBezTo>
                      <a:pt x="12" y="18"/>
                      <a:pt x="12" y="18"/>
                      <a:pt x="12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8" y="8"/>
                      <a:pt x="26" y="5"/>
                      <a:pt x="26" y="2"/>
                    </a:cubicBezTo>
                    <a:cubicBezTo>
                      <a:pt x="26" y="1"/>
                      <a:pt x="26" y="1"/>
                      <a:pt x="26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100" b="0" i="0" u="none" strike="noStrike" kern="1200" cap="none" spc="0" normalizeH="0" baseline="0" noProof="0" dirty="0">
                  <a:ln>
                    <a:noFill/>
                  </a:ln>
                  <a:solidFill>
                    <a:srgbClr val="0170C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8" name="Freeform 231">
                <a:extLst>
                  <a:ext uri="{FF2B5EF4-FFF2-40B4-BE49-F238E27FC236}">
                    <a16:creationId xmlns:a16="http://schemas.microsoft.com/office/drawing/2014/main" id="{DC0471A6-7841-DE48-8C99-C91DA33E03DF}"/>
                  </a:ext>
                </a:extLst>
              </p:cNvPr>
              <p:cNvSpPr/>
              <p:nvPr/>
            </p:nvSpPr>
            <p:spPr bwMode="auto">
              <a:xfrm>
                <a:off x="5172903" y="3265397"/>
                <a:ext cx="260278" cy="63955"/>
              </a:xfrm>
              <a:custGeom>
                <a:avLst/>
                <a:gdLst>
                  <a:gd name="T0" fmla="*/ 65 w 74"/>
                  <a:gd name="T1" fmla="*/ 0 h 18"/>
                  <a:gd name="T2" fmla="*/ 62 w 74"/>
                  <a:gd name="T3" fmla="*/ 0 h 18"/>
                  <a:gd name="T4" fmla="*/ 58 w 74"/>
                  <a:gd name="T5" fmla="*/ 0 h 18"/>
                  <a:gd name="T6" fmla="*/ 44 w 74"/>
                  <a:gd name="T7" fmla="*/ 0 h 18"/>
                  <a:gd name="T8" fmla="*/ 44 w 74"/>
                  <a:gd name="T9" fmla="*/ 2 h 18"/>
                  <a:gd name="T10" fmla="*/ 37 w 74"/>
                  <a:gd name="T11" fmla="*/ 9 h 18"/>
                  <a:gd name="T12" fmla="*/ 30 w 74"/>
                  <a:gd name="T13" fmla="*/ 2 h 18"/>
                  <a:gd name="T14" fmla="*/ 30 w 74"/>
                  <a:gd name="T15" fmla="*/ 0 h 18"/>
                  <a:gd name="T16" fmla="*/ 16 w 74"/>
                  <a:gd name="T17" fmla="*/ 0 h 18"/>
                  <a:gd name="T18" fmla="*/ 11 w 74"/>
                  <a:gd name="T19" fmla="*/ 0 h 18"/>
                  <a:gd name="T20" fmla="*/ 9 w 74"/>
                  <a:gd name="T21" fmla="*/ 0 h 18"/>
                  <a:gd name="T22" fmla="*/ 0 w 74"/>
                  <a:gd name="T23" fmla="*/ 9 h 18"/>
                  <a:gd name="T24" fmla="*/ 9 w 74"/>
                  <a:gd name="T25" fmla="*/ 18 h 18"/>
                  <a:gd name="T26" fmla="*/ 65 w 74"/>
                  <a:gd name="T27" fmla="*/ 18 h 18"/>
                  <a:gd name="T28" fmla="*/ 74 w 74"/>
                  <a:gd name="T29" fmla="*/ 9 h 18"/>
                  <a:gd name="T30" fmla="*/ 65 w 74"/>
                  <a:gd name="T3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4" h="18">
                    <a:moveTo>
                      <a:pt x="65" y="0"/>
                    </a:moveTo>
                    <a:cubicBezTo>
                      <a:pt x="62" y="0"/>
                      <a:pt x="62" y="0"/>
                      <a:pt x="62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6"/>
                      <a:pt x="41" y="9"/>
                      <a:pt x="37" y="9"/>
                    </a:cubicBezTo>
                    <a:cubicBezTo>
                      <a:pt x="33" y="9"/>
                      <a:pt x="30" y="6"/>
                      <a:pt x="30" y="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70" y="18"/>
                      <a:pt x="74" y="14"/>
                      <a:pt x="74" y="9"/>
                    </a:cubicBezTo>
                    <a:cubicBezTo>
                      <a:pt x="74" y="4"/>
                      <a:pt x="70" y="0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12185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100" b="0" i="0" u="none" strike="noStrike" kern="1200" cap="none" spc="0" normalizeH="0" baseline="0" noProof="0" dirty="0">
                  <a:ln>
                    <a:noFill/>
                  </a:ln>
                  <a:solidFill>
                    <a:srgbClr val="0170C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sp>
        <p:nvSpPr>
          <p:cNvPr id="54" name="文本框 444">
            <a:extLst>
              <a:ext uri="{FF2B5EF4-FFF2-40B4-BE49-F238E27FC236}">
                <a16:creationId xmlns:a16="http://schemas.microsoft.com/office/drawing/2014/main" id="{3B53AA24-6323-7B48-90CE-AEF9DD4AF47C}"/>
              </a:ext>
            </a:extLst>
          </p:cNvPr>
          <p:cNvSpPr txBox="1"/>
          <p:nvPr/>
        </p:nvSpPr>
        <p:spPr>
          <a:xfrm flipH="1">
            <a:off x="2136499" y="1313743"/>
            <a:ext cx="1335260" cy="545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200" b="1" dirty="0">
                <a:solidFill>
                  <a:srgbClr val="0070C0"/>
                </a:solidFill>
              </a:rPr>
              <a:t>Sangfor PaaS</a:t>
            </a:r>
            <a:r>
              <a:rPr lang="zh-CN" altLang="en-US" sz="1200" b="1" dirty="0">
                <a:solidFill>
                  <a:srgbClr val="0070C0"/>
                </a:solidFill>
              </a:rPr>
              <a:t> </a:t>
            </a:r>
            <a:r>
              <a:rPr lang="en-HK" altLang="zh-CN" sz="1200" b="1" dirty="0">
                <a:solidFill>
                  <a:srgbClr val="0070C0"/>
                </a:solidFill>
              </a:rPr>
              <a:t>Platform</a:t>
            </a:r>
            <a:endParaRPr lang="zh-CN" altLang="en-US" sz="1200" b="1" dirty="0">
              <a:solidFill>
                <a:srgbClr val="0070C0"/>
              </a:solidFill>
            </a:endParaRPr>
          </a:p>
        </p:txBody>
      </p:sp>
      <p:cxnSp>
        <p:nvCxnSpPr>
          <p:cNvPr id="91" name="连接符: 肘形 100">
            <a:extLst>
              <a:ext uri="{FF2B5EF4-FFF2-40B4-BE49-F238E27FC236}">
                <a16:creationId xmlns:a16="http://schemas.microsoft.com/office/drawing/2014/main" id="{159674BB-21BC-B34F-9650-084921579FF1}"/>
              </a:ext>
            </a:extLst>
          </p:cNvPr>
          <p:cNvCxnSpPr>
            <a:cxnSpLocks/>
            <a:stCxn id="26" idx="2"/>
            <a:endCxn id="35" idx="0"/>
          </p:cNvCxnSpPr>
          <p:nvPr/>
        </p:nvCxnSpPr>
        <p:spPr>
          <a:xfrm rot="16200000" flipH="1">
            <a:off x="3275105" y="1555830"/>
            <a:ext cx="805391" cy="1716558"/>
          </a:xfrm>
          <a:prstGeom prst="bentConnector3">
            <a:avLst>
              <a:gd name="adj1" fmla="val 82731"/>
            </a:avLst>
          </a:prstGeom>
          <a:ln w="12700">
            <a:solidFill>
              <a:srgbClr val="96B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连接符: 肘形 67">
            <a:extLst>
              <a:ext uri="{FF2B5EF4-FFF2-40B4-BE49-F238E27FC236}">
                <a16:creationId xmlns:a16="http://schemas.microsoft.com/office/drawing/2014/main" id="{6D5EA3BE-A9F5-4A4C-9CEE-3D600B0EB79A}"/>
              </a:ext>
            </a:extLst>
          </p:cNvPr>
          <p:cNvCxnSpPr>
            <a:cxnSpLocks/>
            <a:stCxn id="26" idx="1"/>
            <a:endCxn id="24" idx="0"/>
          </p:cNvCxnSpPr>
          <p:nvPr/>
        </p:nvCxnSpPr>
        <p:spPr>
          <a:xfrm rot="10800000" flipV="1">
            <a:off x="1581781" y="1601541"/>
            <a:ext cx="167885" cy="1215264"/>
          </a:xfrm>
          <a:prstGeom prst="bentConnector2">
            <a:avLst/>
          </a:prstGeom>
          <a:ln w="12700">
            <a:solidFill>
              <a:srgbClr val="96B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连接符: 肘形 97">
            <a:extLst>
              <a:ext uri="{FF2B5EF4-FFF2-40B4-BE49-F238E27FC236}">
                <a16:creationId xmlns:a16="http://schemas.microsoft.com/office/drawing/2014/main" id="{408968CD-F80F-C347-A417-3240FA65A8FB}"/>
              </a:ext>
            </a:extLst>
          </p:cNvPr>
          <p:cNvCxnSpPr>
            <a:cxnSpLocks/>
            <a:stCxn id="26" idx="2"/>
            <a:endCxn id="29" idx="0"/>
          </p:cNvCxnSpPr>
          <p:nvPr/>
        </p:nvCxnSpPr>
        <p:spPr>
          <a:xfrm rot="5400000">
            <a:off x="2328826" y="2326109"/>
            <a:ext cx="805391" cy="176000"/>
          </a:xfrm>
          <a:prstGeom prst="bentConnector3">
            <a:avLst>
              <a:gd name="adj1" fmla="val 82731"/>
            </a:avLst>
          </a:prstGeom>
          <a:ln w="12700">
            <a:solidFill>
              <a:srgbClr val="96BA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3">
            <a:extLst>
              <a:ext uri="{FF2B5EF4-FFF2-40B4-BE49-F238E27FC236}">
                <a16:creationId xmlns:a16="http://schemas.microsoft.com/office/drawing/2014/main" id="{6951A4B8-4F04-6E4A-BC5E-4CBD5D9CCF9F}"/>
              </a:ext>
            </a:extLst>
          </p:cNvPr>
          <p:cNvSpPr/>
          <p:nvPr/>
        </p:nvSpPr>
        <p:spPr>
          <a:xfrm>
            <a:off x="906875" y="2218806"/>
            <a:ext cx="2901239" cy="3447527"/>
          </a:xfrm>
          <a:prstGeom prst="rect">
            <a:avLst/>
          </a:prstGeom>
          <a:noFill/>
          <a:ln w="19050">
            <a:solidFill>
              <a:srgbClr val="02AF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HK" altLang="zh-CN" sz="1100" b="1" dirty="0">
                <a:solidFill>
                  <a:srgbClr val="02AFF0"/>
                </a:solidFill>
                <a:latin typeface="+mj-ea"/>
                <a:ea typeface="+mj-ea"/>
              </a:rPr>
              <a:t>AZ1</a:t>
            </a:r>
            <a:endParaRPr lang="zh-CN" altLang="en-US" sz="1100" b="1" dirty="0">
              <a:solidFill>
                <a:srgbClr val="02AFF0"/>
              </a:solidFill>
              <a:latin typeface="+mj-ea"/>
              <a:ea typeface="+mj-ea"/>
            </a:endParaRPr>
          </a:p>
        </p:txBody>
      </p:sp>
      <p:pic>
        <p:nvPicPr>
          <p:cNvPr id="24" name="图片 14">
            <a:extLst>
              <a:ext uri="{FF2B5EF4-FFF2-40B4-BE49-F238E27FC236}">
                <a16:creationId xmlns:a16="http://schemas.microsoft.com/office/drawing/2014/main" id="{6BBEE5AE-001F-8745-9548-F5BF739A2A6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8578" y="2816805"/>
            <a:ext cx="566403" cy="566403"/>
          </a:xfrm>
          <a:prstGeom prst="rect">
            <a:avLst/>
          </a:prstGeom>
        </p:spPr>
      </p:pic>
      <p:sp>
        <p:nvSpPr>
          <p:cNvPr id="25" name="矩形 17">
            <a:extLst>
              <a:ext uri="{FF2B5EF4-FFF2-40B4-BE49-F238E27FC236}">
                <a16:creationId xmlns:a16="http://schemas.microsoft.com/office/drawing/2014/main" id="{7B0EE618-5532-054E-BAFB-BF8625197382}"/>
              </a:ext>
            </a:extLst>
          </p:cNvPr>
          <p:cNvSpPr/>
          <p:nvPr/>
        </p:nvSpPr>
        <p:spPr>
          <a:xfrm>
            <a:off x="3908433" y="2218807"/>
            <a:ext cx="1972248" cy="3447526"/>
          </a:xfrm>
          <a:prstGeom prst="rect">
            <a:avLst/>
          </a:prstGeom>
          <a:noFill/>
          <a:ln w="19050">
            <a:solidFill>
              <a:srgbClr val="79BD28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HK" altLang="zh-CN" sz="1100" b="1" dirty="0">
                <a:solidFill>
                  <a:srgbClr val="79BD28"/>
                </a:solidFill>
                <a:latin typeface="+mj-ea"/>
                <a:ea typeface="+mj-ea"/>
              </a:rPr>
              <a:t>AZ2</a:t>
            </a:r>
            <a:endParaRPr lang="zh-CN" altLang="en-US" sz="1100" b="1" dirty="0">
              <a:solidFill>
                <a:srgbClr val="79BD28"/>
              </a:solidFill>
              <a:latin typeface="+mj-ea"/>
              <a:ea typeface="+mj-ea"/>
            </a:endParaRPr>
          </a:p>
        </p:txBody>
      </p:sp>
      <p:pic>
        <p:nvPicPr>
          <p:cNvPr id="27" name="Picture 71">
            <a:extLst>
              <a:ext uri="{FF2B5EF4-FFF2-40B4-BE49-F238E27FC236}">
                <a16:creationId xmlns:a16="http://schemas.microsoft.com/office/drawing/2014/main" id="{FD7417CD-D694-1F4A-8584-DAEC9A30D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4864" y="3451454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2">
            <a:extLst>
              <a:ext uri="{FF2B5EF4-FFF2-40B4-BE49-F238E27FC236}">
                <a16:creationId xmlns:a16="http://schemas.microsoft.com/office/drawing/2014/main" id="{E2C4AD55-F1DC-084B-9F05-36FEBA81B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007" y="3462516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图片 23">
            <a:extLst>
              <a:ext uri="{FF2B5EF4-FFF2-40B4-BE49-F238E27FC236}">
                <a16:creationId xmlns:a16="http://schemas.microsoft.com/office/drawing/2014/main" id="{E4E94A3F-62FC-3E41-AA46-ABFC24C8EF1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0319" y="2816805"/>
            <a:ext cx="566403" cy="566403"/>
          </a:xfrm>
          <a:prstGeom prst="rect">
            <a:avLst/>
          </a:prstGeom>
        </p:spPr>
      </p:pic>
      <p:sp>
        <p:nvSpPr>
          <p:cNvPr id="30" name="矩形: 圆角 24">
            <a:extLst>
              <a:ext uri="{FF2B5EF4-FFF2-40B4-BE49-F238E27FC236}">
                <a16:creationId xmlns:a16="http://schemas.microsoft.com/office/drawing/2014/main" id="{C6AA8833-0C8E-664F-A39B-C3450899EE45}"/>
              </a:ext>
            </a:extLst>
          </p:cNvPr>
          <p:cNvSpPr/>
          <p:nvPr/>
        </p:nvSpPr>
        <p:spPr>
          <a:xfrm>
            <a:off x="1027650" y="2446246"/>
            <a:ext cx="1102770" cy="1921654"/>
          </a:xfrm>
          <a:prstGeom prst="roundRect">
            <a:avLst>
              <a:gd name="adj" fmla="val 0"/>
            </a:avLst>
          </a:prstGeom>
          <a:noFill/>
          <a:ln>
            <a:solidFill>
              <a:srgbClr val="02AF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endParaRPr lang="en-HK" altLang="zh-CN" sz="1000" b="1" dirty="0">
              <a:solidFill>
                <a:schemeClr val="tx1"/>
              </a:solidFill>
            </a:endParaRPr>
          </a:p>
          <a:p>
            <a:pPr algn="ctr"/>
            <a:r>
              <a:rPr lang="en-HK" altLang="zh-CN" sz="1000" b="1" dirty="0">
                <a:solidFill>
                  <a:srgbClr val="02AFF0"/>
                </a:solidFill>
              </a:rPr>
              <a:t>Development</a:t>
            </a:r>
            <a:endParaRPr lang="zh-CN" altLang="en-US" sz="1000" b="1" dirty="0">
              <a:solidFill>
                <a:srgbClr val="02AFF0"/>
              </a:solidFill>
            </a:endParaRPr>
          </a:p>
        </p:txBody>
      </p:sp>
      <p:sp>
        <p:nvSpPr>
          <p:cNvPr id="31" name="矩形: 圆角 28">
            <a:extLst>
              <a:ext uri="{FF2B5EF4-FFF2-40B4-BE49-F238E27FC236}">
                <a16:creationId xmlns:a16="http://schemas.microsoft.com/office/drawing/2014/main" id="{8945BD78-2C3B-B94C-A056-A8A70E69B6C6}"/>
              </a:ext>
            </a:extLst>
          </p:cNvPr>
          <p:cNvSpPr/>
          <p:nvPr/>
        </p:nvSpPr>
        <p:spPr>
          <a:xfrm>
            <a:off x="2218816" y="2446246"/>
            <a:ext cx="1484812" cy="1921654"/>
          </a:xfrm>
          <a:prstGeom prst="roundRect">
            <a:avLst>
              <a:gd name="adj" fmla="val 0"/>
            </a:avLst>
          </a:prstGeom>
          <a:noFill/>
          <a:ln>
            <a:solidFill>
              <a:srgbClr val="02AF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endParaRPr lang="en-HK" altLang="zh-CN" sz="1000" b="1" dirty="0">
              <a:solidFill>
                <a:srgbClr val="02AFF0"/>
              </a:solidFill>
            </a:endParaRPr>
          </a:p>
          <a:p>
            <a:pPr algn="ctr"/>
            <a:r>
              <a:rPr lang="en-HK" altLang="zh-CN" sz="1000" b="1" dirty="0">
                <a:solidFill>
                  <a:srgbClr val="02AFF0"/>
                </a:solidFill>
              </a:rPr>
              <a:t>Production</a:t>
            </a:r>
            <a:endParaRPr lang="zh-CN" altLang="en-US" sz="1000" b="1" dirty="0">
              <a:solidFill>
                <a:srgbClr val="02AFF0"/>
              </a:solidFill>
            </a:endParaRPr>
          </a:p>
        </p:txBody>
      </p:sp>
      <p:pic>
        <p:nvPicPr>
          <p:cNvPr id="32" name="Picture 76">
            <a:extLst>
              <a:ext uri="{FF2B5EF4-FFF2-40B4-BE49-F238E27FC236}">
                <a16:creationId xmlns:a16="http://schemas.microsoft.com/office/drawing/2014/main" id="{4D4ABD48-B90A-2B4C-BBCE-377723E3E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8360" y="3462516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77">
            <a:extLst>
              <a:ext uri="{FF2B5EF4-FFF2-40B4-BE49-F238E27FC236}">
                <a16:creationId xmlns:a16="http://schemas.microsoft.com/office/drawing/2014/main" id="{007DDEDC-55FD-BD40-A6F9-D1DD697CD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8360" y="2866723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78">
            <a:extLst>
              <a:ext uri="{FF2B5EF4-FFF2-40B4-BE49-F238E27FC236}">
                <a16:creationId xmlns:a16="http://schemas.microsoft.com/office/drawing/2014/main" id="{36FF21AE-488F-3D4A-8636-6D1C41908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7679" y="3451454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图片 35">
            <a:extLst>
              <a:ext uri="{FF2B5EF4-FFF2-40B4-BE49-F238E27FC236}">
                <a16:creationId xmlns:a16="http://schemas.microsoft.com/office/drawing/2014/main" id="{62503568-BCE9-4347-B477-FFA922517B7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2877" y="2816805"/>
            <a:ext cx="566403" cy="566403"/>
          </a:xfrm>
          <a:prstGeom prst="rect">
            <a:avLst/>
          </a:prstGeom>
        </p:spPr>
      </p:pic>
      <p:sp>
        <p:nvSpPr>
          <p:cNvPr id="36" name="矩形: 圆角 37">
            <a:extLst>
              <a:ext uri="{FF2B5EF4-FFF2-40B4-BE49-F238E27FC236}">
                <a16:creationId xmlns:a16="http://schemas.microsoft.com/office/drawing/2014/main" id="{D49B2A8A-BC3D-2D44-9D74-4DA619FA41C0}"/>
              </a:ext>
            </a:extLst>
          </p:cNvPr>
          <p:cNvSpPr/>
          <p:nvPr/>
        </p:nvSpPr>
        <p:spPr>
          <a:xfrm>
            <a:off x="4104499" y="2446246"/>
            <a:ext cx="1494560" cy="1921654"/>
          </a:xfrm>
          <a:prstGeom prst="roundRect">
            <a:avLst>
              <a:gd name="adj" fmla="val 0"/>
            </a:avLst>
          </a:prstGeom>
          <a:noFill/>
          <a:ln w="12700">
            <a:solidFill>
              <a:srgbClr val="79BD28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endParaRPr lang="en-HK" altLang="zh-CN" sz="1000" b="1" dirty="0">
              <a:solidFill>
                <a:srgbClr val="79BD28"/>
              </a:solidFill>
            </a:endParaRPr>
          </a:p>
          <a:p>
            <a:pPr algn="ctr"/>
            <a:r>
              <a:rPr lang="en-HK" altLang="zh-CN" sz="1000" b="1" dirty="0">
                <a:solidFill>
                  <a:srgbClr val="79BD28"/>
                </a:solidFill>
              </a:rPr>
              <a:t>DR / Secondary</a:t>
            </a:r>
            <a:endParaRPr lang="zh-CN" altLang="en-US" sz="1000" b="1" dirty="0">
              <a:solidFill>
                <a:srgbClr val="79BD28"/>
              </a:solidFill>
            </a:endParaRPr>
          </a:p>
        </p:txBody>
      </p:sp>
      <p:pic>
        <p:nvPicPr>
          <p:cNvPr id="37" name="Picture 81">
            <a:extLst>
              <a:ext uri="{FF2B5EF4-FFF2-40B4-BE49-F238E27FC236}">
                <a16:creationId xmlns:a16="http://schemas.microsoft.com/office/drawing/2014/main" id="{68B0B604-C94C-AF45-B628-7F8578BFD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1815" y="3457822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82">
            <a:extLst>
              <a:ext uri="{FF2B5EF4-FFF2-40B4-BE49-F238E27FC236}">
                <a16:creationId xmlns:a16="http://schemas.microsoft.com/office/drawing/2014/main" id="{437AD0F6-D84E-1A45-9976-CCA1B1059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9769" y="2861374"/>
            <a:ext cx="550117" cy="54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矩形 58">
            <a:extLst>
              <a:ext uri="{FF2B5EF4-FFF2-40B4-BE49-F238E27FC236}">
                <a16:creationId xmlns:a16="http://schemas.microsoft.com/office/drawing/2014/main" id="{5754CF5C-BB2E-264D-971A-8F7DA520EA98}"/>
              </a:ext>
            </a:extLst>
          </p:cNvPr>
          <p:cNvSpPr/>
          <p:nvPr/>
        </p:nvSpPr>
        <p:spPr>
          <a:xfrm>
            <a:off x="5974498" y="2218806"/>
            <a:ext cx="1332461" cy="344752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HK" altLang="zh-CN" sz="1100" b="1" dirty="0">
                <a:solidFill>
                  <a:srgbClr val="0070C0"/>
                </a:solidFill>
                <a:latin typeface="+mj-ea"/>
                <a:ea typeface="+mj-ea"/>
              </a:rPr>
              <a:t>Public Clouds</a:t>
            </a:r>
            <a:endParaRPr lang="zh-CN" altLang="en-US" sz="1100" b="1" dirty="0">
              <a:solidFill>
                <a:srgbClr val="0070C0"/>
              </a:solidFill>
              <a:latin typeface="+mj-ea"/>
              <a:ea typeface="+mj-ea"/>
            </a:endParaRPr>
          </a:p>
        </p:txBody>
      </p:sp>
      <p:grpSp>
        <p:nvGrpSpPr>
          <p:cNvPr id="50" name="组合 438">
            <a:extLst>
              <a:ext uri="{FF2B5EF4-FFF2-40B4-BE49-F238E27FC236}">
                <a16:creationId xmlns:a16="http://schemas.microsoft.com/office/drawing/2014/main" id="{6A23F91F-B858-1B43-B829-0DA3DF74F91B}"/>
              </a:ext>
            </a:extLst>
          </p:cNvPr>
          <p:cNvGrpSpPr/>
          <p:nvPr/>
        </p:nvGrpSpPr>
        <p:grpSpPr>
          <a:xfrm>
            <a:off x="6163622" y="2646479"/>
            <a:ext cx="943428" cy="827939"/>
            <a:chOff x="6682030" y="3827102"/>
            <a:chExt cx="1079904" cy="947708"/>
          </a:xfrm>
        </p:grpSpPr>
        <p:pic>
          <p:nvPicPr>
            <p:cNvPr id="51" name="图片 15">
              <a:extLst>
                <a:ext uri="{FF2B5EF4-FFF2-40B4-BE49-F238E27FC236}">
                  <a16:creationId xmlns:a16="http://schemas.microsoft.com/office/drawing/2014/main" id="{3D74317C-E729-4044-A340-F2E9829C8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82030" y="3827102"/>
              <a:ext cx="701918" cy="701918"/>
            </a:xfrm>
            <a:prstGeom prst="rect">
              <a:avLst/>
            </a:prstGeom>
          </p:spPr>
        </p:pic>
        <p:pic>
          <p:nvPicPr>
            <p:cNvPr id="52" name="图片 434">
              <a:extLst>
                <a:ext uri="{FF2B5EF4-FFF2-40B4-BE49-F238E27FC236}">
                  <a16:creationId xmlns:a16="http://schemas.microsoft.com/office/drawing/2014/main" id="{D41FFA1E-B2E2-2B45-BB47-AE5CA5E96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64235" y="3930412"/>
              <a:ext cx="701918" cy="701918"/>
            </a:xfrm>
            <a:prstGeom prst="rect">
              <a:avLst/>
            </a:prstGeom>
          </p:spPr>
        </p:pic>
        <p:pic>
          <p:nvPicPr>
            <p:cNvPr id="53" name="图片 436">
              <a:extLst>
                <a:ext uri="{FF2B5EF4-FFF2-40B4-BE49-F238E27FC236}">
                  <a16:creationId xmlns:a16="http://schemas.microsoft.com/office/drawing/2014/main" id="{1780E12C-1EF1-CC4D-9E3D-40D503EE60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60016" y="4072892"/>
              <a:ext cx="701918" cy="701918"/>
            </a:xfrm>
            <a:prstGeom prst="rect">
              <a:avLst/>
            </a:prstGeom>
          </p:spPr>
        </p:pic>
      </p:grpSp>
      <p:pic>
        <p:nvPicPr>
          <p:cNvPr id="67" name="图片 198">
            <a:extLst>
              <a:ext uri="{FF2B5EF4-FFF2-40B4-BE49-F238E27FC236}">
                <a16:creationId xmlns:a16="http://schemas.microsoft.com/office/drawing/2014/main" id="{3012A8A9-C97F-1C42-BCAE-C3AD6A5B8F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658" y="4492800"/>
            <a:ext cx="918640" cy="466382"/>
          </a:xfrm>
          <a:prstGeom prst="rect">
            <a:avLst/>
          </a:prstGeom>
        </p:spPr>
      </p:pic>
      <p:pic>
        <p:nvPicPr>
          <p:cNvPr id="68" name="图片 200">
            <a:extLst>
              <a:ext uri="{FF2B5EF4-FFF2-40B4-BE49-F238E27FC236}">
                <a16:creationId xmlns:a16="http://schemas.microsoft.com/office/drawing/2014/main" id="{7E751BED-D3F4-864D-9FFB-B1B56281E2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658" y="4637178"/>
            <a:ext cx="918640" cy="466382"/>
          </a:xfrm>
          <a:prstGeom prst="rect">
            <a:avLst/>
          </a:prstGeom>
        </p:spPr>
      </p:pic>
      <p:pic>
        <p:nvPicPr>
          <p:cNvPr id="69" name="图片 201">
            <a:extLst>
              <a:ext uri="{FF2B5EF4-FFF2-40B4-BE49-F238E27FC236}">
                <a16:creationId xmlns:a16="http://schemas.microsoft.com/office/drawing/2014/main" id="{24006D4A-1BC3-0645-9AC4-99131F2AEB1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658" y="4808215"/>
            <a:ext cx="918640" cy="466382"/>
          </a:xfrm>
          <a:prstGeom prst="rect">
            <a:avLst/>
          </a:prstGeom>
        </p:spPr>
      </p:pic>
      <p:grpSp>
        <p:nvGrpSpPr>
          <p:cNvPr id="70" name="组合 208">
            <a:extLst>
              <a:ext uri="{FF2B5EF4-FFF2-40B4-BE49-F238E27FC236}">
                <a16:creationId xmlns:a16="http://schemas.microsoft.com/office/drawing/2014/main" id="{F09FD5E1-DBB4-3B4A-BDEF-37FF59040D0B}"/>
              </a:ext>
            </a:extLst>
          </p:cNvPr>
          <p:cNvGrpSpPr/>
          <p:nvPr/>
        </p:nvGrpSpPr>
        <p:grpSpPr>
          <a:xfrm>
            <a:off x="2999069" y="4491607"/>
            <a:ext cx="701022" cy="774758"/>
            <a:chOff x="2935402" y="5216056"/>
            <a:chExt cx="726021" cy="798682"/>
          </a:xfrm>
        </p:grpSpPr>
        <p:pic>
          <p:nvPicPr>
            <p:cNvPr id="71" name="Picture 115">
              <a:extLst>
                <a:ext uri="{FF2B5EF4-FFF2-40B4-BE49-F238E27FC236}">
                  <a16:creationId xmlns:a16="http://schemas.microsoft.com/office/drawing/2014/main" id="{7E66A751-0200-5044-8D45-EF37FAAC9D3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935402" y="5756040"/>
              <a:ext cx="726021" cy="258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72" name="Picture 116">
              <a:extLst>
                <a:ext uri="{FF2B5EF4-FFF2-40B4-BE49-F238E27FC236}">
                  <a16:creationId xmlns:a16="http://schemas.microsoft.com/office/drawing/2014/main" id="{58B80FEC-ADB1-D646-8E7C-BD3D1D24E1D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935402" y="5486713"/>
              <a:ext cx="726021" cy="258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73" name="Picture 117">
              <a:extLst>
                <a:ext uri="{FF2B5EF4-FFF2-40B4-BE49-F238E27FC236}">
                  <a16:creationId xmlns:a16="http://schemas.microsoft.com/office/drawing/2014/main" id="{6BCD4FF7-8F7D-F747-9DA8-642180EB37B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935402" y="5216056"/>
              <a:ext cx="726021" cy="258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</p:grpSp>
      <p:pic>
        <p:nvPicPr>
          <p:cNvPr id="75" name="图片 205">
            <a:extLst>
              <a:ext uri="{FF2B5EF4-FFF2-40B4-BE49-F238E27FC236}">
                <a16:creationId xmlns:a16="http://schemas.microsoft.com/office/drawing/2014/main" id="{9E6E844A-12F3-954E-972A-4CB448AACC2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041" y="4492800"/>
            <a:ext cx="918641" cy="466382"/>
          </a:xfrm>
          <a:prstGeom prst="rect">
            <a:avLst/>
          </a:prstGeom>
        </p:spPr>
      </p:pic>
      <p:pic>
        <p:nvPicPr>
          <p:cNvPr id="76" name="图片 206">
            <a:extLst>
              <a:ext uri="{FF2B5EF4-FFF2-40B4-BE49-F238E27FC236}">
                <a16:creationId xmlns:a16="http://schemas.microsoft.com/office/drawing/2014/main" id="{E10A964C-2C0E-954B-80A5-AEFA4EE77AF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041" y="4637177"/>
            <a:ext cx="918641" cy="466382"/>
          </a:xfrm>
          <a:prstGeom prst="rect">
            <a:avLst/>
          </a:prstGeom>
        </p:spPr>
      </p:pic>
      <p:pic>
        <p:nvPicPr>
          <p:cNvPr id="77" name="图片 207">
            <a:extLst>
              <a:ext uri="{FF2B5EF4-FFF2-40B4-BE49-F238E27FC236}">
                <a16:creationId xmlns:a16="http://schemas.microsoft.com/office/drawing/2014/main" id="{84CA4562-FA85-4C47-9F2B-16F2A379C6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041" y="4808215"/>
            <a:ext cx="918641" cy="466382"/>
          </a:xfrm>
          <a:prstGeom prst="rect">
            <a:avLst/>
          </a:prstGeom>
        </p:spPr>
      </p:pic>
      <p:grpSp>
        <p:nvGrpSpPr>
          <p:cNvPr id="86" name="组合 215">
            <a:extLst>
              <a:ext uri="{FF2B5EF4-FFF2-40B4-BE49-F238E27FC236}">
                <a16:creationId xmlns:a16="http://schemas.microsoft.com/office/drawing/2014/main" id="{4EDAA428-EC50-0142-88F1-F9D83443A63A}"/>
              </a:ext>
            </a:extLst>
          </p:cNvPr>
          <p:cNvGrpSpPr/>
          <p:nvPr/>
        </p:nvGrpSpPr>
        <p:grpSpPr>
          <a:xfrm>
            <a:off x="6149186" y="3594897"/>
            <a:ext cx="972301" cy="768395"/>
            <a:chOff x="6567753" y="4360502"/>
            <a:chExt cx="1112954" cy="879551"/>
          </a:xfrm>
        </p:grpSpPr>
        <p:pic>
          <p:nvPicPr>
            <p:cNvPr id="87" name="图片 211">
              <a:extLst>
                <a:ext uri="{FF2B5EF4-FFF2-40B4-BE49-F238E27FC236}">
                  <a16:creationId xmlns:a16="http://schemas.microsoft.com/office/drawing/2014/main" id="{32FCF9B1-C9D9-EF45-8C01-04056E073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07520" y="4360502"/>
              <a:ext cx="651592" cy="651592"/>
            </a:xfrm>
            <a:prstGeom prst="rect">
              <a:avLst/>
            </a:prstGeom>
          </p:spPr>
        </p:pic>
        <p:sp>
          <p:nvSpPr>
            <p:cNvPr id="88" name="文本框 214">
              <a:extLst>
                <a:ext uri="{FF2B5EF4-FFF2-40B4-BE49-F238E27FC236}">
                  <a16:creationId xmlns:a16="http://schemas.microsoft.com/office/drawing/2014/main" id="{F1FBE0A2-98EB-D44E-9AD8-20DCA760E5CF}"/>
                </a:ext>
              </a:extLst>
            </p:cNvPr>
            <p:cNvSpPr txBox="1"/>
            <p:nvPr/>
          </p:nvSpPr>
          <p:spPr>
            <a:xfrm flipH="1">
              <a:off x="6567753" y="4852524"/>
              <a:ext cx="1112954" cy="387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600" dirty="0">
                  <a:ln w="0"/>
                  <a:gradFill>
                    <a:gsLst>
                      <a:gs pos="0">
                        <a:schemeClr val="accent5">
                          <a:lumMod val="50000"/>
                        </a:schemeClr>
                      </a:gs>
                      <a:gs pos="50000">
                        <a:schemeClr val="accent5"/>
                      </a:gs>
                      <a:gs pos="100000">
                        <a:schemeClr val="accent5">
                          <a:lumMod val="60000"/>
                          <a:lumOff val="40000"/>
                        </a:schemeClr>
                      </a:gs>
                    </a:gsLst>
                    <a:lin ang="5400000"/>
                  </a:gradFill>
                  <a:effectLst>
                    <a:reflection blurRad="6350" stA="53000" endA="300" endPos="35500" dir="5400000" sy="-90000" algn="bl" rotWithShape="0"/>
                  </a:effectLst>
                  <a:latin typeface="Impact" panose="020B0806030902050204" pitchFamily="34" charset="0"/>
                </a:rPr>
                <a:t>Sangfor</a:t>
              </a:r>
              <a:endParaRPr lang="zh-CN" altLang="en-US" sz="1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Impact" panose="020B0806030902050204" pitchFamily="34" charset="0"/>
              </a:endParaRPr>
            </a:p>
          </p:txBody>
        </p:sp>
      </p:grpSp>
      <p:pic>
        <p:nvPicPr>
          <p:cNvPr id="89" name="Picture 2" descr="See the source image">
            <a:extLst>
              <a:ext uri="{FF2B5EF4-FFF2-40B4-BE49-F238E27FC236}">
                <a16:creationId xmlns:a16="http://schemas.microsoft.com/office/drawing/2014/main" id="{0FC2BA72-0832-2F4B-8399-C812042952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7" r="10392"/>
          <a:stretch/>
        </p:blipFill>
        <p:spPr bwMode="auto">
          <a:xfrm>
            <a:off x="5985816" y="4423340"/>
            <a:ext cx="1299040" cy="80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图片 198">
            <a:extLst>
              <a:ext uri="{FF2B5EF4-FFF2-40B4-BE49-F238E27FC236}">
                <a16:creationId xmlns:a16="http://schemas.microsoft.com/office/drawing/2014/main" id="{02B9CC2F-2257-5445-8916-F24E666BCB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683" y="4479303"/>
            <a:ext cx="918640" cy="466382"/>
          </a:xfrm>
          <a:prstGeom prst="rect">
            <a:avLst/>
          </a:prstGeom>
        </p:spPr>
      </p:pic>
      <p:pic>
        <p:nvPicPr>
          <p:cNvPr id="97" name="图片 200">
            <a:extLst>
              <a:ext uri="{FF2B5EF4-FFF2-40B4-BE49-F238E27FC236}">
                <a16:creationId xmlns:a16="http://schemas.microsoft.com/office/drawing/2014/main" id="{07EC7D9D-ED5F-B546-993B-62E85E59234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683" y="4623681"/>
            <a:ext cx="918640" cy="466382"/>
          </a:xfrm>
          <a:prstGeom prst="rect">
            <a:avLst/>
          </a:prstGeom>
        </p:spPr>
      </p:pic>
      <p:pic>
        <p:nvPicPr>
          <p:cNvPr id="98" name="图片 201">
            <a:extLst>
              <a:ext uri="{FF2B5EF4-FFF2-40B4-BE49-F238E27FC236}">
                <a16:creationId xmlns:a16="http://schemas.microsoft.com/office/drawing/2014/main" id="{FE5124A6-13CF-7A4D-8557-28AE431A385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683" y="4794718"/>
            <a:ext cx="918640" cy="466382"/>
          </a:xfrm>
          <a:prstGeom prst="rect">
            <a:avLst/>
          </a:prstGeom>
        </p:spPr>
      </p:pic>
      <p:pic>
        <p:nvPicPr>
          <p:cNvPr id="99" name="图片 205">
            <a:extLst>
              <a:ext uri="{FF2B5EF4-FFF2-40B4-BE49-F238E27FC236}">
                <a16:creationId xmlns:a16="http://schemas.microsoft.com/office/drawing/2014/main" id="{A71C4F15-7AFA-5146-B6F9-2DEE428D49D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876" y="4479303"/>
            <a:ext cx="918641" cy="466382"/>
          </a:xfrm>
          <a:prstGeom prst="rect">
            <a:avLst/>
          </a:prstGeom>
        </p:spPr>
      </p:pic>
      <p:pic>
        <p:nvPicPr>
          <p:cNvPr id="100" name="图片 206">
            <a:extLst>
              <a:ext uri="{FF2B5EF4-FFF2-40B4-BE49-F238E27FC236}">
                <a16:creationId xmlns:a16="http://schemas.microsoft.com/office/drawing/2014/main" id="{A3242D8D-2A76-9341-B4CB-CC55DEA93C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876" y="4623680"/>
            <a:ext cx="918641" cy="466382"/>
          </a:xfrm>
          <a:prstGeom prst="rect">
            <a:avLst/>
          </a:prstGeom>
        </p:spPr>
      </p:pic>
      <p:pic>
        <p:nvPicPr>
          <p:cNvPr id="101" name="图片 207">
            <a:extLst>
              <a:ext uri="{FF2B5EF4-FFF2-40B4-BE49-F238E27FC236}">
                <a16:creationId xmlns:a16="http://schemas.microsoft.com/office/drawing/2014/main" id="{2E4F0334-6460-EB49-90FF-FB0E95776EE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9876" y="4794718"/>
            <a:ext cx="918641" cy="466382"/>
          </a:xfrm>
          <a:prstGeom prst="rect">
            <a:avLst/>
          </a:prstGeom>
        </p:spPr>
      </p:pic>
      <p:pic>
        <p:nvPicPr>
          <p:cNvPr id="90" name="图片 95">
            <a:extLst>
              <a:ext uri="{FF2B5EF4-FFF2-40B4-BE49-F238E27FC236}">
                <a16:creationId xmlns:a16="http://schemas.microsoft.com/office/drawing/2014/main" id="{B3352443-1964-384A-9BD5-72C3D7B337E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8020" t="1" r="17207" b="35874"/>
          <a:stretch/>
        </p:blipFill>
        <p:spPr>
          <a:xfrm>
            <a:off x="2643183" y="2229716"/>
            <a:ext cx="351573" cy="288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</p:spPr>
      </p:pic>
      <p:sp>
        <p:nvSpPr>
          <p:cNvPr id="94" name="文本框 83">
            <a:extLst>
              <a:ext uri="{FF2B5EF4-FFF2-40B4-BE49-F238E27FC236}">
                <a16:creationId xmlns:a16="http://schemas.microsoft.com/office/drawing/2014/main" id="{446AB643-0AEF-344B-8747-693D4758E4F4}"/>
              </a:ext>
            </a:extLst>
          </p:cNvPr>
          <p:cNvSpPr txBox="1"/>
          <p:nvPr/>
        </p:nvSpPr>
        <p:spPr>
          <a:xfrm>
            <a:off x="2907528" y="2241273"/>
            <a:ext cx="716081" cy="21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dirty="0"/>
              <a:t>ADC</a:t>
            </a:r>
          </a:p>
        </p:txBody>
      </p:sp>
    </p:spTree>
    <p:extLst>
      <p:ext uri="{BB962C8B-B14F-4D97-AF65-F5344CB8AC3E}">
        <p14:creationId xmlns:p14="http://schemas.microsoft.com/office/powerpoint/2010/main" val="306408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矩形 126">
            <a:extLst>
              <a:ext uri="{FF2B5EF4-FFF2-40B4-BE49-F238E27FC236}">
                <a16:creationId xmlns:a16="http://schemas.microsoft.com/office/drawing/2014/main" id="{E21C25DB-81D9-3D45-8363-FFA844EA1045}"/>
              </a:ext>
            </a:extLst>
          </p:cNvPr>
          <p:cNvSpPr/>
          <p:nvPr/>
        </p:nvSpPr>
        <p:spPr>
          <a:xfrm>
            <a:off x="7516938" y="2171311"/>
            <a:ext cx="3809296" cy="3058603"/>
          </a:xfrm>
          <a:prstGeom prst="rect">
            <a:avLst/>
          </a:prstGeom>
          <a:solidFill>
            <a:schemeClr val="bg1"/>
          </a:solidFill>
          <a:ln w="12700">
            <a:solidFill>
              <a:srgbClr val="7FBDE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26" name="矩形 125">
            <a:extLst>
              <a:ext uri="{FF2B5EF4-FFF2-40B4-BE49-F238E27FC236}">
                <a16:creationId xmlns:a16="http://schemas.microsoft.com/office/drawing/2014/main" id="{10C4222D-5B17-A94B-B4A6-78112F0F7EF8}"/>
              </a:ext>
            </a:extLst>
          </p:cNvPr>
          <p:cNvSpPr/>
          <p:nvPr/>
        </p:nvSpPr>
        <p:spPr>
          <a:xfrm>
            <a:off x="4141514" y="1181548"/>
            <a:ext cx="2722207" cy="463428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矩形 124">
            <a:extLst>
              <a:ext uri="{FF2B5EF4-FFF2-40B4-BE49-F238E27FC236}">
                <a16:creationId xmlns:a16="http://schemas.microsoft.com/office/drawing/2014/main" id="{07E4DEFA-62CB-6F4A-ADD4-D332FA5A4966}"/>
              </a:ext>
            </a:extLst>
          </p:cNvPr>
          <p:cNvSpPr/>
          <p:nvPr/>
        </p:nvSpPr>
        <p:spPr>
          <a:xfrm>
            <a:off x="921826" y="1170124"/>
            <a:ext cx="2722207" cy="463428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9" name="组合 118"/>
          <p:cNvGrpSpPr/>
          <p:nvPr/>
        </p:nvGrpSpPr>
        <p:grpSpPr>
          <a:xfrm>
            <a:off x="657857" y="48950"/>
            <a:ext cx="11344437" cy="948473"/>
            <a:chOff x="655851" y="48950"/>
            <a:chExt cx="11344437" cy="948473"/>
          </a:xfrm>
        </p:grpSpPr>
        <p:sp>
          <p:nvSpPr>
            <p:cNvPr id="130" name="矩形 129"/>
            <p:cNvSpPr/>
            <p:nvPr/>
          </p:nvSpPr>
          <p:spPr>
            <a:xfrm>
              <a:off x="655851" y="206107"/>
              <a:ext cx="706635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</a:rPr>
                <a:t>Case 3 - Backup and Disaster Recovery</a:t>
              </a:r>
            </a:p>
          </p:txBody>
        </p:sp>
        <p:pic>
          <p:nvPicPr>
            <p:cNvPr id="131" name="图片 1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AAE47EFA-383E-1944-8E40-59FA25799CB8}"/>
              </a:ext>
            </a:extLst>
          </p:cNvPr>
          <p:cNvSpPr/>
          <p:nvPr/>
        </p:nvSpPr>
        <p:spPr>
          <a:xfrm>
            <a:off x="7640985" y="2310793"/>
            <a:ext cx="3802133" cy="2639569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Auto Rehearsal Procedure</a:t>
            </a:r>
            <a:endParaRPr lang="zh-CN" altLang="en-US" dirty="0">
              <a:ea typeface="微软雅黑"/>
            </a:endParaRP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Isolated DR/Failover Environment</a:t>
            </a: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Batch Rehearsal Process</a:t>
            </a: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Batch Application Validation</a:t>
            </a: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Allow External Assess</a:t>
            </a: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Auto Generate Report</a:t>
            </a: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RTO=Minutes level </a:t>
            </a:r>
            <a:endParaRPr lang="en-US" altLang="zh-CN" sz="1400" dirty="0">
              <a:ea typeface="微软雅黑" pitchFamily="34" charset="-122"/>
            </a:endParaRPr>
          </a:p>
          <a:p>
            <a:pPr marL="371965" indent="-227965">
              <a:lnSpc>
                <a:spcPct val="150000"/>
              </a:lnSpc>
              <a:buClr>
                <a:srgbClr val="0070C0"/>
              </a:buClr>
              <a:buFont typeface="Arial" pitchFamily="34" charset="0"/>
              <a:buChar char="•"/>
            </a:pPr>
            <a:r>
              <a:rPr lang="en-US" altLang="zh-CN" sz="1400" dirty="0">
                <a:ea typeface="微软雅黑"/>
              </a:rPr>
              <a:t>RPO=0</a:t>
            </a:r>
            <a:endParaRPr lang="en-US" altLang="zh-CN" sz="1400" dirty="0">
              <a:ea typeface="微软雅黑" pitchFamily="34" charset="-122"/>
            </a:endParaRPr>
          </a:p>
        </p:txBody>
      </p:sp>
      <p:pic>
        <p:nvPicPr>
          <p:cNvPr id="40" name="Picture 3" descr="E:\技术支持文件\13_方案拓扑原图[1]\003 ico\平面图\04 Linux服务器.png">
            <a:extLst>
              <a:ext uri="{FF2B5EF4-FFF2-40B4-BE49-F238E27FC236}">
                <a16:creationId xmlns:a16="http://schemas.microsoft.com/office/drawing/2014/main" id="{8CF2414D-2943-834B-9484-52FD39CC0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12" y="3056607"/>
            <a:ext cx="430548" cy="861096"/>
          </a:xfrm>
          <a:prstGeom prst="rect">
            <a:avLst/>
          </a:prstGeom>
          <a:solidFill>
            <a:srgbClr val="345692"/>
          </a:solidFill>
        </p:spPr>
      </p:pic>
      <p:cxnSp>
        <p:nvCxnSpPr>
          <p:cNvPr id="41" name="直接连接符 95">
            <a:extLst>
              <a:ext uri="{FF2B5EF4-FFF2-40B4-BE49-F238E27FC236}">
                <a16:creationId xmlns:a16="http://schemas.microsoft.com/office/drawing/2014/main" id="{12E501A2-E1CC-2048-BE7B-8ED7CB03B121}"/>
              </a:ext>
            </a:extLst>
          </p:cNvPr>
          <p:cNvCxnSpPr>
            <a:cxnSpLocks/>
          </p:cNvCxnSpPr>
          <p:nvPr/>
        </p:nvCxnSpPr>
        <p:spPr>
          <a:xfrm>
            <a:off x="5829257" y="4165752"/>
            <a:ext cx="0" cy="440802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27">
            <a:extLst>
              <a:ext uri="{FF2B5EF4-FFF2-40B4-BE49-F238E27FC236}">
                <a16:creationId xmlns:a16="http://schemas.microsoft.com/office/drawing/2014/main" id="{350BDABE-B15F-CF47-8059-6FFC3BF3A145}"/>
              </a:ext>
            </a:extLst>
          </p:cNvPr>
          <p:cNvGrpSpPr/>
          <p:nvPr/>
        </p:nvGrpSpPr>
        <p:grpSpPr>
          <a:xfrm>
            <a:off x="1707110" y="4600427"/>
            <a:ext cx="4122147" cy="3510"/>
            <a:chOff x="855693" y="2568795"/>
            <a:chExt cx="3593649" cy="2955"/>
          </a:xfrm>
        </p:grpSpPr>
        <p:cxnSp>
          <p:nvCxnSpPr>
            <p:cNvPr id="43" name="直接连接符 163">
              <a:extLst>
                <a:ext uri="{FF2B5EF4-FFF2-40B4-BE49-F238E27FC236}">
                  <a16:creationId xmlns:a16="http://schemas.microsoft.com/office/drawing/2014/main" id="{035D9B6A-5E51-3A4B-B7FB-4FAE1A6CB7A9}"/>
                </a:ext>
              </a:extLst>
            </p:cNvPr>
            <p:cNvCxnSpPr>
              <a:cxnSpLocks/>
            </p:cNvCxnSpPr>
            <p:nvPr/>
          </p:nvCxnSpPr>
          <p:spPr>
            <a:xfrm>
              <a:off x="855693" y="2571750"/>
              <a:ext cx="3593649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164">
              <a:extLst>
                <a:ext uri="{FF2B5EF4-FFF2-40B4-BE49-F238E27FC236}">
                  <a16:creationId xmlns:a16="http://schemas.microsoft.com/office/drawing/2014/main" id="{B98EC749-8AEB-2D46-B466-4C1C0BFC4946}"/>
                </a:ext>
              </a:extLst>
            </p:cNvPr>
            <p:cNvCxnSpPr>
              <a:cxnSpLocks/>
            </p:cNvCxnSpPr>
            <p:nvPr/>
          </p:nvCxnSpPr>
          <p:spPr>
            <a:xfrm>
              <a:off x="2049526" y="2568795"/>
              <a:ext cx="1387638" cy="0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id="{B0BC6FC9-E98A-A64E-BA9B-B38C4FB9327F}"/>
              </a:ext>
            </a:extLst>
          </p:cNvPr>
          <p:cNvSpPr/>
          <p:nvPr/>
        </p:nvSpPr>
        <p:spPr>
          <a:xfrm>
            <a:off x="1405112" y="3894551"/>
            <a:ext cx="62999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345692"/>
                </a:solidFill>
                <a:ea typeface="微软雅黑" panose="020B0503020204020204" pitchFamily="34" charset="-122"/>
              </a:rPr>
              <a:t>App</a:t>
            </a:r>
            <a:endParaRPr lang="zh-CN" altLang="en-US" sz="1100" b="1" dirty="0">
              <a:solidFill>
                <a:srgbClr val="345692"/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167ADA8C-D878-8A42-99F3-2BC187F752A2}"/>
              </a:ext>
            </a:extLst>
          </p:cNvPr>
          <p:cNvSpPr/>
          <p:nvPr/>
        </p:nvSpPr>
        <p:spPr>
          <a:xfrm>
            <a:off x="2923035" y="5475209"/>
            <a:ext cx="5505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 dirty="0">
                <a:solidFill>
                  <a:srgbClr val="02AFF0"/>
                </a:solidFill>
                <a:ea typeface="微软雅黑" panose="020B0503020204020204" pitchFamily="34" charset="-122"/>
              </a:rPr>
              <a:t>User</a:t>
            </a:r>
            <a:endParaRPr lang="zh-CN" altLang="en-US" sz="1050" b="1" dirty="0">
              <a:solidFill>
                <a:srgbClr val="02AFF0"/>
              </a:solidFill>
              <a:ea typeface="微软雅黑" panose="020B0503020204020204" pitchFamily="34" charset="-122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6C8F6E54-8ADD-B64D-998C-DE10D27AE6C8}"/>
              </a:ext>
            </a:extLst>
          </p:cNvPr>
          <p:cNvSpPr/>
          <p:nvPr/>
        </p:nvSpPr>
        <p:spPr>
          <a:xfrm>
            <a:off x="4765672" y="3904142"/>
            <a:ext cx="192373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345692"/>
                </a:solidFill>
                <a:ea typeface="微软雅黑" panose="020B0503020204020204" pitchFamily="34" charset="-122"/>
              </a:rPr>
              <a:t>Ad-hoc HCI Take Over</a:t>
            </a:r>
            <a:endParaRPr lang="zh-CN" altLang="en-US" sz="1100" b="1" dirty="0">
              <a:solidFill>
                <a:srgbClr val="345692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55" name="组合 80">
            <a:extLst>
              <a:ext uri="{FF2B5EF4-FFF2-40B4-BE49-F238E27FC236}">
                <a16:creationId xmlns:a16="http://schemas.microsoft.com/office/drawing/2014/main" id="{3D6924D0-7553-6E44-97C0-5CB2BEFF7727}"/>
              </a:ext>
            </a:extLst>
          </p:cNvPr>
          <p:cNvGrpSpPr/>
          <p:nvPr/>
        </p:nvGrpSpPr>
        <p:grpSpPr>
          <a:xfrm>
            <a:off x="4416967" y="5113987"/>
            <a:ext cx="464998" cy="379265"/>
            <a:chOff x="2144198" y="3015446"/>
            <a:chExt cx="405381" cy="319327"/>
          </a:xfrm>
          <a:solidFill>
            <a:srgbClr val="015EAC"/>
          </a:solidFill>
        </p:grpSpPr>
        <p:sp>
          <p:nvSpPr>
            <p:cNvPr id="56" name="原创设计师QQ598969553      _9">
              <a:extLst>
                <a:ext uri="{FF2B5EF4-FFF2-40B4-BE49-F238E27FC236}">
                  <a16:creationId xmlns:a16="http://schemas.microsoft.com/office/drawing/2014/main" id="{0FD880A0-0E9C-2549-BD65-CF553D858C72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144198" y="3015446"/>
              <a:ext cx="268667" cy="258277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3530">
                <a:defRPr/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7" name="Shape 23450">
              <a:extLst>
                <a:ext uri="{FF2B5EF4-FFF2-40B4-BE49-F238E27FC236}">
                  <a16:creationId xmlns:a16="http://schemas.microsoft.com/office/drawing/2014/main" id="{97ED41AD-E122-484D-92A2-ADF214C64D0F}"/>
                </a:ext>
              </a:extLst>
            </p:cNvPr>
            <p:cNvSpPr/>
            <p:nvPr/>
          </p:nvSpPr>
          <p:spPr>
            <a:xfrm>
              <a:off x="2337990" y="3076496"/>
              <a:ext cx="211589" cy="258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30" y="12212"/>
                  </a:moveTo>
                  <a:lnTo>
                    <a:pt x="10039" y="12295"/>
                  </a:lnTo>
                  <a:lnTo>
                    <a:pt x="10546" y="12462"/>
                  </a:lnTo>
                  <a:lnTo>
                    <a:pt x="10749" y="12462"/>
                  </a:lnTo>
                  <a:lnTo>
                    <a:pt x="11459" y="12295"/>
                  </a:lnTo>
                  <a:lnTo>
                    <a:pt x="11966" y="12212"/>
                  </a:lnTo>
                  <a:lnTo>
                    <a:pt x="10749" y="13791"/>
                  </a:lnTo>
                  <a:lnTo>
                    <a:pt x="11865" y="14622"/>
                  </a:lnTo>
                  <a:lnTo>
                    <a:pt x="10749" y="20188"/>
                  </a:lnTo>
                  <a:lnTo>
                    <a:pt x="10546" y="20188"/>
                  </a:lnTo>
                  <a:lnTo>
                    <a:pt x="9532" y="14622"/>
                  </a:lnTo>
                  <a:lnTo>
                    <a:pt x="10546" y="13791"/>
                  </a:lnTo>
                  <a:lnTo>
                    <a:pt x="9330" y="12212"/>
                  </a:lnTo>
                  <a:close/>
                  <a:moveTo>
                    <a:pt x="6896" y="11049"/>
                  </a:moveTo>
                  <a:lnTo>
                    <a:pt x="7099" y="11215"/>
                  </a:lnTo>
                  <a:lnTo>
                    <a:pt x="7200" y="11215"/>
                  </a:lnTo>
                  <a:lnTo>
                    <a:pt x="7200" y="13957"/>
                  </a:lnTo>
                  <a:lnTo>
                    <a:pt x="10242" y="20603"/>
                  </a:lnTo>
                  <a:lnTo>
                    <a:pt x="10445" y="20769"/>
                  </a:lnTo>
                  <a:lnTo>
                    <a:pt x="10749" y="20852"/>
                  </a:lnTo>
                  <a:lnTo>
                    <a:pt x="10952" y="20769"/>
                  </a:lnTo>
                  <a:lnTo>
                    <a:pt x="11155" y="20603"/>
                  </a:lnTo>
                  <a:lnTo>
                    <a:pt x="14096" y="13957"/>
                  </a:lnTo>
                  <a:lnTo>
                    <a:pt x="14096" y="11298"/>
                  </a:lnTo>
                  <a:lnTo>
                    <a:pt x="14704" y="11049"/>
                  </a:lnTo>
                  <a:lnTo>
                    <a:pt x="15515" y="11465"/>
                  </a:lnTo>
                  <a:lnTo>
                    <a:pt x="16834" y="11880"/>
                  </a:lnTo>
                  <a:lnTo>
                    <a:pt x="17645" y="12212"/>
                  </a:lnTo>
                  <a:lnTo>
                    <a:pt x="18051" y="12212"/>
                  </a:lnTo>
                  <a:lnTo>
                    <a:pt x="18761" y="12462"/>
                  </a:lnTo>
                  <a:lnTo>
                    <a:pt x="19065" y="12628"/>
                  </a:lnTo>
                  <a:lnTo>
                    <a:pt x="19470" y="12877"/>
                  </a:lnTo>
                  <a:lnTo>
                    <a:pt x="20890" y="15203"/>
                  </a:lnTo>
                  <a:lnTo>
                    <a:pt x="21397" y="17280"/>
                  </a:lnTo>
                  <a:lnTo>
                    <a:pt x="21600" y="19025"/>
                  </a:lnTo>
                  <a:lnTo>
                    <a:pt x="21600" y="19606"/>
                  </a:lnTo>
                  <a:lnTo>
                    <a:pt x="21397" y="20022"/>
                  </a:lnTo>
                  <a:lnTo>
                    <a:pt x="21194" y="20271"/>
                  </a:lnTo>
                  <a:lnTo>
                    <a:pt x="20992" y="20437"/>
                  </a:lnTo>
                  <a:lnTo>
                    <a:pt x="20890" y="20603"/>
                  </a:lnTo>
                  <a:lnTo>
                    <a:pt x="18761" y="21185"/>
                  </a:lnTo>
                  <a:lnTo>
                    <a:pt x="15718" y="21434"/>
                  </a:lnTo>
                  <a:lnTo>
                    <a:pt x="12372" y="21600"/>
                  </a:lnTo>
                  <a:lnTo>
                    <a:pt x="9025" y="21600"/>
                  </a:lnTo>
                  <a:lnTo>
                    <a:pt x="5679" y="21434"/>
                  </a:lnTo>
                  <a:lnTo>
                    <a:pt x="2637" y="21185"/>
                  </a:lnTo>
                  <a:lnTo>
                    <a:pt x="507" y="20603"/>
                  </a:lnTo>
                  <a:lnTo>
                    <a:pt x="101" y="20271"/>
                  </a:lnTo>
                  <a:lnTo>
                    <a:pt x="0" y="20022"/>
                  </a:lnTo>
                  <a:lnTo>
                    <a:pt x="0" y="17280"/>
                  </a:lnTo>
                  <a:lnTo>
                    <a:pt x="507" y="15203"/>
                  </a:lnTo>
                  <a:lnTo>
                    <a:pt x="1724" y="13043"/>
                  </a:lnTo>
                  <a:lnTo>
                    <a:pt x="2231" y="12628"/>
                  </a:lnTo>
                  <a:lnTo>
                    <a:pt x="2637" y="12462"/>
                  </a:lnTo>
                  <a:lnTo>
                    <a:pt x="3346" y="12212"/>
                  </a:lnTo>
                  <a:lnTo>
                    <a:pt x="3651" y="12212"/>
                  </a:lnTo>
                  <a:lnTo>
                    <a:pt x="4563" y="11880"/>
                  </a:lnTo>
                  <a:lnTo>
                    <a:pt x="5780" y="11465"/>
                  </a:lnTo>
                  <a:lnTo>
                    <a:pt x="6896" y="11049"/>
                  </a:lnTo>
                  <a:close/>
                  <a:moveTo>
                    <a:pt x="9837" y="0"/>
                  </a:moveTo>
                  <a:lnTo>
                    <a:pt x="11966" y="332"/>
                  </a:lnTo>
                  <a:lnTo>
                    <a:pt x="13589" y="914"/>
                  </a:lnTo>
                  <a:lnTo>
                    <a:pt x="15008" y="1578"/>
                  </a:lnTo>
                  <a:lnTo>
                    <a:pt x="15718" y="2658"/>
                  </a:lnTo>
                  <a:lnTo>
                    <a:pt x="15921" y="3655"/>
                  </a:lnTo>
                  <a:lnTo>
                    <a:pt x="15921" y="4486"/>
                  </a:lnTo>
                  <a:lnTo>
                    <a:pt x="15515" y="5400"/>
                  </a:lnTo>
                  <a:lnTo>
                    <a:pt x="15718" y="5400"/>
                  </a:lnTo>
                  <a:lnTo>
                    <a:pt x="15921" y="5649"/>
                  </a:lnTo>
                  <a:lnTo>
                    <a:pt x="15921" y="6646"/>
                  </a:lnTo>
                  <a:lnTo>
                    <a:pt x="15718" y="7228"/>
                  </a:lnTo>
                  <a:lnTo>
                    <a:pt x="15414" y="7560"/>
                  </a:lnTo>
                  <a:lnTo>
                    <a:pt x="14806" y="8889"/>
                  </a:lnTo>
                  <a:lnTo>
                    <a:pt x="13792" y="10135"/>
                  </a:lnTo>
                  <a:lnTo>
                    <a:pt x="12575" y="11215"/>
                  </a:lnTo>
                  <a:lnTo>
                    <a:pt x="10749" y="11631"/>
                  </a:lnTo>
                  <a:lnTo>
                    <a:pt x="9228" y="11298"/>
                  </a:lnTo>
                  <a:lnTo>
                    <a:pt x="7808" y="10468"/>
                  </a:lnTo>
                  <a:lnTo>
                    <a:pt x="6490" y="9138"/>
                  </a:lnTo>
                  <a:lnTo>
                    <a:pt x="5983" y="7560"/>
                  </a:lnTo>
                  <a:lnTo>
                    <a:pt x="5780" y="7228"/>
                  </a:lnTo>
                  <a:lnTo>
                    <a:pt x="5679" y="6812"/>
                  </a:lnTo>
                  <a:lnTo>
                    <a:pt x="5476" y="6563"/>
                  </a:lnTo>
                  <a:lnTo>
                    <a:pt x="5476" y="5649"/>
                  </a:lnTo>
                  <a:lnTo>
                    <a:pt x="5679" y="5400"/>
                  </a:lnTo>
                  <a:lnTo>
                    <a:pt x="5476" y="3905"/>
                  </a:lnTo>
                  <a:lnTo>
                    <a:pt x="5476" y="3074"/>
                  </a:lnTo>
                  <a:lnTo>
                    <a:pt x="5679" y="2658"/>
                  </a:lnTo>
                  <a:lnTo>
                    <a:pt x="6693" y="1329"/>
                  </a:lnTo>
                  <a:lnTo>
                    <a:pt x="8113" y="415"/>
                  </a:lnTo>
                  <a:lnTo>
                    <a:pt x="9837" y="0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30480" tIns="30480" rIns="30480" bIns="30480"/>
            <a:lstStyle/>
            <a:p>
              <a:pPr defTabSz="608738">
                <a:defRPr sz="1800"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2000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9E1F9BEC-4FF3-F848-8235-430C5444EA8B}"/>
              </a:ext>
            </a:extLst>
          </p:cNvPr>
          <p:cNvGrpSpPr/>
          <p:nvPr/>
        </p:nvGrpSpPr>
        <p:grpSpPr>
          <a:xfrm>
            <a:off x="3144046" y="4636625"/>
            <a:ext cx="1442150" cy="473851"/>
            <a:chOff x="3144046" y="4644374"/>
            <a:chExt cx="1442150" cy="513956"/>
          </a:xfrm>
        </p:grpSpPr>
        <p:cxnSp>
          <p:nvCxnSpPr>
            <p:cNvPr id="50" name="直接连接符 99">
              <a:extLst>
                <a:ext uri="{FF2B5EF4-FFF2-40B4-BE49-F238E27FC236}">
                  <a16:creationId xmlns:a16="http://schemas.microsoft.com/office/drawing/2014/main" id="{3BD0A4A4-3958-3D44-A01D-FCACF59523A0}"/>
                </a:ext>
              </a:extLst>
            </p:cNvPr>
            <p:cNvCxnSpPr>
              <a:cxnSpLocks/>
            </p:cNvCxnSpPr>
            <p:nvPr/>
          </p:nvCxnSpPr>
          <p:spPr>
            <a:xfrm>
              <a:off x="3144046" y="4644374"/>
              <a:ext cx="3761" cy="513956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103">
              <a:extLst>
                <a:ext uri="{FF2B5EF4-FFF2-40B4-BE49-F238E27FC236}">
                  <a16:creationId xmlns:a16="http://schemas.microsoft.com/office/drawing/2014/main" id="{E1ED7B1B-917C-6849-B668-F49C67095006}"/>
                </a:ext>
              </a:extLst>
            </p:cNvPr>
            <p:cNvCxnSpPr>
              <a:cxnSpLocks/>
            </p:cNvCxnSpPr>
            <p:nvPr/>
          </p:nvCxnSpPr>
          <p:spPr>
            <a:xfrm>
              <a:off x="4582435" y="4644374"/>
              <a:ext cx="3761" cy="513956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矩形 58">
            <a:extLst>
              <a:ext uri="{FF2B5EF4-FFF2-40B4-BE49-F238E27FC236}">
                <a16:creationId xmlns:a16="http://schemas.microsoft.com/office/drawing/2014/main" id="{405B7B8E-1169-8B41-B3B5-1731D40E46BB}"/>
              </a:ext>
            </a:extLst>
          </p:cNvPr>
          <p:cNvSpPr/>
          <p:nvPr/>
        </p:nvSpPr>
        <p:spPr>
          <a:xfrm>
            <a:off x="4266043" y="5475209"/>
            <a:ext cx="72458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 dirty="0">
                <a:solidFill>
                  <a:srgbClr val="345692"/>
                </a:solidFill>
                <a:ea typeface="微软雅黑" panose="020B0503020204020204" pitchFamily="34" charset="-122"/>
              </a:rPr>
              <a:t>Admin</a:t>
            </a:r>
            <a:endParaRPr lang="zh-CN" altLang="en-US" sz="1050" b="1" dirty="0">
              <a:solidFill>
                <a:srgbClr val="345692"/>
              </a:solidFill>
              <a:ea typeface="微软雅黑" panose="020B0503020204020204" pitchFamily="34" charset="-122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id="{E2FBB779-FE33-AD4C-8322-3456C8B49FFA}"/>
              </a:ext>
            </a:extLst>
          </p:cNvPr>
          <p:cNvSpPr/>
          <p:nvPr/>
        </p:nvSpPr>
        <p:spPr>
          <a:xfrm>
            <a:off x="5486290" y="5475209"/>
            <a:ext cx="146658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>
                <a:solidFill>
                  <a:schemeClr val="accent6">
                    <a:lumMod val="75000"/>
                  </a:schemeClr>
                </a:solidFill>
                <a:ea typeface="微软雅黑" panose="020B0503020204020204" pitchFamily="34" charset="-122"/>
              </a:rPr>
              <a:t>Rehearsal Report</a:t>
            </a:r>
            <a:endParaRPr lang="zh-CN" altLang="en-US" sz="1050" b="1">
              <a:solidFill>
                <a:schemeClr val="accent6">
                  <a:lumMod val="7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61" name="Shape 23478">
            <a:extLst>
              <a:ext uri="{FF2B5EF4-FFF2-40B4-BE49-F238E27FC236}">
                <a16:creationId xmlns:a16="http://schemas.microsoft.com/office/drawing/2014/main" id="{91DE528E-4F52-534E-B0A7-A560622752A2}"/>
              </a:ext>
            </a:extLst>
          </p:cNvPr>
          <p:cNvSpPr/>
          <p:nvPr/>
        </p:nvSpPr>
        <p:spPr>
          <a:xfrm>
            <a:off x="5963737" y="5156626"/>
            <a:ext cx="438254" cy="2939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588" y="12282"/>
                </a:moveTo>
                <a:lnTo>
                  <a:pt x="3182" y="18381"/>
                </a:lnTo>
                <a:lnTo>
                  <a:pt x="18357" y="18381"/>
                </a:lnTo>
                <a:lnTo>
                  <a:pt x="14012" y="12282"/>
                </a:lnTo>
                <a:lnTo>
                  <a:pt x="12054" y="14485"/>
                </a:lnTo>
                <a:lnTo>
                  <a:pt x="11626" y="14993"/>
                </a:lnTo>
                <a:lnTo>
                  <a:pt x="11198" y="15078"/>
                </a:lnTo>
                <a:lnTo>
                  <a:pt x="10769" y="15247"/>
                </a:lnTo>
                <a:lnTo>
                  <a:pt x="10341" y="15078"/>
                </a:lnTo>
                <a:lnTo>
                  <a:pt x="9913" y="14993"/>
                </a:lnTo>
                <a:lnTo>
                  <a:pt x="9484" y="14485"/>
                </a:lnTo>
                <a:lnTo>
                  <a:pt x="7588" y="12282"/>
                </a:lnTo>
                <a:close/>
                <a:moveTo>
                  <a:pt x="19214" y="5929"/>
                </a:moveTo>
                <a:lnTo>
                  <a:pt x="14869" y="11266"/>
                </a:lnTo>
                <a:lnTo>
                  <a:pt x="19214" y="17195"/>
                </a:lnTo>
                <a:lnTo>
                  <a:pt x="19214" y="5929"/>
                </a:lnTo>
                <a:close/>
                <a:moveTo>
                  <a:pt x="2325" y="5929"/>
                </a:moveTo>
                <a:lnTo>
                  <a:pt x="2325" y="17195"/>
                </a:lnTo>
                <a:lnTo>
                  <a:pt x="6731" y="11266"/>
                </a:lnTo>
                <a:lnTo>
                  <a:pt x="2325" y="5929"/>
                </a:lnTo>
                <a:close/>
                <a:moveTo>
                  <a:pt x="2325" y="3473"/>
                </a:moveTo>
                <a:lnTo>
                  <a:pt x="2325" y="3727"/>
                </a:lnTo>
                <a:lnTo>
                  <a:pt x="10280" y="13384"/>
                </a:lnTo>
                <a:lnTo>
                  <a:pt x="10463" y="13468"/>
                </a:lnTo>
                <a:lnTo>
                  <a:pt x="10769" y="13638"/>
                </a:lnTo>
                <a:lnTo>
                  <a:pt x="11320" y="13384"/>
                </a:lnTo>
                <a:lnTo>
                  <a:pt x="19214" y="3727"/>
                </a:lnTo>
                <a:lnTo>
                  <a:pt x="19214" y="3473"/>
                </a:lnTo>
                <a:lnTo>
                  <a:pt x="2325" y="3473"/>
                </a:lnTo>
                <a:close/>
                <a:moveTo>
                  <a:pt x="2325" y="0"/>
                </a:moveTo>
                <a:lnTo>
                  <a:pt x="19214" y="0"/>
                </a:lnTo>
                <a:lnTo>
                  <a:pt x="20070" y="339"/>
                </a:lnTo>
                <a:lnTo>
                  <a:pt x="20927" y="1101"/>
                </a:lnTo>
                <a:lnTo>
                  <a:pt x="21355" y="2118"/>
                </a:lnTo>
                <a:lnTo>
                  <a:pt x="21600" y="3473"/>
                </a:lnTo>
                <a:lnTo>
                  <a:pt x="21600" y="18381"/>
                </a:lnTo>
                <a:lnTo>
                  <a:pt x="21355" y="19736"/>
                </a:lnTo>
                <a:lnTo>
                  <a:pt x="20927" y="20753"/>
                </a:lnTo>
                <a:lnTo>
                  <a:pt x="20070" y="21515"/>
                </a:lnTo>
                <a:lnTo>
                  <a:pt x="19214" y="21600"/>
                </a:lnTo>
                <a:lnTo>
                  <a:pt x="2325" y="21600"/>
                </a:lnTo>
                <a:lnTo>
                  <a:pt x="1469" y="21515"/>
                </a:lnTo>
                <a:lnTo>
                  <a:pt x="734" y="20753"/>
                </a:lnTo>
                <a:lnTo>
                  <a:pt x="245" y="19736"/>
                </a:lnTo>
                <a:lnTo>
                  <a:pt x="0" y="18381"/>
                </a:lnTo>
                <a:lnTo>
                  <a:pt x="0" y="3473"/>
                </a:lnTo>
                <a:lnTo>
                  <a:pt x="245" y="2118"/>
                </a:lnTo>
                <a:lnTo>
                  <a:pt x="734" y="1101"/>
                </a:lnTo>
                <a:lnTo>
                  <a:pt x="1469" y="339"/>
                </a:lnTo>
                <a:lnTo>
                  <a:pt x="2325" y="0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0480" tIns="30480" rIns="30480" bIns="30480"/>
          <a:lstStyle/>
          <a:p>
            <a:pPr defTabSz="608738">
              <a:defRPr sz="1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pPr>
            <a:endParaRPr sz="2000"/>
          </a:p>
        </p:txBody>
      </p:sp>
      <p:grpSp>
        <p:nvGrpSpPr>
          <p:cNvPr id="62" name="组合 61">
            <a:extLst>
              <a:ext uri="{FF2B5EF4-FFF2-40B4-BE49-F238E27FC236}">
                <a16:creationId xmlns:a16="http://schemas.microsoft.com/office/drawing/2014/main" id="{4CF4A986-0D92-7C48-92D0-354AAA952975}"/>
              </a:ext>
            </a:extLst>
          </p:cNvPr>
          <p:cNvGrpSpPr/>
          <p:nvPr/>
        </p:nvGrpSpPr>
        <p:grpSpPr>
          <a:xfrm>
            <a:off x="5030109" y="2891559"/>
            <a:ext cx="1486518" cy="571319"/>
            <a:chOff x="3223769" y="1556226"/>
            <a:chExt cx="1398956" cy="477705"/>
          </a:xfrm>
        </p:grpSpPr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D29AA599-308C-C648-82C1-85BF2FAFCBF5}"/>
                </a:ext>
              </a:extLst>
            </p:cNvPr>
            <p:cNvGrpSpPr/>
            <p:nvPr/>
          </p:nvGrpSpPr>
          <p:grpSpPr>
            <a:xfrm>
              <a:off x="3223769" y="1556226"/>
              <a:ext cx="530743" cy="473679"/>
              <a:chOff x="3223769" y="1556226"/>
              <a:chExt cx="530743" cy="473679"/>
            </a:xfrm>
          </p:grpSpPr>
          <p:sp>
            <p:nvSpPr>
              <p:cNvPr id="78" name="圆角矩形 64">
                <a:extLst>
                  <a:ext uri="{FF2B5EF4-FFF2-40B4-BE49-F238E27FC236}">
                    <a16:creationId xmlns:a16="http://schemas.microsoft.com/office/drawing/2014/main" id="{3632B1F0-6741-2049-BA2F-88B91923850A}"/>
                  </a:ext>
                </a:extLst>
              </p:cNvPr>
              <p:cNvSpPr/>
              <p:nvPr/>
            </p:nvSpPr>
            <p:spPr>
              <a:xfrm>
                <a:off x="3248782" y="1556226"/>
                <a:ext cx="421241" cy="473679"/>
              </a:xfrm>
              <a:prstGeom prst="roundRect">
                <a:avLst>
                  <a:gd name="adj" fmla="val 6756"/>
                </a:avLst>
              </a:prstGeom>
              <a:noFill/>
              <a:ln w="127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圆角矩形 65">
                <a:extLst>
                  <a:ext uri="{FF2B5EF4-FFF2-40B4-BE49-F238E27FC236}">
                    <a16:creationId xmlns:a16="http://schemas.microsoft.com/office/drawing/2014/main" id="{BBFC18B6-E9A4-8143-A6B8-BADC44DF92EF}"/>
                  </a:ext>
                </a:extLst>
              </p:cNvPr>
              <p:cNvSpPr/>
              <p:nvPr/>
            </p:nvSpPr>
            <p:spPr>
              <a:xfrm>
                <a:off x="3269152" y="1790326"/>
                <a:ext cx="379807" cy="214871"/>
              </a:xfrm>
              <a:prstGeom prst="roundRect">
                <a:avLst>
                  <a:gd name="adj" fmla="val 6756"/>
                </a:avLst>
              </a:prstGeom>
              <a:solidFill>
                <a:schemeClr val="accent6">
                  <a:lumMod val="75000"/>
                </a:schemeClr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矩形 79">
                <a:extLst>
                  <a:ext uri="{FF2B5EF4-FFF2-40B4-BE49-F238E27FC236}">
                    <a16:creationId xmlns:a16="http://schemas.microsoft.com/office/drawing/2014/main" id="{F097FB80-FBC3-1348-A60D-E0A4E13CF55B}"/>
                  </a:ext>
                </a:extLst>
              </p:cNvPr>
              <p:cNvSpPr/>
              <p:nvPr/>
            </p:nvSpPr>
            <p:spPr>
              <a:xfrm>
                <a:off x="3297047" y="1795952"/>
                <a:ext cx="329173" cy="1801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800" b="1">
                    <a:solidFill>
                      <a:schemeClr val="bg1"/>
                    </a:solidFill>
                    <a:ea typeface="Arial Unicode MS" pitchFamily="34" charset="-122"/>
                    <a:cs typeface="Arial Unicode MS" pitchFamily="34" charset="-122"/>
                  </a:rPr>
                  <a:t>VM</a:t>
                </a:r>
                <a:endParaRPr lang="zh-CN" altLang="en-US" sz="800" b="1">
                  <a:solidFill>
                    <a:schemeClr val="bg1"/>
                  </a:solidFill>
                  <a:ea typeface="Arial Unicode MS" pitchFamily="34" charset="-122"/>
                  <a:cs typeface="Arial Unicode MS" pitchFamily="34" charset="-122"/>
                </a:endParaRPr>
              </a:p>
            </p:txBody>
          </p:sp>
          <p:grpSp>
            <p:nvGrpSpPr>
              <p:cNvPr id="81" name="组合 80">
                <a:extLst>
                  <a:ext uri="{FF2B5EF4-FFF2-40B4-BE49-F238E27FC236}">
                    <a16:creationId xmlns:a16="http://schemas.microsoft.com/office/drawing/2014/main" id="{B3154A43-0F57-F34A-A9ED-E3235885968E}"/>
                  </a:ext>
                </a:extLst>
              </p:cNvPr>
              <p:cNvGrpSpPr/>
              <p:nvPr/>
            </p:nvGrpSpPr>
            <p:grpSpPr>
              <a:xfrm>
                <a:off x="3223769" y="1577105"/>
                <a:ext cx="530743" cy="215959"/>
                <a:chOff x="3657706" y="998064"/>
                <a:chExt cx="530743" cy="215959"/>
              </a:xfrm>
            </p:grpSpPr>
            <p:sp>
              <p:nvSpPr>
                <p:cNvPr id="82" name="圆角矩形 66">
                  <a:extLst>
                    <a:ext uri="{FF2B5EF4-FFF2-40B4-BE49-F238E27FC236}">
                      <a16:creationId xmlns:a16="http://schemas.microsoft.com/office/drawing/2014/main" id="{A4CB0498-2BF8-C144-8CFE-8A3C0D70C2C9}"/>
                    </a:ext>
                  </a:extLst>
                </p:cNvPr>
                <p:cNvSpPr/>
                <p:nvPr/>
              </p:nvSpPr>
              <p:spPr>
                <a:xfrm>
                  <a:off x="3705779" y="999152"/>
                  <a:ext cx="379807" cy="214871"/>
                </a:xfrm>
                <a:prstGeom prst="roundRect">
                  <a:avLst>
                    <a:gd name="adj" fmla="val 6756"/>
                  </a:avLst>
                </a:prstGeom>
                <a:solidFill>
                  <a:schemeClr val="accent1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3" name="矩形 82">
                  <a:extLst>
                    <a:ext uri="{FF2B5EF4-FFF2-40B4-BE49-F238E27FC236}">
                      <a16:creationId xmlns:a16="http://schemas.microsoft.com/office/drawing/2014/main" id="{2C4CF5DC-9184-8949-8BEC-52DE9C3CED4A}"/>
                    </a:ext>
                  </a:extLst>
                </p:cNvPr>
                <p:cNvSpPr/>
                <p:nvPr/>
              </p:nvSpPr>
              <p:spPr>
                <a:xfrm>
                  <a:off x="3657706" y="998064"/>
                  <a:ext cx="530743" cy="15440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600" b="1">
                      <a:solidFill>
                        <a:schemeClr val="bg1"/>
                      </a:solidFill>
                      <a:ea typeface="微软雅黑" panose="020B0503020204020204" pitchFamily="34" charset="-122"/>
                      <a:cs typeface="Arial Unicode MS" pitchFamily="34" charset="-122"/>
                    </a:rPr>
                    <a:t>Control</a:t>
                  </a:r>
                  <a:endParaRPr lang="zh-CN" altLang="en-US" sz="600" b="1">
                    <a:solidFill>
                      <a:schemeClr val="bg1"/>
                    </a:solidFill>
                    <a:ea typeface="微软雅黑" panose="020B0503020204020204" pitchFamily="34" charset="-122"/>
                    <a:cs typeface="Arial Unicode MS" pitchFamily="34" charset="-122"/>
                  </a:endParaRPr>
                </a:p>
              </p:txBody>
            </p:sp>
          </p:grpSp>
        </p:grp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id="{2DB49056-2103-CD45-B724-E0C99CBC6ECA}"/>
                </a:ext>
              </a:extLst>
            </p:cNvPr>
            <p:cNvGrpSpPr/>
            <p:nvPr/>
          </p:nvGrpSpPr>
          <p:grpSpPr>
            <a:xfrm>
              <a:off x="3646777" y="1560252"/>
              <a:ext cx="530743" cy="473679"/>
              <a:chOff x="3193938" y="1556226"/>
              <a:chExt cx="530743" cy="473679"/>
            </a:xfrm>
          </p:grpSpPr>
          <p:sp>
            <p:nvSpPr>
              <p:cNvPr id="72" name="圆角矩形 64">
                <a:extLst>
                  <a:ext uri="{FF2B5EF4-FFF2-40B4-BE49-F238E27FC236}">
                    <a16:creationId xmlns:a16="http://schemas.microsoft.com/office/drawing/2014/main" id="{5241C8AB-9215-9E47-BDF6-2A29B3BB583E}"/>
                  </a:ext>
                </a:extLst>
              </p:cNvPr>
              <p:cNvSpPr/>
              <p:nvPr/>
            </p:nvSpPr>
            <p:spPr>
              <a:xfrm>
                <a:off x="3248782" y="1556226"/>
                <a:ext cx="421241" cy="473679"/>
              </a:xfrm>
              <a:prstGeom prst="roundRect">
                <a:avLst>
                  <a:gd name="adj" fmla="val 6756"/>
                </a:avLst>
              </a:prstGeom>
              <a:noFill/>
              <a:ln w="127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圆角矩形 65">
                <a:extLst>
                  <a:ext uri="{FF2B5EF4-FFF2-40B4-BE49-F238E27FC236}">
                    <a16:creationId xmlns:a16="http://schemas.microsoft.com/office/drawing/2014/main" id="{B283056E-7360-694B-A72E-6617D44214B6}"/>
                  </a:ext>
                </a:extLst>
              </p:cNvPr>
              <p:cNvSpPr/>
              <p:nvPr/>
            </p:nvSpPr>
            <p:spPr>
              <a:xfrm>
                <a:off x="3269152" y="1790326"/>
                <a:ext cx="379807" cy="214871"/>
              </a:xfrm>
              <a:prstGeom prst="roundRect">
                <a:avLst>
                  <a:gd name="adj" fmla="val 6756"/>
                </a:avLst>
              </a:prstGeom>
              <a:solidFill>
                <a:schemeClr val="accent6">
                  <a:lumMod val="75000"/>
                </a:schemeClr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矩形 73">
                <a:extLst>
                  <a:ext uri="{FF2B5EF4-FFF2-40B4-BE49-F238E27FC236}">
                    <a16:creationId xmlns:a16="http://schemas.microsoft.com/office/drawing/2014/main" id="{8E7FB499-3DAE-EA44-9977-9DEF6D7E2510}"/>
                  </a:ext>
                </a:extLst>
              </p:cNvPr>
              <p:cNvSpPr/>
              <p:nvPr/>
            </p:nvSpPr>
            <p:spPr>
              <a:xfrm>
                <a:off x="3297047" y="1795952"/>
                <a:ext cx="329173" cy="1801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800" b="1">
                    <a:solidFill>
                      <a:schemeClr val="bg1"/>
                    </a:solidFill>
                    <a:ea typeface="Arial Unicode MS" pitchFamily="34" charset="-122"/>
                    <a:cs typeface="Arial Unicode MS" pitchFamily="34" charset="-122"/>
                  </a:rPr>
                  <a:t>VM</a:t>
                </a:r>
                <a:endParaRPr lang="zh-CN" altLang="en-US" sz="800" b="1">
                  <a:solidFill>
                    <a:schemeClr val="bg1"/>
                  </a:solidFill>
                  <a:ea typeface="Arial Unicode MS" pitchFamily="34" charset="-122"/>
                  <a:cs typeface="Arial Unicode MS" pitchFamily="34" charset="-122"/>
                </a:endParaRPr>
              </a:p>
            </p:txBody>
          </p:sp>
          <p:grpSp>
            <p:nvGrpSpPr>
              <p:cNvPr id="75" name="组合 74">
                <a:extLst>
                  <a:ext uri="{FF2B5EF4-FFF2-40B4-BE49-F238E27FC236}">
                    <a16:creationId xmlns:a16="http://schemas.microsoft.com/office/drawing/2014/main" id="{4E8E0545-F576-1541-B4AC-1DAFB922FEDB}"/>
                  </a:ext>
                </a:extLst>
              </p:cNvPr>
              <p:cNvGrpSpPr/>
              <p:nvPr/>
            </p:nvGrpSpPr>
            <p:grpSpPr>
              <a:xfrm>
                <a:off x="3193938" y="1577105"/>
                <a:ext cx="530743" cy="215959"/>
                <a:chOff x="3627875" y="998064"/>
                <a:chExt cx="530743" cy="215959"/>
              </a:xfrm>
            </p:grpSpPr>
            <p:sp>
              <p:nvSpPr>
                <p:cNvPr id="76" name="圆角矩形 66">
                  <a:extLst>
                    <a:ext uri="{FF2B5EF4-FFF2-40B4-BE49-F238E27FC236}">
                      <a16:creationId xmlns:a16="http://schemas.microsoft.com/office/drawing/2014/main" id="{DA058FE4-88FE-D741-948A-9FB7887A721B}"/>
                    </a:ext>
                  </a:extLst>
                </p:cNvPr>
                <p:cNvSpPr/>
                <p:nvPr/>
              </p:nvSpPr>
              <p:spPr>
                <a:xfrm>
                  <a:off x="3705779" y="999152"/>
                  <a:ext cx="379807" cy="214871"/>
                </a:xfrm>
                <a:prstGeom prst="roundRect">
                  <a:avLst>
                    <a:gd name="adj" fmla="val 6756"/>
                  </a:avLst>
                </a:prstGeom>
                <a:solidFill>
                  <a:schemeClr val="accent1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00"/>
                </a:p>
              </p:txBody>
            </p:sp>
            <p:sp>
              <p:nvSpPr>
                <p:cNvPr id="77" name="矩形 76">
                  <a:extLst>
                    <a:ext uri="{FF2B5EF4-FFF2-40B4-BE49-F238E27FC236}">
                      <a16:creationId xmlns:a16="http://schemas.microsoft.com/office/drawing/2014/main" id="{F551F588-B95C-4548-A118-5F468BAC2881}"/>
                    </a:ext>
                  </a:extLst>
                </p:cNvPr>
                <p:cNvSpPr/>
                <p:nvPr/>
              </p:nvSpPr>
              <p:spPr>
                <a:xfrm>
                  <a:off x="3627875" y="998064"/>
                  <a:ext cx="530743" cy="20587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500" b="1">
                      <a:solidFill>
                        <a:schemeClr val="bg1"/>
                      </a:solidFill>
                      <a:ea typeface="微软雅黑" panose="020B0503020204020204" pitchFamily="34" charset="-122"/>
                      <a:cs typeface="Arial Unicode MS" pitchFamily="34" charset="-122"/>
                    </a:rPr>
                    <a:t>DR</a:t>
                  </a:r>
                </a:p>
                <a:p>
                  <a:pPr algn="ctr"/>
                  <a:r>
                    <a:rPr lang="en-US" altLang="zh-CN" sz="500" b="1">
                      <a:solidFill>
                        <a:schemeClr val="bg1"/>
                      </a:solidFill>
                      <a:ea typeface="微软雅黑" panose="020B0503020204020204" pitchFamily="34" charset="-122"/>
                      <a:cs typeface="Arial Unicode MS" pitchFamily="34" charset="-122"/>
                    </a:rPr>
                    <a:t>Sandbox</a:t>
                  </a:r>
                  <a:endParaRPr lang="zh-CN" altLang="en-US" sz="500" b="1">
                    <a:solidFill>
                      <a:schemeClr val="bg1"/>
                    </a:solidFill>
                    <a:ea typeface="微软雅黑" panose="020B0503020204020204" pitchFamily="34" charset="-122"/>
                    <a:cs typeface="Arial Unicode MS" pitchFamily="34" charset="-122"/>
                  </a:endParaRPr>
                </a:p>
              </p:txBody>
            </p:sp>
          </p:grp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id="{343020DD-9749-504A-8C3D-7DEF45B91AF5}"/>
                </a:ext>
              </a:extLst>
            </p:cNvPr>
            <p:cNvGrpSpPr/>
            <p:nvPr/>
          </p:nvGrpSpPr>
          <p:grpSpPr>
            <a:xfrm>
              <a:off x="4127548" y="1560209"/>
              <a:ext cx="495177" cy="473679"/>
              <a:chOff x="3221870" y="1556226"/>
              <a:chExt cx="495177" cy="473679"/>
            </a:xfrm>
          </p:grpSpPr>
          <p:sp>
            <p:nvSpPr>
              <p:cNvPr id="66" name="圆角矩形 64">
                <a:extLst>
                  <a:ext uri="{FF2B5EF4-FFF2-40B4-BE49-F238E27FC236}">
                    <a16:creationId xmlns:a16="http://schemas.microsoft.com/office/drawing/2014/main" id="{EBF2E349-63B4-4042-AFFE-EA3A71EFA45A}"/>
                  </a:ext>
                </a:extLst>
              </p:cNvPr>
              <p:cNvSpPr/>
              <p:nvPr/>
            </p:nvSpPr>
            <p:spPr>
              <a:xfrm>
                <a:off x="3248782" y="1556226"/>
                <a:ext cx="421241" cy="473679"/>
              </a:xfrm>
              <a:prstGeom prst="roundRect">
                <a:avLst>
                  <a:gd name="adj" fmla="val 6756"/>
                </a:avLst>
              </a:prstGeom>
              <a:noFill/>
              <a:ln w="127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圆角矩形 65">
                <a:extLst>
                  <a:ext uri="{FF2B5EF4-FFF2-40B4-BE49-F238E27FC236}">
                    <a16:creationId xmlns:a16="http://schemas.microsoft.com/office/drawing/2014/main" id="{DB22A2A6-08A5-3C45-B688-B105817ADA87}"/>
                  </a:ext>
                </a:extLst>
              </p:cNvPr>
              <p:cNvSpPr/>
              <p:nvPr/>
            </p:nvSpPr>
            <p:spPr>
              <a:xfrm>
                <a:off x="3269152" y="1790326"/>
                <a:ext cx="379807" cy="214871"/>
              </a:xfrm>
              <a:prstGeom prst="roundRect">
                <a:avLst>
                  <a:gd name="adj" fmla="val 6756"/>
                </a:avLst>
              </a:prstGeom>
              <a:solidFill>
                <a:schemeClr val="accent6">
                  <a:lumMod val="75000"/>
                </a:schemeClr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id="{C891864B-C5D5-6948-A536-A3A4E70EAB84}"/>
                  </a:ext>
                </a:extLst>
              </p:cNvPr>
              <p:cNvSpPr/>
              <p:nvPr/>
            </p:nvSpPr>
            <p:spPr>
              <a:xfrm>
                <a:off x="3297047" y="1795952"/>
                <a:ext cx="329173" cy="1801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800" b="1">
                    <a:solidFill>
                      <a:schemeClr val="bg1"/>
                    </a:solidFill>
                    <a:ea typeface="Arial Unicode MS" pitchFamily="34" charset="-122"/>
                    <a:cs typeface="Arial Unicode MS" pitchFamily="34" charset="-122"/>
                  </a:rPr>
                  <a:t>VM</a:t>
                </a:r>
                <a:endParaRPr lang="zh-CN" altLang="en-US" sz="800" b="1">
                  <a:solidFill>
                    <a:schemeClr val="bg1"/>
                  </a:solidFill>
                  <a:ea typeface="Arial Unicode MS" pitchFamily="34" charset="-122"/>
                  <a:cs typeface="Arial Unicode MS" pitchFamily="34" charset="-122"/>
                </a:endParaRPr>
              </a:p>
            </p:txBody>
          </p:sp>
          <p:grpSp>
            <p:nvGrpSpPr>
              <p:cNvPr id="69" name="组合 68">
                <a:extLst>
                  <a:ext uri="{FF2B5EF4-FFF2-40B4-BE49-F238E27FC236}">
                    <a16:creationId xmlns:a16="http://schemas.microsoft.com/office/drawing/2014/main" id="{87FBE981-4F39-FC4C-AF0E-B23B94676EEF}"/>
                  </a:ext>
                </a:extLst>
              </p:cNvPr>
              <p:cNvGrpSpPr/>
              <p:nvPr/>
            </p:nvGrpSpPr>
            <p:grpSpPr>
              <a:xfrm>
                <a:off x="3221870" y="1572801"/>
                <a:ext cx="495177" cy="220263"/>
                <a:chOff x="3655807" y="993760"/>
                <a:chExt cx="495177" cy="220263"/>
              </a:xfrm>
            </p:grpSpPr>
            <p:sp>
              <p:nvSpPr>
                <p:cNvPr id="70" name="圆角矩形 66">
                  <a:extLst>
                    <a:ext uri="{FF2B5EF4-FFF2-40B4-BE49-F238E27FC236}">
                      <a16:creationId xmlns:a16="http://schemas.microsoft.com/office/drawing/2014/main" id="{CE367321-FE2A-0F42-9D75-91D8C6C76CA6}"/>
                    </a:ext>
                  </a:extLst>
                </p:cNvPr>
                <p:cNvSpPr/>
                <p:nvPr/>
              </p:nvSpPr>
              <p:spPr>
                <a:xfrm>
                  <a:off x="3705779" y="999152"/>
                  <a:ext cx="379807" cy="214871"/>
                </a:xfrm>
                <a:prstGeom prst="roundRect">
                  <a:avLst>
                    <a:gd name="adj" fmla="val 6756"/>
                  </a:avLst>
                </a:prstGeom>
                <a:solidFill>
                  <a:schemeClr val="accent1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id="{84B99514-5239-2E4A-8B94-F166FD93D2A8}"/>
                    </a:ext>
                  </a:extLst>
                </p:cNvPr>
                <p:cNvSpPr/>
                <p:nvPr/>
              </p:nvSpPr>
              <p:spPr>
                <a:xfrm>
                  <a:off x="3655807" y="993760"/>
                  <a:ext cx="495177" cy="20587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500" b="1">
                      <a:solidFill>
                        <a:schemeClr val="bg1"/>
                      </a:solidFill>
                      <a:ea typeface="微软雅黑" panose="020B0503020204020204" pitchFamily="34" charset="-122"/>
                      <a:cs typeface="Arial Unicode MS" pitchFamily="34" charset="-122"/>
                    </a:rPr>
                    <a:t>DR Sandbox</a:t>
                  </a:r>
                  <a:endParaRPr lang="zh-CN" altLang="en-US" sz="500" b="1">
                    <a:solidFill>
                      <a:schemeClr val="bg1"/>
                    </a:solidFill>
                    <a:ea typeface="微软雅黑" panose="020B0503020204020204" pitchFamily="34" charset="-122"/>
                    <a:cs typeface="Arial Unicode MS" pitchFamily="34" charset="-122"/>
                  </a:endParaRPr>
                </a:p>
              </p:txBody>
            </p:sp>
          </p:grpSp>
        </p:grpSp>
      </p:grpSp>
      <p:pic>
        <p:nvPicPr>
          <p:cNvPr id="84" name="02 数据库服务器">
            <a:extLst>
              <a:ext uri="{FF2B5EF4-FFF2-40B4-BE49-F238E27FC236}">
                <a16:creationId xmlns:a16="http://schemas.microsoft.com/office/drawing/2014/main" id="{15557579-AE11-D64B-9145-3B277CD00E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945" y="3056607"/>
            <a:ext cx="430548" cy="861096"/>
          </a:xfrm>
          <a:prstGeom prst="rect">
            <a:avLst/>
          </a:prstGeom>
          <a:solidFill>
            <a:srgbClr val="345692"/>
          </a:solidFill>
        </p:spPr>
      </p:pic>
      <p:sp>
        <p:nvSpPr>
          <p:cNvPr id="85" name="矩形 84">
            <a:extLst>
              <a:ext uri="{FF2B5EF4-FFF2-40B4-BE49-F238E27FC236}">
                <a16:creationId xmlns:a16="http://schemas.microsoft.com/office/drawing/2014/main" id="{5FDD6E54-E0B4-F745-BF33-EE0D6D2A0471}"/>
              </a:ext>
            </a:extLst>
          </p:cNvPr>
          <p:cNvSpPr/>
          <p:nvPr/>
        </p:nvSpPr>
        <p:spPr>
          <a:xfrm>
            <a:off x="2151741" y="3894551"/>
            <a:ext cx="76189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345692"/>
                </a:solidFill>
                <a:ea typeface="微软雅黑" panose="020B0503020204020204" pitchFamily="34" charset="-122"/>
              </a:rPr>
              <a:t>DB</a:t>
            </a:r>
            <a:endParaRPr lang="zh-CN" altLang="en-US" sz="1100" b="1" dirty="0">
              <a:solidFill>
                <a:srgbClr val="345692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E3F7EF96-2853-DF4E-B548-232A5DEA6DD3}"/>
              </a:ext>
            </a:extLst>
          </p:cNvPr>
          <p:cNvGrpSpPr/>
          <p:nvPr/>
        </p:nvGrpSpPr>
        <p:grpSpPr>
          <a:xfrm>
            <a:off x="1713186" y="4148995"/>
            <a:ext cx="787630" cy="457559"/>
            <a:chOff x="1713186" y="4008179"/>
            <a:chExt cx="787630" cy="606124"/>
          </a:xfrm>
        </p:grpSpPr>
        <p:cxnSp>
          <p:nvCxnSpPr>
            <p:cNvPr id="39" name="直接连接符 93">
              <a:extLst>
                <a:ext uri="{FF2B5EF4-FFF2-40B4-BE49-F238E27FC236}">
                  <a16:creationId xmlns:a16="http://schemas.microsoft.com/office/drawing/2014/main" id="{2090837A-7DC9-0444-8DEA-89059AACBDA6}"/>
                </a:ext>
              </a:extLst>
            </p:cNvPr>
            <p:cNvCxnSpPr/>
            <p:nvPr/>
          </p:nvCxnSpPr>
          <p:spPr>
            <a:xfrm>
              <a:off x="1713186" y="4008179"/>
              <a:ext cx="0" cy="597901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110">
              <a:extLst>
                <a:ext uri="{FF2B5EF4-FFF2-40B4-BE49-F238E27FC236}">
                  <a16:creationId xmlns:a16="http://schemas.microsoft.com/office/drawing/2014/main" id="{35D97D9C-B7D5-DF4C-92AF-74B72E5070B6}"/>
                </a:ext>
              </a:extLst>
            </p:cNvPr>
            <p:cNvCxnSpPr/>
            <p:nvPr/>
          </p:nvCxnSpPr>
          <p:spPr>
            <a:xfrm>
              <a:off x="2500816" y="4016402"/>
              <a:ext cx="0" cy="597901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id="{25A71E5B-673D-5047-9446-EFE6430F340F}"/>
              </a:ext>
            </a:extLst>
          </p:cNvPr>
          <p:cNvGrpSpPr/>
          <p:nvPr/>
        </p:nvGrpSpPr>
        <p:grpSpPr>
          <a:xfrm>
            <a:off x="4966557" y="1801328"/>
            <a:ext cx="816470" cy="773314"/>
            <a:chOff x="5532306" y="1654239"/>
            <a:chExt cx="791095" cy="646602"/>
          </a:xfrm>
        </p:grpSpPr>
        <p:grpSp>
          <p:nvGrpSpPr>
            <p:cNvPr id="88" name="组合 103">
              <a:extLst>
                <a:ext uri="{FF2B5EF4-FFF2-40B4-BE49-F238E27FC236}">
                  <a16:creationId xmlns:a16="http://schemas.microsoft.com/office/drawing/2014/main" id="{560C4C3A-5911-BD4B-8CEE-B25F9227E04F}"/>
                </a:ext>
              </a:extLst>
            </p:cNvPr>
            <p:cNvGrpSpPr/>
            <p:nvPr/>
          </p:nvGrpSpPr>
          <p:grpSpPr>
            <a:xfrm>
              <a:off x="5706103" y="1654239"/>
              <a:ext cx="548840" cy="314840"/>
              <a:chOff x="4027061" y="2777247"/>
              <a:chExt cx="572238" cy="317032"/>
            </a:xfrm>
          </p:grpSpPr>
          <p:grpSp>
            <p:nvGrpSpPr>
              <p:cNvPr id="90" name="Group 28">
                <a:extLst>
                  <a:ext uri="{FF2B5EF4-FFF2-40B4-BE49-F238E27FC236}">
                    <a16:creationId xmlns:a16="http://schemas.microsoft.com/office/drawing/2014/main" id="{168E9769-2243-7744-8D32-8AAD4B70B09A}"/>
                  </a:ext>
                </a:extLst>
              </p:cNvPr>
              <p:cNvGrpSpPr/>
              <p:nvPr/>
            </p:nvGrpSpPr>
            <p:grpSpPr>
              <a:xfrm>
                <a:off x="4027061" y="2777247"/>
                <a:ext cx="386008" cy="301775"/>
                <a:chOff x="5106627" y="2260366"/>
                <a:chExt cx="324452" cy="406813"/>
              </a:xfrm>
              <a:solidFill>
                <a:schemeClr val="accent1">
                  <a:lumMod val="60000"/>
                  <a:lumOff val="40000"/>
                </a:schemeClr>
              </a:solidFill>
            </p:grpSpPr>
            <p:sp>
              <p:nvSpPr>
                <p:cNvPr id="92" name="Freeform 80">
                  <a:extLst>
                    <a:ext uri="{FF2B5EF4-FFF2-40B4-BE49-F238E27FC236}">
                      <a16:creationId xmlns:a16="http://schemas.microsoft.com/office/drawing/2014/main" id="{75282C51-DBE1-EC4C-B56D-5E39D16A1BC5}"/>
                    </a:ext>
                  </a:extLst>
                </p:cNvPr>
                <p:cNvSpPr/>
                <p:nvPr/>
              </p:nvSpPr>
              <p:spPr bwMode="auto">
                <a:xfrm>
                  <a:off x="5106627" y="2430079"/>
                  <a:ext cx="324452" cy="134772"/>
                </a:xfrm>
                <a:custGeom>
                  <a:avLst/>
                  <a:gdLst>
                    <a:gd name="T0" fmla="*/ 49 w 98"/>
                    <a:gd name="T1" fmla="*/ 16 h 40"/>
                    <a:gd name="T2" fmla="*/ 2 w 98"/>
                    <a:gd name="T3" fmla="*/ 0 h 40"/>
                    <a:gd name="T4" fmla="*/ 0 w 98"/>
                    <a:gd name="T5" fmla="*/ 5 h 40"/>
                    <a:gd name="T6" fmla="*/ 0 w 98"/>
                    <a:gd name="T7" fmla="*/ 20 h 40"/>
                    <a:gd name="T8" fmla="*/ 49 w 98"/>
                    <a:gd name="T9" fmla="*/ 40 h 40"/>
                    <a:gd name="T10" fmla="*/ 98 w 98"/>
                    <a:gd name="T11" fmla="*/ 20 h 40"/>
                    <a:gd name="T12" fmla="*/ 98 w 98"/>
                    <a:gd name="T13" fmla="*/ 5 h 40"/>
                    <a:gd name="T14" fmla="*/ 96 w 98"/>
                    <a:gd name="T15" fmla="*/ 0 h 40"/>
                    <a:gd name="T16" fmla="*/ 49 w 98"/>
                    <a:gd name="T17" fmla="*/ 1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0">
                      <a:moveTo>
                        <a:pt x="49" y="16"/>
                      </a:moveTo>
                      <a:cubicBezTo>
                        <a:pt x="26" y="16"/>
                        <a:pt x="7" y="9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1"/>
                        <a:pt x="22" y="40"/>
                        <a:pt x="49" y="40"/>
                      </a:cubicBezTo>
                      <a:cubicBezTo>
                        <a:pt x="76" y="40"/>
                        <a:pt x="98" y="31"/>
                        <a:pt x="98" y="20"/>
                      </a:cubicBezTo>
                      <a:cubicBezTo>
                        <a:pt x="98" y="5"/>
                        <a:pt x="98" y="5"/>
                        <a:pt x="98" y="5"/>
                      </a:cubicBezTo>
                      <a:cubicBezTo>
                        <a:pt x="98" y="3"/>
                        <a:pt x="97" y="2"/>
                        <a:pt x="96" y="0"/>
                      </a:cubicBezTo>
                      <a:cubicBezTo>
                        <a:pt x="91" y="9"/>
                        <a:pt x="72" y="16"/>
                        <a:pt x="49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3" name="Freeform 81">
                  <a:extLst>
                    <a:ext uri="{FF2B5EF4-FFF2-40B4-BE49-F238E27FC236}">
                      <a16:creationId xmlns:a16="http://schemas.microsoft.com/office/drawing/2014/main" id="{6DF35CA6-7A98-F24D-84A5-EAEA75F30D26}"/>
                    </a:ext>
                  </a:extLst>
                </p:cNvPr>
                <p:cNvSpPr/>
                <p:nvPr/>
              </p:nvSpPr>
              <p:spPr bwMode="auto">
                <a:xfrm>
                  <a:off x="5106627" y="2534902"/>
                  <a:ext cx="324452" cy="132277"/>
                </a:xfrm>
                <a:custGeom>
                  <a:avLst/>
                  <a:gdLst>
                    <a:gd name="T0" fmla="*/ 49 w 98"/>
                    <a:gd name="T1" fmla="*/ 15 h 40"/>
                    <a:gd name="T2" fmla="*/ 2 w 98"/>
                    <a:gd name="T3" fmla="*/ 0 h 40"/>
                    <a:gd name="T4" fmla="*/ 0 w 98"/>
                    <a:gd name="T5" fmla="*/ 4 h 40"/>
                    <a:gd name="T6" fmla="*/ 0 w 98"/>
                    <a:gd name="T7" fmla="*/ 19 h 40"/>
                    <a:gd name="T8" fmla="*/ 49 w 98"/>
                    <a:gd name="T9" fmla="*/ 40 h 40"/>
                    <a:gd name="T10" fmla="*/ 98 w 98"/>
                    <a:gd name="T11" fmla="*/ 19 h 40"/>
                    <a:gd name="T12" fmla="*/ 98 w 98"/>
                    <a:gd name="T13" fmla="*/ 4 h 40"/>
                    <a:gd name="T14" fmla="*/ 96 w 98"/>
                    <a:gd name="T15" fmla="*/ 0 h 40"/>
                    <a:gd name="T16" fmla="*/ 49 w 98"/>
                    <a:gd name="T17" fmla="*/ 1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0">
                      <a:moveTo>
                        <a:pt x="49" y="15"/>
                      </a:moveTo>
                      <a:cubicBezTo>
                        <a:pt x="26" y="15"/>
                        <a:pt x="7" y="9"/>
                        <a:pt x="2" y="0"/>
                      </a:cubicBezTo>
                      <a:cubicBezTo>
                        <a:pt x="1" y="1"/>
                        <a:pt x="0" y="3"/>
                        <a:pt x="0" y="4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31"/>
                        <a:pt x="22" y="40"/>
                        <a:pt x="49" y="40"/>
                      </a:cubicBezTo>
                      <a:cubicBezTo>
                        <a:pt x="76" y="40"/>
                        <a:pt x="98" y="31"/>
                        <a:pt x="98" y="19"/>
                      </a:cubicBezTo>
                      <a:cubicBezTo>
                        <a:pt x="98" y="4"/>
                        <a:pt x="98" y="4"/>
                        <a:pt x="98" y="4"/>
                      </a:cubicBezTo>
                      <a:cubicBezTo>
                        <a:pt x="98" y="3"/>
                        <a:pt x="97" y="1"/>
                        <a:pt x="96" y="0"/>
                      </a:cubicBezTo>
                      <a:cubicBezTo>
                        <a:pt x="91" y="9"/>
                        <a:pt x="72" y="15"/>
                        <a:pt x="4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4" name="Freeform 82">
                  <a:extLst>
                    <a:ext uri="{FF2B5EF4-FFF2-40B4-BE49-F238E27FC236}">
                      <a16:creationId xmlns:a16="http://schemas.microsoft.com/office/drawing/2014/main" id="{6E1F6E40-9917-1645-A590-EC6E6E3C72EB}"/>
                    </a:ext>
                  </a:extLst>
                </p:cNvPr>
                <p:cNvSpPr/>
                <p:nvPr/>
              </p:nvSpPr>
              <p:spPr bwMode="auto">
                <a:xfrm>
                  <a:off x="5106627" y="2330248"/>
                  <a:ext cx="324452" cy="137269"/>
                </a:xfrm>
                <a:custGeom>
                  <a:avLst/>
                  <a:gdLst>
                    <a:gd name="T0" fmla="*/ 96 w 98"/>
                    <a:gd name="T1" fmla="*/ 0 h 41"/>
                    <a:gd name="T2" fmla="*/ 49 w 98"/>
                    <a:gd name="T3" fmla="*/ 15 h 41"/>
                    <a:gd name="T4" fmla="*/ 2 w 98"/>
                    <a:gd name="T5" fmla="*/ 0 h 41"/>
                    <a:gd name="T6" fmla="*/ 0 w 98"/>
                    <a:gd name="T7" fmla="*/ 5 h 41"/>
                    <a:gd name="T8" fmla="*/ 0 w 98"/>
                    <a:gd name="T9" fmla="*/ 20 h 41"/>
                    <a:gd name="T10" fmla="*/ 49 w 98"/>
                    <a:gd name="T11" fmla="*/ 41 h 41"/>
                    <a:gd name="T12" fmla="*/ 98 w 98"/>
                    <a:gd name="T13" fmla="*/ 20 h 41"/>
                    <a:gd name="T14" fmla="*/ 98 w 98"/>
                    <a:gd name="T15" fmla="*/ 5 h 41"/>
                    <a:gd name="T16" fmla="*/ 96 w 98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1">
                      <a:moveTo>
                        <a:pt x="96" y="0"/>
                      </a:moveTo>
                      <a:cubicBezTo>
                        <a:pt x="95" y="9"/>
                        <a:pt x="75" y="15"/>
                        <a:pt x="49" y="15"/>
                      </a:cubicBezTo>
                      <a:cubicBezTo>
                        <a:pt x="24" y="15"/>
                        <a:pt x="3" y="9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1"/>
                        <a:pt x="22" y="41"/>
                        <a:pt x="49" y="41"/>
                      </a:cubicBezTo>
                      <a:cubicBezTo>
                        <a:pt x="76" y="41"/>
                        <a:pt x="98" y="31"/>
                        <a:pt x="98" y="20"/>
                      </a:cubicBezTo>
                      <a:cubicBezTo>
                        <a:pt x="98" y="5"/>
                        <a:pt x="98" y="5"/>
                        <a:pt x="98" y="5"/>
                      </a:cubicBezTo>
                      <a:cubicBezTo>
                        <a:pt x="98" y="3"/>
                        <a:pt x="97" y="2"/>
                        <a:pt x="9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5" name="Oval 83">
                  <a:extLst>
                    <a:ext uri="{FF2B5EF4-FFF2-40B4-BE49-F238E27FC236}">
                      <a16:creationId xmlns:a16="http://schemas.microsoft.com/office/drawing/2014/main" id="{A9DDECC9-8F40-4045-BE4E-25402FBBDD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11618" y="2260366"/>
                  <a:ext cx="316965" cy="1073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91" name="Shape 23481">
                <a:extLst>
                  <a:ext uri="{FF2B5EF4-FFF2-40B4-BE49-F238E27FC236}">
                    <a16:creationId xmlns:a16="http://schemas.microsoft.com/office/drawing/2014/main" id="{DB072EC2-9750-5B4C-A9EB-65AF5B2A0454}"/>
                  </a:ext>
                </a:extLst>
              </p:cNvPr>
              <p:cNvSpPr/>
              <p:nvPr/>
            </p:nvSpPr>
            <p:spPr>
              <a:xfrm>
                <a:off x="4317274" y="2879999"/>
                <a:ext cx="282025" cy="2142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74" y="10042"/>
                    </a:moveTo>
                    <a:lnTo>
                      <a:pt x="9610" y="10232"/>
                    </a:lnTo>
                    <a:lnTo>
                      <a:pt x="9345" y="10326"/>
                    </a:lnTo>
                    <a:lnTo>
                      <a:pt x="9169" y="10800"/>
                    </a:lnTo>
                    <a:lnTo>
                      <a:pt x="9345" y="11084"/>
                    </a:lnTo>
                    <a:lnTo>
                      <a:pt x="9610" y="11368"/>
                    </a:lnTo>
                    <a:lnTo>
                      <a:pt x="9874" y="11558"/>
                    </a:lnTo>
                    <a:lnTo>
                      <a:pt x="10315" y="11368"/>
                    </a:lnTo>
                    <a:lnTo>
                      <a:pt x="10580" y="11084"/>
                    </a:lnTo>
                    <a:lnTo>
                      <a:pt x="10580" y="10326"/>
                    </a:lnTo>
                    <a:lnTo>
                      <a:pt x="10315" y="10232"/>
                    </a:lnTo>
                    <a:lnTo>
                      <a:pt x="9874" y="10042"/>
                    </a:lnTo>
                    <a:close/>
                    <a:moveTo>
                      <a:pt x="9874" y="2463"/>
                    </a:moveTo>
                    <a:lnTo>
                      <a:pt x="10315" y="2463"/>
                    </a:lnTo>
                    <a:lnTo>
                      <a:pt x="10580" y="2842"/>
                    </a:lnTo>
                    <a:lnTo>
                      <a:pt x="10844" y="3126"/>
                    </a:lnTo>
                    <a:lnTo>
                      <a:pt x="10844" y="9284"/>
                    </a:lnTo>
                    <a:lnTo>
                      <a:pt x="11373" y="10232"/>
                    </a:lnTo>
                    <a:lnTo>
                      <a:pt x="11549" y="10611"/>
                    </a:lnTo>
                    <a:lnTo>
                      <a:pt x="14723" y="12600"/>
                    </a:lnTo>
                    <a:lnTo>
                      <a:pt x="14988" y="12884"/>
                    </a:lnTo>
                    <a:lnTo>
                      <a:pt x="15164" y="13168"/>
                    </a:lnTo>
                    <a:lnTo>
                      <a:pt x="15164" y="13642"/>
                    </a:lnTo>
                    <a:lnTo>
                      <a:pt x="14811" y="14211"/>
                    </a:lnTo>
                    <a:lnTo>
                      <a:pt x="14547" y="14305"/>
                    </a:lnTo>
                    <a:lnTo>
                      <a:pt x="13753" y="14305"/>
                    </a:lnTo>
                    <a:lnTo>
                      <a:pt x="10580" y="12316"/>
                    </a:lnTo>
                    <a:lnTo>
                      <a:pt x="10315" y="12411"/>
                    </a:lnTo>
                    <a:lnTo>
                      <a:pt x="9522" y="12411"/>
                    </a:lnTo>
                    <a:lnTo>
                      <a:pt x="8640" y="11842"/>
                    </a:lnTo>
                    <a:lnTo>
                      <a:pt x="8376" y="11368"/>
                    </a:lnTo>
                    <a:lnTo>
                      <a:pt x="8376" y="10232"/>
                    </a:lnTo>
                    <a:lnTo>
                      <a:pt x="8640" y="9758"/>
                    </a:lnTo>
                    <a:lnTo>
                      <a:pt x="9081" y="9284"/>
                    </a:lnTo>
                    <a:lnTo>
                      <a:pt x="9081" y="3126"/>
                    </a:lnTo>
                    <a:lnTo>
                      <a:pt x="9345" y="2842"/>
                    </a:lnTo>
                    <a:lnTo>
                      <a:pt x="9610" y="2463"/>
                    </a:lnTo>
                    <a:lnTo>
                      <a:pt x="9874" y="2463"/>
                    </a:lnTo>
                    <a:close/>
                    <a:moveTo>
                      <a:pt x="9874" y="0"/>
                    </a:moveTo>
                    <a:lnTo>
                      <a:pt x="12784" y="379"/>
                    </a:lnTo>
                    <a:lnTo>
                      <a:pt x="15252" y="1611"/>
                    </a:lnTo>
                    <a:lnTo>
                      <a:pt x="17368" y="3505"/>
                    </a:lnTo>
                    <a:lnTo>
                      <a:pt x="18867" y="6063"/>
                    </a:lnTo>
                    <a:lnTo>
                      <a:pt x="19837" y="8905"/>
                    </a:lnTo>
                    <a:lnTo>
                      <a:pt x="21336" y="8905"/>
                    </a:lnTo>
                    <a:lnTo>
                      <a:pt x="21600" y="9189"/>
                    </a:lnTo>
                    <a:lnTo>
                      <a:pt x="21600" y="9284"/>
                    </a:lnTo>
                    <a:lnTo>
                      <a:pt x="21512" y="9568"/>
                    </a:lnTo>
                    <a:lnTo>
                      <a:pt x="19308" y="12600"/>
                    </a:lnTo>
                    <a:lnTo>
                      <a:pt x="19131" y="12695"/>
                    </a:lnTo>
                    <a:lnTo>
                      <a:pt x="18691" y="12695"/>
                    </a:lnTo>
                    <a:lnTo>
                      <a:pt x="18602" y="12600"/>
                    </a:lnTo>
                    <a:lnTo>
                      <a:pt x="16222" y="9568"/>
                    </a:lnTo>
                    <a:lnTo>
                      <a:pt x="16134" y="9284"/>
                    </a:lnTo>
                    <a:lnTo>
                      <a:pt x="16222" y="9189"/>
                    </a:lnTo>
                    <a:lnTo>
                      <a:pt x="16398" y="8905"/>
                    </a:lnTo>
                    <a:lnTo>
                      <a:pt x="17897" y="8905"/>
                    </a:lnTo>
                    <a:lnTo>
                      <a:pt x="17192" y="6632"/>
                    </a:lnTo>
                    <a:lnTo>
                      <a:pt x="15781" y="4737"/>
                    </a:lnTo>
                    <a:lnTo>
                      <a:pt x="14194" y="3221"/>
                    </a:lnTo>
                    <a:lnTo>
                      <a:pt x="12255" y="2368"/>
                    </a:lnTo>
                    <a:lnTo>
                      <a:pt x="9874" y="1895"/>
                    </a:lnTo>
                    <a:lnTo>
                      <a:pt x="7406" y="2368"/>
                    </a:lnTo>
                    <a:lnTo>
                      <a:pt x="5113" y="3695"/>
                    </a:lnTo>
                    <a:lnTo>
                      <a:pt x="3262" y="5589"/>
                    </a:lnTo>
                    <a:lnTo>
                      <a:pt x="2204" y="7958"/>
                    </a:lnTo>
                    <a:lnTo>
                      <a:pt x="1763" y="10800"/>
                    </a:lnTo>
                    <a:lnTo>
                      <a:pt x="2204" y="13642"/>
                    </a:lnTo>
                    <a:lnTo>
                      <a:pt x="3262" y="16011"/>
                    </a:lnTo>
                    <a:lnTo>
                      <a:pt x="5113" y="17905"/>
                    </a:lnTo>
                    <a:lnTo>
                      <a:pt x="7406" y="19042"/>
                    </a:lnTo>
                    <a:lnTo>
                      <a:pt x="9874" y="19516"/>
                    </a:lnTo>
                    <a:lnTo>
                      <a:pt x="12078" y="19232"/>
                    </a:lnTo>
                    <a:lnTo>
                      <a:pt x="14018" y="18379"/>
                    </a:lnTo>
                    <a:lnTo>
                      <a:pt x="15693" y="17053"/>
                    </a:lnTo>
                    <a:lnTo>
                      <a:pt x="17104" y="15253"/>
                    </a:lnTo>
                    <a:lnTo>
                      <a:pt x="17368" y="14968"/>
                    </a:lnTo>
                    <a:lnTo>
                      <a:pt x="17633" y="14779"/>
                    </a:lnTo>
                    <a:lnTo>
                      <a:pt x="17897" y="14684"/>
                    </a:lnTo>
                    <a:lnTo>
                      <a:pt x="18338" y="14779"/>
                    </a:lnTo>
                    <a:lnTo>
                      <a:pt x="18602" y="15063"/>
                    </a:lnTo>
                    <a:lnTo>
                      <a:pt x="18691" y="15347"/>
                    </a:lnTo>
                    <a:lnTo>
                      <a:pt x="18691" y="15821"/>
                    </a:lnTo>
                    <a:lnTo>
                      <a:pt x="18602" y="16105"/>
                    </a:lnTo>
                    <a:lnTo>
                      <a:pt x="17104" y="18379"/>
                    </a:lnTo>
                    <a:lnTo>
                      <a:pt x="14988" y="20084"/>
                    </a:lnTo>
                    <a:lnTo>
                      <a:pt x="12519" y="21126"/>
                    </a:lnTo>
                    <a:lnTo>
                      <a:pt x="9874" y="21600"/>
                    </a:lnTo>
                    <a:lnTo>
                      <a:pt x="7318" y="21126"/>
                    </a:lnTo>
                    <a:lnTo>
                      <a:pt x="4937" y="20084"/>
                    </a:lnTo>
                    <a:lnTo>
                      <a:pt x="2909" y="18379"/>
                    </a:lnTo>
                    <a:lnTo>
                      <a:pt x="1322" y="16295"/>
                    </a:lnTo>
                    <a:lnTo>
                      <a:pt x="264" y="13642"/>
                    </a:lnTo>
                    <a:lnTo>
                      <a:pt x="0" y="10800"/>
                    </a:lnTo>
                    <a:lnTo>
                      <a:pt x="264" y="7958"/>
                    </a:lnTo>
                    <a:lnTo>
                      <a:pt x="1322" y="5305"/>
                    </a:lnTo>
                    <a:lnTo>
                      <a:pt x="2909" y="3221"/>
                    </a:lnTo>
                    <a:lnTo>
                      <a:pt x="4937" y="1421"/>
                    </a:lnTo>
                    <a:lnTo>
                      <a:pt x="7318" y="379"/>
                    </a:lnTo>
                    <a:lnTo>
                      <a:pt x="987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30480" tIns="30480" rIns="30480" bIns="30480"/>
              <a:lstStyle/>
              <a:p>
                <a:pPr defTabSz="608738">
                  <a:defRPr sz="1800">
                    <a:latin typeface="Calibri" panose="020F0502020204030204"/>
                    <a:ea typeface="Calibri" panose="020F0502020204030204"/>
                    <a:cs typeface="Calibri" panose="020F0502020204030204"/>
                    <a:sym typeface="Calibri" panose="020F0502020204030204"/>
                  </a:defRPr>
                </a:pPr>
                <a:endParaRPr sz="2000"/>
              </a:p>
            </p:txBody>
          </p:sp>
        </p:grpSp>
        <p:sp>
          <p:nvSpPr>
            <p:cNvPr id="89" name="矩形 88">
              <a:extLst>
                <a:ext uri="{FF2B5EF4-FFF2-40B4-BE49-F238E27FC236}">
                  <a16:creationId xmlns:a16="http://schemas.microsoft.com/office/drawing/2014/main" id="{6EBA8CD7-A916-BF4E-B7F2-5463E65DB14C}"/>
                </a:ext>
              </a:extLst>
            </p:cNvPr>
            <p:cNvSpPr/>
            <p:nvPr/>
          </p:nvSpPr>
          <p:spPr>
            <a:xfrm>
              <a:off x="5532306" y="1966292"/>
              <a:ext cx="791095" cy="334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ea typeface="微软雅黑" panose="020B0503020204020204" pitchFamily="34" charset="-122"/>
                </a:rPr>
                <a:t>App Data</a:t>
              </a:r>
            </a:p>
            <a:p>
              <a:pPr algn="ctr"/>
              <a:r>
                <a:rPr lang="en-US" altLang="zh-CN" sz="1000" dirty="0">
                  <a:ea typeface="微软雅黑" panose="020B0503020204020204" pitchFamily="34" charset="-122"/>
                </a:rPr>
                <a:t>[8:59:59]</a:t>
              </a:r>
            </a:p>
          </p:txBody>
        </p:sp>
      </p:grpSp>
      <p:cxnSp>
        <p:nvCxnSpPr>
          <p:cNvPr id="97" name="直接箭头连接符 116">
            <a:extLst>
              <a:ext uri="{FF2B5EF4-FFF2-40B4-BE49-F238E27FC236}">
                <a16:creationId xmlns:a16="http://schemas.microsoft.com/office/drawing/2014/main" id="{E11002F4-461D-9149-BD1E-7D8A1D235EA6}"/>
              </a:ext>
            </a:extLst>
          </p:cNvPr>
          <p:cNvCxnSpPr>
            <a:cxnSpLocks/>
          </p:cNvCxnSpPr>
          <p:nvPr/>
        </p:nvCxnSpPr>
        <p:spPr>
          <a:xfrm>
            <a:off x="6181579" y="4171659"/>
            <a:ext cx="0" cy="939936"/>
          </a:xfrm>
          <a:prstGeom prst="straightConnector1">
            <a:avLst/>
          </a:prstGeom>
          <a:ln w="12700">
            <a:solidFill>
              <a:schemeClr val="accent6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箭头连接符 117">
            <a:extLst>
              <a:ext uri="{FF2B5EF4-FFF2-40B4-BE49-F238E27FC236}">
                <a16:creationId xmlns:a16="http://schemas.microsoft.com/office/drawing/2014/main" id="{DC5E9BE0-AC55-A549-9612-6346E799EFC0}"/>
              </a:ext>
            </a:extLst>
          </p:cNvPr>
          <p:cNvCxnSpPr>
            <a:cxnSpLocks/>
          </p:cNvCxnSpPr>
          <p:nvPr/>
        </p:nvCxnSpPr>
        <p:spPr>
          <a:xfrm flipH="1">
            <a:off x="4852079" y="5281069"/>
            <a:ext cx="1088412" cy="0"/>
          </a:xfrm>
          <a:prstGeom prst="straightConnector1">
            <a:avLst/>
          </a:prstGeom>
          <a:ln w="12700">
            <a:solidFill>
              <a:schemeClr val="accent6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连接符: 肘形 36">
            <a:extLst>
              <a:ext uri="{FF2B5EF4-FFF2-40B4-BE49-F238E27FC236}">
                <a16:creationId xmlns:a16="http://schemas.microsoft.com/office/drawing/2014/main" id="{1DE3A1C5-CA68-BA4F-A16F-3A7A8CBC76C0}"/>
              </a:ext>
            </a:extLst>
          </p:cNvPr>
          <p:cNvCxnSpPr/>
          <p:nvPr/>
        </p:nvCxnSpPr>
        <p:spPr>
          <a:xfrm flipH="1" flipV="1">
            <a:off x="1490163" y="3529542"/>
            <a:ext cx="1515984" cy="1779780"/>
          </a:xfrm>
          <a:prstGeom prst="bentConnector5">
            <a:avLst>
              <a:gd name="adj1" fmla="val 117825"/>
              <a:gd name="adj2" fmla="val 99249"/>
              <a:gd name="adj3" fmla="val 118034"/>
            </a:avLst>
          </a:prstGeom>
          <a:ln w="12700">
            <a:solidFill>
              <a:srgbClr val="79BD28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矩形 101">
            <a:extLst>
              <a:ext uri="{FF2B5EF4-FFF2-40B4-BE49-F238E27FC236}">
                <a16:creationId xmlns:a16="http://schemas.microsoft.com/office/drawing/2014/main" id="{BB0CFA72-E19A-7947-95DE-3EA79E099FF3}"/>
              </a:ext>
            </a:extLst>
          </p:cNvPr>
          <p:cNvSpPr/>
          <p:nvPr/>
        </p:nvSpPr>
        <p:spPr>
          <a:xfrm>
            <a:off x="1707110" y="5201648"/>
            <a:ext cx="825887" cy="338554"/>
          </a:xfrm>
          <a:prstGeom prst="rect">
            <a:avLst/>
          </a:prstGeom>
          <a:solidFill>
            <a:srgbClr val="79BD28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  <a:ea typeface="微软雅黑" panose="020B0503020204020204" pitchFamily="34" charset="-122"/>
              </a:rPr>
              <a:t>Normal Service</a:t>
            </a:r>
            <a:endParaRPr lang="zh-CN" altLang="en-US" sz="800" b="1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id="{7343585D-485A-E249-BAB8-B5CB9E8EA412}"/>
              </a:ext>
            </a:extLst>
          </p:cNvPr>
          <p:cNvSpPr/>
          <p:nvPr/>
        </p:nvSpPr>
        <p:spPr>
          <a:xfrm>
            <a:off x="5018670" y="1390552"/>
            <a:ext cx="146658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 dirty="0">
                <a:solidFill>
                  <a:srgbClr val="79BD28"/>
                </a:solidFill>
                <a:ea typeface="微软雅黑" panose="020B0503020204020204" pitchFamily="34" charset="-122"/>
              </a:rPr>
              <a:t>Failover Rehearsal</a:t>
            </a:r>
            <a:endParaRPr lang="zh-CN" altLang="en-US" sz="1050" b="1" dirty="0">
              <a:solidFill>
                <a:srgbClr val="79BD28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id="{B3F41230-7940-F545-83A7-92FA3DE10501}"/>
              </a:ext>
            </a:extLst>
          </p:cNvPr>
          <p:cNvGrpSpPr/>
          <p:nvPr/>
        </p:nvGrpSpPr>
        <p:grpSpPr>
          <a:xfrm>
            <a:off x="5714606" y="1804977"/>
            <a:ext cx="758187" cy="773314"/>
            <a:chOff x="5536221" y="1654239"/>
            <a:chExt cx="734623" cy="646602"/>
          </a:xfrm>
        </p:grpSpPr>
        <p:grpSp>
          <p:nvGrpSpPr>
            <p:cNvPr id="106" name="组合 103">
              <a:extLst>
                <a:ext uri="{FF2B5EF4-FFF2-40B4-BE49-F238E27FC236}">
                  <a16:creationId xmlns:a16="http://schemas.microsoft.com/office/drawing/2014/main" id="{B2F78C64-374B-A74A-9F79-3129FBBEF7F6}"/>
                </a:ext>
              </a:extLst>
            </p:cNvPr>
            <p:cNvGrpSpPr/>
            <p:nvPr/>
          </p:nvGrpSpPr>
          <p:grpSpPr>
            <a:xfrm>
              <a:off x="5706103" y="1654239"/>
              <a:ext cx="548840" cy="314840"/>
              <a:chOff x="4027061" y="2777247"/>
              <a:chExt cx="572238" cy="317032"/>
            </a:xfrm>
          </p:grpSpPr>
          <p:grpSp>
            <p:nvGrpSpPr>
              <p:cNvPr id="108" name="Group 28">
                <a:extLst>
                  <a:ext uri="{FF2B5EF4-FFF2-40B4-BE49-F238E27FC236}">
                    <a16:creationId xmlns:a16="http://schemas.microsoft.com/office/drawing/2014/main" id="{43BF8FA4-8CEC-FB4D-9032-EF62B4C361DF}"/>
                  </a:ext>
                </a:extLst>
              </p:cNvPr>
              <p:cNvGrpSpPr/>
              <p:nvPr/>
            </p:nvGrpSpPr>
            <p:grpSpPr>
              <a:xfrm>
                <a:off x="4027061" y="2777247"/>
                <a:ext cx="386008" cy="301775"/>
                <a:chOff x="5106627" y="2260366"/>
                <a:chExt cx="324452" cy="406813"/>
              </a:xfrm>
              <a:solidFill>
                <a:schemeClr val="accent1">
                  <a:lumMod val="60000"/>
                  <a:lumOff val="40000"/>
                </a:schemeClr>
              </a:solidFill>
            </p:grpSpPr>
            <p:sp>
              <p:nvSpPr>
                <p:cNvPr id="110" name="Freeform 80">
                  <a:extLst>
                    <a:ext uri="{FF2B5EF4-FFF2-40B4-BE49-F238E27FC236}">
                      <a16:creationId xmlns:a16="http://schemas.microsoft.com/office/drawing/2014/main" id="{A5C74357-E6C5-6942-BD11-647913798537}"/>
                    </a:ext>
                  </a:extLst>
                </p:cNvPr>
                <p:cNvSpPr/>
                <p:nvPr/>
              </p:nvSpPr>
              <p:spPr bwMode="auto">
                <a:xfrm>
                  <a:off x="5106627" y="2430079"/>
                  <a:ext cx="324452" cy="134772"/>
                </a:xfrm>
                <a:custGeom>
                  <a:avLst/>
                  <a:gdLst>
                    <a:gd name="T0" fmla="*/ 49 w 98"/>
                    <a:gd name="T1" fmla="*/ 16 h 40"/>
                    <a:gd name="T2" fmla="*/ 2 w 98"/>
                    <a:gd name="T3" fmla="*/ 0 h 40"/>
                    <a:gd name="T4" fmla="*/ 0 w 98"/>
                    <a:gd name="T5" fmla="*/ 5 h 40"/>
                    <a:gd name="T6" fmla="*/ 0 w 98"/>
                    <a:gd name="T7" fmla="*/ 20 h 40"/>
                    <a:gd name="T8" fmla="*/ 49 w 98"/>
                    <a:gd name="T9" fmla="*/ 40 h 40"/>
                    <a:gd name="T10" fmla="*/ 98 w 98"/>
                    <a:gd name="T11" fmla="*/ 20 h 40"/>
                    <a:gd name="T12" fmla="*/ 98 w 98"/>
                    <a:gd name="T13" fmla="*/ 5 h 40"/>
                    <a:gd name="T14" fmla="*/ 96 w 98"/>
                    <a:gd name="T15" fmla="*/ 0 h 40"/>
                    <a:gd name="T16" fmla="*/ 49 w 98"/>
                    <a:gd name="T17" fmla="*/ 1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0">
                      <a:moveTo>
                        <a:pt x="49" y="16"/>
                      </a:moveTo>
                      <a:cubicBezTo>
                        <a:pt x="26" y="16"/>
                        <a:pt x="7" y="9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1"/>
                        <a:pt x="22" y="40"/>
                        <a:pt x="49" y="40"/>
                      </a:cubicBezTo>
                      <a:cubicBezTo>
                        <a:pt x="76" y="40"/>
                        <a:pt x="98" y="31"/>
                        <a:pt x="98" y="20"/>
                      </a:cubicBezTo>
                      <a:cubicBezTo>
                        <a:pt x="98" y="5"/>
                        <a:pt x="98" y="5"/>
                        <a:pt x="98" y="5"/>
                      </a:cubicBezTo>
                      <a:cubicBezTo>
                        <a:pt x="98" y="3"/>
                        <a:pt x="97" y="2"/>
                        <a:pt x="96" y="0"/>
                      </a:cubicBezTo>
                      <a:cubicBezTo>
                        <a:pt x="91" y="9"/>
                        <a:pt x="72" y="16"/>
                        <a:pt x="49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1" name="Freeform 81">
                  <a:extLst>
                    <a:ext uri="{FF2B5EF4-FFF2-40B4-BE49-F238E27FC236}">
                      <a16:creationId xmlns:a16="http://schemas.microsoft.com/office/drawing/2014/main" id="{8263D5A2-FBBB-4E42-BB39-FAFFE725A884}"/>
                    </a:ext>
                  </a:extLst>
                </p:cNvPr>
                <p:cNvSpPr/>
                <p:nvPr/>
              </p:nvSpPr>
              <p:spPr bwMode="auto">
                <a:xfrm>
                  <a:off x="5106627" y="2534902"/>
                  <a:ext cx="324452" cy="132277"/>
                </a:xfrm>
                <a:custGeom>
                  <a:avLst/>
                  <a:gdLst>
                    <a:gd name="T0" fmla="*/ 49 w 98"/>
                    <a:gd name="T1" fmla="*/ 15 h 40"/>
                    <a:gd name="T2" fmla="*/ 2 w 98"/>
                    <a:gd name="T3" fmla="*/ 0 h 40"/>
                    <a:gd name="T4" fmla="*/ 0 w 98"/>
                    <a:gd name="T5" fmla="*/ 4 h 40"/>
                    <a:gd name="T6" fmla="*/ 0 w 98"/>
                    <a:gd name="T7" fmla="*/ 19 h 40"/>
                    <a:gd name="T8" fmla="*/ 49 w 98"/>
                    <a:gd name="T9" fmla="*/ 40 h 40"/>
                    <a:gd name="T10" fmla="*/ 98 w 98"/>
                    <a:gd name="T11" fmla="*/ 19 h 40"/>
                    <a:gd name="T12" fmla="*/ 98 w 98"/>
                    <a:gd name="T13" fmla="*/ 4 h 40"/>
                    <a:gd name="T14" fmla="*/ 96 w 98"/>
                    <a:gd name="T15" fmla="*/ 0 h 40"/>
                    <a:gd name="T16" fmla="*/ 49 w 98"/>
                    <a:gd name="T17" fmla="*/ 1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0">
                      <a:moveTo>
                        <a:pt x="49" y="15"/>
                      </a:moveTo>
                      <a:cubicBezTo>
                        <a:pt x="26" y="15"/>
                        <a:pt x="7" y="9"/>
                        <a:pt x="2" y="0"/>
                      </a:cubicBezTo>
                      <a:cubicBezTo>
                        <a:pt x="1" y="1"/>
                        <a:pt x="0" y="3"/>
                        <a:pt x="0" y="4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31"/>
                        <a:pt x="22" y="40"/>
                        <a:pt x="49" y="40"/>
                      </a:cubicBezTo>
                      <a:cubicBezTo>
                        <a:pt x="76" y="40"/>
                        <a:pt x="98" y="31"/>
                        <a:pt x="98" y="19"/>
                      </a:cubicBezTo>
                      <a:cubicBezTo>
                        <a:pt x="98" y="4"/>
                        <a:pt x="98" y="4"/>
                        <a:pt x="98" y="4"/>
                      </a:cubicBezTo>
                      <a:cubicBezTo>
                        <a:pt x="98" y="3"/>
                        <a:pt x="97" y="1"/>
                        <a:pt x="96" y="0"/>
                      </a:cubicBezTo>
                      <a:cubicBezTo>
                        <a:pt x="91" y="9"/>
                        <a:pt x="72" y="15"/>
                        <a:pt x="4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2" name="Freeform 82">
                  <a:extLst>
                    <a:ext uri="{FF2B5EF4-FFF2-40B4-BE49-F238E27FC236}">
                      <a16:creationId xmlns:a16="http://schemas.microsoft.com/office/drawing/2014/main" id="{AB6CECEA-00CA-D34D-B31D-EE2BAE8FD07D}"/>
                    </a:ext>
                  </a:extLst>
                </p:cNvPr>
                <p:cNvSpPr/>
                <p:nvPr/>
              </p:nvSpPr>
              <p:spPr bwMode="auto">
                <a:xfrm>
                  <a:off x="5106627" y="2330248"/>
                  <a:ext cx="324452" cy="137269"/>
                </a:xfrm>
                <a:custGeom>
                  <a:avLst/>
                  <a:gdLst>
                    <a:gd name="T0" fmla="*/ 96 w 98"/>
                    <a:gd name="T1" fmla="*/ 0 h 41"/>
                    <a:gd name="T2" fmla="*/ 49 w 98"/>
                    <a:gd name="T3" fmla="*/ 15 h 41"/>
                    <a:gd name="T4" fmla="*/ 2 w 98"/>
                    <a:gd name="T5" fmla="*/ 0 h 41"/>
                    <a:gd name="T6" fmla="*/ 0 w 98"/>
                    <a:gd name="T7" fmla="*/ 5 h 41"/>
                    <a:gd name="T8" fmla="*/ 0 w 98"/>
                    <a:gd name="T9" fmla="*/ 20 h 41"/>
                    <a:gd name="T10" fmla="*/ 49 w 98"/>
                    <a:gd name="T11" fmla="*/ 41 h 41"/>
                    <a:gd name="T12" fmla="*/ 98 w 98"/>
                    <a:gd name="T13" fmla="*/ 20 h 41"/>
                    <a:gd name="T14" fmla="*/ 98 w 98"/>
                    <a:gd name="T15" fmla="*/ 5 h 41"/>
                    <a:gd name="T16" fmla="*/ 96 w 98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41">
                      <a:moveTo>
                        <a:pt x="96" y="0"/>
                      </a:moveTo>
                      <a:cubicBezTo>
                        <a:pt x="95" y="9"/>
                        <a:pt x="75" y="15"/>
                        <a:pt x="49" y="15"/>
                      </a:cubicBezTo>
                      <a:cubicBezTo>
                        <a:pt x="24" y="15"/>
                        <a:pt x="3" y="9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1"/>
                        <a:pt x="22" y="41"/>
                        <a:pt x="49" y="41"/>
                      </a:cubicBezTo>
                      <a:cubicBezTo>
                        <a:pt x="76" y="41"/>
                        <a:pt x="98" y="31"/>
                        <a:pt x="98" y="20"/>
                      </a:cubicBezTo>
                      <a:cubicBezTo>
                        <a:pt x="98" y="5"/>
                        <a:pt x="98" y="5"/>
                        <a:pt x="98" y="5"/>
                      </a:cubicBezTo>
                      <a:cubicBezTo>
                        <a:pt x="98" y="3"/>
                        <a:pt x="97" y="2"/>
                        <a:pt x="9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3" name="Oval 83">
                  <a:extLst>
                    <a:ext uri="{FF2B5EF4-FFF2-40B4-BE49-F238E27FC236}">
                      <a16:creationId xmlns:a16="http://schemas.microsoft.com/office/drawing/2014/main" id="{69C05934-78C6-3146-8A52-92E2E443A17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11618" y="2260366"/>
                  <a:ext cx="316965" cy="1073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en-US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09" name="Shape 23481">
                <a:extLst>
                  <a:ext uri="{FF2B5EF4-FFF2-40B4-BE49-F238E27FC236}">
                    <a16:creationId xmlns:a16="http://schemas.microsoft.com/office/drawing/2014/main" id="{FCA0FEC6-07A9-EE4E-8B4D-EF9A9652D576}"/>
                  </a:ext>
                </a:extLst>
              </p:cNvPr>
              <p:cNvSpPr/>
              <p:nvPr/>
            </p:nvSpPr>
            <p:spPr>
              <a:xfrm>
                <a:off x="4317274" y="2879999"/>
                <a:ext cx="282025" cy="2142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74" y="10042"/>
                    </a:moveTo>
                    <a:lnTo>
                      <a:pt x="9610" y="10232"/>
                    </a:lnTo>
                    <a:lnTo>
                      <a:pt x="9345" y="10326"/>
                    </a:lnTo>
                    <a:lnTo>
                      <a:pt x="9169" y="10800"/>
                    </a:lnTo>
                    <a:lnTo>
                      <a:pt x="9345" y="11084"/>
                    </a:lnTo>
                    <a:lnTo>
                      <a:pt x="9610" y="11368"/>
                    </a:lnTo>
                    <a:lnTo>
                      <a:pt x="9874" y="11558"/>
                    </a:lnTo>
                    <a:lnTo>
                      <a:pt x="10315" y="11368"/>
                    </a:lnTo>
                    <a:lnTo>
                      <a:pt x="10580" y="11084"/>
                    </a:lnTo>
                    <a:lnTo>
                      <a:pt x="10580" y="10326"/>
                    </a:lnTo>
                    <a:lnTo>
                      <a:pt x="10315" y="10232"/>
                    </a:lnTo>
                    <a:lnTo>
                      <a:pt x="9874" y="10042"/>
                    </a:lnTo>
                    <a:close/>
                    <a:moveTo>
                      <a:pt x="9874" y="2463"/>
                    </a:moveTo>
                    <a:lnTo>
                      <a:pt x="10315" y="2463"/>
                    </a:lnTo>
                    <a:lnTo>
                      <a:pt x="10580" y="2842"/>
                    </a:lnTo>
                    <a:lnTo>
                      <a:pt x="10844" y="3126"/>
                    </a:lnTo>
                    <a:lnTo>
                      <a:pt x="10844" y="9284"/>
                    </a:lnTo>
                    <a:lnTo>
                      <a:pt x="11373" y="10232"/>
                    </a:lnTo>
                    <a:lnTo>
                      <a:pt x="11549" y="10611"/>
                    </a:lnTo>
                    <a:lnTo>
                      <a:pt x="14723" y="12600"/>
                    </a:lnTo>
                    <a:lnTo>
                      <a:pt x="14988" y="12884"/>
                    </a:lnTo>
                    <a:lnTo>
                      <a:pt x="15164" y="13168"/>
                    </a:lnTo>
                    <a:lnTo>
                      <a:pt x="15164" y="13642"/>
                    </a:lnTo>
                    <a:lnTo>
                      <a:pt x="14811" y="14211"/>
                    </a:lnTo>
                    <a:lnTo>
                      <a:pt x="14547" y="14305"/>
                    </a:lnTo>
                    <a:lnTo>
                      <a:pt x="13753" y="14305"/>
                    </a:lnTo>
                    <a:lnTo>
                      <a:pt x="10580" y="12316"/>
                    </a:lnTo>
                    <a:lnTo>
                      <a:pt x="10315" y="12411"/>
                    </a:lnTo>
                    <a:lnTo>
                      <a:pt x="9522" y="12411"/>
                    </a:lnTo>
                    <a:lnTo>
                      <a:pt x="8640" y="11842"/>
                    </a:lnTo>
                    <a:lnTo>
                      <a:pt x="8376" y="11368"/>
                    </a:lnTo>
                    <a:lnTo>
                      <a:pt x="8376" y="10232"/>
                    </a:lnTo>
                    <a:lnTo>
                      <a:pt x="8640" y="9758"/>
                    </a:lnTo>
                    <a:lnTo>
                      <a:pt x="9081" y="9284"/>
                    </a:lnTo>
                    <a:lnTo>
                      <a:pt x="9081" y="3126"/>
                    </a:lnTo>
                    <a:lnTo>
                      <a:pt x="9345" y="2842"/>
                    </a:lnTo>
                    <a:lnTo>
                      <a:pt x="9610" y="2463"/>
                    </a:lnTo>
                    <a:lnTo>
                      <a:pt x="9874" y="2463"/>
                    </a:lnTo>
                    <a:close/>
                    <a:moveTo>
                      <a:pt x="9874" y="0"/>
                    </a:moveTo>
                    <a:lnTo>
                      <a:pt x="12784" y="379"/>
                    </a:lnTo>
                    <a:lnTo>
                      <a:pt x="15252" y="1611"/>
                    </a:lnTo>
                    <a:lnTo>
                      <a:pt x="17368" y="3505"/>
                    </a:lnTo>
                    <a:lnTo>
                      <a:pt x="18867" y="6063"/>
                    </a:lnTo>
                    <a:lnTo>
                      <a:pt x="19837" y="8905"/>
                    </a:lnTo>
                    <a:lnTo>
                      <a:pt x="21336" y="8905"/>
                    </a:lnTo>
                    <a:lnTo>
                      <a:pt x="21600" y="9189"/>
                    </a:lnTo>
                    <a:lnTo>
                      <a:pt x="21600" y="9284"/>
                    </a:lnTo>
                    <a:lnTo>
                      <a:pt x="21512" y="9568"/>
                    </a:lnTo>
                    <a:lnTo>
                      <a:pt x="19308" y="12600"/>
                    </a:lnTo>
                    <a:lnTo>
                      <a:pt x="19131" y="12695"/>
                    </a:lnTo>
                    <a:lnTo>
                      <a:pt x="18691" y="12695"/>
                    </a:lnTo>
                    <a:lnTo>
                      <a:pt x="18602" y="12600"/>
                    </a:lnTo>
                    <a:lnTo>
                      <a:pt x="16222" y="9568"/>
                    </a:lnTo>
                    <a:lnTo>
                      <a:pt x="16134" y="9284"/>
                    </a:lnTo>
                    <a:lnTo>
                      <a:pt x="16222" y="9189"/>
                    </a:lnTo>
                    <a:lnTo>
                      <a:pt x="16398" y="8905"/>
                    </a:lnTo>
                    <a:lnTo>
                      <a:pt x="17897" y="8905"/>
                    </a:lnTo>
                    <a:lnTo>
                      <a:pt x="17192" y="6632"/>
                    </a:lnTo>
                    <a:lnTo>
                      <a:pt x="15781" y="4737"/>
                    </a:lnTo>
                    <a:lnTo>
                      <a:pt x="14194" y="3221"/>
                    </a:lnTo>
                    <a:lnTo>
                      <a:pt x="12255" y="2368"/>
                    </a:lnTo>
                    <a:lnTo>
                      <a:pt x="9874" y="1895"/>
                    </a:lnTo>
                    <a:lnTo>
                      <a:pt x="7406" y="2368"/>
                    </a:lnTo>
                    <a:lnTo>
                      <a:pt x="5113" y="3695"/>
                    </a:lnTo>
                    <a:lnTo>
                      <a:pt x="3262" y="5589"/>
                    </a:lnTo>
                    <a:lnTo>
                      <a:pt x="2204" y="7958"/>
                    </a:lnTo>
                    <a:lnTo>
                      <a:pt x="1763" y="10800"/>
                    </a:lnTo>
                    <a:lnTo>
                      <a:pt x="2204" y="13642"/>
                    </a:lnTo>
                    <a:lnTo>
                      <a:pt x="3262" y="16011"/>
                    </a:lnTo>
                    <a:lnTo>
                      <a:pt x="5113" y="17905"/>
                    </a:lnTo>
                    <a:lnTo>
                      <a:pt x="7406" y="19042"/>
                    </a:lnTo>
                    <a:lnTo>
                      <a:pt x="9874" y="19516"/>
                    </a:lnTo>
                    <a:lnTo>
                      <a:pt x="12078" y="19232"/>
                    </a:lnTo>
                    <a:lnTo>
                      <a:pt x="14018" y="18379"/>
                    </a:lnTo>
                    <a:lnTo>
                      <a:pt x="15693" y="17053"/>
                    </a:lnTo>
                    <a:lnTo>
                      <a:pt x="17104" y="15253"/>
                    </a:lnTo>
                    <a:lnTo>
                      <a:pt x="17368" y="14968"/>
                    </a:lnTo>
                    <a:lnTo>
                      <a:pt x="17633" y="14779"/>
                    </a:lnTo>
                    <a:lnTo>
                      <a:pt x="17897" y="14684"/>
                    </a:lnTo>
                    <a:lnTo>
                      <a:pt x="18338" y="14779"/>
                    </a:lnTo>
                    <a:lnTo>
                      <a:pt x="18602" y="15063"/>
                    </a:lnTo>
                    <a:lnTo>
                      <a:pt x="18691" y="15347"/>
                    </a:lnTo>
                    <a:lnTo>
                      <a:pt x="18691" y="15821"/>
                    </a:lnTo>
                    <a:lnTo>
                      <a:pt x="18602" y="16105"/>
                    </a:lnTo>
                    <a:lnTo>
                      <a:pt x="17104" y="18379"/>
                    </a:lnTo>
                    <a:lnTo>
                      <a:pt x="14988" y="20084"/>
                    </a:lnTo>
                    <a:lnTo>
                      <a:pt x="12519" y="21126"/>
                    </a:lnTo>
                    <a:lnTo>
                      <a:pt x="9874" y="21600"/>
                    </a:lnTo>
                    <a:lnTo>
                      <a:pt x="7318" y="21126"/>
                    </a:lnTo>
                    <a:lnTo>
                      <a:pt x="4937" y="20084"/>
                    </a:lnTo>
                    <a:lnTo>
                      <a:pt x="2909" y="18379"/>
                    </a:lnTo>
                    <a:lnTo>
                      <a:pt x="1322" y="16295"/>
                    </a:lnTo>
                    <a:lnTo>
                      <a:pt x="264" y="13642"/>
                    </a:lnTo>
                    <a:lnTo>
                      <a:pt x="0" y="10800"/>
                    </a:lnTo>
                    <a:lnTo>
                      <a:pt x="264" y="7958"/>
                    </a:lnTo>
                    <a:lnTo>
                      <a:pt x="1322" y="5305"/>
                    </a:lnTo>
                    <a:lnTo>
                      <a:pt x="2909" y="3221"/>
                    </a:lnTo>
                    <a:lnTo>
                      <a:pt x="4937" y="1421"/>
                    </a:lnTo>
                    <a:lnTo>
                      <a:pt x="7318" y="379"/>
                    </a:lnTo>
                    <a:lnTo>
                      <a:pt x="987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miter lim="400000"/>
              </a:ln>
            </p:spPr>
            <p:txBody>
              <a:bodyPr lIns="30480" tIns="30480" rIns="30480" bIns="30480"/>
              <a:lstStyle/>
              <a:p>
                <a:pPr defTabSz="608738">
                  <a:defRPr sz="1800">
                    <a:latin typeface="Calibri" panose="020F0502020204030204"/>
                    <a:ea typeface="Calibri" panose="020F0502020204030204"/>
                    <a:cs typeface="Calibri" panose="020F0502020204030204"/>
                    <a:sym typeface="Calibri" panose="020F0502020204030204"/>
                  </a:defRPr>
                </a:pPr>
                <a:endParaRPr sz="2000"/>
              </a:p>
            </p:txBody>
          </p:sp>
        </p:grpSp>
        <p:sp>
          <p:nvSpPr>
            <p:cNvPr id="107" name="矩形 106">
              <a:extLst>
                <a:ext uri="{FF2B5EF4-FFF2-40B4-BE49-F238E27FC236}">
                  <a16:creationId xmlns:a16="http://schemas.microsoft.com/office/drawing/2014/main" id="{8D179886-9956-5B4C-9A93-E14871C48FB8}"/>
                </a:ext>
              </a:extLst>
            </p:cNvPr>
            <p:cNvSpPr/>
            <p:nvPr/>
          </p:nvSpPr>
          <p:spPr>
            <a:xfrm>
              <a:off x="5536221" y="1966292"/>
              <a:ext cx="734623" cy="334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ea typeface="微软雅黑" panose="020B0503020204020204" pitchFamily="34" charset="-122"/>
                </a:rPr>
                <a:t>DB Data</a:t>
              </a:r>
            </a:p>
            <a:p>
              <a:pPr algn="ctr"/>
              <a:r>
                <a:rPr lang="en-US" altLang="zh-CN" sz="1000" dirty="0">
                  <a:ea typeface="微软雅黑" panose="020B0503020204020204" pitchFamily="34" charset="-122"/>
                </a:rPr>
                <a:t>[8:59:59]</a:t>
              </a:r>
            </a:p>
          </p:txBody>
        </p:sp>
      </p:grpSp>
      <p:sp>
        <p:nvSpPr>
          <p:cNvPr id="114" name="矩形 113">
            <a:extLst>
              <a:ext uri="{FF2B5EF4-FFF2-40B4-BE49-F238E27FC236}">
                <a16:creationId xmlns:a16="http://schemas.microsoft.com/office/drawing/2014/main" id="{F5CB6200-2297-3B4C-B977-165EF877EF9D}"/>
              </a:ext>
            </a:extLst>
          </p:cNvPr>
          <p:cNvSpPr/>
          <p:nvPr/>
        </p:nvSpPr>
        <p:spPr>
          <a:xfrm>
            <a:off x="4939925" y="1687134"/>
            <a:ext cx="1591674" cy="938877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5" name="直接箭头连接符 175">
            <a:extLst>
              <a:ext uri="{FF2B5EF4-FFF2-40B4-BE49-F238E27FC236}">
                <a16:creationId xmlns:a16="http://schemas.microsoft.com/office/drawing/2014/main" id="{C48AA223-B914-2540-AE2D-C5752B35FC20}"/>
              </a:ext>
            </a:extLst>
          </p:cNvPr>
          <p:cNvCxnSpPr/>
          <p:nvPr/>
        </p:nvCxnSpPr>
        <p:spPr>
          <a:xfrm>
            <a:off x="5759710" y="2625520"/>
            <a:ext cx="0" cy="270362"/>
          </a:xfrm>
          <a:prstGeom prst="straightConnector1">
            <a:avLst/>
          </a:prstGeom>
          <a:ln w="12700">
            <a:solidFill>
              <a:schemeClr val="accent6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箭头连接符 180">
            <a:extLst>
              <a:ext uri="{FF2B5EF4-FFF2-40B4-BE49-F238E27FC236}">
                <a16:creationId xmlns:a16="http://schemas.microsoft.com/office/drawing/2014/main" id="{BED70D77-EA40-FF41-ABD9-674795D886F0}"/>
              </a:ext>
            </a:extLst>
          </p:cNvPr>
          <p:cNvCxnSpPr>
            <a:stCxn id="40" idx="0"/>
          </p:cNvCxnSpPr>
          <p:nvPr/>
        </p:nvCxnSpPr>
        <p:spPr>
          <a:xfrm flipH="1" flipV="1">
            <a:off x="1707110" y="1830595"/>
            <a:ext cx="6075" cy="1226011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箭头连接符 183">
            <a:extLst>
              <a:ext uri="{FF2B5EF4-FFF2-40B4-BE49-F238E27FC236}">
                <a16:creationId xmlns:a16="http://schemas.microsoft.com/office/drawing/2014/main" id="{279669CE-C2F9-8142-B006-73AFAF9CC9F9}"/>
              </a:ext>
            </a:extLst>
          </p:cNvPr>
          <p:cNvCxnSpPr>
            <a:stCxn id="84" idx="0"/>
          </p:cNvCxnSpPr>
          <p:nvPr/>
        </p:nvCxnSpPr>
        <p:spPr>
          <a:xfrm flipH="1" flipV="1">
            <a:off x="2516369" y="1838223"/>
            <a:ext cx="6849" cy="1218383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8" name="图片 117">
            <a:extLst>
              <a:ext uri="{FF2B5EF4-FFF2-40B4-BE49-F238E27FC236}">
                <a16:creationId xmlns:a16="http://schemas.microsoft.com/office/drawing/2014/main" id="{EA9CBE6A-B683-924E-8FA8-0F4D7784AD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741" y="3468915"/>
            <a:ext cx="1459659" cy="428338"/>
          </a:xfrm>
          <a:prstGeom prst="rect">
            <a:avLst/>
          </a:prstGeom>
        </p:spPr>
      </p:pic>
      <p:sp>
        <p:nvSpPr>
          <p:cNvPr id="121" name="Rectangle 112">
            <a:extLst>
              <a:ext uri="{FF2B5EF4-FFF2-40B4-BE49-F238E27FC236}">
                <a16:creationId xmlns:a16="http://schemas.microsoft.com/office/drawing/2014/main" id="{0D2824D3-BD4A-184C-92CE-367691D5B01C}"/>
              </a:ext>
            </a:extLst>
          </p:cNvPr>
          <p:cNvSpPr/>
          <p:nvPr/>
        </p:nvSpPr>
        <p:spPr>
          <a:xfrm>
            <a:off x="4433608" y="1038082"/>
            <a:ext cx="2282431" cy="303831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000"/>
              <a:t>Sangfor Managed Cloud Service</a:t>
            </a:r>
            <a:endParaRPr lang="en-HK" sz="1000"/>
          </a:p>
        </p:txBody>
      </p:sp>
      <p:sp>
        <p:nvSpPr>
          <p:cNvPr id="122" name="Rectangle 113">
            <a:extLst>
              <a:ext uri="{FF2B5EF4-FFF2-40B4-BE49-F238E27FC236}">
                <a16:creationId xmlns:a16="http://schemas.microsoft.com/office/drawing/2014/main" id="{FD59098C-94A1-6D40-8173-D09C64717456}"/>
              </a:ext>
            </a:extLst>
          </p:cNvPr>
          <p:cNvSpPr/>
          <p:nvPr/>
        </p:nvSpPr>
        <p:spPr>
          <a:xfrm>
            <a:off x="1264161" y="1038082"/>
            <a:ext cx="2087568" cy="299487"/>
          </a:xfrm>
          <a:prstGeom prst="rect">
            <a:avLst/>
          </a:prstGeom>
          <a:solidFill>
            <a:srgbClr val="02A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000"/>
              <a:t>On-Promise or Co-Location DC</a:t>
            </a:r>
            <a:endParaRPr lang="en-HK" sz="1000"/>
          </a:p>
        </p:txBody>
      </p:sp>
      <p:cxnSp>
        <p:nvCxnSpPr>
          <p:cNvPr id="124" name="直接箭头连接符 177">
            <a:extLst>
              <a:ext uri="{FF2B5EF4-FFF2-40B4-BE49-F238E27FC236}">
                <a16:creationId xmlns:a16="http://schemas.microsoft.com/office/drawing/2014/main" id="{86996E4F-14DC-3F48-BD02-2EEE1FB10A3C}"/>
              </a:ext>
            </a:extLst>
          </p:cNvPr>
          <p:cNvCxnSpPr>
            <a:cxnSpLocks/>
          </p:cNvCxnSpPr>
          <p:nvPr/>
        </p:nvCxnSpPr>
        <p:spPr>
          <a:xfrm>
            <a:off x="1707110" y="1830595"/>
            <a:ext cx="3229876" cy="0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55">
            <a:extLst>
              <a:ext uri="{FF2B5EF4-FFF2-40B4-BE49-F238E27FC236}">
                <a16:creationId xmlns:a16="http://schemas.microsoft.com/office/drawing/2014/main" id="{98A01760-251E-0842-9A72-4CE6C0CCC724}"/>
              </a:ext>
            </a:extLst>
          </p:cNvPr>
          <p:cNvGrpSpPr/>
          <p:nvPr/>
        </p:nvGrpSpPr>
        <p:grpSpPr>
          <a:xfrm>
            <a:off x="2990725" y="5113987"/>
            <a:ext cx="464998" cy="379265"/>
            <a:chOff x="2144198" y="3015446"/>
            <a:chExt cx="405381" cy="319327"/>
          </a:xfrm>
          <a:solidFill>
            <a:srgbClr val="02AFF0"/>
          </a:solidFill>
        </p:grpSpPr>
        <p:sp>
          <p:nvSpPr>
            <p:cNvPr id="47" name="原创设计师QQ598969553      _9">
              <a:extLst>
                <a:ext uri="{FF2B5EF4-FFF2-40B4-BE49-F238E27FC236}">
                  <a16:creationId xmlns:a16="http://schemas.microsoft.com/office/drawing/2014/main" id="{84DD45FF-DECD-2A47-8897-9D62FB6DBF0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144198" y="3015446"/>
              <a:ext cx="268667" cy="258277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913530">
                <a:defRPr/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49" name="Shape 23450">
              <a:extLst>
                <a:ext uri="{FF2B5EF4-FFF2-40B4-BE49-F238E27FC236}">
                  <a16:creationId xmlns:a16="http://schemas.microsoft.com/office/drawing/2014/main" id="{B83A0CF8-E643-1B4B-A334-13824559A652}"/>
                </a:ext>
              </a:extLst>
            </p:cNvPr>
            <p:cNvSpPr/>
            <p:nvPr/>
          </p:nvSpPr>
          <p:spPr>
            <a:xfrm>
              <a:off x="2337990" y="3076496"/>
              <a:ext cx="211589" cy="258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30" y="12212"/>
                  </a:moveTo>
                  <a:lnTo>
                    <a:pt x="10039" y="12295"/>
                  </a:lnTo>
                  <a:lnTo>
                    <a:pt x="10546" y="12462"/>
                  </a:lnTo>
                  <a:lnTo>
                    <a:pt x="10749" y="12462"/>
                  </a:lnTo>
                  <a:lnTo>
                    <a:pt x="11459" y="12295"/>
                  </a:lnTo>
                  <a:lnTo>
                    <a:pt x="11966" y="12212"/>
                  </a:lnTo>
                  <a:lnTo>
                    <a:pt x="10749" y="13791"/>
                  </a:lnTo>
                  <a:lnTo>
                    <a:pt x="11865" y="14622"/>
                  </a:lnTo>
                  <a:lnTo>
                    <a:pt x="10749" y="20188"/>
                  </a:lnTo>
                  <a:lnTo>
                    <a:pt x="10546" y="20188"/>
                  </a:lnTo>
                  <a:lnTo>
                    <a:pt x="9532" y="14622"/>
                  </a:lnTo>
                  <a:lnTo>
                    <a:pt x="10546" y="13791"/>
                  </a:lnTo>
                  <a:lnTo>
                    <a:pt x="9330" y="12212"/>
                  </a:lnTo>
                  <a:close/>
                  <a:moveTo>
                    <a:pt x="6896" y="11049"/>
                  </a:moveTo>
                  <a:lnTo>
                    <a:pt x="7099" y="11215"/>
                  </a:lnTo>
                  <a:lnTo>
                    <a:pt x="7200" y="11215"/>
                  </a:lnTo>
                  <a:lnTo>
                    <a:pt x="7200" y="13957"/>
                  </a:lnTo>
                  <a:lnTo>
                    <a:pt x="10242" y="20603"/>
                  </a:lnTo>
                  <a:lnTo>
                    <a:pt x="10445" y="20769"/>
                  </a:lnTo>
                  <a:lnTo>
                    <a:pt x="10749" y="20852"/>
                  </a:lnTo>
                  <a:lnTo>
                    <a:pt x="10952" y="20769"/>
                  </a:lnTo>
                  <a:lnTo>
                    <a:pt x="11155" y="20603"/>
                  </a:lnTo>
                  <a:lnTo>
                    <a:pt x="14096" y="13957"/>
                  </a:lnTo>
                  <a:lnTo>
                    <a:pt x="14096" y="11298"/>
                  </a:lnTo>
                  <a:lnTo>
                    <a:pt x="14704" y="11049"/>
                  </a:lnTo>
                  <a:lnTo>
                    <a:pt x="15515" y="11465"/>
                  </a:lnTo>
                  <a:lnTo>
                    <a:pt x="16834" y="11880"/>
                  </a:lnTo>
                  <a:lnTo>
                    <a:pt x="17645" y="12212"/>
                  </a:lnTo>
                  <a:lnTo>
                    <a:pt x="18051" y="12212"/>
                  </a:lnTo>
                  <a:lnTo>
                    <a:pt x="18761" y="12462"/>
                  </a:lnTo>
                  <a:lnTo>
                    <a:pt x="19065" y="12628"/>
                  </a:lnTo>
                  <a:lnTo>
                    <a:pt x="19470" y="12877"/>
                  </a:lnTo>
                  <a:lnTo>
                    <a:pt x="20890" y="15203"/>
                  </a:lnTo>
                  <a:lnTo>
                    <a:pt x="21397" y="17280"/>
                  </a:lnTo>
                  <a:lnTo>
                    <a:pt x="21600" y="19025"/>
                  </a:lnTo>
                  <a:lnTo>
                    <a:pt x="21600" y="19606"/>
                  </a:lnTo>
                  <a:lnTo>
                    <a:pt x="21397" y="20022"/>
                  </a:lnTo>
                  <a:lnTo>
                    <a:pt x="21194" y="20271"/>
                  </a:lnTo>
                  <a:lnTo>
                    <a:pt x="20992" y="20437"/>
                  </a:lnTo>
                  <a:lnTo>
                    <a:pt x="20890" y="20603"/>
                  </a:lnTo>
                  <a:lnTo>
                    <a:pt x="18761" y="21185"/>
                  </a:lnTo>
                  <a:lnTo>
                    <a:pt x="15718" y="21434"/>
                  </a:lnTo>
                  <a:lnTo>
                    <a:pt x="12372" y="21600"/>
                  </a:lnTo>
                  <a:lnTo>
                    <a:pt x="9025" y="21600"/>
                  </a:lnTo>
                  <a:lnTo>
                    <a:pt x="5679" y="21434"/>
                  </a:lnTo>
                  <a:lnTo>
                    <a:pt x="2637" y="21185"/>
                  </a:lnTo>
                  <a:lnTo>
                    <a:pt x="507" y="20603"/>
                  </a:lnTo>
                  <a:lnTo>
                    <a:pt x="101" y="20271"/>
                  </a:lnTo>
                  <a:lnTo>
                    <a:pt x="0" y="20022"/>
                  </a:lnTo>
                  <a:lnTo>
                    <a:pt x="0" y="17280"/>
                  </a:lnTo>
                  <a:lnTo>
                    <a:pt x="507" y="15203"/>
                  </a:lnTo>
                  <a:lnTo>
                    <a:pt x="1724" y="13043"/>
                  </a:lnTo>
                  <a:lnTo>
                    <a:pt x="2231" y="12628"/>
                  </a:lnTo>
                  <a:lnTo>
                    <a:pt x="2637" y="12462"/>
                  </a:lnTo>
                  <a:lnTo>
                    <a:pt x="3346" y="12212"/>
                  </a:lnTo>
                  <a:lnTo>
                    <a:pt x="3651" y="12212"/>
                  </a:lnTo>
                  <a:lnTo>
                    <a:pt x="4563" y="11880"/>
                  </a:lnTo>
                  <a:lnTo>
                    <a:pt x="5780" y="11465"/>
                  </a:lnTo>
                  <a:lnTo>
                    <a:pt x="6896" y="11049"/>
                  </a:lnTo>
                  <a:close/>
                  <a:moveTo>
                    <a:pt x="9837" y="0"/>
                  </a:moveTo>
                  <a:lnTo>
                    <a:pt x="11966" y="332"/>
                  </a:lnTo>
                  <a:lnTo>
                    <a:pt x="13589" y="914"/>
                  </a:lnTo>
                  <a:lnTo>
                    <a:pt x="15008" y="1578"/>
                  </a:lnTo>
                  <a:lnTo>
                    <a:pt x="15718" y="2658"/>
                  </a:lnTo>
                  <a:lnTo>
                    <a:pt x="15921" y="3655"/>
                  </a:lnTo>
                  <a:lnTo>
                    <a:pt x="15921" y="4486"/>
                  </a:lnTo>
                  <a:lnTo>
                    <a:pt x="15515" y="5400"/>
                  </a:lnTo>
                  <a:lnTo>
                    <a:pt x="15718" y="5400"/>
                  </a:lnTo>
                  <a:lnTo>
                    <a:pt x="15921" y="5649"/>
                  </a:lnTo>
                  <a:lnTo>
                    <a:pt x="15921" y="6646"/>
                  </a:lnTo>
                  <a:lnTo>
                    <a:pt x="15718" y="7228"/>
                  </a:lnTo>
                  <a:lnTo>
                    <a:pt x="15414" y="7560"/>
                  </a:lnTo>
                  <a:lnTo>
                    <a:pt x="14806" y="8889"/>
                  </a:lnTo>
                  <a:lnTo>
                    <a:pt x="13792" y="10135"/>
                  </a:lnTo>
                  <a:lnTo>
                    <a:pt x="12575" y="11215"/>
                  </a:lnTo>
                  <a:lnTo>
                    <a:pt x="10749" y="11631"/>
                  </a:lnTo>
                  <a:lnTo>
                    <a:pt x="9228" y="11298"/>
                  </a:lnTo>
                  <a:lnTo>
                    <a:pt x="7808" y="10468"/>
                  </a:lnTo>
                  <a:lnTo>
                    <a:pt x="6490" y="9138"/>
                  </a:lnTo>
                  <a:lnTo>
                    <a:pt x="5983" y="7560"/>
                  </a:lnTo>
                  <a:lnTo>
                    <a:pt x="5780" y="7228"/>
                  </a:lnTo>
                  <a:lnTo>
                    <a:pt x="5679" y="6812"/>
                  </a:lnTo>
                  <a:lnTo>
                    <a:pt x="5476" y="6563"/>
                  </a:lnTo>
                  <a:lnTo>
                    <a:pt x="5476" y="5649"/>
                  </a:lnTo>
                  <a:lnTo>
                    <a:pt x="5679" y="5400"/>
                  </a:lnTo>
                  <a:lnTo>
                    <a:pt x="5476" y="3905"/>
                  </a:lnTo>
                  <a:lnTo>
                    <a:pt x="5476" y="3074"/>
                  </a:lnTo>
                  <a:lnTo>
                    <a:pt x="5679" y="2658"/>
                  </a:lnTo>
                  <a:lnTo>
                    <a:pt x="6693" y="1329"/>
                  </a:lnTo>
                  <a:lnTo>
                    <a:pt x="8113" y="415"/>
                  </a:lnTo>
                  <a:lnTo>
                    <a:pt x="9837" y="0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30480" tIns="30480" rIns="30480" bIns="30480"/>
            <a:lstStyle/>
            <a:p>
              <a:pPr defTabSz="608738">
                <a:defRPr sz="1800"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2000"/>
            </a:p>
          </p:txBody>
        </p:sp>
      </p:grpSp>
      <p:sp>
        <p:nvSpPr>
          <p:cNvPr id="123" name="矩形 122">
            <a:extLst>
              <a:ext uri="{FF2B5EF4-FFF2-40B4-BE49-F238E27FC236}">
                <a16:creationId xmlns:a16="http://schemas.microsoft.com/office/drawing/2014/main" id="{C5767058-4424-BE47-B046-DE18CE191E5D}"/>
              </a:ext>
            </a:extLst>
          </p:cNvPr>
          <p:cNvSpPr/>
          <p:nvPr/>
        </p:nvSpPr>
        <p:spPr>
          <a:xfrm>
            <a:off x="3099760" y="1612317"/>
            <a:ext cx="1618204" cy="430887"/>
          </a:xfrm>
          <a:prstGeom prst="rect">
            <a:avLst/>
          </a:prstGeom>
          <a:solidFill>
            <a:srgbClr val="FFFFFF"/>
          </a:solidFill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0070C0"/>
                </a:solidFill>
                <a:ea typeface="微软雅黑" panose="020B0503020204020204" pitchFamily="34" charset="-122"/>
              </a:rPr>
              <a:t>CDP /</a:t>
            </a:r>
          </a:p>
          <a:p>
            <a:pPr algn="ctr"/>
            <a:r>
              <a:rPr lang="en-US" altLang="zh-CN" sz="1100" b="1" dirty="0">
                <a:solidFill>
                  <a:srgbClr val="0070C0"/>
                </a:solidFill>
                <a:ea typeface="微软雅黑" panose="020B0503020204020204" pitchFamily="34" charset="-122"/>
              </a:rPr>
              <a:t> Cloud Migration Tool</a:t>
            </a:r>
            <a:endParaRPr lang="zh-CN" altLang="en-US" sz="1100" b="1" dirty="0">
              <a:solidFill>
                <a:srgbClr val="0070C0"/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9BD15D3B-A102-0C4D-8ADE-394914BAEEAE}"/>
              </a:ext>
            </a:extLst>
          </p:cNvPr>
          <p:cNvSpPr/>
          <p:nvPr/>
        </p:nvSpPr>
        <p:spPr>
          <a:xfrm>
            <a:off x="7514721" y="1743559"/>
            <a:ext cx="3811512" cy="43956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1600" b="1" dirty="0">
                <a:solidFill>
                  <a:schemeClr val="bg1"/>
                </a:solidFill>
                <a:ea typeface="微软雅黑" pitchFamily="34" charset="-122"/>
              </a:rPr>
              <a:t>         </a:t>
            </a:r>
            <a:r>
              <a:rPr lang="en-US" altLang="zh-TW" sz="1600" b="1" dirty="0" err="1">
                <a:solidFill>
                  <a:schemeClr val="bg1"/>
                </a:solidFill>
                <a:ea typeface="微软雅黑" pitchFamily="34" charset="-122"/>
              </a:rPr>
              <a:t>Sangfor</a:t>
            </a:r>
            <a:r>
              <a:rPr lang="en-HK" altLang="zh-CN" sz="1600" b="1" dirty="0">
                <a:solidFill>
                  <a:schemeClr val="bg1"/>
                </a:solidFill>
                <a:ea typeface="微软雅黑" pitchFamily="34" charset="-122"/>
              </a:rPr>
              <a:t> DR </a:t>
            </a:r>
            <a:r>
              <a:rPr lang="en-US" altLang="zh-CN" sz="1600" b="1" dirty="0">
                <a:solidFill>
                  <a:schemeClr val="bg1"/>
                </a:solidFill>
                <a:ea typeface="微软雅黑" pitchFamily="34" charset="-122"/>
              </a:rPr>
              <a:t>Features</a:t>
            </a:r>
            <a:endParaRPr lang="zh-CN" altLang="en-US" sz="1600" b="1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35" name="Shape 23521">
            <a:extLst>
              <a:ext uri="{FF2B5EF4-FFF2-40B4-BE49-F238E27FC236}">
                <a16:creationId xmlns:a16="http://schemas.microsoft.com/office/drawing/2014/main" id="{0BA13EF4-2CE9-374C-BC6A-680C956F42F2}"/>
              </a:ext>
            </a:extLst>
          </p:cNvPr>
          <p:cNvSpPr/>
          <p:nvPr/>
        </p:nvSpPr>
        <p:spPr>
          <a:xfrm>
            <a:off x="7776634" y="1859130"/>
            <a:ext cx="236757" cy="2039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65"/>
                </a:moveTo>
                <a:lnTo>
                  <a:pt x="13782" y="265"/>
                </a:lnTo>
                <a:lnTo>
                  <a:pt x="12059" y="2584"/>
                </a:lnTo>
                <a:lnTo>
                  <a:pt x="2054" y="2584"/>
                </a:lnTo>
                <a:lnTo>
                  <a:pt x="2054" y="19347"/>
                </a:lnTo>
                <a:lnTo>
                  <a:pt x="18618" y="19347"/>
                </a:lnTo>
                <a:lnTo>
                  <a:pt x="18618" y="10005"/>
                </a:lnTo>
                <a:lnTo>
                  <a:pt x="20540" y="7156"/>
                </a:lnTo>
                <a:lnTo>
                  <a:pt x="20540" y="21600"/>
                </a:lnTo>
                <a:lnTo>
                  <a:pt x="0" y="21600"/>
                </a:lnTo>
                <a:lnTo>
                  <a:pt x="0" y="265"/>
                </a:lnTo>
                <a:close/>
                <a:moveTo>
                  <a:pt x="21600" y="0"/>
                </a:moveTo>
                <a:lnTo>
                  <a:pt x="19480" y="2187"/>
                </a:lnTo>
                <a:lnTo>
                  <a:pt x="17691" y="4439"/>
                </a:lnTo>
                <a:lnTo>
                  <a:pt x="15968" y="6493"/>
                </a:lnTo>
                <a:lnTo>
                  <a:pt x="14577" y="8547"/>
                </a:lnTo>
                <a:lnTo>
                  <a:pt x="13384" y="10402"/>
                </a:lnTo>
                <a:lnTo>
                  <a:pt x="12456" y="11993"/>
                </a:lnTo>
                <a:lnTo>
                  <a:pt x="11860" y="13119"/>
                </a:lnTo>
                <a:lnTo>
                  <a:pt x="11330" y="14179"/>
                </a:lnTo>
                <a:lnTo>
                  <a:pt x="11198" y="14312"/>
                </a:lnTo>
                <a:lnTo>
                  <a:pt x="10667" y="14709"/>
                </a:lnTo>
                <a:lnTo>
                  <a:pt x="10137" y="15239"/>
                </a:lnTo>
                <a:lnTo>
                  <a:pt x="9475" y="15637"/>
                </a:lnTo>
                <a:lnTo>
                  <a:pt x="9077" y="15968"/>
                </a:lnTo>
                <a:lnTo>
                  <a:pt x="8945" y="16101"/>
                </a:lnTo>
                <a:lnTo>
                  <a:pt x="8083" y="13384"/>
                </a:lnTo>
                <a:lnTo>
                  <a:pt x="7288" y="11595"/>
                </a:lnTo>
                <a:lnTo>
                  <a:pt x="6626" y="10402"/>
                </a:lnTo>
                <a:lnTo>
                  <a:pt x="5963" y="9607"/>
                </a:lnTo>
                <a:lnTo>
                  <a:pt x="5566" y="9342"/>
                </a:lnTo>
                <a:lnTo>
                  <a:pt x="5301" y="9210"/>
                </a:lnTo>
                <a:lnTo>
                  <a:pt x="5168" y="9210"/>
                </a:lnTo>
                <a:lnTo>
                  <a:pt x="6228" y="8216"/>
                </a:lnTo>
                <a:lnTo>
                  <a:pt x="7023" y="7951"/>
                </a:lnTo>
                <a:lnTo>
                  <a:pt x="7818" y="8083"/>
                </a:lnTo>
                <a:lnTo>
                  <a:pt x="8415" y="8547"/>
                </a:lnTo>
                <a:lnTo>
                  <a:pt x="9077" y="9210"/>
                </a:lnTo>
                <a:lnTo>
                  <a:pt x="9475" y="10005"/>
                </a:lnTo>
                <a:lnTo>
                  <a:pt x="9740" y="10800"/>
                </a:lnTo>
                <a:lnTo>
                  <a:pt x="9872" y="11330"/>
                </a:lnTo>
                <a:lnTo>
                  <a:pt x="10005" y="11463"/>
                </a:lnTo>
                <a:lnTo>
                  <a:pt x="12324" y="8216"/>
                </a:lnTo>
                <a:lnTo>
                  <a:pt x="14577" y="5566"/>
                </a:lnTo>
                <a:lnTo>
                  <a:pt x="16498" y="3644"/>
                </a:lnTo>
                <a:lnTo>
                  <a:pt x="18221" y="2187"/>
                </a:lnTo>
                <a:lnTo>
                  <a:pt x="19480" y="1193"/>
                </a:lnTo>
                <a:lnTo>
                  <a:pt x="20672" y="530"/>
                </a:lnTo>
                <a:lnTo>
                  <a:pt x="21335" y="133"/>
                </a:lnTo>
                <a:lnTo>
                  <a:pt x="21600" y="0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0480" tIns="30480" rIns="30480" bIns="30480"/>
          <a:lstStyle/>
          <a:p>
            <a:pPr defTabSz="609570">
              <a:defRPr sz="1800">
                <a:latin typeface="Calibri"/>
                <a:ea typeface="Calibri"/>
                <a:cs typeface="Calibri"/>
                <a:sym typeface="Calibri"/>
              </a:defRPr>
            </a:pPr>
            <a:endParaRPr sz="3600"/>
          </a:p>
        </p:txBody>
      </p:sp>
    </p:spTree>
    <p:extLst>
      <p:ext uri="{BB962C8B-B14F-4D97-AF65-F5344CB8AC3E}">
        <p14:creationId xmlns:p14="http://schemas.microsoft.com/office/powerpoint/2010/main" val="307413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955421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</a:rPr>
                <a:t>Case 4 - Managed</a:t>
              </a:r>
              <a:r>
                <a:rPr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Service</a:t>
              </a:r>
              <a:r>
                <a:rPr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for</a:t>
              </a:r>
              <a:r>
                <a:rPr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On-Premise</a:t>
              </a:r>
              <a:r>
                <a:rPr lang="zh-CN" altLang="en-US" sz="2800" b="1" dirty="0">
                  <a:solidFill>
                    <a:srgbClr val="345692"/>
                  </a:solidFill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</a:rPr>
                <a:t>Datacenter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sp>
        <p:nvSpPr>
          <p:cNvPr id="452" name="矩形 451">
            <a:extLst>
              <a:ext uri="{FF2B5EF4-FFF2-40B4-BE49-F238E27FC236}">
                <a16:creationId xmlns:a16="http://schemas.microsoft.com/office/drawing/2014/main" id="{A5A8997A-FECD-F443-98EB-DC834A63D0AE}"/>
              </a:ext>
            </a:extLst>
          </p:cNvPr>
          <p:cNvSpPr/>
          <p:nvPr/>
        </p:nvSpPr>
        <p:spPr>
          <a:xfrm>
            <a:off x="6431797" y="1230239"/>
            <a:ext cx="4896564" cy="438482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3" name="矩形 452">
            <a:extLst>
              <a:ext uri="{FF2B5EF4-FFF2-40B4-BE49-F238E27FC236}">
                <a16:creationId xmlns:a16="http://schemas.microsoft.com/office/drawing/2014/main" id="{CB602183-C843-9E4F-87D9-19FE96E3E0DE}"/>
              </a:ext>
            </a:extLst>
          </p:cNvPr>
          <p:cNvSpPr/>
          <p:nvPr/>
        </p:nvSpPr>
        <p:spPr>
          <a:xfrm>
            <a:off x="930229" y="1230238"/>
            <a:ext cx="3050122" cy="438482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6" name="矩形 28">
            <a:extLst>
              <a:ext uri="{FF2B5EF4-FFF2-40B4-BE49-F238E27FC236}">
                <a16:creationId xmlns:a16="http://schemas.microsoft.com/office/drawing/2014/main" id="{643BCC91-633E-3841-96DC-DFF012F8D4D9}"/>
              </a:ext>
            </a:extLst>
          </p:cNvPr>
          <p:cNvSpPr/>
          <p:nvPr/>
        </p:nvSpPr>
        <p:spPr>
          <a:xfrm>
            <a:off x="1393922" y="3432336"/>
            <a:ext cx="2121689" cy="1434165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57" name="矩形 21">
            <a:extLst>
              <a:ext uri="{FF2B5EF4-FFF2-40B4-BE49-F238E27FC236}">
                <a16:creationId xmlns:a16="http://schemas.microsoft.com/office/drawing/2014/main" id="{A6A2BB35-AF5B-AC4F-8692-14F4632100E2}"/>
              </a:ext>
            </a:extLst>
          </p:cNvPr>
          <p:cNvSpPr/>
          <p:nvPr/>
        </p:nvSpPr>
        <p:spPr>
          <a:xfrm>
            <a:off x="1012336" y="1430149"/>
            <a:ext cx="2898408" cy="276999"/>
          </a:xfrm>
          <a:prstGeom prst="rect">
            <a:avLst/>
          </a:prstGeom>
          <a:solidFill>
            <a:srgbClr val="02AFF0"/>
          </a:solidFill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264"/>
            <a:r>
              <a:rPr lang="en-HK" altLang="zh-CN" sz="1200" b="1" dirty="0">
                <a:solidFill>
                  <a:schemeClr val="bg1"/>
                </a:solidFill>
                <a:ea typeface="微软雅黑" pitchFamily="34" charset="-122"/>
              </a:rPr>
              <a:t>Sangfor On-Premises Private Cloud</a:t>
            </a:r>
          </a:p>
        </p:txBody>
      </p:sp>
      <p:grpSp>
        <p:nvGrpSpPr>
          <p:cNvPr id="458" name="组合 23">
            <a:extLst>
              <a:ext uri="{FF2B5EF4-FFF2-40B4-BE49-F238E27FC236}">
                <a16:creationId xmlns:a16="http://schemas.microsoft.com/office/drawing/2014/main" id="{B0ABB4ED-B20F-564D-B691-EC5888F178C0}"/>
              </a:ext>
            </a:extLst>
          </p:cNvPr>
          <p:cNvGrpSpPr/>
          <p:nvPr/>
        </p:nvGrpSpPr>
        <p:grpSpPr>
          <a:xfrm>
            <a:off x="1526467" y="3538750"/>
            <a:ext cx="1856599" cy="1224134"/>
            <a:chOff x="1107461" y="4810907"/>
            <a:chExt cx="1143043" cy="753656"/>
          </a:xfrm>
        </p:grpSpPr>
        <p:pic>
          <p:nvPicPr>
            <p:cNvPr id="459" name="图片 24">
              <a:extLst>
                <a:ext uri="{FF2B5EF4-FFF2-40B4-BE49-F238E27FC236}">
                  <a16:creationId xmlns:a16="http://schemas.microsoft.com/office/drawing/2014/main" id="{2895CF02-E98A-904E-B27C-52EA7CDAFD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10001" y="4810907"/>
              <a:ext cx="1140503" cy="226591"/>
            </a:xfrm>
            <a:prstGeom prst="rect">
              <a:avLst/>
            </a:prstGeom>
          </p:spPr>
        </p:pic>
        <p:pic>
          <p:nvPicPr>
            <p:cNvPr id="460" name="图片 25">
              <a:extLst>
                <a:ext uri="{FF2B5EF4-FFF2-40B4-BE49-F238E27FC236}">
                  <a16:creationId xmlns:a16="http://schemas.microsoft.com/office/drawing/2014/main" id="{99D49F0F-E9F4-804C-9992-20B921CB8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461" y="5073036"/>
              <a:ext cx="1140503" cy="226591"/>
            </a:xfrm>
            <a:prstGeom prst="rect">
              <a:avLst/>
            </a:prstGeom>
          </p:spPr>
        </p:pic>
        <p:pic>
          <p:nvPicPr>
            <p:cNvPr id="461" name="图片 26">
              <a:extLst>
                <a:ext uri="{FF2B5EF4-FFF2-40B4-BE49-F238E27FC236}">
                  <a16:creationId xmlns:a16="http://schemas.microsoft.com/office/drawing/2014/main" id="{261B3AF6-C394-3E41-8ED0-B3153B90C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07461" y="5337972"/>
              <a:ext cx="1140503" cy="226591"/>
            </a:xfrm>
            <a:prstGeom prst="rect">
              <a:avLst/>
            </a:prstGeom>
          </p:spPr>
        </p:pic>
      </p:grpSp>
      <p:sp>
        <p:nvSpPr>
          <p:cNvPr id="462" name="梯形 27">
            <a:extLst>
              <a:ext uri="{FF2B5EF4-FFF2-40B4-BE49-F238E27FC236}">
                <a16:creationId xmlns:a16="http://schemas.microsoft.com/office/drawing/2014/main" id="{DDCAA691-AD81-8A4F-BA44-0A66BD1D06F2}"/>
              </a:ext>
            </a:extLst>
          </p:cNvPr>
          <p:cNvSpPr/>
          <p:nvPr/>
        </p:nvSpPr>
        <p:spPr bwMode="auto">
          <a:xfrm rot="10800000">
            <a:off x="1135797" y="2208331"/>
            <a:ext cx="2632826" cy="1335320"/>
          </a:xfrm>
          <a:prstGeom prst="trapezoid">
            <a:avLst>
              <a:gd name="adj" fmla="val 30510"/>
            </a:avLst>
          </a:prstGeom>
          <a:gradFill>
            <a:gsLst>
              <a:gs pos="0">
                <a:srgbClr val="ECECEC"/>
              </a:gs>
              <a:gs pos="0">
                <a:srgbClr val="00539F">
                  <a:alpha val="32000"/>
                </a:srgbClr>
              </a:gs>
              <a:gs pos="83000">
                <a:srgbClr val="7AC141">
                  <a:alpha val="0"/>
                </a:srgb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66115">
              <a:defRPr/>
            </a:pPr>
            <a:endParaRPr lang="zh-CN" altLang="en-US" sz="600" kern="0">
              <a:solidFill>
                <a:srgbClr val="0170C1"/>
              </a:solidFill>
              <a:ea typeface="宋体" panose="02010600030101010101" pitchFamily="2" charset="-122"/>
              <a:cs typeface="微软雅黑" panose="020B0503020204020204" pitchFamily="34" charset="-122"/>
            </a:endParaRPr>
          </a:p>
        </p:txBody>
      </p:sp>
      <p:sp>
        <p:nvSpPr>
          <p:cNvPr id="464" name="文本框 92">
            <a:extLst>
              <a:ext uri="{FF2B5EF4-FFF2-40B4-BE49-F238E27FC236}">
                <a16:creationId xmlns:a16="http://schemas.microsoft.com/office/drawing/2014/main" id="{0D1FC617-7EE9-DE4E-B91F-78018388E111}"/>
              </a:ext>
            </a:extLst>
          </p:cNvPr>
          <p:cNvSpPr txBox="1"/>
          <p:nvPr/>
        </p:nvSpPr>
        <p:spPr>
          <a:xfrm>
            <a:off x="1420921" y="3030841"/>
            <a:ext cx="785792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kumimoji="1" lang="en-HK" altLang="zh-CN" sz="1000" dirty="0">
                <a:solidFill>
                  <a:srgbClr val="5F7491"/>
                </a:solidFill>
                <a:ea typeface="等线" panose="02010600030101010101" pitchFamily="2" charset="-122"/>
                <a:cs typeface="微软雅黑" panose="020B0503020204020204" pitchFamily="34" charset="-122"/>
              </a:rPr>
              <a:t>Compute</a:t>
            </a:r>
            <a:endParaRPr kumimoji="1" lang="zh-CN" altLang="en-US" sz="1000" dirty="0">
              <a:solidFill>
                <a:srgbClr val="5F7491"/>
              </a:solidFill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sp>
        <p:nvSpPr>
          <p:cNvPr id="465" name="文本框 89">
            <a:extLst>
              <a:ext uri="{FF2B5EF4-FFF2-40B4-BE49-F238E27FC236}">
                <a16:creationId xmlns:a16="http://schemas.microsoft.com/office/drawing/2014/main" id="{25341262-3216-4B4A-B593-38654B5CFF77}"/>
              </a:ext>
            </a:extLst>
          </p:cNvPr>
          <p:cNvSpPr txBox="1"/>
          <p:nvPr/>
        </p:nvSpPr>
        <p:spPr>
          <a:xfrm>
            <a:off x="2172433" y="3030841"/>
            <a:ext cx="697627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kumimoji="1" lang="en-HK" altLang="zh-CN" sz="1000">
                <a:solidFill>
                  <a:srgbClr val="5F7491"/>
                </a:solidFill>
                <a:ea typeface="等线" panose="02010600030101010101" pitchFamily="2" charset="-122"/>
                <a:cs typeface="微软雅黑" panose="020B0503020204020204" pitchFamily="34" charset="-122"/>
              </a:rPr>
              <a:t>Network</a:t>
            </a:r>
            <a:endParaRPr kumimoji="1" lang="zh-CN" altLang="en-US" sz="1000">
              <a:solidFill>
                <a:srgbClr val="5F7491"/>
              </a:solidFill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sp>
        <p:nvSpPr>
          <p:cNvPr id="466" name="文本框 88">
            <a:extLst>
              <a:ext uri="{FF2B5EF4-FFF2-40B4-BE49-F238E27FC236}">
                <a16:creationId xmlns:a16="http://schemas.microsoft.com/office/drawing/2014/main" id="{76EBDD40-8B8A-DE4D-ADA7-D5B7ED9146F7}"/>
              </a:ext>
            </a:extLst>
          </p:cNvPr>
          <p:cNvSpPr txBox="1"/>
          <p:nvPr/>
        </p:nvSpPr>
        <p:spPr>
          <a:xfrm>
            <a:off x="1676976" y="2388347"/>
            <a:ext cx="671979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kumimoji="1" lang="en-HK" altLang="zh-CN" sz="1000" dirty="0">
                <a:solidFill>
                  <a:srgbClr val="5F7491"/>
                </a:solidFill>
                <a:ea typeface="等线" panose="02010600030101010101" pitchFamily="2" charset="-122"/>
                <a:cs typeface="微软雅黑" panose="020B0503020204020204" pitchFamily="34" charset="-122"/>
              </a:rPr>
              <a:t>Storage</a:t>
            </a:r>
            <a:endParaRPr kumimoji="1" lang="zh-CN" altLang="en-US" sz="1000" dirty="0">
              <a:solidFill>
                <a:srgbClr val="5F7491"/>
              </a:solidFill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sp>
        <p:nvSpPr>
          <p:cNvPr id="467" name="文本框 86">
            <a:extLst>
              <a:ext uri="{FF2B5EF4-FFF2-40B4-BE49-F238E27FC236}">
                <a16:creationId xmlns:a16="http://schemas.microsoft.com/office/drawing/2014/main" id="{A66A08F3-8B49-5E4A-8936-105F79BC05D3}"/>
              </a:ext>
            </a:extLst>
          </p:cNvPr>
          <p:cNvSpPr txBox="1"/>
          <p:nvPr/>
        </p:nvSpPr>
        <p:spPr>
          <a:xfrm>
            <a:off x="2594419" y="2397477"/>
            <a:ext cx="670375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kumimoji="1" lang="en-HK" altLang="zh-CN" sz="1000">
                <a:solidFill>
                  <a:srgbClr val="5F7491"/>
                </a:solidFill>
                <a:ea typeface="等线" panose="02010600030101010101" pitchFamily="2" charset="-122"/>
                <a:cs typeface="微软雅黑" panose="020B0503020204020204" pitchFamily="34" charset="-122"/>
              </a:rPr>
              <a:t>Security</a:t>
            </a:r>
            <a:endParaRPr kumimoji="1" lang="zh-CN" altLang="en-US" sz="1000">
              <a:solidFill>
                <a:srgbClr val="5F7491"/>
              </a:solidFill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sp>
        <p:nvSpPr>
          <p:cNvPr id="468" name="文本框 86">
            <a:extLst>
              <a:ext uri="{FF2B5EF4-FFF2-40B4-BE49-F238E27FC236}">
                <a16:creationId xmlns:a16="http://schemas.microsoft.com/office/drawing/2014/main" id="{ECD028E0-3CCB-834F-A50D-989420937BDC}"/>
              </a:ext>
            </a:extLst>
          </p:cNvPr>
          <p:cNvSpPr txBox="1"/>
          <p:nvPr/>
        </p:nvSpPr>
        <p:spPr>
          <a:xfrm>
            <a:off x="2937175" y="3030841"/>
            <a:ext cx="538930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kumimoji="1" lang="en-HK" altLang="zh-CN" sz="1000">
                <a:solidFill>
                  <a:srgbClr val="5F7491"/>
                </a:solidFill>
                <a:ea typeface="等线" panose="02010600030101010101" pitchFamily="2" charset="-122"/>
                <a:cs typeface="微软雅黑" panose="020B0503020204020204" pitchFamily="34" charset="-122"/>
              </a:rPr>
              <a:t>Portal</a:t>
            </a:r>
            <a:endParaRPr kumimoji="1" lang="zh-CN" altLang="en-US" sz="1000">
              <a:solidFill>
                <a:srgbClr val="5F7491"/>
              </a:solidFill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grpSp>
        <p:nvGrpSpPr>
          <p:cNvPr id="470" name="组合 291">
            <a:extLst>
              <a:ext uri="{FF2B5EF4-FFF2-40B4-BE49-F238E27FC236}">
                <a16:creationId xmlns:a16="http://schemas.microsoft.com/office/drawing/2014/main" id="{4099FEDB-62CE-AA4B-8AA1-52440413227A}"/>
              </a:ext>
            </a:extLst>
          </p:cNvPr>
          <p:cNvGrpSpPr/>
          <p:nvPr/>
        </p:nvGrpSpPr>
        <p:grpSpPr>
          <a:xfrm>
            <a:off x="2776270" y="2095401"/>
            <a:ext cx="306674" cy="306674"/>
            <a:chOff x="6776121" y="1273586"/>
            <a:chExt cx="753491" cy="753491"/>
          </a:xfrm>
          <a:solidFill>
            <a:schemeClr val="bg2">
              <a:lumMod val="75000"/>
            </a:schemeClr>
          </a:solidFill>
        </p:grpSpPr>
        <p:sp>
          <p:nvSpPr>
            <p:cNvPr id="483" name="圆角矩形 12">
              <a:extLst>
                <a:ext uri="{FF2B5EF4-FFF2-40B4-BE49-F238E27FC236}">
                  <a16:creationId xmlns:a16="http://schemas.microsoft.com/office/drawing/2014/main" id="{D65D8D87-FFD4-2642-9149-DF278FA3B912}"/>
                </a:ext>
              </a:extLst>
            </p:cNvPr>
            <p:cNvSpPr/>
            <p:nvPr/>
          </p:nvSpPr>
          <p:spPr>
            <a:xfrm>
              <a:off x="6776121" y="1273586"/>
              <a:ext cx="753491" cy="753491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i="0" u="none" strike="noStrike" kern="0" cap="none" spc="0" normalizeH="0" baseline="0" noProof="0">
                <a:ln>
                  <a:noFill/>
                </a:ln>
                <a:solidFill>
                  <a:srgbClr val="C6D9F1"/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484" name="图片 293">
              <a:extLst>
                <a:ext uri="{FF2B5EF4-FFF2-40B4-BE49-F238E27FC236}">
                  <a16:creationId xmlns:a16="http://schemas.microsoft.com/office/drawing/2014/main" id="{B86122BB-8645-2945-9C01-2CFDBA4C9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Photocopy detail="2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53483" y="1455247"/>
              <a:ext cx="398396" cy="404986"/>
            </a:xfrm>
            <a:prstGeom prst="rect">
              <a:avLst/>
            </a:prstGeom>
            <a:grpFill/>
          </p:spPr>
        </p:pic>
      </p:grpSp>
      <p:grpSp>
        <p:nvGrpSpPr>
          <p:cNvPr id="471" name="组合 294">
            <a:extLst>
              <a:ext uri="{FF2B5EF4-FFF2-40B4-BE49-F238E27FC236}">
                <a16:creationId xmlns:a16="http://schemas.microsoft.com/office/drawing/2014/main" id="{C578807E-75AB-9E4C-9884-CBADB962C7B1}"/>
              </a:ext>
            </a:extLst>
          </p:cNvPr>
          <p:cNvGrpSpPr/>
          <p:nvPr/>
        </p:nvGrpSpPr>
        <p:grpSpPr>
          <a:xfrm>
            <a:off x="1660481" y="2715696"/>
            <a:ext cx="306674" cy="306674"/>
            <a:chOff x="3347661" y="2319418"/>
            <a:chExt cx="753491" cy="753491"/>
          </a:xfrm>
          <a:solidFill>
            <a:schemeClr val="bg2">
              <a:lumMod val="75000"/>
            </a:schemeClr>
          </a:solidFill>
        </p:grpSpPr>
        <p:sp>
          <p:nvSpPr>
            <p:cNvPr id="481" name="圆角矩形 9">
              <a:extLst>
                <a:ext uri="{FF2B5EF4-FFF2-40B4-BE49-F238E27FC236}">
                  <a16:creationId xmlns:a16="http://schemas.microsoft.com/office/drawing/2014/main" id="{987AC1E6-8E0F-7742-9B91-09E07764D0EA}"/>
                </a:ext>
              </a:extLst>
            </p:cNvPr>
            <p:cNvSpPr/>
            <p:nvPr/>
          </p:nvSpPr>
          <p:spPr>
            <a:xfrm>
              <a:off x="3347661" y="2319418"/>
              <a:ext cx="753491" cy="753491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i="0" u="none" strike="noStrike" kern="0" cap="none" spc="0" normalizeH="0" baseline="0" noProof="0">
                <a:ln>
                  <a:noFill/>
                </a:ln>
                <a:solidFill>
                  <a:srgbClr val="C6D9F1"/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482" name="图片 296">
              <a:extLst>
                <a:ext uri="{FF2B5EF4-FFF2-40B4-BE49-F238E27FC236}">
                  <a16:creationId xmlns:a16="http://schemas.microsoft.com/office/drawing/2014/main" id="{A0FCE104-8749-0A4B-9D43-46FF837F44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09534" y="2480859"/>
              <a:ext cx="429744" cy="430609"/>
            </a:xfrm>
            <a:prstGeom prst="rect">
              <a:avLst/>
            </a:prstGeom>
            <a:grpFill/>
          </p:spPr>
        </p:pic>
      </p:grpSp>
      <p:grpSp>
        <p:nvGrpSpPr>
          <p:cNvPr id="472" name="组合 297">
            <a:extLst>
              <a:ext uri="{FF2B5EF4-FFF2-40B4-BE49-F238E27FC236}">
                <a16:creationId xmlns:a16="http://schemas.microsoft.com/office/drawing/2014/main" id="{2E3E893E-1654-874C-96B0-277A1118C47B}"/>
              </a:ext>
            </a:extLst>
          </p:cNvPr>
          <p:cNvGrpSpPr/>
          <p:nvPr/>
        </p:nvGrpSpPr>
        <p:grpSpPr>
          <a:xfrm>
            <a:off x="1859628" y="2090690"/>
            <a:ext cx="306674" cy="306674"/>
            <a:chOff x="4537006" y="1262012"/>
            <a:chExt cx="753491" cy="753491"/>
          </a:xfrm>
          <a:solidFill>
            <a:schemeClr val="bg2">
              <a:lumMod val="75000"/>
            </a:schemeClr>
          </a:solidFill>
        </p:grpSpPr>
        <p:sp>
          <p:nvSpPr>
            <p:cNvPr id="479" name="圆角矩形 10">
              <a:extLst>
                <a:ext uri="{FF2B5EF4-FFF2-40B4-BE49-F238E27FC236}">
                  <a16:creationId xmlns:a16="http://schemas.microsoft.com/office/drawing/2014/main" id="{0680C2C1-91CD-174E-B7CB-25443C0365D9}"/>
                </a:ext>
              </a:extLst>
            </p:cNvPr>
            <p:cNvSpPr/>
            <p:nvPr/>
          </p:nvSpPr>
          <p:spPr>
            <a:xfrm>
              <a:off x="4537006" y="1262012"/>
              <a:ext cx="753491" cy="753491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i="0" u="none" strike="noStrike" kern="0" cap="none" spc="0" normalizeH="0" baseline="0" noProof="0">
                <a:ln>
                  <a:noFill/>
                </a:ln>
                <a:solidFill>
                  <a:srgbClr val="C6D9F1"/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480" name="图片 299">
              <a:extLst>
                <a:ext uri="{FF2B5EF4-FFF2-40B4-BE49-F238E27FC236}">
                  <a16:creationId xmlns:a16="http://schemas.microsoft.com/office/drawing/2014/main" id="{9A207BFE-F736-8C4C-A4FC-0517F63F429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0242" y="1455248"/>
              <a:ext cx="367018" cy="367018"/>
            </a:xfrm>
            <a:prstGeom prst="rect">
              <a:avLst/>
            </a:prstGeom>
            <a:grpFill/>
          </p:spPr>
        </p:pic>
      </p:grpSp>
      <p:grpSp>
        <p:nvGrpSpPr>
          <p:cNvPr id="473" name="组合 300">
            <a:extLst>
              <a:ext uri="{FF2B5EF4-FFF2-40B4-BE49-F238E27FC236}">
                <a16:creationId xmlns:a16="http://schemas.microsoft.com/office/drawing/2014/main" id="{F66D81DB-D149-6D40-85F5-95553F5F8732}"/>
              </a:ext>
            </a:extLst>
          </p:cNvPr>
          <p:cNvGrpSpPr/>
          <p:nvPr/>
        </p:nvGrpSpPr>
        <p:grpSpPr>
          <a:xfrm>
            <a:off x="2367909" y="2720115"/>
            <a:ext cx="306674" cy="306674"/>
            <a:chOff x="5667243" y="2330276"/>
            <a:chExt cx="753491" cy="753491"/>
          </a:xfrm>
          <a:solidFill>
            <a:schemeClr val="bg2">
              <a:lumMod val="75000"/>
            </a:schemeClr>
          </a:solidFill>
        </p:grpSpPr>
        <p:sp>
          <p:nvSpPr>
            <p:cNvPr id="477" name="圆角矩形 11">
              <a:extLst>
                <a:ext uri="{FF2B5EF4-FFF2-40B4-BE49-F238E27FC236}">
                  <a16:creationId xmlns:a16="http://schemas.microsoft.com/office/drawing/2014/main" id="{E9B40A92-298F-1142-816D-49938E859DA2}"/>
                </a:ext>
              </a:extLst>
            </p:cNvPr>
            <p:cNvSpPr/>
            <p:nvPr/>
          </p:nvSpPr>
          <p:spPr>
            <a:xfrm>
              <a:off x="5667243" y="2330276"/>
              <a:ext cx="753491" cy="753491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i="0" u="none" strike="noStrike" kern="0" cap="none" spc="0" normalizeH="0" baseline="0" noProof="0">
                <a:ln>
                  <a:noFill/>
                </a:ln>
                <a:solidFill>
                  <a:srgbClr val="C6D9F1"/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478" name="图片 302">
              <a:extLst>
                <a:ext uri="{FF2B5EF4-FFF2-40B4-BE49-F238E27FC236}">
                  <a16:creationId xmlns:a16="http://schemas.microsoft.com/office/drawing/2014/main" id="{CA13BFB9-2072-C943-A6FE-B40759BB51E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1737" y="2434770"/>
              <a:ext cx="544502" cy="544502"/>
            </a:xfrm>
            <a:prstGeom prst="rect">
              <a:avLst/>
            </a:prstGeom>
            <a:grpFill/>
          </p:spPr>
        </p:pic>
      </p:grpSp>
      <p:grpSp>
        <p:nvGrpSpPr>
          <p:cNvPr id="474" name="组合 303">
            <a:extLst>
              <a:ext uri="{FF2B5EF4-FFF2-40B4-BE49-F238E27FC236}">
                <a16:creationId xmlns:a16="http://schemas.microsoft.com/office/drawing/2014/main" id="{274A2C8B-A533-B442-ADBE-2C8B599DB4BB}"/>
              </a:ext>
            </a:extLst>
          </p:cNvPr>
          <p:cNvGrpSpPr/>
          <p:nvPr/>
        </p:nvGrpSpPr>
        <p:grpSpPr>
          <a:xfrm>
            <a:off x="3053302" y="2715696"/>
            <a:ext cx="306674" cy="306674"/>
            <a:chOff x="7852005" y="2319418"/>
            <a:chExt cx="753491" cy="753491"/>
          </a:xfrm>
          <a:solidFill>
            <a:schemeClr val="bg2">
              <a:lumMod val="75000"/>
            </a:schemeClr>
          </a:solidFill>
        </p:grpSpPr>
        <p:sp>
          <p:nvSpPr>
            <p:cNvPr id="475" name="圆角矩形 13">
              <a:extLst>
                <a:ext uri="{FF2B5EF4-FFF2-40B4-BE49-F238E27FC236}">
                  <a16:creationId xmlns:a16="http://schemas.microsoft.com/office/drawing/2014/main" id="{07AA889C-3DB5-014A-AE51-78A90EDA6CB6}"/>
                </a:ext>
              </a:extLst>
            </p:cNvPr>
            <p:cNvSpPr/>
            <p:nvPr/>
          </p:nvSpPr>
          <p:spPr>
            <a:xfrm>
              <a:off x="7852005" y="2319418"/>
              <a:ext cx="753491" cy="753491"/>
            </a:xfrm>
            <a:prstGeom prst="round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i="0" u="none" strike="noStrike" kern="0" cap="none" spc="0" normalizeH="0" baseline="0" noProof="0">
                <a:ln>
                  <a:noFill/>
                </a:ln>
                <a:solidFill>
                  <a:srgbClr val="C6D9F1"/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  <p:pic>
          <p:nvPicPr>
            <p:cNvPr id="476" name="图片 305">
              <a:extLst>
                <a:ext uri="{FF2B5EF4-FFF2-40B4-BE49-F238E27FC236}">
                  <a16:creationId xmlns:a16="http://schemas.microsoft.com/office/drawing/2014/main" id="{95BFED67-9501-8240-8D54-2B7A6BA0F8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5289" y="2382702"/>
              <a:ext cx="626922" cy="626922"/>
            </a:xfrm>
            <a:prstGeom prst="rect">
              <a:avLst/>
            </a:prstGeom>
            <a:grpFill/>
          </p:spPr>
        </p:pic>
      </p:grpSp>
      <p:sp>
        <p:nvSpPr>
          <p:cNvPr id="485" name="矩形 313">
            <a:extLst>
              <a:ext uri="{FF2B5EF4-FFF2-40B4-BE49-F238E27FC236}">
                <a16:creationId xmlns:a16="http://schemas.microsoft.com/office/drawing/2014/main" id="{CBDE1152-B0CB-504A-9C8D-A1B40EFB4809}"/>
              </a:ext>
            </a:extLst>
          </p:cNvPr>
          <p:cNvSpPr/>
          <p:nvPr/>
        </p:nvSpPr>
        <p:spPr>
          <a:xfrm>
            <a:off x="6517010" y="1431380"/>
            <a:ext cx="2898408" cy="276999"/>
          </a:xfrm>
          <a:prstGeom prst="rect">
            <a:avLst/>
          </a:prstGeom>
          <a:solidFill>
            <a:srgbClr val="02AFF0"/>
          </a:solidFill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264"/>
            <a:r>
              <a:rPr lang="en-HK" altLang="zh-CN" sz="1200" b="1" dirty="0">
                <a:solidFill>
                  <a:schemeClr val="bg1"/>
                </a:solidFill>
                <a:ea typeface="微软雅黑" pitchFamily="34" charset="-122"/>
              </a:rPr>
              <a:t>Sangfor Managed Cloud Service</a:t>
            </a:r>
            <a:endParaRPr lang="en-US" altLang="zh-CN" sz="1200" b="1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486" name="文本框 1048">
            <a:extLst>
              <a:ext uri="{FF2B5EF4-FFF2-40B4-BE49-F238E27FC236}">
                <a16:creationId xmlns:a16="http://schemas.microsoft.com/office/drawing/2014/main" id="{577939B1-E69E-D84B-926C-EECB2D5D4ABE}"/>
              </a:ext>
            </a:extLst>
          </p:cNvPr>
          <p:cNvSpPr txBox="1"/>
          <p:nvPr/>
        </p:nvSpPr>
        <p:spPr>
          <a:xfrm>
            <a:off x="1704400" y="4983038"/>
            <a:ext cx="1500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HK" altLang="zh-CN" sz="1200" b="1" dirty="0">
                <a:solidFill>
                  <a:srgbClr val="02AFF0"/>
                </a:solidFill>
              </a:rPr>
              <a:t>Local Infra</a:t>
            </a:r>
          </a:p>
          <a:p>
            <a:pPr algn="ctr"/>
            <a:r>
              <a:rPr lang="en-HK" altLang="zh-CN" sz="1200" b="1" dirty="0">
                <a:solidFill>
                  <a:srgbClr val="02AFF0"/>
                </a:solidFill>
              </a:rPr>
              <a:t> (HQ or Branches)</a:t>
            </a:r>
          </a:p>
        </p:txBody>
      </p:sp>
      <p:sp>
        <p:nvSpPr>
          <p:cNvPr id="488" name="圆角矩形 80">
            <a:extLst>
              <a:ext uri="{FF2B5EF4-FFF2-40B4-BE49-F238E27FC236}">
                <a16:creationId xmlns:a16="http://schemas.microsoft.com/office/drawing/2014/main" id="{86DA2722-7D78-2C42-B4F7-04E363F7F724}"/>
              </a:ext>
            </a:extLst>
          </p:cNvPr>
          <p:cNvSpPr/>
          <p:nvPr/>
        </p:nvSpPr>
        <p:spPr>
          <a:xfrm>
            <a:off x="6754256" y="1847437"/>
            <a:ext cx="4251645" cy="300743"/>
          </a:xfrm>
          <a:prstGeom prst="roundRect">
            <a:avLst>
              <a:gd name="adj" fmla="val 16975"/>
            </a:avLst>
          </a:prstGeom>
          <a:solidFill>
            <a:srgbClr val="79BD28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9" tIns="60954" rIns="121909" bIns="60954"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8565"/>
            <a:r>
              <a:rPr lang="en-HK" altLang="zh-CN" sz="1200" dirty="0">
                <a:solidFill>
                  <a:schemeClr val="bg1"/>
                </a:solidFill>
                <a:ea typeface="微软雅黑" panose="020B0503020204020204" charset="-122"/>
                <a:cs typeface="Arial Unicode MS" panose="020B0604020202020204" charset="-122"/>
              </a:rPr>
              <a:t>Basic Infra Management or </a:t>
            </a:r>
            <a:r>
              <a:rPr lang="en-HK" altLang="zh-CN" sz="1200" dirty="0" err="1">
                <a:solidFill>
                  <a:schemeClr val="bg1"/>
                </a:solidFill>
                <a:ea typeface="微软雅黑" panose="020B0503020204020204" charset="-122"/>
                <a:cs typeface="Arial Unicode MS" panose="020B0604020202020204" charset="-122"/>
              </a:rPr>
              <a:t>ITOps</a:t>
            </a:r>
            <a:r>
              <a:rPr lang="en-HK" altLang="zh-CN" sz="1200" dirty="0">
                <a:solidFill>
                  <a:schemeClr val="bg1"/>
                </a:solidFill>
                <a:ea typeface="微软雅黑" panose="020B0503020204020204" charset="-122"/>
                <a:cs typeface="Arial Unicode MS" panose="020B0604020202020204" charset="-122"/>
              </a:rPr>
              <a:t> Total Outsourcing</a:t>
            </a:r>
            <a:endParaRPr lang="zh-CN" altLang="en-US" sz="1200" dirty="0">
              <a:solidFill>
                <a:schemeClr val="bg1"/>
              </a:solidFill>
              <a:ea typeface="微软雅黑" panose="020B0503020204020204" charset="-122"/>
              <a:cs typeface="Arial Unicode MS" panose="020B060402020202020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BAB931B1-F68D-CC4A-8064-39536F94609B}"/>
              </a:ext>
            </a:extLst>
          </p:cNvPr>
          <p:cNvGrpSpPr/>
          <p:nvPr/>
        </p:nvGrpSpPr>
        <p:grpSpPr>
          <a:xfrm>
            <a:off x="9130592" y="2258143"/>
            <a:ext cx="1973752" cy="3113695"/>
            <a:chOff x="8832967" y="2260521"/>
            <a:chExt cx="2323237" cy="3665026"/>
          </a:xfrm>
        </p:grpSpPr>
        <p:pic>
          <p:nvPicPr>
            <p:cNvPr id="489" name="图片 81">
              <a:extLst>
                <a:ext uri="{FF2B5EF4-FFF2-40B4-BE49-F238E27FC236}">
                  <a16:creationId xmlns:a16="http://schemas.microsoft.com/office/drawing/2014/main" id="{2C7878D1-57C7-EB46-BD82-8CDEF05803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832983" y="2260521"/>
              <a:ext cx="2323221" cy="942774"/>
            </a:xfrm>
            <a:prstGeom prst="rect">
              <a:avLst/>
            </a:prstGeom>
            <a:ln w="12700" cmpd="sng">
              <a:noFill/>
              <a:prstDash val="solid"/>
            </a:ln>
          </p:spPr>
        </p:pic>
        <p:pic>
          <p:nvPicPr>
            <p:cNvPr id="490" name="图片 54">
              <a:extLst>
                <a:ext uri="{FF2B5EF4-FFF2-40B4-BE49-F238E27FC236}">
                  <a16:creationId xmlns:a16="http://schemas.microsoft.com/office/drawing/2014/main" id="{F2102797-6827-B64D-8D82-76343C1E2C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t="9982" b="9413"/>
            <a:stretch/>
          </p:blipFill>
          <p:spPr>
            <a:xfrm>
              <a:off x="8832967" y="3167389"/>
              <a:ext cx="2323237" cy="1639755"/>
            </a:xfrm>
            <a:prstGeom prst="rect">
              <a:avLst/>
            </a:prstGeom>
          </p:spPr>
        </p:pic>
        <p:pic>
          <p:nvPicPr>
            <p:cNvPr id="487" name="图片 55">
              <a:extLst>
                <a:ext uri="{FF2B5EF4-FFF2-40B4-BE49-F238E27FC236}">
                  <a16:creationId xmlns:a16="http://schemas.microsoft.com/office/drawing/2014/main" id="{BA0D5BBA-8323-434A-A4A0-DDE967BCE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852762" y="4786941"/>
              <a:ext cx="2254954" cy="1138606"/>
            </a:xfrm>
            <a:prstGeom prst="rect">
              <a:avLst/>
            </a:prstGeom>
            <a:ln w="12700" cmpd="sng">
              <a:solidFill>
                <a:schemeClr val="accent1">
                  <a:shade val="50000"/>
                </a:schemeClr>
              </a:solidFill>
              <a:prstDash val="solid"/>
            </a:ln>
          </p:spPr>
        </p:pic>
      </p:grpSp>
      <p:grpSp>
        <p:nvGrpSpPr>
          <p:cNvPr id="491" name="组合 41">
            <a:extLst>
              <a:ext uri="{FF2B5EF4-FFF2-40B4-BE49-F238E27FC236}">
                <a16:creationId xmlns:a16="http://schemas.microsoft.com/office/drawing/2014/main" id="{F45C1EFB-6084-C047-B2FB-7C5E2C3201CB}"/>
              </a:ext>
            </a:extLst>
          </p:cNvPr>
          <p:cNvGrpSpPr/>
          <p:nvPr/>
        </p:nvGrpSpPr>
        <p:grpSpPr>
          <a:xfrm>
            <a:off x="4132285" y="2411659"/>
            <a:ext cx="4769451" cy="2378928"/>
            <a:chOff x="6937229" y="3165179"/>
            <a:chExt cx="5041411" cy="3807677"/>
          </a:xfrm>
        </p:grpSpPr>
        <p:sp>
          <p:nvSpPr>
            <p:cNvPr id="492" name="矩形 42">
              <a:extLst>
                <a:ext uri="{FF2B5EF4-FFF2-40B4-BE49-F238E27FC236}">
                  <a16:creationId xmlns:a16="http://schemas.microsoft.com/office/drawing/2014/main" id="{C9252592-0C62-8B48-BBB9-7B6591461A60}"/>
                </a:ext>
              </a:extLst>
            </p:cNvPr>
            <p:cNvSpPr/>
            <p:nvPr/>
          </p:nvSpPr>
          <p:spPr>
            <a:xfrm>
              <a:off x="6940337" y="3165179"/>
              <a:ext cx="1442281" cy="3510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Alert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493" name="矩形 43">
              <a:extLst>
                <a:ext uri="{FF2B5EF4-FFF2-40B4-BE49-F238E27FC236}">
                  <a16:creationId xmlns:a16="http://schemas.microsoft.com/office/drawing/2014/main" id="{F69E082F-4189-4342-8E9D-FFAFB61DE135}"/>
                </a:ext>
              </a:extLst>
            </p:cNvPr>
            <p:cNvSpPr/>
            <p:nvPr/>
          </p:nvSpPr>
          <p:spPr>
            <a:xfrm>
              <a:off x="6940965" y="3684911"/>
              <a:ext cx="1445389" cy="3510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Routine Check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494" name="矩形 44">
              <a:extLst>
                <a:ext uri="{FF2B5EF4-FFF2-40B4-BE49-F238E27FC236}">
                  <a16:creationId xmlns:a16="http://schemas.microsoft.com/office/drawing/2014/main" id="{DBD9621C-6A5E-EA45-AEAA-A4935E63AAB0}"/>
                </a:ext>
              </a:extLst>
            </p:cNvPr>
            <p:cNvSpPr/>
            <p:nvPr/>
          </p:nvSpPr>
          <p:spPr>
            <a:xfrm>
              <a:off x="6937229" y="4237654"/>
              <a:ext cx="1445389" cy="3510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Risk Analysis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495" name="矩形 45">
              <a:extLst>
                <a:ext uri="{FF2B5EF4-FFF2-40B4-BE49-F238E27FC236}">
                  <a16:creationId xmlns:a16="http://schemas.microsoft.com/office/drawing/2014/main" id="{D14FEBB4-B682-A644-872B-E8E34D872707}"/>
                </a:ext>
              </a:extLst>
            </p:cNvPr>
            <p:cNvSpPr/>
            <p:nvPr/>
          </p:nvSpPr>
          <p:spPr>
            <a:xfrm>
              <a:off x="6937229" y="4757387"/>
              <a:ext cx="1445389" cy="3510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Manual Request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496" name="矩形 46">
              <a:extLst>
                <a:ext uri="{FF2B5EF4-FFF2-40B4-BE49-F238E27FC236}">
                  <a16:creationId xmlns:a16="http://schemas.microsoft.com/office/drawing/2014/main" id="{2E354985-6497-B24D-893A-A9AA75C54323}"/>
                </a:ext>
              </a:extLst>
            </p:cNvPr>
            <p:cNvSpPr/>
            <p:nvPr/>
          </p:nvSpPr>
          <p:spPr>
            <a:xfrm>
              <a:off x="6937229" y="5283962"/>
              <a:ext cx="1445389" cy="3510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System Event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497" name="矩形 47">
              <a:extLst>
                <a:ext uri="{FF2B5EF4-FFF2-40B4-BE49-F238E27FC236}">
                  <a16:creationId xmlns:a16="http://schemas.microsoft.com/office/drawing/2014/main" id="{8267E771-CFB2-FA49-8F7C-60038A79A117}"/>
                </a:ext>
              </a:extLst>
            </p:cNvPr>
            <p:cNvSpPr/>
            <p:nvPr/>
          </p:nvSpPr>
          <p:spPr>
            <a:xfrm>
              <a:off x="6937229" y="5814183"/>
              <a:ext cx="1445389" cy="3510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050" dirty="0">
                  <a:ea typeface="微软雅黑" panose="020B0503020204020204" charset="-122"/>
                </a:rPr>
                <a:t>MSS IR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498" name="右大括号 48">
              <a:extLst>
                <a:ext uri="{FF2B5EF4-FFF2-40B4-BE49-F238E27FC236}">
                  <a16:creationId xmlns:a16="http://schemas.microsoft.com/office/drawing/2014/main" id="{8F1C0650-3A43-654E-A297-F6DD3AE4AA3B}"/>
                </a:ext>
              </a:extLst>
            </p:cNvPr>
            <p:cNvSpPr/>
            <p:nvPr/>
          </p:nvSpPr>
          <p:spPr>
            <a:xfrm>
              <a:off x="8477781" y="3340704"/>
              <a:ext cx="288599" cy="2655143"/>
            </a:xfrm>
            <a:prstGeom prst="rightBrace">
              <a:avLst>
                <a:gd name="adj1" fmla="val 8333"/>
                <a:gd name="adj2" fmla="val 50467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50">
                <a:ea typeface="微软雅黑" panose="020B0503020204020204" charset="-122"/>
              </a:endParaRPr>
            </a:p>
          </p:txBody>
        </p:sp>
        <p:sp>
          <p:nvSpPr>
            <p:cNvPr id="499" name="矩形 49">
              <a:extLst>
                <a:ext uri="{FF2B5EF4-FFF2-40B4-BE49-F238E27FC236}">
                  <a16:creationId xmlns:a16="http://schemas.microsoft.com/office/drawing/2014/main" id="{9930764B-1BA8-1244-9D1F-2AA524AE7D48}"/>
                </a:ext>
              </a:extLst>
            </p:cNvPr>
            <p:cNvSpPr/>
            <p:nvPr/>
          </p:nvSpPr>
          <p:spPr>
            <a:xfrm>
              <a:off x="8848547" y="4120167"/>
              <a:ext cx="1043911" cy="1142581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Workflow/</a:t>
              </a:r>
            </a:p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Event Logging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500" name="左大括号 50">
              <a:extLst>
                <a:ext uri="{FF2B5EF4-FFF2-40B4-BE49-F238E27FC236}">
                  <a16:creationId xmlns:a16="http://schemas.microsoft.com/office/drawing/2014/main" id="{1A2867F4-B63A-E44E-ACBB-5CEFCA8C9465}"/>
                </a:ext>
              </a:extLst>
            </p:cNvPr>
            <p:cNvSpPr/>
            <p:nvPr/>
          </p:nvSpPr>
          <p:spPr>
            <a:xfrm>
              <a:off x="10064510" y="3340704"/>
              <a:ext cx="248194" cy="2655143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50">
                <a:ea typeface="微软雅黑" panose="020B0503020204020204" charset="-122"/>
              </a:endParaRPr>
            </a:p>
          </p:txBody>
        </p:sp>
        <p:sp>
          <p:nvSpPr>
            <p:cNvPr id="501" name="矩形 51">
              <a:extLst>
                <a:ext uri="{FF2B5EF4-FFF2-40B4-BE49-F238E27FC236}">
                  <a16:creationId xmlns:a16="http://schemas.microsoft.com/office/drawing/2014/main" id="{7910D83D-835D-A24B-A70B-A551B1DC2EEA}"/>
                </a:ext>
              </a:extLst>
            </p:cNvPr>
            <p:cNvSpPr/>
            <p:nvPr/>
          </p:nvSpPr>
          <p:spPr>
            <a:xfrm>
              <a:off x="10361221" y="3187834"/>
              <a:ext cx="1362272" cy="84164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Auto Complete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502" name="矩形 52">
              <a:extLst>
                <a:ext uri="{FF2B5EF4-FFF2-40B4-BE49-F238E27FC236}">
                  <a16:creationId xmlns:a16="http://schemas.microsoft.com/office/drawing/2014/main" id="{6FB6BA92-F461-9F43-91E0-534F79E06A3C}"/>
                </a:ext>
              </a:extLst>
            </p:cNvPr>
            <p:cNvSpPr/>
            <p:nvPr/>
          </p:nvSpPr>
          <p:spPr>
            <a:xfrm>
              <a:off x="10361221" y="5326654"/>
              <a:ext cx="1362272" cy="83519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Manual Handle</a:t>
              </a:r>
            </a:p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with Services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  <p:sp>
          <p:nvSpPr>
            <p:cNvPr id="503" name="右箭头 53">
              <a:extLst>
                <a:ext uri="{FF2B5EF4-FFF2-40B4-BE49-F238E27FC236}">
                  <a16:creationId xmlns:a16="http://schemas.microsoft.com/office/drawing/2014/main" id="{2C55EFD9-F726-2342-8451-325D2C65123B}"/>
                </a:ext>
              </a:extLst>
            </p:cNvPr>
            <p:cNvSpPr/>
            <p:nvPr/>
          </p:nvSpPr>
          <p:spPr>
            <a:xfrm>
              <a:off x="6937229" y="6214921"/>
              <a:ext cx="5041411" cy="757935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HK" altLang="zh-CN" sz="1050" dirty="0">
                  <a:ea typeface="微软雅黑" panose="020B0503020204020204" charset="-122"/>
                </a:rPr>
                <a:t>Customer Total Visibility &amp; Reporting</a:t>
              </a:r>
              <a:endParaRPr lang="zh-CN" altLang="en-US" sz="1050" dirty="0">
                <a:ea typeface="微软雅黑" panose="020B050302020402020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1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>
            <a:extLst>
              <a:ext uri="{FF2B5EF4-FFF2-40B4-BE49-F238E27FC236}">
                <a16:creationId xmlns:a16="http://schemas.microsoft.com/office/drawing/2014/main" id="{272AA342-4280-0349-B56C-59B059CE0186}"/>
              </a:ext>
            </a:extLst>
          </p:cNvPr>
          <p:cNvSpPr/>
          <p:nvPr/>
        </p:nvSpPr>
        <p:spPr>
          <a:xfrm>
            <a:off x="931177" y="4958808"/>
            <a:ext cx="3108862" cy="805189"/>
          </a:xfrm>
          <a:prstGeom prst="rect">
            <a:avLst/>
          </a:prstGeom>
          <a:solidFill>
            <a:srgbClr val="00B0F0">
              <a:alpha val="7000"/>
            </a:srgbClr>
          </a:solidFill>
          <a:ln>
            <a:solidFill>
              <a:srgbClr val="00B0F0">
                <a:alpha val="4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423064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Customer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Case</a:t>
              </a:r>
              <a:r>
                <a:rPr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+mj-lt"/>
                </a:rPr>
                <a:t>Sharing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A3B94468-4F3E-9542-910C-823E9BF5CDF7}"/>
              </a:ext>
            </a:extLst>
          </p:cNvPr>
          <p:cNvSpPr/>
          <p:nvPr/>
        </p:nvSpPr>
        <p:spPr>
          <a:xfrm>
            <a:off x="931177" y="3875806"/>
            <a:ext cx="3108862" cy="805189"/>
          </a:xfrm>
          <a:prstGeom prst="rect">
            <a:avLst/>
          </a:prstGeom>
          <a:solidFill>
            <a:srgbClr val="00B0F0">
              <a:alpha val="7000"/>
            </a:srgbClr>
          </a:solidFill>
          <a:ln>
            <a:solidFill>
              <a:srgbClr val="00B0F0">
                <a:alpha val="43000"/>
              </a:srgb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4F397806-2BEE-514C-BC5F-06D625EB77C6}"/>
              </a:ext>
            </a:extLst>
          </p:cNvPr>
          <p:cNvSpPr txBox="1"/>
          <p:nvPr/>
        </p:nvSpPr>
        <p:spPr>
          <a:xfrm>
            <a:off x="4499902" y="929545"/>
            <a:ext cx="6927078" cy="49834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600" b="1" dirty="0">
                <a:solidFill>
                  <a:srgbClr val="00B0F0"/>
                </a:solidFill>
              </a:rPr>
              <a:t>Business intention:</a:t>
            </a:r>
          </a:p>
          <a:p>
            <a:pPr marL="285750" indent="-285750" algn="just">
              <a:lnSpc>
                <a:spcPct val="130000"/>
              </a:lnSpc>
              <a:buClr>
                <a:srgbClr val="00B0F0"/>
              </a:buClr>
              <a:buFont typeface="Arial"/>
              <a:buChar char="•"/>
            </a:pPr>
            <a:r>
              <a:rPr lang="en-US" altLang="zh-CN" sz="1400" dirty="0"/>
              <a:t>Developing E-commerce </a:t>
            </a:r>
          </a:p>
          <a:p>
            <a:pPr marL="285750" indent="-285750" algn="just">
              <a:lnSpc>
                <a:spcPct val="130000"/>
              </a:lnSpc>
              <a:buClr>
                <a:srgbClr val="00B0F0"/>
              </a:buClr>
              <a:buFont typeface="Arial"/>
              <a:buChar char="•"/>
            </a:pPr>
            <a:r>
              <a:rPr lang="en-US" altLang="zh-CN" sz="1400" dirty="0"/>
              <a:t>Offering uninterrupted Global internet business and service </a:t>
            </a:r>
          </a:p>
          <a:p>
            <a:pPr marL="285750" indent="-285750" algn="just">
              <a:lnSpc>
                <a:spcPct val="130000"/>
              </a:lnSpc>
              <a:buClr>
                <a:srgbClr val="00B0F0"/>
              </a:buClr>
              <a:buFont typeface="Arial"/>
              <a:buChar char="•"/>
            </a:pPr>
            <a:r>
              <a:rPr lang="en-US" altLang="zh-CN" sz="1400" dirty="0"/>
              <a:t>Achieve Light-assets target for IT team </a:t>
            </a:r>
          </a:p>
          <a:p>
            <a:pPr algn="just">
              <a:lnSpc>
                <a:spcPct val="130000"/>
              </a:lnSpc>
            </a:pPr>
            <a:endParaRPr lang="en-US" altLang="zh-CN" sz="800" dirty="0"/>
          </a:p>
          <a:p>
            <a:pPr algn="just">
              <a:lnSpc>
                <a:spcPct val="130000"/>
              </a:lnSpc>
            </a:pPr>
            <a:r>
              <a:rPr lang="en-US" altLang="zh-CN" sz="1600" b="1" dirty="0">
                <a:solidFill>
                  <a:schemeClr val="accent6"/>
                </a:solidFill>
              </a:rPr>
              <a:t>Challenges facing </a:t>
            </a:r>
          </a:p>
          <a:p>
            <a:pPr marL="285750" indent="-285750" algn="just">
              <a:lnSpc>
                <a:spcPct val="13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zh-CN" altLang="en-US" sz="1400" dirty="0"/>
              <a:t>High subscription cost for web business on public cloud </a:t>
            </a:r>
          </a:p>
          <a:p>
            <a:pPr marL="285750" indent="-285750" algn="just">
              <a:lnSpc>
                <a:spcPct val="13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zh-CN" altLang="en-US" sz="1400" dirty="0"/>
              <a:t>CRM and Raw materials are sensentive datas and don't allowed to run in public cloud </a:t>
            </a:r>
          </a:p>
          <a:p>
            <a:pPr marL="285750" indent="-285750" algn="just">
              <a:lnSpc>
                <a:spcPct val="130000"/>
              </a:lnSpc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zh-CN" altLang="en-US" sz="1400" dirty="0"/>
              <a:t>Limted IT resource and skills and are not able to provide the best techncial service and busiess guarantee </a:t>
            </a:r>
          </a:p>
          <a:p>
            <a:pPr algn="just">
              <a:lnSpc>
                <a:spcPct val="130000"/>
              </a:lnSpc>
            </a:pPr>
            <a:endParaRPr lang="zh-CN" altLang="en-US" sz="800" dirty="0"/>
          </a:p>
          <a:p>
            <a:pPr algn="just">
              <a:lnSpc>
                <a:spcPct val="130000"/>
              </a:lnSpc>
            </a:pPr>
            <a:r>
              <a:rPr lang="zh-CN" altLang="en-US" sz="1600" b="1" dirty="0">
                <a:solidFill>
                  <a:srgbClr val="0070C0"/>
                </a:solidFill>
              </a:rPr>
              <a:t>Solution</a:t>
            </a:r>
            <a:r>
              <a:rPr lang="zh-CN" altLang="en-US" sz="1600" dirty="0"/>
              <a:t> </a:t>
            </a:r>
          </a:p>
          <a:p>
            <a:pPr marL="285750" indent="-285750" algn="just">
              <a:lnSpc>
                <a:spcPct val="130000"/>
              </a:lnSpc>
              <a:buClr>
                <a:srgbClr val="0070C0"/>
              </a:buClr>
              <a:buFont typeface="Wingdings" pitchFamily="2" charset="2"/>
              <a:buChar char="ü"/>
            </a:pPr>
            <a:r>
              <a:rPr lang="zh-CN" altLang="en-US" sz="1400" dirty="0"/>
              <a:t>Selected Sangfor </a:t>
            </a:r>
            <a:r>
              <a:rPr lang="zh-CN" altLang="en-US" sz="1400" dirty="0">
                <a:solidFill>
                  <a:srgbClr val="0070C0"/>
                </a:solidFill>
              </a:rPr>
              <a:t>manged dedicated cloud service </a:t>
            </a:r>
            <a:r>
              <a:rPr lang="zh-CN" altLang="en-US" sz="1400" dirty="0"/>
              <a:t>to touch their requirments</a:t>
            </a:r>
          </a:p>
          <a:p>
            <a:pPr marL="285750" indent="-285750" algn="just">
              <a:lnSpc>
                <a:spcPct val="130000"/>
              </a:lnSpc>
              <a:buClr>
                <a:srgbClr val="0070C0"/>
              </a:buClr>
              <a:buFont typeface="Wingdings" pitchFamily="2" charset="2"/>
              <a:buChar char="ü"/>
            </a:pPr>
            <a:r>
              <a:rPr lang="zh-CN" altLang="en-US" sz="1400" dirty="0"/>
              <a:t>Have the best TCO and service support (</a:t>
            </a:r>
            <a:r>
              <a:rPr lang="en-US" altLang="zh-CN" sz="1400" dirty="0"/>
              <a:t>6</a:t>
            </a:r>
            <a:r>
              <a:rPr lang="zh-CN" altLang="en-US" sz="1400" dirty="0"/>
              <a:t>0% </a:t>
            </a:r>
            <a:r>
              <a:rPr lang="en-US" altLang="zh-CN" sz="1400" dirty="0"/>
              <a:t>less </a:t>
            </a:r>
            <a:r>
              <a:rPr lang="zh-CN" altLang="en-US" sz="1400" dirty="0"/>
              <a:t>compare </a:t>
            </a:r>
            <a:r>
              <a:rPr lang="en-US" altLang="zh-CN" sz="1400" dirty="0"/>
              <a:t>to </a:t>
            </a:r>
            <a:r>
              <a:rPr lang="zh-CN" altLang="en-US" sz="1400" dirty="0"/>
              <a:t>public cloud)</a:t>
            </a:r>
          </a:p>
          <a:p>
            <a:pPr marL="285750" indent="-285750" algn="just">
              <a:lnSpc>
                <a:spcPct val="130000"/>
              </a:lnSpc>
              <a:buClr>
                <a:srgbClr val="0070C0"/>
              </a:buClr>
              <a:buFont typeface="Wingdings" pitchFamily="2" charset="2"/>
              <a:buChar char="ü"/>
            </a:pPr>
            <a:r>
              <a:rPr lang="zh-CN" altLang="en-US" sz="1400" dirty="0"/>
              <a:t>Better to meet the internal secuirty compliance( data secure and controlable)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610AA52A-EFD8-2C4E-9560-D36D2DED9B54}"/>
              </a:ext>
            </a:extLst>
          </p:cNvPr>
          <p:cNvSpPr/>
          <p:nvPr/>
        </p:nvSpPr>
        <p:spPr>
          <a:xfrm>
            <a:off x="1275190" y="3964633"/>
            <a:ext cx="2420837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1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Business selling more than</a:t>
            </a:r>
            <a:endParaRPr lang="en-US" altLang="zh-CN" sz="1400" b="1" dirty="0">
              <a:solidFill>
                <a:schemeClr val="tx2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zh-CN" altLang="en-US" sz="2400" b="1" dirty="0">
                <a:solidFill>
                  <a:srgbClr val="02AFF0"/>
                </a:solidFill>
                <a:latin typeface="Century Gothic" panose="020B0502020202020204" pitchFamily="34" charset="0"/>
              </a:rPr>
              <a:t>23</a:t>
            </a:r>
            <a:r>
              <a:rPr lang="zh-CN" alt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zh-CN" altLang="en-US" sz="1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countries</a:t>
            </a:r>
            <a:endParaRPr lang="zh-CN" altLang="zh-CN" sz="1400" b="1" dirty="0">
              <a:solidFill>
                <a:schemeClr val="tx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8A709AC3-6F6E-6A48-A500-DDBF6CA3C00B}"/>
              </a:ext>
            </a:extLst>
          </p:cNvPr>
          <p:cNvSpPr/>
          <p:nvPr/>
        </p:nvSpPr>
        <p:spPr>
          <a:xfrm>
            <a:off x="1275190" y="4968848"/>
            <a:ext cx="242083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Over </a:t>
            </a:r>
            <a:r>
              <a:rPr lang="en-US" altLang="zh-CN" sz="24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5</a:t>
            </a:r>
            <a:r>
              <a:rPr lang="en-US" altLang="zh-CN" sz="14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 raw material manufacturing centers </a:t>
            </a:r>
            <a:endParaRPr lang="zh-CN" altLang="zh-CN" sz="1400" b="1" dirty="0">
              <a:solidFill>
                <a:schemeClr val="tx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47" name="图片 46" descr="图片包含 室内, 笔记本, 桌子, 乐高&#10;&#10;描述已自动生成">
            <a:extLst>
              <a:ext uri="{FF2B5EF4-FFF2-40B4-BE49-F238E27FC236}">
                <a16:creationId xmlns:a16="http://schemas.microsoft.com/office/drawing/2014/main" id="{D3078377-4AD0-7046-A55E-B96E1F36BE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11" y="916213"/>
            <a:ext cx="3577995" cy="2385330"/>
          </a:xfrm>
          <a:prstGeom prst="rect">
            <a:avLst/>
          </a:prstGeom>
        </p:spPr>
      </p:pic>
      <p:sp>
        <p:nvSpPr>
          <p:cNvPr id="48" name="矩形 47">
            <a:extLst>
              <a:ext uri="{FF2B5EF4-FFF2-40B4-BE49-F238E27FC236}">
                <a16:creationId xmlns:a16="http://schemas.microsoft.com/office/drawing/2014/main" id="{9F1EBB6C-B1E6-2B44-B98A-49EACEA0D4BE}"/>
              </a:ext>
            </a:extLst>
          </p:cNvPr>
          <p:cNvSpPr/>
          <p:nvPr/>
        </p:nvSpPr>
        <p:spPr>
          <a:xfrm>
            <a:off x="846377" y="3289459"/>
            <a:ext cx="32784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0070C0"/>
                </a:solidFill>
              </a:rPr>
              <a:t>An </a:t>
            </a:r>
            <a:r>
              <a:rPr lang="en-US" altLang="zh-CN" sz="1600" b="1" dirty="0">
                <a:solidFill>
                  <a:srgbClr val="0070C0"/>
                </a:solidFill>
              </a:rPr>
              <a:t>I</a:t>
            </a:r>
            <a:r>
              <a:rPr lang="zh-CN" altLang="en-US" sz="1600" b="1" dirty="0">
                <a:solidFill>
                  <a:srgbClr val="0070C0"/>
                </a:solidFill>
              </a:rPr>
              <a:t>nternational </a:t>
            </a:r>
            <a:r>
              <a:rPr lang="en-US" altLang="zh-CN" sz="1600" b="1" dirty="0">
                <a:solidFill>
                  <a:srgbClr val="0070C0"/>
                </a:solidFill>
              </a:rPr>
              <a:t>M</a:t>
            </a:r>
            <a:r>
              <a:rPr lang="zh-CN" altLang="en-US" sz="1600" b="1" dirty="0">
                <a:solidFill>
                  <a:srgbClr val="0070C0"/>
                </a:solidFill>
              </a:rPr>
              <a:t>anufacturing</a:t>
            </a:r>
          </a:p>
        </p:txBody>
      </p:sp>
    </p:spTree>
    <p:extLst>
      <p:ext uri="{BB962C8B-B14F-4D97-AF65-F5344CB8AC3E}">
        <p14:creationId xmlns:p14="http://schemas.microsoft.com/office/powerpoint/2010/main" val="379744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28055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zh-CN" altLang="en-US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Group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C76283A-FED5-6744-A458-86FED4A93307}"/>
              </a:ext>
            </a:extLst>
          </p:cNvPr>
          <p:cNvSpPr txBox="1"/>
          <p:nvPr/>
        </p:nvSpPr>
        <p:spPr>
          <a:xfrm>
            <a:off x="2249423" y="4900603"/>
            <a:ext cx="3655845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b="1" dirty="0" err="1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Sundray</a:t>
            </a:r>
            <a:endParaRPr lang="en-US" altLang="zh-CN" sz="1600" b="1" dirty="0">
              <a:solidFill>
                <a:srgbClr val="79BD28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Enterprise Wi-Fi  &amp; Enterprise IoT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311DEA4A-9550-634B-875A-1E40A93D2628}"/>
              </a:ext>
            </a:extLst>
          </p:cNvPr>
          <p:cNvGrpSpPr/>
          <p:nvPr/>
        </p:nvGrpSpPr>
        <p:grpSpPr>
          <a:xfrm>
            <a:off x="5492119" y="1430528"/>
            <a:ext cx="1210148" cy="1285616"/>
            <a:chOff x="5214236" y="957642"/>
            <a:chExt cx="1680744" cy="1785559"/>
          </a:xfrm>
        </p:grpSpPr>
        <p:sp>
          <p:nvSpPr>
            <p:cNvPr id="25" name="Shape 712">
              <a:extLst>
                <a:ext uri="{FF2B5EF4-FFF2-40B4-BE49-F238E27FC236}">
                  <a16:creationId xmlns:a16="http://schemas.microsoft.com/office/drawing/2014/main" id="{07358E90-BA73-7F43-A6E9-46B623B4A680}"/>
                </a:ext>
              </a:extLst>
            </p:cNvPr>
            <p:cNvSpPr/>
            <p:nvPr/>
          </p:nvSpPr>
          <p:spPr>
            <a:xfrm rot="16200000">
              <a:off x="5203221" y="1051442"/>
              <a:ext cx="1785559" cy="1597959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02AFF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pic>
          <p:nvPicPr>
            <p:cNvPr id="26" name="Picture 5" descr="F:\公司的\logo\子品牌\深信服横式组合-01.png">
              <a:extLst>
                <a:ext uri="{FF2B5EF4-FFF2-40B4-BE49-F238E27FC236}">
                  <a16:creationId xmlns:a16="http://schemas.microsoft.com/office/drawing/2014/main" id="{67DB49A2-A06A-C148-A38D-2363DC56B7D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060"/>
            <a:stretch/>
          </p:blipFill>
          <p:spPr bwMode="auto">
            <a:xfrm>
              <a:off x="5214236" y="1099843"/>
              <a:ext cx="1641877" cy="14102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2ECF5CFD-210E-CE4D-9F99-16B7667FA1FD}"/>
              </a:ext>
            </a:extLst>
          </p:cNvPr>
          <p:cNvGrpSpPr/>
          <p:nvPr/>
        </p:nvGrpSpPr>
        <p:grpSpPr>
          <a:xfrm>
            <a:off x="1654661" y="1430527"/>
            <a:ext cx="8944665" cy="1328963"/>
            <a:chOff x="2159232" y="1685314"/>
            <a:chExt cx="7719778" cy="1146974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68D7A723-DC4A-C14F-AD74-6BA7FBE58462}"/>
                </a:ext>
              </a:extLst>
            </p:cNvPr>
            <p:cNvGrpSpPr/>
            <p:nvPr/>
          </p:nvGrpSpPr>
          <p:grpSpPr>
            <a:xfrm>
              <a:off x="2159232" y="1685314"/>
              <a:ext cx="992986" cy="1109563"/>
              <a:chOff x="805478" y="1811946"/>
              <a:chExt cx="1418743" cy="1585303"/>
            </a:xfrm>
          </p:grpSpPr>
          <p:sp>
            <p:nvSpPr>
              <p:cNvPr id="32" name="Shape 711">
                <a:extLst>
                  <a:ext uri="{FF2B5EF4-FFF2-40B4-BE49-F238E27FC236}">
                    <a16:creationId xmlns:a16="http://schemas.microsoft.com/office/drawing/2014/main" id="{AD6A6227-BB8F-0A42-8014-6B0E807F5EFB}"/>
                  </a:ext>
                </a:extLst>
              </p:cNvPr>
              <p:cNvSpPr/>
              <p:nvPr/>
            </p:nvSpPr>
            <p:spPr>
              <a:xfrm rot="16200000">
                <a:off x="722198" y="1895226"/>
                <a:ext cx="1585303" cy="1418743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rgbClr val="02AFF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solidFill>
                    <a:schemeClr val="bg1"/>
                  </a:solidFill>
                  <a:latin typeface="Montserrat" panose="02000505000000020004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33" name="Picture 3" descr="F:\公司的\logo\子品牌\深信服横式组合-02.png">
                <a:extLst>
                  <a:ext uri="{FF2B5EF4-FFF2-40B4-BE49-F238E27FC236}">
                    <a16:creationId xmlns:a16="http://schemas.microsoft.com/office/drawing/2014/main" id="{856C6DF4-708E-624C-89BD-355DB98355A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" r="66082" b="-5165"/>
              <a:stretch/>
            </p:blipFill>
            <p:spPr bwMode="auto">
              <a:xfrm>
                <a:off x="835055" y="1940349"/>
                <a:ext cx="1141912" cy="13058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3D4CC253-F9F0-F74F-9BA7-4D59446B5507}"/>
                </a:ext>
              </a:extLst>
            </p:cNvPr>
            <p:cNvGrpSpPr/>
            <p:nvPr/>
          </p:nvGrpSpPr>
          <p:grpSpPr>
            <a:xfrm>
              <a:off x="8886025" y="1722727"/>
              <a:ext cx="992985" cy="1109561"/>
              <a:chOff x="4552436" y="1862746"/>
              <a:chExt cx="1418741" cy="1585301"/>
            </a:xfrm>
          </p:grpSpPr>
          <p:sp>
            <p:nvSpPr>
              <p:cNvPr id="30" name="Shape 713">
                <a:extLst>
                  <a:ext uri="{FF2B5EF4-FFF2-40B4-BE49-F238E27FC236}">
                    <a16:creationId xmlns:a16="http://schemas.microsoft.com/office/drawing/2014/main" id="{B00B90FB-F78A-024E-965C-913683D96FC4}"/>
                  </a:ext>
                </a:extLst>
              </p:cNvPr>
              <p:cNvSpPr/>
              <p:nvPr/>
            </p:nvSpPr>
            <p:spPr>
              <a:xfrm rot="16200000">
                <a:off x="4469156" y="1946026"/>
                <a:ext cx="1585301" cy="1418741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rgbClr val="02AFF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solidFill>
                    <a:schemeClr val="bg1"/>
                  </a:solidFill>
                  <a:latin typeface="Montserrat" panose="02000505000000020004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31" name="Picture 7">
                <a:extLst>
                  <a:ext uri="{FF2B5EF4-FFF2-40B4-BE49-F238E27FC236}">
                    <a16:creationId xmlns:a16="http://schemas.microsoft.com/office/drawing/2014/main" id="{CE3C15C5-23F0-5E40-8FFD-E31C4B6AB1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31443" y="2244625"/>
                <a:ext cx="841223" cy="836606"/>
              </a:xfrm>
              <a:prstGeom prst="rect">
                <a:avLst/>
              </a:prstGeom>
            </p:spPr>
          </p:pic>
        </p:grpSp>
      </p:grpSp>
      <p:sp>
        <p:nvSpPr>
          <p:cNvPr id="34" name="文本框 33">
            <a:extLst>
              <a:ext uri="{FF2B5EF4-FFF2-40B4-BE49-F238E27FC236}">
                <a16:creationId xmlns:a16="http://schemas.microsoft.com/office/drawing/2014/main" id="{34E67220-48A4-844A-9243-918DCBB78FB6}"/>
              </a:ext>
            </a:extLst>
          </p:cNvPr>
          <p:cNvSpPr txBox="1"/>
          <p:nvPr/>
        </p:nvSpPr>
        <p:spPr>
          <a:xfrm>
            <a:off x="190687" y="2747933"/>
            <a:ext cx="4085528" cy="941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Network Security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Enabling Enterprise-Class 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Security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F46E9BB4-8EEE-C146-A497-0E810E7D6DC4}"/>
              </a:ext>
            </a:extLst>
          </p:cNvPr>
          <p:cNvSpPr txBox="1"/>
          <p:nvPr/>
        </p:nvSpPr>
        <p:spPr>
          <a:xfrm>
            <a:off x="4084231" y="2747933"/>
            <a:ext cx="4085527" cy="941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Cloud Computing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One Architecture Sharing 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Everything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1AFDB3F9-A55A-AD4A-A7AC-800F9C587E80}"/>
              </a:ext>
            </a:extLst>
          </p:cNvPr>
          <p:cNvSpPr txBox="1"/>
          <p:nvPr/>
        </p:nvSpPr>
        <p:spPr>
          <a:xfrm>
            <a:off x="8026378" y="2747933"/>
            <a:ext cx="3972333" cy="941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b="1" dirty="0">
                <a:solidFill>
                  <a:srgbClr val="02AF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Infrastructure 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Achieving</a:t>
            </a:r>
            <a:r>
              <a:rPr lang="zh-CN" altLang="en-US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Interconnected </a:t>
            </a: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Network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BE505C7D-2D77-5240-A014-72A03402D621}"/>
              </a:ext>
            </a:extLst>
          </p:cNvPr>
          <p:cNvSpPr txBox="1"/>
          <p:nvPr/>
        </p:nvSpPr>
        <p:spPr>
          <a:xfrm>
            <a:off x="6649729" y="4900603"/>
            <a:ext cx="3040059" cy="654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b="1" dirty="0" err="1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Virtiant</a:t>
            </a:r>
            <a:endParaRPr lang="en-US" altLang="zh-CN" sz="1600" b="1" dirty="0">
              <a:solidFill>
                <a:srgbClr val="79BD28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Cloud Service (USA)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4475465C-3AA2-AF49-BB09-8B05F9CB7B05}"/>
              </a:ext>
            </a:extLst>
          </p:cNvPr>
          <p:cNvGrpSpPr/>
          <p:nvPr/>
        </p:nvGrpSpPr>
        <p:grpSpPr>
          <a:xfrm>
            <a:off x="3565844" y="3744589"/>
            <a:ext cx="5122301" cy="1162183"/>
            <a:chOff x="3838170" y="3884620"/>
            <a:chExt cx="4420850" cy="1003033"/>
          </a:xfrm>
        </p:grpSpPr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id="{54FC9803-AC30-2241-9028-48B15EA6C98A}"/>
                </a:ext>
              </a:extLst>
            </p:cNvPr>
            <p:cNvGrpSpPr/>
            <p:nvPr/>
          </p:nvGrpSpPr>
          <p:grpSpPr>
            <a:xfrm>
              <a:off x="3838170" y="3884620"/>
              <a:ext cx="882915" cy="986570"/>
              <a:chOff x="8108890" y="1862747"/>
              <a:chExt cx="1418741" cy="1585301"/>
            </a:xfrm>
          </p:grpSpPr>
          <p:sp>
            <p:nvSpPr>
              <p:cNvPr id="43" name="Shape 715">
                <a:extLst>
                  <a:ext uri="{FF2B5EF4-FFF2-40B4-BE49-F238E27FC236}">
                    <a16:creationId xmlns:a16="http://schemas.microsoft.com/office/drawing/2014/main" id="{8FD37BEB-116A-954D-9CD5-E5206F90AD79}"/>
                  </a:ext>
                </a:extLst>
              </p:cNvPr>
              <p:cNvSpPr/>
              <p:nvPr/>
            </p:nvSpPr>
            <p:spPr>
              <a:xfrm rot="16200000">
                <a:off x="8025610" y="1946027"/>
                <a:ext cx="1585301" cy="1418741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rgbClr val="99DF58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solidFill>
                    <a:schemeClr val="bg1"/>
                  </a:solidFill>
                  <a:latin typeface="Montserrat" panose="02000505000000020004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44" name="图片 13">
                <a:extLst>
                  <a:ext uri="{FF2B5EF4-FFF2-40B4-BE49-F238E27FC236}">
                    <a16:creationId xmlns:a16="http://schemas.microsoft.com/office/drawing/2014/main" id="{CDE7A6F6-9609-9E45-9D28-AF57791A4B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544" r="30364" b="41023"/>
              <a:stretch/>
            </p:blipFill>
            <p:spPr>
              <a:xfrm>
                <a:off x="8278087" y="2060575"/>
                <a:ext cx="1080346" cy="1136258"/>
              </a:xfrm>
              <a:prstGeom prst="rect">
                <a:avLst/>
              </a:prstGeom>
            </p:spPr>
          </p:pic>
        </p:grp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id="{46B926AA-AD37-D74B-8C12-19BC8B274A46}"/>
                </a:ext>
              </a:extLst>
            </p:cNvPr>
            <p:cNvGrpSpPr/>
            <p:nvPr/>
          </p:nvGrpSpPr>
          <p:grpSpPr>
            <a:xfrm>
              <a:off x="7376105" y="3901083"/>
              <a:ext cx="882915" cy="986570"/>
              <a:chOff x="8444568" y="5881789"/>
              <a:chExt cx="882915" cy="986570"/>
            </a:xfrm>
          </p:grpSpPr>
          <p:sp>
            <p:nvSpPr>
              <p:cNvPr id="41" name="Shape 715">
                <a:extLst>
                  <a:ext uri="{FF2B5EF4-FFF2-40B4-BE49-F238E27FC236}">
                    <a16:creationId xmlns:a16="http://schemas.microsoft.com/office/drawing/2014/main" id="{ED85D38F-892E-BC47-ADA4-E89041709F4F}"/>
                  </a:ext>
                </a:extLst>
              </p:cNvPr>
              <p:cNvSpPr/>
              <p:nvPr/>
            </p:nvSpPr>
            <p:spPr>
              <a:xfrm rot="16200000">
                <a:off x="8392741" y="5933616"/>
                <a:ext cx="986570" cy="882915"/>
              </a:xfrm>
              <a:prstGeom prst="hexagon">
                <a:avLst>
                  <a:gd name="adj" fmla="val 25000"/>
                  <a:gd name="vf" fmla="val 115470"/>
                </a:avLst>
              </a:prstGeom>
              <a:noFill/>
              <a:ln w="28575" cap="flat" cmpd="sng">
                <a:solidFill>
                  <a:srgbClr val="99DF58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buNone/>
                </a:pPr>
                <a:endParaRPr sz="3600">
                  <a:solidFill>
                    <a:schemeClr val="bg1"/>
                  </a:solidFill>
                  <a:latin typeface="Montserrat" panose="02000505000000020004"/>
                  <a:ea typeface="Montserrat" panose="02000505000000020004"/>
                  <a:cs typeface="Montserrat" panose="02000505000000020004"/>
                  <a:sym typeface="Montserrat" panose="02000505000000020004"/>
                </a:endParaRPr>
              </a:p>
            </p:txBody>
          </p:sp>
          <p:pic>
            <p:nvPicPr>
              <p:cNvPr id="42" name="Google Shape;120;p15" descr="irtiant">
                <a:extLst>
                  <a:ext uri="{FF2B5EF4-FFF2-40B4-BE49-F238E27FC236}">
                    <a16:creationId xmlns:a16="http://schemas.microsoft.com/office/drawing/2014/main" id="{C1D50A27-16B0-0B44-A711-EAEBAEA94A45}"/>
                  </a:ext>
                </a:extLst>
              </p:cNvPr>
              <p:cNvPicPr preferRelativeResize="0"/>
              <p:nvPr/>
            </p:nvPicPr>
            <p:blipFill rotWithShape="1">
              <a:blip r:embed="rId8"/>
              <a:srcRect r="70361"/>
              <a:stretch>
                <a:fillRect/>
              </a:stretch>
            </p:blipFill>
            <p:spPr>
              <a:xfrm>
                <a:off x="8588568" y="6061394"/>
                <a:ext cx="594914" cy="54923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429051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322876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Global Expansion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BC744E18-3D2E-744F-A07F-E1CD5A5991F1}"/>
              </a:ext>
            </a:extLst>
          </p:cNvPr>
          <p:cNvGrpSpPr/>
          <p:nvPr/>
        </p:nvGrpSpPr>
        <p:grpSpPr>
          <a:xfrm>
            <a:off x="247800" y="1320156"/>
            <a:ext cx="11790908" cy="13103846"/>
            <a:chOff x="469340" y="1611955"/>
            <a:chExt cx="11237952" cy="12489317"/>
          </a:xfrm>
        </p:grpSpPr>
        <p:grpSp>
          <p:nvGrpSpPr>
            <p:cNvPr id="893" name="组合 892">
              <a:extLst>
                <a:ext uri="{FF2B5EF4-FFF2-40B4-BE49-F238E27FC236}">
                  <a16:creationId xmlns:a16="http://schemas.microsoft.com/office/drawing/2014/main" id="{A7196991-D7DB-154C-8303-76E50FC101BD}"/>
                </a:ext>
              </a:extLst>
            </p:cNvPr>
            <p:cNvGrpSpPr/>
            <p:nvPr/>
          </p:nvGrpSpPr>
          <p:grpSpPr>
            <a:xfrm>
              <a:off x="2167410" y="1611955"/>
              <a:ext cx="7927474" cy="3921588"/>
              <a:chOff x="613994" y="2194949"/>
              <a:chExt cx="6154874" cy="3044709"/>
            </a:xfrm>
            <a:solidFill>
              <a:srgbClr val="0070C0">
                <a:alpha val="20000"/>
              </a:srgbClr>
            </a:solidFill>
          </p:grpSpPr>
          <p:sp>
            <p:nvSpPr>
              <p:cNvPr id="894" name="Freeform 781">
                <a:extLst>
                  <a:ext uri="{FF2B5EF4-FFF2-40B4-BE49-F238E27FC236}">
                    <a16:creationId xmlns:a16="http://schemas.microsoft.com/office/drawing/2014/main" id="{F72DAC35-0046-C440-A78A-59C584831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481" y="2209067"/>
                <a:ext cx="31757" cy="14118"/>
              </a:xfrm>
              <a:custGeom>
                <a:avLst/>
                <a:gdLst>
                  <a:gd name="T0" fmla="*/ 4 w 9"/>
                  <a:gd name="T1" fmla="*/ 3 h 4"/>
                  <a:gd name="T2" fmla="*/ 1 w 9"/>
                  <a:gd name="T3" fmla="*/ 2 h 4"/>
                  <a:gd name="T4" fmla="*/ 5 w 9"/>
                  <a:gd name="T5" fmla="*/ 2 h 4"/>
                  <a:gd name="T6" fmla="*/ 0 w 9"/>
                  <a:gd name="T7" fmla="*/ 0 h 4"/>
                  <a:gd name="T8" fmla="*/ 9 w 9"/>
                  <a:gd name="T9" fmla="*/ 2 h 4"/>
                  <a:gd name="T10" fmla="*/ 5 w 9"/>
                  <a:gd name="T11" fmla="*/ 2 h 4"/>
                  <a:gd name="T12" fmla="*/ 4 w 9"/>
                  <a:gd name="T13" fmla="*/ 3 h 4"/>
                  <a:gd name="T14" fmla="*/ 4 w 9"/>
                  <a:gd name="T1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4">
                    <a:moveTo>
                      <a:pt x="4" y="3"/>
                    </a:moveTo>
                    <a:cubicBezTo>
                      <a:pt x="4" y="3"/>
                      <a:pt x="1" y="2"/>
                      <a:pt x="1" y="2"/>
                    </a:cubicBezTo>
                    <a:cubicBezTo>
                      <a:pt x="1" y="2"/>
                      <a:pt x="4" y="2"/>
                      <a:pt x="5" y="2"/>
                    </a:cubicBezTo>
                    <a:cubicBezTo>
                      <a:pt x="3" y="1"/>
                      <a:pt x="1" y="2"/>
                      <a:pt x="0" y="0"/>
                    </a:cubicBezTo>
                    <a:cubicBezTo>
                      <a:pt x="1" y="1"/>
                      <a:pt x="8" y="0"/>
                      <a:pt x="9" y="2"/>
                    </a:cubicBezTo>
                    <a:cubicBezTo>
                      <a:pt x="9" y="2"/>
                      <a:pt x="6" y="2"/>
                      <a:pt x="5" y="2"/>
                    </a:cubicBezTo>
                    <a:cubicBezTo>
                      <a:pt x="5" y="2"/>
                      <a:pt x="7" y="4"/>
                      <a:pt x="4" y="3"/>
                    </a:cubicBezTo>
                    <a:cubicBezTo>
                      <a:pt x="3" y="3"/>
                      <a:pt x="6" y="4"/>
                      <a:pt x="4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895" name="Freeform 403">
                <a:extLst>
                  <a:ext uri="{FF2B5EF4-FFF2-40B4-BE49-F238E27FC236}">
                    <a16:creationId xmlns:a16="http://schemas.microsoft.com/office/drawing/2014/main" id="{FFF851D8-4B24-844D-A926-D770EB0D2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0983" y="4351422"/>
                <a:ext cx="703347" cy="525882"/>
              </a:xfrm>
              <a:custGeom>
                <a:avLst/>
                <a:gdLst>
                  <a:gd name="T0" fmla="*/ 96 w 204"/>
                  <a:gd name="T1" fmla="*/ 3 h 152"/>
                  <a:gd name="T2" fmla="*/ 97 w 204"/>
                  <a:gd name="T3" fmla="*/ 7 h 152"/>
                  <a:gd name="T4" fmla="*/ 86 w 204"/>
                  <a:gd name="T5" fmla="*/ 13 h 152"/>
                  <a:gd name="T6" fmla="*/ 76 w 204"/>
                  <a:gd name="T7" fmla="*/ 24 h 152"/>
                  <a:gd name="T8" fmla="*/ 71 w 204"/>
                  <a:gd name="T9" fmla="*/ 15 h 152"/>
                  <a:gd name="T10" fmla="*/ 65 w 204"/>
                  <a:gd name="T11" fmla="*/ 19 h 152"/>
                  <a:gd name="T12" fmla="*/ 62 w 204"/>
                  <a:gd name="T13" fmla="*/ 22 h 152"/>
                  <a:gd name="T14" fmla="*/ 59 w 204"/>
                  <a:gd name="T15" fmla="*/ 26 h 152"/>
                  <a:gd name="T16" fmla="*/ 55 w 204"/>
                  <a:gd name="T17" fmla="*/ 33 h 152"/>
                  <a:gd name="T18" fmla="*/ 51 w 204"/>
                  <a:gd name="T19" fmla="*/ 30 h 152"/>
                  <a:gd name="T20" fmla="*/ 47 w 204"/>
                  <a:gd name="T21" fmla="*/ 38 h 152"/>
                  <a:gd name="T22" fmla="*/ 24 w 204"/>
                  <a:gd name="T23" fmla="*/ 50 h 152"/>
                  <a:gd name="T24" fmla="*/ 7 w 204"/>
                  <a:gd name="T25" fmla="*/ 60 h 152"/>
                  <a:gd name="T26" fmla="*/ 3 w 204"/>
                  <a:gd name="T27" fmla="*/ 68 h 152"/>
                  <a:gd name="T28" fmla="*/ 4 w 204"/>
                  <a:gd name="T29" fmla="*/ 82 h 152"/>
                  <a:gd name="T30" fmla="*/ 7 w 204"/>
                  <a:gd name="T31" fmla="*/ 91 h 152"/>
                  <a:gd name="T32" fmla="*/ 13 w 204"/>
                  <a:gd name="T33" fmla="*/ 106 h 152"/>
                  <a:gd name="T34" fmla="*/ 11 w 204"/>
                  <a:gd name="T35" fmla="*/ 121 h 152"/>
                  <a:gd name="T36" fmla="*/ 30 w 204"/>
                  <a:gd name="T37" fmla="*/ 125 h 152"/>
                  <a:gd name="T38" fmla="*/ 54 w 204"/>
                  <a:gd name="T39" fmla="*/ 121 h 152"/>
                  <a:gd name="T40" fmla="*/ 73 w 204"/>
                  <a:gd name="T41" fmla="*/ 112 h 152"/>
                  <a:gd name="T42" fmla="*/ 96 w 204"/>
                  <a:gd name="T43" fmla="*/ 111 h 152"/>
                  <a:gd name="T44" fmla="*/ 111 w 204"/>
                  <a:gd name="T45" fmla="*/ 121 h 152"/>
                  <a:gd name="T46" fmla="*/ 116 w 204"/>
                  <a:gd name="T47" fmla="*/ 125 h 152"/>
                  <a:gd name="T48" fmla="*/ 125 w 204"/>
                  <a:gd name="T49" fmla="*/ 120 h 152"/>
                  <a:gd name="T50" fmla="*/ 122 w 204"/>
                  <a:gd name="T51" fmla="*/ 129 h 152"/>
                  <a:gd name="T52" fmla="*/ 131 w 204"/>
                  <a:gd name="T53" fmla="*/ 132 h 152"/>
                  <a:gd name="T54" fmla="*/ 145 w 204"/>
                  <a:gd name="T55" fmla="*/ 147 h 152"/>
                  <a:gd name="T56" fmla="*/ 161 w 204"/>
                  <a:gd name="T57" fmla="*/ 145 h 152"/>
                  <a:gd name="T58" fmla="*/ 165 w 204"/>
                  <a:gd name="T59" fmla="*/ 149 h 152"/>
                  <a:gd name="T60" fmla="*/ 174 w 204"/>
                  <a:gd name="T61" fmla="*/ 145 h 152"/>
                  <a:gd name="T62" fmla="*/ 194 w 204"/>
                  <a:gd name="T63" fmla="*/ 118 h 152"/>
                  <a:gd name="T64" fmla="*/ 200 w 204"/>
                  <a:gd name="T65" fmla="*/ 108 h 152"/>
                  <a:gd name="T66" fmla="*/ 202 w 204"/>
                  <a:gd name="T67" fmla="*/ 96 h 152"/>
                  <a:gd name="T68" fmla="*/ 201 w 204"/>
                  <a:gd name="T69" fmla="*/ 83 h 152"/>
                  <a:gd name="T70" fmla="*/ 196 w 204"/>
                  <a:gd name="T71" fmla="*/ 70 h 152"/>
                  <a:gd name="T72" fmla="*/ 184 w 204"/>
                  <a:gd name="T73" fmla="*/ 59 h 152"/>
                  <a:gd name="T74" fmla="*/ 180 w 204"/>
                  <a:gd name="T75" fmla="*/ 50 h 152"/>
                  <a:gd name="T76" fmla="*/ 166 w 204"/>
                  <a:gd name="T77" fmla="*/ 36 h 152"/>
                  <a:gd name="T78" fmla="*/ 161 w 204"/>
                  <a:gd name="T79" fmla="*/ 20 h 152"/>
                  <a:gd name="T80" fmla="*/ 152 w 204"/>
                  <a:gd name="T81" fmla="*/ 8 h 152"/>
                  <a:gd name="T82" fmla="*/ 145 w 204"/>
                  <a:gd name="T83" fmla="*/ 6 h 152"/>
                  <a:gd name="T84" fmla="*/ 143 w 204"/>
                  <a:gd name="T85" fmla="*/ 16 h 152"/>
                  <a:gd name="T86" fmla="*/ 130 w 204"/>
                  <a:gd name="T87" fmla="*/ 31 h 152"/>
                  <a:gd name="T88" fmla="*/ 115 w 204"/>
                  <a:gd name="T89" fmla="*/ 17 h 152"/>
                  <a:gd name="T90" fmla="*/ 118 w 204"/>
                  <a:gd name="T91" fmla="*/ 11 h 152"/>
                  <a:gd name="T92" fmla="*/ 117 w 204"/>
                  <a:gd name="T93" fmla="*/ 8 h 152"/>
                  <a:gd name="T94" fmla="*/ 109 w 204"/>
                  <a:gd name="T95" fmla="*/ 7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4" h="152">
                    <a:moveTo>
                      <a:pt x="101" y="4"/>
                    </a:moveTo>
                    <a:cubicBezTo>
                      <a:pt x="99" y="4"/>
                      <a:pt x="98" y="2"/>
                      <a:pt x="96" y="2"/>
                    </a:cubicBezTo>
                    <a:cubicBezTo>
                      <a:pt x="95" y="1"/>
                      <a:pt x="95" y="2"/>
                      <a:pt x="96" y="3"/>
                    </a:cubicBezTo>
                    <a:cubicBezTo>
                      <a:pt x="96" y="4"/>
                      <a:pt x="98" y="3"/>
                      <a:pt x="98" y="3"/>
                    </a:cubicBezTo>
                    <a:cubicBezTo>
                      <a:pt x="99" y="4"/>
                      <a:pt x="98" y="6"/>
                      <a:pt x="99" y="6"/>
                    </a:cubicBezTo>
                    <a:cubicBezTo>
                      <a:pt x="99" y="7"/>
                      <a:pt x="98" y="7"/>
                      <a:pt x="97" y="7"/>
                    </a:cubicBezTo>
                    <a:cubicBezTo>
                      <a:pt x="96" y="8"/>
                      <a:pt x="95" y="8"/>
                      <a:pt x="94" y="8"/>
                    </a:cubicBezTo>
                    <a:cubicBezTo>
                      <a:pt x="92" y="7"/>
                      <a:pt x="92" y="8"/>
                      <a:pt x="90" y="8"/>
                    </a:cubicBezTo>
                    <a:cubicBezTo>
                      <a:pt x="87" y="9"/>
                      <a:pt x="88" y="12"/>
                      <a:pt x="86" y="13"/>
                    </a:cubicBezTo>
                    <a:cubicBezTo>
                      <a:pt x="84" y="15"/>
                      <a:pt x="83" y="18"/>
                      <a:pt x="84" y="20"/>
                    </a:cubicBezTo>
                    <a:cubicBezTo>
                      <a:pt x="86" y="23"/>
                      <a:pt x="81" y="21"/>
                      <a:pt x="80" y="21"/>
                    </a:cubicBezTo>
                    <a:cubicBezTo>
                      <a:pt x="79" y="21"/>
                      <a:pt x="76" y="24"/>
                      <a:pt x="76" y="24"/>
                    </a:cubicBezTo>
                    <a:cubicBezTo>
                      <a:pt x="76" y="24"/>
                      <a:pt x="75" y="19"/>
                      <a:pt x="74" y="18"/>
                    </a:cubicBezTo>
                    <a:cubicBezTo>
                      <a:pt x="74" y="17"/>
                      <a:pt x="73" y="17"/>
                      <a:pt x="72" y="17"/>
                    </a:cubicBezTo>
                    <a:cubicBezTo>
                      <a:pt x="71" y="16"/>
                      <a:pt x="71" y="16"/>
                      <a:pt x="71" y="15"/>
                    </a:cubicBezTo>
                    <a:cubicBezTo>
                      <a:pt x="70" y="14"/>
                      <a:pt x="70" y="16"/>
                      <a:pt x="70" y="17"/>
                    </a:cubicBezTo>
                    <a:cubicBezTo>
                      <a:pt x="69" y="17"/>
                      <a:pt x="68" y="17"/>
                      <a:pt x="68" y="16"/>
                    </a:cubicBezTo>
                    <a:cubicBezTo>
                      <a:pt x="66" y="16"/>
                      <a:pt x="67" y="20"/>
                      <a:pt x="65" y="19"/>
                    </a:cubicBezTo>
                    <a:cubicBezTo>
                      <a:pt x="65" y="19"/>
                      <a:pt x="64" y="18"/>
                      <a:pt x="64" y="18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0" y="18"/>
                      <a:pt x="62" y="22"/>
                      <a:pt x="62" y="22"/>
                    </a:cubicBezTo>
                    <a:cubicBezTo>
                      <a:pt x="62" y="22"/>
                      <a:pt x="60" y="22"/>
                      <a:pt x="60" y="22"/>
                    </a:cubicBezTo>
                    <a:cubicBezTo>
                      <a:pt x="60" y="23"/>
                      <a:pt x="61" y="23"/>
                      <a:pt x="61" y="23"/>
                    </a:cubicBezTo>
                    <a:cubicBezTo>
                      <a:pt x="60" y="25"/>
                      <a:pt x="59" y="23"/>
                      <a:pt x="59" y="26"/>
                    </a:cubicBezTo>
                    <a:cubicBezTo>
                      <a:pt x="59" y="27"/>
                      <a:pt x="60" y="27"/>
                      <a:pt x="60" y="28"/>
                    </a:cubicBezTo>
                    <a:cubicBezTo>
                      <a:pt x="60" y="30"/>
                      <a:pt x="53" y="26"/>
                      <a:pt x="53" y="29"/>
                    </a:cubicBezTo>
                    <a:cubicBezTo>
                      <a:pt x="53" y="30"/>
                      <a:pt x="57" y="32"/>
                      <a:pt x="55" y="33"/>
                    </a:cubicBezTo>
                    <a:cubicBezTo>
                      <a:pt x="54" y="33"/>
                      <a:pt x="54" y="32"/>
                      <a:pt x="54" y="33"/>
                    </a:cubicBezTo>
                    <a:cubicBezTo>
                      <a:pt x="53" y="34"/>
                      <a:pt x="53" y="34"/>
                      <a:pt x="52" y="33"/>
                    </a:cubicBezTo>
                    <a:cubicBezTo>
                      <a:pt x="51" y="33"/>
                      <a:pt x="52" y="31"/>
                      <a:pt x="51" y="30"/>
                    </a:cubicBezTo>
                    <a:cubicBezTo>
                      <a:pt x="50" y="28"/>
                      <a:pt x="48" y="32"/>
                      <a:pt x="47" y="33"/>
                    </a:cubicBezTo>
                    <a:cubicBezTo>
                      <a:pt x="47" y="34"/>
                      <a:pt x="46" y="35"/>
                      <a:pt x="46" y="36"/>
                    </a:cubicBezTo>
                    <a:cubicBezTo>
                      <a:pt x="46" y="36"/>
                      <a:pt x="47" y="37"/>
                      <a:pt x="47" y="38"/>
                    </a:cubicBezTo>
                    <a:cubicBezTo>
                      <a:pt x="47" y="38"/>
                      <a:pt x="45" y="40"/>
                      <a:pt x="44" y="41"/>
                    </a:cubicBezTo>
                    <a:cubicBezTo>
                      <a:pt x="41" y="44"/>
                      <a:pt x="38" y="46"/>
                      <a:pt x="34" y="47"/>
                    </a:cubicBezTo>
                    <a:cubicBezTo>
                      <a:pt x="31" y="47"/>
                      <a:pt x="28" y="49"/>
                      <a:pt x="24" y="50"/>
                    </a:cubicBezTo>
                    <a:cubicBezTo>
                      <a:pt x="21" y="51"/>
                      <a:pt x="18" y="51"/>
                      <a:pt x="15" y="53"/>
                    </a:cubicBezTo>
                    <a:cubicBezTo>
                      <a:pt x="13" y="55"/>
                      <a:pt x="12" y="55"/>
                      <a:pt x="10" y="56"/>
                    </a:cubicBezTo>
                    <a:cubicBezTo>
                      <a:pt x="9" y="57"/>
                      <a:pt x="7" y="60"/>
                      <a:pt x="7" y="60"/>
                    </a:cubicBezTo>
                    <a:cubicBezTo>
                      <a:pt x="6" y="60"/>
                      <a:pt x="7" y="57"/>
                      <a:pt x="7" y="56"/>
                    </a:cubicBezTo>
                    <a:cubicBezTo>
                      <a:pt x="5" y="56"/>
                      <a:pt x="4" y="61"/>
                      <a:pt x="4" y="61"/>
                    </a:cubicBezTo>
                    <a:cubicBezTo>
                      <a:pt x="5" y="64"/>
                      <a:pt x="3" y="65"/>
                      <a:pt x="3" y="68"/>
                    </a:cubicBezTo>
                    <a:cubicBezTo>
                      <a:pt x="3" y="69"/>
                      <a:pt x="8" y="80"/>
                      <a:pt x="6" y="81"/>
                    </a:cubicBezTo>
                    <a:cubicBezTo>
                      <a:pt x="6" y="81"/>
                      <a:pt x="3" y="77"/>
                      <a:pt x="3" y="77"/>
                    </a:cubicBezTo>
                    <a:cubicBezTo>
                      <a:pt x="3" y="78"/>
                      <a:pt x="6" y="81"/>
                      <a:pt x="4" y="82"/>
                    </a:cubicBezTo>
                    <a:cubicBezTo>
                      <a:pt x="2" y="82"/>
                      <a:pt x="2" y="77"/>
                      <a:pt x="0" y="77"/>
                    </a:cubicBezTo>
                    <a:cubicBezTo>
                      <a:pt x="0" y="77"/>
                      <a:pt x="6" y="85"/>
                      <a:pt x="6" y="86"/>
                    </a:cubicBezTo>
                    <a:cubicBezTo>
                      <a:pt x="7" y="87"/>
                      <a:pt x="6" y="89"/>
                      <a:pt x="7" y="91"/>
                    </a:cubicBezTo>
                    <a:cubicBezTo>
                      <a:pt x="8" y="93"/>
                      <a:pt x="9" y="94"/>
                      <a:pt x="10" y="96"/>
                    </a:cubicBezTo>
                    <a:cubicBezTo>
                      <a:pt x="11" y="97"/>
                      <a:pt x="11" y="100"/>
                      <a:pt x="11" y="101"/>
                    </a:cubicBezTo>
                    <a:cubicBezTo>
                      <a:pt x="11" y="103"/>
                      <a:pt x="12" y="105"/>
                      <a:pt x="13" y="106"/>
                    </a:cubicBezTo>
                    <a:cubicBezTo>
                      <a:pt x="14" y="109"/>
                      <a:pt x="14" y="110"/>
                      <a:pt x="14" y="113"/>
                    </a:cubicBezTo>
                    <a:cubicBezTo>
                      <a:pt x="14" y="114"/>
                      <a:pt x="14" y="119"/>
                      <a:pt x="14" y="119"/>
                    </a:cubicBezTo>
                    <a:cubicBezTo>
                      <a:pt x="13" y="120"/>
                      <a:pt x="12" y="120"/>
                      <a:pt x="11" y="121"/>
                    </a:cubicBezTo>
                    <a:cubicBezTo>
                      <a:pt x="10" y="124"/>
                      <a:pt x="12" y="124"/>
                      <a:pt x="13" y="125"/>
                    </a:cubicBezTo>
                    <a:cubicBezTo>
                      <a:pt x="17" y="127"/>
                      <a:pt x="20" y="129"/>
                      <a:pt x="25" y="128"/>
                    </a:cubicBezTo>
                    <a:cubicBezTo>
                      <a:pt x="27" y="127"/>
                      <a:pt x="29" y="126"/>
                      <a:pt x="30" y="125"/>
                    </a:cubicBezTo>
                    <a:cubicBezTo>
                      <a:pt x="33" y="124"/>
                      <a:pt x="32" y="125"/>
                      <a:pt x="33" y="123"/>
                    </a:cubicBezTo>
                    <a:cubicBezTo>
                      <a:pt x="35" y="121"/>
                      <a:pt x="42" y="121"/>
                      <a:pt x="44" y="122"/>
                    </a:cubicBezTo>
                    <a:cubicBezTo>
                      <a:pt x="47" y="122"/>
                      <a:pt x="52" y="124"/>
                      <a:pt x="54" y="121"/>
                    </a:cubicBezTo>
                    <a:cubicBezTo>
                      <a:pt x="55" y="120"/>
                      <a:pt x="55" y="118"/>
                      <a:pt x="57" y="117"/>
                    </a:cubicBezTo>
                    <a:cubicBezTo>
                      <a:pt x="59" y="116"/>
                      <a:pt x="61" y="115"/>
                      <a:pt x="63" y="114"/>
                    </a:cubicBezTo>
                    <a:cubicBezTo>
                      <a:pt x="66" y="112"/>
                      <a:pt x="70" y="114"/>
                      <a:pt x="73" y="112"/>
                    </a:cubicBezTo>
                    <a:cubicBezTo>
                      <a:pt x="78" y="110"/>
                      <a:pt x="82" y="110"/>
                      <a:pt x="88" y="109"/>
                    </a:cubicBezTo>
                    <a:cubicBezTo>
                      <a:pt x="89" y="109"/>
                      <a:pt x="90" y="108"/>
                      <a:pt x="92" y="108"/>
                    </a:cubicBezTo>
                    <a:cubicBezTo>
                      <a:pt x="93" y="109"/>
                      <a:pt x="95" y="110"/>
                      <a:pt x="96" y="111"/>
                    </a:cubicBezTo>
                    <a:cubicBezTo>
                      <a:pt x="97" y="111"/>
                      <a:pt x="107" y="113"/>
                      <a:pt x="107" y="114"/>
                    </a:cubicBezTo>
                    <a:cubicBezTo>
                      <a:pt x="106" y="115"/>
                      <a:pt x="105" y="118"/>
                      <a:pt x="107" y="117"/>
                    </a:cubicBezTo>
                    <a:cubicBezTo>
                      <a:pt x="108" y="117"/>
                      <a:pt x="110" y="120"/>
                      <a:pt x="111" y="121"/>
                    </a:cubicBezTo>
                    <a:cubicBezTo>
                      <a:pt x="112" y="122"/>
                      <a:pt x="112" y="123"/>
                      <a:pt x="112" y="125"/>
                    </a:cubicBezTo>
                    <a:cubicBezTo>
                      <a:pt x="113" y="126"/>
                      <a:pt x="115" y="128"/>
                      <a:pt x="115" y="128"/>
                    </a:cubicBezTo>
                    <a:cubicBezTo>
                      <a:pt x="115" y="127"/>
                      <a:pt x="114" y="126"/>
                      <a:pt x="116" y="125"/>
                    </a:cubicBezTo>
                    <a:cubicBezTo>
                      <a:pt x="117" y="124"/>
                      <a:pt x="118" y="123"/>
                      <a:pt x="120" y="122"/>
                    </a:cubicBezTo>
                    <a:cubicBezTo>
                      <a:pt x="121" y="121"/>
                      <a:pt x="126" y="116"/>
                      <a:pt x="125" y="115"/>
                    </a:cubicBezTo>
                    <a:cubicBezTo>
                      <a:pt x="126" y="117"/>
                      <a:pt x="125" y="118"/>
                      <a:pt x="125" y="120"/>
                    </a:cubicBezTo>
                    <a:cubicBezTo>
                      <a:pt x="126" y="121"/>
                      <a:pt x="124" y="122"/>
                      <a:pt x="124" y="122"/>
                    </a:cubicBezTo>
                    <a:cubicBezTo>
                      <a:pt x="123" y="124"/>
                      <a:pt x="123" y="125"/>
                      <a:pt x="123" y="126"/>
                    </a:cubicBezTo>
                    <a:cubicBezTo>
                      <a:pt x="123" y="128"/>
                      <a:pt x="119" y="129"/>
                      <a:pt x="122" y="129"/>
                    </a:cubicBezTo>
                    <a:cubicBezTo>
                      <a:pt x="126" y="129"/>
                      <a:pt x="124" y="125"/>
                      <a:pt x="125" y="123"/>
                    </a:cubicBezTo>
                    <a:cubicBezTo>
                      <a:pt x="125" y="123"/>
                      <a:pt x="129" y="127"/>
                      <a:pt x="128" y="129"/>
                    </a:cubicBezTo>
                    <a:cubicBezTo>
                      <a:pt x="125" y="133"/>
                      <a:pt x="129" y="130"/>
                      <a:pt x="131" y="132"/>
                    </a:cubicBezTo>
                    <a:cubicBezTo>
                      <a:pt x="134" y="135"/>
                      <a:pt x="134" y="136"/>
                      <a:pt x="134" y="139"/>
                    </a:cubicBezTo>
                    <a:cubicBezTo>
                      <a:pt x="133" y="142"/>
                      <a:pt x="137" y="145"/>
                      <a:pt x="139" y="145"/>
                    </a:cubicBezTo>
                    <a:cubicBezTo>
                      <a:pt x="141" y="146"/>
                      <a:pt x="143" y="147"/>
                      <a:pt x="145" y="147"/>
                    </a:cubicBezTo>
                    <a:cubicBezTo>
                      <a:pt x="147" y="147"/>
                      <a:pt x="151" y="152"/>
                      <a:pt x="153" y="151"/>
                    </a:cubicBezTo>
                    <a:cubicBezTo>
                      <a:pt x="155" y="150"/>
                      <a:pt x="157" y="149"/>
                      <a:pt x="158" y="147"/>
                    </a:cubicBezTo>
                    <a:cubicBezTo>
                      <a:pt x="158" y="147"/>
                      <a:pt x="160" y="144"/>
                      <a:pt x="161" y="145"/>
                    </a:cubicBezTo>
                    <a:cubicBezTo>
                      <a:pt x="161" y="146"/>
                      <a:pt x="159" y="147"/>
                      <a:pt x="160" y="148"/>
                    </a:cubicBezTo>
                    <a:cubicBezTo>
                      <a:pt x="161" y="149"/>
                      <a:pt x="161" y="146"/>
                      <a:pt x="162" y="146"/>
                    </a:cubicBezTo>
                    <a:cubicBezTo>
                      <a:pt x="162" y="146"/>
                      <a:pt x="164" y="149"/>
                      <a:pt x="165" y="149"/>
                    </a:cubicBezTo>
                    <a:cubicBezTo>
                      <a:pt x="165" y="150"/>
                      <a:pt x="167" y="152"/>
                      <a:pt x="168" y="152"/>
                    </a:cubicBezTo>
                    <a:cubicBezTo>
                      <a:pt x="167" y="152"/>
                      <a:pt x="170" y="149"/>
                      <a:pt x="170" y="149"/>
                    </a:cubicBezTo>
                    <a:cubicBezTo>
                      <a:pt x="172" y="148"/>
                      <a:pt x="173" y="146"/>
                      <a:pt x="174" y="145"/>
                    </a:cubicBezTo>
                    <a:cubicBezTo>
                      <a:pt x="177" y="144"/>
                      <a:pt x="185" y="146"/>
                      <a:pt x="185" y="142"/>
                    </a:cubicBezTo>
                    <a:cubicBezTo>
                      <a:pt x="186" y="137"/>
                      <a:pt x="187" y="134"/>
                      <a:pt x="188" y="130"/>
                    </a:cubicBezTo>
                    <a:cubicBezTo>
                      <a:pt x="190" y="126"/>
                      <a:pt x="191" y="122"/>
                      <a:pt x="194" y="118"/>
                    </a:cubicBezTo>
                    <a:cubicBezTo>
                      <a:pt x="195" y="117"/>
                      <a:pt x="197" y="116"/>
                      <a:pt x="198" y="114"/>
                    </a:cubicBezTo>
                    <a:cubicBezTo>
                      <a:pt x="198" y="113"/>
                      <a:pt x="198" y="113"/>
                      <a:pt x="198" y="112"/>
                    </a:cubicBezTo>
                    <a:cubicBezTo>
                      <a:pt x="199" y="111"/>
                      <a:pt x="200" y="110"/>
                      <a:pt x="200" y="108"/>
                    </a:cubicBezTo>
                    <a:cubicBezTo>
                      <a:pt x="201" y="106"/>
                      <a:pt x="200" y="104"/>
                      <a:pt x="201" y="102"/>
                    </a:cubicBezTo>
                    <a:cubicBezTo>
                      <a:pt x="201" y="101"/>
                      <a:pt x="202" y="100"/>
                      <a:pt x="202" y="99"/>
                    </a:cubicBezTo>
                    <a:cubicBezTo>
                      <a:pt x="203" y="98"/>
                      <a:pt x="201" y="97"/>
                      <a:pt x="202" y="96"/>
                    </a:cubicBezTo>
                    <a:cubicBezTo>
                      <a:pt x="203" y="95"/>
                      <a:pt x="204" y="92"/>
                      <a:pt x="203" y="91"/>
                    </a:cubicBezTo>
                    <a:cubicBezTo>
                      <a:pt x="203" y="89"/>
                      <a:pt x="202" y="88"/>
                      <a:pt x="202" y="87"/>
                    </a:cubicBezTo>
                    <a:cubicBezTo>
                      <a:pt x="201" y="86"/>
                      <a:pt x="201" y="84"/>
                      <a:pt x="201" y="83"/>
                    </a:cubicBezTo>
                    <a:cubicBezTo>
                      <a:pt x="200" y="79"/>
                      <a:pt x="203" y="77"/>
                      <a:pt x="202" y="73"/>
                    </a:cubicBezTo>
                    <a:cubicBezTo>
                      <a:pt x="202" y="74"/>
                      <a:pt x="201" y="76"/>
                      <a:pt x="200" y="76"/>
                    </a:cubicBezTo>
                    <a:cubicBezTo>
                      <a:pt x="198" y="76"/>
                      <a:pt x="197" y="72"/>
                      <a:pt x="196" y="70"/>
                    </a:cubicBezTo>
                    <a:cubicBezTo>
                      <a:pt x="194" y="67"/>
                      <a:pt x="190" y="67"/>
                      <a:pt x="190" y="62"/>
                    </a:cubicBezTo>
                    <a:cubicBezTo>
                      <a:pt x="189" y="60"/>
                      <a:pt x="188" y="60"/>
                      <a:pt x="187" y="59"/>
                    </a:cubicBezTo>
                    <a:cubicBezTo>
                      <a:pt x="185" y="58"/>
                      <a:pt x="185" y="61"/>
                      <a:pt x="184" y="59"/>
                    </a:cubicBezTo>
                    <a:cubicBezTo>
                      <a:pt x="184" y="56"/>
                      <a:pt x="183" y="55"/>
                      <a:pt x="181" y="53"/>
                    </a:cubicBezTo>
                    <a:cubicBezTo>
                      <a:pt x="181" y="53"/>
                      <a:pt x="180" y="52"/>
                      <a:pt x="180" y="51"/>
                    </a:cubicBezTo>
                    <a:cubicBezTo>
                      <a:pt x="179" y="51"/>
                      <a:pt x="180" y="49"/>
                      <a:pt x="180" y="50"/>
                    </a:cubicBezTo>
                    <a:cubicBezTo>
                      <a:pt x="178" y="48"/>
                      <a:pt x="176" y="47"/>
                      <a:pt x="174" y="46"/>
                    </a:cubicBezTo>
                    <a:cubicBezTo>
                      <a:pt x="172" y="44"/>
                      <a:pt x="169" y="45"/>
                      <a:pt x="168" y="43"/>
                    </a:cubicBezTo>
                    <a:cubicBezTo>
                      <a:pt x="166" y="41"/>
                      <a:pt x="167" y="37"/>
                      <a:pt x="166" y="36"/>
                    </a:cubicBezTo>
                    <a:cubicBezTo>
                      <a:pt x="166" y="34"/>
                      <a:pt x="166" y="32"/>
                      <a:pt x="165" y="31"/>
                    </a:cubicBezTo>
                    <a:cubicBezTo>
                      <a:pt x="164" y="30"/>
                      <a:pt x="163" y="30"/>
                      <a:pt x="163" y="28"/>
                    </a:cubicBezTo>
                    <a:cubicBezTo>
                      <a:pt x="163" y="26"/>
                      <a:pt x="163" y="23"/>
                      <a:pt x="161" y="20"/>
                    </a:cubicBezTo>
                    <a:cubicBezTo>
                      <a:pt x="160" y="20"/>
                      <a:pt x="158" y="17"/>
                      <a:pt x="158" y="18"/>
                    </a:cubicBezTo>
                    <a:cubicBezTo>
                      <a:pt x="156" y="18"/>
                      <a:pt x="156" y="19"/>
                      <a:pt x="155" y="17"/>
                    </a:cubicBezTo>
                    <a:cubicBezTo>
                      <a:pt x="153" y="15"/>
                      <a:pt x="154" y="11"/>
                      <a:pt x="152" y="8"/>
                    </a:cubicBezTo>
                    <a:cubicBezTo>
                      <a:pt x="152" y="7"/>
                      <a:pt x="148" y="0"/>
                      <a:pt x="148" y="0"/>
                    </a:cubicBezTo>
                    <a:cubicBezTo>
                      <a:pt x="147" y="0"/>
                      <a:pt x="147" y="2"/>
                      <a:pt x="147" y="3"/>
                    </a:cubicBezTo>
                    <a:cubicBezTo>
                      <a:pt x="147" y="4"/>
                      <a:pt x="146" y="5"/>
                      <a:pt x="145" y="6"/>
                    </a:cubicBezTo>
                    <a:cubicBezTo>
                      <a:pt x="145" y="6"/>
                      <a:pt x="143" y="8"/>
                      <a:pt x="144" y="9"/>
                    </a:cubicBezTo>
                    <a:cubicBezTo>
                      <a:pt x="144" y="9"/>
                      <a:pt x="146" y="9"/>
                      <a:pt x="145" y="10"/>
                    </a:cubicBezTo>
                    <a:cubicBezTo>
                      <a:pt x="144" y="10"/>
                      <a:pt x="143" y="15"/>
                      <a:pt x="143" y="16"/>
                    </a:cubicBezTo>
                    <a:cubicBezTo>
                      <a:pt x="144" y="18"/>
                      <a:pt x="144" y="20"/>
                      <a:pt x="144" y="22"/>
                    </a:cubicBezTo>
                    <a:cubicBezTo>
                      <a:pt x="143" y="26"/>
                      <a:pt x="143" y="36"/>
                      <a:pt x="137" y="36"/>
                    </a:cubicBezTo>
                    <a:cubicBezTo>
                      <a:pt x="133" y="36"/>
                      <a:pt x="133" y="32"/>
                      <a:pt x="130" y="31"/>
                    </a:cubicBezTo>
                    <a:cubicBezTo>
                      <a:pt x="128" y="30"/>
                      <a:pt x="126" y="30"/>
                      <a:pt x="124" y="28"/>
                    </a:cubicBezTo>
                    <a:cubicBezTo>
                      <a:pt x="123" y="27"/>
                      <a:pt x="112" y="21"/>
                      <a:pt x="113" y="20"/>
                    </a:cubicBezTo>
                    <a:cubicBezTo>
                      <a:pt x="113" y="19"/>
                      <a:pt x="114" y="18"/>
                      <a:pt x="115" y="17"/>
                    </a:cubicBezTo>
                    <a:cubicBezTo>
                      <a:pt x="115" y="16"/>
                      <a:pt x="117" y="16"/>
                      <a:pt x="117" y="15"/>
                    </a:cubicBezTo>
                    <a:cubicBezTo>
                      <a:pt x="117" y="15"/>
                      <a:pt x="116" y="14"/>
                      <a:pt x="116" y="13"/>
                    </a:cubicBezTo>
                    <a:cubicBezTo>
                      <a:pt x="117" y="12"/>
                      <a:pt x="117" y="12"/>
                      <a:pt x="118" y="11"/>
                    </a:cubicBezTo>
                    <a:cubicBezTo>
                      <a:pt x="118" y="10"/>
                      <a:pt x="120" y="9"/>
                      <a:pt x="121" y="8"/>
                    </a:cubicBezTo>
                    <a:cubicBezTo>
                      <a:pt x="121" y="7"/>
                      <a:pt x="119" y="5"/>
                      <a:pt x="118" y="6"/>
                    </a:cubicBezTo>
                    <a:cubicBezTo>
                      <a:pt x="118" y="6"/>
                      <a:pt x="117" y="8"/>
                      <a:pt x="117" y="8"/>
                    </a:cubicBezTo>
                    <a:cubicBezTo>
                      <a:pt x="116" y="7"/>
                      <a:pt x="116" y="7"/>
                      <a:pt x="115" y="6"/>
                    </a:cubicBezTo>
                    <a:cubicBezTo>
                      <a:pt x="115" y="5"/>
                      <a:pt x="113" y="7"/>
                      <a:pt x="112" y="7"/>
                    </a:cubicBezTo>
                    <a:cubicBezTo>
                      <a:pt x="111" y="8"/>
                      <a:pt x="110" y="7"/>
                      <a:pt x="109" y="7"/>
                    </a:cubicBezTo>
                    <a:cubicBezTo>
                      <a:pt x="107" y="6"/>
                      <a:pt x="104" y="5"/>
                      <a:pt x="101" y="4"/>
                    </a:cubicBezTo>
                    <a:cubicBezTo>
                      <a:pt x="99" y="4"/>
                      <a:pt x="103" y="5"/>
                      <a:pt x="101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896" name="Freeform 404">
                <a:extLst>
                  <a:ext uri="{FF2B5EF4-FFF2-40B4-BE49-F238E27FC236}">
                    <a16:creationId xmlns:a16="http://schemas.microsoft.com/office/drawing/2014/main" id="{AA6144EA-7210-1D44-86E5-B271B689CC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916" y="3010244"/>
                <a:ext cx="137611" cy="208235"/>
              </a:xfrm>
              <a:custGeom>
                <a:avLst/>
                <a:gdLst>
                  <a:gd name="T0" fmla="*/ 7 w 40"/>
                  <a:gd name="T1" fmla="*/ 0 h 60"/>
                  <a:gd name="T2" fmla="*/ 4 w 40"/>
                  <a:gd name="T3" fmla="*/ 3 h 60"/>
                  <a:gd name="T4" fmla="*/ 2 w 40"/>
                  <a:gd name="T5" fmla="*/ 8 h 60"/>
                  <a:gd name="T6" fmla="*/ 5 w 40"/>
                  <a:gd name="T7" fmla="*/ 14 h 60"/>
                  <a:gd name="T8" fmla="*/ 3 w 40"/>
                  <a:gd name="T9" fmla="*/ 18 h 60"/>
                  <a:gd name="T10" fmla="*/ 3 w 40"/>
                  <a:gd name="T11" fmla="*/ 19 h 60"/>
                  <a:gd name="T12" fmla="*/ 2 w 40"/>
                  <a:gd name="T13" fmla="*/ 23 h 60"/>
                  <a:gd name="T14" fmla="*/ 5 w 40"/>
                  <a:gd name="T15" fmla="*/ 23 h 60"/>
                  <a:gd name="T16" fmla="*/ 7 w 40"/>
                  <a:gd name="T17" fmla="*/ 19 h 60"/>
                  <a:gd name="T18" fmla="*/ 7 w 40"/>
                  <a:gd name="T19" fmla="*/ 23 h 60"/>
                  <a:gd name="T20" fmla="*/ 11 w 40"/>
                  <a:gd name="T21" fmla="*/ 27 h 60"/>
                  <a:gd name="T22" fmla="*/ 14 w 40"/>
                  <a:gd name="T23" fmla="*/ 30 h 60"/>
                  <a:gd name="T24" fmla="*/ 16 w 40"/>
                  <a:gd name="T25" fmla="*/ 36 h 60"/>
                  <a:gd name="T26" fmla="*/ 8 w 40"/>
                  <a:gd name="T27" fmla="*/ 39 h 60"/>
                  <a:gd name="T28" fmla="*/ 9 w 40"/>
                  <a:gd name="T29" fmla="*/ 42 h 60"/>
                  <a:gd name="T30" fmla="*/ 5 w 40"/>
                  <a:gd name="T31" fmla="*/ 47 h 60"/>
                  <a:gd name="T32" fmla="*/ 9 w 40"/>
                  <a:gd name="T33" fmla="*/ 48 h 60"/>
                  <a:gd name="T34" fmla="*/ 18 w 40"/>
                  <a:gd name="T35" fmla="*/ 48 h 60"/>
                  <a:gd name="T36" fmla="*/ 10 w 40"/>
                  <a:gd name="T37" fmla="*/ 52 h 60"/>
                  <a:gd name="T38" fmla="*/ 7 w 40"/>
                  <a:gd name="T39" fmla="*/ 55 h 60"/>
                  <a:gd name="T40" fmla="*/ 3 w 40"/>
                  <a:gd name="T41" fmla="*/ 59 h 60"/>
                  <a:gd name="T42" fmla="*/ 5 w 40"/>
                  <a:gd name="T43" fmla="*/ 60 h 60"/>
                  <a:gd name="T44" fmla="*/ 12 w 40"/>
                  <a:gd name="T45" fmla="*/ 57 h 60"/>
                  <a:gd name="T46" fmla="*/ 19 w 40"/>
                  <a:gd name="T47" fmla="*/ 55 h 60"/>
                  <a:gd name="T48" fmla="*/ 27 w 40"/>
                  <a:gd name="T49" fmla="*/ 54 h 60"/>
                  <a:gd name="T50" fmla="*/ 38 w 40"/>
                  <a:gd name="T51" fmla="*/ 51 h 60"/>
                  <a:gd name="T52" fmla="*/ 38 w 40"/>
                  <a:gd name="T53" fmla="*/ 46 h 60"/>
                  <a:gd name="T54" fmla="*/ 32 w 40"/>
                  <a:gd name="T55" fmla="*/ 41 h 60"/>
                  <a:gd name="T56" fmla="*/ 31 w 40"/>
                  <a:gd name="T57" fmla="*/ 36 h 60"/>
                  <a:gd name="T58" fmla="*/ 30 w 40"/>
                  <a:gd name="T59" fmla="*/ 34 h 60"/>
                  <a:gd name="T60" fmla="*/ 23 w 40"/>
                  <a:gd name="T61" fmla="*/ 25 h 60"/>
                  <a:gd name="T62" fmla="*/ 12 w 40"/>
                  <a:gd name="T63" fmla="*/ 18 h 60"/>
                  <a:gd name="T64" fmla="*/ 14 w 40"/>
                  <a:gd name="T65" fmla="*/ 16 h 60"/>
                  <a:gd name="T66" fmla="*/ 21 w 40"/>
                  <a:gd name="T67" fmla="*/ 8 h 60"/>
                  <a:gd name="T68" fmla="*/ 9 w 40"/>
                  <a:gd name="T69" fmla="*/ 7 h 60"/>
                  <a:gd name="T70" fmla="*/ 9 w 40"/>
                  <a:gd name="T71" fmla="*/ 6 h 60"/>
                  <a:gd name="T72" fmla="*/ 15 w 40"/>
                  <a:gd name="T7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0" h="60">
                    <a:moveTo>
                      <a:pt x="15" y="0"/>
                    </a:moveTo>
                    <a:cubicBezTo>
                      <a:pt x="12" y="0"/>
                      <a:pt x="10" y="1"/>
                      <a:pt x="7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6" y="3"/>
                      <a:pt x="5" y="2"/>
                      <a:pt x="4" y="3"/>
                    </a:cubicBezTo>
                    <a:cubicBezTo>
                      <a:pt x="5" y="2"/>
                      <a:pt x="5" y="4"/>
                      <a:pt x="5" y="4"/>
                    </a:cubicBezTo>
                    <a:cubicBezTo>
                      <a:pt x="4" y="6"/>
                      <a:pt x="1" y="5"/>
                      <a:pt x="2" y="8"/>
                    </a:cubicBezTo>
                    <a:cubicBezTo>
                      <a:pt x="4" y="10"/>
                      <a:pt x="3" y="11"/>
                      <a:pt x="2" y="13"/>
                    </a:cubicBezTo>
                    <a:cubicBezTo>
                      <a:pt x="2" y="15"/>
                      <a:pt x="4" y="15"/>
                      <a:pt x="5" y="14"/>
                    </a:cubicBezTo>
                    <a:cubicBezTo>
                      <a:pt x="4" y="15"/>
                      <a:pt x="5" y="15"/>
                      <a:pt x="5" y="16"/>
                    </a:cubicBezTo>
                    <a:cubicBezTo>
                      <a:pt x="5" y="15"/>
                      <a:pt x="3" y="18"/>
                      <a:pt x="3" y="18"/>
                    </a:cubicBezTo>
                    <a:cubicBezTo>
                      <a:pt x="2" y="18"/>
                      <a:pt x="0" y="18"/>
                      <a:pt x="0" y="20"/>
                    </a:cubicBezTo>
                    <a:cubicBezTo>
                      <a:pt x="1" y="20"/>
                      <a:pt x="2" y="18"/>
                      <a:pt x="3" y="19"/>
                    </a:cubicBezTo>
                    <a:cubicBezTo>
                      <a:pt x="3" y="20"/>
                      <a:pt x="3" y="21"/>
                      <a:pt x="3" y="21"/>
                    </a:cubicBezTo>
                    <a:cubicBezTo>
                      <a:pt x="2" y="22"/>
                      <a:pt x="2" y="23"/>
                      <a:pt x="2" y="23"/>
                    </a:cubicBezTo>
                    <a:cubicBezTo>
                      <a:pt x="2" y="24"/>
                      <a:pt x="3" y="22"/>
                      <a:pt x="4" y="22"/>
                    </a:cubicBezTo>
                    <a:cubicBezTo>
                      <a:pt x="4" y="21"/>
                      <a:pt x="5" y="23"/>
                      <a:pt x="5" y="23"/>
                    </a:cubicBezTo>
                    <a:cubicBezTo>
                      <a:pt x="6" y="23"/>
                      <a:pt x="5" y="19"/>
                      <a:pt x="4" y="19"/>
                    </a:cubicBezTo>
                    <a:cubicBezTo>
                      <a:pt x="5" y="19"/>
                      <a:pt x="7" y="20"/>
                      <a:pt x="7" y="19"/>
                    </a:cubicBezTo>
                    <a:cubicBezTo>
                      <a:pt x="7" y="19"/>
                      <a:pt x="6" y="20"/>
                      <a:pt x="6" y="20"/>
                    </a:cubicBezTo>
                    <a:cubicBezTo>
                      <a:pt x="6" y="21"/>
                      <a:pt x="7" y="22"/>
                      <a:pt x="7" y="23"/>
                    </a:cubicBezTo>
                    <a:cubicBezTo>
                      <a:pt x="7" y="24"/>
                      <a:pt x="4" y="27"/>
                      <a:pt x="7" y="27"/>
                    </a:cubicBezTo>
                    <a:cubicBezTo>
                      <a:pt x="7" y="27"/>
                      <a:pt x="10" y="27"/>
                      <a:pt x="11" y="27"/>
                    </a:cubicBezTo>
                    <a:cubicBezTo>
                      <a:pt x="12" y="26"/>
                      <a:pt x="15" y="26"/>
                      <a:pt x="15" y="26"/>
                    </a:cubicBezTo>
                    <a:cubicBezTo>
                      <a:pt x="14" y="28"/>
                      <a:pt x="13" y="28"/>
                      <a:pt x="14" y="30"/>
                    </a:cubicBezTo>
                    <a:cubicBezTo>
                      <a:pt x="15" y="33"/>
                      <a:pt x="15" y="31"/>
                      <a:pt x="16" y="32"/>
                    </a:cubicBezTo>
                    <a:cubicBezTo>
                      <a:pt x="16" y="33"/>
                      <a:pt x="15" y="35"/>
                      <a:pt x="16" y="36"/>
                    </a:cubicBezTo>
                    <a:cubicBezTo>
                      <a:pt x="17" y="38"/>
                      <a:pt x="14" y="38"/>
                      <a:pt x="13" y="38"/>
                    </a:cubicBezTo>
                    <a:cubicBezTo>
                      <a:pt x="11" y="39"/>
                      <a:pt x="10" y="37"/>
                      <a:pt x="8" y="39"/>
                    </a:cubicBezTo>
                    <a:cubicBezTo>
                      <a:pt x="7" y="41"/>
                      <a:pt x="12" y="40"/>
                      <a:pt x="11" y="41"/>
                    </a:cubicBezTo>
                    <a:cubicBezTo>
                      <a:pt x="11" y="41"/>
                      <a:pt x="9" y="42"/>
                      <a:pt x="9" y="42"/>
                    </a:cubicBezTo>
                    <a:cubicBezTo>
                      <a:pt x="9" y="43"/>
                      <a:pt x="10" y="43"/>
                      <a:pt x="9" y="44"/>
                    </a:cubicBezTo>
                    <a:cubicBezTo>
                      <a:pt x="8" y="45"/>
                      <a:pt x="7" y="46"/>
                      <a:pt x="5" y="47"/>
                    </a:cubicBezTo>
                    <a:cubicBezTo>
                      <a:pt x="4" y="48"/>
                      <a:pt x="6" y="49"/>
                      <a:pt x="6" y="49"/>
                    </a:cubicBezTo>
                    <a:cubicBezTo>
                      <a:pt x="7" y="49"/>
                      <a:pt x="9" y="48"/>
                      <a:pt x="9" y="48"/>
                    </a:cubicBezTo>
                    <a:cubicBezTo>
                      <a:pt x="9" y="49"/>
                      <a:pt x="12" y="49"/>
                      <a:pt x="13" y="50"/>
                    </a:cubicBezTo>
                    <a:cubicBezTo>
                      <a:pt x="15" y="50"/>
                      <a:pt x="17" y="48"/>
                      <a:pt x="18" y="48"/>
                    </a:cubicBezTo>
                    <a:cubicBezTo>
                      <a:pt x="18" y="48"/>
                      <a:pt x="16" y="53"/>
                      <a:pt x="13" y="52"/>
                    </a:cubicBezTo>
                    <a:cubicBezTo>
                      <a:pt x="12" y="51"/>
                      <a:pt x="11" y="52"/>
                      <a:pt x="10" y="52"/>
                    </a:cubicBezTo>
                    <a:cubicBezTo>
                      <a:pt x="8" y="52"/>
                      <a:pt x="9" y="51"/>
                      <a:pt x="8" y="51"/>
                    </a:cubicBezTo>
                    <a:cubicBezTo>
                      <a:pt x="8" y="51"/>
                      <a:pt x="8" y="54"/>
                      <a:pt x="7" y="55"/>
                    </a:cubicBezTo>
                    <a:cubicBezTo>
                      <a:pt x="7" y="55"/>
                      <a:pt x="6" y="56"/>
                      <a:pt x="5" y="57"/>
                    </a:cubicBezTo>
                    <a:cubicBezTo>
                      <a:pt x="5" y="57"/>
                      <a:pt x="3" y="58"/>
                      <a:pt x="3" y="59"/>
                    </a:cubicBezTo>
                    <a:cubicBezTo>
                      <a:pt x="3" y="59"/>
                      <a:pt x="5" y="59"/>
                      <a:pt x="5" y="59"/>
                    </a:cubicBezTo>
                    <a:cubicBezTo>
                      <a:pt x="5" y="59"/>
                      <a:pt x="4" y="59"/>
                      <a:pt x="5" y="60"/>
                    </a:cubicBezTo>
                    <a:cubicBezTo>
                      <a:pt x="5" y="60"/>
                      <a:pt x="7" y="57"/>
                      <a:pt x="8" y="57"/>
                    </a:cubicBezTo>
                    <a:cubicBezTo>
                      <a:pt x="9" y="57"/>
                      <a:pt x="11" y="58"/>
                      <a:pt x="12" y="57"/>
                    </a:cubicBezTo>
                    <a:cubicBezTo>
                      <a:pt x="14" y="57"/>
                      <a:pt x="13" y="55"/>
                      <a:pt x="15" y="55"/>
                    </a:cubicBezTo>
                    <a:cubicBezTo>
                      <a:pt x="16" y="54"/>
                      <a:pt x="17" y="55"/>
                      <a:pt x="19" y="55"/>
                    </a:cubicBezTo>
                    <a:cubicBezTo>
                      <a:pt x="20" y="56"/>
                      <a:pt x="21" y="54"/>
                      <a:pt x="23" y="55"/>
                    </a:cubicBezTo>
                    <a:cubicBezTo>
                      <a:pt x="24" y="56"/>
                      <a:pt x="26" y="55"/>
                      <a:pt x="27" y="54"/>
                    </a:cubicBezTo>
                    <a:cubicBezTo>
                      <a:pt x="29" y="54"/>
                      <a:pt x="32" y="54"/>
                      <a:pt x="34" y="54"/>
                    </a:cubicBezTo>
                    <a:cubicBezTo>
                      <a:pt x="34" y="54"/>
                      <a:pt x="38" y="51"/>
                      <a:pt x="38" y="51"/>
                    </a:cubicBezTo>
                    <a:cubicBezTo>
                      <a:pt x="37" y="50"/>
                      <a:pt x="33" y="51"/>
                      <a:pt x="33" y="50"/>
                    </a:cubicBezTo>
                    <a:cubicBezTo>
                      <a:pt x="33" y="49"/>
                      <a:pt x="37" y="46"/>
                      <a:pt x="38" y="46"/>
                    </a:cubicBezTo>
                    <a:cubicBezTo>
                      <a:pt x="39" y="44"/>
                      <a:pt x="40" y="40"/>
                      <a:pt x="36" y="40"/>
                    </a:cubicBezTo>
                    <a:cubicBezTo>
                      <a:pt x="35" y="40"/>
                      <a:pt x="33" y="41"/>
                      <a:pt x="32" y="41"/>
                    </a:cubicBezTo>
                    <a:cubicBezTo>
                      <a:pt x="30" y="40"/>
                      <a:pt x="32" y="40"/>
                      <a:pt x="32" y="39"/>
                    </a:cubicBezTo>
                    <a:cubicBezTo>
                      <a:pt x="32" y="38"/>
                      <a:pt x="32" y="37"/>
                      <a:pt x="31" y="36"/>
                    </a:cubicBezTo>
                    <a:cubicBezTo>
                      <a:pt x="31" y="36"/>
                      <a:pt x="27" y="35"/>
                      <a:pt x="28" y="34"/>
                    </a:cubicBezTo>
                    <a:cubicBezTo>
                      <a:pt x="28" y="34"/>
                      <a:pt x="30" y="35"/>
                      <a:pt x="30" y="34"/>
                    </a:cubicBezTo>
                    <a:cubicBezTo>
                      <a:pt x="31" y="33"/>
                      <a:pt x="30" y="32"/>
                      <a:pt x="29" y="31"/>
                    </a:cubicBezTo>
                    <a:cubicBezTo>
                      <a:pt x="26" y="29"/>
                      <a:pt x="25" y="29"/>
                      <a:pt x="23" y="25"/>
                    </a:cubicBezTo>
                    <a:cubicBezTo>
                      <a:pt x="22" y="23"/>
                      <a:pt x="21" y="21"/>
                      <a:pt x="18" y="19"/>
                    </a:cubicBezTo>
                    <a:cubicBezTo>
                      <a:pt x="17" y="18"/>
                      <a:pt x="13" y="20"/>
                      <a:pt x="12" y="18"/>
                    </a:cubicBezTo>
                    <a:cubicBezTo>
                      <a:pt x="12" y="18"/>
                      <a:pt x="18" y="17"/>
                      <a:pt x="17" y="16"/>
                    </a:cubicBezTo>
                    <a:cubicBezTo>
                      <a:pt x="17" y="16"/>
                      <a:pt x="15" y="17"/>
                      <a:pt x="14" y="16"/>
                    </a:cubicBezTo>
                    <a:cubicBezTo>
                      <a:pt x="14" y="16"/>
                      <a:pt x="18" y="15"/>
                      <a:pt x="18" y="15"/>
                    </a:cubicBezTo>
                    <a:cubicBezTo>
                      <a:pt x="19" y="14"/>
                      <a:pt x="22" y="9"/>
                      <a:pt x="21" y="8"/>
                    </a:cubicBezTo>
                    <a:cubicBezTo>
                      <a:pt x="20" y="6"/>
                      <a:pt x="17" y="6"/>
                      <a:pt x="15" y="6"/>
                    </a:cubicBezTo>
                    <a:cubicBezTo>
                      <a:pt x="14" y="7"/>
                      <a:pt x="9" y="7"/>
                      <a:pt x="9" y="7"/>
                    </a:cubicBezTo>
                    <a:cubicBezTo>
                      <a:pt x="9" y="7"/>
                      <a:pt x="11" y="6"/>
                      <a:pt x="11" y="6"/>
                    </a:cubicBezTo>
                    <a:cubicBezTo>
                      <a:pt x="11" y="6"/>
                      <a:pt x="9" y="5"/>
                      <a:pt x="9" y="6"/>
                    </a:cubicBezTo>
                    <a:cubicBezTo>
                      <a:pt x="9" y="5"/>
                      <a:pt x="18" y="1"/>
                      <a:pt x="15" y="0"/>
                    </a:cubicBezTo>
                    <a:cubicBezTo>
                      <a:pt x="14" y="0"/>
                      <a:pt x="17" y="1"/>
                      <a:pt x="15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897" name="Freeform 405">
                <a:extLst>
                  <a:ext uri="{FF2B5EF4-FFF2-40B4-BE49-F238E27FC236}">
                    <a16:creationId xmlns:a16="http://schemas.microsoft.com/office/drawing/2014/main" id="{025E77C2-73A4-8540-96EF-605923331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6879" y="2792597"/>
                <a:ext cx="185834" cy="90589"/>
              </a:xfrm>
              <a:custGeom>
                <a:avLst/>
                <a:gdLst>
                  <a:gd name="T0" fmla="*/ 53 w 54"/>
                  <a:gd name="T1" fmla="*/ 10 h 26"/>
                  <a:gd name="T2" fmla="*/ 49 w 54"/>
                  <a:gd name="T3" fmla="*/ 9 h 26"/>
                  <a:gd name="T4" fmla="*/ 50 w 54"/>
                  <a:gd name="T5" fmla="*/ 8 h 26"/>
                  <a:gd name="T6" fmla="*/ 48 w 54"/>
                  <a:gd name="T7" fmla="*/ 7 h 26"/>
                  <a:gd name="T8" fmla="*/ 49 w 54"/>
                  <a:gd name="T9" fmla="*/ 6 h 26"/>
                  <a:gd name="T10" fmla="*/ 46 w 54"/>
                  <a:gd name="T11" fmla="*/ 5 h 26"/>
                  <a:gd name="T12" fmla="*/ 48 w 54"/>
                  <a:gd name="T13" fmla="*/ 3 h 26"/>
                  <a:gd name="T14" fmla="*/ 43 w 54"/>
                  <a:gd name="T15" fmla="*/ 3 h 26"/>
                  <a:gd name="T16" fmla="*/ 39 w 54"/>
                  <a:gd name="T17" fmla="*/ 1 h 26"/>
                  <a:gd name="T18" fmla="*/ 39 w 54"/>
                  <a:gd name="T19" fmla="*/ 4 h 26"/>
                  <a:gd name="T20" fmla="*/ 36 w 54"/>
                  <a:gd name="T21" fmla="*/ 5 h 26"/>
                  <a:gd name="T22" fmla="*/ 32 w 54"/>
                  <a:gd name="T23" fmla="*/ 5 h 26"/>
                  <a:gd name="T24" fmla="*/ 32 w 54"/>
                  <a:gd name="T25" fmla="*/ 9 h 26"/>
                  <a:gd name="T26" fmla="*/ 26 w 54"/>
                  <a:gd name="T27" fmla="*/ 5 h 26"/>
                  <a:gd name="T28" fmla="*/ 25 w 54"/>
                  <a:gd name="T29" fmla="*/ 8 h 26"/>
                  <a:gd name="T30" fmla="*/ 21 w 54"/>
                  <a:gd name="T31" fmla="*/ 5 h 26"/>
                  <a:gd name="T32" fmla="*/ 21 w 54"/>
                  <a:gd name="T33" fmla="*/ 9 h 26"/>
                  <a:gd name="T34" fmla="*/ 19 w 54"/>
                  <a:gd name="T35" fmla="*/ 9 h 26"/>
                  <a:gd name="T36" fmla="*/ 17 w 54"/>
                  <a:gd name="T37" fmla="*/ 12 h 26"/>
                  <a:gd name="T38" fmla="*/ 14 w 54"/>
                  <a:gd name="T39" fmla="*/ 8 h 26"/>
                  <a:gd name="T40" fmla="*/ 16 w 54"/>
                  <a:gd name="T41" fmla="*/ 8 h 26"/>
                  <a:gd name="T42" fmla="*/ 14 w 54"/>
                  <a:gd name="T43" fmla="*/ 5 h 26"/>
                  <a:gd name="T44" fmla="*/ 7 w 54"/>
                  <a:gd name="T45" fmla="*/ 2 h 26"/>
                  <a:gd name="T46" fmla="*/ 9 w 54"/>
                  <a:gd name="T47" fmla="*/ 4 h 26"/>
                  <a:gd name="T48" fmla="*/ 8 w 54"/>
                  <a:gd name="T49" fmla="*/ 4 h 26"/>
                  <a:gd name="T50" fmla="*/ 10 w 54"/>
                  <a:gd name="T51" fmla="*/ 8 h 26"/>
                  <a:gd name="T52" fmla="*/ 5 w 54"/>
                  <a:gd name="T53" fmla="*/ 6 h 26"/>
                  <a:gd name="T54" fmla="*/ 3 w 54"/>
                  <a:gd name="T55" fmla="*/ 6 h 26"/>
                  <a:gd name="T56" fmla="*/ 5 w 54"/>
                  <a:gd name="T57" fmla="*/ 7 h 26"/>
                  <a:gd name="T58" fmla="*/ 5 w 54"/>
                  <a:gd name="T59" fmla="*/ 8 h 26"/>
                  <a:gd name="T60" fmla="*/ 2 w 54"/>
                  <a:gd name="T61" fmla="*/ 7 h 26"/>
                  <a:gd name="T62" fmla="*/ 1 w 54"/>
                  <a:gd name="T63" fmla="*/ 9 h 26"/>
                  <a:gd name="T64" fmla="*/ 8 w 54"/>
                  <a:gd name="T65" fmla="*/ 10 h 26"/>
                  <a:gd name="T66" fmla="*/ 13 w 54"/>
                  <a:gd name="T67" fmla="*/ 11 h 26"/>
                  <a:gd name="T68" fmla="*/ 11 w 54"/>
                  <a:gd name="T69" fmla="*/ 12 h 26"/>
                  <a:gd name="T70" fmla="*/ 12 w 54"/>
                  <a:gd name="T71" fmla="*/ 13 h 26"/>
                  <a:gd name="T72" fmla="*/ 8 w 54"/>
                  <a:gd name="T73" fmla="*/ 14 h 26"/>
                  <a:gd name="T74" fmla="*/ 3 w 54"/>
                  <a:gd name="T75" fmla="*/ 15 h 26"/>
                  <a:gd name="T76" fmla="*/ 10 w 54"/>
                  <a:gd name="T77" fmla="*/ 16 h 26"/>
                  <a:gd name="T78" fmla="*/ 12 w 54"/>
                  <a:gd name="T79" fmla="*/ 18 h 26"/>
                  <a:gd name="T80" fmla="*/ 15 w 54"/>
                  <a:gd name="T81" fmla="*/ 17 h 26"/>
                  <a:gd name="T82" fmla="*/ 13 w 54"/>
                  <a:gd name="T83" fmla="*/ 18 h 26"/>
                  <a:gd name="T84" fmla="*/ 15 w 54"/>
                  <a:gd name="T85" fmla="*/ 18 h 26"/>
                  <a:gd name="T86" fmla="*/ 10 w 54"/>
                  <a:gd name="T87" fmla="*/ 23 h 26"/>
                  <a:gd name="T88" fmla="*/ 15 w 54"/>
                  <a:gd name="T89" fmla="*/ 23 h 26"/>
                  <a:gd name="T90" fmla="*/ 21 w 54"/>
                  <a:gd name="T91" fmla="*/ 24 h 26"/>
                  <a:gd name="T92" fmla="*/ 20 w 54"/>
                  <a:gd name="T93" fmla="*/ 24 h 26"/>
                  <a:gd name="T94" fmla="*/ 22 w 54"/>
                  <a:gd name="T95" fmla="*/ 25 h 26"/>
                  <a:gd name="T96" fmla="*/ 29 w 54"/>
                  <a:gd name="T97" fmla="*/ 26 h 26"/>
                  <a:gd name="T98" fmla="*/ 33 w 54"/>
                  <a:gd name="T99" fmla="*/ 25 h 26"/>
                  <a:gd name="T100" fmla="*/ 39 w 54"/>
                  <a:gd name="T101" fmla="*/ 23 h 26"/>
                  <a:gd name="T102" fmla="*/ 46 w 54"/>
                  <a:gd name="T103" fmla="*/ 19 h 26"/>
                  <a:gd name="T104" fmla="*/ 52 w 54"/>
                  <a:gd name="T105" fmla="*/ 16 h 26"/>
                  <a:gd name="T106" fmla="*/ 52 w 54"/>
                  <a:gd name="T107" fmla="*/ 14 h 26"/>
                  <a:gd name="T108" fmla="*/ 54 w 54"/>
                  <a:gd name="T109" fmla="*/ 13 h 26"/>
                  <a:gd name="T110" fmla="*/ 52 w 54"/>
                  <a:gd name="T111" fmla="*/ 12 h 26"/>
                  <a:gd name="T112" fmla="*/ 53 w 54"/>
                  <a:gd name="T113" fmla="*/ 10 h 26"/>
                  <a:gd name="T114" fmla="*/ 53 w 54"/>
                  <a:gd name="T115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4" h="26">
                    <a:moveTo>
                      <a:pt x="53" y="10"/>
                    </a:moveTo>
                    <a:cubicBezTo>
                      <a:pt x="53" y="10"/>
                      <a:pt x="49" y="9"/>
                      <a:pt x="49" y="9"/>
                    </a:cubicBezTo>
                    <a:cubicBezTo>
                      <a:pt x="49" y="9"/>
                      <a:pt x="50" y="8"/>
                      <a:pt x="50" y="8"/>
                    </a:cubicBezTo>
                    <a:cubicBezTo>
                      <a:pt x="49" y="8"/>
                      <a:pt x="47" y="8"/>
                      <a:pt x="48" y="7"/>
                    </a:cubicBezTo>
                    <a:cubicBezTo>
                      <a:pt x="48" y="7"/>
                      <a:pt x="49" y="6"/>
                      <a:pt x="49" y="6"/>
                    </a:cubicBezTo>
                    <a:cubicBezTo>
                      <a:pt x="48" y="5"/>
                      <a:pt x="46" y="5"/>
                      <a:pt x="46" y="5"/>
                    </a:cubicBezTo>
                    <a:cubicBezTo>
                      <a:pt x="46" y="4"/>
                      <a:pt x="48" y="3"/>
                      <a:pt x="48" y="3"/>
                    </a:cubicBezTo>
                    <a:cubicBezTo>
                      <a:pt x="48" y="3"/>
                      <a:pt x="44" y="4"/>
                      <a:pt x="43" y="3"/>
                    </a:cubicBezTo>
                    <a:cubicBezTo>
                      <a:pt x="42" y="2"/>
                      <a:pt x="41" y="1"/>
                      <a:pt x="39" y="1"/>
                    </a:cubicBezTo>
                    <a:cubicBezTo>
                      <a:pt x="38" y="1"/>
                      <a:pt x="40" y="3"/>
                      <a:pt x="39" y="4"/>
                    </a:cubicBezTo>
                    <a:cubicBezTo>
                      <a:pt x="38" y="5"/>
                      <a:pt x="37" y="4"/>
                      <a:pt x="36" y="5"/>
                    </a:cubicBezTo>
                    <a:cubicBezTo>
                      <a:pt x="35" y="6"/>
                      <a:pt x="34" y="5"/>
                      <a:pt x="32" y="5"/>
                    </a:cubicBezTo>
                    <a:cubicBezTo>
                      <a:pt x="30" y="4"/>
                      <a:pt x="33" y="8"/>
                      <a:pt x="32" y="9"/>
                    </a:cubicBezTo>
                    <a:cubicBezTo>
                      <a:pt x="32" y="9"/>
                      <a:pt x="28" y="2"/>
                      <a:pt x="26" y="5"/>
                    </a:cubicBezTo>
                    <a:cubicBezTo>
                      <a:pt x="25" y="5"/>
                      <a:pt x="26" y="7"/>
                      <a:pt x="25" y="8"/>
                    </a:cubicBezTo>
                    <a:cubicBezTo>
                      <a:pt x="25" y="9"/>
                      <a:pt x="22" y="5"/>
                      <a:pt x="21" y="5"/>
                    </a:cubicBezTo>
                    <a:cubicBezTo>
                      <a:pt x="20" y="5"/>
                      <a:pt x="23" y="9"/>
                      <a:pt x="21" y="9"/>
                    </a:cubicBezTo>
                    <a:cubicBezTo>
                      <a:pt x="20" y="9"/>
                      <a:pt x="20" y="9"/>
                      <a:pt x="19" y="9"/>
                    </a:cubicBezTo>
                    <a:cubicBezTo>
                      <a:pt x="18" y="9"/>
                      <a:pt x="17" y="11"/>
                      <a:pt x="17" y="12"/>
                    </a:cubicBezTo>
                    <a:cubicBezTo>
                      <a:pt x="17" y="11"/>
                      <a:pt x="14" y="9"/>
                      <a:pt x="14" y="8"/>
                    </a:cubicBezTo>
                    <a:cubicBezTo>
                      <a:pt x="14" y="8"/>
                      <a:pt x="16" y="8"/>
                      <a:pt x="16" y="8"/>
                    </a:cubicBezTo>
                    <a:cubicBezTo>
                      <a:pt x="16" y="7"/>
                      <a:pt x="14" y="5"/>
                      <a:pt x="14" y="5"/>
                    </a:cubicBezTo>
                    <a:cubicBezTo>
                      <a:pt x="13" y="5"/>
                      <a:pt x="8" y="0"/>
                      <a:pt x="7" y="2"/>
                    </a:cubicBezTo>
                    <a:cubicBezTo>
                      <a:pt x="7" y="3"/>
                      <a:pt x="10" y="3"/>
                      <a:pt x="9" y="4"/>
                    </a:cubicBezTo>
                    <a:cubicBezTo>
                      <a:pt x="9" y="4"/>
                      <a:pt x="9" y="4"/>
                      <a:pt x="8" y="4"/>
                    </a:cubicBezTo>
                    <a:cubicBezTo>
                      <a:pt x="10" y="3"/>
                      <a:pt x="11" y="7"/>
                      <a:pt x="10" y="8"/>
                    </a:cubicBezTo>
                    <a:cubicBezTo>
                      <a:pt x="10" y="8"/>
                      <a:pt x="2" y="1"/>
                      <a:pt x="5" y="6"/>
                    </a:cubicBezTo>
                    <a:cubicBezTo>
                      <a:pt x="5" y="6"/>
                      <a:pt x="3" y="6"/>
                      <a:pt x="3" y="6"/>
                    </a:cubicBezTo>
                    <a:cubicBezTo>
                      <a:pt x="3" y="7"/>
                      <a:pt x="5" y="7"/>
                      <a:pt x="5" y="7"/>
                    </a:cubicBezTo>
                    <a:cubicBezTo>
                      <a:pt x="5" y="6"/>
                      <a:pt x="5" y="8"/>
                      <a:pt x="5" y="8"/>
                    </a:cubicBezTo>
                    <a:cubicBezTo>
                      <a:pt x="5" y="8"/>
                      <a:pt x="3" y="7"/>
                      <a:pt x="2" y="7"/>
                    </a:cubicBezTo>
                    <a:cubicBezTo>
                      <a:pt x="3" y="7"/>
                      <a:pt x="0" y="10"/>
                      <a:pt x="1" y="9"/>
                    </a:cubicBezTo>
                    <a:cubicBezTo>
                      <a:pt x="0" y="11"/>
                      <a:pt x="8" y="10"/>
                      <a:pt x="8" y="10"/>
                    </a:cubicBezTo>
                    <a:cubicBezTo>
                      <a:pt x="9" y="10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2" y="13"/>
                      <a:pt x="12" y="13"/>
                    </a:cubicBezTo>
                    <a:cubicBezTo>
                      <a:pt x="11" y="14"/>
                      <a:pt x="9" y="14"/>
                      <a:pt x="8" y="14"/>
                    </a:cubicBezTo>
                    <a:cubicBezTo>
                      <a:pt x="8" y="14"/>
                      <a:pt x="2" y="15"/>
                      <a:pt x="3" y="15"/>
                    </a:cubicBezTo>
                    <a:cubicBezTo>
                      <a:pt x="5" y="16"/>
                      <a:pt x="8" y="15"/>
                      <a:pt x="10" y="16"/>
                    </a:cubicBezTo>
                    <a:cubicBezTo>
                      <a:pt x="11" y="17"/>
                      <a:pt x="11" y="18"/>
                      <a:pt x="12" y="18"/>
                    </a:cubicBezTo>
                    <a:cubicBezTo>
                      <a:pt x="12" y="18"/>
                      <a:pt x="14" y="17"/>
                      <a:pt x="15" y="17"/>
                    </a:cubicBezTo>
                    <a:cubicBezTo>
                      <a:pt x="14" y="17"/>
                      <a:pt x="13" y="18"/>
                      <a:pt x="13" y="18"/>
                    </a:cubicBezTo>
                    <a:cubicBezTo>
                      <a:pt x="13" y="19"/>
                      <a:pt x="15" y="18"/>
                      <a:pt x="15" y="18"/>
                    </a:cubicBezTo>
                    <a:cubicBezTo>
                      <a:pt x="16" y="19"/>
                      <a:pt x="8" y="23"/>
                      <a:pt x="10" y="23"/>
                    </a:cubicBezTo>
                    <a:cubicBezTo>
                      <a:pt x="12" y="24"/>
                      <a:pt x="14" y="23"/>
                      <a:pt x="15" y="23"/>
                    </a:cubicBezTo>
                    <a:cubicBezTo>
                      <a:pt x="17" y="23"/>
                      <a:pt x="19" y="23"/>
                      <a:pt x="21" y="24"/>
                    </a:cubicBezTo>
                    <a:cubicBezTo>
                      <a:pt x="20" y="23"/>
                      <a:pt x="20" y="24"/>
                      <a:pt x="20" y="24"/>
                    </a:cubicBezTo>
                    <a:cubicBezTo>
                      <a:pt x="21" y="25"/>
                      <a:pt x="22" y="25"/>
                      <a:pt x="22" y="25"/>
                    </a:cubicBezTo>
                    <a:cubicBezTo>
                      <a:pt x="24" y="26"/>
                      <a:pt x="27" y="26"/>
                      <a:pt x="29" y="26"/>
                    </a:cubicBezTo>
                    <a:cubicBezTo>
                      <a:pt x="31" y="26"/>
                      <a:pt x="31" y="25"/>
                      <a:pt x="33" y="25"/>
                    </a:cubicBezTo>
                    <a:cubicBezTo>
                      <a:pt x="35" y="24"/>
                      <a:pt x="37" y="24"/>
                      <a:pt x="39" y="23"/>
                    </a:cubicBezTo>
                    <a:cubicBezTo>
                      <a:pt x="42" y="21"/>
                      <a:pt x="43" y="20"/>
                      <a:pt x="46" y="19"/>
                    </a:cubicBezTo>
                    <a:cubicBezTo>
                      <a:pt x="48" y="19"/>
                      <a:pt x="49" y="16"/>
                      <a:pt x="52" y="16"/>
                    </a:cubicBezTo>
                    <a:cubicBezTo>
                      <a:pt x="52" y="15"/>
                      <a:pt x="53" y="15"/>
                      <a:pt x="52" y="14"/>
                    </a:cubicBezTo>
                    <a:cubicBezTo>
                      <a:pt x="51" y="13"/>
                      <a:pt x="53" y="13"/>
                      <a:pt x="54" y="13"/>
                    </a:cubicBezTo>
                    <a:cubicBezTo>
                      <a:pt x="54" y="13"/>
                      <a:pt x="52" y="12"/>
                      <a:pt x="52" y="12"/>
                    </a:cubicBezTo>
                    <a:cubicBezTo>
                      <a:pt x="52" y="11"/>
                      <a:pt x="54" y="10"/>
                      <a:pt x="53" y="10"/>
                    </a:cubicBezTo>
                    <a:cubicBezTo>
                      <a:pt x="51" y="9"/>
                      <a:pt x="54" y="10"/>
                      <a:pt x="53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898" name="Freeform 406">
                <a:extLst>
                  <a:ext uri="{FF2B5EF4-FFF2-40B4-BE49-F238E27FC236}">
                    <a16:creationId xmlns:a16="http://schemas.microsoft.com/office/drawing/2014/main" id="{F129F0B1-E63B-9042-9A11-F13C5C22A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542" y="2460832"/>
                <a:ext cx="310508" cy="214118"/>
              </a:xfrm>
              <a:custGeom>
                <a:avLst/>
                <a:gdLst>
                  <a:gd name="T0" fmla="*/ 77 w 90"/>
                  <a:gd name="T1" fmla="*/ 2 h 62"/>
                  <a:gd name="T2" fmla="*/ 66 w 90"/>
                  <a:gd name="T3" fmla="*/ 6 h 62"/>
                  <a:gd name="T4" fmla="*/ 51 w 90"/>
                  <a:gd name="T5" fmla="*/ 8 h 62"/>
                  <a:gd name="T6" fmla="*/ 48 w 90"/>
                  <a:gd name="T7" fmla="*/ 9 h 62"/>
                  <a:gd name="T8" fmla="*/ 39 w 90"/>
                  <a:gd name="T9" fmla="*/ 11 h 62"/>
                  <a:gd name="T10" fmla="*/ 32 w 90"/>
                  <a:gd name="T11" fmla="*/ 14 h 62"/>
                  <a:gd name="T12" fmla="*/ 26 w 90"/>
                  <a:gd name="T13" fmla="*/ 19 h 62"/>
                  <a:gd name="T14" fmla="*/ 26 w 90"/>
                  <a:gd name="T15" fmla="*/ 21 h 62"/>
                  <a:gd name="T16" fmla="*/ 27 w 90"/>
                  <a:gd name="T17" fmla="*/ 23 h 62"/>
                  <a:gd name="T18" fmla="*/ 23 w 90"/>
                  <a:gd name="T19" fmla="*/ 25 h 62"/>
                  <a:gd name="T20" fmla="*/ 21 w 90"/>
                  <a:gd name="T21" fmla="*/ 28 h 62"/>
                  <a:gd name="T22" fmla="*/ 21 w 90"/>
                  <a:gd name="T23" fmla="*/ 29 h 62"/>
                  <a:gd name="T24" fmla="*/ 14 w 90"/>
                  <a:gd name="T25" fmla="*/ 31 h 62"/>
                  <a:gd name="T26" fmla="*/ 19 w 90"/>
                  <a:gd name="T27" fmla="*/ 34 h 62"/>
                  <a:gd name="T28" fmla="*/ 9 w 90"/>
                  <a:gd name="T29" fmla="*/ 38 h 62"/>
                  <a:gd name="T30" fmla="*/ 6 w 90"/>
                  <a:gd name="T31" fmla="*/ 41 h 62"/>
                  <a:gd name="T32" fmla="*/ 5 w 90"/>
                  <a:gd name="T33" fmla="*/ 47 h 62"/>
                  <a:gd name="T34" fmla="*/ 4 w 90"/>
                  <a:gd name="T35" fmla="*/ 53 h 62"/>
                  <a:gd name="T36" fmla="*/ 12 w 90"/>
                  <a:gd name="T37" fmla="*/ 55 h 62"/>
                  <a:gd name="T38" fmla="*/ 12 w 90"/>
                  <a:gd name="T39" fmla="*/ 56 h 62"/>
                  <a:gd name="T40" fmla="*/ 16 w 90"/>
                  <a:gd name="T41" fmla="*/ 62 h 62"/>
                  <a:gd name="T42" fmla="*/ 26 w 90"/>
                  <a:gd name="T43" fmla="*/ 61 h 62"/>
                  <a:gd name="T44" fmla="*/ 26 w 90"/>
                  <a:gd name="T45" fmla="*/ 59 h 62"/>
                  <a:gd name="T46" fmla="*/ 20 w 90"/>
                  <a:gd name="T47" fmla="*/ 48 h 62"/>
                  <a:gd name="T48" fmla="*/ 20 w 90"/>
                  <a:gd name="T49" fmla="*/ 42 h 62"/>
                  <a:gd name="T50" fmla="*/ 22 w 90"/>
                  <a:gd name="T51" fmla="*/ 40 h 62"/>
                  <a:gd name="T52" fmla="*/ 21 w 90"/>
                  <a:gd name="T53" fmla="*/ 36 h 62"/>
                  <a:gd name="T54" fmla="*/ 27 w 90"/>
                  <a:gd name="T55" fmla="*/ 34 h 62"/>
                  <a:gd name="T56" fmla="*/ 27 w 90"/>
                  <a:gd name="T57" fmla="*/ 32 h 62"/>
                  <a:gd name="T58" fmla="*/ 32 w 90"/>
                  <a:gd name="T59" fmla="*/ 31 h 62"/>
                  <a:gd name="T60" fmla="*/ 35 w 90"/>
                  <a:gd name="T61" fmla="*/ 29 h 62"/>
                  <a:gd name="T62" fmla="*/ 35 w 90"/>
                  <a:gd name="T63" fmla="*/ 26 h 62"/>
                  <a:gd name="T64" fmla="*/ 42 w 90"/>
                  <a:gd name="T65" fmla="*/ 24 h 62"/>
                  <a:gd name="T66" fmla="*/ 45 w 90"/>
                  <a:gd name="T67" fmla="*/ 22 h 62"/>
                  <a:gd name="T68" fmla="*/ 58 w 90"/>
                  <a:gd name="T69" fmla="*/ 15 h 62"/>
                  <a:gd name="T70" fmla="*/ 81 w 90"/>
                  <a:gd name="T71" fmla="*/ 8 h 62"/>
                  <a:gd name="T72" fmla="*/ 84 w 90"/>
                  <a:gd name="T73" fmla="*/ 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0" h="62">
                    <a:moveTo>
                      <a:pt x="84" y="1"/>
                    </a:moveTo>
                    <a:cubicBezTo>
                      <a:pt x="81" y="1"/>
                      <a:pt x="80" y="0"/>
                      <a:pt x="77" y="2"/>
                    </a:cubicBezTo>
                    <a:cubicBezTo>
                      <a:pt x="76" y="2"/>
                      <a:pt x="72" y="3"/>
                      <a:pt x="73" y="4"/>
                    </a:cubicBezTo>
                    <a:cubicBezTo>
                      <a:pt x="72" y="4"/>
                      <a:pt x="68" y="6"/>
                      <a:pt x="66" y="6"/>
                    </a:cubicBezTo>
                    <a:cubicBezTo>
                      <a:pt x="64" y="6"/>
                      <a:pt x="61" y="7"/>
                      <a:pt x="59" y="8"/>
                    </a:cubicBezTo>
                    <a:cubicBezTo>
                      <a:pt x="56" y="8"/>
                      <a:pt x="54" y="8"/>
                      <a:pt x="51" y="8"/>
                    </a:cubicBezTo>
                    <a:cubicBezTo>
                      <a:pt x="51" y="8"/>
                      <a:pt x="45" y="8"/>
                      <a:pt x="46" y="9"/>
                    </a:cubicBezTo>
                    <a:cubicBezTo>
                      <a:pt x="46" y="9"/>
                      <a:pt x="48" y="9"/>
                      <a:pt x="48" y="9"/>
                    </a:cubicBezTo>
                    <a:cubicBezTo>
                      <a:pt x="47" y="10"/>
                      <a:pt x="45" y="10"/>
                      <a:pt x="44" y="11"/>
                    </a:cubicBezTo>
                    <a:cubicBezTo>
                      <a:pt x="43" y="11"/>
                      <a:pt x="41" y="11"/>
                      <a:pt x="39" y="11"/>
                    </a:cubicBezTo>
                    <a:cubicBezTo>
                      <a:pt x="38" y="11"/>
                      <a:pt x="38" y="11"/>
                      <a:pt x="36" y="12"/>
                    </a:cubicBezTo>
                    <a:cubicBezTo>
                      <a:pt x="35" y="15"/>
                      <a:pt x="34" y="14"/>
                      <a:pt x="32" y="14"/>
                    </a:cubicBezTo>
                    <a:cubicBezTo>
                      <a:pt x="30" y="15"/>
                      <a:pt x="31" y="17"/>
                      <a:pt x="28" y="17"/>
                    </a:cubicBezTo>
                    <a:cubicBezTo>
                      <a:pt x="26" y="17"/>
                      <a:pt x="27" y="19"/>
                      <a:pt x="26" y="19"/>
                    </a:cubicBezTo>
                    <a:cubicBezTo>
                      <a:pt x="25" y="20"/>
                      <a:pt x="22" y="18"/>
                      <a:pt x="23" y="19"/>
                    </a:cubicBezTo>
                    <a:cubicBezTo>
                      <a:pt x="23" y="20"/>
                      <a:pt x="26" y="21"/>
                      <a:pt x="26" y="21"/>
                    </a:cubicBezTo>
                    <a:cubicBezTo>
                      <a:pt x="26" y="21"/>
                      <a:pt x="22" y="22"/>
                      <a:pt x="22" y="22"/>
                    </a:cubicBezTo>
                    <a:cubicBezTo>
                      <a:pt x="22" y="23"/>
                      <a:pt x="27" y="23"/>
                      <a:pt x="27" y="23"/>
                    </a:cubicBezTo>
                    <a:cubicBezTo>
                      <a:pt x="27" y="24"/>
                      <a:pt x="20" y="24"/>
                      <a:pt x="21" y="25"/>
                    </a:cubicBezTo>
                    <a:cubicBezTo>
                      <a:pt x="21" y="24"/>
                      <a:pt x="23" y="25"/>
                      <a:pt x="23" y="25"/>
                    </a:cubicBezTo>
                    <a:cubicBezTo>
                      <a:pt x="21" y="26"/>
                      <a:pt x="20" y="25"/>
                      <a:pt x="20" y="26"/>
                    </a:cubicBezTo>
                    <a:cubicBezTo>
                      <a:pt x="19" y="27"/>
                      <a:pt x="21" y="28"/>
                      <a:pt x="21" y="28"/>
                    </a:cubicBezTo>
                    <a:cubicBezTo>
                      <a:pt x="20" y="28"/>
                      <a:pt x="19" y="28"/>
                      <a:pt x="18" y="28"/>
                    </a:cubicBezTo>
                    <a:cubicBezTo>
                      <a:pt x="18" y="28"/>
                      <a:pt x="20" y="29"/>
                      <a:pt x="21" y="29"/>
                    </a:cubicBezTo>
                    <a:cubicBezTo>
                      <a:pt x="19" y="29"/>
                      <a:pt x="18" y="29"/>
                      <a:pt x="17" y="30"/>
                    </a:cubicBezTo>
                    <a:cubicBezTo>
                      <a:pt x="16" y="31"/>
                      <a:pt x="15" y="31"/>
                      <a:pt x="14" y="31"/>
                    </a:cubicBezTo>
                    <a:cubicBezTo>
                      <a:pt x="12" y="32"/>
                      <a:pt x="12" y="33"/>
                      <a:pt x="14" y="33"/>
                    </a:cubicBezTo>
                    <a:cubicBezTo>
                      <a:pt x="15" y="33"/>
                      <a:pt x="18" y="34"/>
                      <a:pt x="19" y="34"/>
                    </a:cubicBezTo>
                    <a:cubicBezTo>
                      <a:pt x="17" y="35"/>
                      <a:pt x="15" y="33"/>
                      <a:pt x="15" y="36"/>
                    </a:cubicBezTo>
                    <a:cubicBezTo>
                      <a:pt x="15" y="37"/>
                      <a:pt x="10" y="37"/>
                      <a:pt x="9" y="38"/>
                    </a:cubicBezTo>
                    <a:cubicBezTo>
                      <a:pt x="8" y="39"/>
                      <a:pt x="9" y="39"/>
                      <a:pt x="9" y="40"/>
                    </a:cubicBezTo>
                    <a:cubicBezTo>
                      <a:pt x="9" y="40"/>
                      <a:pt x="6" y="41"/>
                      <a:pt x="6" y="41"/>
                    </a:cubicBezTo>
                    <a:cubicBezTo>
                      <a:pt x="2" y="42"/>
                      <a:pt x="7" y="42"/>
                      <a:pt x="7" y="43"/>
                    </a:cubicBezTo>
                    <a:cubicBezTo>
                      <a:pt x="8" y="44"/>
                      <a:pt x="5" y="47"/>
                      <a:pt x="5" y="47"/>
                    </a:cubicBezTo>
                    <a:cubicBezTo>
                      <a:pt x="3" y="49"/>
                      <a:pt x="0" y="47"/>
                      <a:pt x="0" y="51"/>
                    </a:cubicBezTo>
                    <a:cubicBezTo>
                      <a:pt x="0" y="55"/>
                      <a:pt x="2" y="53"/>
                      <a:pt x="4" y="53"/>
                    </a:cubicBezTo>
                    <a:cubicBezTo>
                      <a:pt x="6" y="54"/>
                      <a:pt x="7" y="55"/>
                      <a:pt x="9" y="54"/>
                    </a:cubicBezTo>
                    <a:cubicBezTo>
                      <a:pt x="9" y="54"/>
                      <a:pt x="11" y="56"/>
                      <a:pt x="12" y="55"/>
                    </a:cubicBezTo>
                    <a:cubicBezTo>
                      <a:pt x="12" y="55"/>
                      <a:pt x="10" y="55"/>
                      <a:pt x="10" y="56"/>
                    </a:cubicBezTo>
                    <a:cubicBezTo>
                      <a:pt x="11" y="56"/>
                      <a:pt x="12" y="56"/>
                      <a:pt x="12" y="56"/>
                    </a:cubicBezTo>
                    <a:cubicBezTo>
                      <a:pt x="12" y="56"/>
                      <a:pt x="10" y="60"/>
                      <a:pt x="10" y="60"/>
                    </a:cubicBezTo>
                    <a:cubicBezTo>
                      <a:pt x="12" y="61"/>
                      <a:pt x="14" y="61"/>
                      <a:pt x="16" y="62"/>
                    </a:cubicBezTo>
                    <a:cubicBezTo>
                      <a:pt x="19" y="62"/>
                      <a:pt x="20" y="62"/>
                      <a:pt x="23" y="62"/>
                    </a:cubicBezTo>
                    <a:cubicBezTo>
                      <a:pt x="24" y="61"/>
                      <a:pt x="25" y="61"/>
                      <a:pt x="26" y="61"/>
                    </a:cubicBezTo>
                    <a:cubicBezTo>
                      <a:pt x="27" y="62"/>
                      <a:pt x="28" y="62"/>
                      <a:pt x="30" y="62"/>
                    </a:cubicBezTo>
                    <a:cubicBezTo>
                      <a:pt x="31" y="62"/>
                      <a:pt x="27" y="59"/>
                      <a:pt x="26" y="59"/>
                    </a:cubicBezTo>
                    <a:cubicBezTo>
                      <a:pt x="24" y="57"/>
                      <a:pt x="23" y="55"/>
                      <a:pt x="22" y="53"/>
                    </a:cubicBezTo>
                    <a:cubicBezTo>
                      <a:pt x="20" y="51"/>
                      <a:pt x="21" y="50"/>
                      <a:pt x="20" y="48"/>
                    </a:cubicBezTo>
                    <a:cubicBezTo>
                      <a:pt x="19" y="45"/>
                      <a:pt x="18" y="45"/>
                      <a:pt x="20" y="43"/>
                    </a:cubicBezTo>
                    <a:cubicBezTo>
                      <a:pt x="21" y="43"/>
                      <a:pt x="20" y="43"/>
                      <a:pt x="20" y="42"/>
                    </a:cubicBezTo>
                    <a:cubicBezTo>
                      <a:pt x="21" y="41"/>
                      <a:pt x="24" y="42"/>
                      <a:pt x="24" y="41"/>
                    </a:cubicBezTo>
                    <a:cubicBezTo>
                      <a:pt x="24" y="41"/>
                      <a:pt x="22" y="40"/>
                      <a:pt x="22" y="40"/>
                    </a:cubicBezTo>
                    <a:cubicBezTo>
                      <a:pt x="23" y="39"/>
                      <a:pt x="26" y="40"/>
                      <a:pt x="26" y="39"/>
                    </a:cubicBezTo>
                    <a:cubicBezTo>
                      <a:pt x="26" y="38"/>
                      <a:pt x="21" y="37"/>
                      <a:pt x="21" y="36"/>
                    </a:cubicBezTo>
                    <a:cubicBezTo>
                      <a:pt x="21" y="36"/>
                      <a:pt x="29" y="37"/>
                      <a:pt x="29" y="37"/>
                    </a:cubicBezTo>
                    <a:cubicBezTo>
                      <a:pt x="29" y="36"/>
                      <a:pt x="27" y="35"/>
                      <a:pt x="27" y="34"/>
                    </a:cubicBezTo>
                    <a:cubicBezTo>
                      <a:pt x="27" y="33"/>
                      <a:pt x="30" y="35"/>
                      <a:pt x="31" y="34"/>
                    </a:cubicBezTo>
                    <a:cubicBezTo>
                      <a:pt x="31" y="33"/>
                      <a:pt x="27" y="31"/>
                      <a:pt x="27" y="32"/>
                    </a:cubicBezTo>
                    <a:cubicBezTo>
                      <a:pt x="27" y="31"/>
                      <a:pt x="31" y="33"/>
                      <a:pt x="32" y="32"/>
                    </a:cubicBezTo>
                    <a:cubicBezTo>
                      <a:pt x="32" y="32"/>
                      <a:pt x="33" y="31"/>
                      <a:pt x="32" y="31"/>
                    </a:cubicBezTo>
                    <a:cubicBezTo>
                      <a:pt x="32" y="31"/>
                      <a:pt x="30" y="29"/>
                      <a:pt x="30" y="29"/>
                    </a:cubicBezTo>
                    <a:cubicBezTo>
                      <a:pt x="32" y="29"/>
                      <a:pt x="33" y="30"/>
                      <a:pt x="35" y="29"/>
                    </a:cubicBezTo>
                    <a:cubicBezTo>
                      <a:pt x="35" y="28"/>
                      <a:pt x="37" y="27"/>
                      <a:pt x="37" y="27"/>
                    </a:cubicBezTo>
                    <a:cubicBezTo>
                      <a:pt x="37" y="26"/>
                      <a:pt x="35" y="26"/>
                      <a:pt x="35" y="26"/>
                    </a:cubicBezTo>
                    <a:cubicBezTo>
                      <a:pt x="36" y="26"/>
                      <a:pt x="39" y="26"/>
                      <a:pt x="39" y="24"/>
                    </a:cubicBezTo>
                    <a:cubicBezTo>
                      <a:pt x="39" y="22"/>
                      <a:pt x="41" y="25"/>
                      <a:pt x="42" y="24"/>
                    </a:cubicBezTo>
                    <a:cubicBezTo>
                      <a:pt x="42" y="24"/>
                      <a:pt x="41" y="23"/>
                      <a:pt x="41" y="23"/>
                    </a:cubicBezTo>
                    <a:cubicBezTo>
                      <a:pt x="42" y="22"/>
                      <a:pt x="45" y="23"/>
                      <a:pt x="45" y="22"/>
                    </a:cubicBezTo>
                    <a:cubicBezTo>
                      <a:pt x="46" y="21"/>
                      <a:pt x="45" y="20"/>
                      <a:pt x="44" y="20"/>
                    </a:cubicBezTo>
                    <a:cubicBezTo>
                      <a:pt x="49" y="18"/>
                      <a:pt x="53" y="16"/>
                      <a:pt x="58" y="15"/>
                    </a:cubicBezTo>
                    <a:cubicBezTo>
                      <a:pt x="61" y="14"/>
                      <a:pt x="65" y="13"/>
                      <a:pt x="68" y="12"/>
                    </a:cubicBezTo>
                    <a:cubicBezTo>
                      <a:pt x="73" y="11"/>
                      <a:pt x="77" y="10"/>
                      <a:pt x="81" y="8"/>
                    </a:cubicBezTo>
                    <a:cubicBezTo>
                      <a:pt x="83" y="8"/>
                      <a:pt x="86" y="6"/>
                      <a:pt x="88" y="4"/>
                    </a:cubicBezTo>
                    <a:cubicBezTo>
                      <a:pt x="90" y="2"/>
                      <a:pt x="86" y="1"/>
                      <a:pt x="84" y="1"/>
                    </a:cubicBezTo>
                    <a:cubicBezTo>
                      <a:pt x="82" y="1"/>
                      <a:pt x="86" y="1"/>
                      <a:pt x="8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899" name="Freeform 407">
                <a:extLst>
                  <a:ext uri="{FF2B5EF4-FFF2-40B4-BE49-F238E27FC236}">
                    <a16:creationId xmlns:a16="http://schemas.microsoft.com/office/drawing/2014/main" id="{CF584976-FE52-B84E-833B-2198BE4E7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2807" y="2371420"/>
                <a:ext cx="110560" cy="55294"/>
              </a:xfrm>
              <a:custGeom>
                <a:avLst/>
                <a:gdLst>
                  <a:gd name="T0" fmla="*/ 16 w 32"/>
                  <a:gd name="T1" fmla="*/ 6 h 16"/>
                  <a:gd name="T2" fmla="*/ 19 w 32"/>
                  <a:gd name="T3" fmla="*/ 1 h 16"/>
                  <a:gd name="T4" fmla="*/ 16 w 32"/>
                  <a:gd name="T5" fmla="*/ 0 h 16"/>
                  <a:gd name="T6" fmla="*/ 15 w 32"/>
                  <a:gd name="T7" fmla="*/ 2 h 16"/>
                  <a:gd name="T8" fmla="*/ 10 w 32"/>
                  <a:gd name="T9" fmla="*/ 2 h 16"/>
                  <a:gd name="T10" fmla="*/ 9 w 32"/>
                  <a:gd name="T11" fmla="*/ 4 h 16"/>
                  <a:gd name="T12" fmla="*/ 12 w 32"/>
                  <a:gd name="T13" fmla="*/ 4 h 16"/>
                  <a:gd name="T14" fmla="*/ 10 w 32"/>
                  <a:gd name="T15" fmla="*/ 8 h 16"/>
                  <a:gd name="T16" fmla="*/ 5 w 32"/>
                  <a:gd name="T17" fmla="*/ 10 h 16"/>
                  <a:gd name="T18" fmla="*/ 1 w 32"/>
                  <a:gd name="T19" fmla="*/ 15 h 16"/>
                  <a:gd name="T20" fmla="*/ 8 w 32"/>
                  <a:gd name="T21" fmla="*/ 15 h 16"/>
                  <a:gd name="T22" fmla="*/ 17 w 32"/>
                  <a:gd name="T23" fmla="*/ 14 h 16"/>
                  <a:gd name="T24" fmla="*/ 28 w 32"/>
                  <a:gd name="T25" fmla="*/ 12 h 16"/>
                  <a:gd name="T26" fmla="*/ 29 w 32"/>
                  <a:gd name="T27" fmla="*/ 7 h 16"/>
                  <a:gd name="T28" fmla="*/ 22 w 32"/>
                  <a:gd name="T29" fmla="*/ 3 h 16"/>
                  <a:gd name="T30" fmla="*/ 16 w 32"/>
                  <a:gd name="T31" fmla="*/ 6 h 16"/>
                  <a:gd name="T32" fmla="*/ 16 w 32"/>
                  <a:gd name="T33" fmla="*/ 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" h="16">
                    <a:moveTo>
                      <a:pt x="16" y="6"/>
                    </a:moveTo>
                    <a:cubicBezTo>
                      <a:pt x="16" y="6"/>
                      <a:pt x="19" y="2"/>
                      <a:pt x="19" y="1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5" y="0"/>
                      <a:pt x="15" y="2"/>
                      <a:pt x="15" y="2"/>
                    </a:cubicBezTo>
                    <a:cubicBezTo>
                      <a:pt x="13" y="2"/>
                      <a:pt x="12" y="0"/>
                      <a:pt x="10" y="2"/>
                    </a:cubicBezTo>
                    <a:cubicBezTo>
                      <a:pt x="10" y="2"/>
                      <a:pt x="8" y="3"/>
                      <a:pt x="9" y="4"/>
                    </a:cubicBezTo>
                    <a:cubicBezTo>
                      <a:pt x="10" y="4"/>
                      <a:pt x="11" y="5"/>
                      <a:pt x="12" y="4"/>
                    </a:cubicBezTo>
                    <a:cubicBezTo>
                      <a:pt x="10" y="5"/>
                      <a:pt x="5" y="6"/>
                      <a:pt x="10" y="8"/>
                    </a:cubicBezTo>
                    <a:cubicBezTo>
                      <a:pt x="7" y="7"/>
                      <a:pt x="6" y="8"/>
                      <a:pt x="5" y="10"/>
                    </a:cubicBezTo>
                    <a:cubicBezTo>
                      <a:pt x="4" y="11"/>
                      <a:pt x="0" y="15"/>
                      <a:pt x="1" y="15"/>
                    </a:cubicBezTo>
                    <a:cubicBezTo>
                      <a:pt x="3" y="16"/>
                      <a:pt x="6" y="16"/>
                      <a:pt x="8" y="15"/>
                    </a:cubicBezTo>
                    <a:cubicBezTo>
                      <a:pt x="11" y="13"/>
                      <a:pt x="14" y="13"/>
                      <a:pt x="17" y="14"/>
                    </a:cubicBezTo>
                    <a:cubicBezTo>
                      <a:pt x="21" y="14"/>
                      <a:pt x="24" y="13"/>
                      <a:pt x="28" y="12"/>
                    </a:cubicBezTo>
                    <a:cubicBezTo>
                      <a:pt x="30" y="11"/>
                      <a:pt x="32" y="8"/>
                      <a:pt x="29" y="7"/>
                    </a:cubicBezTo>
                    <a:cubicBezTo>
                      <a:pt x="27" y="6"/>
                      <a:pt x="24" y="2"/>
                      <a:pt x="22" y="3"/>
                    </a:cubicBezTo>
                    <a:cubicBezTo>
                      <a:pt x="20" y="3"/>
                      <a:pt x="18" y="6"/>
                      <a:pt x="16" y="6"/>
                    </a:cubicBezTo>
                    <a:cubicBezTo>
                      <a:pt x="15" y="6"/>
                      <a:pt x="17" y="6"/>
                      <a:pt x="16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0" name="Freeform 408">
                <a:extLst>
                  <a:ext uri="{FF2B5EF4-FFF2-40B4-BE49-F238E27FC236}">
                    <a16:creationId xmlns:a16="http://schemas.microsoft.com/office/drawing/2014/main" id="{07DF0CF3-612A-154A-AA44-EF01ABCF3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418" y="2339655"/>
                <a:ext cx="103503" cy="55294"/>
              </a:xfrm>
              <a:custGeom>
                <a:avLst/>
                <a:gdLst>
                  <a:gd name="T0" fmla="*/ 26 w 30"/>
                  <a:gd name="T1" fmla="*/ 10 h 16"/>
                  <a:gd name="T2" fmla="*/ 28 w 30"/>
                  <a:gd name="T3" fmla="*/ 7 h 16"/>
                  <a:gd name="T4" fmla="*/ 29 w 30"/>
                  <a:gd name="T5" fmla="*/ 5 h 16"/>
                  <a:gd name="T6" fmla="*/ 26 w 30"/>
                  <a:gd name="T7" fmla="*/ 3 h 16"/>
                  <a:gd name="T8" fmla="*/ 22 w 30"/>
                  <a:gd name="T9" fmla="*/ 3 h 16"/>
                  <a:gd name="T10" fmla="*/ 17 w 30"/>
                  <a:gd name="T11" fmla="*/ 4 h 16"/>
                  <a:gd name="T12" fmla="*/ 18 w 30"/>
                  <a:gd name="T13" fmla="*/ 1 h 16"/>
                  <a:gd name="T14" fmla="*/ 12 w 30"/>
                  <a:gd name="T15" fmla="*/ 1 h 16"/>
                  <a:gd name="T16" fmla="*/ 5 w 30"/>
                  <a:gd name="T17" fmla="*/ 4 h 16"/>
                  <a:gd name="T18" fmla="*/ 7 w 30"/>
                  <a:gd name="T19" fmla="*/ 4 h 16"/>
                  <a:gd name="T20" fmla="*/ 0 w 30"/>
                  <a:gd name="T21" fmla="*/ 8 h 16"/>
                  <a:gd name="T22" fmla="*/ 4 w 30"/>
                  <a:gd name="T23" fmla="*/ 9 h 16"/>
                  <a:gd name="T24" fmla="*/ 7 w 30"/>
                  <a:gd name="T25" fmla="*/ 12 h 16"/>
                  <a:gd name="T26" fmla="*/ 12 w 30"/>
                  <a:gd name="T27" fmla="*/ 13 h 16"/>
                  <a:gd name="T28" fmla="*/ 19 w 30"/>
                  <a:gd name="T29" fmla="*/ 16 h 16"/>
                  <a:gd name="T30" fmla="*/ 28 w 30"/>
                  <a:gd name="T31" fmla="*/ 15 h 16"/>
                  <a:gd name="T32" fmla="*/ 26 w 30"/>
                  <a:gd name="T33" fmla="*/ 10 h 16"/>
                  <a:gd name="T34" fmla="*/ 26 w 30"/>
                  <a:gd name="T3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16">
                    <a:moveTo>
                      <a:pt x="26" y="10"/>
                    </a:moveTo>
                    <a:cubicBezTo>
                      <a:pt x="29" y="11"/>
                      <a:pt x="27" y="9"/>
                      <a:pt x="28" y="7"/>
                    </a:cubicBezTo>
                    <a:cubicBezTo>
                      <a:pt x="28" y="6"/>
                      <a:pt x="29" y="6"/>
                      <a:pt x="29" y="5"/>
                    </a:cubicBezTo>
                    <a:cubicBezTo>
                      <a:pt x="29" y="4"/>
                      <a:pt x="27" y="3"/>
                      <a:pt x="26" y="3"/>
                    </a:cubicBezTo>
                    <a:cubicBezTo>
                      <a:pt x="25" y="2"/>
                      <a:pt x="23" y="2"/>
                      <a:pt x="22" y="3"/>
                    </a:cubicBezTo>
                    <a:cubicBezTo>
                      <a:pt x="22" y="3"/>
                      <a:pt x="17" y="4"/>
                      <a:pt x="17" y="4"/>
                    </a:cubicBezTo>
                    <a:cubicBezTo>
                      <a:pt x="17" y="4"/>
                      <a:pt x="21" y="2"/>
                      <a:pt x="18" y="1"/>
                    </a:cubicBezTo>
                    <a:cubicBezTo>
                      <a:pt x="16" y="0"/>
                      <a:pt x="14" y="1"/>
                      <a:pt x="12" y="1"/>
                    </a:cubicBezTo>
                    <a:cubicBezTo>
                      <a:pt x="11" y="1"/>
                      <a:pt x="6" y="2"/>
                      <a:pt x="5" y="4"/>
                    </a:cubicBezTo>
                    <a:cubicBezTo>
                      <a:pt x="5" y="4"/>
                      <a:pt x="7" y="4"/>
                      <a:pt x="7" y="4"/>
                    </a:cubicBezTo>
                    <a:cubicBezTo>
                      <a:pt x="7" y="4"/>
                      <a:pt x="0" y="7"/>
                      <a:pt x="0" y="8"/>
                    </a:cubicBezTo>
                    <a:cubicBezTo>
                      <a:pt x="0" y="8"/>
                      <a:pt x="4" y="9"/>
                      <a:pt x="4" y="9"/>
                    </a:cubicBezTo>
                    <a:cubicBezTo>
                      <a:pt x="5" y="9"/>
                      <a:pt x="6" y="11"/>
                      <a:pt x="7" y="12"/>
                    </a:cubicBezTo>
                    <a:cubicBezTo>
                      <a:pt x="9" y="13"/>
                      <a:pt x="10" y="13"/>
                      <a:pt x="12" y="13"/>
                    </a:cubicBezTo>
                    <a:cubicBezTo>
                      <a:pt x="14" y="14"/>
                      <a:pt x="17" y="16"/>
                      <a:pt x="19" y="16"/>
                    </a:cubicBezTo>
                    <a:cubicBezTo>
                      <a:pt x="22" y="16"/>
                      <a:pt x="25" y="16"/>
                      <a:pt x="28" y="15"/>
                    </a:cubicBezTo>
                    <a:cubicBezTo>
                      <a:pt x="30" y="15"/>
                      <a:pt x="26" y="10"/>
                      <a:pt x="26" y="10"/>
                    </a:cubicBezTo>
                    <a:cubicBezTo>
                      <a:pt x="27" y="10"/>
                      <a:pt x="25" y="10"/>
                      <a:pt x="26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1" name="Freeform 409">
                <a:extLst>
                  <a:ext uri="{FF2B5EF4-FFF2-40B4-BE49-F238E27FC236}">
                    <a16:creationId xmlns:a16="http://schemas.microsoft.com/office/drawing/2014/main" id="{D8832FC0-0C8F-9F4A-93A6-45B86255E6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2838" y="2343184"/>
                <a:ext cx="51751" cy="17648"/>
              </a:xfrm>
              <a:custGeom>
                <a:avLst/>
                <a:gdLst>
                  <a:gd name="T0" fmla="*/ 9 w 15"/>
                  <a:gd name="T1" fmla="*/ 1 h 5"/>
                  <a:gd name="T2" fmla="*/ 4 w 15"/>
                  <a:gd name="T3" fmla="*/ 1 h 5"/>
                  <a:gd name="T4" fmla="*/ 0 w 15"/>
                  <a:gd name="T5" fmla="*/ 1 h 5"/>
                  <a:gd name="T6" fmla="*/ 1 w 15"/>
                  <a:gd name="T7" fmla="*/ 3 h 5"/>
                  <a:gd name="T8" fmla="*/ 6 w 15"/>
                  <a:gd name="T9" fmla="*/ 5 h 5"/>
                  <a:gd name="T10" fmla="*/ 9 w 15"/>
                  <a:gd name="T11" fmla="*/ 1 h 5"/>
                  <a:gd name="T12" fmla="*/ 9 w 15"/>
                  <a:gd name="T13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5">
                    <a:moveTo>
                      <a:pt x="9" y="1"/>
                    </a:moveTo>
                    <a:cubicBezTo>
                      <a:pt x="8" y="1"/>
                      <a:pt x="6" y="1"/>
                      <a:pt x="4" y="1"/>
                    </a:cubicBezTo>
                    <a:cubicBezTo>
                      <a:pt x="3" y="1"/>
                      <a:pt x="1" y="0"/>
                      <a:pt x="0" y="1"/>
                    </a:cubicBezTo>
                    <a:cubicBezTo>
                      <a:pt x="0" y="1"/>
                      <a:pt x="0" y="3"/>
                      <a:pt x="1" y="3"/>
                    </a:cubicBezTo>
                    <a:cubicBezTo>
                      <a:pt x="3" y="4"/>
                      <a:pt x="4" y="5"/>
                      <a:pt x="6" y="5"/>
                    </a:cubicBezTo>
                    <a:cubicBezTo>
                      <a:pt x="8" y="5"/>
                      <a:pt x="15" y="2"/>
                      <a:pt x="9" y="1"/>
                    </a:cubicBezTo>
                    <a:cubicBezTo>
                      <a:pt x="8" y="1"/>
                      <a:pt x="10" y="2"/>
                      <a:pt x="9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2" name="Freeform 410">
                <a:extLst>
                  <a:ext uri="{FF2B5EF4-FFF2-40B4-BE49-F238E27FC236}">
                    <a16:creationId xmlns:a16="http://schemas.microsoft.com/office/drawing/2014/main" id="{06B20E58-CED0-1941-AC58-09C5E4C02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2247" y="2294950"/>
                <a:ext cx="87036" cy="55294"/>
              </a:xfrm>
              <a:custGeom>
                <a:avLst/>
                <a:gdLst>
                  <a:gd name="T0" fmla="*/ 7 w 25"/>
                  <a:gd name="T1" fmla="*/ 15 h 16"/>
                  <a:gd name="T2" fmla="*/ 3 w 25"/>
                  <a:gd name="T3" fmla="*/ 13 h 16"/>
                  <a:gd name="T4" fmla="*/ 4 w 25"/>
                  <a:gd name="T5" fmla="*/ 12 h 16"/>
                  <a:gd name="T6" fmla="*/ 0 w 25"/>
                  <a:gd name="T7" fmla="*/ 12 h 16"/>
                  <a:gd name="T8" fmla="*/ 3 w 25"/>
                  <a:gd name="T9" fmla="*/ 11 h 16"/>
                  <a:gd name="T10" fmla="*/ 2 w 25"/>
                  <a:gd name="T11" fmla="*/ 10 h 16"/>
                  <a:gd name="T12" fmla="*/ 6 w 25"/>
                  <a:gd name="T13" fmla="*/ 6 h 16"/>
                  <a:gd name="T14" fmla="*/ 5 w 25"/>
                  <a:gd name="T15" fmla="*/ 6 h 16"/>
                  <a:gd name="T16" fmla="*/ 11 w 25"/>
                  <a:gd name="T17" fmla="*/ 3 h 16"/>
                  <a:gd name="T18" fmla="*/ 18 w 25"/>
                  <a:gd name="T19" fmla="*/ 0 h 16"/>
                  <a:gd name="T20" fmla="*/ 20 w 25"/>
                  <a:gd name="T21" fmla="*/ 4 h 16"/>
                  <a:gd name="T22" fmla="*/ 25 w 25"/>
                  <a:gd name="T23" fmla="*/ 7 h 16"/>
                  <a:gd name="T24" fmla="*/ 21 w 25"/>
                  <a:gd name="T25" fmla="*/ 9 h 16"/>
                  <a:gd name="T26" fmla="*/ 23 w 25"/>
                  <a:gd name="T27" fmla="*/ 12 h 16"/>
                  <a:gd name="T28" fmla="*/ 19 w 25"/>
                  <a:gd name="T29" fmla="*/ 13 h 16"/>
                  <a:gd name="T30" fmla="*/ 7 w 25"/>
                  <a:gd name="T31" fmla="*/ 15 h 16"/>
                  <a:gd name="T32" fmla="*/ 7 w 25"/>
                  <a:gd name="T33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6">
                    <a:moveTo>
                      <a:pt x="7" y="15"/>
                    </a:moveTo>
                    <a:cubicBezTo>
                      <a:pt x="6" y="14"/>
                      <a:pt x="4" y="14"/>
                      <a:pt x="3" y="13"/>
                    </a:cubicBezTo>
                    <a:cubicBezTo>
                      <a:pt x="2" y="12"/>
                      <a:pt x="4" y="12"/>
                      <a:pt x="4" y="12"/>
                    </a:cubicBezTo>
                    <a:cubicBezTo>
                      <a:pt x="4" y="12"/>
                      <a:pt x="0" y="13"/>
                      <a:pt x="0" y="12"/>
                    </a:cubicBezTo>
                    <a:cubicBezTo>
                      <a:pt x="0" y="10"/>
                      <a:pt x="3" y="11"/>
                      <a:pt x="3" y="11"/>
                    </a:cubicBezTo>
                    <a:cubicBezTo>
                      <a:pt x="3" y="10"/>
                      <a:pt x="2" y="10"/>
                      <a:pt x="2" y="10"/>
                    </a:cubicBezTo>
                    <a:cubicBezTo>
                      <a:pt x="2" y="10"/>
                      <a:pt x="7" y="7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6" y="4"/>
                      <a:pt x="9" y="4"/>
                      <a:pt x="11" y="3"/>
                    </a:cubicBezTo>
                    <a:cubicBezTo>
                      <a:pt x="13" y="2"/>
                      <a:pt x="16" y="1"/>
                      <a:pt x="18" y="0"/>
                    </a:cubicBezTo>
                    <a:cubicBezTo>
                      <a:pt x="18" y="0"/>
                      <a:pt x="19" y="3"/>
                      <a:pt x="20" y="4"/>
                    </a:cubicBezTo>
                    <a:cubicBezTo>
                      <a:pt x="20" y="4"/>
                      <a:pt x="25" y="6"/>
                      <a:pt x="25" y="7"/>
                    </a:cubicBezTo>
                    <a:cubicBezTo>
                      <a:pt x="25" y="8"/>
                      <a:pt x="20" y="7"/>
                      <a:pt x="21" y="9"/>
                    </a:cubicBezTo>
                    <a:cubicBezTo>
                      <a:pt x="21" y="9"/>
                      <a:pt x="23" y="10"/>
                      <a:pt x="23" y="12"/>
                    </a:cubicBezTo>
                    <a:cubicBezTo>
                      <a:pt x="22" y="12"/>
                      <a:pt x="20" y="12"/>
                      <a:pt x="19" y="13"/>
                    </a:cubicBezTo>
                    <a:cubicBezTo>
                      <a:pt x="16" y="14"/>
                      <a:pt x="10" y="16"/>
                      <a:pt x="7" y="15"/>
                    </a:cubicBezTo>
                    <a:cubicBezTo>
                      <a:pt x="6" y="14"/>
                      <a:pt x="9" y="16"/>
                      <a:pt x="7" y="1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3" name="Freeform 411">
                <a:extLst>
                  <a:ext uri="{FF2B5EF4-FFF2-40B4-BE49-F238E27FC236}">
                    <a16:creationId xmlns:a16="http://schemas.microsoft.com/office/drawing/2014/main" id="{2BE43DE7-1B70-FE4E-A03F-6027DE091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9657" y="2512596"/>
                <a:ext cx="87036" cy="28235"/>
              </a:xfrm>
              <a:custGeom>
                <a:avLst/>
                <a:gdLst>
                  <a:gd name="T0" fmla="*/ 5 w 25"/>
                  <a:gd name="T1" fmla="*/ 3 h 8"/>
                  <a:gd name="T2" fmla="*/ 3 w 25"/>
                  <a:gd name="T3" fmla="*/ 1 h 8"/>
                  <a:gd name="T4" fmla="*/ 1 w 25"/>
                  <a:gd name="T5" fmla="*/ 2 h 8"/>
                  <a:gd name="T6" fmla="*/ 2 w 25"/>
                  <a:gd name="T7" fmla="*/ 4 h 8"/>
                  <a:gd name="T8" fmla="*/ 5 w 25"/>
                  <a:gd name="T9" fmla="*/ 6 h 8"/>
                  <a:gd name="T10" fmla="*/ 16 w 25"/>
                  <a:gd name="T11" fmla="*/ 8 h 8"/>
                  <a:gd name="T12" fmla="*/ 24 w 25"/>
                  <a:gd name="T13" fmla="*/ 5 h 8"/>
                  <a:gd name="T14" fmla="*/ 23 w 25"/>
                  <a:gd name="T15" fmla="*/ 6 h 8"/>
                  <a:gd name="T16" fmla="*/ 20 w 25"/>
                  <a:gd name="T17" fmla="*/ 4 h 8"/>
                  <a:gd name="T18" fmla="*/ 15 w 25"/>
                  <a:gd name="T19" fmla="*/ 4 h 8"/>
                  <a:gd name="T20" fmla="*/ 10 w 25"/>
                  <a:gd name="T21" fmla="*/ 2 h 8"/>
                  <a:gd name="T22" fmla="*/ 5 w 25"/>
                  <a:gd name="T23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" h="8">
                    <a:moveTo>
                      <a:pt x="5" y="3"/>
                    </a:moveTo>
                    <a:cubicBezTo>
                      <a:pt x="4" y="3"/>
                      <a:pt x="4" y="1"/>
                      <a:pt x="3" y="1"/>
                    </a:cubicBezTo>
                    <a:cubicBezTo>
                      <a:pt x="3" y="0"/>
                      <a:pt x="1" y="2"/>
                      <a:pt x="1" y="2"/>
                    </a:cubicBezTo>
                    <a:cubicBezTo>
                      <a:pt x="0" y="4"/>
                      <a:pt x="1" y="4"/>
                      <a:pt x="2" y="4"/>
                    </a:cubicBezTo>
                    <a:cubicBezTo>
                      <a:pt x="3" y="4"/>
                      <a:pt x="4" y="6"/>
                      <a:pt x="5" y="6"/>
                    </a:cubicBezTo>
                    <a:cubicBezTo>
                      <a:pt x="9" y="7"/>
                      <a:pt x="12" y="8"/>
                      <a:pt x="16" y="8"/>
                    </a:cubicBezTo>
                    <a:cubicBezTo>
                      <a:pt x="17" y="8"/>
                      <a:pt x="25" y="7"/>
                      <a:pt x="24" y="5"/>
                    </a:cubicBezTo>
                    <a:cubicBezTo>
                      <a:pt x="23" y="5"/>
                      <a:pt x="23" y="6"/>
                      <a:pt x="23" y="6"/>
                    </a:cubicBezTo>
                    <a:cubicBezTo>
                      <a:pt x="22" y="6"/>
                      <a:pt x="21" y="5"/>
                      <a:pt x="20" y="4"/>
                    </a:cubicBezTo>
                    <a:cubicBezTo>
                      <a:pt x="19" y="4"/>
                      <a:pt x="17" y="3"/>
                      <a:pt x="15" y="4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7" y="3"/>
                      <a:pt x="5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4" name="Freeform 412">
                <a:extLst>
                  <a:ext uri="{FF2B5EF4-FFF2-40B4-BE49-F238E27FC236}">
                    <a16:creationId xmlns:a16="http://schemas.microsoft.com/office/drawing/2014/main" id="{BBF8017B-44D3-144A-8502-95AD16E9F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097" y="2567890"/>
                <a:ext cx="72922" cy="28235"/>
              </a:xfrm>
              <a:custGeom>
                <a:avLst/>
                <a:gdLst>
                  <a:gd name="T0" fmla="*/ 2 w 21"/>
                  <a:gd name="T1" fmla="*/ 6 h 8"/>
                  <a:gd name="T2" fmla="*/ 8 w 21"/>
                  <a:gd name="T3" fmla="*/ 6 h 8"/>
                  <a:gd name="T4" fmla="*/ 14 w 21"/>
                  <a:gd name="T5" fmla="*/ 8 h 8"/>
                  <a:gd name="T6" fmla="*/ 19 w 21"/>
                  <a:gd name="T7" fmla="*/ 7 h 8"/>
                  <a:gd name="T8" fmla="*/ 17 w 21"/>
                  <a:gd name="T9" fmla="*/ 4 h 8"/>
                  <a:gd name="T10" fmla="*/ 7 w 21"/>
                  <a:gd name="T11" fmla="*/ 2 h 8"/>
                  <a:gd name="T12" fmla="*/ 4 w 21"/>
                  <a:gd name="T13" fmla="*/ 5 h 8"/>
                  <a:gd name="T14" fmla="*/ 2 w 21"/>
                  <a:gd name="T15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8">
                    <a:moveTo>
                      <a:pt x="2" y="6"/>
                    </a:moveTo>
                    <a:cubicBezTo>
                      <a:pt x="5" y="6"/>
                      <a:pt x="6" y="6"/>
                      <a:pt x="8" y="6"/>
                    </a:cubicBezTo>
                    <a:cubicBezTo>
                      <a:pt x="10" y="7"/>
                      <a:pt x="12" y="7"/>
                      <a:pt x="14" y="8"/>
                    </a:cubicBezTo>
                    <a:cubicBezTo>
                      <a:pt x="16" y="8"/>
                      <a:pt x="18" y="8"/>
                      <a:pt x="19" y="7"/>
                    </a:cubicBezTo>
                    <a:cubicBezTo>
                      <a:pt x="21" y="6"/>
                      <a:pt x="18" y="5"/>
                      <a:pt x="17" y="4"/>
                    </a:cubicBezTo>
                    <a:cubicBezTo>
                      <a:pt x="14" y="2"/>
                      <a:pt x="11" y="0"/>
                      <a:pt x="7" y="2"/>
                    </a:cubicBezTo>
                    <a:cubicBezTo>
                      <a:pt x="5" y="3"/>
                      <a:pt x="5" y="4"/>
                      <a:pt x="4" y="5"/>
                    </a:cubicBezTo>
                    <a:cubicBezTo>
                      <a:pt x="3" y="5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5" name="Freeform 413">
                <a:extLst>
                  <a:ext uri="{FF2B5EF4-FFF2-40B4-BE49-F238E27FC236}">
                    <a16:creationId xmlns:a16="http://schemas.microsoft.com/office/drawing/2014/main" id="{E785EBA4-18BA-EA42-97A2-87BD7A132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2626" y="2554950"/>
                <a:ext cx="28228" cy="16471"/>
              </a:xfrm>
              <a:custGeom>
                <a:avLst/>
                <a:gdLst>
                  <a:gd name="T0" fmla="*/ 3 w 8"/>
                  <a:gd name="T1" fmla="*/ 5 h 5"/>
                  <a:gd name="T2" fmla="*/ 4 w 8"/>
                  <a:gd name="T3" fmla="*/ 1 h 5"/>
                  <a:gd name="T4" fmla="*/ 3 w 8"/>
                  <a:gd name="T5" fmla="*/ 5 h 5"/>
                  <a:gd name="T6" fmla="*/ 3 w 8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3" y="5"/>
                    </a:moveTo>
                    <a:cubicBezTo>
                      <a:pt x="0" y="5"/>
                      <a:pt x="1" y="0"/>
                      <a:pt x="4" y="1"/>
                    </a:cubicBezTo>
                    <a:cubicBezTo>
                      <a:pt x="8" y="2"/>
                      <a:pt x="6" y="4"/>
                      <a:pt x="3" y="5"/>
                    </a:cubicBezTo>
                    <a:cubicBezTo>
                      <a:pt x="1" y="5"/>
                      <a:pt x="5" y="5"/>
                      <a:pt x="3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6" name="Freeform 414">
                <a:extLst>
                  <a:ext uri="{FF2B5EF4-FFF2-40B4-BE49-F238E27FC236}">
                    <a16:creationId xmlns:a16="http://schemas.microsoft.com/office/drawing/2014/main" id="{1C93F0A1-2460-B247-AC06-7E5BD9EF7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7350" y="2505538"/>
                <a:ext cx="10585" cy="17648"/>
              </a:xfrm>
              <a:custGeom>
                <a:avLst/>
                <a:gdLst>
                  <a:gd name="T0" fmla="*/ 1 w 3"/>
                  <a:gd name="T1" fmla="*/ 3 h 5"/>
                  <a:gd name="T2" fmla="*/ 3 w 3"/>
                  <a:gd name="T3" fmla="*/ 1 h 5"/>
                  <a:gd name="T4" fmla="*/ 1 w 3"/>
                  <a:gd name="T5" fmla="*/ 5 h 5"/>
                  <a:gd name="T6" fmla="*/ 1 w 3"/>
                  <a:gd name="T7" fmla="*/ 3 h 5"/>
                  <a:gd name="T8" fmla="*/ 1 w 3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5">
                    <a:moveTo>
                      <a:pt x="1" y="3"/>
                    </a:moveTo>
                    <a:cubicBezTo>
                      <a:pt x="0" y="2"/>
                      <a:pt x="2" y="0"/>
                      <a:pt x="3" y="1"/>
                    </a:cubicBezTo>
                    <a:cubicBezTo>
                      <a:pt x="3" y="2"/>
                      <a:pt x="2" y="5"/>
                      <a:pt x="1" y="5"/>
                    </a:cubicBezTo>
                    <a:cubicBezTo>
                      <a:pt x="1" y="5"/>
                      <a:pt x="1" y="3"/>
                      <a:pt x="1" y="3"/>
                    </a:cubicBezTo>
                    <a:cubicBezTo>
                      <a:pt x="0" y="2"/>
                      <a:pt x="1" y="3"/>
                      <a:pt x="1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7" name="Freeform 415">
                <a:extLst>
                  <a:ext uri="{FF2B5EF4-FFF2-40B4-BE49-F238E27FC236}">
                    <a16:creationId xmlns:a16="http://schemas.microsoft.com/office/drawing/2014/main" id="{F6D372EB-A74D-2C47-B586-849A9C273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7350" y="2557302"/>
                <a:ext cx="14114" cy="17648"/>
              </a:xfrm>
              <a:custGeom>
                <a:avLst/>
                <a:gdLst>
                  <a:gd name="T0" fmla="*/ 4 w 4"/>
                  <a:gd name="T1" fmla="*/ 4 h 5"/>
                  <a:gd name="T2" fmla="*/ 0 w 4"/>
                  <a:gd name="T3" fmla="*/ 1 h 5"/>
                  <a:gd name="T4" fmla="*/ 4 w 4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4"/>
                    </a:moveTo>
                    <a:cubicBezTo>
                      <a:pt x="4" y="3"/>
                      <a:pt x="1" y="0"/>
                      <a:pt x="0" y="1"/>
                    </a:cubicBezTo>
                    <a:cubicBezTo>
                      <a:pt x="0" y="1"/>
                      <a:pt x="3" y="5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8" name="Freeform 416">
                <a:extLst>
                  <a:ext uri="{FF2B5EF4-FFF2-40B4-BE49-F238E27FC236}">
                    <a16:creationId xmlns:a16="http://schemas.microsoft.com/office/drawing/2014/main" id="{674D3FE7-29C3-F14B-8D2D-E445E76EB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0874" y="2492597"/>
                <a:ext cx="145845" cy="55294"/>
              </a:xfrm>
              <a:custGeom>
                <a:avLst/>
                <a:gdLst>
                  <a:gd name="T0" fmla="*/ 34 w 42"/>
                  <a:gd name="T1" fmla="*/ 4 h 16"/>
                  <a:gd name="T2" fmla="*/ 29 w 42"/>
                  <a:gd name="T3" fmla="*/ 3 h 16"/>
                  <a:gd name="T4" fmla="*/ 23 w 42"/>
                  <a:gd name="T5" fmla="*/ 0 h 16"/>
                  <a:gd name="T6" fmla="*/ 22 w 42"/>
                  <a:gd name="T7" fmla="*/ 2 h 16"/>
                  <a:gd name="T8" fmla="*/ 20 w 42"/>
                  <a:gd name="T9" fmla="*/ 6 h 16"/>
                  <a:gd name="T10" fmla="*/ 11 w 42"/>
                  <a:gd name="T11" fmla="*/ 1 h 16"/>
                  <a:gd name="T12" fmla="*/ 4 w 42"/>
                  <a:gd name="T13" fmla="*/ 3 h 16"/>
                  <a:gd name="T14" fmla="*/ 2 w 42"/>
                  <a:gd name="T15" fmla="*/ 6 h 16"/>
                  <a:gd name="T16" fmla="*/ 1 w 42"/>
                  <a:gd name="T17" fmla="*/ 10 h 16"/>
                  <a:gd name="T18" fmla="*/ 9 w 42"/>
                  <a:gd name="T19" fmla="*/ 14 h 16"/>
                  <a:gd name="T20" fmla="*/ 13 w 42"/>
                  <a:gd name="T21" fmla="*/ 15 h 16"/>
                  <a:gd name="T22" fmla="*/ 15 w 42"/>
                  <a:gd name="T23" fmla="*/ 13 h 16"/>
                  <a:gd name="T24" fmla="*/ 16 w 42"/>
                  <a:gd name="T25" fmla="*/ 14 h 16"/>
                  <a:gd name="T26" fmla="*/ 18 w 42"/>
                  <a:gd name="T27" fmla="*/ 14 h 16"/>
                  <a:gd name="T28" fmla="*/ 25 w 42"/>
                  <a:gd name="T29" fmla="*/ 12 h 16"/>
                  <a:gd name="T30" fmla="*/ 28 w 42"/>
                  <a:gd name="T31" fmla="*/ 14 h 16"/>
                  <a:gd name="T32" fmla="*/ 34 w 42"/>
                  <a:gd name="T33" fmla="*/ 13 h 16"/>
                  <a:gd name="T34" fmla="*/ 33 w 42"/>
                  <a:gd name="T35" fmla="*/ 12 h 16"/>
                  <a:gd name="T36" fmla="*/ 37 w 42"/>
                  <a:gd name="T37" fmla="*/ 12 h 16"/>
                  <a:gd name="T38" fmla="*/ 39 w 42"/>
                  <a:gd name="T39" fmla="*/ 11 h 16"/>
                  <a:gd name="T40" fmla="*/ 40 w 42"/>
                  <a:gd name="T41" fmla="*/ 9 h 16"/>
                  <a:gd name="T42" fmla="*/ 39 w 42"/>
                  <a:gd name="T43" fmla="*/ 9 h 16"/>
                  <a:gd name="T44" fmla="*/ 42 w 42"/>
                  <a:gd name="T45" fmla="*/ 6 h 16"/>
                  <a:gd name="T46" fmla="*/ 34 w 42"/>
                  <a:gd name="T47" fmla="*/ 4 h 16"/>
                  <a:gd name="T48" fmla="*/ 34 w 42"/>
                  <a:gd name="T4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16">
                    <a:moveTo>
                      <a:pt x="34" y="4"/>
                    </a:moveTo>
                    <a:cubicBezTo>
                      <a:pt x="32" y="3"/>
                      <a:pt x="31" y="4"/>
                      <a:pt x="29" y="3"/>
                    </a:cubicBezTo>
                    <a:cubicBezTo>
                      <a:pt x="29" y="3"/>
                      <a:pt x="24" y="0"/>
                      <a:pt x="23" y="0"/>
                    </a:cubicBezTo>
                    <a:cubicBezTo>
                      <a:pt x="23" y="0"/>
                      <a:pt x="24" y="1"/>
                      <a:pt x="22" y="2"/>
                    </a:cubicBezTo>
                    <a:cubicBezTo>
                      <a:pt x="20" y="2"/>
                      <a:pt x="22" y="5"/>
                      <a:pt x="20" y="6"/>
                    </a:cubicBezTo>
                    <a:cubicBezTo>
                      <a:pt x="19" y="6"/>
                      <a:pt x="12" y="1"/>
                      <a:pt x="11" y="1"/>
                    </a:cubicBezTo>
                    <a:cubicBezTo>
                      <a:pt x="9" y="0"/>
                      <a:pt x="4" y="1"/>
                      <a:pt x="4" y="3"/>
                    </a:cubicBezTo>
                    <a:cubicBezTo>
                      <a:pt x="4" y="5"/>
                      <a:pt x="0" y="4"/>
                      <a:pt x="2" y="6"/>
                    </a:cubicBezTo>
                    <a:cubicBezTo>
                      <a:pt x="3" y="7"/>
                      <a:pt x="0" y="9"/>
                      <a:pt x="1" y="10"/>
                    </a:cubicBezTo>
                    <a:cubicBezTo>
                      <a:pt x="3" y="12"/>
                      <a:pt x="6" y="13"/>
                      <a:pt x="9" y="14"/>
                    </a:cubicBezTo>
                    <a:cubicBezTo>
                      <a:pt x="10" y="15"/>
                      <a:pt x="12" y="16"/>
                      <a:pt x="13" y="15"/>
                    </a:cubicBezTo>
                    <a:cubicBezTo>
                      <a:pt x="14" y="15"/>
                      <a:pt x="14" y="12"/>
                      <a:pt x="15" y="13"/>
                    </a:cubicBezTo>
                    <a:cubicBezTo>
                      <a:pt x="15" y="13"/>
                      <a:pt x="15" y="14"/>
                      <a:pt x="16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20" y="13"/>
                      <a:pt x="22" y="13"/>
                      <a:pt x="25" y="12"/>
                    </a:cubicBezTo>
                    <a:cubicBezTo>
                      <a:pt x="27" y="12"/>
                      <a:pt x="27" y="14"/>
                      <a:pt x="28" y="14"/>
                    </a:cubicBezTo>
                    <a:cubicBezTo>
                      <a:pt x="29" y="14"/>
                      <a:pt x="34" y="13"/>
                      <a:pt x="34" y="13"/>
                    </a:cubicBezTo>
                    <a:cubicBezTo>
                      <a:pt x="34" y="13"/>
                      <a:pt x="33" y="12"/>
                      <a:pt x="33" y="12"/>
                    </a:cubicBezTo>
                    <a:cubicBezTo>
                      <a:pt x="33" y="11"/>
                      <a:pt x="36" y="12"/>
                      <a:pt x="37" y="12"/>
                    </a:cubicBezTo>
                    <a:cubicBezTo>
                      <a:pt x="37" y="12"/>
                      <a:pt x="39" y="12"/>
                      <a:pt x="39" y="11"/>
                    </a:cubicBezTo>
                    <a:cubicBezTo>
                      <a:pt x="39" y="10"/>
                      <a:pt x="40" y="9"/>
                      <a:pt x="40" y="9"/>
                    </a:cubicBezTo>
                    <a:cubicBezTo>
                      <a:pt x="40" y="9"/>
                      <a:pt x="40" y="9"/>
                      <a:pt x="39" y="9"/>
                    </a:cubicBezTo>
                    <a:cubicBezTo>
                      <a:pt x="39" y="8"/>
                      <a:pt x="42" y="7"/>
                      <a:pt x="42" y="6"/>
                    </a:cubicBezTo>
                    <a:cubicBezTo>
                      <a:pt x="41" y="5"/>
                      <a:pt x="36" y="4"/>
                      <a:pt x="34" y="4"/>
                    </a:cubicBezTo>
                    <a:cubicBezTo>
                      <a:pt x="32" y="3"/>
                      <a:pt x="36" y="4"/>
                      <a:pt x="3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09" name="Freeform 417">
                <a:extLst>
                  <a:ext uri="{FF2B5EF4-FFF2-40B4-BE49-F238E27FC236}">
                    <a16:creationId xmlns:a16="http://schemas.microsoft.com/office/drawing/2014/main" id="{76A5E0A7-F410-5A49-A666-C35F128FF5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24382" y="2509067"/>
                <a:ext cx="27052" cy="28235"/>
              </a:xfrm>
              <a:custGeom>
                <a:avLst/>
                <a:gdLst>
                  <a:gd name="T0" fmla="*/ 7 w 8"/>
                  <a:gd name="T1" fmla="*/ 6 h 8"/>
                  <a:gd name="T2" fmla="*/ 4 w 8"/>
                  <a:gd name="T3" fmla="*/ 0 h 8"/>
                  <a:gd name="T4" fmla="*/ 6 w 8"/>
                  <a:gd name="T5" fmla="*/ 2 h 8"/>
                  <a:gd name="T6" fmla="*/ 7 w 8"/>
                  <a:gd name="T7" fmla="*/ 6 h 8"/>
                  <a:gd name="T8" fmla="*/ 7 w 8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7" y="6"/>
                    </a:moveTo>
                    <a:cubicBezTo>
                      <a:pt x="6" y="7"/>
                      <a:pt x="0" y="1"/>
                      <a:pt x="4" y="0"/>
                    </a:cubicBezTo>
                    <a:cubicBezTo>
                      <a:pt x="5" y="0"/>
                      <a:pt x="8" y="0"/>
                      <a:pt x="6" y="2"/>
                    </a:cubicBezTo>
                    <a:cubicBezTo>
                      <a:pt x="3" y="4"/>
                      <a:pt x="7" y="4"/>
                      <a:pt x="7" y="6"/>
                    </a:cubicBezTo>
                    <a:cubicBezTo>
                      <a:pt x="6" y="8"/>
                      <a:pt x="7" y="5"/>
                      <a:pt x="7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0" name="Freeform 418">
                <a:extLst>
                  <a:ext uri="{FF2B5EF4-FFF2-40B4-BE49-F238E27FC236}">
                    <a16:creationId xmlns:a16="http://schemas.microsoft.com/office/drawing/2014/main" id="{3B776186-D41B-1943-AFF1-B605ED6D8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6030" y="2696125"/>
                <a:ext cx="37637" cy="21176"/>
              </a:xfrm>
              <a:custGeom>
                <a:avLst/>
                <a:gdLst>
                  <a:gd name="T0" fmla="*/ 3 w 11"/>
                  <a:gd name="T1" fmla="*/ 4 h 6"/>
                  <a:gd name="T2" fmla="*/ 1 w 11"/>
                  <a:gd name="T3" fmla="*/ 1 h 6"/>
                  <a:gd name="T4" fmla="*/ 6 w 11"/>
                  <a:gd name="T5" fmla="*/ 1 h 6"/>
                  <a:gd name="T6" fmla="*/ 3 w 11"/>
                  <a:gd name="T7" fmla="*/ 4 h 6"/>
                  <a:gd name="T8" fmla="*/ 3 w 11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6">
                    <a:moveTo>
                      <a:pt x="3" y="4"/>
                    </a:moveTo>
                    <a:cubicBezTo>
                      <a:pt x="1" y="3"/>
                      <a:pt x="0" y="3"/>
                      <a:pt x="1" y="1"/>
                    </a:cubicBezTo>
                    <a:cubicBezTo>
                      <a:pt x="2" y="0"/>
                      <a:pt x="4" y="1"/>
                      <a:pt x="6" y="1"/>
                    </a:cubicBezTo>
                    <a:cubicBezTo>
                      <a:pt x="11" y="2"/>
                      <a:pt x="6" y="6"/>
                      <a:pt x="3" y="4"/>
                    </a:cubicBezTo>
                    <a:cubicBezTo>
                      <a:pt x="2" y="3"/>
                      <a:pt x="4" y="5"/>
                      <a:pt x="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1" name="Freeform 419">
                <a:extLst>
                  <a:ext uri="{FF2B5EF4-FFF2-40B4-BE49-F238E27FC236}">
                    <a16:creationId xmlns:a16="http://schemas.microsoft.com/office/drawing/2014/main" id="{06674B7B-84F4-C54D-8681-ADBE939BB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03106" y="2999656"/>
                <a:ext cx="21170" cy="17648"/>
              </a:xfrm>
              <a:custGeom>
                <a:avLst/>
                <a:gdLst>
                  <a:gd name="T0" fmla="*/ 5 w 6"/>
                  <a:gd name="T1" fmla="*/ 2 h 5"/>
                  <a:gd name="T2" fmla="*/ 5 w 6"/>
                  <a:gd name="T3" fmla="*/ 1 h 5"/>
                  <a:gd name="T4" fmla="*/ 2 w 6"/>
                  <a:gd name="T5" fmla="*/ 1 h 5"/>
                  <a:gd name="T6" fmla="*/ 1 w 6"/>
                  <a:gd name="T7" fmla="*/ 3 h 5"/>
                  <a:gd name="T8" fmla="*/ 0 w 6"/>
                  <a:gd name="T9" fmla="*/ 4 h 5"/>
                  <a:gd name="T10" fmla="*/ 5 w 6"/>
                  <a:gd name="T11" fmla="*/ 2 h 5"/>
                  <a:gd name="T12" fmla="*/ 5 w 6"/>
                  <a:gd name="T1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5">
                    <a:moveTo>
                      <a:pt x="5" y="2"/>
                    </a:moveTo>
                    <a:cubicBezTo>
                      <a:pt x="6" y="2"/>
                      <a:pt x="5" y="1"/>
                      <a:pt x="5" y="1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1" y="3"/>
                      <a:pt x="0" y="5"/>
                      <a:pt x="0" y="4"/>
                    </a:cubicBezTo>
                    <a:cubicBezTo>
                      <a:pt x="0" y="4"/>
                      <a:pt x="5" y="2"/>
                      <a:pt x="5" y="2"/>
                    </a:cubicBezTo>
                    <a:cubicBezTo>
                      <a:pt x="6" y="2"/>
                      <a:pt x="3" y="3"/>
                      <a:pt x="5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2" name="Freeform 420">
                <a:extLst>
                  <a:ext uri="{FF2B5EF4-FFF2-40B4-BE49-F238E27FC236}">
                    <a16:creationId xmlns:a16="http://schemas.microsoft.com/office/drawing/2014/main" id="{837B8430-83DD-F041-8B93-9AFACDB0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4402" y="3100833"/>
                <a:ext cx="17642" cy="9412"/>
              </a:xfrm>
              <a:custGeom>
                <a:avLst/>
                <a:gdLst>
                  <a:gd name="T0" fmla="*/ 3 w 5"/>
                  <a:gd name="T1" fmla="*/ 3 h 3"/>
                  <a:gd name="T2" fmla="*/ 3 w 5"/>
                  <a:gd name="T3" fmla="*/ 0 h 3"/>
                  <a:gd name="T4" fmla="*/ 3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cubicBezTo>
                      <a:pt x="1" y="3"/>
                      <a:pt x="0" y="1"/>
                      <a:pt x="3" y="0"/>
                    </a:cubicBezTo>
                    <a:cubicBezTo>
                      <a:pt x="5" y="0"/>
                      <a:pt x="4" y="3"/>
                      <a:pt x="3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3" name="Freeform 421">
                <a:extLst>
                  <a:ext uri="{FF2B5EF4-FFF2-40B4-BE49-F238E27FC236}">
                    <a16:creationId xmlns:a16="http://schemas.microsoft.com/office/drawing/2014/main" id="{739EA595-CF5E-2442-A3E4-0C0DFC182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4910" y="3204362"/>
                <a:ext cx="17642" cy="16471"/>
              </a:xfrm>
              <a:custGeom>
                <a:avLst/>
                <a:gdLst>
                  <a:gd name="T0" fmla="*/ 5 w 5"/>
                  <a:gd name="T1" fmla="*/ 1 h 5"/>
                  <a:gd name="T2" fmla="*/ 1 w 5"/>
                  <a:gd name="T3" fmla="*/ 5 h 5"/>
                  <a:gd name="T4" fmla="*/ 4 w 5"/>
                  <a:gd name="T5" fmla="*/ 3 h 5"/>
                  <a:gd name="T6" fmla="*/ 5 w 5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1"/>
                    </a:moveTo>
                    <a:cubicBezTo>
                      <a:pt x="5" y="1"/>
                      <a:pt x="0" y="5"/>
                      <a:pt x="1" y="5"/>
                    </a:cubicBezTo>
                    <a:cubicBezTo>
                      <a:pt x="2" y="5"/>
                      <a:pt x="4" y="3"/>
                      <a:pt x="4" y="3"/>
                    </a:cubicBezTo>
                    <a:cubicBezTo>
                      <a:pt x="5" y="2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4" name="Freeform 422">
                <a:extLst>
                  <a:ext uri="{FF2B5EF4-FFF2-40B4-BE49-F238E27FC236}">
                    <a16:creationId xmlns:a16="http://schemas.microsoft.com/office/drawing/2014/main" id="{22FE997D-A6DC-2748-A495-9212EA9A58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4325" y="3231420"/>
                <a:ext cx="7057" cy="3529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1 h 1"/>
                  <a:gd name="T4" fmla="*/ 1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1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5" name="Freeform 423">
                <a:extLst>
                  <a:ext uri="{FF2B5EF4-FFF2-40B4-BE49-F238E27FC236}">
                    <a16:creationId xmlns:a16="http://schemas.microsoft.com/office/drawing/2014/main" id="{4FDD5B1B-427F-E745-87D6-362FEED3A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102" y="3286715"/>
                <a:ext cx="10585" cy="3529"/>
              </a:xfrm>
              <a:custGeom>
                <a:avLst/>
                <a:gdLst>
                  <a:gd name="T0" fmla="*/ 2 w 3"/>
                  <a:gd name="T1" fmla="*/ 0 h 1"/>
                  <a:gd name="T2" fmla="*/ 1 w 3"/>
                  <a:gd name="T3" fmla="*/ 1 h 1"/>
                  <a:gd name="T4" fmla="*/ 2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cubicBezTo>
                      <a:pt x="2" y="0"/>
                      <a:pt x="0" y="1"/>
                      <a:pt x="1" y="1"/>
                    </a:cubicBezTo>
                    <a:cubicBezTo>
                      <a:pt x="1" y="1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6" name="Freeform 424">
                <a:extLst>
                  <a:ext uri="{FF2B5EF4-FFF2-40B4-BE49-F238E27FC236}">
                    <a16:creationId xmlns:a16="http://schemas.microsoft.com/office/drawing/2014/main" id="{0331C371-024C-2846-8741-EEAB09608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4936" y="3304362"/>
                <a:ext cx="24699" cy="14118"/>
              </a:xfrm>
              <a:custGeom>
                <a:avLst/>
                <a:gdLst>
                  <a:gd name="T0" fmla="*/ 6 w 7"/>
                  <a:gd name="T1" fmla="*/ 0 h 4"/>
                  <a:gd name="T2" fmla="*/ 1 w 7"/>
                  <a:gd name="T3" fmla="*/ 3 h 4"/>
                  <a:gd name="T4" fmla="*/ 6 w 7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cubicBezTo>
                      <a:pt x="5" y="0"/>
                      <a:pt x="0" y="2"/>
                      <a:pt x="1" y="3"/>
                    </a:cubicBezTo>
                    <a:cubicBezTo>
                      <a:pt x="2" y="4"/>
                      <a:pt x="7" y="0"/>
                      <a:pt x="6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7" name="Freeform 425">
                <a:extLst>
                  <a:ext uri="{FF2B5EF4-FFF2-40B4-BE49-F238E27FC236}">
                    <a16:creationId xmlns:a16="http://schemas.microsoft.com/office/drawing/2014/main" id="{DC1E9064-DEDE-E744-8361-6E08B70A2B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7884" y="3318480"/>
                <a:ext cx="19994" cy="12942"/>
              </a:xfrm>
              <a:custGeom>
                <a:avLst/>
                <a:gdLst>
                  <a:gd name="T0" fmla="*/ 5 w 6"/>
                  <a:gd name="T1" fmla="*/ 0 h 4"/>
                  <a:gd name="T2" fmla="*/ 1 w 6"/>
                  <a:gd name="T3" fmla="*/ 3 h 4"/>
                  <a:gd name="T4" fmla="*/ 5 w 6"/>
                  <a:gd name="T5" fmla="*/ 0 h 4"/>
                  <a:gd name="T6" fmla="*/ 5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5" y="0"/>
                    </a:moveTo>
                    <a:cubicBezTo>
                      <a:pt x="5" y="0"/>
                      <a:pt x="0" y="2"/>
                      <a:pt x="1" y="3"/>
                    </a:cubicBezTo>
                    <a:cubicBezTo>
                      <a:pt x="2" y="4"/>
                      <a:pt x="5" y="0"/>
                      <a:pt x="5" y="0"/>
                    </a:cubicBezTo>
                    <a:cubicBezTo>
                      <a:pt x="5" y="0"/>
                      <a:pt x="6" y="0"/>
                      <a:pt x="5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8" name="Freeform 426">
                <a:extLst>
                  <a:ext uri="{FF2B5EF4-FFF2-40B4-BE49-F238E27FC236}">
                    <a16:creationId xmlns:a16="http://schemas.microsoft.com/office/drawing/2014/main" id="{C70A838F-2A8F-8348-88C1-B13293AAA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0242" y="3329067"/>
                <a:ext cx="17642" cy="16471"/>
              </a:xfrm>
              <a:custGeom>
                <a:avLst/>
                <a:gdLst>
                  <a:gd name="T0" fmla="*/ 4 w 5"/>
                  <a:gd name="T1" fmla="*/ 0 h 5"/>
                  <a:gd name="T2" fmla="*/ 0 w 5"/>
                  <a:gd name="T3" fmla="*/ 4 h 5"/>
                  <a:gd name="T4" fmla="*/ 4 w 5"/>
                  <a:gd name="T5" fmla="*/ 0 h 5"/>
                  <a:gd name="T6" fmla="*/ 4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4" y="0"/>
                    </a:moveTo>
                    <a:cubicBezTo>
                      <a:pt x="4" y="0"/>
                      <a:pt x="0" y="4"/>
                      <a:pt x="0" y="4"/>
                    </a:cubicBezTo>
                    <a:cubicBezTo>
                      <a:pt x="2" y="5"/>
                      <a:pt x="4" y="0"/>
                      <a:pt x="4" y="0"/>
                    </a:cubicBezTo>
                    <a:cubicBezTo>
                      <a:pt x="4" y="0"/>
                      <a:pt x="5" y="0"/>
                      <a:pt x="4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19" name="Freeform 427">
                <a:extLst>
                  <a:ext uri="{FF2B5EF4-FFF2-40B4-BE49-F238E27FC236}">
                    <a16:creationId xmlns:a16="http://schemas.microsoft.com/office/drawing/2014/main" id="{50FD3E68-DF28-ED45-A3F4-92563D90D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6713" y="3352597"/>
                <a:ext cx="3528" cy="3529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0" name="Freeform 428">
                <a:extLst>
                  <a:ext uri="{FF2B5EF4-FFF2-40B4-BE49-F238E27FC236}">
                    <a16:creationId xmlns:a16="http://schemas.microsoft.com/office/drawing/2014/main" id="{A529293C-34A9-3C45-AF85-03DC8FCC6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9071" y="3338479"/>
                <a:ext cx="17642" cy="14118"/>
              </a:xfrm>
              <a:custGeom>
                <a:avLst/>
                <a:gdLst>
                  <a:gd name="T0" fmla="*/ 4 w 5"/>
                  <a:gd name="T1" fmla="*/ 1 h 4"/>
                  <a:gd name="T2" fmla="*/ 0 w 5"/>
                  <a:gd name="T3" fmla="*/ 4 h 4"/>
                  <a:gd name="T4" fmla="*/ 4 w 5"/>
                  <a:gd name="T5" fmla="*/ 1 h 4"/>
                  <a:gd name="T6" fmla="*/ 4 w 5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4" y="1"/>
                    </a:moveTo>
                    <a:cubicBezTo>
                      <a:pt x="2" y="2"/>
                      <a:pt x="0" y="3"/>
                      <a:pt x="0" y="4"/>
                    </a:cubicBezTo>
                    <a:cubicBezTo>
                      <a:pt x="0" y="4"/>
                      <a:pt x="4" y="1"/>
                      <a:pt x="4" y="1"/>
                    </a:cubicBezTo>
                    <a:cubicBezTo>
                      <a:pt x="3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1" name="Freeform 429">
                <a:extLst>
                  <a:ext uri="{FF2B5EF4-FFF2-40B4-BE49-F238E27FC236}">
                    <a16:creationId xmlns:a16="http://schemas.microsoft.com/office/drawing/2014/main" id="{D5B6C557-B148-8A40-8970-650C16484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2044" y="3466715"/>
                <a:ext cx="7057" cy="10588"/>
              </a:xfrm>
              <a:custGeom>
                <a:avLst/>
                <a:gdLst>
                  <a:gd name="T0" fmla="*/ 1 w 2"/>
                  <a:gd name="T1" fmla="*/ 0 h 3"/>
                  <a:gd name="T2" fmla="*/ 1 w 2"/>
                  <a:gd name="T3" fmla="*/ 3 h 3"/>
                  <a:gd name="T4" fmla="*/ 1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1" y="0"/>
                    </a:moveTo>
                    <a:cubicBezTo>
                      <a:pt x="1" y="0"/>
                      <a:pt x="0" y="3"/>
                      <a:pt x="1" y="3"/>
                    </a:cubicBezTo>
                    <a:cubicBezTo>
                      <a:pt x="2" y="3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grpSp>
            <p:nvGrpSpPr>
              <p:cNvPr id="922" name="Group 113">
                <a:extLst>
                  <a:ext uri="{FF2B5EF4-FFF2-40B4-BE49-F238E27FC236}">
                    <a16:creationId xmlns:a16="http://schemas.microsoft.com/office/drawing/2014/main" id="{1D55F5EF-88BD-4F47-91CC-7352CB60F4CA}"/>
                  </a:ext>
                </a:extLst>
              </p:cNvPr>
              <p:cNvGrpSpPr/>
              <p:nvPr/>
            </p:nvGrpSpPr>
            <p:grpSpPr>
              <a:xfrm>
                <a:off x="5735005" y="3318480"/>
                <a:ext cx="257589" cy="244709"/>
                <a:chOff x="5961121" y="2686384"/>
                <a:chExt cx="288245" cy="273760"/>
              </a:xfrm>
              <a:grpFill/>
            </p:grpSpPr>
            <p:sp>
              <p:nvSpPr>
                <p:cNvPr id="1287" name="Freeform 430">
                  <a:extLst>
                    <a:ext uri="{FF2B5EF4-FFF2-40B4-BE49-F238E27FC236}">
                      <a16:creationId xmlns:a16="http://schemas.microsoft.com/office/drawing/2014/main" id="{91A3E405-7160-7C4C-90EA-D38D241D57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30914" y="2686384"/>
                  <a:ext cx="118452" cy="100026"/>
                </a:xfrm>
                <a:custGeom>
                  <a:avLst/>
                  <a:gdLst>
                    <a:gd name="T0" fmla="*/ 28 w 31"/>
                    <a:gd name="T1" fmla="*/ 10 h 26"/>
                    <a:gd name="T2" fmla="*/ 29 w 31"/>
                    <a:gd name="T3" fmla="*/ 7 h 26"/>
                    <a:gd name="T4" fmla="*/ 27 w 31"/>
                    <a:gd name="T5" fmla="*/ 10 h 26"/>
                    <a:gd name="T6" fmla="*/ 20 w 31"/>
                    <a:gd name="T7" fmla="*/ 8 h 26"/>
                    <a:gd name="T8" fmla="*/ 11 w 31"/>
                    <a:gd name="T9" fmla="*/ 1 h 26"/>
                    <a:gd name="T10" fmla="*/ 11 w 31"/>
                    <a:gd name="T11" fmla="*/ 5 h 26"/>
                    <a:gd name="T12" fmla="*/ 9 w 31"/>
                    <a:gd name="T13" fmla="*/ 11 h 26"/>
                    <a:gd name="T14" fmla="*/ 7 w 31"/>
                    <a:gd name="T15" fmla="*/ 14 h 26"/>
                    <a:gd name="T16" fmla="*/ 4 w 31"/>
                    <a:gd name="T17" fmla="*/ 14 h 26"/>
                    <a:gd name="T18" fmla="*/ 5 w 31"/>
                    <a:gd name="T19" fmla="*/ 16 h 26"/>
                    <a:gd name="T20" fmla="*/ 1 w 31"/>
                    <a:gd name="T21" fmla="*/ 18 h 26"/>
                    <a:gd name="T22" fmla="*/ 2 w 31"/>
                    <a:gd name="T23" fmla="*/ 23 h 26"/>
                    <a:gd name="T24" fmla="*/ 4 w 31"/>
                    <a:gd name="T25" fmla="*/ 25 h 26"/>
                    <a:gd name="T26" fmla="*/ 6 w 31"/>
                    <a:gd name="T27" fmla="*/ 23 h 26"/>
                    <a:gd name="T28" fmla="*/ 7 w 31"/>
                    <a:gd name="T29" fmla="*/ 23 h 26"/>
                    <a:gd name="T30" fmla="*/ 4 w 31"/>
                    <a:gd name="T31" fmla="*/ 20 h 26"/>
                    <a:gd name="T32" fmla="*/ 7 w 31"/>
                    <a:gd name="T33" fmla="*/ 19 h 26"/>
                    <a:gd name="T34" fmla="*/ 12 w 31"/>
                    <a:gd name="T35" fmla="*/ 18 h 26"/>
                    <a:gd name="T36" fmla="*/ 17 w 31"/>
                    <a:gd name="T37" fmla="*/ 21 h 26"/>
                    <a:gd name="T38" fmla="*/ 21 w 31"/>
                    <a:gd name="T39" fmla="*/ 16 h 26"/>
                    <a:gd name="T40" fmla="*/ 31 w 31"/>
                    <a:gd name="T41" fmla="*/ 14 h 26"/>
                    <a:gd name="T42" fmla="*/ 29 w 31"/>
                    <a:gd name="T43" fmla="*/ 12 h 26"/>
                    <a:gd name="T44" fmla="*/ 28 w 31"/>
                    <a:gd name="T45" fmla="*/ 10 h 26"/>
                    <a:gd name="T46" fmla="*/ 28 w 31"/>
                    <a:gd name="T47" fmla="*/ 1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31" h="26">
                      <a:moveTo>
                        <a:pt x="28" y="10"/>
                      </a:moveTo>
                      <a:cubicBezTo>
                        <a:pt x="28" y="10"/>
                        <a:pt x="29" y="8"/>
                        <a:pt x="29" y="7"/>
                      </a:cubicBezTo>
                      <a:cubicBezTo>
                        <a:pt x="29" y="8"/>
                        <a:pt x="27" y="10"/>
                        <a:pt x="27" y="10"/>
                      </a:cubicBezTo>
                      <a:cubicBezTo>
                        <a:pt x="25" y="10"/>
                        <a:pt x="21" y="9"/>
                        <a:pt x="20" y="8"/>
                      </a:cubicBezTo>
                      <a:cubicBezTo>
                        <a:pt x="17" y="7"/>
                        <a:pt x="15" y="2"/>
                        <a:pt x="11" y="1"/>
                      </a:cubicBezTo>
                      <a:cubicBezTo>
                        <a:pt x="9" y="0"/>
                        <a:pt x="10" y="4"/>
                        <a:pt x="11" y="5"/>
                      </a:cubicBezTo>
                      <a:cubicBezTo>
                        <a:pt x="11" y="7"/>
                        <a:pt x="10" y="9"/>
                        <a:pt x="9" y="11"/>
                      </a:cubicBezTo>
                      <a:cubicBezTo>
                        <a:pt x="8" y="12"/>
                        <a:pt x="10" y="15"/>
                        <a:pt x="7" y="14"/>
                      </a:cubicBezTo>
                      <a:cubicBezTo>
                        <a:pt x="7" y="14"/>
                        <a:pt x="5" y="13"/>
                        <a:pt x="4" y="14"/>
                      </a:cubicBezTo>
                      <a:cubicBezTo>
                        <a:pt x="4" y="15"/>
                        <a:pt x="5" y="16"/>
                        <a:pt x="5" y="16"/>
                      </a:cubicBezTo>
                      <a:cubicBezTo>
                        <a:pt x="5" y="16"/>
                        <a:pt x="2" y="18"/>
                        <a:pt x="1" y="18"/>
                      </a:cubicBezTo>
                      <a:cubicBezTo>
                        <a:pt x="0" y="20"/>
                        <a:pt x="3" y="21"/>
                        <a:pt x="2" y="23"/>
                      </a:cubicBezTo>
                      <a:cubicBezTo>
                        <a:pt x="1" y="24"/>
                        <a:pt x="3" y="26"/>
                        <a:pt x="4" y="25"/>
                      </a:cubicBezTo>
                      <a:cubicBezTo>
                        <a:pt x="5" y="24"/>
                        <a:pt x="5" y="23"/>
                        <a:pt x="6" y="23"/>
                      </a:cubicBezTo>
                      <a:cubicBezTo>
                        <a:pt x="6" y="23"/>
                        <a:pt x="7" y="24"/>
                        <a:pt x="7" y="23"/>
                      </a:cubicBezTo>
                      <a:cubicBezTo>
                        <a:pt x="7" y="22"/>
                        <a:pt x="5" y="21"/>
                        <a:pt x="4" y="20"/>
                      </a:cubicBezTo>
                      <a:cubicBezTo>
                        <a:pt x="3" y="18"/>
                        <a:pt x="7" y="19"/>
                        <a:pt x="7" y="19"/>
                      </a:cubicBezTo>
                      <a:cubicBezTo>
                        <a:pt x="9" y="19"/>
                        <a:pt x="10" y="17"/>
                        <a:pt x="12" y="18"/>
                      </a:cubicBezTo>
                      <a:cubicBezTo>
                        <a:pt x="14" y="19"/>
                        <a:pt x="15" y="20"/>
                        <a:pt x="17" y="21"/>
                      </a:cubicBezTo>
                      <a:cubicBezTo>
                        <a:pt x="20" y="23"/>
                        <a:pt x="19" y="17"/>
                        <a:pt x="21" y="16"/>
                      </a:cubicBezTo>
                      <a:cubicBezTo>
                        <a:pt x="21" y="16"/>
                        <a:pt x="31" y="16"/>
                        <a:pt x="31" y="14"/>
                      </a:cubicBezTo>
                      <a:cubicBezTo>
                        <a:pt x="30" y="13"/>
                        <a:pt x="27" y="15"/>
                        <a:pt x="29" y="12"/>
                      </a:cubicBezTo>
                      <a:cubicBezTo>
                        <a:pt x="30" y="11"/>
                        <a:pt x="27" y="12"/>
                        <a:pt x="28" y="10"/>
                      </a:cubicBezTo>
                      <a:cubicBezTo>
                        <a:pt x="29" y="7"/>
                        <a:pt x="28" y="11"/>
                        <a:pt x="28" y="10"/>
                      </a:cubicBezTo>
                      <a:close/>
                    </a:path>
                  </a:pathLst>
                </a:custGeom>
                <a:grpFill/>
                <a:ln w="15875" cap="flat">
                  <a:solidFill>
                    <a:srgbClr val="02AFF0">
                      <a:alpha val="9804"/>
                    </a:srgb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solidFill>
                      <a:schemeClr val="bg1"/>
                    </a:solidFill>
                    <a:latin typeface="Poppins Light" charset="0"/>
                  </a:endParaRPr>
                </a:p>
              </p:txBody>
            </p:sp>
            <p:sp>
              <p:nvSpPr>
                <p:cNvPr id="1288" name="Freeform 431">
                  <a:extLst>
                    <a:ext uri="{FF2B5EF4-FFF2-40B4-BE49-F238E27FC236}">
                      <a16:creationId xmlns:a16="http://schemas.microsoft.com/office/drawing/2014/main" id="{83C60BDA-C56D-4743-9A93-FFC9DD7D6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61121" y="2778517"/>
                  <a:ext cx="215847" cy="181627"/>
                </a:xfrm>
                <a:custGeom>
                  <a:avLst/>
                  <a:gdLst>
                    <a:gd name="T0" fmla="*/ 52 w 56"/>
                    <a:gd name="T1" fmla="*/ 1 h 47"/>
                    <a:gd name="T2" fmla="*/ 51 w 56"/>
                    <a:gd name="T3" fmla="*/ 1 h 47"/>
                    <a:gd name="T4" fmla="*/ 52 w 56"/>
                    <a:gd name="T5" fmla="*/ 3 h 47"/>
                    <a:gd name="T6" fmla="*/ 49 w 56"/>
                    <a:gd name="T7" fmla="*/ 3 h 47"/>
                    <a:gd name="T8" fmla="*/ 47 w 56"/>
                    <a:gd name="T9" fmla="*/ 5 h 47"/>
                    <a:gd name="T10" fmla="*/ 45 w 56"/>
                    <a:gd name="T11" fmla="*/ 6 h 47"/>
                    <a:gd name="T12" fmla="*/ 46 w 56"/>
                    <a:gd name="T13" fmla="*/ 7 h 47"/>
                    <a:gd name="T14" fmla="*/ 46 w 56"/>
                    <a:gd name="T15" fmla="*/ 10 h 47"/>
                    <a:gd name="T16" fmla="*/ 46 w 56"/>
                    <a:gd name="T17" fmla="*/ 13 h 47"/>
                    <a:gd name="T18" fmla="*/ 41 w 56"/>
                    <a:gd name="T19" fmla="*/ 22 h 47"/>
                    <a:gd name="T20" fmla="*/ 36 w 56"/>
                    <a:gd name="T21" fmla="*/ 27 h 47"/>
                    <a:gd name="T22" fmla="*/ 31 w 56"/>
                    <a:gd name="T23" fmla="*/ 27 h 47"/>
                    <a:gd name="T24" fmla="*/ 32 w 56"/>
                    <a:gd name="T25" fmla="*/ 24 h 47"/>
                    <a:gd name="T26" fmla="*/ 30 w 56"/>
                    <a:gd name="T27" fmla="*/ 25 h 47"/>
                    <a:gd name="T28" fmla="*/ 29 w 56"/>
                    <a:gd name="T29" fmla="*/ 27 h 47"/>
                    <a:gd name="T30" fmla="*/ 25 w 56"/>
                    <a:gd name="T31" fmla="*/ 33 h 47"/>
                    <a:gd name="T32" fmla="*/ 25 w 56"/>
                    <a:gd name="T33" fmla="*/ 34 h 47"/>
                    <a:gd name="T34" fmla="*/ 23 w 56"/>
                    <a:gd name="T35" fmla="*/ 36 h 47"/>
                    <a:gd name="T36" fmla="*/ 21 w 56"/>
                    <a:gd name="T37" fmla="*/ 35 h 47"/>
                    <a:gd name="T38" fmla="*/ 17 w 56"/>
                    <a:gd name="T39" fmla="*/ 35 h 47"/>
                    <a:gd name="T40" fmla="*/ 9 w 56"/>
                    <a:gd name="T41" fmla="*/ 36 h 47"/>
                    <a:gd name="T42" fmla="*/ 2 w 56"/>
                    <a:gd name="T43" fmla="*/ 42 h 47"/>
                    <a:gd name="T44" fmla="*/ 1 w 56"/>
                    <a:gd name="T45" fmla="*/ 44 h 47"/>
                    <a:gd name="T46" fmla="*/ 3 w 56"/>
                    <a:gd name="T47" fmla="*/ 43 h 47"/>
                    <a:gd name="T48" fmla="*/ 5 w 56"/>
                    <a:gd name="T49" fmla="*/ 44 h 47"/>
                    <a:gd name="T50" fmla="*/ 22 w 56"/>
                    <a:gd name="T51" fmla="*/ 40 h 47"/>
                    <a:gd name="T52" fmla="*/ 21 w 56"/>
                    <a:gd name="T53" fmla="*/ 43 h 47"/>
                    <a:gd name="T54" fmla="*/ 24 w 56"/>
                    <a:gd name="T55" fmla="*/ 47 h 47"/>
                    <a:gd name="T56" fmla="*/ 27 w 56"/>
                    <a:gd name="T57" fmla="*/ 44 h 47"/>
                    <a:gd name="T58" fmla="*/ 30 w 56"/>
                    <a:gd name="T59" fmla="*/ 43 h 47"/>
                    <a:gd name="T60" fmla="*/ 31 w 56"/>
                    <a:gd name="T61" fmla="*/ 40 h 47"/>
                    <a:gd name="T62" fmla="*/ 38 w 56"/>
                    <a:gd name="T63" fmla="*/ 39 h 47"/>
                    <a:gd name="T64" fmla="*/ 41 w 56"/>
                    <a:gd name="T65" fmla="*/ 40 h 47"/>
                    <a:gd name="T66" fmla="*/ 43 w 56"/>
                    <a:gd name="T67" fmla="*/ 37 h 47"/>
                    <a:gd name="T68" fmla="*/ 45 w 56"/>
                    <a:gd name="T69" fmla="*/ 35 h 47"/>
                    <a:gd name="T70" fmla="*/ 46 w 56"/>
                    <a:gd name="T71" fmla="*/ 38 h 47"/>
                    <a:gd name="T72" fmla="*/ 48 w 56"/>
                    <a:gd name="T73" fmla="*/ 37 h 47"/>
                    <a:gd name="T74" fmla="*/ 49 w 56"/>
                    <a:gd name="T75" fmla="*/ 35 h 47"/>
                    <a:gd name="T76" fmla="*/ 49 w 56"/>
                    <a:gd name="T77" fmla="*/ 32 h 47"/>
                    <a:gd name="T78" fmla="*/ 51 w 56"/>
                    <a:gd name="T79" fmla="*/ 26 h 47"/>
                    <a:gd name="T80" fmla="*/ 51 w 56"/>
                    <a:gd name="T81" fmla="*/ 19 h 47"/>
                    <a:gd name="T82" fmla="*/ 53 w 56"/>
                    <a:gd name="T83" fmla="*/ 19 h 47"/>
                    <a:gd name="T84" fmla="*/ 55 w 56"/>
                    <a:gd name="T85" fmla="*/ 17 h 47"/>
                    <a:gd name="T86" fmla="*/ 55 w 56"/>
                    <a:gd name="T87" fmla="*/ 9 h 47"/>
                    <a:gd name="T88" fmla="*/ 52 w 56"/>
                    <a:gd name="T89" fmla="*/ 1 h 47"/>
                    <a:gd name="T90" fmla="*/ 52 w 56"/>
                    <a:gd name="T91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56" h="47">
                      <a:moveTo>
                        <a:pt x="52" y="1"/>
                      </a:moveTo>
                      <a:cubicBezTo>
                        <a:pt x="51" y="1"/>
                        <a:pt x="51" y="0"/>
                        <a:pt x="51" y="1"/>
                      </a:cubicBezTo>
                      <a:cubicBezTo>
                        <a:pt x="49" y="2"/>
                        <a:pt x="51" y="2"/>
                        <a:pt x="52" y="3"/>
                      </a:cubicBezTo>
                      <a:cubicBezTo>
                        <a:pt x="53" y="4"/>
                        <a:pt x="50" y="5"/>
                        <a:pt x="49" y="3"/>
                      </a:cubicBezTo>
                      <a:cubicBezTo>
                        <a:pt x="48" y="1"/>
                        <a:pt x="47" y="4"/>
                        <a:pt x="47" y="5"/>
                      </a:cubicBezTo>
                      <a:cubicBezTo>
                        <a:pt x="46" y="5"/>
                        <a:pt x="45" y="6"/>
                        <a:pt x="45" y="6"/>
                      </a:cubicBezTo>
                      <a:cubicBezTo>
                        <a:pt x="45" y="8"/>
                        <a:pt x="46" y="7"/>
                        <a:pt x="46" y="7"/>
                      </a:cubicBezTo>
                      <a:cubicBezTo>
                        <a:pt x="46" y="8"/>
                        <a:pt x="46" y="9"/>
                        <a:pt x="46" y="10"/>
                      </a:cubicBezTo>
                      <a:cubicBezTo>
                        <a:pt x="46" y="11"/>
                        <a:pt x="47" y="11"/>
                        <a:pt x="46" y="13"/>
                      </a:cubicBezTo>
                      <a:cubicBezTo>
                        <a:pt x="44" y="16"/>
                        <a:pt x="43" y="19"/>
                        <a:pt x="41" y="22"/>
                      </a:cubicBezTo>
                      <a:cubicBezTo>
                        <a:pt x="40" y="23"/>
                        <a:pt x="37" y="27"/>
                        <a:pt x="36" y="27"/>
                      </a:cubicBezTo>
                      <a:cubicBezTo>
                        <a:pt x="34" y="27"/>
                        <a:pt x="32" y="28"/>
                        <a:pt x="31" y="27"/>
                      </a:cubicBezTo>
                      <a:cubicBezTo>
                        <a:pt x="30" y="26"/>
                        <a:pt x="32" y="25"/>
                        <a:pt x="32" y="24"/>
                      </a:cubicBezTo>
                      <a:cubicBezTo>
                        <a:pt x="33" y="23"/>
                        <a:pt x="30" y="25"/>
                        <a:pt x="30" y="25"/>
                      </a:cubicBezTo>
                      <a:cubicBezTo>
                        <a:pt x="29" y="26"/>
                        <a:pt x="29" y="26"/>
                        <a:pt x="29" y="27"/>
                      </a:cubicBezTo>
                      <a:cubicBezTo>
                        <a:pt x="29" y="30"/>
                        <a:pt x="26" y="31"/>
                        <a:pt x="25" y="33"/>
                      </a:cubicBezTo>
                      <a:cubicBezTo>
                        <a:pt x="25" y="33"/>
                        <a:pt x="25" y="34"/>
                        <a:pt x="25" y="34"/>
                      </a:cubicBezTo>
                      <a:cubicBezTo>
                        <a:pt x="25" y="35"/>
                        <a:pt x="23" y="36"/>
                        <a:pt x="23" y="36"/>
                      </a:cubicBezTo>
                      <a:cubicBezTo>
                        <a:pt x="22" y="36"/>
                        <a:pt x="23" y="35"/>
                        <a:pt x="21" y="35"/>
                      </a:cubicBezTo>
                      <a:cubicBezTo>
                        <a:pt x="20" y="35"/>
                        <a:pt x="19" y="35"/>
                        <a:pt x="17" y="35"/>
                      </a:cubicBezTo>
                      <a:cubicBezTo>
                        <a:pt x="14" y="36"/>
                        <a:pt x="12" y="35"/>
                        <a:pt x="9" y="36"/>
                      </a:cubicBezTo>
                      <a:cubicBezTo>
                        <a:pt x="7" y="38"/>
                        <a:pt x="4" y="40"/>
                        <a:pt x="2" y="42"/>
                      </a:cubicBezTo>
                      <a:cubicBezTo>
                        <a:pt x="0" y="42"/>
                        <a:pt x="0" y="45"/>
                        <a:pt x="1" y="44"/>
                      </a:cubicBezTo>
                      <a:cubicBezTo>
                        <a:pt x="2" y="44"/>
                        <a:pt x="2" y="43"/>
                        <a:pt x="3" y="43"/>
                      </a:cubicBezTo>
                      <a:cubicBezTo>
                        <a:pt x="4" y="44"/>
                        <a:pt x="5" y="45"/>
                        <a:pt x="5" y="44"/>
                      </a:cubicBezTo>
                      <a:cubicBezTo>
                        <a:pt x="10" y="43"/>
                        <a:pt x="17" y="39"/>
                        <a:pt x="22" y="40"/>
                      </a:cubicBezTo>
                      <a:cubicBezTo>
                        <a:pt x="23" y="41"/>
                        <a:pt x="21" y="43"/>
                        <a:pt x="21" y="43"/>
                      </a:cubicBezTo>
                      <a:cubicBezTo>
                        <a:pt x="22" y="44"/>
                        <a:pt x="23" y="47"/>
                        <a:pt x="24" y="47"/>
                      </a:cubicBezTo>
                      <a:cubicBezTo>
                        <a:pt x="25" y="46"/>
                        <a:pt x="26" y="45"/>
                        <a:pt x="27" y="44"/>
                      </a:cubicBezTo>
                      <a:cubicBezTo>
                        <a:pt x="28" y="42"/>
                        <a:pt x="28" y="43"/>
                        <a:pt x="30" y="43"/>
                      </a:cubicBezTo>
                      <a:cubicBezTo>
                        <a:pt x="29" y="43"/>
                        <a:pt x="28" y="35"/>
                        <a:pt x="31" y="40"/>
                      </a:cubicBezTo>
                      <a:cubicBezTo>
                        <a:pt x="32" y="42"/>
                        <a:pt x="37" y="40"/>
                        <a:pt x="38" y="39"/>
                      </a:cubicBezTo>
                      <a:cubicBezTo>
                        <a:pt x="40" y="36"/>
                        <a:pt x="40" y="42"/>
                        <a:pt x="41" y="40"/>
                      </a:cubicBezTo>
                      <a:cubicBezTo>
                        <a:pt x="41" y="39"/>
                        <a:pt x="42" y="37"/>
                        <a:pt x="43" y="37"/>
                      </a:cubicBezTo>
                      <a:cubicBezTo>
                        <a:pt x="44" y="36"/>
                        <a:pt x="44" y="37"/>
                        <a:pt x="45" y="35"/>
                      </a:cubicBezTo>
                      <a:cubicBezTo>
                        <a:pt x="45" y="35"/>
                        <a:pt x="45" y="39"/>
                        <a:pt x="46" y="38"/>
                      </a:cubicBezTo>
                      <a:cubicBezTo>
                        <a:pt x="46" y="38"/>
                        <a:pt x="47" y="38"/>
                        <a:pt x="48" y="37"/>
                      </a:cubicBezTo>
                      <a:cubicBezTo>
                        <a:pt x="49" y="37"/>
                        <a:pt x="48" y="36"/>
                        <a:pt x="49" y="35"/>
                      </a:cubicBezTo>
                      <a:cubicBezTo>
                        <a:pt x="51" y="34"/>
                        <a:pt x="51" y="34"/>
                        <a:pt x="49" y="32"/>
                      </a:cubicBezTo>
                      <a:cubicBezTo>
                        <a:pt x="48" y="31"/>
                        <a:pt x="51" y="28"/>
                        <a:pt x="51" y="26"/>
                      </a:cubicBezTo>
                      <a:cubicBezTo>
                        <a:pt x="52" y="24"/>
                        <a:pt x="50" y="21"/>
                        <a:pt x="51" y="19"/>
                      </a:cubicBezTo>
                      <a:cubicBezTo>
                        <a:pt x="52" y="18"/>
                        <a:pt x="52" y="19"/>
                        <a:pt x="53" y="19"/>
                      </a:cubicBezTo>
                      <a:cubicBezTo>
                        <a:pt x="54" y="19"/>
                        <a:pt x="55" y="17"/>
                        <a:pt x="55" y="17"/>
                      </a:cubicBezTo>
                      <a:cubicBezTo>
                        <a:pt x="56" y="14"/>
                        <a:pt x="56" y="11"/>
                        <a:pt x="55" y="9"/>
                      </a:cubicBezTo>
                      <a:cubicBezTo>
                        <a:pt x="55" y="8"/>
                        <a:pt x="52" y="1"/>
                        <a:pt x="52" y="1"/>
                      </a:cubicBezTo>
                      <a:cubicBezTo>
                        <a:pt x="52" y="1"/>
                        <a:pt x="52" y="1"/>
                        <a:pt x="52" y="1"/>
                      </a:cubicBezTo>
                      <a:close/>
                    </a:path>
                  </a:pathLst>
                </a:custGeom>
                <a:grpFill/>
                <a:ln w="15875" cap="flat">
                  <a:solidFill>
                    <a:srgbClr val="02AFF0">
                      <a:alpha val="9804"/>
                    </a:srgb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solidFill>
                      <a:schemeClr val="bg1"/>
                    </a:solidFill>
                    <a:latin typeface="Poppins Light" charset="0"/>
                  </a:endParaRPr>
                </a:p>
              </p:txBody>
            </p:sp>
          </p:grpSp>
          <p:sp>
            <p:nvSpPr>
              <p:cNvPr id="923" name="Freeform 432">
                <a:extLst>
                  <a:ext uri="{FF2B5EF4-FFF2-40B4-BE49-F238E27FC236}">
                    <a16:creationId xmlns:a16="http://schemas.microsoft.com/office/drawing/2014/main" id="{6788E68B-E12C-8944-8FF6-34F8A5FBB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9707" y="3543185"/>
                <a:ext cx="7057" cy="9412"/>
              </a:xfrm>
              <a:custGeom>
                <a:avLst/>
                <a:gdLst>
                  <a:gd name="T0" fmla="*/ 2 w 2"/>
                  <a:gd name="T1" fmla="*/ 0 h 3"/>
                  <a:gd name="T2" fmla="*/ 0 w 2"/>
                  <a:gd name="T3" fmla="*/ 1 h 3"/>
                  <a:gd name="T4" fmla="*/ 2 w 2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cubicBezTo>
                      <a:pt x="2" y="0"/>
                      <a:pt x="0" y="1"/>
                      <a:pt x="0" y="1"/>
                    </a:cubicBezTo>
                    <a:cubicBezTo>
                      <a:pt x="1" y="3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4" name="Freeform 433">
                <a:extLst>
                  <a:ext uri="{FF2B5EF4-FFF2-40B4-BE49-F238E27FC236}">
                    <a16:creationId xmlns:a16="http://schemas.microsoft.com/office/drawing/2014/main" id="{445C11DA-C0D4-E44E-A2CE-E781F295D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8542" y="3543185"/>
                <a:ext cx="44694" cy="34117"/>
              </a:xfrm>
              <a:custGeom>
                <a:avLst/>
                <a:gdLst>
                  <a:gd name="T0" fmla="*/ 11 w 13"/>
                  <a:gd name="T1" fmla="*/ 2 h 10"/>
                  <a:gd name="T2" fmla="*/ 7 w 13"/>
                  <a:gd name="T3" fmla="*/ 2 h 10"/>
                  <a:gd name="T4" fmla="*/ 5 w 13"/>
                  <a:gd name="T5" fmla="*/ 3 h 10"/>
                  <a:gd name="T6" fmla="*/ 3 w 13"/>
                  <a:gd name="T7" fmla="*/ 4 h 10"/>
                  <a:gd name="T8" fmla="*/ 0 w 13"/>
                  <a:gd name="T9" fmla="*/ 6 h 10"/>
                  <a:gd name="T10" fmla="*/ 3 w 13"/>
                  <a:gd name="T11" fmla="*/ 9 h 10"/>
                  <a:gd name="T12" fmla="*/ 6 w 13"/>
                  <a:gd name="T13" fmla="*/ 6 h 10"/>
                  <a:gd name="T14" fmla="*/ 10 w 13"/>
                  <a:gd name="T15" fmla="*/ 6 h 10"/>
                  <a:gd name="T16" fmla="*/ 11 w 13"/>
                  <a:gd name="T17" fmla="*/ 2 h 10"/>
                  <a:gd name="T18" fmla="*/ 11 w 13"/>
                  <a:gd name="T1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0">
                    <a:moveTo>
                      <a:pt x="11" y="2"/>
                    </a:moveTo>
                    <a:cubicBezTo>
                      <a:pt x="9" y="2"/>
                      <a:pt x="9" y="0"/>
                      <a:pt x="7" y="2"/>
                    </a:cubicBezTo>
                    <a:cubicBezTo>
                      <a:pt x="6" y="2"/>
                      <a:pt x="5" y="4"/>
                      <a:pt x="5" y="3"/>
                    </a:cubicBezTo>
                    <a:cubicBezTo>
                      <a:pt x="4" y="2"/>
                      <a:pt x="3" y="4"/>
                      <a:pt x="3" y="4"/>
                    </a:cubicBezTo>
                    <a:cubicBezTo>
                      <a:pt x="2" y="6"/>
                      <a:pt x="1" y="5"/>
                      <a:pt x="0" y="6"/>
                    </a:cubicBezTo>
                    <a:cubicBezTo>
                      <a:pt x="0" y="5"/>
                      <a:pt x="2" y="9"/>
                      <a:pt x="3" y="9"/>
                    </a:cubicBezTo>
                    <a:cubicBezTo>
                      <a:pt x="3" y="10"/>
                      <a:pt x="5" y="6"/>
                      <a:pt x="6" y="6"/>
                    </a:cubicBezTo>
                    <a:cubicBezTo>
                      <a:pt x="7" y="6"/>
                      <a:pt x="9" y="7"/>
                      <a:pt x="10" y="6"/>
                    </a:cubicBezTo>
                    <a:cubicBezTo>
                      <a:pt x="11" y="6"/>
                      <a:pt x="13" y="3"/>
                      <a:pt x="11" y="2"/>
                    </a:cubicBezTo>
                    <a:cubicBezTo>
                      <a:pt x="10" y="2"/>
                      <a:pt x="11" y="2"/>
                      <a:pt x="11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5" name="Freeform 434">
                <a:extLst>
                  <a:ext uri="{FF2B5EF4-FFF2-40B4-BE49-F238E27FC236}">
                    <a16:creationId xmlns:a16="http://schemas.microsoft.com/office/drawing/2014/main" id="{40368F40-3CC3-094D-824F-A6A544F55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847" y="3556127"/>
                <a:ext cx="37637" cy="55294"/>
              </a:xfrm>
              <a:custGeom>
                <a:avLst/>
                <a:gdLst>
                  <a:gd name="T0" fmla="*/ 7 w 11"/>
                  <a:gd name="T1" fmla="*/ 0 h 16"/>
                  <a:gd name="T2" fmla="*/ 2 w 11"/>
                  <a:gd name="T3" fmla="*/ 2 h 16"/>
                  <a:gd name="T4" fmla="*/ 0 w 11"/>
                  <a:gd name="T5" fmla="*/ 6 h 16"/>
                  <a:gd name="T6" fmla="*/ 2 w 11"/>
                  <a:gd name="T7" fmla="*/ 6 h 16"/>
                  <a:gd name="T8" fmla="*/ 3 w 11"/>
                  <a:gd name="T9" fmla="*/ 4 h 16"/>
                  <a:gd name="T10" fmla="*/ 4 w 11"/>
                  <a:gd name="T11" fmla="*/ 5 h 16"/>
                  <a:gd name="T12" fmla="*/ 3 w 11"/>
                  <a:gd name="T13" fmla="*/ 10 h 16"/>
                  <a:gd name="T14" fmla="*/ 3 w 11"/>
                  <a:gd name="T15" fmla="*/ 11 h 16"/>
                  <a:gd name="T16" fmla="*/ 3 w 11"/>
                  <a:gd name="T17" fmla="*/ 13 h 16"/>
                  <a:gd name="T18" fmla="*/ 5 w 11"/>
                  <a:gd name="T19" fmla="*/ 12 h 16"/>
                  <a:gd name="T20" fmla="*/ 6 w 11"/>
                  <a:gd name="T21" fmla="*/ 15 h 16"/>
                  <a:gd name="T22" fmla="*/ 8 w 11"/>
                  <a:gd name="T23" fmla="*/ 12 h 16"/>
                  <a:gd name="T24" fmla="*/ 11 w 11"/>
                  <a:gd name="T25" fmla="*/ 7 h 16"/>
                  <a:gd name="T26" fmla="*/ 10 w 11"/>
                  <a:gd name="T27" fmla="*/ 2 h 16"/>
                  <a:gd name="T28" fmla="*/ 7 w 11"/>
                  <a:gd name="T2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16">
                    <a:moveTo>
                      <a:pt x="7" y="0"/>
                    </a:moveTo>
                    <a:cubicBezTo>
                      <a:pt x="5" y="0"/>
                      <a:pt x="3" y="1"/>
                      <a:pt x="2" y="2"/>
                    </a:cubicBezTo>
                    <a:cubicBezTo>
                      <a:pt x="0" y="3"/>
                      <a:pt x="0" y="4"/>
                      <a:pt x="0" y="6"/>
                    </a:cubicBezTo>
                    <a:cubicBezTo>
                      <a:pt x="0" y="5"/>
                      <a:pt x="3" y="5"/>
                      <a:pt x="2" y="6"/>
                    </a:cubicBezTo>
                    <a:cubicBezTo>
                      <a:pt x="3" y="5"/>
                      <a:pt x="2" y="4"/>
                      <a:pt x="3" y="4"/>
                    </a:cubicBezTo>
                    <a:cubicBezTo>
                      <a:pt x="3" y="4"/>
                      <a:pt x="4" y="4"/>
                      <a:pt x="4" y="5"/>
                    </a:cubicBezTo>
                    <a:cubicBezTo>
                      <a:pt x="4" y="7"/>
                      <a:pt x="4" y="8"/>
                      <a:pt x="3" y="10"/>
                    </a:cubicBezTo>
                    <a:cubicBezTo>
                      <a:pt x="2" y="11"/>
                      <a:pt x="3" y="11"/>
                      <a:pt x="3" y="11"/>
                    </a:cubicBezTo>
                    <a:cubicBezTo>
                      <a:pt x="3" y="12"/>
                      <a:pt x="3" y="13"/>
                      <a:pt x="3" y="13"/>
                    </a:cubicBezTo>
                    <a:cubicBezTo>
                      <a:pt x="3" y="16"/>
                      <a:pt x="5" y="12"/>
                      <a:pt x="5" y="12"/>
                    </a:cubicBezTo>
                    <a:cubicBezTo>
                      <a:pt x="5" y="12"/>
                      <a:pt x="5" y="15"/>
                      <a:pt x="6" y="15"/>
                    </a:cubicBezTo>
                    <a:cubicBezTo>
                      <a:pt x="6" y="16"/>
                      <a:pt x="8" y="13"/>
                      <a:pt x="8" y="12"/>
                    </a:cubicBezTo>
                    <a:cubicBezTo>
                      <a:pt x="10" y="10"/>
                      <a:pt x="10" y="8"/>
                      <a:pt x="11" y="7"/>
                    </a:cubicBezTo>
                    <a:cubicBezTo>
                      <a:pt x="11" y="5"/>
                      <a:pt x="10" y="4"/>
                      <a:pt x="10" y="2"/>
                    </a:cubicBezTo>
                    <a:cubicBezTo>
                      <a:pt x="10" y="0"/>
                      <a:pt x="7" y="2"/>
                      <a:pt x="7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6" name="Freeform 435">
                <a:extLst>
                  <a:ext uri="{FF2B5EF4-FFF2-40B4-BE49-F238E27FC236}">
                    <a16:creationId xmlns:a16="http://schemas.microsoft.com/office/drawing/2014/main" id="{837224E1-B1F7-AA4C-AA04-87DFC081C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6211" y="3691422"/>
                <a:ext cx="12938" cy="10588"/>
              </a:xfrm>
              <a:custGeom>
                <a:avLst/>
                <a:gdLst>
                  <a:gd name="T0" fmla="*/ 4 w 4"/>
                  <a:gd name="T1" fmla="*/ 0 h 3"/>
                  <a:gd name="T2" fmla="*/ 1 w 4"/>
                  <a:gd name="T3" fmla="*/ 3 h 3"/>
                  <a:gd name="T4" fmla="*/ 4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4" y="0"/>
                    </a:moveTo>
                    <a:cubicBezTo>
                      <a:pt x="3" y="0"/>
                      <a:pt x="0" y="1"/>
                      <a:pt x="1" y="3"/>
                    </a:cubicBezTo>
                    <a:cubicBezTo>
                      <a:pt x="1" y="3"/>
                      <a:pt x="4" y="0"/>
                      <a:pt x="4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7" name="Freeform 436">
                <a:extLst>
                  <a:ext uri="{FF2B5EF4-FFF2-40B4-BE49-F238E27FC236}">
                    <a16:creationId xmlns:a16="http://schemas.microsoft.com/office/drawing/2014/main" id="{1A48805D-1F0B-0A41-92FF-05E8C70C63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6790" y="3657304"/>
                <a:ext cx="7057" cy="5882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1 h 2"/>
                  <a:gd name="T4" fmla="*/ 2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8" name="Freeform 437">
                <a:extLst>
                  <a:ext uri="{FF2B5EF4-FFF2-40B4-BE49-F238E27FC236}">
                    <a16:creationId xmlns:a16="http://schemas.microsoft.com/office/drawing/2014/main" id="{047C867B-EA41-5242-A29A-48023ACEC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3874" y="3729069"/>
                <a:ext cx="7057" cy="3529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29" name="Freeform 438">
                <a:extLst>
                  <a:ext uri="{FF2B5EF4-FFF2-40B4-BE49-F238E27FC236}">
                    <a16:creationId xmlns:a16="http://schemas.microsoft.com/office/drawing/2014/main" id="{C701C997-2FD3-A74F-B318-DEEB42A27E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8009" y="3716127"/>
                <a:ext cx="41166" cy="57647"/>
              </a:xfrm>
              <a:custGeom>
                <a:avLst/>
                <a:gdLst>
                  <a:gd name="T0" fmla="*/ 8 w 12"/>
                  <a:gd name="T1" fmla="*/ 1 h 17"/>
                  <a:gd name="T2" fmla="*/ 0 w 12"/>
                  <a:gd name="T3" fmla="*/ 8 h 17"/>
                  <a:gd name="T4" fmla="*/ 1 w 12"/>
                  <a:gd name="T5" fmla="*/ 14 h 17"/>
                  <a:gd name="T6" fmla="*/ 3 w 12"/>
                  <a:gd name="T7" fmla="*/ 17 h 17"/>
                  <a:gd name="T8" fmla="*/ 8 w 12"/>
                  <a:gd name="T9" fmla="*/ 1 h 17"/>
                  <a:gd name="T10" fmla="*/ 8 w 12"/>
                  <a:gd name="T11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7">
                    <a:moveTo>
                      <a:pt x="8" y="1"/>
                    </a:moveTo>
                    <a:cubicBezTo>
                      <a:pt x="5" y="0"/>
                      <a:pt x="1" y="6"/>
                      <a:pt x="0" y="8"/>
                    </a:cubicBezTo>
                    <a:cubicBezTo>
                      <a:pt x="0" y="10"/>
                      <a:pt x="0" y="12"/>
                      <a:pt x="1" y="14"/>
                    </a:cubicBezTo>
                    <a:cubicBezTo>
                      <a:pt x="1" y="14"/>
                      <a:pt x="3" y="17"/>
                      <a:pt x="3" y="17"/>
                    </a:cubicBezTo>
                    <a:cubicBezTo>
                      <a:pt x="4" y="15"/>
                      <a:pt x="12" y="2"/>
                      <a:pt x="8" y="1"/>
                    </a:cubicBezTo>
                    <a:cubicBezTo>
                      <a:pt x="7" y="1"/>
                      <a:pt x="9" y="1"/>
                      <a:pt x="8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0" name="Freeform 439">
                <a:extLst>
                  <a:ext uri="{FF2B5EF4-FFF2-40B4-BE49-F238E27FC236}">
                    <a16:creationId xmlns:a16="http://schemas.microsoft.com/office/drawing/2014/main" id="{986B3746-1F7F-B24D-A5DA-B8CD773501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4532" y="3812598"/>
                <a:ext cx="48223" cy="34117"/>
              </a:xfrm>
              <a:custGeom>
                <a:avLst/>
                <a:gdLst>
                  <a:gd name="T0" fmla="*/ 13 w 14"/>
                  <a:gd name="T1" fmla="*/ 1 h 10"/>
                  <a:gd name="T2" fmla="*/ 9 w 14"/>
                  <a:gd name="T3" fmla="*/ 0 h 10"/>
                  <a:gd name="T4" fmla="*/ 4 w 14"/>
                  <a:gd name="T5" fmla="*/ 2 h 10"/>
                  <a:gd name="T6" fmla="*/ 4 w 14"/>
                  <a:gd name="T7" fmla="*/ 9 h 10"/>
                  <a:gd name="T8" fmla="*/ 11 w 14"/>
                  <a:gd name="T9" fmla="*/ 6 h 10"/>
                  <a:gd name="T10" fmla="*/ 13 w 14"/>
                  <a:gd name="T11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0">
                    <a:moveTo>
                      <a:pt x="13" y="1"/>
                    </a:moveTo>
                    <a:cubicBezTo>
                      <a:pt x="12" y="1"/>
                      <a:pt x="11" y="0"/>
                      <a:pt x="9" y="0"/>
                    </a:cubicBezTo>
                    <a:cubicBezTo>
                      <a:pt x="7" y="0"/>
                      <a:pt x="6" y="1"/>
                      <a:pt x="4" y="2"/>
                    </a:cubicBezTo>
                    <a:cubicBezTo>
                      <a:pt x="2" y="4"/>
                      <a:pt x="0" y="7"/>
                      <a:pt x="4" y="9"/>
                    </a:cubicBezTo>
                    <a:cubicBezTo>
                      <a:pt x="6" y="10"/>
                      <a:pt x="10" y="8"/>
                      <a:pt x="11" y="6"/>
                    </a:cubicBezTo>
                    <a:cubicBezTo>
                      <a:pt x="11" y="5"/>
                      <a:pt x="14" y="1"/>
                      <a:pt x="13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1" name="Freeform 440">
                <a:extLst>
                  <a:ext uri="{FF2B5EF4-FFF2-40B4-BE49-F238E27FC236}">
                    <a16:creationId xmlns:a16="http://schemas.microsoft.com/office/drawing/2014/main" id="{9C048106-547E-2947-B4A2-C64D2A673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0952" y="3836127"/>
                <a:ext cx="69393" cy="97647"/>
              </a:xfrm>
              <a:custGeom>
                <a:avLst/>
                <a:gdLst>
                  <a:gd name="T0" fmla="*/ 12 w 20"/>
                  <a:gd name="T1" fmla="*/ 2 h 28"/>
                  <a:gd name="T2" fmla="*/ 9 w 20"/>
                  <a:gd name="T3" fmla="*/ 2 h 28"/>
                  <a:gd name="T4" fmla="*/ 4 w 20"/>
                  <a:gd name="T5" fmla="*/ 3 h 28"/>
                  <a:gd name="T6" fmla="*/ 3 w 20"/>
                  <a:gd name="T7" fmla="*/ 11 h 28"/>
                  <a:gd name="T8" fmla="*/ 3 w 20"/>
                  <a:gd name="T9" fmla="*/ 13 h 28"/>
                  <a:gd name="T10" fmla="*/ 0 w 20"/>
                  <a:gd name="T11" fmla="*/ 13 h 28"/>
                  <a:gd name="T12" fmla="*/ 3 w 20"/>
                  <a:gd name="T13" fmla="*/ 22 h 28"/>
                  <a:gd name="T14" fmla="*/ 5 w 20"/>
                  <a:gd name="T15" fmla="*/ 20 h 28"/>
                  <a:gd name="T16" fmla="*/ 7 w 20"/>
                  <a:gd name="T17" fmla="*/ 22 h 28"/>
                  <a:gd name="T18" fmla="*/ 4 w 20"/>
                  <a:gd name="T19" fmla="*/ 23 h 28"/>
                  <a:gd name="T20" fmla="*/ 8 w 20"/>
                  <a:gd name="T21" fmla="*/ 26 h 28"/>
                  <a:gd name="T22" fmla="*/ 11 w 20"/>
                  <a:gd name="T23" fmla="*/ 25 h 28"/>
                  <a:gd name="T24" fmla="*/ 15 w 20"/>
                  <a:gd name="T25" fmla="*/ 28 h 28"/>
                  <a:gd name="T26" fmla="*/ 14 w 20"/>
                  <a:gd name="T27" fmla="*/ 25 h 28"/>
                  <a:gd name="T28" fmla="*/ 17 w 20"/>
                  <a:gd name="T29" fmla="*/ 24 h 28"/>
                  <a:gd name="T30" fmla="*/ 10 w 20"/>
                  <a:gd name="T31" fmla="*/ 22 h 28"/>
                  <a:gd name="T32" fmla="*/ 9 w 20"/>
                  <a:gd name="T33" fmla="*/ 16 h 28"/>
                  <a:gd name="T34" fmla="*/ 12 w 20"/>
                  <a:gd name="T35" fmla="*/ 12 h 28"/>
                  <a:gd name="T36" fmla="*/ 13 w 20"/>
                  <a:gd name="T37" fmla="*/ 7 h 28"/>
                  <a:gd name="T38" fmla="*/ 12 w 20"/>
                  <a:gd name="T39" fmla="*/ 2 h 28"/>
                  <a:gd name="T40" fmla="*/ 12 w 20"/>
                  <a:gd name="T41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" h="28">
                    <a:moveTo>
                      <a:pt x="12" y="2"/>
                    </a:moveTo>
                    <a:cubicBezTo>
                      <a:pt x="10" y="1"/>
                      <a:pt x="11" y="5"/>
                      <a:pt x="9" y="2"/>
                    </a:cubicBezTo>
                    <a:cubicBezTo>
                      <a:pt x="8" y="0"/>
                      <a:pt x="4" y="1"/>
                      <a:pt x="4" y="3"/>
                    </a:cubicBezTo>
                    <a:cubicBezTo>
                      <a:pt x="3" y="6"/>
                      <a:pt x="4" y="8"/>
                      <a:pt x="3" y="11"/>
                    </a:cubicBezTo>
                    <a:cubicBezTo>
                      <a:pt x="3" y="12"/>
                      <a:pt x="3" y="13"/>
                      <a:pt x="3" y="13"/>
                    </a:cubicBezTo>
                    <a:cubicBezTo>
                      <a:pt x="2" y="14"/>
                      <a:pt x="0" y="13"/>
                      <a:pt x="0" y="13"/>
                    </a:cubicBezTo>
                    <a:cubicBezTo>
                      <a:pt x="0" y="13"/>
                      <a:pt x="2" y="22"/>
                      <a:pt x="3" y="22"/>
                    </a:cubicBezTo>
                    <a:cubicBezTo>
                      <a:pt x="3" y="22"/>
                      <a:pt x="4" y="19"/>
                      <a:pt x="5" y="20"/>
                    </a:cubicBezTo>
                    <a:cubicBezTo>
                      <a:pt x="5" y="20"/>
                      <a:pt x="7" y="21"/>
                      <a:pt x="7" y="22"/>
                    </a:cubicBezTo>
                    <a:cubicBezTo>
                      <a:pt x="7" y="23"/>
                      <a:pt x="4" y="21"/>
                      <a:pt x="4" y="23"/>
                    </a:cubicBezTo>
                    <a:cubicBezTo>
                      <a:pt x="4" y="25"/>
                      <a:pt x="6" y="27"/>
                      <a:pt x="8" y="26"/>
                    </a:cubicBezTo>
                    <a:cubicBezTo>
                      <a:pt x="9" y="26"/>
                      <a:pt x="10" y="24"/>
                      <a:pt x="11" y="25"/>
                    </a:cubicBezTo>
                    <a:cubicBezTo>
                      <a:pt x="11" y="25"/>
                      <a:pt x="15" y="28"/>
                      <a:pt x="15" y="28"/>
                    </a:cubicBezTo>
                    <a:cubicBezTo>
                      <a:pt x="16" y="27"/>
                      <a:pt x="13" y="26"/>
                      <a:pt x="14" y="25"/>
                    </a:cubicBezTo>
                    <a:cubicBezTo>
                      <a:pt x="13" y="26"/>
                      <a:pt x="20" y="28"/>
                      <a:pt x="17" y="24"/>
                    </a:cubicBezTo>
                    <a:cubicBezTo>
                      <a:pt x="15" y="22"/>
                      <a:pt x="11" y="25"/>
                      <a:pt x="10" y="22"/>
                    </a:cubicBezTo>
                    <a:cubicBezTo>
                      <a:pt x="9" y="20"/>
                      <a:pt x="9" y="19"/>
                      <a:pt x="9" y="16"/>
                    </a:cubicBezTo>
                    <a:cubicBezTo>
                      <a:pt x="9" y="14"/>
                      <a:pt x="11" y="14"/>
                      <a:pt x="12" y="12"/>
                    </a:cubicBezTo>
                    <a:cubicBezTo>
                      <a:pt x="14" y="10"/>
                      <a:pt x="14" y="9"/>
                      <a:pt x="13" y="7"/>
                    </a:cubicBezTo>
                    <a:cubicBezTo>
                      <a:pt x="13" y="7"/>
                      <a:pt x="13" y="2"/>
                      <a:pt x="12" y="2"/>
                    </a:cubicBezTo>
                    <a:cubicBezTo>
                      <a:pt x="11" y="2"/>
                      <a:pt x="13" y="2"/>
                      <a:pt x="12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2" name="Freeform 441">
                <a:extLst>
                  <a:ext uri="{FF2B5EF4-FFF2-40B4-BE49-F238E27FC236}">
                    <a16:creationId xmlns:a16="http://schemas.microsoft.com/office/drawing/2014/main" id="{8E76B950-AE19-FA42-BCD0-D6E57853BE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9760" y="3919657"/>
                <a:ext cx="21170" cy="27059"/>
              </a:xfrm>
              <a:custGeom>
                <a:avLst/>
                <a:gdLst>
                  <a:gd name="T0" fmla="*/ 3 w 6"/>
                  <a:gd name="T1" fmla="*/ 1 h 8"/>
                  <a:gd name="T2" fmla="*/ 1 w 6"/>
                  <a:gd name="T3" fmla="*/ 1 h 8"/>
                  <a:gd name="T4" fmla="*/ 0 w 6"/>
                  <a:gd name="T5" fmla="*/ 3 h 8"/>
                  <a:gd name="T6" fmla="*/ 2 w 6"/>
                  <a:gd name="T7" fmla="*/ 6 h 8"/>
                  <a:gd name="T8" fmla="*/ 5 w 6"/>
                  <a:gd name="T9" fmla="*/ 7 h 8"/>
                  <a:gd name="T10" fmla="*/ 4 w 6"/>
                  <a:gd name="T11" fmla="*/ 4 h 8"/>
                  <a:gd name="T12" fmla="*/ 3 w 6"/>
                  <a:gd name="T13" fmla="*/ 1 h 8"/>
                  <a:gd name="T14" fmla="*/ 3 w 6"/>
                  <a:gd name="T1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8">
                    <a:moveTo>
                      <a:pt x="3" y="1"/>
                    </a:moveTo>
                    <a:cubicBezTo>
                      <a:pt x="3" y="1"/>
                      <a:pt x="2" y="0"/>
                      <a:pt x="1" y="1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1" y="4"/>
                      <a:pt x="0" y="5"/>
                      <a:pt x="2" y="6"/>
                    </a:cubicBezTo>
                    <a:cubicBezTo>
                      <a:pt x="2" y="6"/>
                      <a:pt x="6" y="8"/>
                      <a:pt x="5" y="7"/>
                    </a:cubicBezTo>
                    <a:cubicBezTo>
                      <a:pt x="5" y="6"/>
                      <a:pt x="5" y="5"/>
                      <a:pt x="4" y="4"/>
                    </a:cubicBezTo>
                    <a:cubicBezTo>
                      <a:pt x="2" y="4"/>
                      <a:pt x="2" y="1"/>
                      <a:pt x="3" y="1"/>
                    </a:cubicBezTo>
                    <a:cubicBezTo>
                      <a:pt x="2" y="1"/>
                      <a:pt x="4" y="1"/>
                      <a:pt x="3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3" name="Freeform 442">
                <a:extLst>
                  <a:ext uri="{FF2B5EF4-FFF2-40B4-BE49-F238E27FC236}">
                    <a16:creationId xmlns:a16="http://schemas.microsoft.com/office/drawing/2014/main" id="{E57ABA94-4776-AA41-93CA-D8B1DD7A48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3874" y="3943186"/>
                <a:ext cx="34109" cy="45883"/>
              </a:xfrm>
              <a:custGeom>
                <a:avLst/>
                <a:gdLst>
                  <a:gd name="T0" fmla="*/ 4 w 10"/>
                  <a:gd name="T1" fmla="*/ 0 h 13"/>
                  <a:gd name="T2" fmla="*/ 2 w 10"/>
                  <a:gd name="T3" fmla="*/ 1 h 13"/>
                  <a:gd name="T4" fmla="*/ 4 w 10"/>
                  <a:gd name="T5" fmla="*/ 4 h 13"/>
                  <a:gd name="T6" fmla="*/ 4 w 10"/>
                  <a:gd name="T7" fmla="*/ 9 h 13"/>
                  <a:gd name="T8" fmla="*/ 5 w 10"/>
                  <a:gd name="T9" fmla="*/ 13 h 13"/>
                  <a:gd name="T10" fmla="*/ 5 w 10"/>
                  <a:gd name="T11" fmla="*/ 11 h 13"/>
                  <a:gd name="T12" fmla="*/ 9 w 10"/>
                  <a:gd name="T13" fmla="*/ 8 h 13"/>
                  <a:gd name="T14" fmla="*/ 8 w 10"/>
                  <a:gd name="T15" fmla="*/ 6 h 13"/>
                  <a:gd name="T16" fmla="*/ 9 w 10"/>
                  <a:gd name="T17" fmla="*/ 5 h 13"/>
                  <a:gd name="T18" fmla="*/ 7 w 10"/>
                  <a:gd name="T19" fmla="*/ 1 h 13"/>
                  <a:gd name="T20" fmla="*/ 4 w 10"/>
                  <a:gd name="T2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13">
                    <a:moveTo>
                      <a:pt x="4" y="0"/>
                    </a:moveTo>
                    <a:cubicBezTo>
                      <a:pt x="3" y="0"/>
                      <a:pt x="4" y="0"/>
                      <a:pt x="2" y="1"/>
                    </a:cubicBezTo>
                    <a:cubicBezTo>
                      <a:pt x="1" y="2"/>
                      <a:pt x="3" y="3"/>
                      <a:pt x="4" y="4"/>
                    </a:cubicBezTo>
                    <a:cubicBezTo>
                      <a:pt x="5" y="6"/>
                      <a:pt x="0" y="7"/>
                      <a:pt x="4" y="9"/>
                    </a:cubicBezTo>
                    <a:cubicBezTo>
                      <a:pt x="5" y="10"/>
                      <a:pt x="3" y="12"/>
                      <a:pt x="5" y="13"/>
                    </a:cubicBezTo>
                    <a:cubicBezTo>
                      <a:pt x="6" y="13"/>
                      <a:pt x="6" y="12"/>
                      <a:pt x="5" y="11"/>
                    </a:cubicBezTo>
                    <a:cubicBezTo>
                      <a:pt x="3" y="5"/>
                      <a:pt x="9" y="10"/>
                      <a:pt x="9" y="8"/>
                    </a:cubicBezTo>
                    <a:cubicBezTo>
                      <a:pt x="9" y="7"/>
                      <a:pt x="7" y="6"/>
                      <a:pt x="8" y="6"/>
                    </a:cubicBezTo>
                    <a:cubicBezTo>
                      <a:pt x="8" y="5"/>
                      <a:pt x="10" y="6"/>
                      <a:pt x="9" y="5"/>
                    </a:cubicBezTo>
                    <a:cubicBezTo>
                      <a:pt x="8" y="4"/>
                      <a:pt x="6" y="3"/>
                      <a:pt x="7" y="1"/>
                    </a:cubicBezTo>
                    <a:cubicBezTo>
                      <a:pt x="7" y="0"/>
                      <a:pt x="5" y="0"/>
                      <a:pt x="4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4" name="Freeform 443">
                <a:extLst>
                  <a:ext uri="{FF2B5EF4-FFF2-40B4-BE49-F238E27FC236}">
                    <a16:creationId xmlns:a16="http://schemas.microsoft.com/office/drawing/2014/main" id="{FF5A6CB9-8F58-554D-A3AD-4908D6E589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536" y="3923187"/>
                <a:ext cx="21170" cy="27059"/>
              </a:xfrm>
              <a:custGeom>
                <a:avLst/>
                <a:gdLst>
                  <a:gd name="T0" fmla="*/ 6 w 6"/>
                  <a:gd name="T1" fmla="*/ 5 h 8"/>
                  <a:gd name="T2" fmla="*/ 0 w 6"/>
                  <a:gd name="T3" fmla="*/ 2 h 8"/>
                  <a:gd name="T4" fmla="*/ 3 w 6"/>
                  <a:gd name="T5" fmla="*/ 6 h 8"/>
                  <a:gd name="T6" fmla="*/ 6 w 6"/>
                  <a:gd name="T7" fmla="*/ 5 h 8"/>
                  <a:gd name="T8" fmla="*/ 6 w 6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6" y="5"/>
                    </a:moveTo>
                    <a:cubicBezTo>
                      <a:pt x="5" y="4"/>
                      <a:pt x="3" y="0"/>
                      <a:pt x="0" y="2"/>
                    </a:cubicBezTo>
                    <a:cubicBezTo>
                      <a:pt x="0" y="2"/>
                      <a:pt x="3" y="5"/>
                      <a:pt x="3" y="6"/>
                    </a:cubicBezTo>
                    <a:cubicBezTo>
                      <a:pt x="3" y="8"/>
                      <a:pt x="6" y="8"/>
                      <a:pt x="6" y="5"/>
                    </a:cubicBezTo>
                    <a:cubicBezTo>
                      <a:pt x="6" y="5"/>
                      <a:pt x="6" y="6"/>
                      <a:pt x="6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5" name="Freeform 444">
                <a:extLst>
                  <a:ext uri="{FF2B5EF4-FFF2-40B4-BE49-F238E27FC236}">
                    <a16:creationId xmlns:a16="http://schemas.microsoft.com/office/drawing/2014/main" id="{1A3DD828-131D-B942-8064-35D5EC38AC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237" y="3950245"/>
                <a:ext cx="30580" cy="35294"/>
              </a:xfrm>
              <a:custGeom>
                <a:avLst/>
                <a:gdLst>
                  <a:gd name="T0" fmla="*/ 3 w 9"/>
                  <a:gd name="T1" fmla="*/ 2 h 10"/>
                  <a:gd name="T2" fmla="*/ 0 w 9"/>
                  <a:gd name="T3" fmla="*/ 2 h 10"/>
                  <a:gd name="T4" fmla="*/ 2 w 9"/>
                  <a:gd name="T5" fmla="*/ 4 h 10"/>
                  <a:gd name="T6" fmla="*/ 1 w 9"/>
                  <a:gd name="T7" fmla="*/ 9 h 10"/>
                  <a:gd name="T8" fmla="*/ 6 w 9"/>
                  <a:gd name="T9" fmla="*/ 6 h 10"/>
                  <a:gd name="T10" fmla="*/ 3 w 9"/>
                  <a:gd name="T11" fmla="*/ 2 h 10"/>
                  <a:gd name="T12" fmla="*/ 3 w 9"/>
                  <a:gd name="T13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0">
                    <a:moveTo>
                      <a:pt x="3" y="2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0" y="3"/>
                      <a:pt x="2" y="3"/>
                      <a:pt x="2" y="4"/>
                    </a:cubicBezTo>
                    <a:cubicBezTo>
                      <a:pt x="3" y="5"/>
                      <a:pt x="0" y="8"/>
                      <a:pt x="1" y="9"/>
                    </a:cubicBezTo>
                    <a:cubicBezTo>
                      <a:pt x="1" y="10"/>
                      <a:pt x="5" y="6"/>
                      <a:pt x="6" y="6"/>
                    </a:cubicBezTo>
                    <a:cubicBezTo>
                      <a:pt x="9" y="6"/>
                      <a:pt x="3" y="2"/>
                      <a:pt x="3" y="2"/>
                    </a:cubicBezTo>
                    <a:cubicBezTo>
                      <a:pt x="1" y="0"/>
                      <a:pt x="3" y="2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6" name="Freeform 445">
                <a:extLst>
                  <a:ext uri="{FF2B5EF4-FFF2-40B4-BE49-F238E27FC236}">
                    <a16:creationId xmlns:a16="http://schemas.microsoft.com/office/drawing/2014/main" id="{D8C6C05C-2E01-D04B-8F57-3A284349B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3294" y="3971421"/>
                <a:ext cx="23524" cy="37647"/>
              </a:xfrm>
              <a:custGeom>
                <a:avLst/>
                <a:gdLst>
                  <a:gd name="T0" fmla="*/ 6 w 7"/>
                  <a:gd name="T1" fmla="*/ 1 h 11"/>
                  <a:gd name="T2" fmla="*/ 3 w 7"/>
                  <a:gd name="T3" fmla="*/ 5 h 11"/>
                  <a:gd name="T4" fmla="*/ 3 w 7"/>
                  <a:gd name="T5" fmla="*/ 9 h 11"/>
                  <a:gd name="T6" fmla="*/ 5 w 7"/>
                  <a:gd name="T7" fmla="*/ 6 h 11"/>
                  <a:gd name="T8" fmla="*/ 6 w 7"/>
                  <a:gd name="T9" fmla="*/ 1 h 11"/>
                  <a:gd name="T10" fmla="*/ 6 w 7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1">
                    <a:moveTo>
                      <a:pt x="6" y="1"/>
                    </a:moveTo>
                    <a:cubicBezTo>
                      <a:pt x="3" y="1"/>
                      <a:pt x="4" y="4"/>
                      <a:pt x="3" y="5"/>
                    </a:cubicBezTo>
                    <a:cubicBezTo>
                      <a:pt x="0" y="7"/>
                      <a:pt x="1" y="7"/>
                      <a:pt x="3" y="9"/>
                    </a:cubicBezTo>
                    <a:cubicBezTo>
                      <a:pt x="6" y="11"/>
                      <a:pt x="4" y="8"/>
                      <a:pt x="5" y="6"/>
                    </a:cubicBezTo>
                    <a:cubicBezTo>
                      <a:pt x="5" y="6"/>
                      <a:pt x="7" y="0"/>
                      <a:pt x="6" y="1"/>
                    </a:cubicBezTo>
                    <a:cubicBezTo>
                      <a:pt x="5" y="1"/>
                      <a:pt x="6" y="0"/>
                      <a:pt x="6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7" name="Freeform 446">
                <a:extLst>
                  <a:ext uri="{FF2B5EF4-FFF2-40B4-BE49-F238E27FC236}">
                    <a16:creationId xmlns:a16="http://schemas.microsoft.com/office/drawing/2014/main" id="{2B32044A-DB61-9E41-A521-941F4B19D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3287" y="3967892"/>
                <a:ext cx="14114" cy="27059"/>
              </a:xfrm>
              <a:custGeom>
                <a:avLst/>
                <a:gdLst>
                  <a:gd name="T0" fmla="*/ 3 w 4"/>
                  <a:gd name="T1" fmla="*/ 1 h 8"/>
                  <a:gd name="T2" fmla="*/ 0 w 4"/>
                  <a:gd name="T3" fmla="*/ 8 h 8"/>
                  <a:gd name="T4" fmla="*/ 3 w 4"/>
                  <a:gd name="T5" fmla="*/ 5 h 8"/>
                  <a:gd name="T6" fmla="*/ 3 w 4"/>
                  <a:gd name="T7" fmla="*/ 1 h 8"/>
                  <a:gd name="T8" fmla="*/ 3 w 4"/>
                  <a:gd name="T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">
                    <a:moveTo>
                      <a:pt x="3" y="1"/>
                    </a:moveTo>
                    <a:cubicBezTo>
                      <a:pt x="2" y="1"/>
                      <a:pt x="0" y="7"/>
                      <a:pt x="0" y="8"/>
                    </a:cubicBezTo>
                    <a:cubicBezTo>
                      <a:pt x="0" y="8"/>
                      <a:pt x="2" y="6"/>
                      <a:pt x="3" y="5"/>
                    </a:cubicBezTo>
                    <a:cubicBezTo>
                      <a:pt x="3" y="5"/>
                      <a:pt x="4" y="0"/>
                      <a:pt x="3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8" name="Freeform 447">
                <a:extLst>
                  <a:ext uri="{FF2B5EF4-FFF2-40B4-BE49-F238E27FC236}">
                    <a16:creationId xmlns:a16="http://schemas.microsoft.com/office/drawing/2014/main" id="{B3324BBE-7C3B-4745-A0DE-C5B803B3D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0345" y="3985539"/>
                <a:ext cx="21170" cy="12942"/>
              </a:xfrm>
              <a:custGeom>
                <a:avLst/>
                <a:gdLst>
                  <a:gd name="T0" fmla="*/ 1 w 6"/>
                  <a:gd name="T1" fmla="*/ 1 h 4"/>
                  <a:gd name="T2" fmla="*/ 3 w 6"/>
                  <a:gd name="T3" fmla="*/ 3 h 4"/>
                  <a:gd name="T4" fmla="*/ 1 w 6"/>
                  <a:gd name="T5" fmla="*/ 1 h 4"/>
                  <a:gd name="T6" fmla="*/ 1 w 6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1" y="1"/>
                    </a:moveTo>
                    <a:cubicBezTo>
                      <a:pt x="0" y="3"/>
                      <a:pt x="1" y="4"/>
                      <a:pt x="3" y="3"/>
                    </a:cubicBezTo>
                    <a:cubicBezTo>
                      <a:pt x="6" y="3"/>
                      <a:pt x="2" y="0"/>
                      <a:pt x="1" y="1"/>
                    </a:cubicBezTo>
                    <a:cubicBezTo>
                      <a:pt x="1" y="2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39" name="Freeform 448">
                <a:extLst>
                  <a:ext uri="{FF2B5EF4-FFF2-40B4-BE49-F238E27FC236}">
                    <a16:creationId xmlns:a16="http://schemas.microsoft.com/office/drawing/2014/main" id="{4C81ACE3-C726-7B40-BA5A-22FF2DF71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0345" y="3994952"/>
                <a:ext cx="48223" cy="72942"/>
              </a:xfrm>
              <a:custGeom>
                <a:avLst/>
                <a:gdLst>
                  <a:gd name="T0" fmla="*/ 10 w 14"/>
                  <a:gd name="T1" fmla="*/ 0 h 21"/>
                  <a:gd name="T2" fmla="*/ 9 w 14"/>
                  <a:gd name="T3" fmla="*/ 2 h 21"/>
                  <a:gd name="T4" fmla="*/ 7 w 14"/>
                  <a:gd name="T5" fmla="*/ 4 h 21"/>
                  <a:gd name="T6" fmla="*/ 3 w 14"/>
                  <a:gd name="T7" fmla="*/ 6 h 21"/>
                  <a:gd name="T8" fmla="*/ 2 w 14"/>
                  <a:gd name="T9" fmla="*/ 11 h 21"/>
                  <a:gd name="T10" fmla="*/ 2 w 14"/>
                  <a:gd name="T11" fmla="*/ 14 h 21"/>
                  <a:gd name="T12" fmla="*/ 3 w 14"/>
                  <a:gd name="T13" fmla="*/ 18 h 21"/>
                  <a:gd name="T14" fmla="*/ 8 w 14"/>
                  <a:gd name="T15" fmla="*/ 19 h 21"/>
                  <a:gd name="T16" fmla="*/ 8 w 14"/>
                  <a:gd name="T17" fmla="*/ 16 h 21"/>
                  <a:gd name="T18" fmla="*/ 10 w 14"/>
                  <a:gd name="T19" fmla="*/ 12 h 21"/>
                  <a:gd name="T20" fmla="*/ 12 w 14"/>
                  <a:gd name="T21" fmla="*/ 17 h 21"/>
                  <a:gd name="T22" fmla="*/ 13 w 14"/>
                  <a:gd name="T23" fmla="*/ 14 h 21"/>
                  <a:gd name="T24" fmla="*/ 13 w 14"/>
                  <a:gd name="T25" fmla="*/ 10 h 21"/>
                  <a:gd name="T26" fmla="*/ 10 w 14"/>
                  <a:gd name="T27" fmla="*/ 0 h 21"/>
                  <a:gd name="T28" fmla="*/ 10 w 14"/>
                  <a:gd name="T2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21">
                    <a:moveTo>
                      <a:pt x="10" y="0"/>
                    </a:moveTo>
                    <a:cubicBezTo>
                      <a:pt x="9" y="0"/>
                      <a:pt x="9" y="1"/>
                      <a:pt x="9" y="2"/>
                    </a:cubicBezTo>
                    <a:cubicBezTo>
                      <a:pt x="9" y="3"/>
                      <a:pt x="9" y="3"/>
                      <a:pt x="7" y="4"/>
                    </a:cubicBezTo>
                    <a:cubicBezTo>
                      <a:pt x="6" y="4"/>
                      <a:pt x="4" y="6"/>
                      <a:pt x="3" y="6"/>
                    </a:cubicBezTo>
                    <a:cubicBezTo>
                      <a:pt x="1" y="9"/>
                      <a:pt x="0" y="9"/>
                      <a:pt x="2" y="11"/>
                    </a:cubicBezTo>
                    <a:cubicBezTo>
                      <a:pt x="3" y="12"/>
                      <a:pt x="2" y="13"/>
                      <a:pt x="2" y="14"/>
                    </a:cubicBezTo>
                    <a:cubicBezTo>
                      <a:pt x="1" y="16"/>
                      <a:pt x="2" y="17"/>
                      <a:pt x="3" y="18"/>
                    </a:cubicBezTo>
                    <a:cubicBezTo>
                      <a:pt x="5" y="19"/>
                      <a:pt x="7" y="19"/>
                      <a:pt x="8" y="19"/>
                    </a:cubicBezTo>
                    <a:cubicBezTo>
                      <a:pt x="11" y="21"/>
                      <a:pt x="9" y="18"/>
                      <a:pt x="8" y="16"/>
                    </a:cubicBezTo>
                    <a:cubicBezTo>
                      <a:pt x="8" y="16"/>
                      <a:pt x="8" y="12"/>
                      <a:pt x="10" y="12"/>
                    </a:cubicBezTo>
                    <a:cubicBezTo>
                      <a:pt x="11" y="12"/>
                      <a:pt x="11" y="17"/>
                      <a:pt x="12" y="17"/>
                    </a:cubicBezTo>
                    <a:cubicBezTo>
                      <a:pt x="12" y="17"/>
                      <a:pt x="13" y="14"/>
                      <a:pt x="13" y="14"/>
                    </a:cubicBezTo>
                    <a:cubicBezTo>
                      <a:pt x="14" y="12"/>
                      <a:pt x="14" y="11"/>
                      <a:pt x="13" y="10"/>
                    </a:cubicBezTo>
                    <a:cubicBezTo>
                      <a:pt x="13" y="7"/>
                      <a:pt x="13" y="1"/>
                      <a:pt x="10" y="0"/>
                    </a:cubicBezTo>
                    <a:cubicBezTo>
                      <a:pt x="9" y="0"/>
                      <a:pt x="10" y="1"/>
                      <a:pt x="10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0" name="Freeform 449">
                <a:extLst>
                  <a:ext uri="{FF2B5EF4-FFF2-40B4-BE49-F238E27FC236}">
                    <a16:creationId xmlns:a16="http://schemas.microsoft.com/office/drawing/2014/main" id="{EA4A01CB-46AF-4D4F-A8F3-AE79B5963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9765" y="4009069"/>
                <a:ext cx="41166" cy="35294"/>
              </a:xfrm>
              <a:custGeom>
                <a:avLst/>
                <a:gdLst>
                  <a:gd name="T0" fmla="*/ 8 w 12"/>
                  <a:gd name="T1" fmla="*/ 1 h 10"/>
                  <a:gd name="T2" fmla="*/ 2 w 12"/>
                  <a:gd name="T3" fmla="*/ 4 h 10"/>
                  <a:gd name="T4" fmla="*/ 0 w 12"/>
                  <a:gd name="T5" fmla="*/ 10 h 10"/>
                  <a:gd name="T6" fmla="*/ 2 w 12"/>
                  <a:gd name="T7" fmla="*/ 6 h 10"/>
                  <a:gd name="T8" fmla="*/ 4 w 12"/>
                  <a:gd name="T9" fmla="*/ 6 h 10"/>
                  <a:gd name="T10" fmla="*/ 6 w 12"/>
                  <a:gd name="T11" fmla="*/ 7 h 10"/>
                  <a:gd name="T12" fmla="*/ 8 w 12"/>
                  <a:gd name="T13" fmla="*/ 7 h 10"/>
                  <a:gd name="T14" fmla="*/ 8 w 12"/>
                  <a:gd name="T15" fmla="*/ 5 h 10"/>
                  <a:gd name="T16" fmla="*/ 8 w 12"/>
                  <a:gd name="T17" fmla="*/ 1 h 10"/>
                  <a:gd name="T18" fmla="*/ 8 w 12"/>
                  <a:gd name="T1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8" y="1"/>
                    </a:moveTo>
                    <a:cubicBezTo>
                      <a:pt x="6" y="0"/>
                      <a:pt x="5" y="4"/>
                      <a:pt x="2" y="4"/>
                    </a:cubicBezTo>
                    <a:cubicBezTo>
                      <a:pt x="0" y="5"/>
                      <a:pt x="0" y="9"/>
                      <a:pt x="0" y="10"/>
                    </a:cubicBezTo>
                    <a:cubicBezTo>
                      <a:pt x="1" y="9"/>
                      <a:pt x="1" y="7"/>
                      <a:pt x="2" y="6"/>
                    </a:cubicBezTo>
                    <a:cubicBezTo>
                      <a:pt x="2" y="6"/>
                      <a:pt x="4" y="5"/>
                      <a:pt x="4" y="6"/>
                    </a:cubicBezTo>
                    <a:cubicBezTo>
                      <a:pt x="4" y="7"/>
                      <a:pt x="6" y="7"/>
                      <a:pt x="6" y="7"/>
                    </a:cubicBezTo>
                    <a:cubicBezTo>
                      <a:pt x="7" y="7"/>
                      <a:pt x="7" y="8"/>
                      <a:pt x="8" y="7"/>
                    </a:cubicBezTo>
                    <a:cubicBezTo>
                      <a:pt x="8" y="7"/>
                      <a:pt x="8" y="5"/>
                      <a:pt x="8" y="5"/>
                    </a:cubicBezTo>
                    <a:cubicBezTo>
                      <a:pt x="9" y="3"/>
                      <a:pt x="11" y="2"/>
                      <a:pt x="8" y="1"/>
                    </a:cubicBezTo>
                    <a:cubicBezTo>
                      <a:pt x="7" y="1"/>
                      <a:pt x="12" y="3"/>
                      <a:pt x="8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1" name="Freeform 450">
                <a:extLst>
                  <a:ext uri="{FF2B5EF4-FFF2-40B4-BE49-F238E27FC236}">
                    <a16:creationId xmlns:a16="http://schemas.microsoft.com/office/drawing/2014/main" id="{B33C67B4-0709-FA49-8E2A-9C3A8B87D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6257" y="3974951"/>
                <a:ext cx="41166" cy="41176"/>
              </a:xfrm>
              <a:custGeom>
                <a:avLst/>
                <a:gdLst>
                  <a:gd name="T0" fmla="*/ 11 w 12"/>
                  <a:gd name="T1" fmla="*/ 0 h 12"/>
                  <a:gd name="T2" fmla="*/ 6 w 12"/>
                  <a:gd name="T3" fmla="*/ 6 h 12"/>
                  <a:gd name="T4" fmla="*/ 0 w 12"/>
                  <a:gd name="T5" fmla="*/ 12 h 12"/>
                  <a:gd name="T6" fmla="*/ 4 w 12"/>
                  <a:gd name="T7" fmla="*/ 10 h 12"/>
                  <a:gd name="T8" fmla="*/ 8 w 12"/>
                  <a:gd name="T9" fmla="*/ 7 h 12"/>
                  <a:gd name="T10" fmla="*/ 10 w 12"/>
                  <a:gd name="T11" fmla="*/ 3 h 12"/>
                  <a:gd name="T12" fmla="*/ 11 w 12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2">
                    <a:moveTo>
                      <a:pt x="11" y="0"/>
                    </a:moveTo>
                    <a:cubicBezTo>
                      <a:pt x="9" y="1"/>
                      <a:pt x="7" y="4"/>
                      <a:pt x="6" y="6"/>
                    </a:cubicBezTo>
                    <a:cubicBezTo>
                      <a:pt x="5" y="7"/>
                      <a:pt x="0" y="10"/>
                      <a:pt x="0" y="12"/>
                    </a:cubicBezTo>
                    <a:cubicBezTo>
                      <a:pt x="0" y="12"/>
                      <a:pt x="3" y="11"/>
                      <a:pt x="4" y="10"/>
                    </a:cubicBezTo>
                    <a:cubicBezTo>
                      <a:pt x="5" y="10"/>
                      <a:pt x="7" y="8"/>
                      <a:pt x="8" y="7"/>
                    </a:cubicBezTo>
                    <a:cubicBezTo>
                      <a:pt x="8" y="5"/>
                      <a:pt x="9" y="4"/>
                      <a:pt x="10" y="3"/>
                    </a:cubicBezTo>
                    <a:cubicBezTo>
                      <a:pt x="11" y="3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2" name="Freeform 451">
                <a:extLst>
                  <a:ext uri="{FF2B5EF4-FFF2-40B4-BE49-F238E27FC236}">
                    <a16:creationId xmlns:a16="http://schemas.microsoft.com/office/drawing/2014/main" id="{14E0E80A-627C-9E46-B150-45F7AEF7D1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7403" y="3923187"/>
                <a:ext cx="7057" cy="3529"/>
              </a:xfrm>
              <a:custGeom>
                <a:avLst/>
                <a:gdLst>
                  <a:gd name="T0" fmla="*/ 0 w 2"/>
                  <a:gd name="T1" fmla="*/ 1 h 1"/>
                  <a:gd name="T2" fmla="*/ 1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1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3" name="Freeform 452">
                <a:extLst>
                  <a:ext uri="{FF2B5EF4-FFF2-40B4-BE49-F238E27FC236}">
                    <a16:creationId xmlns:a16="http://schemas.microsoft.com/office/drawing/2014/main" id="{E0AB7ADC-C64D-5B42-B6DD-BA9E8A0D5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7531" y="4064363"/>
                <a:ext cx="192891" cy="201177"/>
              </a:xfrm>
              <a:custGeom>
                <a:avLst/>
                <a:gdLst>
                  <a:gd name="T0" fmla="*/ 12 w 56"/>
                  <a:gd name="T1" fmla="*/ 3 h 58"/>
                  <a:gd name="T2" fmla="*/ 4 w 56"/>
                  <a:gd name="T3" fmla="*/ 2 h 58"/>
                  <a:gd name="T4" fmla="*/ 2 w 56"/>
                  <a:gd name="T5" fmla="*/ 3 h 58"/>
                  <a:gd name="T6" fmla="*/ 6 w 56"/>
                  <a:gd name="T7" fmla="*/ 9 h 58"/>
                  <a:gd name="T8" fmla="*/ 11 w 56"/>
                  <a:gd name="T9" fmla="*/ 13 h 58"/>
                  <a:gd name="T10" fmla="*/ 13 w 56"/>
                  <a:gd name="T11" fmla="*/ 17 h 58"/>
                  <a:gd name="T12" fmla="*/ 17 w 56"/>
                  <a:gd name="T13" fmla="*/ 19 h 58"/>
                  <a:gd name="T14" fmla="*/ 20 w 56"/>
                  <a:gd name="T15" fmla="*/ 26 h 58"/>
                  <a:gd name="T16" fmla="*/ 22 w 56"/>
                  <a:gd name="T17" fmla="*/ 28 h 58"/>
                  <a:gd name="T18" fmla="*/ 26 w 56"/>
                  <a:gd name="T19" fmla="*/ 33 h 58"/>
                  <a:gd name="T20" fmla="*/ 30 w 56"/>
                  <a:gd name="T21" fmla="*/ 42 h 58"/>
                  <a:gd name="T22" fmla="*/ 41 w 56"/>
                  <a:gd name="T23" fmla="*/ 52 h 58"/>
                  <a:gd name="T24" fmla="*/ 46 w 56"/>
                  <a:gd name="T25" fmla="*/ 57 h 58"/>
                  <a:gd name="T26" fmla="*/ 54 w 56"/>
                  <a:gd name="T27" fmla="*/ 57 h 58"/>
                  <a:gd name="T28" fmla="*/ 54 w 56"/>
                  <a:gd name="T29" fmla="*/ 46 h 58"/>
                  <a:gd name="T30" fmla="*/ 55 w 56"/>
                  <a:gd name="T31" fmla="*/ 44 h 58"/>
                  <a:gd name="T32" fmla="*/ 52 w 56"/>
                  <a:gd name="T33" fmla="*/ 41 h 58"/>
                  <a:gd name="T34" fmla="*/ 50 w 56"/>
                  <a:gd name="T35" fmla="*/ 40 h 58"/>
                  <a:gd name="T36" fmla="*/ 48 w 56"/>
                  <a:gd name="T37" fmla="*/ 42 h 58"/>
                  <a:gd name="T38" fmla="*/ 48 w 56"/>
                  <a:gd name="T39" fmla="*/ 38 h 58"/>
                  <a:gd name="T40" fmla="*/ 47 w 56"/>
                  <a:gd name="T41" fmla="*/ 36 h 58"/>
                  <a:gd name="T42" fmla="*/ 44 w 56"/>
                  <a:gd name="T43" fmla="*/ 34 h 58"/>
                  <a:gd name="T44" fmla="*/ 42 w 56"/>
                  <a:gd name="T45" fmla="*/ 30 h 58"/>
                  <a:gd name="T46" fmla="*/ 42 w 56"/>
                  <a:gd name="T47" fmla="*/ 29 h 58"/>
                  <a:gd name="T48" fmla="*/ 43 w 56"/>
                  <a:gd name="T49" fmla="*/ 28 h 58"/>
                  <a:gd name="T50" fmla="*/ 38 w 56"/>
                  <a:gd name="T51" fmla="*/ 27 h 58"/>
                  <a:gd name="T52" fmla="*/ 38 w 56"/>
                  <a:gd name="T53" fmla="*/ 25 h 58"/>
                  <a:gd name="T54" fmla="*/ 36 w 56"/>
                  <a:gd name="T55" fmla="*/ 24 h 58"/>
                  <a:gd name="T56" fmla="*/ 37 w 56"/>
                  <a:gd name="T57" fmla="*/ 23 h 58"/>
                  <a:gd name="T58" fmla="*/ 35 w 56"/>
                  <a:gd name="T59" fmla="*/ 22 h 58"/>
                  <a:gd name="T60" fmla="*/ 34 w 56"/>
                  <a:gd name="T61" fmla="*/ 21 h 58"/>
                  <a:gd name="T62" fmla="*/ 31 w 56"/>
                  <a:gd name="T63" fmla="*/ 19 h 58"/>
                  <a:gd name="T64" fmla="*/ 30 w 56"/>
                  <a:gd name="T65" fmla="*/ 19 h 58"/>
                  <a:gd name="T66" fmla="*/ 25 w 56"/>
                  <a:gd name="T67" fmla="*/ 16 h 58"/>
                  <a:gd name="T68" fmla="*/ 21 w 56"/>
                  <a:gd name="T69" fmla="*/ 11 h 58"/>
                  <a:gd name="T70" fmla="*/ 16 w 56"/>
                  <a:gd name="T71" fmla="*/ 7 h 58"/>
                  <a:gd name="T72" fmla="*/ 12 w 56"/>
                  <a:gd name="T73" fmla="*/ 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6" h="58">
                    <a:moveTo>
                      <a:pt x="12" y="3"/>
                    </a:moveTo>
                    <a:cubicBezTo>
                      <a:pt x="9" y="3"/>
                      <a:pt x="7" y="3"/>
                      <a:pt x="4" y="2"/>
                    </a:cubicBezTo>
                    <a:cubicBezTo>
                      <a:pt x="2" y="1"/>
                      <a:pt x="0" y="0"/>
                      <a:pt x="2" y="3"/>
                    </a:cubicBezTo>
                    <a:cubicBezTo>
                      <a:pt x="3" y="5"/>
                      <a:pt x="4" y="8"/>
                      <a:pt x="6" y="9"/>
                    </a:cubicBezTo>
                    <a:cubicBezTo>
                      <a:pt x="8" y="10"/>
                      <a:pt x="10" y="11"/>
                      <a:pt x="11" y="13"/>
                    </a:cubicBezTo>
                    <a:cubicBezTo>
                      <a:pt x="12" y="14"/>
                      <a:pt x="12" y="16"/>
                      <a:pt x="13" y="17"/>
                    </a:cubicBezTo>
                    <a:cubicBezTo>
                      <a:pt x="15" y="18"/>
                      <a:pt x="16" y="18"/>
                      <a:pt x="17" y="19"/>
                    </a:cubicBezTo>
                    <a:cubicBezTo>
                      <a:pt x="19" y="21"/>
                      <a:pt x="19" y="24"/>
                      <a:pt x="20" y="26"/>
                    </a:cubicBezTo>
                    <a:cubicBezTo>
                      <a:pt x="21" y="27"/>
                      <a:pt x="22" y="28"/>
                      <a:pt x="22" y="28"/>
                    </a:cubicBezTo>
                    <a:cubicBezTo>
                      <a:pt x="24" y="30"/>
                      <a:pt x="25" y="31"/>
                      <a:pt x="26" y="33"/>
                    </a:cubicBezTo>
                    <a:cubicBezTo>
                      <a:pt x="28" y="36"/>
                      <a:pt x="28" y="39"/>
                      <a:pt x="30" y="42"/>
                    </a:cubicBezTo>
                    <a:cubicBezTo>
                      <a:pt x="34" y="45"/>
                      <a:pt x="37" y="49"/>
                      <a:pt x="41" y="52"/>
                    </a:cubicBezTo>
                    <a:cubicBezTo>
                      <a:pt x="43" y="54"/>
                      <a:pt x="44" y="55"/>
                      <a:pt x="46" y="57"/>
                    </a:cubicBezTo>
                    <a:cubicBezTo>
                      <a:pt x="47" y="57"/>
                      <a:pt x="53" y="58"/>
                      <a:pt x="54" y="57"/>
                    </a:cubicBezTo>
                    <a:cubicBezTo>
                      <a:pt x="55" y="56"/>
                      <a:pt x="53" y="48"/>
                      <a:pt x="54" y="46"/>
                    </a:cubicBezTo>
                    <a:cubicBezTo>
                      <a:pt x="54" y="45"/>
                      <a:pt x="56" y="45"/>
                      <a:pt x="55" y="44"/>
                    </a:cubicBezTo>
                    <a:cubicBezTo>
                      <a:pt x="54" y="43"/>
                      <a:pt x="53" y="42"/>
                      <a:pt x="52" y="41"/>
                    </a:cubicBezTo>
                    <a:cubicBezTo>
                      <a:pt x="52" y="41"/>
                      <a:pt x="51" y="40"/>
                      <a:pt x="50" y="40"/>
                    </a:cubicBezTo>
                    <a:cubicBezTo>
                      <a:pt x="49" y="40"/>
                      <a:pt x="49" y="42"/>
                      <a:pt x="48" y="42"/>
                    </a:cubicBezTo>
                    <a:cubicBezTo>
                      <a:pt x="49" y="42"/>
                      <a:pt x="48" y="38"/>
                      <a:pt x="48" y="38"/>
                    </a:cubicBezTo>
                    <a:cubicBezTo>
                      <a:pt x="47" y="37"/>
                      <a:pt x="47" y="37"/>
                      <a:pt x="47" y="36"/>
                    </a:cubicBezTo>
                    <a:cubicBezTo>
                      <a:pt x="47" y="35"/>
                      <a:pt x="45" y="34"/>
                      <a:pt x="44" y="34"/>
                    </a:cubicBezTo>
                    <a:cubicBezTo>
                      <a:pt x="43" y="33"/>
                      <a:pt x="41" y="32"/>
                      <a:pt x="42" y="30"/>
                    </a:cubicBezTo>
                    <a:cubicBezTo>
                      <a:pt x="42" y="30"/>
                      <a:pt x="41" y="29"/>
                      <a:pt x="42" y="29"/>
                    </a:cubicBezTo>
                    <a:cubicBezTo>
                      <a:pt x="42" y="28"/>
                      <a:pt x="43" y="29"/>
                      <a:pt x="43" y="28"/>
                    </a:cubicBezTo>
                    <a:cubicBezTo>
                      <a:pt x="44" y="26"/>
                      <a:pt x="38" y="26"/>
                      <a:pt x="38" y="27"/>
                    </a:cubicBezTo>
                    <a:cubicBezTo>
                      <a:pt x="38" y="26"/>
                      <a:pt x="42" y="25"/>
                      <a:pt x="38" y="25"/>
                    </a:cubicBezTo>
                    <a:cubicBezTo>
                      <a:pt x="37" y="25"/>
                      <a:pt x="36" y="24"/>
                      <a:pt x="36" y="24"/>
                    </a:cubicBezTo>
                    <a:cubicBezTo>
                      <a:pt x="36" y="23"/>
                      <a:pt x="37" y="23"/>
                      <a:pt x="37" y="23"/>
                    </a:cubicBezTo>
                    <a:cubicBezTo>
                      <a:pt x="37" y="22"/>
                      <a:pt x="35" y="22"/>
                      <a:pt x="35" y="22"/>
                    </a:cubicBezTo>
                    <a:cubicBezTo>
                      <a:pt x="35" y="22"/>
                      <a:pt x="36" y="21"/>
                      <a:pt x="34" y="21"/>
                    </a:cubicBezTo>
                    <a:cubicBezTo>
                      <a:pt x="33" y="20"/>
                      <a:pt x="32" y="20"/>
                      <a:pt x="31" y="19"/>
                    </a:cubicBezTo>
                    <a:cubicBezTo>
                      <a:pt x="28" y="15"/>
                      <a:pt x="30" y="19"/>
                      <a:pt x="30" y="19"/>
                    </a:cubicBezTo>
                    <a:cubicBezTo>
                      <a:pt x="29" y="19"/>
                      <a:pt x="26" y="16"/>
                      <a:pt x="25" y="16"/>
                    </a:cubicBezTo>
                    <a:cubicBezTo>
                      <a:pt x="24" y="14"/>
                      <a:pt x="23" y="12"/>
                      <a:pt x="21" y="11"/>
                    </a:cubicBezTo>
                    <a:cubicBezTo>
                      <a:pt x="19" y="10"/>
                      <a:pt x="18" y="9"/>
                      <a:pt x="16" y="7"/>
                    </a:cubicBezTo>
                    <a:cubicBezTo>
                      <a:pt x="15" y="6"/>
                      <a:pt x="14" y="3"/>
                      <a:pt x="1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4" name="Freeform 453">
                <a:extLst>
                  <a:ext uri="{FF2B5EF4-FFF2-40B4-BE49-F238E27FC236}">
                    <a16:creationId xmlns:a16="http://schemas.microsoft.com/office/drawing/2014/main" id="{3198460B-EA59-2D4E-A3CC-D583EC3D30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1640" y="4137305"/>
                <a:ext cx="17642" cy="17648"/>
              </a:xfrm>
              <a:custGeom>
                <a:avLst/>
                <a:gdLst>
                  <a:gd name="T0" fmla="*/ 4 w 5"/>
                  <a:gd name="T1" fmla="*/ 4 h 5"/>
                  <a:gd name="T2" fmla="*/ 1 w 5"/>
                  <a:gd name="T3" fmla="*/ 0 h 5"/>
                  <a:gd name="T4" fmla="*/ 4 w 5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4" y="4"/>
                    </a:moveTo>
                    <a:cubicBezTo>
                      <a:pt x="5" y="3"/>
                      <a:pt x="2" y="0"/>
                      <a:pt x="1" y="0"/>
                    </a:cubicBezTo>
                    <a:cubicBezTo>
                      <a:pt x="0" y="1"/>
                      <a:pt x="3" y="5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5" name="Freeform 454">
                <a:extLst>
                  <a:ext uri="{FF2B5EF4-FFF2-40B4-BE49-F238E27FC236}">
                    <a16:creationId xmlns:a16="http://schemas.microsoft.com/office/drawing/2014/main" id="{1608A6DA-AEF0-8543-8A4C-665A79ACE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6340" y="4178482"/>
                <a:ext cx="16466" cy="17648"/>
              </a:xfrm>
              <a:custGeom>
                <a:avLst/>
                <a:gdLst>
                  <a:gd name="T0" fmla="*/ 4 w 5"/>
                  <a:gd name="T1" fmla="*/ 4 h 5"/>
                  <a:gd name="T2" fmla="*/ 1 w 5"/>
                  <a:gd name="T3" fmla="*/ 0 h 5"/>
                  <a:gd name="T4" fmla="*/ 4 w 5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4" y="4"/>
                    </a:moveTo>
                    <a:cubicBezTo>
                      <a:pt x="5" y="3"/>
                      <a:pt x="2" y="0"/>
                      <a:pt x="1" y="0"/>
                    </a:cubicBezTo>
                    <a:cubicBezTo>
                      <a:pt x="0" y="1"/>
                      <a:pt x="3" y="5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6" name="Freeform 455">
                <a:extLst>
                  <a:ext uri="{FF2B5EF4-FFF2-40B4-BE49-F238E27FC236}">
                    <a16:creationId xmlns:a16="http://schemas.microsoft.com/office/drawing/2014/main" id="{E689B7C5-FB34-DE4F-A2DC-38E1DFB36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781" y="4189069"/>
                <a:ext cx="24699" cy="24706"/>
              </a:xfrm>
              <a:custGeom>
                <a:avLst/>
                <a:gdLst>
                  <a:gd name="T0" fmla="*/ 7 w 7"/>
                  <a:gd name="T1" fmla="*/ 7 h 7"/>
                  <a:gd name="T2" fmla="*/ 5 w 7"/>
                  <a:gd name="T3" fmla="*/ 3 h 7"/>
                  <a:gd name="T4" fmla="*/ 0 w 7"/>
                  <a:gd name="T5" fmla="*/ 1 h 7"/>
                  <a:gd name="T6" fmla="*/ 1 w 7"/>
                  <a:gd name="T7" fmla="*/ 3 h 7"/>
                  <a:gd name="T8" fmla="*/ 3 w 7"/>
                  <a:gd name="T9" fmla="*/ 5 h 7"/>
                  <a:gd name="T10" fmla="*/ 7 w 7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7">
                    <a:moveTo>
                      <a:pt x="7" y="7"/>
                    </a:moveTo>
                    <a:cubicBezTo>
                      <a:pt x="7" y="5"/>
                      <a:pt x="5" y="5"/>
                      <a:pt x="5" y="3"/>
                    </a:cubicBezTo>
                    <a:cubicBezTo>
                      <a:pt x="5" y="1"/>
                      <a:pt x="2" y="0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3" y="3"/>
                      <a:pt x="2" y="4"/>
                      <a:pt x="3" y="5"/>
                    </a:cubicBezTo>
                    <a:cubicBezTo>
                      <a:pt x="3" y="6"/>
                      <a:pt x="7" y="7"/>
                      <a:pt x="7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7" name="Freeform 456">
                <a:extLst>
                  <a:ext uri="{FF2B5EF4-FFF2-40B4-BE49-F238E27FC236}">
                    <a16:creationId xmlns:a16="http://schemas.microsoft.com/office/drawing/2014/main" id="{4DB9A934-5731-524F-B3C2-D74FB0185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1594" y="4206717"/>
                <a:ext cx="12938" cy="12942"/>
              </a:xfrm>
              <a:custGeom>
                <a:avLst/>
                <a:gdLst>
                  <a:gd name="T0" fmla="*/ 2 w 4"/>
                  <a:gd name="T1" fmla="*/ 3 h 4"/>
                  <a:gd name="T2" fmla="*/ 2 w 4"/>
                  <a:gd name="T3" fmla="*/ 0 h 4"/>
                  <a:gd name="T4" fmla="*/ 2 w 4"/>
                  <a:gd name="T5" fmla="*/ 3 h 4"/>
                  <a:gd name="T6" fmla="*/ 2 w 4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2" y="3"/>
                    </a:moveTo>
                    <a:cubicBezTo>
                      <a:pt x="0" y="4"/>
                      <a:pt x="0" y="1"/>
                      <a:pt x="2" y="0"/>
                    </a:cubicBezTo>
                    <a:cubicBezTo>
                      <a:pt x="4" y="0"/>
                      <a:pt x="4" y="3"/>
                      <a:pt x="2" y="3"/>
                    </a:cubicBezTo>
                    <a:cubicBezTo>
                      <a:pt x="1" y="4"/>
                      <a:pt x="3" y="3"/>
                      <a:pt x="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8" name="Freeform 457">
                <a:extLst>
                  <a:ext uri="{FF2B5EF4-FFF2-40B4-BE49-F238E27FC236}">
                    <a16:creationId xmlns:a16="http://schemas.microsoft.com/office/drawing/2014/main" id="{94DD1E24-FB6B-B54F-8A5E-1D4A88ADC7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6309" y="4265540"/>
                <a:ext cx="158783" cy="51764"/>
              </a:xfrm>
              <a:custGeom>
                <a:avLst/>
                <a:gdLst>
                  <a:gd name="T0" fmla="*/ 9 w 46"/>
                  <a:gd name="T1" fmla="*/ 0 h 15"/>
                  <a:gd name="T2" fmla="*/ 3 w 46"/>
                  <a:gd name="T3" fmla="*/ 0 h 15"/>
                  <a:gd name="T4" fmla="*/ 0 w 46"/>
                  <a:gd name="T5" fmla="*/ 4 h 15"/>
                  <a:gd name="T6" fmla="*/ 5 w 46"/>
                  <a:gd name="T7" fmla="*/ 6 h 15"/>
                  <a:gd name="T8" fmla="*/ 11 w 46"/>
                  <a:gd name="T9" fmla="*/ 9 h 15"/>
                  <a:gd name="T10" fmla="*/ 15 w 46"/>
                  <a:gd name="T11" fmla="*/ 9 h 15"/>
                  <a:gd name="T12" fmla="*/ 24 w 46"/>
                  <a:gd name="T13" fmla="*/ 11 h 15"/>
                  <a:gd name="T14" fmla="*/ 40 w 46"/>
                  <a:gd name="T15" fmla="*/ 13 h 15"/>
                  <a:gd name="T16" fmla="*/ 45 w 46"/>
                  <a:gd name="T17" fmla="*/ 13 h 15"/>
                  <a:gd name="T18" fmla="*/ 43 w 46"/>
                  <a:gd name="T19" fmla="*/ 9 h 15"/>
                  <a:gd name="T20" fmla="*/ 41 w 46"/>
                  <a:gd name="T21" fmla="*/ 9 h 15"/>
                  <a:gd name="T22" fmla="*/ 37 w 46"/>
                  <a:gd name="T23" fmla="*/ 9 h 15"/>
                  <a:gd name="T24" fmla="*/ 35 w 46"/>
                  <a:gd name="T25" fmla="*/ 6 h 15"/>
                  <a:gd name="T26" fmla="*/ 32 w 46"/>
                  <a:gd name="T27" fmla="*/ 4 h 15"/>
                  <a:gd name="T28" fmla="*/ 27 w 46"/>
                  <a:gd name="T29" fmla="*/ 3 h 15"/>
                  <a:gd name="T30" fmla="*/ 25 w 46"/>
                  <a:gd name="T31" fmla="*/ 4 h 15"/>
                  <a:gd name="T32" fmla="*/ 21 w 46"/>
                  <a:gd name="T33" fmla="*/ 5 h 15"/>
                  <a:gd name="T34" fmla="*/ 15 w 46"/>
                  <a:gd name="T35" fmla="*/ 3 h 15"/>
                  <a:gd name="T36" fmla="*/ 11 w 46"/>
                  <a:gd name="T37" fmla="*/ 2 h 15"/>
                  <a:gd name="T38" fmla="*/ 9 w 46"/>
                  <a:gd name="T39" fmla="*/ 0 h 15"/>
                  <a:gd name="T40" fmla="*/ 9 w 46"/>
                  <a:gd name="T4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6" h="15">
                    <a:moveTo>
                      <a:pt x="9" y="0"/>
                    </a:moveTo>
                    <a:cubicBezTo>
                      <a:pt x="7" y="1"/>
                      <a:pt x="6" y="0"/>
                      <a:pt x="3" y="0"/>
                    </a:cubicBezTo>
                    <a:cubicBezTo>
                      <a:pt x="3" y="0"/>
                      <a:pt x="0" y="3"/>
                      <a:pt x="0" y="4"/>
                    </a:cubicBezTo>
                    <a:cubicBezTo>
                      <a:pt x="0" y="5"/>
                      <a:pt x="4" y="4"/>
                      <a:pt x="5" y="6"/>
                    </a:cubicBezTo>
                    <a:cubicBezTo>
                      <a:pt x="6" y="8"/>
                      <a:pt x="9" y="8"/>
                      <a:pt x="11" y="9"/>
                    </a:cubicBezTo>
                    <a:cubicBezTo>
                      <a:pt x="13" y="9"/>
                      <a:pt x="14" y="9"/>
                      <a:pt x="15" y="9"/>
                    </a:cubicBezTo>
                    <a:cubicBezTo>
                      <a:pt x="18" y="9"/>
                      <a:pt x="21" y="10"/>
                      <a:pt x="24" y="11"/>
                    </a:cubicBezTo>
                    <a:cubicBezTo>
                      <a:pt x="29" y="12"/>
                      <a:pt x="35" y="11"/>
                      <a:pt x="40" y="13"/>
                    </a:cubicBezTo>
                    <a:cubicBezTo>
                      <a:pt x="41" y="13"/>
                      <a:pt x="44" y="15"/>
                      <a:pt x="45" y="13"/>
                    </a:cubicBezTo>
                    <a:cubicBezTo>
                      <a:pt x="46" y="13"/>
                      <a:pt x="44" y="9"/>
                      <a:pt x="43" y="9"/>
                    </a:cubicBezTo>
                    <a:cubicBezTo>
                      <a:pt x="42" y="8"/>
                      <a:pt x="42" y="9"/>
                      <a:pt x="41" y="9"/>
                    </a:cubicBezTo>
                    <a:cubicBezTo>
                      <a:pt x="39" y="10"/>
                      <a:pt x="38" y="9"/>
                      <a:pt x="37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5" y="5"/>
                      <a:pt x="33" y="5"/>
                      <a:pt x="32" y="4"/>
                    </a:cubicBezTo>
                    <a:cubicBezTo>
                      <a:pt x="31" y="4"/>
                      <a:pt x="28" y="3"/>
                      <a:pt x="27" y="3"/>
                    </a:cubicBezTo>
                    <a:cubicBezTo>
                      <a:pt x="26" y="3"/>
                      <a:pt x="25" y="4"/>
                      <a:pt x="25" y="4"/>
                    </a:cubicBezTo>
                    <a:cubicBezTo>
                      <a:pt x="24" y="5"/>
                      <a:pt x="23" y="5"/>
                      <a:pt x="21" y="5"/>
                    </a:cubicBezTo>
                    <a:cubicBezTo>
                      <a:pt x="19" y="5"/>
                      <a:pt x="17" y="4"/>
                      <a:pt x="15" y="3"/>
                    </a:cubicBezTo>
                    <a:cubicBezTo>
                      <a:pt x="14" y="2"/>
                      <a:pt x="12" y="2"/>
                      <a:pt x="11" y="2"/>
                    </a:cubicBezTo>
                    <a:cubicBezTo>
                      <a:pt x="11" y="2"/>
                      <a:pt x="10" y="0"/>
                      <a:pt x="9" y="0"/>
                    </a:cubicBezTo>
                    <a:cubicBezTo>
                      <a:pt x="8" y="1"/>
                      <a:pt x="10" y="0"/>
                      <a:pt x="9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49" name="Freeform 458">
                <a:extLst>
                  <a:ext uri="{FF2B5EF4-FFF2-40B4-BE49-F238E27FC236}">
                    <a16:creationId xmlns:a16="http://schemas.microsoft.com/office/drawing/2014/main" id="{BCB78ECE-039F-374B-AEB7-33A12D4FB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3926" y="4278480"/>
                <a:ext cx="27052" cy="10588"/>
              </a:xfrm>
              <a:custGeom>
                <a:avLst/>
                <a:gdLst>
                  <a:gd name="T0" fmla="*/ 3 w 8"/>
                  <a:gd name="T1" fmla="*/ 3 h 3"/>
                  <a:gd name="T2" fmla="*/ 8 w 8"/>
                  <a:gd name="T3" fmla="*/ 1 h 3"/>
                  <a:gd name="T4" fmla="*/ 3 w 8"/>
                  <a:gd name="T5" fmla="*/ 3 h 3"/>
                  <a:gd name="T6" fmla="*/ 3 w 8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">
                    <a:moveTo>
                      <a:pt x="3" y="3"/>
                    </a:moveTo>
                    <a:cubicBezTo>
                      <a:pt x="0" y="2"/>
                      <a:pt x="7" y="0"/>
                      <a:pt x="8" y="1"/>
                    </a:cubicBezTo>
                    <a:cubicBezTo>
                      <a:pt x="8" y="2"/>
                      <a:pt x="4" y="3"/>
                      <a:pt x="3" y="3"/>
                    </a:cubicBezTo>
                    <a:cubicBezTo>
                      <a:pt x="2" y="3"/>
                      <a:pt x="4" y="3"/>
                      <a:pt x="3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0" name="Freeform 459">
                <a:extLst>
                  <a:ext uri="{FF2B5EF4-FFF2-40B4-BE49-F238E27FC236}">
                    <a16:creationId xmlns:a16="http://schemas.microsoft.com/office/drawing/2014/main" id="{03DDB478-FEFF-A64C-ACDA-F733B161A2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1563" y="4303187"/>
                <a:ext cx="21170" cy="14118"/>
              </a:xfrm>
              <a:custGeom>
                <a:avLst/>
                <a:gdLst>
                  <a:gd name="T0" fmla="*/ 3 w 6"/>
                  <a:gd name="T1" fmla="*/ 0 h 4"/>
                  <a:gd name="T2" fmla="*/ 1 w 6"/>
                  <a:gd name="T3" fmla="*/ 1 h 4"/>
                  <a:gd name="T4" fmla="*/ 3 w 6"/>
                  <a:gd name="T5" fmla="*/ 4 h 4"/>
                  <a:gd name="T6" fmla="*/ 3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3" y="0"/>
                    </a:moveTo>
                    <a:cubicBezTo>
                      <a:pt x="2" y="0"/>
                      <a:pt x="0" y="0"/>
                      <a:pt x="1" y="1"/>
                    </a:cubicBezTo>
                    <a:cubicBezTo>
                      <a:pt x="1" y="1"/>
                      <a:pt x="3" y="4"/>
                      <a:pt x="3" y="4"/>
                    </a:cubicBezTo>
                    <a:cubicBezTo>
                      <a:pt x="5" y="4"/>
                      <a:pt x="6" y="0"/>
                      <a:pt x="3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1" name="Freeform 460">
                <a:extLst>
                  <a:ext uri="{FF2B5EF4-FFF2-40B4-BE49-F238E27FC236}">
                    <a16:creationId xmlns:a16="http://schemas.microsoft.com/office/drawing/2014/main" id="{787FEA4C-6652-E34E-8939-328356F25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2734" y="4306715"/>
                <a:ext cx="16466" cy="10588"/>
              </a:xfrm>
              <a:custGeom>
                <a:avLst/>
                <a:gdLst>
                  <a:gd name="T0" fmla="*/ 4 w 5"/>
                  <a:gd name="T1" fmla="*/ 1 h 3"/>
                  <a:gd name="T2" fmla="*/ 2 w 5"/>
                  <a:gd name="T3" fmla="*/ 0 h 3"/>
                  <a:gd name="T4" fmla="*/ 1 w 5"/>
                  <a:gd name="T5" fmla="*/ 2 h 3"/>
                  <a:gd name="T6" fmla="*/ 2 w 5"/>
                  <a:gd name="T7" fmla="*/ 2 h 3"/>
                  <a:gd name="T8" fmla="*/ 4 w 5"/>
                  <a:gd name="T9" fmla="*/ 1 h 3"/>
                  <a:gd name="T10" fmla="*/ 4 w 5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3">
                    <a:moveTo>
                      <a:pt x="4" y="1"/>
                    </a:moveTo>
                    <a:cubicBezTo>
                      <a:pt x="4" y="1"/>
                      <a:pt x="3" y="0"/>
                      <a:pt x="2" y="0"/>
                    </a:cubicBezTo>
                    <a:cubicBezTo>
                      <a:pt x="2" y="1"/>
                      <a:pt x="0" y="2"/>
                      <a:pt x="1" y="2"/>
                    </a:cubicBezTo>
                    <a:cubicBezTo>
                      <a:pt x="1" y="2"/>
                      <a:pt x="2" y="3"/>
                      <a:pt x="2" y="2"/>
                    </a:cubicBezTo>
                    <a:cubicBezTo>
                      <a:pt x="3" y="2"/>
                      <a:pt x="5" y="2"/>
                      <a:pt x="4" y="1"/>
                    </a:cubicBezTo>
                    <a:cubicBezTo>
                      <a:pt x="4" y="1"/>
                      <a:pt x="5" y="2"/>
                      <a:pt x="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2" name="Freeform 461">
                <a:extLst>
                  <a:ext uri="{FF2B5EF4-FFF2-40B4-BE49-F238E27FC236}">
                    <a16:creationId xmlns:a16="http://schemas.microsoft.com/office/drawing/2014/main" id="{4958CC2E-11FB-F44E-AD98-F738B4EDB5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5671" y="4306715"/>
                <a:ext cx="24699" cy="14118"/>
              </a:xfrm>
              <a:custGeom>
                <a:avLst/>
                <a:gdLst>
                  <a:gd name="T0" fmla="*/ 2 w 7"/>
                  <a:gd name="T1" fmla="*/ 1 h 4"/>
                  <a:gd name="T2" fmla="*/ 2 w 7"/>
                  <a:gd name="T3" fmla="*/ 4 h 4"/>
                  <a:gd name="T4" fmla="*/ 6 w 7"/>
                  <a:gd name="T5" fmla="*/ 3 h 4"/>
                  <a:gd name="T6" fmla="*/ 5 w 7"/>
                  <a:gd name="T7" fmla="*/ 1 h 4"/>
                  <a:gd name="T8" fmla="*/ 2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2" y="1"/>
                    </a:moveTo>
                    <a:cubicBezTo>
                      <a:pt x="1" y="2"/>
                      <a:pt x="0" y="4"/>
                      <a:pt x="2" y="4"/>
                    </a:cubicBezTo>
                    <a:cubicBezTo>
                      <a:pt x="4" y="4"/>
                      <a:pt x="5" y="4"/>
                      <a:pt x="6" y="3"/>
                    </a:cubicBezTo>
                    <a:cubicBezTo>
                      <a:pt x="7" y="3"/>
                      <a:pt x="5" y="2"/>
                      <a:pt x="5" y="1"/>
                    </a:cubicBezTo>
                    <a:cubicBezTo>
                      <a:pt x="4" y="0"/>
                      <a:pt x="3" y="0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3" name="Freeform 462">
                <a:extLst>
                  <a:ext uri="{FF2B5EF4-FFF2-40B4-BE49-F238E27FC236}">
                    <a16:creationId xmlns:a16="http://schemas.microsoft.com/office/drawing/2014/main" id="{9821AEE3-2CC2-9140-B304-6291F3167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3314" y="4303187"/>
                <a:ext cx="28228" cy="17648"/>
              </a:xfrm>
              <a:custGeom>
                <a:avLst/>
                <a:gdLst>
                  <a:gd name="T0" fmla="*/ 1 w 8"/>
                  <a:gd name="T1" fmla="*/ 0 h 5"/>
                  <a:gd name="T2" fmla="*/ 0 w 8"/>
                  <a:gd name="T3" fmla="*/ 1 h 5"/>
                  <a:gd name="T4" fmla="*/ 2 w 8"/>
                  <a:gd name="T5" fmla="*/ 2 h 5"/>
                  <a:gd name="T6" fmla="*/ 2 w 8"/>
                  <a:gd name="T7" fmla="*/ 3 h 5"/>
                  <a:gd name="T8" fmla="*/ 7 w 8"/>
                  <a:gd name="T9" fmla="*/ 4 h 5"/>
                  <a:gd name="T10" fmla="*/ 7 w 8"/>
                  <a:gd name="T11" fmla="*/ 1 h 5"/>
                  <a:gd name="T12" fmla="*/ 1 w 8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">
                    <a:moveTo>
                      <a:pt x="1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2" y="1"/>
                      <a:pt x="2" y="2"/>
                    </a:cubicBezTo>
                    <a:cubicBezTo>
                      <a:pt x="2" y="2"/>
                      <a:pt x="2" y="3"/>
                      <a:pt x="2" y="3"/>
                    </a:cubicBezTo>
                    <a:cubicBezTo>
                      <a:pt x="2" y="4"/>
                      <a:pt x="6" y="5"/>
                      <a:pt x="7" y="4"/>
                    </a:cubicBezTo>
                    <a:cubicBezTo>
                      <a:pt x="8" y="3"/>
                      <a:pt x="8" y="2"/>
                      <a:pt x="7" y="1"/>
                    </a:cubicBezTo>
                    <a:cubicBezTo>
                      <a:pt x="5" y="1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4" name="Freeform 463">
                <a:extLst>
                  <a:ext uri="{FF2B5EF4-FFF2-40B4-BE49-F238E27FC236}">
                    <a16:creationId xmlns:a16="http://schemas.microsoft.com/office/drawing/2014/main" id="{8AC1C990-7B1C-7C4E-AA21-C3CC24DAB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0952" y="4306715"/>
                <a:ext cx="42342" cy="14118"/>
              </a:xfrm>
              <a:custGeom>
                <a:avLst/>
                <a:gdLst>
                  <a:gd name="T0" fmla="*/ 2 w 12"/>
                  <a:gd name="T1" fmla="*/ 0 h 4"/>
                  <a:gd name="T2" fmla="*/ 0 w 12"/>
                  <a:gd name="T3" fmla="*/ 2 h 4"/>
                  <a:gd name="T4" fmla="*/ 12 w 12"/>
                  <a:gd name="T5" fmla="*/ 2 h 4"/>
                  <a:gd name="T6" fmla="*/ 9 w 12"/>
                  <a:gd name="T7" fmla="*/ 2 h 4"/>
                  <a:gd name="T8" fmla="*/ 2 w 12"/>
                  <a:gd name="T9" fmla="*/ 0 h 4"/>
                  <a:gd name="T10" fmla="*/ 2 w 12"/>
                  <a:gd name="T11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4">
                    <a:moveTo>
                      <a:pt x="2" y="0"/>
                    </a:move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11" y="4"/>
                      <a:pt x="12" y="2"/>
                    </a:cubicBezTo>
                    <a:cubicBezTo>
                      <a:pt x="12" y="1"/>
                      <a:pt x="9" y="2"/>
                      <a:pt x="9" y="2"/>
                    </a:cubicBezTo>
                    <a:cubicBezTo>
                      <a:pt x="7" y="2"/>
                      <a:pt x="4" y="1"/>
                      <a:pt x="2" y="0"/>
                    </a:cubicBezTo>
                    <a:cubicBezTo>
                      <a:pt x="2" y="0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5" name="Freeform 464">
                <a:extLst>
                  <a:ext uri="{FF2B5EF4-FFF2-40B4-BE49-F238E27FC236}">
                    <a16:creationId xmlns:a16="http://schemas.microsoft.com/office/drawing/2014/main" id="{281C8C5E-9734-E244-B765-29AFB73AFE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014" y="4326716"/>
                <a:ext cx="37637" cy="21176"/>
              </a:xfrm>
              <a:custGeom>
                <a:avLst/>
                <a:gdLst>
                  <a:gd name="T0" fmla="*/ 0 w 11"/>
                  <a:gd name="T1" fmla="*/ 0 h 6"/>
                  <a:gd name="T2" fmla="*/ 8 w 11"/>
                  <a:gd name="T3" fmla="*/ 4 h 6"/>
                  <a:gd name="T4" fmla="*/ 0 w 11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0"/>
                    </a:moveTo>
                    <a:cubicBezTo>
                      <a:pt x="1" y="0"/>
                      <a:pt x="7" y="6"/>
                      <a:pt x="8" y="4"/>
                    </a:cubicBezTo>
                    <a:cubicBezTo>
                      <a:pt x="1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6" name="Freeform 465">
                <a:extLst>
                  <a:ext uri="{FF2B5EF4-FFF2-40B4-BE49-F238E27FC236}">
                    <a16:creationId xmlns:a16="http://schemas.microsoft.com/office/drawing/2014/main" id="{C244E5E3-502D-284C-A331-59599F6AFB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7982" y="4216128"/>
                <a:ext cx="21170" cy="14118"/>
              </a:xfrm>
              <a:custGeom>
                <a:avLst/>
                <a:gdLst>
                  <a:gd name="T0" fmla="*/ 3 w 6"/>
                  <a:gd name="T1" fmla="*/ 3 h 4"/>
                  <a:gd name="T2" fmla="*/ 4 w 6"/>
                  <a:gd name="T3" fmla="*/ 0 h 4"/>
                  <a:gd name="T4" fmla="*/ 3 w 6"/>
                  <a:gd name="T5" fmla="*/ 3 h 4"/>
                  <a:gd name="T6" fmla="*/ 3 w 6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3" y="3"/>
                    </a:moveTo>
                    <a:cubicBezTo>
                      <a:pt x="0" y="4"/>
                      <a:pt x="1" y="0"/>
                      <a:pt x="4" y="0"/>
                    </a:cubicBezTo>
                    <a:cubicBezTo>
                      <a:pt x="6" y="0"/>
                      <a:pt x="5" y="3"/>
                      <a:pt x="3" y="3"/>
                    </a:cubicBezTo>
                    <a:cubicBezTo>
                      <a:pt x="2" y="4"/>
                      <a:pt x="5" y="3"/>
                      <a:pt x="3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7" name="Freeform 466">
                <a:extLst>
                  <a:ext uri="{FF2B5EF4-FFF2-40B4-BE49-F238E27FC236}">
                    <a16:creationId xmlns:a16="http://schemas.microsoft.com/office/drawing/2014/main" id="{82823C7C-4D76-BE4D-ABD5-340C9C6A3F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83268" y="4213776"/>
                <a:ext cx="51751" cy="16471"/>
              </a:xfrm>
              <a:custGeom>
                <a:avLst/>
                <a:gdLst>
                  <a:gd name="T0" fmla="*/ 2 w 15"/>
                  <a:gd name="T1" fmla="*/ 3 h 5"/>
                  <a:gd name="T2" fmla="*/ 1 w 15"/>
                  <a:gd name="T3" fmla="*/ 1 h 5"/>
                  <a:gd name="T4" fmla="*/ 5 w 15"/>
                  <a:gd name="T5" fmla="*/ 0 h 5"/>
                  <a:gd name="T6" fmla="*/ 13 w 15"/>
                  <a:gd name="T7" fmla="*/ 2 h 5"/>
                  <a:gd name="T8" fmla="*/ 15 w 15"/>
                  <a:gd name="T9" fmla="*/ 5 h 5"/>
                  <a:gd name="T10" fmla="*/ 11 w 15"/>
                  <a:gd name="T11" fmla="*/ 3 h 5"/>
                  <a:gd name="T12" fmla="*/ 2 w 15"/>
                  <a:gd name="T13" fmla="*/ 3 h 5"/>
                  <a:gd name="T14" fmla="*/ 2 w 15"/>
                  <a:gd name="T1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5">
                    <a:moveTo>
                      <a:pt x="2" y="3"/>
                    </a:moveTo>
                    <a:cubicBezTo>
                      <a:pt x="1" y="3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0"/>
                    </a:cubicBezTo>
                    <a:cubicBezTo>
                      <a:pt x="8" y="0"/>
                      <a:pt x="10" y="0"/>
                      <a:pt x="13" y="2"/>
                    </a:cubicBezTo>
                    <a:cubicBezTo>
                      <a:pt x="14" y="3"/>
                      <a:pt x="15" y="4"/>
                      <a:pt x="15" y="5"/>
                    </a:cubicBezTo>
                    <a:cubicBezTo>
                      <a:pt x="14" y="5"/>
                      <a:pt x="11" y="3"/>
                      <a:pt x="11" y="3"/>
                    </a:cubicBezTo>
                    <a:cubicBezTo>
                      <a:pt x="8" y="2"/>
                      <a:pt x="5" y="3"/>
                      <a:pt x="2" y="3"/>
                    </a:cubicBezTo>
                    <a:cubicBezTo>
                      <a:pt x="1" y="3"/>
                      <a:pt x="3" y="3"/>
                      <a:pt x="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8" name="Freeform 467">
                <a:extLst>
                  <a:ext uri="{FF2B5EF4-FFF2-40B4-BE49-F238E27FC236}">
                    <a16:creationId xmlns:a16="http://schemas.microsoft.com/office/drawing/2014/main" id="{F3870C16-C4BE-2543-B95F-F8F4D444A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4485" y="4133774"/>
                <a:ext cx="110560" cy="124706"/>
              </a:xfrm>
              <a:custGeom>
                <a:avLst/>
                <a:gdLst>
                  <a:gd name="T0" fmla="*/ 13 w 32"/>
                  <a:gd name="T1" fmla="*/ 32 h 36"/>
                  <a:gd name="T2" fmla="*/ 14 w 32"/>
                  <a:gd name="T3" fmla="*/ 30 h 36"/>
                  <a:gd name="T4" fmla="*/ 11 w 32"/>
                  <a:gd name="T5" fmla="*/ 28 h 36"/>
                  <a:gd name="T6" fmla="*/ 12 w 32"/>
                  <a:gd name="T7" fmla="*/ 23 h 36"/>
                  <a:gd name="T8" fmla="*/ 8 w 32"/>
                  <a:gd name="T9" fmla="*/ 23 h 36"/>
                  <a:gd name="T10" fmla="*/ 8 w 32"/>
                  <a:gd name="T11" fmla="*/ 29 h 36"/>
                  <a:gd name="T12" fmla="*/ 8 w 32"/>
                  <a:gd name="T13" fmla="*/ 30 h 36"/>
                  <a:gd name="T14" fmla="*/ 7 w 32"/>
                  <a:gd name="T15" fmla="*/ 34 h 36"/>
                  <a:gd name="T16" fmla="*/ 4 w 32"/>
                  <a:gd name="T17" fmla="*/ 36 h 36"/>
                  <a:gd name="T18" fmla="*/ 4 w 32"/>
                  <a:gd name="T19" fmla="*/ 31 h 36"/>
                  <a:gd name="T20" fmla="*/ 2 w 32"/>
                  <a:gd name="T21" fmla="*/ 26 h 36"/>
                  <a:gd name="T22" fmla="*/ 1 w 32"/>
                  <a:gd name="T23" fmla="*/ 21 h 36"/>
                  <a:gd name="T24" fmla="*/ 3 w 32"/>
                  <a:gd name="T25" fmla="*/ 14 h 36"/>
                  <a:gd name="T26" fmla="*/ 9 w 32"/>
                  <a:gd name="T27" fmla="*/ 5 h 36"/>
                  <a:gd name="T28" fmla="*/ 11 w 32"/>
                  <a:gd name="T29" fmla="*/ 2 h 36"/>
                  <a:gd name="T30" fmla="*/ 18 w 32"/>
                  <a:gd name="T31" fmla="*/ 4 h 36"/>
                  <a:gd name="T32" fmla="*/ 25 w 32"/>
                  <a:gd name="T33" fmla="*/ 4 h 36"/>
                  <a:gd name="T34" fmla="*/ 32 w 32"/>
                  <a:gd name="T35" fmla="*/ 1 h 36"/>
                  <a:gd name="T36" fmla="*/ 29 w 32"/>
                  <a:gd name="T37" fmla="*/ 6 h 36"/>
                  <a:gd name="T38" fmla="*/ 23 w 32"/>
                  <a:gd name="T39" fmla="*/ 7 h 36"/>
                  <a:gd name="T40" fmla="*/ 10 w 32"/>
                  <a:gd name="T41" fmla="*/ 7 h 36"/>
                  <a:gd name="T42" fmla="*/ 6 w 32"/>
                  <a:gd name="T43" fmla="*/ 10 h 36"/>
                  <a:gd name="T44" fmla="*/ 10 w 32"/>
                  <a:gd name="T45" fmla="*/ 15 h 36"/>
                  <a:gd name="T46" fmla="*/ 13 w 32"/>
                  <a:gd name="T47" fmla="*/ 14 h 36"/>
                  <a:gd name="T48" fmla="*/ 20 w 32"/>
                  <a:gd name="T49" fmla="*/ 13 h 36"/>
                  <a:gd name="T50" fmla="*/ 17 w 32"/>
                  <a:gd name="T51" fmla="*/ 16 h 36"/>
                  <a:gd name="T52" fmla="*/ 13 w 32"/>
                  <a:gd name="T53" fmla="*/ 17 h 36"/>
                  <a:gd name="T54" fmla="*/ 14 w 32"/>
                  <a:gd name="T55" fmla="*/ 20 h 36"/>
                  <a:gd name="T56" fmla="*/ 18 w 32"/>
                  <a:gd name="T57" fmla="*/ 25 h 36"/>
                  <a:gd name="T58" fmla="*/ 19 w 32"/>
                  <a:gd name="T59" fmla="*/ 28 h 36"/>
                  <a:gd name="T60" fmla="*/ 22 w 32"/>
                  <a:gd name="T61" fmla="*/ 30 h 36"/>
                  <a:gd name="T62" fmla="*/ 13 w 32"/>
                  <a:gd name="T63" fmla="*/ 32 h 36"/>
                  <a:gd name="T64" fmla="*/ 13 w 32"/>
                  <a:gd name="T6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3" y="32"/>
                    </a:moveTo>
                    <a:cubicBezTo>
                      <a:pt x="13" y="31"/>
                      <a:pt x="14" y="31"/>
                      <a:pt x="14" y="30"/>
                    </a:cubicBezTo>
                    <a:cubicBezTo>
                      <a:pt x="14" y="29"/>
                      <a:pt x="12" y="28"/>
                      <a:pt x="11" y="28"/>
                    </a:cubicBezTo>
                    <a:cubicBezTo>
                      <a:pt x="10" y="26"/>
                      <a:pt x="12" y="25"/>
                      <a:pt x="12" y="23"/>
                    </a:cubicBezTo>
                    <a:cubicBezTo>
                      <a:pt x="12" y="22"/>
                      <a:pt x="8" y="22"/>
                      <a:pt x="8" y="23"/>
                    </a:cubicBezTo>
                    <a:cubicBezTo>
                      <a:pt x="7" y="25"/>
                      <a:pt x="8" y="27"/>
                      <a:pt x="8" y="29"/>
                    </a:cubicBezTo>
                    <a:cubicBezTo>
                      <a:pt x="7" y="29"/>
                      <a:pt x="8" y="30"/>
                      <a:pt x="8" y="30"/>
                    </a:cubicBezTo>
                    <a:cubicBezTo>
                      <a:pt x="8" y="32"/>
                      <a:pt x="7" y="33"/>
                      <a:pt x="7" y="34"/>
                    </a:cubicBezTo>
                    <a:cubicBezTo>
                      <a:pt x="6" y="36"/>
                      <a:pt x="7" y="36"/>
                      <a:pt x="4" y="36"/>
                    </a:cubicBezTo>
                    <a:cubicBezTo>
                      <a:pt x="1" y="36"/>
                      <a:pt x="4" y="32"/>
                      <a:pt x="4" y="31"/>
                    </a:cubicBezTo>
                    <a:cubicBezTo>
                      <a:pt x="5" y="30"/>
                      <a:pt x="4" y="27"/>
                      <a:pt x="2" y="26"/>
                    </a:cubicBezTo>
                    <a:cubicBezTo>
                      <a:pt x="0" y="25"/>
                      <a:pt x="0" y="23"/>
                      <a:pt x="1" y="21"/>
                    </a:cubicBezTo>
                    <a:cubicBezTo>
                      <a:pt x="2" y="19"/>
                      <a:pt x="2" y="16"/>
                      <a:pt x="3" y="14"/>
                    </a:cubicBezTo>
                    <a:cubicBezTo>
                      <a:pt x="5" y="11"/>
                      <a:pt x="4" y="5"/>
                      <a:pt x="9" y="5"/>
                    </a:cubicBezTo>
                    <a:cubicBezTo>
                      <a:pt x="10" y="5"/>
                      <a:pt x="9" y="2"/>
                      <a:pt x="11" y="2"/>
                    </a:cubicBezTo>
                    <a:cubicBezTo>
                      <a:pt x="14" y="3"/>
                      <a:pt x="16" y="4"/>
                      <a:pt x="18" y="4"/>
                    </a:cubicBezTo>
                    <a:cubicBezTo>
                      <a:pt x="20" y="4"/>
                      <a:pt x="23" y="5"/>
                      <a:pt x="25" y="4"/>
                    </a:cubicBezTo>
                    <a:cubicBezTo>
                      <a:pt x="26" y="4"/>
                      <a:pt x="32" y="0"/>
                      <a:pt x="32" y="1"/>
                    </a:cubicBezTo>
                    <a:cubicBezTo>
                      <a:pt x="32" y="2"/>
                      <a:pt x="29" y="5"/>
                      <a:pt x="29" y="6"/>
                    </a:cubicBezTo>
                    <a:cubicBezTo>
                      <a:pt x="27" y="7"/>
                      <a:pt x="25" y="7"/>
                      <a:pt x="23" y="7"/>
                    </a:cubicBezTo>
                    <a:cubicBezTo>
                      <a:pt x="18" y="6"/>
                      <a:pt x="14" y="7"/>
                      <a:pt x="10" y="7"/>
                    </a:cubicBezTo>
                    <a:cubicBezTo>
                      <a:pt x="7" y="6"/>
                      <a:pt x="6" y="7"/>
                      <a:pt x="6" y="10"/>
                    </a:cubicBezTo>
                    <a:cubicBezTo>
                      <a:pt x="6" y="13"/>
                      <a:pt x="9" y="13"/>
                      <a:pt x="10" y="15"/>
                    </a:cubicBezTo>
                    <a:cubicBezTo>
                      <a:pt x="11" y="17"/>
                      <a:pt x="12" y="15"/>
                      <a:pt x="13" y="14"/>
                    </a:cubicBezTo>
                    <a:cubicBezTo>
                      <a:pt x="13" y="13"/>
                      <a:pt x="20" y="12"/>
                      <a:pt x="20" y="13"/>
                    </a:cubicBezTo>
                    <a:cubicBezTo>
                      <a:pt x="21" y="13"/>
                      <a:pt x="18" y="16"/>
                      <a:pt x="17" y="16"/>
                    </a:cubicBezTo>
                    <a:cubicBezTo>
                      <a:pt x="15" y="18"/>
                      <a:pt x="15" y="18"/>
                      <a:pt x="13" y="17"/>
                    </a:cubicBezTo>
                    <a:cubicBezTo>
                      <a:pt x="13" y="17"/>
                      <a:pt x="14" y="20"/>
                      <a:pt x="14" y="20"/>
                    </a:cubicBezTo>
                    <a:cubicBezTo>
                      <a:pt x="15" y="21"/>
                      <a:pt x="18" y="23"/>
                      <a:pt x="18" y="25"/>
                    </a:cubicBezTo>
                    <a:cubicBezTo>
                      <a:pt x="18" y="26"/>
                      <a:pt x="18" y="27"/>
                      <a:pt x="19" y="28"/>
                    </a:cubicBezTo>
                    <a:cubicBezTo>
                      <a:pt x="19" y="28"/>
                      <a:pt x="21" y="30"/>
                      <a:pt x="22" y="30"/>
                    </a:cubicBezTo>
                    <a:cubicBezTo>
                      <a:pt x="20" y="31"/>
                      <a:pt x="15" y="33"/>
                      <a:pt x="13" y="32"/>
                    </a:cubicBezTo>
                    <a:cubicBezTo>
                      <a:pt x="13" y="31"/>
                      <a:pt x="14" y="33"/>
                      <a:pt x="13" y="3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59" name="Freeform 468">
                <a:extLst>
                  <a:ext uri="{FF2B5EF4-FFF2-40B4-BE49-F238E27FC236}">
                    <a16:creationId xmlns:a16="http://schemas.microsoft.com/office/drawing/2014/main" id="{6E5A4B0D-D2BF-414E-B845-2E46A4AA6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2682" y="4126715"/>
                <a:ext cx="27052" cy="51764"/>
              </a:xfrm>
              <a:custGeom>
                <a:avLst/>
                <a:gdLst>
                  <a:gd name="T0" fmla="*/ 3 w 8"/>
                  <a:gd name="T1" fmla="*/ 2 h 15"/>
                  <a:gd name="T2" fmla="*/ 3 w 8"/>
                  <a:gd name="T3" fmla="*/ 0 h 15"/>
                  <a:gd name="T4" fmla="*/ 0 w 8"/>
                  <a:gd name="T5" fmla="*/ 4 h 15"/>
                  <a:gd name="T6" fmla="*/ 1 w 8"/>
                  <a:gd name="T7" fmla="*/ 8 h 15"/>
                  <a:gd name="T8" fmla="*/ 2 w 8"/>
                  <a:gd name="T9" fmla="*/ 12 h 15"/>
                  <a:gd name="T10" fmla="*/ 5 w 8"/>
                  <a:gd name="T11" fmla="*/ 15 h 15"/>
                  <a:gd name="T12" fmla="*/ 4 w 8"/>
                  <a:gd name="T13" fmla="*/ 13 h 15"/>
                  <a:gd name="T14" fmla="*/ 3 w 8"/>
                  <a:gd name="T15" fmla="*/ 9 h 15"/>
                  <a:gd name="T16" fmla="*/ 7 w 8"/>
                  <a:gd name="T17" fmla="*/ 9 h 15"/>
                  <a:gd name="T18" fmla="*/ 5 w 8"/>
                  <a:gd name="T19" fmla="*/ 7 h 15"/>
                  <a:gd name="T20" fmla="*/ 6 w 8"/>
                  <a:gd name="T21" fmla="*/ 5 h 15"/>
                  <a:gd name="T22" fmla="*/ 2 w 8"/>
                  <a:gd name="T23" fmla="*/ 6 h 15"/>
                  <a:gd name="T24" fmla="*/ 3 w 8"/>
                  <a:gd name="T25" fmla="*/ 2 h 15"/>
                  <a:gd name="T26" fmla="*/ 3 w 8"/>
                  <a:gd name="T27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5">
                    <a:moveTo>
                      <a:pt x="3" y="2"/>
                    </a:moveTo>
                    <a:cubicBezTo>
                      <a:pt x="3" y="1"/>
                      <a:pt x="3" y="1"/>
                      <a:pt x="3" y="0"/>
                    </a:cubicBezTo>
                    <a:cubicBezTo>
                      <a:pt x="2" y="0"/>
                      <a:pt x="0" y="3"/>
                      <a:pt x="0" y="4"/>
                    </a:cubicBezTo>
                    <a:cubicBezTo>
                      <a:pt x="0" y="5"/>
                      <a:pt x="1" y="6"/>
                      <a:pt x="1" y="8"/>
                    </a:cubicBezTo>
                    <a:cubicBezTo>
                      <a:pt x="1" y="9"/>
                      <a:pt x="1" y="11"/>
                      <a:pt x="2" y="12"/>
                    </a:cubicBezTo>
                    <a:cubicBezTo>
                      <a:pt x="2" y="12"/>
                      <a:pt x="5" y="15"/>
                      <a:pt x="5" y="15"/>
                    </a:cubicBezTo>
                    <a:cubicBezTo>
                      <a:pt x="5" y="15"/>
                      <a:pt x="4" y="13"/>
                      <a:pt x="4" y="13"/>
                    </a:cubicBezTo>
                    <a:cubicBezTo>
                      <a:pt x="3" y="12"/>
                      <a:pt x="3" y="10"/>
                      <a:pt x="3" y="9"/>
                    </a:cubicBezTo>
                    <a:cubicBezTo>
                      <a:pt x="3" y="8"/>
                      <a:pt x="7" y="9"/>
                      <a:pt x="7" y="9"/>
                    </a:cubicBezTo>
                    <a:cubicBezTo>
                      <a:pt x="8" y="9"/>
                      <a:pt x="6" y="8"/>
                      <a:pt x="5" y="7"/>
                    </a:cubicBezTo>
                    <a:cubicBezTo>
                      <a:pt x="5" y="7"/>
                      <a:pt x="6" y="6"/>
                      <a:pt x="6" y="5"/>
                    </a:cubicBezTo>
                    <a:cubicBezTo>
                      <a:pt x="7" y="1"/>
                      <a:pt x="3" y="6"/>
                      <a:pt x="2" y="6"/>
                    </a:cubicBezTo>
                    <a:cubicBezTo>
                      <a:pt x="2" y="6"/>
                      <a:pt x="4" y="3"/>
                      <a:pt x="3" y="2"/>
                    </a:cubicBezTo>
                    <a:cubicBezTo>
                      <a:pt x="3" y="1"/>
                      <a:pt x="4" y="3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0" name="Freeform 469">
                <a:extLst>
                  <a:ext uri="{FF2B5EF4-FFF2-40B4-BE49-F238E27FC236}">
                    <a16:creationId xmlns:a16="http://schemas.microsoft.com/office/drawing/2014/main" id="{FDB0A96B-9281-114E-8AE4-2C71BC97A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86797" y="4119657"/>
                <a:ext cx="9409" cy="7059"/>
              </a:xfrm>
              <a:custGeom>
                <a:avLst/>
                <a:gdLst>
                  <a:gd name="T0" fmla="*/ 1 w 3"/>
                  <a:gd name="T1" fmla="*/ 2 h 2"/>
                  <a:gd name="T2" fmla="*/ 2 w 3"/>
                  <a:gd name="T3" fmla="*/ 0 h 2"/>
                  <a:gd name="T4" fmla="*/ 1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1" y="2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2" y="2"/>
                      <a:pt x="1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1" name="Freeform 470">
                <a:extLst>
                  <a:ext uri="{FF2B5EF4-FFF2-40B4-BE49-F238E27FC236}">
                    <a16:creationId xmlns:a16="http://schemas.microsoft.com/office/drawing/2014/main" id="{EC1D9A38-392C-8A48-9D28-B76EFAA82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4434" y="4164363"/>
                <a:ext cx="16466" cy="7059"/>
              </a:xfrm>
              <a:custGeom>
                <a:avLst/>
                <a:gdLst>
                  <a:gd name="T0" fmla="*/ 5 w 5"/>
                  <a:gd name="T1" fmla="*/ 1 h 2"/>
                  <a:gd name="T2" fmla="*/ 0 w 5"/>
                  <a:gd name="T3" fmla="*/ 1 h 2"/>
                  <a:gd name="T4" fmla="*/ 5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cubicBezTo>
                      <a:pt x="5" y="0"/>
                      <a:pt x="0" y="0"/>
                      <a:pt x="0" y="1"/>
                    </a:cubicBezTo>
                    <a:cubicBezTo>
                      <a:pt x="0" y="1"/>
                      <a:pt x="5" y="2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2" name="Freeform 471">
                <a:extLst>
                  <a:ext uri="{FF2B5EF4-FFF2-40B4-BE49-F238E27FC236}">
                    <a16:creationId xmlns:a16="http://schemas.microsoft.com/office/drawing/2014/main" id="{DFD90857-1F4F-2846-BFDB-F416A4A6D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7963" y="4167892"/>
                <a:ext cx="64689" cy="38824"/>
              </a:xfrm>
              <a:custGeom>
                <a:avLst/>
                <a:gdLst>
                  <a:gd name="T0" fmla="*/ 10 w 19"/>
                  <a:gd name="T1" fmla="*/ 1 h 11"/>
                  <a:gd name="T2" fmla="*/ 4 w 19"/>
                  <a:gd name="T3" fmla="*/ 3 h 11"/>
                  <a:gd name="T4" fmla="*/ 3 w 19"/>
                  <a:gd name="T5" fmla="*/ 4 h 11"/>
                  <a:gd name="T6" fmla="*/ 1 w 19"/>
                  <a:gd name="T7" fmla="*/ 3 h 11"/>
                  <a:gd name="T8" fmla="*/ 3 w 19"/>
                  <a:gd name="T9" fmla="*/ 6 h 11"/>
                  <a:gd name="T10" fmla="*/ 6 w 19"/>
                  <a:gd name="T11" fmla="*/ 7 h 11"/>
                  <a:gd name="T12" fmla="*/ 9 w 19"/>
                  <a:gd name="T13" fmla="*/ 10 h 11"/>
                  <a:gd name="T14" fmla="*/ 14 w 19"/>
                  <a:gd name="T15" fmla="*/ 10 h 11"/>
                  <a:gd name="T16" fmla="*/ 18 w 19"/>
                  <a:gd name="T17" fmla="*/ 5 h 11"/>
                  <a:gd name="T18" fmla="*/ 15 w 19"/>
                  <a:gd name="T19" fmla="*/ 2 h 11"/>
                  <a:gd name="T20" fmla="*/ 10 w 19"/>
                  <a:gd name="T21" fmla="*/ 1 h 11"/>
                  <a:gd name="T22" fmla="*/ 10 w 19"/>
                  <a:gd name="T23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" h="11">
                    <a:moveTo>
                      <a:pt x="10" y="1"/>
                    </a:moveTo>
                    <a:cubicBezTo>
                      <a:pt x="9" y="0"/>
                      <a:pt x="5" y="2"/>
                      <a:pt x="4" y="3"/>
                    </a:cubicBezTo>
                    <a:cubicBezTo>
                      <a:pt x="3" y="3"/>
                      <a:pt x="4" y="3"/>
                      <a:pt x="3" y="4"/>
                    </a:cubicBezTo>
                    <a:cubicBezTo>
                      <a:pt x="3" y="5"/>
                      <a:pt x="2" y="3"/>
                      <a:pt x="1" y="3"/>
                    </a:cubicBezTo>
                    <a:cubicBezTo>
                      <a:pt x="0" y="3"/>
                      <a:pt x="2" y="6"/>
                      <a:pt x="3" y="6"/>
                    </a:cubicBezTo>
                    <a:cubicBezTo>
                      <a:pt x="3" y="7"/>
                      <a:pt x="5" y="7"/>
                      <a:pt x="6" y="7"/>
                    </a:cubicBezTo>
                    <a:cubicBezTo>
                      <a:pt x="8" y="7"/>
                      <a:pt x="8" y="9"/>
                      <a:pt x="9" y="10"/>
                    </a:cubicBezTo>
                    <a:cubicBezTo>
                      <a:pt x="10" y="11"/>
                      <a:pt x="13" y="10"/>
                      <a:pt x="14" y="10"/>
                    </a:cubicBezTo>
                    <a:cubicBezTo>
                      <a:pt x="18" y="10"/>
                      <a:pt x="19" y="8"/>
                      <a:pt x="18" y="5"/>
                    </a:cubicBezTo>
                    <a:cubicBezTo>
                      <a:pt x="18" y="3"/>
                      <a:pt x="17" y="2"/>
                      <a:pt x="15" y="2"/>
                    </a:cubicBezTo>
                    <a:cubicBezTo>
                      <a:pt x="14" y="2"/>
                      <a:pt x="12" y="1"/>
                      <a:pt x="10" y="1"/>
                    </a:cubicBezTo>
                    <a:cubicBezTo>
                      <a:pt x="10" y="1"/>
                      <a:pt x="11" y="1"/>
                      <a:pt x="10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3" name="Freeform 472">
                <a:extLst>
                  <a:ext uri="{FF2B5EF4-FFF2-40B4-BE49-F238E27FC236}">
                    <a16:creationId xmlns:a16="http://schemas.microsoft.com/office/drawing/2014/main" id="{0B9C79D0-EA6E-8A47-B8EA-F41408987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4941" y="4233775"/>
                <a:ext cx="71746" cy="41176"/>
              </a:xfrm>
              <a:custGeom>
                <a:avLst/>
                <a:gdLst>
                  <a:gd name="T0" fmla="*/ 0 w 21"/>
                  <a:gd name="T1" fmla="*/ 8 h 12"/>
                  <a:gd name="T2" fmla="*/ 6 w 21"/>
                  <a:gd name="T3" fmla="*/ 8 h 12"/>
                  <a:gd name="T4" fmla="*/ 9 w 21"/>
                  <a:gd name="T5" fmla="*/ 7 h 12"/>
                  <a:gd name="T6" fmla="*/ 13 w 21"/>
                  <a:gd name="T7" fmla="*/ 7 h 12"/>
                  <a:gd name="T8" fmla="*/ 14 w 21"/>
                  <a:gd name="T9" fmla="*/ 5 h 12"/>
                  <a:gd name="T10" fmla="*/ 17 w 21"/>
                  <a:gd name="T11" fmla="*/ 3 h 12"/>
                  <a:gd name="T12" fmla="*/ 20 w 21"/>
                  <a:gd name="T13" fmla="*/ 4 h 12"/>
                  <a:gd name="T14" fmla="*/ 18 w 21"/>
                  <a:gd name="T15" fmla="*/ 7 h 12"/>
                  <a:gd name="T16" fmla="*/ 11 w 21"/>
                  <a:gd name="T17" fmla="*/ 11 h 12"/>
                  <a:gd name="T18" fmla="*/ 0 w 21"/>
                  <a:gd name="T19" fmla="*/ 8 h 12"/>
                  <a:gd name="T20" fmla="*/ 0 w 21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12">
                    <a:moveTo>
                      <a:pt x="0" y="8"/>
                    </a:moveTo>
                    <a:cubicBezTo>
                      <a:pt x="1" y="7"/>
                      <a:pt x="5" y="8"/>
                      <a:pt x="6" y="8"/>
                    </a:cubicBezTo>
                    <a:cubicBezTo>
                      <a:pt x="7" y="8"/>
                      <a:pt x="8" y="6"/>
                      <a:pt x="9" y="7"/>
                    </a:cubicBezTo>
                    <a:cubicBezTo>
                      <a:pt x="10" y="8"/>
                      <a:pt x="12" y="8"/>
                      <a:pt x="13" y="7"/>
                    </a:cubicBezTo>
                    <a:cubicBezTo>
                      <a:pt x="13" y="6"/>
                      <a:pt x="14" y="5"/>
                      <a:pt x="14" y="5"/>
                    </a:cubicBezTo>
                    <a:cubicBezTo>
                      <a:pt x="15" y="5"/>
                      <a:pt x="17" y="5"/>
                      <a:pt x="17" y="3"/>
                    </a:cubicBezTo>
                    <a:cubicBezTo>
                      <a:pt x="17" y="0"/>
                      <a:pt x="21" y="2"/>
                      <a:pt x="20" y="4"/>
                    </a:cubicBezTo>
                    <a:cubicBezTo>
                      <a:pt x="19" y="5"/>
                      <a:pt x="18" y="7"/>
                      <a:pt x="18" y="7"/>
                    </a:cubicBezTo>
                    <a:cubicBezTo>
                      <a:pt x="15" y="8"/>
                      <a:pt x="14" y="10"/>
                      <a:pt x="11" y="11"/>
                    </a:cubicBezTo>
                    <a:cubicBezTo>
                      <a:pt x="9" y="12"/>
                      <a:pt x="0" y="11"/>
                      <a:pt x="0" y="8"/>
                    </a:cubicBezTo>
                    <a:cubicBezTo>
                      <a:pt x="0" y="7"/>
                      <a:pt x="0" y="10"/>
                      <a:pt x="0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4" name="Freeform 473">
                <a:extLst>
                  <a:ext uri="{FF2B5EF4-FFF2-40B4-BE49-F238E27FC236}">
                    <a16:creationId xmlns:a16="http://schemas.microsoft.com/office/drawing/2014/main" id="{DA6B73DF-BBC3-664E-8A2E-F489C5CAC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8444" y="4254951"/>
                <a:ext cx="30580" cy="37647"/>
              </a:xfrm>
              <a:custGeom>
                <a:avLst/>
                <a:gdLst>
                  <a:gd name="T0" fmla="*/ 1 w 9"/>
                  <a:gd name="T1" fmla="*/ 0 h 11"/>
                  <a:gd name="T2" fmla="*/ 8 w 9"/>
                  <a:gd name="T3" fmla="*/ 8 h 11"/>
                  <a:gd name="T4" fmla="*/ 5 w 9"/>
                  <a:gd name="T5" fmla="*/ 4 h 11"/>
                  <a:gd name="T6" fmla="*/ 1 w 9"/>
                  <a:gd name="T7" fmla="*/ 0 h 11"/>
                  <a:gd name="T8" fmla="*/ 1 w 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0"/>
                    </a:moveTo>
                    <a:cubicBezTo>
                      <a:pt x="0" y="1"/>
                      <a:pt x="5" y="11"/>
                      <a:pt x="8" y="8"/>
                    </a:cubicBezTo>
                    <a:cubicBezTo>
                      <a:pt x="9" y="6"/>
                      <a:pt x="6" y="4"/>
                      <a:pt x="5" y="4"/>
                    </a:cubicBezTo>
                    <a:cubicBezTo>
                      <a:pt x="4" y="3"/>
                      <a:pt x="1" y="0"/>
                      <a:pt x="1" y="0"/>
                    </a:cubicBezTo>
                    <a:cubicBezTo>
                      <a:pt x="0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5" name="Freeform 474">
                <a:extLst>
                  <a:ext uri="{FF2B5EF4-FFF2-40B4-BE49-F238E27FC236}">
                    <a16:creationId xmlns:a16="http://schemas.microsoft.com/office/drawing/2014/main" id="{34750F31-F6F6-ED47-90D4-CB57080E7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832" y="4324364"/>
                <a:ext cx="19994" cy="20000"/>
              </a:xfrm>
              <a:custGeom>
                <a:avLst/>
                <a:gdLst>
                  <a:gd name="T0" fmla="*/ 6 w 6"/>
                  <a:gd name="T1" fmla="*/ 4 h 6"/>
                  <a:gd name="T2" fmla="*/ 1 w 6"/>
                  <a:gd name="T3" fmla="*/ 2 h 6"/>
                  <a:gd name="T4" fmla="*/ 6 w 6"/>
                  <a:gd name="T5" fmla="*/ 4 h 6"/>
                  <a:gd name="T6" fmla="*/ 6 w 6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6" y="4"/>
                    </a:moveTo>
                    <a:cubicBezTo>
                      <a:pt x="6" y="2"/>
                      <a:pt x="0" y="0"/>
                      <a:pt x="1" y="2"/>
                    </a:cubicBezTo>
                    <a:cubicBezTo>
                      <a:pt x="1" y="3"/>
                      <a:pt x="6" y="5"/>
                      <a:pt x="6" y="4"/>
                    </a:cubicBezTo>
                    <a:cubicBezTo>
                      <a:pt x="6" y="3"/>
                      <a:pt x="6" y="6"/>
                      <a:pt x="6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6" name="Freeform 475">
                <a:extLst>
                  <a:ext uri="{FF2B5EF4-FFF2-40B4-BE49-F238E27FC236}">
                    <a16:creationId xmlns:a16="http://schemas.microsoft.com/office/drawing/2014/main" id="{5C311E74-5609-184C-B55C-DD0F07E6E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6661" y="4292599"/>
                <a:ext cx="31757" cy="21176"/>
              </a:xfrm>
              <a:custGeom>
                <a:avLst/>
                <a:gdLst>
                  <a:gd name="T0" fmla="*/ 8 w 9"/>
                  <a:gd name="T1" fmla="*/ 6 h 6"/>
                  <a:gd name="T2" fmla="*/ 0 w 9"/>
                  <a:gd name="T3" fmla="*/ 1 h 6"/>
                  <a:gd name="T4" fmla="*/ 3 w 9"/>
                  <a:gd name="T5" fmla="*/ 4 h 6"/>
                  <a:gd name="T6" fmla="*/ 8 w 9"/>
                  <a:gd name="T7" fmla="*/ 6 h 6"/>
                  <a:gd name="T8" fmla="*/ 8 w 9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6">
                    <a:moveTo>
                      <a:pt x="8" y="6"/>
                    </a:moveTo>
                    <a:cubicBezTo>
                      <a:pt x="6" y="5"/>
                      <a:pt x="3" y="0"/>
                      <a:pt x="0" y="1"/>
                    </a:cubicBezTo>
                    <a:cubicBezTo>
                      <a:pt x="0" y="2"/>
                      <a:pt x="3" y="3"/>
                      <a:pt x="3" y="4"/>
                    </a:cubicBezTo>
                    <a:cubicBezTo>
                      <a:pt x="5" y="4"/>
                      <a:pt x="6" y="5"/>
                      <a:pt x="8" y="6"/>
                    </a:cubicBezTo>
                    <a:cubicBezTo>
                      <a:pt x="9" y="6"/>
                      <a:pt x="6" y="5"/>
                      <a:pt x="8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7" name="Freeform 476">
                <a:extLst>
                  <a:ext uri="{FF2B5EF4-FFF2-40B4-BE49-F238E27FC236}">
                    <a16:creationId xmlns:a16="http://schemas.microsoft.com/office/drawing/2014/main" id="{2C852F51-0589-A748-9051-A06BC0428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6081" y="4278480"/>
                <a:ext cx="14114" cy="17648"/>
              </a:xfrm>
              <a:custGeom>
                <a:avLst/>
                <a:gdLst>
                  <a:gd name="T0" fmla="*/ 4 w 4"/>
                  <a:gd name="T1" fmla="*/ 4 h 5"/>
                  <a:gd name="T2" fmla="*/ 0 w 4"/>
                  <a:gd name="T3" fmla="*/ 0 h 5"/>
                  <a:gd name="T4" fmla="*/ 4 w 4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4"/>
                    </a:moveTo>
                    <a:cubicBezTo>
                      <a:pt x="4" y="2"/>
                      <a:pt x="0" y="0"/>
                      <a:pt x="0" y="0"/>
                    </a:cubicBezTo>
                    <a:cubicBezTo>
                      <a:pt x="0" y="1"/>
                      <a:pt x="4" y="5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8" name="Freeform 477">
                <a:extLst>
                  <a:ext uri="{FF2B5EF4-FFF2-40B4-BE49-F238E27FC236}">
                    <a16:creationId xmlns:a16="http://schemas.microsoft.com/office/drawing/2014/main" id="{A7770529-A198-DF4A-B127-485500BA5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03106" y="4520834"/>
                <a:ext cx="55279" cy="41176"/>
              </a:xfrm>
              <a:custGeom>
                <a:avLst/>
                <a:gdLst>
                  <a:gd name="T0" fmla="*/ 15 w 16"/>
                  <a:gd name="T1" fmla="*/ 11 h 12"/>
                  <a:gd name="T2" fmla="*/ 2 w 16"/>
                  <a:gd name="T3" fmla="*/ 0 h 12"/>
                  <a:gd name="T4" fmla="*/ 15 w 16"/>
                  <a:gd name="T5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2">
                    <a:moveTo>
                      <a:pt x="15" y="11"/>
                    </a:moveTo>
                    <a:cubicBezTo>
                      <a:pt x="16" y="12"/>
                      <a:pt x="3" y="0"/>
                      <a:pt x="2" y="0"/>
                    </a:cubicBezTo>
                    <a:cubicBezTo>
                      <a:pt x="0" y="0"/>
                      <a:pt x="7" y="9"/>
                      <a:pt x="15" y="1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69" name="Freeform 478">
                <a:extLst>
                  <a:ext uri="{FF2B5EF4-FFF2-40B4-BE49-F238E27FC236}">
                    <a16:creationId xmlns:a16="http://schemas.microsoft.com/office/drawing/2014/main" id="{58B3FDA1-DB39-A54C-81AA-7FE8A8181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1303" y="4783187"/>
                <a:ext cx="38814" cy="48236"/>
              </a:xfrm>
              <a:custGeom>
                <a:avLst/>
                <a:gdLst>
                  <a:gd name="T0" fmla="*/ 11 w 11"/>
                  <a:gd name="T1" fmla="*/ 14 h 14"/>
                  <a:gd name="T2" fmla="*/ 9 w 11"/>
                  <a:gd name="T3" fmla="*/ 10 h 14"/>
                  <a:gd name="T4" fmla="*/ 9 w 11"/>
                  <a:gd name="T5" fmla="*/ 7 h 14"/>
                  <a:gd name="T6" fmla="*/ 0 w 11"/>
                  <a:gd name="T7" fmla="*/ 0 h 14"/>
                  <a:gd name="T8" fmla="*/ 3 w 11"/>
                  <a:gd name="T9" fmla="*/ 4 h 14"/>
                  <a:gd name="T10" fmla="*/ 5 w 11"/>
                  <a:gd name="T11" fmla="*/ 8 h 14"/>
                  <a:gd name="T12" fmla="*/ 8 w 11"/>
                  <a:gd name="T13" fmla="*/ 11 h 14"/>
                  <a:gd name="T14" fmla="*/ 11 w 11"/>
                  <a:gd name="T1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14">
                    <a:moveTo>
                      <a:pt x="11" y="14"/>
                    </a:moveTo>
                    <a:cubicBezTo>
                      <a:pt x="10" y="12"/>
                      <a:pt x="11" y="11"/>
                      <a:pt x="9" y="10"/>
                    </a:cubicBezTo>
                    <a:cubicBezTo>
                      <a:pt x="8" y="8"/>
                      <a:pt x="9" y="8"/>
                      <a:pt x="9" y="7"/>
                    </a:cubicBezTo>
                    <a:cubicBezTo>
                      <a:pt x="8" y="5"/>
                      <a:pt x="0" y="1"/>
                      <a:pt x="0" y="0"/>
                    </a:cubicBezTo>
                    <a:cubicBezTo>
                      <a:pt x="0" y="1"/>
                      <a:pt x="3" y="3"/>
                      <a:pt x="3" y="4"/>
                    </a:cubicBezTo>
                    <a:cubicBezTo>
                      <a:pt x="4" y="6"/>
                      <a:pt x="4" y="7"/>
                      <a:pt x="5" y="8"/>
                    </a:cubicBezTo>
                    <a:cubicBezTo>
                      <a:pt x="6" y="9"/>
                      <a:pt x="9" y="10"/>
                      <a:pt x="8" y="11"/>
                    </a:cubicBezTo>
                    <a:cubicBezTo>
                      <a:pt x="8" y="13"/>
                      <a:pt x="9" y="13"/>
                      <a:pt x="11" y="1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0" name="Freeform 479">
                <a:extLst>
                  <a:ext uri="{FF2B5EF4-FFF2-40B4-BE49-F238E27FC236}">
                    <a16:creationId xmlns:a16="http://schemas.microsoft.com/office/drawing/2014/main" id="{8F2F1C96-A69A-D547-8E8B-27C555A37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61889" y="4827893"/>
                <a:ext cx="89388" cy="104706"/>
              </a:xfrm>
              <a:custGeom>
                <a:avLst/>
                <a:gdLst>
                  <a:gd name="T0" fmla="*/ 8 w 26"/>
                  <a:gd name="T1" fmla="*/ 2 h 30"/>
                  <a:gd name="T2" fmla="*/ 7 w 26"/>
                  <a:gd name="T3" fmla="*/ 11 h 30"/>
                  <a:gd name="T4" fmla="*/ 5 w 26"/>
                  <a:gd name="T5" fmla="*/ 18 h 30"/>
                  <a:gd name="T6" fmla="*/ 9 w 26"/>
                  <a:gd name="T7" fmla="*/ 25 h 30"/>
                  <a:gd name="T8" fmla="*/ 14 w 26"/>
                  <a:gd name="T9" fmla="*/ 26 h 30"/>
                  <a:gd name="T10" fmla="*/ 17 w 26"/>
                  <a:gd name="T11" fmla="*/ 22 h 30"/>
                  <a:gd name="T12" fmla="*/ 18 w 26"/>
                  <a:gd name="T13" fmla="*/ 16 h 30"/>
                  <a:gd name="T14" fmla="*/ 22 w 26"/>
                  <a:gd name="T15" fmla="*/ 14 h 30"/>
                  <a:gd name="T16" fmla="*/ 26 w 26"/>
                  <a:gd name="T17" fmla="*/ 10 h 30"/>
                  <a:gd name="T18" fmla="*/ 25 w 26"/>
                  <a:gd name="T19" fmla="*/ 6 h 30"/>
                  <a:gd name="T20" fmla="*/ 20 w 26"/>
                  <a:gd name="T21" fmla="*/ 8 h 30"/>
                  <a:gd name="T22" fmla="*/ 14 w 26"/>
                  <a:gd name="T23" fmla="*/ 5 h 30"/>
                  <a:gd name="T24" fmla="*/ 11 w 26"/>
                  <a:gd name="T25" fmla="*/ 0 h 30"/>
                  <a:gd name="T26" fmla="*/ 11 w 26"/>
                  <a:gd name="T27" fmla="*/ 3 h 30"/>
                  <a:gd name="T28" fmla="*/ 8 w 26"/>
                  <a:gd name="T29" fmla="*/ 2 h 30"/>
                  <a:gd name="T30" fmla="*/ 8 w 26"/>
                  <a:gd name="T31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30">
                    <a:moveTo>
                      <a:pt x="8" y="2"/>
                    </a:moveTo>
                    <a:cubicBezTo>
                      <a:pt x="7" y="2"/>
                      <a:pt x="7" y="9"/>
                      <a:pt x="7" y="11"/>
                    </a:cubicBezTo>
                    <a:cubicBezTo>
                      <a:pt x="6" y="13"/>
                      <a:pt x="0" y="16"/>
                      <a:pt x="5" y="18"/>
                    </a:cubicBezTo>
                    <a:cubicBezTo>
                      <a:pt x="8" y="19"/>
                      <a:pt x="11" y="21"/>
                      <a:pt x="9" y="25"/>
                    </a:cubicBezTo>
                    <a:cubicBezTo>
                      <a:pt x="6" y="30"/>
                      <a:pt x="11" y="29"/>
                      <a:pt x="14" y="26"/>
                    </a:cubicBezTo>
                    <a:cubicBezTo>
                      <a:pt x="15" y="25"/>
                      <a:pt x="16" y="23"/>
                      <a:pt x="17" y="22"/>
                    </a:cubicBezTo>
                    <a:cubicBezTo>
                      <a:pt x="19" y="19"/>
                      <a:pt x="18" y="19"/>
                      <a:pt x="18" y="16"/>
                    </a:cubicBezTo>
                    <a:cubicBezTo>
                      <a:pt x="19" y="14"/>
                      <a:pt x="21" y="14"/>
                      <a:pt x="22" y="14"/>
                    </a:cubicBezTo>
                    <a:cubicBezTo>
                      <a:pt x="23" y="15"/>
                      <a:pt x="25" y="11"/>
                      <a:pt x="26" y="10"/>
                    </a:cubicBezTo>
                    <a:cubicBezTo>
                      <a:pt x="26" y="9"/>
                      <a:pt x="26" y="6"/>
                      <a:pt x="25" y="6"/>
                    </a:cubicBezTo>
                    <a:cubicBezTo>
                      <a:pt x="23" y="6"/>
                      <a:pt x="21" y="8"/>
                      <a:pt x="20" y="8"/>
                    </a:cubicBezTo>
                    <a:cubicBezTo>
                      <a:pt x="18" y="8"/>
                      <a:pt x="15" y="7"/>
                      <a:pt x="14" y="5"/>
                    </a:cubicBezTo>
                    <a:cubicBezTo>
                      <a:pt x="13" y="4"/>
                      <a:pt x="13" y="0"/>
                      <a:pt x="11" y="0"/>
                    </a:cubicBezTo>
                    <a:cubicBezTo>
                      <a:pt x="11" y="0"/>
                      <a:pt x="11" y="3"/>
                      <a:pt x="11" y="3"/>
                    </a:cubicBezTo>
                    <a:cubicBezTo>
                      <a:pt x="10" y="3"/>
                      <a:pt x="9" y="1"/>
                      <a:pt x="8" y="2"/>
                    </a:cubicBezTo>
                    <a:cubicBezTo>
                      <a:pt x="7" y="2"/>
                      <a:pt x="9" y="1"/>
                      <a:pt x="8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1" name="Freeform 480">
                <a:extLst>
                  <a:ext uri="{FF2B5EF4-FFF2-40B4-BE49-F238E27FC236}">
                    <a16:creationId xmlns:a16="http://schemas.microsoft.com/office/drawing/2014/main" id="{9004718B-6DCE-F547-ADB1-C4EAE5667A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4273" y="4904364"/>
                <a:ext cx="135259" cy="131765"/>
              </a:xfrm>
              <a:custGeom>
                <a:avLst/>
                <a:gdLst>
                  <a:gd name="T0" fmla="*/ 33 w 39"/>
                  <a:gd name="T1" fmla="*/ 4 h 38"/>
                  <a:gd name="T2" fmla="*/ 30 w 39"/>
                  <a:gd name="T3" fmla="*/ 1 h 38"/>
                  <a:gd name="T4" fmla="*/ 26 w 39"/>
                  <a:gd name="T5" fmla="*/ 8 h 38"/>
                  <a:gd name="T6" fmla="*/ 22 w 39"/>
                  <a:gd name="T7" fmla="*/ 13 h 38"/>
                  <a:gd name="T8" fmla="*/ 15 w 39"/>
                  <a:gd name="T9" fmla="*/ 18 h 38"/>
                  <a:gd name="T10" fmla="*/ 9 w 39"/>
                  <a:gd name="T11" fmla="*/ 22 h 38"/>
                  <a:gd name="T12" fmla="*/ 4 w 39"/>
                  <a:gd name="T13" fmla="*/ 27 h 38"/>
                  <a:gd name="T14" fmla="*/ 2 w 39"/>
                  <a:gd name="T15" fmla="*/ 33 h 38"/>
                  <a:gd name="T16" fmla="*/ 1 w 39"/>
                  <a:gd name="T17" fmla="*/ 34 h 38"/>
                  <a:gd name="T18" fmla="*/ 3 w 39"/>
                  <a:gd name="T19" fmla="*/ 35 h 38"/>
                  <a:gd name="T20" fmla="*/ 10 w 39"/>
                  <a:gd name="T21" fmla="*/ 37 h 38"/>
                  <a:gd name="T22" fmla="*/ 19 w 39"/>
                  <a:gd name="T23" fmla="*/ 34 h 38"/>
                  <a:gd name="T24" fmla="*/ 22 w 39"/>
                  <a:gd name="T25" fmla="*/ 27 h 38"/>
                  <a:gd name="T26" fmla="*/ 27 w 39"/>
                  <a:gd name="T27" fmla="*/ 22 h 38"/>
                  <a:gd name="T28" fmla="*/ 29 w 39"/>
                  <a:gd name="T29" fmla="*/ 21 h 38"/>
                  <a:gd name="T30" fmla="*/ 33 w 39"/>
                  <a:gd name="T31" fmla="*/ 21 h 38"/>
                  <a:gd name="T32" fmla="*/ 32 w 39"/>
                  <a:gd name="T33" fmla="*/ 19 h 38"/>
                  <a:gd name="T34" fmla="*/ 32 w 39"/>
                  <a:gd name="T35" fmla="*/ 17 h 38"/>
                  <a:gd name="T36" fmla="*/ 38 w 39"/>
                  <a:gd name="T37" fmla="*/ 9 h 38"/>
                  <a:gd name="T38" fmla="*/ 38 w 39"/>
                  <a:gd name="T39" fmla="*/ 6 h 38"/>
                  <a:gd name="T40" fmla="*/ 38 w 39"/>
                  <a:gd name="T41" fmla="*/ 4 h 38"/>
                  <a:gd name="T42" fmla="*/ 37 w 39"/>
                  <a:gd name="T43" fmla="*/ 4 h 38"/>
                  <a:gd name="T44" fmla="*/ 37 w 39"/>
                  <a:gd name="T45" fmla="*/ 2 h 38"/>
                  <a:gd name="T46" fmla="*/ 33 w 39"/>
                  <a:gd name="T47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" h="38">
                    <a:moveTo>
                      <a:pt x="33" y="4"/>
                    </a:moveTo>
                    <a:cubicBezTo>
                      <a:pt x="33" y="4"/>
                      <a:pt x="32" y="0"/>
                      <a:pt x="30" y="1"/>
                    </a:cubicBezTo>
                    <a:cubicBezTo>
                      <a:pt x="27" y="3"/>
                      <a:pt x="28" y="5"/>
                      <a:pt x="26" y="8"/>
                    </a:cubicBezTo>
                    <a:cubicBezTo>
                      <a:pt x="25" y="9"/>
                      <a:pt x="24" y="12"/>
                      <a:pt x="22" y="13"/>
                    </a:cubicBezTo>
                    <a:cubicBezTo>
                      <a:pt x="20" y="16"/>
                      <a:pt x="18" y="17"/>
                      <a:pt x="15" y="18"/>
                    </a:cubicBezTo>
                    <a:cubicBezTo>
                      <a:pt x="13" y="19"/>
                      <a:pt x="12" y="21"/>
                      <a:pt x="9" y="22"/>
                    </a:cubicBezTo>
                    <a:cubicBezTo>
                      <a:pt x="7" y="23"/>
                      <a:pt x="7" y="27"/>
                      <a:pt x="4" y="27"/>
                    </a:cubicBezTo>
                    <a:cubicBezTo>
                      <a:pt x="0" y="28"/>
                      <a:pt x="4" y="31"/>
                      <a:pt x="2" y="33"/>
                    </a:cubicBezTo>
                    <a:cubicBezTo>
                      <a:pt x="1" y="33"/>
                      <a:pt x="0" y="33"/>
                      <a:pt x="1" y="34"/>
                    </a:cubicBezTo>
                    <a:cubicBezTo>
                      <a:pt x="1" y="35"/>
                      <a:pt x="1" y="35"/>
                      <a:pt x="3" y="35"/>
                    </a:cubicBezTo>
                    <a:cubicBezTo>
                      <a:pt x="5" y="35"/>
                      <a:pt x="8" y="37"/>
                      <a:pt x="10" y="37"/>
                    </a:cubicBezTo>
                    <a:cubicBezTo>
                      <a:pt x="14" y="38"/>
                      <a:pt x="16" y="36"/>
                      <a:pt x="19" y="34"/>
                    </a:cubicBezTo>
                    <a:cubicBezTo>
                      <a:pt x="21" y="32"/>
                      <a:pt x="22" y="30"/>
                      <a:pt x="22" y="27"/>
                    </a:cubicBezTo>
                    <a:cubicBezTo>
                      <a:pt x="23" y="24"/>
                      <a:pt x="24" y="24"/>
                      <a:pt x="27" y="22"/>
                    </a:cubicBezTo>
                    <a:cubicBezTo>
                      <a:pt x="28" y="22"/>
                      <a:pt x="28" y="21"/>
                      <a:pt x="29" y="21"/>
                    </a:cubicBezTo>
                    <a:cubicBezTo>
                      <a:pt x="30" y="21"/>
                      <a:pt x="31" y="21"/>
                      <a:pt x="33" y="21"/>
                    </a:cubicBezTo>
                    <a:cubicBezTo>
                      <a:pt x="34" y="20"/>
                      <a:pt x="33" y="19"/>
                      <a:pt x="32" y="19"/>
                    </a:cubicBezTo>
                    <a:cubicBezTo>
                      <a:pt x="31" y="18"/>
                      <a:pt x="31" y="18"/>
                      <a:pt x="32" y="17"/>
                    </a:cubicBezTo>
                    <a:cubicBezTo>
                      <a:pt x="34" y="14"/>
                      <a:pt x="36" y="12"/>
                      <a:pt x="38" y="9"/>
                    </a:cubicBezTo>
                    <a:cubicBezTo>
                      <a:pt x="38" y="8"/>
                      <a:pt x="38" y="7"/>
                      <a:pt x="38" y="6"/>
                    </a:cubicBezTo>
                    <a:cubicBezTo>
                      <a:pt x="38" y="5"/>
                      <a:pt x="38" y="5"/>
                      <a:pt x="38" y="4"/>
                    </a:cubicBezTo>
                    <a:cubicBezTo>
                      <a:pt x="39" y="3"/>
                      <a:pt x="37" y="4"/>
                      <a:pt x="37" y="4"/>
                    </a:cubicBezTo>
                    <a:cubicBezTo>
                      <a:pt x="37" y="3"/>
                      <a:pt x="37" y="3"/>
                      <a:pt x="37" y="2"/>
                    </a:cubicBezTo>
                    <a:cubicBezTo>
                      <a:pt x="36" y="3"/>
                      <a:pt x="35" y="5"/>
                      <a:pt x="3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2" name="Freeform 481">
                <a:extLst>
                  <a:ext uri="{FF2B5EF4-FFF2-40B4-BE49-F238E27FC236}">
                    <a16:creationId xmlns:a16="http://schemas.microsoft.com/office/drawing/2014/main" id="{EC780B8F-86C4-654B-A3A8-37A946C0C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5443" y="5036129"/>
                <a:ext cx="7057" cy="7059"/>
              </a:xfrm>
              <a:custGeom>
                <a:avLst/>
                <a:gdLst>
                  <a:gd name="T0" fmla="*/ 2 w 2"/>
                  <a:gd name="T1" fmla="*/ 2 h 2"/>
                  <a:gd name="T2" fmla="*/ 1 w 2"/>
                  <a:gd name="T3" fmla="*/ 0 h 2"/>
                  <a:gd name="T4" fmla="*/ 0 w 2"/>
                  <a:gd name="T5" fmla="*/ 2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1"/>
                      <a:pt x="1" y="1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1" y="2"/>
                      <a:pt x="2" y="2"/>
                      <a:pt x="2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3" name="Freeform 482">
                <a:extLst>
                  <a:ext uri="{FF2B5EF4-FFF2-40B4-BE49-F238E27FC236}">
                    <a16:creationId xmlns:a16="http://schemas.microsoft.com/office/drawing/2014/main" id="{050711F8-2A64-3143-8878-3200DA6E8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9076" y="4907894"/>
                <a:ext cx="65866" cy="62353"/>
              </a:xfrm>
              <a:custGeom>
                <a:avLst/>
                <a:gdLst>
                  <a:gd name="T0" fmla="*/ 0 w 19"/>
                  <a:gd name="T1" fmla="*/ 2 h 18"/>
                  <a:gd name="T2" fmla="*/ 2 w 19"/>
                  <a:gd name="T3" fmla="*/ 7 h 18"/>
                  <a:gd name="T4" fmla="*/ 4 w 19"/>
                  <a:gd name="T5" fmla="*/ 10 h 18"/>
                  <a:gd name="T6" fmla="*/ 3 w 19"/>
                  <a:gd name="T7" fmla="*/ 12 h 18"/>
                  <a:gd name="T8" fmla="*/ 9 w 19"/>
                  <a:gd name="T9" fmla="*/ 18 h 18"/>
                  <a:gd name="T10" fmla="*/ 12 w 19"/>
                  <a:gd name="T11" fmla="*/ 15 h 18"/>
                  <a:gd name="T12" fmla="*/ 13 w 19"/>
                  <a:gd name="T13" fmla="*/ 17 h 18"/>
                  <a:gd name="T14" fmla="*/ 14 w 19"/>
                  <a:gd name="T15" fmla="*/ 14 h 18"/>
                  <a:gd name="T16" fmla="*/ 16 w 19"/>
                  <a:gd name="T17" fmla="*/ 15 h 18"/>
                  <a:gd name="T18" fmla="*/ 18 w 19"/>
                  <a:gd name="T19" fmla="*/ 7 h 18"/>
                  <a:gd name="T20" fmla="*/ 16 w 19"/>
                  <a:gd name="T21" fmla="*/ 1 h 18"/>
                  <a:gd name="T22" fmla="*/ 7 w 19"/>
                  <a:gd name="T23" fmla="*/ 3 h 18"/>
                  <a:gd name="T24" fmla="*/ 0 w 19"/>
                  <a:gd name="T25" fmla="*/ 2 h 18"/>
                  <a:gd name="T26" fmla="*/ 0 w 19"/>
                  <a:gd name="T27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" h="18">
                    <a:moveTo>
                      <a:pt x="0" y="2"/>
                    </a:moveTo>
                    <a:cubicBezTo>
                      <a:pt x="0" y="3"/>
                      <a:pt x="2" y="6"/>
                      <a:pt x="2" y="7"/>
                    </a:cubicBezTo>
                    <a:cubicBezTo>
                      <a:pt x="3" y="8"/>
                      <a:pt x="4" y="9"/>
                      <a:pt x="4" y="10"/>
                    </a:cubicBezTo>
                    <a:cubicBezTo>
                      <a:pt x="4" y="11"/>
                      <a:pt x="3" y="11"/>
                      <a:pt x="3" y="12"/>
                    </a:cubicBezTo>
                    <a:cubicBezTo>
                      <a:pt x="4" y="15"/>
                      <a:pt x="7" y="17"/>
                      <a:pt x="9" y="18"/>
                    </a:cubicBezTo>
                    <a:cubicBezTo>
                      <a:pt x="11" y="18"/>
                      <a:pt x="11" y="16"/>
                      <a:pt x="12" y="15"/>
                    </a:cubicBezTo>
                    <a:cubicBezTo>
                      <a:pt x="12" y="15"/>
                      <a:pt x="13" y="17"/>
                      <a:pt x="13" y="17"/>
                    </a:cubicBezTo>
                    <a:cubicBezTo>
                      <a:pt x="13" y="16"/>
                      <a:pt x="13" y="14"/>
                      <a:pt x="14" y="14"/>
                    </a:cubicBezTo>
                    <a:cubicBezTo>
                      <a:pt x="15" y="13"/>
                      <a:pt x="15" y="15"/>
                      <a:pt x="16" y="15"/>
                    </a:cubicBezTo>
                    <a:cubicBezTo>
                      <a:pt x="15" y="15"/>
                      <a:pt x="18" y="8"/>
                      <a:pt x="18" y="7"/>
                    </a:cubicBezTo>
                    <a:cubicBezTo>
                      <a:pt x="18" y="6"/>
                      <a:pt x="19" y="0"/>
                      <a:pt x="16" y="1"/>
                    </a:cubicBezTo>
                    <a:cubicBezTo>
                      <a:pt x="13" y="2"/>
                      <a:pt x="10" y="4"/>
                      <a:pt x="7" y="3"/>
                    </a:cubicBezTo>
                    <a:cubicBezTo>
                      <a:pt x="6" y="3"/>
                      <a:pt x="1" y="0"/>
                      <a:pt x="0" y="2"/>
                    </a:cubicBezTo>
                    <a:cubicBezTo>
                      <a:pt x="0" y="3"/>
                      <a:pt x="1" y="0"/>
                      <a:pt x="0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4" name="Freeform 483">
                <a:extLst>
                  <a:ext uri="{FF2B5EF4-FFF2-40B4-BE49-F238E27FC236}">
                    <a16:creationId xmlns:a16="http://schemas.microsoft.com/office/drawing/2014/main" id="{F95BAA7B-14E9-2643-B35F-808775CE67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0827" y="4890247"/>
                <a:ext cx="10585" cy="17648"/>
              </a:xfrm>
              <a:custGeom>
                <a:avLst/>
                <a:gdLst>
                  <a:gd name="T0" fmla="*/ 3 w 3"/>
                  <a:gd name="T1" fmla="*/ 4 h 5"/>
                  <a:gd name="T2" fmla="*/ 1 w 3"/>
                  <a:gd name="T3" fmla="*/ 0 h 5"/>
                  <a:gd name="T4" fmla="*/ 3 w 3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5">
                    <a:moveTo>
                      <a:pt x="3" y="4"/>
                    </a:moveTo>
                    <a:cubicBezTo>
                      <a:pt x="3" y="5"/>
                      <a:pt x="0" y="1"/>
                      <a:pt x="1" y="0"/>
                    </a:cubicBezTo>
                    <a:cubicBezTo>
                      <a:pt x="2" y="0"/>
                      <a:pt x="3" y="1"/>
                      <a:pt x="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5" name="Freeform 484">
                <a:extLst>
                  <a:ext uri="{FF2B5EF4-FFF2-40B4-BE49-F238E27FC236}">
                    <a16:creationId xmlns:a16="http://schemas.microsoft.com/office/drawing/2014/main" id="{6B0C4903-C5BA-0543-96E2-198E835201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1434" y="4890247"/>
                <a:ext cx="7057" cy="7059"/>
              </a:xfrm>
              <a:custGeom>
                <a:avLst/>
                <a:gdLst>
                  <a:gd name="T0" fmla="*/ 1 w 2"/>
                  <a:gd name="T1" fmla="*/ 2 h 2"/>
                  <a:gd name="T2" fmla="*/ 1 w 2"/>
                  <a:gd name="T3" fmla="*/ 0 h 2"/>
                  <a:gd name="T4" fmla="*/ 1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cubicBezTo>
                      <a:pt x="0" y="2"/>
                      <a:pt x="0" y="0"/>
                      <a:pt x="1" y="0"/>
                    </a:cubicBezTo>
                    <a:cubicBezTo>
                      <a:pt x="2" y="0"/>
                      <a:pt x="2" y="2"/>
                      <a:pt x="1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6" name="Freeform 485">
                <a:extLst>
                  <a:ext uri="{FF2B5EF4-FFF2-40B4-BE49-F238E27FC236}">
                    <a16:creationId xmlns:a16="http://schemas.microsoft.com/office/drawing/2014/main" id="{CFF1098A-9CB3-BA43-A001-E7098A92A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418" y="3994952"/>
                <a:ext cx="37637" cy="62353"/>
              </a:xfrm>
              <a:custGeom>
                <a:avLst/>
                <a:gdLst>
                  <a:gd name="T0" fmla="*/ 2 w 11"/>
                  <a:gd name="T1" fmla="*/ 0 h 18"/>
                  <a:gd name="T2" fmla="*/ 1 w 11"/>
                  <a:gd name="T3" fmla="*/ 0 h 18"/>
                  <a:gd name="T4" fmla="*/ 1 w 11"/>
                  <a:gd name="T5" fmla="*/ 3 h 18"/>
                  <a:gd name="T6" fmla="*/ 0 w 11"/>
                  <a:gd name="T7" fmla="*/ 8 h 18"/>
                  <a:gd name="T8" fmla="*/ 4 w 11"/>
                  <a:gd name="T9" fmla="*/ 18 h 18"/>
                  <a:gd name="T10" fmla="*/ 9 w 11"/>
                  <a:gd name="T11" fmla="*/ 15 h 18"/>
                  <a:gd name="T12" fmla="*/ 9 w 11"/>
                  <a:gd name="T13" fmla="*/ 8 h 18"/>
                  <a:gd name="T14" fmla="*/ 2 w 11"/>
                  <a:gd name="T15" fmla="*/ 0 h 18"/>
                  <a:gd name="T16" fmla="*/ 2 w 1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8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3"/>
                      <a:pt x="1" y="3"/>
                    </a:cubicBezTo>
                    <a:cubicBezTo>
                      <a:pt x="1" y="5"/>
                      <a:pt x="0" y="6"/>
                      <a:pt x="0" y="8"/>
                    </a:cubicBezTo>
                    <a:cubicBezTo>
                      <a:pt x="0" y="11"/>
                      <a:pt x="0" y="18"/>
                      <a:pt x="4" y="18"/>
                    </a:cubicBezTo>
                    <a:cubicBezTo>
                      <a:pt x="6" y="18"/>
                      <a:pt x="9" y="17"/>
                      <a:pt x="9" y="15"/>
                    </a:cubicBezTo>
                    <a:cubicBezTo>
                      <a:pt x="11" y="13"/>
                      <a:pt x="9" y="10"/>
                      <a:pt x="9" y="8"/>
                    </a:cubicBezTo>
                    <a:cubicBezTo>
                      <a:pt x="7" y="6"/>
                      <a:pt x="5" y="0"/>
                      <a:pt x="2" y="0"/>
                    </a:cubicBezTo>
                    <a:cubicBezTo>
                      <a:pt x="1" y="0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7" name="Freeform 486">
                <a:extLst>
                  <a:ext uri="{FF2B5EF4-FFF2-40B4-BE49-F238E27FC236}">
                    <a16:creationId xmlns:a16="http://schemas.microsoft.com/office/drawing/2014/main" id="{56783927-B8F4-3E46-B287-43D941721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289" y="4369070"/>
                <a:ext cx="124673" cy="241176"/>
              </a:xfrm>
              <a:custGeom>
                <a:avLst/>
                <a:gdLst>
                  <a:gd name="T0" fmla="*/ 31 w 36"/>
                  <a:gd name="T1" fmla="*/ 2 h 70"/>
                  <a:gd name="T2" fmla="*/ 29 w 36"/>
                  <a:gd name="T3" fmla="*/ 0 h 70"/>
                  <a:gd name="T4" fmla="*/ 28 w 36"/>
                  <a:gd name="T5" fmla="*/ 3 h 70"/>
                  <a:gd name="T6" fmla="*/ 26 w 36"/>
                  <a:gd name="T7" fmla="*/ 8 h 70"/>
                  <a:gd name="T8" fmla="*/ 23 w 36"/>
                  <a:gd name="T9" fmla="*/ 8 h 70"/>
                  <a:gd name="T10" fmla="*/ 23 w 36"/>
                  <a:gd name="T11" fmla="*/ 10 h 70"/>
                  <a:gd name="T12" fmla="*/ 22 w 36"/>
                  <a:gd name="T13" fmla="*/ 12 h 70"/>
                  <a:gd name="T14" fmla="*/ 23 w 36"/>
                  <a:gd name="T15" fmla="*/ 13 h 70"/>
                  <a:gd name="T16" fmla="*/ 21 w 36"/>
                  <a:gd name="T17" fmla="*/ 14 h 70"/>
                  <a:gd name="T18" fmla="*/ 19 w 36"/>
                  <a:gd name="T19" fmla="*/ 16 h 70"/>
                  <a:gd name="T20" fmla="*/ 15 w 36"/>
                  <a:gd name="T21" fmla="*/ 18 h 70"/>
                  <a:gd name="T22" fmla="*/ 15 w 36"/>
                  <a:gd name="T23" fmla="*/ 19 h 70"/>
                  <a:gd name="T24" fmla="*/ 13 w 36"/>
                  <a:gd name="T25" fmla="*/ 19 h 70"/>
                  <a:gd name="T26" fmla="*/ 8 w 36"/>
                  <a:gd name="T27" fmla="*/ 21 h 70"/>
                  <a:gd name="T28" fmla="*/ 6 w 36"/>
                  <a:gd name="T29" fmla="*/ 21 h 70"/>
                  <a:gd name="T30" fmla="*/ 4 w 36"/>
                  <a:gd name="T31" fmla="*/ 27 h 70"/>
                  <a:gd name="T32" fmla="*/ 4 w 36"/>
                  <a:gd name="T33" fmla="*/ 44 h 70"/>
                  <a:gd name="T34" fmla="*/ 0 w 36"/>
                  <a:gd name="T35" fmla="*/ 51 h 70"/>
                  <a:gd name="T36" fmla="*/ 0 w 36"/>
                  <a:gd name="T37" fmla="*/ 55 h 70"/>
                  <a:gd name="T38" fmla="*/ 2 w 36"/>
                  <a:gd name="T39" fmla="*/ 59 h 70"/>
                  <a:gd name="T40" fmla="*/ 5 w 36"/>
                  <a:gd name="T41" fmla="*/ 68 h 70"/>
                  <a:gd name="T42" fmla="*/ 16 w 36"/>
                  <a:gd name="T43" fmla="*/ 68 h 70"/>
                  <a:gd name="T44" fmla="*/ 24 w 36"/>
                  <a:gd name="T45" fmla="*/ 50 h 70"/>
                  <a:gd name="T46" fmla="*/ 31 w 36"/>
                  <a:gd name="T47" fmla="*/ 30 h 70"/>
                  <a:gd name="T48" fmla="*/ 32 w 36"/>
                  <a:gd name="T49" fmla="*/ 23 h 70"/>
                  <a:gd name="T50" fmla="*/ 34 w 36"/>
                  <a:gd name="T51" fmla="*/ 19 h 70"/>
                  <a:gd name="T52" fmla="*/ 36 w 36"/>
                  <a:gd name="T53" fmla="*/ 17 h 70"/>
                  <a:gd name="T54" fmla="*/ 35 w 36"/>
                  <a:gd name="T55" fmla="*/ 11 h 70"/>
                  <a:gd name="T56" fmla="*/ 31 w 36"/>
                  <a:gd name="T57" fmla="*/ 2 h 70"/>
                  <a:gd name="T58" fmla="*/ 31 w 36"/>
                  <a:gd name="T59" fmla="*/ 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70">
                    <a:moveTo>
                      <a:pt x="31" y="2"/>
                    </a:moveTo>
                    <a:cubicBezTo>
                      <a:pt x="31" y="2"/>
                      <a:pt x="30" y="0"/>
                      <a:pt x="29" y="0"/>
                    </a:cubicBezTo>
                    <a:cubicBezTo>
                      <a:pt x="29" y="1"/>
                      <a:pt x="28" y="2"/>
                      <a:pt x="28" y="3"/>
                    </a:cubicBezTo>
                    <a:cubicBezTo>
                      <a:pt x="27" y="5"/>
                      <a:pt x="27" y="6"/>
                      <a:pt x="26" y="8"/>
                    </a:cubicBezTo>
                    <a:cubicBezTo>
                      <a:pt x="25" y="9"/>
                      <a:pt x="24" y="8"/>
                      <a:pt x="23" y="8"/>
                    </a:cubicBezTo>
                    <a:cubicBezTo>
                      <a:pt x="23" y="8"/>
                      <a:pt x="24" y="9"/>
                      <a:pt x="23" y="10"/>
                    </a:cubicBezTo>
                    <a:cubicBezTo>
                      <a:pt x="23" y="11"/>
                      <a:pt x="22" y="11"/>
                      <a:pt x="22" y="12"/>
                    </a:cubicBezTo>
                    <a:cubicBezTo>
                      <a:pt x="22" y="12"/>
                      <a:pt x="23" y="13"/>
                      <a:pt x="23" y="13"/>
                    </a:cubicBezTo>
                    <a:cubicBezTo>
                      <a:pt x="23" y="14"/>
                      <a:pt x="22" y="13"/>
                      <a:pt x="21" y="14"/>
                    </a:cubicBezTo>
                    <a:cubicBezTo>
                      <a:pt x="20" y="14"/>
                      <a:pt x="20" y="15"/>
                      <a:pt x="19" y="16"/>
                    </a:cubicBezTo>
                    <a:cubicBezTo>
                      <a:pt x="18" y="17"/>
                      <a:pt x="17" y="17"/>
                      <a:pt x="15" y="18"/>
                    </a:cubicBezTo>
                    <a:cubicBezTo>
                      <a:pt x="14" y="18"/>
                      <a:pt x="16" y="19"/>
                      <a:pt x="15" y="19"/>
                    </a:cubicBezTo>
                    <a:cubicBezTo>
                      <a:pt x="15" y="20"/>
                      <a:pt x="13" y="18"/>
                      <a:pt x="13" y="19"/>
                    </a:cubicBezTo>
                    <a:cubicBezTo>
                      <a:pt x="11" y="20"/>
                      <a:pt x="10" y="20"/>
                      <a:pt x="8" y="21"/>
                    </a:cubicBezTo>
                    <a:cubicBezTo>
                      <a:pt x="7" y="21"/>
                      <a:pt x="6" y="20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3" y="32"/>
                      <a:pt x="8" y="39"/>
                      <a:pt x="4" y="44"/>
                    </a:cubicBezTo>
                    <a:cubicBezTo>
                      <a:pt x="3" y="46"/>
                      <a:pt x="1" y="48"/>
                      <a:pt x="0" y="51"/>
                    </a:cubicBezTo>
                    <a:cubicBezTo>
                      <a:pt x="0" y="52"/>
                      <a:pt x="0" y="54"/>
                      <a:pt x="0" y="55"/>
                    </a:cubicBezTo>
                    <a:cubicBezTo>
                      <a:pt x="1" y="56"/>
                      <a:pt x="3" y="57"/>
                      <a:pt x="2" y="59"/>
                    </a:cubicBezTo>
                    <a:cubicBezTo>
                      <a:pt x="1" y="62"/>
                      <a:pt x="2" y="66"/>
                      <a:pt x="5" y="68"/>
                    </a:cubicBezTo>
                    <a:cubicBezTo>
                      <a:pt x="8" y="70"/>
                      <a:pt x="11" y="70"/>
                      <a:pt x="16" y="68"/>
                    </a:cubicBezTo>
                    <a:cubicBezTo>
                      <a:pt x="21" y="66"/>
                      <a:pt x="22" y="55"/>
                      <a:pt x="24" y="50"/>
                    </a:cubicBezTo>
                    <a:cubicBezTo>
                      <a:pt x="26" y="43"/>
                      <a:pt x="29" y="37"/>
                      <a:pt x="31" y="30"/>
                    </a:cubicBezTo>
                    <a:cubicBezTo>
                      <a:pt x="31" y="28"/>
                      <a:pt x="31" y="25"/>
                      <a:pt x="32" y="23"/>
                    </a:cubicBezTo>
                    <a:cubicBezTo>
                      <a:pt x="33" y="22"/>
                      <a:pt x="31" y="14"/>
                      <a:pt x="34" y="19"/>
                    </a:cubicBezTo>
                    <a:cubicBezTo>
                      <a:pt x="35" y="20"/>
                      <a:pt x="35" y="18"/>
                      <a:pt x="36" y="17"/>
                    </a:cubicBezTo>
                    <a:cubicBezTo>
                      <a:pt x="36" y="15"/>
                      <a:pt x="35" y="13"/>
                      <a:pt x="35" y="11"/>
                    </a:cubicBezTo>
                    <a:cubicBezTo>
                      <a:pt x="34" y="9"/>
                      <a:pt x="33" y="4"/>
                      <a:pt x="31" y="2"/>
                    </a:cubicBezTo>
                    <a:cubicBezTo>
                      <a:pt x="30" y="1"/>
                      <a:pt x="32" y="2"/>
                      <a:pt x="31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8" name="Freeform 487">
                <a:extLst>
                  <a:ext uri="{FF2B5EF4-FFF2-40B4-BE49-F238E27FC236}">
                    <a16:creationId xmlns:a16="http://schemas.microsoft.com/office/drawing/2014/main" id="{ADD6EDEC-72C0-384E-A3BA-1BD68E2EA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7687" y="2678478"/>
                <a:ext cx="37637" cy="28235"/>
              </a:xfrm>
              <a:custGeom>
                <a:avLst/>
                <a:gdLst>
                  <a:gd name="T0" fmla="*/ 9 w 11"/>
                  <a:gd name="T1" fmla="*/ 7 h 8"/>
                  <a:gd name="T2" fmla="*/ 8 w 11"/>
                  <a:gd name="T3" fmla="*/ 4 h 8"/>
                  <a:gd name="T4" fmla="*/ 3 w 11"/>
                  <a:gd name="T5" fmla="*/ 0 h 8"/>
                  <a:gd name="T6" fmla="*/ 1 w 11"/>
                  <a:gd name="T7" fmla="*/ 2 h 8"/>
                  <a:gd name="T8" fmla="*/ 3 w 11"/>
                  <a:gd name="T9" fmla="*/ 5 h 8"/>
                  <a:gd name="T10" fmla="*/ 9 w 11"/>
                  <a:gd name="T11" fmla="*/ 7 h 8"/>
                  <a:gd name="T12" fmla="*/ 9 w 11"/>
                  <a:gd name="T13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8">
                    <a:moveTo>
                      <a:pt x="9" y="7"/>
                    </a:moveTo>
                    <a:cubicBezTo>
                      <a:pt x="11" y="8"/>
                      <a:pt x="9" y="5"/>
                      <a:pt x="8" y="4"/>
                    </a:cubicBezTo>
                    <a:cubicBezTo>
                      <a:pt x="7" y="3"/>
                      <a:pt x="4" y="1"/>
                      <a:pt x="3" y="0"/>
                    </a:cubicBezTo>
                    <a:cubicBezTo>
                      <a:pt x="2" y="0"/>
                      <a:pt x="1" y="1"/>
                      <a:pt x="1" y="2"/>
                    </a:cubicBezTo>
                    <a:cubicBezTo>
                      <a:pt x="0" y="3"/>
                      <a:pt x="2" y="4"/>
                      <a:pt x="3" y="5"/>
                    </a:cubicBezTo>
                    <a:cubicBezTo>
                      <a:pt x="5" y="6"/>
                      <a:pt x="7" y="7"/>
                      <a:pt x="9" y="7"/>
                    </a:cubicBezTo>
                    <a:cubicBezTo>
                      <a:pt x="10" y="7"/>
                      <a:pt x="7" y="7"/>
                      <a:pt x="9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79" name="Freeform 488">
                <a:extLst>
                  <a:ext uri="{FF2B5EF4-FFF2-40B4-BE49-F238E27FC236}">
                    <a16:creationId xmlns:a16="http://schemas.microsoft.com/office/drawing/2014/main" id="{46F5AEB7-E8FC-A84C-9CF0-B86A22478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7734" y="2699655"/>
                <a:ext cx="37637" cy="34117"/>
              </a:xfrm>
              <a:custGeom>
                <a:avLst/>
                <a:gdLst>
                  <a:gd name="T0" fmla="*/ 10 w 11"/>
                  <a:gd name="T1" fmla="*/ 6 h 10"/>
                  <a:gd name="T2" fmla="*/ 6 w 11"/>
                  <a:gd name="T3" fmla="*/ 10 h 10"/>
                  <a:gd name="T4" fmla="*/ 0 w 11"/>
                  <a:gd name="T5" fmla="*/ 6 h 10"/>
                  <a:gd name="T6" fmla="*/ 10 w 11"/>
                  <a:gd name="T7" fmla="*/ 6 h 10"/>
                  <a:gd name="T8" fmla="*/ 10 w 11"/>
                  <a:gd name="T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10" y="6"/>
                    </a:moveTo>
                    <a:cubicBezTo>
                      <a:pt x="10" y="8"/>
                      <a:pt x="7" y="9"/>
                      <a:pt x="6" y="10"/>
                    </a:cubicBezTo>
                    <a:cubicBezTo>
                      <a:pt x="4" y="10"/>
                      <a:pt x="0" y="9"/>
                      <a:pt x="0" y="6"/>
                    </a:cubicBezTo>
                    <a:cubicBezTo>
                      <a:pt x="1" y="0"/>
                      <a:pt x="11" y="6"/>
                      <a:pt x="10" y="6"/>
                    </a:cubicBezTo>
                    <a:cubicBezTo>
                      <a:pt x="10" y="7"/>
                      <a:pt x="11" y="5"/>
                      <a:pt x="10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0" name="Freeform 489">
                <a:extLst>
                  <a:ext uri="{FF2B5EF4-FFF2-40B4-BE49-F238E27FC236}">
                    <a16:creationId xmlns:a16="http://schemas.microsoft.com/office/drawing/2014/main" id="{038F3B86-E21E-4146-B1CB-A20E5E00A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4107" y="2582008"/>
                <a:ext cx="30580" cy="17648"/>
              </a:xfrm>
              <a:custGeom>
                <a:avLst/>
                <a:gdLst>
                  <a:gd name="T0" fmla="*/ 9 w 9"/>
                  <a:gd name="T1" fmla="*/ 3 h 5"/>
                  <a:gd name="T2" fmla="*/ 4 w 9"/>
                  <a:gd name="T3" fmla="*/ 5 h 5"/>
                  <a:gd name="T4" fmla="*/ 1 w 9"/>
                  <a:gd name="T5" fmla="*/ 1 h 5"/>
                  <a:gd name="T6" fmla="*/ 6 w 9"/>
                  <a:gd name="T7" fmla="*/ 1 h 5"/>
                  <a:gd name="T8" fmla="*/ 9 w 9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3"/>
                    </a:moveTo>
                    <a:cubicBezTo>
                      <a:pt x="7" y="4"/>
                      <a:pt x="6" y="4"/>
                      <a:pt x="4" y="5"/>
                    </a:cubicBezTo>
                    <a:cubicBezTo>
                      <a:pt x="2" y="5"/>
                      <a:pt x="0" y="3"/>
                      <a:pt x="1" y="1"/>
                    </a:cubicBezTo>
                    <a:cubicBezTo>
                      <a:pt x="1" y="0"/>
                      <a:pt x="5" y="0"/>
                      <a:pt x="6" y="1"/>
                    </a:cubicBezTo>
                    <a:cubicBezTo>
                      <a:pt x="7" y="1"/>
                      <a:pt x="8" y="3"/>
                      <a:pt x="9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1" name="Freeform 490">
                <a:extLst>
                  <a:ext uri="{FF2B5EF4-FFF2-40B4-BE49-F238E27FC236}">
                    <a16:creationId xmlns:a16="http://schemas.microsoft.com/office/drawing/2014/main" id="{C4797A26-4A8C-774E-A311-29522B3E9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3340" y="2547890"/>
                <a:ext cx="34109" cy="16471"/>
              </a:xfrm>
              <a:custGeom>
                <a:avLst/>
                <a:gdLst>
                  <a:gd name="T0" fmla="*/ 6 w 10"/>
                  <a:gd name="T1" fmla="*/ 5 h 5"/>
                  <a:gd name="T2" fmla="*/ 1 w 10"/>
                  <a:gd name="T3" fmla="*/ 4 h 5"/>
                  <a:gd name="T4" fmla="*/ 4 w 10"/>
                  <a:gd name="T5" fmla="*/ 1 h 5"/>
                  <a:gd name="T6" fmla="*/ 9 w 10"/>
                  <a:gd name="T7" fmla="*/ 1 h 5"/>
                  <a:gd name="T8" fmla="*/ 6 w 10"/>
                  <a:gd name="T9" fmla="*/ 5 h 5"/>
                  <a:gd name="T10" fmla="*/ 6 w 10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5">
                    <a:moveTo>
                      <a:pt x="6" y="5"/>
                    </a:moveTo>
                    <a:cubicBezTo>
                      <a:pt x="4" y="5"/>
                      <a:pt x="2" y="4"/>
                      <a:pt x="1" y="4"/>
                    </a:cubicBezTo>
                    <a:cubicBezTo>
                      <a:pt x="0" y="3"/>
                      <a:pt x="3" y="1"/>
                      <a:pt x="4" y="1"/>
                    </a:cubicBezTo>
                    <a:cubicBezTo>
                      <a:pt x="5" y="0"/>
                      <a:pt x="8" y="0"/>
                      <a:pt x="9" y="1"/>
                    </a:cubicBezTo>
                    <a:cubicBezTo>
                      <a:pt x="10" y="2"/>
                      <a:pt x="7" y="5"/>
                      <a:pt x="6" y="5"/>
                    </a:cubicBezTo>
                    <a:cubicBezTo>
                      <a:pt x="4" y="5"/>
                      <a:pt x="6" y="5"/>
                      <a:pt x="6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2" name="Freeform 491">
                <a:extLst>
                  <a:ext uri="{FF2B5EF4-FFF2-40B4-BE49-F238E27FC236}">
                    <a16:creationId xmlns:a16="http://schemas.microsoft.com/office/drawing/2014/main" id="{798E387B-D3C7-D545-92FC-0A5DCF46C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195" y="2298479"/>
                <a:ext cx="21170" cy="7059"/>
              </a:xfrm>
              <a:custGeom>
                <a:avLst/>
                <a:gdLst>
                  <a:gd name="T0" fmla="*/ 6 w 6"/>
                  <a:gd name="T1" fmla="*/ 1 h 2"/>
                  <a:gd name="T2" fmla="*/ 0 w 6"/>
                  <a:gd name="T3" fmla="*/ 1 h 2"/>
                  <a:gd name="T4" fmla="*/ 6 w 6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6" y="1"/>
                    </a:moveTo>
                    <a:cubicBezTo>
                      <a:pt x="6" y="2"/>
                      <a:pt x="0" y="2"/>
                      <a:pt x="0" y="1"/>
                    </a:cubicBezTo>
                    <a:cubicBezTo>
                      <a:pt x="0" y="0"/>
                      <a:pt x="6" y="0"/>
                      <a:pt x="6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3" name="Freeform 492">
                <a:extLst>
                  <a:ext uri="{FF2B5EF4-FFF2-40B4-BE49-F238E27FC236}">
                    <a16:creationId xmlns:a16="http://schemas.microsoft.com/office/drawing/2014/main" id="{CDFD0899-C226-4A4B-9767-66D00EAA0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2305" y="2596127"/>
                <a:ext cx="19994" cy="14118"/>
              </a:xfrm>
              <a:custGeom>
                <a:avLst/>
                <a:gdLst>
                  <a:gd name="T0" fmla="*/ 5 w 6"/>
                  <a:gd name="T1" fmla="*/ 4 h 4"/>
                  <a:gd name="T2" fmla="*/ 2 w 6"/>
                  <a:gd name="T3" fmla="*/ 1 h 4"/>
                  <a:gd name="T4" fmla="*/ 5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5" y="4"/>
                    </a:moveTo>
                    <a:cubicBezTo>
                      <a:pt x="4" y="4"/>
                      <a:pt x="0" y="3"/>
                      <a:pt x="2" y="1"/>
                    </a:cubicBezTo>
                    <a:cubicBezTo>
                      <a:pt x="5" y="0"/>
                      <a:pt x="6" y="4"/>
                      <a:pt x="5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4" name="Freeform 493">
                <a:extLst>
                  <a:ext uri="{FF2B5EF4-FFF2-40B4-BE49-F238E27FC236}">
                    <a16:creationId xmlns:a16="http://schemas.microsoft.com/office/drawing/2014/main" id="{1D66DD55-CB3D-EA40-B489-3CECBCC79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615" y="3366715"/>
                <a:ext cx="19994" cy="37647"/>
              </a:xfrm>
              <a:custGeom>
                <a:avLst/>
                <a:gdLst>
                  <a:gd name="T0" fmla="*/ 5 w 6"/>
                  <a:gd name="T1" fmla="*/ 1 h 11"/>
                  <a:gd name="T2" fmla="*/ 5 w 6"/>
                  <a:gd name="T3" fmla="*/ 7 h 11"/>
                  <a:gd name="T4" fmla="*/ 3 w 6"/>
                  <a:gd name="T5" fmla="*/ 10 h 11"/>
                  <a:gd name="T6" fmla="*/ 1 w 6"/>
                  <a:gd name="T7" fmla="*/ 4 h 11"/>
                  <a:gd name="T8" fmla="*/ 5 w 6"/>
                  <a:gd name="T9" fmla="*/ 1 h 11"/>
                  <a:gd name="T10" fmla="*/ 5 w 6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1">
                    <a:moveTo>
                      <a:pt x="5" y="1"/>
                    </a:moveTo>
                    <a:cubicBezTo>
                      <a:pt x="5" y="3"/>
                      <a:pt x="6" y="5"/>
                      <a:pt x="5" y="7"/>
                    </a:cubicBezTo>
                    <a:cubicBezTo>
                      <a:pt x="4" y="8"/>
                      <a:pt x="5" y="11"/>
                      <a:pt x="3" y="10"/>
                    </a:cubicBezTo>
                    <a:cubicBezTo>
                      <a:pt x="1" y="8"/>
                      <a:pt x="0" y="6"/>
                      <a:pt x="1" y="4"/>
                    </a:cubicBezTo>
                    <a:cubicBezTo>
                      <a:pt x="1" y="3"/>
                      <a:pt x="5" y="0"/>
                      <a:pt x="5" y="1"/>
                    </a:cubicBezTo>
                    <a:cubicBezTo>
                      <a:pt x="5" y="2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5" name="Freeform 494">
                <a:extLst>
                  <a:ext uri="{FF2B5EF4-FFF2-40B4-BE49-F238E27FC236}">
                    <a16:creationId xmlns:a16="http://schemas.microsoft.com/office/drawing/2014/main" id="{63F5F156-A02A-5F46-8060-C6CB29742D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5557" y="3400833"/>
                <a:ext cx="30580" cy="51764"/>
              </a:xfrm>
              <a:custGeom>
                <a:avLst/>
                <a:gdLst>
                  <a:gd name="T0" fmla="*/ 7 w 9"/>
                  <a:gd name="T1" fmla="*/ 3 h 15"/>
                  <a:gd name="T2" fmla="*/ 5 w 9"/>
                  <a:gd name="T3" fmla="*/ 2 h 15"/>
                  <a:gd name="T4" fmla="*/ 0 w 9"/>
                  <a:gd name="T5" fmla="*/ 2 h 15"/>
                  <a:gd name="T6" fmla="*/ 1 w 9"/>
                  <a:gd name="T7" fmla="*/ 8 h 15"/>
                  <a:gd name="T8" fmla="*/ 2 w 9"/>
                  <a:gd name="T9" fmla="*/ 13 h 15"/>
                  <a:gd name="T10" fmla="*/ 4 w 9"/>
                  <a:gd name="T11" fmla="*/ 14 h 15"/>
                  <a:gd name="T12" fmla="*/ 8 w 9"/>
                  <a:gd name="T13" fmla="*/ 10 h 15"/>
                  <a:gd name="T14" fmla="*/ 7 w 9"/>
                  <a:gd name="T15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5">
                    <a:moveTo>
                      <a:pt x="7" y="3"/>
                    </a:moveTo>
                    <a:cubicBezTo>
                      <a:pt x="6" y="3"/>
                      <a:pt x="7" y="0"/>
                      <a:pt x="5" y="2"/>
                    </a:cubicBezTo>
                    <a:cubicBezTo>
                      <a:pt x="2" y="4"/>
                      <a:pt x="3" y="4"/>
                      <a:pt x="0" y="2"/>
                    </a:cubicBezTo>
                    <a:cubicBezTo>
                      <a:pt x="0" y="2"/>
                      <a:pt x="1" y="8"/>
                      <a:pt x="1" y="8"/>
                    </a:cubicBezTo>
                    <a:cubicBezTo>
                      <a:pt x="2" y="10"/>
                      <a:pt x="2" y="11"/>
                      <a:pt x="2" y="13"/>
                    </a:cubicBezTo>
                    <a:cubicBezTo>
                      <a:pt x="2" y="14"/>
                      <a:pt x="2" y="15"/>
                      <a:pt x="4" y="14"/>
                    </a:cubicBezTo>
                    <a:cubicBezTo>
                      <a:pt x="6" y="13"/>
                      <a:pt x="8" y="13"/>
                      <a:pt x="8" y="10"/>
                    </a:cubicBezTo>
                    <a:cubicBezTo>
                      <a:pt x="8" y="9"/>
                      <a:pt x="9" y="3"/>
                      <a:pt x="7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6" name="Freeform 495">
                <a:extLst>
                  <a:ext uri="{FF2B5EF4-FFF2-40B4-BE49-F238E27FC236}">
                    <a16:creationId xmlns:a16="http://schemas.microsoft.com/office/drawing/2014/main" id="{843301EC-248D-1F49-ADC3-923CB531ED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305" y="3463186"/>
                <a:ext cx="55279" cy="34117"/>
              </a:xfrm>
              <a:custGeom>
                <a:avLst/>
                <a:gdLst>
                  <a:gd name="T0" fmla="*/ 5 w 16"/>
                  <a:gd name="T1" fmla="*/ 1 h 10"/>
                  <a:gd name="T2" fmla="*/ 0 w 16"/>
                  <a:gd name="T3" fmla="*/ 2 h 10"/>
                  <a:gd name="T4" fmla="*/ 3 w 16"/>
                  <a:gd name="T5" fmla="*/ 5 h 10"/>
                  <a:gd name="T6" fmla="*/ 8 w 16"/>
                  <a:gd name="T7" fmla="*/ 7 h 10"/>
                  <a:gd name="T8" fmla="*/ 14 w 16"/>
                  <a:gd name="T9" fmla="*/ 8 h 10"/>
                  <a:gd name="T10" fmla="*/ 13 w 16"/>
                  <a:gd name="T11" fmla="*/ 4 h 10"/>
                  <a:gd name="T12" fmla="*/ 15 w 16"/>
                  <a:gd name="T13" fmla="*/ 1 h 10"/>
                  <a:gd name="T14" fmla="*/ 11 w 16"/>
                  <a:gd name="T15" fmla="*/ 1 h 10"/>
                  <a:gd name="T16" fmla="*/ 5 w 16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0">
                    <a:moveTo>
                      <a:pt x="5" y="1"/>
                    </a:moveTo>
                    <a:cubicBezTo>
                      <a:pt x="4" y="1"/>
                      <a:pt x="1" y="1"/>
                      <a:pt x="0" y="2"/>
                    </a:cubicBezTo>
                    <a:cubicBezTo>
                      <a:pt x="0" y="3"/>
                      <a:pt x="2" y="4"/>
                      <a:pt x="3" y="5"/>
                    </a:cubicBezTo>
                    <a:cubicBezTo>
                      <a:pt x="5" y="5"/>
                      <a:pt x="7" y="6"/>
                      <a:pt x="8" y="7"/>
                    </a:cubicBezTo>
                    <a:cubicBezTo>
                      <a:pt x="10" y="8"/>
                      <a:pt x="12" y="10"/>
                      <a:pt x="14" y="8"/>
                    </a:cubicBezTo>
                    <a:cubicBezTo>
                      <a:pt x="16" y="7"/>
                      <a:pt x="12" y="6"/>
                      <a:pt x="13" y="4"/>
                    </a:cubicBezTo>
                    <a:cubicBezTo>
                      <a:pt x="13" y="4"/>
                      <a:pt x="16" y="2"/>
                      <a:pt x="15" y="1"/>
                    </a:cubicBezTo>
                    <a:cubicBezTo>
                      <a:pt x="15" y="0"/>
                      <a:pt x="11" y="1"/>
                      <a:pt x="11" y="1"/>
                    </a:cubicBezTo>
                    <a:cubicBezTo>
                      <a:pt x="9" y="2"/>
                      <a:pt x="7" y="1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7" name="Freeform 496">
                <a:extLst>
                  <a:ext uri="{FF2B5EF4-FFF2-40B4-BE49-F238E27FC236}">
                    <a16:creationId xmlns:a16="http://schemas.microsoft.com/office/drawing/2014/main" id="{78D828D9-203C-6D46-B3CB-87160124F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454" y="3511421"/>
                <a:ext cx="44694" cy="24706"/>
              </a:xfrm>
              <a:custGeom>
                <a:avLst/>
                <a:gdLst>
                  <a:gd name="T0" fmla="*/ 12 w 13"/>
                  <a:gd name="T1" fmla="*/ 1 h 7"/>
                  <a:gd name="T2" fmla="*/ 10 w 13"/>
                  <a:gd name="T3" fmla="*/ 2 h 7"/>
                  <a:gd name="T4" fmla="*/ 10 w 13"/>
                  <a:gd name="T5" fmla="*/ 5 h 7"/>
                  <a:gd name="T6" fmla="*/ 6 w 13"/>
                  <a:gd name="T7" fmla="*/ 6 h 7"/>
                  <a:gd name="T8" fmla="*/ 2 w 13"/>
                  <a:gd name="T9" fmla="*/ 6 h 7"/>
                  <a:gd name="T10" fmla="*/ 5 w 13"/>
                  <a:gd name="T11" fmla="*/ 3 h 7"/>
                  <a:gd name="T12" fmla="*/ 12 w 13"/>
                  <a:gd name="T13" fmla="*/ 1 h 7"/>
                  <a:gd name="T14" fmla="*/ 12 w 13"/>
                  <a:gd name="T1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7">
                    <a:moveTo>
                      <a:pt x="12" y="1"/>
                    </a:moveTo>
                    <a:cubicBezTo>
                      <a:pt x="12" y="1"/>
                      <a:pt x="10" y="2"/>
                      <a:pt x="10" y="2"/>
                    </a:cubicBezTo>
                    <a:cubicBezTo>
                      <a:pt x="9" y="3"/>
                      <a:pt x="10" y="5"/>
                      <a:pt x="10" y="5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4" y="7"/>
                      <a:pt x="3" y="7"/>
                      <a:pt x="2" y="6"/>
                    </a:cubicBezTo>
                    <a:cubicBezTo>
                      <a:pt x="0" y="4"/>
                      <a:pt x="4" y="3"/>
                      <a:pt x="5" y="3"/>
                    </a:cubicBezTo>
                    <a:cubicBezTo>
                      <a:pt x="7" y="3"/>
                      <a:pt x="10" y="2"/>
                      <a:pt x="12" y="1"/>
                    </a:cubicBezTo>
                    <a:cubicBezTo>
                      <a:pt x="13" y="0"/>
                      <a:pt x="11" y="2"/>
                      <a:pt x="1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8" name="Freeform 497">
                <a:extLst>
                  <a:ext uri="{FF2B5EF4-FFF2-40B4-BE49-F238E27FC236}">
                    <a16:creationId xmlns:a16="http://schemas.microsoft.com/office/drawing/2014/main" id="{B57A6801-62E8-304D-A21B-1CA323B06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7258" y="3514950"/>
                <a:ext cx="51751" cy="14118"/>
              </a:xfrm>
              <a:custGeom>
                <a:avLst/>
                <a:gdLst>
                  <a:gd name="T0" fmla="*/ 8 w 15"/>
                  <a:gd name="T1" fmla="*/ 4 h 4"/>
                  <a:gd name="T2" fmla="*/ 1 w 15"/>
                  <a:gd name="T3" fmla="*/ 1 h 4"/>
                  <a:gd name="T4" fmla="*/ 7 w 15"/>
                  <a:gd name="T5" fmla="*/ 1 h 4"/>
                  <a:gd name="T6" fmla="*/ 15 w 15"/>
                  <a:gd name="T7" fmla="*/ 2 h 4"/>
                  <a:gd name="T8" fmla="*/ 13 w 15"/>
                  <a:gd name="T9" fmla="*/ 3 h 4"/>
                  <a:gd name="T10" fmla="*/ 8 w 15"/>
                  <a:gd name="T11" fmla="*/ 4 h 4"/>
                  <a:gd name="T12" fmla="*/ 8 w 15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4">
                    <a:moveTo>
                      <a:pt x="8" y="4"/>
                    </a:moveTo>
                    <a:cubicBezTo>
                      <a:pt x="7" y="4"/>
                      <a:pt x="0" y="2"/>
                      <a:pt x="1" y="1"/>
                    </a:cubicBezTo>
                    <a:cubicBezTo>
                      <a:pt x="1" y="0"/>
                      <a:pt x="7" y="1"/>
                      <a:pt x="7" y="1"/>
                    </a:cubicBezTo>
                    <a:cubicBezTo>
                      <a:pt x="10" y="2"/>
                      <a:pt x="12" y="2"/>
                      <a:pt x="15" y="2"/>
                    </a:cubicBezTo>
                    <a:cubicBezTo>
                      <a:pt x="15" y="2"/>
                      <a:pt x="13" y="3"/>
                      <a:pt x="13" y="3"/>
                    </a:cubicBezTo>
                    <a:cubicBezTo>
                      <a:pt x="12" y="4"/>
                      <a:pt x="10" y="4"/>
                      <a:pt x="8" y="4"/>
                    </a:cubicBezTo>
                    <a:cubicBezTo>
                      <a:pt x="6" y="4"/>
                      <a:pt x="9" y="4"/>
                      <a:pt x="8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89" name="Freeform 498">
                <a:extLst>
                  <a:ext uri="{FF2B5EF4-FFF2-40B4-BE49-F238E27FC236}">
                    <a16:creationId xmlns:a16="http://schemas.microsoft.com/office/drawing/2014/main" id="{8D34673B-DEDA-1F46-8B21-C9373DF0FF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2558" y="3006715"/>
                <a:ext cx="24699" cy="24706"/>
              </a:xfrm>
              <a:custGeom>
                <a:avLst/>
                <a:gdLst>
                  <a:gd name="T0" fmla="*/ 1 w 7"/>
                  <a:gd name="T1" fmla="*/ 4 h 7"/>
                  <a:gd name="T2" fmla="*/ 1 w 7"/>
                  <a:gd name="T3" fmla="*/ 1 h 7"/>
                  <a:gd name="T4" fmla="*/ 7 w 7"/>
                  <a:gd name="T5" fmla="*/ 1 h 7"/>
                  <a:gd name="T6" fmla="*/ 1 w 7"/>
                  <a:gd name="T7" fmla="*/ 4 h 7"/>
                  <a:gd name="T8" fmla="*/ 1 w 7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1" y="4"/>
                    </a:moveTo>
                    <a:cubicBezTo>
                      <a:pt x="1" y="3"/>
                      <a:pt x="0" y="1"/>
                      <a:pt x="1" y="1"/>
                    </a:cubicBezTo>
                    <a:cubicBezTo>
                      <a:pt x="2" y="1"/>
                      <a:pt x="7" y="0"/>
                      <a:pt x="7" y="1"/>
                    </a:cubicBezTo>
                    <a:cubicBezTo>
                      <a:pt x="7" y="2"/>
                      <a:pt x="2" y="6"/>
                      <a:pt x="1" y="4"/>
                    </a:cubicBezTo>
                    <a:cubicBezTo>
                      <a:pt x="1" y="1"/>
                      <a:pt x="2" y="7"/>
                      <a:pt x="1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0" name="Freeform 499">
                <a:extLst>
                  <a:ext uri="{FF2B5EF4-FFF2-40B4-BE49-F238E27FC236}">
                    <a16:creationId xmlns:a16="http://schemas.microsoft.com/office/drawing/2014/main" id="{3FDCF638-6C3B-0845-A05F-E358E90C1E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6087" y="2997303"/>
                <a:ext cx="17642" cy="9412"/>
              </a:xfrm>
              <a:custGeom>
                <a:avLst/>
                <a:gdLst>
                  <a:gd name="T0" fmla="*/ 3 w 5"/>
                  <a:gd name="T1" fmla="*/ 2 h 3"/>
                  <a:gd name="T2" fmla="*/ 0 w 5"/>
                  <a:gd name="T3" fmla="*/ 1 h 3"/>
                  <a:gd name="T4" fmla="*/ 4 w 5"/>
                  <a:gd name="T5" fmla="*/ 1 h 3"/>
                  <a:gd name="T6" fmla="*/ 3 w 5"/>
                  <a:gd name="T7" fmla="*/ 2 h 3"/>
                  <a:gd name="T8" fmla="*/ 3 w 5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3">
                    <a:moveTo>
                      <a:pt x="3" y="2"/>
                    </a:moveTo>
                    <a:cubicBezTo>
                      <a:pt x="2" y="2"/>
                      <a:pt x="0" y="1"/>
                      <a:pt x="0" y="1"/>
                    </a:cubicBezTo>
                    <a:cubicBezTo>
                      <a:pt x="0" y="1"/>
                      <a:pt x="4" y="0"/>
                      <a:pt x="4" y="1"/>
                    </a:cubicBezTo>
                    <a:cubicBezTo>
                      <a:pt x="5" y="2"/>
                      <a:pt x="4" y="3"/>
                      <a:pt x="3" y="2"/>
                    </a:cubicBezTo>
                    <a:cubicBezTo>
                      <a:pt x="1" y="2"/>
                      <a:pt x="5" y="3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1" name="Freeform 500">
                <a:extLst>
                  <a:ext uri="{FF2B5EF4-FFF2-40B4-BE49-F238E27FC236}">
                    <a16:creationId xmlns:a16="http://schemas.microsoft.com/office/drawing/2014/main" id="{938524EB-9E74-9B40-A4D0-4CAB352D8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340" y="3020832"/>
                <a:ext cx="19994" cy="34117"/>
              </a:xfrm>
              <a:custGeom>
                <a:avLst/>
                <a:gdLst>
                  <a:gd name="T0" fmla="*/ 6 w 6"/>
                  <a:gd name="T1" fmla="*/ 2 h 10"/>
                  <a:gd name="T2" fmla="*/ 3 w 6"/>
                  <a:gd name="T3" fmla="*/ 9 h 10"/>
                  <a:gd name="T4" fmla="*/ 6 w 6"/>
                  <a:gd name="T5" fmla="*/ 2 h 10"/>
                  <a:gd name="T6" fmla="*/ 6 w 6"/>
                  <a:gd name="T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0">
                    <a:moveTo>
                      <a:pt x="6" y="2"/>
                    </a:moveTo>
                    <a:cubicBezTo>
                      <a:pt x="6" y="0"/>
                      <a:pt x="0" y="10"/>
                      <a:pt x="3" y="9"/>
                    </a:cubicBezTo>
                    <a:cubicBezTo>
                      <a:pt x="4" y="9"/>
                      <a:pt x="6" y="3"/>
                      <a:pt x="6" y="2"/>
                    </a:cubicBezTo>
                    <a:cubicBezTo>
                      <a:pt x="6" y="1"/>
                      <a:pt x="6" y="3"/>
                      <a:pt x="6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2" name="Freeform 501">
                <a:extLst>
                  <a:ext uri="{FF2B5EF4-FFF2-40B4-BE49-F238E27FC236}">
                    <a16:creationId xmlns:a16="http://schemas.microsoft.com/office/drawing/2014/main" id="{9E60A547-8A73-CB45-9866-E55454E15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922" y="2962008"/>
                <a:ext cx="14114" cy="14118"/>
              </a:xfrm>
              <a:custGeom>
                <a:avLst/>
                <a:gdLst>
                  <a:gd name="T0" fmla="*/ 3 w 4"/>
                  <a:gd name="T1" fmla="*/ 3 h 4"/>
                  <a:gd name="T2" fmla="*/ 1 w 4"/>
                  <a:gd name="T3" fmla="*/ 1 h 4"/>
                  <a:gd name="T4" fmla="*/ 3 w 4"/>
                  <a:gd name="T5" fmla="*/ 0 h 4"/>
                  <a:gd name="T6" fmla="*/ 3 w 4"/>
                  <a:gd name="T7" fmla="*/ 3 h 4"/>
                  <a:gd name="T8" fmla="*/ 3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3"/>
                    </a:moveTo>
                    <a:cubicBezTo>
                      <a:pt x="2" y="3"/>
                      <a:pt x="0" y="2"/>
                      <a:pt x="1" y="1"/>
                    </a:cubicBezTo>
                    <a:cubicBezTo>
                      <a:pt x="2" y="1"/>
                      <a:pt x="3" y="0"/>
                      <a:pt x="3" y="0"/>
                    </a:cubicBezTo>
                    <a:cubicBezTo>
                      <a:pt x="4" y="0"/>
                      <a:pt x="4" y="2"/>
                      <a:pt x="3" y="3"/>
                    </a:cubicBezTo>
                    <a:cubicBezTo>
                      <a:pt x="2" y="4"/>
                      <a:pt x="4" y="2"/>
                      <a:pt x="3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3" name="Freeform 502">
                <a:extLst>
                  <a:ext uri="{FF2B5EF4-FFF2-40B4-BE49-F238E27FC236}">
                    <a16:creationId xmlns:a16="http://schemas.microsoft.com/office/drawing/2014/main" id="{CBBC8106-5DA0-8B43-8F8D-4A9F582D2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309" y="3069067"/>
                <a:ext cx="19994" cy="31765"/>
              </a:xfrm>
              <a:custGeom>
                <a:avLst/>
                <a:gdLst>
                  <a:gd name="T0" fmla="*/ 6 w 6"/>
                  <a:gd name="T1" fmla="*/ 2 h 9"/>
                  <a:gd name="T2" fmla="*/ 6 w 6"/>
                  <a:gd name="T3" fmla="*/ 4 h 9"/>
                  <a:gd name="T4" fmla="*/ 5 w 6"/>
                  <a:gd name="T5" fmla="*/ 9 h 9"/>
                  <a:gd name="T6" fmla="*/ 0 w 6"/>
                  <a:gd name="T7" fmla="*/ 3 h 9"/>
                  <a:gd name="T8" fmla="*/ 3 w 6"/>
                  <a:gd name="T9" fmla="*/ 3 h 9"/>
                  <a:gd name="T10" fmla="*/ 6 w 6"/>
                  <a:gd name="T11" fmla="*/ 2 h 9"/>
                  <a:gd name="T12" fmla="*/ 6 w 6"/>
                  <a:gd name="T13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9">
                    <a:moveTo>
                      <a:pt x="6" y="2"/>
                    </a:moveTo>
                    <a:cubicBezTo>
                      <a:pt x="6" y="1"/>
                      <a:pt x="6" y="4"/>
                      <a:pt x="6" y="4"/>
                    </a:cubicBezTo>
                    <a:cubicBezTo>
                      <a:pt x="6" y="6"/>
                      <a:pt x="6" y="8"/>
                      <a:pt x="5" y="9"/>
                    </a:cubicBezTo>
                    <a:cubicBezTo>
                      <a:pt x="5" y="9"/>
                      <a:pt x="0" y="5"/>
                      <a:pt x="0" y="3"/>
                    </a:cubicBezTo>
                    <a:cubicBezTo>
                      <a:pt x="0" y="3"/>
                      <a:pt x="2" y="2"/>
                      <a:pt x="3" y="3"/>
                    </a:cubicBezTo>
                    <a:cubicBezTo>
                      <a:pt x="4" y="4"/>
                      <a:pt x="5" y="4"/>
                      <a:pt x="6" y="2"/>
                    </a:cubicBezTo>
                    <a:cubicBezTo>
                      <a:pt x="6" y="0"/>
                      <a:pt x="6" y="3"/>
                      <a:pt x="6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4" name="Freeform 503">
                <a:extLst>
                  <a:ext uri="{FF2B5EF4-FFF2-40B4-BE49-F238E27FC236}">
                    <a16:creationId xmlns:a16="http://schemas.microsoft.com/office/drawing/2014/main" id="{39F2D236-DFE6-9E43-9BD5-38B0E77DF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611" y="3076126"/>
                <a:ext cx="28228" cy="28235"/>
              </a:xfrm>
              <a:custGeom>
                <a:avLst/>
                <a:gdLst>
                  <a:gd name="T0" fmla="*/ 6 w 8"/>
                  <a:gd name="T1" fmla="*/ 7 h 8"/>
                  <a:gd name="T2" fmla="*/ 1 w 8"/>
                  <a:gd name="T3" fmla="*/ 4 h 8"/>
                  <a:gd name="T4" fmla="*/ 6 w 8"/>
                  <a:gd name="T5" fmla="*/ 7 h 8"/>
                  <a:gd name="T6" fmla="*/ 6 w 8"/>
                  <a:gd name="T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6" y="7"/>
                    </a:moveTo>
                    <a:cubicBezTo>
                      <a:pt x="5" y="8"/>
                      <a:pt x="0" y="5"/>
                      <a:pt x="1" y="4"/>
                    </a:cubicBezTo>
                    <a:cubicBezTo>
                      <a:pt x="3" y="0"/>
                      <a:pt x="8" y="5"/>
                      <a:pt x="6" y="7"/>
                    </a:cubicBezTo>
                    <a:cubicBezTo>
                      <a:pt x="5" y="8"/>
                      <a:pt x="7" y="6"/>
                      <a:pt x="6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5" name="Freeform 504">
                <a:extLst>
                  <a:ext uri="{FF2B5EF4-FFF2-40B4-BE49-F238E27FC236}">
                    <a16:creationId xmlns:a16="http://schemas.microsoft.com/office/drawing/2014/main" id="{6452530B-3C61-9845-99C1-1EDA1DB83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9112" y="3432597"/>
                <a:ext cx="16466" cy="12942"/>
              </a:xfrm>
              <a:custGeom>
                <a:avLst/>
                <a:gdLst>
                  <a:gd name="T0" fmla="*/ 4 w 5"/>
                  <a:gd name="T1" fmla="*/ 2 h 4"/>
                  <a:gd name="T2" fmla="*/ 3 w 5"/>
                  <a:gd name="T3" fmla="*/ 3 h 4"/>
                  <a:gd name="T4" fmla="*/ 0 w 5"/>
                  <a:gd name="T5" fmla="*/ 2 h 4"/>
                  <a:gd name="T6" fmla="*/ 4 w 5"/>
                  <a:gd name="T7" fmla="*/ 0 h 4"/>
                  <a:gd name="T8" fmla="*/ 4 w 5"/>
                  <a:gd name="T9" fmla="*/ 2 h 4"/>
                  <a:gd name="T10" fmla="*/ 4 w 5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4">
                    <a:moveTo>
                      <a:pt x="4" y="2"/>
                    </a:moveTo>
                    <a:cubicBezTo>
                      <a:pt x="5" y="1"/>
                      <a:pt x="4" y="4"/>
                      <a:pt x="3" y="3"/>
                    </a:cubicBezTo>
                    <a:cubicBezTo>
                      <a:pt x="3" y="3"/>
                      <a:pt x="0" y="2"/>
                      <a:pt x="0" y="2"/>
                    </a:cubicBezTo>
                    <a:cubicBezTo>
                      <a:pt x="0" y="2"/>
                      <a:pt x="3" y="0"/>
                      <a:pt x="4" y="0"/>
                    </a:cubicBezTo>
                    <a:cubicBezTo>
                      <a:pt x="4" y="0"/>
                      <a:pt x="3" y="2"/>
                      <a:pt x="4" y="2"/>
                    </a:cubicBezTo>
                    <a:cubicBezTo>
                      <a:pt x="5" y="1"/>
                      <a:pt x="3" y="2"/>
                      <a:pt x="4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6" name="Freeform 505">
                <a:extLst>
                  <a:ext uri="{FF2B5EF4-FFF2-40B4-BE49-F238E27FC236}">
                    <a16:creationId xmlns:a16="http://schemas.microsoft.com/office/drawing/2014/main" id="{D7F087C7-EB88-C947-9887-2CD759F3A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9744" y="3010244"/>
                <a:ext cx="21170" cy="21176"/>
              </a:xfrm>
              <a:custGeom>
                <a:avLst/>
                <a:gdLst>
                  <a:gd name="T0" fmla="*/ 5 w 6"/>
                  <a:gd name="T1" fmla="*/ 1 h 6"/>
                  <a:gd name="T2" fmla="*/ 4 w 6"/>
                  <a:gd name="T3" fmla="*/ 5 h 6"/>
                  <a:gd name="T4" fmla="*/ 1 w 6"/>
                  <a:gd name="T5" fmla="*/ 5 h 6"/>
                  <a:gd name="T6" fmla="*/ 5 w 6"/>
                  <a:gd name="T7" fmla="*/ 1 h 6"/>
                  <a:gd name="T8" fmla="*/ 5 w 6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5" y="1"/>
                    </a:moveTo>
                    <a:cubicBezTo>
                      <a:pt x="6" y="2"/>
                      <a:pt x="4" y="3"/>
                      <a:pt x="4" y="5"/>
                    </a:cubicBezTo>
                    <a:cubicBezTo>
                      <a:pt x="3" y="6"/>
                      <a:pt x="2" y="6"/>
                      <a:pt x="1" y="5"/>
                    </a:cubicBezTo>
                    <a:cubicBezTo>
                      <a:pt x="0" y="4"/>
                      <a:pt x="5" y="0"/>
                      <a:pt x="5" y="1"/>
                    </a:cubicBezTo>
                    <a:cubicBezTo>
                      <a:pt x="6" y="2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7" name="Freeform 506">
                <a:extLst>
                  <a:ext uri="{FF2B5EF4-FFF2-40B4-BE49-F238E27FC236}">
                    <a16:creationId xmlns:a16="http://schemas.microsoft.com/office/drawing/2014/main" id="{9D83ABB8-14E8-6946-8C83-A532DB27A1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0331" y="3034950"/>
                <a:ext cx="10585" cy="10588"/>
              </a:xfrm>
              <a:custGeom>
                <a:avLst/>
                <a:gdLst>
                  <a:gd name="T0" fmla="*/ 3 w 3"/>
                  <a:gd name="T1" fmla="*/ 1 h 3"/>
                  <a:gd name="T2" fmla="*/ 0 w 3"/>
                  <a:gd name="T3" fmla="*/ 2 h 3"/>
                  <a:gd name="T4" fmla="*/ 2 w 3"/>
                  <a:gd name="T5" fmla="*/ 3 h 3"/>
                  <a:gd name="T6" fmla="*/ 3 w 3"/>
                  <a:gd name="T7" fmla="*/ 1 h 3"/>
                  <a:gd name="T8" fmla="*/ 3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3" y="1"/>
                    </a:moveTo>
                    <a:cubicBezTo>
                      <a:pt x="2" y="1"/>
                      <a:pt x="0" y="1"/>
                      <a:pt x="0" y="2"/>
                    </a:cubicBezTo>
                    <a:cubicBezTo>
                      <a:pt x="0" y="3"/>
                      <a:pt x="2" y="3"/>
                      <a:pt x="2" y="3"/>
                    </a:cubicBezTo>
                    <a:cubicBezTo>
                      <a:pt x="3" y="3"/>
                      <a:pt x="3" y="0"/>
                      <a:pt x="3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8" name="Freeform 507">
                <a:extLst>
                  <a:ext uri="{FF2B5EF4-FFF2-40B4-BE49-F238E27FC236}">
                    <a16:creationId xmlns:a16="http://schemas.microsoft.com/office/drawing/2014/main" id="{566A62BC-AB0F-EE4F-A570-0A6ABF87E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916" y="3045539"/>
                <a:ext cx="5881" cy="3529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999" name="Freeform 508">
                <a:extLst>
                  <a:ext uri="{FF2B5EF4-FFF2-40B4-BE49-F238E27FC236}">
                    <a16:creationId xmlns:a16="http://schemas.microsoft.com/office/drawing/2014/main" id="{1A237A26-047F-D14C-A644-C480E22AE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916" y="3054950"/>
                <a:ext cx="3528" cy="7059"/>
              </a:xfrm>
              <a:custGeom>
                <a:avLst/>
                <a:gdLst>
                  <a:gd name="T0" fmla="*/ 1 w 1"/>
                  <a:gd name="T1" fmla="*/ 0 h 2"/>
                  <a:gd name="T2" fmla="*/ 0 w 1"/>
                  <a:gd name="T3" fmla="*/ 2 h 2"/>
                  <a:gd name="T4" fmla="*/ 1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1" y="2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0" name="Freeform 509">
                <a:extLst>
                  <a:ext uri="{FF2B5EF4-FFF2-40B4-BE49-F238E27FC236}">
                    <a16:creationId xmlns:a16="http://schemas.microsoft.com/office/drawing/2014/main" id="{EAD295B3-B164-714C-8B74-8862E280B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916" y="3062008"/>
                <a:ext cx="5881" cy="3529"/>
              </a:xfrm>
              <a:custGeom>
                <a:avLst/>
                <a:gdLst>
                  <a:gd name="T0" fmla="*/ 2 w 2"/>
                  <a:gd name="T1" fmla="*/ 0 h 1"/>
                  <a:gd name="T2" fmla="*/ 1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1" name="Freeform 510">
                <a:extLst>
                  <a:ext uri="{FF2B5EF4-FFF2-40B4-BE49-F238E27FC236}">
                    <a16:creationId xmlns:a16="http://schemas.microsoft.com/office/drawing/2014/main" id="{A7DED7DA-7853-DF40-BCA9-01B5556BB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7967" y="3113773"/>
                <a:ext cx="3528" cy="7059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2" name="Freeform 511">
                <a:extLst>
                  <a:ext uri="{FF2B5EF4-FFF2-40B4-BE49-F238E27FC236}">
                    <a16:creationId xmlns:a16="http://schemas.microsoft.com/office/drawing/2014/main" id="{BA5E443F-F355-9945-89E7-DDFD9ACE2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719" y="2958480"/>
                <a:ext cx="7057" cy="14118"/>
              </a:xfrm>
              <a:custGeom>
                <a:avLst/>
                <a:gdLst>
                  <a:gd name="T0" fmla="*/ 1 w 2"/>
                  <a:gd name="T1" fmla="*/ 4 h 4"/>
                  <a:gd name="T2" fmla="*/ 2 w 2"/>
                  <a:gd name="T3" fmla="*/ 1 h 4"/>
                  <a:gd name="T4" fmla="*/ 1 w 2"/>
                  <a:gd name="T5" fmla="*/ 4 h 4"/>
                  <a:gd name="T6" fmla="*/ 1 w 2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1" y="4"/>
                    </a:moveTo>
                    <a:cubicBezTo>
                      <a:pt x="0" y="3"/>
                      <a:pt x="0" y="1"/>
                      <a:pt x="2" y="1"/>
                    </a:cubicBezTo>
                    <a:cubicBezTo>
                      <a:pt x="2" y="0"/>
                      <a:pt x="2" y="4"/>
                      <a:pt x="1" y="4"/>
                    </a:cubicBezTo>
                    <a:cubicBezTo>
                      <a:pt x="0" y="3"/>
                      <a:pt x="1" y="4"/>
                      <a:pt x="1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3" name="Freeform 512">
                <a:extLst>
                  <a:ext uri="{FF2B5EF4-FFF2-40B4-BE49-F238E27FC236}">
                    <a16:creationId xmlns:a16="http://schemas.microsoft.com/office/drawing/2014/main" id="{F00991AF-1AC0-0C41-B03A-CA8E55E7A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335" y="5159659"/>
                <a:ext cx="41166" cy="21176"/>
              </a:xfrm>
              <a:custGeom>
                <a:avLst/>
                <a:gdLst>
                  <a:gd name="T0" fmla="*/ 10 w 12"/>
                  <a:gd name="T1" fmla="*/ 3 h 6"/>
                  <a:gd name="T2" fmla="*/ 8 w 12"/>
                  <a:gd name="T3" fmla="*/ 2 h 6"/>
                  <a:gd name="T4" fmla="*/ 5 w 12"/>
                  <a:gd name="T5" fmla="*/ 2 h 6"/>
                  <a:gd name="T6" fmla="*/ 3 w 12"/>
                  <a:gd name="T7" fmla="*/ 1 h 6"/>
                  <a:gd name="T8" fmla="*/ 0 w 12"/>
                  <a:gd name="T9" fmla="*/ 3 h 6"/>
                  <a:gd name="T10" fmla="*/ 2 w 12"/>
                  <a:gd name="T11" fmla="*/ 5 h 6"/>
                  <a:gd name="T12" fmla="*/ 6 w 12"/>
                  <a:gd name="T13" fmla="*/ 5 h 6"/>
                  <a:gd name="T14" fmla="*/ 11 w 12"/>
                  <a:gd name="T15" fmla="*/ 3 h 6"/>
                  <a:gd name="T16" fmla="*/ 10 w 12"/>
                  <a:gd name="T17" fmla="*/ 3 h 6"/>
                  <a:gd name="T18" fmla="*/ 10 w 12"/>
                  <a:gd name="T1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6">
                    <a:moveTo>
                      <a:pt x="10" y="3"/>
                    </a:moveTo>
                    <a:cubicBezTo>
                      <a:pt x="9" y="3"/>
                      <a:pt x="9" y="2"/>
                      <a:pt x="8" y="2"/>
                    </a:cubicBezTo>
                    <a:cubicBezTo>
                      <a:pt x="7" y="2"/>
                      <a:pt x="6" y="2"/>
                      <a:pt x="5" y="2"/>
                    </a:cubicBezTo>
                    <a:cubicBezTo>
                      <a:pt x="4" y="2"/>
                      <a:pt x="4" y="0"/>
                      <a:pt x="3" y="1"/>
                    </a:cubicBezTo>
                    <a:cubicBezTo>
                      <a:pt x="3" y="1"/>
                      <a:pt x="0" y="3"/>
                      <a:pt x="0" y="3"/>
                    </a:cubicBezTo>
                    <a:cubicBezTo>
                      <a:pt x="0" y="3"/>
                      <a:pt x="2" y="5"/>
                      <a:pt x="2" y="5"/>
                    </a:cubicBezTo>
                    <a:cubicBezTo>
                      <a:pt x="3" y="6"/>
                      <a:pt x="5" y="5"/>
                      <a:pt x="6" y="5"/>
                    </a:cubicBezTo>
                    <a:cubicBezTo>
                      <a:pt x="7" y="5"/>
                      <a:pt x="11" y="4"/>
                      <a:pt x="11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12" y="2"/>
                      <a:pt x="10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4" name="Freeform 513">
                <a:extLst>
                  <a:ext uri="{FF2B5EF4-FFF2-40B4-BE49-F238E27FC236}">
                    <a16:creationId xmlns:a16="http://schemas.microsoft.com/office/drawing/2014/main" id="{81D9D93E-A842-C848-BD0F-184ED979F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1806" y="5180835"/>
                <a:ext cx="30580" cy="21176"/>
              </a:xfrm>
              <a:custGeom>
                <a:avLst/>
                <a:gdLst>
                  <a:gd name="T0" fmla="*/ 7 w 9"/>
                  <a:gd name="T1" fmla="*/ 3 h 6"/>
                  <a:gd name="T2" fmla="*/ 0 w 9"/>
                  <a:gd name="T3" fmla="*/ 1 h 6"/>
                  <a:gd name="T4" fmla="*/ 2 w 9"/>
                  <a:gd name="T5" fmla="*/ 2 h 6"/>
                  <a:gd name="T6" fmla="*/ 1 w 9"/>
                  <a:gd name="T7" fmla="*/ 5 h 6"/>
                  <a:gd name="T8" fmla="*/ 3 w 9"/>
                  <a:gd name="T9" fmla="*/ 5 h 6"/>
                  <a:gd name="T10" fmla="*/ 4 w 9"/>
                  <a:gd name="T11" fmla="*/ 5 h 6"/>
                  <a:gd name="T12" fmla="*/ 7 w 9"/>
                  <a:gd name="T13" fmla="*/ 3 h 6"/>
                  <a:gd name="T14" fmla="*/ 7 w 9"/>
                  <a:gd name="T1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6">
                    <a:moveTo>
                      <a:pt x="7" y="3"/>
                    </a:moveTo>
                    <a:cubicBezTo>
                      <a:pt x="7" y="2"/>
                      <a:pt x="0" y="0"/>
                      <a:pt x="0" y="1"/>
                    </a:cubicBezTo>
                    <a:cubicBezTo>
                      <a:pt x="0" y="1"/>
                      <a:pt x="2" y="2"/>
                      <a:pt x="2" y="2"/>
                    </a:cubicBezTo>
                    <a:cubicBezTo>
                      <a:pt x="3" y="3"/>
                      <a:pt x="1" y="4"/>
                      <a:pt x="1" y="5"/>
                    </a:cubicBezTo>
                    <a:cubicBezTo>
                      <a:pt x="1" y="6"/>
                      <a:pt x="3" y="5"/>
                      <a:pt x="3" y="5"/>
                    </a:cubicBezTo>
                    <a:cubicBezTo>
                      <a:pt x="4" y="4"/>
                      <a:pt x="3" y="5"/>
                      <a:pt x="4" y="5"/>
                    </a:cubicBezTo>
                    <a:cubicBezTo>
                      <a:pt x="5" y="6"/>
                      <a:pt x="9" y="4"/>
                      <a:pt x="7" y="3"/>
                    </a:cubicBezTo>
                    <a:cubicBezTo>
                      <a:pt x="6" y="2"/>
                      <a:pt x="8" y="3"/>
                      <a:pt x="7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5" name="Freeform 514">
                <a:extLst>
                  <a:ext uri="{FF2B5EF4-FFF2-40B4-BE49-F238E27FC236}">
                    <a16:creationId xmlns:a16="http://schemas.microsoft.com/office/drawing/2014/main" id="{6B3BE32C-60F4-694D-BF1B-10D8AC8B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279" y="5153776"/>
                <a:ext cx="27052" cy="16471"/>
              </a:xfrm>
              <a:custGeom>
                <a:avLst/>
                <a:gdLst>
                  <a:gd name="T0" fmla="*/ 6 w 8"/>
                  <a:gd name="T1" fmla="*/ 0 h 5"/>
                  <a:gd name="T2" fmla="*/ 3 w 8"/>
                  <a:gd name="T3" fmla="*/ 1 h 5"/>
                  <a:gd name="T4" fmla="*/ 0 w 8"/>
                  <a:gd name="T5" fmla="*/ 1 h 5"/>
                  <a:gd name="T6" fmla="*/ 0 w 8"/>
                  <a:gd name="T7" fmla="*/ 3 h 5"/>
                  <a:gd name="T8" fmla="*/ 5 w 8"/>
                  <a:gd name="T9" fmla="*/ 2 h 5"/>
                  <a:gd name="T10" fmla="*/ 6 w 8"/>
                  <a:gd name="T11" fmla="*/ 0 h 5"/>
                  <a:gd name="T12" fmla="*/ 6 w 8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">
                    <a:moveTo>
                      <a:pt x="6" y="0"/>
                    </a:moveTo>
                    <a:cubicBezTo>
                      <a:pt x="5" y="0"/>
                      <a:pt x="4" y="1"/>
                      <a:pt x="3" y="1"/>
                    </a:cubicBezTo>
                    <a:cubicBezTo>
                      <a:pt x="2" y="0"/>
                      <a:pt x="0" y="1"/>
                      <a:pt x="0" y="1"/>
                    </a:cubicBezTo>
                    <a:cubicBezTo>
                      <a:pt x="1" y="0"/>
                      <a:pt x="0" y="4"/>
                      <a:pt x="0" y="3"/>
                    </a:cubicBezTo>
                    <a:cubicBezTo>
                      <a:pt x="1" y="5"/>
                      <a:pt x="4" y="3"/>
                      <a:pt x="5" y="2"/>
                    </a:cubicBezTo>
                    <a:cubicBezTo>
                      <a:pt x="6" y="2"/>
                      <a:pt x="8" y="0"/>
                      <a:pt x="6" y="0"/>
                    </a:cubicBezTo>
                    <a:cubicBezTo>
                      <a:pt x="5" y="0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6" name="Freeform 515">
                <a:extLst>
                  <a:ext uri="{FF2B5EF4-FFF2-40B4-BE49-F238E27FC236}">
                    <a16:creationId xmlns:a16="http://schemas.microsoft.com/office/drawing/2014/main" id="{E949FD16-E441-594B-83AE-8F6FEE69F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4165" y="5166717"/>
                <a:ext cx="28228" cy="17648"/>
              </a:xfrm>
              <a:custGeom>
                <a:avLst/>
                <a:gdLst>
                  <a:gd name="T0" fmla="*/ 7 w 8"/>
                  <a:gd name="T1" fmla="*/ 4 h 5"/>
                  <a:gd name="T2" fmla="*/ 1 w 8"/>
                  <a:gd name="T3" fmla="*/ 1 h 5"/>
                  <a:gd name="T4" fmla="*/ 7 w 8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7" y="4"/>
                    </a:moveTo>
                    <a:cubicBezTo>
                      <a:pt x="6" y="3"/>
                      <a:pt x="0" y="0"/>
                      <a:pt x="1" y="1"/>
                    </a:cubicBezTo>
                    <a:cubicBezTo>
                      <a:pt x="2" y="2"/>
                      <a:pt x="8" y="5"/>
                      <a:pt x="7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7" name="Freeform 516">
                <a:extLst>
                  <a:ext uri="{FF2B5EF4-FFF2-40B4-BE49-F238E27FC236}">
                    <a16:creationId xmlns:a16="http://schemas.microsoft.com/office/drawing/2014/main" id="{79DBD309-B455-AA48-A0F9-EF8AD8251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7108" y="5143187"/>
                <a:ext cx="10585" cy="10588"/>
              </a:xfrm>
              <a:custGeom>
                <a:avLst/>
                <a:gdLst>
                  <a:gd name="T0" fmla="*/ 2 w 3"/>
                  <a:gd name="T1" fmla="*/ 2 h 3"/>
                  <a:gd name="T2" fmla="*/ 0 w 3"/>
                  <a:gd name="T3" fmla="*/ 1 h 3"/>
                  <a:gd name="T4" fmla="*/ 2 w 3"/>
                  <a:gd name="T5" fmla="*/ 2 h 3"/>
                  <a:gd name="T6" fmla="*/ 2 w 3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2" y="2"/>
                    </a:moveTo>
                    <a:cubicBezTo>
                      <a:pt x="2" y="3"/>
                      <a:pt x="1" y="2"/>
                      <a:pt x="0" y="1"/>
                    </a:cubicBezTo>
                    <a:cubicBezTo>
                      <a:pt x="0" y="0"/>
                      <a:pt x="3" y="0"/>
                      <a:pt x="2" y="2"/>
                    </a:cubicBezTo>
                    <a:cubicBezTo>
                      <a:pt x="2" y="3"/>
                      <a:pt x="2" y="1"/>
                      <a:pt x="2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8" name="Freeform 517">
                <a:extLst>
                  <a:ext uri="{FF2B5EF4-FFF2-40B4-BE49-F238E27FC236}">
                    <a16:creationId xmlns:a16="http://schemas.microsoft.com/office/drawing/2014/main" id="{1120CED7-7650-C246-88C2-2DE8966C1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7108" y="5114952"/>
                <a:ext cx="24699" cy="24706"/>
              </a:xfrm>
              <a:custGeom>
                <a:avLst/>
                <a:gdLst>
                  <a:gd name="T0" fmla="*/ 5 w 7"/>
                  <a:gd name="T1" fmla="*/ 2 h 7"/>
                  <a:gd name="T2" fmla="*/ 4 w 7"/>
                  <a:gd name="T3" fmla="*/ 0 h 7"/>
                  <a:gd name="T4" fmla="*/ 2 w 7"/>
                  <a:gd name="T5" fmla="*/ 1 h 7"/>
                  <a:gd name="T6" fmla="*/ 0 w 7"/>
                  <a:gd name="T7" fmla="*/ 1 h 7"/>
                  <a:gd name="T8" fmla="*/ 2 w 7"/>
                  <a:gd name="T9" fmla="*/ 4 h 7"/>
                  <a:gd name="T10" fmla="*/ 0 w 7"/>
                  <a:gd name="T11" fmla="*/ 6 h 7"/>
                  <a:gd name="T12" fmla="*/ 3 w 7"/>
                  <a:gd name="T13" fmla="*/ 5 h 7"/>
                  <a:gd name="T14" fmla="*/ 4 w 7"/>
                  <a:gd name="T15" fmla="*/ 2 h 7"/>
                  <a:gd name="T16" fmla="*/ 4 w 7"/>
                  <a:gd name="T17" fmla="*/ 4 h 7"/>
                  <a:gd name="T18" fmla="*/ 6 w 7"/>
                  <a:gd name="T19" fmla="*/ 2 h 7"/>
                  <a:gd name="T20" fmla="*/ 5 w 7"/>
                  <a:gd name="T21" fmla="*/ 2 h 7"/>
                  <a:gd name="T22" fmla="*/ 5 w 7"/>
                  <a:gd name="T23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" h="7">
                    <a:moveTo>
                      <a:pt x="5" y="2"/>
                    </a:moveTo>
                    <a:cubicBezTo>
                      <a:pt x="5" y="1"/>
                      <a:pt x="4" y="1"/>
                      <a:pt x="4" y="0"/>
                    </a:cubicBezTo>
                    <a:cubicBezTo>
                      <a:pt x="3" y="0"/>
                      <a:pt x="1" y="0"/>
                      <a:pt x="2" y="1"/>
                    </a:cubicBezTo>
                    <a:cubicBezTo>
                      <a:pt x="4" y="3"/>
                      <a:pt x="1" y="2"/>
                      <a:pt x="0" y="1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3" y="6"/>
                      <a:pt x="1" y="5"/>
                      <a:pt x="0" y="6"/>
                    </a:cubicBezTo>
                    <a:cubicBezTo>
                      <a:pt x="0" y="7"/>
                      <a:pt x="4" y="6"/>
                      <a:pt x="3" y="5"/>
                    </a:cubicBezTo>
                    <a:cubicBezTo>
                      <a:pt x="3" y="5"/>
                      <a:pt x="4" y="3"/>
                      <a:pt x="4" y="2"/>
                    </a:cubicBezTo>
                    <a:cubicBezTo>
                      <a:pt x="4" y="2"/>
                      <a:pt x="4" y="3"/>
                      <a:pt x="4" y="4"/>
                    </a:cubicBezTo>
                    <a:cubicBezTo>
                      <a:pt x="4" y="3"/>
                      <a:pt x="6" y="2"/>
                      <a:pt x="6" y="2"/>
                    </a:cubicBezTo>
                    <a:cubicBezTo>
                      <a:pt x="6" y="2"/>
                      <a:pt x="6" y="2"/>
                      <a:pt x="5" y="2"/>
                    </a:cubicBezTo>
                    <a:cubicBezTo>
                      <a:pt x="5" y="1"/>
                      <a:pt x="7" y="2"/>
                      <a:pt x="5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09" name="Freeform 518">
                <a:extLst>
                  <a:ext uri="{FF2B5EF4-FFF2-40B4-BE49-F238E27FC236}">
                    <a16:creationId xmlns:a16="http://schemas.microsoft.com/office/drawing/2014/main" id="{57A19B4E-F9EC-AB44-A042-87763DCA43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3579" y="5070247"/>
                <a:ext cx="17642" cy="37647"/>
              </a:xfrm>
              <a:custGeom>
                <a:avLst/>
                <a:gdLst>
                  <a:gd name="T0" fmla="*/ 5 w 5"/>
                  <a:gd name="T1" fmla="*/ 7 h 11"/>
                  <a:gd name="T2" fmla="*/ 2 w 5"/>
                  <a:gd name="T3" fmla="*/ 2 h 11"/>
                  <a:gd name="T4" fmla="*/ 1 w 5"/>
                  <a:gd name="T5" fmla="*/ 6 h 11"/>
                  <a:gd name="T6" fmla="*/ 0 w 5"/>
                  <a:gd name="T7" fmla="*/ 9 h 11"/>
                  <a:gd name="T8" fmla="*/ 2 w 5"/>
                  <a:gd name="T9" fmla="*/ 7 h 11"/>
                  <a:gd name="T10" fmla="*/ 5 w 5"/>
                  <a:gd name="T11" fmla="*/ 7 h 11"/>
                  <a:gd name="T12" fmla="*/ 5 w 5"/>
                  <a:gd name="T13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11">
                    <a:moveTo>
                      <a:pt x="5" y="7"/>
                    </a:moveTo>
                    <a:cubicBezTo>
                      <a:pt x="5" y="6"/>
                      <a:pt x="4" y="0"/>
                      <a:pt x="2" y="2"/>
                    </a:cubicBezTo>
                    <a:cubicBezTo>
                      <a:pt x="2" y="3"/>
                      <a:pt x="3" y="6"/>
                      <a:pt x="1" y="6"/>
                    </a:cubicBezTo>
                    <a:cubicBezTo>
                      <a:pt x="0" y="6"/>
                      <a:pt x="0" y="7"/>
                      <a:pt x="0" y="9"/>
                    </a:cubicBezTo>
                    <a:cubicBezTo>
                      <a:pt x="1" y="9"/>
                      <a:pt x="2" y="7"/>
                      <a:pt x="2" y="7"/>
                    </a:cubicBezTo>
                    <a:cubicBezTo>
                      <a:pt x="1" y="7"/>
                      <a:pt x="5" y="11"/>
                      <a:pt x="5" y="7"/>
                    </a:cubicBezTo>
                    <a:cubicBezTo>
                      <a:pt x="5" y="6"/>
                      <a:pt x="5" y="8"/>
                      <a:pt x="5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0" name="Freeform 519">
                <a:extLst>
                  <a:ext uri="{FF2B5EF4-FFF2-40B4-BE49-F238E27FC236}">
                    <a16:creationId xmlns:a16="http://schemas.microsoft.com/office/drawing/2014/main" id="{E43B6967-EB97-9E4D-9717-BF9BD8CCD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0051" y="5100834"/>
                <a:ext cx="10585" cy="21176"/>
              </a:xfrm>
              <a:custGeom>
                <a:avLst/>
                <a:gdLst>
                  <a:gd name="T0" fmla="*/ 3 w 3"/>
                  <a:gd name="T1" fmla="*/ 2 h 6"/>
                  <a:gd name="T2" fmla="*/ 1 w 3"/>
                  <a:gd name="T3" fmla="*/ 6 h 6"/>
                  <a:gd name="T4" fmla="*/ 3 w 3"/>
                  <a:gd name="T5" fmla="*/ 2 h 6"/>
                  <a:gd name="T6" fmla="*/ 3 w 3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6">
                    <a:moveTo>
                      <a:pt x="3" y="2"/>
                    </a:moveTo>
                    <a:cubicBezTo>
                      <a:pt x="2" y="0"/>
                      <a:pt x="0" y="5"/>
                      <a:pt x="1" y="6"/>
                    </a:cubicBezTo>
                    <a:cubicBezTo>
                      <a:pt x="0" y="5"/>
                      <a:pt x="3" y="3"/>
                      <a:pt x="3" y="2"/>
                    </a:cubicBezTo>
                    <a:cubicBezTo>
                      <a:pt x="2" y="1"/>
                      <a:pt x="3" y="2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1" name="Freeform 520">
                <a:extLst>
                  <a:ext uri="{FF2B5EF4-FFF2-40B4-BE49-F238E27FC236}">
                    <a16:creationId xmlns:a16="http://schemas.microsoft.com/office/drawing/2014/main" id="{FF9BB822-9AD2-F24F-B071-8A6AFB7C4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0051" y="5056129"/>
                <a:ext cx="17642" cy="24706"/>
              </a:xfrm>
              <a:custGeom>
                <a:avLst/>
                <a:gdLst>
                  <a:gd name="T0" fmla="*/ 4 w 5"/>
                  <a:gd name="T1" fmla="*/ 2 h 7"/>
                  <a:gd name="T2" fmla="*/ 3 w 5"/>
                  <a:gd name="T3" fmla="*/ 0 h 7"/>
                  <a:gd name="T4" fmla="*/ 2 w 5"/>
                  <a:gd name="T5" fmla="*/ 3 h 7"/>
                  <a:gd name="T6" fmla="*/ 1 w 5"/>
                  <a:gd name="T7" fmla="*/ 2 h 7"/>
                  <a:gd name="T8" fmla="*/ 0 w 5"/>
                  <a:gd name="T9" fmla="*/ 5 h 7"/>
                  <a:gd name="T10" fmla="*/ 2 w 5"/>
                  <a:gd name="T11" fmla="*/ 7 h 7"/>
                  <a:gd name="T12" fmla="*/ 5 w 5"/>
                  <a:gd name="T13" fmla="*/ 5 h 7"/>
                  <a:gd name="T14" fmla="*/ 4 w 5"/>
                  <a:gd name="T15" fmla="*/ 2 h 7"/>
                  <a:gd name="T16" fmla="*/ 4 w 5"/>
                  <a:gd name="T1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7">
                    <a:moveTo>
                      <a:pt x="4" y="2"/>
                    </a:moveTo>
                    <a:cubicBezTo>
                      <a:pt x="3" y="3"/>
                      <a:pt x="3" y="0"/>
                      <a:pt x="3" y="0"/>
                    </a:cubicBezTo>
                    <a:cubicBezTo>
                      <a:pt x="3" y="0"/>
                      <a:pt x="3" y="3"/>
                      <a:pt x="2" y="3"/>
                    </a:cubicBezTo>
                    <a:cubicBezTo>
                      <a:pt x="2" y="3"/>
                      <a:pt x="2" y="2"/>
                      <a:pt x="1" y="2"/>
                    </a:cubicBezTo>
                    <a:cubicBezTo>
                      <a:pt x="2" y="2"/>
                      <a:pt x="0" y="5"/>
                      <a:pt x="0" y="5"/>
                    </a:cubicBezTo>
                    <a:cubicBezTo>
                      <a:pt x="0" y="4"/>
                      <a:pt x="4" y="5"/>
                      <a:pt x="2" y="7"/>
                    </a:cubicBezTo>
                    <a:cubicBezTo>
                      <a:pt x="3" y="6"/>
                      <a:pt x="5" y="6"/>
                      <a:pt x="5" y="5"/>
                    </a:cubicBezTo>
                    <a:cubicBezTo>
                      <a:pt x="5" y="4"/>
                      <a:pt x="4" y="1"/>
                      <a:pt x="4" y="2"/>
                    </a:cubicBezTo>
                    <a:cubicBezTo>
                      <a:pt x="3" y="3"/>
                      <a:pt x="4" y="1"/>
                      <a:pt x="4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2" name="Freeform 521">
                <a:extLst>
                  <a:ext uri="{FF2B5EF4-FFF2-40B4-BE49-F238E27FC236}">
                    <a16:creationId xmlns:a16="http://schemas.microsoft.com/office/drawing/2014/main" id="{52C447F9-84BD-004D-8B20-EAD27B76C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7694" y="4987893"/>
                <a:ext cx="17642" cy="16471"/>
              </a:xfrm>
              <a:custGeom>
                <a:avLst/>
                <a:gdLst>
                  <a:gd name="T0" fmla="*/ 3 w 5"/>
                  <a:gd name="T1" fmla="*/ 4 h 5"/>
                  <a:gd name="T2" fmla="*/ 3 w 5"/>
                  <a:gd name="T3" fmla="*/ 0 h 5"/>
                  <a:gd name="T4" fmla="*/ 0 w 5"/>
                  <a:gd name="T5" fmla="*/ 0 h 5"/>
                  <a:gd name="T6" fmla="*/ 2 w 5"/>
                  <a:gd name="T7" fmla="*/ 1 h 5"/>
                  <a:gd name="T8" fmla="*/ 3 w 5"/>
                  <a:gd name="T9" fmla="*/ 4 h 5"/>
                  <a:gd name="T10" fmla="*/ 3 w 5"/>
                  <a:gd name="T11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5">
                    <a:moveTo>
                      <a:pt x="3" y="4"/>
                    </a:moveTo>
                    <a:cubicBezTo>
                      <a:pt x="5" y="2"/>
                      <a:pt x="2" y="2"/>
                      <a:pt x="3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0"/>
                      <a:pt x="2" y="1"/>
                      <a:pt x="2" y="1"/>
                    </a:cubicBezTo>
                    <a:cubicBezTo>
                      <a:pt x="2" y="2"/>
                      <a:pt x="3" y="4"/>
                      <a:pt x="3" y="4"/>
                    </a:cubicBezTo>
                    <a:cubicBezTo>
                      <a:pt x="4" y="3"/>
                      <a:pt x="2" y="5"/>
                      <a:pt x="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3" name="Freeform 522">
                <a:extLst>
                  <a:ext uri="{FF2B5EF4-FFF2-40B4-BE49-F238E27FC236}">
                    <a16:creationId xmlns:a16="http://schemas.microsoft.com/office/drawing/2014/main" id="{85ACACFF-2429-174D-9943-D5E6E69A4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222" y="4925541"/>
                <a:ext cx="21170" cy="37647"/>
              </a:xfrm>
              <a:custGeom>
                <a:avLst/>
                <a:gdLst>
                  <a:gd name="T0" fmla="*/ 3 w 6"/>
                  <a:gd name="T1" fmla="*/ 10 h 11"/>
                  <a:gd name="T2" fmla="*/ 0 w 6"/>
                  <a:gd name="T3" fmla="*/ 9 h 11"/>
                  <a:gd name="T4" fmla="*/ 1 w 6"/>
                  <a:gd name="T5" fmla="*/ 2 h 11"/>
                  <a:gd name="T6" fmla="*/ 4 w 6"/>
                  <a:gd name="T7" fmla="*/ 3 h 11"/>
                  <a:gd name="T8" fmla="*/ 3 w 6"/>
                  <a:gd name="T9" fmla="*/ 10 h 11"/>
                  <a:gd name="T10" fmla="*/ 3 w 6"/>
                  <a:gd name="T11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1">
                    <a:moveTo>
                      <a:pt x="3" y="10"/>
                    </a:moveTo>
                    <a:cubicBezTo>
                      <a:pt x="1" y="11"/>
                      <a:pt x="0" y="11"/>
                      <a:pt x="0" y="9"/>
                    </a:cubicBezTo>
                    <a:cubicBezTo>
                      <a:pt x="1" y="7"/>
                      <a:pt x="1" y="4"/>
                      <a:pt x="1" y="2"/>
                    </a:cubicBezTo>
                    <a:cubicBezTo>
                      <a:pt x="1" y="0"/>
                      <a:pt x="5" y="0"/>
                      <a:pt x="4" y="3"/>
                    </a:cubicBezTo>
                    <a:cubicBezTo>
                      <a:pt x="4" y="5"/>
                      <a:pt x="6" y="8"/>
                      <a:pt x="3" y="10"/>
                    </a:cubicBezTo>
                    <a:cubicBezTo>
                      <a:pt x="2" y="10"/>
                      <a:pt x="4" y="9"/>
                      <a:pt x="3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4" name="Freeform 523">
                <a:extLst>
                  <a:ext uri="{FF2B5EF4-FFF2-40B4-BE49-F238E27FC236}">
                    <a16:creationId xmlns:a16="http://schemas.microsoft.com/office/drawing/2014/main" id="{5A8D668B-BDB7-1047-BBE9-7C5F92103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615" y="3946715"/>
                <a:ext cx="16466" cy="14118"/>
              </a:xfrm>
              <a:custGeom>
                <a:avLst/>
                <a:gdLst>
                  <a:gd name="T0" fmla="*/ 3 w 5"/>
                  <a:gd name="T1" fmla="*/ 3 h 4"/>
                  <a:gd name="T2" fmla="*/ 1 w 5"/>
                  <a:gd name="T3" fmla="*/ 1 h 4"/>
                  <a:gd name="T4" fmla="*/ 3 w 5"/>
                  <a:gd name="T5" fmla="*/ 3 h 4"/>
                  <a:gd name="T6" fmla="*/ 3 w 5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3" y="3"/>
                    </a:moveTo>
                    <a:cubicBezTo>
                      <a:pt x="2" y="4"/>
                      <a:pt x="0" y="3"/>
                      <a:pt x="1" y="1"/>
                    </a:cubicBezTo>
                    <a:cubicBezTo>
                      <a:pt x="1" y="0"/>
                      <a:pt x="5" y="2"/>
                      <a:pt x="3" y="3"/>
                    </a:cubicBezTo>
                    <a:cubicBezTo>
                      <a:pt x="2" y="4"/>
                      <a:pt x="5" y="2"/>
                      <a:pt x="3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5" name="Freeform 524">
                <a:extLst>
                  <a:ext uri="{FF2B5EF4-FFF2-40B4-BE49-F238E27FC236}">
                    <a16:creationId xmlns:a16="http://schemas.microsoft.com/office/drawing/2014/main" id="{F79F695C-AF2C-1848-A0A8-FEDE1C462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8812" y="3967892"/>
                <a:ext cx="19994" cy="27059"/>
              </a:xfrm>
              <a:custGeom>
                <a:avLst/>
                <a:gdLst>
                  <a:gd name="T0" fmla="*/ 1 w 6"/>
                  <a:gd name="T1" fmla="*/ 5 h 8"/>
                  <a:gd name="T2" fmla="*/ 2 w 6"/>
                  <a:gd name="T3" fmla="*/ 4 h 8"/>
                  <a:gd name="T4" fmla="*/ 4 w 6"/>
                  <a:gd name="T5" fmla="*/ 2 h 8"/>
                  <a:gd name="T6" fmla="*/ 1 w 6"/>
                  <a:gd name="T7" fmla="*/ 5 h 8"/>
                  <a:gd name="T8" fmla="*/ 1 w 6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1" y="5"/>
                    </a:moveTo>
                    <a:cubicBezTo>
                      <a:pt x="0" y="4"/>
                      <a:pt x="2" y="4"/>
                      <a:pt x="2" y="4"/>
                    </a:cubicBezTo>
                    <a:cubicBezTo>
                      <a:pt x="3" y="4"/>
                      <a:pt x="3" y="0"/>
                      <a:pt x="4" y="2"/>
                    </a:cubicBezTo>
                    <a:cubicBezTo>
                      <a:pt x="6" y="4"/>
                      <a:pt x="2" y="8"/>
                      <a:pt x="1" y="5"/>
                    </a:cubicBezTo>
                    <a:cubicBezTo>
                      <a:pt x="0" y="4"/>
                      <a:pt x="1" y="6"/>
                      <a:pt x="1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6" name="Freeform 525">
                <a:extLst>
                  <a:ext uri="{FF2B5EF4-FFF2-40B4-BE49-F238E27FC236}">
                    <a16:creationId xmlns:a16="http://schemas.microsoft.com/office/drawing/2014/main" id="{21A9B8E6-0903-F74A-A589-32173FAEC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175" y="4154951"/>
                <a:ext cx="48223" cy="44706"/>
              </a:xfrm>
              <a:custGeom>
                <a:avLst/>
                <a:gdLst>
                  <a:gd name="T0" fmla="*/ 12 w 14"/>
                  <a:gd name="T1" fmla="*/ 4 h 13"/>
                  <a:gd name="T2" fmla="*/ 10 w 14"/>
                  <a:gd name="T3" fmla="*/ 3 h 13"/>
                  <a:gd name="T4" fmla="*/ 6 w 14"/>
                  <a:gd name="T5" fmla="*/ 1 h 13"/>
                  <a:gd name="T6" fmla="*/ 2 w 14"/>
                  <a:gd name="T7" fmla="*/ 1 h 13"/>
                  <a:gd name="T8" fmla="*/ 1 w 14"/>
                  <a:gd name="T9" fmla="*/ 2 h 13"/>
                  <a:gd name="T10" fmla="*/ 2 w 14"/>
                  <a:gd name="T11" fmla="*/ 4 h 13"/>
                  <a:gd name="T12" fmla="*/ 1 w 14"/>
                  <a:gd name="T13" fmla="*/ 7 h 13"/>
                  <a:gd name="T14" fmla="*/ 2 w 14"/>
                  <a:gd name="T15" fmla="*/ 10 h 13"/>
                  <a:gd name="T16" fmla="*/ 4 w 14"/>
                  <a:gd name="T17" fmla="*/ 10 h 13"/>
                  <a:gd name="T18" fmla="*/ 7 w 14"/>
                  <a:gd name="T19" fmla="*/ 12 h 13"/>
                  <a:gd name="T20" fmla="*/ 10 w 14"/>
                  <a:gd name="T21" fmla="*/ 10 h 13"/>
                  <a:gd name="T22" fmla="*/ 12 w 14"/>
                  <a:gd name="T23" fmla="*/ 4 h 13"/>
                  <a:gd name="T24" fmla="*/ 12 w 14"/>
                  <a:gd name="T25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3">
                    <a:moveTo>
                      <a:pt x="12" y="4"/>
                    </a:moveTo>
                    <a:cubicBezTo>
                      <a:pt x="12" y="3"/>
                      <a:pt x="11" y="3"/>
                      <a:pt x="10" y="3"/>
                    </a:cubicBezTo>
                    <a:cubicBezTo>
                      <a:pt x="8" y="2"/>
                      <a:pt x="8" y="1"/>
                      <a:pt x="6" y="1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0" y="4"/>
                      <a:pt x="1" y="3"/>
                      <a:pt x="2" y="4"/>
                    </a:cubicBezTo>
                    <a:cubicBezTo>
                      <a:pt x="2" y="4"/>
                      <a:pt x="1" y="7"/>
                      <a:pt x="1" y="7"/>
                    </a:cubicBezTo>
                    <a:cubicBezTo>
                      <a:pt x="1" y="9"/>
                      <a:pt x="1" y="9"/>
                      <a:pt x="2" y="10"/>
                    </a:cubicBezTo>
                    <a:cubicBezTo>
                      <a:pt x="3" y="11"/>
                      <a:pt x="3" y="10"/>
                      <a:pt x="4" y="10"/>
                    </a:cubicBezTo>
                    <a:cubicBezTo>
                      <a:pt x="6" y="10"/>
                      <a:pt x="5" y="12"/>
                      <a:pt x="7" y="12"/>
                    </a:cubicBezTo>
                    <a:cubicBezTo>
                      <a:pt x="9" y="13"/>
                      <a:pt x="8" y="11"/>
                      <a:pt x="10" y="10"/>
                    </a:cubicBezTo>
                    <a:cubicBezTo>
                      <a:pt x="12" y="8"/>
                      <a:pt x="14" y="7"/>
                      <a:pt x="12" y="4"/>
                    </a:cubicBezTo>
                    <a:cubicBezTo>
                      <a:pt x="12" y="2"/>
                      <a:pt x="14" y="8"/>
                      <a:pt x="12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7" name="Freeform 526">
                <a:extLst>
                  <a:ext uri="{FF2B5EF4-FFF2-40B4-BE49-F238E27FC236}">
                    <a16:creationId xmlns:a16="http://schemas.microsoft.com/office/drawing/2014/main" id="{8E8566EF-5AAA-AE45-A3C9-2F929F235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5895" y="3836127"/>
                <a:ext cx="34109" cy="14118"/>
              </a:xfrm>
              <a:custGeom>
                <a:avLst/>
                <a:gdLst>
                  <a:gd name="T0" fmla="*/ 9 w 10"/>
                  <a:gd name="T1" fmla="*/ 2 h 4"/>
                  <a:gd name="T2" fmla="*/ 4 w 10"/>
                  <a:gd name="T3" fmla="*/ 0 h 4"/>
                  <a:gd name="T4" fmla="*/ 1 w 10"/>
                  <a:gd name="T5" fmla="*/ 3 h 4"/>
                  <a:gd name="T6" fmla="*/ 9 w 10"/>
                  <a:gd name="T7" fmla="*/ 2 h 4"/>
                  <a:gd name="T8" fmla="*/ 9 w 10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4">
                    <a:moveTo>
                      <a:pt x="9" y="2"/>
                    </a:moveTo>
                    <a:cubicBezTo>
                      <a:pt x="7" y="1"/>
                      <a:pt x="6" y="0"/>
                      <a:pt x="4" y="0"/>
                    </a:cubicBezTo>
                    <a:cubicBezTo>
                      <a:pt x="3" y="0"/>
                      <a:pt x="0" y="1"/>
                      <a:pt x="1" y="3"/>
                    </a:cubicBezTo>
                    <a:cubicBezTo>
                      <a:pt x="2" y="4"/>
                      <a:pt x="9" y="2"/>
                      <a:pt x="9" y="2"/>
                    </a:cubicBezTo>
                    <a:cubicBezTo>
                      <a:pt x="6" y="1"/>
                      <a:pt x="10" y="3"/>
                      <a:pt x="9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8" name="Freeform 527">
                <a:extLst>
                  <a:ext uri="{FF2B5EF4-FFF2-40B4-BE49-F238E27FC236}">
                    <a16:creationId xmlns:a16="http://schemas.microsoft.com/office/drawing/2014/main" id="{48DA87A7-E0E7-554D-B2DC-092251EC5D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1828" y="3832598"/>
                <a:ext cx="38814" cy="17648"/>
              </a:xfrm>
              <a:custGeom>
                <a:avLst/>
                <a:gdLst>
                  <a:gd name="T0" fmla="*/ 10 w 11"/>
                  <a:gd name="T1" fmla="*/ 4 h 5"/>
                  <a:gd name="T2" fmla="*/ 0 w 11"/>
                  <a:gd name="T3" fmla="*/ 2 h 5"/>
                  <a:gd name="T4" fmla="*/ 5 w 11"/>
                  <a:gd name="T5" fmla="*/ 5 h 5"/>
                  <a:gd name="T6" fmla="*/ 10 w 11"/>
                  <a:gd name="T7" fmla="*/ 4 h 5"/>
                  <a:gd name="T8" fmla="*/ 10 w 11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">
                    <a:moveTo>
                      <a:pt x="10" y="4"/>
                    </a:moveTo>
                    <a:cubicBezTo>
                      <a:pt x="10" y="1"/>
                      <a:pt x="2" y="0"/>
                      <a:pt x="0" y="2"/>
                    </a:cubicBezTo>
                    <a:cubicBezTo>
                      <a:pt x="0" y="2"/>
                      <a:pt x="4" y="5"/>
                      <a:pt x="5" y="5"/>
                    </a:cubicBezTo>
                    <a:cubicBezTo>
                      <a:pt x="6" y="5"/>
                      <a:pt x="11" y="4"/>
                      <a:pt x="10" y="4"/>
                    </a:cubicBezTo>
                    <a:cubicBezTo>
                      <a:pt x="10" y="3"/>
                      <a:pt x="11" y="5"/>
                      <a:pt x="10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19" name="Freeform 528">
                <a:extLst>
                  <a:ext uri="{FF2B5EF4-FFF2-40B4-BE49-F238E27FC236}">
                    <a16:creationId xmlns:a16="http://schemas.microsoft.com/office/drawing/2014/main" id="{8613D6E3-1BAB-7540-AB22-32F46F993F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5974" y="3753775"/>
                <a:ext cx="178777" cy="62353"/>
              </a:xfrm>
              <a:custGeom>
                <a:avLst/>
                <a:gdLst>
                  <a:gd name="T0" fmla="*/ 52 w 52"/>
                  <a:gd name="T1" fmla="*/ 16 h 18"/>
                  <a:gd name="T2" fmla="*/ 41 w 52"/>
                  <a:gd name="T3" fmla="*/ 17 h 18"/>
                  <a:gd name="T4" fmla="*/ 35 w 52"/>
                  <a:gd name="T5" fmla="*/ 17 h 18"/>
                  <a:gd name="T6" fmla="*/ 37 w 52"/>
                  <a:gd name="T7" fmla="*/ 14 h 18"/>
                  <a:gd name="T8" fmla="*/ 32 w 52"/>
                  <a:gd name="T9" fmla="*/ 11 h 18"/>
                  <a:gd name="T10" fmla="*/ 28 w 52"/>
                  <a:gd name="T11" fmla="*/ 8 h 18"/>
                  <a:gd name="T12" fmla="*/ 20 w 52"/>
                  <a:gd name="T13" fmla="*/ 5 h 18"/>
                  <a:gd name="T14" fmla="*/ 14 w 52"/>
                  <a:gd name="T15" fmla="*/ 5 h 18"/>
                  <a:gd name="T16" fmla="*/ 16 w 52"/>
                  <a:gd name="T17" fmla="*/ 3 h 18"/>
                  <a:gd name="T18" fmla="*/ 8 w 52"/>
                  <a:gd name="T19" fmla="*/ 3 h 18"/>
                  <a:gd name="T20" fmla="*/ 0 w 52"/>
                  <a:gd name="T21" fmla="*/ 6 h 18"/>
                  <a:gd name="T22" fmla="*/ 6 w 52"/>
                  <a:gd name="T23" fmla="*/ 2 h 18"/>
                  <a:gd name="T24" fmla="*/ 16 w 52"/>
                  <a:gd name="T25" fmla="*/ 0 h 18"/>
                  <a:gd name="T26" fmla="*/ 24 w 52"/>
                  <a:gd name="T27" fmla="*/ 1 h 18"/>
                  <a:gd name="T28" fmla="*/ 31 w 52"/>
                  <a:gd name="T29" fmla="*/ 4 h 18"/>
                  <a:gd name="T30" fmla="*/ 32 w 52"/>
                  <a:gd name="T31" fmla="*/ 4 h 18"/>
                  <a:gd name="T32" fmla="*/ 34 w 52"/>
                  <a:gd name="T33" fmla="*/ 5 h 18"/>
                  <a:gd name="T34" fmla="*/ 38 w 52"/>
                  <a:gd name="T35" fmla="*/ 8 h 18"/>
                  <a:gd name="T36" fmla="*/ 45 w 52"/>
                  <a:gd name="T37" fmla="*/ 11 h 18"/>
                  <a:gd name="T38" fmla="*/ 52 w 52"/>
                  <a:gd name="T39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" h="18">
                    <a:moveTo>
                      <a:pt x="52" y="16"/>
                    </a:moveTo>
                    <a:cubicBezTo>
                      <a:pt x="52" y="17"/>
                      <a:pt x="42" y="17"/>
                      <a:pt x="41" y="17"/>
                    </a:cubicBezTo>
                    <a:cubicBezTo>
                      <a:pt x="39" y="17"/>
                      <a:pt x="37" y="18"/>
                      <a:pt x="35" y="17"/>
                    </a:cubicBezTo>
                    <a:cubicBezTo>
                      <a:pt x="34" y="16"/>
                      <a:pt x="41" y="15"/>
                      <a:pt x="37" y="14"/>
                    </a:cubicBezTo>
                    <a:cubicBezTo>
                      <a:pt x="35" y="13"/>
                      <a:pt x="33" y="13"/>
                      <a:pt x="32" y="11"/>
                    </a:cubicBezTo>
                    <a:cubicBezTo>
                      <a:pt x="30" y="9"/>
                      <a:pt x="31" y="8"/>
                      <a:pt x="28" y="8"/>
                    </a:cubicBezTo>
                    <a:cubicBezTo>
                      <a:pt x="24" y="9"/>
                      <a:pt x="23" y="6"/>
                      <a:pt x="20" y="5"/>
                    </a:cubicBezTo>
                    <a:cubicBezTo>
                      <a:pt x="19" y="5"/>
                      <a:pt x="15" y="6"/>
                      <a:pt x="14" y="5"/>
                    </a:cubicBezTo>
                    <a:cubicBezTo>
                      <a:pt x="14" y="4"/>
                      <a:pt x="16" y="4"/>
                      <a:pt x="16" y="3"/>
                    </a:cubicBezTo>
                    <a:cubicBezTo>
                      <a:pt x="16" y="2"/>
                      <a:pt x="9" y="3"/>
                      <a:pt x="8" y="3"/>
                    </a:cubicBezTo>
                    <a:cubicBezTo>
                      <a:pt x="8" y="4"/>
                      <a:pt x="0" y="7"/>
                      <a:pt x="0" y="6"/>
                    </a:cubicBezTo>
                    <a:cubicBezTo>
                      <a:pt x="0" y="4"/>
                      <a:pt x="4" y="2"/>
                      <a:pt x="6" y="2"/>
                    </a:cubicBezTo>
                    <a:cubicBezTo>
                      <a:pt x="9" y="0"/>
                      <a:pt x="12" y="0"/>
                      <a:pt x="16" y="0"/>
                    </a:cubicBezTo>
                    <a:cubicBezTo>
                      <a:pt x="18" y="0"/>
                      <a:pt x="22" y="0"/>
                      <a:pt x="24" y="1"/>
                    </a:cubicBezTo>
                    <a:cubicBezTo>
                      <a:pt x="26" y="2"/>
                      <a:pt x="28" y="4"/>
                      <a:pt x="31" y="4"/>
                    </a:cubicBezTo>
                    <a:cubicBezTo>
                      <a:pt x="31" y="4"/>
                      <a:pt x="31" y="3"/>
                      <a:pt x="32" y="4"/>
                    </a:cubicBezTo>
                    <a:cubicBezTo>
                      <a:pt x="33" y="5"/>
                      <a:pt x="33" y="5"/>
                      <a:pt x="34" y="5"/>
                    </a:cubicBezTo>
                    <a:cubicBezTo>
                      <a:pt x="35" y="6"/>
                      <a:pt x="37" y="7"/>
                      <a:pt x="38" y="8"/>
                    </a:cubicBezTo>
                    <a:cubicBezTo>
                      <a:pt x="40" y="9"/>
                      <a:pt x="44" y="9"/>
                      <a:pt x="45" y="11"/>
                    </a:cubicBezTo>
                    <a:cubicBezTo>
                      <a:pt x="47" y="13"/>
                      <a:pt x="52" y="13"/>
                      <a:pt x="52" y="1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0" name="Freeform 529">
                <a:extLst>
                  <a:ext uri="{FF2B5EF4-FFF2-40B4-BE49-F238E27FC236}">
                    <a16:creationId xmlns:a16="http://schemas.microsoft.com/office/drawing/2014/main" id="{54B0FFAA-6C67-204F-AA7E-2B08286747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1828" y="3716127"/>
                <a:ext cx="14114" cy="12942"/>
              </a:xfrm>
              <a:custGeom>
                <a:avLst/>
                <a:gdLst>
                  <a:gd name="T0" fmla="*/ 2 w 4"/>
                  <a:gd name="T1" fmla="*/ 4 h 4"/>
                  <a:gd name="T2" fmla="*/ 1 w 4"/>
                  <a:gd name="T3" fmla="*/ 0 h 4"/>
                  <a:gd name="T4" fmla="*/ 2 w 4"/>
                  <a:gd name="T5" fmla="*/ 4 h 4"/>
                  <a:gd name="T6" fmla="*/ 2 w 4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2" y="4"/>
                    </a:moveTo>
                    <a:cubicBezTo>
                      <a:pt x="0" y="4"/>
                      <a:pt x="1" y="1"/>
                      <a:pt x="1" y="0"/>
                    </a:cubicBezTo>
                    <a:cubicBezTo>
                      <a:pt x="2" y="0"/>
                      <a:pt x="4" y="4"/>
                      <a:pt x="2" y="4"/>
                    </a:cubicBezTo>
                    <a:cubicBezTo>
                      <a:pt x="1" y="4"/>
                      <a:pt x="4" y="4"/>
                      <a:pt x="2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1" name="Freeform 530">
                <a:extLst>
                  <a:ext uri="{FF2B5EF4-FFF2-40B4-BE49-F238E27FC236}">
                    <a16:creationId xmlns:a16="http://schemas.microsoft.com/office/drawing/2014/main" id="{E2FCD50F-2409-2D47-AE7D-08EF0C7B6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8864" y="3787892"/>
                <a:ext cx="7057" cy="7059"/>
              </a:xfrm>
              <a:custGeom>
                <a:avLst/>
                <a:gdLst>
                  <a:gd name="T0" fmla="*/ 2 w 2"/>
                  <a:gd name="T1" fmla="*/ 1 h 2"/>
                  <a:gd name="T2" fmla="*/ 0 w 2"/>
                  <a:gd name="T3" fmla="*/ 1 h 2"/>
                  <a:gd name="T4" fmla="*/ 2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cubicBezTo>
                      <a:pt x="2" y="0"/>
                      <a:pt x="0" y="0"/>
                      <a:pt x="0" y="1"/>
                    </a:cubicBezTo>
                    <a:cubicBezTo>
                      <a:pt x="0" y="1"/>
                      <a:pt x="2" y="2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2" name="Freeform 531">
                <a:extLst>
                  <a:ext uri="{FF2B5EF4-FFF2-40B4-BE49-F238E27FC236}">
                    <a16:creationId xmlns:a16="http://schemas.microsoft.com/office/drawing/2014/main" id="{F960B4F2-07F1-F543-A52E-BA46ABFCC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5869" y="3279657"/>
                <a:ext cx="19994" cy="35294"/>
              </a:xfrm>
              <a:custGeom>
                <a:avLst/>
                <a:gdLst>
                  <a:gd name="T0" fmla="*/ 3 w 6"/>
                  <a:gd name="T1" fmla="*/ 8 h 10"/>
                  <a:gd name="T2" fmla="*/ 0 w 6"/>
                  <a:gd name="T3" fmla="*/ 7 h 10"/>
                  <a:gd name="T4" fmla="*/ 4 w 6"/>
                  <a:gd name="T5" fmla="*/ 2 h 10"/>
                  <a:gd name="T6" fmla="*/ 6 w 6"/>
                  <a:gd name="T7" fmla="*/ 4 h 10"/>
                  <a:gd name="T8" fmla="*/ 3 w 6"/>
                  <a:gd name="T9" fmla="*/ 8 h 10"/>
                  <a:gd name="T10" fmla="*/ 3 w 6"/>
                  <a:gd name="T11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0">
                    <a:moveTo>
                      <a:pt x="3" y="8"/>
                    </a:moveTo>
                    <a:cubicBezTo>
                      <a:pt x="2" y="10"/>
                      <a:pt x="0" y="9"/>
                      <a:pt x="0" y="7"/>
                    </a:cubicBezTo>
                    <a:cubicBezTo>
                      <a:pt x="1" y="6"/>
                      <a:pt x="3" y="3"/>
                      <a:pt x="4" y="2"/>
                    </a:cubicBezTo>
                    <a:cubicBezTo>
                      <a:pt x="6" y="0"/>
                      <a:pt x="6" y="3"/>
                      <a:pt x="6" y="4"/>
                    </a:cubicBezTo>
                    <a:cubicBezTo>
                      <a:pt x="6" y="6"/>
                      <a:pt x="3" y="6"/>
                      <a:pt x="3" y="8"/>
                    </a:cubicBezTo>
                    <a:cubicBezTo>
                      <a:pt x="2" y="10"/>
                      <a:pt x="3" y="8"/>
                      <a:pt x="3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3" name="Freeform 532">
                <a:extLst>
                  <a:ext uri="{FF2B5EF4-FFF2-40B4-BE49-F238E27FC236}">
                    <a16:creationId xmlns:a16="http://schemas.microsoft.com/office/drawing/2014/main" id="{D8D7CBB0-47B6-D144-AEC5-FC699E7CFE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5278" y="3297304"/>
                <a:ext cx="24699" cy="14118"/>
              </a:xfrm>
              <a:custGeom>
                <a:avLst/>
                <a:gdLst>
                  <a:gd name="T0" fmla="*/ 3 w 7"/>
                  <a:gd name="T1" fmla="*/ 4 h 4"/>
                  <a:gd name="T2" fmla="*/ 5 w 7"/>
                  <a:gd name="T3" fmla="*/ 1 h 4"/>
                  <a:gd name="T4" fmla="*/ 3 w 7"/>
                  <a:gd name="T5" fmla="*/ 4 h 4"/>
                  <a:gd name="T6" fmla="*/ 3 w 7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3" y="4"/>
                    </a:moveTo>
                    <a:cubicBezTo>
                      <a:pt x="0" y="4"/>
                      <a:pt x="3" y="0"/>
                      <a:pt x="5" y="1"/>
                    </a:cubicBezTo>
                    <a:cubicBezTo>
                      <a:pt x="7" y="1"/>
                      <a:pt x="4" y="4"/>
                      <a:pt x="3" y="4"/>
                    </a:cubicBezTo>
                    <a:cubicBezTo>
                      <a:pt x="2" y="4"/>
                      <a:pt x="4" y="4"/>
                      <a:pt x="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4" name="Freeform 533">
                <a:extLst>
                  <a:ext uri="{FF2B5EF4-FFF2-40B4-BE49-F238E27FC236}">
                    <a16:creationId xmlns:a16="http://schemas.microsoft.com/office/drawing/2014/main" id="{AEEE8ED9-6A6D-E94A-8A6F-BDD3376CCC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7060" y="3283186"/>
                <a:ext cx="51751" cy="24706"/>
              </a:xfrm>
              <a:custGeom>
                <a:avLst/>
                <a:gdLst>
                  <a:gd name="T0" fmla="*/ 11 w 15"/>
                  <a:gd name="T1" fmla="*/ 6 h 7"/>
                  <a:gd name="T2" fmla="*/ 10 w 15"/>
                  <a:gd name="T3" fmla="*/ 5 h 7"/>
                  <a:gd name="T4" fmla="*/ 7 w 15"/>
                  <a:gd name="T5" fmla="*/ 5 h 7"/>
                  <a:gd name="T6" fmla="*/ 3 w 15"/>
                  <a:gd name="T7" fmla="*/ 0 h 7"/>
                  <a:gd name="T8" fmla="*/ 6 w 15"/>
                  <a:gd name="T9" fmla="*/ 2 h 7"/>
                  <a:gd name="T10" fmla="*/ 8 w 15"/>
                  <a:gd name="T11" fmla="*/ 3 h 7"/>
                  <a:gd name="T12" fmla="*/ 15 w 15"/>
                  <a:gd name="T13" fmla="*/ 3 h 7"/>
                  <a:gd name="T14" fmla="*/ 11 w 15"/>
                  <a:gd name="T15" fmla="*/ 6 h 7"/>
                  <a:gd name="T16" fmla="*/ 11 w 15"/>
                  <a:gd name="T1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7">
                    <a:moveTo>
                      <a:pt x="11" y="6"/>
                    </a:moveTo>
                    <a:cubicBezTo>
                      <a:pt x="10" y="6"/>
                      <a:pt x="10" y="6"/>
                      <a:pt x="10" y="5"/>
                    </a:cubicBezTo>
                    <a:cubicBezTo>
                      <a:pt x="10" y="5"/>
                      <a:pt x="8" y="6"/>
                      <a:pt x="7" y="5"/>
                    </a:cubicBezTo>
                    <a:cubicBezTo>
                      <a:pt x="7" y="4"/>
                      <a:pt x="0" y="1"/>
                      <a:pt x="3" y="0"/>
                    </a:cubicBezTo>
                    <a:cubicBezTo>
                      <a:pt x="4" y="0"/>
                      <a:pt x="5" y="2"/>
                      <a:pt x="6" y="2"/>
                    </a:cubicBezTo>
                    <a:cubicBezTo>
                      <a:pt x="7" y="3"/>
                      <a:pt x="7" y="2"/>
                      <a:pt x="8" y="3"/>
                    </a:cubicBezTo>
                    <a:cubicBezTo>
                      <a:pt x="9" y="4"/>
                      <a:pt x="13" y="2"/>
                      <a:pt x="15" y="3"/>
                    </a:cubicBezTo>
                    <a:cubicBezTo>
                      <a:pt x="14" y="3"/>
                      <a:pt x="12" y="6"/>
                      <a:pt x="11" y="6"/>
                    </a:cubicBezTo>
                    <a:cubicBezTo>
                      <a:pt x="9" y="7"/>
                      <a:pt x="12" y="6"/>
                      <a:pt x="11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5" name="Freeform 534">
                <a:extLst>
                  <a:ext uri="{FF2B5EF4-FFF2-40B4-BE49-F238E27FC236}">
                    <a16:creationId xmlns:a16="http://schemas.microsoft.com/office/drawing/2014/main" id="{52EF40E2-A483-EB48-AE2F-F77E2A8985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7647" y="3214950"/>
                <a:ext cx="54103" cy="27059"/>
              </a:xfrm>
              <a:custGeom>
                <a:avLst/>
                <a:gdLst>
                  <a:gd name="T0" fmla="*/ 13 w 16"/>
                  <a:gd name="T1" fmla="*/ 6 h 8"/>
                  <a:gd name="T2" fmla="*/ 0 w 16"/>
                  <a:gd name="T3" fmla="*/ 2 h 8"/>
                  <a:gd name="T4" fmla="*/ 13 w 16"/>
                  <a:gd name="T5" fmla="*/ 6 h 8"/>
                  <a:gd name="T6" fmla="*/ 13 w 16"/>
                  <a:gd name="T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8">
                    <a:moveTo>
                      <a:pt x="13" y="6"/>
                    </a:moveTo>
                    <a:cubicBezTo>
                      <a:pt x="11" y="8"/>
                      <a:pt x="1" y="4"/>
                      <a:pt x="0" y="2"/>
                    </a:cubicBezTo>
                    <a:cubicBezTo>
                      <a:pt x="0" y="0"/>
                      <a:pt x="16" y="4"/>
                      <a:pt x="13" y="6"/>
                    </a:cubicBezTo>
                    <a:cubicBezTo>
                      <a:pt x="12" y="7"/>
                      <a:pt x="14" y="5"/>
                      <a:pt x="13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6" name="Freeform 535">
                <a:extLst>
                  <a:ext uri="{FF2B5EF4-FFF2-40B4-BE49-F238E27FC236}">
                    <a16:creationId xmlns:a16="http://schemas.microsoft.com/office/drawing/2014/main" id="{28D2E9A3-A897-FC4B-9F53-7B3ADE785A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3507" y="3179656"/>
                <a:ext cx="110560" cy="107059"/>
              </a:xfrm>
              <a:custGeom>
                <a:avLst/>
                <a:gdLst>
                  <a:gd name="T0" fmla="*/ 19 w 32"/>
                  <a:gd name="T1" fmla="*/ 1 h 31"/>
                  <a:gd name="T2" fmla="*/ 17 w 32"/>
                  <a:gd name="T3" fmla="*/ 0 h 31"/>
                  <a:gd name="T4" fmla="*/ 14 w 32"/>
                  <a:gd name="T5" fmla="*/ 2 h 31"/>
                  <a:gd name="T6" fmla="*/ 11 w 32"/>
                  <a:gd name="T7" fmla="*/ 5 h 31"/>
                  <a:gd name="T8" fmla="*/ 9 w 32"/>
                  <a:gd name="T9" fmla="*/ 7 h 31"/>
                  <a:gd name="T10" fmla="*/ 7 w 32"/>
                  <a:gd name="T11" fmla="*/ 13 h 31"/>
                  <a:gd name="T12" fmla="*/ 5 w 32"/>
                  <a:gd name="T13" fmla="*/ 17 h 31"/>
                  <a:gd name="T14" fmla="*/ 2 w 32"/>
                  <a:gd name="T15" fmla="*/ 19 h 31"/>
                  <a:gd name="T16" fmla="*/ 4 w 32"/>
                  <a:gd name="T17" fmla="*/ 21 h 31"/>
                  <a:gd name="T18" fmla="*/ 0 w 32"/>
                  <a:gd name="T19" fmla="*/ 25 h 31"/>
                  <a:gd name="T20" fmla="*/ 4 w 32"/>
                  <a:gd name="T21" fmla="*/ 25 h 31"/>
                  <a:gd name="T22" fmla="*/ 10 w 32"/>
                  <a:gd name="T23" fmla="*/ 26 h 31"/>
                  <a:gd name="T24" fmla="*/ 19 w 32"/>
                  <a:gd name="T25" fmla="*/ 27 h 31"/>
                  <a:gd name="T26" fmla="*/ 22 w 32"/>
                  <a:gd name="T27" fmla="*/ 26 h 31"/>
                  <a:gd name="T28" fmla="*/ 19 w 32"/>
                  <a:gd name="T29" fmla="*/ 30 h 31"/>
                  <a:gd name="T30" fmla="*/ 22 w 32"/>
                  <a:gd name="T31" fmla="*/ 28 h 31"/>
                  <a:gd name="T32" fmla="*/ 27 w 32"/>
                  <a:gd name="T33" fmla="*/ 26 h 31"/>
                  <a:gd name="T34" fmla="*/ 32 w 32"/>
                  <a:gd name="T35" fmla="*/ 20 h 31"/>
                  <a:gd name="T36" fmla="*/ 29 w 32"/>
                  <a:gd name="T37" fmla="*/ 20 h 31"/>
                  <a:gd name="T38" fmla="*/ 26 w 32"/>
                  <a:gd name="T39" fmla="*/ 18 h 31"/>
                  <a:gd name="T40" fmla="*/ 29 w 32"/>
                  <a:gd name="T41" fmla="*/ 15 h 31"/>
                  <a:gd name="T42" fmla="*/ 26 w 32"/>
                  <a:gd name="T43" fmla="*/ 15 h 31"/>
                  <a:gd name="T44" fmla="*/ 24 w 32"/>
                  <a:gd name="T45" fmla="*/ 13 h 31"/>
                  <a:gd name="T46" fmla="*/ 21 w 32"/>
                  <a:gd name="T47" fmla="*/ 16 h 31"/>
                  <a:gd name="T48" fmla="*/ 18 w 32"/>
                  <a:gd name="T49" fmla="*/ 13 h 31"/>
                  <a:gd name="T50" fmla="*/ 19 w 32"/>
                  <a:gd name="T51" fmla="*/ 11 h 31"/>
                  <a:gd name="T52" fmla="*/ 16 w 32"/>
                  <a:gd name="T53" fmla="*/ 9 h 31"/>
                  <a:gd name="T54" fmla="*/ 14 w 32"/>
                  <a:gd name="T55" fmla="*/ 12 h 31"/>
                  <a:gd name="T56" fmla="*/ 16 w 32"/>
                  <a:gd name="T57" fmla="*/ 7 h 31"/>
                  <a:gd name="T58" fmla="*/ 18 w 32"/>
                  <a:gd name="T59" fmla="*/ 4 h 31"/>
                  <a:gd name="T60" fmla="*/ 18 w 32"/>
                  <a:gd name="T61" fmla="*/ 2 h 31"/>
                  <a:gd name="T62" fmla="*/ 19 w 32"/>
                  <a:gd name="T63" fmla="*/ 1 h 31"/>
                  <a:gd name="T64" fmla="*/ 19 w 32"/>
                  <a:gd name="T65" fmla="*/ 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1">
                    <a:moveTo>
                      <a:pt x="19" y="1"/>
                    </a:moveTo>
                    <a:cubicBezTo>
                      <a:pt x="20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4" y="2"/>
                    </a:cubicBezTo>
                    <a:cubicBezTo>
                      <a:pt x="13" y="3"/>
                      <a:pt x="12" y="4"/>
                      <a:pt x="11" y="5"/>
                    </a:cubicBezTo>
                    <a:cubicBezTo>
                      <a:pt x="11" y="6"/>
                      <a:pt x="10" y="7"/>
                      <a:pt x="9" y="7"/>
                    </a:cubicBezTo>
                    <a:cubicBezTo>
                      <a:pt x="9" y="9"/>
                      <a:pt x="8" y="11"/>
                      <a:pt x="7" y="13"/>
                    </a:cubicBezTo>
                    <a:cubicBezTo>
                      <a:pt x="7" y="15"/>
                      <a:pt x="6" y="16"/>
                      <a:pt x="5" y="17"/>
                    </a:cubicBezTo>
                    <a:cubicBezTo>
                      <a:pt x="4" y="18"/>
                      <a:pt x="2" y="19"/>
                      <a:pt x="2" y="19"/>
                    </a:cubicBezTo>
                    <a:cubicBezTo>
                      <a:pt x="2" y="20"/>
                      <a:pt x="4" y="20"/>
                      <a:pt x="4" y="21"/>
                    </a:cubicBezTo>
                    <a:cubicBezTo>
                      <a:pt x="4" y="22"/>
                      <a:pt x="0" y="24"/>
                      <a:pt x="0" y="25"/>
                    </a:cubicBezTo>
                    <a:cubicBezTo>
                      <a:pt x="0" y="27"/>
                      <a:pt x="3" y="26"/>
                      <a:pt x="4" y="25"/>
                    </a:cubicBezTo>
                    <a:cubicBezTo>
                      <a:pt x="6" y="25"/>
                      <a:pt x="8" y="26"/>
                      <a:pt x="10" y="26"/>
                    </a:cubicBezTo>
                    <a:cubicBezTo>
                      <a:pt x="13" y="27"/>
                      <a:pt x="16" y="26"/>
                      <a:pt x="19" y="27"/>
                    </a:cubicBezTo>
                    <a:cubicBezTo>
                      <a:pt x="19" y="27"/>
                      <a:pt x="22" y="25"/>
                      <a:pt x="22" y="26"/>
                    </a:cubicBezTo>
                    <a:cubicBezTo>
                      <a:pt x="22" y="27"/>
                      <a:pt x="19" y="30"/>
                      <a:pt x="19" y="30"/>
                    </a:cubicBezTo>
                    <a:cubicBezTo>
                      <a:pt x="20" y="31"/>
                      <a:pt x="22" y="28"/>
                      <a:pt x="22" y="28"/>
                    </a:cubicBezTo>
                    <a:cubicBezTo>
                      <a:pt x="24" y="27"/>
                      <a:pt x="26" y="27"/>
                      <a:pt x="27" y="26"/>
                    </a:cubicBezTo>
                    <a:cubicBezTo>
                      <a:pt x="27" y="25"/>
                      <a:pt x="32" y="20"/>
                      <a:pt x="32" y="20"/>
                    </a:cubicBezTo>
                    <a:cubicBezTo>
                      <a:pt x="31" y="19"/>
                      <a:pt x="30" y="20"/>
                      <a:pt x="29" y="20"/>
                    </a:cubicBezTo>
                    <a:cubicBezTo>
                      <a:pt x="29" y="20"/>
                      <a:pt x="26" y="18"/>
                      <a:pt x="26" y="18"/>
                    </a:cubicBezTo>
                    <a:cubicBezTo>
                      <a:pt x="26" y="17"/>
                      <a:pt x="30" y="16"/>
                      <a:pt x="29" y="15"/>
                    </a:cubicBezTo>
                    <a:cubicBezTo>
                      <a:pt x="29" y="14"/>
                      <a:pt x="27" y="15"/>
                      <a:pt x="26" y="15"/>
                    </a:cubicBezTo>
                    <a:cubicBezTo>
                      <a:pt x="25" y="15"/>
                      <a:pt x="25" y="13"/>
                      <a:pt x="24" y="13"/>
                    </a:cubicBezTo>
                    <a:cubicBezTo>
                      <a:pt x="24" y="13"/>
                      <a:pt x="21" y="16"/>
                      <a:pt x="21" y="16"/>
                    </a:cubicBezTo>
                    <a:cubicBezTo>
                      <a:pt x="20" y="14"/>
                      <a:pt x="20" y="14"/>
                      <a:pt x="18" y="13"/>
                    </a:cubicBezTo>
                    <a:cubicBezTo>
                      <a:pt x="16" y="12"/>
                      <a:pt x="19" y="12"/>
                      <a:pt x="19" y="11"/>
                    </a:cubicBezTo>
                    <a:cubicBezTo>
                      <a:pt x="19" y="11"/>
                      <a:pt x="17" y="9"/>
                      <a:pt x="16" y="9"/>
                    </a:cubicBezTo>
                    <a:cubicBezTo>
                      <a:pt x="16" y="10"/>
                      <a:pt x="14" y="13"/>
                      <a:pt x="14" y="12"/>
                    </a:cubicBezTo>
                    <a:cubicBezTo>
                      <a:pt x="12" y="11"/>
                      <a:pt x="15" y="7"/>
                      <a:pt x="16" y="7"/>
                    </a:cubicBezTo>
                    <a:cubicBezTo>
                      <a:pt x="17" y="6"/>
                      <a:pt x="17" y="5"/>
                      <a:pt x="18" y="4"/>
                    </a:cubicBezTo>
                    <a:cubicBezTo>
                      <a:pt x="18" y="3"/>
                      <a:pt x="18" y="2"/>
                      <a:pt x="18" y="2"/>
                    </a:cubicBezTo>
                    <a:cubicBezTo>
                      <a:pt x="18" y="2"/>
                      <a:pt x="19" y="1"/>
                      <a:pt x="19" y="1"/>
                    </a:cubicBezTo>
                    <a:cubicBezTo>
                      <a:pt x="20" y="0"/>
                      <a:pt x="19" y="1"/>
                      <a:pt x="19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7" name="Freeform 536">
                <a:extLst>
                  <a:ext uri="{FF2B5EF4-FFF2-40B4-BE49-F238E27FC236}">
                    <a16:creationId xmlns:a16="http://schemas.microsoft.com/office/drawing/2014/main" id="{5D717DAB-DFA1-3A42-868A-41B0DDF32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2896" y="3256126"/>
                <a:ext cx="28228" cy="34117"/>
              </a:xfrm>
              <a:custGeom>
                <a:avLst/>
                <a:gdLst>
                  <a:gd name="T0" fmla="*/ 6 w 8"/>
                  <a:gd name="T1" fmla="*/ 1 h 10"/>
                  <a:gd name="T2" fmla="*/ 1 w 8"/>
                  <a:gd name="T3" fmla="*/ 9 h 10"/>
                  <a:gd name="T4" fmla="*/ 4 w 8"/>
                  <a:gd name="T5" fmla="*/ 7 h 10"/>
                  <a:gd name="T6" fmla="*/ 3 w 8"/>
                  <a:gd name="T7" fmla="*/ 10 h 10"/>
                  <a:gd name="T8" fmla="*/ 6 w 8"/>
                  <a:gd name="T9" fmla="*/ 8 h 10"/>
                  <a:gd name="T10" fmla="*/ 8 w 8"/>
                  <a:gd name="T11" fmla="*/ 4 h 10"/>
                  <a:gd name="T12" fmla="*/ 5 w 8"/>
                  <a:gd name="T13" fmla="*/ 4 h 10"/>
                  <a:gd name="T14" fmla="*/ 6 w 8"/>
                  <a:gd name="T15" fmla="*/ 1 h 10"/>
                  <a:gd name="T16" fmla="*/ 6 w 8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0">
                    <a:moveTo>
                      <a:pt x="6" y="1"/>
                    </a:moveTo>
                    <a:cubicBezTo>
                      <a:pt x="5" y="2"/>
                      <a:pt x="0" y="6"/>
                      <a:pt x="1" y="9"/>
                    </a:cubicBezTo>
                    <a:cubicBezTo>
                      <a:pt x="1" y="9"/>
                      <a:pt x="3" y="6"/>
                      <a:pt x="4" y="7"/>
                    </a:cubicBezTo>
                    <a:cubicBezTo>
                      <a:pt x="4" y="7"/>
                      <a:pt x="3" y="10"/>
                      <a:pt x="3" y="10"/>
                    </a:cubicBezTo>
                    <a:cubicBezTo>
                      <a:pt x="4" y="10"/>
                      <a:pt x="6" y="9"/>
                      <a:pt x="6" y="8"/>
                    </a:cubicBezTo>
                    <a:cubicBezTo>
                      <a:pt x="6" y="7"/>
                      <a:pt x="7" y="6"/>
                      <a:pt x="8" y="4"/>
                    </a:cubicBezTo>
                    <a:cubicBezTo>
                      <a:pt x="8" y="2"/>
                      <a:pt x="6" y="4"/>
                      <a:pt x="5" y="4"/>
                    </a:cubicBezTo>
                    <a:cubicBezTo>
                      <a:pt x="6" y="4"/>
                      <a:pt x="6" y="0"/>
                      <a:pt x="6" y="1"/>
                    </a:cubicBezTo>
                    <a:cubicBezTo>
                      <a:pt x="5" y="1"/>
                      <a:pt x="7" y="0"/>
                      <a:pt x="6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8" name="Freeform 537">
                <a:extLst>
                  <a:ext uri="{FF2B5EF4-FFF2-40B4-BE49-F238E27FC236}">
                    <a16:creationId xmlns:a16="http://schemas.microsoft.com/office/drawing/2014/main" id="{6D370FDB-E0EE-0545-A6D1-A563E9F83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0005" y="2924361"/>
                <a:ext cx="10585" cy="20000"/>
              </a:xfrm>
              <a:custGeom>
                <a:avLst/>
                <a:gdLst>
                  <a:gd name="T0" fmla="*/ 3 w 3"/>
                  <a:gd name="T1" fmla="*/ 4 h 6"/>
                  <a:gd name="T2" fmla="*/ 1 w 3"/>
                  <a:gd name="T3" fmla="*/ 1 h 6"/>
                  <a:gd name="T4" fmla="*/ 1 w 3"/>
                  <a:gd name="T5" fmla="*/ 2 h 6"/>
                  <a:gd name="T6" fmla="*/ 0 w 3"/>
                  <a:gd name="T7" fmla="*/ 2 h 6"/>
                  <a:gd name="T8" fmla="*/ 3 w 3"/>
                  <a:gd name="T9" fmla="*/ 4 h 6"/>
                  <a:gd name="T10" fmla="*/ 3 w 3"/>
                  <a:gd name="T11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6">
                    <a:moveTo>
                      <a:pt x="3" y="4"/>
                    </a:moveTo>
                    <a:cubicBezTo>
                      <a:pt x="3" y="3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0" y="2"/>
                      <a:pt x="3" y="6"/>
                      <a:pt x="3" y="4"/>
                    </a:cubicBezTo>
                    <a:cubicBezTo>
                      <a:pt x="3" y="3"/>
                      <a:pt x="3" y="6"/>
                      <a:pt x="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29" name="Freeform 538">
                <a:extLst>
                  <a:ext uri="{FF2B5EF4-FFF2-40B4-BE49-F238E27FC236}">
                    <a16:creationId xmlns:a16="http://schemas.microsoft.com/office/drawing/2014/main" id="{C882E5B0-AD61-4C4A-86F2-633378925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8254" y="2958480"/>
                <a:ext cx="10585" cy="10588"/>
              </a:xfrm>
              <a:custGeom>
                <a:avLst/>
                <a:gdLst>
                  <a:gd name="T0" fmla="*/ 2 w 3"/>
                  <a:gd name="T1" fmla="*/ 1 h 3"/>
                  <a:gd name="T2" fmla="*/ 0 w 3"/>
                  <a:gd name="T3" fmla="*/ 2 h 3"/>
                  <a:gd name="T4" fmla="*/ 2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0"/>
                      <a:pt x="0" y="2"/>
                      <a:pt x="0" y="2"/>
                    </a:cubicBezTo>
                    <a:cubicBezTo>
                      <a:pt x="1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0" name="Freeform 539">
                <a:extLst>
                  <a:ext uri="{FF2B5EF4-FFF2-40B4-BE49-F238E27FC236}">
                    <a16:creationId xmlns:a16="http://schemas.microsoft.com/office/drawing/2014/main" id="{4AC2A69D-61CB-8942-B7F8-A7757B0788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0668" y="3142009"/>
                <a:ext cx="23524" cy="14118"/>
              </a:xfrm>
              <a:custGeom>
                <a:avLst/>
                <a:gdLst>
                  <a:gd name="T0" fmla="*/ 7 w 7"/>
                  <a:gd name="T1" fmla="*/ 3 h 4"/>
                  <a:gd name="T2" fmla="*/ 1 w 7"/>
                  <a:gd name="T3" fmla="*/ 1 h 4"/>
                  <a:gd name="T4" fmla="*/ 7 w 7"/>
                  <a:gd name="T5" fmla="*/ 3 h 4"/>
                  <a:gd name="T6" fmla="*/ 7 w 7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7" y="3"/>
                    </a:moveTo>
                    <a:cubicBezTo>
                      <a:pt x="7" y="0"/>
                      <a:pt x="3" y="0"/>
                      <a:pt x="1" y="1"/>
                    </a:cubicBezTo>
                    <a:cubicBezTo>
                      <a:pt x="0" y="1"/>
                      <a:pt x="7" y="4"/>
                      <a:pt x="7" y="3"/>
                    </a:cubicBezTo>
                    <a:cubicBezTo>
                      <a:pt x="7" y="0"/>
                      <a:pt x="7" y="4"/>
                      <a:pt x="7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1" name="Freeform 540">
                <a:extLst>
                  <a:ext uri="{FF2B5EF4-FFF2-40B4-BE49-F238E27FC236}">
                    <a16:creationId xmlns:a16="http://schemas.microsoft.com/office/drawing/2014/main" id="{29A98E55-40B9-A14E-A63F-E67774214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304" y="3058480"/>
                <a:ext cx="21170" cy="21176"/>
              </a:xfrm>
              <a:custGeom>
                <a:avLst/>
                <a:gdLst>
                  <a:gd name="T0" fmla="*/ 3 w 6"/>
                  <a:gd name="T1" fmla="*/ 5 h 6"/>
                  <a:gd name="T2" fmla="*/ 0 w 6"/>
                  <a:gd name="T3" fmla="*/ 3 h 6"/>
                  <a:gd name="T4" fmla="*/ 4 w 6"/>
                  <a:gd name="T5" fmla="*/ 2 h 6"/>
                  <a:gd name="T6" fmla="*/ 3 w 6"/>
                  <a:gd name="T7" fmla="*/ 5 h 6"/>
                  <a:gd name="T8" fmla="*/ 3 w 6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3" y="5"/>
                    </a:moveTo>
                    <a:cubicBezTo>
                      <a:pt x="2" y="4"/>
                      <a:pt x="1" y="4"/>
                      <a:pt x="0" y="3"/>
                    </a:cubicBezTo>
                    <a:cubicBezTo>
                      <a:pt x="1" y="3"/>
                      <a:pt x="3" y="0"/>
                      <a:pt x="4" y="2"/>
                    </a:cubicBezTo>
                    <a:cubicBezTo>
                      <a:pt x="6" y="3"/>
                      <a:pt x="5" y="6"/>
                      <a:pt x="3" y="5"/>
                    </a:cubicBezTo>
                    <a:cubicBezTo>
                      <a:pt x="2" y="4"/>
                      <a:pt x="4" y="6"/>
                      <a:pt x="3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2" name="Freeform 541">
                <a:extLst>
                  <a:ext uri="{FF2B5EF4-FFF2-40B4-BE49-F238E27FC236}">
                    <a16:creationId xmlns:a16="http://schemas.microsoft.com/office/drawing/2014/main" id="{36412470-D679-7A4D-B9E5-25EEA65C11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7719" y="2910243"/>
                <a:ext cx="21170" cy="24706"/>
              </a:xfrm>
              <a:custGeom>
                <a:avLst/>
                <a:gdLst>
                  <a:gd name="T0" fmla="*/ 3 w 6"/>
                  <a:gd name="T1" fmla="*/ 6 h 7"/>
                  <a:gd name="T2" fmla="*/ 4 w 6"/>
                  <a:gd name="T3" fmla="*/ 1 h 7"/>
                  <a:gd name="T4" fmla="*/ 3 w 6"/>
                  <a:gd name="T5" fmla="*/ 6 h 7"/>
                  <a:gd name="T6" fmla="*/ 3 w 6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3" y="6"/>
                    </a:moveTo>
                    <a:cubicBezTo>
                      <a:pt x="0" y="7"/>
                      <a:pt x="1" y="0"/>
                      <a:pt x="4" y="1"/>
                    </a:cubicBezTo>
                    <a:cubicBezTo>
                      <a:pt x="6" y="1"/>
                      <a:pt x="5" y="6"/>
                      <a:pt x="3" y="6"/>
                    </a:cubicBezTo>
                    <a:cubicBezTo>
                      <a:pt x="2" y="6"/>
                      <a:pt x="6" y="6"/>
                      <a:pt x="3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3" name="Freeform 542">
                <a:extLst>
                  <a:ext uri="{FF2B5EF4-FFF2-40B4-BE49-F238E27FC236}">
                    <a16:creationId xmlns:a16="http://schemas.microsoft.com/office/drawing/2014/main" id="{E58C8AF9-3A76-1649-8465-845CEC9BF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8911" y="2896126"/>
                <a:ext cx="41166" cy="21176"/>
              </a:xfrm>
              <a:custGeom>
                <a:avLst/>
                <a:gdLst>
                  <a:gd name="T0" fmla="*/ 4 w 12"/>
                  <a:gd name="T1" fmla="*/ 6 h 6"/>
                  <a:gd name="T2" fmla="*/ 1 w 12"/>
                  <a:gd name="T3" fmla="*/ 3 h 6"/>
                  <a:gd name="T4" fmla="*/ 8 w 12"/>
                  <a:gd name="T5" fmla="*/ 0 h 6"/>
                  <a:gd name="T6" fmla="*/ 4 w 1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6">
                    <a:moveTo>
                      <a:pt x="4" y="6"/>
                    </a:moveTo>
                    <a:cubicBezTo>
                      <a:pt x="2" y="6"/>
                      <a:pt x="0" y="5"/>
                      <a:pt x="1" y="3"/>
                    </a:cubicBezTo>
                    <a:cubicBezTo>
                      <a:pt x="2" y="1"/>
                      <a:pt x="5" y="1"/>
                      <a:pt x="8" y="0"/>
                    </a:cubicBezTo>
                    <a:cubicBezTo>
                      <a:pt x="12" y="0"/>
                      <a:pt x="6" y="6"/>
                      <a:pt x="4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4" name="Freeform 543">
                <a:extLst>
                  <a:ext uri="{FF2B5EF4-FFF2-40B4-BE49-F238E27FC236}">
                    <a16:creationId xmlns:a16="http://schemas.microsoft.com/office/drawing/2014/main" id="{C7B9B734-988E-3B44-9D35-64817988E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5947" y="2883185"/>
                <a:ext cx="23524" cy="9412"/>
              </a:xfrm>
              <a:custGeom>
                <a:avLst/>
                <a:gdLst>
                  <a:gd name="T0" fmla="*/ 5 w 7"/>
                  <a:gd name="T1" fmla="*/ 3 h 3"/>
                  <a:gd name="T2" fmla="*/ 3 w 7"/>
                  <a:gd name="T3" fmla="*/ 0 h 3"/>
                  <a:gd name="T4" fmla="*/ 7 w 7"/>
                  <a:gd name="T5" fmla="*/ 1 h 3"/>
                  <a:gd name="T6" fmla="*/ 5 w 7"/>
                  <a:gd name="T7" fmla="*/ 3 h 3"/>
                  <a:gd name="T8" fmla="*/ 5 w 7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5" y="3"/>
                    </a:moveTo>
                    <a:cubicBezTo>
                      <a:pt x="4" y="3"/>
                      <a:pt x="0" y="0"/>
                      <a:pt x="3" y="0"/>
                    </a:cubicBezTo>
                    <a:cubicBezTo>
                      <a:pt x="4" y="0"/>
                      <a:pt x="6" y="0"/>
                      <a:pt x="7" y="1"/>
                    </a:cubicBezTo>
                    <a:cubicBezTo>
                      <a:pt x="7" y="1"/>
                      <a:pt x="6" y="3"/>
                      <a:pt x="5" y="3"/>
                    </a:cubicBezTo>
                    <a:cubicBezTo>
                      <a:pt x="4" y="3"/>
                      <a:pt x="7" y="3"/>
                      <a:pt x="5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5" name="Freeform 544">
                <a:extLst>
                  <a:ext uri="{FF2B5EF4-FFF2-40B4-BE49-F238E27FC236}">
                    <a16:creationId xmlns:a16="http://schemas.microsoft.com/office/drawing/2014/main" id="{B55A0BEF-064C-5740-8026-B49745372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0102" y="2813773"/>
                <a:ext cx="117617" cy="82354"/>
              </a:xfrm>
              <a:custGeom>
                <a:avLst/>
                <a:gdLst>
                  <a:gd name="T0" fmla="*/ 31 w 34"/>
                  <a:gd name="T1" fmla="*/ 21 h 24"/>
                  <a:gd name="T2" fmla="*/ 25 w 34"/>
                  <a:gd name="T3" fmla="*/ 18 h 24"/>
                  <a:gd name="T4" fmla="*/ 24 w 34"/>
                  <a:gd name="T5" fmla="*/ 16 h 24"/>
                  <a:gd name="T6" fmla="*/ 22 w 34"/>
                  <a:gd name="T7" fmla="*/ 17 h 24"/>
                  <a:gd name="T8" fmla="*/ 18 w 34"/>
                  <a:gd name="T9" fmla="*/ 16 h 24"/>
                  <a:gd name="T10" fmla="*/ 16 w 34"/>
                  <a:gd name="T11" fmla="*/ 19 h 24"/>
                  <a:gd name="T12" fmla="*/ 11 w 34"/>
                  <a:gd name="T13" fmla="*/ 23 h 24"/>
                  <a:gd name="T14" fmla="*/ 8 w 34"/>
                  <a:gd name="T15" fmla="*/ 19 h 24"/>
                  <a:gd name="T16" fmla="*/ 2 w 34"/>
                  <a:gd name="T17" fmla="*/ 19 h 24"/>
                  <a:gd name="T18" fmla="*/ 4 w 34"/>
                  <a:gd name="T19" fmla="*/ 16 h 24"/>
                  <a:gd name="T20" fmla="*/ 5 w 34"/>
                  <a:gd name="T21" fmla="*/ 10 h 24"/>
                  <a:gd name="T22" fmla="*/ 6 w 34"/>
                  <a:gd name="T23" fmla="*/ 3 h 24"/>
                  <a:gd name="T24" fmla="*/ 11 w 34"/>
                  <a:gd name="T25" fmla="*/ 3 h 24"/>
                  <a:gd name="T26" fmla="*/ 12 w 34"/>
                  <a:gd name="T27" fmla="*/ 5 h 24"/>
                  <a:gd name="T28" fmla="*/ 14 w 34"/>
                  <a:gd name="T29" fmla="*/ 4 h 24"/>
                  <a:gd name="T30" fmla="*/ 17 w 34"/>
                  <a:gd name="T31" fmla="*/ 6 h 24"/>
                  <a:gd name="T32" fmla="*/ 20 w 34"/>
                  <a:gd name="T33" fmla="*/ 7 h 24"/>
                  <a:gd name="T34" fmla="*/ 25 w 34"/>
                  <a:gd name="T35" fmla="*/ 10 h 24"/>
                  <a:gd name="T36" fmla="*/ 28 w 34"/>
                  <a:gd name="T37" fmla="*/ 15 h 24"/>
                  <a:gd name="T38" fmla="*/ 30 w 34"/>
                  <a:gd name="T39" fmla="*/ 15 h 24"/>
                  <a:gd name="T40" fmla="*/ 33 w 34"/>
                  <a:gd name="T41" fmla="*/ 17 h 24"/>
                  <a:gd name="T42" fmla="*/ 34 w 34"/>
                  <a:gd name="T43" fmla="*/ 18 h 24"/>
                  <a:gd name="T44" fmla="*/ 31 w 34"/>
                  <a:gd name="T45" fmla="*/ 21 h 24"/>
                  <a:gd name="T46" fmla="*/ 31 w 34"/>
                  <a:gd name="T47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4" h="24">
                    <a:moveTo>
                      <a:pt x="31" y="21"/>
                    </a:moveTo>
                    <a:cubicBezTo>
                      <a:pt x="30" y="20"/>
                      <a:pt x="27" y="19"/>
                      <a:pt x="25" y="18"/>
                    </a:cubicBezTo>
                    <a:cubicBezTo>
                      <a:pt x="24" y="18"/>
                      <a:pt x="25" y="17"/>
                      <a:pt x="24" y="16"/>
                    </a:cubicBezTo>
                    <a:cubicBezTo>
                      <a:pt x="24" y="16"/>
                      <a:pt x="22" y="17"/>
                      <a:pt x="22" y="17"/>
                    </a:cubicBezTo>
                    <a:cubicBezTo>
                      <a:pt x="20" y="17"/>
                      <a:pt x="20" y="15"/>
                      <a:pt x="18" y="16"/>
                    </a:cubicBezTo>
                    <a:cubicBezTo>
                      <a:pt x="18" y="17"/>
                      <a:pt x="17" y="18"/>
                      <a:pt x="16" y="19"/>
                    </a:cubicBezTo>
                    <a:cubicBezTo>
                      <a:pt x="14" y="20"/>
                      <a:pt x="13" y="22"/>
                      <a:pt x="11" y="23"/>
                    </a:cubicBezTo>
                    <a:cubicBezTo>
                      <a:pt x="8" y="24"/>
                      <a:pt x="10" y="20"/>
                      <a:pt x="8" y="19"/>
                    </a:cubicBezTo>
                    <a:cubicBezTo>
                      <a:pt x="8" y="18"/>
                      <a:pt x="3" y="19"/>
                      <a:pt x="2" y="19"/>
                    </a:cubicBezTo>
                    <a:cubicBezTo>
                      <a:pt x="0" y="19"/>
                      <a:pt x="4" y="16"/>
                      <a:pt x="4" y="16"/>
                    </a:cubicBezTo>
                    <a:cubicBezTo>
                      <a:pt x="6" y="14"/>
                      <a:pt x="5" y="12"/>
                      <a:pt x="5" y="10"/>
                    </a:cubicBezTo>
                    <a:cubicBezTo>
                      <a:pt x="5" y="8"/>
                      <a:pt x="5" y="5"/>
                      <a:pt x="6" y="3"/>
                    </a:cubicBezTo>
                    <a:cubicBezTo>
                      <a:pt x="7" y="0"/>
                      <a:pt x="10" y="0"/>
                      <a:pt x="11" y="3"/>
                    </a:cubicBezTo>
                    <a:cubicBezTo>
                      <a:pt x="11" y="4"/>
                      <a:pt x="11" y="6"/>
                      <a:pt x="12" y="5"/>
                    </a:cubicBezTo>
                    <a:cubicBezTo>
                      <a:pt x="13" y="5"/>
                      <a:pt x="13" y="4"/>
                      <a:pt x="14" y="4"/>
                    </a:cubicBezTo>
                    <a:cubicBezTo>
                      <a:pt x="15" y="5"/>
                      <a:pt x="16" y="6"/>
                      <a:pt x="17" y="6"/>
                    </a:cubicBezTo>
                    <a:cubicBezTo>
                      <a:pt x="18" y="7"/>
                      <a:pt x="19" y="7"/>
                      <a:pt x="20" y="7"/>
                    </a:cubicBezTo>
                    <a:cubicBezTo>
                      <a:pt x="21" y="8"/>
                      <a:pt x="23" y="9"/>
                      <a:pt x="25" y="10"/>
                    </a:cubicBezTo>
                    <a:cubicBezTo>
                      <a:pt x="28" y="11"/>
                      <a:pt x="28" y="12"/>
                      <a:pt x="28" y="15"/>
                    </a:cubicBezTo>
                    <a:cubicBezTo>
                      <a:pt x="28" y="16"/>
                      <a:pt x="30" y="16"/>
                      <a:pt x="30" y="15"/>
                    </a:cubicBezTo>
                    <a:cubicBezTo>
                      <a:pt x="32" y="15"/>
                      <a:pt x="32" y="16"/>
                      <a:pt x="33" y="17"/>
                    </a:cubicBezTo>
                    <a:cubicBezTo>
                      <a:pt x="34" y="17"/>
                      <a:pt x="34" y="17"/>
                      <a:pt x="34" y="18"/>
                    </a:cubicBezTo>
                    <a:cubicBezTo>
                      <a:pt x="33" y="19"/>
                      <a:pt x="33" y="21"/>
                      <a:pt x="31" y="21"/>
                    </a:cubicBezTo>
                    <a:cubicBezTo>
                      <a:pt x="30" y="20"/>
                      <a:pt x="33" y="21"/>
                      <a:pt x="31" y="2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6" name="Freeform 545">
                <a:extLst>
                  <a:ext uri="{FF2B5EF4-FFF2-40B4-BE49-F238E27FC236}">
                    <a16:creationId xmlns:a16="http://schemas.microsoft.com/office/drawing/2014/main" id="{E8508504-7A3F-9F46-8949-5C401054E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5974" y="2806713"/>
                <a:ext cx="23524" cy="17648"/>
              </a:xfrm>
              <a:custGeom>
                <a:avLst/>
                <a:gdLst>
                  <a:gd name="T0" fmla="*/ 5 w 7"/>
                  <a:gd name="T1" fmla="*/ 4 h 5"/>
                  <a:gd name="T2" fmla="*/ 1 w 7"/>
                  <a:gd name="T3" fmla="*/ 0 h 5"/>
                  <a:gd name="T4" fmla="*/ 5 w 7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5" y="4"/>
                    </a:moveTo>
                    <a:cubicBezTo>
                      <a:pt x="3" y="5"/>
                      <a:pt x="0" y="0"/>
                      <a:pt x="1" y="0"/>
                    </a:cubicBezTo>
                    <a:cubicBezTo>
                      <a:pt x="2" y="1"/>
                      <a:pt x="7" y="3"/>
                      <a:pt x="5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7" name="Freeform 546">
                <a:extLst>
                  <a:ext uri="{FF2B5EF4-FFF2-40B4-BE49-F238E27FC236}">
                    <a16:creationId xmlns:a16="http://schemas.microsoft.com/office/drawing/2014/main" id="{EFBD80D8-F472-E840-80B3-91F0E9FC1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8916" y="2810243"/>
                <a:ext cx="12938" cy="17648"/>
              </a:xfrm>
              <a:custGeom>
                <a:avLst/>
                <a:gdLst>
                  <a:gd name="T0" fmla="*/ 3 w 4"/>
                  <a:gd name="T1" fmla="*/ 4 h 5"/>
                  <a:gd name="T2" fmla="*/ 0 w 4"/>
                  <a:gd name="T3" fmla="*/ 1 h 5"/>
                  <a:gd name="T4" fmla="*/ 3 w 4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3" y="4"/>
                    </a:moveTo>
                    <a:cubicBezTo>
                      <a:pt x="1" y="5"/>
                      <a:pt x="0" y="2"/>
                      <a:pt x="0" y="1"/>
                    </a:cubicBezTo>
                    <a:cubicBezTo>
                      <a:pt x="1" y="0"/>
                      <a:pt x="4" y="3"/>
                      <a:pt x="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8" name="Freeform 547">
                <a:extLst>
                  <a:ext uri="{FF2B5EF4-FFF2-40B4-BE49-F238E27FC236}">
                    <a16:creationId xmlns:a16="http://schemas.microsoft.com/office/drawing/2014/main" id="{2FCA2630-FC1C-4742-A18A-04EC7B98E1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7159" y="2744362"/>
                <a:ext cx="10585" cy="21176"/>
              </a:xfrm>
              <a:custGeom>
                <a:avLst/>
                <a:gdLst>
                  <a:gd name="T0" fmla="*/ 3 w 3"/>
                  <a:gd name="T1" fmla="*/ 5 h 6"/>
                  <a:gd name="T2" fmla="*/ 3 w 3"/>
                  <a:gd name="T3" fmla="*/ 2 h 6"/>
                  <a:gd name="T4" fmla="*/ 1 w 3"/>
                  <a:gd name="T5" fmla="*/ 1 h 6"/>
                  <a:gd name="T6" fmla="*/ 1 w 3"/>
                  <a:gd name="T7" fmla="*/ 4 h 6"/>
                  <a:gd name="T8" fmla="*/ 3 w 3"/>
                  <a:gd name="T9" fmla="*/ 5 h 6"/>
                  <a:gd name="T10" fmla="*/ 3 w 3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6">
                    <a:moveTo>
                      <a:pt x="3" y="5"/>
                    </a:moveTo>
                    <a:cubicBezTo>
                      <a:pt x="3" y="4"/>
                      <a:pt x="3" y="3"/>
                      <a:pt x="3" y="2"/>
                    </a:cubicBezTo>
                    <a:cubicBezTo>
                      <a:pt x="3" y="2"/>
                      <a:pt x="1" y="0"/>
                      <a:pt x="1" y="1"/>
                    </a:cubicBezTo>
                    <a:cubicBezTo>
                      <a:pt x="1" y="2"/>
                      <a:pt x="0" y="4"/>
                      <a:pt x="1" y="4"/>
                    </a:cubicBezTo>
                    <a:cubicBezTo>
                      <a:pt x="1" y="5"/>
                      <a:pt x="2" y="6"/>
                      <a:pt x="3" y="5"/>
                    </a:cubicBezTo>
                    <a:cubicBezTo>
                      <a:pt x="3" y="4"/>
                      <a:pt x="2" y="6"/>
                      <a:pt x="3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39" name="Freeform 548">
                <a:extLst>
                  <a:ext uri="{FF2B5EF4-FFF2-40B4-BE49-F238E27FC236}">
                    <a16:creationId xmlns:a16="http://schemas.microsoft.com/office/drawing/2014/main" id="{EFA85342-698C-AA4F-BA77-3B034C739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5408" y="2564362"/>
                <a:ext cx="496342" cy="363529"/>
              </a:xfrm>
              <a:custGeom>
                <a:avLst/>
                <a:gdLst>
                  <a:gd name="T0" fmla="*/ 63 w 144"/>
                  <a:gd name="T1" fmla="*/ 86 h 105"/>
                  <a:gd name="T2" fmla="*/ 81 w 144"/>
                  <a:gd name="T3" fmla="*/ 76 h 105"/>
                  <a:gd name="T4" fmla="*/ 91 w 144"/>
                  <a:gd name="T5" fmla="*/ 67 h 105"/>
                  <a:gd name="T6" fmla="*/ 103 w 144"/>
                  <a:gd name="T7" fmla="*/ 68 h 105"/>
                  <a:gd name="T8" fmla="*/ 87 w 144"/>
                  <a:gd name="T9" fmla="*/ 66 h 105"/>
                  <a:gd name="T10" fmla="*/ 80 w 144"/>
                  <a:gd name="T11" fmla="*/ 48 h 105"/>
                  <a:gd name="T12" fmla="*/ 67 w 144"/>
                  <a:gd name="T13" fmla="*/ 49 h 105"/>
                  <a:gd name="T14" fmla="*/ 64 w 144"/>
                  <a:gd name="T15" fmla="*/ 40 h 105"/>
                  <a:gd name="T16" fmla="*/ 54 w 144"/>
                  <a:gd name="T17" fmla="*/ 32 h 105"/>
                  <a:gd name="T18" fmla="*/ 53 w 144"/>
                  <a:gd name="T19" fmla="*/ 38 h 105"/>
                  <a:gd name="T20" fmla="*/ 52 w 144"/>
                  <a:gd name="T21" fmla="*/ 39 h 105"/>
                  <a:gd name="T22" fmla="*/ 37 w 144"/>
                  <a:gd name="T23" fmla="*/ 38 h 105"/>
                  <a:gd name="T24" fmla="*/ 5 w 144"/>
                  <a:gd name="T25" fmla="*/ 32 h 105"/>
                  <a:gd name="T26" fmla="*/ 8 w 144"/>
                  <a:gd name="T27" fmla="*/ 26 h 105"/>
                  <a:gd name="T28" fmla="*/ 16 w 144"/>
                  <a:gd name="T29" fmla="*/ 2 h 105"/>
                  <a:gd name="T30" fmla="*/ 18 w 144"/>
                  <a:gd name="T31" fmla="*/ 18 h 105"/>
                  <a:gd name="T32" fmla="*/ 26 w 144"/>
                  <a:gd name="T33" fmla="*/ 29 h 105"/>
                  <a:gd name="T34" fmla="*/ 20 w 144"/>
                  <a:gd name="T35" fmla="*/ 19 h 105"/>
                  <a:gd name="T36" fmla="*/ 22 w 144"/>
                  <a:gd name="T37" fmla="*/ 13 h 105"/>
                  <a:gd name="T38" fmla="*/ 25 w 144"/>
                  <a:gd name="T39" fmla="*/ 7 h 105"/>
                  <a:gd name="T40" fmla="*/ 34 w 144"/>
                  <a:gd name="T41" fmla="*/ 3 h 105"/>
                  <a:gd name="T42" fmla="*/ 43 w 144"/>
                  <a:gd name="T43" fmla="*/ 16 h 105"/>
                  <a:gd name="T44" fmla="*/ 52 w 144"/>
                  <a:gd name="T45" fmla="*/ 16 h 105"/>
                  <a:gd name="T46" fmla="*/ 54 w 144"/>
                  <a:gd name="T47" fmla="*/ 15 h 105"/>
                  <a:gd name="T48" fmla="*/ 66 w 144"/>
                  <a:gd name="T49" fmla="*/ 13 h 105"/>
                  <a:gd name="T50" fmla="*/ 70 w 144"/>
                  <a:gd name="T51" fmla="*/ 21 h 105"/>
                  <a:gd name="T52" fmla="*/ 76 w 144"/>
                  <a:gd name="T53" fmla="*/ 22 h 105"/>
                  <a:gd name="T54" fmla="*/ 81 w 144"/>
                  <a:gd name="T55" fmla="*/ 23 h 105"/>
                  <a:gd name="T56" fmla="*/ 86 w 144"/>
                  <a:gd name="T57" fmla="*/ 23 h 105"/>
                  <a:gd name="T58" fmla="*/ 92 w 144"/>
                  <a:gd name="T59" fmla="*/ 28 h 105"/>
                  <a:gd name="T60" fmla="*/ 94 w 144"/>
                  <a:gd name="T61" fmla="*/ 31 h 105"/>
                  <a:gd name="T62" fmla="*/ 100 w 144"/>
                  <a:gd name="T63" fmla="*/ 29 h 105"/>
                  <a:gd name="T64" fmla="*/ 99 w 144"/>
                  <a:gd name="T65" fmla="*/ 38 h 105"/>
                  <a:gd name="T66" fmla="*/ 104 w 144"/>
                  <a:gd name="T67" fmla="*/ 38 h 105"/>
                  <a:gd name="T68" fmla="*/ 109 w 144"/>
                  <a:gd name="T69" fmla="*/ 40 h 105"/>
                  <a:gd name="T70" fmla="*/ 106 w 144"/>
                  <a:gd name="T71" fmla="*/ 45 h 105"/>
                  <a:gd name="T72" fmla="*/ 118 w 144"/>
                  <a:gd name="T73" fmla="*/ 54 h 105"/>
                  <a:gd name="T74" fmla="*/ 124 w 144"/>
                  <a:gd name="T75" fmla="*/ 55 h 105"/>
                  <a:gd name="T76" fmla="*/ 128 w 144"/>
                  <a:gd name="T77" fmla="*/ 60 h 105"/>
                  <a:gd name="T78" fmla="*/ 141 w 144"/>
                  <a:gd name="T79" fmla="*/ 64 h 105"/>
                  <a:gd name="T80" fmla="*/ 139 w 144"/>
                  <a:gd name="T81" fmla="*/ 69 h 105"/>
                  <a:gd name="T82" fmla="*/ 133 w 144"/>
                  <a:gd name="T83" fmla="*/ 73 h 105"/>
                  <a:gd name="T84" fmla="*/ 128 w 144"/>
                  <a:gd name="T85" fmla="*/ 77 h 105"/>
                  <a:gd name="T86" fmla="*/ 125 w 144"/>
                  <a:gd name="T87" fmla="*/ 74 h 105"/>
                  <a:gd name="T88" fmla="*/ 120 w 144"/>
                  <a:gd name="T89" fmla="*/ 72 h 105"/>
                  <a:gd name="T90" fmla="*/ 113 w 144"/>
                  <a:gd name="T91" fmla="*/ 67 h 105"/>
                  <a:gd name="T92" fmla="*/ 108 w 144"/>
                  <a:gd name="T93" fmla="*/ 70 h 105"/>
                  <a:gd name="T94" fmla="*/ 118 w 144"/>
                  <a:gd name="T95" fmla="*/ 80 h 105"/>
                  <a:gd name="T96" fmla="*/ 123 w 144"/>
                  <a:gd name="T97" fmla="*/ 82 h 105"/>
                  <a:gd name="T98" fmla="*/ 128 w 144"/>
                  <a:gd name="T99" fmla="*/ 93 h 105"/>
                  <a:gd name="T100" fmla="*/ 126 w 144"/>
                  <a:gd name="T101" fmla="*/ 95 h 105"/>
                  <a:gd name="T102" fmla="*/ 118 w 144"/>
                  <a:gd name="T103" fmla="*/ 96 h 105"/>
                  <a:gd name="T104" fmla="*/ 110 w 144"/>
                  <a:gd name="T105" fmla="*/ 93 h 105"/>
                  <a:gd name="T106" fmla="*/ 109 w 144"/>
                  <a:gd name="T107" fmla="*/ 94 h 105"/>
                  <a:gd name="T108" fmla="*/ 103 w 144"/>
                  <a:gd name="T109" fmla="*/ 99 h 105"/>
                  <a:gd name="T110" fmla="*/ 91 w 144"/>
                  <a:gd name="T111" fmla="*/ 90 h 105"/>
                  <a:gd name="T112" fmla="*/ 77 w 144"/>
                  <a:gd name="T113" fmla="*/ 83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4" h="105">
                    <a:moveTo>
                      <a:pt x="77" y="83"/>
                    </a:moveTo>
                    <a:cubicBezTo>
                      <a:pt x="76" y="86"/>
                      <a:pt x="74" y="83"/>
                      <a:pt x="71" y="84"/>
                    </a:cubicBezTo>
                    <a:cubicBezTo>
                      <a:pt x="70" y="84"/>
                      <a:pt x="69" y="85"/>
                      <a:pt x="68" y="86"/>
                    </a:cubicBezTo>
                    <a:cubicBezTo>
                      <a:pt x="66" y="87"/>
                      <a:pt x="65" y="86"/>
                      <a:pt x="63" y="86"/>
                    </a:cubicBezTo>
                    <a:cubicBezTo>
                      <a:pt x="60" y="85"/>
                      <a:pt x="56" y="83"/>
                      <a:pt x="60" y="80"/>
                    </a:cubicBezTo>
                    <a:cubicBezTo>
                      <a:pt x="62" y="78"/>
                      <a:pt x="62" y="76"/>
                      <a:pt x="65" y="76"/>
                    </a:cubicBezTo>
                    <a:cubicBezTo>
                      <a:pt x="68" y="77"/>
                      <a:pt x="71" y="78"/>
                      <a:pt x="75" y="77"/>
                    </a:cubicBezTo>
                    <a:cubicBezTo>
                      <a:pt x="77" y="77"/>
                      <a:pt x="79" y="76"/>
                      <a:pt x="81" y="76"/>
                    </a:cubicBezTo>
                    <a:cubicBezTo>
                      <a:pt x="82" y="76"/>
                      <a:pt x="81" y="75"/>
                      <a:pt x="81" y="74"/>
                    </a:cubicBezTo>
                    <a:cubicBezTo>
                      <a:pt x="78" y="72"/>
                      <a:pt x="77" y="71"/>
                      <a:pt x="80" y="69"/>
                    </a:cubicBezTo>
                    <a:cubicBezTo>
                      <a:pt x="82" y="66"/>
                      <a:pt x="84" y="66"/>
                      <a:pt x="87" y="66"/>
                    </a:cubicBezTo>
                    <a:cubicBezTo>
                      <a:pt x="88" y="66"/>
                      <a:pt x="90" y="66"/>
                      <a:pt x="91" y="67"/>
                    </a:cubicBezTo>
                    <a:cubicBezTo>
                      <a:pt x="93" y="68"/>
                      <a:pt x="93" y="69"/>
                      <a:pt x="93" y="71"/>
                    </a:cubicBezTo>
                    <a:cubicBezTo>
                      <a:pt x="94" y="73"/>
                      <a:pt x="95" y="70"/>
                      <a:pt x="96" y="70"/>
                    </a:cubicBezTo>
                    <a:cubicBezTo>
                      <a:pt x="96" y="69"/>
                      <a:pt x="99" y="70"/>
                      <a:pt x="99" y="70"/>
                    </a:cubicBezTo>
                    <a:cubicBezTo>
                      <a:pt x="100" y="70"/>
                      <a:pt x="103" y="70"/>
                      <a:pt x="103" y="68"/>
                    </a:cubicBezTo>
                    <a:cubicBezTo>
                      <a:pt x="103" y="67"/>
                      <a:pt x="100" y="66"/>
                      <a:pt x="99" y="66"/>
                    </a:cubicBezTo>
                    <a:cubicBezTo>
                      <a:pt x="97" y="65"/>
                      <a:pt x="96" y="64"/>
                      <a:pt x="95" y="63"/>
                    </a:cubicBezTo>
                    <a:cubicBezTo>
                      <a:pt x="94" y="63"/>
                      <a:pt x="93" y="65"/>
                      <a:pt x="93" y="66"/>
                    </a:cubicBezTo>
                    <a:cubicBezTo>
                      <a:pt x="92" y="67"/>
                      <a:pt x="88" y="66"/>
                      <a:pt x="87" y="66"/>
                    </a:cubicBezTo>
                    <a:cubicBezTo>
                      <a:pt x="81" y="65"/>
                      <a:pt x="89" y="63"/>
                      <a:pt x="88" y="61"/>
                    </a:cubicBezTo>
                    <a:cubicBezTo>
                      <a:pt x="87" y="58"/>
                      <a:pt x="86" y="54"/>
                      <a:pt x="84" y="52"/>
                    </a:cubicBezTo>
                    <a:cubicBezTo>
                      <a:pt x="83" y="52"/>
                      <a:pt x="81" y="53"/>
                      <a:pt x="81" y="52"/>
                    </a:cubicBezTo>
                    <a:cubicBezTo>
                      <a:pt x="81" y="51"/>
                      <a:pt x="81" y="49"/>
                      <a:pt x="80" y="48"/>
                    </a:cubicBezTo>
                    <a:cubicBezTo>
                      <a:pt x="79" y="47"/>
                      <a:pt x="78" y="53"/>
                      <a:pt x="79" y="53"/>
                    </a:cubicBezTo>
                    <a:cubicBezTo>
                      <a:pt x="78" y="53"/>
                      <a:pt x="75" y="46"/>
                      <a:pt x="75" y="46"/>
                    </a:cubicBezTo>
                    <a:cubicBezTo>
                      <a:pt x="73" y="46"/>
                      <a:pt x="72" y="47"/>
                      <a:pt x="71" y="48"/>
                    </a:cubicBezTo>
                    <a:cubicBezTo>
                      <a:pt x="70" y="48"/>
                      <a:pt x="67" y="50"/>
                      <a:pt x="67" y="49"/>
                    </a:cubicBezTo>
                    <a:cubicBezTo>
                      <a:pt x="67" y="46"/>
                      <a:pt x="66" y="46"/>
                      <a:pt x="69" y="46"/>
                    </a:cubicBezTo>
                    <a:cubicBezTo>
                      <a:pt x="70" y="46"/>
                      <a:pt x="71" y="45"/>
                      <a:pt x="71" y="44"/>
                    </a:cubicBezTo>
                    <a:cubicBezTo>
                      <a:pt x="72" y="43"/>
                      <a:pt x="69" y="43"/>
                      <a:pt x="69" y="43"/>
                    </a:cubicBezTo>
                    <a:cubicBezTo>
                      <a:pt x="68" y="42"/>
                      <a:pt x="64" y="40"/>
                      <a:pt x="64" y="40"/>
                    </a:cubicBezTo>
                    <a:cubicBezTo>
                      <a:pt x="64" y="37"/>
                      <a:pt x="63" y="39"/>
                      <a:pt x="62" y="39"/>
                    </a:cubicBezTo>
                    <a:cubicBezTo>
                      <a:pt x="61" y="39"/>
                      <a:pt x="62" y="34"/>
                      <a:pt x="60" y="35"/>
                    </a:cubicBezTo>
                    <a:cubicBezTo>
                      <a:pt x="59" y="35"/>
                      <a:pt x="59" y="36"/>
                      <a:pt x="57" y="34"/>
                    </a:cubicBezTo>
                    <a:cubicBezTo>
                      <a:pt x="56" y="34"/>
                      <a:pt x="55" y="32"/>
                      <a:pt x="54" y="32"/>
                    </a:cubicBezTo>
                    <a:cubicBezTo>
                      <a:pt x="54" y="32"/>
                      <a:pt x="55" y="33"/>
                      <a:pt x="55" y="33"/>
                    </a:cubicBezTo>
                    <a:cubicBezTo>
                      <a:pt x="55" y="33"/>
                      <a:pt x="52" y="33"/>
                      <a:pt x="52" y="34"/>
                    </a:cubicBezTo>
                    <a:cubicBezTo>
                      <a:pt x="53" y="35"/>
                      <a:pt x="55" y="34"/>
                      <a:pt x="56" y="36"/>
                    </a:cubicBezTo>
                    <a:cubicBezTo>
                      <a:pt x="56" y="38"/>
                      <a:pt x="54" y="38"/>
                      <a:pt x="53" y="38"/>
                    </a:cubicBezTo>
                    <a:cubicBezTo>
                      <a:pt x="51" y="39"/>
                      <a:pt x="46" y="35"/>
                      <a:pt x="44" y="37"/>
                    </a:cubicBezTo>
                    <a:cubicBezTo>
                      <a:pt x="43" y="37"/>
                      <a:pt x="45" y="38"/>
                      <a:pt x="46" y="39"/>
                    </a:cubicBezTo>
                    <a:cubicBezTo>
                      <a:pt x="46" y="40"/>
                      <a:pt x="47" y="39"/>
                      <a:pt x="48" y="39"/>
                    </a:cubicBezTo>
                    <a:cubicBezTo>
                      <a:pt x="49" y="39"/>
                      <a:pt x="52" y="38"/>
                      <a:pt x="52" y="39"/>
                    </a:cubicBezTo>
                    <a:cubicBezTo>
                      <a:pt x="52" y="40"/>
                      <a:pt x="51" y="41"/>
                      <a:pt x="50" y="42"/>
                    </a:cubicBezTo>
                    <a:cubicBezTo>
                      <a:pt x="50" y="42"/>
                      <a:pt x="39" y="35"/>
                      <a:pt x="37" y="36"/>
                    </a:cubicBezTo>
                    <a:cubicBezTo>
                      <a:pt x="38" y="36"/>
                      <a:pt x="39" y="37"/>
                      <a:pt x="40" y="37"/>
                    </a:cubicBezTo>
                    <a:cubicBezTo>
                      <a:pt x="42" y="39"/>
                      <a:pt x="37" y="38"/>
                      <a:pt x="37" y="38"/>
                    </a:cubicBezTo>
                    <a:cubicBezTo>
                      <a:pt x="34" y="36"/>
                      <a:pt x="30" y="38"/>
                      <a:pt x="27" y="37"/>
                    </a:cubicBezTo>
                    <a:cubicBezTo>
                      <a:pt x="23" y="36"/>
                      <a:pt x="20" y="37"/>
                      <a:pt x="17" y="34"/>
                    </a:cubicBezTo>
                    <a:cubicBezTo>
                      <a:pt x="14" y="32"/>
                      <a:pt x="12" y="35"/>
                      <a:pt x="9" y="34"/>
                    </a:cubicBezTo>
                    <a:cubicBezTo>
                      <a:pt x="8" y="33"/>
                      <a:pt x="6" y="33"/>
                      <a:pt x="5" y="32"/>
                    </a:cubicBezTo>
                    <a:cubicBezTo>
                      <a:pt x="5" y="31"/>
                      <a:pt x="2" y="28"/>
                      <a:pt x="4" y="28"/>
                    </a:cubicBezTo>
                    <a:cubicBezTo>
                      <a:pt x="7" y="28"/>
                      <a:pt x="11" y="31"/>
                      <a:pt x="14" y="29"/>
                    </a:cubicBezTo>
                    <a:cubicBezTo>
                      <a:pt x="15" y="28"/>
                      <a:pt x="13" y="27"/>
                      <a:pt x="13" y="27"/>
                    </a:cubicBezTo>
                    <a:cubicBezTo>
                      <a:pt x="11" y="26"/>
                      <a:pt x="9" y="26"/>
                      <a:pt x="8" y="26"/>
                    </a:cubicBezTo>
                    <a:cubicBezTo>
                      <a:pt x="5" y="26"/>
                      <a:pt x="0" y="26"/>
                      <a:pt x="0" y="23"/>
                    </a:cubicBezTo>
                    <a:cubicBezTo>
                      <a:pt x="0" y="19"/>
                      <a:pt x="0" y="16"/>
                      <a:pt x="2" y="12"/>
                    </a:cubicBezTo>
                    <a:cubicBezTo>
                      <a:pt x="3" y="9"/>
                      <a:pt x="6" y="7"/>
                      <a:pt x="9" y="5"/>
                    </a:cubicBezTo>
                    <a:cubicBezTo>
                      <a:pt x="11" y="3"/>
                      <a:pt x="13" y="3"/>
                      <a:pt x="16" y="2"/>
                    </a:cubicBezTo>
                    <a:cubicBezTo>
                      <a:pt x="18" y="2"/>
                      <a:pt x="24" y="0"/>
                      <a:pt x="25" y="3"/>
                    </a:cubicBezTo>
                    <a:cubicBezTo>
                      <a:pt x="25" y="2"/>
                      <a:pt x="20" y="7"/>
                      <a:pt x="19" y="7"/>
                    </a:cubicBezTo>
                    <a:cubicBezTo>
                      <a:pt x="17" y="9"/>
                      <a:pt x="15" y="11"/>
                      <a:pt x="17" y="13"/>
                    </a:cubicBezTo>
                    <a:cubicBezTo>
                      <a:pt x="19" y="15"/>
                      <a:pt x="17" y="16"/>
                      <a:pt x="18" y="18"/>
                    </a:cubicBezTo>
                    <a:cubicBezTo>
                      <a:pt x="18" y="20"/>
                      <a:pt x="20" y="21"/>
                      <a:pt x="21" y="22"/>
                    </a:cubicBezTo>
                    <a:cubicBezTo>
                      <a:pt x="22" y="23"/>
                      <a:pt x="24" y="24"/>
                      <a:pt x="25" y="25"/>
                    </a:cubicBezTo>
                    <a:cubicBezTo>
                      <a:pt x="26" y="26"/>
                      <a:pt x="22" y="26"/>
                      <a:pt x="22" y="27"/>
                    </a:cubicBezTo>
                    <a:cubicBezTo>
                      <a:pt x="22" y="26"/>
                      <a:pt x="26" y="29"/>
                      <a:pt x="26" y="29"/>
                    </a:cubicBezTo>
                    <a:cubicBezTo>
                      <a:pt x="27" y="28"/>
                      <a:pt x="26" y="26"/>
                      <a:pt x="26" y="25"/>
                    </a:cubicBezTo>
                    <a:cubicBezTo>
                      <a:pt x="26" y="25"/>
                      <a:pt x="28" y="24"/>
                      <a:pt x="27" y="23"/>
                    </a:cubicBezTo>
                    <a:cubicBezTo>
                      <a:pt x="26" y="22"/>
                      <a:pt x="22" y="21"/>
                      <a:pt x="21" y="20"/>
                    </a:cubicBezTo>
                    <a:cubicBezTo>
                      <a:pt x="20" y="20"/>
                      <a:pt x="19" y="19"/>
                      <a:pt x="20" y="19"/>
                    </a:cubicBezTo>
                    <a:cubicBezTo>
                      <a:pt x="22" y="19"/>
                      <a:pt x="22" y="18"/>
                      <a:pt x="23" y="17"/>
                    </a:cubicBezTo>
                    <a:cubicBezTo>
                      <a:pt x="25" y="16"/>
                      <a:pt x="28" y="18"/>
                      <a:pt x="29" y="19"/>
                    </a:cubicBezTo>
                    <a:cubicBezTo>
                      <a:pt x="28" y="18"/>
                      <a:pt x="27" y="17"/>
                      <a:pt x="27" y="16"/>
                    </a:cubicBezTo>
                    <a:cubicBezTo>
                      <a:pt x="27" y="14"/>
                      <a:pt x="22" y="15"/>
                      <a:pt x="22" y="13"/>
                    </a:cubicBezTo>
                    <a:cubicBezTo>
                      <a:pt x="20" y="7"/>
                      <a:pt x="29" y="12"/>
                      <a:pt x="29" y="12"/>
                    </a:cubicBezTo>
                    <a:cubicBezTo>
                      <a:pt x="29" y="11"/>
                      <a:pt x="23" y="9"/>
                      <a:pt x="23" y="9"/>
                    </a:cubicBezTo>
                    <a:cubicBezTo>
                      <a:pt x="23" y="8"/>
                      <a:pt x="28" y="9"/>
                      <a:pt x="28" y="9"/>
                    </a:cubicBezTo>
                    <a:cubicBezTo>
                      <a:pt x="28" y="8"/>
                      <a:pt x="25" y="7"/>
                      <a:pt x="25" y="7"/>
                    </a:cubicBezTo>
                    <a:cubicBezTo>
                      <a:pt x="24" y="6"/>
                      <a:pt x="25" y="6"/>
                      <a:pt x="26" y="6"/>
                    </a:cubicBezTo>
                    <a:cubicBezTo>
                      <a:pt x="27" y="7"/>
                      <a:pt x="27" y="6"/>
                      <a:pt x="28" y="6"/>
                    </a:cubicBezTo>
                    <a:cubicBezTo>
                      <a:pt x="30" y="5"/>
                      <a:pt x="30" y="6"/>
                      <a:pt x="32" y="6"/>
                    </a:cubicBezTo>
                    <a:cubicBezTo>
                      <a:pt x="29" y="5"/>
                      <a:pt x="33" y="3"/>
                      <a:pt x="34" y="3"/>
                    </a:cubicBezTo>
                    <a:cubicBezTo>
                      <a:pt x="36" y="2"/>
                      <a:pt x="42" y="2"/>
                      <a:pt x="43" y="4"/>
                    </a:cubicBezTo>
                    <a:cubicBezTo>
                      <a:pt x="44" y="5"/>
                      <a:pt x="44" y="6"/>
                      <a:pt x="44" y="7"/>
                    </a:cubicBezTo>
                    <a:cubicBezTo>
                      <a:pt x="45" y="8"/>
                      <a:pt x="46" y="9"/>
                      <a:pt x="47" y="10"/>
                    </a:cubicBezTo>
                    <a:cubicBezTo>
                      <a:pt x="48" y="12"/>
                      <a:pt x="43" y="16"/>
                      <a:pt x="43" y="16"/>
                    </a:cubicBezTo>
                    <a:cubicBezTo>
                      <a:pt x="44" y="17"/>
                      <a:pt x="46" y="14"/>
                      <a:pt x="47" y="14"/>
                    </a:cubicBezTo>
                    <a:cubicBezTo>
                      <a:pt x="47" y="14"/>
                      <a:pt x="45" y="20"/>
                      <a:pt x="46" y="19"/>
                    </a:cubicBezTo>
                    <a:cubicBezTo>
                      <a:pt x="47" y="19"/>
                      <a:pt x="47" y="17"/>
                      <a:pt x="48" y="17"/>
                    </a:cubicBezTo>
                    <a:cubicBezTo>
                      <a:pt x="50" y="17"/>
                      <a:pt x="50" y="18"/>
                      <a:pt x="52" y="16"/>
                    </a:cubicBezTo>
                    <a:cubicBezTo>
                      <a:pt x="53" y="15"/>
                      <a:pt x="53" y="16"/>
                      <a:pt x="54" y="17"/>
                    </a:cubicBezTo>
                    <a:cubicBezTo>
                      <a:pt x="55" y="18"/>
                      <a:pt x="54" y="18"/>
                      <a:pt x="54" y="19"/>
                    </a:cubicBezTo>
                    <a:cubicBezTo>
                      <a:pt x="54" y="20"/>
                      <a:pt x="59" y="21"/>
                      <a:pt x="60" y="21"/>
                    </a:cubicBezTo>
                    <a:cubicBezTo>
                      <a:pt x="60" y="21"/>
                      <a:pt x="55" y="16"/>
                      <a:pt x="54" y="15"/>
                    </a:cubicBezTo>
                    <a:cubicBezTo>
                      <a:pt x="54" y="15"/>
                      <a:pt x="63" y="18"/>
                      <a:pt x="63" y="17"/>
                    </a:cubicBezTo>
                    <a:cubicBezTo>
                      <a:pt x="63" y="17"/>
                      <a:pt x="57" y="16"/>
                      <a:pt x="57" y="14"/>
                    </a:cubicBezTo>
                    <a:cubicBezTo>
                      <a:pt x="57" y="13"/>
                      <a:pt x="60" y="12"/>
                      <a:pt x="61" y="12"/>
                    </a:cubicBezTo>
                    <a:cubicBezTo>
                      <a:pt x="63" y="11"/>
                      <a:pt x="64" y="12"/>
                      <a:pt x="66" y="13"/>
                    </a:cubicBezTo>
                    <a:cubicBezTo>
                      <a:pt x="69" y="14"/>
                      <a:pt x="73" y="13"/>
                      <a:pt x="74" y="17"/>
                    </a:cubicBezTo>
                    <a:cubicBezTo>
                      <a:pt x="74" y="17"/>
                      <a:pt x="67" y="17"/>
                      <a:pt x="68" y="20"/>
                    </a:cubicBezTo>
                    <a:cubicBezTo>
                      <a:pt x="68" y="19"/>
                      <a:pt x="71" y="18"/>
                      <a:pt x="71" y="18"/>
                    </a:cubicBezTo>
                    <a:cubicBezTo>
                      <a:pt x="73" y="18"/>
                      <a:pt x="70" y="20"/>
                      <a:pt x="70" y="21"/>
                    </a:cubicBezTo>
                    <a:cubicBezTo>
                      <a:pt x="70" y="21"/>
                      <a:pt x="73" y="19"/>
                      <a:pt x="73" y="19"/>
                    </a:cubicBezTo>
                    <a:cubicBezTo>
                      <a:pt x="73" y="18"/>
                      <a:pt x="77" y="18"/>
                      <a:pt x="78" y="19"/>
                    </a:cubicBezTo>
                    <a:cubicBezTo>
                      <a:pt x="82" y="19"/>
                      <a:pt x="73" y="22"/>
                      <a:pt x="74" y="23"/>
                    </a:cubicBezTo>
                    <a:cubicBezTo>
                      <a:pt x="74" y="23"/>
                      <a:pt x="76" y="21"/>
                      <a:pt x="76" y="22"/>
                    </a:cubicBezTo>
                    <a:cubicBezTo>
                      <a:pt x="76" y="23"/>
                      <a:pt x="74" y="25"/>
                      <a:pt x="75" y="26"/>
                    </a:cubicBezTo>
                    <a:cubicBezTo>
                      <a:pt x="74" y="25"/>
                      <a:pt x="78" y="21"/>
                      <a:pt x="79" y="22"/>
                    </a:cubicBezTo>
                    <a:cubicBezTo>
                      <a:pt x="79" y="24"/>
                      <a:pt x="78" y="26"/>
                      <a:pt x="79" y="27"/>
                    </a:cubicBezTo>
                    <a:cubicBezTo>
                      <a:pt x="79" y="27"/>
                      <a:pt x="79" y="23"/>
                      <a:pt x="81" y="23"/>
                    </a:cubicBezTo>
                    <a:cubicBezTo>
                      <a:pt x="83" y="24"/>
                      <a:pt x="80" y="27"/>
                      <a:pt x="81" y="28"/>
                    </a:cubicBezTo>
                    <a:cubicBezTo>
                      <a:pt x="81" y="28"/>
                      <a:pt x="82" y="25"/>
                      <a:pt x="83" y="25"/>
                    </a:cubicBezTo>
                    <a:cubicBezTo>
                      <a:pt x="83" y="25"/>
                      <a:pt x="82" y="28"/>
                      <a:pt x="83" y="28"/>
                    </a:cubicBezTo>
                    <a:cubicBezTo>
                      <a:pt x="82" y="28"/>
                      <a:pt x="85" y="24"/>
                      <a:pt x="86" y="23"/>
                    </a:cubicBezTo>
                    <a:cubicBezTo>
                      <a:pt x="87" y="22"/>
                      <a:pt x="90" y="23"/>
                      <a:pt x="91" y="24"/>
                    </a:cubicBezTo>
                    <a:cubicBezTo>
                      <a:pt x="93" y="25"/>
                      <a:pt x="94" y="27"/>
                      <a:pt x="91" y="27"/>
                    </a:cubicBezTo>
                    <a:cubicBezTo>
                      <a:pt x="90" y="27"/>
                      <a:pt x="86" y="27"/>
                      <a:pt x="86" y="30"/>
                    </a:cubicBezTo>
                    <a:cubicBezTo>
                      <a:pt x="86" y="29"/>
                      <a:pt x="92" y="27"/>
                      <a:pt x="92" y="28"/>
                    </a:cubicBezTo>
                    <a:cubicBezTo>
                      <a:pt x="92" y="28"/>
                      <a:pt x="88" y="30"/>
                      <a:pt x="88" y="31"/>
                    </a:cubicBezTo>
                    <a:cubicBezTo>
                      <a:pt x="88" y="30"/>
                      <a:pt x="92" y="30"/>
                      <a:pt x="92" y="30"/>
                    </a:cubicBezTo>
                    <a:cubicBezTo>
                      <a:pt x="93" y="29"/>
                      <a:pt x="95" y="26"/>
                      <a:pt x="96" y="27"/>
                    </a:cubicBezTo>
                    <a:cubicBezTo>
                      <a:pt x="97" y="29"/>
                      <a:pt x="96" y="31"/>
                      <a:pt x="94" y="31"/>
                    </a:cubicBezTo>
                    <a:cubicBezTo>
                      <a:pt x="93" y="32"/>
                      <a:pt x="92" y="33"/>
                      <a:pt x="91" y="34"/>
                    </a:cubicBezTo>
                    <a:cubicBezTo>
                      <a:pt x="91" y="34"/>
                      <a:pt x="93" y="32"/>
                      <a:pt x="94" y="32"/>
                    </a:cubicBezTo>
                    <a:cubicBezTo>
                      <a:pt x="94" y="32"/>
                      <a:pt x="93" y="36"/>
                      <a:pt x="93" y="36"/>
                    </a:cubicBezTo>
                    <a:cubicBezTo>
                      <a:pt x="92" y="34"/>
                      <a:pt x="99" y="27"/>
                      <a:pt x="100" y="29"/>
                    </a:cubicBezTo>
                    <a:cubicBezTo>
                      <a:pt x="101" y="30"/>
                      <a:pt x="99" y="31"/>
                      <a:pt x="98" y="31"/>
                    </a:cubicBezTo>
                    <a:cubicBezTo>
                      <a:pt x="99" y="31"/>
                      <a:pt x="102" y="31"/>
                      <a:pt x="103" y="31"/>
                    </a:cubicBezTo>
                    <a:cubicBezTo>
                      <a:pt x="104" y="31"/>
                      <a:pt x="106" y="31"/>
                      <a:pt x="107" y="32"/>
                    </a:cubicBezTo>
                    <a:cubicBezTo>
                      <a:pt x="108" y="35"/>
                      <a:pt x="98" y="35"/>
                      <a:pt x="99" y="38"/>
                    </a:cubicBezTo>
                    <a:cubicBezTo>
                      <a:pt x="99" y="38"/>
                      <a:pt x="102" y="35"/>
                      <a:pt x="103" y="35"/>
                    </a:cubicBezTo>
                    <a:cubicBezTo>
                      <a:pt x="104" y="35"/>
                      <a:pt x="106" y="35"/>
                      <a:pt x="106" y="36"/>
                    </a:cubicBezTo>
                    <a:cubicBezTo>
                      <a:pt x="107" y="37"/>
                      <a:pt x="101" y="39"/>
                      <a:pt x="101" y="39"/>
                    </a:cubicBezTo>
                    <a:cubicBezTo>
                      <a:pt x="101" y="39"/>
                      <a:pt x="104" y="38"/>
                      <a:pt x="104" y="38"/>
                    </a:cubicBezTo>
                    <a:cubicBezTo>
                      <a:pt x="105" y="38"/>
                      <a:pt x="107" y="37"/>
                      <a:pt x="108" y="36"/>
                    </a:cubicBezTo>
                    <a:cubicBezTo>
                      <a:pt x="109" y="36"/>
                      <a:pt x="108" y="35"/>
                      <a:pt x="109" y="34"/>
                    </a:cubicBezTo>
                    <a:cubicBezTo>
                      <a:pt x="110" y="34"/>
                      <a:pt x="112" y="36"/>
                      <a:pt x="112" y="37"/>
                    </a:cubicBezTo>
                    <a:cubicBezTo>
                      <a:pt x="116" y="40"/>
                      <a:pt x="112" y="39"/>
                      <a:pt x="109" y="40"/>
                    </a:cubicBezTo>
                    <a:cubicBezTo>
                      <a:pt x="109" y="40"/>
                      <a:pt x="102" y="42"/>
                      <a:pt x="102" y="41"/>
                    </a:cubicBezTo>
                    <a:cubicBezTo>
                      <a:pt x="102" y="42"/>
                      <a:pt x="118" y="42"/>
                      <a:pt x="117" y="44"/>
                    </a:cubicBezTo>
                    <a:cubicBezTo>
                      <a:pt x="116" y="45"/>
                      <a:pt x="111" y="45"/>
                      <a:pt x="110" y="44"/>
                    </a:cubicBezTo>
                    <a:cubicBezTo>
                      <a:pt x="110" y="44"/>
                      <a:pt x="106" y="45"/>
                      <a:pt x="106" y="45"/>
                    </a:cubicBezTo>
                    <a:cubicBezTo>
                      <a:pt x="107" y="46"/>
                      <a:pt x="110" y="45"/>
                      <a:pt x="110" y="46"/>
                    </a:cubicBezTo>
                    <a:cubicBezTo>
                      <a:pt x="111" y="46"/>
                      <a:pt x="107" y="47"/>
                      <a:pt x="107" y="48"/>
                    </a:cubicBezTo>
                    <a:cubicBezTo>
                      <a:pt x="107" y="50"/>
                      <a:pt x="111" y="51"/>
                      <a:pt x="112" y="51"/>
                    </a:cubicBezTo>
                    <a:cubicBezTo>
                      <a:pt x="114" y="52"/>
                      <a:pt x="117" y="52"/>
                      <a:pt x="118" y="54"/>
                    </a:cubicBezTo>
                    <a:cubicBezTo>
                      <a:pt x="119" y="55"/>
                      <a:pt x="119" y="56"/>
                      <a:pt x="120" y="56"/>
                    </a:cubicBezTo>
                    <a:cubicBezTo>
                      <a:pt x="120" y="56"/>
                      <a:pt x="122" y="55"/>
                      <a:pt x="122" y="55"/>
                    </a:cubicBezTo>
                    <a:cubicBezTo>
                      <a:pt x="122" y="55"/>
                      <a:pt x="122" y="57"/>
                      <a:pt x="123" y="57"/>
                    </a:cubicBezTo>
                    <a:cubicBezTo>
                      <a:pt x="123" y="57"/>
                      <a:pt x="123" y="55"/>
                      <a:pt x="124" y="55"/>
                    </a:cubicBezTo>
                    <a:cubicBezTo>
                      <a:pt x="124" y="55"/>
                      <a:pt x="124" y="57"/>
                      <a:pt x="124" y="57"/>
                    </a:cubicBezTo>
                    <a:cubicBezTo>
                      <a:pt x="124" y="58"/>
                      <a:pt x="126" y="57"/>
                      <a:pt x="127" y="57"/>
                    </a:cubicBezTo>
                    <a:cubicBezTo>
                      <a:pt x="127" y="57"/>
                      <a:pt x="129" y="58"/>
                      <a:pt x="129" y="59"/>
                    </a:cubicBezTo>
                    <a:cubicBezTo>
                      <a:pt x="129" y="60"/>
                      <a:pt x="128" y="59"/>
                      <a:pt x="128" y="60"/>
                    </a:cubicBezTo>
                    <a:cubicBezTo>
                      <a:pt x="129" y="59"/>
                      <a:pt x="138" y="62"/>
                      <a:pt x="138" y="62"/>
                    </a:cubicBezTo>
                    <a:cubicBezTo>
                      <a:pt x="137" y="63"/>
                      <a:pt x="137" y="63"/>
                      <a:pt x="137" y="63"/>
                    </a:cubicBezTo>
                    <a:cubicBezTo>
                      <a:pt x="137" y="64"/>
                      <a:pt x="139" y="63"/>
                      <a:pt x="139" y="63"/>
                    </a:cubicBezTo>
                    <a:cubicBezTo>
                      <a:pt x="140" y="62"/>
                      <a:pt x="140" y="63"/>
                      <a:pt x="141" y="64"/>
                    </a:cubicBezTo>
                    <a:cubicBezTo>
                      <a:pt x="142" y="64"/>
                      <a:pt x="144" y="66"/>
                      <a:pt x="143" y="67"/>
                    </a:cubicBezTo>
                    <a:cubicBezTo>
                      <a:pt x="143" y="67"/>
                      <a:pt x="141" y="67"/>
                      <a:pt x="141" y="67"/>
                    </a:cubicBezTo>
                    <a:cubicBezTo>
                      <a:pt x="141" y="68"/>
                      <a:pt x="143" y="68"/>
                      <a:pt x="142" y="69"/>
                    </a:cubicBezTo>
                    <a:cubicBezTo>
                      <a:pt x="142" y="69"/>
                      <a:pt x="139" y="69"/>
                      <a:pt x="139" y="69"/>
                    </a:cubicBezTo>
                    <a:cubicBezTo>
                      <a:pt x="137" y="70"/>
                      <a:pt x="139" y="70"/>
                      <a:pt x="139" y="71"/>
                    </a:cubicBezTo>
                    <a:cubicBezTo>
                      <a:pt x="140" y="73"/>
                      <a:pt x="136" y="71"/>
                      <a:pt x="135" y="71"/>
                    </a:cubicBezTo>
                    <a:cubicBezTo>
                      <a:pt x="136" y="72"/>
                      <a:pt x="138" y="73"/>
                      <a:pt x="137" y="74"/>
                    </a:cubicBezTo>
                    <a:cubicBezTo>
                      <a:pt x="136" y="74"/>
                      <a:pt x="132" y="74"/>
                      <a:pt x="133" y="73"/>
                    </a:cubicBezTo>
                    <a:cubicBezTo>
                      <a:pt x="132" y="74"/>
                      <a:pt x="135" y="76"/>
                      <a:pt x="134" y="77"/>
                    </a:cubicBezTo>
                    <a:cubicBezTo>
                      <a:pt x="133" y="77"/>
                      <a:pt x="133" y="75"/>
                      <a:pt x="132" y="76"/>
                    </a:cubicBezTo>
                    <a:cubicBezTo>
                      <a:pt x="131" y="77"/>
                      <a:pt x="135" y="82"/>
                      <a:pt x="131" y="79"/>
                    </a:cubicBezTo>
                    <a:cubicBezTo>
                      <a:pt x="131" y="79"/>
                      <a:pt x="128" y="77"/>
                      <a:pt x="128" y="77"/>
                    </a:cubicBezTo>
                    <a:cubicBezTo>
                      <a:pt x="127" y="78"/>
                      <a:pt x="127" y="79"/>
                      <a:pt x="126" y="79"/>
                    </a:cubicBezTo>
                    <a:cubicBezTo>
                      <a:pt x="126" y="78"/>
                      <a:pt x="127" y="77"/>
                      <a:pt x="127" y="76"/>
                    </a:cubicBezTo>
                    <a:cubicBezTo>
                      <a:pt x="127" y="77"/>
                      <a:pt x="125" y="77"/>
                      <a:pt x="125" y="77"/>
                    </a:cubicBezTo>
                    <a:cubicBezTo>
                      <a:pt x="124" y="76"/>
                      <a:pt x="126" y="75"/>
                      <a:pt x="125" y="74"/>
                    </a:cubicBezTo>
                    <a:cubicBezTo>
                      <a:pt x="125" y="74"/>
                      <a:pt x="123" y="75"/>
                      <a:pt x="123" y="75"/>
                    </a:cubicBezTo>
                    <a:cubicBezTo>
                      <a:pt x="122" y="74"/>
                      <a:pt x="123" y="72"/>
                      <a:pt x="123" y="72"/>
                    </a:cubicBezTo>
                    <a:cubicBezTo>
                      <a:pt x="124" y="72"/>
                      <a:pt x="128" y="70"/>
                      <a:pt x="127" y="70"/>
                    </a:cubicBezTo>
                    <a:cubicBezTo>
                      <a:pt x="126" y="69"/>
                      <a:pt x="122" y="73"/>
                      <a:pt x="120" y="72"/>
                    </a:cubicBezTo>
                    <a:cubicBezTo>
                      <a:pt x="120" y="72"/>
                      <a:pt x="123" y="69"/>
                      <a:pt x="122" y="69"/>
                    </a:cubicBezTo>
                    <a:cubicBezTo>
                      <a:pt x="121" y="69"/>
                      <a:pt x="120" y="71"/>
                      <a:pt x="119" y="70"/>
                    </a:cubicBezTo>
                    <a:cubicBezTo>
                      <a:pt x="118" y="69"/>
                      <a:pt x="117" y="69"/>
                      <a:pt x="116" y="68"/>
                    </a:cubicBezTo>
                    <a:cubicBezTo>
                      <a:pt x="115" y="67"/>
                      <a:pt x="114" y="66"/>
                      <a:pt x="113" y="67"/>
                    </a:cubicBezTo>
                    <a:cubicBezTo>
                      <a:pt x="113" y="68"/>
                      <a:pt x="113" y="68"/>
                      <a:pt x="113" y="69"/>
                    </a:cubicBezTo>
                    <a:cubicBezTo>
                      <a:pt x="113" y="69"/>
                      <a:pt x="112" y="69"/>
                      <a:pt x="112" y="69"/>
                    </a:cubicBezTo>
                    <a:cubicBezTo>
                      <a:pt x="112" y="70"/>
                      <a:pt x="116" y="72"/>
                      <a:pt x="112" y="72"/>
                    </a:cubicBezTo>
                    <a:cubicBezTo>
                      <a:pt x="111" y="72"/>
                      <a:pt x="107" y="71"/>
                      <a:pt x="108" y="70"/>
                    </a:cubicBezTo>
                    <a:cubicBezTo>
                      <a:pt x="107" y="72"/>
                      <a:pt x="111" y="74"/>
                      <a:pt x="112" y="75"/>
                    </a:cubicBezTo>
                    <a:cubicBezTo>
                      <a:pt x="114" y="75"/>
                      <a:pt x="114" y="78"/>
                      <a:pt x="115" y="79"/>
                    </a:cubicBezTo>
                    <a:cubicBezTo>
                      <a:pt x="116" y="80"/>
                      <a:pt x="116" y="81"/>
                      <a:pt x="117" y="81"/>
                    </a:cubicBezTo>
                    <a:cubicBezTo>
                      <a:pt x="118" y="81"/>
                      <a:pt x="117" y="80"/>
                      <a:pt x="118" y="80"/>
                    </a:cubicBezTo>
                    <a:cubicBezTo>
                      <a:pt x="118" y="80"/>
                      <a:pt x="119" y="81"/>
                      <a:pt x="119" y="82"/>
                    </a:cubicBezTo>
                    <a:cubicBezTo>
                      <a:pt x="120" y="83"/>
                      <a:pt x="120" y="82"/>
                      <a:pt x="121" y="81"/>
                    </a:cubicBezTo>
                    <a:cubicBezTo>
                      <a:pt x="122" y="81"/>
                      <a:pt x="121" y="85"/>
                      <a:pt x="122" y="84"/>
                    </a:cubicBezTo>
                    <a:cubicBezTo>
                      <a:pt x="123" y="84"/>
                      <a:pt x="122" y="83"/>
                      <a:pt x="123" y="82"/>
                    </a:cubicBezTo>
                    <a:cubicBezTo>
                      <a:pt x="123" y="82"/>
                      <a:pt x="123" y="84"/>
                      <a:pt x="123" y="85"/>
                    </a:cubicBezTo>
                    <a:cubicBezTo>
                      <a:pt x="123" y="86"/>
                      <a:pt x="123" y="86"/>
                      <a:pt x="124" y="87"/>
                    </a:cubicBezTo>
                    <a:cubicBezTo>
                      <a:pt x="125" y="87"/>
                      <a:pt x="126" y="88"/>
                      <a:pt x="126" y="89"/>
                    </a:cubicBezTo>
                    <a:cubicBezTo>
                      <a:pt x="127" y="89"/>
                      <a:pt x="128" y="93"/>
                      <a:pt x="128" y="93"/>
                    </a:cubicBezTo>
                    <a:cubicBezTo>
                      <a:pt x="127" y="92"/>
                      <a:pt x="127" y="91"/>
                      <a:pt x="127" y="91"/>
                    </a:cubicBezTo>
                    <a:cubicBezTo>
                      <a:pt x="126" y="91"/>
                      <a:pt x="127" y="95"/>
                      <a:pt x="127" y="95"/>
                    </a:cubicBezTo>
                    <a:cubicBezTo>
                      <a:pt x="127" y="95"/>
                      <a:pt x="125" y="91"/>
                      <a:pt x="124" y="90"/>
                    </a:cubicBezTo>
                    <a:cubicBezTo>
                      <a:pt x="124" y="90"/>
                      <a:pt x="125" y="94"/>
                      <a:pt x="126" y="95"/>
                    </a:cubicBezTo>
                    <a:cubicBezTo>
                      <a:pt x="126" y="98"/>
                      <a:pt x="124" y="95"/>
                      <a:pt x="124" y="96"/>
                    </a:cubicBezTo>
                    <a:cubicBezTo>
                      <a:pt x="123" y="97"/>
                      <a:pt x="128" y="99"/>
                      <a:pt x="128" y="100"/>
                    </a:cubicBezTo>
                    <a:cubicBezTo>
                      <a:pt x="128" y="101"/>
                      <a:pt x="119" y="95"/>
                      <a:pt x="118" y="95"/>
                    </a:cubicBezTo>
                    <a:cubicBezTo>
                      <a:pt x="118" y="95"/>
                      <a:pt x="118" y="96"/>
                      <a:pt x="118" y="96"/>
                    </a:cubicBezTo>
                    <a:cubicBezTo>
                      <a:pt x="118" y="97"/>
                      <a:pt x="116" y="93"/>
                      <a:pt x="115" y="93"/>
                    </a:cubicBezTo>
                    <a:cubicBezTo>
                      <a:pt x="115" y="93"/>
                      <a:pt x="116" y="95"/>
                      <a:pt x="116" y="95"/>
                    </a:cubicBezTo>
                    <a:cubicBezTo>
                      <a:pt x="115" y="96"/>
                      <a:pt x="113" y="92"/>
                      <a:pt x="112" y="91"/>
                    </a:cubicBezTo>
                    <a:cubicBezTo>
                      <a:pt x="111" y="90"/>
                      <a:pt x="111" y="92"/>
                      <a:pt x="110" y="93"/>
                    </a:cubicBezTo>
                    <a:cubicBezTo>
                      <a:pt x="110" y="94"/>
                      <a:pt x="108" y="90"/>
                      <a:pt x="108" y="90"/>
                    </a:cubicBezTo>
                    <a:cubicBezTo>
                      <a:pt x="108" y="90"/>
                      <a:pt x="105" y="90"/>
                      <a:pt x="105" y="90"/>
                    </a:cubicBezTo>
                    <a:cubicBezTo>
                      <a:pt x="105" y="91"/>
                      <a:pt x="106" y="92"/>
                      <a:pt x="107" y="92"/>
                    </a:cubicBezTo>
                    <a:cubicBezTo>
                      <a:pt x="108" y="93"/>
                      <a:pt x="108" y="93"/>
                      <a:pt x="109" y="94"/>
                    </a:cubicBezTo>
                    <a:cubicBezTo>
                      <a:pt x="110" y="95"/>
                      <a:pt x="112" y="96"/>
                      <a:pt x="114" y="97"/>
                    </a:cubicBezTo>
                    <a:cubicBezTo>
                      <a:pt x="116" y="99"/>
                      <a:pt x="117" y="100"/>
                      <a:pt x="118" y="102"/>
                    </a:cubicBezTo>
                    <a:cubicBezTo>
                      <a:pt x="120" y="105"/>
                      <a:pt x="120" y="105"/>
                      <a:pt x="117" y="104"/>
                    </a:cubicBezTo>
                    <a:cubicBezTo>
                      <a:pt x="113" y="102"/>
                      <a:pt x="106" y="103"/>
                      <a:pt x="103" y="99"/>
                    </a:cubicBezTo>
                    <a:cubicBezTo>
                      <a:pt x="102" y="97"/>
                      <a:pt x="99" y="99"/>
                      <a:pt x="97" y="97"/>
                    </a:cubicBezTo>
                    <a:cubicBezTo>
                      <a:pt x="96" y="96"/>
                      <a:pt x="90" y="94"/>
                      <a:pt x="90" y="93"/>
                    </a:cubicBezTo>
                    <a:cubicBezTo>
                      <a:pt x="90" y="92"/>
                      <a:pt x="93" y="93"/>
                      <a:pt x="93" y="92"/>
                    </a:cubicBezTo>
                    <a:cubicBezTo>
                      <a:pt x="94" y="91"/>
                      <a:pt x="91" y="90"/>
                      <a:pt x="91" y="90"/>
                    </a:cubicBezTo>
                    <a:cubicBezTo>
                      <a:pt x="88" y="89"/>
                      <a:pt x="86" y="87"/>
                      <a:pt x="84" y="86"/>
                    </a:cubicBezTo>
                    <a:cubicBezTo>
                      <a:pt x="83" y="85"/>
                      <a:pt x="84" y="84"/>
                      <a:pt x="82" y="84"/>
                    </a:cubicBezTo>
                    <a:cubicBezTo>
                      <a:pt x="82" y="83"/>
                      <a:pt x="77" y="83"/>
                      <a:pt x="77" y="83"/>
                    </a:cubicBezTo>
                    <a:cubicBezTo>
                      <a:pt x="77" y="84"/>
                      <a:pt x="78" y="82"/>
                      <a:pt x="77" y="8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0" name="Freeform 549">
                <a:extLst>
                  <a:ext uri="{FF2B5EF4-FFF2-40B4-BE49-F238E27FC236}">
                    <a16:creationId xmlns:a16="http://schemas.microsoft.com/office/drawing/2014/main" id="{55D9AFFC-0F87-8947-9B97-B9A757295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6501" y="2903186"/>
                <a:ext cx="21170" cy="7059"/>
              </a:xfrm>
              <a:custGeom>
                <a:avLst/>
                <a:gdLst>
                  <a:gd name="T0" fmla="*/ 5 w 6"/>
                  <a:gd name="T1" fmla="*/ 1 h 2"/>
                  <a:gd name="T2" fmla="*/ 1 w 6"/>
                  <a:gd name="T3" fmla="*/ 0 h 2"/>
                  <a:gd name="T4" fmla="*/ 5 w 6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5" y="1"/>
                    </a:moveTo>
                    <a:cubicBezTo>
                      <a:pt x="5" y="2"/>
                      <a:pt x="0" y="0"/>
                      <a:pt x="1" y="0"/>
                    </a:cubicBezTo>
                    <a:cubicBezTo>
                      <a:pt x="3" y="0"/>
                      <a:pt x="6" y="0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1" name="Freeform 550">
                <a:extLst>
                  <a:ext uri="{FF2B5EF4-FFF2-40B4-BE49-F238E27FC236}">
                    <a16:creationId xmlns:a16="http://schemas.microsoft.com/office/drawing/2014/main" id="{042D7B1A-09E5-764B-B782-6FDBEE1EA9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4165" y="2751421"/>
                <a:ext cx="28228" cy="7059"/>
              </a:xfrm>
              <a:custGeom>
                <a:avLst/>
                <a:gdLst>
                  <a:gd name="T0" fmla="*/ 7 w 8"/>
                  <a:gd name="T1" fmla="*/ 1 h 2"/>
                  <a:gd name="T2" fmla="*/ 2 w 8"/>
                  <a:gd name="T3" fmla="*/ 2 h 2"/>
                  <a:gd name="T4" fmla="*/ 3 w 8"/>
                  <a:gd name="T5" fmla="*/ 0 h 2"/>
                  <a:gd name="T6" fmla="*/ 7 w 8"/>
                  <a:gd name="T7" fmla="*/ 1 h 2"/>
                  <a:gd name="T8" fmla="*/ 7 w 8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">
                    <a:moveTo>
                      <a:pt x="7" y="1"/>
                    </a:moveTo>
                    <a:cubicBezTo>
                      <a:pt x="8" y="2"/>
                      <a:pt x="3" y="2"/>
                      <a:pt x="2" y="2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5" y="0"/>
                      <a:pt x="7" y="0"/>
                      <a:pt x="7" y="1"/>
                    </a:cubicBezTo>
                    <a:cubicBezTo>
                      <a:pt x="8" y="2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2" name="Freeform 551">
                <a:extLst>
                  <a:ext uri="{FF2B5EF4-FFF2-40B4-BE49-F238E27FC236}">
                    <a16:creationId xmlns:a16="http://schemas.microsoft.com/office/drawing/2014/main" id="{4B41ADAB-A96D-C245-AD59-0AF063874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2999" y="2744362"/>
                <a:ext cx="41166" cy="34117"/>
              </a:xfrm>
              <a:custGeom>
                <a:avLst/>
                <a:gdLst>
                  <a:gd name="T0" fmla="*/ 10 w 12"/>
                  <a:gd name="T1" fmla="*/ 7 h 10"/>
                  <a:gd name="T2" fmla="*/ 3 w 12"/>
                  <a:gd name="T3" fmla="*/ 9 h 10"/>
                  <a:gd name="T4" fmla="*/ 2 w 12"/>
                  <a:gd name="T5" fmla="*/ 2 h 10"/>
                  <a:gd name="T6" fmla="*/ 9 w 12"/>
                  <a:gd name="T7" fmla="*/ 0 h 10"/>
                  <a:gd name="T8" fmla="*/ 10 w 12"/>
                  <a:gd name="T9" fmla="*/ 7 h 10"/>
                  <a:gd name="T10" fmla="*/ 10 w 12"/>
                  <a:gd name="T11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0">
                    <a:moveTo>
                      <a:pt x="10" y="7"/>
                    </a:moveTo>
                    <a:cubicBezTo>
                      <a:pt x="8" y="8"/>
                      <a:pt x="6" y="10"/>
                      <a:pt x="3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7" y="0"/>
                      <a:pt x="9" y="0"/>
                    </a:cubicBezTo>
                    <a:cubicBezTo>
                      <a:pt x="11" y="0"/>
                      <a:pt x="12" y="5"/>
                      <a:pt x="10" y="7"/>
                    </a:cubicBezTo>
                    <a:cubicBezTo>
                      <a:pt x="9" y="8"/>
                      <a:pt x="12" y="6"/>
                      <a:pt x="10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3" name="Freeform 552">
                <a:extLst>
                  <a:ext uri="{FF2B5EF4-FFF2-40B4-BE49-F238E27FC236}">
                    <a16:creationId xmlns:a16="http://schemas.microsoft.com/office/drawing/2014/main" id="{56DD8B9C-E504-6447-97F6-49D9E1FB6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5361" y="2713773"/>
                <a:ext cx="23524" cy="12942"/>
              </a:xfrm>
              <a:custGeom>
                <a:avLst/>
                <a:gdLst>
                  <a:gd name="T0" fmla="*/ 1 w 7"/>
                  <a:gd name="T1" fmla="*/ 4 h 4"/>
                  <a:gd name="T2" fmla="*/ 5 w 7"/>
                  <a:gd name="T3" fmla="*/ 0 h 4"/>
                  <a:gd name="T4" fmla="*/ 1 w 7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4">
                    <a:moveTo>
                      <a:pt x="1" y="4"/>
                    </a:moveTo>
                    <a:cubicBezTo>
                      <a:pt x="0" y="4"/>
                      <a:pt x="4" y="0"/>
                      <a:pt x="5" y="0"/>
                    </a:cubicBezTo>
                    <a:cubicBezTo>
                      <a:pt x="7" y="1"/>
                      <a:pt x="3" y="4"/>
                      <a:pt x="1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4" name="Freeform 553">
                <a:extLst>
                  <a:ext uri="{FF2B5EF4-FFF2-40B4-BE49-F238E27FC236}">
                    <a16:creationId xmlns:a16="http://schemas.microsoft.com/office/drawing/2014/main" id="{03313004-85E3-2C41-878D-E09642737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9471" y="2710243"/>
                <a:ext cx="21170" cy="10588"/>
              </a:xfrm>
              <a:custGeom>
                <a:avLst/>
                <a:gdLst>
                  <a:gd name="T0" fmla="*/ 2 w 6"/>
                  <a:gd name="T1" fmla="*/ 3 h 3"/>
                  <a:gd name="T2" fmla="*/ 2 w 6"/>
                  <a:gd name="T3" fmla="*/ 1 h 3"/>
                  <a:gd name="T4" fmla="*/ 2 w 6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2" y="3"/>
                    </a:moveTo>
                    <a:cubicBezTo>
                      <a:pt x="2" y="3"/>
                      <a:pt x="0" y="1"/>
                      <a:pt x="2" y="1"/>
                    </a:cubicBezTo>
                    <a:cubicBezTo>
                      <a:pt x="3" y="0"/>
                      <a:pt x="6" y="3"/>
                      <a:pt x="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5" name="Freeform 554">
                <a:extLst>
                  <a:ext uri="{FF2B5EF4-FFF2-40B4-BE49-F238E27FC236}">
                    <a16:creationId xmlns:a16="http://schemas.microsoft.com/office/drawing/2014/main" id="{7F7EFBFB-AF2D-A848-A84E-44672633B6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9476" y="2703185"/>
                <a:ext cx="16466" cy="7059"/>
              </a:xfrm>
              <a:custGeom>
                <a:avLst/>
                <a:gdLst>
                  <a:gd name="T0" fmla="*/ 0 w 5"/>
                  <a:gd name="T1" fmla="*/ 1 h 2"/>
                  <a:gd name="T2" fmla="*/ 4 w 5"/>
                  <a:gd name="T3" fmla="*/ 0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2" y="2"/>
                      <a:pt x="5" y="1"/>
                      <a:pt x="4" y="0"/>
                    </a:cubicBezTo>
                    <a:cubicBezTo>
                      <a:pt x="2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6" name="Freeform 555">
                <a:extLst>
                  <a:ext uri="{FF2B5EF4-FFF2-40B4-BE49-F238E27FC236}">
                    <a16:creationId xmlns:a16="http://schemas.microsoft.com/office/drawing/2014/main" id="{F9F2A590-AA8E-6348-9D9D-EE08CA6AA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7134" y="2571420"/>
                <a:ext cx="90565" cy="38824"/>
              </a:xfrm>
              <a:custGeom>
                <a:avLst/>
                <a:gdLst>
                  <a:gd name="T0" fmla="*/ 25 w 26"/>
                  <a:gd name="T1" fmla="*/ 9 h 11"/>
                  <a:gd name="T2" fmla="*/ 18 w 26"/>
                  <a:gd name="T3" fmla="*/ 8 h 11"/>
                  <a:gd name="T4" fmla="*/ 10 w 26"/>
                  <a:gd name="T5" fmla="*/ 10 h 11"/>
                  <a:gd name="T6" fmla="*/ 3 w 26"/>
                  <a:gd name="T7" fmla="*/ 6 h 11"/>
                  <a:gd name="T8" fmla="*/ 2 w 26"/>
                  <a:gd name="T9" fmla="*/ 1 h 11"/>
                  <a:gd name="T10" fmla="*/ 8 w 26"/>
                  <a:gd name="T11" fmla="*/ 2 h 11"/>
                  <a:gd name="T12" fmla="*/ 17 w 26"/>
                  <a:gd name="T13" fmla="*/ 2 h 11"/>
                  <a:gd name="T14" fmla="*/ 22 w 26"/>
                  <a:gd name="T15" fmla="*/ 5 h 11"/>
                  <a:gd name="T16" fmla="*/ 25 w 26"/>
                  <a:gd name="T17" fmla="*/ 9 h 11"/>
                  <a:gd name="T18" fmla="*/ 25 w 26"/>
                  <a:gd name="T1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11">
                    <a:moveTo>
                      <a:pt x="25" y="9"/>
                    </a:moveTo>
                    <a:cubicBezTo>
                      <a:pt x="22" y="9"/>
                      <a:pt x="20" y="8"/>
                      <a:pt x="18" y="8"/>
                    </a:cubicBezTo>
                    <a:cubicBezTo>
                      <a:pt x="15" y="8"/>
                      <a:pt x="13" y="10"/>
                      <a:pt x="10" y="10"/>
                    </a:cubicBezTo>
                    <a:cubicBezTo>
                      <a:pt x="7" y="11"/>
                      <a:pt x="6" y="7"/>
                      <a:pt x="3" y="6"/>
                    </a:cubicBezTo>
                    <a:cubicBezTo>
                      <a:pt x="2" y="5"/>
                      <a:pt x="0" y="3"/>
                      <a:pt x="2" y="1"/>
                    </a:cubicBezTo>
                    <a:cubicBezTo>
                      <a:pt x="3" y="0"/>
                      <a:pt x="7" y="2"/>
                      <a:pt x="8" y="2"/>
                    </a:cubicBezTo>
                    <a:cubicBezTo>
                      <a:pt x="11" y="3"/>
                      <a:pt x="14" y="1"/>
                      <a:pt x="17" y="2"/>
                    </a:cubicBezTo>
                    <a:cubicBezTo>
                      <a:pt x="19" y="2"/>
                      <a:pt x="20" y="4"/>
                      <a:pt x="22" y="5"/>
                    </a:cubicBezTo>
                    <a:cubicBezTo>
                      <a:pt x="22" y="6"/>
                      <a:pt x="25" y="9"/>
                      <a:pt x="25" y="9"/>
                    </a:cubicBezTo>
                    <a:cubicBezTo>
                      <a:pt x="23" y="9"/>
                      <a:pt x="26" y="9"/>
                      <a:pt x="25" y="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7" name="Freeform 556">
                <a:extLst>
                  <a:ext uri="{FF2B5EF4-FFF2-40B4-BE49-F238E27FC236}">
                    <a16:creationId xmlns:a16="http://schemas.microsoft.com/office/drawing/2014/main" id="{5B20BA92-6278-4041-9229-8B2142883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03227" y="3197304"/>
                <a:ext cx="99974" cy="65883"/>
              </a:xfrm>
              <a:custGeom>
                <a:avLst/>
                <a:gdLst>
                  <a:gd name="T0" fmla="*/ 27 w 29"/>
                  <a:gd name="T1" fmla="*/ 16 h 19"/>
                  <a:gd name="T2" fmla="*/ 24 w 29"/>
                  <a:gd name="T3" fmla="*/ 12 h 19"/>
                  <a:gd name="T4" fmla="*/ 19 w 29"/>
                  <a:gd name="T5" fmla="*/ 10 h 19"/>
                  <a:gd name="T6" fmla="*/ 14 w 29"/>
                  <a:gd name="T7" fmla="*/ 3 h 19"/>
                  <a:gd name="T8" fmla="*/ 8 w 29"/>
                  <a:gd name="T9" fmla="*/ 2 h 19"/>
                  <a:gd name="T10" fmla="*/ 2 w 29"/>
                  <a:gd name="T11" fmla="*/ 0 h 19"/>
                  <a:gd name="T12" fmla="*/ 3 w 29"/>
                  <a:gd name="T13" fmla="*/ 2 h 19"/>
                  <a:gd name="T14" fmla="*/ 5 w 29"/>
                  <a:gd name="T15" fmla="*/ 3 h 19"/>
                  <a:gd name="T16" fmla="*/ 6 w 29"/>
                  <a:gd name="T17" fmla="*/ 4 h 19"/>
                  <a:gd name="T18" fmla="*/ 4 w 29"/>
                  <a:gd name="T19" fmla="*/ 2 h 19"/>
                  <a:gd name="T20" fmla="*/ 4 w 29"/>
                  <a:gd name="T21" fmla="*/ 4 h 19"/>
                  <a:gd name="T22" fmla="*/ 7 w 29"/>
                  <a:gd name="T23" fmla="*/ 6 h 19"/>
                  <a:gd name="T24" fmla="*/ 12 w 29"/>
                  <a:gd name="T25" fmla="*/ 9 h 19"/>
                  <a:gd name="T26" fmla="*/ 10 w 29"/>
                  <a:gd name="T27" fmla="*/ 10 h 19"/>
                  <a:gd name="T28" fmla="*/ 14 w 29"/>
                  <a:gd name="T29" fmla="*/ 10 h 19"/>
                  <a:gd name="T30" fmla="*/ 14 w 29"/>
                  <a:gd name="T31" fmla="*/ 12 h 19"/>
                  <a:gd name="T32" fmla="*/ 19 w 29"/>
                  <a:gd name="T33" fmla="*/ 12 h 19"/>
                  <a:gd name="T34" fmla="*/ 27 w 29"/>
                  <a:gd name="T35" fmla="*/ 16 h 19"/>
                  <a:gd name="T36" fmla="*/ 27 w 29"/>
                  <a:gd name="T37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9" h="19">
                    <a:moveTo>
                      <a:pt x="27" y="16"/>
                    </a:moveTo>
                    <a:cubicBezTo>
                      <a:pt x="26" y="15"/>
                      <a:pt x="25" y="13"/>
                      <a:pt x="24" y="12"/>
                    </a:cubicBezTo>
                    <a:cubicBezTo>
                      <a:pt x="23" y="10"/>
                      <a:pt x="21" y="10"/>
                      <a:pt x="19" y="10"/>
                    </a:cubicBezTo>
                    <a:cubicBezTo>
                      <a:pt x="17" y="8"/>
                      <a:pt x="17" y="4"/>
                      <a:pt x="14" y="3"/>
                    </a:cubicBezTo>
                    <a:cubicBezTo>
                      <a:pt x="13" y="3"/>
                      <a:pt x="10" y="3"/>
                      <a:pt x="8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3"/>
                    </a:cubicBezTo>
                    <a:cubicBezTo>
                      <a:pt x="5" y="3"/>
                      <a:pt x="6" y="4"/>
                      <a:pt x="6" y="4"/>
                    </a:cubicBezTo>
                    <a:cubicBezTo>
                      <a:pt x="5" y="4"/>
                      <a:pt x="4" y="3"/>
                      <a:pt x="4" y="2"/>
                    </a:cubicBezTo>
                    <a:cubicBezTo>
                      <a:pt x="4" y="2"/>
                      <a:pt x="4" y="4"/>
                      <a:pt x="4" y="4"/>
                    </a:cubicBezTo>
                    <a:cubicBezTo>
                      <a:pt x="4" y="6"/>
                      <a:pt x="6" y="6"/>
                      <a:pt x="7" y="6"/>
                    </a:cubicBezTo>
                    <a:cubicBezTo>
                      <a:pt x="7" y="6"/>
                      <a:pt x="12" y="9"/>
                      <a:pt x="12" y="9"/>
                    </a:cubicBezTo>
                    <a:cubicBezTo>
                      <a:pt x="12" y="9"/>
                      <a:pt x="11" y="9"/>
                      <a:pt x="10" y="10"/>
                    </a:cubicBezTo>
                    <a:cubicBezTo>
                      <a:pt x="10" y="10"/>
                      <a:pt x="14" y="10"/>
                      <a:pt x="14" y="10"/>
                    </a:cubicBezTo>
                    <a:cubicBezTo>
                      <a:pt x="16" y="11"/>
                      <a:pt x="14" y="12"/>
                      <a:pt x="14" y="12"/>
                    </a:cubicBezTo>
                    <a:cubicBezTo>
                      <a:pt x="15" y="13"/>
                      <a:pt x="18" y="12"/>
                      <a:pt x="19" y="12"/>
                    </a:cubicBezTo>
                    <a:cubicBezTo>
                      <a:pt x="14" y="13"/>
                      <a:pt x="29" y="19"/>
                      <a:pt x="27" y="16"/>
                    </a:cubicBezTo>
                    <a:cubicBezTo>
                      <a:pt x="26" y="15"/>
                      <a:pt x="28" y="18"/>
                      <a:pt x="27" y="1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8" name="Freeform 557">
                <a:extLst>
                  <a:ext uri="{FF2B5EF4-FFF2-40B4-BE49-F238E27FC236}">
                    <a16:creationId xmlns:a16="http://schemas.microsoft.com/office/drawing/2014/main" id="{45C5A411-4DF3-C947-B9E1-F8666BEC0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4424" y="3120833"/>
                <a:ext cx="44694" cy="48236"/>
              </a:xfrm>
              <a:custGeom>
                <a:avLst/>
                <a:gdLst>
                  <a:gd name="T0" fmla="*/ 11 w 13"/>
                  <a:gd name="T1" fmla="*/ 14 h 14"/>
                  <a:gd name="T2" fmla="*/ 11 w 13"/>
                  <a:gd name="T3" fmla="*/ 14 h 14"/>
                  <a:gd name="T4" fmla="*/ 8 w 13"/>
                  <a:gd name="T5" fmla="*/ 11 h 14"/>
                  <a:gd name="T6" fmla="*/ 7 w 13"/>
                  <a:gd name="T7" fmla="*/ 7 h 14"/>
                  <a:gd name="T8" fmla="*/ 6 w 13"/>
                  <a:gd name="T9" fmla="*/ 5 h 14"/>
                  <a:gd name="T10" fmla="*/ 7 w 13"/>
                  <a:gd name="T11" fmla="*/ 2 h 14"/>
                  <a:gd name="T12" fmla="*/ 4 w 13"/>
                  <a:gd name="T13" fmla="*/ 4 h 14"/>
                  <a:gd name="T14" fmla="*/ 6 w 13"/>
                  <a:gd name="T15" fmla="*/ 1 h 14"/>
                  <a:gd name="T16" fmla="*/ 1 w 13"/>
                  <a:gd name="T17" fmla="*/ 0 h 14"/>
                  <a:gd name="T18" fmla="*/ 3 w 13"/>
                  <a:gd name="T19" fmla="*/ 6 h 14"/>
                  <a:gd name="T20" fmla="*/ 11 w 13"/>
                  <a:gd name="T21" fmla="*/ 14 h 14"/>
                  <a:gd name="T22" fmla="*/ 11 w 13"/>
                  <a:gd name="T2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" h="14">
                    <a:moveTo>
                      <a:pt x="11" y="14"/>
                    </a:move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3"/>
                      <a:pt x="9" y="11"/>
                      <a:pt x="8" y="11"/>
                    </a:cubicBezTo>
                    <a:cubicBezTo>
                      <a:pt x="7" y="9"/>
                      <a:pt x="8" y="8"/>
                      <a:pt x="7" y="7"/>
                    </a:cubicBezTo>
                    <a:cubicBezTo>
                      <a:pt x="6" y="6"/>
                      <a:pt x="6" y="6"/>
                      <a:pt x="6" y="5"/>
                    </a:cubicBezTo>
                    <a:cubicBezTo>
                      <a:pt x="5" y="3"/>
                      <a:pt x="6" y="3"/>
                      <a:pt x="7" y="2"/>
                    </a:cubicBezTo>
                    <a:cubicBezTo>
                      <a:pt x="9" y="0"/>
                      <a:pt x="3" y="3"/>
                      <a:pt x="4" y="4"/>
                    </a:cubicBezTo>
                    <a:cubicBezTo>
                      <a:pt x="3" y="3"/>
                      <a:pt x="6" y="1"/>
                      <a:pt x="6" y="1"/>
                    </a:cubicBezTo>
                    <a:cubicBezTo>
                      <a:pt x="5" y="0"/>
                      <a:pt x="1" y="0"/>
                      <a:pt x="1" y="0"/>
                    </a:cubicBezTo>
                    <a:cubicBezTo>
                      <a:pt x="0" y="1"/>
                      <a:pt x="2" y="5"/>
                      <a:pt x="3" y="6"/>
                    </a:cubicBezTo>
                    <a:cubicBezTo>
                      <a:pt x="5" y="8"/>
                      <a:pt x="8" y="13"/>
                      <a:pt x="11" y="14"/>
                    </a:cubicBezTo>
                    <a:cubicBezTo>
                      <a:pt x="13" y="14"/>
                      <a:pt x="8" y="13"/>
                      <a:pt x="11" y="1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49" name="Freeform 558">
                <a:extLst>
                  <a:ext uri="{FF2B5EF4-FFF2-40B4-BE49-F238E27FC236}">
                    <a16:creationId xmlns:a16="http://schemas.microsoft.com/office/drawing/2014/main" id="{E1297650-5F76-2342-B734-E1561DE50C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7953" y="3065538"/>
                <a:ext cx="14114" cy="14118"/>
              </a:xfrm>
              <a:custGeom>
                <a:avLst/>
                <a:gdLst>
                  <a:gd name="T0" fmla="*/ 3 w 4"/>
                  <a:gd name="T1" fmla="*/ 3 h 4"/>
                  <a:gd name="T2" fmla="*/ 2 w 4"/>
                  <a:gd name="T3" fmla="*/ 1 h 4"/>
                  <a:gd name="T4" fmla="*/ 3 w 4"/>
                  <a:gd name="T5" fmla="*/ 3 h 4"/>
                  <a:gd name="T6" fmla="*/ 3 w 4"/>
                  <a:gd name="T7" fmla="*/ 3 h 4"/>
                  <a:gd name="T8" fmla="*/ 3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3"/>
                    </a:moveTo>
                    <a:cubicBezTo>
                      <a:pt x="2" y="2"/>
                      <a:pt x="0" y="2"/>
                      <a:pt x="2" y="1"/>
                    </a:cubicBezTo>
                    <a:cubicBezTo>
                      <a:pt x="3" y="0"/>
                      <a:pt x="4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2"/>
                      <a:pt x="4" y="4"/>
                      <a:pt x="3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0" name="Freeform 559">
                <a:extLst>
                  <a:ext uri="{FF2B5EF4-FFF2-40B4-BE49-F238E27FC236}">
                    <a16:creationId xmlns:a16="http://schemas.microsoft.com/office/drawing/2014/main" id="{733AF637-930F-1643-A0FB-CFCECC7C7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0310" y="3049069"/>
                <a:ext cx="21170" cy="20000"/>
              </a:xfrm>
              <a:custGeom>
                <a:avLst/>
                <a:gdLst>
                  <a:gd name="T0" fmla="*/ 5 w 6"/>
                  <a:gd name="T1" fmla="*/ 2 h 6"/>
                  <a:gd name="T2" fmla="*/ 0 w 6"/>
                  <a:gd name="T3" fmla="*/ 1 h 6"/>
                  <a:gd name="T4" fmla="*/ 1 w 6"/>
                  <a:gd name="T5" fmla="*/ 3 h 6"/>
                  <a:gd name="T6" fmla="*/ 1 w 6"/>
                  <a:gd name="T7" fmla="*/ 6 h 6"/>
                  <a:gd name="T8" fmla="*/ 5 w 6"/>
                  <a:gd name="T9" fmla="*/ 5 h 6"/>
                  <a:gd name="T10" fmla="*/ 3 w 6"/>
                  <a:gd name="T11" fmla="*/ 3 h 6"/>
                  <a:gd name="T12" fmla="*/ 5 w 6"/>
                  <a:gd name="T13" fmla="*/ 2 h 6"/>
                  <a:gd name="T14" fmla="*/ 5 w 6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5" y="2"/>
                    </a:moveTo>
                    <a:cubicBezTo>
                      <a:pt x="4" y="2"/>
                      <a:pt x="1" y="0"/>
                      <a:pt x="0" y="1"/>
                    </a:cubicBezTo>
                    <a:cubicBezTo>
                      <a:pt x="1" y="0"/>
                      <a:pt x="2" y="4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1" y="5"/>
                      <a:pt x="5" y="4"/>
                      <a:pt x="5" y="5"/>
                    </a:cubicBezTo>
                    <a:cubicBezTo>
                      <a:pt x="5" y="4"/>
                      <a:pt x="4" y="4"/>
                      <a:pt x="3" y="3"/>
                    </a:cubicBezTo>
                    <a:cubicBezTo>
                      <a:pt x="4" y="4"/>
                      <a:pt x="6" y="2"/>
                      <a:pt x="5" y="2"/>
                    </a:cubicBezTo>
                    <a:cubicBezTo>
                      <a:pt x="4" y="2"/>
                      <a:pt x="6" y="2"/>
                      <a:pt x="5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1" name="Freeform 560">
                <a:extLst>
                  <a:ext uri="{FF2B5EF4-FFF2-40B4-BE49-F238E27FC236}">
                    <a16:creationId xmlns:a16="http://schemas.microsoft.com/office/drawing/2014/main" id="{D65FE324-5C79-304E-90C8-E15BD7A83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901" y="3054950"/>
                <a:ext cx="12938" cy="21176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2 h 6"/>
                  <a:gd name="T4" fmla="*/ 2 w 4"/>
                  <a:gd name="T5" fmla="*/ 5 h 6"/>
                  <a:gd name="T6" fmla="*/ 3 w 4"/>
                  <a:gd name="T7" fmla="*/ 3 h 6"/>
                  <a:gd name="T8" fmla="*/ 2 w 4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cubicBezTo>
                      <a:pt x="0" y="0"/>
                      <a:pt x="2" y="1"/>
                      <a:pt x="2" y="2"/>
                    </a:cubicBezTo>
                    <a:cubicBezTo>
                      <a:pt x="2" y="3"/>
                      <a:pt x="1" y="5"/>
                      <a:pt x="2" y="5"/>
                    </a:cubicBezTo>
                    <a:cubicBezTo>
                      <a:pt x="3" y="6"/>
                      <a:pt x="3" y="3"/>
                      <a:pt x="3" y="3"/>
                    </a:cubicBezTo>
                    <a:cubicBezTo>
                      <a:pt x="3" y="2"/>
                      <a:pt x="4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2" name="Freeform 561">
                <a:extLst>
                  <a:ext uri="{FF2B5EF4-FFF2-40B4-BE49-F238E27FC236}">
                    <a16:creationId xmlns:a16="http://schemas.microsoft.com/office/drawing/2014/main" id="{50A87DF3-830E-2A46-B75B-87D45F759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9729" y="3034950"/>
                <a:ext cx="17642" cy="37647"/>
              </a:xfrm>
              <a:custGeom>
                <a:avLst/>
                <a:gdLst>
                  <a:gd name="T0" fmla="*/ 4 w 5"/>
                  <a:gd name="T1" fmla="*/ 10 h 11"/>
                  <a:gd name="T2" fmla="*/ 2 w 5"/>
                  <a:gd name="T3" fmla="*/ 6 h 11"/>
                  <a:gd name="T4" fmla="*/ 1 w 5"/>
                  <a:gd name="T5" fmla="*/ 3 h 11"/>
                  <a:gd name="T6" fmla="*/ 5 w 5"/>
                  <a:gd name="T7" fmla="*/ 5 h 11"/>
                  <a:gd name="T8" fmla="*/ 4 w 5"/>
                  <a:gd name="T9" fmla="*/ 10 h 11"/>
                  <a:gd name="T10" fmla="*/ 4 w 5"/>
                  <a:gd name="T11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11">
                    <a:moveTo>
                      <a:pt x="4" y="10"/>
                    </a:moveTo>
                    <a:cubicBezTo>
                      <a:pt x="4" y="9"/>
                      <a:pt x="2" y="6"/>
                      <a:pt x="2" y="6"/>
                    </a:cubicBezTo>
                    <a:cubicBezTo>
                      <a:pt x="4" y="4"/>
                      <a:pt x="0" y="4"/>
                      <a:pt x="1" y="3"/>
                    </a:cubicBezTo>
                    <a:cubicBezTo>
                      <a:pt x="2" y="0"/>
                      <a:pt x="5" y="5"/>
                      <a:pt x="5" y="5"/>
                    </a:cubicBezTo>
                    <a:cubicBezTo>
                      <a:pt x="5" y="6"/>
                      <a:pt x="5" y="11"/>
                      <a:pt x="4" y="10"/>
                    </a:cubicBezTo>
                    <a:cubicBezTo>
                      <a:pt x="4" y="9"/>
                      <a:pt x="5" y="11"/>
                      <a:pt x="4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3" name="Freeform 562">
                <a:extLst>
                  <a:ext uri="{FF2B5EF4-FFF2-40B4-BE49-F238E27FC236}">
                    <a16:creationId xmlns:a16="http://schemas.microsoft.com/office/drawing/2014/main" id="{A083EAD9-03AD-994D-80C2-028EFAB526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5615" y="3020832"/>
                <a:ext cx="24699" cy="24706"/>
              </a:xfrm>
              <a:custGeom>
                <a:avLst/>
                <a:gdLst>
                  <a:gd name="T0" fmla="*/ 4 w 7"/>
                  <a:gd name="T1" fmla="*/ 6 h 7"/>
                  <a:gd name="T2" fmla="*/ 2 w 7"/>
                  <a:gd name="T3" fmla="*/ 3 h 7"/>
                  <a:gd name="T4" fmla="*/ 0 w 7"/>
                  <a:gd name="T5" fmla="*/ 2 h 7"/>
                  <a:gd name="T6" fmla="*/ 5 w 7"/>
                  <a:gd name="T7" fmla="*/ 1 h 7"/>
                  <a:gd name="T8" fmla="*/ 4 w 7"/>
                  <a:gd name="T9" fmla="*/ 3 h 7"/>
                  <a:gd name="T10" fmla="*/ 7 w 7"/>
                  <a:gd name="T11" fmla="*/ 4 h 7"/>
                  <a:gd name="T12" fmla="*/ 5 w 7"/>
                  <a:gd name="T13" fmla="*/ 5 h 7"/>
                  <a:gd name="T14" fmla="*/ 4 w 7"/>
                  <a:gd name="T15" fmla="*/ 6 h 7"/>
                  <a:gd name="T16" fmla="*/ 4 w 7"/>
                  <a:gd name="T1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4" y="6"/>
                    </a:moveTo>
                    <a:cubicBezTo>
                      <a:pt x="2" y="4"/>
                      <a:pt x="1" y="4"/>
                      <a:pt x="2" y="3"/>
                    </a:cubicBezTo>
                    <a:cubicBezTo>
                      <a:pt x="2" y="2"/>
                      <a:pt x="0" y="2"/>
                      <a:pt x="0" y="2"/>
                    </a:cubicBezTo>
                    <a:cubicBezTo>
                      <a:pt x="0" y="1"/>
                      <a:pt x="4" y="0"/>
                      <a:pt x="5" y="1"/>
                    </a:cubicBezTo>
                    <a:cubicBezTo>
                      <a:pt x="5" y="1"/>
                      <a:pt x="3" y="2"/>
                      <a:pt x="4" y="3"/>
                    </a:cubicBezTo>
                    <a:cubicBezTo>
                      <a:pt x="5" y="3"/>
                      <a:pt x="7" y="4"/>
                      <a:pt x="7" y="4"/>
                    </a:cubicBezTo>
                    <a:cubicBezTo>
                      <a:pt x="7" y="5"/>
                      <a:pt x="5" y="5"/>
                      <a:pt x="5" y="5"/>
                    </a:cubicBezTo>
                    <a:cubicBezTo>
                      <a:pt x="4" y="5"/>
                      <a:pt x="5" y="7"/>
                      <a:pt x="4" y="6"/>
                    </a:cubicBezTo>
                    <a:cubicBezTo>
                      <a:pt x="2" y="5"/>
                      <a:pt x="4" y="6"/>
                      <a:pt x="4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4" name="Freeform 563">
                <a:extLst>
                  <a:ext uri="{FF2B5EF4-FFF2-40B4-BE49-F238E27FC236}">
                    <a16:creationId xmlns:a16="http://schemas.microsoft.com/office/drawing/2014/main" id="{C1410281-0B1E-FF40-9844-4F68776123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0315" y="3020832"/>
                <a:ext cx="23524" cy="31765"/>
              </a:xfrm>
              <a:custGeom>
                <a:avLst/>
                <a:gdLst>
                  <a:gd name="T0" fmla="*/ 3 w 7"/>
                  <a:gd name="T1" fmla="*/ 8 h 9"/>
                  <a:gd name="T2" fmla="*/ 4 w 7"/>
                  <a:gd name="T3" fmla="*/ 6 h 9"/>
                  <a:gd name="T4" fmla="*/ 2 w 7"/>
                  <a:gd name="T5" fmla="*/ 4 h 9"/>
                  <a:gd name="T6" fmla="*/ 3 w 7"/>
                  <a:gd name="T7" fmla="*/ 1 h 9"/>
                  <a:gd name="T8" fmla="*/ 6 w 7"/>
                  <a:gd name="T9" fmla="*/ 5 h 9"/>
                  <a:gd name="T10" fmla="*/ 3 w 7"/>
                  <a:gd name="T11" fmla="*/ 8 h 9"/>
                  <a:gd name="T12" fmla="*/ 3 w 7"/>
                  <a:gd name="T13" fmla="*/ 8 h 9"/>
                  <a:gd name="T14" fmla="*/ 3 w 7"/>
                  <a:gd name="T1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9">
                    <a:moveTo>
                      <a:pt x="3" y="8"/>
                    </a:moveTo>
                    <a:cubicBezTo>
                      <a:pt x="4" y="7"/>
                      <a:pt x="5" y="7"/>
                      <a:pt x="4" y="6"/>
                    </a:cubicBezTo>
                    <a:cubicBezTo>
                      <a:pt x="4" y="5"/>
                      <a:pt x="2" y="5"/>
                      <a:pt x="2" y="4"/>
                    </a:cubicBezTo>
                    <a:cubicBezTo>
                      <a:pt x="3" y="3"/>
                      <a:pt x="0" y="0"/>
                      <a:pt x="3" y="1"/>
                    </a:cubicBezTo>
                    <a:cubicBezTo>
                      <a:pt x="6" y="2"/>
                      <a:pt x="6" y="3"/>
                      <a:pt x="6" y="5"/>
                    </a:cubicBezTo>
                    <a:cubicBezTo>
                      <a:pt x="7" y="7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2" y="9"/>
                      <a:pt x="3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5" name="Freeform 564">
                <a:extLst>
                  <a:ext uri="{FF2B5EF4-FFF2-40B4-BE49-F238E27FC236}">
                    <a16:creationId xmlns:a16="http://schemas.microsoft.com/office/drawing/2014/main" id="{FDB67429-FB3B-1147-A0ED-6EC59F321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3258" y="3027891"/>
                <a:ext cx="10585" cy="3529"/>
              </a:xfrm>
              <a:custGeom>
                <a:avLst/>
                <a:gdLst>
                  <a:gd name="T0" fmla="*/ 2 w 3"/>
                  <a:gd name="T1" fmla="*/ 1 h 1"/>
                  <a:gd name="T2" fmla="*/ 0 w 3"/>
                  <a:gd name="T3" fmla="*/ 0 h 1"/>
                  <a:gd name="T4" fmla="*/ 3 w 3"/>
                  <a:gd name="T5" fmla="*/ 0 h 1"/>
                  <a:gd name="T6" fmla="*/ 2 w 3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2" y="1"/>
                    </a:moveTo>
                    <a:cubicBezTo>
                      <a:pt x="1" y="1"/>
                      <a:pt x="0" y="1"/>
                      <a:pt x="0" y="0"/>
                    </a:cubicBezTo>
                    <a:cubicBezTo>
                      <a:pt x="0" y="0"/>
                      <a:pt x="2" y="0"/>
                      <a:pt x="3" y="0"/>
                    </a:cubicBezTo>
                    <a:cubicBezTo>
                      <a:pt x="3" y="0"/>
                      <a:pt x="2" y="1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6" name="Freeform 565">
                <a:extLst>
                  <a:ext uri="{FF2B5EF4-FFF2-40B4-BE49-F238E27FC236}">
                    <a16:creationId xmlns:a16="http://schemas.microsoft.com/office/drawing/2014/main" id="{52EF78AD-6927-0345-AA44-20A31609D8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1580" y="3031421"/>
                <a:ext cx="45870" cy="23529"/>
              </a:xfrm>
              <a:custGeom>
                <a:avLst/>
                <a:gdLst>
                  <a:gd name="T0" fmla="*/ 10 w 13"/>
                  <a:gd name="T1" fmla="*/ 1 h 7"/>
                  <a:gd name="T2" fmla="*/ 7 w 13"/>
                  <a:gd name="T3" fmla="*/ 1 h 7"/>
                  <a:gd name="T4" fmla="*/ 5 w 13"/>
                  <a:gd name="T5" fmla="*/ 1 h 7"/>
                  <a:gd name="T6" fmla="*/ 5 w 13"/>
                  <a:gd name="T7" fmla="*/ 4 h 7"/>
                  <a:gd name="T8" fmla="*/ 1 w 13"/>
                  <a:gd name="T9" fmla="*/ 3 h 7"/>
                  <a:gd name="T10" fmla="*/ 1 w 13"/>
                  <a:gd name="T11" fmla="*/ 6 h 7"/>
                  <a:gd name="T12" fmla="*/ 11 w 13"/>
                  <a:gd name="T13" fmla="*/ 4 h 7"/>
                  <a:gd name="T14" fmla="*/ 9 w 13"/>
                  <a:gd name="T15" fmla="*/ 3 h 7"/>
                  <a:gd name="T16" fmla="*/ 12 w 13"/>
                  <a:gd name="T17" fmla="*/ 3 h 7"/>
                  <a:gd name="T18" fmla="*/ 10 w 13"/>
                  <a:gd name="T19" fmla="*/ 1 h 7"/>
                  <a:gd name="T20" fmla="*/ 10 w 13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" h="7">
                    <a:moveTo>
                      <a:pt x="10" y="1"/>
                    </a:moveTo>
                    <a:cubicBezTo>
                      <a:pt x="9" y="1"/>
                      <a:pt x="8" y="1"/>
                      <a:pt x="7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3" y="2"/>
                      <a:pt x="4" y="4"/>
                      <a:pt x="5" y="4"/>
                    </a:cubicBezTo>
                    <a:cubicBezTo>
                      <a:pt x="4" y="4"/>
                      <a:pt x="2" y="1"/>
                      <a:pt x="1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2" y="7"/>
                      <a:pt x="10" y="5"/>
                      <a:pt x="11" y="4"/>
                    </a:cubicBezTo>
                    <a:cubicBezTo>
                      <a:pt x="11" y="4"/>
                      <a:pt x="10" y="3"/>
                      <a:pt x="9" y="3"/>
                    </a:cubicBezTo>
                    <a:cubicBezTo>
                      <a:pt x="10" y="3"/>
                      <a:pt x="12" y="3"/>
                      <a:pt x="12" y="3"/>
                    </a:cubicBezTo>
                    <a:cubicBezTo>
                      <a:pt x="13" y="2"/>
                      <a:pt x="11" y="0"/>
                      <a:pt x="10" y="1"/>
                    </a:cubicBezTo>
                    <a:cubicBezTo>
                      <a:pt x="9" y="1"/>
                      <a:pt x="11" y="0"/>
                      <a:pt x="10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7" name="Freeform 566">
                <a:extLst>
                  <a:ext uri="{FF2B5EF4-FFF2-40B4-BE49-F238E27FC236}">
                    <a16:creationId xmlns:a16="http://schemas.microsoft.com/office/drawing/2014/main" id="{758C3824-AAF0-8044-B4EB-E8B44F181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9222" y="3010244"/>
                <a:ext cx="28228" cy="24706"/>
              </a:xfrm>
              <a:custGeom>
                <a:avLst/>
                <a:gdLst>
                  <a:gd name="T0" fmla="*/ 2 w 8"/>
                  <a:gd name="T1" fmla="*/ 6 h 7"/>
                  <a:gd name="T2" fmla="*/ 5 w 8"/>
                  <a:gd name="T3" fmla="*/ 4 h 7"/>
                  <a:gd name="T4" fmla="*/ 8 w 8"/>
                  <a:gd name="T5" fmla="*/ 4 h 7"/>
                  <a:gd name="T6" fmla="*/ 5 w 8"/>
                  <a:gd name="T7" fmla="*/ 2 h 7"/>
                  <a:gd name="T8" fmla="*/ 2 w 8"/>
                  <a:gd name="T9" fmla="*/ 6 h 7"/>
                  <a:gd name="T10" fmla="*/ 2 w 8"/>
                  <a:gd name="T11" fmla="*/ 6 h 7"/>
                  <a:gd name="T12" fmla="*/ 2 w 8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7">
                    <a:moveTo>
                      <a:pt x="2" y="6"/>
                    </a:moveTo>
                    <a:cubicBezTo>
                      <a:pt x="3" y="5"/>
                      <a:pt x="4" y="5"/>
                      <a:pt x="5" y="4"/>
                    </a:cubicBezTo>
                    <a:cubicBezTo>
                      <a:pt x="6" y="4"/>
                      <a:pt x="8" y="4"/>
                      <a:pt x="8" y="4"/>
                    </a:cubicBezTo>
                    <a:cubicBezTo>
                      <a:pt x="8" y="4"/>
                      <a:pt x="7" y="0"/>
                      <a:pt x="5" y="2"/>
                    </a:cubicBezTo>
                    <a:cubicBezTo>
                      <a:pt x="5" y="2"/>
                      <a:pt x="1" y="5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4" y="5"/>
                      <a:pt x="0" y="7"/>
                      <a:pt x="2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8" name="Freeform 567">
                <a:extLst>
                  <a:ext uri="{FF2B5EF4-FFF2-40B4-BE49-F238E27FC236}">
                    <a16:creationId xmlns:a16="http://schemas.microsoft.com/office/drawing/2014/main" id="{E4AE74A0-E607-BB47-895A-AA9D12054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2802" y="3104361"/>
                <a:ext cx="34109" cy="12942"/>
              </a:xfrm>
              <a:custGeom>
                <a:avLst/>
                <a:gdLst>
                  <a:gd name="T0" fmla="*/ 9 w 10"/>
                  <a:gd name="T1" fmla="*/ 2 h 4"/>
                  <a:gd name="T2" fmla="*/ 9 w 10"/>
                  <a:gd name="T3" fmla="*/ 1 h 4"/>
                  <a:gd name="T4" fmla="*/ 6 w 10"/>
                  <a:gd name="T5" fmla="*/ 0 h 4"/>
                  <a:gd name="T6" fmla="*/ 2 w 10"/>
                  <a:gd name="T7" fmla="*/ 2 h 4"/>
                  <a:gd name="T8" fmla="*/ 3 w 10"/>
                  <a:gd name="T9" fmla="*/ 4 h 4"/>
                  <a:gd name="T10" fmla="*/ 9 w 10"/>
                  <a:gd name="T11" fmla="*/ 2 h 4"/>
                  <a:gd name="T12" fmla="*/ 9 w 10"/>
                  <a:gd name="T1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4">
                    <a:moveTo>
                      <a:pt x="9" y="2"/>
                    </a:moveTo>
                    <a:cubicBezTo>
                      <a:pt x="10" y="2"/>
                      <a:pt x="8" y="1"/>
                      <a:pt x="9" y="1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5" y="1"/>
                      <a:pt x="3" y="1"/>
                      <a:pt x="2" y="2"/>
                    </a:cubicBezTo>
                    <a:cubicBezTo>
                      <a:pt x="0" y="3"/>
                      <a:pt x="2" y="4"/>
                      <a:pt x="3" y="4"/>
                    </a:cubicBezTo>
                    <a:cubicBezTo>
                      <a:pt x="5" y="4"/>
                      <a:pt x="7" y="1"/>
                      <a:pt x="9" y="2"/>
                    </a:cubicBezTo>
                    <a:cubicBezTo>
                      <a:pt x="10" y="2"/>
                      <a:pt x="7" y="1"/>
                      <a:pt x="9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59" name="Freeform 568">
                <a:extLst>
                  <a:ext uri="{FF2B5EF4-FFF2-40B4-BE49-F238E27FC236}">
                    <a16:creationId xmlns:a16="http://schemas.microsoft.com/office/drawing/2014/main" id="{E935B915-08A8-4E41-A059-711C0573CE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636" y="3124362"/>
                <a:ext cx="19994" cy="17648"/>
              </a:xfrm>
              <a:custGeom>
                <a:avLst/>
                <a:gdLst>
                  <a:gd name="T0" fmla="*/ 6 w 6"/>
                  <a:gd name="T1" fmla="*/ 2 h 5"/>
                  <a:gd name="T2" fmla="*/ 3 w 6"/>
                  <a:gd name="T3" fmla="*/ 2 h 5"/>
                  <a:gd name="T4" fmla="*/ 3 w 6"/>
                  <a:gd name="T5" fmla="*/ 4 h 5"/>
                  <a:gd name="T6" fmla="*/ 0 w 6"/>
                  <a:gd name="T7" fmla="*/ 5 h 5"/>
                  <a:gd name="T8" fmla="*/ 6 w 6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6" y="2"/>
                    </a:moveTo>
                    <a:cubicBezTo>
                      <a:pt x="6" y="0"/>
                      <a:pt x="4" y="1"/>
                      <a:pt x="3" y="2"/>
                    </a:cubicBezTo>
                    <a:cubicBezTo>
                      <a:pt x="3" y="2"/>
                      <a:pt x="3" y="3"/>
                      <a:pt x="3" y="4"/>
                    </a:cubicBezTo>
                    <a:cubicBezTo>
                      <a:pt x="2" y="4"/>
                      <a:pt x="0" y="5"/>
                      <a:pt x="0" y="5"/>
                    </a:cubicBezTo>
                    <a:cubicBezTo>
                      <a:pt x="0" y="5"/>
                      <a:pt x="6" y="5"/>
                      <a:pt x="6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0" name="Freeform 569">
                <a:extLst>
                  <a:ext uri="{FF2B5EF4-FFF2-40B4-BE49-F238E27FC236}">
                    <a16:creationId xmlns:a16="http://schemas.microsoft.com/office/drawing/2014/main" id="{7EF45E2D-D4B4-094D-8805-470855B4F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4273" y="2696125"/>
                <a:ext cx="71746" cy="44706"/>
              </a:xfrm>
              <a:custGeom>
                <a:avLst/>
                <a:gdLst>
                  <a:gd name="T0" fmla="*/ 19 w 21"/>
                  <a:gd name="T1" fmla="*/ 9 h 13"/>
                  <a:gd name="T2" fmla="*/ 18 w 21"/>
                  <a:gd name="T3" fmla="*/ 7 h 13"/>
                  <a:gd name="T4" fmla="*/ 14 w 21"/>
                  <a:gd name="T5" fmla="*/ 4 h 13"/>
                  <a:gd name="T6" fmla="*/ 8 w 21"/>
                  <a:gd name="T7" fmla="*/ 1 h 13"/>
                  <a:gd name="T8" fmla="*/ 5 w 21"/>
                  <a:gd name="T9" fmla="*/ 6 h 13"/>
                  <a:gd name="T10" fmla="*/ 0 w 21"/>
                  <a:gd name="T11" fmla="*/ 8 h 13"/>
                  <a:gd name="T12" fmla="*/ 7 w 21"/>
                  <a:gd name="T13" fmla="*/ 11 h 13"/>
                  <a:gd name="T14" fmla="*/ 15 w 21"/>
                  <a:gd name="T15" fmla="*/ 12 h 13"/>
                  <a:gd name="T16" fmla="*/ 20 w 21"/>
                  <a:gd name="T17" fmla="*/ 9 h 13"/>
                  <a:gd name="T18" fmla="*/ 19 w 21"/>
                  <a:gd name="T19" fmla="*/ 9 h 13"/>
                  <a:gd name="T20" fmla="*/ 19 w 21"/>
                  <a:gd name="T21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13">
                    <a:moveTo>
                      <a:pt x="19" y="9"/>
                    </a:moveTo>
                    <a:cubicBezTo>
                      <a:pt x="15" y="10"/>
                      <a:pt x="19" y="8"/>
                      <a:pt x="18" y="7"/>
                    </a:cubicBezTo>
                    <a:cubicBezTo>
                      <a:pt x="17" y="7"/>
                      <a:pt x="15" y="4"/>
                      <a:pt x="14" y="4"/>
                    </a:cubicBezTo>
                    <a:cubicBezTo>
                      <a:pt x="12" y="4"/>
                      <a:pt x="10" y="1"/>
                      <a:pt x="8" y="1"/>
                    </a:cubicBezTo>
                    <a:cubicBezTo>
                      <a:pt x="6" y="0"/>
                      <a:pt x="6" y="5"/>
                      <a:pt x="5" y="6"/>
                    </a:cubicBezTo>
                    <a:cubicBezTo>
                      <a:pt x="4" y="6"/>
                      <a:pt x="0" y="6"/>
                      <a:pt x="0" y="8"/>
                    </a:cubicBezTo>
                    <a:cubicBezTo>
                      <a:pt x="1" y="10"/>
                      <a:pt x="6" y="11"/>
                      <a:pt x="7" y="11"/>
                    </a:cubicBezTo>
                    <a:cubicBezTo>
                      <a:pt x="9" y="12"/>
                      <a:pt x="13" y="13"/>
                      <a:pt x="15" y="12"/>
                    </a:cubicBezTo>
                    <a:cubicBezTo>
                      <a:pt x="15" y="12"/>
                      <a:pt x="20" y="10"/>
                      <a:pt x="20" y="9"/>
                    </a:cubicBezTo>
                    <a:cubicBezTo>
                      <a:pt x="20" y="9"/>
                      <a:pt x="19" y="9"/>
                      <a:pt x="19" y="9"/>
                    </a:cubicBezTo>
                    <a:cubicBezTo>
                      <a:pt x="18" y="10"/>
                      <a:pt x="21" y="9"/>
                      <a:pt x="19" y="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1" name="Freeform 570">
                <a:extLst>
                  <a:ext uri="{FF2B5EF4-FFF2-40B4-BE49-F238E27FC236}">
                    <a16:creationId xmlns:a16="http://schemas.microsoft.com/office/drawing/2014/main" id="{85558E16-DBAA-4940-8F6E-DE23803B6B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9575" y="2717302"/>
                <a:ext cx="17642" cy="12942"/>
              </a:xfrm>
              <a:custGeom>
                <a:avLst/>
                <a:gdLst>
                  <a:gd name="T0" fmla="*/ 2 w 5"/>
                  <a:gd name="T1" fmla="*/ 4 h 4"/>
                  <a:gd name="T2" fmla="*/ 4 w 5"/>
                  <a:gd name="T3" fmla="*/ 1 h 4"/>
                  <a:gd name="T4" fmla="*/ 2 w 5"/>
                  <a:gd name="T5" fmla="*/ 4 h 4"/>
                  <a:gd name="T6" fmla="*/ 2 w 5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2" y="4"/>
                    </a:moveTo>
                    <a:cubicBezTo>
                      <a:pt x="0" y="4"/>
                      <a:pt x="4" y="0"/>
                      <a:pt x="4" y="1"/>
                    </a:cubicBezTo>
                    <a:cubicBezTo>
                      <a:pt x="5" y="1"/>
                      <a:pt x="3" y="4"/>
                      <a:pt x="2" y="4"/>
                    </a:cubicBezTo>
                    <a:cubicBezTo>
                      <a:pt x="1" y="4"/>
                      <a:pt x="4" y="4"/>
                      <a:pt x="2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2" name="Freeform 571">
                <a:extLst>
                  <a:ext uri="{FF2B5EF4-FFF2-40B4-BE49-F238E27FC236}">
                    <a16:creationId xmlns:a16="http://schemas.microsoft.com/office/drawing/2014/main" id="{D26CE9E4-FA20-E849-9FA0-848490267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8403" y="2730243"/>
                <a:ext cx="7057" cy="7059"/>
              </a:xfrm>
              <a:custGeom>
                <a:avLst/>
                <a:gdLst>
                  <a:gd name="T0" fmla="*/ 1 w 2"/>
                  <a:gd name="T1" fmla="*/ 2 h 2"/>
                  <a:gd name="T2" fmla="*/ 1 w 2"/>
                  <a:gd name="T3" fmla="*/ 0 h 2"/>
                  <a:gd name="T4" fmla="*/ 1 w 2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cubicBezTo>
                      <a:pt x="0" y="2"/>
                      <a:pt x="0" y="1"/>
                      <a:pt x="1" y="0"/>
                    </a:cubicBezTo>
                    <a:cubicBezTo>
                      <a:pt x="2" y="0"/>
                      <a:pt x="2" y="2"/>
                      <a:pt x="1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3" name="Freeform 572">
                <a:extLst>
                  <a:ext uri="{FF2B5EF4-FFF2-40B4-BE49-F238E27FC236}">
                    <a16:creationId xmlns:a16="http://schemas.microsoft.com/office/drawing/2014/main" id="{CDA58076-2059-FF4D-A21C-6A72FEDA8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2009" y="2585538"/>
                <a:ext cx="317565" cy="155294"/>
              </a:xfrm>
              <a:custGeom>
                <a:avLst/>
                <a:gdLst>
                  <a:gd name="T0" fmla="*/ 76 w 92"/>
                  <a:gd name="T1" fmla="*/ 41 h 45"/>
                  <a:gd name="T2" fmla="*/ 71 w 92"/>
                  <a:gd name="T3" fmla="*/ 39 h 45"/>
                  <a:gd name="T4" fmla="*/ 61 w 92"/>
                  <a:gd name="T5" fmla="*/ 38 h 45"/>
                  <a:gd name="T6" fmla="*/ 45 w 92"/>
                  <a:gd name="T7" fmla="*/ 43 h 45"/>
                  <a:gd name="T8" fmla="*/ 29 w 92"/>
                  <a:gd name="T9" fmla="*/ 41 h 45"/>
                  <a:gd name="T10" fmla="*/ 21 w 92"/>
                  <a:gd name="T11" fmla="*/ 38 h 45"/>
                  <a:gd name="T12" fmla="*/ 10 w 92"/>
                  <a:gd name="T13" fmla="*/ 31 h 45"/>
                  <a:gd name="T14" fmla="*/ 40 w 92"/>
                  <a:gd name="T15" fmla="*/ 29 h 45"/>
                  <a:gd name="T16" fmla="*/ 9 w 92"/>
                  <a:gd name="T17" fmla="*/ 26 h 45"/>
                  <a:gd name="T18" fmla="*/ 16 w 92"/>
                  <a:gd name="T19" fmla="*/ 19 h 45"/>
                  <a:gd name="T20" fmla="*/ 14 w 92"/>
                  <a:gd name="T21" fmla="*/ 18 h 45"/>
                  <a:gd name="T22" fmla="*/ 7 w 92"/>
                  <a:gd name="T23" fmla="*/ 17 h 45"/>
                  <a:gd name="T24" fmla="*/ 4 w 92"/>
                  <a:gd name="T25" fmla="*/ 11 h 45"/>
                  <a:gd name="T26" fmla="*/ 8 w 92"/>
                  <a:gd name="T27" fmla="*/ 7 h 45"/>
                  <a:gd name="T28" fmla="*/ 24 w 92"/>
                  <a:gd name="T29" fmla="*/ 1 h 45"/>
                  <a:gd name="T30" fmla="*/ 29 w 92"/>
                  <a:gd name="T31" fmla="*/ 7 h 45"/>
                  <a:gd name="T32" fmla="*/ 39 w 92"/>
                  <a:gd name="T33" fmla="*/ 6 h 45"/>
                  <a:gd name="T34" fmla="*/ 43 w 92"/>
                  <a:gd name="T35" fmla="*/ 8 h 45"/>
                  <a:gd name="T36" fmla="*/ 47 w 92"/>
                  <a:gd name="T37" fmla="*/ 9 h 45"/>
                  <a:gd name="T38" fmla="*/ 43 w 92"/>
                  <a:gd name="T39" fmla="*/ 4 h 45"/>
                  <a:gd name="T40" fmla="*/ 54 w 92"/>
                  <a:gd name="T41" fmla="*/ 10 h 45"/>
                  <a:gd name="T42" fmla="*/ 60 w 92"/>
                  <a:gd name="T43" fmla="*/ 14 h 45"/>
                  <a:gd name="T44" fmla="*/ 59 w 92"/>
                  <a:gd name="T45" fmla="*/ 1 h 45"/>
                  <a:gd name="T46" fmla="*/ 69 w 92"/>
                  <a:gd name="T47" fmla="*/ 6 h 45"/>
                  <a:gd name="T48" fmla="*/ 74 w 92"/>
                  <a:gd name="T49" fmla="*/ 19 h 45"/>
                  <a:gd name="T50" fmla="*/ 82 w 92"/>
                  <a:gd name="T51" fmla="*/ 26 h 45"/>
                  <a:gd name="T52" fmla="*/ 92 w 92"/>
                  <a:gd name="T53" fmla="*/ 33 h 45"/>
                  <a:gd name="T54" fmla="*/ 83 w 92"/>
                  <a:gd name="T55" fmla="*/ 35 h 45"/>
                  <a:gd name="T56" fmla="*/ 81 w 92"/>
                  <a:gd name="T57" fmla="*/ 36 h 45"/>
                  <a:gd name="T58" fmla="*/ 85 w 92"/>
                  <a:gd name="T59" fmla="*/ 36 h 45"/>
                  <a:gd name="T60" fmla="*/ 89 w 92"/>
                  <a:gd name="T61" fmla="*/ 39 h 45"/>
                  <a:gd name="T62" fmla="*/ 83 w 92"/>
                  <a:gd name="T63" fmla="*/ 4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45">
                    <a:moveTo>
                      <a:pt x="83" y="41"/>
                    </a:moveTo>
                    <a:cubicBezTo>
                      <a:pt x="81" y="41"/>
                      <a:pt x="79" y="41"/>
                      <a:pt x="76" y="41"/>
                    </a:cubicBezTo>
                    <a:cubicBezTo>
                      <a:pt x="75" y="41"/>
                      <a:pt x="74" y="41"/>
                      <a:pt x="73" y="41"/>
                    </a:cubicBezTo>
                    <a:cubicBezTo>
                      <a:pt x="72" y="41"/>
                      <a:pt x="72" y="40"/>
                      <a:pt x="71" y="39"/>
                    </a:cubicBezTo>
                    <a:cubicBezTo>
                      <a:pt x="70" y="39"/>
                      <a:pt x="66" y="40"/>
                      <a:pt x="65" y="38"/>
                    </a:cubicBezTo>
                    <a:cubicBezTo>
                      <a:pt x="65" y="35"/>
                      <a:pt x="63" y="37"/>
                      <a:pt x="61" y="38"/>
                    </a:cubicBezTo>
                    <a:cubicBezTo>
                      <a:pt x="58" y="40"/>
                      <a:pt x="56" y="39"/>
                      <a:pt x="54" y="40"/>
                    </a:cubicBezTo>
                    <a:cubicBezTo>
                      <a:pt x="51" y="41"/>
                      <a:pt x="48" y="42"/>
                      <a:pt x="45" y="43"/>
                    </a:cubicBezTo>
                    <a:cubicBezTo>
                      <a:pt x="41" y="43"/>
                      <a:pt x="35" y="45"/>
                      <a:pt x="31" y="43"/>
                    </a:cubicBezTo>
                    <a:cubicBezTo>
                      <a:pt x="31" y="43"/>
                      <a:pt x="29" y="42"/>
                      <a:pt x="29" y="41"/>
                    </a:cubicBezTo>
                    <a:cubicBezTo>
                      <a:pt x="29" y="40"/>
                      <a:pt x="29" y="38"/>
                      <a:pt x="27" y="38"/>
                    </a:cubicBezTo>
                    <a:cubicBezTo>
                      <a:pt x="25" y="38"/>
                      <a:pt x="23" y="38"/>
                      <a:pt x="21" y="38"/>
                    </a:cubicBezTo>
                    <a:cubicBezTo>
                      <a:pt x="19" y="38"/>
                      <a:pt x="17" y="38"/>
                      <a:pt x="15" y="36"/>
                    </a:cubicBezTo>
                    <a:cubicBezTo>
                      <a:pt x="14" y="36"/>
                      <a:pt x="9" y="32"/>
                      <a:pt x="10" y="31"/>
                    </a:cubicBezTo>
                    <a:cubicBezTo>
                      <a:pt x="16" y="28"/>
                      <a:pt x="23" y="29"/>
                      <a:pt x="28" y="29"/>
                    </a:cubicBezTo>
                    <a:cubicBezTo>
                      <a:pt x="29" y="29"/>
                      <a:pt x="40" y="29"/>
                      <a:pt x="40" y="29"/>
                    </a:cubicBezTo>
                    <a:cubicBezTo>
                      <a:pt x="40" y="27"/>
                      <a:pt x="26" y="25"/>
                      <a:pt x="25" y="25"/>
                    </a:cubicBezTo>
                    <a:cubicBezTo>
                      <a:pt x="20" y="25"/>
                      <a:pt x="14" y="28"/>
                      <a:pt x="9" y="26"/>
                    </a:cubicBezTo>
                    <a:cubicBezTo>
                      <a:pt x="7" y="25"/>
                      <a:pt x="3" y="23"/>
                      <a:pt x="7" y="21"/>
                    </a:cubicBezTo>
                    <a:cubicBezTo>
                      <a:pt x="10" y="20"/>
                      <a:pt x="13" y="19"/>
                      <a:pt x="16" y="19"/>
                    </a:cubicBezTo>
                    <a:cubicBezTo>
                      <a:pt x="18" y="18"/>
                      <a:pt x="20" y="18"/>
                      <a:pt x="21" y="18"/>
                    </a:cubicBezTo>
                    <a:cubicBezTo>
                      <a:pt x="19" y="19"/>
                      <a:pt x="16" y="18"/>
                      <a:pt x="14" y="18"/>
                    </a:cubicBezTo>
                    <a:cubicBezTo>
                      <a:pt x="13" y="18"/>
                      <a:pt x="7" y="19"/>
                      <a:pt x="6" y="18"/>
                    </a:cubicBezTo>
                    <a:cubicBezTo>
                      <a:pt x="6" y="18"/>
                      <a:pt x="7" y="17"/>
                      <a:pt x="7" y="17"/>
                    </a:cubicBezTo>
                    <a:cubicBezTo>
                      <a:pt x="7" y="16"/>
                      <a:pt x="0" y="17"/>
                      <a:pt x="1" y="15"/>
                    </a:cubicBezTo>
                    <a:cubicBezTo>
                      <a:pt x="2" y="14"/>
                      <a:pt x="3" y="12"/>
                      <a:pt x="4" y="11"/>
                    </a:cubicBezTo>
                    <a:cubicBezTo>
                      <a:pt x="8" y="10"/>
                      <a:pt x="4" y="10"/>
                      <a:pt x="4" y="9"/>
                    </a:cubicBezTo>
                    <a:cubicBezTo>
                      <a:pt x="4" y="9"/>
                      <a:pt x="7" y="7"/>
                      <a:pt x="8" y="7"/>
                    </a:cubicBezTo>
                    <a:cubicBezTo>
                      <a:pt x="10" y="6"/>
                      <a:pt x="11" y="5"/>
                      <a:pt x="13" y="4"/>
                    </a:cubicBezTo>
                    <a:cubicBezTo>
                      <a:pt x="17" y="2"/>
                      <a:pt x="20" y="1"/>
                      <a:pt x="24" y="1"/>
                    </a:cubicBezTo>
                    <a:cubicBezTo>
                      <a:pt x="29" y="1"/>
                      <a:pt x="24" y="7"/>
                      <a:pt x="24" y="7"/>
                    </a:cubicBezTo>
                    <a:cubicBezTo>
                      <a:pt x="26" y="8"/>
                      <a:pt x="28" y="8"/>
                      <a:pt x="29" y="7"/>
                    </a:cubicBezTo>
                    <a:cubicBezTo>
                      <a:pt x="30" y="7"/>
                      <a:pt x="30" y="4"/>
                      <a:pt x="31" y="4"/>
                    </a:cubicBezTo>
                    <a:cubicBezTo>
                      <a:pt x="33" y="4"/>
                      <a:pt x="37" y="4"/>
                      <a:pt x="39" y="6"/>
                    </a:cubicBezTo>
                    <a:cubicBezTo>
                      <a:pt x="42" y="8"/>
                      <a:pt x="35" y="11"/>
                      <a:pt x="40" y="10"/>
                    </a:cubicBezTo>
                    <a:cubicBezTo>
                      <a:pt x="41" y="10"/>
                      <a:pt x="42" y="9"/>
                      <a:pt x="43" y="8"/>
                    </a:cubicBezTo>
                    <a:cubicBezTo>
                      <a:pt x="44" y="8"/>
                      <a:pt x="44" y="8"/>
                      <a:pt x="45" y="8"/>
                    </a:cubicBezTo>
                    <a:cubicBezTo>
                      <a:pt x="46" y="8"/>
                      <a:pt x="46" y="8"/>
                      <a:pt x="47" y="9"/>
                    </a:cubicBezTo>
                    <a:cubicBezTo>
                      <a:pt x="48" y="9"/>
                      <a:pt x="48" y="7"/>
                      <a:pt x="48" y="6"/>
                    </a:cubicBezTo>
                    <a:cubicBezTo>
                      <a:pt x="47" y="6"/>
                      <a:pt x="44" y="4"/>
                      <a:pt x="43" y="4"/>
                    </a:cubicBezTo>
                    <a:cubicBezTo>
                      <a:pt x="45" y="3"/>
                      <a:pt x="49" y="5"/>
                      <a:pt x="50" y="6"/>
                    </a:cubicBezTo>
                    <a:cubicBezTo>
                      <a:pt x="53" y="7"/>
                      <a:pt x="53" y="8"/>
                      <a:pt x="54" y="10"/>
                    </a:cubicBezTo>
                    <a:cubicBezTo>
                      <a:pt x="54" y="11"/>
                      <a:pt x="54" y="16"/>
                      <a:pt x="56" y="16"/>
                    </a:cubicBezTo>
                    <a:cubicBezTo>
                      <a:pt x="57" y="16"/>
                      <a:pt x="61" y="16"/>
                      <a:pt x="60" y="14"/>
                    </a:cubicBezTo>
                    <a:cubicBezTo>
                      <a:pt x="59" y="10"/>
                      <a:pt x="57" y="7"/>
                      <a:pt x="56" y="3"/>
                    </a:cubicBezTo>
                    <a:cubicBezTo>
                      <a:pt x="55" y="0"/>
                      <a:pt x="58" y="1"/>
                      <a:pt x="59" y="1"/>
                    </a:cubicBezTo>
                    <a:cubicBezTo>
                      <a:pt x="62" y="2"/>
                      <a:pt x="62" y="0"/>
                      <a:pt x="64" y="1"/>
                    </a:cubicBezTo>
                    <a:cubicBezTo>
                      <a:pt x="66" y="3"/>
                      <a:pt x="69" y="4"/>
                      <a:pt x="69" y="6"/>
                    </a:cubicBezTo>
                    <a:cubicBezTo>
                      <a:pt x="70" y="9"/>
                      <a:pt x="71" y="11"/>
                      <a:pt x="73" y="13"/>
                    </a:cubicBezTo>
                    <a:cubicBezTo>
                      <a:pt x="74" y="16"/>
                      <a:pt x="75" y="17"/>
                      <a:pt x="74" y="19"/>
                    </a:cubicBezTo>
                    <a:cubicBezTo>
                      <a:pt x="73" y="22"/>
                      <a:pt x="76" y="25"/>
                      <a:pt x="78" y="26"/>
                    </a:cubicBezTo>
                    <a:cubicBezTo>
                      <a:pt x="79" y="26"/>
                      <a:pt x="81" y="26"/>
                      <a:pt x="82" y="26"/>
                    </a:cubicBezTo>
                    <a:cubicBezTo>
                      <a:pt x="83" y="27"/>
                      <a:pt x="84" y="28"/>
                      <a:pt x="85" y="28"/>
                    </a:cubicBezTo>
                    <a:cubicBezTo>
                      <a:pt x="88" y="29"/>
                      <a:pt x="92" y="29"/>
                      <a:pt x="92" y="33"/>
                    </a:cubicBezTo>
                    <a:cubicBezTo>
                      <a:pt x="92" y="35"/>
                      <a:pt x="83" y="32"/>
                      <a:pt x="83" y="32"/>
                    </a:cubicBezTo>
                    <a:cubicBezTo>
                      <a:pt x="83" y="33"/>
                      <a:pt x="83" y="34"/>
                      <a:pt x="83" y="35"/>
                    </a:cubicBezTo>
                    <a:cubicBezTo>
                      <a:pt x="83" y="35"/>
                      <a:pt x="80" y="35"/>
                      <a:pt x="80" y="35"/>
                    </a:cubicBezTo>
                    <a:cubicBezTo>
                      <a:pt x="81" y="35"/>
                      <a:pt x="81" y="36"/>
                      <a:pt x="81" y="36"/>
                    </a:cubicBezTo>
                    <a:cubicBezTo>
                      <a:pt x="81" y="37"/>
                      <a:pt x="81" y="38"/>
                      <a:pt x="81" y="38"/>
                    </a:cubicBezTo>
                    <a:cubicBezTo>
                      <a:pt x="81" y="38"/>
                      <a:pt x="85" y="36"/>
                      <a:pt x="85" y="36"/>
                    </a:cubicBezTo>
                    <a:cubicBezTo>
                      <a:pt x="87" y="36"/>
                      <a:pt x="86" y="37"/>
                      <a:pt x="86" y="38"/>
                    </a:cubicBezTo>
                    <a:cubicBezTo>
                      <a:pt x="86" y="38"/>
                      <a:pt x="88" y="38"/>
                      <a:pt x="89" y="39"/>
                    </a:cubicBezTo>
                    <a:cubicBezTo>
                      <a:pt x="89" y="39"/>
                      <a:pt x="83" y="41"/>
                      <a:pt x="83" y="41"/>
                    </a:cubicBezTo>
                    <a:cubicBezTo>
                      <a:pt x="81" y="41"/>
                      <a:pt x="86" y="41"/>
                      <a:pt x="83" y="4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4" name="Freeform 573">
                <a:extLst>
                  <a:ext uri="{FF2B5EF4-FFF2-40B4-BE49-F238E27FC236}">
                    <a16:creationId xmlns:a16="http://schemas.microsoft.com/office/drawing/2014/main" id="{9B5499E3-2C78-4642-A33E-CC57F0D933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2544" y="2571420"/>
                <a:ext cx="48223" cy="31765"/>
              </a:xfrm>
              <a:custGeom>
                <a:avLst/>
                <a:gdLst>
                  <a:gd name="T0" fmla="*/ 9 w 14"/>
                  <a:gd name="T1" fmla="*/ 8 h 9"/>
                  <a:gd name="T2" fmla="*/ 5 w 14"/>
                  <a:gd name="T3" fmla="*/ 5 h 9"/>
                  <a:gd name="T4" fmla="*/ 0 w 14"/>
                  <a:gd name="T5" fmla="*/ 3 h 9"/>
                  <a:gd name="T6" fmla="*/ 4 w 14"/>
                  <a:gd name="T7" fmla="*/ 0 h 9"/>
                  <a:gd name="T8" fmla="*/ 10 w 14"/>
                  <a:gd name="T9" fmla="*/ 1 h 9"/>
                  <a:gd name="T10" fmla="*/ 12 w 14"/>
                  <a:gd name="T11" fmla="*/ 4 h 9"/>
                  <a:gd name="T12" fmla="*/ 9 w 14"/>
                  <a:gd name="T13" fmla="*/ 8 h 9"/>
                  <a:gd name="T14" fmla="*/ 9 w 14"/>
                  <a:gd name="T1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9">
                    <a:moveTo>
                      <a:pt x="9" y="8"/>
                    </a:moveTo>
                    <a:cubicBezTo>
                      <a:pt x="7" y="8"/>
                      <a:pt x="6" y="5"/>
                      <a:pt x="5" y="5"/>
                    </a:cubicBezTo>
                    <a:cubicBezTo>
                      <a:pt x="4" y="4"/>
                      <a:pt x="0" y="3"/>
                      <a:pt x="0" y="3"/>
                    </a:cubicBezTo>
                    <a:cubicBezTo>
                      <a:pt x="1" y="2"/>
                      <a:pt x="3" y="1"/>
                      <a:pt x="4" y="0"/>
                    </a:cubicBezTo>
                    <a:cubicBezTo>
                      <a:pt x="6" y="0"/>
                      <a:pt x="8" y="0"/>
                      <a:pt x="10" y="1"/>
                    </a:cubicBezTo>
                    <a:cubicBezTo>
                      <a:pt x="12" y="2"/>
                      <a:pt x="14" y="2"/>
                      <a:pt x="12" y="4"/>
                    </a:cubicBezTo>
                    <a:cubicBezTo>
                      <a:pt x="11" y="5"/>
                      <a:pt x="10" y="9"/>
                      <a:pt x="9" y="8"/>
                    </a:cubicBezTo>
                    <a:cubicBezTo>
                      <a:pt x="8" y="8"/>
                      <a:pt x="9" y="8"/>
                      <a:pt x="9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5" name="Freeform 574">
                <a:extLst>
                  <a:ext uri="{FF2B5EF4-FFF2-40B4-BE49-F238E27FC236}">
                    <a16:creationId xmlns:a16="http://schemas.microsoft.com/office/drawing/2014/main" id="{BABAB201-BC8B-B640-83F6-DB6A2303EB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994" y="2557302"/>
                <a:ext cx="109383" cy="101177"/>
              </a:xfrm>
              <a:custGeom>
                <a:avLst/>
                <a:gdLst>
                  <a:gd name="T0" fmla="*/ 18 w 32"/>
                  <a:gd name="T1" fmla="*/ 27 h 29"/>
                  <a:gd name="T2" fmla="*/ 10 w 32"/>
                  <a:gd name="T3" fmla="*/ 19 h 29"/>
                  <a:gd name="T4" fmla="*/ 1 w 32"/>
                  <a:gd name="T5" fmla="*/ 15 h 29"/>
                  <a:gd name="T6" fmla="*/ 0 w 32"/>
                  <a:gd name="T7" fmla="*/ 13 h 29"/>
                  <a:gd name="T8" fmla="*/ 4 w 32"/>
                  <a:gd name="T9" fmla="*/ 12 h 29"/>
                  <a:gd name="T10" fmla="*/ 11 w 32"/>
                  <a:gd name="T11" fmla="*/ 14 h 29"/>
                  <a:gd name="T12" fmla="*/ 11 w 32"/>
                  <a:gd name="T13" fmla="*/ 12 h 29"/>
                  <a:gd name="T14" fmla="*/ 13 w 32"/>
                  <a:gd name="T15" fmla="*/ 11 h 29"/>
                  <a:gd name="T16" fmla="*/ 7 w 32"/>
                  <a:gd name="T17" fmla="*/ 8 h 29"/>
                  <a:gd name="T18" fmla="*/ 7 w 32"/>
                  <a:gd name="T19" fmla="*/ 6 h 29"/>
                  <a:gd name="T20" fmla="*/ 10 w 32"/>
                  <a:gd name="T21" fmla="*/ 7 h 29"/>
                  <a:gd name="T22" fmla="*/ 11 w 32"/>
                  <a:gd name="T23" fmla="*/ 5 h 29"/>
                  <a:gd name="T24" fmla="*/ 8 w 32"/>
                  <a:gd name="T25" fmla="*/ 4 h 29"/>
                  <a:gd name="T26" fmla="*/ 10 w 32"/>
                  <a:gd name="T27" fmla="*/ 3 h 29"/>
                  <a:gd name="T28" fmla="*/ 14 w 32"/>
                  <a:gd name="T29" fmla="*/ 4 h 29"/>
                  <a:gd name="T30" fmla="*/ 13 w 32"/>
                  <a:gd name="T31" fmla="*/ 3 h 29"/>
                  <a:gd name="T32" fmla="*/ 19 w 32"/>
                  <a:gd name="T33" fmla="*/ 5 h 29"/>
                  <a:gd name="T34" fmla="*/ 18 w 32"/>
                  <a:gd name="T35" fmla="*/ 3 h 29"/>
                  <a:gd name="T36" fmla="*/ 19 w 32"/>
                  <a:gd name="T37" fmla="*/ 3 h 29"/>
                  <a:gd name="T38" fmla="*/ 17 w 32"/>
                  <a:gd name="T39" fmla="*/ 2 h 29"/>
                  <a:gd name="T40" fmla="*/ 25 w 32"/>
                  <a:gd name="T41" fmla="*/ 1 h 29"/>
                  <a:gd name="T42" fmla="*/ 23 w 32"/>
                  <a:gd name="T43" fmla="*/ 3 h 29"/>
                  <a:gd name="T44" fmla="*/ 28 w 32"/>
                  <a:gd name="T45" fmla="*/ 4 h 29"/>
                  <a:gd name="T46" fmla="*/ 27 w 32"/>
                  <a:gd name="T47" fmla="*/ 7 h 29"/>
                  <a:gd name="T48" fmla="*/ 26 w 32"/>
                  <a:gd name="T49" fmla="*/ 8 h 29"/>
                  <a:gd name="T50" fmla="*/ 23 w 32"/>
                  <a:gd name="T51" fmla="*/ 10 h 29"/>
                  <a:gd name="T52" fmla="*/ 21 w 32"/>
                  <a:gd name="T53" fmla="*/ 13 h 29"/>
                  <a:gd name="T54" fmla="*/ 24 w 32"/>
                  <a:gd name="T55" fmla="*/ 11 h 29"/>
                  <a:gd name="T56" fmla="*/ 26 w 32"/>
                  <a:gd name="T57" fmla="*/ 13 h 29"/>
                  <a:gd name="T58" fmla="*/ 29 w 32"/>
                  <a:gd name="T59" fmla="*/ 13 h 29"/>
                  <a:gd name="T60" fmla="*/ 28 w 32"/>
                  <a:gd name="T61" fmla="*/ 10 h 29"/>
                  <a:gd name="T62" fmla="*/ 30 w 32"/>
                  <a:gd name="T63" fmla="*/ 11 h 29"/>
                  <a:gd name="T64" fmla="*/ 30 w 32"/>
                  <a:gd name="T65" fmla="*/ 14 h 29"/>
                  <a:gd name="T66" fmla="*/ 31 w 32"/>
                  <a:gd name="T67" fmla="*/ 17 h 29"/>
                  <a:gd name="T68" fmla="*/ 28 w 32"/>
                  <a:gd name="T69" fmla="*/ 23 h 29"/>
                  <a:gd name="T70" fmla="*/ 22 w 32"/>
                  <a:gd name="T71" fmla="*/ 23 h 29"/>
                  <a:gd name="T72" fmla="*/ 21 w 32"/>
                  <a:gd name="T73" fmla="*/ 23 h 29"/>
                  <a:gd name="T74" fmla="*/ 23 w 32"/>
                  <a:gd name="T75" fmla="*/ 26 h 29"/>
                  <a:gd name="T76" fmla="*/ 18 w 32"/>
                  <a:gd name="T77" fmla="*/ 27 h 29"/>
                  <a:gd name="T78" fmla="*/ 18 w 32"/>
                  <a:gd name="T7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" h="29">
                    <a:moveTo>
                      <a:pt x="18" y="27"/>
                    </a:moveTo>
                    <a:cubicBezTo>
                      <a:pt x="15" y="25"/>
                      <a:pt x="13" y="21"/>
                      <a:pt x="10" y="19"/>
                    </a:cubicBezTo>
                    <a:cubicBezTo>
                      <a:pt x="7" y="18"/>
                      <a:pt x="4" y="16"/>
                      <a:pt x="1" y="15"/>
                    </a:cubicBezTo>
                    <a:cubicBezTo>
                      <a:pt x="0" y="14"/>
                      <a:pt x="0" y="14"/>
                      <a:pt x="0" y="13"/>
                    </a:cubicBezTo>
                    <a:cubicBezTo>
                      <a:pt x="0" y="10"/>
                      <a:pt x="2" y="11"/>
                      <a:pt x="4" y="12"/>
                    </a:cubicBezTo>
                    <a:cubicBezTo>
                      <a:pt x="6" y="13"/>
                      <a:pt x="8" y="15"/>
                      <a:pt x="11" y="14"/>
                    </a:cubicBezTo>
                    <a:cubicBezTo>
                      <a:pt x="12" y="14"/>
                      <a:pt x="11" y="12"/>
                      <a:pt x="11" y="12"/>
                    </a:cubicBezTo>
                    <a:cubicBezTo>
                      <a:pt x="11" y="11"/>
                      <a:pt x="13" y="12"/>
                      <a:pt x="13" y="11"/>
                    </a:cubicBezTo>
                    <a:cubicBezTo>
                      <a:pt x="14" y="10"/>
                      <a:pt x="7" y="8"/>
                      <a:pt x="7" y="8"/>
                    </a:cubicBezTo>
                    <a:cubicBezTo>
                      <a:pt x="5" y="7"/>
                      <a:pt x="6" y="6"/>
                      <a:pt x="7" y="6"/>
                    </a:cubicBezTo>
                    <a:cubicBezTo>
                      <a:pt x="9" y="5"/>
                      <a:pt x="9" y="6"/>
                      <a:pt x="10" y="7"/>
                    </a:cubicBezTo>
                    <a:cubicBezTo>
                      <a:pt x="10" y="7"/>
                      <a:pt x="11" y="5"/>
                      <a:pt x="11" y="5"/>
                    </a:cubicBezTo>
                    <a:cubicBezTo>
                      <a:pt x="12" y="5"/>
                      <a:pt x="8" y="4"/>
                      <a:pt x="8" y="4"/>
                    </a:cubicBezTo>
                    <a:cubicBezTo>
                      <a:pt x="8" y="4"/>
                      <a:pt x="10" y="3"/>
                      <a:pt x="10" y="3"/>
                    </a:cubicBezTo>
                    <a:cubicBezTo>
                      <a:pt x="11" y="3"/>
                      <a:pt x="13" y="4"/>
                      <a:pt x="14" y="4"/>
                    </a:cubicBezTo>
                    <a:cubicBezTo>
                      <a:pt x="14" y="4"/>
                      <a:pt x="13" y="3"/>
                      <a:pt x="13" y="3"/>
                    </a:cubicBezTo>
                    <a:cubicBezTo>
                      <a:pt x="14" y="2"/>
                      <a:pt x="18" y="5"/>
                      <a:pt x="19" y="5"/>
                    </a:cubicBezTo>
                    <a:cubicBezTo>
                      <a:pt x="20" y="4"/>
                      <a:pt x="18" y="4"/>
                      <a:pt x="18" y="3"/>
                    </a:cubicBezTo>
                    <a:cubicBezTo>
                      <a:pt x="18" y="3"/>
                      <a:pt x="19" y="3"/>
                      <a:pt x="19" y="3"/>
                    </a:cubicBezTo>
                    <a:cubicBezTo>
                      <a:pt x="19" y="3"/>
                      <a:pt x="17" y="3"/>
                      <a:pt x="17" y="2"/>
                    </a:cubicBezTo>
                    <a:cubicBezTo>
                      <a:pt x="17" y="2"/>
                      <a:pt x="24" y="0"/>
                      <a:pt x="25" y="1"/>
                    </a:cubicBezTo>
                    <a:cubicBezTo>
                      <a:pt x="26" y="1"/>
                      <a:pt x="23" y="2"/>
                      <a:pt x="23" y="3"/>
                    </a:cubicBezTo>
                    <a:cubicBezTo>
                      <a:pt x="24" y="4"/>
                      <a:pt x="27" y="3"/>
                      <a:pt x="28" y="4"/>
                    </a:cubicBezTo>
                    <a:cubicBezTo>
                      <a:pt x="28" y="5"/>
                      <a:pt x="24" y="7"/>
                      <a:pt x="27" y="7"/>
                    </a:cubicBezTo>
                    <a:cubicBezTo>
                      <a:pt x="28" y="7"/>
                      <a:pt x="27" y="8"/>
                      <a:pt x="26" y="8"/>
                    </a:cubicBezTo>
                    <a:cubicBezTo>
                      <a:pt x="25" y="8"/>
                      <a:pt x="24" y="8"/>
                      <a:pt x="23" y="10"/>
                    </a:cubicBezTo>
                    <a:cubicBezTo>
                      <a:pt x="23" y="10"/>
                      <a:pt x="21" y="13"/>
                      <a:pt x="21" y="13"/>
                    </a:cubicBezTo>
                    <a:cubicBezTo>
                      <a:pt x="22" y="13"/>
                      <a:pt x="23" y="11"/>
                      <a:pt x="24" y="11"/>
                    </a:cubicBezTo>
                    <a:cubicBezTo>
                      <a:pt x="25" y="11"/>
                      <a:pt x="25" y="12"/>
                      <a:pt x="26" y="13"/>
                    </a:cubicBezTo>
                    <a:cubicBezTo>
                      <a:pt x="27" y="13"/>
                      <a:pt x="30" y="17"/>
                      <a:pt x="29" y="13"/>
                    </a:cubicBezTo>
                    <a:cubicBezTo>
                      <a:pt x="29" y="12"/>
                      <a:pt x="27" y="11"/>
                      <a:pt x="28" y="10"/>
                    </a:cubicBezTo>
                    <a:cubicBezTo>
                      <a:pt x="29" y="10"/>
                      <a:pt x="30" y="10"/>
                      <a:pt x="30" y="11"/>
                    </a:cubicBezTo>
                    <a:cubicBezTo>
                      <a:pt x="30" y="12"/>
                      <a:pt x="29" y="13"/>
                      <a:pt x="30" y="14"/>
                    </a:cubicBezTo>
                    <a:cubicBezTo>
                      <a:pt x="31" y="15"/>
                      <a:pt x="32" y="16"/>
                      <a:pt x="31" y="17"/>
                    </a:cubicBezTo>
                    <a:cubicBezTo>
                      <a:pt x="29" y="19"/>
                      <a:pt x="32" y="22"/>
                      <a:pt x="28" y="23"/>
                    </a:cubicBezTo>
                    <a:cubicBezTo>
                      <a:pt x="28" y="23"/>
                      <a:pt x="21" y="25"/>
                      <a:pt x="22" y="23"/>
                    </a:cubicBezTo>
                    <a:cubicBezTo>
                      <a:pt x="22" y="22"/>
                      <a:pt x="21" y="22"/>
                      <a:pt x="21" y="23"/>
                    </a:cubicBezTo>
                    <a:cubicBezTo>
                      <a:pt x="22" y="24"/>
                      <a:pt x="22" y="25"/>
                      <a:pt x="23" y="26"/>
                    </a:cubicBezTo>
                    <a:cubicBezTo>
                      <a:pt x="23" y="28"/>
                      <a:pt x="19" y="27"/>
                      <a:pt x="18" y="27"/>
                    </a:cubicBezTo>
                    <a:cubicBezTo>
                      <a:pt x="17" y="26"/>
                      <a:pt x="22" y="29"/>
                      <a:pt x="18" y="2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6" name="Freeform 575">
                <a:extLst>
                  <a:ext uri="{FF2B5EF4-FFF2-40B4-BE49-F238E27FC236}">
                    <a16:creationId xmlns:a16="http://schemas.microsoft.com/office/drawing/2014/main" id="{8FE5919D-B03B-7342-B043-AD0A3BF282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5434" y="2557302"/>
                <a:ext cx="96445" cy="76470"/>
              </a:xfrm>
              <a:custGeom>
                <a:avLst/>
                <a:gdLst>
                  <a:gd name="T0" fmla="*/ 7 w 28"/>
                  <a:gd name="T1" fmla="*/ 22 h 22"/>
                  <a:gd name="T2" fmla="*/ 3 w 28"/>
                  <a:gd name="T3" fmla="*/ 19 h 22"/>
                  <a:gd name="T4" fmla="*/ 1 w 28"/>
                  <a:gd name="T5" fmla="*/ 11 h 22"/>
                  <a:gd name="T6" fmla="*/ 1 w 28"/>
                  <a:gd name="T7" fmla="*/ 4 h 22"/>
                  <a:gd name="T8" fmla="*/ 6 w 28"/>
                  <a:gd name="T9" fmla="*/ 4 h 22"/>
                  <a:gd name="T10" fmla="*/ 5 w 28"/>
                  <a:gd name="T11" fmla="*/ 1 h 22"/>
                  <a:gd name="T12" fmla="*/ 16 w 28"/>
                  <a:gd name="T13" fmla="*/ 2 h 22"/>
                  <a:gd name="T14" fmla="*/ 25 w 28"/>
                  <a:gd name="T15" fmla="*/ 3 h 22"/>
                  <a:gd name="T16" fmla="*/ 23 w 28"/>
                  <a:gd name="T17" fmla="*/ 8 h 22"/>
                  <a:gd name="T18" fmla="*/ 19 w 28"/>
                  <a:gd name="T19" fmla="*/ 13 h 22"/>
                  <a:gd name="T20" fmla="*/ 12 w 28"/>
                  <a:gd name="T21" fmla="*/ 13 h 22"/>
                  <a:gd name="T22" fmla="*/ 10 w 28"/>
                  <a:gd name="T23" fmla="*/ 14 h 22"/>
                  <a:gd name="T24" fmla="*/ 11 w 28"/>
                  <a:gd name="T25" fmla="*/ 17 h 22"/>
                  <a:gd name="T26" fmla="*/ 7 w 28"/>
                  <a:gd name="T27" fmla="*/ 22 h 22"/>
                  <a:gd name="T28" fmla="*/ 7 w 28"/>
                  <a:gd name="T2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" h="22">
                    <a:moveTo>
                      <a:pt x="7" y="22"/>
                    </a:moveTo>
                    <a:cubicBezTo>
                      <a:pt x="5" y="21"/>
                      <a:pt x="3" y="21"/>
                      <a:pt x="3" y="19"/>
                    </a:cubicBezTo>
                    <a:cubicBezTo>
                      <a:pt x="3" y="16"/>
                      <a:pt x="0" y="14"/>
                      <a:pt x="1" y="11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4"/>
                      <a:pt x="6" y="5"/>
                      <a:pt x="6" y="4"/>
                    </a:cubicBezTo>
                    <a:cubicBezTo>
                      <a:pt x="6" y="3"/>
                      <a:pt x="0" y="3"/>
                      <a:pt x="5" y="1"/>
                    </a:cubicBezTo>
                    <a:cubicBezTo>
                      <a:pt x="9" y="0"/>
                      <a:pt x="12" y="1"/>
                      <a:pt x="16" y="2"/>
                    </a:cubicBezTo>
                    <a:cubicBezTo>
                      <a:pt x="19" y="2"/>
                      <a:pt x="22" y="2"/>
                      <a:pt x="25" y="3"/>
                    </a:cubicBezTo>
                    <a:cubicBezTo>
                      <a:pt x="28" y="4"/>
                      <a:pt x="25" y="6"/>
                      <a:pt x="23" y="8"/>
                    </a:cubicBezTo>
                    <a:cubicBezTo>
                      <a:pt x="22" y="10"/>
                      <a:pt x="21" y="12"/>
                      <a:pt x="19" y="13"/>
                    </a:cubicBezTo>
                    <a:cubicBezTo>
                      <a:pt x="18" y="15"/>
                      <a:pt x="14" y="13"/>
                      <a:pt x="12" y="13"/>
                    </a:cubicBezTo>
                    <a:cubicBezTo>
                      <a:pt x="12" y="13"/>
                      <a:pt x="9" y="13"/>
                      <a:pt x="10" y="14"/>
                    </a:cubicBezTo>
                    <a:cubicBezTo>
                      <a:pt x="10" y="15"/>
                      <a:pt x="12" y="15"/>
                      <a:pt x="11" y="17"/>
                    </a:cubicBezTo>
                    <a:cubicBezTo>
                      <a:pt x="10" y="17"/>
                      <a:pt x="8" y="22"/>
                      <a:pt x="7" y="22"/>
                    </a:cubicBezTo>
                    <a:cubicBezTo>
                      <a:pt x="5" y="21"/>
                      <a:pt x="8" y="22"/>
                      <a:pt x="7" y="2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7" name="Freeform 576">
                <a:extLst>
                  <a:ext uri="{FF2B5EF4-FFF2-40B4-BE49-F238E27FC236}">
                    <a16:creationId xmlns:a16="http://schemas.microsoft.com/office/drawing/2014/main" id="{854751E7-4AB3-B24B-B8AA-C16A1D134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9098" y="2547890"/>
                <a:ext cx="185834" cy="114118"/>
              </a:xfrm>
              <a:custGeom>
                <a:avLst/>
                <a:gdLst>
                  <a:gd name="T0" fmla="*/ 52 w 54"/>
                  <a:gd name="T1" fmla="*/ 10 h 33"/>
                  <a:gd name="T2" fmla="*/ 45 w 54"/>
                  <a:gd name="T3" fmla="*/ 4 h 33"/>
                  <a:gd name="T4" fmla="*/ 41 w 54"/>
                  <a:gd name="T5" fmla="*/ 3 h 33"/>
                  <a:gd name="T6" fmla="*/ 35 w 54"/>
                  <a:gd name="T7" fmla="*/ 4 h 33"/>
                  <a:gd name="T8" fmla="*/ 32 w 54"/>
                  <a:gd name="T9" fmla="*/ 3 h 33"/>
                  <a:gd name="T10" fmla="*/ 27 w 54"/>
                  <a:gd name="T11" fmla="*/ 1 h 33"/>
                  <a:gd name="T12" fmla="*/ 20 w 54"/>
                  <a:gd name="T13" fmla="*/ 0 h 33"/>
                  <a:gd name="T14" fmla="*/ 11 w 54"/>
                  <a:gd name="T15" fmla="*/ 1 h 33"/>
                  <a:gd name="T16" fmla="*/ 8 w 54"/>
                  <a:gd name="T17" fmla="*/ 3 h 33"/>
                  <a:gd name="T18" fmla="*/ 7 w 54"/>
                  <a:gd name="T19" fmla="*/ 11 h 33"/>
                  <a:gd name="T20" fmla="*/ 7 w 54"/>
                  <a:gd name="T21" fmla="*/ 15 h 33"/>
                  <a:gd name="T22" fmla="*/ 4 w 54"/>
                  <a:gd name="T23" fmla="*/ 18 h 33"/>
                  <a:gd name="T24" fmla="*/ 0 w 54"/>
                  <a:gd name="T25" fmla="*/ 24 h 33"/>
                  <a:gd name="T26" fmla="*/ 7 w 54"/>
                  <a:gd name="T27" fmla="*/ 26 h 33"/>
                  <a:gd name="T28" fmla="*/ 15 w 54"/>
                  <a:gd name="T29" fmla="*/ 32 h 33"/>
                  <a:gd name="T30" fmla="*/ 19 w 54"/>
                  <a:gd name="T31" fmla="*/ 30 h 33"/>
                  <a:gd name="T32" fmla="*/ 25 w 54"/>
                  <a:gd name="T33" fmla="*/ 29 h 33"/>
                  <a:gd name="T34" fmla="*/ 28 w 54"/>
                  <a:gd name="T35" fmla="*/ 26 h 33"/>
                  <a:gd name="T36" fmla="*/ 31 w 54"/>
                  <a:gd name="T37" fmla="*/ 21 h 33"/>
                  <a:gd name="T38" fmla="*/ 37 w 54"/>
                  <a:gd name="T39" fmla="*/ 17 h 33"/>
                  <a:gd name="T40" fmla="*/ 46 w 54"/>
                  <a:gd name="T41" fmla="*/ 13 h 33"/>
                  <a:gd name="T42" fmla="*/ 52 w 54"/>
                  <a:gd name="T43" fmla="*/ 10 h 33"/>
                  <a:gd name="T44" fmla="*/ 52 w 54"/>
                  <a:gd name="T4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4" h="33">
                    <a:moveTo>
                      <a:pt x="52" y="10"/>
                    </a:moveTo>
                    <a:cubicBezTo>
                      <a:pt x="50" y="8"/>
                      <a:pt x="48" y="6"/>
                      <a:pt x="45" y="4"/>
                    </a:cubicBezTo>
                    <a:cubicBezTo>
                      <a:pt x="44" y="4"/>
                      <a:pt x="42" y="3"/>
                      <a:pt x="41" y="3"/>
                    </a:cubicBezTo>
                    <a:cubicBezTo>
                      <a:pt x="38" y="2"/>
                      <a:pt x="37" y="3"/>
                      <a:pt x="35" y="4"/>
                    </a:cubicBezTo>
                    <a:cubicBezTo>
                      <a:pt x="34" y="4"/>
                      <a:pt x="33" y="3"/>
                      <a:pt x="32" y="3"/>
                    </a:cubicBezTo>
                    <a:cubicBezTo>
                      <a:pt x="31" y="2"/>
                      <a:pt x="29" y="2"/>
                      <a:pt x="27" y="1"/>
                    </a:cubicBezTo>
                    <a:cubicBezTo>
                      <a:pt x="25" y="1"/>
                      <a:pt x="22" y="0"/>
                      <a:pt x="20" y="0"/>
                    </a:cubicBezTo>
                    <a:cubicBezTo>
                      <a:pt x="17" y="0"/>
                      <a:pt x="14" y="1"/>
                      <a:pt x="11" y="1"/>
                    </a:cubicBezTo>
                    <a:cubicBezTo>
                      <a:pt x="9" y="2"/>
                      <a:pt x="6" y="1"/>
                      <a:pt x="8" y="3"/>
                    </a:cubicBezTo>
                    <a:cubicBezTo>
                      <a:pt x="10" y="7"/>
                      <a:pt x="10" y="8"/>
                      <a:pt x="7" y="11"/>
                    </a:cubicBezTo>
                    <a:cubicBezTo>
                      <a:pt x="5" y="13"/>
                      <a:pt x="7" y="14"/>
                      <a:pt x="7" y="15"/>
                    </a:cubicBezTo>
                    <a:cubicBezTo>
                      <a:pt x="6" y="16"/>
                      <a:pt x="4" y="16"/>
                      <a:pt x="4" y="18"/>
                    </a:cubicBezTo>
                    <a:cubicBezTo>
                      <a:pt x="3" y="20"/>
                      <a:pt x="1" y="22"/>
                      <a:pt x="0" y="24"/>
                    </a:cubicBezTo>
                    <a:cubicBezTo>
                      <a:pt x="0" y="25"/>
                      <a:pt x="6" y="26"/>
                      <a:pt x="7" y="26"/>
                    </a:cubicBezTo>
                    <a:cubicBezTo>
                      <a:pt x="10" y="28"/>
                      <a:pt x="12" y="32"/>
                      <a:pt x="15" y="32"/>
                    </a:cubicBezTo>
                    <a:cubicBezTo>
                      <a:pt x="16" y="33"/>
                      <a:pt x="18" y="31"/>
                      <a:pt x="19" y="30"/>
                    </a:cubicBezTo>
                    <a:cubicBezTo>
                      <a:pt x="21" y="29"/>
                      <a:pt x="23" y="30"/>
                      <a:pt x="25" y="29"/>
                    </a:cubicBezTo>
                    <a:cubicBezTo>
                      <a:pt x="27" y="29"/>
                      <a:pt x="27" y="28"/>
                      <a:pt x="28" y="26"/>
                    </a:cubicBezTo>
                    <a:cubicBezTo>
                      <a:pt x="28" y="24"/>
                      <a:pt x="28" y="23"/>
                      <a:pt x="31" y="21"/>
                    </a:cubicBezTo>
                    <a:cubicBezTo>
                      <a:pt x="33" y="20"/>
                      <a:pt x="34" y="18"/>
                      <a:pt x="37" y="17"/>
                    </a:cubicBezTo>
                    <a:cubicBezTo>
                      <a:pt x="40" y="15"/>
                      <a:pt x="43" y="14"/>
                      <a:pt x="46" y="13"/>
                    </a:cubicBezTo>
                    <a:cubicBezTo>
                      <a:pt x="46" y="13"/>
                      <a:pt x="53" y="10"/>
                      <a:pt x="52" y="10"/>
                    </a:cubicBezTo>
                    <a:cubicBezTo>
                      <a:pt x="51" y="9"/>
                      <a:pt x="54" y="11"/>
                      <a:pt x="52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8" name="Freeform 577">
                <a:extLst>
                  <a:ext uri="{FF2B5EF4-FFF2-40B4-BE49-F238E27FC236}">
                    <a16:creationId xmlns:a16="http://schemas.microsoft.com/office/drawing/2014/main" id="{BDD052C3-F5B2-A248-A454-D91850D2B9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0180" y="2516125"/>
                <a:ext cx="24699" cy="14118"/>
              </a:xfrm>
              <a:custGeom>
                <a:avLst/>
                <a:gdLst>
                  <a:gd name="T0" fmla="*/ 4 w 7"/>
                  <a:gd name="T1" fmla="*/ 4 h 4"/>
                  <a:gd name="T2" fmla="*/ 1 w 7"/>
                  <a:gd name="T3" fmla="*/ 3 h 4"/>
                  <a:gd name="T4" fmla="*/ 3 w 7"/>
                  <a:gd name="T5" fmla="*/ 0 h 4"/>
                  <a:gd name="T6" fmla="*/ 4 w 7"/>
                  <a:gd name="T7" fmla="*/ 4 h 4"/>
                  <a:gd name="T8" fmla="*/ 4 w 7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4" y="4"/>
                    </a:moveTo>
                    <a:cubicBezTo>
                      <a:pt x="3" y="4"/>
                      <a:pt x="1" y="4"/>
                      <a:pt x="1" y="3"/>
                    </a:cubicBezTo>
                    <a:cubicBezTo>
                      <a:pt x="0" y="2"/>
                      <a:pt x="3" y="0"/>
                      <a:pt x="3" y="0"/>
                    </a:cubicBezTo>
                    <a:cubicBezTo>
                      <a:pt x="6" y="0"/>
                      <a:pt x="7" y="4"/>
                      <a:pt x="4" y="4"/>
                    </a:cubicBezTo>
                    <a:cubicBezTo>
                      <a:pt x="1" y="3"/>
                      <a:pt x="6" y="4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69" name="Freeform 578">
                <a:extLst>
                  <a:ext uri="{FF2B5EF4-FFF2-40B4-BE49-F238E27FC236}">
                    <a16:creationId xmlns:a16="http://schemas.microsoft.com/office/drawing/2014/main" id="{68596054-6FEC-1844-B807-0E39F7A255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7294" y="2453773"/>
                <a:ext cx="207005" cy="97647"/>
              </a:xfrm>
              <a:custGeom>
                <a:avLst/>
                <a:gdLst>
                  <a:gd name="T0" fmla="*/ 50 w 60"/>
                  <a:gd name="T1" fmla="*/ 22 h 28"/>
                  <a:gd name="T2" fmla="*/ 48 w 60"/>
                  <a:gd name="T3" fmla="*/ 21 h 28"/>
                  <a:gd name="T4" fmla="*/ 46 w 60"/>
                  <a:gd name="T5" fmla="*/ 23 h 28"/>
                  <a:gd name="T6" fmla="*/ 43 w 60"/>
                  <a:gd name="T7" fmla="*/ 22 h 28"/>
                  <a:gd name="T8" fmla="*/ 40 w 60"/>
                  <a:gd name="T9" fmla="*/ 23 h 28"/>
                  <a:gd name="T10" fmla="*/ 24 w 60"/>
                  <a:gd name="T11" fmla="*/ 27 h 28"/>
                  <a:gd name="T12" fmla="*/ 19 w 60"/>
                  <a:gd name="T13" fmla="*/ 28 h 28"/>
                  <a:gd name="T14" fmla="*/ 17 w 60"/>
                  <a:gd name="T15" fmla="*/ 24 h 28"/>
                  <a:gd name="T16" fmla="*/ 24 w 60"/>
                  <a:gd name="T17" fmla="*/ 22 h 28"/>
                  <a:gd name="T18" fmla="*/ 29 w 60"/>
                  <a:gd name="T19" fmla="*/ 22 h 28"/>
                  <a:gd name="T20" fmla="*/ 31 w 60"/>
                  <a:gd name="T21" fmla="*/ 20 h 28"/>
                  <a:gd name="T22" fmla="*/ 24 w 60"/>
                  <a:gd name="T23" fmla="*/ 20 h 28"/>
                  <a:gd name="T24" fmla="*/ 19 w 60"/>
                  <a:gd name="T25" fmla="*/ 21 h 28"/>
                  <a:gd name="T26" fmla="*/ 19 w 60"/>
                  <a:gd name="T27" fmla="*/ 19 h 28"/>
                  <a:gd name="T28" fmla="*/ 12 w 60"/>
                  <a:gd name="T29" fmla="*/ 21 h 28"/>
                  <a:gd name="T30" fmla="*/ 11 w 60"/>
                  <a:gd name="T31" fmla="*/ 22 h 28"/>
                  <a:gd name="T32" fmla="*/ 9 w 60"/>
                  <a:gd name="T33" fmla="*/ 23 h 28"/>
                  <a:gd name="T34" fmla="*/ 5 w 60"/>
                  <a:gd name="T35" fmla="*/ 21 h 28"/>
                  <a:gd name="T36" fmla="*/ 0 w 60"/>
                  <a:gd name="T37" fmla="*/ 20 h 28"/>
                  <a:gd name="T38" fmla="*/ 4 w 60"/>
                  <a:gd name="T39" fmla="*/ 18 h 28"/>
                  <a:gd name="T40" fmla="*/ 9 w 60"/>
                  <a:gd name="T41" fmla="*/ 17 h 28"/>
                  <a:gd name="T42" fmla="*/ 11 w 60"/>
                  <a:gd name="T43" fmla="*/ 16 h 28"/>
                  <a:gd name="T44" fmla="*/ 5 w 60"/>
                  <a:gd name="T45" fmla="*/ 16 h 28"/>
                  <a:gd name="T46" fmla="*/ 4 w 60"/>
                  <a:gd name="T47" fmla="*/ 14 h 28"/>
                  <a:gd name="T48" fmla="*/ 12 w 60"/>
                  <a:gd name="T49" fmla="*/ 13 h 28"/>
                  <a:gd name="T50" fmla="*/ 4 w 60"/>
                  <a:gd name="T51" fmla="*/ 12 h 28"/>
                  <a:gd name="T52" fmla="*/ 13 w 60"/>
                  <a:gd name="T53" fmla="*/ 10 h 28"/>
                  <a:gd name="T54" fmla="*/ 9 w 60"/>
                  <a:gd name="T55" fmla="*/ 8 h 28"/>
                  <a:gd name="T56" fmla="*/ 14 w 60"/>
                  <a:gd name="T57" fmla="*/ 6 h 28"/>
                  <a:gd name="T58" fmla="*/ 17 w 60"/>
                  <a:gd name="T59" fmla="*/ 10 h 28"/>
                  <a:gd name="T60" fmla="*/ 25 w 60"/>
                  <a:gd name="T61" fmla="*/ 11 h 28"/>
                  <a:gd name="T62" fmla="*/ 29 w 60"/>
                  <a:gd name="T63" fmla="*/ 14 h 28"/>
                  <a:gd name="T64" fmla="*/ 32 w 60"/>
                  <a:gd name="T65" fmla="*/ 17 h 28"/>
                  <a:gd name="T66" fmla="*/ 39 w 60"/>
                  <a:gd name="T67" fmla="*/ 16 h 28"/>
                  <a:gd name="T68" fmla="*/ 37 w 60"/>
                  <a:gd name="T69" fmla="*/ 13 h 28"/>
                  <a:gd name="T70" fmla="*/ 38 w 60"/>
                  <a:gd name="T71" fmla="*/ 9 h 28"/>
                  <a:gd name="T72" fmla="*/ 36 w 60"/>
                  <a:gd name="T73" fmla="*/ 8 h 28"/>
                  <a:gd name="T74" fmla="*/ 38 w 60"/>
                  <a:gd name="T75" fmla="*/ 5 h 28"/>
                  <a:gd name="T76" fmla="*/ 43 w 60"/>
                  <a:gd name="T77" fmla="*/ 3 h 28"/>
                  <a:gd name="T78" fmla="*/ 44 w 60"/>
                  <a:gd name="T79" fmla="*/ 7 h 28"/>
                  <a:gd name="T80" fmla="*/ 45 w 60"/>
                  <a:gd name="T81" fmla="*/ 9 h 28"/>
                  <a:gd name="T82" fmla="*/ 44 w 60"/>
                  <a:gd name="T83" fmla="*/ 10 h 28"/>
                  <a:gd name="T84" fmla="*/ 47 w 60"/>
                  <a:gd name="T85" fmla="*/ 11 h 28"/>
                  <a:gd name="T86" fmla="*/ 51 w 60"/>
                  <a:gd name="T87" fmla="*/ 14 h 28"/>
                  <a:gd name="T88" fmla="*/ 53 w 60"/>
                  <a:gd name="T89" fmla="*/ 13 h 28"/>
                  <a:gd name="T90" fmla="*/ 57 w 60"/>
                  <a:gd name="T91" fmla="*/ 12 h 28"/>
                  <a:gd name="T92" fmla="*/ 59 w 60"/>
                  <a:gd name="T93" fmla="*/ 15 h 28"/>
                  <a:gd name="T94" fmla="*/ 58 w 60"/>
                  <a:gd name="T95" fmla="*/ 20 h 28"/>
                  <a:gd name="T96" fmla="*/ 50 w 60"/>
                  <a:gd name="T97" fmla="*/ 22 h 28"/>
                  <a:gd name="T98" fmla="*/ 50 w 60"/>
                  <a:gd name="T99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0" h="28">
                    <a:moveTo>
                      <a:pt x="50" y="22"/>
                    </a:moveTo>
                    <a:cubicBezTo>
                      <a:pt x="49" y="22"/>
                      <a:pt x="49" y="21"/>
                      <a:pt x="48" y="21"/>
                    </a:cubicBezTo>
                    <a:cubicBezTo>
                      <a:pt x="48" y="21"/>
                      <a:pt x="46" y="22"/>
                      <a:pt x="46" y="23"/>
                    </a:cubicBezTo>
                    <a:cubicBezTo>
                      <a:pt x="45" y="23"/>
                      <a:pt x="44" y="23"/>
                      <a:pt x="43" y="22"/>
                    </a:cubicBezTo>
                    <a:cubicBezTo>
                      <a:pt x="42" y="22"/>
                      <a:pt x="41" y="22"/>
                      <a:pt x="40" y="23"/>
                    </a:cubicBezTo>
                    <a:cubicBezTo>
                      <a:pt x="35" y="25"/>
                      <a:pt x="30" y="26"/>
                      <a:pt x="24" y="27"/>
                    </a:cubicBezTo>
                    <a:cubicBezTo>
                      <a:pt x="23" y="27"/>
                      <a:pt x="20" y="28"/>
                      <a:pt x="19" y="28"/>
                    </a:cubicBezTo>
                    <a:cubicBezTo>
                      <a:pt x="17" y="27"/>
                      <a:pt x="13" y="26"/>
                      <a:pt x="17" y="24"/>
                    </a:cubicBezTo>
                    <a:cubicBezTo>
                      <a:pt x="19" y="24"/>
                      <a:pt x="22" y="22"/>
                      <a:pt x="24" y="22"/>
                    </a:cubicBezTo>
                    <a:cubicBezTo>
                      <a:pt x="26" y="22"/>
                      <a:pt x="28" y="22"/>
                      <a:pt x="29" y="22"/>
                    </a:cubicBezTo>
                    <a:cubicBezTo>
                      <a:pt x="29" y="22"/>
                      <a:pt x="32" y="20"/>
                      <a:pt x="31" y="20"/>
                    </a:cubicBezTo>
                    <a:cubicBezTo>
                      <a:pt x="30" y="19"/>
                      <a:pt x="25" y="20"/>
                      <a:pt x="24" y="20"/>
                    </a:cubicBezTo>
                    <a:cubicBezTo>
                      <a:pt x="22" y="21"/>
                      <a:pt x="21" y="21"/>
                      <a:pt x="19" y="21"/>
                    </a:cubicBezTo>
                    <a:cubicBezTo>
                      <a:pt x="17" y="21"/>
                      <a:pt x="19" y="20"/>
                      <a:pt x="19" y="19"/>
                    </a:cubicBezTo>
                    <a:cubicBezTo>
                      <a:pt x="19" y="16"/>
                      <a:pt x="13" y="21"/>
                      <a:pt x="12" y="21"/>
                    </a:cubicBezTo>
                    <a:cubicBezTo>
                      <a:pt x="12" y="21"/>
                      <a:pt x="11" y="22"/>
                      <a:pt x="11" y="22"/>
                    </a:cubicBezTo>
                    <a:cubicBezTo>
                      <a:pt x="9" y="20"/>
                      <a:pt x="9" y="22"/>
                      <a:pt x="9" y="23"/>
                    </a:cubicBezTo>
                    <a:cubicBezTo>
                      <a:pt x="9" y="23"/>
                      <a:pt x="6" y="21"/>
                      <a:pt x="5" y="21"/>
                    </a:cubicBezTo>
                    <a:cubicBezTo>
                      <a:pt x="4" y="21"/>
                      <a:pt x="0" y="22"/>
                      <a:pt x="0" y="20"/>
                    </a:cubicBezTo>
                    <a:cubicBezTo>
                      <a:pt x="0" y="18"/>
                      <a:pt x="2" y="19"/>
                      <a:pt x="4" y="18"/>
                    </a:cubicBezTo>
                    <a:cubicBezTo>
                      <a:pt x="6" y="18"/>
                      <a:pt x="8" y="18"/>
                      <a:pt x="9" y="17"/>
                    </a:cubicBezTo>
                    <a:cubicBezTo>
                      <a:pt x="9" y="17"/>
                      <a:pt x="12" y="16"/>
                      <a:pt x="11" y="16"/>
                    </a:cubicBezTo>
                    <a:cubicBezTo>
                      <a:pt x="9" y="15"/>
                      <a:pt x="6" y="16"/>
                      <a:pt x="5" y="16"/>
                    </a:cubicBezTo>
                    <a:cubicBezTo>
                      <a:pt x="2" y="16"/>
                      <a:pt x="0" y="14"/>
                      <a:pt x="4" y="14"/>
                    </a:cubicBezTo>
                    <a:cubicBezTo>
                      <a:pt x="6" y="14"/>
                      <a:pt x="10" y="13"/>
                      <a:pt x="12" y="13"/>
                    </a:cubicBezTo>
                    <a:cubicBezTo>
                      <a:pt x="11" y="13"/>
                      <a:pt x="4" y="14"/>
                      <a:pt x="4" y="12"/>
                    </a:cubicBezTo>
                    <a:cubicBezTo>
                      <a:pt x="3" y="10"/>
                      <a:pt x="12" y="11"/>
                      <a:pt x="13" y="10"/>
                    </a:cubicBezTo>
                    <a:cubicBezTo>
                      <a:pt x="13" y="10"/>
                      <a:pt x="9" y="9"/>
                      <a:pt x="9" y="8"/>
                    </a:cubicBezTo>
                    <a:cubicBezTo>
                      <a:pt x="8" y="7"/>
                      <a:pt x="14" y="6"/>
                      <a:pt x="14" y="6"/>
                    </a:cubicBezTo>
                    <a:cubicBezTo>
                      <a:pt x="17" y="6"/>
                      <a:pt x="15" y="10"/>
                      <a:pt x="17" y="10"/>
                    </a:cubicBezTo>
                    <a:cubicBezTo>
                      <a:pt x="20" y="10"/>
                      <a:pt x="22" y="10"/>
                      <a:pt x="25" y="11"/>
                    </a:cubicBezTo>
                    <a:cubicBezTo>
                      <a:pt x="26" y="12"/>
                      <a:pt x="28" y="13"/>
                      <a:pt x="29" y="14"/>
                    </a:cubicBezTo>
                    <a:cubicBezTo>
                      <a:pt x="31" y="16"/>
                      <a:pt x="30" y="17"/>
                      <a:pt x="32" y="17"/>
                    </a:cubicBezTo>
                    <a:cubicBezTo>
                      <a:pt x="35" y="17"/>
                      <a:pt x="37" y="17"/>
                      <a:pt x="39" y="16"/>
                    </a:cubicBezTo>
                    <a:cubicBezTo>
                      <a:pt x="43" y="15"/>
                      <a:pt x="37" y="14"/>
                      <a:pt x="37" y="13"/>
                    </a:cubicBezTo>
                    <a:cubicBezTo>
                      <a:pt x="37" y="13"/>
                      <a:pt x="45" y="12"/>
                      <a:pt x="38" y="9"/>
                    </a:cubicBezTo>
                    <a:cubicBezTo>
                      <a:pt x="37" y="9"/>
                      <a:pt x="35" y="9"/>
                      <a:pt x="36" y="8"/>
                    </a:cubicBezTo>
                    <a:cubicBezTo>
                      <a:pt x="37" y="7"/>
                      <a:pt x="38" y="6"/>
                      <a:pt x="38" y="5"/>
                    </a:cubicBezTo>
                    <a:cubicBezTo>
                      <a:pt x="39" y="4"/>
                      <a:pt x="43" y="0"/>
                      <a:pt x="43" y="3"/>
                    </a:cubicBezTo>
                    <a:cubicBezTo>
                      <a:pt x="43" y="4"/>
                      <a:pt x="44" y="5"/>
                      <a:pt x="44" y="7"/>
                    </a:cubicBezTo>
                    <a:cubicBezTo>
                      <a:pt x="45" y="7"/>
                      <a:pt x="45" y="8"/>
                      <a:pt x="45" y="9"/>
                    </a:cubicBezTo>
                    <a:cubicBezTo>
                      <a:pt x="46" y="10"/>
                      <a:pt x="44" y="9"/>
                      <a:pt x="44" y="10"/>
                    </a:cubicBezTo>
                    <a:cubicBezTo>
                      <a:pt x="44" y="12"/>
                      <a:pt x="47" y="10"/>
                      <a:pt x="47" y="11"/>
                    </a:cubicBezTo>
                    <a:cubicBezTo>
                      <a:pt x="47" y="13"/>
                      <a:pt x="50" y="14"/>
                      <a:pt x="51" y="14"/>
                    </a:cubicBezTo>
                    <a:cubicBezTo>
                      <a:pt x="53" y="14"/>
                      <a:pt x="53" y="15"/>
                      <a:pt x="53" y="13"/>
                    </a:cubicBezTo>
                    <a:cubicBezTo>
                      <a:pt x="53" y="11"/>
                      <a:pt x="55" y="11"/>
                      <a:pt x="57" y="12"/>
                    </a:cubicBezTo>
                    <a:cubicBezTo>
                      <a:pt x="58" y="12"/>
                      <a:pt x="60" y="14"/>
                      <a:pt x="59" y="15"/>
                    </a:cubicBezTo>
                    <a:cubicBezTo>
                      <a:pt x="59" y="16"/>
                      <a:pt x="58" y="19"/>
                      <a:pt x="58" y="20"/>
                    </a:cubicBezTo>
                    <a:cubicBezTo>
                      <a:pt x="57" y="21"/>
                      <a:pt x="51" y="22"/>
                      <a:pt x="50" y="22"/>
                    </a:cubicBezTo>
                    <a:cubicBezTo>
                      <a:pt x="48" y="21"/>
                      <a:pt x="51" y="22"/>
                      <a:pt x="50" y="2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0" name="Freeform 579">
                <a:extLst>
                  <a:ext uri="{FF2B5EF4-FFF2-40B4-BE49-F238E27FC236}">
                    <a16:creationId xmlns:a16="http://schemas.microsoft.com/office/drawing/2014/main" id="{EAA37AA9-84F3-9B44-A184-83105C6D63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2009" y="2492597"/>
                <a:ext cx="35285" cy="23529"/>
              </a:xfrm>
              <a:custGeom>
                <a:avLst/>
                <a:gdLst>
                  <a:gd name="T0" fmla="*/ 9 w 10"/>
                  <a:gd name="T1" fmla="*/ 1 h 7"/>
                  <a:gd name="T2" fmla="*/ 0 w 10"/>
                  <a:gd name="T3" fmla="*/ 5 h 7"/>
                  <a:gd name="T4" fmla="*/ 6 w 10"/>
                  <a:gd name="T5" fmla="*/ 5 h 7"/>
                  <a:gd name="T6" fmla="*/ 9 w 10"/>
                  <a:gd name="T7" fmla="*/ 1 h 7"/>
                  <a:gd name="T8" fmla="*/ 9 w 10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9" y="1"/>
                    </a:moveTo>
                    <a:cubicBezTo>
                      <a:pt x="8" y="1"/>
                      <a:pt x="0" y="5"/>
                      <a:pt x="0" y="5"/>
                    </a:cubicBezTo>
                    <a:cubicBezTo>
                      <a:pt x="2" y="6"/>
                      <a:pt x="5" y="7"/>
                      <a:pt x="6" y="5"/>
                    </a:cubicBezTo>
                    <a:cubicBezTo>
                      <a:pt x="7" y="4"/>
                      <a:pt x="9" y="0"/>
                      <a:pt x="9" y="1"/>
                    </a:cubicBezTo>
                    <a:cubicBezTo>
                      <a:pt x="7" y="1"/>
                      <a:pt x="10" y="0"/>
                      <a:pt x="9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1" name="Freeform 580">
                <a:extLst>
                  <a:ext uri="{FF2B5EF4-FFF2-40B4-BE49-F238E27FC236}">
                    <a16:creationId xmlns:a16="http://schemas.microsoft.com/office/drawing/2014/main" id="{29BBA778-8919-CD4D-8E84-8C3117B214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0849" y="2440832"/>
                <a:ext cx="127026" cy="58824"/>
              </a:xfrm>
              <a:custGeom>
                <a:avLst/>
                <a:gdLst>
                  <a:gd name="T0" fmla="*/ 30 w 37"/>
                  <a:gd name="T1" fmla="*/ 12 h 17"/>
                  <a:gd name="T2" fmla="*/ 27 w 37"/>
                  <a:gd name="T3" fmla="*/ 13 h 17"/>
                  <a:gd name="T4" fmla="*/ 26 w 37"/>
                  <a:gd name="T5" fmla="*/ 10 h 17"/>
                  <a:gd name="T6" fmla="*/ 23 w 37"/>
                  <a:gd name="T7" fmla="*/ 8 h 17"/>
                  <a:gd name="T8" fmla="*/ 22 w 37"/>
                  <a:gd name="T9" fmla="*/ 10 h 17"/>
                  <a:gd name="T10" fmla="*/ 21 w 37"/>
                  <a:gd name="T11" fmla="*/ 9 h 17"/>
                  <a:gd name="T12" fmla="*/ 20 w 37"/>
                  <a:gd name="T13" fmla="*/ 13 h 17"/>
                  <a:gd name="T14" fmla="*/ 17 w 37"/>
                  <a:gd name="T15" fmla="*/ 14 h 17"/>
                  <a:gd name="T16" fmla="*/ 16 w 37"/>
                  <a:gd name="T17" fmla="*/ 16 h 17"/>
                  <a:gd name="T18" fmla="*/ 12 w 37"/>
                  <a:gd name="T19" fmla="*/ 17 h 17"/>
                  <a:gd name="T20" fmla="*/ 10 w 37"/>
                  <a:gd name="T21" fmla="*/ 15 h 17"/>
                  <a:gd name="T22" fmla="*/ 5 w 37"/>
                  <a:gd name="T23" fmla="*/ 16 h 17"/>
                  <a:gd name="T24" fmla="*/ 1 w 37"/>
                  <a:gd name="T25" fmla="*/ 17 h 17"/>
                  <a:gd name="T26" fmla="*/ 2 w 37"/>
                  <a:gd name="T27" fmla="*/ 13 h 17"/>
                  <a:gd name="T28" fmla="*/ 0 w 37"/>
                  <a:gd name="T29" fmla="*/ 14 h 17"/>
                  <a:gd name="T30" fmla="*/ 6 w 37"/>
                  <a:gd name="T31" fmla="*/ 12 h 17"/>
                  <a:gd name="T32" fmla="*/ 9 w 37"/>
                  <a:gd name="T33" fmla="*/ 10 h 17"/>
                  <a:gd name="T34" fmla="*/ 13 w 37"/>
                  <a:gd name="T35" fmla="*/ 7 h 17"/>
                  <a:gd name="T36" fmla="*/ 18 w 37"/>
                  <a:gd name="T37" fmla="*/ 3 h 17"/>
                  <a:gd name="T38" fmla="*/ 24 w 37"/>
                  <a:gd name="T39" fmla="*/ 3 h 17"/>
                  <a:gd name="T40" fmla="*/ 30 w 37"/>
                  <a:gd name="T41" fmla="*/ 3 h 17"/>
                  <a:gd name="T42" fmla="*/ 32 w 37"/>
                  <a:gd name="T43" fmla="*/ 0 h 17"/>
                  <a:gd name="T44" fmla="*/ 36 w 37"/>
                  <a:gd name="T45" fmla="*/ 2 h 17"/>
                  <a:gd name="T46" fmla="*/ 34 w 37"/>
                  <a:gd name="T47" fmla="*/ 4 h 17"/>
                  <a:gd name="T48" fmla="*/ 34 w 37"/>
                  <a:gd name="T49" fmla="*/ 7 h 17"/>
                  <a:gd name="T50" fmla="*/ 35 w 37"/>
                  <a:gd name="T51" fmla="*/ 9 h 17"/>
                  <a:gd name="T52" fmla="*/ 31 w 37"/>
                  <a:gd name="T53" fmla="*/ 10 h 17"/>
                  <a:gd name="T54" fmla="*/ 30 w 37"/>
                  <a:gd name="T55" fmla="*/ 12 h 17"/>
                  <a:gd name="T56" fmla="*/ 30 w 37"/>
                  <a:gd name="T57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" h="17">
                    <a:moveTo>
                      <a:pt x="30" y="12"/>
                    </a:moveTo>
                    <a:cubicBezTo>
                      <a:pt x="29" y="13"/>
                      <a:pt x="27" y="13"/>
                      <a:pt x="27" y="13"/>
                    </a:cubicBezTo>
                    <a:cubicBezTo>
                      <a:pt x="24" y="13"/>
                      <a:pt x="25" y="11"/>
                      <a:pt x="26" y="10"/>
                    </a:cubicBezTo>
                    <a:cubicBezTo>
                      <a:pt x="27" y="8"/>
                      <a:pt x="24" y="7"/>
                      <a:pt x="23" y="8"/>
                    </a:cubicBezTo>
                    <a:cubicBezTo>
                      <a:pt x="23" y="9"/>
                      <a:pt x="23" y="10"/>
                      <a:pt x="22" y="10"/>
                    </a:cubicBezTo>
                    <a:cubicBezTo>
                      <a:pt x="22" y="10"/>
                      <a:pt x="21" y="10"/>
                      <a:pt x="21" y="9"/>
                    </a:cubicBezTo>
                    <a:cubicBezTo>
                      <a:pt x="20" y="10"/>
                      <a:pt x="21" y="12"/>
                      <a:pt x="20" y="13"/>
                    </a:cubicBezTo>
                    <a:cubicBezTo>
                      <a:pt x="19" y="15"/>
                      <a:pt x="18" y="13"/>
                      <a:pt x="17" y="14"/>
                    </a:cubicBezTo>
                    <a:cubicBezTo>
                      <a:pt x="16" y="14"/>
                      <a:pt x="17" y="16"/>
                      <a:pt x="16" y="16"/>
                    </a:cubicBezTo>
                    <a:cubicBezTo>
                      <a:pt x="16" y="17"/>
                      <a:pt x="13" y="17"/>
                      <a:pt x="12" y="17"/>
                    </a:cubicBezTo>
                    <a:cubicBezTo>
                      <a:pt x="11" y="16"/>
                      <a:pt x="11" y="14"/>
                      <a:pt x="10" y="15"/>
                    </a:cubicBezTo>
                    <a:cubicBezTo>
                      <a:pt x="8" y="16"/>
                      <a:pt x="7" y="16"/>
                      <a:pt x="5" y="16"/>
                    </a:cubicBezTo>
                    <a:cubicBezTo>
                      <a:pt x="4" y="16"/>
                      <a:pt x="2" y="17"/>
                      <a:pt x="1" y="17"/>
                    </a:cubicBezTo>
                    <a:cubicBezTo>
                      <a:pt x="0" y="17"/>
                      <a:pt x="3" y="14"/>
                      <a:pt x="2" y="13"/>
                    </a:cubicBezTo>
                    <a:cubicBezTo>
                      <a:pt x="2" y="13"/>
                      <a:pt x="1" y="14"/>
                      <a:pt x="0" y="14"/>
                    </a:cubicBezTo>
                    <a:cubicBezTo>
                      <a:pt x="0" y="13"/>
                      <a:pt x="5" y="12"/>
                      <a:pt x="6" y="12"/>
                    </a:cubicBezTo>
                    <a:cubicBezTo>
                      <a:pt x="8" y="12"/>
                      <a:pt x="8" y="11"/>
                      <a:pt x="9" y="10"/>
                    </a:cubicBezTo>
                    <a:cubicBezTo>
                      <a:pt x="11" y="8"/>
                      <a:pt x="12" y="8"/>
                      <a:pt x="13" y="7"/>
                    </a:cubicBezTo>
                    <a:cubicBezTo>
                      <a:pt x="15" y="5"/>
                      <a:pt x="16" y="3"/>
                      <a:pt x="18" y="3"/>
                    </a:cubicBezTo>
                    <a:cubicBezTo>
                      <a:pt x="20" y="2"/>
                      <a:pt x="22" y="2"/>
                      <a:pt x="24" y="3"/>
                    </a:cubicBezTo>
                    <a:cubicBezTo>
                      <a:pt x="26" y="3"/>
                      <a:pt x="29" y="4"/>
                      <a:pt x="30" y="3"/>
                    </a:cubicBezTo>
                    <a:cubicBezTo>
                      <a:pt x="31" y="2"/>
                      <a:pt x="30" y="0"/>
                      <a:pt x="32" y="0"/>
                    </a:cubicBezTo>
                    <a:cubicBezTo>
                      <a:pt x="32" y="0"/>
                      <a:pt x="36" y="1"/>
                      <a:pt x="36" y="2"/>
                    </a:cubicBezTo>
                    <a:cubicBezTo>
                      <a:pt x="37" y="2"/>
                      <a:pt x="34" y="3"/>
                      <a:pt x="34" y="4"/>
                    </a:cubicBezTo>
                    <a:cubicBezTo>
                      <a:pt x="34" y="5"/>
                      <a:pt x="37" y="6"/>
                      <a:pt x="34" y="7"/>
                    </a:cubicBezTo>
                    <a:cubicBezTo>
                      <a:pt x="33" y="8"/>
                      <a:pt x="36" y="9"/>
                      <a:pt x="35" y="9"/>
                    </a:cubicBezTo>
                    <a:cubicBezTo>
                      <a:pt x="33" y="10"/>
                      <a:pt x="32" y="10"/>
                      <a:pt x="31" y="10"/>
                    </a:cubicBezTo>
                    <a:cubicBezTo>
                      <a:pt x="31" y="11"/>
                      <a:pt x="31" y="11"/>
                      <a:pt x="30" y="12"/>
                    </a:cubicBezTo>
                    <a:cubicBezTo>
                      <a:pt x="29" y="13"/>
                      <a:pt x="31" y="11"/>
                      <a:pt x="30" y="1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2" name="Freeform 581">
                <a:extLst>
                  <a:ext uri="{FF2B5EF4-FFF2-40B4-BE49-F238E27FC236}">
                    <a16:creationId xmlns:a16="http://schemas.microsoft.com/office/drawing/2014/main" id="{A5C0241B-408F-F042-9564-79EFD8A4D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8460" y="2464360"/>
                <a:ext cx="27052" cy="7059"/>
              </a:xfrm>
              <a:custGeom>
                <a:avLst/>
                <a:gdLst>
                  <a:gd name="T0" fmla="*/ 6 w 8"/>
                  <a:gd name="T1" fmla="*/ 2 h 2"/>
                  <a:gd name="T2" fmla="*/ 3 w 8"/>
                  <a:gd name="T3" fmla="*/ 0 h 2"/>
                  <a:gd name="T4" fmla="*/ 6 w 8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">
                    <a:moveTo>
                      <a:pt x="6" y="2"/>
                    </a:moveTo>
                    <a:cubicBezTo>
                      <a:pt x="4" y="2"/>
                      <a:pt x="0" y="1"/>
                      <a:pt x="3" y="0"/>
                    </a:cubicBezTo>
                    <a:cubicBezTo>
                      <a:pt x="5" y="0"/>
                      <a:pt x="8" y="2"/>
                      <a:pt x="6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3" name="Freeform 582">
                <a:extLst>
                  <a:ext uri="{FF2B5EF4-FFF2-40B4-BE49-F238E27FC236}">
                    <a16:creationId xmlns:a16="http://schemas.microsoft.com/office/drawing/2014/main" id="{AB6670E3-9844-AB4F-845F-74DE249C45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1984" y="2416127"/>
                <a:ext cx="72922" cy="34117"/>
              </a:xfrm>
              <a:custGeom>
                <a:avLst/>
                <a:gdLst>
                  <a:gd name="T0" fmla="*/ 7 w 21"/>
                  <a:gd name="T1" fmla="*/ 9 h 10"/>
                  <a:gd name="T2" fmla="*/ 2 w 21"/>
                  <a:gd name="T3" fmla="*/ 4 h 10"/>
                  <a:gd name="T4" fmla="*/ 9 w 21"/>
                  <a:gd name="T5" fmla="*/ 2 h 10"/>
                  <a:gd name="T6" fmla="*/ 17 w 21"/>
                  <a:gd name="T7" fmla="*/ 0 h 10"/>
                  <a:gd name="T8" fmla="*/ 19 w 21"/>
                  <a:gd name="T9" fmla="*/ 2 h 10"/>
                  <a:gd name="T10" fmla="*/ 14 w 21"/>
                  <a:gd name="T11" fmla="*/ 4 h 10"/>
                  <a:gd name="T12" fmla="*/ 15 w 21"/>
                  <a:gd name="T13" fmla="*/ 7 h 10"/>
                  <a:gd name="T14" fmla="*/ 7 w 21"/>
                  <a:gd name="T15" fmla="*/ 9 h 10"/>
                  <a:gd name="T16" fmla="*/ 7 w 21"/>
                  <a:gd name="T17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0">
                    <a:moveTo>
                      <a:pt x="7" y="9"/>
                    </a:moveTo>
                    <a:cubicBezTo>
                      <a:pt x="6" y="9"/>
                      <a:pt x="0" y="6"/>
                      <a:pt x="2" y="4"/>
                    </a:cubicBezTo>
                    <a:cubicBezTo>
                      <a:pt x="4" y="2"/>
                      <a:pt x="7" y="2"/>
                      <a:pt x="9" y="2"/>
                    </a:cubicBezTo>
                    <a:cubicBezTo>
                      <a:pt x="12" y="1"/>
                      <a:pt x="15" y="0"/>
                      <a:pt x="17" y="0"/>
                    </a:cubicBezTo>
                    <a:cubicBezTo>
                      <a:pt x="18" y="0"/>
                      <a:pt x="21" y="1"/>
                      <a:pt x="19" y="2"/>
                    </a:cubicBezTo>
                    <a:cubicBezTo>
                      <a:pt x="18" y="3"/>
                      <a:pt x="15" y="2"/>
                      <a:pt x="14" y="4"/>
                    </a:cubicBezTo>
                    <a:cubicBezTo>
                      <a:pt x="14" y="4"/>
                      <a:pt x="19" y="6"/>
                      <a:pt x="15" y="7"/>
                    </a:cubicBezTo>
                    <a:cubicBezTo>
                      <a:pt x="13" y="8"/>
                      <a:pt x="10" y="10"/>
                      <a:pt x="7" y="9"/>
                    </a:cubicBezTo>
                    <a:cubicBezTo>
                      <a:pt x="5" y="9"/>
                      <a:pt x="9" y="10"/>
                      <a:pt x="7" y="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4" name="Freeform 583">
                <a:extLst>
                  <a:ext uri="{FF2B5EF4-FFF2-40B4-BE49-F238E27FC236}">
                    <a16:creationId xmlns:a16="http://schemas.microsoft.com/office/drawing/2014/main" id="{2154F6EB-CC3E-E548-933C-B60E29F7F9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1403" y="2423185"/>
                <a:ext cx="27052" cy="14118"/>
              </a:xfrm>
              <a:custGeom>
                <a:avLst/>
                <a:gdLst>
                  <a:gd name="T0" fmla="*/ 6 w 8"/>
                  <a:gd name="T1" fmla="*/ 4 h 4"/>
                  <a:gd name="T2" fmla="*/ 3 w 8"/>
                  <a:gd name="T3" fmla="*/ 0 h 4"/>
                  <a:gd name="T4" fmla="*/ 6 w 8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6" y="4"/>
                    </a:moveTo>
                    <a:cubicBezTo>
                      <a:pt x="4" y="4"/>
                      <a:pt x="0" y="0"/>
                      <a:pt x="3" y="0"/>
                    </a:cubicBezTo>
                    <a:cubicBezTo>
                      <a:pt x="6" y="0"/>
                      <a:pt x="8" y="3"/>
                      <a:pt x="6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5" name="Freeform 584">
                <a:extLst>
                  <a:ext uri="{FF2B5EF4-FFF2-40B4-BE49-F238E27FC236}">
                    <a16:creationId xmlns:a16="http://schemas.microsoft.com/office/drawing/2014/main" id="{20751522-A957-9F4C-8FFD-01A2CF982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9041" y="2391420"/>
                <a:ext cx="72922" cy="24706"/>
              </a:xfrm>
              <a:custGeom>
                <a:avLst/>
                <a:gdLst>
                  <a:gd name="T0" fmla="*/ 1 w 21"/>
                  <a:gd name="T1" fmla="*/ 5 h 7"/>
                  <a:gd name="T2" fmla="*/ 4 w 21"/>
                  <a:gd name="T3" fmla="*/ 4 h 7"/>
                  <a:gd name="T4" fmla="*/ 9 w 21"/>
                  <a:gd name="T5" fmla="*/ 1 h 7"/>
                  <a:gd name="T6" fmla="*/ 18 w 21"/>
                  <a:gd name="T7" fmla="*/ 3 h 7"/>
                  <a:gd name="T8" fmla="*/ 11 w 21"/>
                  <a:gd name="T9" fmla="*/ 6 h 7"/>
                  <a:gd name="T10" fmla="*/ 6 w 21"/>
                  <a:gd name="T11" fmla="*/ 6 h 7"/>
                  <a:gd name="T12" fmla="*/ 1 w 21"/>
                  <a:gd name="T13" fmla="*/ 5 h 7"/>
                  <a:gd name="T14" fmla="*/ 1 w 21"/>
                  <a:gd name="T1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7">
                    <a:moveTo>
                      <a:pt x="1" y="5"/>
                    </a:moveTo>
                    <a:cubicBezTo>
                      <a:pt x="0" y="5"/>
                      <a:pt x="3" y="4"/>
                      <a:pt x="4" y="4"/>
                    </a:cubicBezTo>
                    <a:cubicBezTo>
                      <a:pt x="6" y="3"/>
                      <a:pt x="7" y="2"/>
                      <a:pt x="9" y="1"/>
                    </a:cubicBezTo>
                    <a:cubicBezTo>
                      <a:pt x="12" y="0"/>
                      <a:pt x="15" y="1"/>
                      <a:pt x="18" y="3"/>
                    </a:cubicBezTo>
                    <a:cubicBezTo>
                      <a:pt x="21" y="6"/>
                      <a:pt x="12" y="6"/>
                      <a:pt x="11" y="6"/>
                    </a:cubicBezTo>
                    <a:cubicBezTo>
                      <a:pt x="9" y="6"/>
                      <a:pt x="8" y="7"/>
                      <a:pt x="6" y="6"/>
                    </a:cubicBezTo>
                    <a:cubicBezTo>
                      <a:pt x="4" y="5"/>
                      <a:pt x="2" y="6"/>
                      <a:pt x="1" y="5"/>
                    </a:cubicBezTo>
                    <a:cubicBezTo>
                      <a:pt x="0" y="4"/>
                      <a:pt x="2" y="6"/>
                      <a:pt x="1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6" name="Freeform 585">
                <a:extLst>
                  <a:ext uri="{FF2B5EF4-FFF2-40B4-BE49-F238E27FC236}">
                    <a16:creationId xmlns:a16="http://schemas.microsoft.com/office/drawing/2014/main" id="{16BE4E49-A8D4-9847-8668-18D5B18E2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5465" y="2464360"/>
                <a:ext cx="96445" cy="65883"/>
              </a:xfrm>
              <a:custGeom>
                <a:avLst/>
                <a:gdLst>
                  <a:gd name="T0" fmla="*/ 22 w 28"/>
                  <a:gd name="T1" fmla="*/ 19 h 19"/>
                  <a:gd name="T2" fmla="*/ 15 w 28"/>
                  <a:gd name="T3" fmla="*/ 19 h 19"/>
                  <a:gd name="T4" fmla="*/ 15 w 28"/>
                  <a:gd name="T5" fmla="*/ 17 h 19"/>
                  <a:gd name="T6" fmla="*/ 12 w 28"/>
                  <a:gd name="T7" fmla="*/ 15 h 19"/>
                  <a:gd name="T8" fmla="*/ 17 w 28"/>
                  <a:gd name="T9" fmla="*/ 13 h 19"/>
                  <a:gd name="T10" fmla="*/ 16 w 28"/>
                  <a:gd name="T11" fmla="*/ 12 h 19"/>
                  <a:gd name="T12" fmla="*/ 9 w 28"/>
                  <a:gd name="T13" fmla="*/ 13 h 19"/>
                  <a:gd name="T14" fmla="*/ 2 w 28"/>
                  <a:gd name="T15" fmla="*/ 13 h 19"/>
                  <a:gd name="T16" fmla="*/ 1 w 28"/>
                  <a:gd name="T17" fmla="*/ 12 h 19"/>
                  <a:gd name="T18" fmla="*/ 7 w 28"/>
                  <a:gd name="T19" fmla="*/ 10 h 19"/>
                  <a:gd name="T20" fmla="*/ 4 w 28"/>
                  <a:gd name="T21" fmla="*/ 8 h 19"/>
                  <a:gd name="T22" fmla="*/ 7 w 28"/>
                  <a:gd name="T23" fmla="*/ 6 h 19"/>
                  <a:gd name="T24" fmla="*/ 3 w 28"/>
                  <a:gd name="T25" fmla="*/ 6 h 19"/>
                  <a:gd name="T26" fmla="*/ 7 w 28"/>
                  <a:gd name="T27" fmla="*/ 4 h 19"/>
                  <a:gd name="T28" fmla="*/ 13 w 28"/>
                  <a:gd name="T29" fmla="*/ 8 h 19"/>
                  <a:gd name="T30" fmla="*/ 16 w 28"/>
                  <a:gd name="T31" fmla="*/ 9 h 19"/>
                  <a:gd name="T32" fmla="*/ 13 w 28"/>
                  <a:gd name="T33" fmla="*/ 7 h 19"/>
                  <a:gd name="T34" fmla="*/ 14 w 28"/>
                  <a:gd name="T35" fmla="*/ 5 h 19"/>
                  <a:gd name="T36" fmla="*/ 11 w 28"/>
                  <a:gd name="T37" fmla="*/ 4 h 19"/>
                  <a:gd name="T38" fmla="*/ 11 w 28"/>
                  <a:gd name="T39" fmla="*/ 2 h 19"/>
                  <a:gd name="T40" fmla="*/ 7 w 28"/>
                  <a:gd name="T41" fmla="*/ 3 h 19"/>
                  <a:gd name="T42" fmla="*/ 13 w 28"/>
                  <a:gd name="T43" fmla="*/ 1 h 19"/>
                  <a:gd name="T44" fmla="*/ 12 w 28"/>
                  <a:gd name="T45" fmla="*/ 2 h 19"/>
                  <a:gd name="T46" fmla="*/ 15 w 28"/>
                  <a:gd name="T47" fmla="*/ 3 h 19"/>
                  <a:gd name="T48" fmla="*/ 21 w 28"/>
                  <a:gd name="T49" fmla="*/ 2 h 19"/>
                  <a:gd name="T50" fmla="*/ 26 w 28"/>
                  <a:gd name="T51" fmla="*/ 8 h 19"/>
                  <a:gd name="T52" fmla="*/ 27 w 28"/>
                  <a:gd name="T53" fmla="*/ 12 h 19"/>
                  <a:gd name="T54" fmla="*/ 26 w 28"/>
                  <a:gd name="T55" fmla="*/ 14 h 19"/>
                  <a:gd name="T56" fmla="*/ 26 w 28"/>
                  <a:gd name="T57" fmla="*/ 17 h 19"/>
                  <a:gd name="T58" fmla="*/ 22 w 28"/>
                  <a:gd name="T5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8" h="19">
                    <a:moveTo>
                      <a:pt x="22" y="19"/>
                    </a:moveTo>
                    <a:cubicBezTo>
                      <a:pt x="20" y="19"/>
                      <a:pt x="17" y="19"/>
                      <a:pt x="15" y="19"/>
                    </a:cubicBezTo>
                    <a:cubicBezTo>
                      <a:pt x="12" y="19"/>
                      <a:pt x="15" y="18"/>
                      <a:pt x="15" y="17"/>
                    </a:cubicBezTo>
                    <a:cubicBezTo>
                      <a:pt x="16" y="16"/>
                      <a:pt x="11" y="16"/>
                      <a:pt x="12" y="15"/>
                    </a:cubicBezTo>
                    <a:cubicBezTo>
                      <a:pt x="13" y="14"/>
                      <a:pt x="15" y="13"/>
                      <a:pt x="17" y="13"/>
                    </a:cubicBezTo>
                    <a:cubicBezTo>
                      <a:pt x="18" y="12"/>
                      <a:pt x="17" y="12"/>
                      <a:pt x="16" y="12"/>
                    </a:cubicBezTo>
                    <a:cubicBezTo>
                      <a:pt x="14" y="11"/>
                      <a:pt x="12" y="12"/>
                      <a:pt x="9" y="13"/>
                    </a:cubicBezTo>
                    <a:cubicBezTo>
                      <a:pt x="7" y="13"/>
                      <a:pt x="5" y="13"/>
                      <a:pt x="2" y="13"/>
                    </a:cubicBezTo>
                    <a:cubicBezTo>
                      <a:pt x="2" y="14"/>
                      <a:pt x="0" y="14"/>
                      <a:pt x="1" y="12"/>
                    </a:cubicBezTo>
                    <a:cubicBezTo>
                      <a:pt x="3" y="10"/>
                      <a:pt x="5" y="11"/>
                      <a:pt x="7" y="10"/>
                    </a:cubicBezTo>
                    <a:cubicBezTo>
                      <a:pt x="11" y="9"/>
                      <a:pt x="4" y="9"/>
                      <a:pt x="4" y="8"/>
                    </a:cubicBezTo>
                    <a:cubicBezTo>
                      <a:pt x="3" y="8"/>
                      <a:pt x="7" y="6"/>
                      <a:pt x="7" y="6"/>
                    </a:cubicBezTo>
                    <a:cubicBezTo>
                      <a:pt x="7" y="6"/>
                      <a:pt x="4" y="6"/>
                      <a:pt x="3" y="6"/>
                    </a:cubicBezTo>
                    <a:cubicBezTo>
                      <a:pt x="3" y="5"/>
                      <a:pt x="6" y="4"/>
                      <a:pt x="7" y="4"/>
                    </a:cubicBezTo>
                    <a:cubicBezTo>
                      <a:pt x="9" y="4"/>
                      <a:pt x="11" y="7"/>
                      <a:pt x="13" y="8"/>
                    </a:cubicBezTo>
                    <a:cubicBezTo>
                      <a:pt x="14" y="8"/>
                      <a:pt x="15" y="10"/>
                      <a:pt x="16" y="9"/>
                    </a:cubicBezTo>
                    <a:cubicBezTo>
                      <a:pt x="19" y="7"/>
                      <a:pt x="13" y="7"/>
                      <a:pt x="13" y="7"/>
                    </a:cubicBezTo>
                    <a:cubicBezTo>
                      <a:pt x="14" y="7"/>
                      <a:pt x="18" y="6"/>
                      <a:pt x="14" y="5"/>
                    </a:cubicBezTo>
                    <a:cubicBezTo>
                      <a:pt x="13" y="5"/>
                      <a:pt x="12" y="5"/>
                      <a:pt x="11" y="4"/>
                    </a:cubicBezTo>
                    <a:cubicBezTo>
                      <a:pt x="9" y="3"/>
                      <a:pt x="11" y="3"/>
                      <a:pt x="11" y="2"/>
                    </a:cubicBezTo>
                    <a:cubicBezTo>
                      <a:pt x="10" y="2"/>
                      <a:pt x="7" y="3"/>
                      <a:pt x="7" y="3"/>
                    </a:cubicBezTo>
                    <a:cubicBezTo>
                      <a:pt x="6" y="2"/>
                      <a:pt x="13" y="1"/>
                      <a:pt x="13" y="1"/>
                    </a:cubicBezTo>
                    <a:cubicBezTo>
                      <a:pt x="13" y="1"/>
                      <a:pt x="12" y="2"/>
                      <a:pt x="12" y="2"/>
                    </a:cubicBezTo>
                    <a:cubicBezTo>
                      <a:pt x="11" y="3"/>
                      <a:pt x="14" y="3"/>
                      <a:pt x="15" y="3"/>
                    </a:cubicBezTo>
                    <a:cubicBezTo>
                      <a:pt x="18" y="4"/>
                      <a:pt x="19" y="4"/>
                      <a:pt x="21" y="2"/>
                    </a:cubicBezTo>
                    <a:cubicBezTo>
                      <a:pt x="24" y="0"/>
                      <a:pt x="27" y="6"/>
                      <a:pt x="26" y="8"/>
                    </a:cubicBezTo>
                    <a:cubicBezTo>
                      <a:pt x="26" y="10"/>
                      <a:pt x="26" y="11"/>
                      <a:pt x="27" y="12"/>
                    </a:cubicBezTo>
                    <a:cubicBezTo>
                      <a:pt x="28" y="14"/>
                      <a:pt x="28" y="15"/>
                      <a:pt x="26" y="14"/>
                    </a:cubicBezTo>
                    <a:cubicBezTo>
                      <a:pt x="24" y="12"/>
                      <a:pt x="25" y="16"/>
                      <a:pt x="26" y="17"/>
                    </a:cubicBezTo>
                    <a:cubicBezTo>
                      <a:pt x="27" y="18"/>
                      <a:pt x="23" y="19"/>
                      <a:pt x="22" y="1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7" name="Freeform 586">
                <a:extLst>
                  <a:ext uri="{FF2B5EF4-FFF2-40B4-BE49-F238E27FC236}">
                    <a16:creationId xmlns:a16="http://schemas.microsoft.com/office/drawing/2014/main" id="{F9061C64-5FF4-8343-A831-AA011AF2F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4880" y="2496126"/>
                <a:ext cx="30580" cy="9412"/>
              </a:xfrm>
              <a:custGeom>
                <a:avLst/>
                <a:gdLst>
                  <a:gd name="T0" fmla="*/ 1 w 9"/>
                  <a:gd name="T1" fmla="*/ 3 h 3"/>
                  <a:gd name="T2" fmla="*/ 7 w 9"/>
                  <a:gd name="T3" fmla="*/ 0 h 3"/>
                  <a:gd name="T4" fmla="*/ 1 w 9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">
                    <a:moveTo>
                      <a:pt x="1" y="3"/>
                    </a:moveTo>
                    <a:cubicBezTo>
                      <a:pt x="4" y="2"/>
                      <a:pt x="9" y="0"/>
                      <a:pt x="7" y="0"/>
                    </a:cubicBezTo>
                    <a:cubicBezTo>
                      <a:pt x="4" y="0"/>
                      <a:pt x="0" y="3"/>
                      <a:pt x="1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8" name="Freeform 587">
                <a:extLst>
                  <a:ext uri="{FF2B5EF4-FFF2-40B4-BE49-F238E27FC236}">
                    <a16:creationId xmlns:a16="http://schemas.microsoft.com/office/drawing/2014/main" id="{B8F2662E-8314-E043-B38B-85ECD2935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7823" y="2492597"/>
                <a:ext cx="28228" cy="7059"/>
              </a:xfrm>
              <a:custGeom>
                <a:avLst/>
                <a:gdLst>
                  <a:gd name="T0" fmla="*/ 1 w 8"/>
                  <a:gd name="T1" fmla="*/ 2 h 2"/>
                  <a:gd name="T2" fmla="*/ 6 w 8"/>
                  <a:gd name="T3" fmla="*/ 0 h 2"/>
                  <a:gd name="T4" fmla="*/ 1 w 8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2">
                    <a:moveTo>
                      <a:pt x="1" y="2"/>
                    </a:moveTo>
                    <a:cubicBezTo>
                      <a:pt x="0" y="2"/>
                      <a:pt x="4" y="0"/>
                      <a:pt x="6" y="0"/>
                    </a:cubicBezTo>
                    <a:cubicBezTo>
                      <a:pt x="8" y="0"/>
                      <a:pt x="4" y="2"/>
                      <a:pt x="1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79" name="Freeform 588">
                <a:extLst>
                  <a:ext uri="{FF2B5EF4-FFF2-40B4-BE49-F238E27FC236}">
                    <a16:creationId xmlns:a16="http://schemas.microsoft.com/office/drawing/2014/main" id="{BC7047FB-71AF-AA4D-8FC7-8768CA3646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3709" y="2482008"/>
                <a:ext cx="35285" cy="17648"/>
              </a:xfrm>
              <a:custGeom>
                <a:avLst/>
                <a:gdLst>
                  <a:gd name="T0" fmla="*/ 2 w 10"/>
                  <a:gd name="T1" fmla="*/ 3 h 5"/>
                  <a:gd name="T2" fmla="*/ 10 w 10"/>
                  <a:gd name="T3" fmla="*/ 1 h 5"/>
                  <a:gd name="T4" fmla="*/ 2 w 10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2" y="3"/>
                    </a:moveTo>
                    <a:cubicBezTo>
                      <a:pt x="0" y="2"/>
                      <a:pt x="10" y="0"/>
                      <a:pt x="10" y="1"/>
                    </a:cubicBezTo>
                    <a:cubicBezTo>
                      <a:pt x="10" y="2"/>
                      <a:pt x="6" y="5"/>
                      <a:pt x="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0" name="Freeform 589">
                <a:extLst>
                  <a:ext uri="{FF2B5EF4-FFF2-40B4-BE49-F238E27FC236}">
                    <a16:creationId xmlns:a16="http://schemas.microsoft.com/office/drawing/2014/main" id="{62BEA475-2608-A94C-A5A3-034B9A53A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7237" y="2467891"/>
                <a:ext cx="24699" cy="17648"/>
              </a:xfrm>
              <a:custGeom>
                <a:avLst/>
                <a:gdLst>
                  <a:gd name="T0" fmla="*/ 1 w 7"/>
                  <a:gd name="T1" fmla="*/ 5 h 5"/>
                  <a:gd name="T2" fmla="*/ 0 w 7"/>
                  <a:gd name="T3" fmla="*/ 1 h 5"/>
                  <a:gd name="T4" fmla="*/ 4 w 7"/>
                  <a:gd name="T5" fmla="*/ 2 h 5"/>
                  <a:gd name="T6" fmla="*/ 7 w 7"/>
                  <a:gd name="T7" fmla="*/ 4 h 5"/>
                  <a:gd name="T8" fmla="*/ 1 w 7"/>
                  <a:gd name="T9" fmla="*/ 5 h 5"/>
                  <a:gd name="T10" fmla="*/ 1 w 7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3" y="1"/>
                      <a:pt x="4" y="2"/>
                    </a:cubicBezTo>
                    <a:cubicBezTo>
                      <a:pt x="4" y="2"/>
                      <a:pt x="7" y="3"/>
                      <a:pt x="7" y="4"/>
                    </a:cubicBezTo>
                    <a:cubicBezTo>
                      <a:pt x="7" y="4"/>
                      <a:pt x="2" y="5"/>
                      <a:pt x="1" y="5"/>
                    </a:cubicBezTo>
                    <a:cubicBezTo>
                      <a:pt x="0" y="4"/>
                      <a:pt x="4" y="5"/>
                      <a:pt x="1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1" name="Freeform 590">
                <a:extLst>
                  <a:ext uri="{FF2B5EF4-FFF2-40B4-BE49-F238E27FC236}">
                    <a16:creationId xmlns:a16="http://schemas.microsoft.com/office/drawing/2014/main" id="{4FC436F4-55DC-9647-81E4-505C063AC8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3129" y="2426713"/>
                <a:ext cx="41166" cy="30589"/>
              </a:xfrm>
              <a:custGeom>
                <a:avLst/>
                <a:gdLst>
                  <a:gd name="T0" fmla="*/ 8 w 12"/>
                  <a:gd name="T1" fmla="*/ 8 h 9"/>
                  <a:gd name="T2" fmla="*/ 3 w 12"/>
                  <a:gd name="T3" fmla="*/ 1 h 9"/>
                  <a:gd name="T4" fmla="*/ 8 w 12"/>
                  <a:gd name="T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8" y="8"/>
                    </a:moveTo>
                    <a:cubicBezTo>
                      <a:pt x="6" y="9"/>
                      <a:pt x="0" y="0"/>
                      <a:pt x="3" y="1"/>
                    </a:cubicBezTo>
                    <a:cubicBezTo>
                      <a:pt x="6" y="3"/>
                      <a:pt x="12" y="8"/>
                      <a:pt x="8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2" name="Freeform 591">
                <a:extLst>
                  <a:ext uri="{FF2B5EF4-FFF2-40B4-BE49-F238E27FC236}">
                    <a16:creationId xmlns:a16="http://schemas.microsoft.com/office/drawing/2014/main" id="{8B1DB364-D3CD-3A4E-8724-12F5D4F91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994" y="2423185"/>
                <a:ext cx="30580" cy="10588"/>
              </a:xfrm>
              <a:custGeom>
                <a:avLst/>
                <a:gdLst>
                  <a:gd name="T0" fmla="*/ 2 w 9"/>
                  <a:gd name="T1" fmla="*/ 1 h 3"/>
                  <a:gd name="T2" fmla="*/ 8 w 9"/>
                  <a:gd name="T3" fmla="*/ 2 h 3"/>
                  <a:gd name="T4" fmla="*/ 2 w 9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3">
                    <a:moveTo>
                      <a:pt x="2" y="1"/>
                    </a:moveTo>
                    <a:cubicBezTo>
                      <a:pt x="5" y="0"/>
                      <a:pt x="9" y="2"/>
                      <a:pt x="8" y="2"/>
                    </a:cubicBezTo>
                    <a:cubicBezTo>
                      <a:pt x="3" y="3"/>
                      <a:pt x="0" y="2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3" name="Freeform 592">
                <a:extLst>
                  <a:ext uri="{FF2B5EF4-FFF2-40B4-BE49-F238E27FC236}">
                    <a16:creationId xmlns:a16="http://schemas.microsoft.com/office/drawing/2014/main" id="{76699111-3867-4C4E-A713-F95B73622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0185" y="2367890"/>
                <a:ext cx="123497" cy="65883"/>
              </a:xfrm>
              <a:custGeom>
                <a:avLst/>
                <a:gdLst>
                  <a:gd name="T0" fmla="*/ 28 w 36"/>
                  <a:gd name="T1" fmla="*/ 17 h 19"/>
                  <a:gd name="T2" fmla="*/ 27 w 36"/>
                  <a:gd name="T3" fmla="*/ 15 h 19"/>
                  <a:gd name="T4" fmla="*/ 22 w 36"/>
                  <a:gd name="T5" fmla="*/ 13 h 19"/>
                  <a:gd name="T6" fmla="*/ 14 w 36"/>
                  <a:gd name="T7" fmla="*/ 14 h 19"/>
                  <a:gd name="T8" fmla="*/ 18 w 36"/>
                  <a:gd name="T9" fmla="*/ 12 h 19"/>
                  <a:gd name="T10" fmla="*/ 8 w 36"/>
                  <a:gd name="T11" fmla="*/ 12 h 19"/>
                  <a:gd name="T12" fmla="*/ 13 w 36"/>
                  <a:gd name="T13" fmla="*/ 10 h 19"/>
                  <a:gd name="T14" fmla="*/ 12 w 36"/>
                  <a:gd name="T15" fmla="*/ 9 h 19"/>
                  <a:gd name="T16" fmla="*/ 13 w 36"/>
                  <a:gd name="T17" fmla="*/ 8 h 19"/>
                  <a:gd name="T18" fmla="*/ 11 w 36"/>
                  <a:gd name="T19" fmla="*/ 8 h 19"/>
                  <a:gd name="T20" fmla="*/ 10 w 36"/>
                  <a:gd name="T21" fmla="*/ 6 h 19"/>
                  <a:gd name="T22" fmla="*/ 6 w 36"/>
                  <a:gd name="T23" fmla="*/ 6 h 19"/>
                  <a:gd name="T24" fmla="*/ 3 w 36"/>
                  <a:gd name="T25" fmla="*/ 5 h 19"/>
                  <a:gd name="T26" fmla="*/ 9 w 36"/>
                  <a:gd name="T27" fmla="*/ 2 h 19"/>
                  <a:gd name="T28" fmla="*/ 16 w 36"/>
                  <a:gd name="T29" fmla="*/ 1 h 19"/>
                  <a:gd name="T30" fmla="*/ 18 w 36"/>
                  <a:gd name="T31" fmla="*/ 5 h 19"/>
                  <a:gd name="T32" fmla="*/ 22 w 36"/>
                  <a:gd name="T33" fmla="*/ 4 h 19"/>
                  <a:gd name="T34" fmla="*/ 25 w 36"/>
                  <a:gd name="T35" fmla="*/ 7 h 19"/>
                  <a:gd name="T36" fmla="*/ 30 w 36"/>
                  <a:gd name="T37" fmla="*/ 7 h 19"/>
                  <a:gd name="T38" fmla="*/ 33 w 36"/>
                  <a:gd name="T39" fmla="*/ 12 h 19"/>
                  <a:gd name="T40" fmla="*/ 34 w 36"/>
                  <a:gd name="T41" fmla="*/ 16 h 19"/>
                  <a:gd name="T42" fmla="*/ 28 w 36"/>
                  <a:gd name="T43" fmla="*/ 17 h 19"/>
                  <a:gd name="T44" fmla="*/ 28 w 36"/>
                  <a:gd name="T45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6" h="19">
                    <a:moveTo>
                      <a:pt x="28" y="17"/>
                    </a:moveTo>
                    <a:cubicBezTo>
                      <a:pt x="27" y="17"/>
                      <a:pt x="27" y="16"/>
                      <a:pt x="27" y="15"/>
                    </a:cubicBezTo>
                    <a:cubicBezTo>
                      <a:pt x="26" y="14"/>
                      <a:pt x="23" y="13"/>
                      <a:pt x="22" y="13"/>
                    </a:cubicBezTo>
                    <a:cubicBezTo>
                      <a:pt x="21" y="13"/>
                      <a:pt x="14" y="15"/>
                      <a:pt x="14" y="14"/>
                    </a:cubicBezTo>
                    <a:cubicBezTo>
                      <a:pt x="14" y="14"/>
                      <a:pt x="18" y="12"/>
                      <a:pt x="18" y="12"/>
                    </a:cubicBezTo>
                    <a:cubicBezTo>
                      <a:pt x="15" y="11"/>
                      <a:pt x="11" y="14"/>
                      <a:pt x="8" y="12"/>
                    </a:cubicBezTo>
                    <a:cubicBezTo>
                      <a:pt x="2" y="9"/>
                      <a:pt x="13" y="10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7"/>
                      <a:pt x="11" y="8"/>
                      <a:pt x="11" y="8"/>
                    </a:cubicBezTo>
                    <a:cubicBezTo>
                      <a:pt x="10" y="7"/>
                      <a:pt x="12" y="6"/>
                      <a:pt x="10" y="6"/>
                    </a:cubicBezTo>
                    <a:cubicBezTo>
                      <a:pt x="9" y="6"/>
                      <a:pt x="7" y="7"/>
                      <a:pt x="6" y="6"/>
                    </a:cubicBezTo>
                    <a:cubicBezTo>
                      <a:pt x="6" y="5"/>
                      <a:pt x="4" y="6"/>
                      <a:pt x="3" y="5"/>
                    </a:cubicBezTo>
                    <a:cubicBezTo>
                      <a:pt x="0" y="0"/>
                      <a:pt x="7" y="2"/>
                      <a:pt x="9" y="2"/>
                    </a:cubicBezTo>
                    <a:cubicBezTo>
                      <a:pt x="11" y="1"/>
                      <a:pt x="14" y="0"/>
                      <a:pt x="16" y="1"/>
                    </a:cubicBezTo>
                    <a:cubicBezTo>
                      <a:pt x="19" y="2"/>
                      <a:pt x="14" y="7"/>
                      <a:pt x="18" y="5"/>
                    </a:cubicBezTo>
                    <a:cubicBezTo>
                      <a:pt x="19" y="5"/>
                      <a:pt x="21" y="3"/>
                      <a:pt x="22" y="4"/>
                    </a:cubicBezTo>
                    <a:cubicBezTo>
                      <a:pt x="23" y="5"/>
                      <a:pt x="24" y="7"/>
                      <a:pt x="25" y="7"/>
                    </a:cubicBezTo>
                    <a:cubicBezTo>
                      <a:pt x="26" y="7"/>
                      <a:pt x="29" y="6"/>
                      <a:pt x="30" y="7"/>
                    </a:cubicBezTo>
                    <a:cubicBezTo>
                      <a:pt x="32" y="8"/>
                      <a:pt x="32" y="11"/>
                      <a:pt x="33" y="12"/>
                    </a:cubicBezTo>
                    <a:cubicBezTo>
                      <a:pt x="34" y="14"/>
                      <a:pt x="36" y="15"/>
                      <a:pt x="34" y="16"/>
                    </a:cubicBezTo>
                    <a:cubicBezTo>
                      <a:pt x="33" y="18"/>
                      <a:pt x="30" y="18"/>
                      <a:pt x="28" y="17"/>
                    </a:cubicBezTo>
                    <a:cubicBezTo>
                      <a:pt x="27" y="16"/>
                      <a:pt x="31" y="19"/>
                      <a:pt x="28" y="1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4" name="Freeform 593">
                <a:extLst>
                  <a:ext uri="{FF2B5EF4-FFF2-40B4-BE49-F238E27FC236}">
                    <a16:creationId xmlns:a16="http://schemas.microsoft.com/office/drawing/2014/main" id="{892BC523-CCBE-F94D-AFAA-13647A144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6631" y="2336125"/>
                <a:ext cx="37637" cy="17648"/>
              </a:xfrm>
              <a:custGeom>
                <a:avLst/>
                <a:gdLst>
                  <a:gd name="T0" fmla="*/ 8 w 11"/>
                  <a:gd name="T1" fmla="*/ 5 h 5"/>
                  <a:gd name="T2" fmla="*/ 4 w 11"/>
                  <a:gd name="T3" fmla="*/ 4 h 5"/>
                  <a:gd name="T4" fmla="*/ 2 w 11"/>
                  <a:gd name="T5" fmla="*/ 3 h 5"/>
                  <a:gd name="T6" fmla="*/ 7 w 11"/>
                  <a:gd name="T7" fmla="*/ 2 h 5"/>
                  <a:gd name="T8" fmla="*/ 8 w 1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5">
                    <a:moveTo>
                      <a:pt x="8" y="5"/>
                    </a:moveTo>
                    <a:cubicBezTo>
                      <a:pt x="6" y="5"/>
                      <a:pt x="6" y="4"/>
                      <a:pt x="4" y="4"/>
                    </a:cubicBezTo>
                    <a:cubicBezTo>
                      <a:pt x="4" y="4"/>
                      <a:pt x="0" y="4"/>
                      <a:pt x="2" y="3"/>
                    </a:cubicBezTo>
                    <a:cubicBezTo>
                      <a:pt x="3" y="1"/>
                      <a:pt x="6" y="0"/>
                      <a:pt x="7" y="2"/>
                    </a:cubicBezTo>
                    <a:cubicBezTo>
                      <a:pt x="9" y="3"/>
                      <a:pt x="11" y="5"/>
                      <a:pt x="8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5" name="Freeform 594">
                <a:extLst>
                  <a:ext uri="{FF2B5EF4-FFF2-40B4-BE49-F238E27FC236}">
                    <a16:creationId xmlns:a16="http://schemas.microsoft.com/office/drawing/2014/main" id="{9430BC09-9E79-B448-BDDB-34D8CA178E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7211" y="2391420"/>
                <a:ext cx="69393" cy="38824"/>
              </a:xfrm>
              <a:custGeom>
                <a:avLst/>
                <a:gdLst>
                  <a:gd name="T0" fmla="*/ 8 w 20"/>
                  <a:gd name="T1" fmla="*/ 7 h 11"/>
                  <a:gd name="T2" fmla="*/ 3 w 20"/>
                  <a:gd name="T3" fmla="*/ 5 h 11"/>
                  <a:gd name="T4" fmla="*/ 4 w 20"/>
                  <a:gd name="T5" fmla="*/ 3 h 11"/>
                  <a:gd name="T6" fmla="*/ 1 w 20"/>
                  <a:gd name="T7" fmla="*/ 1 h 11"/>
                  <a:gd name="T8" fmla="*/ 6 w 20"/>
                  <a:gd name="T9" fmla="*/ 1 h 11"/>
                  <a:gd name="T10" fmla="*/ 12 w 20"/>
                  <a:gd name="T11" fmla="*/ 3 h 11"/>
                  <a:gd name="T12" fmla="*/ 16 w 20"/>
                  <a:gd name="T13" fmla="*/ 3 h 11"/>
                  <a:gd name="T14" fmla="*/ 19 w 20"/>
                  <a:gd name="T15" fmla="*/ 4 h 11"/>
                  <a:gd name="T16" fmla="*/ 18 w 20"/>
                  <a:gd name="T17" fmla="*/ 8 h 11"/>
                  <a:gd name="T18" fmla="*/ 15 w 20"/>
                  <a:gd name="T19" fmla="*/ 10 h 11"/>
                  <a:gd name="T20" fmla="*/ 9 w 20"/>
                  <a:gd name="T21" fmla="*/ 11 h 11"/>
                  <a:gd name="T22" fmla="*/ 4 w 20"/>
                  <a:gd name="T23" fmla="*/ 8 h 11"/>
                  <a:gd name="T24" fmla="*/ 8 w 20"/>
                  <a:gd name="T25" fmla="*/ 7 h 11"/>
                  <a:gd name="T26" fmla="*/ 8 w 20"/>
                  <a:gd name="T2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" h="11">
                    <a:moveTo>
                      <a:pt x="8" y="7"/>
                    </a:moveTo>
                    <a:cubicBezTo>
                      <a:pt x="6" y="7"/>
                      <a:pt x="4" y="6"/>
                      <a:pt x="3" y="5"/>
                    </a:cubicBezTo>
                    <a:cubicBezTo>
                      <a:pt x="0" y="4"/>
                      <a:pt x="4" y="3"/>
                      <a:pt x="4" y="3"/>
                    </a:cubicBezTo>
                    <a:cubicBezTo>
                      <a:pt x="4" y="2"/>
                      <a:pt x="2" y="1"/>
                      <a:pt x="1" y="1"/>
                    </a:cubicBezTo>
                    <a:cubicBezTo>
                      <a:pt x="1" y="0"/>
                      <a:pt x="6" y="1"/>
                      <a:pt x="6" y="1"/>
                    </a:cubicBezTo>
                    <a:cubicBezTo>
                      <a:pt x="8" y="1"/>
                      <a:pt x="10" y="2"/>
                      <a:pt x="12" y="3"/>
                    </a:cubicBezTo>
                    <a:cubicBezTo>
                      <a:pt x="14" y="3"/>
                      <a:pt x="15" y="3"/>
                      <a:pt x="16" y="3"/>
                    </a:cubicBezTo>
                    <a:cubicBezTo>
                      <a:pt x="17" y="3"/>
                      <a:pt x="20" y="4"/>
                      <a:pt x="19" y="4"/>
                    </a:cubicBezTo>
                    <a:cubicBezTo>
                      <a:pt x="17" y="6"/>
                      <a:pt x="16" y="5"/>
                      <a:pt x="18" y="8"/>
                    </a:cubicBezTo>
                    <a:cubicBezTo>
                      <a:pt x="19" y="9"/>
                      <a:pt x="16" y="9"/>
                      <a:pt x="15" y="10"/>
                    </a:cubicBezTo>
                    <a:cubicBezTo>
                      <a:pt x="13" y="10"/>
                      <a:pt x="11" y="11"/>
                      <a:pt x="9" y="11"/>
                    </a:cubicBezTo>
                    <a:cubicBezTo>
                      <a:pt x="8" y="10"/>
                      <a:pt x="4" y="9"/>
                      <a:pt x="4" y="8"/>
                    </a:cubicBezTo>
                    <a:cubicBezTo>
                      <a:pt x="4" y="8"/>
                      <a:pt x="10" y="7"/>
                      <a:pt x="8" y="7"/>
                    </a:cubicBezTo>
                    <a:cubicBezTo>
                      <a:pt x="5" y="6"/>
                      <a:pt x="10" y="7"/>
                      <a:pt x="8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6" name="Freeform 595">
                <a:extLst>
                  <a:ext uri="{FF2B5EF4-FFF2-40B4-BE49-F238E27FC236}">
                    <a16:creationId xmlns:a16="http://schemas.microsoft.com/office/drawing/2014/main" id="{4052114B-9972-5A49-B5B5-B07B515E46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6025" y="2426713"/>
                <a:ext cx="61160" cy="17648"/>
              </a:xfrm>
              <a:custGeom>
                <a:avLst/>
                <a:gdLst>
                  <a:gd name="T0" fmla="*/ 14 w 18"/>
                  <a:gd name="T1" fmla="*/ 5 h 5"/>
                  <a:gd name="T2" fmla="*/ 16 w 18"/>
                  <a:gd name="T3" fmla="*/ 2 h 5"/>
                  <a:gd name="T4" fmla="*/ 13 w 18"/>
                  <a:gd name="T5" fmla="*/ 1 h 5"/>
                  <a:gd name="T6" fmla="*/ 3 w 18"/>
                  <a:gd name="T7" fmla="*/ 1 h 5"/>
                  <a:gd name="T8" fmla="*/ 4 w 18"/>
                  <a:gd name="T9" fmla="*/ 4 h 5"/>
                  <a:gd name="T10" fmla="*/ 14 w 18"/>
                  <a:gd name="T11" fmla="*/ 5 h 5"/>
                  <a:gd name="T12" fmla="*/ 14 w 18"/>
                  <a:gd name="T1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5">
                    <a:moveTo>
                      <a:pt x="14" y="5"/>
                    </a:moveTo>
                    <a:cubicBezTo>
                      <a:pt x="14" y="4"/>
                      <a:pt x="18" y="2"/>
                      <a:pt x="16" y="2"/>
                    </a:cubicBezTo>
                    <a:cubicBezTo>
                      <a:pt x="15" y="1"/>
                      <a:pt x="14" y="1"/>
                      <a:pt x="13" y="1"/>
                    </a:cubicBezTo>
                    <a:cubicBezTo>
                      <a:pt x="10" y="1"/>
                      <a:pt x="6" y="0"/>
                      <a:pt x="3" y="1"/>
                    </a:cubicBezTo>
                    <a:cubicBezTo>
                      <a:pt x="0" y="1"/>
                      <a:pt x="1" y="4"/>
                      <a:pt x="4" y="4"/>
                    </a:cubicBezTo>
                    <a:cubicBezTo>
                      <a:pt x="7" y="4"/>
                      <a:pt x="11" y="5"/>
                      <a:pt x="14" y="5"/>
                    </a:cubicBezTo>
                    <a:cubicBezTo>
                      <a:pt x="16" y="4"/>
                      <a:pt x="12" y="5"/>
                      <a:pt x="14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7" name="Freeform 596">
                <a:extLst>
                  <a:ext uri="{FF2B5EF4-FFF2-40B4-BE49-F238E27FC236}">
                    <a16:creationId xmlns:a16="http://schemas.microsoft.com/office/drawing/2014/main" id="{CCD29A2B-B803-6E4B-837D-7AF1141DA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497" y="2505538"/>
                <a:ext cx="57632" cy="38824"/>
              </a:xfrm>
              <a:custGeom>
                <a:avLst/>
                <a:gdLst>
                  <a:gd name="T0" fmla="*/ 7 w 17"/>
                  <a:gd name="T1" fmla="*/ 1 h 11"/>
                  <a:gd name="T2" fmla="*/ 1 w 17"/>
                  <a:gd name="T3" fmla="*/ 6 h 11"/>
                  <a:gd name="T4" fmla="*/ 10 w 17"/>
                  <a:gd name="T5" fmla="*/ 10 h 11"/>
                  <a:gd name="T6" fmla="*/ 15 w 17"/>
                  <a:gd name="T7" fmla="*/ 10 h 11"/>
                  <a:gd name="T8" fmla="*/ 15 w 17"/>
                  <a:gd name="T9" fmla="*/ 8 h 11"/>
                  <a:gd name="T10" fmla="*/ 16 w 17"/>
                  <a:gd name="T11" fmla="*/ 6 h 11"/>
                  <a:gd name="T12" fmla="*/ 7 w 17"/>
                  <a:gd name="T13" fmla="*/ 1 h 11"/>
                  <a:gd name="T14" fmla="*/ 7 w 17"/>
                  <a:gd name="T1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11">
                    <a:moveTo>
                      <a:pt x="7" y="1"/>
                    </a:moveTo>
                    <a:cubicBezTo>
                      <a:pt x="5" y="0"/>
                      <a:pt x="2" y="4"/>
                      <a:pt x="1" y="6"/>
                    </a:cubicBezTo>
                    <a:cubicBezTo>
                      <a:pt x="0" y="8"/>
                      <a:pt x="8" y="10"/>
                      <a:pt x="10" y="10"/>
                    </a:cubicBezTo>
                    <a:cubicBezTo>
                      <a:pt x="11" y="11"/>
                      <a:pt x="14" y="11"/>
                      <a:pt x="15" y="10"/>
                    </a:cubicBezTo>
                    <a:cubicBezTo>
                      <a:pt x="16" y="10"/>
                      <a:pt x="15" y="9"/>
                      <a:pt x="15" y="8"/>
                    </a:cubicBezTo>
                    <a:cubicBezTo>
                      <a:pt x="15" y="7"/>
                      <a:pt x="15" y="6"/>
                      <a:pt x="16" y="6"/>
                    </a:cubicBezTo>
                    <a:cubicBezTo>
                      <a:pt x="17" y="4"/>
                      <a:pt x="9" y="1"/>
                      <a:pt x="7" y="1"/>
                    </a:cubicBezTo>
                    <a:cubicBezTo>
                      <a:pt x="5" y="0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8" name="Freeform 597">
                <a:extLst>
                  <a:ext uri="{FF2B5EF4-FFF2-40B4-BE49-F238E27FC236}">
                    <a16:creationId xmlns:a16="http://schemas.microsoft.com/office/drawing/2014/main" id="{753A6F31-36C9-144F-A774-E3E2BF3571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9548" y="2496126"/>
                <a:ext cx="14114" cy="9412"/>
              </a:xfrm>
              <a:custGeom>
                <a:avLst/>
                <a:gdLst>
                  <a:gd name="T0" fmla="*/ 3 w 4"/>
                  <a:gd name="T1" fmla="*/ 2 h 3"/>
                  <a:gd name="T2" fmla="*/ 1 w 4"/>
                  <a:gd name="T3" fmla="*/ 1 h 3"/>
                  <a:gd name="T4" fmla="*/ 3 w 4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3" y="2"/>
                    </a:moveTo>
                    <a:cubicBezTo>
                      <a:pt x="1" y="3"/>
                      <a:pt x="0" y="1"/>
                      <a:pt x="1" y="1"/>
                    </a:cubicBezTo>
                    <a:cubicBezTo>
                      <a:pt x="2" y="0"/>
                      <a:pt x="4" y="2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89" name="Freeform 598">
                <a:extLst>
                  <a:ext uri="{FF2B5EF4-FFF2-40B4-BE49-F238E27FC236}">
                    <a16:creationId xmlns:a16="http://schemas.microsoft.com/office/drawing/2014/main" id="{4F0675A5-6499-0C4A-B199-87DB0509A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885" y="2433772"/>
                <a:ext cx="30580" cy="20000"/>
              </a:xfrm>
              <a:custGeom>
                <a:avLst/>
                <a:gdLst>
                  <a:gd name="T0" fmla="*/ 1 w 9"/>
                  <a:gd name="T1" fmla="*/ 5 h 6"/>
                  <a:gd name="T2" fmla="*/ 1 w 9"/>
                  <a:gd name="T3" fmla="*/ 1 h 6"/>
                  <a:gd name="T4" fmla="*/ 5 w 9"/>
                  <a:gd name="T5" fmla="*/ 1 h 6"/>
                  <a:gd name="T6" fmla="*/ 9 w 9"/>
                  <a:gd name="T7" fmla="*/ 3 h 6"/>
                  <a:gd name="T8" fmla="*/ 5 w 9"/>
                  <a:gd name="T9" fmla="*/ 5 h 6"/>
                  <a:gd name="T10" fmla="*/ 1 w 9"/>
                  <a:gd name="T11" fmla="*/ 5 h 6"/>
                  <a:gd name="T12" fmla="*/ 1 w 9"/>
                  <a:gd name="T13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6">
                    <a:moveTo>
                      <a:pt x="1" y="5"/>
                    </a:moveTo>
                    <a:cubicBezTo>
                      <a:pt x="1" y="5"/>
                      <a:pt x="2" y="2"/>
                      <a:pt x="1" y="1"/>
                    </a:cubicBezTo>
                    <a:cubicBezTo>
                      <a:pt x="1" y="0"/>
                      <a:pt x="4" y="1"/>
                      <a:pt x="5" y="1"/>
                    </a:cubicBezTo>
                    <a:cubicBezTo>
                      <a:pt x="6" y="1"/>
                      <a:pt x="9" y="2"/>
                      <a:pt x="9" y="3"/>
                    </a:cubicBezTo>
                    <a:cubicBezTo>
                      <a:pt x="8" y="4"/>
                      <a:pt x="6" y="5"/>
                      <a:pt x="5" y="5"/>
                    </a:cubicBezTo>
                    <a:cubicBezTo>
                      <a:pt x="3" y="6"/>
                      <a:pt x="3" y="6"/>
                      <a:pt x="1" y="5"/>
                    </a:cubicBezTo>
                    <a:cubicBezTo>
                      <a:pt x="0" y="4"/>
                      <a:pt x="2" y="6"/>
                      <a:pt x="1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0" name="Freeform 599">
                <a:extLst>
                  <a:ext uri="{FF2B5EF4-FFF2-40B4-BE49-F238E27FC236}">
                    <a16:creationId xmlns:a16="http://schemas.microsoft.com/office/drawing/2014/main" id="{22442F13-A8E4-0248-8FEA-B88D1F9419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8351" y="2464360"/>
                <a:ext cx="10585" cy="14118"/>
              </a:xfrm>
              <a:custGeom>
                <a:avLst/>
                <a:gdLst>
                  <a:gd name="T0" fmla="*/ 2 w 3"/>
                  <a:gd name="T1" fmla="*/ 1 h 4"/>
                  <a:gd name="T2" fmla="*/ 1 w 3"/>
                  <a:gd name="T3" fmla="*/ 3 h 4"/>
                  <a:gd name="T4" fmla="*/ 2 w 3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2" y="1"/>
                    </a:moveTo>
                    <a:cubicBezTo>
                      <a:pt x="0" y="0"/>
                      <a:pt x="0" y="3"/>
                      <a:pt x="1" y="3"/>
                    </a:cubicBezTo>
                    <a:cubicBezTo>
                      <a:pt x="2" y="4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1" name="Freeform 600">
                <a:extLst>
                  <a:ext uri="{FF2B5EF4-FFF2-40B4-BE49-F238E27FC236}">
                    <a16:creationId xmlns:a16="http://schemas.microsoft.com/office/drawing/2014/main" id="{98B44673-CBB8-EE4E-BE65-FA9D23C2CB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5439" y="2453773"/>
                <a:ext cx="306980" cy="94118"/>
              </a:xfrm>
              <a:custGeom>
                <a:avLst/>
                <a:gdLst>
                  <a:gd name="T0" fmla="*/ 17 w 89"/>
                  <a:gd name="T1" fmla="*/ 7 h 27"/>
                  <a:gd name="T2" fmla="*/ 19 w 89"/>
                  <a:gd name="T3" fmla="*/ 4 h 27"/>
                  <a:gd name="T4" fmla="*/ 15 w 89"/>
                  <a:gd name="T5" fmla="*/ 2 h 27"/>
                  <a:gd name="T6" fmla="*/ 12 w 89"/>
                  <a:gd name="T7" fmla="*/ 2 h 27"/>
                  <a:gd name="T8" fmla="*/ 4 w 89"/>
                  <a:gd name="T9" fmla="*/ 1 h 27"/>
                  <a:gd name="T10" fmla="*/ 4 w 89"/>
                  <a:gd name="T11" fmla="*/ 3 h 27"/>
                  <a:gd name="T12" fmla="*/ 0 w 89"/>
                  <a:gd name="T13" fmla="*/ 4 h 27"/>
                  <a:gd name="T14" fmla="*/ 5 w 89"/>
                  <a:gd name="T15" fmla="*/ 5 h 27"/>
                  <a:gd name="T16" fmla="*/ 7 w 89"/>
                  <a:gd name="T17" fmla="*/ 6 h 27"/>
                  <a:gd name="T18" fmla="*/ 6 w 89"/>
                  <a:gd name="T19" fmla="*/ 7 h 27"/>
                  <a:gd name="T20" fmla="*/ 24 w 89"/>
                  <a:gd name="T21" fmla="*/ 13 h 27"/>
                  <a:gd name="T22" fmla="*/ 25 w 89"/>
                  <a:gd name="T23" fmla="*/ 16 h 27"/>
                  <a:gd name="T24" fmla="*/ 24 w 89"/>
                  <a:gd name="T25" fmla="*/ 21 h 27"/>
                  <a:gd name="T26" fmla="*/ 27 w 89"/>
                  <a:gd name="T27" fmla="*/ 25 h 27"/>
                  <a:gd name="T28" fmla="*/ 30 w 89"/>
                  <a:gd name="T29" fmla="*/ 24 h 27"/>
                  <a:gd name="T30" fmla="*/ 33 w 89"/>
                  <a:gd name="T31" fmla="*/ 26 h 27"/>
                  <a:gd name="T32" fmla="*/ 38 w 89"/>
                  <a:gd name="T33" fmla="*/ 26 h 27"/>
                  <a:gd name="T34" fmla="*/ 42 w 89"/>
                  <a:gd name="T35" fmla="*/ 23 h 27"/>
                  <a:gd name="T36" fmla="*/ 45 w 89"/>
                  <a:gd name="T37" fmla="*/ 26 h 27"/>
                  <a:gd name="T38" fmla="*/ 52 w 89"/>
                  <a:gd name="T39" fmla="*/ 27 h 27"/>
                  <a:gd name="T40" fmla="*/ 62 w 89"/>
                  <a:gd name="T41" fmla="*/ 27 h 27"/>
                  <a:gd name="T42" fmla="*/ 65 w 89"/>
                  <a:gd name="T43" fmla="*/ 27 h 27"/>
                  <a:gd name="T44" fmla="*/ 67 w 89"/>
                  <a:gd name="T45" fmla="*/ 24 h 27"/>
                  <a:gd name="T46" fmla="*/ 70 w 89"/>
                  <a:gd name="T47" fmla="*/ 25 h 27"/>
                  <a:gd name="T48" fmla="*/ 76 w 89"/>
                  <a:gd name="T49" fmla="*/ 27 h 27"/>
                  <a:gd name="T50" fmla="*/ 82 w 89"/>
                  <a:gd name="T51" fmla="*/ 26 h 27"/>
                  <a:gd name="T52" fmla="*/ 85 w 89"/>
                  <a:gd name="T53" fmla="*/ 24 h 27"/>
                  <a:gd name="T54" fmla="*/ 85 w 89"/>
                  <a:gd name="T55" fmla="*/ 22 h 27"/>
                  <a:gd name="T56" fmla="*/ 82 w 89"/>
                  <a:gd name="T57" fmla="*/ 22 h 27"/>
                  <a:gd name="T58" fmla="*/ 85 w 89"/>
                  <a:gd name="T59" fmla="*/ 17 h 27"/>
                  <a:gd name="T60" fmla="*/ 80 w 89"/>
                  <a:gd name="T61" fmla="*/ 16 h 27"/>
                  <a:gd name="T62" fmla="*/ 78 w 89"/>
                  <a:gd name="T63" fmla="*/ 14 h 27"/>
                  <a:gd name="T64" fmla="*/ 70 w 89"/>
                  <a:gd name="T65" fmla="*/ 14 h 27"/>
                  <a:gd name="T66" fmla="*/ 65 w 89"/>
                  <a:gd name="T67" fmla="*/ 14 h 27"/>
                  <a:gd name="T68" fmla="*/ 55 w 89"/>
                  <a:gd name="T69" fmla="*/ 17 h 27"/>
                  <a:gd name="T70" fmla="*/ 56 w 89"/>
                  <a:gd name="T71" fmla="*/ 18 h 27"/>
                  <a:gd name="T72" fmla="*/ 52 w 89"/>
                  <a:gd name="T73" fmla="*/ 18 h 27"/>
                  <a:gd name="T74" fmla="*/ 49 w 89"/>
                  <a:gd name="T75" fmla="*/ 16 h 27"/>
                  <a:gd name="T76" fmla="*/ 46 w 89"/>
                  <a:gd name="T77" fmla="*/ 17 h 27"/>
                  <a:gd name="T78" fmla="*/ 42 w 89"/>
                  <a:gd name="T79" fmla="*/ 16 h 27"/>
                  <a:gd name="T80" fmla="*/ 41 w 89"/>
                  <a:gd name="T81" fmla="*/ 18 h 27"/>
                  <a:gd name="T82" fmla="*/ 38 w 89"/>
                  <a:gd name="T83" fmla="*/ 16 h 27"/>
                  <a:gd name="T84" fmla="*/ 39 w 89"/>
                  <a:gd name="T85" fmla="*/ 14 h 27"/>
                  <a:gd name="T86" fmla="*/ 34 w 89"/>
                  <a:gd name="T87" fmla="*/ 12 h 27"/>
                  <a:gd name="T88" fmla="*/ 30 w 89"/>
                  <a:gd name="T89" fmla="*/ 13 h 27"/>
                  <a:gd name="T90" fmla="*/ 32 w 89"/>
                  <a:gd name="T91" fmla="*/ 12 h 27"/>
                  <a:gd name="T92" fmla="*/ 28 w 89"/>
                  <a:gd name="T93" fmla="*/ 9 h 27"/>
                  <a:gd name="T94" fmla="*/ 38 w 89"/>
                  <a:gd name="T95" fmla="*/ 10 h 27"/>
                  <a:gd name="T96" fmla="*/ 33 w 89"/>
                  <a:gd name="T97" fmla="*/ 7 h 27"/>
                  <a:gd name="T98" fmla="*/ 28 w 89"/>
                  <a:gd name="T99" fmla="*/ 7 h 27"/>
                  <a:gd name="T100" fmla="*/ 32 w 89"/>
                  <a:gd name="T101" fmla="*/ 6 h 27"/>
                  <a:gd name="T102" fmla="*/ 27 w 89"/>
                  <a:gd name="T103" fmla="*/ 5 h 27"/>
                  <a:gd name="T104" fmla="*/ 17 w 89"/>
                  <a:gd name="T105" fmla="*/ 7 h 27"/>
                  <a:gd name="T106" fmla="*/ 17 w 89"/>
                  <a:gd name="T107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9" h="27">
                    <a:moveTo>
                      <a:pt x="17" y="7"/>
                    </a:moveTo>
                    <a:cubicBezTo>
                      <a:pt x="18" y="7"/>
                      <a:pt x="20" y="5"/>
                      <a:pt x="19" y="4"/>
                    </a:cubicBezTo>
                    <a:cubicBezTo>
                      <a:pt x="18" y="3"/>
                      <a:pt x="16" y="2"/>
                      <a:pt x="15" y="2"/>
                    </a:cubicBezTo>
                    <a:cubicBezTo>
                      <a:pt x="14" y="2"/>
                      <a:pt x="13" y="2"/>
                      <a:pt x="12" y="2"/>
                    </a:cubicBezTo>
                    <a:cubicBezTo>
                      <a:pt x="9" y="1"/>
                      <a:pt x="7" y="0"/>
                      <a:pt x="4" y="1"/>
                    </a:cubicBezTo>
                    <a:cubicBezTo>
                      <a:pt x="0" y="2"/>
                      <a:pt x="3" y="2"/>
                      <a:pt x="4" y="3"/>
                    </a:cubicBezTo>
                    <a:cubicBezTo>
                      <a:pt x="4" y="3"/>
                      <a:pt x="0" y="3"/>
                      <a:pt x="0" y="4"/>
                    </a:cubicBezTo>
                    <a:cubicBezTo>
                      <a:pt x="0" y="5"/>
                      <a:pt x="4" y="5"/>
                      <a:pt x="5" y="5"/>
                    </a:cubicBezTo>
                    <a:cubicBezTo>
                      <a:pt x="5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6" y="7"/>
                    </a:cubicBezTo>
                    <a:cubicBezTo>
                      <a:pt x="12" y="11"/>
                      <a:pt x="21" y="5"/>
                      <a:pt x="24" y="13"/>
                    </a:cubicBezTo>
                    <a:cubicBezTo>
                      <a:pt x="24" y="14"/>
                      <a:pt x="26" y="15"/>
                      <a:pt x="25" y="16"/>
                    </a:cubicBezTo>
                    <a:cubicBezTo>
                      <a:pt x="24" y="18"/>
                      <a:pt x="23" y="19"/>
                      <a:pt x="24" y="21"/>
                    </a:cubicBezTo>
                    <a:cubicBezTo>
                      <a:pt x="24" y="21"/>
                      <a:pt x="26" y="25"/>
                      <a:pt x="27" y="25"/>
                    </a:cubicBezTo>
                    <a:cubicBezTo>
                      <a:pt x="28" y="26"/>
                      <a:pt x="30" y="23"/>
                      <a:pt x="30" y="24"/>
                    </a:cubicBezTo>
                    <a:cubicBezTo>
                      <a:pt x="31" y="24"/>
                      <a:pt x="32" y="26"/>
                      <a:pt x="33" y="26"/>
                    </a:cubicBezTo>
                    <a:cubicBezTo>
                      <a:pt x="35" y="27"/>
                      <a:pt x="37" y="26"/>
                      <a:pt x="38" y="26"/>
                    </a:cubicBezTo>
                    <a:cubicBezTo>
                      <a:pt x="39" y="25"/>
                      <a:pt x="41" y="23"/>
                      <a:pt x="42" y="23"/>
                    </a:cubicBezTo>
                    <a:cubicBezTo>
                      <a:pt x="42" y="23"/>
                      <a:pt x="44" y="26"/>
                      <a:pt x="45" y="26"/>
                    </a:cubicBezTo>
                    <a:cubicBezTo>
                      <a:pt x="47" y="27"/>
                      <a:pt x="50" y="27"/>
                      <a:pt x="52" y="27"/>
                    </a:cubicBezTo>
                    <a:cubicBezTo>
                      <a:pt x="56" y="27"/>
                      <a:pt x="59" y="27"/>
                      <a:pt x="62" y="27"/>
                    </a:cubicBezTo>
                    <a:cubicBezTo>
                      <a:pt x="63" y="27"/>
                      <a:pt x="64" y="27"/>
                      <a:pt x="65" y="27"/>
                    </a:cubicBezTo>
                    <a:cubicBezTo>
                      <a:pt x="67" y="26"/>
                      <a:pt x="66" y="24"/>
                      <a:pt x="67" y="24"/>
                    </a:cubicBezTo>
                    <a:cubicBezTo>
                      <a:pt x="68" y="23"/>
                      <a:pt x="69" y="24"/>
                      <a:pt x="70" y="25"/>
                    </a:cubicBezTo>
                    <a:cubicBezTo>
                      <a:pt x="71" y="26"/>
                      <a:pt x="74" y="27"/>
                      <a:pt x="76" y="27"/>
                    </a:cubicBezTo>
                    <a:cubicBezTo>
                      <a:pt x="78" y="27"/>
                      <a:pt x="80" y="27"/>
                      <a:pt x="82" y="26"/>
                    </a:cubicBezTo>
                    <a:cubicBezTo>
                      <a:pt x="84" y="26"/>
                      <a:pt x="83" y="24"/>
                      <a:pt x="85" y="24"/>
                    </a:cubicBezTo>
                    <a:cubicBezTo>
                      <a:pt x="86" y="24"/>
                      <a:pt x="87" y="21"/>
                      <a:pt x="85" y="22"/>
                    </a:cubicBezTo>
                    <a:cubicBezTo>
                      <a:pt x="85" y="22"/>
                      <a:pt x="83" y="22"/>
                      <a:pt x="82" y="22"/>
                    </a:cubicBezTo>
                    <a:cubicBezTo>
                      <a:pt x="82" y="22"/>
                      <a:pt x="89" y="18"/>
                      <a:pt x="85" y="17"/>
                    </a:cubicBezTo>
                    <a:cubicBezTo>
                      <a:pt x="84" y="17"/>
                      <a:pt x="82" y="16"/>
                      <a:pt x="80" y="16"/>
                    </a:cubicBezTo>
                    <a:cubicBezTo>
                      <a:pt x="78" y="16"/>
                      <a:pt x="80" y="14"/>
                      <a:pt x="78" y="14"/>
                    </a:cubicBezTo>
                    <a:cubicBezTo>
                      <a:pt x="75" y="14"/>
                      <a:pt x="73" y="14"/>
                      <a:pt x="70" y="14"/>
                    </a:cubicBezTo>
                    <a:cubicBezTo>
                      <a:pt x="68" y="14"/>
                      <a:pt x="67" y="13"/>
                      <a:pt x="65" y="14"/>
                    </a:cubicBezTo>
                    <a:cubicBezTo>
                      <a:pt x="64" y="14"/>
                      <a:pt x="55" y="16"/>
                      <a:pt x="55" y="17"/>
                    </a:cubicBezTo>
                    <a:cubicBezTo>
                      <a:pt x="55" y="17"/>
                      <a:pt x="56" y="17"/>
                      <a:pt x="56" y="18"/>
                    </a:cubicBezTo>
                    <a:cubicBezTo>
                      <a:pt x="56" y="18"/>
                      <a:pt x="53" y="18"/>
                      <a:pt x="52" y="18"/>
                    </a:cubicBezTo>
                    <a:cubicBezTo>
                      <a:pt x="51" y="18"/>
                      <a:pt x="50" y="17"/>
                      <a:pt x="49" y="16"/>
                    </a:cubicBezTo>
                    <a:cubicBezTo>
                      <a:pt x="48" y="16"/>
                      <a:pt x="47" y="17"/>
                      <a:pt x="46" y="17"/>
                    </a:cubicBezTo>
                    <a:cubicBezTo>
                      <a:pt x="45" y="17"/>
                      <a:pt x="43" y="16"/>
                      <a:pt x="42" y="16"/>
                    </a:cubicBezTo>
                    <a:cubicBezTo>
                      <a:pt x="41" y="16"/>
                      <a:pt x="42" y="18"/>
                      <a:pt x="41" y="18"/>
                    </a:cubicBezTo>
                    <a:cubicBezTo>
                      <a:pt x="40" y="18"/>
                      <a:pt x="39" y="16"/>
                      <a:pt x="38" y="16"/>
                    </a:cubicBezTo>
                    <a:cubicBezTo>
                      <a:pt x="35" y="16"/>
                      <a:pt x="39" y="15"/>
                      <a:pt x="39" y="14"/>
                    </a:cubicBezTo>
                    <a:cubicBezTo>
                      <a:pt x="39" y="13"/>
                      <a:pt x="35" y="12"/>
                      <a:pt x="34" y="12"/>
                    </a:cubicBezTo>
                    <a:cubicBezTo>
                      <a:pt x="34" y="12"/>
                      <a:pt x="30" y="13"/>
                      <a:pt x="30" y="13"/>
                    </a:cubicBezTo>
                    <a:cubicBezTo>
                      <a:pt x="30" y="12"/>
                      <a:pt x="32" y="12"/>
                      <a:pt x="32" y="12"/>
                    </a:cubicBezTo>
                    <a:cubicBezTo>
                      <a:pt x="32" y="11"/>
                      <a:pt x="27" y="10"/>
                      <a:pt x="28" y="9"/>
                    </a:cubicBezTo>
                    <a:cubicBezTo>
                      <a:pt x="28" y="9"/>
                      <a:pt x="38" y="10"/>
                      <a:pt x="38" y="10"/>
                    </a:cubicBezTo>
                    <a:cubicBezTo>
                      <a:pt x="38" y="9"/>
                      <a:pt x="34" y="8"/>
                      <a:pt x="33" y="7"/>
                    </a:cubicBezTo>
                    <a:cubicBezTo>
                      <a:pt x="32" y="7"/>
                      <a:pt x="30" y="7"/>
                      <a:pt x="28" y="7"/>
                    </a:cubicBezTo>
                    <a:cubicBezTo>
                      <a:pt x="29" y="7"/>
                      <a:pt x="31" y="7"/>
                      <a:pt x="32" y="6"/>
                    </a:cubicBezTo>
                    <a:cubicBezTo>
                      <a:pt x="32" y="5"/>
                      <a:pt x="27" y="5"/>
                      <a:pt x="27" y="5"/>
                    </a:cubicBezTo>
                    <a:cubicBezTo>
                      <a:pt x="23" y="5"/>
                      <a:pt x="21" y="6"/>
                      <a:pt x="17" y="7"/>
                    </a:cubicBezTo>
                    <a:cubicBezTo>
                      <a:pt x="17" y="7"/>
                      <a:pt x="18" y="7"/>
                      <a:pt x="17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2" name="Freeform 601">
                <a:extLst>
                  <a:ext uri="{FF2B5EF4-FFF2-40B4-BE49-F238E27FC236}">
                    <a16:creationId xmlns:a16="http://schemas.microsoft.com/office/drawing/2014/main" id="{6A47122B-9834-FB45-B423-D6AD350D5E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497" y="2291420"/>
                <a:ext cx="203477" cy="128236"/>
              </a:xfrm>
              <a:custGeom>
                <a:avLst/>
                <a:gdLst>
                  <a:gd name="T0" fmla="*/ 55 w 59"/>
                  <a:gd name="T1" fmla="*/ 21 h 37"/>
                  <a:gd name="T2" fmla="*/ 46 w 59"/>
                  <a:gd name="T3" fmla="*/ 20 h 37"/>
                  <a:gd name="T4" fmla="*/ 46 w 59"/>
                  <a:gd name="T5" fmla="*/ 18 h 37"/>
                  <a:gd name="T6" fmla="*/ 44 w 59"/>
                  <a:gd name="T7" fmla="*/ 15 h 37"/>
                  <a:gd name="T8" fmla="*/ 44 w 59"/>
                  <a:gd name="T9" fmla="*/ 11 h 37"/>
                  <a:gd name="T10" fmla="*/ 43 w 59"/>
                  <a:gd name="T11" fmla="*/ 15 h 37"/>
                  <a:gd name="T12" fmla="*/ 35 w 59"/>
                  <a:gd name="T13" fmla="*/ 10 h 37"/>
                  <a:gd name="T14" fmla="*/ 24 w 59"/>
                  <a:gd name="T15" fmla="*/ 2 h 37"/>
                  <a:gd name="T16" fmla="*/ 12 w 59"/>
                  <a:gd name="T17" fmla="*/ 1 h 37"/>
                  <a:gd name="T18" fmla="*/ 12 w 59"/>
                  <a:gd name="T19" fmla="*/ 3 h 37"/>
                  <a:gd name="T20" fmla="*/ 6 w 59"/>
                  <a:gd name="T21" fmla="*/ 5 h 37"/>
                  <a:gd name="T22" fmla="*/ 11 w 59"/>
                  <a:gd name="T23" fmla="*/ 9 h 37"/>
                  <a:gd name="T24" fmla="*/ 6 w 59"/>
                  <a:gd name="T25" fmla="*/ 9 h 37"/>
                  <a:gd name="T26" fmla="*/ 5 w 59"/>
                  <a:gd name="T27" fmla="*/ 11 h 37"/>
                  <a:gd name="T28" fmla="*/ 6 w 59"/>
                  <a:gd name="T29" fmla="*/ 14 h 37"/>
                  <a:gd name="T30" fmla="*/ 10 w 59"/>
                  <a:gd name="T31" fmla="*/ 14 h 37"/>
                  <a:gd name="T32" fmla="*/ 0 w 59"/>
                  <a:gd name="T33" fmla="*/ 15 h 37"/>
                  <a:gd name="T34" fmla="*/ 7 w 59"/>
                  <a:gd name="T35" fmla="*/ 20 h 37"/>
                  <a:gd name="T36" fmla="*/ 8 w 59"/>
                  <a:gd name="T37" fmla="*/ 23 h 37"/>
                  <a:gd name="T38" fmla="*/ 14 w 59"/>
                  <a:gd name="T39" fmla="*/ 23 h 37"/>
                  <a:gd name="T40" fmla="*/ 26 w 59"/>
                  <a:gd name="T41" fmla="*/ 23 h 37"/>
                  <a:gd name="T42" fmla="*/ 28 w 59"/>
                  <a:gd name="T43" fmla="*/ 24 h 37"/>
                  <a:gd name="T44" fmla="*/ 16 w 59"/>
                  <a:gd name="T45" fmla="*/ 25 h 37"/>
                  <a:gd name="T46" fmla="*/ 16 w 59"/>
                  <a:gd name="T47" fmla="*/ 30 h 37"/>
                  <a:gd name="T48" fmla="*/ 19 w 59"/>
                  <a:gd name="T49" fmla="*/ 33 h 37"/>
                  <a:gd name="T50" fmla="*/ 32 w 59"/>
                  <a:gd name="T51" fmla="*/ 35 h 37"/>
                  <a:gd name="T52" fmla="*/ 34 w 59"/>
                  <a:gd name="T53" fmla="*/ 36 h 37"/>
                  <a:gd name="T54" fmla="*/ 40 w 59"/>
                  <a:gd name="T55" fmla="*/ 35 h 37"/>
                  <a:gd name="T56" fmla="*/ 41 w 59"/>
                  <a:gd name="T57" fmla="*/ 35 h 37"/>
                  <a:gd name="T58" fmla="*/ 41 w 59"/>
                  <a:gd name="T59" fmla="*/ 29 h 37"/>
                  <a:gd name="T60" fmla="*/ 46 w 59"/>
                  <a:gd name="T61" fmla="*/ 30 h 37"/>
                  <a:gd name="T62" fmla="*/ 51 w 59"/>
                  <a:gd name="T63" fmla="*/ 28 h 37"/>
                  <a:gd name="T64" fmla="*/ 54 w 59"/>
                  <a:gd name="T65" fmla="*/ 26 h 37"/>
                  <a:gd name="T66" fmla="*/ 58 w 59"/>
                  <a:gd name="T67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9" h="37">
                    <a:moveTo>
                      <a:pt x="58" y="24"/>
                    </a:moveTo>
                    <a:cubicBezTo>
                      <a:pt x="58" y="22"/>
                      <a:pt x="56" y="22"/>
                      <a:pt x="55" y="21"/>
                    </a:cubicBezTo>
                    <a:cubicBezTo>
                      <a:pt x="54" y="20"/>
                      <a:pt x="53" y="22"/>
                      <a:pt x="52" y="21"/>
                    </a:cubicBezTo>
                    <a:cubicBezTo>
                      <a:pt x="50" y="19"/>
                      <a:pt x="48" y="21"/>
                      <a:pt x="46" y="20"/>
                    </a:cubicBezTo>
                    <a:cubicBezTo>
                      <a:pt x="46" y="20"/>
                      <a:pt x="48" y="19"/>
                      <a:pt x="48" y="18"/>
                    </a:cubicBezTo>
                    <a:cubicBezTo>
                      <a:pt x="48" y="18"/>
                      <a:pt x="46" y="18"/>
                      <a:pt x="46" y="18"/>
                    </a:cubicBezTo>
                    <a:cubicBezTo>
                      <a:pt x="46" y="17"/>
                      <a:pt x="47" y="17"/>
                      <a:pt x="47" y="16"/>
                    </a:cubicBezTo>
                    <a:cubicBezTo>
                      <a:pt x="47" y="15"/>
                      <a:pt x="44" y="16"/>
                      <a:pt x="44" y="15"/>
                    </a:cubicBezTo>
                    <a:cubicBezTo>
                      <a:pt x="43" y="15"/>
                      <a:pt x="45" y="14"/>
                      <a:pt x="45" y="14"/>
                    </a:cubicBezTo>
                    <a:cubicBezTo>
                      <a:pt x="46" y="13"/>
                      <a:pt x="44" y="12"/>
                      <a:pt x="44" y="11"/>
                    </a:cubicBezTo>
                    <a:cubicBezTo>
                      <a:pt x="43" y="10"/>
                      <a:pt x="38" y="11"/>
                      <a:pt x="38" y="11"/>
                    </a:cubicBezTo>
                    <a:cubicBezTo>
                      <a:pt x="38" y="12"/>
                      <a:pt x="43" y="14"/>
                      <a:pt x="43" y="15"/>
                    </a:cubicBezTo>
                    <a:cubicBezTo>
                      <a:pt x="42" y="16"/>
                      <a:pt x="39" y="14"/>
                      <a:pt x="38" y="13"/>
                    </a:cubicBezTo>
                    <a:cubicBezTo>
                      <a:pt x="36" y="12"/>
                      <a:pt x="39" y="10"/>
                      <a:pt x="35" y="10"/>
                    </a:cubicBezTo>
                    <a:cubicBezTo>
                      <a:pt x="33" y="10"/>
                      <a:pt x="30" y="10"/>
                      <a:pt x="29" y="8"/>
                    </a:cubicBezTo>
                    <a:cubicBezTo>
                      <a:pt x="28" y="6"/>
                      <a:pt x="26" y="3"/>
                      <a:pt x="24" y="2"/>
                    </a:cubicBezTo>
                    <a:cubicBezTo>
                      <a:pt x="21" y="1"/>
                      <a:pt x="18" y="0"/>
                      <a:pt x="16" y="0"/>
                    </a:cubicBezTo>
                    <a:cubicBezTo>
                      <a:pt x="15" y="0"/>
                      <a:pt x="10" y="0"/>
                      <a:pt x="12" y="1"/>
                    </a:cubicBezTo>
                    <a:cubicBezTo>
                      <a:pt x="13" y="1"/>
                      <a:pt x="17" y="2"/>
                      <a:pt x="17" y="2"/>
                    </a:cubicBezTo>
                    <a:cubicBezTo>
                      <a:pt x="17" y="4"/>
                      <a:pt x="13" y="3"/>
                      <a:pt x="12" y="3"/>
                    </a:cubicBezTo>
                    <a:cubicBezTo>
                      <a:pt x="12" y="3"/>
                      <a:pt x="13" y="4"/>
                      <a:pt x="13" y="4"/>
                    </a:cubicBezTo>
                    <a:cubicBezTo>
                      <a:pt x="13" y="5"/>
                      <a:pt x="7" y="2"/>
                      <a:pt x="6" y="5"/>
                    </a:cubicBezTo>
                    <a:cubicBezTo>
                      <a:pt x="6" y="5"/>
                      <a:pt x="11" y="7"/>
                      <a:pt x="12" y="7"/>
                    </a:cubicBezTo>
                    <a:cubicBezTo>
                      <a:pt x="10" y="6"/>
                      <a:pt x="11" y="9"/>
                      <a:pt x="11" y="9"/>
                    </a:cubicBezTo>
                    <a:cubicBezTo>
                      <a:pt x="11" y="10"/>
                      <a:pt x="4" y="7"/>
                      <a:pt x="3" y="8"/>
                    </a:cubicBezTo>
                    <a:cubicBezTo>
                      <a:pt x="3" y="7"/>
                      <a:pt x="6" y="8"/>
                      <a:pt x="6" y="9"/>
                    </a:cubicBezTo>
                    <a:cubicBezTo>
                      <a:pt x="6" y="8"/>
                      <a:pt x="4" y="9"/>
                      <a:pt x="4" y="9"/>
                    </a:cubicBezTo>
                    <a:cubicBezTo>
                      <a:pt x="3" y="10"/>
                      <a:pt x="5" y="11"/>
                      <a:pt x="5" y="11"/>
                    </a:cubicBezTo>
                    <a:cubicBezTo>
                      <a:pt x="6" y="12"/>
                      <a:pt x="2" y="12"/>
                      <a:pt x="1" y="12"/>
                    </a:cubicBezTo>
                    <a:cubicBezTo>
                      <a:pt x="2" y="12"/>
                      <a:pt x="4" y="13"/>
                      <a:pt x="6" y="14"/>
                    </a:cubicBezTo>
                    <a:cubicBezTo>
                      <a:pt x="8" y="14"/>
                      <a:pt x="10" y="13"/>
                      <a:pt x="12" y="13"/>
                    </a:cubicBezTo>
                    <a:cubicBezTo>
                      <a:pt x="12" y="13"/>
                      <a:pt x="10" y="14"/>
                      <a:pt x="10" y="14"/>
                    </a:cubicBezTo>
                    <a:cubicBezTo>
                      <a:pt x="10" y="15"/>
                      <a:pt x="11" y="15"/>
                      <a:pt x="11" y="15"/>
                    </a:cubicBezTo>
                    <a:cubicBezTo>
                      <a:pt x="11" y="16"/>
                      <a:pt x="0" y="15"/>
                      <a:pt x="0" y="15"/>
                    </a:cubicBezTo>
                    <a:cubicBezTo>
                      <a:pt x="0" y="15"/>
                      <a:pt x="2" y="18"/>
                      <a:pt x="2" y="18"/>
                    </a:cubicBezTo>
                    <a:cubicBezTo>
                      <a:pt x="3" y="19"/>
                      <a:pt x="7" y="21"/>
                      <a:pt x="7" y="20"/>
                    </a:cubicBezTo>
                    <a:cubicBezTo>
                      <a:pt x="7" y="21"/>
                      <a:pt x="5" y="20"/>
                      <a:pt x="6" y="22"/>
                    </a:cubicBezTo>
                    <a:cubicBezTo>
                      <a:pt x="6" y="22"/>
                      <a:pt x="7" y="23"/>
                      <a:pt x="8" y="23"/>
                    </a:cubicBezTo>
                    <a:cubicBezTo>
                      <a:pt x="9" y="24"/>
                      <a:pt x="10" y="23"/>
                      <a:pt x="11" y="23"/>
                    </a:cubicBezTo>
                    <a:cubicBezTo>
                      <a:pt x="12" y="22"/>
                      <a:pt x="13" y="24"/>
                      <a:pt x="14" y="23"/>
                    </a:cubicBezTo>
                    <a:cubicBezTo>
                      <a:pt x="17" y="22"/>
                      <a:pt x="19" y="21"/>
                      <a:pt x="21" y="22"/>
                    </a:cubicBezTo>
                    <a:cubicBezTo>
                      <a:pt x="23" y="23"/>
                      <a:pt x="24" y="23"/>
                      <a:pt x="26" y="23"/>
                    </a:cubicBezTo>
                    <a:cubicBezTo>
                      <a:pt x="25" y="23"/>
                      <a:pt x="23" y="23"/>
                      <a:pt x="21" y="23"/>
                    </a:cubicBezTo>
                    <a:cubicBezTo>
                      <a:pt x="23" y="23"/>
                      <a:pt x="27" y="23"/>
                      <a:pt x="28" y="24"/>
                    </a:cubicBezTo>
                    <a:cubicBezTo>
                      <a:pt x="28" y="24"/>
                      <a:pt x="23" y="25"/>
                      <a:pt x="23" y="25"/>
                    </a:cubicBezTo>
                    <a:cubicBezTo>
                      <a:pt x="21" y="25"/>
                      <a:pt x="18" y="25"/>
                      <a:pt x="16" y="25"/>
                    </a:cubicBezTo>
                    <a:cubicBezTo>
                      <a:pt x="16" y="26"/>
                      <a:pt x="12" y="27"/>
                      <a:pt x="13" y="27"/>
                    </a:cubicBezTo>
                    <a:cubicBezTo>
                      <a:pt x="14" y="28"/>
                      <a:pt x="15" y="28"/>
                      <a:pt x="16" y="30"/>
                    </a:cubicBezTo>
                    <a:cubicBezTo>
                      <a:pt x="16" y="32"/>
                      <a:pt x="22" y="30"/>
                      <a:pt x="23" y="32"/>
                    </a:cubicBezTo>
                    <a:cubicBezTo>
                      <a:pt x="23" y="32"/>
                      <a:pt x="19" y="32"/>
                      <a:pt x="19" y="33"/>
                    </a:cubicBezTo>
                    <a:cubicBezTo>
                      <a:pt x="20" y="34"/>
                      <a:pt x="25" y="36"/>
                      <a:pt x="26" y="36"/>
                    </a:cubicBezTo>
                    <a:cubicBezTo>
                      <a:pt x="26" y="36"/>
                      <a:pt x="32" y="36"/>
                      <a:pt x="32" y="35"/>
                    </a:cubicBezTo>
                    <a:cubicBezTo>
                      <a:pt x="32" y="35"/>
                      <a:pt x="31" y="35"/>
                      <a:pt x="31" y="35"/>
                    </a:cubicBezTo>
                    <a:cubicBezTo>
                      <a:pt x="31" y="33"/>
                      <a:pt x="35" y="36"/>
                      <a:pt x="34" y="36"/>
                    </a:cubicBezTo>
                    <a:cubicBezTo>
                      <a:pt x="35" y="36"/>
                      <a:pt x="33" y="33"/>
                      <a:pt x="33" y="32"/>
                    </a:cubicBezTo>
                    <a:cubicBezTo>
                      <a:pt x="35" y="31"/>
                      <a:pt x="37" y="37"/>
                      <a:pt x="40" y="35"/>
                    </a:cubicBezTo>
                    <a:cubicBezTo>
                      <a:pt x="41" y="34"/>
                      <a:pt x="39" y="32"/>
                      <a:pt x="40" y="32"/>
                    </a:cubicBezTo>
                    <a:cubicBezTo>
                      <a:pt x="41" y="32"/>
                      <a:pt x="41" y="34"/>
                      <a:pt x="41" y="35"/>
                    </a:cubicBezTo>
                    <a:cubicBezTo>
                      <a:pt x="42" y="35"/>
                      <a:pt x="43" y="31"/>
                      <a:pt x="42" y="31"/>
                    </a:cubicBezTo>
                    <a:cubicBezTo>
                      <a:pt x="42" y="30"/>
                      <a:pt x="42" y="29"/>
                      <a:pt x="41" y="29"/>
                    </a:cubicBezTo>
                    <a:cubicBezTo>
                      <a:pt x="41" y="28"/>
                      <a:pt x="42" y="26"/>
                      <a:pt x="43" y="27"/>
                    </a:cubicBezTo>
                    <a:cubicBezTo>
                      <a:pt x="44" y="28"/>
                      <a:pt x="43" y="32"/>
                      <a:pt x="46" y="30"/>
                    </a:cubicBezTo>
                    <a:cubicBezTo>
                      <a:pt x="47" y="29"/>
                      <a:pt x="50" y="25"/>
                      <a:pt x="52" y="27"/>
                    </a:cubicBezTo>
                    <a:cubicBezTo>
                      <a:pt x="53" y="27"/>
                      <a:pt x="51" y="28"/>
                      <a:pt x="51" y="28"/>
                    </a:cubicBezTo>
                    <a:cubicBezTo>
                      <a:pt x="51" y="28"/>
                      <a:pt x="56" y="27"/>
                      <a:pt x="56" y="27"/>
                    </a:cubicBezTo>
                    <a:cubicBezTo>
                      <a:pt x="56" y="27"/>
                      <a:pt x="54" y="27"/>
                      <a:pt x="54" y="26"/>
                    </a:cubicBezTo>
                    <a:cubicBezTo>
                      <a:pt x="54" y="25"/>
                      <a:pt x="59" y="25"/>
                      <a:pt x="58" y="24"/>
                    </a:cubicBezTo>
                    <a:cubicBezTo>
                      <a:pt x="58" y="22"/>
                      <a:pt x="58" y="25"/>
                      <a:pt x="58" y="2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3" name="Freeform 602">
                <a:extLst>
                  <a:ext uri="{FF2B5EF4-FFF2-40B4-BE49-F238E27FC236}">
                    <a16:creationId xmlns:a16="http://schemas.microsoft.com/office/drawing/2014/main" id="{888530F1-06FE-094C-BBDC-FA58EFAF06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4827" y="2212597"/>
                <a:ext cx="537508" cy="280000"/>
              </a:xfrm>
              <a:custGeom>
                <a:avLst/>
                <a:gdLst>
                  <a:gd name="T0" fmla="*/ 15 w 156"/>
                  <a:gd name="T1" fmla="*/ 77 h 81"/>
                  <a:gd name="T2" fmla="*/ 27 w 156"/>
                  <a:gd name="T3" fmla="*/ 76 h 81"/>
                  <a:gd name="T4" fmla="*/ 37 w 156"/>
                  <a:gd name="T5" fmla="*/ 78 h 81"/>
                  <a:gd name="T6" fmla="*/ 48 w 156"/>
                  <a:gd name="T7" fmla="*/ 77 h 81"/>
                  <a:gd name="T8" fmla="*/ 65 w 156"/>
                  <a:gd name="T9" fmla="*/ 76 h 81"/>
                  <a:gd name="T10" fmla="*/ 59 w 156"/>
                  <a:gd name="T11" fmla="*/ 70 h 81"/>
                  <a:gd name="T12" fmla="*/ 50 w 156"/>
                  <a:gd name="T13" fmla="*/ 65 h 81"/>
                  <a:gd name="T14" fmla="*/ 73 w 156"/>
                  <a:gd name="T15" fmla="*/ 61 h 81"/>
                  <a:gd name="T16" fmla="*/ 76 w 156"/>
                  <a:gd name="T17" fmla="*/ 55 h 81"/>
                  <a:gd name="T18" fmla="*/ 71 w 156"/>
                  <a:gd name="T19" fmla="*/ 50 h 81"/>
                  <a:gd name="T20" fmla="*/ 72 w 156"/>
                  <a:gd name="T21" fmla="*/ 48 h 81"/>
                  <a:gd name="T22" fmla="*/ 78 w 156"/>
                  <a:gd name="T23" fmla="*/ 45 h 81"/>
                  <a:gd name="T24" fmla="*/ 90 w 156"/>
                  <a:gd name="T25" fmla="*/ 44 h 81"/>
                  <a:gd name="T26" fmla="*/ 105 w 156"/>
                  <a:gd name="T27" fmla="*/ 37 h 81"/>
                  <a:gd name="T28" fmla="*/ 105 w 156"/>
                  <a:gd name="T29" fmla="*/ 32 h 81"/>
                  <a:gd name="T30" fmla="*/ 136 w 156"/>
                  <a:gd name="T31" fmla="*/ 21 h 81"/>
                  <a:gd name="T32" fmla="*/ 115 w 156"/>
                  <a:gd name="T33" fmla="*/ 23 h 81"/>
                  <a:gd name="T34" fmla="*/ 134 w 156"/>
                  <a:gd name="T35" fmla="*/ 18 h 81"/>
                  <a:gd name="T36" fmla="*/ 146 w 156"/>
                  <a:gd name="T37" fmla="*/ 10 h 81"/>
                  <a:gd name="T38" fmla="*/ 133 w 156"/>
                  <a:gd name="T39" fmla="*/ 5 h 81"/>
                  <a:gd name="T40" fmla="*/ 121 w 156"/>
                  <a:gd name="T41" fmla="*/ 5 h 81"/>
                  <a:gd name="T42" fmla="*/ 100 w 156"/>
                  <a:gd name="T43" fmla="*/ 2 h 81"/>
                  <a:gd name="T44" fmla="*/ 91 w 156"/>
                  <a:gd name="T45" fmla="*/ 5 h 81"/>
                  <a:gd name="T46" fmla="*/ 80 w 156"/>
                  <a:gd name="T47" fmla="*/ 8 h 81"/>
                  <a:gd name="T48" fmla="*/ 58 w 156"/>
                  <a:gd name="T49" fmla="*/ 4 h 81"/>
                  <a:gd name="T50" fmla="*/ 52 w 156"/>
                  <a:gd name="T51" fmla="*/ 5 h 81"/>
                  <a:gd name="T52" fmla="*/ 46 w 156"/>
                  <a:gd name="T53" fmla="*/ 10 h 81"/>
                  <a:gd name="T54" fmla="*/ 45 w 156"/>
                  <a:gd name="T55" fmla="*/ 12 h 81"/>
                  <a:gd name="T56" fmla="*/ 31 w 156"/>
                  <a:gd name="T57" fmla="*/ 10 h 81"/>
                  <a:gd name="T58" fmla="*/ 34 w 156"/>
                  <a:gd name="T59" fmla="*/ 16 h 81"/>
                  <a:gd name="T60" fmla="*/ 23 w 156"/>
                  <a:gd name="T61" fmla="*/ 16 h 81"/>
                  <a:gd name="T62" fmla="*/ 5 w 156"/>
                  <a:gd name="T63" fmla="*/ 17 h 81"/>
                  <a:gd name="T64" fmla="*/ 11 w 156"/>
                  <a:gd name="T65" fmla="*/ 21 h 81"/>
                  <a:gd name="T66" fmla="*/ 13 w 156"/>
                  <a:gd name="T67" fmla="*/ 26 h 81"/>
                  <a:gd name="T68" fmla="*/ 23 w 156"/>
                  <a:gd name="T69" fmla="*/ 27 h 81"/>
                  <a:gd name="T70" fmla="*/ 20 w 156"/>
                  <a:gd name="T71" fmla="*/ 31 h 81"/>
                  <a:gd name="T72" fmla="*/ 26 w 156"/>
                  <a:gd name="T73" fmla="*/ 30 h 81"/>
                  <a:gd name="T74" fmla="*/ 42 w 156"/>
                  <a:gd name="T75" fmla="*/ 30 h 81"/>
                  <a:gd name="T76" fmla="*/ 52 w 156"/>
                  <a:gd name="T77" fmla="*/ 31 h 81"/>
                  <a:gd name="T78" fmla="*/ 73 w 156"/>
                  <a:gd name="T79" fmla="*/ 21 h 81"/>
                  <a:gd name="T80" fmla="*/ 60 w 156"/>
                  <a:gd name="T81" fmla="*/ 31 h 81"/>
                  <a:gd name="T82" fmla="*/ 44 w 156"/>
                  <a:gd name="T83" fmla="*/ 35 h 81"/>
                  <a:gd name="T84" fmla="*/ 58 w 156"/>
                  <a:gd name="T85" fmla="*/ 42 h 81"/>
                  <a:gd name="T86" fmla="*/ 32 w 156"/>
                  <a:gd name="T87" fmla="*/ 39 h 81"/>
                  <a:gd name="T88" fmla="*/ 42 w 156"/>
                  <a:gd name="T89" fmla="*/ 50 h 81"/>
                  <a:gd name="T90" fmla="*/ 44 w 156"/>
                  <a:gd name="T91" fmla="*/ 52 h 81"/>
                  <a:gd name="T92" fmla="*/ 30 w 156"/>
                  <a:gd name="T93" fmla="*/ 52 h 81"/>
                  <a:gd name="T94" fmla="*/ 27 w 156"/>
                  <a:gd name="T95" fmla="*/ 59 h 81"/>
                  <a:gd name="T96" fmla="*/ 36 w 156"/>
                  <a:gd name="T97" fmla="*/ 57 h 81"/>
                  <a:gd name="T98" fmla="*/ 34 w 156"/>
                  <a:gd name="T99" fmla="*/ 60 h 81"/>
                  <a:gd name="T100" fmla="*/ 37 w 156"/>
                  <a:gd name="T101" fmla="*/ 65 h 81"/>
                  <a:gd name="T102" fmla="*/ 38 w 156"/>
                  <a:gd name="T103" fmla="*/ 68 h 81"/>
                  <a:gd name="T104" fmla="*/ 19 w 156"/>
                  <a:gd name="T105" fmla="*/ 6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6" h="81">
                    <a:moveTo>
                      <a:pt x="26" y="70"/>
                    </a:moveTo>
                    <a:cubicBezTo>
                      <a:pt x="22" y="70"/>
                      <a:pt x="17" y="70"/>
                      <a:pt x="13" y="71"/>
                    </a:cubicBezTo>
                    <a:cubicBezTo>
                      <a:pt x="11" y="72"/>
                      <a:pt x="11" y="75"/>
                      <a:pt x="12" y="76"/>
                    </a:cubicBezTo>
                    <a:cubicBezTo>
                      <a:pt x="13" y="77"/>
                      <a:pt x="15" y="78"/>
                      <a:pt x="15" y="77"/>
                    </a:cubicBezTo>
                    <a:cubicBezTo>
                      <a:pt x="17" y="77"/>
                      <a:pt x="16" y="76"/>
                      <a:pt x="17" y="75"/>
                    </a:cubicBezTo>
                    <a:cubicBezTo>
                      <a:pt x="17" y="75"/>
                      <a:pt x="17" y="78"/>
                      <a:pt x="17" y="78"/>
                    </a:cubicBezTo>
                    <a:cubicBezTo>
                      <a:pt x="19" y="78"/>
                      <a:pt x="22" y="78"/>
                      <a:pt x="24" y="78"/>
                    </a:cubicBezTo>
                    <a:cubicBezTo>
                      <a:pt x="26" y="78"/>
                      <a:pt x="26" y="76"/>
                      <a:pt x="27" y="76"/>
                    </a:cubicBezTo>
                    <a:cubicBezTo>
                      <a:pt x="29" y="76"/>
                      <a:pt x="27" y="78"/>
                      <a:pt x="27" y="78"/>
                    </a:cubicBezTo>
                    <a:cubicBezTo>
                      <a:pt x="27" y="78"/>
                      <a:pt x="37" y="79"/>
                      <a:pt x="37" y="78"/>
                    </a:cubicBezTo>
                    <a:cubicBezTo>
                      <a:pt x="37" y="78"/>
                      <a:pt x="35" y="77"/>
                      <a:pt x="34" y="76"/>
                    </a:cubicBezTo>
                    <a:cubicBezTo>
                      <a:pt x="34" y="76"/>
                      <a:pt x="38" y="77"/>
                      <a:pt x="37" y="78"/>
                    </a:cubicBezTo>
                    <a:cubicBezTo>
                      <a:pt x="38" y="77"/>
                      <a:pt x="37" y="76"/>
                      <a:pt x="38" y="76"/>
                    </a:cubicBezTo>
                    <a:cubicBezTo>
                      <a:pt x="38" y="76"/>
                      <a:pt x="40" y="77"/>
                      <a:pt x="41" y="77"/>
                    </a:cubicBezTo>
                    <a:cubicBezTo>
                      <a:pt x="43" y="79"/>
                      <a:pt x="41" y="76"/>
                      <a:pt x="42" y="75"/>
                    </a:cubicBezTo>
                    <a:cubicBezTo>
                      <a:pt x="42" y="75"/>
                      <a:pt x="48" y="78"/>
                      <a:pt x="48" y="77"/>
                    </a:cubicBezTo>
                    <a:cubicBezTo>
                      <a:pt x="48" y="76"/>
                      <a:pt x="46" y="76"/>
                      <a:pt x="46" y="75"/>
                    </a:cubicBezTo>
                    <a:cubicBezTo>
                      <a:pt x="46" y="75"/>
                      <a:pt x="53" y="76"/>
                      <a:pt x="53" y="76"/>
                    </a:cubicBezTo>
                    <a:cubicBezTo>
                      <a:pt x="57" y="76"/>
                      <a:pt x="52" y="79"/>
                      <a:pt x="52" y="80"/>
                    </a:cubicBezTo>
                    <a:cubicBezTo>
                      <a:pt x="52" y="81"/>
                      <a:pt x="64" y="76"/>
                      <a:pt x="65" y="76"/>
                    </a:cubicBezTo>
                    <a:cubicBezTo>
                      <a:pt x="67" y="76"/>
                      <a:pt x="72" y="73"/>
                      <a:pt x="68" y="72"/>
                    </a:cubicBezTo>
                    <a:cubicBezTo>
                      <a:pt x="66" y="71"/>
                      <a:pt x="63" y="73"/>
                      <a:pt x="61" y="72"/>
                    </a:cubicBezTo>
                    <a:cubicBezTo>
                      <a:pt x="61" y="72"/>
                      <a:pt x="63" y="70"/>
                      <a:pt x="63" y="70"/>
                    </a:cubicBezTo>
                    <a:cubicBezTo>
                      <a:pt x="63" y="69"/>
                      <a:pt x="60" y="70"/>
                      <a:pt x="59" y="70"/>
                    </a:cubicBezTo>
                    <a:cubicBezTo>
                      <a:pt x="57" y="70"/>
                      <a:pt x="56" y="68"/>
                      <a:pt x="54" y="68"/>
                    </a:cubicBezTo>
                    <a:cubicBezTo>
                      <a:pt x="53" y="69"/>
                      <a:pt x="50" y="70"/>
                      <a:pt x="48" y="69"/>
                    </a:cubicBezTo>
                    <a:cubicBezTo>
                      <a:pt x="49" y="69"/>
                      <a:pt x="50" y="69"/>
                      <a:pt x="51" y="69"/>
                    </a:cubicBezTo>
                    <a:cubicBezTo>
                      <a:pt x="52" y="68"/>
                      <a:pt x="50" y="66"/>
                      <a:pt x="50" y="65"/>
                    </a:cubicBezTo>
                    <a:cubicBezTo>
                      <a:pt x="50" y="67"/>
                      <a:pt x="59" y="68"/>
                      <a:pt x="60" y="68"/>
                    </a:cubicBezTo>
                    <a:cubicBezTo>
                      <a:pt x="61" y="68"/>
                      <a:pt x="63" y="68"/>
                      <a:pt x="65" y="68"/>
                    </a:cubicBezTo>
                    <a:cubicBezTo>
                      <a:pt x="67" y="68"/>
                      <a:pt x="69" y="65"/>
                      <a:pt x="68" y="64"/>
                    </a:cubicBezTo>
                    <a:cubicBezTo>
                      <a:pt x="65" y="61"/>
                      <a:pt x="71" y="61"/>
                      <a:pt x="73" y="61"/>
                    </a:cubicBezTo>
                    <a:cubicBezTo>
                      <a:pt x="74" y="61"/>
                      <a:pt x="79" y="61"/>
                      <a:pt x="80" y="60"/>
                    </a:cubicBezTo>
                    <a:cubicBezTo>
                      <a:pt x="80" y="60"/>
                      <a:pt x="75" y="58"/>
                      <a:pt x="75" y="58"/>
                    </a:cubicBezTo>
                    <a:cubicBezTo>
                      <a:pt x="77" y="57"/>
                      <a:pt x="81" y="59"/>
                      <a:pt x="82" y="57"/>
                    </a:cubicBezTo>
                    <a:cubicBezTo>
                      <a:pt x="83" y="56"/>
                      <a:pt x="77" y="55"/>
                      <a:pt x="76" y="55"/>
                    </a:cubicBezTo>
                    <a:cubicBezTo>
                      <a:pt x="77" y="55"/>
                      <a:pt x="84" y="54"/>
                      <a:pt x="85" y="53"/>
                    </a:cubicBezTo>
                    <a:cubicBezTo>
                      <a:pt x="87" y="52"/>
                      <a:pt x="77" y="50"/>
                      <a:pt x="77" y="51"/>
                    </a:cubicBezTo>
                    <a:cubicBezTo>
                      <a:pt x="77" y="50"/>
                      <a:pt x="79" y="50"/>
                      <a:pt x="79" y="50"/>
                    </a:cubicBezTo>
                    <a:cubicBezTo>
                      <a:pt x="79" y="49"/>
                      <a:pt x="72" y="50"/>
                      <a:pt x="71" y="50"/>
                    </a:cubicBezTo>
                    <a:cubicBezTo>
                      <a:pt x="69" y="50"/>
                      <a:pt x="68" y="51"/>
                      <a:pt x="66" y="52"/>
                    </a:cubicBezTo>
                    <a:cubicBezTo>
                      <a:pt x="67" y="52"/>
                      <a:pt x="70" y="49"/>
                      <a:pt x="68" y="49"/>
                    </a:cubicBezTo>
                    <a:cubicBezTo>
                      <a:pt x="68" y="49"/>
                      <a:pt x="64" y="49"/>
                      <a:pt x="64" y="48"/>
                    </a:cubicBezTo>
                    <a:cubicBezTo>
                      <a:pt x="64" y="48"/>
                      <a:pt x="71" y="48"/>
                      <a:pt x="72" y="48"/>
                    </a:cubicBezTo>
                    <a:cubicBezTo>
                      <a:pt x="71" y="48"/>
                      <a:pt x="68" y="47"/>
                      <a:pt x="68" y="47"/>
                    </a:cubicBezTo>
                    <a:cubicBezTo>
                      <a:pt x="69" y="46"/>
                      <a:pt x="72" y="48"/>
                      <a:pt x="74" y="47"/>
                    </a:cubicBezTo>
                    <a:cubicBezTo>
                      <a:pt x="73" y="47"/>
                      <a:pt x="69" y="46"/>
                      <a:pt x="69" y="46"/>
                    </a:cubicBezTo>
                    <a:cubicBezTo>
                      <a:pt x="69" y="45"/>
                      <a:pt x="77" y="46"/>
                      <a:pt x="78" y="45"/>
                    </a:cubicBezTo>
                    <a:cubicBezTo>
                      <a:pt x="78" y="45"/>
                      <a:pt x="75" y="44"/>
                      <a:pt x="75" y="44"/>
                    </a:cubicBezTo>
                    <a:cubicBezTo>
                      <a:pt x="74" y="44"/>
                      <a:pt x="77" y="44"/>
                      <a:pt x="77" y="44"/>
                    </a:cubicBezTo>
                    <a:cubicBezTo>
                      <a:pt x="79" y="45"/>
                      <a:pt x="80" y="46"/>
                      <a:pt x="82" y="46"/>
                    </a:cubicBezTo>
                    <a:cubicBezTo>
                      <a:pt x="84" y="46"/>
                      <a:pt x="87" y="45"/>
                      <a:pt x="90" y="44"/>
                    </a:cubicBezTo>
                    <a:cubicBezTo>
                      <a:pt x="98" y="43"/>
                      <a:pt x="85" y="42"/>
                      <a:pt x="84" y="40"/>
                    </a:cubicBezTo>
                    <a:cubicBezTo>
                      <a:pt x="84" y="39"/>
                      <a:pt x="93" y="40"/>
                      <a:pt x="94" y="41"/>
                    </a:cubicBezTo>
                    <a:cubicBezTo>
                      <a:pt x="96" y="42"/>
                      <a:pt x="97" y="42"/>
                      <a:pt x="100" y="41"/>
                    </a:cubicBezTo>
                    <a:cubicBezTo>
                      <a:pt x="101" y="41"/>
                      <a:pt x="106" y="39"/>
                      <a:pt x="105" y="37"/>
                    </a:cubicBezTo>
                    <a:cubicBezTo>
                      <a:pt x="105" y="36"/>
                      <a:pt x="94" y="41"/>
                      <a:pt x="97" y="36"/>
                    </a:cubicBezTo>
                    <a:cubicBezTo>
                      <a:pt x="96" y="37"/>
                      <a:pt x="101" y="37"/>
                      <a:pt x="101" y="37"/>
                    </a:cubicBezTo>
                    <a:cubicBezTo>
                      <a:pt x="104" y="37"/>
                      <a:pt x="106" y="36"/>
                      <a:pt x="108" y="36"/>
                    </a:cubicBezTo>
                    <a:cubicBezTo>
                      <a:pt x="108" y="35"/>
                      <a:pt x="105" y="32"/>
                      <a:pt x="105" y="32"/>
                    </a:cubicBezTo>
                    <a:cubicBezTo>
                      <a:pt x="106" y="32"/>
                      <a:pt x="107" y="33"/>
                      <a:pt x="107" y="34"/>
                    </a:cubicBezTo>
                    <a:cubicBezTo>
                      <a:pt x="108" y="35"/>
                      <a:pt x="110" y="34"/>
                      <a:pt x="111" y="34"/>
                    </a:cubicBezTo>
                    <a:cubicBezTo>
                      <a:pt x="114" y="32"/>
                      <a:pt x="116" y="30"/>
                      <a:pt x="119" y="29"/>
                    </a:cubicBezTo>
                    <a:cubicBezTo>
                      <a:pt x="121" y="28"/>
                      <a:pt x="136" y="22"/>
                      <a:pt x="136" y="21"/>
                    </a:cubicBezTo>
                    <a:cubicBezTo>
                      <a:pt x="136" y="20"/>
                      <a:pt x="123" y="23"/>
                      <a:pt x="122" y="23"/>
                    </a:cubicBezTo>
                    <a:cubicBezTo>
                      <a:pt x="119" y="24"/>
                      <a:pt x="116" y="24"/>
                      <a:pt x="112" y="25"/>
                    </a:cubicBezTo>
                    <a:cubicBezTo>
                      <a:pt x="112" y="25"/>
                      <a:pt x="108" y="25"/>
                      <a:pt x="108" y="25"/>
                    </a:cubicBezTo>
                    <a:cubicBezTo>
                      <a:pt x="108" y="24"/>
                      <a:pt x="114" y="24"/>
                      <a:pt x="115" y="23"/>
                    </a:cubicBezTo>
                    <a:cubicBezTo>
                      <a:pt x="116" y="23"/>
                      <a:pt x="123" y="22"/>
                      <a:pt x="123" y="21"/>
                    </a:cubicBezTo>
                    <a:cubicBezTo>
                      <a:pt x="123" y="22"/>
                      <a:pt x="113" y="20"/>
                      <a:pt x="114" y="19"/>
                    </a:cubicBezTo>
                    <a:cubicBezTo>
                      <a:pt x="114" y="19"/>
                      <a:pt x="126" y="20"/>
                      <a:pt x="127" y="19"/>
                    </a:cubicBezTo>
                    <a:cubicBezTo>
                      <a:pt x="129" y="19"/>
                      <a:pt x="132" y="18"/>
                      <a:pt x="134" y="18"/>
                    </a:cubicBezTo>
                    <a:cubicBezTo>
                      <a:pt x="135" y="18"/>
                      <a:pt x="137" y="18"/>
                      <a:pt x="138" y="18"/>
                    </a:cubicBezTo>
                    <a:cubicBezTo>
                      <a:pt x="142" y="17"/>
                      <a:pt x="146" y="16"/>
                      <a:pt x="149" y="15"/>
                    </a:cubicBezTo>
                    <a:cubicBezTo>
                      <a:pt x="149" y="15"/>
                      <a:pt x="156" y="11"/>
                      <a:pt x="153" y="10"/>
                    </a:cubicBezTo>
                    <a:cubicBezTo>
                      <a:pt x="151" y="10"/>
                      <a:pt x="148" y="10"/>
                      <a:pt x="146" y="10"/>
                    </a:cubicBezTo>
                    <a:cubicBezTo>
                      <a:pt x="145" y="9"/>
                      <a:pt x="143" y="10"/>
                      <a:pt x="143" y="9"/>
                    </a:cubicBezTo>
                    <a:cubicBezTo>
                      <a:pt x="143" y="7"/>
                      <a:pt x="141" y="7"/>
                      <a:pt x="141" y="5"/>
                    </a:cubicBezTo>
                    <a:cubicBezTo>
                      <a:pt x="141" y="5"/>
                      <a:pt x="137" y="6"/>
                      <a:pt x="136" y="6"/>
                    </a:cubicBezTo>
                    <a:cubicBezTo>
                      <a:pt x="135" y="5"/>
                      <a:pt x="134" y="3"/>
                      <a:pt x="133" y="5"/>
                    </a:cubicBezTo>
                    <a:cubicBezTo>
                      <a:pt x="133" y="5"/>
                      <a:pt x="127" y="6"/>
                      <a:pt x="126" y="6"/>
                    </a:cubicBezTo>
                    <a:cubicBezTo>
                      <a:pt x="124" y="7"/>
                      <a:pt x="122" y="7"/>
                      <a:pt x="120" y="7"/>
                    </a:cubicBezTo>
                    <a:cubicBezTo>
                      <a:pt x="120" y="7"/>
                      <a:pt x="116" y="7"/>
                      <a:pt x="116" y="7"/>
                    </a:cubicBezTo>
                    <a:cubicBezTo>
                      <a:pt x="116" y="6"/>
                      <a:pt x="120" y="6"/>
                      <a:pt x="121" y="5"/>
                    </a:cubicBezTo>
                    <a:cubicBezTo>
                      <a:pt x="123" y="5"/>
                      <a:pt x="125" y="4"/>
                      <a:pt x="126" y="3"/>
                    </a:cubicBezTo>
                    <a:cubicBezTo>
                      <a:pt x="124" y="6"/>
                      <a:pt x="103" y="0"/>
                      <a:pt x="102" y="2"/>
                    </a:cubicBezTo>
                    <a:cubicBezTo>
                      <a:pt x="102" y="3"/>
                      <a:pt x="104" y="3"/>
                      <a:pt x="105" y="4"/>
                    </a:cubicBezTo>
                    <a:cubicBezTo>
                      <a:pt x="105" y="5"/>
                      <a:pt x="100" y="2"/>
                      <a:pt x="100" y="2"/>
                    </a:cubicBezTo>
                    <a:cubicBezTo>
                      <a:pt x="98" y="1"/>
                      <a:pt x="95" y="2"/>
                      <a:pt x="94" y="2"/>
                    </a:cubicBezTo>
                    <a:cubicBezTo>
                      <a:pt x="93" y="2"/>
                      <a:pt x="90" y="2"/>
                      <a:pt x="91" y="3"/>
                    </a:cubicBezTo>
                    <a:cubicBezTo>
                      <a:pt x="92" y="4"/>
                      <a:pt x="94" y="7"/>
                      <a:pt x="95" y="6"/>
                    </a:cubicBezTo>
                    <a:cubicBezTo>
                      <a:pt x="95" y="7"/>
                      <a:pt x="91" y="6"/>
                      <a:pt x="91" y="5"/>
                    </a:cubicBezTo>
                    <a:cubicBezTo>
                      <a:pt x="88" y="5"/>
                      <a:pt x="87" y="2"/>
                      <a:pt x="85" y="2"/>
                    </a:cubicBezTo>
                    <a:cubicBezTo>
                      <a:pt x="81" y="2"/>
                      <a:pt x="78" y="2"/>
                      <a:pt x="75" y="2"/>
                    </a:cubicBezTo>
                    <a:cubicBezTo>
                      <a:pt x="70" y="3"/>
                      <a:pt x="73" y="4"/>
                      <a:pt x="76" y="5"/>
                    </a:cubicBezTo>
                    <a:cubicBezTo>
                      <a:pt x="77" y="6"/>
                      <a:pt x="79" y="7"/>
                      <a:pt x="80" y="8"/>
                    </a:cubicBezTo>
                    <a:cubicBezTo>
                      <a:pt x="80" y="8"/>
                      <a:pt x="77" y="10"/>
                      <a:pt x="77" y="10"/>
                    </a:cubicBezTo>
                    <a:cubicBezTo>
                      <a:pt x="76" y="10"/>
                      <a:pt x="78" y="9"/>
                      <a:pt x="78" y="9"/>
                    </a:cubicBezTo>
                    <a:cubicBezTo>
                      <a:pt x="78" y="8"/>
                      <a:pt x="71" y="4"/>
                      <a:pt x="70" y="4"/>
                    </a:cubicBezTo>
                    <a:cubicBezTo>
                      <a:pt x="66" y="4"/>
                      <a:pt x="62" y="3"/>
                      <a:pt x="58" y="4"/>
                    </a:cubicBezTo>
                    <a:cubicBezTo>
                      <a:pt x="58" y="4"/>
                      <a:pt x="60" y="6"/>
                      <a:pt x="61" y="6"/>
                    </a:cubicBezTo>
                    <a:cubicBezTo>
                      <a:pt x="62" y="6"/>
                      <a:pt x="64" y="7"/>
                      <a:pt x="66" y="6"/>
                    </a:cubicBezTo>
                    <a:cubicBezTo>
                      <a:pt x="64" y="7"/>
                      <a:pt x="61" y="8"/>
                      <a:pt x="59" y="7"/>
                    </a:cubicBezTo>
                    <a:cubicBezTo>
                      <a:pt x="58" y="7"/>
                      <a:pt x="51" y="4"/>
                      <a:pt x="52" y="5"/>
                    </a:cubicBezTo>
                    <a:cubicBezTo>
                      <a:pt x="52" y="4"/>
                      <a:pt x="57" y="10"/>
                      <a:pt x="53" y="9"/>
                    </a:cubicBezTo>
                    <a:cubicBezTo>
                      <a:pt x="52" y="8"/>
                      <a:pt x="49" y="7"/>
                      <a:pt x="47" y="8"/>
                    </a:cubicBezTo>
                    <a:cubicBezTo>
                      <a:pt x="48" y="8"/>
                      <a:pt x="51" y="9"/>
                      <a:pt x="51" y="9"/>
                    </a:cubicBezTo>
                    <a:cubicBezTo>
                      <a:pt x="50" y="10"/>
                      <a:pt x="46" y="8"/>
                      <a:pt x="46" y="10"/>
                    </a:cubicBezTo>
                    <a:cubicBezTo>
                      <a:pt x="46" y="11"/>
                      <a:pt x="50" y="12"/>
                      <a:pt x="51" y="13"/>
                    </a:cubicBezTo>
                    <a:cubicBezTo>
                      <a:pt x="54" y="13"/>
                      <a:pt x="61" y="14"/>
                      <a:pt x="61" y="17"/>
                    </a:cubicBezTo>
                    <a:cubicBezTo>
                      <a:pt x="61" y="16"/>
                      <a:pt x="54" y="15"/>
                      <a:pt x="52" y="14"/>
                    </a:cubicBezTo>
                    <a:cubicBezTo>
                      <a:pt x="50" y="14"/>
                      <a:pt x="47" y="11"/>
                      <a:pt x="45" y="12"/>
                    </a:cubicBezTo>
                    <a:cubicBezTo>
                      <a:pt x="45" y="12"/>
                      <a:pt x="48" y="14"/>
                      <a:pt x="48" y="14"/>
                    </a:cubicBezTo>
                    <a:cubicBezTo>
                      <a:pt x="48" y="14"/>
                      <a:pt x="45" y="15"/>
                      <a:pt x="45" y="14"/>
                    </a:cubicBezTo>
                    <a:cubicBezTo>
                      <a:pt x="43" y="13"/>
                      <a:pt x="42" y="12"/>
                      <a:pt x="40" y="11"/>
                    </a:cubicBezTo>
                    <a:cubicBezTo>
                      <a:pt x="39" y="10"/>
                      <a:pt x="31" y="10"/>
                      <a:pt x="31" y="10"/>
                    </a:cubicBezTo>
                    <a:cubicBezTo>
                      <a:pt x="31" y="11"/>
                      <a:pt x="34" y="11"/>
                      <a:pt x="31" y="12"/>
                    </a:cubicBezTo>
                    <a:cubicBezTo>
                      <a:pt x="30" y="12"/>
                      <a:pt x="25" y="14"/>
                      <a:pt x="25" y="14"/>
                    </a:cubicBezTo>
                    <a:cubicBezTo>
                      <a:pt x="26" y="14"/>
                      <a:pt x="29" y="13"/>
                      <a:pt x="29" y="13"/>
                    </a:cubicBezTo>
                    <a:cubicBezTo>
                      <a:pt x="30" y="14"/>
                      <a:pt x="34" y="16"/>
                      <a:pt x="34" y="16"/>
                    </a:cubicBezTo>
                    <a:cubicBezTo>
                      <a:pt x="34" y="16"/>
                      <a:pt x="31" y="15"/>
                      <a:pt x="31" y="16"/>
                    </a:cubicBezTo>
                    <a:cubicBezTo>
                      <a:pt x="31" y="16"/>
                      <a:pt x="32" y="19"/>
                      <a:pt x="30" y="17"/>
                    </a:cubicBezTo>
                    <a:cubicBezTo>
                      <a:pt x="29" y="16"/>
                      <a:pt x="28" y="14"/>
                      <a:pt x="26" y="15"/>
                    </a:cubicBezTo>
                    <a:cubicBezTo>
                      <a:pt x="25" y="15"/>
                      <a:pt x="24" y="17"/>
                      <a:pt x="23" y="16"/>
                    </a:cubicBezTo>
                    <a:cubicBezTo>
                      <a:pt x="22" y="15"/>
                      <a:pt x="21" y="14"/>
                      <a:pt x="19" y="14"/>
                    </a:cubicBezTo>
                    <a:cubicBezTo>
                      <a:pt x="18" y="14"/>
                      <a:pt x="15" y="15"/>
                      <a:pt x="14" y="16"/>
                    </a:cubicBezTo>
                    <a:cubicBezTo>
                      <a:pt x="12" y="17"/>
                      <a:pt x="13" y="18"/>
                      <a:pt x="10" y="17"/>
                    </a:cubicBezTo>
                    <a:cubicBezTo>
                      <a:pt x="8" y="16"/>
                      <a:pt x="7" y="17"/>
                      <a:pt x="5" y="17"/>
                    </a:cubicBezTo>
                    <a:cubicBezTo>
                      <a:pt x="4" y="18"/>
                      <a:pt x="0" y="18"/>
                      <a:pt x="0" y="19"/>
                    </a:cubicBezTo>
                    <a:cubicBezTo>
                      <a:pt x="0" y="21"/>
                      <a:pt x="9" y="19"/>
                      <a:pt x="9" y="20"/>
                    </a:cubicBezTo>
                    <a:cubicBezTo>
                      <a:pt x="9" y="21"/>
                      <a:pt x="6" y="21"/>
                      <a:pt x="5" y="22"/>
                    </a:cubicBezTo>
                    <a:cubicBezTo>
                      <a:pt x="5" y="21"/>
                      <a:pt x="10" y="21"/>
                      <a:pt x="11" y="21"/>
                    </a:cubicBezTo>
                    <a:cubicBezTo>
                      <a:pt x="12" y="21"/>
                      <a:pt x="17" y="21"/>
                      <a:pt x="17" y="21"/>
                    </a:cubicBezTo>
                    <a:cubicBezTo>
                      <a:pt x="17" y="21"/>
                      <a:pt x="15" y="22"/>
                      <a:pt x="14" y="22"/>
                    </a:cubicBezTo>
                    <a:cubicBezTo>
                      <a:pt x="12" y="22"/>
                      <a:pt x="11" y="22"/>
                      <a:pt x="9" y="24"/>
                    </a:cubicBezTo>
                    <a:cubicBezTo>
                      <a:pt x="5" y="26"/>
                      <a:pt x="12" y="26"/>
                      <a:pt x="13" y="26"/>
                    </a:cubicBezTo>
                    <a:cubicBezTo>
                      <a:pt x="17" y="27"/>
                      <a:pt x="20" y="27"/>
                      <a:pt x="24" y="26"/>
                    </a:cubicBezTo>
                    <a:cubicBezTo>
                      <a:pt x="26" y="25"/>
                      <a:pt x="31" y="22"/>
                      <a:pt x="34" y="24"/>
                    </a:cubicBezTo>
                    <a:cubicBezTo>
                      <a:pt x="34" y="24"/>
                      <a:pt x="29" y="26"/>
                      <a:pt x="29" y="26"/>
                    </a:cubicBezTo>
                    <a:cubicBezTo>
                      <a:pt x="27" y="26"/>
                      <a:pt x="25" y="26"/>
                      <a:pt x="23" y="27"/>
                    </a:cubicBezTo>
                    <a:cubicBezTo>
                      <a:pt x="22" y="27"/>
                      <a:pt x="20" y="27"/>
                      <a:pt x="18" y="27"/>
                    </a:cubicBezTo>
                    <a:cubicBezTo>
                      <a:pt x="16" y="28"/>
                      <a:pt x="14" y="27"/>
                      <a:pt x="12" y="28"/>
                    </a:cubicBezTo>
                    <a:cubicBezTo>
                      <a:pt x="13" y="28"/>
                      <a:pt x="16" y="29"/>
                      <a:pt x="16" y="29"/>
                    </a:cubicBezTo>
                    <a:cubicBezTo>
                      <a:pt x="17" y="30"/>
                      <a:pt x="18" y="31"/>
                      <a:pt x="20" y="31"/>
                    </a:cubicBezTo>
                    <a:cubicBezTo>
                      <a:pt x="24" y="31"/>
                      <a:pt x="26" y="28"/>
                      <a:pt x="30" y="27"/>
                    </a:cubicBezTo>
                    <a:cubicBezTo>
                      <a:pt x="31" y="27"/>
                      <a:pt x="44" y="26"/>
                      <a:pt x="44" y="25"/>
                    </a:cubicBezTo>
                    <a:cubicBezTo>
                      <a:pt x="44" y="26"/>
                      <a:pt x="38" y="26"/>
                      <a:pt x="37" y="26"/>
                    </a:cubicBezTo>
                    <a:cubicBezTo>
                      <a:pt x="34" y="27"/>
                      <a:pt x="29" y="28"/>
                      <a:pt x="26" y="30"/>
                    </a:cubicBezTo>
                    <a:cubicBezTo>
                      <a:pt x="23" y="33"/>
                      <a:pt x="32" y="32"/>
                      <a:pt x="33" y="32"/>
                    </a:cubicBezTo>
                    <a:cubicBezTo>
                      <a:pt x="35" y="32"/>
                      <a:pt x="37" y="33"/>
                      <a:pt x="39" y="31"/>
                    </a:cubicBezTo>
                    <a:cubicBezTo>
                      <a:pt x="40" y="31"/>
                      <a:pt x="40" y="30"/>
                      <a:pt x="40" y="29"/>
                    </a:cubicBezTo>
                    <a:cubicBezTo>
                      <a:pt x="41" y="29"/>
                      <a:pt x="42" y="29"/>
                      <a:pt x="42" y="30"/>
                    </a:cubicBezTo>
                    <a:cubicBezTo>
                      <a:pt x="42" y="30"/>
                      <a:pt x="42" y="30"/>
                      <a:pt x="41" y="30"/>
                    </a:cubicBezTo>
                    <a:cubicBezTo>
                      <a:pt x="43" y="30"/>
                      <a:pt x="48" y="28"/>
                      <a:pt x="50" y="29"/>
                    </a:cubicBezTo>
                    <a:cubicBezTo>
                      <a:pt x="49" y="28"/>
                      <a:pt x="44" y="32"/>
                      <a:pt x="43" y="32"/>
                    </a:cubicBezTo>
                    <a:cubicBezTo>
                      <a:pt x="44" y="33"/>
                      <a:pt x="50" y="31"/>
                      <a:pt x="52" y="31"/>
                    </a:cubicBezTo>
                    <a:cubicBezTo>
                      <a:pt x="55" y="31"/>
                      <a:pt x="58" y="30"/>
                      <a:pt x="61" y="28"/>
                    </a:cubicBezTo>
                    <a:cubicBezTo>
                      <a:pt x="62" y="27"/>
                      <a:pt x="62" y="25"/>
                      <a:pt x="62" y="25"/>
                    </a:cubicBezTo>
                    <a:cubicBezTo>
                      <a:pt x="64" y="25"/>
                      <a:pt x="64" y="25"/>
                      <a:pt x="65" y="24"/>
                    </a:cubicBezTo>
                    <a:cubicBezTo>
                      <a:pt x="66" y="24"/>
                      <a:pt x="73" y="20"/>
                      <a:pt x="73" y="21"/>
                    </a:cubicBezTo>
                    <a:cubicBezTo>
                      <a:pt x="73" y="21"/>
                      <a:pt x="69" y="24"/>
                      <a:pt x="69" y="24"/>
                    </a:cubicBezTo>
                    <a:cubicBezTo>
                      <a:pt x="68" y="25"/>
                      <a:pt x="64" y="27"/>
                      <a:pt x="64" y="28"/>
                    </a:cubicBezTo>
                    <a:cubicBezTo>
                      <a:pt x="64" y="29"/>
                      <a:pt x="75" y="28"/>
                      <a:pt x="75" y="29"/>
                    </a:cubicBezTo>
                    <a:cubicBezTo>
                      <a:pt x="75" y="28"/>
                      <a:pt x="60" y="32"/>
                      <a:pt x="60" y="31"/>
                    </a:cubicBezTo>
                    <a:cubicBezTo>
                      <a:pt x="60" y="31"/>
                      <a:pt x="69" y="32"/>
                      <a:pt x="68" y="32"/>
                    </a:cubicBezTo>
                    <a:cubicBezTo>
                      <a:pt x="68" y="33"/>
                      <a:pt x="64" y="33"/>
                      <a:pt x="63" y="33"/>
                    </a:cubicBezTo>
                    <a:cubicBezTo>
                      <a:pt x="61" y="33"/>
                      <a:pt x="58" y="33"/>
                      <a:pt x="56" y="34"/>
                    </a:cubicBezTo>
                    <a:cubicBezTo>
                      <a:pt x="52" y="34"/>
                      <a:pt x="48" y="34"/>
                      <a:pt x="44" y="35"/>
                    </a:cubicBezTo>
                    <a:cubicBezTo>
                      <a:pt x="43" y="35"/>
                      <a:pt x="43" y="36"/>
                      <a:pt x="45" y="36"/>
                    </a:cubicBezTo>
                    <a:cubicBezTo>
                      <a:pt x="46" y="37"/>
                      <a:pt x="49" y="38"/>
                      <a:pt x="50" y="39"/>
                    </a:cubicBezTo>
                    <a:cubicBezTo>
                      <a:pt x="52" y="41"/>
                      <a:pt x="50" y="43"/>
                      <a:pt x="53" y="43"/>
                    </a:cubicBezTo>
                    <a:cubicBezTo>
                      <a:pt x="54" y="42"/>
                      <a:pt x="57" y="43"/>
                      <a:pt x="58" y="42"/>
                    </a:cubicBezTo>
                    <a:cubicBezTo>
                      <a:pt x="49" y="47"/>
                      <a:pt x="44" y="36"/>
                      <a:pt x="37" y="36"/>
                    </a:cubicBezTo>
                    <a:cubicBezTo>
                      <a:pt x="35" y="36"/>
                      <a:pt x="26" y="34"/>
                      <a:pt x="26" y="36"/>
                    </a:cubicBezTo>
                    <a:cubicBezTo>
                      <a:pt x="26" y="36"/>
                      <a:pt x="25" y="38"/>
                      <a:pt x="25" y="38"/>
                    </a:cubicBezTo>
                    <a:cubicBezTo>
                      <a:pt x="26" y="38"/>
                      <a:pt x="32" y="38"/>
                      <a:pt x="32" y="39"/>
                    </a:cubicBezTo>
                    <a:cubicBezTo>
                      <a:pt x="32" y="39"/>
                      <a:pt x="26" y="39"/>
                      <a:pt x="26" y="41"/>
                    </a:cubicBezTo>
                    <a:cubicBezTo>
                      <a:pt x="26" y="42"/>
                      <a:pt x="32" y="42"/>
                      <a:pt x="34" y="43"/>
                    </a:cubicBezTo>
                    <a:cubicBezTo>
                      <a:pt x="35" y="44"/>
                      <a:pt x="36" y="45"/>
                      <a:pt x="37" y="46"/>
                    </a:cubicBezTo>
                    <a:cubicBezTo>
                      <a:pt x="38" y="48"/>
                      <a:pt x="40" y="49"/>
                      <a:pt x="42" y="50"/>
                    </a:cubicBezTo>
                    <a:cubicBezTo>
                      <a:pt x="44" y="51"/>
                      <a:pt x="45" y="51"/>
                      <a:pt x="47" y="50"/>
                    </a:cubicBezTo>
                    <a:cubicBezTo>
                      <a:pt x="48" y="50"/>
                      <a:pt x="50" y="49"/>
                      <a:pt x="51" y="50"/>
                    </a:cubicBezTo>
                    <a:cubicBezTo>
                      <a:pt x="51" y="50"/>
                      <a:pt x="50" y="52"/>
                      <a:pt x="50" y="52"/>
                    </a:cubicBezTo>
                    <a:cubicBezTo>
                      <a:pt x="48" y="52"/>
                      <a:pt x="45" y="51"/>
                      <a:pt x="44" y="52"/>
                    </a:cubicBezTo>
                    <a:cubicBezTo>
                      <a:pt x="44" y="51"/>
                      <a:pt x="48" y="54"/>
                      <a:pt x="48" y="54"/>
                    </a:cubicBezTo>
                    <a:cubicBezTo>
                      <a:pt x="48" y="55"/>
                      <a:pt x="43" y="53"/>
                      <a:pt x="43" y="53"/>
                    </a:cubicBezTo>
                    <a:cubicBezTo>
                      <a:pt x="40" y="51"/>
                      <a:pt x="38" y="51"/>
                      <a:pt x="35" y="51"/>
                    </a:cubicBezTo>
                    <a:cubicBezTo>
                      <a:pt x="33" y="51"/>
                      <a:pt x="32" y="51"/>
                      <a:pt x="30" y="52"/>
                    </a:cubicBezTo>
                    <a:cubicBezTo>
                      <a:pt x="28" y="53"/>
                      <a:pt x="27" y="52"/>
                      <a:pt x="26" y="53"/>
                    </a:cubicBezTo>
                    <a:cubicBezTo>
                      <a:pt x="25" y="54"/>
                      <a:pt x="25" y="55"/>
                      <a:pt x="23" y="55"/>
                    </a:cubicBezTo>
                    <a:cubicBezTo>
                      <a:pt x="22" y="56"/>
                      <a:pt x="21" y="59"/>
                      <a:pt x="23" y="59"/>
                    </a:cubicBezTo>
                    <a:cubicBezTo>
                      <a:pt x="25" y="59"/>
                      <a:pt x="27" y="58"/>
                      <a:pt x="27" y="59"/>
                    </a:cubicBezTo>
                    <a:cubicBezTo>
                      <a:pt x="28" y="61"/>
                      <a:pt x="32" y="60"/>
                      <a:pt x="32" y="59"/>
                    </a:cubicBezTo>
                    <a:cubicBezTo>
                      <a:pt x="33" y="59"/>
                      <a:pt x="35" y="56"/>
                      <a:pt x="35" y="55"/>
                    </a:cubicBezTo>
                    <a:cubicBezTo>
                      <a:pt x="35" y="56"/>
                      <a:pt x="35" y="56"/>
                      <a:pt x="35" y="57"/>
                    </a:cubicBezTo>
                    <a:cubicBezTo>
                      <a:pt x="35" y="57"/>
                      <a:pt x="36" y="57"/>
                      <a:pt x="36" y="57"/>
                    </a:cubicBezTo>
                    <a:cubicBezTo>
                      <a:pt x="36" y="57"/>
                      <a:pt x="35" y="58"/>
                      <a:pt x="35" y="59"/>
                    </a:cubicBezTo>
                    <a:cubicBezTo>
                      <a:pt x="35" y="59"/>
                      <a:pt x="35" y="59"/>
                      <a:pt x="36" y="59"/>
                    </a:cubicBezTo>
                    <a:cubicBezTo>
                      <a:pt x="36" y="59"/>
                      <a:pt x="33" y="60"/>
                      <a:pt x="34" y="60"/>
                    </a:cubicBezTo>
                    <a:cubicBezTo>
                      <a:pt x="34" y="60"/>
                      <a:pt x="34" y="60"/>
                      <a:pt x="34" y="60"/>
                    </a:cubicBezTo>
                    <a:cubicBezTo>
                      <a:pt x="34" y="61"/>
                      <a:pt x="31" y="60"/>
                      <a:pt x="30" y="61"/>
                    </a:cubicBezTo>
                    <a:cubicBezTo>
                      <a:pt x="31" y="61"/>
                      <a:pt x="35" y="61"/>
                      <a:pt x="36" y="62"/>
                    </a:cubicBezTo>
                    <a:cubicBezTo>
                      <a:pt x="36" y="62"/>
                      <a:pt x="31" y="65"/>
                      <a:pt x="32" y="65"/>
                    </a:cubicBezTo>
                    <a:cubicBezTo>
                      <a:pt x="32" y="66"/>
                      <a:pt x="37" y="65"/>
                      <a:pt x="37" y="65"/>
                    </a:cubicBezTo>
                    <a:cubicBezTo>
                      <a:pt x="37" y="65"/>
                      <a:pt x="36" y="65"/>
                      <a:pt x="36" y="65"/>
                    </a:cubicBezTo>
                    <a:cubicBezTo>
                      <a:pt x="36" y="66"/>
                      <a:pt x="41" y="65"/>
                      <a:pt x="42" y="64"/>
                    </a:cubicBezTo>
                    <a:cubicBezTo>
                      <a:pt x="42" y="64"/>
                      <a:pt x="46" y="59"/>
                      <a:pt x="47" y="60"/>
                    </a:cubicBezTo>
                    <a:cubicBezTo>
                      <a:pt x="48" y="61"/>
                      <a:pt x="40" y="67"/>
                      <a:pt x="38" y="68"/>
                    </a:cubicBezTo>
                    <a:cubicBezTo>
                      <a:pt x="35" y="68"/>
                      <a:pt x="33" y="68"/>
                      <a:pt x="30" y="66"/>
                    </a:cubicBezTo>
                    <a:cubicBezTo>
                      <a:pt x="28" y="65"/>
                      <a:pt x="28" y="63"/>
                      <a:pt x="26" y="63"/>
                    </a:cubicBezTo>
                    <a:cubicBezTo>
                      <a:pt x="24" y="62"/>
                      <a:pt x="22" y="62"/>
                      <a:pt x="20" y="62"/>
                    </a:cubicBezTo>
                    <a:cubicBezTo>
                      <a:pt x="17" y="62"/>
                      <a:pt x="17" y="63"/>
                      <a:pt x="19" y="65"/>
                    </a:cubicBezTo>
                    <a:cubicBezTo>
                      <a:pt x="20" y="66"/>
                      <a:pt x="20" y="67"/>
                      <a:pt x="22" y="67"/>
                    </a:cubicBezTo>
                    <a:cubicBezTo>
                      <a:pt x="25" y="67"/>
                      <a:pt x="22" y="67"/>
                      <a:pt x="22" y="68"/>
                    </a:cubicBezTo>
                    <a:cubicBezTo>
                      <a:pt x="22" y="68"/>
                      <a:pt x="26" y="70"/>
                      <a:pt x="26" y="7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4" name="Freeform 604">
                <a:extLst>
                  <a:ext uri="{FF2B5EF4-FFF2-40B4-BE49-F238E27FC236}">
                    <a16:creationId xmlns:a16="http://schemas.microsoft.com/office/drawing/2014/main" id="{6A6825D4-CB47-8C44-B23E-6EC8D1D9E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6528" y="2367890"/>
                <a:ext cx="48223" cy="17648"/>
              </a:xfrm>
              <a:custGeom>
                <a:avLst/>
                <a:gdLst>
                  <a:gd name="T0" fmla="*/ 13 w 14"/>
                  <a:gd name="T1" fmla="*/ 4 h 5"/>
                  <a:gd name="T2" fmla="*/ 11 w 14"/>
                  <a:gd name="T3" fmla="*/ 2 h 5"/>
                  <a:gd name="T4" fmla="*/ 8 w 14"/>
                  <a:gd name="T5" fmla="*/ 2 h 5"/>
                  <a:gd name="T6" fmla="*/ 1 w 14"/>
                  <a:gd name="T7" fmla="*/ 1 h 5"/>
                  <a:gd name="T8" fmla="*/ 2 w 14"/>
                  <a:gd name="T9" fmla="*/ 2 h 5"/>
                  <a:gd name="T10" fmla="*/ 0 w 14"/>
                  <a:gd name="T11" fmla="*/ 3 h 5"/>
                  <a:gd name="T12" fmla="*/ 3 w 14"/>
                  <a:gd name="T13" fmla="*/ 3 h 5"/>
                  <a:gd name="T14" fmla="*/ 8 w 14"/>
                  <a:gd name="T15" fmla="*/ 4 h 5"/>
                  <a:gd name="T16" fmla="*/ 13 w 14"/>
                  <a:gd name="T17" fmla="*/ 4 h 5"/>
                  <a:gd name="T18" fmla="*/ 13 w 14"/>
                  <a:gd name="T1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5">
                    <a:moveTo>
                      <a:pt x="13" y="4"/>
                    </a:moveTo>
                    <a:cubicBezTo>
                      <a:pt x="12" y="3"/>
                      <a:pt x="13" y="3"/>
                      <a:pt x="11" y="2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7" y="2"/>
                      <a:pt x="2" y="0"/>
                      <a:pt x="1" y="1"/>
                    </a:cubicBezTo>
                    <a:cubicBezTo>
                      <a:pt x="1" y="1"/>
                      <a:pt x="3" y="2"/>
                      <a:pt x="2" y="2"/>
                    </a:cubicBezTo>
                    <a:cubicBezTo>
                      <a:pt x="2" y="3"/>
                      <a:pt x="0" y="4"/>
                      <a:pt x="0" y="3"/>
                    </a:cubicBezTo>
                    <a:cubicBezTo>
                      <a:pt x="0" y="4"/>
                      <a:pt x="2" y="3"/>
                      <a:pt x="3" y="3"/>
                    </a:cubicBezTo>
                    <a:cubicBezTo>
                      <a:pt x="4" y="3"/>
                      <a:pt x="6" y="4"/>
                      <a:pt x="8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3"/>
                      <a:pt x="14" y="5"/>
                      <a:pt x="13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5" name="Freeform 605">
                <a:extLst>
                  <a:ext uri="{FF2B5EF4-FFF2-40B4-BE49-F238E27FC236}">
                    <a16:creationId xmlns:a16="http://schemas.microsoft.com/office/drawing/2014/main" id="{110AF8E3-080E-9F43-9CA1-01B98BC003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2444" y="2382007"/>
                <a:ext cx="19995" cy="7059"/>
              </a:xfrm>
              <a:custGeom>
                <a:avLst/>
                <a:gdLst>
                  <a:gd name="T0" fmla="*/ 5 w 6"/>
                  <a:gd name="T1" fmla="*/ 1 h 2"/>
                  <a:gd name="T2" fmla="*/ 2 w 6"/>
                  <a:gd name="T3" fmla="*/ 0 h 2"/>
                  <a:gd name="T4" fmla="*/ 5 w 6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5" y="1"/>
                    </a:moveTo>
                    <a:cubicBezTo>
                      <a:pt x="4" y="2"/>
                      <a:pt x="0" y="0"/>
                      <a:pt x="2" y="0"/>
                    </a:cubicBezTo>
                    <a:cubicBezTo>
                      <a:pt x="3" y="0"/>
                      <a:pt x="6" y="1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6" name="Freeform 606">
                <a:extLst>
                  <a:ext uri="{FF2B5EF4-FFF2-40B4-BE49-F238E27FC236}">
                    <a16:creationId xmlns:a16="http://schemas.microsoft.com/office/drawing/2014/main" id="{6861E9D8-49A9-7444-8F91-723C2CFA92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833" y="2489067"/>
                <a:ext cx="19995" cy="10589"/>
              </a:xfrm>
              <a:custGeom>
                <a:avLst/>
                <a:gdLst>
                  <a:gd name="T0" fmla="*/ 4 w 6"/>
                  <a:gd name="T1" fmla="*/ 1 h 3"/>
                  <a:gd name="T2" fmla="*/ 1 w 6"/>
                  <a:gd name="T3" fmla="*/ 2 h 3"/>
                  <a:gd name="T4" fmla="*/ 4 w 6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4" y="1"/>
                    </a:moveTo>
                    <a:cubicBezTo>
                      <a:pt x="3" y="0"/>
                      <a:pt x="0" y="2"/>
                      <a:pt x="1" y="2"/>
                    </a:cubicBezTo>
                    <a:cubicBezTo>
                      <a:pt x="2" y="3"/>
                      <a:pt x="6" y="1"/>
                      <a:pt x="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7" name="Freeform 607">
                <a:extLst>
                  <a:ext uri="{FF2B5EF4-FFF2-40B4-BE49-F238E27FC236}">
                    <a16:creationId xmlns:a16="http://schemas.microsoft.com/office/drawing/2014/main" id="{208C65B7-DC78-774C-B20E-51FCBEEE4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196" y="2969067"/>
                <a:ext cx="17642" cy="14118"/>
              </a:xfrm>
              <a:custGeom>
                <a:avLst/>
                <a:gdLst>
                  <a:gd name="T0" fmla="*/ 4 w 5"/>
                  <a:gd name="T1" fmla="*/ 1 h 4"/>
                  <a:gd name="T2" fmla="*/ 1 w 5"/>
                  <a:gd name="T3" fmla="*/ 4 h 4"/>
                  <a:gd name="T4" fmla="*/ 4 w 5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4" y="1"/>
                    </a:moveTo>
                    <a:cubicBezTo>
                      <a:pt x="3" y="0"/>
                      <a:pt x="0" y="4"/>
                      <a:pt x="1" y="4"/>
                    </a:cubicBezTo>
                    <a:cubicBezTo>
                      <a:pt x="1" y="4"/>
                      <a:pt x="5" y="1"/>
                      <a:pt x="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8" name="Freeform 608">
                <a:extLst>
                  <a:ext uri="{FF2B5EF4-FFF2-40B4-BE49-F238E27FC236}">
                    <a16:creationId xmlns:a16="http://schemas.microsoft.com/office/drawing/2014/main" id="{794ED9C1-A845-ED4E-B290-53E8EED0D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3896" y="2965538"/>
                <a:ext cx="3529" cy="3530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1"/>
                      <a:pt x="1" y="1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099" name="Freeform 609">
                <a:extLst>
                  <a:ext uri="{FF2B5EF4-FFF2-40B4-BE49-F238E27FC236}">
                    <a16:creationId xmlns:a16="http://schemas.microsoft.com/office/drawing/2014/main" id="{EA0D8C5E-2BE9-0247-B1A5-4460AA403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222" y="2969067"/>
                <a:ext cx="23524" cy="21176"/>
              </a:xfrm>
              <a:custGeom>
                <a:avLst/>
                <a:gdLst>
                  <a:gd name="T0" fmla="*/ 5 w 7"/>
                  <a:gd name="T1" fmla="*/ 2 h 6"/>
                  <a:gd name="T2" fmla="*/ 1 w 7"/>
                  <a:gd name="T3" fmla="*/ 2 h 6"/>
                  <a:gd name="T4" fmla="*/ 5 w 7"/>
                  <a:gd name="T5" fmla="*/ 2 h 6"/>
                  <a:gd name="T6" fmla="*/ 5 w 7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6">
                    <a:moveTo>
                      <a:pt x="5" y="2"/>
                    </a:moveTo>
                    <a:cubicBezTo>
                      <a:pt x="7" y="0"/>
                      <a:pt x="2" y="0"/>
                      <a:pt x="1" y="2"/>
                    </a:cubicBezTo>
                    <a:cubicBezTo>
                      <a:pt x="0" y="3"/>
                      <a:pt x="4" y="5"/>
                      <a:pt x="5" y="2"/>
                    </a:cubicBezTo>
                    <a:cubicBezTo>
                      <a:pt x="6" y="1"/>
                      <a:pt x="3" y="6"/>
                      <a:pt x="5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0" name="Freeform 610">
                <a:extLst>
                  <a:ext uri="{FF2B5EF4-FFF2-40B4-BE49-F238E27FC236}">
                    <a16:creationId xmlns:a16="http://schemas.microsoft.com/office/drawing/2014/main" id="{E0103A30-1CED-0E45-82DF-977CE8AF8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376" y="4196127"/>
                <a:ext cx="7057" cy="3530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2" y="1"/>
                      <a:pt x="0" y="0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1" name="Freeform 611">
                <a:extLst>
                  <a:ext uri="{FF2B5EF4-FFF2-40B4-BE49-F238E27FC236}">
                    <a16:creationId xmlns:a16="http://schemas.microsoft.com/office/drawing/2014/main" id="{89270009-AB2E-D64A-937E-A83925299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2682" y="4189068"/>
                <a:ext cx="7057" cy="7059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1 h 2"/>
                  <a:gd name="T4" fmla="*/ 2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0" y="2"/>
                      <a:pt x="0" y="1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2" name="Freeform 612">
                <a:extLst>
                  <a:ext uri="{FF2B5EF4-FFF2-40B4-BE49-F238E27FC236}">
                    <a16:creationId xmlns:a16="http://schemas.microsoft.com/office/drawing/2014/main" id="{03E4EBB2-47C0-E54F-9793-40A01DCC59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7936" y="4804363"/>
                <a:ext cx="23524" cy="17648"/>
              </a:xfrm>
              <a:custGeom>
                <a:avLst/>
                <a:gdLst>
                  <a:gd name="T0" fmla="*/ 6 w 7"/>
                  <a:gd name="T1" fmla="*/ 2 h 5"/>
                  <a:gd name="T2" fmla="*/ 1 w 7"/>
                  <a:gd name="T3" fmla="*/ 2 h 5"/>
                  <a:gd name="T4" fmla="*/ 6 w 7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2"/>
                    </a:moveTo>
                    <a:cubicBezTo>
                      <a:pt x="7" y="0"/>
                      <a:pt x="0" y="1"/>
                      <a:pt x="1" y="2"/>
                    </a:cubicBezTo>
                    <a:cubicBezTo>
                      <a:pt x="1" y="3"/>
                      <a:pt x="5" y="5"/>
                      <a:pt x="6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3" name="Rectangle 613">
                <a:extLst>
                  <a:ext uri="{FF2B5EF4-FFF2-40B4-BE49-F238E27FC236}">
                    <a16:creationId xmlns:a16="http://schemas.microsoft.com/office/drawing/2014/main" id="{39734489-F67B-2742-9262-C77CA4A93C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3170" y="2740832"/>
                <a:ext cx="1177" cy="1177"/>
              </a:xfrm>
              <a:prstGeom prst="rect">
                <a:avLst/>
              </a:pr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4" name="Freeform 614">
                <a:extLst>
                  <a:ext uri="{FF2B5EF4-FFF2-40B4-BE49-F238E27FC236}">
                    <a16:creationId xmlns:a16="http://schemas.microsoft.com/office/drawing/2014/main" id="{5867DAD1-7465-4847-B204-0D7FC36555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3475" y="4700834"/>
                <a:ext cx="35285" cy="30589"/>
              </a:xfrm>
              <a:custGeom>
                <a:avLst/>
                <a:gdLst>
                  <a:gd name="T0" fmla="*/ 4 w 10"/>
                  <a:gd name="T1" fmla="*/ 4 h 9"/>
                  <a:gd name="T2" fmla="*/ 0 w 10"/>
                  <a:gd name="T3" fmla="*/ 8 h 9"/>
                  <a:gd name="T4" fmla="*/ 2 w 10"/>
                  <a:gd name="T5" fmla="*/ 8 h 9"/>
                  <a:gd name="T6" fmla="*/ 5 w 10"/>
                  <a:gd name="T7" fmla="*/ 5 h 9"/>
                  <a:gd name="T8" fmla="*/ 8 w 10"/>
                  <a:gd name="T9" fmla="*/ 0 h 9"/>
                  <a:gd name="T10" fmla="*/ 4 w 10"/>
                  <a:gd name="T11" fmla="*/ 4 h 9"/>
                  <a:gd name="T12" fmla="*/ 4 w 10"/>
                  <a:gd name="T13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9">
                    <a:moveTo>
                      <a:pt x="4" y="4"/>
                    </a:moveTo>
                    <a:cubicBezTo>
                      <a:pt x="4" y="5"/>
                      <a:pt x="1" y="7"/>
                      <a:pt x="0" y="8"/>
                    </a:cubicBezTo>
                    <a:cubicBezTo>
                      <a:pt x="0" y="9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6" y="4"/>
                      <a:pt x="10" y="0"/>
                      <a:pt x="8" y="0"/>
                    </a:cubicBezTo>
                    <a:cubicBezTo>
                      <a:pt x="7" y="0"/>
                      <a:pt x="4" y="3"/>
                      <a:pt x="4" y="4"/>
                    </a:cubicBezTo>
                    <a:cubicBezTo>
                      <a:pt x="4" y="5"/>
                      <a:pt x="4" y="3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5" name="Freeform 615">
                <a:extLst>
                  <a:ext uri="{FF2B5EF4-FFF2-40B4-BE49-F238E27FC236}">
                    <a16:creationId xmlns:a16="http://schemas.microsoft.com/office/drawing/2014/main" id="{8716ED75-7EC5-7741-8556-7A8BD7D85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3025" y="3307892"/>
                <a:ext cx="24699" cy="10589"/>
              </a:xfrm>
              <a:custGeom>
                <a:avLst/>
                <a:gdLst>
                  <a:gd name="T0" fmla="*/ 7 w 7"/>
                  <a:gd name="T1" fmla="*/ 1 h 3"/>
                  <a:gd name="T2" fmla="*/ 1 w 7"/>
                  <a:gd name="T3" fmla="*/ 0 h 3"/>
                  <a:gd name="T4" fmla="*/ 7 w 7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1"/>
                    </a:moveTo>
                    <a:cubicBezTo>
                      <a:pt x="7" y="0"/>
                      <a:pt x="0" y="0"/>
                      <a:pt x="1" y="0"/>
                    </a:cubicBezTo>
                    <a:cubicBezTo>
                      <a:pt x="2" y="0"/>
                      <a:pt x="6" y="3"/>
                      <a:pt x="7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6" name="Freeform 616">
                <a:extLst>
                  <a:ext uri="{FF2B5EF4-FFF2-40B4-BE49-F238E27FC236}">
                    <a16:creationId xmlns:a16="http://schemas.microsoft.com/office/drawing/2014/main" id="{B4EEB5F5-C393-5645-9946-98DF20204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667" y="5166716"/>
                <a:ext cx="62337" cy="55294"/>
              </a:xfrm>
              <a:custGeom>
                <a:avLst/>
                <a:gdLst>
                  <a:gd name="T0" fmla="*/ 17 w 18"/>
                  <a:gd name="T1" fmla="*/ 14 h 16"/>
                  <a:gd name="T2" fmla="*/ 8 w 18"/>
                  <a:gd name="T3" fmla="*/ 9 h 16"/>
                  <a:gd name="T4" fmla="*/ 4 w 18"/>
                  <a:gd name="T5" fmla="*/ 5 h 16"/>
                  <a:gd name="T6" fmla="*/ 1 w 18"/>
                  <a:gd name="T7" fmla="*/ 3 h 16"/>
                  <a:gd name="T8" fmla="*/ 2 w 18"/>
                  <a:gd name="T9" fmla="*/ 2 h 16"/>
                  <a:gd name="T10" fmla="*/ 0 w 18"/>
                  <a:gd name="T11" fmla="*/ 0 h 16"/>
                  <a:gd name="T12" fmla="*/ 0 w 18"/>
                  <a:gd name="T13" fmla="*/ 14 h 16"/>
                  <a:gd name="T14" fmla="*/ 7 w 18"/>
                  <a:gd name="T15" fmla="*/ 15 h 16"/>
                  <a:gd name="T16" fmla="*/ 10 w 18"/>
                  <a:gd name="T17" fmla="*/ 16 h 16"/>
                  <a:gd name="T18" fmla="*/ 13 w 18"/>
                  <a:gd name="T19" fmla="*/ 15 h 16"/>
                  <a:gd name="T20" fmla="*/ 18 w 18"/>
                  <a:gd name="T21" fmla="*/ 14 h 16"/>
                  <a:gd name="T22" fmla="*/ 17 w 1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" h="16">
                    <a:moveTo>
                      <a:pt x="17" y="14"/>
                    </a:moveTo>
                    <a:cubicBezTo>
                      <a:pt x="13" y="14"/>
                      <a:pt x="11" y="11"/>
                      <a:pt x="8" y="9"/>
                    </a:cubicBezTo>
                    <a:cubicBezTo>
                      <a:pt x="7" y="7"/>
                      <a:pt x="5" y="6"/>
                      <a:pt x="4" y="5"/>
                    </a:cubicBezTo>
                    <a:cubicBezTo>
                      <a:pt x="3" y="5"/>
                      <a:pt x="1" y="4"/>
                      <a:pt x="1" y="3"/>
                    </a:cubicBezTo>
                    <a:cubicBezTo>
                      <a:pt x="1" y="3"/>
                      <a:pt x="2" y="3"/>
                      <a:pt x="2" y="2"/>
                    </a:cubicBezTo>
                    <a:cubicBezTo>
                      <a:pt x="3" y="2"/>
                      <a:pt x="1" y="0"/>
                      <a:pt x="0" y="0"/>
                    </a:cubicBezTo>
                    <a:cubicBezTo>
                      <a:pt x="0" y="5"/>
                      <a:pt x="0" y="10"/>
                      <a:pt x="0" y="14"/>
                    </a:cubicBezTo>
                    <a:cubicBezTo>
                      <a:pt x="0" y="15"/>
                      <a:pt x="6" y="15"/>
                      <a:pt x="7" y="15"/>
                    </a:cubicBezTo>
                    <a:cubicBezTo>
                      <a:pt x="8" y="15"/>
                      <a:pt x="9" y="15"/>
                      <a:pt x="10" y="16"/>
                    </a:cubicBezTo>
                    <a:cubicBezTo>
                      <a:pt x="12" y="16"/>
                      <a:pt x="12" y="16"/>
                      <a:pt x="13" y="15"/>
                    </a:cubicBezTo>
                    <a:cubicBezTo>
                      <a:pt x="14" y="15"/>
                      <a:pt x="18" y="15"/>
                      <a:pt x="18" y="14"/>
                    </a:cubicBezTo>
                    <a:cubicBezTo>
                      <a:pt x="18" y="14"/>
                      <a:pt x="18" y="13"/>
                      <a:pt x="17" y="1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7" name="Freeform 617">
                <a:extLst>
                  <a:ext uri="{FF2B5EF4-FFF2-40B4-BE49-F238E27FC236}">
                    <a16:creationId xmlns:a16="http://schemas.microsoft.com/office/drawing/2014/main" id="{524302D6-8C22-6B49-B1A2-9C735B3D5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1803" y="5159659"/>
                <a:ext cx="103503" cy="79999"/>
              </a:xfrm>
              <a:custGeom>
                <a:avLst/>
                <a:gdLst>
                  <a:gd name="T0" fmla="*/ 19 w 30"/>
                  <a:gd name="T1" fmla="*/ 17 h 23"/>
                  <a:gd name="T2" fmla="*/ 19 w 30"/>
                  <a:gd name="T3" fmla="*/ 7 h 23"/>
                  <a:gd name="T4" fmla="*/ 19 w 30"/>
                  <a:gd name="T5" fmla="*/ 3 h 23"/>
                  <a:gd name="T6" fmla="*/ 15 w 30"/>
                  <a:gd name="T7" fmla="*/ 1 h 23"/>
                  <a:gd name="T8" fmla="*/ 12 w 30"/>
                  <a:gd name="T9" fmla="*/ 3 h 23"/>
                  <a:gd name="T10" fmla="*/ 13 w 30"/>
                  <a:gd name="T11" fmla="*/ 6 h 23"/>
                  <a:gd name="T12" fmla="*/ 15 w 30"/>
                  <a:gd name="T13" fmla="*/ 6 h 23"/>
                  <a:gd name="T14" fmla="*/ 14 w 30"/>
                  <a:gd name="T15" fmla="*/ 8 h 23"/>
                  <a:gd name="T16" fmla="*/ 13 w 30"/>
                  <a:gd name="T17" fmla="*/ 11 h 23"/>
                  <a:gd name="T18" fmla="*/ 16 w 30"/>
                  <a:gd name="T19" fmla="*/ 13 h 23"/>
                  <a:gd name="T20" fmla="*/ 12 w 30"/>
                  <a:gd name="T21" fmla="*/ 13 h 23"/>
                  <a:gd name="T22" fmla="*/ 9 w 30"/>
                  <a:gd name="T23" fmla="*/ 12 h 23"/>
                  <a:gd name="T24" fmla="*/ 10 w 30"/>
                  <a:gd name="T25" fmla="*/ 12 h 23"/>
                  <a:gd name="T26" fmla="*/ 10 w 30"/>
                  <a:gd name="T27" fmla="*/ 9 h 23"/>
                  <a:gd name="T28" fmla="*/ 8 w 30"/>
                  <a:gd name="T29" fmla="*/ 11 h 23"/>
                  <a:gd name="T30" fmla="*/ 5 w 30"/>
                  <a:gd name="T31" fmla="*/ 11 h 23"/>
                  <a:gd name="T32" fmla="*/ 0 w 30"/>
                  <a:gd name="T33" fmla="*/ 12 h 23"/>
                  <a:gd name="T34" fmla="*/ 2 w 30"/>
                  <a:gd name="T35" fmla="*/ 12 h 23"/>
                  <a:gd name="T36" fmla="*/ 3 w 30"/>
                  <a:gd name="T37" fmla="*/ 12 h 23"/>
                  <a:gd name="T38" fmla="*/ 5 w 30"/>
                  <a:gd name="T39" fmla="*/ 12 h 23"/>
                  <a:gd name="T40" fmla="*/ 6 w 30"/>
                  <a:gd name="T41" fmla="*/ 13 h 23"/>
                  <a:gd name="T42" fmla="*/ 4 w 30"/>
                  <a:gd name="T43" fmla="*/ 15 h 23"/>
                  <a:gd name="T44" fmla="*/ 6 w 30"/>
                  <a:gd name="T45" fmla="*/ 15 h 23"/>
                  <a:gd name="T46" fmla="*/ 8 w 30"/>
                  <a:gd name="T47" fmla="*/ 16 h 23"/>
                  <a:gd name="T48" fmla="*/ 7 w 30"/>
                  <a:gd name="T49" fmla="*/ 16 h 23"/>
                  <a:gd name="T50" fmla="*/ 10 w 30"/>
                  <a:gd name="T51" fmla="*/ 17 h 23"/>
                  <a:gd name="T52" fmla="*/ 12 w 30"/>
                  <a:gd name="T53" fmla="*/ 17 h 23"/>
                  <a:gd name="T54" fmla="*/ 17 w 30"/>
                  <a:gd name="T55" fmla="*/ 21 h 23"/>
                  <a:gd name="T56" fmla="*/ 16 w 30"/>
                  <a:gd name="T57" fmla="*/ 20 h 23"/>
                  <a:gd name="T58" fmla="*/ 23 w 30"/>
                  <a:gd name="T59" fmla="*/ 23 h 23"/>
                  <a:gd name="T60" fmla="*/ 19 w 30"/>
                  <a:gd name="T61" fmla="*/ 18 h 23"/>
                  <a:gd name="T62" fmla="*/ 24 w 30"/>
                  <a:gd name="T63" fmla="*/ 19 h 23"/>
                  <a:gd name="T64" fmla="*/ 30 w 30"/>
                  <a:gd name="T65" fmla="*/ 18 h 23"/>
                  <a:gd name="T66" fmla="*/ 19 w 30"/>
                  <a:gd name="T6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23">
                    <a:moveTo>
                      <a:pt x="19" y="17"/>
                    </a:moveTo>
                    <a:cubicBezTo>
                      <a:pt x="19" y="13"/>
                      <a:pt x="19" y="10"/>
                      <a:pt x="19" y="7"/>
                    </a:cubicBezTo>
                    <a:cubicBezTo>
                      <a:pt x="19" y="6"/>
                      <a:pt x="19" y="4"/>
                      <a:pt x="19" y="3"/>
                    </a:cubicBezTo>
                    <a:cubicBezTo>
                      <a:pt x="19" y="2"/>
                      <a:pt x="16" y="0"/>
                      <a:pt x="15" y="1"/>
                    </a:cubicBezTo>
                    <a:cubicBezTo>
                      <a:pt x="14" y="2"/>
                      <a:pt x="12" y="1"/>
                      <a:pt x="12" y="3"/>
                    </a:cubicBezTo>
                    <a:cubicBezTo>
                      <a:pt x="11" y="5"/>
                      <a:pt x="9" y="7"/>
                      <a:pt x="13" y="6"/>
                    </a:cubicBezTo>
                    <a:cubicBezTo>
                      <a:pt x="13" y="6"/>
                      <a:pt x="15" y="6"/>
                      <a:pt x="15" y="6"/>
                    </a:cubicBezTo>
                    <a:cubicBezTo>
                      <a:pt x="16" y="6"/>
                      <a:pt x="14" y="8"/>
                      <a:pt x="14" y="8"/>
                    </a:cubicBezTo>
                    <a:cubicBezTo>
                      <a:pt x="13" y="8"/>
                      <a:pt x="11" y="10"/>
                      <a:pt x="13" y="11"/>
                    </a:cubicBezTo>
                    <a:cubicBezTo>
                      <a:pt x="13" y="12"/>
                      <a:pt x="16" y="12"/>
                      <a:pt x="16" y="13"/>
                    </a:cubicBezTo>
                    <a:cubicBezTo>
                      <a:pt x="16" y="13"/>
                      <a:pt x="12" y="13"/>
                      <a:pt x="12" y="13"/>
                    </a:cubicBezTo>
                    <a:cubicBezTo>
                      <a:pt x="11" y="13"/>
                      <a:pt x="9" y="12"/>
                      <a:pt x="9" y="12"/>
                    </a:cubicBezTo>
                    <a:cubicBezTo>
                      <a:pt x="9" y="12"/>
                      <a:pt x="10" y="13"/>
                      <a:pt x="10" y="12"/>
                    </a:cubicBezTo>
                    <a:cubicBezTo>
                      <a:pt x="10" y="11"/>
                      <a:pt x="11" y="10"/>
                      <a:pt x="10" y="9"/>
                    </a:cubicBezTo>
                    <a:cubicBezTo>
                      <a:pt x="10" y="9"/>
                      <a:pt x="8" y="11"/>
                      <a:pt x="8" y="11"/>
                    </a:cubicBezTo>
                    <a:cubicBezTo>
                      <a:pt x="7" y="12"/>
                      <a:pt x="6" y="11"/>
                      <a:pt x="5" y="11"/>
                    </a:cubicBezTo>
                    <a:cubicBezTo>
                      <a:pt x="4" y="11"/>
                      <a:pt x="0" y="10"/>
                      <a:pt x="0" y="12"/>
                    </a:cubicBezTo>
                    <a:cubicBezTo>
                      <a:pt x="0" y="13"/>
                      <a:pt x="2" y="12"/>
                      <a:pt x="2" y="12"/>
                    </a:cubicBezTo>
                    <a:cubicBezTo>
                      <a:pt x="3" y="11"/>
                      <a:pt x="2" y="12"/>
                      <a:pt x="3" y="12"/>
                    </a:cubicBezTo>
                    <a:cubicBezTo>
                      <a:pt x="4" y="13"/>
                      <a:pt x="4" y="11"/>
                      <a:pt x="5" y="12"/>
                    </a:cubicBezTo>
                    <a:cubicBezTo>
                      <a:pt x="5" y="12"/>
                      <a:pt x="6" y="13"/>
                      <a:pt x="6" y="13"/>
                    </a:cubicBezTo>
                    <a:cubicBezTo>
                      <a:pt x="6" y="13"/>
                      <a:pt x="2" y="14"/>
                      <a:pt x="4" y="15"/>
                    </a:cubicBezTo>
                    <a:cubicBezTo>
                      <a:pt x="5" y="16"/>
                      <a:pt x="6" y="14"/>
                      <a:pt x="6" y="15"/>
                    </a:cubicBezTo>
                    <a:cubicBezTo>
                      <a:pt x="7" y="15"/>
                      <a:pt x="8" y="16"/>
                      <a:pt x="8" y="16"/>
                    </a:cubicBezTo>
                    <a:cubicBezTo>
                      <a:pt x="8" y="16"/>
                      <a:pt x="8" y="16"/>
                      <a:pt x="7" y="16"/>
                    </a:cubicBezTo>
                    <a:cubicBezTo>
                      <a:pt x="7" y="17"/>
                      <a:pt x="9" y="17"/>
                      <a:pt x="10" y="17"/>
                    </a:cubicBezTo>
                    <a:cubicBezTo>
                      <a:pt x="11" y="17"/>
                      <a:pt x="11" y="15"/>
                      <a:pt x="12" y="17"/>
                    </a:cubicBezTo>
                    <a:cubicBezTo>
                      <a:pt x="12" y="17"/>
                      <a:pt x="16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6" y="19"/>
                      <a:pt x="22" y="23"/>
                      <a:pt x="23" y="23"/>
                    </a:cubicBezTo>
                    <a:cubicBezTo>
                      <a:pt x="23" y="22"/>
                      <a:pt x="19" y="19"/>
                      <a:pt x="19" y="18"/>
                    </a:cubicBezTo>
                    <a:cubicBezTo>
                      <a:pt x="20" y="18"/>
                      <a:pt x="24" y="19"/>
                      <a:pt x="24" y="19"/>
                    </a:cubicBezTo>
                    <a:cubicBezTo>
                      <a:pt x="26" y="19"/>
                      <a:pt x="28" y="19"/>
                      <a:pt x="30" y="18"/>
                    </a:cubicBezTo>
                    <a:cubicBezTo>
                      <a:pt x="27" y="16"/>
                      <a:pt x="23" y="17"/>
                      <a:pt x="19" y="1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8" name="Freeform 618">
                <a:extLst>
                  <a:ext uri="{FF2B5EF4-FFF2-40B4-BE49-F238E27FC236}">
                    <a16:creationId xmlns:a16="http://schemas.microsoft.com/office/drawing/2014/main" id="{348C36A6-A00B-714B-AA56-006B83797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335" y="3960832"/>
                <a:ext cx="262286" cy="190588"/>
              </a:xfrm>
              <a:custGeom>
                <a:avLst/>
                <a:gdLst>
                  <a:gd name="T0" fmla="*/ 63 w 76"/>
                  <a:gd name="T1" fmla="*/ 28 h 55"/>
                  <a:gd name="T2" fmla="*/ 66 w 76"/>
                  <a:gd name="T3" fmla="*/ 24 h 55"/>
                  <a:gd name="T4" fmla="*/ 67 w 76"/>
                  <a:gd name="T5" fmla="*/ 22 h 55"/>
                  <a:gd name="T6" fmla="*/ 67 w 76"/>
                  <a:gd name="T7" fmla="*/ 18 h 55"/>
                  <a:gd name="T8" fmla="*/ 61 w 76"/>
                  <a:gd name="T9" fmla="*/ 15 h 55"/>
                  <a:gd name="T10" fmla="*/ 63 w 76"/>
                  <a:gd name="T11" fmla="*/ 14 h 55"/>
                  <a:gd name="T12" fmla="*/ 64 w 76"/>
                  <a:gd name="T13" fmla="*/ 11 h 55"/>
                  <a:gd name="T14" fmla="*/ 60 w 76"/>
                  <a:gd name="T15" fmla="*/ 9 h 55"/>
                  <a:gd name="T16" fmla="*/ 59 w 76"/>
                  <a:gd name="T17" fmla="*/ 8 h 55"/>
                  <a:gd name="T18" fmla="*/ 57 w 76"/>
                  <a:gd name="T19" fmla="*/ 9 h 55"/>
                  <a:gd name="T20" fmla="*/ 57 w 76"/>
                  <a:gd name="T21" fmla="*/ 7 h 55"/>
                  <a:gd name="T22" fmla="*/ 54 w 76"/>
                  <a:gd name="T23" fmla="*/ 8 h 55"/>
                  <a:gd name="T24" fmla="*/ 54 w 76"/>
                  <a:gd name="T25" fmla="*/ 6 h 55"/>
                  <a:gd name="T26" fmla="*/ 58 w 76"/>
                  <a:gd name="T27" fmla="*/ 5 h 55"/>
                  <a:gd name="T28" fmla="*/ 55 w 76"/>
                  <a:gd name="T29" fmla="*/ 4 h 55"/>
                  <a:gd name="T30" fmla="*/ 49 w 76"/>
                  <a:gd name="T31" fmla="*/ 4 h 55"/>
                  <a:gd name="T32" fmla="*/ 44 w 76"/>
                  <a:gd name="T33" fmla="*/ 7 h 55"/>
                  <a:gd name="T34" fmla="*/ 38 w 76"/>
                  <a:gd name="T35" fmla="*/ 5 h 55"/>
                  <a:gd name="T36" fmla="*/ 29 w 76"/>
                  <a:gd name="T37" fmla="*/ 5 h 55"/>
                  <a:gd name="T38" fmla="*/ 26 w 76"/>
                  <a:gd name="T39" fmla="*/ 2 h 55"/>
                  <a:gd name="T40" fmla="*/ 20 w 76"/>
                  <a:gd name="T41" fmla="*/ 0 h 55"/>
                  <a:gd name="T42" fmla="*/ 11 w 76"/>
                  <a:gd name="T43" fmla="*/ 4 h 55"/>
                  <a:gd name="T44" fmla="*/ 13 w 76"/>
                  <a:gd name="T45" fmla="*/ 12 h 55"/>
                  <a:gd name="T46" fmla="*/ 8 w 76"/>
                  <a:gd name="T47" fmla="*/ 8 h 55"/>
                  <a:gd name="T48" fmla="*/ 10 w 76"/>
                  <a:gd name="T49" fmla="*/ 5 h 55"/>
                  <a:gd name="T50" fmla="*/ 8 w 76"/>
                  <a:gd name="T51" fmla="*/ 1 h 55"/>
                  <a:gd name="T52" fmla="*/ 4 w 76"/>
                  <a:gd name="T53" fmla="*/ 7 h 55"/>
                  <a:gd name="T54" fmla="*/ 3 w 76"/>
                  <a:gd name="T55" fmla="*/ 12 h 55"/>
                  <a:gd name="T56" fmla="*/ 5 w 76"/>
                  <a:gd name="T57" fmla="*/ 13 h 55"/>
                  <a:gd name="T58" fmla="*/ 7 w 76"/>
                  <a:gd name="T59" fmla="*/ 16 h 55"/>
                  <a:gd name="T60" fmla="*/ 10 w 76"/>
                  <a:gd name="T61" fmla="*/ 23 h 55"/>
                  <a:gd name="T62" fmla="*/ 13 w 76"/>
                  <a:gd name="T63" fmla="*/ 23 h 55"/>
                  <a:gd name="T64" fmla="*/ 15 w 76"/>
                  <a:gd name="T65" fmla="*/ 22 h 55"/>
                  <a:gd name="T66" fmla="*/ 21 w 76"/>
                  <a:gd name="T67" fmla="*/ 27 h 55"/>
                  <a:gd name="T68" fmla="*/ 23 w 76"/>
                  <a:gd name="T69" fmla="*/ 27 h 55"/>
                  <a:gd name="T70" fmla="*/ 26 w 76"/>
                  <a:gd name="T71" fmla="*/ 27 h 55"/>
                  <a:gd name="T72" fmla="*/ 31 w 76"/>
                  <a:gd name="T73" fmla="*/ 29 h 55"/>
                  <a:gd name="T74" fmla="*/ 31 w 76"/>
                  <a:gd name="T75" fmla="*/ 38 h 55"/>
                  <a:gd name="T76" fmla="*/ 32 w 76"/>
                  <a:gd name="T77" fmla="*/ 41 h 55"/>
                  <a:gd name="T78" fmla="*/ 30 w 76"/>
                  <a:gd name="T79" fmla="*/ 44 h 55"/>
                  <a:gd name="T80" fmla="*/ 40 w 76"/>
                  <a:gd name="T81" fmla="*/ 53 h 55"/>
                  <a:gd name="T82" fmla="*/ 42 w 76"/>
                  <a:gd name="T83" fmla="*/ 54 h 55"/>
                  <a:gd name="T84" fmla="*/ 45 w 76"/>
                  <a:gd name="T85" fmla="*/ 52 h 55"/>
                  <a:gd name="T86" fmla="*/ 51 w 76"/>
                  <a:gd name="T87" fmla="*/ 47 h 55"/>
                  <a:gd name="T88" fmla="*/ 49 w 76"/>
                  <a:gd name="T89" fmla="*/ 44 h 55"/>
                  <a:gd name="T90" fmla="*/ 48 w 76"/>
                  <a:gd name="T91" fmla="*/ 41 h 55"/>
                  <a:gd name="T92" fmla="*/ 45 w 76"/>
                  <a:gd name="T93" fmla="*/ 38 h 55"/>
                  <a:gd name="T94" fmla="*/ 52 w 76"/>
                  <a:gd name="T95" fmla="*/ 38 h 55"/>
                  <a:gd name="T96" fmla="*/ 54 w 76"/>
                  <a:gd name="T97" fmla="*/ 40 h 55"/>
                  <a:gd name="T98" fmla="*/ 56 w 76"/>
                  <a:gd name="T99" fmla="*/ 38 h 55"/>
                  <a:gd name="T100" fmla="*/ 62 w 76"/>
                  <a:gd name="T101" fmla="*/ 36 h 55"/>
                  <a:gd name="T102" fmla="*/ 67 w 76"/>
                  <a:gd name="T103" fmla="*/ 33 h 55"/>
                  <a:gd name="T104" fmla="*/ 63 w 76"/>
                  <a:gd name="T105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6" h="55">
                    <a:moveTo>
                      <a:pt x="63" y="28"/>
                    </a:moveTo>
                    <a:cubicBezTo>
                      <a:pt x="63" y="26"/>
                      <a:pt x="63" y="25"/>
                      <a:pt x="66" y="24"/>
                    </a:cubicBezTo>
                    <a:cubicBezTo>
                      <a:pt x="66" y="23"/>
                      <a:pt x="68" y="23"/>
                      <a:pt x="67" y="22"/>
                    </a:cubicBezTo>
                    <a:cubicBezTo>
                      <a:pt x="66" y="21"/>
                      <a:pt x="65" y="19"/>
                      <a:pt x="67" y="18"/>
                    </a:cubicBezTo>
                    <a:cubicBezTo>
                      <a:pt x="76" y="14"/>
                      <a:pt x="61" y="15"/>
                      <a:pt x="61" y="15"/>
                    </a:cubicBezTo>
                    <a:cubicBezTo>
                      <a:pt x="61" y="14"/>
                      <a:pt x="62" y="14"/>
                      <a:pt x="63" y="14"/>
                    </a:cubicBezTo>
                    <a:cubicBezTo>
                      <a:pt x="64" y="14"/>
                      <a:pt x="64" y="12"/>
                      <a:pt x="64" y="11"/>
                    </a:cubicBezTo>
                    <a:cubicBezTo>
                      <a:pt x="64" y="10"/>
                      <a:pt x="60" y="8"/>
                      <a:pt x="60" y="9"/>
                    </a:cubicBezTo>
                    <a:cubicBezTo>
                      <a:pt x="60" y="10"/>
                      <a:pt x="59" y="8"/>
                      <a:pt x="59" y="8"/>
                    </a:cubicBezTo>
                    <a:cubicBezTo>
                      <a:pt x="58" y="8"/>
                      <a:pt x="58" y="10"/>
                      <a:pt x="57" y="9"/>
                    </a:cubicBezTo>
                    <a:cubicBezTo>
                      <a:pt x="57" y="9"/>
                      <a:pt x="57" y="8"/>
                      <a:pt x="57" y="7"/>
                    </a:cubicBezTo>
                    <a:cubicBezTo>
                      <a:pt x="56" y="6"/>
                      <a:pt x="55" y="8"/>
                      <a:pt x="54" y="8"/>
                    </a:cubicBezTo>
                    <a:cubicBezTo>
                      <a:pt x="54" y="8"/>
                      <a:pt x="54" y="6"/>
                      <a:pt x="54" y="6"/>
                    </a:cubicBezTo>
                    <a:cubicBezTo>
                      <a:pt x="54" y="4"/>
                      <a:pt x="57" y="5"/>
                      <a:pt x="58" y="5"/>
                    </a:cubicBezTo>
                    <a:cubicBezTo>
                      <a:pt x="59" y="4"/>
                      <a:pt x="55" y="4"/>
                      <a:pt x="55" y="4"/>
                    </a:cubicBezTo>
                    <a:cubicBezTo>
                      <a:pt x="53" y="4"/>
                      <a:pt x="51" y="3"/>
                      <a:pt x="49" y="4"/>
                    </a:cubicBezTo>
                    <a:cubicBezTo>
                      <a:pt x="47" y="5"/>
                      <a:pt x="46" y="8"/>
                      <a:pt x="44" y="7"/>
                    </a:cubicBezTo>
                    <a:cubicBezTo>
                      <a:pt x="41" y="7"/>
                      <a:pt x="40" y="7"/>
                      <a:pt x="38" y="5"/>
                    </a:cubicBezTo>
                    <a:cubicBezTo>
                      <a:pt x="36" y="3"/>
                      <a:pt x="32" y="5"/>
                      <a:pt x="29" y="5"/>
                    </a:cubicBezTo>
                    <a:cubicBezTo>
                      <a:pt x="27" y="5"/>
                      <a:pt x="27" y="4"/>
                      <a:pt x="26" y="2"/>
                    </a:cubicBezTo>
                    <a:cubicBezTo>
                      <a:pt x="25" y="0"/>
                      <a:pt x="23" y="0"/>
                      <a:pt x="20" y="0"/>
                    </a:cubicBezTo>
                    <a:cubicBezTo>
                      <a:pt x="19" y="0"/>
                      <a:pt x="11" y="1"/>
                      <a:pt x="11" y="4"/>
                    </a:cubicBezTo>
                    <a:cubicBezTo>
                      <a:pt x="11" y="7"/>
                      <a:pt x="15" y="8"/>
                      <a:pt x="13" y="12"/>
                    </a:cubicBezTo>
                    <a:cubicBezTo>
                      <a:pt x="11" y="14"/>
                      <a:pt x="7" y="10"/>
                      <a:pt x="8" y="8"/>
                    </a:cubicBezTo>
                    <a:cubicBezTo>
                      <a:pt x="8" y="7"/>
                      <a:pt x="10" y="6"/>
                      <a:pt x="10" y="5"/>
                    </a:cubicBezTo>
                    <a:cubicBezTo>
                      <a:pt x="11" y="3"/>
                      <a:pt x="8" y="2"/>
                      <a:pt x="8" y="1"/>
                    </a:cubicBezTo>
                    <a:cubicBezTo>
                      <a:pt x="5" y="3"/>
                      <a:pt x="4" y="4"/>
                      <a:pt x="4" y="7"/>
                    </a:cubicBezTo>
                    <a:cubicBezTo>
                      <a:pt x="3" y="8"/>
                      <a:pt x="0" y="12"/>
                      <a:pt x="3" y="12"/>
                    </a:cubicBezTo>
                    <a:cubicBezTo>
                      <a:pt x="3" y="12"/>
                      <a:pt x="4" y="12"/>
                      <a:pt x="5" y="13"/>
                    </a:cubicBezTo>
                    <a:cubicBezTo>
                      <a:pt x="5" y="14"/>
                      <a:pt x="6" y="15"/>
                      <a:pt x="7" y="16"/>
                    </a:cubicBezTo>
                    <a:cubicBezTo>
                      <a:pt x="9" y="18"/>
                      <a:pt x="5" y="22"/>
                      <a:pt x="10" y="23"/>
                    </a:cubicBezTo>
                    <a:cubicBezTo>
                      <a:pt x="10" y="23"/>
                      <a:pt x="12" y="23"/>
                      <a:pt x="13" y="23"/>
                    </a:cubicBezTo>
                    <a:cubicBezTo>
                      <a:pt x="14" y="23"/>
                      <a:pt x="14" y="22"/>
                      <a:pt x="15" y="22"/>
                    </a:cubicBezTo>
                    <a:cubicBezTo>
                      <a:pt x="18" y="22"/>
                      <a:pt x="19" y="25"/>
                      <a:pt x="21" y="27"/>
                    </a:cubicBezTo>
                    <a:cubicBezTo>
                      <a:pt x="21" y="27"/>
                      <a:pt x="22" y="28"/>
                      <a:pt x="23" y="27"/>
                    </a:cubicBezTo>
                    <a:cubicBezTo>
                      <a:pt x="23" y="26"/>
                      <a:pt x="24" y="27"/>
                      <a:pt x="26" y="27"/>
                    </a:cubicBezTo>
                    <a:cubicBezTo>
                      <a:pt x="28" y="28"/>
                      <a:pt x="33" y="25"/>
                      <a:pt x="31" y="29"/>
                    </a:cubicBezTo>
                    <a:cubicBezTo>
                      <a:pt x="29" y="32"/>
                      <a:pt x="29" y="35"/>
                      <a:pt x="31" y="38"/>
                    </a:cubicBezTo>
                    <a:cubicBezTo>
                      <a:pt x="31" y="39"/>
                      <a:pt x="32" y="40"/>
                      <a:pt x="32" y="41"/>
                    </a:cubicBezTo>
                    <a:cubicBezTo>
                      <a:pt x="32" y="42"/>
                      <a:pt x="29" y="43"/>
                      <a:pt x="30" y="44"/>
                    </a:cubicBezTo>
                    <a:cubicBezTo>
                      <a:pt x="33" y="47"/>
                      <a:pt x="34" y="55"/>
                      <a:pt x="40" y="53"/>
                    </a:cubicBezTo>
                    <a:cubicBezTo>
                      <a:pt x="41" y="53"/>
                      <a:pt x="41" y="54"/>
                      <a:pt x="42" y="54"/>
                    </a:cubicBezTo>
                    <a:cubicBezTo>
                      <a:pt x="43" y="54"/>
                      <a:pt x="44" y="53"/>
                      <a:pt x="45" y="52"/>
                    </a:cubicBezTo>
                    <a:cubicBezTo>
                      <a:pt x="47" y="51"/>
                      <a:pt x="48" y="49"/>
                      <a:pt x="51" y="47"/>
                    </a:cubicBezTo>
                    <a:cubicBezTo>
                      <a:pt x="53" y="46"/>
                      <a:pt x="49" y="46"/>
                      <a:pt x="49" y="44"/>
                    </a:cubicBezTo>
                    <a:cubicBezTo>
                      <a:pt x="49" y="43"/>
                      <a:pt x="48" y="42"/>
                      <a:pt x="48" y="41"/>
                    </a:cubicBezTo>
                    <a:cubicBezTo>
                      <a:pt x="48" y="40"/>
                      <a:pt x="45" y="39"/>
                      <a:pt x="45" y="38"/>
                    </a:cubicBezTo>
                    <a:cubicBezTo>
                      <a:pt x="45" y="37"/>
                      <a:pt x="51" y="38"/>
                      <a:pt x="52" y="38"/>
                    </a:cubicBezTo>
                    <a:cubicBezTo>
                      <a:pt x="54" y="38"/>
                      <a:pt x="53" y="39"/>
                      <a:pt x="54" y="40"/>
                    </a:cubicBezTo>
                    <a:cubicBezTo>
                      <a:pt x="55" y="40"/>
                      <a:pt x="55" y="38"/>
                      <a:pt x="56" y="38"/>
                    </a:cubicBezTo>
                    <a:cubicBezTo>
                      <a:pt x="57" y="37"/>
                      <a:pt x="60" y="37"/>
                      <a:pt x="62" y="36"/>
                    </a:cubicBezTo>
                    <a:cubicBezTo>
                      <a:pt x="63" y="35"/>
                      <a:pt x="65" y="34"/>
                      <a:pt x="67" y="33"/>
                    </a:cubicBezTo>
                    <a:cubicBezTo>
                      <a:pt x="66" y="31"/>
                      <a:pt x="63" y="30"/>
                      <a:pt x="63" y="2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09" name="Freeform 619">
                <a:extLst>
                  <a:ext uri="{FF2B5EF4-FFF2-40B4-BE49-F238E27FC236}">
                    <a16:creationId xmlns:a16="http://schemas.microsoft.com/office/drawing/2014/main" id="{41FE0443-4A7C-5A42-8B8E-DD02EB0CD8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5869" y="4012598"/>
                <a:ext cx="89388" cy="131765"/>
              </a:xfrm>
              <a:custGeom>
                <a:avLst/>
                <a:gdLst>
                  <a:gd name="T0" fmla="*/ 22 w 26"/>
                  <a:gd name="T1" fmla="*/ 29 h 38"/>
                  <a:gd name="T2" fmla="*/ 18 w 26"/>
                  <a:gd name="T3" fmla="*/ 21 h 38"/>
                  <a:gd name="T4" fmla="*/ 20 w 26"/>
                  <a:gd name="T5" fmla="*/ 18 h 38"/>
                  <a:gd name="T6" fmla="*/ 22 w 26"/>
                  <a:gd name="T7" fmla="*/ 15 h 38"/>
                  <a:gd name="T8" fmla="*/ 22 w 26"/>
                  <a:gd name="T9" fmla="*/ 13 h 38"/>
                  <a:gd name="T10" fmla="*/ 20 w 26"/>
                  <a:gd name="T11" fmla="*/ 11 h 38"/>
                  <a:gd name="T12" fmla="*/ 16 w 26"/>
                  <a:gd name="T13" fmla="*/ 7 h 38"/>
                  <a:gd name="T14" fmla="*/ 9 w 26"/>
                  <a:gd name="T15" fmla="*/ 0 h 38"/>
                  <a:gd name="T16" fmla="*/ 5 w 26"/>
                  <a:gd name="T17" fmla="*/ 5 h 38"/>
                  <a:gd name="T18" fmla="*/ 6 w 26"/>
                  <a:gd name="T19" fmla="*/ 8 h 38"/>
                  <a:gd name="T20" fmla="*/ 3 w 26"/>
                  <a:gd name="T21" fmla="*/ 10 h 38"/>
                  <a:gd name="T22" fmla="*/ 4 w 26"/>
                  <a:gd name="T23" fmla="*/ 16 h 38"/>
                  <a:gd name="T24" fmla="*/ 7 w 26"/>
                  <a:gd name="T25" fmla="*/ 18 h 38"/>
                  <a:gd name="T26" fmla="*/ 8 w 26"/>
                  <a:gd name="T27" fmla="*/ 20 h 38"/>
                  <a:gd name="T28" fmla="*/ 8 w 26"/>
                  <a:gd name="T29" fmla="*/ 27 h 38"/>
                  <a:gd name="T30" fmla="*/ 11 w 26"/>
                  <a:gd name="T31" fmla="*/ 35 h 38"/>
                  <a:gd name="T32" fmla="*/ 17 w 26"/>
                  <a:gd name="T33" fmla="*/ 35 h 38"/>
                  <a:gd name="T34" fmla="*/ 21 w 26"/>
                  <a:gd name="T35" fmla="*/ 34 h 38"/>
                  <a:gd name="T36" fmla="*/ 26 w 26"/>
                  <a:gd name="T37" fmla="*/ 34 h 38"/>
                  <a:gd name="T38" fmla="*/ 22 w 26"/>
                  <a:gd name="T39" fmla="*/ 29 h 38"/>
                  <a:gd name="T40" fmla="*/ 22 w 26"/>
                  <a:gd name="T41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38">
                    <a:moveTo>
                      <a:pt x="22" y="29"/>
                    </a:moveTo>
                    <a:cubicBezTo>
                      <a:pt x="22" y="28"/>
                      <a:pt x="17" y="22"/>
                      <a:pt x="18" y="21"/>
                    </a:cubicBezTo>
                    <a:cubicBezTo>
                      <a:pt x="19" y="20"/>
                      <a:pt x="18" y="19"/>
                      <a:pt x="20" y="18"/>
                    </a:cubicBezTo>
                    <a:cubicBezTo>
                      <a:pt x="23" y="18"/>
                      <a:pt x="22" y="16"/>
                      <a:pt x="22" y="15"/>
                    </a:cubicBezTo>
                    <a:cubicBezTo>
                      <a:pt x="22" y="14"/>
                      <a:pt x="22" y="13"/>
                      <a:pt x="22" y="13"/>
                    </a:cubicBezTo>
                    <a:cubicBezTo>
                      <a:pt x="22" y="12"/>
                      <a:pt x="21" y="12"/>
                      <a:pt x="20" y="11"/>
                    </a:cubicBezTo>
                    <a:cubicBezTo>
                      <a:pt x="19" y="9"/>
                      <a:pt x="16" y="9"/>
                      <a:pt x="16" y="7"/>
                    </a:cubicBezTo>
                    <a:cubicBezTo>
                      <a:pt x="15" y="4"/>
                      <a:pt x="11" y="1"/>
                      <a:pt x="9" y="0"/>
                    </a:cubicBezTo>
                    <a:cubicBezTo>
                      <a:pt x="9" y="3"/>
                      <a:pt x="4" y="3"/>
                      <a:pt x="5" y="5"/>
                    </a:cubicBezTo>
                    <a:cubicBezTo>
                      <a:pt x="5" y="6"/>
                      <a:pt x="7" y="7"/>
                      <a:pt x="6" y="8"/>
                    </a:cubicBezTo>
                    <a:cubicBezTo>
                      <a:pt x="5" y="8"/>
                      <a:pt x="3" y="9"/>
                      <a:pt x="3" y="10"/>
                    </a:cubicBezTo>
                    <a:cubicBezTo>
                      <a:pt x="0" y="11"/>
                      <a:pt x="2" y="14"/>
                      <a:pt x="4" y="16"/>
                    </a:cubicBezTo>
                    <a:cubicBezTo>
                      <a:pt x="5" y="17"/>
                      <a:pt x="5" y="18"/>
                      <a:pt x="7" y="18"/>
                    </a:cubicBezTo>
                    <a:cubicBezTo>
                      <a:pt x="8" y="18"/>
                      <a:pt x="7" y="19"/>
                      <a:pt x="8" y="20"/>
                    </a:cubicBezTo>
                    <a:cubicBezTo>
                      <a:pt x="10" y="23"/>
                      <a:pt x="9" y="24"/>
                      <a:pt x="8" y="27"/>
                    </a:cubicBezTo>
                    <a:cubicBezTo>
                      <a:pt x="8" y="30"/>
                      <a:pt x="10" y="33"/>
                      <a:pt x="11" y="35"/>
                    </a:cubicBezTo>
                    <a:cubicBezTo>
                      <a:pt x="14" y="38"/>
                      <a:pt x="15" y="35"/>
                      <a:pt x="17" y="35"/>
                    </a:cubicBezTo>
                    <a:cubicBezTo>
                      <a:pt x="19" y="35"/>
                      <a:pt x="20" y="34"/>
                      <a:pt x="21" y="34"/>
                    </a:cubicBezTo>
                    <a:cubicBezTo>
                      <a:pt x="23" y="33"/>
                      <a:pt x="24" y="33"/>
                      <a:pt x="26" y="34"/>
                    </a:cubicBezTo>
                    <a:cubicBezTo>
                      <a:pt x="25" y="32"/>
                      <a:pt x="24" y="30"/>
                      <a:pt x="22" y="29"/>
                    </a:cubicBezTo>
                    <a:cubicBezTo>
                      <a:pt x="21" y="27"/>
                      <a:pt x="23" y="29"/>
                      <a:pt x="22" y="2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0" name="Freeform 620">
                <a:extLst>
                  <a:ext uri="{FF2B5EF4-FFF2-40B4-BE49-F238E27FC236}">
                    <a16:creationId xmlns:a16="http://schemas.microsoft.com/office/drawing/2014/main" id="{B3BFA5BC-B92E-9B45-85FB-3268F737B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3501" y="4053774"/>
                <a:ext cx="76451" cy="79999"/>
              </a:xfrm>
              <a:custGeom>
                <a:avLst/>
                <a:gdLst>
                  <a:gd name="T0" fmla="*/ 19 w 22"/>
                  <a:gd name="T1" fmla="*/ 7 h 23"/>
                  <a:gd name="T2" fmla="*/ 22 w 22"/>
                  <a:gd name="T3" fmla="*/ 2 h 23"/>
                  <a:gd name="T4" fmla="*/ 12 w 22"/>
                  <a:gd name="T5" fmla="*/ 2 h 23"/>
                  <a:gd name="T6" fmla="*/ 9 w 22"/>
                  <a:gd name="T7" fmla="*/ 0 h 23"/>
                  <a:gd name="T8" fmla="*/ 5 w 22"/>
                  <a:gd name="T9" fmla="*/ 1 h 23"/>
                  <a:gd name="T10" fmla="*/ 4 w 22"/>
                  <a:gd name="T11" fmla="*/ 6 h 23"/>
                  <a:gd name="T12" fmla="*/ 1 w 22"/>
                  <a:gd name="T13" fmla="*/ 10 h 23"/>
                  <a:gd name="T14" fmla="*/ 4 w 22"/>
                  <a:gd name="T15" fmla="*/ 15 h 23"/>
                  <a:gd name="T16" fmla="*/ 9 w 22"/>
                  <a:gd name="T17" fmla="*/ 22 h 23"/>
                  <a:gd name="T18" fmla="*/ 12 w 22"/>
                  <a:gd name="T19" fmla="*/ 19 h 23"/>
                  <a:gd name="T20" fmla="*/ 16 w 22"/>
                  <a:gd name="T21" fmla="*/ 18 h 23"/>
                  <a:gd name="T22" fmla="*/ 19 w 22"/>
                  <a:gd name="T23" fmla="*/ 19 h 23"/>
                  <a:gd name="T24" fmla="*/ 20 w 22"/>
                  <a:gd name="T25" fmla="*/ 14 h 23"/>
                  <a:gd name="T26" fmla="*/ 19 w 22"/>
                  <a:gd name="T27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" h="23">
                    <a:moveTo>
                      <a:pt x="19" y="7"/>
                    </a:moveTo>
                    <a:cubicBezTo>
                      <a:pt x="19" y="5"/>
                      <a:pt x="21" y="3"/>
                      <a:pt x="22" y="2"/>
                    </a:cubicBezTo>
                    <a:cubicBezTo>
                      <a:pt x="19" y="1"/>
                      <a:pt x="14" y="0"/>
                      <a:pt x="12" y="2"/>
                    </a:cubicBezTo>
                    <a:cubicBezTo>
                      <a:pt x="10" y="3"/>
                      <a:pt x="9" y="1"/>
                      <a:pt x="9" y="0"/>
                    </a:cubicBezTo>
                    <a:cubicBezTo>
                      <a:pt x="8" y="0"/>
                      <a:pt x="7" y="2"/>
                      <a:pt x="5" y="1"/>
                    </a:cubicBezTo>
                    <a:cubicBezTo>
                      <a:pt x="5" y="2"/>
                      <a:pt x="7" y="6"/>
                      <a:pt x="4" y="6"/>
                    </a:cubicBezTo>
                    <a:cubicBezTo>
                      <a:pt x="2" y="7"/>
                      <a:pt x="0" y="8"/>
                      <a:pt x="1" y="10"/>
                    </a:cubicBezTo>
                    <a:cubicBezTo>
                      <a:pt x="2" y="12"/>
                      <a:pt x="3" y="13"/>
                      <a:pt x="4" y="15"/>
                    </a:cubicBezTo>
                    <a:cubicBezTo>
                      <a:pt x="5" y="17"/>
                      <a:pt x="7" y="19"/>
                      <a:pt x="9" y="22"/>
                    </a:cubicBezTo>
                    <a:cubicBezTo>
                      <a:pt x="12" y="23"/>
                      <a:pt x="10" y="19"/>
                      <a:pt x="12" y="19"/>
                    </a:cubicBezTo>
                    <a:cubicBezTo>
                      <a:pt x="14" y="19"/>
                      <a:pt x="15" y="19"/>
                      <a:pt x="16" y="18"/>
                    </a:cubicBezTo>
                    <a:cubicBezTo>
                      <a:pt x="17" y="18"/>
                      <a:pt x="17" y="20"/>
                      <a:pt x="19" y="19"/>
                    </a:cubicBezTo>
                    <a:cubicBezTo>
                      <a:pt x="20" y="17"/>
                      <a:pt x="21" y="16"/>
                      <a:pt x="20" y="14"/>
                    </a:cubicBezTo>
                    <a:cubicBezTo>
                      <a:pt x="20" y="12"/>
                      <a:pt x="19" y="9"/>
                      <a:pt x="19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1" name="Freeform 621">
                <a:extLst>
                  <a:ext uri="{FF2B5EF4-FFF2-40B4-BE49-F238E27FC236}">
                    <a16:creationId xmlns:a16="http://schemas.microsoft.com/office/drawing/2014/main" id="{CA0C0368-1DC5-9D49-B2C5-8FF25E286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5838" y="4060834"/>
                <a:ext cx="55280" cy="62354"/>
              </a:xfrm>
              <a:custGeom>
                <a:avLst/>
                <a:gdLst>
                  <a:gd name="T0" fmla="*/ 12 w 16"/>
                  <a:gd name="T1" fmla="*/ 5 h 18"/>
                  <a:gd name="T2" fmla="*/ 5 w 16"/>
                  <a:gd name="T3" fmla="*/ 1 h 18"/>
                  <a:gd name="T4" fmla="*/ 1 w 16"/>
                  <a:gd name="T5" fmla="*/ 6 h 18"/>
                  <a:gd name="T6" fmla="*/ 2 w 16"/>
                  <a:gd name="T7" fmla="*/ 12 h 18"/>
                  <a:gd name="T8" fmla="*/ 0 w 16"/>
                  <a:gd name="T9" fmla="*/ 17 h 18"/>
                  <a:gd name="T10" fmla="*/ 4 w 16"/>
                  <a:gd name="T11" fmla="*/ 17 h 18"/>
                  <a:gd name="T12" fmla="*/ 9 w 16"/>
                  <a:gd name="T13" fmla="*/ 17 h 18"/>
                  <a:gd name="T14" fmla="*/ 16 w 16"/>
                  <a:gd name="T15" fmla="*/ 8 h 18"/>
                  <a:gd name="T16" fmla="*/ 12 w 16"/>
                  <a:gd name="T17" fmla="*/ 5 h 18"/>
                  <a:gd name="T18" fmla="*/ 12 w 16"/>
                  <a:gd name="T19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8">
                    <a:moveTo>
                      <a:pt x="12" y="5"/>
                    </a:moveTo>
                    <a:cubicBezTo>
                      <a:pt x="10" y="3"/>
                      <a:pt x="8" y="1"/>
                      <a:pt x="5" y="1"/>
                    </a:cubicBezTo>
                    <a:cubicBezTo>
                      <a:pt x="3" y="0"/>
                      <a:pt x="0" y="4"/>
                      <a:pt x="1" y="6"/>
                    </a:cubicBezTo>
                    <a:cubicBezTo>
                      <a:pt x="1" y="8"/>
                      <a:pt x="2" y="10"/>
                      <a:pt x="2" y="12"/>
                    </a:cubicBezTo>
                    <a:cubicBezTo>
                      <a:pt x="3" y="14"/>
                      <a:pt x="1" y="16"/>
                      <a:pt x="0" y="17"/>
                    </a:cubicBezTo>
                    <a:cubicBezTo>
                      <a:pt x="1" y="18"/>
                      <a:pt x="3" y="17"/>
                      <a:pt x="4" y="17"/>
                    </a:cubicBezTo>
                    <a:cubicBezTo>
                      <a:pt x="6" y="17"/>
                      <a:pt x="7" y="18"/>
                      <a:pt x="9" y="17"/>
                    </a:cubicBezTo>
                    <a:cubicBezTo>
                      <a:pt x="12" y="16"/>
                      <a:pt x="13" y="10"/>
                      <a:pt x="16" y="8"/>
                    </a:cubicBezTo>
                    <a:cubicBezTo>
                      <a:pt x="14" y="7"/>
                      <a:pt x="13" y="6"/>
                      <a:pt x="12" y="5"/>
                    </a:cubicBezTo>
                    <a:cubicBezTo>
                      <a:pt x="10" y="4"/>
                      <a:pt x="13" y="6"/>
                      <a:pt x="12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2" name="Freeform 622">
                <a:extLst>
                  <a:ext uri="{FF2B5EF4-FFF2-40B4-BE49-F238E27FC236}">
                    <a16:creationId xmlns:a16="http://schemas.microsoft.com/office/drawing/2014/main" id="{3986D961-B90A-9949-93E6-447390989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3025" y="3943186"/>
                <a:ext cx="278752" cy="290589"/>
              </a:xfrm>
              <a:custGeom>
                <a:avLst/>
                <a:gdLst>
                  <a:gd name="T0" fmla="*/ 76 w 81"/>
                  <a:gd name="T1" fmla="*/ 39 h 84"/>
                  <a:gd name="T2" fmla="*/ 74 w 81"/>
                  <a:gd name="T3" fmla="*/ 32 h 84"/>
                  <a:gd name="T4" fmla="*/ 69 w 81"/>
                  <a:gd name="T5" fmla="*/ 33 h 84"/>
                  <a:gd name="T6" fmla="*/ 58 w 81"/>
                  <a:gd name="T7" fmla="*/ 28 h 84"/>
                  <a:gd name="T8" fmla="*/ 53 w 81"/>
                  <a:gd name="T9" fmla="*/ 20 h 84"/>
                  <a:gd name="T10" fmla="*/ 50 w 81"/>
                  <a:gd name="T11" fmla="*/ 15 h 84"/>
                  <a:gd name="T12" fmla="*/ 56 w 81"/>
                  <a:gd name="T13" fmla="*/ 5 h 84"/>
                  <a:gd name="T14" fmla="*/ 56 w 81"/>
                  <a:gd name="T15" fmla="*/ 1 h 84"/>
                  <a:gd name="T16" fmla="*/ 44 w 81"/>
                  <a:gd name="T17" fmla="*/ 8 h 84"/>
                  <a:gd name="T18" fmla="*/ 36 w 81"/>
                  <a:gd name="T19" fmla="*/ 16 h 84"/>
                  <a:gd name="T20" fmla="*/ 31 w 81"/>
                  <a:gd name="T21" fmla="*/ 23 h 84"/>
                  <a:gd name="T22" fmla="*/ 25 w 81"/>
                  <a:gd name="T23" fmla="*/ 17 h 84"/>
                  <a:gd name="T24" fmla="*/ 7 w 81"/>
                  <a:gd name="T25" fmla="*/ 18 h 84"/>
                  <a:gd name="T26" fmla="*/ 1 w 81"/>
                  <a:gd name="T27" fmla="*/ 16 h 84"/>
                  <a:gd name="T28" fmla="*/ 1 w 81"/>
                  <a:gd name="T29" fmla="*/ 21 h 84"/>
                  <a:gd name="T30" fmla="*/ 8 w 81"/>
                  <a:gd name="T31" fmla="*/ 24 h 84"/>
                  <a:gd name="T32" fmla="*/ 11 w 81"/>
                  <a:gd name="T33" fmla="*/ 26 h 84"/>
                  <a:gd name="T34" fmla="*/ 13 w 81"/>
                  <a:gd name="T35" fmla="*/ 23 h 84"/>
                  <a:gd name="T36" fmla="*/ 20 w 81"/>
                  <a:gd name="T37" fmla="*/ 18 h 84"/>
                  <a:gd name="T38" fmla="*/ 24 w 81"/>
                  <a:gd name="T39" fmla="*/ 20 h 84"/>
                  <a:gd name="T40" fmla="*/ 25 w 81"/>
                  <a:gd name="T41" fmla="*/ 26 h 84"/>
                  <a:gd name="T42" fmla="*/ 28 w 81"/>
                  <a:gd name="T43" fmla="*/ 42 h 84"/>
                  <a:gd name="T44" fmla="*/ 28 w 81"/>
                  <a:gd name="T45" fmla="*/ 47 h 84"/>
                  <a:gd name="T46" fmla="*/ 22 w 81"/>
                  <a:gd name="T47" fmla="*/ 53 h 84"/>
                  <a:gd name="T48" fmla="*/ 26 w 81"/>
                  <a:gd name="T49" fmla="*/ 58 h 84"/>
                  <a:gd name="T50" fmla="*/ 34 w 81"/>
                  <a:gd name="T51" fmla="*/ 61 h 84"/>
                  <a:gd name="T52" fmla="*/ 41 w 81"/>
                  <a:gd name="T53" fmla="*/ 64 h 84"/>
                  <a:gd name="T54" fmla="*/ 54 w 81"/>
                  <a:gd name="T55" fmla="*/ 76 h 84"/>
                  <a:gd name="T56" fmla="*/ 60 w 81"/>
                  <a:gd name="T57" fmla="*/ 75 h 84"/>
                  <a:gd name="T58" fmla="*/ 64 w 81"/>
                  <a:gd name="T59" fmla="*/ 80 h 84"/>
                  <a:gd name="T60" fmla="*/ 65 w 81"/>
                  <a:gd name="T61" fmla="*/ 84 h 84"/>
                  <a:gd name="T62" fmla="*/ 65 w 81"/>
                  <a:gd name="T63" fmla="*/ 63 h 84"/>
                  <a:gd name="T64" fmla="*/ 70 w 81"/>
                  <a:gd name="T65" fmla="*/ 58 h 84"/>
                  <a:gd name="T66" fmla="*/ 66 w 81"/>
                  <a:gd name="T67" fmla="*/ 55 h 84"/>
                  <a:gd name="T68" fmla="*/ 79 w 81"/>
                  <a:gd name="T69" fmla="*/ 53 h 84"/>
                  <a:gd name="T70" fmla="*/ 77 w 81"/>
                  <a:gd name="T71" fmla="*/ 4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1" h="84">
                    <a:moveTo>
                      <a:pt x="77" y="48"/>
                    </a:moveTo>
                    <a:cubicBezTo>
                      <a:pt x="81" y="45"/>
                      <a:pt x="76" y="42"/>
                      <a:pt x="76" y="39"/>
                    </a:cubicBezTo>
                    <a:cubicBezTo>
                      <a:pt x="76" y="37"/>
                      <a:pt x="78" y="35"/>
                      <a:pt x="78" y="33"/>
                    </a:cubicBezTo>
                    <a:cubicBezTo>
                      <a:pt x="79" y="30"/>
                      <a:pt x="75" y="32"/>
                      <a:pt x="74" y="32"/>
                    </a:cubicBezTo>
                    <a:cubicBezTo>
                      <a:pt x="73" y="32"/>
                      <a:pt x="72" y="32"/>
                      <a:pt x="71" y="32"/>
                    </a:cubicBezTo>
                    <a:cubicBezTo>
                      <a:pt x="70" y="32"/>
                      <a:pt x="70" y="33"/>
                      <a:pt x="69" y="33"/>
                    </a:cubicBezTo>
                    <a:cubicBezTo>
                      <a:pt x="68" y="33"/>
                      <a:pt x="67" y="30"/>
                      <a:pt x="66" y="30"/>
                    </a:cubicBezTo>
                    <a:cubicBezTo>
                      <a:pt x="64" y="26"/>
                      <a:pt x="62" y="28"/>
                      <a:pt x="58" y="28"/>
                    </a:cubicBezTo>
                    <a:cubicBezTo>
                      <a:pt x="56" y="28"/>
                      <a:pt x="55" y="28"/>
                      <a:pt x="54" y="26"/>
                    </a:cubicBezTo>
                    <a:cubicBezTo>
                      <a:pt x="53" y="24"/>
                      <a:pt x="56" y="22"/>
                      <a:pt x="53" y="20"/>
                    </a:cubicBezTo>
                    <a:cubicBezTo>
                      <a:pt x="52" y="19"/>
                      <a:pt x="52" y="17"/>
                      <a:pt x="50" y="17"/>
                    </a:cubicBezTo>
                    <a:cubicBezTo>
                      <a:pt x="48" y="17"/>
                      <a:pt x="49" y="17"/>
                      <a:pt x="50" y="15"/>
                    </a:cubicBezTo>
                    <a:cubicBezTo>
                      <a:pt x="51" y="13"/>
                      <a:pt x="50" y="11"/>
                      <a:pt x="51" y="9"/>
                    </a:cubicBezTo>
                    <a:cubicBezTo>
                      <a:pt x="52" y="7"/>
                      <a:pt x="54" y="6"/>
                      <a:pt x="56" y="5"/>
                    </a:cubicBezTo>
                    <a:cubicBezTo>
                      <a:pt x="57" y="4"/>
                      <a:pt x="59" y="4"/>
                      <a:pt x="60" y="2"/>
                    </a:cubicBezTo>
                    <a:cubicBezTo>
                      <a:pt x="60" y="0"/>
                      <a:pt x="56" y="0"/>
                      <a:pt x="56" y="1"/>
                    </a:cubicBezTo>
                    <a:cubicBezTo>
                      <a:pt x="54" y="3"/>
                      <a:pt x="51" y="6"/>
                      <a:pt x="48" y="6"/>
                    </a:cubicBezTo>
                    <a:cubicBezTo>
                      <a:pt x="45" y="6"/>
                      <a:pt x="45" y="6"/>
                      <a:pt x="44" y="8"/>
                    </a:cubicBezTo>
                    <a:cubicBezTo>
                      <a:pt x="43" y="10"/>
                      <a:pt x="43" y="7"/>
                      <a:pt x="41" y="7"/>
                    </a:cubicBezTo>
                    <a:cubicBezTo>
                      <a:pt x="37" y="8"/>
                      <a:pt x="39" y="14"/>
                      <a:pt x="36" y="16"/>
                    </a:cubicBezTo>
                    <a:cubicBezTo>
                      <a:pt x="35" y="17"/>
                      <a:pt x="33" y="18"/>
                      <a:pt x="32" y="20"/>
                    </a:cubicBezTo>
                    <a:cubicBezTo>
                      <a:pt x="32" y="20"/>
                      <a:pt x="32" y="23"/>
                      <a:pt x="31" y="23"/>
                    </a:cubicBezTo>
                    <a:cubicBezTo>
                      <a:pt x="30" y="21"/>
                      <a:pt x="29" y="20"/>
                      <a:pt x="28" y="19"/>
                    </a:cubicBezTo>
                    <a:cubicBezTo>
                      <a:pt x="27" y="17"/>
                      <a:pt x="26" y="17"/>
                      <a:pt x="25" y="17"/>
                    </a:cubicBezTo>
                    <a:cubicBezTo>
                      <a:pt x="21" y="16"/>
                      <a:pt x="19" y="13"/>
                      <a:pt x="15" y="16"/>
                    </a:cubicBezTo>
                    <a:cubicBezTo>
                      <a:pt x="13" y="17"/>
                      <a:pt x="9" y="20"/>
                      <a:pt x="7" y="18"/>
                    </a:cubicBezTo>
                    <a:cubicBezTo>
                      <a:pt x="6" y="17"/>
                      <a:pt x="5" y="17"/>
                      <a:pt x="4" y="16"/>
                    </a:cubicBezTo>
                    <a:cubicBezTo>
                      <a:pt x="2" y="16"/>
                      <a:pt x="3" y="14"/>
                      <a:pt x="1" y="16"/>
                    </a:cubicBezTo>
                    <a:cubicBezTo>
                      <a:pt x="0" y="17"/>
                      <a:pt x="1" y="17"/>
                      <a:pt x="2" y="18"/>
                    </a:cubicBezTo>
                    <a:cubicBezTo>
                      <a:pt x="2" y="19"/>
                      <a:pt x="1" y="20"/>
                      <a:pt x="1" y="21"/>
                    </a:cubicBezTo>
                    <a:cubicBezTo>
                      <a:pt x="3" y="21"/>
                      <a:pt x="5" y="22"/>
                      <a:pt x="6" y="22"/>
                    </a:cubicBezTo>
                    <a:cubicBezTo>
                      <a:pt x="7" y="23"/>
                      <a:pt x="8" y="23"/>
                      <a:pt x="8" y="24"/>
                    </a:cubicBezTo>
                    <a:cubicBezTo>
                      <a:pt x="9" y="25"/>
                      <a:pt x="9" y="24"/>
                      <a:pt x="10" y="24"/>
                    </a:cubicBezTo>
                    <a:cubicBezTo>
                      <a:pt x="10" y="23"/>
                      <a:pt x="10" y="26"/>
                      <a:pt x="11" y="26"/>
                    </a:cubicBezTo>
                    <a:cubicBezTo>
                      <a:pt x="12" y="27"/>
                      <a:pt x="13" y="26"/>
                      <a:pt x="15" y="25"/>
                    </a:cubicBezTo>
                    <a:cubicBezTo>
                      <a:pt x="16" y="25"/>
                      <a:pt x="13" y="23"/>
                      <a:pt x="13" y="23"/>
                    </a:cubicBezTo>
                    <a:cubicBezTo>
                      <a:pt x="13" y="22"/>
                      <a:pt x="16" y="20"/>
                      <a:pt x="16" y="19"/>
                    </a:cubicBezTo>
                    <a:cubicBezTo>
                      <a:pt x="17" y="18"/>
                      <a:pt x="19" y="17"/>
                      <a:pt x="20" y="18"/>
                    </a:cubicBezTo>
                    <a:cubicBezTo>
                      <a:pt x="21" y="18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1"/>
                      <a:pt x="23" y="22"/>
                      <a:pt x="23" y="22"/>
                    </a:cubicBezTo>
                    <a:cubicBezTo>
                      <a:pt x="23" y="23"/>
                      <a:pt x="25" y="25"/>
                      <a:pt x="25" y="26"/>
                    </a:cubicBezTo>
                    <a:cubicBezTo>
                      <a:pt x="27" y="29"/>
                      <a:pt x="29" y="29"/>
                      <a:pt x="29" y="33"/>
                    </a:cubicBezTo>
                    <a:cubicBezTo>
                      <a:pt x="29" y="36"/>
                      <a:pt x="29" y="39"/>
                      <a:pt x="28" y="42"/>
                    </a:cubicBezTo>
                    <a:cubicBezTo>
                      <a:pt x="28" y="43"/>
                      <a:pt x="30" y="43"/>
                      <a:pt x="30" y="44"/>
                    </a:cubicBezTo>
                    <a:cubicBezTo>
                      <a:pt x="29" y="45"/>
                      <a:pt x="28" y="46"/>
                      <a:pt x="28" y="47"/>
                    </a:cubicBezTo>
                    <a:cubicBezTo>
                      <a:pt x="27" y="48"/>
                      <a:pt x="27" y="50"/>
                      <a:pt x="26" y="50"/>
                    </a:cubicBezTo>
                    <a:cubicBezTo>
                      <a:pt x="24" y="51"/>
                      <a:pt x="22" y="50"/>
                      <a:pt x="22" y="53"/>
                    </a:cubicBezTo>
                    <a:cubicBezTo>
                      <a:pt x="22" y="55"/>
                      <a:pt x="19" y="55"/>
                      <a:pt x="22" y="56"/>
                    </a:cubicBezTo>
                    <a:cubicBezTo>
                      <a:pt x="23" y="57"/>
                      <a:pt x="24" y="57"/>
                      <a:pt x="26" y="58"/>
                    </a:cubicBezTo>
                    <a:cubicBezTo>
                      <a:pt x="27" y="59"/>
                      <a:pt x="28" y="60"/>
                      <a:pt x="29" y="61"/>
                    </a:cubicBezTo>
                    <a:cubicBezTo>
                      <a:pt x="31" y="62"/>
                      <a:pt x="32" y="61"/>
                      <a:pt x="34" y="61"/>
                    </a:cubicBezTo>
                    <a:cubicBezTo>
                      <a:pt x="35" y="61"/>
                      <a:pt x="36" y="62"/>
                      <a:pt x="38" y="63"/>
                    </a:cubicBezTo>
                    <a:cubicBezTo>
                      <a:pt x="39" y="63"/>
                      <a:pt x="40" y="63"/>
                      <a:pt x="41" y="64"/>
                    </a:cubicBezTo>
                    <a:cubicBezTo>
                      <a:pt x="44" y="66"/>
                      <a:pt x="46" y="68"/>
                      <a:pt x="48" y="71"/>
                    </a:cubicBezTo>
                    <a:cubicBezTo>
                      <a:pt x="49" y="74"/>
                      <a:pt x="50" y="75"/>
                      <a:pt x="54" y="76"/>
                    </a:cubicBezTo>
                    <a:cubicBezTo>
                      <a:pt x="55" y="76"/>
                      <a:pt x="56" y="75"/>
                      <a:pt x="57" y="74"/>
                    </a:cubicBezTo>
                    <a:cubicBezTo>
                      <a:pt x="58" y="74"/>
                      <a:pt x="59" y="76"/>
                      <a:pt x="60" y="75"/>
                    </a:cubicBezTo>
                    <a:cubicBezTo>
                      <a:pt x="62" y="74"/>
                      <a:pt x="64" y="75"/>
                      <a:pt x="65" y="76"/>
                    </a:cubicBezTo>
                    <a:cubicBezTo>
                      <a:pt x="65" y="77"/>
                      <a:pt x="64" y="79"/>
                      <a:pt x="64" y="80"/>
                    </a:cubicBezTo>
                    <a:cubicBezTo>
                      <a:pt x="63" y="81"/>
                      <a:pt x="62" y="81"/>
                      <a:pt x="64" y="82"/>
                    </a:cubicBezTo>
                    <a:cubicBezTo>
                      <a:pt x="64" y="82"/>
                      <a:pt x="66" y="84"/>
                      <a:pt x="65" y="84"/>
                    </a:cubicBezTo>
                    <a:cubicBezTo>
                      <a:pt x="67" y="84"/>
                      <a:pt x="68" y="73"/>
                      <a:pt x="69" y="71"/>
                    </a:cubicBezTo>
                    <a:cubicBezTo>
                      <a:pt x="69" y="67"/>
                      <a:pt x="66" y="66"/>
                      <a:pt x="65" y="63"/>
                    </a:cubicBezTo>
                    <a:cubicBezTo>
                      <a:pt x="65" y="61"/>
                      <a:pt x="65" y="60"/>
                      <a:pt x="66" y="60"/>
                    </a:cubicBezTo>
                    <a:cubicBezTo>
                      <a:pt x="67" y="60"/>
                      <a:pt x="70" y="59"/>
                      <a:pt x="70" y="58"/>
                    </a:cubicBezTo>
                    <a:cubicBezTo>
                      <a:pt x="69" y="58"/>
                      <a:pt x="67" y="58"/>
                      <a:pt x="67" y="57"/>
                    </a:cubicBezTo>
                    <a:cubicBezTo>
                      <a:pt x="66" y="57"/>
                      <a:pt x="66" y="55"/>
                      <a:pt x="66" y="55"/>
                    </a:cubicBezTo>
                    <a:cubicBezTo>
                      <a:pt x="68" y="55"/>
                      <a:pt x="70" y="55"/>
                      <a:pt x="72" y="55"/>
                    </a:cubicBezTo>
                    <a:cubicBezTo>
                      <a:pt x="73" y="55"/>
                      <a:pt x="79" y="52"/>
                      <a:pt x="79" y="53"/>
                    </a:cubicBezTo>
                    <a:cubicBezTo>
                      <a:pt x="79" y="51"/>
                      <a:pt x="76" y="48"/>
                      <a:pt x="77" y="48"/>
                    </a:cubicBezTo>
                    <a:cubicBezTo>
                      <a:pt x="78" y="47"/>
                      <a:pt x="76" y="48"/>
                      <a:pt x="77" y="4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3" name="Freeform 623">
                <a:extLst>
                  <a:ext uri="{FF2B5EF4-FFF2-40B4-BE49-F238E27FC236}">
                    <a16:creationId xmlns:a16="http://schemas.microsoft.com/office/drawing/2014/main" id="{FFC09703-B391-3A43-8BCA-93F85C88B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0662" y="4137303"/>
                <a:ext cx="96445" cy="114119"/>
              </a:xfrm>
              <a:custGeom>
                <a:avLst/>
                <a:gdLst>
                  <a:gd name="T0" fmla="*/ 20 w 28"/>
                  <a:gd name="T1" fmla="*/ 6 h 33"/>
                  <a:gd name="T2" fmla="*/ 15 w 28"/>
                  <a:gd name="T3" fmla="*/ 3 h 33"/>
                  <a:gd name="T4" fmla="*/ 10 w 28"/>
                  <a:gd name="T5" fmla="*/ 0 h 33"/>
                  <a:gd name="T6" fmla="*/ 4 w 28"/>
                  <a:gd name="T7" fmla="*/ 4 h 33"/>
                  <a:gd name="T8" fmla="*/ 3 w 28"/>
                  <a:gd name="T9" fmla="*/ 7 h 33"/>
                  <a:gd name="T10" fmla="*/ 2 w 28"/>
                  <a:gd name="T11" fmla="*/ 10 h 33"/>
                  <a:gd name="T12" fmla="*/ 0 w 28"/>
                  <a:gd name="T13" fmla="*/ 13 h 33"/>
                  <a:gd name="T14" fmla="*/ 0 w 28"/>
                  <a:gd name="T15" fmla="*/ 15 h 33"/>
                  <a:gd name="T16" fmla="*/ 0 w 28"/>
                  <a:gd name="T17" fmla="*/ 18 h 33"/>
                  <a:gd name="T18" fmla="*/ 2 w 28"/>
                  <a:gd name="T19" fmla="*/ 20 h 33"/>
                  <a:gd name="T20" fmla="*/ 5 w 28"/>
                  <a:gd name="T21" fmla="*/ 18 h 33"/>
                  <a:gd name="T22" fmla="*/ 5 w 28"/>
                  <a:gd name="T23" fmla="*/ 20 h 33"/>
                  <a:gd name="T24" fmla="*/ 3 w 28"/>
                  <a:gd name="T25" fmla="*/ 24 h 33"/>
                  <a:gd name="T26" fmla="*/ 3 w 28"/>
                  <a:gd name="T27" fmla="*/ 26 h 33"/>
                  <a:gd name="T28" fmla="*/ 3 w 28"/>
                  <a:gd name="T29" fmla="*/ 28 h 33"/>
                  <a:gd name="T30" fmla="*/ 8 w 28"/>
                  <a:gd name="T31" fmla="*/ 32 h 33"/>
                  <a:gd name="T32" fmla="*/ 11 w 28"/>
                  <a:gd name="T33" fmla="*/ 29 h 33"/>
                  <a:gd name="T34" fmla="*/ 16 w 28"/>
                  <a:gd name="T35" fmla="*/ 22 h 33"/>
                  <a:gd name="T36" fmla="*/ 22 w 28"/>
                  <a:gd name="T37" fmla="*/ 19 h 33"/>
                  <a:gd name="T38" fmla="*/ 27 w 28"/>
                  <a:gd name="T39" fmla="*/ 13 h 33"/>
                  <a:gd name="T40" fmla="*/ 27 w 28"/>
                  <a:gd name="T41" fmla="*/ 8 h 33"/>
                  <a:gd name="T42" fmla="*/ 24 w 28"/>
                  <a:gd name="T43" fmla="*/ 5 h 33"/>
                  <a:gd name="T44" fmla="*/ 20 w 28"/>
                  <a:gd name="T45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33">
                    <a:moveTo>
                      <a:pt x="20" y="6"/>
                    </a:moveTo>
                    <a:cubicBezTo>
                      <a:pt x="18" y="6"/>
                      <a:pt x="17" y="4"/>
                      <a:pt x="15" y="3"/>
                    </a:cubicBezTo>
                    <a:cubicBezTo>
                      <a:pt x="14" y="2"/>
                      <a:pt x="12" y="0"/>
                      <a:pt x="10" y="0"/>
                    </a:cubicBezTo>
                    <a:cubicBezTo>
                      <a:pt x="10" y="3"/>
                      <a:pt x="4" y="1"/>
                      <a:pt x="4" y="4"/>
                    </a:cubicBezTo>
                    <a:cubicBezTo>
                      <a:pt x="4" y="6"/>
                      <a:pt x="4" y="6"/>
                      <a:pt x="3" y="7"/>
                    </a:cubicBezTo>
                    <a:cubicBezTo>
                      <a:pt x="1" y="8"/>
                      <a:pt x="2" y="9"/>
                      <a:pt x="2" y="10"/>
                    </a:cubicBezTo>
                    <a:cubicBezTo>
                      <a:pt x="2" y="11"/>
                      <a:pt x="1" y="12"/>
                      <a:pt x="0" y="13"/>
                    </a:cubicBezTo>
                    <a:cubicBezTo>
                      <a:pt x="0" y="13"/>
                      <a:pt x="0" y="14"/>
                      <a:pt x="0" y="15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18"/>
                      <a:pt x="1" y="21"/>
                      <a:pt x="2" y="20"/>
                    </a:cubicBezTo>
                    <a:cubicBezTo>
                      <a:pt x="4" y="20"/>
                      <a:pt x="4" y="18"/>
                      <a:pt x="5" y="18"/>
                    </a:cubicBezTo>
                    <a:cubicBezTo>
                      <a:pt x="4" y="18"/>
                      <a:pt x="6" y="20"/>
                      <a:pt x="5" y="20"/>
                    </a:cubicBezTo>
                    <a:cubicBezTo>
                      <a:pt x="5" y="22"/>
                      <a:pt x="5" y="23"/>
                      <a:pt x="3" y="24"/>
                    </a:cubicBezTo>
                    <a:cubicBezTo>
                      <a:pt x="3" y="24"/>
                      <a:pt x="4" y="26"/>
                      <a:pt x="3" y="26"/>
                    </a:cubicBezTo>
                    <a:cubicBezTo>
                      <a:pt x="3" y="27"/>
                      <a:pt x="2" y="27"/>
                      <a:pt x="3" y="28"/>
                    </a:cubicBezTo>
                    <a:cubicBezTo>
                      <a:pt x="5" y="29"/>
                      <a:pt x="6" y="29"/>
                      <a:pt x="8" y="32"/>
                    </a:cubicBezTo>
                    <a:cubicBezTo>
                      <a:pt x="9" y="33"/>
                      <a:pt x="10" y="29"/>
                      <a:pt x="11" y="29"/>
                    </a:cubicBezTo>
                    <a:cubicBezTo>
                      <a:pt x="12" y="26"/>
                      <a:pt x="13" y="23"/>
                      <a:pt x="16" y="22"/>
                    </a:cubicBezTo>
                    <a:cubicBezTo>
                      <a:pt x="18" y="21"/>
                      <a:pt x="20" y="21"/>
                      <a:pt x="22" y="19"/>
                    </a:cubicBezTo>
                    <a:cubicBezTo>
                      <a:pt x="24" y="18"/>
                      <a:pt x="26" y="16"/>
                      <a:pt x="27" y="13"/>
                    </a:cubicBezTo>
                    <a:cubicBezTo>
                      <a:pt x="27" y="11"/>
                      <a:pt x="28" y="10"/>
                      <a:pt x="27" y="8"/>
                    </a:cubicBezTo>
                    <a:cubicBezTo>
                      <a:pt x="26" y="7"/>
                      <a:pt x="25" y="6"/>
                      <a:pt x="24" y="5"/>
                    </a:cubicBezTo>
                    <a:cubicBezTo>
                      <a:pt x="23" y="5"/>
                      <a:pt x="21" y="6"/>
                      <a:pt x="20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4" name="Freeform 624">
                <a:extLst>
                  <a:ext uri="{FF2B5EF4-FFF2-40B4-BE49-F238E27FC236}">
                    <a16:creationId xmlns:a16="http://schemas.microsoft.com/office/drawing/2014/main" id="{983C95E7-8658-CA4B-AE3B-01E305CC5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0077" y="4158480"/>
                <a:ext cx="221119" cy="328236"/>
              </a:xfrm>
              <a:custGeom>
                <a:avLst/>
                <a:gdLst>
                  <a:gd name="T0" fmla="*/ 57 w 64"/>
                  <a:gd name="T1" fmla="*/ 21 h 95"/>
                  <a:gd name="T2" fmla="*/ 56 w 64"/>
                  <a:gd name="T3" fmla="*/ 14 h 95"/>
                  <a:gd name="T4" fmla="*/ 50 w 64"/>
                  <a:gd name="T5" fmla="*/ 13 h 95"/>
                  <a:gd name="T6" fmla="*/ 46 w 64"/>
                  <a:gd name="T7" fmla="*/ 14 h 95"/>
                  <a:gd name="T8" fmla="*/ 41 w 64"/>
                  <a:gd name="T9" fmla="*/ 11 h 95"/>
                  <a:gd name="T10" fmla="*/ 38 w 64"/>
                  <a:gd name="T11" fmla="*/ 6 h 95"/>
                  <a:gd name="T12" fmla="*/ 33 w 64"/>
                  <a:gd name="T13" fmla="*/ 2 h 95"/>
                  <a:gd name="T14" fmla="*/ 28 w 64"/>
                  <a:gd name="T15" fmla="*/ 0 h 95"/>
                  <a:gd name="T16" fmla="*/ 31 w 64"/>
                  <a:gd name="T17" fmla="*/ 5 h 95"/>
                  <a:gd name="T18" fmla="*/ 28 w 64"/>
                  <a:gd name="T19" fmla="*/ 10 h 95"/>
                  <a:gd name="T20" fmla="*/ 23 w 64"/>
                  <a:gd name="T21" fmla="*/ 14 h 95"/>
                  <a:gd name="T22" fmla="*/ 17 w 64"/>
                  <a:gd name="T23" fmla="*/ 17 h 95"/>
                  <a:gd name="T24" fmla="*/ 11 w 64"/>
                  <a:gd name="T25" fmla="*/ 26 h 95"/>
                  <a:gd name="T26" fmla="*/ 6 w 64"/>
                  <a:gd name="T27" fmla="*/ 22 h 95"/>
                  <a:gd name="T28" fmla="*/ 6 w 64"/>
                  <a:gd name="T29" fmla="*/ 21 h 95"/>
                  <a:gd name="T30" fmla="*/ 6 w 64"/>
                  <a:gd name="T31" fmla="*/ 18 h 95"/>
                  <a:gd name="T32" fmla="*/ 2 w 64"/>
                  <a:gd name="T33" fmla="*/ 26 h 95"/>
                  <a:gd name="T34" fmla="*/ 3 w 64"/>
                  <a:gd name="T35" fmla="*/ 30 h 95"/>
                  <a:gd name="T36" fmla="*/ 3 w 64"/>
                  <a:gd name="T37" fmla="*/ 32 h 95"/>
                  <a:gd name="T38" fmla="*/ 14 w 64"/>
                  <a:gd name="T39" fmla="*/ 47 h 95"/>
                  <a:gd name="T40" fmla="*/ 23 w 64"/>
                  <a:gd name="T41" fmla="*/ 63 h 95"/>
                  <a:gd name="T42" fmla="*/ 26 w 64"/>
                  <a:gd name="T43" fmla="*/ 70 h 95"/>
                  <a:gd name="T44" fmla="*/ 25 w 64"/>
                  <a:gd name="T45" fmla="*/ 71 h 95"/>
                  <a:gd name="T46" fmla="*/ 28 w 64"/>
                  <a:gd name="T47" fmla="*/ 74 h 95"/>
                  <a:gd name="T48" fmla="*/ 32 w 64"/>
                  <a:gd name="T49" fmla="*/ 79 h 95"/>
                  <a:gd name="T50" fmla="*/ 41 w 64"/>
                  <a:gd name="T51" fmla="*/ 83 h 95"/>
                  <a:gd name="T52" fmla="*/ 48 w 64"/>
                  <a:gd name="T53" fmla="*/ 87 h 95"/>
                  <a:gd name="T54" fmla="*/ 54 w 64"/>
                  <a:gd name="T55" fmla="*/ 93 h 95"/>
                  <a:gd name="T56" fmla="*/ 59 w 64"/>
                  <a:gd name="T57" fmla="*/ 90 h 95"/>
                  <a:gd name="T58" fmla="*/ 61 w 64"/>
                  <a:gd name="T59" fmla="*/ 86 h 95"/>
                  <a:gd name="T60" fmla="*/ 63 w 64"/>
                  <a:gd name="T61" fmla="*/ 82 h 95"/>
                  <a:gd name="T62" fmla="*/ 61 w 64"/>
                  <a:gd name="T63" fmla="*/ 78 h 95"/>
                  <a:gd name="T64" fmla="*/ 61 w 64"/>
                  <a:gd name="T65" fmla="*/ 76 h 95"/>
                  <a:gd name="T66" fmla="*/ 63 w 64"/>
                  <a:gd name="T67" fmla="*/ 74 h 95"/>
                  <a:gd name="T68" fmla="*/ 64 w 64"/>
                  <a:gd name="T69" fmla="*/ 64 h 95"/>
                  <a:gd name="T70" fmla="*/ 62 w 64"/>
                  <a:gd name="T71" fmla="*/ 59 h 95"/>
                  <a:gd name="T72" fmla="*/ 57 w 64"/>
                  <a:gd name="T73" fmla="*/ 57 h 95"/>
                  <a:gd name="T74" fmla="*/ 55 w 64"/>
                  <a:gd name="T75" fmla="*/ 48 h 95"/>
                  <a:gd name="T76" fmla="*/ 50 w 64"/>
                  <a:gd name="T77" fmla="*/ 51 h 95"/>
                  <a:gd name="T78" fmla="*/ 46 w 64"/>
                  <a:gd name="T79" fmla="*/ 51 h 95"/>
                  <a:gd name="T80" fmla="*/ 44 w 64"/>
                  <a:gd name="T81" fmla="*/ 48 h 95"/>
                  <a:gd name="T82" fmla="*/ 40 w 64"/>
                  <a:gd name="T83" fmla="*/ 42 h 95"/>
                  <a:gd name="T84" fmla="*/ 39 w 64"/>
                  <a:gd name="T85" fmla="*/ 35 h 95"/>
                  <a:gd name="T86" fmla="*/ 42 w 64"/>
                  <a:gd name="T87" fmla="*/ 33 h 95"/>
                  <a:gd name="T88" fmla="*/ 42 w 64"/>
                  <a:gd name="T89" fmla="*/ 30 h 95"/>
                  <a:gd name="T90" fmla="*/ 45 w 64"/>
                  <a:gd name="T91" fmla="*/ 25 h 95"/>
                  <a:gd name="T92" fmla="*/ 50 w 64"/>
                  <a:gd name="T93" fmla="*/ 24 h 95"/>
                  <a:gd name="T94" fmla="*/ 53 w 64"/>
                  <a:gd name="T95" fmla="*/ 22 h 95"/>
                  <a:gd name="T96" fmla="*/ 57 w 64"/>
                  <a:gd name="T97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4" h="95">
                    <a:moveTo>
                      <a:pt x="57" y="21"/>
                    </a:moveTo>
                    <a:cubicBezTo>
                      <a:pt x="53" y="19"/>
                      <a:pt x="59" y="15"/>
                      <a:pt x="56" y="14"/>
                    </a:cubicBezTo>
                    <a:cubicBezTo>
                      <a:pt x="54" y="12"/>
                      <a:pt x="52" y="13"/>
                      <a:pt x="50" y="13"/>
                    </a:cubicBezTo>
                    <a:cubicBezTo>
                      <a:pt x="48" y="12"/>
                      <a:pt x="48" y="14"/>
                      <a:pt x="46" y="14"/>
                    </a:cubicBezTo>
                    <a:cubicBezTo>
                      <a:pt x="44" y="13"/>
                      <a:pt x="42" y="13"/>
                      <a:pt x="41" y="11"/>
                    </a:cubicBezTo>
                    <a:cubicBezTo>
                      <a:pt x="40" y="10"/>
                      <a:pt x="39" y="7"/>
                      <a:pt x="38" y="6"/>
                    </a:cubicBezTo>
                    <a:cubicBezTo>
                      <a:pt x="36" y="5"/>
                      <a:pt x="35" y="3"/>
                      <a:pt x="33" y="2"/>
                    </a:cubicBezTo>
                    <a:cubicBezTo>
                      <a:pt x="32" y="0"/>
                      <a:pt x="30" y="1"/>
                      <a:pt x="28" y="0"/>
                    </a:cubicBezTo>
                    <a:cubicBezTo>
                      <a:pt x="30" y="2"/>
                      <a:pt x="31" y="3"/>
                      <a:pt x="31" y="5"/>
                    </a:cubicBezTo>
                    <a:cubicBezTo>
                      <a:pt x="30" y="7"/>
                      <a:pt x="30" y="9"/>
                      <a:pt x="28" y="10"/>
                    </a:cubicBezTo>
                    <a:cubicBezTo>
                      <a:pt x="26" y="12"/>
                      <a:pt x="25" y="14"/>
                      <a:pt x="23" y="14"/>
                    </a:cubicBezTo>
                    <a:cubicBezTo>
                      <a:pt x="21" y="15"/>
                      <a:pt x="19" y="15"/>
                      <a:pt x="17" y="17"/>
                    </a:cubicBezTo>
                    <a:cubicBezTo>
                      <a:pt x="16" y="18"/>
                      <a:pt x="12" y="27"/>
                      <a:pt x="11" y="26"/>
                    </a:cubicBezTo>
                    <a:cubicBezTo>
                      <a:pt x="9" y="23"/>
                      <a:pt x="8" y="23"/>
                      <a:pt x="6" y="22"/>
                    </a:cubicBezTo>
                    <a:cubicBezTo>
                      <a:pt x="5" y="22"/>
                      <a:pt x="5" y="22"/>
                      <a:pt x="6" y="21"/>
                    </a:cubicBezTo>
                    <a:cubicBezTo>
                      <a:pt x="7" y="20"/>
                      <a:pt x="7" y="19"/>
                      <a:pt x="6" y="18"/>
                    </a:cubicBezTo>
                    <a:cubicBezTo>
                      <a:pt x="4" y="19"/>
                      <a:pt x="0" y="23"/>
                      <a:pt x="2" y="26"/>
                    </a:cubicBezTo>
                    <a:cubicBezTo>
                      <a:pt x="2" y="26"/>
                      <a:pt x="4" y="29"/>
                      <a:pt x="3" y="30"/>
                    </a:cubicBezTo>
                    <a:cubicBezTo>
                      <a:pt x="2" y="30"/>
                      <a:pt x="1" y="31"/>
                      <a:pt x="3" y="32"/>
                    </a:cubicBezTo>
                    <a:cubicBezTo>
                      <a:pt x="8" y="35"/>
                      <a:pt x="12" y="41"/>
                      <a:pt x="14" y="47"/>
                    </a:cubicBezTo>
                    <a:cubicBezTo>
                      <a:pt x="17" y="52"/>
                      <a:pt x="19" y="58"/>
                      <a:pt x="23" y="63"/>
                    </a:cubicBezTo>
                    <a:cubicBezTo>
                      <a:pt x="24" y="65"/>
                      <a:pt x="26" y="67"/>
                      <a:pt x="26" y="70"/>
                    </a:cubicBezTo>
                    <a:cubicBezTo>
                      <a:pt x="26" y="71"/>
                      <a:pt x="25" y="70"/>
                      <a:pt x="25" y="71"/>
                    </a:cubicBezTo>
                    <a:cubicBezTo>
                      <a:pt x="26" y="72"/>
                      <a:pt x="27" y="73"/>
                      <a:pt x="28" y="74"/>
                    </a:cubicBezTo>
                    <a:cubicBezTo>
                      <a:pt x="29" y="76"/>
                      <a:pt x="30" y="78"/>
                      <a:pt x="32" y="79"/>
                    </a:cubicBezTo>
                    <a:cubicBezTo>
                      <a:pt x="35" y="80"/>
                      <a:pt x="38" y="82"/>
                      <a:pt x="41" y="83"/>
                    </a:cubicBezTo>
                    <a:cubicBezTo>
                      <a:pt x="43" y="84"/>
                      <a:pt x="45" y="86"/>
                      <a:pt x="48" y="87"/>
                    </a:cubicBezTo>
                    <a:cubicBezTo>
                      <a:pt x="50" y="89"/>
                      <a:pt x="52" y="91"/>
                      <a:pt x="54" y="93"/>
                    </a:cubicBezTo>
                    <a:cubicBezTo>
                      <a:pt x="58" y="95"/>
                      <a:pt x="57" y="91"/>
                      <a:pt x="59" y="90"/>
                    </a:cubicBezTo>
                    <a:cubicBezTo>
                      <a:pt x="60" y="89"/>
                      <a:pt x="60" y="87"/>
                      <a:pt x="61" y="86"/>
                    </a:cubicBezTo>
                    <a:cubicBezTo>
                      <a:pt x="61" y="85"/>
                      <a:pt x="64" y="83"/>
                      <a:pt x="63" y="82"/>
                    </a:cubicBezTo>
                    <a:cubicBezTo>
                      <a:pt x="61" y="81"/>
                      <a:pt x="60" y="81"/>
                      <a:pt x="61" y="78"/>
                    </a:cubicBezTo>
                    <a:cubicBezTo>
                      <a:pt x="61" y="77"/>
                      <a:pt x="61" y="76"/>
                      <a:pt x="61" y="76"/>
                    </a:cubicBezTo>
                    <a:cubicBezTo>
                      <a:pt x="62" y="75"/>
                      <a:pt x="63" y="74"/>
                      <a:pt x="63" y="74"/>
                    </a:cubicBezTo>
                    <a:cubicBezTo>
                      <a:pt x="64" y="71"/>
                      <a:pt x="62" y="66"/>
                      <a:pt x="64" y="64"/>
                    </a:cubicBezTo>
                    <a:cubicBezTo>
                      <a:pt x="64" y="63"/>
                      <a:pt x="63" y="61"/>
                      <a:pt x="62" y="59"/>
                    </a:cubicBezTo>
                    <a:cubicBezTo>
                      <a:pt x="61" y="56"/>
                      <a:pt x="60" y="56"/>
                      <a:pt x="57" y="57"/>
                    </a:cubicBezTo>
                    <a:cubicBezTo>
                      <a:pt x="53" y="57"/>
                      <a:pt x="55" y="50"/>
                      <a:pt x="55" y="48"/>
                    </a:cubicBezTo>
                    <a:cubicBezTo>
                      <a:pt x="53" y="49"/>
                      <a:pt x="52" y="51"/>
                      <a:pt x="50" y="51"/>
                    </a:cubicBezTo>
                    <a:cubicBezTo>
                      <a:pt x="49" y="51"/>
                      <a:pt x="47" y="51"/>
                      <a:pt x="46" y="51"/>
                    </a:cubicBezTo>
                    <a:cubicBezTo>
                      <a:pt x="45" y="50"/>
                      <a:pt x="45" y="48"/>
                      <a:pt x="44" y="48"/>
                    </a:cubicBezTo>
                    <a:cubicBezTo>
                      <a:pt x="41" y="48"/>
                      <a:pt x="41" y="44"/>
                      <a:pt x="40" y="42"/>
                    </a:cubicBezTo>
                    <a:cubicBezTo>
                      <a:pt x="38" y="40"/>
                      <a:pt x="37" y="37"/>
                      <a:pt x="39" y="35"/>
                    </a:cubicBezTo>
                    <a:cubicBezTo>
                      <a:pt x="40" y="34"/>
                      <a:pt x="42" y="34"/>
                      <a:pt x="42" y="33"/>
                    </a:cubicBezTo>
                    <a:cubicBezTo>
                      <a:pt x="42" y="32"/>
                      <a:pt x="42" y="31"/>
                      <a:pt x="42" y="30"/>
                    </a:cubicBezTo>
                    <a:cubicBezTo>
                      <a:pt x="42" y="27"/>
                      <a:pt x="42" y="26"/>
                      <a:pt x="45" y="25"/>
                    </a:cubicBezTo>
                    <a:cubicBezTo>
                      <a:pt x="47" y="24"/>
                      <a:pt x="48" y="24"/>
                      <a:pt x="50" y="24"/>
                    </a:cubicBezTo>
                    <a:cubicBezTo>
                      <a:pt x="51" y="24"/>
                      <a:pt x="52" y="23"/>
                      <a:pt x="53" y="22"/>
                    </a:cubicBezTo>
                    <a:cubicBezTo>
                      <a:pt x="54" y="22"/>
                      <a:pt x="59" y="23"/>
                      <a:pt x="57" y="2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5" name="Freeform 625">
                <a:extLst>
                  <a:ext uri="{FF2B5EF4-FFF2-40B4-BE49-F238E27FC236}">
                    <a16:creationId xmlns:a16="http://schemas.microsoft.com/office/drawing/2014/main" id="{2247344B-E967-424F-B95F-74A7B8C1E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7699" y="4465540"/>
                <a:ext cx="150549" cy="732943"/>
              </a:xfrm>
              <a:custGeom>
                <a:avLst/>
                <a:gdLst>
                  <a:gd name="T0" fmla="*/ 38 w 44"/>
                  <a:gd name="T1" fmla="*/ 20 h 212"/>
                  <a:gd name="T2" fmla="*/ 36 w 44"/>
                  <a:gd name="T3" fmla="*/ 12 h 212"/>
                  <a:gd name="T4" fmla="*/ 34 w 44"/>
                  <a:gd name="T5" fmla="*/ 5 h 212"/>
                  <a:gd name="T6" fmla="*/ 30 w 44"/>
                  <a:gd name="T7" fmla="*/ 3 h 212"/>
                  <a:gd name="T8" fmla="*/ 28 w 44"/>
                  <a:gd name="T9" fmla="*/ 15 h 212"/>
                  <a:gd name="T10" fmla="*/ 26 w 44"/>
                  <a:gd name="T11" fmla="*/ 31 h 212"/>
                  <a:gd name="T12" fmla="*/ 23 w 44"/>
                  <a:gd name="T13" fmla="*/ 56 h 212"/>
                  <a:gd name="T14" fmla="*/ 21 w 44"/>
                  <a:gd name="T15" fmla="*/ 68 h 212"/>
                  <a:gd name="T16" fmla="*/ 21 w 44"/>
                  <a:gd name="T17" fmla="*/ 80 h 212"/>
                  <a:gd name="T18" fmla="*/ 20 w 44"/>
                  <a:gd name="T19" fmla="*/ 88 h 212"/>
                  <a:gd name="T20" fmla="*/ 11 w 44"/>
                  <a:gd name="T21" fmla="*/ 110 h 212"/>
                  <a:gd name="T22" fmla="*/ 10 w 44"/>
                  <a:gd name="T23" fmla="*/ 132 h 212"/>
                  <a:gd name="T24" fmla="*/ 17 w 44"/>
                  <a:gd name="T25" fmla="*/ 133 h 212"/>
                  <a:gd name="T26" fmla="*/ 16 w 44"/>
                  <a:gd name="T27" fmla="*/ 136 h 212"/>
                  <a:gd name="T28" fmla="*/ 14 w 44"/>
                  <a:gd name="T29" fmla="*/ 145 h 212"/>
                  <a:gd name="T30" fmla="*/ 15 w 44"/>
                  <a:gd name="T31" fmla="*/ 150 h 212"/>
                  <a:gd name="T32" fmla="*/ 13 w 44"/>
                  <a:gd name="T33" fmla="*/ 152 h 212"/>
                  <a:gd name="T34" fmla="*/ 11 w 44"/>
                  <a:gd name="T35" fmla="*/ 158 h 212"/>
                  <a:gd name="T36" fmla="*/ 8 w 44"/>
                  <a:gd name="T37" fmla="*/ 159 h 212"/>
                  <a:gd name="T38" fmla="*/ 4 w 44"/>
                  <a:gd name="T39" fmla="*/ 159 h 212"/>
                  <a:gd name="T40" fmla="*/ 0 w 44"/>
                  <a:gd name="T41" fmla="*/ 164 h 212"/>
                  <a:gd name="T42" fmla="*/ 2 w 44"/>
                  <a:gd name="T43" fmla="*/ 163 h 212"/>
                  <a:gd name="T44" fmla="*/ 7 w 44"/>
                  <a:gd name="T45" fmla="*/ 171 h 212"/>
                  <a:gd name="T46" fmla="*/ 11 w 44"/>
                  <a:gd name="T47" fmla="*/ 173 h 212"/>
                  <a:gd name="T48" fmla="*/ 7 w 44"/>
                  <a:gd name="T49" fmla="*/ 174 h 212"/>
                  <a:gd name="T50" fmla="*/ 7 w 44"/>
                  <a:gd name="T51" fmla="*/ 179 h 212"/>
                  <a:gd name="T52" fmla="*/ 9 w 44"/>
                  <a:gd name="T53" fmla="*/ 182 h 212"/>
                  <a:gd name="T54" fmla="*/ 9 w 44"/>
                  <a:gd name="T55" fmla="*/ 185 h 212"/>
                  <a:gd name="T56" fmla="*/ 7 w 44"/>
                  <a:gd name="T57" fmla="*/ 187 h 212"/>
                  <a:gd name="T58" fmla="*/ 10 w 44"/>
                  <a:gd name="T59" fmla="*/ 190 h 212"/>
                  <a:gd name="T60" fmla="*/ 8 w 44"/>
                  <a:gd name="T61" fmla="*/ 193 h 212"/>
                  <a:gd name="T62" fmla="*/ 11 w 44"/>
                  <a:gd name="T63" fmla="*/ 194 h 212"/>
                  <a:gd name="T64" fmla="*/ 11 w 44"/>
                  <a:gd name="T65" fmla="*/ 198 h 212"/>
                  <a:gd name="T66" fmla="*/ 15 w 44"/>
                  <a:gd name="T67" fmla="*/ 197 h 212"/>
                  <a:gd name="T68" fmla="*/ 15 w 44"/>
                  <a:gd name="T69" fmla="*/ 197 h 212"/>
                  <a:gd name="T70" fmla="*/ 16 w 44"/>
                  <a:gd name="T71" fmla="*/ 198 h 212"/>
                  <a:gd name="T72" fmla="*/ 18 w 44"/>
                  <a:gd name="T73" fmla="*/ 202 h 212"/>
                  <a:gd name="T74" fmla="*/ 16 w 44"/>
                  <a:gd name="T75" fmla="*/ 207 h 212"/>
                  <a:gd name="T76" fmla="*/ 18 w 44"/>
                  <a:gd name="T77" fmla="*/ 209 h 212"/>
                  <a:gd name="T78" fmla="*/ 25 w 44"/>
                  <a:gd name="T79" fmla="*/ 204 h 212"/>
                  <a:gd name="T80" fmla="*/ 26 w 44"/>
                  <a:gd name="T81" fmla="*/ 199 h 212"/>
                  <a:gd name="T82" fmla="*/ 17 w 44"/>
                  <a:gd name="T83" fmla="*/ 192 h 212"/>
                  <a:gd name="T84" fmla="*/ 12 w 44"/>
                  <a:gd name="T85" fmla="*/ 185 h 212"/>
                  <a:gd name="T86" fmla="*/ 15 w 44"/>
                  <a:gd name="T87" fmla="*/ 177 h 212"/>
                  <a:gd name="T88" fmla="*/ 17 w 44"/>
                  <a:gd name="T89" fmla="*/ 169 h 212"/>
                  <a:gd name="T90" fmla="*/ 21 w 44"/>
                  <a:gd name="T91" fmla="*/ 158 h 212"/>
                  <a:gd name="T92" fmla="*/ 21 w 44"/>
                  <a:gd name="T93" fmla="*/ 152 h 212"/>
                  <a:gd name="T94" fmla="*/ 19 w 44"/>
                  <a:gd name="T95" fmla="*/ 140 h 212"/>
                  <a:gd name="T96" fmla="*/ 23 w 44"/>
                  <a:gd name="T97" fmla="*/ 117 h 212"/>
                  <a:gd name="T98" fmla="*/ 26 w 44"/>
                  <a:gd name="T99" fmla="*/ 102 h 212"/>
                  <a:gd name="T100" fmla="*/ 29 w 44"/>
                  <a:gd name="T101" fmla="*/ 85 h 212"/>
                  <a:gd name="T102" fmla="*/ 27 w 44"/>
                  <a:gd name="T103" fmla="*/ 73 h 212"/>
                  <a:gd name="T104" fmla="*/ 30 w 44"/>
                  <a:gd name="T105" fmla="*/ 62 h 212"/>
                  <a:gd name="T106" fmla="*/ 34 w 44"/>
                  <a:gd name="T107" fmla="*/ 54 h 212"/>
                  <a:gd name="T108" fmla="*/ 36 w 44"/>
                  <a:gd name="T109" fmla="*/ 44 h 212"/>
                  <a:gd name="T110" fmla="*/ 40 w 44"/>
                  <a:gd name="T111" fmla="*/ 35 h 212"/>
                  <a:gd name="T112" fmla="*/ 40 w 44"/>
                  <a:gd name="T113" fmla="*/ 2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4" h="212">
                    <a:moveTo>
                      <a:pt x="40" y="28"/>
                    </a:moveTo>
                    <a:cubicBezTo>
                      <a:pt x="38" y="27"/>
                      <a:pt x="40" y="22"/>
                      <a:pt x="38" y="20"/>
                    </a:cubicBezTo>
                    <a:cubicBezTo>
                      <a:pt x="37" y="19"/>
                      <a:pt x="35" y="16"/>
                      <a:pt x="36" y="14"/>
                    </a:cubicBezTo>
                    <a:cubicBezTo>
                      <a:pt x="38" y="13"/>
                      <a:pt x="35" y="13"/>
                      <a:pt x="36" y="12"/>
                    </a:cubicBezTo>
                    <a:cubicBezTo>
                      <a:pt x="37" y="11"/>
                      <a:pt x="36" y="10"/>
                      <a:pt x="35" y="9"/>
                    </a:cubicBezTo>
                    <a:cubicBezTo>
                      <a:pt x="34" y="8"/>
                      <a:pt x="34" y="7"/>
                      <a:pt x="34" y="5"/>
                    </a:cubicBezTo>
                    <a:cubicBezTo>
                      <a:pt x="34" y="3"/>
                      <a:pt x="33" y="2"/>
                      <a:pt x="32" y="0"/>
                    </a:cubicBezTo>
                    <a:cubicBezTo>
                      <a:pt x="31" y="1"/>
                      <a:pt x="30" y="2"/>
                      <a:pt x="30" y="3"/>
                    </a:cubicBezTo>
                    <a:cubicBezTo>
                      <a:pt x="29" y="5"/>
                      <a:pt x="27" y="4"/>
                      <a:pt x="28" y="6"/>
                    </a:cubicBezTo>
                    <a:cubicBezTo>
                      <a:pt x="28" y="9"/>
                      <a:pt x="28" y="12"/>
                      <a:pt x="28" y="15"/>
                    </a:cubicBezTo>
                    <a:cubicBezTo>
                      <a:pt x="28" y="19"/>
                      <a:pt x="29" y="24"/>
                      <a:pt x="28" y="28"/>
                    </a:cubicBezTo>
                    <a:cubicBezTo>
                      <a:pt x="27" y="29"/>
                      <a:pt x="26" y="30"/>
                      <a:pt x="26" y="31"/>
                    </a:cubicBezTo>
                    <a:cubicBezTo>
                      <a:pt x="26" y="33"/>
                      <a:pt x="27" y="35"/>
                      <a:pt x="27" y="37"/>
                    </a:cubicBezTo>
                    <a:cubicBezTo>
                      <a:pt x="27" y="43"/>
                      <a:pt x="25" y="50"/>
                      <a:pt x="23" y="56"/>
                    </a:cubicBezTo>
                    <a:cubicBezTo>
                      <a:pt x="22" y="59"/>
                      <a:pt x="22" y="61"/>
                      <a:pt x="23" y="64"/>
                    </a:cubicBezTo>
                    <a:cubicBezTo>
                      <a:pt x="23" y="66"/>
                      <a:pt x="23" y="67"/>
                      <a:pt x="21" y="68"/>
                    </a:cubicBezTo>
                    <a:cubicBezTo>
                      <a:pt x="20" y="69"/>
                      <a:pt x="21" y="70"/>
                      <a:pt x="21" y="71"/>
                    </a:cubicBezTo>
                    <a:cubicBezTo>
                      <a:pt x="21" y="74"/>
                      <a:pt x="21" y="77"/>
                      <a:pt x="21" y="80"/>
                    </a:cubicBezTo>
                    <a:cubicBezTo>
                      <a:pt x="21" y="81"/>
                      <a:pt x="21" y="83"/>
                      <a:pt x="21" y="84"/>
                    </a:cubicBezTo>
                    <a:cubicBezTo>
                      <a:pt x="20" y="85"/>
                      <a:pt x="21" y="87"/>
                      <a:pt x="20" y="88"/>
                    </a:cubicBezTo>
                    <a:cubicBezTo>
                      <a:pt x="18" y="93"/>
                      <a:pt x="16" y="98"/>
                      <a:pt x="14" y="103"/>
                    </a:cubicBezTo>
                    <a:cubicBezTo>
                      <a:pt x="13" y="106"/>
                      <a:pt x="10" y="107"/>
                      <a:pt x="11" y="110"/>
                    </a:cubicBezTo>
                    <a:cubicBezTo>
                      <a:pt x="12" y="113"/>
                      <a:pt x="14" y="118"/>
                      <a:pt x="12" y="122"/>
                    </a:cubicBezTo>
                    <a:cubicBezTo>
                      <a:pt x="10" y="124"/>
                      <a:pt x="8" y="129"/>
                      <a:pt x="10" y="132"/>
                    </a:cubicBezTo>
                    <a:cubicBezTo>
                      <a:pt x="11" y="134"/>
                      <a:pt x="12" y="134"/>
                      <a:pt x="13" y="133"/>
                    </a:cubicBezTo>
                    <a:cubicBezTo>
                      <a:pt x="14" y="132"/>
                      <a:pt x="18" y="132"/>
                      <a:pt x="17" y="133"/>
                    </a:cubicBezTo>
                    <a:cubicBezTo>
                      <a:pt x="17" y="133"/>
                      <a:pt x="16" y="133"/>
                      <a:pt x="15" y="134"/>
                    </a:cubicBezTo>
                    <a:cubicBezTo>
                      <a:pt x="15" y="135"/>
                      <a:pt x="15" y="135"/>
                      <a:pt x="16" y="136"/>
                    </a:cubicBezTo>
                    <a:cubicBezTo>
                      <a:pt x="16" y="136"/>
                      <a:pt x="15" y="137"/>
                      <a:pt x="15" y="137"/>
                    </a:cubicBezTo>
                    <a:cubicBezTo>
                      <a:pt x="14" y="139"/>
                      <a:pt x="13" y="143"/>
                      <a:pt x="14" y="145"/>
                    </a:cubicBezTo>
                    <a:cubicBezTo>
                      <a:pt x="14" y="146"/>
                      <a:pt x="14" y="146"/>
                      <a:pt x="13" y="148"/>
                    </a:cubicBezTo>
                    <a:cubicBezTo>
                      <a:pt x="12" y="149"/>
                      <a:pt x="14" y="149"/>
                      <a:pt x="15" y="150"/>
                    </a:cubicBezTo>
                    <a:cubicBezTo>
                      <a:pt x="15" y="150"/>
                      <a:pt x="15" y="150"/>
                      <a:pt x="14" y="151"/>
                    </a:cubicBezTo>
                    <a:cubicBezTo>
                      <a:pt x="13" y="151"/>
                      <a:pt x="11" y="152"/>
                      <a:pt x="13" y="152"/>
                    </a:cubicBezTo>
                    <a:cubicBezTo>
                      <a:pt x="12" y="153"/>
                      <a:pt x="13" y="156"/>
                      <a:pt x="14" y="156"/>
                    </a:cubicBezTo>
                    <a:cubicBezTo>
                      <a:pt x="13" y="156"/>
                      <a:pt x="10" y="155"/>
                      <a:pt x="11" y="158"/>
                    </a:cubicBezTo>
                    <a:cubicBezTo>
                      <a:pt x="11" y="158"/>
                      <a:pt x="12" y="163"/>
                      <a:pt x="10" y="162"/>
                    </a:cubicBezTo>
                    <a:cubicBezTo>
                      <a:pt x="10" y="162"/>
                      <a:pt x="8" y="160"/>
                      <a:pt x="8" y="159"/>
                    </a:cubicBezTo>
                    <a:cubicBezTo>
                      <a:pt x="6" y="158"/>
                      <a:pt x="7" y="157"/>
                      <a:pt x="5" y="158"/>
                    </a:cubicBezTo>
                    <a:cubicBezTo>
                      <a:pt x="5" y="158"/>
                      <a:pt x="4" y="159"/>
                      <a:pt x="4" y="159"/>
                    </a:cubicBezTo>
                    <a:cubicBezTo>
                      <a:pt x="4" y="160"/>
                      <a:pt x="5" y="160"/>
                      <a:pt x="4" y="161"/>
                    </a:cubicBezTo>
                    <a:cubicBezTo>
                      <a:pt x="4" y="162"/>
                      <a:pt x="0" y="162"/>
                      <a:pt x="0" y="164"/>
                    </a:cubicBezTo>
                    <a:cubicBezTo>
                      <a:pt x="0" y="164"/>
                      <a:pt x="1" y="165"/>
                      <a:pt x="2" y="165"/>
                    </a:cubicBezTo>
                    <a:cubicBezTo>
                      <a:pt x="2" y="165"/>
                      <a:pt x="1" y="164"/>
                      <a:pt x="2" y="163"/>
                    </a:cubicBezTo>
                    <a:cubicBezTo>
                      <a:pt x="2" y="163"/>
                      <a:pt x="5" y="165"/>
                      <a:pt x="7" y="164"/>
                    </a:cubicBezTo>
                    <a:cubicBezTo>
                      <a:pt x="11" y="163"/>
                      <a:pt x="5" y="170"/>
                      <a:pt x="7" y="171"/>
                    </a:cubicBezTo>
                    <a:cubicBezTo>
                      <a:pt x="8" y="171"/>
                      <a:pt x="10" y="170"/>
                      <a:pt x="11" y="171"/>
                    </a:cubicBezTo>
                    <a:cubicBezTo>
                      <a:pt x="12" y="171"/>
                      <a:pt x="12" y="174"/>
                      <a:pt x="11" y="173"/>
                    </a:cubicBezTo>
                    <a:cubicBezTo>
                      <a:pt x="11" y="173"/>
                      <a:pt x="8" y="171"/>
                      <a:pt x="8" y="172"/>
                    </a:cubicBezTo>
                    <a:cubicBezTo>
                      <a:pt x="7" y="173"/>
                      <a:pt x="6" y="173"/>
                      <a:pt x="7" y="174"/>
                    </a:cubicBezTo>
                    <a:cubicBezTo>
                      <a:pt x="7" y="174"/>
                      <a:pt x="9" y="176"/>
                      <a:pt x="8" y="176"/>
                    </a:cubicBezTo>
                    <a:cubicBezTo>
                      <a:pt x="7" y="176"/>
                      <a:pt x="7" y="179"/>
                      <a:pt x="7" y="179"/>
                    </a:cubicBezTo>
                    <a:cubicBezTo>
                      <a:pt x="6" y="182"/>
                      <a:pt x="9" y="178"/>
                      <a:pt x="9" y="178"/>
                    </a:cubicBezTo>
                    <a:cubicBezTo>
                      <a:pt x="9" y="178"/>
                      <a:pt x="8" y="183"/>
                      <a:pt x="9" y="182"/>
                    </a:cubicBezTo>
                    <a:cubicBezTo>
                      <a:pt x="9" y="182"/>
                      <a:pt x="8" y="182"/>
                      <a:pt x="8" y="183"/>
                    </a:cubicBezTo>
                    <a:cubicBezTo>
                      <a:pt x="7" y="184"/>
                      <a:pt x="8" y="184"/>
                      <a:pt x="9" y="185"/>
                    </a:cubicBezTo>
                    <a:cubicBezTo>
                      <a:pt x="9" y="185"/>
                      <a:pt x="7" y="186"/>
                      <a:pt x="7" y="186"/>
                    </a:cubicBezTo>
                    <a:cubicBezTo>
                      <a:pt x="6" y="186"/>
                      <a:pt x="7" y="186"/>
                      <a:pt x="7" y="187"/>
                    </a:cubicBezTo>
                    <a:cubicBezTo>
                      <a:pt x="6" y="189"/>
                      <a:pt x="10" y="189"/>
                      <a:pt x="10" y="188"/>
                    </a:cubicBezTo>
                    <a:cubicBezTo>
                      <a:pt x="10" y="189"/>
                      <a:pt x="9" y="189"/>
                      <a:pt x="10" y="190"/>
                    </a:cubicBezTo>
                    <a:cubicBezTo>
                      <a:pt x="10" y="190"/>
                      <a:pt x="10" y="190"/>
                      <a:pt x="10" y="190"/>
                    </a:cubicBezTo>
                    <a:cubicBezTo>
                      <a:pt x="10" y="191"/>
                      <a:pt x="8" y="192"/>
                      <a:pt x="8" y="193"/>
                    </a:cubicBezTo>
                    <a:cubicBezTo>
                      <a:pt x="7" y="195"/>
                      <a:pt x="10" y="192"/>
                      <a:pt x="11" y="192"/>
                    </a:cubicBezTo>
                    <a:cubicBezTo>
                      <a:pt x="10" y="193"/>
                      <a:pt x="11" y="194"/>
                      <a:pt x="11" y="194"/>
                    </a:cubicBezTo>
                    <a:cubicBezTo>
                      <a:pt x="11" y="195"/>
                      <a:pt x="8" y="196"/>
                      <a:pt x="8" y="196"/>
                    </a:cubicBezTo>
                    <a:cubicBezTo>
                      <a:pt x="10" y="197"/>
                      <a:pt x="10" y="196"/>
                      <a:pt x="11" y="198"/>
                    </a:cubicBezTo>
                    <a:cubicBezTo>
                      <a:pt x="12" y="200"/>
                      <a:pt x="14" y="195"/>
                      <a:pt x="13" y="195"/>
                    </a:cubicBezTo>
                    <a:cubicBezTo>
                      <a:pt x="14" y="195"/>
                      <a:pt x="14" y="196"/>
                      <a:pt x="15" y="197"/>
                    </a:cubicBezTo>
                    <a:cubicBezTo>
                      <a:pt x="15" y="197"/>
                      <a:pt x="15" y="195"/>
                      <a:pt x="15" y="195"/>
                    </a:cubicBezTo>
                    <a:cubicBezTo>
                      <a:pt x="15" y="195"/>
                      <a:pt x="15" y="197"/>
                      <a:pt x="15" y="197"/>
                    </a:cubicBezTo>
                    <a:cubicBezTo>
                      <a:pt x="16" y="196"/>
                      <a:pt x="16" y="195"/>
                      <a:pt x="16" y="196"/>
                    </a:cubicBezTo>
                    <a:cubicBezTo>
                      <a:pt x="17" y="196"/>
                      <a:pt x="16" y="198"/>
                      <a:pt x="16" y="198"/>
                    </a:cubicBezTo>
                    <a:cubicBezTo>
                      <a:pt x="15" y="199"/>
                      <a:pt x="17" y="199"/>
                      <a:pt x="16" y="200"/>
                    </a:cubicBezTo>
                    <a:cubicBezTo>
                      <a:pt x="15" y="202"/>
                      <a:pt x="17" y="201"/>
                      <a:pt x="18" y="202"/>
                    </a:cubicBezTo>
                    <a:cubicBezTo>
                      <a:pt x="21" y="202"/>
                      <a:pt x="24" y="204"/>
                      <a:pt x="21" y="206"/>
                    </a:cubicBezTo>
                    <a:cubicBezTo>
                      <a:pt x="20" y="207"/>
                      <a:pt x="17" y="206"/>
                      <a:pt x="16" y="207"/>
                    </a:cubicBezTo>
                    <a:cubicBezTo>
                      <a:pt x="15" y="209"/>
                      <a:pt x="18" y="208"/>
                      <a:pt x="19" y="209"/>
                    </a:cubicBezTo>
                    <a:cubicBezTo>
                      <a:pt x="18" y="209"/>
                      <a:pt x="18" y="209"/>
                      <a:pt x="18" y="209"/>
                    </a:cubicBezTo>
                    <a:cubicBezTo>
                      <a:pt x="18" y="209"/>
                      <a:pt x="22" y="212"/>
                      <a:pt x="24" y="210"/>
                    </a:cubicBezTo>
                    <a:cubicBezTo>
                      <a:pt x="25" y="208"/>
                      <a:pt x="23" y="206"/>
                      <a:pt x="25" y="204"/>
                    </a:cubicBezTo>
                    <a:cubicBezTo>
                      <a:pt x="26" y="202"/>
                      <a:pt x="29" y="202"/>
                      <a:pt x="30" y="202"/>
                    </a:cubicBezTo>
                    <a:cubicBezTo>
                      <a:pt x="35" y="199"/>
                      <a:pt x="28" y="199"/>
                      <a:pt x="26" y="199"/>
                    </a:cubicBezTo>
                    <a:cubicBezTo>
                      <a:pt x="24" y="199"/>
                      <a:pt x="21" y="199"/>
                      <a:pt x="19" y="198"/>
                    </a:cubicBezTo>
                    <a:cubicBezTo>
                      <a:pt x="17" y="196"/>
                      <a:pt x="17" y="196"/>
                      <a:pt x="17" y="192"/>
                    </a:cubicBezTo>
                    <a:cubicBezTo>
                      <a:pt x="17" y="188"/>
                      <a:pt x="16" y="191"/>
                      <a:pt x="13" y="189"/>
                    </a:cubicBezTo>
                    <a:cubicBezTo>
                      <a:pt x="12" y="189"/>
                      <a:pt x="12" y="186"/>
                      <a:pt x="12" y="185"/>
                    </a:cubicBezTo>
                    <a:cubicBezTo>
                      <a:pt x="11" y="183"/>
                      <a:pt x="11" y="180"/>
                      <a:pt x="13" y="179"/>
                    </a:cubicBezTo>
                    <a:cubicBezTo>
                      <a:pt x="14" y="178"/>
                      <a:pt x="14" y="178"/>
                      <a:pt x="15" y="177"/>
                    </a:cubicBezTo>
                    <a:cubicBezTo>
                      <a:pt x="15" y="176"/>
                      <a:pt x="16" y="175"/>
                      <a:pt x="17" y="175"/>
                    </a:cubicBezTo>
                    <a:cubicBezTo>
                      <a:pt x="18" y="174"/>
                      <a:pt x="16" y="171"/>
                      <a:pt x="17" y="169"/>
                    </a:cubicBezTo>
                    <a:cubicBezTo>
                      <a:pt x="17" y="168"/>
                      <a:pt x="19" y="167"/>
                      <a:pt x="20" y="165"/>
                    </a:cubicBezTo>
                    <a:cubicBezTo>
                      <a:pt x="20" y="163"/>
                      <a:pt x="20" y="160"/>
                      <a:pt x="21" y="158"/>
                    </a:cubicBezTo>
                    <a:cubicBezTo>
                      <a:pt x="21" y="156"/>
                      <a:pt x="23" y="156"/>
                      <a:pt x="21" y="154"/>
                    </a:cubicBezTo>
                    <a:cubicBezTo>
                      <a:pt x="20" y="153"/>
                      <a:pt x="17" y="153"/>
                      <a:pt x="21" y="152"/>
                    </a:cubicBezTo>
                    <a:cubicBezTo>
                      <a:pt x="26" y="151"/>
                      <a:pt x="20" y="151"/>
                      <a:pt x="19" y="149"/>
                    </a:cubicBezTo>
                    <a:cubicBezTo>
                      <a:pt x="19" y="146"/>
                      <a:pt x="19" y="142"/>
                      <a:pt x="19" y="140"/>
                    </a:cubicBezTo>
                    <a:cubicBezTo>
                      <a:pt x="19" y="136"/>
                      <a:pt x="19" y="131"/>
                      <a:pt x="19" y="127"/>
                    </a:cubicBezTo>
                    <a:cubicBezTo>
                      <a:pt x="20" y="124"/>
                      <a:pt x="21" y="119"/>
                      <a:pt x="23" y="117"/>
                    </a:cubicBezTo>
                    <a:cubicBezTo>
                      <a:pt x="26" y="114"/>
                      <a:pt x="23" y="109"/>
                      <a:pt x="23" y="106"/>
                    </a:cubicBezTo>
                    <a:cubicBezTo>
                      <a:pt x="23" y="104"/>
                      <a:pt x="24" y="103"/>
                      <a:pt x="26" y="102"/>
                    </a:cubicBezTo>
                    <a:cubicBezTo>
                      <a:pt x="28" y="100"/>
                      <a:pt x="27" y="99"/>
                      <a:pt x="27" y="96"/>
                    </a:cubicBezTo>
                    <a:cubicBezTo>
                      <a:pt x="27" y="92"/>
                      <a:pt x="30" y="89"/>
                      <a:pt x="29" y="85"/>
                    </a:cubicBezTo>
                    <a:cubicBezTo>
                      <a:pt x="29" y="82"/>
                      <a:pt x="28" y="79"/>
                      <a:pt x="27" y="76"/>
                    </a:cubicBezTo>
                    <a:cubicBezTo>
                      <a:pt x="27" y="75"/>
                      <a:pt x="26" y="74"/>
                      <a:pt x="27" y="73"/>
                    </a:cubicBezTo>
                    <a:cubicBezTo>
                      <a:pt x="28" y="72"/>
                      <a:pt x="29" y="68"/>
                      <a:pt x="29" y="67"/>
                    </a:cubicBezTo>
                    <a:cubicBezTo>
                      <a:pt x="29" y="66"/>
                      <a:pt x="28" y="64"/>
                      <a:pt x="30" y="62"/>
                    </a:cubicBezTo>
                    <a:cubicBezTo>
                      <a:pt x="31" y="61"/>
                      <a:pt x="30" y="59"/>
                      <a:pt x="31" y="58"/>
                    </a:cubicBezTo>
                    <a:cubicBezTo>
                      <a:pt x="31" y="56"/>
                      <a:pt x="33" y="55"/>
                      <a:pt x="34" y="54"/>
                    </a:cubicBezTo>
                    <a:cubicBezTo>
                      <a:pt x="34" y="53"/>
                      <a:pt x="37" y="50"/>
                      <a:pt x="37" y="49"/>
                    </a:cubicBezTo>
                    <a:cubicBezTo>
                      <a:pt x="37" y="48"/>
                      <a:pt x="36" y="46"/>
                      <a:pt x="36" y="44"/>
                    </a:cubicBezTo>
                    <a:cubicBezTo>
                      <a:pt x="36" y="42"/>
                      <a:pt x="36" y="41"/>
                      <a:pt x="36" y="39"/>
                    </a:cubicBezTo>
                    <a:cubicBezTo>
                      <a:pt x="36" y="36"/>
                      <a:pt x="37" y="36"/>
                      <a:pt x="40" y="35"/>
                    </a:cubicBezTo>
                    <a:cubicBezTo>
                      <a:pt x="44" y="34"/>
                      <a:pt x="44" y="32"/>
                      <a:pt x="44" y="28"/>
                    </a:cubicBezTo>
                    <a:cubicBezTo>
                      <a:pt x="43" y="29"/>
                      <a:pt x="41" y="29"/>
                      <a:pt x="40" y="28"/>
                    </a:cubicBezTo>
                    <a:cubicBezTo>
                      <a:pt x="40" y="28"/>
                      <a:pt x="40" y="29"/>
                      <a:pt x="40" y="2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6" name="Freeform 626">
                <a:extLst>
                  <a:ext uri="{FF2B5EF4-FFF2-40B4-BE49-F238E27FC236}">
                    <a16:creationId xmlns:a16="http://schemas.microsoft.com/office/drawing/2014/main" id="{257E42FF-AFE9-294E-99A5-362847C617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0024" y="4324362"/>
                <a:ext cx="221119" cy="241177"/>
              </a:xfrm>
              <a:custGeom>
                <a:avLst/>
                <a:gdLst>
                  <a:gd name="T0" fmla="*/ 61 w 64"/>
                  <a:gd name="T1" fmla="*/ 42 h 70"/>
                  <a:gd name="T2" fmla="*/ 58 w 64"/>
                  <a:gd name="T3" fmla="*/ 35 h 70"/>
                  <a:gd name="T4" fmla="*/ 50 w 64"/>
                  <a:gd name="T5" fmla="*/ 35 h 70"/>
                  <a:gd name="T6" fmla="*/ 49 w 64"/>
                  <a:gd name="T7" fmla="*/ 33 h 70"/>
                  <a:gd name="T8" fmla="*/ 47 w 64"/>
                  <a:gd name="T9" fmla="*/ 30 h 70"/>
                  <a:gd name="T10" fmla="*/ 48 w 64"/>
                  <a:gd name="T11" fmla="*/ 28 h 70"/>
                  <a:gd name="T12" fmla="*/ 47 w 64"/>
                  <a:gd name="T13" fmla="*/ 26 h 70"/>
                  <a:gd name="T14" fmla="*/ 47 w 64"/>
                  <a:gd name="T15" fmla="*/ 23 h 70"/>
                  <a:gd name="T16" fmla="*/ 41 w 64"/>
                  <a:gd name="T17" fmla="*/ 21 h 70"/>
                  <a:gd name="T18" fmla="*/ 37 w 64"/>
                  <a:gd name="T19" fmla="*/ 18 h 70"/>
                  <a:gd name="T20" fmla="*/ 33 w 64"/>
                  <a:gd name="T21" fmla="*/ 16 h 70"/>
                  <a:gd name="T22" fmla="*/ 29 w 64"/>
                  <a:gd name="T23" fmla="*/ 16 h 70"/>
                  <a:gd name="T24" fmla="*/ 23 w 64"/>
                  <a:gd name="T25" fmla="*/ 9 h 70"/>
                  <a:gd name="T26" fmla="*/ 23 w 64"/>
                  <a:gd name="T27" fmla="*/ 6 h 70"/>
                  <a:gd name="T28" fmla="*/ 23 w 64"/>
                  <a:gd name="T29" fmla="*/ 4 h 70"/>
                  <a:gd name="T30" fmla="*/ 18 w 64"/>
                  <a:gd name="T31" fmla="*/ 3 h 70"/>
                  <a:gd name="T32" fmla="*/ 10 w 64"/>
                  <a:gd name="T33" fmla="*/ 6 h 70"/>
                  <a:gd name="T34" fmla="*/ 7 w 64"/>
                  <a:gd name="T35" fmla="*/ 9 h 70"/>
                  <a:gd name="T36" fmla="*/ 2 w 64"/>
                  <a:gd name="T37" fmla="*/ 8 h 70"/>
                  <a:gd name="T38" fmla="*/ 6 w 64"/>
                  <a:gd name="T39" fmla="*/ 16 h 70"/>
                  <a:gd name="T40" fmla="*/ 5 w 64"/>
                  <a:gd name="T41" fmla="*/ 23 h 70"/>
                  <a:gd name="T42" fmla="*/ 4 w 64"/>
                  <a:gd name="T43" fmla="*/ 27 h 70"/>
                  <a:gd name="T44" fmla="*/ 3 w 64"/>
                  <a:gd name="T45" fmla="*/ 31 h 70"/>
                  <a:gd name="T46" fmla="*/ 5 w 64"/>
                  <a:gd name="T47" fmla="*/ 35 h 70"/>
                  <a:gd name="T48" fmla="*/ 3 w 64"/>
                  <a:gd name="T49" fmla="*/ 38 h 70"/>
                  <a:gd name="T50" fmla="*/ 4 w 64"/>
                  <a:gd name="T51" fmla="*/ 46 h 70"/>
                  <a:gd name="T52" fmla="*/ 4 w 64"/>
                  <a:gd name="T53" fmla="*/ 49 h 70"/>
                  <a:gd name="T54" fmla="*/ 7 w 64"/>
                  <a:gd name="T55" fmla="*/ 52 h 70"/>
                  <a:gd name="T56" fmla="*/ 7 w 64"/>
                  <a:gd name="T57" fmla="*/ 54 h 70"/>
                  <a:gd name="T58" fmla="*/ 6 w 64"/>
                  <a:gd name="T59" fmla="*/ 56 h 70"/>
                  <a:gd name="T60" fmla="*/ 9 w 64"/>
                  <a:gd name="T61" fmla="*/ 63 h 70"/>
                  <a:gd name="T62" fmla="*/ 13 w 64"/>
                  <a:gd name="T63" fmla="*/ 69 h 70"/>
                  <a:gd name="T64" fmla="*/ 14 w 64"/>
                  <a:gd name="T65" fmla="*/ 67 h 70"/>
                  <a:gd name="T66" fmla="*/ 17 w 64"/>
                  <a:gd name="T67" fmla="*/ 65 h 70"/>
                  <a:gd name="T68" fmla="*/ 20 w 64"/>
                  <a:gd name="T69" fmla="*/ 65 h 70"/>
                  <a:gd name="T70" fmla="*/ 25 w 64"/>
                  <a:gd name="T71" fmla="*/ 65 h 70"/>
                  <a:gd name="T72" fmla="*/ 28 w 64"/>
                  <a:gd name="T73" fmla="*/ 68 h 70"/>
                  <a:gd name="T74" fmla="*/ 31 w 64"/>
                  <a:gd name="T75" fmla="*/ 65 h 70"/>
                  <a:gd name="T76" fmla="*/ 37 w 64"/>
                  <a:gd name="T77" fmla="*/ 64 h 70"/>
                  <a:gd name="T78" fmla="*/ 44 w 64"/>
                  <a:gd name="T79" fmla="*/ 52 h 70"/>
                  <a:gd name="T80" fmla="*/ 52 w 64"/>
                  <a:gd name="T81" fmla="*/ 51 h 70"/>
                  <a:gd name="T82" fmla="*/ 59 w 64"/>
                  <a:gd name="T83" fmla="*/ 54 h 70"/>
                  <a:gd name="T84" fmla="*/ 61 w 64"/>
                  <a:gd name="T85" fmla="*/ 42 h 70"/>
                  <a:gd name="T86" fmla="*/ 61 w 64"/>
                  <a:gd name="T87" fmla="*/ 4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4" h="70">
                    <a:moveTo>
                      <a:pt x="61" y="42"/>
                    </a:moveTo>
                    <a:cubicBezTo>
                      <a:pt x="57" y="40"/>
                      <a:pt x="58" y="39"/>
                      <a:pt x="58" y="35"/>
                    </a:cubicBezTo>
                    <a:cubicBezTo>
                      <a:pt x="55" y="35"/>
                      <a:pt x="52" y="35"/>
                      <a:pt x="50" y="35"/>
                    </a:cubicBezTo>
                    <a:cubicBezTo>
                      <a:pt x="48" y="35"/>
                      <a:pt x="49" y="34"/>
                      <a:pt x="49" y="33"/>
                    </a:cubicBezTo>
                    <a:cubicBezTo>
                      <a:pt x="49" y="32"/>
                      <a:pt x="48" y="30"/>
                      <a:pt x="47" y="30"/>
                    </a:cubicBezTo>
                    <a:cubicBezTo>
                      <a:pt x="47" y="29"/>
                      <a:pt x="48" y="29"/>
                      <a:pt x="48" y="28"/>
                    </a:cubicBezTo>
                    <a:cubicBezTo>
                      <a:pt x="49" y="27"/>
                      <a:pt x="48" y="26"/>
                      <a:pt x="47" y="26"/>
                    </a:cubicBezTo>
                    <a:cubicBezTo>
                      <a:pt x="47" y="25"/>
                      <a:pt x="48" y="24"/>
                      <a:pt x="47" y="23"/>
                    </a:cubicBezTo>
                    <a:cubicBezTo>
                      <a:pt x="45" y="21"/>
                      <a:pt x="43" y="21"/>
                      <a:pt x="41" y="21"/>
                    </a:cubicBezTo>
                    <a:cubicBezTo>
                      <a:pt x="40" y="21"/>
                      <a:pt x="38" y="19"/>
                      <a:pt x="37" y="18"/>
                    </a:cubicBezTo>
                    <a:cubicBezTo>
                      <a:pt x="35" y="18"/>
                      <a:pt x="34" y="16"/>
                      <a:pt x="33" y="16"/>
                    </a:cubicBezTo>
                    <a:cubicBezTo>
                      <a:pt x="31" y="16"/>
                      <a:pt x="30" y="16"/>
                      <a:pt x="29" y="16"/>
                    </a:cubicBezTo>
                    <a:cubicBezTo>
                      <a:pt x="27" y="16"/>
                      <a:pt x="23" y="11"/>
                      <a:pt x="23" y="9"/>
                    </a:cubicBezTo>
                    <a:cubicBezTo>
                      <a:pt x="23" y="8"/>
                      <a:pt x="23" y="7"/>
                      <a:pt x="23" y="6"/>
                    </a:cubicBezTo>
                    <a:cubicBezTo>
                      <a:pt x="23" y="5"/>
                      <a:pt x="23" y="5"/>
                      <a:pt x="23" y="4"/>
                    </a:cubicBezTo>
                    <a:cubicBezTo>
                      <a:pt x="23" y="0"/>
                      <a:pt x="21" y="2"/>
                      <a:pt x="18" y="3"/>
                    </a:cubicBezTo>
                    <a:cubicBezTo>
                      <a:pt x="15" y="3"/>
                      <a:pt x="13" y="6"/>
                      <a:pt x="10" y="6"/>
                    </a:cubicBezTo>
                    <a:cubicBezTo>
                      <a:pt x="8" y="6"/>
                      <a:pt x="8" y="8"/>
                      <a:pt x="7" y="9"/>
                    </a:cubicBezTo>
                    <a:cubicBezTo>
                      <a:pt x="6" y="9"/>
                      <a:pt x="3" y="8"/>
                      <a:pt x="2" y="8"/>
                    </a:cubicBezTo>
                    <a:cubicBezTo>
                      <a:pt x="4" y="9"/>
                      <a:pt x="5" y="14"/>
                      <a:pt x="6" y="16"/>
                    </a:cubicBezTo>
                    <a:cubicBezTo>
                      <a:pt x="4" y="17"/>
                      <a:pt x="5" y="21"/>
                      <a:pt x="5" y="23"/>
                    </a:cubicBezTo>
                    <a:cubicBezTo>
                      <a:pt x="5" y="25"/>
                      <a:pt x="5" y="26"/>
                      <a:pt x="4" y="27"/>
                    </a:cubicBezTo>
                    <a:cubicBezTo>
                      <a:pt x="3" y="28"/>
                      <a:pt x="3" y="30"/>
                      <a:pt x="3" y="31"/>
                    </a:cubicBezTo>
                    <a:cubicBezTo>
                      <a:pt x="2" y="33"/>
                      <a:pt x="5" y="33"/>
                      <a:pt x="5" y="35"/>
                    </a:cubicBezTo>
                    <a:cubicBezTo>
                      <a:pt x="5" y="36"/>
                      <a:pt x="3" y="37"/>
                      <a:pt x="3" y="38"/>
                    </a:cubicBezTo>
                    <a:cubicBezTo>
                      <a:pt x="0" y="41"/>
                      <a:pt x="4" y="42"/>
                      <a:pt x="4" y="46"/>
                    </a:cubicBezTo>
                    <a:cubicBezTo>
                      <a:pt x="4" y="47"/>
                      <a:pt x="4" y="48"/>
                      <a:pt x="4" y="49"/>
                    </a:cubicBezTo>
                    <a:cubicBezTo>
                      <a:pt x="5" y="50"/>
                      <a:pt x="6" y="51"/>
                      <a:pt x="7" y="52"/>
                    </a:cubicBezTo>
                    <a:cubicBezTo>
                      <a:pt x="7" y="53"/>
                      <a:pt x="5" y="53"/>
                      <a:pt x="7" y="54"/>
                    </a:cubicBezTo>
                    <a:cubicBezTo>
                      <a:pt x="7" y="54"/>
                      <a:pt x="6" y="56"/>
                      <a:pt x="6" y="56"/>
                    </a:cubicBezTo>
                    <a:cubicBezTo>
                      <a:pt x="6" y="59"/>
                      <a:pt x="9" y="61"/>
                      <a:pt x="9" y="63"/>
                    </a:cubicBezTo>
                    <a:cubicBezTo>
                      <a:pt x="10" y="66"/>
                      <a:pt x="8" y="69"/>
                      <a:pt x="13" y="69"/>
                    </a:cubicBezTo>
                    <a:cubicBezTo>
                      <a:pt x="14" y="70"/>
                      <a:pt x="14" y="68"/>
                      <a:pt x="14" y="67"/>
                    </a:cubicBezTo>
                    <a:cubicBezTo>
                      <a:pt x="14" y="66"/>
                      <a:pt x="16" y="65"/>
                      <a:pt x="17" y="65"/>
                    </a:cubicBezTo>
                    <a:cubicBezTo>
                      <a:pt x="18" y="64"/>
                      <a:pt x="19" y="63"/>
                      <a:pt x="20" y="65"/>
                    </a:cubicBezTo>
                    <a:cubicBezTo>
                      <a:pt x="22" y="66"/>
                      <a:pt x="24" y="65"/>
                      <a:pt x="25" y="65"/>
                    </a:cubicBezTo>
                    <a:cubicBezTo>
                      <a:pt x="27" y="65"/>
                      <a:pt x="27" y="68"/>
                      <a:pt x="28" y="68"/>
                    </a:cubicBezTo>
                    <a:cubicBezTo>
                      <a:pt x="29" y="68"/>
                      <a:pt x="30" y="66"/>
                      <a:pt x="31" y="65"/>
                    </a:cubicBezTo>
                    <a:cubicBezTo>
                      <a:pt x="32" y="63"/>
                      <a:pt x="36" y="66"/>
                      <a:pt x="37" y="64"/>
                    </a:cubicBezTo>
                    <a:cubicBezTo>
                      <a:pt x="39" y="59"/>
                      <a:pt x="38" y="54"/>
                      <a:pt x="44" y="52"/>
                    </a:cubicBezTo>
                    <a:cubicBezTo>
                      <a:pt x="46" y="51"/>
                      <a:pt x="49" y="51"/>
                      <a:pt x="52" y="51"/>
                    </a:cubicBezTo>
                    <a:cubicBezTo>
                      <a:pt x="55" y="51"/>
                      <a:pt x="57" y="52"/>
                      <a:pt x="59" y="54"/>
                    </a:cubicBezTo>
                    <a:cubicBezTo>
                      <a:pt x="60" y="51"/>
                      <a:pt x="64" y="43"/>
                      <a:pt x="61" y="42"/>
                    </a:cubicBezTo>
                    <a:cubicBezTo>
                      <a:pt x="60" y="41"/>
                      <a:pt x="62" y="42"/>
                      <a:pt x="61" y="4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7" name="Freeform 627">
                <a:extLst>
                  <a:ext uri="{FF2B5EF4-FFF2-40B4-BE49-F238E27FC236}">
                    <a16:creationId xmlns:a16="http://schemas.microsoft.com/office/drawing/2014/main" id="{BCC7A440-887E-E548-8256-BB16DD3EC8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4699" y="4496127"/>
                <a:ext cx="155254" cy="152941"/>
              </a:xfrm>
              <a:custGeom>
                <a:avLst/>
                <a:gdLst>
                  <a:gd name="T0" fmla="*/ 40 w 45"/>
                  <a:gd name="T1" fmla="*/ 24 h 44"/>
                  <a:gd name="T2" fmla="*/ 36 w 45"/>
                  <a:gd name="T3" fmla="*/ 24 h 44"/>
                  <a:gd name="T4" fmla="*/ 36 w 45"/>
                  <a:gd name="T5" fmla="*/ 20 h 44"/>
                  <a:gd name="T6" fmla="*/ 34 w 45"/>
                  <a:gd name="T7" fmla="*/ 17 h 44"/>
                  <a:gd name="T8" fmla="*/ 29 w 45"/>
                  <a:gd name="T9" fmla="*/ 16 h 44"/>
                  <a:gd name="T10" fmla="*/ 25 w 45"/>
                  <a:gd name="T11" fmla="*/ 15 h 44"/>
                  <a:gd name="T12" fmla="*/ 25 w 45"/>
                  <a:gd name="T13" fmla="*/ 12 h 44"/>
                  <a:gd name="T14" fmla="*/ 24 w 45"/>
                  <a:gd name="T15" fmla="*/ 7 h 44"/>
                  <a:gd name="T16" fmla="*/ 21 w 45"/>
                  <a:gd name="T17" fmla="*/ 3 h 44"/>
                  <a:gd name="T18" fmla="*/ 14 w 45"/>
                  <a:gd name="T19" fmla="*/ 1 h 44"/>
                  <a:gd name="T20" fmla="*/ 5 w 45"/>
                  <a:gd name="T21" fmla="*/ 3 h 44"/>
                  <a:gd name="T22" fmla="*/ 2 w 45"/>
                  <a:gd name="T23" fmla="*/ 11 h 44"/>
                  <a:gd name="T24" fmla="*/ 1 w 45"/>
                  <a:gd name="T25" fmla="*/ 14 h 44"/>
                  <a:gd name="T26" fmla="*/ 2 w 45"/>
                  <a:gd name="T27" fmla="*/ 17 h 44"/>
                  <a:gd name="T28" fmla="*/ 9 w 45"/>
                  <a:gd name="T29" fmla="*/ 24 h 44"/>
                  <a:gd name="T30" fmla="*/ 13 w 45"/>
                  <a:gd name="T31" fmla="*/ 25 h 44"/>
                  <a:gd name="T32" fmla="*/ 17 w 45"/>
                  <a:gd name="T33" fmla="*/ 27 h 44"/>
                  <a:gd name="T34" fmla="*/ 25 w 45"/>
                  <a:gd name="T35" fmla="*/ 35 h 44"/>
                  <a:gd name="T36" fmla="*/ 22 w 45"/>
                  <a:gd name="T37" fmla="*/ 39 h 44"/>
                  <a:gd name="T38" fmla="*/ 20 w 45"/>
                  <a:gd name="T39" fmla="*/ 42 h 44"/>
                  <a:gd name="T40" fmla="*/ 28 w 45"/>
                  <a:gd name="T41" fmla="*/ 44 h 44"/>
                  <a:gd name="T42" fmla="*/ 32 w 45"/>
                  <a:gd name="T43" fmla="*/ 43 h 44"/>
                  <a:gd name="T44" fmla="*/ 37 w 45"/>
                  <a:gd name="T45" fmla="*/ 42 h 44"/>
                  <a:gd name="T46" fmla="*/ 40 w 45"/>
                  <a:gd name="T47" fmla="*/ 39 h 44"/>
                  <a:gd name="T48" fmla="*/ 41 w 45"/>
                  <a:gd name="T49" fmla="*/ 34 h 44"/>
                  <a:gd name="T50" fmla="*/ 40 w 45"/>
                  <a:gd name="T51" fmla="*/ 24 h 44"/>
                  <a:gd name="T52" fmla="*/ 40 w 45"/>
                  <a:gd name="T53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5" h="44">
                    <a:moveTo>
                      <a:pt x="40" y="24"/>
                    </a:moveTo>
                    <a:cubicBezTo>
                      <a:pt x="39" y="25"/>
                      <a:pt x="37" y="26"/>
                      <a:pt x="36" y="24"/>
                    </a:cubicBezTo>
                    <a:cubicBezTo>
                      <a:pt x="35" y="23"/>
                      <a:pt x="37" y="22"/>
                      <a:pt x="36" y="20"/>
                    </a:cubicBezTo>
                    <a:cubicBezTo>
                      <a:pt x="35" y="19"/>
                      <a:pt x="35" y="18"/>
                      <a:pt x="34" y="17"/>
                    </a:cubicBezTo>
                    <a:cubicBezTo>
                      <a:pt x="31" y="15"/>
                      <a:pt x="31" y="17"/>
                      <a:pt x="29" y="16"/>
                    </a:cubicBezTo>
                    <a:cubicBezTo>
                      <a:pt x="28" y="16"/>
                      <a:pt x="27" y="16"/>
                      <a:pt x="25" y="15"/>
                    </a:cubicBezTo>
                    <a:cubicBezTo>
                      <a:pt x="23" y="15"/>
                      <a:pt x="24" y="13"/>
                      <a:pt x="25" y="12"/>
                    </a:cubicBezTo>
                    <a:cubicBezTo>
                      <a:pt x="25" y="10"/>
                      <a:pt x="24" y="8"/>
                      <a:pt x="24" y="7"/>
                    </a:cubicBezTo>
                    <a:cubicBezTo>
                      <a:pt x="23" y="4"/>
                      <a:pt x="24" y="4"/>
                      <a:pt x="21" y="3"/>
                    </a:cubicBezTo>
                    <a:cubicBezTo>
                      <a:pt x="19" y="1"/>
                      <a:pt x="18" y="0"/>
                      <a:pt x="14" y="1"/>
                    </a:cubicBezTo>
                    <a:cubicBezTo>
                      <a:pt x="11" y="1"/>
                      <a:pt x="7" y="2"/>
                      <a:pt x="5" y="3"/>
                    </a:cubicBezTo>
                    <a:cubicBezTo>
                      <a:pt x="2" y="6"/>
                      <a:pt x="3" y="8"/>
                      <a:pt x="2" y="11"/>
                    </a:cubicBezTo>
                    <a:cubicBezTo>
                      <a:pt x="2" y="12"/>
                      <a:pt x="1" y="13"/>
                      <a:pt x="1" y="14"/>
                    </a:cubicBezTo>
                    <a:cubicBezTo>
                      <a:pt x="0" y="15"/>
                      <a:pt x="1" y="15"/>
                      <a:pt x="2" y="17"/>
                    </a:cubicBezTo>
                    <a:cubicBezTo>
                      <a:pt x="4" y="20"/>
                      <a:pt x="6" y="21"/>
                      <a:pt x="9" y="24"/>
                    </a:cubicBezTo>
                    <a:cubicBezTo>
                      <a:pt x="10" y="25"/>
                      <a:pt x="12" y="25"/>
                      <a:pt x="13" y="25"/>
                    </a:cubicBezTo>
                    <a:cubicBezTo>
                      <a:pt x="15" y="25"/>
                      <a:pt x="16" y="26"/>
                      <a:pt x="17" y="27"/>
                    </a:cubicBezTo>
                    <a:cubicBezTo>
                      <a:pt x="19" y="28"/>
                      <a:pt x="27" y="31"/>
                      <a:pt x="25" y="35"/>
                    </a:cubicBezTo>
                    <a:cubicBezTo>
                      <a:pt x="24" y="36"/>
                      <a:pt x="22" y="37"/>
                      <a:pt x="22" y="39"/>
                    </a:cubicBezTo>
                    <a:cubicBezTo>
                      <a:pt x="22" y="41"/>
                      <a:pt x="22" y="41"/>
                      <a:pt x="20" y="42"/>
                    </a:cubicBezTo>
                    <a:cubicBezTo>
                      <a:pt x="19" y="44"/>
                      <a:pt x="27" y="43"/>
                      <a:pt x="28" y="44"/>
                    </a:cubicBezTo>
                    <a:cubicBezTo>
                      <a:pt x="30" y="44"/>
                      <a:pt x="30" y="44"/>
                      <a:pt x="32" y="43"/>
                    </a:cubicBezTo>
                    <a:cubicBezTo>
                      <a:pt x="33" y="41"/>
                      <a:pt x="36" y="43"/>
                      <a:pt x="37" y="42"/>
                    </a:cubicBezTo>
                    <a:cubicBezTo>
                      <a:pt x="38" y="41"/>
                      <a:pt x="39" y="40"/>
                      <a:pt x="40" y="39"/>
                    </a:cubicBezTo>
                    <a:cubicBezTo>
                      <a:pt x="41" y="37"/>
                      <a:pt x="40" y="35"/>
                      <a:pt x="41" y="34"/>
                    </a:cubicBezTo>
                    <a:cubicBezTo>
                      <a:pt x="41" y="32"/>
                      <a:pt x="45" y="24"/>
                      <a:pt x="40" y="24"/>
                    </a:cubicBezTo>
                    <a:cubicBezTo>
                      <a:pt x="40" y="25"/>
                      <a:pt x="41" y="24"/>
                      <a:pt x="40" y="2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8" name="Freeform 628">
                <a:extLst>
                  <a:ext uri="{FF2B5EF4-FFF2-40B4-BE49-F238E27FC236}">
                    <a16:creationId xmlns:a16="http://schemas.microsoft.com/office/drawing/2014/main" id="{376238A7-771A-8D4C-AC8D-B6C28E9BECC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38279" y="4071421"/>
                <a:ext cx="685704" cy="695295"/>
              </a:xfrm>
              <a:custGeom>
                <a:avLst/>
                <a:gdLst>
                  <a:gd name="T0" fmla="*/ 188 w 199"/>
                  <a:gd name="T1" fmla="*/ 51 h 201"/>
                  <a:gd name="T2" fmla="*/ 165 w 199"/>
                  <a:gd name="T3" fmla="*/ 41 h 201"/>
                  <a:gd name="T4" fmla="*/ 135 w 199"/>
                  <a:gd name="T5" fmla="*/ 30 h 201"/>
                  <a:gd name="T6" fmla="*/ 122 w 199"/>
                  <a:gd name="T7" fmla="*/ 36 h 201"/>
                  <a:gd name="T8" fmla="*/ 116 w 199"/>
                  <a:gd name="T9" fmla="*/ 29 h 201"/>
                  <a:gd name="T10" fmla="*/ 111 w 199"/>
                  <a:gd name="T11" fmla="*/ 33 h 201"/>
                  <a:gd name="T12" fmla="*/ 120 w 199"/>
                  <a:gd name="T13" fmla="*/ 23 h 201"/>
                  <a:gd name="T14" fmla="*/ 116 w 199"/>
                  <a:gd name="T15" fmla="*/ 8 h 201"/>
                  <a:gd name="T16" fmla="*/ 105 w 199"/>
                  <a:gd name="T17" fmla="*/ 15 h 201"/>
                  <a:gd name="T18" fmla="*/ 93 w 199"/>
                  <a:gd name="T19" fmla="*/ 14 h 201"/>
                  <a:gd name="T20" fmla="*/ 77 w 199"/>
                  <a:gd name="T21" fmla="*/ 19 h 201"/>
                  <a:gd name="T22" fmla="*/ 69 w 199"/>
                  <a:gd name="T23" fmla="*/ 1 h 201"/>
                  <a:gd name="T24" fmla="*/ 56 w 199"/>
                  <a:gd name="T25" fmla="*/ 7 h 201"/>
                  <a:gd name="T26" fmla="*/ 50 w 199"/>
                  <a:gd name="T27" fmla="*/ 11 h 201"/>
                  <a:gd name="T28" fmla="*/ 51 w 199"/>
                  <a:gd name="T29" fmla="*/ 16 h 201"/>
                  <a:gd name="T30" fmla="*/ 41 w 199"/>
                  <a:gd name="T31" fmla="*/ 22 h 201"/>
                  <a:gd name="T32" fmla="*/ 27 w 199"/>
                  <a:gd name="T33" fmla="*/ 18 h 201"/>
                  <a:gd name="T34" fmla="*/ 25 w 199"/>
                  <a:gd name="T35" fmla="*/ 21 h 201"/>
                  <a:gd name="T36" fmla="*/ 22 w 199"/>
                  <a:gd name="T37" fmla="*/ 39 h 201"/>
                  <a:gd name="T38" fmla="*/ 10 w 199"/>
                  <a:gd name="T39" fmla="*/ 49 h 201"/>
                  <a:gd name="T40" fmla="*/ 2 w 199"/>
                  <a:gd name="T41" fmla="*/ 66 h 201"/>
                  <a:gd name="T42" fmla="*/ 9 w 199"/>
                  <a:gd name="T43" fmla="*/ 75 h 201"/>
                  <a:gd name="T44" fmla="*/ 24 w 199"/>
                  <a:gd name="T45" fmla="*/ 81 h 201"/>
                  <a:gd name="T46" fmla="*/ 39 w 199"/>
                  <a:gd name="T47" fmla="*/ 76 h 201"/>
                  <a:gd name="T48" fmla="*/ 49 w 199"/>
                  <a:gd name="T49" fmla="*/ 88 h 201"/>
                  <a:gd name="T50" fmla="*/ 61 w 199"/>
                  <a:gd name="T51" fmla="*/ 94 h 201"/>
                  <a:gd name="T52" fmla="*/ 68 w 199"/>
                  <a:gd name="T53" fmla="*/ 102 h 201"/>
                  <a:gd name="T54" fmla="*/ 80 w 199"/>
                  <a:gd name="T55" fmla="*/ 114 h 201"/>
                  <a:gd name="T56" fmla="*/ 82 w 199"/>
                  <a:gd name="T57" fmla="*/ 135 h 201"/>
                  <a:gd name="T58" fmla="*/ 93 w 199"/>
                  <a:gd name="T59" fmla="*/ 145 h 201"/>
                  <a:gd name="T60" fmla="*/ 98 w 199"/>
                  <a:gd name="T61" fmla="*/ 157 h 201"/>
                  <a:gd name="T62" fmla="*/ 90 w 199"/>
                  <a:gd name="T63" fmla="*/ 173 h 201"/>
                  <a:gd name="T64" fmla="*/ 86 w 199"/>
                  <a:gd name="T65" fmla="*/ 181 h 201"/>
                  <a:gd name="T66" fmla="*/ 94 w 199"/>
                  <a:gd name="T67" fmla="*/ 187 h 201"/>
                  <a:gd name="T68" fmla="*/ 107 w 199"/>
                  <a:gd name="T69" fmla="*/ 197 h 201"/>
                  <a:gd name="T70" fmla="*/ 119 w 199"/>
                  <a:gd name="T71" fmla="*/ 180 h 201"/>
                  <a:gd name="T72" fmla="*/ 128 w 199"/>
                  <a:gd name="T73" fmla="*/ 157 h 201"/>
                  <a:gd name="T74" fmla="*/ 137 w 199"/>
                  <a:gd name="T75" fmla="*/ 149 h 201"/>
                  <a:gd name="T76" fmla="*/ 144 w 199"/>
                  <a:gd name="T77" fmla="*/ 147 h 201"/>
                  <a:gd name="T78" fmla="*/ 155 w 199"/>
                  <a:gd name="T79" fmla="*/ 142 h 201"/>
                  <a:gd name="T80" fmla="*/ 163 w 199"/>
                  <a:gd name="T81" fmla="*/ 139 h 201"/>
                  <a:gd name="T82" fmla="*/ 169 w 199"/>
                  <a:gd name="T83" fmla="*/ 130 h 201"/>
                  <a:gd name="T84" fmla="*/ 175 w 199"/>
                  <a:gd name="T85" fmla="*/ 116 h 201"/>
                  <a:gd name="T86" fmla="*/ 176 w 199"/>
                  <a:gd name="T87" fmla="*/ 98 h 201"/>
                  <a:gd name="T88" fmla="*/ 178 w 199"/>
                  <a:gd name="T89" fmla="*/ 91 h 201"/>
                  <a:gd name="T90" fmla="*/ 182 w 199"/>
                  <a:gd name="T91" fmla="*/ 86 h 201"/>
                  <a:gd name="T92" fmla="*/ 196 w 199"/>
                  <a:gd name="T93" fmla="*/ 57 h 201"/>
                  <a:gd name="T94" fmla="*/ 110 w 199"/>
                  <a:gd name="T95" fmla="*/ 190 h 201"/>
                  <a:gd name="T96" fmla="*/ 115 w 199"/>
                  <a:gd name="T97" fmla="*/ 18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99" h="201">
                    <a:moveTo>
                      <a:pt x="196" y="57"/>
                    </a:moveTo>
                    <a:cubicBezTo>
                      <a:pt x="195" y="55"/>
                      <a:pt x="195" y="53"/>
                      <a:pt x="194" y="52"/>
                    </a:cubicBezTo>
                    <a:cubicBezTo>
                      <a:pt x="192" y="51"/>
                      <a:pt x="189" y="52"/>
                      <a:pt x="188" y="51"/>
                    </a:cubicBezTo>
                    <a:cubicBezTo>
                      <a:pt x="183" y="50"/>
                      <a:pt x="180" y="46"/>
                      <a:pt x="177" y="44"/>
                    </a:cubicBezTo>
                    <a:cubicBezTo>
                      <a:pt x="175" y="43"/>
                      <a:pt x="173" y="42"/>
                      <a:pt x="172" y="41"/>
                    </a:cubicBezTo>
                    <a:cubicBezTo>
                      <a:pt x="169" y="40"/>
                      <a:pt x="168" y="41"/>
                      <a:pt x="165" y="41"/>
                    </a:cubicBezTo>
                    <a:cubicBezTo>
                      <a:pt x="161" y="42"/>
                      <a:pt x="157" y="37"/>
                      <a:pt x="153" y="39"/>
                    </a:cubicBezTo>
                    <a:cubicBezTo>
                      <a:pt x="150" y="40"/>
                      <a:pt x="147" y="35"/>
                      <a:pt x="145" y="34"/>
                    </a:cubicBezTo>
                    <a:cubicBezTo>
                      <a:pt x="142" y="32"/>
                      <a:pt x="138" y="30"/>
                      <a:pt x="135" y="30"/>
                    </a:cubicBezTo>
                    <a:cubicBezTo>
                      <a:pt x="133" y="29"/>
                      <a:pt x="131" y="29"/>
                      <a:pt x="130" y="30"/>
                    </a:cubicBezTo>
                    <a:cubicBezTo>
                      <a:pt x="129" y="33"/>
                      <a:pt x="126" y="34"/>
                      <a:pt x="125" y="36"/>
                    </a:cubicBezTo>
                    <a:cubicBezTo>
                      <a:pt x="123" y="39"/>
                      <a:pt x="124" y="38"/>
                      <a:pt x="122" y="36"/>
                    </a:cubicBezTo>
                    <a:cubicBezTo>
                      <a:pt x="122" y="36"/>
                      <a:pt x="121" y="35"/>
                      <a:pt x="121" y="35"/>
                    </a:cubicBezTo>
                    <a:cubicBezTo>
                      <a:pt x="119" y="34"/>
                      <a:pt x="120" y="36"/>
                      <a:pt x="119" y="37"/>
                    </a:cubicBezTo>
                    <a:cubicBezTo>
                      <a:pt x="118" y="38"/>
                      <a:pt x="115" y="29"/>
                      <a:pt x="116" y="29"/>
                    </a:cubicBezTo>
                    <a:cubicBezTo>
                      <a:pt x="116" y="29"/>
                      <a:pt x="113" y="33"/>
                      <a:pt x="112" y="33"/>
                    </a:cubicBezTo>
                    <a:cubicBezTo>
                      <a:pt x="112" y="33"/>
                      <a:pt x="116" y="30"/>
                      <a:pt x="115" y="29"/>
                    </a:cubicBezTo>
                    <a:cubicBezTo>
                      <a:pt x="113" y="28"/>
                      <a:pt x="113" y="33"/>
                      <a:pt x="111" y="33"/>
                    </a:cubicBezTo>
                    <a:cubicBezTo>
                      <a:pt x="111" y="33"/>
                      <a:pt x="115" y="27"/>
                      <a:pt x="115" y="26"/>
                    </a:cubicBezTo>
                    <a:cubicBezTo>
                      <a:pt x="115" y="25"/>
                      <a:pt x="117" y="25"/>
                      <a:pt x="117" y="24"/>
                    </a:cubicBezTo>
                    <a:cubicBezTo>
                      <a:pt x="118" y="23"/>
                      <a:pt x="119" y="25"/>
                      <a:pt x="120" y="23"/>
                    </a:cubicBezTo>
                    <a:cubicBezTo>
                      <a:pt x="121" y="22"/>
                      <a:pt x="120" y="22"/>
                      <a:pt x="120" y="20"/>
                    </a:cubicBezTo>
                    <a:cubicBezTo>
                      <a:pt x="121" y="19"/>
                      <a:pt x="121" y="17"/>
                      <a:pt x="119" y="16"/>
                    </a:cubicBezTo>
                    <a:cubicBezTo>
                      <a:pt x="116" y="15"/>
                      <a:pt x="116" y="11"/>
                      <a:pt x="116" y="8"/>
                    </a:cubicBezTo>
                    <a:cubicBezTo>
                      <a:pt x="116" y="7"/>
                      <a:pt x="115" y="6"/>
                      <a:pt x="114" y="5"/>
                    </a:cubicBezTo>
                    <a:cubicBezTo>
                      <a:pt x="113" y="4"/>
                      <a:pt x="112" y="7"/>
                      <a:pt x="111" y="8"/>
                    </a:cubicBezTo>
                    <a:cubicBezTo>
                      <a:pt x="110" y="11"/>
                      <a:pt x="108" y="15"/>
                      <a:pt x="105" y="15"/>
                    </a:cubicBezTo>
                    <a:cubicBezTo>
                      <a:pt x="104" y="15"/>
                      <a:pt x="103" y="14"/>
                      <a:pt x="101" y="14"/>
                    </a:cubicBezTo>
                    <a:cubicBezTo>
                      <a:pt x="100" y="14"/>
                      <a:pt x="99" y="15"/>
                      <a:pt x="98" y="14"/>
                    </a:cubicBezTo>
                    <a:cubicBezTo>
                      <a:pt x="96" y="13"/>
                      <a:pt x="95" y="14"/>
                      <a:pt x="93" y="14"/>
                    </a:cubicBezTo>
                    <a:cubicBezTo>
                      <a:pt x="91" y="14"/>
                      <a:pt x="92" y="14"/>
                      <a:pt x="91" y="16"/>
                    </a:cubicBezTo>
                    <a:cubicBezTo>
                      <a:pt x="90" y="17"/>
                      <a:pt x="85" y="16"/>
                      <a:pt x="84" y="17"/>
                    </a:cubicBezTo>
                    <a:cubicBezTo>
                      <a:pt x="82" y="17"/>
                      <a:pt x="79" y="19"/>
                      <a:pt x="77" y="19"/>
                    </a:cubicBezTo>
                    <a:cubicBezTo>
                      <a:pt x="74" y="19"/>
                      <a:pt x="72" y="15"/>
                      <a:pt x="72" y="13"/>
                    </a:cubicBezTo>
                    <a:cubicBezTo>
                      <a:pt x="70" y="10"/>
                      <a:pt x="74" y="8"/>
                      <a:pt x="73" y="5"/>
                    </a:cubicBezTo>
                    <a:cubicBezTo>
                      <a:pt x="72" y="3"/>
                      <a:pt x="71" y="0"/>
                      <a:pt x="69" y="1"/>
                    </a:cubicBezTo>
                    <a:cubicBezTo>
                      <a:pt x="69" y="2"/>
                      <a:pt x="62" y="5"/>
                      <a:pt x="61" y="5"/>
                    </a:cubicBezTo>
                    <a:cubicBezTo>
                      <a:pt x="60" y="5"/>
                      <a:pt x="58" y="5"/>
                      <a:pt x="58" y="6"/>
                    </a:cubicBezTo>
                    <a:cubicBezTo>
                      <a:pt x="57" y="6"/>
                      <a:pt x="57" y="9"/>
                      <a:pt x="56" y="7"/>
                    </a:cubicBezTo>
                    <a:cubicBezTo>
                      <a:pt x="55" y="6"/>
                      <a:pt x="47" y="5"/>
                      <a:pt x="47" y="6"/>
                    </a:cubicBezTo>
                    <a:cubicBezTo>
                      <a:pt x="47" y="6"/>
                      <a:pt x="49" y="7"/>
                      <a:pt x="49" y="7"/>
                    </a:cubicBezTo>
                    <a:cubicBezTo>
                      <a:pt x="50" y="8"/>
                      <a:pt x="50" y="9"/>
                      <a:pt x="50" y="11"/>
                    </a:cubicBezTo>
                    <a:cubicBezTo>
                      <a:pt x="51" y="11"/>
                      <a:pt x="51" y="13"/>
                      <a:pt x="52" y="14"/>
                    </a:cubicBezTo>
                    <a:cubicBezTo>
                      <a:pt x="52" y="14"/>
                      <a:pt x="54" y="14"/>
                      <a:pt x="54" y="14"/>
                    </a:cubicBezTo>
                    <a:cubicBezTo>
                      <a:pt x="54" y="15"/>
                      <a:pt x="52" y="16"/>
                      <a:pt x="51" y="16"/>
                    </a:cubicBezTo>
                    <a:cubicBezTo>
                      <a:pt x="50" y="17"/>
                      <a:pt x="50" y="18"/>
                      <a:pt x="49" y="19"/>
                    </a:cubicBezTo>
                    <a:cubicBezTo>
                      <a:pt x="49" y="19"/>
                      <a:pt x="44" y="23"/>
                      <a:pt x="43" y="22"/>
                    </a:cubicBezTo>
                    <a:cubicBezTo>
                      <a:pt x="43" y="21"/>
                      <a:pt x="42" y="21"/>
                      <a:pt x="41" y="22"/>
                    </a:cubicBezTo>
                    <a:cubicBezTo>
                      <a:pt x="40" y="23"/>
                      <a:pt x="38" y="21"/>
                      <a:pt x="38" y="21"/>
                    </a:cubicBezTo>
                    <a:cubicBezTo>
                      <a:pt x="36" y="20"/>
                      <a:pt x="35" y="16"/>
                      <a:pt x="34" y="16"/>
                    </a:cubicBezTo>
                    <a:cubicBezTo>
                      <a:pt x="32" y="15"/>
                      <a:pt x="29" y="18"/>
                      <a:pt x="27" y="18"/>
                    </a:cubicBezTo>
                    <a:cubicBezTo>
                      <a:pt x="25" y="18"/>
                      <a:pt x="23" y="18"/>
                      <a:pt x="21" y="18"/>
                    </a:cubicBezTo>
                    <a:cubicBezTo>
                      <a:pt x="21" y="18"/>
                      <a:pt x="21" y="20"/>
                      <a:pt x="22" y="20"/>
                    </a:cubicBezTo>
                    <a:cubicBezTo>
                      <a:pt x="22" y="21"/>
                      <a:pt x="24" y="21"/>
                      <a:pt x="25" y="21"/>
                    </a:cubicBezTo>
                    <a:cubicBezTo>
                      <a:pt x="25" y="22"/>
                      <a:pt x="21" y="23"/>
                      <a:pt x="20" y="23"/>
                    </a:cubicBezTo>
                    <a:cubicBezTo>
                      <a:pt x="19" y="24"/>
                      <a:pt x="21" y="27"/>
                      <a:pt x="22" y="28"/>
                    </a:cubicBezTo>
                    <a:cubicBezTo>
                      <a:pt x="24" y="32"/>
                      <a:pt x="24" y="35"/>
                      <a:pt x="22" y="39"/>
                    </a:cubicBezTo>
                    <a:cubicBezTo>
                      <a:pt x="22" y="41"/>
                      <a:pt x="22" y="47"/>
                      <a:pt x="20" y="47"/>
                    </a:cubicBezTo>
                    <a:cubicBezTo>
                      <a:pt x="19" y="48"/>
                      <a:pt x="17" y="47"/>
                      <a:pt x="15" y="48"/>
                    </a:cubicBezTo>
                    <a:cubicBezTo>
                      <a:pt x="14" y="49"/>
                      <a:pt x="11" y="49"/>
                      <a:pt x="10" y="49"/>
                    </a:cubicBezTo>
                    <a:cubicBezTo>
                      <a:pt x="5" y="51"/>
                      <a:pt x="5" y="53"/>
                      <a:pt x="5" y="57"/>
                    </a:cubicBezTo>
                    <a:cubicBezTo>
                      <a:pt x="5" y="59"/>
                      <a:pt x="2" y="59"/>
                      <a:pt x="2" y="60"/>
                    </a:cubicBezTo>
                    <a:cubicBezTo>
                      <a:pt x="2" y="63"/>
                      <a:pt x="0" y="64"/>
                      <a:pt x="2" y="66"/>
                    </a:cubicBezTo>
                    <a:cubicBezTo>
                      <a:pt x="4" y="68"/>
                      <a:pt x="4" y="70"/>
                      <a:pt x="5" y="72"/>
                    </a:cubicBezTo>
                    <a:cubicBezTo>
                      <a:pt x="5" y="73"/>
                      <a:pt x="6" y="73"/>
                      <a:pt x="7" y="73"/>
                    </a:cubicBezTo>
                    <a:cubicBezTo>
                      <a:pt x="8" y="73"/>
                      <a:pt x="8" y="74"/>
                      <a:pt x="9" y="75"/>
                    </a:cubicBezTo>
                    <a:cubicBezTo>
                      <a:pt x="11" y="78"/>
                      <a:pt x="16" y="75"/>
                      <a:pt x="18" y="73"/>
                    </a:cubicBezTo>
                    <a:cubicBezTo>
                      <a:pt x="18" y="76"/>
                      <a:pt x="16" y="81"/>
                      <a:pt x="19" y="82"/>
                    </a:cubicBezTo>
                    <a:cubicBezTo>
                      <a:pt x="20" y="82"/>
                      <a:pt x="23" y="81"/>
                      <a:pt x="24" y="81"/>
                    </a:cubicBezTo>
                    <a:cubicBezTo>
                      <a:pt x="27" y="82"/>
                      <a:pt x="28" y="82"/>
                      <a:pt x="30" y="80"/>
                    </a:cubicBezTo>
                    <a:cubicBezTo>
                      <a:pt x="30" y="79"/>
                      <a:pt x="32" y="79"/>
                      <a:pt x="33" y="79"/>
                    </a:cubicBezTo>
                    <a:cubicBezTo>
                      <a:pt x="35" y="77"/>
                      <a:pt x="37" y="76"/>
                      <a:pt x="39" y="76"/>
                    </a:cubicBezTo>
                    <a:cubicBezTo>
                      <a:pt x="41" y="75"/>
                      <a:pt x="46" y="73"/>
                      <a:pt x="44" y="77"/>
                    </a:cubicBezTo>
                    <a:cubicBezTo>
                      <a:pt x="44" y="79"/>
                      <a:pt x="43" y="81"/>
                      <a:pt x="44" y="83"/>
                    </a:cubicBezTo>
                    <a:cubicBezTo>
                      <a:pt x="45" y="85"/>
                      <a:pt x="47" y="87"/>
                      <a:pt x="49" y="88"/>
                    </a:cubicBezTo>
                    <a:cubicBezTo>
                      <a:pt x="51" y="90"/>
                      <a:pt x="54" y="89"/>
                      <a:pt x="56" y="90"/>
                    </a:cubicBezTo>
                    <a:cubicBezTo>
                      <a:pt x="57" y="91"/>
                      <a:pt x="58" y="92"/>
                      <a:pt x="59" y="92"/>
                    </a:cubicBezTo>
                    <a:cubicBezTo>
                      <a:pt x="60" y="92"/>
                      <a:pt x="61" y="93"/>
                      <a:pt x="61" y="94"/>
                    </a:cubicBezTo>
                    <a:cubicBezTo>
                      <a:pt x="63" y="94"/>
                      <a:pt x="68" y="93"/>
                      <a:pt x="68" y="96"/>
                    </a:cubicBezTo>
                    <a:cubicBezTo>
                      <a:pt x="69" y="98"/>
                      <a:pt x="68" y="98"/>
                      <a:pt x="69" y="100"/>
                    </a:cubicBezTo>
                    <a:cubicBezTo>
                      <a:pt x="70" y="101"/>
                      <a:pt x="69" y="101"/>
                      <a:pt x="68" y="102"/>
                    </a:cubicBezTo>
                    <a:cubicBezTo>
                      <a:pt x="68" y="102"/>
                      <a:pt x="70" y="107"/>
                      <a:pt x="70" y="108"/>
                    </a:cubicBezTo>
                    <a:cubicBezTo>
                      <a:pt x="70" y="109"/>
                      <a:pt x="78" y="108"/>
                      <a:pt x="79" y="108"/>
                    </a:cubicBezTo>
                    <a:cubicBezTo>
                      <a:pt x="79" y="110"/>
                      <a:pt x="78" y="113"/>
                      <a:pt x="80" y="114"/>
                    </a:cubicBezTo>
                    <a:cubicBezTo>
                      <a:pt x="83" y="116"/>
                      <a:pt x="83" y="118"/>
                      <a:pt x="82" y="122"/>
                    </a:cubicBezTo>
                    <a:cubicBezTo>
                      <a:pt x="81" y="124"/>
                      <a:pt x="80" y="127"/>
                      <a:pt x="81" y="130"/>
                    </a:cubicBezTo>
                    <a:cubicBezTo>
                      <a:pt x="81" y="131"/>
                      <a:pt x="82" y="133"/>
                      <a:pt x="82" y="135"/>
                    </a:cubicBezTo>
                    <a:cubicBezTo>
                      <a:pt x="82" y="136"/>
                      <a:pt x="80" y="138"/>
                      <a:pt x="82" y="138"/>
                    </a:cubicBezTo>
                    <a:cubicBezTo>
                      <a:pt x="83" y="139"/>
                      <a:pt x="86" y="140"/>
                      <a:pt x="88" y="139"/>
                    </a:cubicBezTo>
                    <a:cubicBezTo>
                      <a:pt x="90" y="137"/>
                      <a:pt x="94" y="144"/>
                      <a:pt x="93" y="145"/>
                    </a:cubicBezTo>
                    <a:cubicBezTo>
                      <a:pt x="93" y="146"/>
                      <a:pt x="93" y="147"/>
                      <a:pt x="94" y="148"/>
                    </a:cubicBezTo>
                    <a:cubicBezTo>
                      <a:pt x="95" y="149"/>
                      <a:pt x="97" y="147"/>
                      <a:pt x="98" y="148"/>
                    </a:cubicBezTo>
                    <a:cubicBezTo>
                      <a:pt x="102" y="150"/>
                      <a:pt x="98" y="154"/>
                      <a:pt x="98" y="157"/>
                    </a:cubicBezTo>
                    <a:cubicBezTo>
                      <a:pt x="100" y="154"/>
                      <a:pt x="102" y="160"/>
                      <a:pt x="102" y="160"/>
                    </a:cubicBezTo>
                    <a:cubicBezTo>
                      <a:pt x="103" y="164"/>
                      <a:pt x="101" y="165"/>
                      <a:pt x="98" y="166"/>
                    </a:cubicBezTo>
                    <a:cubicBezTo>
                      <a:pt x="94" y="168"/>
                      <a:pt x="92" y="170"/>
                      <a:pt x="90" y="173"/>
                    </a:cubicBezTo>
                    <a:cubicBezTo>
                      <a:pt x="89" y="175"/>
                      <a:pt x="88" y="176"/>
                      <a:pt x="86" y="177"/>
                    </a:cubicBezTo>
                    <a:cubicBezTo>
                      <a:pt x="85" y="179"/>
                      <a:pt x="83" y="180"/>
                      <a:pt x="81" y="182"/>
                    </a:cubicBezTo>
                    <a:cubicBezTo>
                      <a:pt x="83" y="182"/>
                      <a:pt x="85" y="181"/>
                      <a:pt x="86" y="181"/>
                    </a:cubicBezTo>
                    <a:cubicBezTo>
                      <a:pt x="87" y="181"/>
                      <a:pt x="88" y="183"/>
                      <a:pt x="89" y="183"/>
                    </a:cubicBezTo>
                    <a:cubicBezTo>
                      <a:pt x="89" y="184"/>
                      <a:pt x="90" y="185"/>
                      <a:pt x="91" y="186"/>
                    </a:cubicBezTo>
                    <a:cubicBezTo>
                      <a:pt x="92" y="187"/>
                      <a:pt x="93" y="186"/>
                      <a:pt x="94" y="187"/>
                    </a:cubicBezTo>
                    <a:cubicBezTo>
                      <a:pt x="96" y="189"/>
                      <a:pt x="100" y="190"/>
                      <a:pt x="101" y="193"/>
                    </a:cubicBezTo>
                    <a:cubicBezTo>
                      <a:pt x="102" y="195"/>
                      <a:pt x="103" y="199"/>
                      <a:pt x="104" y="201"/>
                    </a:cubicBezTo>
                    <a:cubicBezTo>
                      <a:pt x="105" y="200"/>
                      <a:pt x="106" y="199"/>
                      <a:pt x="107" y="197"/>
                    </a:cubicBezTo>
                    <a:cubicBezTo>
                      <a:pt x="107" y="196"/>
                      <a:pt x="108" y="194"/>
                      <a:pt x="109" y="193"/>
                    </a:cubicBezTo>
                    <a:cubicBezTo>
                      <a:pt x="110" y="190"/>
                      <a:pt x="113" y="189"/>
                      <a:pt x="116" y="187"/>
                    </a:cubicBezTo>
                    <a:cubicBezTo>
                      <a:pt x="118" y="185"/>
                      <a:pt x="118" y="183"/>
                      <a:pt x="119" y="180"/>
                    </a:cubicBezTo>
                    <a:cubicBezTo>
                      <a:pt x="121" y="176"/>
                      <a:pt x="124" y="175"/>
                      <a:pt x="126" y="172"/>
                    </a:cubicBezTo>
                    <a:cubicBezTo>
                      <a:pt x="129" y="169"/>
                      <a:pt x="126" y="165"/>
                      <a:pt x="127" y="161"/>
                    </a:cubicBezTo>
                    <a:cubicBezTo>
                      <a:pt x="128" y="160"/>
                      <a:pt x="128" y="159"/>
                      <a:pt x="128" y="157"/>
                    </a:cubicBezTo>
                    <a:cubicBezTo>
                      <a:pt x="128" y="156"/>
                      <a:pt x="128" y="156"/>
                      <a:pt x="129" y="156"/>
                    </a:cubicBezTo>
                    <a:cubicBezTo>
                      <a:pt x="131" y="155"/>
                      <a:pt x="132" y="153"/>
                      <a:pt x="133" y="152"/>
                    </a:cubicBezTo>
                    <a:cubicBezTo>
                      <a:pt x="134" y="151"/>
                      <a:pt x="135" y="150"/>
                      <a:pt x="137" y="149"/>
                    </a:cubicBezTo>
                    <a:cubicBezTo>
                      <a:pt x="138" y="149"/>
                      <a:pt x="139" y="148"/>
                      <a:pt x="141" y="147"/>
                    </a:cubicBezTo>
                    <a:cubicBezTo>
                      <a:pt x="142" y="147"/>
                      <a:pt x="143" y="148"/>
                      <a:pt x="144" y="148"/>
                    </a:cubicBezTo>
                    <a:cubicBezTo>
                      <a:pt x="145" y="148"/>
                      <a:pt x="144" y="147"/>
                      <a:pt x="144" y="147"/>
                    </a:cubicBezTo>
                    <a:cubicBezTo>
                      <a:pt x="143" y="146"/>
                      <a:pt x="147" y="145"/>
                      <a:pt x="147" y="145"/>
                    </a:cubicBezTo>
                    <a:cubicBezTo>
                      <a:pt x="147" y="145"/>
                      <a:pt x="149" y="142"/>
                      <a:pt x="149" y="143"/>
                    </a:cubicBezTo>
                    <a:cubicBezTo>
                      <a:pt x="150" y="144"/>
                      <a:pt x="155" y="142"/>
                      <a:pt x="155" y="142"/>
                    </a:cubicBezTo>
                    <a:cubicBezTo>
                      <a:pt x="156" y="142"/>
                      <a:pt x="155" y="143"/>
                      <a:pt x="156" y="143"/>
                    </a:cubicBezTo>
                    <a:cubicBezTo>
                      <a:pt x="157" y="143"/>
                      <a:pt x="160" y="143"/>
                      <a:pt x="161" y="142"/>
                    </a:cubicBezTo>
                    <a:cubicBezTo>
                      <a:pt x="162" y="141"/>
                      <a:pt x="162" y="140"/>
                      <a:pt x="163" y="139"/>
                    </a:cubicBezTo>
                    <a:cubicBezTo>
                      <a:pt x="164" y="139"/>
                      <a:pt x="165" y="138"/>
                      <a:pt x="165" y="137"/>
                    </a:cubicBezTo>
                    <a:cubicBezTo>
                      <a:pt x="166" y="136"/>
                      <a:pt x="165" y="134"/>
                      <a:pt x="166" y="133"/>
                    </a:cubicBezTo>
                    <a:cubicBezTo>
                      <a:pt x="167" y="132"/>
                      <a:pt x="168" y="131"/>
                      <a:pt x="169" y="130"/>
                    </a:cubicBezTo>
                    <a:cubicBezTo>
                      <a:pt x="171" y="127"/>
                      <a:pt x="172" y="126"/>
                      <a:pt x="172" y="123"/>
                    </a:cubicBezTo>
                    <a:cubicBezTo>
                      <a:pt x="172" y="121"/>
                      <a:pt x="172" y="120"/>
                      <a:pt x="173" y="118"/>
                    </a:cubicBezTo>
                    <a:cubicBezTo>
                      <a:pt x="173" y="117"/>
                      <a:pt x="174" y="117"/>
                      <a:pt x="175" y="116"/>
                    </a:cubicBezTo>
                    <a:cubicBezTo>
                      <a:pt x="176" y="115"/>
                      <a:pt x="175" y="113"/>
                      <a:pt x="175" y="112"/>
                    </a:cubicBezTo>
                    <a:cubicBezTo>
                      <a:pt x="175" y="110"/>
                      <a:pt x="176" y="109"/>
                      <a:pt x="176" y="107"/>
                    </a:cubicBezTo>
                    <a:cubicBezTo>
                      <a:pt x="177" y="104"/>
                      <a:pt x="176" y="101"/>
                      <a:pt x="176" y="98"/>
                    </a:cubicBezTo>
                    <a:cubicBezTo>
                      <a:pt x="176" y="96"/>
                      <a:pt x="175" y="94"/>
                      <a:pt x="176" y="93"/>
                    </a:cubicBezTo>
                    <a:cubicBezTo>
                      <a:pt x="177" y="91"/>
                      <a:pt x="176" y="92"/>
                      <a:pt x="176" y="90"/>
                    </a:cubicBezTo>
                    <a:cubicBezTo>
                      <a:pt x="176" y="90"/>
                      <a:pt x="178" y="91"/>
                      <a:pt x="178" y="91"/>
                    </a:cubicBezTo>
                    <a:cubicBezTo>
                      <a:pt x="178" y="91"/>
                      <a:pt x="178" y="90"/>
                      <a:pt x="178" y="90"/>
                    </a:cubicBezTo>
                    <a:cubicBezTo>
                      <a:pt x="178" y="90"/>
                      <a:pt x="179" y="90"/>
                      <a:pt x="179" y="90"/>
                    </a:cubicBezTo>
                    <a:cubicBezTo>
                      <a:pt x="181" y="90"/>
                      <a:pt x="182" y="87"/>
                      <a:pt x="182" y="86"/>
                    </a:cubicBezTo>
                    <a:cubicBezTo>
                      <a:pt x="183" y="85"/>
                      <a:pt x="184" y="83"/>
                      <a:pt x="185" y="81"/>
                    </a:cubicBezTo>
                    <a:cubicBezTo>
                      <a:pt x="187" y="79"/>
                      <a:pt x="189" y="79"/>
                      <a:pt x="190" y="77"/>
                    </a:cubicBezTo>
                    <a:cubicBezTo>
                      <a:pt x="195" y="71"/>
                      <a:pt x="199" y="64"/>
                      <a:pt x="196" y="57"/>
                    </a:cubicBezTo>
                    <a:cubicBezTo>
                      <a:pt x="194" y="53"/>
                      <a:pt x="198" y="60"/>
                      <a:pt x="196" y="57"/>
                    </a:cubicBezTo>
                    <a:close/>
                    <a:moveTo>
                      <a:pt x="115" y="186"/>
                    </a:moveTo>
                    <a:cubicBezTo>
                      <a:pt x="113" y="187"/>
                      <a:pt x="112" y="189"/>
                      <a:pt x="110" y="190"/>
                    </a:cubicBezTo>
                    <a:cubicBezTo>
                      <a:pt x="107" y="191"/>
                      <a:pt x="112" y="188"/>
                      <a:pt x="112" y="187"/>
                    </a:cubicBezTo>
                    <a:cubicBezTo>
                      <a:pt x="113" y="186"/>
                      <a:pt x="114" y="184"/>
                      <a:pt x="116" y="182"/>
                    </a:cubicBezTo>
                    <a:cubicBezTo>
                      <a:pt x="118" y="180"/>
                      <a:pt x="117" y="184"/>
                      <a:pt x="115" y="186"/>
                    </a:cubicBezTo>
                    <a:cubicBezTo>
                      <a:pt x="115" y="186"/>
                      <a:pt x="116" y="185"/>
                      <a:pt x="115" y="18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19" name="Freeform 629">
                <a:extLst>
                  <a:ext uri="{FF2B5EF4-FFF2-40B4-BE49-F238E27FC236}">
                    <a16:creationId xmlns:a16="http://schemas.microsoft.com/office/drawing/2014/main" id="{75C9E4E5-68F7-E34D-A232-98EB48EC2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4092" y="4693775"/>
                <a:ext cx="92917" cy="96471"/>
              </a:xfrm>
              <a:custGeom>
                <a:avLst/>
                <a:gdLst>
                  <a:gd name="T0" fmla="*/ 21 w 27"/>
                  <a:gd name="T1" fmla="*/ 10 h 28"/>
                  <a:gd name="T2" fmla="*/ 17 w 27"/>
                  <a:gd name="T3" fmla="*/ 7 h 28"/>
                  <a:gd name="T4" fmla="*/ 14 w 27"/>
                  <a:gd name="T5" fmla="*/ 6 h 28"/>
                  <a:gd name="T6" fmla="*/ 11 w 27"/>
                  <a:gd name="T7" fmla="*/ 3 h 28"/>
                  <a:gd name="T8" fmla="*/ 6 w 27"/>
                  <a:gd name="T9" fmla="*/ 2 h 28"/>
                  <a:gd name="T10" fmla="*/ 4 w 27"/>
                  <a:gd name="T11" fmla="*/ 3 h 28"/>
                  <a:gd name="T12" fmla="*/ 3 w 27"/>
                  <a:gd name="T13" fmla="*/ 6 h 28"/>
                  <a:gd name="T14" fmla="*/ 3 w 27"/>
                  <a:gd name="T15" fmla="*/ 12 h 28"/>
                  <a:gd name="T16" fmla="*/ 2 w 27"/>
                  <a:gd name="T17" fmla="*/ 17 h 28"/>
                  <a:gd name="T18" fmla="*/ 1 w 27"/>
                  <a:gd name="T19" fmla="*/ 22 h 28"/>
                  <a:gd name="T20" fmla="*/ 4 w 27"/>
                  <a:gd name="T21" fmla="*/ 25 h 28"/>
                  <a:gd name="T22" fmla="*/ 9 w 27"/>
                  <a:gd name="T23" fmla="*/ 26 h 28"/>
                  <a:gd name="T24" fmla="*/ 13 w 27"/>
                  <a:gd name="T25" fmla="*/ 28 h 28"/>
                  <a:gd name="T26" fmla="*/ 19 w 27"/>
                  <a:gd name="T27" fmla="*/ 28 h 28"/>
                  <a:gd name="T28" fmla="*/ 24 w 27"/>
                  <a:gd name="T29" fmla="*/ 25 h 28"/>
                  <a:gd name="T30" fmla="*/ 26 w 27"/>
                  <a:gd name="T31" fmla="*/ 19 h 28"/>
                  <a:gd name="T32" fmla="*/ 24 w 27"/>
                  <a:gd name="T33" fmla="*/ 14 h 28"/>
                  <a:gd name="T34" fmla="*/ 21 w 27"/>
                  <a:gd name="T35" fmla="*/ 10 h 28"/>
                  <a:gd name="T36" fmla="*/ 21 w 27"/>
                  <a:gd name="T37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28">
                    <a:moveTo>
                      <a:pt x="21" y="10"/>
                    </a:moveTo>
                    <a:cubicBezTo>
                      <a:pt x="20" y="8"/>
                      <a:pt x="18" y="8"/>
                      <a:pt x="17" y="7"/>
                    </a:cubicBezTo>
                    <a:cubicBezTo>
                      <a:pt x="16" y="6"/>
                      <a:pt x="15" y="7"/>
                      <a:pt x="14" y="6"/>
                    </a:cubicBezTo>
                    <a:cubicBezTo>
                      <a:pt x="13" y="5"/>
                      <a:pt x="12" y="4"/>
                      <a:pt x="11" y="3"/>
                    </a:cubicBezTo>
                    <a:cubicBezTo>
                      <a:pt x="10" y="0"/>
                      <a:pt x="9" y="1"/>
                      <a:pt x="6" y="2"/>
                    </a:cubicBezTo>
                    <a:cubicBezTo>
                      <a:pt x="5" y="2"/>
                      <a:pt x="5" y="1"/>
                      <a:pt x="4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3" y="8"/>
                      <a:pt x="3" y="10"/>
                      <a:pt x="3" y="12"/>
                    </a:cubicBezTo>
                    <a:cubicBezTo>
                      <a:pt x="3" y="13"/>
                      <a:pt x="3" y="15"/>
                      <a:pt x="2" y="17"/>
                    </a:cubicBezTo>
                    <a:cubicBezTo>
                      <a:pt x="0" y="19"/>
                      <a:pt x="0" y="19"/>
                      <a:pt x="1" y="22"/>
                    </a:cubicBezTo>
                    <a:cubicBezTo>
                      <a:pt x="2" y="24"/>
                      <a:pt x="2" y="24"/>
                      <a:pt x="4" y="25"/>
                    </a:cubicBezTo>
                    <a:cubicBezTo>
                      <a:pt x="6" y="25"/>
                      <a:pt x="8" y="25"/>
                      <a:pt x="9" y="26"/>
                    </a:cubicBezTo>
                    <a:cubicBezTo>
                      <a:pt x="10" y="26"/>
                      <a:pt x="12" y="28"/>
                      <a:pt x="13" y="28"/>
                    </a:cubicBezTo>
                    <a:cubicBezTo>
                      <a:pt x="15" y="27"/>
                      <a:pt x="17" y="28"/>
                      <a:pt x="19" y="28"/>
                    </a:cubicBezTo>
                    <a:cubicBezTo>
                      <a:pt x="20" y="28"/>
                      <a:pt x="23" y="26"/>
                      <a:pt x="24" y="25"/>
                    </a:cubicBezTo>
                    <a:cubicBezTo>
                      <a:pt x="26" y="23"/>
                      <a:pt x="27" y="21"/>
                      <a:pt x="26" y="19"/>
                    </a:cubicBezTo>
                    <a:cubicBezTo>
                      <a:pt x="25" y="17"/>
                      <a:pt x="25" y="16"/>
                      <a:pt x="24" y="14"/>
                    </a:cubicBezTo>
                    <a:cubicBezTo>
                      <a:pt x="24" y="12"/>
                      <a:pt x="23" y="11"/>
                      <a:pt x="21" y="10"/>
                    </a:cubicBezTo>
                    <a:cubicBezTo>
                      <a:pt x="20" y="9"/>
                      <a:pt x="22" y="10"/>
                      <a:pt x="21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0" name="Freeform 630">
                <a:extLst>
                  <a:ext uri="{FF2B5EF4-FFF2-40B4-BE49-F238E27FC236}">
                    <a16:creationId xmlns:a16="http://schemas.microsoft.com/office/drawing/2014/main" id="{3F650FBD-652A-034A-B9D6-8C930621DE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279" y="4542010"/>
                <a:ext cx="355202" cy="617648"/>
              </a:xfrm>
              <a:custGeom>
                <a:avLst/>
                <a:gdLst>
                  <a:gd name="T0" fmla="*/ 80 w 103"/>
                  <a:gd name="T1" fmla="*/ 52 h 179"/>
                  <a:gd name="T2" fmla="*/ 85 w 103"/>
                  <a:gd name="T3" fmla="*/ 42 h 179"/>
                  <a:gd name="T4" fmla="*/ 102 w 103"/>
                  <a:gd name="T5" fmla="*/ 29 h 179"/>
                  <a:gd name="T6" fmla="*/ 99 w 103"/>
                  <a:gd name="T7" fmla="*/ 21 h 179"/>
                  <a:gd name="T8" fmla="*/ 94 w 103"/>
                  <a:gd name="T9" fmla="*/ 29 h 179"/>
                  <a:gd name="T10" fmla="*/ 82 w 103"/>
                  <a:gd name="T11" fmla="*/ 30 h 179"/>
                  <a:gd name="T12" fmla="*/ 79 w 103"/>
                  <a:gd name="T13" fmla="*/ 28 h 179"/>
                  <a:gd name="T14" fmla="*/ 81 w 103"/>
                  <a:gd name="T15" fmla="*/ 22 h 179"/>
                  <a:gd name="T16" fmla="*/ 64 w 103"/>
                  <a:gd name="T17" fmla="*/ 9 h 179"/>
                  <a:gd name="T18" fmla="*/ 57 w 103"/>
                  <a:gd name="T19" fmla="*/ 2 h 179"/>
                  <a:gd name="T20" fmla="*/ 48 w 103"/>
                  <a:gd name="T21" fmla="*/ 4 h 179"/>
                  <a:gd name="T22" fmla="*/ 39 w 103"/>
                  <a:gd name="T23" fmla="*/ 1 h 179"/>
                  <a:gd name="T24" fmla="*/ 35 w 103"/>
                  <a:gd name="T25" fmla="*/ 9 h 179"/>
                  <a:gd name="T26" fmla="*/ 27 w 103"/>
                  <a:gd name="T27" fmla="*/ 22 h 179"/>
                  <a:gd name="T28" fmla="*/ 25 w 103"/>
                  <a:gd name="T29" fmla="*/ 32 h 179"/>
                  <a:gd name="T30" fmla="*/ 21 w 103"/>
                  <a:gd name="T31" fmla="*/ 39 h 179"/>
                  <a:gd name="T32" fmla="*/ 19 w 103"/>
                  <a:gd name="T33" fmla="*/ 47 h 179"/>
                  <a:gd name="T34" fmla="*/ 17 w 103"/>
                  <a:gd name="T35" fmla="*/ 52 h 179"/>
                  <a:gd name="T36" fmla="*/ 20 w 103"/>
                  <a:gd name="T37" fmla="*/ 61 h 179"/>
                  <a:gd name="T38" fmla="*/ 18 w 103"/>
                  <a:gd name="T39" fmla="*/ 79 h 179"/>
                  <a:gd name="T40" fmla="*/ 15 w 103"/>
                  <a:gd name="T41" fmla="*/ 94 h 179"/>
                  <a:gd name="T42" fmla="*/ 10 w 103"/>
                  <a:gd name="T43" fmla="*/ 117 h 179"/>
                  <a:gd name="T44" fmla="*/ 13 w 103"/>
                  <a:gd name="T45" fmla="*/ 130 h 179"/>
                  <a:gd name="T46" fmla="*/ 12 w 103"/>
                  <a:gd name="T47" fmla="*/ 135 h 179"/>
                  <a:gd name="T48" fmla="*/ 8 w 103"/>
                  <a:gd name="T49" fmla="*/ 147 h 179"/>
                  <a:gd name="T50" fmla="*/ 5 w 103"/>
                  <a:gd name="T51" fmla="*/ 156 h 179"/>
                  <a:gd name="T52" fmla="*/ 8 w 103"/>
                  <a:gd name="T53" fmla="*/ 170 h 179"/>
                  <a:gd name="T54" fmla="*/ 13 w 103"/>
                  <a:gd name="T55" fmla="*/ 176 h 179"/>
                  <a:gd name="T56" fmla="*/ 23 w 103"/>
                  <a:gd name="T57" fmla="*/ 178 h 179"/>
                  <a:gd name="T58" fmla="*/ 27 w 103"/>
                  <a:gd name="T59" fmla="*/ 179 h 179"/>
                  <a:gd name="T60" fmla="*/ 24 w 103"/>
                  <a:gd name="T61" fmla="*/ 169 h 179"/>
                  <a:gd name="T62" fmla="*/ 25 w 103"/>
                  <a:gd name="T63" fmla="*/ 163 h 179"/>
                  <a:gd name="T64" fmla="*/ 28 w 103"/>
                  <a:gd name="T65" fmla="*/ 163 h 179"/>
                  <a:gd name="T66" fmla="*/ 31 w 103"/>
                  <a:gd name="T67" fmla="*/ 157 h 179"/>
                  <a:gd name="T68" fmla="*/ 40 w 103"/>
                  <a:gd name="T69" fmla="*/ 151 h 179"/>
                  <a:gd name="T70" fmla="*/ 41 w 103"/>
                  <a:gd name="T71" fmla="*/ 145 h 179"/>
                  <a:gd name="T72" fmla="*/ 32 w 103"/>
                  <a:gd name="T73" fmla="*/ 140 h 179"/>
                  <a:gd name="T74" fmla="*/ 39 w 103"/>
                  <a:gd name="T75" fmla="*/ 131 h 179"/>
                  <a:gd name="T76" fmla="*/ 43 w 103"/>
                  <a:gd name="T77" fmla="*/ 124 h 179"/>
                  <a:gd name="T78" fmla="*/ 48 w 103"/>
                  <a:gd name="T79" fmla="*/ 116 h 179"/>
                  <a:gd name="T80" fmla="*/ 51 w 103"/>
                  <a:gd name="T81" fmla="*/ 114 h 179"/>
                  <a:gd name="T82" fmla="*/ 45 w 103"/>
                  <a:gd name="T83" fmla="*/ 113 h 179"/>
                  <a:gd name="T84" fmla="*/ 54 w 103"/>
                  <a:gd name="T85" fmla="*/ 108 h 179"/>
                  <a:gd name="T86" fmla="*/ 58 w 103"/>
                  <a:gd name="T87" fmla="*/ 102 h 179"/>
                  <a:gd name="T88" fmla="*/ 59 w 103"/>
                  <a:gd name="T89" fmla="*/ 97 h 179"/>
                  <a:gd name="T90" fmla="*/ 60 w 103"/>
                  <a:gd name="T91" fmla="*/ 96 h 179"/>
                  <a:gd name="T92" fmla="*/ 76 w 103"/>
                  <a:gd name="T93" fmla="*/ 93 h 179"/>
                  <a:gd name="T94" fmla="*/ 84 w 103"/>
                  <a:gd name="T95" fmla="*/ 87 h 179"/>
                  <a:gd name="T96" fmla="*/ 83 w 103"/>
                  <a:gd name="T97" fmla="*/ 78 h 179"/>
                  <a:gd name="T98" fmla="*/ 78 w 103"/>
                  <a:gd name="T99" fmla="*/ 69 h 179"/>
                  <a:gd name="T100" fmla="*/ 78 w 103"/>
                  <a:gd name="T101" fmla="*/ 66 h 179"/>
                  <a:gd name="T102" fmla="*/ 78 w 103"/>
                  <a:gd name="T103" fmla="*/ 62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3" h="179">
                    <a:moveTo>
                      <a:pt x="78" y="62"/>
                    </a:moveTo>
                    <a:cubicBezTo>
                      <a:pt x="81" y="59"/>
                      <a:pt x="79" y="56"/>
                      <a:pt x="80" y="52"/>
                    </a:cubicBezTo>
                    <a:cubicBezTo>
                      <a:pt x="80" y="51"/>
                      <a:pt x="80" y="49"/>
                      <a:pt x="80" y="48"/>
                    </a:cubicBezTo>
                    <a:cubicBezTo>
                      <a:pt x="81" y="45"/>
                      <a:pt x="83" y="44"/>
                      <a:pt x="85" y="42"/>
                    </a:cubicBezTo>
                    <a:cubicBezTo>
                      <a:pt x="89" y="39"/>
                      <a:pt x="91" y="34"/>
                      <a:pt x="95" y="31"/>
                    </a:cubicBezTo>
                    <a:cubicBezTo>
                      <a:pt x="97" y="30"/>
                      <a:pt x="100" y="30"/>
                      <a:pt x="102" y="29"/>
                    </a:cubicBezTo>
                    <a:cubicBezTo>
                      <a:pt x="103" y="27"/>
                      <a:pt x="102" y="24"/>
                      <a:pt x="101" y="23"/>
                    </a:cubicBezTo>
                    <a:cubicBezTo>
                      <a:pt x="100" y="21"/>
                      <a:pt x="101" y="21"/>
                      <a:pt x="99" y="21"/>
                    </a:cubicBezTo>
                    <a:cubicBezTo>
                      <a:pt x="97" y="20"/>
                      <a:pt x="98" y="24"/>
                      <a:pt x="97" y="25"/>
                    </a:cubicBezTo>
                    <a:cubicBezTo>
                      <a:pt x="96" y="26"/>
                      <a:pt x="95" y="28"/>
                      <a:pt x="94" y="29"/>
                    </a:cubicBezTo>
                    <a:cubicBezTo>
                      <a:pt x="93" y="30"/>
                      <a:pt x="90" y="29"/>
                      <a:pt x="88" y="30"/>
                    </a:cubicBezTo>
                    <a:cubicBezTo>
                      <a:pt x="87" y="32"/>
                      <a:pt x="84" y="30"/>
                      <a:pt x="82" y="30"/>
                    </a:cubicBezTo>
                    <a:cubicBezTo>
                      <a:pt x="81" y="30"/>
                      <a:pt x="79" y="31"/>
                      <a:pt x="78" y="30"/>
                    </a:cubicBezTo>
                    <a:cubicBezTo>
                      <a:pt x="76" y="30"/>
                      <a:pt x="79" y="28"/>
                      <a:pt x="79" y="28"/>
                    </a:cubicBezTo>
                    <a:cubicBezTo>
                      <a:pt x="80" y="27"/>
                      <a:pt x="79" y="26"/>
                      <a:pt x="79" y="26"/>
                    </a:cubicBezTo>
                    <a:cubicBezTo>
                      <a:pt x="79" y="24"/>
                      <a:pt x="80" y="23"/>
                      <a:pt x="81" y="22"/>
                    </a:cubicBezTo>
                    <a:cubicBezTo>
                      <a:pt x="85" y="18"/>
                      <a:pt x="77" y="16"/>
                      <a:pt x="74" y="14"/>
                    </a:cubicBezTo>
                    <a:cubicBezTo>
                      <a:pt x="71" y="12"/>
                      <a:pt x="67" y="12"/>
                      <a:pt x="64" y="9"/>
                    </a:cubicBezTo>
                    <a:cubicBezTo>
                      <a:pt x="63" y="8"/>
                      <a:pt x="61" y="7"/>
                      <a:pt x="60" y="6"/>
                    </a:cubicBezTo>
                    <a:cubicBezTo>
                      <a:pt x="59" y="4"/>
                      <a:pt x="58" y="2"/>
                      <a:pt x="57" y="2"/>
                    </a:cubicBezTo>
                    <a:cubicBezTo>
                      <a:pt x="56" y="1"/>
                      <a:pt x="53" y="1"/>
                      <a:pt x="52" y="2"/>
                    </a:cubicBezTo>
                    <a:cubicBezTo>
                      <a:pt x="51" y="3"/>
                      <a:pt x="50" y="6"/>
                      <a:pt x="48" y="4"/>
                    </a:cubicBezTo>
                    <a:cubicBezTo>
                      <a:pt x="47" y="2"/>
                      <a:pt x="45" y="2"/>
                      <a:pt x="43" y="2"/>
                    </a:cubicBezTo>
                    <a:cubicBezTo>
                      <a:pt x="41" y="2"/>
                      <a:pt x="41" y="0"/>
                      <a:pt x="39" y="1"/>
                    </a:cubicBezTo>
                    <a:cubicBezTo>
                      <a:pt x="38" y="2"/>
                      <a:pt x="35" y="3"/>
                      <a:pt x="35" y="4"/>
                    </a:cubicBezTo>
                    <a:cubicBezTo>
                      <a:pt x="34" y="6"/>
                      <a:pt x="35" y="8"/>
                      <a:pt x="35" y="9"/>
                    </a:cubicBezTo>
                    <a:cubicBezTo>
                      <a:pt x="34" y="13"/>
                      <a:pt x="31" y="13"/>
                      <a:pt x="28" y="14"/>
                    </a:cubicBezTo>
                    <a:cubicBezTo>
                      <a:pt x="26" y="15"/>
                      <a:pt x="27" y="20"/>
                      <a:pt x="27" y="22"/>
                    </a:cubicBezTo>
                    <a:cubicBezTo>
                      <a:pt x="27" y="24"/>
                      <a:pt x="28" y="26"/>
                      <a:pt x="28" y="27"/>
                    </a:cubicBezTo>
                    <a:cubicBezTo>
                      <a:pt x="28" y="28"/>
                      <a:pt x="25" y="31"/>
                      <a:pt x="25" y="32"/>
                    </a:cubicBezTo>
                    <a:cubicBezTo>
                      <a:pt x="24" y="33"/>
                      <a:pt x="21" y="35"/>
                      <a:pt x="21" y="36"/>
                    </a:cubicBezTo>
                    <a:cubicBezTo>
                      <a:pt x="21" y="37"/>
                      <a:pt x="21" y="38"/>
                      <a:pt x="21" y="39"/>
                    </a:cubicBezTo>
                    <a:cubicBezTo>
                      <a:pt x="21" y="40"/>
                      <a:pt x="20" y="41"/>
                      <a:pt x="20" y="42"/>
                    </a:cubicBezTo>
                    <a:cubicBezTo>
                      <a:pt x="20" y="43"/>
                      <a:pt x="21" y="46"/>
                      <a:pt x="19" y="47"/>
                    </a:cubicBezTo>
                    <a:cubicBezTo>
                      <a:pt x="19" y="48"/>
                      <a:pt x="19" y="50"/>
                      <a:pt x="19" y="51"/>
                    </a:cubicBezTo>
                    <a:cubicBezTo>
                      <a:pt x="18" y="51"/>
                      <a:pt x="17" y="51"/>
                      <a:pt x="17" y="52"/>
                    </a:cubicBezTo>
                    <a:cubicBezTo>
                      <a:pt x="17" y="54"/>
                      <a:pt x="19" y="55"/>
                      <a:pt x="19" y="57"/>
                    </a:cubicBezTo>
                    <a:cubicBezTo>
                      <a:pt x="19" y="58"/>
                      <a:pt x="19" y="60"/>
                      <a:pt x="20" y="61"/>
                    </a:cubicBezTo>
                    <a:cubicBezTo>
                      <a:pt x="22" y="65"/>
                      <a:pt x="18" y="69"/>
                      <a:pt x="18" y="73"/>
                    </a:cubicBezTo>
                    <a:cubicBezTo>
                      <a:pt x="17" y="75"/>
                      <a:pt x="19" y="77"/>
                      <a:pt x="18" y="79"/>
                    </a:cubicBezTo>
                    <a:cubicBezTo>
                      <a:pt x="17" y="80"/>
                      <a:pt x="15" y="81"/>
                      <a:pt x="14" y="83"/>
                    </a:cubicBezTo>
                    <a:cubicBezTo>
                      <a:pt x="13" y="85"/>
                      <a:pt x="17" y="93"/>
                      <a:pt x="15" y="94"/>
                    </a:cubicBezTo>
                    <a:cubicBezTo>
                      <a:pt x="11" y="96"/>
                      <a:pt x="12" y="101"/>
                      <a:pt x="11" y="105"/>
                    </a:cubicBezTo>
                    <a:cubicBezTo>
                      <a:pt x="9" y="108"/>
                      <a:pt x="10" y="113"/>
                      <a:pt x="10" y="117"/>
                    </a:cubicBezTo>
                    <a:cubicBezTo>
                      <a:pt x="10" y="120"/>
                      <a:pt x="10" y="123"/>
                      <a:pt x="10" y="126"/>
                    </a:cubicBezTo>
                    <a:cubicBezTo>
                      <a:pt x="10" y="127"/>
                      <a:pt x="15" y="130"/>
                      <a:pt x="13" y="130"/>
                    </a:cubicBezTo>
                    <a:cubicBezTo>
                      <a:pt x="13" y="130"/>
                      <a:pt x="9" y="131"/>
                      <a:pt x="11" y="132"/>
                    </a:cubicBezTo>
                    <a:cubicBezTo>
                      <a:pt x="13" y="132"/>
                      <a:pt x="13" y="133"/>
                      <a:pt x="12" y="135"/>
                    </a:cubicBezTo>
                    <a:cubicBezTo>
                      <a:pt x="11" y="137"/>
                      <a:pt x="11" y="139"/>
                      <a:pt x="11" y="142"/>
                    </a:cubicBezTo>
                    <a:cubicBezTo>
                      <a:pt x="11" y="144"/>
                      <a:pt x="9" y="145"/>
                      <a:pt x="8" y="147"/>
                    </a:cubicBezTo>
                    <a:cubicBezTo>
                      <a:pt x="7" y="148"/>
                      <a:pt x="8" y="150"/>
                      <a:pt x="8" y="152"/>
                    </a:cubicBezTo>
                    <a:cubicBezTo>
                      <a:pt x="8" y="153"/>
                      <a:pt x="6" y="156"/>
                      <a:pt x="5" y="156"/>
                    </a:cubicBezTo>
                    <a:cubicBezTo>
                      <a:pt x="0" y="158"/>
                      <a:pt x="3" y="164"/>
                      <a:pt x="4" y="167"/>
                    </a:cubicBezTo>
                    <a:cubicBezTo>
                      <a:pt x="5" y="169"/>
                      <a:pt x="8" y="166"/>
                      <a:pt x="8" y="170"/>
                    </a:cubicBezTo>
                    <a:cubicBezTo>
                      <a:pt x="8" y="171"/>
                      <a:pt x="7" y="174"/>
                      <a:pt x="9" y="175"/>
                    </a:cubicBezTo>
                    <a:cubicBezTo>
                      <a:pt x="10" y="176"/>
                      <a:pt x="11" y="176"/>
                      <a:pt x="13" y="176"/>
                    </a:cubicBezTo>
                    <a:cubicBezTo>
                      <a:pt x="15" y="177"/>
                      <a:pt x="18" y="177"/>
                      <a:pt x="20" y="177"/>
                    </a:cubicBezTo>
                    <a:cubicBezTo>
                      <a:pt x="21" y="177"/>
                      <a:pt x="22" y="177"/>
                      <a:pt x="23" y="178"/>
                    </a:cubicBezTo>
                    <a:cubicBezTo>
                      <a:pt x="23" y="177"/>
                      <a:pt x="24" y="177"/>
                      <a:pt x="25" y="177"/>
                    </a:cubicBezTo>
                    <a:cubicBezTo>
                      <a:pt x="25" y="178"/>
                      <a:pt x="27" y="179"/>
                      <a:pt x="27" y="179"/>
                    </a:cubicBezTo>
                    <a:cubicBezTo>
                      <a:pt x="28" y="179"/>
                      <a:pt x="26" y="176"/>
                      <a:pt x="26" y="175"/>
                    </a:cubicBezTo>
                    <a:cubicBezTo>
                      <a:pt x="24" y="173"/>
                      <a:pt x="24" y="171"/>
                      <a:pt x="24" y="169"/>
                    </a:cubicBezTo>
                    <a:cubicBezTo>
                      <a:pt x="24" y="167"/>
                      <a:pt x="24" y="166"/>
                      <a:pt x="27" y="164"/>
                    </a:cubicBezTo>
                    <a:cubicBezTo>
                      <a:pt x="29" y="163"/>
                      <a:pt x="25" y="163"/>
                      <a:pt x="25" y="163"/>
                    </a:cubicBezTo>
                    <a:cubicBezTo>
                      <a:pt x="25" y="163"/>
                      <a:pt x="27" y="162"/>
                      <a:pt x="26" y="162"/>
                    </a:cubicBezTo>
                    <a:cubicBezTo>
                      <a:pt x="27" y="162"/>
                      <a:pt x="27" y="163"/>
                      <a:pt x="28" y="163"/>
                    </a:cubicBezTo>
                    <a:cubicBezTo>
                      <a:pt x="29" y="164"/>
                      <a:pt x="30" y="163"/>
                      <a:pt x="31" y="163"/>
                    </a:cubicBezTo>
                    <a:cubicBezTo>
                      <a:pt x="32" y="161"/>
                      <a:pt x="31" y="159"/>
                      <a:pt x="31" y="157"/>
                    </a:cubicBezTo>
                    <a:cubicBezTo>
                      <a:pt x="32" y="155"/>
                      <a:pt x="34" y="154"/>
                      <a:pt x="37" y="153"/>
                    </a:cubicBezTo>
                    <a:cubicBezTo>
                      <a:pt x="38" y="152"/>
                      <a:pt x="39" y="152"/>
                      <a:pt x="40" y="151"/>
                    </a:cubicBezTo>
                    <a:cubicBezTo>
                      <a:pt x="41" y="150"/>
                      <a:pt x="39" y="149"/>
                      <a:pt x="39" y="149"/>
                    </a:cubicBezTo>
                    <a:cubicBezTo>
                      <a:pt x="39" y="148"/>
                      <a:pt x="42" y="147"/>
                      <a:pt x="41" y="145"/>
                    </a:cubicBezTo>
                    <a:cubicBezTo>
                      <a:pt x="40" y="143"/>
                      <a:pt x="36" y="145"/>
                      <a:pt x="35" y="143"/>
                    </a:cubicBezTo>
                    <a:cubicBezTo>
                      <a:pt x="34" y="142"/>
                      <a:pt x="33" y="142"/>
                      <a:pt x="32" y="140"/>
                    </a:cubicBezTo>
                    <a:cubicBezTo>
                      <a:pt x="31" y="138"/>
                      <a:pt x="33" y="135"/>
                      <a:pt x="34" y="134"/>
                    </a:cubicBezTo>
                    <a:cubicBezTo>
                      <a:pt x="36" y="133"/>
                      <a:pt x="37" y="131"/>
                      <a:pt x="39" y="131"/>
                    </a:cubicBezTo>
                    <a:cubicBezTo>
                      <a:pt x="41" y="130"/>
                      <a:pt x="41" y="132"/>
                      <a:pt x="42" y="129"/>
                    </a:cubicBezTo>
                    <a:cubicBezTo>
                      <a:pt x="42" y="127"/>
                      <a:pt x="44" y="126"/>
                      <a:pt x="43" y="124"/>
                    </a:cubicBezTo>
                    <a:cubicBezTo>
                      <a:pt x="42" y="121"/>
                      <a:pt x="47" y="121"/>
                      <a:pt x="48" y="119"/>
                    </a:cubicBezTo>
                    <a:cubicBezTo>
                      <a:pt x="48" y="119"/>
                      <a:pt x="43" y="115"/>
                      <a:pt x="48" y="116"/>
                    </a:cubicBezTo>
                    <a:cubicBezTo>
                      <a:pt x="49" y="117"/>
                      <a:pt x="49" y="118"/>
                      <a:pt x="50" y="118"/>
                    </a:cubicBezTo>
                    <a:cubicBezTo>
                      <a:pt x="52" y="118"/>
                      <a:pt x="52" y="115"/>
                      <a:pt x="51" y="114"/>
                    </a:cubicBezTo>
                    <a:cubicBezTo>
                      <a:pt x="51" y="113"/>
                      <a:pt x="49" y="115"/>
                      <a:pt x="49" y="115"/>
                    </a:cubicBezTo>
                    <a:cubicBezTo>
                      <a:pt x="47" y="115"/>
                      <a:pt x="45" y="114"/>
                      <a:pt x="45" y="113"/>
                    </a:cubicBezTo>
                    <a:cubicBezTo>
                      <a:pt x="45" y="112"/>
                      <a:pt x="43" y="105"/>
                      <a:pt x="45" y="105"/>
                    </a:cubicBezTo>
                    <a:cubicBezTo>
                      <a:pt x="48" y="106"/>
                      <a:pt x="50" y="108"/>
                      <a:pt x="54" y="108"/>
                    </a:cubicBezTo>
                    <a:cubicBezTo>
                      <a:pt x="55" y="108"/>
                      <a:pt x="56" y="107"/>
                      <a:pt x="57" y="107"/>
                    </a:cubicBezTo>
                    <a:cubicBezTo>
                      <a:pt x="59" y="105"/>
                      <a:pt x="57" y="104"/>
                      <a:pt x="58" y="102"/>
                    </a:cubicBezTo>
                    <a:cubicBezTo>
                      <a:pt x="58" y="101"/>
                      <a:pt x="59" y="100"/>
                      <a:pt x="59" y="100"/>
                    </a:cubicBezTo>
                    <a:cubicBezTo>
                      <a:pt x="60" y="98"/>
                      <a:pt x="59" y="98"/>
                      <a:pt x="59" y="97"/>
                    </a:cubicBezTo>
                    <a:cubicBezTo>
                      <a:pt x="58" y="96"/>
                      <a:pt x="58" y="94"/>
                      <a:pt x="59" y="94"/>
                    </a:cubicBezTo>
                    <a:cubicBezTo>
                      <a:pt x="61" y="94"/>
                      <a:pt x="60" y="96"/>
                      <a:pt x="60" y="96"/>
                    </a:cubicBezTo>
                    <a:cubicBezTo>
                      <a:pt x="59" y="95"/>
                      <a:pt x="65" y="95"/>
                      <a:pt x="65" y="95"/>
                    </a:cubicBezTo>
                    <a:cubicBezTo>
                      <a:pt x="69" y="95"/>
                      <a:pt x="72" y="93"/>
                      <a:pt x="76" y="93"/>
                    </a:cubicBezTo>
                    <a:cubicBezTo>
                      <a:pt x="77" y="92"/>
                      <a:pt x="80" y="91"/>
                      <a:pt x="82" y="90"/>
                    </a:cubicBezTo>
                    <a:cubicBezTo>
                      <a:pt x="83" y="89"/>
                      <a:pt x="83" y="88"/>
                      <a:pt x="84" y="87"/>
                    </a:cubicBezTo>
                    <a:cubicBezTo>
                      <a:pt x="85" y="86"/>
                      <a:pt x="86" y="85"/>
                      <a:pt x="87" y="83"/>
                    </a:cubicBezTo>
                    <a:cubicBezTo>
                      <a:pt x="87" y="80"/>
                      <a:pt x="85" y="80"/>
                      <a:pt x="83" y="78"/>
                    </a:cubicBezTo>
                    <a:cubicBezTo>
                      <a:pt x="82" y="76"/>
                      <a:pt x="85" y="75"/>
                      <a:pt x="83" y="73"/>
                    </a:cubicBezTo>
                    <a:cubicBezTo>
                      <a:pt x="82" y="72"/>
                      <a:pt x="78" y="71"/>
                      <a:pt x="78" y="69"/>
                    </a:cubicBezTo>
                    <a:cubicBezTo>
                      <a:pt x="78" y="69"/>
                      <a:pt x="78" y="68"/>
                      <a:pt x="79" y="68"/>
                    </a:cubicBezTo>
                    <a:cubicBezTo>
                      <a:pt x="79" y="67"/>
                      <a:pt x="78" y="67"/>
                      <a:pt x="78" y="66"/>
                    </a:cubicBezTo>
                    <a:cubicBezTo>
                      <a:pt x="78" y="65"/>
                      <a:pt x="77" y="63"/>
                      <a:pt x="78" y="62"/>
                    </a:cubicBezTo>
                    <a:cubicBezTo>
                      <a:pt x="79" y="61"/>
                      <a:pt x="77" y="63"/>
                      <a:pt x="78" y="6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1" name="Freeform 631">
                <a:extLst>
                  <a:ext uri="{FF2B5EF4-FFF2-40B4-BE49-F238E27FC236}">
                    <a16:creationId xmlns:a16="http://schemas.microsoft.com/office/drawing/2014/main" id="{C614ABAB-DA24-3E41-B542-DFFA36A4CF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7750" y="3891422"/>
                <a:ext cx="75275" cy="83529"/>
              </a:xfrm>
              <a:custGeom>
                <a:avLst/>
                <a:gdLst>
                  <a:gd name="T0" fmla="*/ 15 w 22"/>
                  <a:gd name="T1" fmla="*/ 23 h 24"/>
                  <a:gd name="T2" fmla="*/ 19 w 22"/>
                  <a:gd name="T3" fmla="*/ 24 h 24"/>
                  <a:gd name="T4" fmla="*/ 19 w 22"/>
                  <a:gd name="T5" fmla="*/ 17 h 24"/>
                  <a:gd name="T6" fmla="*/ 20 w 22"/>
                  <a:gd name="T7" fmla="*/ 10 h 24"/>
                  <a:gd name="T8" fmla="*/ 21 w 22"/>
                  <a:gd name="T9" fmla="*/ 7 h 24"/>
                  <a:gd name="T10" fmla="*/ 22 w 22"/>
                  <a:gd name="T11" fmla="*/ 3 h 24"/>
                  <a:gd name="T12" fmla="*/ 17 w 22"/>
                  <a:gd name="T13" fmla="*/ 4 h 24"/>
                  <a:gd name="T14" fmla="*/ 12 w 22"/>
                  <a:gd name="T15" fmla="*/ 5 h 24"/>
                  <a:gd name="T16" fmla="*/ 9 w 22"/>
                  <a:gd name="T17" fmla="*/ 8 h 24"/>
                  <a:gd name="T18" fmla="*/ 4 w 22"/>
                  <a:gd name="T19" fmla="*/ 9 h 24"/>
                  <a:gd name="T20" fmla="*/ 3 w 22"/>
                  <a:gd name="T21" fmla="*/ 12 h 24"/>
                  <a:gd name="T22" fmla="*/ 0 w 22"/>
                  <a:gd name="T23" fmla="*/ 13 h 24"/>
                  <a:gd name="T24" fmla="*/ 6 w 22"/>
                  <a:gd name="T25" fmla="*/ 19 h 24"/>
                  <a:gd name="T26" fmla="*/ 11 w 22"/>
                  <a:gd name="T27" fmla="*/ 22 h 24"/>
                  <a:gd name="T28" fmla="*/ 15 w 22"/>
                  <a:gd name="T29" fmla="*/ 23 h 24"/>
                  <a:gd name="T30" fmla="*/ 15 w 22"/>
                  <a:gd name="T31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" h="24">
                    <a:moveTo>
                      <a:pt x="15" y="23"/>
                    </a:moveTo>
                    <a:cubicBezTo>
                      <a:pt x="16" y="24"/>
                      <a:pt x="17" y="24"/>
                      <a:pt x="19" y="24"/>
                    </a:cubicBezTo>
                    <a:cubicBezTo>
                      <a:pt x="17" y="21"/>
                      <a:pt x="19" y="20"/>
                      <a:pt x="19" y="17"/>
                    </a:cubicBezTo>
                    <a:cubicBezTo>
                      <a:pt x="19" y="15"/>
                      <a:pt x="20" y="12"/>
                      <a:pt x="20" y="10"/>
                    </a:cubicBezTo>
                    <a:cubicBezTo>
                      <a:pt x="20" y="9"/>
                      <a:pt x="21" y="8"/>
                      <a:pt x="21" y="7"/>
                    </a:cubicBezTo>
                    <a:cubicBezTo>
                      <a:pt x="22" y="6"/>
                      <a:pt x="21" y="5"/>
                      <a:pt x="22" y="3"/>
                    </a:cubicBezTo>
                    <a:cubicBezTo>
                      <a:pt x="22" y="0"/>
                      <a:pt x="18" y="4"/>
                      <a:pt x="17" y="4"/>
                    </a:cubicBezTo>
                    <a:cubicBezTo>
                      <a:pt x="15" y="4"/>
                      <a:pt x="14" y="3"/>
                      <a:pt x="12" y="5"/>
                    </a:cubicBezTo>
                    <a:cubicBezTo>
                      <a:pt x="12" y="5"/>
                      <a:pt x="10" y="9"/>
                      <a:pt x="9" y="8"/>
                    </a:cubicBezTo>
                    <a:cubicBezTo>
                      <a:pt x="7" y="8"/>
                      <a:pt x="6" y="8"/>
                      <a:pt x="4" y="9"/>
                    </a:cubicBezTo>
                    <a:cubicBezTo>
                      <a:pt x="4" y="10"/>
                      <a:pt x="4" y="12"/>
                      <a:pt x="3" y="12"/>
                    </a:cubicBezTo>
                    <a:cubicBezTo>
                      <a:pt x="3" y="13"/>
                      <a:pt x="1" y="13"/>
                      <a:pt x="0" y="13"/>
                    </a:cubicBezTo>
                    <a:cubicBezTo>
                      <a:pt x="2" y="15"/>
                      <a:pt x="4" y="18"/>
                      <a:pt x="6" y="19"/>
                    </a:cubicBezTo>
                    <a:cubicBezTo>
                      <a:pt x="7" y="21"/>
                      <a:pt x="9" y="22"/>
                      <a:pt x="11" y="22"/>
                    </a:cubicBezTo>
                    <a:cubicBezTo>
                      <a:pt x="12" y="22"/>
                      <a:pt x="14" y="22"/>
                      <a:pt x="15" y="23"/>
                    </a:cubicBezTo>
                    <a:cubicBezTo>
                      <a:pt x="16" y="23"/>
                      <a:pt x="15" y="22"/>
                      <a:pt x="15" y="2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2" name="Freeform 632">
                <a:extLst>
                  <a:ext uri="{FF2B5EF4-FFF2-40B4-BE49-F238E27FC236}">
                    <a16:creationId xmlns:a16="http://schemas.microsoft.com/office/drawing/2014/main" id="{462A51D7-53D4-9D40-92CC-72617898E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1274" y="3967891"/>
                <a:ext cx="58808" cy="51764"/>
              </a:xfrm>
              <a:custGeom>
                <a:avLst/>
                <a:gdLst>
                  <a:gd name="T0" fmla="*/ 16 w 17"/>
                  <a:gd name="T1" fmla="*/ 10 h 15"/>
                  <a:gd name="T2" fmla="*/ 17 w 17"/>
                  <a:gd name="T3" fmla="*/ 8 h 15"/>
                  <a:gd name="T4" fmla="*/ 15 w 17"/>
                  <a:gd name="T5" fmla="*/ 6 h 15"/>
                  <a:gd name="T6" fmla="*/ 12 w 17"/>
                  <a:gd name="T7" fmla="*/ 2 h 15"/>
                  <a:gd name="T8" fmla="*/ 8 w 17"/>
                  <a:gd name="T9" fmla="*/ 1 h 15"/>
                  <a:gd name="T10" fmla="*/ 3 w 17"/>
                  <a:gd name="T11" fmla="*/ 0 h 15"/>
                  <a:gd name="T12" fmla="*/ 3 w 17"/>
                  <a:gd name="T13" fmla="*/ 6 h 15"/>
                  <a:gd name="T14" fmla="*/ 6 w 17"/>
                  <a:gd name="T15" fmla="*/ 7 h 15"/>
                  <a:gd name="T16" fmla="*/ 4 w 17"/>
                  <a:gd name="T17" fmla="*/ 5 h 15"/>
                  <a:gd name="T18" fmla="*/ 7 w 17"/>
                  <a:gd name="T19" fmla="*/ 7 h 15"/>
                  <a:gd name="T20" fmla="*/ 11 w 17"/>
                  <a:gd name="T21" fmla="*/ 10 h 15"/>
                  <a:gd name="T22" fmla="*/ 14 w 17"/>
                  <a:gd name="T23" fmla="*/ 14 h 15"/>
                  <a:gd name="T24" fmla="*/ 16 w 17"/>
                  <a:gd name="T25" fmla="*/ 10 h 15"/>
                  <a:gd name="T26" fmla="*/ 16 w 17"/>
                  <a:gd name="T27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15">
                    <a:moveTo>
                      <a:pt x="16" y="10"/>
                    </a:moveTo>
                    <a:cubicBezTo>
                      <a:pt x="16" y="9"/>
                      <a:pt x="16" y="8"/>
                      <a:pt x="17" y="8"/>
                    </a:cubicBezTo>
                    <a:cubicBezTo>
                      <a:pt x="16" y="7"/>
                      <a:pt x="16" y="6"/>
                      <a:pt x="15" y="6"/>
                    </a:cubicBezTo>
                    <a:cubicBezTo>
                      <a:pt x="14" y="5"/>
                      <a:pt x="13" y="2"/>
                      <a:pt x="12" y="2"/>
                    </a:cubicBezTo>
                    <a:cubicBezTo>
                      <a:pt x="10" y="2"/>
                      <a:pt x="9" y="2"/>
                      <a:pt x="8" y="1"/>
                    </a:cubicBezTo>
                    <a:cubicBezTo>
                      <a:pt x="7" y="0"/>
                      <a:pt x="4" y="0"/>
                      <a:pt x="3" y="0"/>
                    </a:cubicBezTo>
                    <a:cubicBezTo>
                      <a:pt x="4" y="1"/>
                      <a:pt x="0" y="6"/>
                      <a:pt x="3" y="6"/>
                    </a:cubicBezTo>
                    <a:cubicBezTo>
                      <a:pt x="4" y="6"/>
                      <a:pt x="4" y="8"/>
                      <a:pt x="6" y="7"/>
                    </a:cubicBezTo>
                    <a:cubicBezTo>
                      <a:pt x="7" y="6"/>
                      <a:pt x="4" y="5"/>
                      <a:pt x="4" y="5"/>
                    </a:cubicBezTo>
                    <a:cubicBezTo>
                      <a:pt x="5" y="5"/>
                      <a:pt x="7" y="6"/>
                      <a:pt x="7" y="7"/>
                    </a:cubicBezTo>
                    <a:cubicBezTo>
                      <a:pt x="8" y="9"/>
                      <a:pt x="10" y="8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7" y="15"/>
                      <a:pt x="17" y="12"/>
                      <a:pt x="16" y="10"/>
                    </a:cubicBezTo>
                    <a:cubicBezTo>
                      <a:pt x="16" y="9"/>
                      <a:pt x="16" y="11"/>
                      <a:pt x="16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3" name="Freeform 633">
                <a:extLst>
                  <a:ext uri="{FF2B5EF4-FFF2-40B4-BE49-F238E27FC236}">
                    <a16:creationId xmlns:a16="http://schemas.microsoft.com/office/drawing/2014/main" id="{EED16FBF-3916-9040-91D5-FB69FDCE0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5408" y="3909068"/>
                <a:ext cx="38814" cy="30589"/>
              </a:xfrm>
              <a:custGeom>
                <a:avLst/>
                <a:gdLst>
                  <a:gd name="T0" fmla="*/ 4 w 11"/>
                  <a:gd name="T1" fmla="*/ 1 h 9"/>
                  <a:gd name="T2" fmla="*/ 4 w 11"/>
                  <a:gd name="T3" fmla="*/ 0 h 9"/>
                  <a:gd name="T4" fmla="*/ 0 w 11"/>
                  <a:gd name="T5" fmla="*/ 4 h 9"/>
                  <a:gd name="T6" fmla="*/ 11 w 11"/>
                  <a:gd name="T7" fmla="*/ 5 h 9"/>
                  <a:gd name="T8" fmla="*/ 4 w 11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4" y="1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3"/>
                      <a:pt x="0" y="4"/>
                    </a:cubicBezTo>
                    <a:cubicBezTo>
                      <a:pt x="2" y="5"/>
                      <a:pt x="11" y="9"/>
                      <a:pt x="11" y="5"/>
                    </a:cubicBezTo>
                    <a:cubicBezTo>
                      <a:pt x="11" y="2"/>
                      <a:pt x="6" y="3"/>
                      <a:pt x="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4" name="Freeform 634">
                <a:extLst>
                  <a:ext uri="{FF2B5EF4-FFF2-40B4-BE49-F238E27FC236}">
                    <a16:creationId xmlns:a16="http://schemas.microsoft.com/office/drawing/2014/main" id="{EA994FFE-CC6E-FE4E-867C-30F542A50F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4242" y="3846716"/>
                <a:ext cx="69395" cy="79999"/>
              </a:xfrm>
              <a:custGeom>
                <a:avLst/>
                <a:gdLst>
                  <a:gd name="T0" fmla="*/ 16 w 20"/>
                  <a:gd name="T1" fmla="*/ 16 h 23"/>
                  <a:gd name="T2" fmla="*/ 20 w 20"/>
                  <a:gd name="T3" fmla="*/ 12 h 23"/>
                  <a:gd name="T4" fmla="*/ 16 w 20"/>
                  <a:gd name="T5" fmla="*/ 8 h 23"/>
                  <a:gd name="T6" fmla="*/ 16 w 20"/>
                  <a:gd name="T7" fmla="*/ 1 h 23"/>
                  <a:gd name="T8" fmla="*/ 8 w 20"/>
                  <a:gd name="T9" fmla="*/ 1 h 23"/>
                  <a:gd name="T10" fmla="*/ 7 w 20"/>
                  <a:gd name="T11" fmla="*/ 6 h 23"/>
                  <a:gd name="T12" fmla="*/ 8 w 20"/>
                  <a:gd name="T13" fmla="*/ 10 h 23"/>
                  <a:gd name="T14" fmla="*/ 4 w 20"/>
                  <a:gd name="T15" fmla="*/ 10 h 23"/>
                  <a:gd name="T16" fmla="*/ 2 w 20"/>
                  <a:gd name="T17" fmla="*/ 15 h 23"/>
                  <a:gd name="T18" fmla="*/ 12 w 20"/>
                  <a:gd name="T19" fmla="*/ 21 h 23"/>
                  <a:gd name="T20" fmla="*/ 16 w 20"/>
                  <a:gd name="T21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23">
                    <a:moveTo>
                      <a:pt x="16" y="16"/>
                    </a:moveTo>
                    <a:cubicBezTo>
                      <a:pt x="16" y="14"/>
                      <a:pt x="19" y="13"/>
                      <a:pt x="20" y="12"/>
                    </a:cubicBezTo>
                    <a:cubicBezTo>
                      <a:pt x="17" y="11"/>
                      <a:pt x="16" y="11"/>
                      <a:pt x="16" y="8"/>
                    </a:cubicBezTo>
                    <a:cubicBezTo>
                      <a:pt x="16" y="7"/>
                      <a:pt x="17" y="2"/>
                      <a:pt x="16" y="1"/>
                    </a:cubicBezTo>
                    <a:cubicBezTo>
                      <a:pt x="15" y="0"/>
                      <a:pt x="10" y="1"/>
                      <a:pt x="8" y="1"/>
                    </a:cubicBezTo>
                    <a:cubicBezTo>
                      <a:pt x="6" y="1"/>
                      <a:pt x="6" y="4"/>
                      <a:pt x="7" y="6"/>
                    </a:cubicBezTo>
                    <a:cubicBezTo>
                      <a:pt x="8" y="7"/>
                      <a:pt x="12" y="10"/>
                      <a:pt x="8" y="10"/>
                    </a:cubicBezTo>
                    <a:cubicBezTo>
                      <a:pt x="7" y="10"/>
                      <a:pt x="5" y="10"/>
                      <a:pt x="4" y="10"/>
                    </a:cubicBezTo>
                    <a:cubicBezTo>
                      <a:pt x="2" y="10"/>
                      <a:pt x="2" y="14"/>
                      <a:pt x="2" y="15"/>
                    </a:cubicBezTo>
                    <a:cubicBezTo>
                      <a:pt x="0" y="21"/>
                      <a:pt x="8" y="20"/>
                      <a:pt x="12" y="21"/>
                    </a:cubicBezTo>
                    <a:cubicBezTo>
                      <a:pt x="13" y="23"/>
                      <a:pt x="16" y="17"/>
                      <a:pt x="16" y="1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5" name="Freeform 635">
                <a:extLst>
                  <a:ext uri="{FF2B5EF4-FFF2-40B4-BE49-F238E27FC236}">
                    <a16:creationId xmlns:a16="http://schemas.microsoft.com/office/drawing/2014/main" id="{1FE7098C-B505-D041-978A-B0373F86B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4352" y="3573775"/>
                <a:ext cx="516338" cy="331765"/>
              </a:xfrm>
              <a:custGeom>
                <a:avLst/>
                <a:gdLst>
                  <a:gd name="T0" fmla="*/ 132 w 150"/>
                  <a:gd name="T1" fmla="*/ 88 h 96"/>
                  <a:gd name="T2" fmla="*/ 130 w 150"/>
                  <a:gd name="T3" fmla="*/ 80 h 96"/>
                  <a:gd name="T4" fmla="*/ 144 w 150"/>
                  <a:gd name="T5" fmla="*/ 78 h 96"/>
                  <a:gd name="T6" fmla="*/ 146 w 150"/>
                  <a:gd name="T7" fmla="*/ 68 h 96"/>
                  <a:gd name="T8" fmla="*/ 146 w 150"/>
                  <a:gd name="T9" fmla="*/ 61 h 96"/>
                  <a:gd name="T10" fmla="*/ 132 w 150"/>
                  <a:gd name="T11" fmla="*/ 64 h 96"/>
                  <a:gd name="T12" fmla="*/ 126 w 150"/>
                  <a:gd name="T13" fmla="*/ 76 h 96"/>
                  <a:gd name="T14" fmla="*/ 110 w 150"/>
                  <a:gd name="T15" fmla="*/ 76 h 96"/>
                  <a:gd name="T16" fmla="*/ 102 w 150"/>
                  <a:gd name="T17" fmla="*/ 69 h 96"/>
                  <a:gd name="T18" fmla="*/ 96 w 150"/>
                  <a:gd name="T19" fmla="*/ 51 h 96"/>
                  <a:gd name="T20" fmla="*/ 98 w 150"/>
                  <a:gd name="T21" fmla="*/ 38 h 96"/>
                  <a:gd name="T22" fmla="*/ 90 w 150"/>
                  <a:gd name="T23" fmla="*/ 35 h 96"/>
                  <a:gd name="T24" fmla="*/ 82 w 150"/>
                  <a:gd name="T25" fmla="*/ 24 h 96"/>
                  <a:gd name="T26" fmla="*/ 75 w 150"/>
                  <a:gd name="T27" fmla="*/ 17 h 96"/>
                  <a:gd name="T28" fmla="*/ 68 w 150"/>
                  <a:gd name="T29" fmla="*/ 20 h 96"/>
                  <a:gd name="T30" fmla="*/ 59 w 150"/>
                  <a:gd name="T31" fmla="*/ 10 h 96"/>
                  <a:gd name="T32" fmla="*/ 45 w 150"/>
                  <a:gd name="T33" fmla="*/ 6 h 96"/>
                  <a:gd name="T34" fmla="*/ 29 w 150"/>
                  <a:gd name="T35" fmla="*/ 8 h 96"/>
                  <a:gd name="T36" fmla="*/ 13 w 150"/>
                  <a:gd name="T37" fmla="*/ 1 h 96"/>
                  <a:gd name="T38" fmla="*/ 7 w 150"/>
                  <a:gd name="T39" fmla="*/ 16 h 96"/>
                  <a:gd name="T40" fmla="*/ 15 w 150"/>
                  <a:gd name="T41" fmla="*/ 28 h 96"/>
                  <a:gd name="T42" fmla="*/ 15 w 150"/>
                  <a:gd name="T43" fmla="*/ 32 h 96"/>
                  <a:gd name="T44" fmla="*/ 25 w 150"/>
                  <a:gd name="T45" fmla="*/ 38 h 96"/>
                  <a:gd name="T46" fmla="*/ 26 w 150"/>
                  <a:gd name="T47" fmla="*/ 44 h 96"/>
                  <a:gd name="T48" fmla="*/ 36 w 150"/>
                  <a:gd name="T49" fmla="*/ 53 h 96"/>
                  <a:gd name="T50" fmla="*/ 36 w 150"/>
                  <a:gd name="T51" fmla="*/ 47 h 96"/>
                  <a:gd name="T52" fmla="*/ 32 w 150"/>
                  <a:gd name="T53" fmla="*/ 42 h 96"/>
                  <a:gd name="T54" fmla="*/ 26 w 150"/>
                  <a:gd name="T55" fmla="*/ 32 h 96"/>
                  <a:gd name="T56" fmla="*/ 20 w 150"/>
                  <a:gd name="T57" fmla="*/ 23 h 96"/>
                  <a:gd name="T58" fmla="*/ 13 w 150"/>
                  <a:gd name="T59" fmla="*/ 16 h 96"/>
                  <a:gd name="T60" fmla="*/ 11 w 150"/>
                  <a:gd name="T61" fmla="*/ 5 h 96"/>
                  <a:gd name="T62" fmla="*/ 15 w 150"/>
                  <a:gd name="T63" fmla="*/ 7 h 96"/>
                  <a:gd name="T64" fmla="*/ 20 w 150"/>
                  <a:gd name="T65" fmla="*/ 9 h 96"/>
                  <a:gd name="T66" fmla="*/ 23 w 150"/>
                  <a:gd name="T67" fmla="*/ 19 h 96"/>
                  <a:gd name="T68" fmla="*/ 23 w 150"/>
                  <a:gd name="T69" fmla="*/ 20 h 96"/>
                  <a:gd name="T70" fmla="*/ 32 w 150"/>
                  <a:gd name="T71" fmla="*/ 27 h 96"/>
                  <a:gd name="T72" fmla="*/ 36 w 150"/>
                  <a:gd name="T73" fmla="*/ 33 h 96"/>
                  <a:gd name="T74" fmla="*/ 38 w 150"/>
                  <a:gd name="T75" fmla="*/ 38 h 96"/>
                  <a:gd name="T76" fmla="*/ 46 w 150"/>
                  <a:gd name="T77" fmla="*/ 45 h 96"/>
                  <a:gd name="T78" fmla="*/ 54 w 150"/>
                  <a:gd name="T79" fmla="*/ 53 h 96"/>
                  <a:gd name="T80" fmla="*/ 56 w 150"/>
                  <a:gd name="T81" fmla="*/ 59 h 96"/>
                  <a:gd name="T82" fmla="*/ 58 w 150"/>
                  <a:gd name="T83" fmla="*/ 65 h 96"/>
                  <a:gd name="T84" fmla="*/ 60 w 150"/>
                  <a:gd name="T85" fmla="*/ 72 h 96"/>
                  <a:gd name="T86" fmla="*/ 68 w 150"/>
                  <a:gd name="T87" fmla="*/ 77 h 96"/>
                  <a:gd name="T88" fmla="*/ 89 w 150"/>
                  <a:gd name="T89" fmla="*/ 86 h 96"/>
                  <a:gd name="T90" fmla="*/ 113 w 150"/>
                  <a:gd name="T91" fmla="*/ 88 h 96"/>
                  <a:gd name="T92" fmla="*/ 126 w 150"/>
                  <a:gd name="T93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0" h="96">
                    <a:moveTo>
                      <a:pt x="126" y="89"/>
                    </a:moveTo>
                    <a:cubicBezTo>
                      <a:pt x="127" y="89"/>
                      <a:pt x="134" y="90"/>
                      <a:pt x="132" y="88"/>
                    </a:cubicBezTo>
                    <a:cubicBezTo>
                      <a:pt x="131" y="86"/>
                      <a:pt x="129" y="85"/>
                      <a:pt x="128" y="83"/>
                    </a:cubicBezTo>
                    <a:cubicBezTo>
                      <a:pt x="128" y="83"/>
                      <a:pt x="129" y="80"/>
                      <a:pt x="130" y="80"/>
                    </a:cubicBezTo>
                    <a:cubicBezTo>
                      <a:pt x="131" y="79"/>
                      <a:pt x="136" y="80"/>
                      <a:pt x="138" y="80"/>
                    </a:cubicBezTo>
                    <a:cubicBezTo>
                      <a:pt x="141" y="80"/>
                      <a:pt x="140" y="75"/>
                      <a:pt x="144" y="78"/>
                    </a:cubicBezTo>
                    <a:cubicBezTo>
                      <a:pt x="145" y="76"/>
                      <a:pt x="146" y="75"/>
                      <a:pt x="146" y="73"/>
                    </a:cubicBezTo>
                    <a:cubicBezTo>
                      <a:pt x="146" y="71"/>
                      <a:pt x="145" y="69"/>
                      <a:pt x="146" y="68"/>
                    </a:cubicBezTo>
                    <a:cubicBezTo>
                      <a:pt x="147" y="66"/>
                      <a:pt x="150" y="64"/>
                      <a:pt x="150" y="63"/>
                    </a:cubicBezTo>
                    <a:cubicBezTo>
                      <a:pt x="149" y="61"/>
                      <a:pt x="148" y="61"/>
                      <a:pt x="146" y="61"/>
                    </a:cubicBezTo>
                    <a:cubicBezTo>
                      <a:pt x="143" y="61"/>
                      <a:pt x="139" y="61"/>
                      <a:pt x="136" y="62"/>
                    </a:cubicBezTo>
                    <a:cubicBezTo>
                      <a:pt x="134" y="62"/>
                      <a:pt x="133" y="63"/>
                      <a:pt x="132" y="64"/>
                    </a:cubicBezTo>
                    <a:cubicBezTo>
                      <a:pt x="131" y="66"/>
                      <a:pt x="132" y="68"/>
                      <a:pt x="131" y="70"/>
                    </a:cubicBezTo>
                    <a:cubicBezTo>
                      <a:pt x="131" y="71"/>
                      <a:pt x="126" y="76"/>
                      <a:pt x="126" y="76"/>
                    </a:cubicBezTo>
                    <a:cubicBezTo>
                      <a:pt x="122" y="75"/>
                      <a:pt x="118" y="76"/>
                      <a:pt x="114" y="78"/>
                    </a:cubicBezTo>
                    <a:cubicBezTo>
                      <a:pt x="112" y="78"/>
                      <a:pt x="111" y="77"/>
                      <a:pt x="110" y="76"/>
                    </a:cubicBezTo>
                    <a:cubicBezTo>
                      <a:pt x="109" y="75"/>
                      <a:pt x="107" y="75"/>
                      <a:pt x="105" y="74"/>
                    </a:cubicBezTo>
                    <a:cubicBezTo>
                      <a:pt x="103" y="74"/>
                      <a:pt x="103" y="71"/>
                      <a:pt x="102" y="69"/>
                    </a:cubicBezTo>
                    <a:cubicBezTo>
                      <a:pt x="101" y="67"/>
                      <a:pt x="99" y="66"/>
                      <a:pt x="98" y="64"/>
                    </a:cubicBezTo>
                    <a:cubicBezTo>
                      <a:pt x="97" y="60"/>
                      <a:pt x="95" y="55"/>
                      <a:pt x="96" y="51"/>
                    </a:cubicBezTo>
                    <a:cubicBezTo>
                      <a:pt x="96" y="48"/>
                      <a:pt x="95" y="44"/>
                      <a:pt x="97" y="41"/>
                    </a:cubicBezTo>
                    <a:cubicBezTo>
                      <a:pt x="98" y="40"/>
                      <a:pt x="98" y="39"/>
                      <a:pt x="98" y="38"/>
                    </a:cubicBezTo>
                    <a:cubicBezTo>
                      <a:pt x="99" y="36"/>
                      <a:pt x="97" y="37"/>
                      <a:pt x="96" y="36"/>
                    </a:cubicBezTo>
                    <a:cubicBezTo>
                      <a:pt x="94" y="36"/>
                      <a:pt x="92" y="35"/>
                      <a:pt x="90" y="35"/>
                    </a:cubicBezTo>
                    <a:cubicBezTo>
                      <a:pt x="89" y="34"/>
                      <a:pt x="87" y="32"/>
                      <a:pt x="87" y="30"/>
                    </a:cubicBezTo>
                    <a:cubicBezTo>
                      <a:pt x="87" y="27"/>
                      <a:pt x="84" y="26"/>
                      <a:pt x="82" y="24"/>
                    </a:cubicBezTo>
                    <a:cubicBezTo>
                      <a:pt x="81" y="22"/>
                      <a:pt x="81" y="20"/>
                      <a:pt x="80" y="18"/>
                    </a:cubicBezTo>
                    <a:cubicBezTo>
                      <a:pt x="79" y="17"/>
                      <a:pt x="77" y="17"/>
                      <a:pt x="75" y="17"/>
                    </a:cubicBezTo>
                    <a:cubicBezTo>
                      <a:pt x="74" y="16"/>
                      <a:pt x="72" y="16"/>
                      <a:pt x="71" y="17"/>
                    </a:cubicBezTo>
                    <a:cubicBezTo>
                      <a:pt x="71" y="18"/>
                      <a:pt x="70" y="20"/>
                      <a:pt x="68" y="20"/>
                    </a:cubicBezTo>
                    <a:cubicBezTo>
                      <a:pt x="66" y="20"/>
                      <a:pt x="63" y="18"/>
                      <a:pt x="62" y="16"/>
                    </a:cubicBezTo>
                    <a:cubicBezTo>
                      <a:pt x="61" y="13"/>
                      <a:pt x="61" y="12"/>
                      <a:pt x="59" y="10"/>
                    </a:cubicBezTo>
                    <a:cubicBezTo>
                      <a:pt x="57" y="9"/>
                      <a:pt x="54" y="6"/>
                      <a:pt x="52" y="6"/>
                    </a:cubicBezTo>
                    <a:cubicBezTo>
                      <a:pt x="51" y="5"/>
                      <a:pt x="45" y="5"/>
                      <a:pt x="45" y="6"/>
                    </a:cubicBezTo>
                    <a:cubicBezTo>
                      <a:pt x="43" y="9"/>
                      <a:pt x="42" y="8"/>
                      <a:pt x="39" y="8"/>
                    </a:cubicBezTo>
                    <a:cubicBezTo>
                      <a:pt x="35" y="8"/>
                      <a:pt x="32" y="8"/>
                      <a:pt x="29" y="8"/>
                    </a:cubicBezTo>
                    <a:cubicBezTo>
                      <a:pt x="28" y="8"/>
                      <a:pt x="25" y="6"/>
                      <a:pt x="23" y="5"/>
                    </a:cubicBezTo>
                    <a:cubicBezTo>
                      <a:pt x="20" y="4"/>
                      <a:pt x="17" y="3"/>
                      <a:pt x="13" y="1"/>
                    </a:cubicBezTo>
                    <a:cubicBezTo>
                      <a:pt x="9" y="0"/>
                      <a:pt x="4" y="1"/>
                      <a:pt x="0" y="2"/>
                    </a:cubicBezTo>
                    <a:cubicBezTo>
                      <a:pt x="1" y="7"/>
                      <a:pt x="5" y="11"/>
                      <a:pt x="7" y="16"/>
                    </a:cubicBezTo>
                    <a:cubicBezTo>
                      <a:pt x="8" y="18"/>
                      <a:pt x="11" y="20"/>
                      <a:pt x="13" y="21"/>
                    </a:cubicBezTo>
                    <a:cubicBezTo>
                      <a:pt x="14" y="23"/>
                      <a:pt x="16" y="26"/>
                      <a:pt x="15" y="28"/>
                    </a:cubicBezTo>
                    <a:cubicBezTo>
                      <a:pt x="15" y="28"/>
                      <a:pt x="8" y="26"/>
                      <a:pt x="12" y="29"/>
                    </a:cubicBezTo>
                    <a:cubicBezTo>
                      <a:pt x="13" y="30"/>
                      <a:pt x="14" y="31"/>
                      <a:pt x="15" y="32"/>
                    </a:cubicBezTo>
                    <a:cubicBezTo>
                      <a:pt x="17" y="32"/>
                      <a:pt x="18" y="32"/>
                      <a:pt x="19" y="33"/>
                    </a:cubicBezTo>
                    <a:cubicBezTo>
                      <a:pt x="21" y="34"/>
                      <a:pt x="23" y="36"/>
                      <a:pt x="25" y="38"/>
                    </a:cubicBezTo>
                    <a:cubicBezTo>
                      <a:pt x="26" y="39"/>
                      <a:pt x="25" y="41"/>
                      <a:pt x="24" y="42"/>
                    </a:cubicBezTo>
                    <a:cubicBezTo>
                      <a:pt x="23" y="43"/>
                      <a:pt x="25" y="44"/>
                      <a:pt x="26" y="44"/>
                    </a:cubicBezTo>
                    <a:cubicBezTo>
                      <a:pt x="29" y="46"/>
                      <a:pt x="31" y="48"/>
                      <a:pt x="33" y="50"/>
                    </a:cubicBezTo>
                    <a:cubicBezTo>
                      <a:pt x="34" y="51"/>
                      <a:pt x="35" y="53"/>
                      <a:pt x="36" y="53"/>
                    </a:cubicBezTo>
                    <a:cubicBezTo>
                      <a:pt x="37" y="53"/>
                      <a:pt x="38" y="51"/>
                      <a:pt x="37" y="50"/>
                    </a:cubicBezTo>
                    <a:cubicBezTo>
                      <a:pt x="37" y="49"/>
                      <a:pt x="36" y="48"/>
                      <a:pt x="36" y="47"/>
                    </a:cubicBezTo>
                    <a:cubicBezTo>
                      <a:pt x="35" y="46"/>
                      <a:pt x="33" y="47"/>
                      <a:pt x="32" y="46"/>
                    </a:cubicBezTo>
                    <a:cubicBezTo>
                      <a:pt x="30" y="44"/>
                      <a:pt x="32" y="44"/>
                      <a:pt x="32" y="42"/>
                    </a:cubicBezTo>
                    <a:cubicBezTo>
                      <a:pt x="32" y="42"/>
                      <a:pt x="30" y="40"/>
                      <a:pt x="30" y="39"/>
                    </a:cubicBezTo>
                    <a:cubicBezTo>
                      <a:pt x="28" y="37"/>
                      <a:pt x="28" y="34"/>
                      <a:pt x="26" y="32"/>
                    </a:cubicBezTo>
                    <a:cubicBezTo>
                      <a:pt x="24" y="31"/>
                      <a:pt x="22" y="29"/>
                      <a:pt x="21" y="27"/>
                    </a:cubicBezTo>
                    <a:cubicBezTo>
                      <a:pt x="21" y="26"/>
                      <a:pt x="21" y="24"/>
                      <a:pt x="20" y="23"/>
                    </a:cubicBezTo>
                    <a:cubicBezTo>
                      <a:pt x="19" y="22"/>
                      <a:pt x="18" y="21"/>
                      <a:pt x="17" y="20"/>
                    </a:cubicBezTo>
                    <a:cubicBezTo>
                      <a:pt x="16" y="18"/>
                      <a:pt x="15" y="17"/>
                      <a:pt x="13" y="16"/>
                    </a:cubicBezTo>
                    <a:cubicBezTo>
                      <a:pt x="12" y="15"/>
                      <a:pt x="12" y="13"/>
                      <a:pt x="12" y="12"/>
                    </a:cubicBezTo>
                    <a:cubicBezTo>
                      <a:pt x="12" y="11"/>
                      <a:pt x="10" y="6"/>
                      <a:pt x="11" y="5"/>
                    </a:cubicBezTo>
                    <a:cubicBezTo>
                      <a:pt x="12" y="4"/>
                      <a:pt x="13" y="7"/>
                      <a:pt x="14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7" y="6"/>
                      <a:pt x="17" y="7"/>
                      <a:pt x="18" y="8"/>
                    </a:cubicBezTo>
                    <a:cubicBezTo>
                      <a:pt x="19" y="8"/>
                      <a:pt x="20" y="8"/>
                      <a:pt x="20" y="9"/>
                    </a:cubicBezTo>
                    <a:cubicBezTo>
                      <a:pt x="20" y="11"/>
                      <a:pt x="21" y="13"/>
                      <a:pt x="22" y="15"/>
                    </a:cubicBezTo>
                    <a:cubicBezTo>
                      <a:pt x="22" y="16"/>
                      <a:pt x="23" y="18"/>
                      <a:pt x="23" y="19"/>
                    </a:cubicBezTo>
                    <a:cubicBezTo>
                      <a:pt x="23" y="20"/>
                      <a:pt x="22" y="21"/>
                      <a:pt x="22" y="22"/>
                    </a:cubicBezTo>
                    <a:cubicBezTo>
                      <a:pt x="23" y="22"/>
                      <a:pt x="23" y="20"/>
                      <a:pt x="23" y="20"/>
                    </a:cubicBezTo>
                    <a:cubicBezTo>
                      <a:pt x="24" y="19"/>
                      <a:pt x="25" y="22"/>
                      <a:pt x="26" y="22"/>
                    </a:cubicBezTo>
                    <a:cubicBezTo>
                      <a:pt x="27" y="23"/>
                      <a:pt x="32" y="26"/>
                      <a:pt x="32" y="27"/>
                    </a:cubicBezTo>
                    <a:cubicBezTo>
                      <a:pt x="32" y="29"/>
                      <a:pt x="33" y="30"/>
                      <a:pt x="34" y="30"/>
                    </a:cubicBezTo>
                    <a:cubicBezTo>
                      <a:pt x="35" y="31"/>
                      <a:pt x="35" y="32"/>
                      <a:pt x="36" y="33"/>
                    </a:cubicBezTo>
                    <a:cubicBezTo>
                      <a:pt x="37" y="34"/>
                      <a:pt x="38" y="33"/>
                      <a:pt x="38" y="34"/>
                    </a:cubicBezTo>
                    <a:cubicBezTo>
                      <a:pt x="39" y="35"/>
                      <a:pt x="37" y="36"/>
                      <a:pt x="38" y="38"/>
                    </a:cubicBezTo>
                    <a:cubicBezTo>
                      <a:pt x="40" y="39"/>
                      <a:pt x="42" y="40"/>
                      <a:pt x="44" y="42"/>
                    </a:cubicBezTo>
                    <a:cubicBezTo>
                      <a:pt x="45" y="43"/>
                      <a:pt x="45" y="44"/>
                      <a:pt x="46" y="45"/>
                    </a:cubicBezTo>
                    <a:cubicBezTo>
                      <a:pt x="47" y="46"/>
                      <a:pt x="48" y="46"/>
                      <a:pt x="49" y="48"/>
                    </a:cubicBezTo>
                    <a:cubicBezTo>
                      <a:pt x="51" y="49"/>
                      <a:pt x="52" y="51"/>
                      <a:pt x="54" y="53"/>
                    </a:cubicBezTo>
                    <a:cubicBezTo>
                      <a:pt x="55" y="54"/>
                      <a:pt x="56" y="55"/>
                      <a:pt x="57" y="56"/>
                    </a:cubicBezTo>
                    <a:cubicBezTo>
                      <a:pt x="58" y="58"/>
                      <a:pt x="56" y="58"/>
                      <a:pt x="56" y="59"/>
                    </a:cubicBezTo>
                    <a:cubicBezTo>
                      <a:pt x="56" y="60"/>
                      <a:pt x="59" y="59"/>
                      <a:pt x="59" y="61"/>
                    </a:cubicBezTo>
                    <a:cubicBezTo>
                      <a:pt x="58" y="63"/>
                      <a:pt x="57" y="63"/>
                      <a:pt x="58" y="65"/>
                    </a:cubicBezTo>
                    <a:cubicBezTo>
                      <a:pt x="58" y="65"/>
                      <a:pt x="56" y="67"/>
                      <a:pt x="57" y="68"/>
                    </a:cubicBezTo>
                    <a:cubicBezTo>
                      <a:pt x="58" y="69"/>
                      <a:pt x="59" y="71"/>
                      <a:pt x="60" y="72"/>
                    </a:cubicBezTo>
                    <a:cubicBezTo>
                      <a:pt x="61" y="73"/>
                      <a:pt x="62" y="73"/>
                      <a:pt x="63" y="73"/>
                    </a:cubicBezTo>
                    <a:cubicBezTo>
                      <a:pt x="66" y="74"/>
                      <a:pt x="66" y="76"/>
                      <a:pt x="68" y="77"/>
                    </a:cubicBezTo>
                    <a:cubicBezTo>
                      <a:pt x="71" y="79"/>
                      <a:pt x="75" y="79"/>
                      <a:pt x="77" y="81"/>
                    </a:cubicBezTo>
                    <a:cubicBezTo>
                      <a:pt x="81" y="83"/>
                      <a:pt x="85" y="85"/>
                      <a:pt x="89" y="86"/>
                    </a:cubicBezTo>
                    <a:cubicBezTo>
                      <a:pt x="92" y="88"/>
                      <a:pt x="97" y="90"/>
                      <a:pt x="101" y="91"/>
                    </a:cubicBezTo>
                    <a:cubicBezTo>
                      <a:pt x="105" y="91"/>
                      <a:pt x="108" y="87"/>
                      <a:pt x="113" y="88"/>
                    </a:cubicBezTo>
                    <a:cubicBezTo>
                      <a:pt x="117" y="89"/>
                      <a:pt x="120" y="93"/>
                      <a:pt x="123" y="96"/>
                    </a:cubicBezTo>
                    <a:cubicBezTo>
                      <a:pt x="123" y="95"/>
                      <a:pt x="124" y="90"/>
                      <a:pt x="126" y="89"/>
                    </a:cubicBezTo>
                    <a:cubicBezTo>
                      <a:pt x="127" y="89"/>
                      <a:pt x="125" y="89"/>
                      <a:pt x="126" y="8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6" name="Freeform 636">
                <a:extLst>
                  <a:ext uri="{FF2B5EF4-FFF2-40B4-BE49-F238E27FC236}">
                    <a16:creationId xmlns:a16="http://schemas.microsoft.com/office/drawing/2014/main" id="{F34F1719-DC44-3147-9DD1-F7ABFFDE6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5994" y="3882010"/>
                <a:ext cx="103503" cy="55294"/>
              </a:xfrm>
              <a:custGeom>
                <a:avLst/>
                <a:gdLst>
                  <a:gd name="T0" fmla="*/ 12 w 30"/>
                  <a:gd name="T1" fmla="*/ 15 h 16"/>
                  <a:gd name="T2" fmla="*/ 13 w 30"/>
                  <a:gd name="T3" fmla="*/ 13 h 16"/>
                  <a:gd name="T4" fmla="*/ 16 w 30"/>
                  <a:gd name="T5" fmla="*/ 11 h 16"/>
                  <a:gd name="T6" fmla="*/ 20 w 30"/>
                  <a:gd name="T7" fmla="*/ 10 h 16"/>
                  <a:gd name="T8" fmla="*/ 24 w 30"/>
                  <a:gd name="T9" fmla="*/ 7 h 16"/>
                  <a:gd name="T10" fmla="*/ 30 w 30"/>
                  <a:gd name="T11" fmla="*/ 5 h 16"/>
                  <a:gd name="T12" fmla="*/ 20 w 30"/>
                  <a:gd name="T13" fmla="*/ 1 h 16"/>
                  <a:gd name="T14" fmla="*/ 14 w 30"/>
                  <a:gd name="T15" fmla="*/ 2 h 16"/>
                  <a:gd name="T16" fmla="*/ 8 w 30"/>
                  <a:gd name="T17" fmla="*/ 1 h 16"/>
                  <a:gd name="T18" fmla="*/ 2 w 30"/>
                  <a:gd name="T19" fmla="*/ 4 h 16"/>
                  <a:gd name="T20" fmla="*/ 1 w 30"/>
                  <a:gd name="T21" fmla="*/ 9 h 16"/>
                  <a:gd name="T22" fmla="*/ 8 w 30"/>
                  <a:gd name="T23" fmla="*/ 14 h 16"/>
                  <a:gd name="T24" fmla="*/ 10 w 30"/>
                  <a:gd name="T25" fmla="*/ 14 h 16"/>
                  <a:gd name="T26" fmla="*/ 9 w 30"/>
                  <a:gd name="T27" fmla="*/ 16 h 16"/>
                  <a:gd name="T28" fmla="*/ 12 w 30"/>
                  <a:gd name="T2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" h="16">
                    <a:moveTo>
                      <a:pt x="12" y="15"/>
                    </a:moveTo>
                    <a:cubicBezTo>
                      <a:pt x="13" y="15"/>
                      <a:pt x="13" y="14"/>
                      <a:pt x="13" y="13"/>
                    </a:cubicBezTo>
                    <a:cubicBezTo>
                      <a:pt x="13" y="12"/>
                      <a:pt x="15" y="11"/>
                      <a:pt x="16" y="11"/>
                    </a:cubicBezTo>
                    <a:cubicBezTo>
                      <a:pt x="18" y="10"/>
                      <a:pt x="18" y="12"/>
                      <a:pt x="20" y="10"/>
                    </a:cubicBezTo>
                    <a:cubicBezTo>
                      <a:pt x="21" y="9"/>
                      <a:pt x="22" y="6"/>
                      <a:pt x="24" y="7"/>
                    </a:cubicBezTo>
                    <a:cubicBezTo>
                      <a:pt x="27" y="7"/>
                      <a:pt x="27" y="6"/>
                      <a:pt x="30" y="5"/>
                    </a:cubicBezTo>
                    <a:cubicBezTo>
                      <a:pt x="26" y="3"/>
                      <a:pt x="25" y="0"/>
                      <a:pt x="20" y="1"/>
                    </a:cubicBezTo>
                    <a:cubicBezTo>
                      <a:pt x="18" y="1"/>
                      <a:pt x="16" y="2"/>
                      <a:pt x="14" y="2"/>
                    </a:cubicBezTo>
                    <a:cubicBezTo>
                      <a:pt x="12" y="2"/>
                      <a:pt x="10" y="1"/>
                      <a:pt x="8" y="1"/>
                    </a:cubicBezTo>
                    <a:cubicBezTo>
                      <a:pt x="5" y="2"/>
                      <a:pt x="4" y="2"/>
                      <a:pt x="2" y="4"/>
                    </a:cubicBezTo>
                    <a:cubicBezTo>
                      <a:pt x="2" y="5"/>
                      <a:pt x="0" y="7"/>
                      <a:pt x="1" y="9"/>
                    </a:cubicBezTo>
                    <a:cubicBezTo>
                      <a:pt x="4" y="11"/>
                      <a:pt x="8" y="9"/>
                      <a:pt x="8" y="14"/>
                    </a:cubicBezTo>
                    <a:cubicBezTo>
                      <a:pt x="8" y="14"/>
                      <a:pt x="10" y="14"/>
                      <a:pt x="10" y="14"/>
                    </a:cubicBezTo>
                    <a:cubicBezTo>
                      <a:pt x="10" y="14"/>
                      <a:pt x="9" y="16"/>
                      <a:pt x="9" y="16"/>
                    </a:cubicBezTo>
                    <a:cubicBezTo>
                      <a:pt x="10" y="16"/>
                      <a:pt x="12" y="16"/>
                      <a:pt x="12" y="1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7" name="Freeform 637">
                <a:extLst>
                  <a:ext uri="{FF2B5EF4-FFF2-40B4-BE49-F238E27FC236}">
                    <a16:creationId xmlns:a16="http://schemas.microsoft.com/office/drawing/2014/main" id="{89FF0339-7FA4-1941-92E8-A53DA801C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5994" y="3836127"/>
                <a:ext cx="24699" cy="51764"/>
              </a:xfrm>
              <a:custGeom>
                <a:avLst/>
                <a:gdLst>
                  <a:gd name="T0" fmla="*/ 5 w 7"/>
                  <a:gd name="T1" fmla="*/ 1 h 15"/>
                  <a:gd name="T2" fmla="*/ 2 w 7"/>
                  <a:gd name="T3" fmla="*/ 4 h 15"/>
                  <a:gd name="T4" fmla="*/ 1 w 7"/>
                  <a:gd name="T5" fmla="*/ 6 h 15"/>
                  <a:gd name="T6" fmla="*/ 2 w 7"/>
                  <a:gd name="T7" fmla="*/ 14 h 15"/>
                  <a:gd name="T8" fmla="*/ 6 w 7"/>
                  <a:gd name="T9" fmla="*/ 8 h 15"/>
                  <a:gd name="T10" fmla="*/ 7 w 7"/>
                  <a:gd name="T11" fmla="*/ 2 h 15"/>
                  <a:gd name="T12" fmla="*/ 5 w 7"/>
                  <a:gd name="T13" fmla="*/ 1 h 15"/>
                  <a:gd name="T14" fmla="*/ 5 w 7"/>
                  <a:gd name="T15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15">
                    <a:moveTo>
                      <a:pt x="5" y="1"/>
                    </a:moveTo>
                    <a:cubicBezTo>
                      <a:pt x="4" y="0"/>
                      <a:pt x="2" y="3"/>
                      <a:pt x="2" y="4"/>
                    </a:cubicBezTo>
                    <a:cubicBezTo>
                      <a:pt x="1" y="5"/>
                      <a:pt x="1" y="4"/>
                      <a:pt x="1" y="6"/>
                    </a:cubicBezTo>
                    <a:cubicBezTo>
                      <a:pt x="1" y="7"/>
                      <a:pt x="0" y="15"/>
                      <a:pt x="2" y="14"/>
                    </a:cubicBezTo>
                    <a:cubicBezTo>
                      <a:pt x="2" y="13"/>
                      <a:pt x="5" y="10"/>
                      <a:pt x="6" y="8"/>
                    </a:cubicBezTo>
                    <a:cubicBezTo>
                      <a:pt x="6" y="5"/>
                      <a:pt x="6" y="4"/>
                      <a:pt x="7" y="2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4" y="0"/>
                      <a:pt x="6" y="1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8" name="Freeform 638">
                <a:extLst>
                  <a:ext uri="{FF2B5EF4-FFF2-40B4-BE49-F238E27FC236}">
                    <a16:creationId xmlns:a16="http://schemas.microsoft.com/office/drawing/2014/main" id="{811CA5E4-4519-F54B-9007-F6A3216DCC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4749" y="3805538"/>
                <a:ext cx="44694" cy="37647"/>
              </a:xfrm>
              <a:custGeom>
                <a:avLst/>
                <a:gdLst>
                  <a:gd name="T0" fmla="*/ 12 w 13"/>
                  <a:gd name="T1" fmla="*/ 3 h 11"/>
                  <a:gd name="T2" fmla="*/ 6 w 13"/>
                  <a:gd name="T3" fmla="*/ 1 h 11"/>
                  <a:gd name="T4" fmla="*/ 7 w 13"/>
                  <a:gd name="T5" fmla="*/ 5 h 11"/>
                  <a:gd name="T6" fmla="*/ 9 w 13"/>
                  <a:gd name="T7" fmla="*/ 9 h 11"/>
                  <a:gd name="T8" fmla="*/ 6 w 13"/>
                  <a:gd name="T9" fmla="*/ 10 h 11"/>
                  <a:gd name="T10" fmla="*/ 5 w 13"/>
                  <a:gd name="T11" fmla="*/ 8 h 11"/>
                  <a:gd name="T12" fmla="*/ 0 w 13"/>
                  <a:gd name="T13" fmla="*/ 9 h 11"/>
                  <a:gd name="T14" fmla="*/ 3 w 13"/>
                  <a:gd name="T15" fmla="*/ 11 h 11"/>
                  <a:gd name="T16" fmla="*/ 13 w 13"/>
                  <a:gd name="T17" fmla="*/ 11 h 11"/>
                  <a:gd name="T18" fmla="*/ 12 w 13"/>
                  <a:gd name="T19" fmla="*/ 3 h 11"/>
                  <a:gd name="T20" fmla="*/ 12 w 13"/>
                  <a:gd name="T21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" h="11">
                    <a:moveTo>
                      <a:pt x="12" y="3"/>
                    </a:moveTo>
                    <a:cubicBezTo>
                      <a:pt x="10" y="3"/>
                      <a:pt x="8" y="0"/>
                      <a:pt x="6" y="1"/>
                    </a:cubicBezTo>
                    <a:cubicBezTo>
                      <a:pt x="3" y="2"/>
                      <a:pt x="7" y="3"/>
                      <a:pt x="7" y="5"/>
                    </a:cubicBezTo>
                    <a:cubicBezTo>
                      <a:pt x="8" y="6"/>
                      <a:pt x="10" y="8"/>
                      <a:pt x="9" y="9"/>
                    </a:cubicBezTo>
                    <a:cubicBezTo>
                      <a:pt x="8" y="10"/>
                      <a:pt x="7" y="10"/>
                      <a:pt x="6" y="10"/>
                    </a:cubicBezTo>
                    <a:cubicBezTo>
                      <a:pt x="4" y="9"/>
                      <a:pt x="6" y="9"/>
                      <a:pt x="5" y="8"/>
                    </a:cubicBezTo>
                    <a:cubicBezTo>
                      <a:pt x="5" y="8"/>
                      <a:pt x="0" y="9"/>
                      <a:pt x="0" y="9"/>
                    </a:cubicBezTo>
                    <a:cubicBezTo>
                      <a:pt x="0" y="11"/>
                      <a:pt x="2" y="11"/>
                      <a:pt x="3" y="11"/>
                    </a:cubicBezTo>
                    <a:cubicBezTo>
                      <a:pt x="6" y="10"/>
                      <a:pt x="9" y="11"/>
                      <a:pt x="13" y="11"/>
                    </a:cubicBezTo>
                    <a:cubicBezTo>
                      <a:pt x="13" y="8"/>
                      <a:pt x="12" y="5"/>
                      <a:pt x="12" y="3"/>
                    </a:cubicBezTo>
                    <a:cubicBezTo>
                      <a:pt x="11" y="3"/>
                      <a:pt x="12" y="5"/>
                      <a:pt x="1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29" name="Freeform 639">
                <a:extLst>
                  <a:ext uri="{FF2B5EF4-FFF2-40B4-BE49-F238E27FC236}">
                    <a16:creationId xmlns:a16="http://schemas.microsoft.com/office/drawing/2014/main" id="{6A6B44AD-352F-AD45-BDC9-B4122233AD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5916" y="3805538"/>
                <a:ext cx="62337" cy="51764"/>
              </a:xfrm>
              <a:custGeom>
                <a:avLst/>
                <a:gdLst>
                  <a:gd name="T0" fmla="*/ 14 w 18"/>
                  <a:gd name="T1" fmla="*/ 7 h 15"/>
                  <a:gd name="T2" fmla="*/ 8 w 18"/>
                  <a:gd name="T3" fmla="*/ 3 h 15"/>
                  <a:gd name="T4" fmla="*/ 1 w 18"/>
                  <a:gd name="T5" fmla="*/ 1 h 15"/>
                  <a:gd name="T6" fmla="*/ 0 w 18"/>
                  <a:gd name="T7" fmla="*/ 3 h 15"/>
                  <a:gd name="T8" fmla="*/ 1 w 18"/>
                  <a:gd name="T9" fmla="*/ 10 h 15"/>
                  <a:gd name="T10" fmla="*/ 2 w 18"/>
                  <a:gd name="T11" fmla="*/ 12 h 15"/>
                  <a:gd name="T12" fmla="*/ 4 w 18"/>
                  <a:gd name="T13" fmla="*/ 10 h 15"/>
                  <a:gd name="T14" fmla="*/ 13 w 18"/>
                  <a:gd name="T15" fmla="*/ 10 h 15"/>
                  <a:gd name="T16" fmla="*/ 17 w 18"/>
                  <a:gd name="T17" fmla="*/ 10 h 15"/>
                  <a:gd name="T18" fmla="*/ 14 w 18"/>
                  <a:gd name="T19" fmla="*/ 7 h 15"/>
                  <a:gd name="T20" fmla="*/ 14 w 18"/>
                  <a:gd name="T21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" h="15">
                    <a:moveTo>
                      <a:pt x="14" y="7"/>
                    </a:moveTo>
                    <a:cubicBezTo>
                      <a:pt x="12" y="6"/>
                      <a:pt x="10" y="4"/>
                      <a:pt x="8" y="3"/>
                    </a:cubicBezTo>
                    <a:cubicBezTo>
                      <a:pt x="7" y="2"/>
                      <a:pt x="2" y="0"/>
                      <a:pt x="1" y="1"/>
                    </a:cubicBezTo>
                    <a:cubicBezTo>
                      <a:pt x="1" y="1"/>
                      <a:pt x="3" y="3"/>
                      <a:pt x="0" y="3"/>
                    </a:cubicBezTo>
                    <a:cubicBezTo>
                      <a:pt x="0" y="5"/>
                      <a:pt x="1" y="7"/>
                      <a:pt x="1" y="10"/>
                    </a:cubicBezTo>
                    <a:cubicBezTo>
                      <a:pt x="1" y="11"/>
                      <a:pt x="1" y="11"/>
                      <a:pt x="2" y="12"/>
                    </a:cubicBezTo>
                    <a:cubicBezTo>
                      <a:pt x="3" y="15"/>
                      <a:pt x="3" y="11"/>
                      <a:pt x="4" y="10"/>
                    </a:cubicBezTo>
                    <a:cubicBezTo>
                      <a:pt x="6" y="8"/>
                      <a:pt x="11" y="10"/>
                      <a:pt x="13" y="10"/>
                    </a:cubicBezTo>
                    <a:cubicBezTo>
                      <a:pt x="15" y="10"/>
                      <a:pt x="15" y="11"/>
                      <a:pt x="17" y="10"/>
                    </a:cubicBezTo>
                    <a:cubicBezTo>
                      <a:pt x="18" y="8"/>
                      <a:pt x="17" y="7"/>
                      <a:pt x="14" y="7"/>
                    </a:cubicBezTo>
                    <a:cubicBezTo>
                      <a:pt x="12" y="7"/>
                      <a:pt x="16" y="7"/>
                      <a:pt x="14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0" name="Freeform 640">
                <a:extLst>
                  <a:ext uri="{FF2B5EF4-FFF2-40B4-BE49-F238E27FC236}">
                    <a16:creationId xmlns:a16="http://schemas.microsoft.com/office/drawing/2014/main" id="{063A2826-E970-A94E-9A44-9A95D0169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994" y="2654949"/>
                <a:ext cx="669239" cy="449412"/>
              </a:xfrm>
              <a:custGeom>
                <a:avLst/>
                <a:gdLst>
                  <a:gd name="T0" fmla="*/ 184 w 194"/>
                  <a:gd name="T1" fmla="*/ 118 h 130"/>
                  <a:gd name="T2" fmla="*/ 161 w 194"/>
                  <a:gd name="T3" fmla="*/ 97 h 130"/>
                  <a:gd name="T4" fmla="*/ 143 w 194"/>
                  <a:gd name="T5" fmla="*/ 92 h 130"/>
                  <a:gd name="T6" fmla="*/ 138 w 194"/>
                  <a:gd name="T7" fmla="*/ 76 h 130"/>
                  <a:gd name="T8" fmla="*/ 135 w 194"/>
                  <a:gd name="T9" fmla="*/ 14 h 130"/>
                  <a:gd name="T10" fmla="*/ 84 w 194"/>
                  <a:gd name="T11" fmla="*/ 8 h 130"/>
                  <a:gd name="T12" fmla="*/ 71 w 194"/>
                  <a:gd name="T13" fmla="*/ 5 h 130"/>
                  <a:gd name="T14" fmla="*/ 62 w 194"/>
                  <a:gd name="T15" fmla="*/ 1 h 130"/>
                  <a:gd name="T16" fmla="*/ 43 w 194"/>
                  <a:gd name="T17" fmla="*/ 8 h 130"/>
                  <a:gd name="T18" fmla="*/ 32 w 194"/>
                  <a:gd name="T19" fmla="*/ 11 h 130"/>
                  <a:gd name="T20" fmla="*/ 12 w 194"/>
                  <a:gd name="T21" fmla="*/ 23 h 130"/>
                  <a:gd name="T22" fmla="*/ 26 w 194"/>
                  <a:gd name="T23" fmla="*/ 38 h 130"/>
                  <a:gd name="T24" fmla="*/ 33 w 194"/>
                  <a:gd name="T25" fmla="*/ 42 h 130"/>
                  <a:gd name="T26" fmla="*/ 38 w 194"/>
                  <a:gd name="T27" fmla="*/ 45 h 130"/>
                  <a:gd name="T28" fmla="*/ 24 w 194"/>
                  <a:gd name="T29" fmla="*/ 42 h 130"/>
                  <a:gd name="T30" fmla="*/ 9 w 194"/>
                  <a:gd name="T31" fmla="*/ 46 h 130"/>
                  <a:gd name="T32" fmla="*/ 12 w 194"/>
                  <a:gd name="T33" fmla="*/ 58 h 130"/>
                  <a:gd name="T34" fmla="*/ 32 w 194"/>
                  <a:gd name="T35" fmla="*/ 58 h 130"/>
                  <a:gd name="T36" fmla="*/ 38 w 194"/>
                  <a:gd name="T37" fmla="*/ 61 h 130"/>
                  <a:gd name="T38" fmla="*/ 21 w 194"/>
                  <a:gd name="T39" fmla="*/ 71 h 130"/>
                  <a:gd name="T40" fmla="*/ 15 w 194"/>
                  <a:gd name="T41" fmla="*/ 78 h 130"/>
                  <a:gd name="T42" fmla="*/ 17 w 194"/>
                  <a:gd name="T43" fmla="*/ 84 h 130"/>
                  <a:gd name="T44" fmla="*/ 26 w 194"/>
                  <a:gd name="T45" fmla="*/ 89 h 130"/>
                  <a:gd name="T46" fmla="*/ 22 w 194"/>
                  <a:gd name="T47" fmla="*/ 94 h 130"/>
                  <a:gd name="T48" fmla="*/ 31 w 194"/>
                  <a:gd name="T49" fmla="*/ 93 h 130"/>
                  <a:gd name="T50" fmla="*/ 38 w 194"/>
                  <a:gd name="T51" fmla="*/ 102 h 130"/>
                  <a:gd name="T52" fmla="*/ 48 w 194"/>
                  <a:gd name="T53" fmla="*/ 105 h 130"/>
                  <a:gd name="T54" fmla="*/ 54 w 194"/>
                  <a:gd name="T55" fmla="*/ 103 h 130"/>
                  <a:gd name="T56" fmla="*/ 55 w 194"/>
                  <a:gd name="T57" fmla="*/ 106 h 130"/>
                  <a:gd name="T58" fmla="*/ 51 w 194"/>
                  <a:gd name="T59" fmla="*/ 114 h 130"/>
                  <a:gd name="T60" fmla="*/ 41 w 194"/>
                  <a:gd name="T61" fmla="*/ 124 h 130"/>
                  <a:gd name="T62" fmla="*/ 36 w 194"/>
                  <a:gd name="T63" fmla="*/ 126 h 130"/>
                  <a:gd name="T64" fmla="*/ 43 w 194"/>
                  <a:gd name="T65" fmla="*/ 125 h 130"/>
                  <a:gd name="T66" fmla="*/ 54 w 194"/>
                  <a:gd name="T67" fmla="*/ 118 h 130"/>
                  <a:gd name="T68" fmla="*/ 72 w 194"/>
                  <a:gd name="T69" fmla="*/ 107 h 130"/>
                  <a:gd name="T70" fmla="*/ 77 w 194"/>
                  <a:gd name="T71" fmla="*/ 91 h 130"/>
                  <a:gd name="T72" fmla="*/ 94 w 194"/>
                  <a:gd name="T73" fmla="*/ 86 h 130"/>
                  <a:gd name="T74" fmla="*/ 87 w 194"/>
                  <a:gd name="T75" fmla="*/ 97 h 130"/>
                  <a:gd name="T76" fmla="*/ 101 w 194"/>
                  <a:gd name="T77" fmla="*/ 88 h 130"/>
                  <a:gd name="T78" fmla="*/ 119 w 194"/>
                  <a:gd name="T79" fmla="*/ 92 h 130"/>
                  <a:gd name="T80" fmla="*/ 136 w 194"/>
                  <a:gd name="T81" fmla="*/ 95 h 130"/>
                  <a:gd name="T82" fmla="*/ 145 w 194"/>
                  <a:gd name="T83" fmla="*/ 98 h 130"/>
                  <a:gd name="T84" fmla="*/ 160 w 194"/>
                  <a:gd name="T85" fmla="*/ 102 h 130"/>
                  <a:gd name="T86" fmla="*/ 169 w 194"/>
                  <a:gd name="T87" fmla="*/ 104 h 130"/>
                  <a:gd name="T88" fmla="*/ 176 w 194"/>
                  <a:gd name="T89" fmla="*/ 111 h 130"/>
                  <a:gd name="T90" fmla="*/ 184 w 194"/>
                  <a:gd name="T91" fmla="*/ 121 h 130"/>
                  <a:gd name="T92" fmla="*/ 186 w 194"/>
                  <a:gd name="T93" fmla="*/ 125 h 130"/>
                  <a:gd name="T94" fmla="*/ 194 w 194"/>
                  <a:gd name="T95" fmla="*/ 126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4" h="130">
                    <a:moveTo>
                      <a:pt x="194" y="126"/>
                    </a:moveTo>
                    <a:cubicBezTo>
                      <a:pt x="193" y="125"/>
                      <a:pt x="191" y="125"/>
                      <a:pt x="193" y="123"/>
                    </a:cubicBezTo>
                    <a:cubicBezTo>
                      <a:pt x="193" y="122"/>
                      <a:pt x="192" y="122"/>
                      <a:pt x="191" y="122"/>
                    </a:cubicBezTo>
                    <a:cubicBezTo>
                      <a:pt x="189" y="120"/>
                      <a:pt x="185" y="119"/>
                      <a:pt x="184" y="118"/>
                    </a:cubicBezTo>
                    <a:cubicBezTo>
                      <a:pt x="180" y="113"/>
                      <a:pt x="178" y="107"/>
                      <a:pt x="174" y="103"/>
                    </a:cubicBezTo>
                    <a:cubicBezTo>
                      <a:pt x="172" y="102"/>
                      <a:pt x="170" y="100"/>
                      <a:pt x="169" y="99"/>
                    </a:cubicBezTo>
                    <a:cubicBezTo>
                      <a:pt x="167" y="98"/>
                      <a:pt x="167" y="95"/>
                      <a:pt x="165" y="95"/>
                    </a:cubicBezTo>
                    <a:cubicBezTo>
                      <a:pt x="164" y="95"/>
                      <a:pt x="161" y="97"/>
                      <a:pt x="161" y="97"/>
                    </a:cubicBezTo>
                    <a:cubicBezTo>
                      <a:pt x="162" y="99"/>
                      <a:pt x="159" y="100"/>
                      <a:pt x="158" y="100"/>
                    </a:cubicBezTo>
                    <a:cubicBezTo>
                      <a:pt x="155" y="101"/>
                      <a:pt x="152" y="97"/>
                      <a:pt x="150" y="95"/>
                    </a:cubicBezTo>
                    <a:cubicBezTo>
                      <a:pt x="149" y="94"/>
                      <a:pt x="148" y="94"/>
                      <a:pt x="147" y="92"/>
                    </a:cubicBezTo>
                    <a:cubicBezTo>
                      <a:pt x="146" y="90"/>
                      <a:pt x="144" y="91"/>
                      <a:pt x="143" y="92"/>
                    </a:cubicBezTo>
                    <a:cubicBezTo>
                      <a:pt x="141" y="92"/>
                      <a:pt x="141" y="91"/>
                      <a:pt x="139" y="92"/>
                    </a:cubicBezTo>
                    <a:cubicBezTo>
                      <a:pt x="139" y="92"/>
                      <a:pt x="138" y="92"/>
                      <a:pt x="138" y="91"/>
                    </a:cubicBezTo>
                    <a:cubicBezTo>
                      <a:pt x="138" y="90"/>
                      <a:pt x="138" y="90"/>
                      <a:pt x="138" y="89"/>
                    </a:cubicBezTo>
                    <a:cubicBezTo>
                      <a:pt x="138" y="85"/>
                      <a:pt x="138" y="80"/>
                      <a:pt x="138" y="76"/>
                    </a:cubicBezTo>
                    <a:cubicBezTo>
                      <a:pt x="138" y="64"/>
                      <a:pt x="138" y="51"/>
                      <a:pt x="138" y="38"/>
                    </a:cubicBezTo>
                    <a:cubicBezTo>
                      <a:pt x="138" y="33"/>
                      <a:pt x="138" y="27"/>
                      <a:pt x="138" y="21"/>
                    </a:cubicBezTo>
                    <a:cubicBezTo>
                      <a:pt x="138" y="20"/>
                      <a:pt x="138" y="18"/>
                      <a:pt x="138" y="16"/>
                    </a:cubicBezTo>
                    <a:cubicBezTo>
                      <a:pt x="138" y="15"/>
                      <a:pt x="137" y="15"/>
                      <a:pt x="135" y="14"/>
                    </a:cubicBezTo>
                    <a:cubicBezTo>
                      <a:pt x="130" y="12"/>
                      <a:pt x="127" y="12"/>
                      <a:pt x="122" y="12"/>
                    </a:cubicBezTo>
                    <a:cubicBezTo>
                      <a:pt x="117" y="12"/>
                      <a:pt x="113" y="11"/>
                      <a:pt x="108" y="10"/>
                    </a:cubicBezTo>
                    <a:cubicBezTo>
                      <a:pt x="102" y="10"/>
                      <a:pt x="97" y="8"/>
                      <a:pt x="92" y="8"/>
                    </a:cubicBezTo>
                    <a:cubicBezTo>
                      <a:pt x="89" y="8"/>
                      <a:pt x="87" y="9"/>
                      <a:pt x="84" y="8"/>
                    </a:cubicBezTo>
                    <a:cubicBezTo>
                      <a:pt x="84" y="8"/>
                      <a:pt x="80" y="7"/>
                      <a:pt x="80" y="7"/>
                    </a:cubicBezTo>
                    <a:cubicBezTo>
                      <a:pt x="80" y="7"/>
                      <a:pt x="81" y="5"/>
                      <a:pt x="81" y="4"/>
                    </a:cubicBezTo>
                    <a:cubicBezTo>
                      <a:pt x="81" y="4"/>
                      <a:pt x="78" y="4"/>
                      <a:pt x="78" y="4"/>
                    </a:cubicBezTo>
                    <a:cubicBezTo>
                      <a:pt x="76" y="4"/>
                      <a:pt x="73" y="5"/>
                      <a:pt x="71" y="5"/>
                    </a:cubicBezTo>
                    <a:cubicBezTo>
                      <a:pt x="69" y="5"/>
                      <a:pt x="70" y="1"/>
                      <a:pt x="67" y="3"/>
                    </a:cubicBezTo>
                    <a:cubicBezTo>
                      <a:pt x="66" y="3"/>
                      <a:pt x="65" y="5"/>
                      <a:pt x="64" y="4"/>
                    </a:cubicBezTo>
                    <a:cubicBezTo>
                      <a:pt x="62" y="4"/>
                      <a:pt x="62" y="3"/>
                      <a:pt x="64" y="2"/>
                    </a:cubicBezTo>
                    <a:cubicBezTo>
                      <a:pt x="66" y="2"/>
                      <a:pt x="63" y="1"/>
                      <a:pt x="62" y="1"/>
                    </a:cubicBezTo>
                    <a:cubicBezTo>
                      <a:pt x="58" y="0"/>
                      <a:pt x="58" y="1"/>
                      <a:pt x="56" y="3"/>
                    </a:cubicBezTo>
                    <a:cubicBezTo>
                      <a:pt x="53" y="6"/>
                      <a:pt x="49" y="4"/>
                      <a:pt x="45" y="5"/>
                    </a:cubicBezTo>
                    <a:cubicBezTo>
                      <a:pt x="41" y="6"/>
                      <a:pt x="45" y="8"/>
                      <a:pt x="45" y="8"/>
                    </a:cubicBezTo>
                    <a:cubicBezTo>
                      <a:pt x="44" y="8"/>
                      <a:pt x="43" y="8"/>
                      <a:pt x="43" y="8"/>
                    </a:cubicBezTo>
                    <a:cubicBezTo>
                      <a:pt x="43" y="8"/>
                      <a:pt x="44" y="10"/>
                      <a:pt x="43" y="10"/>
                    </a:cubicBezTo>
                    <a:cubicBezTo>
                      <a:pt x="42" y="10"/>
                      <a:pt x="42" y="8"/>
                      <a:pt x="42" y="7"/>
                    </a:cubicBezTo>
                    <a:cubicBezTo>
                      <a:pt x="41" y="7"/>
                      <a:pt x="38" y="10"/>
                      <a:pt x="38" y="10"/>
                    </a:cubicBezTo>
                    <a:cubicBezTo>
                      <a:pt x="36" y="11"/>
                      <a:pt x="34" y="9"/>
                      <a:pt x="32" y="11"/>
                    </a:cubicBezTo>
                    <a:cubicBezTo>
                      <a:pt x="30" y="12"/>
                      <a:pt x="28" y="13"/>
                      <a:pt x="27" y="15"/>
                    </a:cubicBezTo>
                    <a:cubicBezTo>
                      <a:pt x="27" y="17"/>
                      <a:pt x="27" y="19"/>
                      <a:pt x="25" y="20"/>
                    </a:cubicBezTo>
                    <a:cubicBezTo>
                      <a:pt x="23" y="21"/>
                      <a:pt x="22" y="22"/>
                      <a:pt x="20" y="22"/>
                    </a:cubicBezTo>
                    <a:cubicBezTo>
                      <a:pt x="19" y="22"/>
                      <a:pt x="13" y="22"/>
                      <a:pt x="12" y="23"/>
                    </a:cubicBezTo>
                    <a:cubicBezTo>
                      <a:pt x="12" y="24"/>
                      <a:pt x="10" y="27"/>
                      <a:pt x="10" y="27"/>
                    </a:cubicBezTo>
                    <a:cubicBezTo>
                      <a:pt x="11" y="28"/>
                      <a:pt x="14" y="28"/>
                      <a:pt x="15" y="29"/>
                    </a:cubicBezTo>
                    <a:cubicBezTo>
                      <a:pt x="18" y="30"/>
                      <a:pt x="21" y="32"/>
                      <a:pt x="23" y="34"/>
                    </a:cubicBezTo>
                    <a:cubicBezTo>
                      <a:pt x="24" y="35"/>
                      <a:pt x="24" y="37"/>
                      <a:pt x="26" y="38"/>
                    </a:cubicBezTo>
                    <a:cubicBezTo>
                      <a:pt x="28" y="38"/>
                      <a:pt x="29" y="38"/>
                      <a:pt x="31" y="37"/>
                    </a:cubicBezTo>
                    <a:cubicBezTo>
                      <a:pt x="31" y="37"/>
                      <a:pt x="34" y="38"/>
                      <a:pt x="34" y="38"/>
                    </a:cubicBezTo>
                    <a:cubicBezTo>
                      <a:pt x="36" y="41"/>
                      <a:pt x="31" y="39"/>
                      <a:pt x="31" y="39"/>
                    </a:cubicBezTo>
                    <a:cubicBezTo>
                      <a:pt x="29" y="39"/>
                      <a:pt x="32" y="41"/>
                      <a:pt x="33" y="42"/>
                    </a:cubicBezTo>
                    <a:cubicBezTo>
                      <a:pt x="34" y="44"/>
                      <a:pt x="35" y="43"/>
                      <a:pt x="37" y="42"/>
                    </a:cubicBezTo>
                    <a:cubicBezTo>
                      <a:pt x="38" y="41"/>
                      <a:pt x="41" y="41"/>
                      <a:pt x="42" y="42"/>
                    </a:cubicBezTo>
                    <a:cubicBezTo>
                      <a:pt x="43" y="43"/>
                      <a:pt x="38" y="44"/>
                      <a:pt x="38" y="44"/>
                    </a:cubicBezTo>
                    <a:cubicBezTo>
                      <a:pt x="37" y="44"/>
                      <a:pt x="38" y="44"/>
                      <a:pt x="38" y="45"/>
                    </a:cubicBezTo>
                    <a:cubicBezTo>
                      <a:pt x="38" y="46"/>
                      <a:pt x="36" y="45"/>
                      <a:pt x="36" y="45"/>
                    </a:cubicBezTo>
                    <a:cubicBezTo>
                      <a:pt x="35" y="45"/>
                      <a:pt x="34" y="46"/>
                      <a:pt x="32" y="46"/>
                    </a:cubicBezTo>
                    <a:cubicBezTo>
                      <a:pt x="30" y="46"/>
                      <a:pt x="26" y="47"/>
                      <a:pt x="24" y="46"/>
                    </a:cubicBezTo>
                    <a:cubicBezTo>
                      <a:pt x="22" y="45"/>
                      <a:pt x="25" y="43"/>
                      <a:pt x="24" y="42"/>
                    </a:cubicBezTo>
                    <a:cubicBezTo>
                      <a:pt x="23" y="42"/>
                      <a:pt x="21" y="42"/>
                      <a:pt x="20" y="43"/>
                    </a:cubicBezTo>
                    <a:cubicBezTo>
                      <a:pt x="19" y="43"/>
                      <a:pt x="17" y="43"/>
                      <a:pt x="16" y="43"/>
                    </a:cubicBezTo>
                    <a:cubicBezTo>
                      <a:pt x="14" y="44"/>
                      <a:pt x="15" y="46"/>
                      <a:pt x="15" y="46"/>
                    </a:cubicBezTo>
                    <a:cubicBezTo>
                      <a:pt x="13" y="46"/>
                      <a:pt x="11" y="45"/>
                      <a:pt x="9" y="46"/>
                    </a:cubicBezTo>
                    <a:cubicBezTo>
                      <a:pt x="8" y="47"/>
                      <a:pt x="6" y="48"/>
                      <a:pt x="5" y="49"/>
                    </a:cubicBezTo>
                    <a:cubicBezTo>
                      <a:pt x="0" y="52"/>
                      <a:pt x="12" y="52"/>
                      <a:pt x="12" y="53"/>
                    </a:cubicBezTo>
                    <a:cubicBezTo>
                      <a:pt x="11" y="54"/>
                      <a:pt x="8" y="54"/>
                      <a:pt x="10" y="55"/>
                    </a:cubicBezTo>
                    <a:cubicBezTo>
                      <a:pt x="11" y="56"/>
                      <a:pt x="11" y="58"/>
                      <a:pt x="12" y="58"/>
                    </a:cubicBezTo>
                    <a:cubicBezTo>
                      <a:pt x="16" y="59"/>
                      <a:pt x="19" y="58"/>
                      <a:pt x="23" y="58"/>
                    </a:cubicBezTo>
                    <a:cubicBezTo>
                      <a:pt x="24" y="59"/>
                      <a:pt x="25" y="59"/>
                      <a:pt x="26" y="59"/>
                    </a:cubicBezTo>
                    <a:cubicBezTo>
                      <a:pt x="28" y="59"/>
                      <a:pt x="27" y="59"/>
                      <a:pt x="29" y="60"/>
                    </a:cubicBezTo>
                    <a:cubicBezTo>
                      <a:pt x="29" y="60"/>
                      <a:pt x="31" y="58"/>
                      <a:pt x="32" y="58"/>
                    </a:cubicBezTo>
                    <a:cubicBezTo>
                      <a:pt x="33" y="57"/>
                      <a:pt x="34" y="57"/>
                      <a:pt x="35" y="57"/>
                    </a:cubicBezTo>
                    <a:cubicBezTo>
                      <a:pt x="36" y="56"/>
                      <a:pt x="37" y="55"/>
                      <a:pt x="37" y="55"/>
                    </a:cubicBezTo>
                    <a:cubicBezTo>
                      <a:pt x="38" y="56"/>
                      <a:pt x="39" y="57"/>
                      <a:pt x="38" y="58"/>
                    </a:cubicBezTo>
                    <a:cubicBezTo>
                      <a:pt x="37" y="59"/>
                      <a:pt x="36" y="59"/>
                      <a:pt x="38" y="61"/>
                    </a:cubicBezTo>
                    <a:cubicBezTo>
                      <a:pt x="40" y="65"/>
                      <a:pt x="38" y="68"/>
                      <a:pt x="33" y="67"/>
                    </a:cubicBezTo>
                    <a:cubicBezTo>
                      <a:pt x="33" y="67"/>
                      <a:pt x="32" y="66"/>
                      <a:pt x="31" y="67"/>
                    </a:cubicBezTo>
                    <a:cubicBezTo>
                      <a:pt x="30" y="68"/>
                      <a:pt x="29" y="70"/>
                      <a:pt x="28" y="70"/>
                    </a:cubicBezTo>
                    <a:cubicBezTo>
                      <a:pt x="26" y="71"/>
                      <a:pt x="20" y="68"/>
                      <a:pt x="21" y="71"/>
                    </a:cubicBezTo>
                    <a:cubicBezTo>
                      <a:pt x="21" y="71"/>
                      <a:pt x="18" y="73"/>
                      <a:pt x="19" y="73"/>
                    </a:cubicBezTo>
                    <a:cubicBezTo>
                      <a:pt x="19" y="73"/>
                      <a:pt x="20" y="73"/>
                      <a:pt x="20" y="73"/>
                    </a:cubicBezTo>
                    <a:cubicBezTo>
                      <a:pt x="21" y="74"/>
                      <a:pt x="18" y="75"/>
                      <a:pt x="17" y="76"/>
                    </a:cubicBezTo>
                    <a:cubicBezTo>
                      <a:pt x="16" y="76"/>
                      <a:pt x="15" y="77"/>
                      <a:pt x="15" y="78"/>
                    </a:cubicBezTo>
                    <a:cubicBezTo>
                      <a:pt x="14" y="80"/>
                      <a:pt x="16" y="80"/>
                      <a:pt x="14" y="81"/>
                    </a:cubicBezTo>
                    <a:cubicBezTo>
                      <a:pt x="12" y="82"/>
                      <a:pt x="14" y="84"/>
                      <a:pt x="15" y="85"/>
                    </a:cubicBezTo>
                    <a:cubicBezTo>
                      <a:pt x="15" y="86"/>
                      <a:pt x="18" y="81"/>
                      <a:pt x="19" y="81"/>
                    </a:cubicBezTo>
                    <a:cubicBezTo>
                      <a:pt x="19" y="81"/>
                      <a:pt x="17" y="84"/>
                      <a:pt x="17" y="84"/>
                    </a:cubicBezTo>
                    <a:cubicBezTo>
                      <a:pt x="16" y="85"/>
                      <a:pt x="19" y="87"/>
                      <a:pt x="20" y="87"/>
                    </a:cubicBezTo>
                    <a:cubicBezTo>
                      <a:pt x="21" y="88"/>
                      <a:pt x="21" y="89"/>
                      <a:pt x="22" y="88"/>
                    </a:cubicBezTo>
                    <a:cubicBezTo>
                      <a:pt x="23" y="87"/>
                      <a:pt x="24" y="86"/>
                      <a:pt x="24" y="86"/>
                    </a:cubicBezTo>
                    <a:cubicBezTo>
                      <a:pt x="24" y="87"/>
                      <a:pt x="25" y="89"/>
                      <a:pt x="26" y="89"/>
                    </a:cubicBezTo>
                    <a:cubicBezTo>
                      <a:pt x="24" y="90"/>
                      <a:pt x="23" y="89"/>
                      <a:pt x="22" y="89"/>
                    </a:cubicBezTo>
                    <a:cubicBezTo>
                      <a:pt x="21" y="90"/>
                      <a:pt x="20" y="87"/>
                      <a:pt x="19" y="87"/>
                    </a:cubicBezTo>
                    <a:cubicBezTo>
                      <a:pt x="18" y="87"/>
                      <a:pt x="16" y="90"/>
                      <a:pt x="18" y="91"/>
                    </a:cubicBezTo>
                    <a:cubicBezTo>
                      <a:pt x="20" y="92"/>
                      <a:pt x="20" y="93"/>
                      <a:pt x="22" y="94"/>
                    </a:cubicBezTo>
                    <a:cubicBezTo>
                      <a:pt x="23" y="96"/>
                      <a:pt x="25" y="95"/>
                      <a:pt x="27" y="95"/>
                    </a:cubicBezTo>
                    <a:cubicBezTo>
                      <a:pt x="28" y="94"/>
                      <a:pt x="30" y="95"/>
                      <a:pt x="30" y="93"/>
                    </a:cubicBezTo>
                    <a:cubicBezTo>
                      <a:pt x="30" y="91"/>
                      <a:pt x="31" y="88"/>
                      <a:pt x="33" y="89"/>
                    </a:cubicBezTo>
                    <a:cubicBezTo>
                      <a:pt x="33" y="88"/>
                      <a:pt x="31" y="92"/>
                      <a:pt x="31" y="93"/>
                    </a:cubicBezTo>
                    <a:cubicBezTo>
                      <a:pt x="31" y="94"/>
                      <a:pt x="35" y="97"/>
                      <a:pt x="34" y="98"/>
                    </a:cubicBezTo>
                    <a:cubicBezTo>
                      <a:pt x="32" y="100"/>
                      <a:pt x="35" y="101"/>
                      <a:pt x="35" y="101"/>
                    </a:cubicBezTo>
                    <a:cubicBezTo>
                      <a:pt x="34" y="101"/>
                      <a:pt x="32" y="104"/>
                      <a:pt x="32" y="104"/>
                    </a:cubicBezTo>
                    <a:cubicBezTo>
                      <a:pt x="33" y="105"/>
                      <a:pt x="38" y="102"/>
                      <a:pt x="38" y="102"/>
                    </a:cubicBezTo>
                    <a:cubicBezTo>
                      <a:pt x="38" y="103"/>
                      <a:pt x="37" y="103"/>
                      <a:pt x="37" y="104"/>
                    </a:cubicBezTo>
                    <a:cubicBezTo>
                      <a:pt x="37" y="104"/>
                      <a:pt x="39" y="102"/>
                      <a:pt x="40" y="101"/>
                    </a:cubicBezTo>
                    <a:cubicBezTo>
                      <a:pt x="41" y="101"/>
                      <a:pt x="45" y="102"/>
                      <a:pt x="45" y="103"/>
                    </a:cubicBezTo>
                    <a:cubicBezTo>
                      <a:pt x="46" y="104"/>
                      <a:pt x="48" y="107"/>
                      <a:pt x="48" y="105"/>
                    </a:cubicBezTo>
                    <a:cubicBezTo>
                      <a:pt x="48" y="104"/>
                      <a:pt x="50" y="100"/>
                      <a:pt x="50" y="100"/>
                    </a:cubicBezTo>
                    <a:cubicBezTo>
                      <a:pt x="50" y="99"/>
                      <a:pt x="53" y="102"/>
                      <a:pt x="53" y="101"/>
                    </a:cubicBezTo>
                    <a:cubicBezTo>
                      <a:pt x="53" y="101"/>
                      <a:pt x="50" y="101"/>
                      <a:pt x="50" y="102"/>
                    </a:cubicBezTo>
                    <a:cubicBezTo>
                      <a:pt x="50" y="104"/>
                      <a:pt x="53" y="104"/>
                      <a:pt x="54" y="103"/>
                    </a:cubicBezTo>
                    <a:cubicBezTo>
                      <a:pt x="55" y="102"/>
                      <a:pt x="56" y="103"/>
                      <a:pt x="57" y="102"/>
                    </a:cubicBezTo>
                    <a:cubicBezTo>
                      <a:pt x="57" y="102"/>
                      <a:pt x="59" y="100"/>
                      <a:pt x="59" y="100"/>
                    </a:cubicBezTo>
                    <a:cubicBezTo>
                      <a:pt x="59" y="100"/>
                      <a:pt x="57" y="103"/>
                      <a:pt x="56" y="104"/>
                    </a:cubicBezTo>
                    <a:cubicBezTo>
                      <a:pt x="56" y="105"/>
                      <a:pt x="56" y="105"/>
                      <a:pt x="55" y="106"/>
                    </a:cubicBezTo>
                    <a:cubicBezTo>
                      <a:pt x="55" y="107"/>
                      <a:pt x="56" y="106"/>
                      <a:pt x="56" y="107"/>
                    </a:cubicBezTo>
                    <a:cubicBezTo>
                      <a:pt x="56" y="107"/>
                      <a:pt x="55" y="108"/>
                      <a:pt x="54" y="109"/>
                    </a:cubicBezTo>
                    <a:cubicBezTo>
                      <a:pt x="54" y="111"/>
                      <a:pt x="54" y="111"/>
                      <a:pt x="55" y="112"/>
                    </a:cubicBezTo>
                    <a:cubicBezTo>
                      <a:pt x="55" y="112"/>
                      <a:pt x="52" y="114"/>
                      <a:pt x="51" y="114"/>
                    </a:cubicBezTo>
                    <a:cubicBezTo>
                      <a:pt x="50" y="116"/>
                      <a:pt x="49" y="117"/>
                      <a:pt x="47" y="118"/>
                    </a:cubicBezTo>
                    <a:cubicBezTo>
                      <a:pt x="45" y="118"/>
                      <a:pt x="43" y="120"/>
                      <a:pt x="42" y="121"/>
                    </a:cubicBezTo>
                    <a:cubicBezTo>
                      <a:pt x="41" y="121"/>
                      <a:pt x="41" y="122"/>
                      <a:pt x="40" y="122"/>
                    </a:cubicBezTo>
                    <a:cubicBezTo>
                      <a:pt x="40" y="123"/>
                      <a:pt x="41" y="124"/>
                      <a:pt x="41" y="124"/>
                    </a:cubicBezTo>
                    <a:cubicBezTo>
                      <a:pt x="40" y="125"/>
                      <a:pt x="37" y="124"/>
                      <a:pt x="36" y="124"/>
                    </a:cubicBezTo>
                    <a:cubicBezTo>
                      <a:pt x="33" y="124"/>
                      <a:pt x="32" y="125"/>
                      <a:pt x="30" y="127"/>
                    </a:cubicBezTo>
                    <a:cubicBezTo>
                      <a:pt x="29" y="128"/>
                      <a:pt x="30" y="130"/>
                      <a:pt x="31" y="129"/>
                    </a:cubicBezTo>
                    <a:cubicBezTo>
                      <a:pt x="33" y="128"/>
                      <a:pt x="35" y="125"/>
                      <a:pt x="36" y="126"/>
                    </a:cubicBezTo>
                    <a:cubicBezTo>
                      <a:pt x="36" y="125"/>
                      <a:pt x="35" y="129"/>
                      <a:pt x="38" y="126"/>
                    </a:cubicBezTo>
                    <a:cubicBezTo>
                      <a:pt x="38" y="126"/>
                      <a:pt x="40" y="129"/>
                      <a:pt x="41" y="127"/>
                    </a:cubicBezTo>
                    <a:cubicBezTo>
                      <a:pt x="41" y="126"/>
                      <a:pt x="40" y="126"/>
                      <a:pt x="41" y="126"/>
                    </a:cubicBezTo>
                    <a:cubicBezTo>
                      <a:pt x="42" y="125"/>
                      <a:pt x="42" y="125"/>
                      <a:pt x="43" y="125"/>
                    </a:cubicBezTo>
                    <a:cubicBezTo>
                      <a:pt x="44" y="125"/>
                      <a:pt x="44" y="125"/>
                      <a:pt x="45" y="124"/>
                    </a:cubicBezTo>
                    <a:cubicBezTo>
                      <a:pt x="46" y="123"/>
                      <a:pt x="48" y="123"/>
                      <a:pt x="50" y="122"/>
                    </a:cubicBezTo>
                    <a:cubicBezTo>
                      <a:pt x="53" y="121"/>
                      <a:pt x="49" y="121"/>
                      <a:pt x="51" y="120"/>
                    </a:cubicBezTo>
                    <a:cubicBezTo>
                      <a:pt x="52" y="119"/>
                      <a:pt x="53" y="118"/>
                      <a:pt x="54" y="118"/>
                    </a:cubicBezTo>
                    <a:cubicBezTo>
                      <a:pt x="56" y="117"/>
                      <a:pt x="58" y="116"/>
                      <a:pt x="59" y="116"/>
                    </a:cubicBezTo>
                    <a:cubicBezTo>
                      <a:pt x="62" y="114"/>
                      <a:pt x="60" y="115"/>
                      <a:pt x="60" y="113"/>
                    </a:cubicBezTo>
                    <a:cubicBezTo>
                      <a:pt x="60" y="113"/>
                      <a:pt x="68" y="109"/>
                      <a:pt x="69" y="108"/>
                    </a:cubicBezTo>
                    <a:cubicBezTo>
                      <a:pt x="70" y="108"/>
                      <a:pt x="72" y="108"/>
                      <a:pt x="72" y="107"/>
                    </a:cubicBezTo>
                    <a:cubicBezTo>
                      <a:pt x="72" y="104"/>
                      <a:pt x="73" y="105"/>
                      <a:pt x="75" y="104"/>
                    </a:cubicBezTo>
                    <a:cubicBezTo>
                      <a:pt x="78" y="102"/>
                      <a:pt x="69" y="101"/>
                      <a:pt x="73" y="97"/>
                    </a:cubicBezTo>
                    <a:cubicBezTo>
                      <a:pt x="75" y="96"/>
                      <a:pt x="77" y="96"/>
                      <a:pt x="78" y="95"/>
                    </a:cubicBezTo>
                    <a:cubicBezTo>
                      <a:pt x="79" y="94"/>
                      <a:pt x="79" y="91"/>
                      <a:pt x="77" y="91"/>
                    </a:cubicBezTo>
                    <a:cubicBezTo>
                      <a:pt x="79" y="91"/>
                      <a:pt x="79" y="92"/>
                      <a:pt x="81" y="91"/>
                    </a:cubicBezTo>
                    <a:cubicBezTo>
                      <a:pt x="82" y="90"/>
                      <a:pt x="83" y="88"/>
                      <a:pt x="85" y="87"/>
                    </a:cubicBezTo>
                    <a:cubicBezTo>
                      <a:pt x="86" y="86"/>
                      <a:pt x="88" y="84"/>
                      <a:pt x="89" y="84"/>
                    </a:cubicBezTo>
                    <a:cubicBezTo>
                      <a:pt x="90" y="84"/>
                      <a:pt x="95" y="84"/>
                      <a:pt x="94" y="86"/>
                    </a:cubicBezTo>
                    <a:cubicBezTo>
                      <a:pt x="93" y="87"/>
                      <a:pt x="91" y="85"/>
                      <a:pt x="89" y="86"/>
                    </a:cubicBezTo>
                    <a:cubicBezTo>
                      <a:pt x="87" y="87"/>
                      <a:pt x="87" y="88"/>
                      <a:pt x="86" y="90"/>
                    </a:cubicBezTo>
                    <a:cubicBezTo>
                      <a:pt x="86" y="92"/>
                      <a:pt x="84" y="94"/>
                      <a:pt x="84" y="96"/>
                    </a:cubicBezTo>
                    <a:cubicBezTo>
                      <a:pt x="83" y="97"/>
                      <a:pt x="87" y="96"/>
                      <a:pt x="87" y="97"/>
                    </a:cubicBezTo>
                    <a:cubicBezTo>
                      <a:pt x="86" y="97"/>
                      <a:pt x="81" y="99"/>
                      <a:pt x="85" y="99"/>
                    </a:cubicBezTo>
                    <a:cubicBezTo>
                      <a:pt x="88" y="99"/>
                      <a:pt x="90" y="97"/>
                      <a:pt x="93" y="96"/>
                    </a:cubicBezTo>
                    <a:cubicBezTo>
                      <a:pt x="95" y="94"/>
                      <a:pt x="97" y="94"/>
                      <a:pt x="99" y="93"/>
                    </a:cubicBezTo>
                    <a:cubicBezTo>
                      <a:pt x="103" y="92"/>
                      <a:pt x="101" y="90"/>
                      <a:pt x="101" y="88"/>
                    </a:cubicBezTo>
                    <a:cubicBezTo>
                      <a:pt x="100" y="84"/>
                      <a:pt x="109" y="87"/>
                      <a:pt x="111" y="88"/>
                    </a:cubicBezTo>
                    <a:cubicBezTo>
                      <a:pt x="113" y="88"/>
                      <a:pt x="114" y="90"/>
                      <a:pt x="116" y="91"/>
                    </a:cubicBezTo>
                    <a:cubicBezTo>
                      <a:pt x="116" y="91"/>
                      <a:pt x="118" y="88"/>
                      <a:pt x="119" y="89"/>
                    </a:cubicBezTo>
                    <a:cubicBezTo>
                      <a:pt x="119" y="89"/>
                      <a:pt x="119" y="91"/>
                      <a:pt x="119" y="92"/>
                    </a:cubicBezTo>
                    <a:cubicBezTo>
                      <a:pt x="121" y="93"/>
                      <a:pt x="122" y="93"/>
                      <a:pt x="123" y="93"/>
                    </a:cubicBezTo>
                    <a:cubicBezTo>
                      <a:pt x="126" y="93"/>
                      <a:pt x="129" y="92"/>
                      <a:pt x="131" y="93"/>
                    </a:cubicBezTo>
                    <a:cubicBezTo>
                      <a:pt x="132" y="93"/>
                      <a:pt x="133" y="94"/>
                      <a:pt x="134" y="93"/>
                    </a:cubicBezTo>
                    <a:cubicBezTo>
                      <a:pt x="135" y="93"/>
                      <a:pt x="135" y="94"/>
                      <a:pt x="136" y="95"/>
                    </a:cubicBezTo>
                    <a:cubicBezTo>
                      <a:pt x="137" y="95"/>
                      <a:pt x="139" y="96"/>
                      <a:pt x="140" y="96"/>
                    </a:cubicBezTo>
                    <a:cubicBezTo>
                      <a:pt x="142" y="96"/>
                      <a:pt x="143" y="94"/>
                      <a:pt x="144" y="94"/>
                    </a:cubicBezTo>
                    <a:cubicBezTo>
                      <a:pt x="146" y="93"/>
                      <a:pt x="145" y="96"/>
                      <a:pt x="145" y="96"/>
                    </a:cubicBezTo>
                    <a:cubicBezTo>
                      <a:pt x="144" y="97"/>
                      <a:pt x="144" y="97"/>
                      <a:pt x="145" y="98"/>
                    </a:cubicBezTo>
                    <a:cubicBezTo>
                      <a:pt x="148" y="99"/>
                      <a:pt x="150" y="100"/>
                      <a:pt x="152" y="101"/>
                    </a:cubicBezTo>
                    <a:cubicBezTo>
                      <a:pt x="154" y="103"/>
                      <a:pt x="156" y="105"/>
                      <a:pt x="158" y="106"/>
                    </a:cubicBezTo>
                    <a:cubicBezTo>
                      <a:pt x="159" y="106"/>
                      <a:pt x="160" y="105"/>
                      <a:pt x="161" y="105"/>
                    </a:cubicBezTo>
                    <a:cubicBezTo>
                      <a:pt x="162" y="104"/>
                      <a:pt x="160" y="103"/>
                      <a:pt x="160" y="102"/>
                    </a:cubicBezTo>
                    <a:cubicBezTo>
                      <a:pt x="160" y="101"/>
                      <a:pt x="163" y="103"/>
                      <a:pt x="163" y="103"/>
                    </a:cubicBezTo>
                    <a:cubicBezTo>
                      <a:pt x="163" y="104"/>
                      <a:pt x="166" y="106"/>
                      <a:pt x="167" y="105"/>
                    </a:cubicBezTo>
                    <a:cubicBezTo>
                      <a:pt x="167" y="105"/>
                      <a:pt x="165" y="99"/>
                      <a:pt x="165" y="99"/>
                    </a:cubicBezTo>
                    <a:cubicBezTo>
                      <a:pt x="166" y="99"/>
                      <a:pt x="168" y="104"/>
                      <a:pt x="169" y="104"/>
                    </a:cubicBezTo>
                    <a:cubicBezTo>
                      <a:pt x="169" y="105"/>
                      <a:pt x="170" y="107"/>
                      <a:pt x="171" y="107"/>
                    </a:cubicBezTo>
                    <a:cubicBezTo>
                      <a:pt x="172" y="107"/>
                      <a:pt x="173" y="105"/>
                      <a:pt x="173" y="105"/>
                    </a:cubicBezTo>
                    <a:cubicBezTo>
                      <a:pt x="171" y="106"/>
                      <a:pt x="177" y="110"/>
                      <a:pt x="177" y="111"/>
                    </a:cubicBezTo>
                    <a:cubicBezTo>
                      <a:pt x="176" y="111"/>
                      <a:pt x="176" y="111"/>
                      <a:pt x="176" y="111"/>
                    </a:cubicBezTo>
                    <a:cubicBezTo>
                      <a:pt x="175" y="112"/>
                      <a:pt x="177" y="112"/>
                      <a:pt x="177" y="113"/>
                    </a:cubicBezTo>
                    <a:cubicBezTo>
                      <a:pt x="177" y="113"/>
                      <a:pt x="175" y="114"/>
                      <a:pt x="176" y="114"/>
                    </a:cubicBezTo>
                    <a:cubicBezTo>
                      <a:pt x="177" y="115"/>
                      <a:pt x="178" y="116"/>
                      <a:pt x="179" y="117"/>
                    </a:cubicBezTo>
                    <a:cubicBezTo>
                      <a:pt x="181" y="119"/>
                      <a:pt x="182" y="120"/>
                      <a:pt x="184" y="121"/>
                    </a:cubicBezTo>
                    <a:cubicBezTo>
                      <a:pt x="184" y="121"/>
                      <a:pt x="182" y="125"/>
                      <a:pt x="183" y="125"/>
                    </a:cubicBezTo>
                    <a:cubicBezTo>
                      <a:pt x="184" y="126"/>
                      <a:pt x="184" y="124"/>
                      <a:pt x="184" y="124"/>
                    </a:cubicBezTo>
                    <a:cubicBezTo>
                      <a:pt x="185" y="123"/>
                      <a:pt x="185" y="126"/>
                      <a:pt x="186" y="127"/>
                    </a:cubicBezTo>
                    <a:cubicBezTo>
                      <a:pt x="186" y="127"/>
                      <a:pt x="186" y="126"/>
                      <a:pt x="186" y="125"/>
                    </a:cubicBezTo>
                    <a:cubicBezTo>
                      <a:pt x="186" y="127"/>
                      <a:pt x="192" y="130"/>
                      <a:pt x="193" y="127"/>
                    </a:cubicBezTo>
                    <a:cubicBezTo>
                      <a:pt x="193" y="127"/>
                      <a:pt x="193" y="128"/>
                      <a:pt x="193" y="128"/>
                    </a:cubicBezTo>
                    <a:cubicBezTo>
                      <a:pt x="193" y="128"/>
                      <a:pt x="194" y="127"/>
                      <a:pt x="194" y="126"/>
                    </a:cubicBezTo>
                    <a:cubicBezTo>
                      <a:pt x="193" y="126"/>
                      <a:pt x="194" y="127"/>
                      <a:pt x="194" y="12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1" name="Freeform 641">
                <a:extLst>
                  <a:ext uri="{FF2B5EF4-FFF2-40B4-BE49-F238E27FC236}">
                    <a16:creationId xmlns:a16="http://schemas.microsoft.com/office/drawing/2014/main" id="{A0321483-A52E-9D48-BB7C-3E052FC2A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69092" y="3227890"/>
                <a:ext cx="996212" cy="494118"/>
              </a:xfrm>
              <a:custGeom>
                <a:avLst/>
                <a:gdLst>
                  <a:gd name="T0" fmla="*/ 84 w 289"/>
                  <a:gd name="T1" fmla="*/ 106 h 143"/>
                  <a:gd name="T2" fmla="*/ 105 w 289"/>
                  <a:gd name="T3" fmla="*/ 119 h 143"/>
                  <a:gd name="T4" fmla="*/ 125 w 289"/>
                  <a:gd name="T5" fmla="*/ 127 h 143"/>
                  <a:gd name="T6" fmla="*/ 137 w 289"/>
                  <a:gd name="T7" fmla="*/ 127 h 143"/>
                  <a:gd name="T8" fmla="*/ 149 w 289"/>
                  <a:gd name="T9" fmla="*/ 119 h 143"/>
                  <a:gd name="T10" fmla="*/ 162 w 289"/>
                  <a:gd name="T11" fmla="*/ 118 h 143"/>
                  <a:gd name="T12" fmla="*/ 177 w 289"/>
                  <a:gd name="T13" fmla="*/ 119 h 143"/>
                  <a:gd name="T14" fmla="*/ 171 w 289"/>
                  <a:gd name="T15" fmla="*/ 113 h 143"/>
                  <a:gd name="T16" fmla="*/ 186 w 289"/>
                  <a:gd name="T17" fmla="*/ 113 h 143"/>
                  <a:gd name="T18" fmla="*/ 209 w 289"/>
                  <a:gd name="T19" fmla="*/ 122 h 143"/>
                  <a:gd name="T20" fmla="*/ 213 w 289"/>
                  <a:gd name="T21" fmla="*/ 133 h 143"/>
                  <a:gd name="T22" fmla="*/ 220 w 289"/>
                  <a:gd name="T23" fmla="*/ 143 h 143"/>
                  <a:gd name="T24" fmla="*/ 215 w 289"/>
                  <a:gd name="T25" fmla="*/ 108 h 143"/>
                  <a:gd name="T26" fmla="*/ 234 w 289"/>
                  <a:gd name="T27" fmla="*/ 92 h 143"/>
                  <a:gd name="T28" fmla="*/ 239 w 289"/>
                  <a:gd name="T29" fmla="*/ 86 h 143"/>
                  <a:gd name="T30" fmla="*/ 244 w 289"/>
                  <a:gd name="T31" fmla="*/ 82 h 143"/>
                  <a:gd name="T32" fmla="*/ 242 w 289"/>
                  <a:gd name="T33" fmla="*/ 78 h 143"/>
                  <a:gd name="T34" fmla="*/ 238 w 289"/>
                  <a:gd name="T35" fmla="*/ 71 h 143"/>
                  <a:gd name="T36" fmla="*/ 239 w 289"/>
                  <a:gd name="T37" fmla="*/ 69 h 143"/>
                  <a:gd name="T38" fmla="*/ 242 w 289"/>
                  <a:gd name="T39" fmla="*/ 75 h 143"/>
                  <a:gd name="T40" fmla="*/ 246 w 289"/>
                  <a:gd name="T41" fmla="*/ 62 h 143"/>
                  <a:gd name="T42" fmla="*/ 253 w 289"/>
                  <a:gd name="T43" fmla="*/ 52 h 143"/>
                  <a:gd name="T44" fmla="*/ 265 w 289"/>
                  <a:gd name="T45" fmla="*/ 48 h 143"/>
                  <a:gd name="T46" fmla="*/ 271 w 289"/>
                  <a:gd name="T47" fmla="*/ 48 h 143"/>
                  <a:gd name="T48" fmla="*/ 274 w 289"/>
                  <a:gd name="T49" fmla="*/ 35 h 143"/>
                  <a:gd name="T50" fmla="*/ 288 w 289"/>
                  <a:gd name="T51" fmla="*/ 28 h 143"/>
                  <a:gd name="T52" fmla="*/ 276 w 289"/>
                  <a:gd name="T53" fmla="*/ 13 h 143"/>
                  <a:gd name="T54" fmla="*/ 264 w 289"/>
                  <a:gd name="T55" fmla="*/ 28 h 143"/>
                  <a:gd name="T56" fmla="*/ 237 w 289"/>
                  <a:gd name="T57" fmla="*/ 39 h 143"/>
                  <a:gd name="T58" fmla="*/ 224 w 289"/>
                  <a:gd name="T59" fmla="*/ 45 h 143"/>
                  <a:gd name="T60" fmla="*/ 208 w 289"/>
                  <a:gd name="T61" fmla="*/ 44 h 143"/>
                  <a:gd name="T62" fmla="*/ 203 w 289"/>
                  <a:gd name="T63" fmla="*/ 36 h 143"/>
                  <a:gd name="T64" fmla="*/ 196 w 289"/>
                  <a:gd name="T65" fmla="*/ 28 h 143"/>
                  <a:gd name="T66" fmla="*/ 185 w 289"/>
                  <a:gd name="T67" fmla="*/ 48 h 143"/>
                  <a:gd name="T68" fmla="*/ 187 w 289"/>
                  <a:gd name="T69" fmla="*/ 25 h 143"/>
                  <a:gd name="T70" fmla="*/ 196 w 289"/>
                  <a:gd name="T71" fmla="*/ 17 h 143"/>
                  <a:gd name="T72" fmla="*/ 184 w 289"/>
                  <a:gd name="T73" fmla="*/ 13 h 143"/>
                  <a:gd name="T74" fmla="*/ 165 w 289"/>
                  <a:gd name="T75" fmla="*/ 15 h 143"/>
                  <a:gd name="T76" fmla="*/ 158 w 289"/>
                  <a:gd name="T77" fmla="*/ 5 h 143"/>
                  <a:gd name="T78" fmla="*/ 147 w 289"/>
                  <a:gd name="T79" fmla="*/ 4 h 143"/>
                  <a:gd name="T80" fmla="*/ 30 w 289"/>
                  <a:gd name="T81" fmla="*/ 4 h 143"/>
                  <a:gd name="T82" fmla="*/ 7 w 289"/>
                  <a:gd name="T83" fmla="*/ 9 h 143"/>
                  <a:gd name="T84" fmla="*/ 8 w 289"/>
                  <a:gd name="T85" fmla="*/ 21 h 143"/>
                  <a:gd name="T86" fmla="*/ 2 w 289"/>
                  <a:gd name="T87" fmla="*/ 40 h 143"/>
                  <a:gd name="T88" fmla="*/ 5 w 289"/>
                  <a:gd name="T89" fmla="*/ 63 h 143"/>
                  <a:gd name="T90" fmla="*/ 12 w 289"/>
                  <a:gd name="T91" fmla="*/ 73 h 143"/>
                  <a:gd name="T92" fmla="*/ 21 w 289"/>
                  <a:gd name="T93" fmla="*/ 88 h 143"/>
                  <a:gd name="T94" fmla="*/ 39 w 289"/>
                  <a:gd name="T95" fmla="*/ 102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89" h="143">
                    <a:moveTo>
                      <a:pt x="68" y="108"/>
                    </a:moveTo>
                    <a:cubicBezTo>
                      <a:pt x="71" y="108"/>
                      <a:pt x="74" y="108"/>
                      <a:pt x="78" y="108"/>
                    </a:cubicBezTo>
                    <a:cubicBezTo>
                      <a:pt x="79" y="108"/>
                      <a:pt x="81" y="108"/>
                      <a:pt x="82" y="108"/>
                    </a:cubicBezTo>
                    <a:cubicBezTo>
                      <a:pt x="83" y="108"/>
                      <a:pt x="83" y="106"/>
                      <a:pt x="84" y="106"/>
                    </a:cubicBezTo>
                    <a:cubicBezTo>
                      <a:pt x="85" y="105"/>
                      <a:pt x="91" y="105"/>
                      <a:pt x="91" y="106"/>
                    </a:cubicBezTo>
                    <a:cubicBezTo>
                      <a:pt x="94" y="108"/>
                      <a:pt x="97" y="110"/>
                      <a:pt x="100" y="112"/>
                    </a:cubicBezTo>
                    <a:cubicBezTo>
                      <a:pt x="100" y="112"/>
                      <a:pt x="101" y="115"/>
                      <a:pt x="101" y="116"/>
                    </a:cubicBezTo>
                    <a:cubicBezTo>
                      <a:pt x="102" y="118"/>
                      <a:pt x="102" y="118"/>
                      <a:pt x="105" y="119"/>
                    </a:cubicBezTo>
                    <a:cubicBezTo>
                      <a:pt x="107" y="120"/>
                      <a:pt x="108" y="121"/>
                      <a:pt x="109" y="119"/>
                    </a:cubicBezTo>
                    <a:cubicBezTo>
                      <a:pt x="110" y="116"/>
                      <a:pt x="111" y="116"/>
                      <a:pt x="114" y="117"/>
                    </a:cubicBezTo>
                    <a:cubicBezTo>
                      <a:pt x="116" y="117"/>
                      <a:pt x="119" y="118"/>
                      <a:pt x="119" y="120"/>
                    </a:cubicBezTo>
                    <a:cubicBezTo>
                      <a:pt x="121" y="123"/>
                      <a:pt x="123" y="124"/>
                      <a:pt x="125" y="127"/>
                    </a:cubicBezTo>
                    <a:cubicBezTo>
                      <a:pt x="127" y="129"/>
                      <a:pt x="126" y="133"/>
                      <a:pt x="129" y="134"/>
                    </a:cubicBezTo>
                    <a:cubicBezTo>
                      <a:pt x="131" y="136"/>
                      <a:pt x="135" y="136"/>
                      <a:pt x="137" y="137"/>
                    </a:cubicBezTo>
                    <a:cubicBezTo>
                      <a:pt x="137" y="136"/>
                      <a:pt x="135" y="129"/>
                      <a:pt x="135" y="129"/>
                    </a:cubicBezTo>
                    <a:cubicBezTo>
                      <a:pt x="137" y="130"/>
                      <a:pt x="136" y="127"/>
                      <a:pt x="137" y="127"/>
                    </a:cubicBezTo>
                    <a:cubicBezTo>
                      <a:pt x="137" y="126"/>
                      <a:pt x="139" y="126"/>
                      <a:pt x="140" y="125"/>
                    </a:cubicBezTo>
                    <a:cubicBezTo>
                      <a:pt x="141" y="125"/>
                      <a:pt x="142" y="122"/>
                      <a:pt x="142" y="122"/>
                    </a:cubicBezTo>
                    <a:cubicBezTo>
                      <a:pt x="143" y="123"/>
                      <a:pt x="144" y="123"/>
                      <a:pt x="145" y="122"/>
                    </a:cubicBezTo>
                    <a:cubicBezTo>
                      <a:pt x="147" y="121"/>
                      <a:pt x="148" y="121"/>
                      <a:pt x="149" y="119"/>
                    </a:cubicBezTo>
                    <a:cubicBezTo>
                      <a:pt x="151" y="118"/>
                      <a:pt x="148" y="118"/>
                      <a:pt x="148" y="117"/>
                    </a:cubicBezTo>
                    <a:cubicBezTo>
                      <a:pt x="148" y="117"/>
                      <a:pt x="151" y="118"/>
                      <a:pt x="152" y="117"/>
                    </a:cubicBezTo>
                    <a:cubicBezTo>
                      <a:pt x="154" y="116"/>
                      <a:pt x="155" y="116"/>
                      <a:pt x="157" y="116"/>
                    </a:cubicBezTo>
                    <a:cubicBezTo>
                      <a:pt x="159" y="116"/>
                      <a:pt x="160" y="119"/>
                      <a:pt x="162" y="118"/>
                    </a:cubicBezTo>
                    <a:cubicBezTo>
                      <a:pt x="165" y="116"/>
                      <a:pt x="166" y="118"/>
                      <a:pt x="168" y="119"/>
                    </a:cubicBezTo>
                    <a:cubicBezTo>
                      <a:pt x="170" y="120"/>
                      <a:pt x="171" y="118"/>
                      <a:pt x="172" y="118"/>
                    </a:cubicBezTo>
                    <a:cubicBezTo>
                      <a:pt x="173" y="117"/>
                      <a:pt x="176" y="119"/>
                      <a:pt x="176" y="120"/>
                    </a:cubicBezTo>
                    <a:cubicBezTo>
                      <a:pt x="177" y="121"/>
                      <a:pt x="178" y="120"/>
                      <a:pt x="177" y="119"/>
                    </a:cubicBezTo>
                    <a:cubicBezTo>
                      <a:pt x="177" y="119"/>
                      <a:pt x="176" y="118"/>
                      <a:pt x="175" y="118"/>
                    </a:cubicBezTo>
                    <a:cubicBezTo>
                      <a:pt x="174" y="117"/>
                      <a:pt x="176" y="117"/>
                      <a:pt x="176" y="117"/>
                    </a:cubicBezTo>
                    <a:cubicBezTo>
                      <a:pt x="175" y="115"/>
                      <a:pt x="175" y="114"/>
                      <a:pt x="173" y="115"/>
                    </a:cubicBezTo>
                    <a:cubicBezTo>
                      <a:pt x="173" y="115"/>
                      <a:pt x="169" y="115"/>
                      <a:pt x="171" y="113"/>
                    </a:cubicBezTo>
                    <a:cubicBezTo>
                      <a:pt x="173" y="113"/>
                      <a:pt x="174" y="114"/>
                      <a:pt x="175" y="114"/>
                    </a:cubicBezTo>
                    <a:cubicBezTo>
                      <a:pt x="178" y="113"/>
                      <a:pt x="180" y="113"/>
                      <a:pt x="183" y="113"/>
                    </a:cubicBezTo>
                    <a:cubicBezTo>
                      <a:pt x="184" y="113"/>
                      <a:pt x="183" y="113"/>
                      <a:pt x="184" y="114"/>
                    </a:cubicBezTo>
                    <a:cubicBezTo>
                      <a:pt x="184" y="114"/>
                      <a:pt x="185" y="114"/>
                      <a:pt x="186" y="113"/>
                    </a:cubicBezTo>
                    <a:cubicBezTo>
                      <a:pt x="188" y="113"/>
                      <a:pt x="190" y="113"/>
                      <a:pt x="192" y="113"/>
                    </a:cubicBezTo>
                    <a:cubicBezTo>
                      <a:pt x="194" y="113"/>
                      <a:pt x="194" y="115"/>
                      <a:pt x="196" y="116"/>
                    </a:cubicBezTo>
                    <a:cubicBezTo>
                      <a:pt x="198" y="118"/>
                      <a:pt x="200" y="116"/>
                      <a:pt x="202" y="115"/>
                    </a:cubicBezTo>
                    <a:cubicBezTo>
                      <a:pt x="203" y="115"/>
                      <a:pt x="209" y="121"/>
                      <a:pt x="209" y="122"/>
                    </a:cubicBezTo>
                    <a:cubicBezTo>
                      <a:pt x="210" y="123"/>
                      <a:pt x="208" y="125"/>
                      <a:pt x="209" y="126"/>
                    </a:cubicBezTo>
                    <a:cubicBezTo>
                      <a:pt x="210" y="128"/>
                      <a:pt x="209" y="128"/>
                      <a:pt x="210" y="130"/>
                    </a:cubicBezTo>
                    <a:cubicBezTo>
                      <a:pt x="210" y="131"/>
                      <a:pt x="211" y="132"/>
                      <a:pt x="211" y="132"/>
                    </a:cubicBezTo>
                    <a:cubicBezTo>
                      <a:pt x="212" y="132"/>
                      <a:pt x="212" y="133"/>
                      <a:pt x="213" y="133"/>
                    </a:cubicBezTo>
                    <a:cubicBezTo>
                      <a:pt x="214" y="134"/>
                      <a:pt x="213" y="136"/>
                      <a:pt x="214" y="137"/>
                    </a:cubicBezTo>
                    <a:cubicBezTo>
                      <a:pt x="215" y="138"/>
                      <a:pt x="216" y="138"/>
                      <a:pt x="217" y="140"/>
                    </a:cubicBezTo>
                    <a:cubicBezTo>
                      <a:pt x="219" y="143"/>
                      <a:pt x="218" y="140"/>
                      <a:pt x="220" y="141"/>
                    </a:cubicBezTo>
                    <a:cubicBezTo>
                      <a:pt x="220" y="141"/>
                      <a:pt x="220" y="143"/>
                      <a:pt x="220" y="143"/>
                    </a:cubicBezTo>
                    <a:cubicBezTo>
                      <a:pt x="221" y="143"/>
                      <a:pt x="222" y="136"/>
                      <a:pt x="222" y="135"/>
                    </a:cubicBezTo>
                    <a:cubicBezTo>
                      <a:pt x="222" y="132"/>
                      <a:pt x="221" y="130"/>
                      <a:pt x="220" y="126"/>
                    </a:cubicBezTo>
                    <a:cubicBezTo>
                      <a:pt x="218" y="123"/>
                      <a:pt x="218" y="120"/>
                      <a:pt x="217" y="117"/>
                    </a:cubicBezTo>
                    <a:cubicBezTo>
                      <a:pt x="215" y="115"/>
                      <a:pt x="214" y="111"/>
                      <a:pt x="215" y="108"/>
                    </a:cubicBezTo>
                    <a:cubicBezTo>
                      <a:pt x="216" y="105"/>
                      <a:pt x="218" y="103"/>
                      <a:pt x="221" y="101"/>
                    </a:cubicBezTo>
                    <a:cubicBezTo>
                      <a:pt x="222" y="100"/>
                      <a:pt x="223" y="100"/>
                      <a:pt x="224" y="99"/>
                    </a:cubicBezTo>
                    <a:cubicBezTo>
                      <a:pt x="225" y="98"/>
                      <a:pt x="226" y="96"/>
                      <a:pt x="227" y="96"/>
                    </a:cubicBezTo>
                    <a:cubicBezTo>
                      <a:pt x="229" y="94"/>
                      <a:pt x="232" y="94"/>
                      <a:pt x="234" y="92"/>
                    </a:cubicBezTo>
                    <a:cubicBezTo>
                      <a:pt x="235" y="91"/>
                      <a:pt x="236" y="89"/>
                      <a:pt x="238" y="89"/>
                    </a:cubicBezTo>
                    <a:cubicBezTo>
                      <a:pt x="238" y="89"/>
                      <a:pt x="242" y="89"/>
                      <a:pt x="241" y="87"/>
                    </a:cubicBezTo>
                    <a:cubicBezTo>
                      <a:pt x="241" y="87"/>
                      <a:pt x="238" y="88"/>
                      <a:pt x="238" y="88"/>
                    </a:cubicBezTo>
                    <a:cubicBezTo>
                      <a:pt x="238" y="87"/>
                      <a:pt x="240" y="88"/>
                      <a:pt x="239" y="86"/>
                    </a:cubicBezTo>
                    <a:cubicBezTo>
                      <a:pt x="239" y="86"/>
                      <a:pt x="238" y="85"/>
                      <a:pt x="239" y="85"/>
                    </a:cubicBezTo>
                    <a:cubicBezTo>
                      <a:pt x="239" y="84"/>
                      <a:pt x="239" y="85"/>
                      <a:pt x="240" y="84"/>
                    </a:cubicBezTo>
                    <a:cubicBezTo>
                      <a:pt x="239" y="85"/>
                      <a:pt x="241" y="86"/>
                      <a:pt x="241" y="85"/>
                    </a:cubicBezTo>
                    <a:cubicBezTo>
                      <a:pt x="242" y="85"/>
                      <a:pt x="245" y="83"/>
                      <a:pt x="244" y="82"/>
                    </a:cubicBezTo>
                    <a:cubicBezTo>
                      <a:pt x="244" y="83"/>
                      <a:pt x="238" y="82"/>
                      <a:pt x="239" y="81"/>
                    </a:cubicBezTo>
                    <a:cubicBezTo>
                      <a:pt x="239" y="80"/>
                      <a:pt x="240" y="82"/>
                      <a:pt x="241" y="81"/>
                    </a:cubicBezTo>
                    <a:cubicBezTo>
                      <a:pt x="241" y="81"/>
                      <a:pt x="243" y="80"/>
                      <a:pt x="243" y="80"/>
                    </a:cubicBezTo>
                    <a:cubicBezTo>
                      <a:pt x="243" y="80"/>
                      <a:pt x="242" y="79"/>
                      <a:pt x="242" y="78"/>
                    </a:cubicBezTo>
                    <a:cubicBezTo>
                      <a:pt x="243" y="77"/>
                      <a:pt x="243" y="76"/>
                      <a:pt x="241" y="76"/>
                    </a:cubicBezTo>
                    <a:cubicBezTo>
                      <a:pt x="241" y="76"/>
                      <a:pt x="237" y="74"/>
                      <a:pt x="237" y="74"/>
                    </a:cubicBezTo>
                    <a:cubicBezTo>
                      <a:pt x="238" y="73"/>
                      <a:pt x="239" y="74"/>
                      <a:pt x="240" y="74"/>
                    </a:cubicBezTo>
                    <a:cubicBezTo>
                      <a:pt x="241" y="73"/>
                      <a:pt x="239" y="71"/>
                      <a:pt x="238" y="71"/>
                    </a:cubicBezTo>
                    <a:cubicBezTo>
                      <a:pt x="237" y="70"/>
                      <a:pt x="236" y="69"/>
                      <a:pt x="236" y="68"/>
                    </a:cubicBezTo>
                    <a:cubicBezTo>
                      <a:pt x="235" y="67"/>
                      <a:pt x="238" y="65"/>
                      <a:pt x="237" y="64"/>
                    </a:cubicBezTo>
                    <a:cubicBezTo>
                      <a:pt x="238" y="65"/>
                      <a:pt x="237" y="66"/>
                      <a:pt x="237" y="67"/>
                    </a:cubicBezTo>
                    <a:cubicBezTo>
                      <a:pt x="237" y="67"/>
                      <a:pt x="239" y="69"/>
                      <a:pt x="239" y="69"/>
                    </a:cubicBezTo>
                    <a:cubicBezTo>
                      <a:pt x="241" y="67"/>
                      <a:pt x="239" y="62"/>
                      <a:pt x="242" y="61"/>
                    </a:cubicBezTo>
                    <a:cubicBezTo>
                      <a:pt x="241" y="61"/>
                      <a:pt x="241" y="66"/>
                      <a:pt x="242" y="67"/>
                    </a:cubicBezTo>
                    <a:cubicBezTo>
                      <a:pt x="242" y="69"/>
                      <a:pt x="244" y="69"/>
                      <a:pt x="244" y="71"/>
                    </a:cubicBezTo>
                    <a:cubicBezTo>
                      <a:pt x="244" y="72"/>
                      <a:pt x="241" y="74"/>
                      <a:pt x="242" y="75"/>
                    </a:cubicBezTo>
                    <a:cubicBezTo>
                      <a:pt x="242" y="75"/>
                      <a:pt x="248" y="69"/>
                      <a:pt x="247" y="67"/>
                    </a:cubicBezTo>
                    <a:cubicBezTo>
                      <a:pt x="247" y="65"/>
                      <a:pt x="245" y="64"/>
                      <a:pt x="245" y="62"/>
                    </a:cubicBezTo>
                    <a:cubicBezTo>
                      <a:pt x="244" y="61"/>
                      <a:pt x="245" y="58"/>
                      <a:pt x="247" y="59"/>
                    </a:cubicBezTo>
                    <a:cubicBezTo>
                      <a:pt x="246" y="58"/>
                      <a:pt x="245" y="61"/>
                      <a:pt x="246" y="62"/>
                    </a:cubicBezTo>
                    <a:cubicBezTo>
                      <a:pt x="248" y="64"/>
                      <a:pt x="248" y="65"/>
                      <a:pt x="250" y="62"/>
                    </a:cubicBezTo>
                    <a:cubicBezTo>
                      <a:pt x="251" y="61"/>
                      <a:pt x="253" y="58"/>
                      <a:pt x="252" y="56"/>
                    </a:cubicBezTo>
                    <a:cubicBezTo>
                      <a:pt x="252" y="56"/>
                      <a:pt x="251" y="55"/>
                      <a:pt x="252" y="54"/>
                    </a:cubicBezTo>
                    <a:cubicBezTo>
                      <a:pt x="252" y="54"/>
                      <a:pt x="253" y="52"/>
                      <a:pt x="253" y="52"/>
                    </a:cubicBezTo>
                    <a:cubicBezTo>
                      <a:pt x="253" y="52"/>
                      <a:pt x="253" y="54"/>
                      <a:pt x="253" y="54"/>
                    </a:cubicBezTo>
                    <a:cubicBezTo>
                      <a:pt x="253" y="54"/>
                      <a:pt x="258" y="51"/>
                      <a:pt x="260" y="51"/>
                    </a:cubicBezTo>
                    <a:cubicBezTo>
                      <a:pt x="261" y="50"/>
                      <a:pt x="263" y="51"/>
                      <a:pt x="264" y="51"/>
                    </a:cubicBezTo>
                    <a:cubicBezTo>
                      <a:pt x="266" y="50"/>
                      <a:pt x="265" y="49"/>
                      <a:pt x="265" y="48"/>
                    </a:cubicBezTo>
                    <a:cubicBezTo>
                      <a:pt x="266" y="48"/>
                      <a:pt x="266" y="50"/>
                      <a:pt x="267" y="50"/>
                    </a:cubicBezTo>
                    <a:cubicBezTo>
                      <a:pt x="267" y="50"/>
                      <a:pt x="269" y="49"/>
                      <a:pt x="269" y="49"/>
                    </a:cubicBezTo>
                    <a:cubicBezTo>
                      <a:pt x="271" y="51"/>
                      <a:pt x="275" y="46"/>
                      <a:pt x="272" y="46"/>
                    </a:cubicBezTo>
                    <a:cubicBezTo>
                      <a:pt x="272" y="46"/>
                      <a:pt x="272" y="48"/>
                      <a:pt x="271" y="48"/>
                    </a:cubicBezTo>
                    <a:cubicBezTo>
                      <a:pt x="270" y="48"/>
                      <a:pt x="268" y="44"/>
                      <a:pt x="268" y="44"/>
                    </a:cubicBezTo>
                    <a:cubicBezTo>
                      <a:pt x="269" y="43"/>
                      <a:pt x="268" y="42"/>
                      <a:pt x="269" y="41"/>
                    </a:cubicBezTo>
                    <a:cubicBezTo>
                      <a:pt x="270" y="39"/>
                      <a:pt x="271" y="37"/>
                      <a:pt x="272" y="36"/>
                    </a:cubicBezTo>
                    <a:cubicBezTo>
                      <a:pt x="273" y="36"/>
                      <a:pt x="274" y="35"/>
                      <a:pt x="274" y="35"/>
                    </a:cubicBezTo>
                    <a:cubicBezTo>
                      <a:pt x="276" y="36"/>
                      <a:pt x="277" y="33"/>
                      <a:pt x="278" y="32"/>
                    </a:cubicBezTo>
                    <a:cubicBezTo>
                      <a:pt x="278" y="32"/>
                      <a:pt x="280" y="33"/>
                      <a:pt x="281" y="32"/>
                    </a:cubicBezTo>
                    <a:cubicBezTo>
                      <a:pt x="283" y="31"/>
                      <a:pt x="285" y="31"/>
                      <a:pt x="286" y="30"/>
                    </a:cubicBezTo>
                    <a:cubicBezTo>
                      <a:pt x="287" y="30"/>
                      <a:pt x="289" y="29"/>
                      <a:pt x="288" y="28"/>
                    </a:cubicBezTo>
                    <a:cubicBezTo>
                      <a:pt x="286" y="26"/>
                      <a:pt x="286" y="25"/>
                      <a:pt x="285" y="24"/>
                    </a:cubicBezTo>
                    <a:cubicBezTo>
                      <a:pt x="281" y="23"/>
                      <a:pt x="287" y="14"/>
                      <a:pt x="281" y="14"/>
                    </a:cubicBezTo>
                    <a:cubicBezTo>
                      <a:pt x="280" y="13"/>
                      <a:pt x="279" y="15"/>
                      <a:pt x="278" y="14"/>
                    </a:cubicBezTo>
                    <a:cubicBezTo>
                      <a:pt x="277" y="13"/>
                      <a:pt x="277" y="12"/>
                      <a:pt x="276" y="13"/>
                    </a:cubicBezTo>
                    <a:cubicBezTo>
                      <a:pt x="275" y="14"/>
                      <a:pt x="274" y="16"/>
                      <a:pt x="273" y="17"/>
                    </a:cubicBezTo>
                    <a:cubicBezTo>
                      <a:pt x="272" y="18"/>
                      <a:pt x="272" y="20"/>
                      <a:pt x="271" y="21"/>
                    </a:cubicBezTo>
                    <a:cubicBezTo>
                      <a:pt x="271" y="23"/>
                      <a:pt x="270" y="26"/>
                      <a:pt x="268" y="26"/>
                    </a:cubicBezTo>
                    <a:cubicBezTo>
                      <a:pt x="266" y="26"/>
                      <a:pt x="266" y="28"/>
                      <a:pt x="264" y="28"/>
                    </a:cubicBezTo>
                    <a:cubicBezTo>
                      <a:pt x="259" y="28"/>
                      <a:pt x="254" y="28"/>
                      <a:pt x="249" y="28"/>
                    </a:cubicBezTo>
                    <a:cubicBezTo>
                      <a:pt x="247" y="28"/>
                      <a:pt x="247" y="28"/>
                      <a:pt x="246" y="29"/>
                    </a:cubicBezTo>
                    <a:cubicBezTo>
                      <a:pt x="245" y="31"/>
                      <a:pt x="241" y="33"/>
                      <a:pt x="241" y="34"/>
                    </a:cubicBezTo>
                    <a:cubicBezTo>
                      <a:pt x="242" y="37"/>
                      <a:pt x="239" y="39"/>
                      <a:pt x="237" y="39"/>
                    </a:cubicBezTo>
                    <a:cubicBezTo>
                      <a:pt x="235" y="39"/>
                      <a:pt x="234" y="38"/>
                      <a:pt x="232" y="38"/>
                    </a:cubicBezTo>
                    <a:cubicBezTo>
                      <a:pt x="230" y="38"/>
                      <a:pt x="228" y="39"/>
                      <a:pt x="227" y="39"/>
                    </a:cubicBezTo>
                    <a:cubicBezTo>
                      <a:pt x="227" y="39"/>
                      <a:pt x="227" y="42"/>
                      <a:pt x="228" y="42"/>
                    </a:cubicBezTo>
                    <a:cubicBezTo>
                      <a:pt x="227" y="43"/>
                      <a:pt x="226" y="44"/>
                      <a:pt x="224" y="45"/>
                    </a:cubicBezTo>
                    <a:cubicBezTo>
                      <a:pt x="222" y="46"/>
                      <a:pt x="219" y="48"/>
                      <a:pt x="216" y="49"/>
                    </a:cubicBezTo>
                    <a:cubicBezTo>
                      <a:pt x="213" y="50"/>
                      <a:pt x="210" y="50"/>
                      <a:pt x="207" y="49"/>
                    </a:cubicBezTo>
                    <a:cubicBezTo>
                      <a:pt x="206" y="48"/>
                      <a:pt x="205" y="47"/>
                      <a:pt x="206" y="46"/>
                    </a:cubicBezTo>
                    <a:cubicBezTo>
                      <a:pt x="206" y="46"/>
                      <a:pt x="207" y="44"/>
                      <a:pt x="208" y="44"/>
                    </a:cubicBezTo>
                    <a:cubicBezTo>
                      <a:pt x="208" y="44"/>
                      <a:pt x="208" y="45"/>
                      <a:pt x="208" y="46"/>
                    </a:cubicBezTo>
                    <a:cubicBezTo>
                      <a:pt x="210" y="42"/>
                      <a:pt x="211" y="39"/>
                      <a:pt x="209" y="35"/>
                    </a:cubicBezTo>
                    <a:cubicBezTo>
                      <a:pt x="208" y="34"/>
                      <a:pt x="206" y="36"/>
                      <a:pt x="205" y="36"/>
                    </a:cubicBezTo>
                    <a:cubicBezTo>
                      <a:pt x="204" y="37"/>
                      <a:pt x="204" y="36"/>
                      <a:pt x="203" y="36"/>
                    </a:cubicBezTo>
                    <a:cubicBezTo>
                      <a:pt x="202" y="35"/>
                      <a:pt x="204" y="34"/>
                      <a:pt x="204" y="34"/>
                    </a:cubicBezTo>
                    <a:cubicBezTo>
                      <a:pt x="208" y="30"/>
                      <a:pt x="205" y="26"/>
                      <a:pt x="201" y="25"/>
                    </a:cubicBezTo>
                    <a:cubicBezTo>
                      <a:pt x="198" y="24"/>
                      <a:pt x="198" y="25"/>
                      <a:pt x="196" y="26"/>
                    </a:cubicBezTo>
                    <a:cubicBezTo>
                      <a:pt x="196" y="27"/>
                      <a:pt x="196" y="27"/>
                      <a:pt x="196" y="28"/>
                    </a:cubicBezTo>
                    <a:cubicBezTo>
                      <a:pt x="196" y="29"/>
                      <a:pt x="194" y="28"/>
                      <a:pt x="193" y="28"/>
                    </a:cubicBezTo>
                    <a:cubicBezTo>
                      <a:pt x="192" y="28"/>
                      <a:pt x="190" y="36"/>
                      <a:pt x="190" y="37"/>
                    </a:cubicBezTo>
                    <a:cubicBezTo>
                      <a:pt x="191" y="42"/>
                      <a:pt x="192" y="45"/>
                      <a:pt x="188" y="47"/>
                    </a:cubicBezTo>
                    <a:cubicBezTo>
                      <a:pt x="188" y="48"/>
                      <a:pt x="185" y="49"/>
                      <a:pt x="185" y="48"/>
                    </a:cubicBezTo>
                    <a:cubicBezTo>
                      <a:pt x="185" y="46"/>
                      <a:pt x="184" y="44"/>
                      <a:pt x="184" y="42"/>
                    </a:cubicBezTo>
                    <a:cubicBezTo>
                      <a:pt x="184" y="41"/>
                      <a:pt x="186" y="30"/>
                      <a:pt x="186" y="30"/>
                    </a:cubicBezTo>
                    <a:cubicBezTo>
                      <a:pt x="185" y="30"/>
                      <a:pt x="183" y="32"/>
                      <a:pt x="183" y="31"/>
                    </a:cubicBezTo>
                    <a:cubicBezTo>
                      <a:pt x="183" y="30"/>
                      <a:pt x="186" y="26"/>
                      <a:pt x="187" y="25"/>
                    </a:cubicBezTo>
                    <a:cubicBezTo>
                      <a:pt x="188" y="23"/>
                      <a:pt x="191" y="23"/>
                      <a:pt x="193" y="22"/>
                    </a:cubicBezTo>
                    <a:cubicBezTo>
                      <a:pt x="196" y="22"/>
                      <a:pt x="199" y="23"/>
                      <a:pt x="202" y="23"/>
                    </a:cubicBezTo>
                    <a:cubicBezTo>
                      <a:pt x="205" y="23"/>
                      <a:pt x="201" y="20"/>
                      <a:pt x="199" y="20"/>
                    </a:cubicBezTo>
                    <a:cubicBezTo>
                      <a:pt x="197" y="20"/>
                      <a:pt x="199" y="17"/>
                      <a:pt x="196" y="17"/>
                    </a:cubicBezTo>
                    <a:cubicBezTo>
                      <a:pt x="194" y="18"/>
                      <a:pt x="192" y="19"/>
                      <a:pt x="189" y="19"/>
                    </a:cubicBezTo>
                    <a:cubicBezTo>
                      <a:pt x="187" y="19"/>
                      <a:pt x="185" y="17"/>
                      <a:pt x="183" y="16"/>
                    </a:cubicBezTo>
                    <a:cubicBezTo>
                      <a:pt x="183" y="16"/>
                      <a:pt x="180" y="16"/>
                      <a:pt x="181" y="15"/>
                    </a:cubicBezTo>
                    <a:cubicBezTo>
                      <a:pt x="182" y="15"/>
                      <a:pt x="184" y="14"/>
                      <a:pt x="184" y="13"/>
                    </a:cubicBezTo>
                    <a:cubicBezTo>
                      <a:pt x="184" y="13"/>
                      <a:pt x="176" y="16"/>
                      <a:pt x="175" y="16"/>
                    </a:cubicBezTo>
                    <a:cubicBezTo>
                      <a:pt x="174" y="17"/>
                      <a:pt x="173" y="18"/>
                      <a:pt x="172" y="18"/>
                    </a:cubicBezTo>
                    <a:cubicBezTo>
                      <a:pt x="170" y="18"/>
                      <a:pt x="170" y="16"/>
                      <a:pt x="168" y="16"/>
                    </a:cubicBezTo>
                    <a:cubicBezTo>
                      <a:pt x="167" y="16"/>
                      <a:pt x="162" y="18"/>
                      <a:pt x="165" y="15"/>
                    </a:cubicBezTo>
                    <a:cubicBezTo>
                      <a:pt x="168" y="13"/>
                      <a:pt x="171" y="11"/>
                      <a:pt x="174" y="9"/>
                    </a:cubicBezTo>
                    <a:cubicBezTo>
                      <a:pt x="172" y="9"/>
                      <a:pt x="170" y="7"/>
                      <a:pt x="168" y="9"/>
                    </a:cubicBezTo>
                    <a:cubicBezTo>
                      <a:pt x="165" y="10"/>
                      <a:pt x="164" y="8"/>
                      <a:pt x="161" y="7"/>
                    </a:cubicBezTo>
                    <a:cubicBezTo>
                      <a:pt x="160" y="7"/>
                      <a:pt x="159" y="6"/>
                      <a:pt x="158" y="5"/>
                    </a:cubicBezTo>
                    <a:cubicBezTo>
                      <a:pt x="156" y="5"/>
                      <a:pt x="155" y="6"/>
                      <a:pt x="153" y="6"/>
                    </a:cubicBezTo>
                    <a:cubicBezTo>
                      <a:pt x="152" y="5"/>
                      <a:pt x="150" y="5"/>
                      <a:pt x="150" y="3"/>
                    </a:cubicBezTo>
                    <a:cubicBezTo>
                      <a:pt x="150" y="3"/>
                      <a:pt x="148" y="0"/>
                      <a:pt x="148" y="1"/>
                    </a:cubicBezTo>
                    <a:cubicBezTo>
                      <a:pt x="147" y="1"/>
                      <a:pt x="148" y="4"/>
                      <a:pt x="147" y="4"/>
                    </a:cubicBezTo>
                    <a:cubicBezTo>
                      <a:pt x="146" y="4"/>
                      <a:pt x="145" y="4"/>
                      <a:pt x="145" y="4"/>
                    </a:cubicBezTo>
                    <a:cubicBezTo>
                      <a:pt x="142" y="4"/>
                      <a:pt x="139" y="4"/>
                      <a:pt x="136" y="4"/>
                    </a:cubicBezTo>
                    <a:cubicBezTo>
                      <a:pt x="125" y="4"/>
                      <a:pt x="115" y="4"/>
                      <a:pt x="105" y="4"/>
                    </a:cubicBezTo>
                    <a:cubicBezTo>
                      <a:pt x="80" y="4"/>
                      <a:pt x="55" y="4"/>
                      <a:pt x="30" y="4"/>
                    </a:cubicBezTo>
                    <a:cubicBezTo>
                      <a:pt x="24" y="4"/>
                      <a:pt x="17" y="4"/>
                      <a:pt x="11" y="4"/>
                    </a:cubicBezTo>
                    <a:cubicBezTo>
                      <a:pt x="12" y="5"/>
                      <a:pt x="14" y="13"/>
                      <a:pt x="11" y="14"/>
                    </a:cubicBezTo>
                    <a:cubicBezTo>
                      <a:pt x="9" y="14"/>
                      <a:pt x="8" y="14"/>
                      <a:pt x="10" y="12"/>
                    </a:cubicBezTo>
                    <a:cubicBezTo>
                      <a:pt x="12" y="9"/>
                      <a:pt x="9" y="9"/>
                      <a:pt x="7" y="9"/>
                    </a:cubicBezTo>
                    <a:cubicBezTo>
                      <a:pt x="5" y="9"/>
                      <a:pt x="2" y="7"/>
                      <a:pt x="1" y="7"/>
                    </a:cubicBezTo>
                    <a:cubicBezTo>
                      <a:pt x="0" y="8"/>
                      <a:pt x="2" y="12"/>
                      <a:pt x="2" y="12"/>
                    </a:cubicBezTo>
                    <a:cubicBezTo>
                      <a:pt x="3" y="15"/>
                      <a:pt x="4" y="16"/>
                      <a:pt x="4" y="18"/>
                    </a:cubicBezTo>
                    <a:cubicBezTo>
                      <a:pt x="4" y="19"/>
                      <a:pt x="7" y="21"/>
                      <a:pt x="8" y="21"/>
                    </a:cubicBezTo>
                    <a:cubicBezTo>
                      <a:pt x="7" y="21"/>
                      <a:pt x="6" y="21"/>
                      <a:pt x="5" y="22"/>
                    </a:cubicBezTo>
                    <a:cubicBezTo>
                      <a:pt x="4" y="23"/>
                      <a:pt x="5" y="24"/>
                      <a:pt x="5" y="25"/>
                    </a:cubicBezTo>
                    <a:cubicBezTo>
                      <a:pt x="5" y="28"/>
                      <a:pt x="5" y="30"/>
                      <a:pt x="4" y="32"/>
                    </a:cubicBezTo>
                    <a:cubicBezTo>
                      <a:pt x="4" y="35"/>
                      <a:pt x="3" y="37"/>
                      <a:pt x="2" y="40"/>
                    </a:cubicBezTo>
                    <a:cubicBezTo>
                      <a:pt x="1" y="43"/>
                      <a:pt x="3" y="46"/>
                      <a:pt x="4" y="49"/>
                    </a:cubicBezTo>
                    <a:cubicBezTo>
                      <a:pt x="4" y="52"/>
                      <a:pt x="3" y="54"/>
                      <a:pt x="3" y="56"/>
                    </a:cubicBezTo>
                    <a:cubicBezTo>
                      <a:pt x="3" y="57"/>
                      <a:pt x="4" y="58"/>
                      <a:pt x="4" y="59"/>
                    </a:cubicBezTo>
                    <a:cubicBezTo>
                      <a:pt x="5" y="60"/>
                      <a:pt x="5" y="62"/>
                      <a:pt x="5" y="63"/>
                    </a:cubicBezTo>
                    <a:cubicBezTo>
                      <a:pt x="6" y="66"/>
                      <a:pt x="9" y="67"/>
                      <a:pt x="10" y="70"/>
                    </a:cubicBezTo>
                    <a:cubicBezTo>
                      <a:pt x="11" y="72"/>
                      <a:pt x="11" y="71"/>
                      <a:pt x="12" y="70"/>
                    </a:cubicBezTo>
                    <a:cubicBezTo>
                      <a:pt x="12" y="70"/>
                      <a:pt x="13" y="73"/>
                      <a:pt x="13" y="73"/>
                    </a:cubicBezTo>
                    <a:cubicBezTo>
                      <a:pt x="13" y="73"/>
                      <a:pt x="12" y="72"/>
                      <a:pt x="12" y="73"/>
                    </a:cubicBezTo>
                    <a:cubicBezTo>
                      <a:pt x="12" y="74"/>
                      <a:pt x="12" y="75"/>
                      <a:pt x="13" y="76"/>
                    </a:cubicBezTo>
                    <a:cubicBezTo>
                      <a:pt x="14" y="76"/>
                      <a:pt x="14" y="76"/>
                      <a:pt x="15" y="77"/>
                    </a:cubicBezTo>
                    <a:cubicBezTo>
                      <a:pt x="16" y="78"/>
                      <a:pt x="14" y="79"/>
                      <a:pt x="15" y="80"/>
                    </a:cubicBezTo>
                    <a:cubicBezTo>
                      <a:pt x="17" y="83"/>
                      <a:pt x="21" y="85"/>
                      <a:pt x="21" y="88"/>
                    </a:cubicBezTo>
                    <a:cubicBezTo>
                      <a:pt x="22" y="90"/>
                      <a:pt x="23" y="90"/>
                      <a:pt x="25" y="91"/>
                    </a:cubicBezTo>
                    <a:cubicBezTo>
                      <a:pt x="27" y="92"/>
                      <a:pt x="29" y="93"/>
                      <a:pt x="31" y="93"/>
                    </a:cubicBezTo>
                    <a:cubicBezTo>
                      <a:pt x="33" y="93"/>
                      <a:pt x="35" y="95"/>
                      <a:pt x="36" y="96"/>
                    </a:cubicBezTo>
                    <a:cubicBezTo>
                      <a:pt x="36" y="97"/>
                      <a:pt x="40" y="101"/>
                      <a:pt x="39" y="102"/>
                    </a:cubicBezTo>
                    <a:cubicBezTo>
                      <a:pt x="43" y="101"/>
                      <a:pt x="48" y="100"/>
                      <a:pt x="52" y="101"/>
                    </a:cubicBezTo>
                    <a:cubicBezTo>
                      <a:pt x="58" y="103"/>
                      <a:pt x="63" y="106"/>
                      <a:pt x="68" y="10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2" name="Freeform 642">
                <a:extLst>
                  <a:ext uri="{FF2B5EF4-FFF2-40B4-BE49-F238E27FC236}">
                    <a16:creationId xmlns:a16="http://schemas.microsoft.com/office/drawing/2014/main" id="{1FB09B22-4420-FC48-B326-450D87E505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0341" y="2633773"/>
                <a:ext cx="1471383" cy="756472"/>
              </a:xfrm>
              <a:custGeom>
                <a:avLst/>
                <a:gdLst>
                  <a:gd name="T0" fmla="*/ 255 w 427"/>
                  <a:gd name="T1" fmla="*/ 181 h 219"/>
                  <a:gd name="T2" fmla="*/ 299 w 427"/>
                  <a:gd name="T3" fmla="*/ 195 h 219"/>
                  <a:gd name="T4" fmla="*/ 296 w 427"/>
                  <a:gd name="T5" fmla="*/ 215 h 219"/>
                  <a:gd name="T6" fmla="*/ 332 w 427"/>
                  <a:gd name="T7" fmla="*/ 200 h 219"/>
                  <a:gd name="T8" fmla="*/ 366 w 427"/>
                  <a:gd name="T9" fmla="*/ 196 h 219"/>
                  <a:gd name="T10" fmla="*/ 383 w 427"/>
                  <a:gd name="T11" fmla="*/ 200 h 219"/>
                  <a:gd name="T12" fmla="*/ 391 w 427"/>
                  <a:gd name="T13" fmla="*/ 201 h 219"/>
                  <a:gd name="T14" fmla="*/ 380 w 427"/>
                  <a:gd name="T15" fmla="*/ 188 h 219"/>
                  <a:gd name="T16" fmla="*/ 382 w 427"/>
                  <a:gd name="T17" fmla="*/ 176 h 219"/>
                  <a:gd name="T18" fmla="*/ 354 w 427"/>
                  <a:gd name="T19" fmla="*/ 180 h 219"/>
                  <a:gd name="T20" fmla="*/ 414 w 427"/>
                  <a:gd name="T21" fmla="*/ 160 h 219"/>
                  <a:gd name="T22" fmla="*/ 417 w 427"/>
                  <a:gd name="T23" fmla="*/ 144 h 219"/>
                  <a:gd name="T24" fmla="*/ 415 w 427"/>
                  <a:gd name="T25" fmla="*/ 139 h 219"/>
                  <a:gd name="T26" fmla="*/ 394 w 427"/>
                  <a:gd name="T27" fmla="*/ 126 h 219"/>
                  <a:gd name="T28" fmla="*/ 390 w 427"/>
                  <a:gd name="T29" fmla="*/ 110 h 219"/>
                  <a:gd name="T30" fmla="*/ 378 w 427"/>
                  <a:gd name="T31" fmla="*/ 104 h 219"/>
                  <a:gd name="T32" fmla="*/ 364 w 427"/>
                  <a:gd name="T33" fmla="*/ 112 h 219"/>
                  <a:gd name="T34" fmla="*/ 356 w 427"/>
                  <a:gd name="T35" fmla="*/ 107 h 219"/>
                  <a:gd name="T36" fmla="*/ 342 w 427"/>
                  <a:gd name="T37" fmla="*/ 85 h 219"/>
                  <a:gd name="T38" fmla="*/ 314 w 427"/>
                  <a:gd name="T39" fmla="*/ 91 h 219"/>
                  <a:gd name="T40" fmla="*/ 320 w 427"/>
                  <a:gd name="T41" fmla="*/ 116 h 219"/>
                  <a:gd name="T42" fmla="*/ 306 w 427"/>
                  <a:gd name="T43" fmla="*/ 159 h 219"/>
                  <a:gd name="T44" fmla="*/ 292 w 427"/>
                  <a:gd name="T45" fmla="*/ 135 h 219"/>
                  <a:gd name="T46" fmla="*/ 250 w 427"/>
                  <a:gd name="T47" fmla="*/ 119 h 219"/>
                  <a:gd name="T48" fmla="*/ 237 w 427"/>
                  <a:gd name="T49" fmla="*/ 86 h 219"/>
                  <a:gd name="T50" fmla="*/ 246 w 427"/>
                  <a:gd name="T51" fmla="*/ 77 h 219"/>
                  <a:gd name="T52" fmla="*/ 246 w 427"/>
                  <a:gd name="T53" fmla="*/ 70 h 219"/>
                  <a:gd name="T54" fmla="*/ 263 w 427"/>
                  <a:gd name="T55" fmla="*/ 58 h 219"/>
                  <a:gd name="T56" fmla="*/ 276 w 427"/>
                  <a:gd name="T57" fmla="*/ 48 h 219"/>
                  <a:gd name="T58" fmla="*/ 293 w 427"/>
                  <a:gd name="T59" fmla="*/ 36 h 219"/>
                  <a:gd name="T60" fmla="*/ 276 w 427"/>
                  <a:gd name="T61" fmla="*/ 23 h 219"/>
                  <a:gd name="T62" fmla="*/ 262 w 427"/>
                  <a:gd name="T63" fmla="*/ 35 h 219"/>
                  <a:gd name="T64" fmla="*/ 252 w 427"/>
                  <a:gd name="T65" fmla="*/ 23 h 219"/>
                  <a:gd name="T66" fmla="*/ 241 w 427"/>
                  <a:gd name="T67" fmla="*/ 10 h 219"/>
                  <a:gd name="T68" fmla="*/ 223 w 427"/>
                  <a:gd name="T69" fmla="*/ 6 h 219"/>
                  <a:gd name="T70" fmla="*/ 232 w 427"/>
                  <a:gd name="T71" fmla="*/ 27 h 219"/>
                  <a:gd name="T72" fmla="*/ 226 w 427"/>
                  <a:gd name="T73" fmla="*/ 40 h 219"/>
                  <a:gd name="T74" fmla="*/ 218 w 427"/>
                  <a:gd name="T75" fmla="*/ 37 h 219"/>
                  <a:gd name="T76" fmla="*/ 164 w 427"/>
                  <a:gd name="T77" fmla="*/ 29 h 219"/>
                  <a:gd name="T78" fmla="*/ 166 w 427"/>
                  <a:gd name="T79" fmla="*/ 41 h 219"/>
                  <a:gd name="T80" fmla="*/ 160 w 427"/>
                  <a:gd name="T81" fmla="*/ 40 h 219"/>
                  <a:gd name="T82" fmla="*/ 133 w 427"/>
                  <a:gd name="T83" fmla="*/ 30 h 219"/>
                  <a:gd name="T84" fmla="*/ 83 w 427"/>
                  <a:gd name="T85" fmla="*/ 23 h 219"/>
                  <a:gd name="T86" fmla="*/ 71 w 427"/>
                  <a:gd name="T87" fmla="*/ 18 h 219"/>
                  <a:gd name="T88" fmla="*/ 50 w 427"/>
                  <a:gd name="T89" fmla="*/ 24 h 219"/>
                  <a:gd name="T90" fmla="*/ 49 w 427"/>
                  <a:gd name="T91" fmla="*/ 22 h 219"/>
                  <a:gd name="T92" fmla="*/ 29 w 427"/>
                  <a:gd name="T93" fmla="*/ 23 h 219"/>
                  <a:gd name="T94" fmla="*/ 21 w 427"/>
                  <a:gd name="T95" fmla="*/ 28 h 219"/>
                  <a:gd name="T96" fmla="*/ 3 w 427"/>
                  <a:gd name="T97" fmla="*/ 97 h 219"/>
                  <a:gd name="T98" fmla="*/ 40 w 427"/>
                  <a:gd name="T99" fmla="*/ 116 h 219"/>
                  <a:gd name="T100" fmla="*/ 53 w 427"/>
                  <a:gd name="T101" fmla="*/ 141 h 219"/>
                  <a:gd name="T102" fmla="*/ 62 w 427"/>
                  <a:gd name="T103" fmla="*/ 150 h 219"/>
                  <a:gd name="T104" fmla="*/ 67 w 427"/>
                  <a:gd name="T105" fmla="*/ 160 h 219"/>
                  <a:gd name="T106" fmla="*/ 80 w 427"/>
                  <a:gd name="T107" fmla="*/ 166 h 219"/>
                  <a:gd name="T108" fmla="*/ 133 w 427"/>
                  <a:gd name="T109" fmla="*/ 176 h 219"/>
                  <a:gd name="T110" fmla="*/ 97 w 427"/>
                  <a:gd name="T111" fmla="*/ 57 h 219"/>
                  <a:gd name="T112" fmla="*/ 87 w 427"/>
                  <a:gd name="T113" fmla="*/ 51 h 219"/>
                  <a:gd name="T114" fmla="*/ 113 w 427"/>
                  <a:gd name="T115" fmla="*/ 49 h 219"/>
                  <a:gd name="T116" fmla="*/ 142 w 427"/>
                  <a:gd name="T117" fmla="*/ 85 h 219"/>
                  <a:gd name="T118" fmla="*/ 131 w 427"/>
                  <a:gd name="T119" fmla="*/ 85 h 219"/>
                  <a:gd name="T120" fmla="*/ 160 w 427"/>
                  <a:gd name="T121" fmla="*/ 78 h 219"/>
                  <a:gd name="T122" fmla="*/ 210 w 427"/>
                  <a:gd name="T123" fmla="*/ 150 h 219"/>
                  <a:gd name="T124" fmla="*/ 222 w 427"/>
                  <a:gd name="T125" fmla="*/ 165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27" h="219">
                    <a:moveTo>
                      <a:pt x="229" y="174"/>
                    </a:moveTo>
                    <a:cubicBezTo>
                      <a:pt x="229" y="174"/>
                      <a:pt x="229" y="173"/>
                      <a:pt x="229" y="173"/>
                    </a:cubicBezTo>
                    <a:cubicBezTo>
                      <a:pt x="229" y="173"/>
                      <a:pt x="232" y="177"/>
                      <a:pt x="232" y="177"/>
                    </a:cubicBezTo>
                    <a:cubicBezTo>
                      <a:pt x="234" y="177"/>
                      <a:pt x="235" y="178"/>
                      <a:pt x="236" y="178"/>
                    </a:cubicBezTo>
                    <a:cubicBezTo>
                      <a:pt x="238" y="178"/>
                      <a:pt x="238" y="177"/>
                      <a:pt x="239" y="178"/>
                    </a:cubicBezTo>
                    <a:cubicBezTo>
                      <a:pt x="242" y="179"/>
                      <a:pt x="244" y="180"/>
                      <a:pt x="246" y="181"/>
                    </a:cubicBezTo>
                    <a:cubicBezTo>
                      <a:pt x="247" y="182"/>
                      <a:pt x="248" y="181"/>
                      <a:pt x="249" y="181"/>
                    </a:cubicBezTo>
                    <a:cubicBezTo>
                      <a:pt x="250" y="180"/>
                      <a:pt x="251" y="180"/>
                      <a:pt x="252" y="180"/>
                    </a:cubicBezTo>
                    <a:cubicBezTo>
                      <a:pt x="253" y="180"/>
                      <a:pt x="254" y="181"/>
                      <a:pt x="255" y="181"/>
                    </a:cubicBezTo>
                    <a:cubicBezTo>
                      <a:pt x="257" y="181"/>
                      <a:pt x="258" y="180"/>
                      <a:pt x="259" y="179"/>
                    </a:cubicBezTo>
                    <a:cubicBezTo>
                      <a:pt x="260" y="178"/>
                      <a:pt x="263" y="175"/>
                      <a:pt x="264" y="175"/>
                    </a:cubicBezTo>
                    <a:cubicBezTo>
                      <a:pt x="264" y="175"/>
                      <a:pt x="265" y="176"/>
                      <a:pt x="265" y="176"/>
                    </a:cubicBezTo>
                    <a:cubicBezTo>
                      <a:pt x="267" y="176"/>
                      <a:pt x="268" y="176"/>
                      <a:pt x="269" y="176"/>
                    </a:cubicBezTo>
                    <a:cubicBezTo>
                      <a:pt x="273" y="176"/>
                      <a:pt x="272" y="179"/>
                      <a:pt x="274" y="181"/>
                    </a:cubicBezTo>
                    <a:cubicBezTo>
                      <a:pt x="275" y="182"/>
                      <a:pt x="279" y="181"/>
                      <a:pt x="279" y="183"/>
                    </a:cubicBezTo>
                    <a:cubicBezTo>
                      <a:pt x="279" y="185"/>
                      <a:pt x="280" y="187"/>
                      <a:pt x="281" y="189"/>
                    </a:cubicBezTo>
                    <a:cubicBezTo>
                      <a:pt x="281" y="194"/>
                      <a:pt x="290" y="193"/>
                      <a:pt x="293" y="194"/>
                    </a:cubicBezTo>
                    <a:cubicBezTo>
                      <a:pt x="295" y="194"/>
                      <a:pt x="298" y="194"/>
                      <a:pt x="299" y="195"/>
                    </a:cubicBezTo>
                    <a:cubicBezTo>
                      <a:pt x="300" y="196"/>
                      <a:pt x="305" y="201"/>
                      <a:pt x="304" y="201"/>
                    </a:cubicBezTo>
                    <a:cubicBezTo>
                      <a:pt x="302" y="203"/>
                      <a:pt x="302" y="203"/>
                      <a:pt x="300" y="202"/>
                    </a:cubicBezTo>
                    <a:cubicBezTo>
                      <a:pt x="299" y="201"/>
                      <a:pt x="295" y="199"/>
                      <a:pt x="295" y="199"/>
                    </a:cubicBezTo>
                    <a:cubicBezTo>
                      <a:pt x="295" y="200"/>
                      <a:pt x="298" y="201"/>
                      <a:pt x="297" y="203"/>
                    </a:cubicBezTo>
                    <a:cubicBezTo>
                      <a:pt x="296" y="204"/>
                      <a:pt x="295" y="206"/>
                      <a:pt x="295" y="207"/>
                    </a:cubicBezTo>
                    <a:cubicBezTo>
                      <a:pt x="295" y="209"/>
                      <a:pt x="295" y="210"/>
                      <a:pt x="294" y="211"/>
                    </a:cubicBezTo>
                    <a:cubicBezTo>
                      <a:pt x="294" y="212"/>
                      <a:pt x="291" y="213"/>
                      <a:pt x="291" y="213"/>
                    </a:cubicBezTo>
                    <a:cubicBezTo>
                      <a:pt x="290" y="214"/>
                      <a:pt x="287" y="219"/>
                      <a:pt x="291" y="219"/>
                    </a:cubicBezTo>
                    <a:cubicBezTo>
                      <a:pt x="292" y="219"/>
                      <a:pt x="294" y="217"/>
                      <a:pt x="296" y="215"/>
                    </a:cubicBezTo>
                    <a:cubicBezTo>
                      <a:pt x="298" y="214"/>
                      <a:pt x="299" y="216"/>
                      <a:pt x="301" y="215"/>
                    </a:cubicBezTo>
                    <a:cubicBezTo>
                      <a:pt x="304" y="215"/>
                      <a:pt x="305" y="213"/>
                      <a:pt x="308" y="213"/>
                    </a:cubicBezTo>
                    <a:cubicBezTo>
                      <a:pt x="308" y="211"/>
                      <a:pt x="308" y="212"/>
                      <a:pt x="306" y="211"/>
                    </a:cubicBezTo>
                    <a:cubicBezTo>
                      <a:pt x="305" y="211"/>
                      <a:pt x="305" y="210"/>
                      <a:pt x="306" y="210"/>
                    </a:cubicBezTo>
                    <a:cubicBezTo>
                      <a:pt x="307" y="208"/>
                      <a:pt x="308" y="207"/>
                      <a:pt x="311" y="207"/>
                    </a:cubicBezTo>
                    <a:cubicBezTo>
                      <a:pt x="312" y="207"/>
                      <a:pt x="315" y="205"/>
                      <a:pt x="317" y="206"/>
                    </a:cubicBezTo>
                    <a:cubicBezTo>
                      <a:pt x="319" y="207"/>
                      <a:pt x="320" y="203"/>
                      <a:pt x="322" y="206"/>
                    </a:cubicBezTo>
                    <a:cubicBezTo>
                      <a:pt x="324" y="204"/>
                      <a:pt x="325" y="203"/>
                      <a:pt x="327" y="201"/>
                    </a:cubicBezTo>
                    <a:cubicBezTo>
                      <a:pt x="329" y="200"/>
                      <a:pt x="330" y="200"/>
                      <a:pt x="332" y="200"/>
                    </a:cubicBezTo>
                    <a:cubicBezTo>
                      <a:pt x="335" y="200"/>
                      <a:pt x="339" y="200"/>
                      <a:pt x="342" y="200"/>
                    </a:cubicBezTo>
                    <a:cubicBezTo>
                      <a:pt x="345" y="200"/>
                      <a:pt x="346" y="201"/>
                      <a:pt x="347" y="199"/>
                    </a:cubicBezTo>
                    <a:cubicBezTo>
                      <a:pt x="348" y="198"/>
                      <a:pt x="349" y="199"/>
                      <a:pt x="350" y="198"/>
                    </a:cubicBezTo>
                    <a:cubicBezTo>
                      <a:pt x="351" y="196"/>
                      <a:pt x="352" y="195"/>
                      <a:pt x="352" y="193"/>
                    </a:cubicBezTo>
                    <a:cubicBezTo>
                      <a:pt x="353" y="191"/>
                      <a:pt x="353" y="190"/>
                      <a:pt x="354" y="188"/>
                    </a:cubicBezTo>
                    <a:cubicBezTo>
                      <a:pt x="355" y="187"/>
                      <a:pt x="356" y="186"/>
                      <a:pt x="357" y="185"/>
                    </a:cubicBezTo>
                    <a:cubicBezTo>
                      <a:pt x="358" y="184"/>
                      <a:pt x="359" y="187"/>
                      <a:pt x="361" y="186"/>
                    </a:cubicBezTo>
                    <a:cubicBezTo>
                      <a:pt x="363" y="184"/>
                      <a:pt x="365" y="187"/>
                      <a:pt x="365" y="189"/>
                    </a:cubicBezTo>
                    <a:cubicBezTo>
                      <a:pt x="365" y="190"/>
                      <a:pt x="364" y="196"/>
                      <a:pt x="366" y="196"/>
                    </a:cubicBezTo>
                    <a:cubicBezTo>
                      <a:pt x="367" y="197"/>
                      <a:pt x="368" y="199"/>
                      <a:pt x="369" y="201"/>
                    </a:cubicBezTo>
                    <a:cubicBezTo>
                      <a:pt x="370" y="199"/>
                      <a:pt x="381" y="196"/>
                      <a:pt x="381" y="196"/>
                    </a:cubicBezTo>
                    <a:cubicBezTo>
                      <a:pt x="381" y="195"/>
                      <a:pt x="380" y="195"/>
                      <a:pt x="380" y="194"/>
                    </a:cubicBezTo>
                    <a:cubicBezTo>
                      <a:pt x="380" y="194"/>
                      <a:pt x="382" y="196"/>
                      <a:pt x="382" y="196"/>
                    </a:cubicBezTo>
                    <a:cubicBezTo>
                      <a:pt x="382" y="197"/>
                      <a:pt x="380" y="197"/>
                      <a:pt x="380" y="197"/>
                    </a:cubicBezTo>
                    <a:cubicBezTo>
                      <a:pt x="380" y="197"/>
                      <a:pt x="386" y="198"/>
                      <a:pt x="386" y="198"/>
                    </a:cubicBezTo>
                    <a:cubicBezTo>
                      <a:pt x="386" y="198"/>
                      <a:pt x="386" y="198"/>
                      <a:pt x="386" y="198"/>
                    </a:cubicBezTo>
                    <a:cubicBezTo>
                      <a:pt x="386" y="198"/>
                      <a:pt x="386" y="199"/>
                      <a:pt x="386" y="199"/>
                    </a:cubicBezTo>
                    <a:cubicBezTo>
                      <a:pt x="385" y="199"/>
                      <a:pt x="384" y="199"/>
                      <a:pt x="383" y="200"/>
                    </a:cubicBezTo>
                    <a:cubicBezTo>
                      <a:pt x="383" y="201"/>
                      <a:pt x="382" y="198"/>
                      <a:pt x="382" y="198"/>
                    </a:cubicBezTo>
                    <a:cubicBezTo>
                      <a:pt x="381" y="198"/>
                      <a:pt x="381" y="199"/>
                      <a:pt x="381" y="199"/>
                    </a:cubicBezTo>
                    <a:cubicBezTo>
                      <a:pt x="381" y="199"/>
                      <a:pt x="381" y="198"/>
                      <a:pt x="380" y="199"/>
                    </a:cubicBezTo>
                    <a:cubicBezTo>
                      <a:pt x="379" y="200"/>
                      <a:pt x="378" y="200"/>
                      <a:pt x="377" y="201"/>
                    </a:cubicBezTo>
                    <a:cubicBezTo>
                      <a:pt x="375" y="202"/>
                      <a:pt x="371" y="205"/>
                      <a:pt x="373" y="208"/>
                    </a:cubicBezTo>
                    <a:cubicBezTo>
                      <a:pt x="376" y="210"/>
                      <a:pt x="378" y="208"/>
                      <a:pt x="379" y="207"/>
                    </a:cubicBezTo>
                    <a:cubicBezTo>
                      <a:pt x="380" y="206"/>
                      <a:pt x="384" y="203"/>
                      <a:pt x="384" y="202"/>
                    </a:cubicBezTo>
                    <a:cubicBezTo>
                      <a:pt x="384" y="203"/>
                      <a:pt x="386" y="204"/>
                      <a:pt x="387" y="203"/>
                    </a:cubicBezTo>
                    <a:cubicBezTo>
                      <a:pt x="387" y="202"/>
                      <a:pt x="390" y="201"/>
                      <a:pt x="391" y="201"/>
                    </a:cubicBezTo>
                    <a:cubicBezTo>
                      <a:pt x="393" y="200"/>
                      <a:pt x="395" y="199"/>
                      <a:pt x="397" y="199"/>
                    </a:cubicBezTo>
                    <a:cubicBezTo>
                      <a:pt x="398" y="199"/>
                      <a:pt x="398" y="199"/>
                      <a:pt x="398" y="198"/>
                    </a:cubicBezTo>
                    <a:cubicBezTo>
                      <a:pt x="397" y="197"/>
                      <a:pt x="398" y="197"/>
                      <a:pt x="398" y="197"/>
                    </a:cubicBezTo>
                    <a:cubicBezTo>
                      <a:pt x="398" y="196"/>
                      <a:pt x="396" y="197"/>
                      <a:pt x="395" y="196"/>
                    </a:cubicBezTo>
                    <a:cubicBezTo>
                      <a:pt x="394" y="196"/>
                      <a:pt x="395" y="194"/>
                      <a:pt x="393" y="196"/>
                    </a:cubicBezTo>
                    <a:cubicBezTo>
                      <a:pt x="391" y="197"/>
                      <a:pt x="387" y="196"/>
                      <a:pt x="385" y="195"/>
                    </a:cubicBezTo>
                    <a:cubicBezTo>
                      <a:pt x="384" y="195"/>
                      <a:pt x="385" y="193"/>
                      <a:pt x="384" y="193"/>
                    </a:cubicBezTo>
                    <a:cubicBezTo>
                      <a:pt x="384" y="193"/>
                      <a:pt x="382" y="193"/>
                      <a:pt x="381" y="192"/>
                    </a:cubicBezTo>
                    <a:cubicBezTo>
                      <a:pt x="380" y="192"/>
                      <a:pt x="380" y="189"/>
                      <a:pt x="380" y="188"/>
                    </a:cubicBezTo>
                    <a:cubicBezTo>
                      <a:pt x="380" y="187"/>
                      <a:pt x="378" y="188"/>
                      <a:pt x="377" y="187"/>
                    </a:cubicBezTo>
                    <a:cubicBezTo>
                      <a:pt x="377" y="187"/>
                      <a:pt x="379" y="185"/>
                      <a:pt x="379" y="185"/>
                    </a:cubicBezTo>
                    <a:cubicBezTo>
                      <a:pt x="380" y="184"/>
                      <a:pt x="380" y="181"/>
                      <a:pt x="378" y="181"/>
                    </a:cubicBezTo>
                    <a:cubicBezTo>
                      <a:pt x="378" y="181"/>
                      <a:pt x="376" y="185"/>
                      <a:pt x="375" y="183"/>
                    </a:cubicBezTo>
                    <a:cubicBezTo>
                      <a:pt x="375" y="181"/>
                      <a:pt x="374" y="182"/>
                      <a:pt x="373" y="181"/>
                    </a:cubicBezTo>
                    <a:cubicBezTo>
                      <a:pt x="373" y="180"/>
                      <a:pt x="376" y="181"/>
                      <a:pt x="376" y="181"/>
                    </a:cubicBezTo>
                    <a:cubicBezTo>
                      <a:pt x="378" y="181"/>
                      <a:pt x="379" y="180"/>
                      <a:pt x="380" y="180"/>
                    </a:cubicBezTo>
                    <a:cubicBezTo>
                      <a:pt x="381" y="179"/>
                      <a:pt x="382" y="179"/>
                      <a:pt x="383" y="179"/>
                    </a:cubicBezTo>
                    <a:cubicBezTo>
                      <a:pt x="384" y="178"/>
                      <a:pt x="382" y="176"/>
                      <a:pt x="382" y="176"/>
                    </a:cubicBezTo>
                    <a:cubicBezTo>
                      <a:pt x="382" y="176"/>
                      <a:pt x="383" y="176"/>
                      <a:pt x="383" y="176"/>
                    </a:cubicBezTo>
                    <a:cubicBezTo>
                      <a:pt x="383" y="176"/>
                      <a:pt x="379" y="174"/>
                      <a:pt x="379" y="174"/>
                    </a:cubicBezTo>
                    <a:cubicBezTo>
                      <a:pt x="377" y="173"/>
                      <a:pt x="375" y="173"/>
                      <a:pt x="373" y="174"/>
                    </a:cubicBezTo>
                    <a:cubicBezTo>
                      <a:pt x="369" y="175"/>
                      <a:pt x="366" y="176"/>
                      <a:pt x="363" y="178"/>
                    </a:cubicBezTo>
                    <a:cubicBezTo>
                      <a:pt x="360" y="179"/>
                      <a:pt x="358" y="181"/>
                      <a:pt x="355" y="183"/>
                    </a:cubicBezTo>
                    <a:cubicBezTo>
                      <a:pt x="354" y="184"/>
                      <a:pt x="353" y="185"/>
                      <a:pt x="352" y="187"/>
                    </a:cubicBezTo>
                    <a:cubicBezTo>
                      <a:pt x="352" y="187"/>
                      <a:pt x="348" y="189"/>
                      <a:pt x="348" y="189"/>
                    </a:cubicBezTo>
                    <a:cubicBezTo>
                      <a:pt x="348" y="188"/>
                      <a:pt x="353" y="184"/>
                      <a:pt x="354" y="183"/>
                    </a:cubicBezTo>
                    <a:cubicBezTo>
                      <a:pt x="354" y="182"/>
                      <a:pt x="355" y="181"/>
                      <a:pt x="354" y="180"/>
                    </a:cubicBezTo>
                    <a:cubicBezTo>
                      <a:pt x="353" y="180"/>
                      <a:pt x="351" y="179"/>
                      <a:pt x="350" y="179"/>
                    </a:cubicBezTo>
                    <a:cubicBezTo>
                      <a:pt x="351" y="179"/>
                      <a:pt x="353" y="180"/>
                      <a:pt x="354" y="180"/>
                    </a:cubicBezTo>
                    <a:cubicBezTo>
                      <a:pt x="356" y="181"/>
                      <a:pt x="358" y="178"/>
                      <a:pt x="359" y="177"/>
                    </a:cubicBezTo>
                    <a:cubicBezTo>
                      <a:pt x="360" y="176"/>
                      <a:pt x="361" y="174"/>
                      <a:pt x="363" y="173"/>
                    </a:cubicBezTo>
                    <a:cubicBezTo>
                      <a:pt x="365" y="173"/>
                      <a:pt x="367" y="174"/>
                      <a:pt x="368" y="172"/>
                    </a:cubicBezTo>
                    <a:cubicBezTo>
                      <a:pt x="369" y="168"/>
                      <a:pt x="371" y="167"/>
                      <a:pt x="375" y="167"/>
                    </a:cubicBezTo>
                    <a:cubicBezTo>
                      <a:pt x="379" y="167"/>
                      <a:pt x="383" y="167"/>
                      <a:pt x="387" y="167"/>
                    </a:cubicBezTo>
                    <a:cubicBezTo>
                      <a:pt x="394" y="167"/>
                      <a:pt x="404" y="169"/>
                      <a:pt x="409" y="163"/>
                    </a:cubicBezTo>
                    <a:cubicBezTo>
                      <a:pt x="411" y="161"/>
                      <a:pt x="412" y="160"/>
                      <a:pt x="414" y="160"/>
                    </a:cubicBezTo>
                    <a:cubicBezTo>
                      <a:pt x="416" y="160"/>
                      <a:pt x="418" y="160"/>
                      <a:pt x="421" y="158"/>
                    </a:cubicBezTo>
                    <a:cubicBezTo>
                      <a:pt x="422" y="158"/>
                      <a:pt x="425" y="156"/>
                      <a:pt x="425" y="155"/>
                    </a:cubicBezTo>
                    <a:cubicBezTo>
                      <a:pt x="427" y="152"/>
                      <a:pt x="422" y="153"/>
                      <a:pt x="422" y="152"/>
                    </a:cubicBezTo>
                    <a:cubicBezTo>
                      <a:pt x="422" y="151"/>
                      <a:pt x="424" y="151"/>
                      <a:pt x="424" y="151"/>
                    </a:cubicBezTo>
                    <a:cubicBezTo>
                      <a:pt x="425" y="150"/>
                      <a:pt x="424" y="149"/>
                      <a:pt x="424" y="148"/>
                    </a:cubicBezTo>
                    <a:cubicBezTo>
                      <a:pt x="424" y="148"/>
                      <a:pt x="425" y="147"/>
                      <a:pt x="425" y="147"/>
                    </a:cubicBezTo>
                    <a:cubicBezTo>
                      <a:pt x="425" y="146"/>
                      <a:pt x="423" y="145"/>
                      <a:pt x="423" y="145"/>
                    </a:cubicBezTo>
                    <a:cubicBezTo>
                      <a:pt x="422" y="144"/>
                      <a:pt x="421" y="144"/>
                      <a:pt x="421" y="143"/>
                    </a:cubicBezTo>
                    <a:cubicBezTo>
                      <a:pt x="420" y="143"/>
                      <a:pt x="418" y="146"/>
                      <a:pt x="417" y="144"/>
                    </a:cubicBezTo>
                    <a:cubicBezTo>
                      <a:pt x="417" y="144"/>
                      <a:pt x="419" y="143"/>
                      <a:pt x="418" y="143"/>
                    </a:cubicBezTo>
                    <a:cubicBezTo>
                      <a:pt x="418" y="142"/>
                      <a:pt x="417" y="141"/>
                      <a:pt x="416" y="141"/>
                    </a:cubicBezTo>
                    <a:cubicBezTo>
                      <a:pt x="415" y="140"/>
                      <a:pt x="411" y="141"/>
                      <a:pt x="410" y="142"/>
                    </a:cubicBezTo>
                    <a:cubicBezTo>
                      <a:pt x="409" y="144"/>
                      <a:pt x="406" y="145"/>
                      <a:pt x="404" y="146"/>
                    </a:cubicBezTo>
                    <a:cubicBezTo>
                      <a:pt x="403" y="146"/>
                      <a:pt x="400" y="144"/>
                      <a:pt x="400" y="143"/>
                    </a:cubicBezTo>
                    <a:cubicBezTo>
                      <a:pt x="400" y="142"/>
                      <a:pt x="403" y="145"/>
                      <a:pt x="403" y="145"/>
                    </a:cubicBezTo>
                    <a:cubicBezTo>
                      <a:pt x="404" y="145"/>
                      <a:pt x="408" y="142"/>
                      <a:pt x="408" y="142"/>
                    </a:cubicBezTo>
                    <a:cubicBezTo>
                      <a:pt x="408" y="142"/>
                      <a:pt x="406" y="141"/>
                      <a:pt x="406" y="141"/>
                    </a:cubicBezTo>
                    <a:cubicBezTo>
                      <a:pt x="409" y="140"/>
                      <a:pt x="412" y="140"/>
                      <a:pt x="415" y="139"/>
                    </a:cubicBezTo>
                    <a:cubicBezTo>
                      <a:pt x="415" y="139"/>
                      <a:pt x="417" y="138"/>
                      <a:pt x="416" y="137"/>
                    </a:cubicBezTo>
                    <a:cubicBezTo>
                      <a:pt x="416" y="137"/>
                      <a:pt x="414" y="135"/>
                      <a:pt x="414" y="135"/>
                    </a:cubicBezTo>
                    <a:cubicBezTo>
                      <a:pt x="412" y="136"/>
                      <a:pt x="410" y="136"/>
                      <a:pt x="409" y="134"/>
                    </a:cubicBezTo>
                    <a:cubicBezTo>
                      <a:pt x="408" y="134"/>
                      <a:pt x="404" y="137"/>
                      <a:pt x="404" y="136"/>
                    </a:cubicBezTo>
                    <a:cubicBezTo>
                      <a:pt x="404" y="136"/>
                      <a:pt x="407" y="133"/>
                      <a:pt x="404" y="134"/>
                    </a:cubicBezTo>
                    <a:cubicBezTo>
                      <a:pt x="404" y="134"/>
                      <a:pt x="400" y="135"/>
                      <a:pt x="400" y="135"/>
                    </a:cubicBezTo>
                    <a:cubicBezTo>
                      <a:pt x="401" y="133"/>
                      <a:pt x="404" y="133"/>
                      <a:pt x="402" y="130"/>
                    </a:cubicBezTo>
                    <a:cubicBezTo>
                      <a:pt x="402" y="130"/>
                      <a:pt x="398" y="128"/>
                      <a:pt x="398" y="128"/>
                    </a:cubicBezTo>
                    <a:cubicBezTo>
                      <a:pt x="396" y="128"/>
                      <a:pt x="396" y="126"/>
                      <a:pt x="394" y="126"/>
                    </a:cubicBezTo>
                    <a:cubicBezTo>
                      <a:pt x="395" y="126"/>
                      <a:pt x="392" y="122"/>
                      <a:pt x="392" y="122"/>
                    </a:cubicBezTo>
                    <a:cubicBezTo>
                      <a:pt x="392" y="122"/>
                      <a:pt x="393" y="123"/>
                      <a:pt x="394" y="123"/>
                    </a:cubicBezTo>
                    <a:cubicBezTo>
                      <a:pt x="395" y="124"/>
                      <a:pt x="395" y="122"/>
                      <a:pt x="396" y="122"/>
                    </a:cubicBezTo>
                    <a:cubicBezTo>
                      <a:pt x="400" y="121"/>
                      <a:pt x="393" y="118"/>
                      <a:pt x="392" y="117"/>
                    </a:cubicBezTo>
                    <a:cubicBezTo>
                      <a:pt x="392" y="118"/>
                      <a:pt x="394" y="116"/>
                      <a:pt x="394" y="116"/>
                    </a:cubicBezTo>
                    <a:cubicBezTo>
                      <a:pt x="395" y="115"/>
                      <a:pt x="393" y="115"/>
                      <a:pt x="392" y="114"/>
                    </a:cubicBezTo>
                    <a:cubicBezTo>
                      <a:pt x="392" y="114"/>
                      <a:pt x="391" y="113"/>
                      <a:pt x="390" y="113"/>
                    </a:cubicBezTo>
                    <a:cubicBezTo>
                      <a:pt x="390" y="113"/>
                      <a:pt x="388" y="113"/>
                      <a:pt x="388" y="113"/>
                    </a:cubicBezTo>
                    <a:cubicBezTo>
                      <a:pt x="389" y="112"/>
                      <a:pt x="391" y="113"/>
                      <a:pt x="390" y="110"/>
                    </a:cubicBezTo>
                    <a:cubicBezTo>
                      <a:pt x="389" y="110"/>
                      <a:pt x="386" y="111"/>
                      <a:pt x="386" y="111"/>
                    </a:cubicBezTo>
                    <a:cubicBezTo>
                      <a:pt x="386" y="110"/>
                      <a:pt x="389" y="110"/>
                      <a:pt x="388" y="108"/>
                    </a:cubicBezTo>
                    <a:cubicBezTo>
                      <a:pt x="388" y="107"/>
                      <a:pt x="388" y="106"/>
                      <a:pt x="387" y="105"/>
                    </a:cubicBezTo>
                    <a:cubicBezTo>
                      <a:pt x="387" y="105"/>
                      <a:pt x="386" y="106"/>
                      <a:pt x="386" y="105"/>
                    </a:cubicBezTo>
                    <a:cubicBezTo>
                      <a:pt x="386" y="106"/>
                      <a:pt x="384" y="102"/>
                      <a:pt x="384" y="102"/>
                    </a:cubicBezTo>
                    <a:cubicBezTo>
                      <a:pt x="383" y="100"/>
                      <a:pt x="382" y="99"/>
                      <a:pt x="382" y="98"/>
                    </a:cubicBezTo>
                    <a:cubicBezTo>
                      <a:pt x="381" y="96"/>
                      <a:pt x="381" y="94"/>
                      <a:pt x="379" y="97"/>
                    </a:cubicBezTo>
                    <a:cubicBezTo>
                      <a:pt x="379" y="97"/>
                      <a:pt x="378" y="101"/>
                      <a:pt x="379" y="100"/>
                    </a:cubicBezTo>
                    <a:cubicBezTo>
                      <a:pt x="375" y="101"/>
                      <a:pt x="377" y="101"/>
                      <a:pt x="378" y="104"/>
                    </a:cubicBezTo>
                    <a:cubicBezTo>
                      <a:pt x="378" y="103"/>
                      <a:pt x="377" y="103"/>
                      <a:pt x="377" y="104"/>
                    </a:cubicBezTo>
                    <a:cubicBezTo>
                      <a:pt x="376" y="104"/>
                      <a:pt x="376" y="104"/>
                      <a:pt x="375" y="105"/>
                    </a:cubicBezTo>
                    <a:cubicBezTo>
                      <a:pt x="375" y="105"/>
                      <a:pt x="377" y="106"/>
                      <a:pt x="377" y="106"/>
                    </a:cubicBezTo>
                    <a:cubicBezTo>
                      <a:pt x="376" y="107"/>
                      <a:pt x="374" y="106"/>
                      <a:pt x="374" y="107"/>
                    </a:cubicBezTo>
                    <a:cubicBezTo>
                      <a:pt x="373" y="108"/>
                      <a:pt x="375" y="110"/>
                      <a:pt x="373" y="111"/>
                    </a:cubicBezTo>
                    <a:cubicBezTo>
                      <a:pt x="374" y="111"/>
                      <a:pt x="372" y="107"/>
                      <a:pt x="370" y="109"/>
                    </a:cubicBezTo>
                    <a:cubicBezTo>
                      <a:pt x="370" y="110"/>
                      <a:pt x="366" y="113"/>
                      <a:pt x="366" y="113"/>
                    </a:cubicBezTo>
                    <a:cubicBezTo>
                      <a:pt x="365" y="113"/>
                      <a:pt x="365" y="112"/>
                      <a:pt x="365" y="111"/>
                    </a:cubicBezTo>
                    <a:cubicBezTo>
                      <a:pt x="364" y="111"/>
                      <a:pt x="364" y="112"/>
                      <a:pt x="364" y="112"/>
                    </a:cubicBezTo>
                    <a:cubicBezTo>
                      <a:pt x="363" y="111"/>
                      <a:pt x="364" y="111"/>
                      <a:pt x="364" y="110"/>
                    </a:cubicBezTo>
                    <a:cubicBezTo>
                      <a:pt x="364" y="111"/>
                      <a:pt x="357" y="116"/>
                      <a:pt x="357" y="115"/>
                    </a:cubicBezTo>
                    <a:cubicBezTo>
                      <a:pt x="356" y="114"/>
                      <a:pt x="360" y="113"/>
                      <a:pt x="361" y="113"/>
                    </a:cubicBezTo>
                    <a:cubicBezTo>
                      <a:pt x="363" y="111"/>
                      <a:pt x="363" y="110"/>
                      <a:pt x="362" y="108"/>
                    </a:cubicBezTo>
                    <a:cubicBezTo>
                      <a:pt x="361" y="107"/>
                      <a:pt x="358" y="107"/>
                      <a:pt x="357" y="107"/>
                    </a:cubicBezTo>
                    <a:cubicBezTo>
                      <a:pt x="356" y="107"/>
                      <a:pt x="356" y="108"/>
                      <a:pt x="356" y="108"/>
                    </a:cubicBezTo>
                    <a:cubicBezTo>
                      <a:pt x="355" y="110"/>
                      <a:pt x="353" y="108"/>
                      <a:pt x="352" y="108"/>
                    </a:cubicBezTo>
                    <a:cubicBezTo>
                      <a:pt x="353" y="108"/>
                      <a:pt x="355" y="106"/>
                      <a:pt x="355" y="106"/>
                    </a:cubicBezTo>
                    <a:cubicBezTo>
                      <a:pt x="355" y="106"/>
                      <a:pt x="356" y="107"/>
                      <a:pt x="356" y="107"/>
                    </a:cubicBezTo>
                    <a:cubicBezTo>
                      <a:pt x="355" y="107"/>
                      <a:pt x="357" y="105"/>
                      <a:pt x="357" y="105"/>
                    </a:cubicBezTo>
                    <a:cubicBezTo>
                      <a:pt x="358" y="103"/>
                      <a:pt x="356" y="104"/>
                      <a:pt x="355" y="103"/>
                    </a:cubicBezTo>
                    <a:cubicBezTo>
                      <a:pt x="355" y="103"/>
                      <a:pt x="356" y="98"/>
                      <a:pt x="354" y="99"/>
                    </a:cubicBezTo>
                    <a:cubicBezTo>
                      <a:pt x="355" y="98"/>
                      <a:pt x="356" y="98"/>
                      <a:pt x="355" y="96"/>
                    </a:cubicBezTo>
                    <a:cubicBezTo>
                      <a:pt x="353" y="95"/>
                      <a:pt x="357" y="94"/>
                      <a:pt x="356" y="92"/>
                    </a:cubicBezTo>
                    <a:cubicBezTo>
                      <a:pt x="356" y="91"/>
                      <a:pt x="354" y="93"/>
                      <a:pt x="353" y="92"/>
                    </a:cubicBezTo>
                    <a:cubicBezTo>
                      <a:pt x="352" y="91"/>
                      <a:pt x="350" y="91"/>
                      <a:pt x="349" y="91"/>
                    </a:cubicBezTo>
                    <a:cubicBezTo>
                      <a:pt x="347" y="90"/>
                      <a:pt x="346" y="90"/>
                      <a:pt x="345" y="88"/>
                    </a:cubicBezTo>
                    <a:cubicBezTo>
                      <a:pt x="345" y="86"/>
                      <a:pt x="342" y="87"/>
                      <a:pt x="342" y="85"/>
                    </a:cubicBezTo>
                    <a:cubicBezTo>
                      <a:pt x="342" y="84"/>
                      <a:pt x="340" y="85"/>
                      <a:pt x="340" y="85"/>
                    </a:cubicBezTo>
                    <a:cubicBezTo>
                      <a:pt x="341" y="83"/>
                      <a:pt x="339" y="83"/>
                      <a:pt x="338" y="82"/>
                    </a:cubicBezTo>
                    <a:cubicBezTo>
                      <a:pt x="336" y="81"/>
                      <a:pt x="336" y="80"/>
                      <a:pt x="334" y="81"/>
                    </a:cubicBezTo>
                    <a:cubicBezTo>
                      <a:pt x="332" y="82"/>
                      <a:pt x="331" y="83"/>
                      <a:pt x="329" y="82"/>
                    </a:cubicBezTo>
                    <a:cubicBezTo>
                      <a:pt x="327" y="81"/>
                      <a:pt x="326" y="83"/>
                      <a:pt x="324" y="82"/>
                    </a:cubicBezTo>
                    <a:cubicBezTo>
                      <a:pt x="322" y="80"/>
                      <a:pt x="320" y="80"/>
                      <a:pt x="318" y="80"/>
                    </a:cubicBezTo>
                    <a:cubicBezTo>
                      <a:pt x="316" y="80"/>
                      <a:pt x="314" y="80"/>
                      <a:pt x="313" y="82"/>
                    </a:cubicBezTo>
                    <a:cubicBezTo>
                      <a:pt x="312" y="84"/>
                      <a:pt x="315" y="85"/>
                      <a:pt x="315" y="86"/>
                    </a:cubicBezTo>
                    <a:cubicBezTo>
                      <a:pt x="316" y="87"/>
                      <a:pt x="315" y="90"/>
                      <a:pt x="314" y="91"/>
                    </a:cubicBezTo>
                    <a:cubicBezTo>
                      <a:pt x="314" y="92"/>
                      <a:pt x="314" y="91"/>
                      <a:pt x="313" y="92"/>
                    </a:cubicBezTo>
                    <a:cubicBezTo>
                      <a:pt x="313" y="92"/>
                      <a:pt x="315" y="94"/>
                      <a:pt x="315" y="94"/>
                    </a:cubicBezTo>
                    <a:cubicBezTo>
                      <a:pt x="315" y="96"/>
                      <a:pt x="316" y="98"/>
                      <a:pt x="316" y="99"/>
                    </a:cubicBezTo>
                    <a:cubicBezTo>
                      <a:pt x="316" y="100"/>
                      <a:pt x="316" y="100"/>
                      <a:pt x="316" y="101"/>
                    </a:cubicBezTo>
                    <a:cubicBezTo>
                      <a:pt x="316" y="102"/>
                      <a:pt x="315" y="101"/>
                      <a:pt x="315" y="101"/>
                    </a:cubicBezTo>
                    <a:cubicBezTo>
                      <a:pt x="314" y="102"/>
                      <a:pt x="314" y="104"/>
                      <a:pt x="314" y="104"/>
                    </a:cubicBezTo>
                    <a:cubicBezTo>
                      <a:pt x="313" y="105"/>
                      <a:pt x="312" y="106"/>
                      <a:pt x="312" y="107"/>
                    </a:cubicBezTo>
                    <a:cubicBezTo>
                      <a:pt x="311" y="109"/>
                      <a:pt x="311" y="109"/>
                      <a:pt x="312" y="110"/>
                    </a:cubicBezTo>
                    <a:cubicBezTo>
                      <a:pt x="315" y="112"/>
                      <a:pt x="318" y="114"/>
                      <a:pt x="320" y="116"/>
                    </a:cubicBezTo>
                    <a:cubicBezTo>
                      <a:pt x="321" y="119"/>
                      <a:pt x="322" y="124"/>
                      <a:pt x="321" y="127"/>
                    </a:cubicBezTo>
                    <a:cubicBezTo>
                      <a:pt x="319" y="131"/>
                      <a:pt x="313" y="133"/>
                      <a:pt x="310" y="135"/>
                    </a:cubicBezTo>
                    <a:cubicBezTo>
                      <a:pt x="309" y="136"/>
                      <a:pt x="308" y="136"/>
                      <a:pt x="307" y="137"/>
                    </a:cubicBezTo>
                    <a:cubicBezTo>
                      <a:pt x="304" y="138"/>
                      <a:pt x="308" y="141"/>
                      <a:pt x="308" y="143"/>
                    </a:cubicBezTo>
                    <a:cubicBezTo>
                      <a:pt x="308" y="143"/>
                      <a:pt x="309" y="145"/>
                      <a:pt x="309" y="146"/>
                    </a:cubicBezTo>
                    <a:cubicBezTo>
                      <a:pt x="309" y="148"/>
                      <a:pt x="309" y="149"/>
                      <a:pt x="310" y="151"/>
                    </a:cubicBezTo>
                    <a:cubicBezTo>
                      <a:pt x="311" y="153"/>
                      <a:pt x="311" y="154"/>
                      <a:pt x="309" y="156"/>
                    </a:cubicBezTo>
                    <a:cubicBezTo>
                      <a:pt x="309" y="156"/>
                      <a:pt x="310" y="160"/>
                      <a:pt x="309" y="161"/>
                    </a:cubicBezTo>
                    <a:cubicBezTo>
                      <a:pt x="308" y="161"/>
                      <a:pt x="307" y="157"/>
                      <a:pt x="306" y="159"/>
                    </a:cubicBezTo>
                    <a:cubicBezTo>
                      <a:pt x="305" y="161"/>
                      <a:pt x="307" y="164"/>
                      <a:pt x="307" y="164"/>
                    </a:cubicBezTo>
                    <a:cubicBezTo>
                      <a:pt x="307" y="163"/>
                      <a:pt x="301" y="158"/>
                      <a:pt x="298" y="161"/>
                    </a:cubicBezTo>
                    <a:cubicBezTo>
                      <a:pt x="299" y="160"/>
                      <a:pt x="302" y="159"/>
                      <a:pt x="300" y="157"/>
                    </a:cubicBezTo>
                    <a:cubicBezTo>
                      <a:pt x="299" y="156"/>
                      <a:pt x="298" y="155"/>
                      <a:pt x="297" y="155"/>
                    </a:cubicBezTo>
                    <a:cubicBezTo>
                      <a:pt x="297" y="154"/>
                      <a:pt x="295" y="154"/>
                      <a:pt x="294" y="154"/>
                    </a:cubicBezTo>
                    <a:cubicBezTo>
                      <a:pt x="294" y="153"/>
                      <a:pt x="295" y="153"/>
                      <a:pt x="294" y="151"/>
                    </a:cubicBezTo>
                    <a:cubicBezTo>
                      <a:pt x="293" y="150"/>
                      <a:pt x="292" y="148"/>
                      <a:pt x="293" y="146"/>
                    </a:cubicBezTo>
                    <a:cubicBezTo>
                      <a:pt x="294" y="143"/>
                      <a:pt x="291" y="142"/>
                      <a:pt x="291" y="140"/>
                    </a:cubicBezTo>
                    <a:cubicBezTo>
                      <a:pt x="291" y="138"/>
                      <a:pt x="293" y="137"/>
                      <a:pt x="292" y="135"/>
                    </a:cubicBezTo>
                    <a:cubicBezTo>
                      <a:pt x="290" y="133"/>
                      <a:pt x="286" y="133"/>
                      <a:pt x="283" y="133"/>
                    </a:cubicBezTo>
                    <a:cubicBezTo>
                      <a:pt x="282" y="133"/>
                      <a:pt x="281" y="133"/>
                      <a:pt x="279" y="133"/>
                    </a:cubicBezTo>
                    <a:cubicBezTo>
                      <a:pt x="279" y="133"/>
                      <a:pt x="277" y="135"/>
                      <a:pt x="277" y="135"/>
                    </a:cubicBezTo>
                    <a:cubicBezTo>
                      <a:pt x="277" y="134"/>
                      <a:pt x="278" y="134"/>
                      <a:pt x="277" y="133"/>
                    </a:cubicBezTo>
                    <a:cubicBezTo>
                      <a:pt x="277" y="132"/>
                      <a:pt x="276" y="131"/>
                      <a:pt x="275" y="131"/>
                    </a:cubicBezTo>
                    <a:cubicBezTo>
                      <a:pt x="273" y="130"/>
                      <a:pt x="271" y="130"/>
                      <a:pt x="269" y="129"/>
                    </a:cubicBezTo>
                    <a:cubicBezTo>
                      <a:pt x="266" y="128"/>
                      <a:pt x="264" y="125"/>
                      <a:pt x="261" y="123"/>
                    </a:cubicBezTo>
                    <a:cubicBezTo>
                      <a:pt x="259" y="122"/>
                      <a:pt x="257" y="121"/>
                      <a:pt x="256" y="121"/>
                    </a:cubicBezTo>
                    <a:cubicBezTo>
                      <a:pt x="254" y="121"/>
                      <a:pt x="252" y="119"/>
                      <a:pt x="250" y="119"/>
                    </a:cubicBezTo>
                    <a:cubicBezTo>
                      <a:pt x="249" y="119"/>
                      <a:pt x="240" y="121"/>
                      <a:pt x="240" y="121"/>
                    </a:cubicBezTo>
                    <a:cubicBezTo>
                      <a:pt x="240" y="120"/>
                      <a:pt x="241" y="120"/>
                      <a:pt x="242" y="119"/>
                    </a:cubicBezTo>
                    <a:cubicBezTo>
                      <a:pt x="242" y="118"/>
                      <a:pt x="241" y="117"/>
                      <a:pt x="241" y="117"/>
                    </a:cubicBezTo>
                    <a:cubicBezTo>
                      <a:pt x="240" y="114"/>
                      <a:pt x="239" y="112"/>
                      <a:pt x="238" y="110"/>
                    </a:cubicBezTo>
                    <a:cubicBezTo>
                      <a:pt x="237" y="108"/>
                      <a:pt x="236" y="108"/>
                      <a:pt x="234" y="108"/>
                    </a:cubicBezTo>
                    <a:cubicBezTo>
                      <a:pt x="231" y="108"/>
                      <a:pt x="230" y="108"/>
                      <a:pt x="230" y="105"/>
                    </a:cubicBezTo>
                    <a:cubicBezTo>
                      <a:pt x="231" y="103"/>
                      <a:pt x="230" y="100"/>
                      <a:pt x="230" y="98"/>
                    </a:cubicBezTo>
                    <a:cubicBezTo>
                      <a:pt x="231" y="95"/>
                      <a:pt x="233" y="93"/>
                      <a:pt x="234" y="90"/>
                    </a:cubicBezTo>
                    <a:cubicBezTo>
                      <a:pt x="235" y="88"/>
                      <a:pt x="235" y="87"/>
                      <a:pt x="237" y="86"/>
                    </a:cubicBezTo>
                    <a:cubicBezTo>
                      <a:pt x="238" y="86"/>
                      <a:pt x="237" y="85"/>
                      <a:pt x="237" y="84"/>
                    </a:cubicBezTo>
                    <a:cubicBezTo>
                      <a:pt x="238" y="84"/>
                      <a:pt x="240" y="82"/>
                      <a:pt x="240" y="82"/>
                    </a:cubicBezTo>
                    <a:cubicBezTo>
                      <a:pt x="240" y="82"/>
                      <a:pt x="240" y="82"/>
                      <a:pt x="239" y="81"/>
                    </a:cubicBezTo>
                    <a:cubicBezTo>
                      <a:pt x="239" y="81"/>
                      <a:pt x="240" y="81"/>
                      <a:pt x="240" y="81"/>
                    </a:cubicBezTo>
                    <a:cubicBezTo>
                      <a:pt x="240" y="79"/>
                      <a:pt x="242" y="80"/>
                      <a:pt x="243" y="80"/>
                    </a:cubicBezTo>
                    <a:cubicBezTo>
                      <a:pt x="244" y="80"/>
                      <a:pt x="244" y="79"/>
                      <a:pt x="244" y="79"/>
                    </a:cubicBezTo>
                    <a:cubicBezTo>
                      <a:pt x="245" y="77"/>
                      <a:pt x="243" y="78"/>
                      <a:pt x="242" y="77"/>
                    </a:cubicBezTo>
                    <a:cubicBezTo>
                      <a:pt x="242" y="77"/>
                      <a:pt x="244" y="77"/>
                      <a:pt x="244" y="77"/>
                    </a:cubicBezTo>
                    <a:cubicBezTo>
                      <a:pt x="245" y="76"/>
                      <a:pt x="246" y="77"/>
                      <a:pt x="246" y="77"/>
                    </a:cubicBezTo>
                    <a:cubicBezTo>
                      <a:pt x="248" y="79"/>
                      <a:pt x="248" y="77"/>
                      <a:pt x="250" y="76"/>
                    </a:cubicBezTo>
                    <a:cubicBezTo>
                      <a:pt x="252" y="74"/>
                      <a:pt x="248" y="72"/>
                      <a:pt x="246" y="71"/>
                    </a:cubicBezTo>
                    <a:cubicBezTo>
                      <a:pt x="245" y="71"/>
                      <a:pt x="241" y="72"/>
                      <a:pt x="241" y="72"/>
                    </a:cubicBezTo>
                    <a:cubicBezTo>
                      <a:pt x="240" y="70"/>
                      <a:pt x="243" y="70"/>
                      <a:pt x="240" y="69"/>
                    </a:cubicBezTo>
                    <a:cubicBezTo>
                      <a:pt x="239" y="69"/>
                      <a:pt x="234" y="69"/>
                      <a:pt x="234" y="68"/>
                    </a:cubicBezTo>
                    <a:cubicBezTo>
                      <a:pt x="234" y="67"/>
                      <a:pt x="236" y="67"/>
                      <a:pt x="236" y="67"/>
                    </a:cubicBezTo>
                    <a:cubicBezTo>
                      <a:pt x="237" y="66"/>
                      <a:pt x="237" y="67"/>
                      <a:pt x="238" y="67"/>
                    </a:cubicBezTo>
                    <a:cubicBezTo>
                      <a:pt x="237" y="68"/>
                      <a:pt x="240" y="68"/>
                      <a:pt x="240" y="68"/>
                    </a:cubicBezTo>
                    <a:cubicBezTo>
                      <a:pt x="242" y="68"/>
                      <a:pt x="245" y="70"/>
                      <a:pt x="246" y="70"/>
                    </a:cubicBezTo>
                    <a:cubicBezTo>
                      <a:pt x="247" y="70"/>
                      <a:pt x="248" y="71"/>
                      <a:pt x="249" y="71"/>
                    </a:cubicBezTo>
                    <a:cubicBezTo>
                      <a:pt x="251" y="72"/>
                      <a:pt x="250" y="71"/>
                      <a:pt x="251" y="71"/>
                    </a:cubicBezTo>
                    <a:cubicBezTo>
                      <a:pt x="252" y="71"/>
                      <a:pt x="255" y="71"/>
                      <a:pt x="254" y="70"/>
                    </a:cubicBezTo>
                    <a:cubicBezTo>
                      <a:pt x="253" y="69"/>
                      <a:pt x="254" y="67"/>
                      <a:pt x="255" y="66"/>
                    </a:cubicBezTo>
                    <a:cubicBezTo>
                      <a:pt x="255" y="67"/>
                      <a:pt x="258" y="68"/>
                      <a:pt x="258" y="68"/>
                    </a:cubicBezTo>
                    <a:cubicBezTo>
                      <a:pt x="260" y="68"/>
                      <a:pt x="261" y="68"/>
                      <a:pt x="263" y="67"/>
                    </a:cubicBezTo>
                    <a:cubicBezTo>
                      <a:pt x="264" y="66"/>
                      <a:pt x="265" y="64"/>
                      <a:pt x="266" y="63"/>
                    </a:cubicBezTo>
                    <a:cubicBezTo>
                      <a:pt x="267" y="62"/>
                      <a:pt x="269" y="61"/>
                      <a:pt x="268" y="59"/>
                    </a:cubicBezTo>
                    <a:cubicBezTo>
                      <a:pt x="267" y="57"/>
                      <a:pt x="264" y="58"/>
                      <a:pt x="263" y="58"/>
                    </a:cubicBezTo>
                    <a:cubicBezTo>
                      <a:pt x="260" y="58"/>
                      <a:pt x="258" y="57"/>
                      <a:pt x="256" y="56"/>
                    </a:cubicBezTo>
                    <a:cubicBezTo>
                      <a:pt x="255" y="55"/>
                      <a:pt x="254" y="54"/>
                      <a:pt x="252" y="53"/>
                    </a:cubicBezTo>
                    <a:cubicBezTo>
                      <a:pt x="252" y="53"/>
                      <a:pt x="247" y="53"/>
                      <a:pt x="247" y="53"/>
                    </a:cubicBezTo>
                    <a:cubicBezTo>
                      <a:pt x="247" y="52"/>
                      <a:pt x="252" y="53"/>
                      <a:pt x="253" y="53"/>
                    </a:cubicBezTo>
                    <a:cubicBezTo>
                      <a:pt x="255" y="53"/>
                      <a:pt x="255" y="52"/>
                      <a:pt x="257" y="53"/>
                    </a:cubicBezTo>
                    <a:cubicBezTo>
                      <a:pt x="261" y="55"/>
                      <a:pt x="265" y="59"/>
                      <a:pt x="269" y="56"/>
                    </a:cubicBezTo>
                    <a:cubicBezTo>
                      <a:pt x="271" y="54"/>
                      <a:pt x="272" y="53"/>
                      <a:pt x="273" y="51"/>
                    </a:cubicBezTo>
                    <a:cubicBezTo>
                      <a:pt x="274" y="50"/>
                      <a:pt x="268" y="49"/>
                      <a:pt x="271" y="47"/>
                    </a:cubicBezTo>
                    <a:cubicBezTo>
                      <a:pt x="272" y="47"/>
                      <a:pt x="275" y="47"/>
                      <a:pt x="276" y="48"/>
                    </a:cubicBezTo>
                    <a:cubicBezTo>
                      <a:pt x="279" y="48"/>
                      <a:pt x="279" y="50"/>
                      <a:pt x="282" y="48"/>
                    </a:cubicBezTo>
                    <a:cubicBezTo>
                      <a:pt x="282" y="48"/>
                      <a:pt x="285" y="49"/>
                      <a:pt x="284" y="47"/>
                    </a:cubicBezTo>
                    <a:cubicBezTo>
                      <a:pt x="283" y="46"/>
                      <a:pt x="279" y="44"/>
                      <a:pt x="278" y="44"/>
                    </a:cubicBezTo>
                    <a:cubicBezTo>
                      <a:pt x="280" y="43"/>
                      <a:pt x="282" y="45"/>
                      <a:pt x="284" y="45"/>
                    </a:cubicBezTo>
                    <a:cubicBezTo>
                      <a:pt x="285" y="45"/>
                      <a:pt x="287" y="50"/>
                      <a:pt x="289" y="49"/>
                    </a:cubicBezTo>
                    <a:cubicBezTo>
                      <a:pt x="289" y="49"/>
                      <a:pt x="288" y="48"/>
                      <a:pt x="288" y="48"/>
                    </a:cubicBezTo>
                    <a:cubicBezTo>
                      <a:pt x="289" y="47"/>
                      <a:pt x="290" y="47"/>
                      <a:pt x="292" y="46"/>
                    </a:cubicBezTo>
                    <a:cubicBezTo>
                      <a:pt x="293" y="45"/>
                      <a:pt x="296" y="42"/>
                      <a:pt x="297" y="41"/>
                    </a:cubicBezTo>
                    <a:cubicBezTo>
                      <a:pt x="297" y="38"/>
                      <a:pt x="295" y="38"/>
                      <a:pt x="293" y="36"/>
                    </a:cubicBezTo>
                    <a:cubicBezTo>
                      <a:pt x="293" y="36"/>
                      <a:pt x="290" y="30"/>
                      <a:pt x="290" y="31"/>
                    </a:cubicBezTo>
                    <a:cubicBezTo>
                      <a:pt x="291" y="30"/>
                      <a:pt x="295" y="30"/>
                      <a:pt x="296" y="30"/>
                    </a:cubicBezTo>
                    <a:cubicBezTo>
                      <a:pt x="299" y="29"/>
                      <a:pt x="294" y="28"/>
                      <a:pt x="294" y="27"/>
                    </a:cubicBezTo>
                    <a:cubicBezTo>
                      <a:pt x="293" y="26"/>
                      <a:pt x="297" y="26"/>
                      <a:pt x="297" y="25"/>
                    </a:cubicBezTo>
                    <a:cubicBezTo>
                      <a:pt x="297" y="25"/>
                      <a:pt x="287" y="21"/>
                      <a:pt x="287" y="21"/>
                    </a:cubicBezTo>
                    <a:cubicBezTo>
                      <a:pt x="288" y="21"/>
                      <a:pt x="290" y="20"/>
                      <a:pt x="291" y="20"/>
                    </a:cubicBezTo>
                    <a:cubicBezTo>
                      <a:pt x="288" y="20"/>
                      <a:pt x="285" y="19"/>
                      <a:pt x="282" y="19"/>
                    </a:cubicBezTo>
                    <a:cubicBezTo>
                      <a:pt x="280" y="19"/>
                      <a:pt x="277" y="20"/>
                      <a:pt x="276" y="19"/>
                    </a:cubicBezTo>
                    <a:cubicBezTo>
                      <a:pt x="278" y="20"/>
                      <a:pt x="275" y="21"/>
                      <a:pt x="276" y="23"/>
                    </a:cubicBezTo>
                    <a:cubicBezTo>
                      <a:pt x="277" y="24"/>
                      <a:pt x="280" y="25"/>
                      <a:pt x="280" y="26"/>
                    </a:cubicBezTo>
                    <a:cubicBezTo>
                      <a:pt x="280" y="26"/>
                      <a:pt x="278" y="27"/>
                      <a:pt x="278" y="27"/>
                    </a:cubicBezTo>
                    <a:cubicBezTo>
                      <a:pt x="278" y="27"/>
                      <a:pt x="280" y="28"/>
                      <a:pt x="279" y="28"/>
                    </a:cubicBezTo>
                    <a:cubicBezTo>
                      <a:pt x="277" y="29"/>
                      <a:pt x="276" y="27"/>
                      <a:pt x="275" y="31"/>
                    </a:cubicBezTo>
                    <a:cubicBezTo>
                      <a:pt x="274" y="33"/>
                      <a:pt x="274" y="35"/>
                      <a:pt x="273" y="37"/>
                    </a:cubicBezTo>
                    <a:cubicBezTo>
                      <a:pt x="272" y="37"/>
                      <a:pt x="271" y="38"/>
                      <a:pt x="271" y="39"/>
                    </a:cubicBezTo>
                    <a:cubicBezTo>
                      <a:pt x="271" y="40"/>
                      <a:pt x="270" y="40"/>
                      <a:pt x="270" y="41"/>
                    </a:cubicBezTo>
                    <a:cubicBezTo>
                      <a:pt x="267" y="42"/>
                      <a:pt x="268" y="43"/>
                      <a:pt x="266" y="40"/>
                    </a:cubicBezTo>
                    <a:cubicBezTo>
                      <a:pt x="265" y="39"/>
                      <a:pt x="262" y="37"/>
                      <a:pt x="262" y="35"/>
                    </a:cubicBezTo>
                    <a:cubicBezTo>
                      <a:pt x="262" y="35"/>
                      <a:pt x="262" y="32"/>
                      <a:pt x="263" y="32"/>
                    </a:cubicBezTo>
                    <a:cubicBezTo>
                      <a:pt x="263" y="32"/>
                      <a:pt x="265" y="33"/>
                      <a:pt x="265" y="31"/>
                    </a:cubicBezTo>
                    <a:cubicBezTo>
                      <a:pt x="264" y="29"/>
                      <a:pt x="264" y="28"/>
                      <a:pt x="262" y="26"/>
                    </a:cubicBezTo>
                    <a:cubicBezTo>
                      <a:pt x="260" y="25"/>
                      <a:pt x="258" y="23"/>
                      <a:pt x="256" y="25"/>
                    </a:cubicBezTo>
                    <a:cubicBezTo>
                      <a:pt x="255" y="26"/>
                      <a:pt x="255" y="28"/>
                      <a:pt x="255" y="30"/>
                    </a:cubicBezTo>
                    <a:cubicBezTo>
                      <a:pt x="255" y="31"/>
                      <a:pt x="251" y="31"/>
                      <a:pt x="251" y="30"/>
                    </a:cubicBezTo>
                    <a:cubicBezTo>
                      <a:pt x="251" y="29"/>
                      <a:pt x="251" y="26"/>
                      <a:pt x="250" y="25"/>
                    </a:cubicBezTo>
                    <a:cubicBezTo>
                      <a:pt x="246" y="22"/>
                      <a:pt x="251" y="25"/>
                      <a:pt x="251" y="24"/>
                    </a:cubicBezTo>
                    <a:cubicBezTo>
                      <a:pt x="252" y="24"/>
                      <a:pt x="253" y="23"/>
                      <a:pt x="252" y="23"/>
                    </a:cubicBezTo>
                    <a:cubicBezTo>
                      <a:pt x="252" y="22"/>
                      <a:pt x="251" y="21"/>
                      <a:pt x="250" y="22"/>
                    </a:cubicBezTo>
                    <a:cubicBezTo>
                      <a:pt x="249" y="23"/>
                      <a:pt x="249" y="21"/>
                      <a:pt x="248" y="21"/>
                    </a:cubicBezTo>
                    <a:cubicBezTo>
                      <a:pt x="247" y="20"/>
                      <a:pt x="246" y="22"/>
                      <a:pt x="245" y="21"/>
                    </a:cubicBezTo>
                    <a:cubicBezTo>
                      <a:pt x="243" y="20"/>
                      <a:pt x="242" y="21"/>
                      <a:pt x="243" y="18"/>
                    </a:cubicBezTo>
                    <a:cubicBezTo>
                      <a:pt x="243" y="18"/>
                      <a:pt x="243" y="18"/>
                      <a:pt x="244" y="18"/>
                    </a:cubicBezTo>
                    <a:cubicBezTo>
                      <a:pt x="244" y="17"/>
                      <a:pt x="244" y="17"/>
                      <a:pt x="244" y="16"/>
                    </a:cubicBezTo>
                    <a:cubicBezTo>
                      <a:pt x="245" y="16"/>
                      <a:pt x="245" y="16"/>
                      <a:pt x="246" y="16"/>
                    </a:cubicBezTo>
                    <a:cubicBezTo>
                      <a:pt x="245" y="16"/>
                      <a:pt x="244" y="13"/>
                      <a:pt x="244" y="13"/>
                    </a:cubicBezTo>
                    <a:cubicBezTo>
                      <a:pt x="243" y="11"/>
                      <a:pt x="241" y="11"/>
                      <a:pt x="241" y="10"/>
                    </a:cubicBezTo>
                    <a:cubicBezTo>
                      <a:pt x="239" y="9"/>
                      <a:pt x="240" y="9"/>
                      <a:pt x="239" y="7"/>
                    </a:cubicBezTo>
                    <a:cubicBezTo>
                      <a:pt x="239" y="5"/>
                      <a:pt x="237" y="4"/>
                      <a:pt x="237" y="3"/>
                    </a:cubicBezTo>
                    <a:cubicBezTo>
                      <a:pt x="236" y="1"/>
                      <a:pt x="234" y="1"/>
                      <a:pt x="232" y="1"/>
                    </a:cubicBezTo>
                    <a:cubicBezTo>
                      <a:pt x="231" y="1"/>
                      <a:pt x="232" y="0"/>
                      <a:pt x="230" y="0"/>
                    </a:cubicBezTo>
                    <a:cubicBezTo>
                      <a:pt x="229" y="0"/>
                      <a:pt x="228" y="0"/>
                      <a:pt x="228" y="2"/>
                    </a:cubicBezTo>
                    <a:cubicBezTo>
                      <a:pt x="228" y="2"/>
                      <a:pt x="225" y="3"/>
                      <a:pt x="225" y="3"/>
                    </a:cubicBezTo>
                    <a:cubicBezTo>
                      <a:pt x="226" y="3"/>
                      <a:pt x="228" y="3"/>
                      <a:pt x="228" y="4"/>
                    </a:cubicBezTo>
                    <a:cubicBezTo>
                      <a:pt x="228" y="4"/>
                      <a:pt x="226" y="5"/>
                      <a:pt x="226" y="5"/>
                    </a:cubicBezTo>
                    <a:cubicBezTo>
                      <a:pt x="225" y="6"/>
                      <a:pt x="224" y="4"/>
                      <a:pt x="223" y="6"/>
                    </a:cubicBezTo>
                    <a:cubicBezTo>
                      <a:pt x="222" y="6"/>
                      <a:pt x="221" y="9"/>
                      <a:pt x="221" y="10"/>
                    </a:cubicBezTo>
                    <a:cubicBezTo>
                      <a:pt x="222" y="10"/>
                      <a:pt x="224" y="10"/>
                      <a:pt x="225" y="11"/>
                    </a:cubicBezTo>
                    <a:cubicBezTo>
                      <a:pt x="224" y="10"/>
                      <a:pt x="222" y="14"/>
                      <a:pt x="222" y="15"/>
                    </a:cubicBezTo>
                    <a:cubicBezTo>
                      <a:pt x="222" y="16"/>
                      <a:pt x="224" y="18"/>
                      <a:pt x="225" y="19"/>
                    </a:cubicBezTo>
                    <a:cubicBezTo>
                      <a:pt x="226" y="19"/>
                      <a:pt x="228" y="21"/>
                      <a:pt x="229" y="21"/>
                    </a:cubicBezTo>
                    <a:cubicBezTo>
                      <a:pt x="231" y="20"/>
                      <a:pt x="231" y="20"/>
                      <a:pt x="232" y="21"/>
                    </a:cubicBezTo>
                    <a:cubicBezTo>
                      <a:pt x="233" y="21"/>
                      <a:pt x="235" y="23"/>
                      <a:pt x="235" y="23"/>
                    </a:cubicBezTo>
                    <a:cubicBezTo>
                      <a:pt x="234" y="24"/>
                      <a:pt x="233" y="22"/>
                      <a:pt x="233" y="24"/>
                    </a:cubicBezTo>
                    <a:cubicBezTo>
                      <a:pt x="233" y="26"/>
                      <a:pt x="232" y="26"/>
                      <a:pt x="232" y="27"/>
                    </a:cubicBezTo>
                    <a:cubicBezTo>
                      <a:pt x="231" y="29"/>
                      <a:pt x="233" y="29"/>
                      <a:pt x="234" y="28"/>
                    </a:cubicBezTo>
                    <a:cubicBezTo>
                      <a:pt x="234" y="28"/>
                      <a:pt x="236" y="25"/>
                      <a:pt x="236" y="26"/>
                    </a:cubicBezTo>
                    <a:cubicBezTo>
                      <a:pt x="237" y="27"/>
                      <a:pt x="236" y="29"/>
                      <a:pt x="236" y="30"/>
                    </a:cubicBezTo>
                    <a:cubicBezTo>
                      <a:pt x="235" y="31"/>
                      <a:pt x="234" y="31"/>
                      <a:pt x="233" y="31"/>
                    </a:cubicBezTo>
                    <a:cubicBezTo>
                      <a:pt x="233" y="32"/>
                      <a:pt x="233" y="33"/>
                      <a:pt x="232" y="34"/>
                    </a:cubicBezTo>
                    <a:cubicBezTo>
                      <a:pt x="231" y="34"/>
                      <a:pt x="229" y="34"/>
                      <a:pt x="228" y="35"/>
                    </a:cubicBezTo>
                    <a:cubicBezTo>
                      <a:pt x="227" y="35"/>
                      <a:pt x="226" y="37"/>
                      <a:pt x="226" y="37"/>
                    </a:cubicBezTo>
                    <a:cubicBezTo>
                      <a:pt x="227" y="38"/>
                      <a:pt x="228" y="39"/>
                      <a:pt x="228" y="41"/>
                    </a:cubicBezTo>
                    <a:cubicBezTo>
                      <a:pt x="228" y="42"/>
                      <a:pt x="227" y="41"/>
                      <a:pt x="226" y="40"/>
                    </a:cubicBezTo>
                    <a:cubicBezTo>
                      <a:pt x="226" y="40"/>
                      <a:pt x="225" y="40"/>
                      <a:pt x="225" y="41"/>
                    </a:cubicBezTo>
                    <a:cubicBezTo>
                      <a:pt x="224" y="41"/>
                      <a:pt x="222" y="40"/>
                      <a:pt x="222" y="39"/>
                    </a:cubicBezTo>
                    <a:cubicBezTo>
                      <a:pt x="222" y="38"/>
                      <a:pt x="224" y="35"/>
                      <a:pt x="224" y="34"/>
                    </a:cubicBezTo>
                    <a:cubicBezTo>
                      <a:pt x="225" y="32"/>
                      <a:pt x="222" y="34"/>
                      <a:pt x="222" y="34"/>
                    </a:cubicBezTo>
                    <a:cubicBezTo>
                      <a:pt x="221" y="34"/>
                      <a:pt x="218" y="32"/>
                      <a:pt x="217" y="31"/>
                    </a:cubicBezTo>
                    <a:cubicBezTo>
                      <a:pt x="215" y="30"/>
                      <a:pt x="216" y="32"/>
                      <a:pt x="214" y="32"/>
                    </a:cubicBezTo>
                    <a:cubicBezTo>
                      <a:pt x="213" y="32"/>
                      <a:pt x="210" y="31"/>
                      <a:pt x="212" y="33"/>
                    </a:cubicBezTo>
                    <a:cubicBezTo>
                      <a:pt x="213" y="34"/>
                      <a:pt x="213" y="35"/>
                      <a:pt x="215" y="35"/>
                    </a:cubicBezTo>
                    <a:cubicBezTo>
                      <a:pt x="216" y="35"/>
                      <a:pt x="218" y="35"/>
                      <a:pt x="218" y="37"/>
                    </a:cubicBezTo>
                    <a:cubicBezTo>
                      <a:pt x="220" y="41"/>
                      <a:pt x="214" y="36"/>
                      <a:pt x="213" y="35"/>
                    </a:cubicBezTo>
                    <a:cubicBezTo>
                      <a:pt x="211" y="35"/>
                      <a:pt x="211" y="37"/>
                      <a:pt x="209" y="37"/>
                    </a:cubicBezTo>
                    <a:cubicBezTo>
                      <a:pt x="207" y="37"/>
                      <a:pt x="206" y="36"/>
                      <a:pt x="204" y="36"/>
                    </a:cubicBezTo>
                    <a:cubicBezTo>
                      <a:pt x="200" y="37"/>
                      <a:pt x="197" y="37"/>
                      <a:pt x="193" y="37"/>
                    </a:cubicBezTo>
                    <a:cubicBezTo>
                      <a:pt x="190" y="36"/>
                      <a:pt x="186" y="34"/>
                      <a:pt x="182" y="33"/>
                    </a:cubicBezTo>
                    <a:cubicBezTo>
                      <a:pt x="181" y="33"/>
                      <a:pt x="179" y="33"/>
                      <a:pt x="178" y="32"/>
                    </a:cubicBezTo>
                    <a:cubicBezTo>
                      <a:pt x="177" y="30"/>
                      <a:pt x="177" y="28"/>
                      <a:pt x="176" y="28"/>
                    </a:cubicBezTo>
                    <a:cubicBezTo>
                      <a:pt x="174" y="27"/>
                      <a:pt x="172" y="28"/>
                      <a:pt x="171" y="28"/>
                    </a:cubicBezTo>
                    <a:cubicBezTo>
                      <a:pt x="168" y="29"/>
                      <a:pt x="166" y="29"/>
                      <a:pt x="164" y="29"/>
                    </a:cubicBezTo>
                    <a:cubicBezTo>
                      <a:pt x="163" y="30"/>
                      <a:pt x="161" y="31"/>
                      <a:pt x="161" y="32"/>
                    </a:cubicBezTo>
                    <a:cubicBezTo>
                      <a:pt x="161" y="32"/>
                      <a:pt x="165" y="34"/>
                      <a:pt x="166" y="34"/>
                    </a:cubicBezTo>
                    <a:cubicBezTo>
                      <a:pt x="166" y="34"/>
                      <a:pt x="165" y="31"/>
                      <a:pt x="167" y="32"/>
                    </a:cubicBezTo>
                    <a:cubicBezTo>
                      <a:pt x="168" y="32"/>
                      <a:pt x="168" y="33"/>
                      <a:pt x="169" y="32"/>
                    </a:cubicBezTo>
                    <a:cubicBezTo>
                      <a:pt x="170" y="32"/>
                      <a:pt x="176" y="28"/>
                      <a:pt x="176" y="30"/>
                    </a:cubicBezTo>
                    <a:cubicBezTo>
                      <a:pt x="176" y="31"/>
                      <a:pt x="173" y="32"/>
                      <a:pt x="172" y="33"/>
                    </a:cubicBezTo>
                    <a:cubicBezTo>
                      <a:pt x="171" y="34"/>
                      <a:pt x="169" y="34"/>
                      <a:pt x="167" y="34"/>
                    </a:cubicBezTo>
                    <a:cubicBezTo>
                      <a:pt x="166" y="35"/>
                      <a:pt x="163" y="37"/>
                      <a:pt x="165" y="38"/>
                    </a:cubicBezTo>
                    <a:cubicBezTo>
                      <a:pt x="167" y="38"/>
                      <a:pt x="167" y="39"/>
                      <a:pt x="166" y="41"/>
                    </a:cubicBezTo>
                    <a:cubicBezTo>
                      <a:pt x="166" y="42"/>
                      <a:pt x="168" y="42"/>
                      <a:pt x="168" y="43"/>
                    </a:cubicBezTo>
                    <a:cubicBezTo>
                      <a:pt x="169" y="44"/>
                      <a:pt x="169" y="46"/>
                      <a:pt x="167" y="44"/>
                    </a:cubicBezTo>
                    <a:cubicBezTo>
                      <a:pt x="165" y="42"/>
                      <a:pt x="167" y="46"/>
                      <a:pt x="166" y="45"/>
                    </a:cubicBezTo>
                    <a:cubicBezTo>
                      <a:pt x="165" y="45"/>
                      <a:pt x="163" y="42"/>
                      <a:pt x="162" y="43"/>
                    </a:cubicBezTo>
                    <a:cubicBezTo>
                      <a:pt x="164" y="42"/>
                      <a:pt x="167" y="43"/>
                      <a:pt x="164" y="41"/>
                    </a:cubicBezTo>
                    <a:cubicBezTo>
                      <a:pt x="165" y="41"/>
                      <a:pt x="166" y="40"/>
                      <a:pt x="164" y="39"/>
                    </a:cubicBezTo>
                    <a:cubicBezTo>
                      <a:pt x="166" y="40"/>
                      <a:pt x="161" y="40"/>
                      <a:pt x="162" y="40"/>
                    </a:cubicBezTo>
                    <a:cubicBezTo>
                      <a:pt x="162" y="39"/>
                      <a:pt x="162" y="39"/>
                      <a:pt x="163" y="39"/>
                    </a:cubicBezTo>
                    <a:cubicBezTo>
                      <a:pt x="163" y="38"/>
                      <a:pt x="160" y="40"/>
                      <a:pt x="160" y="40"/>
                    </a:cubicBezTo>
                    <a:cubicBezTo>
                      <a:pt x="159" y="40"/>
                      <a:pt x="160" y="38"/>
                      <a:pt x="159" y="37"/>
                    </a:cubicBezTo>
                    <a:cubicBezTo>
                      <a:pt x="159" y="37"/>
                      <a:pt x="157" y="37"/>
                      <a:pt x="157" y="37"/>
                    </a:cubicBezTo>
                    <a:cubicBezTo>
                      <a:pt x="155" y="37"/>
                      <a:pt x="155" y="34"/>
                      <a:pt x="153" y="35"/>
                    </a:cubicBezTo>
                    <a:cubicBezTo>
                      <a:pt x="151" y="37"/>
                      <a:pt x="150" y="37"/>
                      <a:pt x="147" y="37"/>
                    </a:cubicBezTo>
                    <a:cubicBezTo>
                      <a:pt x="143" y="37"/>
                      <a:pt x="140" y="37"/>
                      <a:pt x="136" y="37"/>
                    </a:cubicBezTo>
                    <a:cubicBezTo>
                      <a:pt x="135" y="37"/>
                      <a:pt x="128" y="37"/>
                      <a:pt x="128" y="36"/>
                    </a:cubicBezTo>
                    <a:cubicBezTo>
                      <a:pt x="127" y="36"/>
                      <a:pt x="130" y="34"/>
                      <a:pt x="131" y="33"/>
                    </a:cubicBezTo>
                    <a:cubicBezTo>
                      <a:pt x="132" y="32"/>
                      <a:pt x="133" y="33"/>
                      <a:pt x="135" y="33"/>
                    </a:cubicBezTo>
                    <a:cubicBezTo>
                      <a:pt x="136" y="32"/>
                      <a:pt x="133" y="30"/>
                      <a:pt x="133" y="30"/>
                    </a:cubicBezTo>
                    <a:cubicBezTo>
                      <a:pt x="131" y="28"/>
                      <a:pt x="130" y="28"/>
                      <a:pt x="128" y="27"/>
                    </a:cubicBezTo>
                    <a:cubicBezTo>
                      <a:pt x="127" y="27"/>
                      <a:pt x="126" y="26"/>
                      <a:pt x="125" y="27"/>
                    </a:cubicBezTo>
                    <a:cubicBezTo>
                      <a:pt x="124" y="28"/>
                      <a:pt x="123" y="29"/>
                      <a:pt x="122" y="28"/>
                    </a:cubicBezTo>
                    <a:cubicBezTo>
                      <a:pt x="119" y="26"/>
                      <a:pt x="116" y="26"/>
                      <a:pt x="113" y="25"/>
                    </a:cubicBezTo>
                    <a:cubicBezTo>
                      <a:pt x="109" y="24"/>
                      <a:pt x="106" y="24"/>
                      <a:pt x="102" y="22"/>
                    </a:cubicBezTo>
                    <a:cubicBezTo>
                      <a:pt x="99" y="20"/>
                      <a:pt x="97" y="19"/>
                      <a:pt x="93" y="19"/>
                    </a:cubicBezTo>
                    <a:cubicBezTo>
                      <a:pt x="92" y="19"/>
                      <a:pt x="91" y="19"/>
                      <a:pt x="90" y="20"/>
                    </a:cubicBezTo>
                    <a:cubicBezTo>
                      <a:pt x="89" y="21"/>
                      <a:pt x="88" y="23"/>
                      <a:pt x="87" y="23"/>
                    </a:cubicBezTo>
                    <a:cubicBezTo>
                      <a:pt x="86" y="23"/>
                      <a:pt x="83" y="24"/>
                      <a:pt x="83" y="23"/>
                    </a:cubicBezTo>
                    <a:cubicBezTo>
                      <a:pt x="83" y="22"/>
                      <a:pt x="85" y="21"/>
                      <a:pt x="85" y="20"/>
                    </a:cubicBezTo>
                    <a:cubicBezTo>
                      <a:pt x="85" y="20"/>
                      <a:pt x="82" y="21"/>
                      <a:pt x="82" y="20"/>
                    </a:cubicBezTo>
                    <a:cubicBezTo>
                      <a:pt x="83" y="19"/>
                      <a:pt x="83" y="18"/>
                      <a:pt x="82" y="17"/>
                    </a:cubicBezTo>
                    <a:cubicBezTo>
                      <a:pt x="82" y="15"/>
                      <a:pt x="78" y="17"/>
                      <a:pt x="78" y="18"/>
                    </a:cubicBezTo>
                    <a:cubicBezTo>
                      <a:pt x="78" y="18"/>
                      <a:pt x="80" y="17"/>
                      <a:pt x="80" y="18"/>
                    </a:cubicBezTo>
                    <a:cubicBezTo>
                      <a:pt x="81" y="18"/>
                      <a:pt x="77" y="20"/>
                      <a:pt x="80" y="20"/>
                    </a:cubicBezTo>
                    <a:cubicBezTo>
                      <a:pt x="79" y="20"/>
                      <a:pt x="78" y="20"/>
                      <a:pt x="78" y="22"/>
                    </a:cubicBezTo>
                    <a:cubicBezTo>
                      <a:pt x="78" y="23"/>
                      <a:pt x="77" y="24"/>
                      <a:pt x="76" y="23"/>
                    </a:cubicBezTo>
                    <a:cubicBezTo>
                      <a:pt x="73" y="22"/>
                      <a:pt x="72" y="21"/>
                      <a:pt x="71" y="18"/>
                    </a:cubicBezTo>
                    <a:cubicBezTo>
                      <a:pt x="70" y="16"/>
                      <a:pt x="68" y="15"/>
                      <a:pt x="66" y="13"/>
                    </a:cubicBezTo>
                    <a:cubicBezTo>
                      <a:pt x="65" y="13"/>
                      <a:pt x="64" y="11"/>
                      <a:pt x="63" y="12"/>
                    </a:cubicBezTo>
                    <a:cubicBezTo>
                      <a:pt x="63" y="14"/>
                      <a:pt x="66" y="15"/>
                      <a:pt x="67" y="16"/>
                    </a:cubicBezTo>
                    <a:cubicBezTo>
                      <a:pt x="67" y="15"/>
                      <a:pt x="63" y="16"/>
                      <a:pt x="63" y="17"/>
                    </a:cubicBezTo>
                    <a:cubicBezTo>
                      <a:pt x="62" y="18"/>
                      <a:pt x="63" y="18"/>
                      <a:pt x="62" y="19"/>
                    </a:cubicBezTo>
                    <a:cubicBezTo>
                      <a:pt x="61" y="19"/>
                      <a:pt x="60" y="21"/>
                      <a:pt x="59" y="20"/>
                    </a:cubicBezTo>
                    <a:cubicBezTo>
                      <a:pt x="59" y="20"/>
                      <a:pt x="59" y="19"/>
                      <a:pt x="59" y="19"/>
                    </a:cubicBezTo>
                    <a:cubicBezTo>
                      <a:pt x="59" y="18"/>
                      <a:pt x="54" y="20"/>
                      <a:pt x="54" y="21"/>
                    </a:cubicBezTo>
                    <a:cubicBezTo>
                      <a:pt x="53" y="22"/>
                      <a:pt x="52" y="23"/>
                      <a:pt x="50" y="24"/>
                    </a:cubicBezTo>
                    <a:cubicBezTo>
                      <a:pt x="49" y="25"/>
                      <a:pt x="50" y="22"/>
                      <a:pt x="49" y="22"/>
                    </a:cubicBezTo>
                    <a:cubicBezTo>
                      <a:pt x="48" y="22"/>
                      <a:pt x="47" y="23"/>
                      <a:pt x="46" y="23"/>
                    </a:cubicBezTo>
                    <a:cubicBezTo>
                      <a:pt x="45" y="23"/>
                      <a:pt x="45" y="25"/>
                      <a:pt x="44" y="25"/>
                    </a:cubicBezTo>
                    <a:cubicBezTo>
                      <a:pt x="43" y="25"/>
                      <a:pt x="40" y="27"/>
                      <a:pt x="41" y="27"/>
                    </a:cubicBezTo>
                    <a:cubicBezTo>
                      <a:pt x="41" y="28"/>
                      <a:pt x="43" y="28"/>
                      <a:pt x="40" y="29"/>
                    </a:cubicBezTo>
                    <a:cubicBezTo>
                      <a:pt x="40" y="29"/>
                      <a:pt x="37" y="29"/>
                      <a:pt x="37" y="28"/>
                    </a:cubicBezTo>
                    <a:cubicBezTo>
                      <a:pt x="37" y="27"/>
                      <a:pt x="40" y="26"/>
                      <a:pt x="40" y="26"/>
                    </a:cubicBezTo>
                    <a:cubicBezTo>
                      <a:pt x="41" y="24"/>
                      <a:pt x="43" y="23"/>
                      <a:pt x="44" y="22"/>
                    </a:cubicBezTo>
                    <a:cubicBezTo>
                      <a:pt x="46" y="21"/>
                      <a:pt x="47" y="21"/>
                      <a:pt x="49" y="22"/>
                    </a:cubicBezTo>
                    <a:cubicBezTo>
                      <a:pt x="48" y="22"/>
                      <a:pt x="56" y="18"/>
                      <a:pt x="56" y="18"/>
                    </a:cubicBezTo>
                    <a:cubicBezTo>
                      <a:pt x="58" y="17"/>
                      <a:pt x="57" y="16"/>
                      <a:pt x="56" y="16"/>
                    </a:cubicBezTo>
                    <a:cubicBezTo>
                      <a:pt x="54" y="16"/>
                      <a:pt x="52" y="16"/>
                      <a:pt x="50" y="17"/>
                    </a:cubicBezTo>
                    <a:cubicBezTo>
                      <a:pt x="49" y="17"/>
                      <a:pt x="49" y="19"/>
                      <a:pt x="47" y="19"/>
                    </a:cubicBezTo>
                    <a:cubicBezTo>
                      <a:pt x="46" y="19"/>
                      <a:pt x="44" y="20"/>
                      <a:pt x="43" y="20"/>
                    </a:cubicBezTo>
                    <a:cubicBezTo>
                      <a:pt x="41" y="20"/>
                      <a:pt x="36" y="25"/>
                      <a:pt x="35" y="24"/>
                    </a:cubicBezTo>
                    <a:cubicBezTo>
                      <a:pt x="34" y="24"/>
                      <a:pt x="36" y="23"/>
                      <a:pt x="36" y="22"/>
                    </a:cubicBezTo>
                    <a:cubicBezTo>
                      <a:pt x="36" y="22"/>
                      <a:pt x="33" y="21"/>
                      <a:pt x="33" y="21"/>
                    </a:cubicBezTo>
                    <a:cubicBezTo>
                      <a:pt x="33" y="21"/>
                      <a:pt x="30" y="23"/>
                      <a:pt x="29" y="23"/>
                    </a:cubicBezTo>
                    <a:cubicBezTo>
                      <a:pt x="28" y="23"/>
                      <a:pt x="26" y="24"/>
                      <a:pt x="25" y="25"/>
                    </a:cubicBezTo>
                    <a:cubicBezTo>
                      <a:pt x="24" y="25"/>
                      <a:pt x="26" y="26"/>
                      <a:pt x="26" y="26"/>
                    </a:cubicBezTo>
                    <a:cubicBezTo>
                      <a:pt x="27" y="26"/>
                      <a:pt x="26" y="27"/>
                      <a:pt x="26" y="27"/>
                    </a:cubicBezTo>
                    <a:cubicBezTo>
                      <a:pt x="26" y="28"/>
                      <a:pt x="30" y="27"/>
                      <a:pt x="30" y="27"/>
                    </a:cubicBezTo>
                    <a:cubicBezTo>
                      <a:pt x="31" y="26"/>
                      <a:pt x="33" y="25"/>
                      <a:pt x="34" y="24"/>
                    </a:cubicBezTo>
                    <a:cubicBezTo>
                      <a:pt x="29" y="26"/>
                      <a:pt x="34" y="27"/>
                      <a:pt x="33" y="29"/>
                    </a:cubicBezTo>
                    <a:cubicBezTo>
                      <a:pt x="33" y="29"/>
                      <a:pt x="32" y="28"/>
                      <a:pt x="32" y="28"/>
                    </a:cubicBezTo>
                    <a:cubicBezTo>
                      <a:pt x="30" y="27"/>
                      <a:pt x="29" y="28"/>
                      <a:pt x="28" y="29"/>
                    </a:cubicBezTo>
                    <a:cubicBezTo>
                      <a:pt x="27" y="29"/>
                      <a:pt x="23" y="28"/>
                      <a:pt x="21" y="28"/>
                    </a:cubicBezTo>
                    <a:cubicBezTo>
                      <a:pt x="19" y="28"/>
                      <a:pt x="16" y="26"/>
                      <a:pt x="14" y="25"/>
                    </a:cubicBezTo>
                    <a:cubicBezTo>
                      <a:pt x="13" y="25"/>
                      <a:pt x="12" y="24"/>
                      <a:pt x="11" y="24"/>
                    </a:cubicBezTo>
                    <a:cubicBezTo>
                      <a:pt x="10" y="23"/>
                      <a:pt x="9" y="21"/>
                      <a:pt x="10" y="21"/>
                    </a:cubicBezTo>
                    <a:cubicBezTo>
                      <a:pt x="9" y="21"/>
                      <a:pt x="7" y="21"/>
                      <a:pt x="6" y="22"/>
                    </a:cubicBezTo>
                    <a:cubicBezTo>
                      <a:pt x="4" y="22"/>
                      <a:pt x="2" y="22"/>
                      <a:pt x="0" y="21"/>
                    </a:cubicBezTo>
                    <a:cubicBezTo>
                      <a:pt x="0" y="41"/>
                      <a:pt x="0" y="61"/>
                      <a:pt x="0" y="80"/>
                    </a:cubicBezTo>
                    <a:cubicBezTo>
                      <a:pt x="0" y="85"/>
                      <a:pt x="0" y="89"/>
                      <a:pt x="0" y="94"/>
                    </a:cubicBezTo>
                    <a:cubicBezTo>
                      <a:pt x="0" y="95"/>
                      <a:pt x="0" y="96"/>
                      <a:pt x="0" y="97"/>
                    </a:cubicBezTo>
                    <a:cubicBezTo>
                      <a:pt x="0" y="99"/>
                      <a:pt x="2" y="97"/>
                      <a:pt x="3" y="97"/>
                    </a:cubicBezTo>
                    <a:cubicBezTo>
                      <a:pt x="5" y="98"/>
                      <a:pt x="5" y="97"/>
                      <a:pt x="7" y="97"/>
                    </a:cubicBezTo>
                    <a:cubicBezTo>
                      <a:pt x="9" y="97"/>
                      <a:pt x="9" y="98"/>
                      <a:pt x="10" y="99"/>
                    </a:cubicBezTo>
                    <a:cubicBezTo>
                      <a:pt x="11" y="101"/>
                      <a:pt x="16" y="107"/>
                      <a:pt x="18" y="107"/>
                    </a:cubicBezTo>
                    <a:cubicBezTo>
                      <a:pt x="19" y="107"/>
                      <a:pt x="21" y="106"/>
                      <a:pt x="22" y="105"/>
                    </a:cubicBezTo>
                    <a:cubicBezTo>
                      <a:pt x="23" y="104"/>
                      <a:pt x="22" y="103"/>
                      <a:pt x="23" y="102"/>
                    </a:cubicBezTo>
                    <a:cubicBezTo>
                      <a:pt x="24" y="102"/>
                      <a:pt x="28" y="101"/>
                      <a:pt x="28" y="102"/>
                    </a:cubicBezTo>
                    <a:cubicBezTo>
                      <a:pt x="30" y="104"/>
                      <a:pt x="32" y="105"/>
                      <a:pt x="33" y="107"/>
                    </a:cubicBezTo>
                    <a:cubicBezTo>
                      <a:pt x="35" y="109"/>
                      <a:pt x="37" y="110"/>
                      <a:pt x="38" y="112"/>
                    </a:cubicBezTo>
                    <a:cubicBezTo>
                      <a:pt x="39" y="113"/>
                      <a:pt x="39" y="114"/>
                      <a:pt x="40" y="116"/>
                    </a:cubicBezTo>
                    <a:cubicBezTo>
                      <a:pt x="42" y="118"/>
                      <a:pt x="43" y="122"/>
                      <a:pt x="46" y="124"/>
                    </a:cubicBezTo>
                    <a:cubicBezTo>
                      <a:pt x="48" y="126"/>
                      <a:pt x="52" y="127"/>
                      <a:pt x="54" y="128"/>
                    </a:cubicBezTo>
                    <a:cubicBezTo>
                      <a:pt x="56" y="129"/>
                      <a:pt x="53" y="130"/>
                      <a:pt x="54" y="132"/>
                    </a:cubicBezTo>
                    <a:cubicBezTo>
                      <a:pt x="55" y="132"/>
                      <a:pt x="56" y="132"/>
                      <a:pt x="56" y="133"/>
                    </a:cubicBezTo>
                    <a:cubicBezTo>
                      <a:pt x="56" y="133"/>
                      <a:pt x="55" y="136"/>
                      <a:pt x="56" y="135"/>
                    </a:cubicBezTo>
                    <a:cubicBezTo>
                      <a:pt x="55" y="136"/>
                      <a:pt x="53" y="136"/>
                      <a:pt x="53" y="138"/>
                    </a:cubicBezTo>
                    <a:cubicBezTo>
                      <a:pt x="52" y="139"/>
                      <a:pt x="55" y="141"/>
                      <a:pt x="56" y="141"/>
                    </a:cubicBezTo>
                    <a:cubicBezTo>
                      <a:pt x="56" y="141"/>
                      <a:pt x="54" y="143"/>
                      <a:pt x="54" y="143"/>
                    </a:cubicBezTo>
                    <a:cubicBezTo>
                      <a:pt x="54" y="143"/>
                      <a:pt x="53" y="142"/>
                      <a:pt x="53" y="141"/>
                    </a:cubicBezTo>
                    <a:cubicBezTo>
                      <a:pt x="52" y="141"/>
                      <a:pt x="53" y="143"/>
                      <a:pt x="53" y="143"/>
                    </a:cubicBezTo>
                    <a:cubicBezTo>
                      <a:pt x="54" y="144"/>
                      <a:pt x="53" y="145"/>
                      <a:pt x="54" y="146"/>
                    </a:cubicBezTo>
                    <a:cubicBezTo>
                      <a:pt x="55" y="148"/>
                      <a:pt x="55" y="148"/>
                      <a:pt x="57" y="147"/>
                    </a:cubicBezTo>
                    <a:cubicBezTo>
                      <a:pt x="57" y="147"/>
                      <a:pt x="58" y="147"/>
                      <a:pt x="58" y="147"/>
                    </a:cubicBezTo>
                    <a:cubicBezTo>
                      <a:pt x="59" y="147"/>
                      <a:pt x="59" y="145"/>
                      <a:pt x="59" y="145"/>
                    </a:cubicBezTo>
                    <a:cubicBezTo>
                      <a:pt x="59" y="145"/>
                      <a:pt x="60" y="147"/>
                      <a:pt x="61" y="147"/>
                    </a:cubicBezTo>
                    <a:cubicBezTo>
                      <a:pt x="61" y="147"/>
                      <a:pt x="60" y="149"/>
                      <a:pt x="60" y="150"/>
                    </a:cubicBezTo>
                    <a:cubicBezTo>
                      <a:pt x="59" y="151"/>
                      <a:pt x="59" y="152"/>
                      <a:pt x="61" y="151"/>
                    </a:cubicBezTo>
                    <a:cubicBezTo>
                      <a:pt x="61" y="150"/>
                      <a:pt x="62" y="150"/>
                      <a:pt x="62" y="150"/>
                    </a:cubicBezTo>
                    <a:cubicBezTo>
                      <a:pt x="63" y="150"/>
                      <a:pt x="63" y="149"/>
                      <a:pt x="63" y="149"/>
                    </a:cubicBezTo>
                    <a:cubicBezTo>
                      <a:pt x="65" y="148"/>
                      <a:pt x="64" y="151"/>
                      <a:pt x="64" y="152"/>
                    </a:cubicBezTo>
                    <a:cubicBezTo>
                      <a:pt x="64" y="153"/>
                      <a:pt x="65" y="154"/>
                      <a:pt x="66" y="154"/>
                    </a:cubicBezTo>
                    <a:cubicBezTo>
                      <a:pt x="67" y="154"/>
                      <a:pt x="68" y="152"/>
                      <a:pt x="69" y="152"/>
                    </a:cubicBezTo>
                    <a:cubicBezTo>
                      <a:pt x="69" y="152"/>
                      <a:pt x="68" y="153"/>
                      <a:pt x="68" y="153"/>
                    </a:cubicBezTo>
                    <a:cubicBezTo>
                      <a:pt x="68" y="153"/>
                      <a:pt x="70" y="154"/>
                      <a:pt x="70" y="154"/>
                    </a:cubicBezTo>
                    <a:cubicBezTo>
                      <a:pt x="70" y="154"/>
                      <a:pt x="63" y="156"/>
                      <a:pt x="66" y="158"/>
                    </a:cubicBezTo>
                    <a:cubicBezTo>
                      <a:pt x="66" y="158"/>
                      <a:pt x="72" y="157"/>
                      <a:pt x="71" y="158"/>
                    </a:cubicBezTo>
                    <a:cubicBezTo>
                      <a:pt x="71" y="158"/>
                      <a:pt x="66" y="158"/>
                      <a:pt x="67" y="160"/>
                    </a:cubicBezTo>
                    <a:cubicBezTo>
                      <a:pt x="67" y="160"/>
                      <a:pt x="69" y="160"/>
                      <a:pt x="69" y="160"/>
                    </a:cubicBezTo>
                    <a:cubicBezTo>
                      <a:pt x="68" y="161"/>
                      <a:pt x="66" y="161"/>
                      <a:pt x="67" y="162"/>
                    </a:cubicBezTo>
                    <a:cubicBezTo>
                      <a:pt x="69" y="163"/>
                      <a:pt x="71" y="163"/>
                      <a:pt x="72" y="163"/>
                    </a:cubicBezTo>
                    <a:cubicBezTo>
                      <a:pt x="74" y="163"/>
                      <a:pt x="73" y="164"/>
                      <a:pt x="74" y="164"/>
                    </a:cubicBezTo>
                    <a:cubicBezTo>
                      <a:pt x="76" y="165"/>
                      <a:pt x="76" y="162"/>
                      <a:pt x="77" y="162"/>
                    </a:cubicBezTo>
                    <a:cubicBezTo>
                      <a:pt x="78" y="162"/>
                      <a:pt x="77" y="164"/>
                      <a:pt x="77" y="164"/>
                    </a:cubicBezTo>
                    <a:cubicBezTo>
                      <a:pt x="76" y="165"/>
                      <a:pt x="76" y="165"/>
                      <a:pt x="77" y="166"/>
                    </a:cubicBezTo>
                    <a:cubicBezTo>
                      <a:pt x="80" y="168"/>
                      <a:pt x="81" y="163"/>
                      <a:pt x="81" y="163"/>
                    </a:cubicBezTo>
                    <a:cubicBezTo>
                      <a:pt x="81" y="163"/>
                      <a:pt x="81" y="166"/>
                      <a:pt x="80" y="166"/>
                    </a:cubicBezTo>
                    <a:cubicBezTo>
                      <a:pt x="80" y="167"/>
                      <a:pt x="82" y="166"/>
                      <a:pt x="83" y="166"/>
                    </a:cubicBezTo>
                    <a:cubicBezTo>
                      <a:pt x="82" y="168"/>
                      <a:pt x="81" y="169"/>
                      <a:pt x="83" y="170"/>
                    </a:cubicBezTo>
                    <a:cubicBezTo>
                      <a:pt x="85" y="171"/>
                      <a:pt x="86" y="168"/>
                      <a:pt x="86" y="168"/>
                    </a:cubicBezTo>
                    <a:cubicBezTo>
                      <a:pt x="86" y="168"/>
                      <a:pt x="86" y="169"/>
                      <a:pt x="86" y="170"/>
                    </a:cubicBezTo>
                    <a:cubicBezTo>
                      <a:pt x="87" y="172"/>
                      <a:pt x="86" y="171"/>
                      <a:pt x="85" y="171"/>
                    </a:cubicBezTo>
                    <a:cubicBezTo>
                      <a:pt x="84" y="172"/>
                      <a:pt x="90" y="173"/>
                      <a:pt x="89" y="171"/>
                    </a:cubicBezTo>
                    <a:cubicBezTo>
                      <a:pt x="91" y="174"/>
                      <a:pt x="90" y="176"/>
                      <a:pt x="94" y="176"/>
                    </a:cubicBezTo>
                    <a:cubicBezTo>
                      <a:pt x="97" y="176"/>
                      <a:pt x="99" y="176"/>
                      <a:pt x="102" y="176"/>
                    </a:cubicBezTo>
                    <a:cubicBezTo>
                      <a:pt x="113" y="176"/>
                      <a:pt x="123" y="176"/>
                      <a:pt x="133" y="176"/>
                    </a:cubicBezTo>
                    <a:cubicBezTo>
                      <a:pt x="158" y="176"/>
                      <a:pt x="183" y="176"/>
                      <a:pt x="208" y="176"/>
                    </a:cubicBezTo>
                    <a:cubicBezTo>
                      <a:pt x="213" y="176"/>
                      <a:pt x="218" y="176"/>
                      <a:pt x="223" y="176"/>
                    </a:cubicBezTo>
                    <a:cubicBezTo>
                      <a:pt x="224" y="176"/>
                      <a:pt x="229" y="177"/>
                      <a:pt x="229" y="174"/>
                    </a:cubicBezTo>
                    <a:close/>
                    <a:moveTo>
                      <a:pt x="112" y="54"/>
                    </a:moveTo>
                    <a:cubicBezTo>
                      <a:pt x="110" y="54"/>
                      <a:pt x="108" y="53"/>
                      <a:pt x="106" y="54"/>
                    </a:cubicBezTo>
                    <a:cubicBezTo>
                      <a:pt x="104" y="57"/>
                      <a:pt x="108" y="56"/>
                      <a:pt x="108" y="57"/>
                    </a:cubicBezTo>
                    <a:cubicBezTo>
                      <a:pt x="108" y="56"/>
                      <a:pt x="100" y="60"/>
                      <a:pt x="100" y="60"/>
                    </a:cubicBezTo>
                    <a:cubicBezTo>
                      <a:pt x="98" y="59"/>
                      <a:pt x="107" y="53"/>
                      <a:pt x="99" y="56"/>
                    </a:cubicBezTo>
                    <a:cubicBezTo>
                      <a:pt x="98" y="56"/>
                      <a:pt x="97" y="57"/>
                      <a:pt x="97" y="57"/>
                    </a:cubicBezTo>
                    <a:cubicBezTo>
                      <a:pt x="96" y="58"/>
                      <a:pt x="97" y="59"/>
                      <a:pt x="96" y="60"/>
                    </a:cubicBezTo>
                    <a:cubicBezTo>
                      <a:pt x="95" y="60"/>
                      <a:pt x="88" y="59"/>
                      <a:pt x="88" y="59"/>
                    </a:cubicBezTo>
                    <a:cubicBezTo>
                      <a:pt x="88" y="58"/>
                      <a:pt x="91" y="59"/>
                      <a:pt x="91" y="58"/>
                    </a:cubicBezTo>
                    <a:cubicBezTo>
                      <a:pt x="92" y="57"/>
                      <a:pt x="91" y="57"/>
                      <a:pt x="92" y="56"/>
                    </a:cubicBezTo>
                    <a:cubicBezTo>
                      <a:pt x="92" y="55"/>
                      <a:pt x="94" y="54"/>
                      <a:pt x="94" y="54"/>
                    </a:cubicBezTo>
                    <a:cubicBezTo>
                      <a:pt x="94" y="53"/>
                      <a:pt x="91" y="52"/>
                      <a:pt x="94" y="52"/>
                    </a:cubicBezTo>
                    <a:cubicBezTo>
                      <a:pt x="94" y="52"/>
                      <a:pt x="98" y="53"/>
                      <a:pt x="98" y="52"/>
                    </a:cubicBezTo>
                    <a:cubicBezTo>
                      <a:pt x="98" y="51"/>
                      <a:pt x="93" y="50"/>
                      <a:pt x="92" y="50"/>
                    </a:cubicBezTo>
                    <a:cubicBezTo>
                      <a:pt x="91" y="50"/>
                      <a:pt x="89" y="51"/>
                      <a:pt x="87" y="51"/>
                    </a:cubicBezTo>
                    <a:cubicBezTo>
                      <a:pt x="86" y="51"/>
                      <a:pt x="84" y="50"/>
                      <a:pt x="82" y="51"/>
                    </a:cubicBezTo>
                    <a:cubicBezTo>
                      <a:pt x="81" y="51"/>
                      <a:pt x="79" y="53"/>
                      <a:pt x="80" y="51"/>
                    </a:cubicBezTo>
                    <a:cubicBezTo>
                      <a:pt x="81" y="49"/>
                      <a:pt x="83" y="50"/>
                      <a:pt x="84" y="49"/>
                    </a:cubicBezTo>
                    <a:cubicBezTo>
                      <a:pt x="86" y="49"/>
                      <a:pt x="89" y="48"/>
                      <a:pt x="91" y="47"/>
                    </a:cubicBezTo>
                    <a:cubicBezTo>
                      <a:pt x="95" y="46"/>
                      <a:pt x="99" y="46"/>
                      <a:pt x="102" y="44"/>
                    </a:cubicBezTo>
                    <a:cubicBezTo>
                      <a:pt x="104" y="44"/>
                      <a:pt x="107" y="43"/>
                      <a:pt x="108" y="45"/>
                    </a:cubicBezTo>
                    <a:cubicBezTo>
                      <a:pt x="109" y="46"/>
                      <a:pt x="105" y="47"/>
                      <a:pt x="104" y="48"/>
                    </a:cubicBezTo>
                    <a:cubicBezTo>
                      <a:pt x="102" y="49"/>
                      <a:pt x="110" y="49"/>
                      <a:pt x="111" y="49"/>
                    </a:cubicBezTo>
                    <a:cubicBezTo>
                      <a:pt x="111" y="49"/>
                      <a:pt x="113" y="49"/>
                      <a:pt x="113" y="49"/>
                    </a:cubicBezTo>
                    <a:cubicBezTo>
                      <a:pt x="114" y="48"/>
                      <a:pt x="116" y="46"/>
                      <a:pt x="117" y="47"/>
                    </a:cubicBezTo>
                    <a:cubicBezTo>
                      <a:pt x="118" y="48"/>
                      <a:pt x="113" y="54"/>
                      <a:pt x="112" y="54"/>
                    </a:cubicBezTo>
                    <a:cubicBezTo>
                      <a:pt x="110" y="54"/>
                      <a:pt x="114" y="54"/>
                      <a:pt x="112" y="54"/>
                    </a:cubicBezTo>
                    <a:close/>
                    <a:moveTo>
                      <a:pt x="157" y="78"/>
                    </a:moveTo>
                    <a:cubicBezTo>
                      <a:pt x="157" y="78"/>
                      <a:pt x="152" y="78"/>
                      <a:pt x="153" y="78"/>
                    </a:cubicBezTo>
                    <a:cubicBezTo>
                      <a:pt x="153" y="79"/>
                      <a:pt x="155" y="78"/>
                      <a:pt x="155" y="79"/>
                    </a:cubicBezTo>
                    <a:cubicBezTo>
                      <a:pt x="155" y="80"/>
                      <a:pt x="151" y="81"/>
                      <a:pt x="150" y="81"/>
                    </a:cubicBezTo>
                    <a:cubicBezTo>
                      <a:pt x="148" y="81"/>
                      <a:pt x="147" y="83"/>
                      <a:pt x="145" y="84"/>
                    </a:cubicBezTo>
                    <a:cubicBezTo>
                      <a:pt x="145" y="84"/>
                      <a:pt x="141" y="84"/>
                      <a:pt x="142" y="85"/>
                    </a:cubicBezTo>
                    <a:cubicBezTo>
                      <a:pt x="142" y="86"/>
                      <a:pt x="145" y="86"/>
                      <a:pt x="142" y="88"/>
                    </a:cubicBezTo>
                    <a:cubicBezTo>
                      <a:pt x="141" y="88"/>
                      <a:pt x="137" y="88"/>
                      <a:pt x="137" y="89"/>
                    </a:cubicBezTo>
                    <a:cubicBezTo>
                      <a:pt x="136" y="89"/>
                      <a:pt x="137" y="90"/>
                      <a:pt x="137" y="90"/>
                    </a:cubicBezTo>
                    <a:cubicBezTo>
                      <a:pt x="137" y="92"/>
                      <a:pt x="135" y="92"/>
                      <a:pt x="134" y="92"/>
                    </a:cubicBezTo>
                    <a:cubicBezTo>
                      <a:pt x="131" y="93"/>
                      <a:pt x="128" y="93"/>
                      <a:pt x="125" y="93"/>
                    </a:cubicBezTo>
                    <a:cubicBezTo>
                      <a:pt x="125" y="93"/>
                      <a:pt x="120" y="90"/>
                      <a:pt x="120" y="90"/>
                    </a:cubicBezTo>
                    <a:cubicBezTo>
                      <a:pt x="122" y="89"/>
                      <a:pt x="125" y="90"/>
                      <a:pt x="126" y="89"/>
                    </a:cubicBezTo>
                    <a:cubicBezTo>
                      <a:pt x="127" y="89"/>
                      <a:pt x="126" y="87"/>
                      <a:pt x="127" y="87"/>
                    </a:cubicBezTo>
                    <a:cubicBezTo>
                      <a:pt x="128" y="85"/>
                      <a:pt x="130" y="86"/>
                      <a:pt x="131" y="85"/>
                    </a:cubicBezTo>
                    <a:cubicBezTo>
                      <a:pt x="132" y="85"/>
                      <a:pt x="130" y="83"/>
                      <a:pt x="130" y="83"/>
                    </a:cubicBezTo>
                    <a:cubicBezTo>
                      <a:pt x="128" y="82"/>
                      <a:pt x="128" y="82"/>
                      <a:pt x="128" y="81"/>
                    </a:cubicBezTo>
                    <a:cubicBezTo>
                      <a:pt x="128" y="79"/>
                      <a:pt x="126" y="80"/>
                      <a:pt x="126" y="79"/>
                    </a:cubicBezTo>
                    <a:cubicBezTo>
                      <a:pt x="125" y="78"/>
                      <a:pt x="128" y="79"/>
                      <a:pt x="128" y="79"/>
                    </a:cubicBezTo>
                    <a:cubicBezTo>
                      <a:pt x="131" y="80"/>
                      <a:pt x="134" y="81"/>
                      <a:pt x="136" y="82"/>
                    </a:cubicBezTo>
                    <a:cubicBezTo>
                      <a:pt x="138" y="84"/>
                      <a:pt x="142" y="83"/>
                      <a:pt x="144" y="82"/>
                    </a:cubicBezTo>
                    <a:cubicBezTo>
                      <a:pt x="147" y="81"/>
                      <a:pt x="148" y="78"/>
                      <a:pt x="152" y="77"/>
                    </a:cubicBezTo>
                    <a:cubicBezTo>
                      <a:pt x="153" y="76"/>
                      <a:pt x="155" y="76"/>
                      <a:pt x="157" y="77"/>
                    </a:cubicBezTo>
                    <a:cubicBezTo>
                      <a:pt x="157" y="77"/>
                      <a:pt x="160" y="78"/>
                      <a:pt x="160" y="78"/>
                    </a:cubicBezTo>
                    <a:cubicBezTo>
                      <a:pt x="160" y="78"/>
                      <a:pt x="158" y="78"/>
                      <a:pt x="157" y="78"/>
                    </a:cubicBezTo>
                    <a:close/>
                    <a:moveTo>
                      <a:pt x="222" y="165"/>
                    </a:moveTo>
                    <a:cubicBezTo>
                      <a:pt x="221" y="167"/>
                      <a:pt x="219" y="163"/>
                      <a:pt x="219" y="162"/>
                    </a:cubicBezTo>
                    <a:cubicBezTo>
                      <a:pt x="219" y="160"/>
                      <a:pt x="221" y="159"/>
                      <a:pt x="221" y="157"/>
                    </a:cubicBezTo>
                    <a:cubicBezTo>
                      <a:pt x="220" y="156"/>
                      <a:pt x="219" y="159"/>
                      <a:pt x="218" y="158"/>
                    </a:cubicBezTo>
                    <a:cubicBezTo>
                      <a:pt x="218" y="157"/>
                      <a:pt x="218" y="154"/>
                      <a:pt x="216" y="154"/>
                    </a:cubicBezTo>
                    <a:cubicBezTo>
                      <a:pt x="216" y="154"/>
                      <a:pt x="216" y="156"/>
                      <a:pt x="215" y="156"/>
                    </a:cubicBezTo>
                    <a:cubicBezTo>
                      <a:pt x="214" y="155"/>
                      <a:pt x="214" y="154"/>
                      <a:pt x="213" y="153"/>
                    </a:cubicBezTo>
                    <a:cubicBezTo>
                      <a:pt x="212" y="152"/>
                      <a:pt x="211" y="151"/>
                      <a:pt x="210" y="150"/>
                    </a:cubicBezTo>
                    <a:cubicBezTo>
                      <a:pt x="209" y="149"/>
                      <a:pt x="212" y="149"/>
                      <a:pt x="212" y="148"/>
                    </a:cubicBezTo>
                    <a:cubicBezTo>
                      <a:pt x="211" y="147"/>
                      <a:pt x="209" y="148"/>
                      <a:pt x="209" y="147"/>
                    </a:cubicBezTo>
                    <a:cubicBezTo>
                      <a:pt x="209" y="146"/>
                      <a:pt x="210" y="143"/>
                      <a:pt x="210" y="142"/>
                    </a:cubicBezTo>
                    <a:cubicBezTo>
                      <a:pt x="212" y="140"/>
                      <a:pt x="217" y="147"/>
                      <a:pt x="217" y="148"/>
                    </a:cubicBezTo>
                    <a:cubicBezTo>
                      <a:pt x="218" y="150"/>
                      <a:pt x="219" y="151"/>
                      <a:pt x="219" y="153"/>
                    </a:cubicBezTo>
                    <a:cubicBezTo>
                      <a:pt x="220" y="155"/>
                      <a:pt x="220" y="154"/>
                      <a:pt x="221" y="156"/>
                    </a:cubicBezTo>
                    <a:cubicBezTo>
                      <a:pt x="221" y="157"/>
                      <a:pt x="222" y="158"/>
                      <a:pt x="222" y="159"/>
                    </a:cubicBezTo>
                    <a:cubicBezTo>
                      <a:pt x="223" y="161"/>
                      <a:pt x="222" y="163"/>
                      <a:pt x="222" y="165"/>
                    </a:cubicBezTo>
                    <a:cubicBezTo>
                      <a:pt x="221" y="166"/>
                      <a:pt x="222" y="164"/>
                      <a:pt x="222" y="16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3" name="Freeform 643">
                <a:extLst>
                  <a:ext uri="{FF2B5EF4-FFF2-40B4-BE49-F238E27FC236}">
                    <a16:creationId xmlns:a16="http://schemas.microsoft.com/office/drawing/2014/main" id="{BCD7EC7E-0CF9-6343-9A01-9CB22719B7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9760" y="4317304"/>
                <a:ext cx="35285" cy="30589"/>
              </a:xfrm>
              <a:custGeom>
                <a:avLst/>
                <a:gdLst>
                  <a:gd name="T0" fmla="*/ 9 w 10"/>
                  <a:gd name="T1" fmla="*/ 0 h 9"/>
                  <a:gd name="T2" fmla="*/ 2 w 10"/>
                  <a:gd name="T3" fmla="*/ 7 h 9"/>
                  <a:gd name="T4" fmla="*/ 10 w 10"/>
                  <a:gd name="T5" fmla="*/ 3 h 9"/>
                  <a:gd name="T6" fmla="*/ 9 w 10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9" y="0"/>
                    </a:moveTo>
                    <a:cubicBezTo>
                      <a:pt x="7" y="1"/>
                      <a:pt x="0" y="4"/>
                      <a:pt x="2" y="7"/>
                    </a:cubicBezTo>
                    <a:cubicBezTo>
                      <a:pt x="4" y="9"/>
                      <a:pt x="9" y="3"/>
                      <a:pt x="10" y="3"/>
                    </a:cubicBezTo>
                    <a:cubicBezTo>
                      <a:pt x="10" y="2"/>
                      <a:pt x="9" y="1"/>
                      <a:pt x="9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4" name="Freeform 644">
                <a:extLst>
                  <a:ext uri="{FF2B5EF4-FFF2-40B4-BE49-F238E27FC236}">
                    <a16:creationId xmlns:a16="http://schemas.microsoft.com/office/drawing/2014/main" id="{2FD17722-E22A-644C-915A-2D82EFF18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7988" y="4310245"/>
                <a:ext cx="44694" cy="16471"/>
              </a:xfrm>
              <a:custGeom>
                <a:avLst/>
                <a:gdLst>
                  <a:gd name="T0" fmla="*/ 12 w 13"/>
                  <a:gd name="T1" fmla="*/ 0 h 5"/>
                  <a:gd name="T2" fmla="*/ 7 w 13"/>
                  <a:gd name="T3" fmla="*/ 0 h 5"/>
                  <a:gd name="T4" fmla="*/ 1 w 13"/>
                  <a:gd name="T5" fmla="*/ 2 h 5"/>
                  <a:gd name="T6" fmla="*/ 5 w 13"/>
                  <a:gd name="T7" fmla="*/ 3 h 5"/>
                  <a:gd name="T8" fmla="*/ 12 w 13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5">
                    <a:moveTo>
                      <a:pt x="12" y="0"/>
                    </a:moveTo>
                    <a:cubicBezTo>
                      <a:pt x="13" y="0"/>
                      <a:pt x="7" y="0"/>
                      <a:pt x="7" y="0"/>
                    </a:cubicBezTo>
                    <a:cubicBezTo>
                      <a:pt x="6" y="0"/>
                      <a:pt x="0" y="1"/>
                      <a:pt x="1" y="2"/>
                    </a:cubicBezTo>
                    <a:cubicBezTo>
                      <a:pt x="3" y="5"/>
                      <a:pt x="2" y="5"/>
                      <a:pt x="5" y="3"/>
                    </a:cubicBezTo>
                    <a:cubicBezTo>
                      <a:pt x="8" y="2"/>
                      <a:pt x="10" y="2"/>
                      <a:pt x="1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5" name="Freeform 645">
                <a:extLst>
                  <a:ext uri="{FF2B5EF4-FFF2-40B4-BE49-F238E27FC236}">
                    <a16:creationId xmlns:a16="http://schemas.microsoft.com/office/drawing/2014/main" id="{43647737-1C02-DF48-875F-CC838B44D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305" y="3190244"/>
                <a:ext cx="107032" cy="58824"/>
              </a:xfrm>
              <a:custGeom>
                <a:avLst/>
                <a:gdLst>
                  <a:gd name="T0" fmla="*/ 10 w 31"/>
                  <a:gd name="T1" fmla="*/ 17 h 17"/>
                  <a:gd name="T2" fmla="*/ 13 w 31"/>
                  <a:gd name="T3" fmla="*/ 14 h 17"/>
                  <a:gd name="T4" fmla="*/ 18 w 31"/>
                  <a:gd name="T5" fmla="*/ 16 h 17"/>
                  <a:gd name="T6" fmla="*/ 21 w 31"/>
                  <a:gd name="T7" fmla="*/ 16 h 17"/>
                  <a:gd name="T8" fmla="*/ 23 w 31"/>
                  <a:gd name="T9" fmla="*/ 15 h 17"/>
                  <a:gd name="T10" fmla="*/ 29 w 31"/>
                  <a:gd name="T11" fmla="*/ 11 h 17"/>
                  <a:gd name="T12" fmla="*/ 27 w 31"/>
                  <a:gd name="T13" fmla="*/ 7 h 17"/>
                  <a:gd name="T14" fmla="*/ 21 w 31"/>
                  <a:gd name="T15" fmla="*/ 5 h 17"/>
                  <a:gd name="T16" fmla="*/ 17 w 31"/>
                  <a:gd name="T17" fmla="*/ 3 h 17"/>
                  <a:gd name="T18" fmla="*/ 13 w 31"/>
                  <a:gd name="T19" fmla="*/ 0 h 17"/>
                  <a:gd name="T20" fmla="*/ 11 w 31"/>
                  <a:gd name="T21" fmla="*/ 2 h 17"/>
                  <a:gd name="T22" fmla="*/ 8 w 31"/>
                  <a:gd name="T23" fmla="*/ 2 h 17"/>
                  <a:gd name="T24" fmla="*/ 0 w 31"/>
                  <a:gd name="T25" fmla="*/ 6 h 17"/>
                  <a:gd name="T26" fmla="*/ 2 w 31"/>
                  <a:gd name="T27" fmla="*/ 10 h 17"/>
                  <a:gd name="T28" fmla="*/ 4 w 31"/>
                  <a:gd name="T29" fmla="*/ 13 h 17"/>
                  <a:gd name="T30" fmla="*/ 10 w 31"/>
                  <a:gd name="T3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" h="17">
                    <a:moveTo>
                      <a:pt x="10" y="17"/>
                    </a:moveTo>
                    <a:cubicBezTo>
                      <a:pt x="12" y="17"/>
                      <a:pt x="11" y="14"/>
                      <a:pt x="13" y="14"/>
                    </a:cubicBezTo>
                    <a:cubicBezTo>
                      <a:pt x="15" y="14"/>
                      <a:pt x="16" y="16"/>
                      <a:pt x="18" y="16"/>
                    </a:cubicBezTo>
                    <a:cubicBezTo>
                      <a:pt x="19" y="16"/>
                      <a:pt x="20" y="16"/>
                      <a:pt x="21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6" y="14"/>
                      <a:pt x="27" y="13"/>
                      <a:pt x="29" y="11"/>
                    </a:cubicBezTo>
                    <a:cubicBezTo>
                      <a:pt x="31" y="9"/>
                      <a:pt x="29" y="8"/>
                      <a:pt x="27" y="7"/>
                    </a:cubicBezTo>
                    <a:cubicBezTo>
                      <a:pt x="25" y="6"/>
                      <a:pt x="22" y="3"/>
                      <a:pt x="21" y="5"/>
                    </a:cubicBezTo>
                    <a:cubicBezTo>
                      <a:pt x="19" y="8"/>
                      <a:pt x="18" y="4"/>
                      <a:pt x="17" y="3"/>
                    </a:cubicBezTo>
                    <a:cubicBezTo>
                      <a:pt x="16" y="2"/>
                      <a:pt x="13" y="3"/>
                      <a:pt x="13" y="0"/>
                    </a:cubicBezTo>
                    <a:cubicBezTo>
                      <a:pt x="13" y="1"/>
                      <a:pt x="12" y="3"/>
                      <a:pt x="11" y="2"/>
                    </a:cubicBezTo>
                    <a:cubicBezTo>
                      <a:pt x="9" y="0"/>
                      <a:pt x="9" y="0"/>
                      <a:pt x="8" y="2"/>
                    </a:cubicBezTo>
                    <a:cubicBezTo>
                      <a:pt x="7" y="3"/>
                      <a:pt x="0" y="5"/>
                      <a:pt x="0" y="6"/>
                    </a:cubicBezTo>
                    <a:cubicBezTo>
                      <a:pt x="0" y="6"/>
                      <a:pt x="1" y="9"/>
                      <a:pt x="2" y="10"/>
                    </a:cubicBezTo>
                    <a:cubicBezTo>
                      <a:pt x="2" y="11"/>
                      <a:pt x="3" y="12"/>
                      <a:pt x="4" y="13"/>
                    </a:cubicBezTo>
                    <a:cubicBezTo>
                      <a:pt x="6" y="14"/>
                      <a:pt x="8" y="17"/>
                      <a:pt x="10" y="1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6" name="Freeform 646">
                <a:extLst>
                  <a:ext uri="{FF2B5EF4-FFF2-40B4-BE49-F238E27FC236}">
                    <a16:creationId xmlns:a16="http://schemas.microsoft.com/office/drawing/2014/main" id="{E005D4E9-73DE-9642-A771-1E5D6B7620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082" y="3238479"/>
                <a:ext cx="128201" cy="55294"/>
              </a:xfrm>
              <a:custGeom>
                <a:avLst/>
                <a:gdLst>
                  <a:gd name="T0" fmla="*/ 32 w 37"/>
                  <a:gd name="T1" fmla="*/ 2 h 16"/>
                  <a:gd name="T2" fmla="*/ 27 w 37"/>
                  <a:gd name="T3" fmla="*/ 0 h 16"/>
                  <a:gd name="T4" fmla="*/ 24 w 37"/>
                  <a:gd name="T5" fmla="*/ 3 h 16"/>
                  <a:gd name="T6" fmla="*/ 20 w 37"/>
                  <a:gd name="T7" fmla="*/ 3 h 16"/>
                  <a:gd name="T8" fmla="*/ 17 w 37"/>
                  <a:gd name="T9" fmla="*/ 7 h 16"/>
                  <a:gd name="T10" fmla="*/ 16 w 37"/>
                  <a:gd name="T11" fmla="*/ 9 h 16"/>
                  <a:gd name="T12" fmla="*/ 13 w 37"/>
                  <a:gd name="T13" fmla="*/ 9 h 16"/>
                  <a:gd name="T14" fmla="*/ 9 w 37"/>
                  <a:gd name="T15" fmla="*/ 10 h 16"/>
                  <a:gd name="T16" fmla="*/ 5 w 37"/>
                  <a:gd name="T17" fmla="*/ 11 h 16"/>
                  <a:gd name="T18" fmla="*/ 0 w 37"/>
                  <a:gd name="T19" fmla="*/ 9 h 16"/>
                  <a:gd name="T20" fmla="*/ 4 w 37"/>
                  <a:gd name="T21" fmla="*/ 13 h 16"/>
                  <a:gd name="T22" fmla="*/ 6 w 37"/>
                  <a:gd name="T23" fmla="*/ 13 h 16"/>
                  <a:gd name="T24" fmla="*/ 8 w 37"/>
                  <a:gd name="T25" fmla="*/ 14 h 16"/>
                  <a:gd name="T26" fmla="*/ 12 w 37"/>
                  <a:gd name="T27" fmla="*/ 13 h 16"/>
                  <a:gd name="T28" fmla="*/ 15 w 37"/>
                  <a:gd name="T29" fmla="*/ 15 h 16"/>
                  <a:gd name="T30" fmla="*/ 22 w 37"/>
                  <a:gd name="T31" fmla="*/ 16 h 16"/>
                  <a:gd name="T32" fmla="*/ 29 w 37"/>
                  <a:gd name="T33" fmla="*/ 14 h 16"/>
                  <a:gd name="T34" fmla="*/ 33 w 37"/>
                  <a:gd name="T35" fmla="*/ 12 h 16"/>
                  <a:gd name="T36" fmla="*/ 34 w 37"/>
                  <a:gd name="T37" fmla="*/ 9 h 16"/>
                  <a:gd name="T38" fmla="*/ 36 w 37"/>
                  <a:gd name="T39" fmla="*/ 8 h 16"/>
                  <a:gd name="T40" fmla="*/ 36 w 37"/>
                  <a:gd name="T41" fmla="*/ 2 h 16"/>
                  <a:gd name="T42" fmla="*/ 32 w 37"/>
                  <a:gd name="T43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" h="16">
                    <a:moveTo>
                      <a:pt x="32" y="2"/>
                    </a:moveTo>
                    <a:cubicBezTo>
                      <a:pt x="30" y="2"/>
                      <a:pt x="28" y="0"/>
                      <a:pt x="27" y="0"/>
                    </a:cubicBezTo>
                    <a:cubicBezTo>
                      <a:pt x="25" y="0"/>
                      <a:pt x="26" y="3"/>
                      <a:pt x="24" y="3"/>
                    </a:cubicBezTo>
                    <a:cubicBezTo>
                      <a:pt x="22" y="3"/>
                      <a:pt x="22" y="2"/>
                      <a:pt x="20" y="3"/>
                    </a:cubicBezTo>
                    <a:cubicBezTo>
                      <a:pt x="20" y="3"/>
                      <a:pt x="16" y="6"/>
                      <a:pt x="17" y="7"/>
                    </a:cubicBezTo>
                    <a:cubicBezTo>
                      <a:pt x="17" y="8"/>
                      <a:pt x="19" y="10"/>
                      <a:pt x="16" y="9"/>
                    </a:cubicBezTo>
                    <a:cubicBezTo>
                      <a:pt x="15" y="9"/>
                      <a:pt x="14" y="8"/>
                      <a:pt x="13" y="9"/>
                    </a:cubicBezTo>
                    <a:cubicBezTo>
                      <a:pt x="12" y="9"/>
                      <a:pt x="10" y="10"/>
                      <a:pt x="9" y="10"/>
                    </a:cubicBezTo>
                    <a:cubicBezTo>
                      <a:pt x="7" y="10"/>
                      <a:pt x="6" y="8"/>
                      <a:pt x="5" y="11"/>
                    </a:cubicBezTo>
                    <a:cubicBezTo>
                      <a:pt x="5" y="11"/>
                      <a:pt x="1" y="9"/>
                      <a:pt x="0" y="9"/>
                    </a:cubicBezTo>
                    <a:cubicBezTo>
                      <a:pt x="0" y="11"/>
                      <a:pt x="1" y="12"/>
                      <a:pt x="4" y="13"/>
                    </a:cubicBezTo>
                    <a:cubicBezTo>
                      <a:pt x="5" y="13"/>
                      <a:pt x="5" y="13"/>
                      <a:pt x="6" y="13"/>
                    </a:cubicBezTo>
                    <a:cubicBezTo>
                      <a:pt x="7" y="13"/>
                      <a:pt x="7" y="15"/>
                      <a:pt x="8" y="14"/>
                    </a:cubicBezTo>
                    <a:cubicBezTo>
                      <a:pt x="10" y="13"/>
                      <a:pt x="10" y="13"/>
                      <a:pt x="12" y="13"/>
                    </a:cubicBezTo>
                    <a:cubicBezTo>
                      <a:pt x="14" y="13"/>
                      <a:pt x="13" y="14"/>
                      <a:pt x="15" y="15"/>
                    </a:cubicBezTo>
                    <a:cubicBezTo>
                      <a:pt x="17" y="16"/>
                      <a:pt x="20" y="16"/>
                      <a:pt x="22" y="16"/>
                    </a:cubicBezTo>
                    <a:cubicBezTo>
                      <a:pt x="25" y="16"/>
                      <a:pt x="26" y="14"/>
                      <a:pt x="29" y="14"/>
                    </a:cubicBezTo>
                    <a:cubicBezTo>
                      <a:pt x="31" y="14"/>
                      <a:pt x="33" y="13"/>
                      <a:pt x="33" y="12"/>
                    </a:cubicBezTo>
                    <a:cubicBezTo>
                      <a:pt x="34" y="11"/>
                      <a:pt x="34" y="10"/>
                      <a:pt x="34" y="9"/>
                    </a:cubicBezTo>
                    <a:cubicBezTo>
                      <a:pt x="34" y="7"/>
                      <a:pt x="35" y="9"/>
                      <a:pt x="36" y="8"/>
                    </a:cubicBezTo>
                    <a:cubicBezTo>
                      <a:pt x="37" y="6"/>
                      <a:pt x="36" y="3"/>
                      <a:pt x="36" y="2"/>
                    </a:cubicBezTo>
                    <a:cubicBezTo>
                      <a:pt x="34" y="2"/>
                      <a:pt x="33" y="2"/>
                      <a:pt x="32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7" name="Freeform 647">
                <a:extLst>
                  <a:ext uri="{FF2B5EF4-FFF2-40B4-BE49-F238E27FC236}">
                    <a16:creationId xmlns:a16="http://schemas.microsoft.com/office/drawing/2014/main" id="{2EED3CE5-9E6F-4F46-9357-C7DD9327DD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387" y="3279656"/>
                <a:ext cx="196420" cy="190588"/>
              </a:xfrm>
              <a:custGeom>
                <a:avLst/>
                <a:gdLst>
                  <a:gd name="T0" fmla="*/ 37 w 57"/>
                  <a:gd name="T1" fmla="*/ 10 h 55"/>
                  <a:gd name="T2" fmla="*/ 41 w 57"/>
                  <a:gd name="T3" fmla="*/ 9 h 55"/>
                  <a:gd name="T4" fmla="*/ 43 w 57"/>
                  <a:gd name="T5" fmla="*/ 6 h 55"/>
                  <a:gd name="T6" fmla="*/ 45 w 57"/>
                  <a:gd name="T7" fmla="*/ 4 h 55"/>
                  <a:gd name="T8" fmla="*/ 45 w 57"/>
                  <a:gd name="T9" fmla="*/ 1 h 55"/>
                  <a:gd name="T10" fmla="*/ 41 w 57"/>
                  <a:gd name="T11" fmla="*/ 2 h 55"/>
                  <a:gd name="T12" fmla="*/ 36 w 57"/>
                  <a:gd name="T13" fmla="*/ 4 h 55"/>
                  <a:gd name="T14" fmla="*/ 27 w 57"/>
                  <a:gd name="T15" fmla="*/ 1 h 55"/>
                  <a:gd name="T16" fmla="*/ 22 w 57"/>
                  <a:gd name="T17" fmla="*/ 1 h 55"/>
                  <a:gd name="T18" fmla="*/ 19 w 57"/>
                  <a:gd name="T19" fmla="*/ 1 h 55"/>
                  <a:gd name="T20" fmla="*/ 18 w 57"/>
                  <a:gd name="T21" fmla="*/ 3 h 55"/>
                  <a:gd name="T22" fmla="*/ 17 w 57"/>
                  <a:gd name="T23" fmla="*/ 4 h 55"/>
                  <a:gd name="T24" fmla="*/ 15 w 57"/>
                  <a:gd name="T25" fmla="*/ 5 h 55"/>
                  <a:gd name="T26" fmla="*/ 13 w 57"/>
                  <a:gd name="T27" fmla="*/ 5 h 55"/>
                  <a:gd name="T28" fmla="*/ 12 w 57"/>
                  <a:gd name="T29" fmla="*/ 4 h 55"/>
                  <a:gd name="T30" fmla="*/ 11 w 57"/>
                  <a:gd name="T31" fmla="*/ 8 h 55"/>
                  <a:gd name="T32" fmla="*/ 9 w 57"/>
                  <a:gd name="T33" fmla="*/ 5 h 55"/>
                  <a:gd name="T34" fmla="*/ 5 w 57"/>
                  <a:gd name="T35" fmla="*/ 7 h 55"/>
                  <a:gd name="T36" fmla="*/ 0 w 57"/>
                  <a:gd name="T37" fmla="*/ 7 h 55"/>
                  <a:gd name="T38" fmla="*/ 1 w 57"/>
                  <a:gd name="T39" fmla="*/ 10 h 55"/>
                  <a:gd name="T40" fmla="*/ 0 w 57"/>
                  <a:gd name="T41" fmla="*/ 14 h 55"/>
                  <a:gd name="T42" fmla="*/ 2 w 57"/>
                  <a:gd name="T43" fmla="*/ 18 h 55"/>
                  <a:gd name="T44" fmla="*/ 4 w 57"/>
                  <a:gd name="T45" fmla="*/ 21 h 55"/>
                  <a:gd name="T46" fmla="*/ 12 w 57"/>
                  <a:gd name="T47" fmla="*/ 17 h 55"/>
                  <a:gd name="T48" fmla="*/ 15 w 57"/>
                  <a:gd name="T49" fmla="*/ 19 h 55"/>
                  <a:gd name="T50" fmla="*/ 17 w 57"/>
                  <a:gd name="T51" fmla="*/ 22 h 55"/>
                  <a:gd name="T52" fmla="*/ 18 w 57"/>
                  <a:gd name="T53" fmla="*/ 25 h 55"/>
                  <a:gd name="T54" fmla="*/ 21 w 57"/>
                  <a:gd name="T55" fmla="*/ 28 h 55"/>
                  <a:gd name="T56" fmla="*/ 28 w 57"/>
                  <a:gd name="T57" fmla="*/ 33 h 55"/>
                  <a:gd name="T58" fmla="*/ 33 w 57"/>
                  <a:gd name="T59" fmla="*/ 36 h 55"/>
                  <a:gd name="T60" fmla="*/ 42 w 57"/>
                  <a:gd name="T61" fmla="*/ 42 h 55"/>
                  <a:gd name="T62" fmla="*/ 45 w 57"/>
                  <a:gd name="T63" fmla="*/ 48 h 55"/>
                  <a:gd name="T64" fmla="*/ 43 w 57"/>
                  <a:gd name="T65" fmla="*/ 55 h 55"/>
                  <a:gd name="T66" fmla="*/ 49 w 57"/>
                  <a:gd name="T67" fmla="*/ 48 h 55"/>
                  <a:gd name="T68" fmla="*/ 47 w 57"/>
                  <a:gd name="T69" fmla="*/ 45 h 55"/>
                  <a:gd name="T70" fmla="*/ 50 w 57"/>
                  <a:gd name="T71" fmla="*/ 40 h 55"/>
                  <a:gd name="T72" fmla="*/ 53 w 57"/>
                  <a:gd name="T73" fmla="*/ 41 h 55"/>
                  <a:gd name="T74" fmla="*/ 55 w 57"/>
                  <a:gd name="T75" fmla="*/ 44 h 55"/>
                  <a:gd name="T76" fmla="*/ 53 w 57"/>
                  <a:gd name="T77" fmla="*/ 39 h 55"/>
                  <a:gd name="T78" fmla="*/ 44 w 57"/>
                  <a:gd name="T79" fmla="*/ 35 h 55"/>
                  <a:gd name="T80" fmla="*/ 44 w 57"/>
                  <a:gd name="T81" fmla="*/ 32 h 55"/>
                  <a:gd name="T82" fmla="*/ 39 w 57"/>
                  <a:gd name="T83" fmla="*/ 31 h 55"/>
                  <a:gd name="T84" fmla="*/ 35 w 57"/>
                  <a:gd name="T85" fmla="*/ 26 h 55"/>
                  <a:gd name="T86" fmla="*/ 32 w 57"/>
                  <a:gd name="T87" fmla="*/ 21 h 55"/>
                  <a:gd name="T88" fmla="*/ 27 w 57"/>
                  <a:gd name="T89" fmla="*/ 17 h 55"/>
                  <a:gd name="T90" fmla="*/ 27 w 57"/>
                  <a:gd name="T91" fmla="*/ 15 h 55"/>
                  <a:gd name="T92" fmla="*/ 28 w 57"/>
                  <a:gd name="T93" fmla="*/ 12 h 55"/>
                  <a:gd name="T94" fmla="*/ 30 w 57"/>
                  <a:gd name="T95" fmla="*/ 9 h 55"/>
                  <a:gd name="T96" fmla="*/ 32 w 57"/>
                  <a:gd name="T97" fmla="*/ 8 h 55"/>
                  <a:gd name="T98" fmla="*/ 34 w 57"/>
                  <a:gd name="T99" fmla="*/ 10 h 55"/>
                  <a:gd name="T100" fmla="*/ 37 w 57"/>
                  <a:gd name="T101" fmla="*/ 10 h 55"/>
                  <a:gd name="T102" fmla="*/ 37 w 57"/>
                  <a:gd name="T103" fmla="*/ 1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7" h="55">
                    <a:moveTo>
                      <a:pt x="37" y="10"/>
                    </a:moveTo>
                    <a:cubicBezTo>
                      <a:pt x="38" y="9"/>
                      <a:pt x="40" y="10"/>
                      <a:pt x="41" y="9"/>
                    </a:cubicBezTo>
                    <a:cubicBezTo>
                      <a:pt x="43" y="8"/>
                      <a:pt x="42" y="7"/>
                      <a:pt x="43" y="6"/>
                    </a:cubicBezTo>
                    <a:cubicBezTo>
                      <a:pt x="43" y="5"/>
                      <a:pt x="44" y="4"/>
                      <a:pt x="45" y="4"/>
                    </a:cubicBezTo>
                    <a:cubicBezTo>
                      <a:pt x="46" y="3"/>
                      <a:pt x="45" y="3"/>
                      <a:pt x="45" y="1"/>
                    </a:cubicBezTo>
                    <a:cubicBezTo>
                      <a:pt x="44" y="2"/>
                      <a:pt x="43" y="2"/>
                      <a:pt x="41" y="2"/>
                    </a:cubicBezTo>
                    <a:cubicBezTo>
                      <a:pt x="39" y="2"/>
                      <a:pt x="37" y="5"/>
                      <a:pt x="36" y="4"/>
                    </a:cubicBezTo>
                    <a:cubicBezTo>
                      <a:pt x="33" y="3"/>
                      <a:pt x="28" y="4"/>
                      <a:pt x="27" y="1"/>
                    </a:cubicBezTo>
                    <a:cubicBezTo>
                      <a:pt x="26" y="0"/>
                      <a:pt x="23" y="1"/>
                      <a:pt x="22" y="1"/>
                    </a:cubicBezTo>
                    <a:cubicBezTo>
                      <a:pt x="20" y="3"/>
                      <a:pt x="20" y="1"/>
                      <a:pt x="19" y="1"/>
                    </a:cubicBezTo>
                    <a:cubicBezTo>
                      <a:pt x="18" y="1"/>
                      <a:pt x="18" y="3"/>
                      <a:pt x="18" y="3"/>
                    </a:cubicBezTo>
                    <a:cubicBezTo>
                      <a:pt x="18" y="3"/>
                      <a:pt x="17" y="4"/>
                      <a:pt x="17" y="4"/>
                    </a:cubicBezTo>
                    <a:cubicBezTo>
                      <a:pt x="17" y="5"/>
                      <a:pt x="16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5"/>
                      <a:pt x="13" y="5"/>
                      <a:pt x="12" y="4"/>
                    </a:cubicBezTo>
                    <a:cubicBezTo>
                      <a:pt x="12" y="4"/>
                      <a:pt x="11" y="7"/>
                      <a:pt x="11" y="8"/>
                    </a:cubicBezTo>
                    <a:cubicBezTo>
                      <a:pt x="11" y="9"/>
                      <a:pt x="9" y="6"/>
                      <a:pt x="9" y="5"/>
                    </a:cubicBezTo>
                    <a:cubicBezTo>
                      <a:pt x="7" y="4"/>
                      <a:pt x="6" y="7"/>
                      <a:pt x="5" y="7"/>
                    </a:cubicBezTo>
                    <a:cubicBezTo>
                      <a:pt x="3" y="7"/>
                      <a:pt x="1" y="7"/>
                      <a:pt x="0" y="7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2"/>
                      <a:pt x="0" y="12"/>
                      <a:pt x="0" y="14"/>
                    </a:cubicBezTo>
                    <a:cubicBezTo>
                      <a:pt x="0" y="15"/>
                      <a:pt x="0" y="18"/>
                      <a:pt x="2" y="18"/>
                    </a:cubicBezTo>
                    <a:cubicBezTo>
                      <a:pt x="3" y="19"/>
                      <a:pt x="4" y="18"/>
                      <a:pt x="4" y="21"/>
                    </a:cubicBezTo>
                    <a:cubicBezTo>
                      <a:pt x="6" y="20"/>
                      <a:pt x="10" y="16"/>
                      <a:pt x="12" y="17"/>
                    </a:cubicBezTo>
                    <a:cubicBezTo>
                      <a:pt x="13" y="18"/>
                      <a:pt x="14" y="19"/>
                      <a:pt x="15" y="19"/>
                    </a:cubicBezTo>
                    <a:cubicBezTo>
                      <a:pt x="16" y="19"/>
                      <a:pt x="17" y="21"/>
                      <a:pt x="17" y="22"/>
                    </a:cubicBezTo>
                    <a:cubicBezTo>
                      <a:pt x="18" y="23"/>
                      <a:pt x="18" y="24"/>
                      <a:pt x="18" y="25"/>
                    </a:cubicBezTo>
                    <a:cubicBezTo>
                      <a:pt x="19" y="26"/>
                      <a:pt x="20" y="27"/>
                      <a:pt x="21" y="28"/>
                    </a:cubicBezTo>
                    <a:cubicBezTo>
                      <a:pt x="23" y="29"/>
                      <a:pt x="25" y="31"/>
                      <a:pt x="28" y="33"/>
                    </a:cubicBezTo>
                    <a:cubicBezTo>
                      <a:pt x="30" y="35"/>
                      <a:pt x="31" y="35"/>
                      <a:pt x="33" y="36"/>
                    </a:cubicBezTo>
                    <a:cubicBezTo>
                      <a:pt x="36" y="38"/>
                      <a:pt x="38" y="41"/>
                      <a:pt x="42" y="42"/>
                    </a:cubicBezTo>
                    <a:cubicBezTo>
                      <a:pt x="44" y="43"/>
                      <a:pt x="44" y="46"/>
                      <a:pt x="45" y="48"/>
                    </a:cubicBezTo>
                    <a:cubicBezTo>
                      <a:pt x="45" y="50"/>
                      <a:pt x="42" y="52"/>
                      <a:pt x="43" y="55"/>
                    </a:cubicBezTo>
                    <a:cubicBezTo>
                      <a:pt x="43" y="54"/>
                      <a:pt x="49" y="49"/>
                      <a:pt x="49" y="48"/>
                    </a:cubicBezTo>
                    <a:cubicBezTo>
                      <a:pt x="50" y="47"/>
                      <a:pt x="47" y="45"/>
                      <a:pt x="47" y="45"/>
                    </a:cubicBezTo>
                    <a:cubicBezTo>
                      <a:pt x="45" y="43"/>
                      <a:pt x="49" y="39"/>
                      <a:pt x="50" y="40"/>
                    </a:cubicBezTo>
                    <a:cubicBezTo>
                      <a:pt x="51" y="41"/>
                      <a:pt x="52" y="41"/>
                      <a:pt x="53" y="41"/>
                    </a:cubicBezTo>
                    <a:cubicBezTo>
                      <a:pt x="54" y="42"/>
                      <a:pt x="54" y="43"/>
                      <a:pt x="55" y="44"/>
                    </a:cubicBezTo>
                    <a:cubicBezTo>
                      <a:pt x="57" y="44"/>
                      <a:pt x="54" y="40"/>
                      <a:pt x="53" y="39"/>
                    </a:cubicBezTo>
                    <a:cubicBezTo>
                      <a:pt x="51" y="37"/>
                      <a:pt x="47" y="37"/>
                      <a:pt x="44" y="35"/>
                    </a:cubicBezTo>
                    <a:cubicBezTo>
                      <a:pt x="43" y="34"/>
                      <a:pt x="46" y="32"/>
                      <a:pt x="44" y="32"/>
                    </a:cubicBezTo>
                    <a:cubicBezTo>
                      <a:pt x="43" y="31"/>
                      <a:pt x="41" y="32"/>
                      <a:pt x="39" y="31"/>
                    </a:cubicBezTo>
                    <a:cubicBezTo>
                      <a:pt x="37" y="30"/>
                      <a:pt x="36" y="28"/>
                      <a:pt x="35" y="26"/>
                    </a:cubicBezTo>
                    <a:cubicBezTo>
                      <a:pt x="34" y="24"/>
                      <a:pt x="34" y="22"/>
                      <a:pt x="32" y="21"/>
                    </a:cubicBezTo>
                    <a:cubicBezTo>
                      <a:pt x="31" y="20"/>
                      <a:pt x="27" y="19"/>
                      <a:pt x="27" y="17"/>
                    </a:cubicBezTo>
                    <a:cubicBezTo>
                      <a:pt x="27" y="16"/>
                      <a:pt x="27" y="15"/>
                      <a:pt x="27" y="15"/>
                    </a:cubicBezTo>
                    <a:cubicBezTo>
                      <a:pt x="28" y="13"/>
                      <a:pt x="28" y="13"/>
                      <a:pt x="28" y="12"/>
                    </a:cubicBezTo>
                    <a:cubicBezTo>
                      <a:pt x="27" y="9"/>
                      <a:pt x="30" y="10"/>
                      <a:pt x="30" y="9"/>
                    </a:cubicBezTo>
                    <a:cubicBezTo>
                      <a:pt x="31" y="8"/>
                      <a:pt x="32" y="8"/>
                      <a:pt x="32" y="8"/>
                    </a:cubicBezTo>
                    <a:cubicBezTo>
                      <a:pt x="34" y="8"/>
                      <a:pt x="34" y="9"/>
                      <a:pt x="34" y="10"/>
                    </a:cubicBezTo>
                    <a:cubicBezTo>
                      <a:pt x="35" y="10"/>
                      <a:pt x="36" y="10"/>
                      <a:pt x="37" y="10"/>
                    </a:cubicBezTo>
                    <a:cubicBezTo>
                      <a:pt x="37" y="9"/>
                      <a:pt x="36" y="10"/>
                      <a:pt x="37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8" name="Freeform 648">
                <a:extLst>
                  <a:ext uri="{FF2B5EF4-FFF2-40B4-BE49-F238E27FC236}">
                    <a16:creationId xmlns:a16="http://schemas.microsoft.com/office/drawing/2014/main" id="{3123F353-BA82-F94A-BDF0-D9107CB5B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8475" y="3290244"/>
                <a:ext cx="92917" cy="87059"/>
              </a:xfrm>
              <a:custGeom>
                <a:avLst/>
                <a:gdLst>
                  <a:gd name="T0" fmla="*/ 12 w 27"/>
                  <a:gd name="T1" fmla="*/ 10 h 25"/>
                  <a:gd name="T2" fmla="*/ 21 w 27"/>
                  <a:gd name="T3" fmla="*/ 9 h 25"/>
                  <a:gd name="T4" fmla="*/ 27 w 27"/>
                  <a:gd name="T5" fmla="*/ 11 h 25"/>
                  <a:gd name="T6" fmla="*/ 25 w 27"/>
                  <a:gd name="T7" fmla="*/ 4 h 25"/>
                  <a:gd name="T8" fmla="*/ 17 w 27"/>
                  <a:gd name="T9" fmla="*/ 3 h 25"/>
                  <a:gd name="T10" fmla="*/ 13 w 27"/>
                  <a:gd name="T11" fmla="*/ 0 h 25"/>
                  <a:gd name="T12" fmla="*/ 11 w 27"/>
                  <a:gd name="T13" fmla="*/ 2 h 25"/>
                  <a:gd name="T14" fmla="*/ 6 w 27"/>
                  <a:gd name="T15" fmla="*/ 7 h 25"/>
                  <a:gd name="T16" fmla="*/ 1 w 27"/>
                  <a:gd name="T17" fmla="*/ 7 h 25"/>
                  <a:gd name="T18" fmla="*/ 1 w 27"/>
                  <a:gd name="T19" fmla="*/ 11 h 25"/>
                  <a:gd name="T20" fmla="*/ 3 w 27"/>
                  <a:gd name="T21" fmla="*/ 10 h 25"/>
                  <a:gd name="T22" fmla="*/ 4 w 27"/>
                  <a:gd name="T23" fmla="*/ 13 h 25"/>
                  <a:gd name="T24" fmla="*/ 6 w 27"/>
                  <a:gd name="T25" fmla="*/ 10 h 25"/>
                  <a:gd name="T26" fmla="*/ 11 w 27"/>
                  <a:gd name="T27" fmla="*/ 17 h 25"/>
                  <a:gd name="T28" fmla="*/ 23 w 27"/>
                  <a:gd name="T29" fmla="*/ 25 h 25"/>
                  <a:gd name="T30" fmla="*/ 21 w 27"/>
                  <a:gd name="T31" fmla="*/ 22 h 25"/>
                  <a:gd name="T32" fmla="*/ 16 w 27"/>
                  <a:gd name="T33" fmla="*/ 19 h 25"/>
                  <a:gd name="T34" fmla="*/ 12 w 27"/>
                  <a:gd name="T35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" h="25">
                    <a:moveTo>
                      <a:pt x="12" y="10"/>
                    </a:moveTo>
                    <a:cubicBezTo>
                      <a:pt x="15" y="10"/>
                      <a:pt x="18" y="8"/>
                      <a:pt x="21" y="9"/>
                    </a:cubicBezTo>
                    <a:cubicBezTo>
                      <a:pt x="23" y="9"/>
                      <a:pt x="25" y="10"/>
                      <a:pt x="27" y="11"/>
                    </a:cubicBezTo>
                    <a:cubicBezTo>
                      <a:pt x="26" y="9"/>
                      <a:pt x="26" y="7"/>
                      <a:pt x="25" y="4"/>
                    </a:cubicBezTo>
                    <a:cubicBezTo>
                      <a:pt x="22" y="6"/>
                      <a:pt x="19" y="4"/>
                      <a:pt x="17" y="3"/>
                    </a:cubicBezTo>
                    <a:cubicBezTo>
                      <a:pt x="15" y="2"/>
                      <a:pt x="14" y="2"/>
                      <a:pt x="13" y="0"/>
                    </a:cubicBezTo>
                    <a:cubicBezTo>
                      <a:pt x="13" y="0"/>
                      <a:pt x="11" y="1"/>
                      <a:pt x="11" y="2"/>
                    </a:cubicBezTo>
                    <a:cubicBezTo>
                      <a:pt x="9" y="3"/>
                      <a:pt x="10" y="8"/>
                      <a:pt x="6" y="7"/>
                    </a:cubicBezTo>
                    <a:cubicBezTo>
                      <a:pt x="4" y="6"/>
                      <a:pt x="2" y="7"/>
                      <a:pt x="1" y="7"/>
                    </a:cubicBezTo>
                    <a:cubicBezTo>
                      <a:pt x="0" y="8"/>
                      <a:pt x="1" y="11"/>
                      <a:pt x="1" y="11"/>
                    </a:cubicBezTo>
                    <a:cubicBezTo>
                      <a:pt x="1" y="11"/>
                      <a:pt x="3" y="10"/>
                      <a:pt x="3" y="10"/>
                    </a:cubicBezTo>
                    <a:cubicBezTo>
                      <a:pt x="4" y="10"/>
                      <a:pt x="4" y="12"/>
                      <a:pt x="4" y="13"/>
                    </a:cubicBezTo>
                    <a:cubicBezTo>
                      <a:pt x="4" y="11"/>
                      <a:pt x="5" y="8"/>
                      <a:pt x="6" y="10"/>
                    </a:cubicBezTo>
                    <a:cubicBezTo>
                      <a:pt x="7" y="13"/>
                      <a:pt x="9" y="15"/>
                      <a:pt x="11" y="17"/>
                    </a:cubicBezTo>
                    <a:cubicBezTo>
                      <a:pt x="14" y="20"/>
                      <a:pt x="19" y="22"/>
                      <a:pt x="23" y="25"/>
                    </a:cubicBezTo>
                    <a:cubicBezTo>
                      <a:pt x="23" y="23"/>
                      <a:pt x="23" y="23"/>
                      <a:pt x="21" y="22"/>
                    </a:cubicBezTo>
                    <a:cubicBezTo>
                      <a:pt x="19" y="21"/>
                      <a:pt x="17" y="20"/>
                      <a:pt x="16" y="19"/>
                    </a:cubicBezTo>
                    <a:cubicBezTo>
                      <a:pt x="14" y="17"/>
                      <a:pt x="9" y="10"/>
                      <a:pt x="12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39" name="Freeform 649">
                <a:extLst>
                  <a:ext uri="{FF2B5EF4-FFF2-40B4-BE49-F238E27FC236}">
                    <a16:creationId xmlns:a16="http://schemas.microsoft.com/office/drawing/2014/main" id="{9A459671-4B09-C94F-8923-2FA068615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0910" y="3190244"/>
                <a:ext cx="228176" cy="196471"/>
              </a:xfrm>
              <a:custGeom>
                <a:avLst/>
                <a:gdLst>
                  <a:gd name="T0" fmla="*/ 59 w 66"/>
                  <a:gd name="T1" fmla="*/ 31 h 57"/>
                  <a:gd name="T2" fmla="*/ 56 w 66"/>
                  <a:gd name="T3" fmla="*/ 30 h 57"/>
                  <a:gd name="T4" fmla="*/ 60 w 66"/>
                  <a:gd name="T5" fmla="*/ 24 h 57"/>
                  <a:gd name="T6" fmla="*/ 63 w 66"/>
                  <a:gd name="T7" fmla="*/ 23 h 57"/>
                  <a:gd name="T8" fmla="*/ 65 w 66"/>
                  <a:gd name="T9" fmla="*/ 15 h 57"/>
                  <a:gd name="T10" fmla="*/ 60 w 66"/>
                  <a:gd name="T11" fmla="*/ 13 h 57"/>
                  <a:gd name="T12" fmla="*/ 57 w 66"/>
                  <a:gd name="T13" fmla="*/ 11 h 57"/>
                  <a:gd name="T14" fmla="*/ 55 w 66"/>
                  <a:gd name="T15" fmla="*/ 11 h 57"/>
                  <a:gd name="T16" fmla="*/ 48 w 66"/>
                  <a:gd name="T17" fmla="*/ 7 h 57"/>
                  <a:gd name="T18" fmla="*/ 43 w 66"/>
                  <a:gd name="T19" fmla="*/ 5 h 57"/>
                  <a:gd name="T20" fmla="*/ 38 w 66"/>
                  <a:gd name="T21" fmla="*/ 1 h 57"/>
                  <a:gd name="T22" fmla="*/ 34 w 66"/>
                  <a:gd name="T23" fmla="*/ 1 h 57"/>
                  <a:gd name="T24" fmla="*/ 33 w 66"/>
                  <a:gd name="T25" fmla="*/ 5 h 57"/>
                  <a:gd name="T26" fmla="*/ 30 w 66"/>
                  <a:gd name="T27" fmla="*/ 8 h 57"/>
                  <a:gd name="T28" fmla="*/ 26 w 66"/>
                  <a:gd name="T29" fmla="*/ 10 h 57"/>
                  <a:gd name="T30" fmla="*/ 24 w 66"/>
                  <a:gd name="T31" fmla="*/ 12 h 57"/>
                  <a:gd name="T32" fmla="*/ 20 w 66"/>
                  <a:gd name="T33" fmla="*/ 11 h 57"/>
                  <a:gd name="T34" fmla="*/ 16 w 66"/>
                  <a:gd name="T35" fmla="*/ 10 h 57"/>
                  <a:gd name="T36" fmla="*/ 16 w 66"/>
                  <a:gd name="T37" fmla="*/ 16 h 57"/>
                  <a:gd name="T38" fmla="*/ 9 w 66"/>
                  <a:gd name="T39" fmla="*/ 15 h 57"/>
                  <a:gd name="T40" fmla="*/ 1 w 66"/>
                  <a:gd name="T41" fmla="*/ 17 h 57"/>
                  <a:gd name="T42" fmla="*/ 2 w 66"/>
                  <a:gd name="T43" fmla="*/ 19 h 57"/>
                  <a:gd name="T44" fmla="*/ 4 w 66"/>
                  <a:gd name="T45" fmla="*/ 21 h 57"/>
                  <a:gd name="T46" fmla="*/ 15 w 66"/>
                  <a:gd name="T47" fmla="*/ 25 h 57"/>
                  <a:gd name="T48" fmla="*/ 14 w 66"/>
                  <a:gd name="T49" fmla="*/ 28 h 57"/>
                  <a:gd name="T50" fmla="*/ 19 w 66"/>
                  <a:gd name="T51" fmla="*/ 31 h 57"/>
                  <a:gd name="T52" fmla="*/ 20 w 66"/>
                  <a:gd name="T53" fmla="*/ 35 h 57"/>
                  <a:gd name="T54" fmla="*/ 22 w 66"/>
                  <a:gd name="T55" fmla="*/ 38 h 57"/>
                  <a:gd name="T56" fmla="*/ 19 w 66"/>
                  <a:gd name="T57" fmla="*/ 36 h 57"/>
                  <a:gd name="T58" fmla="*/ 16 w 66"/>
                  <a:gd name="T59" fmla="*/ 49 h 57"/>
                  <a:gd name="T60" fmla="*/ 27 w 66"/>
                  <a:gd name="T61" fmla="*/ 53 h 57"/>
                  <a:gd name="T62" fmla="*/ 30 w 66"/>
                  <a:gd name="T63" fmla="*/ 53 h 57"/>
                  <a:gd name="T64" fmla="*/ 33 w 66"/>
                  <a:gd name="T65" fmla="*/ 55 h 57"/>
                  <a:gd name="T66" fmla="*/ 40 w 66"/>
                  <a:gd name="T67" fmla="*/ 54 h 57"/>
                  <a:gd name="T68" fmla="*/ 47 w 66"/>
                  <a:gd name="T69" fmla="*/ 48 h 57"/>
                  <a:gd name="T70" fmla="*/ 57 w 66"/>
                  <a:gd name="T71" fmla="*/ 50 h 57"/>
                  <a:gd name="T72" fmla="*/ 62 w 66"/>
                  <a:gd name="T73" fmla="*/ 47 h 57"/>
                  <a:gd name="T74" fmla="*/ 62 w 66"/>
                  <a:gd name="T75" fmla="*/ 45 h 57"/>
                  <a:gd name="T76" fmla="*/ 59 w 66"/>
                  <a:gd name="T77" fmla="*/ 38 h 57"/>
                  <a:gd name="T78" fmla="*/ 59 w 66"/>
                  <a:gd name="T79" fmla="*/ 34 h 57"/>
                  <a:gd name="T80" fmla="*/ 59 w 66"/>
                  <a:gd name="T81" fmla="*/ 31 h 57"/>
                  <a:gd name="T82" fmla="*/ 59 w 66"/>
                  <a:gd name="T83" fmla="*/ 3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6" h="57">
                    <a:moveTo>
                      <a:pt x="59" y="31"/>
                    </a:moveTo>
                    <a:cubicBezTo>
                      <a:pt x="58" y="29"/>
                      <a:pt x="55" y="33"/>
                      <a:pt x="56" y="30"/>
                    </a:cubicBezTo>
                    <a:cubicBezTo>
                      <a:pt x="56" y="29"/>
                      <a:pt x="59" y="24"/>
                      <a:pt x="60" y="24"/>
                    </a:cubicBezTo>
                    <a:cubicBezTo>
                      <a:pt x="61" y="23"/>
                      <a:pt x="62" y="25"/>
                      <a:pt x="63" y="23"/>
                    </a:cubicBezTo>
                    <a:cubicBezTo>
                      <a:pt x="64" y="20"/>
                      <a:pt x="63" y="18"/>
                      <a:pt x="65" y="15"/>
                    </a:cubicBezTo>
                    <a:cubicBezTo>
                      <a:pt x="66" y="13"/>
                      <a:pt x="61" y="13"/>
                      <a:pt x="60" y="13"/>
                    </a:cubicBezTo>
                    <a:cubicBezTo>
                      <a:pt x="58" y="13"/>
                      <a:pt x="57" y="12"/>
                      <a:pt x="57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3" y="11"/>
                      <a:pt x="48" y="9"/>
                      <a:pt x="48" y="7"/>
                    </a:cubicBezTo>
                    <a:cubicBezTo>
                      <a:pt x="47" y="10"/>
                      <a:pt x="44" y="5"/>
                      <a:pt x="43" y="5"/>
                    </a:cubicBezTo>
                    <a:cubicBezTo>
                      <a:pt x="41" y="4"/>
                      <a:pt x="39" y="3"/>
                      <a:pt x="38" y="1"/>
                    </a:cubicBezTo>
                    <a:cubicBezTo>
                      <a:pt x="37" y="0"/>
                      <a:pt x="35" y="0"/>
                      <a:pt x="34" y="1"/>
                    </a:cubicBezTo>
                    <a:cubicBezTo>
                      <a:pt x="33" y="2"/>
                      <a:pt x="32" y="4"/>
                      <a:pt x="33" y="5"/>
                    </a:cubicBezTo>
                    <a:cubicBezTo>
                      <a:pt x="33" y="6"/>
                      <a:pt x="31" y="7"/>
                      <a:pt x="30" y="8"/>
                    </a:cubicBezTo>
                    <a:cubicBezTo>
                      <a:pt x="29" y="8"/>
                      <a:pt x="27" y="8"/>
                      <a:pt x="26" y="10"/>
                    </a:cubicBezTo>
                    <a:cubicBezTo>
                      <a:pt x="26" y="11"/>
                      <a:pt x="25" y="12"/>
                      <a:pt x="24" y="12"/>
                    </a:cubicBezTo>
                    <a:cubicBezTo>
                      <a:pt x="22" y="12"/>
                      <a:pt x="21" y="12"/>
                      <a:pt x="20" y="11"/>
                    </a:cubicBezTo>
                    <a:cubicBezTo>
                      <a:pt x="18" y="11"/>
                      <a:pt x="18" y="10"/>
                      <a:pt x="16" y="10"/>
                    </a:cubicBezTo>
                    <a:cubicBezTo>
                      <a:pt x="14" y="9"/>
                      <a:pt x="20" y="16"/>
                      <a:pt x="16" y="16"/>
                    </a:cubicBezTo>
                    <a:cubicBezTo>
                      <a:pt x="13" y="16"/>
                      <a:pt x="11" y="17"/>
                      <a:pt x="9" y="15"/>
                    </a:cubicBezTo>
                    <a:cubicBezTo>
                      <a:pt x="8" y="14"/>
                      <a:pt x="1" y="16"/>
                      <a:pt x="1" y="17"/>
                    </a:cubicBezTo>
                    <a:cubicBezTo>
                      <a:pt x="1" y="18"/>
                      <a:pt x="4" y="18"/>
                      <a:pt x="2" y="19"/>
                    </a:cubicBezTo>
                    <a:cubicBezTo>
                      <a:pt x="0" y="20"/>
                      <a:pt x="3" y="21"/>
                      <a:pt x="4" y="21"/>
                    </a:cubicBezTo>
                    <a:cubicBezTo>
                      <a:pt x="6" y="22"/>
                      <a:pt x="15" y="23"/>
                      <a:pt x="15" y="25"/>
                    </a:cubicBezTo>
                    <a:cubicBezTo>
                      <a:pt x="15" y="26"/>
                      <a:pt x="13" y="26"/>
                      <a:pt x="14" y="28"/>
                    </a:cubicBezTo>
                    <a:cubicBezTo>
                      <a:pt x="16" y="30"/>
                      <a:pt x="17" y="30"/>
                      <a:pt x="19" y="31"/>
                    </a:cubicBezTo>
                    <a:cubicBezTo>
                      <a:pt x="21" y="32"/>
                      <a:pt x="18" y="34"/>
                      <a:pt x="20" y="35"/>
                    </a:cubicBezTo>
                    <a:cubicBezTo>
                      <a:pt x="20" y="35"/>
                      <a:pt x="22" y="38"/>
                      <a:pt x="22" y="38"/>
                    </a:cubicBezTo>
                    <a:cubicBezTo>
                      <a:pt x="21" y="39"/>
                      <a:pt x="20" y="36"/>
                      <a:pt x="19" y="36"/>
                    </a:cubicBezTo>
                    <a:cubicBezTo>
                      <a:pt x="18" y="36"/>
                      <a:pt x="19" y="48"/>
                      <a:pt x="16" y="49"/>
                    </a:cubicBezTo>
                    <a:cubicBezTo>
                      <a:pt x="19" y="51"/>
                      <a:pt x="23" y="54"/>
                      <a:pt x="27" y="53"/>
                    </a:cubicBezTo>
                    <a:cubicBezTo>
                      <a:pt x="28" y="53"/>
                      <a:pt x="29" y="52"/>
                      <a:pt x="30" y="53"/>
                    </a:cubicBezTo>
                    <a:cubicBezTo>
                      <a:pt x="31" y="53"/>
                      <a:pt x="32" y="54"/>
                      <a:pt x="33" y="55"/>
                    </a:cubicBezTo>
                    <a:cubicBezTo>
                      <a:pt x="35" y="56"/>
                      <a:pt x="41" y="57"/>
                      <a:pt x="40" y="54"/>
                    </a:cubicBezTo>
                    <a:cubicBezTo>
                      <a:pt x="39" y="49"/>
                      <a:pt x="44" y="47"/>
                      <a:pt x="47" y="48"/>
                    </a:cubicBezTo>
                    <a:cubicBezTo>
                      <a:pt x="51" y="49"/>
                      <a:pt x="53" y="52"/>
                      <a:pt x="57" y="50"/>
                    </a:cubicBezTo>
                    <a:cubicBezTo>
                      <a:pt x="59" y="49"/>
                      <a:pt x="60" y="48"/>
                      <a:pt x="62" y="47"/>
                    </a:cubicBezTo>
                    <a:cubicBezTo>
                      <a:pt x="62" y="47"/>
                      <a:pt x="64" y="45"/>
                      <a:pt x="62" y="45"/>
                    </a:cubicBezTo>
                    <a:cubicBezTo>
                      <a:pt x="60" y="44"/>
                      <a:pt x="58" y="40"/>
                      <a:pt x="59" y="38"/>
                    </a:cubicBezTo>
                    <a:cubicBezTo>
                      <a:pt x="61" y="36"/>
                      <a:pt x="60" y="36"/>
                      <a:pt x="59" y="34"/>
                    </a:cubicBezTo>
                    <a:cubicBezTo>
                      <a:pt x="59" y="33"/>
                      <a:pt x="59" y="32"/>
                      <a:pt x="59" y="31"/>
                    </a:cubicBezTo>
                    <a:cubicBezTo>
                      <a:pt x="58" y="30"/>
                      <a:pt x="59" y="32"/>
                      <a:pt x="59" y="3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0" name="Freeform 650">
                <a:extLst>
                  <a:ext uri="{FF2B5EF4-FFF2-40B4-BE49-F238E27FC236}">
                    <a16:creationId xmlns:a16="http://schemas.microsoft.com/office/drawing/2014/main" id="{25A6E444-B667-DE4C-B012-54E962090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273" y="3266715"/>
                <a:ext cx="76451" cy="51764"/>
              </a:xfrm>
              <a:custGeom>
                <a:avLst/>
                <a:gdLst>
                  <a:gd name="T0" fmla="*/ 17 w 22"/>
                  <a:gd name="T1" fmla="*/ 1 h 15"/>
                  <a:gd name="T2" fmla="*/ 9 w 22"/>
                  <a:gd name="T3" fmla="*/ 1 h 15"/>
                  <a:gd name="T4" fmla="*/ 8 w 22"/>
                  <a:gd name="T5" fmla="*/ 2 h 15"/>
                  <a:gd name="T6" fmla="*/ 5 w 22"/>
                  <a:gd name="T7" fmla="*/ 2 h 15"/>
                  <a:gd name="T8" fmla="*/ 3 w 22"/>
                  <a:gd name="T9" fmla="*/ 5 h 15"/>
                  <a:gd name="T10" fmla="*/ 1 w 22"/>
                  <a:gd name="T11" fmla="*/ 9 h 15"/>
                  <a:gd name="T12" fmla="*/ 4 w 22"/>
                  <a:gd name="T13" fmla="*/ 10 h 15"/>
                  <a:gd name="T14" fmla="*/ 7 w 22"/>
                  <a:gd name="T15" fmla="*/ 11 h 15"/>
                  <a:gd name="T16" fmla="*/ 11 w 22"/>
                  <a:gd name="T17" fmla="*/ 10 h 15"/>
                  <a:gd name="T18" fmla="*/ 13 w 22"/>
                  <a:gd name="T19" fmla="*/ 10 h 15"/>
                  <a:gd name="T20" fmla="*/ 16 w 22"/>
                  <a:gd name="T21" fmla="*/ 8 h 15"/>
                  <a:gd name="T22" fmla="*/ 18 w 22"/>
                  <a:gd name="T23" fmla="*/ 9 h 15"/>
                  <a:gd name="T24" fmla="*/ 21 w 22"/>
                  <a:gd name="T25" fmla="*/ 8 h 15"/>
                  <a:gd name="T26" fmla="*/ 22 w 22"/>
                  <a:gd name="T27" fmla="*/ 5 h 15"/>
                  <a:gd name="T28" fmla="*/ 18 w 22"/>
                  <a:gd name="T29" fmla="*/ 4 h 15"/>
                  <a:gd name="T30" fmla="*/ 17 w 22"/>
                  <a:gd name="T31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" h="15">
                    <a:moveTo>
                      <a:pt x="17" y="1"/>
                    </a:moveTo>
                    <a:cubicBezTo>
                      <a:pt x="14" y="0"/>
                      <a:pt x="12" y="1"/>
                      <a:pt x="9" y="1"/>
                    </a:cubicBezTo>
                    <a:cubicBezTo>
                      <a:pt x="7" y="1"/>
                      <a:pt x="9" y="1"/>
                      <a:pt x="8" y="2"/>
                    </a:cubicBezTo>
                    <a:cubicBezTo>
                      <a:pt x="7" y="2"/>
                      <a:pt x="5" y="2"/>
                      <a:pt x="5" y="2"/>
                    </a:cubicBezTo>
                    <a:cubicBezTo>
                      <a:pt x="4" y="2"/>
                      <a:pt x="3" y="5"/>
                      <a:pt x="3" y="5"/>
                    </a:cubicBezTo>
                    <a:cubicBezTo>
                      <a:pt x="2" y="6"/>
                      <a:pt x="0" y="10"/>
                      <a:pt x="1" y="9"/>
                    </a:cubicBezTo>
                    <a:cubicBezTo>
                      <a:pt x="3" y="9"/>
                      <a:pt x="3" y="8"/>
                      <a:pt x="4" y="10"/>
                    </a:cubicBezTo>
                    <a:cubicBezTo>
                      <a:pt x="4" y="12"/>
                      <a:pt x="5" y="11"/>
                      <a:pt x="7" y="11"/>
                    </a:cubicBezTo>
                    <a:cubicBezTo>
                      <a:pt x="8" y="11"/>
                      <a:pt x="10" y="11"/>
                      <a:pt x="11" y="10"/>
                    </a:cubicBezTo>
                    <a:cubicBezTo>
                      <a:pt x="12" y="8"/>
                      <a:pt x="13" y="9"/>
                      <a:pt x="13" y="10"/>
                    </a:cubicBezTo>
                    <a:cubicBezTo>
                      <a:pt x="16" y="15"/>
                      <a:pt x="15" y="8"/>
                      <a:pt x="16" y="8"/>
                    </a:cubicBezTo>
                    <a:cubicBezTo>
                      <a:pt x="17" y="8"/>
                      <a:pt x="17" y="9"/>
                      <a:pt x="18" y="9"/>
                    </a:cubicBezTo>
                    <a:cubicBezTo>
                      <a:pt x="19" y="9"/>
                      <a:pt x="20" y="9"/>
                      <a:pt x="21" y="8"/>
                    </a:cubicBezTo>
                    <a:cubicBezTo>
                      <a:pt x="22" y="7"/>
                      <a:pt x="22" y="7"/>
                      <a:pt x="22" y="5"/>
                    </a:cubicBezTo>
                    <a:cubicBezTo>
                      <a:pt x="22" y="5"/>
                      <a:pt x="19" y="4"/>
                      <a:pt x="18" y="4"/>
                    </a:cubicBezTo>
                    <a:cubicBezTo>
                      <a:pt x="17" y="3"/>
                      <a:pt x="17" y="2"/>
                      <a:pt x="17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1" name="Freeform 651">
                <a:extLst>
                  <a:ext uri="{FF2B5EF4-FFF2-40B4-BE49-F238E27FC236}">
                    <a16:creationId xmlns:a16="http://schemas.microsoft.com/office/drawing/2014/main" id="{32DB54BF-3088-D446-9764-9EBCE286C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5584" y="3183185"/>
                <a:ext cx="71746" cy="44706"/>
              </a:xfrm>
              <a:custGeom>
                <a:avLst/>
                <a:gdLst>
                  <a:gd name="T0" fmla="*/ 19 w 21"/>
                  <a:gd name="T1" fmla="*/ 9 h 13"/>
                  <a:gd name="T2" fmla="*/ 20 w 21"/>
                  <a:gd name="T3" fmla="*/ 6 h 13"/>
                  <a:gd name="T4" fmla="*/ 18 w 21"/>
                  <a:gd name="T5" fmla="*/ 3 h 13"/>
                  <a:gd name="T6" fmla="*/ 13 w 21"/>
                  <a:gd name="T7" fmla="*/ 0 h 13"/>
                  <a:gd name="T8" fmla="*/ 8 w 21"/>
                  <a:gd name="T9" fmla="*/ 1 h 13"/>
                  <a:gd name="T10" fmla="*/ 3 w 21"/>
                  <a:gd name="T11" fmla="*/ 1 h 13"/>
                  <a:gd name="T12" fmla="*/ 5 w 21"/>
                  <a:gd name="T13" fmla="*/ 6 h 13"/>
                  <a:gd name="T14" fmla="*/ 10 w 21"/>
                  <a:gd name="T15" fmla="*/ 9 h 13"/>
                  <a:gd name="T16" fmla="*/ 12 w 21"/>
                  <a:gd name="T17" fmla="*/ 9 h 13"/>
                  <a:gd name="T18" fmla="*/ 18 w 21"/>
                  <a:gd name="T19" fmla="*/ 13 h 13"/>
                  <a:gd name="T20" fmla="*/ 19 w 21"/>
                  <a:gd name="T21" fmla="*/ 9 h 13"/>
                  <a:gd name="T22" fmla="*/ 19 w 21"/>
                  <a:gd name="T2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3">
                    <a:moveTo>
                      <a:pt x="19" y="9"/>
                    </a:moveTo>
                    <a:cubicBezTo>
                      <a:pt x="18" y="9"/>
                      <a:pt x="21" y="7"/>
                      <a:pt x="20" y="6"/>
                    </a:cubicBezTo>
                    <a:cubicBezTo>
                      <a:pt x="20" y="5"/>
                      <a:pt x="19" y="3"/>
                      <a:pt x="18" y="3"/>
                    </a:cubicBezTo>
                    <a:cubicBezTo>
                      <a:pt x="17" y="2"/>
                      <a:pt x="15" y="0"/>
                      <a:pt x="13" y="0"/>
                    </a:cubicBezTo>
                    <a:cubicBezTo>
                      <a:pt x="11" y="0"/>
                      <a:pt x="10" y="1"/>
                      <a:pt x="8" y="1"/>
                    </a:cubicBezTo>
                    <a:cubicBezTo>
                      <a:pt x="6" y="1"/>
                      <a:pt x="5" y="0"/>
                      <a:pt x="3" y="1"/>
                    </a:cubicBezTo>
                    <a:cubicBezTo>
                      <a:pt x="0" y="3"/>
                      <a:pt x="3" y="5"/>
                      <a:pt x="5" y="6"/>
                    </a:cubicBezTo>
                    <a:cubicBezTo>
                      <a:pt x="7" y="7"/>
                      <a:pt x="8" y="7"/>
                      <a:pt x="10" y="9"/>
                    </a:cubicBezTo>
                    <a:cubicBezTo>
                      <a:pt x="10" y="10"/>
                      <a:pt x="12" y="10"/>
                      <a:pt x="12" y="9"/>
                    </a:cubicBezTo>
                    <a:cubicBezTo>
                      <a:pt x="12" y="10"/>
                      <a:pt x="17" y="13"/>
                      <a:pt x="18" y="13"/>
                    </a:cubicBezTo>
                    <a:cubicBezTo>
                      <a:pt x="18" y="11"/>
                      <a:pt x="18" y="10"/>
                      <a:pt x="19" y="9"/>
                    </a:cubicBezTo>
                    <a:cubicBezTo>
                      <a:pt x="19" y="9"/>
                      <a:pt x="17" y="10"/>
                      <a:pt x="19" y="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2" name="Freeform 652">
                <a:extLst>
                  <a:ext uri="{FF2B5EF4-FFF2-40B4-BE49-F238E27FC236}">
                    <a16:creationId xmlns:a16="http://schemas.microsoft.com/office/drawing/2014/main" id="{F151B09E-29E6-0A4D-AA33-5DCB68E51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393" y="3214950"/>
                <a:ext cx="12938" cy="12942"/>
              </a:xfrm>
              <a:custGeom>
                <a:avLst/>
                <a:gdLst>
                  <a:gd name="T0" fmla="*/ 2 w 4"/>
                  <a:gd name="T1" fmla="*/ 0 h 4"/>
                  <a:gd name="T2" fmla="*/ 1 w 4"/>
                  <a:gd name="T3" fmla="*/ 3 h 4"/>
                  <a:gd name="T4" fmla="*/ 4 w 4"/>
                  <a:gd name="T5" fmla="*/ 4 h 4"/>
                  <a:gd name="T6" fmla="*/ 2 w 4"/>
                  <a:gd name="T7" fmla="*/ 0 h 4"/>
                  <a:gd name="T8" fmla="*/ 2 w 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1" y="0"/>
                      <a:pt x="1" y="2"/>
                      <a:pt x="1" y="3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4" y="2"/>
                      <a:pt x="4" y="1"/>
                      <a:pt x="2" y="0"/>
                    </a:cubicBezTo>
                    <a:cubicBezTo>
                      <a:pt x="0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3" name="Freeform 653">
                <a:extLst>
                  <a:ext uri="{FF2B5EF4-FFF2-40B4-BE49-F238E27FC236}">
                    <a16:creationId xmlns:a16="http://schemas.microsoft.com/office/drawing/2014/main" id="{8B8A9ACF-E128-664C-AEF9-33216762C7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051" y="3134950"/>
                <a:ext cx="69395" cy="62354"/>
              </a:xfrm>
              <a:custGeom>
                <a:avLst/>
                <a:gdLst>
                  <a:gd name="T0" fmla="*/ 5 w 20"/>
                  <a:gd name="T1" fmla="*/ 14 h 18"/>
                  <a:gd name="T2" fmla="*/ 14 w 20"/>
                  <a:gd name="T3" fmla="*/ 18 h 18"/>
                  <a:gd name="T4" fmla="*/ 14 w 20"/>
                  <a:gd name="T5" fmla="*/ 13 h 18"/>
                  <a:gd name="T6" fmla="*/ 17 w 20"/>
                  <a:gd name="T7" fmla="*/ 11 h 18"/>
                  <a:gd name="T8" fmla="*/ 18 w 20"/>
                  <a:gd name="T9" fmla="*/ 6 h 18"/>
                  <a:gd name="T10" fmla="*/ 20 w 20"/>
                  <a:gd name="T11" fmla="*/ 5 h 18"/>
                  <a:gd name="T12" fmla="*/ 19 w 20"/>
                  <a:gd name="T13" fmla="*/ 0 h 18"/>
                  <a:gd name="T14" fmla="*/ 15 w 20"/>
                  <a:gd name="T15" fmla="*/ 1 h 18"/>
                  <a:gd name="T16" fmla="*/ 10 w 20"/>
                  <a:gd name="T17" fmla="*/ 3 h 18"/>
                  <a:gd name="T18" fmla="*/ 12 w 20"/>
                  <a:gd name="T19" fmla="*/ 6 h 18"/>
                  <a:gd name="T20" fmla="*/ 10 w 20"/>
                  <a:gd name="T21" fmla="*/ 4 h 18"/>
                  <a:gd name="T22" fmla="*/ 7 w 20"/>
                  <a:gd name="T23" fmla="*/ 6 h 18"/>
                  <a:gd name="T24" fmla="*/ 5 w 20"/>
                  <a:gd name="T25" fmla="*/ 8 h 18"/>
                  <a:gd name="T26" fmla="*/ 5 w 20"/>
                  <a:gd name="T27" fmla="*/ 12 h 18"/>
                  <a:gd name="T28" fmla="*/ 3 w 20"/>
                  <a:gd name="T29" fmla="*/ 12 h 18"/>
                  <a:gd name="T30" fmla="*/ 4 w 20"/>
                  <a:gd name="T31" fmla="*/ 12 h 18"/>
                  <a:gd name="T32" fmla="*/ 3 w 20"/>
                  <a:gd name="T33" fmla="*/ 12 h 18"/>
                  <a:gd name="T34" fmla="*/ 4 w 20"/>
                  <a:gd name="T35" fmla="*/ 14 h 18"/>
                  <a:gd name="T36" fmla="*/ 2 w 20"/>
                  <a:gd name="T37" fmla="*/ 13 h 18"/>
                  <a:gd name="T38" fmla="*/ 3 w 20"/>
                  <a:gd name="T39" fmla="*/ 14 h 18"/>
                  <a:gd name="T40" fmla="*/ 1 w 20"/>
                  <a:gd name="T41" fmla="*/ 14 h 18"/>
                  <a:gd name="T42" fmla="*/ 2 w 20"/>
                  <a:gd name="T43" fmla="*/ 15 h 18"/>
                  <a:gd name="T44" fmla="*/ 0 w 20"/>
                  <a:gd name="T45" fmla="*/ 15 h 18"/>
                  <a:gd name="T46" fmla="*/ 5 w 20"/>
                  <a:gd name="T47" fmla="*/ 14 h 18"/>
                  <a:gd name="T48" fmla="*/ 5 w 20"/>
                  <a:gd name="T49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8">
                    <a:moveTo>
                      <a:pt x="5" y="14"/>
                    </a:moveTo>
                    <a:cubicBezTo>
                      <a:pt x="7" y="12"/>
                      <a:pt x="13" y="16"/>
                      <a:pt x="14" y="18"/>
                    </a:cubicBezTo>
                    <a:cubicBezTo>
                      <a:pt x="15" y="16"/>
                      <a:pt x="15" y="14"/>
                      <a:pt x="14" y="13"/>
                    </a:cubicBezTo>
                    <a:cubicBezTo>
                      <a:pt x="13" y="9"/>
                      <a:pt x="15" y="11"/>
                      <a:pt x="17" y="11"/>
                    </a:cubicBezTo>
                    <a:cubicBezTo>
                      <a:pt x="19" y="10"/>
                      <a:pt x="19" y="8"/>
                      <a:pt x="18" y="6"/>
                    </a:cubicBezTo>
                    <a:cubicBezTo>
                      <a:pt x="18" y="6"/>
                      <a:pt x="20" y="5"/>
                      <a:pt x="20" y="5"/>
                    </a:cubicBezTo>
                    <a:cubicBezTo>
                      <a:pt x="20" y="3"/>
                      <a:pt x="20" y="2"/>
                      <a:pt x="19" y="0"/>
                    </a:cubicBezTo>
                    <a:cubicBezTo>
                      <a:pt x="19" y="0"/>
                      <a:pt x="15" y="1"/>
                      <a:pt x="15" y="1"/>
                    </a:cubicBezTo>
                    <a:cubicBezTo>
                      <a:pt x="13" y="1"/>
                      <a:pt x="12" y="1"/>
                      <a:pt x="10" y="3"/>
                    </a:cubicBezTo>
                    <a:cubicBezTo>
                      <a:pt x="10" y="3"/>
                      <a:pt x="13" y="5"/>
                      <a:pt x="12" y="6"/>
                    </a:cubicBezTo>
                    <a:cubicBezTo>
                      <a:pt x="10" y="8"/>
                      <a:pt x="9" y="4"/>
                      <a:pt x="10" y="4"/>
                    </a:cubicBezTo>
                    <a:cubicBezTo>
                      <a:pt x="10" y="4"/>
                      <a:pt x="7" y="5"/>
                      <a:pt x="7" y="6"/>
                    </a:cubicBezTo>
                    <a:cubicBezTo>
                      <a:pt x="7" y="7"/>
                      <a:pt x="6" y="7"/>
                      <a:pt x="5" y="8"/>
                    </a:cubicBezTo>
                    <a:cubicBezTo>
                      <a:pt x="5" y="9"/>
                      <a:pt x="3" y="12"/>
                      <a:pt x="5" y="12"/>
                    </a:cubicBezTo>
                    <a:cubicBezTo>
                      <a:pt x="5" y="12"/>
                      <a:pt x="4" y="12"/>
                      <a:pt x="3" y="12"/>
                    </a:cubicBezTo>
                    <a:cubicBezTo>
                      <a:pt x="3" y="12"/>
                      <a:pt x="4" y="12"/>
                      <a:pt x="4" y="12"/>
                    </a:cubicBezTo>
                    <a:cubicBezTo>
                      <a:pt x="4" y="12"/>
                      <a:pt x="3" y="12"/>
                      <a:pt x="3" y="12"/>
                    </a:cubicBezTo>
                    <a:cubicBezTo>
                      <a:pt x="2" y="13"/>
                      <a:pt x="4" y="14"/>
                      <a:pt x="4" y="14"/>
                    </a:cubicBezTo>
                    <a:cubicBezTo>
                      <a:pt x="4" y="13"/>
                      <a:pt x="2" y="13"/>
                      <a:pt x="2" y="13"/>
                    </a:cubicBezTo>
                    <a:cubicBezTo>
                      <a:pt x="2" y="13"/>
                      <a:pt x="3" y="14"/>
                      <a:pt x="3" y="14"/>
                    </a:cubicBezTo>
                    <a:cubicBezTo>
                      <a:pt x="3" y="14"/>
                      <a:pt x="2" y="13"/>
                      <a:pt x="1" y="14"/>
                    </a:cubicBezTo>
                    <a:cubicBezTo>
                      <a:pt x="1" y="14"/>
                      <a:pt x="2" y="15"/>
                      <a:pt x="2" y="15"/>
                    </a:cubicBezTo>
                    <a:cubicBezTo>
                      <a:pt x="2" y="14"/>
                      <a:pt x="1" y="14"/>
                      <a:pt x="0" y="15"/>
                    </a:cubicBezTo>
                    <a:cubicBezTo>
                      <a:pt x="1" y="15"/>
                      <a:pt x="4" y="16"/>
                      <a:pt x="5" y="14"/>
                    </a:cubicBezTo>
                    <a:cubicBezTo>
                      <a:pt x="5" y="14"/>
                      <a:pt x="5" y="15"/>
                      <a:pt x="5" y="1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4" name="Freeform 654">
                <a:extLst>
                  <a:ext uri="{FF2B5EF4-FFF2-40B4-BE49-F238E27FC236}">
                    <a16:creationId xmlns:a16="http://schemas.microsoft.com/office/drawing/2014/main" id="{018B0DFF-EAB4-3D40-B5C1-E7FB3FBBF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5557" y="3031420"/>
                <a:ext cx="51751" cy="76470"/>
              </a:xfrm>
              <a:custGeom>
                <a:avLst/>
                <a:gdLst>
                  <a:gd name="T0" fmla="*/ 10 w 15"/>
                  <a:gd name="T1" fmla="*/ 21 h 22"/>
                  <a:gd name="T2" fmla="*/ 8 w 15"/>
                  <a:gd name="T3" fmla="*/ 17 h 22"/>
                  <a:gd name="T4" fmla="*/ 11 w 15"/>
                  <a:gd name="T5" fmla="*/ 12 h 22"/>
                  <a:gd name="T6" fmla="*/ 11 w 15"/>
                  <a:gd name="T7" fmla="*/ 13 h 22"/>
                  <a:gd name="T8" fmla="*/ 15 w 15"/>
                  <a:gd name="T9" fmla="*/ 10 h 22"/>
                  <a:gd name="T10" fmla="*/ 11 w 15"/>
                  <a:gd name="T11" fmla="*/ 7 h 22"/>
                  <a:gd name="T12" fmla="*/ 10 w 15"/>
                  <a:gd name="T13" fmla="*/ 5 h 22"/>
                  <a:gd name="T14" fmla="*/ 12 w 15"/>
                  <a:gd name="T15" fmla="*/ 4 h 22"/>
                  <a:gd name="T16" fmla="*/ 12 w 15"/>
                  <a:gd name="T17" fmla="*/ 1 h 22"/>
                  <a:gd name="T18" fmla="*/ 11 w 15"/>
                  <a:gd name="T19" fmla="*/ 1 h 22"/>
                  <a:gd name="T20" fmla="*/ 7 w 15"/>
                  <a:gd name="T21" fmla="*/ 4 h 22"/>
                  <a:gd name="T22" fmla="*/ 2 w 15"/>
                  <a:gd name="T23" fmla="*/ 5 h 22"/>
                  <a:gd name="T24" fmla="*/ 4 w 15"/>
                  <a:gd name="T25" fmla="*/ 6 h 22"/>
                  <a:gd name="T26" fmla="*/ 6 w 15"/>
                  <a:gd name="T27" fmla="*/ 8 h 22"/>
                  <a:gd name="T28" fmla="*/ 4 w 15"/>
                  <a:gd name="T29" fmla="*/ 8 h 22"/>
                  <a:gd name="T30" fmla="*/ 2 w 15"/>
                  <a:gd name="T31" fmla="*/ 8 h 22"/>
                  <a:gd name="T32" fmla="*/ 0 w 15"/>
                  <a:gd name="T33" fmla="*/ 9 h 22"/>
                  <a:gd name="T34" fmla="*/ 0 w 15"/>
                  <a:gd name="T35" fmla="*/ 14 h 22"/>
                  <a:gd name="T36" fmla="*/ 2 w 15"/>
                  <a:gd name="T37" fmla="*/ 16 h 22"/>
                  <a:gd name="T38" fmla="*/ 2 w 15"/>
                  <a:gd name="T39" fmla="*/ 20 h 22"/>
                  <a:gd name="T40" fmla="*/ 10 w 15"/>
                  <a:gd name="T41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" h="22">
                    <a:moveTo>
                      <a:pt x="10" y="21"/>
                    </a:moveTo>
                    <a:cubicBezTo>
                      <a:pt x="10" y="20"/>
                      <a:pt x="6" y="18"/>
                      <a:pt x="8" y="17"/>
                    </a:cubicBezTo>
                    <a:cubicBezTo>
                      <a:pt x="9" y="16"/>
                      <a:pt x="9" y="13"/>
                      <a:pt x="11" y="12"/>
                    </a:cubicBezTo>
                    <a:cubicBezTo>
                      <a:pt x="11" y="12"/>
                      <a:pt x="11" y="13"/>
                      <a:pt x="11" y="13"/>
                    </a:cubicBezTo>
                    <a:cubicBezTo>
                      <a:pt x="12" y="13"/>
                      <a:pt x="15" y="11"/>
                      <a:pt x="15" y="10"/>
                    </a:cubicBezTo>
                    <a:cubicBezTo>
                      <a:pt x="15" y="9"/>
                      <a:pt x="11" y="9"/>
                      <a:pt x="11" y="7"/>
                    </a:cubicBezTo>
                    <a:cubicBezTo>
                      <a:pt x="11" y="6"/>
                      <a:pt x="10" y="6"/>
                      <a:pt x="10" y="5"/>
                    </a:cubicBezTo>
                    <a:cubicBezTo>
                      <a:pt x="10" y="4"/>
                      <a:pt x="12" y="5"/>
                      <a:pt x="12" y="4"/>
                    </a:cubicBezTo>
                    <a:cubicBezTo>
                      <a:pt x="12" y="3"/>
                      <a:pt x="12" y="2"/>
                      <a:pt x="12" y="1"/>
                    </a:cubicBezTo>
                    <a:cubicBezTo>
                      <a:pt x="12" y="0"/>
                      <a:pt x="12" y="1"/>
                      <a:pt x="11" y="1"/>
                    </a:cubicBezTo>
                    <a:cubicBezTo>
                      <a:pt x="8" y="1"/>
                      <a:pt x="9" y="2"/>
                      <a:pt x="7" y="4"/>
                    </a:cubicBezTo>
                    <a:cubicBezTo>
                      <a:pt x="6" y="5"/>
                      <a:pt x="3" y="3"/>
                      <a:pt x="2" y="5"/>
                    </a:cubicBezTo>
                    <a:cubicBezTo>
                      <a:pt x="0" y="7"/>
                      <a:pt x="3" y="7"/>
                      <a:pt x="4" y="6"/>
                    </a:cubicBezTo>
                    <a:cubicBezTo>
                      <a:pt x="5" y="5"/>
                      <a:pt x="7" y="6"/>
                      <a:pt x="6" y="8"/>
                    </a:cubicBezTo>
                    <a:cubicBezTo>
                      <a:pt x="6" y="7"/>
                      <a:pt x="4" y="6"/>
                      <a:pt x="4" y="8"/>
                    </a:cubicBezTo>
                    <a:cubicBezTo>
                      <a:pt x="3" y="8"/>
                      <a:pt x="2" y="9"/>
                      <a:pt x="2" y="8"/>
                    </a:cubicBezTo>
                    <a:cubicBezTo>
                      <a:pt x="2" y="9"/>
                      <a:pt x="0" y="7"/>
                      <a:pt x="0" y="9"/>
                    </a:cubicBezTo>
                    <a:cubicBezTo>
                      <a:pt x="0" y="11"/>
                      <a:pt x="0" y="12"/>
                      <a:pt x="0" y="14"/>
                    </a:cubicBezTo>
                    <a:cubicBezTo>
                      <a:pt x="1" y="15"/>
                      <a:pt x="2" y="15"/>
                      <a:pt x="2" y="16"/>
                    </a:cubicBezTo>
                    <a:cubicBezTo>
                      <a:pt x="3" y="18"/>
                      <a:pt x="1" y="19"/>
                      <a:pt x="2" y="20"/>
                    </a:cubicBezTo>
                    <a:cubicBezTo>
                      <a:pt x="4" y="22"/>
                      <a:pt x="8" y="21"/>
                      <a:pt x="10" y="2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5" name="Freeform 655">
                <a:extLst>
                  <a:ext uri="{FF2B5EF4-FFF2-40B4-BE49-F238E27FC236}">
                    <a16:creationId xmlns:a16="http://schemas.microsoft.com/office/drawing/2014/main" id="{E952B2C5-B637-DC42-864F-A08E5DA6F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7921" y="3100833"/>
                <a:ext cx="154078" cy="178824"/>
              </a:xfrm>
              <a:custGeom>
                <a:avLst/>
                <a:gdLst>
                  <a:gd name="T0" fmla="*/ 44 w 45"/>
                  <a:gd name="T1" fmla="*/ 24 h 52"/>
                  <a:gd name="T2" fmla="*/ 43 w 45"/>
                  <a:gd name="T3" fmla="*/ 18 h 52"/>
                  <a:gd name="T4" fmla="*/ 42 w 45"/>
                  <a:gd name="T5" fmla="*/ 12 h 52"/>
                  <a:gd name="T6" fmla="*/ 41 w 45"/>
                  <a:gd name="T7" fmla="*/ 7 h 52"/>
                  <a:gd name="T8" fmla="*/ 38 w 45"/>
                  <a:gd name="T9" fmla="*/ 4 h 52"/>
                  <a:gd name="T10" fmla="*/ 38 w 45"/>
                  <a:gd name="T11" fmla="*/ 2 h 52"/>
                  <a:gd name="T12" fmla="*/ 37 w 45"/>
                  <a:gd name="T13" fmla="*/ 5 h 52"/>
                  <a:gd name="T14" fmla="*/ 33 w 45"/>
                  <a:gd name="T15" fmla="*/ 4 h 52"/>
                  <a:gd name="T16" fmla="*/ 25 w 45"/>
                  <a:gd name="T17" fmla="*/ 7 h 52"/>
                  <a:gd name="T18" fmla="*/ 26 w 45"/>
                  <a:gd name="T19" fmla="*/ 4 h 52"/>
                  <a:gd name="T20" fmla="*/ 21 w 45"/>
                  <a:gd name="T21" fmla="*/ 4 h 52"/>
                  <a:gd name="T22" fmla="*/ 20 w 45"/>
                  <a:gd name="T23" fmla="*/ 1 h 52"/>
                  <a:gd name="T24" fmla="*/ 13 w 45"/>
                  <a:gd name="T25" fmla="*/ 0 h 52"/>
                  <a:gd name="T26" fmla="*/ 15 w 45"/>
                  <a:gd name="T27" fmla="*/ 3 h 52"/>
                  <a:gd name="T28" fmla="*/ 15 w 45"/>
                  <a:gd name="T29" fmla="*/ 6 h 52"/>
                  <a:gd name="T30" fmla="*/ 17 w 45"/>
                  <a:gd name="T31" fmla="*/ 7 h 52"/>
                  <a:gd name="T32" fmla="*/ 20 w 45"/>
                  <a:gd name="T33" fmla="*/ 9 h 52"/>
                  <a:gd name="T34" fmla="*/ 15 w 45"/>
                  <a:gd name="T35" fmla="*/ 8 h 52"/>
                  <a:gd name="T36" fmla="*/ 14 w 45"/>
                  <a:gd name="T37" fmla="*/ 8 h 52"/>
                  <a:gd name="T38" fmla="*/ 13 w 45"/>
                  <a:gd name="T39" fmla="*/ 10 h 52"/>
                  <a:gd name="T40" fmla="*/ 6 w 45"/>
                  <a:gd name="T41" fmla="*/ 10 h 52"/>
                  <a:gd name="T42" fmla="*/ 6 w 45"/>
                  <a:gd name="T43" fmla="*/ 15 h 52"/>
                  <a:gd name="T44" fmla="*/ 6 w 45"/>
                  <a:gd name="T45" fmla="*/ 17 h 52"/>
                  <a:gd name="T46" fmla="*/ 1 w 45"/>
                  <a:gd name="T47" fmla="*/ 22 h 52"/>
                  <a:gd name="T48" fmla="*/ 2 w 45"/>
                  <a:gd name="T49" fmla="*/ 26 h 52"/>
                  <a:gd name="T50" fmla="*/ 2 w 45"/>
                  <a:gd name="T51" fmla="*/ 30 h 52"/>
                  <a:gd name="T52" fmla="*/ 1 w 45"/>
                  <a:gd name="T53" fmla="*/ 33 h 52"/>
                  <a:gd name="T54" fmla="*/ 3 w 45"/>
                  <a:gd name="T55" fmla="*/ 37 h 52"/>
                  <a:gd name="T56" fmla="*/ 11 w 45"/>
                  <a:gd name="T57" fmla="*/ 40 h 52"/>
                  <a:gd name="T58" fmla="*/ 9 w 45"/>
                  <a:gd name="T59" fmla="*/ 49 h 52"/>
                  <a:gd name="T60" fmla="*/ 19 w 45"/>
                  <a:gd name="T61" fmla="*/ 49 h 52"/>
                  <a:gd name="T62" fmla="*/ 23 w 45"/>
                  <a:gd name="T63" fmla="*/ 51 h 52"/>
                  <a:gd name="T64" fmla="*/ 26 w 45"/>
                  <a:gd name="T65" fmla="*/ 50 h 52"/>
                  <a:gd name="T66" fmla="*/ 33 w 45"/>
                  <a:gd name="T67" fmla="*/ 49 h 52"/>
                  <a:gd name="T68" fmla="*/ 36 w 45"/>
                  <a:gd name="T69" fmla="*/ 49 h 52"/>
                  <a:gd name="T70" fmla="*/ 36 w 45"/>
                  <a:gd name="T71" fmla="*/ 45 h 52"/>
                  <a:gd name="T72" fmla="*/ 40 w 45"/>
                  <a:gd name="T73" fmla="*/ 43 h 52"/>
                  <a:gd name="T74" fmla="*/ 35 w 45"/>
                  <a:gd name="T75" fmla="*/ 37 h 52"/>
                  <a:gd name="T76" fmla="*/ 32 w 45"/>
                  <a:gd name="T77" fmla="*/ 31 h 52"/>
                  <a:gd name="T78" fmla="*/ 41 w 45"/>
                  <a:gd name="T79" fmla="*/ 26 h 52"/>
                  <a:gd name="T80" fmla="*/ 44 w 45"/>
                  <a:gd name="T81" fmla="*/ 28 h 52"/>
                  <a:gd name="T82" fmla="*/ 44 w 45"/>
                  <a:gd name="T83" fmla="*/ 24 h 52"/>
                  <a:gd name="T84" fmla="*/ 44 w 45"/>
                  <a:gd name="T85" fmla="*/ 2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5" h="52">
                    <a:moveTo>
                      <a:pt x="44" y="24"/>
                    </a:moveTo>
                    <a:cubicBezTo>
                      <a:pt x="43" y="22"/>
                      <a:pt x="43" y="20"/>
                      <a:pt x="43" y="18"/>
                    </a:cubicBezTo>
                    <a:cubicBezTo>
                      <a:pt x="42" y="16"/>
                      <a:pt x="41" y="15"/>
                      <a:pt x="42" y="12"/>
                    </a:cubicBezTo>
                    <a:cubicBezTo>
                      <a:pt x="43" y="10"/>
                      <a:pt x="42" y="8"/>
                      <a:pt x="41" y="7"/>
                    </a:cubicBezTo>
                    <a:cubicBezTo>
                      <a:pt x="40" y="6"/>
                      <a:pt x="38" y="5"/>
                      <a:pt x="38" y="4"/>
                    </a:cubicBezTo>
                    <a:cubicBezTo>
                      <a:pt x="38" y="4"/>
                      <a:pt x="39" y="3"/>
                      <a:pt x="38" y="2"/>
                    </a:cubicBezTo>
                    <a:cubicBezTo>
                      <a:pt x="37" y="2"/>
                      <a:pt x="37" y="5"/>
                      <a:pt x="37" y="5"/>
                    </a:cubicBezTo>
                    <a:cubicBezTo>
                      <a:pt x="35" y="5"/>
                      <a:pt x="35" y="4"/>
                      <a:pt x="33" y="4"/>
                    </a:cubicBezTo>
                    <a:cubicBezTo>
                      <a:pt x="31" y="5"/>
                      <a:pt x="28" y="7"/>
                      <a:pt x="25" y="7"/>
                    </a:cubicBezTo>
                    <a:cubicBezTo>
                      <a:pt x="24" y="6"/>
                      <a:pt x="26" y="5"/>
                      <a:pt x="26" y="4"/>
                    </a:cubicBezTo>
                    <a:cubicBezTo>
                      <a:pt x="24" y="4"/>
                      <a:pt x="23" y="5"/>
                      <a:pt x="21" y="4"/>
                    </a:cubicBezTo>
                    <a:cubicBezTo>
                      <a:pt x="20" y="3"/>
                      <a:pt x="23" y="1"/>
                      <a:pt x="20" y="1"/>
                    </a:cubicBezTo>
                    <a:cubicBezTo>
                      <a:pt x="18" y="1"/>
                      <a:pt x="16" y="1"/>
                      <a:pt x="13" y="0"/>
                    </a:cubicBezTo>
                    <a:cubicBezTo>
                      <a:pt x="14" y="1"/>
                      <a:pt x="15" y="1"/>
                      <a:pt x="15" y="3"/>
                    </a:cubicBezTo>
                    <a:cubicBezTo>
                      <a:pt x="14" y="4"/>
                      <a:pt x="14" y="4"/>
                      <a:pt x="15" y="6"/>
                    </a:cubicBezTo>
                    <a:cubicBezTo>
                      <a:pt x="15" y="8"/>
                      <a:pt x="15" y="7"/>
                      <a:pt x="17" y="7"/>
                    </a:cubicBezTo>
                    <a:cubicBezTo>
                      <a:pt x="18" y="7"/>
                      <a:pt x="19" y="8"/>
                      <a:pt x="20" y="9"/>
                    </a:cubicBezTo>
                    <a:cubicBezTo>
                      <a:pt x="19" y="8"/>
                      <a:pt x="16" y="8"/>
                      <a:pt x="15" y="8"/>
                    </a:cubicBezTo>
                    <a:cubicBezTo>
                      <a:pt x="15" y="8"/>
                      <a:pt x="14" y="8"/>
                      <a:pt x="14" y="8"/>
                    </a:cubicBezTo>
                    <a:cubicBezTo>
                      <a:pt x="13" y="9"/>
                      <a:pt x="14" y="10"/>
                      <a:pt x="13" y="10"/>
                    </a:cubicBezTo>
                    <a:cubicBezTo>
                      <a:pt x="11" y="11"/>
                      <a:pt x="7" y="6"/>
                      <a:pt x="6" y="10"/>
                    </a:cubicBezTo>
                    <a:cubicBezTo>
                      <a:pt x="7" y="12"/>
                      <a:pt x="8" y="14"/>
                      <a:pt x="6" y="15"/>
                    </a:cubicBezTo>
                    <a:cubicBezTo>
                      <a:pt x="5" y="17"/>
                      <a:pt x="5" y="15"/>
                      <a:pt x="6" y="17"/>
                    </a:cubicBezTo>
                    <a:cubicBezTo>
                      <a:pt x="6" y="22"/>
                      <a:pt x="0" y="20"/>
                      <a:pt x="1" y="22"/>
                    </a:cubicBezTo>
                    <a:cubicBezTo>
                      <a:pt x="1" y="23"/>
                      <a:pt x="2" y="24"/>
                      <a:pt x="2" y="26"/>
                    </a:cubicBezTo>
                    <a:cubicBezTo>
                      <a:pt x="2" y="28"/>
                      <a:pt x="1" y="28"/>
                      <a:pt x="2" y="30"/>
                    </a:cubicBezTo>
                    <a:cubicBezTo>
                      <a:pt x="3" y="31"/>
                      <a:pt x="0" y="33"/>
                      <a:pt x="1" y="33"/>
                    </a:cubicBezTo>
                    <a:cubicBezTo>
                      <a:pt x="3" y="34"/>
                      <a:pt x="2" y="36"/>
                      <a:pt x="3" y="37"/>
                    </a:cubicBezTo>
                    <a:cubicBezTo>
                      <a:pt x="4" y="40"/>
                      <a:pt x="8" y="39"/>
                      <a:pt x="11" y="40"/>
                    </a:cubicBezTo>
                    <a:cubicBezTo>
                      <a:pt x="11" y="40"/>
                      <a:pt x="9" y="48"/>
                      <a:pt x="9" y="49"/>
                    </a:cubicBezTo>
                    <a:cubicBezTo>
                      <a:pt x="13" y="49"/>
                      <a:pt x="15" y="48"/>
                      <a:pt x="19" y="49"/>
                    </a:cubicBezTo>
                    <a:cubicBezTo>
                      <a:pt x="19" y="49"/>
                      <a:pt x="23" y="52"/>
                      <a:pt x="23" y="51"/>
                    </a:cubicBezTo>
                    <a:cubicBezTo>
                      <a:pt x="24" y="49"/>
                      <a:pt x="25" y="49"/>
                      <a:pt x="26" y="50"/>
                    </a:cubicBezTo>
                    <a:cubicBezTo>
                      <a:pt x="27" y="51"/>
                      <a:pt x="32" y="48"/>
                      <a:pt x="33" y="49"/>
                    </a:cubicBezTo>
                    <a:cubicBezTo>
                      <a:pt x="33" y="49"/>
                      <a:pt x="37" y="50"/>
                      <a:pt x="36" y="49"/>
                    </a:cubicBezTo>
                    <a:cubicBezTo>
                      <a:pt x="35" y="46"/>
                      <a:pt x="34" y="46"/>
                      <a:pt x="36" y="45"/>
                    </a:cubicBezTo>
                    <a:cubicBezTo>
                      <a:pt x="38" y="43"/>
                      <a:pt x="38" y="43"/>
                      <a:pt x="40" y="43"/>
                    </a:cubicBezTo>
                    <a:cubicBezTo>
                      <a:pt x="41" y="42"/>
                      <a:pt x="36" y="38"/>
                      <a:pt x="35" y="37"/>
                    </a:cubicBezTo>
                    <a:cubicBezTo>
                      <a:pt x="34" y="37"/>
                      <a:pt x="31" y="32"/>
                      <a:pt x="32" y="31"/>
                    </a:cubicBezTo>
                    <a:cubicBezTo>
                      <a:pt x="36" y="30"/>
                      <a:pt x="38" y="29"/>
                      <a:pt x="41" y="26"/>
                    </a:cubicBezTo>
                    <a:cubicBezTo>
                      <a:pt x="42" y="25"/>
                      <a:pt x="43" y="29"/>
                      <a:pt x="44" y="28"/>
                    </a:cubicBezTo>
                    <a:cubicBezTo>
                      <a:pt x="45" y="27"/>
                      <a:pt x="45" y="25"/>
                      <a:pt x="44" y="24"/>
                    </a:cubicBezTo>
                    <a:cubicBezTo>
                      <a:pt x="44" y="23"/>
                      <a:pt x="44" y="24"/>
                      <a:pt x="44" y="2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6" name="Freeform 656">
                <a:extLst>
                  <a:ext uri="{FF2B5EF4-FFF2-40B4-BE49-F238E27FC236}">
                    <a16:creationId xmlns:a16="http://schemas.microsoft.com/office/drawing/2014/main" id="{124852F8-AC63-E44B-9D09-A09EBADB1F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616" y="3156127"/>
                <a:ext cx="306980" cy="182354"/>
              </a:xfrm>
              <a:custGeom>
                <a:avLst/>
                <a:gdLst>
                  <a:gd name="T0" fmla="*/ 0 w 89"/>
                  <a:gd name="T1" fmla="*/ 27 h 53"/>
                  <a:gd name="T2" fmla="*/ 9 w 89"/>
                  <a:gd name="T3" fmla="*/ 30 h 53"/>
                  <a:gd name="T4" fmla="*/ 16 w 89"/>
                  <a:gd name="T5" fmla="*/ 31 h 53"/>
                  <a:gd name="T6" fmla="*/ 22 w 89"/>
                  <a:gd name="T7" fmla="*/ 28 h 53"/>
                  <a:gd name="T8" fmla="*/ 33 w 89"/>
                  <a:gd name="T9" fmla="*/ 30 h 53"/>
                  <a:gd name="T10" fmla="*/ 40 w 89"/>
                  <a:gd name="T11" fmla="*/ 41 h 53"/>
                  <a:gd name="T12" fmla="*/ 44 w 89"/>
                  <a:gd name="T13" fmla="*/ 38 h 53"/>
                  <a:gd name="T14" fmla="*/ 47 w 89"/>
                  <a:gd name="T15" fmla="*/ 41 h 53"/>
                  <a:gd name="T16" fmla="*/ 57 w 89"/>
                  <a:gd name="T17" fmla="*/ 42 h 53"/>
                  <a:gd name="T18" fmla="*/ 51 w 89"/>
                  <a:gd name="T19" fmla="*/ 46 h 53"/>
                  <a:gd name="T20" fmla="*/ 55 w 89"/>
                  <a:gd name="T21" fmla="*/ 49 h 53"/>
                  <a:gd name="T22" fmla="*/ 59 w 89"/>
                  <a:gd name="T23" fmla="*/ 51 h 53"/>
                  <a:gd name="T24" fmla="*/ 67 w 89"/>
                  <a:gd name="T25" fmla="*/ 48 h 53"/>
                  <a:gd name="T26" fmla="*/ 72 w 89"/>
                  <a:gd name="T27" fmla="*/ 46 h 53"/>
                  <a:gd name="T28" fmla="*/ 68 w 89"/>
                  <a:gd name="T29" fmla="*/ 46 h 53"/>
                  <a:gd name="T30" fmla="*/ 63 w 89"/>
                  <a:gd name="T31" fmla="*/ 44 h 53"/>
                  <a:gd name="T32" fmla="*/ 72 w 89"/>
                  <a:gd name="T33" fmla="*/ 38 h 53"/>
                  <a:gd name="T34" fmla="*/ 78 w 89"/>
                  <a:gd name="T35" fmla="*/ 35 h 53"/>
                  <a:gd name="T36" fmla="*/ 84 w 89"/>
                  <a:gd name="T37" fmla="*/ 31 h 53"/>
                  <a:gd name="T38" fmla="*/ 87 w 89"/>
                  <a:gd name="T39" fmla="*/ 28 h 53"/>
                  <a:gd name="T40" fmla="*/ 86 w 89"/>
                  <a:gd name="T41" fmla="*/ 26 h 53"/>
                  <a:gd name="T42" fmla="*/ 88 w 89"/>
                  <a:gd name="T43" fmla="*/ 25 h 53"/>
                  <a:gd name="T44" fmla="*/ 86 w 89"/>
                  <a:gd name="T45" fmla="*/ 24 h 53"/>
                  <a:gd name="T46" fmla="*/ 88 w 89"/>
                  <a:gd name="T47" fmla="*/ 21 h 53"/>
                  <a:gd name="T48" fmla="*/ 85 w 89"/>
                  <a:gd name="T49" fmla="*/ 19 h 53"/>
                  <a:gd name="T50" fmla="*/ 82 w 89"/>
                  <a:gd name="T51" fmla="*/ 18 h 53"/>
                  <a:gd name="T52" fmla="*/ 78 w 89"/>
                  <a:gd name="T53" fmla="*/ 18 h 53"/>
                  <a:gd name="T54" fmla="*/ 75 w 89"/>
                  <a:gd name="T55" fmla="*/ 15 h 53"/>
                  <a:gd name="T56" fmla="*/ 72 w 89"/>
                  <a:gd name="T57" fmla="*/ 17 h 53"/>
                  <a:gd name="T58" fmla="*/ 69 w 89"/>
                  <a:gd name="T59" fmla="*/ 14 h 53"/>
                  <a:gd name="T60" fmla="*/ 65 w 89"/>
                  <a:gd name="T61" fmla="*/ 14 h 53"/>
                  <a:gd name="T62" fmla="*/ 64 w 89"/>
                  <a:gd name="T63" fmla="*/ 10 h 53"/>
                  <a:gd name="T64" fmla="*/ 60 w 89"/>
                  <a:gd name="T65" fmla="*/ 9 h 53"/>
                  <a:gd name="T66" fmla="*/ 60 w 89"/>
                  <a:gd name="T67" fmla="*/ 5 h 53"/>
                  <a:gd name="T68" fmla="*/ 58 w 89"/>
                  <a:gd name="T69" fmla="*/ 2 h 53"/>
                  <a:gd name="T70" fmla="*/ 53 w 89"/>
                  <a:gd name="T71" fmla="*/ 1 h 53"/>
                  <a:gd name="T72" fmla="*/ 47 w 89"/>
                  <a:gd name="T73" fmla="*/ 2 h 53"/>
                  <a:gd name="T74" fmla="*/ 43 w 89"/>
                  <a:gd name="T75" fmla="*/ 3 h 53"/>
                  <a:gd name="T76" fmla="*/ 41 w 89"/>
                  <a:gd name="T77" fmla="*/ 9 h 53"/>
                  <a:gd name="T78" fmla="*/ 38 w 89"/>
                  <a:gd name="T79" fmla="*/ 7 h 53"/>
                  <a:gd name="T80" fmla="*/ 36 w 89"/>
                  <a:gd name="T81" fmla="*/ 8 h 53"/>
                  <a:gd name="T82" fmla="*/ 34 w 89"/>
                  <a:gd name="T83" fmla="*/ 6 h 53"/>
                  <a:gd name="T84" fmla="*/ 31 w 89"/>
                  <a:gd name="T85" fmla="*/ 7 h 53"/>
                  <a:gd name="T86" fmla="*/ 29 w 89"/>
                  <a:gd name="T87" fmla="*/ 6 h 53"/>
                  <a:gd name="T88" fmla="*/ 28 w 89"/>
                  <a:gd name="T89" fmla="*/ 8 h 53"/>
                  <a:gd name="T90" fmla="*/ 21 w 89"/>
                  <a:gd name="T91" fmla="*/ 5 h 53"/>
                  <a:gd name="T92" fmla="*/ 12 w 89"/>
                  <a:gd name="T93" fmla="*/ 4 h 53"/>
                  <a:gd name="T94" fmla="*/ 6 w 89"/>
                  <a:gd name="T95" fmla="*/ 6 h 53"/>
                  <a:gd name="T96" fmla="*/ 9 w 89"/>
                  <a:gd name="T97" fmla="*/ 11 h 53"/>
                  <a:gd name="T98" fmla="*/ 10 w 89"/>
                  <a:gd name="T99" fmla="*/ 14 h 53"/>
                  <a:gd name="T100" fmla="*/ 5 w 89"/>
                  <a:gd name="T101" fmla="*/ 16 h 53"/>
                  <a:gd name="T102" fmla="*/ 2 w 89"/>
                  <a:gd name="T103" fmla="*/ 23 h 53"/>
                  <a:gd name="T104" fmla="*/ 0 w 89"/>
                  <a:gd name="T105" fmla="*/ 2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9" h="53">
                    <a:moveTo>
                      <a:pt x="0" y="27"/>
                    </a:moveTo>
                    <a:cubicBezTo>
                      <a:pt x="0" y="30"/>
                      <a:pt x="7" y="30"/>
                      <a:pt x="9" y="30"/>
                    </a:cubicBezTo>
                    <a:cubicBezTo>
                      <a:pt x="11" y="30"/>
                      <a:pt x="13" y="32"/>
                      <a:pt x="16" y="31"/>
                    </a:cubicBezTo>
                    <a:cubicBezTo>
                      <a:pt x="17" y="29"/>
                      <a:pt x="20" y="28"/>
                      <a:pt x="22" y="28"/>
                    </a:cubicBezTo>
                    <a:cubicBezTo>
                      <a:pt x="25" y="26"/>
                      <a:pt x="31" y="28"/>
                      <a:pt x="33" y="30"/>
                    </a:cubicBezTo>
                    <a:cubicBezTo>
                      <a:pt x="36" y="34"/>
                      <a:pt x="37" y="38"/>
                      <a:pt x="40" y="41"/>
                    </a:cubicBezTo>
                    <a:cubicBezTo>
                      <a:pt x="42" y="40"/>
                      <a:pt x="42" y="39"/>
                      <a:pt x="44" y="38"/>
                    </a:cubicBezTo>
                    <a:cubicBezTo>
                      <a:pt x="46" y="38"/>
                      <a:pt x="46" y="40"/>
                      <a:pt x="47" y="41"/>
                    </a:cubicBezTo>
                    <a:cubicBezTo>
                      <a:pt x="48" y="42"/>
                      <a:pt x="57" y="43"/>
                      <a:pt x="57" y="42"/>
                    </a:cubicBezTo>
                    <a:cubicBezTo>
                      <a:pt x="57" y="43"/>
                      <a:pt x="51" y="45"/>
                      <a:pt x="51" y="46"/>
                    </a:cubicBezTo>
                    <a:cubicBezTo>
                      <a:pt x="52" y="47"/>
                      <a:pt x="56" y="46"/>
                      <a:pt x="55" y="49"/>
                    </a:cubicBezTo>
                    <a:cubicBezTo>
                      <a:pt x="54" y="51"/>
                      <a:pt x="57" y="53"/>
                      <a:pt x="59" y="51"/>
                    </a:cubicBezTo>
                    <a:cubicBezTo>
                      <a:pt x="61" y="50"/>
                      <a:pt x="64" y="48"/>
                      <a:pt x="67" y="48"/>
                    </a:cubicBezTo>
                    <a:cubicBezTo>
                      <a:pt x="70" y="48"/>
                      <a:pt x="71" y="48"/>
                      <a:pt x="72" y="46"/>
                    </a:cubicBezTo>
                    <a:cubicBezTo>
                      <a:pt x="72" y="46"/>
                      <a:pt x="69" y="46"/>
                      <a:pt x="68" y="46"/>
                    </a:cubicBezTo>
                    <a:cubicBezTo>
                      <a:pt x="66" y="46"/>
                      <a:pt x="64" y="47"/>
                      <a:pt x="63" y="44"/>
                    </a:cubicBezTo>
                    <a:cubicBezTo>
                      <a:pt x="60" y="40"/>
                      <a:pt x="70" y="38"/>
                      <a:pt x="72" y="38"/>
                    </a:cubicBezTo>
                    <a:cubicBezTo>
                      <a:pt x="74" y="37"/>
                      <a:pt x="76" y="36"/>
                      <a:pt x="78" y="35"/>
                    </a:cubicBezTo>
                    <a:cubicBezTo>
                      <a:pt x="79" y="33"/>
                      <a:pt x="81" y="31"/>
                      <a:pt x="84" y="31"/>
                    </a:cubicBezTo>
                    <a:cubicBezTo>
                      <a:pt x="85" y="31"/>
                      <a:pt x="87" y="31"/>
                      <a:pt x="87" y="28"/>
                    </a:cubicBezTo>
                    <a:cubicBezTo>
                      <a:pt x="87" y="27"/>
                      <a:pt x="86" y="27"/>
                      <a:pt x="86" y="26"/>
                    </a:cubicBezTo>
                    <a:cubicBezTo>
                      <a:pt x="86" y="25"/>
                      <a:pt x="88" y="25"/>
                      <a:pt x="88" y="25"/>
                    </a:cubicBezTo>
                    <a:cubicBezTo>
                      <a:pt x="88" y="25"/>
                      <a:pt x="86" y="24"/>
                      <a:pt x="86" y="24"/>
                    </a:cubicBezTo>
                    <a:cubicBezTo>
                      <a:pt x="86" y="23"/>
                      <a:pt x="89" y="23"/>
                      <a:pt x="88" y="21"/>
                    </a:cubicBezTo>
                    <a:cubicBezTo>
                      <a:pt x="88" y="21"/>
                      <a:pt x="86" y="20"/>
                      <a:pt x="85" y="19"/>
                    </a:cubicBezTo>
                    <a:cubicBezTo>
                      <a:pt x="84" y="18"/>
                      <a:pt x="83" y="20"/>
                      <a:pt x="82" y="18"/>
                    </a:cubicBezTo>
                    <a:cubicBezTo>
                      <a:pt x="81" y="17"/>
                      <a:pt x="80" y="17"/>
                      <a:pt x="78" y="18"/>
                    </a:cubicBezTo>
                    <a:cubicBezTo>
                      <a:pt x="77" y="18"/>
                      <a:pt x="76" y="15"/>
                      <a:pt x="75" y="15"/>
                    </a:cubicBezTo>
                    <a:cubicBezTo>
                      <a:pt x="74" y="14"/>
                      <a:pt x="73" y="16"/>
                      <a:pt x="72" y="17"/>
                    </a:cubicBezTo>
                    <a:cubicBezTo>
                      <a:pt x="71" y="17"/>
                      <a:pt x="70" y="14"/>
                      <a:pt x="69" y="14"/>
                    </a:cubicBezTo>
                    <a:cubicBezTo>
                      <a:pt x="68" y="14"/>
                      <a:pt x="65" y="15"/>
                      <a:pt x="65" y="14"/>
                    </a:cubicBezTo>
                    <a:cubicBezTo>
                      <a:pt x="65" y="13"/>
                      <a:pt x="65" y="11"/>
                      <a:pt x="64" y="10"/>
                    </a:cubicBezTo>
                    <a:cubicBezTo>
                      <a:pt x="63" y="9"/>
                      <a:pt x="61" y="10"/>
                      <a:pt x="60" y="9"/>
                    </a:cubicBezTo>
                    <a:cubicBezTo>
                      <a:pt x="59" y="8"/>
                      <a:pt x="58" y="6"/>
                      <a:pt x="60" y="5"/>
                    </a:cubicBezTo>
                    <a:cubicBezTo>
                      <a:pt x="61" y="5"/>
                      <a:pt x="59" y="2"/>
                      <a:pt x="58" y="2"/>
                    </a:cubicBezTo>
                    <a:cubicBezTo>
                      <a:pt x="57" y="1"/>
                      <a:pt x="54" y="2"/>
                      <a:pt x="53" y="1"/>
                    </a:cubicBezTo>
                    <a:cubicBezTo>
                      <a:pt x="50" y="0"/>
                      <a:pt x="50" y="6"/>
                      <a:pt x="47" y="2"/>
                    </a:cubicBezTo>
                    <a:cubicBezTo>
                      <a:pt x="46" y="2"/>
                      <a:pt x="44" y="3"/>
                      <a:pt x="43" y="3"/>
                    </a:cubicBezTo>
                    <a:cubicBezTo>
                      <a:pt x="41" y="4"/>
                      <a:pt x="42" y="9"/>
                      <a:pt x="41" y="9"/>
                    </a:cubicBezTo>
                    <a:cubicBezTo>
                      <a:pt x="40" y="9"/>
                      <a:pt x="39" y="7"/>
                      <a:pt x="38" y="7"/>
                    </a:cubicBezTo>
                    <a:cubicBezTo>
                      <a:pt x="38" y="7"/>
                      <a:pt x="37" y="8"/>
                      <a:pt x="36" y="8"/>
                    </a:cubicBezTo>
                    <a:cubicBezTo>
                      <a:pt x="35" y="8"/>
                      <a:pt x="34" y="7"/>
                      <a:pt x="34" y="6"/>
                    </a:cubicBezTo>
                    <a:cubicBezTo>
                      <a:pt x="34" y="5"/>
                      <a:pt x="32" y="7"/>
                      <a:pt x="31" y="7"/>
                    </a:cubicBezTo>
                    <a:cubicBezTo>
                      <a:pt x="30" y="7"/>
                      <a:pt x="30" y="6"/>
                      <a:pt x="29" y="6"/>
                    </a:cubicBezTo>
                    <a:cubicBezTo>
                      <a:pt x="28" y="6"/>
                      <a:pt x="28" y="7"/>
                      <a:pt x="28" y="8"/>
                    </a:cubicBezTo>
                    <a:cubicBezTo>
                      <a:pt x="28" y="8"/>
                      <a:pt x="21" y="5"/>
                      <a:pt x="21" y="5"/>
                    </a:cubicBezTo>
                    <a:cubicBezTo>
                      <a:pt x="18" y="4"/>
                      <a:pt x="15" y="4"/>
                      <a:pt x="12" y="4"/>
                    </a:cubicBezTo>
                    <a:cubicBezTo>
                      <a:pt x="10" y="4"/>
                      <a:pt x="9" y="6"/>
                      <a:pt x="6" y="6"/>
                    </a:cubicBezTo>
                    <a:cubicBezTo>
                      <a:pt x="6" y="9"/>
                      <a:pt x="9" y="9"/>
                      <a:pt x="9" y="11"/>
                    </a:cubicBezTo>
                    <a:cubicBezTo>
                      <a:pt x="9" y="12"/>
                      <a:pt x="10" y="13"/>
                      <a:pt x="10" y="14"/>
                    </a:cubicBezTo>
                    <a:cubicBezTo>
                      <a:pt x="9" y="15"/>
                      <a:pt x="6" y="15"/>
                      <a:pt x="5" y="16"/>
                    </a:cubicBezTo>
                    <a:cubicBezTo>
                      <a:pt x="2" y="18"/>
                      <a:pt x="3" y="20"/>
                      <a:pt x="2" y="23"/>
                    </a:cubicBezTo>
                    <a:cubicBezTo>
                      <a:pt x="2" y="25"/>
                      <a:pt x="1" y="26"/>
                      <a:pt x="0" y="2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7" name="Freeform 657">
                <a:extLst>
                  <a:ext uri="{FF2B5EF4-FFF2-40B4-BE49-F238E27FC236}">
                    <a16:creationId xmlns:a16="http://schemas.microsoft.com/office/drawing/2014/main" id="{3F2956F5-1755-A84A-822F-2527995AD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170" y="3224361"/>
                <a:ext cx="103503" cy="42353"/>
              </a:xfrm>
              <a:custGeom>
                <a:avLst/>
                <a:gdLst>
                  <a:gd name="T0" fmla="*/ 30 w 30"/>
                  <a:gd name="T1" fmla="*/ 4 h 12"/>
                  <a:gd name="T2" fmla="*/ 22 w 30"/>
                  <a:gd name="T3" fmla="*/ 0 h 12"/>
                  <a:gd name="T4" fmla="*/ 17 w 30"/>
                  <a:gd name="T5" fmla="*/ 0 h 12"/>
                  <a:gd name="T6" fmla="*/ 14 w 30"/>
                  <a:gd name="T7" fmla="*/ 1 h 12"/>
                  <a:gd name="T8" fmla="*/ 11 w 30"/>
                  <a:gd name="T9" fmla="*/ 0 h 12"/>
                  <a:gd name="T10" fmla="*/ 8 w 30"/>
                  <a:gd name="T11" fmla="*/ 3 h 12"/>
                  <a:gd name="T12" fmla="*/ 3 w 30"/>
                  <a:gd name="T13" fmla="*/ 9 h 12"/>
                  <a:gd name="T14" fmla="*/ 11 w 30"/>
                  <a:gd name="T15" fmla="*/ 11 h 12"/>
                  <a:gd name="T16" fmla="*/ 13 w 30"/>
                  <a:gd name="T17" fmla="*/ 9 h 12"/>
                  <a:gd name="T18" fmla="*/ 18 w 30"/>
                  <a:gd name="T19" fmla="*/ 9 h 12"/>
                  <a:gd name="T20" fmla="*/ 19 w 30"/>
                  <a:gd name="T21" fmla="*/ 6 h 12"/>
                  <a:gd name="T22" fmla="*/ 24 w 30"/>
                  <a:gd name="T23" fmla="*/ 7 h 12"/>
                  <a:gd name="T24" fmla="*/ 28 w 30"/>
                  <a:gd name="T25" fmla="*/ 7 h 12"/>
                  <a:gd name="T26" fmla="*/ 30 w 30"/>
                  <a:gd name="T2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" h="12">
                    <a:moveTo>
                      <a:pt x="30" y="4"/>
                    </a:moveTo>
                    <a:cubicBezTo>
                      <a:pt x="27" y="2"/>
                      <a:pt x="26" y="0"/>
                      <a:pt x="22" y="0"/>
                    </a:cubicBezTo>
                    <a:cubicBezTo>
                      <a:pt x="20" y="0"/>
                      <a:pt x="19" y="0"/>
                      <a:pt x="17" y="0"/>
                    </a:cubicBezTo>
                    <a:cubicBezTo>
                      <a:pt x="15" y="0"/>
                      <a:pt x="15" y="1"/>
                      <a:pt x="14" y="1"/>
                    </a:cubicBezTo>
                    <a:cubicBezTo>
                      <a:pt x="13" y="1"/>
                      <a:pt x="12" y="0"/>
                      <a:pt x="11" y="0"/>
                    </a:cubicBezTo>
                    <a:cubicBezTo>
                      <a:pt x="10" y="1"/>
                      <a:pt x="9" y="2"/>
                      <a:pt x="8" y="3"/>
                    </a:cubicBezTo>
                    <a:cubicBezTo>
                      <a:pt x="6" y="5"/>
                      <a:pt x="0" y="4"/>
                      <a:pt x="3" y="9"/>
                    </a:cubicBezTo>
                    <a:cubicBezTo>
                      <a:pt x="4" y="11"/>
                      <a:pt x="8" y="12"/>
                      <a:pt x="11" y="11"/>
                    </a:cubicBezTo>
                    <a:cubicBezTo>
                      <a:pt x="12" y="11"/>
                      <a:pt x="12" y="9"/>
                      <a:pt x="13" y="9"/>
                    </a:cubicBezTo>
                    <a:cubicBezTo>
                      <a:pt x="15" y="9"/>
                      <a:pt x="17" y="9"/>
                      <a:pt x="18" y="9"/>
                    </a:cubicBezTo>
                    <a:cubicBezTo>
                      <a:pt x="19" y="9"/>
                      <a:pt x="19" y="7"/>
                      <a:pt x="19" y="6"/>
                    </a:cubicBezTo>
                    <a:cubicBezTo>
                      <a:pt x="20" y="5"/>
                      <a:pt x="23" y="7"/>
                      <a:pt x="24" y="7"/>
                    </a:cubicBezTo>
                    <a:cubicBezTo>
                      <a:pt x="25" y="7"/>
                      <a:pt x="27" y="7"/>
                      <a:pt x="28" y="7"/>
                    </a:cubicBezTo>
                    <a:cubicBezTo>
                      <a:pt x="29" y="7"/>
                      <a:pt x="29" y="5"/>
                      <a:pt x="30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8" name="Freeform 658">
                <a:extLst>
                  <a:ext uri="{FF2B5EF4-FFF2-40B4-BE49-F238E27FC236}">
                    <a16:creationId xmlns:a16="http://schemas.microsoft.com/office/drawing/2014/main" id="{71D5A658-D022-D248-9856-E77399E96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7257" y="3069067"/>
                <a:ext cx="162311" cy="121178"/>
              </a:xfrm>
              <a:custGeom>
                <a:avLst/>
                <a:gdLst>
                  <a:gd name="T0" fmla="*/ 11 w 47"/>
                  <a:gd name="T1" fmla="*/ 29 h 35"/>
                  <a:gd name="T2" fmla="*/ 18 w 47"/>
                  <a:gd name="T3" fmla="*/ 30 h 35"/>
                  <a:gd name="T4" fmla="*/ 23 w 47"/>
                  <a:gd name="T5" fmla="*/ 33 h 35"/>
                  <a:gd name="T6" fmla="*/ 25 w 47"/>
                  <a:gd name="T7" fmla="*/ 31 h 35"/>
                  <a:gd name="T8" fmla="*/ 29 w 47"/>
                  <a:gd name="T9" fmla="*/ 32 h 35"/>
                  <a:gd name="T10" fmla="*/ 33 w 47"/>
                  <a:gd name="T11" fmla="*/ 32 h 35"/>
                  <a:gd name="T12" fmla="*/ 36 w 47"/>
                  <a:gd name="T13" fmla="*/ 33 h 35"/>
                  <a:gd name="T14" fmla="*/ 38 w 47"/>
                  <a:gd name="T15" fmla="*/ 28 h 35"/>
                  <a:gd name="T16" fmla="*/ 42 w 47"/>
                  <a:gd name="T17" fmla="*/ 27 h 35"/>
                  <a:gd name="T18" fmla="*/ 40 w 47"/>
                  <a:gd name="T19" fmla="*/ 22 h 35"/>
                  <a:gd name="T20" fmla="*/ 44 w 47"/>
                  <a:gd name="T21" fmla="*/ 21 h 35"/>
                  <a:gd name="T22" fmla="*/ 45 w 47"/>
                  <a:gd name="T23" fmla="*/ 17 h 35"/>
                  <a:gd name="T24" fmla="*/ 42 w 47"/>
                  <a:gd name="T25" fmla="*/ 15 h 35"/>
                  <a:gd name="T26" fmla="*/ 39 w 47"/>
                  <a:gd name="T27" fmla="*/ 11 h 35"/>
                  <a:gd name="T28" fmla="*/ 38 w 47"/>
                  <a:gd name="T29" fmla="*/ 6 h 35"/>
                  <a:gd name="T30" fmla="*/ 35 w 47"/>
                  <a:gd name="T31" fmla="*/ 2 h 35"/>
                  <a:gd name="T32" fmla="*/ 33 w 47"/>
                  <a:gd name="T33" fmla="*/ 2 h 35"/>
                  <a:gd name="T34" fmla="*/ 30 w 47"/>
                  <a:gd name="T35" fmla="*/ 1 h 35"/>
                  <a:gd name="T36" fmla="*/ 28 w 47"/>
                  <a:gd name="T37" fmla="*/ 2 h 35"/>
                  <a:gd name="T38" fmla="*/ 25 w 47"/>
                  <a:gd name="T39" fmla="*/ 0 h 35"/>
                  <a:gd name="T40" fmla="*/ 22 w 47"/>
                  <a:gd name="T41" fmla="*/ 2 h 35"/>
                  <a:gd name="T42" fmla="*/ 17 w 47"/>
                  <a:gd name="T43" fmla="*/ 3 h 35"/>
                  <a:gd name="T44" fmla="*/ 17 w 47"/>
                  <a:gd name="T45" fmla="*/ 6 h 35"/>
                  <a:gd name="T46" fmla="*/ 13 w 47"/>
                  <a:gd name="T47" fmla="*/ 9 h 35"/>
                  <a:gd name="T48" fmla="*/ 12 w 47"/>
                  <a:gd name="T49" fmla="*/ 13 h 35"/>
                  <a:gd name="T50" fmla="*/ 8 w 47"/>
                  <a:gd name="T51" fmla="*/ 14 h 35"/>
                  <a:gd name="T52" fmla="*/ 1 w 47"/>
                  <a:gd name="T53" fmla="*/ 16 h 35"/>
                  <a:gd name="T54" fmla="*/ 2 w 47"/>
                  <a:gd name="T55" fmla="*/ 24 h 35"/>
                  <a:gd name="T56" fmla="*/ 1 w 47"/>
                  <a:gd name="T57" fmla="*/ 27 h 35"/>
                  <a:gd name="T58" fmla="*/ 1 w 47"/>
                  <a:gd name="T59" fmla="*/ 31 h 35"/>
                  <a:gd name="T60" fmla="*/ 5 w 47"/>
                  <a:gd name="T61" fmla="*/ 30 h 35"/>
                  <a:gd name="T62" fmla="*/ 11 w 47"/>
                  <a:gd name="T63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7" h="35">
                    <a:moveTo>
                      <a:pt x="11" y="29"/>
                    </a:moveTo>
                    <a:cubicBezTo>
                      <a:pt x="14" y="29"/>
                      <a:pt x="16" y="30"/>
                      <a:pt x="18" y="30"/>
                    </a:cubicBezTo>
                    <a:cubicBezTo>
                      <a:pt x="18" y="30"/>
                      <a:pt x="23" y="33"/>
                      <a:pt x="23" y="33"/>
                    </a:cubicBezTo>
                    <a:cubicBezTo>
                      <a:pt x="23" y="32"/>
                      <a:pt x="24" y="29"/>
                      <a:pt x="25" y="31"/>
                    </a:cubicBezTo>
                    <a:cubicBezTo>
                      <a:pt x="27" y="34"/>
                      <a:pt x="28" y="29"/>
                      <a:pt x="29" y="32"/>
                    </a:cubicBezTo>
                    <a:cubicBezTo>
                      <a:pt x="30" y="34"/>
                      <a:pt x="32" y="32"/>
                      <a:pt x="33" y="32"/>
                    </a:cubicBezTo>
                    <a:cubicBezTo>
                      <a:pt x="34" y="31"/>
                      <a:pt x="36" y="35"/>
                      <a:pt x="36" y="33"/>
                    </a:cubicBezTo>
                    <a:cubicBezTo>
                      <a:pt x="37" y="31"/>
                      <a:pt x="36" y="29"/>
                      <a:pt x="38" y="28"/>
                    </a:cubicBezTo>
                    <a:cubicBezTo>
                      <a:pt x="39" y="28"/>
                      <a:pt x="41" y="27"/>
                      <a:pt x="42" y="27"/>
                    </a:cubicBezTo>
                    <a:cubicBezTo>
                      <a:pt x="41" y="26"/>
                      <a:pt x="40" y="24"/>
                      <a:pt x="40" y="22"/>
                    </a:cubicBezTo>
                    <a:cubicBezTo>
                      <a:pt x="40" y="20"/>
                      <a:pt x="42" y="22"/>
                      <a:pt x="44" y="21"/>
                    </a:cubicBezTo>
                    <a:cubicBezTo>
                      <a:pt x="46" y="21"/>
                      <a:pt x="47" y="19"/>
                      <a:pt x="45" y="17"/>
                    </a:cubicBezTo>
                    <a:cubicBezTo>
                      <a:pt x="44" y="16"/>
                      <a:pt x="43" y="17"/>
                      <a:pt x="42" y="15"/>
                    </a:cubicBezTo>
                    <a:cubicBezTo>
                      <a:pt x="41" y="14"/>
                      <a:pt x="40" y="13"/>
                      <a:pt x="39" y="11"/>
                    </a:cubicBezTo>
                    <a:cubicBezTo>
                      <a:pt x="38" y="10"/>
                      <a:pt x="38" y="8"/>
                      <a:pt x="38" y="6"/>
                    </a:cubicBezTo>
                    <a:cubicBezTo>
                      <a:pt x="39" y="4"/>
                      <a:pt x="36" y="2"/>
                      <a:pt x="35" y="2"/>
                    </a:cubicBezTo>
                    <a:cubicBezTo>
                      <a:pt x="34" y="1"/>
                      <a:pt x="34" y="2"/>
                      <a:pt x="33" y="2"/>
                    </a:cubicBezTo>
                    <a:cubicBezTo>
                      <a:pt x="31" y="3"/>
                      <a:pt x="31" y="2"/>
                      <a:pt x="30" y="1"/>
                    </a:cubicBezTo>
                    <a:cubicBezTo>
                      <a:pt x="29" y="0"/>
                      <a:pt x="29" y="2"/>
                      <a:pt x="28" y="2"/>
                    </a:cubicBezTo>
                    <a:cubicBezTo>
                      <a:pt x="27" y="2"/>
                      <a:pt x="25" y="0"/>
                      <a:pt x="25" y="0"/>
                    </a:cubicBezTo>
                    <a:cubicBezTo>
                      <a:pt x="23" y="0"/>
                      <a:pt x="23" y="2"/>
                      <a:pt x="22" y="2"/>
                    </a:cubicBezTo>
                    <a:cubicBezTo>
                      <a:pt x="20" y="3"/>
                      <a:pt x="19" y="3"/>
                      <a:pt x="17" y="3"/>
                    </a:cubicBezTo>
                    <a:cubicBezTo>
                      <a:pt x="16" y="4"/>
                      <a:pt x="17" y="6"/>
                      <a:pt x="17" y="6"/>
                    </a:cubicBezTo>
                    <a:cubicBezTo>
                      <a:pt x="16" y="8"/>
                      <a:pt x="13" y="7"/>
                      <a:pt x="13" y="9"/>
                    </a:cubicBezTo>
                    <a:cubicBezTo>
                      <a:pt x="12" y="10"/>
                      <a:pt x="12" y="11"/>
                      <a:pt x="12" y="13"/>
                    </a:cubicBezTo>
                    <a:cubicBezTo>
                      <a:pt x="12" y="14"/>
                      <a:pt x="9" y="14"/>
                      <a:pt x="8" y="14"/>
                    </a:cubicBezTo>
                    <a:cubicBezTo>
                      <a:pt x="5" y="15"/>
                      <a:pt x="4" y="16"/>
                      <a:pt x="1" y="16"/>
                    </a:cubicBezTo>
                    <a:cubicBezTo>
                      <a:pt x="2" y="19"/>
                      <a:pt x="5" y="21"/>
                      <a:pt x="2" y="24"/>
                    </a:cubicBezTo>
                    <a:cubicBezTo>
                      <a:pt x="0" y="25"/>
                      <a:pt x="0" y="26"/>
                      <a:pt x="1" y="27"/>
                    </a:cubicBezTo>
                    <a:cubicBezTo>
                      <a:pt x="3" y="28"/>
                      <a:pt x="1" y="30"/>
                      <a:pt x="1" y="31"/>
                    </a:cubicBezTo>
                    <a:cubicBezTo>
                      <a:pt x="3" y="31"/>
                      <a:pt x="4" y="31"/>
                      <a:pt x="5" y="30"/>
                    </a:cubicBezTo>
                    <a:cubicBezTo>
                      <a:pt x="7" y="29"/>
                      <a:pt x="10" y="29"/>
                      <a:pt x="11" y="2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49" name="Freeform 659">
                <a:extLst>
                  <a:ext uri="{FF2B5EF4-FFF2-40B4-BE49-F238E27FC236}">
                    <a16:creationId xmlns:a16="http://schemas.microsoft.com/office/drawing/2014/main" id="{A8A18663-E1A1-CC49-A8A9-474068FEF5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9620" y="3062008"/>
                <a:ext cx="99974" cy="65883"/>
              </a:xfrm>
              <a:custGeom>
                <a:avLst/>
                <a:gdLst>
                  <a:gd name="T0" fmla="*/ 16 w 29"/>
                  <a:gd name="T1" fmla="*/ 18 h 19"/>
                  <a:gd name="T2" fmla="*/ 23 w 29"/>
                  <a:gd name="T3" fmla="*/ 15 h 19"/>
                  <a:gd name="T4" fmla="*/ 23 w 29"/>
                  <a:gd name="T5" fmla="*/ 12 h 19"/>
                  <a:gd name="T6" fmla="*/ 27 w 29"/>
                  <a:gd name="T7" fmla="*/ 9 h 19"/>
                  <a:gd name="T8" fmla="*/ 26 w 29"/>
                  <a:gd name="T9" fmla="*/ 4 h 19"/>
                  <a:gd name="T10" fmla="*/ 19 w 29"/>
                  <a:gd name="T11" fmla="*/ 1 h 19"/>
                  <a:gd name="T12" fmla="*/ 10 w 29"/>
                  <a:gd name="T13" fmla="*/ 1 h 19"/>
                  <a:gd name="T14" fmla="*/ 0 w 29"/>
                  <a:gd name="T15" fmla="*/ 4 h 19"/>
                  <a:gd name="T16" fmla="*/ 1 w 29"/>
                  <a:gd name="T17" fmla="*/ 6 h 19"/>
                  <a:gd name="T18" fmla="*/ 2 w 29"/>
                  <a:gd name="T19" fmla="*/ 9 h 19"/>
                  <a:gd name="T20" fmla="*/ 5 w 29"/>
                  <a:gd name="T21" fmla="*/ 10 h 19"/>
                  <a:gd name="T22" fmla="*/ 9 w 29"/>
                  <a:gd name="T23" fmla="*/ 11 h 19"/>
                  <a:gd name="T24" fmla="*/ 8 w 29"/>
                  <a:gd name="T25" fmla="*/ 15 h 19"/>
                  <a:gd name="T26" fmla="*/ 12 w 29"/>
                  <a:gd name="T27" fmla="*/ 18 h 19"/>
                  <a:gd name="T28" fmla="*/ 16 w 29"/>
                  <a:gd name="T29" fmla="*/ 18 h 19"/>
                  <a:gd name="T30" fmla="*/ 16 w 29"/>
                  <a:gd name="T31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" h="19">
                    <a:moveTo>
                      <a:pt x="16" y="18"/>
                    </a:moveTo>
                    <a:cubicBezTo>
                      <a:pt x="18" y="16"/>
                      <a:pt x="21" y="16"/>
                      <a:pt x="23" y="15"/>
                    </a:cubicBezTo>
                    <a:cubicBezTo>
                      <a:pt x="23" y="14"/>
                      <a:pt x="23" y="13"/>
                      <a:pt x="23" y="12"/>
                    </a:cubicBezTo>
                    <a:cubicBezTo>
                      <a:pt x="24" y="10"/>
                      <a:pt x="25" y="10"/>
                      <a:pt x="27" y="9"/>
                    </a:cubicBezTo>
                    <a:cubicBezTo>
                      <a:pt x="29" y="8"/>
                      <a:pt x="28" y="5"/>
                      <a:pt x="26" y="4"/>
                    </a:cubicBezTo>
                    <a:cubicBezTo>
                      <a:pt x="24" y="3"/>
                      <a:pt x="22" y="2"/>
                      <a:pt x="19" y="1"/>
                    </a:cubicBezTo>
                    <a:cubicBezTo>
                      <a:pt x="17" y="0"/>
                      <a:pt x="13" y="1"/>
                      <a:pt x="10" y="1"/>
                    </a:cubicBezTo>
                    <a:cubicBezTo>
                      <a:pt x="8" y="1"/>
                      <a:pt x="0" y="0"/>
                      <a:pt x="0" y="4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7"/>
                      <a:pt x="1" y="8"/>
                      <a:pt x="2" y="9"/>
                    </a:cubicBezTo>
                    <a:cubicBezTo>
                      <a:pt x="3" y="9"/>
                      <a:pt x="4" y="11"/>
                      <a:pt x="5" y="10"/>
                    </a:cubicBezTo>
                    <a:cubicBezTo>
                      <a:pt x="7" y="10"/>
                      <a:pt x="9" y="9"/>
                      <a:pt x="9" y="11"/>
                    </a:cubicBezTo>
                    <a:cubicBezTo>
                      <a:pt x="9" y="12"/>
                      <a:pt x="9" y="14"/>
                      <a:pt x="8" y="15"/>
                    </a:cubicBezTo>
                    <a:cubicBezTo>
                      <a:pt x="11" y="15"/>
                      <a:pt x="11" y="15"/>
                      <a:pt x="12" y="18"/>
                    </a:cubicBezTo>
                    <a:cubicBezTo>
                      <a:pt x="13" y="18"/>
                      <a:pt x="16" y="18"/>
                      <a:pt x="16" y="18"/>
                    </a:cubicBezTo>
                    <a:cubicBezTo>
                      <a:pt x="17" y="17"/>
                      <a:pt x="15" y="19"/>
                      <a:pt x="16" y="1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0" name="Freeform 660">
                <a:extLst>
                  <a:ext uri="{FF2B5EF4-FFF2-40B4-BE49-F238E27FC236}">
                    <a16:creationId xmlns:a16="http://schemas.microsoft.com/office/drawing/2014/main" id="{CED9AFFC-B4FB-404B-A260-6272C91933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9620" y="3020832"/>
                <a:ext cx="123498" cy="62354"/>
              </a:xfrm>
              <a:custGeom>
                <a:avLst/>
                <a:gdLst>
                  <a:gd name="T0" fmla="*/ 11 w 36"/>
                  <a:gd name="T1" fmla="*/ 13 h 18"/>
                  <a:gd name="T2" fmla="*/ 19 w 36"/>
                  <a:gd name="T3" fmla="*/ 12 h 18"/>
                  <a:gd name="T4" fmla="*/ 25 w 36"/>
                  <a:gd name="T5" fmla="*/ 15 h 18"/>
                  <a:gd name="T6" fmla="*/ 29 w 36"/>
                  <a:gd name="T7" fmla="*/ 17 h 18"/>
                  <a:gd name="T8" fmla="*/ 33 w 36"/>
                  <a:gd name="T9" fmla="*/ 16 h 18"/>
                  <a:gd name="T10" fmla="*/ 36 w 36"/>
                  <a:gd name="T11" fmla="*/ 14 h 18"/>
                  <a:gd name="T12" fmla="*/ 34 w 36"/>
                  <a:gd name="T13" fmla="*/ 8 h 18"/>
                  <a:gd name="T14" fmla="*/ 31 w 36"/>
                  <a:gd name="T15" fmla="*/ 4 h 18"/>
                  <a:gd name="T16" fmla="*/ 25 w 36"/>
                  <a:gd name="T17" fmla="*/ 3 h 18"/>
                  <a:gd name="T18" fmla="*/ 18 w 36"/>
                  <a:gd name="T19" fmla="*/ 1 h 18"/>
                  <a:gd name="T20" fmla="*/ 17 w 36"/>
                  <a:gd name="T21" fmla="*/ 5 h 18"/>
                  <a:gd name="T22" fmla="*/ 15 w 36"/>
                  <a:gd name="T23" fmla="*/ 7 h 18"/>
                  <a:gd name="T24" fmla="*/ 8 w 36"/>
                  <a:gd name="T25" fmla="*/ 4 h 18"/>
                  <a:gd name="T26" fmla="*/ 0 w 36"/>
                  <a:gd name="T27" fmla="*/ 15 h 18"/>
                  <a:gd name="T28" fmla="*/ 11 w 36"/>
                  <a:gd name="T2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8">
                    <a:moveTo>
                      <a:pt x="11" y="13"/>
                    </a:moveTo>
                    <a:cubicBezTo>
                      <a:pt x="14" y="13"/>
                      <a:pt x="16" y="12"/>
                      <a:pt x="19" y="12"/>
                    </a:cubicBezTo>
                    <a:cubicBezTo>
                      <a:pt x="20" y="12"/>
                      <a:pt x="24" y="14"/>
                      <a:pt x="25" y="15"/>
                    </a:cubicBezTo>
                    <a:cubicBezTo>
                      <a:pt x="26" y="16"/>
                      <a:pt x="27" y="18"/>
                      <a:pt x="29" y="17"/>
                    </a:cubicBezTo>
                    <a:cubicBezTo>
                      <a:pt x="30" y="17"/>
                      <a:pt x="31" y="16"/>
                      <a:pt x="33" y="16"/>
                    </a:cubicBezTo>
                    <a:cubicBezTo>
                      <a:pt x="34" y="16"/>
                      <a:pt x="34" y="14"/>
                      <a:pt x="36" y="14"/>
                    </a:cubicBezTo>
                    <a:cubicBezTo>
                      <a:pt x="35" y="12"/>
                      <a:pt x="33" y="9"/>
                      <a:pt x="34" y="8"/>
                    </a:cubicBezTo>
                    <a:cubicBezTo>
                      <a:pt x="35" y="6"/>
                      <a:pt x="32" y="4"/>
                      <a:pt x="31" y="4"/>
                    </a:cubicBezTo>
                    <a:cubicBezTo>
                      <a:pt x="29" y="3"/>
                      <a:pt x="27" y="5"/>
                      <a:pt x="25" y="3"/>
                    </a:cubicBezTo>
                    <a:cubicBezTo>
                      <a:pt x="22" y="1"/>
                      <a:pt x="21" y="0"/>
                      <a:pt x="18" y="1"/>
                    </a:cubicBezTo>
                    <a:cubicBezTo>
                      <a:pt x="16" y="2"/>
                      <a:pt x="17" y="3"/>
                      <a:pt x="17" y="5"/>
                    </a:cubicBezTo>
                    <a:cubicBezTo>
                      <a:pt x="16" y="6"/>
                      <a:pt x="16" y="7"/>
                      <a:pt x="15" y="7"/>
                    </a:cubicBezTo>
                    <a:cubicBezTo>
                      <a:pt x="12" y="9"/>
                      <a:pt x="10" y="5"/>
                      <a:pt x="8" y="4"/>
                    </a:cubicBezTo>
                    <a:cubicBezTo>
                      <a:pt x="3" y="0"/>
                      <a:pt x="0" y="11"/>
                      <a:pt x="0" y="15"/>
                    </a:cubicBezTo>
                    <a:cubicBezTo>
                      <a:pt x="4" y="13"/>
                      <a:pt x="7" y="13"/>
                      <a:pt x="11" y="1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1" name="Freeform 661">
                <a:extLst>
                  <a:ext uri="{FF2B5EF4-FFF2-40B4-BE49-F238E27FC236}">
                    <a16:creationId xmlns:a16="http://schemas.microsoft.com/office/drawing/2014/main" id="{095FB6A0-4034-F645-89A8-6642DB0FC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7257" y="2983185"/>
                <a:ext cx="82332" cy="51764"/>
              </a:xfrm>
              <a:custGeom>
                <a:avLst/>
                <a:gdLst>
                  <a:gd name="T0" fmla="*/ 16 w 24"/>
                  <a:gd name="T1" fmla="*/ 15 h 15"/>
                  <a:gd name="T2" fmla="*/ 20 w 24"/>
                  <a:gd name="T3" fmla="*/ 15 h 15"/>
                  <a:gd name="T4" fmla="*/ 22 w 24"/>
                  <a:gd name="T5" fmla="*/ 13 h 15"/>
                  <a:gd name="T6" fmla="*/ 22 w 24"/>
                  <a:gd name="T7" fmla="*/ 10 h 15"/>
                  <a:gd name="T8" fmla="*/ 21 w 24"/>
                  <a:gd name="T9" fmla="*/ 5 h 15"/>
                  <a:gd name="T10" fmla="*/ 24 w 24"/>
                  <a:gd name="T11" fmla="*/ 0 h 15"/>
                  <a:gd name="T12" fmla="*/ 12 w 24"/>
                  <a:gd name="T13" fmla="*/ 0 h 15"/>
                  <a:gd name="T14" fmla="*/ 6 w 24"/>
                  <a:gd name="T15" fmla="*/ 1 h 15"/>
                  <a:gd name="T16" fmla="*/ 0 w 24"/>
                  <a:gd name="T17" fmla="*/ 5 h 15"/>
                  <a:gd name="T18" fmla="*/ 2 w 24"/>
                  <a:gd name="T19" fmla="*/ 6 h 15"/>
                  <a:gd name="T20" fmla="*/ 2 w 24"/>
                  <a:gd name="T21" fmla="*/ 8 h 15"/>
                  <a:gd name="T22" fmla="*/ 7 w 24"/>
                  <a:gd name="T23" fmla="*/ 9 h 15"/>
                  <a:gd name="T24" fmla="*/ 6 w 24"/>
                  <a:gd name="T25" fmla="*/ 13 h 15"/>
                  <a:gd name="T26" fmla="*/ 11 w 24"/>
                  <a:gd name="T27" fmla="*/ 12 h 15"/>
                  <a:gd name="T28" fmla="*/ 16 w 24"/>
                  <a:gd name="T2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15">
                    <a:moveTo>
                      <a:pt x="16" y="15"/>
                    </a:moveTo>
                    <a:cubicBezTo>
                      <a:pt x="17" y="15"/>
                      <a:pt x="19" y="15"/>
                      <a:pt x="20" y="15"/>
                    </a:cubicBezTo>
                    <a:cubicBezTo>
                      <a:pt x="20" y="14"/>
                      <a:pt x="22" y="14"/>
                      <a:pt x="22" y="13"/>
                    </a:cubicBezTo>
                    <a:cubicBezTo>
                      <a:pt x="22" y="12"/>
                      <a:pt x="22" y="11"/>
                      <a:pt x="22" y="10"/>
                    </a:cubicBezTo>
                    <a:cubicBezTo>
                      <a:pt x="21" y="8"/>
                      <a:pt x="20" y="7"/>
                      <a:pt x="21" y="5"/>
                    </a:cubicBezTo>
                    <a:cubicBezTo>
                      <a:pt x="23" y="4"/>
                      <a:pt x="24" y="2"/>
                      <a:pt x="24" y="0"/>
                    </a:cubicBezTo>
                    <a:cubicBezTo>
                      <a:pt x="22" y="3"/>
                      <a:pt x="15" y="0"/>
                      <a:pt x="12" y="0"/>
                    </a:cubicBezTo>
                    <a:cubicBezTo>
                      <a:pt x="10" y="0"/>
                      <a:pt x="8" y="0"/>
                      <a:pt x="6" y="1"/>
                    </a:cubicBezTo>
                    <a:cubicBezTo>
                      <a:pt x="5" y="1"/>
                      <a:pt x="0" y="5"/>
                      <a:pt x="0" y="5"/>
                    </a:cubicBezTo>
                    <a:cubicBezTo>
                      <a:pt x="0" y="6"/>
                      <a:pt x="3" y="5"/>
                      <a:pt x="2" y="6"/>
                    </a:cubicBezTo>
                    <a:cubicBezTo>
                      <a:pt x="2" y="7"/>
                      <a:pt x="2" y="7"/>
                      <a:pt x="2" y="8"/>
                    </a:cubicBezTo>
                    <a:cubicBezTo>
                      <a:pt x="3" y="10"/>
                      <a:pt x="7" y="9"/>
                      <a:pt x="7" y="9"/>
                    </a:cubicBezTo>
                    <a:cubicBezTo>
                      <a:pt x="7" y="10"/>
                      <a:pt x="6" y="12"/>
                      <a:pt x="6" y="13"/>
                    </a:cubicBezTo>
                    <a:cubicBezTo>
                      <a:pt x="7" y="12"/>
                      <a:pt x="9" y="11"/>
                      <a:pt x="11" y="12"/>
                    </a:cubicBezTo>
                    <a:cubicBezTo>
                      <a:pt x="13" y="13"/>
                      <a:pt x="14" y="15"/>
                      <a:pt x="16" y="1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2" name="Freeform 662">
                <a:extLst>
                  <a:ext uri="{FF2B5EF4-FFF2-40B4-BE49-F238E27FC236}">
                    <a16:creationId xmlns:a16="http://schemas.microsoft.com/office/drawing/2014/main" id="{E2CD00A8-F72E-D841-8B34-16B3E6859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922" y="3090244"/>
                <a:ext cx="55280" cy="27059"/>
              </a:xfrm>
              <a:custGeom>
                <a:avLst/>
                <a:gdLst>
                  <a:gd name="T0" fmla="*/ 16 w 16"/>
                  <a:gd name="T1" fmla="*/ 4 h 8"/>
                  <a:gd name="T2" fmla="*/ 12 w 16"/>
                  <a:gd name="T3" fmla="*/ 2 h 8"/>
                  <a:gd name="T4" fmla="*/ 8 w 16"/>
                  <a:gd name="T5" fmla="*/ 0 h 8"/>
                  <a:gd name="T6" fmla="*/ 7 w 16"/>
                  <a:gd name="T7" fmla="*/ 3 h 8"/>
                  <a:gd name="T8" fmla="*/ 5 w 16"/>
                  <a:gd name="T9" fmla="*/ 2 h 8"/>
                  <a:gd name="T10" fmla="*/ 2 w 16"/>
                  <a:gd name="T11" fmla="*/ 3 h 8"/>
                  <a:gd name="T12" fmla="*/ 0 w 16"/>
                  <a:gd name="T13" fmla="*/ 5 h 8"/>
                  <a:gd name="T14" fmla="*/ 0 w 16"/>
                  <a:gd name="T15" fmla="*/ 6 h 8"/>
                  <a:gd name="T16" fmla="*/ 2 w 16"/>
                  <a:gd name="T17" fmla="*/ 6 h 8"/>
                  <a:gd name="T18" fmla="*/ 8 w 16"/>
                  <a:gd name="T19" fmla="*/ 7 h 8"/>
                  <a:gd name="T20" fmla="*/ 16 w 16"/>
                  <a:gd name="T2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8">
                    <a:moveTo>
                      <a:pt x="16" y="4"/>
                    </a:moveTo>
                    <a:cubicBezTo>
                      <a:pt x="16" y="1"/>
                      <a:pt x="14" y="2"/>
                      <a:pt x="12" y="2"/>
                    </a:cubicBezTo>
                    <a:cubicBezTo>
                      <a:pt x="11" y="3"/>
                      <a:pt x="10" y="1"/>
                      <a:pt x="8" y="0"/>
                    </a:cubicBezTo>
                    <a:cubicBezTo>
                      <a:pt x="8" y="1"/>
                      <a:pt x="8" y="2"/>
                      <a:pt x="7" y="3"/>
                    </a:cubicBezTo>
                    <a:cubicBezTo>
                      <a:pt x="6" y="3"/>
                      <a:pt x="7" y="1"/>
                      <a:pt x="5" y="2"/>
                    </a:cubicBezTo>
                    <a:cubicBezTo>
                      <a:pt x="4" y="2"/>
                      <a:pt x="2" y="2"/>
                      <a:pt x="2" y="3"/>
                    </a:cubicBezTo>
                    <a:cubicBezTo>
                      <a:pt x="1" y="5"/>
                      <a:pt x="2" y="6"/>
                      <a:pt x="0" y="5"/>
                    </a:cubicBezTo>
                    <a:cubicBezTo>
                      <a:pt x="0" y="5"/>
                      <a:pt x="0" y="5"/>
                      <a:pt x="0" y="6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4" y="7"/>
                      <a:pt x="6" y="7"/>
                      <a:pt x="8" y="7"/>
                    </a:cubicBezTo>
                    <a:cubicBezTo>
                      <a:pt x="10" y="7"/>
                      <a:pt x="16" y="8"/>
                      <a:pt x="16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3" name="Freeform 663">
                <a:extLst>
                  <a:ext uri="{FF2B5EF4-FFF2-40B4-BE49-F238E27FC236}">
                    <a16:creationId xmlns:a16="http://schemas.microsoft.com/office/drawing/2014/main" id="{D6ACF407-B082-7B46-911C-EE5F8FC5D9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060" y="3097302"/>
                <a:ext cx="164663" cy="144706"/>
              </a:xfrm>
              <a:custGeom>
                <a:avLst/>
                <a:gdLst>
                  <a:gd name="T0" fmla="*/ 1 w 48"/>
                  <a:gd name="T1" fmla="*/ 12 h 42"/>
                  <a:gd name="T2" fmla="*/ 0 w 48"/>
                  <a:gd name="T3" fmla="*/ 16 h 42"/>
                  <a:gd name="T4" fmla="*/ 2 w 48"/>
                  <a:gd name="T5" fmla="*/ 20 h 42"/>
                  <a:gd name="T6" fmla="*/ 4 w 48"/>
                  <a:gd name="T7" fmla="*/ 27 h 42"/>
                  <a:gd name="T8" fmla="*/ 9 w 48"/>
                  <a:gd name="T9" fmla="*/ 31 h 42"/>
                  <a:gd name="T10" fmla="*/ 10 w 48"/>
                  <a:gd name="T11" fmla="*/ 33 h 42"/>
                  <a:gd name="T12" fmla="*/ 13 w 48"/>
                  <a:gd name="T13" fmla="*/ 32 h 42"/>
                  <a:gd name="T14" fmla="*/ 21 w 48"/>
                  <a:gd name="T15" fmla="*/ 36 h 42"/>
                  <a:gd name="T16" fmla="*/ 25 w 48"/>
                  <a:gd name="T17" fmla="*/ 37 h 42"/>
                  <a:gd name="T18" fmla="*/ 33 w 48"/>
                  <a:gd name="T19" fmla="*/ 37 h 42"/>
                  <a:gd name="T20" fmla="*/ 39 w 48"/>
                  <a:gd name="T21" fmla="*/ 41 h 42"/>
                  <a:gd name="T22" fmla="*/ 41 w 48"/>
                  <a:gd name="T23" fmla="*/ 35 h 42"/>
                  <a:gd name="T24" fmla="*/ 44 w 48"/>
                  <a:gd name="T25" fmla="*/ 32 h 42"/>
                  <a:gd name="T26" fmla="*/ 48 w 48"/>
                  <a:gd name="T27" fmla="*/ 31 h 42"/>
                  <a:gd name="T28" fmla="*/ 45 w 48"/>
                  <a:gd name="T29" fmla="*/ 26 h 42"/>
                  <a:gd name="T30" fmla="*/ 44 w 48"/>
                  <a:gd name="T31" fmla="*/ 19 h 42"/>
                  <a:gd name="T32" fmla="*/ 46 w 48"/>
                  <a:gd name="T33" fmla="*/ 12 h 42"/>
                  <a:gd name="T34" fmla="*/ 44 w 48"/>
                  <a:gd name="T35" fmla="*/ 7 h 42"/>
                  <a:gd name="T36" fmla="*/ 42 w 48"/>
                  <a:gd name="T37" fmla="*/ 5 h 42"/>
                  <a:gd name="T38" fmla="*/ 25 w 48"/>
                  <a:gd name="T39" fmla="*/ 4 h 42"/>
                  <a:gd name="T40" fmla="*/ 20 w 48"/>
                  <a:gd name="T41" fmla="*/ 2 h 42"/>
                  <a:gd name="T42" fmla="*/ 13 w 48"/>
                  <a:gd name="T43" fmla="*/ 4 h 42"/>
                  <a:gd name="T44" fmla="*/ 6 w 48"/>
                  <a:gd name="T45" fmla="*/ 6 h 42"/>
                  <a:gd name="T46" fmla="*/ 2 w 48"/>
                  <a:gd name="T47" fmla="*/ 7 h 42"/>
                  <a:gd name="T48" fmla="*/ 1 w 48"/>
                  <a:gd name="T49" fmla="*/ 9 h 42"/>
                  <a:gd name="T50" fmla="*/ 1 w 48"/>
                  <a:gd name="T51" fmla="*/ 12 h 42"/>
                  <a:gd name="T52" fmla="*/ 1 w 48"/>
                  <a:gd name="T53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8" h="42">
                    <a:moveTo>
                      <a:pt x="1" y="12"/>
                    </a:moveTo>
                    <a:cubicBezTo>
                      <a:pt x="1" y="13"/>
                      <a:pt x="0" y="15"/>
                      <a:pt x="0" y="16"/>
                    </a:cubicBezTo>
                    <a:cubicBezTo>
                      <a:pt x="1" y="17"/>
                      <a:pt x="2" y="19"/>
                      <a:pt x="2" y="20"/>
                    </a:cubicBezTo>
                    <a:cubicBezTo>
                      <a:pt x="2" y="22"/>
                      <a:pt x="3" y="25"/>
                      <a:pt x="4" y="27"/>
                    </a:cubicBezTo>
                    <a:cubicBezTo>
                      <a:pt x="5" y="30"/>
                      <a:pt x="8" y="29"/>
                      <a:pt x="9" y="31"/>
                    </a:cubicBezTo>
                    <a:cubicBezTo>
                      <a:pt x="9" y="31"/>
                      <a:pt x="9" y="33"/>
                      <a:pt x="10" y="33"/>
                    </a:cubicBezTo>
                    <a:cubicBezTo>
                      <a:pt x="11" y="34"/>
                      <a:pt x="12" y="32"/>
                      <a:pt x="13" y="32"/>
                    </a:cubicBezTo>
                    <a:cubicBezTo>
                      <a:pt x="15" y="31"/>
                      <a:pt x="19" y="35"/>
                      <a:pt x="21" y="36"/>
                    </a:cubicBezTo>
                    <a:cubicBezTo>
                      <a:pt x="22" y="37"/>
                      <a:pt x="23" y="39"/>
                      <a:pt x="25" y="37"/>
                    </a:cubicBezTo>
                    <a:cubicBezTo>
                      <a:pt x="26" y="36"/>
                      <a:pt x="31" y="37"/>
                      <a:pt x="33" y="37"/>
                    </a:cubicBezTo>
                    <a:cubicBezTo>
                      <a:pt x="36" y="37"/>
                      <a:pt x="37" y="39"/>
                      <a:pt x="39" y="41"/>
                    </a:cubicBezTo>
                    <a:cubicBezTo>
                      <a:pt x="40" y="42"/>
                      <a:pt x="40" y="36"/>
                      <a:pt x="41" y="35"/>
                    </a:cubicBezTo>
                    <a:cubicBezTo>
                      <a:pt x="42" y="34"/>
                      <a:pt x="43" y="33"/>
                      <a:pt x="44" y="32"/>
                    </a:cubicBezTo>
                    <a:cubicBezTo>
                      <a:pt x="45" y="32"/>
                      <a:pt x="48" y="32"/>
                      <a:pt x="48" y="31"/>
                    </a:cubicBezTo>
                    <a:cubicBezTo>
                      <a:pt x="47" y="28"/>
                      <a:pt x="47" y="27"/>
                      <a:pt x="45" y="26"/>
                    </a:cubicBezTo>
                    <a:cubicBezTo>
                      <a:pt x="43" y="24"/>
                      <a:pt x="46" y="21"/>
                      <a:pt x="44" y="19"/>
                    </a:cubicBezTo>
                    <a:cubicBezTo>
                      <a:pt x="42" y="18"/>
                      <a:pt x="47" y="14"/>
                      <a:pt x="46" y="12"/>
                    </a:cubicBezTo>
                    <a:cubicBezTo>
                      <a:pt x="45" y="10"/>
                      <a:pt x="44" y="9"/>
                      <a:pt x="44" y="7"/>
                    </a:cubicBezTo>
                    <a:cubicBezTo>
                      <a:pt x="44" y="6"/>
                      <a:pt x="44" y="5"/>
                      <a:pt x="42" y="5"/>
                    </a:cubicBezTo>
                    <a:cubicBezTo>
                      <a:pt x="37" y="3"/>
                      <a:pt x="30" y="6"/>
                      <a:pt x="25" y="4"/>
                    </a:cubicBezTo>
                    <a:cubicBezTo>
                      <a:pt x="25" y="7"/>
                      <a:pt x="21" y="2"/>
                      <a:pt x="20" y="2"/>
                    </a:cubicBezTo>
                    <a:cubicBezTo>
                      <a:pt x="17" y="0"/>
                      <a:pt x="15" y="2"/>
                      <a:pt x="13" y="4"/>
                    </a:cubicBezTo>
                    <a:cubicBezTo>
                      <a:pt x="10" y="5"/>
                      <a:pt x="8" y="6"/>
                      <a:pt x="6" y="6"/>
                    </a:cubicBezTo>
                    <a:cubicBezTo>
                      <a:pt x="5" y="7"/>
                      <a:pt x="3" y="7"/>
                      <a:pt x="2" y="7"/>
                    </a:cubicBezTo>
                    <a:cubicBezTo>
                      <a:pt x="1" y="8"/>
                      <a:pt x="3" y="9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4"/>
                      <a:pt x="1" y="12"/>
                      <a:pt x="1" y="1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4" name="Freeform 664">
                <a:extLst>
                  <a:ext uri="{FF2B5EF4-FFF2-40B4-BE49-F238E27FC236}">
                    <a16:creationId xmlns:a16="http://schemas.microsoft.com/office/drawing/2014/main" id="{32375999-0AA1-0345-95FD-12929347B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034" y="3249068"/>
                <a:ext cx="158783" cy="103530"/>
              </a:xfrm>
              <a:custGeom>
                <a:avLst/>
                <a:gdLst>
                  <a:gd name="T0" fmla="*/ 38 w 46"/>
                  <a:gd name="T1" fmla="*/ 13 h 30"/>
                  <a:gd name="T2" fmla="*/ 35 w 46"/>
                  <a:gd name="T3" fmla="*/ 6 h 30"/>
                  <a:gd name="T4" fmla="*/ 32 w 46"/>
                  <a:gd name="T5" fmla="*/ 0 h 30"/>
                  <a:gd name="T6" fmla="*/ 22 w 46"/>
                  <a:gd name="T7" fmla="*/ 4 h 30"/>
                  <a:gd name="T8" fmla="*/ 18 w 46"/>
                  <a:gd name="T9" fmla="*/ 3 h 30"/>
                  <a:gd name="T10" fmla="*/ 12 w 46"/>
                  <a:gd name="T11" fmla="*/ 3 h 30"/>
                  <a:gd name="T12" fmla="*/ 8 w 46"/>
                  <a:gd name="T13" fmla="*/ 6 h 30"/>
                  <a:gd name="T14" fmla="*/ 4 w 46"/>
                  <a:gd name="T15" fmla="*/ 14 h 30"/>
                  <a:gd name="T16" fmla="*/ 0 w 46"/>
                  <a:gd name="T17" fmla="*/ 15 h 30"/>
                  <a:gd name="T18" fmla="*/ 3 w 46"/>
                  <a:gd name="T19" fmla="*/ 18 h 30"/>
                  <a:gd name="T20" fmla="*/ 5 w 46"/>
                  <a:gd name="T21" fmla="*/ 22 h 30"/>
                  <a:gd name="T22" fmla="*/ 8 w 46"/>
                  <a:gd name="T23" fmla="*/ 24 h 30"/>
                  <a:gd name="T24" fmla="*/ 11 w 46"/>
                  <a:gd name="T25" fmla="*/ 25 h 30"/>
                  <a:gd name="T26" fmla="*/ 11 w 46"/>
                  <a:gd name="T27" fmla="*/ 28 h 30"/>
                  <a:gd name="T28" fmla="*/ 21 w 46"/>
                  <a:gd name="T29" fmla="*/ 30 h 30"/>
                  <a:gd name="T30" fmla="*/ 28 w 46"/>
                  <a:gd name="T31" fmla="*/ 28 h 30"/>
                  <a:gd name="T32" fmla="*/ 40 w 46"/>
                  <a:gd name="T33" fmla="*/ 30 h 30"/>
                  <a:gd name="T34" fmla="*/ 41 w 46"/>
                  <a:gd name="T35" fmla="*/ 23 h 30"/>
                  <a:gd name="T36" fmla="*/ 46 w 46"/>
                  <a:gd name="T37" fmla="*/ 20 h 30"/>
                  <a:gd name="T38" fmla="*/ 39 w 46"/>
                  <a:gd name="T39" fmla="*/ 20 h 30"/>
                  <a:gd name="T40" fmla="*/ 38 w 46"/>
                  <a:gd name="T41" fmla="*/ 13 h 30"/>
                  <a:gd name="T42" fmla="*/ 38 w 46"/>
                  <a:gd name="T4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" h="30">
                    <a:moveTo>
                      <a:pt x="38" y="13"/>
                    </a:moveTo>
                    <a:cubicBezTo>
                      <a:pt x="39" y="10"/>
                      <a:pt x="36" y="8"/>
                      <a:pt x="35" y="6"/>
                    </a:cubicBezTo>
                    <a:cubicBezTo>
                      <a:pt x="33" y="5"/>
                      <a:pt x="32" y="2"/>
                      <a:pt x="32" y="0"/>
                    </a:cubicBezTo>
                    <a:cubicBezTo>
                      <a:pt x="29" y="1"/>
                      <a:pt x="26" y="4"/>
                      <a:pt x="22" y="4"/>
                    </a:cubicBezTo>
                    <a:cubicBezTo>
                      <a:pt x="21" y="4"/>
                      <a:pt x="19" y="3"/>
                      <a:pt x="18" y="3"/>
                    </a:cubicBezTo>
                    <a:cubicBezTo>
                      <a:pt x="16" y="3"/>
                      <a:pt x="14" y="3"/>
                      <a:pt x="12" y="3"/>
                    </a:cubicBezTo>
                    <a:cubicBezTo>
                      <a:pt x="12" y="3"/>
                      <a:pt x="9" y="6"/>
                      <a:pt x="8" y="6"/>
                    </a:cubicBezTo>
                    <a:cubicBezTo>
                      <a:pt x="7" y="9"/>
                      <a:pt x="5" y="11"/>
                      <a:pt x="4" y="14"/>
                    </a:cubicBezTo>
                    <a:cubicBezTo>
                      <a:pt x="3" y="14"/>
                      <a:pt x="1" y="14"/>
                      <a:pt x="0" y="15"/>
                    </a:cubicBezTo>
                    <a:cubicBezTo>
                      <a:pt x="0" y="16"/>
                      <a:pt x="3" y="17"/>
                      <a:pt x="3" y="18"/>
                    </a:cubicBezTo>
                    <a:cubicBezTo>
                      <a:pt x="3" y="20"/>
                      <a:pt x="4" y="20"/>
                      <a:pt x="5" y="22"/>
                    </a:cubicBezTo>
                    <a:cubicBezTo>
                      <a:pt x="5" y="24"/>
                      <a:pt x="6" y="24"/>
                      <a:pt x="8" y="24"/>
                    </a:cubicBezTo>
                    <a:cubicBezTo>
                      <a:pt x="9" y="24"/>
                      <a:pt x="11" y="24"/>
                      <a:pt x="11" y="25"/>
                    </a:cubicBezTo>
                    <a:cubicBezTo>
                      <a:pt x="11" y="26"/>
                      <a:pt x="11" y="27"/>
                      <a:pt x="11" y="28"/>
                    </a:cubicBezTo>
                    <a:cubicBezTo>
                      <a:pt x="13" y="30"/>
                      <a:pt x="18" y="30"/>
                      <a:pt x="21" y="30"/>
                    </a:cubicBezTo>
                    <a:cubicBezTo>
                      <a:pt x="24" y="30"/>
                      <a:pt x="26" y="30"/>
                      <a:pt x="28" y="28"/>
                    </a:cubicBezTo>
                    <a:cubicBezTo>
                      <a:pt x="32" y="26"/>
                      <a:pt x="36" y="28"/>
                      <a:pt x="40" y="30"/>
                    </a:cubicBezTo>
                    <a:cubicBezTo>
                      <a:pt x="40" y="28"/>
                      <a:pt x="40" y="25"/>
                      <a:pt x="41" y="23"/>
                    </a:cubicBezTo>
                    <a:cubicBezTo>
                      <a:pt x="42" y="22"/>
                      <a:pt x="45" y="24"/>
                      <a:pt x="46" y="20"/>
                    </a:cubicBezTo>
                    <a:cubicBezTo>
                      <a:pt x="43" y="18"/>
                      <a:pt x="42" y="20"/>
                      <a:pt x="39" y="20"/>
                    </a:cubicBezTo>
                    <a:cubicBezTo>
                      <a:pt x="37" y="19"/>
                      <a:pt x="37" y="14"/>
                      <a:pt x="38" y="13"/>
                    </a:cubicBezTo>
                    <a:cubicBezTo>
                      <a:pt x="39" y="11"/>
                      <a:pt x="37" y="15"/>
                      <a:pt x="38" y="1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5" name="Freeform 665">
                <a:extLst>
                  <a:ext uri="{FF2B5EF4-FFF2-40B4-BE49-F238E27FC236}">
                    <a16:creationId xmlns:a16="http://schemas.microsoft.com/office/drawing/2014/main" id="{6870B154-80AA-6246-9DD0-B9CCBB50F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594" y="3245538"/>
                <a:ext cx="57632" cy="69413"/>
              </a:xfrm>
              <a:custGeom>
                <a:avLst/>
                <a:gdLst>
                  <a:gd name="T0" fmla="*/ 14 w 17"/>
                  <a:gd name="T1" fmla="*/ 10 h 20"/>
                  <a:gd name="T2" fmla="*/ 9 w 17"/>
                  <a:gd name="T3" fmla="*/ 3 h 20"/>
                  <a:gd name="T4" fmla="*/ 0 w 17"/>
                  <a:gd name="T5" fmla="*/ 1 h 20"/>
                  <a:gd name="T6" fmla="*/ 5 w 17"/>
                  <a:gd name="T7" fmla="*/ 10 h 20"/>
                  <a:gd name="T8" fmla="*/ 7 w 17"/>
                  <a:gd name="T9" fmla="*/ 20 h 20"/>
                  <a:gd name="T10" fmla="*/ 10 w 17"/>
                  <a:gd name="T11" fmla="*/ 14 h 20"/>
                  <a:gd name="T12" fmla="*/ 14 w 17"/>
                  <a:gd name="T13" fmla="*/ 14 h 20"/>
                  <a:gd name="T14" fmla="*/ 14 w 17"/>
                  <a:gd name="T15" fmla="*/ 10 h 20"/>
                  <a:gd name="T16" fmla="*/ 14 w 17"/>
                  <a:gd name="T17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20">
                    <a:moveTo>
                      <a:pt x="14" y="10"/>
                    </a:moveTo>
                    <a:cubicBezTo>
                      <a:pt x="12" y="8"/>
                      <a:pt x="11" y="4"/>
                      <a:pt x="9" y="3"/>
                    </a:cubicBezTo>
                    <a:cubicBezTo>
                      <a:pt x="8" y="3"/>
                      <a:pt x="0" y="0"/>
                      <a:pt x="0" y="1"/>
                    </a:cubicBezTo>
                    <a:cubicBezTo>
                      <a:pt x="1" y="5"/>
                      <a:pt x="3" y="7"/>
                      <a:pt x="5" y="10"/>
                    </a:cubicBezTo>
                    <a:cubicBezTo>
                      <a:pt x="7" y="13"/>
                      <a:pt x="4" y="17"/>
                      <a:pt x="7" y="20"/>
                    </a:cubicBezTo>
                    <a:cubicBezTo>
                      <a:pt x="8" y="19"/>
                      <a:pt x="9" y="16"/>
                      <a:pt x="10" y="14"/>
                    </a:cubicBezTo>
                    <a:cubicBezTo>
                      <a:pt x="12" y="13"/>
                      <a:pt x="13" y="14"/>
                      <a:pt x="14" y="14"/>
                    </a:cubicBezTo>
                    <a:cubicBezTo>
                      <a:pt x="17" y="14"/>
                      <a:pt x="14" y="10"/>
                      <a:pt x="14" y="10"/>
                    </a:cubicBezTo>
                    <a:cubicBezTo>
                      <a:pt x="13" y="9"/>
                      <a:pt x="14" y="10"/>
                      <a:pt x="14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6" name="Freeform 666">
                <a:extLst>
                  <a:ext uri="{FF2B5EF4-FFF2-40B4-BE49-F238E27FC236}">
                    <a16:creationId xmlns:a16="http://schemas.microsoft.com/office/drawing/2014/main" id="{F840393C-452D-C34B-B255-41E70FA0E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118" y="3283185"/>
                <a:ext cx="34109" cy="35294"/>
              </a:xfrm>
              <a:custGeom>
                <a:avLst/>
                <a:gdLst>
                  <a:gd name="T0" fmla="*/ 7 w 10"/>
                  <a:gd name="T1" fmla="*/ 9 h 10"/>
                  <a:gd name="T2" fmla="*/ 7 w 10"/>
                  <a:gd name="T3" fmla="*/ 7 h 10"/>
                  <a:gd name="T4" fmla="*/ 10 w 10"/>
                  <a:gd name="T5" fmla="*/ 4 h 10"/>
                  <a:gd name="T6" fmla="*/ 8 w 10"/>
                  <a:gd name="T7" fmla="*/ 1 h 10"/>
                  <a:gd name="T8" fmla="*/ 3 w 10"/>
                  <a:gd name="T9" fmla="*/ 4 h 10"/>
                  <a:gd name="T10" fmla="*/ 0 w 10"/>
                  <a:gd name="T11" fmla="*/ 9 h 10"/>
                  <a:gd name="T12" fmla="*/ 3 w 10"/>
                  <a:gd name="T13" fmla="*/ 9 h 10"/>
                  <a:gd name="T14" fmla="*/ 7 w 10"/>
                  <a:gd name="T15" fmla="*/ 10 h 10"/>
                  <a:gd name="T16" fmla="*/ 7 w 10"/>
                  <a:gd name="T17" fmla="*/ 9 h 10"/>
                  <a:gd name="T18" fmla="*/ 7 w 10"/>
                  <a:gd name="T1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0">
                    <a:moveTo>
                      <a:pt x="7" y="9"/>
                    </a:moveTo>
                    <a:cubicBezTo>
                      <a:pt x="6" y="8"/>
                      <a:pt x="6" y="8"/>
                      <a:pt x="7" y="7"/>
                    </a:cubicBezTo>
                    <a:cubicBezTo>
                      <a:pt x="8" y="6"/>
                      <a:pt x="9" y="5"/>
                      <a:pt x="10" y="4"/>
                    </a:cubicBezTo>
                    <a:cubicBezTo>
                      <a:pt x="10" y="4"/>
                      <a:pt x="8" y="2"/>
                      <a:pt x="8" y="1"/>
                    </a:cubicBezTo>
                    <a:cubicBezTo>
                      <a:pt x="8" y="5"/>
                      <a:pt x="3" y="0"/>
                      <a:pt x="3" y="4"/>
                    </a:cubicBezTo>
                    <a:cubicBezTo>
                      <a:pt x="3" y="6"/>
                      <a:pt x="1" y="8"/>
                      <a:pt x="0" y="9"/>
                    </a:cubicBezTo>
                    <a:cubicBezTo>
                      <a:pt x="0" y="10"/>
                      <a:pt x="2" y="9"/>
                      <a:pt x="3" y="9"/>
                    </a:cubicBezTo>
                    <a:cubicBezTo>
                      <a:pt x="5" y="9"/>
                      <a:pt x="6" y="9"/>
                      <a:pt x="7" y="10"/>
                    </a:cubicBezTo>
                    <a:cubicBezTo>
                      <a:pt x="7" y="10"/>
                      <a:pt x="7" y="9"/>
                      <a:pt x="7" y="9"/>
                    </a:cubicBezTo>
                    <a:cubicBezTo>
                      <a:pt x="6" y="8"/>
                      <a:pt x="7" y="9"/>
                      <a:pt x="7" y="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7" name="Freeform 667">
                <a:extLst>
                  <a:ext uri="{FF2B5EF4-FFF2-40B4-BE49-F238E27FC236}">
                    <a16:creationId xmlns:a16="http://schemas.microsoft.com/office/drawing/2014/main" id="{74D2E7AF-1578-EC49-981E-AE163DBC0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9616" y="3338479"/>
                <a:ext cx="110560" cy="65883"/>
              </a:xfrm>
              <a:custGeom>
                <a:avLst/>
                <a:gdLst>
                  <a:gd name="T0" fmla="*/ 17 w 32"/>
                  <a:gd name="T1" fmla="*/ 4 h 19"/>
                  <a:gd name="T2" fmla="*/ 2 w 32"/>
                  <a:gd name="T3" fmla="*/ 0 h 19"/>
                  <a:gd name="T4" fmla="*/ 2 w 32"/>
                  <a:gd name="T5" fmla="*/ 5 h 19"/>
                  <a:gd name="T6" fmla="*/ 3 w 32"/>
                  <a:gd name="T7" fmla="*/ 8 h 19"/>
                  <a:gd name="T8" fmla="*/ 1 w 32"/>
                  <a:gd name="T9" fmla="*/ 11 h 19"/>
                  <a:gd name="T10" fmla="*/ 3 w 32"/>
                  <a:gd name="T11" fmla="*/ 17 h 19"/>
                  <a:gd name="T12" fmla="*/ 9 w 32"/>
                  <a:gd name="T13" fmla="*/ 17 h 19"/>
                  <a:gd name="T14" fmla="*/ 16 w 32"/>
                  <a:gd name="T15" fmla="*/ 18 h 19"/>
                  <a:gd name="T16" fmla="*/ 21 w 32"/>
                  <a:gd name="T17" fmla="*/ 15 h 19"/>
                  <a:gd name="T18" fmla="*/ 28 w 32"/>
                  <a:gd name="T19" fmla="*/ 14 h 19"/>
                  <a:gd name="T20" fmla="*/ 28 w 32"/>
                  <a:gd name="T21" fmla="*/ 8 h 19"/>
                  <a:gd name="T22" fmla="*/ 29 w 32"/>
                  <a:gd name="T23" fmla="*/ 3 h 19"/>
                  <a:gd name="T24" fmla="*/ 21 w 32"/>
                  <a:gd name="T25" fmla="*/ 2 h 19"/>
                  <a:gd name="T26" fmla="*/ 17 w 32"/>
                  <a:gd name="T27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19">
                    <a:moveTo>
                      <a:pt x="17" y="4"/>
                    </a:moveTo>
                    <a:cubicBezTo>
                      <a:pt x="13" y="4"/>
                      <a:pt x="3" y="6"/>
                      <a:pt x="2" y="0"/>
                    </a:cubicBezTo>
                    <a:cubicBezTo>
                      <a:pt x="1" y="2"/>
                      <a:pt x="0" y="4"/>
                      <a:pt x="2" y="5"/>
                    </a:cubicBezTo>
                    <a:cubicBezTo>
                      <a:pt x="3" y="6"/>
                      <a:pt x="4" y="7"/>
                      <a:pt x="3" y="8"/>
                    </a:cubicBezTo>
                    <a:cubicBezTo>
                      <a:pt x="2" y="9"/>
                      <a:pt x="1" y="9"/>
                      <a:pt x="1" y="11"/>
                    </a:cubicBezTo>
                    <a:cubicBezTo>
                      <a:pt x="2" y="13"/>
                      <a:pt x="3" y="14"/>
                      <a:pt x="3" y="17"/>
                    </a:cubicBezTo>
                    <a:cubicBezTo>
                      <a:pt x="5" y="17"/>
                      <a:pt x="7" y="17"/>
                      <a:pt x="9" y="17"/>
                    </a:cubicBezTo>
                    <a:cubicBezTo>
                      <a:pt x="11" y="17"/>
                      <a:pt x="14" y="19"/>
                      <a:pt x="16" y="18"/>
                    </a:cubicBezTo>
                    <a:cubicBezTo>
                      <a:pt x="18" y="18"/>
                      <a:pt x="20" y="16"/>
                      <a:pt x="21" y="15"/>
                    </a:cubicBezTo>
                    <a:cubicBezTo>
                      <a:pt x="23" y="13"/>
                      <a:pt x="25" y="14"/>
                      <a:pt x="28" y="14"/>
                    </a:cubicBezTo>
                    <a:cubicBezTo>
                      <a:pt x="27" y="12"/>
                      <a:pt x="27" y="11"/>
                      <a:pt x="28" y="8"/>
                    </a:cubicBezTo>
                    <a:cubicBezTo>
                      <a:pt x="29" y="6"/>
                      <a:pt x="32" y="4"/>
                      <a:pt x="29" y="3"/>
                    </a:cubicBezTo>
                    <a:cubicBezTo>
                      <a:pt x="27" y="2"/>
                      <a:pt x="24" y="1"/>
                      <a:pt x="21" y="2"/>
                    </a:cubicBezTo>
                    <a:cubicBezTo>
                      <a:pt x="19" y="2"/>
                      <a:pt x="18" y="4"/>
                      <a:pt x="17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8" name="Freeform 668">
                <a:extLst>
                  <a:ext uri="{FF2B5EF4-FFF2-40B4-BE49-F238E27FC236}">
                    <a16:creationId xmlns:a16="http://schemas.microsoft.com/office/drawing/2014/main" id="{9C06A8A2-D4C6-714F-81F4-74C34DE8A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584" y="3322009"/>
                <a:ext cx="62337" cy="51764"/>
              </a:xfrm>
              <a:custGeom>
                <a:avLst/>
                <a:gdLst>
                  <a:gd name="T0" fmla="*/ 10 w 18"/>
                  <a:gd name="T1" fmla="*/ 0 h 15"/>
                  <a:gd name="T2" fmla="*/ 1 w 18"/>
                  <a:gd name="T3" fmla="*/ 2 h 15"/>
                  <a:gd name="T4" fmla="*/ 4 w 18"/>
                  <a:gd name="T5" fmla="*/ 8 h 15"/>
                  <a:gd name="T6" fmla="*/ 13 w 18"/>
                  <a:gd name="T7" fmla="*/ 15 h 15"/>
                  <a:gd name="T8" fmla="*/ 15 w 18"/>
                  <a:gd name="T9" fmla="*/ 10 h 15"/>
                  <a:gd name="T10" fmla="*/ 17 w 18"/>
                  <a:gd name="T11" fmla="*/ 6 h 15"/>
                  <a:gd name="T12" fmla="*/ 16 w 18"/>
                  <a:gd name="T13" fmla="*/ 2 h 15"/>
                  <a:gd name="T14" fmla="*/ 10 w 18"/>
                  <a:gd name="T1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5">
                    <a:moveTo>
                      <a:pt x="10" y="0"/>
                    </a:moveTo>
                    <a:cubicBezTo>
                      <a:pt x="8" y="0"/>
                      <a:pt x="0" y="0"/>
                      <a:pt x="1" y="2"/>
                    </a:cubicBezTo>
                    <a:cubicBezTo>
                      <a:pt x="1" y="3"/>
                      <a:pt x="3" y="7"/>
                      <a:pt x="4" y="8"/>
                    </a:cubicBezTo>
                    <a:cubicBezTo>
                      <a:pt x="6" y="11"/>
                      <a:pt x="10" y="13"/>
                      <a:pt x="13" y="15"/>
                    </a:cubicBezTo>
                    <a:cubicBezTo>
                      <a:pt x="13" y="13"/>
                      <a:pt x="13" y="11"/>
                      <a:pt x="15" y="10"/>
                    </a:cubicBezTo>
                    <a:cubicBezTo>
                      <a:pt x="17" y="9"/>
                      <a:pt x="18" y="8"/>
                      <a:pt x="17" y="6"/>
                    </a:cubicBezTo>
                    <a:cubicBezTo>
                      <a:pt x="17" y="4"/>
                      <a:pt x="17" y="3"/>
                      <a:pt x="16" y="2"/>
                    </a:cubicBezTo>
                    <a:cubicBezTo>
                      <a:pt x="14" y="1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59" name="Freeform 669">
                <a:extLst>
                  <a:ext uri="{FF2B5EF4-FFF2-40B4-BE49-F238E27FC236}">
                    <a16:creationId xmlns:a16="http://schemas.microsoft.com/office/drawing/2014/main" id="{C36214E6-8CB2-4540-812F-651686659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278" y="3297303"/>
                <a:ext cx="76451" cy="92941"/>
              </a:xfrm>
              <a:custGeom>
                <a:avLst/>
                <a:gdLst>
                  <a:gd name="T0" fmla="*/ 21 w 22"/>
                  <a:gd name="T1" fmla="*/ 19 h 27"/>
                  <a:gd name="T2" fmla="*/ 20 w 22"/>
                  <a:gd name="T3" fmla="*/ 17 h 27"/>
                  <a:gd name="T4" fmla="*/ 19 w 22"/>
                  <a:gd name="T5" fmla="*/ 13 h 27"/>
                  <a:gd name="T6" fmla="*/ 15 w 22"/>
                  <a:gd name="T7" fmla="*/ 10 h 27"/>
                  <a:gd name="T8" fmla="*/ 14 w 22"/>
                  <a:gd name="T9" fmla="*/ 8 h 27"/>
                  <a:gd name="T10" fmla="*/ 12 w 22"/>
                  <a:gd name="T11" fmla="*/ 5 h 27"/>
                  <a:gd name="T12" fmla="*/ 5 w 22"/>
                  <a:gd name="T13" fmla="*/ 1 h 27"/>
                  <a:gd name="T14" fmla="*/ 2 w 22"/>
                  <a:gd name="T15" fmla="*/ 4 h 27"/>
                  <a:gd name="T16" fmla="*/ 4 w 22"/>
                  <a:gd name="T17" fmla="*/ 14 h 27"/>
                  <a:gd name="T18" fmla="*/ 1 w 22"/>
                  <a:gd name="T19" fmla="*/ 19 h 27"/>
                  <a:gd name="T20" fmla="*/ 0 w 22"/>
                  <a:gd name="T21" fmla="*/ 23 h 27"/>
                  <a:gd name="T22" fmla="*/ 4 w 22"/>
                  <a:gd name="T23" fmla="*/ 27 h 27"/>
                  <a:gd name="T24" fmla="*/ 6 w 22"/>
                  <a:gd name="T25" fmla="*/ 23 h 27"/>
                  <a:gd name="T26" fmla="*/ 10 w 22"/>
                  <a:gd name="T27" fmla="*/ 26 h 27"/>
                  <a:gd name="T28" fmla="*/ 20 w 22"/>
                  <a:gd name="T29" fmla="*/ 24 h 27"/>
                  <a:gd name="T30" fmla="*/ 21 w 22"/>
                  <a:gd name="T31" fmla="*/ 19 h 27"/>
                  <a:gd name="T32" fmla="*/ 21 w 22"/>
                  <a:gd name="T33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27">
                    <a:moveTo>
                      <a:pt x="21" y="19"/>
                    </a:moveTo>
                    <a:cubicBezTo>
                      <a:pt x="22" y="18"/>
                      <a:pt x="21" y="18"/>
                      <a:pt x="20" y="17"/>
                    </a:cubicBezTo>
                    <a:cubicBezTo>
                      <a:pt x="19" y="16"/>
                      <a:pt x="19" y="15"/>
                      <a:pt x="19" y="13"/>
                    </a:cubicBezTo>
                    <a:cubicBezTo>
                      <a:pt x="21" y="10"/>
                      <a:pt x="18" y="10"/>
                      <a:pt x="15" y="10"/>
                    </a:cubicBezTo>
                    <a:cubicBezTo>
                      <a:pt x="14" y="10"/>
                      <a:pt x="14" y="9"/>
                      <a:pt x="14" y="8"/>
                    </a:cubicBezTo>
                    <a:cubicBezTo>
                      <a:pt x="13" y="6"/>
                      <a:pt x="12" y="7"/>
                      <a:pt x="12" y="5"/>
                    </a:cubicBezTo>
                    <a:cubicBezTo>
                      <a:pt x="11" y="2"/>
                      <a:pt x="9" y="0"/>
                      <a:pt x="5" y="1"/>
                    </a:cubicBezTo>
                    <a:cubicBezTo>
                      <a:pt x="2" y="2"/>
                      <a:pt x="2" y="2"/>
                      <a:pt x="2" y="4"/>
                    </a:cubicBezTo>
                    <a:cubicBezTo>
                      <a:pt x="3" y="7"/>
                      <a:pt x="4" y="10"/>
                      <a:pt x="4" y="14"/>
                    </a:cubicBezTo>
                    <a:cubicBezTo>
                      <a:pt x="5" y="17"/>
                      <a:pt x="2" y="16"/>
                      <a:pt x="1" y="19"/>
                    </a:cubicBezTo>
                    <a:cubicBezTo>
                      <a:pt x="0" y="20"/>
                      <a:pt x="0" y="22"/>
                      <a:pt x="0" y="23"/>
                    </a:cubicBezTo>
                    <a:cubicBezTo>
                      <a:pt x="0" y="25"/>
                      <a:pt x="3" y="26"/>
                      <a:pt x="4" y="27"/>
                    </a:cubicBezTo>
                    <a:cubicBezTo>
                      <a:pt x="4" y="26"/>
                      <a:pt x="4" y="23"/>
                      <a:pt x="6" y="23"/>
                    </a:cubicBezTo>
                    <a:cubicBezTo>
                      <a:pt x="8" y="23"/>
                      <a:pt x="9" y="24"/>
                      <a:pt x="10" y="26"/>
                    </a:cubicBezTo>
                    <a:cubicBezTo>
                      <a:pt x="11" y="26"/>
                      <a:pt x="18" y="24"/>
                      <a:pt x="20" y="24"/>
                    </a:cubicBezTo>
                    <a:cubicBezTo>
                      <a:pt x="18" y="22"/>
                      <a:pt x="20" y="21"/>
                      <a:pt x="21" y="19"/>
                    </a:cubicBezTo>
                    <a:cubicBezTo>
                      <a:pt x="22" y="18"/>
                      <a:pt x="20" y="20"/>
                      <a:pt x="21" y="1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0" name="Freeform 670">
                <a:extLst>
                  <a:ext uri="{FF2B5EF4-FFF2-40B4-BE49-F238E27FC236}">
                    <a16:creationId xmlns:a16="http://schemas.microsoft.com/office/drawing/2014/main" id="{1E69699B-1927-2E4E-BA5E-0B433AD36D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6113" y="3242009"/>
                <a:ext cx="121146" cy="65883"/>
              </a:xfrm>
              <a:custGeom>
                <a:avLst/>
                <a:gdLst>
                  <a:gd name="T0" fmla="*/ 30 w 35"/>
                  <a:gd name="T1" fmla="*/ 3 h 19"/>
                  <a:gd name="T2" fmla="*/ 24 w 35"/>
                  <a:gd name="T3" fmla="*/ 1 h 19"/>
                  <a:gd name="T4" fmla="*/ 19 w 35"/>
                  <a:gd name="T5" fmla="*/ 4 h 19"/>
                  <a:gd name="T6" fmla="*/ 15 w 35"/>
                  <a:gd name="T7" fmla="*/ 4 h 19"/>
                  <a:gd name="T8" fmla="*/ 13 w 35"/>
                  <a:gd name="T9" fmla="*/ 6 h 19"/>
                  <a:gd name="T10" fmla="*/ 5 w 35"/>
                  <a:gd name="T11" fmla="*/ 4 h 19"/>
                  <a:gd name="T12" fmla="*/ 5 w 35"/>
                  <a:gd name="T13" fmla="*/ 7 h 19"/>
                  <a:gd name="T14" fmla="*/ 3 w 35"/>
                  <a:gd name="T15" fmla="*/ 8 h 19"/>
                  <a:gd name="T16" fmla="*/ 3 w 35"/>
                  <a:gd name="T17" fmla="*/ 15 h 19"/>
                  <a:gd name="T18" fmla="*/ 11 w 35"/>
                  <a:gd name="T19" fmla="*/ 19 h 19"/>
                  <a:gd name="T20" fmla="*/ 21 w 35"/>
                  <a:gd name="T21" fmla="*/ 17 h 19"/>
                  <a:gd name="T22" fmla="*/ 25 w 35"/>
                  <a:gd name="T23" fmla="*/ 15 h 19"/>
                  <a:gd name="T24" fmla="*/ 29 w 35"/>
                  <a:gd name="T25" fmla="*/ 9 h 19"/>
                  <a:gd name="T26" fmla="*/ 33 w 35"/>
                  <a:gd name="T27" fmla="*/ 6 h 19"/>
                  <a:gd name="T28" fmla="*/ 30 w 35"/>
                  <a:gd name="T29" fmla="*/ 3 h 19"/>
                  <a:gd name="T30" fmla="*/ 30 w 35"/>
                  <a:gd name="T3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" h="19">
                    <a:moveTo>
                      <a:pt x="30" y="3"/>
                    </a:moveTo>
                    <a:cubicBezTo>
                      <a:pt x="30" y="2"/>
                      <a:pt x="25" y="2"/>
                      <a:pt x="24" y="1"/>
                    </a:cubicBezTo>
                    <a:cubicBezTo>
                      <a:pt x="20" y="0"/>
                      <a:pt x="22" y="4"/>
                      <a:pt x="19" y="4"/>
                    </a:cubicBezTo>
                    <a:cubicBezTo>
                      <a:pt x="18" y="3"/>
                      <a:pt x="17" y="4"/>
                      <a:pt x="15" y="4"/>
                    </a:cubicBezTo>
                    <a:cubicBezTo>
                      <a:pt x="14" y="4"/>
                      <a:pt x="14" y="6"/>
                      <a:pt x="13" y="6"/>
                    </a:cubicBezTo>
                    <a:cubicBezTo>
                      <a:pt x="9" y="8"/>
                      <a:pt x="7" y="6"/>
                      <a:pt x="5" y="4"/>
                    </a:cubicBezTo>
                    <a:cubicBezTo>
                      <a:pt x="5" y="5"/>
                      <a:pt x="5" y="6"/>
                      <a:pt x="5" y="7"/>
                    </a:cubicBezTo>
                    <a:cubicBezTo>
                      <a:pt x="4" y="8"/>
                      <a:pt x="3" y="6"/>
                      <a:pt x="3" y="8"/>
                    </a:cubicBezTo>
                    <a:cubicBezTo>
                      <a:pt x="3" y="11"/>
                      <a:pt x="0" y="13"/>
                      <a:pt x="3" y="15"/>
                    </a:cubicBezTo>
                    <a:cubicBezTo>
                      <a:pt x="5" y="17"/>
                      <a:pt x="8" y="19"/>
                      <a:pt x="11" y="19"/>
                    </a:cubicBezTo>
                    <a:cubicBezTo>
                      <a:pt x="15" y="19"/>
                      <a:pt x="17" y="16"/>
                      <a:pt x="21" y="17"/>
                    </a:cubicBezTo>
                    <a:cubicBezTo>
                      <a:pt x="21" y="16"/>
                      <a:pt x="24" y="16"/>
                      <a:pt x="25" y="15"/>
                    </a:cubicBezTo>
                    <a:cubicBezTo>
                      <a:pt x="26" y="13"/>
                      <a:pt x="27" y="11"/>
                      <a:pt x="29" y="9"/>
                    </a:cubicBezTo>
                    <a:cubicBezTo>
                      <a:pt x="30" y="7"/>
                      <a:pt x="31" y="7"/>
                      <a:pt x="33" y="6"/>
                    </a:cubicBezTo>
                    <a:cubicBezTo>
                      <a:pt x="35" y="4"/>
                      <a:pt x="30" y="4"/>
                      <a:pt x="30" y="3"/>
                    </a:cubicBezTo>
                    <a:cubicBezTo>
                      <a:pt x="30" y="3"/>
                      <a:pt x="30" y="4"/>
                      <a:pt x="30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1" name="Freeform 671">
                <a:extLst>
                  <a:ext uri="{FF2B5EF4-FFF2-40B4-BE49-F238E27FC236}">
                    <a16:creationId xmlns:a16="http://schemas.microsoft.com/office/drawing/2014/main" id="{7C4267C6-A633-F944-83ED-81BA756A8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5505" y="3390245"/>
                <a:ext cx="107032" cy="110589"/>
              </a:xfrm>
              <a:custGeom>
                <a:avLst/>
                <a:gdLst>
                  <a:gd name="T0" fmla="*/ 31 w 31"/>
                  <a:gd name="T1" fmla="*/ 0 h 32"/>
                  <a:gd name="T2" fmla="*/ 23 w 31"/>
                  <a:gd name="T3" fmla="*/ 3 h 32"/>
                  <a:gd name="T4" fmla="*/ 13 w 31"/>
                  <a:gd name="T5" fmla="*/ 2 h 32"/>
                  <a:gd name="T6" fmla="*/ 9 w 31"/>
                  <a:gd name="T7" fmla="*/ 4 h 32"/>
                  <a:gd name="T8" fmla="*/ 6 w 31"/>
                  <a:gd name="T9" fmla="*/ 5 h 32"/>
                  <a:gd name="T10" fmla="*/ 4 w 31"/>
                  <a:gd name="T11" fmla="*/ 8 h 32"/>
                  <a:gd name="T12" fmla="*/ 2 w 31"/>
                  <a:gd name="T13" fmla="*/ 11 h 32"/>
                  <a:gd name="T14" fmla="*/ 2 w 31"/>
                  <a:gd name="T15" fmla="*/ 15 h 32"/>
                  <a:gd name="T16" fmla="*/ 4 w 31"/>
                  <a:gd name="T17" fmla="*/ 17 h 32"/>
                  <a:gd name="T18" fmla="*/ 5 w 31"/>
                  <a:gd name="T19" fmla="*/ 22 h 32"/>
                  <a:gd name="T20" fmla="*/ 6 w 31"/>
                  <a:gd name="T21" fmla="*/ 25 h 32"/>
                  <a:gd name="T22" fmla="*/ 7 w 31"/>
                  <a:gd name="T23" fmla="*/ 28 h 32"/>
                  <a:gd name="T24" fmla="*/ 8 w 31"/>
                  <a:gd name="T25" fmla="*/ 29 h 32"/>
                  <a:gd name="T26" fmla="*/ 10 w 31"/>
                  <a:gd name="T27" fmla="*/ 31 h 32"/>
                  <a:gd name="T28" fmla="*/ 12 w 31"/>
                  <a:gd name="T29" fmla="*/ 30 h 32"/>
                  <a:gd name="T30" fmla="*/ 13 w 31"/>
                  <a:gd name="T31" fmla="*/ 31 h 32"/>
                  <a:gd name="T32" fmla="*/ 13 w 31"/>
                  <a:gd name="T33" fmla="*/ 26 h 32"/>
                  <a:gd name="T34" fmla="*/ 17 w 31"/>
                  <a:gd name="T35" fmla="*/ 26 h 32"/>
                  <a:gd name="T36" fmla="*/ 14 w 31"/>
                  <a:gd name="T37" fmla="*/ 23 h 32"/>
                  <a:gd name="T38" fmla="*/ 17 w 31"/>
                  <a:gd name="T39" fmla="*/ 24 h 32"/>
                  <a:gd name="T40" fmla="*/ 18 w 31"/>
                  <a:gd name="T41" fmla="*/ 22 h 32"/>
                  <a:gd name="T42" fmla="*/ 21 w 31"/>
                  <a:gd name="T43" fmla="*/ 23 h 32"/>
                  <a:gd name="T44" fmla="*/ 19 w 31"/>
                  <a:gd name="T45" fmla="*/ 19 h 32"/>
                  <a:gd name="T46" fmla="*/ 15 w 31"/>
                  <a:gd name="T47" fmla="*/ 17 h 32"/>
                  <a:gd name="T48" fmla="*/ 15 w 31"/>
                  <a:gd name="T49" fmla="*/ 16 h 32"/>
                  <a:gd name="T50" fmla="*/ 11 w 31"/>
                  <a:gd name="T51" fmla="*/ 10 h 32"/>
                  <a:gd name="T52" fmla="*/ 16 w 31"/>
                  <a:gd name="T53" fmla="*/ 11 h 32"/>
                  <a:gd name="T54" fmla="*/ 16 w 31"/>
                  <a:gd name="T55" fmla="*/ 10 h 32"/>
                  <a:gd name="T56" fmla="*/ 18 w 31"/>
                  <a:gd name="T57" fmla="*/ 11 h 32"/>
                  <a:gd name="T58" fmla="*/ 17 w 31"/>
                  <a:gd name="T59" fmla="*/ 9 h 32"/>
                  <a:gd name="T60" fmla="*/ 21 w 31"/>
                  <a:gd name="T61" fmla="*/ 10 h 32"/>
                  <a:gd name="T62" fmla="*/ 17 w 31"/>
                  <a:gd name="T63" fmla="*/ 7 h 32"/>
                  <a:gd name="T64" fmla="*/ 22 w 31"/>
                  <a:gd name="T65" fmla="*/ 5 h 32"/>
                  <a:gd name="T66" fmla="*/ 21 w 31"/>
                  <a:gd name="T67" fmla="*/ 7 h 32"/>
                  <a:gd name="T68" fmla="*/ 25 w 31"/>
                  <a:gd name="T69" fmla="*/ 5 h 32"/>
                  <a:gd name="T70" fmla="*/ 29 w 31"/>
                  <a:gd name="T71" fmla="*/ 7 h 32"/>
                  <a:gd name="T72" fmla="*/ 31 w 31"/>
                  <a:gd name="T7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2">
                    <a:moveTo>
                      <a:pt x="31" y="0"/>
                    </a:moveTo>
                    <a:cubicBezTo>
                      <a:pt x="28" y="2"/>
                      <a:pt x="27" y="4"/>
                      <a:pt x="23" y="3"/>
                    </a:cubicBezTo>
                    <a:cubicBezTo>
                      <a:pt x="21" y="2"/>
                      <a:pt x="15" y="1"/>
                      <a:pt x="13" y="2"/>
                    </a:cubicBezTo>
                    <a:cubicBezTo>
                      <a:pt x="13" y="5"/>
                      <a:pt x="10" y="3"/>
                      <a:pt x="9" y="4"/>
                    </a:cubicBezTo>
                    <a:cubicBezTo>
                      <a:pt x="8" y="5"/>
                      <a:pt x="7" y="5"/>
                      <a:pt x="6" y="5"/>
                    </a:cubicBezTo>
                    <a:cubicBezTo>
                      <a:pt x="4" y="6"/>
                      <a:pt x="4" y="7"/>
                      <a:pt x="4" y="8"/>
                    </a:cubicBezTo>
                    <a:cubicBezTo>
                      <a:pt x="3" y="9"/>
                      <a:pt x="3" y="10"/>
                      <a:pt x="2" y="11"/>
                    </a:cubicBezTo>
                    <a:cubicBezTo>
                      <a:pt x="0" y="13"/>
                      <a:pt x="0" y="13"/>
                      <a:pt x="2" y="15"/>
                    </a:cubicBezTo>
                    <a:cubicBezTo>
                      <a:pt x="3" y="16"/>
                      <a:pt x="4" y="16"/>
                      <a:pt x="4" y="17"/>
                    </a:cubicBezTo>
                    <a:cubicBezTo>
                      <a:pt x="4" y="19"/>
                      <a:pt x="4" y="20"/>
                      <a:pt x="5" y="22"/>
                    </a:cubicBezTo>
                    <a:cubicBezTo>
                      <a:pt x="5" y="23"/>
                      <a:pt x="5" y="24"/>
                      <a:pt x="6" y="25"/>
                    </a:cubicBezTo>
                    <a:cubicBezTo>
                      <a:pt x="8" y="26"/>
                      <a:pt x="6" y="27"/>
                      <a:pt x="7" y="28"/>
                    </a:cubicBezTo>
                    <a:cubicBezTo>
                      <a:pt x="7" y="30"/>
                      <a:pt x="8" y="29"/>
                      <a:pt x="8" y="29"/>
                    </a:cubicBezTo>
                    <a:cubicBezTo>
                      <a:pt x="10" y="29"/>
                      <a:pt x="10" y="30"/>
                      <a:pt x="10" y="31"/>
                    </a:cubicBezTo>
                    <a:cubicBezTo>
                      <a:pt x="11" y="31"/>
                      <a:pt x="12" y="30"/>
                      <a:pt x="12" y="30"/>
                    </a:cubicBezTo>
                    <a:cubicBezTo>
                      <a:pt x="13" y="29"/>
                      <a:pt x="13" y="31"/>
                      <a:pt x="13" y="31"/>
                    </a:cubicBezTo>
                    <a:cubicBezTo>
                      <a:pt x="14" y="32"/>
                      <a:pt x="13" y="25"/>
                      <a:pt x="13" y="26"/>
                    </a:cubicBezTo>
                    <a:cubicBezTo>
                      <a:pt x="13" y="25"/>
                      <a:pt x="16" y="26"/>
                      <a:pt x="17" y="26"/>
                    </a:cubicBezTo>
                    <a:cubicBezTo>
                      <a:pt x="17" y="25"/>
                      <a:pt x="14" y="24"/>
                      <a:pt x="14" y="23"/>
                    </a:cubicBezTo>
                    <a:cubicBezTo>
                      <a:pt x="15" y="21"/>
                      <a:pt x="17" y="23"/>
                      <a:pt x="17" y="24"/>
                    </a:cubicBezTo>
                    <a:cubicBezTo>
                      <a:pt x="19" y="25"/>
                      <a:pt x="18" y="23"/>
                      <a:pt x="18" y="22"/>
                    </a:cubicBezTo>
                    <a:cubicBezTo>
                      <a:pt x="18" y="21"/>
                      <a:pt x="21" y="23"/>
                      <a:pt x="21" y="23"/>
                    </a:cubicBezTo>
                    <a:cubicBezTo>
                      <a:pt x="21" y="22"/>
                      <a:pt x="19" y="19"/>
                      <a:pt x="19" y="19"/>
                    </a:cubicBezTo>
                    <a:cubicBezTo>
                      <a:pt x="18" y="18"/>
                      <a:pt x="16" y="18"/>
                      <a:pt x="15" y="17"/>
                    </a:cubicBezTo>
                    <a:cubicBezTo>
                      <a:pt x="15" y="17"/>
                      <a:pt x="15" y="15"/>
                      <a:pt x="15" y="16"/>
                    </a:cubicBezTo>
                    <a:cubicBezTo>
                      <a:pt x="14" y="14"/>
                      <a:pt x="11" y="12"/>
                      <a:pt x="11" y="10"/>
                    </a:cubicBezTo>
                    <a:cubicBezTo>
                      <a:pt x="12" y="6"/>
                      <a:pt x="15" y="10"/>
                      <a:pt x="16" y="11"/>
                    </a:cubicBezTo>
                    <a:cubicBezTo>
                      <a:pt x="16" y="11"/>
                      <a:pt x="16" y="10"/>
                      <a:pt x="16" y="10"/>
                    </a:cubicBezTo>
                    <a:cubicBezTo>
                      <a:pt x="17" y="9"/>
                      <a:pt x="18" y="10"/>
                      <a:pt x="18" y="11"/>
                    </a:cubicBezTo>
                    <a:cubicBezTo>
                      <a:pt x="18" y="11"/>
                      <a:pt x="17" y="9"/>
                      <a:pt x="17" y="9"/>
                    </a:cubicBezTo>
                    <a:cubicBezTo>
                      <a:pt x="18" y="9"/>
                      <a:pt x="20" y="10"/>
                      <a:pt x="21" y="10"/>
                    </a:cubicBezTo>
                    <a:cubicBezTo>
                      <a:pt x="21" y="9"/>
                      <a:pt x="17" y="9"/>
                      <a:pt x="17" y="7"/>
                    </a:cubicBezTo>
                    <a:cubicBezTo>
                      <a:pt x="17" y="7"/>
                      <a:pt x="21" y="5"/>
                      <a:pt x="22" y="5"/>
                    </a:cubicBezTo>
                    <a:cubicBezTo>
                      <a:pt x="22" y="5"/>
                      <a:pt x="21" y="7"/>
                      <a:pt x="21" y="7"/>
                    </a:cubicBezTo>
                    <a:cubicBezTo>
                      <a:pt x="21" y="7"/>
                      <a:pt x="24" y="5"/>
                      <a:pt x="25" y="5"/>
                    </a:cubicBezTo>
                    <a:cubicBezTo>
                      <a:pt x="26" y="5"/>
                      <a:pt x="27" y="6"/>
                      <a:pt x="29" y="7"/>
                    </a:cubicBezTo>
                    <a:cubicBezTo>
                      <a:pt x="30" y="5"/>
                      <a:pt x="31" y="2"/>
                      <a:pt x="3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2" name="Freeform 672">
                <a:extLst>
                  <a:ext uri="{FF2B5EF4-FFF2-40B4-BE49-F238E27FC236}">
                    <a16:creationId xmlns:a16="http://schemas.microsoft.com/office/drawing/2014/main" id="{5A2AC95C-A34A-FD4D-99DE-70B6AAF977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1952" y="3384361"/>
                <a:ext cx="51751" cy="34117"/>
              </a:xfrm>
              <a:custGeom>
                <a:avLst/>
                <a:gdLst>
                  <a:gd name="T0" fmla="*/ 15 w 15"/>
                  <a:gd name="T1" fmla="*/ 6 h 10"/>
                  <a:gd name="T2" fmla="*/ 10 w 15"/>
                  <a:gd name="T3" fmla="*/ 1 h 10"/>
                  <a:gd name="T4" fmla="*/ 2 w 15"/>
                  <a:gd name="T5" fmla="*/ 5 h 10"/>
                  <a:gd name="T6" fmla="*/ 1 w 15"/>
                  <a:gd name="T7" fmla="*/ 9 h 10"/>
                  <a:gd name="T8" fmla="*/ 6 w 15"/>
                  <a:gd name="T9" fmla="*/ 9 h 10"/>
                  <a:gd name="T10" fmla="*/ 11 w 15"/>
                  <a:gd name="T11" fmla="*/ 7 h 10"/>
                  <a:gd name="T12" fmla="*/ 15 w 15"/>
                  <a:gd name="T13" fmla="*/ 6 h 10"/>
                  <a:gd name="T14" fmla="*/ 15 w 15"/>
                  <a:gd name="T15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10">
                    <a:moveTo>
                      <a:pt x="15" y="6"/>
                    </a:moveTo>
                    <a:cubicBezTo>
                      <a:pt x="13" y="4"/>
                      <a:pt x="10" y="4"/>
                      <a:pt x="10" y="1"/>
                    </a:cubicBezTo>
                    <a:cubicBezTo>
                      <a:pt x="5" y="0"/>
                      <a:pt x="4" y="0"/>
                      <a:pt x="2" y="5"/>
                    </a:cubicBezTo>
                    <a:cubicBezTo>
                      <a:pt x="2" y="6"/>
                      <a:pt x="0" y="9"/>
                      <a:pt x="1" y="9"/>
                    </a:cubicBezTo>
                    <a:cubicBezTo>
                      <a:pt x="3" y="10"/>
                      <a:pt x="5" y="10"/>
                      <a:pt x="6" y="9"/>
                    </a:cubicBezTo>
                    <a:cubicBezTo>
                      <a:pt x="8" y="8"/>
                      <a:pt x="9" y="7"/>
                      <a:pt x="11" y="7"/>
                    </a:cubicBezTo>
                    <a:cubicBezTo>
                      <a:pt x="11" y="7"/>
                      <a:pt x="15" y="7"/>
                      <a:pt x="15" y="6"/>
                    </a:cubicBezTo>
                    <a:cubicBezTo>
                      <a:pt x="14" y="6"/>
                      <a:pt x="15" y="7"/>
                      <a:pt x="15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3" name="Freeform 673">
                <a:extLst>
                  <a:ext uri="{FF2B5EF4-FFF2-40B4-BE49-F238E27FC236}">
                    <a16:creationId xmlns:a16="http://schemas.microsoft.com/office/drawing/2014/main" id="{848029DA-2BEA-B64D-B617-B5460648A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393" y="3373774"/>
                <a:ext cx="30580" cy="62354"/>
              </a:xfrm>
              <a:custGeom>
                <a:avLst/>
                <a:gdLst>
                  <a:gd name="T0" fmla="*/ 6 w 9"/>
                  <a:gd name="T1" fmla="*/ 16 h 18"/>
                  <a:gd name="T2" fmla="*/ 7 w 9"/>
                  <a:gd name="T3" fmla="*/ 11 h 18"/>
                  <a:gd name="T4" fmla="*/ 6 w 9"/>
                  <a:gd name="T5" fmla="*/ 6 h 18"/>
                  <a:gd name="T6" fmla="*/ 7 w 9"/>
                  <a:gd name="T7" fmla="*/ 4 h 18"/>
                  <a:gd name="T8" fmla="*/ 3 w 9"/>
                  <a:gd name="T9" fmla="*/ 1 h 18"/>
                  <a:gd name="T10" fmla="*/ 0 w 9"/>
                  <a:gd name="T11" fmla="*/ 9 h 18"/>
                  <a:gd name="T12" fmla="*/ 4 w 9"/>
                  <a:gd name="T13" fmla="*/ 18 h 18"/>
                  <a:gd name="T14" fmla="*/ 6 w 9"/>
                  <a:gd name="T15" fmla="*/ 16 h 18"/>
                  <a:gd name="T16" fmla="*/ 6 w 9"/>
                  <a:gd name="T1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8">
                    <a:moveTo>
                      <a:pt x="6" y="16"/>
                    </a:moveTo>
                    <a:cubicBezTo>
                      <a:pt x="7" y="14"/>
                      <a:pt x="9" y="12"/>
                      <a:pt x="7" y="11"/>
                    </a:cubicBezTo>
                    <a:cubicBezTo>
                      <a:pt x="6" y="10"/>
                      <a:pt x="5" y="8"/>
                      <a:pt x="6" y="6"/>
                    </a:cubicBezTo>
                    <a:cubicBezTo>
                      <a:pt x="6" y="6"/>
                      <a:pt x="7" y="4"/>
                      <a:pt x="7" y="4"/>
                    </a:cubicBezTo>
                    <a:cubicBezTo>
                      <a:pt x="6" y="3"/>
                      <a:pt x="4" y="1"/>
                      <a:pt x="3" y="1"/>
                    </a:cubicBezTo>
                    <a:cubicBezTo>
                      <a:pt x="0" y="0"/>
                      <a:pt x="0" y="7"/>
                      <a:pt x="0" y="9"/>
                    </a:cubicBezTo>
                    <a:cubicBezTo>
                      <a:pt x="0" y="13"/>
                      <a:pt x="2" y="15"/>
                      <a:pt x="4" y="18"/>
                    </a:cubicBezTo>
                    <a:cubicBezTo>
                      <a:pt x="5" y="17"/>
                      <a:pt x="6" y="16"/>
                      <a:pt x="6" y="16"/>
                    </a:cubicBezTo>
                    <a:cubicBezTo>
                      <a:pt x="7" y="14"/>
                      <a:pt x="6" y="16"/>
                      <a:pt x="6" y="1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4" name="Freeform 674">
                <a:extLst>
                  <a:ext uri="{FF2B5EF4-FFF2-40B4-BE49-F238E27FC236}">
                    <a16:creationId xmlns:a16="http://schemas.microsoft.com/office/drawing/2014/main" id="{6C76CFD8-6FB0-6B45-BFA2-6A9D0B09C8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9034" y="3380833"/>
                <a:ext cx="44694" cy="30589"/>
              </a:xfrm>
              <a:custGeom>
                <a:avLst/>
                <a:gdLst>
                  <a:gd name="T0" fmla="*/ 11 w 13"/>
                  <a:gd name="T1" fmla="*/ 0 h 9"/>
                  <a:gd name="T2" fmla="*/ 2 w 13"/>
                  <a:gd name="T3" fmla="*/ 2 h 9"/>
                  <a:gd name="T4" fmla="*/ 3 w 13"/>
                  <a:gd name="T5" fmla="*/ 9 h 9"/>
                  <a:gd name="T6" fmla="*/ 7 w 13"/>
                  <a:gd name="T7" fmla="*/ 8 h 9"/>
                  <a:gd name="T8" fmla="*/ 10 w 13"/>
                  <a:gd name="T9" fmla="*/ 7 h 9"/>
                  <a:gd name="T10" fmla="*/ 11 w 13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9">
                    <a:moveTo>
                      <a:pt x="11" y="0"/>
                    </a:moveTo>
                    <a:cubicBezTo>
                      <a:pt x="9" y="0"/>
                      <a:pt x="2" y="0"/>
                      <a:pt x="2" y="2"/>
                    </a:cubicBezTo>
                    <a:cubicBezTo>
                      <a:pt x="0" y="4"/>
                      <a:pt x="0" y="8"/>
                      <a:pt x="3" y="9"/>
                    </a:cubicBezTo>
                    <a:cubicBezTo>
                      <a:pt x="4" y="8"/>
                      <a:pt x="6" y="9"/>
                      <a:pt x="7" y="8"/>
                    </a:cubicBezTo>
                    <a:cubicBezTo>
                      <a:pt x="8" y="8"/>
                      <a:pt x="9" y="6"/>
                      <a:pt x="10" y="7"/>
                    </a:cubicBezTo>
                    <a:cubicBezTo>
                      <a:pt x="13" y="9"/>
                      <a:pt x="11" y="1"/>
                      <a:pt x="1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5" name="Freeform 675">
                <a:extLst>
                  <a:ext uri="{FF2B5EF4-FFF2-40B4-BE49-F238E27FC236}">
                    <a16:creationId xmlns:a16="http://schemas.microsoft.com/office/drawing/2014/main" id="{9BBE4A12-7F80-454F-B5C3-7EA5262D44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7760" y="3400832"/>
                <a:ext cx="65866" cy="55294"/>
              </a:xfrm>
              <a:custGeom>
                <a:avLst/>
                <a:gdLst>
                  <a:gd name="T0" fmla="*/ 19 w 19"/>
                  <a:gd name="T1" fmla="*/ 14 h 16"/>
                  <a:gd name="T2" fmla="*/ 17 w 19"/>
                  <a:gd name="T3" fmla="*/ 10 h 16"/>
                  <a:gd name="T4" fmla="*/ 16 w 19"/>
                  <a:gd name="T5" fmla="*/ 7 h 16"/>
                  <a:gd name="T6" fmla="*/ 14 w 19"/>
                  <a:gd name="T7" fmla="*/ 3 h 16"/>
                  <a:gd name="T8" fmla="*/ 12 w 19"/>
                  <a:gd name="T9" fmla="*/ 0 h 16"/>
                  <a:gd name="T10" fmla="*/ 6 w 19"/>
                  <a:gd name="T11" fmla="*/ 6 h 16"/>
                  <a:gd name="T12" fmla="*/ 9 w 19"/>
                  <a:gd name="T13" fmla="*/ 9 h 16"/>
                  <a:gd name="T14" fmla="*/ 12 w 19"/>
                  <a:gd name="T15" fmla="*/ 11 h 16"/>
                  <a:gd name="T16" fmla="*/ 16 w 19"/>
                  <a:gd name="T17" fmla="*/ 13 h 16"/>
                  <a:gd name="T18" fmla="*/ 19 w 19"/>
                  <a:gd name="T19" fmla="*/ 14 h 16"/>
                  <a:gd name="T20" fmla="*/ 19 w 19"/>
                  <a:gd name="T21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6">
                    <a:moveTo>
                      <a:pt x="19" y="14"/>
                    </a:moveTo>
                    <a:cubicBezTo>
                      <a:pt x="19" y="12"/>
                      <a:pt x="19" y="11"/>
                      <a:pt x="17" y="10"/>
                    </a:cubicBezTo>
                    <a:cubicBezTo>
                      <a:pt x="15" y="9"/>
                      <a:pt x="17" y="8"/>
                      <a:pt x="16" y="7"/>
                    </a:cubicBezTo>
                    <a:cubicBezTo>
                      <a:pt x="15" y="5"/>
                      <a:pt x="14" y="6"/>
                      <a:pt x="14" y="3"/>
                    </a:cubicBezTo>
                    <a:cubicBezTo>
                      <a:pt x="14" y="3"/>
                      <a:pt x="11" y="1"/>
                      <a:pt x="12" y="0"/>
                    </a:cubicBezTo>
                    <a:cubicBezTo>
                      <a:pt x="9" y="0"/>
                      <a:pt x="0" y="1"/>
                      <a:pt x="6" y="6"/>
                    </a:cubicBezTo>
                    <a:cubicBezTo>
                      <a:pt x="7" y="7"/>
                      <a:pt x="8" y="8"/>
                      <a:pt x="9" y="9"/>
                    </a:cubicBezTo>
                    <a:cubicBezTo>
                      <a:pt x="10" y="10"/>
                      <a:pt x="11" y="10"/>
                      <a:pt x="12" y="11"/>
                    </a:cubicBezTo>
                    <a:cubicBezTo>
                      <a:pt x="14" y="11"/>
                      <a:pt x="16" y="11"/>
                      <a:pt x="16" y="13"/>
                    </a:cubicBezTo>
                    <a:cubicBezTo>
                      <a:pt x="17" y="14"/>
                      <a:pt x="18" y="16"/>
                      <a:pt x="19" y="14"/>
                    </a:cubicBezTo>
                    <a:cubicBezTo>
                      <a:pt x="19" y="13"/>
                      <a:pt x="18" y="15"/>
                      <a:pt x="19" y="1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6" name="Freeform 676">
                <a:extLst>
                  <a:ext uri="{FF2B5EF4-FFF2-40B4-BE49-F238E27FC236}">
                    <a16:creationId xmlns:a16="http://schemas.microsoft.com/office/drawing/2014/main" id="{9119A330-3EE1-EA4E-A449-BBC871175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460" y="3429067"/>
                <a:ext cx="341088" cy="289412"/>
              </a:xfrm>
              <a:custGeom>
                <a:avLst/>
                <a:gdLst>
                  <a:gd name="T0" fmla="*/ 95 w 99"/>
                  <a:gd name="T1" fmla="*/ 73 h 84"/>
                  <a:gd name="T2" fmla="*/ 93 w 99"/>
                  <a:gd name="T3" fmla="*/ 68 h 84"/>
                  <a:gd name="T4" fmla="*/ 90 w 99"/>
                  <a:gd name="T5" fmla="*/ 65 h 84"/>
                  <a:gd name="T6" fmla="*/ 86 w 99"/>
                  <a:gd name="T7" fmla="*/ 60 h 84"/>
                  <a:gd name="T8" fmla="*/ 87 w 99"/>
                  <a:gd name="T9" fmla="*/ 55 h 84"/>
                  <a:gd name="T10" fmla="*/ 89 w 99"/>
                  <a:gd name="T11" fmla="*/ 50 h 84"/>
                  <a:gd name="T12" fmla="*/ 84 w 99"/>
                  <a:gd name="T13" fmla="*/ 49 h 84"/>
                  <a:gd name="T14" fmla="*/ 84 w 99"/>
                  <a:gd name="T15" fmla="*/ 46 h 84"/>
                  <a:gd name="T16" fmla="*/ 84 w 99"/>
                  <a:gd name="T17" fmla="*/ 40 h 84"/>
                  <a:gd name="T18" fmla="*/ 82 w 99"/>
                  <a:gd name="T19" fmla="*/ 36 h 84"/>
                  <a:gd name="T20" fmla="*/ 85 w 99"/>
                  <a:gd name="T21" fmla="*/ 31 h 84"/>
                  <a:gd name="T22" fmla="*/ 86 w 99"/>
                  <a:gd name="T23" fmla="*/ 20 h 84"/>
                  <a:gd name="T24" fmla="*/ 79 w 99"/>
                  <a:gd name="T25" fmla="*/ 18 h 84"/>
                  <a:gd name="T26" fmla="*/ 76 w 99"/>
                  <a:gd name="T27" fmla="*/ 15 h 84"/>
                  <a:gd name="T28" fmla="*/ 71 w 99"/>
                  <a:gd name="T29" fmla="*/ 13 h 84"/>
                  <a:gd name="T30" fmla="*/ 66 w 99"/>
                  <a:gd name="T31" fmla="*/ 12 h 84"/>
                  <a:gd name="T32" fmla="*/ 61 w 99"/>
                  <a:gd name="T33" fmla="*/ 11 h 84"/>
                  <a:gd name="T34" fmla="*/ 57 w 99"/>
                  <a:gd name="T35" fmla="*/ 12 h 84"/>
                  <a:gd name="T36" fmla="*/ 53 w 99"/>
                  <a:gd name="T37" fmla="*/ 15 h 84"/>
                  <a:gd name="T38" fmla="*/ 49 w 99"/>
                  <a:gd name="T39" fmla="*/ 17 h 84"/>
                  <a:gd name="T40" fmla="*/ 46 w 99"/>
                  <a:gd name="T41" fmla="*/ 20 h 84"/>
                  <a:gd name="T42" fmla="*/ 33 w 99"/>
                  <a:gd name="T43" fmla="*/ 18 h 84"/>
                  <a:gd name="T44" fmla="*/ 30 w 99"/>
                  <a:gd name="T45" fmla="*/ 16 h 84"/>
                  <a:gd name="T46" fmla="*/ 25 w 99"/>
                  <a:gd name="T47" fmla="*/ 15 h 84"/>
                  <a:gd name="T48" fmla="*/ 24 w 99"/>
                  <a:gd name="T49" fmla="*/ 10 h 84"/>
                  <a:gd name="T50" fmla="*/ 20 w 99"/>
                  <a:gd name="T51" fmla="*/ 5 h 84"/>
                  <a:gd name="T52" fmla="*/ 14 w 99"/>
                  <a:gd name="T53" fmla="*/ 5 h 84"/>
                  <a:gd name="T54" fmla="*/ 11 w 99"/>
                  <a:gd name="T55" fmla="*/ 7 h 84"/>
                  <a:gd name="T56" fmla="*/ 5 w 99"/>
                  <a:gd name="T57" fmla="*/ 4 h 84"/>
                  <a:gd name="T58" fmla="*/ 1 w 99"/>
                  <a:gd name="T59" fmla="*/ 3 h 84"/>
                  <a:gd name="T60" fmla="*/ 0 w 99"/>
                  <a:gd name="T61" fmla="*/ 5 h 84"/>
                  <a:gd name="T62" fmla="*/ 1 w 99"/>
                  <a:gd name="T63" fmla="*/ 8 h 84"/>
                  <a:gd name="T64" fmla="*/ 1 w 99"/>
                  <a:gd name="T65" fmla="*/ 10 h 84"/>
                  <a:gd name="T66" fmla="*/ 1 w 99"/>
                  <a:gd name="T67" fmla="*/ 12 h 84"/>
                  <a:gd name="T68" fmla="*/ 3 w 99"/>
                  <a:gd name="T69" fmla="*/ 14 h 84"/>
                  <a:gd name="T70" fmla="*/ 3 w 99"/>
                  <a:gd name="T71" fmla="*/ 16 h 84"/>
                  <a:gd name="T72" fmla="*/ 5 w 99"/>
                  <a:gd name="T73" fmla="*/ 21 h 84"/>
                  <a:gd name="T74" fmla="*/ 8 w 99"/>
                  <a:gd name="T75" fmla="*/ 24 h 84"/>
                  <a:gd name="T76" fmla="*/ 10 w 99"/>
                  <a:gd name="T77" fmla="*/ 25 h 84"/>
                  <a:gd name="T78" fmla="*/ 8 w 99"/>
                  <a:gd name="T79" fmla="*/ 37 h 84"/>
                  <a:gd name="T80" fmla="*/ 12 w 99"/>
                  <a:gd name="T81" fmla="*/ 41 h 84"/>
                  <a:gd name="T82" fmla="*/ 18 w 99"/>
                  <a:gd name="T83" fmla="*/ 47 h 84"/>
                  <a:gd name="T84" fmla="*/ 17 w 99"/>
                  <a:gd name="T85" fmla="*/ 50 h 84"/>
                  <a:gd name="T86" fmla="*/ 19 w 99"/>
                  <a:gd name="T87" fmla="*/ 52 h 84"/>
                  <a:gd name="T88" fmla="*/ 22 w 99"/>
                  <a:gd name="T89" fmla="*/ 58 h 84"/>
                  <a:gd name="T90" fmla="*/ 24 w 99"/>
                  <a:gd name="T91" fmla="*/ 55 h 84"/>
                  <a:gd name="T92" fmla="*/ 25 w 99"/>
                  <a:gd name="T93" fmla="*/ 56 h 84"/>
                  <a:gd name="T94" fmla="*/ 26 w 99"/>
                  <a:gd name="T95" fmla="*/ 57 h 84"/>
                  <a:gd name="T96" fmla="*/ 30 w 99"/>
                  <a:gd name="T97" fmla="*/ 57 h 84"/>
                  <a:gd name="T98" fmla="*/ 35 w 99"/>
                  <a:gd name="T99" fmla="*/ 66 h 84"/>
                  <a:gd name="T100" fmla="*/ 46 w 99"/>
                  <a:gd name="T101" fmla="*/ 74 h 84"/>
                  <a:gd name="T102" fmla="*/ 52 w 99"/>
                  <a:gd name="T103" fmla="*/ 76 h 84"/>
                  <a:gd name="T104" fmla="*/ 56 w 99"/>
                  <a:gd name="T105" fmla="*/ 75 h 84"/>
                  <a:gd name="T106" fmla="*/ 56 w 99"/>
                  <a:gd name="T107" fmla="*/ 76 h 84"/>
                  <a:gd name="T108" fmla="*/ 61 w 99"/>
                  <a:gd name="T109" fmla="*/ 73 h 84"/>
                  <a:gd name="T110" fmla="*/ 60 w 99"/>
                  <a:gd name="T111" fmla="*/ 73 h 84"/>
                  <a:gd name="T112" fmla="*/ 62 w 99"/>
                  <a:gd name="T113" fmla="*/ 73 h 84"/>
                  <a:gd name="T114" fmla="*/ 65 w 99"/>
                  <a:gd name="T115" fmla="*/ 77 h 84"/>
                  <a:gd name="T116" fmla="*/ 69 w 99"/>
                  <a:gd name="T117" fmla="*/ 81 h 84"/>
                  <a:gd name="T118" fmla="*/ 88 w 99"/>
                  <a:gd name="T119" fmla="*/ 84 h 84"/>
                  <a:gd name="T120" fmla="*/ 92 w 99"/>
                  <a:gd name="T121" fmla="*/ 77 h 84"/>
                  <a:gd name="T122" fmla="*/ 95 w 99"/>
                  <a:gd name="T123" fmla="*/ 73 h 84"/>
                  <a:gd name="T124" fmla="*/ 95 w 99"/>
                  <a:gd name="T125" fmla="*/ 7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" h="84">
                    <a:moveTo>
                      <a:pt x="95" y="73"/>
                    </a:moveTo>
                    <a:cubicBezTo>
                      <a:pt x="93" y="72"/>
                      <a:pt x="94" y="70"/>
                      <a:pt x="93" y="68"/>
                    </a:cubicBezTo>
                    <a:cubicBezTo>
                      <a:pt x="93" y="67"/>
                      <a:pt x="91" y="66"/>
                      <a:pt x="90" y="65"/>
                    </a:cubicBezTo>
                    <a:cubicBezTo>
                      <a:pt x="88" y="64"/>
                      <a:pt x="87" y="62"/>
                      <a:pt x="86" y="60"/>
                    </a:cubicBezTo>
                    <a:cubicBezTo>
                      <a:pt x="84" y="58"/>
                      <a:pt x="85" y="58"/>
                      <a:pt x="87" y="55"/>
                    </a:cubicBezTo>
                    <a:cubicBezTo>
                      <a:pt x="88" y="54"/>
                      <a:pt x="90" y="52"/>
                      <a:pt x="89" y="50"/>
                    </a:cubicBezTo>
                    <a:cubicBezTo>
                      <a:pt x="88" y="49"/>
                      <a:pt x="85" y="49"/>
                      <a:pt x="84" y="49"/>
                    </a:cubicBezTo>
                    <a:cubicBezTo>
                      <a:pt x="83" y="48"/>
                      <a:pt x="84" y="46"/>
                      <a:pt x="84" y="46"/>
                    </a:cubicBezTo>
                    <a:cubicBezTo>
                      <a:pt x="83" y="44"/>
                      <a:pt x="83" y="41"/>
                      <a:pt x="84" y="40"/>
                    </a:cubicBezTo>
                    <a:cubicBezTo>
                      <a:pt x="86" y="38"/>
                      <a:pt x="83" y="37"/>
                      <a:pt x="82" y="36"/>
                    </a:cubicBezTo>
                    <a:cubicBezTo>
                      <a:pt x="82" y="35"/>
                      <a:pt x="84" y="32"/>
                      <a:pt x="85" y="31"/>
                    </a:cubicBezTo>
                    <a:cubicBezTo>
                      <a:pt x="85" y="30"/>
                      <a:pt x="87" y="20"/>
                      <a:pt x="86" y="20"/>
                    </a:cubicBezTo>
                    <a:cubicBezTo>
                      <a:pt x="83" y="20"/>
                      <a:pt x="82" y="20"/>
                      <a:pt x="79" y="18"/>
                    </a:cubicBezTo>
                    <a:cubicBezTo>
                      <a:pt x="78" y="17"/>
                      <a:pt x="77" y="16"/>
                      <a:pt x="76" y="15"/>
                    </a:cubicBezTo>
                    <a:cubicBezTo>
                      <a:pt x="75" y="14"/>
                      <a:pt x="72" y="14"/>
                      <a:pt x="71" y="13"/>
                    </a:cubicBezTo>
                    <a:cubicBezTo>
                      <a:pt x="69" y="13"/>
                      <a:pt x="68" y="13"/>
                      <a:pt x="66" y="12"/>
                    </a:cubicBezTo>
                    <a:cubicBezTo>
                      <a:pt x="65" y="10"/>
                      <a:pt x="63" y="11"/>
                      <a:pt x="61" y="11"/>
                    </a:cubicBezTo>
                    <a:cubicBezTo>
                      <a:pt x="60" y="12"/>
                      <a:pt x="58" y="11"/>
                      <a:pt x="57" y="12"/>
                    </a:cubicBezTo>
                    <a:cubicBezTo>
                      <a:pt x="55" y="12"/>
                      <a:pt x="54" y="14"/>
                      <a:pt x="53" y="15"/>
                    </a:cubicBezTo>
                    <a:cubicBezTo>
                      <a:pt x="52" y="16"/>
                      <a:pt x="49" y="15"/>
                      <a:pt x="49" y="17"/>
                    </a:cubicBezTo>
                    <a:cubicBezTo>
                      <a:pt x="49" y="19"/>
                      <a:pt x="48" y="19"/>
                      <a:pt x="46" y="20"/>
                    </a:cubicBezTo>
                    <a:cubicBezTo>
                      <a:pt x="41" y="21"/>
                      <a:pt x="37" y="21"/>
                      <a:pt x="33" y="18"/>
                    </a:cubicBezTo>
                    <a:cubicBezTo>
                      <a:pt x="32" y="17"/>
                      <a:pt x="31" y="16"/>
                      <a:pt x="30" y="16"/>
                    </a:cubicBezTo>
                    <a:cubicBezTo>
                      <a:pt x="28" y="14"/>
                      <a:pt x="27" y="15"/>
                      <a:pt x="25" y="15"/>
                    </a:cubicBezTo>
                    <a:cubicBezTo>
                      <a:pt x="24" y="14"/>
                      <a:pt x="24" y="11"/>
                      <a:pt x="24" y="10"/>
                    </a:cubicBezTo>
                    <a:cubicBezTo>
                      <a:pt x="21" y="9"/>
                      <a:pt x="20" y="8"/>
                      <a:pt x="20" y="5"/>
                    </a:cubicBezTo>
                    <a:cubicBezTo>
                      <a:pt x="20" y="0"/>
                      <a:pt x="16" y="3"/>
                      <a:pt x="14" y="5"/>
                    </a:cubicBezTo>
                    <a:cubicBezTo>
                      <a:pt x="13" y="6"/>
                      <a:pt x="12" y="7"/>
                      <a:pt x="11" y="7"/>
                    </a:cubicBezTo>
                    <a:cubicBezTo>
                      <a:pt x="9" y="6"/>
                      <a:pt x="6" y="6"/>
                      <a:pt x="5" y="4"/>
                    </a:cubicBezTo>
                    <a:cubicBezTo>
                      <a:pt x="3" y="2"/>
                      <a:pt x="3" y="1"/>
                      <a:pt x="1" y="3"/>
                    </a:cubicBezTo>
                    <a:cubicBezTo>
                      <a:pt x="1" y="4"/>
                      <a:pt x="0" y="4"/>
                      <a:pt x="0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1" y="8"/>
                      <a:pt x="2" y="10"/>
                      <a:pt x="1" y="10"/>
                    </a:cubicBezTo>
                    <a:cubicBezTo>
                      <a:pt x="1" y="11"/>
                      <a:pt x="0" y="11"/>
                      <a:pt x="1" y="12"/>
                    </a:cubicBezTo>
                    <a:cubicBezTo>
                      <a:pt x="1" y="13"/>
                      <a:pt x="3" y="13"/>
                      <a:pt x="3" y="14"/>
                    </a:cubicBezTo>
                    <a:cubicBezTo>
                      <a:pt x="3" y="15"/>
                      <a:pt x="2" y="16"/>
                      <a:pt x="3" y="16"/>
                    </a:cubicBezTo>
                    <a:cubicBezTo>
                      <a:pt x="4" y="18"/>
                      <a:pt x="4" y="19"/>
                      <a:pt x="5" y="21"/>
                    </a:cubicBezTo>
                    <a:cubicBezTo>
                      <a:pt x="6" y="22"/>
                      <a:pt x="6" y="23"/>
                      <a:pt x="8" y="24"/>
                    </a:cubicBezTo>
                    <a:cubicBezTo>
                      <a:pt x="8" y="24"/>
                      <a:pt x="10" y="25"/>
                      <a:pt x="10" y="25"/>
                    </a:cubicBezTo>
                    <a:cubicBezTo>
                      <a:pt x="11" y="29"/>
                      <a:pt x="2" y="33"/>
                      <a:pt x="8" y="37"/>
                    </a:cubicBezTo>
                    <a:cubicBezTo>
                      <a:pt x="10" y="38"/>
                      <a:pt x="10" y="40"/>
                      <a:pt x="12" y="41"/>
                    </a:cubicBezTo>
                    <a:cubicBezTo>
                      <a:pt x="14" y="43"/>
                      <a:pt x="16" y="44"/>
                      <a:pt x="18" y="47"/>
                    </a:cubicBezTo>
                    <a:cubicBezTo>
                      <a:pt x="18" y="48"/>
                      <a:pt x="17" y="49"/>
                      <a:pt x="17" y="50"/>
                    </a:cubicBezTo>
                    <a:cubicBezTo>
                      <a:pt x="18" y="51"/>
                      <a:pt x="20" y="51"/>
                      <a:pt x="19" y="52"/>
                    </a:cubicBezTo>
                    <a:cubicBezTo>
                      <a:pt x="19" y="55"/>
                      <a:pt x="21" y="56"/>
                      <a:pt x="22" y="58"/>
                    </a:cubicBezTo>
                    <a:cubicBezTo>
                      <a:pt x="24" y="57"/>
                      <a:pt x="23" y="56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7" y="56"/>
                      <a:pt x="25" y="56"/>
                      <a:pt x="26" y="57"/>
                    </a:cubicBezTo>
                    <a:cubicBezTo>
                      <a:pt x="27" y="58"/>
                      <a:pt x="28" y="55"/>
                      <a:pt x="30" y="57"/>
                    </a:cubicBezTo>
                    <a:cubicBezTo>
                      <a:pt x="32" y="60"/>
                      <a:pt x="33" y="63"/>
                      <a:pt x="35" y="66"/>
                    </a:cubicBezTo>
                    <a:cubicBezTo>
                      <a:pt x="37" y="69"/>
                      <a:pt x="42" y="72"/>
                      <a:pt x="46" y="74"/>
                    </a:cubicBezTo>
                    <a:cubicBezTo>
                      <a:pt x="48" y="75"/>
                      <a:pt x="50" y="75"/>
                      <a:pt x="52" y="76"/>
                    </a:cubicBezTo>
                    <a:cubicBezTo>
                      <a:pt x="53" y="76"/>
                      <a:pt x="56" y="75"/>
                      <a:pt x="56" y="75"/>
                    </a:cubicBezTo>
                    <a:cubicBezTo>
                      <a:pt x="56" y="75"/>
                      <a:pt x="56" y="76"/>
                      <a:pt x="56" y="76"/>
                    </a:cubicBezTo>
                    <a:cubicBezTo>
                      <a:pt x="57" y="76"/>
                      <a:pt x="60" y="74"/>
                      <a:pt x="61" y="73"/>
                    </a:cubicBezTo>
                    <a:cubicBezTo>
                      <a:pt x="61" y="73"/>
                      <a:pt x="60" y="73"/>
                      <a:pt x="60" y="73"/>
                    </a:cubicBezTo>
                    <a:cubicBezTo>
                      <a:pt x="60" y="72"/>
                      <a:pt x="62" y="73"/>
                      <a:pt x="62" y="73"/>
                    </a:cubicBezTo>
                    <a:cubicBezTo>
                      <a:pt x="64" y="74"/>
                      <a:pt x="64" y="75"/>
                      <a:pt x="65" y="77"/>
                    </a:cubicBezTo>
                    <a:cubicBezTo>
                      <a:pt x="66" y="80"/>
                      <a:pt x="67" y="80"/>
                      <a:pt x="69" y="81"/>
                    </a:cubicBezTo>
                    <a:cubicBezTo>
                      <a:pt x="75" y="82"/>
                      <a:pt x="82" y="83"/>
                      <a:pt x="88" y="84"/>
                    </a:cubicBezTo>
                    <a:cubicBezTo>
                      <a:pt x="88" y="80"/>
                      <a:pt x="89" y="79"/>
                      <a:pt x="92" y="77"/>
                    </a:cubicBezTo>
                    <a:cubicBezTo>
                      <a:pt x="94" y="76"/>
                      <a:pt x="99" y="75"/>
                      <a:pt x="95" y="73"/>
                    </a:cubicBezTo>
                    <a:cubicBezTo>
                      <a:pt x="94" y="72"/>
                      <a:pt x="97" y="74"/>
                      <a:pt x="95" y="7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7" name="Freeform 677">
                <a:extLst>
                  <a:ext uri="{FF2B5EF4-FFF2-40B4-BE49-F238E27FC236}">
                    <a16:creationId xmlns:a16="http://schemas.microsoft.com/office/drawing/2014/main" id="{71E4CCB6-63BF-5E45-B7B3-7ABD7849A0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517" y="3432597"/>
                <a:ext cx="27052" cy="20001"/>
              </a:xfrm>
              <a:custGeom>
                <a:avLst/>
                <a:gdLst>
                  <a:gd name="T0" fmla="*/ 1 w 8"/>
                  <a:gd name="T1" fmla="*/ 1 h 6"/>
                  <a:gd name="T2" fmla="*/ 3 w 8"/>
                  <a:gd name="T3" fmla="*/ 4 h 6"/>
                  <a:gd name="T4" fmla="*/ 8 w 8"/>
                  <a:gd name="T5" fmla="*/ 6 h 6"/>
                  <a:gd name="T6" fmla="*/ 0 w 8"/>
                  <a:gd name="T7" fmla="*/ 0 h 6"/>
                  <a:gd name="T8" fmla="*/ 1 w 8"/>
                  <a:gd name="T9" fmla="*/ 1 h 6"/>
                  <a:gd name="T10" fmla="*/ 1 w 8"/>
                  <a:gd name="T11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1" y="1"/>
                    </a:moveTo>
                    <a:cubicBezTo>
                      <a:pt x="2" y="1"/>
                      <a:pt x="2" y="3"/>
                      <a:pt x="3" y="4"/>
                    </a:cubicBezTo>
                    <a:cubicBezTo>
                      <a:pt x="5" y="4"/>
                      <a:pt x="6" y="5"/>
                      <a:pt x="8" y="6"/>
                    </a:cubicBezTo>
                    <a:cubicBezTo>
                      <a:pt x="7" y="2"/>
                      <a:pt x="3" y="1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2" y="1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8" name="Freeform 678">
                <a:extLst>
                  <a:ext uri="{FF2B5EF4-FFF2-40B4-BE49-F238E27FC236}">
                    <a16:creationId xmlns:a16="http://schemas.microsoft.com/office/drawing/2014/main" id="{565F07F0-4D88-3C45-B904-43EFBC315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536" y="3349067"/>
                <a:ext cx="121146" cy="62354"/>
              </a:xfrm>
              <a:custGeom>
                <a:avLst/>
                <a:gdLst>
                  <a:gd name="T0" fmla="*/ 26 w 35"/>
                  <a:gd name="T1" fmla="*/ 15 h 18"/>
                  <a:gd name="T2" fmla="*/ 30 w 35"/>
                  <a:gd name="T3" fmla="*/ 17 h 18"/>
                  <a:gd name="T4" fmla="*/ 34 w 35"/>
                  <a:gd name="T5" fmla="*/ 17 h 18"/>
                  <a:gd name="T6" fmla="*/ 33 w 35"/>
                  <a:gd name="T7" fmla="*/ 12 h 18"/>
                  <a:gd name="T8" fmla="*/ 30 w 35"/>
                  <a:gd name="T9" fmla="*/ 10 h 18"/>
                  <a:gd name="T10" fmla="*/ 27 w 35"/>
                  <a:gd name="T11" fmla="*/ 7 h 18"/>
                  <a:gd name="T12" fmla="*/ 19 w 35"/>
                  <a:gd name="T13" fmla="*/ 6 h 18"/>
                  <a:gd name="T14" fmla="*/ 9 w 35"/>
                  <a:gd name="T15" fmla="*/ 4 h 18"/>
                  <a:gd name="T16" fmla="*/ 0 w 35"/>
                  <a:gd name="T17" fmla="*/ 2 h 18"/>
                  <a:gd name="T18" fmla="*/ 8 w 35"/>
                  <a:gd name="T19" fmla="*/ 14 h 18"/>
                  <a:gd name="T20" fmla="*/ 18 w 35"/>
                  <a:gd name="T21" fmla="*/ 18 h 18"/>
                  <a:gd name="T22" fmla="*/ 26 w 35"/>
                  <a:gd name="T23" fmla="*/ 15 h 18"/>
                  <a:gd name="T24" fmla="*/ 26 w 35"/>
                  <a:gd name="T25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18">
                    <a:moveTo>
                      <a:pt x="26" y="15"/>
                    </a:moveTo>
                    <a:cubicBezTo>
                      <a:pt x="27" y="14"/>
                      <a:pt x="29" y="16"/>
                      <a:pt x="30" y="17"/>
                    </a:cubicBezTo>
                    <a:cubicBezTo>
                      <a:pt x="30" y="17"/>
                      <a:pt x="34" y="17"/>
                      <a:pt x="34" y="17"/>
                    </a:cubicBezTo>
                    <a:cubicBezTo>
                      <a:pt x="35" y="16"/>
                      <a:pt x="30" y="12"/>
                      <a:pt x="33" y="12"/>
                    </a:cubicBezTo>
                    <a:cubicBezTo>
                      <a:pt x="32" y="11"/>
                      <a:pt x="30" y="11"/>
                      <a:pt x="30" y="10"/>
                    </a:cubicBezTo>
                    <a:cubicBezTo>
                      <a:pt x="30" y="8"/>
                      <a:pt x="29" y="7"/>
                      <a:pt x="27" y="7"/>
                    </a:cubicBezTo>
                    <a:cubicBezTo>
                      <a:pt x="24" y="7"/>
                      <a:pt x="22" y="8"/>
                      <a:pt x="19" y="6"/>
                    </a:cubicBezTo>
                    <a:cubicBezTo>
                      <a:pt x="16" y="5"/>
                      <a:pt x="13" y="5"/>
                      <a:pt x="9" y="4"/>
                    </a:cubicBezTo>
                    <a:cubicBezTo>
                      <a:pt x="6" y="3"/>
                      <a:pt x="4" y="0"/>
                      <a:pt x="0" y="2"/>
                    </a:cubicBezTo>
                    <a:cubicBezTo>
                      <a:pt x="3" y="6"/>
                      <a:pt x="11" y="7"/>
                      <a:pt x="8" y="14"/>
                    </a:cubicBezTo>
                    <a:cubicBezTo>
                      <a:pt x="11" y="14"/>
                      <a:pt x="18" y="14"/>
                      <a:pt x="18" y="18"/>
                    </a:cubicBezTo>
                    <a:cubicBezTo>
                      <a:pt x="18" y="15"/>
                      <a:pt x="24" y="15"/>
                      <a:pt x="26" y="15"/>
                    </a:cubicBezTo>
                    <a:cubicBezTo>
                      <a:pt x="27" y="14"/>
                      <a:pt x="19" y="15"/>
                      <a:pt x="26" y="1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69" name="Freeform 679">
                <a:extLst>
                  <a:ext uri="{FF2B5EF4-FFF2-40B4-BE49-F238E27FC236}">
                    <a16:creationId xmlns:a16="http://schemas.microsoft.com/office/drawing/2014/main" id="{49279C70-0602-A04E-8698-EC8DFCD703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046" y="3390245"/>
                <a:ext cx="92917" cy="72942"/>
              </a:xfrm>
              <a:custGeom>
                <a:avLst/>
                <a:gdLst>
                  <a:gd name="T0" fmla="*/ 8 w 27"/>
                  <a:gd name="T1" fmla="*/ 2 h 21"/>
                  <a:gd name="T2" fmla="*/ 10 w 27"/>
                  <a:gd name="T3" fmla="*/ 5 h 21"/>
                  <a:gd name="T4" fmla="*/ 7 w 27"/>
                  <a:gd name="T5" fmla="*/ 5 h 21"/>
                  <a:gd name="T6" fmla="*/ 4 w 27"/>
                  <a:gd name="T7" fmla="*/ 3 h 21"/>
                  <a:gd name="T8" fmla="*/ 4 w 27"/>
                  <a:gd name="T9" fmla="*/ 7 h 21"/>
                  <a:gd name="T10" fmla="*/ 6 w 27"/>
                  <a:gd name="T11" fmla="*/ 11 h 21"/>
                  <a:gd name="T12" fmla="*/ 8 w 27"/>
                  <a:gd name="T13" fmla="*/ 14 h 21"/>
                  <a:gd name="T14" fmla="*/ 9 w 27"/>
                  <a:gd name="T15" fmla="*/ 17 h 21"/>
                  <a:gd name="T16" fmla="*/ 16 w 27"/>
                  <a:gd name="T17" fmla="*/ 13 h 21"/>
                  <a:gd name="T18" fmla="*/ 17 w 27"/>
                  <a:gd name="T19" fmla="*/ 16 h 21"/>
                  <a:gd name="T20" fmla="*/ 21 w 27"/>
                  <a:gd name="T21" fmla="*/ 21 h 21"/>
                  <a:gd name="T22" fmla="*/ 21 w 27"/>
                  <a:gd name="T23" fmla="*/ 18 h 21"/>
                  <a:gd name="T24" fmla="*/ 23 w 27"/>
                  <a:gd name="T25" fmla="*/ 16 h 21"/>
                  <a:gd name="T26" fmla="*/ 25 w 27"/>
                  <a:gd name="T27" fmla="*/ 11 h 21"/>
                  <a:gd name="T28" fmla="*/ 19 w 27"/>
                  <a:gd name="T29" fmla="*/ 1 h 21"/>
                  <a:gd name="T30" fmla="*/ 12 w 27"/>
                  <a:gd name="T31" fmla="*/ 2 h 21"/>
                  <a:gd name="T32" fmla="*/ 9 w 27"/>
                  <a:gd name="T33" fmla="*/ 0 h 21"/>
                  <a:gd name="T34" fmla="*/ 8 w 27"/>
                  <a:gd name="T35" fmla="*/ 2 h 21"/>
                  <a:gd name="T36" fmla="*/ 8 w 27"/>
                  <a:gd name="T37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21">
                    <a:moveTo>
                      <a:pt x="8" y="2"/>
                    </a:moveTo>
                    <a:cubicBezTo>
                      <a:pt x="8" y="2"/>
                      <a:pt x="11" y="4"/>
                      <a:pt x="10" y="5"/>
                    </a:cubicBezTo>
                    <a:cubicBezTo>
                      <a:pt x="10" y="5"/>
                      <a:pt x="7" y="5"/>
                      <a:pt x="7" y="5"/>
                    </a:cubicBezTo>
                    <a:cubicBezTo>
                      <a:pt x="5" y="5"/>
                      <a:pt x="5" y="3"/>
                      <a:pt x="4" y="3"/>
                    </a:cubicBezTo>
                    <a:cubicBezTo>
                      <a:pt x="0" y="2"/>
                      <a:pt x="4" y="6"/>
                      <a:pt x="4" y="7"/>
                    </a:cubicBezTo>
                    <a:cubicBezTo>
                      <a:pt x="4" y="10"/>
                      <a:pt x="7" y="8"/>
                      <a:pt x="6" y="11"/>
                    </a:cubicBezTo>
                    <a:cubicBezTo>
                      <a:pt x="5" y="13"/>
                      <a:pt x="7" y="13"/>
                      <a:pt x="8" y="14"/>
                    </a:cubicBezTo>
                    <a:cubicBezTo>
                      <a:pt x="9" y="14"/>
                      <a:pt x="9" y="16"/>
                      <a:pt x="9" y="17"/>
                    </a:cubicBezTo>
                    <a:cubicBezTo>
                      <a:pt x="10" y="16"/>
                      <a:pt x="14" y="14"/>
                      <a:pt x="16" y="13"/>
                    </a:cubicBezTo>
                    <a:cubicBezTo>
                      <a:pt x="17" y="13"/>
                      <a:pt x="17" y="15"/>
                      <a:pt x="17" y="16"/>
                    </a:cubicBezTo>
                    <a:cubicBezTo>
                      <a:pt x="17" y="19"/>
                      <a:pt x="18" y="20"/>
                      <a:pt x="21" y="21"/>
                    </a:cubicBezTo>
                    <a:cubicBezTo>
                      <a:pt x="21" y="20"/>
                      <a:pt x="21" y="18"/>
                      <a:pt x="21" y="18"/>
                    </a:cubicBezTo>
                    <a:cubicBezTo>
                      <a:pt x="22" y="17"/>
                      <a:pt x="23" y="17"/>
                      <a:pt x="23" y="16"/>
                    </a:cubicBezTo>
                    <a:cubicBezTo>
                      <a:pt x="24" y="14"/>
                      <a:pt x="24" y="12"/>
                      <a:pt x="25" y="11"/>
                    </a:cubicBezTo>
                    <a:cubicBezTo>
                      <a:pt x="27" y="8"/>
                      <a:pt x="21" y="2"/>
                      <a:pt x="19" y="1"/>
                    </a:cubicBezTo>
                    <a:cubicBezTo>
                      <a:pt x="17" y="4"/>
                      <a:pt x="15" y="4"/>
                      <a:pt x="12" y="2"/>
                    </a:cubicBezTo>
                    <a:cubicBezTo>
                      <a:pt x="12" y="1"/>
                      <a:pt x="10" y="0"/>
                      <a:pt x="9" y="0"/>
                    </a:cubicBezTo>
                    <a:cubicBezTo>
                      <a:pt x="8" y="0"/>
                      <a:pt x="8" y="1"/>
                      <a:pt x="8" y="2"/>
                    </a:cubicBezTo>
                    <a:cubicBezTo>
                      <a:pt x="9" y="3"/>
                      <a:pt x="7" y="0"/>
                      <a:pt x="8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0" name="Freeform 680">
                <a:extLst>
                  <a:ext uri="{FF2B5EF4-FFF2-40B4-BE49-F238E27FC236}">
                    <a16:creationId xmlns:a16="http://schemas.microsoft.com/office/drawing/2014/main" id="{7988F5A5-E737-9048-BD66-49D315753E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625" y="3618480"/>
                <a:ext cx="30580" cy="35294"/>
              </a:xfrm>
              <a:custGeom>
                <a:avLst/>
                <a:gdLst>
                  <a:gd name="T0" fmla="*/ 3 w 9"/>
                  <a:gd name="T1" fmla="*/ 2 h 10"/>
                  <a:gd name="T2" fmla="*/ 0 w 9"/>
                  <a:gd name="T3" fmla="*/ 7 h 10"/>
                  <a:gd name="T4" fmla="*/ 4 w 9"/>
                  <a:gd name="T5" fmla="*/ 8 h 10"/>
                  <a:gd name="T6" fmla="*/ 9 w 9"/>
                  <a:gd name="T7" fmla="*/ 10 h 10"/>
                  <a:gd name="T8" fmla="*/ 7 w 9"/>
                  <a:gd name="T9" fmla="*/ 5 h 10"/>
                  <a:gd name="T10" fmla="*/ 8 w 9"/>
                  <a:gd name="T11" fmla="*/ 3 h 10"/>
                  <a:gd name="T12" fmla="*/ 3 w 9"/>
                  <a:gd name="T13" fmla="*/ 2 h 10"/>
                  <a:gd name="T14" fmla="*/ 3 w 9"/>
                  <a:gd name="T1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0">
                    <a:moveTo>
                      <a:pt x="3" y="2"/>
                    </a:moveTo>
                    <a:cubicBezTo>
                      <a:pt x="1" y="3"/>
                      <a:pt x="0" y="5"/>
                      <a:pt x="0" y="7"/>
                    </a:cubicBezTo>
                    <a:cubicBezTo>
                      <a:pt x="1" y="7"/>
                      <a:pt x="4" y="7"/>
                      <a:pt x="4" y="8"/>
                    </a:cubicBezTo>
                    <a:cubicBezTo>
                      <a:pt x="6" y="10"/>
                      <a:pt x="7" y="10"/>
                      <a:pt x="9" y="10"/>
                    </a:cubicBezTo>
                    <a:cubicBezTo>
                      <a:pt x="9" y="10"/>
                      <a:pt x="7" y="5"/>
                      <a:pt x="7" y="5"/>
                    </a:cubicBezTo>
                    <a:cubicBezTo>
                      <a:pt x="8" y="5"/>
                      <a:pt x="9" y="5"/>
                      <a:pt x="8" y="3"/>
                    </a:cubicBezTo>
                    <a:cubicBezTo>
                      <a:pt x="6" y="2"/>
                      <a:pt x="5" y="0"/>
                      <a:pt x="3" y="2"/>
                    </a:cubicBezTo>
                    <a:cubicBezTo>
                      <a:pt x="1" y="4"/>
                      <a:pt x="4" y="1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1" name="Freeform 681">
                <a:extLst>
                  <a:ext uri="{FF2B5EF4-FFF2-40B4-BE49-F238E27FC236}">
                    <a16:creationId xmlns:a16="http://schemas.microsoft.com/office/drawing/2014/main" id="{F6D875D4-4D4D-144C-A22D-95BF52ABF7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735" y="3487891"/>
                <a:ext cx="119969" cy="92941"/>
              </a:xfrm>
              <a:custGeom>
                <a:avLst/>
                <a:gdLst>
                  <a:gd name="T0" fmla="*/ 29 w 35"/>
                  <a:gd name="T1" fmla="*/ 10 h 27"/>
                  <a:gd name="T2" fmla="*/ 30 w 35"/>
                  <a:gd name="T3" fmla="*/ 7 h 27"/>
                  <a:gd name="T4" fmla="*/ 29 w 35"/>
                  <a:gd name="T5" fmla="*/ 5 h 27"/>
                  <a:gd name="T6" fmla="*/ 35 w 35"/>
                  <a:gd name="T7" fmla="*/ 0 h 27"/>
                  <a:gd name="T8" fmla="*/ 25 w 35"/>
                  <a:gd name="T9" fmla="*/ 1 h 27"/>
                  <a:gd name="T10" fmla="*/ 19 w 35"/>
                  <a:gd name="T11" fmla="*/ 2 h 27"/>
                  <a:gd name="T12" fmla="*/ 13 w 35"/>
                  <a:gd name="T13" fmla="*/ 2 h 27"/>
                  <a:gd name="T14" fmla="*/ 8 w 35"/>
                  <a:gd name="T15" fmla="*/ 2 h 27"/>
                  <a:gd name="T16" fmla="*/ 7 w 35"/>
                  <a:gd name="T17" fmla="*/ 4 h 27"/>
                  <a:gd name="T18" fmla="*/ 6 w 35"/>
                  <a:gd name="T19" fmla="*/ 6 h 27"/>
                  <a:gd name="T20" fmla="*/ 3 w 35"/>
                  <a:gd name="T21" fmla="*/ 6 h 27"/>
                  <a:gd name="T22" fmla="*/ 3 w 35"/>
                  <a:gd name="T23" fmla="*/ 10 h 27"/>
                  <a:gd name="T24" fmla="*/ 4 w 35"/>
                  <a:gd name="T25" fmla="*/ 14 h 27"/>
                  <a:gd name="T26" fmla="*/ 2 w 35"/>
                  <a:gd name="T27" fmla="*/ 22 h 27"/>
                  <a:gd name="T28" fmla="*/ 7 w 35"/>
                  <a:gd name="T29" fmla="*/ 27 h 27"/>
                  <a:gd name="T30" fmla="*/ 13 w 35"/>
                  <a:gd name="T31" fmla="*/ 24 h 27"/>
                  <a:gd name="T32" fmla="*/ 22 w 35"/>
                  <a:gd name="T33" fmla="*/ 19 h 27"/>
                  <a:gd name="T34" fmla="*/ 28 w 35"/>
                  <a:gd name="T35" fmla="*/ 15 h 27"/>
                  <a:gd name="T36" fmla="*/ 29 w 35"/>
                  <a:gd name="T37" fmla="*/ 10 h 27"/>
                  <a:gd name="T38" fmla="*/ 29 w 35"/>
                  <a:gd name="T39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" h="27">
                    <a:moveTo>
                      <a:pt x="29" y="10"/>
                    </a:moveTo>
                    <a:cubicBezTo>
                      <a:pt x="30" y="9"/>
                      <a:pt x="31" y="8"/>
                      <a:pt x="30" y="7"/>
                    </a:cubicBezTo>
                    <a:cubicBezTo>
                      <a:pt x="29" y="6"/>
                      <a:pt x="28" y="6"/>
                      <a:pt x="29" y="5"/>
                    </a:cubicBezTo>
                    <a:cubicBezTo>
                      <a:pt x="31" y="3"/>
                      <a:pt x="35" y="3"/>
                      <a:pt x="35" y="0"/>
                    </a:cubicBezTo>
                    <a:cubicBezTo>
                      <a:pt x="32" y="0"/>
                      <a:pt x="28" y="0"/>
                      <a:pt x="25" y="1"/>
                    </a:cubicBezTo>
                    <a:cubicBezTo>
                      <a:pt x="23" y="1"/>
                      <a:pt x="21" y="2"/>
                      <a:pt x="19" y="2"/>
                    </a:cubicBezTo>
                    <a:cubicBezTo>
                      <a:pt x="16" y="2"/>
                      <a:pt x="15" y="1"/>
                      <a:pt x="13" y="2"/>
                    </a:cubicBezTo>
                    <a:cubicBezTo>
                      <a:pt x="11" y="3"/>
                      <a:pt x="10" y="3"/>
                      <a:pt x="8" y="2"/>
                    </a:cubicBezTo>
                    <a:cubicBezTo>
                      <a:pt x="6" y="0"/>
                      <a:pt x="7" y="4"/>
                      <a:pt x="7" y="4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5" y="8"/>
                      <a:pt x="4" y="6"/>
                      <a:pt x="3" y="6"/>
                    </a:cubicBezTo>
                    <a:cubicBezTo>
                      <a:pt x="2" y="7"/>
                      <a:pt x="3" y="9"/>
                      <a:pt x="3" y="10"/>
                    </a:cubicBezTo>
                    <a:cubicBezTo>
                      <a:pt x="3" y="11"/>
                      <a:pt x="2" y="13"/>
                      <a:pt x="4" y="14"/>
                    </a:cubicBezTo>
                    <a:cubicBezTo>
                      <a:pt x="9" y="17"/>
                      <a:pt x="5" y="19"/>
                      <a:pt x="2" y="22"/>
                    </a:cubicBezTo>
                    <a:cubicBezTo>
                      <a:pt x="0" y="24"/>
                      <a:pt x="5" y="27"/>
                      <a:pt x="7" y="27"/>
                    </a:cubicBezTo>
                    <a:cubicBezTo>
                      <a:pt x="9" y="27"/>
                      <a:pt x="11" y="25"/>
                      <a:pt x="13" y="24"/>
                    </a:cubicBezTo>
                    <a:cubicBezTo>
                      <a:pt x="16" y="22"/>
                      <a:pt x="19" y="21"/>
                      <a:pt x="22" y="19"/>
                    </a:cubicBezTo>
                    <a:cubicBezTo>
                      <a:pt x="24" y="18"/>
                      <a:pt x="26" y="17"/>
                      <a:pt x="28" y="15"/>
                    </a:cubicBezTo>
                    <a:cubicBezTo>
                      <a:pt x="29" y="13"/>
                      <a:pt x="28" y="11"/>
                      <a:pt x="29" y="10"/>
                    </a:cubicBezTo>
                    <a:cubicBezTo>
                      <a:pt x="30" y="8"/>
                      <a:pt x="29" y="11"/>
                      <a:pt x="29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2" name="Freeform 682">
                <a:extLst>
                  <a:ext uri="{FF2B5EF4-FFF2-40B4-BE49-F238E27FC236}">
                    <a16:creationId xmlns:a16="http://schemas.microsoft.com/office/drawing/2014/main" id="{E111E9AE-B409-B145-B631-FEB053C278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014" y="3480833"/>
                <a:ext cx="171720" cy="162353"/>
              </a:xfrm>
              <a:custGeom>
                <a:avLst/>
                <a:gdLst>
                  <a:gd name="T0" fmla="*/ 47 w 50"/>
                  <a:gd name="T1" fmla="*/ 36 h 47"/>
                  <a:gd name="T2" fmla="*/ 45 w 50"/>
                  <a:gd name="T3" fmla="*/ 34 h 47"/>
                  <a:gd name="T4" fmla="*/ 46 w 50"/>
                  <a:gd name="T5" fmla="*/ 32 h 47"/>
                  <a:gd name="T6" fmla="*/ 41 w 50"/>
                  <a:gd name="T7" fmla="*/ 27 h 47"/>
                  <a:gd name="T8" fmla="*/ 38 w 50"/>
                  <a:gd name="T9" fmla="*/ 25 h 47"/>
                  <a:gd name="T10" fmla="*/ 35 w 50"/>
                  <a:gd name="T11" fmla="*/ 18 h 47"/>
                  <a:gd name="T12" fmla="*/ 38 w 50"/>
                  <a:gd name="T13" fmla="*/ 10 h 47"/>
                  <a:gd name="T14" fmla="*/ 34 w 50"/>
                  <a:gd name="T15" fmla="*/ 6 h 47"/>
                  <a:gd name="T16" fmla="*/ 32 w 50"/>
                  <a:gd name="T17" fmla="*/ 2 h 47"/>
                  <a:gd name="T18" fmla="*/ 30 w 50"/>
                  <a:gd name="T19" fmla="*/ 3 h 47"/>
                  <a:gd name="T20" fmla="*/ 28 w 50"/>
                  <a:gd name="T21" fmla="*/ 1 h 47"/>
                  <a:gd name="T22" fmla="*/ 25 w 50"/>
                  <a:gd name="T23" fmla="*/ 2 h 47"/>
                  <a:gd name="T24" fmla="*/ 20 w 50"/>
                  <a:gd name="T25" fmla="*/ 1 h 47"/>
                  <a:gd name="T26" fmla="*/ 18 w 50"/>
                  <a:gd name="T27" fmla="*/ 4 h 47"/>
                  <a:gd name="T28" fmla="*/ 13 w 50"/>
                  <a:gd name="T29" fmla="*/ 7 h 47"/>
                  <a:gd name="T30" fmla="*/ 14 w 50"/>
                  <a:gd name="T31" fmla="*/ 10 h 47"/>
                  <a:gd name="T32" fmla="*/ 13 w 50"/>
                  <a:gd name="T33" fmla="*/ 13 h 47"/>
                  <a:gd name="T34" fmla="*/ 9 w 50"/>
                  <a:gd name="T35" fmla="*/ 19 h 47"/>
                  <a:gd name="T36" fmla="*/ 1 w 50"/>
                  <a:gd name="T37" fmla="*/ 25 h 47"/>
                  <a:gd name="T38" fmla="*/ 3 w 50"/>
                  <a:gd name="T39" fmla="*/ 30 h 47"/>
                  <a:gd name="T40" fmla="*/ 9 w 50"/>
                  <a:gd name="T41" fmla="*/ 31 h 47"/>
                  <a:gd name="T42" fmla="*/ 18 w 50"/>
                  <a:gd name="T43" fmla="*/ 36 h 47"/>
                  <a:gd name="T44" fmla="*/ 29 w 50"/>
                  <a:gd name="T45" fmla="*/ 45 h 47"/>
                  <a:gd name="T46" fmla="*/ 38 w 50"/>
                  <a:gd name="T47" fmla="*/ 47 h 47"/>
                  <a:gd name="T48" fmla="*/ 43 w 50"/>
                  <a:gd name="T49" fmla="*/ 42 h 47"/>
                  <a:gd name="T50" fmla="*/ 50 w 50"/>
                  <a:gd name="T51" fmla="*/ 43 h 47"/>
                  <a:gd name="T52" fmla="*/ 47 w 50"/>
                  <a:gd name="T53" fmla="*/ 39 h 47"/>
                  <a:gd name="T54" fmla="*/ 47 w 50"/>
                  <a:gd name="T55" fmla="*/ 36 h 47"/>
                  <a:gd name="T56" fmla="*/ 47 w 50"/>
                  <a:gd name="T57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0" h="47">
                    <a:moveTo>
                      <a:pt x="47" y="36"/>
                    </a:moveTo>
                    <a:cubicBezTo>
                      <a:pt x="47" y="36"/>
                      <a:pt x="45" y="35"/>
                      <a:pt x="45" y="34"/>
                    </a:cubicBezTo>
                    <a:cubicBezTo>
                      <a:pt x="45" y="33"/>
                      <a:pt x="46" y="33"/>
                      <a:pt x="46" y="32"/>
                    </a:cubicBezTo>
                    <a:cubicBezTo>
                      <a:pt x="45" y="30"/>
                      <a:pt x="43" y="29"/>
                      <a:pt x="41" y="27"/>
                    </a:cubicBezTo>
                    <a:cubicBezTo>
                      <a:pt x="40" y="27"/>
                      <a:pt x="38" y="26"/>
                      <a:pt x="38" y="25"/>
                    </a:cubicBezTo>
                    <a:cubicBezTo>
                      <a:pt x="37" y="23"/>
                      <a:pt x="35" y="21"/>
                      <a:pt x="35" y="18"/>
                    </a:cubicBezTo>
                    <a:cubicBezTo>
                      <a:pt x="34" y="16"/>
                      <a:pt x="40" y="12"/>
                      <a:pt x="38" y="10"/>
                    </a:cubicBezTo>
                    <a:cubicBezTo>
                      <a:pt x="36" y="9"/>
                      <a:pt x="35" y="8"/>
                      <a:pt x="34" y="6"/>
                    </a:cubicBezTo>
                    <a:cubicBezTo>
                      <a:pt x="33" y="5"/>
                      <a:pt x="33" y="3"/>
                      <a:pt x="32" y="2"/>
                    </a:cubicBezTo>
                    <a:cubicBezTo>
                      <a:pt x="31" y="2"/>
                      <a:pt x="31" y="3"/>
                      <a:pt x="30" y="3"/>
                    </a:cubicBezTo>
                    <a:cubicBezTo>
                      <a:pt x="28" y="3"/>
                      <a:pt x="29" y="1"/>
                      <a:pt x="28" y="1"/>
                    </a:cubicBezTo>
                    <a:cubicBezTo>
                      <a:pt x="27" y="1"/>
                      <a:pt x="25" y="2"/>
                      <a:pt x="25" y="2"/>
                    </a:cubicBezTo>
                    <a:cubicBezTo>
                      <a:pt x="23" y="0"/>
                      <a:pt x="22" y="1"/>
                      <a:pt x="20" y="1"/>
                    </a:cubicBezTo>
                    <a:cubicBezTo>
                      <a:pt x="18" y="2"/>
                      <a:pt x="19" y="3"/>
                      <a:pt x="18" y="4"/>
                    </a:cubicBezTo>
                    <a:cubicBezTo>
                      <a:pt x="16" y="5"/>
                      <a:pt x="14" y="5"/>
                      <a:pt x="13" y="7"/>
                    </a:cubicBezTo>
                    <a:cubicBezTo>
                      <a:pt x="12" y="9"/>
                      <a:pt x="14" y="8"/>
                      <a:pt x="14" y="10"/>
                    </a:cubicBezTo>
                    <a:cubicBezTo>
                      <a:pt x="14" y="11"/>
                      <a:pt x="13" y="11"/>
                      <a:pt x="13" y="13"/>
                    </a:cubicBezTo>
                    <a:cubicBezTo>
                      <a:pt x="13" y="16"/>
                      <a:pt x="12" y="17"/>
                      <a:pt x="9" y="19"/>
                    </a:cubicBezTo>
                    <a:cubicBezTo>
                      <a:pt x="7" y="20"/>
                      <a:pt x="0" y="23"/>
                      <a:pt x="1" y="25"/>
                    </a:cubicBezTo>
                    <a:cubicBezTo>
                      <a:pt x="2" y="26"/>
                      <a:pt x="2" y="29"/>
                      <a:pt x="3" y="30"/>
                    </a:cubicBezTo>
                    <a:cubicBezTo>
                      <a:pt x="4" y="31"/>
                      <a:pt x="8" y="31"/>
                      <a:pt x="9" y="31"/>
                    </a:cubicBezTo>
                    <a:cubicBezTo>
                      <a:pt x="12" y="32"/>
                      <a:pt x="15" y="34"/>
                      <a:pt x="18" y="36"/>
                    </a:cubicBezTo>
                    <a:cubicBezTo>
                      <a:pt x="22" y="39"/>
                      <a:pt x="25" y="42"/>
                      <a:pt x="29" y="45"/>
                    </a:cubicBezTo>
                    <a:cubicBezTo>
                      <a:pt x="32" y="47"/>
                      <a:pt x="35" y="47"/>
                      <a:pt x="38" y="47"/>
                    </a:cubicBezTo>
                    <a:cubicBezTo>
                      <a:pt x="41" y="47"/>
                      <a:pt x="41" y="44"/>
                      <a:pt x="43" y="42"/>
                    </a:cubicBezTo>
                    <a:cubicBezTo>
                      <a:pt x="45" y="40"/>
                      <a:pt x="49" y="44"/>
                      <a:pt x="50" y="43"/>
                    </a:cubicBezTo>
                    <a:cubicBezTo>
                      <a:pt x="49" y="42"/>
                      <a:pt x="48" y="41"/>
                      <a:pt x="47" y="39"/>
                    </a:cubicBezTo>
                    <a:cubicBezTo>
                      <a:pt x="47" y="38"/>
                      <a:pt x="48" y="37"/>
                      <a:pt x="47" y="36"/>
                    </a:cubicBezTo>
                    <a:cubicBezTo>
                      <a:pt x="46" y="35"/>
                      <a:pt x="48" y="37"/>
                      <a:pt x="47" y="3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3" name="Freeform 683">
                <a:extLst>
                  <a:ext uri="{FF2B5EF4-FFF2-40B4-BE49-F238E27FC236}">
                    <a16:creationId xmlns:a16="http://schemas.microsoft.com/office/drawing/2014/main" id="{A1D32980-6CD3-1E41-B1FE-7E593C8ADA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423" y="3386715"/>
                <a:ext cx="326974" cy="124706"/>
              </a:xfrm>
              <a:custGeom>
                <a:avLst/>
                <a:gdLst>
                  <a:gd name="T0" fmla="*/ 52 w 95"/>
                  <a:gd name="T1" fmla="*/ 36 h 36"/>
                  <a:gd name="T2" fmla="*/ 54 w 95"/>
                  <a:gd name="T3" fmla="*/ 33 h 36"/>
                  <a:gd name="T4" fmla="*/ 55 w 95"/>
                  <a:gd name="T5" fmla="*/ 31 h 36"/>
                  <a:gd name="T6" fmla="*/ 60 w 95"/>
                  <a:gd name="T7" fmla="*/ 31 h 36"/>
                  <a:gd name="T8" fmla="*/ 64 w 95"/>
                  <a:gd name="T9" fmla="*/ 31 h 36"/>
                  <a:gd name="T10" fmla="*/ 75 w 95"/>
                  <a:gd name="T11" fmla="*/ 29 h 36"/>
                  <a:gd name="T12" fmla="*/ 85 w 95"/>
                  <a:gd name="T13" fmla="*/ 28 h 36"/>
                  <a:gd name="T14" fmla="*/ 90 w 95"/>
                  <a:gd name="T15" fmla="*/ 28 h 36"/>
                  <a:gd name="T16" fmla="*/ 92 w 95"/>
                  <a:gd name="T17" fmla="*/ 30 h 36"/>
                  <a:gd name="T18" fmla="*/ 94 w 95"/>
                  <a:gd name="T19" fmla="*/ 28 h 36"/>
                  <a:gd name="T20" fmla="*/ 92 w 95"/>
                  <a:gd name="T21" fmla="*/ 24 h 36"/>
                  <a:gd name="T22" fmla="*/ 92 w 95"/>
                  <a:gd name="T23" fmla="*/ 22 h 36"/>
                  <a:gd name="T24" fmla="*/ 91 w 95"/>
                  <a:gd name="T25" fmla="*/ 17 h 36"/>
                  <a:gd name="T26" fmla="*/ 93 w 95"/>
                  <a:gd name="T27" fmla="*/ 14 h 36"/>
                  <a:gd name="T28" fmla="*/ 89 w 95"/>
                  <a:gd name="T29" fmla="*/ 8 h 36"/>
                  <a:gd name="T30" fmla="*/ 83 w 95"/>
                  <a:gd name="T31" fmla="*/ 3 h 36"/>
                  <a:gd name="T32" fmla="*/ 80 w 95"/>
                  <a:gd name="T33" fmla="*/ 3 h 36"/>
                  <a:gd name="T34" fmla="*/ 78 w 95"/>
                  <a:gd name="T35" fmla="*/ 3 h 36"/>
                  <a:gd name="T36" fmla="*/ 73 w 95"/>
                  <a:gd name="T37" fmla="*/ 6 h 36"/>
                  <a:gd name="T38" fmla="*/ 63 w 95"/>
                  <a:gd name="T39" fmla="*/ 6 h 36"/>
                  <a:gd name="T40" fmla="*/ 58 w 95"/>
                  <a:gd name="T41" fmla="*/ 6 h 36"/>
                  <a:gd name="T42" fmla="*/ 54 w 95"/>
                  <a:gd name="T43" fmla="*/ 4 h 36"/>
                  <a:gd name="T44" fmla="*/ 50 w 95"/>
                  <a:gd name="T45" fmla="*/ 2 h 36"/>
                  <a:gd name="T46" fmla="*/ 46 w 95"/>
                  <a:gd name="T47" fmla="*/ 0 h 36"/>
                  <a:gd name="T48" fmla="*/ 37 w 95"/>
                  <a:gd name="T49" fmla="*/ 0 h 36"/>
                  <a:gd name="T50" fmla="*/ 29 w 95"/>
                  <a:gd name="T51" fmla="*/ 4 h 36"/>
                  <a:gd name="T52" fmla="*/ 18 w 95"/>
                  <a:gd name="T53" fmla="*/ 5 h 36"/>
                  <a:gd name="T54" fmla="*/ 16 w 95"/>
                  <a:gd name="T55" fmla="*/ 6 h 36"/>
                  <a:gd name="T56" fmla="*/ 18 w 95"/>
                  <a:gd name="T57" fmla="*/ 7 h 36"/>
                  <a:gd name="T58" fmla="*/ 15 w 95"/>
                  <a:gd name="T59" fmla="*/ 8 h 36"/>
                  <a:gd name="T60" fmla="*/ 13 w 95"/>
                  <a:gd name="T61" fmla="*/ 9 h 36"/>
                  <a:gd name="T62" fmla="*/ 4 w 95"/>
                  <a:gd name="T63" fmla="*/ 9 h 36"/>
                  <a:gd name="T64" fmla="*/ 3 w 95"/>
                  <a:gd name="T65" fmla="*/ 11 h 36"/>
                  <a:gd name="T66" fmla="*/ 3 w 95"/>
                  <a:gd name="T67" fmla="*/ 15 h 36"/>
                  <a:gd name="T68" fmla="*/ 5 w 95"/>
                  <a:gd name="T69" fmla="*/ 14 h 36"/>
                  <a:gd name="T70" fmla="*/ 3 w 95"/>
                  <a:gd name="T71" fmla="*/ 17 h 36"/>
                  <a:gd name="T72" fmla="*/ 5 w 95"/>
                  <a:gd name="T73" fmla="*/ 17 h 36"/>
                  <a:gd name="T74" fmla="*/ 5 w 95"/>
                  <a:gd name="T75" fmla="*/ 19 h 36"/>
                  <a:gd name="T76" fmla="*/ 3 w 95"/>
                  <a:gd name="T77" fmla="*/ 20 h 36"/>
                  <a:gd name="T78" fmla="*/ 4 w 95"/>
                  <a:gd name="T79" fmla="*/ 22 h 36"/>
                  <a:gd name="T80" fmla="*/ 4 w 95"/>
                  <a:gd name="T81" fmla="*/ 25 h 36"/>
                  <a:gd name="T82" fmla="*/ 8 w 95"/>
                  <a:gd name="T83" fmla="*/ 27 h 36"/>
                  <a:gd name="T84" fmla="*/ 7 w 95"/>
                  <a:gd name="T85" fmla="*/ 30 h 36"/>
                  <a:gd name="T86" fmla="*/ 10 w 95"/>
                  <a:gd name="T87" fmla="*/ 30 h 36"/>
                  <a:gd name="T88" fmla="*/ 8 w 95"/>
                  <a:gd name="T89" fmla="*/ 31 h 36"/>
                  <a:gd name="T90" fmla="*/ 10 w 95"/>
                  <a:gd name="T91" fmla="*/ 31 h 36"/>
                  <a:gd name="T92" fmla="*/ 9 w 95"/>
                  <a:gd name="T93" fmla="*/ 34 h 36"/>
                  <a:gd name="T94" fmla="*/ 11 w 95"/>
                  <a:gd name="T95" fmla="*/ 35 h 36"/>
                  <a:gd name="T96" fmla="*/ 12 w 95"/>
                  <a:gd name="T97" fmla="*/ 31 h 36"/>
                  <a:gd name="T98" fmla="*/ 16 w 95"/>
                  <a:gd name="T99" fmla="*/ 32 h 36"/>
                  <a:gd name="T100" fmla="*/ 22 w 95"/>
                  <a:gd name="T101" fmla="*/ 33 h 36"/>
                  <a:gd name="T102" fmla="*/ 27 w 95"/>
                  <a:gd name="T103" fmla="*/ 31 h 36"/>
                  <a:gd name="T104" fmla="*/ 35 w 95"/>
                  <a:gd name="T105" fmla="*/ 35 h 36"/>
                  <a:gd name="T106" fmla="*/ 42 w 95"/>
                  <a:gd name="T107" fmla="*/ 32 h 36"/>
                  <a:gd name="T108" fmla="*/ 44 w 95"/>
                  <a:gd name="T109" fmla="*/ 30 h 36"/>
                  <a:gd name="T110" fmla="*/ 48 w 95"/>
                  <a:gd name="T111" fmla="*/ 31 h 36"/>
                  <a:gd name="T112" fmla="*/ 50 w 95"/>
                  <a:gd name="T113" fmla="*/ 33 h 36"/>
                  <a:gd name="T114" fmla="*/ 50 w 95"/>
                  <a:gd name="T115" fmla="*/ 35 h 36"/>
                  <a:gd name="T116" fmla="*/ 52 w 95"/>
                  <a:gd name="T117" fmla="*/ 36 h 36"/>
                  <a:gd name="T118" fmla="*/ 52 w 95"/>
                  <a:gd name="T11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5" h="36">
                    <a:moveTo>
                      <a:pt x="52" y="36"/>
                    </a:moveTo>
                    <a:cubicBezTo>
                      <a:pt x="53" y="35"/>
                      <a:pt x="54" y="33"/>
                      <a:pt x="54" y="33"/>
                    </a:cubicBezTo>
                    <a:cubicBezTo>
                      <a:pt x="53" y="31"/>
                      <a:pt x="54" y="30"/>
                      <a:pt x="55" y="31"/>
                    </a:cubicBezTo>
                    <a:cubicBezTo>
                      <a:pt x="57" y="32"/>
                      <a:pt x="58" y="31"/>
                      <a:pt x="60" y="31"/>
                    </a:cubicBezTo>
                    <a:cubicBezTo>
                      <a:pt x="62" y="30"/>
                      <a:pt x="62" y="30"/>
                      <a:pt x="64" y="31"/>
                    </a:cubicBezTo>
                    <a:cubicBezTo>
                      <a:pt x="68" y="31"/>
                      <a:pt x="71" y="29"/>
                      <a:pt x="75" y="29"/>
                    </a:cubicBezTo>
                    <a:cubicBezTo>
                      <a:pt x="78" y="29"/>
                      <a:pt x="82" y="29"/>
                      <a:pt x="85" y="28"/>
                    </a:cubicBezTo>
                    <a:cubicBezTo>
                      <a:pt x="87" y="27"/>
                      <a:pt x="87" y="29"/>
                      <a:pt x="90" y="28"/>
                    </a:cubicBezTo>
                    <a:cubicBezTo>
                      <a:pt x="92" y="27"/>
                      <a:pt x="91" y="29"/>
                      <a:pt x="92" y="30"/>
                    </a:cubicBezTo>
                    <a:cubicBezTo>
                      <a:pt x="93" y="31"/>
                      <a:pt x="95" y="29"/>
                      <a:pt x="94" y="28"/>
                    </a:cubicBezTo>
                    <a:cubicBezTo>
                      <a:pt x="93" y="27"/>
                      <a:pt x="95" y="25"/>
                      <a:pt x="92" y="24"/>
                    </a:cubicBezTo>
                    <a:cubicBezTo>
                      <a:pt x="91" y="23"/>
                      <a:pt x="93" y="23"/>
                      <a:pt x="92" y="22"/>
                    </a:cubicBezTo>
                    <a:cubicBezTo>
                      <a:pt x="92" y="20"/>
                      <a:pt x="91" y="19"/>
                      <a:pt x="91" y="17"/>
                    </a:cubicBezTo>
                    <a:cubicBezTo>
                      <a:pt x="91" y="16"/>
                      <a:pt x="93" y="14"/>
                      <a:pt x="93" y="14"/>
                    </a:cubicBezTo>
                    <a:cubicBezTo>
                      <a:pt x="92" y="12"/>
                      <a:pt x="90" y="11"/>
                      <a:pt x="89" y="8"/>
                    </a:cubicBezTo>
                    <a:cubicBezTo>
                      <a:pt x="87" y="5"/>
                      <a:pt x="87" y="4"/>
                      <a:pt x="83" y="3"/>
                    </a:cubicBezTo>
                    <a:cubicBezTo>
                      <a:pt x="82" y="3"/>
                      <a:pt x="81" y="3"/>
                      <a:pt x="80" y="3"/>
                    </a:cubicBezTo>
                    <a:cubicBezTo>
                      <a:pt x="78" y="2"/>
                      <a:pt x="79" y="3"/>
                      <a:pt x="78" y="3"/>
                    </a:cubicBezTo>
                    <a:cubicBezTo>
                      <a:pt x="76" y="5"/>
                      <a:pt x="74" y="5"/>
                      <a:pt x="73" y="6"/>
                    </a:cubicBezTo>
                    <a:cubicBezTo>
                      <a:pt x="70" y="7"/>
                      <a:pt x="66" y="6"/>
                      <a:pt x="63" y="6"/>
                    </a:cubicBezTo>
                    <a:cubicBezTo>
                      <a:pt x="61" y="6"/>
                      <a:pt x="59" y="6"/>
                      <a:pt x="58" y="6"/>
                    </a:cubicBezTo>
                    <a:cubicBezTo>
                      <a:pt x="56" y="5"/>
                      <a:pt x="56" y="4"/>
                      <a:pt x="54" y="4"/>
                    </a:cubicBezTo>
                    <a:cubicBezTo>
                      <a:pt x="52" y="4"/>
                      <a:pt x="51" y="3"/>
                      <a:pt x="50" y="2"/>
                    </a:cubicBezTo>
                    <a:cubicBezTo>
                      <a:pt x="49" y="2"/>
                      <a:pt x="45" y="0"/>
                      <a:pt x="46" y="0"/>
                    </a:cubicBezTo>
                    <a:cubicBezTo>
                      <a:pt x="44" y="1"/>
                      <a:pt x="39" y="0"/>
                      <a:pt x="37" y="0"/>
                    </a:cubicBezTo>
                    <a:cubicBezTo>
                      <a:pt x="34" y="0"/>
                      <a:pt x="31" y="3"/>
                      <a:pt x="29" y="4"/>
                    </a:cubicBezTo>
                    <a:cubicBezTo>
                      <a:pt x="26" y="6"/>
                      <a:pt x="21" y="4"/>
                      <a:pt x="18" y="5"/>
                    </a:cubicBezTo>
                    <a:cubicBezTo>
                      <a:pt x="17" y="5"/>
                      <a:pt x="16" y="5"/>
                      <a:pt x="16" y="6"/>
                    </a:cubicBezTo>
                    <a:cubicBezTo>
                      <a:pt x="16" y="6"/>
                      <a:pt x="18" y="6"/>
                      <a:pt x="18" y="7"/>
                    </a:cubicBezTo>
                    <a:cubicBezTo>
                      <a:pt x="18" y="7"/>
                      <a:pt x="15" y="7"/>
                      <a:pt x="15" y="8"/>
                    </a:cubicBezTo>
                    <a:cubicBezTo>
                      <a:pt x="15" y="9"/>
                      <a:pt x="15" y="9"/>
                      <a:pt x="13" y="9"/>
                    </a:cubicBezTo>
                    <a:cubicBezTo>
                      <a:pt x="10" y="9"/>
                      <a:pt x="7" y="9"/>
                      <a:pt x="4" y="9"/>
                    </a:cubicBezTo>
                    <a:cubicBezTo>
                      <a:pt x="2" y="9"/>
                      <a:pt x="3" y="10"/>
                      <a:pt x="3" y="11"/>
                    </a:cubicBezTo>
                    <a:cubicBezTo>
                      <a:pt x="2" y="13"/>
                      <a:pt x="0" y="14"/>
                      <a:pt x="3" y="15"/>
                    </a:cubicBezTo>
                    <a:cubicBezTo>
                      <a:pt x="3" y="15"/>
                      <a:pt x="5" y="14"/>
                      <a:pt x="5" y="14"/>
                    </a:cubicBezTo>
                    <a:cubicBezTo>
                      <a:pt x="5" y="15"/>
                      <a:pt x="3" y="17"/>
                      <a:pt x="3" y="17"/>
                    </a:cubicBezTo>
                    <a:cubicBezTo>
                      <a:pt x="4" y="18"/>
                      <a:pt x="4" y="17"/>
                      <a:pt x="5" y="17"/>
                    </a:cubicBezTo>
                    <a:cubicBezTo>
                      <a:pt x="5" y="17"/>
                      <a:pt x="5" y="19"/>
                      <a:pt x="5" y="19"/>
                    </a:cubicBezTo>
                    <a:cubicBezTo>
                      <a:pt x="7" y="22"/>
                      <a:pt x="4" y="20"/>
                      <a:pt x="3" y="20"/>
                    </a:cubicBezTo>
                    <a:cubicBezTo>
                      <a:pt x="3" y="20"/>
                      <a:pt x="2" y="23"/>
                      <a:pt x="4" y="22"/>
                    </a:cubicBezTo>
                    <a:cubicBezTo>
                      <a:pt x="6" y="22"/>
                      <a:pt x="4" y="24"/>
                      <a:pt x="4" y="25"/>
                    </a:cubicBezTo>
                    <a:cubicBezTo>
                      <a:pt x="4" y="26"/>
                      <a:pt x="7" y="26"/>
                      <a:pt x="8" y="27"/>
                    </a:cubicBezTo>
                    <a:cubicBezTo>
                      <a:pt x="9" y="28"/>
                      <a:pt x="7" y="30"/>
                      <a:pt x="7" y="30"/>
                    </a:cubicBezTo>
                    <a:cubicBezTo>
                      <a:pt x="8" y="30"/>
                      <a:pt x="9" y="28"/>
                      <a:pt x="10" y="30"/>
                    </a:cubicBezTo>
                    <a:cubicBezTo>
                      <a:pt x="10" y="31"/>
                      <a:pt x="8" y="31"/>
                      <a:pt x="8" y="31"/>
                    </a:cubicBezTo>
                    <a:cubicBezTo>
                      <a:pt x="8" y="31"/>
                      <a:pt x="10" y="31"/>
                      <a:pt x="10" y="31"/>
                    </a:cubicBezTo>
                    <a:cubicBezTo>
                      <a:pt x="11" y="32"/>
                      <a:pt x="10" y="33"/>
                      <a:pt x="9" y="34"/>
                    </a:cubicBezTo>
                    <a:cubicBezTo>
                      <a:pt x="9" y="35"/>
                      <a:pt x="11" y="36"/>
                      <a:pt x="11" y="35"/>
                    </a:cubicBezTo>
                    <a:cubicBezTo>
                      <a:pt x="12" y="34"/>
                      <a:pt x="11" y="32"/>
                      <a:pt x="12" y="31"/>
                    </a:cubicBezTo>
                    <a:cubicBezTo>
                      <a:pt x="13" y="30"/>
                      <a:pt x="15" y="32"/>
                      <a:pt x="16" y="32"/>
                    </a:cubicBezTo>
                    <a:cubicBezTo>
                      <a:pt x="18" y="33"/>
                      <a:pt x="20" y="35"/>
                      <a:pt x="22" y="33"/>
                    </a:cubicBezTo>
                    <a:cubicBezTo>
                      <a:pt x="25" y="32"/>
                      <a:pt x="23" y="29"/>
                      <a:pt x="27" y="31"/>
                    </a:cubicBezTo>
                    <a:cubicBezTo>
                      <a:pt x="29" y="33"/>
                      <a:pt x="32" y="35"/>
                      <a:pt x="35" y="35"/>
                    </a:cubicBezTo>
                    <a:cubicBezTo>
                      <a:pt x="37" y="34"/>
                      <a:pt x="40" y="33"/>
                      <a:pt x="42" y="32"/>
                    </a:cubicBezTo>
                    <a:cubicBezTo>
                      <a:pt x="43" y="31"/>
                      <a:pt x="43" y="30"/>
                      <a:pt x="44" y="30"/>
                    </a:cubicBezTo>
                    <a:cubicBezTo>
                      <a:pt x="46" y="31"/>
                      <a:pt x="47" y="32"/>
                      <a:pt x="48" y="31"/>
                    </a:cubicBezTo>
                    <a:cubicBezTo>
                      <a:pt x="51" y="30"/>
                      <a:pt x="51" y="31"/>
                      <a:pt x="50" y="33"/>
                    </a:cubicBezTo>
                    <a:cubicBezTo>
                      <a:pt x="50" y="34"/>
                      <a:pt x="52" y="34"/>
                      <a:pt x="50" y="35"/>
                    </a:cubicBezTo>
                    <a:cubicBezTo>
                      <a:pt x="51" y="36"/>
                      <a:pt x="51" y="36"/>
                      <a:pt x="52" y="36"/>
                    </a:cubicBezTo>
                    <a:cubicBezTo>
                      <a:pt x="53" y="35"/>
                      <a:pt x="51" y="36"/>
                      <a:pt x="52" y="3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4" name="Freeform 684">
                <a:extLst>
                  <a:ext uri="{FF2B5EF4-FFF2-40B4-BE49-F238E27FC236}">
                    <a16:creationId xmlns:a16="http://schemas.microsoft.com/office/drawing/2014/main" id="{92663F08-5371-704A-8E27-00183F68CB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620" y="3584362"/>
                <a:ext cx="362259" cy="290589"/>
              </a:xfrm>
              <a:custGeom>
                <a:avLst/>
                <a:gdLst>
                  <a:gd name="T0" fmla="*/ 65 w 105"/>
                  <a:gd name="T1" fmla="*/ 20 h 84"/>
                  <a:gd name="T2" fmla="*/ 61 w 105"/>
                  <a:gd name="T3" fmla="*/ 17 h 84"/>
                  <a:gd name="T4" fmla="*/ 52 w 105"/>
                  <a:gd name="T5" fmla="*/ 17 h 84"/>
                  <a:gd name="T6" fmla="*/ 48 w 105"/>
                  <a:gd name="T7" fmla="*/ 15 h 84"/>
                  <a:gd name="T8" fmla="*/ 40 w 105"/>
                  <a:gd name="T9" fmla="*/ 8 h 84"/>
                  <a:gd name="T10" fmla="*/ 27 w 105"/>
                  <a:gd name="T11" fmla="*/ 1 h 84"/>
                  <a:gd name="T12" fmla="*/ 21 w 105"/>
                  <a:gd name="T13" fmla="*/ 1 h 84"/>
                  <a:gd name="T14" fmla="*/ 13 w 105"/>
                  <a:gd name="T15" fmla="*/ 3 h 84"/>
                  <a:gd name="T16" fmla="*/ 17 w 105"/>
                  <a:gd name="T17" fmla="*/ 9 h 84"/>
                  <a:gd name="T18" fmla="*/ 13 w 105"/>
                  <a:gd name="T19" fmla="*/ 12 h 84"/>
                  <a:gd name="T20" fmla="*/ 10 w 105"/>
                  <a:gd name="T21" fmla="*/ 12 h 84"/>
                  <a:gd name="T22" fmla="*/ 9 w 105"/>
                  <a:gd name="T23" fmla="*/ 14 h 84"/>
                  <a:gd name="T24" fmla="*/ 2 w 105"/>
                  <a:gd name="T25" fmla="*/ 14 h 84"/>
                  <a:gd name="T26" fmla="*/ 1 w 105"/>
                  <a:gd name="T27" fmla="*/ 19 h 84"/>
                  <a:gd name="T28" fmla="*/ 3 w 105"/>
                  <a:gd name="T29" fmla="*/ 22 h 84"/>
                  <a:gd name="T30" fmla="*/ 8 w 105"/>
                  <a:gd name="T31" fmla="*/ 31 h 84"/>
                  <a:gd name="T32" fmla="*/ 12 w 105"/>
                  <a:gd name="T33" fmla="*/ 38 h 84"/>
                  <a:gd name="T34" fmla="*/ 15 w 105"/>
                  <a:gd name="T35" fmla="*/ 42 h 84"/>
                  <a:gd name="T36" fmla="*/ 20 w 105"/>
                  <a:gd name="T37" fmla="*/ 46 h 84"/>
                  <a:gd name="T38" fmla="*/ 22 w 105"/>
                  <a:gd name="T39" fmla="*/ 53 h 84"/>
                  <a:gd name="T40" fmla="*/ 23 w 105"/>
                  <a:gd name="T41" fmla="*/ 59 h 84"/>
                  <a:gd name="T42" fmla="*/ 31 w 105"/>
                  <a:gd name="T43" fmla="*/ 67 h 84"/>
                  <a:gd name="T44" fmla="*/ 36 w 105"/>
                  <a:gd name="T45" fmla="*/ 76 h 84"/>
                  <a:gd name="T46" fmla="*/ 40 w 105"/>
                  <a:gd name="T47" fmla="*/ 81 h 84"/>
                  <a:gd name="T48" fmla="*/ 41 w 105"/>
                  <a:gd name="T49" fmla="*/ 84 h 84"/>
                  <a:gd name="T50" fmla="*/ 43 w 105"/>
                  <a:gd name="T51" fmla="*/ 81 h 84"/>
                  <a:gd name="T52" fmla="*/ 50 w 105"/>
                  <a:gd name="T53" fmla="*/ 79 h 84"/>
                  <a:gd name="T54" fmla="*/ 60 w 105"/>
                  <a:gd name="T55" fmla="*/ 80 h 84"/>
                  <a:gd name="T56" fmla="*/ 66 w 105"/>
                  <a:gd name="T57" fmla="*/ 77 h 84"/>
                  <a:gd name="T58" fmla="*/ 76 w 105"/>
                  <a:gd name="T59" fmla="*/ 72 h 84"/>
                  <a:gd name="T60" fmla="*/ 94 w 105"/>
                  <a:gd name="T61" fmla="*/ 68 h 84"/>
                  <a:gd name="T62" fmla="*/ 102 w 105"/>
                  <a:gd name="T63" fmla="*/ 66 h 84"/>
                  <a:gd name="T64" fmla="*/ 104 w 105"/>
                  <a:gd name="T65" fmla="*/ 61 h 84"/>
                  <a:gd name="T66" fmla="*/ 105 w 105"/>
                  <a:gd name="T67" fmla="*/ 56 h 84"/>
                  <a:gd name="T68" fmla="*/ 103 w 105"/>
                  <a:gd name="T69" fmla="*/ 51 h 84"/>
                  <a:gd name="T70" fmla="*/ 93 w 105"/>
                  <a:gd name="T71" fmla="*/ 50 h 84"/>
                  <a:gd name="T72" fmla="*/ 88 w 105"/>
                  <a:gd name="T73" fmla="*/ 47 h 84"/>
                  <a:gd name="T74" fmla="*/ 81 w 105"/>
                  <a:gd name="T75" fmla="*/ 39 h 84"/>
                  <a:gd name="T76" fmla="*/ 77 w 105"/>
                  <a:gd name="T77" fmla="*/ 34 h 84"/>
                  <a:gd name="T78" fmla="*/ 77 w 105"/>
                  <a:gd name="T79" fmla="*/ 29 h 84"/>
                  <a:gd name="T80" fmla="*/ 74 w 105"/>
                  <a:gd name="T81" fmla="*/ 27 h 84"/>
                  <a:gd name="T82" fmla="*/ 70 w 105"/>
                  <a:gd name="T83" fmla="*/ 22 h 84"/>
                  <a:gd name="T84" fmla="*/ 65 w 105"/>
                  <a:gd name="T85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5" h="84">
                    <a:moveTo>
                      <a:pt x="65" y="20"/>
                    </a:moveTo>
                    <a:cubicBezTo>
                      <a:pt x="64" y="17"/>
                      <a:pt x="64" y="17"/>
                      <a:pt x="61" y="17"/>
                    </a:cubicBezTo>
                    <a:cubicBezTo>
                      <a:pt x="58" y="17"/>
                      <a:pt x="55" y="17"/>
                      <a:pt x="52" y="17"/>
                    </a:cubicBezTo>
                    <a:cubicBezTo>
                      <a:pt x="50" y="17"/>
                      <a:pt x="49" y="15"/>
                      <a:pt x="48" y="15"/>
                    </a:cubicBezTo>
                    <a:cubicBezTo>
                      <a:pt x="45" y="12"/>
                      <a:pt x="42" y="10"/>
                      <a:pt x="40" y="8"/>
                    </a:cubicBezTo>
                    <a:cubicBezTo>
                      <a:pt x="36" y="5"/>
                      <a:pt x="32" y="2"/>
                      <a:pt x="27" y="1"/>
                    </a:cubicBezTo>
                    <a:cubicBezTo>
                      <a:pt x="25" y="0"/>
                      <a:pt x="24" y="0"/>
                      <a:pt x="21" y="1"/>
                    </a:cubicBezTo>
                    <a:cubicBezTo>
                      <a:pt x="19" y="1"/>
                      <a:pt x="16" y="2"/>
                      <a:pt x="13" y="3"/>
                    </a:cubicBezTo>
                    <a:cubicBezTo>
                      <a:pt x="14" y="5"/>
                      <a:pt x="17" y="7"/>
                      <a:pt x="17" y="9"/>
                    </a:cubicBezTo>
                    <a:cubicBezTo>
                      <a:pt x="17" y="11"/>
                      <a:pt x="14" y="12"/>
                      <a:pt x="13" y="12"/>
                    </a:cubicBezTo>
                    <a:cubicBezTo>
                      <a:pt x="12" y="13"/>
                      <a:pt x="11" y="12"/>
                      <a:pt x="10" y="12"/>
                    </a:cubicBezTo>
                    <a:cubicBezTo>
                      <a:pt x="9" y="13"/>
                      <a:pt x="9" y="14"/>
                      <a:pt x="9" y="14"/>
                    </a:cubicBezTo>
                    <a:cubicBezTo>
                      <a:pt x="7" y="17"/>
                      <a:pt x="3" y="15"/>
                      <a:pt x="2" y="14"/>
                    </a:cubicBezTo>
                    <a:cubicBezTo>
                      <a:pt x="1" y="16"/>
                      <a:pt x="1" y="17"/>
                      <a:pt x="1" y="19"/>
                    </a:cubicBezTo>
                    <a:cubicBezTo>
                      <a:pt x="0" y="22"/>
                      <a:pt x="1" y="21"/>
                      <a:pt x="3" y="22"/>
                    </a:cubicBezTo>
                    <a:cubicBezTo>
                      <a:pt x="5" y="24"/>
                      <a:pt x="7" y="28"/>
                      <a:pt x="8" y="31"/>
                    </a:cubicBezTo>
                    <a:cubicBezTo>
                      <a:pt x="10" y="33"/>
                      <a:pt x="11" y="35"/>
                      <a:pt x="12" y="38"/>
                    </a:cubicBezTo>
                    <a:cubicBezTo>
                      <a:pt x="13" y="40"/>
                      <a:pt x="14" y="41"/>
                      <a:pt x="15" y="42"/>
                    </a:cubicBezTo>
                    <a:cubicBezTo>
                      <a:pt x="17" y="44"/>
                      <a:pt x="19" y="44"/>
                      <a:pt x="20" y="46"/>
                    </a:cubicBezTo>
                    <a:cubicBezTo>
                      <a:pt x="21" y="48"/>
                      <a:pt x="22" y="50"/>
                      <a:pt x="22" y="53"/>
                    </a:cubicBezTo>
                    <a:cubicBezTo>
                      <a:pt x="23" y="55"/>
                      <a:pt x="22" y="57"/>
                      <a:pt x="23" y="59"/>
                    </a:cubicBezTo>
                    <a:cubicBezTo>
                      <a:pt x="25" y="63"/>
                      <a:pt x="29" y="64"/>
                      <a:pt x="31" y="67"/>
                    </a:cubicBezTo>
                    <a:cubicBezTo>
                      <a:pt x="33" y="70"/>
                      <a:pt x="34" y="74"/>
                      <a:pt x="36" y="76"/>
                    </a:cubicBezTo>
                    <a:cubicBezTo>
                      <a:pt x="37" y="78"/>
                      <a:pt x="39" y="80"/>
                      <a:pt x="40" y="81"/>
                    </a:cubicBezTo>
                    <a:cubicBezTo>
                      <a:pt x="40" y="82"/>
                      <a:pt x="40" y="84"/>
                      <a:pt x="41" y="84"/>
                    </a:cubicBezTo>
                    <a:cubicBezTo>
                      <a:pt x="43" y="84"/>
                      <a:pt x="42" y="82"/>
                      <a:pt x="43" y="81"/>
                    </a:cubicBezTo>
                    <a:cubicBezTo>
                      <a:pt x="43" y="78"/>
                      <a:pt x="48" y="79"/>
                      <a:pt x="50" y="79"/>
                    </a:cubicBezTo>
                    <a:cubicBezTo>
                      <a:pt x="53" y="79"/>
                      <a:pt x="58" y="78"/>
                      <a:pt x="60" y="80"/>
                    </a:cubicBezTo>
                    <a:cubicBezTo>
                      <a:pt x="63" y="81"/>
                      <a:pt x="64" y="79"/>
                      <a:pt x="66" y="77"/>
                    </a:cubicBezTo>
                    <a:cubicBezTo>
                      <a:pt x="69" y="73"/>
                      <a:pt x="72" y="73"/>
                      <a:pt x="76" y="72"/>
                    </a:cubicBezTo>
                    <a:cubicBezTo>
                      <a:pt x="82" y="72"/>
                      <a:pt x="88" y="70"/>
                      <a:pt x="94" y="68"/>
                    </a:cubicBezTo>
                    <a:cubicBezTo>
                      <a:pt x="96" y="67"/>
                      <a:pt x="99" y="66"/>
                      <a:pt x="102" y="66"/>
                    </a:cubicBezTo>
                    <a:cubicBezTo>
                      <a:pt x="103" y="65"/>
                      <a:pt x="103" y="63"/>
                      <a:pt x="104" y="61"/>
                    </a:cubicBezTo>
                    <a:cubicBezTo>
                      <a:pt x="104" y="60"/>
                      <a:pt x="105" y="58"/>
                      <a:pt x="105" y="56"/>
                    </a:cubicBezTo>
                    <a:cubicBezTo>
                      <a:pt x="105" y="55"/>
                      <a:pt x="104" y="52"/>
                      <a:pt x="103" y="51"/>
                    </a:cubicBezTo>
                    <a:cubicBezTo>
                      <a:pt x="100" y="51"/>
                      <a:pt x="96" y="51"/>
                      <a:pt x="93" y="50"/>
                    </a:cubicBezTo>
                    <a:cubicBezTo>
                      <a:pt x="90" y="50"/>
                      <a:pt x="90" y="49"/>
                      <a:pt x="88" y="47"/>
                    </a:cubicBezTo>
                    <a:cubicBezTo>
                      <a:pt x="86" y="43"/>
                      <a:pt x="83" y="42"/>
                      <a:pt x="81" y="39"/>
                    </a:cubicBezTo>
                    <a:cubicBezTo>
                      <a:pt x="80" y="39"/>
                      <a:pt x="78" y="35"/>
                      <a:pt x="77" y="34"/>
                    </a:cubicBezTo>
                    <a:cubicBezTo>
                      <a:pt x="76" y="32"/>
                      <a:pt x="81" y="31"/>
                      <a:pt x="77" y="29"/>
                    </a:cubicBezTo>
                    <a:cubicBezTo>
                      <a:pt x="76" y="29"/>
                      <a:pt x="75" y="27"/>
                      <a:pt x="74" y="27"/>
                    </a:cubicBezTo>
                    <a:cubicBezTo>
                      <a:pt x="72" y="27"/>
                      <a:pt x="71" y="24"/>
                      <a:pt x="70" y="22"/>
                    </a:cubicBezTo>
                    <a:cubicBezTo>
                      <a:pt x="69" y="19"/>
                      <a:pt x="69" y="20"/>
                      <a:pt x="65" y="2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5" name="Freeform 685">
                <a:extLst>
                  <a:ext uri="{FF2B5EF4-FFF2-40B4-BE49-F238E27FC236}">
                    <a16:creationId xmlns:a16="http://schemas.microsoft.com/office/drawing/2014/main" id="{FBECCF70-877E-194B-B85E-5268032A0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677" y="3563185"/>
                <a:ext cx="71746" cy="76470"/>
              </a:xfrm>
              <a:custGeom>
                <a:avLst/>
                <a:gdLst>
                  <a:gd name="T0" fmla="*/ 5 w 21"/>
                  <a:gd name="T1" fmla="*/ 22 h 22"/>
                  <a:gd name="T2" fmla="*/ 8 w 21"/>
                  <a:gd name="T3" fmla="*/ 19 h 22"/>
                  <a:gd name="T4" fmla="*/ 12 w 21"/>
                  <a:gd name="T5" fmla="*/ 18 h 22"/>
                  <a:gd name="T6" fmla="*/ 15 w 21"/>
                  <a:gd name="T7" fmla="*/ 15 h 22"/>
                  <a:gd name="T8" fmla="*/ 11 w 21"/>
                  <a:gd name="T9" fmla="*/ 9 h 22"/>
                  <a:gd name="T10" fmla="*/ 21 w 21"/>
                  <a:gd name="T11" fmla="*/ 6 h 22"/>
                  <a:gd name="T12" fmla="*/ 19 w 21"/>
                  <a:gd name="T13" fmla="*/ 0 h 22"/>
                  <a:gd name="T14" fmla="*/ 9 w 21"/>
                  <a:gd name="T15" fmla="*/ 5 h 22"/>
                  <a:gd name="T16" fmla="*/ 4 w 21"/>
                  <a:gd name="T17" fmla="*/ 1 h 22"/>
                  <a:gd name="T18" fmla="*/ 3 w 21"/>
                  <a:gd name="T19" fmla="*/ 11 h 22"/>
                  <a:gd name="T20" fmla="*/ 0 w 21"/>
                  <a:gd name="T21" fmla="*/ 18 h 22"/>
                  <a:gd name="T22" fmla="*/ 1 w 21"/>
                  <a:gd name="T23" fmla="*/ 21 h 22"/>
                  <a:gd name="T24" fmla="*/ 5 w 21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5" y="22"/>
                    </a:moveTo>
                    <a:cubicBezTo>
                      <a:pt x="7" y="22"/>
                      <a:pt x="7" y="19"/>
                      <a:pt x="8" y="19"/>
                    </a:cubicBezTo>
                    <a:cubicBezTo>
                      <a:pt x="9" y="17"/>
                      <a:pt x="11" y="18"/>
                      <a:pt x="12" y="18"/>
                    </a:cubicBezTo>
                    <a:cubicBezTo>
                      <a:pt x="13" y="17"/>
                      <a:pt x="16" y="16"/>
                      <a:pt x="15" y="15"/>
                    </a:cubicBezTo>
                    <a:cubicBezTo>
                      <a:pt x="14" y="13"/>
                      <a:pt x="13" y="11"/>
                      <a:pt x="11" y="9"/>
                    </a:cubicBezTo>
                    <a:cubicBezTo>
                      <a:pt x="15" y="8"/>
                      <a:pt x="18" y="7"/>
                      <a:pt x="21" y="6"/>
                    </a:cubicBezTo>
                    <a:cubicBezTo>
                      <a:pt x="21" y="4"/>
                      <a:pt x="20" y="2"/>
                      <a:pt x="19" y="0"/>
                    </a:cubicBezTo>
                    <a:cubicBezTo>
                      <a:pt x="16" y="1"/>
                      <a:pt x="12" y="5"/>
                      <a:pt x="9" y="5"/>
                    </a:cubicBezTo>
                    <a:cubicBezTo>
                      <a:pt x="7" y="5"/>
                      <a:pt x="4" y="3"/>
                      <a:pt x="4" y="1"/>
                    </a:cubicBezTo>
                    <a:cubicBezTo>
                      <a:pt x="3" y="5"/>
                      <a:pt x="3" y="8"/>
                      <a:pt x="3" y="11"/>
                    </a:cubicBezTo>
                    <a:cubicBezTo>
                      <a:pt x="2" y="13"/>
                      <a:pt x="0" y="16"/>
                      <a:pt x="0" y="18"/>
                    </a:cubicBezTo>
                    <a:cubicBezTo>
                      <a:pt x="0" y="20"/>
                      <a:pt x="0" y="20"/>
                      <a:pt x="1" y="21"/>
                    </a:cubicBezTo>
                    <a:cubicBezTo>
                      <a:pt x="3" y="21"/>
                      <a:pt x="4" y="22"/>
                      <a:pt x="5" y="2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6" name="Freeform 686">
                <a:extLst>
                  <a:ext uri="{FF2B5EF4-FFF2-40B4-BE49-F238E27FC236}">
                    <a16:creationId xmlns:a16="http://schemas.microsoft.com/office/drawing/2014/main" id="{A8897822-A40C-7B4F-9FEF-914C9E158A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206" y="3536127"/>
                <a:ext cx="27052" cy="30589"/>
              </a:xfrm>
              <a:custGeom>
                <a:avLst/>
                <a:gdLst>
                  <a:gd name="T0" fmla="*/ 7 w 8"/>
                  <a:gd name="T1" fmla="*/ 2 h 9"/>
                  <a:gd name="T2" fmla="*/ 4 w 8"/>
                  <a:gd name="T3" fmla="*/ 0 h 9"/>
                  <a:gd name="T4" fmla="*/ 2 w 8"/>
                  <a:gd name="T5" fmla="*/ 2 h 9"/>
                  <a:gd name="T6" fmla="*/ 0 w 8"/>
                  <a:gd name="T7" fmla="*/ 8 h 9"/>
                  <a:gd name="T8" fmla="*/ 4 w 8"/>
                  <a:gd name="T9" fmla="*/ 8 h 9"/>
                  <a:gd name="T10" fmla="*/ 7 w 8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9">
                    <a:moveTo>
                      <a:pt x="7" y="2"/>
                    </a:moveTo>
                    <a:cubicBezTo>
                      <a:pt x="7" y="1"/>
                      <a:pt x="5" y="0"/>
                      <a:pt x="4" y="0"/>
                    </a:cubicBezTo>
                    <a:cubicBezTo>
                      <a:pt x="3" y="1"/>
                      <a:pt x="3" y="1"/>
                      <a:pt x="2" y="2"/>
                    </a:cubicBezTo>
                    <a:cubicBezTo>
                      <a:pt x="2" y="4"/>
                      <a:pt x="1" y="6"/>
                      <a:pt x="0" y="8"/>
                    </a:cubicBezTo>
                    <a:cubicBezTo>
                      <a:pt x="2" y="8"/>
                      <a:pt x="2" y="9"/>
                      <a:pt x="4" y="8"/>
                    </a:cubicBezTo>
                    <a:cubicBezTo>
                      <a:pt x="5" y="7"/>
                      <a:pt x="8" y="4"/>
                      <a:pt x="7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7" name="Freeform 687">
                <a:extLst>
                  <a:ext uri="{FF2B5EF4-FFF2-40B4-BE49-F238E27FC236}">
                    <a16:creationId xmlns:a16="http://schemas.microsoft.com/office/drawing/2014/main" id="{4658BB2F-9077-6F48-93A5-AC82D8496F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677" y="3577304"/>
                <a:ext cx="10586" cy="24706"/>
              </a:xfrm>
              <a:custGeom>
                <a:avLst/>
                <a:gdLst>
                  <a:gd name="T0" fmla="*/ 0 w 3"/>
                  <a:gd name="T1" fmla="*/ 3 h 7"/>
                  <a:gd name="T2" fmla="*/ 3 w 3"/>
                  <a:gd name="T3" fmla="*/ 7 h 7"/>
                  <a:gd name="T4" fmla="*/ 3 w 3"/>
                  <a:gd name="T5" fmla="*/ 1 h 7"/>
                  <a:gd name="T6" fmla="*/ 2 w 3"/>
                  <a:gd name="T7" fmla="*/ 0 h 7"/>
                  <a:gd name="T8" fmla="*/ 0 w 3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7">
                    <a:moveTo>
                      <a:pt x="0" y="3"/>
                    </a:moveTo>
                    <a:cubicBezTo>
                      <a:pt x="0" y="5"/>
                      <a:pt x="1" y="6"/>
                      <a:pt x="3" y="7"/>
                    </a:cubicBezTo>
                    <a:cubicBezTo>
                      <a:pt x="3" y="5"/>
                      <a:pt x="3" y="3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0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8" name="Freeform 688">
                <a:extLst>
                  <a:ext uri="{FF2B5EF4-FFF2-40B4-BE49-F238E27FC236}">
                    <a16:creationId xmlns:a16="http://schemas.microsoft.com/office/drawing/2014/main" id="{164DED2C-D2D5-B046-BFFF-2B95C5E05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9563" y="3563185"/>
                <a:ext cx="28228" cy="90589"/>
              </a:xfrm>
              <a:custGeom>
                <a:avLst/>
                <a:gdLst>
                  <a:gd name="T0" fmla="*/ 4 w 8"/>
                  <a:gd name="T1" fmla="*/ 17 h 26"/>
                  <a:gd name="T2" fmla="*/ 6 w 8"/>
                  <a:gd name="T3" fmla="*/ 13 h 26"/>
                  <a:gd name="T4" fmla="*/ 5 w 8"/>
                  <a:gd name="T5" fmla="*/ 10 h 26"/>
                  <a:gd name="T6" fmla="*/ 7 w 8"/>
                  <a:gd name="T7" fmla="*/ 4 h 26"/>
                  <a:gd name="T8" fmla="*/ 6 w 8"/>
                  <a:gd name="T9" fmla="*/ 0 h 26"/>
                  <a:gd name="T10" fmla="*/ 2 w 8"/>
                  <a:gd name="T11" fmla="*/ 7 h 26"/>
                  <a:gd name="T12" fmla="*/ 0 w 8"/>
                  <a:gd name="T13" fmla="*/ 11 h 26"/>
                  <a:gd name="T14" fmla="*/ 1 w 8"/>
                  <a:gd name="T15" fmla="*/ 16 h 26"/>
                  <a:gd name="T16" fmla="*/ 2 w 8"/>
                  <a:gd name="T17" fmla="*/ 26 h 26"/>
                  <a:gd name="T18" fmla="*/ 2 w 8"/>
                  <a:gd name="T19" fmla="*/ 25 h 26"/>
                  <a:gd name="T20" fmla="*/ 4 w 8"/>
                  <a:gd name="T21" fmla="*/ 17 h 26"/>
                  <a:gd name="T22" fmla="*/ 4 w 8"/>
                  <a:gd name="T23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26">
                    <a:moveTo>
                      <a:pt x="4" y="17"/>
                    </a:moveTo>
                    <a:cubicBezTo>
                      <a:pt x="4" y="16"/>
                      <a:pt x="5" y="15"/>
                      <a:pt x="6" y="13"/>
                    </a:cubicBezTo>
                    <a:cubicBezTo>
                      <a:pt x="7" y="11"/>
                      <a:pt x="6" y="12"/>
                      <a:pt x="5" y="10"/>
                    </a:cubicBezTo>
                    <a:cubicBezTo>
                      <a:pt x="3" y="8"/>
                      <a:pt x="4" y="3"/>
                      <a:pt x="7" y="4"/>
                    </a:cubicBezTo>
                    <a:cubicBezTo>
                      <a:pt x="8" y="1"/>
                      <a:pt x="8" y="1"/>
                      <a:pt x="6" y="0"/>
                    </a:cubicBezTo>
                    <a:cubicBezTo>
                      <a:pt x="4" y="0"/>
                      <a:pt x="3" y="5"/>
                      <a:pt x="2" y="7"/>
                    </a:cubicBezTo>
                    <a:cubicBezTo>
                      <a:pt x="1" y="8"/>
                      <a:pt x="0" y="9"/>
                      <a:pt x="0" y="11"/>
                    </a:cubicBezTo>
                    <a:cubicBezTo>
                      <a:pt x="0" y="12"/>
                      <a:pt x="1" y="14"/>
                      <a:pt x="1" y="16"/>
                    </a:cubicBezTo>
                    <a:cubicBezTo>
                      <a:pt x="1" y="19"/>
                      <a:pt x="2" y="22"/>
                      <a:pt x="2" y="26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3" y="23"/>
                      <a:pt x="3" y="20"/>
                      <a:pt x="4" y="17"/>
                    </a:cubicBezTo>
                    <a:cubicBezTo>
                      <a:pt x="4" y="16"/>
                      <a:pt x="4" y="18"/>
                      <a:pt x="4" y="1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79" name="Freeform 689">
                <a:extLst>
                  <a:ext uri="{FF2B5EF4-FFF2-40B4-BE49-F238E27FC236}">
                    <a16:creationId xmlns:a16="http://schemas.microsoft.com/office/drawing/2014/main" id="{D2865FAE-C1DE-1B47-8728-C6AD0A7CE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371" y="3698479"/>
                <a:ext cx="17642" cy="27059"/>
              </a:xfrm>
              <a:custGeom>
                <a:avLst/>
                <a:gdLst>
                  <a:gd name="T0" fmla="*/ 3 w 5"/>
                  <a:gd name="T1" fmla="*/ 8 h 8"/>
                  <a:gd name="T2" fmla="*/ 2 w 5"/>
                  <a:gd name="T3" fmla="*/ 0 h 8"/>
                  <a:gd name="T4" fmla="*/ 0 w 5"/>
                  <a:gd name="T5" fmla="*/ 4 h 8"/>
                  <a:gd name="T6" fmla="*/ 3 w 5"/>
                  <a:gd name="T7" fmla="*/ 8 h 8"/>
                  <a:gd name="T8" fmla="*/ 3 w 5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3" y="8"/>
                    </a:moveTo>
                    <a:cubicBezTo>
                      <a:pt x="3" y="7"/>
                      <a:pt x="5" y="0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2" y="8"/>
                      <a:pt x="3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0" name="Freeform 690">
                <a:extLst>
                  <a:ext uri="{FF2B5EF4-FFF2-40B4-BE49-F238E27FC236}">
                    <a16:creationId xmlns:a16="http://schemas.microsoft.com/office/drawing/2014/main" id="{BBEBC537-BA27-A24C-B92B-B1BBB9EFAC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232" y="3826716"/>
                <a:ext cx="183482" cy="116471"/>
              </a:xfrm>
              <a:custGeom>
                <a:avLst/>
                <a:gdLst>
                  <a:gd name="T0" fmla="*/ 47 w 53"/>
                  <a:gd name="T1" fmla="*/ 0 h 34"/>
                  <a:gd name="T2" fmla="*/ 38 w 53"/>
                  <a:gd name="T3" fmla="*/ 2 h 34"/>
                  <a:gd name="T4" fmla="*/ 28 w 53"/>
                  <a:gd name="T5" fmla="*/ 4 h 34"/>
                  <a:gd name="T6" fmla="*/ 23 w 53"/>
                  <a:gd name="T7" fmla="*/ 10 h 34"/>
                  <a:gd name="T8" fmla="*/ 17 w 53"/>
                  <a:gd name="T9" fmla="*/ 9 h 34"/>
                  <a:gd name="T10" fmla="*/ 9 w 53"/>
                  <a:gd name="T11" fmla="*/ 9 h 34"/>
                  <a:gd name="T12" fmla="*/ 3 w 53"/>
                  <a:gd name="T13" fmla="*/ 12 h 34"/>
                  <a:gd name="T14" fmla="*/ 1 w 53"/>
                  <a:gd name="T15" fmla="*/ 15 h 34"/>
                  <a:gd name="T16" fmla="*/ 1 w 53"/>
                  <a:gd name="T17" fmla="*/ 21 h 34"/>
                  <a:gd name="T18" fmla="*/ 3 w 53"/>
                  <a:gd name="T19" fmla="*/ 28 h 34"/>
                  <a:gd name="T20" fmla="*/ 4 w 53"/>
                  <a:gd name="T21" fmla="*/ 32 h 34"/>
                  <a:gd name="T22" fmla="*/ 12 w 53"/>
                  <a:gd name="T23" fmla="*/ 32 h 34"/>
                  <a:gd name="T24" fmla="*/ 16 w 53"/>
                  <a:gd name="T25" fmla="*/ 29 h 34"/>
                  <a:gd name="T26" fmla="*/ 21 w 53"/>
                  <a:gd name="T27" fmla="*/ 29 h 34"/>
                  <a:gd name="T28" fmla="*/ 24 w 53"/>
                  <a:gd name="T29" fmla="*/ 26 h 34"/>
                  <a:gd name="T30" fmla="*/ 32 w 53"/>
                  <a:gd name="T31" fmla="*/ 24 h 34"/>
                  <a:gd name="T32" fmla="*/ 41 w 53"/>
                  <a:gd name="T33" fmla="*/ 21 h 34"/>
                  <a:gd name="T34" fmla="*/ 47 w 53"/>
                  <a:gd name="T35" fmla="*/ 17 h 34"/>
                  <a:gd name="T36" fmla="*/ 52 w 53"/>
                  <a:gd name="T37" fmla="*/ 12 h 34"/>
                  <a:gd name="T38" fmla="*/ 47 w 53"/>
                  <a:gd name="T3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3" h="34">
                    <a:moveTo>
                      <a:pt x="47" y="0"/>
                    </a:moveTo>
                    <a:cubicBezTo>
                      <a:pt x="44" y="1"/>
                      <a:pt x="41" y="2"/>
                      <a:pt x="38" y="2"/>
                    </a:cubicBezTo>
                    <a:cubicBezTo>
                      <a:pt x="35" y="3"/>
                      <a:pt x="31" y="2"/>
                      <a:pt x="28" y="4"/>
                    </a:cubicBezTo>
                    <a:cubicBezTo>
                      <a:pt x="26" y="6"/>
                      <a:pt x="25" y="8"/>
                      <a:pt x="23" y="10"/>
                    </a:cubicBezTo>
                    <a:cubicBezTo>
                      <a:pt x="22" y="11"/>
                      <a:pt x="19" y="9"/>
                      <a:pt x="17" y="9"/>
                    </a:cubicBezTo>
                    <a:cubicBezTo>
                      <a:pt x="14" y="9"/>
                      <a:pt x="12" y="9"/>
                      <a:pt x="9" y="9"/>
                    </a:cubicBezTo>
                    <a:cubicBezTo>
                      <a:pt x="6" y="9"/>
                      <a:pt x="3" y="8"/>
                      <a:pt x="3" y="12"/>
                    </a:cubicBezTo>
                    <a:cubicBezTo>
                      <a:pt x="2" y="14"/>
                      <a:pt x="1" y="13"/>
                      <a:pt x="1" y="15"/>
                    </a:cubicBezTo>
                    <a:cubicBezTo>
                      <a:pt x="0" y="17"/>
                      <a:pt x="0" y="19"/>
                      <a:pt x="1" y="21"/>
                    </a:cubicBezTo>
                    <a:cubicBezTo>
                      <a:pt x="1" y="23"/>
                      <a:pt x="2" y="26"/>
                      <a:pt x="3" y="28"/>
                    </a:cubicBezTo>
                    <a:cubicBezTo>
                      <a:pt x="3" y="29"/>
                      <a:pt x="3" y="31"/>
                      <a:pt x="4" y="32"/>
                    </a:cubicBezTo>
                    <a:cubicBezTo>
                      <a:pt x="5" y="34"/>
                      <a:pt x="10" y="33"/>
                      <a:pt x="12" y="32"/>
                    </a:cubicBezTo>
                    <a:cubicBezTo>
                      <a:pt x="13" y="31"/>
                      <a:pt x="14" y="30"/>
                      <a:pt x="16" y="29"/>
                    </a:cubicBezTo>
                    <a:cubicBezTo>
                      <a:pt x="17" y="29"/>
                      <a:pt x="19" y="29"/>
                      <a:pt x="21" y="29"/>
                    </a:cubicBezTo>
                    <a:cubicBezTo>
                      <a:pt x="22" y="28"/>
                      <a:pt x="23" y="27"/>
                      <a:pt x="24" y="26"/>
                    </a:cubicBezTo>
                    <a:cubicBezTo>
                      <a:pt x="27" y="25"/>
                      <a:pt x="29" y="25"/>
                      <a:pt x="32" y="24"/>
                    </a:cubicBezTo>
                    <a:cubicBezTo>
                      <a:pt x="35" y="23"/>
                      <a:pt x="38" y="22"/>
                      <a:pt x="41" y="21"/>
                    </a:cubicBezTo>
                    <a:cubicBezTo>
                      <a:pt x="43" y="20"/>
                      <a:pt x="47" y="19"/>
                      <a:pt x="47" y="17"/>
                    </a:cubicBezTo>
                    <a:cubicBezTo>
                      <a:pt x="48" y="14"/>
                      <a:pt x="53" y="14"/>
                      <a:pt x="52" y="12"/>
                    </a:cubicBezTo>
                    <a:cubicBezTo>
                      <a:pt x="50" y="8"/>
                      <a:pt x="49" y="4"/>
                      <a:pt x="47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1" name="Freeform 691">
                <a:extLst>
                  <a:ext uri="{FF2B5EF4-FFF2-40B4-BE49-F238E27FC236}">
                    <a16:creationId xmlns:a16="http://schemas.microsoft.com/office/drawing/2014/main" id="{B05B0120-43B2-A344-9FC4-EC9E0C1335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542" y="3698479"/>
                <a:ext cx="141140" cy="169412"/>
              </a:xfrm>
              <a:custGeom>
                <a:avLst/>
                <a:gdLst>
                  <a:gd name="T0" fmla="*/ 39 w 41"/>
                  <a:gd name="T1" fmla="*/ 19 h 49"/>
                  <a:gd name="T2" fmla="*/ 34 w 41"/>
                  <a:gd name="T3" fmla="*/ 14 h 49"/>
                  <a:gd name="T4" fmla="*/ 28 w 41"/>
                  <a:gd name="T5" fmla="*/ 12 h 49"/>
                  <a:gd name="T6" fmla="*/ 22 w 41"/>
                  <a:gd name="T7" fmla="*/ 6 h 49"/>
                  <a:gd name="T8" fmla="*/ 21 w 41"/>
                  <a:gd name="T9" fmla="*/ 3 h 49"/>
                  <a:gd name="T10" fmla="*/ 22 w 41"/>
                  <a:gd name="T11" fmla="*/ 0 h 49"/>
                  <a:gd name="T12" fmla="*/ 17 w 41"/>
                  <a:gd name="T13" fmla="*/ 5 h 49"/>
                  <a:gd name="T14" fmla="*/ 10 w 41"/>
                  <a:gd name="T15" fmla="*/ 10 h 49"/>
                  <a:gd name="T16" fmla="*/ 5 w 41"/>
                  <a:gd name="T17" fmla="*/ 10 h 49"/>
                  <a:gd name="T18" fmla="*/ 0 w 41"/>
                  <a:gd name="T19" fmla="*/ 11 h 49"/>
                  <a:gd name="T20" fmla="*/ 5 w 41"/>
                  <a:gd name="T21" fmla="*/ 17 h 49"/>
                  <a:gd name="T22" fmla="*/ 16 w 41"/>
                  <a:gd name="T23" fmla="*/ 19 h 49"/>
                  <a:gd name="T24" fmla="*/ 16 w 41"/>
                  <a:gd name="T25" fmla="*/ 32 h 49"/>
                  <a:gd name="T26" fmla="*/ 11 w 41"/>
                  <a:gd name="T27" fmla="*/ 34 h 49"/>
                  <a:gd name="T28" fmla="*/ 0 w 41"/>
                  <a:gd name="T29" fmla="*/ 37 h 49"/>
                  <a:gd name="T30" fmla="*/ 5 w 41"/>
                  <a:gd name="T31" fmla="*/ 49 h 49"/>
                  <a:gd name="T32" fmla="*/ 14 w 41"/>
                  <a:gd name="T33" fmla="*/ 48 h 49"/>
                  <a:gd name="T34" fmla="*/ 17 w 41"/>
                  <a:gd name="T35" fmla="*/ 44 h 49"/>
                  <a:gd name="T36" fmla="*/ 23 w 41"/>
                  <a:gd name="T37" fmla="*/ 42 h 49"/>
                  <a:gd name="T38" fmla="*/ 28 w 41"/>
                  <a:gd name="T39" fmla="*/ 38 h 49"/>
                  <a:gd name="T40" fmla="*/ 29 w 41"/>
                  <a:gd name="T41" fmla="*/ 32 h 49"/>
                  <a:gd name="T42" fmla="*/ 32 w 41"/>
                  <a:gd name="T43" fmla="*/ 30 h 49"/>
                  <a:gd name="T44" fmla="*/ 37 w 41"/>
                  <a:gd name="T45" fmla="*/ 24 h 49"/>
                  <a:gd name="T46" fmla="*/ 39 w 41"/>
                  <a:gd name="T47" fmla="*/ 19 h 49"/>
                  <a:gd name="T48" fmla="*/ 39 w 41"/>
                  <a:gd name="T49" fmla="*/ 1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49">
                    <a:moveTo>
                      <a:pt x="39" y="19"/>
                    </a:moveTo>
                    <a:cubicBezTo>
                      <a:pt x="36" y="19"/>
                      <a:pt x="35" y="16"/>
                      <a:pt x="34" y="14"/>
                    </a:cubicBezTo>
                    <a:cubicBezTo>
                      <a:pt x="33" y="13"/>
                      <a:pt x="29" y="13"/>
                      <a:pt x="28" y="12"/>
                    </a:cubicBezTo>
                    <a:cubicBezTo>
                      <a:pt x="25" y="11"/>
                      <a:pt x="24" y="9"/>
                      <a:pt x="22" y="6"/>
                    </a:cubicBezTo>
                    <a:cubicBezTo>
                      <a:pt x="22" y="5"/>
                      <a:pt x="21" y="4"/>
                      <a:pt x="21" y="3"/>
                    </a:cubicBezTo>
                    <a:cubicBezTo>
                      <a:pt x="21" y="3"/>
                      <a:pt x="22" y="0"/>
                      <a:pt x="22" y="0"/>
                    </a:cubicBezTo>
                    <a:cubicBezTo>
                      <a:pt x="21" y="0"/>
                      <a:pt x="18" y="4"/>
                      <a:pt x="17" y="5"/>
                    </a:cubicBezTo>
                    <a:cubicBezTo>
                      <a:pt x="15" y="7"/>
                      <a:pt x="13" y="10"/>
                      <a:pt x="10" y="10"/>
                    </a:cubicBezTo>
                    <a:cubicBezTo>
                      <a:pt x="8" y="11"/>
                      <a:pt x="7" y="10"/>
                      <a:pt x="5" y="10"/>
                    </a:cubicBezTo>
                    <a:cubicBezTo>
                      <a:pt x="3" y="11"/>
                      <a:pt x="1" y="13"/>
                      <a:pt x="0" y="11"/>
                    </a:cubicBezTo>
                    <a:cubicBezTo>
                      <a:pt x="1" y="14"/>
                      <a:pt x="2" y="17"/>
                      <a:pt x="5" y="17"/>
                    </a:cubicBezTo>
                    <a:cubicBezTo>
                      <a:pt x="7" y="17"/>
                      <a:pt x="15" y="17"/>
                      <a:pt x="16" y="19"/>
                    </a:cubicBezTo>
                    <a:cubicBezTo>
                      <a:pt x="19" y="23"/>
                      <a:pt x="17" y="27"/>
                      <a:pt x="16" y="32"/>
                    </a:cubicBezTo>
                    <a:cubicBezTo>
                      <a:pt x="15" y="33"/>
                      <a:pt x="11" y="34"/>
                      <a:pt x="11" y="34"/>
                    </a:cubicBezTo>
                    <a:cubicBezTo>
                      <a:pt x="7" y="35"/>
                      <a:pt x="3" y="36"/>
                      <a:pt x="0" y="37"/>
                    </a:cubicBezTo>
                    <a:cubicBezTo>
                      <a:pt x="2" y="41"/>
                      <a:pt x="4" y="45"/>
                      <a:pt x="5" y="49"/>
                    </a:cubicBezTo>
                    <a:cubicBezTo>
                      <a:pt x="8" y="48"/>
                      <a:pt x="11" y="48"/>
                      <a:pt x="14" y="48"/>
                    </a:cubicBezTo>
                    <a:cubicBezTo>
                      <a:pt x="18" y="47"/>
                      <a:pt x="15" y="46"/>
                      <a:pt x="17" y="44"/>
                    </a:cubicBezTo>
                    <a:cubicBezTo>
                      <a:pt x="19" y="43"/>
                      <a:pt x="22" y="44"/>
                      <a:pt x="23" y="42"/>
                    </a:cubicBezTo>
                    <a:cubicBezTo>
                      <a:pt x="25" y="40"/>
                      <a:pt x="25" y="39"/>
                      <a:pt x="28" y="38"/>
                    </a:cubicBezTo>
                    <a:cubicBezTo>
                      <a:pt x="30" y="37"/>
                      <a:pt x="29" y="34"/>
                      <a:pt x="29" y="32"/>
                    </a:cubicBezTo>
                    <a:cubicBezTo>
                      <a:pt x="28" y="30"/>
                      <a:pt x="30" y="30"/>
                      <a:pt x="32" y="30"/>
                    </a:cubicBezTo>
                    <a:cubicBezTo>
                      <a:pt x="35" y="29"/>
                      <a:pt x="35" y="26"/>
                      <a:pt x="37" y="24"/>
                    </a:cubicBezTo>
                    <a:cubicBezTo>
                      <a:pt x="38" y="23"/>
                      <a:pt x="41" y="20"/>
                      <a:pt x="39" y="19"/>
                    </a:cubicBezTo>
                    <a:cubicBezTo>
                      <a:pt x="38" y="19"/>
                      <a:pt x="40" y="20"/>
                      <a:pt x="39" y="1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2" name="Freeform 692">
                <a:extLst>
                  <a:ext uri="{FF2B5EF4-FFF2-40B4-BE49-F238E27FC236}">
                    <a16:creationId xmlns:a16="http://schemas.microsoft.com/office/drawing/2014/main" id="{5E0CCAE4-6252-E646-82A4-4D24D8F9A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464" y="3366715"/>
                <a:ext cx="189363" cy="82354"/>
              </a:xfrm>
              <a:custGeom>
                <a:avLst/>
                <a:gdLst>
                  <a:gd name="T0" fmla="*/ 55 w 55"/>
                  <a:gd name="T1" fmla="*/ 5 h 24"/>
                  <a:gd name="T2" fmla="*/ 47 w 55"/>
                  <a:gd name="T3" fmla="*/ 3 h 24"/>
                  <a:gd name="T4" fmla="*/ 36 w 55"/>
                  <a:gd name="T5" fmla="*/ 2 h 24"/>
                  <a:gd name="T6" fmla="*/ 27 w 55"/>
                  <a:gd name="T7" fmla="*/ 0 h 24"/>
                  <a:gd name="T8" fmla="*/ 22 w 55"/>
                  <a:gd name="T9" fmla="*/ 2 h 24"/>
                  <a:gd name="T10" fmla="*/ 19 w 55"/>
                  <a:gd name="T11" fmla="*/ 4 h 24"/>
                  <a:gd name="T12" fmla="*/ 11 w 55"/>
                  <a:gd name="T13" fmla="*/ 5 h 24"/>
                  <a:gd name="T14" fmla="*/ 9 w 55"/>
                  <a:gd name="T15" fmla="*/ 7 h 24"/>
                  <a:gd name="T16" fmla="*/ 8 w 55"/>
                  <a:gd name="T17" fmla="*/ 11 h 24"/>
                  <a:gd name="T18" fmla="*/ 12 w 55"/>
                  <a:gd name="T19" fmla="*/ 12 h 24"/>
                  <a:gd name="T20" fmla="*/ 15 w 55"/>
                  <a:gd name="T21" fmla="*/ 12 h 24"/>
                  <a:gd name="T22" fmla="*/ 19 w 55"/>
                  <a:gd name="T23" fmla="*/ 15 h 24"/>
                  <a:gd name="T24" fmla="*/ 15 w 55"/>
                  <a:gd name="T25" fmla="*/ 17 h 24"/>
                  <a:gd name="T26" fmla="*/ 11 w 55"/>
                  <a:gd name="T27" fmla="*/ 17 h 24"/>
                  <a:gd name="T28" fmla="*/ 10 w 55"/>
                  <a:gd name="T29" fmla="*/ 20 h 24"/>
                  <a:gd name="T30" fmla="*/ 1 w 55"/>
                  <a:gd name="T31" fmla="*/ 20 h 24"/>
                  <a:gd name="T32" fmla="*/ 11 w 55"/>
                  <a:gd name="T33" fmla="*/ 22 h 24"/>
                  <a:gd name="T34" fmla="*/ 15 w 55"/>
                  <a:gd name="T35" fmla="*/ 23 h 24"/>
                  <a:gd name="T36" fmla="*/ 21 w 55"/>
                  <a:gd name="T37" fmla="*/ 23 h 24"/>
                  <a:gd name="T38" fmla="*/ 25 w 55"/>
                  <a:gd name="T39" fmla="*/ 20 h 24"/>
                  <a:gd name="T40" fmla="*/ 28 w 55"/>
                  <a:gd name="T41" fmla="*/ 17 h 24"/>
                  <a:gd name="T42" fmla="*/ 33 w 55"/>
                  <a:gd name="T43" fmla="*/ 16 h 24"/>
                  <a:gd name="T44" fmla="*/ 37 w 55"/>
                  <a:gd name="T45" fmla="*/ 16 h 24"/>
                  <a:gd name="T46" fmla="*/ 40 w 55"/>
                  <a:gd name="T47" fmla="*/ 13 h 24"/>
                  <a:gd name="T48" fmla="*/ 44 w 55"/>
                  <a:gd name="T49" fmla="*/ 12 h 24"/>
                  <a:gd name="T50" fmla="*/ 54 w 55"/>
                  <a:gd name="T51" fmla="*/ 7 h 24"/>
                  <a:gd name="T52" fmla="*/ 55 w 55"/>
                  <a:gd name="T53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5" h="24">
                    <a:moveTo>
                      <a:pt x="55" y="5"/>
                    </a:moveTo>
                    <a:cubicBezTo>
                      <a:pt x="52" y="5"/>
                      <a:pt x="50" y="3"/>
                      <a:pt x="47" y="3"/>
                    </a:cubicBezTo>
                    <a:cubicBezTo>
                      <a:pt x="44" y="2"/>
                      <a:pt x="40" y="2"/>
                      <a:pt x="36" y="2"/>
                    </a:cubicBezTo>
                    <a:cubicBezTo>
                      <a:pt x="33" y="2"/>
                      <a:pt x="30" y="2"/>
                      <a:pt x="27" y="0"/>
                    </a:cubicBezTo>
                    <a:cubicBezTo>
                      <a:pt x="25" y="0"/>
                      <a:pt x="23" y="0"/>
                      <a:pt x="22" y="2"/>
                    </a:cubicBezTo>
                    <a:cubicBezTo>
                      <a:pt x="22" y="4"/>
                      <a:pt x="21" y="5"/>
                      <a:pt x="19" y="4"/>
                    </a:cubicBezTo>
                    <a:cubicBezTo>
                      <a:pt x="17" y="3"/>
                      <a:pt x="12" y="1"/>
                      <a:pt x="11" y="5"/>
                    </a:cubicBezTo>
                    <a:cubicBezTo>
                      <a:pt x="10" y="6"/>
                      <a:pt x="11" y="6"/>
                      <a:pt x="9" y="7"/>
                    </a:cubicBezTo>
                    <a:cubicBezTo>
                      <a:pt x="8" y="8"/>
                      <a:pt x="6" y="10"/>
                      <a:pt x="8" y="11"/>
                    </a:cubicBezTo>
                    <a:cubicBezTo>
                      <a:pt x="9" y="12"/>
                      <a:pt x="12" y="13"/>
                      <a:pt x="12" y="12"/>
                    </a:cubicBezTo>
                    <a:cubicBezTo>
                      <a:pt x="13" y="10"/>
                      <a:pt x="14" y="11"/>
                      <a:pt x="15" y="12"/>
                    </a:cubicBezTo>
                    <a:cubicBezTo>
                      <a:pt x="16" y="13"/>
                      <a:pt x="20" y="14"/>
                      <a:pt x="19" y="15"/>
                    </a:cubicBezTo>
                    <a:cubicBezTo>
                      <a:pt x="19" y="16"/>
                      <a:pt x="16" y="16"/>
                      <a:pt x="15" y="17"/>
                    </a:cubicBezTo>
                    <a:cubicBezTo>
                      <a:pt x="14" y="18"/>
                      <a:pt x="13" y="19"/>
                      <a:pt x="11" y="17"/>
                    </a:cubicBezTo>
                    <a:cubicBezTo>
                      <a:pt x="10" y="16"/>
                      <a:pt x="10" y="19"/>
                      <a:pt x="10" y="20"/>
                    </a:cubicBezTo>
                    <a:cubicBezTo>
                      <a:pt x="6" y="22"/>
                      <a:pt x="4" y="15"/>
                      <a:pt x="1" y="20"/>
                    </a:cubicBezTo>
                    <a:cubicBezTo>
                      <a:pt x="0" y="21"/>
                      <a:pt x="10" y="23"/>
                      <a:pt x="11" y="22"/>
                    </a:cubicBezTo>
                    <a:cubicBezTo>
                      <a:pt x="12" y="21"/>
                      <a:pt x="14" y="22"/>
                      <a:pt x="15" y="23"/>
                    </a:cubicBezTo>
                    <a:cubicBezTo>
                      <a:pt x="16" y="23"/>
                      <a:pt x="19" y="24"/>
                      <a:pt x="21" y="23"/>
                    </a:cubicBezTo>
                    <a:cubicBezTo>
                      <a:pt x="22" y="22"/>
                      <a:pt x="24" y="23"/>
                      <a:pt x="25" y="20"/>
                    </a:cubicBezTo>
                    <a:cubicBezTo>
                      <a:pt x="25" y="19"/>
                      <a:pt x="27" y="18"/>
                      <a:pt x="28" y="17"/>
                    </a:cubicBezTo>
                    <a:cubicBezTo>
                      <a:pt x="29" y="16"/>
                      <a:pt x="33" y="16"/>
                      <a:pt x="33" y="16"/>
                    </a:cubicBezTo>
                    <a:cubicBezTo>
                      <a:pt x="34" y="18"/>
                      <a:pt x="35" y="16"/>
                      <a:pt x="37" y="16"/>
                    </a:cubicBezTo>
                    <a:cubicBezTo>
                      <a:pt x="38" y="16"/>
                      <a:pt x="39" y="13"/>
                      <a:pt x="40" y="13"/>
                    </a:cubicBezTo>
                    <a:cubicBezTo>
                      <a:pt x="41" y="12"/>
                      <a:pt x="43" y="13"/>
                      <a:pt x="44" y="12"/>
                    </a:cubicBezTo>
                    <a:cubicBezTo>
                      <a:pt x="48" y="11"/>
                      <a:pt x="50" y="9"/>
                      <a:pt x="54" y="7"/>
                    </a:cubicBezTo>
                    <a:cubicBezTo>
                      <a:pt x="55" y="7"/>
                      <a:pt x="55" y="7"/>
                      <a:pt x="55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3" name="Freeform 693">
                <a:extLst>
                  <a:ext uri="{FF2B5EF4-FFF2-40B4-BE49-F238E27FC236}">
                    <a16:creationId xmlns:a16="http://schemas.microsoft.com/office/drawing/2014/main" id="{78AA5A80-F5C2-1243-9A89-350740DBCE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936" y="3314950"/>
                <a:ext cx="306980" cy="180000"/>
              </a:xfrm>
              <a:custGeom>
                <a:avLst/>
                <a:gdLst>
                  <a:gd name="T0" fmla="*/ 78 w 89"/>
                  <a:gd name="T1" fmla="*/ 32 h 52"/>
                  <a:gd name="T2" fmla="*/ 81 w 89"/>
                  <a:gd name="T3" fmla="*/ 33 h 52"/>
                  <a:gd name="T4" fmla="*/ 84 w 89"/>
                  <a:gd name="T5" fmla="*/ 31 h 52"/>
                  <a:gd name="T6" fmla="*/ 81 w 89"/>
                  <a:gd name="T7" fmla="*/ 26 h 52"/>
                  <a:gd name="T8" fmla="*/ 79 w 89"/>
                  <a:gd name="T9" fmla="*/ 27 h 52"/>
                  <a:gd name="T10" fmla="*/ 75 w 89"/>
                  <a:gd name="T11" fmla="*/ 27 h 52"/>
                  <a:gd name="T12" fmla="*/ 78 w 89"/>
                  <a:gd name="T13" fmla="*/ 21 h 52"/>
                  <a:gd name="T14" fmla="*/ 74 w 89"/>
                  <a:gd name="T15" fmla="*/ 22 h 52"/>
                  <a:gd name="T16" fmla="*/ 68 w 89"/>
                  <a:gd name="T17" fmla="*/ 25 h 52"/>
                  <a:gd name="T18" fmla="*/ 65 w 89"/>
                  <a:gd name="T19" fmla="*/ 29 h 52"/>
                  <a:gd name="T20" fmla="*/ 62 w 89"/>
                  <a:gd name="T21" fmla="*/ 28 h 52"/>
                  <a:gd name="T22" fmla="*/ 57 w 89"/>
                  <a:gd name="T23" fmla="*/ 27 h 52"/>
                  <a:gd name="T24" fmla="*/ 53 w 89"/>
                  <a:gd name="T25" fmla="*/ 23 h 52"/>
                  <a:gd name="T26" fmla="*/ 52 w 89"/>
                  <a:gd name="T27" fmla="*/ 17 h 52"/>
                  <a:gd name="T28" fmla="*/ 49 w 89"/>
                  <a:gd name="T29" fmla="*/ 13 h 52"/>
                  <a:gd name="T30" fmla="*/ 45 w 89"/>
                  <a:gd name="T31" fmla="*/ 12 h 52"/>
                  <a:gd name="T32" fmla="*/ 38 w 89"/>
                  <a:gd name="T33" fmla="*/ 12 h 52"/>
                  <a:gd name="T34" fmla="*/ 31 w 89"/>
                  <a:gd name="T35" fmla="*/ 12 h 52"/>
                  <a:gd name="T36" fmla="*/ 27 w 89"/>
                  <a:gd name="T37" fmla="*/ 8 h 52"/>
                  <a:gd name="T38" fmla="*/ 23 w 89"/>
                  <a:gd name="T39" fmla="*/ 8 h 52"/>
                  <a:gd name="T40" fmla="*/ 19 w 89"/>
                  <a:gd name="T41" fmla="*/ 10 h 52"/>
                  <a:gd name="T42" fmla="*/ 17 w 89"/>
                  <a:gd name="T43" fmla="*/ 6 h 52"/>
                  <a:gd name="T44" fmla="*/ 15 w 89"/>
                  <a:gd name="T45" fmla="*/ 1 h 52"/>
                  <a:gd name="T46" fmla="*/ 15 w 89"/>
                  <a:gd name="T47" fmla="*/ 5 h 52"/>
                  <a:gd name="T48" fmla="*/ 14 w 89"/>
                  <a:gd name="T49" fmla="*/ 8 h 52"/>
                  <a:gd name="T50" fmla="*/ 13 w 89"/>
                  <a:gd name="T51" fmla="*/ 3 h 52"/>
                  <a:gd name="T52" fmla="*/ 14 w 89"/>
                  <a:gd name="T53" fmla="*/ 0 h 52"/>
                  <a:gd name="T54" fmla="*/ 1 w 89"/>
                  <a:gd name="T55" fmla="*/ 4 h 52"/>
                  <a:gd name="T56" fmla="*/ 1 w 89"/>
                  <a:gd name="T57" fmla="*/ 15 h 52"/>
                  <a:gd name="T58" fmla="*/ 1 w 89"/>
                  <a:gd name="T59" fmla="*/ 23 h 52"/>
                  <a:gd name="T60" fmla="*/ 2 w 89"/>
                  <a:gd name="T61" fmla="*/ 26 h 52"/>
                  <a:gd name="T62" fmla="*/ 6 w 89"/>
                  <a:gd name="T63" fmla="*/ 26 h 52"/>
                  <a:gd name="T64" fmla="*/ 6 w 89"/>
                  <a:gd name="T65" fmla="*/ 23 h 52"/>
                  <a:gd name="T66" fmla="*/ 10 w 89"/>
                  <a:gd name="T67" fmla="*/ 20 h 52"/>
                  <a:gd name="T68" fmla="*/ 13 w 89"/>
                  <a:gd name="T69" fmla="*/ 18 h 52"/>
                  <a:gd name="T70" fmla="*/ 17 w 89"/>
                  <a:gd name="T71" fmla="*/ 19 h 52"/>
                  <a:gd name="T72" fmla="*/ 21 w 89"/>
                  <a:gd name="T73" fmla="*/ 20 h 52"/>
                  <a:gd name="T74" fmla="*/ 21 w 89"/>
                  <a:gd name="T75" fmla="*/ 24 h 52"/>
                  <a:gd name="T76" fmla="*/ 26 w 89"/>
                  <a:gd name="T77" fmla="*/ 27 h 52"/>
                  <a:gd name="T78" fmla="*/ 33 w 89"/>
                  <a:gd name="T79" fmla="*/ 34 h 52"/>
                  <a:gd name="T80" fmla="*/ 38 w 89"/>
                  <a:gd name="T81" fmla="*/ 37 h 52"/>
                  <a:gd name="T82" fmla="*/ 41 w 89"/>
                  <a:gd name="T83" fmla="*/ 39 h 52"/>
                  <a:gd name="T84" fmla="*/ 50 w 89"/>
                  <a:gd name="T85" fmla="*/ 45 h 52"/>
                  <a:gd name="T86" fmla="*/ 54 w 89"/>
                  <a:gd name="T87" fmla="*/ 49 h 52"/>
                  <a:gd name="T88" fmla="*/ 61 w 89"/>
                  <a:gd name="T89" fmla="*/ 52 h 52"/>
                  <a:gd name="T90" fmla="*/ 63 w 89"/>
                  <a:gd name="T91" fmla="*/ 47 h 52"/>
                  <a:gd name="T92" fmla="*/ 62 w 89"/>
                  <a:gd name="T93" fmla="*/ 42 h 52"/>
                  <a:gd name="T94" fmla="*/ 59 w 89"/>
                  <a:gd name="T95" fmla="*/ 38 h 52"/>
                  <a:gd name="T96" fmla="*/ 64 w 89"/>
                  <a:gd name="T97" fmla="*/ 36 h 52"/>
                  <a:gd name="T98" fmla="*/ 66 w 89"/>
                  <a:gd name="T99" fmla="*/ 33 h 52"/>
                  <a:gd name="T100" fmla="*/ 68 w 89"/>
                  <a:gd name="T101" fmla="*/ 30 h 52"/>
                  <a:gd name="T102" fmla="*/ 71 w 89"/>
                  <a:gd name="T103" fmla="*/ 30 h 52"/>
                  <a:gd name="T104" fmla="*/ 74 w 89"/>
                  <a:gd name="T105" fmla="*/ 29 h 52"/>
                  <a:gd name="T106" fmla="*/ 74 w 89"/>
                  <a:gd name="T107" fmla="*/ 34 h 52"/>
                  <a:gd name="T108" fmla="*/ 77 w 89"/>
                  <a:gd name="T109" fmla="*/ 34 h 52"/>
                  <a:gd name="T110" fmla="*/ 78 w 89"/>
                  <a:gd name="T111" fmla="*/ 32 h 52"/>
                  <a:gd name="T112" fmla="*/ 78 w 89"/>
                  <a:gd name="T113" fmla="*/ 3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52">
                    <a:moveTo>
                      <a:pt x="78" y="32"/>
                    </a:moveTo>
                    <a:cubicBezTo>
                      <a:pt x="79" y="33"/>
                      <a:pt x="79" y="34"/>
                      <a:pt x="81" y="33"/>
                    </a:cubicBezTo>
                    <a:cubicBezTo>
                      <a:pt x="82" y="33"/>
                      <a:pt x="83" y="31"/>
                      <a:pt x="84" y="31"/>
                    </a:cubicBezTo>
                    <a:cubicBezTo>
                      <a:pt x="89" y="30"/>
                      <a:pt x="83" y="28"/>
                      <a:pt x="81" y="26"/>
                    </a:cubicBezTo>
                    <a:cubicBezTo>
                      <a:pt x="80" y="25"/>
                      <a:pt x="80" y="26"/>
                      <a:pt x="79" y="27"/>
                    </a:cubicBezTo>
                    <a:cubicBezTo>
                      <a:pt x="79" y="28"/>
                      <a:pt x="76" y="27"/>
                      <a:pt x="75" y="27"/>
                    </a:cubicBezTo>
                    <a:cubicBezTo>
                      <a:pt x="71" y="25"/>
                      <a:pt x="77" y="22"/>
                      <a:pt x="78" y="21"/>
                    </a:cubicBezTo>
                    <a:cubicBezTo>
                      <a:pt x="78" y="21"/>
                      <a:pt x="74" y="22"/>
                      <a:pt x="74" y="22"/>
                    </a:cubicBezTo>
                    <a:cubicBezTo>
                      <a:pt x="72" y="23"/>
                      <a:pt x="70" y="23"/>
                      <a:pt x="68" y="25"/>
                    </a:cubicBezTo>
                    <a:cubicBezTo>
                      <a:pt x="67" y="26"/>
                      <a:pt x="66" y="28"/>
                      <a:pt x="65" y="29"/>
                    </a:cubicBezTo>
                    <a:cubicBezTo>
                      <a:pt x="64" y="32"/>
                      <a:pt x="63" y="30"/>
                      <a:pt x="62" y="28"/>
                    </a:cubicBezTo>
                    <a:cubicBezTo>
                      <a:pt x="61" y="26"/>
                      <a:pt x="59" y="27"/>
                      <a:pt x="57" y="27"/>
                    </a:cubicBezTo>
                    <a:cubicBezTo>
                      <a:pt x="55" y="27"/>
                      <a:pt x="54" y="24"/>
                      <a:pt x="53" y="23"/>
                    </a:cubicBezTo>
                    <a:cubicBezTo>
                      <a:pt x="51" y="21"/>
                      <a:pt x="54" y="19"/>
                      <a:pt x="52" y="17"/>
                    </a:cubicBezTo>
                    <a:cubicBezTo>
                      <a:pt x="51" y="16"/>
                      <a:pt x="50" y="14"/>
                      <a:pt x="49" y="13"/>
                    </a:cubicBezTo>
                    <a:cubicBezTo>
                      <a:pt x="48" y="12"/>
                      <a:pt x="46" y="11"/>
                      <a:pt x="45" y="12"/>
                    </a:cubicBezTo>
                    <a:cubicBezTo>
                      <a:pt x="43" y="13"/>
                      <a:pt x="41" y="12"/>
                      <a:pt x="38" y="12"/>
                    </a:cubicBezTo>
                    <a:cubicBezTo>
                      <a:pt x="36" y="12"/>
                      <a:pt x="33" y="13"/>
                      <a:pt x="31" y="12"/>
                    </a:cubicBezTo>
                    <a:cubicBezTo>
                      <a:pt x="30" y="11"/>
                      <a:pt x="28" y="9"/>
                      <a:pt x="27" y="8"/>
                    </a:cubicBezTo>
                    <a:cubicBezTo>
                      <a:pt x="25" y="6"/>
                      <a:pt x="24" y="6"/>
                      <a:pt x="23" y="8"/>
                    </a:cubicBezTo>
                    <a:cubicBezTo>
                      <a:pt x="22" y="9"/>
                      <a:pt x="21" y="10"/>
                      <a:pt x="19" y="10"/>
                    </a:cubicBezTo>
                    <a:cubicBezTo>
                      <a:pt x="16" y="10"/>
                      <a:pt x="16" y="8"/>
                      <a:pt x="17" y="6"/>
                    </a:cubicBezTo>
                    <a:cubicBezTo>
                      <a:pt x="18" y="3"/>
                      <a:pt x="18" y="3"/>
                      <a:pt x="15" y="1"/>
                    </a:cubicBezTo>
                    <a:cubicBezTo>
                      <a:pt x="15" y="2"/>
                      <a:pt x="15" y="4"/>
                      <a:pt x="15" y="5"/>
                    </a:cubicBezTo>
                    <a:cubicBezTo>
                      <a:pt x="15" y="7"/>
                      <a:pt x="16" y="8"/>
                      <a:pt x="14" y="8"/>
                    </a:cubicBezTo>
                    <a:cubicBezTo>
                      <a:pt x="12" y="7"/>
                      <a:pt x="12" y="4"/>
                      <a:pt x="13" y="3"/>
                    </a:cubicBezTo>
                    <a:cubicBezTo>
                      <a:pt x="13" y="3"/>
                      <a:pt x="15" y="0"/>
                      <a:pt x="14" y="0"/>
                    </a:cubicBezTo>
                    <a:cubicBezTo>
                      <a:pt x="9" y="1"/>
                      <a:pt x="5" y="2"/>
                      <a:pt x="1" y="4"/>
                    </a:cubicBezTo>
                    <a:cubicBezTo>
                      <a:pt x="0" y="4"/>
                      <a:pt x="1" y="14"/>
                      <a:pt x="1" y="15"/>
                    </a:cubicBezTo>
                    <a:cubicBezTo>
                      <a:pt x="1" y="18"/>
                      <a:pt x="1" y="21"/>
                      <a:pt x="1" y="23"/>
                    </a:cubicBezTo>
                    <a:cubicBezTo>
                      <a:pt x="1" y="25"/>
                      <a:pt x="0" y="26"/>
                      <a:pt x="2" y="26"/>
                    </a:cubicBezTo>
                    <a:cubicBezTo>
                      <a:pt x="3" y="26"/>
                      <a:pt x="4" y="26"/>
                      <a:pt x="6" y="26"/>
                    </a:cubicBezTo>
                    <a:cubicBezTo>
                      <a:pt x="8" y="26"/>
                      <a:pt x="5" y="24"/>
                      <a:pt x="6" y="23"/>
                    </a:cubicBezTo>
                    <a:cubicBezTo>
                      <a:pt x="7" y="21"/>
                      <a:pt x="9" y="22"/>
                      <a:pt x="10" y="20"/>
                    </a:cubicBezTo>
                    <a:cubicBezTo>
                      <a:pt x="12" y="19"/>
                      <a:pt x="12" y="19"/>
                      <a:pt x="13" y="18"/>
                    </a:cubicBezTo>
                    <a:cubicBezTo>
                      <a:pt x="15" y="17"/>
                      <a:pt x="16" y="18"/>
                      <a:pt x="17" y="19"/>
                    </a:cubicBezTo>
                    <a:cubicBezTo>
                      <a:pt x="18" y="20"/>
                      <a:pt x="21" y="20"/>
                      <a:pt x="21" y="20"/>
                    </a:cubicBezTo>
                    <a:cubicBezTo>
                      <a:pt x="22" y="22"/>
                      <a:pt x="21" y="23"/>
                      <a:pt x="21" y="24"/>
                    </a:cubicBezTo>
                    <a:cubicBezTo>
                      <a:pt x="22" y="27"/>
                      <a:pt x="25" y="27"/>
                      <a:pt x="26" y="27"/>
                    </a:cubicBezTo>
                    <a:cubicBezTo>
                      <a:pt x="31" y="27"/>
                      <a:pt x="31" y="30"/>
                      <a:pt x="33" y="34"/>
                    </a:cubicBezTo>
                    <a:cubicBezTo>
                      <a:pt x="34" y="35"/>
                      <a:pt x="36" y="36"/>
                      <a:pt x="38" y="37"/>
                    </a:cubicBezTo>
                    <a:cubicBezTo>
                      <a:pt x="39" y="37"/>
                      <a:pt x="40" y="38"/>
                      <a:pt x="41" y="39"/>
                    </a:cubicBezTo>
                    <a:cubicBezTo>
                      <a:pt x="44" y="41"/>
                      <a:pt x="47" y="44"/>
                      <a:pt x="50" y="45"/>
                    </a:cubicBezTo>
                    <a:cubicBezTo>
                      <a:pt x="54" y="46"/>
                      <a:pt x="54" y="46"/>
                      <a:pt x="54" y="49"/>
                    </a:cubicBezTo>
                    <a:cubicBezTo>
                      <a:pt x="56" y="49"/>
                      <a:pt x="59" y="51"/>
                      <a:pt x="61" y="52"/>
                    </a:cubicBezTo>
                    <a:cubicBezTo>
                      <a:pt x="61" y="49"/>
                      <a:pt x="60" y="49"/>
                      <a:pt x="63" y="47"/>
                    </a:cubicBezTo>
                    <a:cubicBezTo>
                      <a:pt x="64" y="45"/>
                      <a:pt x="62" y="44"/>
                      <a:pt x="62" y="42"/>
                    </a:cubicBezTo>
                    <a:cubicBezTo>
                      <a:pt x="63" y="39"/>
                      <a:pt x="60" y="40"/>
                      <a:pt x="59" y="38"/>
                    </a:cubicBezTo>
                    <a:cubicBezTo>
                      <a:pt x="58" y="36"/>
                      <a:pt x="63" y="37"/>
                      <a:pt x="64" y="36"/>
                    </a:cubicBezTo>
                    <a:cubicBezTo>
                      <a:pt x="67" y="35"/>
                      <a:pt x="64" y="32"/>
                      <a:pt x="66" y="33"/>
                    </a:cubicBezTo>
                    <a:cubicBezTo>
                      <a:pt x="70" y="33"/>
                      <a:pt x="66" y="30"/>
                      <a:pt x="68" y="30"/>
                    </a:cubicBezTo>
                    <a:cubicBezTo>
                      <a:pt x="69" y="29"/>
                      <a:pt x="70" y="31"/>
                      <a:pt x="71" y="30"/>
                    </a:cubicBezTo>
                    <a:cubicBezTo>
                      <a:pt x="72" y="30"/>
                      <a:pt x="73" y="29"/>
                      <a:pt x="74" y="29"/>
                    </a:cubicBezTo>
                    <a:cubicBezTo>
                      <a:pt x="76" y="29"/>
                      <a:pt x="74" y="33"/>
                      <a:pt x="74" y="34"/>
                    </a:cubicBezTo>
                    <a:cubicBezTo>
                      <a:pt x="75" y="34"/>
                      <a:pt x="77" y="31"/>
                      <a:pt x="77" y="34"/>
                    </a:cubicBezTo>
                    <a:cubicBezTo>
                      <a:pt x="77" y="34"/>
                      <a:pt x="77" y="32"/>
                      <a:pt x="78" y="32"/>
                    </a:cubicBezTo>
                    <a:cubicBezTo>
                      <a:pt x="79" y="32"/>
                      <a:pt x="77" y="32"/>
                      <a:pt x="78" y="3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4" name="Freeform 694">
                <a:extLst>
                  <a:ext uri="{FF2B5EF4-FFF2-40B4-BE49-F238E27FC236}">
                    <a16:creationId xmlns:a16="http://schemas.microsoft.com/office/drawing/2014/main" id="{F7B58BFE-9981-FD4E-B73B-CD8AD6D4B4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8853" y="3514950"/>
                <a:ext cx="0" cy="3530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5" name="Freeform 695">
                <a:extLst>
                  <a:ext uri="{FF2B5EF4-FFF2-40B4-BE49-F238E27FC236}">
                    <a16:creationId xmlns:a16="http://schemas.microsoft.com/office/drawing/2014/main" id="{F9D70716-A036-B447-B6C7-8E8EC44CC3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0070" y="3377303"/>
                <a:ext cx="251699" cy="148235"/>
              </a:xfrm>
              <a:custGeom>
                <a:avLst/>
                <a:gdLst>
                  <a:gd name="T0" fmla="*/ 73 w 73"/>
                  <a:gd name="T1" fmla="*/ 28 h 43"/>
                  <a:gd name="T2" fmla="*/ 69 w 73"/>
                  <a:gd name="T3" fmla="*/ 27 h 43"/>
                  <a:gd name="T4" fmla="*/ 65 w 73"/>
                  <a:gd name="T5" fmla="*/ 24 h 43"/>
                  <a:gd name="T6" fmla="*/ 58 w 73"/>
                  <a:gd name="T7" fmla="*/ 20 h 43"/>
                  <a:gd name="T8" fmla="*/ 52 w 73"/>
                  <a:gd name="T9" fmla="*/ 16 h 43"/>
                  <a:gd name="T10" fmla="*/ 47 w 73"/>
                  <a:gd name="T11" fmla="*/ 9 h 43"/>
                  <a:gd name="T12" fmla="*/ 40 w 73"/>
                  <a:gd name="T13" fmla="*/ 5 h 43"/>
                  <a:gd name="T14" fmla="*/ 40 w 73"/>
                  <a:gd name="T15" fmla="*/ 2 h 43"/>
                  <a:gd name="T16" fmla="*/ 36 w 73"/>
                  <a:gd name="T17" fmla="*/ 1 h 43"/>
                  <a:gd name="T18" fmla="*/ 34 w 73"/>
                  <a:gd name="T19" fmla="*/ 0 h 43"/>
                  <a:gd name="T20" fmla="*/ 31 w 73"/>
                  <a:gd name="T21" fmla="*/ 1 h 43"/>
                  <a:gd name="T22" fmla="*/ 28 w 73"/>
                  <a:gd name="T23" fmla="*/ 3 h 43"/>
                  <a:gd name="T24" fmla="*/ 25 w 73"/>
                  <a:gd name="T25" fmla="*/ 6 h 43"/>
                  <a:gd name="T26" fmla="*/ 22 w 73"/>
                  <a:gd name="T27" fmla="*/ 8 h 43"/>
                  <a:gd name="T28" fmla="*/ 17 w 73"/>
                  <a:gd name="T29" fmla="*/ 8 h 43"/>
                  <a:gd name="T30" fmla="*/ 12 w 73"/>
                  <a:gd name="T31" fmla="*/ 2 h 43"/>
                  <a:gd name="T32" fmla="*/ 2 w 73"/>
                  <a:gd name="T33" fmla="*/ 5 h 43"/>
                  <a:gd name="T34" fmla="*/ 5 w 73"/>
                  <a:gd name="T35" fmla="*/ 12 h 43"/>
                  <a:gd name="T36" fmla="*/ 8 w 73"/>
                  <a:gd name="T37" fmla="*/ 17 h 43"/>
                  <a:gd name="T38" fmla="*/ 8 w 73"/>
                  <a:gd name="T39" fmla="*/ 19 h 43"/>
                  <a:gd name="T40" fmla="*/ 10 w 73"/>
                  <a:gd name="T41" fmla="*/ 22 h 43"/>
                  <a:gd name="T42" fmla="*/ 9 w 73"/>
                  <a:gd name="T43" fmla="*/ 26 h 43"/>
                  <a:gd name="T44" fmla="*/ 9 w 73"/>
                  <a:gd name="T45" fmla="*/ 31 h 43"/>
                  <a:gd name="T46" fmla="*/ 14 w 73"/>
                  <a:gd name="T47" fmla="*/ 29 h 43"/>
                  <a:gd name="T48" fmla="*/ 17 w 73"/>
                  <a:gd name="T49" fmla="*/ 26 h 43"/>
                  <a:gd name="T50" fmla="*/ 27 w 73"/>
                  <a:gd name="T51" fmla="*/ 27 h 43"/>
                  <a:gd name="T52" fmla="*/ 37 w 73"/>
                  <a:gd name="T53" fmla="*/ 31 h 43"/>
                  <a:gd name="T54" fmla="*/ 45 w 73"/>
                  <a:gd name="T55" fmla="*/ 35 h 43"/>
                  <a:gd name="T56" fmla="*/ 46 w 73"/>
                  <a:gd name="T57" fmla="*/ 37 h 43"/>
                  <a:gd name="T58" fmla="*/ 48 w 73"/>
                  <a:gd name="T59" fmla="*/ 42 h 43"/>
                  <a:gd name="T60" fmla="*/ 53 w 73"/>
                  <a:gd name="T61" fmla="*/ 43 h 43"/>
                  <a:gd name="T62" fmla="*/ 57 w 73"/>
                  <a:gd name="T63" fmla="*/ 40 h 43"/>
                  <a:gd name="T64" fmla="*/ 62 w 73"/>
                  <a:gd name="T65" fmla="*/ 38 h 43"/>
                  <a:gd name="T66" fmla="*/ 65 w 73"/>
                  <a:gd name="T67" fmla="*/ 33 h 43"/>
                  <a:gd name="T68" fmla="*/ 69 w 73"/>
                  <a:gd name="T69" fmla="*/ 31 h 43"/>
                  <a:gd name="T70" fmla="*/ 73 w 73"/>
                  <a:gd name="T71" fmla="*/ 31 h 43"/>
                  <a:gd name="T72" fmla="*/ 73 w 73"/>
                  <a:gd name="T73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3" h="43">
                    <a:moveTo>
                      <a:pt x="73" y="28"/>
                    </a:moveTo>
                    <a:cubicBezTo>
                      <a:pt x="72" y="27"/>
                      <a:pt x="71" y="27"/>
                      <a:pt x="69" y="27"/>
                    </a:cubicBezTo>
                    <a:cubicBezTo>
                      <a:pt x="68" y="26"/>
                      <a:pt x="66" y="25"/>
                      <a:pt x="65" y="24"/>
                    </a:cubicBezTo>
                    <a:cubicBezTo>
                      <a:pt x="63" y="23"/>
                      <a:pt x="60" y="22"/>
                      <a:pt x="58" y="20"/>
                    </a:cubicBezTo>
                    <a:cubicBezTo>
                      <a:pt x="57" y="18"/>
                      <a:pt x="54" y="18"/>
                      <a:pt x="52" y="16"/>
                    </a:cubicBezTo>
                    <a:cubicBezTo>
                      <a:pt x="51" y="13"/>
                      <a:pt x="50" y="9"/>
                      <a:pt x="47" y="9"/>
                    </a:cubicBezTo>
                    <a:cubicBezTo>
                      <a:pt x="44" y="9"/>
                      <a:pt x="40" y="9"/>
                      <a:pt x="40" y="5"/>
                    </a:cubicBezTo>
                    <a:cubicBezTo>
                      <a:pt x="40" y="4"/>
                      <a:pt x="41" y="2"/>
                      <a:pt x="40" y="2"/>
                    </a:cubicBezTo>
                    <a:cubicBezTo>
                      <a:pt x="39" y="1"/>
                      <a:pt x="38" y="2"/>
                      <a:pt x="36" y="1"/>
                    </a:cubicBezTo>
                    <a:cubicBezTo>
                      <a:pt x="36" y="1"/>
                      <a:pt x="35" y="0"/>
                      <a:pt x="34" y="0"/>
                    </a:cubicBezTo>
                    <a:cubicBezTo>
                      <a:pt x="33" y="0"/>
                      <a:pt x="32" y="1"/>
                      <a:pt x="31" y="1"/>
                    </a:cubicBezTo>
                    <a:cubicBezTo>
                      <a:pt x="30" y="0"/>
                      <a:pt x="29" y="3"/>
                      <a:pt x="28" y="3"/>
                    </a:cubicBezTo>
                    <a:cubicBezTo>
                      <a:pt x="27" y="3"/>
                      <a:pt x="24" y="4"/>
                      <a:pt x="25" y="6"/>
                    </a:cubicBezTo>
                    <a:cubicBezTo>
                      <a:pt x="26" y="9"/>
                      <a:pt x="25" y="8"/>
                      <a:pt x="22" y="8"/>
                    </a:cubicBezTo>
                    <a:cubicBezTo>
                      <a:pt x="21" y="8"/>
                      <a:pt x="18" y="8"/>
                      <a:pt x="17" y="8"/>
                    </a:cubicBezTo>
                    <a:cubicBezTo>
                      <a:pt x="15" y="6"/>
                      <a:pt x="14" y="4"/>
                      <a:pt x="12" y="2"/>
                    </a:cubicBezTo>
                    <a:cubicBezTo>
                      <a:pt x="9" y="0"/>
                      <a:pt x="5" y="3"/>
                      <a:pt x="2" y="5"/>
                    </a:cubicBezTo>
                    <a:cubicBezTo>
                      <a:pt x="3" y="6"/>
                      <a:pt x="6" y="10"/>
                      <a:pt x="5" y="12"/>
                    </a:cubicBezTo>
                    <a:cubicBezTo>
                      <a:pt x="0" y="15"/>
                      <a:pt x="6" y="15"/>
                      <a:pt x="8" y="17"/>
                    </a:cubicBezTo>
                    <a:cubicBezTo>
                      <a:pt x="8" y="17"/>
                      <a:pt x="8" y="19"/>
                      <a:pt x="8" y="19"/>
                    </a:cubicBezTo>
                    <a:cubicBezTo>
                      <a:pt x="7" y="20"/>
                      <a:pt x="9" y="22"/>
                      <a:pt x="10" y="22"/>
                    </a:cubicBezTo>
                    <a:cubicBezTo>
                      <a:pt x="10" y="23"/>
                      <a:pt x="9" y="24"/>
                      <a:pt x="9" y="26"/>
                    </a:cubicBezTo>
                    <a:cubicBezTo>
                      <a:pt x="9" y="27"/>
                      <a:pt x="9" y="29"/>
                      <a:pt x="9" y="31"/>
                    </a:cubicBezTo>
                    <a:cubicBezTo>
                      <a:pt x="11" y="31"/>
                      <a:pt x="12" y="31"/>
                      <a:pt x="14" y="29"/>
                    </a:cubicBezTo>
                    <a:cubicBezTo>
                      <a:pt x="15" y="28"/>
                      <a:pt x="16" y="27"/>
                      <a:pt x="17" y="26"/>
                    </a:cubicBezTo>
                    <a:cubicBezTo>
                      <a:pt x="21" y="26"/>
                      <a:pt x="24" y="25"/>
                      <a:pt x="27" y="27"/>
                    </a:cubicBezTo>
                    <a:cubicBezTo>
                      <a:pt x="29" y="30"/>
                      <a:pt x="35" y="28"/>
                      <a:pt x="37" y="31"/>
                    </a:cubicBezTo>
                    <a:cubicBezTo>
                      <a:pt x="39" y="34"/>
                      <a:pt x="41" y="35"/>
                      <a:pt x="45" y="35"/>
                    </a:cubicBezTo>
                    <a:cubicBezTo>
                      <a:pt x="46" y="35"/>
                      <a:pt x="46" y="35"/>
                      <a:pt x="46" y="37"/>
                    </a:cubicBezTo>
                    <a:cubicBezTo>
                      <a:pt x="46" y="40"/>
                      <a:pt x="46" y="40"/>
                      <a:pt x="48" y="42"/>
                    </a:cubicBezTo>
                    <a:cubicBezTo>
                      <a:pt x="50" y="42"/>
                      <a:pt x="51" y="43"/>
                      <a:pt x="53" y="43"/>
                    </a:cubicBezTo>
                    <a:cubicBezTo>
                      <a:pt x="56" y="43"/>
                      <a:pt x="56" y="42"/>
                      <a:pt x="57" y="40"/>
                    </a:cubicBezTo>
                    <a:cubicBezTo>
                      <a:pt x="58" y="38"/>
                      <a:pt x="60" y="39"/>
                      <a:pt x="62" y="38"/>
                    </a:cubicBezTo>
                    <a:cubicBezTo>
                      <a:pt x="64" y="37"/>
                      <a:pt x="64" y="35"/>
                      <a:pt x="65" y="33"/>
                    </a:cubicBezTo>
                    <a:cubicBezTo>
                      <a:pt x="65" y="31"/>
                      <a:pt x="68" y="33"/>
                      <a:pt x="69" y="31"/>
                    </a:cubicBezTo>
                    <a:cubicBezTo>
                      <a:pt x="69" y="29"/>
                      <a:pt x="72" y="31"/>
                      <a:pt x="73" y="31"/>
                    </a:cubicBezTo>
                    <a:cubicBezTo>
                      <a:pt x="73" y="30"/>
                      <a:pt x="73" y="29"/>
                      <a:pt x="73" y="2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6" name="Freeform 696">
                <a:extLst>
                  <a:ext uri="{FF2B5EF4-FFF2-40B4-BE49-F238E27FC236}">
                    <a16:creationId xmlns:a16="http://schemas.microsoft.com/office/drawing/2014/main" id="{920BE4B4-B50A-1848-A3F4-3E0E65BD7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5884" y="3411420"/>
                <a:ext cx="137611" cy="92941"/>
              </a:xfrm>
              <a:custGeom>
                <a:avLst/>
                <a:gdLst>
                  <a:gd name="T0" fmla="*/ 30 w 40"/>
                  <a:gd name="T1" fmla="*/ 10 h 27"/>
                  <a:gd name="T2" fmla="*/ 25 w 40"/>
                  <a:gd name="T3" fmla="*/ 10 h 27"/>
                  <a:gd name="T4" fmla="*/ 21 w 40"/>
                  <a:gd name="T5" fmla="*/ 8 h 27"/>
                  <a:gd name="T6" fmla="*/ 19 w 40"/>
                  <a:gd name="T7" fmla="*/ 9 h 27"/>
                  <a:gd name="T8" fmla="*/ 17 w 40"/>
                  <a:gd name="T9" fmla="*/ 9 h 27"/>
                  <a:gd name="T10" fmla="*/ 10 w 40"/>
                  <a:gd name="T11" fmla="*/ 8 h 27"/>
                  <a:gd name="T12" fmla="*/ 12 w 40"/>
                  <a:gd name="T13" fmla="*/ 5 h 27"/>
                  <a:gd name="T14" fmla="*/ 16 w 40"/>
                  <a:gd name="T15" fmla="*/ 7 h 27"/>
                  <a:gd name="T16" fmla="*/ 19 w 40"/>
                  <a:gd name="T17" fmla="*/ 5 h 27"/>
                  <a:gd name="T18" fmla="*/ 16 w 40"/>
                  <a:gd name="T19" fmla="*/ 6 h 27"/>
                  <a:gd name="T20" fmla="*/ 16 w 40"/>
                  <a:gd name="T21" fmla="*/ 1 h 27"/>
                  <a:gd name="T22" fmla="*/ 14 w 40"/>
                  <a:gd name="T23" fmla="*/ 2 h 27"/>
                  <a:gd name="T24" fmla="*/ 10 w 40"/>
                  <a:gd name="T25" fmla="*/ 2 h 27"/>
                  <a:gd name="T26" fmla="*/ 8 w 40"/>
                  <a:gd name="T27" fmla="*/ 5 h 27"/>
                  <a:gd name="T28" fmla="*/ 6 w 40"/>
                  <a:gd name="T29" fmla="*/ 8 h 27"/>
                  <a:gd name="T30" fmla="*/ 1 w 40"/>
                  <a:gd name="T31" fmla="*/ 10 h 27"/>
                  <a:gd name="T32" fmla="*/ 4 w 40"/>
                  <a:gd name="T33" fmla="*/ 14 h 27"/>
                  <a:gd name="T34" fmla="*/ 4 w 40"/>
                  <a:gd name="T35" fmla="*/ 19 h 27"/>
                  <a:gd name="T36" fmla="*/ 4 w 40"/>
                  <a:gd name="T37" fmla="*/ 24 h 27"/>
                  <a:gd name="T38" fmla="*/ 9 w 40"/>
                  <a:gd name="T39" fmla="*/ 22 h 27"/>
                  <a:gd name="T40" fmla="*/ 12 w 40"/>
                  <a:gd name="T41" fmla="*/ 20 h 27"/>
                  <a:gd name="T42" fmla="*/ 17 w 40"/>
                  <a:gd name="T43" fmla="*/ 17 h 27"/>
                  <a:gd name="T44" fmla="*/ 20 w 40"/>
                  <a:gd name="T45" fmla="*/ 17 h 27"/>
                  <a:gd name="T46" fmla="*/ 22 w 40"/>
                  <a:gd name="T47" fmla="*/ 21 h 27"/>
                  <a:gd name="T48" fmla="*/ 21 w 40"/>
                  <a:gd name="T49" fmla="*/ 24 h 27"/>
                  <a:gd name="T50" fmla="*/ 27 w 40"/>
                  <a:gd name="T51" fmla="*/ 23 h 27"/>
                  <a:gd name="T52" fmla="*/ 32 w 40"/>
                  <a:gd name="T53" fmla="*/ 21 h 27"/>
                  <a:gd name="T54" fmla="*/ 39 w 40"/>
                  <a:gd name="T55" fmla="*/ 21 h 27"/>
                  <a:gd name="T56" fmla="*/ 38 w 40"/>
                  <a:gd name="T57" fmla="*/ 18 h 27"/>
                  <a:gd name="T58" fmla="*/ 36 w 40"/>
                  <a:gd name="T59" fmla="*/ 14 h 27"/>
                  <a:gd name="T60" fmla="*/ 32 w 40"/>
                  <a:gd name="T61" fmla="*/ 9 h 27"/>
                  <a:gd name="T62" fmla="*/ 30 w 40"/>
                  <a:gd name="T63" fmla="*/ 10 h 27"/>
                  <a:gd name="T64" fmla="*/ 30 w 40"/>
                  <a:gd name="T65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0" h="27">
                    <a:moveTo>
                      <a:pt x="30" y="10"/>
                    </a:moveTo>
                    <a:cubicBezTo>
                      <a:pt x="28" y="11"/>
                      <a:pt x="27" y="10"/>
                      <a:pt x="25" y="10"/>
                    </a:cubicBezTo>
                    <a:cubicBezTo>
                      <a:pt x="23" y="10"/>
                      <a:pt x="22" y="8"/>
                      <a:pt x="21" y="8"/>
                    </a:cubicBezTo>
                    <a:cubicBezTo>
                      <a:pt x="20" y="8"/>
                      <a:pt x="20" y="9"/>
                      <a:pt x="19" y="9"/>
                    </a:cubicBezTo>
                    <a:cubicBezTo>
                      <a:pt x="19" y="10"/>
                      <a:pt x="18" y="9"/>
                      <a:pt x="17" y="9"/>
                    </a:cubicBezTo>
                    <a:cubicBezTo>
                      <a:pt x="15" y="9"/>
                      <a:pt x="12" y="9"/>
                      <a:pt x="10" y="8"/>
                    </a:cubicBezTo>
                    <a:cubicBezTo>
                      <a:pt x="9" y="7"/>
                      <a:pt x="12" y="5"/>
                      <a:pt x="12" y="5"/>
                    </a:cubicBezTo>
                    <a:cubicBezTo>
                      <a:pt x="14" y="4"/>
                      <a:pt x="15" y="7"/>
                      <a:pt x="16" y="7"/>
                    </a:cubicBezTo>
                    <a:cubicBezTo>
                      <a:pt x="18" y="7"/>
                      <a:pt x="19" y="6"/>
                      <a:pt x="19" y="5"/>
                    </a:cubicBezTo>
                    <a:cubicBezTo>
                      <a:pt x="18" y="4"/>
                      <a:pt x="17" y="6"/>
                      <a:pt x="16" y="6"/>
                    </a:cubicBezTo>
                    <a:cubicBezTo>
                      <a:pt x="15" y="5"/>
                      <a:pt x="17" y="2"/>
                      <a:pt x="16" y="1"/>
                    </a:cubicBezTo>
                    <a:cubicBezTo>
                      <a:pt x="16" y="0"/>
                      <a:pt x="14" y="2"/>
                      <a:pt x="14" y="2"/>
                    </a:cubicBezTo>
                    <a:cubicBezTo>
                      <a:pt x="12" y="3"/>
                      <a:pt x="11" y="1"/>
                      <a:pt x="10" y="2"/>
                    </a:cubicBezTo>
                    <a:cubicBezTo>
                      <a:pt x="8" y="2"/>
                      <a:pt x="12" y="5"/>
                      <a:pt x="8" y="5"/>
                    </a:cubicBezTo>
                    <a:cubicBezTo>
                      <a:pt x="6" y="4"/>
                      <a:pt x="9" y="8"/>
                      <a:pt x="6" y="8"/>
                    </a:cubicBezTo>
                    <a:cubicBezTo>
                      <a:pt x="5" y="9"/>
                      <a:pt x="0" y="8"/>
                      <a:pt x="1" y="10"/>
                    </a:cubicBezTo>
                    <a:cubicBezTo>
                      <a:pt x="2" y="13"/>
                      <a:pt x="5" y="11"/>
                      <a:pt x="4" y="14"/>
                    </a:cubicBezTo>
                    <a:cubicBezTo>
                      <a:pt x="4" y="17"/>
                      <a:pt x="7" y="17"/>
                      <a:pt x="4" y="19"/>
                    </a:cubicBezTo>
                    <a:cubicBezTo>
                      <a:pt x="3" y="20"/>
                      <a:pt x="1" y="24"/>
                      <a:pt x="4" y="24"/>
                    </a:cubicBezTo>
                    <a:cubicBezTo>
                      <a:pt x="6" y="24"/>
                      <a:pt x="8" y="21"/>
                      <a:pt x="9" y="22"/>
                    </a:cubicBezTo>
                    <a:cubicBezTo>
                      <a:pt x="12" y="25"/>
                      <a:pt x="9" y="20"/>
                      <a:pt x="12" y="20"/>
                    </a:cubicBezTo>
                    <a:cubicBezTo>
                      <a:pt x="14" y="20"/>
                      <a:pt x="15" y="19"/>
                      <a:pt x="17" y="17"/>
                    </a:cubicBezTo>
                    <a:cubicBezTo>
                      <a:pt x="18" y="14"/>
                      <a:pt x="19" y="15"/>
                      <a:pt x="20" y="17"/>
                    </a:cubicBezTo>
                    <a:cubicBezTo>
                      <a:pt x="21" y="18"/>
                      <a:pt x="22" y="19"/>
                      <a:pt x="22" y="21"/>
                    </a:cubicBezTo>
                    <a:cubicBezTo>
                      <a:pt x="22" y="22"/>
                      <a:pt x="21" y="23"/>
                      <a:pt x="21" y="24"/>
                    </a:cubicBezTo>
                    <a:cubicBezTo>
                      <a:pt x="22" y="27"/>
                      <a:pt x="26" y="24"/>
                      <a:pt x="27" y="23"/>
                    </a:cubicBezTo>
                    <a:cubicBezTo>
                      <a:pt x="28" y="22"/>
                      <a:pt x="31" y="20"/>
                      <a:pt x="32" y="21"/>
                    </a:cubicBezTo>
                    <a:cubicBezTo>
                      <a:pt x="34" y="23"/>
                      <a:pt x="36" y="20"/>
                      <a:pt x="39" y="21"/>
                    </a:cubicBezTo>
                    <a:cubicBezTo>
                      <a:pt x="40" y="20"/>
                      <a:pt x="38" y="18"/>
                      <a:pt x="38" y="18"/>
                    </a:cubicBezTo>
                    <a:cubicBezTo>
                      <a:pt x="37" y="16"/>
                      <a:pt x="38" y="14"/>
                      <a:pt x="36" y="14"/>
                    </a:cubicBezTo>
                    <a:cubicBezTo>
                      <a:pt x="33" y="15"/>
                      <a:pt x="31" y="12"/>
                      <a:pt x="32" y="9"/>
                    </a:cubicBezTo>
                    <a:cubicBezTo>
                      <a:pt x="32" y="9"/>
                      <a:pt x="31" y="9"/>
                      <a:pt x="30" y="10"/>
                    </a:cubicBezTo>
                    <a:cubicBezTo>
                      <a:pt x="29" y="10"/>
                      <a:pt x="31" y="9"/>
                      <a:pt x="30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7" name="Freeform 697">
                <a:extLst>
                  <a:ext uri="{FF2B5EF4-FFF2-40B4-BE49-F238E27FC236}">
                    <a16:creationId xmlns:a16="http://schemas.microsoft.com/office/drawing/2014/main" id="{55470C93-2BA9-0443-BC62-6FAFBF579B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325" y="3491421"/>
                <a:ext cx="285809" cy="255295"/>
              </a:xfrm>
              <a:custGeom>
                <a:avLst/>
                <a:gdLst>
                  <a:gd name="T0" fmla="*/ 8 w 83"/>
                  <a:gd name="T1" fmla="*/ 51 h 74"/>
                  <a:gd name="T2" fmla="*/ 9 w 83"/>
                  <a:gd name="T3" fmla="*/ 54 h 74"/>
                  <a:gd name="T4" fmla="*/ 11 w 83"/>
                  <a:gd name="T5" fmla="*/ 57 h 74"/>
                  <a:gd name="T6" fmla="*/ 5 w 83"/>
                  <a:gd name="T7" fmla="*/ 61 h 74"/>
                  <a:gd name="T8" fmla="*/ 3 w 83"/>
                  <a:gd name="T9" fmla="*/ 64 h 74"/>
                  <a:gd name="T10" fmla="*/ 6 w 83"/>
                  <a:gd name="T11" fmla="*/ 66 h 74"/>
                  <a:gd name="T12" fmla="*/ 13 w 83"/>
                  <a:gd name="T13" fmla="*/ 64 h 74"/>
                  <a:gd name="T14" fmla="*/ 19 w 83"/>
                  <a:gd name="T15" fmla="*/ 65 h 74"/>
                  <a:gd name="T16" fmla="*/ 23 w 83"/>
                  <a:gd name="T17" fmla="*/ 65 h 74"/>
                  <a:gd name="T18" fmla="*/ 28 w 83"/>
                  <a:gd name="T19" fmla="*/ 64 h 74"/>
                  <a:gd name="T20" fmla="*/ 29 w 83"/>
                  <a:gd name="T21" fmla="*/ 67 h 74"/>
                  <a:gd name="T22" fmla="*/ 32 w 83"/>
                  <a:gd name="T23" fmla="*/ 69 h 74"/>
                  <a:gd name="T24" fmla="*/ 33 w 83"/>
                  <a:gd name="T25" fmla="*/ 73 h 74"/>
                  <a:gd name="T26" fmla="*/ 34 w 83"/>
                  <a:gd name="T27" fmla="*/ 71 h 74"/>
                  <a:gd name="T28" fmla="*/ 36 w 83"/>
                  <a:gd name="T29" fmla="*/ 73 h 74"/>
                  <a:gd name="T30" fmla="*/ 43 w 83"/>
                  <a:gd name="T31" fmla="*/ 71 h 74"/>
                  <a:gd name="T32" fmla="*/ 46 w 83"/>
                  <a:gd name="T33" fmla="*/ 70 h 74"/>
                  <a:gd name="T34" fmla="*/ 50 w 83"/>
                  <a:gd name="T35" fmla="*/ 70 h 74"/>
                  <a:gd name="T36" fmla="*/ 48 w 83"/>
                  <a:gd name="T37" fmla="*/ 64 h 74"/>
                  <a:gd name="T38" fmla="*/ 46 w 83"/>
                  <a:gd name="T39" fmla="*/ 61 h 74"/>
                  <a:gd name="T40" fmla="*/ 44 w 83"/>
                  <a:gd name="T41" fmla="*/ 57 h 74"/>
                  <a:gd name="T42" fmla="*/ 46 w 83"/>
                  <a:gd name="T43" fmla="*/ 52 h 74"/>
                  <a:gd name="T44" fmla="*/ 49 w 83"/>
                  <a:gd name="T45" fmla="*/ 52 h 74"/>
                  <a:gd name="T46" fmla="*/ 52 w 83"/>
                  <a:gd name="T47" fmla="*/ 52 h 74"/>
                  <a:gd name="T48" fmla="*/ 57 w 83"/>
                  <a:gd name="T49" fmla="*/ 46 h 74"/>
                  <a:gd name="T50" fmla="*/ 60 w 83"/>
                  <a:gd name="T51" fmla="*/ 44 h 74"/>
                  <a:gd name="T52" fmla="*/ 62 w 83"/>
                  <a:gd name="T53" fmla="*/ 41 h 74"/>
                  <a:gd name="T54" fmla="*/ 65 w 83"/>
                  <a:gd name="T55" fmla="*/ 39 h 74"/>
                  <a:gd name="T56" fmla="*/ 66 w 83"/>
                  <a:gd name="T57" fmla="*/ 37 h 74"/>
                  <a:gd name="T58" fmla="*/ 69 w 83"/>
                  <a:gd name="T59" fmla="*/ 33 h 74"/>
                  <a:gd name="T60" fmla="*/ 71 w 83"/>
                  <a:gd name="T61" fmla="*/ 27 h 74"/>
                  <a:gd name="T62" fmla="*/ 66 w 83"/>
                  <a:gd name="T63" fmla="*/ 23 h 74"/>
                  <a:gd name="T64" fmla="*/ 65 w 83"/>
                  <a:gd name="T65" fmla="*/ 16 h 74"/>
                  <a:gd name="T66" fmla="*/ 70 w 83"/>
                  <a:gd name="T67" fmla="*/ 14 h 74"/>
                  <a:gd name="T68" fmla="*/ 74 w 83"/>
                  <a:gd name="T69" fmla="*/ 15 h 74"/>
                  <a:gd name="T70" fmla="*/ 77 w 83"/>
                  <a:gd name="T71" fmla="*/ 13 h 74"/>
                  <a:gd name="T72" fmla="*/ 83 w 83"/>
                  <a:gd name="T73" fmla="*/ 10 h 74"/>
                  <a:gd name="T74" fmla="*/ 76 w 83"/>
                  <a:gd name="T75" fmla="*/ 6 h 74"/>
                  <a:gd name="T76" fmla="*/ 74 w 83"/>
                  <a:gd name="T77" fmla="*/ 2 h 74"/>
                  <a:gd name="T78" fmla="*/ 71 w 83"/>
                  <a:gd name="T79" fmla="*/ 0 h 74"/>
                  <a:gd name="T80" fmla="*/ 65 w 83"/>
                  <a:gd name="T81" fmla="*/ 1 h 74"/>
                  <a:gd name="T82" fmla="*/ 56 w 83"/>
                  <a:gd name="T83" fmla="*/ 4 h 74"/>
                  <a:gd name="T84" fmla="*/ 53 w 83"/>
                  <a:gd name="T85" fmla="*/ 8 h 74"/>
                  <a:gd name="T86" fmla="*/ 51 w 83"/>
                  <a:gd name="T87" fmla="*/ 13 h 74"/>
                  <a:gd name="T88" fmla="*/ 48 w 83"/>
                  <a:gd name="T89" fmla="*/ 18 h 74"/>
                  <a:gd name="T90" fmla="*/ 47 w 83"/>
                  <a:gd name="T91" fmla="*/ 21 h 74"/>
                  <a:gd name="T92" fmla="*/ 43 w 83"/>
                  <a:gd name="T93" fmla="*/ 24 h 74"/>
                  <a:gd name="T94" fmla="*/ 41 w 83"/>
                  <a:gd name="T95" fmla="*/ 30 h 74"/>
                  <a:gd name="T96" fmla="*/ 38 w 83"/>
                  <a:gd name="T97" fmla="*/ 30 h 74"/>
                  <a:gd name="T98" fmla="*/ 34 w 83"/>
                  <a:gd name="T99" fmla="*/ 32 h 74"/>
                  <a:gd name="T100" fmla="*/ 30 w 83"/>
                  <a:gd name="T101" fmla="*/ 33 h 74"/>
                  <a:gd name="T102" fmla="*/ 27 w 83"/>
                  <a:gd name="T103" fmla="*/ 37 h 74"/>
                  <a:gd name="T104" fmla="*/ 22 w 83"/>
                  <a:gd name="T105" fmla="*/ 42 h 74"/>
                  <a:gd name="T106" fmla="*/ 13 w 83"/>
                  <a:gd name="T107" fmla="*/ 43 h 74"/>
                  <a:gd name="T108" fmla="*/ 0 w 83"/>
                  <a:gd name="T109" fmla="*/ 40 h 74"/>
                  <a:gd name="T110" fmla="*/ 3 w 83"/>
                  <a:gd name="T111" fmla="*/ 46 h 74"/>
                  <a:gd name="T112" fmla="*/ 8 w 83"/>
                  <a:gd name="T113" fmla="*/ 5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3" h="74">
                    <a:moveTo>
                      <a:pt x="8" y="51"/>
                    </a:moveTo>
                    <a:cubicBezTo>
                      <a:pt x="8" y="52"/>
                      <a:pt x="8" y="53"/>
                      <a:pt x="9" y="54"/>
                    </a:cubicBezTo>
                    <a:cubicBezTo>
                      <a:pt x="10" y="55"/>
                      <a:pt x="11" y="56"/>
                      <a:pt x="11" y="57"/>
                    </a:cubicBezTo>
                    <a:cubicBezTo>
                      <a:pt x="11" y="58"/>
                      <a:pt x="6" y="60"/>
                      <a:pt x="5" y="61"/>
                    </a:cubicBezTo>
                    <a:cubicBezTo>
                      <a:pt x="4" y="61"/>
                      <a:pt x="3" y="62"/>
                      <a:pt x="3" y="64"/>
                    </a:cubicBezTo>
                    <a:cubicBezTo>
                      <a:pt x="3" y="66"/>
                      <a:pt x="3" y="66"/>
                      <a:pt x="6" y="66"/>
                    </a:cubicBezTo>
                    <a:cubicBezTo>
                      <a:pt x="8" y="65"/>
                      <a:pt x="11" y="65"/>
                      <a:pt x="13" y="64"/>
                    </a:cubicBezTo>
                    <a:cubicBezTo>
                      <a:pt x="15" y="64"/>
                      <a:pt x="17" y="64"/>
                      <a:pt x="19" y="65"/>
                    </a:cubicBezTo>
                    <a:cubicBezTo>
                      <a:pt x="20" y="65"/>
                      <a:pt x="22" y="65"/>
                      <a:pt x="23" y="65"/>
                    </a:cubicBezTo>
                    <a:cubicBezTo>
                      <a:pt x="25" y="65"/>
                      <a:pt x="26" y="64"/>
                      <a:pt x="28" y="64"/>
                    </a:cubicBezTo>
                    <a:cubicBezTo>
                      <a:pt x="29" y="64"/>
                      <a:pt x="29" y="66"/>
                      <a:pt x="29" y="67"/>
                    </a:cubicBezTo>
                    <a:cubicBezTo>
                      <a:pt x="30" y="68"/>
                      <a:pt x="31" y="68"/>
                      <a:pt x="32" y="69"/>
                    </a:cubicBezTo>
                    <a:cubicBezTo>
                      <a:pt x="32" y="70"/>
                      <a:pt x="33" y="72"/>
                      <a:pt x="33" y="73"/>
                    </a:cubicBezTo>
                    <a:cubicBezTo>
                      <a:pt x="35" y="74"/>
                      <a:pt x="34" y="72"/>
                      <a:pt x="34" y="71"/>
                    </a:cubicBezTo>
                    <a:cubicBezTo>
                      <a:pt x="35" y="71"/>
                      <a:pt x="36" y="73"/>
                      <a:pt x="36" y="73"/>
                    </a:cubicBezTo>
                    <a:cubicBezTo>
                      <a:pt x="38" y="72"/>
                      <a:pt x="40" y="70"/>
                      <a:pt x="43" y="71"/>
                    </a:cubicBezTo>
                    <a:cubicBezTo>
                      <a:pt x="44" y="71"/>
                      <a:pt x="45" y="71"/>
                      <a:pt x="46" y="70"/>
                    </a:cubicBezTo>
                    <a:cubicBezTo>
                      <a:pt x="47" y="70"/>
                      <a:pt x="49" y="70"/>
                      <a:pt x="50" y="70"/>
                    </a:cubicBezTo>
                    <a:cubicBezTo>
                      <a:pt x="51" y="69"/>
                      <a:pt x="49" y="64"/>
                      <a:pt x="48" y="64"/>
                    </a:cubicBezTo>
                    <a:cubicBezTo>
                      <a:pt x="47" y="63"/>
                      <a:pt x="46" y="63"/>
                      <a:pt x="46" y="61"/>
                    </a:cubicBezTo>
                    <a:cubicBezTo>
                      <a:pt x="46" y="59"/>
                      <a:pt x="45" y="58"/>
                      <a:pt x="44" y="57"/>
                    </a:cubicBezTo>
                    <a:cubicBezTo>
                      <a:pt x="41" y="56"/>
                      <a:pt x="45" y="54"/>
                      <a:pt x="46" y="52"/>
                    </a:cubicBezTo>
                    <a:cubicBezTo>
                      <a:pt x="47" y="52"/>
                      <a:pt x="47" y="51"/>
                      <a:pt x="49" y="52"/>
                    </a:cubicBezTo>
                    <a:cubicBezTo>
                      <a:pt x="51" y="54"/>
                      <a:pt x="50" y="52"/>
                      <a:pt x="52" y="52"/>
                    </a:cubicBezTo>
                    <a:cubicBezTo>
                      <a:pt x="56" y="51"/>
                      <a:pt x="55" y="48"/>
                      <a:pt x="57" y="46"/>
                    </a:cubicBezTo>
                    <a:cubicBezTo>
                      <a:pt x="58" y="45"/>
                      <a:pt x="60" y="45"/>
                      <a:pt x="60" y="44"/>
                    </a:cubicBezTo>
                    <a:cubicBezTo>
                      <a:pt x="61" y="43"/>
                      <a:pt x="62" y="42"/>
                      <a:pt x="62" y="41"/>
                    </a:cubicBezTo>
                    <a:cubicBezTo>
                      <a:pt x="62" y="40"/>
                      <a:pt x="64" y="39"/>
                      <a:pt x="65" y="39"/>
                    </a:cubicBezTo>
                    <a:cubicBezTo>
                      <a:pt x="66" y="39"/>
                      <a:pt x="66" y="37"/>
                      <a:pt x="66" y="37"/>
                    </a:cubicBezTo>
                    <a:cubicBezTo>
                      <a:pt x="66" y="34"/>
                      <a:pt x="70" y="36"/>
                      <a:pt x="69" y="33"/>
                    </a:cubicBezTo>
                    <a:cubicBezTo>
                      <a:pt x="69" y="30"/>
                      <a:pt x="68" y="29"/>
                      <a:pt x="71" y="27"/>
                    </a:cubicBezTo>
                    <a:cubicBezTo>
                      <a:pt x="72" y="27"/>
                      <a:pt x="67" y="24"/>
                      <a:pt x="66" y="23"/>
                    </a:cubicBezTo>
                    <a:cubicBezTo>
                      <a:pt x="65" y="21"/>
                      <a:pt x="66" y="18"/>
                      <a:pt x="65" y="16"/>
                    </a:cubicBezTo>
                    <a:cubicBezTo>
                      <a:pt x="65" y="13"/>
                      <a:pt x="68" y="13"/>
                      <a:pt x="70" y="14"/>
                    </a:cubicBezTo>
                    <a:cubicBezTo>
                      <a:pt x="71" y="14"/>
                      <a:pt x="73" y="15"/>
                      <a:pt x="74" y="15"/>
                    </a:cubicBezTo>
                    <a:cubicBezTo>
                      <a:pt x="76" y="15"/>
                      <a:pt x="76" y="14"/>
                      <a:pt x="77" y="13"/>
                    </a:cubicBezTo>
                    <a:cubicBezTo>
                      <a:pt x="80" y="13"/>
                      <a:pt x="81" y="13"/>
                      <a:pt x="83" y="10"/>
                    </a:cubicBezTo>
                    <a:cubicBezTo>
                      <a:pt x="80" y="9"/>
                      <a:pt x="77" y="8"/>
                      <a:pt x="76" y="6"/>
                    </a:cubicBezTo>
                    <a:cubicBezTo>
                      <a:pt x="75" y="5"/>
                      <a:pt x="75" y="3"/>
                      <a:pt x="74" y="2"/>
                    </a:cubicBezTo>
                    <a:cubicBezTo>
                      <a:pt x="73" y="1"/>
                      <a:pt x="72" y="1"/>
                      <a:pt x="71" y="0"/>
                    </a:cubicBezTo>
                    <a:cubicBezTo>
                      <a:pt x="69" y="0"/>
                      <a:pt x="66" y="1"/>
                      <a:pt x="65" y="1"/>
                    </a:cubicBezTo>
                    <a:cubicBezTo>
                      <a:pt x="61" y="0"/>
                      <a:pt x="59" y="2"/>
                      <a:pt x="56" y="4"/>
                    </a:cubicBezTo>
                    <a:cubicBezTo>
                      <a:pt x="53" y="5"/>
                      <a:pt x="51" y="5"/>
                      <a:pt x="53" y="8"/>
                    </a:cubicBezTo>
                    <a:cubicBezTo>
                      <a:pt x="55" y="10"/>
                      <a:pt x="53" y="12"/>
                      <a:pt x="51" y="13"/>
                    </a:cubicBezTo>
                    <a:cubicBezTo>
                      <a:pt x="49" y="15"/>
                      <a:pt x="52" y="19"/>
                      <a:pt x="48" y="18"/>
                    </a:cubicBezTo>
                    <a:cubicBezTo>
                      <a:pt x="43" y="18"/>
                      <a:pt x="47" y="19"/>
                      <a:pt x="47" y="21"/>
                    </a:cubicBezTo>
                    <a:cubicBezTo>
                      <a:pt x="48" y="22"/>
                      <a:pt x="44" y="23"/>
                      <a:pt x="43" y="24"/>
                    </a:cubicBezTo>
                    <a:cubicBezTo>
                      <a:pt x="42" y="26"/>
                      <a:pt x="42" y="30"/>
                      <a:pt x="41" y="30"/>
                    </a:cubicBezTo>
                    <a:cubicBezTo>
                      <a:pt x="40" y="31"/>
                      <a:pt x="39" y="30"/>
                      <a:pt x="38" y="30"/>
                    </a:cubicBezTo>
                    <a:cubicBezTo>
                      <a:pt x="36" y="30"/>
                      <a:pt x="35" y="31"/>
                      <a:pt x="34" y="32"/>
                    </a:cubicBezTo>
                    <a:cubicBezTo>
                      <a:pt x="32" y="33"/>
                      <a:pt x="31" y="32"/>
                      <a:pt x="30" y="33"/>
                    </a:cubicBezTo>
                    <a:cubicBezTo>
                      <a:pt x="28" y="34"/>
                      <a:pt x="28" y="35"/>
                      <a:pt x="27" y="37"/>
                    </a:cubicBezTo>
                    <a:cubicBezTo>
                      <a:pt x="27" y="40"/>
                      <a:pt x="25" y="41"/>
                      <a:pt x="22" y="42"/>
                    </a:cubicBezTo>
                    <a:cubicBezTo>
                      <a:pt x="19" y="43"/>
                      <a:pt x="16" y="43"/>
                      <a:pt x="13" y="43"/>
                    </a:cubicBezTo>
                    <a:cubicBezTo>
                      <a:pt x="8" y="43"/>
                      <a:pt x="4" y="42"/>
                      <a:pt x="0" y="40"/>
                    </a:cubicBezTo>
                    <a:cubicBezTo>
                      <a:pt x="1" y="42"/>
                      <a:pt x="2" y="44"/>
                      <a:pt x="3" y="46"/>
                    </a:cubicBezTo>
                    <a:cubicBezTo>
                      <a:pt x="4" y="47"/>
                      <a:pt x="8" y="48"/>
                      <a:pt x="8" y="5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8" name="Freeform 698">
                <a:extLst>
                  <a:ext uri="{FF2B5EF4-FFF2-40B4-BE49-F238E27FC236}">
                    <a16:creationId xmlns:a16="http://schemas.microsoft.com/office/drawing/2014/main" id="{2DE5F36B-DE30-2A43-916A-BEC205FD8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211" y="3459656"/>
                <a:ext cx="258757" cy="183529"/>
              </a:xfrm>
              <a:custGeom>
                <a:avLst/>
                <a:gdLst>
                  <a:gd name="T0" fmla="*/ 72 w 75"/>
                  <a:gd name="T1" fmla="*/ 7 h 53"/>
                  <a:gd name="T2" fmla="*/ 69 w 75"/>
                  <a:gd name="T3" fmla="*/ 8 h 53"/>
                  <a:gd name="T4" fmla="*/ 67 w 75"/>
                  <a:gd name="T5" fmla="*/ 7 h 53"/>
                  <a:gd name="T6" fmla="*/ 62 w 75"/>
                  <a:gd name="T7" fmla="*/ 10 h 53"/>
                  <a:gd name="T8" fmla="*/ 57 w 75"/>
                  <a:gd name="T9" fmla="*/ 11 h 53"/>
                  <a:gd name="T10" fmla="*/ 57 w 75"/>
                  <a:gd name="T11" fmla="*/ 4 h 53"/>
                  <a:gd name="T12" fmla="*/ 54 w 75"/>
                  <a:gd name="T13" fmla="*/ 1 h 53"/>
                  <a:gd name="T14" fmla="*/ 50 w 75"/>
                  <a:gd name="T15" fmla="*/ 6 h 53"/>
                  <a:gd name="T16" fmla="*/ 47 w 75"/>
                  <a:gd name="T17" fmla="*/ 8 h 53"/>
                  <a:gd name="T18" fmla="*/ 44 w 75"/>
                  <a:gd name="T19" fmla="*/ 8 h 53"/>
                  <a:gd name="T20" fmla="*/ 39 w 75"/>
                  <a:gd name="T21" fmla="*/ 10 h 53"/>
                  <a:gd name="T22" fmla="*/ 34 w 75"/>
                  <a:gd name="T23" fmla="*/ 7 h 53"/>
                  <a:gd name="T24" fmla="*/ 28 w 75"/>
                  <a:gd name="T25" fmla="*/ 6 h 53"/>
                  <a:gd name="T26" fmla="*/ 27 w 75"/>
                  <a:gd name="T27" fmla="*/ 8 h 53"/>
                  <a:gd name="T28" fmla="*/ 24 w 75"/>
                  <a:gd name="T29" fmla="*/ 9 h 53"/>
                  <a:gd name="T30" fmla="*/ 21 w 75"/>
                  <a:gd name="T31" fmla="*/ 14 h 53"/>
                  <a:gd name="T32" fmla="*/ 15 w 75"/>
                  <a:gd name="T33" fmla="*/ 17 h 53"/>
                  <a:gd name="T34" fmla="*/ 11 w 75"/>
                  <a:gd name="T35" fmla="*/ 19 h 53"/>
                  <a:gd name="T36" fmla="*/ 5 w 75"/>
                  <a:gd name="T37" fmla="*/ 16 h 53"/>
                  <a:gd name="T38" fmla="*/ 4 w 75"/>
                  <a:gd name="T39" fmla="*/ 23 h 53"/>
                  <a:gd name="T40" fmla="*/ 3 w 75"/>
                  <a:gd name="T41" fmla="*/ 29 h 53"/>
                  <a:gd name="T42" fmla="*/ 2 w 75"/>
                  <a:gd name="T43" fmla="*/ 33 h 53"/>
                  <a:gd name="T44" fmla="*/ 3 w 75"/>
                  <a:gd name="T45" fmla="*/ 37 h 53"/>
                  <a:gd name="T46" fmla="*/ 4 w 75"/>
                  <a:gd name="T47" fmla="*/ 40 h 53"/>
                  <a:gd name="T48" fmla="*/ 8 w 75"/>
                  <a:gd name="T49" fmla="*/ 43 h 53"/>
                  <a:gd name="T50" fmla="*/ 4 w 75"/>
                  <a:gd name="T51" fmla="*/ 49 h 53"/>
                  <a:gd name="T52" fmla="*/ 29 w 75"/>
                  <a:gd name="T53" fmla="*/ 50 h 53"/>
                  <a:gd name="T54" fmla="*/ 32 w 75"/>
                  <a:gd name="T55" fmla="*/ 43 h 53"/>
                  <a:gd name="T56" fmla="*/ 39 w 75"/>
                  <a:gd name="T57" fmla="*/ 40 h 53"/>
                  <a:gd name="T58" fmla="*/ 43 w 75"/>
                  <a:gd name="T59" fmla="*/ 39 h 53"/>
                  <a:gd name="T60" fmla="*/ 45 w 75"/>
                  <a:gd name="T61" fmla="*/ 39 h 53"/>
                  <a:gd name="T62" fmla="*/ 47 w 75"/>
                  <a:gd name="T63" fmla="*/ 33 h 53"/>
                  <a:gd name="T64" fmla="*/ 51 w 75"/>
                  <a:gd name="T65" fmla="*/ 30 h 53"/>
                  <a:gd name="T66" fmla="*/ 51 w 75"/>
                  <a:gd name="T67" fmla="*/ 27 h 53"/>
                  <a:gd name="T68" fmla="*/ 55 w 75"/>
                  <a:gd name="T69" fmla="*/ 26 h 53"/>
                  <a:gd name="T70" fmla="*/ 55 w 75"/>
                  <a:gd name="T71" fmla="*/ 23 h 53"/>
                  <a:gd name="T72" fmla="*/ 58 w 75"/>
                  <a:gd name="T73" fmla="*/ 19 h 53"/>
                  <a:gd name="T74" fmla="*/ 56 w 75"/>
                  <a:gd name="T75" fmla="*/ 14 h 53"/>
                  <a:gd name="T76" fmla="*/ 63 w 75"/>
                  <a:gd name="T77" fmla="*/ 11 h 53"/>
                  <a:gd name="T78" fmla="*/ 70 w 75"/>
                  <a:gd name="T79" fmla="*/ 10 h 53"/>
                  <a:gd name="T80" fmla="*/ 74 w 75"/>
                  <a:gd name="T81" fmla="*/ 9 h 53"/>
                  <a:gd name="T82" fmla="*/ 75 w 75"/>
                  <a:gd name="T83" fmla="*/ 7 h 53"/>
                  <a:gd name="T84" fmla="*/ 72 w 75"/>
                  <a:gd name="T85" fmla="*/ 7 h 53"/>
                  <a:gd name="T86" fmla="*/ 72 w 75"/>
                  <a:gd name="T87" fmla="*/ 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5" h="53">
                    <a:moveTo>
                      <a:pt x="72" y="7"/>
                    </a:moveTo>
                    <a:cubicBezTo>
                      <a:pt x="71" y="7"/>
                      <a:pt x="70" y="9"/>
                      <a:pt x="69" y="8"/>
                    </a:cubicBezTo>
                    <a:cubicBezTo>
                      <a:pt x="68" y="8"/>
                      <a:pt x="68" y="6"/>
                      <a:pt x="67" y="7"/>
                    </a:cubicBezTo>
                    <a:cubicBezTo>
                      <a:pt x="65" y="7"/>
                      <a:pt x="63" y="9"/>
                      <a:pt x="62" y="10"/>
                    </a:cubicBezTo>
                    <a:cubicBezTo>
                      <a:pt x="61" y="10"/>
                      <a:pt x="59" y="12"/>
                      <a:pt x="57" y="11"/>
                    </a:cubicBezTo>
                    <a:cubicBezTo>
                      <a:pt x="56" y="10"/>
                      <a:pt x="59" y="6"/>
                      <a:pt x="57" y="4"/>
                    </a:cubicBezTo>
                    <a:cubicBezTo>
                      <a:pt x="57" y="4"/>
                      <a:pt x="55" y="0"/>
                      <a:pt x="54" y="1"/>
                    </a:cubicBezTo>
                    <a:cubicBezTo>
                      <a:pt x="53" y="3"/>
                      <a:pt x="52" y="5"/>
                      <a:pt x="50" y="6"/>
                    </a:cubicBezTo>
                    <a:cubicBezTo>
                      <a:pt x="48" y="7"/>
                      <a:pt x="47" y="6"/>
                      <a:pt x="47" y="8"/>
                    </a:cubicBezTo>
                    <a:cubicBezTo>
                      <a:pt x="46" y="11"/>
                      <a:pt x="45" y="7"/>
                      <a:pt x="44" y="8"/>
                    </a:cubicBezTo>
                    <a:cubicBezTo>
                      <a:pt x="42" y="9"/>
                      <a:pt x="41" y="10"/>
                      <a:pt x="39" y="10"/>
                    </a:cubicBezTo>
                    <a:cubicBezTo>
                      <a:pt x="37" y="9"/>
                      <a:pt x="35" y="8"/>
                      <a:pt x="34" y="7"/>
                    </a:cubicBezTo>
                    <a:cubicBezTo>
                      <a:pt x="33" y="7"/>
                      <a:pt x="28" y="6"/>
                      <a:pt x="28" y="6"/>
                    </a:cubicBezTo>
                    <a:cubicBezTo>
                      <a:pt x="27" y="7"/>
                      <a:pt x="28" y="8"/>
                      <a:pt x="27" y="8"/>
                    </a:cubicBezTo>
                    <a:cubicBezTo>
                      <a:pt x="26" y="8"/>
                      <a:pt x="24" y="8"/>
                      <a:pt x="24" y="9"/>
                    </a:cubicBezTo>
                    <a:cubicBezTo>
                      <a:pt x="23" y="11"/>
                      <a:pt x="23" y="13"/>
                      <a:pt x="21" y="14"/>
                    </a:cubicBezTo>
                    <a:cubicBezTo>
                      <a:pt x="18" y="16"/>
                      <a:pt x="17" y="15"/>
                      <a:pt x="15" y="17"/>
                    </a:cubicBezTo>
                    <a:cubicBezTo>
                      <a:pt x="14" y="19"/>
                      <a:pt x="12" y="19"/>
                      <a:pt x="11" y="19"/>
                    </a:cubicBezTo>
                    <a:cubicBezTo>
                      <a:pt x="10" y="18"/>
                      <a:pt x="5" y="17"/>
                      <a:pt x="5" y="16"/>
                    </a:cubicBezTo>
                    <a:cubicBezTo>
                      <a:pt x="5" y="19"/>
                      <a:pt x="5" y="21"/>
                      <a:pt x="4" y="23"/>
                    </a:cubicBezTo>
                    <a:cubicBezTo>
                      <a:pt x="2" y="25"/>
                      <a:pt x="0" y="27"/>
                      <a:pt x="3" y="29"/>
                    </a:cubicBezTo>
                    <a:cubicBezTo>
                      <a:pt x="4" y="30"/>
                      <a:pt x="2" y="31"/>
                      <a:pt x="2" y="33"/>
                    </a:cubicBezTo>
                    <a:cubicBezTo>
                      <a:pt x="2" y="34"/>
                      <a:pt x="2" y="36"/>
                      <a:pt x="3" y="37"/>
                    </a:cubicBezTo>
                    <a:cubicBezTo>
                      <a:pt x="3" y="39"/>
                      <a:pt x="2" y="40"/>
                      <a:pt x="4" y="40"/>
                    </a:cubicBezTo>
                    <a:cubicBezTo>
                      <a:pt x="7" y="41"/>
                      <a:pt x="8" y="40"/>
                      <a:pt x="8" y="43"/>
                    </a:cubicBezTo>
                    <a:cubicBezTo>
                      <a:pt x="8" y="45"/>
                      <a:pt x="5" y="48"/>
                      <a:pt x="4" y="49"/>
                    </a:cubicBezTo>
                    <a:cubicBezTo>
                      <a:pt x="12" y="53"/>
                      <a:pt x="21" y="52"/>
                      <a:pt x="29" y="50"/>
                    </a:cubicBezTo>
                    <a:cubicBezTo>
                      <a:pt x="32" y="49"/>
                      <a:pt x="31" y="45"/>
                      <a:pt x="32" y="43"/>
                    </a:cubicBezTo>
                    <a:cubicBezTo>
                      <a:pt x="33" y="41"/>
                      <a:pt x="37" y="42"/>
                      <a:pt x="39" y="40"/>
                    </a:cubicBezTo>
                    <a:cubicBezTo>
                      <a:pt x="40" y="40"/>
                      <a:pt x="41" y="39"/>
                      <a:pt x="43" y="39"/>
                    </a:cubicBezTo>
                    <a:cubicBezTo>
                      <a:pt x="43" y="39"/>
                      <a:pt x="45" y="40"/>
                      <a:pt x="45" y="39"/>
                    </a:cubicBezTo>
                    <a:cubicBezTo>
                      <a:pt x="46" y="37"/>
                      <a:pt x="46" y="35"/>
                      <a:pt x="47" y="33"/>
                    </a:cubicBezTo>
                    <a:cubicBezTo>
                      <a:pt x="48" y="32"/>
                      <a:pt x="52" y="31"/>
                      <a:pt x="51" y="30"/>
                    </a:cubicBezTo>
                    <a:cubicBezTo>
                      <a:pt x="51" y="29"/>
                      <a:pt x="47" y="27"/>
                      <a:pt x="51" y="27"/>
                    </a:cubicBezTo>
                    <a:cubicBezTo>
                      <a:pt x="52" y="27"/>
                      <a:pt x="54" y="28"/>
                      <a:pt x="55" y="26"/>
                    </a:cubicBezTo>
                    <a:cubicBezTo>
                      <a:pt x="55" y="25"/>
                      <a:pt x="54" y="24"/>
                      <a:pt x="55" y="23"/>
                    </a:cubicBezTo>
                    <a:cubicBezTo>
                      <a:pt x="55" y="21"/>
                      <a:pt x="58" y="21"/>
                      <a:pt x="58" y="19"/>
                    </a:cubicBezTo>
                    <a:cubicBezTo>
                      <a:pt x="58" y="17"/>
                      <a:pt x="55" y="16"/>
                      <a:pt x="56" y="14"/>
                    </a:cubicBezTo>
                    <a:cubicBezTo>
                      <a:pt x="58" y="13"/>
                      <a:pt x="61" y="12"/>
                      <a:pt x="63" y="11"/>
                    </a:cubicBezTo>
                    <a:cubicBezTo>
                      <a:pt x="65" y="9"/>
                      <a:pt x="68" y="10"/>
                      <a:pt x="70" y="10"/>
                    </a:cubicBezTo>
                    <a:cubicBezTo>
                      <a:pt x="71" y="10"/>
                      <a:pt x="73" y="10"/>
                      <a:pt x="74" y="9"/>
                    </a:cubicBezTo>
                    <a:cubicBezTo>
                      <a:pt x="74" y="9"/>
                      <a:pt x="75" y="8"/>
                      <a:pt x="75" y="7"/>
                    </a:cubicBezTo>
                    <a:cubicBezTo>
                      <a:pt x="74" y="7"/>
                      <a:pt x="73" y="7"/>
                      <a:pt x="72" y="7"/>
                    </a:cubicBezTo>
                    <a:cubicBezTo>
                      <a:pt x="71" y="8"/>
                      <a:pt x="73" y="7"/>
                      <a:pt x="72" y="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89" name="Freeform 699">
                <a:extLst>
                  <a:ext uri="{FF2B5EF4-FFF2-40B4-BE49-F238E27FC236}">
                    <a16:creationId xmlns:a16="http://schemas.microsoft.com/office/drawing/2014/main" id="{B81BEAF4-FF3D-774F-B6E4-1CDAA4D2FD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7687" y="3311420"/>
                <a:ext cx="9409" cy="14118"/>
              </a:xfrm>
              <a:custGeom>
                <a:avLst/>
                <a:gdLst>
                  <a:gd name="T0" fmla="*/ 3 w 3"/>
                  <a:gd name="T1" fmla="*/ 2 h 4"/>
                  <a:gd name="T2" fmla="*/ 1 w 3"/>
                  <a:gd name="T3" fmla="*/ 1 h 4"/>
                  <a:gd name="T4" fmla="*/ 3 w 3"/>
                  <a:gd name="T5" fmla="*/ 4 h 4"/>
                  <a:gd name="T6" fmla="*/ 3 w 3"/>
                  <a:gd name="T7" fmla="*/ 2 h 4"/>
                  <a:gd name="T8" fmla="*/ 3 w 3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cubicBezTo>
                      <a:pt x="2" y="2"/>
                      <a:pt x="1" y="0"/>
                      <a:pt x="1" y="1"/>
                    </a:cubicBezTo>
                    <a:cubicBezTo>
                      <a:pt x="0" y="2"/>
                      <a:pt x="2" y="3"/>
                      <a:pt x="3" y="4"/>
                    </a:cubicBezTo>
                    <a:cubicBezTo>
                      <a:pt x="3" y="3"/>
                      <a:pt x="3" y="2"/>
                      <a:pt x="3" y="2"/>
                    </a:cubicBezTo>
                    <a:cubicBezTo>
                      <a:pt x="2" y="1"/>
                      <a:pt x="3" y="2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0" name="Freeform 700">
                <a:extLst>
                  <a:ext uri="{FF2B5EF4-FFF2-40B4-BE49-F238E27FC236}">
                    <a16:creationId xmlns:a16="http://schemas.microsoft.com/office/drawing/2014/main" id="{58A2EC18-D597-2944-B2CE-629ED390CF3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00096" y="3093774"/>
                <a:ext cx="699819" cy="335295"/>
              </a:xfrm>
              <a:custGeom>
                <a:avLst/>
                <a:gdLst>
                  <a:gd name="T0" fmla="*/ 194 w 203"/>
                  <a:gd name="T1" fmla="*/ 37 h 97"/>
                  <a:gd name="T2" fmla="*/ 177 w 203"/>
                  <a:gd name="T3" fmla="*/ 31 h 97"/>
                  <a:gd name="T4" fmla="*/ 163 w 203"/>
                  <a:gd name="T5" fmla="*/ 19 h 97"/>
                  <a:gd name="T6" fmla="*/ 154 w 203"/>
                  <a:gd name="T7" fmla="*/ 7 h 97"/>
                  <a:gd name="T8" fmla="*/ 137 w 203"/>
                  <a:gd name="T9" fmla="*/ 10 h 97"/>
                  <a:gd name="T10" fmla="*/ 129 w 203"/>
                  <a:gd name="T11" fmla="*/ 8 h 97"/>
                  <a:gd name="T12" fmla="*/ 112 w 203"/>
                  <a:gd name="T13" fmla="*/ 2 h 97"/>
                  <a:gd name="T14" fmla="*/ 76 w 203"/>
                  <a:gd name="T15" fmla="*/ 10 h 97"/>
                  <a:gd name="T16" fmla="*/ 75 w 203"/>
                  <a:gd name="T17" fmla="*/ 20 h 97"/>
                  <a:gd name="T18" fmla="*/ 74 w 203"/>
                  <a:gd name="T19" fmla="*/ 31 h 97"/>
                  <a:gd name="T20" fmla="*/ 60 w 203"/>
                  <a:gd name="T21" fmla="*/ 29 h 97"/>
                  <a:gd name="T22" fmla="*/ 48 w 203"/>
                  <a:gd name="T23" fmla="*/ 32 h 97"/>
                  <a:gd name="T24" fmla="*/ 37 w 203"/>
                  <a:gd name="T25" fmla="*/ 27 h 97"/>
                  <a:gd name="T26" fmla="*/ 22 w 203"/>
                  <a:gd name="T27" fmla="*/ 25 h 97"/>
                  <a:gd name="T28" fmla="*/ 13 w 203"/>
                  <a:gd name="T29" fmla="*/ 32 h 97"/>
                  <a:gd name="T30" fmla="*/ 3 w 203"/>
                  <a:gd name="T31" fmla="*/ 38 h 97"/>
                  <a:gd name="T32" fmla="*/ 4 w 203"/>
                  <a:gd name="T33" fmla="*/ 47 h 97"/>
                  <a:gd name="T34" fmla="*/ 14 w 203"/>
                  <a:gd name="T35" fmla="*/ 57 h 97"/>
                  <a:gd name="T36" fmla="*/ 17 w 203"/>
                  <a:gd name="T37" fmla="*/ 57 h 97"/>
                  <a:gd name="T38" fmla="*/ 36 w 203"/>
                  <a:gd name="T39" fmla="*/ 63 h 97"/>
                  <a:gd name="T40" fmla="*/ 33 w 203"/>
                  <a:gd name="T41" fmla="*/ 66 h 97"/>
                  <a:gd name="T42" fmla="*/ 22 w 203"/>
                  <a:gd name="T43" fmla="*/ 72 h 97"/>
                  <a:gd name="T44" fmla="*/ 31 w 203"/>
                  <a:gd name="T45" fmla="*/ 82 h 97"/>
                  <a:gd name="T46" fmla="*/ 48 w 203"/>
                  <a:gd name="T47" fmla="*/ 90 h 97"/>
                  <a:gd name="T48" fmla="*/ 50 w 203"/>
                  <a:gd name="T49" fmla="*/ 68 h 97"/>
                  <a:gd name="T50" fmla="*/ 64 w 203"/>
                  <a:gd name="T51" fmla="*/ 62 h 97"/>
                  <a:gd name="T52" fmla="*/ 72 w 203"/>
                  <a:gd name="T53" fmla="*/ 66 h 97"/>
                  <a:gd name="T54" fmla="*/ 84 w 203"/>
                  <a:gd name="T55" fmla="*/ 76 h 97"/>
                  <a:gd name="T56" fmla="*/ 100 w 203"/>
                  <a:gd name="T57" fmla="*/ 81 h 97"/>
                  <a:gd name="T58" fmla="*/ 107 w 203"/>
                  <a:gd name="T59" fmla="*/ 91 h 97"/>
                  <a:gd name="T60" fmla="*/ 123 w 203"/>
                  <a:gd name="T61" fmla="*/ 85 h 97"/>
                  <a:gd name="T62" fmla="*/ 137 w 203"/>
                  <a:gd name="T63" fmla="*/ 83 h 97"/>
                  <a:gd name="T64" fmla="*/ 153 w 203"/>
                  <a:gd name="T65" fmla="*/ 81 h 97"/>
                  <a:gd name="T66" fmla="*/ 172 w 203"/>
                  <a:gd name="T67" fmla="*/ 76 h 97"/>
                  <a:gd name="T68" fmla="*/ 175 w 203"/>
                  <a:gd name="T69" fmla="*/ 66 h 97"/>
                  <a:gd name="T70" fmla="*/ 182 w 203"/>
                  <a:gd name="T71" fmla="*/ 60 h 97"/>
                  <a:gd name="T72" fmla="*/ 193 w 203"/>
                  <a:gd name="T73" fmla="*/ 56 h 97"/>
                  <a:gd name="T74" fmla="*/ 202 w 203"/>
                  <a:gd name="T75" fmla="*/ 44 h 97"/>
                  <a:gd name="T76" fmla="*/ 201 w 203"/>
                  <a:gd name="T77" fmla="*/ 39 h 97"/>
                  <a:gd name="T78" fmla="*/ 140 w 203"/>
                  <a:gd name="T79" fmla="*/ 65 h 97"/>
                  <a:gd name="T80" fmla="*/ 141 w 203"/>
                  <a:gd name="T81" fmla="*/ 59 h 97"/>
                  <a:gd name="T82" fmla="*/ 148 w 203"/>
                  <a:gd name="T83" fmla="*/ 58 h 97"/>
                  <a:gd name="T84" fmla="*/ 156 w 203"/>
                  <a:gd name="T85" fmla="*/ 58 h 97"/>
                  <a:gd name="T86" fmla="*/ 165 w 203"/>
                  <a:gd name="T87" fmla="*/ 5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03" h="97">
                    <a:moveTo>
                      <a:pt x="201" y="39"/>
                    </a:moveTo>
                    <a:cubicBezTo>
                      <a:pt x="201" y="38"/>
                      <a:pt x="197" y="39"/>
                      <a:pt x="197" y="39"/>
                    </a:cubicBezTo>
                    <a:cubicBezTo>
                      <a:pt x="195" y="39"/>
                      <a:pt x="194" y="38"/>
                      <a:pt x="194" y="37"/>
                    </a:cubicBezTo>
                    <a:cubicBezTo>
                      <a:pt x="193" y="35"/>
                      <a:pt x="191" y="35"/>
                      <a:pt x="191" y="34"/>
                    </a:cubicBezTo>
                    <a:cubicBezTo>
                      <a:pt x="190" y="33"/>
                      <a:pt x="189" y="30"/>
                      <a:pt x="186" y="30"/>
                    </a:cubicBezTo>
                    <a:cubicBezTo>
                      <a:pt x="183" y="30"/>
                      <a:pt x="180" y="33"/>
                      <a:pt x="177" y="31"/>
                    </a:cubicBezTo>
                    <a:cubicBezTo>
                      <a:pt x="176" y="30"/>
                      <a:pt x="175" y="29"/>
                      <a:pt x="174" y="28"/>
                    </a:cubicBezTo>
                    <a:cubicBezTo>
                      <a:pt x="173" y="28"/>
                      <a:pt x="171" y="31"/>
                      <a:pt x="170" y="31"/>
                    </a:cubicBezTo>
                    <a:cubicBezTo>
                      <a:pt x="169" y="32"/>
                      <a:pt x="163" y="21"/>
                      <a:pt x="163" y="19"/>
                    </a:cubicBezTo>
                    <a:cubicBezTo>
                      <a:pt x="161" y="17"/>
                      <a:pt x="160" y="14"/>
                      <a:pt x="157" y="13"/>
                    </a:cubicBezTo>
                    <a:cubicBezTo>
                      <a:pt x="156" y="12"/>
                      <a:pt x="155" y="11"/>
                      <a:pt x="154" y="11"/>
                    </a:cubicBezTo>
                    <a:cubicBezTo>
                      <a:pt x="152" y="10"/>
                      <a:pt x="154" y="8"/>
                      <a:pt x="154" y="7"/>
                    </a:cubicBezTo>
                    <a:cubicBezTo>
                      <a:pt x="154" y="6"/>
                      <a:pt x="147" y="10"/>
                      <a:pt x="146" y="11"/>
                    </a:cubicBezTo>
                    <a:cubicBezTo>
                      <a:pt x="145" y="11"/>
                      <a:pt x="137" y="14"/>
                      <a:pt x="137" y="13"/>
                    </a:cubicBezTo>
                    <a:cubicBezTo>
                      <a:pt x="137" y="11"/>
                      <a:pt x="139" y="10"/>
                      <a:pt x="137" y="10"/>
                    </a:cubicBezTo>
                    <a:cubicBezTo>
                      <a:pt x="136" y="9"/>
                      <a:pt x="135" y="8"/>
                      <a:pt x="134" y="9"/>
                    </a:cubicBezTo>
                    <a:cubicBezTo>
                      <a:pt x="134" y="9"/>
                      <a:pt x="134" y="10"/>
                      <a:pt x="133" y="9"/>
                    </a:cubicBezTo>
                    <a:cubicBezTo>
                      <a:pt x="131" y="8"/>
                      <a:pt x="132" y="7"/>
                      <a:pt x="129" y="8"/>
                    </a:cubicBezTo>
                    <a:cubicBezTo>
                      <a:pt x="126" y="10"/>
                      <a:pt x="126" y="7"/>
                      <a:pt x="126" y="5"/>
                    </a:cubicBezTo>
                    <a:cubicBezTo>
                      <a:pt x="127" y="1"/>
                      <a:pt x="121" y="0"/>
                      <a:pt x="118" y="0"/>
                    </a:cubicBezTo>
                    <a:cubicBezTo>
                      <a:pt x="116" y="0"/>
                      <a:pt x="114" y="1"/>
                      <a:pt x="112" y="2"/>
                    </a:cubicBezTo>
                    <a:cubicBezTo>
                      <a:pt x="110" y="3"/>
                      <a:pt x="108" y="4"/>
                      <a:pt x="105" y="4"/>
                    </a:cubicBezTo>
                    <a:cubicBezTo>
                      <a:pt x="97" y="6"/>
                      <a:pt x="89" y="9"/>
                      <a:pt x="81" y="9"/>
                    </a:cubicBezTo>
                    <a:cubicBezTo>
                      <a:pt x="79" y="9"/>
                      <a:pt x="77" y="9"/>
                      <a:pt x="76" y="10"/>
                    </a:cubicBezTo>
                    <a:cubicBezTo>
                      <a:pt x="75" y="11"/>
                      <a:pt x="77" y="14"/>
                      <a:pt x="79" y="14"/>
                    </a:cubicBezTo>
                    <a:cubicBezTo>
                      <a:pt x="83" y="17"/>
                      <a:pt x="76" y="16"/>
                      <a:pt x="74" y="17"/>
                    </a:cubicBezTo>
                    <a:cubicBezTo>
                      <a:pt x="72" y="18"/>
                      <a:pt x="75" y="19"/>
                      <a:pt x="75" y="20"/>
                    </a:cubicBezTo>
                    <a:cubicBezTo>
                      <a:pt x="75" y="22"/>
                      <a:pt x="71" y="22"/>
                      <a:pt x="71" y="23"/>
                    </a:cubicBezTo>
                    <a:cubicBezTo>
                      <a:pt x="71" y="26"/>
                      <a:pt x="79" y="25"/>
                      <a:pt x="78" y="29"/>
                    </a:cubicBezTo>
                    <a:cubicBezTo>
                      <a:pt x="77" y="30"/>
                      <a:pt x="76" y="31"/>
                      <a:pt x="74" y="31"/>
                    </a:cubicBezTo>
                    <a:cubicBezTo>
                      <a:pt x="73" y="31"/>
                      <a:pt x="70" y="31"/>
                      <a:pt x="69" y="31"/>
                    </a:cubicBezTo>
                    <a:cubicBezTo>
                      <a:pt x="67" y="32"/>
                      <a:pt x="68" y="33"/>
                      <a:pt x="66" y="32"/>
                    </a:cubicBezTo>
                    <a:cubicBezTo>
                      <a:pt x="64" y="31"/>
                      <a:pt x="62" y="29"/>
                      <a:pt x="60" y="29"/>
                    </a:cubicBezTo>
                    <a:cubicBezTo>
                      <a:pt x="59" y="28"/>
                      <a:pt x="57" y="30"/>
                      <a:pt x="56" y="30"/>
                    </a:cubicBezTo>
                    <a:cubicBezTo>
                      <a:pt x="54" y="29"/>
                      <a:pt x="53" y="29"/>
                      <a:pt x="51" y="30"/>
                    </a:cubicBezTo>
                    <a:cubicBezTo>
                      <a:pt x="50" y="31"/>
                      <a:pt x="49" y="33"/>
                      <a:pt x="48" y="32"/>
                    </a:cubicBezTo>
                    <a:cubicBezTo>
                      <a:pt x="47" y="32"/>
                      <a:pt x="44" y="29"/>
                      <a:pt x="43" y="30"/>
                    </a:cubicBezTo>
                    <a:cubicBezTo>
                      <a:pt x="42" y="30"/>
                      <a:pt x="42" y="33"/>
                      <a:pt x="41" y="31"/>
                    </a:cubicBezTo>
                    <a:cubicBezTo>
                      <a:pt x="40" y="29"/>
                      <a:pt x="39" y="28"/>
                      <a:pt x="37" y="27"/>
                    </a:cubicBezTo>
                    <a:cubicBezTo>
                      <a:pt x="35" y="26"/>
                      <a:pt x="33" y="26"/>
                      <a:pt x="32" y="25"/>
                    </a:cubicBezTo>
                    <a:cubicBezTo>
                      <a:pt x="29" y="24"/>
                      <a:pt x="29" y="26"/>
                      <a:pt x="27" y="26"/>
                    </a:cubicBezTo>
                    <a:cubicBezTo>
                      <a:pt x="25" y="27"/>
                      <a:pt x="24" y="24"/>
                      <a:pt x="22" y="25"/>
                    </a:cubicBezTo>
                    <a:cubicBezTo>
                      <a:pt x="21" y="26"/>
                      <a:pt x="21" y="27"/>
                      <a:pt x="20" y="27"/>
                    </a:cubicBezTo>
                    <a:cubicBezTo>
                      <a:pt x="19" y="28"/>
                      <a:pt x="17" y="28"/>
                      <a:pt x="16" y="28"/>
                    </a:cubicBezTo>
                    <a:cubicBezTo>
                      <a:pt x="15" y="29"/>
                      <a:pt x="13" y="31"/>
                      <a:pt x="13" y="32"/>
                    </a:cubicBezTo>
                    <a:cubicBezTo>
                      <a:pt x="12" y="33"/>
                      <a:pt x="14" y="36"/>
                      <a:pt x="12" y="36"/>
                    </a:cubicBezTo>
                    <a:cubicBezTo>
                      <a:pt x="10" y="37"/>
                      <a:pt x="7" y="31"/>
                      <a:pt x="6" y="34"/>
                    </a:cubicBezTo>
                    <a:cubicBezTo>
                      <a:pt x="5" y="36"/>
                      <a:pt x="4" y="36"/>
                      <a:pt x="3" y="38"/>
                    </a:cubicBezTo>
                    <a:cubicBezTo>
                      <a:pt x="2" y="40"/>
                      <a:pt x="6" y="40"/>
                      <a:pt x="4" y="42"/>
                    </a:cubicBezTo>
                    <a:cubicBezTo>
                      <a:pt x="3" y="43"/>
                      <a:pt x="0" y="45"/>
                      <a:pt x="2" y="46"/>
                    </a:cubicBezTo>
                    <a:cubicBezTo>
                      <a:pt x="3" y="46"/>
                      <a:pt x="4" y="47"/>
                      <a:pt x="4" y="47"/>
                    </a:cubicBezTo>
                    <a:cubicBezTo>
                      <a:pt x="5" y="48"/>
                      <a:pt x="4" y="49"/>
                      <a:pt x="5" y="50"/>
                    </a:cubicBezTo>
                    <a:cubicBezTo>
                      <a:pt x="7" y="51"/>
                      <a:pt x="9" y="49"/>
                      <a:pt x="11" y="51"/>
                    </a:cubicBezTo>
                    <a:cubicBezTo>
                      <a:pt x="12" y="52"/>
                      <a:pt x="14" y="55"/>
                      <a:pt x="14" y="57"/>
                    </a:cubicBezTo>
                    <a:cubicBezTo>
                      <a:pt x="13" y="57"/>
                      <a:pt x="10" y="56"/>
                      <a:pt x="13" y="58"/>
                    </a:cubicBezTo>
                    <a:cubicBezTo>
                      <a:pt x="14" y="59"/>
                      <a:pt x="14" y="60"/>
                      <a:pt x="16" y="58"/>
                    </a:cubicBezTo>
                    <a:cubicBezTo>
                      <a:pt x="16" y="57"/>
                      <a:pt x="16" y="57"/>
                      <a:pt x="17" y="57"/>
                    </a:cubicBezTo>
                    <a:cubicBezTo>
                      <a:pt x="22" y="57"/>
                      <a:pt x="24" y="54"/>
                      <a:pt x="29" y="56"/>
                    </a:cubicBezTo>
                    <a:cubicBezTo>
                      <a:pt x="31" y="57"/>
                      <a:pt x="33" y="54"/>
                      <a:pt x="34" y="56"/>
                    </a:cubicBezTo>
                    <a:cubicBezTo>
                      <a:pt x="35" y="57"/>
                      <a:pt x="37" y="61"/>
                      <a:pt x="36" y="63"/>
                    </a:cubicBezTo>
                    <a:cubicBezTo>
                      <a:pt x="35" y="63"/>
                      <a:pt x="33" y="64"/>
                      <a:pt x="35" y="64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4" y="66"/>
                      <a:pt x="33" y="66"/>
                      <a:pt x="33" y="66"/>
                    </a:cubicBezTo>
                    <a:cubicBezTo>
                      <a:pt x="30" y="66"/>
                      <a:pt x="22" y="64"/>
                      <a:pt x="24" y="69"/>
                    </a:cubicBezTo>
                    <a:cubicBezTo>
                      <a:pt x="25" y="71"/>
                      <a:pt x="24" y="71"/>
                      <a:pt x="22" y="70"/>
                    </a:cubicBezTo>
                    <a:cubicBezTo>
                      <a:pt x="20" y="69"/>
                      <a:pt x="21" y="71"/>
                      <a:pt x="22" y="72"/>
                    </a:cubicBezTo>
                    <a:cubicBezTo>
                      <a:pt x="24" y="72"/>
                      <a:pt x="24" y="75"/>
                      <a:pt x="25" y="76"/>
                    </a:cubicBezTo>
                    <a:cubicBezTo>
                      <a:pt x="27" y="77"/>
                      <a:pt x="24" y="79"/>
                      <a:pt x="27" y="79"/>
                    </a:cubicBezTo>
                    <a:cubicBezTo>
                      <a:pt x="28" y="79"/>
                      <a:pt x="30" y="81"/>
                      <a:pt x="31" y="82"/>
                    </a:cubicBezTo>
                    <a:cubicBezTo>
                      <a:pt x="34" y="82"/>
                      <a:pt x="31" y="85"/>
                      <a:pt x="31" y="87"/>
                    </a:cubicBezTo>
                    <a:cubicBezTo>
                      <a:pt x="34" y="85"/>
                      <a:pt x="38" y="82"/>
                      <a:pt x="42" y="85"/>
                    </a:cubicBezTo>
                    <a:cubicBezTo>
                      <a:pt x="44" y="87"/>
                      <a:pt x="45" y="90"/>
                      <a:pt x="48" y="90"/>
                    </a:cubicBezTo>
                    <a:cubicBezTo>
                      <a:pt x="50" y="90"/>
                      <a:pt x="49" y="88"/>
                      <a:pt x="49" y="87"/>
                    </a:cubicBezTo>
                    <a:cubicBezTo>
                      <a:pt x="49" y="84"/>
                      <a:pt x="49" y="81"/>
                      <a:pt x="49" y="78"/>
                    </a:cubicBezTo>
                    <a:cubicBezTo>
                      <a:pt x="49" y="76"/>
                      <a:pt x="48" y="68"/>
                      <a:pt x="50" y="68"/>
                    </a:cubicBezTo>
                    <a:cubicBezTo>
                      <a:pt x="52" y="67"/>
                      <a:pt x="55" y="66"/>
                      <a:pt x="57" y="65"/>
                    </a:cubicBezTo>
                    <a:cubicBezTo>
                      <a:pt x="59" y="65"/>
                      <a:pt x="61" y="64"/>
                      <a:pt x="62" y="64"/>
                    </a:cubicBezTo>
                    <a:cubicBezTo>
                      <a:pt x="63" y="63"/>
                      <a:pt x="62" y="61"/>
                      <a:pt x="64" y="62"/>
                    </a:cubicBezTo>
                    <a:cubicBezTo>
                      <a:pt x="65" y="62"/>
                      <a:pt x="68" y="64"/>
                      <a:pt x="68" y="62"/>
                    </a:cubicBezTo>
                    <a:cubicBezTo>
                      <a:pt x="68" y="61"/>
                      <a:pt x="70" y="60"/>
                      <a:pt x="71" y="62"/>
                    </a:cubicBezTo>
                    <a:cubicBezTo>
                      <a:pt x="72" y="63"/>
                      <a:pt x="71" y="64"/>
                      <a:pt x="72" y="66"/>
                    </a:cubicBezTo>
                    <a:cubicBezTo>
                      <a:pt x="72" y="67"/>
                      <a:pt x="73" y="69"/>
                      <a:pt x="72" y="70"/>
                    </a:cubicBezTo>
                    <a:cubicBezTo>
                      <a:pt x="73" y="71"/>
                      <a:pt x="74" y="71"/>
                      <a:pt x="75" y="72"/>
                    </a:cubicBezTo>
                    <a:cubicBezTo>
                      <a:pt x="78" y="75"/>
                      <a:pt x="80" y="77"/>
                      <a:pt x="84" y="76"/>
                    </a:cubicBezTo>
                    <a:cubicBezTo>
                      <a:pt x="86" y="76"/>
                      <a:pt x="88" y="77"/>
                      <a:pt x="90" y="77"/>
                    </a:cubicBezTo>
                    <a:cubicBezTo>
                      <a:pt x="92" y="77"/>
                      <a:pt x="93" y="75"/>
                      <a:pt x="95" y="75"/>
                    </a:cubicBezTo>
                    <a:cubicBezTo>
                      <a:pt x="97" y="76"/>
                      <a:pt x="99" y="79"/>
                      <a:pt x="100" y="81"/>
                    </a:cubicBezTo>
                    <a:cubicBezTo>
                      <a:pt x="101" y="82"/>
                      <a:pt x="100" y="83"/>
                      <a:pt x="100" y="85"/>
                    </a:cubicBezTo>
                    <a:cubicBezTo>
                      <a:pt x="100" y="87"/>
                      <a:pt x="103" y="88"/>
                      <a:pt x="103" y="90"/>
                    </a:cubicBezTo>
                    <a:cubicBezTo>
                      <a:pt x="103" y="91"/>
                      <a:pt x="106" y="91"/>
                      <a:pt x="107" y="91"/>
                    </a:cubicBezTo>
                    <a:cubicBezTo>
                      <a:pt x="109" y="91"/>
                      <a:pt x="109" y="91"/>
                      <a:pt x="110" y="93"/>
                    </a:cubicBezTo>
                    <a:cubicBezTo>
                      <a:pt x="112" y="97"/>
                      <a:pt x="114" y="92"/>
                      <a:pt x="116" y="90"/>
                    </a:cubicBezTo>
                    <a:cubicBezTo>
                      <a:pt x="117" y="87"/>
                      <a:pt x="121" y="87"/>
                      <a:pt x="123" y="85"/>
                    </a:cubicBezTo>
                    <a:cubicBezTo>
                      <a:pt x="125" y="85"/>
                      <a:pt x="125" y="85"/>
                      <a:pt x="126" y="84"/>
                    </a:cubicBezTo>
                    <a:cubicBezTo>
                      <a:pt x="127" y="81"/>
                      <a:pt x="128" y="82"/>
                      <a:pt x="130" y="82"/>
                    </a:cubicBezTo>
                    <a:cubicBezTo>
                      <a:pt x="132" y="82"/>
                      <a:pt x="136" y="85"/>
                      <a:pt x="137" y="83"/>
                    </a:cubicBezTo>
                    <a:cubicBezTo>
                      <a:pt x="137" y="81"/>
                      <a:pt x="137" y="80"/>
                      <a:pt x="139" y="79"/>
                    </a:cubicBezTo>
                    <a:cubicBezTo>
                      <a:pt x="141" y="78"/>
                      <a:pt x="143" y="80"/>
                      <a:pt x="145" y="80"/>
                    </a:cubicBezTo>
                    <a:cubicBezTo>
                      <a:pt x="147" y="81"/>
                      <a:pt x="151" y="81"/>
                      <a:pt x="153" y="81"/>
                    </a:cubicBezTo>
                    <a:cubicBezTo>
                      <a:pt x="159" y="81"/>
                      <a:pt x="164" y="83"/>
                      <a:pt x="170" y="84"/>
                    </a:cubicBezTo>
                    <a:cubicBezTo>
                      <a:pt x="169" y="82"/>
                      <a:pt x="171" y="81"/>
                      <a:pt x="173" y="79"/>
                    </a:cubicBezTo>
                    <a:cubicBezTo>
                      <a:pt x="174" y="78"/>
                      <a:pt x="173" y="78"/>
                      <a:pt x="172" y="76"/>
                    </a:cubicBezTo>
                    <a:cubicBezTo>
                      <a:pt x="171" y="75"/>
                      <a:pt x="171" y="73"/>
                      <a:pt x="171" y="71"/>
                    </a:cubicBezTo>
                    <a:cubicBezTo>
                      <a:pt x="170" y="71"/>
                      <a:pt x="170" y="67"/>
                      <a:pt x="169" y="68"/>
                    </a:cubicBezTo>
                    <a:cubicBezTo>
                      <a:pt x="170" y="67"/>
                      <a:pt x="173" y="67"/>
                      <a:pt x="175" y="66"/>
                    </a:cubicBezTo>
                    <a:cubicBezTo>
                      <a:pt x="178" y="66"/>
                      <a:pt x="180" y="68"/>
                      <a:pt x="182" y="66"/>
                    </a:cubicBezTo>
                    <a:cubicBezTo>
                      <a:pt x="183" y="66"/>
                      <a:pt x="181" y="65"/>
                      <a:pt x="181" y="64"/>
                    </a:cubicBezTo>
                    <a:cubicBezTo>
                      <a:pt x="180" y="63"/>
                      <a:pt x="181" y="61"/>
                      <a:pt x="182" y="60"/>
                    </a:cubicBezTo>
                    <a:cubicBezTo>
                      <a:pt x="183" y="59"/>
                      <a:pt x="184" y="53"/>
                      <a:pt x="185" y="54"/>
                    </a:cubicBezTo>
                    <a:cubicBezTo>
                      <a:pt x="187" y="55"/>
                      <a:pt x="188" y="56"/>
                      <a:pt x="190" y="56"/>
                    </a:cubicBezTo>
                    <a:cubicBezTo>
                      <a:pt x="191" y="55"/>
                      <a:pt x="192" y="57"/>
                      <a:pt x="193" y="56"/>
                    </a:cubicBezTo>
                    <a:cubicBezTo>
                      <a:pt x="194" y="56"/>
                      <a:pt x="196" y="55"/>
                      <a:pt x="197" y="54"/>
                    </a:cubicBezTo>
                    <a:cubicBezTo>
                      <a:pt x="198" y="53"/>
                      <a:pt x="196" y="51"/>
                      <a:pt x="196" y="49"/>
                    </a:cubicBezTo>
                    <a:cubicBezTo>
                      <a:pt x="197" y="46"/>
                      <a:pt x="200" y="47"/>
                      <a:pt x="202" y="44"/>
                    </a:cubicBezTo>
                    <a:cubicBezTo>
                      <a:pt x="202" y="43"/>
                      <a:pt x="202" y="43"/>
                      <a:pt x="203" y="42"/>
                    </a:cubicBezTo>
                    <a:cubicBezTo>
                      <a:pt x="203" y="41"/>
                      <a:pt x="202" y="40"/>
                      <a:pt x="201" y="39"/>
                    </a:cubicBezTo>
                    <a:cubicBezTo>
                      <a:pt x="201" y="38"/>
                      <a:pt x="202" y="39"/>
                      <a:pt x="201" y="39"/>
                    </a:cubicBezTo>
                    <a:close/>
                    <a:moveTo>
                      <a:pt x="148" y="58"/>
                    </a:moveTo>
                    <a:cubicBezTo>
                      <a:pt x="146" y="58"/>
                      <a:pt x="143" y="61"/>
                      <a:pt x="142" y="62"/>
                    </a:cubicBezTo>
                    <a:cubicBezTo>
                      <a:pt x="141" y="62"/>
                      <a:pt x="140" y="64"/>
                      <a:pt x="140" y="65"/>
                    </a:cubicBezTo>
                    <a:cubicBezTo>
                      <a:pt x="140" y="66"/>
                      <a:pt x="141" y="67"/>
                      <a:pt x="141" y="67"/>
                    </a:cubicBezTo>
                    <a:cubicBezTo>
                      <a:pt x="140" y="68"/>
                      <a:pt x="138" y="64"/>
                      <a:pt x="138" y="63"/>
                    </a:cubicBezTo>
                    <a:cubicBezTo>
                      <a:pt x="138" y="61"/>
                      <a:pt x="139" y="60"/>
                      <a:pt x="141" y="59"/>
                    </a:cubicBezTo>
                    <a:cubicBezTo>
                      <a:pt x="143" y="58"/>
                      <a:pt x="145" y="57"/>
                      <a:pt x="147" y="57"/>
                    </a:cubicBezTo>
                    <a:cubicBezTo>
                      <a:pt x="147" y="57"/>
                      <a:pt x="152" y="58"/>
                      <a:pt x="152" y="58"/>
                    </a:cubicBezTo>
                    <a:cubicBezTo>
                      <a:pt x="151" y="59"/>
                      <a:pt x="148" y="58"/>
                      <a:pt x="148" y="58"/>
                    </a:cubicBezTo>
                    <a:cubicBezTo>
                      <a:pt x="146" y="58"/>
                      <a:pt x="149" y="58"/>
                      <a:pt x="148" y="58"/>
                    </a:cubicBezTo>
                    <a:close/>
                    <a:moveTo>
                      <a:pt x="165" y="59"/>
                    </a:moveTo>
                    <a:cubicBezTo>
                      <a:pt x="164" y="61"/>
                      <a:pt x="157" y="60"/>
                      <a:pt x="156" y="58"/>
                    </a:cubicBezTo>
                    <a:cubicBezTo>
                      <a:pt x="156" y="58"/>
                      <a:pt x="160" y="58"/>
                      <a:pt x="160" y="58"/>
                    </a:cubicBezTo>
                    <a:cubicBezTo>
                      <a:pt x="162" y="58"/>
                      <a:pt x="163" y="58"/>
                      <a:pt x="165" y="57"/>
                    </a:cubicBezTo>
                    <a:cubicBezTo>
                      <a:pt x="165" y="57"/>
                      <a:pt x="165" y="59"/>
                      <a:pt x="165" y="59"/>
                    </a:cubicBezTo>
                    <a:cubicBezTo>
                      <a:pt x="164" y="60"/>
                      <a:pt x="165" y="58"/>
                      <a:pt x="165" y="5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1" name="Freeform 701">
                <a:extLst>
                  <a:ext uri="{FF2B5EF4-FFF2-40B4-BE49-F238E27FC236}">
                    <a16:creationId xmlns:a16="http://schemas.microsoft.com/office/drawing/2014/main" id="{35AA0080-A715-3B4D-91AF-15AC19EBB7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8822" y="3511420"/>
                <a:ext cx="483404" cy="515294"/>
              </a:xfrm>
              <a:custGeom>
                <a:avLst/>
                <a:gdLst>
                  <a:gd name="T0" fmla="*/ 121 w 140"/>
                  <a:gd name="T1" fmla="*/ 66 h 149"/>
                  <a:gd name="T2" fmla="*/ 129 w 140"/>
                  <a:gd name="T3" fmla="*/ 54 h 149"/>
                  <a:gd name="T4" fmla="*/ 137 w 140"/>
                  <a:gd name="T5" fmla="*/ 46 h 149"/>
                  <a:gd name="T6" fmla="*/ 135 w 140"/>
                  <a:gd name="T7" fmla="*/ 41 h 149"/>
                  <a:gd name="T8" fmla="*/ 127 w 140"/>
                  <a:gd name="T9" fmla="*/ 37 h 149"/>
                  <a:gd name="T10" fmla="*/ 119 w 140"/>
                  <a:gd name="T11" fmla="*/ 43 h 149"/>
                  <a:gd name="T12" fmla="*/ 106 w 140"/>
                  <a:gd name="T13" fmla="*/ 51 h 149"/>
                  <a:gd name="T14" fmla="*/ 100 w 140"/>
                  <a:gd name="T15" fmla="*/ 45 h 149"/>
                  <a:gd name="T16" fmla="*/ 92 w 140"/>
                  <a:gd name="T17" fmla="*/ 52 h 149"/>
                  <a:gd name="T18" fmla="*/ 77 w 140"/>
                  <a:gd name="T19" fmla="*/ 47 h 149"/>
                  <a:gd name="T20" fmla="*/ 62 w 140"/>
                  <a:gd name="T21" fmla="*/ 41 h 149"/>
                  <a:gd name="T22" fmla="*/ 63 w 140"/>
                  <a:gd name="T23" fmla="*/ 32 h 149"/>
                  <a:gd name="T24" fmla="*/ 52 w 140"/>
                  <a:gd name="T25" fmla="*/ 22 h 149"/>
                  <a:gd name="T26" fmla="*/ 55 w 140"/>
                  <a:gd name="T27" fmla="*/ 12 h 149"/>
                  <a:gd name="T28" fmla="*/ 50 w 140"/>
                  <a:gd name="T29" fmla="*/ 2 h 149"/>
                  <a:gd name="T30" fmla="*/ 40 w 140"/>
                  <a:gd name="T31" fmla="*/ 8 h 149"/>
                  <a:gd name="T32" fmla="*/ 30 w 140"/>
                  <a:gd name="T33" fmla="*/ 12 h 149"/>
                  <a:gd name="T34" fmla="*/ 33 w 140"/>
                  <a:gd name="T35" fmla="*/ 22 h 149"/>
                  <a:gd name="T36" fmla="*/ 29 w 140"/>
                  <a:gd name="T37" fmla="*/ 33 h 149"/>
                  <a:gd name="T38" fmla="*/ 19 w 140"/>
                  <a:gd name="T39" fmla="*/ 44 h 149"/>
                  <a:gd name="T40" fmla="*/ 7 w 140"/>
                  <a:gd name="T41" fmla="*/ 50 h 149"/>
                  <a:gd name="T42" fmla="*/ 14 w 140"/>
                  <a:gd name="T43" fmla="*/ 64 h 149"/>
                  <a:gd name="T44" fmla="*/ 5 w 140"/>
                  <a:gd name="T45" fmla="*/ 64 h 149"/>
                  <a:gd name="T46" fmla="*/ 11 w 140"/>
                  <a:gd name="T47" fmla="*/ 72 h 149"/>
                  <a:gd name="T48" fmla="*/ 11 w 140"/>
                  <a:gd name="T49" fmla="*/ 82 h 149"/>
                  <a:gd name="T50" fmla="*/ 19 w 140"/>
                  <a:gd name="T51" fmla="*/ 78 h 149"/>
                  <a:gd name="T52" fmla="*/ 23 w 140"/>
                  <a:gd name="T53" fmla="*/ 75 h 149"/>
                  <a:gd name="T54" fmla="*/ 22 w 140"/>
                  <a:gd name="T55" fmla="*/ 78 h 149"/>
                  <a:gd name="T56" fmla="*/ 24 w 140"/>
                  <a:gd name="T57" fmla="*/ 82 h 149"/>
                  <a:gd name="T58" fmla="*/ 24 w 140"/>
                  <a:gd name="T59" fmla="*/ 95 h 149"/>
                  <a:gd name="T60" fmla="*/ 26 w 140"/>
                  <a:gd name="T61" fmla="*/ 107 h 149"/>
                  <a:gd name="T62" fmla="*/ 39 w 140"/>
                  <a:gd name="T63" fmla="*/ 134 h 149"/>
                  <a:gd name="T64" fmla="*/ 50 w 140"/>
                  <a:gd name="T65" fmla="*/ 143 h 149"/>
                  <a:gd name="T66" fmla="*/ 57 w 140"/>
                  <a:gd name="T67" fmla="*/ 132 h 149"/>
                  <a:gd name="T68" fmla="*/ 65 w 140"/>
                  <a:gd name="T69" fmla="*/ 107 h 149"/>
                  <a:gd name="T70" fmla="*/ 81 w 140"/>
                  <a:gd name="T71" fmla="*/ 93 h 149"/>
                  <a:gd name="T72" fmla="*/ 91 w 140"/>
                  <a:gd name="T73" fmla="*/ 84 h 149"/>
                  <a:gd name="T74" fmla="*/ 98 w 140"/>
                  <a:gd name="T75" fmla="*/ 74 h 149"/>
                  <a:gd name="T76" fmla="*/ 101 w 140"/>
                  <a:gd name="T77" fmla="*/ 78 h 149"/>
                  <a:gd name="T78" fmla="*/ 100 w 140"/>
                  <a:gd name="T79" fmla="*/ 58 h 149"/>
                  <a:gd name="T80" fmla="*/ 104 w 140"/>
                  <a:gd name="T81" fmla="*/ 57 h 149"/>
                  <a:gd name="T82" fmla="*/ 114 w 140"/>
                  <a:gd name="T83" fmla="*/ 60 h 149"/>
                  <a:gd name="T84" fmla="*/ 115 w 140"/>
                  <a:gd name="T85" fmla="*/ 6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0" h="149">
                    <a:moveTo>
                      <a:pt x="117" y="76"/>
                    </a:moveTo>
                    <a:cubicBezTo>
                      <a:pt x="121" y="77"/>
                      <a:pt x="119" y="73"/>
                      <a:pt x="120" y="71"/>
                    </a:cubicBezTo>
                    <a:cubicBezTo>
                      <a:pt x="120" y="69"/>
                      <a:pt x="121" y="67"/>
                      <a:pt x="121" y="66"/>
                    </a:cubicBezTo>
                    <a:cubicBezTo>
                      <a:pt x="122" y="65"/>
                      <a:pt x="124" y="67"/>
                      <a:pt x="125" y="65"/>
                    </a:cubicBezTo>
                    <a:cubicBezTo>
                      <a:pt x="126" y="63"/>
                      <a:pt x="126" y="61"/>
                      <a:pt x="126" y="59"/>
                    </a:cubicBezTo>
                    <a:cubicBezTo>
                      <a:pt x="127" y="57"/>
                      <a:pt x="129" y="56"/>
                      <a:pt x="129" y="54"/>
                    </a:cubicBezTo>
                    <a:cubicBezTo>
                      <a:pt x="129" y="52"/>
                      <a:pt x="132" y="50"/>
                      <a:pt x="133" y="49"/>
                    </a:cubicBezTo>
                    <a:cubicBezTo>
                      <a:pt x="136" y="46"/>
                      <a:pt x="135" y="49"/>
                      <a:pt x="137" y="50"/>
                    </a:cubicBezTo>
                    <a:cubicBezTo>
                      <a:pt x="137" y="50"/>
                      <a:pt x="137" y="46"/>
                      <a:pt x="137" y="46"/>
                    </a:cubicBezTo>
                    <a:cubicBezTo>
                      <a:pt x="137" y="45"/>
                      <a:pt x="140" y="45"/>
                      <a:pt x="138" y="43"/>
                    </a:cubicBezTo>
                    <a:cubicBezTo>
                      <a:pt x="137" y="43"/>
                      <a:pt x="135" y="43"/>
                      <a:pt x="134" y="43"/>
                    </a:cubicBezTo>
                    <a:cubicBezTo>
                      <a:pt x="134" y="42"/>
                      <a:pt x="135" y="41"/>
                      <a:pt x="135" y="41"/>
                    </a:cubicBezTo>
                    <a:cubicBezTo>
                      <a:pt x="136" y="40"/>
                      <a:pt x="135" y="39"/>
                      <a:pt x="134" y="38"/>
                    </a:cubicBezTo>
                    <a:cubicBezTo>
                      <a:pt x="133" y="37"/>
                      <a:pt x="133" y="37"/>
                      <a:pt x="132" y="38"/>
                    </a:cubicBezTo>
                    <a:cubicBezTo>
                      <a:pt x="130" y="39"/>
                      <a:pt x="129" y="38"/>
                      <a:pt x="127" y="37"/>
                    </a:cubicBezTo>
                    <a:cubicBezTo>
                      <a:pt x="126" y="37"/>
                      <a:pt x="124" y="39"/>
                      <a:pt x="124" y="40"/>
                    </a:cubicBezTo>
                    <a:cubicBezTo>
                      <a:pt x="123" y="41"/>
                      <a:pt x="122" y="40"/>
                      <a:pt x="121" y="41"/>
                    </a:cubicBezTo>
                    <a:cubicBezTo>
                      <a:pt x="120" y="41"/>
                      <a:pt x="119" y="42"/>
                      <a:pt x="119" y="43"/>
                    </a:cubicBezTo>
                    <a:cubicBezTo>
                      <a:pt x="117" y="45"/>
                      <a:pt x="116" y="46"/>
                      <a:pt x="114" y="45"/>
                    </a:cubicBezTo>
                    <a:cubicBezTo>
                      <a:pt x="113" y="46"/>
                      <a:pt x="114" y="48"/>
                      <a:pt x="115" y="49"/>
                    </a:cubicBezTo>
                    <a:cubicBezTo>
                      <a:pt x="117" y="53"/>
                      <a:pt x="108" y="50"/>
                      <a:pt x="106" y="51"/>
                    </a:cubicBezTo>
                    <a:cubicBezTo>
                      <a:pt x="105" y="52"/>
                      <a:pt x="102" y="51"/>
                      <a:pt x="101" y="50"/>
                    </a:cubicBezTo>
                    <a:cubicBezTo>
                      <a:pt x="100" y="49"/>
                      <a:pt x="101" y="47"/>
                      <a:pt x="101" y="47"/>
                    </a:cubicBezTo>
                    <a:cubicBezTo>
                      <a:pt x="101" y="47"/>
                      <a:pt x="101" y="44"/>
                      <a:pt x="100" y="45"/>
                    </a:cubicBezTo>
                    <a:cubicBezTo>
                      <a:pt x="98" y="45"/>
                      <a:pt x="96" y="45"/>
                      <a:pt x="96" y="48"/>
                    </a:cubicBezTo>
                    <a:cubicBezTo>
                      <a:pt x="97" y="49"/>
                      <a:pt x="98" y="52"/>
                      <a:pt x="97" y="52"/>
                    </a:cubicBezTo>
                    <a:cubicBezTo>
                      <a:pt x="95" y="52"/>
                      <a:pt x="94" y="54"/>
                      <a:pt x="92" y="52"/>
                    </a:cubicBezTo>
                    <a:cubicBezTo>
                      <a:pt x="91" y="50"/>
                      <a:pt x="90" y="53"/>
                      <a:pt x="89" y="52"/>
                    </a:cubicBezTo>
                    <a:cubicBezTo>
                      <a:pt x="86" y="51"/>
                      <a:pt x="85" y="51"/>
                      <a:pt x="82" y="50"/>
                    </a:cubicBezTo>
                    <a:cubicBezTo>
                      <a:pt x="80" y="49"/>
                      <a:pt x="79" y="47"/>
                      <a:pt x="77" y="47"/>
                    </a:cubicBezTo>
                    <a:cubicBezTo>
                      <a:pt x="74" y="48"/>
                      <a:pt x="74" y="47"/>
                      <a:pt x="72" y="46"/>
                    </a:cubicBezTo>
                    <a:cubicBezTo>
                      <a:pt x="70" y="45"/>
                      <a:pt x="68" y="46"/>
                      <a:pt x="67" y="45"/>
                    </a:cubicBezTo>
                    <a:cubicBezTo>
                      <a:pt x="65" y="43"/>
                      <a:pt x="63" y="42"/>
                      <a:pt x="62" y="41"/>
                    </a:cubicBezTo>
                    <a:cubicBezTo>
                      <a:pt x="60" y="40"/>
                      <a:pt x="59" y="40"/>
                      <a:pt x="60" y="38"/>
                    </a:cubicBezTo>
                    <a:cubicBezTo>
                      <a:pt x="61" y="37"/>
                      <a:pt x="60" y="35"/>
                      <a:pt x="62" y="34"/>
                    </a:cubicBezTo>
                    <a:cubicBezTo>
                      <a:pt x="64" y="33"/>
                      <a:pt x="65" y="34"/>
                      <a:pt x="63" y="32"/>
                    </a:cubicBezTo>
                    <a:cubicBezTo>
                      <a:pt x="61" y="31"/>
                      <a:pt x="59" y="29"/>
                      <a:pt x="57" y="28"/>
                    </a:cubicBezTo>
                    <a:cubicBezTo>
                      <a:pt x="56" y="28"/>
                      <a:pt x="55" y="26"/>
                      <a:pt x="53" y="26"/>
                    </a:cubicBezTo>
                    <a:cubicBezTo>
                      <a:pt x="53" y="26"/>
                      <a:pt x="53" y="23"/>
                      <a:pt x="52" y="22"/>
                    </a:cubicBezTo>
                    <a:cubicBezTo>
                      <a:pt x="47" y="17"/>
                      <a:pt x="57" y="23"/>
                      <a:pt x="57" y="19"/>
                    </a:cubicBezTo>
                    <a:cubicBezTo>
                      <a:pt x="57" y="17"/>
                      <a:pt x="56" y="17"/>
                      <a:pt x="54" y="15"/>
                    </a:cubicBezTo>
                    <a:cubicBezTo>
                      <a:pt x="53" y="14"/>
                      <a:pt x="53" y="13"/>
                      <a:pt x="55" y="12"/>
                    </a:cubicBezTo>
                    <a:cubicBezTo>
                      <a:pt x="57" y="12"/>
                      <a:pt x="56" y="9"/>
                      <a:pt x="58" y="8"/>
                    </a:cubicBezTo>
                    <a:cubicBezTo>
                      <a:pt x="59" y="7"/>
                      <a:pt x="61" y="6"/>
                      <a:pt x="60" y="4"/>
                    </a:cubicBezTo>
                    <a:cubicBezTo>
                      <a:pt x="58" y="1"/>
                      <a:pt x="53" y="0"/>
                      <a:pt x="50" y="2"/>
                    </a:cubicBezTo>
                    <a:cubicBezTo>
                      <a:pt x="49" y="3"/>
                      <a:pt x="49" y="3"/>
                      <a:pt x="47" y="4"/>
                    </a:cubicBezTo>
                    <a:cubicBezTo>
                      <a:pt x="46" y="4"/>
                      <a:pt x="46" y="6"/>
                      <a:pt x="45" y="7"/>
                    </a:cubicBezTo>
                    <a:cubicBezTo>
                      <a:pt x="43" y="8"/>
                      <a:pt x="41" y="7"/>
                      <a:pt x="40" y="8"/>
                    </a:cubicBezTo>
                    <a:cubicBezTo>
                      <a:pt x="39" y="9"/>
                      <a:pt x="37" y="9"/>
                      <a:pt x="35" y="8"/>
                    </a:cubicBezTo>
                    <a:cubicBezTo>
                      <a:pt x="33" y="8"/>
                      <a:pt x="32" y="7"/>
                      <a:pt x="30" y="8"/>
                    </a:cubicBezTo>
                    <a:cubicBezTo>
                      <a:pt x="28" y="8"/>
                      <a:pt x="29" y="11"/>
                      <a:pt x="30" y="12"/>
                    </a:cubicBezTo>
                    <a:cubicBezTo>
                      <a:pt x="30" y="14"/>
                      <a:pt x="30" y="16"/>
                      <a:pt x="30" y="17"/>
                    </a:cubicBezTo>
                    <a:cubicBezTo>
                      <a:pt x="31" y="19"/>
                      <a:pt x="33" y="19"/>
                      <a:pt x="35" y="20"/>
                    </a:cubicBezTo>
                    <a:cubicBezTo>
                      <a:pt x="36" y="22"/>
                      <a:pt x="34" y="22"/>
                      <a:pt x="33" y="22"/>
                    </a:cubicBezTo>
                    <a:cubicBezTo>
                      <a:pt x="32" y="24"/>
                      <a:pt x="33" y="26"/>
                      <a:pt x="33" y="28"/>
                    </a:cubicBezTo>
                    <a:cubicBezTo>
                      <a:pt x="33" y="29"/>
                      <a:pt x="31" y="29"/>
                      <a:pt x="31" y="29"/>
                    </a:cubicBezTo>
                    <a:cubicBezTo>
                      <a:pt x="29" y="30"/>
                      <a:pt x="31" y="33"/>
                      <a:pt x="29" y="33"/>
                    </a:cubicBezTo>
                    <a:cubicBezTo>
                      <a:pt x="27" y="34"/>
                      <a:pt x="26" y="35"/>
                      <a:pt x="26" y="36"/>
                    </a:cubicBezTo>
                    <a:cubicBezTo>
                      <a:pt x="25" y="38"/>
                      <a:pt x="24" y="38"/>
                      <a:pt x="22" y="39"/>
                    </a:cubicBezTo>
                    <a:cubicBezTo>
                      <a:pt x="20" y="40"/>
                      <a:pt x="20" y="43"/>
                      <a:pt x="19" y="44"/>
                    </a:cubicBezTo>
                    <a:cubicBezTo>
                      <a:pt x="18" y="46"/>
                      <a:pt x="16" y="45"/>
                      <a:pt x="15" y="47"/>
                    </a:cubicBezTo>
                    <a:cubicBezTo>
                      <a:pt x="13" y="48"/>
                      <a:pt x="12" y="44"/>
                      <a:pt x="11" y="46"/>
                    </a:cubicBezTo>
                    <a:cubicBezTo>
                      <a:pt x="10" y="47"/>
                      <a:pt x="6" y="49"/>
                      <a:pt x="7" y="50"/>
                    </a:cubicBezTo>
                    <a:cubicBezTo>
                      <a:pt x="7" y="52"/>
                      <a:pt x="10" y="52"/>
                      <a:pt x="10" y="54"/>
                    </a:cubicBezTo>
                    <a:cubicBezTo>
                      <a:pt x="9" y="57"/>
                      <a:pt x="11" y="57"/>
                      <a:pt x="13" y="58"/>
                    </a:cubicBezTo>
                    <a:cubicBezTo>
                      <a:pt x="13" y="60"/>
                      <a:pt x="14" y="62"/>
                      <a:pt x="14" y="64"/>
                    </a:cubicBezTo>
                    <a:cubicBezTo>
                      <a:pt x="14" y="64"/>
                      <a:pt x="11" y="64"/>
                      <a:pt x="10" y="64"/>
                    </a:cubicBezTo>
                    <a:cubicBezTo>
                      <a:pt x="9" y="64"/>
                      <a:pt x="8" y="65"/>
                      <a:pt x="7" y="65"/>
                    </a:cubicBezTo>
                    <a:cubicBezTo>
                      <a:pt x="7" y="65"/>
                      <a:pt x="6" y="64"/>
                      <a:pt x="5" y="64"/>
                    </a:cubicBezTo>
                    <a:cubicBezTo>
                      <a:pt x="4" y="64"/>
                      <a:pt x="0" y="66"/>
                      <a:pt x="0" y="67"/>
                    </a:cubicBezTo>
                    <a:cubicBezTo>
                      <a:pt x="2" y="69"/>
                      <a:pt x="3" y="70"/>
                      <a:pt x="5" y="72"/>
                    </a:cubicBezTo>
                    <a:cubicBezTo>
                      <a:pt x="5" y="72"/>
                      <a:pt x="11" y="72"/>
                      <a:pt x="11" y="72"/>
                    </a:cubicBezTo>
                    <a:cubicBezTo>
                      <a:pt x="11" y="73"/>
                      <a:pt x="9" y="74"/>
                      <a:pt x="8" y="74"/>
                    </a:cubicBezTo>
                    <a:cubicBezTo>
                      <a:pt x="7" y="75"/>
                      <a:pt x="4" y="73"/>
                      <a:pt x="4" y="75"/>
                    </a:cubicBezTo>
                    <a:cubicBezTo>
                      <a:pt x="4" y="77"/>
                      <a:pt x="9" y="80"/>
                      <a:pt x="11" y="82"/>
                    </a:cubicBezTo>
                    <a:cubicBezTo>
                      <a:pt x="12" y="83"/>
                      <a:pt x="13" y="83"/>
                      <a:pt x="15" y="83"/>
                    </a:cubicBezTo>
                    <a:cubicBezTo>
                      <a:pt x="17" y="82"/>
                      <a:pt x="20" y="81"/>
                      <a:pt x="21" y="79"/>
                    </a:cubicBezTo>
                    <a:cubicBezTo>
                      <a:pt x="21" y="79"/>
                      <a:pt x="20" y="78"/>
                      <a:pt x="19" y="78"/>
                    </a:cubicBezTo>
                    <a:cubicBezTo>
                      <a:pt x="19" y="77"/>
                      <a:pt x="20" y="77"/>
                      <a:pt x="20" y="77"/>
                    </a:cubicBezTo>
                    <a:cubicBezTo>
                      <a:pt x="21" y="76"/>
                      <a:pt x="20" y="75"/>
                      <a:pt x="21" y="75"/>
                    </a:cubicBezTo>
                    <a:cubicBezTo>
                      <a:pt x="21" y="75"/>
                      <a:pt x="23" y="75"/>
                      <a:pt x="23" y="75"/>
                    </a:cubicBezTo>
                    <a:cubicBezTo>
                      <a:pt x="23" y="76"/>
                      <a:pt x="21" y="76"/>
                      <a:pt x="22" y="77"/>
                    </a:cubicBezTo>
                    <a:cubicBezTo>
                      <a:pt x="22" y="77"/>
                      <a:pt x="23" y="77"/>
                      <a:pt x="23" y="77"/>
                    </a:cubicBezTo>
                    <a:cubicBezTo>
                      <a:pt x="23" y="78"/>
                      <a:pt x="22" y="78"/>
                      <a:pt x="22" y="78"/>
                    </a:cubicBezTo>
                    <a:cubicBezTo>
                      <a:pt x="21" y="78"/>
                      <a:pt x="23" y="78"/>
                      <a:pt x="23" y="78"/>
                    </a:cubicBezTo>
                    <a:cubicBezTo>
                      <a:pt x="23" y="79"/>
                      <a:pt x="22" y="79"/>
                      <a:pt x="22" y="80"/>
                    </a:cubicBezTo>
                    <a:cubicBezTo>
                      <a:pt x="21" y="80"/>
                      <a:pt x="23" y="81"/>
                      <a:pt x="24" y="82"/>
                    </a:cubicBezTo>
                    <a:cubicBezTo>
                      <a:pt x="25" y="83"/>
                      <a:pt x="23" y="85"/>
                      <a:pt x="22" y="87"/>
                    </a:cubicBezTo>
                    <a:cubicBezTo>
                      <a:pt x="22" y="88"/>
                      <a:pt x="23" y="89"/>
                      <a:pt x="24" y="90"/>
                    </a:cubicBezTo>
                    <a:cubicBezTo>
                      <a:pt x="24" y="92"/>
                      <a:pt x="24" y="93"/>
                      <a:pt x="24" y="95"/>
                    </a:cubicBezTo>
                    <a:cubicBezTo>
                      <a:pt x="24" y="97"/>
                      <a:pt x="23" y="100"/>
                      <a:pt x="23" y="101"/>
                    </a:cubicBezTo>
                    <a:cubicBezTo>
                      <a:pt x="23" y="101"/>
                      <a:pt x="24" y="99"/>
                      <a:pt x="24" y="99"/>
                    </a:cubicBezTo>
                    <a:cubicBezTo>
                      <a:pt x="25" y="100"/>
                      <a:pt x="26" y="106"/>
                      <a:pt x="26" y="107"/>
                    </a:cubicBezTo>
                    <a:cubicBezTo>
                      <a:pt x="27" y="109"/>
                      <a:pt x="29" y="112"/>
                      <a:pt x="30" y="115"/>
                    </a:cubicBezTo>
                    <a:cubicBezTo>
                      <a:pt x="31" y="118"/>
                      <a:pt x="31" y="121"/>
                      <a:pt x="32" y="124"/>
                    </a:cubicBezTo>
                    <a:cubicBezTo>
                      <a:pt x="34" y="128"/>
                      <a:pt x="37" y="131"/>
                      <a:pt x="39" y="134"/>
                    </a:cubicBezTo>
                    <a:cubicBezTo>
                      <a:pt x="40" y="137"/>
                      <a:pt x="40" y="140"/>
                      <a:pt x="41" y="143"/>
                    </a:cubicBezTo>
                    <a:cubicBezTo>
                      <a:pt x="43" y="146"/>
                      <a:pt x="45" y="149"/>
                      <a:pt x="48" y="146"/>
                    </a:cubicBezTo>
                    <a:cubicBezTo>
                      <a:pt x="50" y="145"/>
                      <a:pt x="50" y="144"/>
                      <a:pt x="50" y="143"/>
                    </a:cubicBezTo>
                    <a:cubicBezTo>
                      <a:pt x="50" y="141"/>
                      <a:pt x="52" y="140"/>
                      <a:pt x="53" y="139"/>
                    </a:cubicBezTo>
                    <a:cubicBezTo>
                      <a:pt x="54" y="138"/>
                      <a:pt x="56" y="138"/>
                      <a:pt x="57" y="137"/>
                    </a:cubicBezTo>
                    <a:cubicBezTo>
                      <a:pt x="58" y="136"/>
                      <a:pt x="57" y="133"/>
                      <a:pt x="57" y="132"/>
                    </a:cubicBezTo>
                    <a:cubicBezTo>
                      <a:pt x="56" y="128"/>
                      <a:pt x="61" y="125"/>
                      <a:pt x="60" y="122"/>
                    </a:cubicBezTo>
                    <a:cubicBezTo>
                      <a:pt x="59" y="119"/>
                      <a:pt x="58" y="116"/>
                      <a:pt x="58" y="113"/>
                    </a:cubicBezTo>
                    <a:cubicBezTo>
                      <a:pt x="58" y="109"/>
                      <a:pt x="62" y="108"/>
                      <a:pt x="65" y="107"/>
                    </a:cubicBezTo>
                    <a:cubicBezTo>
                      <a:pt x="66" y="106"/>
                      <a:pt x="69" y="106"/>
                      <a:pt x="69" y="105"/>
                    </a:cubicBezTo>
                    <a:cubicBezTo>
                      <a:pt x="70" y="103"/>
                      <a:pt x="71" y="102"/>
                      <a:pt x="72" y="101"/>
                    </a:cubicBezTo>
                    <a:cubicBezTo>
                      <a:pt x="75" y="98"/>
                      <a:pt x="78" y="95"/>
                      <a:pt x="81" y="93"/>
                    </a:cubicBezTo>
                    <a:cubicBezTo>
                      <a:pt x="82" y="92"/>
                      <a:pt x="83" y="90"/>
                      <a:pt x="84" y="89"/>
                    </a:cubicBezTo>
                    <a:cubicBezTo>
                      <a:pt x="85" y="88"/>
                      <a:pt x="87" y="88"/>
                      <a:pt x="88" y="87"/>
                    </a:cubicBezTo>
                    <a:cubicBezTo>
                      <a:pt x="89" y="86"/>
                      <a:pt x="90" y="85"/>
                      <a:pt x="91" y="84"/>
                    </a:cubicBezTo>
                    <a:cubicBezTo>
                      <a:pt x="92" y="83"/>
                      <a:pt x="90" y="82"/>
                      <a:pt x="90" y="81"/>
                    </a:cubicBezTo>
                    <a:cubicBezTo>
                      <a:pt x="91" y="79"/>
                      <a:pt x="94" y="79"/>
                      <a:pt x="95" y="78"/>
                    </a:cubicBezTo>
                    <a:cubicBezTo>
                      <a:pt x="96" y="78"/>
                      <a:pt x="98" y="75"/>
                      <a:pt x="98" y="74"/>
                    </a:cubicBezTo>
                    <a:cubicBezTo>
                      <a:pt x="98" y="76"/>
                      <a:pt x="96" y="76"/>
                      <a:pt x="97" y="78"/>
                    </a:cubicBezTo>
                    <a:cubicBezTo>
                      <a:pt x="99" y="79"/>
                      <a:pt x="100" y="76"/>
                      <a:pt x="100" y="76"/>
                    </a:cubicBezTo>
                    <a:cubicBezTo>
                      <a:pt x="101" y="77"/>
                      <a:pt x="100" y="78"/>
                      <a:pt x="101" y="78"/>
                    </a:cubicBezTo>
                    <a:cubicBezTo>
                      <a:pt x="102" y="75"/>
                      <a:pt x="101" y="72"/>
                      <a:pt x="99" y="69"/>
                    </a:cubicBezTo>
                    <a:cubicBezTo>
                      <a:pt x="98" y="67"/>
                      <a:pt x="96" y="65"/>
                      <a:pt x="97" y="62"/>
                    </a:cubicBezTo>
                    <a:cubicBezTo>
                      <a:pt x="98" y="59"/>
                      <a:pt x="103" y="61"/>
                      <a:pt x="100" y="58"/>
                    </a:cubicBezTo>
                    <a:cubicBezTo>
                      <a:pt x="99" y="57"/>
                      <a:pt x="97" y="56"/>
                      <a:pt x="98" y="54"/>
                    </a:cubicBezTo>
                    <a:cubicBezTo>
                      <a:pt x="99" y="53"/>
                      <a:pt x="100" y="54"/>
                      <a:pt x="102" y="55"/>
                    </a:cubicBezTo>
                    <a:cubicBezTo>
                      <a:pt x="103" y="56"/>
                      <a:pt x="104" y="55"/>
                      <a:pt x="104" y="57"/>
                    </a:cubicBezTo>
                    <a:cubicBezTo>
                      <a:pt x="104" y="58"/>
                      <a:pt x="104" y="59"/>
                      <a:pt x="106" y="60"/>
                    </a:cubicBezTo>
                    <a:cubicBezTo>
                      <a:pt x="107" y="60"/>
                      <a:pt x="109" y="60"/>
                      <a:pt x="110" y="60"/>
                    </a:cubicBezTo>
                    <a:cubicBezTo>
                      <a:pt x="111" y="60"/>
                      <a:pt x="113" y="61"/>
                      <a:pt x="114" y="60"/>
                    </a:cubicBezTo>
                    <a:cubicBezTo>
                      <a:pt x="119" y="59"/>
                      <a:pt x="115" y="65"/>
                      <a:pt x="113" y="66"/>
                    </a:cubicBezTo>
                    <a:cubicBezTo>
                      <a:pt x="110" y="66"/>
                      <a:pt x="112" y="70"/>
                      <a:pt x="112" y="71"/>
                    </a:cubicBezTo>
                    <a:cubicBezTo>
                      <a:pt x="113" y="71"/>
                      <a:pt x="115" y="67"/>
                      <a:pt x="115" y="68"/>
                    </a:cubicBezTo>
                    <a:cubicBezTo>
                      <a:pt x="115" y="71"/>
                      <a:pt x="117" y="74"/>
                      <a:pt x="117" y="7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2" name="Freeform 702">
                <a:extLst>
                  <a:ext uri="{FF2B5EF4-FFF2-40B4-BE49-F238E27FC236}">
                    <a16:creationId xmlns:a16="http://schemas.microsoft.com/office/drawing/2014/main" id="{5ED3DD66-4783-994A-A109-14B548230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6366" y="3653774"/>
                <a:ext cx="141140" cy="338824"/>
              </a:xfrm>
              <a:custGeom>
                <a:avLst/>
                <a:gdLst>
                  <a:gd name="T0" fmla="*/ 37 w 41"/>
                  <a:gd name="T1" fmla="*/ 37 h 98"/>
                  <a:gd name="T2" fmla="*/ 34 w 41"/>
                  <a:gd name="T3" fmla="*/ 35 h 98"/>
                  <a:gd name="T4" fmla="*/ 31 w 41"/>
                  <a:gd name="T5" fmla="*/ 29 h 98"/>
                  <a:gd name="T6" fmla="*/ 32 w 41"/>
                  <a:gd name="T7" fmla="*/ 25 h 98"/>
                  <a:gd name="T8" fmla="*/ 25 w 41"/>
                  <a:gd name="T9" fmla="*/ 22 h 98"/>
                  <a:gd name="T10" fmla="*/ 30 w 41"/>
                  <a:gd name="T11" fmla="*/ 10 h 98"/>
                  <a:gd name="T12" fmla="*/ 28 w 41"/>
                  <a:gd name="T13" fmla="*/ 6 h 98"/>
                  <a:gd name="T14" fmla="*/ 23 w 41"/>
                  <a:gd name="T15" fmla="*/ 2 h 98"/>
                  <a:gd name="T16" fmla="*/ 22 w 41"/>
                  <a:gd name="T17" fmla="*/ 9 h 98"/>
                  <a:gd name="T18" fmla="*/ 18 w 41"/>
                  <a:gd name="T19" fmla="*/ 9 h 98"/>
                  <a:gd name="T20" fmla="*/ 13 w 41"/>
                  <a:gd name="T21" fmla="*/ 15 h 98"/>
                  <a:gd name="T22" fmla="*/ 11 w 41"/>
                  <a:gd name="T23" fmla="*/ 21 h 98"/>
                  <a:gd name="T24" fmla="*/ 6 w 41"/>
                  <a:gd name="T25" fmla="*/ 25 h 98"/>
                  <a:gd name="T26" fmla="*/ 2 w 41"/>
                  <a:gd name="T27" fmla="*/ 35 h 98"/>
                  <a:gd name="T28" fmla="*/ 0 w 41"/>
                  <a:gd name="T29" fmla="*/ 40 h 98"/>
                  <a:gd name="T30" fmla="*/ 4 w 41"/>
                  <a:gd name="T31" fmla="*/ 44 h 98"/>
                  <a:gd name="T32" fmla="*/ 7 w 41"/>
                  <a:gd name="T33" fmla="*/ 52 h 98"/>
                  <a:gd name="T34" fmla="*/ 11 w 41"/>
                  <a:gd name="T35" fmla="*/ 58 h 98"/>
                  <a:gd name="T36" fmla="*/ 11 w 41"/>
                  <a:gd name="T37" fmla="*/ 64 h 98"/>
                  <a:gd name="T38" fmla="*/ 12 w 41"/>
                  <a:gd name="T39" fmla="*/ 66 h 98"/>
                  <a:gd name="T40" fmla="*/ 14 w 41"/>
                  <a:gd name="T41" fmla="*/ 66 h 98"/>
                  <a:gd name="T42" fmla="*/ 17 w 41"/>
                  <a:gd name="T43" fmla="*/ 65 h 98"/>
                  <a:gd name="T44" fmla="*/ 22 w 41"/>
                  <a:gd name="T45" fmla="*/ 64 h 98"/>
                  <a:gd name="T46" fmla="*/ 25 w 41"/>
                  <a:gd name="T47" fmla="*/ 72 h 98"/>
                  <a:gd name="T48" fmla="*/ 29 w 41"/>
                  <a:gd name="T49" fmla="*/ 80 h 98"/>
                  <a:gd name="T50" fmla="*/ 30 w 41"/>
                  <a:gd name="T51" fmla="*/ 85 h 98"/>
                  <a:gd name="T52" fmla="*/ 29 w 41"/>
                  <a:gd name="T53" fmla="*/ 88 h 98"/>
                  <a:gd name="T54" fmla="*/ 29 w 41"/>
                  <a:gd name="T55" fmla="*/ 98 h 98"/>
                  <a:gd name="T56" fmla="*/ 34 w 41"/>
                  <a:gd name="T57" fmla="*/ 85 h 98"/>
                  <a:gd name="T58" fmla="*/ 28 w 41"/>
                  <a:gd name="T59" fmla="*/ 71 h 98"/>
                  <a:gd name="T60" fmla="*/ 30 w 41"/>
                  <a:gd name="T61" fmla="*/ 65 h 98"/>
                  <a:gd name="T62" fmla="*/ 26 w 41"/>
                  <a:gd name="T63" fmla="*/ 49 h 98"/>
                  <a:gd name="T64" fmla="*/ 34 w 41"/>
                  <a:gd name="T65" fmla="*/ 44 h 98"/>
                  <a:gd name="T66" fmla="*/ 41 w 41"/>
                  <a:gd name="T67" fmla="*/ 3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" h="98">
                    <a:moveTo>
                      <a:pt x="39" y="38"/>
                    </a:moveTo>
                    <a:cubicBezTo>
                      <a:pt x="38" y="38"/>
                      <a:pt x="37" y="39"/>
                      <a:pt x="37" y="37"/>
                    </a:cubicBezTo>
                    <a:cubicBezTo>
                      <a:pt x="37" y="37"/>
                      <a:pt x="37" y="36"/>
                      <a:pt x="37" y="36"/>
                    </a:cubicBezTo>
                    <a:cubicBezTo>
                      <a:pt x="37" y="35"/>
                      <a:pt x="34" y="35"/>
                      <a:pt x="34" y="35"/>
                    </a:cubicBezTo>
                    <a:cubicBezTo>
                      <a:pt x="33" y="34"/>
                      <a:pt x="34" y="32"/>
                      <a:pt x="34" y="31"/>
                    </a:cubicBezTo>
                    <a:cubicBezTo>
                      <a:pt x="35" y="29"/>
                      <a:pt x="32" y="30"/>
                      <a:pt x="31" y="29"/>
                    </a:cubicBezTo>
                    <a:cubicBezTo>
                      <a:pt x="31" y="28"/>
                      <a:pt x="30" y="28"/>
                      <a:pt x="30" y="27"/>
                    </a:cubicBezTo>
                    <a:cubicBezTo>
                      <a:pt x="30" y="26"/>
                      <a:pt x="32" y="25"/>
                      <a:pt x="32" y="25"/>
                    </a:cubicBezTo>
                    <a:cubicBezTo>
                      <a:pt x="31" y="23"/>
                      <a:pt x="25" y="26"/>
                      <a:pt x="24" y="25"/>
                    </a:cubicBezTo>
                    <a:cubicBezTo>
                      <a:pt x="24" y="25"/>
                      <a:pt x="25" y="23"/>
                      <a:pt x="25" y="22"/>
                    </a:cubicBezTo>
                    <a:cubicBezTo>
                      <a:pt x="24" y="21"/>
                      <a:pt x="27" y="19"/>
                      <a:pt x="27" y="18"/>
                    </a:cubicBezTo>
                    <a:cubicBezTo>
                      <a:pt x="29" y="15"/>
                      <a:pt x="31" y="13"/>
                      <a:pt x="30" y="10"/>
                    </a:cubicBezTo>
                    <a:cubicBezTo>
                      <a:pt x="30" y="9"/>
                      <a:pt x="31" y="8"/>
                      <a:pt x="31" y="7"/>
                    </a:cubicBezTo>
                    <a:cubicBezTo>
                      <a:pt x="31" y="5"/>
                      <a:pt x="29" y="7"/>
                      <a:pt x="28" y="6"/>
                    </a:cubicBezTo>
                    <a:cubicBezTo>
                      <a:pt x="28" y="4"/>
                      <a:pt x="27" y="3"/>
                      <a:pt x="27" y="2"/>
                    </a:cubicBezTo>
                    <a:cubicBezTo>
                      <a:pt x="25" y="0"/>
                      <a:pt x="25" y="3"/>
                      <a:pt x="23" y="2"/>
                    </a:cubicBezTo>
                    <a:cubicBezTo>
                      <a:pt x="24" y="4"/>
                      <a:pt x="22" y="4"/>
                      <a:pt x="22" y="5"/>
                    </a:cubicBezTo>
                    <a:cubicBezTo>
                      <a:pt x="22" y="5"/>
                      <a:pt x="22" y="9"/>
                      <a:pt x="22" y="9"/>
                    </a:cubicBezTo>
                    <a:cubicBezTo>
                      <a:pt x="21" y="9"/>
                      <a:pt x="21" y="7"/>
                      <a:pt x="21" y="7"/>
                    </a:cubicBezTo>
                    <a:cubicBezTo>
                      <a:pt x="19" y="7"/>
                      <a:pt x="18" y="8"/>
                      <a:pt x="18" y="9"/>
                    </a:cubicBezTo>
                    <a:cubicBezTo>
                      <a:pt x="17" y="10"/>
                      <a:pt x="15" y="10"/>
                      <a:pt x="14" y="11"/>
                    </a:cubicBezTo>
                    <a:cubicBezTo>
                      <a:pt x="13" y="12"/>
                      <a:pt x="14" y="14"/>
                      <a:pt x="13" y="15"/>
                    </a:cubicBezTo>
                    <a:cubicBezTo>
                      <a:pt x="13" y="16"/>
                      <a:pt x="12" y="17"/>
                      <a:pt x="11" y="18"/>
                    </a:cubicBezTo>
                    <a:cubicBezTo>
                      <a:pt x="11" y="19"/>
                      <a:pt x="11" y="20"/>
                      <a:pt x="11" y="21"/>
                    </a:cubicBezTo>
                    <a:cubicBezTo>
                      <a:pt x="11" y="23"/>
                      <a:pt x="10" y="25"/>
                      <a:pt x="9" y="25"/>
                    </a:cubicBezTo>
                    <a:cubicBezTo>
                      <a:pt x="8" y="25"/>
                      <a:pt x="7" y="25"/>
                      <a:pt x="6" y="25"/>
                    </a:cubicBezTo>
                    <a:cubicBezTo>
                      <a:pt x="5" y="27"/>
                      <a:pt x="6" y="35"/>
                      <a:pt x="4" y="35"/>
                    </a:cubicBezTo>
                    <a:cubicBezTo>
                      <a:pt x="4" y="35"/>
                      <a:pt x="2" y="35"/>
                      <a:pt x="2" y="35"/>
                    </a:cubicBezTo>
                    <a:cubicBezTo>
                      <a:pt x="2" y="36"/>
                      <a:pt x="2" y="37"/>
                      <a:pt x="2" y="37"/>
                    </a:cubicBezTo>
                    <a:cubicBezTo>
                      <a:pt x="2" y="38"/>
                      <a:pt x="1" y="39"/>
                      <a:pt x="0" y="40"/>
                    </a:cubicBezTo>
                    <a:cubicBezTo>
                      <a:pt x="0" y="41"/>
                      <a:pt x="4" y="46"/>
                      <a:pt x="5" y="47"/>
                    </a:cubicBezTo>
                    <a:cubicBezTo>
                      <a:pt x="5" y="47"/>
                      <a:pt x="4" y="44"/>
                      <a:pt x="4" y="44"/>
                    </a:cubicBezTo>
                    <a:cubicBezTo>
                      <a:pt x="4" y="44"/>
                      <a:pt x="7" y="48"/>
                      <a:pt x="7" y="48"/>
                    </a:cubicBezTo>
                    <a:cubicBezTo>
                      <a:pt x="8" y="50"/>
                      <a:pt x="6" y="50"/>
                      <a:pt x="7" y="52"/>
                    </a:cubicBezTo>
                    <a:cubicBezTo>
                      <a:pt x="6" y="51"/>
                      <a:pt x="8" y="51"/>
                      <a:pt x="9" y="52"/>
                    </a:cubicBezTo>
                    <a:cubicBezTo>
                      <a:pt x="10" y="54"/>
                      <a:pt x="11" y="56"/>
                      <a:pt x="11" y="58"/>
                    </a:cubicBezTo>
                    <a:cubicBezTo>
                      <a:pt x="11" y="58"/>
                      <a:pt x="10" y="67"/>
                      <a:pt x="10" y="67"/>
                    </a:cubicBezTo>
                    <a:cubicBezTo>
                      <a:pt x="11" y="67"/>
                      <a:pt x="11" y="64"/>
                      <a:pt x="11" y="64"/>
                    </a:cubicBezTo>
                    <a:cubicBezTo>
                      <a:pt x="11" y="64"/>
                      <a:pt x="11" y="67"/>
                      <a:pt x="11" y="67"/>
                    </a:cubicBezTo>
                    <a:cubicBezTo>
                      <a:pt x="11" y="67"/>
                      <a:pt x="12" y="66"/>
                      <a:pt x="12" y="66"/>
                    </a:cubicBezTo>
                    <a:cubicBezTo>
                      <a:pt x="12" y="66"/>
                      <a:pt x="12" y="68"/>
                      <a:pt x="12" y="68"/>
                    </a:cubicBezTo>
                    <a:cubicBezTo>
                      <a:pt x="13" y="68"/>
                      <a:pt x="13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7" y="66"/>
                      <a:pt x="17" y="65"/>
                    </a:cubicBezTo>
                    <a:cubicBezTo>
                      <a:pt x="18" y="65"/>
                      <a:pt x="23" y="62"/>
                      <a:pt x="21" y="61"/>
                    </a:cubicBezTo>
                    <a:cubicBezTo>
                      <a:pt x="22" y="61"/>
                      <a:pt x="21" y="63"/>
                      <a:pt x="22" y="64"/>
                    </a:cubicBezTo>
                    <a:cubicBezTo>
                      <a:pt x="23" y="64"/>
                      <a:pt x="24" y="64"/>
                      <a:pt x="24" y="65"/>
                    </a:cubicBezTo>
                    <a:cubicBezTo>
                      <a:pt x="25" y="67"/>
                      <a:pt x="25" y="70"/>
                      <a:pt x="25" y="72"/>
                    </a:cubicBezTo>
                    <a:cubicBezTo>
                      <a:pt x="26" y="75"/>
                      <a:pt x="26" y="77"/>
                      <a:pt x="28" y="79"/>
                    </a:cubicBezTo>
                    <a:cubicBezTo>
                      <a:pt x="28" y="79"/>
                      <a:pt x="29" y="80"/>
                      <a:pt x="29" y="80"/>
                    </a:cubicBezTo>
                    <a:cubicBezTo>
                      <a:pt x="29" y="82"/>
                      <a:pt x="30" y="82"/>
                      <a:pt x="30" y="82"/>
                    </a:cubicBezTo>
                    <a:cubicBezTo>
                      <a:pt x="31" y="83"/>
                      <a:pt x="29" y="85"/>
                      <a:pt x="30" y="85"/>
                    </a:cubicBezTo>
                    <a:cubicBezTo>
                      <a:pt x="30" y="85"/>
                      <a:pt x="30" y="85"/>
                      <a:pt x="31" y="85"/>
                    </a:cubicBezTo>
                    <a:cubicBezTo>
                      <a:pt x="31" y="86"/>
                      <a:pt x="29" y="87"/>
                      <a:pt x="29" y="88"/>
                    </a:cubicBezTo>
                    <a:cubicBezTo>
                      <a:pt x="29" y="90"/>
                      <a:pt x="30" y="88"/>
                      <a:pt x="31" y="89"/>
                    </a:cubicBezTo>
                    <a:cubicBezTo>
                      <a:pt x="31" y="89"/>
                      <a:pt x="29" y="97"/>
                      <a:pt x="29" y="98"/>
                    </a:cubicBezTo>
                    <a:cubicBezTo>
                      <a:pt x="31" y="96"/>
                      <a:pt x="32" y="92"/>
                      <a:pt x="33" y="90"/>
                    </a:cubicBezTo>
                    <a:cubicBezTo>
                      <a:pt x="34" y="88"/>
                      <a:pt x="35" y="87"/>
                      <a:pt x="34" y="85"/>
                    </a:cubicBezTo>
                    <a:cubicBezTo>
                      <a:pt x="33" y="83"/>
                      <a:pt x="33" y="82"/>
                      <a:pt x="33" y="80"/>
                    </a:cubicBezTo>
                    <a:cubicBezTo>
                      <a:pt x="32" y="78"/>
                      <a:pt x="27" y="74"/>
                      <a:pt x="28" y="71"/>
                    </a:cubicBezTo>
                    <a:cubicBezTo>
                      <a:pt x="28" y="71"/>
                      <a:pt x="30" y="70"/>
                      <a:pt x="30" y="69"/>
                    </a:cubicBezTo>
                    <a:cubicBezTo>
                      <a:pt x="29" y="67"/>
                      <a:pt x="30" y="67"/>
                      <a:pt x="30" y="65"/>
                    </a:cubicBezTo>
                    <a:cubicBezTo>
                      <a:pt x="31" y="62"/>
                      <a:pt x="27" y="60"/>
                      <a:pt x="26" y="58"/>
                    </a:cubicBezTo>
                    <a:cubicBezTo>
                      <a:pt x="23" y="56"/>
                      <a:pt x="25" y="52"/>
                      <a:pt x="26" y="49"/>
                    </a:cubicBezTo>
                    <a:cubicBezTo>
                      <a:pt x="26" y="47"/>
                      <a:pt x="27" y="47"/>
                      <a:pt x="29" y="47"/>
                    </a:cubicBezTo>
                    <a:cubicBezTo>
                      <a:pt x="31" y="47"/>
                      <a:pt x="33" y="45"/>
                      <a:pt x="34" y="44"/>
                    </a:cubicBezTo>
                    <a:cubicBezTo>
                      <a:pt x="36" y="43"/>
                      <a:pt x="37" y="44"/>
                      <a:pt x="39" y="42"/>
                    </a:cubicBezTo>
                    <a:cubicBezTo>
                      <a:pt x="40" y="40"/>
                      <a:pt x="41" y="39"/>
                      <a:pt x="41" y="38"/>
                    </a:cubicBezTo>
                    <a:cubicBezTo>
                      <a:pt x="41" y="38"/>
                      <a:pt x="40" y="38"/>
                      <a:pt x="39" y="3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3" name="Freeform 703">
                <a:extLst>
                  <a:ext uri="{FF2B5EF4-FFF2-40B4-BE49-F238E27FC236}">
                    <a16:creationId xmlns:a16="http://schemas.microsoft.com/office/drawing/2014/main" id="{A10E54DC-C42F-E340-BD9C-881A342181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500" y="3694950"/>
                <a:ext cx="78804" cy="96471"/>
              </a:xfrm>
              <a:custGeom>
                <a:avLst/>
                <a:gdLst>
                  <a:gd name="T0" fmla="*/ 21 w 23"/>
                  <a:gd name="T1" fmla="*/ 26 h 28"/>
                  <a:gd name="T2" fmla="*/ 20 w 23"/>
                  <a:gd name="T3" fmla="*/ 17 h 28"/>
                  <a:gd name="T4" fmla="*/ 18 w 23"/>
                  <a:gd name="T5" fmla="*/ 16 h 28"/>
                  <a:gd name="T6" fmla="*/ 16 w 23"/>
                  <a:gd name="T7" fmla="*/ 18 h 28"/>
                  <a:gd name="T8" fmla="*/ 17 w 23"/>
                  <a:gd name="T9" fmla="*/ 13 h 28"/>
                  <a:gd name="T10" fmla="*/ 18 w 23"/>
                  <a:gd name="T11" fmla="*/ 7 h 28"/>
                  <a:gd name="T12" fmla="*/ 14 w 23"/>
                  <a:gd name="T13" fmla="*/ 7 h 28"/>
                  <a:gd name="T14" fmla="*/ 10 w 23"/>
                  <a:gd name="T15" fmla="*/ 7 h 28"/>
                  <a:gd name="T16" fmla="*/ 8 w 23"/>
                  <a:gd name="T17" fmla="*/ 4 h 28"/>
                  <a:gd name="T18" fmla="*/ 6 w 23"/>
                  <a:gd name="T19" fmla="*/ 2 h 28"/>
                  <a:gd name="T20" fmla="*/ 2 w 23"/>
                  <a:gd name="T21" fmla="*/ 1 h 28"/>
                  <a:gd name="T22" fmla="*/ 4 w 23"/>
                  <a:gd name="T23" fmla="*/ 5 h 28"/>
                  <a:gd name="T24" fmla="*/ 1 w 23"/>
                  <a:gd name="T25" fmla="*/ 9 h 28"/>
                  <a:gd name="T26" fmla="*/ 3 w 23"/>
                  <a:gd name="T27" fmla="*/ 16 h 28"/>
                  <a:gd name="T28" fmla="*/ 5 w 23"/>
                  <a:gd name="T29" fmla="*/ 25 h 28"/>
                  <a:gd name="T30" fmla="*/ 6 w 23"/>
                  <a:gd name="T31" fmla="*/ 22 h 28"/>
                  <a:gd name="T32" fmla="*/ 7 w 23"/>
                  <a:gd name="T33" fmla="*/ 24 h 28"/>
                  <a:gd name="T34" fmla="*/ 7 w 23"/>
                  <a:gd name="T35" fmla="*/ 23 h 28"/>
                  <a:gd name="T36" fmla="*/ 8 w 23"/>
                  <a:gd name="T37" fmla="*/ 21 h 28"/>
                  <a:gd name="T38" fmla="*/ 13 w 23"/>
                  <a:gd name="T39" fmla="*/ 22 h 28"/>
                  <a:gd name="T40" fmla="*/ 11 w 23"/>
                  <a:gd name="T41" fmla="*/ 16 h 28"/>
                  <a:gd name="T42" fmla="*/ 13 w 23"/>
                  <a:gd name="T43" fmla="*/ 19 h 28"/>
                  <a:gd name="T44" fmla="*/ 17 w 23"/>
                  <a:gd name="T45" fmla="*/ 20 h 28"/>
                  <a:gd name="T46" fmla="*/ 18 w 23"/>
                  <a:gd name="T47" fmla="*/ 22 h 28"/>
                  <a:gd name="T48" fmla="*/ 19 w 23"/>
                  <a:gd name="T49" fmla="*/ 28 h 28"/>
                  <a:gd name="T50" fmla="*/ 21 w 23"/>
                  <a:gd name="T51" fmla="*/ 26 h 28"/>
                  <a:gd name="T52" fmla="*/ 21 w 23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" h="28">
                    <a:moveTo>
                      <a:pt x="21" y="26"/>
                    </a:moveTo>
                    <a:cubicBezTo>
                      <a:pt x="22" y="24"/>
                      <a:pt x="20" y="19"/>
                      <a:pt x="20" y="17"/>
                    </a:cubicBezTo>
                    <a:cubicBezTo>
                      <a:pt x="20" y="17"/>
                      <a:pt x="19" y="13"/>
                      <a:pt x="18" y="16"/>
                    </a:cubicBezTo>
                    <a:cubicBezTo>
                      <a:pt x="18" y="16"/>
                      <a:pt x="17" y="17"/>
                      <a:pt x="16" y="18"/>
                    </a:cubicBezTo>
                    <a:cubicBezTo>
                      <a:pt x="16" y="17"/>
                      <a:pt x="14" y="13"/>
                      <a:pt x="17" y="13"/>
                    </a:cubicBezTo>
                    <a:cubicBezTo>
                      <a:pt x="19" y="12"/>
                      <a:pt x="23" y="6"/>
                      <a:pt x="18" y="7"/>
                    </a:cubicBezTo>
                    <a:cubicBezTo>
                      <a:pt x="17" y="8"/>
                      <a:pt x="15" y="7"/>
                      <a:pt x="14" y="7"/>
                    </a:cubicBezTo>
                    <a:cubicBezTo>
                      <a:pt x="13" y="7"/>
                      <a:pt x="11" y="7"/>
                      <a:pt x="10" y="7"/>
                    </a:cubicBezTo>
                    <a:cubicBezTo>
                      <a:pt x="8" y="6"/>
                      <a:pt x="8" y="5"/>
                      <a:pt x="8" y="4"/>
                    </a:cubicBezTo>
                    <a:cubicBezTo>
                      <a:pt x="8" y="2"/>
                      <a:pt x="7" y="3"/>
                      <a:pt x="6" y="2"/>
                    </a:cubicBezTo>
                    <a:cubicBezTo>
                      <a:pt x="4" y="1"/>
                      <a:pt x="3" y="0"/>
                      <a:pt x="2" y="1"/>
                    </a:cubicBezTo>
                    <a:cubicBezTo>
                      <a:pt x="1" y="3"/>
                      <a:pt x="3" y="4"/>
                      <a:pt x="4" y="5"/>
                    </a:cubicBezTo>
                    <a:cubicBezTo>
                      <a:pt x="7" y="8"/>
                      <a:pt x="2" y="6"/>
                      <a:pt x="1" y="9"/>
                    </a:cubicBezTo>
                    <a:cubicBezTo>
                      <a:pt x="0" y="12"/>
                      <a:pt x="2" y="14"/>
                      <a:pt x="3" y="16"/>
                    </a:cubicBezTo>
                    <a:cubicBezTo>
                      <a:pt x="5" y="19"/>
                      <a:pt x="6" y="22"/>
                      <a:pt x="5" y="25"/>
                    </a:cubicBezTo>
                    <a:cubicBezTo>
                      <a:pt x="6" y="26"/>
                      <a:pt x="6" y="23"/>
                      <a:pt x="6" y="22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7" y="24"/>
                      <a:pt x="7" y="23"/>
                      <a:pt x="7" y="23"/>
                    </a:cubicBezTo>
                    <a:cubicBezTo>
                      <a:pt x="8" y="26"/>
                      <a:pt x="8" y="23"/>
                      <a:pt x="8" y="21"/>
                    </a:cubicBezTo>
                    <a:cubicBezTo>
                      <a:pt x="8" y="22"/>
                      <a:pt x="12" y="25"/>
                      <a:pt x="13" y="22"/>
                    </a:cubicBezTo>
                    <a:cubicBezTo>
                      <a:pt x="13" y="21"/>
                      <a:pt x="12" y="16"/>
                      <a:pt x="11" y="16"/>
                    </a:cubicBezTo>
                    <a:cubicBezTo>
                      <a:pt x="12" y="16"/>
                      <a:pt x="13" y="18"/>
                      <a:pt x="13" y="19"/>
                    </a:cubicBezTo>
                    <a:cubicBezTo>
                      <a:pt x="14" y="20"/>
                      <a:pt x="17" y="18"/>
                      <a:pt x="17" y="20"/>
                    </a:cubicBezTo>
                    <a:cubicBezTo>
                      <a:pt x="17" y="21"/>
                      <a:pt x="18" y="20"/>
                      <a:pt x="18" y="22"/>
                    </a:cubicBezTo>
                    <a:cubicBezTo>
                      <a:pt x="18" y="24"/>
                      <a:pt x="18" y="26"/>
                      <a:pt x="19" y="28"/>
                    </a:cubicBezTo>
                    <a:cubicBezTo>
                      <a:pt x="20" y="27"/>
                      <a:pt x="20" y="27"/>
                      <a:pt x="21" y="26"/>
                    </a:cubicBezTo>
                    <a:cubicBezTo>
                      <a:pt x="22" y="25"/>
                      <a:pt x="20" y="27"/>
                      <a:pt x="21" y="2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4" name="Freeform 704">
                <a:extLst>
                  <a:ext uri="{FF2B5EF4-FFF2-40B4-BE49-F238E27FC236}">
                    <a16:creationId xmlns:a16="http://schemas.microsoft.com/office/drawing/2014/main" id="{0AB7D232-3B79-0842-B9F0-618426AC1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8697" y="3802009"/>
                <a:ext cx="144669" cy="265883"/>
              </a:xfrm>
              <a:custGeom>
                <a:avLst/>
                <a:gdLst>
                  <a:gd name="T0" fmla="*/ 40 w 42"/>
                  <a:gd name="T1" fmla="*/ 30 h 77"/>
                  <a:gd name="T2" fmla="*/ 41 w 42"/>
                  <a:gd name="T3" fmla="*/ 27 h 77"/>
                  <a:gd name="T4" fmla="*/ 39 w 42"/>
                  <a:gd name="T5" fmla="*/ 24 h 77"/>
                  <a:gd name="T6" fmla="*/ 36 w 42"/>
                  <a:gd name="T7" fmla="*/ 20 h 77"/>
                  <a:gd name="T8" fmla="*/ 35 w 42"/>
                  <a:gd name="T9" fmla="*/ 15 h 77"/>
                  <a:gd name="T10" fmla="*/ 30 w 42"/>
                  <a:gd name="T11" fmla="*/ 12 h 77"/>
                  <a:gd name="T12" fmla="*/ 25 w 42"/>
                  <a:gd name="T13" fmla="*/ 14 h 77"/>
                  <a:gd name="T14" fmla="*/ 21 w 42"/>
                  <a:gd name="T15" fmla="*/ 14 h 77"/>
                  <a:gd name="T16" fmla="*/ 17 w 42"/>
                  <a:gd name="T17" fmla="*/ 16 h 77"/>
                  <a:gd name="T18" fmla="*/ 19 w 42"/>
                  <a:gd name="T19" fmla="*/ 12 h 77"/>
                  <a:gd name="T20" fmla="*/ 19 w 42"/>
                  <a:gd name="T21" fmla="*/ 9 h 77"/>
                  <a:gd name="T22" fmla="*/ 18 w 42"/>
                  <a:gd name="T23" fmla="*/ 5 h 77"/>
                  <a:gd name="T24" fmla="*/ 15 w 42"/>
                  <a:gd name="T25" fmla="*/ 4 h 77"/>
                  <a:gd name="T26" fmla="*/ 9 w 42"/>
                  <a:gd name="T27" fmla="*/ 1 h 77"/>
                  <a:gd name="T28" fmla="*/ 4 w 42"/>
                  <a:gd name="T29" fmla="*/ 4 h 77"/>
                  <a:gd name="T30" fmla="*/ 1 w 42"/>
                  <a:gd name="T31" fmla="*/ 8 h 77"/>
                  <a:gd name="T32" fmla="*/ 0 w 42"/>
                  <a:gd name="T33" fmla="*/ 13 h 77"/>
                  <a:gd name="T34" fmla="*/ 3 w 42"/>
                  <a:gd name="T35" fmla="*/ 16 h 77"/>
                  <a:gd name="T36" fmla="*/ 6 w 42"/>
                  <a:gd name="T37" fmla="*/ 20 h 77"/>
                  <a:gd name="T38" fmla="*/ 5 w 42"/>
                  <a:gd name="T39" fmla="*/ 24 h 77"/>
                  <a:gd name="T40" fmla="*/ 5 w 42"/>
                  <a:gd name="T41" fmla="*/ 27 h 77"/>
                  <a:gd name="T42" fmla="*/ 4 w 42"/>
                  <a:gd name="T43" fmla="*/ 28 h 77"/>
                  <a:gd name="T44" fmla="*/ 6 w 42"/>
                  <a:gd name="T45" fmla="*/ 33 h 77"/>
                  <a:gd name="T46" fmla="*/ 9 w 42"/>
                  <a:gd name="T47" fmla="*/ 37 h 77"/>
                  <a:gd name="T48" fmla="*/ 10 w 42"/>
                  <a:gd name="T49" fmla="*/ 42 h 77"/>
                  <a:gd name="T50" fmla="*/ 6 w 42"/>
                  <a:gd name="T51" fmla="*/ 52 h 77"/>
                  <a:gd name="T52" fmla="*/ 5 w 42"/>
                  <a:gd name="T53" fmla="*/ 55 h 77"/>
                  <a:gd name="T54" fmla="*/ 4 w 42"/>
                  <a:gd name="T55" fmla="*/ 58 h 77"/>
                  <a:gd name="T56" fmla="*/ 5 w 42"/>
                  <a:gd name="T57" fmla="*/ 62 h 77"/>
                  <a:gd name="T58" fmla="*/ 11 w 42"/>
                  <a:gd name="T59" fmla="*/ 69 h 77"/>
                  <a:gd name="T60" fmla="*/ 13 w 42"/>
                  <a:gd name="T61" fmla="*/ 72 h 77"/>
                  <a:gd name="T62" fmla="*/ 16 w 42"/>
                  <a:gd name="T63" fmla="*/ 72 h 77"/>
                  <a:gd name="T64" fmla="*/ 18 w 42"/>
                  <a:gd name="T65" fmla="*/ 74 h 77"/>
                  <a:gd name="T66" fmla="*/ 19 w 42"/>
                  <a:gd name="T67" fmla="*/ 76 h 77"/>
                  <a:gd name="T68" fmla="*/ 21 w 42"/>
                  <a:gd name="T69" fmla="*/ 76 h 77"/>
                  <a:gd name="T70" fmla="*/ 23 w 42"/>
                  <a:gd name="T71" fmla="*/ 74 h 77"/>
                  <a:gd name="T72" fmla="*/ 16 w 42"/>
                  <a:gd name="T73" fmla="*/ 69 h 77"/>
                  <a:gd name="T74" fmla="*/ 13 w 42"/>
                  <a:gd name="T75" fmla="*/ 67 h 77"/>
                  <a:gd name="T76" fmla="*/ 15 w 42"/>
                  <a:gd name="T77" fmla="*/ 67 h 77"/>
                  <a:gd name="T78" fmla="*/ 12 w 42"/>
                  <a:gd name="T79" fmla="*/ 60 h 77"/>
                  <a:gd name="T80" fmla="*/ 11 w 42"/>
                  <a:gd name="T81" fmla="*/ 58 h 77"/>
                  <a:gd name="T82" fmla="*/ 9 w 42"/>
                  <a:gd name="T83" fmla="*/ 56 h 77"/>
                  <a:gd name="T84" fmla="*/ 11 w 42"/>
                  <a:gd name="T85" fmla="*/ 48 h 77"/>
                  <a:gd name="T86" fmla="*/ 13 w 42"/>
                  <a:gd name="T87" fmla="*/ 43 h 77"/>
                  <a:gd name="T88" fmla="*/ 14 w 42"/>
                  <a:gd name="T89" fmla="*/ 36 h 77"/>
                  <a:gd name="T90" fmla="*/ 17 w 42"/>
                  <a:gd name="T91" fmla="*/ 40 h 77"/>
                  <a:gd name="T92" fmla="*/ 22 w 42"/>
                  <a:gd name="T93" fmla="*/ 41 h 77"/>
                  <a:gd name="T94" fmla="*/ 27 w 42"/>
                  <a:gd name="T95" fmla="*/ 44 h 77"/>
                  <a:gd name="T96" fmla="*/ 24 w 42"/>
                  <a:gd name="T97" fmla="*/ 38 h 77"/>
                  <a:gd name="T98" fmla="*/ 28 w 42"/>
                  <a:gd name="T99" fmla="*/ 33 h 77"/>
                  <a:gd name="T100" fmla="*/ 34 w 42"/>
                  <a:gd name="T101" fmla="*/ 32 h 77"/>
                  <a:gd name="T102" fmla="*/ 38 w 42"/>
                  <a:gd name="T103" fmla="*/ 33 h 77"/>
                  <a:gd name="T104" fmla="*/ 40 w 42"/>
                  <a:gd name="T105" fmla="*/ 30 h 77"/>
                  <a:gd name="T106" fmla="*/ 40 w 42"/>
                  <a:gd name="T107" fmla="*/ 3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2" h="77">
                    <a:moveTo>
                      <a:pt x="40" y="30"/>
                    </a:moveTo>
                    <a:cubicBezTo>
                      <a:pt x="41" y="30"/>
                      <a:pt x="40" y="28"/>
                      <a:pt x="41" y="27"/>
                    </a:cubicBezTo>
                    <a:cubicBezTo>
                      <a:pt x="42" y="26"/>
                      <a:pt x="40" y="24"/>
                      <a:pt x="39" y="24"/>
                    </a:cubicBezTo>
                    <a:cubicBezTo>
                      <a:pt x="38" y="23"/>
                      <a:pt x="36" y="22"/>
                      <a:pt x="36" y="20"/>
                    </a:cubicBezTo>
                    <a:cubicBezTo>
                      <a:pt x="36" y="18"/>
                      <a:pt x="37" y="17"/>
                      <a:pt x="35" y="15"/>
                    </a:cubicBezTo>
                    <a:cubicBezTo>
                      <a:pt x="34" y="14"/>
                      <a:pt x="32" y="12"/>
                      <a:pt x="30" y="12"/>
                    </a:cubicBezTo>
                    <a:cubicBezTo>
                      <a:pt x="28" y="12"/>
                      <a:pt x="27" y="14"/>
                      <a:pt x="25" y="14"/>
                    </a:cubicBezTo>
                    <a:cubicBezTo>
                      <a:pt x="23" y="13"/>
                      <a:pt x="23" y="13"/>
                      <a:pt x="21" y="14"/>
                    </a:cubicBezTo>
                    <a:cubicBezTo>
                      <a:pt x="21" y="14"/>
                      <a:pt x="18" y="17"/>
                      <a:pt x="17" y="16"/>
                    </a:cubicBezTo>
                    <a:cubicBezTo>
                      <a:pt x="17" y="15"/>
                      <a:pt x="20" y="13"/>
                      <a:pt x="19" y="12"/>
                    </a:cubicBezTo>
                    <a:cubicBezTo>
                      <a:pt x="17" y="11"/>
                      <a:pt x="19" y="10"/>
                      <a:pt x="19" y="9"/>
                    </a:cubicBezTo>
                    <a:cubicBezTo>
                      <a:pt x="19" y="8"/>
                      <a:pt x="19" y="5"/>
                      <a:pt x="18" y="5"/>
                    </a:cubicBezTo>
                    <a:cubicBezTo>
                      <a:pt x="16" y="6"/>
                      <a:pt x="14" y="6"/>
                      <a:pt x="15" y="4"/>
                    </a:cubicBezTo>
                    <a:cubicBezTo>
                      <a:pt x="16" y="0"/>
                      <a:pt x="11" y="0"/>
                      <a:pt x="9" y="1"/>
                    </a:cubicBezTo>
                    <a:cubicBezTo>
                      <a:pt x="8" y="3"/>
                      <a:pt x="6" y="4"/>
                      <a:pt x="4" y="4"/>
                    </a:cubicBezTo>
                    <a:cubicBezTo>
                      <a:pt x="2" y="4"/>
                      <a:pt x="1" y="7"/>
                      <a:pt x="1" y="8"/>
                    </a:cubicBezTo>
                    <a:cubicBezTo>
                      <a:pt x="1" y="10"/>
                      <a:pt x="0" y="11"/>
                      <a:pt x="0" y="13"/>
                    </a:cubicBezTo>
                    <a:cubicBezTo>
                      <a:pt x="0" y="15"/>
                      <a:pt x="1" y="15"/>
                      <a:pt x="3" y="16"/>
                    </a:cubicBezTo>
                    <a:cubicBezTo>
                      <a:pt x="4" y="18"/>
                      <a:pt x="5" y="19"/>
                      <a:pt x="6" y="20"/>
                    </a:cubicBezTo>
                    <a:cubicBezTo>
                      <a:pt x="7" y="22"/>
                      <a:pt x="5" y="23"/>
                      <a:pt x="5" y="24"/>
                    </a:cubicBezTo>
                    <a:cubicBezTo>
                      <a:pt x="5" y="25"/>
                      <a:pt x="6" y="26"/>
                      <a:pt x="5" y="27"/>
                    </a:cubicBezTo>
                    <a:cubicBezTo>
                      <a:pt x="5" y="27"/>
                      <a:pt x="4" y="27"/>
                      <a:pt x="4" y="28"/>
                    </a:cubicBezTo>
                    <a:cubicBezTo>
                      <a:pt x="3" y="29"/>
                      <a:pt x="5" y="32"/>
                      <a:pt x="6" y="33"/>
                    </a:cubicBezTo>
                    <a:cubicBezTo>
                      <a:pt x="7" y="34"/>
                      <a:pt x="8" y="35"/>
                      <a:pt x="9" y="37"/>
                    </a:cubicBezTo>
                    <a:cubicBezTo>
                      <a:pt x="9" y="39"/>
                      <a:pt x="9" y="40"/>
                      <a:pt x="10" y="42"/>
                    </a:cubicBezTo>
                    <a:cubicBezTo>
                      <a:pt x="11" y="46"/>
                      <a:pt x="8" y="49"/>
                      <a:pt x="6" y="52"/>
                    </a:cubicBezTo>
                    <a:cubicBezTo>
                      <a:pt x="6" y="53"/>
                      <a:pt x="5" y="54"/>
                      <a:pt x="5" y="55"/>
                    </a:cubicBezTo>
                    <a:cubicBezTo>
                      <a:pt x="4" y="56"/>
                      <a:pt x="4" y="57"/>
                      <a:pt x="4" y="58"/>
                    </a:cubicBezTo>
                    <a:cubicBezTo>
                      <a:pt x="4" y="59"/>
                      <a:pt x="3" y="62"/>
                      <a:pt x="5" y="62"/>
                    </a:cubicBezTo>
                    <a:cubicBezTo>
                      <a:pt x="8" y="64"/>
                      <a:pt x="9" y="67"/>
                      <a:pt x="11" y="69"/>
                    </a:cubicBezTo>
                    <a:cubicBezTo>
                      <a:pt x="12" y="70"/>
                      <a:pt x="12" y="71"/>
                      <a:pt x="13" y="72"/>
                    </a:cubicBezTo>
                    <a:cubicBezTo>
                      <a:pt x="14" y="72"/>
                      <a:pt x="15" y="72"/>
                      <a:pt x="16" y="72"/>
                    </a:cubicBezTo>
                    <a:cubicBezTo>
                      <a:pt x="17" y="73"/>
                      <a:pt x="18" y="73"/>
                      <a:pt x="18" y="74"/>
                    </a:cubicBezTo>
                    <a:cubicBezTo>
                      <a:pt x="18" y="75"/>
                      <a:pt x="18" y="76"/>
                      <a:pt x="19" y="76"/>
                    </a:cubicBezTo>
                    <a:cubicBezTo>
                      <a:pt x="19" y="77"/>
                      <a:pt x="20" y="76"/>
                      <a:pt x="21" y="76"/>
                    </a:cubicBezTo>
                    <a:cubicBezTo>
                      <a:pt x="22" y="76"/>
                      <a:pt x="23" y="74"/>
                      <a:pt x="23" y="74"/>
                    </a:cubicBezTo>
                    <a:cubicBezTo>
                      <a:pt x="21" y="71"/>
                      <a:pt x="20" y="70"/>
                      <a:pt x="16" y="69"/>
                    </a:cubicBezTo>
                    <a:cubicBezTo>
                      <a:pt x="15" y="69"/>
                      <a:pt x="14" y="68"/>
                      <a:pt x="13" y="67"/>
                    </a:cubicBezTo>
                    <a:cubicBezTo>
                      <a:pt x="13" y="65"/>
                      <a:pt x="14" y="67"/>
                      <a:pt x="15" y="67"/>
                    </a:cubicBezTo>
                    <a:cubicBezTo>
                      <a:pt x="14" y="67"/>
                      <a:pt x="12" y="61"/>
                      <a:pt x="12" y="60"/>
                    </a:cubicBezTo>
                    <a:cubicBezTo>
                      <a:pt x="12" y="59"/>
                      <a:pt x="12" y="59"/>
                      <a:pt x="11" y="58"/>
                    </a:cubicBezTo>
                    <a:cubicBezTo>
                      <a:pt x="10" y="58"/>
                      <a:pt x="9" y="57"/>
                      <a:pt x="9" y="56"/>
                    </a:cubicBezTo>
                    <a:cubicBezTo>
                      <a:pt x="8" y="53"/>
                      <a:pt x="10" y="50"/>
                      <a:pt x="11" y="48"/>
                    </a:cubicBezTo>
                    <a:cubicBezTo>
                      <a:pt x="11" y="46"/>
                      <a:pt x="13" y="44"/>
                      <a:pt x="13" y="43"/>
                    </a:cubicBezTo>
                    <a:cubicBezTo>
                      <a:pt x="13" y="41"/>
                      <a:pt x="12" y="37"/>
                      <a:pt x="14" y="36"/>
                    </a:cubicBezTo>
                    <a:cubicBezTo>
                      <a:pt x="17" y="36"/>
                      <a:pt x="17" y="37"/>
                      <a:pt x="17" y="40"/>
                    </a:cubicBezTo>
                    <a:cubicBezTo>
                      <a:pt x="16" y="42"/>
                      <a:pt x="20" y="41"/>
                      <a:pt x="22" y="41"/>
                    </a:cubicBezTo>
                    <a:cubicBezTo>
                      <a:pt x="23" y="41"/>
                      <a:pt x="26" y="43"/>
                      <a:pt x="27" y="44"/>
                    </a:cubicBezTo>
                    <a:cubicBezTo>
                      <a:pt x="27" y="42"/>
                      <a:pt x="25" y="41"/>
                      <a:pt x="24" y="38"/>
                    </a:cubicBezTo>
                    <a:cubicBezTo>
                      <a:pt x="24" y="36"/>
                      <a:pt x="26" y="35"/>
                      <a:pt x="28" y="33"/>
                    </a:cubicBezTo>
                    <a:cubicBezTo>
                      <a:pt x="29" y="32"/>
                      <a:pt x="32" y="32"/>
                      <a:pt x="34" y="32"/>
                    </a:cubicBezTo>
                    <a:cubicBezTo>
                      <a:pt x="36" y="32"/>
                      <a:pt x="37" y="32"/>
                      <a:pt x="38" y="33"/>
                    </a:cubicBezTo>
                    <a:cubicBezTo>
                      <a:pt x="40" y="33"/>
                      <a:pt x="39" y="32"/>
                      <a:pt x="40" y="30"/>
                    </a:cubicBezTo>
                    <a:cubicBezTo>
                      <a:pt x="41" y="30"/>
                      <a:pt x="40" y="31"/>
                      <a:pt x="40" y="3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5" name="Freeform 705">
                <a:extLst>
                  <a:ext uri="{FF2B5EF4-FFF2-40B4-BE49-F238E27FC236}">
                    <a16:creationId xmlns:a16="http://schemas.microsoft.com/office/drawing/2014/main" id="{B71DC9B4-B79E-F64A-9F0C-C25F50321E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501" y="3746715"/>
                <a:ext cx="131730" cy="269413"/>
              </a:xfrm>
              <a:custGeom>
                <a:avLst/>
                <a:gdLst>
                  <a:gd name="T0" fmla="*/ 37 w 38"/>
                  <a:gd name="T1" fmla="*/ 55 h 78"/>
                  <a:gd name="T2" fmla="*/ 36 w 38"/>
                  <a:gd name="T3" fmla="*/ 49 h 78"/>
                  <a:gd name="T4" fmla="*/ 32 w 38"/>
                  <a:gd name="T5" fmla="*/ 41 h 78"/>
                  <a:gd name="T6" fmla="*/ 28 w 38"/>
                  <a:gd name="T7" fmla="*/ 37 h 78"/>
                  <a:gd name="T8" fmla="*/ 22 w 38"/>
                  <a:gd name="T9" fmla="*/ 31 h 78"/>
                  <a:gd name="T10" fmla="*/ 18 w 38"/>
                  <a:gd name="T11" fmla="*/ 26 h 78"/>
                  <a:gd name="T12" fmla="*/ 19 w 38"/>
                  <a:gd name="T13" fmla="*/ 20 h 78"/>
                  <a:gd name="T14" fmla="*/ 23 w 38"/>
                  <a:gd name="T15" fmla="*/ 15 h 78"/>
                  <a:gd name="T16" fmla="*/ 29 w 38"/>
                  <a:gd name="T17" fmla="*/ 11 h 78"/>
                  <a:gd name="T18" fmla="*/ 23 w 38"/>
                  <a:gd name="T19" fmla="*/ 7 h 78"/>
                  <a:gd name="T20" fmla="*/ 24 w 38"/>
                  <a:gd name="T21" fmla="*/ 4 h 78"/>
                  <a:gd name="T22" fmla="*/ 19 w 38"/>
                  <a:gd name="T23" fmla="*/ 3 h 78"/>
                  <a:gd name="T24" fmla="*/ 14 w 38"/>
                  <a:gd name="T25" fmla="*/ 3 h 78"/>
                  <a:gd name="T26" fmla="*/ 11 w 38"/>
                  <a:gd name="T27" fmla="*/ 5 h 78"/>
                  <a:gd name="T28" fmla="*/ 8 w 38"/>
                  <a:gd name="T29" fmla="*/ 5 h 78"/>
                  <a:gd name="T30" fmla="*/ 5 w 38"/>
                  <a:gd name="T31" fmla="*/ 5 h 78"/>
                  <a:gd name="T32" fmla="*/ 3 w 38"/>
                  <a:gd name="T33" fmla="*/ 5 h 78"/>
                  <a:gd name="T34" fmla="*/ 0 w 38"/>
                  <a:gd name="T35" fmla="*/ 6 h 78"/>
                  <a:gd name="T36" fmla="*/ 4 w 38"/>
                  <a:gd name="T37" fmla="*/ 9 h 78"/>
                  <a:gd name="T38" fmla="*/ 5 w 38"/>
                  <a:gd name="T39" fmla="*/ 13 h 78"/>
                  <a:gd name="T40" fmla="*/ 9 w 38"/>
                  <a:gd name="T41" fmla="*/ 14 h 78"/>
                  <a:gd name="T42" fmla="*/ 12 w 38"/>
                  <a:gd name="T43" fmla="*/ 17 h 78"/>
                  <a:gd name="T44" fmla="*/ 13 w 38"/>
                  <a:gd name="T45" fmla="*/ 21 h 78"/>
                  <a:gd name="T46" fmla="*/ 10 w 38"/>
                  <a:gd name="T47" fmla="*/ 22 h 78"/>
                  <a:gd name="T48" fmla="*/ 14 w 38"/>
                  <a:gd name="T49" fmla="*/ 25 h 78"/>
                  <a:gd name="T50" fmla="*/ 19 w 38"/>
                  <a:gd name="T51" fmla="*/ 31 h 78"/>
                  <a:gd name="T52" fmla="*/ 23 w 38"/>
                  <a:gd name="T53" fmla="*/ 35 h 78"/>
                  <a:gd name="T54" fmla="*/ 26 w 38"/>
                  <a:gd name="T55" fmla="*/ 39 h 78"/>
                  <a:gd name="T56" fmla="*/ 28 w 38"/>
                  <a:gd name="T57" fmla="*/ 43 h 78"/>
                  <a:gd name="T58" fmla="*/ 27 w 38"/>
                  <a:gd name="T59" fmla="*/ 48 h 78"/>
                  <a:gd name="T60" fmla="*/ 28 w 38"/>
                  <a:gd name="T61" fmla="*/ 52 h 78"/>
                  <a:gd name="T62" fmla="*/ 28 w 38"/>
                  <a:gd name="T63" fmla="*/ 57 h 78"/>
                  <a:gd name="T64" fmla="*/ 23 w 38"/>
                  <a:gd name="T65" fmla="*/ 60 h 78"/>
                  <a:gd name="T66" fmla="*/ 20 w 38"/>
                  <a:gd name="T67" fmla="*/ 62 h 78"/>
                  <a:gd name="T68" fmla="*/ 20 w 38"/>
                  <a:gd name="T69" fmla="*/ 65 h 78"/>
                  <a:gd name="T70" fmla="*/ 18 w 38"/>
                  <a:gd name="T71" fmla="*/ 66 h 78"/>
                  <a:gd name="T72" fmla="*/ 14 w 38"/>
                  <a:gd name="T73" fmla="*/ 67 h 78"/>
                  <a:gd name="T74" fmla="*/ 15 w 38"/>
                  <a:gd name="T75" fmla="*/ 70 h 78"/>
                  <a:gd name="T76" fmla="*/ 14 w 38"/>
                  <a:gd name="T77" fmla="*/ 74 h 78"/>
                  <a:gd name="T78" fmla="*/ 14 w 38"/>
                  <a:gd name="T79" fmla="*/ 77 h 78"/>
                  <a:gd name="T80" fmla="*/ 18 w 38"/>
                  <a:gd name="T81" fmla="*/ 75 h 78"/>
                  <a:gd name="T82" fmla="*/ 19 w 38"/>
                  <a:gd name="T83" fmla="*/ 71 h 78"/>
                  <a:gd name="T84" fmla="*/ 22 w 38"/>
                  <a:gd name="T85" fmla="*/ 72 h 78"/>
                  <a:gd name="T86" fmla="*/ 21 w 38"/>
                  <a:gd name="T87" fmla="*/ 70 h 78"/>
                  <a:gd name="T88" fmla="*/ 23 w 38"/>
                  <a:gd name="T89" fmla="*/ 71 h 78"/>
                  <a:gd name="T90" fmla="*/ 24 w 38"/>
                  <a:gd name="T91" fmla="*/ 67 h 78"/>
                  <a:gd name="T92" fmla="*/ 26 w 38"/>
                  <a:gd name="T93" fmla="*/ 68 h 78"/>
                  <a:gd name="T94" fmla="*/ 30 w 38"/>
                  <a:gd name="T95" fmla="*/ 66 h 78"/>
                  <a:gd name="T96" fmla="*/ 36 w 38"/>
                  <a:gd name="T97" fmla="*/ 61 h 78"/>
                  <a:gd name="T98" fmla="*/ 36 w 38"/>
                  <a:gd name="T99" fmla="*/ 57 h 78"/>
                  <a:gd name="T100" fmla="*/ 37 w 38"/>
                  <a:gd name="T101" fmla="*/ 55 h 78"/>
                  <a:gd name="T102" fmla="*/ 37 w 38"/>
                  <a:gd name="T103" fmla="*/ 5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8" h="78">
                    <a:moveTo>
                      <a:pt x="37" y="55"/>
                    </a:moveTo>
                    <a:cubicBezTo>
                      <a:pt x="36" y="54"/>
                      <a:pt x="36" y="52"/>
                      <a:pt x="36" y="49"/>
                    </a:cubicBezTo>
                    <a:cubicBezTo>
                      <a:pt x="35" y="46"/>
                      <a:pt x="34" y="44"/>
                      <a:pt x="32" y="41"/>
                    </a:cubicBezTo>
                    <a:cubicBezTo>
                      <a:pt x="31" y="39"/>
                      <a:pt x="30" y="38"/>
                      <a:pt x="28" y="37"/>
                    </a:cubicBezTo>
                    <a:cubicBezTo>
                      <a:pt x="26" y="35"/>
                      <a:pt x="23" y="34"/>
                      <a:pt x="22" y="31"/>
                    </a:cubicBezTo>
                    <a:cubicBezTo>
                      <a:pt x="22" y="29"/>
                      <a:pt x="20" y="28"/>
                      <a:pt x="18" y="26"/>
                    </a:cubicBezTo>
                    <a:cubicBezTo>
                      <a:pt x="17" y="25"/>
                      <a:pt x="18" y="21"/>
                      <a:pt x="19" y="20"/>
                    </a:cubicBezTo>
                    <a:cubicBezTo>
                      <a:pt x="21" y="19"/>
                      <a:pt x="23" y="17"/>
                      <a:pt x="23" y="15"/>
                    </a:cubicBezTo>
                    <a:cubicBezTo>
                      <a:pt x="24" y="14"/>
                      <a:pt x="28" y="12"/>
                      <a:pt x="29" y="11"/>
                    </a:cubicBezTo>
                    <a:cubicBezTo>
                      <a:pt x="27" y="10"/>
                      <a:pt x="25" y="9"/>
                      <a:pt x="23" y="7"/>
                    </a:cubicBezTo>
                    <a:cubicBezTo>
                      <a:pt x="21" y="6"/>
                      <a:pt x="24" y="6"/>
                      <a:pt x="24" y="4"/>
                    </a:cubicBezTo>
                    <a:cubicBezTo>
                      <a:pt x="24" y="4"/>
                      <a:pt x="19" y="3"/>
                      <a:pt x="19" y="3"/>
                    </a:cubicBezTo>
                    <a:cubicBezTo>
                      <a:pt x="17" y="2"/>
                      <a:pt x="15" y="0"/>
                      <a:pt x="14" y="3"/>
                    </a:cubicBezTo>
                    <a:cubicBezTo>
                      <a:pt x="13" y="4"/>
                      <a:pt x="12" y="4"/>
                      <a:pt x="11" y="5"/>
                    </a:cubicBezTo>
                    <a:cubicBezTo>
                      <a:pt x="9" y="8"/>
                      <a:pt x="9" y="4"/>
                      <a:pt x="8" y="5"/>
                    </a:cubicBezTo>
                    <a:cubicBezTo>
                      <a:pt x="6" y="6"/>
                      <a:pt x="6" y="5"/>
                      <a:pt x="5" y="5"/>
                    </a:cubicBez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1" y="6"/>
                      <a:pt x="0" y="6"/>
                    </a:cubicBezTo>
                    <a:cubicBezTo>
                      <a:pt x="0" y="7"/>
                      <a:pt x="3" y="9"/>
                      <a:pt x="4" y="9"/>
                    </a:cubicBezTo>
                    <a:cubicBezTo>
                      <a:pt x="5" y="11"/>
                      <a:pt x="4" y="12"/>
                      <a:pt x="5" y="13"/>
                    </a:cubicBezTo>
                    <a:cubicBezTo>
                      <a:pt x="5" y="15"/>
                      <a:pt x="8" y="15"/>
                      <a:pt x="9" y="14"/>
                    </a:cubicBezTo>
                    <a:cubicBezTo>
                      <a:pt x="11" y="13"/>
                      <a:pt x="12" y="16"/>
                      <a:pt x="12" y="17"/>
                    </a:cubicBezTo>
                    <a:cubicBezTo>
                      <a:pt x="13" y="19"/>
                      <a:pt x="15" y="19"/>
                      <a:pt x="13" y="21"/>
                    </a:cubicBezTo>
                    <a:cubicBezTo>
                      <a:pt x="11" y="22"/>
                      <a:pt x="10" y="19"/>
                      <a:pt x="10" y="22"/>
                    </a:cubicBezTo>
                    <a:cubicBezTo>
                      <a:pt x="10" y="24"/>
                      <a:pt x="13" y="24"/>
                      <a:pt x="14" y="25"/>
                    </a:cubicBezTo>
                    <a:cubicBezTo>
                      <a:pt x="16" y="27"/>
                      <a:pt x="17" y="29"/>
                      <a:pt x="19" y="31"/>
                    </a:cubicBezTo>
                    <a:cubicBezTo>
                      <a:pt x="20" y="33"/>
                      <a:pt x="22" y="33"/>
                      <a:pt x="23" y="35"/>
                    </a:cubicBezTo>
                    <a:cubicBezTo>
                      <a:pt x="24" y="37"/>
                      <a:pt x="24" y="38"/>
                      <a:pt x="26" y="39"/>
                    </a:cubicBezTo>
                    <a:cubicBezTo>
                      <a:pt x="27" y="40"/>
                      <a:pt x="26" y="42"/>
                      <a:pt x="28" y="43"/>
                    </a:cubicBezTo>
                    <a:cubicBezTo>
                      <a:pt x="29" y="44"/>
                      <a:pt x="28" y="47"/>
                      <a:pt x="27" y="48"/>
                    </a:cubicBezTo>
                    <a:cubicBezTo>
                      <a:pt x="26" y="49"/>
                      <a:pt x="27" y="51"/>
                      <a:pt x="28" y="52"/>
                    </a:cubicBezTo>
                    <a:cubicBezTo>
                      <a:pt x="28" y="54"/>
                      <a:pt x="28" y="55"/>
                      <a:pt x="28" y="57"/>
                    </a:cubicBezTo>
                    <a:cubicBezTo>
                      <a:pt x="26" y="59"/>
                      <a:pt x="26" y="59"/>
                      <a:pt x="23" y="60"/>
                    </a:cubicBezTo>
                    <a:cubicBezTo>
                      <a:pt x="21" y="60"/>
                      <a:pt x="24" y="63"/>
                      <a:pt x="20" y="62"/>
                    </a:cubicBezTo>
                    <a:cubicBezTo>
                      <a:pt x="18" y="62"/>
                      <a:pt x="20" y="64"/>
                      <a:pt x="20" y="65"/>
                    </a:cubicBezTo>
                    <a:cubicBezTo>
                      <a:pt x="21" y="67"/>
                      <a:pt x="19" y="66"/>
                      <a:pt x="18" y="66"/>
                    </a:cubicBezTo>
                    <a:cubicBezTo>
                      <a:pt x="16" y="66"/>
                      <a:pt x="15" y="66"/>
                      <a:pt x="14" y="67"/>
                    </a:cubicBezTo>
                    <a:cubicBezTo>
                      <a:pt x="11" y="69"/>
                      <a:pt x="13" y="69"/>
                      <a:pt x="15" y="70"/>
                    </a:cubicBezTo>
                    <a:cubicBezTo>
                      <a:pt x="16" y="70"/>
                      <a:pt x="14" y="73"/>
                      <a:pt x="14" y="74"/>
                    </a:cubicBezTo>
                    <a:cubicBezTo>
                      <a:pt x="13" y="74"/>
                      <a:pt x="13" y="78"/>
                      <a:pt x="14" y="77"/>
                    </a:cubicBezTo>
                    <a:cubicBezTo>
                      <a:pt x="16" y="76"/>
                      <a:pt x="17" y="75"/>
                      <a:pt x="18" y="75"/>
                    </a:cubicBezTo>
                    <a:cubicBezTo>
                      <a:pt x="22" y="74"/>
                      <a:pt x="20" y="73"/>
                      <a:pt x="19" y="71"/>
                    </a:cubicBezTo>
                    <a:cubicBezTo>
                      <a:pt x="20" y="71"/>
                      <a:pt x="21" y="73"/>
                      <a:pt x="22" y="72"/>
                    </a:cubicBezTo>
                    <a:cubicBezTo>
                      <a:pt x="23" y="71"/>
                      <a:pt x="21" y="70"/>
                      <a:pt x="21" y="70"/>
                    </a:cubicBezTo>
                    <a:cubicBezTo>
                      <a:pt x="21" y="69"/>
                      <a:pt x="23" y="71"/>
                      <a:pt x="23" y="71"/>
                    </a:cubicBezTo>
                    <a:cubicBezTo>
                      <a:pt x="22" y="71"/>
                      <a:pt x="23" y="67"/>
                      <a:pt x="24" y="67"/>
                    </a:cubicBezTo>
                    <a:cubicBezTo>
                      <a:pt x="24" y="66"/>
                      <a:pt x="26" y="68"/>
                      <a:pt x="26" y="68"/>
                    </a:cubicBezTo>
                    <a:cubicBezTo>
                      <a:pt x="28" y="68"/>
                      <a:pt x="29" y="67"/>
                      <a:pt x="30" y="66"/>
                    </a:cubicBezTo>
                    <a:cubicBezTo>
                      <a:pt x="31" y="65"/>
                      <a:pt x="36" y="63"/>
                      <a:pt x="36" y="61"/>
                    </a:cubicBezTo>
                    <a:cubicBezTo>
                      <a:pt x="36" y="60"/>
                      <a:pt x="35" y="59"/>
                      <a:pt x="36" y="57"/>
                    </a:cubicBezTo>
                    <a:cubicBezTo>
                      <a:pt x="36" y="56"/>
                      <a:pt x="38" y="57"/>
                      <a:pt x="37" y="55"/>
                    </a:cubicBezTo>
                    <a:cubicBezTo>
                      <a:pt x="36" y="54"/>
                      <a:pt x="38" y="56"/>
                      <a:pt x="37" y="5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6" name="Freeform 706">
                <a:extLst>
                  <a:ext uri="{FF2B5EF4-FFF2-40B4-BE49-F238E27FC236}">
                    <a16:creationId xmlns:a16="http://schemas.microsoft.com/office/drawing/2014/main" id="{7DA2BFE5-7755-B24C-8821-13A7E10C9E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6920" y="3767892"/>
                <a:ext cx="127026" cy="155294"/>
              </a:xfrm>
              <a:custGeom>
                <a:avLst/>
                <a:gdLst>
                  <a:gd name="T0" fmla="*/ 37 w 37"/>
                  <a:gd name="T1" fmla="*/ 38 h 45"/>
                  <a:gd name="T2" fmla="*/ 35 w 37"/>
                  <a:gd name="T3" fmla="*/ 35 h 45"/>
                  <a:gd name="T4" fmla="*/ 33 w 37"/>
                  <a:gd name="T5" fmla="*/ 32 h 45"/>
                  <a:gd name="T6" fmla="*/ 30 w 37"/>
                  <a:gd name="T7" fmla="*/ 28 h 45"/>
                  <a:gd name="T8" fmla="*/ 26 w 37"/>
                  <a:gd name="T9" fmla="*/ 22 h 45"/>
                  <a:gd name="T10" fmla="*/ 22 w 37"/>
                  <a:gd name="T11" fmla="*/ 18 h 45"/>
                  <a:gd name="T12" fmla="*/ 19 w 37"/>
                  <a:gd name="T13" fmla="*/ 15 h 45"/>
                  <a:gd name="T14" fmla="*/ 22 w 37"/>
                  <a:gd name="T15" fmla="*/ 14 h 45"/>
                  <a:gd name="T16" fmla="*/ 21 w 37"/>
                  <a:gd name="T17" fmla="*/ 10 h 45"/>
                  <a:gd name="T18" fmla="*/ 14 w 37"/>
                  <a:gd name="T19" fmla="*/ 8 h 45"/>
                  <a:gd name="T20" fmla="*/ 13 w 37"/>
                  <a:gd name="T21" fmla="*/ 4 h 45"/>
                  <a:gd name="T22" fmla="*/ 9 w 37"/>
                  <a:gd name="T23" fmla="*/ 0 h 45"/>
                  <a:gd name="T24" fmla="*/ 7 w 37"/>
                  <a:gd name="T25" fmla="*/ 0 h 45"/>
                  <a:gd name="T26" fmla="*/ 8 w 37"/>
                  <a:gd name="T27" fmla="*/ 4 h 45"/>
                  <a:gd name="T28" fmla="*/ 8 w 37"/>
                  <a:gd name="T29" fmla="*/ 7 h 45"/>
                  <a:gd name="T30" fmla="*/ 4 w 37"/>
                  <a:gd name="T31" fmla="*/ 5 h 45"/>
                  <a:gd name="T32" fmla="*/ 0 w 37"/>
                  <a:gd name="T33" fmla="*/ 10 h 45"/>
                  <a:gd name="T34" fmla="*/ 4 w 37"/>
                  <a:gd name="T35" fmla="*/ 15 h 45"/>
                  <a:gd name="T36" fmla="*/ 4 w 37"/>
                  <a:gd name="T37" fmla="*/ 22 h 45"/>
                  <a:gd name="T38" fmla="*/ 3 w 37"/>
                  <a:gd name="T39" fmla="*/ 26 h 45"/>
                  <a:gd name="T40" fmla="*/ 7 w 37"/>
                  <a:gd name="T41" fmla="*/ 25 h 45"/>
                  <a:gd name="T42" fmla="*/ 10 w 37"/>
                  <a:gd name="T43" fmla="*/ 23 h 45"/>
                  <a:gd name="T44" fmla="*/ 15 w 37"/>
                  <a:gd name="T45" fmla="*/ 22 h 45"/>
                  <a:gd name="T46" fmla="*/ 23 w 37"/>
                  <a:gd name="T47" fmla="*/ 28 h 45"/>
                  <a:gd name="T48" fmla="*/ 27 w 37"/>
                  <a:gd name="T49" fmla="*/ 36 h 45"/>
                  <a:gd name="T50" fmla="*/ 27 w 37"/>
                  <a:gd name="T51" fmla="*/ 39 h 45"/>
                  <a:gd name="T52" fmla="*/ 25 w 37"/>
                  <a:gd name="T53" fmla="*/ 43 h 45"/>
                  <a:gd name="T54" fmla="*/ 29 w 37"/>
                  <a:gd name="T55" fmla="*/ 43 h 45"/>
                  <a:gd name="T56" fmla="*/ 32 w 37"/>
                  <a:gd name="T57" fmla="*/ 42 h 45"/>
                  <a:gd name="T58" fmla="*/ 35 w 37"/>
                  <a:gd name="T59" fmla="*/ 42 h 45"/>
                  <a:gd name="T60" fmla="*/ 37 w 37"/>
                  <a:gd name="T61" fmla="*/ 3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7" h="45">
                    <a:moveTo>
                      <a:pt x="37" y="38"/>
                    </a:moveTo>
                    <a:cubicBezTo>
                      <a:pt x="37" y="37"/>
                      <a:pt x="36" y="37"/>
                      <a:pt x="35" y="35"/>
                    </a:cubicBezTo>
                    <a:cubicBezTo>
                      <a:pt x="35" y="33"/>
                      <a:pt x="34" y="34"/>
                      <a:pt x="33" y="32"/>
                    </a:cubicBezTo>
                    <a:cubicBezTo>
                      <a:pt x="32" y="30"/>
                      <a:pt x="32" y="29"/>
                      <a:pt x="30" y="28"/>
                    </a:cubicBezTo>
                    <a:cubicBezTo>
                      <a:pt x="28" y="26"/>
                      <a:pt x="27" y="24"/>
                      <a:pt x="26" y="22"/>
                    </a:cubicBezTo>
                    <a:cubicBezTo>
                      <a:pt x="25" y="21"/>
                      <a:pt x="23" y="19"/>
                      <a:pt x="22" y="18"/>
                    </a:cubicBezTo>
                    <a:cubicBezTo>
                      <a:pt x="20" y="17"/>
                      <a:pt x="19" y="18"/>
                      <a:pt x="19" y="15"/>
                    </a:cubicBezTo>
                    <a:cubicBezTo>
                      <a:pt x="19" y="14"/>
                      <a:pt x="21" y="16"/>
                      <a:pt x="22" y="14"/>
                    </a:cubicBezTo>
                    <a:cubicBezTo>
                      <a:pt x="24" y="13"/>
                      <a:pt x="22" y="12"/>
                      <a:pt x="21" y="10"/>
                    </a:cubicBezTo>
                    <a:cubicBezTo>
                      <a:pt x="19" y="5"/>
                      <a:pt x="16" y="11"/>
                      <a:pt x="14" y="8"/>
                    </a:cubicBezTo>
                    <a:cubicBezTo>
                      <a:pt x="13" y="7"/>
                      <a:pt x="14" y="5"/>
                      <a:pt x="13" y="4"/>
                    </a:cubicBezTo>
                    <a:cubicBezTo>
                      <a:pt x="12" y="3"/>
                      <a:pt x="10" y="2"/>
                      <a:pt x="9" y="0"/>
                    </a:cubicBezTo>
                    <a:cubicBezTo>
                      <a:pt x="9" y="0"/>
                      <a:pt x="7" y="0"/>
                      <a:pt x="7" y="0"/>
                    </a:cubicBezTo>
                    <a:cubicBezTo>
                      <a:pt x="6" y="1"/>
                      <a:pt x="8" y="3"/>
                      <a:pt x="8" y="4"/>
                    </a:cubicBezTo>
                    <a:cubicBezTo>
                      <a:pt x="8" y="5"/>
                      <a:pt x="9" y="7"/>
                      <a:pt x="8" y="7"/>
                    </a:cubicBezTo>
                    <a:cubicBezTo>
                      <a:pt x="6" y="7"/>
                      <a:pt x="6" y="5"/>
                      <a:pt x="4" y="5"/>
                    </a:cubicBezTo>
                    <a:cubicBezTo>
                      <a:pt x="3" y="4"/>
                      <a:pt x="0" y="10"/>
                      <a:pt x="0" y="10"/>
                    </a:cubicBezTo>
                    <a:cubicBezTo>
                      <a:pt x="1" y="13"/>
                      <a:pt x="0" y="17"/>
                      <a:pt x="4" y="15"/>
                    </a:cubicBezTo>
                    <a:cubicBezTo>
                      <a:pt x="6" y="14"/>
                      <a:pt x="4" y="22"/>
                      <a:pt x="4" y="22"/>
                    </a:cubicBezTo>
                    <a:cubicBezTo>
                      <a:pt x="6" y="23"/>
                      <a:pt x="4" y="24"/>
                      <a:pt x="3" y="26"/>
                    </a:cubicBezTo>
                    <a:cubicBezTo>
                      <a:pt x="3" y="27"/>
                      <a:pt x="6" y="25"/>
                      <a:pt x="7" y="25"/>
                    </a:cubicBezTo>
                    <a:cubicBezTo>
                      <a:pt x="7" y="24"/>
                      <a:pt x="9" y="23"/>
                      <a:pt x="10" y="23"/>
                    </a:cubicBezTo>
                    <a:cubicBezTo>
                      <a:pt x="12" y="24"/>
                      <a:pt x="13" y="24"/>
                      <a:pt x="15" y="22"/>
                    </a:cubicBezTo>
                    <a:cubicBezTo>
                      <a:pt x="17" y="21"/>
                      <a:pt x="24" y="25"/>
                      <a:pt x="23" y="28"/>
                    </a:cubicBezTo>
                    <a:cubicBezTo>
                      <a:pt x="21" y="32"/>
                      <a:pt x="25" y="33"/>
                      <a:pt x="27" y="36"/>
                    </a:cubicBezTo>
                    <a:cubicBezTo>
                      <a:pt x="27" y="37"/>
                      <a:pt x="27" y="38"/>
                      <a:pt x="27" y="39"/>
                    </a:cubicBezTo>
                    <a:cubicBezTo>
                      <a:pt x="27" y="40"/>
                      <a:pt x="26" y="42"/>
                      <a:pt x="25" y="43"/>
                    </a:cubicBezTo>
                    <a:cubicBezTo>
                      <a:pt x="26" y="43"/>
                      <a:pt x="29" y="45"/>
                      <a:pt x="29" y="43"/>
                    </a:cubicBezTo>
                    <a:cubicBezTo>
                      <a:pt x="29" y="42"/>
                      <a:pt x="31" y="41"/>
                      <a:pt x="32" y="42"/>
                    </a:cubicBezTo>
                    <a:cubicBezTo>
                      <a:pt x="33" y="43"/>
                      <a:pt x="34" y="43"/>
                      <a:pt x="35" y="42"/>
                    </a:cubicBezTo>
                    <a:cubicBezTo>
                      <a:pt x="37" y="42"/>
                      <a:pt x="37" y="40"/>
                      <a:pt x="37" y="3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7" name="Freeform 707">
                <a:extLst>
                  <a:ext uri="{FF2B5EF4-FFF2-40B4-BE49-F238E27FC236}">
                    <a16:creationId xmlns:a16="http://schemas.microsoft.com/office/drawing/2014/main" id="{4313587D-CF0F-034A-80F6-6219EA6A4F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1484" y="4189068"/>
                <a:ext cx="155254" cy="131765"/>
              </a:xfrm>
              <a:custGeom>
                <a:avLst/>
                <a:gdLst>
                  <a:gd name="T0" fmla="*/ 45 w 45"/>
                  <a:gd name="T1" fmla="*/ 29 h 38"/>
                  <a:gd name="T2" fmla="*/ 45 w 45"/>
                  <a:gd name="T3" fmla="*/ 26 h 38"/>
                  <a:gd name="T4" fmla="*/ 45 w 45"/>
                  <a:gd name="T5" fmla="*/ 24 h 38"/>
                  <a:gd name="T6" fmla="*/ 45 w 45"/>
                  <a:gd name="T7" fmla="*/ 15 h 38"/>
                  <a:gd name="T8" fmla="*/ 45 w 45"/>
                  <a:gd name="T9" fmla="*/ 6 h 38"/>
                  <a:gd name="T10" fmla="*/ 35 w 45"/>
                  <a:gd name="T11" fmla="*/ 3 h 38"/>
                  <a:gd name="T12" fmla="*/ 30 w 45"/>
                  <a:gd name="T13" fmla="*/ 0 h 38"/>
                  <a:gd name="T14" fmla="*/ 26 w 45"/>
                  <a:gd name="T15" fmla="*/ 3 h 38"/>
                  <a:gd name="T16" fmla="*/ 22 w 45"/>
                  <a:gd name="T17" fmla="*/ 5 h 38"/>
                  <a:gd name="T18" fmla="*/ 18 w 45"/>
                  <a:gd name="T19" fmla="*/ 10 h 38"/>
                  <a:gd name="T20" fmla="*/ 14 w 45"/>
                  <a:gd name="T21" fmla="*/ 8 h 38"/>
                  <a:gd name="T22" fmla="*/ 11 w 45"/>
                  <a:gd name="T23" fmla="*/ 5 h 38"/>
                  <a:gd name="T24" fmla="*/ 9 w 45"/>
                  <a:gd name="T25" fmla="*/ 6 h 38"/>
                  <a:gd name="T26" fmla="*/ 7 w 45"/>
                  <a:gd name="T27" fmla="*/ 5 h 38"/>
                  <a:gd name="T28" fmla="*/ 4 w 45"/>
                  <a:gd name="T29" fmla="*/ 6 h 38"/>
                  <a:gd name="T30" fmla="*/ 0 w 45"/>
                  <a:gd name="T31" fmla="*/ 7 h 38"/>
                  <a:gd name="T32" fmla="*/ 3 w 45"/>
                  <a:gd name="T33" fmla="*/ 8 h 38"/>
                  <a:gd name="T34" fmla="*/ 4 w 45"/>
                  <a:gd name="T35" fmla="*/ 11 h 38"/>
                  <a:gd name="T36" fmla="*/ 7 w 45"/>
                  <a:gd name="T37" fmla="*/ 14 h 38"/>
                  <a:gd name="T38" fmla="*/ 9 w 45"/>
                  <a:gd name="T39" fmla="*/ 8 h 38"/>
                  <a:gd name="T40" fmla="*/ 10 w 45"/>
                  <a:gd name="T41" fmla="*/ 12 h 38"/>
                  <a:gd name="T42" fmla="*/ 15 w 45"/>
                  <a:gd name="T43" fmla="*/ 12 h 38"/>
                  <a:gd name="T44" fmla="*/ 18 w 45"/>
                  <a:gd name="T45" fmla="*/ 15 h 38"/>
                  <a:gd name="T46" fmla="*/ 27 w 45"/>
                  <a:gd name="T47" fmla="*/ 19 h 38"/>
                  <a:gd name="T48" fmla="*/ 32 w 45"/>
                  <a:gd name="T49" fmla="*/ 22 h 38"/>
                  <a:gd name="T50" fmla="*/ 34 w 45"/>
                  <a:gd name="T51" fmla="*/ 26 h 38"/>
                  <a:gd name="T52" fmla="*/ 36 w 45"/>
                  <a:gd name="T53" fmla="*/ 27 h 38"/>
                  <a:gd name="T54" fmla="*/ 34 w 45"/>
                  <a:gd name="T55" fmla="*/ 28 h 38"/>
                  <a:gd name="T56" fmla="*/ 36 w 45"/>
                  <a:gd name="T57" fmla="*/ 29 h 38"/>
                  <a:gd name="T58" fmla="*/ 35 w 45"/>
                  <a:gd name="T59" fmla="*/ 30 h 38"/>
                  <a:gd name="T60" fmla="*/ 32 w 45"/>
                  <a:gd name="T61" fmla="*/ 31 h 38"/>
                  <a:gd name="T62" fmla="*/ 29 w 45"/>
                  <a:gd name="T63" fmla="*/ 34 h 38"/>
                  <a:gd name="T64" fmla="*/ 34 w 45"/>
                  <a:gd name="T65" fmla="*/ 35 h 38"/>
                  <a:gd name="T66" fmla="*/ 36 w 45"/>
                  <a:gd name="T67" fmla="*/ 31 h 38"/>
                  <a:gd name="T68" fmla="*/ 36 w 45"/>
                  <a:gd name="T69" fmla="*/ 33 h 38"/>
                  <a:gd name="T70" fmla="*/ 40 w 45"/>
                  <a:gd name="T71" fmla="*/ 32 h 38"/>
                  <a:gd name="T72" fmla="*/ 45 w 45"/>
                  <a:gd name="T73" fmla="*/ 38 h 38"/>
                  <a:gd name="T74" fmla="*/ 45 w 45"/>
                  <a:gd name="T75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5" h="38">
                    <a:moveTo>
                      <a:pt x="45" y="29"/>
                    </a:moveTo>
                    <a:cubicBezTo>
                      <a:pt x="45" y="28"/>
                      <a:pt x="44" y="27"/>
                      <a:pt x="45" y="26"/>
                    </a:cubicBezTo>
                    <a:cubicBezTo>
                      <a:pt x="45" y="25"/>
                      <a:pt x="45" y="25"/>
                      <a:pt x="45" y="24"/>
                    </a:cubicBezTo>
                    <a:cubicBezTo>
                      <a:pt x="45" y="21"/>
                      <a:pt x="45" y="18"/>
                      <a:pt x="45" y="15"/>
                    </a:cubicBezTo>
                    <a:cubicBezTo>
                      <a:pt x="45" y="12"/>
                      <a:pt x="45" y="9"/>
                      <a:pt x="45" y="6"/>
                    </a:cubicBezTo>
                    <a:cubicBezTo>
                      <a:pt x="45" y="6"/>
                      <a:pt x="36" y="3"/>
                      <a:pt x="35" y="3"/>
                    </a:cubicBezTo>
                    <a:cubicBezTo>
                      <a:pt x="33" y="2"/>
                      <a:pt x="32" y="1"/>
                      <a:pt x="30" y="0"/>
                    </a:cubicBezTo>
                    <a:cubicBezTo>
                      <a:pt x="27" y="0"/>
                      <a:pt x="27" y="2"/>
                      <a:pt x="26" y="3"/>
                    </a:cubicBezTo>
                    <a:cubicBezTo>
                      <a:pt x="26" y="4"/>
                      <a:pt x="23" y="4"/>
                      <a:pt x="22" y="5"/>
                    </a:cubicBezTo>
                    <a:cubicBezTo>
                      <a:pt x="21" y="7"/>
                      <a:pt x="20" y="9"/>
                      <a:pt x="18" y="10"/>
                    </a:cubicBezTo>
                    <a:cubicBezTo>
                      <a:pt x="16" y="11"/>
                      <a:pt x="14" y="10"/>
                      <a:pt x="14" y="8"/>
                    </a:cubicBezTo>
                    <a:cubicBezTo>
                      <a:pt x="13" y="6"/>
                      <a:pt x="12" y="6"/>
                      <a:pt x="11" y="5"/>
                    </a:cubicBezTo>
                    <a:cubicBezTo>
                      <a:pt x="11" y="3"/>
                      <a:pt x="10" y="5"/>
                      <a:pt x="9" y="6"/>
                    </a:cubicBezTo>
                    <a:cubicBezTo>
                      <a:pt x="8" y="6"/>
                      <a:pt x="7" y="5"/>
                      <a:pt x="7" y="5"/>
                    </a:cubicBezTo>
                    <a:cubicBezTo>
                      <a:pt x="6" y="5"/>
                      <a:pt x="5" y="6"/>
                      <a:pt x="4" y="6"/>
                    </a:cubicBezTo>
                    <a:cubicBezTo>
                      <a:pt x="4" y="7"/>
                      <a:pt x="0" y="6"/>
                      <a:pt x="0" y="7"/>
                    </a:cubicBezTo>
                    <a:cubicBezTo>
                      <a:pt x="0" y="8"/>
                      <a:pt x="2" y="8"/>
                      <a:pt x="3" y="8"/>
                    </a:cubicBezTo>
                    <a:cubicBezTo>
                      <a:pt x="4" y="9"/>
                      <a:pt x="4" y="10"/>
                      <a:pt x="4" y="11"/>
                    </a:cubicBezTo>
                    <a:cubicBezTo>
                      <a:pt x="4" y="13"/>
                      <a:pt x="7" y="13"/>
                      <a:pt x="7" y="14"/>
                    </a:cubicBezTo>
                    <a:cubicBezTo>
                      <a:pt x="7" y="12"/>
                      <a:pt x="7" y="9"/>
                      <a:pt x="9" y="8"/>
                    </a:cubicBezTo>
                    <a:cubicBezTo>
                      <a:pt x="7" y="9"/>
                      <a:pt x="8" y="11"/>
                      <a:pt x="10" y="12"/>
                    </a:cubicBezTo>
                    <a:cubicBezTo>
                      <a:pt x="12" y="13"/>
                      <a:pt x="13" y="13"/>
                      <a:pt x="15" y="12"/>
                    </a:cubicBezTo>
                    <a:cubicBezTo>
                      <a:pt x="12" y="13"/>
                      <a:pt x="17" y="15"/>
                      <a:pt x="18" y="15"/>
                    </a:cubicBezTo>
                    <a:cubicBezTo>
                      <a:pt x="21" y="16"/>
                      <a:pt x="24" y="18"/>
                      <a:pt x="27" y="19"/>
                    </a:cubicBezTo>
                    <a:cubicBezTo>
                      <a:pt x="29" y="20"/>
                      <a:pt x="31" y="21"/>
                      <a:pt x="32" y="22"/>
                    </a:cubicBezTo>
                    <a:cubicBezTo>
                      <a:pt x="32" y="24"/>
                      <a:pt x="33" y="25"/>
                      <a:pt x="34" y="26"/>
                    </a:cubicBezTo>
                    <a:cubicBezTo>
                      <a:pt x="34" y="26"/>
                      <a:pt x="36" y="27"/>
                      <a:pt x="36" y="27"/>
                    </a:cubicBezTo>
                    <a:cubicBezTo>
                      <a:pt x="36" y="27"/>
                      <a:pt x="34" y="28"/>
                      <a:pt x="34" y="28"/>
                    </a:cubicBezTo>
                    <a:cubicBezTo>
                      <a:pt x="34" y="28"/>
                      <a:pt x="36" y="28"/>
                      <a:pt x="36" y="29"/>
                    </a:cubicBezTo>
                    <a:cubicBezTo>
                      <a:pt x="36" y="28"/>
                      <a:pt x="35" y="29"/>
                      <a:pt x="35" y="30"/>
                    </a:cubicBezTo>
                    <a:cubicBezTo>
                      <a:pt x="34" y="31"/>
                      <a:pt x="33" y="30"/>
                      <a:pt x="32" y="31"/>
                    </a:cubicBezTo>
                    <a:cubicBezTo>
                      <a:pt x="31" y="31"/>
                      <a:pt x="28" y="34"/>
                      <a:pt x="29" y="34"/>
                    </a:cubicBezTo>
                    <a:cubicBezTo>
                      <a:pt x="30" y="35"/>
                      <a:pt x="32" y="35"/>
                      <a:pt x="34" y="35"/>
                    </a:cubicBezTo>
                    <a:cubicBezTo>
                      <a:pt x="34" y="34"/>
                      <a:pt x="35" y="30"/>
                      <a:pt x="36" y="31"/>
                    </a:cubicBezTo>
                    <a:cubicBezTo>
                      <a:pt x="36" y="32"/>
                      <a:pt x="33" y="33"/>
                      <a:pt x="36" y="33"/>
                    </a:cubicBezTo>
                    <a:cubicBezTo>
                      <a:pt x="38" y="34"/>
                      <a:pt x="39" y="34"/>
                      <a:pt x="40" y="32"/>
                    </a:cubicBezTo>
                    <a:cubicBezTo>
                      <a:pt x="39" y="34"/>
                      <a:pt x="44" y="37"/>
                      <a:pt x="45" y="38"/>
                    </a:cubicBezTo>
                    <a:cubicBezTo>
                      <a:pt x="45" y="35"/>
                      <a:pt x="45" y="32"/>
                      <a:pt x="45" y="2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8" name="Freeform 708">
                <a:extLst>
                  <a:ext uri="{FF2B5EF4-FFF2-40B4-BE49-F238E27FC236}">
                    <a16:creationId xmlns:a16="http://schemas.microsoft.com/office/drawing/2014/main" id="{0A934A28-D4D0-AD4A-B0E7-A43DD67FA5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3210" y="4210246"/>
                <a:ext cx="176425" cy="141176"/>
              </a:xfrm>
              <a:custGeom>
                <a:avLst/>
                <a:gdLst>
                  <a:gd name="T0" fmla="*/ 50 w 51"/>
                  <a:gd name="T1" fmla="*/ 39 h 41"/>
                  <a:gd name="T2" fmla="*/ 45 w 51"/>
                  <a:gd name="T3" fmla="*/ 37 h 41"/>
                  <a:gd name="T4" fmla="*/ 47 w 51"/>
                  <a:gd name="T5" fmla="*/ 36 h 41"/>
                  <a:gd name="T6" fmla="*/ 42 w 51"/>
                  <a:gd name="T7" fmla="*/ 34 h 41"/>
                  <a:gd name="T8" fmla="*/ 38 w 51"/>
                  <a:gd name="T9" fmla="*/ 30 h 41"/>
                  <a:gd name="T10" fmla="*/ 37 w 51"/>
                  <a:gd name="T11" fmla="*/ 28 h 41"/>
                  <a:gd name="T12" fmla="*/ 34 w 51"/>
                  <a:gd name="T13" fmla="*/ 26 h 41"/>
                  <a:gd name="T14" fmla="*/ 29 w 51"/>
                  <a:gd name="T15" fmla="*/ 21 h 41"/>
                  <a:gd name="T16" fmla="*/ 34 w 51"/>
                  <a:gd name="T17" fmla="*/ 21 h 41"/>
                  <a:gd name="T18" fmla="*/ 34 w 51"/>
                  <a:gd name="T19" fmla="*/ 18 h 41"/>
                  <a:gd name="T20" fmla="*/ 31 w 51"/>
                  <a:gd name="T21" fmla="*/ 17 h 41"/>
                  <a:gd name="T22" fmla="*/ 25 w 51"/>
                  <a:gd name="T23" fmla="*/ 12 h 41"/>
                  <a:gd name="T24" fmla="*/ 19 w 51"/>
                  <a:gd name="T25" fmla="*/ 7 h 41"/>
                  <a:gd name="T26" fmla="*/ 16 w 51"/>
                  <a:gd name="T27" fmla="*/ 6 h 41"/>
                  <a:gd name="T28" fmla="*/ 13 w 51"/>
                  <a:gd name="T29" fmla="*/ 4 h 41"/>
                  <a:gd name="T30" fmla="*/ 8 w 51"/>
                  <a:gd name="T31" fmla="*/ 2 h 41"/>
                  <a:gd name="T32" fmla="*/ 1 w 51"/>
                  <a:gd name="T33" fmla="*/ 0 h 41"/>
                  <a:gd name="T34" fmla="*/ 1 w 51"/>
                  <a:gd name="T35" fmla="*/ 10 h 41"/>
                  <a:gd name="T36" fmla="*/ 1 w 51"/>
                  <a:gd name="T37" fmla="*/ 20 h 41"/>
                  <a:gd name="T38" fmla="*/ 1 w 51"/>
                  <a:gd name="T39" fmla="*/ 25 h 41"/>
                  <a:gd name="T40" fmla="*/ 1 w 51"/>
                  <a:gd name="T41" fmla="*/ 30 h 41"/>
                  <a:gd name="T42" fmla="*/ 4 w 51"/>
                  <a:gd name="T43" fmla="*/ 33 h 41"/>
                  <a:gd name="T44" fmla="*/ 13 w 51"/>
                  <a:gd name="T45" fmla="*/ 31 h 41"/>
                  <a:gd name="T46" fmla="*/ 9 w 51"/>
                  <a:gd name="T47" fmla="*/ 28 h 41"/>
                  <a:gd name="T48" fmla="*/ 14 w 51"/>
                  <a:gd name="T49" fmla="*/ 30 h 41"/>
                  <a:gd name="T50" fmla="*/ 13 w 51"/>
                  <a:gd name="T51" fmla="*/ 26 h 41"/>
                  <a:gd name="T52" fmla="*/ 15 w 51"/>
                  <a:gd name="T53" fmla="*/ 27 h 41"/>
                  <a:gd name="T54" fmla="*/ 18 w 51"/>
                  <a:gd name="T55" fmla="*/ 25 h 41"/>
                  <a:gd name="T56" fmla="*/ 26 w 51"/>
                  <a:gd name="T57" fmla="*/ 27 h 41"/>
                  <a:gd name="T58" fmla="*/ 31 w 51"/>
                  <a:gd name="T59" fmla="*/ 33 h 41"/>
                  <a:gd name="T60" fmla="*/ 36 w 51"/>
                  <a:gd name="T61" fmla="*/ 38 h 41"/>
                  <a:gd name="T62" fmla="*/ 45 w 51"/>
                  <a:gd name="T63" fmla="*/ 40 h 41"/>
                  <a:gd name="T64" fmla="*/ 48 w 51"/>
                  <a:gd name="T65" fmla="*/ 40 h 41"/>
                  <a:gd name="T66" fmla="*/ 50 w 51"/>
                  <a:gd name="T67" fmla="*/ 39 h 41"/>
                  <a:gd name="T68" fmla="*/ 50 w 51"/>
                  <a:gd name="T6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" h="41">
                    <a:moveTo>
                      <a:pt x="50" y="39"/>
                    </a:moveTo>
                    <a:cubicBezTo>
                      <a:pt x="48" y="38"/>
                      <a:pt x="46" y="38"/>
                      <a:pt x="45" y="37"/>
                    </a:cubicBezTo>
                    <a:cubicBezTo>
                      <a:pt x="44" y="36"/>
                      <a:pt x="46" y="35"/>
                      <a:pt x="47" y="36"/>
                    </a:cubicBezTo>
                    <a:cubicBezTo>
                      <a:pt x="45" y="35"/>
                      <a:pt x="42" y="36"/>
                      <a:pt x="42" y="34"/>
                    </a:cubicBezTo>
                    <a:cubicBezTo>
                      <a:pt x="42" y="32"/>
                      <a:pt x="39" y="32"/>
                      <a:pt x="38" y="30"/>
                    </a:cubicBezTo>
                    <a:cubicBezTo>
                      <a:pt x="37" y="29"/>
                      <a:pt x="38" y="29"/>
                      <a:pt x="37" y="28"/>
                    </a:cubicBezTo>
                    <a:cubicBezTo>
                      <a:pt x="36" y="27"/>
                      <a:pt x="35" y="27"/>
                      <a:pt x="34" y="26"/>
                    </a:cubicBezTo>
                    <a:cubicBezTo>
                      <a:pt x="34" y="26"/>
                      <a:pt x="30" y="21"/>
                      <a:pt x="29" y="21"/>
                    </a:cubicBezTo>
                    <a:cubicBezTo>
                      <a:pt x="30" y="20"/>
                      <a:pt x="33" y="21"/>
                      <a:pt x="34" y="21"/>
                    </a:cubicBezTo>
                    <a:cubicBezTo>
                      <a:pt x="36" y="21"/>
                      <a:pt x="35" y="20"/>
                      <a:pt x="34" y="18"/>
                    </a:cubicBezTo>
                    <a:cubicBezTo>
                      <a:pt x="34" y="17"/>
                      <a:pt x="32" y="17"/>
                      <a:pt x="31" y="17"/>
                    </a:cubicBezTo>
                    <a:cubicBezTo>
                      <a:pt x="28" y="15"/>
                      <a:pt x="26" y="14"/>
                      <a:pt x="25" y="12"/>
                    </a:cubicBezTo>
                    <a:cubicBezTo>
                      <a:pt x="24" y="10"/>
                      <a:pt x="21" y="8"/>
                      <a:pt x="19" y="7"/>
                    </a:cubicBezTo>
                    <a:cubicBezTo>
                      <a:pt x="18" y="6"/>
                      <a:pt x="17" y="6"/>
                      <a:pt x="16" y="6"/>
                    </a:cubicBezTo>
                    <a:cubicBezTo>
                      <a:pt x="15" y="6"/>
                      <a:pt x="14" y="4"/>
                      <a:pt x="13" y="4"/>
                    </a:cubicBezTo>
                    <a:cubicBezTo>
                      <a:pt x="12" y="3"/>
                      <a:pt x="10" y="3"/>
                      <a:pt x="8" y="2"/>
                    </a:cubicBezTo>
                    <a:cubicBezTo>
                      <a:pt x="6" y="2"/>
                      <a:pt x="4" y="0"/>
                      <a:pt x="1" y="0"/>
                    </a:cubicBezTo>
                    <a:cubicBezTo>
                      <a:pt x="1" y="3"/>
                      <a:pt x="1" y="7"/>
                      <a:pt x="1" y="10"/>
                    </a:cubicBezTo>
                    <a:cubicBezTo>
                      <a:pt x="1" y="13"/>
                      <a:pt x="2" y="17"/>
                      <a:pt x="1" y="20"/>
                    </a:cubicBezTo>
                    <a:cubicBezTo>
                      <a:pt x="0" y="21"/>
                      <a:pt x="1" y="23"/>
                      <a:pt x="1" y="25"/>
                    </a:cubicBezTo>
                    <a:cubicBezTo>
                      <a:pt x="1" y="27"/>
                      <a:pt x="1" y="28"/>
                      <a:pt x="1" y="30"/>
                    </a:cubicBezTo>
                    <a:cubicBezTo>
                      <a:pt x="1" y="33"/>
                      <a:pt x="2" y="33"/>
                      <a:pt x="4" y="33"/>
                    </a:cubicBezTo>
                    <a:cubicBezTo>
                      <a:pt x="7" y="33"/>
                      <a:pt x="10" y="33"/>
                      <a:pt x="13" y="31"/>
                    </a:cubicBezTo>
                    <a:cubicBezTo>
                      <a:pt x="14" y="31"/>
                      <a:pt x="9" y="28"/>
                      <a:pt x="9" y="28"/>
                    </a:cubicBezTo>
                    <a:cubicBezTo>
                      <a:pt x="10" y="28"/>
                      <a:pt x="14" y="31"/>
                      <a:pt x="14" y="30"/>
                    </a:cubicBezTo>
                    <a:cubicBezTo>
                      <a:pt x="14" y="29"/>
                      <a:pt x="13" y="28"/>
                      <a:pt x="13" y="26"/>
                    </a:cubicBezTo>
                    <a:cubicBezTo>
                      <a:pt x="13" y="26"/>
                      <a:pt x="16" y="28"/>
                      <a:pt x="15" y="27"/>
                    </a:cubicBezTo>
                    <a:cubicBezTo>
                      <a:pt x="15" y="25"/>
                      <a:pt x="17" y="25"/>
                      <a:pt x="18" y="25"/>
                    </a:cubicBezTo>
                    <a:cubicBezTo>
                      <a:pt x="19" y="25"/>
                      <a:pt x="26" y="28"/>
                      <a:pt x="26" y="27"/>
                    </a:cubicBezTo>
                    <a:cubicBezTo>
                      <a:pt x="26" y="29"/>
                      <a:pt x="30" y="31"/>
                      <a:pt x="31" y="33"/>
                    </a:cubicBezTo>
                    <a:cubicBezTo>
                      <a:pt x="32" y="35"/>
                      <a:pt x="34" y="38"/>
                      <a:pt x="36" y="38"/>
                    </a:cubicBezTo>
                    <a:cubicBezTo>
                      <a:pt x="39" y="38"/>
                      <a:pt x="42" y="39"/>
                      <a:pt x="45" y="40"/>
                    </a:cubicBezTo>
                    <a:cubicBezTo>
                      <a:pt x="46" y="40"/>
                      <a:pt x="48" y="41"/>
                      <a:pt x="48" y="40"/>
                    </a:cubicBezTo>
                    <a:cubicBezTo>
                      <a:pt x="48" y="39"/>
                      <a:pt x="51" y="39"/>
                      <a:pt x="50" y="39"/>
                    </a:cubicBezTo>
                    <a:cubicBezTo>
                      <a:pt x="49" y="38"/>
                      <a:pt x="51" y="39"/>
                      <a:pt x="50" y="3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199" name="Freeform 709">
                <a:extLst>
                  <a:ext uri="{FF2B5EF4-FFF2-40B4-BE49-F238E27FC236}">
                    <a16:creationId xmlns:a16="http://schemas.microsoft.com/office/drawing/2014/main" id="{BC2754FE-AC6A-F040-8E66-B3ABA926A4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117" y="4082010"/>
                <a:ext cx="176425" cy="155294"/>
              </a:xfrm>
              <a:custGeom>
                <a:avLst/>
                <a:gdLst>
                  <a:gd name="T0" fmla="*/ 33 w 51"/>
                  <a:gd name="T1" fmla="*/ 5 h 45"/>
                  <a:gd name="T2" fmla="*/ 29 w 51"/>
                  <a:gd name="T3" fmla="*/ 13 h 45"/>
                  <a:gd name="T4" fmla="*/ 20 w 51"/>
                  <a:gd name="T5" fmla="*/ 16 h 45"/>
                  <a:gd name="T6" fmla="*/ 15 w 51"/>
                  <a:gd name="T7" fmla="*/ 18 h 45"/>
                  <a:gd name="T8" fmla="*/ 10 w 51"/>
                  <a:gd name="T9" fmla="*/ 19 h 45"/>
                  <a:gd name="T10" fmla="*/ 7 w 51"/>
                  <a:gd name="T11" fmla="*/ 18 h 45"/>
                  <a:gd name="T12" fmla="*/ 3 w 51"/>
                  <a:gd name="T13" fmla="*/ 14 h 45"/>
                  <a:gd name="T14" fmla="*/ 0 w 51"/>
                  <a:gd name="T15" fmla="*/ 20 h 45"/>
                  <a:gd name="T16" fmla="*/ 4 w 51"/>
                  <a:gd name="T17" fmla="*/ 29 h 45"/>
                  <a:gd name="T18" fmla="*/ 8 w 51"/>
                  <a:gd name="T19" fmla="*/ 37 h 45"/>
                  <a:gd name="T20" fmla="*/ 13 w 51"/>
                  <a:gd name="T21" fmla="*/ 39 h 45"/>
                  <a:gd name="T22" fmla="*/ 14 w 51"/>
                  <a:gd name="T23" fmla="*/ 41 h 45"/>
                  <a:gd name="T24" fmla="*/ 19 w 51"/>
                  <a:gd name="T25" fmla="*/ 41 h 45"/>
                  <a:gd name="T26" fmla="*/ 21 w 51"/>
                  <a:gd name="T27" fmla="*/ 39 h 45"/>
                  <a:gd name="T28" fmla="*/ 25 w 51"/>
                  <a:gd name="T29" fmla="*/ 40 h 45"/>
                  <a:gd name="T30" fmla="*/ 28 w 51"/>
                  <a:gd name="T31" fmla="*/ 40 h 45"/>
                  <a:gd name="T32" fmla="*/ 31 w 51"/>
                  <a:gd name="T33" fmla="*/ 43 h 45"/>
                  <a:gd name="T34" fmla="*/ 34 w 51"/>
                  <a:gd name="T35" fmla="*/ 42 h 45"/>
                  <a:gd name="T36" fmla="*/ 36 w 51"/>
                  <a:gd name="T37" fmla="*/ 43 h 45"/>
                  <a:gd name="T38" fmla="*/ 37 w 51"/>
                  <a:gd name="T39" fmla="*/ 37 h 45"/>
                  <a:gd name="T40" fmla="*/ 37 w 51"/>
                  <a:gd name="T41" fmla="*/ 33 h 45"/>
                  <a:gd name="T42" fmla="*/ 39 w 51"/>
                  <a:gd name="T43" fmla="*/ 30 h 45"/>
                  <a:gd name="T44" fmla="*/ 42 w 51"/>
                  <a:gd name="T45" fmla="*/ 24 h 45"/>
                  <a:gd name="T46" fmla="*/ 47 w 51"/>
                  <a:gd name="T47" fmla="*/ 19 h 45"/>
                  <a:gd name="T48" fmla="*/ 49 w 51"/>
                  <a:gd name="T49" fmla="*/ 18 h 45"/>
                  <a:gd name="T50" fmla="*/ 45 w 51"/>
                  <a:gd name="T51" fmla="*/ 13 h 45"/>
                  <a:gd name="T52" fmla="*/ 42 w 51"/>
                  <a:gd name="T53" fmla="*/ 7 h 45"/>
                  <a:gd name="T54" fmla="*/ 44 w 51"/>
                  <a:gd name="T55" fmla="*/ 6 h 45"/>
                  <a:gd name="T56" fmla="*/ 44 w 51"/>
                  <a:gd name="T57" fmla="*/ 3 h 45"/>
                  <a:gd name="T58" fmla="*/ 33 w 51"/>
                  <a:gd name="T59" fmla="*/ 5 h 45"/>
                  <a:gd name="T60" fmla="*/ 33 w 51"/>
                  <a:gd name="T61" fmla="*/ 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1" h="45">
                    <a:moveTo>
                      <a:pt x="33" y="5"/>
                    </a:moveTo>
                    <a:cubicBezTo>
                      <a:pt x="32" y="8"/>
                      <a:pt x="31" y="10"/>
                      <a:pt x="29" y="13"/>
                    </a:cubicBezTo>
                    <a:cubicBezTo>
                      <a:pt x="28" y="17"/>
                      <a:pt x="23" y="17"/>
                      <a:pt x="20" y="16"/>
                    </a:cubicBezTo>
                    <a:cubicBezTo>
                      <a:pt x="18" y="15"/>
                      <a:pt x="16" y="17"/>
                      <a:pt x="15" y="18"/>
                    </a:cubicBezTo>
                    <a:cubicBezTo>
                      <a:pt x="14" y="19"/>
                      <a:pt x="11" y="18"/>
                      <a:pt x="10" y="19"/>
                    </a:cubicBezTo>
                    <a:cubicBezTo>
                      <a:pt x="8" y="20"/>
                      <a:pt x="8" y="20"/>
                      <a:pt x="7" y="18"/>
                    </a:cubicBezTo>
                    <a:cubicBezTo>
                      <a:pt x="5" y="17"/>
                      <a:pt x="4" y="16"/>
                      <a:pt x="3" y="14"/>
                    </a:cubicBezTo>
                    <a:cubicBezTo>
                      <a:pt x="2" y="13"/>
                      <a:pt x="0" y="19"/>
                      <a:pt x="0" y="20"/>
                    </a:cubicBezTo>
                    <a:cubicBezTo>
                      <a:pt x="0" y="23"/>
                      <a:pt x="3" y="26"/>
                      <a:pt x="4" y="29"/>
                    </a:cubicBezTo>
                    <a:cubicBezTo>
                      <a:pt x="6" y="32"/>
                      <a:pt x="5" y="35"/>
                      <a:pt x="8" y="37"/>
                    </a:cubicBezTo>
                    <a:cubicBezTo>
                      <a:pt x="10" y="38"/>
                      <a:pt x="12" y="39"/>
                      <a:pt x="13" y="39"/>
                    </a:cubicBezTo>
                    <a:cubicBezTo>
                      <a:pt x="16" y="38"/>
                      <a:pt x="13" y="40"/>
                      <a:pt x="14" y="41"/>
                    </a:cubicBezTo>
                    <a:cubicBezTo>
                      <a:pt x="15" y="41"/>
                      <a:pt x="18" y="41"/>
                      <a:pt x="19" y="41"/>
                    </a:cubicBezTo>
                    <a:cubicBezTo>
                      <a:pt x="20" y="40"/>
                      <a:pt x="20" y="38"/>
                      <a:pt x="21" y="39"/>
                    </a:cubicBezTo>
                    <a:cubicBezTo>
                      <a:pt x="22" y="40"/>
                      <a:pt x="24" y="41"/>
                      <a:pt x="25" y="40"/>
                    </a:cubicBezTo>
                    <a:cubicBezTo>
                      <a:pt x="26" y="40"/>
                      <a:pt x="28" y="39"/>
                      <a:pt x="28" y="40"/>
                    </a:cubicBezTo>
                    <a:cubicBezTo>
                      <a:pt x="29" y="43"/>
                      <a:pt x="27" y="45"/>
                      <a:pt x="31" y="43"/>
                    </a:cubicBezTo>
                    <a:cubicBezTo>
                      <a:pt x="32" y="43"/>
                      <a:pt x="33" y="42"/>
                      <a:pt x="34" y="42"/>
                    </a:cubicBezTo>
                    <a:cubicBezTo>
                      <a:pt x="35" y="42"/>
                      <a:pt x="36" y="43"/>
                      <a:pt x="36" y="43"/>
                    </a:cubicBezTo>
                    <a:cubicBezTo>
                      <a:pt x="37" y="41"/>
                      <a:pt x="35" y="39"/>
                      <a:pt x="37" y="37"/>
                    </a:cubicBezTo>
                    <a:cubicBezTo>
                      <a:pt x="38" y="36"/>
                      <a:pt x="37" y="35"/>
                      <a:pt x="37" y="33"/>
                    </a:cubicBezTo>
                    <a:cubicBezTo>
                      <a:pt x="37" y="32"/>
                      <a:pt x="38" y="31"/>
                      <a:pt x="39" y="30"/>
                    </a:cubicBezTo>
                    <a:cubicBezTo>
                      <a:pt x="41" y="28"/>
                      <a:pt x="43" y="27"/>
                      <a:pt x="42" y="24"/>
                    </a:cubicBezTo>
                    <a:cubicBezTo>
                      <a:pt x="42" y="22"/>
                      <a:pt x="45" y="18"/>
                      <a:pt x="47" y="19"/>
                    </a:cubicBezTo>
                    <a:cubicBezTo>
                      <a:pt x="48" y="20"/>
                      <a:pt x="51" y="19"/>
                      <a:pt x="49" y="18"/>
                    </a:cubicBezTo>
                    <a:cubicBezTo>
                      <a:pt x="48" y="16"/>
                      <a:pt x="45" y="15"/>
                      <a:pt x="45" y="13"/>
                    </a:cubicBezTo>
                    <a:cubicBezTo>
                      <a:pt x="45" y="11"/>
                      <a:pt x="43" y="9"/>
                      <a:pt x="42" y="7"/>
                    </a:cubicBezTo>
                    <a:cubicBezTo>
                      <a:pt x="41" y="4"/>
                      <a:pt x="44" y="7"/>
                      <a:pt x="44" y="6"/>
                    </a:cubicBezTo>
                    <a:cubicBezTo>
                      <a:pt x="45" y="5"/>
                      <a:pt x="41" y="4"/>
                      <a:pt x="44" y="3"/>
                    </a:cubicBezTo>
                    <a:cubicBezTo>
                      <a:pt x="40" y="2"/>
                      <a:pt x="34" y="0"/>
                      <a:pt x="33" y="5"/>
                    </a:cubicBezTo>
                    <a:cubicBezTo>
                      <a:pt x="32" y="7"/>
                      <a:pt x="34" y="3"/>
                      <a:pt x="33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0" name="Freeform 710">
                <a:extLst>
                  <a:ext uri="{FF2B5EF4-FFF2-40B4-BE49-F238E27FC236}">
                    <a16:creationId xmlns:a16="http://schemas.microsoft.com/office/drawing/2014/main" id="{69B75992-6027-5940-B988-2DFC857A2C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5702" y="4040832"/>
                <a:ext cx="169368" cy="110589"/>
              </a:xfrm>
              <a:custGeom>
                <a:avLst/>
                <a:gdLst>
                  <a:gd name="T0" fmla="*/ 45 w 49"/>
                  <a:gd name="T1" fmla="*/ 10 h 32"/>
                  <a:gd name="T2" fmla="*/ 47 w 49"/>
                  <a:gd name="T3" fmla="*/ 8 h 32"/>
                  <a:gd name="T4" fmla="*/ 43 w 49"/>
                  <a:gd name="T5" fmla="*/ 7 h 32"/>
                  <a:gd name="T6" fmla="*/ 42 w 49"/>
                  <a:gd name="T7" fmla="*/ 6 h 32"/>
                  <a:gd name="T8" fmla="*/ 41 w 49"/>
                  <a:gd name="T9" fmla="*/ 6 h 32"/>
                  <a:gd name="T10" fmla="*/ 41 w 49"/>
                  <a:gd name="T11" fmla="*/ 4 h 32"/>
                  <a:gd name="T12" fmla="*/ 39 w 49"/>
                  <a:gd name="T13" fmla="*/ 2 h 32"/>
                  <a:gd name="T14" fmla="*/ 37 w 49"/>
                  <a:gd name="T15" fmla="*/ 2 h 32"/>
                  <a:gd name="T16" fmla="*/ 36 w 49"/>
                  <a:gd name="T17" fmla="*/ 1 h 32"/>
                  <a:gd name="T18" fmla="*/ 32 w 49"/>
                  <a:gd name="T19" fmla="*/ 6 h 32"/>
                  <a:gd name="T20" fmla="*/ 30 w 49"/>
                  <a:gd name="T21" fmla="*/ 8 h 32"/>
                  <a:gd name="T22" fmla="*/ 29 w 49"/>
                  <a:gd name="T23" fmla="*/ 9 h 32"/>
                  <a:gd name="T24" fmla="*/ 29 w 49"/>
                  <a:gd name="T25" fmla="*/ 10 h 32"/>
                  <a:gd name="T26" fmla="*/ 25 w 49"/>
                  <a:gd name="T27" fmla="*/ 12 h 32"/>
                  <a:gd name="T28" fmla="*/ 25 w 49"/>
                  <a:gd name="T29" fmla="*/ 15 h 32"/>
                  <a:gd name="T30" fmla="*/ 27 w 49"/>
                  <a:gd name="T31" fmla="*/ 14 h 32"/>
                  <a:gd name="T32" fmla="*/ 29 w 49"/>
                  <a:gd name="T33" fmla="*/ 13 h 32"/>
                  <a:gd name="T34" fmla="*/ 28 w 49"/>
                  <a:gd name="T35" fmla="*/ 11 h 32"/>
                  <a:gd name="T36" fmla="*/ 29 w 49"/>
                  <a:gd name="T37" fmla="*/ 13 h 32"/>
                  <a:gd name="T38" fmla="*/ 26 w 49"/>
                  <a:gd name="T39" fmla="*/ 14 h 32"/>
                  <a:gd name="T40" fmla="*/ 23 w 49"/>
                  <a:gd name="T41" fmla="*/ 13 h 32"/>
                  <a:gd name="T42" fmla="*/ 14 w 49"/>
                  <a:gd name="T43" fmla="*/ 20 h 32"/>
                  <a:gd name="T44" fmla="*/ 9 w 49"/>
                  <a:gd name="T45" fmla="*/ 23 h 32"/>
                  <a:gd name="T46" fmla="*/ 7 w 49"/>
                  <a:gd name="T47" fmla="*/ 26 h 32"/>
                  <a:gd name="T48" fmla="*/ 9 w 49"/>
                  <a:gd name="T49" fmla="*/ 28 h 32"/>
                  <a:gd name="T50" fmla="*/ 0 w 49"/>
                  <a:gd name="T51" fmla="*/ 26 h 32"/>
                  <a:gd name="T52" fmla="*/ 5 w 49"/>
                  <a:gd name="T53" fmla="*/ 32 h 32"/>
                  <a:gd name="T54" fmla="*/ 7 w 49"/>
                  <a:gd name="T55" fmla="*/ 31 h 32"/>
                  <a:gd name="T56" fmla="*/ 12 w 49"/>
                  <a:gd name="T57" fmla="*/ 30 h 32"/>
                  <a:gd name="T58" fmla="*/ 20 w 49"/>
                  <a:gd name="T59" fmla="*/ 29 h 32"/>
                  <a:gd name="T60" fmla="*/ 27 w 49"/>
                  <a:gd name="T61" fmla="*/ 24 h 32"/>
                  <a:gd name="T62" fmla="*/ 30 w 49"/>
                  <a:gd name="T63" fmla="*/ 18 h 32"/>
                  <a:gd name="T64" fmla="*/ 34 w 49"/>
                  <a:gd name="T65" fmla="*/ 14 h 32"/>
                  <a:gd name="T66" fmla="*/ 43 w 49"/>
                  <a:gd name="T67" fmla="*/ 14 h 32"/>
                  <a:gd name="T68" fmla="*/ 45 w 49"/>
                  <a:gd name="T69" fmla="*/ 1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" h="32">
                    <a:moveTo>
                      <a:pt x="45" y="10"/>
                    </a:moveTo>
                    <a:cubicBezTo>
                      <a:pt x="48" y="10"/>
                      <a:pt x="49" y="9"/>
                      <a:pt x="47" y="8"/>
                    </a:cubicBezTo>
                    <a:cubicBezTo>
                      <a:pt x="45" y="7"/>
                      <a:pt x="45" y="6"/>
                      <a:pt x="43" y="7"/>
                    </a:cubicBezTo>
                    <a:cubicBezTo>
                      <a:pt x="42" y="8"/>
                      <a:pt x="43" y="7"/>
                      <a:pt x="42" y="6"/>
                    </a:cubicBezTo>
                    <a:cubicBezTo>
                      <a:pt x="42" y="6"/>
                      <a:pt x="41" y="6"/>
                      <a:pt x="41" y="6"/>
                    </a:cubicBezTo>
                    <a:cubicBezTo>
                      <a:pt x="41" y="6"/>
                      <a:pt x="41" y="4"/>
                      <a:pt x="41" y="4"/>
                    </a:cubicBezTo>
                    <a:cubicBezTo>
                      <a:pt x="40" y="3"/>
                      <a:pt x="39" y="2"/>
                      <a:pt x="39" y="2"/>
                    </a:cubicBezTo>
                    <a:cubicBezTo>
                      <a:pt x="37" y="0"/>
                      <a:pt x="38" y="1"/>
                      <a:pt x="37" y="2"/>
                    </a:cubicBezTo>
                    <a:cubicBezTo>
                      <a:pt x="36" y="3"/>
                      <a:pt x="36" y="1"/>
                      <a:pt x="36" y="1"/>
                    </a:cubicBezTo>
                    <a:cubicBezTo>
                      <a:pt x="35" y="1"/>
                      <a:pt x="32" y="5"/>
                      <a:pt x="32" y="6"/>
                    </a:cubicBezTo>
                    <a:cubicBezTo>
                      <a:pt x="31" y="6"/>
                      <a:pt x="30" y="7"/>
                      <a:pt x="30" y="8"/>
                    </a:cubicBezTo>
                    <a:cubicBezTo>
                      <a:pt x="29" y="8"/>
                      <a:pt x="29" y="9"/>
                      <a:pt x="29" y="9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1"/>
                      <a:pt x="26" y="11"/>
                      <a:pt x="25" y="12"/>
                    </a:cubicBezTo>
                    <a:cubicBezTo>
                      <a:pt x="22" y="12"/>
                      <a:pt x="23" y="14"/>
                      <a:pt x="25" y="15"/>
                    </a:cubicBezTo>
                    <a:cubicBezTo>
                      <a:pt x="27" y="17"/>
                      <a:pt x="26" y="15"/>
                      <a:pt x="27" y="14"/>
                    </a:cubicBezTo>
                    <a:cubicBezTo>
                      <a:pt x="27" y="13"/>
                      <a:pt x="29" y="13"/>
                      <a:pt x="29" y="13"/>
                    </a:cubicBezTo>
                    <a:cubicBezTo>
                      <a:pt x="29" y="13"/>
                      <a:pt x="28" y="12"/>
                      <a:pt x="28" y="11"/>
                    </a:cubicBezTo>
                    <a:cubicBezTo>
                      <a:pt x="28" y="12"/>
                      <a:pt x="29" y="13"/>
                      <a:pt x="29" y="13"/>
                    </a:cubicBezTo>
                    <a:cubicBezTo>
                      <a:pt x="29" y="13"/>
                      <a:pt x="27" y="13"/>
                      <a:pt x="26" y="14"/>
                    </a:cubicBezTo>
                    <a:cubicBezTo>
                      <a:pt x="26" y="17"/>
                      <a:pt x="24" y="14"/>
                      <a:pt x="23" y="13"/>
                    </a:cubicBezTo>
                    <a:cubicBezTo>
                      <a:pt x="20" y="16"/>
                      <a:pt x="18" y="19"/>
                      <a:pt x="14" y="20"/>
                    </a:cubicBezTo>
                    <a:cubicBezTo>
                      <a:pt x="12" y="21"/>
                      <a:pt x="10" y="21"/>
                      <a:pt x="9" y="23"/>
                    </a:cubicBezTo>
                    <a:cubicBezTo>
                      <a:pt x="8" y="24"/>
                      <a:pt x="8" y="25"/>
                      <a:pt x="7" y="26"/>
                    </a:cubicBezTo>
                    <a:cubicBezTo>
                      <a:pt x="7" y="27"/>
                      <a:pt x="9" y="28"/>
                      <a:pt x="9" y="28"/>
                    </a:cubicBezTo>
                    <a:cubicBezTo>
                      <a:pt x="8" y="29"/>
                      <a:pt x="1" y="26"/>
                      <a:pt x="0" y="26"/>
                    </a:cubicBezTo>
                    <a:cubicBezTo>
                      <a:pt x="1" y="28"/>
                      <a:pt x="3" y="31"/>
                      <a:pt x="5" y="32"/>
                    </a:cubicBezTo>
                    <a:cubicBezTo>
                      <a:pt x="6" y="32"/>
                      <a:pt x="7" y="31"/>
                      <a:pt x="7" y="31"/>
                    </a:cubicBezTo>
                    <a:cubicBezTo>
                      <a:pt x="9" y="30"/>
                      <a:pt x="12" y="31"/>
                      <a:pt x="12" y="30"/>
                    </a:cubicBezTo>
                    <a:cubicBezTo>
                      <a:pt x="15" y="27"/>
                      <a:pt x="17" y="28"/>
                      <a:pt x="20" y="29"/>
                    </a:cubicBezTo>
                    <a:cubicBezTo>
                      <a:pt x="23" y="29"/>
                      <a:pt x="26" y="27"/>
                      <a:pt x="27" y="24"/>
                    </a:cubicBezTo>
                    <a:cubicBezTo>
                      <a:pt x="28" y="22"/>
                      <a:pt x="29" y="20"/>
                      <a:pt x="30" y="18"/>
                    </a:cubicBezTo>
                    <a:cubicBezTo>
                      <a:pt x="30" y="15"/>
                      <a:pt x="31" y="14"/>
                      <a:pt x="34" y="14"/>
                    </a:cubicBezTo>
                    <a:cubicBezTo>
                      <a:pt x="37" y="14"/>
                      <a:pt x="40" y="15"/>
                      <a:pt x="43" y="14"/>
                    </a:cubicBezTo>
                    <a:cubicBezTo>
                      <a:pt x="47" y="13"/>
                      <a:pt x="40" y="10"/>
                      <a:pt x="45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1" name="Freeform 711">
                <a:extLst>
                  <a:ext uri="{FF2B5EF4-FFF2-40B4-BE49-F238E27FC236}">
                    <a16:creationId xmlns:a16="http://schemas.microsoft.com/office/drawing/2014/main" id="{9CB16AF0-50BC-CA47-9BD5-CADD9A154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1086" y="3657303"/>
                <a:ext cx="58808" cy="34117"/>
              </a:xfrm>
              <a:custGeom>
                <a:avLst/>
                <a:gdLst>
                  <a:gd name="T0" fmla="*/ 2 w 17"/>
                  <a:gd name="T1" fmla="*/ 8 h 10"/>
                  <a:gd name="T2" fmla="*/ 7 w 17"/>
                  <a:gd name="T3" fmla="*/ 9 h 10"/>
                  <a:gd name="T4" fmla="*/ 12 w 17"/>
                  <a:gd name="T5" fmla="*/ 9 h 10"/>
                  <a:gd name="T6" fmla="*/ 16 w 17"/>
                  <a:gd name="T7" fmla="*/ 8 h 10"/>
                  <a:gd name="T8" fmla="*/ 15 w 17"/>
                  <a:gd name="T9" fmla="*/ 3 h 10"/>
                  <a:gd name="T10" fmla="*/ 10 w 17"/>
                  <a:gd name="T11" fmla="*/ 3 h 10"/>
                  <a:gd name="T12" fmla="*/ 6 w 17"/>
                  <a:gd name="T13" fmla="*/ 1 h 10"/>
                  <a:gd name="T14" fmla="*/ 2 w 17"/>
                  <a:gd name="T15" fmla="*/ 8 h 10"/>
                  <a:gd name="T16" fmla="*/ 2 w 17"/>
                  <a:gd name="T17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0">
                    <a:moveTo>
                      <a:pt x="2" y="8"/>
                    </a:moveTo>
                    <a:cubicBezTo>
                      <a:pt x="3" y="9"/>
                      <a:pt x="6" y="10"/>
                      <a:pt x="7" y="9"/>
                    </a:cubicBezTo>
                    <a:cubicBezTo>
                      <a:pt x="9" y="8"/>
                      <a:pt x="10" y="10"/>
                      <a:pt x="12" y="9"/>
                    </a:cubicBezTo>
                    <a:cubicBezTo>
                      <a:pt x="13" y="9"/>
                      <a:pt x="17" y="9"/>
                      <a:pt x="16" y="8"/>
                    </a:cubicBezTo>
                    <a:cubicBezTo>
                      <a:pt x="15" y="6"/>
                      <a:pt x="14" y="5"/>
                      <a:pt x="15" y="3"/>
                    </a:cubicBezTo>
                    <a:cubicBezTo>
                      <a:pt x="13" y="2"/>
                      <a:pt x="11" y="4"/>
                      <a:pt x="10" y="3"/>
                    </a:cubicBezTo>
                    <a:cubicBezTo>
                      <a:pt x="9" y="2"/>
                      <a:pt x="7" y="0"/>
                      <a:pt x="6" y="1"/>
                    </a:cubicBezTo>
                    <a:cubicBezTo>
                      <a:pt x="4" y="3"/>
                      <a:pt x="0" y="6"/>
                      <a:pt x="2" y="8"/>
                    </a:cubicBezTo>
                    <a:cubicBezTo>
                      <a:pt x="3" y="9"/>
                      <a:pt x="1" y="7"/>
                      <a:pt x="2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2" name="Freeform 712">
                <a:extLst>
                  <a:ext uri="{FF2B5EF4-FFF2-40B4-BE49-F238E27FC236}">
                    <a16:creationId xmlns:a16="http://schemas.microsoft.com/office/drawing/2014/main" id="{9344041A-9869-3F46-BE00-2CA7EDEE60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5827" y="3618480"/>
                <a:ext cx="128201" cy="79999"/>
              </a:xfrm>
              <a:custGeom>
                <a:avLst/>
                <a:gdLst>
                  <a:gd name="T0" fmla="*/ 1 w 37"/>
                  <a:gd name="T1" fmla="*/ 3 h 23"/>
                  <a:gd name="T2" fmla="*/ 0 w 37"/>
                  <a:gd name="T3" fmla="*/ 9 h 23"/>
                  <a:gd name="T4" fmla="*/ 5 w 37"/>
                  <a:gd name="T5" fmla="*/ 13 h 23"/>
                  <a:gd name="T6" fmla="*/ 7 w 37"/>
                  <a:gd name="T7" fmla="*/ 14 h 23"/>
                  <a:gd name="T8" fmla="*/ 12 w 37"/>
                  <a:gd name="T9" fmla="*/ 15 h 23"/>
                  <a:gd name="T10" fmla="*/ 15 w 37"/>
                  <a:gd name="T11" fmla="*/ 16 h 23"/>
                  <a:gd name="T12" fmla="*/ 19 w 37"/>
                  <a:gd name="T13" fmla="*/ 16 h 23"/>
                  <a:gd name="T14" fmla="*/ 22 w 37"/>
                  <a:gd name="T15" fmla="*/ 19 h 23"/>
                  <a:gd name="T16" fmla="*/ 26 w 37"/>
                  <a:gd name="T17" fmla="*/ 20 h 23"/>
                  <a:gd name="T18" fmla="*/ 29 w 37"/>
                  <a:gd name="T19" fmla="*/ 22 h 23"/>
                  <a:gd name="T20" fmla="*/ 32 w 37"/>
                  <a:gd name="T21" fmla="*/ 20 h 23"/>
                  <a:gd name="T22" fmla="*/ 35 w 37"/>
                  <a:gd name="T23" fmla="*/ 22 h 23"/>
                  <a:gd name="T24" fmla="*/ 37 w 37"/>
                  <a:gd name="T25" fmla="*/ 21 h 23"/>
                  <a:gd name="T26" fmla="*/ 37 w 37"/>
                  <a:gd name="T27" fmla="*/ 18 h 23"/>
                  <a:gd name="T28" fmla="*/ 37 w 37"/>
                  <a:gd name="T29" fmla="*/ 14 h 23"/>
                  <a:gd name="T30" fmla="*/ 32 w 37"/>
                  <a:gd name="T31" fmla="*/ 14 h 23"/>
                  <a:gd name="T32" fmla="*/ 31 w 37"/>
                  <a:gd name="T33" fmla="*/ 13 h 23"/>
                  <a:gd name="T34" fmla="*/ 28 w 37"/>
                  <a:gd name="T35" fmla="*/ 13 h 23"/>
                  <a:gd name="T36" fmla="*/ 26 w 37"/>
                  <a:gd name="T37" fmla="*/ 12 h 23"/>
                  <a:gd name="T38" fmla="*/ 24 w 37"/>
                  <a:gd name="T39" fmla="*/ 12 h 23"/>
                  <a:gd name="T40" fmla="*/ 20 w 37"/>
                  <a:gd name="T41" fmla="*/ 10 h 23"/>
                  <a:gd name="T42" fmla="*/ 18 w 37"/>
                  <a:gd name="T43" fmla="*/ 8 h 23"/>
                  <a:gd name="T44" fmla="*/ 16 w 37"/>
                  <a:gd name="T45" fmla="*/ 7 h 23"/>
                  <a:gd name="T46" fmla="*/ 10 w 37"/>
                  <a:gd name="T47" fmla="*/ 2 h 23"/>
                  <a:gd name="T48" fmla="*/ 8 w 37"/>
                  <a:gd name="T49" fmla="*/ 0 h 23"/>
                  <a:gd name="T50" fmla="*/ 5 w 37"/>
                  <a:gd name="T51" fmla="*/ 2 h 23"/>
                  <a:gd name="T52" fmla="*/ 4 w 37"/>
                  <a:gd name="T53" fmla="*/ 2 h 23"/>
                  <a:gd name="T54" fmla="*/ 1 w 37"/>
                  <a:gd name="T55" fmla="*/ 3 h 23"/>
                  <a:gd name="T56" fmla="*/ 1 w 37"/>
                  <a:gd name="T57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" h="23">
                    <a:moveTo>
                      <a:pt x="1" y="3"/>
                    </a:moveTo>
                    <a:cubicBezTo>
                      <a:pt x="0" y="4"/>
                      <a:pt x="0" y="8"/>
                      <a:pt x="0" y="9"/>
                    </a:cubicBezTo>
                    <a:cubicBezTo>
                      <a:pt x="1" y="10"/>
                      <a:pt x="4" y="11"/>
                      <a:pt x="5" y="13"/>
                    </a:cubicBezTo>
                    <a:cubicBezTo>
                      <a:pt x="6" y="13"/>
                      <a:pt x="7" y="14"/>
                      <a:pt x="7" y="14"/>
                    </a:cubicBezTo>
                    <a:cubicBezTo>
                      <a:pt x="9" y="15"/>
                      <a:pt x="10" y="14"/>
                      <a:pt x="12" y="15"/>
                    </a:cubicBezTo>
                    <a:cubicBezTo>
                      <a:pt x="13" y="15"/>
                      <a:pt x="14" y="16"/>
                      <a:pt x="15" y="16"/>
                    </a:cubicBezTo>
                    <a:cubicBezTo>
                      <a:pt x="16" y="16"/>
                      <a:pt x="18" y="16"/>
                      <a:pt x="19" y="16"/>
                    </a:cubicBezTo>
                    <a:cubicBezTo>
                      <a:pt x="20" y="17"/>
                      <a:pt x="21" y="18"/>
                      <a:pt x="22" y="19"/>
                    </a:cubicBezTo>
                    <a:cubicBezTo>
                      <a:pt x="23" y="19"/>
                      <a:pt x="25" y="19"/>
                      <a:pt x="26" y="20"/>
                    </a:cubicBezTo>
                    <a:cubicBezTo>
                      <a:pt x="27" y="20"/>
                      <a:pt x="28" y="22"/>
                      <a:pt x="29" y="22"/>
                    </a:cubicBezTo>
                    <a:cubicBezTo>
                      <a:pt x="30" y="22"/>
                      <a:pt x="31" y="20"/>
                      <a:pt x="32" y="20"/>
                    </a:cubicBezTo>
                    <a:cubicBezTo>
                      <a:pt x="33" y="21"/>
                      <a:pt x="33" y="23"/>
                      <a:pt x="35" y="22"/>
                    </a:cubicBezTo>
                    <a:cubicBezTo>
                      <a:pt x="35" y="22"/>
                      <a:pt x="37" y="21"/>
                      <a:pt x="37" y="21"/>
                    </a:cubicBezTo>
                    <a:cubicBezTo>
                      <a:pt x="37" y="20"/>
                      <a:pt x="37" y="19"/>
                      <a:pt x="37" y="18"/>
                    </a:cubicBezTo>
                    <a:cubicBezTo>
                      <a:pt x="36" y="17"/>
                      <a:pt x="37" y="16"/>
                      <a:pt x="37" y="14"/>
                    </a:cubicBezTo>
                    <a:cubicBezTo>
                      <a:pt x="35" y="14"/>
                      <a:pt x="34" y="15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30" y="13"/>
                      <a:pt x="29" y="14"/>
                      <a:pt x="28" y="13"/>
                    </a:cubicBezTo>
                    <a:cubicBezTo>
                      <a:pt x="28" y="13"/>
                      <a:pt x="27" y="12"/>
                      <a:pt x="26" y="12"/>
                    </a:cubicBezTo>
                    <a:cubicBezTo>
                      <a:pt x="25" y="12"/>
                      <a:pt x="24" y="14"/>
                      <a:pt x="24" y="12"/>
                    </a:cubicBezTo>
                    <a:cubicBezTo>
                      <a:pt x="22" y="10"/>
                      <a:pt x="21" y="11"/>
                      <a:pt x="20" y="10"/>
                    </a:cubicBezTo>
                    <a:cubicBezTo>
                      <a:pt x="19" y="9"/>
                      <a:pt x="19" y="8"/>
                      <a:pt x="18" y="8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4" y="6"/>
                      <a:pt x="11" y="4"/>
                      <a:pt x="10" y="2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6" y="1"/>
                      <a:pt x="5" y="2"/>
                    </a:cubicBezTo>
                    <a:cubicBezTo>
                      <a:pt x="5" y="3"/>
                      <a:pt x="4" y="2"/>
                      <a:pt x="4" y="2"/>
                    </a:cubicBezTo>
                    <a:cubicBezTo>
                      <a:pt x="3" y="3"/>
                      <a:pt x="2" y="3"/>
                      <a:pt x="1" y="3"/>
                    </a:cubicBezTo>
                    <a:cubicBezTo>
                      <a:pt x="0" y="4"/>
                      <a:pt x="2" y="3"/>
                      <a:pt x="1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3" name="Freeform 713">
                <a:extLst>
                  <a:ext uri="{FF2B5EF4-FFF2-40B4-BE49-F238E27FC236}">
                    <a16:creationId xmlns:a16="http://schemas.microsoft.com/office/drawing/2014/main" id="{0ADC74EA-3BA6-044E-BDC9-E20916FB30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1029" y="3909068"/>
                <a:ext cx="96445" cy="79999"/>
              </a:xfrm>
              <a:custGeom>
                <a:avLst/>
                <a:gdLst>
                  <a:gd name="T0" fmla="*/ 14 w 28"/>
                  <a:gd name="T1" fmla="*/ 19 h 23"/>
                  <a:gd name="T2" fmla="*/ 19 w 28"/>
                  <a:gd name="T3" fmla="*/ 18 h 23"/>
                  <a:gd name="T4" fmla="*/ 19 w 28"/>
                  <a:gd name="T5" fmla="*/ 15 h 23"/>
                  <a:gd name="T6" fmla="*/ 21 w 28"/>
                  <a:gd name="T7" fmla="*/ 14 h 23"/>
                  <a:gd name="T8" fmla="*/ 24 w 28"/>
                  <a:gd name="T9" fmla="*/ 12 h 23"/>
                  <a:gd name="T10" fmla="*/ 27 w 28"/>
                  <a:gd name="T11" fmla="*/ 9 h 23"/>
                  <a:gd name="T12" fmla="*/ 26 w 28"/>
                  <a:gd name="T13" fmla="*/ 1 h 23"/>
                  <a:gd name="T14" fmla="*/ 22 w 28"/>
                  <a:gd name="T15" fmla="*/ 1 h 23"/>
                  <a:gd name="T16" fmla="*/ 19 w 28"/>
                  <a:gd name="T17" fmla="*/ 2 h 23"/>
                  <a:gd name="T18" fmla="*/ 17 w 28"/>
                  <a:gd name="T19" fmla="*/ 2 h 23"/>
                  <a:gd name="T20" fmla="*/ 3 w 28"/>
                  <a:gd name="T21" fmla="*/ 3 h 23"/>
                  <a:gd name="T22" fmla="*/ 0 w 28"/>
                  <a:gd name="T23" fmla="*/ 7 h 23"/>
                  <a:gd name="T24" fmla="*/ 1 w 28"/>
                  <a:gd name="T25" fmla="*/ 10 h 23"/>
                  <a:gd name="T26" fmla="*/ 3 w 28"/>
                  <a:gd name="T27" fmla="*/ 14 h 23"/>
                  <a:gd name="T28" fmla="*/ 5 w 28"/>
                  <a:gd name="T29" fmla="*/ 18 h 23"/>
                  <a:gd name="T30" fmla="*/ 6 w 28"/>
                  <a:gd name="T31" fmla="*/ 19 h 23"/>
                  <a:gd name="T32" fmla="*/ 7 w 28"/>
                  <a:gd name="T33" fmla="*/ 21 h 23"/>
                  <a:gd name="T34" fmla="*/ 8 w 28"/>
                  <a:gd name="T35" fmla="*/ 23 h 23"/>
                  <a:gd name="T36" fmla="*/ 14 w 28"/>
                  <a:gd name="T37" fmla="*/ 19 h 23"/>
                  <a:gd name="T38" fmla="*/ 14 w 28"/>
                  <a:gd name="T39" fmla="*/ 1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" h="23">
                    <a:moveTo>
                      <a:pt x="14" y="19"/>
                    </a:moveTo>
                    <a:cubicBezTo>
                      <a:pt x="14" y="18"/>
                      <a:pt x="20" y="20"/>
                      <a:pt x="19" y="18"/>
                    </a:cubicBezTo>
                    <a:cubicBezTo>
                      <a:pt x="19" y="18"/>
                      <a:pt x="18" y="15"/>
                      <a:pt x="19" y="15"/>
                    </a:cubicBezTo>
                    <a:cubicBezTo>
                      <a:pt x="20" y="15"/>
                      <a:pt x="21" y="16"/>
                      <a:pt x="21" y="14"/>
                    </a:cubicBezTo>
                    <a:cubicBezTo>
                      <a:pt x="21" y="12"/>
                      <a:pt x="23" y="13"/>
                      <a:pt x="24" y="12"/>
                    </a:cubicBezTo>
                    <a:cubicBezTo>
                      <a:pt x="26" y="12"/>
                      <a:pt x="26" y="10"/>
                      <a:pt x="27" y="9"/>
                    </a:cubicBezTo>
                    <a:cubicBezTo>
                      <a:pt x="28" y="7"/>
                      <a:pt x="25" y="2"/>
                      <a:pt x="26" y="1"/>
                    </a:cubicBezTo>
                    <a:cubicBezTo>
                      <a:pt x="24" y="2"/>
                      <a:pt x="24" y="2"/>
                      <a:pt x="22" y="1"/>
                    </a:cubicBezTo>
                    <a:cubicBezTo>
                      <a:pt x="21" y="0"/>
                      <a:pt x="19" y="2"/>
                      <a:pt x="19" y="2"/>
                    </a:cubicBezTo>
                    <a:cubicBezTo>
                      <a:pt x="19" y="4"/>
                      <a:pt x="17" y="2"/>
                      <a:pt x="17" y="2"/>
                    </a:cubicBezTo>
                    <a:cubicBezTo>
                      <a:pt x="13" y="1"/>
                      <a:pt x="6" y="0"/>
                      <a:pt x="3" y="3"/>
                    </a:cubicBezTo>
                    <a:cubicBezTo>
                      <a:pt x="2" y="4"/>
                      <a:pt x="0" y="5"/>
                      <a:pt x="0" y="7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3" y="11"/>
                      <a:pt x="3" y="13"/>
                      <a:pt x="3" y="14"/>
                    </a:cubicBezTo>
                    <a:cubicBezTo>
                      <a:pt x="4" y="16"/>
                      <a:pt x="4" y="17"/>
                      <a:pt x="5" y="18"/>
                    </a:cubicBezTo>
                    <a:cubicBezTo>
                      <a:pt x="5" y="19"/>
                      <a:pt x="6" y="18"/>
                      <a:pt x="6" y="19"/>
                    </a:cubicBezTo>
                    <a:cubicBezTo>
                      <a:pt x="7" y="19"/>
                      <a:pt x="6" y="20"/>
                      <a:pt x="7" y="21"/>
                    </a:cubicBezTo>
                    <a:cubicBezTo>
                      <a:pt x="9" y="21"/>
                      <a:pt x="8" y="22"/>
                      <a:pt x="8" y="23"/>
                    </a:cubicBezTo>
                    <a:cubicBezTo>
                      <a:pt x="8" y="22"/>
                      <a:pt x="14" y="20"/>
                      <a:pt x="14" y="19"/>
                    </a:cubicBezTo>
                    <a:cubicBezTo>
                      <a:pt x="14" y="19"/>
                      <a:pt x="14" y="20"/>
                      <a:pt x="14" y="1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4" name="Freeform 714">
                <a:extLst>
                  <a:ext uri="{FF2B5EF4-FFF2-40B4-BE49-F238E27FC236}">
                    <a16:creationId xmlns:a16="http://schemas.microsoft.com/office/drawing/2014/main" id="{53CD3C2A-AE71-1B46-8F30-C299546B0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391" y="4050244"/>
                <a:ext cx="76451" cy="90589"/>
              </a:xfrm>
              <a:custGeom>
                <a:avLst/>
                <a:gdLst>
                  <a:gd name="T0" fmla="*/ 10 w 22"/>
                  <a:gd name="T1" fmla="*/ 3 h 26"/>
                  <a:gd name="T2" fmla="*/ 7 w 22"/>
                  <a:gd name="T3" fmla="*/ 4 h 26"/>
                  <a:gd name="T4" fmla="*/ 6 w 22"/>
                  <a:gd name="T5" fmla="*/ 4 h 26"/>
                  <a:gd name="T6" fmla="*/ 5 w 22"/>
                  <a:gd name="T7" fmla="*/ 1 h 26"/>
                  <a:gd name="T8" fmla="*/ 0 w 22"/>
                  <a:gd name="T9" fmla="*/ 0 h 26"/>
                  <a:gd name="T10" fmla="*/ 1 w 22"/>
                  <a:gd name="T11" fmla="*/ 6 h 26"/>
                  <a:gd name="T12" fmla="*/ 4 w 22"/>
                  <a:gd name="T13" fmla="*/ 14 h 26"/>
                  <a:gd name="T14" fmla="*/ 9 w 22"/>
                  <a:gd name="T15" fmla="*/ 21 h 26"/>
                  <a:gd name="T16" fmla="*/ 19 w 22"/>
                  <a:gd name="T17" fmla="*/ 26 h 26"/>
                  <a:gd name="T18" fmla="*/ 20 w 22"/>
                  <a:gd name="T19" fmla="*/ 23 h 26"/>
                  <a:gd name="T20" fmla="*/ 16 w 22"/>
                  <a:gd name="T21" fmla="*/ 14 h 26"/>
                  <a:gd name="T22" fmla="*/ 16 w 22"/>
                  <a:gd name="T23" fmla="*/ 6 h 26"/>
                  <a:gd name="T24" fmla="*/ 10 w 22"/>
                  <a:gd name="T25" fmla="*/ 3 h 26"/>
                  <a:gd name="T26" fmla="*/ 10 w 22"/>
                  <a:gd name="T2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" h="26">
                    <a:moveTo>
                      <a:pt x="10" y="3"/>
                    </a:moveTo>
                    <a:cubicBezTo>
                      <a:pt x="9" y="3"/>
                      <a:pt x="8" y="4"/>
                      <a:pt x="7" y="4"/>
                    </a:cubicBezTo>
                    <a:cubicBezTo>
                      <a:pt x="7" y="3"/>
                      <a:pt x="6" y="4"/>
                      <a:pt x="6" y="4"/>
                    </a:cubicBezTo>
                    <a:cubicBezTo>
                      <a:pt x="5" y="4"/>
                      <a:pt x="5" y="2"/>
                      <a:pt x="5" y="1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1" y="1"/>
                      <a:pt x="1" y="4"/>
                      <a:pt x="1" y="6"/>
                    </a:cubicBezTo>
                    <a:cubicBezTo>
                      <a:pt x="2" y="8"/>
                      <a:pt x="3" y="11"/>
                      <a:pt x="4" y="14"/>
                    </a:cubicBezTo>
                    <a:cubicBezTo>
                      <a:pt x="6" y="16"/>
                      <a:pt x="7" y="19"/>
                      <a:pt x="9" y="21"/>
                    </a:cubicBezTo>
                    <a:cubicBezTo>
                      <a:pt x="12" y="22"/>
                      <a:pt x="15" y="26"/>
                      <a:pt x="19" y="26"/>
                    </a:cubicBezTo>
                    <a:cubicBezTo>
                      <a:pt x="22" y="26"/>
                      <a:pt x="21" y="25"/>
                      <a:pt x="20" y="23"/>
                    </a:cubicBezTo>
                    <a:cubicBezTo>
                      <a:pt x="18" y="20"/>
                      <a:pt x="16" y="18"/>
                      <a:pt x="16" y="14"/>
                    </a:cubicBezTo>
                    <a:cubicBezTo>
                      <a:pt x="16" y="11"/>
                      <a:pt x="18" y="9"/>
                      <a:pt x="16" y="6"/>
                    </a:cubicBezTo>
                    <a:cubicBezTo>
                      <a:pt x="15" y="5"/>
                      <a:pt x="11" y="0"/>
                      <a:pt x="10" y="3"/>
                    </a:cubicBezTo>
                    <a:cubicBezTo>
                      <a:pt x="9" y="4"/>
                      <a:pt x="10" y="2"/>
                      <a:pt x="10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5" name="Freeform 715">
                <a:extLst>
                  <a:ext uri="{FF2B5EF4-FFF2-40B4-BE49-F238E27FC236}">
                    <a16:creationId xmlns:a16="http://schemas.microsoft.com/office/drawing/2014/main" id="{4A590134-4DB2-8042-9D90-DD2C93DE6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2915" y="3134950"/>
                <a:ext cx="1033850" cy="674118"/>
              </a:xfrm>
              <a:custGeom>
                <a:avLst/>
                <a:gdLst>
                  <a:gd name="T0" fmla="*/ 279 w 300"/>
                  <a:gd name="T1" fmla="*/ 37 h 195"/>
                  <a:gd name="T2" fmla="*/ 244 w 300"/>
                  <a:gd name="T3" fmla="*/ 1 h 195"/>
                  <a:gd name="T4" fmla="*/ 223 w 300"/>
                  <a:gd name="T5" fmla="*/ 18 h 195"/>
                  <a:gd name="T6" fmla="*/ 214 w 300"/>
                  <a:gd name="T7" fmla="*/ 27 h 195"/>
                  <a:gd name="T8" fmla="*/ 205 w 300"/>
                  <a:gd name="T9" fmla="*/ 39 h 195"/>
                  <a:gd name="T10" fmla="*/ 224 w 300"/>
                  <a:gd name="T11" fmla="*/ 46 h 195"/>
                  <a:gd name="T12" fmla="*/ 197 w 300"/>
                  <a:gd name="T13" fmla="*/ 55 h 195"/>
                  <a:gd name="T14" fmla="*/ 180 w 300"/>
                  <a:gd name="T15" fmla="*/ 66 h 195"/>
                  <a:gd name="T16" fmla="*/ 146 w 300"/>
                  <a:gd name="T17" fmla="*/ 75 h 195"/>
                  <a:gd name="T18" fmla="*/ 121 w 300"/>
                  <a:gd name="T19" fmla="*/ 70 h 195"/>
                  <a:gd name="T20" fmla="*/ 94 w 300"/>
                  <a:gd name="T21" fmla="*/ 56 h 195"/>
                  <a:gd name="T22" fmla="*/ 66 w 300"/>
                  <a:gd name="T23" fmla="*/ 30 h 195"/>
                  <a:gd name="T24" fmla="*/ 56 w 300"/>
                  <a:gd name="T25" fmla="*/ 44 h 195"/>
                  <a:gd name="T26" fmla="*/ 44 w 300"/>
                  <a:gd name="T27" fmla="*/ 51 h 195"/>
                  <a:gd name="T28" fmla="*/ 34 w 300"/>
                  <a:gd name="T29" fmla="*/ 63 h 195"/>
                  <a:gd name="T30" fmla="*/ 28 w 300"/>
                  <a:gd name="T31" fmla="*/ 76 h 195"/>
                  <a:gd name="T32" fmla="*/ 11 w 300"/>
                  <a:gd name="T33" fmla="*/ 84 h 195"/>
                  <a:gd name="T34" fmla="*/ 1 w 300"/>
                  <a:gd name="T35" fmla="*/ 91 h 195"/>
                  <a:gd name="T36" fmla="*/ 7 w 300"/>
                  <a:gd name="T37" fmla="*/ 103 h 195"/>
                  <a:gd name="T38" fmla="*/ 23 w 300"/>
                  <a:gd name="T39" fmla="*/ 111 h 195"/>
                  <a:gd name="T40" fmla="*/ 27 w 300"/>
                  <a:gd name="T41" fmla="*/ 121 h 195"/>
                  <a:gd name="T42" fmla="*/ 27 w 300"/>
                  <a:gd name="T43" fmla="*/ 135 h 195"/>
                  <a:gd name="T44" fmla="*/ 40 w 300"/>
                  <a:gd name="T45" fmla="*/ 140 h 195"/>
                  <a:gd name="T46" fmla="*/ 62 w 300"/>
                  <a:gd name="T47" fmla="*/ 154 h 195"/>
                  <a:gd name="T48" fmla="*/ 74 w 300"/>
                  <a:gd name="T49" fmla="*/ 156 h 195"/>
                  <a:gd name="T50" fmla="*/ 92 w 300"/>
                  <a:gd name="T51" fmla="*/ 151 h 195"/>
                  <a:gd name="T52" fmla="*/ 106 w 300"/>
                  <a:gd name="T53" fmla="*/ 146 h 195"/>
                  <a:gd name="T54" fmla="*/ 116 w 300"/>
                  <a:gd name="T55" fmla="*/ 155 h 195"/>
                  <a:gd name="T56" fmla="*/ 117 w 300"/>
                  <a:gd name="T57" fmla="*/ 166 h 195"/>
                  <a:gd name="T58" fmla="*/ 119 w 300"/>
                  <a:gd name="T59" fmla="*/ 178 h 195"/>
                  <a:gd name="T60" fmla="*/ 125 w 300"/>
                  <a:gd name="T61" fmla="*/ 187 h 195"/>
                  <a:gd name="T62" fmla="*/ 134 w 300"/>
                  <a:gd name="T63" fmla="*/ 186 h 195"/>
                  <a:gd name="T64" fmla="*/ 143 w 300"/>
                  <a:gd name="T65" fmla="*/ 182 h 195"/>
                  <a:gd name="T66" fmla="*/ 155 w 300"/>
                  <a:gd name="T67" fmla="*/ 180 h 195"/>
                  <a:gd name="T68" fmla="*/ 168 w 300"/>
                  <a:gd name="T69" fmla="*/ 186 h 195"/>
                  <a:gd name="T70" fmla="*/ 175 w 300"/>
                  <a:gd name="T71" fmla="*/ 195 h 195"/>
                  <a:gd name="T72" fmla="*/ 189 w 300"/>
                  <a:gd name="T73" fmla="*/ 186 h 195"/>
                  <a:gd name="T74" fmla="*/ 202 w 300"/>
                  <a:gd name="T75" fmla="*/ 182 h 195"/>
                  <a:gd name="T76" fmla="*/ 215 w 300"/>
                  <a:gd name="T77" fmla="*/ 173 h 195"/>
                  <a:gd name="T78" fmla="*/ 221 w 300"/>
                  <a:gd name="T79" fmla="*/ 164 h 195"/>
                  <a:gd name="T80" fmla="*/ 228 w 300"/>
                  <a:gd name="T81" fmla="*/ 156 h 195"/>
                  <a:gd name="T82" fmla="*/ 232 w 300"/>
                  <a:gd name="T83" fmla="*/ 149 h 195"/>
                  <a:gd name="T84" fmla="*/ 236 w 300"/>
                  <a:gd name="T85" fmla="*/ 143 h 195"/>
                  <a:gd name="T86" fmla="*/ 231 w 300"/>
                  <a:gd name="T87" fmla="*/ 139 h 195"/>
                  <a:gd name="T88" fmla="*/ 229 w 300"/>
                  <a:gd name="T89" fmla="*/ 132 h 195"/>
                  <a:gd name="T90" fmla="*/ 221 w 300"/>
                  <a:gd name="T91" fmla="*/ 115 h 195"/>
                  <a:gd name="T92" fmla="*/ 229 w 300"/>
                  <a:gd name="T93" fmla="*/ 106 h 195"/>
                  <a:gd name="T94" fmla="*/ 238 w 300"/>
                  <a:gd name="T95" fmla="*/ 102 h 195"/>
                  <a:gd name="T96" fmla="*/ 220 w 300"/>
                  <a:gd name="T97" fmla="*/ 102 h 195"/>
                  <a:gd name="T98" fmla="*/ 221 w 300"/>
                  <a:gd name="T99" fmla="*/ 90 h 195"/>
                  <a:gd name="T100" fmla="*/ 234 w 300"/>
                  <a:gd name="T101" fmla="*/ 87 h 195"/>
                  <a:gd name="T102" fmla="*/ 238 w 300"/>
                  <a:gd name="T103" fmla="*/ 89 h 195"/>
                  <a:gd name="T104" fmla="*/ 259 w 300"/>
                  <a:gd name="T105" fmla="*/ 77 h 195"/>
                  <a:gd name="T106" fmla="*/ 271 w 300"/>
                  <a:gd name="T107" fmla="*/ 72 h 195"/>
                  <a:gd name="T108" fmla="*/ 281 w 300"/>
                  <a:gd name="T109" fmla="*/ 60 h 195"/>
                  <a:gd name="T110" fmla="*/ 295 w 300"/>
                  <a:gd name="T111" fmla="*/ 47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0" h="195">
                    <a:moveTo>
                      <a:pt x="298" y="37"/>
                    </a:moveTo>
                    <a:cubicBezTo>
                      <a:pt x="298" y="35"/>
                      <a:pt x="294" y="36"/>
                      <a:pt x="293" y="37"/>
                    </a:cubicBezTo>
                    <a:cubicBezTo>
                      <a:pt x="291" y="37"/>
                      <a:pt x="290" y="38"/>
                      <a:pt x="288" y="39"/>
                    </a:cubicBezTo>
                    <a:cubicBezTo>
                      <a:pt x="286" y="40"/>
                      <a:pt x="279" y="40"/>
                      <a:pt x="279" y="37"/>
                    </a:cubicBezTo>
                    <a:cubicBezTo>
                      <a:pt x="277" y="33"/>
                      <a:pt x="276" y="31"/>
                      <a:pt x="272" y="29"/>
                    </a:cubicBezTo>
                    <a:cubicBezTo>
                      <a:pt x="269" y="28"/>
                      <a:pt x="263" y="28"/>
                      <a:pt x="262" y="24"/>
                    </a:cubicBezTo>
                    <a:cubicBezTo>
                      <a:pt x="261" y="18"/>
                      <a:pt x="259" y="11"/>
                      <a:pt x="255" y="6"/>
                    </a:cubicBezTo>
                    <a:cubicBezTo>
                      <a:pt x="252" y="3"/>
                      <a:pt x="248" y="3"/>
                      <a:pt x="244" y="1"/>
                    </a:cubicBezTo>
                    <a:cubicBezTo>
                      <a:pt x="240" y="0"/>
                      <a:pt x="233" y="1"/>
                      <a:pt x="229" y="3"/>
                    </a:cubicBezTo>
                    <a:cubicBezTo>
                      <a:pt x="228" y="4"/>
                      <a:pt x="226" y="5"/>
                      <a:pt x="225" y="6"/>
                    </a:cubicBezTo>
                    <a:cubicBezTo>
                      <a:pt x="225" y="7"/>
                      <a:pt x="228" y="7"/>
                      <a:pt x="228" y="8"/>
                    </a:cubicBezTo>
                    <a:cubicBezTo>
                      <a:pt x="229" y="12"/>
                      <a:pt x="224" y="15"/>
                      <a:pt x="223" y="18"/>
                    </a:cubicBezTo>
                    <a:cubicBezTo>
                      <a:pt x="222" y="19"/>
                      <a:pt x="222" y="20"/>
                      <a:pt x="222" y="21"/>
                    </a:cubicBezTo>
                    <a:cubicBezTo>
                      <a:pt x="222" y="22"/>
                      <a:pt x="222" y="22"/>
                      <a:pt x="222" y="23"/>
                    </a:cubicBezTo>
                    <a:cubicBezTo>
                      <a:pt x="222" y="25"/>
                      <a:pt x="219" y="25"/>
                      <a:pt x="217" y="26"/>
                    </a:cubicBezTo>
                    <a:cubicBezTo>
                      <a:pt x="216" y="26"/>
                      <a:pt x="215" y="27"/>
                      <a:pt x="214" y="27"/>
                    </a:cubicBezTo>
                    <a:cubicBezTo>
                      <a:pt x="213" y="27"/>
                      <a:pt x="208" y="25"/>
                      <a:pt x="208" y="25"/>
                    </a:cubicBezTo>
                    <a:cubicBezTo>
                      <a:pt x="207" y="27"/>
                      <a:pt x="206" y="30"/>
                      <a:pt x="205" y="32"/>
                    </a:cubicBezTo>
                    <a:cubicBezTo>
                      <a:pt x="205" y="33"/>
                      <a:pt x="204" y="34"/>
                      <a:pt x="204" y="35"/>
                    </a:cubicBezTo>
                    <a:cubicBezTo>
                      <a:pt x="204" y="35"/>
                      <a:pt x="202" y="41"/>
                      <a:pt x="205" y="39"/>
                    </a:cubicBezTo>
                    <a:cubicBezTo>
                      <a:pt x="206" y="38"/>
                      <a:pt x="206" y="38"/>
                      <a:pt x="208" y="38"/>
                    </a:cubicBezTo>
                    <a:cubicBezTo>
                      <a:pt x="209" y="38"/>
                      <a:pt x="211" y="40"/>
                      <a:pt x="212" y="39"/>
                    </a:cubicBezTo>
                    <a:cubicBezTo>
                      <a:pt x="216" y="36"/>
                      <a:pt x="219" y="38"/>
                      <a:pt x="222" y="42"/>
                    </a:cubicBezTo>
                    <a:cubicBezTo>
                      <a:pt x="223" y="43"/>
                      <a:pt x="225" y="45"/>
                      <a:pt x="224" y="46"/>
                    </a:cubicBezTo>
                    <a:cubicBezTo>
                      <a:pt x="224" y="46"/>
                      <a:pt x="220" y="45"/>
                      <a:pt x="219" y="45"/>
                    </a:cubicBezTo>
                    <a:cubicBezTo>
                      <a:pt x="216" y="46"/>
                      <a:pt x="212" y="46"/>
                      <a:pt x="209" y="47"/>
                    </a:cubicBezTo>
                    <a:cubicBezTo>
                      <a:pt x="206" y="48"/>
                      <a:pt x="206" y="54"/>
                      <a:pt x="202" y="54"/>
                    </a:cubicBezTo>
                    <a:cubicBezTo>
                      <a:pt x="200" y="54"/>
                      <a:pt x="198" y="53"/>
                      <a:pt x="197" y="55"/>
                    </a:cubicBezTo>
                    <a:cubicBezTo>
                      <a:pt x="196" y="56"/>
                      <a:pt x="194" y="58"/>
                      <a:pt x="192" y="58"/>
                    </a:cubicBezTo>
                    <a:cubicBezTo>
                      <a:pt x="189" y="57"/>
                      <a:pt x="183" y="53"/>
                      <a:pt x="182" y="59"/>
                    </a:cubicBezTo>
                    <a:cubicBezTo>
                      <a:pt x="182" y="61"/>
                      <a:pt x="184" y="62"/>
                      <a:pt x="184" y="63"/>
                    </a:cubicBezTo>
                    <a:cubicBezTo>
                      <a:pt x="184" y="65"/>
                      <a:pt x="181" y="65"/>
                      <a:pt x="180" y="66"/>
                    </a:cubicBezTo>
                    <a:cubicBezTo>
                      <a:pt x="177" y="69"/>
                      <a:pt x="176" y="72"/>
                      <a:pt x="172" y="72"/>
                    </a:cubicBezTo>
                    <a:cubicBezTo>
                      <a:pt x="167" y="72"/>
                      <a:pt x="162" y="72"/>
                      <a:pt x="157" y="73"/>
                    </a:cubicBezTo>
                    <a:cubicBezTo>
                      <a:pt x="155" y="74"/>
                      <a:pt x="151" y="78"/>
                      <a:pt x="150" y="77"/>
                    </a:cubicBezTo>
                    <a:cubicBezTo>
                      <a:pt x="148" y="77"/>
                      <a:pt x="147" y="75"/>
                      <a:pt x="146" y="75"/>
                    </a:cubicBezTo>
                    <a:cubicBezTo>
                      <a:pt x="144" y="75"/>
                      <a:pt x="143" y="75"/>
                      <a:pt x="141" y="75"/>
                    </a:cubicBezTo>
                    <a:cubicBezTo>
                      <a:pt x="139" y="74"/>
                      <a:pt x="137" y="74"/>
                      <a:pt x="135" y="72"/>
                    </a:cubicBezTo>
                    <a:cubicBezTo>
                      <a:pt x="133" y="71"/>
                      <a:pt x="132" y="71"/>
                      <a:pt x="131" y="70"/>
                    </a:cubicBezTo>
                    <a:cubicBezTo>
                      <a:pt x="127" y="70"/>
                      <a:pt x="125" y="70"/>
                      <a:pt x="121" y="70"/>
                    </a:cubicBezTo>
                    <a:cubicBezTo>
                      <a:pt x="118" y="70"/>
                      <a:pt x="113" y="71"/>
                      <a:pt x="109" y="70"/>
                    </a:cubicBezTo>
                    <a:cubicBezTo>
                      <a:pt x="108" y="70"/>
                      <a:pt x="107" y="68"/>
                      <a:pt x="107" y="67"/>
                    </a:cubicBezTo>
                    <a:cubicBezTo>
                      <a:pt x="105" y="65"/>
                      <a:pt x="104" y="63"/>
                      <a:pt x="102" y="61"/>
                    </a:cubicBezTo>
                    <a:cubicBezTo>
                      <a:pt x="99" y="59"/>
                      <a:pt x="97" y="56"/>
                      <a:pt x="94" y="56"/>
                    </a:cubicBezTo>
                    <a:cubicBezTo>
                      <a:pt x="92" y="56"/>
                      <a:pt x="81" y="56"/>
                      <a:pt x="83" y="52"/>
                    </a:cubicBezTo>
                    <a:cubicBezTo>
                      <a:pt x="85" y="48"/>
                      <a:pt x="84" y="41"/>
                      <a:pt x="79" y="38"/>
                    </a:cubicBezTo>
                    <a:cubicBezTo>
                      <a:pt x="75" y="35"/>
                      <a:pt x="70" y="35"/>
                      <a:pt x="69" y="29"/>
                    </a:cubicBezTo>
                    <a:cubicBezTo>
                      <a:pt x="68" y="30"/>
                      <a:pt x="67" y="29"/>
                      <a:pt x="66" y="30"/>
                    </a:cubicBezTo>
                    <a:cubicBezTo>
                      <a:pt x="65" y="31"/>
                      <a:pt x="65" y="31"/>
                      <a:pt x="65" y="32"/>
                    </a:cubicBezTo>
                    <a:cubicBezTo>
                      <a:pt x="63" y="35"/>
                      <a:pt x="60" y="34"/>
                      <a:pt x="59" y="37"/>
                    </a:cubicBezTo>
                    <a:cubicBezTo>
                      <a:pt x="59" y="39"/>
                      <a:pt x="61" y="41"/>
                      <a:pt x="60" y="42"/>
                    </a:cubicBezTo>
                    <a:cubicBezTo>
                      <a:pt x="59" y="43"/>
                      <a:pt x="57" y="44"/>
                      <a:pt x="56" y="44"/>
                    </a:cubicBezTo>
                    <a:cubicBezTo>
                      <a:pt x="55" y="45"/>
                      <a:pt x="54" y="43"/>
                      <a:pt x="53" y="44"/>
                    </a:cubicBezTo>
                    <a:cubicBezTo>
                      <a:pt x="51" y="44"/>
                      <a:pt x="50" y="43"/>
                      <a:pt x="48" y="42"/>
                    </a:cubicBezTo>
                    <a:cubicBezTo>
                      <a:pt x="47" y="41"/>
                      <a:pt x="46" y="46"/>
                      <a:pt x="45" y="47"/>
                    </a:cubicBezTo>
                    <a:cubicBezTo>
                      <a:pt x="45" y="48"/>
                      <a:pt x="44" y="50"/>
                      <a:pt x="44" y="51"/>
                    </a:cubicBezTo>
                    <a:cubicBezTo>
                      <a:pt x="44" y="53"/>
                      <a:pt x="45" y="53"/>
                      <a:pt x="45" y="54"/>
                    </a:cubicBezTo>
                    <a:cubicBezTo>
                      <a:pt x="45" y="56"/>
                      <a:pt x="39" y="54"/>
                      <a:pt x="39" y="54"/>
                    </a:cubicBezTo>
                    <a:cubicBezTo>
                      <a:pt x="37" y="55"/>
                      <a:pt x="33" y="55"/>
                      <a:pt x="32" y="56"/>
                    </a:cubicBezTo>
                    <a:cubicBezTo>
                      <a:pt x="33" y="55"/>
                      <a:pt x="34" y="62"/>
                      <a:pt x="34" y="63"/>
                    </a:cubicBezTo>
                    <a:cubicBezTo>
                      <a:pt x="35" y="64"/>
                      <a:pt x="36" y="65"/>
                      <a:pt x="37" y="66"/>
                    </a:cubicBezTo>
                    <a:cubicBezTo>
                      <a:pt x="37" y="67"/>
                      <a:pt x="34" y="69"/>
                      <a:pt x="33" y="70"/>
                    </a:cubicBezTo>
                    <a:cubicBezTo>
                      <a:pt x="32" y="71"/>
                      <a:pt x="33" y="74"/>
                      <a:pt x="32" y="74"/>
                    </a:cubicBezTo>
                    <a:cubicBezTo>
                      <a:pt x="31" y="75"/>
                      <a:pt x="29" y="75"/>
                      <a:pt x="28" y="76"/>
                    </a:cubicBezTo>
                    <a:cubicBezTo>
                      <a:pt x="26" y="77"/>
                      <a:pt x="25" y="78"/>
                      <a:pt x="24" y="79"/>
                    </a:cubicBezTo>
                    <a:cubicBezTo>
                      <a:pt x="22" y="79"/>
                      <a:pt x="21" y="79"/>
                      <a:pt x="19" y="80"/>
                    </a:cubicBezTo>
                    <a:cubicBezTo>
                      <a:pt x="17" y="80"/>
                      <a:pt x="16" y="81"/>
                      <a:pt x="15" y="83"/>
                    </a:cubicBezTo>
                    <a:cubicBezTo>
                      <a:pt x="15" y="83"/>
                      <a:pt x="11" y="84"/>
                      <a:pt x="11" y="84"/>
                    </a:cubicBezTo>
                    <a:cubicBezTo>
                      <a:pt x="11" y="84"/>
                      <a:pt x="11" y="83"/>
                      <a:pt x="11" y="83"/>
                    </a:cubicBezTo>
                    <a:cubicBezTo>
                      <a:pt x="10" y="83"/>
                      <a:pt x="9" y="83"/>
                      <a:pt x="7" y="83"/>
                    </a:cubicBezTo>
                    <a:cubicBezTo>
                      <a:pt x="6" y="83"/>
                      <a:pt x="3" y="85"/>
                      <a:pt x="3" y="86"/>
                    </a:cubicBezTo>
                    <a:cubicBezTo>
                      <a:pt x="2" y="88"/>
                      <a:pt x="1" y="90"/>
                      <a:pt x="1" y="91"/>
                    </a:cubicBezTo>
                    <a:cubicBezTo>
                      <a:pt x="0" y="93"/>
                      <a:pt x="3" y="95"/>
                      <a:pt x="4" y="95"/>
                    </a:cubicBezTo>
                    <a:cubicBezTo>
                      <a:pt x="7" y="95"/>
                      <a:pt x="6" y="95"/>
                      <a:pt x="7" y="98"/>
                    </a:cubicBezTo>
                    <a:cubicBezTo>
                      <a:pt x="7" y="99"/>
                      <a:pt x="8" y="99"/>
                      <a:pt x="8" y="101"/>
                    </a:cubicBezTo>
                    <a:cubicBezTo>
                      <a:pt x="8" y="101"/>
                      <a:pt x="7" y="103"/>
                      <a:pt x="7" y="103"/>
                    </a:cubicBezTo>
                    <a:cubicBezTo>
                      <a:pt x="9" y="104"/>
                      <a:pt x="10" y="104"/>
                      <a:pt x="11" y="105"/>
                    </a:cubicBezTo>
                    <a:cubicBezTo>
                      <a:pt x="13" y="107"/>
                      <a:pt x="12" y="109"/>
                      <a:pt x="14" y="110"/>
                    </a:cubicBezTo>
                    <a:cubicBezTo>
                      <a:pt x="16" y="111"/>
                      <a:pt x="18" y="112"/>
                      <a:pt x="20" y="113"/>
                    </a:cubicBezTo>
                    <a:cubicBezTo>
                      <a:pt x="21" y="113"/>
                      <a:pt x="22" y="112"/>
                      <a:pt x="23" y="111"/>
                    </a:cubicBezTo>
                    <a:cubicBezTo>
                      <a:pt x="26" y="109"/>
                      <a:pt x="31" y="110"/>
                      <a:pt x="33" y="113"/>
                    </a:cubicBezTo>
                    <a:cubicBezTo>
                      <a:pt x="34" y="115"/>
                      <a:pt x="32" y="116"/>
                      <a:pt x="31" y="117"/>
                    </a:cubicBezTo>
                    <a:cubicBezTo>
                      <a:pt x="30" y="118"/>
                      <a:pt x="30" y="118"/>
                      <a:pt x="30" y="119"/>
                    </a:cubicBezTo>
                    <a:cubicBezTo>
                      <a:pt x="29" y="121"/>
                      <a:pt x="28" y="121"/>
                      <a:pt x="27" y="121"/>
                    </a:cubicBezTo>
                    <a:cubicBezTo>
                      <a:pt x="24" y="123"/>
                      <a:pt x="32" y="126"/>
                      <a:pt x="29" y="128"/>
                    </a:cubicBezTo>
                    <a:cubicBezTo>
                      <a:pt x="28" y="130"/>
                      <a:pt x="27" y="129"/>
                      <a:pt x="25" y="129"/>
                    </a:cubicBezTo>
                    <a:cubicBezTo>
                      <a:pt x="21" y="128"/>
                      <a:pt x="26" y="132"/>
                      <a:pt x="26" y="132"/>
                    </a:cubicBezTo>
                    <a:cubicBezTo>
                      <a:pt x="26" y="134"/>
                      <a:pt x="25" y="135"/>
                      <a:pt x="27" y="135"/>
                    </a:cubicBezTo>
                    <a:cubicBezTo>
                      <a:pt x="29" y="136"/>
                      <a:pt x="29" y="137"/>
                      <a:pt x="31" y="138"/>
                    </a:cubicBezTo>
                    <a:cubicBezTo>
                      <a:pt x="33" y="138"/>
                      <a:pt x="34" y="140"/>
                      <a:pt x="36" y="141"/>
                    </a:cubicBezTo>
                    <a:cubicBezTo>
                      <a:pt x="36" y="141"/>
                      <a:pt x="37" y="142"/>
                      <a:pt x="38" y="142"/>
                    </a:cubicBezTo>
                    <a:cubicBezTo>
                      <a:pt x="39" y="142"/>
                      <a:pt x="38" y="140"/>
                      <a:pt x="40" y="140"/>
                    </a:cubicBezTo>
                    <a:cubicBezTo>
                      <a:pt x="44" y="140"/>
                      <a:pt x="46" y="147"/>
                      <a:pt x="50" y="147"/>
                    </a:cubicBezTo>
                    <a:cubicBezTo>
                      <a:pt x="52" y="147"/>
                      <a:pt x="52" y="150"/>
                      <a:pt x="54" y="150"/>
                    </a:cubicBezTo>
                    <a:cubicBezTo>
                      <a:pt x="56" y="151"/>
                      <a:pt x="57" y="153"/>
                      <a:pt x="58" y="153"/>
                    </a:cubicBezTo>
                    <a:cubicBezTo>
                      <a:pt x="60" y="151"/>
                      <a:pt x="60" y="154"/>
                      <a:pt x="62" y="154"/>
                    </a:cubicBezTo>
                    <a:cubicBezTo>
                      <a:pt x="63" y="154"/>
                      <a:pt x="63" y="153"/>
                      <a:pt x="64" y="153"/>
                    </a:cubicBezTo>
                    <a:cubicBezTo>
                      <a:pt x="65" y="153"/>
                      <a:pt x="65" y="154"/>
                      <a:pt x="66" y="155"/>
                    </a:cubicBezTo>
                    <a:cubicBezTo>
                      <a:pt x="68" y="155"/>
                      <a:pt x="70" y="155"/>
                      <a:pt x="72" y="154"/>
                    </a:cubicBezTo>
                    <a:cubicBezTo>
                      <a:pt x="75" y="153"/>
                      <a:pt x="73" y="155"/>
                      <a:pt x="74" y="156"/>
                    </a:cubicBezTo>
                    <a:cubicBezTo>
                      <a:pt x="74" y="156"/>
                      <a:pt x="76" y="153"/>
                      <a:pt x="77" y="153"/>
                    </a:cubicBezTo>
                    <a:cubicBezTo>
                      <a:pt x="78" y="152"/>
                      <a:pt x="80" y="152"/>
                      <a:pt x="81" y="153"/>
                    </a:cubicBezTo>
                    <a:cubicBezTo>
                      <a:pt x="83" y="155"/>
                      <a:pt x="85" y="153"/>
                      <a:pt x="87" y="154"/>
                    </a:cubicBezTo>
                    <a:cubicBezTo>
                      <a:pt x="89" y="155"/>
                      <a:pt x="91" y="153"/>
                      <a:pt x="92" y="151"/>
                    </a:cubicBezTo>
                    <a:cubicBezTo>
                      <a:pt x="93" y="151"/>
                      <a:pt x="93" y="150"/>
                      <a:pt x="94" y="150"/>
                    </a:cubicBezTo>
                    <a:cubicBezTo>
                      <a:pt x="95" y="149"/>
                      <a:pt x="96" y="150"/>
                      <a:pt x="97" y="149"/>
                    </a:cubicBezTo>
                    <a:cubicBezTo>
                      <a:pt x="98" y="148"/>
                      <a:pt x="99" y="146"/>
                      <a:pt x="101" y="147"/>
                    </a:cubicBezTo>
                    <a:cubicBezTo>
                      <a:pt x="103" y="148"/>
                      <a:pt x="103" y="148"/>
                      <a:pt x="106" y="146"/>
                    </a:cubicBezTo>
                    <a:cubicBezTo>
                      <a:pt x="107" y="145"/>
                      <a:pt x="109" y="148"/>
                      <a:pt x="109" y="149"/>
                    </a:cubicBezTo>
                    <a:cubicBezTo>
                      <a:pt x="108" y="151"/>
                      <a:pt x="106" y="152"/>
                      <a:pt x="108" y="152"/>
                    </a:cubicBezTo>
                    <a:cubicBezTo>
                      <a:pt x="111" y="152"/>
                      <a:pt x="111" y="152"/>
                      <a:pt x="114" y="151"/>
                    </a:cubicBezTo>
                    <a:cubicBezTo>
                      <a:pt x="115" y="151"/>
                      <a:pt x="116" y="154"/>
                      <a:pt x="116" y="155"/>
                    </a:cubicBezTo>
                    <a:cubicBezTo>
                      <a:pt x="116" y="155"/>
                      <a:pt x="116" y="157"/>
                      <a:pt x="117" y="156"/>
                    </a:cubicBezTo>
                    <a:cubicBezTo>
                      <a:pt x="117" y="156"/>
                      <a:pt x="119" y="156"/>
                      <a:pt x="119" y="157"/>
                    </a:cubicBezTo>
                    <a:cubicBezTo>
                      <a:pt x="119" y="158"/>
                      <a:pt x="117" y="159"/>
                      <a:pt x="118" y="160"/>
                    </a:cubicBezTo>
                    <a:cubicBezTo>
                      <a:pt x="119" y="162"/>
                      <a:pt x="118" y="165"/>
                      <a:pt x="117" y="166"/>
                    </a:cubicBezTo>
                    <a:cubicBezTo>
                      <a:pt x="116" y="168"/>
                      <a:pt x="114" y="169"/>
                      <a:pt x="113" y="170"/>
                    </a:cubicBezTo>
                    <a:cubicBezTo>
                      <a:pt x="113" y="171"/>
                      <a:pt x="113" y="176"/>
                      <a:pt x="112" y="175"/>
                    </a:cubicBezTo>
                    <a:cubicBezTo>
                      <a:pt x="113" y="176"/>
                      <a:pt x="119" y="173"/>
                      <a:pt x="120" y="175"/>
                    </a:cubicBezTo>
                    <a:cubicBezTo>
                      <a:pt x="120" y="175"/>
                      <a:pt x="118" y="176"/>
                      <a:pt x="119" y="178"/>
                    </a:cubicBezTo>
                    <a:cubicBezTo>
                      <a:pt x="120" y="180"/>
                      <a:pt x="123" y="180"/>
                      <a:pt x="122" y="181"/>
                    </a:cubicBezTo>
                    <a:cubicBezTo>
                      <a:pt x="122" y="182"/>
                      <a:pt x="121" y="184"/>
                      <a:pt x="121" y="185"/>
                    </a:cubicBezTo>
                    <a:cubicBezTo>
                      <a:pt x="122" y="186"/>
                      <a:pt x="125" y="185"/>
                      <a:pt x="125" y="186"/>
                    </a:cubicBezTo>
                    <a:cubicBezTo>
                      <a:pt x="125" y="186"/>
                      <a:pt x="125" y="187"/>
                      <a:pt x="125" y="187"/>
                    </a:cubicBezTo>
                    <a:cubicBezTo>
                      <a:pt x="125" y="189"/>
                      <a:pt x="126" y="188"/>
                      <a:pt x="127" y="188"/>
                    </a:cubicBezTo>
                    <a:cubicBezTo>
                      <a:pt x="128" y="188"/>
                      <a:pt x="129" y="187"/>
                      <a:pt x="130" y="188"/>
                    </a:cubicBezTo>
                    <a:cubicBezTo>
                      <a:pt x="131" y="188"/>
                      <a:pt x="132" y="189"/>
                      <a:pt x="133" y="190"/>
                    </a:cubicBezTo>
                    <a:cubicBezTo>
                      <a:pt x="135" y="191"/>
                      <a:pt x="134" y="187"/>
                      <a:pt x="134" y="186"/>
                    </a:cubicBezTo>
                    <a:cubicBezTo>
                      <a:pt x="132" y="182"/>
                      <a:pt x="134" y="184"/>
                      <a:pt x="136" y="182"/>
                    </a:cubicBezTo>
                    <a:cubicBezTo>
                      <a:pt x="138" y="181"/>
                      <a:pt x="137" y="182"/>
                      <a:pt x="139" y="183"/>
                    </a:cubicBezTo>
                    <a:cubicBezTo>
                      <a:pt x="139" y="183"/>
                      <a:pt x="141" y="182"/>
                      <a:pt x="141" y="182"/>
                    </a:cubicBezTo>
                    <a:cubicBezTo>
                      <a:pt x="141" y="183"/>
                      <a:pt x="143" y="181"/>
                      <a:pt x="143" y="182"/>
                    </a:cubicBezTo>
                    <a:cubicBezTo>
                      <a:pt x="144" y="183"/>
                      <a:pt x="144" y="184"/>
                      <a:pt x="146" y="182"/>
                    </a:cubicBezTo>
                    <a:cubicBezTo>
                      <a:pt x="147" y="181"/>
                      <a:pt x="147" y="182"/>
                      <a:pt x="148" y="181"/>
                    </a:cubicBezTo>
                    <a:cubicBezTo>
                      <a:pt x="149" y="180"/>
                      <a:pt x="149" y="178"/>
                      <a:pt x="151" y="178"/>
                    </a:cubicBezTo>
                    <a:cubicBezTo>
                      <a:pt x="152" y="178"/>
                      <a:pt x="153" y="180"/>
                      <a:pt x="155" y="180"/>
                    </a:cubicBezTo>
                    <a:cubicBezTo>
                      <a:pt x="155" y="180"/>
                      <a:pt x="159" y="181"/>
                      <a:pt x="159" y="181"/>
                    </a:cubicBezTo>
                    <a:cubicBezTo>
                      <a:pt x="159" y="182"/>
                      <a:pt x="157" y="183"/>
                      <a:pt x="157" y="184"/>
                    </a:cubicBezTo>
                    <a:cubicBezTo>
                      <a:pt x="158" y="185"/>
                      <a:pt x="160" y="186"/>
                      <a:pt x="161" y="187"/>
                    </a:cubicBezTo>
                    <a:cubicBezTo>
                      <a:pt x="163" y="188"/>
                      <a:pt x="167" y="189"/>
                      <a:pt x="168" y="186"/>
                    </a:cubicBezTo>
                    <a:cubicBezTo>
                      <a:pt x="168" y="186"/>
                      <a:pt x="170" y="188"/>
                      <a:pt x="170" y="188"/>
                    </a:cubicBezTo>
                    <a:cubicBezTo>
                      <a:pt x="171" y="189"/>
                      <a:pt x="172" y="187"/>
                      <a:pt x="174" y="188"/>
                    </a:cubicBezTo>
                    <a:cubicBezTo>
                      <a:pt x="175" y="189"/>
                      <a:pt x="173" y="190"/>
                      <a:pt x="173" y="191"/>
                    </a:cubicBezTo>
                    <a:cubicBezTo>
                      <a:pt x="173" y="192"/>
                      <a:pt x="175" y="194"/>
                      <a:pt x="175" y="195"/>
                    </a:cubicBezTo>
                    <a:cubicBezTo>
                      <a:pt x="176" y="195"/>
                      <a:pt x="177" y="194"/>
                      <a:pt x="178" y="194"/>
                    </a:cubicBezTo>
                    <a:cubicBezTo>
                      <a:pt x="178" y="193"/>
                      <a:pt x="175" y="192"/>
                      <a:pt x="176" y="191"/>
                    </a:cubicBezTo>
                    <a:cubicBezTo>
                      <a:pt x="178" y="188"/>
                      <a:pt x="180" y="188"/>
                      <a:pt x="183" y="187"/>
                    </a:cubicBezTo>
                    <a:cubicBezTo>
                      <a:pt x="185" y="186"/>
                      <a:pt x="187" y="186"/>
                      <a:pt x="189" y="186"/>
                    </a:cubicBezTo>
                    <a:cubicBezTo>
                      <a:pt x="190" y="186"/>
                      <a:pt x="190" y="184"/>
                      <a:pt x="191" y="184"/>
                    </a:cubicBezTo>
                    <a:cubicBezTo>
                      <a:pt x="193" y="184"/>
                      <a:pt x="192" y="183"/>
                      <a:pt x="192" y="182"/>
                    </a:cubicBezTo>
                    <a:cubicBezTo>
                      <a:pt x="192" y="183"/>
                      <a:pt x="196" y="182"/>
                      <a:pt x="196" y="182"/>
                    </a:cubicBezTo>
                    <a:cubicBezTo>
                      <a:pt x="198" y="181"/>
                      <a:pt x="200" y="182"/>
                      <a:pt x="202" y="182"/>
                    </a:cubicBezTo>
                    <a:cubicBezTo>
                      <a:pt x="204" y="182"/>
                      <a:pt x="205" y="181"/>
                      <a:pt x="207" y="180"/>
                    </a:cubicBezTo>
                    <a:cubicBezTo>
                      <a:pt x="208" y="180"/>
                      <a:pt x="208" y="177"/>
                      <a:pt x="209" y="177"/>
                    </a:cubicBezTo>
                    <a:cubicBezTo>
                      <a:pt x="211" y="177"/>
                      <a:pt x="212" y="176"/>
                      <a:pt x="213" y="175"/>
                    </a:cubicBezTo>
                    <a:cubicBezTo>
                      <a:pt x="214" y="175"/>
                      <a:pt x="215" y="174"/>
                      <a:pt x="215" y="173"/>
                    </a:cubicBezTo>
                    <a:cubicBezTo>
                      <a:pt x="214" y="173"/>
                      <a:pt x="218" y="172"/>
                      <a:pt x="218" y="172"/>
                    </a:cubicBezTo>
                    <a:cubicBezTo>
                      <a:pt x="219" y="171"/>
                      <a:pt x="220" y="169"/>
                      <a:pt x="221" y="168"/>
                    </a:cubicBezTo>
                    <a:cubicBezTo>
                      <a:pt x="222" y="167"/>
                      <a:pt x="222" y="167"/>
                      <a:pt x="222" y="166"/>
                    </a:cubicBezTo>
                    <a:cubicBezTo>
                      <a:pt x="223" y="164"/>
                      <a:pt x="221" y="165"/>
                      <a:pt x="221" y="164"/>
                    </a:cubicBezTo>
                    <a:cubicBezTo>
                      <a:pt x="221" y="164"/>
                      <a:pt x="226" y="164"/>
                      <a:pt x="223" y="162"/>
                    </a:cubicBezTo>
                    <a:cubicBezTo>
                      <a:pt x="222" y="161"/>
                      <a:pt x="223" y="161"/>
                      <a:pt x="224" y="161"/>
                    </a:cubicBezTo>
                    <a:cubicBezTo>
                      <a:pt x="225" y="161"/>
                      <a:pt x="225" y="160"/>
                      <a:pt x="226" y="159"/>
                    </a:cubicBezTo>
                    <a:cubicBezTo>
                      <a:pt x="227" y="158"/>
                      <a:pt x="227" y="157"/>
                      <a:pt x="228" y="156"/>
                    </a:cubicBezTo>
                    <a:cubicBezTo>
                      <a:pt x="228" y="156"/>
                      <a:pt x="228" y="154"/>
                      <a:pt x="228" y="154"/>
                    </a:cubicBezTo>
                    <a:cubicBezTo>
                      <a:pt x="229" y="153"/>
                      <a:pt x="230" y="153"/>
                      <a:pt x="231" y="152"/>
                    </a:cubicBezTo>
                    <a:cubicBezTo>
                      <a:pt x="232" y="151"/>
                      <a:pt x="231" y="150"/>
                      <a:pt x="231" y="150"/>
                    </a:cubicBezTo>
                    <a:cubicBezTo>
                      <a:pt x="231" y="149"/>
                      <a:pt x="232" y="149"/>
                      <a:pt x="232" y="149"/>
                    </a:cubicBezTo>
                    <a:cubicBezTo>
                      <a:pt x="233" y="149"/>
                      <a:pt x="232" y="147"/>
                      <a:pt x="232" y="147"/>
                    </a:cubicBezTo>
                    <a:cubicBezTo>
                      <a:pt x="232" y="147"/>
                      <a:pt x="234" y="148"/>
                      <a:pt x="234" y="147"/>
                    </a:cubicBezTo>
                    <a:cubicBezTo>
                      <a:pt x="236" y="146"/>
                      <a:pt x="234" y="146"/>
                      <a:pt x="233" y="145"/>
                    </a:cubicBezTo>
                    <a:cubicBezTo>
                      <a:pt x="233" y="145"/>
                      <a:pt x="236" y="143"/>
                      <a:pt x="236" y="143"/>
                    </a:cubicBezTo>
                    <a:cubicBezTo>
                      <a:pt x="235" y="145"/>
                      <a:pt x="232" y="142"/>
                      <a:pt x="231" y="141"/>
                    </a:cubicBezTo>
                    <a:cubicBezTo>
                      <a:pt x="231" y="141"/>
                      <a:pt x="230" y="142"/>
                      <a:pt x="229" y="142"/>
                    </a:cubicBezTo>
                    <a:cubicBezTo>
                      <a:pt x="228" y="143"/>
                      <a:pt x="227" y="141"/>
                      <a:pt x="226" y="142"/>
                    </a:cubicBezTo>
                    <a:cubicBezTo>
                      <a:pt x="228" y="141"/>
                      <a:pt x="230" y="140"/>
                      <a:pt x="231" y="139"/>
                    </a:cubicBezTo>
                    <a:cubicBezTo>
                      <a:pt x="232" y="138"/>
                      <a:pt x="235" y="138"/>
                      <a:pt x="233" y="136"/>
                    </a:cubicBezTo>
                    <a:cubicBezTo>
                      <a:pt x="231" y="135"/>
                      <a:pt x="230" y="134"/>
                      <a:pt x="228" y="132"/>
                    </a:cubicBezTo>
                    <a:cubicBezTo>
                      <a:pt x="228" y="131"/>
                      <a:pt x="223" y="133"/>
                      <a:pt x="223" y="130"/>
                    </a:cubicBezTo>
                    <a:cubicBezTo>
                      <a:pt x="223" y="132"/>
                      <a:pt x="228" y="132"/>
                      <a:pt x="229" y="132"/>
                    </a:cubicBezTo>
                    <a:cubicBezTo>
                      <a:pt x="230" y="132"/>
                      <a:pt x="233" y="135"/>
                      <a:pt x="234" y="133"/>
                    </a:cubicBezTo>
                    <a:cubicBezTo>
                      <a:pt x="235" y="131"/>
                      <a:pt x="229" y="129"/>
                      <a:pt x="229" y="127"/>
                    </a:cubicBezTo>
                    <a:cubicBezTo>
                      <a:pt x="228" y="125"/>
                      <a:pt x="228" y="121"/>
                      <a:pt x="226" y="120"/>
                    </a:cubicBezTo>
                    <a:cubicBezTo>
                      <a:pt x="225" y="118"/>
                      <a:pt x="219" y="118"/>
                      <a:pt x="221" y="115"/>
                    </a:cubicBezTo>
                    <a:cubicBezTo>
                      <a:pt x="222" y="113"/>
                      <a:pt x="223" y="112"/>
                      <a:pt x="224" y="111"/>
                    </a:cubicBezTo>
                    <a:cubicBezTo>
                      <a:pt x="226" y="109"/>
                      <a:pt x="224" y="110"/>
                      <a:pt x="225" y="109"/>
                    </a:cubicBezTo>
                    <a:cubicBezTo>
                      <a:pt x="225" y="108"/>
                      <a:pt x="228" y="109"/>
                      <a:pt x="228" y="109"/>
                    </a:cubicBezTo>
                    <a:cubicBezTo>
                      <a:pt x="229" y="108"/>
                      <a:pt x="227" y="107"/>
                      <a:pt x="229" y="106"/>
                    </a:cubicBezTo>
                    <a:cubicBezTo>
                      <a:pt x="231" y="106"/>
                      <a:pt x="232" y="105"/>
                      <a:pt x="233" y="104"/>
                    </a:cubicBezTo>
                    <a:cubicBezTo>
                      <a:pt x="234" y="104"/>
                      <a:pt x="235" y="104"/>
                      <a:pt x="235" y="104"/>
                    </a:cubicBezTo>
                    <a:cubicBezTo>
                      <a:pt x="236" y="104"/>
                      <a:pt x="235" y="105"/>
                      <a:pt x="236" y="105"/>
                    </a:cubicBezTo>
                    <a:cubicBezTo>
                      <a:pt x="237" y="106"/>
                      <a:pt x="238" y="103"/>
                      <a:pt x="238" y="102"/>
                    </a:cubicBezTo>
                    <a:cubicBezTo>
                      <a:pt x="236" y="100"/>
                      <a:pt x="234" y="101"/>
                      <a:pt x="233" y="101"/>
                    </a:cubicBezTo>
                    <a:cubicBezTo>
                      <a:pt x="231" y="101"/>
                      <a:pt x="230" y="99"/>
                      <a:pt x="228" y="100"/>
                    </a:cubicBezTo>
                    <a:cubicBezTo>
                      <a:pt x="227" y="100"/>
                      <a:pt x="226" y="102"/>
                      <a:pt x="224" y="102"/>
                    </a:cubicBezTo>
                    <a:cubicBezTo>
                      <a:pt x="223" y="103"/>
                      <a:pt x="221" y="103"/>
                      <a:pt x="220" y="102"/>
                    </a:cubicBezTo>
                    <a:cubicBezTo>
                      <a:pt x="219" y="101"/>
                      <a:pt x="221" y="99"/>
                      <a:pt x="220" y="98"/>
                    </a:cubicBezTo>
                    <a:cubicBezTo>
                      <a:pt x="218" y="97"/>
                      <a:pt x="210" y="97"/>
                      <a:pt x="213" y="92"/>
                    </a:cubicBezTo>
                    <a:cubicBezTo>
                      <a:pt x="214" y="91"/>
                      <a:pt x="215" y="92"/>
                      <a:pt x="217" y="92"/>
                    </a:cubicBezTo>
                    <a:cubicBezTo>
                      <a:pt x="218" y="92"/>
                      <a:pt x="220" y="91"/>
                      <a:pt x="221" y="90"/>
                    </a:cubicBezTo>
                    <a:cubicBezTo>
                      <a:pt x="223" y="87"/>
                      <a:pt x="226" y="85"/>
                      <a:pt x="229" y="83"/>
                    </a:cubicBezTo>
                    <a:cubicBezTo>
                      <a:pt x="230" y="81"/>
                      <a:pt x="231" y="81"/>
                      <a:pt x="233" y="81"/>
                    </a:cubicBezTo>
                    <a:cubicBezTo>
                      <a:pt x="233" y="82"/>
                      <a:pt x="236" y="82"/>
                      <a:pt x="236" y="83"/>
                    </a:cubicBezTo>
                    <a:cubicBezTo>
                      <a:pt x="235" y="84"/>
                      <a:pt x="235" y="86"/>
                      <a:pt x="234" y="87"/>
                    </a:cubicBezTo>
                    <a:cubicBezTo>
                      <a:pt x="233" y="87"/>
                      <a:pt x="231" y="88"/>
                      <a:pt x="231" y="89"/>
                    </a:cubicBezTo>
                    <a:cubicBezTo>
                      <a:pt x="231" y="90"/>
                      <a:pt x="234" y="90"/>
                      <a:pt x="234" y="90"/>
                    </a:cubicBezTo>
                    <a:cubicBezTo>
                      <a:pt x="234" y="90"/>
                      <a:pt x="230" y="93"/>
                      <a:pt x="231" y="93"/>
                    </a:cubicBezTo>
                    <a:cubicBezTo>
                      <a:pt x="232" y="94"/>
                      <a:pt x="237" y="89"/>
                      <a:pt x="238" y="89"/>
                    </a:cubicBezTo>
                    <a:cubicBezTo>
                      <a:pt x="240" y="88"/>
                      <a:pt x="242" y="87"/>
                      <a:pt x="244" y="87"/>
                    </a:cubicBezTo>
                    <a:cubicBezTo>
                      <a:pt x="246" y="87"/>
                      <a:pt x="246" y="87"/>
                      <a:pt x="247" y="85"/>
                    </a:cubicBezTo>
                    <a:cubicBezTo>
                      <a:pt x="249" y="84"/>
                      <a:pt x="252" y="83"/>
                      <a:pt x="254" y="81"/>
                    </a:cubicBezTo>
                    <a:cubicBezTo>
                      <a:pt x="255" y="80"/>
                      <a:pt x="257" y="77"/>
                      <a:pt x="259" y="77"/>
                    </a:cubicBezTo>
                    <a:cubicBezTo>
                      <a:pt x="260" y="76"/>
                      <a:pt x="266" y="80"/>
                      <a:pt x="266" y="77"/>
                    </a:cubicBezTo>
                    <a:cubicBezTo>
                      <a:pt x="266" y="76"/>
                      <a:pt x="265" y="75"/>
                      <a:pt x="266" y="74"/>
                    </a:cubicBezTo>
                    <a:cubicBezTo>
                      <a:pt x="267" y="74"/>
                      <a:pt x="268" y="74"/>
                      <a:pt x="269" y="74"/>
                    </a:cubicBezTo>
                    <a:cubicBezTo>
                      <a:pt x="271" y="74"/>
                      <a:pt x="270" y="73"/>
                      <a:pt x="271" y="72"/>
                    </a:cubicBezTo>
                    <a:cubicBezTo>
                      <a:pt x="273" y="71"/>
                      <a:pt x="274" y="72"/>
                      <a:pt x="274" y="70"/>
                    </a:cubicBezTo>
                    <a:cubicBezTo>
                      <a:pt x="274" y="67"/>
                      <a:pt x="277" y="70"/>
                      <a:pt x="278" y="71"/>
                    </a:cubicBezTo>
                    <a:cubicBezTo>
                      <a:pt x="278" y="69"/>
                      <a:pt x="281" y="69"/>
                      <a:pt x="281" y="67"/>
                    </a:cubicBezTo>
                    <a:cubicBezTo>
                      <a:pt x="281" y="65"/>
                      <a:pt x="282" y="62"/>
                      <a:pt x="281" y="60"/>
                    </a:cubicBezTo>
                    <a:cubicBezTo>
                      <a:pt x="279" y="57"/>
                      <a:pt x="280" y="58"/>
                      <a:pt x="282" y="56"/>
                    </a:cubicBezTo>
                    <a:cubicBezTo>
                      <a:pt x="284" y="55"/>
                      <a:pt x="285" y="54"/>
                      <a:pt x="287" y="55"/>
                    </a:cubicBezTo>
                    <a:cubicBezTo>
                      <a:pt x="290" y="56"/>
                      <a:pt x="290" y="56"/>
                      <a:pt x="291" y="53"/>
                    </a:cubicBezTo>
                    <a:cubicBezTo>
                      <a:pt x="292" y="51"/>
                      <a:pt x="294" y="50"/>
                      <a:pt x="295" y="47"/>
                    </a:cubicBezTo>
                    <a:cubicBezTo>
                      <a:pt x="295" y="45"/>
                      <a:pt x="296" y="43"/>
                      <a:pt x="298" y="41"/>
                    </a:cubicBezTo>
                    <a:cubicBezTo>
                      <a:pt x="300" y="39"/>
                      <a:pt x="298" y="39"/>
                      <a:pt x="298" y="3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6" name="Freeform 716">
                <a:extLst>
                  <a:ext uri="{FF2B5EF4-FFF2-40B4-BE49-F238E27FC236}">
                    <a16:creationId xmlns:a16="http://schemas.microsoft.com/office/drawing/2014/main" id="{88F62D39-57B9-0347-B095-F41E9A9E48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500" y="3169068"/>
                <a:ext cx="541036" cy="235294"/>
              </a:xfrm>
              <a:custGeom>
                <a:avLst/>
                <a:gdLst>
                  <a:gd name="T0" fmla="*/ 0 w 157"/>
                  <a:gd name="T1" fmla="*/ 19 h 68"/>
                  <a:gd name="T2" fmla="*/ 7 w 157"/>
                  <a:gd name="T3" fmla="*/ 26 h 68"/>
                  <a:gd name="T4" fmla="*/ 12 w 157"/>
                  <a:gd name="T5" fmla="*/ 29 h 68"/>
                  <a:gd name="T6" fmla="*/ 15 w 157"/>
                  <a:gd name="T7" fmla="*/ 36 h 68"/>
                  <a:gd name="T8" fmla="*/ 15 w 157"/>
                  <a:gd name="T9" fmla="*/ 38 h 68"/>
                  <a:gd name="T10" fmla="*/ 15 w 157"/>
                  <a:gd name="T11" fmla="*/ 40 h 68"/>
                  <a:gd name="T12" fmla="*/ 16 w 157"/>
                  <a:gd name="T13" fmla="*/ 45 h 68"/>
                  <a:gd name="T14" fmla="*/ 28 w 157"/>
                  <a:gd name="T15" fmla="*/ 47 h 68"/>
                  <a:gd name="T16" fmla="*/ 36 w 157"/>
                  <a:gd name="T17" fmla="*/ 54 h 68"/>
                  <a:gd name="T18" fmla="*/ 39 w 157"/>
                  <a:gd name="T19" fmla="*/ 59 h 68"/>
                  <a:gd name="T20" fmla="*/ 44 w 157"/>
                  <a:gd name="T21" fmla="*/ 60 h 68"/>
                  <a:gd name="T22" fmla="*/ 56 w 157"/>
                  <a:gd name="T23" fmla="*/ 60 h 68"/>
                  <a:gd name="T24" fmla="*/ 64 w 157"/>
                  <a:gd name="T25" fmla="*/ 61 h 68"/>
                  <a:gd name="T26" fmla="*/ 69 w 157"/>
                  <a:gd name="T27" fmla="*/ 64 h 68"/>
                  <a:gd name="T28" fmla="*/ 76 w 157"/>
                  <a:gd name="T29" fmla="*/ 66 h 68"/>
                  <a:gd name="T30" fmla="*/ 81 w 157"/>
                  <a:gd name="T31" fmla="*/ 67 h 68"/>
                  <a:gd name="T32" fmla="*/ 93 w 157"/>
                  <a:gd name="T33" fmla="*/ 62 h 68"/>
                  <a:gd name="T34" fmla="*/ 106 w 157"/>
                  <a:gd name="T35" fmla="*/ 61 h 68"/>
                  <a:gd name="T36" fmla="*/ 113 w 157"/>
                  <a:gd name="T37" fmla="*/ 55 h 68"/>
                  <a:gd name="T38" fmla="*/ 114 w 157"/>
                  <a:gd name="T39" fmla="*/ 51 h 68"/>
                  <a:gd name="T40" fmla="*/ 115 w 157"/>
                  <a:gd name="T41" fmla="*/ 47 h 68"/>
                  <a:gd name="T42" fmla="*/ 126 w 157"/>
                  <a:gd name="T43" fmla="*/ 46 h 68"/>
                  <a:gd name="T44" fmla="*/ 130 w 157"/>
                  <a:gd name="T45" fmla="*/ 44 h 68"/>
                  <a:gd name="T46" fmla="*/ 137 w 157"/>
                  <a:gd name="T47" fmla="*/ 42 h 68"/>
                  <a:gd name="T48" fmla="*/ 139 w 157"/>
                  <a:gd name="T49" fmla="*/ 38 h 68"/>
                  <a:gd name="T50" fmla="*/ 143 w 157"/>
                  <a:gd name="T51" fmla="*/ 37 h 68"/>
                  <a:gd name="T52" fmla="*/ 154 w 157"/>
                  <a:gd name="T53" fmla="*/ 36 h 68"/>
                  <a:gd name="T54" fmla="*/ 150 w 157"/>
                  <a:gd name="T55" fmla="*/ 29 h 68"/>
                  <a:gd name="T56" fmla="*/ 145 w 157"/>
                  <a:gd name="T57" fmla="*/ 28 h 68"/>
                  <a:gd name="T58" fmla="*/ 141 w 157"/>
                  <a:gd name="T59" fmla="*/ 29 h 68"/>
                  <a:gd name="T60" fmla="*/ 136 w 157"/>
                  <a:gd name="T61" fmla="*/ 28 h 68"/>
                  <a:gd name="T62" fmla="*/ 134 w 157"/>
                  <a:gd name="T63" fmla="*/ 27 h 68"/>
                  <a:gd name="T64" fmla="*/ 137 w 157"/>
                  <a:gd name="T65" fmla="*/ 19 h 68"/>
                  <a:gd name="T66" fmla="*/ 137 w 157"/>
                  <a:gd name="T67" fmla="*/ 14 h 68"/>
                  <a:gd name="T68" fmla="*/ 131 w 157"/>
                  <a:gd name="T69" fmla="*/ 14 h 68"/>
                  <a:gd name="T70" fmla="*/ 124 w 157"/>
                  <a:gd name="T71" fmla="*/ 15 h 68"/>
                  <a:gd name="T72" fmla="*/ 114 w 157"/>
                  <a:gd name="T73" fmla="*/ 19 h 68"/>
                  <a:gd name="T74" fmla="*/ 103 w 157"/>
                  <a:gd name="T75" fmla="*/ 19 h 68"/>
                  <a:gd name="T76" fmla="*/ 98 w 157"/>
                  <a:gd name="T77" fmla="*/ 17 h 68"/>
                  <a:gd name="T78" fmla="*/ 94 w 157"/>
                  <a:gd name="T79" fmla="*/ 15 h 68"/>
                  <a:gd name="T80" fmla="*/ 83 w 157"/>
                  <a:gd name="T81" fmla="*/ 11 h 68"/>
                  <a:gd name="T82" fmla="*/ 77 w 157"/>
                  <a:gd name="T83" fmla="*/ 13 h 68"/>
                  <a:gd name="T84" fmla="*/ 71 w 157"/>
                  <a:gd name="T85" fmla="*/ 12 h 68"/>
                  <a:gd name="T86" fmla="*/ 68 w 157"/>
                  <a:gd name="T87" fmla="*/ 8 h 68"/>
                  <a:gd name="T88" fmla="*/ 64 w 157"/>
                  <a:gd name="T89" fmla="*/ 5 h 68"/>
                  <a:gd name="T90" fmla="*/ 58 w 157"/>
                  <a:gd name="T91" fmla="*/ 3 h 68"/>
                  <a:gd name="T92" fmla="*/ 52 w 157"/>
                  <a:gd name="T93" fmla="*/ 1 h 68"/>
                  <a:gd name="T94" fmla="*/ 45 w 157"/>
                  <a:gd name="T95" fmla="*/ 7 h 68"/>
                  <a:gd name="T96" fmla="*/ 47 w 157"/>
                  <a:gd name="T97" fmla="*/ 13 h 68"/>
                  <a:gd name="T98" fmla="*/ 41 w 157"/>
                  <a:gd name="T99" fmla="*/ 15 h 68"/>
                  <a:gd name="T100" fmla="*/ 37 w 157"/>
                  <a:gd name="T101" fmla="*/ 14 h 68"/>
                  <a:gd name="T102" fmla="*/ 34 w 157"/>
                  <a:gd name="T103" fmla="*/ 14 h 68"/>
                  <a:gd name="T104" fmla="*/ 28 w 157"/>
                  <a:gd name="T105" fmla="*/ 10 h 68"/>
                  <a:gd name="T106" fmla="*/ 21 w 157"/>
                  <a:gd name="T107" fmla="*/ 9 h 68"/>
                  <a:gd name="T108" fmla="*/ 13 w 157"/>
                  <a:gd name="T109" fmla="*/ 13 h 68"/>
                  <a:gd name="T110" fmla="*/ 7 w 157"/>
                  <a:gd name="T111" fmla="*/ 17 h 68"/>
                  <a:gd name="T112" fmla="*/ 0 w 157"/>
                  <a:gd name="T113" fmla="*/ 1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7" h="68">
                    <a:moveTo>
                      <a:pt x="0" y="19"/>
                    </a:moveTo>
                    <a:cubicBezTo>
                      <a:pt x="1" y="23"/>
                      <a:pt x="3" y="25"/>
                      <a:pt x="7" y="26"/>
                    </a:cubicBezTo>
                    <a:cubicBezTo>
                      <a:pt x="9" y="27"/>
                      <a:pt x="10" y="28"/>
                      <a:pt x="12" y="29"/>
                    </a:cubicBezTo>
                    <a:cubicBezTo>
                      <a:pt x="13" y="31"/>
                      <a:pt x="14" y="34"/>
                      <a:pt x="15" y="36"/>
                    </a:cubicBezTo>
                    <a:cubicBezTo>
                      <a:pt x="16" y="37"/>
                      <a:pt x="15" y="37"/>
                      <a:pt x="15" y="38"/>
                    </a:cubicBezTo>
                    <a:cubicBezTo>
                      <a:pt x="14" y="38"/>
                      <a:pt x="15" y="39"/>
                      <a:pt x="15" y="40"/>
                    </a:cubicBezTo>
                    <a:cubicBezTo>
                      <a:pt x="14" y="43"/>
                      <a:pt x="13" y="43"/>
                      <a:pt x="16" y="45"/>
                    </a:cubicBezTo>
                    <a:cubicBezTo>
                      <a:pt x="20" y="46"/>
                      <a:pt x="24" y="45"/>
                      <a:pt x="28" y="47"/>
                    </a:cubicBezTo>
                    <a:cubicBezTo>
                      <a:pt x="30" y="49"/>
                      <a:pt x="34" y="52"/>
                      <a:pt x="36" y="54"/>
                    </a:cubicBezTo>
                    <a:cubicBezTo>
                      <a:pt x="37" y="55"/>
                      <a:pt x="38" y="57"/>
                      <a:pt x="39" y="59"/>
                    </a:cubicBezTo>
                    <a:cubicBezTo>
                      <a:pt x="40" y="61"/>
                      <a:pt x="43" y="60"/>
                      <a:pt x="44" y="60"/>
                    </a:cubicBezTo>
                    <a:cubicBezTo>
                      <a:pt x="48" y="60"/>
                      <a:pt x="52" y="60"/>
                      <a:pt x="56" y="60"/>
                    </a:cubicBezTo>
                    <a:cubicBezTo>
                      <a:pt x="58" y="60"/>
                      <a:pt x="62" y="60"/>
                      <a:pt x="64" y="61"/>
                    </a:cubicBezTo>
                    <a:cubicBezTo>
                      <a:pt x="66" y="62"/>
                      <a:pt x="67" y="64"/>
                      <a:pt x="69" y="64"/>
                    </a:cubicBezTo>
                    <a:cubicBezTo>
                      <a:pt x="71" y="65"/>
                      <a:pt x="74" y="66"/>
                      <a:pt x="76" y="66"/>
                    </a:cubicBezTo>
                    <a:cubicBezTo>
                      <a:pt x="78" y="65"/>
                      <a:pt x="80" y="68"/>
                      <a:pt x="81" y="67"/>
                    </a:cubicBezTo>
                    <a:cubicBezTo>
                      <a:pt x="85" y="65"/>
                      <a:pt x="88" y="63"/>
                      <a:pt x="93" y="62"/>
                    </a:cubicBezTo>
                    <a:cubicBezTo>
                      <a:pt x="97" y="62"/>
                      <a:pt x="103" y="63"/>
                      <a:pt x="106" y="61"/>
                    </a:cubicBezTo>
                    <a:cubicBezTo>
                      <a:pt x="109" y="59"/>
                      <a:pt x="110" y="56"/>
                      <a:pt x="113" y="55"/>
                    </a:cubicBezTo>
                    <a:cubicBezTo>
                      <a:pt x="116" y="54"/>
                      <a:pt x="116" y="53"/>
                      <a:pt x="114" y="51"/>
                    </a:cubicBezTo>
                    <a:cubicBezTo>
                      <a:pt x="113" y="50"/>
                      <a:pt x="113" y="48"/>
                      <a:pt x="115" y="47"/>
                    </a:cubicBezTo>
                    <a:cubicBezTo>
                      <a:pt x="118" y="44"/>
                      <a:pt x="122" y="50"/>
                      <a:pt x="126" y="46"/>
                    </a:cubicBezTo>
                    <a:cubicBezTo>
                      <a:pt x="127" y="45"/>
                      <a:pt x="128" y="44"/>
                      <a:pt x="130" y="44"/>
                    </a:cubicBezTo>
                    <a:cubicBezTo>
                      <a:pt x="133" y="43"/>
                      <a:pt x="134" y="44"/>
                      <a:pt x="137" y="42"/>
                    </a:cubicBezTo>
                    <a:cubicBezTo>
                      <a:pt x="138" y="41"/>
                      <a:pt x="138" y="38"/>
                      <a:pt x="139" y="38"/>
                    </a:cubicBezTo>
                    <a:cubicBezTo>
                      <a:pt x="141" y="37"/>
                      <a:pt x="142" y="37"/>
                      <a:pt x="143" y="37"/>
                    </a:cubicBezTo>
                    <a:cubicBezTo>
                      <a:pt x="147" y="36"/>
                      <a:pt x="150" y="35"/>
                      <a:pt x="154" y="36"/>
                    </a:cubicBezTo>
                    <a:cubicBezTo>
                      <a:pt x="157" y="36"/>
                      <a:pt x="151" y="29"/>
                      <a:pt x="150" y="29"/>
                    </a:cubicBezTo>
                    <a:cubicBezTo>
                      <a:pt x="149" y="28"/>
                      <a:pt x="147" y="27"/>
                      <a:pt x="145" y="28"/>
                    </a:cubicBezTo>
                    <a:cubicBezTo>
                      <a:pt x="143" y="28"/>
                      <a:pt x="143" y="30"/>
                      <a:pt x="141" y="29"/>
                    </a:cubicBezTo>
                    <a:cubicBezTo>
                      <a:pt x="140" y="28"/>
                      <a:pt x="137" y="27"/>
                      <a:pt x="136" y="28"/>
                    </a:cubicBezTo>
                    <a:cubicBezTo>
                      <a:pt x="135" y="30"/>
                      <a:pt x="134" y="29"/>
                      <a:pt x="134" y="27"/>
                    </a:cubicBezTo>
                    <a:cubicBezTo>
                      <a:pt x="134" y="25"/>
                      <a:pt x="137" y="21"/>
                      <a:pt x="137" y="19"/>
                    </a:cubicBezTo>
                    <a:cubicBezTo>
                      <a:pt x="138" y="17"/>
                      <a:pt x="141" y="14"/>
                      <a:pt x="137" y="14"/>
                    </a:cubicBezTo>
                    <a:cubicBezTo>
                      <a:pt x="134" y="14"/>
                      <a:pt x="134" y="15"/>
                      <a:pt x="131" y="14"/>
                    </a:cubicBezTo>
                    <a:cubicBezTo>
                      <a:pt x="128" y="13"/>
                      <a:pt x="127" y="13"/>
                      <a:pt x="124" y="15"/>
                    </a:cubicBezTo>
                    <a:cubicBezTo>
                      <a:pt x="121" y="17"/>
                      <a:pt x="117" y="18"/>
                      <a:pt x="114" y="19"/>
                    </a:cubicBezTo>
                    <a:cubicBezTo>
                      <a:pt x="109" y="20"/>
                      <a:pt x="107" y="19"/>
                      <a:pt x="103" y="19"/>
                    </a:cubicBezTo>
                    <a:cubicBezTo>
                      <a:pt x="101" y="18"/>
                      <a:pt x="100" y="18"/>
                      <a:pt x="98" y="17"/>
                    </a:cubicBezTo>
                    <a:cubicBezTo>
                      <a:pt x="97" y="17"/>
                      <a:pt x="96" y="15"/>
                      <a:pt x="94" y="15"/>
                    </a:cubicBezTo>
                    <a:cubicBezTo>
                      <a:pt x="90" y="14"/>
                      <a:pt x="88" y="12"/>
                      <a:pt x="83" y="11"/>
                    </a:cubicBezTo>
                    <a:cubicBezTo>
                      <a:pt x="81" y="11"/>
                      <a:pt x="79" y="12"/>
                      <a:pt x="77" y="13"/>
                    </a:cubicBezTo>
                    <a:cubicBezTo>
                      <a:pt x="75" y="14"/>
                      <a:pt x="73" y="13"/>
                      <a:pt x="71" y="12"/>
                    </a:cubicBezTo>
                    <a:cubicBezTo>
                      <a:pt x="69" y="11"/>
                      <a:pt x="68" y="11"/>
                      <a:pt x="68" y="8"/>
                    </a:cubicBezTo>
                    <a:cubicBezTo>
                      <a:pt x="67" y="6"/>
                      <a:pt x="67" y="6"/>
                      <a:pt x="64" y="5"/>
                    </a:cubicBezTo>
                    <a:cubicBezTo>
                      <a:pt x="62" y="4"/>
                      <a:pt x="60" y="3"/>
                      <a:pt x="58" y="3"/>
                    </a:cubicBezTo>
                    <a:cubicBezTo>
                      <a:pt x="56" y="3"/>
                      <a:pt x="53" y="0"/>
                      <a:pt x="52" y="1"/>
                    </a:cubicBezTo>
                    <a:cubicBezTo>
                      <a:pt x="50" y="1"/>
                      <a:pt x="46" y="5"/>
                      <a:pt x="45" y="7"/>
                    </a:cubicBezTo>
                    <a:cubicBezTo>
                      <a:pt x="45" y="9"/>
                      <a:pt x="48" y="11"/>
                      <a:pt x="47" y="13"/>
                    </a:cubicBezTo>
                    <a:cubicBezTo>
                      <a:pt x="46" y="15"/>
                      <a:pt x="43" y="17"/>
                      <a:pt x="41" y="15"/>
                    </a:cubicBezTo>
                    <a:cubicBezTo>
                      <a:pt x="39" y="15"/>
                      <a:pt x="38" y="14"/>
                      <a:pt x="37" y="14"/>
                    </a:cubicBezTo>
                    <a:cubicBezTo>
                      <a:pt x="36" y="14"/>
                      <a:pt x="35" y="14"/>
                      <a:pt x="34" y="14"/>
                    </a:cubicBezTo>
                    <a:cubicBezTo>
                      <a:pt x="31" y="13"/>
                      <a:pt x="31" y="11"/>
                      <a:pt x="28" y="10"/>
                    </a:cubicBezTo>
                    <a:cubicBezTo>
                      <a:pt x="26" y="9"/>
                      <a:pt x="23" y="8"/>
                      <a:pt x="21" y="9"/>
                    </a:cubicBezTo>
                    <a:cubicBezTo>
                      <a:pt x="18" y="10"/>
                      <a:pt x="16" y="12"/>
                      <a:pt x="13" y="13"/>
                    </a:cubicBezTo>
                    <a:cubicBezTo>
                      <a:pt x="11" y="14"/>
                      <a:pt x="9" y="16"/>
                      <a:pt x="7" y="17"/>
                    </a:cubicBezTo>
                    <a:cubicBezTo>
                      <a:pt x="4" y="17"/>
                      <a:pt x="2" y="19"/>
                      <a:pt x="0" y="1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7" name="Freeform 717">
                <a:extLst>
                  <a:ext uri="{FF2B5EF4-FFF2-40B4-BE49-F238E27FC236}">
                    <a16:creationId xmlns:a16="http://schemas.microsoft.com/office/drawing/2014/main" id="{A8601C18-50CC-D14A-A6EB-C98403A03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309" y="2717302"/>
                <a:ext cx="216414" cy="372943"/>
              </a:xfrm>
              <a:custGeom>
                <a:avLst/>
                <a:gdLst>
                  <a:gd name="T0" fmla="*/ 61 w 63"/>
                  <a:gd name="T1" fmla="*/ 25 h 108"/>
                  <a:gd name="T2" fmla="*/ 61 w 63"/>
                  <a:gd name="T3" fmla="*/ 20 h 108"/>
                  <a:gd name="T4" fmla="*/ 61 w 63"/>
                  <a:gd name="T5" fmla="*/ 16 h 108"/>
                  <a:gd name="T6" fmla="*/ 60 w 63"/>
                  <a:gd name="T7" fmla="*/ 13 h 108"/>
                  <a:gd name="T8" fmla="*/ 60 w 63"/>
                  <a:gd name="T9" fmla="*/ 11 h 108"/>
                  <a:gd name="T10" fmla="*/ 57 w 63"/>
                  <a:gd name="T11" fmla="*/ 7 h 108"/>
                  <a:gd name="T12" fmla="*/ 51 w 63"/>
                  <a:gd name="T13" fmla="*/ 5 h 108"/>
                  <a:gd name="T14" fmla="*/ 44 w 63"/>
                  <a:gd name="T15" fmla="*/ 1 h 108"/>
                  <a:gd name="T16" fmla="*/ 44 w 63"/>
                  <a:gd name="T17" fmla="*/ 5 h 108"/>
                  <a:gd name="T18" fmla="*/ 34 w 63"/>
                  <a:gd name="T19" fmla="*/ 5 h 108"/>
                  <a:gd name="T20" fmla="*/ 34 w 63"/>
                  <a:gd name="T21" fmla="*/ 10 h 108"/>
                  <a:gd name="T22" fmla="*/ 29 w 63"/>
                  <a:gd name="T23" fmla="*/ 10 h 108"/>
                  <a:gd name="T24" fmla="*/ 27 w 63"/>
                  <a:gd name="T25" fmla="*/ 12 h 108"/>
                  <a:gd name="T26" fmla="*/ 25 w 63"/>
                  <a:gd name="T27" fmla="*/ 15 h 108"/>
                  <a:gd name="T28" fmla="*/ 25 w 63"/>
                  <a:gd name="T29" fmla="*/ 18 h 108"/>
                  <a:gd name="T30" fmla="*/ 24 w 63"/>
                  <a:gd name="T31" fmla="*/ 20 h 108"/>
                  <a:gd name="T32" fmla="*/ 20 w 63"/>
                  <a:gd name="T33" fmla="*/ 25 h 108"/>
                  <a:gd name="T34" fmla="*/ 17 w 63"/>
                  <a:gd name="T35" fmla="*/ 27 h 108"/>
                  <a:gd name="T36" fmla="*/ 16 w 63"/>
                  <a:gd name="T37" fmla="*/ 33 h 108"/>
                  <a:gd name="T38" fmla="*/ 13 w 63"/>
                  <a:gd name="T39" fmla="*/ 38 h 108"/>
                  <a:gd name="T40" fmla="*/ 15 w 63"/>
                  <a:gd name="T41" fmla="*/ 42 h 108"/>
                  <a:gd name="T42" fmla="*/ 9 w 63"/>
                  <a:gd name="T43" fmla="*/ 44 h 108"/>
                  <a:gd name="T44" fmla="*/ 5 w 63"/>
                  <a:gd name="T45" fmla="*/ 51 h 108"/>
                  <a:gd name="T46" fmla="*/ 6 w 63"/>
                  <a:gd name="T47" fmla="*/ 57 h 108"/>
                  <a:gd name="T48" fmla="*/ 8 w 63"/>
                  <a:gd name="T49" fmla="*/ 63 h 108"/>
                  <a:gd name="T50" fmla="*/ 7 w 63"/>
                  <a:gd name="T51" fmla="*/ 67 h 108"/>
                  <a:gd name="T52" fmla="*/ 7 w 63"/>
                  <a:gd name="T53" fmla="*/ 74 h 108"/>
                  <a:gd name="T54" fmla="*/ 4 w 63"/>
                  <a:gd name="T55" fmla="*/ 78 h 108"/>
                  <a:gd name="T56" fmla="*/ 3 w 63"/>
                  <a:gd name="T57" fmla="*/ 83 h 108"/>
                  <a:gd name="T58" fmla="*/ 0 w 63"/>
                  <a:gd name="T59" fmla="*/ 82 h 108"/>
                  <a:gd name="T60" fmla="*/ 4 w 63"/>
                  <a:gd name="T61" fmla="*/ 90 h 108"/>
                  <a:gd name="T62" fmla="*/ 7 w 63"/>
                  <a:gd name="T63" fmla="*/ 97 h 108"/>
                  <a:gd name="T64" fmla="*/ 8 w 63"/>
                  <a:gd name="T65" fmla="*/ 102 h 108"/>
                  <a:gd name="T66" fmla="*/ 10 w 63"/>
                  <a:gd name="T67" fmla="*/ 107 h 108"/>
                  <a:gd name="T68" fmla="*/ 14 w 63"/>
                  <a:gd name="T69" fmla="*/ 108 h 108"/>
                  <a:gd name="T70" fmla="*/ 15 w 63"/>
                  <a:gd name="T71" fmla="*/ 105 h 108"/>
                  <a:gd name="T72" fmla="*/ 24 w 63"/>
                  <a:gd name="T73" fmla="*/ 101 h 108"/>
                  <a:gd name="T74" fmla="*/ 27 w 63"/>
                  <a:gd name="T75" fmla="*/ 92 h 108"/>
                  <a:gd name="T76" fmla="*/ 26 w 63"/>
                  <a:gd name="T77" fmla="*/ 87 h 108"/>
                  <a:gd name="T78" fmla="*/ 28 w 63"/>
                  <a:gd name="T79" fmla="*/ 84 h 108"/>
                  <a:gd name="T80" fmla="*/ 32 w 63"/>
                  <a:gd name="T81" fmla="*/ 82 h 108"/>
                  <a:gd name="T82" fmla="*/ 32 w 63"/>
                  <a:gd name="T83" fmla="*/ 81 h 108"/>
                  <a:gd name="T84" fmla="*/ 35 w 63"/>
                  <a:gd name="T85" fmla="*/ 80 h 108"/>
                  <a:gd name="T86" fmla="*/ 34 w 63"/>
                  <a:gd name="T87" fmla="*/ 78 h 108"/>
                  <a:gd name="T88" fmla="*/ 36 w 63"/>
                  <a:gd name="T89" fmla="*/ 77 h 108"/>
                  <a:gd name="T90" fmla="*/ 35 w 63"/>
                  <a:gd name="T91" fmla="*/ 73 h 108"/>
                  <a:gd name="T92" fmla="*/ 29 w 63"/>
                  <a:gd name="T93" fmla="*/ 66 h 108"/>
                  <a:gd name="T94" fmla="*/ 30 w 63"/>
                  <a:gd name="T95" fmla="*/ 60 h 108"/>
                  <a:gd name="T96" fmla="*/ 30 w 63"/>
                  <a:gd name="T97" fmla="*/ 56 h 108"/>
                  <a:gd name="T98" fmla="*/ 33 w 63"/>
                  <a:gd name="T99" fmla="*/ 53 h 108"/>
                  <a:gd name="T100" fmla="*/ 39 w 63"/>
                  <a:gd name="T101" fmla="*/ 48 h 108"/>
                  <a:gd name="T102" fmla="*/ 49 w 63"/>
                  <a:gd name="T103" fmla="*/ 41 h 108"/>
                  <a:gd name="T104" fmla="*/ 50 w 63"/>
                  <a:gd name="T105" fmla="*/ 35 h 108"/>
                  <a:gd name="T106" fmla="*/ 50 w 63"/>
                  <a:gd name="T107" fmla="*/ 32 h 108"/>
                  <a:gd name="T108" fmla="*/ 54 w 63"/>
                  <a:gd name="T109" fmla="*/ 30 h 108"/>
                  <a:gd name="T110" fmla="*/ 58 w 63"/>
                  <a:gd name="T111" fmla="*/ 29 h 108"/>
                  <a:gd name="T112" fmla="*/ 60 w 63"/>
                  <a:gd name="T113" fmla="*/ 28 h 108"/>
                  <a:gd name="T114" fmla="*/ 63 w 63"/>
                  <a:gd name="T115" fmla="*/ 28 h 108"/>
                  <a:gd name="T116" fmla="*/ 61 w 63"/>
                  <a:gd name="T117" fmla="*/ 25 h 108"/>
                  <a:gd name="T118" fmla="*/ 61 w 63"/>
                  <a:gd name="T119" fmla="*/ 2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3" h="108">
                    <a:moveTo>
                      <a:pt x="61" y="25"/>
                    </a:moveTo>
                    <a:cubicBezTo>
                      <a:pt x="60" y="24"/>
                      <a:pt x="62" y="22"/>
                      <a:pt x="61" y="20"/>
                    </a:cubicBezTo>
                    <a:cubicBezTo>
                      <a:pt x="60" y="18"/>
                      <a:pt x="61" y="18"/>
                      <a:pt x="61" y="16"/>
                    </a:cubicBezTo>
                    <a:cubicBezTo>
                      <a:pt x="61" y="15"/>
                      <a:pt x="60" y="14"/>
                      <a:pt x="60" y="13"/>
                    </a:cubicBezTo>
                    <a:cubicBezTo>
                      <a:pt x="59" y="12"/>
                      <a:pt x="60" y="12"/>
                      <a:pt x="60" y="11"/>
                    </a:cubicBezTo>
                    <a:cubicBezTo>
                      <a:pt x="59" y="9"/>
                      <a:pt x="59" y="8"/>
                      <a:pt x="57" y="7"/>
                    </a:cubicBezTo>
                    <a:cubicBezTo>
                      <a:pt x="55" y="6"/>
                      <a:pt x="53" y="6"/>
                      <a:pt x="51" y="5"/>
                    </a:cubicBezTo>
                    <a:cubicBezTo>
                      <a:pt x="49" y="3"/>
                      <a:pt x="47" y="0"/>
                      <a:pt x="44" y="1"/>
                    </a:cubicBezTo>
                    <a:cubicBezTo>
                      <a:pt x="43" y="1"/>
                      <a:pt x="44" y="4"/>
                      <a:pt x="44" y="5"/>
                    </a:cubicBezTo>
                    <a:cubicBezTo>
                      <a:pt x="43" y="8"/>
                      <a:pt x="37" y="6"/>
                      <a:pt x="34" y="5"/>
                    </a:cubicBezTo>
                    <a:cubicBezTo>
                      <a:pt x="34" y="7"/>
                      <a:pt x="34" y="8"/>
                      <a:pt x="34" y="10"/>
                    </a:cubicBezTo>
                    <a:cubicBezTo>
                      <a:pt x="33" y="10"/>
                      <a:pt x="31" y="9"/>
                      <a:pt x="29" y="10"/>
                    </a:cubicBezTo>
                    <a:cubicBezTo>
                      <a:pt x="28" y="10"/>
                      <a:pt x="28" y="11"/>
                      <a:pt x="27" y="12"/>
                    </a:cubicBezTo>
                    <a:cubicBezTo>
                      <a:pt x="27" y="13"/>
                      <a:pt x="25" y="14"/>
                      <a:pt x="25" y="15"/>
                    </a:cubicBezTo>
                    <a:cubicBezTo>
                      <a:pt x="24" y="16"/>
                      <a:pt x="26" y="18"/>
                      <a:pt x="25" y="18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1"/>
                      <a:pt x="20" y="23"/>
                      <a:pt x="20" y="25"/>
                    </a:cubicBezTo>
                    <a:cubicBezTo>
                      <a:pt x="20" y="27"/>
                      <a:pt x="18" y="25"/>
                      <a:pt x="17" y="27"/>
                    </a:cubicBezTo>
                    <a:cubicBezTo>
                      <a:pt x="17" y="29"/>
                      <a:pt x="17" y="31"/>
                      <a:pt x="16" y="33"/>
                    </a:cubicBezTo>
                    <a:cubicBezTo>
                      <a:pt x="16" y="35"/>
                      <a:pt x="13" y="36"/>
                      <a:pt x="13" y="38"/>
                    </a:cubicBezTo>
                    <a:cubicBezTo>
                      <a:pt x="13" y="39"/>
                      <a:pt x="16" y="41"/>
                      <a:pt x="15" y="42"/>
                    </a:cubicBezTo>
                    <a:cubicBezTo>
                      <a:pt x="13" y="44"/>
                      <a:pt x="11" y="43"/>
                      <a:pt x="9" y="44"/>
                    </a:cubicBezTo>
                    <a:cubicBezTo>
                      <a:pt x="6" y="45"/>
                      <a:pt x="5" y="48"/>
                      <a:pt x="5" y="51"/>
                    </a:cubicBezTo>
                    <a:cubicBezTo>
                      <a:pt x="6" y="53"/>
                      <a:pt x="6" y="55"/>
                      <a:pt x="6" y="57"/>
                    </a:cubicBezTo>
                    <a:cubicBezTo>
                      <a:pt x="6" y="60"/>
                      <a:pt x="4" y="61"/>
                      <a:pt x="8" y="63"/>
                    </a:cubicBezTo>
                    <a:cubicBezTo>
                      <a:pt x="10" y="65"/>
                      <a:pt x="9" y="66"/>
                      <a:pt x="7" y="67"/>
                    </a:cubicBezTo>
                    <a:cubicBezTo>
                      <a:pt x="6" y="68"/>
                      <a:pt x="8" y="72"/>
                      <a:pt x="7" y="74"/>
                    </a:cubicBezTo>
                    <a:cubicBezTo>
                      <a:pt x="7" y="76"/>
                      <a:pt x="4" y="76"/>
                      <a:pt x="4" y="78"/>
                    </a:cubicBezTo>
                    <a:cubicBezTo>
                      <a:pt x="4" y="79"/>
                      <a:pt x="4" y="83"/>
                      <a:pt x="3" y="83"/>
                    </a:cubicBezTo>
                    <a:cubicBezTo>
                      <a:pt x="3" y="83"/>
                      <a:pt x="1" y="82"/>
                      <a:pt x="0" y="82"/>
                    </a:cubicBezTo>
                    <a:cubicBezTo>
                      <a:pt x="0" y="86"/>
                      <a:pt x="4" y="87"/>
                      <a:pt x="4" y="90"/>
                    </a:cubicBezTo>
                    <a:cubicBezTo>
                      <a:pt x="3" y="91"/>
                      <a:pt x="6" y="96"/>
                      <a:pt x="7" y="97"/>
                    </a:cubicBezTo>
                    <a:cubicBezTo>
                      <a:pt x="9" y="99"/>
                      <a:pt x="8" y="100"/>
                      <a:pt x="8" y="102"/>
                    </a:cubicBezTo>
                    <a:cubicBezTo>
                      <a:pt x="8" y="103"/>
                      <a:pt x="10" y="105"/>
                      <a:pt x="10" y="107"/>
                    </a:cubicBezTo>
                    <a:cubicBezTo>
                      <a:pt x="9" y="108"/>
                      <a:pt x="13" y="107"/>
                      <a:pt x="14" y="108"/>
                    </a:cubicBezTo>
                    <a:cubicBezTo>
                      <a:pt x="16" y="108"/>
                      <a:pt x="15" y="107"/>
                      <a:pt x="15" y="105"/>
                    </a:cubicBezTo>
                    <a:cubicBezTo>
                      <a:pt x="15" y="100"/>
                      <a:pt x="23" y="104"/>
                      <a:pt x="24" y="101"/>
                    </a:cubicBezTo>
                    <a:cubicBezTo>
                      <a:pt x="25" y="98"/>
                      <a:pt x="26" y="95"/>
                      <a:pt x="27" y="92"/>
                    </a:cubicBezTo>
                    <a:cubicBezTo>
                      <a:pt x="27" y="90"/>
                      <a:pt x="27" y="88"/>
                      <a:pt x="26" y="87"/>
                    </a:cubicBezTo>
                    <a:cubicBezTo>
                      <a:pt x="25" y="85"/>
                      <a:pt x="26" y="85"/>
                      <a:pt x="28" y="84"/>
                    </a:cubicBezTo>
                    <a:cubicBezTo>
                      <a:pt x="29" y="84"/>
                      <a:pt x="32" y="83"/>
                      <a:pt x="32" y="82"/>
                    </a:cubicBezTo>
                    <a:cubicBezTo>
                      <a:pt x="32" y="82"/>
                      <a:pt x="32" y="81"/>
                      <a:pt x="32" y="81"/>
                    </a:cubicBezTo>
                    <a:cubicBezTo>
                      <a:pt x="33" y="81"/>
                      <a:pt x="35" y="81"/>
                      <a:pt x="35" y="80"/>
                    </a:cubicBezTo>
                    <a:cubicBezTo>
                      <a:pt x="35" y="79"/>
                      <a:pt x="34" y="79"/>
                      <a:pt x="34" y="78"/>
                    </a:cubicBezTo>
                    <a:cubicBezTo>
                      <a:pt x="35" y="78"/>
                      <a:pt x="36" y="77"/>
                      <a:pt x="36" y="77"/>
                    </a:cubicBezTo>
                    <a:cubicBezTo>
                      <a:pt x="38" y="75"/>
                      <a:pt x="37" y="74"/>
                      <a:pt x="35" y="73"/>
                    </a:cubicBezTo>
                    <a:cubicBezTo>
                      <a:pt x="33" y="71"/>
                      <a:pt x="29" y="70"/>
                      <a:pt x="29" y="66"/>
                    </a:cubicBezTo>
                    <a:cubicBezTo>
                      <a:pt x="29" y="64"/>
                      <a:pt x="29" y="62"/>
                      <a:pt x="30" y="60"/>
                    </a:cubicBezTo>
                    <a:cubicBezTo>
                      <a:pt x="31" y="58"/>
                      <a:pt x="31" y="58"/>
                      <a:pt x="30" y="56"/>
                    </a:cubicBezTo>
                    <a:cubicBezTo>
                      <a:pt x="29" y="56"/>
                      <a:pt x="33" y="53"/>
                      <a:pt x="33" y="53"/>
                    </a:cubicBezTo>
                    <a:cubicBezTo>
                      <a:pt x="35" y="51"/>
                      <a:pt x="36" y="49"/>
                      <a:pt x="39" y="48"/>
                    </a:cubicBezTo>
                    <a:cubicBezTo>
                      <a:pt x="42" y="47"/>
                      <a:pt x="47" y="44"/>
                      <a:pt x="49" y="41"/>
                    </a:cubicBezTo>
                    <a:cubicBezTo>
                      <a:pt x="51" y="38"/>
                      <a:pt x="46" y="36"/>
                      <a:pt x="50" y="35"/>
                    </a:cubicBezTo>
                    <a:cubicBezTo>
                      <a:pt x="52" y="34"/>
                      <a:pt x="51" y="34"/>
                      <a:pt x="50" y="32"/>
                    </a:cubicBezTo>
                    <a:cubicBezTo>
                      <a:pt x="50" y="31"/>
                      <a:pt x="53" y="30"/>
                      <a:pt x="54" y="30"/>
                    </a:cubicBezTo>
                    <a:cubicBezTo>
                      <a:pt x="56" y="28"/>
                      <a:pt x="57" y="27"/>
                      <a:pt x="58" y="29"/>
                    </a:cubicBezTo>
                    <a:cubicBezTo>
                      <a:pt x="59" y="29"/>
                      <a:pt x="60" y="28"/>
                      <a:pt x="60" y="28"/>
                    </a:cubicBezTo>
                    <a:cubicBezTo>
                      <a:pt x="61" y="28"/>
                      <a:pt x="62" y="28"/>
                      <a:pt x="63" y="28"/>
                    </a:cubicBezTo>
                    <a:cubicBezTo>
                      <a:pt x="63" y="27"/>
                      <a:pt x="62" y="27"/>
                      <a:pt x="61" y="25"/>
                    </a:cubicBezTo>
                    <a:cubicBezTo>
                      <a:pt x="60" y="24"/>
                      <a:pt x="61" y="26"/>
                      <a:pt x="61" y="2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8" name="Freeform 718">
                <a:extLst>
                  <a:ext uri="{FF2B5EF4-FFF2-40B4-BE49-F238E27FC236}">
                    <a16:creationId xmlns:a16="http://schemas.microsoft.com/office/drawing/2014/main" id="{6020E8C0-B764-2645-91EE-1ABBB489C9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6092" y="2689067"/>
                <a:ext cx="185834" cy="290589"/>
              </a:xfrm>
              <a:custGeom>
                <a:avLst/>
                <a:gdLst>
                  <a:gd name="T0" fmla="*/ 53 w 54"/>
                  <a:gd name="T1" fmla="*/ 59 h 84"/>
                  <a:gd name="T2" fmla="*/ 47 w 54"/>
                  <a:gd name="T3" fmla="*/ 55 h 84"/>
                  <a:gd name="T4" fmla="*/ 49 w 54"/>
                  <a:gd name="T5" fmla="*/ 51 h 84"/>
                  <a:gd name="T6" fmla="*/ 44 w 54"/>
                  <a:gd name="T7" fmla="*/ 44 h 84"/>
                  <a:gd name="T8" fmla="*/ 46 w 54"/>
                  <a:gd name="T9" fmla="*/ 43 h 84"/>
                  <a:gd name="T10" fmla="*/ 44 w 54"/>
                  <a:gd name="T11" fmla="*/ 38 h 84"/>
                  <a:gd name="T12" fmla="*/ 45 w 54"/>
                  <a:gd name="T13" fmla="*/ 36 h 84"/>
                  <a:gd name="T14" fmla="*/ 44 w 54"/>
                  <a:gd name="T15" fmla="*/ 32 h 84"/>
                  <a:gd name="T16" fmla="*/ 42 w 54"/>
                  <a:gd name="T17" fmla="*/ 26 h 84"/>
                  <a:gd name="T18" fmla="*/ 45 w 54"/>
                  <a:gd name="T19" fmla="*/ 23 h 84"/>
                  <a:gd name="T20" fmla="*/ 44 w 54"/>
                  <a:gd name="T21" fmla="*/ 19 h 84"/>
                  <a:gd name="T22" fmla="*/ 38 w 54"/>
                  <a:gd name="T23" fmla="*/ 13 h 84"/>
                  <a:gd name="T24" fmla="*/ 40 w 54"/>
                  <a:gd name="T25" fmla="*/ 12 h 84"/>
                  <a:gd name="T26" fmla="*/ 39 w 54"/>
                  <a:gd name="T27" fmla="*/ 10 h 84"/>
                  <a:gd name="T28" fmla="*/ 41 w 54"/>
                  <a:gd name="T29" fmla="*/ 3 h 84"/>
                  <a:gd name="T30" fmla="*/ 37 w 54"/>
                  <a:gd name="T31" fmla="*/ 1 h 84"/>
                  <a:gd name="T32" fmla="*/ 34 w 54"/>
                  <a:gd name="T33" fmla="*/ 0 h 84"/>
                  <a:gd name="T34" fmla="*/ 29 w 54"/>
                  <a:gd name="T35" fmla="*/ 1 h 84"/>
                  <a:gd name="T36" fmla="*/ 25 w 54"/>
                  <a:gd name="T37" fmla="*/ 5 h 84"/>
                  <a:gd name="T38" fmla="*/ 24 w 54"/>
                  <a:gd name="T39" fmla="*/ 10 h 84"/>
                  <a:gd name="T40" fmla="*/ 21 w 54"/>
                  <a:gd name="T41" fmla="*/ 13 h 84"/>
                  <a:gd name="T42" fmla="*/ 17 w 54"/>
                  <a:gd name="T43" fmla="*/ 11 h 84"/>
                  <a:gd name="T44" fmla="*/ 14 w 54"/>
                  <a:gd name="T45" fmla="*/ 12 h 84"/>
                  <a:gd name="T46" fmla="*/ 7 w 54"/>
                  <a:gd name="T47" fmla="*/ 10 h 84"/>
                  <a:gd name="T48" fmla="*/ 4 w 54"/>
                  <a:gd name="T49" fmla="*/ 7 h 84"/>
                  <a:gd name="T50" fmla="*/ 0 w 54"/>
                  <a:gd name="T51" fmla="*/ 9 h 84"/>
                  <a:gd name="T52" fmla="*/ 8 w 54"/>
                  <a:gd name="T53" fmla="*/ 14 h 84"/>
                  <a:gd name="T54" fmla="*/ 12 w 54"/>
                  <a:gd name="T55" fmla="*/ 16 h 84"/>
                  <a:gd name="T56" fmla="*/ 14 w 54"/>
                  <a:gd name="T57" fmla="*/ 19 h 84"/>
                  <a:gd name="T58" fmla="*/ 14 w 54"/>
                  <a:gd name="T59" fmla="*/ 21 h 84"/>
                  <a:gd name="T60" fmla="*/ 15 w 54"/>
                  <a:gd name="T61" fmla="*/ 24 h 84"/>
                  <a:gd name="T62" fmla="*/ 15 w 54"/>
                  <a:gd name="T63" fmla="*/ 27 h 84"/>
                  <a:gd name="T64" fmla="*/ 16 w 54"/>
                  <a:gd name="T65" fmla="*/ 29 h 84"/>
                  <a:gd name="T66" fmla="*/ 15 w 54"/>
                  <a:gd name="T67" fmla="*/ 33 h 84"/>
                  <a:gd name="T68" fmla="*/ 17 w 54"/>
                  <a:gd name="T69" fmla="*/ 36 h 84"/>
                  <a:gd name="T70" fmla="*/ 21 w 54"/>
                  <a:gd name="T71" fmla="*/ 38 h 84"/>
                  <a:gd name="T72" fmla="*/ 22 w 54"/>
                  <a:gd name="T73" fmla="*/ 41 h 84"/>
                  <a:gd name="T74" fmla="*/ 23 w 54"/>
                  <a:gd name="T75" fmla="*/ 44 h 84"/>
                  <a:gd name="T76" fmla="*/ 20 w 54"/>
                  <a:gd name="T77" fmla="*/ 44 h 84"/>
                  <a:gd name="T78" fmla="*/ 16 w 54"/>
                  <a:gd name="T79" fmla="*/ 49 h 84"/>
                  <a:gd name="T80" fmla="*/ 13 w 54"/>
                  <a:gd name="T81" fmla="*/ 51 h 84"/>
                  <a:gd name="T82" fmla="*/ 10 w 54"/>
                  <a:gd name="T83" fmla="*/ 54 h 84"/>
                  <a:gd name="T84" fmla="*/ 4 w 54"/>
                  <a:gd name="T85" fmla="*/ 57 h 84"/>
                  <a:gd name="T86" fmla="*/ 2 w 54"/>
                  <a:gd name="T87" fmla="*/ 62 h 84"/>
                  <a:gd name="T88" fmla="*/ 4 w 54"/>
                  <a:gd name="T89" fmla="*/ 67 h 84"/>
                  <a:gd name="T90" fmla="*/ 4 w 54"/>
                  <a:gd name="T91" fmla="*/ 73 h 84"/>
                  <a:gd name="T92" fmla="*/ 4 w 54"/>
                  <a:gd name="T93" fmla="*/ 78 h 84"/>
                  <a:gd name="T94" fmla="*/ 7 w 54"/>
                  <a:gd name="T95" fmla="*/ 80 h 84"/>
                  <a:gd name="T96" fmla="*/ 5 w 54"/>
                  <a:gd name="T97" fmla="*/ 81 h 84"/>
                  <a:gd name="T98" fmla="*/ 8 w 54"/>
                  <a:gd name="T99" fmla="*/ 79 h 84"/>
                  <a:gd name="T100" fmla="*/ 8 w 54"/>
                  <a:gd name="T101" fmla="*/ 83 h 84"/>
                  <a:gd name="T102" fmla="*/ 11 w 54"/>
                  <a:gd name="T103" fmla="*/ 80 h 84"/>
                  <a:gd name="T104" fmla="*/ 11 w 54"/>
                  <a:gd name="T105" fmla="*/ 83 h 84"/>
                  <a:gd name="T106" fmla="*/ 23 w 54"/>
                  <a:gd name="T107" fmla="*/ 80 h 84"/>
                  <a:gd name="T108" fmla="*/ 36 w 54"/>
                  <a:gd name="T109" fmla="*/ 78 h 84"/>
                  <a:gd name="T110" fmla="*/ 46 w 54"/>
                  <a:gd name="T111" fmla="*/ 68 h 84"/>
                  <a:gd name="T112" fmla="*/ 53 w 54"/>
                  <a:gd name="T113" fmla="*/ 59 h 84"/>
                  <a:gd name="T114" fmla="*/ 53 w 54"/>
                  <a:gd name="T115" fmla="*/ 5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4" h="84">
                    <a:moveTo>
                      <a:pt x="53" y="59"/>
                    </a:moveTo>
                    <a:cubicBezTo>
                      <a:pt x="52" y="57"/>
                      <a:pt x="49" y="56"/>
                      <a:pt x="47" y="55"/>
                    </a:cubicBezTo>
                    <a:cubicBezTo>
                      <a:pt x="44" y="53"/>
                      <a:pt x="48" y="53"/>
                      <a:pt x="49" y="51"/>
                    </a:cubicBezTo>
                    <a:cubicBezTo>
                      <a:pt x="49" y="51"/>
                      <a:pt x="45" y="45"/>
                      <a:pt x="44" y="44"/>
                    </a:cubicBezTo>
                    <a:cubicBezTo>
                      <a:pt x="44" y="44"/>
                      <a:pt x="46" y="43"/>
                      <a:pt x="46" y="43"/>
                    </a:cubicBezTo>
                    <a:cubicBezTo>
                      <a:pt x="46" y="42"/>
                      <a:pt x="44" y="39"/>
                      <a:pt x="44" y="38"/>
                    </a:cubicBezTo>
                    <a:cubicBezTo>
                      <a:pt x="44" y="37"/>
                      <a:pt x="45" y="37"/>
                      <a:pt x="45" y="36"/>
                    </a:cubicBezTo>
                    <a:cubicBezTo>
                      <a:pt x="46" y="35"/>
                      <a:pt x="44" y="33"/>
                      <a:pt x="44" y="32"/>
                    </a:cubicBezTo>
                    <a:cubicBezTo>
                      <a:pt x="42" y="30"/>
                      <a:pt x="40" y="28"/>
                      <a:pt x="42" y="26"/>
                    </a:cubicBezTo>
                    <a:cubicBezTo>
                      <a:pt x="43" y="25"/>
                      <a:pt x="45" y="24"/>
                      <a:pt x="45" y="23"/>
                    </a:cubicBezTo>
                    <a:cubicBezTo>
                      <a:pt x="46" y="21"/>
                      <a:pt x="44" y="20"/>
                      <a:pt x="44" y="19"/>
                    </a:cubicBezTo>
                    <a:cubicBezTo>
                      <a:pt x="43" y="18"/>
                      <a:pt x="36" y="15"/>
                      <a:pt x="38" y="13"/>
                    </a:cubicBezTo>
                    <a:cubicBezTo>
                      <a:pt x="38" y="13"/>
                      <a:pt x="40" y="12"/>
                      <a:pt x="40" y="12"/>
                    </a:cubicBezTo>
                    <a:cubicBezTo>
                      <a:pt x="40" y="12"/>
                      <a:pt x="37" y="10"/>
                      <a:pt x="39" y="10"/>
                    </a:cubicBezTo>
                    <a:cubicBezTo>
                      <a:pt x="42" y="10"/>
                      <a:pt x="44" y="5"/>
                      <a:pt x="41" y="3"/>
                    </a:cubicBezTo>
                    <a:cubicBezTo>
                      <a:pt x="40" y="2"/>
                      <a:pt x="38" y="2"/>
                      <a:pt x="37" y="1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2" y="1"/>
                      <a:pt x="31" y="0"/>
                      <a:pt x="29" y="1"/>
                    </a:cubicBezTo>
                    <a:cubicBezTo>
                      <a:pt x="28" y="2"/>
                      <a:pt x="26" y="4"/>
                      <a:pt x="25" y="5"/>
                    </a:cubicBezTo>
                    <a:cubicBezTo>
                      <a:pt x="25" y="6"/>
                      <a:pt x="25" y="10"/>
                      <a:pt x="24" y="10"/>
                    </a:cubicBezTo>
                    <a:cubicBezTo>
                      <a:pt x="23" y="11"/>
                      <a:pt x="22" y="12"/>
                      <a:pt x="21" y="13"/>
                    </a:cubicBezTo>
                    <a:cubicBezTo>
                      <a:pt x="20" y="13"/>
                      <a:pt x="18" y="11"/>
                      <a:pt x="17" y="11"/>
                    </a:cubicBezTo>
                    <a:cubicBezTo>
                      <a:pt x="16" y="11"/>
                      <a:pt x="15" y="12"/>
                      <a:pt x="14" y="12"/>
                    </a:cubicBezTo>
                    <a:cubicBezTo>
                      <a:pt x="11" y="13"/>
                      <a:pt x="9" y="12"/>
                      <a:pt x="7" y="10"/>
                    </a:cubicBezTo>
                    <a:cubicBezTo>
                      <a:pt x="7" y="9"/>
                      <a:pt x="5" y="7"/>
                      <a:pt x="4" y="7"/>
                    </a:cubicBezTo>
                    <a:cubicBezTo>
                      <a:pt x="3" y="7"/>
                      <a:pt x="1" y="9"/>
                      <a:pt x="0" y="9"/>
                    </a:cubicBezTo>
                    <a:cubicBezTo>
                      <a:pt x="2" y="11"/>
                      <a:pt x="5" y="13"/>
                      <a:pt x="8" y="14"/>
                    </a:cubicBezTo>
                    <a:cubicBezTo>
                      <a:pt x="9" y="14"/>
                      <a:pt x="11" y="15"/>
                      <a:pt x="12" y="16"/>
                    </a:cubicBezTo>
                    <a:cubicBezTo>
                      <a:pt x="13" y="17"/>
                      <a:pt x="13" y="18"/>
                      <a:pt x="14" y="19"/>
                    </a:cubicBezTo>
                    <a:cubicBezTo>
                      <a:pt x="14" y="20"/>
                      <a:pt x="13" y="20"/>
                      <a:pt x="14" y="21"/>
                    </a:cubicBezTo>
                    <a:cubicBezTo>
                      <a:pt x="14" y="22"/>
                      <a:pt x="16" y="23"/>
                      <a:pt x="15" y="24"/>
                    </a:cubicBezTo>
                    <a:cubicBezTo>
                      <a:pt x="15" y="25"/>
                      <a:pt x="14" y="26"/>
                      <a:pt x="15" y="27"/>
                    </a:cubicBezTo>
                    <a:cubicBezTo>
                      <a:pt x="15" y="27"/>
                      <a:pt x="16" y="29"/>
                      <a:pt x="16" y="29"/>
                    </a:cubicBezTo>
                    <a:cubicBezTo>
                      <a:pt x="15" y="30"/>
                      <a:pt x="15" y="32"/>
                      <a:pt x="15" y="33"/>
                    </a:cubicBezTo>
                    <a:cubicBezTo>
                      <a:pt x="15" y="33"/>
                      <a:pt x="17" y="36"/>
                      <a:pt x="17" y="36"/>
                    </a:cubicBezTo>
                    <a:cubicBezTo>
                      <a:pt x="18" y="37"/>
                      <a:pt x="20" y="38"/>
                      <a:pt x="21" y="38"/>
                    </a:cubicBezTo>
                    <a:cubicBezTo>
                      <a:pt x="22" y="39"/>
                      <a:pt x="22" y="40"/>
                      <a:pt x="22" y="41"/>
                    </a:cubicBezTo>
                    <a:cubicBezTo>
                      <a:pt x="22" y="42"/>
                      <a:pt x="23" y="43"/>
                      <a:pt x="23" y="44"/>
                    </a:cubicBezTo>
                    <a:cubicBezTo>
                      <a:pt x="23" y="45"/>
                      <a:pt x="21" y="44"/>
                      <a:pt x="20" y="44"/>
                    </a:cubicBezTo>
                    <a:cubicBezTo>
                      <a:pt x="19" y="44"/>
                      <a:pt x="16" y="48"/>
                      <a:pt x="16" y="49"/>
                    </a:cubicBezTo>
                    <a:cubicBezTo>
                      <a:pt x="15" y="50"/>
                      <a:pt x="14" y="50"/>
                      <a:pt x="13" y="51"/>
                    </a:cubicBezTo>
                    <a:cubicBezTo>
                      <a:pt x="12" y="52"/>
                      <a:pt x="11" y="53"/>
                      <a:pt x="10" y="54"/>
                    </a:cubicBezTo>
                    <a:cubicBezTo>
                      <a:pt x="9" y="54"/>
                      <a:pt x="4" y="58"/>
                      <a:pt x="4" y="57"/>
                    </a:cubicBezTo>
                    <a:cubicBezTo>
                      <a:pt x="4" y="59"/>
                      <a:pt x="2" y="60"/>
                      <a:pt x="2" y="62"/>
                    </a:cubicBezTo>
                    <a:cubicBezTo>
                      <a:pt x="3" y="64"/>
                      <a:pt x="2" y="67"/>
                      <a:pt x="4" y="67"/>
                    </a:cubicBezTo>
                    <a:cubicBezTo>
                      <a:pt x="5" y="67"/>
                      <a:pt x="4" y="72"/>
                      <a:pt x="4" y="73"/>
                    </a:cubicBezTo>
                    <a:cubicBezTo>
                      <a:pt x="4" y="75"/>
                      <a:pt x="2" y="77"/>
                      <a:pt x="4" y="78"/>
                    </a:cubicBezTo>
                    <a:cubicBezTo>
                      <a:pt x="4" y="78"/>
                      <a:pt x="8" y="79"/>
                      <a:pt x="7" y="80"/>
                    </a:cubicBezTo>
                    <a:cubicBezTo>
                      <a:pt x="7" y="80"/>
                      <a:pt x="5" y="81"/>
                      <a:pt x="5" y="81"/>
                    </a:cubicBezTo>
                    <a:cubicBezTo>
                      <a:pt x="7" y="81"/>
                      <a:pt x="7" y="79"/>
                      <a:pt x="8" y="79"/>
                    </a:cubicBezTo>
                    <a:cubicBezTo>
                      <a:pt x="10" y="78"/>
                      <a:pt x="8" y="83"/>
                      <a:pt x="8" y="83"/>
                    </a:cubicBezTo>
                    <a:cubicBezTo>
                      <a:pt x="8" y="83"/>
                      <a:pt x="11" y="80"/>
                      <a:pt x="11" y="80"/>
                    </a:cubicBezTo>
                    <a:cubicBezTo>
                      <a:pt x="12" y="79"/>
                      <a:pt x="11" y="83"/>
                      <a:pt x="11" y="83"/>
                    </a:cubicBezTo>
                    <a:cubicBezTo>
                      <a:pt x="14" y="84"/>
                      <a:pt x="20" y="81"/>
                      <a:pt x="23" y="80"/>
                    </a:cubicBezTo>
                    <a:cubicBezTo>
                      <a:pt x="27" y="79"/>
                      <a:pt x="31" y="79"/>
                      <a:pt x="36" y="78"/>
                    </a:cubicBezTo>
                    <a:cubicBezTo>
                      <a:pt x="39" y="74"/>
                      <a:pt x="43" y="71"/>
                      <a:pt x="46" y="68"/>
                    </a:cubicBezTo>
                    <a:cubicBezTo>
                      <a:pt x="48" y="66"/>
                      <a:pt x="54" y="62"/>
                      <a:pt x="53" y="59"/>
                    </a:cubicBezTo>
                    <a:cubicBezTo>
                      <a:pt x="52" y="57"/>
                      <a:pt x="54" y="62"/>
                      <a:pt x="53" y="5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09" name="Freeform 719">
                <a:extLst>
                  <a:ext uri="{FF2B5EF4-FFF2-40B4-BE49-F238E27FC236}">
                    <a16:creationId xmlns:a16="http://schemas.microsoft.com/office/drawing/2014/main" id="{4DC14D93-87CB-844A-879F-9E6EA7267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0278" y="2654949"/>
                <a:ext cx="441062" cy="369413"/>
              </a:xfrm>
              <a:custGeom>
                <a:avLst/>
                <a:gdLst>
                  <a:gd name="T0" fmla="*/ 38 w 128"/>
                  <a:gd name="T1" fmla="*/ 87 h 107"/>
                  <a:gd name="T2" fmla="*/ 38 w 128"/>
                  <a:gd name="T3" fmla="*/ 63 h 107"/>
                  <a:gd name="T4" fmla="*/ 47 w 128"/>
                  <a:gd name="T5" fmla="*/ 52 h 107"/>
                  <a:gd name="T6" fmla="*/ 56 w 128"/>
                  <a:gd name="T7" fmla="*/ 34 h 107"/>
                  <a:gd name="T8" fmla="*/ 72 w 128"/>
                  <a:gd name="T9" fmla="*/ 25 h 107"/>
                  <a:gd name="T10" fmla="*/ 86 w 128"/>
                  <a:gd name="T11" fmla="*/ 22 h 107"/>
                  <a:gd name="T12" fmla="*/ 102 w 128"/>
                  <a:gd name="T13" fmla="*/ 20 h 107"/>
                  <a:gd name="T14" fmla="*/ 112 w 128"/>
                  <a:gd name="T15" fmla="*/ 10 h 107"/>
                  <a:gd name="T16" fmla="*/ 120 w 128"/>
                  <a:gd name="T17" fmla="*/ 13 h 107"/>
                  <a:gd name="T18" fmla="*/ 127 w 128"/>
                  <a:gd name="T19" fmla="*/ 6 h 107"/>
                  <a:gd name="T20" fmla="*/ 114 w 128"/>
                  <a:gd name="T21" fmla="*/ 5 h 107"/>
                  <a:gd name="T22" fmla="*/ 116 w 128"/>
                  <a:gd name="T23" fmla="*/ 2 h 107"/>
                  <a:gd name="T24" fmla="*/ 106 w 128"/>
                  <a:gd name="T25" fmla="*/ 3 h 107"/>
                  <a:gd name="T26" fmla="*/ 100 w 128"/>
                  <a:gd name="T27" fmla="*/ 1 h 107"/>
                  <a:gd name="T28" fmla="*/ 95 w 128"/>
                  <a:gd name="T29" fmla="*/ 3 h 107"/>
                  <a:gd name="T30" fmla="*/ 91 w 128"/>
                  <a:gd name="T31" fmla="*/ 6 h 107"/>
                  <a:gd name="T32" fmla="*/ 90 w 128"/>
                  <a:gd name="T33" fmla="*/ 11 h 107"/>
                  <a:gd name="T34" fmla="*/ 84 w 128"/>
                  <a:gd name="T35" fmla="*/ 10 h 107"/>
                  <a:gd name="T36" fmla="*/ 80 w 128"/>
                  <a:gd name="T37" fmla="*/ 13 h 107"/>
                  <a:gd name="T38" fmla="*/ 76 w 128"/>
                  <a:gd name="T39" fmla="*/ 15 h 107"/>
                  <a:gd name="T40" fmla="*/ 72 w 128"/>
                  <a:gd name="T41" fmla="*/ 16 h 107"/>
                  <a:gd name="T42" fmla="*/ 68 w 128"/>
                  <a:gd name="T43" fmla="*/ 10 h 107"/>
                  <a:gd name="T44" fmla="*/ 67 w 128"/>
                  <a:gd name="T45" fmla="*/ 14 h 107"/>
                  <a:gd name="T46" fmla="*/ 65 w 128"/>
                  <a:gd name="T47" fmla="*/ 14 h 107"/>
                  <a:gd name="T48" fmla="*/ 62 w 128"/>
                  <a:gd name="T49" fmla="*/ 18 h 107"/>
                  <a:gd name="T50" fmla="*/ 61 w 128"/>
                  <a:gd name="T51" fmla="*/ 21 h 107"/>
                  <a:gd name="T52" fmla="*/ 57 w 128"/>
                  <a:gd name="T53" fmla="*/ 20 h 107"/>
                  <a:gd name="T54" fmla="*/ 54 w 128"/>
                  <a:gd name="T55" fmla="*/ 20 h 107"/>
                  <a:gd name="T56" fmla="*/ 51 w 128"/>
                  <a:gd name="T57" fmla="*/ 22 h 107"/>
                  <a:gd name="T58" fmla="*/ 49 w 128"/>
                  <a:gd name="T59" fmla="*/ 23 h 107"/>
                  <a:gd name="T60" fmla="*/ 54 w 128"/>
                  <a:gd name="T61" fmla="*/ 25 h 107"/>
                  <a:gd name="T62" fmla="*/ 56 w 128"/>
                  <a:gd name="T63" fmla="*/ 25 h 107"/>
                  <a:gd name="T64" fmla="*/ 57 w 128"/>
                  <a:gd name="T65" fmla="*/ 28 h 107"/>
                  <a:gd name="T66" fmla="*/ 49 w 128"/>
                  <a:gd name="T67" fmla="*/ 31 h 107"/>
                  <a:gd name="T68" fmla="*/ 53 w 128"/>
                  <a:gd name="T69" fmla="*/ 33 h 107"/>
                  <a:gd name="T70" fmla="*/ 49 w 128"/>
                  <a:gd name="T71" fmla="*/ 35 h 107"/>
                  <a:gd name="T72" fmla="*/ 43 w 128"/>
                  <a:gd name="T73" fmla="*/ 40 h 107"/>
                  <a:gd name="T74" fmla="*/ 42 w 128"/>
                  <a:gd name="T75" fmla="*/ 43 h 107"/>
                  <a:gd name="T76" fmla="*/ 39 w 128"/>
                  <a:gd name="T77" fmla="*/ 45 h 107"/>
                  <a:gd name="T78" fmla="*/ 39 w 128"/>
                  <a:gd name="T79" fmla="*/ 49 h 107"/>
                  <a:gd name="T80" fmla="*/ 39 w 128"/>
                  <a:gd name="T81" fmla="*/ 52 h 107"/>
                  <a:gd name="T82" fmla="*/ 35 w 128"/>
                  <a:gd name="T83" fmla="*/ 56 h 107"/>
                  <a:gd name="T84" fmla="*/ 27 w 128"/>
                  <a:gd name="T85" fmla="*/ 62 h 107"/>
                  <a:gd name="T86" fmla="*/ 31 w 128"/>
                  <a:gd name="T87" fmla="*/ 64 h 107"/>
                  <a:gd name="T88" fmla="*/ 28 w 128"/>
                  <a:gd name="T89" fmla="*/ 66 h 107"/>
                  <a:gd name="T90" fmla="*/ 19 w 128"/>
                  <a:gd name="T91" fmla="*/ 68 h 107"/>
                  <a:gd name="T92" fmla="*/ 16 w 128"/>
                  <a:gd name="T93" fmla="*/ 72 h 107"/>
                  <a:gd name="T94" fmla="*/ 10 w 128"/>
                  <a:gd name="T95" fmla="*/ 73 h 107"/>
                  <a:gd name="T96" fmla="*/ 10 w 128"/>
                  <a:gd name="T97" fmla="*/ 74 h 107"/>
                  <a:gd name="T98" fmla="*/ 5 w 128"/>
                  <a:gd name="T99" fmla="*/ 75 h 107"/>
                  <a:gd name="T100" fmla="*/ 4 w 128"/>
                  <a:gd name="T101" fmla="*/ 81 h 107"/>
                  <a:gd name="T102" fmla="*/ 1 w 128"/>
                  <a:gd name="T103" fmla="*/ 86 h 107"/>
                  <a:gd name="T104" fmla="*/ 6 w 128"/>
                  <a:gd name="T105" fmla="*/ 92 h 107"/>
                  <a:gd name="T106" fmla="*/ 7 w 128"/>
                  <a:gd name="T107" fmla="*/ 94 h 107"/>
                  <a:gd name="T108" fmla="*/ 3 w 128"/>
                  <a:gd name="T109" fmla="*/ 93 h 107"/>
                  <a:gd name="T110" fmla="*/ 5 w 128"/>
                  <a:gd name="T111" fmla="*/ 97 h 107"/>
                  <a:gd name="T112" fmla="*/ 5 w 128"/>
                  <a:gd name="T113" fmla="*/ 103 h 107"/>
                  <a:gd name="T114" fmla="*/ 27 w 128"/>
                  <a:gd name="T115" fmla="*/ 99 h 107"/>
                  <a:gd name="T116" fmla="*/ 34 w 128"/>
                  <a:gd name="T117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8" h="107">
                    <a:moveTo>
                      <a:pt x="34" y="101"/>
                    </a:moveTo>
                    <a:cubicBezTo>
                      <a:pt x="34" y="101"/>
                      <a:pt x="35" y="98"/>
                      <a:pt x="35" y="97"/>
                    </a:cubicBezTo>
                    <a:cubicBezTo>
                      <a:pt x="35" y="95"/>
                      <a:pt x="36" y="94"/>
                      <a:pt x="38" y="93"/>
                    </a:cubicBezTo>
                    <a:cubicBezTo>
                      <a:pt x="40" y="91"/>
                      <a:pt x="38" y="88"/>
                      <a:pt x="38" y="87"/>
                    </a:cubicBezTo>
                    <a:cubicBezTo>
                      <a:pt x="38" y="84"/>
                      <a:pt x="42" y="84"/>
                      <a:pt x="39" y="82"/>
                    </a:cubicBezTo>
                    <a:cubicBezTo>
                      <a:pt x="37" y="80"/>
                      <a:pt x="36" y="80"/>
                      <a:pt x="37" y="77"/>
                    </a:cubicBezTo>
                    <a:cubicBezTo>
                      <a:pt x="38" y="75"/>
                      <a:pt x="37" y="73"/>
                      <a:pt x="37" y="71"/>
                    </a:cubicBezTo>
                    <a:cubicBezTo>
                      <a:pt x="36" y="68"/>
                      <a:pt x="35" y="65"/>
                      <a:pt x="38" y="63"/>
                    </a:cubicBezTo>
                    <a:cubicBezTo>
                      <a:pt x="39" y="62"/>
                      <a:pt x="41" y="62"/>
                      <a:pt x="42" y="61"/>
                    </a:cubicBezTo>
                    <a:cubicBezTo>
                      <a:pt x="43" y="61"/>
                      <a:pt x="44" y="62"/>
                      <a:pt x="45" y="61"/>
                    </a:cubicBezTo>
                    <a:cubicBezTo>
                      <a:pt x="46" y="59"/>
                      <a:pt x="45" y="58"/>
                      <a:pt x="44" y="57"/>
                    </a:cubicBezTo>
                    <a:cubicBezTo>
                      <a:pt x="44" y="55"/>
                      <a:pt x="46" y="54"/>
                      <a:pt x="47" y="52"/>
                    </a:cubicBezTo>
                    <a:cubicBezTo>
                      <a:pt x="47" y="51"/>
                      <a:pt x="48" y="48"/>
                      <a:pt x="48" y="46"/>
                    </a:cubicBezTo>
                    <a:cubicBezTo>
                      <a:pt x="48" y="44"/>
                      <a:pt x="52" y="44"/>
                      <a:pt x="51" y="43"/>
                    </a:cubicBezTo>
                    <a:cubicBezTo>
                      <a:pt x="51" y="41"/>
                      <a:pt x="53" y="40"/>
                      <a:pt x="54" y="38"/>
                    </a:cubicBezTo>
                    <a:cubicBezTo>
                      <a:pt x="56" y="36"/>
                      <a:pt x="56" y="37"/>
                      <a:pt x="56" y="34"/>
                    </a:cubicBezTo>
                    <a:cubicBezTo>
                      <a:pt x="55" y="33"/>
                      <a:pt x="59" y="28"/>
                      <a:pt x="60" y="28"/>
                    </a:cubicBezTo>
                    <a:cubicBezTo>
                      <a:pt x="61" y="27"/>
                      <a:pt x="64" y="28"/>
                      <a:pt x="65" y="28"/>
                    </a:cubicBezTo>
                    <a:cubicBezTo>
                      <a:pt x="65" y="26"/>
                      <a:pt x="65" y="25"/>
                      <a:pt x="65" y="23"/>
                    </a:cubicBezTo>
                    <a:cubicBezTo>
                      <a:pt x="68" y="24"/>
                      <a:pt x="70" y="24"/>
                      <a:pt x="72" y="25"/>
                    </a:cubicBezTo>
                    <a:cubicBezTo>
                      <a:pt x="76" y="25"/>
                      <a:pt x="74" y="21"/>
                      <a:pt x="75" y="19"/>
                    </a:cubicBezTo>
                    <a:cubicBezTo>
                      <a:pt x="75" y="19"/>
                      <a:pt x="77" y="19"/>
                      <a:pt x="78" y="19"/>
                    </a:cubicBezTo>
                    <a:cubicBezTo>
                      <a:pt x="79" y="18"/>
                      <a:pt x="81" y="16"/>
                      <a:pt x="82" y="18"/>
                    </a:cubicBezTo>
                    <a:cubicBezTo>
                      <a:pt x="84" y="19"/>
                      <a:pt x="84" y="21"/>
                      <a:pt x="86" y="22"/>
                    </a:cubicBezTo>
                    <a:cubicBezTo>
                      <a:pt x="87" y="22"/>
                      <a:pt x="89" y="22"/>
                      <a:pt x="90" y="22"/>
                    </a:cubicBezTo>
                    <a:cubicBezTo>
                      <a:pt x="91" y="22"/>
                      <a:pt x="92" y="21"/>
                      <a:pt x="94" y="21"/>
                    </a:cubicBezTo>
                    <a:cubicBezTo>
                      <a:pt x="95" y="21"/>
                      <a:pt x="96" y="23"/>
                      <a:pt x="98" y="23"/>
                    </a:cubicBezTo>
                    <a:cubicBezTo>
                      <a:pt x="98" y="22"/>
                      <a:pt x="102" y="20"/>
                      <a:pt x="102" y="20"/>
                    </a:cubicBezTo>
                    <a:cubicBezTo>
                      <a:pt x="102" y="17"/>
                      <a:pt x="102" y="16"/>
                      <a:pt x="103" y="14"/>
                    </a:cubicBezTo>
                    <a:cubicBezTo>
                      <a:pt x="104" y="13"/>
                      <a:pt x="106" y="11"/>
                      <a:pt x="107" y="11"/>
                    </a:cubicBezTo>
                    <a:cubicBezTo>
                      <a:pt x="108" y="11"/>
                      <a:pt x="109" y="11"/>
                      <a:pt x="110" y="11"/>
                    </a:cubicBezTo>
                    <a:cubicBezTo>
                      <a:pt x="111" y="11"/>
                      <a:pt x="111" y="10"/>
                      <a:pt x="112" y="10"/>
                    </a:cubicBezTo>
                    <a:cubicBezTo>
                      <a:pt x="113" y="10"/>
                      <a:pt x="115" y="12"/>
                      <a:pt x="116" y="12"/>
                    </a:cubicBezTo>
                    <a:cubicBezTo>
                      <a:pt x="118" y="13"/>
                      <a:pt x="119" y="14"/>
                      <a:pt x="119" y="17"/>
                    </a:cubicBezTo>
                    <a:cubicBezTo>
                      <a:pt x="121" y="17"/>
                      <a:pt x="126" y="14"/>
                      <a:pt x="124" y="12"/>
                    </a:cubicBezTo>
                    <a:cubicBezTo>
                      <a:pt x="126" y="13"/>
                      <a:pt x="121" y="13"/>
                      <a:pt x="120" y="13"/>
                    </a:cubicBezTo>
                    <a:cubicBezTo>
                      <a:pt x="125" y="12"/>
                      <a:pt x="118" y="9"/>
                      <a:pt x="117" y="10"/>
                    </a:cubicBezTo>
                    <a:cubicBezTo>
                      <a:pt x="118" y="9"/>
                      <a:pt x="119" y="10"/>
                      <a:pt x="119" y="10"/>
                    </a:cubicBezTo>
                    <a:cubicBezTo>
                      <a:pt x="121" y="10"/>
                      <a:pt x="123" y="10"/>
                      <a:pt x="124" y="9"/>
                    </a:cubicBezTo>
                    <a:cubicBezTo>
                      <a:pt x="125" y="9"/>
                      <a:pt x="128" y="7"/>
                      <a:pt x="127" y="6"/>
                    </a:cubicBezTo>
                    <a:cubicBezTo>
                      <a:pt x="125" y="5"/>
                      <a:pt x="122" y="4"/>
                      <a:pt x="119" y="3"/>
                    </a:cubicBezTo>
                    <a:cubicBezTo>
                      <a:pt x="118" y="2"/>
                      <a:pt x="117" y="4"/>
                      <a:pt x="116" y="5"/>
                    </a:cubicBezTo>
                    <a:cubicBezTo>
                      <a:pt x="116" y="5"/>
                      <a:pt x="114" y="8"/>
                      <a:pt x="114" y="7"/>
                    </a:cubicBezTo>
                    <a:cubicBezTo>
                      <a:pt x="114" y="7"/>
                      <a:pt x="114" y="6"/>
                      <a:pt x="114" y="5"/>
                    </a:cubicBezTo>
                    <a:cubicBezTo>
                      <a:pt x="114" y="5"/>
                      <a:pt x="112" y="5"/>
                      <a:pt x="112" y="5"/>
                    </a:cubicBezTo>
                    <a:cubicBezTo>
                      <a:pt x="113" y="4"/>
                      <a:pt x="115" y="5"/>
                      <a:pt x="115" y="4"/>
                    </a:cubicBezTo>
                    <a:cubicBezTo>
                      <a:pt x="115" y="4"/>
                      <a:pt x="112" y="4"/>
                      <a:pt x="112" y="4"/>
                    </a:cubicBezTo>
                    <a:cubicBezTo>
                      <a:pt x="112" y="3"/>
                      <a:pt x="116" y="3"/>
                      <a:pt x="116" y="2"/>
                    </a:cubicBezTo>
                    <a:cubicBezTo>
                      <a:pt x="115" y="1"/>
                      <a:pt x="109" y="0"/>
                      <a:pt x="110" y="2"/>
                    </a:cubicBezTo>
                    <a:cubicBezTo>
                      <a:pt x="111" y="3"/>
                      <a:pt x="111" y="3"/>
                      <a:pt x="110" y="4"/>
                    </a:cubicBezTo>
                    <a:cubicBezTo>
                      <a:pt x="109" y="5"/>
                      <a:pt x="107" y="7"/>
                      <a:pt x="106" y="7"/>
                    </a:cubicBezTo>
                    <a:cubicBezTo>
                      <a:pt x="105" y="7"/>
                      <a:pt x="106" y="3"/>
                      <a:pt x="106" y="3"/>
                    </a:cubicBezTo>
                    <a:cubicBezTo>
                      <a:pt x="106" y="2"/>
                      <a:pt x="101" y="9"/>
                      <a:pt x="100" y="9"/>
                    </a:cubicBezTo>
                    <a:cubicBezTo>
                      <a:pt x="97" y="9"/>
                      <a:pt x="100" y="5"/>
                      <a:pt x="101" y="4"/>
                    </a:cubicBezTo>
                    <a:cubicBezTo>
                      <a:pt x="102" y="4"/>
                      <a:pt x="103" y="2"/>
                      <a:pt x="103" y="2"/>
                    </a:cubicBezTo>
                    <a:cubicBezTo>
                      <a:pt x="102" y="1"/>
                      <a:pt x="100" y="0"/>
                      <a:pt x="100" y="1"/>
                    </a:cubicBezTo>
                    <a:cubicBezTo>
                      <a:pt x="100" y="1"/>
                      <a:pt x="101" y="2"/>
                      <a:pt x="101" y="2"/>
                    </a:cubicBezTo>
                    <a:cubicBezTo>
                      <a:pt x="101" y="2"/>
                      <a:pt x="99" y="2"/>
                      <a:pt x="98" y="2"/>
                    </a:cubicBezTo>
                    <a:cubicBezTo>
                      <a:pt x="97" y="3"/>
                      <a:pt x="98" y="2"/>
                      <a:pt x="97" y="1"/>
                    </a:cubicBezTo>
                    <a:cubicBezTo>
                      <a:pt x="97" y="1"/>
                      <a:pt x="95" y="3"/>
                      <a:pt x="95" y="3"/>
                    </a:cubicBezTo>
                    <a:cubicBezTo>
                      <a:pt x="95" y="4"/>
                      <a:pt x="97" y="5"/>
                      <a:pt x="96" y="5"/>
                    </a:cubicBezTo>
                    <a:cubicBezTo>
                      <a:pt x="95" y="5"/>
                      <a:pt x="95" y="5"/>
                      <a:pt x="95" y="5"/>
                    </a:cubicBezTo>
                    <a:cubicBezTo>
                      <a:pt x="94" y="5"/>
                      <a:pt x="94" y="6"/>
                      <a:pt x="94" y="7"/>
                    </a:cubicBezTo>
                    <a:cubicBezTo>
                      <a:pt x="95" y="5"/>
                      <a:pt x="91" y="6"/>
                      <a:pt x="91" y="6"/>
                    </a:cubicBezTo>
                    <a:cubicBezTo>
                      <a:pt x="91" y="6"/>
                      <a:pt x="93" y="5"/>
                      <a:pt x="93" y="4"/>
                    </a:cubicBezTo>
                    <a:cubicBezTo>
                      <a:pt x="93" y="5"/>
                      <a:pt x="89" y="6"/>
                      <a:pt x="88" y="6"/>
                    </a:cubicBezTo>
                    <a:cubicBezTo>
                      <a:pt x="87" y="6"/>
                      <a:pt x="91" y="9"/>
                      <a:pt x="91" y="9"/>
                    </a:cubicBezTo>
                    <a:cubicBezTo>
                      <a:pt x="91" y="9"/>
                      <a:pt x="90" y="11"/>
                      <a:pt x="90" y="11"/>
                    </a:cubicBezTo>
                    <a:cubicBezTo>
                      <a:pt x="90" y="11"/>
                      <a:pt x="87" y="8"/>
                      <a:pt x="87" y="8"/>
                    </a:cubicBezTo>
                    <a:cubicBezTo>
                      <a:pt x="87" y="8"/>
                      <a:pt x="85" y="11"/>
                      <a:pt x="85" y="8"/>
                    </a:cubicBezTo>
                    <a:cubicBezTo>
                      <a:pt x="84" y="7"/>
                      <a:pt x="81" y="9"/>
                      <a:pt x="80" y="8"/>
                    </a:cubicBezTo>
                    <a:cubicBezTo>
                      <a:pt x="81" y="9"/>
                      <a:pt x="84" y="9"/>
                      <a:pt x="84" y="10"/>
                    </a:cubicBezTo>
                    <a:cubicBezTo>
                      <a:pt x="84" y="10"/>
                      <a:pt x="83" y="10"/>
                      <a:pt x="83" y="11"/>
                    </a:cubicBezTo>
                    <a:cubicBezTo>
                      <a:pt x="83" y="12"/>
                      <a:pt x="84" y="12"/>
                      <a:pt x="84" y="13"/>
                    </a:cubicBezTo>
                    <a:cubicBezTo>
                      <a:pt x="84" y="13"/>
                      <a:pt x="81" y="12"/>
                      <a:pt x="81" y="11"/>
                    </a:cubicBezTo>
                    <a:cubicBezTo>
                      <a:pt x="80" y="11"/>
                      <a:pt x="80" y="12"/>
                      <a:pt x="80" y="13"/>
                    </a:cubicBezTo>
                    <a:cubicBezTo>
                      <a:pt x="79" y="13"/>
                      <a:pt x="79" y="12"/>
                      <a:pt x="79" y="11"/>
                    </a:cubicBezTo>
                    <a:cubicBezTo>
                      <a:pt x="79" y="11"/>
                      <a:pt x="77" y="13"/>
                      <a:pt x="77" y="13"/>
                    </a:cubicBezTo>
                    <a:cubicBezTo>
                      <a:pt x="76" y="14"/>
                      <a:pt x="78" y="14"/>
                      <a:pt x="78" y="15"/>
                    </a:cubicBezTo>
                    <a:cubicBezTo>
                      <a:pt x="78" y="15"/>
                      <a:pt x="76" y="15"/>
                      <a:pt x="76" y="15"/>
                    </a:cubicBezTo>
                    <a:cubicBezTo>
                      <a:pt x="75" y="14"/>
                      <a:pt x="76" y="13"/>
                      <a:pt x="76" y="12"/>
                    </a:cubicBezTo>
                    <a:cubicBezTo>
                      <a:pt x="76" y="12"/>
                      <a:pt x="73" y="14"/>
                      <a:pt x="73" y="14"/>
                    </a:cubicBezTo>
                    <a:cubicBezTo>
                      <a:pt x="73" y="14"/>
                      <a:pt x="73" y="14"/>
                      <a:pt x="74" y="14"/>
                    </a:cubicBezTo>
                    <a:cubicBezTo>
                      <a:pt x="73" y="14"/>
                      <a:pt x="72" y="16"/>
                      <a:pt x="72" y="16"/>
                    </a:cubicBezTo>
                    <a:cubicBezTo>
                      <a:pt x="71" y="15"/>
                      <a:pt x="73" y="14"/>
                      <a:pt x="72" y="14"/>
                    </a:cubicBezTo>
                    <a:cubicBezTo>
                      <a:pt x="71" y="13"/>
                      <a:pt x="70" y="13"/>
                      <a:pt x="70" y="12"/>
                    </a:cubicBezTo>
                    <a:cubicBezTo>
                      <a:pt x="70" y="12"/>
                      <a:pt x="72" y="12"/>
                      <a:pt x="72" y="12"/>
                    </a:cubicBezTo>
                    <a:cubicBezTo>
                      <a:pt x="72" y="11"/>
                      <a:pt x="69" y="10"/>
                      <a:pt x="68" y="10"/>
                    </a:cubicBezTo>
                    <a:cubicBezTo>
                      <a:pt x="68" y="11"/>
                      <a:pt x="69" y="13"/>
                      <a:pt x="69" y="13"/>
                    </a:cubicBezTo>
                    <a:cubicBezTo>
                      <a:pt x="69" y="13"/>
                      <a:pt x="65" y="14"/>
                      <a:pt x="66" y="14"/>
                    </a:cubicBezTo>
                    <a:cubicBezTo>
                      <a:pt x="66" y="14"/>
                      <a:pt x="68" y="14"/>
                      <a:pt x="68" y="14"/>
                    </a:cubicBezTo>
                    <a:cubicBezTo>
                      <a:pt x="68" y="14"/>
                      <a:pt x="67" y="14"/>
                      <a:pt x="67" y="14"/>
                    </a:cubicBezTo>
                    <a:cubicBezTo>
                      <a:pt x="68" y="16"/>
                      <a:pt x="70" y="14"/>
                      <a:pt x="69" y="14"/>
                    </a:cubicBezTo>
                    <a:cubicBezTo>
                      <a:pt x="70" y="15"/>
                      <a:pt x="69" y="16"/>
                      <a:pt x="69" y="16"/>
                    </a:cubicBezTo>
                    <a:cubicBezTo>
                      <a:pt x="69" y="17"/>
                      <a:pt x="67" y="15"/>
                      <a:pt x="67" y="15"/>
                    </a:cubicBezTo>
                    <a:cubicBezTo>
                      <a:pt x="66" y="15"/>
                      <a:pt x="66" y="14"/>
                      <a:pt x="65" y="14"/>
                    </a:cubicBezTo>
                    <a:cubicBezTo>
                      <a:pt x="65" y="14"/>
                      <a:pt x="64" y="16"/>
                      <a:pt x="63" y="15"/>
                    </a:cubicBezTo>
                    <a:cubicBezTo>
                      <a:pt x="63" y="14"/>
                      <a:pt x="60" y="16"/>
                      <a:pt x="60" y="16"/>
                    </a:cubicBezTo>
                    <a:cubicBezTo>
                      <a:pt x="60" y="16"/>
                      <a:pt x="60" y="19"/>
                      <a:pt x="60" y="19"/>
                    </a:cubicBezTo>
                    <a:cubicBezTo>
                      <a:pt x="60" y="20"/>
                      <a:pt x="61" y="17"/>
                      <a:pt x="62" y="18"/>
                    </a:cubicBezTo>
                    <a:cubicBezTo>
                      <a:pt x="62" y="18"/>
                      <a:pt x="64" y="19"/>
                      <a:pt x="64" y="18"/>
                    </a:cubicBezTo>
                    <a:cubicBezTo>
                      <a:pt x="64" y="19"/>
                      <a:pt x="63" y="19"/>
                      <a:pt x="63" y="20"/>
                    </a:cubicBezTo>
                    <a:cubicBezTo>
                      <a:pt x="62" y="20"/>
                      <a:pt x="63" y="22"/>
                      <a:pt x="62" y="22"/>
                    </a:cubicBezTo>
                    <a:cubicBezTo>
                      <a:pt x="62" y="23"/>
                      <a:pt x="61" y="21"/>
                      <a:pt x="61" y="21"/>
                    </a:cubicBezTo>
                    <a:cubicBezTo>
                      <a:pt x="60" y="21"/>
                      <a:pt x="60" y="23"/>
                      <a:pt x="59" y="23"/>
                    </a:cubicBezTo>
                    <a:cubicBezTo>
                      <a:pt x="59" y="23"/>
                      <a:pt x="59" y="21"/>
                      <a:pt x="59" y="21"/>
                    </a:cubicBezTo>
                    <a:cubicBezTo>
                      <a:pt x="58" y="21"/>
                      <a:pt x="58" y="22"/>
                      <a:pt x="57" y="22"/>
                    </a:cubicBezTo>
                    <a:cubicBezTo>
                      <a:pt x="57" y="22"/>
                      <a:pt x="57" y="20"/>
                      <a:pt x="57" y="20"/>
                    </a:cubicBezTo>
                    <a:cubicBezTo>
                      <a:pt x="57" y="19"/>
                      <a:pt x="56" y="22"/>
                      <a:pt x="55" y="22"/>
                    </a:cubicBezTo>
                    <a:cubicBezTo>
                      <a:pt x="53" y="23"/>
                      <a:pt x="56" y="17"/>
                      <a:pt x="56" y="17"/>
                    </a:cubicBezTo>
                    <a:cubicBezTo>
                      <a:pt x="55" y="17"/>
                      <a:pt x="53" y="18"/>
                      <a:pt x="53" y="18"/>
                    </a:cubicBezTo>
                    <a:cubicBezTo>
                      <a:pt x="52" y="19"/>
                      <a:pt x="54" y="20"/>
                      <a:pt x="54" y="20"/>
                    </a:cubicBezTo>
                    <a:cubicBezTo>
                      <a:pt x="53" y="20"/>
                      <a:pt x="53" y="20"/>
                      <a:pt x="52" y="20"/>
                    </a:cubicBezTo>
                    <a:cubicBezTo>
                      <a:pt x="52" y="20"/>
                      <a:pt x="52" y="21"/>
                      <a:pt x="51" y="22"/>
                    </a:cubicBezTo>
                    <a:cubicBezTo>
                      <a:pt x="52" y="21"/>
                      <a:pt x="47" y="21"/>
                      <a:pt x="49" y="22"/>
                    </a:cubicBezTo>
                    <a:cubicBezTo>
                      <a:pt x="49" y="23"/>
                      <a:pt x="51" y="22"/>
                      <a:pt x="51" y="22"/>
                    </a:cubicBezTo>
                    <a:cubicBezTo>
                      <a:pt x="51" y="22"/>
                      <a:pt x="50" y="23"/>
                      <a:pt x="51" y="23"/>
                    </a:cubicBezTo>
                    <a:cubicBezTo>
                      <a:pt x="51" y="23"/>
                      <a:pt x="52" y="23"/>
                      <a:pt x="52" y="22"/>
                    </a:cubicBezTo>
                    <a:cubicBezTo>
                      <a:pt x="52" y="22"/>
                      <a:pt x="52" y="24"/>
                      <a:pt x="51" y="24"/>
                    </a:cubicBezTo>
                    <a:cubicBezTo>
                      <a:pt x="50" y="24"/>
                      <a:pt x="50" y="23"/>
                      <a:pt x="49" y="23"/>
                    </a:cubicBezTo>
                    <a:cubicBezTo>
                      <a:pt x="48" y="24"/>
                      <a:pt x="48" y="26"/>
                      <a:pt x="47" y="26"/>
                    </a:cubicBezTo>
                    <a:cubicBezTo>
                      <a:pt x="47" y="26"/>
                      <a:pt x="44" y="26"/>
                      <a:pt x="44" y="26"/>
                    </a:cubicBezTo>
                    <a:cubicBezTo>
                      <a:pt x="44" y="29"/>
                      <a:pt x="51" y="25"/>
                      <a:pt x="51" y="25"/>
                    </a:cubicBezTo>
                    <a:cubicBezTo>
                      <a:pt x="52" y="25"/>
                      <a:pt x="53" y="24"/>
                      <a:pt x="54" y="25"/>
                    </a:cubicBezTo>
                    <a:cubicBezTo>
                      <a:pt x="56" y="25"/>
                      <a:pt x="55" y="23"/>
                      <a:pt x="54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6" y="25"/>
                      <a:pt x="57" y="23"/>
                      <a:pt x="58" y="23"/>
                    </a:cubicBezTo>
                    <a:cubicBezTo>
                      <a:pt x="57" y="23"/>
                      <a:pt x="57" y="25"/>
                      <a:pt x="56" y="25"/>
                    </a:cubicBezTo>
                    <a:cubicBezTo>
                      <a:pt x="57" y="25"/>
                      <a:pt x="58" y="25"/>
                      <a:pt x="58" y="25"/>
                    </a:cubicBezTo>
                    <a:cubicBezTo>
                      <a:pt x="58" y="25"/>
                      <a:pt x="56" y="26"/>
                      <a:pt x="56" y="27"/>
                    </a:cubicBezTo>
                    <a:cubicBezTo>
                      <a:pt x="56" y="27"/>
                      <a:pt x="61" y="25"/>
                      <a:pt x="61" y="26"/>
                    </a:cubicBezTo>
                    <a:cubicBezTo>
                      <a:pt x="60" y="27"/>
                      <a:pt x="57" y="26"/>
                      <a:pt x="57" y="28"/>
                    </a:cubicBezTo>
                    <a:cubicBezTo>
                      <a:pt x="56" y="31"/>
                      <a:pt x="54" y="27"/>
                      <a:pt x="54" y="27"/>
                    </a:cubicBezTo>
                    <a:cubicBezTo>
                      <a:pt x="54" y="26"/>
                      <a:pt x="54" y="29"/>
                      <a:pt x="54" y="29"/>
                    </a:cubicBezTo>
                    <a:cubicBezTo>
                      <a:pt x="54" y="29"/>
                      <a:pt x="53" y="27"/>
                      <a:pt x="52" y="27"/>
                    </a:cubicBezTo>
                    <a:cubicBezTo>
                      <a:pt x="51" y="28"/>
                      <a:pt x="49" y="30"/>
                      <a:pt x="49" y="31"/>
                    </a:cubicBezTo>
                    <a:cubicBezTo>
                      <a:pt x="49" y="31"/>
                      <a:pt x="51" y="30"/>
                      <a:pt x="51" y="30"/>
                    </a:cubicBezTo>
                    <a:cubicBezTo>
                      <a:pt x="51" y="31"/>
                      <a:pt x="53" y="30"/>
                      <a:pt x="53" y="31"/>
                    </a:cubicBezTo>
                    <a:cubicBezTo>
                      <a:pt x="53" y="30"/>
                      <a:pt x="50" y="31"/>
                      <a:pt x="50" y="32"/>
                    </a:cubicBezTo>
                    <a:cubicBezTo>
                      <a:pt x="51" y="33"/>
                      <a:pt x="54" y="31"/>
                      <a:pt x="53" y="33"/>
                    </a:cubicBezTo>
                    <a:cubicBezTo>
                      <a:pt x="54" y="31"/>
                      <a:pt x="47" y="34"/>
                      <a:pt x="47" y="34"/>
                    </a:cubicBezTo>
                    <a:cubicBezTo>
                      <a:pt x="47" y="33"/>
                      <a:pt x="53" y="35"/>
                      <a:pt x="52" y="35"/>
                    </a:cubicBezTo>
                    <a:cubicBezTo>
                      <a:pt x="51" y="36"/>
                      <a:pt x="50" y="34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6"/>
                      <a:pt x="46" y="34"/>
                      <a:pt x="45" y="36"/>
                    </a:cubicBezTo>
                    <a:cubicBezTo>
                      <a:pt x="45" y="36"/>
                      <a:pt x="48" y="36"/>
                      <a:pt x="48" y="36"/>
                    </a:cubicBezTo>
                    <a:cubicBezTo>
                      <a:pt x="46" y="38"/>
                      <a:pt x="44" y="36"/>
                      <a:pt x="45" y="39"/>
                    </a:cubicBezTo>
                    <a:cubicBezTo>
                      <a:pt x="45" y="39"/>
                      <a:pt x="43" y="40"/>
                      <a:pt x="43" y="40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2"/>
                      <a:pt x="41" y="42"/>
                      <a:pt x="41" y="42"/>
                    </a:cubicBezTo>
                    <a:cubicBezTo>
                      <a:pt x="41" y="43"/>
                      <a:pt x="42" y="42"/>
                      <a:pt x="42" y="42"/>
                    </a:cubicBezTo>
                    <a:cubicBezTo>
                      <a:pt x="43" y="42"/>
                      <a:pt x="42" y="43"/>
                      <a:pt x="42" y="43"/>
                    </a:cubicBezTo>
                    <a:cubicBezTo>
                      <a:pt x="43" y="43"/>
                      <a:pt x="45" y="44"/>
                      <a:pt x="46" y="43"/>
                    </a:cubicBezTo>
                    <a:cubicBezTo>
                      <a:pt x="44" y="44"/>
                      <a:pt x="44" y="44"/>
                      <a:pt x="42" y="44"/>
                    </a:cubicBezTo>
                    <a:cubicBezTo>
                      <a:pt x="41" y="44"/>
                      <a:pt x="38" y="44"/>
                      <a:pt x="38" y="45"/>
                    </a:cubicBezTo>
                    <a:cubicBezTo>
                      <a:pt x="38" y="45"/>
                      <a:pt x="39" y="45"/>
                      <a:pt x="39" y="45"/>
                    </a:cubicBezTo>
                    <a:cubicBezTo>
                      <a:pt x="39" y="45"/>
                      <a:pt x="38" y="46"/>
                      <a:pt x="38" y="46"/>
                    </a:cubicBezTo>
                    <a:cubicBezTo>
                      <a:pt x="38" y="46"/>
                      <a:pt x="40" y="45"/>
                      <a:pt x="40" y="46"/>
                    </a:cubicBezTo>
                    <a:cubicBezTo>
                      <a:pt x="40" y="46"/>
                      <a:pt x="38" y="48"/>
                      <a:pt x="38" y="48"/>
                    </a:cubicBezTo>
                    <a:cubicBezTo>
                      <a:pt x="38" y="48"/>
                      <a:pt x="39" y="48"/>
                      <a:pt x="39" y="49"/>
                    </a:cubicBezTo>
                    <a:cubicBezTo>
                      <a:pt x="39" y="49"/>
                      <a:pt x="37" y="49"/>
                      <a:pt x="37" y="49"/>
                    </a:cubicBezTo>
                    <a:cubicBezTo>
                      <a:pt x="37" y="49"/>
                      <a:pt x="39" y="50"/>
                      <a:pt x="39" y="50"/>
                    </a:cubicBezTo>
                    <a:cubicBezTo>
                      <a:pt x="38" y="50"/>
                      <a:pt x="37" y="50"/>
                      <a:pt x="37" y="50"/>
                    </a:cubicBezTo>
                    <a:cubicBezTo>
                      <a:pt x="37" y="51"/>
                      <a:pt x="38" y="52"/>
                      <a:pt x="39" y="52"/>
                    </a:cubicBezTo>
                    <a:cubicBezTo>
                      <a:pt x="37" y="52"/>
                      <a:pt x="35" y="52"/>
                      <a:pt x="34" y="54"/>
                    </a:cubicBezTo>
                    <a:cubicBezTo>
                      <a:pt x="34" y="55"/>
                      <a:pt x="30" y="54"/>
                      <a:pt x="30" y="54"/>
                    </a:cubicBezTo>
                    <a:cubicBezTo>
                      <a:pt x="30" y="57"/>
                      <a:pt x="36" y="54"/>
                      <a:pt x="37" y="54"/>
                    </a:cubicBezTo>
                    <a:cubicBezTo>
                      <a:pt x="36" y="54"/>
                      <a:pt x="35" y="56"/>
                      <a:pt x="35" y="56"/>
                    </a:cubicBezTo>
                    <a:cubicBezTo>
                      <a:pt x="32" y="56"/>
                      <a:pt x="34" y="57"/>
                      <a:pt x="33" y="58"/>
                    </a:cubicBezTo>
                    <a:cubicBezTo>
                      <a:pt x="32" y="59"/>
                      <a:pt x="30" y="57"/>
                      <a:pt x="29" y="58"/>
                    </a:cubicBezTo>
                    <a:cubicBezTo>
                      <a:pt x="29" y="59"/>
                      <a:pt x="26" y="61"/>
                      <a:pt x="26" y="61"/>
                    </a:cubicBezTo>
                    <a:cubicBezTo>
                      <a:pt x="26" y="62"/>
                      <a:pt x="27" y="62"/>
                      <a:pt x="27" y="62"/>
                    </a:cubicBezTo>
                    <a:cubicBezTo>
                      <a:pt x="27" y="63"/>
                      <a:pt x="24" y="63"/>
                      <a:pt x="24" y="63"/>
                    </a:cubicBezTo>
                    <a:cubicBezTo>
                      <a:pt x="24" y="63"/>
                      <a:pt x="25" y="64"/>
                      <a:pt x="25" y="65"/>
                    </a:cubicBezTo>
                    <a:cubicBezTo>
                      <a:pt x="25" y="66"/>
                      <a:pt x="27" y="65"/>
                      <a:pt x="28" y="65"/>
                    </a:cubicBezTo>
                    <a:cubicBezTo>
                      <a:pt x="29" y="64"/>
                      <a:pt x="30" y="65"/>
                      <a:pt x="31" y="64"/>
                    </a:cubicBezTo>
                    <a:cubicBezTo>
                      <a:pt x="31" y="64"/>
                      <a:pt x="30" y="63"/>
                      <a:pt x="30" y="62"/>
                    </a:cubicBezTo>
                    <a:cubicBezTo>
                      <a:pt x="30" y="62"/>
                      <a:pt x="32" y="63"/>
                      <a:pt x="33" y="64"/>
                    </a:cubicBezTo>
                    <a:cubicBezTo>
                      <a:pt x="33" y="64"/>
                      <a:pt x="30" y="66"/>
                      <a:pt x="30" y="66"/>
                    </a:cubicBezTo>
                    <a:cubicBezTo>
                      <a:pt x="29" y="66"/>
                      <a:pt x="28" y="67"/>
                      <a:pt x="28" y="66"/>
                    </a:cubicBezTo>
                    <a:cubicBezTo>
                      <a:pt x="27" y="65"/>
                      <a:pt x="26" y="67"/>
                      <a:pt x="25" y="67"/>
                    </a:cubicBezTo>
                    <a:cubicBezTo>
                      <a:pt x="24" y="66"/>
                      <a:pt x="24" y="63"/>
                      <a:pt x="23" y="66"/>
                    </a:cubicBezTo>
                    <a:cubicBezTo>
                      <a:pt x="21" y="70"/>
                      <a:pt x="20" y="65"/>
                      <a:pt x="21" y="65"/>
                    </a:cubicBezTo>
                    <a:cubicBezTo>
                      <a:pt x="19" y="65"/>
                      <a:pt x="21" y="69"/>
                      <a:pt x="19" y="68"/>
                    </a:cubicBezTo>
                    <a:cubicBezTo>
                      <a:pt x="15" y="68"/>
                      <a:pt x="18" y="70"/>
                      <a:pt x="17" y="71"/>
                    </a:cubicBezTo>
                    <a:cubicBezTo>
                      <a:pt x="16" y="71"/>
                      <a:pt x="16" y="69"/>
                      <a:pt x="16" y="69"/>
                    </a:cubicBezTo>
                    <a:cubicBezTo>
                      <a:pt x="14" y="69"/>
                      <a:pt x="12" y="70"/>
                      <a:pt x="11" y="71"/>
                    </a:cubicBezTo>
                    <a:cubicBezTo>
                      <a:pt x="11" y="72"/>
                      <a:pt x="15" y="72"/>
                      <a:pt x="16" y="72"/>
                    </a:cubicBezTo>
                    <a:cubicBezTo>
                      <a:pt x="16" y="72"/>
                      <a:pt x="19" y="71"/>
                      <a:pt x="19" y="71"/>
                    </a:cubicBezTo>
                    <a:cubicBezTo>
                      <a:pt x="20" y="72"/>
                      <a:pt x="15" y="72"/>
                      <a:pt x="15" y="72"/>
                    </a:cubicBezTo>
                    <a:cubicBezTo>
                      <a:pt x="14" y="72"/>
                      <a:pt x="14" y="73"/>
                      <a:pt x="13" y="73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8" y="72"/>
                      <a:pt x="7" y="73"/>
                      <a:pt x="9" y="74"/>
                    </a:cubicBezTo>
                    <a:cubicBezTo>
                      <a:pt x="10" y="74"/>
                      <a:pt x="12" y="74"/>
                      <a:pt x="12" y="76"/>
                    </a:cubicBezTo>
                    <a:cubicBezTo>
                      <a:pt x="12" y="76"/>
                      <a:pt x="11" y="78"/>
                      <a:pt x="11" y="77"/>
                    </a:cubicBezTo>
                    <a:cubicBezTo>
                      <a:pt x="10" y="77"/>
                      <a:pt x="12" y="75"/>
                      <a:pt x="10" y="74"/>
                    </a:cubicBezTo>
                    <a:cubicBezTo>
                      <a:pt x="7" y="74"/>
                      <a:pt x="9" y="75"/>
                      <a:pt x="8" y="76"/>
                    </a:cubicBezTo>
                    <a:cubicBezTo>
                      <a:pt x="8" y="76"/>
                      <a:pt x="8" y="73"/>
                      <a:pt x="7" y="73"/>
                    </a:cubicBezTo>
                    <a:cubicBezTo>
                      <a:pt x="7" y="72"/>
                      <a:pt x="5" y="78"/>
                      <a:pt x="6" y="77"/>
                    </a:cubicBezTo>
                    <a:cubicBezTo>
                      <a:pt x="5" y="77"/>
                      <a:pt x="5" y="75"/>
                      <a:pt x="5" y="75"/>
                    </a:cubicBezTo>
                    <a:cubicBezTo>
                      <a:pt x="4" y="75"/>
                      <a:pt x="4" y="77"/>
                      <a:pt x="4" y="77"/>
                    </a:cubicBezTo>
                    <a:cubicBezTo>
                      <a:pt x="3" y="78"/>
                      <a:pt x="1" y="77"/>
                      <a:pt x="1" y="78"/>
                    </a:cubicBezTo>
                    <a:cubicBezTo>
                      <a:pt x="1" y="79"/>
                      <a:pt x="0" y="80"/>
                      <a:pt x="1" y="80"/>
                    </a:cubicBezTo>
                    <a:cubicBezTo>
                      <a:pt x="2" y="80"/>
                      <a:pt x="3" y="80"/>
                      <a:pt x="4" y="81"/>
                    </a:cubicBezTo>
                    <a:cubicBezTo>
                      <a:pt x="4" y="81"/>
                      <a:pt x="0" y="82"/>
                      <a:pt x="1" y="83"/>
                    </a:cubicBezTo>
                    <a:cubicBezTo>
                      <a:pt x="1" y="84"/>
                      <a:pt x="3" y="84"/>
                      <a:pt x="3" y="84"/>
                    </a:cubicBezTo>
                    <a:cubicBezTo>
                      <a:pt x="3" y="84"/>
                      <a:pt x="6" y="83"/>
                      <a:pt x="6" y="84"/>
                    </a:cubicBezTo>
                    <a:cubicBezTo>
                      <a:pt x="5" y="85"/>
                      <a:pt x="2" y="84"/>
                      <a:pt x="1" y="86"/>
                    </a:cubicBezTo>
                    <a:cubicBezTo>
                      <a:pt x="0" y="87"/>
                      <a:pt x="6" y="87"/>
                      <a:pt x="4" y="89"/>
                    </a:cubicBezTo>
                    <a:cubicBezTo>
                      <a:pt x="4" y="89"/>
                      <a:pt x="3" y="87"/>
                      <a:pt x="2" y="88"/>
                    </a:cubicBezTo>
                    <a:cubicBezTo>
                      <a:pt x="1" y="89"/>
                      <a:pt x="1" y="90"/>
                      <a:pt x="2" y="91"/>
                    </a:cubicBezTo>
                    <a:cubicBezTo>
                      <a:pt x="3" y="91"/>
                      <a:pt x="5" y="92"/>
                      <a:pt x="6" y="92"/>
                    </a:cubicBezTo>
                    <a:cubicBezTo>
                      <a:pt x="7" y="91"/>
                      <a:pt x="8" y="89"/>
                      <a:pt x="9" y="90"/>
                    </a:cubicBezTo>
                    <a:cubicBezTo>
                      <a:pt x="8" y="90"/>
                      <a:pt x="7" y="91"/>
                      <a:pt x="7" y="91"/>
                    </a:cubicBezTo>
                    <a:cubicBezTo>
                      <a:pt x="7" y="92"/>
                      <a:pt x="6" y="92"/>
                      <a:pt x="5" y="92"/>
                    </a:cubicBezTo>
                    <a:cubicBezTo>
                      <a:pt x="5" y="92"/>
                      <a:pt x="7" y="93"/>
                      <a:pt x="7" y="94"/>
                    </a:cubicBezTo>
                    <a:cubicBezTo>
                      <a:pt x="7" y="94"/>
                      <a:pt x="4" y="92"/>
                      <a:pt x="5" y="94"/>
                    </a:cubicBezTo>
                    <a:cubicBezTo>
                      <a:pt x="5" y="95"/>
                      <a:pt x="8" y="96"/>
                      <a:pt x="8" y="96"/>
                    </a:cubicBezTo>
                    <a:cubicBezTo>
                      <a:pt x="8" y="97"/>
                      <a:pt x="5" y="95"/>
                      <a:pt x="4" y="96"/>
                    </a:cubicBezTo>
                    <a:cubicBezTo>
                      <a:pt x="2" y="96"/>
                      <a:pt x="4" y="93"/>
                      <a:pt x="3" y="93"/>
                    </a:cubicBezTo>
                    <a:cubicBezTo>
                      <a:pt x="3" y="93"/>
                      <a:pt x="1" y="95"/>
                      <a:pt x="2" y="96"/>
                    </a:cubicBezTo>
                    <a:cubicBezTo>
                      <a:pt x="3" y="96"/>
                      <a:pt x="2" y="98"/>
                      <a:pt x="2" y="98"/>
                    </a:cubicBezTo>
                    <a:cubicBezTo>
                      <a:pt x="3" y="99"/>
                      <a:pt x="4" y="97"/>
                      <a:pt x="5" y="96"/>
                    </a:cubicBezTo>
                    <a:cubicBezTo>
                      <a:pt x="5" y="96"/>
                      <a:pt x="5" y="97"/>
                      <a:pt x="5" y="97"/>
                    </a:cubicBezTo>
                    <a:cubicBezTo>
                      <a:pt x="6" y="97"/>
                      <a:pt x="6" y="96"/>
                      <a:pt x="7" y="96"/>
                    </a:cubicBezTo>
                    <a:cubicBezTo>
                      <a:pt x="7" y="96"/>
                      <a:pt x="7" y="98"/>
                      <a:pt x="6" y="98"/>
                    </a:cubicBezTo>
                    <a:cubicBezTo>
                      <a:pt x="4" y="99"/>
                      <a:pt x="8" y="101"/>
                      <a:pt x="8" y="100"/>
                    </a:cubicBezTo>
                    <a:cubicBezTo>
                      <a:pt x="8" y="102"/>
                      <a:pt x="1" y="100"/>
                      <a:pt x="5" y="103"/>
                    </a:cubicBezTo>
                    <a:cubicBezTo>
                      <a:pt x="7" y="104"/>
                      <a:pt x="8" y="105"/>
                      <a:pt x="10" y="105"/>
                    </a:cubicBezTo>
                    <a:cubicBezTo>
                      <a:pt x="10" y="105"/>
                      <a:pt x="13" y="107"/>
                      <a:pt x="14" y="107"/>
                    </a:cubicBezTo>
                    <a:cubicBezTo>
                      <a:pt x="17" y="107"/>
                      <a:pt x="21" y="104"/>
                      <a:pt x="23" y="102"/>
                    </a:cubicBezTo>
                    <a:cubicBezTo>
                      <a:pt x="24" y="100"/>
                      <a:pt x="25" y="100"/>
                      <a:pt x="27" y="99"/>
                    </a:cubicBezTo>
                    <a:cubicBezTo>
                      <a:pt x="28" y="98"/>
                      <a:pt x="28" y="95"/>
                      <a:pt x="29" y="95"/>
                    </a:cubicBezTo>
                    <a:cubicBezTo>
                      <a:pt x="29" y="95"/>
                      <a:pt x="29" y="98"/>
                      <a:pt x="30" y="98"/>
                    </a:cubicBezTo>
                    <a:cubicBezTo>
                      <a:pt x="32" y="99"/>
                      <a:pt x="31" y="99"/>
                      <a:pt x="31" y="100"/>
                    </a:cubicBezTo>
                    <a:cubicBezTo>
                      <a:pt x="32" y="100"/>
                      <a:pt x="33" y="100"/>
                      <a:pt x="34" y="101"/>
                    </a:cubicBezTo>
                    <a:cubicBezTo>
                      <a:pt x="34" y="102"/>
                      <a:pt x="33" y="100"/>
                      <a:pt x="34" y="10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0" name="Freeform 720">
                <a:extLst>
                  <a:ext uri="{FF2B5EF4-FFF2-40B4-BE49-F238E27FC236}">
                    <a16:creationId xmlns:a16="http://schemas.microsoft.com/office/drawing/2014/main" id="{2CB89421-19EB-784C-8A55-77998A02AF6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5474" y="2433772"/>
                <a:ext cx="2793394" cy="974119"/>
              </a:xfrm>
              <a:custGeom>
                <a:avLst/>
                <a:gdLst>
                  <a:gd name="T0" fmla="*/ 785 w 810"/>
                  <a:gd name="T1" fmla="*/ 109 h 282"/>
                  <a:gd name="T2" fmla="*/ 725 w 810"/>
                  <a:gd name="T3" fmla="*/ 77 h 282"/>
                  <a:gd name="T4" fmla="*/ 665 w 810"/>
                  <a:gd name="T5" fmla="*/ 80 h 282"/>
                  <a:gd name="T6" fmla="*/ 607 w 810"/>
                  <a:gd name="T7" fmla="*/ 65 h 282"/>
                  <a:gd name="T8" fmla="*/ 578 w 810"/>
                  <a:gd name="T9" fmla="*/ 56 h 282"/>
                  <a:gd name="T10" fmla="*/ 555 w 810"/>
                  <a:gd name="T11" fmla="*/ 61 h 282"/>
                  <a:gd name="T12" fmla="*/ 521 w 810"/>
                  <a:gd name="T13" fmla="*/ 59 h 282"/>
                  <a:gd name="T14" fmla="*/ 495 w 810"/>
                  <a:gd name="T15" fmla="*/ 44 h 282"/>
                  <a:gd name="T16" fmla="*/ 469 w 810"/>
                  <a:gd name="T17" fmla="*/ 49 h 282"/>
                  <a:gd name="T18" fmla="*/ 423 w 810"/>
                  <a:gd name="T19" fmla="*/ 43 h 282"/>
                  <a:gd name="T20" fmla="*/ 383 w 810"/>
                  <a:gd name="T21" fmla="*/ 50 h 282"/>
                  <a:gd name="T22" fmla="*/ 423 w 810"/>
                  <a:gd name="T23" fmla="*/ 17 h 282"/>
                  <a:gd name="T24" fmla="*/ 378 w 810"/>
                  <a:gd name="T25" fmla="*/ 7 h 282"/>
                  <a:gd name="T26" fmla="*/ 355 w 810"/>
                  <a:gd name="T27" fmla="*/ 17 h 282"/>
                  <a:gd name="T28" fmla="*/ 320 w 810"/>
                  <a:gd name="T29" fmla="*/ 22 h 282"/>
                  <a:gd name="T30" fmla="*/ 297 w 810"/>
                  <a:gd name="T31" fmla="*/ 32 h 282"/>
                  <a:gd name="T32" fmla="*/ 269 w 810"/>
                  <a:gd name="T33" fmla="*/ 49 h 282"/>
                  <a:gd name="T34" fmla="*/ 247 w 810"/>
                  <a:gd name="T35" fmla="*/ 58 h 282"/>
                  <a:gd name="T36" fmla="*/ 242 w 810"/>
                  <a:gd name="T37" fmla="*/ 50 h 282"/>
                  <a:gd name="T38" fmla="*/ 259 w 810"/>
                  <a:gd name="T39" fmla="*/ 97 h 282"/>
                  <a:gd name="T40" fmla="*/ 227 w 810"/>
                  <a:gd name="T41" fmla="*/ 107 h 282"/>
                  <a:gd name="T42" fmla="*/ 231 w 810"/>
                  <a:gd name="T43" fmla="*/ 88 h 282"/>
                  <a:gd name="T44" fmla="*/ 206 w 810"/>
                  <a:gd name="T45" fmla="*/ 60 h 282"/>
                  <a:gd name="T46" fmla="*/ 191 w 810"/>
                  <a:gd name="T47" fmla="*/ 83 h 282"/>
                  <a:gd name="T48" fmla="*/ 131 w 810"/>
                  <a:gd name="T49" fmla="*/ 90 h 282"/>
                  <a:gd name="T50" fmla="*/ 92 w 810"/>
                  <a:gd name="T51" fmla="*/ 100 h 282"/>
                  <a:gd name="T52" fmla="*/ 84 w 810"/>
                  <a:gd name="T53" fmla="*/ 107 h 282"/>
                  <a:gd name="T54" fmla="*/ 53 w 810"/>
                  <a:gd name="T55" fmla="*/ 120 h 282"/>
                  <a:gd name="T56" fmla="*/ 31 w 810"/>
                  <a:gd name="T57" fmla="*/ 102 h 282"/>
                  <a:gd name="T58" fmla="*/ 29 w 810"/>
                  <a:gd name="T59" fmla="*/ 84 h 282"/>
                  <a:gd name="T60" fmla="*/ 5 w 810"/>
                  <a:gd name="T61" fmla="*/ 88 h 282"/>
                  <a:gd name="T62" fmla="*/ 7 w 810"/>
                  <a:gd name="T63" fmla="*/ 152 h 282"/>
                  <a:gd name="T64" fmla="*/ 16 w 810"/>
                  <a:gd name="T65" fmla="*/ 187 h 282"/>
                  <a:gd name="T66" fmla="*/ 40 w 810"/>
                  <a:gd name="T67" fmla="*/ 223 h 282"/>
                  <a:gd name="T68" fmla="*/ 53 w 810"/>
                  <a:gd name="T69" fmla="*/ 244 h 282"/>
                  <a:gd name="T70" fmla="*/ 82 w 810"/>
                  <a:gd name="T71" fmla="*/ 272 h 282"/>
                  <a:gd name="T72" fmla="*/ 109 w 810"/>
                  <a:gd name="T73" fmla="*/ 250 h 282"/>
                  <a:gd name="T74" fmla="*/ 108 w 810"/>
                  <a:gd name="T75" fmla="*/ 222 h 282"/>
                  <a:gd name="T76" fmla="*/ 160 w 810"/>
                  <a:gd name="T77" fmla="*/ 223 h 282"/>
                  <a:gd name="T78" fmla="*/ 196 w 810"/>
                  <a:gd name="T79" fmla="*/ 196 h 282"/>
                  <a:gd name="T80" fmla="*/ 252 w 810"/>
                  <a:gd name="T81" fmla="*/ 204 h 282"/>
                  <a:gd name="T82" fmla="*/ 331 w 810"/>
                  <a:gd name="T83" fmla="*/ 226 h 282"/>
                  <a:gd name="T84" fmla="*/ 415 w 810"/>
                  <a:gd name="T85" fmla="*/ 231 h 282"/>
                  <a:gd name="T86" fmla="*/ 483 w 810"/>
                  <a:gd name="T87" fmla="*/ 207 h 282"/>
                  <a:gd name="T88" fmla="*/ 521 w 810"/>
                  <a:gd name="T89" fmla="*/ 258 h 282"/>
                  <a:gd name="T90" fmla="*/ 558 w 810"/>
                  <a:gd name="T91" fmla="*/ 226 h 282"/>
                  <a:gd name="T92" fmla="*/ 543 w 810"/>
                  <a:gd name="T93" fmla="*/ 199 h 282"/>
                  <a:gd name="T94" fmla="*/ 591 w 810"/>
                  <a:gd name="T95" fmla="*/ 162 h 282"/>
                  <a:gd name="T96" fmla="*/ 627 w 810"/>
                  <a:gd name="T97" fmla="*/ 165 h 282"/>
                  <a:gd name="T98" fmla="*/ 657 w 810"/>
                  <a:gd name="T99" fmla="*/ 153 h 282"/>
                  <a:gd name="T100" fmla="*/ 669 w 810"/>
                  <a:gd name="T101" fmla="*/ 154 h 282"/>
                  <a:gd name="T102" fmla="*/ 649 w 810"/>
                  <a:gd name="T103" fmla="*/ 210 h 282"/>
                  <a:gd name="T104" fmla="*/ 667 w 810"/>
                  <a:gd name="T105" fmla="*/ 171 h 282"/>
                  <a:gd name="T106" fmla="*/ 710 w 810"/>
                  <a:gd name="T107" fmla="*/ 156 h 282"/>
                  <a:gd name="T108" fmla="*/ 738 w 810"/>
                  <a:gd name="T109" fmla="*/ 121 h 282"/>
                  <a:gd name="T110" fmla="*/ 765 w 810"/>
                  <a:gd name="T111" fmla="*/ 116 h 282"/>
                  <a:gd name="T112" fmla="*/ 802 w 810"/>
                  <a:gd name="T113" fmla="*/ 115 h 282"/>
                  <a:gd name="T114" fmla="*/ 388 w 810"/>
                  <a:gd name="T115" fmla="*/ 21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10" h="282">
                    <a:moveTo>
                      <a:pt x="808" y="111"/>
                    </a:moveTo>
                    <a:cubicBezTo>
                      <a:pt x="806" y="109"/>
                      <a:pt x="803" y="108"/>
                      <a:pt x="801" y="106"/>
                    </a:cubicBezTo>
                    <a:cubicBezTo>
                      <a:pt x="800" y="105"/>
                      <a:pt x="799" y="104"/>
                      <a:pt x="797" y="103"/>
                    </a:cubicBezTo>
                    <a:cubicBezTo>
                      <a:pt x="796" y="103"/>
                      <a:pt x="794" y="103"/>
                      <a:pt x="793" y="102"/>
                    </a:cubicBezTo>
                    <a:cubicBezTo>
                      <a:pt x="793" y="103"/>
                      <a:pt x="794" y="103"/>
                      <a:pt x="794" y="103"/>
                    </a:cubicBezTo>
                    <a:cubicBezTo>
                      <a:pt x="795" y="103"/>
                      <a:pt x="792" y="104"/>
                      <a:pt x="791" y="103"/>
                    </a:cubicBezTo>
                    <a:cubicBezTo>
                      <a:pt x="791" y="103"/>
                      <a:pt x="792" y="103"/>
                      <a:pt x="792" y="102"/>
                    </a:cubicBezTo>
                    <a:cubicBezTo>
                      <a:pt x="791" y="101"/>
                      <a:pt x="786" y="103"/>
                      <a:pt x="785" y="102"/>
                    </a:cubicBezTo>
                    <a:cubicBezTo>
                      <a:pt x="787" y="103"/>
                      <a:pt x="787" y="103"/>
                      <a:pt x="787" y="106"/>
                    </a:cubicBezTo>
                    <a:cubicBezTo>
                      <a:pt x="786" y="107"/>
                      <a:pt x="788" y="109"/>
                      <a:pt x="788" y="109"/>
                    </a:cubicBezTo>
                    <a:cubicBezTo>
                      <a:pt x="787" y="109"/>
                      <a:pt x="787" y="108"/>
                      <a:pt x="787" y="108"/>
                    </a:cubicBezTo>
                    <a:cubicBezTo>
                      <a:pt x="786" y="107"/>
                      <a:pt x="786" y="109"/>
                      <a:pt x="785" y="109"/>
                    </a:cubicBezTo>
                    <a:cubicBezTo>
                      <a:pt x="785" y="109"/>
                      <a:pt x="783" y="105"/>
                      <a:pt x="783" y="105"/>
                    </a:cubicBezTo>
                    <a:cubicBezTo>
                      <a:pt x="783" y="104"/>
                      <a:pt x="783" y="104"/>
                      <a:pt x="783" y="104"/>
                    </a:cubicBezTo>
                    <a:cubicBezTo>
                      <a:pt x="783" y="103"/>
                      <a:pt x="782" y="102"/>
                      <a:pt x="783" y="101"/>
                    </a:cubicBezTo>
                    <a:cubicBezTo>
                      <a:pt x="784" y="99"/>
                      <a:pt x="782" y="100"/>
                      <a:pt x="781" y="99"/>
                    </a:cubicBezTo>
                    <a:cubicBezTo>
                      <a:pt x="781" y="98"/>
                      <a:pt x="779" y="97"/>
                      <a:pt x="778" y="97"/>
                    </a:cubicBezTo>
                    <a:cubicBezTo>
                      <a:pt x="771" y="93"/>
                      <a:pt x="765" y="89"/>
                      <a:pt x="758" y="87"/>
                    </a:cubicBezTo>
                    <a:cubicBezTo>
                      <a:pt x="756" y="86"/>
                      <a:pt x="755" y="85"/>
                      <a:pt x="754" y="84"/>
                    </a:cubicBezTo>
                    <a:cubicBezTo>
                      <a:pt x="753" y="83"/>
                      <a:pt x="751" y="82"/>
                      <a:pt x="749" y="82"/>
                    </a:cubicBezTo>
                    <a:cubicBezTo>
                      <a:pt x="746" y="81"/>
                      <a:pt x="743" y="80"/>
                      <a:pt x="739" y="78"/>
                    </a:cubicBezTo>
                    <a:cubicBezTo>
                      <a:pt x="736" y="78"/>
                      <a:pt x="732" y="78"/>
                      <a:pt x="730" y="78"/>
                    </a:cubicBezTo>
                    <a:cubicBezTo>
                      <a:pt x="728" y="78"/>
                      <a:pt x="727" y="78"/>
                      <a:pt x="726" y="78"/>
                    </a:cubicBezTo>
                    <a:cubicBezTo>
                      <a:pt x="726" y="78"/>
                      <a:pt x="725" y="77"/>
                      <a:pt x="725" y="77"/>
                    </a:cubicBezTo>
                    <a:cubicBezTo>
                      <a:pt x="724" y="78"/>
                      <a:pt x="724" y="79"/>
                      <a:pt x="723" y="78"/>
                    </a:cubicBezTo>
                    <a:cubicBezTo>
                      <a:pt x="720" y="78"/>
                      <a:pt x="717" y="77"/>
                      <a:pt x="714" y="76"/>
                    </a:cubicBezTo>
                    <a:cubicBezTo>
                      <a:pt x="713" y="76"/>
                      <a:pt x="710" y="75"/>
                      <a:pt x="710" y="77"/>
                    </a:cubicBezTo>
                    <a:cubicBezTo>
                      <a:pt x="709" y="79"/>
                      <a:pt x="708" y="79"/>
                      <a:pt x="710" y="80"/>
                    </a:cubicBezTo>
                    <a:cubicBezTo>
                      <a:pt x="712" y="82"/>
                      <a:pt x="714" y="86"/>
                      <a:pt x="709" y="87"/>
                    </a:cubicBezTo>
                    <a:cubicBezTo>
                      <a:pt x="708" y="88"/>
                      <a:pt x="705" y="88"/>
                      <a:pt x="704" y="86"/>
                    </a:cubicBezTo>
                    <a:cubicBezTo>
                      <a:pt x="703" y="85"/>
                      <a:pt x="703" y="84"/>
                      <a:pt x="700" y="84"/>
                    </a:cubicBezTo>
                    <a:cubicBezTo>
                      <a:pt x="697" y="83"/>
                      <a:pt x="699" y="82"/>
                      <a:pt x="698" y="81"/>
                    </a:cubicBezTo>
                    <a:cubicBezTo>
                      <a:pt x="698" y="80"/>
                      <a:pt x="695" y="79"/>
                      <a:pt x="694" y="80"/>
                    </a:cubicBezTo>
                    <a:cubicBezTo>
                      <a:pt x="691" y="83"/>
                      <a:pt x="686" y="80"/>
                      <a:pt x="682" y="80"/>
                    </a:cubicBezTo>
                    <a:cubicBezTo>
                      <a:pt x="678" y="80"/>
                      <a:pt x="674" y="79"/>
                      <a:pt x="670" y="79"/>
                    </a:cubicBezTo>
                    <a:cubicBezTo>
                      <a:pt x="668" y="79"/>
                      <a:pt x="667" y="79"/>
                      <a:pt x="665" y="80"/>
                    </a:cubicBezTo>
                    <a:cubicBezTo>
                      <a:pt x="663" y="81"/>
                      <a:pt x="664" y="84"/>
                      <a:pt x="664" y="86"/>
                    </a:cubicBezTo>
                    <a:cubicBezTo>
                      <a:pt x="664" y="86"/>
                      <a:pt x="664" y="86"/>
                      <a:pt x="664" y="86"/>
                    </a:cubicBezTo>
                    <a:cubicBezTo>
                      <a:pt x="663" y="86"/>
                      <a:pt x="662" y="81"/>
                      <a:pt x="661" y="80"/>
                    </a:cubicBezTo>
                    <a:cubicBezTo>
                      <a:pt x="660" y="80"/>
                      <a:pt x="656" y="80"/>
                      <a:pt x="655" y="78"/>
                    </a:cubicBezTo>
                    <a:cubicBezTo>
                      <a:pt x="655" y="75"/>
                      <a:pt x="659" y="74"/>
                      <a:pt x="655" y="71"/>
                    </a:cubicBezTo>
                    <a:cubicBezTo>
                      <a:pt x="653" y="70"/>
                      <a:pt x="651" y="69"/>
                      <a:pt x="648" y="68"/>
                    </a:cubicBezTo>
                    <a:cubicBezTo>
                      <a:pt x="642" y="66"/>
                      <a:pt x="635" y="68"/>
                      <a:pt x="629" y="69"/>
                    </a:cubicBezTo>
                    <a:cubicBezTo>
                      <a:pt x="626" y="69"/>
                      <a:pt x="623" y="69"/>
                      <a:pt x="619" y="69"/>
                    </a:cubicBezTo>
                    <a:cubicBezTo>
                      <a:pt x="618" y="69"/>
                      <a:pt x="618" y="69"/>
                      <a:pt x="617" y="69"/>
                    </a:cubicBezTo>
                    <a:cubicBezTo>
                      <a:pt x="615" y="68"/>
                      <a:pt x="617" y="68"/>
                      <a:pt x="618" y="67"/>
                    </a:cubicBezTo>
                    <a:cubicBezTo>
                      <a:pt x="618" y="66"/>
                      <a:pt x="613" y="65"/>
                      <a:pt x="613" y="65"/>
                    </a:cubicBezTo>
                    <a:cubicBezTo>
                      <a:pt x="612" y="64"/>
                      <a:pt x="608" y="65"/>
                      <a:pt x="607" y="65"/>
                    </a:cubicBezTo>
                    <a:cubicBezTo>
                      <a:pt x="607" y="65"/>
                      <a:pt x="611" y="64"/>
                      <a:pt x="610" y="63"/>
                    </a:cubicBezTo>
                    <a:cubicBezTo>
                      <a:pt x="609" y="63"/>
                      <a:pt x="608" y="64"/>
                      <a:pt x="607" y="64"/>
                    </a:cubicBezTo>
                    <a:cubicBezTo>
                      <a:pt x="606" y="63"/>
                      <a:pt x="604" y="62"/>
                      <a:pt x="604" y="62"/>
                    </a:cubicBezTo>
                    <a:cubicBezTo>
                      <a:pt x="603" y="62"/>
                      <a:pt x="600" y="60"/>
                      <a:pt x="602" y="60"/>
                    </a:cubicBezTo>
                    <a:cubicBezTo>
                      <a:pt x="603" y="60"/>
                      <a:pt x="605" y="60"/>
                      <a:pt x="606" y="60"/>
                    </a:cubicBezTo>
                    <a:cubicBezTo>
                      <a:pt x="609" y="60"/>
                      <a:pt x="605" y="57"/>
                      <a:pt x="604" y="57"/>
                    </a:cubicBezTo>
                    <a:cubicBezTo>
                      <a:pt x="602" y="55"/>
                      <a:pt x="597" y="56"/>
                      <a:pt x="594" y="55"/>
                    </a:cubicBezTo>
                    <a:cubicBezTo>
                      <a:pt x="592" y="55"/>
                      <a:pt x="591" y="57"/>
                      <a:pt x="589" y="59"/>
                    </a:cubicBezTo>
                    <a:cubicBezTo>
                      <a:pt x="589" y="59"/>
                      <a:pt x="582" y="63"/>
                      <a:pt x="582" y="60"/>
                    </a:cubicBezTo>
                    <a:cubicBezTo>
                      <a:pt x="583" y="58"/>
                      <a:pt x="584" y="60"/>
                      <a:pt x="586" y="59"/>
                    </a:cubicBezTo>
                    <a:cubicBezTo>
                      <a:pt x="586" y="59"/>
                      <a:pt x="585" y="56"/>
                      <a:pt x="584" y="56"/>
                    </a:cubicBezTo>
                    <a:cubicBezTo>
                      <a:pt x="584" y="56"/>
                      <a:pt x="578" y="56"/>
                      <a:pt x="578" y="56"/>
                    </a:cubicBezTo>
                    <a:cubicBezTo>
                      <a:pt x="579" y="55"/>
                      <a:pt x="581" y="54"/>
                      <a:pt x="583" y="54"/>
                    </a:cubicBezTo>
                    <a:cubicBezTo>
                      <a:pt x="584" y="55"/>
                      <a:pt x="591" y="55"/>
                      <a:pt x="591" y="55"/>
                    </a:cubicBezTo>
                    <a:cubicBezTo>
                      <a:pt x="591" y="54"/>
                      <a:pt x="585" y="54"/>
                      <a:pt x="584" y="53"/>
                    </a:cubicBezTo>
                    <a:cubicBezTo>
                      <a:pt x="582" y="53"/>
                      <a:pt x="580" y="53"/>
                      <a:pt x="578" y="53"/>
                    </a:cubicBezTo>
                    <a:cubicBezTo>
                      <a:pt x="574" y="52"/>
                      <a:pt x="570" y="52"/>
                      <a:pt x="566" y="51"/>
                    </a:cubicBezTo>
                    <a:cubicBezTo>
                      <a:pt x="565" y="51"/>
                      <a:pt x="561" y="50"/>
                      <a:pt x="561" y="50"/>
                    </a:cubicBezTo>
                    <a:cubicBezTo>
                      <a:pt x="561" y="51"/>
                      <a:pt x="562" y="52"/>
                      <a:pt x="561" y="52"/>
                    </a:cubicBezTo>
                    <a:cubicBezTo>
                      <a:pt x="560" y="53"/>
                      <a:pt x="559" y="53"/>
                      <a:pt x="558" y="53"/>
                    </a:cubicBezTo>
                    <a:cubicBezTo>
                      <a:pt x="557" y="53"/>
                      <a:pt x="552" y="54"/>
                      <a:pt x="553" y="56"/>
                    </a:cubicBezTo>
                    <a:cubicBezTo>
                      <a:pt x="554" y="58"/>
                      <a:pt x="556" y="55"/>
                      <a:pt x="557" y="56"/>
                    </a:cubicBezTo>
                    <a:cubicBezTo>
                      <a:pt x="557" y="56"/>
                      <a:pt x="554" y="57"/>
                      <a:pt x="555" y="59"/>
                    </a:cubicBezTo>
                    <a:cubicBezTo>
                      <a:pt x="556" y="59"/>
                      <a:pt x="555" y="60"/>
                      <a:pt x="555" y="61"/>
                    </a:cubicBezTo>
                    <a:cubicBezTo>
                      <a:pt x="556" y="61"/>
                      <a:pt x="557" y="62"/>
                      <a:pt x="557" y="63"/>
                    </a:cubicBezTo>
                    <a:cubicBezTo>
                      <a:pt x="557" y="63"/>
                      <a:pt x="553" y="63"/>
                      <a:pt x="552" y="63"/>
                    </a:cubicBezTo>
                    <a:cubicBezTo>
                      <a:pt x="550" y="63"/>
                      <a:pt x="552" y="62"/>
                      <a:pt x="552" y="62"/>
                    </a:cubicBezTo>
                    <a:cubicBezTo>
                      <a:pt x="551" y="61"/>
                      <a:pt x="548" y="62"/>
                      <a:pt x="548" y="62"/>
                    </a:cubicBezTo>
                    <a:cubicBezTo>
                      <a:pt x="546" y="63"/>
                      <a:pt x="544" y="62"/>
                      <a:pt x="543" y="62"/>
                    </a:cubicBezTo>
                    <a:cubicBezTo>
                      <a:pt x="542" y="62"/>
                      <a:pt x="546" y="63"/>
                      <a:pt x="546" y="63"/>
                    </a:cubicBezTo>
                    <a:cubicBezTo>
                      <a:pt x="549" y="64"/>
                      <a:pt x="546" y="66"/>
                      <a:pt x="545" y="65"/>
                    </a:cubicBezTo>
                    <a:cubicBezTo>
                      <a:pt x="544" y="65"/>
                      <a:pt x="544" y="64"/>
                      <a:pt x="544" y="63"/>
                    </a:cubicBezTo>
                    <a:cubicBezTo>
                      <a:pt x="543" y="63"/>
                      <a:pt x="542" y="63"/>
                      <a:pt x="541" y="63"/>
                    </a:cubicBezTo>
                    <a:cubicBezTo>
                      <a:pt x="539" y="62"/>
                      <a:pt x="537" y="61"/>
                      <a:pt x="534" y="62"/>
                    </a:cubicBezTo>
                    <a:cubicBezTo>
                      <a:pt x="531" y="62"/>
                      <a:pt x="529" y="65"/>
                      <a:pt x="526" y="63"/>
                    </a:cubicBezTo>
                    <a:cubicBezTo>
                      <a:pt x="524" y="62"/>
                      <a:pt x="522" y="61"/>
                      <a:pt x="521" y="59"/>
                    </a:cubicBezTo>
                    <a:cubicBezTo>
                      <a:pt x="520" y="58"/>
                      <a:pt x="518" y="62"/>
                      <a:pt x="517" y="62"/>
                    </a:cubicBezTo>
                    <a:cubicBezTo>
                      <a:pt x="516" y="64"/>
                      <a:pt x="515" y="70"/>
                      <a:pt x="512" y="69"/>
                    </a:cubicBezTo>
                    <a:cubicBezTo>
                      <a:pt x="510" y="68"/>
                      <a:pt x="508" y="68"/>
                      <a:pt x="506" y="66"/>
                    </a:cubicBezTo>
                    <a:cubicBezTo>
                      <a:pt x="505" y="65"/>
                      <a:pt x="503" y="63"/>
                      <a:pt x="502" y="62"/>
                    </a:cubicBezTo>
                    <a:cubicBezTo>
                      <a:pt x="501" y="60"/>
                      <a:pt x="499" y="59"/>
                      <a:pt x="498" y="58"/>
                    </a:cubicBezTo>
                    <a:cubicBezTo>
                      <a:pt x="496" y="56"/>
                      <a:pt x="500" y="57"/>
                      <a:pt x="501" y="57"/>
                    </a:cubicBezTo>
                    <a:cubicBezTo>
                      <a:pt x="502" y="57"/>
                      <a:pt x="504" y="56"/>
                      <a:pt x="504" y="55"/>
                    </a:cubicBezTo>
                    <a:cubicBezTo>
                      <a:pt x="504" y="55"/>
                      <a:pt x="499" y="52"/>
                      <a:pt x="499" y="52"/>
                    </a:cubicBezTo>
                    <a:cubicBezTo>
                      <a:pt x="499" y="52"/>
                      <a:pt x="502" y="52"/>
                      <a:pt x="502" y="51"/>
                    </a:cubicBezTo>
                    <a:cubicBezTo>
                      <a:pt x="501" y="50"/>
                      <a:pt x="499" y="50"/>
                      <a:pt x="499" y="50"/>
                    </a:cubicBezTo>
                    <a:cubicBezTo>
                      <a:pt x="499" y="48"/>
                      <a:pt x="504" y="47"/>
                      <a:pt x="499" y="46"/>
                    </a:cubicBezTo>
                    <a:cubicBezTo>
                      <a:pt x="498" y="46"/>
                      <a:pt x="497" y="44"/>
                      <a:pt x="495" y="44"/>
                    </a:cubicBezTo>
                    <a:cubicBezTo>
                      <a:pt x="494" y="44"/>
                      <a:pt x="492" y="43"/>
                      <a:pt x="491" y="44"/>
                    </a:cubicBezTo>
                    <a:cubicBezTo>
                      <a:pt x="490" y="44"/>
                      <a:pt x="490" y="45"/>
                      <a:pt x="489" y="45"/>
                    </a:cubicBezTo>
                    <a:cubicBezTo>
                      <a:pt x="488" y="44"/>
                      <a:pt x="488" y="44"/>
                      <a:pt x="487" y="44"/>
                    </a:cubicBezTo>
                    <a:cubicBezTo>
                      <a:pt x="486" y="44"/>
                      <a:pt x="484" y="44"/>
                      <a:pt x="483" y="43"/>
                    </a:cubicBezTo>
                    <a:cubicBezTo>
                      <a:pt x="482" y="43"/>
                      <a:pt x="481" y="43"/>
                      <a:pt x="480" y="41"/>
                    </a:cubicBezTo>
                    <a:cubicBezTo>
                      <a:pt x="479" y="41"/>
                      <a:pt x="480" y="40"/>
                      <a:pt x="478" y="41"/>
                    </a:cubicBezTo>
                    <a:cubicBezTo>
                      <a:pt x="478" y="41"/>
                      <a:pt x="477" y="42"/>
                      <a:pt x="476" y="42"/>
                    </a:cubicBezTo>
                    <a:cubicBezTo>
                      <a:pt x="475" y="42"/>
                      <a:pt x="475" y="41"/>
                      <a:pt x="474" y="42"/>
                    </a:cubicBezTo>
                    <a:cubicBezTo>
                      <a:pt x="474" y="43"/>
                      <a:pt x="473" y="44"/>
                      <a:pt x="473" y="45"/>
                    </a:cubicBezTo>
                    <a:cubicBezTo>
                      <a:pt x="473" y="46"/>
                      <a:pt x="475" y="46"/>
                      <a:pt x="474" y="47"/>
                    </a:cubicBezTo>
                    <a:cubicBezTo>
                      <a:pt x="473" y="48"/>
                      <a:pt x="474" y="48"/>
                      <a:pt x="473" y="48"/>
                    </a:cubicBezTo>
                    <a:cubicBezTo>
                      <a:pt x="472" y="48"/>
                      <a:pt x="470" y="48"/>
                      <a:pt x="469" y="49"/>
                    </a:cubicBezTo>
                    <a:cubicBezTo>
                      <a:pt x="470" y="48"/>
                      <a:pt x="473" y="50"/>
                      <a:pt x="473" y="50"/>
                    </a:cubicBezTo>
                    <a:cubicBezTo>
                      <a:pt x="472" y="51"/>
                      <a:pt x="469" y="49"/>
                      <a:pt x="467" y="49"/>
                    </a:cubicBezTo>
                    <a:cubicBezTo>
                      <a:pt x="465" y="49"/>
                      <a:pt x="462" y="49"/>
                      <a:pt x="459" y="49"/>
                    </a:cubicBezTo>
                    <a:cubicBezTo>
                      <a:pt x="458" y="49"/>
                      <a:pt x="458" y="48"/>
                      <a:pt x="457" y="48"/>
                    </a:cubicBezTo>
                    <a:cubicBezTo>
                      <a:pt x="456" y="47"/>
                      <a:pt x="453" y="48"/>
                      <a:pt x="452" y="48"/>
                    </a:cubicBezTo>
                    <a:cubicBezTo>
                      <a:pt x="451" y="47"/>
                      <a:pt x="449" y="47"/>
                      <a:pt x="448" y="46"/>
                    </a:cubicBezTo>
                    <a:cubicBezTo>
                      <a:pt x="448" y="45"/>
                      <a:pt x="450" y="45"/>
                      <a:pt x="450" y="44"/>
                    </a:cubicBezTo>
                    <a:cubicBezTo>
                      <a:pt x="451" y="43"/>
                      <a:pt x="442" y="43"/>
                      <a:pt x="441" y="43"/>
                    </a:cubicBezTo>
                    <a:cubicBezTo>
                      <a:pt x="436" y="42"/>
                      <a:pt x="432" y="43"/>
                      <a:pt x="427" y="43"/>
                    </a:cubicBezTo>
                    <a:cubicBezTo>
                      <a:pt x="424" y="43"/>
                      <a:pt x="425" y="43"/>
                      <a:pt x="426" y="45"/>
                    </a:cubicBezTo>
                    <a:cubicBezTo>
                      <a:pt x="426" y="46"/>
                      <a:pt x="424" y="45"/>
                      <a:pt x="424" y="45"/>
                    </a:cubicBezTo>
                    <a:cubicBezTo>
                      <a:pt x="422" y="45"/>
                      <a:pt x="423" y="44"/>
                      <a:pt x="423" y="43"/>
                    </a:cubicBezTo>
                    <a:cubicBezTo>
                      <a:pt x="423" y="41"/>
                      <a:pt x="422" y="38"/>
                      <a:pt x="420" y="40"/>
                    </a:cubicBezTo>
                    <a:cubicBezTo>
                      <a:pt x="420" y="42"/>
                      <a:pt x="416" y="42"/>
                      <a:pt x="414" y="41"/>
                    </a:cubicBezTo>
                    <a:cubicBezTo>
                      <a:pt x="413" y="40"/>
                      <a:pt x="415" y="38"/>
                      <a:pt x="411" y="39"/>
                    </a:cubicBezTo>
                    <a:cubicBezTo>
                      <a:pt x="410" y="39"/>
                      <a:pt x="409" y="39"/>
                      <a:pt x="408" y="39"/>
                    </a:cubicBezTo>
                    <a:cubicBezTo>
                      <a:pt x="407" y="38"/>
                      <a:pt x="406" y="39"/>
                      <a:pt x="404" y="40"/>
                    </a:cubicBezTo>
                    <a:cubicBezTo>
                      <a:pt x="402" y="42"/>
                      <a:pt x="407" y="41"/>
                      <a:pt x="407" y="42"/>
                    </a:cubicBezTo>
                    <a:cubicBezTo>
                      <a:pt x="407" y="44"/>
                      <a:pt x="403" y="43"/>
                      <a:pt x="402" y="44"/>
                    </a:cubicBezTo>
                    <a:cubicBezTo>
                      <a:pt x="401" y="45"/>
                      <a:pt x="399" y="45"/>
                      <a:pt x="397" y="46"/>
                    </a:cubicBezTo>
                    <a:cubicBezTo>
                      <a:pt x="395" y="47"/>
                      <a:pt x="393" y="47"/>
                      <a:pt x="390" y="47"/>
                    </a:cubicBezTo>
                    <a:cubicBezTo>
                      <a:pt x="388" y="47"/>
                      <a:pt x="388" y="47"/>
                      <a:pt x="387" y="49"/>
                    </a:cubicBezTo>
                    <a:cubicBezTo>
                      <a:pt x="386" y="50"/>
                      <a:pt x="382" y="51"/>
                      <a:pt x="381" y="51"/>
                    </a:cubicBezTo>
                    <a:cubicBezTo>
                      <a:pt x="381" y="50"/>
                      <a:pt x="383" y="50"/>
                      <a:pt x="383" y="50"/>
                    </a:cubicBezTo>
                    <a:cubicBezTo>
                      <a:pt x="385" y="49"/>
                      <a:pt x="385" y="47"/>
                      <a:pt x="386" y="46"/>
                    </a:cubicBezTo>
                    <a:cubicBezTo>
                      <a:pt x="387" y="44"/>
                      <a:pt x="388" y="46"/>
                      <a:pt x="389" y="45"/>
                    </a:cubicBezTo>
                    <a:cubicBezTo>
                      <a:pt x="390" y="45"/>
                      <a:pt x="390" y="44"/>
                      <a:pt x="391" y="44"/>
                    </a:cubicBezTo>
                    <a:cubicBezTo>
                      <a:pt x="394" y="42"/>
                      <a:pt x="398" y="41"/>
                      <a:pt x="401" y="39"/>
                    </a:cubicBezTo>
                    <a:cubicBezTo>
                      <a:pt x="403" y="38"/>
                      <a:pt x="405" y="37"/>
                      <a:pt x="407" y="36"/>
                    </a:cubicBezTo>
                    <a:cubicBezTo>
                      <a:pt x="411" y="33"/>
                      <a:pt x="416" y="31"/>
                      <a:pt x="420" y="29"/>
                    </a:cubicBezTo>
                    <a:cubicBezTo>
                      <a:pt x="423" y="28"/>
                      <a:pt x="426" y="26"/>
                      <a:pt x="423" y="23"/>
                    </a:cubicBezTo>
                    <a:cubicBezTo>
                      <a:pt x="422" y="22"/>
                      <a:pt x="422" y="24"/>
                      <a:pt x="421" y="23"/>
                    </a:cubicBezTo>
                    <a:cubicBezTo>
                      <a:pt x="420" y="22"/>
                      <a:pt x="419" y="22"/>
                      <a:pt x="418" y="21"/>
                    </a:cubicBezTo>
                    <a:cubicBezTo>
                      <a:pt x="418" y="20"/>
                      <a:pt x="423" y="22"/>
                      <a:pt x="423" y="22"/>
                    </a:cubicBezTo>
                    <a:cubicBezTo>
                      <a:pt x="424" y="22"/>
                      <a:pt x="427" y="22"/>
                      <a:pt x="425" y="20"/>
                    </a:cubicBezTo>
                    <a:cubicBezTo>
                      <a:pt x="424" y="19"/>
                      <a:pt x="424" y="18"/>
                      <a:pt x="423" y="17"/>
                    </a:cubicBezTo>
                    <a:cubicBezTo>
                      <a:pt x="422" y="15"/>
                      <a:pt x="421" y="19"/>
                      <a:pt x="420" y="19"/>
                    </a:cubicBezTo>
                    <a:cubicBezTo>
                      <a:pt x="420" y="18"/>
                      <a:pt x="420" y="17"/>
                      <a:pt x="420" y="17"/>
                    </a:cubicBezTo>
                    <a:cubicBezTo>
                      <a:pt x="420" y="16"/>
                      <a:pt x="420" y="16"/>
                      <a:pt x="419" y="15"/>
                    </a:cubicBezTo>
                    <a:cubicBezTo>
                      <a:pt x="419" y="14"/>
                      <a:pt x="417" y="13"/>
                      <a:pt x="416" y="13"/>
                    </a:cubicBezTo>
                    <a:cubicBezTo>
                      <a:pt x="414" y="12"/>
                      <a:pt x="413" y="12"/>
                      <a:pt x="411" y="11"/>
                    </a:cubicBezTo>
                    <a:cubicBezTo>
                      <a:pt x="409" y="11"/>
                      <a:pt x="409" y="11"/>
                      <a:pt x="406" y="12"/>
                    </a:cubicBezTo>
                    <a:cubicBezTo>
                      <a:pt x="404" y="12"/>
                      <a:pt x="397" y="9"/>
                      <a:pt x="396" y="12"/>
                    </a:cubicBezTo>
                    <a:cubicBezTo>
                      <a:pt x="395" y="13"/>
                      <a:pt x="389" y="14"/>
                      <a:pt x="388" y="13"/>
                    </a:cubicBezTo>
                    <a:cubicBezTo>
                      <a:pt x="388" y="13"/>
                      <a:pt x="394" y="9"/>
                      <a:pt x="392" y="8"/>
                    </a:cubicBezTo>
                    <a:cubicBezTo>
                      <a:pt x="392" y="8"/>
                      <a:pt x="385" y="9"/>
                      <a:pt x="384" y="8"/>
                    </a:cubicBezTo>
                    <a:cubicBezTo>
                      <a:pt x="384" y="7"/>
                      <a:pt x="386" y="7"/>
                      <a:pt x="386" y="7"/>
                    </a:cubicBezTo>
                    <a:cubicBezTo>
                      <a:pt x="386" y="6"/>
                      <a:pt x="378" y="7"/>
                      <a:pt x="378" y="7"/>
                    </a:cubicBezTo>
                    <a:cubicBezTo>
                      <a:pt x="379" y="5"/>
                      <a:pt x="383" y="6"/>
                      <a:pt x="384" y="5"/>
                    </a:cubicBezTo>
                    <a:cubicBezTo>
                      <a:pt x="385" y="4"/>
                      <a:pt x="387" y="5"/>
                      <a:pt x="386" y="4"/>
                    </a:cubicBezTo>
                    <a:cubicBezTo>
                      <a:pt x="386" y="3"/>
                      <a:pt x="386" y="2"/>
                      <a:pt x="385" y="2"/>
                    </a:cubicBezTo>
                    <a:cubicBezTo>
                      <a:pt x="382" y="2"/>
                      <a:pt x="381" y="1"/>
                      <a:pt x="378" y="1"/>
                    </a:cubicBezTo>
                    <a:cubicBezTo>
                      <a:pt x="376" y="0"/>
                      <a:pt x="374" y="1"/>
                      <a:pt x="372" y="2"/>
                    </a:cubicBezTo>
                    <a:cubicBezTo>
                      <a:pt x="368" y="3"/>
                      <a:pt x="364" y="6"/>
                      <a:pt x="362" y="8"/>
                    </a:cubicBezTo>
                    <a:cubicBezTo>
                      <a:pt x="361" y="9"/>
                      <a:pt x="361" y="9"/>
                      <a:pt x="362" y="10"/>
                    </a:cubicBezTo>
                    <a:cubicBezTo>
                      <a:pt x="363" y="10"/>
                      <a:pt x="362" y="11"/>
                      <a:pt x="362" y="12"/>
                    </a:cubicBezTo>
                    <a:cubicBezTo>
                      <a:pt x="362" y="14"/>
                      <a:pt x="366" y="13"/>
                      <a:pt x="366" y="14"/>
                    </a:cubicBezTo>
                    <a:cubicBezTo>
                      <a:pt x="366" y="13"/>
                      <a:pt x="361" y="14"/>
                      <a:pt x="360" y="14"/>
                    </a:cubicBezTo>
                    <a:cubicBezTo>
                      <a:pt x="359" y="14"/>
                      <a:pt x="353" y="13"/>
                      <a:pt x="352" y="14"/>
                    </a:cubicBezTo>
                    <a:cubicBezTo>
                      <a:pt x="352" y="13"/>
                      <a:pt x="355" y="17"/>
                      <a:pt x="355" y="17"/>
                    </a:cubicBezTo>
                    <a:cubicBezTo>
                      <a:pt x="356" y="18"/>
                      <a:pt x="351" y="16"/>
                      <a:pt x="350" y="16"/>
                    </a:cubicBezTo>
                    <a:cubicBezTo>
                      <a:pt x="349" y="16"/>
                      <a:pt x="347" y="17"/>
                      <a:pt x="345" y="18"/>
                    </a:cubicBezTo>
                    <a:cubicBezTo>
                      <a:pt x="345" y="18"/>
                      <a:pt x="345" y="18"/>
                      <a:pt x="344" y="18"/>
                    </a:cubicBezTo>
                    <a:cubicBezTo>
                      <a:pt x="342" y="18"/>
                      <a:pt x="344" y="18"/>
                      <a:pt x="343" y="17"/>
                    </a:cubicBezTo>
                    <a:cubicBezTo>
                      <a:pt x="343" y="18"/>
                      <a:pt x="338" y="20"/>
                      <a:pt x="338" y="20"/>
                    </a:cubicBezTo>
                    <a:cubicBezTo>
                      <a:pt x="338" y="19"/>
                      <a:pt x="340" y="18"/>
                      <a:pt x="340" y="18"/>
                    </a:cubicBezTo>
                    <a:cubicBezTo>
                      <a:pt x="340" y="17"/>
                      <a:pt x="335" y="18"/>
                      <a:pt x="334" y="17"/>
                    </a:cubicBezTo>
                    <a:cubicBezTo>
                      <a:pt x="334" y="17"/>
                      <a:pt x="336" y="16"/>
                      <a:pt x="336" y="16"/>
                    </a:cubicBezTo>
                    <a:cubicBezTo>
                      <a:pt x="335" y="17"/>
                      <a:pt x="330" y="18"/>
                      <a:pt x="328" y="18"/>
                    </a:cubicBezTo>
                    <a:cubicBezTo>
                      <a:pt x="323" y="19"/>
                      <a:pt x="329" y="19"/>
                      <a:pt x="330" y="20"/>
                    </a:cubicBezTo>
                    <a:cubicBezTo>
                      <a:pt x="329" y="19"/>
                      <a:pt x="324" y="21"/>
                      <a:pt x="323" y="21"/>
                    </a:cubicBezTo>
                    <a:cubicBezTo>
                      <a:pt x="322" y="21"/>
                      <a:pt x="321" y="21"/>
                      <a:pt x="320" y="22"/>
                    </a:cubicBezTo>
                    <a:cubicBezTo>
                      <a:pt x="319" y="23"/>
                      <a:pt x="317" y="22"/>
                      <a:pt x="315" y="22"/>
                    </a:cubicBezTo>
                    <a:cubicBezTo>
                      <a:pt x="314" y="22"/>
                      <a:pt x="313" y="24"/>
                      <a:pt x="311" y="24"/>
                    </a:cubicBezTo>
                    <a:cubicBezTo>
                      <a:pt x="309" y="25"/>
                      <a:pt x="308" y="24"/>
                      <a:pt x="307" y="25"/>
                    </a:cubicBezTo>
                    <a:cubicBezTo>
                      <a:pt x="306" y="26"/>
                      <a:pt x="305" y="27"/>
                      <a:pt x="304" y="27"/>
                    </a:cubicBezTo>
                    <a:cubicBezTo>
                      <a:pt x="302" y="27"/>
                      <a:pt x="300" y="27"/>
                      <a:pt x="299" y="27"/>
                    </a:cubicBezTo>
                    <a:cubicBezTo>
                      <a:pt x="299" y="27"/>
                      <a:pt x="302" y="29"/>
                      <a:pt x="302" y="29"/>
                    </a:cubicBezTo>
                    <a:cubicBezTo>
                      <a:pt x="301" y="30"/>
                      <a:pt x="295" y="30"/>
                      <a:pt x="295" y="30"/>
                    </a:cubicBezTo>
                    <a:cubicBezTo>
                      <a:pt x="295" y="30"/>
                      <a:pt x="299" y="30"/>
                      <a:pt x="299" y="30"/>
                    </a:cubicBezTo>
                    <a:cubicBezTo>
                      <a:pt x="299" y="30"/>
                      <a:pt x="297" y="30"/>
                      <a:pt x="296" y="30"/>
                    </a:cubicBezTo>
                    <a:cubicBezTo>
                      <a:pt x="297" y="30"/>
                      <a:pt x="299" y="31"/>
                      <a:pt x="299" y="31"/>
                    </a:cubicBezTo>
                    <a:cubicBezTo>
                      <a:pt x="298" y="31"/>
                      <a:pt x="298" y="31"/>
                      <a:pt x="297" y="31"/>
                    </a:cubicBezTo>
                    <a:cubicBezTo>
                      <a:pt x="298" y="31"/>
                      <a:pt x="297" y="32"/>
                      <a:pt x="297" y="32"/>
                    </a:cubicBezTo>
                    <a:cubicBezTo>
                      <a:pt x="297" y="33"/>
                      <a:pt x="294" y="32"/>
                      <a:pt x="294" y="32"/>
                    </a:cubicBezTo>
                    <a:cubicBezTo>
                      <a:pt x="294" y="33"/>
                      <a:pt x="296" y="33"/>
                      <a:pt x="296" y="34"/>
                    </a:cubicBezTo>
                    <a:cubicBezTo>
                      <a:pt x="297" y="34"/>
                      <a:pt x="295" y="34"/>
                      <a:pt x="295" y="34"/>
                    </a:cubicBezTo>
                    <a:cubicBezTo>
                      <a:pt x="295" y="36"/>
                      <a:pt x="299" y="34"/>
                      <a:pt x="298" y="36"/>
                    </a:cubicBezTo>
                    <a:cubicBezTo>
                      <a:pt x="296" y="38"/>
                      <a:pt x="301" y="39"/>
                      <a:pt x="298" y="40"/>
                    </a:cubicBezTo>
                    <a:cubicBezTo>
                      <a:pt x="296" y="40"/>
                      <a:pt x="294" y="40"/>
                      <a:pt x="292" y="40"/>
                    </a:cubicBezTo>
                    <a:cubicBezTo>
                      <a:pt x="291" y="41"/>
                      <a:pt x="291" y="42"/>
                      <a:pt x="289" y="41"/>
                    </a:cubicBezTo>
                    <a:cubicBezTo>
                      <a:pt x="288" y="41"/>
                      <a:pt x="287" y="41"/>
                      <a:pt x="286" y="41"/>
                    </a:cubicBezTo>
                    <a:cubicBezTo>
                      <a:pt x="282" y="42"/>
                      <a:pt x="278" y="42"/>
                      <a:pt x="274" y="42"/>
                    </a:cubicBezTo>
                    <a:cubicBezTo>
                      <a:pt x="272" y="42"/>
                      <a:pt x="270" y="42"/>
                      <a:pt x="269" y="43"/>
                    </a:cubicBezTo>
                    <a:cubicBezTo>
                      <a:pt x="268" y="44"/>
                      <a:pt x="267" y="45"/>
                      <a:pt x="267" y="46"/>
                    </a:cubicBezTo>
                    <a:cubicBezTo>
                      <a:pt x="267" y="47"/>
                      <a:pt x="269" y="48"/>
                      <a:pt x="269" y="49"/>
                    </a:cubicBezTo>
                    <a:cubicBezTo>
                      <a:pt x="268" y="51"/>
                      <a:pt x="268" y="52"/>
                      <a:pt x="269" y="53"/>
                    </a:cubicBezTo>
                    <a:cubicBezTo>
                      <a:pt x="271" y="55"/>
                      <a:pt x="274" y="54"/>
                      <a:pt x="276" y="56"/>
                    </a:cubicBezTo>
                    <a:cubicBezTo>
                      <a:pt x="276" y="56"/>
                      <a:pt x="278" y="60"/>
                      <a:pt x="278" y="60"/>
                    </a:cubicBezTo>
                    <a:cubicBezTo>
                      <a:pt x="274" y="60"/>
                      <a:pt x="273" y="60"/>
                      <a:pt x="270" y="58"/>
                    </a:cubicBezTo>
                    <a:cubicBezTo>
                      <a:pt x="267" y="56"/>
                      <a:pt x="262" y="54"/>
                      <a:pt x="258" y="54"/>
                    </a:cubicBezTo>
                    <a:cubicBezTo>
                      <a:pt x="256" y="54"/>
                      <a:pt x="257" y="53"/>
                      <a:pt x="255" y="52"/>
                    </a:cubicBezTo>
                    <a:cubicBezTo>
                      <a:pt x="254" y="52"/>
                      <a:pt x="250" y="52"/>
                      <a:pt x="250" y="54"/>
                    </a:cubicBezTo>
                    <a:cubicBezTo>
                      <a:pt x="250" y="55"/>
                      <a:pt x="254" y="55"/>
                      <a:pt x="254" y="55"/>
                    </a:cubicBezTo>
                    <a:cubicBezTo>
                      <a:pt x="254" y="55"/>
                      <a:pt x="251" y="56"/>
                      <a:pt x="252" y="56"/>
                    </a:cubicBezTo>
                    <a:cubicBezTo>
                      <a:pt x="254" y="57"/>
                      <a:pt x="255" y="56"/>
                      <a:pt x="256" y="58"/>
                    </a:cubicBezTo>
                    <a:cubicBezTo>
                      <a:pt x="256" y="60"/>
                      <a:pt x="253" y="59"/>
                      <a:pt x="252" y="59"/>
                    </a:cubicBezTo>
                    <a:cubicBezTo>
                      <a:pt x="250" y="58"/>
                      <a:pt x="249" y="57"/>
                      <a:pt x="247" y="58"/>
                    </a:cubicBezTo>
                    <a:cubicBezTo>
                      <a:pt x="245" y="58"/>
                      <a:pt x="246" y="61"/>
                      <a:pt x="247" y="62"/>
                    </a:cubicBezTo>
                    <a:cubicBezTo>
                      <a:pt x="248" y="63"/>
                      <a:pt x="250" y="63"/>
                      <a:pt x="251" y="63"/>
                    </a:cubicBezTo>
                    <a:cubicBezTo>
                      <a:pt x="253" y="64"/>
                      <a:pt x="255" y="64"/>
                      <a:pt x="256" y="65"/>
                    </a:cubicBezTo>
                    <a:cubicBezTo>
                      <a:pt x="257" y="66"/>
                      <a:pt x="257" y="67"/>
                      <a:pt x="257" y="67"/>
                    </a:cubicBezTo>
                    <a:cubicBezTo>
                      <a:pt x="258" y="67"/>
                      <a:pt x="259" y="67"/>
                      <a:pt x="260" y="67"/>
                    </a:cubicBezTo>
                    <a:cubicBezTo>
                      <a:pt x="260" y="67"/>
                      <a:pt x="257" y="68"/>
                      <a:pt x="257" y="68"/>
                    </a:cubicBezTo>
                    <a:cubicBezTo>
                      <a:pt x="255" y="68"/>
                      <a:pt x="255" y="67"/>
                      <a:pt x="254" y="66"/>
                    </a:cubicBezTo>
                    <a:cubicBezTo>
                      <a:pt x="252" y="65"/>
                      <a:pt x="249" y="65"/>
                      <a:pt x="246" y="65"/>
                    </a:cubicBezTo>
                    <a:cubicBezTo>
                      <a:pt x="245" y="65"/>
                      <a:pt x="240" y="64"/>
                      <a:pt x="242" y="62"/>
                    </a:cubicBezTo>
                    <a:cubicBezTo>
                      <a:pt x="243" y="62"/>
                      <a:pt x="242" y="61"/>
                      <a:pt x="242" y="60"/>
                    </a:cubicBezTo>
                    <a:cubicBezTo>
                      <a:pt x="241" y="59"/>
                      <a:pt x="242" y="58"/>
                      <a:pt x="242" y="57"/>
                    </a:cubicBezTo>
                    <a:cubicBezTo>
                      <a:pt x="243" y="55"/>
                      <a:pt x="244" y="51"/>
                      <a:pt x="242" y="50"/>
                    </a:cubicBezTo>
                    <a:cubicBezTo>
                      <a:pt x="238" y="49"/>
                      <a:pt x="241" y="54"/>
                      <a:pt x="240" y="56"/>
                    </a:cubicBezTo>
                    <a:cubicBezTo>
                      <a:pt x="238" y="58"/>
                      <a:pt x="235" y="59"/>
                      <a:pt x="233" y="61"/>
                    </a:cubicBezTo>
                    <a:cubicBezTo>
                      <a:pt x="230" y="64"/>
                      <a:pt x="231" y="63"/>
                      <a:pt x="233" y="65"/>
                    </a:cubicBezTo>
                    <a:cubicBezTo>
                      <a:pt x="234" y="66"/>
                      <a:pt x="237" y="69"/>
                      <a:pt x="237" y="71"/>
                    </a:cubicBezTo>
                    <a:cubicBezTo>
                      <a:pt x="237" y="71"/>
                      <a:pt x="236" y="73"/>
                      <a:pt x="235" y="73"/>
                    </a:cubicBezTo>
                    <a:cubicBezTo>
                      <a:pt x="234" y="75"/>
                      <a:pt x="233" y="77"/>
                      <a:pt x="233" y="79"/>
                    </a:cubicBezTo>
                    <a:cubicBezTo>
                      <a:pt x="233" y="79"/>
                      <a:pt x="234" y="84"/>
                      <a:pt x="235" y="84"/>
                    </a:cubicBezTo>
                    <a:cubicBezTo>
                      <a:pt x="237" y="84"/>
                      <a:pt x="239" y="84"/>
                      <a:pt x="241" y="83"/>
                    </a:cubicBezTo>
                    <a:cubicBezTo>
                      <a:pt x="243" y="82"/>
                      <a:pt x="246" y="83"/>
                      <a:pt x="248" y="84"/>
                    </a:cubicBezTo>
                    <a:cubicBezTo>
                      <a:pt x="251" y="84"/>
                      <a:pt x="253" y="86"/>
                      <a:pt x="254" y="89"/>
                    </a:cubicBezTo>
                    <a:cubicBezTo>
                      <a:pt x="255" y="91"/>
                      <a:pt x="251" y="94"/>
                      <a:pt x="253" y="95"/>
                    </a:cubicBezTo>
                    <a:cubicBezTo>
                      <a:pt x="253" y="95"/>
                      <a:pt x="259" y="97"/>
                      <a:pt x="259" y="97"/>
                    </a:cubicBezTo>
                    <a:cubicBezTo>
                      <a:pt x="259" y="98"/>
                      <a:pt x="252" y="96"/>
                      <a:pt x="251" y="96"/>
                    </a:cubicBezTo>
                    <a:cubicBezTo>
                      <a:pt x="251" y="96"/>
                      <a:pt x="250" y="93"/>
                      <a:pt x="250" y="93"/>
                    </a:cubicBezTo>
                    <a:cubicBezTo>
                      <a:pt x="251" y="91"/>
                      <a:pt x="252" y="90"/>
                      <a:pt x="250" y="89"/>
                    </a:cubicBezTo>
                    <a:cubicBezTo>
                      <a:pt x="248" y="88"/>
                      <a:pt x="249" y="86"/>
                      <a:pt x="247" y="85"/>
                    </a:cubicBezTo>
                    <a:cubicBezTo>
                      <a:pt x="245" y="85"/>
                      <a:pt x="243" y="86"/>
                      <a:pt x="241" y="86"/>
                    </a:cubicBezTo>
                    <a:cubicBezTo>
                      <a:pt x="241" y="86"/>
                      <a:pt x="237" y="87"/>
                      <a:pt x="237" y="88"/>
                    </a:cubicBezTo>
                    <a:cubicBezTo>
                      <a:pt x="238" y="88"/>
                      <a:pt x="239" y="88"/>
                      <a:pt x="238" y="88"/>
                    </a:cubicBezTo>
                    <a:cubicBezTo>
                      <a:pt x="238" y="89"/>
                      <a:pt x="236" y="90"/>
                      <a:pt x="237" y="91"/>
                    </a:cubicBezTo>
                    <a:cubicBezTo>
                      <a:pt x="241" y="93"/>
                      <a:pt x="238" y="96"/>
                      <a:pt x="236" y="98"/>
                    </a:cubicBezTo>
                    <a:cubicBezTo>
                      <a:pt x="235" y="99"/>
                      <a:pt x="234" y="101"/>
                      <a:pt x="234" y="102"/>
                    </a:cubicBezTo>
                    <a:cubicBezTo>
                      <a:pt x="233" y="103"/>
                      <a:pt x="231" y="104"/>
                      <a:pt x="229" y="104"/>
                    </a:cubicBezTo>
                    <a:cubicBezTo>
                      <a:pt x="228" y="105"/>
                      <a:pt x="227" y="105"/>
                      <a:pt x="227" y="107"/>
                    </a:cubicBezTo>
                    <a:cubicBezTo>
                      <a:pt x="226" y="109"/>
                      <a:pt x="224" y="108"/>
                      <a:pt x="223" y="108"/>
                    </a:cubicBezTo>
                    <a:cubicBezTo>
                      <a:pt x="220" y="107"/>
                      <a:pt x="218" y="108"/>
                      <a:pt x="216" y="107"/>
                    </a:cubicBezTo>
                    <a:cubicBezTo>
                      <a:pt x="215" y="107"/>
                      <a:pt x="214" y="106"/>
                      <a:pt x="213" y="106"/>
                    </a:cubicBezTo>
                    <a:cubicBezTo>
                      <a:pt x="211" y="106"/>
                      <a:pt x="211" y="105"/>
                      <a:pt x="210" y="104"/>
                    </a:cubicBezTo>
                    <a:cubicBezTo>
                      <a:pt x="210" y="104"/>
                      <a:pt x="212" y="103"/>
                      <a:pt x="212" y="104"/>
                    </a:cubicBezTo>
                    <a:cubicBezTo>
                      <a:pt x="213" y="106"/>
                      <a:pt x="215" y="106"/>
                      <a:pt x="215" y="105"/>
                    </a:cubicBezTo>
                    <a:cubicBezTo>
                      <a:pt x="216" y="104"/>
                      <a:pt x="221" y="107"/>
                      <a:pt x="223" y="105"/>
                    </a:cubicBezTo>
                    <a:cubicBezTo>
                      <a:pt x="223" y="104"/>
                      <a:pt x="221" y="103"/>
                      <a:pt x="223" y="103"/>
                    </a:cubicBezTo>
                    <a:cubicBezTo>
                      <a:pt x="224" y="102"/>
                      <a:pt x="226" y="101"/>
                      <a:pt x="227" y="100"/>
                    </a:cubicBezTo>
                    <a:cubicBezTo>
                      <a:pt x="228" y="98"/>
                      <a:pt x="227" y="98"/>
                      <a:pt x="230" y="97"/>
                    </a:cubicBezTo>
                    <a:cubicBezTo>
                      <a:pt x="233" y="95"/>
                      <a:pt x="229" y="93"/>
                      <a:pt x="231" y="91"/>
                    </a:cubicBezTo>
                    <a:cubicBezTo>
                      <a:pt x="233" y="90"/>
                      <a:pt x="233" y="89"/>
                      <a:pt x="231" y="88"/>
                    </a:cubicBezTo>
                    <a:cubicBezTo>
                      <a:pt x="230" y="88"/>
                      <a:pt x="229" y="87"/>
                      <a:pt x="228" y="86"/>
                    </a:cubicBezTo>
                    <a:cubicBezTo>
                      <a:pt x="227" y="84"/>
                      <a:pt x="228" y="81"/>
                      <a:pt x="228" y="79"/>
                    </a:cubicBezTo>
                    <a:cubicBezTo>
                      <a:pt x="228" y="77"/>
                      <a:pt x="227" y="75"/>
                      <a:pt x="228" y="73"/>
                    </a:cubicBezTo>
                    <a:cubicBezTo>
                      <a:pt x="228" y="71"/>
                      <a:pt x="230" y="71"/>
                      <a:pt x="230" y="69"/>
                    </a:cubicBezTo>
                    <a:cubicBezTo>
                      <a:pt x="229" y="67"/>
                      <a:pt x="227" y="66"/>
                      <a:pt x="226" y="65"/>
                    </a:cubicBezTo>
                    <a:cubicBezTo>
                      <a:pt x="225" y="64"/>
                      <a:pt x="224" y="63"/>
                      <a:pt x="225" y="62"/>
                    </a:cubicBezTo>
                    <a:cubicBezTo>
                      <a:pt x="227" y="61"/>
                      <a:pt x="227" y="59"/>
                      <a:pt x="228" y="57"/>
                    </a:cubicBezTo>
                    <a:cubicBezTo>
                      <a:pt x="229" y="56"/>
                      <a:pt x="230" y="53"/>
                      <a:pt x="229" y="52"/>
                    </a:cubicBezTo>
                    <a:cubicBezTo>
                      <a:pt x="229" y="51"/>
                      <a:pt x="225" y="50"/>
                      <a:pt x="223" y="49"/>
                    </a:cubicBezTo>
                    <a:cubicBezTo>
                      <a:pt x="221" y="49"/>
                      <a:pt x="219" y="49"/>
                      <a:pt x="217" y="49"/>
                    </a:cubicBezTo>
                    <a:cubicBezTo>
                      <a:pt x="216" y="49"/>
                      <a:pt x="213" y="48"/>
                      <a:pt x="212" y="49"/>
                    </a:cubicBezTo>
                    <a:cubicBezTo>
                      <a:pt x="209" y="51"/>
                      <a:pt x="209" y="58"/>
                      <a:pt x="206" y="60"/>
                    </a:cubicBezTo>
                    <a:cubicBezTo>
                      <a:pt x="204" y="63"/>
                      <a:pt x="198" y="64"/>
                      <a:pt x="198" y="68"/>
                    </a:cubicBezTo>
                    <a:cubicBezTo>
                      <a:pt x="198" y="69"/>
                      <a:pt x="201" y="68"/>
                      <a:pt x="201" y="68"/>
                    </a:cubicBezTo>
                    <a:cubicBezTo>
                      <a:pt x="202" y="69"/>
                      <a:pt x="201" y="73"/>
                      <a:pt x="201" y="73"/>
                    </a:cubicBezTo>
                    <a:cubicBezTo>
                      <a:pt x="200" y="75"/>
                      <a:pt x="202" y="76"/>
                      <a:pt x="199" y="76"/>
                    </a:cubicBezTo>
                    <a:cubicBezTo>
                      <a:pt x="199" y="77"/>
                      <a:pt x="198" y="77"/>
                      <a:pt x="198" y="78"/>
                    </a:cubicBezTo>
                    <a:cubicBezTo>
                      <a:pt x="199" y="79"/>
                      <a:pt x="200" y="79"/>
                      <a:pt x="201" y="79"/>
                    </a:cubicBezTo>
                    <a:cubicBezTo>
                      <a:pt x="202" y="79"/>
                      <a:pt x="206" y="79"/>
                      <a:pt x="206" y="80"/>
                    </a:cubicBezTo>
                    <a:cubicBezTo>
                      <a:pt x="206" y="82"/>
                      <a:pt x="206" y="84"/>
                      <a:pt x="208" y="85"/>
                    </a:cubicBezTo>
                    <a:cubicBezTo>
                      <a:pt x="210" y="86"/>
                      <a:pt x="212" y="85"/>
                      <a:pt x="210" y="87"/>
                    </a:cubicBezTo>
                    <a:cubicBezTo>
                      <a:pt x="209" y="88"/>
                      <a:pt x="209" y="90"/>
                      <a:pt x="208" y="91"/>
                    </a:cubicBezTo>
                    <a:cubicBezTo>
                      <a:pt x="207" y="93"/>
                      <a:pt x="202" y="88"/>
                      <a:pt x="201" y="87"/>
                    </a:cubicBezTo>
                    <a:cubicBezTo>
                      <a:pt x="198" y="85"/>
                      <a:pt x="194" y="84"/>
                      <a:pt x="191" y="83"/>
                    </a:cubicBezTo>
                    <a:cubicBezTo>
                      <a:pt x="189" y="82"/>
                      <a:pt x="188" y="81"/>
                      <a:pt x="186" y="80"/>
                    </a:cubicBezTo>
                    <a:cubicBezTo>
                      <a:pt x="185" y="80"/>
                      <a:pt x="183" y="79"/>
                      <a:pt x="182" y="79"/>
                    </a:cubicBezTo>
                    <a:cubicBezTo>
                      <a:pt x="179" y="79"/>
                      <a:pt x="176" y="78"/>
                      <a:pt x="173" y="78"/>
                    </a:cubicBezTo>
                    <a:cubicBezTo>
                      <a:pt x="169" y="78"/>
                      <a:pt x="165" y="78"/>
                      <a:pt x="168" y="83"/>
                    </a:cubicBezTo>
                    <a:cubicBezTo>
                      <a:pt x="170" y="84"/>
                      <a:pt x="169" y="86"/>
                      <a:pt x="167" y="87"/>
                    </a:cubicBezTo>
                    <a:cubicBezTo>
                      <a:pt x="166" y="88"/>
                      <a:pt x="163" y="86"/>
                      <a:pt x="164" y="89"/>
                    </a:cubicBezTo>
                    <a:cubicBezTo>
                      <a:pt x="165" y="90"/>
                      <a:pt x="157" y="90"/>
                      <a:pt x="161" y="87"/>
                    </a:cubicBezTo>
                    <a:cubicBezTo>
                      <a:pt x="162" y="86"/>
                      <a:pt x="159" y="84"/>
                      <a:pt x="158" y="85"/>
                    </a:cubicBezTo>
                    <a:cubicBezTo>
                      <a:pt x="156" y="85"/>
                      <a:pt x="154" y="86"/>
                      <a:pt x="153" y="87"/>
                    </a:cubicBezTo>
                    <a:cubicBezTo>
                      <a:pt x="150" y="89"/>
                      <a:pt x="147" y="87"/>
                      <a:pt x="144" y="88"/>
                    </a:cubicBezTo>
                    <a:cubicBezTo>
                      <a:pt x="141" y="89"/>
                      <a:pt x="139" y="91"/>
                      <a:pt x="137" y="91"/>
                    </a:cubicBezTo>
                    <a:cubicBezTo>
                      <a:pt x="136" y="91"/>
                      <a:pt x="130" y="91"/>
                      <a:pt x="131" y="90"/>
                    </a:cubicBezTo>
                    <a:cubicBezTo>
                      <a:pt x="133" y="90"/>
                      <a:pt x="133" y="90"/>
                      <a:pt x="133" y="89"/>
                    </a:cubicBezTo>
                    <a:cubicBezTo>
                      <a:pt x="133" y="86"/>
                      <a:pt x="135" y="87"/>
                      <a:pt x="135" y="85"/>
                    </a:cubicBezTo>
                    <a:cubicBezTo>
                      <a:pt x="136" y="84"/>
                      <a:pt x="129" y="86"/>
                      <a:pt x="129" y="86"/>
                    </a:cubicBezTo>
                    <a:cubicBezTo>
                      <a:pt x="128" y="86"/>
                      <a:pt x="127" y="86"/>
                      <a:pt x="127" y="87"/>
                    </a:cubicBezTo>
                    <a:cubicBezTo>
                      <a:pt x="127" y="88"/>
                      <a:pt x="127" y="89"/>
                      <a:pt x="127" y="90"/>
                    </a:cubicBezTo>
                    <a:cubicBezTo>
                      <a:pt x="126" y="90"/>
                      <a:pt x="124" y="89"/>
                      <a:pt x="123" y="89"/>
                    </a:cubicBezTo>
                    <a:cubicBezTo>
                      <a:pt x="121" y="89"/>
                      <a:pt x="118" y="90"/>
                      <a:pt x="116" y="91"/>
                    </a:cubicBezTo>
                    <a:cubicBezTo>
                      <a:pt x="113" y="92"/>
                      <a:pt x="110" y="94"/>
                      <a:pt x="107" y="95"/>
                    </a:cubicBezTo>
                    <a:cubicBezTo>
                      <a:pt x="105" y="95"/>
                      <a:pt x="104" y="96"/>
                      <a:pt x="103" y="98"/>
                    </a:cubicBezTo>
                    <a:cubicBezTo>
                      <a:pt x="103" y="99"/>
                      <a:pt x="103" y="102"/>
                      <a:pt x="101" y="102"/>
                    </a:cubicBezTo>
                    <a:cubicBezTo>
                      <a:pt x="99" y="102"/>
                      <a:pt x="97" y="103"/>
                      <a:pt x="95" y="103"/>
                    </a:cubicBezTo>
                    <a:cubicBezTo>
                      <a:pt x="94" y="103"/>
                      <a:pt x="93" y="101"/>
                      <a:pt x="92" y="100"/>
                    </a:cubicBezTo>
                    <a:cubicBezTo>
                      <a:pt x="90" y="98"/>
                      <a:pt x="87" y="99"/>
                      <a:pt x="89" y="96"/>
                    </a:cubicBezTo>
                    <a:cubicBezTo>
                      <a:pt x="90" y="94"/>
                      <a:pt x="93" y="95"/>
                      <a:pt x="94" y="94"/>
                    </a:cubicBezTo>
                    <a:cubicBezTo>
                      <a:pt x="96" y="94"/>
                      <a:pt x="98" y="95"/>
                      <a:pt x="97" y="93"/>
                    </a:cubicBezTo>
                    <a:cubicBezTo>
                      <a:pt x="96" y="92"/>
                      <a:pt x="95" y="90"/>
                      <a:pt x="94" y="89"/>
                    </a:cubicBezTo>
                    <a:cubicBezTo>
                      <a:pt x="92" y="87"/>
                      <a:pt x="89" y="88"/>
                      <a:pt x="87" y="88"/>
                    </a:cubicBezTo>
                    <a:cubicBezTo>
                      <a:pt x="86" y="88"/>
                      <a:pt x="80" y="87"/>
                      <a:pt x="80" y="87"/>
                    </a:cubicBezTo>
                    <a:cubicBezTo>
                      <a:pt x="80" y="87"/>
                      <a:pt x="83" y="88"/>
                      <a:pt x="83" y="88"/>
                    </a:cubicBezTo>
                    <a:cubicBezTo>
                      <a:pt x="84" y="89"/>
                      <a:pt x="84" y="90"/>
                      <a:pt x="84" y="91"/>
                    </a:cubicBezTo>
                    <a:cubicBezTo>
                      <a:pt x="84" y="92"/>
                      <a:pt x="84" y="94"/>
                      <a:pt x="84" y="95"/>
                    </a:cubicBezTo>
                    <a:cubicBezTo>
                      <a:pt x="83" y="96"/>
                      <a:pt x="82" y="97"/>
                      <a:pt x="82" y="98"/>
                    </a:cubicBezTo>
                    <a:cubicBezTo>
                      <a:pt x="83" y="100"/>
                      <a:pt x="87" y="100"/>
                      <a:pt x="86" y="103"/>
                    </a:cubicBezTo>
                    <a:cubicBezTo>
                      <a:pt x="85" y="104"/>
                      <a:pt x="84" y="106"/>
                      <a:pt x="84" y="107"/>
                    </a:cubicBezTo>
                    <a:cubicBezTo>
                      <a:pt x="84" y="107"/>
                      <a:pt x="84" y="111"/>
                      <a:pt x="84" y="111"/>
                    </a:cubicBezTo>
                    <a:cubicBezTo>
                      <a:pt x="84" y="111"/>
                      <a:pt x="83" y="108"/>
                      <a:pt x="83" y="108"/>
                    </a:cubicBezTo>
                    <a:cubicBezTo>
                      <a:pt x="82" y="108"/>
                      <a:pt x="81" y="110"/>
                      <a:pt x="80" y="109"/>
                    </a:cubicBezTo>
                    <a:cubicBezTo>
                      <a:pt x="80" y="109"/>
                      <a:pt x="82" y="108"/>
                      <a:pt x="82" y="107"/>
                    </a:cubicBezTo>
                    <a:cubicBezTo>
                      <a:pt x="81" y="106"/>
                      <a:pt x="79" y="106"/>
                      <a:pt x="78" y="106"/>
                    </a:cubicBezTo>
                    <a:cubicBezTo>
                      <a:pt x="77" y="106"/>
                      <a:pt x="76" y="105"/>
                      <a:pt x="75" y="106"/>
                    </a:cubicBezTo>
                    <a:cubicBezTo>
                      <a:pt x="73" y="106"/>
                      <a:pt x="72" y="108"/>
                      <a:pt x="70" y="108"/>
                    </a:cubicBezTo>
                    <a:cubicBezTo>
                      <a:pt x="68" y="110"/>
                      <a:pt x="67" y="110"/>
                      <a:pt x="65" y="112"/>
                    </a:cubicBezTo>
                    <a:cubicBezTo>
                      <a:pt x="63" y="114"/>
                      <a:pt x="61" y="114"/>
                      <a:pt x="64" y="116"/>
                    </a:cubicBezTo>
                    <a:cubicBezTo>
                      <a:pt x="65" y="117"/>
                      <a:pt x="67" y="120"/>
                      <a:pt x="66" y="121"/>
                    </a:cubicBezTo>
                    <a:cubicBezTo>
                      <a:pt x="65" y="122"/>
                      <a:pt x="59" y="120"/>
                      <a:pt x="58" y="120"/>
                    </a:cubicBezTo>
                    <a:cubicBezTo>
                      <a:pt x="57" y="119"/>
                      <a:pt x="54" y="120"/>
                      <a:pt x="53" y="120"/>
                    </a:cubicBezTo>
                    <a:cubicBezTo>
                      <a:pt x="54" y="119"/>
                      <a:pt x="49" y="115"/>
                      <a:pt x="48" y="117"/>
                    </a:cubicBezTo>
                    <a:cubicBezTo>
                      <a:pt x="43" y="121"/>
                      <a:pt x="54" y="122"/>
                      <a:pt x="54" y="124"/>
                    </a:cubicBezTo>
                    <a:cubicBezTo>
                      <a:pt x="53" y="128"/>
                      <a:pt x="50" y="126"/>
                      <a:pt x="47" y="126"/>
                    </a:cubicBezTo>
                    <a:cubicBezTo>
                      <a:pt x="44" y="125"/>
                      <a:pt x="43" y="123"/>
                      <a:pt x="40" y="122"/>
                    </a:cubicBezTo>
                    <a:cubicBezTo>
                      <a:pt x="38" y="121"/>
                      <a:pt x="38" y="120"/>
                      <a:pt x="37" y="118"/>
                    </a:cubicBezTo>
                    <a:cubicBezTo>
                      <a:pt x="37" y="116"/>
                      <a:pt x="36" y="116"/>
                      <a:pt x="35" y="115"/>
                    </a:cubicBezTo>
                    <a:cubicBezTo>
                      <a:pt x="35" y="114"/>
                      <a:pt x="38" y="112"/>
                      <a:pt x="38" y="112"/>
                    </a:cubicBezTo>
                    <a:cubicBezTo>
                      <a:pt x="39" y="109"/>
                      <a:pt x="34" y="107"/>
                      <a:pt x="32" y="107"/>
                    </a:cubicBezTo>
                    <a:cubicBezTo>
                      <a:pt x="30" y="106"/>
                      <a:pt x="30" y="104"/>
                      <a:pt x="28" y="104"/>
                    </a:cubicBezTo>
                    <a:cubicBezTo>
                      <a:pt x="29" y="103"/>
                      <a:pt x="24" y="99"/>
                      <a:pt x="24" y="99"/>
                    </a:cubicBezTo>
                    <a:cubicBezTo>
                      <a:pt x="26" y="98"/>
                      <a:pt x="28" y="101"/>
                      <a:pt x="29" y="102"/>
                    </a:cubicBezTo>
                    <a:cubicBezTo>
                      <a:pt x="30" y="103"/>
                      <a:pt x="31" y="103"/>
                      <a:pt x="31" y="102"/>
                    </a:cubicBezTo>
                    <a:cubicBezTo>
                      <a:pt x="32" y="102"/>
                      <a:pt x="33" y="103"/>
                      <a:pt x="33" y="103"/>
                    </a:cubicBezTo>
                    <a:cubicBezTo>
                      <a:pt x="36" y="104"/>
                      <a:pt x="38" y="105"/>
                      <a:pt x="41" y="105"/>
                    </a:cubicBezTo>
                    <a:cubicBezTo>
                      <a:pt x="43" y="106"/>
                      <a:pt x="46" y="106"/>
                      <a:pt x="49" y="107"/>
                    </a:cubicBezTo>
                    <a:cubicBezTo>
                      <a:pt x="54" y="109"/>
                      <a:pt x="58" y="109"/>
                      <a:pt x="63" y="106"/>
                    </a:cubicBezTo>
                    <a:cubicBezTo>
                      <a:pt x="65" y="105"/>
                      <a:pt x="66" y="104"/>
                      <a:pt x="68" y="103"/>
                    </a:cubicBezTo>
                    <a:cubicBezTo>
                      <a:pt x="71" y="101"/>
                      <a:pt x="69" y="100"/>
                      <a:pt x="69" y="97"/>
                    </a:cubicBezTo>
                    <a:cubicBezTo>
                      <a:pt x="69" y="94"/>
                      <a:pt x="62" y="93"/>
                      <a:pt x="60" y="91"/>
                    </a:cubicBezTo>
                    <a:cubicBezTo>
                      <a:pt x="57" y="89"/>
                      <a:pt x="53" y="87"/>
                      <a:pt x="50" y="86"/>
                    </a:cubicBezTo>
                    <a:cubicBezTo>
                      <a:pt x="47" y="84"/>
                      <a:pt x="43" y="82"/>
                      <a:pt x="40" y="82"/>
                    </a:cubicBezTo>
                    <a:cubicBezTo>
                      <a:pt x="39" y="81"/>
                      <a:pt x="39" y="82"/>
                      <a:pt x="38" y="82"/>
                    </a:cubicBezTo>
                    <a:cubicBezTo>
                      <a:pt x="37" y="82"/>
                      <a:pt x="36" y="81"/>
                      <a:pt x="35" y="81"/>
                    </a:cubicBezTo>
                    <a:cubicBezTo>
                      <a:pt x="33" y="80"/>
                      <a:pt x="31" y="84"/>
                      <a:pt x="29" y="84"/>
                    </a:cubicBezTo>
                    <a:cubicBezTo>
                      <a:pt x="29" y="83"/>
                      <a:pt x="33" y="80"/>
                      <a:pt x="29" y="80"/>
                    </a:cubicBezTo>
                    <a:cubicBezTo>
                      <a:pt x="28" y="80"/>
                      <a:pt x="24" y="78"/>
                      <a:pt x="24" y="78"/>
                    </a:cubicBezTo>
                    <a:cubicBezTo>
                      <a:pt x="25" y="77"/>
                      <a:pt x="29" y="80"/>
                      <a:pt x="29" y="78"/>
                    </a:cubicBezTo>
                    <a:cubicBezTo>
                      <a:pt x="29" y="77"/>
                      <a:pt x="25" y="75"/>
                      <a:pt x="24" y="75"/>
                    </a:cubicBezTo>
                    <a:cubicBezTo>
                      <a:pt x="23" y="76"/>
                      <a:pt x="20" y="78"/>
                      <a:pt x="20" y="78"/>
                    </a:cubicBezTo>
                    <a:cubicBezTo>
                      <a:pt x="20" y="77"/>
                      <a:pt x="20" y="77"/>
                      <a:pt x="19" y="76"/>
                    </a:cubicBezTo>
                    <a:cubicBezTo>
                      <a:pt x="17" y="76"/>
                      <a:pt x="17" y="77"/>
                      <a:pt x="16" y="78"/>
                    </a:cubicBezTo>
                    <a:cubicBezTo>
                      <a:pt x="16" y="78"/>
                      <a:pt x="16" y="78"/>
                      <a:pt x="16" y="77"/>
                    </a:cubicBezTo>
                    <a:cubicBezTo>
                      <a:pt x="15" y="78"/>
                      <a:pt x="14" y="80"/>
                      <a:pt x="13" y="80"/>
                    </a:cubicBezTo>
                    <a:cubicBezTo>
                      <a:pt x="12" y="81"/>
                      <a:pt x="10" y="81"/>
                      <a:pt x="10" y="81"/>
                    </a:cubicBezTo>
                    <a:cubicBezTo>
                      <a:pt x="9" y="83"/>
                      <a:pt x="5" y="83"/>
                      <a:pt x="6" y="85"/>
                    </a:cubicBezTo>
                    <a:cubicBezTo>
                      <a:pt x="9" y="87"/>
                      <a:pt x="5" y="85"/>
                      <a:pt x="5" y="88"/>
                    </a:cubicBezTo>
                    <a:cubicBezTo>
                      <a:pt x="5" y="90"/>
                      <a:pt x="9" y="91"/>
                      <a:pt x="10" y="92"/>
                    </a:cubicBezTo>
                    <a:cubicBezTo>
                      <a:pt x="12" y="93"/>
                      <a:pt x="14" y="95"/>
                      <a:pt x="13" y="97"/>
                    </a:cubicBezTo>
                    <a:cubicBezTo>
                      <a:pt x="12" y="99"/>
                      <a:pt x="9" y="100"/>
                      <a:pt x="9" y="102"/>
                    </a:cubicBezTo>
                    <a:cubicBezTo>
                      <a:pt x="10" y="104"/>
                      <a:pt x="12" y="106"/>
                      <a:pt x="13" y="108"/>
                    </a:cubicBezTo>
                    <a:cubicBezTo>
                      <a:pt x="14" y="110"/>
                      <a:pt x="12" y="110"/>
                      <a:pt x="12" y="112"/>
                    </a:cubicBezTo>
                    <a:cubicBezTo>
                      <a:pt x="12" y="114"/>
                      <a:pt x="15" y="116"/>
                      <a:pt x="13" y="117"/>
                    </a:cubicBezTo>
                    <a:cubicBezTo>
                      <a:pt x="11" y="118"/>
                      <a:pt x="14" y="121"/>
                      <a:pt x="14" y="122"/>
                    </a:cubicBezTo>
                    <a:cubicBezTo>
                      <a:pt x="16" y="124"/>
                      <a:pt x="18" y="124"/>
                      <a:pt x="15" y="126"/>
                    </a:cubicBezTo>
                    <a:cubicBezTo>
                      <a:pt x="13" y="128"/>
                      <a:pt x="14" y="128"/>
                      <a:pt x="15" y="129"/>
                    </a:cubicBezTo>
                    <a:cubicBezTo>
                      <a:pt x="20" y="132"/>
                      <a:pt x="23" y="134"/>
                      <a:pt x="18" y="138"/>
                    </a:cubicBezTo>
                    <a:cubicBezTo>
                      <a:pt x="13" y="143"/>
                      <a:pt x="8" y="147"/>
                      <a:pt x="4" y="152"/>
                    </a:cubicBezTo>
                    <a:cubicBezTo>
                      <a:pt x="6" y="152"/>
                      <a:pt x="6" y="151"/>
                      <a:pt x="7" y="152"/>
                    </a:cubicBezTo>
                    <a:cubicBezTo>
                      <a:pt x="8" y="154"/>
                      <a:pt x="10" y="154"/>
                      <a:pt x="11" y="155"/>
                    </a:cubicBezTo>
                    <a:cubicBezTo>
                      <a:pt x="17" y="157"/>
                      <a:pt x="9" y="157"/>
                      <a:pt x="7" y="157"/>
                    </a:cubicBezTo>
                    <a:cubicBezTo>
                      <a:pt x="5" y="157"/>
                      <a:pt x="4" y="158"/>
                      <a:pt x="4" y="160"/>
                    </a:cubicBezTo>
                    <a:cubicBezTo>
                      <a:pt x="4" y="162"/>
                      <a:pt x="2" y="163"/>
                      <a:pt x="1" y="165"/>
                    </a:cubicBezTo>
                    <a:cubicBezTo>
                      <a:pt x="0" y="166"/>
                      <a:pt x="1" y="168"/>
                      <a:pt x="2" y="170"/>
                    </a:cubicBezTo>
                    <a:cubicBezTo>
                      <a:pt x="2" y="172"/>
                      <a:pt x="0" y="174"/>
                      <a:pt x="1" y="175"/>
                    </a:cubicBezTo>
                    <a:cubicBezTo>
                      <a:pt x="3" y="176"/>
                      <a:pt x="3" y="176"/>
                      <a:pt x="3" y="178"/>
                    </a:cubicBezTo>
                    <a:cubicBezTo>
                      <a:pt x="2" y="180"/>
                      <a:pt x="4" y="181"/>
                      <a:pt x="4" y="183"/>
                    </a:cubicBezTo>
                    <a:cubicBezTo>
                      <a:pt x="4" y="184"/>
                      <a:pt x="7" y="186"/>
                      <a:pt x="8" y="186"/>
                    </a:cubicBezTo>
                    <a:cubicBezTo>
                      <a:pt x="8" y="186"/>
                      <a:pt x="9" y="185"/>
                      <a:pt x="10" y="185"/>
                    </a:cubicBezTo>
                    <a:cubicBezTo>
                      <a:pt x="11" y="185"/>
                      <a:pt x="11" y="187"/>
                      <a:pt x="12" y="187"/>
                    </a:cubicBezTo>
                    <a:cubicBezTo>
                      <a:pt x="14" y="186"/>
                      <a:pt x="14" y="185"/>
                      <a:pt x="16" y="187"/>
                    </a:cubicBezTo>
                    <a:cubicBezTo>
                      <a:pt x="18" y="188"/>
                      <a:pt x="18" y="188"/>
                      <a:pt x="18" y="190"/>
                    </a:cubicBezTo>
                    <a:cubicBezTo>
                      <a:pt x="17" y="195"/>
                      <a:pt x="21" y="199"/>
                      <a:pt x="24" y="201"/>
                    </a:cubicBezTo>
                    <a:cubicBezTo>
                      <a:pt x="26" y="202"/>
                      <a:pt x="27" y="203"/>
                      <a:pt x="25" y="204"/>
                    </a:cubicBezTo>
                    <a:cubicBezTo>
                      <a:pt x="24" y="206"/>
                      <a:pt x="23" y="205"/>
                      <a:pt x="21" y="205"/>
                    </a:cubicBezTo>
                    <a:cubicBezTo>
                      <a:pt x="19" y="205"/>
                      <a:pt x="22" y="214"/>
                      <a:pt x="24" y="213"/>
                    </a:cubicBezTo>
                    <a:cubicBezTo>
                      <a:pt x="25" y="212"/>
                      <a:pt x="26" y="209"/>
                      <a:pt x="27" y="210"/>
                    </a:cubicBezTo>
                    <a:cubicBezTo>
                      <a:pt x="28" y="210"/>
                      <a:pt x="29" y="211"/>
                      <a:pt x="31" y="211"/>
                    </a:cubicBezTo>
                    <a:cubicBezTo>
                      <a:pt x="33" y="211"/>
                      <a:pt x="35" y="212"/>
                      <a:pt x="35" y="214"/>
                    </a:cubicBezTo>
                    <a:cubicBezTo>
                      <a:pt x="35" y="215"/>
                      <a:pt x="34" y="215"/>
                      <a:pt x="34" y="215"/>
                    </a:cubicBezTo>
                    <a:cubicBezTo>
                      <a:pt x="33" y="216"/>
                      <a:pt x="34" y="218"/>
                      <a:pt x="35" y="218"/>
                    </a:cubicBezTo>
                    <a:cubicBezTo>
                      <a:pt x="36" y="219"/>
                      <a:pt x="38" y="218"/>
                      <a:pt x="39" y="219"/>
                    </a:cubicBezTo>
                    <a:cubicBezTo>
                      <a:pt x="40" y="220"/>
                      <a:pt x="40" y="222"/>
                      <a:pt x="40" y="223"/>
                    </a:cubicBezTo>
                    <a:cubicBezTo>
                      <a:pt x="40" y="224"/>
                      <a:pt x="43" y="223"/>
                      <a:pt x="44" y="223"/>
                    </a:cubicBezTo>
                    <a:cubicBezTo>
                      <a:pt x="45" y="224"/>
                      <a:pt x="47" y="227"/>
                      <a:pt x="48" y="225"/>
                    </a:cubicBezTo>
                    <a:cubicBezTo>
                      <a:pt x="49" y="223"/>
                      <a:pt x="50" y="224"/>
                      <a:pt x="51" y="225"/>
                    </a:cubicBezTo>
                    <a:cubicBezTo>
                      <a:pt x="53" y="227"/>
                      <a:pt x="53" y="226"/>
                      <a:pt x="55" y="226"/>
                    </a:cubicBezTo>
                    <a:cubicBezTo>
                      <a:pt x="56" y="226"/>
                      <a:pt x="57" y="229"/>
                      <a:pt x="58" y="228"/>
                    </a:cubicBezTo>
                    <a:cubicBezTo>
                      <a:pt x="60" y="227"/>
                      <a:pt x="62" y="229"/>
                      <a:pt x="63" y="230"/>
                    </a:cubicBezTo>
                    <a:cubicBezTo>
                      <a:pt x="65" y="231"/>
                      <a:pt x="62" y="232"/>
                      <a:pt x="62" y="232"/>
                    </a:cubicBezTo>
                    <a:cubicBezTo>
                      <a:pt x="60" y="233"/>
                      <a:pt x="63" y="234"/>
                      <a:pt x="63" y="234"/>
                    </a:cubicBezTo>
                    <a:cubicBezTo>
                      <a:pt x="63" y="234"/>
                      <a:pt x="60" y="234"/>
                      <a:pt x="61" y="236"/>
                    </a:cubicBezTo>
                    <a:cubicBezTo>
                      <a:pt x="63" y="237"/>
                      <a:pt x="62" y="238"/>
                      <a:pt x="61" y="239"/>
                    </a:cubicBezTo>
                    <a:cubicBezTo>
                      <a:pt x="61" y="240"/>
                      <a:pt x="58" y="240"/>
                      <a:pt x="57" y="240"/>
                    </a:cubicBezTo>
                    <a:cubicBezTo>
                      <a:pt x="55" y="240"/>
                      <a:pt x="54" y="242"/>
                      <a:pt x="53" y="244"/>
                    </a:cubicBezTo>
                    <a:cubicBezTo>
                      <a:pt x="54" y="244"/>
                      <a:pt x="58" y="244"/>
                      <a:pt x="58" y="245"/>
                    </a:cubicBezTo>
                    <a:cubicBezTo>
                      <a:pt x="58" y="246"/>
                      <a:pt x="53" y="247"/>
                      <a:pt x="53" y="248"/>
                    </a:cubicBezTo>
                    <a:cubicBezTo>
                      <a:pt x="53" y="249"/>
                      <a:pt x="55" y="249"/>
                      <a:pt x="55" y="251"/>
                    </a:cubicBezTo>
                    <a:cubicBezTo>
                      <a:pt x="55" y="251"/>
                      <a:pt x="52" y="252"/>
                      <a:pt x="52" y="252"/>
                    </a:cubicBezTo>
                    <a:cubicBezTo>
                      <a:pt x="51" y="253"/>
                      <a:pt x="51" y="254"/>
                      <a:pt x="50" y="255"/>
                    </a:cubicBezTo>
                    <a:cubicBezTo>
                      <a:pt x="50" y="256"/>
                      <a:pt x="48" y="255"/>
                      <a:pt x="48" y="257"/>
                    </a:cubicBezTo>
                    <a:cubicBezTo>
                      <a:pt x="47" y="258"/>
                      <a:pt x="49" y="260"/>
                      <a:pt x="51" y="260"/>
                    </a:cubicBezTo>
                    <a:cubicBezTo>
                      <a:pt x="53" y="261"/>
                      <a:pt x="55" y="262"/>
                      <a:pt x="58" y="264"/>
                    </a:cubicBezTo>
                    <a:cubicBezTo>
                      <a:pt x="59" y="265"/>
                      <a:pt x="60" y="266"/>
                      <a:pt x="61" y="266"/>
                    </a:cubicBezTo>
                    <a:cubicBezTo>
                      <a:pt x="62" y="268"/>
                      <a:pt x="62" y="267"/>
                      <a:pt x="64" y="266"/>
                    </a:cubicBezTo>
                    <a:cubicBezTo>
                      <a:pt x="67" y="266"/>
                      <a:pt x="70" y="269"/>
                      <a:pt x="73" y="269"/>
                    </a:cubicBezTo>
                    <a:cubicBezTo>
                      <a:pt x="76" y="269"/>
                      <a:pt x="79" y="271"/>
                      <a:pt x="82" y="272"/>
                    </a:cubicBezTo>
                    <a:cubicBezTo>
                      <a:pt x="85" y="273"/>
                      <a:pt x="87" y="272"/>
                      <a:pt x="90" y="272"/>
                    </a:cubicBezTo>
                    <a:cubicBezTo>
                      <a:pt x="91" y="273"/>
                      <a:pt x="92" y="274"/>
                      <a:pt x="92" y="275"/>
                    </a:cubicBezTo>
                    <a:cubicBezTo>
                      <a:pt x="92" y="276"/>
                      <a:pt x="93" y="276"/>
                      <a:pt x="94" y="276"/>
                    </a:cubicBezTo>
                    <a:cubicBezTo>
                      <a:pt x="97" y="277"/>
                      <a:pt x="99" y="282"/>
                      <a:pt x="103" y="280"/>
                    </a:cubicBezTo>
                    <a:cubicBezTo>
                      <a:pt x="104" y="279"/>
                      <a:pt x="106" y="278"/>
                      <a:pt x="105" y="277"/>
                    </a:cubicBezTo>
                    <a:cubicBezTo>
                      <a:pt x="104" y="276"/>
                      <a:pt x="103" y="275"/>
                      <a:pt x="102" y="274"/>
                    </a:cubicBezTo>
                    <a:cubicBezTo>
                      <a:pt x="100" y="272"/>
                      <a:pt x="99" y="270"/>
                      <a:pt x="100" y="267"/>
                    </a:cubicBezTo>
                    <a:cubicBezTo>
                      <a:pt x="100" y="265"/>
                      <a:pt x="99" y="263"/>
                      <a:pt x="97" y="262"/>
                    </a:cubicBezTo>
                    <a:cubicBezTo>
                      <a:pt x="95" y="261"/>
                      <a:pt x="98" y="259"/>
                      <a:pt x="99" y="258"/>
                    </a:cubicBezTo>
                    <a:cubicBezTo>
                      <a:pt x="100" y="256"/>
                      <a:pt x="100" y="254"/>
                      <a:pt x="103" y="254"/>
                    </a:cubicBezTo>
                    <a:cubicBezTo>
                      <a:pt x="104" y="254"/>
                      <a:pt x="105" y="253"/>
                      <a:pt x="106" y="252"/>
                    </a:cubicBezTo>
                    <a:cubicBezTo>
                      <a:pt x="107" y="251"/>
                      <a:pt x="108" y="251"/>
                      <a:pt x="109" y="250"/>
                    </a:cubicBezTo>
                    <a:cubicBezTo>
                      <a:pt x="108" y="250"/>
                      <a:pt x="106" y="249"/>
                      <a:pt x="106" y="248"/>
                    </a:cubicBezTo>
                    <a:cubicBezTo>
                      <a:pt x="106" y="247"/>
                      <a:pt x="108" y="248"/>
                      <a:pt x="108" y="248"/>
                    </a:cubicBezTo>
                    <a:cubicBezTo>
                      <a:pt x="108" y="247"/>
                      <a:pt x="106" y="244"/>
                      <a:pt x="105" y="243"/>
                    </a:cubicBezTo>
                    <a:cubicBezTo>
                      <a:pt x="104" y="241"/>
                      <a:pt x="103" y="241"/>
                      <a:pt x="101" y="241"/>
                    </a:cubicBezTo>
                    <a:cubicBezTo>
                      <a:pt x="98" y="241"/>
                      <a:pt x="100" y="239"/>
                      <a:pt x="98" y="238"/>
                    </a:cubicBezTo>
                    <a:cubicBezTo>
                      <a:pt x="97" y="237"/>
                      <a:pt x="94" y="237"/>
                      <a:pt x="96" y="235"/>
                    </a:cubicBezTo>
                    <a:cubicBezTo>
                      <a:pt x="97" y="233"/>
                      <a:pt x="99" y="232"/>
                      <a:pt x="97" y="231"/>
                    </a:cubicBezTo>
                    <a:cubicBezTo>
                      <a:pt x="96" y="229"/>
                      <a:pt x="98" y="228"/>
                      <a:pt x="99" y="227"/>
                    </a:cubicBezTo>
                    <a:cubicBezTo>
                      <a:pt x="99" y="226"/>
                      <a:pt x="101" y="223"/>
                      <a:pt x="101" y="224"/>
                    </a:cubicBezTo>
                    <a:cubicBezTo>
                      <a:pt x="102" y="225"/>
                      <a:pt x="103" y="227"/>
                      <a:pt x="104" y="228"/>
                    </a:cubicBezTo>
                    <a:cubicBezTo>
                      <a:pt x="106" y="228"/>
                      <a:pt x="107" y="227"/>
                      <a:pt x="107" y="226"/>
                    </a:cubicBezTo>
                    <a:cubicBezTo>
                      <a:pt x="106" y="224"/>
                      <a:pt x="106" y="223"/>
                      <a:pt x="108" y="222"/>
                    </a:cubicBezTo>
                    <a:cubicBezTo>
                      <a:pt x="110" y="221"/>
                      <a:pt x="110" y="219"/>
                      <a:pt x="112" y="219"/>
                    </a:cubicBezTo>
                    <a:cubicBezTo>
                      <a:pt x="114" y="218"/>
                      <a:pt x="116" y="215"/>
                      <a:pt x="118" y="216"/>
                    </a:cubicBezTo>
                    <a:cubicBezTo>
                      <a:pt x="120" y="216"/>
                      <a:pt x="120" y="218"/>
                      <a:pt x="122" y="216"/>
                    </a:cubicBezTo>
                    <a:cubicBezTo>
                      <a:pt x="124" y="215"/>
                      <a:pt x="124" y="216"/>
                      <a:pt x="126" y="217"/>
                    </a:cubicBezTo>
                    <a:cubicBezTo>
                      <a:pt x="128" y="217"/>
                      <a:pt x="130" y="217"/>
                      <a:pt x="132" y="218"/>
                    </a:cubicBezTo>
                    <a:cubicBezTo>
                      <a:pt x="134" y="219"/>
                      <a:pt x="134" y="221"/>
                      <a:pt x="136" y="223"/>
                    </a:cubicBezTo>
                    <a:cubicBezTo>
                      <a:pt x="136" y="223"/>
                      <a:pt x="136" y="220"/>
                      <a:pt x="138" y="221"/>
                    </a:cubicBezTo>
                    <a:cubicBezTo>
                      <a:pt x="139" y="221"/>
                      <a:pt x="140" y="223"/>
                      <a:pt x="142" y="223"/>
                    </a:cubicBezTo>
                    <a:cubicBezTo>
                      <a:pt x="143" y="224"/>
                      <a:pt x="144" y="222"/>
                      <a:pt x="145" y="221"/>
                    </a:cubicBezTo>
                    <a:cubicBezTo>
                      <a:pt x="147" y="219"/>
                      <a:pt x="148" y="221"/>
                      <a:pt x="150" y="221"/>
                    </a:cubicBezTo>
                    <a:cubicBezTo>
                      <a:pt x="152" y="221"/>
                      <a:pt x="153" y="219"/>
                      <a:pt x="155" y="220"/>
                    </a:cubicBezTo>
                    <a:cubicBezTo>
                      <a:pt x="157" y="221"/>
                      <a:pt x="158" y="222"/>
                      <a:pt x="160" y="223"/>
                    </a:cubicBezTo>
                    <a:cubicBezTo>
                      <a:pt x="162" y="224"/>
                      <a:pt x="161" y="223"/>
                      <a:pt x="163" y="222"/>
                    </a:cubicBezTo>
                    <a:cubicBezTo>
                      <a:pt x="164" y="221"/>
                      <a:pt x="168" y="222"/>
                      <a:pt x="169" y="222"/>
                    </a:cubicBezTo>
                    <a:cubicBezTo>
                      <a:pt x="170" y="222"/>
                      <a:pt x="172" y="220"/>
                      <a:pt x="172" y="219"/>
                    </a:cubicBezTo>
                    <a:cubicBezTo>
                      <a:pt x="172" y="217"/>
                      <a:pt x="169" y="217"/>
                      <a:pt x="168" y="216"/>
                    </a:cubicBezTo>
                    <a:cubicBezTo>
                      <a:pt x="161" y="213"/>
                      <a:pt x="171" y="214"/>
                      <a:pt x="169" y="210"/>
                    </a:cubicBezTo>
                    <a:cubicBezTo>
                      <a:pt x="168" y="209"/>
                      <a:pt x="166" y="209"/>
                      <a:pt x="169" y="208"/>
                    </a:cubicBezTo>
                    <a:cubicBezTo>
                      <a:pt x="170" y="207"/>
                      <a:pt x="172" y="208"/>
                      <a:pt x="173" y="207"/>
                    </a:cubicBezTo>
                    <a:cubicBezTo>
                      <a:pt x="177" y="207"/>
                      <a:pt x="166" y="202"/>
                      <a:pt x="171" y="200"/>
                    </a:cubicBezTo>
                    <a:cubicBezTo>
                      <a:pt x="172" y="200"/>
                      <a:pt x="174" y="200"/>
                      <a:pt x="175" y="200"/>
                    </a:cubicBezTo>
                    <a:cubicBezTo>
                      <a:pt x="178" y="200"/>
                      <a:pt x="180" y="200"/>
                      <a:pt x="183" y="199"/>
                    </a:cubicBezTo>
                    <a:cubicBezTo>
                      <a:pt x="185" y="198"/>
                      <a:pt x="187" y="198"/>
                      <a:pt x="189" y="198"/>
                    </a:cubicBezTo>
                    <a:cubicBezTo>
                      <a:pt x="191" y="197"/>
                      <a:pt x="193" y="196"/>
                      <a:pt x="196" y="196"/>
                    </a:cubicBezTo>
                    <a:cubicBezTo>
                      <a:pt x="200" y="195"/>
                      <a:pt x="204" y="194"/>
                      <a:pt x="208" y="192"/>
                    </a:cubicBezTo>
                    <a:cubicBezTo>
                      <a:pt x="211" y="190"/>
                      <a:pt x="217" y="190"/>
                      <a:pt x="219" y="194"/>
                    </a:cubicBezTo>
                    <a:cubicBezTo>
                      <a:pt x="220" y="196"/>
                      <a:pt x="219" y="196"/>
                      <a:pt x="220" y="198"/>
                    </a:cubicBezTo>
                    <a:cubicBezTo>
                      <a:pt x="220" y="201"/>
                      <a:pt x="224" y="198"/>
                      <a:pt x="226" y="199"/>
                    </a:cubicBezTo>
                    <a:cubicBezTo>
                      <a:pt x="227" y="199"/>
                      <a:pt x="226" y="200"/>
                      <a:pt x="227" y="200"/>
                    </a:cubicBezTo>
                    <a:cubicBezTo>
                      <a:pt x="228" y="201"/>
                      <a:pt x="228" y="200"/>
                      <a:pt x="228" y="200"/>
                    </a:cubicBezTo>
                    <a:cubicBezTo>
                      <a:pt x="229" y="199"/>
                      <a:pt x="230" y="200"/>
                      <a:pt x="231" y="201"/>
                    </a:cubicBezTo>
                    <a:cubicBezTo>
                      <a:pt x="232" y="201"/>
                      <a:pt x="232" y="201"/>
                      <a:pt x="231" y="202"/>
                    </a:cubicBezTo>
                    <a:cubicBezTo>
                      <a:pt x="230" y="205"/>
                      <a:pt x="237" y="203"/>
                      <a:pt x="239" y="202"/>
                    </a:cubicBezTo>
                    <a:cubicBezTo>
                      <a:pt x="239" y="202"/>
                      <a:pt x="248" y="197"/>
                      <a:pt x="248" y="198"/>
                    </a:cubicBezTo>
                    <a:cubicBezTo>
                      <a:pt x="248" y="199"/>
                      <a:pt x="246" y="201"/>
                      <a:pt x="248" y="202"/>
                    </a:cubicBezTo>
                    <a:cubicBezTo>
                      <a:pt x="250" y="202"/>
                      <a:pt x="251" y="203"/>
                      <a:pt x="252" y="204"/>
                    </a:cubicBezTo>
                    <a:cubicBezTo>
                      <a:pt x="255" y="207"/>
                      <a:pt x="256" y="210"/>
                      <a:pt x="258" y="213"/>
                    </a:cubicBezTo>
                    <a:cubicBezTo>
                      <a:pt x="260" y="216"/>
                      <a:pt x="261" y="219"/>
                      <a:pt x="263" y="221"/>
                    </a:cubicBezTo>
                    <a:cubicBezTo>
                      <a:pt x="266" y="224"/>
                      <a:pt x="266" y="217"/>
                      <a:pt x="269" y="220"/>
                    </a:cubicBezTo>
                    <a:cubicBezTo>
                      <a:pt x="273" y="224"/>
                      <a:pt x="275" y="222"/>
                      <a:pt x="280" y="221"/>
                    </a:cubicBezTo>
                    <a:cubicBezTo>
                      <a:pt x="282" y="220"/>
                      <a:pt x="283" y="223"/>
                      <a:pt x="284" y="224"/>
                    </a:cubicBezTo>
                    <a:cubicBezTo>
                      <a:pt x="285" y="226"/>
                      <a:pt x="287" y="226"/>
                      <a:pt x="288" y="228"/>
                    </a:cubicBezTo>
                    <a:cubicBezTo>
                      <a:pt x="289" y="230"/>
                      <a:pt x="291" y="230"/>
                      <a:pt x="293" y="230"/>
                    </a:cubicBezTo>
                    <a:cubicBezTo>
                      <a:pt x="296" y="229"/>
                      <a:pt x="295" y="230"/>
                      <a:pt x="296" y="231"/>
                    </a:cubicBezTo>
                    <a:cubicBezTo>
                      <a:pt x="298" y="235"/>
                      <a:pt x="304" y="230"/>
                      <a:pt x="307" y="230"/>
                    </a:cubicBezTo>
                    <a:cubicBezTo>
                      <a:pt x="310" y="229"/>
                      <a:pt x="313" y="226"/>
                      <a:pt x="316" y="225"/>
                    </a:cubicBezTo>
                    <a:cubicBezTo>
                      <a:pt x="320" y="222"/>
                      <a:pt x="322" y="222"/>
                      <a:pt x="327" y="223"/>
                    </a:cubicBezTo>
                    <a:cubicBezTo>
                      <a:pt x="329" y="223"/>
                      <a:pt x="329" y="224"/>
                      <a:pt x="331" y="226"/>
                    </a:cubicBezTo>
                    <a:cubicBezTo>
                      <a:pt x="332" y="227"/>
                      <a:pt x="334" y="227"/>
                      <a:pt x="336" y="227"/>
                    </a:cubicBezTo>
                    <a:cubicBezTo>
                      <a:pt x="338" y="227"/>
                      <a:pt x="339" y="228"/>
                      <a:pt x="341" y="228"/>
                    </a:cubicBezTo>
                    <a:cubicBezTo>
                      <a:pt x="343" y="230"/>
                      <a:pt x="344" y="228"/>
                      <a:pt x="346" y="227"/>
                    </a:cubicBezTo>
                    <a:cubicBezTo>
                      <a:pt x="349" y="224"/>
                      <a:pt x="344" y="222"/>
                      <a:pt x="346" y="219"/>
                    </a:cubicBezTo>
                    <a:cubicBezTo>
                      <a:pt x="347" y="217"/>
                      <a:pt x="351" y="213"/>
                      <a:pt x="353" y="214"/>
                    </a:cubicBezTo>
                    <a:cubicBezTo>
                      <a:pt x="357" y="216"/>
                      <a:pt x="362" y="216"/>
                      <a:pt x="366" y="218"/>
                    </a:cubicBezTo>
                    <a:cubicBezTo>
                      <a:pt x="368" y="219"/>
                      <a:pt x="367" y="221"/>
                      <a:pt x="368" y="222"/>
                    </a:cubicBezTo>
                    <a:cubicBezTo>
                      <a:pt x="369" y="225"/>
                      <a:pt x="371" y="225"/>
                      <a:pt x="374" y="226"/>
                    </a:cubicBezTo>
                    <a:cubicBezTo>
                      <a:pt x="378" y="227"/>
                      <a:pt x="382" y="224"/>
                      <a:pt x="386" y="225"/>
                    </a:cubicBezTo>
                    <a:cubicBezTo>
                      <a:pt x="387" y="225"/>
                      <a:pt x="389" y="225"/>
                      <a:pt x="390" y="226"/>
                    </a:cubicBezTo>
                    <a:cubicBezTo>
                      <a:pt x="392" y="227"/>
                      <a:pt x="394" y="227"/>
                      <a:pt x="396" y="229"/>
                    </a:cubicBezTo>
                    <a:cubicBezTo>
                      <a:pt x="401" y="233"/>
                      <a:pt x="409" y="233"/>
                      <a:pt x="415" y="231"/>
                    </a:cubicBezTo>
                    <a:cubicBezTo>
                      <a:pt x="419" y="230"/>
                      <a:pt x="422" y="228"/>
                      <a:pt x="426" y="227"/>
                    </a:cubicBezTo>
                    <a:cubicBezTo>
                      <a:pt x="428" y="225"/>
                      <a:pt x="431" y="227"/>
                      <a:pt x="433" y="227"/>
                    </a:cubicBezTo>
                    <a:cubicBezTo>
                      <a:pt x="435" y="228"/>
                      <a:pt x="436" y="226"/>
                      <a:pt x="438" y="227"/>
                    </a:cubicBezTo>
                    <a:cubicBezTo>
                      <a:pt x="439" y="228"/>
                      <a:pt x="443" y="231"/>
                      <a:pt x="445" y="230"/>
                    </a:cubicBezTo>
                    <a:cubicBezTo>
                      <a:pt x="446" y="230"/>
                      <a:pt x="448" y="229"/>
                      <a:pt x="449" y="228"/>
                    </a:cubicBezTo>
                    <a:cubicBezTo>
                      <a:pt x="452" y="227"/>
                      <a:pt x="453" y="227"/>
                      <a:pt x="453" y="225"/>
                    </a:cubicBezTo>
                    <a:cubicBezTo>
                      <a:pt x="453" y="221"/>
                      <a:pt x="456" y="217"/>
                      <a:pt x="458" y="215"/>
                    </a:cubicBezTo>
                    <a:cubicBezTo>
                      <a:pt x="459" y="214"/>
                      <a:pt x="460" y="212"/>
                      <a:pt x="459" y="211"/>
                    </a:cubicBezTo>
                    <a:cubicBezTo>
                      <a:pt x="458" y="210"/>
                      <a:pt x="455" y="210"/>
                      <a:pt x="457" y="208"/>
                    </a:cubicBezTo>
                    <a:cubicBezTo>
                      <a:pt x="460" y="205"/>
                      <a:pt x="465" y="205"/>
                      <a:pt x="470" y="204"/>
                    </a:cubicBezTo>
                    <a:cubicBezTo>
                      <a:pt x="472" y="204"/>
                      <a:pt x="474" y="204"/>
                      <a:pt x="476" y="205"/>
                    </a:cubicBezTo>
                    <a:cubicBezTo>
                      <a:pt x="478" y="206"/>
                      <a:pt x="481" y="206"/>
                      <a:pt x="483" y="207"/>
                    </a:cubicBezTo>
                    <a:cubicBezTo>
                      <a:pt x="486" y="208"/>
                      <a:pt x="487" y="212"/>
                      <a:pt x="489" y="215"/>
                    </a:cubicBezTo>
                    <a:cubicBezTo>
                      <a:pt x="490" y="218"/>
                      <a:pt x="492" y="221"/>
                      <a:pt x="493" y="224"/>
                    </a:cubicBezTo>
                    <a:cubicBezTo>
                      <a:pt x="493" y="225"/>
                      <a:pt x="493" y="227"/>
                      <a:pt x="494" y="229"/>
                    </a:cubicBezTo>
                    <a:cubicBezTo>
                      <a:pt x="494" y="230"/>
                      <a:pt x="497" y="230"/>
                      <a:pt x="498" y="230"/>
                    </a:cubicBezTo>
                    <a:cubicBezTo>
                      <a:pt x="502" y="231"/>
                      <a:pt x="507" y="233"/>
                      <a:pt x="508" y="237"/>
                    </a:cubicBezTo>
                    <a:cubicBezTo>
                      <a:pt x="509" y="240"/>
                      <a:pt x="510" y="242"/>
                      <a:pt x="514" y="242"/>
                    </a:cubicBezTo>
                    <a:cubicBezTo>
                      <a:pt x="515" y="242"/>
                      <a:pt x="517" y="242"/>
                      <a:pt x="518" y="242"/>
                    </a:cubicBezTo>
                    <a:cubicBezTo>
                      <a:pt x="520" y="242"/>
                      <a:pt x="520" y="240"/>
                      <a:pt x="522" y="240"/>
                    </a:cubicBezTo>
                    <a:cubicBezTo>
                      <a:pt x="525" y="240"/>
                      <a:pt x="528" y="237"/>
                      <a:pt x="530" y="241"/>
                    </a:cubicBezTo>
                    <a:cubicBezTo>
                      <a:pt x="530" y="243"/>
                      <a:pt x="530" y="243"/>
                      <a:pt x="529" y="244"/>
                    </a:cubicBezTo>
                    <a:cubicBezTo>
                      <a:pt x="527" y="246"/>
                      <a:pt x="527" y="247"/>
                      <a:pt x="526" y="249"/>
                    </a:cubicBezTo>
                    <a:cubicBezTo>
                      <a:pt x="525" y="252"/>
                      <a:pt x="523" y="255"/>
                      <a:pt x="521" y="258"/>
                    </a:cubicBezTo>
                    <a:cubicBezTo>
                      <a:pt x="520" y="260"/>
                      <a:pt x="519" y="259"/>
                      <a:pt x="518" y="258"/>
                    </a:cubicBezTo>
                    <a:cubicBezTo>
                      <a:pt x="516" y="257"/>
                      <a:pt x="516" y="258"/>
                      <a:pt x="514" y="259"/>
                    </a:cubicBezTo>
                    <a:cubicBezTo>
                      <a:pt x="513" y="259"/>
                      <a:pt x="511" y="260"/>
                      <a:pt x="511" y="260"/>
                    </a:cubicBezTo>
                    <a:cubicBezTo>
                      <a:pt x="510" y="261"/>
                      <a:pt x="513" y="265"/>
                      <a:pt x="513" y="267"/>
                    </a:cubicBezTo>
                    <a:cubicBezTo>
                      <a:pt x="512" y="268"/>
                      <a:pt x="512" y="270"/>
                      <a:pt x="512" y="271"/>
                    </a:cubicBezTo>
                    <a:cubicBezTo>
                      <a:pt x="511" y="273"/>
                      <a:pt x="509" y="272"/>
                      <a:pt x="509" y="274"/>
                    </a:cubicBezTo>
                    <a:cubicBezTo>
                      <a:pt x="511" y="273"/>
                      <a:pt x="512" y="274"/>
                      <a:pt x="514" y="272"/>
                    </a:cubicBezTo>
                    <a:cubicBezTo>
                      <a:pt x="515" y="270"/>
                      <a:pt x="517" y="272"/>
                      <a:pt x="519" y="272"/>
                    </a:cubicBezTo>
                    <a:cubicBezTo>
                      <a:pt x="523" y="274"/>
                      <a:pt x="527" y="272"/>
                      <a:pt x="531" y="269"/>
                    </a:cubicBezTo>
                    <a:cubicBezTo>
                      <a:pt x="534" y="266"/>
                      <a:pt x="537" y="262"/>
                      <a:pt x="540" y="259"/>
                    </a:cubicBezTo>
                    <a:cubicBezTo>
                      <a:pt x="543" y="255"/>
                      <a:pt x="546" y="251"/>
                      <a:pt x="549" y="247"/>
                    </a:cubicBezTo>
                    <a:cubicBezTo>
                      <a:pt x="554" y="240"/>
                      <a:pt x="559" y="235"/>
                      <a:pt x="558" y="226"/>
                    </a:cubicBezTo>
                    <a:cubicBezTo>
                      <a:pt x="558" y="222"/>
                      <a:pt x="559" y="220"/>
                      <a:pt x="561" y="217"/>
                    </a:cubicBezTo>
                    <a:cubicBezTo>
                      <a:pt x="562" y="215"/>
                      <a:pt x="562" y="214"/>
                      <a:pt x="563" y="212"/>
                    </a:cubicBezTo>
                    <a:cubicBezTo>
                      <a:pt x="563" y="212"/>
                      <a:pt x="563" y="211"/>
                      <a:pt x="563" y="210"/>
                    </a:cubicBezTo>
                    <a:cubicBezTo>
                      <a:pt x="563" y="209"/>
                      <a:pt x="561" y="208"/>
                      <a:pt x="561" y="207"/>
                    </a:cubicBezTo>
                    <a:cubicBezTo>
                      <a:pt x="561" y="207"/>
                      <a:pt x="563" y="208"/>
                      <a:pt x="563" y="207"/>
                    </a:cubicBezTo>
                    <a:cubicBezTo>
                      <a:pt x="562" y="206"/>
                      <a:pt x="562" y="205"/>
                      <a:pt x="561" y="205"/>
                    </a:cubicBezTo>
                    <a:cubicBezTo>
                      <a:pt x="560" y="204"/>
                      <a:pt x="558" y="201"/>
                      <a:pt x="557" y="200"/>
                    </a:cubicBezTo>
                    <a:cubicBezTo>
                      <a:pt x="556" y="200"/>
                      <a:pt x="551" y="198"/>
                      <a:pt x="550" y="199"/>
                    </a:cubicBezTo>
                    <a:cubicBezTo>
                      <a:pt x="550" y="200"/>
                      <a:pt x="551" y="201"/>
                      <a:pt x="550" y="201"/>
                    </a:cubicBezTo>
                    <a:cubicBezTo>
                      <a:pt x="548" y="201"/>
                      <a:pt x="548" y="203"/>
                      <a:pt x="547" y="203"/>
                    </a:cubicBezTo>
                    <a:cubicBezTo>
                      <a:pt x="545" y="205"/>
                      <a:pt x="544" y="202"/>
                      <a:pt x="544" y="201"/>
                    </a:cubicBezTo>
                    <a:cubicBezTo>
                      <a:pt x="544" y="199"/>
                      <a:pt x="546" y="198"/>
                      <a:pt x="543" y="199"/>
                    </a:cubicBezTo>
                    <a:cubicBezTo>
                      <a:pt x="540" y="200"/>
                      <a:pt x="544" y="202"/>
                      <a:pt x="540" y="202"/>
                    </a:cubicBezTo>
                    <a:cubicBezTo>
                      <a:pt x="539" y="202"/>
                      <a:pt x="541" y="197"/>
                      <a:pt x="540" y="196"/>
                    </a:cubicBezTo>
                    <a:cubicBezTo>
                      <a:pt x="540" y="197"/>
                      <a:pt x="529" y="197"/>
                      <a:pt x="534" y="194"/>
                    </a:cubicBezTo>
                    <a:cubicBezTo>
                      <a:pt x="538" y="191"/>
                      <a:pt x="542" y="188"/>
                      <a:pt x="546" y="185"/>
                    </a:cubicBezTo>
                    <a:cubicBezTo>
                      <a:pt x="547" y="184"/>
                      <a:pt x="548" y="182"/>
                      <a:pt x="549" y="181"/>
                    </a:cubicBezTo>
                    <a:cubicBezTo>
                      <a:pt x="552" y="179"/>
                      <a:pt x="555" y="177"/>
                      <a:pt x="557" y="175"/>
                    </a:cubicBezTo>
                    <a:cubicBezTo>
                      <a:pt x="558" y="174"/>
                      <a:pt x="559" y="172"/>
                      <a:pt x="561" y="171"/>
                    </a:cubicBezTo>
                    <a:cubicBezTo>
                      <a:pt x="563" y="169"/>
                      <a:pt x="565" y="167"/>
                      <a:pt x="567" y="165"/>
                    </a:cubicBezTo>
                    <a:cubicBezTo>
                      <a:pt x="571" y="162"/>
                      <a:pt x="577" y="162"/>
                      <a:pt x="582" y="162"/>
                    </a:cubicBezTo>
                    <a:cubicBezTo>
                      <a:pt x="583" y="162"/>
                      <a:pt x="584" y="162"/>
                      <a:pt x="585" y="162"/>
                    </a:cubicBezTo>
                    <a:cubicBezTo>
                      <a:pt x="586" y="163"/>
                      <a:pt x="586" y="164"/>
                      <a:pt x="587" y="164"/>
                    </a:cubicBezTo>
                    <a:cubicBezTo>
                      <a:pt x="588" y="163"/>
                      <a:pt x="590" y="163"/>
                      <a:pt x="591" y="162"/>
                    </a:cubicBezTo>
                    <a:cubicBezTo>
                      <a:pt x="592" y="162"/>
                      <a:pt x="593" y="163"/>
                      <a:pt x="594" y="163"/>
                    </a:cubicBezTo>
                    <a:cubicBezTo>
                      <a:pt x="595" y="163"/>
                      <a:pt x="596" y="163"/>
                      <a:pt x="597" y="163"/>
                    </a:cubicBezTo>
                    <a:cubicBezTo>
                      <a:pt x="597" y="162"/>
                      <a:pt x="598" y="163"/>
                      <a:pt x="599" y="163"/>
                    </a:cubicBezTo>
                    <a:cubicBezTo>
                      <a:pt x="601" y="163"/>
                      <a:pt x="601" y="160"/>
                      <a:pt x="604" y="160"/>
                    </a:cubicBezTo>
                    <a:cubicBezTo>
                      <a:pt x="605" y="160"/>
                      <a:pt x="607" y="160"/>
                      <a:pt x="608" y="160"/>
                    </a:cubicBezTo>
                    <a:cubicBezTo>
                      <a:pt x="609" y="161"/>
                      <a:pt x="610" y="162"/>
                      <a:pt x="611" y="162"/>
                    </a:cubicBezTo>
                    <a:cubicBezTo>
                      <a:pt x="612" y="163"/>
                      <a:pt x="616" y="161"/>
                      <a:pt x="616" y="164"/>
                    </a:cubicBezTo>
                    <a:cubicBezTo>
                      <a:pt x="616" y="164"/>
                      <a:pt x="613" y="164"/>
                      <a:pt x="613" y="165"/>
                    </a:cubicBezTo>
                    <a:cubicBezTo>
                      <a:pt x="612" y="167"/>
                      <a:pt x="616" y="166"/>
                      <a:pt x="616" y="166"/>
                    </a:cubicBezTo>
                    <a:cubicBezTo>
                      <a:pt x="618" y="166"/>
                      <a:pt x="620" y="166"/>
                      <a:pt x="621" y="166"/>
                    </a:cubicBezTo>
                    <a:cubicBezTo>
                      <a:pt x="622" y="165"/>
                      <a:pt x="622" y="165"/>
                      <a:pt x="623" y="164"/>
                    </a:cubicBezTo>
                    <a:cubicBezTo>
                      <a:pt x="624" y="164"/>
                      <a:pt x="625" y="165"/>
                      <a:pt x="627" y="165"/>
                    </a:cubicBezTo>
                    <a:cubicBezTo>
                      <a:pt x="628" y="165"/>
                      <a:pt x="635" y="163"/>
                      <a:pt x="631" y="162"/>
                    </a:cubicBezTo>
                    <a:cubicBezTo>
                      <a:pt x="629" y="162"/>
                      <a:pt x="628" y="163"/>
                      <a:pt x="628" y="160"/>
                    </a:cubicBezTo>
                    <a:cubicBezTo>
                      <a:pt x="628" y="159"/>
                      <a:pt x="630" y="156"/>
                      <a:pt x="631" y="155"/>
                    </a:cubicBezTo>
                    <a:cubicBezTo>
                      <a:pt x="633" y="154"/>
                      <a:pt x="634" y="153"/>
                      <a:pt x="636" y="151"/>
                    </a:cubicBezTo>
                    <a:cubicBezTo>
                      <a:pt x="637" y="150"/>
                      <a:pt x="639" y="150"/>
                      <a:pt x="640" y="148"/>
                    </a:cubicBezTo>
                    <a:cubicBezTo>
                      <a:pt x="641" y="146"/>
                      <a:pt x="642" y="145"/>
                      <a:pt x="644" y="145"/>
                    </a:cubicBezTo>
                    <a:cubicBezTo>
                      <a:pt x="646" y="145"/>
                      <a:pt x="649" y="144"/>
                      <a:pt x="651" y="144"/>
                    </a:cubicBezTo>
                    <a:cubicBezTo>
                      <a:pt x="653" y="144"/>
                      <a:pt x="654" y="146"/>
                      <a:pt x="655" y="146"/>
                    </a:cubicBezTo>
                    <a:cubicBezTo>
                      <a:pt x="656" y="145"/>
                      <a:pt x="657" y="143"/>
                      <a:pt x="658" y="144"/>
                    </a:cubicBezTo>
                    <a:cubicBezTo>
                      <a:pt x="659" y="145"/>
                      <a:pt x="656" y="148"/>
                      <a:pt x="656" y="149"/>
                    </a:cubicBezTo>
                    <a:cubicBezTo>
                      <a:pt x="656" y="151"/>
                      <a:pt x="657" y="149"/>
                      <a:pt x="659" y="150"/>
                    </a:cubicBezTo>
                    <a:cubicBezTo>
                      <a:pt x="659" y="150"/>
                      <a:pt x="657" y="152"/>
                      <a:pt x="657" y="153"/>
                    </a:cubicBezTo>
                    <a:cubicBezTo>
                      <a:pt x="657" y="154"/>
                      <a:pt x="664" y="149"/>
                      <a:pt x="664" y="149"/>
                    </a:cubicBezTo>
                    <a:cubicBezTo>
                      <a:pt x="665" y="148"/>
                      <a:pt x="666" y="147"/>
                      <a:pt x="668" y="146"/>
                    </a:cubicBezTo>
                    <a:cubicBezTo>
                      <a:pt x="669" y="145"/>
                      <a:pt x="672" y="147"/>
                      <a:pt x="672" y="145"/>
                    </a:cubicBezTo>
                    <a:cubicBezTo>
                      <a:pt x="671" y="143"/>
                      <a:pt x="672" y="139"/>
                      <a:pt x="675" y="139"/>
                    </a:cubicBezTo>
                    <a:cubicBezTo>
                      <a:pt x="676" y="138"/>
                      <a:pt x="678" y="137"/>
                      <a:pt x="679" y="138"/>
                    </a:cubicBezTo>
                    <a:cubicBezTo>
                      <a:pt x="680" y="138"/>
                      <a:pt x="682" y="140"/>
                      <a:pt x="683" y="139"/>
                    </a:cubicBezTo>
                    <a:cubicBezTo>
                      <a:pt x="681" y="140"/>
                      <a:pt x="678" y="139"/>
                      <a:pt x="677" y="142"/>
                    </a:cubicBezTo>
                    <a:cubicBezTo>
                      <a:pt x="677" y="143"/>
                      <a:pt x="677" y="144"/>
                      <a:pt x="677" y="145"/>
                    </a:cubicBezTo>
                    <a:cubicBezTo>
                      <a:pt x="677" y="146"/>
                      <a:pt x="675" y="146"/>
                      <a:pt x="676" y="147"/>
                    </a:cubicBezTo>
                    <a:cubicBezTo>
                      <a:pt x="676" y="148"/>
                      <a:pt x="677" y="148"/>
                      <a:pt x="676" y="149"/>
                    </a:cubicBezTo>
                    <a:cubicBezTo>
                      <a:pt x="675" y="149"/>
                      <a:pt x="674" y="150"/>
                      <a:pt x="675" y="151"/>
                    </a:cubicBezTo>
                    <a:cubicBezTo>
                      <a:pt x="675" y="151"/>
                      <a:pt x="669" y="153"/>
                      <a:pt x="669" y="154"/>
                    </a:cubicBezTo>
                    <a:cubicBezTo>
                      <a:pt x="667" y="155"/>
                      <a:pt x="666" y="157"/>
                      <a:pt x="664" y="158"/>
                    </a:cubicBezTo>
                    <a:cubicBezTo>
                      <a:pt x="662" y="160"/>
                      <a:pt x="660" y="161"/>
                      <a:pt x="658" y="163"/>
                    </a:cubicBezTo>
                    <a:cubicBezTo>
                      <a:pt x="654" y="166"/>
                      <a:pt x="651" y="173"/>
                      <a:pt x="646" y="173"/>
                    </a:cubicBezTo>
                    <a:cubicBezTo>
                      <a:pt x="645" y="173"/>
                      <a:pt x="641" y="174"/>
                      <a:pt x="641" y="175"/>
                    </a:cubicBezTo>
                    <a:cubicBezTo>
                      <a:pt x="641" y="178"/>
                      <a:pt x="641" y="179"/>
                      <a:pt x="638" y="181"/>
                    </a:cubicBezTo>
                    <a:cubicBezTo>
                      <a:pt x="634" y="184"/>
                      <a:pt x="634" y="190"/>
                      <a:pt x="635" y="195"/>
                    </a:cubicBezTo>
                    <a:cubicBezTo>
                      <a:pt x="636" y="200"/>
                      <a:pt x="635" y="206"/>
                      <a:pt x="638" y="210"/>
                    </a:cubicBezTo>
                    <a:cubicBezTo>
                      <a:pt x="639" y="212"/>
                      <a:pt x="639" y="215"/>
                      <a:pt x="639" y="217"/>
                    </a:cubicBezTo>
                    <a:cubicBezTo>
                      <a:pt x="639" y="217"/>
                      <a:pt x="639" y="219"/>
                      <a:pt x="640" y="219"/>
                    </a:cubicBezTo>
                    <a:cubicBezTo>
                      <a:pt x="641" y="219"/>
                      <a:pt x="639" y="222"/>
                      <a:pt x="640" y="222"/>
                    </a:cubicBezTo>
                    <a:cubicBezTo>
                      <a:pt x="640" y="222"/>
                      <a:pt x="645" y="218"/>
                      <a:pt x="645" y="217"/>
                    </a:cubicBezTo>
                    <a:cubicBezTo>
                      <a:pt x="647" y="215"/>
                      <a:pt x="648" y="213"/>
                      <a:pt x="649" y="210"/>
                    </a:cubicBezTo>
                    <a:cubicBezTo>
                      <a:pt x="650" y="208"/>
                      <a:pt x="654" y="206"/>
                      <a:pt x="655" y="206"/>
                    </a:cubicBezTo>
                    <a:cubicBezTo>
                      <a:pt x="658" y="208"/>
                      <a:pt x="655" y="202"/>
                      <a:pt x="656" y="201"/>
                    </a:cubicBezTo>
                    <a:cubicBezTo>
                      <a:pt x="658" y="198"/>
                      <a:pt x="659" y="197"/>
                      <a:pt x="662" y="197"/>
                    </a:cubicBezTo>
                    <a:cubicBezTo>
                      <a:pt x="665" y="197"/>
                      <a:pt x="669" y="197"/>
                      <a:pt x="667" y="194"/>
                    </a:cubicBezTo>
                    <a:cubicBezTo>
                      <a:pt x="664" y="191"/>
                      <a:pt x="666" y="188"/>
                      <a:pt x="669" y="186"/>
                    </a:cubicBezTo>
                    <a:cubicBezTo>
                      <a:pt x="670" y="185"/>
                      <a:pt x="670" y="187"/>
                      <a:pt x="671" y="187"/>
                    </a:cubicBezTo>
                    <a:cubicBezTo>
                      <a:pt x="673" y="187"/>
                      <a:pt x="673" y="184"/>
                      <a:pt x="673" y="183"/>
                    </a:cubicBezTo>
                    <a:cubicBezTo>
                      <a:pt x="671" y="181"/>
                      <a:pt x="669" y="180"/>
                      <a:pt x="671" y="177"/>
                    </a:cubicBezTo>
                    <a:cubicBezTo>
                      <a:pt x="671" y="177"/>
                      <a:pt x="674" y="176"/>
                      <a:pt x="673" y="175"/>
                    </a:cubicBezTo>
                    <a:cubicBezTo>
                      <a:pt x="672" y="175"/>
                      <a:pt x="671" y="173"/>
                      <a:pt x="670" y="173"/>
                    </a:cubicBezTo>
                    <a:cubicBezTo>
                      <a:pt x="669" y="173"/>
                      <a:pt x="670" y="174"/>
                      <a:pt x="669" y="174"/>
                    </a:cubicBezTo>
                    <a:cubicBezTo>
                      <a:pt x="667" y="174"/>
                      <a:pt x="666" y="173"/>
                      <a:pt x="667" y="171"/>
                    </a:cubicBezTo>
                    <a:cubicBezTo>
                      <a:pt x="668" y="169"/>
                      <a:pt x="670" y="168"/>
                      <a:pt x="672" y="165"/>
                    </a:cubicBezTo>
                    <a:cubicBezTo>
                      <a:pt x="673" y="163"/>
                      <a:pt x="673" y="160"/>
                      <a:pt x="676" y="158"/>
                    </a:cubicBezTo>
                    <a:cubicBezTo>
                      <a:pt x="677" y="157"/>
                      <a:pt x="677" y="159"/>
                      <a:pt x="677" y="159"/>
                    </a:cubicBezTo>
                    <a:cubicBezTo>
                      <a:pt x="679" y="159"/>
                      <a:pt x="679" y="157"/>
                      <a:pt x="680" y="158"/>
                    </a:cubicBezTo>
                    <a:cubicBezTo>
                      <a:pt x="681" y="158"/>
                      <a:pt x="681" y="159"/>
                      <a:pt x="682" y="158"/>
                    </a:cubicBezTo>
                    <a:cubicBezTo>
                      <a:pt x="684" y="157"/>
                      <a:pt x="685" y="156"/>
                      <a:pt x="687" y="155"/>
                    </a:cubicBezTo>
                    <a:cubicBezTo>
                      <a:pt x="690" y="154"/>
                      <a:pt x="686" y="158"/>
                      <a:pt x="688" y="159"/>
                    </a:cubicBezTo>
                    <a:cubicBezTo>
                      <a:pt x="688" y="160"/>
                      <a:pt x="692" y="156"/>
                      <a:pt x="693" y="156"/>
                    </a:cubicBezTo>
                    <a:cubicBezTo>
                      <a:pt x="695" y="155"/>
                      <a:pt x="697" y="154"/>
                      <a:pt x="700" y="154"/>
                    </a:cubicBezTo>
                    <a:cubicBezTo>
                      <a:pt x="702" y="154"/>
                      <a:pt x="704" y="154"/>
                      <a:pt x="705" y="156"/>
                    </a:cubicBezTo>
                    <a:cubicBezTo>
                      <a:pt x="706" y="156"/>
                      <a:pt x="707" y="157"/>
                      <a:pt x="708" y="158"/>
                    </a:cubicBezTo>
                    <a:cubicBezTo>
                      <a:pt x="709" y="159"/>
                      <a:pt x="709" y="156"/>
                      <a:pt x="710" y="156"/>
                    </a:cubicBezTo>
                    <a:cubicBezTo>
                      <a:pt x="718" y="149"/>
                      <a:pt x="727" y="146"/>
                      <a:pt x="736" y="142"/>
                    </a:cubicBezTo>
                    <a:cubicBezTo>
                      <a:pt x="738" y="141"/>
                      <a:pt x="741" y="140"/>
                      <a:pt x="742" y="138"/>
                    </a:cubicBezTo>
                    <a:cubicBezTo>
                      <a:pt x="743" y="136"/>
                      <a:pt x="743" y="139"/>
                      <a:pt x="745" y="139"/>
                    </a:cubicBezTo>
                    <a:cubicBezTo>
                      <a:pt x="746" y="139"/>
                      <a:pt x="748" y="139"/>
                      <a:pt x="749" y="139"/>
                    </a:cubicBezTo>
                    <a:cubicBezTo>
                      <a:pt x="750" y="140"/>
                      <a:pt x="751" y="141"/>
                      <a:pt x="752" y="141"/>
                    </a:cubicBezTo>
                    <a:cubicBezTo>
                      <a:pt x="755" y="141"/>
                      <a:pt x="755" y="137"/>
                      <a:pt x="754" y="135"/>
                    </a:cubicBezTo>
                    <a:cubicBezTo>
                      <a:pt x="754" y="134"/>
                      <a:pt x="750" y="132"/>
                      <a:pt x="751" y="131"/>
                    </a:cubicBezTo>
                    <a:cubicBezTo>
                      <a:pt x="751" y="130"/>
                      <a:pt x="749" y="125"/>
                      <a:pt x="748" y="126"/>
                    </a:cubicBezTo>
                    <a:cubicBezTo>
                      <a:pt x="748" y="127"/>
                      <a:pt x="746" y="125"/>
                      <a:pt x="745" y="125"/>
                    </a:cubicBezTo>
                    <a:cubicBezTo>
                      <a:pt x="744" y="124"/>
                      <a:pt x="745" y="123"/>
                      <a:pt x="744" y="122"/>
                    </a:cubicBezTo>
                    <a:cubicBezTo>
                      <a:pt x="744" y="121"/>
                      <a:pt x="741" y="122"/>
                      <a:pt x="741" y="122"/>
                    </a:cubicBezTo>
                    <a:cubicBezTo>
                      <a:pt x="740" y="123"/>
                      <a:pt x="737" y="122"/>
                      <a:pt x="738" y="121"/>
                    </a:cubicBezTo>
                    <a:cubicBezTo>
                      <a:pt x="738" y="120"/>
                      <a:pt x="741" y="121"/>
                      <a:pt x="742" y="121"/>
                    </a:cubicBezTo>
                    <a:cubicBezTo>
                      <a:pt x="742" y="120"/>
                      <a:pt x="739" y="120"/>
                      <a:pt x="739" y="120"/>
                    </a:cubicBezTo>
                    <a:cubicBezTo>
                      <a:pt x="739" y="117"/>
                      <a:pt x="747" y="122"/>
                      <a:pt x="748" y="122"/>
                    </a:cubicBezTo>
                    <a:cubicBezTo>
                      <a:pt x="750" y="123"/>
                      <a:pt x="756" y="121"/>
                      <a:pt x="758" y="119"/>
                    </a:cubicBezTo>
                    <a:cubicBezTo>
                      <a:pt x="759" y="118"/>
                      <a:pt x="757" y="118"/>
                      <a:pt x="757" y="117"/>
                    </a:cubicBezTo>
                    <a:cubicBezTo>
                      <a:pt x="757" y="117"/>
                      <a:pt x="761" y="117"/>
                      <a:pt x="761" y="115"/>
                    </a:cubicBezTo>
                    <a:cubicBezTo>
                      <a:pt x="760" y="114"/>
                      <a:pt x="758" y="113"/>
                      <a:pt x="759" y="112"/>
                    </a:cubicBezTo>
                    <a:cubicBezTo>
                      <a:pt x="759" y="111"/>
                      <a:pt x="761" y="109"/>
                      <a:pt x="761" y="109"/>
                    </a:cubicBezTo>
                    <a:cubicBezTo>
                      <a:pt x="762" y="109"/>
                      <a:pt x="766" y="110"/>
                      <a:pt x="766" y="109"/>
                    </a:cubicBezTo>
                    <a:cubicBezTo>
                      <a:pt x="765" y="110"/>
                      <a:pt x="762" y="111"/>
                      <a:pt x="763" y="112"/>
                    </a:cubicBezTo>
                    <a:cubicBezTo>
                      <a:pt x="764" y="113"/>
                      <a:pt x="765" y="114"/>
                      <a:pt x="765" y="114"/>
                    </a:cubicBezTo>
                    <a:cubicBezTo>
                      <a:pt x="765" y="115"/>
                      <a:pt x="764" y="116"/>
                      <a:pt x="765" y="116"/>
                    </a:cubicBezTo>
                    <a:cubicBezTo>
                      <a:pt x="767" y="116"/>
                      <a:pt x="769" y="115"/>
                      <a:pt x="771" y="115"/>
                    </a:cubicBezTo>
                    <a:cubicBezTo>
                      <a:pt x="773" y="115"/>
                      <a:pt x="775" y="115"/>
                      <a:pt x="777" y="116"/>
                    </a:cubicBezTo>
                    <a:cubicBezTo>
                      <a:pt x="778" y="117"/>
                      <a:pt x="778" y="117"/>
                      <a:pt x="778" y="119"/>
                    </a:cubicBezTo>
                    <a:cubicBezTo>
                      <a:pt x="778" y="120"/>
                      <a:pt x="782" y="121"/>
                      <a:pt x="783" y="121"/>
                    </a:cubicBezTo>
                    <a:cubicBezTo>
                      <a:pt x="784" y="122"/>
                      <a:pt x="790" y="126"/>
                      <a:pt x="791" y="124"/>
                    </a:cubicBezTo>
                    <a:cubicBezTo>
                      <a:pt x="790" y="127"/>
                      <a:pt x="796" y="124"/>
                      <a:pt x="796" y="124"/>
                    </a:cubicBezTo>
                    <a:cubicBezTo>
                      <a:pt x="796" y="123"/>
                      <a:pt x="792" y="123"/>
                      <a:pt x="793" y="122"/>
                    </a:cubicBezTo>
                    <a:cubicBezTo>
                      <a:pt x="793" y="120"/>
                      <a:pt x="796" y="122"/>
                      <a:pt x="796" y="122"/>
                    </a:cubicBezTo>
                    <a:cubicBezTo>
                      <a:pt x="796" y="120"/>
                      <a:pt x="795" y="122"/>
                      <a:pt x="796" y="119"/>
                    </a:cubicBezTo>
                    <a:cubicBezTo>
                      <a:pt x="796" y="118"/>
                      <a:pt x="796" y="117"/>
                      <a:pt x="796" y="116"/>
                    </a:cubicBezTo>
                    <a:cubicBezTo>
                      <a:pt x="795" y="115"/>
                      <a:pt x="794" y="115"/>
                      <a:pt x="794" y="114"/>
                    </a:cubicBezTo>
                    <a:cubicBezTo>
                      <a:pt x="794" y="114"/>
                      <a:pt x="801" y="116"/>
                      <a:pt x="802" y="115"/>
                    </a:cubicBezTo>
                    <a:cubicBezTo>
                      <a:pt x="802" y="115"/>
                      <a:pt x="801" y="114"/>
                      <a:pt x="800" y="114"/>
                    </a:cubicBezTo>
                    <a:cubicBezTo>
                      <a:pt x="801" y="114"/>
                      <a:pt x="804" y="115"/>
                      <a:pt x="805" y="114"/>
                    </a:cubicBezTo>
                    <a:cubicBezTo>
                      <a:pt x="805" y="113"/>
                      <a:pt x="805" y="112"/>
                      <a:pt x="806" y="111"/>
                    </a:cubicBezTo>
                    <a:cubicBezTo>
                      <a:pt x="806" y="111"/>
                      <a:pt x="809" y="111"/>
                      <a:pt x="809" y="111"/>
                    </a:cubicBezTo>
                    <a:cubicBezTo>
                      <a:pt x="809" y="111"/>
                      <a:pt x="808" y="111"/>
                      <a:pt x="808" y="111"/>
                    </a:cubicBezTo>
                    <a:cubicBezTo>
                      <a:pt x="807" y="110"/>
                      <a:pt x="810" y="111"/>
                      <a:pt x="808" y="111"/>
                    </a:cubicBezTo>
                    <a:close/>
                    <a:moveTo>
                      <a:pt x="405" y="192"/>
                    </a:moveTo>
                    <a:cubicBezTo>
                      <a:pt x="404" y="195"/>
                      <a:pt x="404" y="198"/>
                      <a:pt x="403" y="201"/>
                    </a:cubicBezTo>
                    <a:cubicBezTo>
                      <a:pt x="402" y="203"/>
                      <a:pt x="399" y="202"/>
                      <a:pt x="399" y="204"/>
                    </a:cubicBezTo>
                    <a:cubicBezTo>
                      <a:pt x="399" y="204"/>
                      <a:pt x="401" y="204"/>
                      <a:pt x="402" y="204"/>
                    </a:cubicBezTo>
                    <a:cubicBezTo>
                      <a:pt x="402" y="204"/>
                      <a:pt x="393" y="210"/>
                      <a:pt x="392" y="210"/>
                    </a:cubicBezTo>
                    <a:cubicBezTo>
                      <a:pt x="391" y="211"/>
                      <a:pt x="390" y="212"/>
                      <a:pt x="388" y="212"/>
                    </a:cubicBezTo>
                    <a:cubicBezTo>
                      <a:pt x="387" y="213"/>
                      <a:pt x="386" y="215"/>
                      <a:pt x="385" y="216"/>
                    </a:cubicBezTo>
                    <a:cubicBezTo>
                      <a:pt x="384" y="217"/>
                      <a:pt x="377" y="219"/>
                      <a:pt x="376" y="217"/>
                    </a:cubicBezTo>
                    <a:cubicBezTo>
                      <a:pt x="376" y="216"/>
                      <a:pt x="383" y="214"/>
                      <a:pt x="384" y="213"/>
                    </a:cubicBezTo>
                    <a:cubicBezTo>
                      <a:pt x="387" y="211"/>
                      <a:pt x="390" y="208"/>
                      <a:pt x="393" y="206"/>
                    </a:cubicBezTo>
                    <a:cubicBezTo>
                      <a:pt x="395" y="205"/>
                      <a:pt x="395" y="202"/>
                      <a:pt x="397" y="201"/>
                    </a:cubicBezTo>
                    <a:cubicBezTo>
                      <a:pt x="399" y="198"/>
                      <a:pt x="401" y="195"/>
                      <a:pt x="402" y="192"/>
                    </a:cubicBezTo>
                    <a:cubicBezTo>
                      <a:pt x="402" y="190"/>
                      <a:pt x="402" y="190"/>
                      <a:pt x="404" y="189"/>
                    </a:cubicBezTo>
                    <a:cubicBezTo>
                      <a:pt x="406" y="188"/>
                      <a:pt x="405" y="191"/>
                      <a:pt x="405" y="192"/>
                    </a:cubicBezTo>
                    <a:cubicBezTo>
                      <a:pt x="404" y="193"/>
                      <a:pt x="405" y="190"/>
                      <a:pt x="405" y="19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1" name="Freeform 721">
                <a:extLst>
                  <a:ext uri="{FF2B5EF4-FFF2-40B4-BE49-F238E27FC236}">
                    <a16:creationId xmlns:a16="http://schemas.microsoft.com/office/drawing/2014/main" id="{9113FCA8-ACE5-5B4D-A5C1-48D64A7E0F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3795" y="3120833"/>
                <a:ext cx="51751" cy="110589"/>
              </a:xfrm>
              <a:custGeom>
                <a:avLst/>
                <a:gdLst>
                  <a:gd name="T0" fmla="*/ 13 w 15"/>
                  <a:gd name="T1" fmla="*/ 26 h 32"/>
                  <a:gd name="T2" fmla="*/ 10 w 15"/>
                  <a:gd name="T3" fmla="*/ 13 h 32"/>
                  <a:gd name="T4" fmla="*/ 9 w 15"/>
                  <a:gd name="T5" fmla="*/ 4 h 32"/>
                  <a:gd name="T6" fmla="*/ 9 w 15"/>
                  <a:gd name="T7" fmla="*/ 1 h 32"/>
                  <a:gd name="T8" fmla="*/ 6 w 15"/>
                  <a:gd name="T9" fmla="*/ 0 h 32"/>
                  <a:gd name="T10" fmla="*/ 7 w 15"/>
                  <a:gd name="T11" fmla="*/ 3 h 32"/>
                  <a:gd name="T12" fmla="*/ 6 w 15"/>
                  <a:gd name="T13" fmla="*/ 5 h 32"/>
                  <a:gd name="T14" fmla="*/ 4 w 15"/>
                  <a:gd name="T15" fmla="*/ 7 h 32"/>
                  <a:gd name="T16" fmla="*/ 4 w 15"/>
                  <a:gd name="T17" fmla="*/ 9 h 32"/>
                  <a:gd name="T18" fmla="*/ 2 w 15"/>
                  <a:gd name="T19" fmla="*/ 14 h 32"/>
                  <a:gd name="T20" fmla="*/ 5 w 15"/>
                  <a:gd name="T21" fmla="*/ 20 h 32"/>
                  <a:gd name="T22" fmla="*/ 6 w 15"/>
                  <a:gd name="T23" fmla="*/ 32 h 32"/>
                  <a:gd name="T24" fmla="*/ 15 w 15"/>
                  <a:gd name="T25" fmla="*/ 32 h 32"/>
                  <a:gd name="T26" fmla="*/ 13 w 15"/>
                  <a:gd name="T27" fmla="*/ 26 h 32"/>
                  <a:gd name="T28" fmla="*/ 13 w 15"/>
                  <a:gd name="T29" fmla="*/ 2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" h="32">
                    <a:moveTo>
                      <a:pt x="13" y="26"/>
                    </a:moveTo>
                    <a:cubicBezTo>
                      <a:pt x="13" y="22"/>
                      <a:pt x="9" y="17"/>
                      <a:pt x="10" y="13"/>
                    </a:cubicBezTo>
                    <a:cubicBezTo>
                      <a:pt x="11" y="10"/>
                      <a:pt x="10" y="7"/>
                      <a:pt x="9" y="4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0"/>
                      <a:pt x="6" y="0"/>
                      <a:pt x="6" y="0"/>
                    </a:cubicBezTo>
                    <a:cubicBezTo>
                      <a:pt x="6" y="1"/>
                      <a:pt x="7" y="2"/>
                      <a:pt x="7" y="3"/>
                    </a:cubicBezTo>
                    <a:cubicBezTo>
                      <a:pt x="8" y="4"/>
                      <a:pt x="7" y="5"/>
                      <a:pt x="6" y="5"/>
                    </a:cubicBezTo>
                    <a:cubicBezTo>
                      <a:pt x="5" y="6"/>
                      <a:pt x="4" y="5"/>
                      <a:pt x="4" y="7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3" y="11"/>
                      <a:pt x="3" y="13"/>
                      <a:pt x="2" y="14"/>
                    </a:cubicBezTo>
                    <a:cubicBezTo>
                      <a:pt x="0" y="15"/>
                      <a:pt x="4" y="18"/>
                      <a:pt x="5" y="20"/>
                    </a:cubicBezTo>
                    <a:cubicBezTo>
                      <a:pt x="6" y="22"/>
                      <a:pt x="4" y="32"/>
                      <a:pt x="6" y="32"/>
                    </a:cubicBezTo>
                    <a:cubicBezTo>
                      <a:pt x="9" y="32"/>
                      <a:pt x="12" y="32"/>
                      <a:pt x="15" y="32"/>
                    </a:cubicBezTo>
                    <a:cubicBezTo>
                      <a:pt x="15" y="30"/>
                      <a:pt x="14" y="28"/>
                      <a:pt x="13" y="26"/>
                    </a:cubicBezTo>
                    <a:cubicBezTo>
                      <a:pt x="13" y="24"/>
                      <a:pt x="13" y="27"/>
                      <a:pt x="13" y="2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2" name="Freeform 722">
                <a:extLst>
                  <a:ext uri="{FF2B5EF4-FFF2-40B4-BE49-F238E27FC236}">
                    <a16:creationId xmlns:a16="http://schemas.microsoft.com/office/drawing/2014/main" id="{DF300788-2B87-BC40-A6FA-D5A72D6FF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24380" y="3227890"/>
                <a:ext cx="51751" cy="79999"/>
              </a:xfrm>
              <a:custGeom>
                <a:avLst/>
                <a:gdLst>
                  <a:gd name="T0" fmla="*/ 12 w 15"/>
                  <a:gd name="T1" fmla="*/ 1 h 23"/>
                  <a:gd name="T2" fmla="*/ 7 w 15"/>
                  <a:gd name="T3" fmla="*/ 1 h 23"/>
                  <a:gd name="T4" fmla="*/ 2 w 15"/>
                  <a:gd name="T5" fmla="*/ 2 h 23"/>
                  <a:gd name="T6" fmla="*/ 1 w 15"/>
                  <a:gd name="T7" fmla="*/ 7 h 23"/>
                  <a:gd name="T8" fmla="*/ 2 w 15"/>
                  <a:gd name="T9" fmla="*/ 11 h 23"/>
                  <a:gd name="T10" fmla="*/ 1 w 15"/>
                  <a:gd name="T11" fmla="*/ 23 h 23"/>
                  <a:gd name="T12" fmla="*/ 4 w 15"/>
                  <a:gd name="T13" fmla="*/ 20 h 23"/>
                  <a:gd name="T14" fmla="*/ 7 w 15"/>
                  <a:gd name="T15" fmla="*/ 20 h 23"/>
                  <a:gd name="T16" fmla="*/ 9 w 15"/>
                  <a:gd name="T17" fmla="*/ 23 h 23"/>
                  <a:gd name="T18" fmla="*/ 9 w 15"/>
                  <a:gd name="T19" fmla="*/ 20 h 23"/>
                  <a:gd name="T20" fmla="*/ 6 w 15"/>
                  <a:gd name="T21" fmla="*/ 16 h 23"/>
                  <a:gd name="T22" fmla="*/ 4 w 15"/>
                  <a:gd name="T23" fmla="*/ 7 h 23"/>
                  <a:gd name="T24" fmla="*/ 9 w 15"/>
                  <a:gd name="T25" fmla="*/ 3 h 23"/>
                  <a:gd name="T26" fmla="*/ 15 w 15"/>
                  <a:gd name="T27" fmla="*/ 6 h 23"/>
                  <a:gd name="T28" fmla="*/ 12 w 15"/>
                  <a:gd name="T2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" h="23">
                    <a:moveTo>
                      <a:pt x="12" y="1"/>
                    </a:moveTo>
                    <a:cubicBezTo>
                      <a:pt x="11" y="1"/>
                      <a:pt x="9" y="1"/>
                      <a:pt x="7" y="1"/>
                    </a:cubicBezTo>
                    <a:cubicBezTo>
                      <a:pt x="5" y="1"/>
                      <a:pt x="3" y="0"/>
                      <a:pt x="2" y="2"/>
                    </a:cubicBezTo>
                    <a:cubicBezTo>
                      <a:pt x="2" y="4"/>
                      <a:pt x="1" y="5"/>
                      <a:pt x="1" y="7"/>
                    </a:cubicBezTo>
                    <a:cubicBezTo>
                      <a:pt x="1" y="8"/>
                      <a:pt x="2" y="9"/>
                      <a:pt x="2" y="11"/>
                    </a:cubicBezTo>
                    <a:cubicBezTo>
                      <a:pt x="2" y="12"/>
                      <a:pt x="0" y="23"/>
                      <a:pt x="1" y="23"/>
                    </a:cubicBezTo>
                    <a:cubicBezTo>
                      <a:pt x="3" y="22"/>
                      <a:pt x="1" y="19"/>
                      <a:pt x="4" y="20"/>
                    </a:cubicBezTo>
                    <a:cubicBezTo>
                      <a:pt x="5" y="20"/>
                      <a:pt x="7" y="19"/>
                      <a:pt x="7" y="20"/>
                    </a:cubicBezTo>
                    <a:cubicBezTo>
                      <a:pt x="8" y="20"/>
                      <a:pt x="8" y="23"/>
                      <a:pt x="9" y="23"/>
                    </a:cubicBezTo>
                    <a:cubicBezTo>
                      <a:pt x="9" y="23"/>
                      <a:pt x="9" y="20"/>
                      <a:pt x="9" y="20"/>
                    </a:cubicBezTo>
                    <a:cubicBezTo>
                      <a:pt x="9" y="18"/>
                      <a:pt x="7" y="17"/>
                      <a:pt x="6" y="16"/>
                    </a:cubicBezTo>
                    <a:cubicBezTo>
                      <a:pt x="5" y="14"/>
                      <a:pt x="2" y="9"/>
                      <a:pt x="4" y="7"/>
                    </a:cubicBezTo>
                    <a:cubicBezTo>
                      <a:pt x="7" y="5"/>
                      <a:pt x="6" y="4"/>
                      <a:pt x="9" y="3"/>
                    </a:cubicBezTo>
                    <a:cubicBezTo>
                      <a:pt x="11" y="2"/>
                      <a:pt x="14" y="4"/>
                      <a:pt x="15" y="6"/>
                    </a:cubicBezTo>
                    <a:cubicBezTo>
                      <a:pt x="14" y="4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3" name="Freeform 723">
                <a:extLst>
                  <a:ext uri="{FF2B5EF4-FFF2-40B4-BE49-F238E27FC236}">
                    <a16:creationId xmlns:a16="http://schemas.microsoft.com/office/drawing/2014/main" id="{B1F9CE2F-E5D6-4C41-BB19-F0AAEE132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511" y="3463186"/>
                <a:ext cx="72922" cy="87059"/>
              </a:xfrm>
              <a:custGeom>
                <a:avLst/>
                <a:gdLst>
                  <a:gd name="T0" fmla="*/ 5 w 21"/>
                  <a:gd name="T1" fmla="*/ 1 h 25"/>
                  <a:gd name="T2" fmla="*/ 4 w 21"/>
                  <a:gd name="T3" fmla="*/ 7 h 25"/>
                  <a:gd name="T4" fmla="*/ 1 w 21"/>
                  <a:gd name="T5" fmla="*/ 9 h 25"/>
                  <a:gd name="T6" fmla="*/ 3 w 21"/>
                  <a:gd name="T7" fmla="*/ 11 h 25"/>
                  <a:gd name="T8" fmla="*/ 2 w 21"/>
                  <a:gd name="T9" fmla="*/ 14 h 25"/>
                  <a:gd name="T10" fmla="*/ 3 w 21"/>
                  <a:gd name="T11" fmla="*/ 16 h 25"/>
                  <a:gd name="T12" fmla="*/ 1 w 21"/>
                  <a:gd name="T13" fmla="*/ 20 h 25"/>
                  <a:gd name="T14" fmla="*/ 3 w 21"/>
                  <a:gd name="T15" fmla="*/ 21 h 25"/>
                  <a:gd name="T16" fmla="*/ 0 w 21"/>
                  <a:gd name="T17" fmla="*/ 24 h 25"/>
                  <a:gd name="T18" fmla="*/ 2 w 21"/>
                  <a:gd name="T19" fmla="*/ 23 h 25"/>
                  <a:gd name="T20" fmla="*/ 3 w 21"/>
                  <a:gd name="T21" fmla="*/ 24 h 25"/>
                  <a:gd name="T22" fmla="*/ 6 w 21"/>
                  <a:gd name="T23" fmla="*/ 22 h 25"/>
                  <a:gd name="T24" fmla="*/ 8 w 21"/>
                  <a:gd name="T25" fmla="*/ 22 h 25"/>
                  <a:gd name="T26" fmla="*/ 9 w 21"/>
                  <a:gd name="T27" fmla="*/ 22 h 25"/>
                  <a:gd name="T28" fmla="*/ 12 w 21"/>
                  <a:gd name="T29" fmla="*/ 21 h 25"/>
                  <a:gd name="T30" fmla="*/ 14 w 21"/>
                  <a:gd name="T31" fmla="*/ 20 h 25"/>
                  <a:gd name="T32" fmla="*/ 17 w 21"/>
                  <a:gd name="T33" fmla="*/ 18 h 25"/>
                  <a:gd name="T34" fmla="*/ 20 w 21"/>
                  <a:gd name="T35" fmla="*/ 20 h 25"/>
                  <a:gd name="T36" fmla="*/ 19 w 21"/>
                  <a:gd name="T37" fmla="*/ 16 h 25"/>
                  <a:gd name="T38" fmla="*/ 17 w 21"/>
                  <a:gd name="T39" fmla="*/ 12 h 25"/>
                  <a:gd name="T40" fmla="*/ 12 w 21"/>
                  <a:gd name="T41" fmla="*/ 0 h 25"/>
                  <a:gd name="T42" fmla="*/ 5 w 21"/>
                  <a:gd name="T43" fmla="*/ 1 h 25"/>
                  <a:gd name="T44" fmla="*/ 5 w 21"/>
                  <a:gd name="T45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25">
                    <a:moveTo>
                      <a:pt x="5" y="1"/>
                    </a:moveTo>
                    <a:cubicBezTo>
                      <a:pt x="3" y="2"/>
                      <a:pt x="2" y="6"/>
                      <a:pt x="4" y="7"/>
                    </a:cubicBezTo>
                    <a:cubicBezTo>
                      <a:pt x="7" y="10"/>
                      <a:pt x="2" y="9"/>
                      <a:pt x="1" y="9"/>
                    </a:cubicBezTo>
                    <a:cubicBezTo>
                      <a:pt x="1" y="9"/>
                      <a:pt x="3" y="11"/>
                      <a:pt x="3" y="11"/>
                    </a:cubicBezTo>
                    <a:cubicBezTo>
                      <a:pt x="3" y="13"/>
                      <a:pt x="3" y="13"/>
                      <a:pt x="2" y="14"/>
                    </a:cubicBezTo>
                    <a:cubicBezTo>
                      <a:pt x="2" y="14"/>
                      <a:pt x="3" y="15"/>
                      <a:pt x="3" y="16"/>
                    </a:cubicBezTo>
                    <a:cubicBezTo>
                      <a:pt x="2" y="17"/>
                      <a:pt x="1" y="20"/>
                      <a:pt x="1" y="20"/>
                    </a:cubicBezTo>
                    <a:cubicBezTo>
                      <a:pt x="1" y="20"/>
                      <a:pt x="3" y="20"/>
                      <a:pt x="3" y="21"/>
                    </a:cubicBezTo>
                    <a:cubicBezTo>
                      <a:pt x="3" y="21"/>
                      <a:pt x="0" y="23"/>
                      <a:pt x="0" y="24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2" y="23"/>
                      <a:pt x="2" y="25"/>
                      <a:pt x="3" y="24"/>
                    </a:cubicBezTo>
                    <a:cubicBezTo>
                      <a:pt x="3" y="23"/>
                      <a:pt x="5" y="22"/>
                      <a:pt x="6" y="22"/>
                    </a:cubicBezTo>
                    <a:cubicBezTo>
                      <a:pt x="7" y="21"/>
                      <a:pt x="6" y="25"/>
                      <a:pt x="8" y="22"/>
                    </a:cubicBezTo>
                    <a:cubicBezTo>
                      <a:pt x="9" y="20"/>
                      <a:pt x="8" y="21"/>
                      <a:pt x="9" y="22"/>
                    </a:cubicBezTo>
                    <a:cubicBezTo>
                      <a:pt x="9" y="22"/>
                      <a:pt x="12" y="21"/>
                      <a:pt x="12" y="21"/>
                    </a:cubicBezTo>
                    <a:cubicBezTo>
                      <a:pt x="14" y="21"/>
                      <a:pt x="13" y="20"/>
                      <a:pt x="14" y="20"/>
                    </a:cubicBezTo>
                    <a:cubicBezTo>
                      <a:pt x="16" y="20"/>
                      <a:pt x="16" y="19"/>
                      <a:pt x="17" y="18"/>
                    </a:cubicBezTo>
                    <a:cubicBezTo>
                      <a:pt x="18" y="16"/>
                      <a:pt x="19" y="19"/>
                      <a:pt x="20" y="20"/>
                    </a:cubicBezTo>
                    <a:cubicBezTo>
                      <a:pt x="21" y="20"/>
                      <a:pt x="19" y="16"/>
                      <a:pt x="19" y="16"/>
                    </a:cubicBezTo>
                    <a:cubicBezTo>
                      <a:pt x="18" y="15"/>
                      <a:pt x="17" y="14"/>
                      <a:pt x="17" y="12"/>
                    </a:cubicBezTo>
                    <a:cubicBezTo>
                      <a:pt x="17" y="7"/>
                      <a:pt x="14" y="4"/>
                      <a:pt x="12" y="0"/>
                    </a:cubicBezTo>
                    <a:cubicBezTo>
                      <a:pt x="10" y="2"/>
                      <a:pt x="8" y="1"/>
                      <a:pt x="5" y="1"/>
                    </a:cubicBezTo>
                    <a:cubicBezTo>
                      <a:pt x="5" y="2"/>
                      <a:pt x="6" y="1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4" name="Freeform 724">
                <a:extLst>
                  <a:ext uri="{FF2B5EF4-FFF2-40B4-BE49-F238E27FC236}">
                    <a16:creationId xmlns:a16="http://schemas.microsoft.com/office/drawing/2014/main" id="{6143B8FC-C7F9-9546-B074-1E5E0AEB63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0931" y="3370244"/>
                <a:ext cx="110560" cy="107060"/>
              </a:xfrm>
              <a:custGeom>
                <a:avLst/>
                <a:gdLst>
                  <a:gd name="T0" fmla="*/ 32 w 32"/>
                  <a:gd name="T1" fmla="*/ 3 h 31"/>
                  <a:gd name="T2" fmla="*/ 29 w 32"/>
                  <a:gd name="T3" fmla="*/ 1 h 31"/>
                  <a:gd name="T4" fmla="*/ 27 w 32"/>
                  <a:gd name="T5" fmla="*/ 4 h 31"/>
                  <a:gd name="T6" fmla="*/ 25 w 32"/>
                  <a:gd name="T7" fmla="*/ 5 h 31"/>
                  <a:gd name="T8" fmla="*/ 20 w 32"/>
                  <a:gd name="T9" fmla="*/ 6 h 31"/>
                  <a:gd name="T10" fmla="*/ 20 w 32"/>
                  <a:gd name="T11" fmla="*/ 10 h 31"/>
                  <a:gd name="T12" fmla="*/ 13 w 32"/>
                  <a:gd name="T13" fmla="*/ 9 h 31"/>
                  <a:gd name="T14" fmla="*/ 10 w 32"/>
                  <a:gd name="T15" fmla="*/ 12 h 31"/>
                  <a:gd name="T16" fmla="*/ 0 w 32"/>
                  <a:gd name="T17" fmla="*/ 19 h 31"/>
                  <a:gd name="T18" fmla="*/ 6 w 32"/>
                  <a:gd name="T19" fmla="*/ 21 h 31"/>
                  <a:gd name="T20" fmla="*/ 5 w 32"/>
                  <a:gd name="T21" fmla="*/ 24 h 31"/>
                  <a:gd name="T22" fmla="*/ 6 w 32"/>
                  <a:gd name="T23" fmla="*/ 26 h 31"/>
                  <a:gd name="T24" fmla="*/ 3 w 32"/>
                  <a:gd name="T25" fmla="*/ 29 h 31"/>
                  <a:gd name="T26" fmla="*/ 5 w 32"/>
                  <a:gd name="T27" fmla="*/ 30 h 31"/>
                  <a:gd name="T28" fmla="*/ 5 w 32"/>
                  <a:gd name="T29" fmla="*/ 31 h 31"/>
                  <a:gd name="T30" fmla="*/ 9 w 32"/>
                  <a:gd name="T31" fmla="*/ 31 h 31"/>
                  <a:gd name="T32" fmla="*/ 12 w 32"/>
                  <a:gd name="T33" fmla="*/ 31 h 31"/>
                  <a:gd name="T34" fmla="*/ 14 w 32"/>
                  <a:gd name="T35" fmla="*/ 28 h 31"/>
                  <a:gd name="T36" fmla="*/ 21 w 32"/>
                  <a:gd name="T37" fmla="*/ 27 h 31"/>
                  <a:gd name="T38" fmla="*/ 16 w 32"/>
                  <a:gd name="T39" fmla="*/ 22 h 31"/>
                  <a:gd name="T40" fmla="*/ 20 w 32"/>
                  <a:gd name="T41" fmla="*/ 19 h 31"/>
                  <a:gd name="T42" fmla="*/ 27 w 32"/>
                  <a:gd name="T43" fmla="*/ 14 h 31"/>
                  <a:gd name="T44" fmla="*/ 27 w 32"/>
                  <a:gd name="T45" fmla="*/ 8 h 31"/>
                  <a:gd name="T46" fmla="*/ 32 w 32"/>
                  <a:gd name="T47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" h="31">
                    <a:moveTo>
                      <a:pt x="32" y="3"/>
                    </a:moveTo>
                    <a:cubicBezTo>
                      <a:pt x="31" y="2"/>
                      <a:pt x="30" y="0"/>
                      <a:pt x="29" y="1"/>
                    </a:cubicBezTo>
                    <a:cubicBezTo>
                      <a:pt x="28" y="1"/>
                      <a:pt x="28" y="3"/>
                      <a:pt x="27" y="4"/>
                    </a:cubicBezTo>
                    <a:cubicBezTo>
                      <a:pt x="27" y="4"/>
                      <a:pt x="26" y="3"/>
                      <a:pt x="25" y="5"/>
                    </a:cubicBezTo>
                    <a:cubicBezTo>
                      <a:pt x="24" y="6"/>
                      <a:pt x="22" y="6"/>
                      <a:pt x="20" y="6"/>
                    </a:cubicBezTo>
                    <a:cubicBezTo>
                      <a:pt x="18" y="7"/>
                      <a:pt x="22" y="9"/>
                      <a:pt x="20" y="10"/>
                    </a:cubicBezTo>
                    <a:cubicBezTo>
                      <a:pt x="17" y="11"/>
                      <a:pt x="16" y="9"/>
                      <a:pt x="13" y="9"/>
                    </a:cubicBezTo>
                    <a:cubicBezTo>
                      <a:pt x="12" y="8"/>
                      <a:pt x="10" y="11"/>
                      <a:pt x="10" y="12"/>
                    </a:cubicBezTo>
                    <a:cubicBezTo>
                      <a:pt x="7" y="15"/>
                      <a:pt x="1" y="15"/>
                      <a:pt x="0" y="19"/>
                    </a:cubicBezTo>
                    <a:cubicBezTo>
                      <a:pt x="0" y="19"/>
                      <a:pt x="6" y="21"/>
                      <a:pt x="6" y="21"/>
                    </a:cubicBezTo>
                    <a:cubicBezTo>
                      <a:pt x="6" y="22"/>
                      <a:pt x="5" y="24"/>
                      <a:pt x="5" y="24"/>
                    </a:cubicBezTo>
                    <a:cubicBezTo>
                      <a:pt x="5" y="26"/>
                      <a:pt x="6" y="25"/>
                      <a:pt x="6" y="26"/>
                    </a:cubicBezTo>
                    <a:cubicBezTo>
                      <a:pt x="6" y="25"/>
                      <a:pt x="2" y="28"/>
                      <a:pt x="3" y="29"/>
                    </a:cubicBezTo>
                    <a:cubicBezTo>
                      <a:pt x="3" y="29"/>
                      <a:pt x="5" y="30"/>
                      <a:pt x="5" y="30"/>
                    </a:cubicBezTo>
                    <a:cubicBezTo>
                      <a:pt x="6" y="30"/>
                      <a:pt x="5" y="30"/>
                      <a:pt x="5" y="31"/>
                    </a:cubicBezTo>
                    <a:cubicBezTo>
                      <a:pt x="5" y="30"/>
                      <a:pt x="9" y="30"/>
                      <a:pt x="9" y="31"/>
                    </a:cubicBezTo>
                    <a:cubicBezTo>
                      <a:pt x="10" y="31"/>
                      <a:pt x="11" y="31"/>
                      <a:pt x="12" y="31"/>
                    </a:cubicBezTo>
                    <a:cubicBezTo>
                      <a:pt x="12" y="31"/>
                      <a:pt x="13" y="29"/>
                      <a:pt x="14" y="28"/>
                    </a:cubicBezTo>
                    <a:cubicBezTo>
                      <a:pt x="17" y="28"/>
                      <a:pt x="19" y="29"/>
                      <a:pt x="21" y="27"/>
                    </a:cubicBezTo>
                    <a:cubicBezTo>
                      <a:pt x="21" y="25"/>
                      <a:pt x="16" y="23"/>
                      <a:pt x="16" y="22"/>
                    </a:cubicBezTo>
                    <a:cubicBezTo>
                      <a:pt x="17" y="21"/>
                      <a:pt x="18" y="20"/>
                      <a:pt x="20" y="19"/>
                    </a:cubicBezTo>
                    <a:cubicBezTo>
                      <a:pt x="22" y="17"/>
                      <a:pt x="24" y="15"/>
                      <a:pt x="27" y="14"/>
                    </a:cubicBezTo>
                    <a:cubicBezTo>
                      <a:pt x="29" y="12"/>
                      <a:pt x="26" y="9"/>
                      <a:pt x="27" y="8"/>
                    </a:cubicBezTo>
                    <a:cubicBezTo>
                      <a:pt x="29" y="6"/>
                      <a:pt x="30" y="4"/>
                      <a:pt x="32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5" name="Freeform 725">
                <a:extLst>
                  <a:ext uri="{FF2B5EF4-FFF2-40B4-BE49-F238E27FC236}">
                    <a16:creationId xmlns:a16="http://schemas.microsoft.com/office/drawing/2014/main" id="{631A382B-84BE-0647-A80A-7C50F663DB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4465" y="3097302"/>
                <a:ext cx="82332" cy="85882"/>
              </a:xfrm>
              <a:custGeom>
                <a:avLst/>
                <a:gdLst>
                  <a:gd name="T0" fmla="*/ 21 w 24"/>
                  <a:gd name="T1" fmla="*/ 8 h 25"/>
                  <a:gd name="T2" fmla="*/ 18 w 24"/>
                  <a:gd name="T3" fmla="*/ 5 h 25"/>
                  <a:gd name="T4" fmla="*/ 15 w 24"/>
                  <a:gd name="T5" fmla="*/ 6 h 25"/>
                  <a:gd name="T6" fmla="*/ 16 w 24"/>
                  <a:gd name="T7" fmla="*/ 1 h 25"/>
                  <a:gd name="T8" fmla="*/ 10 w 24"/>
                  <a:gd name="T9" fmla="*/ 1 h 25"/>
                  <a:gd name="T10" fmla="*/ 10 w 24"/>
                  <a:gd name="T11" fmla="*/ 2 h 25"/>
                  <a:gd name="T12" fmla="*/ 9 w 24"/>
                  <a:gd name="T13" fmla="*/ 3 h 25"/>
                  <a:gd name="T14" fmla="*/ 11 w 24"/>
                  <a:gd name="T15" fmla="*/ 4 h 25"/>
                  <a:gd name="T16" fmla="*/ 9 w 24"/>
                  <a:gd name="T17" fmla="*/ 5 h 25"/>
                  <a:gd name="T18" fmla="*/ 2 w 24"/>
                  <a:gd name="T19" fmla="*/ 6 h 25"/>
                  <a:gd name="T20" fmla="*/ 3 w 24"/>
                  <a:gd name="T21" fmla="*/ 7 h 25"/>
                  <a:gd name="T22" fmla="*/ 2 w 24"/>
                  <a:gd name="T23" fmla="*/ 8 h 25"/>
                  <a:gd name="T24" fmla="*/ 2 w 24"/>
                  <a:gd name="T25" fmla="*/ 8 h 25"/>
                  <a:gd name="T26" fmla="*/ 1 w 24"/>
                  <a:gd name="T27" fmla="*/ 8 h 25"/>
                  <a:gd name="T28" fmla="*/ 3 w 24"/>
                  <a:gd name="T29" fmla="*/ 10 h 25"/>
                  <a:gd name="T30" fmla="*/ 6 w 24"/>
                  <a:gd name="T31" fmla="*/ 13 h 25"/>
                  <a:gd name="T32" fmla="*/ 5 w 24"/>
                  <a:gd name="T33" fmla="*/ 17 h 25"/>
                  <a:gd name="T34" fmla="*/ 1 w 24"/>
                  <a:gd name="T35" fmla="*/ 20 h 25"/>
                  <a:gd name="T36" fmla="*/ 3 w 24"/>
                  <a:gd name="T37" fmla="*/ 20 h 25"/>
                  <a:gd name="T38" fmla="*/ 0 w 24"/>
                  <a:gd name="T39" fmla="*/ 22 h 25"/>
                  <a:gd name="T40" fmla="*/ 3 w 24"/>
                  <a:gd name="T41" fmla="*/ 21 h 25"/>
                  <a:gd name="T42" fmla="*/ 2 w 24"/>
                  <a:gd name="T43" fmla="*/ 24 h 25"/>
                  <a:gd name="T44" fmla="*/ 4 w 24"/>
                  <a:gd name="T45" fmla="*/ 23 h 25"/>
                  <a:gd name="T46" fmla="*/ 4 w 24"/>
                  <a:gd name="T47" fmla="*/ 25 h 25"/>
                  <a:gd name="T48" fmla="*/ 8 w 24"/>
                  <a:gd name="T49" fmla="*/ 24 h 25"/>
                  <a:gd name="T50" fmla="*/ 17 w 24"/>
                  <a:gd name="T51" fmla="*/ 20 h 25"/>
                  <a:gd name="T52" fmla="*/ 22 w 24"/>
                  <a:gd name="T53" fmla="*/ 16 h 25"/>
                  <a:gd name="T54" fmla="*/ 21 w 24"/>
                  <a:gd name="T55" fmla="*/ 8 h 25"/>
                  <a:gd name="T56" fmla="*/ 21 w 24"/>
                  <a:gd name="T57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4" h="25">
                    <a:moveTo>
                      <a:pt x="21" y="8"/>
                    </a:moveTo>
                    <a:cubicBezTo>
                      <a:pt x="20" y="8"/>
                      <a:pt x="19" y="5"/>
                      <a:pt x="18" y="5"/>
                    </a:cubicBezTo>
                    <a:cubicBezTo>
                      <a:pt x="16" y="6"/>
                      <a:pt x="17" y="7"/>
                      <a:pt x="15" y="6"/>
                    </a:cubicBezTo>
                    <a:cubicBezTo>
                      <a:pt x="11" y="5"/>
                      <a:pt x="15" y="3"/>
                      <a:pt x="16" y="1"/>
                    </a:cubicBezTo>
                    <a:cubicBezTo>
                      <a:pt x="14" y="1"/>
                      <a:pt x="11" y="0"/>
                      <a:pt x="10" y="1"/>
                    </a:cubicBezTo>
                    <a:cubicBezTo>
                      <a:pt x="10" y="1"/>
                      <a:pt x="12" y="1"/>
                      <a:pt x="10" y="2"/>
                    </a:cubicBezTo>
                    <a:cubicBezTo>
                      <a:pt x="10" y="2"/>
                      <a:pt x="8" y="3"/>
                      <a:pt x="9" y="3"/>
                    </a:cubicBezTo>
                    <a:cubicBezTo>
                      <a:pt x="9" y="4"/>
                      <a:pt x="11" y="3"/>
                      <a:pt x="11" y="4"/>
                    </a:cubicBezTo>
                    <a:cubicBezTo>
                      <a:pt x="12" y="5"/>
                      <a:pt x="9" y="5"/>
                      <a:pt x="9" y="5"/>
                    </a:cubicBezTo>
                    <a:cubicBezTo>
                      <a:pt x="7" y="6"/>
                      <a:pt x="3" y="5"/>
                      <a:pt x="2" y="6"/>
                    </a:cubicBezTo>
                    <a:cubicBezTo>
                      <a:pt x="2" y="6"/>
                      <a:pt x="3" y="6"/>
                      <a:pt x="3" y="7"/>
                    </a:cubicBezTo>
                    <a:cubicBezTo>
                      <a:pt x="3" y="7"/>
                      <a:pt x="1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1" y="8"/>
                      <a:pt x="1" y="8"/>
                    </a:cubicBezTo>
                    <a:cubicBezTo>
                      <a:pt x="1" y="9"/>
                      <a:pt x="5" y="9"/>
                      <a:pt x="3" y="10"/>
                    </a:cubicBezTo>
                    <a:cubicBezTo>
                      <a:pt x="0" y="12"/>
                      <a:pt x="4" y="13"/>
                      <a:pt x="6" y="13"/>
                    </a:cubicBezTo>
                    <a:cubicBezTo>
                      <a:pt x="7" y="13"/>
                      <a:pt x="5" y="16"/>
                      <a:pt x="5" y="17"/>
                    </a:cubicBezTo>
                    <a:cubicBezTo>
                      <a:pt x="4" y="17"/>
                      <a:pt x="2" y="21"/>
                      <a:pt x="1" y="20"/>
                    </a:cubicBezTo>
                    <a:cubicBezTo>
                      <a:pt x="1" y="20"/>
                      <a:pt x="3" y="20"/>
                      <a:pt x="3" y="20"/>
                    </a:cubicBezTo>
                    <a:cubicBezTo>
                      <a:pt x="2" y="21"/>
                      <a:pt x="1" y="20"/>
                      <a:pt x="0" y="22"/>
                    </a:cubicBezTo>
                    <a:cubicBezTo>
                      <a:pt x="0" y="22"/>
                      <a:pt x="3" y="21"/>
                      <a:pt x="3" y="21"/>
                    </a:cubicBezTo>
                    <a:cubicBezTo>
                      <a:pt x="3" y="21"/>
                      <a:pt x="2" y="23"/>
                      <a:pt x="2" y="24"/>
                    </a:cubicBezTo>
                    <a:cubicBezTo>
                      <a:pt x="2" y="24"/>
                      <a:pt x="4" y="23"/>
                      <a:pt x="4" y="23"/>
                    </a:cubicBezTo>
                    <a:cubicBezTo>
                      <a:pt x="4" y="23"/>
                      <a:pt x="4" y="24"/>
                      <a:pt x="4" y="25"/>
                    </a:cubicBezTo>
                    <a:cubicBezTo>
                      <a:pt x="5" y="25"/>
                      <a:pt x="7" y="24"/>
                      <a:pt x="8" y="24"/>
                    </a:cubicBezTo>
                    <a:cubicBezTo>
                      <a:pt x="11" y="23"/>
                      <a:pt x="14" y="20"/>
                      <a:pt x="17" y="20"/>
                    </a:cubicBezTo>
                    <a:cubicBezTo>
                      <a:pt x="21" y="20"/>
                      <a:pt x="20" y="19"/>
                      <a:pt x="22" y="16"/>
                    </a:cubicBezTo>
                    <a:cubicBezTo>
                      <a:pt x="24" y="13"/>
                      <a:pt x="21" y="11"/>
                      <a:pt x="21" y="8"/>
                    </a:cubicBezTo>
                    <a:cubicBezTo>
                      <a:pt x="20" y="8"/>
                      <a:pt x="21" y="9"/>
                      <a:pt x="21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6" name="Freeform 726">
                <a:extLst>
                  <a:ext uri="{FF2B5EF4-FFF2-40B4-BE49-F238E27FC236}">
                    <a16:creationId xmlns:a16="http://schemas.microsoft.com/office/drawing/2014/main" id="{E7A2C52B-DE75-6243-9316-9CF2790CA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5630" y="3093774"/>
                <a:ext cx="55280" cy="34117"/>
              </a:xfrm>
              <a:custGeom>
                <a:avLst/>
                <a:gdLst>
                  <a:gd name="T0" fmla="*/ 1 w 16"/>
                  <a:gd name="T1" fmla="*/ 6 h 10"/>
                  <a:gd name="T2" fmla="*/ 4 w 16"/>
                  <a:gd name="T3" fmla="*/ 8 h 10"/>
                  <a:gd name="T4" fmla="*/ 5 w 16"/>
                  <a:gd name="T5" fmla="*/ 7 h 10"/>
                  <a:gd name="T6" fmla="*/ 8 w 16"/>
                  <a:gd name="T7" fmla="*/ 8 h 10"/>
                  <a:gd name="T8" fmla="*/ 11 w 16"/>
                  <a:gd name="T9" fmla="*/ 4 h 10"/>
                  <a:gd name="T10" fmla="*/ 11 w 16"/>
                  <a:gd name="T11" fmla="*/ 2 h 10"/>
                  <a:gd name="T12" fmla="*/ 7 w 16"/>
                  <a:gd name="T13" fmla="*/ 1 h 10"/>
                  <a:gd name="T14" fmla="*/ 4 w 16"/>
                  <a:gd name="T15" fmla="*/ 2 h 10"/>
                  <a:gd name="T16" fmla="*/ 1 w 16"/>
                  <a:gd name="T17" fmla="*/ 6 h 10"/>
                  <a:gd name="T18" fmla="*/ 1 w 16"/>
                  <a:gd name="T1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0">
                    <a:moveTo>
                      <a:pt x="1" y="6"/>
                    </a:moveTo>
                    <a:cubicBezTo>
                      <a:pt x="0" y="7"/>
                      <a:pt x="3" y="8"/>
                      <a:pt x="4" y="8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6" y="6"/>
                      <a:pt x="7" y="7"/>
                      <a:pt x="8" y="8"/>
                    </a:cubicBezTo>
                    <a:cubicBezTo>
                      <a:pt x="10" y="10"/>
                      <a:pt x="16" y="5"/>
                      <a:pt x="11" y="4"/>
                    </a:cubicBezTo>
                    <a:cubicBezTo>
                      <a:pt x="12" y="4"/>
                      <a:pt x="11" y="2"/>
                      <a:pt x="11" y="2"/>
                    </a:cubicBezTo>
                    <a:cubicBezTo>
                      <a:pt x="10" y="0"/>
                      <a:pt x="9" y="0"/>
                      <a:pt x="7" y="1"/>
                    </a:cubicBezTo>
                    <a:cubicBezTo>
                      <a:pt x="6" y="1"/>
                      <a:pt x="4" y="1"/>
                      <a:pt x="4" y="2"/>
                    </a:cubicBezTo>
                    <a:cubicBezTo>
                      <a:pt x="3" y="3"/>
                      <a:pt x="1" y="4"/>
                      <a:pt x="1" y="6"/>
                    </a:cubicBezTo>
                    <a:cubicBezTo>
                      <a:pt x="1" y="6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7" name="Freeform 727">
                <a:extLst>
                  <a:ext uri="{FF2B5EF4-FFF2-40B4-BE49-F238E27FC236}">
                    <a16:creationId xmlns:a16="http://schemas.microsoft.com/office/drawing/2014/main" id="{6B788914-2BF0-5D47-89BE-7D0E7B4911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636" y="3352597"/>
                <a:ext cx="216414" cy="158824"/>
              </a:xfrm>
              <a:custGeom>
                <a:avLst/>
                <a:gdLst>
                  <a:gd name="T0" fmla="*/ 58 w 63"/>
                  <a:gd name="T1" fmla="*/ 8 h 46"/>
                  <a:gd name="T2" fmla="*/ 52 w 63"/>
                  <a:gd name="T3" fmla="*/ 6 h 46"/>
                  <a:gd name="T4" fmla="*/ 49 w 63"/>
                  <a:gd name="T5" fmla="*/ 6 h 46"/>
                  <a:gd name="T6" fmla="*/ 45 w 63"/>
                  <a:gd name="T7" fmla="*/ 6 h 46"/>
                  <a:gd name="T8" fmla="*/ 40 w 63"/>
                  <a:gd name="T9" fmla="*/ 4 h 46"/>
                  <a:gd name="T10" fmla="*/ 38 w 63"/>
                  <a:gd name="T11" fmla="*/ 2 h 46"/>
                  <a:gd name="T12" fmla="*/ 35 w 63"/>
                  <a:gd name="T13" fmla="*/ 2 h 46"/>
                  <a:gd name="T14" fmla="*/ 31 w 63"/>
                  <a:gd name="T15" fmla="*/ 2 h 46"/>
                  <a:gd name="T16" fmla="*/ 27 w 63"/>
                  <a:gd name="T17" fmla="*/ 2 h 46"/>
                  <a:gd name="T18" fmla="*/ 17 w 63"/>
                  <a:gd name="T19" fmla="*/ 1 h 46"/>
                  <a:gd name="T20" fmla="*/ 8 w 63"/>
                  <a:gd name="T21" fmla="*/ 0 h 46"/>
                  <a:gd name="T22" fmla="*/ 2 w 63"/>
                  <a:gd name="T23" fmla="*/ 3 h 46"/>
                  <a:gd name="T24" fmla="*/ 2 w 63"/>
                  <a:gd name="T25" fmla="*/ 6 h 46"/>
                  <a:gd name="T26" fmla="*/ 2 w 63"/>
                  <a:gd name="T27" fmla="*/ 11 h 46"/>
                  <a:gd name="T28" fmla="*/ 5 w 63"/>
                  <a:gd name="T29" fmla="*/ 10 h 46"/>
                  <a:gd name="T30" fmla="*/ 7 w 63"/>
                  <a:gd name="T31" fmla="*/ 12 h 46"/>
                  <a:gd name="T32" fmla="*/ 12 w 63"/>
                  <a:gd name="T33" fmla="*/ 11 h 46"/>
                  <a:gd name="T34" fmla="*/ 14 w 63"/>
                  <a:gd name="T35" fmla="*/ 14 h 46"/>
                  <a:gd name="T36" fmla="*/ 13 w 63"/>
                  <a:gd name="T37" fmla="*/ 20 h 46"/>
                  <a:gd name="T38" fmla="*/ 12 w 63"/>
                  <a:gd name="T39" fmla="*/ 25 h 46"/>
                  <a:gd name="T40" fmla="*/ 12 w 63"/>
                  <a:gd name="T41" fmla="*/ 28 h 46"/>
                  <a:gd name="T42" fmla="*/ 10 w 63"/>
                  <a:gd name="T43" fmla="*/ 33 h 46"/>
                  <a:gd name="T44" fmla="*/ 10 w 63"/>
                  <a:gd name="T45" fmla="*/ 38 h 46"/>
                  <a:gd name="T46" fmla="*/ 17 w 63"/>
                  <a:gd name="T47" fmla="*/ 44 h 46"/>
                  <a:gd name="T48" fmla="*/ 20 w 63"/>
                  <a:gd name="T49" fmla="*/ 45 h 46"/>
                  <a:gd name="T50" fmla="*/ 21 w 63"/>
                  <a:gd name="T51" fmla="*/ 43 h 46"/>
                  <a:gd name="T52" fmla="*/ 24 w 63"/>
                  <a:gd name="T53" fmla="*/ 42 h 46"/>
                  <a:gd name="T54" fmla="*/ 36 w 63"/>
                  <a:gd name="T55" fmla="*/ 41 h 46"/>
                  <a:gd name="T56" fmla="*/ 39 w 63"/>
                  <a:gd name="T57" fmla="*/ 38 h 46"/>
                  <a:gd name="T58" fmla="*/ 43 w 63"/>
                  <a:gd name="T59" fmla="*/ 35 h 46"/>
                  <a:gd name="T60" fmla="*/ 47 w 63"/>
                  <a:gd name="T61" fmla="*/ 30 h 46"/>
                  <a:gd name="T62" fmla="*/ 45 w 63"/>
                  <a:gd name="T63" fmla="*/ 26 h 46"/>
                  <a:gd name="T64" fmla="*/ 48 w 63"/>
                  <a:gd name="T65" fmla="*/ 21 h 46"/>
                  <a:gd name="T66" fmla="*/ 50 w 63"/>
                  <a:gd name="T67" fmla="*/ 19 h 46"/>
                  <a:gd name="T68" fmla="*/ 51 w 63"/>
                  <a:gd name="T69" fmla="*/ 17 h 46"/>
                  <a:gd name="T70" fmla="*/ 60 w 63"/>
                  <a:gd name="T71" fmla="*/ 13 h 46"/>
                  <a:gd name="T72" fmla="*/ 63 w 63"/>
                  <a:gd name="T73" fmla="*/ 9 h 46"/>
                  <a:gd name="T74" fmla="*/ 58 w 63"/>
                  <a:gd name="T75" fmla="*/ 8 h 46"/>
                  <a:gd name="T76" fmla="*/ 58 w 63"/>
                  <a:gd name="T77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46">
                    <a:moveTo>
                      <a:pt x="58" y="8"/>
                    </a:moveTo>
                    <a:cubicBezTo>
                      <a:pt x="55" y="8"/>
                      <a:pt x="54" y="7"/>
                      <a:pt x="52" y="6"/>
                    </a:cubicBezTo>
                    <a:cubicBezTo>
                      <a:pt x="51" y="5"/>
                      <a:pt x="50" y="6"/>
                      <a:pt x="49" y="6"/>
                    </a:cubicBezTo>
                    <a:cubicBezTo>
                      <a:pt x="48" y="6"/>
                      <a:pt x="46" y="6"/>
                      <a:pt x="45" y="6"/>
                    </a:cubicBezTo>
                    <a:cubicBezTo>
                      <a:pt x="43" y="5"/>
                      <a:pt x="41" y="4"/>
                      <a:pt x="40" y="4"/>
                    </a:cubicBezTo>
                    <a:cubicBezTo>
                      <a:pt x="39" y="3"/>
                      <a:pt x="39" y="3"/>
                      <a:pt x="38" y="2"/>
                    </a:cubicBezTo>
                    <a:cubicBezTo>
                      <a:pt x="37" y="3"/>
                      <a:pt x="36" y="2"/>
                      <a:pt x="35" y="2"/>
                    </a:cubicBezTo>
                    <a:cubicBezTo>
                      <a:pt x="33" y="1"/>
                      <a:pt x="32" y="2"/>
                      <a:pt x="31" y="2"/>
                    </a:cubicBezTo>
                    <a:cubicBezTo>
                      <a:pt x="29" y="2"/>
                      <a:pt x="28" y="2"/>
                      <a:pt x="27" y="2"/>
                    </a:cubicBezTo>
                    <a:cubicBezTo>
                      <a:pt x="24" y="2"/>
                      <a:pt x="21" y="1"/>
                      <a:pt x="17" y="1"/>
                    </a:cubicBezTo>
                    <a:cubicBezTo>
                      <a:pt x="15" y="1"/>
                      <a:pt x="11" y="0"/>
                      <a:pt x="8" y="0"/>
                    </a:cubicBezTo>
                    <a:cubicBezTo>
                      <a:pt x="7" y="1"/>
                      <a:pt x="4" y="2"/>
                      <a:pt x="2" y="3"/>
                    </a:cubicBezTo>
                    <a:cubicBezTo>
                      <a:pt x="0" y="4"/>
                      <a:pt x="1" y="5"/>
                      <a:pt x="2" y="6"/>
                    </a:cubicBezTo>
                    <a:cubicBezTo>
                      <a:pt x="2" y="8"/>
                      <a:pt x="2" y="9"/>
                      <a:pt x="2" y="11"/>
                    </a:cubicBezTo>
                    <a:cubicBezTo>
                      <a:pt x="3" y="11"/>
                      <a:pt x="5" y="10"/>
                      <a:pt x="5" y="10"/>
                    </a:cubicBezTo>
                    <a:cubicBezTo>
                      <a:pt x="6" y="10"/>
                      <a:pt x="5" y="12"/>
                      <a:pt x="7" y="12"/>
                    </a:cubicBezTo>
                    <a:cubicBezTo>
                      <a:pt x="9" y="12"/>
                      <a:pt x="10" y="11"/>
                      <a:pt x="12" y="11"/>
                    </a:cubicBezTo>
                    <a:cubicBezTo>
                      <a:pt x="14" y="10"/>
                      <a:pt x="16" y="13"/>
                      <a:pt x="14" y="14"/>
                    </a:cubicBezTo>
                    <a:cubicBezTo>
                      <a:pt x="12" y="16"/>
                      <a:pt x="13" y="17"/>
                      <a:pt x="13" y="20"/>
                    </a:cubicBezTo>
                    <a:cubicBezTo>
                      <a:pt x="12" y="21"/>
                      <a:pt x="13" y="24"/>
                      <a:pt x="12" y="25"/>
                    </a:cubicBezTo>
                    <a:cubicBezTo>
                      <a:pt x="9" y="25"/>
                      <a:pt x="10" y="26"/>
                      <a:pt x="12" y="28"/>
                    </a:cubicBezTo>
                    <a:cubicBezTo>
                      <a:pt x="13" y="29"/>
                      <a:pt x="10" y="31"/>
                      <a:pt x="10" y="33"/>
                    </a:cubicBezTo>
                    <a:cubicBezTo>
                      <a:pt x="12" y="35"/>
                      <a:pt x="10" y="36"/>
                      <a:pt x="10" y="38"/>
                    </a:cubicBezTo>
                    <a:cubicBezTo>
                      <a:pt x="13" y="37"/>
                      <a:pt x="15" y="42"/>
                      <a:pt x="17" y="44"/>
                    </a:cubicBezTo>
                    <a:cubicBezTo>
                      <a:pt x="17" y="45"/>
                      <a:pt x="19" y="46"/>
                      <a:pt x="20" y="45"/>
                    </a:cubicBezTo>
                    <a:cubicBezTo>
                      <a:pt x="20" y="45"/>
                      <a:pt x="21" y="44"/>
                      <a:pt x="21" y="43"/>
                    </a:cubicBezTo>
                    <a:cubicBezTo>
                      <a:pt x="22" y="43"/>
                      <a:pt x="24" y="42"/>
                      <a:pt x="24" y="42"/>
                    </a:cubicBezTo>
                    <a:cubicBezTo>
                      <a:pt x="28" y="41"/>
                      <a:pt x="32" y="42"/>
                      <a:pt x="36" y="41"/>
                    </a:cubicBezTo>
                    <a:cubicBezTo>
                      <a:pt x="37" y="40"/>
                      <a:pt x="37" y="39"/>
                      <a:pt x="39" y="38"/>
                    </a:cubicBezTo>
                    <a:cubicBezTo>
                      <a:pt x="41" y="37"/>
                      <a:pt x="42" y="36"/>
                      <a:pt x="43" y="35"/>
                    </a:cubicBezTo>
                    <a:cubicBezTo>
                      <a:pt x="44" y="32"/>
                      <a:pt x="45" y="31"/>
                      <a:pt x="47" y="30"/>
                    </a:cubicBezTo>
                    <a:cubicBezTo>
                      <a:pt x="48" y="29"/>
                      <a:pt x="46" y="27"/>
                      <a:pt x="45" y="26"/>
                    </a:cubicBezTo>
                    <a:cubicBezTo>
                      <a:pt x="45" y="25"/>
                      <a:pt x="47" y="22"/>
                      <a:pt x="48" y="21"/>
                    </a:cubicBezTo>
                    <a:cubicBezTo>
                      <a:pt x="48" y="21"/>
                      <a:pt x="49" y="20"/>
                      <a:pt x="50" y="19"/>
                    </a:cubicBezTo>
                    <a:cubicBezTo>
                      <a:pt x="50" y="19"/>
                      <a:pt x="50" y="17"/>
                      <a:pt x="51" y="17"/>
                    </a:cubicBezTo>
                    <a:cubicBezTo>
                      <a:pt x="54" y="15"/>
                      <a:pt x="57" y="14"/>
                      <a:pt x="60" y="13"/>
                    </a:cubicBezTo>
                    <a:cubicBezTo>
                      <a:pt x="61" y="12"/>
                      <a:pt x="63" y="11"/>
                      <a:pt x="63" y="9"/>
                    </a:cubicBezTo>
                    <a:cubicBezTo>
                      <a:pt x="62" y="7"/>
                      <a:pt x="60" y="9"/>
                      <a:pt x="58" y="8"/>
                    </a:cubicBezTo>
                    <a:cubicBezTo>
                      <a:pt x="55" y="8"/>
                      <a:pt x="60" y="9"/>
                      <a:pt x="58" y="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8" name="Freeform 728">
                <a:extLst>
                  <a:ext uri="{FF2B5EF4-FFF2-40B4-BE49-F238E27FC236}">
                    <a16:creationId xmlns:a16="http://schemas.microsoft.com/office/drawing/2014/main" id="{154072BA-8A2F-D94C-8DB8-4D789C5B8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636" y="3386715"/>
                <a:ext cx="55280" cy="104707"/>
              </a:xfrm>
              <a:custGeom>
                <a:avLst/>
                <a:gdLst>
                  <a:gd name="T0" fmla="*/ 11 w 16"/>
                  <a:gd name="T1" fmla="*/ 25 h 30"/>
                  <a:gd name="T2" fmla="*/ 11 w 16"/>
                  <a:gd name="T3" fmla="*/ 21 h 30"/>
                  <a:gd name="T4" fmla="*/ 10 w 16"/>
                  <a:gd name="T5" fmla="*/ 16 h 30"/>
                  <a:gd name="T6" fmla="*/ 12 w 16"/>
                  <a:gd name="T7" fmla="*/ 14 h 30"/>
                  <a:gd name="T8" fmla="*/ 13 w 16"/>
                  <a:gd name="T9" fmla="*/ 9 h 30"/>
                  <a:gd name="T10" fmla="*/ 14 w 16"/>
                  <a:gd name="T11" fmla="*/ 4 h 30"/>
                  <a:gd name="T12" fmla="*/ 12 w 16"/>
                  <a:gd name="T13" fmla="*/ 1 h 30"/>
                  <a:gd name="T14" fmla="*/ 7 w 16"/>
                  <a:gd name="T15" fmla="*/ 2 h 30"/>
                  <a:gd name="T16" fmla="*/ 5 w 16"/>
                  <a:gd name="T17" fmla="*/ 0 h 30"/>
                  <a:gd name="T18" fmla="*/ 4 w 16"/>
                  <a:gd name="T19" fmla="*/ 0 h 30"/>
                  <a:gd name="T20" fmla="*/ 3 w 16"/>
                  <a:gd name="T21" fmla="*/ 4 h 30"/>
                  <a:gd name="T22" fmla="*/ 3 w 16"/>
                  <a:gd name="T23" fmla="*/ 8 h 30"/>
                  <a:gd name="T24" fmla="*/ 2 w 16"/>
                  <a:gd name="T25" fmla="*/ 13 h 30"/>
                  <a:gd name="T26" fmla="*/ 0 w 16"/>
                  <a:gd name="T27" fmla="*/ 20 h 30"/>
                  <a:gd name="T28" fmla="*/ 2 w 16"/>
                  <a:gd name="T29" fmla="*/ 22 h 30"/>
                  <a:gd name="T30" fmla="*/ 2 w 16"/>
                  <a:gd name="T31" fmla="*/ 28 h 30"/>
                  <a:gd name="T32" fmla="*/ 6 w 16"/>
                  <a:gd name="T33" fmla="*/ 30 h 30"/>
                  <a:gd name="T34" fmla="*/ 11 w 16"/>
                  <a:gd name="T35" fmla="*/ 25 h 30"/>
                  <a:gd name="T36" fmla="*/ 11 w 16"/>
                  <a:gd name="T37" fmla="*/ 2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30">
                    <a:moveTo>
                      <a:pt x="11" y="25"/>
                    </a:moveTo>
                    <a:cubicBezTo>
                      <a:pt x="12" y="23"/>
                      <a:pt x="10" y="22"/>
                      <a:pt x="11" y="21"/>
                    </a:cubicBezTo>
                    <a:cubicBezTo>
                      <a:pt x="12" y="18"/>
                      <a:pt x="12" y="18"/>
                      <a:pt x="10" y="16"/>
                    </a:cubicBezTo>
                    <a:cubicBezTo>
                      <a:pt x="9" y="14"/>
                      <a:pt x="11" y="15"/>
                      <a:pt x="12" y="14"/>
                    </a:cubicBezTo>
                    <a:cubicBezTo>
                      <a:pt x="13" y="13"/>
                      <a:pt x="13" y="10"/>
                      <a:pt x="13" y="9"/>
                    </a:cubicBezTo>
                    <a:cubicBezTo>
                      <a:pt x="13" y="6"/>
                      <a:pt x="12" y="6"/>
                      <a:pt x="14" y="4"/>
                    </a:cubicBezTo>
                    <a:cubicBezTo>
                      <a:pt x="16" y="3"/>
                      <a:pt x="14" y="0"/>
                      <a:pt x="12" y="1"/>
                    </a:cubicBezTo>
                    <a:cubicBezTo>
                      <a:pt x="10" y="1"/>
                      <a:pt x="9" y="2"/>
                      <a:pt x="7" y="2"/>
                    </a:cubicBezTo>
                    <a:cubicBezTo>
                      <a:pt x="5" y="2"/>
                      <a:pt x="6" y="0"/>
                      <a:pt x="5" y="0"/>
                    </a:cubicBezTo>
                    <a:cubicBezTo>
                      <a:pt x="6" y="0"/>
                      <a:pt x="3" y="0"/>
                      <a:pt x="4" y="0"/>
                    </a:cubicBezTo>
                    <a:cubicBezTo>
                      <a:pt x="2" y="1"/>
                      <a:pt x="3" y="2"/>
                      <a:pt x="3" y="4"/>
                    </a:cubicBezTo>
                    <a:cubicBezTo>
                      <a:pt x="3" y="5"/>
                      <a:pt x="3" y="7"/>
                      <a:pt x="3" y="8"/>
                    </a:cubicBezTo>
                    <a:cubicBezTo>
                      <a:pt x="2" y="10"/>
                      <a:pt x="2" y="12"/>
                      <a:pt x="2" y="13"/>
                    </a:cubicBezTo>
                    <a:cubicBezTo>
                      <a:pt x="1" y="16"/>
                      <a:pt x="0" y="17"/>
                      <a:pt x="0" y="20"/>
                    </a:cubicBezTo>
                    <a:cubicBezTo>
                      <a:pt x="1" y="21"/>
                      <a:pt x="2" y="20"/>
                      <a:pt x="2" y="22"/>
                    </a:cubicBezTo>
                    <a:cubicBezTo>
                      <a:pt x="3" y="23"/>
                      <a:pt x="2" y="26"/>
                      <a:pt x="2" y="28"/>
                    </a:cubicBezTo>
                    <a:cubicBezTo>
                      <a:pt x="2" y="30"/>
                      <a:pt x="4" y="30"/>
                      <a:pt x="6" y="30"/>
                    </a:cubicBezTo>
                    <a:cubicBezTo>
                      <a:pt x="10" y="30"/>
                      <a:pt x="9" y="27"/>
                      <a:pt x="11" y="25"/>
                    </a:cubicBezTo>
                    <a:cubicBezTo>
                      <a:pt x="12" y="23"/>
                      <a:pt x="10" y="26"/>
                      <a:pt x="11" y="2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19" name="Freeform 729">
                <a:extLst>
                  <a:ext uri="{FF2B5EF4-FFF2-40B4-BE49-F238E27FC236}">
                    <a16:creationId xmlns:a16="http://schemas.microsoft.com/office/drawing/2014/main" id="{DA2F64CD-0A55-F14D-8AF6-F487F50E0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345" y="4333774"/>
                <a:ext cx="182306" cy="304707"/>
              </a:xfrm>
              <a:custGeom>
                <a:avLst/>
                <a:gdLst>
                  <a:gd name="T0" fmla="*/ 52 w 53"/>
                  <a:gd name="T1" fmla="*/ 23 h 88"/>
                  <a:gd name="T2" fmla="*/ 50 w 53"/>
                  <a:gd name="T3" fmla="*/ 3 h 88"/>
                  <a:gd name="T4" fmla="*/ 46 w 53"/>
                  <a:gd name="T5" fmla="*/ 3 h 88"/>
                  <a:gd name="T6" fmla="*/ 41 w 53"/>
                  <a:gd name="T7" fmla="*/ 6 h 88"/>
                  <a:gd name="T8" fmla="*/ 38 w 53"/>
                  <a:gd name="T9" fmla="*/ 7 h 88"/>
                  <a:gd name="T10" fmla="*/ 32 w 53"/>
                  <a:gd name="T11" fmla="*/ 7 h 88"/>
                  <a:gd name="T12" fmla="*/ 28 w 53"/>
                  <a:gd name="T13" fmla="*/ 7 h 88"/>
                  <a:gd name="T14" fmla="*/ 23 w 53"/>
                  <a:gd name="T15" fmla="*/ 7 h 88"/>
                  <a:gd name="T16" fmla="*/ 24 w 53"/>
                  <a:gd name="T17" fmla="*/ 18 h 88"/>
                  <a:gd name="T18" fmla="*/ 25 w 53"/>
                  <a:gd name="T19" fmla="*/ 20 h 88"/>
                  <a:gd name="T20" fmla="*/ 27 w 53"/>
                  <a:gd name="T21" fmla="*/ 22 h 88"/>
                  <a:gd name="T22" fmla="*/ 27 w 53"/>
                  <a:gd name="T23" fmla="*/ 28 h 88"/>
                  <a:gd name="T24" fmla="*/ 25 w 53"/>
                  <a:gd name="T25" fmla="*/ 31 h 88"/>
                  <a:gd name="T26" fmla="*/ 24 w 53"/>
                  <a:gd name="T27" fmla="*/ 35 h 88"/>
                  <a:gd name="T28" fmla="*/ 20 w 53"/>
                  <a:gd name="T29" fmla="*/ 31 h 88"/>
                  <a:gd name="T30" fmla="*/ 21 w 53"/>
                  <a:gd name="T31" fmla="*/ 25 h 88"/>
                  <a:gd name="T32" fmla="*/ 16 w 53"/>
                  <a:gd name="T33" fmla="*/ 22 h 88"/>
                  <a:gd name="T34" fmla="*/ 13 w 53"/>
                  <a:gd name="T35" fmla="*/ 20 h 88"/>
                  <a:gd name="T36" fmla="*/ 2 w 53"/>
                  <a:gd name="T37" fmla="*/ 24 h 88"/>
                  <a:gd name="T38" fmla="*/ 0 w 53"/>
                  <a:gd name="T39" fmla="*/ 26 h 88"/>
                  <a:gd name="T40" fmla="*/ 1 w 53"/>
                  <a:gd name="T41" fmla="*/ 30 h 88"/>
                  <a:gd name="T42" fmla="*/ 12 w 53"/>
                  <a:gd name="T43" fmla="*/ 35 h 88"/>
                  <a:gd name="T44" fmla="*/ 13 w 53"/>
                  <a:gd name="T45" fmla="*/ 44 h 88"/>
                  <a:gd name="T46" fmla="*/ 12 w 53"/>
                  <a:gd name="T47" fmla="*/ 52 h 88"/>
                  <a:gd name="T48" fmla="*/ 6 w 53"/>
                  <a:gd name="T49" fmla="*/ 62 h 88"/>
                  <a:gd name="T50" fmla="*/ 6 w 53"/>
                  <a:gd name="T51" fmla="*/ 69 h 88"/>
                  <a:gd name="T52" fmla="*/ 8 w 53"/>
                  <a:gd name="T53" fmla="*/ 78 h 88"/>
                  <a:gd name="T54" fmla="*/ 9 w 53"/>
                  <a:gd name="T55" fmla="*/ 87 h 88"/>
                  <a:gd name="T56" fmla="*/ 12 w 53"/>
                  <a:gd name="T57" fmla="*/ 86 h 88"/>
                  <a:gd name="T58" fmla="*/ 13 w 53"/>
                  <a:gd name="T59" fmla="*/ 83 h 88"/>
                  <a:gd name="T60" fmla="*/ 11 w 53"/>
                  <a:gd name="T61" fmla="*/ 83 h 88"/>
                  <a:gd name="T62" fmla="*/ 16 w 53"/>
                  <a:gd name="T63" fmla="*/ 77 h 88"/>
                  <a:gd name="T64" fmla="*/ 25 w 53"/>
                  <a:gd name="T65" fmla="*/ 72 h 88"/>
                  <a:gd name="T66" fmla="*/ 25 w 53"/>
                  <a:gd name="T67" fmla="*/ 64 h 88"/>
                  <a:gd name="T68" fmla="*/ 21 w 53"/>
                  <a:gd name="T69" fmla="*/ 48 h 88"/>
                  <a:gd name="T70" fmla="*/ 24 w 53"/>
                  <a:gd name="T71" fmla="*/ 48 h 88"/>
                  <a:gd name="T72" fmla="*/ 29 w 53"/>
                  <a:gd name="T73" fmla="*/ 44 h 88"/>
                  <a:gd name="T74" fmla="*/ 35 w 53"/>
                  <a:gd name="T75" fmla="*/ 38 h 88"/>
                  <a:gd name="T76" fmla="*/ 40 w 53"/>
                  <a:gd name="T77" fmla="*/ 36 h 88"/>
                  <a:gd name="T78" fmla="*/ 46 w 53"/>
                  <a:gd name="T79" fmla="*/ 32 h 88"/>
                  <a:gd name="T80" fmla="*/ 52 w 53"/>
                  <a:gd name="T81" fmla="*/ 23 h 88"/>
                  <a:gd name="T82" fmla="*/ 52 w 53"/>
                  <a:gd name="T83" fmla="*/ 23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3" h="88">
                    <a:moveTo>
                      <a:pt x="52" y="23"/>
                    </a:moveTo>
                    <a:cubicBezTo>
                      <a:pt x="49" y="17"/>
                      <a:pt x="50" y="9"/>
                      <a:pt x="50" y="3"/>
                    </a:cubicBezTo>
                    <a:cubicBezTo>
                      <a:pt x="50" y="0"/>
                      <a:pt x="48" y="2"/>
                      <a:pt x="46" y="3"/>
                    </a:cubicBezTo>
                    <a:cubicBezTo>
                      <a:pt x="45" y="4"/>
                      <a:pt x="43" y="6"/>
                      <a:pt x="41" y="6"/>
                    </a:cubicBezTo>
                    <a:cubicBezTo>
                      <a:pt x="40" y="6"/>
                      <a:pt x="38" y="5"/>
                      <a:pt x="38" y="7"/>
                    </a:cubicBezTo>
                    <a:cubicBezTo>
                      <a:pt x="36" y="10"/>
                      <a:pt x="34" y="7"/>
                      <a:pt x="32" y="7"/>
                    </a:cubicBezTo>
                    <a:cubicBezTo>
                      <a:pt x="30" y="7"/>
                      <a:pt x="30" y="9"/>
                      <a:pt x="28" y="7"/>
                    </a:cubicBezTo>
                    <a:cubicBezTo>
                      <a:pt x="27" y="7"/>
                      <a:pt x="24" y="7"/>
                      <a:pt x="23" y="7"/>
                    </a:cubicBezTo>
                    <a:cubicBezTo>
                      <a:pt x="20" y="7"/>
                      <a:pt x="21" y="16"/>
                      <a:pt x="24" y="18"/>
                    </a:cubicBezTo>
                    <a:cubicBezTo>
                      <a:pt x="24" y="18"/>
                      <a:pt x="24" y="20"/>
                      <a:pt x="25" y="20"/>
                    </a:cubicBezTo>
                    <a:cubicBezTo>
                      <a:pt x="25" y="21"/>
                      <a:pt x="26" y="21"/>
                      <a:pt x="27" y="22"/>
                    </a:cubicBezTo>
                    <a:cubicBezTo>
                      <a:pt x="27" y="24"/>
                      <a:pt x="27" y="27"/>
                      <a:pt x="27" y="28"/>
                    </a:cubicBezTo>
                    <a:cubicBezTo>
                      <a:pt x="27" y="30"/>
                      <a:pt x="28" y="31"/>
                      <a:pt x="25" y="31"/>
                    </a:cubicBezTo>
                    <a:cubicBezTo>
                      <a:pt x="24" y="31"/>
                      <a:pt x="24" y="34"/>
                      <a:pt x="24" y="35"/>
                    </a:cubicBezTo>
                    <a:cubicBezTo>
                      <a:pt x="23" y="34"/>
                      <a:pt x="21" y="32"/>
                      <a:pt x="20" y="31"/>
                    </a:cubicBezTo>
                    <a:cubicBezTo>
                      <a:pt x="19" y="29"/>
                      <a:pt x="21" y="27"/>
                      <a:pt x="21" y="25"/>
                    </a:cubicBezTo>
                    <a:cubicBezTo>
                      <a:pt x="22" y="20"/>
                      <a:pt x="19" y="24"/>
                      <a:pt x="16" y="22"/>
                    </a:cubicBezTo>
                    <a:cubicBezTo>
                      <a:pt x="15" y="21"/>
                      <a:pt x="15" y="19"/>
                      <a:pt x="13" y="20"/>
                    </a:cubicBezTo>
                    <a:cubicBezTo>
                      <a:pt x="9" y="22"/>
                      <a:pt x="6" y="23"/>
                      <a:pt x="2" y="24"/>
                    </a:cubicBezTo>
                    <a:cubicBezTo>
                      <a:pt x="1" y="25"/>
                      <a:pt x="0" y="25"/>
                      <a:pt x="0" y="26"/>
                    </a:cubicBezTo>
                    <a:cubicBezTo>
                      <a:pt x="0" y="27"/>
                      <a:pt x="1" y="29"/>
                      <a:pt x="1" y="30"/>
                    </a:cubicBezTo>
                    <a:cubicBezTo>
                      <a:pt x="4" y="30"/>
                      <a:pt x="12" y="32"/>
                      <a:pt x="12" y="35"/>
                    </a:cubicBezTo>
                    <a:cubicBezTo>
                      <a:pt x="13" y="38"/>
                      <a:pt x="13" y="41"/>
                      <a:pt x="13" y="44"/>
                    </a:cubicBezTo>
                    <a:cubicBezTo>
                      <a:pt x="12" y="46"/>
                      <a:pt x="14" y="49"/>
                      <a:pt x="12" y="52"/>
                    </a:cubicBezTo>
                    <a:cubicBezTo>
                      <a:pt x="10" y="55"/>
                      <a:pt x="8" y="59"/>
                      <a:pt x="6" y="62"/>
                    </a:cubicBezTo>
                    <a:cubicBezTo>
                      <a:pt x="4" y="64"/>
                      <a:pt x="6" y="68"/>
                      <a:pt x="6" y="69"/>
                    </a:cubicBezTo>
                    <a:cubicBezTo>
                      <a:pt x="8" y="73"/>
                      <a:pt x="8" y="75"/>
                      <a:pt x="8" y="78"/>
                    </a:cubicBezTo>
                    <a:cubicBezTo>
                      <a:pt x="8" y="81"/>
                      <a:pt x="8" y="84"/>
                      <a:pt x="9" y="87"/>
                    </a:cubicBezTo>
                    <a:cubicBezTo>
                      <a:pt x="9" y="88"/>
                      <a:pt x="12" y="87"/>
                      <a:pt x="12" y="86"/>
                    </a:cubicBezTo>
                    <a:cubicBezTo>
                      <a:pt x="13" y="85"/>
                      <a:pt x="13" y="83"/>
                      <a:pt x="13" y="83"/>
                    </a:cubicBezTo>
                    <a:cubicBezTo>
                      <a:pt x="12" y="83"/>
                      <a:pt x="11" y="83"/>
                      <a:pt x="11" y="83"/>
                    </a:cubicBezTo>
                    <a:cubicBezTo>
                      <a:pt x="11" y="80"/>
                      <a:pt x="14" y="78"/>
                      <a:pt x="16" y="77"/>
                    </a:cubicBezTo>
                    <a:cubicBezTo>
                      <a:pt x="19" y="76"/>
                      <a:pt x="23" y="75"/>
                      <a:pt x="25" y="72"/>
                    </a:cubicBezTo>
                    <a:cubicBezTo>
                      <a:pt x="25" y="71"/>
                      <a:pt x="25" y="66"/>
                      <a:pt x="25" y="64"/>
                    </a:cubicBezTo>
                    <a:cubicBezTo>
                      <a:pt x="25" y="62"/>
                      <a:pt x="21" y="48"/>
                      <a:pt x="21" y="48"/>
                    </a:cubicBezTo>
                    <a:cubicBezTo>
                      <a:pt x="22" y="47"/>
                      <a:pt x="22" y="50"/>
                      <a:pt x="24" y="48"/>
                    </a:cubicBezTo>
                    <a:cubicBezTo>
                      <a:pt x="26" y="46"/>
                      <a:pt x="27" y="45"/>
                      <a:pt x="29" y="44"/>
                    </a:cubicBezTo>
                    <a:cubicBezTo>
                      <a:pt x="31" y="43"/>
                      <a:pt x="32" y="37"/>
                      <a:pt x="35" y="38"/>
                    </a:cubicBezTo>
                    <a:cubicBezTo>
                      <a:pt x="36" y="38"/>
                      <a:pt x="38" y="36"/>
                      <a:pt x="40" y="36"/>
                    </a:cubicBezTo>
                    <a:cubicBezTo>
                      <a:pt x="42" y="35"/>
                      <a:pt x="44" y="34"/>
                      <a:pt x="46" y="32"/>
                    </a:cubicBezTo>
                    <a:cubicBezTo>
                      <a:pt x="47" y="31"/>
                      <a:pt x="53" y="25"/>
                      <a:pt x="52" y="23"/>
                    </a:cubicBezTo>
                    <a:cubicBezTo>
                      <a:pt x="51" y="22"/>
                      <a:pt x="52" y="24"/>
                      <a:pt x="52" y="2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0" name="Freeform 730">
                <a:extLst>
                  <a:ext uri="{FF2B5EF4-FFF2-40B4-BE49-F238E27FC236}">
                    <a16:creationId xmlns:a16="http://schemas.microsoft.com/office/drawing/2014/main" id="{80ECDBA8-E995-214B-BCD6-6EC626EBD0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2511" y="4324362"/>
                <a:ext cx="55280" cy="130589"/>
              </a:xfrm>
              <a:custGeom>
                <a:avLst/>
                <a:gdLst>
                  <a:gd name="T0" fmla="*/ 4 w 16"/>
                  <a:gd name="T1" fmla="*/ 25 h 38"/>
                  <a:gd name="T2" fmla="*/ 9 w 16"/>
                  <a:gd name="T3" fmla="*/ 26 h 38"/>
                  <a:gd name="T4" fmla="*/ 8 w 16"/>
                  <a:gd name="T5" fmla="*/ 31 h 38"/>
                  <a:gd name="T6" fmla="*/ 12 w 16"/>
                  <a:gd name="T7" fmla="*/ 38 h 38"/>
                  <a:gd name="T8" fmla="*/ 12 w 16"/>
                  <a:gd name="T9" fmla="*/ 34 h 38"/>
                  <a:gd name="T10" fmla="*/ 15 w 16"/>
                  <a:gd name="T11" fmla="*/ 33 h 38"/>
                  <a:gd name="T12" fmla="*/ 15 w 16"/>
                  <a:gd name="T13" fmla="*/ 27 h 38"/>
                  <a:gd name="T14" fmla="*/ 12 w 16"/>
                  <a:gd name="T15" fmla="*/ 22 h 38"/>
                  <a:gd name="T16" fmla="*/ 8 w 16"/>
                  <a:gd name="T17" fmla="*/ 20 h 38"/>
                  <a:gd name="T18" fmla="*/ 8 w 16"/>
                  <a:gd name="T19" fmla="*/ 16 h 38"/>
                  <a:gd name="T20" fmla="*/ 7 w 16"/>
                  <a:gd name="T21" fmla="*/ 14 h 38"/>
                  <a:gd name="T22" fmla="*/ 8 w 16"/>
                  <a:gd name="T23" fmla="*/ 8 h 38"/>
                  <a:gd name="T24" fmla="*/ 7 w 16"/>
                  <a:gd name="T25" fmla="*/ 3 h 38"/>
                  <a:gd name="T26" fmla="*/ 7 w 16"/>
                  <a:gd name="T27" fmla="*/ 1 h 38"/>
                  <a:gd name="T28" fmla="*/ 2 w 16"/>
                  <a:gd name="T29" fmla="*/ 0 h 38"/>
                  <a:gd name="T30" fmla="*/ 4 w 16"/>
                  <a:gd name="T31" fmla="*/ 6 h 38"/>
                  <a:gd name="T32" fmla="*/ 4 w 16"/>
                  <a:gd name="T33" fmla="*/ 14 h 38"/>
                  <a:gd name="T34" fmla="*/ 2 w 16"/>
                  <a:gd name="T35" fmla="*/ 16 h 38"/>
                  <a:gd name="T36" fmla="*/ 1 w 16"/>
                  <a:gd name="T37" fmla="*/ 20 h 38"/>
                  <a:gd name="T38" fmla="*/ 4 w 16"/>
                  <a:gd name="T39" fmla="*/ 25 h 38"/>
                  <a:gd name="T40" fmla="*/ 4 w 16"/>
                  <a:gd name="T41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38">
                    <a:moveTo>
                      <a:pt x="4" y="25"/>
                    </a:moveTo>
                    <a:cubicBezTo>
                      <a:pt x="6" y="26"/>
                      <a:pt x="9" y="24"/>
                      <a:pt x="9" y="26"/>
                    </a:cubicBezTo>
                    <a:cubicBezTo>
                      <a:pt x="10" y="28"/>
                      <a:pt x="9" y="29"/>
                      <a:pt x="8" y="31"/>
                    </a:cubicBezTo>
                    <a:cubicBezTo>
                      <a:pt x="6" y="33"/>
                      <a:pt x="10" y="36"/>
                      <a:pt x="12" y="38"/>
                    </a:cubicBezTo>
                    <a:cubicBezTo>
                      <a:pt x="13" y="37"/>
                      <a:pt x="12" y="35"/>
                      <a:pt x="12" y="34"/>
                    </a:cubicBezTo>
                    <a:cubicBezTo>
                      <a:pt x="13" y="33"/>
                      <a:pt x="16" y="35"/>
                      <a:pt x="15" y="33"/>
                    </a:cubicBezTo>
                    <a:cubicBezTo>
                      <a:pt x="15" y="31"/>
                      <a:pt x="15" y="29"/>
                      <a:pt x="15" y="27"/>
                    </a:cubicBezTo>
                    <a:cubicBezTo>
                      <a:pt x="14" y="25"/>
                      <a:pt x="13" y="24"/>
                      <a:pt x="12" y="22"/>
                    </a:cubicBezTo>
                    <a:cubicBezTo>
                      <a:pt x="11" y="25"/>
                      <a:pt x="8" y="21"/>
                      <a:pt x="8" y="20"/>
                    </a:cubicBezTo>
                    <a:cubicBezTo>
                      <a:pt x="8" y="18"/>
                      <a:pt x="8" y="17"/>
                      <a:pt x="8" y="16"/>
                    </a:cubicBezTo>
                    <a:cubicBezTo>
                      <a:pt x="8" y="14"/>
                      <a:pt x="8" y="15"/>
                      <a:pt x="7" y="14"/>
                    </a:cubicBezTo>
                    <a:cubicBezTo>
                      <a:pt x="6" y="14"/>
                      <a:pt x="8" y="8"/>
                      <a:pt x="8" y="8"/>
                    </a:cubicBezTo>
                    <a:cubicBezTo>
                      <a:pt x="8" y="6"/>
                      <a:pt x="7" y="5"/>
                      <a:pt x="7" y="3"/>
                    </a:cubicBezTo>
                    <a:cubicBezTo>
                      <a:pt x="6" y="2"/>
                      <a:pt x="5" y="0"/>
                      <a:pt x="7" y="1"/>
                    </a:cubicBezTo>
                    <a:cubicBezTo>
                      <a:pt x="6" y="0"/>
                      <a:pt x="3" y="0"/>
                      <a:pt x="2" y="0"/>
                    </a:cubicBezTo>
                    <a:cubicBezTo>
                      <a:pt x="2" y="1"/>
                      <a:pt x="6" y="5"/>
                      <a:pt x="4" y="6"/>
                    </a:cubicBezTo>
                    <a:cubicBezTo>
                      <a:pt x="1" y="7"/>
                      <a:pt x="2" y="12"/>
                      <a:pt x="4" y="14"/>
                    </a:cubicBezTo>
                    <a:cubicBezTo>
                      <a:pt x="4" y="15"/>
                      <a:pt x="2" y="15"/>
                      <a:pt x="2" y="16"/>
                    </a:cubicBezTo>
                    <a:cubicBezTo>
                      <a:pt x="1" y="16"/>
                      <a:pt x="1" y="19"/>
                      <a:pt x="1" y="20"/>
                    </a:cubicBezTo>
                    <a:cubicBezTo>
                      <a:pt x="0" y="22"/>
                      <a:pt x="3" y="24"/>
                      <a:pt x="4" y="25"/>
                    </a:cubicBezTo>
                    <a:cubicBezTo>
                      <a:pt x="5" y="26"/>
                      <a:pt x="4" y="24"/>
                      <a:pt x="4" y="2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1" name="Freeform 731">
                <a:extLst>
                  <a:ext uri="{FF2B5EF4-FFF2-40B4-BE49-F238E27FC236}">
                    <a16:creationId xmlns:a16="http://schemas.microsoft.com/office/drawing/2014/main" id="{A65ABCE9-3352-3046-A95B-57EA4D529E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5500" y="4299657"/>
                <a:ext cx="207005" cy="172942"/>
              </a:xfrm>
              <a:custGeom>
                <a:avLst/>
                <a:gdLst>
                  <a:gd name="T0" fmla="*/ 56 w 60"/>
                  <a:gd name="T1" fmla="*/ 30 h 50"/>
                  <a:gd name="T2" fmla="*/ 55 w 60"/>
                  <a:gd name="T3" fmla="*/ 24 h 50"/>
                  <a:gd name="T4" fmla="*/ 57 w 60"/>
                  <a:gd name="T5" fmla="*/ 22 h 50"/>
                  <a:gd name="T6" fmla="*/ 57 w 60"/>
                  <a:gd name="T7" fmla="*/ 19 h 50"/>
                  <a:gd name="T8" fmla="*/ 58 w 60"/>
                  <a:gd name="T9" fmla="*/ 13 h 50"/>
                  <a:gd name="T10" fmla="*/ 56 w 60"/>
                  <a:gd name="T11" fmla="*/ 8 h 50"/>
                  <a:gd name="T12" fmla="*/ 51 w 60"/>
                  <a:gd name="T13" fmla="*/ 5 h 50"/>
                  <a:gd name="T14" fmla="*/ 48 w 60"/>
                  <a:gd name="T15" fmla="*/ 3 h 50"/>
                  <a:gd name="T16" fmla="*/ 45 w 60"/>
                  <a:gd name="T17" fmla="*/ 0 h 50"/>
                  <a:gd name="T18" fmla="*/ 38 w 60"/>
                  <a:gd name="T19" fmla="*/ 1 h 50"/>
                  <a:gd name="T20" fmla="*/ 34 w 60"/>
                  <a:gd name="T21" fmla="*/ 4 h 50"/>
                  <a:gd name="T22" fmla="*/ 35 w 60"/>
                  <a:gd name="T23" fmla="*/ 10 h 50"/>
                  <a:gd name="T24" fmla="*/ 33 w 60"/>
                  <a:gd name="T25" fmla="*/ 17 h 50"/>
                  <a:gd name="T26" fmla="*/ 37 w 60"/>
                  <a:gd name="T27" fmla="*/ 21 h 50"/>
                  <a:gd name="T28" fmla="*/ 40 w 60"/>
                  <a:gd name="T29" fmla="*/ 23 h 50"/>
                  <a:gd name="T30" fmla="*/ 39 w 60"/>
                  <a:gd name="T31" fmla="*/ 26 h 50"/>
                  <a:gd name="T32" fmla="*/ 35 w 60"/>
                  <a:gd name="T33" fmla="*/ 26 h 50"/>
                  <a:gd name="T34" fmla="*/ 31 w 60"/>
                  <a:gd name="T35" fmla="*/ 22 h 50"/>
                  <a:gd name="T36" fmla="*/ 27 w 60"/>
                  <a:gd name="T37" fmla="*/ 17 h 50"/>
                  <a:gd name="T38" fmla="*/ 20 w 60"/>
                  <a:gd name="T39" fmla="*/ 18 h 50"/>
                  <a:gd name="T40" fmla="*/ 16 w 60"/>
                  <a:gd name="T41" fmla="*/ 16 h 50"/>
                  <a:gd name="T42" fmla="*/ 14 w 60"/>
                  <a:gd name="T43" fmla="*/ 16 h 50"/>
                  <a:gd name="T44" fmla="*/ 11 w 60"/>
                  <a:gd name="T45" fmla="*/ 14 h 50"/>
                  <a:gd name="T46" fmla="*/ 11 w 60"/>
                  <a:gd name="T47" fmla="*/ 20 h 50"/>
                  <a:gd name="T48" fmla="*/ 10 w 60"/>
                  <a:gd name="T49" fmla="*/ 24 h 50"/>
                  <a:gd name="T50" fmla="*/ 2 w 60"/>
                  <a:gd name="T51" fmla="*/ 24 h 50"/>
                  <a:gd name="T52" fmla="*/ 1 w 60"/>
                  <a:gd name="T53" fmla="*/ 29 h 50"/>
                  <a:gd name="T54" fmla="*/ 3 w 60"/>
                  <a:gd name="T55" fmla="*/ 43 h 50"/>
                  <a:gd name="T56" fmla="*/ 8 w 60"/>
                  <a:gd name="T57" fmla="*/ 48 h 50"/>
                  <a:gd name="T58" fmla="*/ 16 w 60"/>
                  <a:gd name="T59" fmla="*/ 50 h 50"/>
                  <a:gd name="T60" fmla="*/ 18 w 60"/>
                  <a:gd name="T61" fmla="*/ 50 h 50"/>
                  <a:gd name="T62" fmla="*/ 22 w 60"/>
                  <a:gd name="T63" fmla="*/ 50 h 50"/>
                  <a:gd name="T64" fmla="*/ 28 w 60"/>
                  <a:gd name="T65" fmla="*/ 47 h 50"/>
                  <a:gd name="T66" fmla="*/ 31 w 60"/>
                  <a:gd name="T67" fmla="*/ 44 h 50"/>
                  <a:gd name="T68" fmla="*/ 35 w 60"/>
                  <a:gd name="T69" fmla="*/ 41 h 50"/>
                  <a:gd name="T70" fmla="*/ 37 w 60"/>
                  <a:gd name="T71" fmla="*/ 38 h 50"/>
                  <a:gd name="T72" fmla="*/ 43 w 60"/>
                  <a:gd name="T73" fmla="*/ 38 h 50"/>
                  <a:gd name="T74" fmla="*/ 42 w 60"/>
                  <a:gd name="T75" fmla="*/ 35 h 50"/>
                  <a:gd name="T76" fmla="*/ 46 w 60"/>
                  <a:gd name="T77" fmla="*/ 33 h 50"/>
                  <a:gd name="T78" fmla="*/ 56 w 60"/>
                  <a:gd name="T79" fmla="*/ 30 h 50"/>
                  <a:gd name="T80" fmla="*/ 56 w 60"/>
                  <a:gd name="T81" fmla="*/ 3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0" h="50">
                    <a:moveTo>
                      <a:pt x="56" y="30"/>
                    </a:moveTo>
                    <a:cubicBezTo>
                      <a:pt x="54" y="27"/>
                      <a:pt x="56" y="27"/>
                      <a:pt x="55" y="24"/>
                    </a:cubicBezTo>
                    <a:cubicBezTo>
                      <a:pt x="55" y="23"/>
                      <a:pt x="56" y="23"/>
                      <a:pt x="57" y="22"/>
                    </a:cubicBezTo>
                    <a:cubicBezTo>
                      <a:pt x="58" y="21"/>
                      <a:pt x="57" y="20"/>
                      <a:pt x="57" y="19"/>
                    </a:cubicBezTo>
                    <a:cubicBezTo>
                      <a:pt x="56" y="17"/>
                      <a:pt x="56" y="14"/>
                      <a:pt x="58" y="13"/>
                    </a:cubicBezTo>
                    <a:cubicBezTo>
                      <a:pt x="60" y="12"/>
                      <a:pt x="57" y="9"/>
                      <a:pt x="56" y="8"/>
                    </a:cubicBezTo>
                    <a:cubicBezTo>
                      <a:pt x="55" y="6"/>
                      <a:pt x="53" y="5"/>
                      <a:pt x="51" y="5"/>
                    </a:cubicBezTo>
                    <a:cubicBezTo>
                      <a:pt x="50" y="4"/>
                      <a:pt x="49" y="3"/>
                      <a:pt x="48" y="3"/>
                    </a:cubicBezTo>
                    <a:cubicBezTo>
                      <a:pt x="47" y="2"/>
                      <a:pt x="46" y="1"/>
                      <a:pt x="45" y="0"/>
                    </a:cubicBezTo>
                    <a:cubicBezTo>
                      <a:pt x="45" y="0"/>
                      <a:pt x="39" y="1"/>
                      <a:pt x="38" y="1"/>
                    </a:cubicBezTo>
                    <a:cubicBezTo>
                      <a:pt x="36" y="1"/>
                      <a:pt x="36" y="3"/>
                      <a:pt x="34" y="4"/>
                    </a:cubicBezTo>
                    <a:cubicBezTo>
                      <a:pt x="33" y="6"/>
                      <a:pt x="34" y="9"/>
                      <a:pt x="35" y="10"/>
                    </a:cubicBezTo>
                    <a:cubicBezTo>
                      <a:pt x="35" y="13"/>
                      <a:pt x="33" y="14"/>
                      <a:pt x="33" y="17"/>
                    </a:cubicBezTo>
                    <a:cubicBezTo>
                      <a:pt x="33" y="18"/>
                      <a:pt x="35" y="21"/>
                      <a:pt x="37" y="21"/>
                    </a:cubicBezTo>
                    <a:cubicBezTo>
                      <a:pt x="39" y="21"/>
                      <a:pt x="40" y="20"/>
                      <a:pt x="40" y="23"/>
                    </a:cubicBezTo>
                    <a:cubicBezTo>
                      <a:pt x="40" y="25"/>
                      <a:pt x="40" y="26"/>
                      <a:pt x="39" y="26"/>
                    </a:cubicBezTo>
                    <a:cubicBezTo>
                      <a:pt x="37" y="27"/>
                      <a:pt x="36" y="28"/>
                      <a:pt x="35" y="26"/>
                    </a:cubicBezTo>
                    <a:cubicBezTo>
                      <a:pt x="34" y="24"/>
                      <a:pt x="33" y="22"/>
                      <a:pt x="31" y="22"/>
                    </a:cubicBezTo>
                    <a:cubicBezTo>
                      <a:pt x="29" y="21"/>
                      <a:pt x="28" y="19"/>
                      <a:pt x="27" y="17"/>
                    </a:cubicBezTo>
                    <a:cubicBezTo>
                      <a:pt x="25" y="21"/>
                      <a:pt x="23" y="19"/>
                      <a:pt x="20" y="18"/>
                    </a:cubicBezTo>
                    <a:cubicBezTo>
                      <a:pt x="18" y="18"/>
                      <a:pt x="18" y="16"/>
                      <a:pt x="16" y="16"/>
                    </a:cubicBezTo>
                    <a:cubicBezTo>
                      <a:pt x="16" y="16"/>
                      <a:pt x="15" y="17"/>
                      <a:pt x="14" y="16"/>
                    </a:cubicBezTo>
                    <a:cubicBezTo>
                      <a:pt x="13" y="16"/>
                      <a:pt x="13" y="14"/>
                      <a:pt x="11" y="14"/>
                    </a:cubicBezTo>
                    <a:cubicBezTo>
                      <a:pt x="11" y="16"/>
                      <a:pt x="11" y="18"/>
                      <a:pt x="11" y="20"/>
                    </a:cubicBezTo>
                    <a:cubicBezTo>
                      <a:pt x="11" y="22"/>
                      <a:pt x="12" y="24"/>
                      <a:pt x="10" y="24"/>
                    </a:cubicBezTo>
                    <a:cubicBezTo>
                      <a:pt x="7" y="24"/>
                      <a:pt x="4" y="24"/>
                      <a:pt x="2" y="24"/>
                    </a:cubicBezTo>
                    <a:cubicBezTo>
                      <a:pt x="1" y="24"/>
                      <a:pt x="1" y="28"/>
                      <a:pt x="1" y="29"/>
                    </a:cubicBezTo>
                    <a:cubicBezTo>
                      <a:pt x="1" y="33"/>
                      <a:pt x="0" y="40"/>
                      <a:pt x="3" y="43"/>
                    </a:cubicBezTo>
                    <a:cubicBezTo>
                      <a:pt x="4" y="44"/>
                      <a:pt x="7" y="48"/>
                      <a:pt x="8" y="48"/>
                    </a:cubicBezTo>
                    <a:cubicBezTo>
                      <a:pt x="10" y="47"/>
                      <a:pt x="19" y="47"/>
                      <a:pt x="16" y="50"/>
                    </a:cubicBezTo>
                    <a:cubicBezTo>
                      <a:pt x="18" y="50"/>
                      <a:pt x="17" y="50"/>
                      <a:pt x="18" y="50"/>
                    </a:cubicBezTo>
                    <a:cubicBezTo>
                      <a:pt x="20" y="49"/>
                      <a:pt x="21" y="50"/>
                      <a:pt x="22" y="50"/>
                    </a:cubicBezTo>
                    <a:cubicBezTo>
                      <a:pt x="25" y="50"/>
                      <a:pt x="27" y="50"/>
                      <a:pt x="28" y="47"/>
                    </a:cubicBezTo>
                    <a:cubicBezTo>
                      <a:pt x="29" y="46"/>
                      <a:pt x="30" y="45"/>
                      <a:pt x="31" y="44"/>
                    </a:cubicBezTo>
                    <a:cubicBezTo>
                      <a:pt x="32" y="43"/>
                      <a:pt x="34" y="43"/>
                      <a:pt x="35" y="41"/>
                    </a:cubicBezTo>
                    <a:cubicBezTo>
                      <a:pt x="36" y="40"/>
                      <a:pt x="36" y="39"/>
                      <a:pt x="37" y="38"/>
                    </a:cubicBezTo>
                    <a:cubicBezTo>
                      <a:pt x="39" y="38"/>
                      <a:pt x="41" y="38"/>
                      <a:pt x="43" y="38"/>
                    </a:cubicBezTo>
                    <a:cubicBezTo>
                      <a:pt x="42" y="37"/>
                      <a:pt x="42" y="35"/>
                      <a:pt x="42" y="35"/>
                    </a:cubicBezTo>
                    <a:cubicBezTo>
                      <a:pt x="44" y="34"/>
                      <a:pt x="45" y="34"/>
                      <a:pt x="46" y="33"/>
                    </a:cubicBezTo>
                    <a:cubicBezTo>
                      <a:pt x="49" y="32"/>
                      <a:pt x="53" y="31"/>
                      <a:pt x="56" y="30"/>
                    </a:cubicBezTo>
                    <a:cubicBezTo>
                      <a:pt x="55" y="29"/>
                      <a:pt x="55" y="30"/>
                      <a:pt x="56" y="3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2" name="Freeform 732">
                <a:extLst>
                  <a:ext uri="{FF2B5EF4-FFF2-40B4-BE49-F238E27FC236}">
                    <a16:creationId xmlns:a16="http://schemas.microsoft.com/office/drawing/2014/main" id="{91F72276-C9EC-3240-8D3E-E7918CA8B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895" y="4454951"/>
                <a:ext cx="219943" cy="217648"/>
              </a:xfrm>
              <a:custGeom>
                <a:avLst/>
                <a:gdLst>
                  <a:gd name="T0" fmla="*/ 33 w 64"/>
                  <a:gd name="T1" fmla="*/ 5 h 63"/>
                  <a:gd name="T2" fmla="*/ 31 w 64"/>
                  <a:gd name="T3" fmla="*/ 2 h 63"/>
                  <a:gd name="T4" fmla="*/ 28 w 64"/>
                  <a:gd name="T5" fmla="*/ 2 h 63"/>
                  <a:gd name="T6" fmla="*/ 18 w 64"/>
                  <a:gd name="T7" fmla="*/ 2 h 63"/>
                  <a:gd name="T8" fmla="*/ 10 w 64"/>
                  <a:gd name="T9" fmla="*/ 2 h 63"/>
                  <a:gd name="T10" fmla="*/ 7 w 64"/>
                  <a:gd name="T11" fmla="*/ 0 h 63"/>
                  <a:gd name="T12" fmla="*/ 4 w 64"/>
                  <a:gd name="T13" fmla="*/ 2 h 63"/>
                  <a:gd name="T14" fmla="*/ 1 w 64"/>
                  <a:gd name="T15" fmla="*/ 2 h 63"/>
                  <a:gd name="T16" fmla="*/ 6 w 64"/>
                  <a:gd name="T17" fmla="*/ 14 h 63"/>
                  <a:gd name="T18" fmla="*/ 9 w 64"/>
                  <a:gd name="T19" fmla="*/ 21 h 63"/>
                  <a:gd name="T20" fmla="*/ 13 w 64"/>
                  <a:gd name="T21" fmla="*/ 29 h 63"/>
                  <a:gd name="T22" fmla="*/ 13 w 64"/>
                  <a:gd name="T23" fmla="*/ 34 h 63"/>
                  <a:gd name="T24" fmla="*/ 14 w 64"/>
                  <a:gd name="T25" fmla="*/ 42 h 63"/>
                  <a:gd name="T26" fmla="*/ 16 w 64"/>
                  <a:gd name="T27" fmla="*/ 51 h 63"/>
                  <a:gd name="T28" fmla="*/ 22 w 64"/>
                  <a:gd name="T29" fmla="*/ 61 h 63"/>
                  <a:gd name="T30" fmla="*/ 28 w 64"/>
                  <a:gd name="T31" fmla="*/ 62 h 63"/>
                  <a:gd name="T32" fmla="*/ 33 w 64"/>
                  <a:gd name="T33" fmla="*/ 62 h 63"/>
                  <a:gd name="T34" fmla="*/ 38 w 64"/>
                  <a:gd name="T35" fmla="*/ 58 h 63"/>
                  <a:gd name="T36" fmla="*/ 38 w 64"/>
                  <a:gd name="T37" fmla="*/ 40 h 63"/>
                  <a:gd name="T38" fmla="*/ 38 w 64"/>
                  <a:gd name="T39" fmla="*/ 28 h 63"/>
                  <a:gd name="T40" fmla="*/ 39 w 64"/>
                  <a:gd name="T41" fmla="*/ 26 h 63"/>
                  <a:gd name="T42" fmla="*/ 43 w 64"/>
                  <a:gd name="T43" fmla="*/ 26 h 63"/>
                  <a:gd name="T44" fmla="*/ 43 w 64"/>
                  <a:gd name="T45" fmla="*/ 7 h 63"/>
                  <a:gd name="T46" fmla="*/ 51 w 64"/>
                  <a:gd name="T47" fmla="*/ 6 h 63"/>
                  <a:gd name="T48" fmla="*/ 53 w 64"/>
                  <a:gd name="T49" fmla="*/ 5 h 63"/>
                  <a:gd name="T50" fmla="*/ 56 w 64"/>
                  <a:gd name="T51" fmla="*/ 8 h 63"/>
                  <a:gd name="T52" fmla="*/ 58 w 64"/>
                  <a:gd name="T53" fmla="*/ 6 h 63"/>
                  <a:gd name="T54" fmla="*/ 62 w 64"/>
                  <a:gd name="T55" fmla="*/ 5 h 63"/>
                  <a:gd name="T56" fmla="*/ 59 w 64"/>
                  <a:gd name="T57" fmla="*/ 2 h 63"/>
                  <a:gd name="T58" fmla="*/ 45 w 64"/>
                  <a:gd name="T59" fmla="*/ 5 h 63"/>
                  <a:gd name="T60" fmla="*/ 33 w 64"/>
                  <a:gd name="T61" fmla="*/ 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4" h="63">
                    <a:moveTo>
                      <a:pt x="33" y="5"/>
                    </a:moveTo>
                    <a:cubicBezTo>
                      <a:pt x="32" y="5"/>
                      <a:pt x="31" y="2"/>
                      <a:pt x="31" y="2"/>
                    </a:cubicBezTo>
                    <a:cubicBezTo>
                      <a:pt x="30" y="2"/>
                      <a:pt x="29" y="2"/>
                      <a:pt x="28" y="2"/>
                    </a:cubicBezTo>
                    <a:cubicBezTo>
                      <a:pt x="25" y="2"/>
                      <a:pt x="21" y="2"/>
                      <a:pt x="18" y="2"/>
                    </a:cubicBezTo>
                    <a:cubicBezTo>
                      <a:pt x="15" y="2"/>
                      <a:pt x="13" y="2"/>
                      <a:pt x="10" y="2"/>
                    </a:cubicBezTo>
                    <a:cubicBezTo>
                      <a:pt x="9" y="2"/>
                      <a:pt x="9" y="0"/>
                      <a:pt x="7" y="0"/>
                    </a:cubicBezTo>
                    <a:cubicBezTo>
                      <a:pt x="6" y="0"/>
                      <a:pt x="5" y="2"/>
                      <a:pt x="4" y="2"/>
                    </a:cubicBezTo>
                    <a:cubicBezTo>
                      <a:pt x="3" y="2"/>
                      <a:pt x="2" y="2"/>
                      <a:pt x="1" y="2"/>
                    </a:cubicBezTo>
                    <a:cubicBezTo>
                      <a:pt x="0" y="7"/>
                      <a:pt x="4" y="9"/>
                      <a:pt x="6" y="14"/>
                    </a:cubicBezTo>
                    <a:cubicBezTo>
                      <a:pt x="7" y="16"/>
                      <a:pt x="8" y="19"/>
                      <a:pt x="9" y="21"/>
                    </a:cubicBezTo>
                    <a:cubicBezTo>
                      <a:pt x="10" y="24"/>
                      <a:pt x="12" y="26"/>
                      <a:pt x="13" y="29"/>
                    </a:cubicBezTo>
                    <a:cubicBezTo>
                      <a:pt x="13" y="30"/>
                      <a:pt x="13" y="33"/>
                      <a:pt x="13" y="34"/>
                    </a:cubicBezTo>
                    <a:cubicBezTo>
                      <a:pt x="13" y="37"/>
                      <a:pt x="14" y="39"/>
                      <a:pt x="14" y="42"/>
                    </a:cubicBezTo>
                    <a:cubicBezTo>
                      <a:pt x="15" y="45"/>
                      <a:pt x="15" y="48"/>
                      <a:pt x="16" y="51"/>
                    </a:cubicBezTo>
                    <a:cubicBezTo>
                      <a:pt x="17" y="55"/>
                      <a:pt x="20" y="58"/>
                      <a:pt x="22" y="61"/>
                    </a:cubicBezTo>
                    <a:cubicBezTo>
                      <a:pt x="25" y="58"/>
                      <a:pt x="25" y="60"/>
                      <a:pt x="28" y="62"/>
                    </a:cubicBezTo>
                    <a:cubicBezTo>
                      <a:pt x="29" y="63"/>
                      <a:pt x="32" y="63"/>
                      <a:pt x="33" y="62"/>
                    </a:cubicBezTo>
                    <a:cubicBezTo>
                      <a:pt x="36" y="62"/>
                      <a:pt x="38" y="61"/>
                      <a:pt x="38" y="58"/>
                    </a:cubicBezTo>
                    <a:cubicBezTo>
                      <a:pt x="38" y="52"/>
                      <a:pt x="38" y="46"/>
                      <a:pt x="38" y="40"/>
                    </a:cubicBezTo>
                    <a:cubicBezTo>
                      <a:pt x="38" y="36"/>
                      <a:pt x="38" y="32"/>
                      <a:pt x="38" y="28"/>
                    </a:cubicBezTo>
                    <a:cubicBezTo>
                      <a:pt x="38" y="27"/>
                      <a:pt x="38" y="26"/>
                      <a:pt x="39" y="26"/>
                    </a:cubicBezTo>
                    <a:cubicBezTo>
                      <a:pt x="39" y="26"/>
                      <a:pt x="43" y="26"/>
                      <a:pt x="43" y="26"/>
                    </a:cubicBezTo>
                    <a:cubicBezTo>
                      <a:pt x="43" y="20"/>
                      <a:pt x="43" y="13"/>
                      <a:pt x="43" y="7"/>
                    </a:cubicBezTo>
                    <a:cubicBezTo>
                      <a:pt x="46" y="8"/>
                      <a:pt x="48" y="6"/>
                      <a:pt x="51" y="6"/>
                    </a:cubicBezTo>
                    <a:cubicBezTo>
                      <a:pt x="51" y="5"/>
                      <a:pt x="52" y="5"/>
                      <a:pt x="53" y="5"/>
                    </a:cubicBezTo>
                    <a:cubicBezTo>
                      <a:pt x="53" y="5"/>
                      <a:pt x="55" y="8"/>
                      <a:pt x="56" y="8"/>
                    </a:cubicBezTo>
                    <a:cubicBezTo>
                      <a:pt x="57" y="7"/>
                      <a:pt x="56" y="6"/>
                      <a:pt x="58" y="6"/>
                    </a:cubicBezTo>
                    <a:cubicBezTo>
                      <a:pt x="59" y="6"/>
                      <a:pt x="60" y="5"/>
                      <a:pt x="62" y="5"/>
                    </a:cubicBezTo>
                    <a:cubicBezTo>
                      <a:pt x="64" y="4"/>
                      <a:pt x="60" y="2"/>
                      <a:pt x="59" y="2"/>
                    </a:cubicBezTo>
                    <a:cubicBezTo>
                      <a:pt x="54" y="2"/>
                      <a:pt x="50" y="5"/>
                      <a:pt x="45" y="5"/>
                    </a:cubicBezTo>
                    <a:cubicBezTo>
                      <a:pt x="41" y="5"/>
                      <a:pt x="37" y="5"/>
                      <a:pt x="33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3" name="Freeform 733">
                <a:extLst>
                  <a:ext uri="{FF2B5EF4-FFF2-40B4-BE49-F238E27FC236}">
                    <a16:creationId xmlns:a16="http://schemas.microsoft.com/office/drawing/2014/main" id="{C1C5DC8B-852C-2349-B430-ED6015C21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775" y="4064363"/>
                <a:ext cx="314037" cy="328236"/>
              </a:xfrm>
              <a:custGeom>
                <a:avLst/>
                <a:gdLst>
                  <a:gd name="T0" fmla="*/ 89 w 91"/>
                  <a:gd name="T1" fmla="*/ 10 h 95"/>
                  <a:gd name="T2" fmla="*/ 83 w 91"/>
                  <a:gd name="T3" fmla="*/ 4 h 95"/>
                  <a:gd name="T4" fmla="*/ 77 w 91"/>
                  <a:gd name="T5" fmla="*/ 6 h 95"/>
                  <a:gd name="T6" fmla="*/ 72 w 91"/>
                  <a:gd name="T7" fmla="*/ 1 h 95"/>
                  <a:gd name="T8" fmla="*/ 65 w 91"/>
                  <a:gd name="T9" fmla="*/ 1 h 95"/>
                  <a:gd name="T10" fmla="*/ 57 w 91"/>
                  <a:gd name="T11" fmla="*/ 2 h 95"/>
                  <a:gd name="T12" fmla="*/ 48 w 91"/>
                  <a:gd name="T13" fmla="*/ 6 h 95"/>
                  <a:gd name="T14" fmla="*/ 35 w 91"/>
                  <a:gd name="T15" fmla="*/ 2 h 95"/>
                  <a:gd name="T16" fmla="*/ 30 w 91"/>
                  <a:gd name="T17" fmla="*/ 12 h 95"/>
                  <a:gd name="T18" fmla="*/ 19 w 91"/>
                  <a:gd name="T19" fmla="*/ 35 h 95"/>
                  <a:gd name="T20" fmla="*/ 17 w 91"/>
                  <a:gd name="T21" fmla="*/ 48 h 95"/>
                  <a:gd name="T22" fmla="*/ 10 w 91"/>
                  <a:gd name="T23" fmla="*/ 49 h 95"/>
                  <a:gd name="T24" fmla="*/ 2 w 91"/>
                  <a:gd name="T25" fmla="*/ 55 h 95"/>
                  <a:gd name="T26" fmla="*/ 1 w 91"/>
                  <a:gd name="T27" fmla="*/ 59 h 95"/>
                  <a:gd name="T28" fmla="*/ 18 w 91"/>
                  <a:gd name="T29" fmla="*/ 57 h 95"/>
                  <a:gd name="T30" fmla="*/ 26 w 91"/>
                  <a:gd name="T31" fmla="*/ 68 h 95"/>
                  <a:gd name="T32" fmla="*/ 35 w 91"/>
                  <a:gd name="T33" fmla="*/ 63 h 95"/>
                  <a:gd name="T34" fmla="*/ 41 w 91"/>
                  <a:gd name="T35" fmla="*/ 64 h 95"/>
                  <a:gd name="T36" fmla="*/ 46 w 91"/>
                  <a:gd name="T37" fmla="*/ 70 h 95"/>
                  <a:gd name="T38" fmla="*/ 47 w 91"/>
                  <a:gd name="T39" fmla="*/ 78 h 95"/>
                  <a:gd name="T40" fmla="*/ 53 w 91"/>
                  <a:gd name="T41" fmla="*/ 82 h 95"/>
                  <a:gd name="T42" fmla="*/ 60 w 91"/>
                  <a:gd name="T43" fmla="*/ 84 h 95"/>
                  <a:gd name="T44" fmla="*/ 66 w 91"/>
                  <a:gd name="T45" fmla="*/ 87 h 95"/>
                  <a:gd name="T46" fmla="*/ 76 w 91"/>
                  <a:gd name="T47" fmla="*/ 90 h 95"/>
                  <a:gd name="T48" fmla="*/ 84 w 91"/>
                  <a:gd name="T49" fmla="*/ 94 h 95"/>
                  <a:gd name="T50" fmla="*/ 77 w 91"/>
                  <a:gd name="T51" fmla="*/ 85 h 95"/>
                  <a:gd name="T52" fmla="*/ 78 w 91"/>
                  <a:gd name="T53" fmla="*/ 73 h 95"/>
                  <a:gd name="T54" fmla="*/ 80 w 91"/>
                  <a:gd name="T55" fmla="*/ 70 h 95"/>
                  <a:gd name="T56" fmla="*/ 84 w 91"/>
                  <a:gd name="T57" fmla="*/ 63 h 95"/>
                  <a:gd name="T58" fmla="*/ 81 w 91"/>
                  <a:gd name="T59" fmla="*/ 55 h 95"/>
                  <a:gd name="T60" fmla="*/ 81 w 91"/>
                  <a:gd name="T61" fmla="*/ 45 h 95"/>
                  <a:gd name="T62" fmla="*/ 83 w 91"/>
                  <a:gd name="T63" fmla="*/ 28 h 95"/>
                  <a:gd name="T64" fmla="*/ 90 w 91"/>
                  <a:gd name="T65" fmla="*/ 18 h 95"/>
                  <a:gd name="T66" fmla="*/ 90 w 91"/>
                  <a:gd name="T67" fmla="*/ 1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" h="95">
                    <a:moveTo>
                      <a:pt x="90" y="15"/>
                    </a:moveTo>
                    <a:cubicBezTo>
                      <a:pt x="89" y="14"/>
                      <a:pt x="89" y="12"/>
                      <a:pt x="89" y="10"/>
                    </a:cubicBezTo>
                    <a:cubicBezTo>
                      <a:pt x="89" y="9"/>
                      <a:pt x="87" y="8"/>
                      <a:pt x="86" y="7"/>
                    </a:cubicBezTo>
                    <a:cubicBezTo>
                      <a:pt x="86" y="6"/>
                      <a:pt x="84" y="4"/>
                      <a:pt x="83" y="4"/>
                    </a:cubicBezTo>
                    <a:cubicBezTo>
                      <a:pt x="82" y="4"/>
                      <a:pt x="82" y="6"/>
                      <a:pt x="80" y="5"/>
                    </a:cubicBezTo>
                    <a:cubicBezTo>
                      <a:pt x="78" y="4"/>
                      <a:pt x="79" y="5"/>
                      <a:pt x="77" y="6"/>
                    </a:cubicBezTo>
                    <a:cubicBezTo>
                      <a:pt x="77" y="6"/>
                      <a:pt x="75" y="5"/>
                      <a:pt x="75" y="4"/>
                    </a:cubicBezTo>
                    <a:cubicBezTo>
                      <a:pt x="74" y="3"/>
                      <a:pt x="73" y="2"/>
                      <a:pt x="72" y="1"/>
                    </a:cubicBezTo>
                    <a:cubicBezTo>
                      <a:pt x="71" y="0"/>
                      <a:pt x="70" y="2"/>
                      <a:pt x="69" y="2"/>
                    </a:cubicBezTo>
                    <a:cubicBezTo>
                      <a:pt x="68" y="3"/>
                      <a:pt x="66" y="2"/>
                      <a:pt x="65" y="1"/>
                    </a:cubicBezTo>
                    <a:cubicBezTo>
                      <a:pt x="63" y="0"/>
                      <a:pt x="63" y="1"/>
                      <a:pt x="61" y="2"/>
                    </a:cubicBezTo>
                    <a:cubicBezTo>
                      <a:pt x="60" y="3"/>
                      <a:pt x="58" y="2"/>
                      <a:pt x="57" y="2"/>
                    </a:cubicBezTo>
                    <a:cubicBezTo>
                      <a:pt x="56" y="3"/>
                      <a:pt x="53" y="3"/>
                      <a:pt x="52" y="3"/>
                    </a:cubicBezTo>
                    <a:cubicBezTo>
                      <a:pt x="49" y="1"/>
                      <a:pt x="51" y="6"/>
                      <a:pt x="48" y="6"/>
                    </a:cubicBezTo>
                    <a:cubicBezTo>
                      <a:pt x="46" y="7"/>
                      <a:pt x="42" y="6"/>
                      <a:pt x="40" y="5"/>
                    </a:cubicBezTo>
                    <a:cubicBezTo>
                      <a:pt x="38" y="4"/>
                      <a:pt x="37" y="2"/>
                      <a:pt x="35" y="2"/>
                    </a:cubicBezTo>
                    <a:cubicBezTo>
                      <a:pt x="34" y="1"/>
                      <a:pt x="32" y="3"/>
                      <a:pt x="31" y="4"/>
                    </a:cubicBezTo>
                    <a:cubicBezTo>
                      <a:pt x="29" y="6"/>
                      <a:pt x="31" y="9"/>
                      <a:pt x="30" y="12"/>
                    </a:cubicBezTo>
                    <a:cubicBezTo>
                      <a:pt x="27" y="17"/>
                      <a:pt x="27" y="23"/>
                      <a:pt x="24" y="27"/>
                    </a:cubicBezTo>
                    <a:cubicBezTo>
                      <a:pt x="22" y="30"/>
                      <a:pt x="21" y="32"/>
                      <a:pt x="19" y="35"/>
                    </a:cubicBezTo>
                    <a:cubicBezTo>
                      <a:pt x="18" y="37"/>
                      <a:pt x="18" y="39"/>
                      <a:pt x="18" y="41"/>
                    </a:cubicBezTo>
                    <a:cubicBezTo>
                      <a:pt x="18" y="44"/>
                      <a:pt x="19" y="46"/>
                      <a:pt x="17" y="48"/>
                    </a:cubicBezTo>
                    <a:cubicBezTo>
                      <a:pt x="16" y="48"/>
                      <a:pt x="11" y="51"/>
                      <a:pt x="11" y="51"/>
                    </a:cubicBezTo>
                    <a:cubicBezTo>
                      <a:pt x="10" y="51"/>
                      <a:pt x="12" y="48"/>
                      <a:pt x="10" y="49"/>
                    </a:cubicBezTo>
                    <a:cubicBezTo>
                      <a:pt x="7" y="51"/>
                      <a:pt x="7" y="53"/>
                      <a:pt x="5" y="50"/>
                    </a:cubicBezTo>
                    <a:cubicBezTo>
                      <a:pt x="4" y="51"/>
                      <a:pt x="2" y="53"/>
                      <a:pt x="2" y="55"/>
                    </a:cubicBezTo>
                    <a:cubicBezTo>
                      <a:pt x="2" y="55"/>
                      <a:pt x="2" y="56"/>
                      <a:pt x="1" y="56"/>
                    </a:cubicBezTo>
                    <a:cubicBezTo>
                      <a:pt x="0" y="57"/>
                      <a:pt x="1" y="58"/>
                      <a:pt x="1" y="59"/>
                    </a:cubicBezTo>
                    <a:cubicBezTo>
                      <a:pt x="5" y="56"/>
                      <a:pt x="8" y="57"/>
                      <a:pt x="13" y="57"/>
                    </a:cubicBezTo>
                    <a:cubicBezTo>
                      <a:pt x="15" y="57"/>
                      <a:pt x="16" y="57"/>
                      <a:pt x="18" y="57"/>
                    </a:cubicBezTo>
                    <a:cubicBezTo>
                      <a:pt x="20" y="57"/>
                      <a:pt x="21" y="60"/>
                      <a:pt x="22" y="62"/>
                    </a:cubicBezTo>
                    <a:cubicBezTo>
                      <a:pt x="23" y="64"/>
                      <a:pt x="24" y="67"/>
                      <a:pt x="26" y="68"/>
                    </a:cubicBezTo>
                    <a:cubicBezTo>
                      <a:pt x="27" y="69"/>
                      <a:pt x="31" y="68"/>
                      <a:pt x="33" y="67"/>
                    </a:cubicBezTo>
                    <a:cubicBezTo>
                      <a:pt x="34" y="67"/>
                      <a:pt x="34" y="64"/>
                      <a:pt x="35" y="63"/>
                    </a:cubicBezTo>
                    <a:cubicBezTo>
                      <a:pt x="35" y="61"/>
                      <a:pt x="38" y="62"/>
                      <a:pt x="39" y="62"/>
                    </a:cubicBezTo>
                    <a:cubicBezTo>
                      <a:pt x="39" y="64"/>
                      <a:pt x="39" y="64"/>
                      <a:pt x="41" y="64"/>
                    </a:cubicBezTo>
                    <a:cubicBezTo>
                      <a:pt x="42" y="64"/>
                      <a:pt x="45" y="63"/>
                      <a:pt x="45" y="65"/>
                    </a:cubicBezTo>
                    <a:cubicBezTo>
                      <a:pt x="45" y="67"/>
                      <a:pt x="46" y="68"/>
                      <a:pt x="46" y="70"/>
                    </a:cubicBezTo>
                    <a:cubicBezTo>
                      <a:pt x="46" y="71"/>
                      <a:pt x="46" y="72"/>
                      <a:pt x="45" y="74"/>
                    </a:cubicBezTo>
                    <a:cubicBezTo>
                      <a:pt x="45" y="75"/>
                      <a:pt x="46" y="77"/>
                      <a:pt x="47" y="78"/>
                    </a:cubicBezTo>
                    <a:cubicBezTo>
                      <a:pt x="48" y="79"/>
                      <a:pt x="47" y="81"/>
                      <a:pt x="47" y="82"/>
                    </a:cubicBezTo>
                    <a:cubicBezTo>
                      <a:pt x="47" y="85"/>
                      <a:pt x="52" y="82"/>
                      <a:pt x="53" y="82"/>
                    </a:cubicBezTo>
                    <a:cubicBezTo>
                      <a:pt x="55" y="82"/>
                      <a:pt x="56" y="82"/>
                      <a:pt x="57" y="83"/>
                    </a:cubicBezTo>
                    <a:cubicBezTo>
                      <a:pt x="59" y="85"/>
                      <a:pt x="58" y="84"/>
                      <a:pt x="60" y="84"/>
                    </a:cubicBezTo>
                    <a:cubicBezTo>
                      <a:pt x="62" y="84"/>
                      <a:pt x="62" y="85"/>
                      <a:pt x="63" y="86"/>
                    </a:cubicBezTo>
                    <a:cubicBezTo>
                      <a:pt x="64" y="86"/>
                      <a:pt x="65" y="87"/>
                      <a:pt x="66" y="87"/>
                    </a:cubicBezTo>
                    <a:cubicBezTo>
                      <a:pt x="69" y="88"/>
                      <a:pt x="70" y="88"/>
                      <a:pt x="71" y="85"/>
                    </a:cubicBezTo>
                    <a:cubicBezTo>
                      <a:pt x="72" y="88"/>
                      <a:pt x="73" y="89"/>
                      <a:pt x="76" y="90"/>
                    </a:cubicBezTo>
                    <a:cubicBezTo>
                      <a:pt x="78" y="91"/>
                      <a:pt x="78" y="94"/>
                      <a:pt x="80" y="95"/>
                    </a:cubicBezTo>
                    <a:cubicBezTo>
                      <a:pt x="80" y="95"/>
                      <a:pt x="84" y="94"/>
                      <a:pt x="84" y="94"/>
                    </a:cubicBezTo>
                    <a:cubicBezTo>
                      <a:pt x="84" y="92"/>
                      <a:pt x="85" y="88"/>
                      <a:pt x="83" y="89"/>
                    </a:cubicBezTo>
                    <a:cubicBezTo>
                      <a:pt x="80" y="90"/>
                      <a:pt x="78" y="88"/>
                      <a:pt x="77" y="85"/>
                    </a:cubicBezTo>
                    <a:cubicBezTo>
                      <a:pt x="77" y="83"/>
                      <a:pt x="79" y="80"/>
                      <a:pt x="78" y="77"/>
                    </a:cubicBezTo>
                    <a:cubicBezTo>
                      <a:pt x="78" y="76"/>
                      <a:pt x="77" y="74"/>
                      <a:pt x="78" y="73"/>
                    </a:cubicBezTo>
                    <a:cubicBezTo>
                      <a:pt x="78" y="73"/>
                      <a:pt x="78" y="72"/>
                      <a:pt x="79" y="72"/>
                    </a:cubicBezTo>
                    <a:cubicBezTo>
                      <a:pt x="80" y="72"/>
                      <a:pt x="79" y="70"/>
                      <a:pt x="80" y="70"/>
                    </a:cubicBezTo>
                    <a:cubicBezTo>
                      <a:pt x="81" y="68"/>
                      <a:pt x="86" y="68"/>
                      <a:pt x="87" y="68"/>
                    </a:cubicBezTo>
                    <a:cubicBezTo>
                      <a:pt x="85" y="67"/>
                      <a:pt x="86" y="64"/>
                      <a:pt x="84" y="63"/>
                    </a:cubicBezTo>
                    <a:cubicBezTo>
                      <a:pt x="83" y="62"/>
                      <a:pt x="82" y="61"/>
                      <a:pt x="82" y="60"/>
                    </a:cubicBezTo>
                    <a:cubicBezTo>
                      <a:pt x="82" y="58"/>
                      <a:pt x="82" y="56"/>
                      <a:pt x="81" y="55"/>
                    </a:cubicBezTo>
                    <a:cubicBezTo>
                      <a:pt x="81" y="53"/>
                      <a:pt x="80" y="52"/>
                      <a:pt x="80" y="50"/>
                    </a:cubicBezTo>
                    <a:cubicBezTo>
                      <a:pt x="80" y="49"/>
                      <a:pt x="80" y="44"/>
                      <a:pt x="81" y="45"/>
                    </a:cubicBezTo>
                    <a:cubicBezTo>
                      <a:pt x="80" y="41"/>
                      <a:pt x="80" y="39"/>
                      <a:pt x="82" y="35"/>
                    </a:cubicBezTo>
                    <a:cubicBezTo>
                      <a:pt x="83" y="32"/>
                      <a:pt x="83" y="31"/>
                      <a:pt x="83" y="28"/>
                    </a:cubicBezTo>
                    <a:cubicBezTo>
                      <a:pt x="83" y="25"/>
                      <a:pt x="85" y="23"/>
                      <a:pt x="87" y="21"/>
                    </a:cubicBezTo>
                    <a:cubicBezTo>
                      <a:pt x="88" y="20"/>
                      <a:pt x="89" y="19"/>
                      <a:pt x="90" y="18"/>
                    </a:cubicBezTo>
                    <a:cubicBezTo>
                      <a:pt x="91" y="17"/>
                      <a:pt x="91" y="17"/>
                      <a:pt x="90" y="15"/>
                    </a:cubicBezTo>
                    <a:cubicBezTo>
                      <a:pt x="89" y="15"/>
                      <a:pt x="91" y="16"/>
                      <a:pt x="90" y="1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4" name="Freeform 734">
                <a:extLst>
                  <a:ext uri="{FF2B5EF4-FFF2-40B4-BE49-F238E27FC236}">
                    <a16:creationId xmlns:a16="http://schemas.microsoft.com/office/drawing/2014/main" id="{E6B93749-A5BC-E54C-8DB7-56C20CA3EC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0247" y="4258481"/>
                <a:ext cx="194068" cy="217648"/>
              </a:xfrm>
              <a:custGeom>
                <a:avLst/>
                <a:gdLst>
                  <a:gd name="T0" fmla="*/ 51 w 56"/>
                  <a:gd name="T1" fmla="*/ 27 h 63"/>
                  <a:gd name="T2" fmla="*/ 48 w 56"/>
                  <a:gd name="T3" fmla="*/ 26 h 63"/>
                  <a:gd name="T4" fmla="*/ 47 w 56"/>
                  <a:gd name="T5" fmla="*/ 21 h 63"/>
                  <a:gd name="T6" fmla="*/ 46 w 56"/>
                  <a:gd name="T7" fmla="*/ 12 h 63"/>
                  <a:gd name="T8" fmla="*/ 46 w 56"/>
                  <a:gd name="T9" fmla="*/ 8 h 63"/>
                  <a:gd name="T10" fmla="*/ 43 w 56"/>
                  <a:gd name="T11" fmla="*/ 8 h 63"/>
                  <a:gd name="T12" fmla="*/ 40 w 56"/>
                  <a:gd name="T13" fmla="*/ 6 h 63"/>
                  <a:gd name="T14" fmla="*/ 35 w 56"/>
                  <a:gd name="T15" fmla="*/ 8 h 63"/>
                  <a:gd name="T16" fmla="*/ 34 w 56"/>
                  <a:gd name="T17" fmla="*/ 11 h 63"/>
                  <a:gd name="T18" fmla="*/ 29 w 56"/>
                  <a:gd name="T19" fmla="*/ 12 h 63"/>
                  <a:gd name="T20" fmla="*/ 18 w 56"/>
                  <a:gd name="T21" fmla="*/ 1 h 63"/>
                  <a:gd name="T22" fmla="*/ 3 w 56"/>
                  <a:gd name="T23" fmla="*/ 2 h 63"/>
                  <a:gd name="T24" fmla="*/ 6 w 56"/>
                  <a:gd name="T25" fmla="*/ 12 h 63"/>
                  <a:gd name="T26" fmla="*/ 6 w 56"/>
                  <a:gd name="T27" fmla="*/ 16 h 63"/>
                  <a:gd name="T28" fmla="*/ 6 w 56"/>
                  <a:gd name="T29" fmla="*/ 20 h 63"/>
                  <a:gd name="T30" fmla="*/ 8 w 56"/>
                  <a:gd name="T31" fmla="*/ 33 h 63"/>
                  <a:gd name="T32" fmla="*/ 3 w 56"/>
                  <a:gd name="T33" fmla="*/ 41 h 63"/>
                  <a:gd name="T34" fmla="*/ 0 w 56"/>
                  <a:gd name="T35" fmla="*/ 50 h 63"/>
                  <a:gd name="T36" fmla="*/ 0 w 56"/>
                  <a:gd name="T37" fmla="*/ 55 h 63"/>
                  <a:gd name="T38" fmla="*/ 0 w 56"/>
                  <a:gd name="T39" fmla="*/ 59 h 63"/>
                  <a:gd name="T40" fmla="*/ 3 w 56"/>
                  <a:gd name="T41" fmla="*/ 59 h 63"/>
                  <a:gd name="T42" fmla="*/ 8 w 56"/>
                  <a:gd name="T43" fmla="*/ 58 h 63"/>
                  <a:gd name="T44" fmla="*/ 9 w 56"/>
                  <a:gd name="T45" fmla="*/ 59 h 63"/>
                  <a:gd name="T46" fmla="*/ 16 w 56"/>
                  <a:gd name="T47" fmla="*/ 59 h 63"/>
                  <a:gd name="T48" fmla="*/ 25 w 56"/>
                  <a:gd name="T49" fmla="*/ 59 h 63"/>
                  <a:gd name="T50" fmla="*/ 30 w 56"/>
                  <a:gd name="T51" fmla="*/ 59 h 63"/>
                  <a:gd name="T52" fmla="*/ 39 w 56"/>
                  <a:gd name="T53" fmla="*/ 62 h 63"/>
                  <a:gd name="T54" fmla="*/ 53 w 56"/>
                  <a:gd name="T55" fmla="*/ 60 h 63"/>
                  <a:gd name="T56" fmla="*/ 46 w 56"/>
                  <a:gd name="T57" fmla="*/ 51 h 63"/>
                  <a:gd name="T58" fmla="*/ 46 w 56"/>
                  <a:gd name="T59" fmla="*/ 37 h 63"/>
                  <a:gd name="T60" fmla="*/ 56 w 56"/>
                  <a:gd name="T61" fmla="*/ 35 h 63"/>
                  <a:gd name="T62" fmla="*/ 56 w 56"/>
                  <a:gd name="T63" fmla="*/ 27 h 63"/>
                  <a:gd name="T64" fmla="*/ 51 w 56"/>
                  <a:gd name="T65" fmla="*/ 2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6" h="63">
                    <a:moveTo>
                      <a:pt x="51" y="27"/>
                    </a:moveTo>
                    <a:cubicBezTo>
                      <a:pt x="49" y="27"/>
                      <a:pt x="48" y="28"/>
                      <a:pt x="48" y="26"/>
                    </a:cubicBezTo>
                    <a:cubicBezTo>
                      <a:pt x="48" y="24"/>
                      <a:pt x="48" y="23"/>
                      <a:pt x="47" y="21"/>
                    </a:cubicBezTo>
                    <a:cubicBezTo>
                      <a:pt x="45" y="18"/>
                      <a:pt x="48" y="15"/>
                      <a:pt x="46" y="12"/>
                    </a:cubicBezTo>
                    <a:cubicBezTo>
                      <a:pt x="46" y="11"/>
                      <a:pt x="46" y="8"/>
                      <a:pt x="46" y="8"/>
                    </a:cubicBezTo>
                    <a:cubicBezTo>
                      <a:pt x="46" y="8"/>
                      <a:pt x="43" y="8"/>
                      <a:pt x="43" y="8"/>
                    </a:cubicBezTo>
                    <a:cubicBezTo>
                      <a:pt x="40" y="8"/>
                      <a:pt x="40" y="9"/>
                      <a:pt x="40" y="6"/>
                    </a:cubicBezTo>
                    <a:cubicBezTo>
                      <a:pt x="37" y="6"/>
                      <a:pt x="36" y="5"/>
                      <a:pt x="35" y="8"/>
                    </a:cubicBezTo>
                    <a:cubicBezTo>
                      <a:pt x="35" y="8"/>
                      <a:pt x="35" y="11"/>
                      <a:pt x="34" y="11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2" y="13"/>
                      <a:pt x="24" y="1"/>
                      <a:pt x="18" y="1"/>
                    </a:cubicBezTo>
                    <a:cubicBezTo>
                      <a:pt x="13" y="1"/>
                      <a:pt x="7" y="0"/>
                      <a:pt x="3" y="2"/>
                    </a:cubicBezTo>
                    <a:cubicBezTo>
                      <a:pt x="1" y="4"/>
                      <a:pt x="6" y="10"/>
                      <a:pt x="6" y="12"/>
                    </a:cubicBezTo>
                    <a:cubicBezTo>
                      <a:pt x="7" y="13"/>
                      <a:pt x="7" y="15"/>
                      <a:pt x="6" y="16"/>
                    </a:cubicBezTo>
                    <a:cubicBezTo>
                      <a:pt x="4" y="17"/>
                      <a:pt x="6" y="19"/>
                      <a:pt x="6" y="20"/>
                    </a:cubicBezTo>
                    <a:cubicBezTo>
                      <a:pt x="9" y="24"/>
                      <a:pt x="11" y="29"/>
                      <a:pt x="8" y="33"/>
                    </a:cubicBezTo>
                    <a:cubicBezTo>
                      <a:pt x="6" y="36"/>
                      <a:pt x="4" y="38"/>
                      <a:pt x="3" y="41"/>
                    </a:cubicBezTo>
                    <a:cubicBezTo>
                      <a:pt x="2" y="44"/>
                      <a:pt x="1" y="47"/>
                      <a:pt x="0" y="50"/>
                    </a:cubicBezTo>
                    <a:cubicBezTo>
                      <a:pt x="0" y="52"/>
                      <a:pt x="0" y="54"/>
                      <a:pt x="0" y="55"/>
                    </a:cubicBezTo>
                    <a:cubicBezTo>
                      <a:pt x="0" y="56"/>
                      <a:pt x="0" y="58"/>
                      <a:pt x="0" y="59"/>
                    </a:cubicBezTo>
                    <a:cubicBezTo>
                      <a:pt x="1" y="59"/>
                      <a:pt x="2" y="59"/>
                      <a:pt x="3" y="59"/>
                    </a:cubicBezTo>
                    <a:cubicBezTo>
                      <a:pt x="5" y="59"/>
                      <a:pt x="5" y="56"/>
                      <a:pt x="8" y="58"/>
                    </a:cubicBezTo>
                    <a:cubicBezTo>
                      <a:pt x="8" y="58"/>
                      <a:pt x="9" y="59"/>
                      <a:pt x="9" y="59"/>
                    </a:cubicBezTo>
                    <a:cubicBezTo>
                      <a:pt x="12" y="59"/>
                      <a:pt x="14" y="59"/>
                      <a:pt x="16" y="59"/>
                    </a:cubicBezTo>
                    <a:cubicBezTo>
                      <a:pt x="19" y="59"/>
                      <a:pt x="22" y="59"/>
                      <a:pt x="25" y="59"/>
                    </a:cubicBezTo>
                    <a:cubicBezTo>
                      <a:pt x="26" y="59"/>
                      <a:pt x="29" y="59"/>
                      <a:pt x="30" y="59"/>
                    </a:cubicBezTo>
                    <a:cubicBezTo>
                      <a:pt x="32" y="63"/>
                      <a:pt x="36" y="62"/>
                      <a:pt x="39" y="62"/>
                    </a:cubicBezTo>
                    <a:cubicBezTo>
                      <a:pt x="44" y="62"/>
                      <a:pt x="48" y="61"/>
                      <a:pt x="53" y="60"/>
                    </a:cubicBezTo>
                    <a:cubicBezTo>
                      <a:pt x="50" y="57"/>
                      <a:pt x="46" y="55"/>
                      <a:pt x="46" y="51"/>
                    </a:cubicBezTo>
                    <a:cubicBezTo>
                      <a:pt x="46" y="46"/>
                      <a:pt x="46" y="41"/>
                      <a:pt x="46" y="37"/>
                    </a:cubicBezTo>
                    <a:cubicBezTo>
                      <a:pt x="46" y="36"/>
                      <a:pt x="56" y="38"/>
                      <a:pt x="56" y="35"/>
                    </a:cubicBezTo>
                    <a:cubicBezTo>
                      <a:pt x="56" y="33"/>
                      <a:pt x="56" y="30"/>
                      <a:pt x="56" y="27"/>
                    </a:cubicBezTo>
                    <a:cubicBezTo>
                      <a:pt x="56" y="24"/>
                      <a:pt x="53" y="27"/>
                      <a:pt x="51" y="2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5" name="Freeform 735">
                <a:extLst>
                  <a:ext uri="{FF2B5EF4-FFF2-40B4-BE49-F238E27FC236}">
                    <a16:creationId xmlns:a16="http://schemas.microsoft.com/office/drawing/2014/main" id="{4CDCBBF7-2794-3A47-A99A-21A5530D9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921" y="4465540"/>
                <a:ext cx="158783" cy="165883"/>
              </a:xfrm>
              <a:custGeom>
                <a:avLst/>
                <a:gdLst>
                  <a:gd name="T0" fmla="*/ 25 w 46"/>
                  <a:gd name="T1" fmla="*/ 2 h 48"/>
                  <a:gd name="T2" fmla="*/ 21 w 46"/>
                  <a:gd name="T3" fmla="*/ 3 h 48"/>
                  <a:gd name="T4" fmla="*/ 18 w 46"/>
                  <a:gd name="T5" fmla="*/ 4 h 48"/>
                  <a:gd name="T6" fmla="*/ 6 w 46"/>
                  <a:gd name="T7" fmla="*/ 4 h 48"/>
                  <a:gd name="T8" fmla="*/ 6 w 46"/>
                  <a:gd name="T9" fmla="*/ 18 h 48"/>
                  <a:gd name="T10" fmla="*/ 6 w 46"/>
                  <a:gd name="T11" fmla="*/ 23 h 48"/>
                  <a:gd name="T12" fmla="*/ 1 w 46"/>
                  <a:gd name="T13" fmla="*/ 24 h 48"/>
                  <a:gd name="T14" fmla="*/ 1 w 46"/>
                  <a:gd name="T15" fmla="*/ 31 h 48"/>
                  <a:gd name="T16" fmla="*/ 1 w 46"/>
                  <a:gd name="T17" fmla="*/ 38 h 48"/>
                  <a:gd name="T18" fmla="*/ 4 w 46"/>
                  <a:gd name="T19" fmla="*/ 47 h 48"/>
                  <a:gd name="T20" fmla="*/ 8 w 46"/>
                  <a:gd name="T21" fmla="*/ 48 h 48"/>
                  <a:gd name="T22" fmla="*/ 13 w 46"/>
                  <a:gd name="T23" fmla="*/ 44 h 48"/>
                  <a:gd name="T24" fmla="*/ 19 w 46"/>
                  <a:gd name="T25" fmla="*/ 41 h 48"/>
                  <a:gd name="T26" fmla="*/ 29 w 46"/>
                  <a:gd name="T27" fmla="*/ 39 h 48"/>
                  <a:gd name="T28" fmla="*/ 31 w 46"/>
                  <a:gd name="T29" fmla="*/ 37 h 48"/>
                  <a:gd name="T30" fmla="*/ 34 w 46"/>
                  <a:gd name="T31" fmla="*/ 34 h 48"/>
                  <a:gd name="T32" fmla="*/ 43 w 46"/>
                  <a:gd name="T33" fmla="*/ 26 h 48"/>
                  <a:gd name="T34" fmla="*/ 44 w 46"/>
                  <a:gd name="T35" fmla="*/ 22 h 48"/>
                  <a:gd name="T36" fmla="*/ 40 w 46"/>
                  <a:gd name="T37" fmla="*/ 21 h 48"/>
                  <a:gd name="T38" fmla="*/ 38 w 46"/>
                  <a:gd name="T39" fmla="*/ 17 h 48"/>
                  <a:gd name="T40" fmla="*/ 39 w 46"/>
                  <a:gd name="T41" fmla="*/ 15 h 48"/>
                  <a:gd name="T42" fmla="*/ 36 w 46"/>
                  <a:gd name="T43" fmla="*/ 14 h 48"/>
                  <a:gd name="T44" fmla="*/ 36 w 46"/>
                  <a:gd name="T45" fmla="*/ 13 h 48"/>
                  <a:gd name="T46" fmla="*/ 34 w 46"/>
                  <a:gd name="T47" fmla="*/ 12 h 48"/>
                  <a:gd name="T48" fmla="*/ 30 w 46"/>
                  <a:gd name="T49" fmla="*/ 7 h 48"/>
                  <a:gd name="T50" fmla="*/ 25 w 46"/>
                  <a:gd name="T51" fmla="*/ 2 h 48"/>
                  <a:gd name="T52" fmla="*/ 25 w 46"/>
                  <a:gd name="T53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6" h="48">
                    <a:moveTo>
                      <a:pt x="25" y="2"/>
                    </a:moveTo>
                    <a:cubicBezTo>
                      <a:pt x="24" y="3"/>
                      <a:pt x="22" y="3"/>
                      <a:pt x="21" y="3"/>
                    </a:cubicBezTo>
                    <a:cubicBezTo>
                      <a:pt x="19" y="3"/>
                      <a:pt x="20" y="6"/>
                      <a:pt x="18" y="4"/>
                    </a:cubicBezTo>
                    <a:cubicBezTo>
                      <a:pt x="15" y="0"/>
                      <a:pt x="10" y="5"/>
                      <a:pt x="6" y="4"/>
                    </a:cubicBezTo>
                    <a:cubicBezTo>
                      <a:pt x="6" y="9"/>
                      <a:pt x="6" y="14"/>
                      <a:pt x="6" y="18"/>
                    </a:cubicBezTo>
                    <a:cubicBezTo>
                      <a:pt x="6" y="19"/>
                      <a:pt x="7" y="23"/>
                      <a:pt x="6" y="23"/>
                    </a:cubicBezTo>
                    <a:cubicBezTo>
                      <a:pt x="5" y="24"/>
                      <a:pt x="1" y="22"/>
                      <a:pt x="1" y="24"/>
                    </a:cubicBezTo>
                    <a:cubicBezTo>
                      <a:pt x="1" y="26"/>
                      <a:pt x="1" y="29"/>
                      <a:pt x="1" y="31"/>
                    </a:cubicBezTo>
                    <a:cubicBezTo>
                      <a:pt x="1" y="33"/>
                      <a:pt x="0" y="36"/>
                      <a:pt x="1" y="38"/>
                    </a:cubicBezTo>
                    <a:cubicBezTo>
                      <a:pt x="5" y="39"/>
                      <a:pt x="6" y="44"/>
                      <a:pt x="4" y="47"/>
                    </a:cubicBezTo>
                    <a:cubicBezTo>
                      <a:pt x="4" y="48"/>
                      <a:pt x="8" y="48"/>
                      <a:pt x="8" y="48"/>
                    </a:cubicBezTo>
                    <a:cubicBezTo>
                      <a:pt x="10" y="48"/>
                      <a:pt x="11" y="46"/>
                      <a:pt x="13" y="44"/>
                    </a:cubicBezTo>
                    <a:cubicBezTo>
                      <a:pt x="15" y="42"/>
                      <a:pt x="15" y="39"/>
                      <a:pt x="19" y="41"/>
                    </a:cubicBezTo>
                    <a:cubicBezTo>
                      <a:pt x="23" y="43"/>
                      <a:pt x="27" y="44"/>
                      <a:pt x="29" y="39"/>
                    </a:cubicBezTo>
                    <a:cubicBezTo>
                      <a:pt x="29" y="38"/>
                      <a:pt x="29" y="37"/>
                      <a:pt x="31" y="37"/>
                    </a:cubicBezTo>
                    <a:cubicBezTo>
                      <a:pt x="33" y="37"/>
                      <a:pt x="34" y="35"/>
                      <a:pt x="34" y="34"/>
                    </a:cubicBezTo>
                    <a:cubicBezTo>
                      <a:pt x="36" y="31"/>
                      <a:pt x="40" y="28"/>
                      <a:pt x="43" y="26"/>
                    </a:cubicBezTo>
                    <a:cubicBezTo>
                      <a:pt x="45" y="25"/>
                      <a:pt x="46" y="24"/>
                      <a:pt x="44" y="22"/>
                    </a:cubicBezTo>
                    <a:cubicBezTo>
                      <a:pt x="43" y="21"/>
                      <a:pt x="40" y="22"/>
                      <a:pt x="40" y="21"/>
                    </a:cubicBezTo>
                    <a:cubicBezTo>
                      <a:pt x="39" y="20"/>
                      <a:pt x="38" y="19"/>
                      <a:pt x="38" y="17"/>
                    </a:cubicBezTo>
                    <a:cubicBezTo>
                      <a:pt x="38" y="17"/>
                      <a:pt x="39" y="16"/>
                      <a:pt x="39" y="15"/>
                    </a:cubicBezTo>
                    <a:cubicBezTo>
                      <a:pt x="38" y="15"/>
                      <a:pt x="37" y="15"/>
                      <a:pt x="36" y="14"/>
                    </a:cubicBezTo>
                    <a:cubicBezTo>
                      <a:pt x="36" y="14"/>
                      <a:pt x="37" y="13"/>
                      <a:pt x="36" y="13"/>
                    </a:cubicBezTo>
                    <a:cubicBezTo>
                      <a:pt x="35" y="13"/>
                      <a:pt x="35" y="12"/>
                      <a:pt x="34" y="12"/>
                    </a:cubicBezTo>
                    <a:cubicBezTo>
                      <a:pt x="32" y="11"/>
                      <a:pt x="31" y="10"/>
                      <a:pt x="30" y="7"/>
                    </a:cubicBezTo>
                    <a:cubicBezTo>
                      <a:pt x="30" y="6"/>
                      <a:pt x="27" y="2"/>
                      <a:pt x="25" y="2"/>
                    </a:cubicBezTo>
                    <a:cubicBezTo>
                      <a:pt x="25" y="2"/>
                      <a:pt x="26" y="2"/>
                      <a:pt x="25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6" name="Freeform 736">
                <a:extLst>
                  <a:ext uri="{FF2B5EF4-FFF2-40B4-BE49-F238E27FC236}">
                    <a16:creationId xmlns:a16="http://schemas.microsoft.com/office/drawing/2014/main" id="{043DD5C1-0833-5E4E-94B5-1A3070F2B2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0781" y="4431421"/>
                <a:ext cx="135259" cy="120000"/>
              </a:xfrm>
              <a:custGeom>
                <a:avLst/>
                <a:gdLst>
                  <a:gd name="T0" fmla="*/ 39 w 39"/>
                  <a:gd name="T1" fmla="*/ 22 h 35"/>
                  <a:gd name="T2" fmla="*/ 38 w 39"/>
                  <a:gd name="T3" fmla="*/ 18 h 35"/>
                  <a:gd name="T4" fmla="*/ 39 w 39"/>
                  <a:gd name="T5" fmla="*/ 14 h 35"/>
                  <a:gd name="T6" fmla="*/ 38 w 39"/>
                  <a:gd name="T7" fmla="*/ 7 h 35"/>
                  <a:gd name="T8" fmla="*/ 27 w 39"/>
                  <a:gd name="T9" fmla="*/ 2 h 35"/>
                  <a:gd name="T10" fmla="*/ 24 w 39"/>
                  <a:gd name="T11" fmla="*/ 0 h 35"/>
                  <a:gd name="T12" fmla="*/ 19 w 39"/>
                  <a:gd name="T13" fmla="*/ 3 h 35"/>
                  <a:gd name="T14" fmla="*/ 13 w 39"/>
                  <a:gd name="T15" fmla="*/ 7 h 35"/>
                  <a:gd name="T16" fmla="*/ 9 w 39"/>
                  <a:gd name="T17" fmla="*/ 12 h 35"/>
                  <a:gd name="T18" fmla="*/ 2 w 39"/>
                  <a:gd name="T19" fmla="*/ 12 h 35"/>
                  <a:gd name="T20" fmla="*/ 5 w 39"/>
                  <a:gd name="T21" fmla="*/ 16 h 35"/>
                  <a:gd name="T22" fmla="*/ 8 w 39"/>
                  <a:gd name="T23" fmla="*/ 21 h 35"/>
                  <a:gd name="T24" fmla="*/ 11 w 39"/>
                  <a:gd name="T25" fmla="*/ 23 h 35"/>
                  <a:gd name="T26" fmla="*/ 11 w 39"/>
                  <a:gd name="T27" fmla="*/ 24 h 35"/>
                  <a:gd name="T28" fmla="*/ 14 w 39"/>
                  <a:gd name="T29" fmla="*/ 25 h 35"/>
                  <a:gd name="T30" fmla="*/ 13 w 39"/>
                  <a:gd name="T31" fmla="*/ 28 h 35"/>
                  <a:gd name="T32" fmla="*/ 15 w 39"/>
                  <a:gd name="T33" fmla="*/ 31 h 35"/>
                  <a:gd name="T34" fmla="*/ 20 w 39"/>
                  <a:gd name="T35" fmla="*/ 34 h 35"/>
                  <a:gd name="T36" fmla="*/ 25 w 39"/>
                  <a:gd name="T37" fmla="*/ 35 h 35"/>
                  <a:gd name="T38" fmla="*/ 27 w 39"/>
                  <a:gd name="T39" fmla="*/ 35 h 35"/>
                  <a:gd name="T40" fmla="*/ 34 w 39"/>
                  <a:gd name="T41" fmla="*/ 31 h 35"/>
                  <a:gd name="T42" fmla="*/ 36 w 39"/>
                  <a:gd name="T43" fmla="*/ 27 h 35"/>
                  <a:gd name="T44" fmla="*/ 39 w 39"/>
                  <a:gd name="T45" fmla="*/ 2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" h="35">
                    <a:moveTo>
                      <a:pt x="39" y="22"/>
                    </a:moveTo>
                    <a:cubicBezTo>
                      <a:pt x="39" y="21"/>
                      <a:pt x="38" y="19"/>
                      <a:pt x="38" y="18"/>
                    </a:cubicBezTo>
                    <a:cubicBezTo>
                      <a:pt x="38" y="16"/>
                      <a:pt x="39" y="15"/>
                      <a:pt x="39" y="14"/>
                    </a:cubicBezTo>
                    <a:cubicBezTo>
                      <a:pt x="39" y="11"/>
                      <a:pt x="39" y="9"/>
                      <a:pt x="38" y="7"/>
                    </a:cubicBezTo>
                    <a:cubicBezTo>
                      <a:pt x="38" y="4"/>
                      <a:pt x="29" y="2"/>
                      <a:pt x="27" y="2"/>
                    </a:cubicBezTo>
                    <a:cubicBezTo>
                      <a:pt x="27" y="0"/>
                      <a:pt x="27" y="0"/>
                      <a:pt x="24" y="0"/>
                    </a:cubicBezTo>
                    <a:cubicBezTo>
                      <a:pt x="21" y="0"/>
                      <a:pt x="21" y="1"/>
                      <a:pt x="19" y="3"/>
                    </a:cubicBezTo>
                    <a:cubicBezTo>
                      <a:pt x="18" y="5"/>
                      <a:pt x="15" y="6"/>
                      <a:pt x="13" y="7"/>
                    </a:cubicBezTo>
                    <a:cubicBezTo>
                      <a:pt x="12" y="9"/>
                      <a:pt x="11" y="12"/>
                      <a:pt x="9" y="12"/>
                    </a:cubicBezTo>
                    <a:cubicBezTo>
                      <a:pt x="7" y="12"/>
                      <a:pt x="5" y="11"/>
                      <a:pt x="2" y="12"/>
                    </a:cubicBezTo>
                    <a:cubicBezTo>
                      <a:pt x="0" y="13"/>
                      <a:pt x="4" y="15"/>
                      <a:pt x="5" y="16"/>
                    </a:cubicBezTo>
                    <a:cubicBezTo>
                      <a:pt x="6" y="18"/>
                      <a:pt x="6" y="20"/>
                      <a:pt x="8" y="21"/>
                    </a:cubicBezTo>
                    <a:cubicBezTo>
                      <a:pt x="9" y="22"/>
                      <a:pt x="10" y="23"/>
                      <a:pt x="11" y="23"/>
                    </a:cubicBezTo>
                    <a:cubicBezTo>
                      <a:pt x="12" y="23"/>
                      <a:pt x="11" y="24"/>
                      <a:pt x="11" y="24"/>
                    </a:cubicBezTo>
                    <a:cubicBezTo>
                      <a:pt x="12" y="24"/>
                      <a:pt x="13" y="25"/>
                      <a:pt x="14" y="25"/>
                    </a:cubicBezTo>
                    <a:cubicBezTo>
                      <a:pt x="14" y="26"/>
                      <a:pt x="13" y="27"/>
                      <a:pt x="13" y="28"/>
                    </a:cubicBezTo>
                    <a:cubicBezTo>
                      <a:pt x="13" y="29"/>
                      <a:pt x="14" y="31"/>
                      <a:pt x="15" y="31"/>
                    </a:cubicBezTo>
                    <a:cubicBezTo>
                      <a:pt x="18" y="31"/>
                      <a:pt x="19" y="31"/>
                      <a:pt x="20" y="34"/>
                    </a:cubicBezTo>
                    <a:cubicBezTo>
                      <a:pt x="21" y="35"/>
                      <a:pt x="23" y="34"/>
                      <a:pt x="25" y="35"/>
                    </a:cubicBezTo>
                    <a:cubicBezTo>
                      <a:pt x="26" y="35"/>
                      <a:pt x="26" y="35"/>
                      <a:pt x="27" y="35"/>
                    </a:cubicBezTo>
                    <a:cubicBezTo>
                      <a:pt x="31" y="35"/>
                      <a:pt x="32" y="34"/>
                      <a:pt x="34" y="31"/>
                    </a:cubicBezTo>
                    <a:cubicBezTo>
                      <a:pt x="35" y="30"/>
                      <a:pt x="36" y="28"/>
                      <a:pt x="36" y="27"/>
                    </a:cubicBezTo>
                    <a:cubicBezTo>
                      <a:pt x="37" y="25"/>
                      <a:pt x="39" y="24"/>
                      <a:pt x="39" y="2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7" name="Freeform 737">
                <a:extLst>
                  <a:ext uri="{FF2B5EF4-FFF2-40B4-BE49-F238E27FC236}">
                    <a16:creationId xmlns:a16="http://schemas.microsoft.com/office/drawing/2014/main" id="{1441638B-9D27-DD4C-8B3C-40D80B55E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345" y="4610245"/>
                <a:ext cx="34109" cy="38824"/>
              </a:xfrm>
              <a:custGeom>
                <a:avLst/>
                <a:gdLst>
                  <a:gd name="T0" fmla="*/ 5 w 10"/>
                  <a:gd name="T1" fmla="*/ 1 h 11"/>
                  <a:gd name="T2" fmla="*/ 7 w 10"/>
                  <a:gd name="T3" fmla="*/ 9 h 11"/>
                  <a:gd name="T4" fmla="*/ 5 w 10"/>
                  <a:gd name="T5" fmla="*/ 1 h 11"/>
                  <a:gd name="T6" fmla="*/ 5 w 10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1">
                    <a:moveTo>
                      <a:pt x="5" y="1"/>
                    </a:moveTo>
                    <a:cubicBezTo>
                      <a:pt x="0" y="2"/>
                      <a:pt x="3" y="11"/>
                      <a:pt x="7" y="9"/>
                    </a:cubicBezTo>
                    <a:cubicBezTo>
                      <a:pt x="10" y="8"/>
                      <a:pt x="9" y="0"/>
                      <a:pt x="5" y="1"/>
                    </a:cubicBezTo>
                    <a:cubicBezTo>
                      <a:pt x="3" y="1"/>
                      <a:pt x="6" y="1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8" name="Freeform 738">
                <a:extLst>
                  <a:ext uri="{FF2B5EF4-FFF2-40B4-BE49-F238E27FC236}">
                    <a16:creationId xmlns:a16="http://schemas.microsoft.com/office/drawing/2014/main" id="{9602ADAD-F0A7-C546-A919-57E526C656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89641" y="4547893"/>
                <a:ext cx="272870" cy="238823"/>
              </a:xfrm>
              <a:custGeom>
                <a:avLst/>
                <a:gdLst>
                  <a:gd name="T0" fmla="*/ 74 w 79"/>
                  <a:gd name="T1" fmla="*/ 27 h 69"/>
                  <a:gd name="T2" fmla="*/ 69 w 79"/>
                  <a:gd name="T3" fmla="*/ 22 h 69"/>
                  <a:gd name="T4" fmla="*/ 72 w 79"/>
                  <a:gd name="T5" fmla="*/ 19 h 69"/>
                  <a:gd name="T6" fmla="*/ 75 w 79"/>
                  <a:gd name="T7" fmla="*/ 20 h 69"/>
                  <a:gd name="T8" fmla="*/ 75 w 79"/>
                  <a:gd name="T9" fmla="*/ 11 h 69"/>
                  <a:gd name="T10" fmla="*/ 73 w 79"/>
                  <a:gd name="T11" fmla="*/ 7 h 69"/>
                  <a:gd name="T12" fmla="*/ 72 w 79"/>
                  <a:gd name="T13" fmla="*/ 1 h 69"/>
                  <a:gd name="T14" fmla="*/ 66 w 79"/>
                  <a:gd name="T15" fmla="*/ 1 h 69"/>
                  <a:gd name="T16" fmla="*/ 60 w 79"/>
                  <a:gd name="T17" fmla="*/ 2 h 69"/>
                  <a:gd name="T18" fmla="*/ 55 w 79"/>
                  <a:gd name="T19" fmla="*/ 5 h 69"/>
                  <a:gd name="T20" fmla="*/ 51 w 79"/>
                  <a:gd name="T21" fmla="*/ 8 h 69"/>
                  <a:gd name="T22" fmla="*/ 49 w 79"/>
                  <a:gd name="T23" fmla="*/ 12 h 69"/>
                  <a:gd name="T24" fmla="*/ 45 w 79"/>
                  <a:gd name="T25" fmla="*/ 14 h 69"/>
                  <a:gd name="T26" fmla="*/ 44 w 79"/>
                  <a:gd name="T27" fmla="*/ 17 h 69"/>
                  <a:gd name="T28" fmla="*/ 34 w 79"/>
                  <a:gd name="T29" fmla="*/ 17 h 69"/>
                  <a:gd name="T30" fmla="*/ 28 w 79"/>
                  <a:gd name="T31" fmla="*/ 21 h 69"/>
                  <a:gd name="T32" fmla="*/ 24 w 79"/>
                  <a:gd name="T33" fmla="*/ 24 h 69"/>
                  <a:gd name="T34" fmla="*/ 20 w 79"/>
                  <a:gd name="T35" fmla="*/ 23 h 69"/>
                  <a:gd name="T36" fmla="*/ 17 w 79"/>
                  <a:gd name="T37" fmla="*/ 14 h 69"/>
                  <a:gd name="T38" fmla="*/ 17 w 79"/>
                  <a:gd name="T39" fmla="*/ 29 h 69"/>
                  <a:gd name="T40" fmla="*/ 17 w 79"/>
                  <a:gd name="T41" fmla="*/ 33 h 69"/>
                  <a:gd name="T42" fmla="*/ 9 w 79"/>
                  <a:gd name="T43" fmla="*/ 35 h 69"/>
                  <a:gd name="T44" fmla="*/ 6 w 79"/>
                  <a:gd name="T45" fmla="*/ 34 h 69"/>
                  <a:gd name="T46" fmla="*/ 2 w 79"/>
                  <a:gd name="T47" fmla="*/ 33 h 69"/>
                  <a:gd name="T48" fmla="*/ 3 w 79"/>
                  <a:gd name="T49" fmla="*/ 40 h 69"/>
                  <a:gd name="T50" fmla="*/ 5 w 79"/>
                  <a:gd name="T51" fmla="*/ 45 h 69"/>
                  <a:gd name="T52" fmla="*/ 9 w 79"/>
                  <a:gd name="T53" fmla="*/ 56 h 69"/>
                  <a:gd name="T54" fmla="*/ 8 w 79"/>
                  <a:gd name="T55" fmla="*/ 60 h 69"/>
                  <a:gd name="T56" fmla="*/ 9 w 79"/>
                  <a:gd name="T57" fmla="*/ 62 h 69"/>
                  <a:gd name="T58" fmla="*/ 10 w 79"/>
                  <a:gd name="T59" fmla="*/ 66 h 69"/>
                  <a:gd name="T60" fmla="*/ 11 w 79"/>
                  <a:gd name="T61" fmla="*/ 64 h 69"/>
                  <a:gd name="T62" fmla="*/ 15 w 79"/>
                  <a:gd name="T63" fmla="*/ 68 h 69"/>
                  <a:gd name="T64" fmla="*/ 21 w 79"/>
                  <a:gd name="T65" fmla="*/ 66 h 69"/>
                  <a:gd name="T66" fmla="*/ 26 w 79"/>
                  <a:gd name="T67" fmla="*/ 65 h 69"/>
                  <a:gd name="T68" fmla="*/ 31 w 79"/>
                  <a:gd name="T69" fmla="*/ 64 h 69"/>
                  <a:gd name="T70" fmla="*/ 38 w 79"/>
                  <a:gd name="T71" fmla="*/ 64 h 69"/>
                  <a:gd name="T72" fmla="*/ 39 w 79"/>
                  <a:gd name="T73" fmla="*/ 64 h 69"/>
                  <a:gd name="T74" fmla="*/ 41 w 79"/>
                  <a:gd name="T75" fmla="*/ 63 h 69"/>
                  <a:gd name="T76" fmla="*/ 42 w 79"/>
                  <a:gd name="T77" fmla="*/ 62 h 69"/>
                  <a:gd name="T78" fmla="*/ 44 w 79"/>
                  <a:gd name="T79" fmla="*/ 65 h 69"/>
                  <a:gd name="T80" fmla="*/ 46 w 79"/>
                  <a:gd name="T81" fmla="*/ 62 h 69"/>
                  <a:gd name="T82" fmla="*/ 57 w 79"/>
                  <a:gd name="T83" fmla="*/ 56 h 69"/>
                  <a:gd name="T84" fmla="*/ 65 w 79"/>
                  <a:gd name="T85" fmla="*/ 48 h 69"/>
                  <a:gd name="T86" fmla="*/ 72 w 79"/>
                  <a:gd name="T87" fmla="*/ 37 h 69"/>
                  <a:gd name="T88" fmla="*/ 77 w 79"/>
                  <a:gd name="T89" fmla="*/ 33 h 69"/>
                  <a:gd name="T90" fmla="*/ 79 w 79"/>
                  <a:gd name="T91" fmla="*/ 25 h 69"/>
                  <a:gd name="T92" fmla="*/ 76 w 79"/>
                  <a:gd name="T93" fmla="*/ 25 h 69"/>
                  <a:gd name="T94" fmla="*/ 74 w 79"/>
                  <a:gd name="T95" fmla="*/ 27 h 69"/>
                  <a:gd name="T96" fmla="*/ 62 w 79"/>
                  <a:gd name="T97" fmla="*/ 39 h 69"/>
                  <a:gd name="T98" fmla="*/ 61 w 79"/>
                  <a:gd name="T99" fmla="*/ 41 h 69"/>
                  <a:gd name="T100" fmla="*/ 57 w 79"/>
                  <a:gd name="T101" fmla="*/ 43 h 69"/>
                  <a:gd name="T102" fmla="*/ 55 w 79"/>
                  <a:gd name="T103" fmla="*/ 44 h 69"/>
                  <a:gd name="T104" fmla="*/ 52 w 79"/>
                  <a:gd name="T105" fmla="*/ 41 h 69"/>
                  <a:gd name="T106" fmla="*/ 56 w 79"/>
                  <a:gd name="T107" fmla="*/ 35 h 69"/>
                  <a:gd name="T108" fmla="*/ 60 w 79"/>
                  <a:gd name="T109" fmla="*/ 35 h 69"/>
                  <a:gd name="T110" fmla="*/ 62 w 79"/>
                  <a:gd name="T111" fmla="*/ 39 h 69"/>
                  <a:gd name="T112" fmla="*/ 62 w 79"/>
                  <a:gd name="T113" fmla="*/ 3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9" h="69">
                    <a:moveTo>
                      <a:pt x="74" y="27"/>
                    </a:moveTo>
                    <a:cubicBezTo>
                      <a:pt x="71" y="27"/>
                      <a:pt x="68" y="24"/>
                      <a:pt x="69" y="22"/>
                    </a:cubicBezTo>
                    <a:cubicBezTo>
                      <a:pt x="69" y="20"/>
                      <a:pt x="71" y="19"/>
                      <a:pt x="72" y="19"/>
                    </a:cubicBezTo>
                    <a:cubicBezTo>
                      <a:pt x="73" y="19"/>
                      <a:pt x="74" y="20"/>
                      <a:pt x="75" y="20"/>
                    </a:cubicBezTo>
                    <a:cubicBezTo>
                      <a:pt x="75" y="17"/>
                      <a:pt x="76" y="14"/>
                      <a:pt x="75" y="11"/>
                    </a:cubicBezTo>
                    <a:cubicBezTo>
                      <a:pt x="74" y="10"/>
                      <a:pt x="73" y="8"/>
                      <a:pt x="73" y="7"/>
                    </a:cubicBezTo>
                    <a:cubicBezTo>
                      <a:pt x="72" y="5"/>
                      <a:pt x="72" y="3"/>
                      <a:pt x="72" y="1"/>
                    </a:cubicBezTo>
                    <a:cubicBezTo>
                      <a:pt x="70" y="2"/>
                      <a:pt x="67" y="1"/>
                      <a:pt x="66" y="1"/>
                    </a:cubicBezTo>
                    <a:cubicBezTo>
                      <a:pt x="63" y="0"/>
                      <a:pt x="61" y="0"/>
                      <a:pt x="60" y="2"/>
                    </a:cubicBezTo>
                    <a:cubicBezTo>
                      <a:pt x="58" y="3"/>
                      <a:pt x="56" y="3"/>
                      <a:pt x="55" y="5"/>
                    </a:cubicBezTo>
                    <a:cubicBezTo>
                      <a:pt x="54" y="6"/>
                      <a:pt x="52" y="7"/>
                      <a:pt x="51" y="8"/>
                    </a:cubicBezTo>
                    <a:cubicBezTo>
                      <a:pt x="50" y="9"/>
                      <a:pt x="50" y="11"/>
                      <a:pt x="49" y="12"/>
                    </a:cubicBezTo>
                    <a:cubicBezTo>
                      <a:pt x="48" y="14"/>
                      <a:pt x="46" y="12"/>
                      <a:pt x="45" y="14"/>
                    </a:cubicBezTo>
                    <a:cubicBezTo>
                      <a:pt x="44" y="15"/>
                      <a:pt x="45" y="16"/>
                      <a:pt x="44" y="17"/>
                    </a:cubicBezTo>
                    <a:cubicBezTo>
                      <a:pt x="42" y="21"/>
                      <a:pt x="37" y="18"/>
                      <a:pt x="34" y="17"/>
                    </a:cubicBezTo>
                    <a:cubicBezTo>
                      <a:pt x="31" y="15"/>
                      <a:pt x="30" y="19"/>
                      <a:pt x="28" y="21"/>
                    </a:cubicBezTo>
                    <a:cubicBezTo>
                      <a:pt x="27" y="22"/>
                      <a:pt x="26" y="24"/>
                      <a:pt x="24" y="24"/>
                    </a:cubicBezTo>
                    <a:cubicBezTo>
                      <a:pt x="24" y="24"/>
                      <a:pt x="20" y="24"/>
                      <a:pt x="20" y="23"/>
                    </a:cubicBezTo>
                    <a:cubicBezTo>
                      <a:pt x="22" y="20"/>
                      <a:pt x="21" y="15"/>
                      <a:pt x="17" y="14"/>
                    </a:cubicBezTo>
                    <a:cubicBezTo>
                      <a:pt x="17" y="19"/>
                      <a:pt x="17" y="24"/>
                      <a:pt x="17" y="29"/>
                    </a:cubicBezTo>
                    <a:cubicBezTo>
                      <a:pt x="17" y="29"/>
                      <a:pt x="18" y="32"/>
                      <a:pt x="17" y="33"/>
                    </a:cubicBezTo>
                    <a:cubicBezTo>
                      <a:pt x="14" y="35"/>
                      <a:pt x="13" y="36"/>
                      <a:pt x="9" y="35"/>
                    </a:cubicBezTo>
                    <a:cubicBezTo>
                      <a:pt x="8" y="35"/>
                      <a:pt x="7" y="35"/>
                      <a:pt x="6" y="34"/>
                    </a:cubicBezTo>
                    <a:cubicBezTo>
                      <a:pt x="5" y="32"/>
                      <a:pt x="4" y="31"/>
                      <a:pt x="2" y="33"/>
                    </a:cubicBezTo>
                    <a:cubicBezTo>
                      <a:pt x="0" y="35"/>
                      <a:pt x="2" y="38"/>
                      <a:pt x="3" y="40"/>
                    </a:cubicBezTo>
                    <a:cubicBezTo>
                      <a:pt x="4" y="41"/>
                      <a:pt x="5" y="43"/>
                      <a:pt x="5" y="45"/>
                    </a:cubicBezTo>
                    <a:cubicBezTo>
                      <a:pt x="7" y="49"/>
                      <a:pt x="11" y="51"/>
                      <a:pt x="9" y="56"/>
                    </a:cubicBezTo>
                    <a:cubicBezTo>
                      <a:pt x="8" y="58"/>
                      <a:pt x="7" y="58"/>
                      <a:pt x="8" y="60"/>
                    </a:cubicBezTo>
                    <a:cubicBezTo>
                      <a:pt x="9" y="61"/>
                      <a:pt x="9" y="62"/>
                      <a:pt x="9" y="62"/>
                    </a:cubicBezTo>
                    <a:cubicBezTo>
                      <a:pt x="10" y="63"/>
                      <a:pt x="9" y="65"/>
                      <a:pt x="10" y="66"/>
                    </a:cubicBezTo>
                    <a:cubicBezTo>
                      <a:pt x="10" y="66"/>
                      <a:pt x="10" y="64"/>
                      <a:pt x="11" y="64"/>
                    </a:cubicBezTo>
                    <a:cubicBezTo>
                      <a:pt x="11" y="64"/>
                      <a:pt x="14" y="67"/>
                      <a:pt x="15" y="68"/>
                    </a:cubicBezTo>
                    <a:cubicBezTo>
                      <a:pt x="17" y="69"/>
                      <a:pt x="19" y="66"/>
                      <a:pt x="21" y="66"/>
                    </a:cubicBezTo>
                    <a:cubicBezTo>
                      <a:pt x="23" y="65"/>
                      <a:pt x="25" y="67"/>
                      <a:pt x="26" y="65"/>
                    </a:cubicBezTo>
                    <a:cubicBezTo>
                      <a:pt x="28" y="64"/>
                      <a:pt x="29" y="64"/>
                      <a:pt x="31" y="64"/>
                    </a:cubicBezTo>
                    <a:cubicBezTo>
                      <a:pt x="33" y="64"/>
                      <a:pt x="35" y="64"/>
                      <a:pt x="38" y="64"/>
                    </a:cubicBezTo>
                    <a:cubicBezTo>
                      <a:pt x="38" y="64"/>
                      <a:pt x="39" y="64"/>
                      <a:pt x="39" y="64"/>
                    </a:cubicBezTo>
                    <a:cubicBezTo>
                      <a:pt x="40" y="64"/>
                      <a:pt x="40" y="63"/>
                      <a:pt x="41" y="63"/>
                    </a:cubicBezTo>
                    <a:cubicBezTo>
                      <a:pt x="41" y="63"/>
                      <a:pt x="41" y="62"/>
                      <a:pt x="42" y="62"/>
                    </a:cubicBezTo>
                    <a:cubicBezTo>
                      <a:pt x="42" y="63"/>
                      <a:pt x="42" y="65"/>
                      <a:pt x="44" y="65"/>
                    </a:cubicBezTo>
                    <a:cubicBezTo>
                      <a:pt x="44" y="65"/>
                      <a:pt x="43" y="61"/>
                      <a:pt x="46" y="62"/>
                    </a:cubicBezTo>
                    <a:cubicBezTo>
                      <a:pt x="50" y="63"/>
                      <a:pt x="54" y="59"/>
                      <a:pt x="57" y="56"/>
                    </a:cubicBezTo>
                    <a:cubicBezTo>
                      <a:pt x="60" y="54"/>
                      <a:pt x="62" y="51"/>
                      <a:pt x="65" y="48"/>
                    </a:cubicBezTo>
                    <a:cubicBezTo>
                      <a:pt x="68" y="45"/>
                      <a:pt x="69" y="41"/>
                      <a:pt x="72" y="37"/>
                    </a:cubicBezTo>
                    <a:cubicBezTo>
                      <a:pt x="73" y="36"/>
                      <a:pt x="76" y="35"/>
                      <a:pt x="77" y="33"/>
                    </a:cubicBezTo>
                    <a:cubicBezTo>
                      <a:pt x="78" y="31"/>
                      <a:pt x="79" y="27"/>
                      <a:pt x="79" y="25"/>
                    </a:cubicBezTo>
                    <a:cubicBezTo>
                      <a:pt x="78" y="25"/>
                      <a:pt x="77" y="25"/>
                      <a:pt x="76" y="25"/>
                    </a:cubicBezTo>
                    <a:cubicBezTo>
                      <a:pt x="75" y="25"/>
                      <a:pt x="75" y="27"/>
                      <a:pt x="74" y="27"/>
                    </a:cubicBezTo>
                    <a:close/>
                    <a:moveTo>
                      <a:pt x="62" y="39"/>
                    </a:moveTo>
                    <a:cubicBezTo>
                      <a:pt x="61" y="39"/>
                      <a:pt x="61" y="41"/>
                      <a:pt x="61" y="41"/>
                    </a:cubicBezTo>
                    <a:cubicBezTo>
                      <a:pt x="60" y="43"/>
                      <a:pt x="58" y="42"/>
                      <a:pt x="57" y="43"/>
                    </a:cubicBezTo>
                    <a:cubicBezTo>
                      <a:pt x="56" y="43"/>
                      <a:pt x="56" y="44"/>
                      <a:pt x="55" y="44"/>
                    </a:cubicBezTo>
                    <a:cubicBezTo>
                      <a:pt x="53" y="44"/>
                      <a:pt x="52" y="42"/>
                      <a:pt x="52" y="41"/>
                    </a:cubicBezTo>
                    <a:cubicBezTo>
                      <a:pt x="51" y="39"/>
                      <a:pt x="54" y="36"/>
                      <a:pt x="56" y="35"/>
                    </a:cubicBezTo>
                    <a:cubicBezTo>
                      <a:pt x="57" y="34"/>
                      <a:pt x="59" y="34"/>
                      <a:pt x="60" y="35"/>
                    </a:cubicBezTo>
                    <a:cubicBezTo>
                      <a:pt x="61" y="36"/>
                      <a:pt x="64" y="38"/>
                      <a:pt x="62" y="39"/>
                    </a:cubicBezTo>
                    <a:cubicBezTo>
                      <a:pt x="61" y="39"/>
                      <a:pt x="63" y="38"/>
                      <a:pt x="62" y="3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29" name="Freeform 739">
                <a:extLst>
                  <a:ext uri="{FF2B5EF4-FFF2-40B4-BE49-F238E27FC236}">
                    <a16:creationId xmlns:a16="http://schemas.microsoft.com/office/drawing/2014/main" id="{89D694CA-BE96-4D43-A5CD-F7F3CC5435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6065" y="4662010"/>
                <a:ext cx="44694" cy="45883"/>
              </a:xfrm>
              <a:custGeom>
                <a:avLst/>
                <a:gdLst>
                  <a:gd name="T0" fmla="*/ 11 w 13"/>
                  <a:gd name="T1" fmla="*/ 4 h 13"/>
                  <a:gd name="T2" fmla="*/ 3 w 13"/>
                  <a:gd name="T3" fmla="*/ 3 h 13"/>
                  <a:gd name="T4" fmla="*/ 2 w 13"/>
                  <a:gd name="T5" fmla="*/ 9 h 13"/>
                  <a:gd name="T6" fmla="*/ 7 w 13"/>
                  <a:gd name="T7" fmla="*/ 9 h 13"/>
                  <a:gd name="T8" fmla="*/ 11 w 13"/>
                  <a:gd name="T9" fmla="*/ 4 h 13"/>
                  <a:gd name="T10" fmla="*/ 11 w 13"/>
                  <a:gd name="T11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1" y="4"/>
                    </a:moveTo>
                    <a:cubicBezTo>
                      <a:pt x="9" y="2"/>
                      <a:pt x="5" y="0"/>
                      <a:pt x="3" y="3"/>
                    </a:cubicBezTo>
                    <a:cubicBezTo>
                      <a:pt x="1" y="5"/>
                      <a:pt x="0" y="7"/>
                      <a:pt x="2" y="9"/>
                    </a:cubicBezTo>
                    <a:cubicBezTo>
                      <a:pt x="4" y="13"/>
                      <a:pt x="5" y="9"/>
                      <a:pt x="7" y="9"/>
                    </a:cubicBezTo>
                    <a:cubicBezTo>
                      <a:pt x="10" y="9"/>
                      <a:pt x="13" y="5"/>
                      <a:pt x="11" y="4"/>
                    </a:cubicBezTo>
                    <a:cubicBezTo>
                      <a:pt x="10" y="3"/>
                      <a:pt x="12" y="4"/>
                      <a:pt x="11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0" name="Freeform 740">
                <a:extLst>
                  <a:ext uri="{FF2B5EF4-FFF2-40B4-BE49-F238E27FC236}">
                    <a16:creationId xmlns:a16="http://schemas.microsoft.com/office/drawing/2014/main" id="{4A691139-3894-5A48-9CFE-F35780F843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775" y="4233773"/>
                <a:ext cx="17642" cy="28235"/>
              </a:xfrm>
              <a:custGeom>
                <a:avLst/>
                <a:gdLst>
                  <a:gd name="T0" fmla="*/ 2 w 5"/>
                  <a:gd name="T1" fmla="*/ 5 h 8"/>
                  <a:gd name="T2" fmla="*/ 5 w 5"/>
                  <a:gd name="T3" fmla="*/ 1 h 8"/>
                  <a:gd name="T4" fmla="*/ 1 w 5"/>
                  <a:gd name="T5" fmla="*/ 3 h 8"/>
                  <a:gd name="T6" fmla="*/ 0 w 5"/>
                  <a:gd name="T7" fmla="*/ 8 h 8"/>
                  <a:gd name="T8" fmla="*/ 2 w 5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8">
                    <a:moveTo>
                      <a:pt x="2" y="5"/>
                    </a:moveTo>
                    <a:cubicBezTo>
                      <a:pt x="2" y="4"/>
                      <a:pt x="4" y="2"/>
                      <a:pt x="5" y="1"/>
                    </a:cubicBezTo>
                    <a:cubicBezTo>
                      <a:pt x="4" y="0"/>
                      <a:pt x="2" y="2"/>
                      <a:pt x="1" y="3"/>
                    </a:cubicBezTo>
                    <a:cubicBezTo>
                      <a:pt x="0" y="4"/>
                      <a:pt x="0" y="6"/>
                      <a:pt x="0" y="8"/>
                    </a:cubicBezTo>
                    <a:cubicBezTo>
                      <a:pt x="2" y="7"/>
                      <a:pt x="2" y="6"/>
                      <a:pt x="2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1" name="Freeform 741">
                <a:extLst>
                  <a:ext uri="{FF2B5EF4-FFF2-40B4-BE49-F238E27FC236}">
                    <a16:creationId xmlns:a16="http://schemas.microsoft.com/office/drawing/2014/main" id="{6F82CEEA-6962-C848-9424-9C7E7A5D9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308" y="4092598"/>
                <a:ext cx="119969" cy="155294"/>
              </a:xfrm>
              <a:custGeom>
                <a:avLst/>
                <a:gdLst>
                  <a:gd name="T0" fmla="*/ 11 w 35"/>
                  <a:gd name="T1" fmla="*/ 44 h 45"/>
                  <a:gd name="T2" fmla="*/ 15 w 35"/>
                  <a:gd name="T3" fmla="*/ 41 h 45"/>
                  <a:gd name="T4" fmla="*/ 16 w 35"/>
                  <a:gd name="T5" fmla="*/ 43 h 45"/>
                  <a:gd name="T6" fmla="*/ 23 w 35"/>
                  <a:gd name="T7" fmla="*/ 37 h 45"/>
                  <a:gd name="T8" fmla="*/ 25 w 35"/>
                  <a:gd name="T9" fmla="*/ 26 h 45"/>
                  <a:gd name="T10" fmla="*/ 31 w 35"/>
                  <a:gd name="T11" fmla="*/ 16 h 45"/>
                  <a:gd name="T12" fmla="*/ 33 w 35"/>
                  <a:gd name="T13" fmla="*/ 8 h 45"/>
                  <a:gd name="T14" fmla="*/ 35 w 35"/>
                  <a:gd name="T15" fmla="*/ 2 h 45"/>
                  <a:gd name="T16" fmla="*/ 29 w 35"/>
                  <a:gd name="T17" fmla="*/ 1 h 45"/>
                  <a:gd name="T18" fmla="*/ 26 w 35"/>
                  <a:gd name="T19" fmla="*/ 2 h 45"/>
                  <a:gd name="T20" fmla="*/ 25 w 35"/>
                  <a:gd name="T21" fmla="*/ 6 h 45"/>
                  <a:gd name="T22" fmla="*/ 20 w 35"/>
                  <a:gd name="T23" fmla="*/ 10 h 45"/>
                  <a:gd name="T24" fmla="*/ 10 w 35"/>
                  <a:gd name="T25" fmla="*/ 8 h 45"/>
                  <a:gd name="T26" fmla="*/ 13 w 35"/>
                  <a:gd name="T27" fmla="*/ 13 h 45"/>
                  <a:gd name="T28" fmla="*/ 14 w 35"/>
                  <a:gd name="T29" fmla="*/ 19 h 45"/>
                  <a:gd name="T30" fmla="*/ 15 w 35"/>
                  <a:gd name="T31" fmla="*/ 22 h 45"/>
                  <a:gd name="T32" fmla="*/ 16 w 35"/>
                  <a:gd name="T33" fmla="*/ 25 h 45"/>
                  <a:gd name="T34" fmla="*/ 15 w 35"/>
                  <a:gd name="T35" fmla="*/ 32 h 45"/>
                  <a:gd name="T36" fmla="*/ 13 w 35"/>
                  <a:gd name="T37" fmla="*/ 31 h 45"/>
                  <a:gd name="T38" fmla="*/ 10 w 35"/>
                  <a:gd name="T39" fmla="*/ 32 h 45"/>
                  <a:gd name="T40" fmla="*/ 8 w 35"/>
                  <a:gd name="T41" fmla="*/ 29 h 45"/>
                  <a:gd name="T42" fmla="*/ 6 w 35"/>
                  <a:gd name="T43" fmla="*/ 32 h 45"/>
                  <a:gd name="T44" fmla="*/ 4 w 35"/>
                  <a:gd name="T45" fmla="*/ 32 h 45"/>
                  <a:gd name="T46" fmla="*/ 3 w 35"/>
                  <a:gd name="T47" fmla="*/ 35 h 45"/>
                  <a:gd name="T48" fmla="*/ 0 w 35"/>
                  <a:gd name="T49" fmla="*/ 39 h 45"/>
                  <a:gd name="T50" fmla="*/ 5 w 35"/>
                  <a:gd name="T51" fmla="*/ 45 h 45"/>
                  <a:gd name="T52" fmla="*/ 8 w 35"/>
                  <a:gd name="T53" fmla="*/ 42 h 45"/>
                  <a:gd name="T54" fmla="*/ 11 w 35"/>
                  <a:gd name="T55" fmla="*/ 44 h 45"/>
                  <a:gd name="T56" fmla="*/ 11 w 35"/>
                  <a:gd name="T57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5" h="45">
                    <a:moveTo>
                      <a:pt x="11" y="44"/>
                    </a:moveTo>
                    <a:cubicBezTo>
                      <a:pt x="12" y="44"/>
                      <a:pt x="14" y="42"/>
                      <a:pt x="15" y="41"/>
                    </a:cubicBezTo>
                    <a:cubicBezTo>
                      <a:pt x="17" y="40"/>
                      <a:pt x="15" y="43"/>
                      <a:pt x="16" y="43"/>
                    </a:cubicBezTo>
                    <a:cubicBezTo>
                      <a:pt x="16" y="43"/>
                      <a:pt x="23" y="39"/>
                      <a:pt x="23" y="37"/>
                    </a:cubicBezTo>
                    <a:cubicBezTo>
                      <a:pt x="23" y="33"/>
                      <a:pt x="23" y="29"/>
                      <a:pt x="25" y="26"/>
                    </a:cubicBezTo>
                    <a:cubicBezTo>
                      <a:pt x="27" y="22"/>
                      <a:pt x="30" y="19"/>
                      <a:pt x="31" y="16"/>
                    </a:cubicBezTo>
                    <a:cubicBezTo>
                      <a:pt x="32" y="13"/>
                      <a:pt x="32" y="11"/>
                      <a:pt x="33" y="8"/>
                    </a:cubicBezTo>
                    <a:cubicBezTo>
                      <a:pt x="33" y="6"/>
                      <a:pt x="35" y="4"/>
                      <a:pt x="35" y="2"/>
                    </a:cubicBezTo>
                    <a:cubicBezTo>
                      <a:pt x="33" y="2"/>
                      <a:pt x="31" y="0"/>
                      <a:pt x="29" y="1"/>
                    </a:cubicBezTo>
                    <a:cubicBezTo>
                      <a:pt x="28" y="1"/>
                      <a:pt x="26" y="1"/>
                      <a:pt x="26" y="2"/>
                    </a:cubicBezTo>
                    <a:cubicBezTo>
                      <a:pt x="25" y="4"/>
                      <a:pt x="25" y="5"/>
                      <a:pt x="25" y="6"/>
                    </a:cubicBezTo>
                    <a:cubicBezTo>
                      <a:pt x="24" y="9"/>
                      <a:pt x="23" y="10"/>
                      <a:pt x="20" y="10"/>
                    </a:cubicBezTo>
                    <a:cubicBezTo>
                      <a:pt x="17" y="9"/>
                      <a:pt x="13" y="8"/>
                      <a:pt x="10" y="8"/>
                    </a:cubicBezTo>
                    <a:cubicBezTo>
                      <a:pt x="10" y="10"/>
                      <a:pt x="9" y="14"/>
                      <a:pt x="13" y="13"/>
                    </a:cubicBezTo>
                    <a:cubicBezTo>
                      <a:pt x="17" y="11"/>
                      <a:pt x="14" y="17"/>
                      <a:pt x="14" y="19"/>
                    </a:cubicBezTo>
                    <a:cubicBezTo>
                      <a:pt x="14" y="20"/>
                      <a:pt x="14" y="21"/>
                      <a:pt x="15" y="22"/>
                    </a:cubicBezTo>
                    <a:cubicBezTo>
                      <a:pt x="16" y="23"/>
                      <a:pt x="16" y="24"/>
                      <a:pt x="16" y="25"/>
                    </a:cubicBezTo>
                    <a:cubicBezTo>
                      <a:pt x="16" y="27"/>
                      <a:pt x="16" y="30"/>
                      <a:pt x="15" y="32"/>
                    </a:cubicBezTo>
                    <a:cubicBezTo>
                      <a:pt x="15" y="33"/>
                      <a:pt x="13" y="31"/>
                      <a:pt x="13" y="31"/>
                    </a:cubicBezTo>
                    <a:cubicBezTo>
                      <a:pt x="11" y="31"/>
                      <a:pt x="11" y="33"/>
                      <a:pt x="10" y="32"/>
                    </a:cubicBezTo>
                    <a:cubicBezTo>
                      <a:pt x="10" y="31"/>
                      <a:pt x="9" y="30"/>
                      <a:pt x="8" y="29"/>
                    </a:cubicBezTo>
                    <a:cubicBezTo>
                      <a:pt x="7" y="29"/>
                      <a:pt x="7" y="31"/>
                      <a:pt x="6" y="32"/>
                    </a:cubicBezTo>
                    <a:cubicBezTo>
                      <a:pt x="6" y="32"/>
                      <a:pt x="4" y="32"/>
                      <a:pt x="4" y="32"/>
                    </a:cubicBezTo>
                    <a:cubicBezTo>
                      <a:pt x="2" y="32"/>
                      <a:pt x="3" y="34"/>
                      <a:pt x="3" y="35"/>
                    </a:cubicBezTo>
                    <a:cubicBezTo>
                      <a:pt x="4" y="38"/>
                      <a:pt x="3" y="37"/>
                      <a:pt x="0" y="39"/>
                    </a:cubicBezTo>
                    <a:cubicBezTo>
                      <a:pt x="2" y="41"/>
                      <a:pt x="4" y="42"/>
                      <a:pt x="5" y="45"/>
                    </a:cubicBezTo>
                    <a:cubicBezTo>
                      <a:pt x="6" y="44"/>
                      <a:pt x="7" y="43"/>
                      <a:pt x="8" y="42"/>
                    </a:cubicBezTo>
                    <a:cubicBezTo>
                      <a:pt x="10" y="41"/>
                      <a:pt x="10" y="43"/>
                      <a:pt x="11" y="44"/>
                    </a:cubicBezTo>
                    <a:cubicBezTo>
                      <a:pt x="12" y="44"/>
                      <a:pt x="10" y="43"/>
                      <a:pt x="11" y="4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2" name="Freeform 742">
                <a:extLst>
                  <a:ext uri="{FF2B5EF4-FFF2-40B4-BE49-F238E27FC236}">
                    <a16:creationId xmlns:a16="http://schemas.microsoft.com/office/drawing/2014/main" id="{695D55CA-9E0C-E746-9D34-CD7E04B07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9060" y="3967891"/>
                <a:ext cx="219943" cy="155294"/>
              </a:xfrm>
              <a:custGeom>
                <a:avLst/>
                <a:gdLst>
                  <a:gd name="T0" fmla="*/ 12 w 64"/>
                  <a:gd name="T1" fmla="*/ 37 h 45"/>
                  <a:gd name="T2" fmla="*/ 17 w 64"/>
                  <a:gd name="T3" fmla="*/ 37 h 45"/>
                  <a:gd name="T4" fmla="*/ 20 w 64"/>
                  <a:gd name="T5" fmla="*/ 38 h 45"/>
                  <a:gd name="T6" fmla="*/ 21 w 64"/>
                  <a:gd name="T7" fmla="*/ 33 h 45"/>
                  <a:gd name="T8" fmla="*/ 25 w 64"/>
                  <a:gd name="T9" fmla="*/ 30 h 45"/>
                  <a:gd name="T10" fmla="*/ 30 w 64"/>
                  <a:gd name="T11" fmla="*/ 33 h 45"/>
                  <a:gd name="T12" fmla="*/ 36 w 64"/>
                  <a:gd name="T13" fmla="*/ 34 h 45"/>
                  <a:gd name="T14" fmla="*/ 39 w 64"/>
                  <a:gd name="T15" fmla="*/ 34 h 45"/>
                  <a:gd name="T16" fmla="*/ 41 w 64"/>
                  <a:gd name="T17" fmla="*/ 30 h 45"/>
                  <a:gd name="T18" fmla="*/ 45 w 64"/>
                  <a:gd name="T19" fmla="*/ 31 h 45"/>
                  <a:gd name="T20" fmla="*/ 50 w 64"/>
                  <a:gd name="T21" fmla="*/ 31 h 45"/>
                  <a:gd name="T22" fmla="*/ 55 w 64"/>
                  <a:gd name="T23" fmla="*/ 29 h 45"/>
                  <a:gd name="T24" fmla="*/ 60 w 64"/>
                  <a:gd name="T25" fmla="*/ 30 h 45"/>
                  <a:gd name="T26" fmla="*/ 58 w 64"/>
                  <a:gd name="T27" fmla="*/ 24 h 45"/>
                  <a:gd name="T28" fmla="*/ 55 w 64"/>
                  <a:gd name="T29" fmla="*/ 20 h 45"/>
                  <a:gd name="T30" fmla="*/ 51 w 64"/>
                  <a:gd name="T31" fmla="*/ 16 h 45"/>
                  <a:gd name="T32" fmla="*/ 47 w 64"/>
                  <a:gd name="T33" fmla="*/ 13 h 45"/>
                  <a:gd name="T34" fmla="*/ 46 w 64"/>
                  <a:gd name="T35" fmla="*/ 12 h 45"/>
                  <a:gd name="T36" fmla="*/ 44 w 64"/>
                  <a:gd name="T37" fmla="*/ 12 h 45"/>
                  <a:gd name="T38" fmla="*/ 44 w 64"/>
                  <a:gd name="T39" fmla="*/ 6 h 45"/>
                  <a:gd name="T40" fmla="*/ 41 w 64"/>
                  <a:gd name="T41" fmla="*/ 1 h 45"/>
                  <a:gd name="T42" fmla="*/ 41 w 64"/>
                  <a:gd name="T43" fmla="*/ 0 h 45"/>
                  <a:gd name="T44" fmla="*/ 38 w 64"/>
                  <a:gd name="T45" fmla="*/ 0 h 45"/>
                  <a:gd name="T46" fmla="*/ 35 w 64"/>
                  <a:gd name="T47" fmla="*/ 3 h 45"/>
                  <a:gd name="T48" fmla="*/ 26 w 64"/>
                  <a:gd name="T49" fmla="*/ 10 h 45"/>
                  <a:gd name="T50" fmla="*/ 22 w 64"/>
                  <a:gd name="T51" fmla="*/ 11 h 45"/>
                  <a:gd name="T52" fmla="*/ 19 w 64"/>
                  <a:gd name="T53" fmla="*/ 15 h 45"/>
                  <a:gd name="T54" fmla="*/ 13 w 64"/>
                  <a:gd name="T55" fmla="*/ 17 h 45"/>
                  <a:gd name="T56" fmla="*/ 9 w 64"/>
                  <a:gd name="T57" fmla="*/ 17 h 45"/>
                  <a:gd name="T58" fmla="*/ 6 w 64"/>
                  <a:gd name="T59" fmla="*/ 18 h 45"/>
                  <a:gd name="T60" fmla="*/ 3 w 64"/>
                  <a:gd name="T61" fmla="*/ 23 h 45"/>
                  <a:gd name="T62" fmla="*/ 4 w 64"/>
                  <a:gd name="T63" fmla="*/ 34 h 45"/>
                  <a:gd name="T64" fmla="*/ 6 w 64"/>
                  <a:gd name="T65" fmla="*/ 39 h 45"/>
                  <a:gd name="T66" fmla="*/ 9 w 64"/>
                  <a:gd name="T67" fmla="*/ 45 h 45"/>
                  <a:gd name="T68" fmla="*/ 12 w 64"/>
                  <a:gd name="T6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4" h="45">
                    <a:moveTo>
                      <a:pt x="12" y="37"/>
                    </a:moveTo>
                    <a:cubicBezTo>
                      <a:pt x="13" y="37"/>
                      <a:pt x="16" y="36"/>
                      <a:pt x="17" y="37"/>
                    </a:cubicBezTo>
                    <a:cubicBezTo>
                      <a:pt x="17" y="38"/>
                      <a:pt x="20" y="38"/>
                      <a:pt x="20" y="38"/>
                    </a:cubicBezTo>
                    <a:cubicBezTo>
                      <a:pt x="21" y="36"/>
                      <a:pt x="20" y="34"/>
                      <a:pt x="21" y="33"/>
                    </a:cubicBezTo>
                    <a:cubicBezTo>
                      <a:pt x="21" y="32"/>
                      <a:pt x="23" y="29"/>
                      <a:pt x="25" y="30"/>
                    </a:cubicBezTo>
                    <a:cubicBezTo>
                      <a:pt x="27" y="30"/>
                      <a:pt x="28" y="32"/>
                      <a:pt x="30" y="33"/>
                    </a:cubicBezTo>
                    <a:cubicBezTo>
                      <a:pt x="32" y="34"/>
                      <a:pt x="34" y="34"/>
                      <a:pt x="36" y="34"/>
                    </a:cubicBezTo>
                    <a:cubicBezTo>
                      <a:pt x="37" y="34"/>
                      <a:pt x="39" y="35"/>
                      <a:pt x="39" y="34"/>
                    </a:cubicBezTo>
                    <a:cubicBezTo>
                      <a:pt x="40" y="33"/>
                      <a:pt x="40" y="29"/>
                      <a:pt x="41" y="30"/>
                    </a:cubicBezTo>
                    <a:cubicBezTo>
                      <a:pt x="43" y="31"/>
                      <a:pt x="43" y="31"/>
                      <a:pt x="45" y="31"/>
                    </a:cubicBezTo>
                    <a:cubicBezTo>
                      <a:pt x="47" y="30"/>
                      <a:pt x="48" y="31"/>
                      <a:pt x="50" y="31"/>
                    </a:cubicBezTo>
                    <a:cubicBezTo>
                      <a:pt x="52" y="31"/>
                      <a:pt x="53" y="28"/>
                      <a:pt x="55" y="29"/>
                    </a:cubicBezTo>
                    <a:cubicBezTo>
                      <a:pt x="56" y="29"/>
                      <a:pt x="58" y="31"/>
                      <a:pt x="60" y="30"/>
                    </a:cubicBezTo>
                    <a:cubicBezTo>
                      <a:pt x="64" y="28"/>
                      <a:pt x="59" y="26"/>
                      <a:pt x="58" y="24"/>
                    </a:cubicBezTo>
                    <a:cubicBezTo>
                      <a:pt x="57" y="22"/>
                      <a:pt x="57" y="21"/>
                      <a:pt x="55" y="20"/>
                    </a:cubicBezTo>
                    <a:cubicBezTo>
                      <a:pt x="53" y="19"/>
                      <a:pt x="52" y="18"/>
                      <a:pt x="51" y="16"/>
                    </a:cubicBezTo>
                    <a:cubicBezTo>
                      <a:pt x="51" y="14"/>
                      <a:pt x="49" y="14"/>
                      <a:pt x="47" y="13"/>
                    </a:cubicBezTo>
                    <a:cubicBezTo>
                      <a:pt x="47" y="13"/>
                      <a:pt x="47" y="12"/>
                      <a:pt x="46" y="12"/>
                    </a:cubicBezTo>
                    <a:cubicBezTo>
                      <a:pt x="46" y="12"/>
                      <a:pt x="44" y="12"/>
                      <a:pt x="44" y="12"/>
                    </a:cubicBezTo>
                    <a:cubicBezTo>
                      <a:pt x="43" y="11"/>
                      <a:pt x="44" y="7"/>
                      <a:pt x="44" y="6"/>
                    </a:cubicBezTo>
                    <a:cubicBezTo>
                      <a:pt x="44" y="4"/>
                      <a:pt x="42" y="3"/>
                      <a:pt x="41" y="1"/>
                    </a:cubicBezTo>
                    <a:cubicBezTo>
                      <a:pt x="41" y="1"/>
                      <a:pt x="41" y="0"/>
                      <a:pt x="41" y="0"/>
                    </a:cubicBezTo>
                    <a:cubicBezTo>
                      <a:pt x="40" y="0"/>
                      <a:pt x="39" y="0"/>
                      <a:pt x="38" y="0"/>
                    </a:cubicBezTo>
                    <a:cubicBezTo>
                      <a:pt x="36" y="1"/>
                      <a:pt x="36" y="1"/>
                      <a:pt x="35" y="3"/>
                    </a:cubicBezTo>
                    <a:cubicBezTo>
                      <a:pt x="35" y="6"/>
                      <a:pt x="28" y="10"/>
                      <a:pt x="26" y="10"/>
                    </a:cubicBezTo>
                    <a:cubicBezTo>
                      <a:pt x="25" y="10"/>
                      <a:pt x="21" y="10"/>
                      <a:pt x="22" y="11"/>
                    </a:cubicBezTo>
                    <a:cubicBezTo>
                      <a:pt x="23" y="13"/>
                      <a:pt x="20" y="15"/>
                      <a:pt x="19" y="15"/>
                    </a:cubicBezTo>
                    <a:cubicBezTo>
                      <a:pt x="17" y="16"/>
                      <a:pt x="15" y="17"/>
                      <a:pt x="13" y="17"/>
                    </a:cubicBezTo>
                    <a:cubicBezTo>
                      <a:pt x="11" y="18"/>
                      <a:pt x="11" y="16"/>
                      <a:pt x="9" y="17"/>
                    </a:cubicBezTo>
                    <a:cubicBezTo>
                      <a:pt x="7" y="18"/>
                      <a:pt x="6" y="17"/>
                      <a:pt x="6" y="18"/>
                    </a:cubicBezTo>
                    <a:cubicBezTo>
                      <a:pt x="5" y="20"/>
                      <a:pt x="4" y="22"/>
                      <a:pt x="3" y="23"/>
                    </a:cubicBezTo>
                    <a:cubicBezTo>
                      <a:pt x="0" y="27"/>
                      <a:pt x="2" y="30"/>
                      <a:pt x="4" y="34"/>
                    </a:cubicBezTo>
                    <a:cubicBezTo>
                      <a:pt x="5" y="36"/>
                      <a:pt x="5" y="37"/>
                      <a:pt x="6" y="39"/>
                    </a:cubicBezTo>
                    <a:cubicBezTo>
                      <a:pt x="8" y="41"/>
                      <a:pt x="9" y="42"/>
                      <a:pt x="9" y="45"/>
                    </a:cubicBezTo>
                    <a:cubicBezTo>
                      <a:pt x="9" y="44"/>
                      <a:pt x="10" y="37"/>
                      <a:pt x="12" y="3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3" name="Freeform 743">
                <a:extLst>
                  <a:ext uri="{FF2B5EF4-FFF2-40B4-BE49-F238E27FC236}">
                    <a16:creationId xmlns:a16="http://schemas.microsoft.com/office/drawing/2014/main" id="{29DD8242-E3EE-AB49-B0BE-88F7F34867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418" y="3746715"/>
                <a:ext cx="403425" cy="283530"/>
              </a:xfrm>
              <a:custGeom>
                <a:avLst/>
                <a:gdLst>
                  <a:gd name="T0" fmla="*/ 83 w 117"/>
                  <a:gd name="T1" fmla="*/ 82 h 82"/>
                  <a:gd name="T2" fmla="*/ 93 w 117"/>
                  <a:gd name="T3" fmla="*/ 76 h 82"/>
                  <a:gd name="T4" fmla="*/ 105 w 117"/>
                  <a:gd name="T5" fmla="*/ 68 h 82"/>
                  <a:gd name="T6" fmla="*/ 112 w 117"/>
                  <a:gd name="T7" fmla="*/ 64 h 82"/>
                  <a:gd name="T8" fmla="*/ 107 w 117"/>
                  <a:gd name="T9" fmla="*/ 55 h 82"/>
                  <a:gd name="T10" fmla="*/ 110 w 117"/>
                  <a:gd name="T11" fmla="*/ 46 h 82"/>
                  <a:gd name="T12" fmla="*/ 114 w 117"/>
                  <a:gd name="T13" fmla="*/ 40 h 82"/>
                  <a:gd name="T14" fmla="*/ 117 w 117"/>
                  <a:gd name="T15" fmla="*/ 21 h 82"/>
                  <a:gd name="T16" fmla="*/ 81 w 117"/>
                  <a:gd name="T17" fmla="*/ 1 h 82"/>
                  <a:gd name="T18" fmla="*/ 75 w 117"/>
                  <a:gd name="T19" fmla="*/ 2 h 82"/>
                  <a:gd name="T20" fmla="*/ 67 w 117"/>
                  <a:gd name="T21" fmla="*/ 2 h 82"/>
                  <a:gd name="T22" fmla="*/ 59 w 117"/>
                  <a:gd name="T23" fmla="*/ 1 h 82"/>
                  <a:gd name="T24" fmla="*/ 29 w 117"/>
                  <a:gd name="T25" fmla="*/ 21 h 82"/>
                  <a:gd name="T26" fmla="*/ 22 w 117"/>
                  <a:gd name="T27" fmla="*/ 25 h 82"/>
                  <a:gd name="T28" fmla="*/ 19 w 117"/>
                  <a:gd name="T29" fmla="*/ 42 h 82"/>
                  <a:gd name="T30" fmla="*/ 8 w 117"/>
                  <a:gd name="T31" fmla="*/ 43 h 82"/>
                  <a:gd name="T32" fmla="*/ 5 w 117"/>
                  <a:gd name="T33" fmla="*/ 51 h 82"/>
                  <a:gd name="T34" fmla="*/ 11 w 117"/>
                  <a:gd name="T35" fmla="*/ 56 h 82"/>
                  <a:gd name="T36" fmla="*/ 19 w 117"/>
                  <a:gd name="T37" fmla="*/ 62 h 82"/>
                  <a:gd name="T38" fmla="*/ 21 w 117"/>
                  <a:gd name="T39" fmla="*/ 55 h 82"/>
                  <a:gd name="T40" fmla="*/ 28 w 117"/>
                  <a:gd name="T41" fmla="*/ 50 h 82"/>
                  <a:gd name="T42" fmla="*/ 35 w 117"/>
                  <a:gd name="T43" fmla="*/ 53 h 82"/>
                  <a:gd name="T44" fmla="*/ 46 w 117"/>
                  <a:gd name="T45" fmla="*/ 55 h 82"/>
                  <a:gd name="T46" fmla="*/ 64 w 117"/>
                  <a:gd name="T47" fmla="*/ 53 h 82"/>
                  <a:gd name="T48" fmla="*/ 68 w 117"/>
                  <a:gd name="T49" fmla="*/ 47 h 82"/>
                  <a:gd name="T50" fmla="*/ 77 w 117"/>
                  <a:gd name="T51" fmla="*/ 31 h 82"/>
                  <a:gd name="T52" fmla="*/ 79 w 117"/>
                  <a:gd name="T53" fmla="*/ 16 h 82"/>
                  <a:gd name="T54" fmla="*/ 75 w 117"/>
                  <a:gd name="T55" fmla="*/ 2 h 82"/>
                  <a:gd name="T56" fmla="*/ 78 w 117"/>
                  <a:gd name="T57" fmla="*/ 16 h 82"/>
                  <a:gd name="T58" fmla="*/ 77 w 117"/>
                  <a:gd name="T59" fmla="*/ 35 h 82"/>
                  <a:gd name="T60" fmla="*/ 68 w 117"/>
                  <a:gd name="T61" fmla="*/ 46 h 82"/>
                  <a:gd name="T62" fmla="*/ 72 w 117"/>
                  <a:gd name="T63" fmla="*/ 55 h 82"/>
                  <a:gd name="T64" fmla="*/ 75 w 117"/>
                  <a:gd name="T65" fmla="*/ 65 h 82"/>
                  <a:gd name="T66" fmla="*/ 72 w 117"/>
                  <a:gd name="T67" fmla="*/ 74 h 82"/>
                  <a:gd name="T68" fmla="*/ 77 w 117"/>
                  <a:gd name="T69" fmla="*/ 81 h 82"/>
                  <a:gd name="T70" fmla="*/ 80 w 117"/>
                  <a:gd name="T71" fmla="*/ 8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7" h="82">
                    <a:moveTo>
                      <a:pt x="80" y="81"/>
                    </a:moveTo>
                    <a:cubicBezTo>
                      <a:pt x="81" y="80"/>
                      <a:pt x="82" y="82"/>
                      <a:pt x="83" y="82"/>
                    </a:cubicBezTo>
                    <a:cubicBezTo>
                      <a:pt x="85" y="81"/>
                      <a:pt x="87" y="80"/>
                      <a:pt x="89" y="79"/>
                    </a:cubicBezTo>
                    <a:cubicBezTo>
                      <a:pt x="90" y="79"/>
                      <a:pt x="93" y="78"/>
                      <a:pt x="93" y="76"/>
                    </a:cubicBezTo>
                    <a:cubicBezTo>
                      <a:pt x="93" y="74"/>
                      <a:pt x="94" y="75"/>
                      <a:pt x="96" y="74"/>
                    </a:cubicBezTo>
                    <a:cubicBezTo>
                      <a:pt x="99" y="74"/>
                      <a:pt x="103" y="71"/>
                      <a:pt x="105" y="68"/>
                    </a:cubicBezTo>
                    <a:cubicBezTo>
                      <a:pt x="106" y="67"/>
                      <a:pt x="106" y="66"/>
                      <a:pt x="107" y="65"/>
                    </a:cubicBezTo>
                    <a:cubicBezTo>
                      <a:pt x="108" y="64"/>
                      <a:pt x="110" y="64"/>
                      <a:pt x="112" y="64"/>
                    </a:cubicBezTo>
                    <a:cubicBezTo>
                      <a:pt x="112" y="62"/>
                      <a:pt x="110" y="61"/>
                      <a:pt x="109" y="59"/>
                    </a:cubicBezTo>
                    <a:cubicBezTo>
                      <a:pt x="109" y="58"/>
                      <a:pt x="110" y="55"/>
                      <a:pt x="107" y="55"/>
                    </a:cubicBezTo>
                    <a:cubicBezTo>
                      <a:pt x="106" y="55"/>
                      <a:pt x="109" y="53"/>
                      <a:pt x="108" y="52"/>
                    </a:cubicBezTo>
                    <a:cubicBezTo>
                      <a:pt x="108" y="49"/>
                      <a:pt x="109" y="48"/>
                      <a:pt x="110" y="46"/>
                    </a:cubicBezTo>
                    <a:cubicBezTo>
                      <a:pt x="110" y="44"/>
                      <a:pt x="112" y="44"/>
                      <a:pt x="112" y="42"/>
                    </a:cubicBezTo>
                    <a:cubicBezTo>
                      <a:pt x="112" y="41"/>
                      <a:pt x="113" y="40"/>
                      <a:pt x="114" y="40"/>
                    </a:cubicBezTo>
                    <a:cubicBezTo>
                      <a:pt x="117" y="40"/>
                      <a:pt x="117" y="40"/>
                      <a:pt x="117" y="38"/>
                    </a:cubicBezTo>
                    <a:cubicBezTo>
                      <a:pt x="117" y="32"/>
                      <a:pt x="117" y="27"/>
                      <a:pt x="117" y="21"/>
                    </a:cubicBezTo>
                    <a:cubicBezTo>
                      <a:pt x="117" y="19"/>
                      <a:pt x="113" y="18"/>
                      <a:pt x="111" y="17"/>
                    </a:cubicBezTo>
                    <a:cubicBezTo>
                      <a:pt x="101" y="12"/>
                      <a:pt x="91" y="6"/>
                      <a:pt x="81" y="1"/>
                    </a:cubicBezTo>
                    <a:cubicBezTo>
                      <a:pt x="80" y="1"/>
                      <a:pt x="80" y="0"/>
                      <a:pt x="79" y="0"/>
                    </a:cubicBezTo>
                    <a:cubicBezTo>
                      <a:pt x="78" y="1"/>
                      <a:pt x="76" y="2"/>
                      <a:pt x="75" y="2"/>
                    </a:cubicBezTo>
                    <a:cubicBezTo>
                      <a:pt x="74" y="3"/>
                      <a:pt x="72" y="5"/>
                      <a:pt x="71" y="5"/>
                    </a:cubicBezTo>
                    <a:cubicBezTo>
                      <a:pt x="70" y="5"/>
                      <a:pt x="69" y="3"/>
                      <a:pt x="67" y="2"/>
                    </a:cubicBezTo>
                    <a:cubicBezTo>
                      <a:pt x="66" y="1"/>
                      <a:pt x="65" y="1"/>
                      <a:pt x="64" y="1"/>
                    </a:cubicBezTo>
                    <a:cubicBezTo>
                      <a:pt x="62" y="0"/>
                      <a:pt x="61" y="0"/>
                      <a:pt x="59" y="1"/>
                    </a:cubicBezTo>
                    <a:cubicBezTo>
                      <a:pt x="52" y="5"/>
                      <a:pt x="45" y="10"/>
                      <a:pt x="38" y="14"/>
                    </a:cubicBezTo>
                    <a:cubicBezTo>
                      <a:pt x="35" y="16"/>
                      <a:pt x="32" y="18"/>
                      <a:pt x="29" y="21"/>
                    </a:cubicBezTo>
                    <a:cubicBezTo>
                      <a:pt x="28" y="22"/>
                      <a:pt x="27" y="22"/>
                      <a:pt x="26" y="22"/>
                    </a:cubicBezTo>
                    <a:cubicBezTo>
                      <a:pt x="23" y="22"/>
                      <a:pt x="22" y="22"/>
                      <a:pt x="22" y="25"/>
                    </a:cubicBezTo>
                    <a:cubicBezTo>
                      <a:pt x="22" y="28"/>
                      <a:pt x="22" y="31"/>
                      <a:pt x="22" y="34"/>
                    </a:cubicBezTo>
                    <a:cubicBezTo>
                      <a:pt x="22" y="37"/>
                      <a:pt x="21" y="40"/>
                      <a:pt x="19" y="42"/>
                    </a:cubicBezTo>
                    <a:cubicBezTo>
                      <a:pt x="18" y="43"/>
                      <a:pt x="15" y="43"/>
                      <a:pt x="14" y="43"/>
                    </a:cubicBezTo>
                    <a:cubicBezTo>
                      <a:pt x="12" y="43"/>
                      <a:pt x="10" y="43"/>
                      <a:pt x="8" y="43"/>
                    </a:cubicBezTo>
                    <a:cubicBezTo>
                      <a:pt x="6" y="43"/>
                      <a:pt x="4" y="44"/>
                      <a:pt x="2" y="44"/>
                    </a:cubicBezTo>
                    <a:cubicBezTo>
                      <a:pt x="0" y="44"/>
                      <a:pt x="5" y="51"/>
                      <a:pt x="5" y="51"/>
                    </a:cubicBezTo>
                    <a:cubicBezTo>
                      <a:pt x="6" y="54"/>
                      <a:pt x="7" y="56"/>
                      <a:pt x="10" y="57"/>
                    </a:cubicBezTo>
                    <a:cubicBezTo>
                      <a:pt x="10" y="57"/>
                      <a:pt x="11" y="56"/>
                      <a:pt x="11" y="56"/>
                    </a:cubicBezTo>
                    <a:cubicBezTo>
                      <a:pt x="12" y="57"/>
                      <a:pt x="12" y="60"/>
                      <a:pt x="14" y="58"/>
                    </a:cubicBezTo>
                    <a:cubicBezTo>
                      <a:pt x="16" y="56"/>
                      <a:pt x="18" y="61"/>
                      <a:pt x="19" y="62"/>
                    </a:cubicBezTo>
                    <a:cubicBezTo>
                      <a:pt x="19" y="61"/>
                      <a:pt x="20" y="59"/>
                      <a:pt x="20" y="58"/>
                    </a:cubicBezTo>
                    <a:cubicBezTo>
                      <a:pt x="20" y="57"/>
                      <a:pt x="21" y="56"/>
                      <a:pt x="21" y="55"/>
                    </a:cubicBezTo>
                    <a:cubicBezTo>
                      <a:pt x="22" y="52"/>
                      <a:pt x="22" y="52"/>
                      <a:pt x="25" y="51"/>
                    </a:cubicBezTo>
                    <a:cubicBezTo>
                      <a:pt x="26" y="50"/>
                      <a:pt x="27" y="50"/>
                      <a:pt x="28" y="50"/>
                    </a:cubicBezTo>
                    <a:cubicBezTo>
                      <a:pt x="29" y="49"/>
                      <a:pt x="30" y="51"/>
                      <a:pt x="31" y="51"/>
                    </a:cubicBezTo>
                    <a:cubicBezTo>
                      <a:pt x="33" y="51"/>
                      <a:pt x="34" y="52"/>
                      <a:pt x="35" y="53"/>
                    </a:cubicBezTo>
                    <a:cubicBezTo>
                      <a:pt x="36" y="54"/>
                      <a:pt x="37" y="54"/>
                      <a:pt x="39" y="54"/>
                    </a:cubicBezTo>
                    <a:cubicBezTo>
                      <a:pt x="42" y="52"/>
                      <a:pt x="43" y="55"/>
                      <a:pt x="46" y="55"/>
                    </a:cubicBezTo>
                    <a:cubicBezTo>
                      <a:pt x="49" y="55"/>
                      <a:pt x="52" y="53"/>
                      <a:pt x="55" y="53"/>
                    </a:cubicBezTo>
                    <a:cubicBezTo>
                      <a:pt x="57" y="53"/>
                      <a:pt x="61" y="54"/>
                      <a:pt x="64" y="53"/>
                    </a:cubicBezTo>
                    <a:cubicBezTo>
                      <a:pt x="65" y="53"/>
                      <a:pt x="66" y="52"/>
                      <a:pt x="67" y="51"/>
                    </a:cubicBezTo>
                    <a:cubicBezTo>
                      <a:pt x="69" y="50"/>
                      <a:pt x="68" y="49"/>
                      <a:pt x="68" y="47"/>
                    </a:cubicBezTo>
                    <a:cubicBezTo>
                      <a:pt x="68" y="42"/>
                      <a:pt x="73" y="39"/>
                      <a:pt x="77" y="35"/>
                    </a:cubicBezTo>
                    <a:cubicBezTo>
                      <a:pt x="78" y="34"/>
                      <a:pt x="77" y="32"/>
                      <a:pt x="77" y="31"/>
                    </a:cubicBezTo>
                    <a:cubicBezTo>
                      <a:pt x="77" y="28"/>
                      <a:pt x="77" y="26"/>
                      <a:pt x="77" y="23"/>
                    </a:cubicBezTo>
                    <a:cubicBezTo>
                      <a:pt x="78" y="21"/>
                      <a:pt x="79" y="18"/>
                      <a:pt x="79" y="16"/>
                    </a:cubicBezTo>
                    <a:cubicBezTo>
                      <a:pt x="78" y="14"/>
                      <a:pt x="77" y="12"/>
                      <a:pt x="76" y="11"/>
                    </a:cubicBezTo>
                    <a:cubicBezTo>
                      <a:pt x="74" y="8"/>
                      <a:pt x="75" y="5"/>
                      <a:pt x="75" y="2"/>
                    </a:cubicBezTo>
                    <a:cubicBezTo>
                      <a:pt x="75" y="5"/>
                      <a:pt x="75" y="7"/>
                      <a:pt x="75" y="9"/>
                    </a:cubicBezTo>
                    <a:cubicBezTo>
                      <a:pt x="75" y="11"/>
                      <a:pt x="78" y="14"/>
                      <a:pt x="78" y="16"/>
                    </a:cubicBezTo>
                    <a:cubicBezTo>
                      <a:pt x="79" y="19"/>
                      <a:pt x="77" y="23"/>
                      <a:pt x="77" y="26"/>
                    </a:cubicBezTo>
                    <a:cubicBezTo>
                      <a:pt x="77" y="28"/>
                      <a:pt x="78" y="32"/>
                      <a:pt x="77" y="35"/>
                    </a:cubicBezTo>
                    <a:cubicBezTo>
                      <a:pt x="76" y="37"/>
                      <a:pt x="72" y="39"/>
                      <a:pt x="71" y="41"/>
                    </a:cubicBezTo>
                    <a:cubicBezTo>
                      <a:pt x="69" y="42"/>
                      <a:pt x="68" y="44"/>
                      <a:pt x="68" y="46"/>
                    </a:cubicBezTo>
                    <a:cubicBezTo>
                      <a:pt x="67" y="49"/>
                      <a:pt x="69" y="50"/>
                      <a:pt x="70" y="53"/>
                    </a:cubicBezTo>
                    <a:cubicBezTo>
                      <a:pt x="70" y="54"/>
                      <a:pt x="71" y="54"/>
                      <a:pt x="72" y="55"/>
                    </a:cubicBezTo>
                    <a:cubicBezTo>
                      <a:pt x="74" y="56"/>
                      <a:pt x="75" y="57"/>
                      <a:pt x="75" y="59"/>
                    </a:cubicBezTo>
                    <a:cubicBezTo>
                      <a:pt x="75" y="61"/>
                      <a:pt x="75" y="63"/>
                      <a:pt x="75" y="65"/>
                    </a:cubicBezTo>
                    <a:cubicBezTo>
                      <a:pt x="75" y="66"/>
                      <a:pt x="76" y="68"/>
                      <a:pt x="77" y="70"/>
                    </a:cubicBezTo>
                    <a:cubicBezTo>
                      <a:pt x="74" y="70"/>
                      <a:pt x="67" y="70"/>
                      <a:pt x="72" y="74"/>
                    </a:cubicBezTo>
                    <a:cubicBezTo>
                      <a:pt x="74" y="75"/>
                      <a:pt x="75" y="76"/>
                      <a:pt x="76" y="78"/>
                    </a:cubicBezTo>
                    <a:cubicBezTo>
                      <a:pt x="76" y="79"/>
                      <a:pt x="77" y="80"/>
                      <a:pt x="77" y="81"/>
                    </a:cubicBezTo>
                    <a:cubicBezTo>
                      <a:pt x="77" y="82"/>
                      <a:pt x="80" y="81"/>
                      <a:pt x="80" y="81"/>
                    </a:cubicBezTo>
                    <a:cubicBezTo>
                      <a:pt x="82" y="80"/>
                      <a:pt x="80" y="81"/>
                      <a:pt x="80" y="8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4" name="Freeform 744">
                <a:extLst>
                  <a:ext uri="{FF2B5EF4-FFF2-40B4-BE49-F238E27FC236}">
                    <a16:creationId xmlns:a16="http://schemas.microsoft.com/office/drawing/2014/main" id="{53F03100-298F-E545-A1BD-79B6EFF8F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029" y="3753774"/>
                <a:ext cx="283456" cy="349412"/>
              </a:xfrm>
              <a:custGeom>
                <a:avLst/>
                <a:gdLst>
                  <a:gd name="T0" fmla="*/ 6 w 82"/>
                  <a:gd name="T1" fmla="*/ 39 h 101"/>
                  <a:gd name="T2" fmla="*/ 6 w 82"/>
                  <a:gd name="T3" fmla="*/ 41 h 101"/>
                  <a:gd name="T4" fmla="*/ 4 w 82"/>
                  <a:gd name="T5" fmla="*/ 43 h 101"/>
                  <a:gd name="T6" fmla="*/ 2 w 82"/>
                  <a:gd name="T7" fmla="*/ 49 h 101"/>
                  <a:gd name="T8" fmla="*/ 2 w 82"/>
                  <a:gd name="T9" fmla="*/ 51 h 101"/>
                  <a:gd name="T10" fmla="*/ 1 w 82"/>
                  <a:gd name="T11" fmla="*/ 53 h 101"/>
                  <a:gd name="T12" fmla="*/ 4 w 82"/>
                  <a:gd name="T13" fmla="*/ 58 h 101"/>
                  <a:gd name="T14" fmla="*/ 6 w 82"/>
                  <a:gd name="T15" fmla="*/ 60 h 101"/>
                  <a:gd name="T16" fmla="*/ 6 w 82"/>
                  <a:gd name="T17" fmla="*/ 63 h 101"/>
                  <a:gd name="T18" fmla="*/ 9 w 82"/>
                  <a:gd name="T19" fmla="*/ 68 h 101"/>
                  <a:gd name="T20" fmla="*/ 9 w 82"/>
                  <a:gd name="T21" fmla="*/ 74 h 101"/>
                  <a:gd name="T22" fmla="*/ 15 w 82"/>
                  <a:gd name="T23" fmla="*/ 76 h 101"/>
                  <a:gd name="T24" fmla="*/ 18 w 82"/>
                  <a:gd name="T25" fmla="*/ 81 h 101"/>
                  <a:gd name="T26" fmla="*/ 22 w 82"/>
                  <a:gd name="T27" fmla="*/ 84 h 101"/>
                  <a:gd name="T28" fmla="*/ 26 w 82"/>
                  <a:gd name="T29" fmla="*/ 88 h 101"/>
                  <a:gd name="T30" fmla="*/ 26 w 82"/>
                  <a:gd name="T31" fmla="*/ 91 h 101"/>
                  <a:gd name="T32" fmla="*/ 28 w 82"/>
                  <a:gd name="T33" fmla="*/ 92 h 101"/>
                  <a:gd name="T34" fmla="*/ 32 w 82"/>
                  <a:gd name="T35" fmla="*/ 96 h 101"/>
                  <a:gd name="T36" fmla="*/ 35 w 82"/>
                  <a:gd name="T37" fmla="*/ 95 h 101"/>
                  <a:gd name="T38" fmla="*/ 39 w 82"/>
                  <a:gd name="T39" fmla="*/ 94 h 101"/>
                  <a:gd name="T40" fmla="*/ 44 w 82"/>
                  <a:gd name="T41" fmla="*/ 100 h 101"/>
                  <a:gd name="T42" fmla="*/ 51 w 82"/>
                  <a:gd name="T43" fmla="*/ 100 h 101"/>
                  <a:gd name="T44" fmla="*/ 55 w 82"/>
                  <a:gd name="T45" fmla="*/ 98 h 101"/>
                  <a:gd name="T46" fmla="*/ 59 w 82"/>
                  <a:gd name="T47" fmla="*/ 97 h 101"/>
                  <a:gd name="T48" fmla="*/ 69 w 82"/>
                  <a:gd name="T49" fmla="*/ 94 h 101"/>
                  <a:gd name="T50" fmla="*/ 69 w 82"/>
                  <a:gd name="T51" fmla="*/ 91 h 101"/>
                  <a:gd name="T52" fmla="*/ 66 w 82"/>
                  <a:gd name="T53" fmla="*/ 90 h 101"/>
                  <a:gd name="T54" fmla="*/ 61 w 82"/>
                  <a:gd name="T55" fmla="*/ 83 h 101"/>
                  <a:gd name="T56" fmla="*/ 59 w 82"/>
                  <a:gd name="T57" fmla="*/ 80 h 101"/>
                  <a:gd name="T58" fmla="*/ 56 w 82"/>
                  <a:gd name="T59" fmla="*/ 78 h 101"/>
                  <a:gd name="T60" fmla="*/ 59 w 82"/>
                  <a:gd name="T61" fmla="*/ 75 h 101"/>
                  <a:gd name="T62" fmla="*/ 61 w 82"/>
                  <a:gd name="T63" fmla="*/ 67 h 101"/>
                  <a:gd name="T64" fmla="*/ 62 w 82"/>
                  <a:gd name="T65" fmla="*/ 64 h 101"/>
                  <a:gd name="T66" fmla="*/ 65 w 82"/>
                  <a:gd name="T67" fmla="*/ 62 h 101"/>
                  <a:gd name="T68" fmla="*/ 65 w 82"/>
                  <a:gd name="T69" fmla="*/ 58 h 101"/>
                  <a:gd name="T70" fmla="*/ 67 w 82"/>
                  <a:gd name="T71" fmla="*/ 55 h 101"/>
                  <a:gd name="T72" fmla="*/ 71 w 82"/>
                  <a:gd name="T73" fmla="*/ 52 h 101"/>
                  <a:gd name="T74" fmla="*/ 72 w 82"/>
                  <a:gd name="T75" fmla="*/ 45 h 101"/>
                  <a:gd name="T76" fmla="*/ 72 w 82"/>
                  <a:gd name="T77" fmla="*/ 42 h 101"/>
                  <a:gd name="T78" fmla="*/ 74 w 82"/>
                  <a:gd name="T79" fmla="*/ 37 h 101"/>
                  <a:gd name="T80" fmla="*/ 79 w 82"/>
                  <a:gd name="T81" fmla="*/ 29 h 101"/>
                  <a:gd name="T82" fmla="*/ 82 w 82"/>
                  <a:gd name="T83" fmla="*/ 27 h 101"/>
                  <a:gd name="T84" fmla="*/ 79 w 82"/>
                  <a:gd name="T85" fmla="*/ 23 h 101"/>
                  <a:gd name="T86" fmla="*/ 76 w 82"/>
                  <a:gd name="T87" fmla="*/ 17 h 101"/>
                  <a:gd name="T88" fmla="*/ 76 w 82"/>
                  <a:gd name="T89" fmla="*/ 11 h 101"/>
                  <a:gd name="T90" fmla="*/ 75 w 82"/>
                  <a:gd name="T91" fmla="*/ 9 h 101"/>
                  <a:gd name="T92" fmla="*/ 74 w 82"/>
                  <a:gd name="T93" fmla="*/ 5 h 101"/>
                  <a:gd name="T94" fmla="*/ 68 w 82"/>
                  <a:gd name="T95" fmla="*/ 0 h 101"/>
                  <a:gd name="T96" fmla="*/ 64 w 82"/>
                  <a:gd name="T97" fmla="*/ 2 h 101"/>
                  <a:gd name="T98" fmla="*/ 60 w 82"/>
                  <a:gd name="T99" fmla="*/ 5 h 101"/>
                  <a:gd name="T100" fmla="*/ 56 w 82"/>
                  <a:gd name="T101" fmla="*/ 5 h 101"/>
                  <a:gd name="T102" fmla="*/ 46 w 82"/>
                  <a:gd name="T103" fmla="*/ 5 h 101"/>
                  <a:gd name="T104" fmla="*/ 17 w 82"/>
                  <a:gd name="T105" fmla="*/ 5 h 101"/>
                  <a:gd name="T106" fmla="*/ 16 w 82"/>
                  <a:gd name="T107" fmla="*/ 14 h 101"/>
                  <a:gd name="T108" fmla="*/ 13 w 82"/>
                  <a:gd name="T109" fmla="*/ 16 h 101"/>
                  <a:gd name="T110" fmla="*/ 11 w 82"/>
                  <a:gd name="T111" fmla="*/ 18 h 101"/>
                  <a:gd name="T112" fmla="*/ 11 w 82"/>
                  <a:gd name="T113" fmla="*/ 32 h 101"/>
                  <a:gd name="T114" fmla="*/ 11 w 82"/>
                  <a:gd name="T115" fmla="*/ 37 h 101"/>
                  <a:gd name="T116" fmla="*/ 6 w 82"/>
                  <a:gd name="T117" fmla="*/ 39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2" h="101">
                    <a:moveTo>
                      <a:pt x="6" y="39"/>
                    </a:moveTo>
                    <a:cubicBezTo>
                      <a:pt x="6" y="39"/>
                      <a:pt x="6" y="40"/>
                      <a:pt x="6" y="41"/>
                    </a:cubicBezTo>
                    <a:cubicBezTo>
                      <a:pt x="5" y="42"/>
                      <a:pt x="4" y="42"/>
                      <a:pt x="4" y="43"/>
                    </a:cubicBezTo>
                    <a:cubicBezTo>
                      <a:pt x="4" y="45"/>
                      <a:pt x="2" y="47"/>
                      <a:pt x="2" y="49"/>
                    </a:cubicBezTo>
                    <a:cubicBezTo>
                      <a:pt x="2" y="50"/>
                      <a:pt x="3" y="51"/>
                      <a:pt x="2" y="51"/>
                    </a:cubicBezTo>
                    <a:cubicBezTo>
                      <a:pt x="2" y="52"/>
                      <a:pt x="0" y="53"/>
                      <a:pt x="1" y="53"/>
                    </a:cubicBezTo>
                    <a:cubicBezTo>
                      <a:pt x="4" y="53"/>
                      <a:pt x="3" y="57"/>
                      <a:pt x="4" y="58"/>
                    </a:cubicBezTo>
                    <a:cubicBezTo>
                      <a:pt x="4" y="59"/>
                      <a:pt x="5" y="59"/>
                      <a:pt x="6" y="60"/>
                    </a:cubicBezTo>
                    <a:cubicBezTo>
                      <a:pt x="6" y="61"/>
                      <a:pt x="6" y="62"/>
                      <a:pt x="6" y="63"/>
                    </a:cubicBezTo>
                    <a:cubicBezTo>
                      <a:pt x="7" y="65"/>
                      <a:pt x="9" y="66"/>
                      <a:pt x="9" y="68"/>
                    </a:cubicBezTo>
                    <a:cubicBezTo>
                      <a:pt x="9" y="69"/>
                      <a:pt x="8" y="74"/>
                      <a:pt x="9" y="74"/>
                    </a:cubicBezTo>
                    <a:cubicBezTo>
                      <a:pt x="12" y="74"/>
                      <a:pt x="13" y="75"/>
                      <a:pt x="15" y="76"/>
                    </a:cubicBezTo>
                    <a:cubicBezTo>
                      <a:pt x="17" y="77"/>
                      <a:pt x="16" y="80"/>
                      <a:pt x="18" y="81"/>
                    </a:cubicBezTo>
                    <a:cubicBezTo>
                      <a:pt x="19" y="82"/>
                      <a:pt x="22" y="82"/>
                      <a:pt x="22" y="84"/>
                    </a:cubicBezTo>
                    <a:cubicBezTo>
                      <a:pt x="22" y="86"/>
                      <a:pt x="25" y="87"/>
                      <a:pt x="26" y="88"/>
                    </a:cubicBezTo>
                    <a:cubicBezTo>
                      <a:pt x="26" y="89"/>
                      <a:pt x="26" y="90"/>
                      <a:pt x="26" y="91"/>
                    </a:cubicBezTo>
                    <a:cubicBezTo>
                      <a:pt x="27" y="91"/>
                      <a:pt x="28" y="92"/>
                      <a:pt x="28" y="92"/>
                    </a:cubicBezTo>
                    <a:cubicBezTo>
                      <a:pt x="29" y="93"/>
                      <a:pt x="30" y="95"/>
                      <a:pt x="32" y="96"/>
                    </a:cubicBezTo>
                    <a:cubicBezTo>
                      <a:pt x="33" y="97"/>
                      <a:pt x="33" y="93"/>
                      <a:pt x="35" y="95"/>
                    </a:cubicBezTo>
                    <a:cubicBezTo>
                      <a:pt x="37" y="96"/>
                      <a:pt x="37" y="94"/>
                      <a:pt x="39" y="94"/>
                    </a:cubicBezTo>
                    <a:cubicBezTo>
                      <a:pt x="41" y="95"/>
                      <a:pt x="42" y="98"/>
                      <a:pt x="44" y="100"/>
                    </a:cubicBezTo>
                    <a:cubicBezTo>
                      <a:pt x="46" y="95"/>
                      <a:pt x="49" y="101"/>
                      <a:pt x="51" y="100"/>
                    </a:cubicBezTo>
                    <a:cubicBezTo>
                      <a:pt x="52" y="99"/>
                      <a:pt x="53" y="98"/>
                      <a:pt x="55" y="98"/>
                    </a:cubicBezTo>
                    <a:cubicBezTo>
                      <a:pt x="56" y="98"/>
                      <a:pt x="58" y="98"/>
                      <a:pt x="59" y="97"/>
                    </a:cubicBezTo>
                    <a:cubicBezTo>
                      <a:pt x="61" y="93"/>
                      <a:pt x="65" y="91"/>
                      <a:pt x="69" y="94"/>
                    </a:cubicBezTo>
                    <a:cubicBezTo>
                      <a:pt x="69" y="93"/>
                      <a:pt x="69" y="92"/>
                      <a:pt x="69" y="91"/>
                    </a:cubicBezTo>
                    <a:cubicBezTo>
                      <a:pt x="69" y="90"/>
                      <a:pt x="66" y="90"/>
                      <a:pt x="66" y="90"/>
                    </a:cubicBezTo>
                    <a:cubicBezTo>
                      <a:pt x="64" y="88"/>
                      <a:pt x="63" y="85"/>
                      <a:pt x="61" y="83"/>
                    </a:cubicBezTo>
                    <a:cubicBezTo>
                      <a:pt x="60" y="82"/>
                      <a:pt x="60" y="81"/>
                      <a:pt x="59" y="80"/>
                    </a:cubicBezTo>
                    <a:cubicBezTo>
                      <a:pt x="58" y="79"/>
                      <a:pt x="57" y="79"/>
                      <a:pt x="56" y="78"/>
                    </a:cubicBezTo>
                    <a:cubicBezTo>
                      <a:pt x="53" y="75"/>
                      <a:pt x="59" y="75"/>
                      <a:pt x="59" y="75"/>
                    </a:cubicBezTo>
                    <a:cubicBezTo>
                      <a:pt x="61" y="74"/>
                      <a:pt x="60" y="69"/>
                      <a:pt x="61" y="67"/>
                    </a:cubicBezTo>
                    <a:cubicBezTo>
                      <a:pt x="61" y="66"/>
                      <a:pt x="61" y="64"/>
                      <a:pt x="62" y="64"/>
                    </a:cubicBezTo>
                    <a:cubicBezTo>
                      <a:pt x="63" y="63"/>
                      <a:pt x="65" y="63"/>
                      <a:pt x="65" y="62"/>
                    </a:cubicBezTo>
                    <a:cubicBezTo>
                      <a:pt x="65" y="61"/>
                      <a:pt x="65" y="60"/>
                      <a:pt x="65" y="58"/>
                    </a:cubicBezTo>
                    <a:cubicBezTo>
                      <a:pt x="65" y="57"/>
                      <a:pt x="66" y="56"/>
                      <a:pt x="67" y="55"/>
                    </a:cubicBezTo>
                    <a:cubicBezTo>
                      <a:pt x="68" y="53"/>
                      <a:pt x="70" y="54"/>
                      <a:pt x="71" y="52"/>
                    </a:cubicBezTo>
                    <a:cubicBezTo>
                      <a:pt x="71" y="50"/>
                      <a:pt x="72" y="48"/>
                      <a:pt x="72" y="45"/>
                    </a:cubicBezTo>
                    <a:cubicBezTo>
                      <a:pt x="72" y="44"/>
                      <a:pt x="72" y="43"/>
                      <a:pt x="72" y="42"/>
                    </a:cubicBezTo>
                    <a:cubicBezTo>
                      <a:pt x="72" y="40"/>
                      <a:pt x="74" y="38"/>
                      <a:pt x="74" y="37"/>
                    </a:cubicBezTo>
                    <a:cubicBezTo>
                      <a:pt x="74" y="33"/>
                      <a:pt x="75" y="30"/>
                      <a:pt x="79" y="29"/>
                    </a:cubicBezTo>
                    <a:cubicBezTo>
                      <a:pt x="80" y="29"/>
                      <a:pt x="81" y="29"/>
                      <a:pt x="82" y="27"/>
                    </a:cubicBezTo>
                    <a:cubicBezTo>
                      <a:pt x="82" y="26"/>
                      <a:pt x="80" y="24"/>
                      <a:pt x="79" y="23"/>
                    </a:cubicBezTo>
                    <a:cubicBezTo>
                      <a:pt x="77" y="21"/>
                      <a:pt x="76" y="19"/>
                      <a:pt x="76" y="17"/>
                    </a:cubicBezTo>
                    <a:cubicBezTo>
                      <a:pt x="76" y="16"/>
                      <a:pt x="75" y="11"/>
                      <a:pt x="76" y="11"/>
                    </a:cubicBezTo>
                    <a:cubicBezTo>
                      <a:pt x="77" y="10"/>
                      <a:pt x="76" y="10"/>
                      <a:pt x="75" y="9"/>
                    </a:cubicBezTo>
                    <a:cubicBezTo>
                      <a:pt x="74" y="8"/>
                      <a:pt x="74" y="7"/>
                      <a:pt x="74" y="5"/>
                    </a:cubicBezTo>
                    <a:cubicBezTo>
                      <a:pt x="72" y="3"/>
                      <a:pt x="69" y="2"/>
                      <a:pt x="68" y="0"/>
                    </a:cubicBezTo>
                    <a:cubicBezTo>
                      <a:pt x="67" y="0"/>
                      <a:pt x="65" y="1"/>
                      <a:pt x="64" y="2"/>
                    </a:cubicBezTo>
                    <a:cubicBezTo>
                      <a:pt x="63" y="5"/>
                      <a:pt x="61" y="3"/>
                      <a:pt x="60" y="5"/>
                    </a:cubicBezTo>
                    <a:cubicBezTo>
                      <a:pt x="59" y="9"/>
                      <a:pt x="58" y="5"/>
                      <a:pt x="56" y="5"/>
                    </a:cubicBezTo>
                    <a:cubicBezTo>
                      <a:pt x="52" y="5"/>
                      <a:pt x="49" y="5"/>
                      <a:pt x="46" y="5"/>
                    </a:cubicBezTo>
                    <a:cubicBezTo>
                      <a:pt x="37" y="5"/>
                      <a:pt x="27" y="5"/>
                      <a:pt x="17" y="5"/>
                    </a:cubicBezTo>
                    <a:cubicBezTo>
                      <a:pt x="15" y="5"/>
                      <a:pt x="16" y="12"/>
                      <a:pt x="16" y="14"/>
                    </a:cubicBezTo>
                    <a:cubicBezTo>
                      <a:pt x="16" y="16"/>
                      <a:pt x="15" y="16"/>
                      <a:pt x="13" y="16"/>
                    </a:cubicBezTo>
                    <a:cubicBezTo>
                      <a:pt x="10" y="16"/>
                      <a:pt x="11" y="16"/>
                      <a:pt x="11" y="18"/>
                    </a:cubicBezTo>
                    <a:cubicBezTo>
                      <a:pt x="11" y="23"/>
                      <a:pt x="11" y="27"/>
                      <a:pt x="11" y="32"/>
                    </a:cubicBezTo>
                    <a:cubicBezTo>
                      <a:pt x="11" y="34"/>
                      <a:pt x="11" y="36"/>
                      <a:pt x="11" y="37"/>
                    </a:cubicBezTo>
                    <a:cubicBezTo>
                      <a:pt x="11" y="39"/>
                      <a:pt x="7" y="38"/>
                      <a:pt x="6" y="3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5" name="Freeform 745">
                <a:extLst>
                  <a:ext uri="{FF2B5EF4-FFF2-40B4-BE49-F238E27FC236}">
                    <a16:creationId xmlns:a16="http://schemas.microsoft.com/office/drawing/2014/main" id="{F888E572-62CB-734B-816D-AF706A1B18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201" y="3843185"/>
                <a:ext cx="110560" cy="100001"/>
              </a:xfrm>
              <a:custGeom>
                <a:avLst/>
                <a:gdLst>
                  <a:gd name="T0" fmla="*/ 3 w 32"/>
                  <a:gd name="T1" fmla="*/ 19 h 29"/>
                  <a:gd name="T2" fmla="*/ 7 w 32"/>
                  <a:gd name="T3" fmla="*/ 20 h 29"/>
                  <a:gd name="T4" fmla="*/ 7 w 32"/>
                  <a:gd name="T5" fmla="*/ 17 h 29"/>
                  <a:gd name="T6" fmla="*/ 10 w 32"/>
                  <a:gd name="T7" fmla="*/ 19 h 29"/>
                  <a:gd name="T8" fmla="*/ 12 w 32"/>
                  <a:gd name="T9" fmla="*/ 18 h 29"/>
                  <a:gd name="T10" fmla="*/ 14 w 32"/>
                  <a:gd name="T11" fmla="*/ 18 h 29"/>
                  <a:gd name="T12" fmla="*/ 29 w 32"/>
                  <a:gd name="T13" fmla="*/ 29 h 29"/>
                  <a:gd name="T14" fmla="*/ 32 w 32"/>
                  <a:gd name="T15" fmla="*/ 27 h 29"/>
                  <a:gd name="T16" fmla="*/ 24 w 32"/>
                  <a:gd name="T17" fmla="*/ 19 h 29"/>
                  <a:gd name="T18" fmla="*/ 19 w 32"/>
                  <a:gd name="T19" fmla="*/ 16 h 29"/>
                  <a:gd name="T20" fmla="*/ 17 w 32"/>
                  <a:gd name="T21" fmla="*/ 14 h 29"/>
                  <a:gd name="T22" fmla="*/ 17 w 32"/>
                  <a:gd name="T23" fmla="*/ 16 h 29"/>
                  <a:gd name="T24" fmla="*/ 16 w 32"/>
                  <a:gd name="T25" fmla="*/ 14 h 29"/>
                  <a:gd name="T26" fmla="*/ 14 w 32"/>
                  <a:gd name="T27" fmla="*/ 9 h 29"/>
                  <a:gd name="T28" fmla="*/ 10 w 32"/>
                  <a:gd name="T29" fmla="*/ 0 h 29"/>
                  <a:gd name="T30" fmla="*/ 2 w 32"/>
                  <a:gd name="T31" fmla="*/ 7 h 29"/>
                  <a:gd name="T32" fmla="*/ 1 w 32"/>
                  <a:gd name="T33" fmla="*/ 13 h 29"/>
                  <a:gd name="T34" fmla="*/ 0 w 32"/>
                  <a:gd name="T35" fmla="*/ 20 h 29"/>
                  <a:gd name="T36" fmla="*/ 3 w 32"/>
                  <a:gd name="T37" fmla="*/ 1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" h="29">
                    <a:moveTo>
                      <a:pt x="3" y="19"/>
                    </a:moveTo>
                    <a:cubicBezTo>
                      <a:pt x="4" y="19"/>
                      <a:pt x="6" y="21"/>
                      <a:pt x="7" y="20"/>
                    </a:cubicBezTo>
                    <a:cubicBezTo>
                      <a:pt x="7" y="19"/>
                      <a:pt x="6" y="17"/>
                      <a:pt x="7" y="17"/>
                    </a:cubicBezTo>
                    <a:cubicBezTo>
                      <a:pt x="9" y="17"/>
                      <a:pt x="9" y="19"/>
                      <a:pt x="10" y="19"/>
                    </a:cubicBezTo>
                    <a:cubicBezTo>
                      <a:pt x="11" y="19"/>
                      <a:pt x="12" y="18"/>
                      <a:pt x="12" y="18"/>
                    </a:cubicBezTo>
                    <a:cubicBezTo>
                      <a:pt x="13" y="17"/>
                      <a:pt x="14" y="18"/>
                      <a:pt x="14" y="18"/>
                    </a:cubicBezTo>
                    <a:cubicBezTo>
                      <a:pt x="22" y="18"/>
                      <a:pt x="25" y="24"/>
                      <a:pt x="29" y="29"/>
                    </a:cubicBezTo>
                    <a:cubicBezTo>
                      <a:pt x="30" y="29"/>
                      <a:pt x="31" y="28"/>
                      <a:pt x="32" y="27"/>
                    </a:cubicBezTo>
                    <a:cubicBezTo>
                      <a:pt x="29" y="25"/>
                      <a:pt x="26" y="22"/>
                      <a:pt x="24" y="19"/>
                    </a:cubicBezTo>
                    <a:cubicBezTo>
                      <a:pt x="23" y="17"/>
                      <a:pt x="21" y="17"/>
                      <a:pt x="19" y="16"/>
                    </a:cubicBezTo>
                    <a:cubicBezTo>
                      <a:pt x="18" y="16"/>
                      <a:pt x="18" y="14"/>
                      <a:pt x="17" y="14"/>
                    </a:cubicBezTo>
                    <a:cubicBezTo>
                      <a:pt x="16" y="14"/>
                      <a:pt x="17" y="15"/>
                      <a:pt x="17" y="16"/>
                    </a:cubicBezTo>
                    <a:cubicBezTo>
                      <a:pt x="17" y="16"/>
                      <a:pt x="16" y="14"/>
                      <a:pt x="16" y="14"/>
                    </a:cubicBezTo>
                    <a:cubicBezTo>
                      <a:pt x="15" y="12"/>
                      <a:pt x="14" y="11"/>
                      <a:pt x="14" y="9"/>
                    </a:cubicBezTo>
                    <a:cubicBezTo>
                      <a:pt x="13" y="6"/>
                      <a:pt x="13" y="3"/>
                      <a:pt x="10" y="0"/>
                    </a:cubicBezTo>
                    <a:cubicBezTo>
                      <a:pt x="9" y="4"/>
                      <a:pt x="4" y="4"/>
                      <a:pt x="2" y="7"/>
                    </a:cubicBezTo>
                    <a:cubicBezTo>
                      <a:pt x="1" y="9"/>
                      <a:pt x="2" y="11"/>
                      <a:pt x="1" y="13"/>
                    </a:cubicBezTo>
                    <a:cubicBezTo>
                      <a:pt x="0" y="15"/>
                      <a:pt x="0" y="17"/>
                      <a:pt x="0" y="20"/>
                    </a:cubicBezTo>
                    <a:cubicBezTo>
                      <a:pt x="1" y="19"/>
                      <a:pt x="2" y="19"/>
                      <a:pt x="3" y="1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6" name="Freeform 746">
                <a:extLst>
                  <a:ext uri="{FF2B5EF4-FFF2-40B4-BE49-F238E27FC236}">
                    <a16:creationId xmlns:a16="http://schemas.microsoft.com/office/drawing/2014/main" id="{C3910BB6-A03E-4B4B-8163-0A3786E77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9568" y="3891422"/>
                <a:ext cx="255228" cy="211765"/>
              </a:xfrm>
              <a:custGeom>
                <a:avLst/>
                <a:gdLst>
                  <a:gd name="T0" fmla="*/ 70 w 74"/>
                  <a:gd name="T1" fmla="*/ 38 h 61"/>
                  <a:gd name="T2" fmla="*/ 57 w 74"/>
                  <a:gd name="T3" fmla="*/ 33 h 61"/>
                  <a:gd name="T4" fmla="*/ 51 w 74"/>
                  <a:gd name="T5" fmla="*/ 29 h 61"/>
                  <a:gd name="T6" fmla="*/ 48 w 74"/>
                  <a:gd name="T7" fmla="*/ 24 h 61"/>
                  <a:gd name="T8" fmla="*/ 51 w 74"/>
                  <a:gd name="T9" fmla="*/ 20 h 61"/>
                  <a:gd name="T10" fmla="*/ 45 w 74"/>
                  <a:gd name="T11" fmla="*/ 23 h 61"/>
                  <a:gd name="T12" fmla="*/ 44 w 74"/>
                  <a:gd name="T13" fmla="*/ 18 h 61"/>
                  <a:gd name="T14" fmla="*/ 44 w 74"/>
                  <a:gd name="T15" fmla="*/ 12 h 61"/>
                  <a:gd name="T16" fmla="*/ 37 w 74"/>
                  <a:gd name="T17" fmla="*/ 5 h 61"/>
                  <a:gd name="T18" fmla="*/ 28 w 74"/>
                  <a:gd name="T19" fmla="*/ 4 h 61"/>
                  <a:gd name="T20" fmla="*/ 24 w 74"/>
                  <a:gd name="T21" fmla="*/ 5 h 61"/>
                  <a:gd name="T22" fmla="*/ 21 w 74"/>
                  <a:gd name="T23" fmla="*/ 5 h 61"/>
                  <a:gd name="T24" fmla="*/ 18 w 74"/>
                  <a:gd name="T25" fmla="*/ 5 h 61"/>
                  <a:gd name="T26" fmla="*/ 17 w 74"/>
                  <a:gd name="T27" fmla="*/ 8 h 61"/>
                  <a:gd name="T28" fmla="*/ 15 w 74"/>
                  <a:gd name="T29" fmla="*/ 13 h 61"/>
                  <a:gd name="T30" fmla="*/ 12 w 74"/>
                  <a:gd name="T31" fmla="*/ 14 h 61"/>
                  <a:gd name="T32" fmla="*/ 10 w 74"/>
                  <a:gd name="T33" fmla="*/ 18 h 61"/>
                  <a:gd name="T34" fmla="*/ 10 w 74"/>
                  <a:gd name="T35" fmla="*/ 23 h 61"/>
                  <a:gd name="T36" fmla="*/ 5 w 74"/>
                  <a:gd name="T37" fmla="*/ 34 h 61"/>
                  <a:gd name="T38" fmla="*/ 1 w 74"/>
                  <a:gd name="T39" fmla="*/ 35 h 61"/>
                  <a:gd name="T40" fmla="*/ 2 w 74"/>
                  <a:gd name="T41" fmla="*/ 38 h 61"/>
                  <a:gd name="T42" fmla="*/ 9 w 74"/>
                  <a:gd name="T43" fmla="*/ 47 h 61"/>
                  <a:gd name="T44" fmla="*/ 13 w 74"/>
                  <a:gd name="T45" fmla="*/ 50 h 61"/>
                  <a:gd name="T46" fmla="*/ 14 w 74"/>
                  <a:gd name="T47" fmla="*/ 54 h 61"/>
                  <a:gd name="T48" fmla="*/ 20 w 74"/>
                  <a:gd name="T49" fmla="*/ 55 h 61"/>
                  <a:gd name="T50" fmla="*/ 25 w 74"/>
                  <a:gd name="T51" fmla="*/ 59 h 61"/>
                  <a:gd name="T52" fmla="*/ 33 w 74"/>
                  <a:gd name="T53" fmla="*/ 60 h 61"/>
                  <a:gd name="T54" fmla="*/ 39 w 74"/>
                  <a:gd name="T55" fmla="*/ 57 h 61"/>
                  <a:gd name="T56" fmla="*/ 47 w 74"/>
                  <a:gd name="T57" fmla="*/ 56 h 61"/>
                  <a:gd name="T58" fmla="*/ 54 w 74"/>
                  <a:gd name="T59" fmla="*/ 53 h 61"/>
                  <a:gd name="T60" fmla="*/ 59 w 74"/>
                  <a:gd name="T61" fmla="*/ 53 h 61"/>
                  <a:gd name="T62" fmla="*/ 74 w 74"/>
                  <a:gd name="T63" fmla="*/ 38 h 61"/>
                  <a:gd name="T64" fmla="*/ 70 w 74"/>
                  <a:gd name="T65" fmla="*/ 3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4" h="61">
                    <a:moveTo>
                      <a:pt x="70" y="38"/>
                    </a:moveTo>
                    <a:cubicBezTo>
                      <a:pt x="65" y="36"/>
                      <a:pt x="61" y="35"/>
                      <a:pt x="57" y="33"/>
                    </a:cubicBezTo>
                    <a:cubicBezTo>
                      <a:pt x="54" y="32"/>
                      <a:pt x="53" y="31"/>
                      <a:pt x="51" y="29"/>
                    </a:cubicBezTo>
                    <a:cubicBezTo>
                      <a:pt x="50" y="28"/>
                      <a:pt x="49" y="26"/>
                      <a:pt x="48" y="24"/>
                    </a:cubicBezTo>
                    <a:cubicBezTo>
                      <a:pt x="48" y="23"/>
                      <a:pt x="51" y="21"/>
                      <a:pt x="51" y="20"/>
                    </a:cubicBezTo>
                    <a:cubicBezTo>
                      <a:pt x="49" y="21"/>
                      <a:pt x="47" y="22"/>
                      <a:pt x="45" y="23"/>
                    </a:cubicBezTo>
                    <a:cubicBezTo>
                      <a:pt x="43" y="23"/>
                      <a:pt x="43" y="19"/>
                      <a:pt x="44" y="18"/>
                    </a:cubicBezTo>
                    <a:cubicBezTo>
                      <a:pt x="47" y="15"/>
                      <a:pt x="46" y="15"/>
                      <a:pt x="44" y="12"/>
                    </a:cubicBezTo>
                    <a:cubicBezTo>
                      <a:pt x="42" y="10"/>
                      <a:pt x="40" y="6"/>
                      <a:pt x="37" y="5"/>
                    </a:cubicBezTo>
                    <a:cubicBezTo>
                      <a:pt x="35" y="5"/>
                      <a:pt x="30" y="3"/>
                      <a:pt x="28" y="4"/>
                    </a:cubicBezTo>
                    <a:cubicBezTo>
                      <a:pt x="26" y="7"/>
                      <a:pt x="24" y="0"/>
                      <a:pt x="24" y="5"/>
                    </a:cubicBezTo>
                    <a:cubicBezTo>
                      <a:pt x="24" y="7"/>
                      <a:pt x="22" y="6"/>
                      <a:pt x="21" y="5"/>
                    </a:cubicBezTo>
                    <a:cubicBezTo>
                      <a:pt x="20" y="5"/>
                      <a:pt x="19" y="5"/>
                      <a:pt x="18" y="5"/>
                    </a:cubicBezTo>
                    <a:cubicBezTo>
                      <a:pt x="16" y="6"/>
                      <a:pt x="17" y="6"/>
                      <a:pt x="17" y="8"/>
                    </a:cubicBezTo>
                    <a:cubicBezTo>
                      <a:pt x="17" y="9"/>
                      <a:pt x="16" y="12"/>
                      <a:pt x="15" y="13"/>
                    </a:cubicBezTo>
                    <a:cubicBezTo>
                      <a:pt x="15" y="14"/>
                      <a:pt x="12" y="13"/>
                      <a:pt x="12" y="14"/>
                    </a:cubicBezTo>
                    <a:cubicBezTo>
                      <a:pt x="12" y="16"/>
                      <a:pt x="10" y="17"/>
                      <a:pt x="10" y="18"/>
                    </a:cubicBezTo>
                    <a:cubicBezTo>
                      <a:pt x="10" y="19"/>
                      <a:pt x="11" y="22"/>
                      <a:pt x="10" y="23"/>
                    </a:cubicBezTo>
                    <a:cubicBezTo>
                      <a:pt x="4" y="24"/>
                      <a:pt x="6" y="30"/>
                      <a:pt x="5" y="34"/>
                    </a:cubicBezTo>
                    <a:cubicBezTo>
                      <a:pt x="4" y="35"/>
                      <a:pt x="3" y="35"/>
                      <a:pt x="1" y="35"/>
                    </a:cubicBezTo>
                    <a:cubicBezTo>
                      <a:pt x="0" y="36"/>
                      <a:pt x="0" y="38"/>
                      <a:pt x="2" y="38"/>
                    </a:cubicBezTo>
                    <a:cubicBezTo>
                      <a:pt x="5" y="39"/>
                      <a:pt x="8" y="45"/>
                      <a:pt x="9" y="47"/>
                    </a:cubicBezTo>
                    <a:cubicBezTo>
                      <a:pt x="10" y="49"/>
                      <a:pt x="11" y="49"/>
                      <a:pt x="13" y="50"/>
                    </a:cubicBezTo>
                    <a:cubicBezTo>
                      <a:pt x="14" y="51"/>
                      <a:pt x="13" y="53"/>
                      <a:pt x="14" y="54"/>
                    </a:cubicBezTo>
                    <a:cubicBezTo>
                      <a:pt x="16" y="56"/>
                      <a:pt x="18" y="54"/>
                      <a:pt x="20" y="55"/>
                    </a:cubicBezTo>
                    <a:cubicBezTo>
                      <a:pt x="21" y="56"/>
                      <a:pt x="23" y="58"/>
                      <a:pt x="25" y="59"/>
                    </a:cubicBezTo>
                    <a:cubicBezTo>
                      <a:pt x="27" y="59"/>
                      <a:pt x="31" y="61"/>
                      <a:pt x="33" y="60"/>
                    </a:cubicBezTo>
                    <a:cubicBezTo>
                      <a:pt x="35" y="58"/>
                      <a:pt x="36" y="56"/>
                      <a:pt x="39" y="57"/>
                    </a:cubicBezTo>
                    <a:cubicBezTo>
                      <a:pt x="42" y="58"/>
                      <a:pt x="45" y="57"/>
                      <a:pt x="47" y="56"/>
                    </a:cubicBezTo>
                    <a:cubicBezTo>
                      <a:pt x="49" y="54"/>
                      <a:pt x="51" y="53"/>
                      <a:pt x="54" y="53"/>
                    </a:cubicBezTo>
                    <a:cubicBezTo>
                      <a:pt x="55" y="53"/>
                      <a:pt x="59" y="53"/>
                      <a:pt x="59" y="53"/>
                    </a:cubicBezTo>
                    <a:cubicBezTo>
                      <a:pt x="64" y="48"/>
                      <a:pt x="69" y="43"/>
                      <a:pt x="74" y="38"/>
                    </a:cubicBezTo>
                    <a:cubicBezTo>
                      <a:pt x="73" y="38"/>
                      <a:pt x="71" y="38"/>
                      <a:pt x="70" y="3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7" name="Freeform 747">
                <a:extLst>
                  <a:ext uri="{FF2B5EF4-FFF2-40B4-BE49-F238E27FC236}">
                    <a16:creationId xmlns:a16="http://schemas.microsoft.com/office/drawing/2014/main" id="{1B765B43-F70D-E349-A3E9-C87D215303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2506" y="3953774"/>
                <a:ext cx="299922" cy="287059"/>
              </a:xfrm>
              <a:custGeom>
                <a:avLst/>
                <a:gdLst>
                  <a:gd name="T0" fmla="*/ 86 w 87"/>
                  <a:gd name="T1" fmla="*/ 1 h 83"/>
                  <a:gd name="T2" fmla="*/ 83 w 87"/>
                  <a:gd name="T3" fmla="*/ 0 h 83"/>
                  <a:gd name="T4" fmla="*/ 79 w 87"/>
                  <a:gd name="T5" fmla="*/ 3 h 83"/>
                  <a:gd name="T6" fmla="*/ 71 w 87"/>
                  <a:gd name="T7" fmla="*/ 3 h 83"/>
                  <a:gd name="T8" fmla="*/ 69 w 87"/>
                  <a:gd name="T9" fmla="*/ 4 h 83"/>
                  <a:gd name="T10" fmla="*/ 68 w 87"/>
                  <a:gd name="T11" fmla="*/ 3 h 83"/>
                  <a:gd name="T12" fmla="*/ 63 w 87"/>
                  <a:gd name="T13" fmla="*/ 6 h 83"/>
                  <a:gd name="T14" fmla="*/ 58 w 87"/>
                  <a:gd name="T15" fmla="*/ 5 h 83"/>
                  <a:gd name="T16" fmla="*/ 53 w 87"/>
                  <a:gd name="T17" fmla="*/ 7 h 83"/>
                  <a:gd name="T18" fmla="*/ 47 w 87"/>
                  <a:gd name="T19" fmla="*/ 2 h 83"/>
                  <a:gd name="T20" fmla="*/ 44 w 87"/>
                  <a:gd name="T21" fmla="*/ 6 h 83"/>
                  <a:gd name="T22" fmla="*/ 48 w 87"/>
                  <a:gd name="T23" fmla="*/ 12 h 83"/>
                  <a:gd name="T24" fmla="*/ 56 w 87"/>
                  <a:gd name="T25" fmla="*/ 16 h 83"/>
                  <a:gd name="T26" fmla="*/ 70 w 87"/>
                  <a:gd name="T27" fmla="*/ 20 h 83"/>
                  <a:gd name="T28" fmla="*/ 63 w 87"/>
                  <a:gd name="T29" fmla="*/ 27 h 83"/>
                  <a:gd name="T30" fmla="*/ 58 w 87"/>
                  <a:gd name="T31" fmla="*/ 33 h 83"/>
                  <a:gd name="T32" fmla="*/ 55 w 87"/>
                  <a:gd name="T33" fmla="*/ 35 h 83"/>
                  <a:gd name="T34" fmla="*/ 48 w 87"/>
                  <a:gd name="T35" fmla="*/ 35 h 83"/>
                  <a:gd name="T36" fmla="*/ 42 w 87"/>
                  <a:gd name="T37" fmla="*/ 38 h 83"/>
                  <a:gd name="T38" fmla="*/ 36 w 87"/>
                  <a:gd name="T39" fmla="*/ 39 h 83"/>
                  <a:gd name="T40" fmla="*/ 32 w 87"/>
                  <a:gd name="T41" fmla="*/ 39 h 83"/>
                  <a:gd name="T42" fmla="*/ 26 w 87"/>
                  <a:gd name="T43" fmla="*/ 42 h 83"/>
                  <a:gd name="T44" fmla="*/ 21 w 87"/>
                  <a:gd name="T45" fmla="*/ 41 h 83"/>
                  <a:gd name="T46" fmla="*/ 16 w 87"/>
                  <a:gd name="T47" fmla="*/ 37 h 83"/>
                  <a:gd name="T48" fmla="*/ 11 w 87"/>
                  <a:gd name="T49" fmla="*/ 37 h 83"/>
                  <a:gd name="T50" fmla="*/ 7 w 87"/>
                  <a:gd name="T51" fmla="*/ 34 h 83"/>
                  <a:gd name="T52" fmla="*/ 0 w 87"/>
                  <a:gd name="T53" fmla="*/ 39 h 83"/>
                  <a:gd name="T54" fmla="*/ 3 w 87"/>
                  <a:gd name="T55" fmla="*/ 41 h 83"/>
                  <a:gd name="T56" fmla="*/ 4 w 87"/>
                  <a:gd name="T57" fmla="*/ 45 h 83"/>
                  <a:gd name="T58" fmla="*/ 3 w 87"/>
                  <a:gd name="T59" fmla="*/ 54 h 83"/>
                  <a:gd name="T60" fmla="*/ 0 w 87"/>
                  <a:gd name="T61" fmla="*/ 58 h 83"/>
                  <a:gd name="T62" fmla="*/ 3 w 87"/>
                  <a:gd name="T63" fmla="*/ 60 h 83"/>
                  <a:gd name="T64" fmla="*/ 1 w 87"/>
                  <a:gd name="T65" fmla="*/ 65 h 83"/>
                  <a:gd name="T66" fmla="*/ 4 w 87"/>
                  <a:gd name="T67" fmla="*/ 66 h 83"/>
                  <a:gd name="T68" fmla="*/ 15 w 87"/>
                  <a:gd name="T69" fmla="*/ 73 h 83"/>
                  <a:gd name="T70" fmla="*/ 19 w 87"/>
                  <a:gd name="T71" fmla="*/ 77 h 83"/>
                  <a:gd name="T72" fmla="*/ 26 w 87"/>
                  <a:gd name="T73" fmla="*/ 83 h 83"/>
                  <a:gd name="T74" fmla="*/ 30 w 87"/>
                  <a:gd name="T75" fmla="*/ 76 h 83"/>
                  <a:gd name="T76" fmla="*/ 33 w 87"/>
                  <a:gd name="T77" fmla="*/ 72 h 83"/>
                  <a:gd name="T78" fmla="*/ 35 w 87"/>
                  <a:gd name="T79" fmla="*/ 69 h 83"/>
                  <a:gd name="T80" fmla="*/ 40 w 87"/>
                  <a:gd name="T81" fmla="*/ 65 h 83"/>
                  <a:gd name="T82" fmla="*/ 59 w 87"/>
                  <a:gd name="T83" fmla="*/ 48 h 83"/>
                  <a:gd name="T84" fmla="*/ 77 w 87"/>
                  <a:gd name="T85" fmla="*/ 24 h 83"/>
                  <a:gd name="T86" fmla="*/ 84 w 87"/>
                  <a:gd name="T87" fmla="*/ 14 h 83"/>
                  <a:gd name="T88" fmla="*/ 86 w 87"/>
                  <a:gd name="T89" fmla="*/ 7 h 83"/>
                  <a:gd name="T90" fmla="*/ 86 w 87"/>
                  <a:gd name="T91" fmla="*/ 1 h 83"/>
                  <a:gd name="T92" fmla="*/ 86 w 87"/>
                  <a:gd name="T93" fmla="*/ 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7" h="83">
                    <a:moveTo>
                      <a:pt x="86" y="1"/>
                    </a:moveTo>
                    <a:cubicBezTo>
                      <a:pt x="87" y="0"/>
                      <a:pt x="84" y="0"/>
                      <a:pt x="83" y="0"/>
                    </a:cubicBezTo>
                    <a:cubicBezTo>
                      <a:pt x="82" y="1"/>
                      <a:pt x="81" y="2"/>
                      <a:pt x="79" y="3"/>
                    </a:cubicBezTo>
                    <a:cubicBezTo>
                      <a:pt x="77" y="3"/>
                      <a:pt x="74" y="3"/>
                      <a:pt x="71" y="3"/>
                    </a:cubicBezTo>
                    <a:cubicBezTo>
                      <a:pt x="71" y="4"/>
                      <a:pt x="70" y="4"/>
                      <a:pt x="69" y="4"/>
                    </a:cubicBezTo>
                    <a:cubicBezTo>
                      <a:pt x="68" y="4"/>
                      <a:pt x="68" y="3"/>
                      <a:pt x="68" y="3"/>
                    </a:cubicBezTo>
                    <a:cubicBezTo>
                      <a:pt x="66" y="4"/>
                      <a:pt x="65" y="6"/>
                      <a:pt x="63" y="6"/>
                    </a:cubicBezTo>
                    <a:cubicBezTo>
                      <a:pt x="61" y="6"/>
                      <a:pt x="61" y="5"/>
                      <a:pt x="58" y="5"/>
                    </a:cubicBezTo>
                    <a:cubicBezTo>
                      <a:pt x="57" y="6"/>
                      <a:pt x="55" y="8"/>
                      <a:pt x="53" y="7"/>
                    </a:cubicBezTo>
                    <a:cubicBezTo>
                      <a:pt x="50" y="6"/>
                      <a:pt x="49" y="5"/>
                      <a:pt x="47" y="2"/>
                    </a:cubicBezTo>
                    <a:cubicBezTo>
                      <a:pt x="47" y="3"/>
                      <a:pt x="44" y="5"/>
                      <a:pt x="44" y="6"/>
                    </a:cubicBezTo>
                    <a:cubicBezTo>
                      <a:pt x="45" y="8"/>
                      <a:pt x="46" y="10"/>
                      <a:pt x="48" y="12"/>
                    </a:cubicBezTo>
                    <a:cubicBezTo>
                      <a:pt x="50" y="14"/>
                      <a:pt x="53" y="15"/>
                      <a:pt x="56" y="16"/>
                    </a:cubicBezTo>
                    <a:cubicBezTo>
                      <a:pt x="61" y="18"/>
                      <a:pt x="65" y="20"/>
                      <a:pt x="70" y="20"/>
                    </a:cubicBezTo>
                    <a:cubicBezTo>
                      <a:pt x="68" y="22"/>
                      <a:pt x="65" y="25"/>
                      <a:pt x="63" y="27"/>
                    </a:cubicBezTo>
                    <a:cubicBezTo>
                      <a:pt x="61" y="29"/>
                      <a:pt x="59" y="31"/>
                      <a:pt x="58" y="33"/>
                    </a:cubicBezTo>
                    <a:cubicBezTo>
                      <a:pt x="57" y="33"/>
                      <a:pt x="56" y="35"/>
                      <a:pt x="55" y="35"/>
                    </a:cubicBezTo>
                    <a:cubicBezTo>
                      <a:pt x="53" y="36"/>
                      <a:pt x="50" y="34"/>
                      <a:pt x="48" y="35"/>
                    </a:cubicBezTo>
                    <a:cubicBezTo>
                      <a:pt x="46" y="35"/>
                      <a:pt x="44" y="37"/>
                      <a:pt x="42" y="38"/>
                    </a:cubicBezTo>
                    <a:cubicBezTo>
                      <a:pt x="40" y="39"/>
                      <a:pt x="38" y="40"/>
                      <a:pt x="36" y="39"/>
                    </a:cubicBezTo>
                    <a:cubicBezTo>
                      <a:pt x="35" y="39"/>
                      <a:pt x="33" y="38"/>
                      <a:pt x="32" y="39"/>
                    </a:cubicBezTo>
                    <a:cubicBezTo>
                      <a:pt x="29" y="41"/>
                      <a:pt x="29" y="43"/>
                      <a:pt x="26" y="42"/>
                    </a:cubicBezTo>
                    <a:cubicBezTo>
                      <a:pt x="24" y="41"/>
                      <a:pt x="22" y="41"/>
                      <a:pt x="21" y="41"/>
                    </a:cubicBezTo>
                    <a:cubicBezTo>
                      <a:pt x="19" y="40"/>
                      <a:pt x="17" y="38"/>
                      <a:pt x="16" y="37"/>
                    </a:cubicBezTo>
                    <a:cubicBezTo>
                      <a:pt x="15" y="37"/>
                      <a:pt x="12" y="38"/>
                      <a:pt x="11" y="37"/>
                    </a:cubicBezTo>
                    <a:cubicBezTo>
                      <a:pt x="10" y="36"/>
                      <a:pt x="8" y="34"/>
                      <a:pt x="7" y="34"/>
                    </a:cubicBezTo>
                    <a:cubicBezTo>
                      <a:pt x="3" y="35"/>
                      <a:pt x="2" y="36"/>
                      <a:pt x="0" y="39"/>
                    </a:cubicBezTo>
                    <a:cubicBezTo>
                      <a:pt x="0" y="40"/>
                      <a:pt x="3" y="40"/>
                      <a:pt x="3" y="41"/>
                    </a:cubicBezTo>
                    <a:cubicBezTo>
                      <a:pt x="3" y="43"/>
                      <a:pt x="3" y="44"/>
                      <a:pt x="4" y="45"/>
                    </a:cubicBezTo>
                    <a:cubicBezTo>
                      <a:pt x="6" y="47"/>
                      <a:pt x="5" y="52"/>
                      <a:pt x="3" y="54"/>
                    </a:cubicBezTo>
                    <a:cubicBezTo>
                      <a:pt x="2" y="55"/>
                      <a:pt x="1" y="56"/>
                      <a:pt x="0" y="58"/>
                    </a:cubicBezTo>
                    <a:cubicBezTo>
                      <a:pt x="0" y="61"/>
                      <a:pt x="2" y="59"/>
                      <a:pt x="3" y="60"/>
                    </a:cubicBezTo>
                    <a:cubicBezTo>
                      <a:pt x="3" y="60"/>
                      <a:pt x="0" y="64"/>
                      <a:pt x="1" y="65"/>
                    </a:cubicBezTo>
                    <a:cubicBezTo>
                      <a:pt x="2" y="65"/>
                      <a:pt x="3" y="66"/>
                      <a:pt x="4" y="66"/>
                    </a:cubicBezTo>
                    <a:cubicBezTo>
                      <a:pt x="8" y="69"/>
                      <a:pt x="12" y="71"/>
                      <a:pt x="15" y="73"/>
                    </a:cubicBezTo>
                    <a:cubicBezTo>
                      <a:pt x="18" y="74"/>
                      <a:pt x="19" y="74"/>
                      <a:pt x="19" y="77"/>
                    </a:cubicBezTo>
                    <a:cubicBezTo>
                      <a:pt x="19" y="79"/>
                      <a:pt x="25" y="82"/>
                      <a:pt x="26" y="83"/>
                    </a:cubicBezTo>
                    <a:cubicBezTo>
                      <a:pt x="28" y="80"/>
                      <a:pt x="29" y="78"/>
                      <a:pt x="30" y="76"/>
                    </a:cubicBezTo>
                    <a:cubicBezTo>
                      <a:pt x="30" y="74"/>
                      <a:pt x="31" y="72"/>
                      <a:pt x="33" y="72"/>
                    </a:cubicBezTo>
                    <a:cubicBezTo>
                      <a:pt x="34" y="71"/>
                      <a:pt x="34" y="70"/>
                      <a:pt x="35" y="69"/>
                    </a:cubicBezTo>
                    <a:cubicBezTo>
                      <a:pt x="37" y="68"/>
                      <a:pt x="38" y="67"/>
                      <a:pt x="40" y="65"/>
                    </a:cubicBezTo>
                    <a:cubicBezTo>
                      <a:pt x="45" y="57"/>
                      <a:pt x="52" y="53"/>
                      <a:pt x="59" y="48"/>
                    </a:cubicBezTo>
                    <a:cubicBezTo>
                      <a:pt x="68" y="42"/>
                      <a:pt x="73" y="33"/>
                      <a:pt x="77" y="24"/>
                    </a:cubicBezTo>
                    <a:cubicBezTo>
                      <a:pt x="79" y="20"/>
                      <a:pt x="82" y="18"/>
                      <a:pt x="84" y="14"/>
                    </a:cubicBezTo>
                    <a:cubicBezTo>
                      <a:pt x="85" y="12"/>
                      <a:pt x="85" y="9"/>
                      <a:pt x="86" y="7"/>
                    </a:cubicBezTo>
                    <a:cubicBezTo>
                      <a:pt x="86" y="6"/>
                      <a:pt x="85" y="2"/>
                      <a:pt x="86" y="1"/>
                    </a:cubicBezTo>
                    <a:cubicBezTo>
                      <a:pt x="86" y="1"/>
                      <a:pt x="86" y="1"/>
                      <a:pt x="86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8" name="Freeform 748">
                <a:extLst>
                  <a:ext uri="{FF2B5EF4-FFF2-40B4-BE49-F238E27FC236}">
                    <a16:creationId xmlns:a16="http://schemas.microsoft.com/office/drawing/2014/main" id="{FEA7428F-BABF-AC41-914C-7F8B6923A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766" y="3937304"/>
                <a:ext cx="30580" cy="37647"/>
              </a:xfrm>
              <a:custGeom>
                <a:avLst/>
                <a:gdLst>
                  <a:gd name="T0" fmla="*/ 3 w 9"/>
                  <a:gd name="T1" fmla="*/ 2 h 11"/>
                  <a:gd name="T2" fmla="*/ 1 w 9"/>
                  <a:gd name="T3" fmla="*/ 5 h 11"/>
                  <a:gd name="T4" fmla="*/ 0 w 9"/>
                  <a:gd name="T5" fmla="*/ 10 h 11"/>
                  <a:gd name="T6" fmla="*/ 8 w 9"/>
                  <a:gd name="T7" fmla="*/ 7 h 11"/>
                  <a:gd name="T8" fmla="*/ 4 w 9"/>
                  <a:gd name="T9" fmla="*/ 6 h 11"/>
                  <a:gd name="T10" fmla="*/ 8 w 9"/>
                  <a:gd name="T11" fmla="*/ 3 h 11"/>
                  <a:gd name="T12" fmla="*/ 3 w 9"/>
                  <a:gd name="T13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1">
                    <a:moveTo>
                      <a:pt x="3" y="2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5"/>
                      <a:pt x="0" y="9"/>
                      <a:pt x="0" y="10"/>
                    </a:cubicBezTo>
                    <a:cubicBezTo>
                      <a:pt x="2" y="11"/>
                      <a:pt x="7" y="7"/>
                      <a:pt x="8" y="7"/>
                    </a:cubicBezTo>
                    <a:cubicBezTo>
                      <a:pt x="8" y="6"/>
                      <a:pt x="5" y="5"/>
                      <a:pt x="4" y="6"/>
                    </a:cubicBezTo>
                    <a:cubicBezTo>
                      <a:pt x="5" y="5"/>
                      <a:pt x="9" y="4"/>
                      <a:pt x="8" y="3"/>
                    </a:cubicBezTo>
                    <a:cubicBezTo>
                      <a:pt x="7" y="0"/>
                      <a:pt x="5" y="0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39" name="Freeform 749">
                <a:extLst>
                  <a:ext uri="{FF2B5EF4-FFF2-40B4-BE49-F238E27FC236}">
                    <a16:creationId xmlns:a16="http://schemas.microsoft.com/office/drawing/2014/main" id="{39B53103-7F42-6845-A958-9281FF67B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761" y="4089069"/>
                <a:ext cx="89388" cy="96471"/>
              </a:xfrm>
              <a:custGeom>
                <a:avLst/>
                <a:gdLst>
                  <a:gd name="T0" fmla="*/ 22 w 26"/>
                  <a:gd name="T1" fmla="*/ 18 h 28"/>
                  <a:gd name="T2" fmla="*/ 25 w 26"/>
                  <a:gd name="T3" fmla="*/ 14 h 28"/>
                  <a:gd name="T4" fmla="*/ 26 w 26"/>
                  <a:gd name="T5" fmla="*/ 8 h 28"/>
                  <a:gd name="T6" fmla="*/ 24 w 26"/>
                  <a:gd name="T7" fmla="*/ 3 h 28"/>
                  <a:gd name="T8" fmla="*/ 21 w 26"/>
                  <a:gd name="T9" fmla="*/ 0 h 28"/>
                  <a:gd name="T10" fmla="*/ 16 w 26"/>
                  <a:gd name="T11" fmla="*/ 1 h 28"/>
                  <a:gd name="T12" fmla="*/ 12 w 26"/>
                  <a:gd name="T13" fmla="*/ 3 h 28"/>
                  <a:gd name="T14" fmla="*/ 6 w 26"/>
                  <a:gd name="T15" fmla="*/ 2 h 28"/>
                  <a:gd name="T16" fmla="*/ 7 w 26"/>
                  <a:gd name="T17" fmla="*/ 8 h 28"/>
                  <a:gd name="T18" fmla="*/ 6 w 26"/>
                  <a:gd name="T19" fmla="*/ 12 h 28"/>
                  <a:gd name="T20" fmla="*/ 2 w 26"/>
                  <a:gd name="T21" fmla="*/ 16 h 28"/>
                  <a:gd name="T22" fmla="*/ 0 w 26"/>
                  <a:gd name="T23" fmla="*/ 22 h 28"/>
                  <a:gd name="T24" fmla="*/ 0 w 26"/>
                  <a:gd name="T25" fmla="*/ 27 h 28"/>
                  <a:gd name="T26" fmla="*/ 4 w 26"/>
                  <a:gd name="T27" fmla="*/ 26 h 28"/>
                  <a:gd name="T28" fmla="*/ 11 w 26"/>
                  <a:gd name="T29" fmla="*/ 25 h 28"/>
                  <a:gd name="T30" fmla="*/ 14 w 26"/>
                  <a:gd name="T31" fmla="*/ 20 h 28"/>
                  <a:gd name="T32" fmla="*/ 21 w 26"/>
                  <a:gd name="T33" fmla="*/ 20 h 28"/>
                  <a:gd name="T34" fmla="*/ 22 w 26"/>
                  <a:gd name="T35" fmla="*/ 18 h 28"/>
                  <a:gd name="T36" fmla="*/ 22 w 26"/>
                  <a:gd name="T3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6" h="28">
                    <a:moveTo>
                      <a:pt x="22" y="18"/>
                    </a:moveTo>
                    <a:cubicBezTo>
                      <a:pt x="22" y="16"/>
                      <a:pt x="24" y="15"/>
                      <a:pt x="25" y="14"/>
                    </a:cubicBezTo>
                    <a:cubicBezTo>
                      <a:pt x="26" y="13"/>
                      <a:pt x="26" y="10"/>
                      <a:pt x="26" y="8"/>
                    </a:cubicBezTo>
                    <a:cubicBezTo>
                      <a:pt x="26" y="6"/>
                      <a:pt x="24" y="5"/>
                      <a:pt x="24" y="3"/>
                    </a:cubicBezTo>
                    <a:cubicBezTo>
                      <a:pt x="24" y="1"/>
                      <a:pt x="22" y="1"/>
                      <a:pt x="21" y="0"/>
                    </a:cubicBezTo>
                    <a:cubicBezTo>
                      <a:pt x="20" y="1"/>
                      <a:pt x="18" y="0"/>
                      <a:pt x="16" y="1"/>
                    </a:cubicBezTo>
                    <a:cubicBezTo>
                      <a:pt x="15" y="2"/>
                      <a:pt x="13" y="4"/>
                      <a:pt x="12" y="3"/>
                    </a:cubicBezTo>
                    <a:cubicBezTo>
                      <a:pt x="10" y="1"/>
                      <a:pt x="7" y="0"/>
                      <a:pt x="6" y="2"/>
                    </a:cubicBezTo>
                    <a:cubicBezTo>
                      <a:pt x="5" y="4"/>
                      <a:pt x="6" y="7"/>
                      <a:pt x="7" y="8"/>
                    </a:cubicBezTo>
                    <a:cubicBezTo>
                      <a:pt x="8" y="10"/>
                      <a:pt x="7" y="10"/>
                      <a:pt x="6" y="12"/>
                    </a:cubicBezTo>
                    <a:cubicBezTo>
                      <a:pt x="5" y="14"/>
                      <a:pt x="3" y="15"/>
                      <a:pt x="2" y="16"/>
                    </a:cubicBezTo>
                    <a:cubicBezTo>
                      <a:pt x="1" y="18"/>
                      <a:pt x="0" y="19"/>
                      <a:pt x="0" y="22"/>
                    </a:cubicBezTo>
                    <a:cubicBezTo>
                      <a:pt x="0" y="23"/>
                      <a:pt x="1" y="25"/>
                      <a:pt x="0" y="27"/>
                    </a:cubicBezTo>
                    <a:cubicBezTo>
                      <a:pt x="2" y="28"/>
                      <a:pt x="2" y="27"/>
                      <a:pt x="4" y="26"/>
                    </a:cubicBezTo>
                    <a:cubicBezTo>
                      <a:pt x="6" y="25"/>
                      <a:pt x="9" y="25"/>
                      <a:pt x="11" y="25"/>
                    </a:cubicBezTo>
                    <a:cubicBezTo>
                      <a:pt x="10" y="22"/>
                      <a:pt x="12" y="21"/>
                      <a:pt x="14" y="20"/>
                    </a:cubicBezTo>
                    <a:cubicBezTo>
                      <a:pt x="16" y="19"/>
                      <a:pt x="20" y="17"/>
                      <a:pt x="21" y="20"/>
                    </a:cubicBezTo>
                    <a:cubicBezTo>
                      <a:pt x="21" y="19"/>
                      <a:pt x="21" y="18"/>
                      <a:pt x="22" y="18"/>
                    </a:cubicBezTo>
                    <a:cubicBezTo>
                      <a:pt x="22" y="16"/>
                      <a:pt x="21" y="18"/>
                      <a:pt x="22" y="18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0" name="Freeform 750">
                <a:extLst>
                  <a:ext uri="{FF2B5EF4-FFF2-40B4-BE49-F238E27FC236}">
                    <a16:creationId xmlns:a16="http://schemas.microsoft.com/office/drawing/2014/main" id="{7F79A029-C11D-6146-8CAE-A943D4FDD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175" y="4199657"/>
                <a:ext cx="34109" cy="34117"/>
              </a:xfrm>
              <a:custGeom>
                <a:avLst/>
                <a:gdLst>
                  <a:gd name="T0" fmla="*/ 1 w 10"/>
                  <a:gd name="T1" fmla="*/ 6 h 10"/>
                  <a:gd name="T2" fmla="*/ 3 w 10"/>
                  <a:gd name="T3" fmla="*/ 10 h 10"/>
                  <a:gd name="T4" fmla="*/ 9 w 10"/>
                  <a:gd name="T5" fmla="*/ 5 h 10"/>
                  <a:gd name="T6" fmla="*/ 8 w 10"/>
                  <a:gd name="T7" fmla="*/ 0 h 10"/>
                  <a:gd name="T8" fmla="*/ 4 w 10"/>
                  <a:gd name="T9" fmla="*/ 1 h 10"/>
                  <a:gd name="T10" fmla="*/ 0 w 10"/>
                  <a:gd name="T11" fmla="*/ 1 h 10"/>
                  <a:gd name="T12" fmla="*/ 1 w 10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10">
                    <a:moveTo>
                      <a:pt x="1" y="6"/>
                    </a:moveTo>
                    <a:cubicBezTo>
                      <a:pt x="2" y="7"/>
                      <a:pt x="2" y="9"/>
                      <a:pt x="3" y="10"/>
                    </a:cubicBezTo>
                    <a:cubicBezTo>
                      <a:pt x="5" y="9"/>
                      <a:pt x="7" y="7"/>
                      <a:pt x="9" y="5"/>
                    </a:cubicBezTo>
                    <a:cubicBezTo>
                      <a:pt x="10" y="3"/>
                      <a:pt x="5" y="4"/>
                      <a:pt x="8" y="0"/>
                    </a:cubicBezTo>
                    <a:cubicBezTo>
                      <a:pt x="7" y="0"/>
                      <a:pt x="3" y="0"/>
                      <a:pt x="4" y="1"/>
                    </a:cubicBezTo>
                    <a:cubicBezTo>
                      <a:pt x="5" y="3"/>
                      <a:pt x="1" y="2"/>
                      <a:pt x="0" y="1"/>
                    </a:cubicBezTo>
                    <a:cubicBezTo>
                      <a:pt x="0" y="3"/>
                      <a:pt x="1" y="4"/>
                      <a:pt x="1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1" name="Freeform 751">
                <a:extLst>
                  <a:ext uri="{FF2B5EF4-FFF2-40B4-BE49-F238E27FC236}">
                    <a16:creationId xmlns:a16="http://schemas.microsoft.com/office/drawing/2014/main" id="{4BF96063-8AD5-C346-A124-8B6944F944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175" y="4178481"/>
                <a:ext cx="37637" cy="31765"/>
              </a:xfrm>
              <a:custGeom>
                <a:avLst/>
                <a:gdLst>
                  <a:gd name="T0" fmla="*/ 3 w 11"/>
                  <a:gd name="T1" fmla="*/ 1 h 9"/>
                  <a:gd name="T2" fmla="*/ 0 w 11"/>
                  <a:gd name="T3" fmla="*/ 7 h 9"/>
                  <a:gd name="T4" fmla="*/ 4 w 11"/>
                  <a:gd name="T5" fmla="*/ 7 h 9"/>
                  <a:gd name="T6" fmla="*/ 8 w 11"/>
                  <a:gd name="T7" fmla="*/ 6 h 9"/>
                  <a:gd name="T8" fmla="*/ 7 w 11"/>
                  <a:gd name="T9" fmla="*/ 0 h 9"/>
                  <a:gd name="T10" fmla="*/ 3 w 11"/>
                  <a:gd name="T11" fmla="*/ 1 h 9"/>
                  <a:gd name="T12" fmla="*/ 3 w 11"/>
                  <a:gd name="T13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9">
                    <a:moveTo>
                      <a:pt x="3" y="1"/>
                    </a:moveTo>
                    <a:cubicBezTo>
                      <a:pt x="1" y="2"/>
                      <a:pt x="0" y="5"/>
                      <a:pt x="0" y="7"/>
                    </a:cubicBezTo>
                    <a:cubicBezTo>
                      <a:pt x="1" y="8"/>
                      <a:pt x="5" y="9"/>
                      <a:pt x="4" y="7"/>
                    </a:cubicBezTo>
                    <a:cubicBezTo>
                      <a:pt x="3" y="6"/>
                      <a:pt x="7" y="6"/>
                      <a:pt x="8" y="6"/>
                    </a:cubicBezTo>
                    <a:cubicBezTo>
                      <a:pt x="11" y="5"/>
                      <a:pt x="8" y="1"/>
                      <a:pt x="7" y="0"/>
                    </a:cubicBezTo>
                    <a:cubicBezTo>
                      <a:pt x="5" y="1"/>
                      <a:pt x="5" y="2"/>
                      <a:pt x="3" y="1"/>
                    </a:cubicBezTo>
                    <a:cubicBezTo>
                      <a:pt x="2" y="1"/>
                      <a:pt x="4" y="1"/>
                      <a:pt x="3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2" name="Freeform 752">
                <a:extLst>
                  <a:ext uri="{FF2B5EF4-FFF2-40B4-BE49-F238E27FC236}">
                    <a16:creationId xmlns:a16="http://schemas.microsoft.com/office/drawing/2014/main" id="{0EED9351-028B-3043-AA27-74E998C154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7232" y="4167892"/>
                <a:ext cx="185834" cy="201177"/>
              </a:xfrm>
              <a:custGeom>
                <a:avLst/>
                <a:gdLst>
                  <a:gd name="T0" fmla="*/ 41 w 54"/>
                  <a:gd name="T1" fmla="*/ 13 h 58"/>
                  <a:gd name="T2" fmla="*/ 23 w 54"/>
                  <a:gd name="T3" fmla="*/ 3 h 58"/>
                  <a:gd name="T4" fmla="*/ 17 w 54"/>
                  <a:gd name="T5" fmla="*/ 7 h 58"/>
                  <a:gd name="T6" fmla="*/ 21 w 54"/>
                  <a:gd name="T7" fmla="*/ 9 h 58"/>
                  <a:gd name="T8" fmla="*/ 17 w 54"/>
                  <a:gd name="T9" fmla="*/ 9 h 58"/>
                  <a:gd name="T10" fmla="*/ 13 w 54"/>
                  <a:gd name="T11" fmla="*/ 10 h 58"/>
                  <a:gd name="T12" fmla="*/ 11 w 54"/>
                  <a:gd name="T13" fmla="*/ 8 h 58"/>
                  <a:gd name="T14" fmla="*/ 12 w 54"/>
                  <a:gd name="T15" fmla="*/ 4 h 58"/>
                  <a:gd name="T16" fmla="*/ 5 w 54"/>
                  <a:gd name="T17" fmla="*/ 3 h 58"/>
                  <a:gd name="T18" fmla="*/ 7 w 54"/>
                  <a:gd name="T19" fmla="*/ 8 h 58"/>
                  <a:gd name="T20" fmla="*/ 5 w 54"/>
                  <a:gd name="T21" fmla="*/ 12 h 58"/>
                  <a:gd name="T22" fmla="*/ 6 w 54"/>
                  <a:gd name="T23" fmla="*/ 16 h 58"/>
                  <a:gd name="T24" fmla="*/ 2 w 54"/>
                  <a:gd name="T25" fmla="*/ 18 h 58"/>
                  <a:gd name="T26" fmla="*/ 1 w 54"/>
                  <a:gd name="T27" fmla="*/ 21 h 58"/>
                  <a:gd name="T28" fmla="*/ 5 w 54"/>
                  <a:gd name="T29" fmla="*/ 33 h 58"/>
                  <a:gd name="T30" fmla="*/ 12 w 54"/>
                  <a:gd name="T31" fmla="*/ 42 h 58"/>
                  <a:gd name="T32" fmla="*/ 15 w 54"/>
                  <a:gd name="T33" fmla="*/ 43 h 58"/>
                  <a:gd name="T34" fmla="*/ 17 w 54"/>
                  <a:gd name="T35" fmla="*/ 45 h 58"/>
                  <a:gd name="T36" fmla="*/ 24 w 54"/>
                  <a:gd name="T37" fmla="*/ 47 h 58"/>
                  <a:gd name="T38" fmla="*/ 25 w 54"/>
                  <a:gd name="T39" fmla="*/ 53 h 58"/>
                  <a:gd name="T40" fmla="*/ 27 w 54"/>
                  <a:gd name="T41" fmla="*/ 55 h 58"/>
                  <a:gd name="T42" fmla="*/ 30 w 54"/>
                  <a:gd name="T43" fmla="*/ 55 h 58"/>
                  <a:gd name="T44" fmla="*/ 33 w 54"/>
                  <a:gd name="T45" fmla="*/ 56 h 58"/>
                  <a:gd name="T46" fmla="*/ 36 w 54"/>
                  <a:gd name="T47" fmla="*/ 55 h 58"/>
                  <a:gd name="T48" fmla="*/ 42 w 54"/>
                  <a:gd name="T49" fmla="*/ 55 h 58"/>
                  <a:gd name="T50" fmla="*/ 46 w 54"/>
                  <a:gd name="T51" fmla="*/ 54 h 58"/>
                  <a:gd name="T52" fmla="*/ 54 w 54"/>
                  <a:gd name="T53" fmla="*/ 49 h 58"/>
                  <a:gd name="T54" fmla="*/ 49 w 54"/>
                  <a:gd name="T55" fmla="*/ 36 h 58"/>
                  <a:gd name="T56" fmla="*/ 49 w 54"/>
                  <a:gd name="T57" fmla="*/ 32 h 58"/>
                  <a:gd name="T58" fmla="*/ 46 w 54"/>
                  <a:gd name="T59" fmla="*/ 28 h 58"/>
                  <a:gd name="T60" fmla="*/ 48 w 54"/>
                  <a:gd name="T61" fmla="*/ 20 h 58"/>
                  <a:gd name="T62" fmla="*/ 45 w 54"/>
                  <a:gd name="T63" fmla="*/ 18 h 58"/>
                  <a:gd name="T64" fmla="*/ 41 w 54"/>
                  <a:gd name="T65" fmla="*/ 16 h 58"/>
                  <a:gd name="T66" fmla="*/ 41 w 54"/>
                  <a:gd name="T6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4" h="58">
                    <a:moveTo>
                      <a:pt x="41" y="13"/>
                    </a:moveTo>
                    <a:cubicBezTo>
                      <a:pt x="35" y="9"/>
                      <a:pt x="29" y="6"/>
                      <a:pt x="23" y="3"/>
                    </a:cubicBezTo>
                    <a:cubicBezTo>
                      <a:pt x="22" y="5"/>
                      <a:pt x="19" y="7"/>
                      <a:pt x="17" y="7"/>
                    </a:cubicBezTo>
                    <a:cubicBezTo>
                      <a:pt x="17" y="7"/>
                      <a:pt x="21" y="8"/>
                      <a:pt x="21" y="9"/>
                    </a:cubicBezTo>
                    <a:cubicBezTo>
                      <a:pt x="20" y="10"/>
                      <a:pt x="18" y="9"/>
                      <a:pt x="17" y="9"/>
                    </a:cubicBezTo>
                    <a:cubicBezTo>
                      <a:pt x="15" y="8"/>
                      <a:pt x="15" y="9"/>
                      <a:pt x="13" y="10"/>
                    </a:cubicBezTo>
                    <a:cubicBezTo>
                      <a:pt x="13" y="10"/>
                      <a:pt x="11" y="9"/>
                      <a:pt x="11" y="8"/>
                    </a:cubicBezTo>
                    <a:cubicBezTo>
                      <a:pt x="10" y="7"/>
                      <a:pt x="11" y="5"/>
                      <a:pt x="12" y="4"/>
                    </a:cubicBezTo>
                    <a:cubicBezTo>
                      <a:pt x="13" y="0"/>
                      <a:pt x="7" y="2"/>
                      <a:pt x="5" y="3"/>
                    </a:cubicBezTo>
                    <a:cubicBezTo>
                      <a:pt x="6" y="4"/>
                      <a:pt x="8" y="7"/>
                      <a:pt x="7" y="8"/>
                    </a:cubicBezTo>
                    <a:cubicBezTo>
                      <a:pt x="7" y="9"/>
                      <a:pt x="3" y="12"/>
                      <a:pt x="5" y="12"/>
                    </a:cubicBezTo>
                    <a:cubicBezTo>
                      <a:pt x="8" y="13"/>
                      <a:pt x="7" y="14"/>
                      <a:pt x="6" y="16"/>
                    </a:cubicBezTo>
                    <a:cubicBezTo>
                      <a:pt x="5" y="16"/>
                      <a:pt x="3" y="17"/>
                      <a:pt x="2" y="18"/>
                    </a:cubicBezTo>
                    <a:cubicBezTo>
                      <a:pt x="0" y="19"/>
                      <a:pt x="1" y="19"/>
                      <a:pt x="1" y="21"/>
                    </a:cubicBezTo>
                    <a:cubicBezTo>
                      <a:pt x="2" y="26"/>
                      <a:pt x="4" y="29"/>
                      <a:pt x="5" y="33"/>
                    </a:cubicBezTo>
                    <a:cubicBezTo>
                      <a:pt x="5" y="38"/>
                      <a:pt x="9" y="40"/>
                      <a:pt x="12" y="42"/>
                    </a:cubicBezTo>
                    <a:cubicBezTo>
                      <a:pt x="13" y="43"/>
                      <a:pt x="14" y="43"/>
                      <a:pt x="15" y="43"/>
                    </a:cubicBezTo>
                    <a:cubicBezTo>
                      <a:pt x="16" y="43"/>
                      <a:pt x="16" y="44"/>
                      <a:pt x="17" y="45"/>
                    </a:cubicBezTo>
                    <a:cubicBezTo>
                      <a:pt x="19" y="45"/>
                      <a:pt x="22" y="45"/>
                      <a:pt x="24" y="47"/>
                    </a:cubicBezTo>
                    <a:cubicBezTo>
                      <a:pt x="25" y="48"/>
                      <a:pt x="25" y="51"/>
                      <a:pt x="25" y="53"/>
                    </a:cubicBezTo>
                    <a:cubicBezTo>
                      <a:pt x="26" y="54"/>
                      <a:pt x="25" y="55"/>
                      <a:pt x="27" y="55"/>
                    </a:cubicBezTo>
                    <a:cubicBezTo>
                      <a:pt x="28" y="55"/>
                      <a:pt x="29" y="55"/>
                      <a:pt x="30" y="55"/>
                    </a:cubicBezTo>
                    <a:cubicBezTo>
                      <a:pt x="31" y="55"/>
                      <a:pt x="32" y="55"/>
                      <a:pt x="33" y="56"/>
                    </a:cubicBezTo>
                    <a:cubicBezTo>
                      <a:pt x="34" y="57"/>
                      <a:pt x="35" y="56"/>
                      <a:pt x="36" y="55"/>
                    </a:cubicBezTo>
                    <a:cubicBezTo>
                      <a:pt x="38" y="54"/>
                      <a:pt x="40" y="58"/>
                      <a:pt x="42" y="55"/>
                    </a:cubicBezTo>
                    <a:cubicBezTo>
                      <a:pt x="42" y="53"/>
                      <a:pt x="45" y="54"/>
                      <a:pt x="46" y="54"/>
                    </a:cubicBezTo>
                    <a:cubicBezTo>
                      <a:pt x="49" y="53"/>
                      <a:pt x="51" y="51"/>
                      <a:pt x="54" y="49"/>
                    </a:cubicBezTo>
                    <a:cubicBezTo>
                      <a:pt x="49" y="46"/>
                      <a:pt x="49" y="42"/>
                      <a:pt x="49" y="36"/>
                    </a:cubicBezTo>
                    <a:cubicBezTo>
                      <a:pt x="48" y="35"/>
                      <a:pt x="50" y="33"/>
                      <a:pt x="49" y="32"/>
                    </a:cubicBezTo>
                    <a:cubicBezTo>
                      <a:pt x="48" y="31"/>
                      <a:pt x="46" y="30"/>
                      <a:pt x="46" y="28"/>
                    </a:cubicBezTo>
                    <a:cubicBezTo>
                      <a:pt x="46" y="27"/>
                      <a:pt x="48" y="20"/>
                      <a:pt x="48" y="20"/>
                    </a:cubicBezTo>
                    <a:cubicBezTo>
                      <a:pt x="47" y="20"/>
                      <a:pt x="46" y="19"/>
                      <a:pt x="45" y="18"/>
                    </a:cubicBezTo>
                    <a:cubicBezTo>
                      <a:pt x="44" y="17"/>
                      <a:pt x="43" y="17"/>
                      <a:pt x="41" y="16"/>
                    </a:cubicBezTo>
                    <a:cubicBezTo>
                      <a:pt x="41" y="15"/>
                      <a:pt x="41" y="14"/>
                      <a:pt x="41" y="1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3" name="Freeform 753">
                <a:extLst>
                  <a:ext uri="{FF2B5EF4-FFF2-40B4-BE49-F238E27FC236}">
                    <a16:creationId xmlns:a16="http://schemas.microsoft.com/office/drawing/2014/main" id="{2F13CC95-96AD-654E-AEAC-DB9143AAA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673" y="4119657"/>
                <a:ext cx="92917" cy="107060"/>
              </a:xfrm>
              <a:custGeom>
                <a:avLst/>
                <a:gdLst>
                  <a:gd name="T0" fmla="*/ 15 w 27"/>
                  <a:gd name="T1" fmla="*/ 29 h 31"/>
                  <a:gd name="T2" fmla="*/ 15 w 27"/>
                  <a:gd name="T3" fmla="*/ 24 h 31"/>
                  <a:gd name="T4" fmla="*/ 17 w 27"/>
                  <a:gd name="T5" fmla="*/ 24 h 31"/>
                  <a:gd name="T6" fmla="*/ 19 w 27"/>
                  <a:gd name="T7" fmla="*/ 21 h 31"/>
                  <a:gd name="T8" fmla="*/ 21 w 27"/>
                  <a:gd name="T9" fmla="*/ 24 h 31"/>
                  <a:gd name="T10" fmla="*/ 24 w 27"/>
                  <a:gd name="T11" fmla="*/ 23 h 31"/>
                  <a:gd name="T12" fmla="*/ 26 w 27"/>
                  <a:gd name="T13" fmla="*/ 24 h 31"/>
                  <a:gd name="T14" fmla="*/ 26 w 27"/>
                  <a:gd name="T15" fmla="*/ 21 h 31"/>
                  <a:gd name="T16" fmla="*/ 26 w 27"/>
                  <a:gd name="T17" fmla="*/ 14 h 31"/>
                  <a:gd name="T18" fmla="*/ 25 w 27"/>
                  <a:gd name="T19" fmla="*/ 11 h 31"/>
                  <a:gd name="T20" fmla="*/ 26 w 27"/>
                  <a:gd name="T21" fmla="*/ 6 h 31"/>
                  <a:gd name="T22" fmla="*/ 21 w 27"/>
                  <a:gd name="T23" fmla="*/ 4 h 31"/>
                  <a:gd name="T24" fmla="*/ 19 w 27"/>
                  <a:gd name="T25" fmla="*/ 0 h 31"/>
                  <a:gd name="T26" fmla="*/ 14 w 27"/>
                  <a:gd name="T27" fmla="*/ 0 h 31"/>
                  <a:gd name="T28" fmla="*/ 11 w 27"/>
                  <a:gd name="T29" fmla="*/ 7 h 31"/>
                  <a:gd name="T30" fmla="*/ 5 w 27"/>
                  <a:gd name="T31" fmla="*/ 7 h 31"/>
                  <a:gd name="T32" fmla="*/ 4 w 27"/>
                  <a:gd name="T33" fmla="*/ 7 h 31"/>
                  <a:gd name="T34" fmla="*/ 4 w 27"/>
                  <a:gd name="T35" fmla="*/ 10 h 31"/>
                  <a:gd name="T36" fmla="*/ 0 w 27"/>
                  <a:gd name="T37" fmla="*/ 16 h 31"/>
                  <a:gd name="T38" fmla="*/ 4 w 27"/>
                  <a:gd name="T39" fmla="*/ 23 h 31"/>
                  <a:gd name="T40" fmla="*/ 9 w 27"/>
                  <a:gd name="T41" fmla="*/ 28 h 31"/>
                  <a:gd name="T42" fmla="*/ 11 w 27"/>
                  <a:gd name="T43" fmla="*/ 31 h 31"/>
                  <a:gd name="T44" fmla="*/ 15 w 27"/>
                  <a:gd name="T45" fmla="*/ 29 h 31"/>
                  <a:gd name="T46" fmla="*/ 15 w 27"/>
                  <a:gd name="T47" fmla="*/ 2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" h="31">
                    <a:moveTo>
                      <a:pt x="15" y="29"/>
                    </a:moveTo>
                    <a:cubicBezTo>
                      <a:pt x="15" y="28"/>
                      <a:pt x="13" y="24"/>
                      <a:pt x="15" y="24"/>
                    </a:cubicBezTo>
                    <a:cubicBezTo>
                      <a:pt x="15" y="24"/>
                      <a:pt x="17" y="24"/>
                      <a:pt x="17" y="24"/>
                    </a:cubicBezTo>
                    <a:cubicBezTo>
                      <a:pt x="18" y="23"/>
                      <a:pt x="18" y="21"/>
                      <a:pt x="19" y="21"/>
                    </a:cubicBezTo>
                    <a:cubicBezTo>
                      <a:pt x="20" y="22"/>
                      <a:pt x="21" y="23"/>
                      <a:pt x="21" y="24"/>
                    </a:cubicBezTo>
                    <a:cubicBezTo>
                      <a:pt x="22" y="25"/>
                      <a:pt x="22" y="23"/>
                      <a:pt x="24" y="23"/>
                    </a:cubicBezTo>
                    <a:cubicBezTo>
                      <a:pt x="24" y="23"/>
                      <a:pt x="26" y="25"/>
                      <a:pt x="26" y="24"/>
                    </a:cubicBezTo>
                    <a:cubicBezTo>
                      <a:pt x="26" y="23"/>
                      <a:pt x="26" y="22"/>
                      <a:pt x="26" y="21"/>
                    </a:cubicBezTo>
                    <a:cubicBezTo>
                      <a:pt x="27" y="19"/>
                      <a:pt x="27" y="16"/>
                      <a:pt x="26" y="14"/>
                    </a:cubicBezTo>
                    <a:cubicBezTo>
                      <a:pt x="25" y="13"/>
                      <a:pt x="25" y="12"/>
                      <a:pt x="25" y="11"/>
                    </a:cubicBezTo>
                    <a:cubicBezTo>
                      <a:pt x="25" y="9"/>
                      <a:pt x="27" y="8"/>
                      <a:pt x="26" y="6"/>
                    </a:cubicBezTo>
                    <a:cubicBezTo>
                      <a:pt x="25" y="3"/>
                      <a:pt x="21" y="7"/>
                      <a:pt x="21" y="4"/>
                    </a:cubicBezTo>
                    <a:cubicBezTo>
                      <a:pt x="21" y="2"/>
                      <a:pt x="22" y="0"/>
                      <a:pt x="19" y="0"/>
                    </a:cubicBezTo>
                    <a:cubicBezTo>
                      <a:pt x="18" y="0"/>
                      <a:pt x="16" y="0"/>
                      <a:pt x="14" y="0"/>
                    </a:cubicBezTo>
                    <a:cubicBezTo>
                      <a:pt x="10" y="0"/>
                      <a:pt x="15" y="7"/>
                      <a:pt x="11" y="7"/>
                    </a:cubicBezTo>
                    <a:cubicBezTo>
                      <a:pt x="9" y="7"/>
                      <a:pt x="7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9"/>
                      <a:pt x="4" y="9"/>
                      <a:pt x="4" y="10"/>
                    </a:cubicBezTo>
                    <a:cubicBezTo>
                      <a:pt x="4" y="12"/>
                      <a:pt x="0" y="14"/>
                      <a:pt x="0" y="16"/>
                    </a:cubicBezTo>
                    <a:cubicBezTo>
                      <a:pt x="1" y="18"/>
                      <a:pt x="3" y="21"/>
                      <a:pt x="4" y="23"/>
                    </a:cubicBezTo>
                    <a:cubicBezTo>
                      <a:pt x="6" y="24"/>
                      <a:pt x="7" y="26"/>
                      <a:pt x="9" y="28"/>
                    </a:cubicBezTo>
                    <a:cubicBezTo>
                      <a:pt x="10" y="29"/>
                      <a:pt x="11" y="30"/>
                      <a:pt x="11" y="31"/>
                    </a:cubicBezTo>
                    <a:cubicBezTo>
                      <a:pt x="12" y="30"/>
                      <a:pt x="14" y="30"/>
                      <a:pt x="15" y="29"/>
                    </a:cubicBezTo>
                    <a:cubicBezTo>
                      <a:pt x="15" y="29"/>
                      <a:pt x="14" y="30"/>
                      <a:pt x="15" y="29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4" name="Freeform 754">
                <a:extLst>
                  <a:ext uri="{FF2B5EF4-FFF2-40B4-BE49-F238E27FC236}">
                    <a16:creationId xmlns:a16="http://schemas.microsoft.com/office/drawing/2014/main" id="{72FA68BF-2F7F-4D45-A5F3-A52CD91777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553" y="4119657"/>
                <a:ext cx="38814" cy="24706"/>
              </a:xfrm>
              <a:custGeom>
                <a:avLst/>
                <a:gdLst>
                  <a:gd name="T0" fmla="*/ 11 w 11"/>
                  <a:gd name="T1" fmla="*/ 7 h 7"/>
                  <a:gd name="T2" fmla="*/ 11 w 11"/>
                  <a:gd name="T3" fmla="*/ 0 h 7"/>
                  <a:gd name="T4" fmla="*/ 3 w 11"/>
                  <a:gd name="T5" fmla="*/ 1 h 7"/>
                  <a:gd name="T6" fmla="*/ 0 w 11"/>
                  <a:gd name="T7" fmla="*/ 4 h 7"/>
                  <a:gd name="T8" fmla="*/ 2 w 11"/>
                  <a:gd name="T9" fmla="*/ 7 h 7"/>
                  <a:gd name="T10" fmla="*/ 11 w 11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11" y="5"/>
                      <a:pt x="11" y="2"/>
                      <a:pt x="11" y="0"/>
                    </a:cubicBezTo>
                    <a:cubicBezTo>
                      <a:pt x="8" y="0"/>
                      <a:pt x="6" y="1"/>
                      <a:pt x="3" y="1"/>
                    </a:cubicBezTo>
                    <a:cubicBezTo>
                      <a:pt x="4" y="2"/>
                      <a:pt x="1" y="3"/>
                      <a:pt x="0" y="4"/>
                    </a:cubicBezTo>
                    <a:cubicBezTo>
                      <a:pt x="0" y="5"/>
                      <a:pt x="2" y="6"/>
                      <a:pt x="2" y="7"/>
                    </a:cubicBezTo>
                    <a:lnTo>
                      <a:pt x="11" y="7"/>
                    </a:ln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5" name="Freeform 755">
                <a:extLst>
                  <a:ext uri="{FF2B5EF4-FFF2-40B4-BE49-F238E27FC236}">
                    <a16:creationId xmlns:a16="http://schemas.microsoft.com/office/drawing/2014/main" id="{42D09382-9CF6-8649-9FA9-5867E6E7D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615" y="3933775"/>
                <a:ext cx="127026" cy="196471"/>
              </a:xfrm>
              <a:custGeom>
                <a:avLst/>
                <a:gdLst>
                  <a:gd name="T0" fmla="*/ 29 w 37"/>
                  <a:gd name="T1" fmla="*/ 55 h 57"/>
                  <a:gd name="T2" fmla="*/ 37 w 37"/>
                  <a:gd name="T3" fmla="*/ 55 h 57"/>
                  <a:gd name="T4" fmla="*/ 33 w 37"/>
                  <a:gd name="T5" fmla="*/ 48 h 57"/>
                  <a:gd name="T6" fmla="*/ 32 w 37"/>
                  <a:gd name="T7" fmla="*/ 44 h 57"/>
                  <a:gd name="T8" fmla="*/ 30 w 37"/>
                  <a:gd name="T9" fmla="*/ 40 h 57"/>
                  <a:gd name="T10" fmla="*/ 32 w 37"/>
                  <a:gd name="T11" fmla="*/ 32 h 57"/>
                  <a:gd name="T12" fmla="*/ 34 w 37"/>
                  <a:gd name="T13" fmla="*/ 27 h 57"/>
                  <a:gd name="T14" fmla="*/ 31 w 37"/>
                  <a:gd name="T15" fmla="*/ 21 h 57"/>
                  <a:gd name="T16" fmla="*/ 28 w 37"/>
                  <a:gd name="T17" fmla="*/ 16 h 57"/>
                  <a:gd name="T18" fmla="*/ 34 w 37"/>
                  <a:gd name="T19" fmla="*/ 16 h 57"/>
                  <a:gd name="T20" fmla="*/ 32 w 37"/>
                  <a:gd name="T21" fmla="*/ 6 h 57"/>
                  <a:gd name="T22" fmla="*/ 30 w 37"/>
                  <a:gd name="T23" fmla="*/ 2 h 57"/>
                  <a:gd name="T24" fmla="*/ 27 w 37"/>
                  <a:gd name="T25" fmla="*/ 0 h 57"/>
                  <a:gd name="T26" fmla="*/ 28 w 37"/>
                  <a:gd name="T27" fmla="*/ 9 h 57"/>
                  <a:gd name="T28" fmla="*/ 23 w 37"/>
                  <a:gd name="T29" fmla="*/ 18 h 57"/>
                  <a:gd name="T30" fmla="*/ 21 w 37"/>
                  <a:gd name="T31" fmla="*/ 22 h 57"/>
                  <a:gd name="T32" fmla="*/ 18 w 37"/>
                  <a:gd name="T33" fmla="*/ 27 h 57"/>
                  <a:gd name="T34" fmla="*/ 15 w 37"/>
                  <a:gd name="T35" fmla="*/ 33 h 57"/>
                  <a:gd name="T36" fmla="*/ 11 w 37"/>
                  <a:gd name="T37" fmla="*/ 31 h 57"/>
                  <a:gd name="T38" fmla="*/ 2 w 37"/>
                  <a:gd name="T39" fmla="*/ 39 h 57"/>
                  <a:gd name="T40" fmla="*/ 1 w 37"/>
                  <a:gd name="T41" fmla="*/ 42 h 57"/>
                  <a:gd name="T42" fmla="*/ 4 w 37"/>
                  <a:gd name="T43" fmla="*/ 45 h 57"/>
                  <a:gd name="T44" fmla="*/ 5 w 37"/>
                  <a:gd name="T45" fmla="*/ 45 h 57"/>
                  <a:gd name="T46" fmla="*/ 7 w 37"/>
                  <a:gd name="T47" fmla="*/ 48 h 57"/>
                  <a:gd name="T48" fmla="*/ 7 w 37"/>
                  <a:gd name="T49" fmla="*/ 55 h 57"/>
                  <a:gd name="T50" fmla="*/ 16 w 37"/>
                  <a:gd name="T51" fmla="*/ 54 h 57"/>
                  <a:gd name="T52" fmla="*/ 29 w 37"/>
                  <a:gd name="T53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" h="57">
                    <a:moveTo>
                      <a:pt x="29" y="55"/>
                    </a:moveTo>
                    <a:cubicBezTo>
                      <a:pt x="32" y="55"/>
                      <a:pt x="35" y="57"/>
                      <a:pt x="37" y="55"/>
                    </a:cubicBezTo>
                    <a:cubicBezTo>
                      <a:pt x="37" y="51"/>
                      <a:pt x="35" y="50"/>
                      <a:pt x="33" y="48"/>
                    </a:cubicBezTo>
                    <a:cubicBezTo>
                      <a:pt x="32" y="47"/>
                      <a:pt x="32" y="46"/>
                      <a:pt x="32" y="44"/>
                    </a:cubicBezTo>
                    <a:cubicBezTo>
                      <a:pt x="31" y="43"/>
                      <a:pt x="30" y="42"/>
                      <a:pt x="30" y="40"/>
                    </a:cubicBezTo>
                    <a:cubicBezTo>
                      <a:pt x="29" y="36"/>
                      <a:pt x="31" y="35"/>
                      <a:pt x="32" y="32"/>
                    </a:cubicBezTo>
                    <a:cubicBezTo>
                      <a:pt x="33" y="30"/>
                      <a:pt x="34" y="29"/>
                      <a:pt x="34" y="27"/>
                    </a:cubicBezTo>
                    <a:cubicBezTo>
                      <a:pt x="33" y="25"/>
                      <a:pt x="33" y="23"/>
                      <a:pt x="31" y="21"/>
                    </a:cubicBezTo>
                    <a:cubicBezTo>
                      <a:pt x="31" y="21"/>
                      <a:pt x="26" y="18"/>
                      <a:pt x="28" y="16"/>
                    </a:cubicBezTo>
                    <a:cubicBezTo>
                      <a:pt x="29" y="15"/>
                      <a:pt x="32" y="16"/>
                      <a:pt x="34" y="16"/>
                    </a:cubicBezTo>
                    <a:cubicBezTo>
                      <a:pt x="32" y="12"/>
                      <a:pt x="32" y="10"/>
                      <a:pt x="32" y="6"/>
                    </a:cubicBezTo>
                    <a:cubicBezTo>
                      <a:pt x="32" y="5"/>
                      <a:pt x="32" y="3"/>
                      <a:pt x="30" y="2"/>
                    </a:cubicBezTo>
                    <a:cubicBezTo>
                      <a:pt x="30" y="1"/>
                      <a:pt x="27" y="0"/>
                      <a:pt x="27" y="0"/>
                    </a:cubicBezTo>
                    <a:cubicBezTo>
                      <a:pt x="27" y="2"/>
                      <a:pt x="33" y="7"/>
                      <a:pt x="28" y="9"/>
                    </a:cubicBezTo>
                    <a:cubicBezTo>
                      <a:pt x="25" y="11"/>
                      <a:pt x="24" y="14"/>
                      <a:pt x="23" y="18"/>
                    </a:cubicBezTo>
                    <a:cubicBezTo>
                      <a:pt x="22" y="19"/>
                      <a:pt x="22" y="22"/>
                      <a:pt x="21" y="22"/>
                    </a:cubicBezTo>
                    <a:cubicBezTo>
                      <a:pt x="19" y="23"/>
                      <a:pt x="19" y="25"/>
                      <a:pt x="18" y="27"/>
                    </a:cubicBezTo>
                    <a:cubicBezTo>
                      <a:pt x="17" y="29"/>
                      <a:pt x="16" y="31"/>
                      <a:pt x="15" y="33"/>
                    </a:cubicBezTo>
                    <a:cubicBezTo>
                      <a:pt x="13" y="35"/>
                      <a:pt x="12" y="31"/>
                      <a:pt x="11" y="31"/>
                    </a:cubicBezTo>
                    <a:cubicBezTo>
                      <a:pt x="6" y="31"/>
                      <a:pt x="3" y="35"/>
                      <a:pt x="2" y="39"/>
                    </a:cubicBezTo>
                    <a:cubicBezTo>
                      <a:pt x="2" y="40"/>
                      <a:pt x="0" y="41"/>
                      <a:pt x="1" y="42"/>
                    </a:cubicBezTo>
                    <a:cubicBezTo>
                      <a:pt x="2" y="43"/>
                      <a:pt x="3" y="44"/>
                      <a:pt x="4" y="45"/>
                    </a:cubicBezTo>
                    <a:cubicBezTo>
                      <a:pt x="4" y="46"/>
                      <a:pt x="5" y="44"/>
                      <a:pt x="5" y="45"/>
                    </a:cubicBezTo>
                    <a:cubicBezTo>
                      <a:pt x="6" y="46"/>
                      <a:pt x="7" y="47"/>
                      <a:pt x="7" y="48"/>
                    </a:cubicBezTo>
                    <a:cubicBezTo>
                      <a:pt x="8" y="50"/>
                      <a:pt x="7" y="53"/>
                      <a:pt x="7" y="55"/>
                    </a:cubicBezTo>
                    <a:cubicBezTo>
                      <a:pt x="10" y="54"/>
                      <a:pt x="13" y="54"/>
                      <a:pt x="16" y="54"/>
                    </a:cubicBezTo>
                    <a:cubicBezTo>
                      <a:pt x="20" y="54"/>
                      <a:pt x="25" y="55"/>
                      <a:pt x="29" y="5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6" name="Freeform 756">
                <a:extLst>
                  <a:ext uri="{FF2B5EF4-FFF2-40B4-BE49-F238E27FC236}">
                    <a16:creationId xmlns:a16="http://schemas.microsoft.com/office/drawing/2014/main" id="{092486C0-B54F-EC46-BB06-D6764F12C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357" y="3943186"/>
                <a:ext cx="51751" cy="107060"/>
              </a:xfrm>
              <a:custGeom>
                <a:avLst/>
                <a:gdLst>
                  <a:gd name="T0" fmla="*/ 11 w 15"/>
                  <a:gd name="T1" fmla="*/ 0 h 31"/>
                  <a:gd name="T2" fmla="*/ 9 w 15"/>
                  <a:gd name="T3" fmla="*/ 4 h 31"/>
                  <a:gd name="T4" fmla="*/ 4 w 15"/>
                  <a:gd name="T5" fmla="*/ 5 h 31"/>
                  <a:gd name="T6" fmla="*/ 1 w 15"/>
                  <a:gd name="T7" fmla="*/ 8 h 31"/>
                  <a:gd name="T8" fmla="*/ 3 w 15"/>
                  <a:gd name="T9" fmla="*/ 13 h 31"/>
                  <a:gd name="T10" fmla="*/ 6 w 15"/>
                  <a:gd name="T11" fmla="*/ 31 h 31"/>
                  <a:gd name="T12" fmla="*/ 11 w 15"/>
                  <a:gd name="T13" fmla="*/ 30 h 31"/>
                  <a:gd name="T14" fmla="*/ 11 w 15"/>
                  <a:gd name="T15" fmla="*/ 27 h 31"/>
                  <a:gd name="T16" fmla="*/ 11 w 15"/>
                  <a:gd name="T17" fmla="*/ 18 h 31"/>
                  <a:gd name="T18" fmla="*/ 15 w 15"/>
                  <a:gd name="T19" fmla="*/ 9 h 31"/>
                  <a:gd name="T20" fmla="*/ 14 w 15"/>
                  <a:gd name="T21" fmla="*/ 3 h 31"/>
                  <a:gd name="T22" fmla="*/ 11 w 15"/>
                  <a:gd name="T23" fmla="*/ 0 h 31"/>
                  <a:gd name="T24" fmla="*/ 11 w 15"/>
                  <a:gd name="T2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31">
                    <a:moveTo>
                      <a:pt x="11" y="0"/>
                    </a:moveTo>
                    <a:cubicBezTo>
                      <a:pt x="9" y="2"/>
                      <a:pt x="10" y="2"/>
                      <a:pt x="9" y="4"/>
                    </a:cubicBezTo>
                    <a:cubicBezTo>
                      <a:pt x="8" y="6"/>
                      <a:pt x="6" y="5"/>
                      <a:pt x="4" y="5"/>
                    </a:cubicBezTo>
                    <a:cubicBezTo>
                      <a:pt x="4" y="5"/>
                      <a:pt x="2" y="7"/>
                      <a:pt x="1" y="8"/>
                    </a:cubicBezTo>
                    <a:cubicBezTo>
                      <a:pt x="0" y="9"/>
                      <a:pt x="2" y="11"/>
                      <a:pt x="3" y="13"/>
                    </a:cubicBezTo>
                    <a:cubicBezTo>
                      <a:pt x="7" y="18"/>
                      <a:pt x="4" y="25"/>
                      <a:pt x="6" y="31"/>
                    </a:cubicBezTo>
                    <a:cubicBezTo>
                      <a:pt x="7" y="31"/>
                      <a:pt x="9" y="31"/>
                      <a:pt x="11" y="30"/>
                    </a:cubicBezTo>
                    <a:cubicBezTo>
                      <a:pt x="12" y="30"/>
                      <a:pt x="12" y="29"/>
                      <a:pt x="11" y="27"/>
                    </a:cubicBezTo>
                    <a:cubicBezTo>
                      <a:pt x="11" y="24"/>
                      <a:pt x="11" y="21"/>
                      <a:pt x="11" y="18"/>
                    </a:cubicBezTo>
                    <a:cubicBezTo>
                      <a:pt x="11" y="14"/>
                      <a:pt x="14" y="12"/>
                      <a:pt x="15" y="9"/>
                    </a:cubicBezTo>
                    <a:cubicBezTo>
                      <a:pt x="15" y="6"/>
                      <a:pt x="15" y="5"/>
                      <a:pt x="14" y="3"/>
                    </a:cubicBezTo>
                    <a:cubicBezTo>
                      <a:pt x="14" y="3"/>
                      <a:pt x="11" y="0"/>
                      <a:pt x="11" y="0"/>
                    </a:cubicBezTo>
                    <a:cubicBezTo>
                      <a:pt x="10" y="1"/>
                      <a:pt x="11" y="0"/>
                      <a:pt x="1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7" name="Freeform 757">
                <a:extLst>
                  <a:ext uri="{FF2B5EF4-FFF2-40B4-BE49-F238E27FC236}">
                    <a16:creationId xmlns:a16="http://schemas.microsoft.com/office/drawing/2014/main" id="{41307D42-DA4C-C843-B039-482034854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2642" y="3916126"/>
                <a:ext cx="203477" cy="176471"/>
              </a:xfrm>
              <a:custGeom>
                <a:avLst/>
                <a:gdLst>
                  <a:gd name="T0" fmla="*/ 31 w 59"/>
                  <a:gd name="T1" fmla="*/ 42 h 51"/>
                  <a:gd name="T2" fmla="*/ 37 w 59"/>
                  <a:gd name="T3" fmla="*/ 37 h 51"/>
                  <a:gd name="T4" fmla="*/ 40 w 59"/>
                  <a:gd name="T5" fmla="*/ 36 h 51"/>
                  <a:gd name="T6" fmla="*/ 43 w 59"/>
                  <a:gd name="T7" fmla="*/ 38 h 51"/>
                  <a:gd name="T8" fmla="*/ 47 w 59"/>
                  <a:gd name="T9" fmla="*/ 32 h 51"/>
                  <a:gd name="T10" fmla="*/ 48 w 59"/>
                  <a:gd name="T11" fmla="*/ 28 h 51"/>
                  <a:gd name="T12" fmla="*/ 51 w 59"/>
                  <a:gd name="T13" fmla="*/ 27 h 51"/>
                  <a:gd name="T14" fmla="*/ 56 w 59"/>
                  <a:gd name="T15" fmla="*/ 14 h 51"/>
                  <a:gd name="T16" fmla="*/ 59 w 59"/>
                  <a:gd name="T17" fmla="*/ 11 h 51"/>
                  <a:gd name="T18" fmla="*/ 57 w 59"/>
                  <a:gd name="T19" fmla="*/ 8 h 51"/>
                  <a:gd name="T20" fmla="*/ 56 w 59"/>
                  <a:gd name="T21" fmla="*/ 6 h 51"/>
                  <a:gd name="T22" fmla="*/ 54 w 59"/>
                  <a:gd name="T23" fmla="*/ 1 h 51"/>
                  <a:gd name="T24" fmla="*/ 48 w 59"/>
                  <a:gd name="T25" fmla="*/ 5 h 51"/>
                  <a:gd name="T26" fmla="*/ 40 w 59"/>
                  <a:gd name="T27" fmla="*/ 4 h 51"/>
                  <a:gd name="T28" fmla="*/ 32 w 59"/>
                  <a:gd name="T29" fmla="*/ 6 h 51"/>
                  <a:gd name="T30" fmla="*/ 26 w 59"/>
                  <a:gd name="T31" fmla="*/ 4 h 51"/>
                  <a:gd name="T32" fmla="*/ 19 w 59"/>
                  <a:gd name="T33" fmla="*/ 3 h 51"/>
                  <a:gd name="T34" fmla="*/ 13 w 59"/>
                  <a:gd name="T35" fmla="*/ 1 h 51"/>
                  <a:gd name="T36" fmla="*/ 8 w 59"/>
                  <a:gd name="T37" fmla="*/ 3 h 51"/>
                  <a:gd name="T38" fmla="*/ 7 w 59"/>
                  <a:gd name="T39" fmla="*/ 6 h 51"/>
                  <a:gd name="T40" fmla="*/ 6 w 59"/>
                  <a:gd name="T41" fmla="*/ 10 h 51"/>
                  <a:gd name="T42" fmla="*/ 5 w 59"/>
                  <a:gd name="T43" fmla="*/ 16 h 51"/>
                  <a:gd name="T44" fmla="*/ 1 w 59"/>
                  <a:gd name="T45" fmla="*/ 24 h 51"/>
                  <a:gd name="T46" fmla="*/ 2 w 59"/>
                  <a:gd name="T47" fmla="*/ 38 h 51"/>
                  <a:gd name="T48" fmla="*/ 5 w 59"/>
                  <a:gd name="T49" fmla="*/ 38 h 51"/>
                  <a:gd name="T50" fmla="*/ 9 w 59"/>
                  <a:gd name="T51" fmla="*/ 39 h 51"/>
                  <a:gd name="T52" fmla="*/ 14 w 59"/>
                  <a:gd name="T53" fmla="*/ 43 h 51"/>
                  <a:gd name="T54" fmla="*/ 14 w 59"/>
                  <a:gd name="T55" fmla="*/ 45 h 51"/>
                  <a:gd name="T56" fmla="*/ 16 w 59"/>
                  <a:gd name="T57" fmla="*/ 48 h 51"/>
                  <a:gd name="T58" fmla="*/ 23 w 59"/>
                  <a:gd name="T59" fmla="*/ 47 h 51"/>
                  <a:gd name="T60" fmla="*/ 22 w 59"/>
                  <a:gd name="T61" fmla="*/ 48 h 51"/>
                  <a:gd name="T62" fmla="*/ 27 w 59"/>
                  <a:gd name="T63" fmla="*/ 47 h 51"/>
                  <a:gd name="T64" fmla="*/ 30 w 59"/>
                  <a:gd name="T65" fmla="*/ 47 h 51"/>
                  <a:gd name="T66" fmla="*/ 31 w 59"/>
                  <a:gd name="T67" fmla="*/ 42 h 51"/>
                  <a:gd name="T68" fmla="*/ 31 w 59"/>
                  <a:gd name="T69" fmla="*/ 4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9" h="51">
                    <a:moveTo>
                      <a:pt x="31" y="42"/>
                    </a:moveTo>
                    <a:cubicBezTo>
                      <a:pt x="32" y="40"/>
                      <a:pt x="35" y="37"/>
                      <a:pt x="37" y="37"/>
                    </a:cubicBezTo>
                    <a:cubicBezTo>
                      <a:pt x="38" y="36"/>
                      <a:pt x="40" y="36"/>
                      <a:pt x="40" y="36"/>
                    </a:cubicBezTo>
                    <a:cubicBezTo>
                      <a:pt x="41" y="37"/>
                      <a:pt x="42" y="39"/>
                      <a:pt x="43" y="38"/>
                    </a:cubicBezTo>
                    <a:cubicBezTo>
                      <a:pt x="45" y="37"/>
                      <a:pt x="46" y="34"/>
                      <a:pt x="47" y="32"/>
                    </a:cubicBezTo>
                    <a:cubicBezTo>
                      <a:pt x="47" y="31"/>
                      <a:pt x="48" y="29"/>
                      <a:pt x="48" y="28"/>
                    </a:cubicBezTo>
                    <a:cubicBezTo>
                      <a:pt x="49" y="27"/>
                      <a:pt x="50" y="28"/>
                      <a:pt x="51" y="27"/>
                    </a:cubicBezTo>
                    <a:cubicBezTo>
                      <a:pt x="51" y="25"/>
                      <a:pt x="53" y="14"/>
                      <a:pt x="56" y="14"/>
                    </a:cubicBezTo>
                    <a:cubicBezTo>
                      <a:pt x="58" y="14"/>
                      <a:pt x="59" y="12"/>
                      <a:pt x="59" y="11"/>
                    </a:cubicBezTo>
                    <a:cubicBezTo>
                      <a:pt x="59" y="9"/>
                      <a:pt x="57" y="9"/>
                      <a:pt x="57" y="8"/>
                    </a:cubicBezTo>
                    <a:cubicBezTo>
                      <a:pt x="57" y="7"/>
                      <a:pt x="56" y="7"/>
                      <a:pt x="56" y="6"/>
                    </a:cubicBezTo>
                    <a:cubicBezTo>
                      <a:pt x="55" y="4"/>
                      <a:pt x="55" y="3"/>
                      <a:pt x="54" y="1"/>
                    </a:cubicBezTo>
                    <a:cubicBezTo>
                      <a:pt x="53" y="2"/>
                      <a:pt x="50" y="5"/>
                      <a:pt x="48" y="5"/>
                    </a:cubicBezTo>
                    <a:cubicBezTo>
                      <a:pt x="45" y="4"/>
                      <a:pt x="43" y="4"/>
                      <a:pt x="40" y="4"/>
                    </a:cubicBezTo>
                    <a:cubicBezTo>
                      <a:pt x="37" y="4"/>
                      <a:pt x="35" y="6"/>
                      <a:pt x="32" y="6"/>
                    </a:cubicBezTo>
                    <a:cubicBezTo>
                      <a:pt x="30" y="6"/>
                      <a:pt x="28" y="3"/>
                      <a:pt x="26" y="4"/>
                    </a:cubicBezTo>
                    <a:cubicBezTo>
                      <a:pt x="22" y="6"/>
                      <a:pt x="21" y="5"/>
                      <a:pt x="19" y="3"/>
                    </a:cubicBezTo>
                    <a:cubicBezTo>
                      <a:pt x="18" y="2"/>
                      <a:pt x="15" y="0"/>
                      <a:pt x="13" y="1"/>
                    </a:cubicBezTo>
                    <a:cubicBezTo>
                      <a:pt x="12" y="1"/>
                      <a:pt x="9" y="2"/>
                      <a:pt x="8" y="3"/>
                    </a:cubicBezTo>
                    <a:cubicBezTo>
                      <a:pt x="7" y="4"/>
                      <a:pt x="8" y="5"/>
                      <a:pt x="7" y="6"/>
                    </a:cubicBezTo>
                    <a:cubicBezTo>
                      <a:pt x="7" y="7"/>
                      <a:pt x="6" y="9"/>
                      <a:pt x="6" y="10"/>
                    </a:cubicBezTo>
                    <a:cubicBezTo>
                      <a:pt x="5" y="12"/>
                      <a:pt x="5" y="14"/>
                      <a:pt x="5" y="16"/>
                    </a:cubicBezTo>
                    <a:cubicBezTo>
                      <a:pt x="5" y="19"/>
                      <a:pt x="2" y="21"/>
                      <a:pt x="1" y="24"/>
                    </a:cubicBezTo>
                    <a:cubicBezTo>
                      <a:pt x="0" y="27"/>
                      <a:pt x="1" y="34"/>
                      <a:pt x="2" y="38"/>
                    </a:cubicBezTo>
                    <a:cubicBezTo>
                      <a:pt x="2" y="39"/>
                      <a:pt x="4" y="38"/>
                      <a:pt x="5" y="38"/>
                    </a:cubicBezTo>
                    <a:cubicBezTo>
                      <a:pt x="6" y="38"/>
                      <a:pt x="8" y="39"/>
                      <a:pt x="9" y="39"/>
                    </a:cubicBezTo>
                    <a:cubicBezTo>
                      <a:pt x="10" y="40"/>
                      <a:pt x="14" y="42"/>
                      <a:pt x="14" y="43"/>
                    </a:cubicBezTo>
                    <a:cubicBezTo>
                      <a:pt x="14" y="44"/>
                      <a:pt x="14" y="44"/>
                      <a:pt x="14" y="45"/>
                    </a:cubicBezTo>
                    <a:cubicBezTo>
                      <a:pt x="14" y="46"/>
                      <a:pt x="15" y="47"/>
                      <a:pt x="16" y="48"/>
                    </a:cubicBezTo>
                    <a:cubicBezTo>
                      <a:pt x="18" y="51"/>
                      <a:pt x="21" y="46"/>
                      <a:pt x="23" y="47"/>
                    </a:cubicBezTo>
                    <a:cubicBezTo>
                      <a:pt x="23" y="47"/>
                      <a:pt x="22" y="48"/>
                      <a:pt x="22" y="48"/>
                    </a:cubicBezTo>
                    <a:cubicBezTo>
                      <a:pt x="22" y="47"/>
                      <a:pt x="27" y="47"/>
                      <a:pt x="27" y="47"/>
                    </a:cubicBezTo>
                    <a:cubicBezTo>
                      <a:pt x="29" y="47"/>
                      <a:pt x="29" y="45"/>
                      <a:pt x="30" y="47"/>
                    </a:cubicBezTo>
                    <a:cubicBezTo>
                      <a:pt x="31" y="45"/>
                      <a:pt x="31" y="44"/>
                      <a:pt x="31" y="42"/>
                    </a:cubicBezTo>
                    <a:cubicBezTo>
                      <a:pt x="32" y="41"/>
                      <a:pt x="31" y="43"/>
                      <a:pt x="31" y="4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8" name="Freeform 758">
                <a:extLst>
                  <a:ext uri="{FF2B5EF4-FFF2-40B4-BE49-F238E27FC236}">
                    <a16:creationId xmlns:a16="http://schemas.microsoft.com/office/drawing/2014/main" id="{4467AC25-D48E-EC45-87C8-E542D615A1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797" y="3894949"/>
                <a:ext cx="145845" cy="103530"/>
              </a:xfrm>
              <a:custGeom>
                <a:avLst/>
                <a:gdLst>
                  <a:gd name="T0" fmla="*/ 35 w 42"/>
                  <a:gd name="T1" fmla="*/ 20 h 30"/>
                  <a:gd name="T2" fmla="*/ 41 w 42"/>
                  <a:gd name="T3" fmla="*/ 17 h 30"/>
                  <a:gd name="T4" fmla="*/ 38 w 42"/>
                  <a:gd name="T5" fmla="*/ 13 h 30"/>
                  <a:gd name="T6" fmla="*/ 33 w 42"/>
                  <a:gd name="T7" fmla="*/ 10 h 30"/>
                  <a:gd name="T8" fmla="*/ 32 w 42"/>
                  <a:gd name="T9" fmla="*/ 7 h 30"/>
                  <a:gd name="T10" fmla="*/ 30 w 42"/>
                  <a:gd name="T11" fmla="*/ 1 h 30"/>
                  <a:gd name="T12" fmla="*/ 26 w 42"/>
                  <a:gd name="T13" fmla="*/ 0 h 30"/>
                  <a:gd name="T14" fmla="*/ 22 w 42"/>
                  <a:gd name="T15" fmla="*/ 2 h 30"/>
                  <a:gd name="T16" fmla="*/ 19 w 42"/>
                  <a:gd name="T17" fmla="*/ 4 h 30"/>
                  <a:gd name="T18" fmla="*/ 17 w 42"/>
                  <a:gd name="T19" fmla="*/ 5 h 30"/>
                  <a:gd name="T20" fmla="*/ 11 w 42"/>
                  <a:gd name="T21" fmla="*/ 10 h 30"/>
                  <a:gd name="T22" fmla="*/ 9 w 42"/>
                  <a:gd name="T23" fmla="*/ 10 h 30"/>
                  <a:gd name="T24" fmla="*/ 7 w 42"/>
                  <a:gd name="T25" fmla="*/ 14 h 30"/>
                  <a:gd name="T26" fmla="*/ 5 w 42"/>
                  <a:gd name="T27" fmla="*/ 16 h 30"/>
                  <a:gd name="T28" fmla="*/ 2 w 42"/>
                  <a:gd name="T29" fmla="*/ 18 h 30"/>
                  <a:gd name="T30" fmla="*/ 1 w 42"/>
                  <a:gd name="T31" fmla="*/ 24 h 30"/>
                  <a:gd name="T32" fmla="*/ 8 w 42"/>
                  <a:gd name="T33" fmla="*/ 28 h 30"/>
                  <a:gd name="T34" fmla="*/ 16 w 42"/>
                  <a:gd name="T35" fmla="*/ 30 h 30"/>
                  <a:gd name="T36" fmla="*/ 15 w 42"/>
                  <a:gd name="T37" fmla="*/ 22 h 30"/>
                  <a:gd name="T38" fmla="*/ 26 w 42"/>
                  <a:gd name="T39" fmla="*/ 22 h 30"/>
                  <a:gd name="T40" fmla="*/ 35 w 42"/>
                  <a:gd name="T41" fmla="*/ 20 h 30"/>
                  <a:gd name="T42" fmla="*/ 35 w 42"/>
                  <a:gd name="T43" fmla="*/ 2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30">
                    <a:moveTo>
                      <a:pt x="35" y="20"/>
                    </a:moveTo>
                    <a:cubicBezTo>
                      <a:pt x="37" y="17"/>
                      <a:pt x="40" y="20"/>
                      <a:pt x="41" y="17"/>
                    </a:cubicBezTo>
                    <a:cubicBezTo>
                      <a:pt x="42" y="16"/>
                      <a:pt x="39" y="13"/>
                      <a:pt x="38" y="13"/>
                    </a:cubicBezTo>
                    <a:cubicBezTo>
                      <a:pt x="37" y="15"/>
                      <a:pt x="34" y="11"/>
                      <a:pt x="33" y="10"/>
                    </a:cubicBezTo>
                    <a:cubicBezTo>
                      <a:pt x="33" y="9"/>
                      <a:pt x="33" y="8"/>
                      <a:pt x="32" y="7"/>
                    </a:cubicBezTo>
                    <a:cubicBezTo>
                      <a:pt x="30" y="5"/>
                      <a:pt x="30" y="4"/>
                      <a:pt x="30" y="1"/>
                    </a:cubicBezTo>
                    <a:cubicBezTo>
                      <a:pt x="29" y="1"/>
                      <a:pt x="27" y="0"/>
                      <a:pt x="26" y="0"/>
                    </a:cubicBezTo>
                    <a:cubicBezTo>
                      <a:pt x="24" y="1"/>
                      <a:pt x="23" y="2"/>
                      <a:pt x="22" y="2"/>
                    </a:cubicBezTo>
                    <a:cubicBezTo>
                      <a:pt x="21" y="3"/>
                      <a:pt x="20" y="4"/>
                      <a:pt x="19" y="4"/>
                    </a:cubicBezTo>
                    <a:cubicBezTo>
                      <a:pt x="18" y="6"/>
                      <a:pt x="18" y="4"/>
                      <a:pt x="17" y="5"/>
                    </a:cubicBezTo>
                    <a:cubicBezTo>
                      <a:pt x="15" y="6"/>
                      <a:pt x="13" y="11"/>
                      <a:pt x="11" y="10"/>
                    </a:cubicBezTo>
                    <a:cubicBezTo>
                      <a:pt x="10" y="10"/>
                      <a:pt x="9" y="8"/>
                      <a:pt x="9" y="10"/>
                    </a:cubicBezTo>
                    <a:cubicBezTo>
                      <a:pt x="8" y="11"/>
                      <a:pt x="8" y="13"/>
                      <a:pt x="7" y="14"/>
                    </a:cubicBezTo>
                    <a:cubicBezTo>
                      <a:pt x="7" y="15"/>
                      <a:pt x="7" y="16"/>
                      <a:pt x="5" y="16"/>
                    </a:cubicBezTo>
                    <a:cubicBezTo>
                      <a:pt x="5" y="16"/>
                      <a:pt x="1" y="17"/>
                      <a:pt x="2" y="18"/>
                    </a:cubicBezTo>
                    <a:cubicBezTo>
                      <a:pt x="5" y="20"/>
                      <a:pt x="0" y="23"/>
                      <a:pt x="1" y="24"/>
                    </a:cubicBezTo>
                    <a:cubicBezTo>
                      <a:pt x="3" y="25"/>
                      <a:pt x="5" y="30"/>
                      <a:pt x="8" y="28"/>
                    </a:cubicBezTo>
                    <a:cubicBezTo>
                      <a:pt x="11" y="26"/>
                      <a:pt x="13" y="27"/>
                      <a:pt x="16" y="30"/>
                    </a:cubicBezTo>
                    <a:cubicBezTo>
                      <a:pt x="15" y="27"/>
                      <a:pt x="15" y="24"/>
                      <a:pt x="15" y="22"/>
                    </a:cubicBezTo>
                    <a:cubicBezTo>
                      <a:pt x="19" y="22"/>
                      <a:pt x="22" y="22"/>
                      <a:pt x="26" y="22"/>
                    </a:cubicBezTo>
                    <a:cubicBezTo>
                      <a:pt x="29" y="22"/>
                      <a:pt x="34" y="23"/>
                      <a:pt x="35" y="20"/>
                    </a:cubicBezTo>
                    <a:cubicBezTo>
                      <a:pt x="36" y="18"/>
                      <a:pt x="35" y="20"/>
                      <a:pt x="35" y="2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49" name="Freeform 759">
                <a:extLst>
                  <a:ext uri="{FF2B5EF4-FFF2-40B4-BE49-F238E27FC236}">
                    <a16:creationId xmlns:a16="http://schemas.microsoft.com/office/drawing/2014/main" id="{649B373C-6134-3C49-A9A0-7C99ABE179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419" y="3971420"/>
                <a:ext cx="34109" cy="82354"/>
              </a:xfrm>
              <a:custGeom>
                <a:avLst/>
                <a:gdLst>
                  <a:gd name="T0" fmla="*/ 9 w 10"/>
                  <a:gd name="T1" fmla="*/ 10 h 24"/>
                  <a:gd name="T2" fmla="*/ 8 w 10"/>
                  <a:gd name="T3" fmla="*/ 6 h 24"/>
                  <a:gd name="T4" fmla="*/ 5 w 10"/>
                  <a:gd name="T5" fmla="*/ 0 h 24"/>
                  <a:gd name="T6" fmla="*/ 2 w 10"/>
                  <a:gd name="T7" fmla="*/ 0 h 24"/>
                  <a:gd name="T8" fmla="*/ 2 w 10"/>
                  <a:gd name="T9" fmla="*/ 3 h 24"/>
                  <a:gd name="T10" fmla="*/ 2 w 10"/>
                  <a:gd name="T11" fmla="*/ 9 h 24"/>
                  <a:gd name="T12" fmla="*/ 4 w 10"/>
                  <a:gd name="T13" fmla="*/ 15 h 24"/>
                  <a:gd name="T14" fmla="*/ 4 w 10"/>
                  <a:gd name="T15" fmla="*/ 21 h 24"/>
                  <a:gd name="T16" fmla="*/ 6 w 10"/>
                  <a:gd name="T17" fmla="*/ 23 h 24"/>
                  <a:gd name="T18" fmla="*/ 9 w 10"/>
                  <a:gd name="T19" fmla="*/ 23 h 24"/>
                  <a:gd name="T20" fmla="*/ 9 w 10"/>
                  <a:gd name="T21" fmla="*/ 10 h 24"/>
                  <a:gd name="T22" fmla="*/ 9 w 10"/>
                  <a:gd name="T23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24">
                    <a:moveTo>
                      <a:pt x="9" y="10"/>
                    </a:moveTo>
                    <a:cubicBezTo>
                      <a:pt x="9" y="9"/>
                      <a:pt x="9" y="7"/>
                      <a:pt x="8" y="6"/>
                    </a:cubicBezTo>
                    <a:cubicBezTo>
                      <a:pt x="7" y="5"/>
                      <a:pt x="4" y="1"/>
                      <a:pt x="5" y="0"/>
                    </a:cubicBezTo>
                    <a:cubicBezTo>
                      <a:pt x="4" y="0"/>
                      <a:pt x="3" y="0"/>
                      <a:pt x="2" y="0"/>
                    </a:cubicBezTo>
                    <a:cubicBezTo>
                      <a:pt x="0" y="0"/>
                      <a:pt x="2" y="2"/>
                      <a:pt x="2" y="3"/>
                    </a:cubicBezTo>
                    <a:cubicBezTo>
                      <a:pt x="3" y="5"/>
                      <a:pt x="2" y="7"/>
                      <a:pt x="2" y="9"/>
                    </a:cubicBezTo>
                    <a:cubicBezTo>
                      <a:pt x="1" y="12"/>
                      <a:pt x="3" y="12"/>
                      <a:pt x="4" y="15"/>
                    </a:cubicBezTo>
                    <a:cubicBezTo>
                      <a:pt x="4" y="17"/>
                      <a:pt x="3" y="19"/>
                      <a:pt x="4" y="21"/>
                    </a:cubicBezTo>
                    <a:cubicBezTo>
                      <a:pt x="4" y="22"/>
                      <a:pt x="5" y="23"/>
                      <a:pt x="6" y="23"/>
                    </a:cubicBezTo>
                    <a:cubicBezTo>
                      <a:pt x="7" y="24"/>
                      <a:pt x="10" y="24"/>
                      <a:pt x="9" y="23"/>
                    </a:cubicBezTo>
                    <a:cubicBezTo>
                      <a:pt x="9" y="19"/>
                      <a:pt x="9" y="15"/>
                      <a:pt x="9" y="10"/>
                    </a:cubicBezTo>
                    <a:cubicBezTo>
                      <a:pt x="9" y="7"/>
                      <a:pt x="9" y="13"/>
                      <a:pt x="9" y="1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0" name="Freeform 760">
                <a:extLst>
                  <a:ext uri="{FF2B5EF4-FFF2-40B4-BE49-F238E27FC236}">
                    <a16:creationId xmlns:a16="http://schemas.microsoft.com/office/drawing/2014/main" id="{F0C70B26-188C-854E-85BB-420A10320F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221" y="3974950"/>
                <a:ext cx="109383" cy="107060"/>
              </a:xfrm>
              <a:custGeom>
                <a:avLst/>
                <a:gdLst>
                  <a:gd name="T0" fmla="*/ 26 w 32"/>
                  <a:gd name="T1" fmla="*/ 4 h 31"/>
                  <a:gd name="T2" fmla="*/ 21 w 32"/>
                  <a:gd name="T3" fmla="*/ 5 h 31"/>
                  <a:gd name="T4" fmla="*/ 15 w 32"/>
                  <a:gd name="T5" fmla="*/ 1 h 31"/>
                  <a:gd name="T6" fmla="*/ 13 w 32"/>
                  <a:gd name="T7" fmla="*/ 1 h 31"/>
                  <a:gd name="T8" fmla="*/ 10 w 32"/>
                  <a:gd name="T9" fmla="*/ 2 h 31"/>
                  <a:gd name="T10" fmla="*/ 6 w 32"/>
                  <a:gd name="T11" fmla="*/ 2 h 31"/>
                  <a:gd name="T12" fmla="*/ 4 w 32"/>
                  <a:gd name="T13" fmla="*/ 3 h 31"/>
                  <a:gd name="T14" fmla="*/ 3 w 32"/>
                  <a:gd name="T15" fmla="*/ 6 h 31"/>
                  <a:gd name="T16" fmla="*/ 5 w 32"/>
                  <a:gd name="T17" fmla="*/ 7 h 31"/>
                  <a:gd name="T18" fmla="*/ 3 w 32"/>
                  <a:gd name="T19" fmla="*/ 9 h 31"/>
                  <a:gd name="T20" fmla="*/ 5 w 32"/>
                  <a:gd name="T21" fmla="*/ 12 h 31"/>
                  <a:gd name="T22" fmla="*/ 3 w 32"/>
                  <a:gd name="T23" fmla="*/ 13 h 31"/>
                  <a:gd name="T24" fmla="*/ 2 w 32"/>
                  <a:gd name="T25" fmla="*/ 16 h 31"/>
                  <a:gd name="T26" fmla="*/ 2 w 32"/>
                  <a:gd name="T27" fmla="*/ 19 h 31"/>
                  <a:gd name="T28" fmla="*/ 3 w 32"/>
                  <a:gd name="T29" fmla="*/ 23 h 31"/>
                  <a:gd name="T30" fmla="*/ 7 w 32"/>
                  <a:gd name="T31" fmla="*/ 26 h 31"/>
                  <a:gd name="T32" fmla="*/ 7 w 32"/>
                  <a:gd name="T33" fmla="*/ 31 h 31"/>
                  <a:gd name="T34" fmla="*/ 19 w 32"/>
                  <a:gd name="T35" fmla="*/ 28 h 31"/>
                  <a:gd name="T36" fmla="*/ 26 w 32"/>
                  <a:gd name="T37" fmla="*/ 28 h 31"/>
                  <a:gd name="T38" fmla="*/ 30 w 32"/>
                  <a:gd name="T39" fmla="*/ 26 h 31"/>
                  <a:gd name="T40" fmla="*/ 28 w 32"/>
                  <a:gd name="T41" fmla="*/ 21 h 31"/>
                  <a:gd name="T42" fmla="*/ 30 w 32"/>
                  <a:gd name="T43" fmla="*/ 15 h 31"/>
                  <a:gd name="T44" fmla="*/ 26 w 32"/>
                  <a:gd name="T45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2" h="31">
                    <a:moveTo>
                      <a:pt x="26" y="4"/>
                    </a:moveTo>
                    <a:cubicBezTo>
                      <a:pt x="24" y="4"/>
                      <a:pt x="23" y="6"/>
                      <a:pt x="21" y="5"/>
                    </a:cubicBezTo>
                    <a:cubicBezTo>
                      <a:pt x="19" y="5"/>
                      <a:pt x="17" y="0"/>
                      <a:pt x="15" y="1"/>
                    </a:cubicBezTo>
                    <a:cubicBezTo>
                      <a:pt x="14" y="2"/>
                      <a:pt x="13" y="2"/>
                      <a:pt x="13" y="1"/>
                    </a:cubicBezTo>
                    <a:cubicBezTo>
                      <a:pt x="12" y="0"/>
                      <a:pt x="11" y="2"/>
                      <a:pt x="10" y="2"/>
                    </a:cubicBezTo>
                    <a:cubicBezTo>
                      <a:pt x="8" y="3"/>
                      <a:pt x="7" y="2"/>
                      <a:pt x="6" y="2"/>
                    </a:cubicBezTo>
                    <a:cubicBezTo>
                      <a:pt x="5" y="1"/>
                      <a:pt x="5" y="3"/>
                      <a:pt x="4" y="3"/>
                    </a:cubicBezTo>
                    <a:cubicBezTo>
                      <a:pt x="3" y="3"/>
                      <a:pt x="2" y="5"/>
                      <a:pt x="3" y="6"/>
                    </a:cubicBezTo>
                    <a:cubicBezTo>
                      <a:pt x="3" y="7"/>
                      <a:pt x="5" y="7"/>
                      <a:pt x="5" y="7"/>
                    </a:cubicBezTo>
                    <a:cubicBezTo>
                      <a:pt x="5" y="8"/>
                      <a:pt x="3" y="9"/>
                      <a:pt x="3" y="9"/>
                    </a:cubicBezTo>
                    <a:cubicBezTo>
                      <a:pt x="3" y="10"/>
                      <a:pt x="5" y="11"/>
                      <a:pt x="5" y="12"/>
                    </a:cubicBezTo>
                    <a:cubicBezTo>
                      <a:pt x="5" y="12"/>
                      <a:pt x="3" y="11"/>
                      <a:pt x="3" y="13"/>
                    </a:cubicBezTo>
                    <a:cubicBezTo>
                      <a:pt x="3" y="14"/>
                      <a:pt x="4" y="16"/>
                      <a:pt x="2" y="16"/>
                    </a:cubicBezTo>
                    <a:cubicBezTo>
                      <a:pt x="3" y="17"/>
                      <a:pt x="3" y="18"/>
                      <a:pt x="2" y="19"/>
                    </a:cubicBezTo>
                    <a:cubicBezTo>
                      <a:pt x="2" y="21"/>
                      <a:pt x="0" y="21"/>
                      <a:pt x="3" y="23"/>
                    </a:cubicBezTo>
                    <a:cubicBezTo>
                      <a:pt x="4" y="23"/>
                      <a:pt x="6" y="24"/>
                      <a:pt x="7" y="26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11" y="30"/>
                      <a:pt x="14" y="28"/>
                      <a:pt x="19" y="28"/>
                    </a:cubicBezTo>
                    <a:cubicBezTo>
                      <a:pt x="21" y="27"/>
                      <a:pt x="24" y="28"/>
                      <a:pt x="26" y="28"/>
                    </a:cubicBezTo>
                    <a:cubicBezTo>
                      <a:pt x="28" y="28"/>
                      <a:pt x="31" y="29"/>
                      <a:pt x="30" y="26"/>
                    </a:cubicBezTo>
                    <a:cubicBezTo>
                      <a:pt x="30" y="24"/>
                      <a:pt x="29" y="23"/>
                      <a:pt x="28" y="21"/>
                    </a:cubicBezTo>
                    <a:cubicBezTo>
                      <a:pt x="28" y="19"/>
                      <a:pt x="29" y="17"/>
                      <a:pt x="30" y="15"/>
                    </a:cubicBezTo>
                    <a:cubicBezTo>
                      <a:pt x="31" y="11"/>
                      <a:pt x="32" y="4"/>
                      <a:pt x="26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1" name="Freeform 761">
                <a:extLst>
                  <a:ext uri="{FF2B5EF4-FFF2-40B4-BE49-F238E27FC236}">
                    <a16:creationId xmlns:a16="http://schemas.microsoft.com/office/drawing/2014/main" id="{6A568D3D-4B28-8942-88FE-E58BAF6F7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139" y="3971420"/>
                <a:ext cx="78804" cy="103530"/>
              </a:xfrm>
              <a:custGeom>
                <a:avLst/>
                <a:gdLst>
                  <a:gd name="T0" fmla="*/ 19 w 23"/>
                  <a:gd name="T1" fmla="*/ 13 h 30"/>
                  <a:gd name="T2" fmla="*/ 18 w 23"/>
                  <a:gd name="T3" fmla="*/ 6 h 30"/>
                  <a:gd name="T4" fmla="*/ 17 w 23"/>
                  <a:gd name="T5" fmla="*/ 0 h 30"/>
                  <a:gd name="T6" fmla="*/ 3 w 23"/>
                  <a:gd name="T7" fmla="*/ 0 h 30"/>
                  <a:gd name="T8" fmla="*/ 4 w 23"/>
                  <a:gd name="T9" fmla="*/ 11 h 30"/>
                  <a:gd name="T10" fmla="*/ 1 w 23"/>
                  <a:gd name="T11" fmla="*/ 22 h 30"/>
                  <a:gd name="T12" fmla="*/ 3 w 23"/>
                  <a:gd name="T13" fmla="*/ 30 h 30"/>
                  <a:gd name="T14" fmla="*/ 10 w 23"/>
                  <a:gd name="T15" fmla="*/ 29 h 30"/>
                  <a:gd name="T16" fmla="*/ 23 w 23"/>
                  <a:gd name="T17" fmla="*/ 24 h 30"/>
                  <a:gd name="T18" fmla="*/ 20 w 23"/>
                  <a:gd name="T19" fmla="*/ 19 h 30"/>
                  <a:gd name="T20" fmla="*/ 19 w 23"/>
                  <a:gd name="T21" fmla="*/ 13 h 30"/>
                  <a:gd name="T22" fmla="*/ 19 w 23"/>
                  <a:gd name="T2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0">
                    <a:moveTo>
                      <a:pt x="19" y="13"/>
                    </a:moveTo>
                    <a:cubicBezTo>
                      <a:pt x="17" y="11"/>
                      <a:pt x="18" y="8"/>
                      <a:pt x="18" y="6"/>
                    </a:cubicBezTo>
                    <a:cubicBezTo>
                      <a:pt x="19" y="4"/>
                      <a:pt x="16" y="2"/>
                      <a:pt x="17" y="0"/>
                    </a:cubicBezTo>
                    <a:cubicBezTo>
                      <a:pt x="12" y="0"/>
                      <a:pt x="8" y="0"/>
                      <a:pt x="3" y="0"/>
                    </a:cubicBezTo>
                    <a:cubicBezTo>
                      <a:pt x="3" y="3"/>
                      <a:pt x="4" y="7"/>
                      <a:pt x="4" y="11"/>
                    </a:cubicBezTo>
                    <a:cubicBezTo>
                      <a:pt x="4" y="15"/>
                      <a:pt x="0" y="18"/>
                      <a:pt x="1" y="22"/>
                    </a:cubicBezTo>
                    <a:cubicBezTo>
                      <a:pt x="2" y="25"/>
                      <a:pt x="4" y="26"/>
                      <a:pt x="3" y="30"/>
                    </a:cubicBezTo>
                    <a:cubicBezTo>
                      <a:pt x="6" y="30"/>
                      <a:pt x="7" y="30"/>
                      <a:pt x="10" y="29"/>
                    </a:cubicBezTo>
                    <a:cubicBezTo>
                      <a:pt x="15" y="28"/>
                      <a:pt x="19" y="26"/>
                      <a:pt x="23" y="24"/>
                    </a:cubicBezTo>
                    <a:cubicBezTo>
                      <a:pt x="21" y="23"/>
                      <a:pt x="20" y="21"/>
                      <a:pt x="20" y="19"/>
                    </a:cubicBezTo>
                    <a:cubicBezTo>
                      <a:pt x="20" y="17"/>
                      <a:pt x="20" y="15"/>
                      <a:pt x="19" y="13"/>
                    </a:cubicBezTo>
                    <a:cubicBezTo>
                      <a:pt x="17" y="11"/>
                      <a:pt x="20" y="15"/>
                      <a:pt x="19" y="1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2" name="Freeform 762">
                <a:extLst>
                  <a:ext uri="{FF2B5EF4-FFF2-40B4-BE49-F238E27FC236}">
                    <a16:creationId xmlns:a16="http://schemas.microsoft.com/office/drawing/2014/main" id="{73CE7203-6357-F841-9809-F0B6D1AFE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242" y="3982008"/>
                <a:ext cx="51751" cy="62353"/>
              </a:xfrm>
              <a:custGeom>
                <a:avLst/>
                <a:gdLst>
                  <a:gd name="T0" fmla="*/ 12 w 15"/>
                  <a:gd name="T1" fmla="*/ 14 h 18"/>
                  <a:gd name="T2" fmla="*/ 14 w 15"/>
                  <a:gd name="T3" fmla="*/ 6 h 18"/>
                  <a:gd name="T4" fmla="*/ 5 w 15"/>
                  <a:gd name="T5" fmla="*/ 3 h 18"/>
                  <a:gd name="T6" fmla="*/ 1 w 15"/>
                  <a:gd name="T7" fmla="*/ 8 h 18"/>
                  <a:gd name="T8" fmla="*/ 4 w 15"/>
                  <a:gd name="T9" fmla="*/ 12 h 18"/>
                  <a:gd name="T10" fmla="*/ 7 w 15"/>
                  <a:gd name="T11" fmla="*/ 16 h 18"/>
                  <a:gd name="T12" fmla="*/ 10 w 15"/>
                  <a:gd name="T13" fmla="*/ 16 h 18"/>
                  <a:gd name="T14" fmla="*/ 12 w 15"/>
                  <a:gd name="T15" fmla="*/ 14 h 18"/>
                  <a:gd name="T16" fmla="*/ 12 w 15"/>
                  <a:gd name="T17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8">
                    <a:moveTo>
                      <a:pt x="12" y="14"/>
                    </a:moveTo>
                    <a:cubicBezTo>
                      <a:pt x="15" y="13"/>
                      <a:pt x="15" y="8"/>
                      <a:pt x="14" y="6"/>
                    </a:cubicBezTo>
                    <a:cubicBezTo>
                      <a:pt x="12" y="2"/>
                      <a:pt x="8" y="0"/>
                      <a:pt x="5" y="3"/>
                    </a:cubicBezTo>
                    <a:cubicBezTo>
                      <a:pt x="3" y="4"/>
                      <a:pt x="0" y="6"/>
                      <a:pt x="1" y="8"/>
                    </a:cubicBezTo>
                    <a:cubicBezTo>
                      <a:pt x="2" y="10"/>
                      <a:pt x="2" y="11"/>
                      <a:pt x="4" y="12"/>
                    </a:cubicBezTo>
                    <a:cubicBezTo>
                      <a:pt x="5" y="14"/>
                      <a:pt x="5" y="15"/>
                      <a:pt x="7" y="16"/>
                    </a:cubicBezTo>
                    <a:cubicBezTo>
                      <a:pt x="8" y="17"/>
                      <a:pt x="9" y="18"/>
                      <a:pt x="10" y="16"/>
                    </a:cubicBezTo>
                    <a:cubicBezTo>
                      <a:pt x="10" y="15"/>
                      <a:pt x="11" y="15"/>
                      <a:pt x="12" y="14"/>
                    </a:cubicBezTo>
                    <a:cubicBezTo>
                      <a:pt x="14" y="13"/>
                      <a:pt x="11" y="15"/>
                      <a:pt x="12" y="1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3" name="Freeform 763">
                <a:extLst>
                  <a:ext uri="{FF2B5EF4-FFF2-40B4-BE49-F238E27FC236}">
                    <a16:creationId xmlns:a16="http://schemas.microsoft.com/office/drawing/2014/main" id="{773E0478-43D6-1D43-8DE9-1B3DC02830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6822" y="4009068"/>
                <a:ext cx="76451" cy="72942"/>
              </a:xfrm>
              <a:custGeom>
                <a:avLst/>
                <a:gdLst>
                  <a:gd name="T0" fmla="*/ 21 w 22"/>
                  <a:gd name="T1" fmla="*/ 17 h 21"/>
                  <a:gd name="T2" fmla="*/ 19 w 22"/>
                  <a:gd name="T3" fmla="*/ 13 h 21"/>
                  <a:gd name="T4" fmla="*/ 16 w 22"/>
                  <a:gd name="T5" fmla="*/ 11 h 21"/>
                  <a:gd name="T6" fmla="*/ 16 w 22"/>
                  <a:gd name="T7" fmla="*/ 6 h 21"/>
                  <a:gd name="T8" fmla="*/ 13 w 22"/>
                  <a:gd name="T9" fmla="*/ 8 h 21"/>
                  <a:gd name="T10" fmla="*/ 9 w 22"/>
                  <a:gd name="T11" fmla="*/ 1 h 21"/>
                  <a:gd name="T12" fmla="*/ 5 w 22"/>
                  <a:gd name="T13" fmla="*/ 4 h 21"/>
                  <a:gd name="T14" fmla="*/ 0 w 22"/>
                  <a:gd name="T15" fmla="*/ 9 h 21"/>
                  <a:gd name="T16" fmla="*/ 12 w 22"/>
                  <a:gd name="T17" fmla="*/ 18 h 21"/>
                  <a:gd name="T18" fmla="*/ 19 w 22"/>
                  <a:gd name="T19" fmla="*/ 21 h 21"/>
                  <a:gd name="T20" fmla="*/ 21 w 22"/>
                  <a:gd name="T21" fmla="*/ 17 h 21"/>
                  <a:gd name="T22" fmla="*/ 21 w 22"/>
                  <a:gd name="T23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21">
                    <a:moveTo>
                      <a:pt x="21" y="17"/>
                    </a:moveTo>
                    <a:cubicBezTo>
                      <a:pt x="22" y="15"/>
                      <a:pt x="20" y="14"/>
                      <a:pt x="19" y="13"/>
                    </a:cubicBezTo>
                    <a:cubicBezTo>
                      <a:pt x="18" y="13"/>
                      <a:pt x="14" y="12"/>
                      <a:pt x="16" y="11"/>
                    </a:cubicBezTo>
                    <a:cubicBezTo>
                      <a:pt x="17" y="10"/>
                      <a:pt x="17" y="7"/>
                      <a:pt x="16" y="6"/>
                    </a:cubicBezTo>
                    <a:cubicBezTo>
                      <a:pt x="15" y="4"/>
                      <a:pt x="14" y="8"/>
                      <a:pt x="13" y="8"/>
                    </a:cubicBezTo>
                    <a:cubicBezTo>
                      <a:pt x="10" y="8"/>
                      <a:pt x="11" y="0"/>
                      <a:pt x="9" y="1"/>
                    </a:cubicBezTo>
                    <a:cubicBezTo>
                      <a:pt x="8" y="2"/>
                      <a:pt x="6" y="3"/>
                      <a:pt x="5" y="4"/>
                    </a:cubicBezTo>
                    <a:cubicBezTo>
                      <a:pt x="4" y="6"/>
                      <a:pt x="2" y="7"/>
                      <a:pt x="0" y="9"/>
                    </a:cubicBezTo>
                    <a:cubicBezTo>
                      <a:pt x="5" y="12"/>
                      <a:pt x="8" y="15"/>
                      <a:pt x="12" y="18"/>
                    </a:cubicBezTo>
                    <a:cubicBezTo>
                      <a:pt x="14" y="20"/>
                      <a:pt x="16" y="21"/>
                      <a:pt x="19" y="21"/>
                    </a:cubicBezTo>
                    <a:cubicBezTo>
                      <a:pt x="22" y="21"/>
                      <a:pt x="20" y="19"/>
                      <a:pt x="21" y="17"/>
                    </a:cubicBezTo>
                    <a:cubicBezTo>
                      <a:pt x="22" y="15"/>
                      <a:pt x="21" y="19"/>
                      <a:pt x="21" y="1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4" name="Freeform 764">
                <a:extLst>
                  <a:ext uri="{FF2B5EF4-FFF2-40B4-BE49-F238E27FC236}">
                    <a16:creationId xmlns:a16="http://schemas.microsoft.com/office/drawing/2014/main" id="{B2EF3A50-9E3E-5943-8D2C-24742A1DC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2718" y="3939656"/>
                <a:ext cx="119969" cy="101177"/>
              </a:xfrm>
              <a:custGeom>
                <a:avLst/>
                <a:gdLst>
                  <a:gd name="T0" fmla="*/ 10 w 35"/>
                  <a:gd name="T1" fmla="*/ 16 h 29"/>
                  <a:gd name="T2" fmla="*/ 20 w 35"/>
                  <a:gd name="T3" fmla="*/ 17 h 29"/>
                  <a:gd name="T4" fmla="*/ 21 w 35"/>
                  <a:gd name="T5" fmla="*/ 23 h 29"/>
                  <a:gd name="T6" fmla="*/ 25 w 35"/>
                  <a:gd name="T7" fmla="*/ 21 h 29"/>
                  <a:gd name="T8" fmla="*/ 29 w 35"/>
                  <a:gd name="T9" fmla="*/ 27 h 29"/>
                  <a:gd name="T10" fmla="*/ 31 w 35"/>
                  <a:gd name="T11" fmla="*/ 26 h 29"/>
                  <a:gd name="T12" fmla="*/ 33 w 35"/>
                  <a:gd name="T13" fmla="*/ 25 h 29"/>
                  <a:gd name="T14" fmla="*/ 33 w 35"/>
                  <a:gd name="T15" fmla="*/ 23 h 29"/>
                  <a:gd name="T16" fmla="*/ 35 w 35"/>
                  <a:gd name="T17" fmla="*/ 22 h 29"/>
                  <a:gd name="T18" fmla="*/ 34 w 35"/>
                  <a:gd name="T19" fmla="*/ 19 h 29"/>
                  <a:gd name="T20" fmla="*/ 33 w 35"/>
                  <a:gd name="T21" fmla="*/ 16 h 29"/>
                  <a:gd name="T22" fmla="*/ 33 w 35"/>
                  <a:gd name="T23" fmla="*/ 12 h 29"/>
                  <a:gd name="T24" fmla="*/ 32 w 35"/>
                  <a:gd name="T25" fmla="*/ 8 h 29"/>
                  <a:gd name="T26" fmla="*/ 26 w 35"/>
                  <a:gd name="T27" fmla="*/ 2 h 29"/>
                  <a:gd name="T28" fmla="*/ 24 w 35"/>
                  <a:gd name="T29" fmla="*/ 3 h 29"/>
                  <a:gd name="T30" fmla="*/ 22 w 35"/>
                  <a:gd name="T31" fmla="*/ 3 h 29"/>
                  <a:gd name="T32" fmla="*/ 19 w 35"/>
                  <a:gd name="T33" fmla="*/ 3 h 29"/>
                  <a:gd name="T34" fmla="*/ 18 w 35"/>
                  <a:gd name="T35" fmla="*/ 3 h 29"/>
                  <a:gd name="T36" fmla="*/ 15 w 35"/>
                  <a:gd name="T37" fmla="*/ 2 h 29"/>
                  <a:gd name="T38" fmla="*/ 10 w 35"/>
                  <a:gd name="T39" fmla="*/ 1 h 29"/>
                  <a:gd name="T40" fmla="*/ 5 w 35"/>
                  <a:gd name="T41" fmla="*/ 1 h 29"/>
                  <a:gd name="T42" fmla="*/ 5 w 35"/>
                  <a:gd name="T43" fmla="*/ 4 h 29"/>
                  <a:gd name="T44" fmla="*/ 3 w 35"/>
                  <a:gd name="T45" fmla="*/ 6 h 29"/>
                  <a:gd name="T46" fmla="*/ 0 w 35"/>
                  <a:gd name="T47" fmla="*/ 8 h 29"/>
                  <a:gd name="T48" fmla="*/ 3 w 35"/>
                  <a:gd name="T49" fmla="*/ 13 h 29"/>
                  <a:gd name="T50" fmla="*/ 8 w 35"/>
                  <a:gd name="T51" fmla="*/ 19 h 29"/>
                  <a:gd name="T52" fmla="*/ 10 w 35"/>
                  <a:gd name="T53" fmla="*/ 16 h 29"/>
                  <a:gd name="T54" fmla="*/ 10 w 35"/>
                  <a:gd name="T55" fmla="*/ 1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29">
                    <a:moveTo>
                      <a:pt x="10" y="16"/>
                    </a:moveTo>
                    <a:cubicBezTo>
                      <a:pt x="14" y="14"/>
                      <a:pt x="18" y="12"/>
                      <a:pt x="20" y="17"/>
                    </a:cubicBezTo>
                    <a:cubicBezTo>
                      <a:pt x="22" y="19"/>
                      <a:pt x="21" y="20"/>
                      <a:pt x="21" y="23"/>
                    </a:cubicBezTo>
                    <a:cubicBezTo>
                      <a:pt x="22" y="24"/>
                      <a:pt x="24" y="21"/>
                      <a:pt x="25" y="21"/>
                    </a:cubicBezTo>
                    <a:cubicBezTo>
                      <a:pt x="27" y="20"/>
                      <a:pt x="27" y="29"/>
                      <a:pt x="29" y="27"/>
                    </a:cubicBezTo>
                    <a:cubicBezTo>
                      <a:pt x="30" y="27"/>
                      <a:pt x="30" y="26"/>
                      <a:pt x="31" y="26"/>
                    </a:cubicBezTo>
                    <a:cubicBezTo>
                      <a:pt x="31" y="25"/>
                      <a:pt x="33" y="26"/>
                      <a:pt x="33" y="25"/>
                    </a:cubicBezTo>
                    <a:cubicBezTo>
                      <a:pt x="34" y="24"/>
                      <a:pt x="33" y="23"/>
                      <a:pt x="33" y="23"/>
                    </a:cubicBezTo>
                    <a:cubicBezTo>
                      <a:pt x="33" y="21"/>
                      <a:pt x="35" y="22"/>
                      <a:pt x="35" y="22"/>
                    </a:cubicBezTo>
                    <a:cubicBezTo>
                      <a:pt x="35" y="21"/>
                      <a:pt x="32" y="20"/>
                      <a:pt x="34" y="19"/>
                    </a:cubicBezTo>
                    <a:cubicBezTo>
                      <a:pt x="35" y="18"/>
                      <a:pt x="35" y="17"/>
                      <a:pt x="33" y="16"/>
                    </a:cubicBezTo>
                    <a:cubicBezTo>
                      <a:pt x="32" y="15"/>
                      <a:pt x="34" y="13"/>
                      <a:pt x="33" y="12"/>
                    </a:cubicBezTo>
                    <a:cubicBezTo>
                      <a:pt x="32" y="11"/>
                      <a:pt x="33" y="10"/>
                      <a:pt x="32" y="8"/>
                    </a:cubicBezTo>
                    <a:cubicBezTo>
                      <a:pt x="31" y="7"/>
                      <a:pt x="29" y="0"/>
                      <a:pt x="26" y="2"/>
                    </a:cubicBezTo>
                    <a:cubicBezTo>
                      <a:pt x="26" y="2"/>
                      <a:pt x="25" y="3"/>
                      <a:pt x="24" y="3"/>
                    </a:cubicBezTo>
                    <a:cubicBezTo>
                      <a:pt x="23" y="3"/>
                      <a:pt x="23" y="3"/>
                      <a:pt x="22" y="3"/>
                    </a:cubicBezTo>
                    <a:cubicBezTo>
                      <a:pt x="21" y="4"/>
                      <a:pt x="20" y="3"/>
                      <a:pt x="19" y="3"/>
                    </a:cubicBezTo>
                    <a:cubicBezTo>
                      <a:pt x="18" y="3"/>
                      <a:pt x="18" y="4"/>
                      <a:pt x="18" y="3"/>
                    </a:cubicBezTo>
                    <a:cubicBezTo>
                      <a:pt x="16" y="2"/>
                      <a:pt x="17" y="2"/>
                      <a:pt x="15" y="2"/>
                    </a:cubicBezTo>
                    <a:cubicBezTo>
                      <a:pt x="12" y="3"/>
                      <a:pt x="12" y="1"/>
                      <a:pt x="10" y="1"/>
                    </a:cubicBezTo>
                    <a:cubicBezTo>
                      <a:pt x="8" y="0"/>
                      <a:pt x="6" y="0"/>
                      <a:pt x="5" y="1"/>
                    </a:cubicBezTo>
                    <a:cubicBezTo>
                      <a:pt x="5" y="2"/>
                      <a:pt x="3" y="3"/>
                      <a:pt x="5" y="4"/>
                    </a:cubicBezTo>
                    <a:cubicBezTo>
                      <a:pt x="6" y="5"/>
                      <a:pt x="5" y="6"/>
                      <a:pt x="3" y="6"/>
                    </a:cubicBezTo>
                    <a:cubicBezTo>
                      <a:pt x="1" y="6"/>
                      <a:pt x="0" y="6"/>
                      <a:pt x="0" y="8"/>
                    </a:cubicBezTo>
                    <a:cubicBezTo>
                      <a:pt x="1" y="10"/>
                      <a:pt x="2" y="11"/>
                      <a:pt x="3" y="13"/>
                    </a:cubicBezTo>
                    <a:cubicBezTo>
                      <a:pt x="5" y="15"/>
                      <a:pt x="6" y="16"/>
                      <a:pt x="8" y="19"/>
                    </a:cubicBezTo>
                    <a:cubicBezTo>
                      <a:pt x="9" y="18"/>
                      <a:pt x="9" y="17"/>
                      <a:pt x="10" y="16"/>
                    </a:cubicBezTo>
                    <a:cubicBezTo>
                      <a:pt x="11" y="16"/>
                      <a:pt x="10" y="17"/>
                      <a:pt x="10" y="1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5" name="Freeform 765">
                <a:extLst>
                  <a:ext uri="{FF2B5EF4-FFF2-40B4-BE49-F238E27FC236}">
                    <a16:creationId xmlns:a16="http://schemas.microsoft.com/office/drawing/2014/main" id="{5E1D2BE7-0753-2F48-9238-91D639C72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963" y="3943186"/>
                <a:ext cx="55280" cy="24706"/>
              </a:xfrm>
              <a:custGeom>
                <a:avLst/>
                <a:gdLst>
                  <a:gd name="T0" fmla="*/ 10 w 16"/>
                  <a:gd name="T1" fmla="*/ 5 h 7"/>
                  <a:gd name="T2" fmla="*/ 14 w 16"/>
                  <a:gd name="T3" fmla="*/ 3 h 7"/>
                  <a:gd name="T4" fmla="*/ 14 w 16"/>
                  <a:gd name="T5" fmla="*/ 0 h 7"/>
                  <a:gd name="T6" fmla="*/ 7 w 16"/>
                  <a:gd name="T7" fmla="*/ 0 h 7"/>
                  <a:gd name="T8" fmla="*/ 4 w 16"/>
                  <a:gd name="T9" fmla="*/ 0 h 7"/>
                  <a:gd name="T10" fmla="*/ 0 w 16"/>
                  <a:gd name="T11" fmla="*/ 1 h 7"/>
                  <a:gd name="T12" fmla="*/ 3 w 16"/>
                  <a:gd name="T13" fmla="*/ 3 h 7"/>
                  <a:gd name="T14" fmla="*/ 7 w 16"/>
                  <a:gd name="T15" fmla="*/ 3 h 7"/>
                  <a:gd name="T16" fmla="*/ 9 w 16"/>
                  <a:gd name="T17" fmla="*/ 7 h 7"/>
                  <a:gd name="T18" fmla="*/ 10 w 16"/>
                  <a:gd name="T1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7">
                    <a:moveTo>
                      <a:pt x="10" y="5"/>
                    </a:moveTo>
                    <a:cubicBezTo>
                      <a:pt x="11" y="5"/>
                      <a:pt x="16" y="5"/>
                      <a:pt x="14" y="3"/>
                    </a:cubicBezTo>
                    <a:cubicBezTo>
                      <a:pt x="12" y="2"/>
                      <a:pt x="14" y="1"/>
                      <a:pt x="14" y="0"/>
                    </a:cubicBezTo>
                    <a:cubicBezTo>
                      <a:pt x="12" y="0"/>
                      <a:pt x="9" y="0"/>
                      <a:pt x="7" y="0"/>
                    </a:cubicBezTo>
                    <a:cubicBezTo>
                      <a:pt x="5" y="0"/>
                      <a:pt x="5" y="1"/>
                      <a:pt x="4" y="0"/>
                    </a:cubicBezTo>
                    <a:cubicBezTo>
                      <a:pt x="2" y="0"/>
                      <a:pt x="2" y="0"/>
                      <a:pt x="0" y="1"/>
                    </a:cubicBezTo>
                    <a:cubicBezTo>
                      <a:pt x="1" y="2"/>
                      <a:pt x="1" y="3"/>
                      <a:pt x="3" y="3"/>
                    </a:cubicBezTo>
                    <a:cubicBezTo>
                      <a:pt x="4" y="3"/>
                      <a:pt x="7" y="3"/>
                      <a:pt x="7" y="3"/>
                    </a:cubicBezTo>
                    <a:cubicBezTo>
                      <a:pt x="5" y="5"/>
                      <a:pt x="7" y="6"/>
                      <a:pt x="9" y="7"/>
                    </a:cubicBezTo>
                    <a:cubicBezTo>
                      <a:pt x="9" y="7"/>
                      <a:pt x="9" y="5"/>
                      <a:pt x="10" y="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6" name="Freeform 766">
                <a:extLst>
                  <a:ext uri="{FF2B5EF4-FFF2-40B4-BE49-F238E27FC236}">
                    <a16:creationId xmlns:a16="http://schemas.microsoft.com/office/drawing/2014/main" id="{9A67E2D7-2FBA-8848-AB58-45D4A3A23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433" y="3919656"/>
                <a:ext cx="51751" cy="14118"/>
              </a:xfrm>
              <a:custGeom>
                <a:avLst/>
                <a:gdLst>
                  <a:gd name="T0" fmla="*/ 4 w 15"/>
                  <a:gd name="T1" fmla="*/ 4 h 4"/>
                  <a:gd name="T2" fmla="*/ 9 w 15"/>
                  <a:gd name="T3" fmla="*/ 3 h 4"/>
                  <a:gd name="T4" fmla="*/ 15 w 15"/>
                  <a:gd name="T5" fmla="*/ 2 h 4"/>
                  <a:gd name="T6" fmla="*/ 8 w 15"/>
                  <a:gd name="T7" fmla="*/ 1 h 4"/>
                  <a:gd name="T8" fmla="*/ 0 w 15"/>
                  <a:gd name="T9" fmla="*/ 4 h 4"/>
                  <a:gd name="T10" fmla="*/ 4 w 15"/>
                  <a:gd name="T11" fmla="*/ 4 h 4"/>
                  <a:gd name="T12" fmla="*/ 4 w 15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4">
                    <a:moveTo>
                      <a:pt x="4" y="4"/>
                    </a:moveTo>
                    <a:cubicBezTo>
                      <a:pt x="6" y="3"/>
                      <a:pt x="7" y="2"/>
                      <a:pt x="9" y="3"/>
                    </a:cubicBezTo>
                    <a:cubicBezTo>
                      <a:pt x="10" y="3"/>
                      <a:pt x="14" y="4"/>
                      <a:pt x="15" y="2"/>
                    </a:cubicBezTo>
                    <a:cubicBezTo>
                      <a:pt x="15" y="3"/>
                      <a:pt x="9" y="0"/>
                      <a:pt x="8" y="1"/>
                    </a:cubicBezTo>
                    <a:cubicBezTo>
                      <a:pt x="5" y="2"/>
                      <a:pt x="1" y="0"/>
                      <a:pt x="0" y="4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5" y="4"/>
                      <a:pt x="4" y="4"/>
                      <a:pt x="4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7" name="Freeform 767">
                <a:extLst>
                  <a:ext uri="{FF2B5EF4-FFF2-40B4-BE49-F238E27FC236}">
                    <a16:creationId xmlns:a16="http://schemas.microsoft.com/office/drawing/2014/main" id="{E5FF982A-270F-6640-BE14-321A71998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376" y="3677303"/>
                <a:ext cx="207005" cy="235294"/>
              </a:xfrm>
              <a:custGeom>
                <a:avLst/>
                <a:gdLst>
                  <a:gd name="T0" fmla="*/ 5 w 60"/>
                  <a:gd name="T1" fmla="*/ 57 h 68"/>
                  <a:gd name="T2" fmla="*/ 15 w 60"/>
                  <a:gd name="T3" fmla="*/ 57 h 68"/>
                  <a:gd name="T4" fmla="*/ 18 w 60"/>
                  <a:gd name="T5" fmla="*/ 59 h 68"/>
                  <a:gd name="T6" fmla="*/ 21 w 60"/>
                  <a:gd name="T7" fmla="*/ 63 h 68"/>
                  <a:gd name="T8" fmla="*/ 27 w 60"/>
                  <a:gd name="T9" fmla="*/ 64 h 68"/>
                  <a:gd name="T10" fmla="*/ 32 w 60"/>
                  <a:gd name="T11" fmla="*/ 64 h 68"/>
                  <a:gd name="T12" fmla="*/ 35 w 60"/>
                  <a:gd name="T13" fmla="*/ 62 h 68"/>
                  <a:gd name="T14" fmla="*/ 39 w 60"/>
                  <a:gd name="T15" fmla="*/ 62 h 68"/>
                  <a:gd name="T16" fmla="*/ 44 w 60"/>
                  <a:gd name="T17" fmla="*/ 61 h 68"/>
                  <a:gd name="T18" fmla="*/ 53 w 60"/>
                  <a:gd name="T19" fmla="*/ 61 h 68"/>
                  <a:gd name="T20" fmla="*/ 58 w 60"/>
                  <a:gd name="T21" fmla="*/ 61 h 68"/>
                  <a:gd name="T22" fmla="*/ 58 w 60"/>
                  <a:gd name="T23" fmla="*/ 54 h 68"/>
                  <a:gd name="T24" fmla="*/ 56 w 60"/>
                  <a:gd name="T25" fmla="*/ 38 h 68"/>
                  <a:gd name="T26" fmla="*/ 52 w 60"/>
                  <a:gd name="T27" fmla="*/ 12 h 68"/>
                  <a:gd name="T28" fmla="*/ 60 w 60"/>
                  <a:gd name="T29" fmla="*/ 12 h 68"/>
                  <a:gd name="T30" fmla="*/ 43 w 60"/>
                  <a:gd name="T31" fmla="*/ 0 h 68"/>
                  <a:gd name="T32" fmla="*/ 42 w 60"/>
                  <a:gd name="T33" fmla="*/ 7 h 68"/>
                  <a:gd name="T34" fmla="*/ 37 w 60"/>
                  <a:gd name="T35" fmla="*/ 7 h 68"/>
                  <a:gd name="T36" fmla="*/ 29 w 60"/>
                  <a:gd name="T37" fmla="*/ 7 h 68"/>
                  <a:gd name="T38" fmla="*/ 26 w 60"/>
                  <a:gd name="T39" fmla="*/ 7 h 68"/>
                  <a:gd name="T40" fmla="*/ 26 w 60"/>
                  <a:gd name="T41" fmla="*/ 12 h 68"/>
                  <a:gd name="T42" fmla="*/ 26 w 60"/>
                  <a:gd name="T43" fmla="*/ 19 h 68"/>
                  <a:gd name="T44" fmla="*/ 20 w 60"/>
                  <a:gd name="T45" fmla="*/ 25 h 68"/>
                  <a:gd name="T46" fmla="*/ 20 w 60"/>
                  <a:gd name="T47" fmla="*/ 32 h 68"/>
                  <a:gd name="T48" fmla="*/ 16 w 60"/>
                  <a:gd name="T49" fmla="*/ 32 h 68"/>
                  <a:gd name="T50" fmla="*/ 3 w 60"/>
                  <a:gd name="T51" fmla="*/ 32 h 68"/>
                  <a:gd name="T52" fmla="*/ 1 w 60"/>
                  <a:gd name="T53" fmla="*/ 33 h 68"/>
                  <a:gd name="T54" fmla="*/ 4 w 60"/>
                  <a:gd name="T55" fmla="*/ 36 h 68"/>
                  <a:gd name="T56" fmla="*/ 3 w 60"/>
                  <a:gd name="T57" fmla="*/ 41 h 68"/>
                  <a:gd name="T58" fmla="*/ 6 w 60"/>
                  <a:gd name="T59" fmla="*/ 48 h 68"/>
                  <a:gd name="T60" fmla="*/ 3 w 60"/>
                  <a:gd name="T61" fmla="*/ 58 h 68"/>
                  <a:gd name="T62" fmla="*/ 5 w 60"/>
                  <a:gd name="T63" fmla="*/ 5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0" h="68">
                    <a:moveTo>
                      <a:pt x="5" y="57"/>
                    </a:moveTo>
                    <a:cubicBezTo>
                      <a:pt x="7" y="57"/>
                      <a:pt x="13" y="55"/>
                      <a:pt x="15" y="57"/>
                    </a:cubicBezTo>
                    <a:cubicBezTo>
                      <a:pt x="16" y="58"/>
                      <a:pt x="17" y="58"/>
                      <a:pt x="18" y="59"/>
                    </a:cubicBezTo>
                    <a:cubicBezTo>
                      <a:pt x="19" y="61"/>
                      <a:pt x="20" y="62"/>
                      <a:pt x="21" y="63"/>
                    </a:cubicBezTo>
                    <a:cubicBezTo>
                      <a:pt x="22" y="64"/>
                      <a:pt x="26" y="68"/>
                      <a:pt x="27" y="64"/>
                    </a:cubicBezTo>
                    <a:cubicBezTo>
                      <a:pt x="28" y="58"/>
                      <a:pt x="30" y="65"/>
                      <a:pt x="32" y="64"/>
                    </a:cubicBezTo>
                    <a:cubicBezTo>
                      <a:pt x="33" y="62"/>
                      <a:pt x="33" y="62"/>
                      <a:pt x="35" y="62"/>
                    </a:cubicBezTo>
                    <a:cubicBezTo>
                      <a:pt x="37" y="62"/>
                      <a:pt x="38" y="62"/>
                      <a:pt x="39" y="62"/>
                    </a:cubicBezTo>
                    <a:cubicBezTo>
                      <a:pt x="41" y="61"/>
                      <a:pt x="43" y="61"/>
                      <a:pt x="44" y="61"/>
                    </a:cubicBezTo>
                    <a:cubicBezTo>
                      <a:pt x="47" y="61"/>
                      <a:pt x="50" y="61"/>
                      <a:pt x="53" y="61"/>
                    </a:cubicBezTo>
                    <a:cubicBezTo>
                      <a:pt x="54" y="61"/>
                      <a:pt x="57" y="62"/>
                      <a:pt x="58" y="61"/>
                    </a:cubicBezTo>
                    <a:cubicBezTo>
                      <a:pt x="59" y="61"/>
                      <a:pt x="58" y="55"/>
                      <a:pt x="58" y="54"/>
                    </a:cubicBezTo>
                    <a:cubicBezTo>
                      <a:pt x="57" y="48"/>
                      <a:pt x="56" y="43"/>
                      <a:pt x="56" y="38"/>
                    </a:cubicBezTo>
                    <a:cubicBezTo>
                      <a:pt x="55" y="29"/>
                      <a:pt x="53" y="21"/>
                      <a:pt x="52" y="12"/>
                    </a:cubicBezTo>
                    <a:cubicBezTo>
                      <a:pt x="55" y="12"/>
                      <a:pt x="58" y="12"/>
                      <a:pt x="60" y="12"/>
                    </a:cubicBezTo>
                    <a:cubicBezTo>
                      <a:pt x="54" y="8"/>
                      <a:pt x="48" y="4"/>
                      <a:pt x="43" y="0"/>
                    </a:cubicBezTo>
                    <a:cubicBezTo>
                      <a:pt x="43" y="1"/>
                      <a:pt x="43" y="7"/>
                      <a:pt x="42" y="7"/>
                    </a:cubicBezTo>
                    <a:cubicBezTo>
                      <a:pt x="41" y="7"/>
                      <a:pt x="39" y="7"/>
                      <a:pt x="37" y="7"/>
                    </a:cubicBezTo>
                    <a:cubicBezTo>
                      <a:pt x="35" y="7"/>
                      <a:pt x="32" y="7"/>
                      <a:pt x="29" y="7"/>
                    </a:cubicBezTo>
                    <a:cubicBezTo>
                      <a:pt x="29" y="7"/>
                      <a:pt x="26" y="7"/>
                      <a:pt x="26" y="7"/>
                    </a:cubicBezTo>
                    <a:cubicBezTo>
                      <a:pt x="25" y="8"/>
                      <a:pt x="26" y="11"/>
                      <a:pt x="26" y="12"/>
                    </a:cubicBezTo>
                    <a:cubicBezTo>
                      <a:pt x="26" y="14"/>
                      <a:pt x="26" y="17"/>
                      <a:pt x="26" y="19"/>
                    </a:cubicBezTo>
                    <a:cubicBezTo>
                      <a:pt x="26" y="22"/>
                      <a:pt x="20" y="21"/>
                      <a:pt x="20" y="25"/>
                    </a:cubicBezTo>
                    <a:cubicBezTo>
                      <a:pt x="20" y="26"/>
                      <a:pt x="21" y="31"/>
                      <a:pt x="20" y="32"/>
                    </a:cubicBezTo>
                    <a:cubicBezTo>
                      <a:pt x="20" y="32"/>
                      <a:pt x="17" y="32"/>
                      <a:pt x="16" y="32"/>
                    </a:cubicBezTo>
                    <a:cubicBezTo>
                      <a:pt x="12" y="32"/>
                      <a:pt x="7" y="32"/>
                      <a:pt x="3" y="32"/>
                    </a:cubicBezTo>
                    <a:cubicBezTo>
                      <a:pt x="2" y="32"/>
                      <a:pt x="0" y="31"/>
                      <a:pt x="1" y="33"/>
                    </a:cubicBezTo>
                    <a:cubicBezTo>
                      <a:pt x="2" y="34"/>
                      <a:pt x="3" y="35"/>
                      <a:pt x="4" y="36"/>
                    </a:cubicBezTo>
                    <a:cubicBezTo>
                      <a:pt x="5" y="38"/>
                      <a:pt x="4" y="40"/>
                      <a:pt x="3" y="41"/>
                    </a:cubicBezTo>
                    <a:cubicBezTo>
                      <a:pt x="3" y="44"/>
                      <a:pt x="6" y="45"/>
                      <a:pt x="6" y="48"/>
                    </a:cubicBezTo>
                    <a:cubicBezTo>
                      <a:pt x="7" y="51"/>
                      <a:pt x="4" y="55"/>
                      <a:pt x="3" y="58"/>
                    </a:cubicBezTo>
                    <a:cubicBezTo>
                      <a:pt x="4" y="58"/>
                      <a:pt x="4" y="57"/>
                      <a:pt x="5" y="5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8" name="Freeform 768">
                <a:extLst>
                  <a:ext uri="{FF2B5EF4-FFF2-40B4-BE49-F238E27FC236}">
                    <a16:creationId xmlns:a16="http://schemas.microsoft.com/office/drawing/2014/main" id="{73ACB41F-E7FE-0A49-A906-A7A9B338C2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376" y="3871420"/>
                <a:ext cx="99974" cy="78825"/>
              </a:xfrm>
              <a:custGeom>
                <a:avLst/>
                <a:gdLst>
                  <a:gd name="T0" fmla="*/ 8 w 29"/>
                  <a:gd name="T1" fmla="*/ 22 h 23"/>
                  <a:gd name="T2" fmla="*/ 10 w 29"/>
                  <a:gd name="T3" fmla="*/ 21 h 23"/>
                  <a:gd name="T4" fmla="*/ 15 w 29"/>
                  <a:gd name="T5" fmla="*/ 21 h 23"/>
                  <a:gd name="T6" fmla="*/ 23 w 29"/>
                  <a:gd name="T7" fmla="*/ 21 h 23"/>
                  <a:gd name="T8" fmla="*/ 27 w 29"/>
                  <a:gd name="T9" fmla="*/ 22 h 23"/>
                  <a:gd name="T10" fmla="*/ 29 w 29"/>
                  <a:gd name="T11" fmla="*/ 19 h 23"/>
                  <a:gd name="T12" fmla="*/ 25 w 29"/>
                  <a:gd name="T13" fmla="*/ 14 h 23"/>
                  <a:gd name="T14" fmla="*/ 25 w 29"/>
                  <a:gd name="T15" fmla="*/ 10 h 23"/>
                  <a:gd name="T16" fmla="*/ 19 w 29"/>
                  <a:gd name="T17" fmla="*/ 4 h 23"/>
                  <a:gd name="T18" fmla="*/ 9 w 29"/>
                  <a:gd name="T19" fmla="*/ 1 h 23"/>
                  <a:gd name="T20" fmla="*/ 5 w 29"/>
                  <a:gd name="T21" fmla="*/ 1 h 23"/>
                  <a:gd name="T22" fmla="*/ 2 w 29"/>
                  <a:gd name="T23" fmla="*/ 6 h 23"/>
                  <a:gd name="T24" fmla="*/ 1 w 29"/>
                  <a:gd name="T25" fmla="*/ 10 h 23"/>
                  <a:gd name="T26" fmla="*/ 2 w 29"/>
                  <a:gd name="T27" fmla="*/ 12 h 23"/>
                  <a:gd name="T28" fmla="*/ 2 w 29"/>
                  <a:gd name="T29" fmla="*/ 14 h 23"/>
                  <a:gd name="T30" fmla="*/ 4 w 29"/>
                  <a:gd name="T31" fmla="*/ 15 h 23"/>
                  <a:gd name="T32" fmla="*/ 9 w 29"/>
                  <a:gd name="T33" fmla="*/ 15 h 23"/>
                  <a:gd name="T34" fmla="*/ 10 w 29"/>
                  <a:gd name="T35" fmla="*/ 14 h 23"/>
                  <a:gd name="T36" fmla="*/ 17 w 29"/>
                  <a:gd name="T37" fmla="*/ 16 h 23"/>
                  <a:gd name="T38" fmla="*/ 11 w 29"/>
                  <a:gd name="T39" fmla="*/ 17 h 23"/>
                  <a:gd name="T40" fmla="*/ 6 w 29"/>
                  <a:gd name="T41" fmla="*/ 18 h 23"/>
                  <a:gd name="T42" fmla="*/ 3 w 29"/>
                  <a:gd name="T43" fmla="*/ 21 h 23"/>
                  <a:gd name="T44" fmla="*/ 5 w 29"/>
                  <a:gd name="T45" fmla="*/ 21 h 23"/>
                  <a:gd name="T46" fmla="*/ 8 w 29"/>
                  <a:gd name="T47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9" h="23">
                    <a:moveTo>
                      <a:pt x="8" y="22"/>
                    </a:moveTo>
                    <a:cubicBezTo>
                      <a:pt x="9" y="22"/>
                      <a:pt x="9" y="21"/>
                      <a:pt x="10" y="21"/>
                    </a:cubicBezTo>
                    <a:cubicBezTo>
                      <a:pt x="12" y="21"/>
                      <a:pt x="13" y="21"/>
                      <a:pt x="15" y="21"/>
                    </a:cubicBezTo>
                    <a:cubicBezTo>
                      <a:pt x="17" y="21"/>
                      <a:pt x="20" y="20"/>
                      <a:pt x="23" y="21"/>
                    </a:cubicBezTo>
                    <a:cubicBezTo>
                      <a:pt x="24" y="22"/>
                      <a:pt x="25" y="23"/>
                      <a:pt x="27" y="22"/>
                    </a:cubicBezTo>
                    <a:cubicBezTo>
                      <a:pt x="29" y="22"/>
                      <a:pt x="29" y="21"/>
                      <a:pt x="29" y="19"/>
                    </a:cubicBezTo>
                    <a:cubicBezTo>
                      <a:pt x="29" y="17"/>
                      <a:pt x="25" y="16"/>
                      <a:pt x="25" y="14"/>
                    </a:cubicBezTo>
                    <a:cubicBezTo>
                      <a:pt x="25" y="14"/>
                      <a:pt x="25" y="10"/>
                      <a:pt x="25" y="10"/>
                    </a:cubicBezTo>
                    <a:cubicBezTo>
                      <a:pt x="24" y="10"/>
                      <a:pt x="20" y="5"/>
                      <a:pt x="19" y="4"/>
                    </a:cubicBezTo>
                    <a:cubicBezTo>
                      <a:pt x="16" y="1"/>
                      <a:pt x="13" y="0"/>
                      <a:pt x="9" y="1"/>
                    </a:cubicBezTo>
                    <a:cubicBezTo>
                      <a:pt x="8" y="1"/>
                      <a:pt x="5" y="0"/>
                      <a:pt x="5" y="1"/>
                    </a:cubicBezTo>
                    <a:cubicBezTo>
                      <a:pt x="4" y="2"/>
                      <a:pt x="2" y="4"/>
                      <a:pt x="2" y="6"/>
                    </a:cubicBezTo>
                    <a:cubicBezTo>
                      <a:pt x="3" y="8"/>
                      <a:pt x="3" y="9"/>
                      <a:pt x="1" y="10"/>
                    </a:cubicBezTo>
                    <a:cubicBezTo>
                      <a:pt x="0" y="10"/>
                      <a:pt x="3" y="12"/>
                      <a:pt x="2" y="12"/>
                    </a:cubicBezTo>
                    <a:cubicBezTo>
                      <a:pt x="4" y="13"/>
                      <a:pt x="2" y="13"/>
                      <a:pt x="2" y="14"/>
                    </a:cubicBezTo>
                    <a:cubicBezTo>
                      <a:pt x="2" y="14"/>
                      <a:pt x="3" y="15"/>
                      <a:pt x="4" y="15"/>
                    </a:cubicBezTo>
                    <a:cubicBezTo>
                      <a:pt x="4" y="16"/>
                      <a:pt x="8" y="15"/>
                      <a:pt x="9" y="15"/>
                    </a:cubicBezTo>
                    <a:cubicBezTo>
                      <a:pt x="10" y="15"/>
                      <a:pt x="10" y="14"/>
                      <a:pt x="10" y="14"/>
                    </a:cubicBezTo>
                    <a:cubicBezTo>
                      <a:pt x="11" y="14"/>
                      <a:pt x="17" y="17"/>
                      <a:pt x="17" y="16"/>
                    </a:cubicBezTo>
                    <a:cubicBezTo>
                      <a:pt x="16" y="18"/>
                      <a:pt x="12" y="17"/>
                      <a:pt x="11" y="17"/>
                    </a:cubicBezTo>
                    <a:cubicBezTo>
                      <a:pt x="9" y="16"/>
                      <a:pt x="8" y="18"/>
                      <a:pt x="6" y="18"/>
                    </a:cubicBezTo>
                    <a:cubicBezTo>
                      <a:pt x="3" y="18"/>
                      <a:pt x="1" y="18"/>
                      <a:pt x="3" y="21"/>
                    </a:cubicBezTo>
                    <a:cubicBezTo>
                      <a:pt x="3" y="22"/>
                      <a:pt x="4" y="21"/>
                      <a:pt x="5" y="21"/>
                    </a:cubicBezTo>
                    <a:cubicBezTo>
                      <a:pt x="6" y="21"/>
                      <a:pt x="7" y="22"/>
                      <a:pt x="8" y="2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59" name="Freeform 769">
                <a:extLst>
                  <a:ext uri="{FF2B5EF4-FFF2-40B4-BE49-F238E27FC236}">
                    <a16:creationId xmlns:a16="http://schemas.microsoft.com/office/drawing/2014/main" id="{18ECB76C-0DCB-7440-B62C-3038BB0312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7413" y="3716126"/>
                <a:ext cx="289336" cy="269413"/>
              </a:xfrm>
              <a:custGeom>
                <a:avLst/>
                <a:gdLst>
                  <a:gd name="T0" fmla="*/ 27 w 84"/>
                  <a:gd name="T1" fmla="*/ 1 h 78"/>
                  <a:gd name="T2" fmla="*/ 33 w 84"/>
                  <a:gd name="T3" fmla="*/ 45 h 78"/>
                  <a:gd name="T4" fmla="*/ 32 w 84"/>
                  <a:gd name="T5" fmla="*/ 50 h 78"/>
                  <a:gd name="T6" fmla="*/ 19 w 84"/>
                  <a:gd name="T7" fmla="*/ 50 h 78"/>
                  <a:gd name="T8" fmla="*/ 15 w 84"/>
                  <a:gd name="T9" fmla="*/ 50 h 78"/>
                  <a:gd name="T10" fmla="*/ 12 w 84"/>
                  <a:gd name="T11" fmla="*/ 51 h 78"/>
                  <a:gd name="T12" fmla="*/ 8 w 84"/>
                  <a:gd name="T13" fmla="*/ 51 h 78"/>
                  <a:gd name="T14" fmla="*/ 6 w 84"/>
                  <a:gd name="T15" fmla="*/ 52 h 78"/>
                  <a:gd name="T16" fmla="*/ 3 w 84"/>
                  <a:gd name="T17" fmla="*/ 50 h 78"/>
                  <a:gd name="T18" fmla="*/ 0 w 84"/>
                  <a:gd name="T19" fmla="*/ 55 h 78"/>
                  <a:gd name="T20" fmla="*/ 0 w 84"/>
                  <a:gd name="T21" fmla="*/ 59 h 78"/>
                  <a:gd name="T22" fmla="*/ 3 w 84"/>
                  <a:gd name="T23" fmla="*/ 63 h 78"/>
                  <a:gd name="T24" fmla="*/ 4 w 84"/>
                  <a:gd name="T25" fmla="*/ 67 h 78"/>
                  <a:gd name="T26" fmla="*/ 7 w 84"/>
                  <a:gd name="T27" fmla="*/ 68 h 78"/>
                  <a:gd name="T28" fmla="*/ 11 w 84"/>
                  <a:gd name="T29" fmla="*/ 68 h 78"/>
                  <a:gd name="T30" fmla="*/ 15 w 84"/>
                  <a:gd name="T31" fmla="*/ 66 h 78"/>
                  <a:gd name="T32" fmla="*/ 20 w 84"/>
                  <a:gd name="T33" fmla="*/ 75 h 78"/>
                  <a:gd name="T34" fmla="*/ 20 w 84"/>
                  <a:gd name="T35" fmla="*/ 77 h 78"/>
                  <a:gd name="T36" fmla="*/ 23 w 84"/>
                  <a:gd name="T37" fmla="*/ 77 h 78"/>
                  <a:gd name="T38" fmla="*/ 27 w 84"/>
                  <a:gd name="T39" fmla="*/ 77 h 78"/>
                  <a:gd name="T40" fmla="*/ 30 w 84"/>
                  <a:gd name="T41" fmla="*/ 77 h 78"/>
                  <a:gd name="T42" fmla="*/ 35 w 84"/>
                  <a:gd name="T43" fmla="*/ 71 h 78"/>
                  <a:gd name="T44" fmla="*/ 35 w 84"/>
                  <a:gd name="T45" fmla="*/ 69 h 78"/>
                  <a:gd name="T46" fmla="*/ 39 w 84"/>
                  <a:gd name="T47" fmla="*/ 67 h 78"/>
                  <a:gd name="T48" fmla="*/ 40 w 84"/>
                  <a:gd name="T49" fmla="*/ 63 h 78"/>
                  <a:gd name="T50" fmla="*/ 42 w 84"/>
                  <a:gd name="T51" fmla="*/ 62 h 78"/>
                  <a:gd name="T52" fmla="*/ 49 w 84"/>
                  <a:gd name="T53" fmla="*/ 57 h 78"/>
                  <a:gd name="T54" fmla="*/ 51 w 84"/>
                  <a:gd name="T55" fmla="*/ 57 h 78"/>
                  <a:gd name="T56" fmla="*/ 52 w 84"/>
                  <a:gd name="T57" fmla="*/ 56 h 78"/>
                  <a:gd name="T58" fmla="*/ 55 w 84"/>
                  <a:gd name="T59" fmla="*/ 54 h 78"/>
                  <a:gd name="T60" fmla="*/ 65 w 84"/>
                  <a:gd name="T61" fmla="*/ 53 h 78"/>
                  <a:gd name="T62" fmla="*/ 70 w 84"/>
                  <a:gd name="T63" fmla="*/ 52 h 78"/>
                  <a:gd name="T64" fmla="*/ 78 w 84"/>
                  <a:gd name="T65" fmla="*/ 51 h 78"/>
                  <a:gd name="T66" fmla="*/ 82 w 84"/>
                  <a:gd name="T67" fmla="*/ 31 h 78"/>
                  <a:gd name="T68" fmla="*/ 77 w 84"/>
                  <a:gd name="T69" fmla="*/ 32 h 78"/>
                  <a:gd name="T70" fmla="*/ 77 w 84"/>
                  <a:gd name="T71" fmla="*/ 28 h 78"/>
                  <a:gd name="T72" fmla="*/ 70 w 84"/>
                  <a:gd name="T73" fmla="*/ 26 h 78"/>
                  <a:gd name="T74" fmla="*/ 66 w 84"/>
                  <a:gd name="T75" fmla="*/ 22 h 78"/>
                  <a:gd name="T76" fmla="*/ 63 w 84"/>
                  <a:gd name="T77" fmla="*/ 20 h 78"/>
                  <a:gd name="T78" fmla="*/ 56 w 84"/>
                  <a:gd name="T79" fmla="*/ 14 h 78"/>
                  <a:gd name="T80" fmla="*/ 39 w 84"/>
                  <a:gd name="T81" fmla="*/ 3 h 78"/>
                  <a:gd name="T82" fmla="*/ 35 w 84"/>
                  <a:gd name="T83" fmla="*/ 1 h 78"/>
                  <a:gd name="T84" fmla="*/ 27 w 84"/>
                  <a:gd name="T85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4" h="78">
                    <a:moveTo>
                      <a:pt x="27" y="1"/>
                    </a:moveTo>
                    <a:cubicBezTo>
                      <a:pt x="29" y="16"/>
                      <a:pt x="31" y="31"/>
                      <a:pt x="33" y="45"/>
                    </a:cubicBezTo>
                    <a:cubicBezTo>
                      <a:pt x="33" y="47"/>
                      <a:pt x="35" y="50"/>
                      <a:pt x="32" y="50"/>
                    </a:cubicBezTo>
                    <a:cubicBezTo>
                      <a:pt x="28" y="50"/>
                      <a:pt x="23" y="50"/>
                      <a:pt x="19" y="50"/>
                    </a:cubicBezTo>
                    <a:cubicBezTo>
                      <a:pt x="17" y="50"/>
                      <a:pt x="16" y="50"/>
                      <a:pt x="15" y="50"/>
                    </a:cubicBezTo>
                    <a:cubicBezTo>
                      <a:pt x="14" y="50"/>
                      <a:pt x="13" y="51"/>
                      <a:pt x="12" y="51"/>
                    </a:cubicBezTo>
                    <a:cubicBezTo>
                      <a:pt x="11" y="52"/>
                      <a:pt x="10" y="51"/>
                      <a:pt x="8" y="51"/>
                    </a:cubicBezTo>
                    <a:cubicBezTo>
                      <a:pt x="7" y="51"/>
                      <a:pt x="7" y="53"/>
                      <a:pt x="6" y="52"/>
                    </a:cubicBezTo>
                    <a:cubicBezTo>
                      <a:pt x="5" y="52"/>
                      <a:pt x="4" y="50"/>
                      <a:pt x="3" y="50"/>
                    </a:cubicBezTo>
                    <a:cubicBezTo>
                      <a:pt x="2" y="50"/>
                      <a:pt x="2" y="56"/>
                      <a:pt x="0" y="55"/>
                    </a:cubicBezTo>
                    <a:cubicBezTo>
                      <a:pt x="0" y="56"/>
                      <a:pt x="0" y="58"/>
                      <a:pt x="0" y="59"/>
                    </a:cubicBezTo>
                    <a:cubicBezTo>
                      <a:pt x="0" y="61"/>
                      <a:pt x="2" y="61"/>
                      <a:pt x="3" y="63"/>
                    </a:cubicBezTo>
                    <a:cubicBezTo>
                      <a:pt x="4" y="64"/>
                      <a:pt x="3" y="66"/>
                      <a:pt x="4" y="67"/>
                    </a:cubicBezTo>
                    <a:cubicBezTo>
                      <a:pt x="5" y="69"/>
                      <a:pt x="6" y="67"/>
                      <a:pt x="7" y="68"/>
                    </a:cubicBezTo>
                    <a:cubicBezTo>
                      <a:pt x="7" y="69"/>
                      <a:pt x="10" y="68"/>
                      <a:pt x="11" y="68"/>
                    </a:cubicBezTo>
                    <a:cubicBezTo>
                      <a:pt x="12" y="68"/>
                      <a:pt x="14" y="66"/>
                      <a:pt x="15" y="66"/>
                    </a:cubicBezTo>
                    <a:cubicBezTo>
                      <a:pt x="17" y="68"/>
                      <a:pt x="18" y="73"/>
                      <a:pt x="20" y="75"/>
                    </a:cubicBezTo>
                    <a:cubicBezTo>
                      <a:pt x="20" y="75"/>
                      <a:pt x="19" y="77"/>
                      <a:pt x="20" y="77"/>
                    </a:cubicBezTo>
                    <a:cubicBezTo>
                      <a:pt x="21" y="78"/>
                      <a:pt x="22" y="76"/>
                      <a:pt x="23" y="77"/>
                    </a:cubicBezTo>
                    <a:cubicBezTo>
                      <a:pt x="24" y="78"/>
                      <a:pt x="26" y="78"/>
                      <a:pt x="27" y="77"/>
                    </a:cubicBezTo>
                    <a:cubicBezTo>
                      <a:pt x="29" y="75"/>
                      <a:pt x="29" y="77"/>
                      <a:pt x="30" y="77"/>
                    </a:cubicBezTo>
                    <a:cubicBezTo>
                      <a:pt x="33" y="77"/>
                      <a:pt x="35" y="73"/>
                      <a:pt x="35" y="71"/>
                    </a:cubicBezTo>
                    <a:cubicBezTo>
                      <a:pt x="35" y="70"/>
                      <a:pt x="33" y="70"/>
                      <a:pt x="35" y="69"/>
                    </a:cubicBezTo>
                    <a:cubicBezTo>
                      <a:pt x="36" y="68"/>
                      <a:pt x="38" y="69"/>
                      <a:pt x="39" y="67"/>
                    </a:cubicBezTo>
                    <a:cubicBezTo>
                      <a:pt x="39" y="66"/>
                      <a:pt x="40" y="64"/>
                      <a:pt x="40" y="63"/>
                    </a:cubicBezTo>
                    <a:cubicBezTo>
                      <a:pt x="41" y="61"/>
                      <a:pt x="41" y="60"/>
                      <a:pt x="42" y="62"/>
                    </a:cubicBezTo>
                    <a:cubicBezTo>
                      <a:pt x="45" y="64"/>
                      <a:pt x="47" y="56"/>
                      <a:pt x="49" y="57"/>
                    </a:cubicBezTo>
                    <a:cubicBezTo>
                      <a:pt x="50" y="57"/>
                      <a:pt x="50" y="57"/>
                      <a:pt x="51" y="57"/>
                    </a:cubicBezTo>
                    <a:cubicBezTo>
                      <a:pt x="51" y="57"/>
                      <a:pt x="52" y="56"/>
                      <a:pt x="52" y="56"/>
                    </a:cubicBezTo>
                    <a:cubicBezTo>
                      <a:pt x="53" y="55"/>
                      <a:pt x="54" y="55"/>
                      <a:pt x="55" y="54"/>
                    </a:cubicBezTo>
                    <a:cubicBezTo>
                      <a:pt x="58" y="51"/>
                      <a:pt x="61" y="54"/>
                      <a:pt x="65" y="53"/>
                    </a:cubicBezTo>
                    <a:cubicBezTo>
                      <a:pt x="67" y="53"/>
                      <a:pt x="68" y="52"/>
                      <a:pt x="70" y="52"/>
                    </a:cubicBezTo>
                    <a:cubicBezTo>
                      <a:pt x="73" y="52"/>
                      <a:pt x="76" y="52"/>
                      <a:pt x="78" y="51"/>
                    </a:cubicBezTo>
                    <a:cubicBezTo>
                      <a:pt x="84" y="49"/>
                      <a:pt x="82" y="36"/>
                      <a:pt x="82" y="31"/>
                    </a:cubicBezTo>
                    <a:cubicBezTo>
                      <a:pt x="81" y="32"/>
                      <a:pt x="78" y="34"/>
                      <a:pt x="77" y="32"/>
                    </a:cubicBezTo>
                    <a:cubicBezTo>
                      <a:pt x="76" y="31"/>
                      <a:pt x="78" y="29"/>
                      <a:pt x="77" y="28"/>
                    </a:cubicBezTo>
                    <a:cubicBezTo>
                      <a:pt x="76" y="26"/>
                      <a:pt x="72" y="27"/>
                      <a:pt x="70" y="26"/>
                    </a:cubicBezTo>
                    <a:cubicBezTo>
                      <a:pt x="68" y="26"/>
                      <a:pt x="67" y="23"/>
                      <a:pt x="66" y="22"/>
                    </a:cubicBezTo>
                    <a:cubicBezTo>
                      <a:pt x="66" y="21"/>
                      <a:pt x="65" y="20"/>
                      <a:pt x="63" y="20"/>
                    </a:cubicBezTo>
                    <a:cubicBezTo>
                      <a:pt x="61" y="18"/>
                      <a:pt x="58" y="16"/>
                      <a:pt x="56" y="14"/>
                    </a:cubicBezTo>
                    <a:cubicBezTo>
                      <a:pt x="50" y="11"/>
                      <a:pt x="44" y="7"/>
                      <a:pt x="39" y="3"/>
                    </a:cubicBezTo>
                    <a:cubicBezTo>
                      <a:pt x="38" y="3"/>
                      <a:pt x="36" y="1"/>
                      <a:pt x="35" y="1"/>
                    </a:cubicBezTo>
                    <a:cubicBezTo>
                      <a:pt x="33" y="0"/>
                      <a:pt x="30" y="1"/>
                      <a:pt x="27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0" name="Freeform 770">
                <a:extLst>
                  <a:ext uri="{FF2B5EF4-FFF2-40B4-BE49-F238E27FC236}">
                    <a16:creationId xmlns:a16="http://schemas.microsoft.com/office/drawing/2014/main" id="{F5A27DC4-E079-5442-AD39-E9675B168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253" y="3591420"/>
                <a:ext cx="190538" cy="185883"/>
              </a:xfrm>
              <a:custGeom>
                <a:avLst/>
                <a:gdLst>
                  <a:gd name="T0" fmla="*/ 45 w 55"/>
                  <a:gd name="T1" fmla="*/ 54 h 54"/>
                  <a:gd name="T2" fmla="*/ 48 w 55"/>
                  <a:gd name="T3" fmla="*/ 51 h 54"/>
                  <a:gd name="T4" fmla="*/ 51 w 55"/>
                  <a:gd name="T5" fmla="*/ 48 h 54"/>
                  <a:gd name="T6" fmla="*/ 54 w 55"/>
                  <a:gd name="T7" fmla="*/ 44 h 54"/>
                  <a:gd name="T8" fmla="*/ 55 w 55"/>
                  <a:gd name="T9" fmla="*/ 42 h 54"/>
                  <a:gd name="T10" fmla="*/ 50 w 55"/>
                  <a:gd name="T11" fmla="*/ 36 h 54"/>
                  <a:gd name="T12" fmla="*/ 45 w 55"/>
                  <a:gd name="T13" fmla="*/ 25 h 54"/>
                  <a:gd name="T14" fmla="*/ 40 w 55"/>
                  <a:gd name="T15" fmla="*/ 16 h 54"/>
                  <a:gd name="T16" fmla="*/ 38 w 55"/>
                  <a:gd name="T17" fmla="*/ 8 h 54"/>
                  <a:gd name="T18" fmla="*/ 47 w 55"/>
                  <a:gd name="T19" fmla="*/ 22 h 54"/>
                  <a:gd name="T20" fmla="*/ 49 w 55"/>
                  <a:gd name="T21" fmla="*/ 19 h 54"/>
                  <a:gd name="T22" fmla="*/ 48 w 55"/>
                  <a:gd name="T23" fmla="*/ 14 h 54"/>
                  <a:gd name="T24" fmla="*/ 47 w 55"/>
                  <a:gd name="T25" fmla="*/ 2 h 54"/>
                  <a:gd name="T26" fmla="*/ 38 w 55"/>
                  <a:gd name="T27" fmla="*/ 2 h 54"/>
                  <a:gd name="T28" fmla="*/ 25 w 55"/>
                  <a:gd name="T29" fmla="*/ 3 h 54"/>
                  <a:gd name="T30" fmla="*/ 16 w 55"/>
                  <a:gd name="T31" fmla="*/ 3 h 54"/>
                  <a:gd name="T32" fmla="*/ 4 w 55"/>
                  <a:gd name="T33" fmla="*/ 1 h 54"/>
                  <a:gd name="T34" fmla="*/ 3 w 55"/>
                  <a:gd name="T35" fmla="*/ 0 h 54"/>
                  <a:gd name="T36" fmla="*/ 1 w 55"/>
                  <a:gd name="T37" fmla="*/ 3 h 54"/>
                  <a:gd name="T38" fmla="*/ 2 w 55"/>
                  <a:gd name="T39" fmla="*/ 7 h 54"/>
                  <a:gd name="T40" fmla="*/ 1 w 55"/>
                  <a:gd name="T41" fmla="*/ 11 h 54"/>
                  <a:gd name="T42" fmla="*/ 2 w 55"/>
                  <a:gd name="T43" fmla="*/ 13 h 54"/>
                  <a:gd name="T44" fmla="*/ 2 w 55"/>
                  <a:gd name="T45" fmla="*/ 25 h 54"/>
                  <a:gd name="T46" fmla="*/ 2 w 55"/>
                  <a:gd name="T47" fmla="*/ 52 h 54"/>
                  <a:gd name="T48" fmla="*/ 34 w 55"/>
                  <a:gd name="T49" fmla="*/ 52 h 54"/>
                  <a:gd name="T50" fmla="*/ 40 w 55"/>
                  <a:gd name="T51" fmla="*/ 52 h 54"/>
                  <a:gd name="T52" fmla="*/ 45 w 55"/>
                  <a:gd name="T53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5" h="54">
                    <a:moveTo>
                      <a:pt x="45" y="54"/>
                    </a:moveTo>
                    <a:cubicBezTo>
                      <a:pt x="46" y="54"/>
                      <a:pt x="46" y="51"/>
                      <a:pt x="48" y="51"/>
                    </a:cubicBezTo>
                    <a:cubicBezTo>
                      <a:pt x="51" y="51"/>
                      <a:pt x="49" y="49"/>
                      <a:pt x="51" y="48"/>
                    </a:cubicBezTo>
                    <a:cubicBezTo>
                      <a:pt x="54" y="47"/>
                      <a:pt x="54" y="47"/>
                      <a:pt x="54" y="44"/>
                    </a:cubicBezTo>
                    <a:cubicBezTo>
                      <a:pt x="53" y="42"/>
                      <a:pt x="53" y="42"/>
                      <a:pt x="55" y="42"/>
                    </a:cubicBezTo>
                    <a:cubicBezTo>
                      <a:pt x="54" y="42"/>
                      <a:pt x="51" y="37"/>
                      <a:pt x="50" y="36"/>
                    </a:cubicBezTo>
                    <a:cubicBezTo>
                      <a:pt x="49" y="32"/>
                      <a:pt x="47" y="28"/>
                      <a:pt x="45" y="25"/>
                    </a:cubicBezTo>
                    <a:cubicBezTo>
                      <a:pt x="43" y="22"/>
                      <a:pt x="42" y="18"/>
                      <a:pt x="40" y="16"/>
                    </a:cubicBezTo>
                    <a:cubicBezTo>
                      <a:pt x="39" y="15"/>
                      <a:pt x="37" y="9"/>
                      <a:pt x="38" y="8"/>
                    </a:cubicBezTo>
                    <a:cubicBezTo>
                      <a:pt x="38" y="8"/>
                      <a:pt x="46" y="22"/>
                      <a:pt x="47" y="22"/>
                    </a:cubicBezTo>
                    <a:cubicBezTo>
                      <a:pt x="48" y="22"/>
                      <a:pt x="49" y="19"/>
                      <a:pt x="49" y="19"/>
                    </a:cubicBezTo>
                    <a:cubicBezTo>
                      <a:pt x="49" y="17"/>
                      <a:pt x="49" y="15"/>
                      <a:pt x="48" y="14"/>
                    </a:cubicBezTo>
                    <a:cubicBezTo>
                      <a:pt x="48" y="10"/>
                      <a:pt x="47" y="6"/>
                      <a:pt x="47" y="2"/>
                    </a:cubicBezTo>
                    <a:cubicBezTo>
                      <a:pt x="45" y="4"/>
                      <a:pt x="40" y="4"/>
                      <a:pt x="38" y="2"/>
                    </a:cubicBezTo>
                    <a:cubicBezTo>
                      <a:pt x="34" y="0"/>
                      <a:pt x="29" y="1"/>
                      <a:pt x="25" y="3"/>
                    </a:cubicBezTo>
                    <a:cubicBezTo>
                      <a:pt x="22" y="5"/>
                      <a:pt x="19" y="4"/>
                      <a:pt x="16" y="3"/>
                    </a:cubicBezTo>
                    <a:cubicBezTo>
                      <a:pt x="12" y="2"/>
                      <a:pt x="8" y="2"/>
                      <a:pt x="4" y="1"/>
                    </a:cubicBezTo>
                    <a:cubicBezTo>
                      <a:pt x="4" y="1"/>
                      <a:pt x="3" y="0"/>
                      <a:pt x="3" y="0"/>
                    </a:cubicBezTo>
                    <a:cubicBezTo>
                      <a:pt x="2" y="1"/>
                      <a:pt x="2" y="2"/>
                      <a:pt x="1" y="3"/>
                    </a:cubicBezTo>
                    <a:cubicBezTo>
                      <a:pt x="0" y="4"/>
                      <a:pt x="3" y="5"/>
                      <a:pt x="2" y="7"/>
                    </a:cubicBezTo>
                    <a:cubicBezTo>
                      <a:pt x="1" y="8"/>
                      <a:pt x="1" y="9"/>
                      <a:pt x="1" y="11"/>
                    </a:cubicBezTo>
                    <a:cubicBezTo>
                      <a:pt x="2" y="11"/>
                      <a:pt x="2" y="12"/>
                      <a:pt x="2" y="13"/>
                    </a:cubicBezTo>
                    <a:cubicBezTo>
                      <a:pt x="2" y="17"/>
                      <a:pt x="2" y="21"/>
                      <a:pt x="2" y="25"/>
                    </a:cubicBezTo>
                    <a:cubicBezTo>
                      <a:pt x="2" y="28"/>
                      <a:pt x="2" y="52"/>
                      <a:pt x="2" y="52"/>
                    </a:cubicBezTo>
                    <a:cubicBezTo>
                      <a:pt x="13" y="52"/>
                      <a:pt x="23" y="52"/>
                      <a:pt x="34" y="52"/>
                    </a:cubicBezTo>
                    <a:cubicBezTo>
                      <a:pt x="36" y="52"/>
                      <a:pt x="38" y="52"/>
                      <a:pt x="40" y="52"/>
                    </a:cubicBezTo>
                    <a:cubicBezTo>
                      <a:pt x="42" y="52"/>
                      <a:pt x="43" y="54"/>
                      <a:pt x="45" y="5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1" name="Freeform 771">
                <a:extLst>
                  <a:ext uri="{FF2B5EF4-FFF2-40B4-BE49-F238E27FC236}">
                    <a16:creationId xmlns:a16="http://schemas.microsoft.com/office/drawing/2014/main" id="{6892BD2C-54F8-D941-8781-D431CF49B8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4972" y="3484362"/>
                <a:ext cx="69395" cy="134118"/>
              </a:xfrm>
              <a:custGeom>
                <a:avLst/>
                <a:gdLst>
                  <a:gd name="T0" fmla="*/ 14 w 20"/>
                  <a:gd name="T1" fmla="*/ 34 h 39"/>
                  <a:gd name="T2" fmla="*/ 17 w 20"/>
                  <a:gd name="T3" fmla="*/ 30 h 39"/>
                  <a:gd name="T4" fmla="*/ 20 w 20"/>
                  <a:gd name="T5" fmla="*/ 27 h 39"/>
                  <a:gd name="T6" fmla="*/ 20 w 20"/>
                  <a:gd name="T7" fmla="*/ 24 h 39"/>
                  <a:gd name="T8" fmla="*/ 19 w 20"/>
                  <a:gd name="T9" fmla="*/ 23 h 39"/>
                  <a:gd name="T10" fmla="*/ 17 w 20"/>
                  <a:gd name="T11" fmla="*/ 20 h 39"/>
                  <a:gd name="T12" fmla="*/ 14 w 20"/>
                  <a:gd name="T13" fmla="*/ 20 h 39"/>
                  <a:gd name="T14" fmla="*/ 16 w 20"/>
                  <a:gd name="T15" fmla="*/ 16 h 39"/>
                  <a:gd name="T16" fmla="*/ 17 w 20"/>
                  <a:gd name="T17" fmla="*/ 10 h 39"/>
                  <a:gd name="T18" fmla="*/ 15 w 20"/>
                  <a:gd name="T19" fmla="*/ 6 h 39"/>
                  <a:gd name="T20" fmla="*/ 18 w 20"/>
                  <a:gd name="T21" fmla="*/ 4 h 39"/>
                  <a:gd name="T22" fmla="*/ 18 w 20"/>
                  <a:gd name="T23" fmla="*/ 1 h 39"/>
                  <a:gd name="T24" fmla="*/ 15 w 20"/>
                  <a:gd name="T25" fmla="*/ 3 h 39"/>
                  <a:gd name="T26" fmla="*/ 14 w 20"/>
                  <a:gd name="T27" fmla="*/ 2 h 39"/>
                  <a:gd name="T28" fmla="*/ 11 w 20"/>
                  <a:gd name="T29" fmla="*/ 0 h 39"/>
                  <a:gd name="T30" fmla="*/ 5 w 20"/>
                  <a:gd name="T31" fmla="*/ 4 h 39"/>
                  <a:gd name="T32" fmla="*/ 2 w 20"/>
                  <a:gd name="T33" fmla="*/ 17 h 39"/>
                  <a:gd name="T34" fmla="*/ 1 w 20"/>
                  <a:gd name="T35" fmla="*/ 21 h 39"/>
                  <a:gd name="T36" fmla="*/ 4 w 20"/>
                  <a:gd name="T37" fmla="*/ 26 h 39"/>
                  <a:gd name="T38" fmla="*/ 8 w 20"/>
                  <a:gd name="T39" fmla="*/ 30 h 39"/>
                  <a:gd name="T40" fmla="*/ 10 w 20"/>
                  <a:gd name="T41" fmla="*/ 39 h 39"/>
                  <a:gd name="T42" fmla="*/ 14 w 20"/>
                  <a:gd name="T43" fmla="*/ 34 h 39"/>
                  <a:gd name="T44" fmla="*/ 14 w 20"/>
                  <a:gd name="T45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0" h="39">
                    <a:moveTo>
                      <a:pt x="14" y="34"/>
                    </a:moveTo>
                    <a:cubicBezTo>
                      <a:pt x="12" y="32"/>
                      <a:pt x="16" y="30"/>
                      <a:pt x="17" y="30"/>
                    </a:cubicBezTo>
                    <a:cubicBezTo>
                      <a:pt x="19" y="29"/>
                      <a:pt x="20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3"/>
                      <a:pt x="19" y="23"/>
                      <a:pt x="19" y="23"/>
                    </a:cubicBezTo>
                    <a:cubicBezTo>
                      <a:pt x="18" y="22"/>
                      <a:pt x="18" y="21"/>
                      <a:pt x="17" y="20"/>
                    </a:cubicBezTo>
                    <a:cubicBezTo>
                      <a:pt x="16" y="20"/>
                      <a:pt x="15" y="21"/>
                      <a:pt x="14" y="20"/>
                    </a:cubicBezTo>
                    <a:cubicBezTo>
                      <a:pt x="11" y="18"/>
                      <a:pt x="14" y="17"/>
                      <a:pt x="16" y="16"/>
                    </a:cubicBezTo>
                    <a:cubicBezTo>
                      <a:pt x="18" y="15"/>
                      <a:pt x="19" y="12"/>
                      <a:pt x="17" y="10"/>
                    </a:cubicBezTo>
                    <a:cubicBezTo>
                      <a:pt x="17" y="9"/>
                      <a:pt x="14" y="7"/>
                      <a:pt x="15" y="6"/>
                    </a:cubicBezTo>
                    <a:cubicBezTo>
                      <a:pt x="16" y="5"/>
                      <a:pt x="17" y="5"/>
                      <a:pt x="18" y="4"/>
                    </a:cubicBezTo>
                    <a:cubicBezTo>
                      <a:pt x="18" y="4"/>
                      <a:pt x="18" y="1"/>
                      <a:pt x="18" y="1"/>
                    </a:cubicBezTo>
                    <a:cubicBezTo>
                      <a:pt x="17" y="1"/>
                      <a:pt x="16" y="4"/>
                      <a:pt x="15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3" y="1"/>
                      <a:pt x="12" y="0"/>
                      <a:pt x="11" y="0"/>
                    </a:cubicBezTo>
                    <a:cubicBezTo>
                      <a:pt x="9" y="1"/>
                      <a:pt x="6" y="2"/>
                      <a:pt x="5" y="4"/>
                    </a:cubicBezTo>
                    <a:cubicBezTo>
                      <a:pt x="3" y="8"/>
                      <a:pt x="5" y="14"/>
                      <a:pt x="2" y="17"/>
                    </a:cubicBezTo>
                    <a:cubicBezTo>
                      <a:pt x="0" y="19"/>
                      <a:pt x="0" y="19"/>
                      <a:pt x="1" y="21"/>
                    </a:cubicBezTo>
                    <a:cubicBezTo>
                      <a:pt x="1" y="23"/>
                      <a:pt x="4" y="24"/>
                      <a:pt x="4" y="26"/>
                    </a:cubicBezTo>
                    <a:cubicBezTo>
                      <a:pt x="5" y="28"/>
                      <a:pt x="8" y="29"/>
                      <a:pt x="8" y="30"/>
                    </a:cubicBezTo>
                    <a:cubicBezTo>
                      <a:pt x="9" y="33"/>
                      <a:pt x="10" y="37"/>
                      <a:pt x="10" y="39"/>
                    </a:cubicBezTo>
                    <a:cubicBezTo>
                      <a:pt x="12" y="39"/>
                      <a:pt x="16" y="37"/>
                      <a:pt x="14" y="34"/>
                    </a:cubicBezTo>
                    <a:cubicBezTo>
                      <a:pt x="13" y="33"/>
                      <a:pt x="15" y="35"/>
                      <a:pt x="14" y="3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2" name="Freeform 772">
                <a:extLst>
                  <a:ext uri="{FF2B5EF4-FFF2-40B4-BE49-F238E27FC236}">
                    <a16:creationId xmlns:a16="http://schemas.microsoft.com/office/drawing/2014/main" id="{54F1F5C9-9492-0746-A3A6-5F38CB103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554" y="3572710"/>
                <a:ext cx="262286" cy="252942"/>
              </a:xfrm>
              <a:custGeom>
                <a:avLst/>
                <a:gdLst>
                  <a:gd name="T0" fmla="*/ 21 w 76"/>
                  <a:gd name="T1" fmla="*/ 55 h 73"/>
                  <a:gd name="T2" fmla="*/ 25 w 76"/>
                  <a:gd name="T3" fmla="*/ 57 h 73"/>
                  <a:gd name="T4" fmla="*/ 28 w 76"/>
                  <a:gd name="T5" fmla="*/ 55 h 73"/>
                  <a:gd name="T6" fmla="*/ 33 w 76"/>
                  <a:gd name="T7" fmla="*/ 53 h 73"/>
                  <a:gd name="T8" fmla="*/ 44 w 76"/>
                  <a:gd name="T9" fmla="*/ 59 h 73"/>
                  <a:gd name="T10" fmla="*/ 70 w 76"/>
                  <a:gd name="T11" fmla="*/ 73 h 73"/>
                  <a:gd name="T12" fmla="*/ 71 w 76"/>
                  <a:gd name="T13" fmla="*/ 71 h 73"/>
                  <a:gd name="T14" fmla="*/ 75 w 76"/>
                  <a:gd name="T15" fmla="*/ 71 h 73"/>
                  <a:gd name="T16" fmla="*/ 75 w 76"/>
                  <a:gd name="T17" fmla="*/ 66 h 73"/>
                  <a:gd name="T18" fmla="*/ 75 w 76"/>
                  <a:gd name="T19" fmla="*/ 44 h 73"/>
                  <a:gd name="T20" fmla="*/ 75 w 76"/>
                  <a:gd name="T21" fmla="*/ 24 h 73"/>
                  <a:gd name="T22" fmla="*/ 75 w 76"/>
                  <a:gd name="T23" fmla="*/ 20 h 73"/>
                  <a:gd name="T24" fmla="*/ 74 w 76"/>
                  <a:gd name="T25" fmla="*/ 17 h 73"/>
                  <a:gd name="T26" fmla="*/ 76 w 76"/>
                  <a:gd name="T27" fmla="*/ 14 h 73"/>
                  <a:gd name="T28" fmla="*/ 74 w 76"/>
                  <a:gd name="T29" fmla="*/ 11 h 73"/>
                  <a:gd name="T30" fmla="*/ 76 w 76"/>
                  <a:gd name="T31" fmla="*/ 8 h 73"/>
                  <a:gd name="T32" fmla="*/ 67 w 76"/>
                  <a:gd name="T33" fmla="*/ 5 h 73"/>
                  <a:gd name="T34" fmla="*/ 61 w 76"/>
                  <a:gd name="T35" fmla="*/ 2 h 73"/>
                  <a:gd name="T36" fmla="*/ 51 w 76"/>
                  <a:gd name="T37" fmla="*/ 6 h 73"/>
                  <a:gd name="T38" fmla="*/ 51 w 76"/>
                  <a:gd name="T39" fmla="*/ 9 h 73"/>
                  <a:gd name="T40" fmla="*/ 50 w 76"/>
                  <a:gd name="T41" fmla="*/ 14 h 73"/>
                  <a:gd name="T42" fmla="*/ 41 w 76"/>
                  <a:gd name="T43" fmla="*/ 13 h 73"/>
                  <a:gd name="T44" fmla="*/ 36 w 76"/>
                  <a:gd name="T45" fmla="*/ 12 h 73"/>
                  <a:gd name="T46" fmla="*/ 31 w 76"/>
                  <a:gd name="T47" fmla="*/ 10 h 73"/>
                  <a:gd name="T48" fmla="*/ 29 w 76"/>
                  <a:gd name="T49" fmla="*/ 6 h 73"/>
                  <a:gd name="T50" fmla="*/ 23 w 76"/>
                  <a:gd name="T51" fmla="*/ 3 h 73"/>
                  <a:gd name="T52" fmla="*/ 17 w 76"/>
                  <a:gd name="T53" fmla="*/ 2 h 73"/>
                  <a:gd name="T54" fmla="*/ 11 w 76"/>
                  <a:gd name="T55" fmla="*/ 0 h 73"/>
                  <a:gd name="T56" fmla="*/ 11 w 76"/>
                  <a:gd name="T57" fmla="*/ 4 h 73"/>
                  <a:gd name="T58" fmla="*/ 9 w 76"/>
                  <a:gd name="T59" fmla="*/ 6 h 73"/>
                  <a:gd name="T60" fmla="*/ 5 w 76"/>
                  <a:gd name="T61" fmla="*/ 8 h 73"/>
                  <a:gd name="T62" fmla="*/ 5 w 76"/>
                  <a:gd name="T63" fmla="*/ 14 h 73"/>
                  <a:gd name="T64" fmla="*/ 1 w 76"/>
                  <a:gd name="T65" fmla="*/ 17 h 73"/>
                  <a:gd name="T66" fmla="*/ 3 w 76"/>
                  <a:gd name="T67" fmla="*/ 21 h 73"/>
                  <a:gd name="T68" fmla="*/ 3 w 76"/>
                  <a:gd name="T69" fmla="*/ 26 h 73"/>
                  <a:gd name="T70" fmla="*/ 3 w 76"/>
                  <a:gd name="T71" fmla="*/ 31 h 73"/>
                  <a:gd name="T72" fmla="*/ 3 w 76"/>
                  <a:gd name="T73" fmla="*/ 34 h 73"/>
                  <a:gd name="T74" fmla="*/ 3 w 76"/>
                  <a:gd name="T75" fmla="*/ 37 h 73"/>
                  <a:gd name="T76" fmla="*/ 1 w 76"/>
                  <a:gd name="T77" fmla="*/ 40 h 73"/>
                  <a:gd name="T78" fmla="*/ 4 w 76"/>
                  <a:gd name="T79" fmla="*/ 46 h 73"/>
                  <a:gd name="T80" fmla="*/ 7 w 76"/>
                  <a:gd name="T81" fmla="*/ 48 h 73"/>
                  <a:gd name="T82" fmla="*/ 11 w 76"/>
                  <a:gd name="T83" fmla="*/ 49 h 73"/>
                  <a:gd name="T84" fmla="*/ 14 w 76"/>
                  <a:gd name="T85" fmla="*/ 53 h 73"/>
                  <a:gd name="T86" fmla="*/ 21 w 76"/>
                  <a:gd name="T87" fmla="*/ 55 h 73"/>
                  <a:gd name="T88" fmla="*/ 21 w 76"/>
                  <a:gd name="T89" fmla="*/ 5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6" h="73">
                    <a:moveTo>
                      <a:pt x="21" y="55"/>
                    </a:moveTo>
                    <a:cubicBezTo>
                      <a:pt x="21" y="56"/>
                      <a:pt x="24" y="58"/>
                      <a:pt x="25" y="57"/>
                    </a:cubicBezTo>
                    <a:cubicBezTo>
                      <a:pt x="26" y="56"/>
                      <a:pt x="27" y="56"/>
                      <a:pt x="28" y="55"/>
                    </a:cubicBezTo>
                    <a:cubicBezTo>
                      <a:pt x="29" y="55"/>
                      <a:pt x="32" y="53"/>
                      <a:pt x="33" y="53"/>
                    </a:cubicBezTo>
                    <a:cubicBezTo>
                      <a:pt x="37" y="55"/>
                      <a:pt x="40" y="57"/>
                      <a:pt x="44" y="59"/>
                    </a:cubicBezTo>
                    <a:cubicBezTo>
                      <a:pt x="53" y="64"/>
                      <a:pt x="61" y="69"/>
                      <a:pt x="70" y="73"/>
                    </a:cubicBezTo>
                    <a:cubicBezTo>
                      <a:pt x="70" y="71"/>
                      <a:pt x="69" y="71"/>
                      <a:pt x="71" y="71"/>
                    </a:cubicBezTo>
                    <a:cubicBezTo>
                      <a:pt x="71" y="71"/>
                      <a:pt x="75" y="71"/>
                      <a:pt x="75" y="71"/>
                    </a:cubicBezTo>
                    <a:cubicBezTo>
                      <a:pt x="75" y="69"/>
                      <a:pt x="75" y="68"/>
                      <a:pt x="75" y="66"/>
                    </a:cubicBezTo>
                    <a:cubicBezTo>
                      <a:pt x="75" y="59"/>
                      <a:pt x="75" y="52"/>
                      <a:pt x="75" y="44"/>
                    </a:cubicBezTo>
                    <a:cubicBezTo>
                      <a:pt x="75" y="37"/>
                      <a:pt x="75" y="30"/>
                      <a:pt x="75" y="24"/>
                    </a:cubicBezTo>
                    <a:cubicBezTo>
                      <a:pt x="75" y="22"/>
                      <a:pt x="75" y="21"/>
                      <a:pt x="75" y="20"/>
                    </a:cubicBezTo>
                    <a:cubicBezTo>
                      <a:pt x="74" y="19"/>
                      <a:pt x="74" y="18"/>
                      <a:pt x="74" y="17"/>
                    </a:cubicBezTo>
                    <a:cubicBezTo>
                      <a:pt x="74" y="16"/>
                      <a:pt x="76" y="15"/>
                      <a:pt x="76" y="14"/>
                    </a:cubicBezTo>
                    <a:cubicBezTo>
                      <a:pt x="76" y="13"/>
                      <a:pt x="74" y="12"/>
                      <a:pt x="74" y="11"/>
                    </a:cubicBezTo>
                    <a:cubicBezTo>
                      <a:pt x="74" y="10"/>
                      <a:pt x="75" y="9"/>
                      <a:pt x="76" y="8"/>
                    </a:cubicBezTo>
                    <a:cubicBezTo>
                      <a:pt x="73" y="6"/>
                      <a:pt x="70" y="7"/>
                      <a:pt x="67" y="5"/>
                    </a:cubicBezTo>
                    <a:cubicBezTo>
                      <a:pt x="65" y="4"/>
                      <a:pt x="64" y="2"/>
                      <a:pt x="61" y="2"/>
                    </a:cubicBezTo>
                    <a:cubicBezTo>
                      <a:pt x="57" y="2"/>
                      <a:pt x="53" y="3"/>
                      <a:pt x="51" y="6"/>
                    </a:cubicBezTo>
                    <a:cubicBezTo>
                      <a:pt x="50" y="7"/>
                      <a:pt x="50" y="8"/>
                      <a:pt x="51" y="9"/>
                    </a:cubicBezTo>
                    <a:cubicBezTo>
                      <a:pt x="52" y="11"/>
                      <a:pt x="51" y="12"/>
                      <a:pt x="50" y="14"/>
                    </a:cubicBezTo>
                    <a:cubicBezTo>
                      <a:pt x="48" y="17"/>
                      <a:pt x="44" y="15"/>
                      <a:pt x="41" y="13"/>
                    </a:cubicBezTo>
                    <a:cubicBezTo>
                      <a:pt x="39" y="13"/>
                      <a:pt x="38" y="12"/>
                      <a:pt x="36" y="12"/>
                    </a:cubicBezTo>
                    <a:cubicBezTo>
                      <a:pt x="34" y="11"/>
                      <a:pt x="32" y="12"/>
                      <a:pt x="31" y="10"/>
                    </a:cubicBezTo>
                    <a:cubicBezTo>
                      <a:pt x="30" y="9"/>
                      <a:pt x="30" y="7"/>
                      <a:pt x="29" y="6"/>
                    </a:cubicBezTo>
                    <a:cubicBezTo>
                      <a:pt x="28" y="4"/>
                      <a:pt x="25" y="4"/>
                      <a:pt x="23" y="3"/>
                    </a:cubicBezTo>
                    <a:cubicBezTo>
                      <a:pt x="21" y="2"/>
                      <a:pt x="19" y="2"/>
                      <a:pt x="17" y="2"/>
                    </a:cubicBezTo>
                    <a:cubicBezTo>
                      <a:pt x="15" y="2"/>
                      <a:pt x="14" y="1"/>
                      <a:pt x="11" y="0"/>
                    </a:cubicBezTo>
                    <a:cubicBezTo>
                      <a:pt x="11" y="1"/>
                      <a:pt x="11" y="2"/>
                      <a:pt x="11" y="4"/>
                    </a:cubicBezTo>
                    <a:cubicBezTo>
                      <a:pt x="11" y="5"/>
                      <a:pt x="11" y="4"/>
                      <a:pt x="9" y="6"/>
                    </a:cubicBezTo>
                    <a:cubicBezTo>
                      <a:pt x="8" y="7"/>
                      <a:pt x="7" y="7"/>
                      <a:pt x="5" y="8"/>
                    </a:cubicBezTo>
                    <a:cubicBezTo>
                      <a:pt x="3" y="10"/>
                      <a:pt x="6" y="12"/>
                      <a:pt x="5" y="14"/>
                    </a:cubicBezTo>
                    <a:cubicBezTo>
                      <a:pt x="4" y="16"/>
                      <a:pt x="1" y="16"/>
                      <a:pt x="1" y="17"/>
                    </a:cubicBezTo>
                    <a:cubicBezTo>
                      <a:pt x="1" y="19"/>
                      <a:pt x="2" y="20"/>
                      <a:pt x="3" y="21"/>
                    </a:cubicBezTo>
                    <a:cubicBezTo>
                      <a:pt x="3" y="23"/>
                      <a:pt x="3" y="25"/>
                      <a:pt x="3" y="26"/>
                    </a:cubicBezTo>
                    <a:cubicBezTo>
                      <a:pt x="3" y="28"/>
                      <a:pt x="4" y="29"/>
                      <a:pt x="3" y="31"/>
                    </a:cubicBezTo>
                    <a:cubicBezTo>
                      <a:pt x="3" y="32"/>
                      <a:pt x="3" y="33"/>
                      <a:pt x="3" y="34"/>
                    </a:cubicBezTo>
                    <a:cubicBezTo>
                      <a:pt x="3" y="35"/>
                      <a:pt x="4" y="36"/>
                      <a:pt x="3" y="37"/>
                    </a:cubicBezTo>
                    <a:cubicBezTo>
                      <a:pt x="3" y="38"/>
                      <a:pt x="0" y="38"/>
                      <a:pt x="1" y="40"/>
                    </a:cubicBezTo>
                    <a:cubicBezTo>
                      <a:pt x="3" y="42"/>
                      <a:pt x="4" y="43"/>
                      <a:pt x="4" y="46"/>
                    </a:cubicBezTo>
                    <a:cubicBezTo>
                      <a:pt x="4" y="48"/>
                      <a:pt x="6" y="47"/>
                      <a:pt x="7" y="48"/>
                    </a:cubicBezTo>
                    <a:cubicBezTo>
                      <a:pt x="9" y="48"/>
                      <a:pt x="10" y="48"/>
                      <a:pt x="11" y="49"/>
                    </a:cubicBezTo>
                    <a:cubicBezTo>
                      <a:pt x="12" y="50"/>
                      <a:pt x="13" y="52"/>
                      <a:pt x="14" y="53"/>
                    </a:cubicBezTo>
                    <a:cubicBezTo>
                      <a:pt x="16" y="54"/>
                      <a:pt x="19" y="53"/>
                      <a:pt x="21" y="55"/>
                    </a:cubicBezTo>
                    <a:cubicBezTo>
                      <a:pt x="22" y="56"/>
                      <a:pt x="20" y="54"/>
                      <a:pt x="21" y="55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3" name="Freeform 773">
                <a:extLst>
                  <a:ext uri="{FF2B5EF4-FFF2-40B4-BE49-F238E27FC236}">
                    <a16:creationId xmlns:a16="http://schemas.microsoft.com/office/drawing/2014/main" id="{35FCDA57-7853-7544-AB1A-E939D8D589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3905" y="3670245"/>
                <a:ext cx="144669" cy="117648"/>
              </a:xfrm>
              <a:custGeom>
                <a:avLst/>
                <a:gdLst>
                  <a:gd name="T0" fmla="*/ 19 w 42"/>
                  <a:gd name="T1" fmla="*/ 34 h 34"/>
                  <a:gd name="T2" fmla="*/ 20 w 42"/>
                  <a:gd name="T3" fmla="*/ 25 h 34"/>
                  <a:gd name="T4" fmla="*/ 24 w 42"/>
                  <a:gd name="T5" fmla="*/ 22 h 34"/>
                  <a:gd name="T6" fmla="*/ 25 w 42"/>
                  <a:gd name="T7" fmla="*/ 20 h 34"/>
                  <a:gd name="T8" fmla="*/ 25 w 42"/>
                  <a:gd name="T9" fmla="*/ 9 h 34"/>
                  <a:gd name="T10" fmla="*/ 32 w 42"/>
                  <a:gd name="T11" fmla="*/ 9 h 34"/>
                  <a:gd name="T12" fmla="*/ 41 w 42"/>
                  <a:gd name="T13" fmla="*/ 9 h 34"/>
                  <a:gd name="T14" fmla="*/ 42 w 42"/>
                  <a:gd name="T15" fmla="*/ 2 h 34"/>
                  <a:gd name="T16" fmla="*/ 40 w 42"/>
                  <a:gd name="T17" fmla="*/ 0 h 34"/>
                  <a:gd name="T18" fmla="*/ 20 w 42"/>
                  <a:gd name="T19" fmla="*/ 0 h 34"/>
                  <a:gd name="T20" fmla="*/ 15 w 42"/>
                  <a:gd name="T21" fmla="*/ 6 h 34"/>
                  <a:gd name="T22" fmla="*/ 10 w 42"/>
                  <a:gd name="T23" fmla="*/ 17 h 34"/>
                  <a:gd name="T24" fmla="*/ 8 w 42"/>
                  <a:gd name="T25" fmla="*/ 18 h 34"/>
                  <a:gd name="T26" fmla="*/ 4 w 42"/>
                  <a:gd name="T27" fmla="*/ 25 h 34"/>
                  <a:gd name="T28" fmla="*/ 0 w 42"/>
                  <a:gd name="T29" fmla="*/ 34 h 34"/>
                  <a:gd name="T30" fmla="*/ 19 w 42"/>
                  <a:gd name="T31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34">
                    <a:moveTo>
                      <a:pt x="19" y="34"/>
                    </a:moveTo>
                    <a:cubicBezTo>
                      <a:pt x="19" y="31"/>
                      <a:pt x="18" y="26"/>
                      <a:pt x="20" y="25"/>
                    </a:cubicBezTo>
                    <a:cubicBezTo>
                      <a:pt x="21" y="24"/>
                      <a:pt x="23" y="23"/>
                      <a:pt x="24" y="22"/>
                    </a:cubicBezTo>
                    <a:cubicBezTo>
                      <a:pt x="25" y="22"/>
                      <a:pt x="25" y="20"/>
                      <a:pt x="25" y="20"/>
                    </a:cubicBezTo>
                    <a:cubicBezTo>
                      <a:pt x="25" y="16"/>
                      <a:pt x="25" y="13"/>
                      <a:pt x="25" y="9"/>
                    </a:cubicBezTo>
                    <a:cubicBezTo>
                      <a:pt x="25" y="9"/>
                      <a:pt x="31" y="9"/>
                      <a:pt x="32" y="9"/>
                    </a:cubicBezTo>
                    <a:cubicBezTo>
                      <a:pt x="35" y="9"/>
                      <a:pt x="38" y="9"/>
                      <a:pt x="41" y="9"/>
                    </a:cubicBezTo>
                    <a:cubicBezTo>
                      <a:pt x="42" y="9"/>
                      <a:pt x="42" y="3"/>
                      <a:pt x="42" y="2"/>
                    </a:cubicBezTo>
                    <a:cubicBezTo>
                      <a:pt x="42" y="0"/>
                      <a:pt x="42" y="0"/>
                      <a:pt x="40" y="0"/>
                    </a:cubicBezTo>
                    <a:cubicBezTo>
                      <a:pt x="33" y="0"/>
                      <a:pt x="27" y="0"/>
                      <a:pt x="20" y="0"/>
                    </a:cubicBezTo>
                    <a:cubicBezTo>
                      <a:pt x="18" y="2"/>
                      <a:pt x="17" y="4"/>
                      <a:pt x="15" y="6"/>
                    </a:cubicBezTo>
                    <a:cubicBezTo>
                      <a:pt x="11" y="9"/>
                      <a:pt x="11" y="12"/>
                      <a:pt x="10" y="17"/>
                    </a:cubicBezTo>
                    <a:cubicBezTo>
                      <a:pt x="10" y="17"/>
                      <a:pt x="9" y="18"/>
                      <a:pt x="8" y="18"/>
                    </a:cubicBezTo>
                    <a:cubicBezTo>
                      <a:pt x="6" y="20"/>
                      <a:pt x="5" y="22"/>
                      <a:pt x="4" y="25"/>
                    </a:cubicBezTo>
                    <a:cubicBezTo>
                      <a:pt x="2" y="28"/>
                      <a:pt x="0" y="30"/>
                      <a:pt x="0" y="34"/>
                    </a:cubicBezTo>
                    <a:cubicBezTo>
                      <a:pt x="6" y="34"/>
                      <a:pt x="13" y="34"/>
                      <a:pt x="19" y="3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4" name="Freeform 774">
                <a:extLst>
                  <a:ext uri="{FF2B5EF4-FFF2-40B4-BE49-F238E27FC236}">
                    <a16:creationId xmlns:a16="http://schemas.microsoft.com/office/drawing/2014/main" id="{28E3A4E9-C1CF-A547-9CDC-0811D6E5E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299" y="3504361"/>
                <a:ext cx="207005" cy="165883"/>
              </a:xfrm>
              <a:custGeom>
                <a:avLst/>
                <a:gdLst>
                  <a:gd name="T0" fmla="*/ 22 w 60"/>
                  <a:gd name="T1" fmla="*/ 48 h 48"/>
                  <a:gd name="T2" fmla="*/ 23 w 60"/>
                  <a:gd name="T3" fmla="*/ 41 h 48"/>
                  <a:gd name="T4" fmla="*/ 29 w 60"/>
                  <a:gd name="T5" fmla="*/ 37 h 48"/>
                  <a:gd name="T6" fmla="*/ 33 w 60"/>
                  <a:gd name="T7" fmla="*/ 37 h 48"/>
                  <a:gd name="T8" fmla="*/ 38 w 60"/>
                  <a:gd name="T9" fmla="*/ 35 h 48"/>
                  <a:gd name="T10" fmla="*/ 40 w 60"/>
                  <a:gd name="T11" fmla="*/ 32 h 48"/>
                  <a:gd name="T12" fmla="*/ 45 w 60"/>
                  <a:gd name="T13" fmla="*/ 31 h 48"/>
                  <a:gd name="T14" fmla="*/ 46 w 60"/>
                  <a:gd name="T15" fmla="*/ 28 h 48"/>
                  <a:gd name="T16" fmla="*/ 50 w 60"/>
                  <a:gd name="T17" fmla="*/ 25 h 48"/>
                  <a:gd name="T18" fmla="*/ 53 w 60"/>
                  <a:gd name="T19" fmla="*/ 23 h 48"/>
                  <a:gd name="T20" fmla="*/ 58 w 60"/>
                  <a:gd name="T21" fmla="*/ 24 h 48"/>
                  <a:gd name="T22" fmla="*/ 56 w 60"/>
                  <a:gd name="T23" fmla="*/ 16 h 48"/>
                  <a:gd name="T24" fmla="*/ 56 w 60"/>
                  <a:gd name="T25" fmla="*/ 10 h 48"/>
                  <a:gd name="T26" fmla="*/ 55 w 60"/>
                  <a:gd name="T27" fmla="*/ 7 h 48"/>
                  <a:gd name="T28" fmla="*/ 51 w 60"/>
                  <a:gd name="T29" fmla="*/ 6 h 48"/>
                  <a:gd name="T30" fmla="*/ 47 w 60"/>
                  <a:gd name="T31" fmla="*/ 6 h 48"/>
                  <a:gd name="T32" fmla="*/ 42 w 60"/>
                  <a:gd name="T33" fmla="*/ 6 h 48"/>
                  <a:gd name="T34" fmla="*/ 35 w 60"/>
                  <a:gd name="T35" fmla="*/ 4 h 48"/>
                  <a:gd name="T36" fmla="*/ 30 w 60"/>
                  <a:gd name="T37" fmla="*/ 13 h 48"/>
                  <a:gd name="T38" fmla="*/ 20 w 60"/>
                  <a:gd name="T39" fmla="*/ 19 h 48"/>
                  <a:gd name="T40" fmla="*/ 16 w 60"/>
                  <a:gd name="T41" fmla="*/ 27 h 48"/>
                  <a:gd name="T42" fmla="*/ 16 w 60"/>
                  <a:gd name="T43" fmla="*/ 35 h 48"/>
                  <a:gd name="T44" fmla="*/ 14 w 60"/>
                  <a:gd name="T45" fmla="*/ 39 h 48"/>
                  <a:gd name="T46" fmla="*/ 9 w 60"/>
                  <a:gd name="T47" fmla="*/ 42 h 48"/>
                  <a:gd name="T48" fmla="*/ 5 w 60"/>
                  <a:gd name="T49" fmla="*/ 45 h 48"/>
                  <a:gd name="T50" fmla="*/ 0 w 60"/>
                  <a:gd name="T51" fmla="*/ 48 h 48"/>
                  <a:gd name="T52" fmla="*/ 22 w 60"/>
                  <a:gd name="T5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0" h="48">
                    <a:moveTo>
                      <a:pt x="22" y="48"/>
                    </a:moveTo>
                    <a:cubicBezTo>
                      <a:pt x="22" y="45"/>
                      <a:pt x="21" y="43"/>
                      <a:pt x="23" y="41"/>
                    </a:cubicBezTo>
                    <a:cubicBezTo>
                      <a:pt x="25" y="40"/>
                      <a:pt x="28" y="39"/>
                      <a:pt x="29" y="37"/>
                    </a:cubicBezTo>
                    <a:cubicBezTo>
                      <a:pt x="30" y="37"/>
                      <a:pt x="32" y="37"/>
                      <a:pt x="33" y="37"/>
                    </a:cubicBezTo>
                    <a:cubicBezTo>
                      <a:pt x="34" y="36"/>
                      <a:pt x="36" y="36"/>
                      <a:pt x="38" y="35"/>
                    </a:cubicBezTo>
                    <a:cubicBezTo>
                      <a:pt x="39" y="34"/>
                      <a:pt x="39" y="33"/>
                      <a:pt x="40" y="32"/>
                    </a:cubicBezTo>
                    <a:cubicBezTo>
                      <a:pt x="41" y="31"/>
                      <a:pt x="44" y="32"/>
                      <a:pt x="45" y="31"/>
                    </a:cubicBezTo>
                    <a:cubicBezTo>
                      <a:pt x="46" y="30"/>
                      <a:pt x="46" y="29"/>
                      <a:pt x="46" y="28"/>
                    </a:cubicBezTo>
                    <a:cubicBezTo>
                      <a:pt x="46" y="26"/>
                      <a:pt x="49" y="26"/>
                      <a:pt x="50" y="25"/>
                    </a:cubicBezTo>
                    <a:cubicBezTo>
                      <a:pt x="51" y="24"/>
                      <a:pt x="51" y="23"/>
                      <a:pt x="53" y="23"/>
                    </a:cubicBezTo>
                    <a:cubicBezTo>
                      <a:pt x="54" y="23"/>
                      <a:pt x="57" y="24"/>
                      <a:pt x="58" y="24"/>
                    </a:cubicBezTo>
                    <a:cubicBezTo>
                      <a:pt x="60" y="23"/>
                      <a:pt x="56" y="17"/>
                      <a:pt x="56" y="16"/>
                    </a:cubicBezTo>
                    <a:cubicBezTo>
                      <a:pt x="56" y="14"/>
                      <a:pt x="56" y="12"/>
                      <a:pt x="56" y="10"/>
                    </a:cubicBezTo>
                    <a:cubicBezTo>
                      <a:pt x="55" y="9"/>
                      <a:pt x="55" y="8"/>
                      <a:pt x="55" y="7"/>
                    </a:cubicBezTo>
                    <a:cubicBezTo>
                      <a:pt x="53" y="7"/>
                      <a:pt x="52" y="6"/>
                      <a:pt x="51" y="6"/>
                    </a:cubicBezTo>
                    <a:cubicBezTo>
                      <a:pt x="50" y="5"/>
                      <a:pt x="48" y="6"/>
                      <a:pt x="47" y="6"/>
                    </a:cubicBezTo>
                    <a:cubicBezTo>
                      <a:pt x="46" y="5"/>
                      <a:pt x="44" y="6"/>
                      <a:pt x="42" y="6"/>
                    </a:cubicBezTo>
                    <a:cubicBezTo>
                      <a:pt x="40" y="6"/>
                      <a:pt x="36" y="0"/>
                      <a:pt x="35" y="4"/>
                    </a:cubicBezTo>
                    <a:cubicBezTo>
                      <a:pt x="34" y="7"/>
                      <a:pt x="33" y="10"/>
                      <a:pt x="30" y="13"/>
                    </a:cubicBezTo>
                    <a:cubicBezTo>
                      <a:pt x="27" y="16"/>
                      <a:pt x="23" y="16"/>
                      <a:pt x="20" y="19"/>
                    </a:cubicBezTo>
                    <a:cubicBezTo>
                      <a:pt x="18" y="21"/>
                      <a:pt x="17" y="24"/>
                      <a:pt x="16" y="27"/>
                    </a:cubicBezTo>
                    <a:cubicBezTo>
                      <a:pt x="16" y="29"/>
                      <a:pt x="17" y="32"/>
                      <a:pt x="16" y="35"/>
                    </a:cubicBezTo>
                    <a:cubicBezTo>
                      <a:pt x="15" y="36"/>
                      <a:pt x="14" y="38"/>
                      <a:pt x="14" y="39"/>
                    </a:cubicBezTo>
                    <a:cubicBezTo>
                      <a:pt x="13" y="41"/>
                      <a:pt x="11" y="41"/>
                      <a:pt x="9" y="42"/>
                    </a:cubicBezTo>
                    <a:cubicBezTo>
                      <a:pt x="8" y="43"/>
                      <a:pt x="7" y="44"/>
                      <a:pt x="5" y="45"/>
                    </a:cubicBezTo>
                    <a:cubicBezTo>
                      <a:pt x="4" y="46"/>
                      <a:pt x="2" y="46"/>
                      <a:pt x="0" y="48"/>
                    </a:cubicBezTo>
                    <a:lnTo>
                      <a:pt x="22" y="48"/>
                    </a:ln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5" name="Freeform 775">
                <a:extLst>
                  <a:ext uri="{FF2B5EF4-FFF2-40B4-BE49-F238E27FC236}">
                    <a16:creationId xmlns:a16="http://schemas.microsoft.com/office/drawing/2014/main" id="{3DF690E6-B90E-EE4B-A1A4-09849FD53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222" y="3487891"/>
                <a:ext cx="357554" cy="341177"/>
              </a:xfrm>
              <a:custGeom>
                <a:avLst/>
                <a:gdLst>
                  <a:gd name="T0" fmla="*/ 35 w 104"/>
                  <a:gd name="T1" fmla="*/ 22 h 99"/>
                  <a:gd name="T2" fmla="*/ 36 w 104"/>
                  <a:gd name="T3" fmla="*/ 29 h 99"/>
                  <a:gd name="T4" fmla="*/ 31 w 104"/>
                  <a:gd name="T5" fmla="*/ 28 h 99"/>
                  <a:gd name="T6" fmla="*/ 29 w 104"/>
                  <a:gd name="T7" fmla="*/ 30 h 99"/>
                  <a:gd name="T8" fmla="*/ 26 w 104"/>
                  <a:gd name="T9" fmla="*/ 31 h 99"/>
                  <a:gd name="T10" fmla="*/ 24 w 104"/>
                  <a:gd name="T11" fmla="*/ 35 h 99"/>
                  <a:gd name="T12" fmla="*/ 20 w 104"/>
                  <a:gd name="T13" fmla="*/ 37 h 99"/>
                  <a:gd name="T14" fmla="*/ 17 w 104"/>
                  <a:gd name="T15" fmla="*/ 40 h 99"/>
                  <a:gd name="T16" fmla="*/ 11 w 104"/>
                  <a:gd name="T17" fmla="*/ 42 h 99"/>
                  <a:gd name="T18" fmla="*/ 8 w 104"/>
                  <a:gd name="T19" fmla="*/ 43 h 99"/>
                  <a:gd name="T20" fmla="*/ 4 w 104"/>
                  <a:gd name="T21" fmla="*/ 45 h 99"/>
                  <a:gd name="T22" fmla="*/ 1 w 104"/>
                  <a:gd name="T23" fmla="*/ 52 h 99"/>
                  <a:gd name="T24" fmla="*/ 2 w 104"/>
                  <a:gd name="T25" fmla="*/ 56 h 99"/>
                  <a:gd name="T26" fmla="*/ 6 w 104"/>
                  <a:gd name="T27" fmla="*/ 59 h 99"/>
                  <a:gd name="T28" fmla="*/ 37 w 104"/>
                  <a:gd name="T29" fmla="*/ 79 h 99"/>
                  <a:gd name="T30" fmla="*/ 48 w 104"/>
                  <a:gd name="T31" fmla="*/ 86 h 99"/>
                  <a:gd name="T32" fmla="*/ 49 w 104"/>
                  <a:gd name="T33" fmla="*/ 87 h 99"/>
                  <a:gd name="T34" fmla="*/ 58 w 104"/>
                  <a:gd name="T35" fmla="*/ 93 h 99"/>
                  <a:gd name="T36" fmla="*/ 61 w 104"/>
                  <a:gd name="T37" fmla="*/ 99 h 99"/>
                  <a:gd name="T38" fmla="*/ 67 w 104"/>
                  <a:gd name="T39" fmla="*/ 97 h 99"/>
                  <a:gd name="T40" fmla="*/ 72 w 104"/>
                  <a:gd name="T41" fmla="*/ 96 h 99"/>
                  <a:gd name="T42" fmla="*/ 85 w 104"/>
                  <a:gd name="T43" fmla="*/ 87 h 99"/>
                  <a:gd name="T44" fmla="*/ 100 w 104"/>
                  <a:gd name="T45" fmla="*/ 77 h 99"/>
                  <a:gd name="T46" fmla="*/ 104 w 104"/>
                  <a:gd name="T47" fmla="*/ 75 h 99"/>
                  <a:gd name="T48" fmla="*/ 97 w 104"/>
                  <a:gd name="T49" fmla="*/ 69 h 99"/>
                  <a:gd name="T50" fmla="*/ 94 w 104"/>
                  <a:gd name="T51" fmla="*/ 69 h 99"/>
                  <a:gd name="T52" fmla="*/ 92 w 104"/>
                  <a:gd name="T53" fmla="*/ 63 h 99"/>
                  <a:gd name="T54" fmla="*/ 92 w 104"/>
                  <a:gd name="T55" fmla="*/ 60 h 99"/>
                  <a:gd name="T56" fmla="*/ 93 w 104"/>
                  <a:gd name="T57" fmla="*/ 55 h 99"/>
                  <a:gd name="T58" fmla="*/ 93 w 104"/>
                  <a:gd name="T59" fmla="*/ 50 h 99"/>
                  <a:gd name="T60" fmla="*/ 93 w 104"/>
                  <a:gd name="T61" fmla="*/ 46 h 99"/>
                  <a:gd name="T62" fmla="*/ 92 w 104"/>
                  <a:gd name="T63" fmla="*/ 42 h 99"/>
                  <a:gd name="T64" fmla="*/ 91 w 104"/>
                  <a:gd name="T65" fmla="*/ 37 h 99"/>
                  <a:gd name="T66" fmla="*/ 87 w 104"/>
                  <a:gd name="T67" fmla="*/ 27 h 99"/>
                  <a:gd name="T68" fmla="*/ 82 w 104"/>
                  <a:gd name="T69" fmla="*/ 20 h 99"/>
                  <a:gd name="T70" fmla="*/ 85 w 104"/>
                  <a:gd name="T71" fmla="*/ 13 h 99"/>
                  <a:gd name="T72" fmla="*/ 86 w 104"/>
                  <a:gd name="T73" fmla="*/ 2 h 99"/>
                  <a:gd name="T74" fmla="*/ 84 w 104"/>
                  <a:gd name="T75" fmla="*/ 1 h 99"/>
                  <a:gd name="T76" fmla="*/ 81 w 104"/>
                  <a:gd name="T77" fmla="*/ 0 h 99"/>
                  <a:gd name="T78" fmla="*/ 79 w 104"/>
                  <a:gd name="T79" fmla="*/ 1 h 99"/>
                  <a:gd name="T80" fmla="*/ 75 w 104"/>
                  <a:gd name="T81" fmla="*/ 0 h 99"/>
                  <a:gd name="T82" fmla="*/ 72 w 104"/>
                  <a:gd name="T83" fmla="*/ 2 h 99"/>
                  <a:gd name="T84" fmla="*/ 68 w 104"/>
                  <a:gd name="T85" fmla="*/ 1 h 99"/>
                  <a:gd name="T86" fmla="*/ 61 w 104"/>
                  <a:gd name="T87" fmla="*/ 2 h 99"/>
                  <a:gd name="T88" fmla="*/ 46 w 104"/>
                  <a:gd name="T89" fmla="*/ 5 h 99"/>
                  <a:gd name="T90" fmla="*/ 43 w 104"/>
                  <a:gd name="T91" fmla="*/ 7 h 99"/>
                  <a:gd name="T92" fmla="*/ 39 w 104"/>
                  <a:gd name="T93" fmla="*/ 8 h 99"/>
                  <a:gd name="T94" fmla="*/ 34 w 104"/>
                  <a:gd name="T95" fmla="*/ 12 h 99"/>
                  <a:gd name="T96" fmla="*/ 35 w 104"/>
                  <a:gd name="T97" fmla="*/ 22 h 99"/>
                  <a:gd name="T98" fmla="*/ 35 w 104"/>
                  <a:gd name="T99" fmla="*/ 22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4" h="99">
                    <a:moveTo>
                      <a:pt x="35" y="22"/>
                    </a:moveTo>
                    <a:cubicBezTo>
                      <a:pt x="36" y="23"/>
                      <a:pt x="40" y="29"/>
                      <a:pt x="36" y="29"/>
                    </a:cubicBezTo>
                    <a:cubicBezTo>
                      <a:pt x="35" y="28"/>
                      <a:pt x="32" y="27"/>
                      <a:pt x="31" y="28"/>
                    </a:cubicBezTo>
                    <a:cubicBezTo>
                      <a:pt x="30" y="29"/>
                      <a:pt x="30" y="29"/>
                      <a:pt x="29" y="30"/>
                    </a:cubicBezTo>
                    <a:cubicBezTo>
                      <a:pt x="28" y="31"/>
                      <a:pt x="27" y="31"/>
                      <a:pt x="26" y="31"/>
                    </a:cubicBezTo>
                    <a:cubicBezTo>
                      <a:pt x="24" y="32"/>
                      <a:pt x="25" y="34"/>
                      <a:pt x="24" y="35"/>
                    </a:cubicBezTo>
                    <a:cubicBezTo>
                      <a:pt x="24" y="37"/>
                      <a:pt x="21" y="36"/>
                      <a:pt x="20" y="37"/>
                    </a:cubicBezTo>
                    <a:cubicBezTo>
                      <a:pt x="18" y="37"/>
                      <a:pt x="18" y="39"/>
                      <a:pt x="17" y="40"/>
                    </a:cubicBezTo>
                    <a:cubicBezTo>
                      <a:pt x="15" y="42"/>
                      <a:pt x="13" y="41"/>
                      <a:pt x="11" y="42"/>
                    </a:cubicBezTo>
                    <a:cubicBezTo>
                      <a:pt x="10" y="42"/>
                      <a:pt x="9" y="42"/>
                      <a:pt x="8" y="43"/>
                    </a:cubicBezTo>
                    <a:cubicBezTo>
                      <a:pt x="7" y="43"/>
                      <a:pt x="5" y="44"/>
                      <a:pt x="4" y="45"/>
                    </a:cubicBezTo>
                    <a:cubicBezTo>
                      <a:pt x="0" y="47"/>
                      <a:pt x="1" y="48"/>
                      <a:pt x="1" y="52"/>
                    </a:cubicBezTo>
                    <a:cubicBezTo>
                      <a:pt x="1" y="55"/>
                      <a:pt x="0" y="55"/>
                      <a:pt x="2" y="56"/>
                    </a:cubicBezTo>
                    <a:cubicBezTo>
                      <a:pt x="3" y="57"/>
                      <a:pt x="5" y="58"/>
                      <a:pt x="6" y="59"/>
                    </a:cubicBezTo>
                    <a:cubicBezTo>
                      <a:pt x="16" y="66"/>
                      <a:pt x="26" y="72"/>
                      <a:pt x="37" y="79"/>
                    </a:cubicBezTo>
                    <a:cubicBezTo>
                      <a:pt x="40" y="81"/>
                      <a:pt x="44" y="84"/>
                      <a:pt x="48" y="86"/>
                    </a:cubicBezTo>
                    <a:cubicBezTo>
                      <a:pt x="48" y="87"/>
                      <a:pt x="49" y="87"/>
                      <a:pt x="49" y="87"/>
                    </a:cubicBezTo>
                    <a:cubicBezTo>
                      <a:pt x="52" y="92"/>
                      <a:pt x="54" y="92"/>
                      <a:pt x="58" y="93"/>
                    </a:cubicBezTo>
                    <a:cubicBezTo>
                      <a:pt x="61" y="94"/>
                      <a:pt x="58" y="98"/>
                      <a:pt x="61" y="99"/>
                    </a:cubicBezTo>
                    <a:cubicBezTo>
                      <a:pt x="62" y="99"/>
                      <a:pt x="65" y="98"/>
                      <a:pt x="67" y="97"/>
                    </a:cubicBezTo>
                    <a:cubicBezTo>
                      <a:pt x="68" y="97"/>
                      <a:pt x="71" y="97"/>
                      <a:pt x="72" y="96"/>
                    </a:cubicBezTo>
                    <a:cubicBezTo>
                      <a:pt x="76" y="93"/>
                      <a:pt x="80" y="90"/>
                      <a:pt x="85" y="87"/>
                    </a:cubicBezTo>
                    <a:cubicBezTo>
                      <a:pt x="90" y="84"/>
                      <a:pt x="95" y="80"/>
                      <a:pt x="100" y="77"/>
                    </a:cubicBezTo>
                    <a:cubicBezTo>
                      <a:pt x="101" y="77"/>
                      <a:pt x="102" y="76"/>
                      <a:pt x="104" y="75"/>
                    </a:cubicBezTo>
                    <a:cubicBezTo>
                      <a:pt x="102" y="71"/>
                      <a:pt x="101" y="70"/>
                      <a:pt x="97" y="69"/>
                    </a:cubicBezTo>
                    <a:cubicBezTo>
                      <a:pt x="96" y="69"/>
                      <a:pt x="94" y="69"/>
                      <a:pt x="94" y="69"/>
                    </a:cubicBezTo>
                    <a:cubicBezTo>
                      <a:pt x="94" y="66"/>
                      <a:pt x="94" y="65"/>
                      <a:pt x="92" y="63"/>
                    </a:cubicBezTo>
                    <a:cubicBezTo>
                      <a:pt x="91" y="61"/>
                      <a:pt x="91" y="61"/>
                      <a:pt x="92" y="60"/>
                    </a:cubicBezTo>
                    <a:cubicBezTo>
                      <a:pt x="94" y="58"/>
                      <a:pt x="93" y="57"/>
                      <a:pt x="93" y="55"/>
                    </a:cubicBezTo>
                    <a:cubicBezTo>
                      <a:pt x="93" y="53"/>
                      <a:pt x="94" y="52"/>
                      <a:pt x="93" y="50"/>
                    </a:cubicBezTo>
                    <a:cubicBezTo>
                      <a:pt x="93" y="49"/>
                      <a:pt x="93" y="48"/>
                      <a:pt x="93" y="46"/>
                    </a:cubicBezTo>
                    <a:cubicBezTo>
                      <a:pt x="93" y="45"/>
                      <a:pt x="93" y="43"/>
                      <a:pt x="92" y="42"/>
                    </a:cubicBezTo>
                    <a:cubicBezTo>
                      <a:pt x="91" y="41"/>
                      <a:pt x="91" y="39"/>
                      <a:pt x="91" y="37"/>
                    </a:cubicBezTo>
                    <a:cubicBezTo>
                      <a:pt x="91" y="34"/>
                      <a:pt x="90" y="30"/>
                      <a:pt x="87" y="27"/>
                    </a:cubicBezTo>
                    <a:cubicBezTo>
                      <a:pt x="85" y="25"/>
                      <a:pt x="83" y="23"/>
                      <a:pt x="82" y="20"/>
                    </a:cubicBezTo>
                    <a:cubicBezTo>
                      <a:pt x="80" y="16"/>
                      <a:pt x="84" y="17"/>
                      <a:pt x="85" y="13"/>
                    </a:cubicBezTo>
                    <a:cubicBezTo>
                      <a:pt x="85" y="9"/>
                      <a:pt x="85" y="6"/>
                      <a:pt x="86" y="2"/>
                    </a:cubicBezTo>
                    <a:cubicBezTo>
                      <a:pt x="85" y="2"/>
                      <a:pt x="85" y="1"/>
                      <a:pt x="84" y="1"/>
                    </a:cubicBezTo>
                    <a:cubicBezTo>
                      <a:pt x="82" y="2"/>
                      <a:pt x="82" y="0"/>
                      <a:pt x="81" y="0"/>
                    </a:cubicBezTo>
                    <a:cubicBezTo>
                      <a:pt x="80" y="0"/>
                      <a:pt x="80" y="1"/>
                      <a:pt x="79" y="1"/>
                    </a:cubicBezTo>
                    <a:cubicBezTo>
                      <a:pt x="77" y="1"/>
                      <a:pt x="77" y="0"/>
                      <a:pt x="75" y="0"/>
                    </a:cubicBezTo>
                    <a:cubicBezTo>
                      <a:pt x="74" y="1"/>
                      <a:pt x="73" y="1"/>
                      <a:pt x="72" y="2"/>
                    </a:cubicBezTo>
                    <a:cubicBezTo>
                      <a:pt x="70" y="3"/>
                      <a:pt x="70" y="2"/>
                      <a:pt x="68" y="1"/>
                    </a:cubicBezTo>
                    <a:cubicBezTo>
                      <a:pt x="66" y="1"/>
                      <a:pt x="63" y="1"/>
                      <a:pt x="61" y="2"/>
                    </a:cubicBezTo>
                    <a:cubicBezTo>
                      <a:pt x="56" y="3"/>
                      <a:pt x="51" y="3"/>
                      <a:pt x="46" y="5"/>
                    </a:cubicBezTo>
                    <a:cubicBezTo>
                      <a:pt x="45" y="6"/>
                      <a:pt x="44" y="7"/>
                      <a:pt x="43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7" y="9"/>
                      <a:pt x="37" y="12"/>
                      <a:pt x="34" y="12"/>
                    </a:cubicBezTo>
                    <a:cubicBezTo>
                      <a:pt x="35" y="15"/>
                      <a:pt x="35" y="18"/>
                      <a:pt x="35" y="22"/>
                    </a:cubicBezTo>
                    <a:cubicBezTo>
                      <a:pt x="36" y="23"/>
                      <a:pt x="35" y="20"/>
                      <a:pt x="35" y="2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6" name="Freeform 776">
                <a:extLst>
                  <a:ext uri="{FF2B5EF4-FFF2-40B4-BE49-F238E27FC236}">
                    <a16:creationId xmlns:a16="http://schemas.microsoft.com/office/drawing/2014/main" id="{C4A0B70C-5EDF-8449-B49D-CDCB1E470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8273" y="2194949"/>
                <a:ext cx="1052669" cy="784707"/>
              </a:xfrm>
              <a:custGeom>
                <a:avLst/>
                <a:gdLst>
                  <a:gd name="T0" fmla="*/ 33 w 305"/>
                  <a:gd name="T1" fmla="*/ 54 h 227"/>
                  <a:gd name="T2" fmla="*/ 1 w 305"/>
                  <a:gd name="T3" fmla="*/ 63 h 227"/>
                  <a:gd name="T4" fmla="*/ 19 w 305"/>
                  <a:gd name="T5" fmla="*/ 72 h 227"/>
                  <a:gd name="T6" fmla="*/ 24 w 305"/>
                  <a:gd name="T7" fmla="*/ 75 h 227"/>
                  <a:gd name="T8" fmla="*/ 20 w 305"/>
                  <a:gd name="T9" fmla="*/ 81 h 227"/>
                  <a:gd name="T10" fmla="*/ 36 w 305"/>
                  <a:gd name="T11" fmla="*/ 86 h 227"/>
                  <a:gd name="T12" fmla="*/ 73 w 305"/>
                  <a:gd name="T13" fmla="*/ 93 h 227"/>
                  <a:gd name="T14" fmla="*/ 87 w 305"/>
                  <a:gd name="T15" fmla="*/ 112 h 227"/>
                  <a:gd name="T16" fmla="*/ 88 w 305"/>
                  <a:gd name="T17" fmla="*/ 122 h 227"/>
                  <a:gd name="T18" fmla="*/ 89 w 305"/>
                  <a:gd name="T19" fmla="*/ 131 h 227"/>
                  <a:gd name="T20" fmla="*/ 104 w 305"/>
                  <a:gd name="T21" fmla="*/ 129 h 227"/>
                  <a:gd name="T22" fmla="*/ 106 w 305"/>
                  <a:gd name="T23" fmla="*/ 135 h 227"/>
                  <a:gd name="T24" fmla="*/ 106 w 305"/>
                  <a:gd name="T25" fmla="*/ 144 h 227"/>
                  <a:gd name="T26" fmla="*/ 109 w 305"/>
                  <a:gd name="T27" fmla="*/ 155 h 227"/>
                  <a:gd name="T28" fmla="*/ 106 w 305"/>
                  <a:gd name="T29" fmla="*/ 160 h 227"/>
                  <a:gd name="T30" fmla="*/ 100 w 305"/>
                  <a:gd name="T31" fmla="*/ 162 h 227"/>
                  <a:gd name="T32" fmla="*/ 112 w 305"/>
                  <a:gd name="T33" fmla="*/ 165 h 227"/>
                  <a:gd name="T34" fmla="*/ 112 w 305"/>
                  <a:gd name="T35" fmla="*/ 169 h 227"/>
                  <a:gd name="T36" fmla="*/ 107 w 305"/>
                  <a:gd name="T37" fmla="*/ 172 h 227"/>
                  <a:gd name="T38" fmla="*/ 107 w 305"/>
                  <a:gd name="T39" fmla="*/ 180 h 227"/>
                  <a:gd name="T40" fmla="*/ 110 w 305"/>
                  <a:gd name="T41" fmla="*/ 192 h 227"/>
                  <a:gd name="T42" fmla="*/ 114 w 305"/>
                  <a:gd name="T43" fmla="*/ 193 h 227"/>
                  <a:gd name="T44" fmla="*/ 120 w 305"/>
                  <a:gd name="T45" fmla="*/ 210 h 227"/>
                  <a:gd name="T46" fmla="*/ 138 w 305"/>
                  <a:gd name="T47" fmla="*/ 219 h 227"/>
                  <a:gd name="T48" fmla="*/ 142 w 305"/>
                  <a:gd name="T49" fmla="*/ 224 h 227"/>
                  <a:gd name="T50" fmla="*/ 151 w 305"/>
                  <a:gd name="T51" fmla="*/ 214 h 227"/>
                  <a:gd name="T52" fmla="*/ 156 w 305"/>
                  <a:gd name="T53" fmla="*/ 200 h 227"/>
                  <a:gd name="T54" fmla="*/ 163 w 305"/>
                  <a:gd name="T55" fmla="*/ 192 h 227"/>
                  <a:gd name="T56" fmla="*/ 173 w 305"/>
                  <a:gd name="T57" fmla="*/ 179 h 227"/>
                  <a:gd name="T58" fmla="*/ 193 w 305"/>
                  <a:gd name="T59" fmla="*/ 173 h 227"/>
                  <a:gd name="T60" fmla="*/ 216 w 305"/>
                  <a:gd name="T61" fmla="*/ 160 h 227"/>
                  <a:gd name="T62" fmla="*/ 232 w 305"/>
                  <a:gd name="T63" fmla="*/ 142 h 227"/>
                  <a:gd name="T64" fmla="*/ 234 w 305"/>
                  <a:gd name="T65" fmla="*/ 130 h 227"/>
                  <a:gd name="T66" fmla="*/ 253 w 305"/>
                  <a:gd name="T67" fmla="*/ 129 h 227"/>
                  <a:gd name="T68" fmla="*/ 233 w 305"/>
                  <a:gd name="T69" fmla="*/ 119 h 227"/>
                  <a:gd name="T70" fmla="*/ 238 w 305"/>
                  <a:gd name="T71" fmla="*/ 113 h 227"/>
                  <a:gd name="T72" fmla="*/ 262 w 305"/>
                  <a:gd name="T73" fmla="*/ 112 h 227"/>
                  <a:gd name="T74" fmla="*/ 258 w 305"/>
                  <a:gd name="T75" fmla="*/ 106 h 227"/>
                  <a:gd name="T76" fmla="*/ 266 w 305"/>
                  <a:gd name="T77" fmla="*/ 95 h 227"/>
                  <a:gd name="T78" fmla="*/ 253 w 305"/>
                  <a:gd name="T79" fmla="*/ 80 h 227"/>
                  <a:gd name="T80" fmla="*/ 263 w 305"/>
                  <a:gd name="T81" fmla="*/ 66 h 227"/>
                  <a:gd name="T82" fmla="*/ 268 w 305"/>
                  <a:gd name="T83" fmla="*/ 51 h 227"/>
                  <a:gd name="T84" fmla="*/ 283 w 305"/>
                  <a:gd name="T85" fmla="*/ 38 h 227"/>
                  <a:gd name="T86" fmla="*/ 291 w 305"/>
                  <a:gd name="T87" fmla="*/ 33 h 227"/>
                  <a:gd name="T88" fmla="*/ 259 w 305"/>
                  <a:gd name="T89" fmla="*/ 28 h 227"/>
                  <a:gd name="T90" fmla="*/ 238 w 305"/>
                  <a:gd name="T91" fmla="*/ 21 h 227"/>
                  <a:gd name="T92" fmla="*/ 256 w 305"/>
                  <a:gd name="T93" fmla="*/ 14 h 227"/>
                  <a:gd name="T94" fmla="*/ 206 w 305"/>
                  <a:gd name="T95" fmla="*/ 8 h 227"/>
                  <a:gd name="T96" fmla="*/ 213 w 305"/>
                  <a:gd name="T97" fmla="*/ 0 h 227"/>
                  <a:gd name="T98" fmla="*/ 173 w 305"/>
                  <a:gd name="T99" fmla="*/ 8 h 227"/>
                  <a:gd name="T100" fmla="*/ 155 w 305"/>
                  <a:gd name="T101" fmla="*/ 10 h 227"/>
                  <a:gd name="T102" fmla="*/ 154 w 305"/>
                  <a:gd name="T103" fmla="*/ 11 h 227"/>
                  <a:gd name="T104" fmla="*/ 140 w 305"/>
                  <a:gd name="T105" fmla="*/ 14 h 227"/>
                  <a:gd name="T106" fmla="*/ 111 w 305"/>
                  <a:gd name="T107" fmla="*/ 14 h 227"/>
                  <a:gd name="T108" fmla="*/ 98 w 305"/>
                  <a:gd name="T109" fmla="*/ 23 h 227"/>
                  <a:gd name="T110" fmla="*/ 73 w 305"/>
                  <a:gd name="T111" fmla="*/ 21 h 227"/>
                  <a:gd name="T112" fmla="*/ 55 w 305"/>
                  <a:gd name="T113" fmla="*/ 3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5" h="227">
                    <a:moveTo>
                      <a:pt x="32" y="37"/>
                    </a:moveTo>
                    <a:cubicBezTo>
                      <a:pt x="31" y="38"/>
                      <a:pt x="26" y="40"/>
                      <a:pt x="27" y="41"/>
                    </a:cubicBezTo>
                    <a:cubicBezTo>
                      <a:pt x="28" y="42"/>
                      <a:pt x="30" y="42"/>
                      <a:pt x="32" y="43"/>
                    </a:cubicBezTo>
                    <a:cubicBezTo>
                      <a:pt x="34" y="43"/>
                      <a:pt x="36" y="43"/>
                      <a:pt x="39" y="43"/>
                    </a:cubicBezTo>
                    <a:cubicBezTo>
                      <a:pt x="39" y="43"/>
                      <a:pt x="44" y="42"/>
                      <a:pt x="45" y="42"/>
                    </a:cubicBezTo>
                    <a:cubicBezTo>
                      <a:pt x="44" y="42"/>
                      <a:pt x="42" y="43"/>
                      <a:pt x="41" y="44"/>
                    </a:cubicBezTo>
                    <a:cubicBezTo>
                      <a:pt x="40" y="45"/>
                      <a:pt x="39" y="46"/>
                      <a:pt x="40" y="48"/>
                    </a:cubicBezTo>
                    <a:cubicBezTo>
                      <a:pt x="42" y="50"/>
                      <a:pt x="36" y="55"/>
                      <a:pt x="33" y="54"/>
                    </a:cubicBezTo>
                    <a:cubicBezTo>
                      <a:pt x="32" y="53"/>
                      <a:pt x="30" y="54"/>
                      <a:pt x="28" y="54"/>
                    </a:cubicBezTo>
                    <a:cubicBezTo>
                      <a:pt x="27" y="53"/>
                      <a:pt x="25" y="54"/>
                      <a:pt x="24" y="54"/>
                    </a:cubicBezTo>
                    <a:cubicBezTo>
                      <a:pt x="23" y="54"/>
                      <a:pt x="21" y="54"/>
                      <a:pt x="20" y="56"/>
                    </a:cubicBezTo>
                    <a:cubicBezTo>
                      <a:pt x="19" y="57"/>
                      <a:pt x="18" y="57"/>
                      <a:pt x="16" y="57"/>
                    </a:cubicBezTo>
                    <a:cubicBezTo>
                      <a:pt x="13" y="58"/>
                      <a:pt x="10" y="59"/>
                      <a:pt x="7" y="59"/>
                    </a:cubicBezTo>
                    <a:cubicBezTo>
                      <a:pt x="6" y="59"/>
                      <a:pt x="4" y="58"/>
                      <a:pt x="4" y="59"/>
                    </a:cubicBezTo>
                    <a:cubicBezTo>
                      <a:pt x="3" y="60"/>
                      <a:pt x="0" y="60"/>
                      <a:pt x="0" y="62"/>
                    </a:cubicBezTo>
                    <a:cubicBezTo>
                      <a:pt x="0" y="63"/>
                      <a:pt x="1" y="62"/>
                      <a:pt x="1" y="63"/>
                    </a:cubicBezTo>
                    <a:cubicBezTo>
                      <a:pt x="1" y="63"/>
                      <a:pt x="0" y="64"/>
                      <a:pt x="0" y="64"/>
                    </a:cubicBezTo>
                    <a:cubicBezTo>
                      <a:pt x="0" y="65"/>
                      <a:pt x="2" y="67"/>
                      <a:pt x="3" y="68"/>
                    </a:cubicBezTo>
                    <a:cubicBezTo>
                      <a:pt x="3" y="68"/>
                      <a:pt x="4" y="67"/>
                      <a:pt x="4" y="67"/>
                    </a:cubicBezTo>
                    <a:cubicBezTo>
                      <a:pt x="5" y="66"/>
                      <a:pt x="6" y="67"/>
                      <a:pt x="7" y="68"/>
                    </a:cubicBezTo>
                    <a:cubicBezTo>
                      <a:pt x="8" y="68"/>
                      <a:pt x="13" y="69"/>
                      <a:pt x="13" y="67"/>
                    </a:cubicBezTo>
                    <a:cubicBezTo>
                      <a:pt x="13" y="68"/>
                      <a:pt x="12" y="68"/>
                      <a:pt x="13" y="69"/>
                    </a:cubicBezTo>
                    <a:cubicBezTo>
                      <a:pt x="13" y="70"/>
                      <a:pt x="15" y="71"/>
                      <a:pt x="16" y="71"/>
                    </a:cubicBezTo>
                    <a:cubicBezTo>
                      <a:pt x="17" y="72"/>
                      <a:pt x="18" y="72"/>
                      <a:pt x="19" y="72"/>
                    </a:cubicBezTo>
                    <a:cubicBezTo>
                      <a:pt x="21" y="72"/>
                      <a:pt x="21" y="70"/>
                      <a:pt x="22" y="71"/>
                    </a:cubicBezTo>
                    <a:cubicBezTo>
                      <a:pt x="24" y="71"/>
                      <a:pt x="27" y="71"/>
                      <a:pt x="28" y="71"/>
                    </a:cubicBezTo>
                    <a:cubicBezTo>
                      <a:pt x="29" y="71"/>
                      <a:pt x="29" y="70"/>
                      <a:pt x="30" y="69"/>
                    </a:cubicBezTo>
                    <a:cubicBezTo>
                      <a:pt x="31" y="69"/>
                      <a:pt x="34" y="71"/>
                      <a:pt x="34" y="72"/>
                    </a:cubicBezTo>
                    <a:cubicBezTo>
                      <a:pt x="34" y="73"/>
                      <a:pt x="24" y="72"/>
                      <a:pt x="22" y="73"/>
                    </a:cubicBezTo>
                    <a:cubicBezTo>
                      <a:pt x="20" y="73"/>
                      <a:pt x="23" y="74"/>
                      <a:pt x="24" y="74"/>
                    </a:cubicBezTo>
                    <a:cubicBezTo>
                      <a:pt x="26" y="75"/>
                      <a:pt x="27" y="74"/>
                      <a:pt x="29" y="75"/>
                    </a:cubicBezTo>
                    <a:cubicBezTo>
                      <a:pt x="28" y="74"/>
                      <a:pt x="26" y="75"/>
                      <a:pt x="24" y="75"/>
                    </a:cubicBezTo>
                    <a:cubicBezTo>
                      <a:pt x="21" y="75"/>
                      <a:pt x="18" y="74"/>
                      <a:pt x="15" y="74"/>
                    </a:cubicBezTo>
                    <a:cubicBezTo>
                      <a:pt x="13" y="74"/>
                      <a:pt x="9" y="74"/>
                      <a:pt x="9" y="76"/>
                    </a:cubicBezTo>
                    <a:cubicBezTo>
                      <a:pt x="8" y="77"/>
                      <a:pt x="11" y="78"/>
                      <a:pt x="12" y="78"/>
                    </a:cubicBezTo>
                    <a:cubicBezTo>
                      <a:pt x="13" y="78"/>
                      <a:pt x="15" y="77"/>
                      <a:pt x="15" y="77"/>
                    </a:cubicBezTo>
                    <a:cubicBezTo>
                      <a:pt x="16" y="78"/>
                      <a:pt x="15" y="78"/>
                      <a:pt x="15" y="79"/>
                    </a:cubicBezTo>
                    <a:cubicBezTo>
                      <a:pt x="16" y="80"/>
                      <a:pt x="18" y="80"/>
                      <a:pt x="19" y="80"/>
                    </a:cubicBezTo>
                    <a:cubicBezTo>
                      <a:pt x="21" y="80"/>
                      <a:pt x="23" y="80"/>
                      <a:pt x="25" y="80"/>
                    </a:cubicBezTo>
                    <a:cubicBezTo>
                      <a:pt x="25" y="80"/>
                      <a:pt x="21" y="81"/>
                      <a:pt x="20" y="81"/>
                    </a:cubicBezTo>
                    <a:cubicBezTo>
                      <a:pt x="16" y="82"/>
                      <a:pt x="19" y="84"/>
                      <a:pt x="21" y="85"/>
                    </a:cubicBezTo>
                    <a:cubicBezTo>
                      <a:pt x="23" y="86"/>
                      <a:pt x="25" y="86"/>
                      <a:pt x="27" y="87"/>
                    </a:cubicBezTo>
                    <a:cubicBezTo>
                      <a:pt x="27" y="87"/>
                      <a:pt x="31" y="87"/>
                      <a:pt x="31" y="87"/>
                    </a:cubicBezTo>
                    <a:cubicBezTo>
                      <a:pt x="31" y="87"/>
                      <a:pt x="29" y="86"/>
                      <a:pt x="29" y="85"/>
                    </a:cubicBezTo>
                    <a:cubicBezTo>
                      <a:pt x="29" y="84"/>
                      <a:pt x="31" y="85"/>
                      <a:pt x="31" y="85"/>
                    </a:cubicBezTo>
                    <a:cubicBezTo>
                      <a:pt x="32" y="86"/>
                      <a:pt x="33" y="85"/>
                      <a:pt x="34" y="84"/>
                    </a:cubicBezTo>
                    <a:cubicBezTo>
                      <a:pt x="34" y="84"/>
                      <a:pt x="35" y="83"/>
                      <a:pt x="36" y="83"/>
                    </a:cubicBezTo>
                    <a:cubicBezTo>
                      <a:pt x="37" y="84"/>
                      <a:pt x="36" y="86"/>
                      <a:pt x="36" y="86"/>
                    </a:cubicBezTo>
                    <a:cubicBezTo>
                      <a:pt x="37" y="87"/>
                      <a:pt x="40" y="85"/>
                      <a:pt x="41" y="85"/>
                    </a:cubicBezTo>
                    <a:cubicBezTo>
                      <a:pt x="43" y="84"/>
                      <a:pt x="43" y="84"/>
                      <a:pt x="44" y="85"/>
                    </a:cubicBezTo>
                    <a:cubicBezTo>
                      <a:pt x="45" y="86"/>
                      <a:pt x="46" y="84"/>
                      <a:pt x="47" y="84"/>
                    </a:cubicBezTo>
                    <a:cubicBezTo>
                      <a:pt x="48" y="83"/>
                      <a:pt x="50" y="84"/>
                      <a:pt x="51" y="84"/>
                    </a:cubicBezTo>
                    <a:cubicBezTo>
                      <a:pt x="54" y="84"/>
                      <a:pt x="58" y="85"/>
                      <a:pt x="61" y="86"/>
                    </a:cubicBezTo>
                    <a:cubicBezTo>
                      <a:pt x="63" y="86"/>
                      <a:pt x="65" y="88"/>
                      <a:pt x="67" y="88"/>
                    </a:cubicBezTo>
                    <a:cubicBezTo>
                      <a:pt x="69" y="88"/>
                      <a:pt x="71" y="89"/>
                      <a:pt x="72" y="90"/>
                    </a:cubicBezTo>
                    <a:cubicBezTo>
                      <a:pt x="74" y="91"/>
                      <a:pt x="73" y="92"/>
                      <a:pt x="73" y="93"/>
                    </a:cubicBezTo>
                    <a:cubicBezTo>
                      <a:pt x="73" y="94"/>
                      <a:pt x="75" y="96"/>
                      <a:pt x="76" y="96"/>
                    </a:cubicBezTo>
                    <a:cubicBezTo>
                      <a:pt x="77" y="97"/>
                      <a:pt x="79" y="96"/>
                      <a:pt x="80" y="97"/>
                    </a:cubicBezTo>
                    <a:cubicBezTo>
                      <a:pt x="80" y="99"/>
                      <a:pt x="82" y="100"/>
                      <a:pt x="83" y="101"/>
                    </a:cubicBezTo>
                    <a:cubicBezTo>
                      <a:pt x="84" y="102"/>
                      <a:pt x="83" y="104"/>
                      <a:pt x="84" y="105"/>
                    </a:cubicBezTo>
                    <a:cubicBezTo>
                      <a:pt x="84" y="106"/>
                      <a:pt x="86" y="107"/>
                      <a:pt x="86" y="109"/>
                    </a:cubicBezTo>
                    <a:cubicBezTo>
                      <a:pt x="86" y="110"/>
                      <a:pt x="85" y="110"/>
                      <a:pt x="86" y="111"/>
                    </a:cubicBezTo>
                    <a:cubicBezTo>
                      <a:pt x="86" y="111"/>
                      <a:pt x="87" y="112"/>
                      <a:pt x="87" y="112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88" y="111"/>
                      <a:pt x="90" y="113"/>
                      <a:pt x="89" y="114"/>
                    </a:cubicBezTo>
                    <a:cubicBezTo>
                      <a:pt x="88" y="115"/>
                      <a:pt x="88" y="115"/>
                      <a:pt x="88" y="117"/>
                    </a:cubicBezTo>
                    <a:cubicBezTo>
                      <a:pt x="88" y="116"/>
                      <a:pt x="90" y="115"/>
                      <a:pt x="91" y="117"/>
                    </a:cubicBezTo>
                    <a:cubicBezTo>
                      <a:pt x="91" y="118"/>
                      <a:pt x="91" y="118"/>
                      <a:pt x="91" y="119"/>
                    </a:cubicBezTo>
                    <a:cubicBezTo>
                      <a:pt x="91" y="119"/>
                      <a:pt x="91" y="121"/>
                      <a:pt x="91" y="120"/>
                    </a:cubicBezTo>
                    <a:cubicBezTo>
                      <a:pt x="91" y="121"/>
                      <a:pt x="93" y="121"/>
                      <a:pt x="93" y="121"/>
                    </a:cubicBezTo>
                    <a:cubicBezTo>
                      <a:pt x="92" y="120"/>
                      <a:pt x="89" y="126"/>
                      <a:pt x="90" y="122"/>
                    </a:cubicBezTo>
                    <a:cubicBezTo>
                      <a:pt x="90" y="122"/>
                      <a:pt x="88" y="121"/>
                      <a:pt x="88" y="122"/>
                    </a:cubicBezTo>
                    <a:cubicBezTo>
                      <a:pt x="88" y="122"/>
                      <a:pt x="89" y="122"/>
                      <a:pt x="89" y="122"/>
                    </a:cubicBezTo>
                    <a:cubicBezTo>
                      <a:pt x="89" y="123"/>
                      <a:pt x="86" y="123"/>
                      <a:pt x="87" y="124"/>
                    </a:cubicBezTo>
                    <a:cubicBezTo>
                      <a:pt x="87" y="124"/>
                      <a:pt x="90" y="125"/>
                      <a:pt x="89" y="125"/>
                    </a:cubicBezTo>
                    <a:cubicBezTo>
                      <a:pt x="87" y="127"/>
                      <a:pt x="91" y="127"/>
                      <a:pt x="92" y="126"/>
                    </a:cubicBezTo>
                    <a:cubicBezTo>
                      <a:pt x="91" y="127"/>
                      <a:pt x="90" y="127"/>
                      <a:pt x="88" y="127"/>
                    </a:cubicBezTo>
                    <a:cubicBezTo>
                      <a:pt x="88" y="127"/>
                      <a:pt x="86" y="129"/>
                      <a:pt x="86" y="129"/>
                    </a:cubicBezTo>
                    <a:cubicBezTo>
                      <a:pt x="86" y="129"/>
                      <a:pt x="87" y="130"/>
                      <a:pt x="87" y="130"/>
                    </a:cubicBezTo>
                    <a:cubicBezTo>
                      <a:pt x="89" y="131"/>
                      <a:pt x="88" y="131"/>
                      <a:pt x="89" y="131"/>
                    </a:cubicBezTo>
                    <a:cubicBezTo>
                      <a:pt x="90" y="131"/>
                      <a:pt x="94" y="133"/>
                      <a:pt x="95" y="131"/>
                    </a:cubicBezTo>
                    <a:cubicBezTo>
                      <a:pt x="95" y="128"/>
                      <a:pt x="97" y="129"/>
                      <a:pt x="98" y="128"/>
                    </a:cubicBezTo>
                    <a:cubicBezTo>
                      <a:pt x="98" y="128"/>
                      <a:pt x="96" y="122"/>
                      <a:pt x="96" y="122"/>
                    </a:cubicBezTo>
                    <a:cubicBezTo>
                      <a:pt x="96" y="123"/>
                      <a:pt x="98" y="126"/>
                      <a:pt x="98" y="126"/>
                    </a:cubicBezTo>
                    <a:cubicBezTo>
                      <a:pt x="99" y="128"/>
                      <a:pt x="100" y="126"/>
                      <a:pt x="101" y="126"/>
                    </a:cubicBezTo>
                    <a:cubicBezTo>
                      <a:pt x="101" y="126"/>
                      <a:pt x="98" y="130"/>
                      <a:pt x="98" y="130"/>
                    </a:cubicBezTo>
                    <a:cubicBezTo>
                      <a:pt x="98" y="130"/>
                      <a:pt x="102" y="129"/>
                      <a:pt x="102" y="129"/>
                    </a:cubicBezTo>
                    <a:cubicBezTo>
                      <a:pt x="103" y="129"/>
                      <a:pt x="104" y="129"/>
                      <a:pt x="104" y="129"/>
                    </a:cubicBezTo>
                    <a:cubicBezTo>
                      <a:pt x="105" y="129"/>
                      <a:pt x="106" y="128"/>
                      <a:pt x="107" y="128"/>
                    </a:cubicBezTo>
                    <a:cubicBezTo>
                      <a:pt x="107" y="129"/>
                      <a:pt x="106" y="130"/>
                      <a:pt x="105" y="130"/>
                    </a:cubicBezTo>
                    <a:cubicBezTo>
                      <a:pt x="104" y="130"/>
                      <a:pt x="102" y="130"/>
                      <a:pt x="101" y="131"/>
                    </a:cubicBezTo>
                    <a:cubicBezTo>
                      <a:pt x="100" y="132"/>
                      <a:pt x="103" y="131"/>
                      <a:pt x="103" y="131"/>
                    </a:cubicBezTo>
                    <a:cubicBezTo>
                      <a:pt x="105" y="131"/>
                      <a:pt x="107" y="131"/>
                      <a:pt x="109" y="131"/>
                    </a:cubicBezTo>
                    <a:cubicBezTo>
                      <a:pt x="108" y="131"/>
                      <a:pt x="104" y="131"/>
                      <a:pt x="104" y="132"/>
                    </a:cubicBezTo>
                    <a:cubicBezTo>
                      <a:pt x="104" y="132"/>
                      <a:pt x="106" y="133"/>
                      <a:pt x="106" y="134"/>
                    </a:cubicBezTo>
                    <a:cubicBezTo>
                      <a:pt x="106" y="134"/>
                      <a:pt x="106" y="135"/>
                      <a:pt x="106" y="135"/>
                    </a:cubicBezTo>
                    <a:cubicBezTo>
                      <a:pt x="106" y="136"/>
                      <a:pt x="105" y="136"/>
                      <a:pt x="106" y="137"/>
                    </a:cubicBezTo>
                    <a:cubicBezTo>
                      <a:pt x="106" y="137"/>
                      <a:pt x="108" y="136"/>
                      <a:pt x="109" y="136"/>
                    </a:cubicBezTo>
                    <a:cubicBezTo>
                      <a:pt x="110" y="136"/>
                      <a:pt x="109" y="136"/>
                      <a:pt x="110" y="137"/>
                    </a:cubicBezTo>
                    <a:cubicBezTo>
                      <a:pt x="111" y="138"/>
                      <a:pt x="111" y="139"/>
                      <a:pt x="112" y="140"/>
                    </a:cubicBezTo>
                    <a:cubicBezTo>
                      <a:pt x="112" y="141"/>
                      <a:pt x="109" y="141"/>
                      <a:pt x="109" y="141"/>
                    </a:cubicBezTo>
                    <a:cubicBezTo>
                      <a:pt x="105" y="138"/>
                      <a:pt x="99" y="136"/>
                      <a:pt x="95" y="137"/>
                    </a:cubicBezTo>
                    <a:cubicBezTo>
                      <a:pt x="91" y="137"/>
                      <a:pt x="96" y="140"/>
                      <a:pt x="98" y="140"/>
                    </a:cubicBezTo>
                    <a:cubicBezTo>
                      <a:pt x="101" y="141"/>
                      <a:pt x="103" y="144"/>
                      <a:pt x="106" y="144"/>
                    </a:cubicBezTo>
                    <a:cubicBezTo>
                      <a:pt x="107" y="144"/>
                      <a:pt x="108" y="143"/>
                      <a:pt x="110" y="143"/>
                    </a:cubicBezTo>
                    <a:cubicBezTo>
                      <a:pt x="110" y="144"/>
                      <a:pt x="113" y="144"/>
                      <a:pt x="113" y="144"/>
                    </a:cubicBezTo>
                    <a:cubicBezTo>
                      <a:pt x="114" y="145"/>
                      <a:pt x="113" y="146"/>
                      <a:pt x="113" y="146"/>
                    </a:cubicBezTo>
                    <a:cubicBezTo>
                      <a:pt x="110" y="147"/>
                      <a:pt x="114" y="148"/>
                      <a:pt x="113" y="149"/>
                    </a:cubicBezTo>
                    <a:cubicBezTo>
                      <a:pt x="113" y="150"/>
                      <a:pt x="111" y="149"/>
                      <a:pt x="111" y="151"/>
                    </a:cubicBezTo>
                    <a:cubicBezTo>
                      <a:pt x="111" y="152"/>
                      <a:pt x="113" y="152"/>
                      <a:pt x="113" y="152"/>
                    </a:cubicBezTo>
                    <a:cubicBezTo>
                      <a:pt x="112" y="153"/>
                      <a:pt x="110" y="151"/>
                      <a:pt x="110" y="152"/>
                    </a:cubicBezTo>
                    <a:cubicBezTo>
                      <a:pt x="109" y="153"/>
                      <a:pt x="109" y="154"/>
                      <a:pt x="109" y="155"/>
                    </a:cubicBezTo>
                    <a:cubicBezTo>
                      <a:pt x="109" y="155"/>
                      <a:pt x="111" y="155"/>
                      <a:pt x="111" y="155"/>
                    </a:cubicBezTo>
                    <a:cubicBezTo>
                      <a:pt x="111" y="156"/>
                      <a:pt x="109" y="157"/>
                      <a:pt x="108" y="157"/>
                    </a:cubicBezTo>
                    <a:cubicBezTo>
                      <a:pt x="107" y="157"/>
                      <a:pt x="106" y="157"/>
                      <a:pt x="105" y="157"/>
                    </a:cubicBezTo>
                    <a:cubicBezTo>
                      <a:pt x="104" y="156"/>
                      <a:pt x="103" y="156"/>
                      <a:pt x="102" y="157"/>
                    </a:cubicBezTo>
                    <a:cubicBezTo>
                      <a:pt x="101" y="158"/>
                      <a:pt x="101" y="157"/>
                      <a:pt x="100" y="158"/>
                    </a:cubicBezTo>
                    <a:cubicBezTo>
                      <a:pt x="100" y="158"/>
                      <a:pt x="103" y="161"/>
                      <a:pt x="104" y="161"/>
                    </a:cubicBezTo>
                    <a:cubicBezTo>
                      <a:pt x="104" y="160"/>
                      <a:pt x="104" y="160"/>
                      <a:pt x="103" y="160"/>
                    </a:cubicBezTo>
                    <a:cubicBezTo>
                      <a:pt x="103" y="160"/>
                      <a:pt x="106" y="160"/>
                      <a:pt x="106" y="160"/>
                    </a:cubicBezTo>
                    <a:cubicBezTo>
                      <a:pt x="106" y="160"/>
                      <a:pt x="111" y="158"/>
                      <a:pt x="111" y="159"/>
                    </a:cubicBezTo>
                    <a:cubicBezTo>
                      <a:pt x="110" y="159"/>
                      <a:pt x="109" y="159"/>
                      <a:pt x="108" y="160"/>
                    </a:cubicBezTo>
                    <a:cubicBezTo>
                      <a:pt x="109" y="159"/>
                      <a:pt x="111" y="161"/>
                      <a:pt x="110" y="161"/>
                    </a:cubicBezTo>
                    <a:cubicBezTo>
                      <a:pt x="111" y="161"/>
                      <a:pt x="114" y="162"/>
                      <a:pt x="115" y="162"/>
                    </a:cubicBezTo>
                    <a:cubicBezTo>
                      <a:pt x="114" y="162"/>
                      <a:pt x="112" y="162"/>
                      <a:pt x="112" y="162"/>
                    </a:cubicBezTo>
                    <a:cubicBezTo>
                      <a:pt x="112" y="162"/>
                      <a:pt x="116" y="165"/>
                      <a:pt x="116" y="165"/>
                    </a:cubicBezTo>
                    <a:cubicBezTo>
                      <a:pt x="113" y="165"/>
                      <a:pt x="111" y="161"/>
                      <a:pt x="108" y="161"/>
                    </a:cubicBezTo>
                    <a:cubicBezTo>
                      <a:pt x="106" y="161"/>
                      <a:pt x="101" y="160"/>
                      <a:pt x="100" y="162"/>
                    </a:cubicBezTo>
                    <a:cubicBezTo>
                      <a:pt x="100" y="163"/>
                      <a:pt x="99" y="163"/>
                      <a:pt x="98" y="164"/>
                    </a:cubicBezTo>
                    <a:cubicBezTo>
                      <a:pt x="97" y="164"/>
                      <a:pt x="97" y="166"/>
                      <a:pt x="98" y="165"/>
                    </a:cubicBezTo>
                    <a:cubicBezTo>
                      <a:pt x="100" y="165"/>
                      <a:pt x="102" y="164"/>
                      <a:pt x="103" y="162"/>
                    </a:cubicBezTo>
                    <a:cubicBezTo>
                      <a:pt x="103" y="163"/>
                      <a:pt x="105" y="163"/>
                      <a:pt x="105" y="163"/>
                    </a:cubicBezTo>
                    <a:cubicBezTo>
                      <a:pt x="106" y="163"/>
                      <a:pt x="108" y="166"/>
                      <a:pt x="108" y="163"/>
                    </a:cubicBezTo>
                    <a:cubicBezTo>
                      <a:pt x="108" y="162"/>
                      <a:pt x="110" y="164"/>
                      <a:pt x="110" y="164"/>
                    </a:cubicBezTo>
                    <a:cubicBezTo>
                      <a:pt x="110" y="164"/>
                      <a:pt x="114" y="164"/>
                      <a:pt x="113" y="165"/>
                    </a:cubicBezTo>
                    <a:cubicBezTo>
                      <a:pt x="113" y="165"/>
                      <a:pt x="112" y="165"/>
                      <a:pt x="112" y="165"/>
                    </a:cubicBezTo>
                    <a:cubicBezTo>
                      <a:pt x="112" y="165"/>
                      <a:pt x="114" y="166"/>
                      <a:pt x="114" y="166"/>
                    </a:cubicBezTo>
                    <a:cubicBezTo>
                      <a:pt x="113" y="166"/>
                      <a:pt x="111" y="166"/>
                      <a:pt x="110" y="165"/>
                    </a:cubicBezTo>
                    <a:cubicBezTo>
                      <a:pt x="109" y="164"/>
                      <a:pt x="109" y="165"/>
                      <a:pt x="109" y="166"/>
                    </a:cubicBezTo>
                    <a:cubicBezTo>
                      <a:pt x="109" y="165"/>
                      <a:pt x="103" y="164"/>
                      <a:pt x="102" y="164"/>
                    </a:cubicBezTo>
                    <a:cubicBezTo>
                      <a:pt x="101" y="164"/>
                      <a:pt x="95" y="166"/>
                      <a:pt x="96" y="168"/>
                    </a:cubicBezTo>
                    <a:cubicBezTo>
                      <a:pt x="97" y="169"/>
                      <a:pt x="103" y="167"/>
                      <a:pt x="104" y="167"/>
                    </a:cubicBezTo>
                    <a:cubicBezTo>
                      <a:pt x="105" y="167"/>
                      <a:pt x="107" y="167"/>
                      <a:pt x="108" y="168"/>
                    </a:cubicBezTo>
                    <a:cubicBezTo>
                      <a:pt x="108" y="168"/>
                      <a:pt x="112" y="169"/>
                      <a:pt x="112" y="169"/>
                    </a:cubicBezTo>
                    <a:cubicBezTo>
                      <a:pt x="112" y="170"/>
                      <a:pt x="107" y="168"/>
                      <a:pt x="107" y="168"/>
                    </a:cubicBezTo>
                    <a:cubicBezTo>
                      <a:pt x="105" y="167"/>
                      <a:pt x="102" y="168"/>
                      <a:pt x="100" y="168"/>
                    </a:cubicBezTo>
                    <a:cubicBezTo>
                      <a:pt x="93" y="170"/>
                      <a:pt x="101" y="172"/>
                      <a:pt x="103" y="171"/>
                    </a:cubicBezTo>
                    <a:cubicBezTo>
                      <a:pt x="102" y="172"/>
                      <a:pt x="101" y="173"/>
                      <a:pt x="99" y="173"/>
                    </a:cubicBezTo>
                    <a:cubicBezTo>
                      <a:pt x="96" y="174"/>
                      <a:pt x="101" y="175"/>
                      <a:pt x="101" y="175"/>
                    </a:cubicBezTo>
                    <a:cubicBezTo>
                      <a:pt x="101" y="175"/>
                      <a:pt x="97" y="174"/>
                      <a:pt x="97" y="176"/>
                    </a:cubicBezTo>
                    <a:cubicBezTo>
                      <a:pt x="97" y="179"/>
                      <a:pt x="99" y="177"/>
                      <a:pt x="101" y="176"/>
                    </a:cubicBezTo>
                    <a:cubicBezTo>
                      <a:pt x="103" y="175"/>
                      <a:pt x="105" y="173"/>
                      <a:pt x="107" y="172"/>
                    </a:cubicBezTo>
                    <a:cubicBezTo>
                      <a:pt x="108" y="172"/>
                      <a:pt x="114" y="169"/>
                      <a:pt x="114" y="171"/>
                    </a:cubicBezTo>
                    <a:cubicBezTo>
                      <a:pt x="114" y="171"/>
                      <a:pt x="111" y="171"/>
                      <a:pt x="111" y="171"/>
                    </a:cubicBezTo>
                    <a:cubicBezTo>
                      <a:pt x="111" y="171"/>
                      <a:pt x="113" y="171"/>
                      <a:pt x="114" y="172"/>
                    </a:cubicBezTo>
                    <a:cubicBezTo>
                      <a:pt x="111" y="170"/>
                      <a:pt x="98" y="178"/>
                      <a:pt x="99" y="179"/>
                    </a:cubicBezTo>
                    <a:cubicBezTo>
                      <a:pt x="99" y="180"/>
                      <a:pt x="105" y="178"/>
                      <a:pt x="106" y="178"/>
                    </a:cubicBezTo>
                    <a:cubicBezTo>
                      <a:pt x="106" y="178"/>
                      <a:pt x="102" y="179"/>
                      <a:pt x="101" y="180"/>
                    </a:cubicBezTo>
                    <a:cubicBezTo>
                      <a:pt x="101" y="180"/>
                      <a:pt x="103" y="184"/>
                      <a:pt x="104" y="183"/>
                    </a:cubicBezTo>
                    <a:cubicBezTo>
                      <a:pt x="105" y="182"/>
                      <a:pt x="106" y="180"/>
                      <a:pt x="107" y="180"/>
                    </a:cubicBezTo>
                    <a:cubicBezTo>
                      <a:pt x="108" y="180"/>
                      <a:pt x="112" y="181"/>
                      <a:pt x="112" y="181"/>
                    </a:cubicBezTo>
                    <a:cubicBezTo>
                      <a:pt x="112" y="181"/>
                      <a:pt x="108" y="181"/>
                      <a:pt x="108" y="181"/>
                    </a:cubicBezTo>
                    <a:cubicBezTo>
                      <a:pt x="106" y="181"/>
                      <a:pt x="105" y="182"/>
                      <a:pt x="104" y="183"/>
                    </a:cubicBezTo>
                    <a:cubicBezTo>
                      <a:pt x="104" y="184"/>
                      <a:pt x="104" y="185"/>
                      <a:pt x="104" y="186"/>
                    </a:cubicBezTo>
                    <a:cubicBezTo>
                      <a:pt x="105" y="189"/>
                      <a:pt x="105" y="188"/>
                      <a:pt x="107" y="187"/>
                    </a:cubicBezTo>
                    <a:cubicBezTo>
                      <a:pt x="106" y="188"/>
                      <a:pt x="105" y="192"/>
                      <a:pt x="106" y="193"/>
                    </a:cubicBezTo>
                    <a:cubicBezTo>
                      <a:pt x="106" y="193"/>
                      <a:pt x="109" y="189"/>
                      <a:pt x="110" y="189"/>
                    </a:cubicBezTo>
                    <a:cubicBezTo>
                      <a:pt x="110" y="190"/>
                      <a:pt x="109" y="191"/>
                      <a:pt x="110" y="192"/>
                    </a:cubicBezTo>
                    <a:cubicBezTo>
                      <a:pt x="110" y="193"/>
                      <a:pt x="111" y="191"/>
                      <a:pt x="112" y="191"/>
                    </a:cubicBezTo>
                    <a:cubicBezTo>
                      <a:pt x="114" y="189"/>
                      <a:pt x="110" y="187"/>
                      <a:pt x="110" y="186"/>
                    </a:cubicBezTo>
                    <a:cubicBezTo>
                      <a:pt x="110" y="186"/>
                      <a:pt x="112" y="189"/>
                      <a:pt x="113" y="189"/>
                    </a:cubicBezTo>
                    <a:cubicBezTo>
                      <a:pt x="114" y="190"/>
                      <a:pt x="114" y="189"/>
                      <a:pt x="115" y="188"/>
                    </a:cubicBezTo>
                    <a:cubicBezTo>
                      <a:pt x="114" y="188"/>
                      <a:pt x="117" y="191"/>
                      <a:pt x="116" y="192"/>
                    </a:cubicBezTo>
                    <a:cubicBezTo>
                      <a:pt x="117" y="191"/>
                      <a:pt x="114" y="189"/>
                      <a:pt x="114" y="191"/>
                    </a:cubicBezTo>
                    <a:cubicBezTo>
                      <a:pt x="114" y="193"/>
                      <a:pt x="116" y="195"/>
                      <a:pt x="114" y="196"/>
                    </a:cubicBezTo>
                    <a:cubicBezTo>
                      <a:pt x="114" y="196"/>
                      <a:pt x="114" y="193"/>
                      <a:pt x="114" y="193"/>
                    </a:cubicBezTo>
                    <a:cubicBezTo>
                      <a:pt x="114" y="192"/>
                      <a:pt x="112" y="194"/>
                      <a:pt x="111" y="194"/>
                    </a:cubicBezTo>
                    <a:cubicBezTo>
                      <a:pt x="110" y="194"/>
                      <a:pt x="109" y="196"/>
                      <a:pt x="109" y="197"/>
                    </a:cubicBezTo>
                    <a:cubicBezTo>
                      <a:pt x="108" y="199"/>
                      <a:pt x="111" y="197"/>
                      <a:pt x="111" y="198"/>
                    </a:cubicBezTo>
                    <a:cubicBezTo>
                      <a:pt x="112" y="199"/>
                      <a:pt x="110" y="200"/>
                      <a:pt x="110" y="200"/>
                    </a:cubicBezTo>
                    <a:cubicBezTo>
                      <a:pt x="110" y="200"/>
                      <a:pt x="112" y="199"/>
                      <a:pt x="113" y="201"/>
                    </a:cubicBezTo>
                    <a:cubicBezTo>
                      <a:pt x="113" y="203"/>
                      <a:pt x="115" y="204"/>
                      <a:pt x="115" y="205"/>
                    </a:cubicBezTo>
                    <a:cubicBezTo>
                      <a:pt x="114" y="207"/>
                      <a:pt x="115" y="207"/>
                      <a:pt x="117" y="209"/>
                    </a:cubicBezTo>
                    <a:cubicBezTo>
                      <a:pt x="118" y="210"/>
                      <a:pt x="119" y="212"/>
                      <a:pt x="120" y="210"/>
                    </a:cubicBezTo>
                    <a:cubicBezTo>
                      <a:pt x="120" y="210"/>
                      <a:pt x="121" y="215"/>
                      <a:pt x="122" y="215"/>
                    </a:cubicBezTo>
                    <a:cubicBezTo>
                      <a:pt x="123" y="216"/>
                      <a:pt x="122" y="215"/>
                      <a:pt x="123" y="215"/>
                    </a:cubicBezTo>
                    <a:cubicBezTo>
                      <a:pt x="124" y="216"/>
                      <a:pt x="125" y="217"/>
                      <a:pt x="126" y="218"/>
                    </a:cubicBezTo>
                    <a:cubicBezTo>
                      <a:pt x="128" y="219"/>
                      <a:pt x="130" y="220"/>
                      <a:pt x="132" y="219"/>
                    </a:cubicBezTo>
                    <a:cubicBezTo>
                      <a:pt x="133" y="219"/>
                      <a:pt x="136" y="219"/>
                      <a:pt x="136" y="218"/>
                    </a:cubicBezTo>
                    <a:cubicBezTo>
                      <a:pt x="136" y="218"/>
                      <a:pt x="136" y="221"/>
                      <a:pt x="136" y="221"/>
                    </a:cubicBezTo>
                    <a:cubicBezTo>
                      <a:pt x="136" y="221"/>
                      <a:pt x="138" y="217"/>
                      <a:pt x="138" y="218"/>
                    </a:cubicBezTo>
                    <a:cubicBezTo>
                      <a:pt x="139" y="218"/>
                      <a:pt x="138" y="219"/>
                      <a:pt x="138" y="219"/>
                    </a:cubicBezTo>
                    <a:cubicBezTo>
                      <a:pt x="138" y="220"/>
                      <a:pt x="139" y="220"/>
                      <a:pt x="139" y="220"/>
                    </a:cubicBezTo>
                    <a:cubicBezTo>
                      <a:pt x="139" y="220"/>
                      <a:pt x="136" y="221"/>
                      <a:pt x="137" y="222"/>
                    </a:cubicBezTo>
                    <a:cubicBezTo>
                      <a:pt x="138" y="222"/>
                      <a:pt x="138" y="222"/>
                      <a:pt x="139" y="221"/>
                    </a:cubicBezTo>
                    <a:cubicBezTo>
                      <a:pt x="140" y="222"/>
                      <a:pt x="139" y="223"/>
                      <a:pt x="139" y="223"/>
                    </a:cubicBezTo>
                    <a:cubicBezTo>
                      <a:pt x="139" y="224"/>
                      <a:pt x="142" y="221"/>
                      <a:pt x="142" y="222"/>
                    </a:cubicBezTo>
                    <a:cubicBezTo>
                      <a:pt x="142" y="223"/>
                      <a:pt x="140" y="224"/>
                      <a:pt x="140" y="225"/>
                    </a:cubicBezTo>
                    <a:cubicBezTo>
                      <a:pt x="140" y="224"/>
                      <a:pt x="143" y="223"/>
                      <a:pt x="142" y="225"/>
                    </a:cubicBezTo>
                    <a:cubicBezTo>
                      <a:pt x="142" y="225"/>
                      <a:pt x="142" y="225"/>
                      <a:pt x="142" y="224"/>
                    </a:cubicBezTo>
                    <a:cubicBezTo>
                      <a:pt x="142" y="226"/>
                      <a:pt x="145" y="223"/>
                      <a:pt x="145" y="223"/>
                    </a:cubicBezTo>
                    <a:cubicBezTo>
                      <a:pt x="146" y="224"/>
                      <a:pt x="145" y="226"/>
                      <a:pt x="145" y="227"/>
                    </a:cubicBezTo>
                    <a:cubicBezTo>
                      <a:pt x="144" y="225"/>
                      <a:pt x="153" y="225"/>
                      <a:pt x="147" y="222"/>
                    </a:cubicBezTo>
                    <a:cubicBezTo>
                      <a:pt x="148" y="222"/>
                      <a:pt x="153" y="222"/>
                      <a:pt x="150" y="221"/>
                    </a:cubicBezTo>
                    <a:cubicBezTo>
                      <a:pt x="147" y="219"/>
                      <a:pt x="151" y="220"/>
                      <a:pt x="152" y="218"/>
                    </a:cubicBezTo>
                    <a:cubicBezTo>
                      <a:pt x="152" y="218"/>
                      <a:pt x="149" y="218"/>
                      <a:pt x="149" y="218"/>
                    </a:cubicBezTo>
                    <a:cubicBezTo>
                      <a:pt x="150" y="217"/>
                      <a:pt x="151" y="216"/>
                      <a:pt x="152" y="216"/>
                    </a:cubicBezTo>
                    <a:cubicBezTo>
                      <a:pt x="154" y="214"/>
                      <a:pt x="151" y="215"/>
                      <a:pt x="151" y="214"/>
                    </a:cubicBezTo>
                    <a:cubicBezTo>
                      <a:pt x="151" y="214"/>
                      <a:pt x="154" y="213"/>
                      <a:pt x="154" y="212"/>
                    </a:cubicBezTo>
                    <a:cubicBezTo>
                      <a:pt x="154" y="211"/>
                      <a:pt x="154" y="209"/>
                      <a:pt x="153" y="208"/>
                    </a:cubicBezTo>
                    <a:cubicBezTo>
                      <a:pt x="152" y="208"/>
                      <a:pt x="154" y="207"/>
                      <a:pt x="153" y="206"/>
                    </a:cubicBezTo>
                    <a:cubicBezTo>
                      <a:pt x="153" y="206"/>
                      <a:pt x="151" y="205"/>
                      <a:pt x="151" y="205"/>
                    </a:cubicBezTo>
                    <a:cubicBezTo>
                      <a:pt x="151" y="205"/>
                      <a:pt x="155" y="204"/>
                      <a:pt x="156" y="204"/>
                    </a:cubicBezTo>
                    <a:cubicBezTo>
                      <a:pt x="159" y="204"/>
                      <a:pt x="156" y="203"/>
                      <a:pt x="155" y="202"/>
                    </a:cubicBezTo>
                    <a:cubicBezTo>
                      <a:pt x="155" y="202"/>
                      <a:pt x="160" y="202"/>
                      <a:pt x="160" y="202"/>
                    </a:cubicBezTo>
                    <a:cubicBezTo>
                      <a:pt x="159" y="201"/>
                      <a:pt x="157" y="201"/>
                      <a:pt x="156" y="200"/>
                    </a:cubicBezTo>
                    <a:cubicBezTo>
                      <a:pt x="156" y="200"/>
                      <a:pt x="160" y="201"/>
                      <a:pt x="160" y="200"/>
                    </a:cubicBezTo>
                    <a:cubicBezTo>
                      <a:pt x="161" y="200"/>
                      <a:pt x="160" y="200"/>
                      <a:pt x="160" y="199"/>
                    </a:cubicBezTo>
                    <a:cubicBezTo>
                      <a:pt x="161" y="199"/>
                      <a:pt x="161" y="199"/>
                      <a:pt x="161" y="199"/>
                    </a:cubicBezTo>
                    <a:cubicBezTo>
                      <a:pt x="162" y="198"/>
                      <a:pt x="158" y="197"/>
                      <a:pt x="158" y="197"/>
                    </a:cubicBezTo>
                    <a:cubicBezTo>
                      <a:pt x="158" y="197"/>
                      <a:pt x="163" y="197"/>
                      <a:pt x="162" y="196"/>
                    </a:cubicBezTo>
                    <a:cubicBezTo>
                      <a:pt x="162" y="195"/>
                      <a:pt x="163" y="195"/>
                      <a:pt x="161" y="194"/>
                    </a:cubicBezTo>
                    <a:cubicBezTo>
                      <a:pt x="161" y="194"/>
                      <a:pt x="158" y="194"/>
                      <a:pt x="158" y="193"/>
                    </a:cubicBezTo>
                    <a:cubicBezTo>
                      <a:pt x="158" y="193"/>
                      <a:pt x="163" y="192"/>
                      <a:pt x="163" y="192"/>
                    </a:cubicBezTo>
                    <a:cubicBezTo>
                      <a:pt x="165" y="192"/>
                      <a:pt x="164" y="189"/>
                      <a:pt x="162" y="189"/>
                    </a:cubicBezTo>
                    <a:cubicBezTo>
                      <a:pt x="161" y="188"/>
                      <a:pt x="158" y="187"/>
                      <a:pt x="161" y="186"/>
                    </a:cubicBezTo>
                    <a:cubicBezTo>
                      <a:pt x="163" y="186"/>
                      <a:pt x="166" y="187"/>
                      <a:pt x="167" y="185"/>
                    </a:cubicBezTo>
                    <a:cubicBezTo>
                      <a:pt x="167" y="185"/>
                      <a:pt x="165" y="183"/>
                      <a:pt x="165" y="183"/>
                    </a:cubicBezTo>
                    <a:cubicBezTo>
                      <a:pt x="165" y="182"/>
                      <a:pt x="167" y="182"/>
                      <a:pt x="167" y="182"/>
                    </a:cubicBezTo>
                    <a:cubicBezTo>
                      <a:pt x="168" y="181"/>
                      <a:pt x="170" y="181"/>
                      <a:pt x="172" y="182"/>
                    </a:cubicBezTo>
                    <a:cubicBezTo>
                      <a:pt x="172" y="182"/>
                      <a:pt x="174" y="182"/>
                      <a:pt x="174" y="182"/>
                    </a:cubicBezTo>
                    <a:cubicBezTo>
                      <a:pt x="175" y="181"/>
                      <a:pt x="173" y="180"/>
                      <a:pt x="173" y="179"/>
                    </a:cubicBezTo>
                    <a:cubicBezTo>
                      <a:pt x="174" y="178"/>
                      <a:pt x="177" y="174"/>
                      <a:pt x="179" y="176"/>
                    </a:cubicBezTo>
                    <a:cubicBezTo>
                      <a:pt x="178" y="175"/>
                      <a:pt x="175" y="181"/>
                      <a:pt x="176" y="181"/>
                    </a:cubicBezTo>
                    <a:cubicBezTo>
                      <a:pt x="177" y="182"/>
                      <a:pt x="179" y="179"/>
                      <a:pt x="181" y="179"/>
                    </a:cubicBezTo>
                    <a:cubicBezTo>
                      <a:pt x="181" y="179"/>
                      <a:pt x="183" y="180"/>
                      <a:pt x="183" y="180"/>
                    </a:cubicBezTo>
                    <a:cubicBezTo>
                      <a:pt x="183" y="180"/>
                      <a:pt x="183" y="178"/>
                      <a:pt x="183" y="178"/>
                    </a:cubicBezTo>
                    <a:cubicBezTo>
                      <a:pt x="186" y="179"/>
                      <a:pt x="186" y="178"/>
                      <a:pt x="187" y="177"/>
                    </a:cubicBezTo>
                    <a:cubicBezTo>
                      <a:pt x="188" y="176"/>
                      <a:pt x="189" y="176"/>
                      <a:pt x="190" y="176"/>
                    </a:cubicBezTo>
                    <a:cubicBezTo>
                      <a:pt x="192" y="175"/>
                      <a:pt x="192" y="174"/>
                      <a:pt x="193" y="173"/>
                    </a:cubicBezTo>
                    <a:cubicBezTo>
                      <a:pt x="194" y="172"/>
                      <a:pt x="196" y="170"/>
                      <a:pt x="197" y="168"/>
                    </a:cubicBezTo>
                    <a:cubicBezTo>
                      <a:pt x="199" y="166"/>
                      <a:pt x="199" y="165"/>
                      <a:pt x="201" y="165"/>
                    </a:cubicBezTo>
                    <a:cubicBezTo>
                      <a:pt x="202" y="164"/>
                      <a:pt x="205" y="164"/>
                      <a:pt x="205" y="162"/>
                    </a:cubicBezTo>
                    <a:cubicBezTo>
                      <a:pt x="204" y="162"/>
                      <a:pt x="203" y="157"/>
                      <a:pt x="203" y="157"/>
                    </a:cubicBezTo>
                    <a:cubicBezTo>
                      <a:pt x="204" y="157"/>
                      <a:pt x="207" y="160"/>
                      <a:pt x="208" y="160"/>
                    </a:cubicBezTo>
                    <a:cubicBezTo>
                      <a:pt x="209" y="161"/>
                      <a:pt x="210" y="161"/>
                      <a:pt x="211" y="161"/>
                    </a:cubicBezTo>
                    <a:cubicBezTo>
                      <a:pt x="211" y="161"/>
                      <a:pt x="213" y="160"/>
                      <a:pt x="213" y="160"/>
                    </a:cubicBezTo>
                    <a:cubicBezTo>
                      <a:pt x="214" y="160"/>
                      <a:pt x="215" y="161"/>
                      <a:pt x="216" y="160"/>
                    </a:cubicBezTo>
                    <a:cubicBezTo>
                      <a:pt x="216" y="160"/>
                      <a:pt x="214" y="158"/>
                      <a:pt x="217" y="159"/>
                    </a:cubicBezTo>
                    <a:cubicBezTo>
                      <a:pt x="219" y="159"/>
                      <a:pt x="221" y="159"/>
                      <a:pt x="223" y="158"/>
                    </a:cubicBezTo>
                    <a:cubicBezTo>
                      <a:pt x="228" y="157"/>
                      <a:pt x="232" y="156"/>
                      <a:pt x="237" y="154"/>
                    </a:cubicBezTo>
                    <a:cubicBezTo>
                      <a:pt x="238" y="153"/>
                      <a:pt x="254" y="143"/>
                      <a:pt x="255" y="143"/>
                    </a:cubicBezTo>
                    <a:cubicBezTo>
                      <a:pt x="254" y="143"/>
                      <a:pt x="247" y="143"/>
                      <a:pt x="246" y="143"/>
                    </a:cubicBezTo>
                    <a:cubicBezTo>
                      <a:pt x="244" y="142"/>
                      <a:pt x="242" y="141"/>
                      <a:pt x="240" y="141"/>
                    </a:cubicBezTo>
                    <a:cubicBezTo>
                      <a:pt x="238" y="141"/>
                      <a:pt x="236" y="142"/>
                      <a:pt x="235" y="142"/>
                    </a:cubicBezTo>
                    <a:cubicBezTo>
                      <a:pt x="233" y="143"/>
                      <a:pt x="233" y="141"/>
                      <a:pt x="232" y="142"/>
                    </a:cubicBezTo>
                    <a:cubicBezTo>
                      <a:pt x="231" y="142"/>
                      <a:pt x="230" y="144"/>
                      <a:pt x="229" y="144"/>
                    </a:cubicBezTo>
                    <a:cubicBezTo>
                      <a:pt x="225" y="144"/>
                      <a:pt x="232" y="140"/>
                      <a:pt x="233" y="141"/>
                    </a:cubicBezTo>
                    <a:cubicBezTo>
                      <a:pt x="232" y="140"/>
                      <a:pt x="229" y="141"/>
                      <a:pt x="228" y="141"/>
                    </a:cubicBezTo>
                    <a:cubicBezTo>
                      <a:pt x="225" y="141"/>
                      <a:pt x="223" y="140"/>
                      <a:pt x="221" y="140"/>
                    </a:cubicBezTo>
                    <a:cubicBezTo>
                      <a:pt x="222" y="140"/>
                      <a:pt x="225" y="138"/>
                      <a:pt x="226" y="137"/>
                    </a:cubicBezTo>
                    <a:cubicBezTo>
                      <a:pt x="226" y="134"/>
                      <a:pt x="228" y="135"/>
                      <a:pt x="229" y="136"/>
                    </a:cubicBezTo>
                    <a:cubicBezTo>
                      <a:pt x="231" y="136"/>
                      <a:pt x="239" y="134"/>
                      <a:pt x="240" y="133"/>
                    </a:cubicBezTo>
                    <a:cubicBezTo>
                      <a:pt x="240" y="132"/>
                      <a:pt x="235" y="131"/>
                      <a:pt x="234" y="130"/>
                    </a:cubicBezTo>
                    <a:cubicBezTo>
                      <a:pt x="235" y="131"/>
                      <a:pt x="239" y="132"/>
                      <a:pt x="240" y="132"/>
                    </a:cubicBezTo>
                    <a:cubicBezTo>
                      <a:pt x="241" y="133"/>
                      <a:pt x="245" y="133"/>
                      <a:pt x="245" y="135"/>
                    </a:cubicBezTo>
                    <a:cubicBezTo>
                      <a:pt x="244" y="138"/>
                      <a:pt x="246" y="139"/>
                      <a:pt x="248" y="139"/>
                    </a:cubicBezTo>
                    <a:cubicBezTo>
                      <a:pt x="248" y="139"/>
                      <a:pt x="254" y="139"/>
                      <a:pt x="253" y="138"/>
                    </a:cubicBezTo>
                    <a:cubicBezTo>
                      <a:pt x="253" y="138"/>
                      <a:pt x="253" y="140"/>
                      <a:pt x="254" y="140"/>
                    </a:cubicBezTo>
                    <a:cubicBezTo>
                      <a:pt x="256" y="139"/>
                      <a:pt x="257" y="136"/>
                      <a:pt x="257" y="134"/>
                    </a:cubicBezTo>
                    <a:cubicBezTo>
                      <a:pt x="257" y="133"/>
                      <a:pt x="257" y="129"/>
                      <a:pt x="255" y="130"/>
                    </a:cubicBezTo>
                    <a:cubicBezTo>
                      <a:pt x="253" y="132"/>
                      <a:pt x="254" y="130"/>
                      <a:pt x="253" y="129"/>
                    </a:cubicBezTo>
                    <a:cubicBezTo>
                      <a:pt x="251" y="127"/>
                      <a:pt x="248" y="126"/>
                      <a:pt x="245" y="124"/>
                    </a:cubicBezTo>
                    <a:cubicBezTo>
                      <a:pt x="244" y="123"/>
                      <a:pt x="243" y="123"/>
                      <a:pt x="242" y="122"/>
                    </a:cubicBezTo>
                    <a:cubicBezTo>
                      <a:pt x="242" y="122"/>
                      <a:pt x="238" y="123"/>
                      <a:pt x="238" y="124"/>
                    </a:cubicBezTo>
                    <a:cubicBezTo>
                      <a:pt x="238" y="124"/>
                      <a:pt x="239" y="123"/>
                      <a:pt x="238" y="123"/>
                    </a:cubicBezTo>
                    <a:cubicBezTo>
                      <a:pt x="238" y="123"/>
                      <a:pt x="237" y="122"/>
                      <a:pt x="237" y="122"/>
                    </a:cubicBezTo>
                    <a:cubicBezTo>
                      <a:pt x="237" y="121"/>
                      <a:pt x="241" y="122"/>
                      <a:pt x="241" y="121"/>
                    </a:cubicBezTo>
                    <a:cubicBezTo>
                      <a:pt x="241" y="119"/>
                      <a:pt x="241" y="118"/>
                      <a:pt x="238" y="118"/>
                    </a:cubicBezTo>
                    <a:cubicBezTo>
                      <a:pt x="236" y="119"/>
                      <a:pt x="235" y="121"/>
                      <a:pt x="233" y="119"/>
                    </a:cubicBezTo>
                    <a:cubicBezTo>
                      <a:pt x="233" y="119"/>
                      <a:pt x="229" y="119"/>
                      <a:pt x="229" y="118"/>
                    </a:cubicBezTo>
                    <a:cubicBezTo>
                      <a:pt x="229" y="116"/>
                      <a:pt x="234" y="119"/>
                      <a:pt x="234" y="119"/>
                    </a:cubicBezTo>
                    <a:cubicBezTo>
                      <a:pt x="235" y="119"/>
                      <a:pt x="240" y="118"/>
                      <a:pt x="240" y="117"/>
                    </a:cubicBezTo>
                    <a:cubicBezTo>
                      <a:pt x="241" y="117"/>
                      <a:pt x="236" y="115"/>
                      <a:pt x="235" y="115"/>
                    </a:cubicBezTo>
                    <a:cubicBezTo>
                      <a:pt x="233" y="115"/>
                      <a:pt x="230" y="115"/>
                      <a:pt x="228" y="116"/>
                    </a:cubicBezTo>
                    <a:cubicBezTo>
                      <a:pt x="229" y="116"/>
                      <a:pt x="233" y="113"/>
                      <a:pt x="233" y="114"/>
                    </a:cubicBezTo>
                    <a:cubicBezTo>
                      <a:pt x="233" y="113"/>
                      <a:pt x="229" y="113"/>
                      <a:pt x="229" y="112"/>
                    </a:cubicBezTo>
                    <a:cubicBezTo>
                      <a:pt x="232" y="113"/>
                      <a:pt x="235" y="115"/>
                      <a:pt x="238" y="113"/>
                    </a:cubicBezTo>
                    <a:cubicBezTo>
                      <a:pt x="238" y="113"/>
                      <a:pt x="241" y="112"/>
                      <a:pt x="241" y="111"/>
                    </a:cubicBezTo>
                    <a:cubicBezTo>
                      <a:pt x="240" y="110"/>
                      <a:pt x="238" y="109"/>
                      <a:pt x="238" y="108"/>
                    </a:cubicBezTo>
                    <a:cubicBezTo>
                      <a:pt x="238" y="109"/>
                      <a:pt x="241" y="110"/>
                      <a:pt x="242" y="110"/>
                    </a:cubicBezTo>
                    <a:cubicBezTo>
                      <a:pt x="244" y="111"/>
                      <a:pt x="243" y="109"/>
                      <a:pt x="245" y="109"/>
                    </a:cubicBezTo>
                    <a:cubicBezTo>
                      <a:pt x="246" y="109"/>
                      <a:pt x="254" y="111"/>
                      <a:pt x="254" y="111"/>
                    </a:cubicBezTo>
                    <a:cubicBezTo>
                      <a:pt x="253" y="111"/>
                      <a:pt x="246" y="110"/>
                      <a:pt x="246" y="110"/>
                    </a:cubicBezTo>
                    <a:cubicBezTo>
                      <a:pt x="248" y="114"/>
                      <a:pt x="254" y="113"/>
                      <a:pt x="257" y="113"/>
                    </a:cubicBezTo>
                    <a:cubicBezTo>
                      <a:pt x="258" y="112"/>
                      <a:pt x="261" y="113"/>
                      <a:pt x="262" y="112"/>
                    </a:cubicBezTo>
                    <a:cubicBezTo>
                      <a:pt x="265" y="111"/>
                      <a:pt x="264" y="109"/>
                      <a:pt x="262" y="108"/>
                    </a:cubicBezTo>
                    <a:cubicBezTo>
                      <a:pt x="261" y="107"/>
                      <a:pt x="258" y="106"/>
                      <a:pt x="257" y="106"/>
                    </a:cubicBezTo>
                    <a:cubicBezTo>
                      <a:pt x="256" y="106"/>
                      <a:pt x="257" y="109"/>
                      <a:pt x="257" y="110"/>
                    </a:cubicBezTo>
                    <a:cubicBezTo>
                      <a:pt x="256" y="109"/>
                      <a:pt x="256" y="108"/>
                      <a:pt x="255" y="107"/>
                    </a:cubicBezTo>
                    <a:cubicBezTo>
                      <a:pt x="255" y="106"/>
                      <a:pt x="254" y="107"/>
                      <a:pt x="253" y="106"/>
                    </a:cubicBezTo>
                    <a:cubicBezTo>
                      <a:pt x="254" y="107"/>
                      <a:pt x="256" y="101"/>
                      <a:pt x="256" y="100"/>
                    </a:cubicBezTo>
                    <a:cubicBezTo>
                      <a:pt x="256" y="100"/>
                      <a:pt x="257" y="103"/>
                      <a:pt x="257" y="103"/>
                    </a:cubicBezTo>
                    <a:cubicBezTo>
                      <a:pt x="257" y="105"/>
                      <a:pt x="257" y="106"/>
                      <a:pt x="258" y="106"/>
                    </a:cubicBezTo>
                    <a:cubicBezTo>
                      <a:pt x="261" y="106"/>
                      <a:pt x="263" y="105"/>
                      <a:pt x="265" y="105"/>
                    </a:cubicBezTo>
                    <a:cubicBezTo>
                      <a:pt x="266" y="105"/>
                      <a:pt x="272" y="103"/>
                      <a:pt x="270" y="101"/>
                    </a:cubicBezTo>
                    <a:cubicBezTo>
                      <a:pt x="268" y="100"/>
                      <a:pt x="267" y="102"/>
                      <a:pt x="266" y="101"/>
                    </a:cubicBezTo>
                    <a:cubicBezTo>
                      <a:pt x="266" y="100"/>
                      <a:pt x="266" y="100"/>
                      <a:pt x="266" y="99"/>
                    </a:cubicBezTo>
                    <a:cubicBezTo>
                      <a:pt x="267" y="98"/>
                      <a:pt x="266" y="97"/>
                      <a:pt x="265" y="97"/>
                    </a:cubicBezTo>
                    <a:cubicBezTo>
                      <a:pt x="265" y="96"/>
                      <a:pt x="262" y="96"/>
                      <a:pt x="261" y="96"/>
                    </a:cubicBezTo>
                    <a:cubicBezTo>
                      <a:pt x="259" y="96"/>
                      <a:pt x="258" y="98"/>
                      <a:pt x="256" y="96"/>
                    </a:cubicBezTo>
                    <a:cubicBezTo>
                      <a:pt x="260" y="99"/>
                      <a:pt x="262" y="91"/>
                      <a:pt x="266" y="95"/>
                    </a:cubicBezTo>
                    <a:cubicBezTo>
                      <a:pt x="267" y="97"/>
                      <a:pt x="269" y="94"/>
                      <a:pt x="269" y="92"/>
                    </a:cubicBezTo>
                    <a:cubicBezTo>
                      <a:pt x="269" y="91"/>
                      <a:pt x="266" y="88"/>
                      <a:pt x="266" y="88"/>
                    </a:cubicBezTo>
                    <a:cubicBezTo>
                      <a:pt x="266" y="87"/>
                      <a:pt x="269" y="90"/>
                      <a:pt x="269" y="91"/>
                    </a:cubicBezTo>
                    <a:cubicBezTo>
                      <a:pt x="269" y="92"/>
                      <a:pt x="271" y="90"/>
                      <a:pt x="270" y="88"/>
                    </a:cubicBezTo>
                    <a:cubicBezTo>
                      <a:pt x="269" y="87"/>
                      <a:pt x="267" y="85"/>
                      <a:pt x="266" y="84"/>
                    </a:cubicBezTo>
                    <a:cubicBezTo>
                      <a:pt x="264" y="84"/>
                      <a:pt x="261" y="85"/>
                      <a:pt x="259" y="84"/>
                    </a:cubicBezTo>
                    <a:cubicBezTo>
                      <a:pt x="258" y="83"/>
                      <a:pt x="258" y="81"/>
                      <a:pt x="256" y="81"/>
                    </a:cubicBezTo>
                    <a:cubicBezTo>
                      <a:pt x="256" y="80"/>
                      <a:pt x="252" y="81"/>
                      <a:pt x="253" y="80"/>
                    </a:cubicBezTo>
                    <a:cubicBezTo>
                      <a:pt x="254" y="78"/>
                      <a:pt x="254" y="77"/>
                      <a:pt x="256" y="79"/>
                    </a:cubicBezTo>
                    <a:cubicBezTo>
                      <a:pt x="258" y="81"/>
                      <a:pt x="260" y="78"/>
                      <a:pt x="262" y="77"/>
                    </a:cubicBezTo>
                    <a:cubicBezTo>
                      <a:pt x="265" y="75"/>
                      <a:pt x="271" y="81"/>
                      <a:pt x="274" y="78"/>
                    </a:cubicBezTo>
                    <a:cubicBezTo>
                      <a:pt x="275" y="77"/>
                      <a:pt x="275" y="72"/>
                      <a:pt x="272" y="73"/>
                    </a:cubicBezTo>
                    <a:cubicBezTo>
                      <a:pt x="271" y="73"/>
                      <a:pt x="270" y="74"/>
                      <a:pt x="269" y="73"/>
                    </a:cubicBezTo>
                    <a:cubicBezTo>
                      <a:pt x="267" y="73"/>
                      <a:pt x="265" y="72"/>
                      <a:pt x="263" y="70"/>
                    </a:cubicBezTo>
                    <a:cubicBezTo>
                      <a:pt x="260" y="68"/>
                      <a:pt x="271" y="71"/>
                      <a:pt x="271" y="70"/>
                    </a:cubicBezTo>
                    <a:cubicBezTo>
                      <a:pt x="270" y="68"/>
                      <a:pt x="265" y="67"/>
                      <a:pt x="263" y="66"/>
                    </a:cubicBezTo>
                    <a:cubicBezTo>
                      <a:pt x="260" y="65"/>
                      <a:pt x="260" y="66"/>
                      <a:pt x="259" y="68"/>
                    </a:cubicBezTo>
                    <a:cubicBezTo>
                      <a:pt x="259" y="69"/>
                      <a:pt x="257" y="70"/>
                      <a:pt x="256" y="69"/>
                    </a:cubicBezTo>
                    <a:cubicBezTo>
                      <a:pt x="255" y="69"/>
                      <a:pt x="258" y="65"/>
                      <a:pt x="258" y="64"/>
                    </a:cubicBezTo>
                    <a:cubicBezTo>
                      <a:pt x="258" y="63"/>
                      <a:pt x="259" y="61"/>
                      <a:pt x="260" y="60"/>
                    </a:cubicBezTo>
                    <a:cubicBezTo>
                      <a:pt x="260" y="59"/>
                      <a:pt x="260" y="57"/>
                      <a:pt x="261" y="57"/>
                    </a:cubicBezTo>
                    <a:cubicBezTo>
                      <a:pt x="262" y="57"/>
                      <a:pt x="264" y="57"/>
                      <a:pt x="265" y="56"/>
                    </a:cubicBezTo>
                    <a:cubicBezTo>
                      <a:pt x="265" y="56"/>
                      <a:pt x="270" y="51"/>
                      <a:pt x="270" y="52"/>
                    </a:cubicBezTo>
                    <a:cubicBezTo>
                      <a:pt x="270" y="52"/>
                      <a:pt x="268" y="51"/>
                      <a:pt x="268" y="51"/>
                    </a:cubicBezTo>
                    <a:cubicBezTo>
                      <a:pt x="268" y="50"/>
                      <a:pt x="268" y="49"/>
                      <a:pt x="268" y="48"/>
                    </a:cubicBezTo>
                    <a:cubicBezTo>
                      <a:pt x="268" y="46"/>
                      <a:pt x="269" y="46"/>
                      <a:pt x="271" y="46"/>
                    </a:cubicBezTo>
                    <a:cubicBezTo>
                      <a:pt x="273" y="46"/>
                      <a:pt x="281" y="43"/>
                      <a:pt x="276" y="43"/>
                    </a:cubicBezTo>
                    <a:cubicBezTo>
                      <a:pt x="273" y="43"/>
                      <a:pt x="268" y="42"/>
                      <a:pt x="266" y="44"/>
                    </a:cubicBezTo>
                    <a:cubicBezTo>
                      <a:pt x="265" y="45"/>
                      <a:pt x="265" y="47"/>
                      <a:pt x="263" y="46"/>
                    </a:cubicBezTo>
                    <a:cubicBezTo>
                      <a:pt x="261" y="45"/>
                      <a:pt x="263" y="43"/>
                      <a:pt x="264" y="42"/>
                    </a:cubicBezTo>
                    <a:cubicBezTo>
                      <a:pt x="266" y="39"/>
                      <a:pt x="270" y="41"/>
                      <a:pt x="273" y="41"/>
                    </a:cubicBezTo>
                    <a:cubicBezTo>
                      <a:pt x="277" y="41"/>
                      <a:pt x="281" y="42"/>
                      <a:pt x="283" y="38"/>
                    </a:cubicBezTo>
                    <a:cubicBezTo>
                      <a:pt x="284" y="38"/>
                      <a:pt x="280" y="37"/>
                      <a:pt x="280" y="37"/>
                    </a:cubicBezTo>
                    <a:cubicBezTo>
                      <a:pt x="278" y="36"/>
                      <a:pt x="276" y="37"/>
                      <a:pt x="274" y="37"/>
                    </a:cubicBezTo>
                    <a:cubicBezTo>
                      <a:pt x="272" y="37"/>
                      <a:pt x="271" y="36"/>
                      <a:pt x="269" y="36"/>
                    </a:cubicBezTo>
                    <a:cubicBezTo>
                      <a:pt x="268" y="36"/>
                      <a:pt x="266" y="36"/>
                      <a:pt x="265" y="36"/>
                    </a:cubicBezTo>
                    <a:cubicBezTo>
                      <a:pt x="266" y="37"/>
                      <a:pt x="269" y="36"/>
                      <a:pt x="271" y="36"/>
                    </a:cubicBezTo>
                    <a:cubicBezTo>
                      <a:pt x="274" y="36"/>
                      <a:pt x="276" y="35"/>
                      <a:pt x="279" y="35"/>
                    </a:cubicBezTo>
                    <a:cubicBezTo>
                      <a:pt x="283" y="36"/>
                      <a:pt x="285" y="34"/>
                      <a:pt x="288" y="34"/>
                    </a:cubicBezTo>
                    <a:cubicBezTo>
                      <a:pt x="289" y="34"/>
                      <a:pt x="291" y="34"/>
                      <a:pt x="291" y="33"/>
                    </a:cubicBezTo>
                    <a:cubicBezTo>
                      <a:pt x="291" y="33"/>
                      <a:pt x="289" y="31"/>
                      <a:pt x="290" y="31"/>
                    </a:cubicBezTo>
                    <a:cubicBezTo>
                      <a:pt x="295" y="30"/>
                      <a:pt x="300" y="29"/>
                      <a:pt x="304" y="26"/>
                    </a:cubicBezTo>
                    <a:cubicBezTo>
                      <a:pt x="305" y="25"/>
                      <a:pt x="301" y="24"/>
                      <a:pt x="301" y="24"/>
                    </a:cubicBezTo>
                    <a:cubicBezTo>
                      <a:pt x="298" y="23"/>
                      <a:pt x="295" y="22"/>
                      <a:pt x="293" y="22"/>
                    </a:cubicBezTo>
                    <a:cubicBezTo>
                      <a:pt x="287" y="21"/>
                      <a:pt x="282" y="20"/>
                      <a:pt x="277" y="25"/>
                    </a:cubicBezTo>
                    <a:cubicBezTo>
                      <a:pt x="275" y="28"/>
                      <a:pt x="273" y="26"/>
                      <a:pt x="269" y="26"/>
                    </a:cubicBezTo>
                    <a:cubicBezTo>
                      <a:pt x="268" y="26"/>
                      <a:pt x="264" y="29"/>
                      <a:pt x="265" y="26"/>
                    </a:cubicBezTo>
                    <a:cubicBezTo>
                      <a:pt x="265" y="24"/>
                      <a:pt x="260" y="27"/>
                      <a:pt x="259" y="28"/>
                    </a:cubicBezTo>
                    <a:cubicBezTo>
                      <a:pt x="257" y="29"/>
                      <a:pt x="255" y="30"/>
                      <a:pt x="253" y="31"/>
                    </a:cubicBezTo>
                    <a:cubicBezTo>
                      <a:pt x="252" y="31"/>
                      <a:pt x="244" y="37"/>
                      <a:pt x="244" y="37"/>
                    </a:cubicBezTo>
                    <a:cubicBezTo>
                      <a:pt x="242" y="35"/>
                      <a:pt x="264" y="22"/>
                      <a:pt x="251" y="19"/>
                    </a:cubicBezTo>
                    <a:cubicBezTo>
                      <a:pt x="246" y="19"/>
                      <a:pt x="247" y="22"/>
                      <a:pt x="243" y="24"/>
                    </a:cubicBezTo>
                    <a:cubicBezTo>
                      <a:pt x="240" y="25"/>
                      <a:pt x="238" y="25"/>
                      <a:pt x="235" y="26"/>
                    </a:cubicBezTo>
                    <a:cubicBezTo>
                      <a:pt x="234" y="26"/>
                      <a:pt x="229" y="28"/>
                      <a:pt x="228" y="28"/>
                    </a:cubicBezTo>
                    <a:cubicBezTo>
                      <a:pt x="226" y="25"/>
                      <a:pt x="233" y="24"/>
                      <a:pt x="235" y="24"/>
                    </a:cubicBezTo>
                    <a:cubicBezTo>
                      <a:pt x="235" y="23"/>
                      <a:pt x="241" y="22"/>
                      <a:pt x="238" y="21"/>
                    </a:cubicBezTo>
                    <a:cubicBezTo>
                      <a:pt x="235" y="20"/>
                      <a:pt x="232" y="20"/>
                      <a:pt x="229" y="20"/>
                    </a:cubicBezTo>
                    <a:cubicBezTo>
                      <a:pt x="221" y="20"/>
                      <a:pt x="213" y="21"/>
                      <a:pt x="205" y="23"/>
                    </a:cubicBezTo>
                    <a:cubicBezTo>
                      <a:pt x="205" y="23"/>
                      <a:pt x="202" y="25"/>
                      <a:pt x="201" y="24"/>
                    </a:cubicBezTo>
                    <a:cubicBezTo>
                      <a:pt x="201" y="22"/>
                      <a:pt x="200" y="22"/>
                      <a:pt x="202" y="22"/>
                    </a:cubicBezTo>
                    <a:cubicBezTo>
                      <a:pt x="206" y="20"/>
                      <a:pt x="210" y="19"/>
                      <a:pt x="214" y="18"/>
                    </a:cubicBezTo>
                    <a:cubicBezTo>
                      <a:pt x="221" y="17"/>
                      <a:pt x="229" y="18"/>
                      <a:pt x="237" y="18"/>
                    </a:cubicBezTo>
                    <a:cubicBezTo>
                      <a:pt x="239" y="18"/>
                      <a:pt x="241" y="18"/>
                      <a:pt x="243" y="18"/>
                    </a:cubicBezTo>
                    <a:cubicBezTo>
                      <a:pt x="247" y="16"/>
                      <a:pt x="252" y="16"/>
                      <a:pt x="256" y="14"/>
                    </a:cubicBezTo>
                    <a:cubicBezTo>
                      <a:pt x="258" y="14"/>
                      <a:pt x="259" y="13"/>
                      <a:pt x="256" y="12"/>
                    </a:cubicBezTo>
                    <a:cubicBezTo>
                      <a:pt x="254" y="11"/>
                      <a:pt x="250" y="10"/>
                      <a:pt x="248" y="11"/>
                    </a:cubicBezTo>
                    <a:cubicBezTo>
                      <a:pt x="246" y="11"/>
                      <a:pt x="246" y="10"/>
                      <a:pt x="244" y="9"/>
                    </a:cubicBezTo>
                    <a:cubicBezTo>
                      <a:pt x="242" y="9"/>
                      <a:pt x="240" y="11"/>
                      <a:pt x="238" y="11"/>
                    </a:cubicBezTo>
                    <a:cubicBezTo>
                      <a:pt x="238" y="11"/>
                      <a:pt x="240" y="8"/>
                      <a:pt x="241" y="8"/>
                    </a:cubicBezTo>
                    <a:cubicBezTo>
                      <a:pt x="242" y="6"/>
                      <a:pt x="238" y="6"/>
                      <a:pt x="237" y="6"/>
                    </a:cubicBezTo>
                    <a:cubicBezTo>
                      <a:pt x="231" y="7"/>
                      <a:pt x="226" y="7"/>
                      <a:pt x="220" y="6"/>
                    </a:cubicBezTo>
                    <a:cubicBezTo>
                      <a:pt x="215" y="6"/>
                      <a:pt x="211" y="8"/>
                      <a:pt x="206" y="8"/>
                    </a:cubicBezTo>
                    <a:cubicBezTo>
                      <a:pt x="204" y="8"/>
                      <a:pt x="201" y="8"/>
                      <a:pt x="199" y="8"/>
                    </a:cubicBezTo>
                    <a:cubicBezTo>
                      <a:pt x="197" y="9"/>
                      <a:pt x="194" y="8"/>
                      <a:pt x="193" y="9"/>
                    </a:cubicBezTo>
                    <a:cubicBezTo>
                      <a:pt x="196" y="8"/>
                      <a:pt x="199" y="8"/>
                      <a:pt x="202" y="7"/>
                    </a:cubicBezTo>
                    <a:cubicBezTo>
                      <a:pt x="207" y="7"/>
                      <a:pt x="211" y="6"/>
                      <a:pt x="215" y="6"/>
                    </a:cubicBezTo>
                    <a:cubicBezTo>
                      <a:pt x="217" y="6"/>
                      <a:pt x="237" y="6"/>
                      <a:pt x="237" y="4"/>
                    </a:cubicBezTo>
                    <a:cubicBezTo>
                      <a:pt x="236" y="4"/>
                      <a:pt x="233" y="3"/>
                      <a:pt x="232" y="2"/>
                    </a:cubicBezTo>
                    <a:cubicBezTo>
                      <a:pt x="229" y="2"/>
                      <a:pt x="227" y="2"/>
                      <a:pt x="224" y="2"/>
                    </a:cubicBezTo>
                    <a:cubicBezTo>
                      <a:pt x="220" y="2"/>
                      <a:pt x="216" y="1"/>
                      <a:pt x="213" y="0"/>
                    </a:cubicBezTo>
                    <a:cubicBezTo>
                      <a:pt x="206" y="0"/>
                      <a:pt x="200" y="0"/>
                      <a:pt x="194" y="0"/>
                    </a:cubicBezTo>
                    <a:cubicBezTo>
                      <a:pt x="191" y="1"/>
                      <a:pt x="188" y="1"/>
                      <a:pt x="185" y="1"/>
                    </a:cubicBezTo>
                    <a:cubicBezTo>
                      <a:pt x="184" y="1"/>
                      <a:pt x="183" y="3"/>
                      <a:pt x="183" y="3"/>
                    </a:cubicBezTo>
                    <a:cubicBezTo>
                      <a:pt x="181" y="3"/>
                      <a:pt x="179" y="2"/>
                      <a:pt x="177" y="2"/>
                    </a:cubicBezTo>
                    <a:cubicBezTo>
                      <a:pt x="176" y="2"/>
                      <a:pt x="175" y="3"/>
                      <a:pt x="173" y="3"/>
                    </a:cubicBezTo>
                    <a:cubicBezTo>
                      <a:pt x="171" y="3"/>
                      <a:pt x="171" y="4"/>
                      <a:pt x="173" y="4"/>
                    </a:cubicBezTo>
                    <a:cubicBezTo>
                      <a:pt x="176" y="5"/>
                      <a:pt x="179" y="5"/>
                      <a:pt x="181" y="6"/>
                    </a:cubicBezTo>
                    <a:cubicBezTo>
                      <a:pt x="180" y="5"/>
                      <a:pt x="174" y="7"/>
                      <a:pt x="173" y="8"/>
                    </a:cubicBezTo>
                    <a:cubicBezTo>
                      <a:pt x="173" y="8"/>
                      <a:pt x="170" y="8"/>
                      <a:pt x="170" y="8"/>
                    </a:cubicBezTo>
                    <a:cubicBezTo>
                      <a:pt x="170" y="8"/>
                      <a:pt x="172" y="10"/>
                      <a:pt x="172" y="10"/>
                    </a:cubicBezTo>
                    <a:cubicBezTo>
                      <a:pt x="171" y="10"/>
                      <a:pt x="169" y="9"/>
                      <a:pt x="168" y="8"/>
                    </a:cubicBezTo>
                    <a:cubicBezTo>
                      <a:pt x="167" y="7"/>
                      <a:pt x="164" y="8"/>
                      <a:pt x="163" y="8"/>
                    </a:cubicBezTo>
                    <a:cubicBezTo>
                      <a:pt x="160" y="7"/>
                      <a:pt x="157" y="6"/>
                      <a:pt x="154" y="5"/>
                    </a:cubicBezTo>
                    <a:cubicBezTo>
                      <a:pt x="152" y="4"/>
                      <a:pt x="150" y="6"/>
                      <a:pt x="147" y="6"/>
                    </a:cubicBezTo>
                    <a:cubicBezTo>
                      <a:pt x="146" y="6"/>
                      <a:pt x="140" y="5"/>
                      <a:pt x="140" y="7"/>
                    </a:cubicBezTo>
                    <a:cubicBezTo>
                      <a:pt x="139" y="7"/>
                      <a:pt x="153" y="9"/>
                      <a:pt x="155" y="10"/>
                    </a:cubicBezTo>
                    <a:cubicBezTo>
                      <a:pt x="158" y="10"/>
                      <a:pt x="161" y="10"/>
                      <a:pt x="163" y="11"/>
                    </a:cubicBezTo>
                    <a:cubicBezTo>
                      <a:pt x="164" y="11"/>
                      <a:pt x="165" y="11"/>
                      <a:pt x="166" y="12"/>
                    </a:cubicBezTo>
                    <a:cubicBezTo>
                      <a:pt x="166" y="12"/>
                      <a:pt x="166" y="15"/>
                      <a:pt x="166" y="15"/>
                    </a:cubicBezTo>
                    <a:cubicBezTo>
                      <a:pt x="166" y="16"/>
                      <a:pt x="165" y="14"/>
                      <a:pt x="165" y="13"/>
                    </a:cubicBezTo>
                    <a:cubicBezTo>
                      <a:pt x="164" y="12"/>
                      <a:pt x="161" y="12"/>
                      <a:pt x="160" y="11"/>
                    </a:cubicBezTo>
                    <a:cubicBezTo>
                      <a:pt x="160" y="11"/>
                      <a:pt x="157" y="11"/>
                      <a:pt x="157" y="11"/>
                    </a:cubicBezTo>
                    <a:cubicBezTo>
                      <a:pt x="157" y="12"/>
                      <a:pt x="158" y="14"/>
                      <a:pt x="158" y="14"/>
                    </a:cubicBezTo>
                    <a:cubicBezTo>
                      <a:pt x="156" y="14"/>
                      <a:pt x="155" y="11"/>
                      <a:pt x="154" y="11"/>
                    </a:cubicBezTo>
                    <a:cubicBezTo>
                      <a:pt x="152" y="11"/>
                      <a:pt x="150" y="11"/>
                      <a:pt x="148" y="10"/>
                    </a:cubicBezTo>
                    <a:cubicBezTo>
                      <a:pt x="147" y="10"/>
                      <a:pt x="139" y="10"/>
                      <a:pt x="139" y="10"/>
                    </a:cubicBezTo>
                    <a:cubicBezTo>
                      <a:pt x="138" y="12"/>
                      <a:pt x="151" y="17"/>
                      <a:pt x="151" y="17"/>
                    </a:cubicBezTo>
                    <a:cubicBezTo>
                      <a:pt x="151" y="18"/>
                      <a:pt x="146" y="17"/>
                      <a:pt x="146" y="17"/>
                    </a:cubicBezTo>
                    <a:cubicBezTo>
                      <a:pt x="143" y="17"/>
                      <a:pt x="142" y="16"/>
                      <a:pt x="143" y="19"/>
                    </a:cubicBezTo>
                    <a:cubicBezTo>
                      <a:pt x="142" y="19"/>
                      <a:pt x="141" y="18"/>
                      <a:pt x="140" y="17"/>
                    </a:cubicBezTo>
                    <a:cubicBezTo>
                      <a:pt x="140" y="16"/>
                      <a:pt x="142" y="17"/>
                      <a:pt x="143" y="16"/>
                    </a:cubicBezTo>
                    <a:cubicBezTo>
                      <a:pt x="143" y="16"/>
                      <a:pt x="141" y="14"/>
                      <a:pt x="140" y="14"/>
                    </a:cubicBezTo>
                    <a:cubicBezTo>
                      <a:pt x="138" y="13"/>
                      <a:pt x="136" y="12"/>
                      <a:pt x="133" y="12"/>
                    </a:cubicBezTo>
                    <a:cubicBezTo>
                      <a:pt x="132" y="12"/>
                      <a:pt x="130" y="11"/>
                      <a:pt x="129" y="12"/>
                    </a:cubicBezTo>
                    <a:cubicBezTo>
                      <a:pt x="128" y="12"/>
                      <a:pt x="131" y="15"/>
                      <a:pt x="131" y="15"/>
                    </a:cubicBezTo>
                    <a:cubicBezTo>
                      <a:pt x="134" y="17"/>
                      <a:pt x="138" y="17"/>
                      <a:pt x="142" y="20"/>
                    </a:cubicBezTo>
                    <a:cubicBezTo>
                      <a:pt x="143" y="20"/>
                      <a:pt x="144" y="21"/>
                      <a:pt x="143" y="22"/>
                    </a:cubicBezTo>
                    <a:cubicBezTo>
                      <a:pt x="141" y="24"/>
                      <a:pt x="139" y="22"/>
                      <a:pt x="137" y="21"/>
                    </a:cubicBezTo>
                    <a:cubicBezTo>
                      <a:pt x="132" y="18"/>
                      <a:pt x="126" y="16"/>
                      <a:pt x="120" y="15"/>
                    </a:cubicBezTo>
                    <a:cubicBezTo>
                      <a:pt x="117" y="14"/>
                      <a:pt x="114" y="13"/>
                      <a:pt x="111" y="14"/>
                    </a:cubicBezTo>
                    <a:cubicBezTo>
                      <a:pt x="110" y="14"/>
                      <a:pt x="113" y="17"/>
                      <a:pt x="113" y="18"/>
                    </a:cubicBezTo>
                    <a:cubicBezTo>
                      <a:pt x="113" y="18"/>
                      <a:pt x="117" y="21"/>
                      <a:pt x="117" y="21"/>
                    </a:cubicBezTo>
                    <a:cubicBezTo>
                      <a:pt x="117" y="22"/>
                      <a:pt x="111" y="21"/>
                      <a:pt x="111" y="21"/>
                    </a:cubicBezTo>
                    <a:cubicBezTo>
                      <a:pt x="111" y="23"/>
                      <a:pt x="115" y="22"/>
                      <a:pt x="115" y="24"/>
                    </a:cubicBezTo>
                    <a:cubicBezTo>
                      <a:pt x="115" y="24"/>
                      <a:pt x="111" y="23"/>
                      <a:pt x="110" y="22"/>
                    </a:cubicBezTo>
                    <a:cubicBezTo>
                      <a:pt x="108" y="21"/>
                      <a:pt x="106" y="21"/>
                      <a:pt x="103" y="20"/>
                    </a:cubicBezTo>
                    <a:cubicBezTo>
                      <a:pt x="101" y="19"/>
                      <a:pt x="101" y="20"/>
                      <a:pt x="101" y="22"/>
                    </a:cubicBezTo>
                    <a:cubicBezTo>
                      <a:pt x="100" y="23"/>
                      <a:pt x="99" y="23"/>
                      <a:pt x="98" y="23"/>
                    </a:cubicBezTo>
                    <a:cubicBezTo>
                      <a:pt x="98" y="24"/>
                      <a:pt x="98" y="26"/>
                      <a:pt x="97" y="26"/>
                    </a:cubicBezTo>
                    <a:cubicBezTo>
                      <a:pt x="97" y="27"/>
                      <a:pt x="97" y="24"/>
                      <a:pt x="97" y="23"/>
                    </a:cubicBezTo>
                    <a:cubicBezTo>
                      <a:pt x="97" y="22"/>
                      <a:pt x="98" y="21"/>
                      <a:pt x="98" y="20"/>
                    </a:cubicBezTo>
                    <a:cubicBezTo>
                      <a:pt x="97" y="16"/>
                      <a:pt x="93" y="16"/>
                      <a:pt x="90" y="16"/>
                    </a:cubicBezTo>
                    <a:cubicBezTo>
                      <a:pt x="86" y="17"/>
                      <a:pt x="82" y="18"/>
                      <a:pt x="78" y="18"/>
                    </a:cubicBezTo>
                    <a:cubicBezTo>
                      <a:pt x="77" y="19"/>
                      <a:pt x="75" y="19"/>
                      <a:pt x="74" y="19"/>
                    </a:cubicBezTo>
                    <a:cubicBezTo>
                      <a:pt x="74" y="19"/>
                      <a:pt x="69" y="20"/>
                      <a:pt x="69" y="20"/>
                    </a:cubicBezTo>
                    <a:cubicBezTo>
                      <a:pt x="70" y="21"/>
                      <a:pt x="72" y="21"/>
                      <a:pt x="73" y="21"/>
                    </a:cubicBezTo>
                    <a:cubicBezTo>
                      <a:pt x="74" y="22"/>
                      <a:pt x="75" y="23"/>
                      <a:pt x="77" y="24"/>
                    </a:cubicBezTo>
                    <a:cubicBezTo>
                      <a:pt x="77" y="24"/>
                      <a:pt x="81" y="27"/>
                      <a:pt x="81" y="27"/>
                    </a:cubicBezTo>
                    <a:cubicBezTo>
                      <a:pt x="80" y="27"/>
                      <a:pt x="76" y="25"/>
                      <a:pt x="75" y="25"/>
                    </a:cubicBezTo>
                    <a:cubicBezTo>
                      <a:pt x="73" y="24"/>
                      <a:pt x="72" y="22"/>
                      <a:pt x="70" y="22"/>
                    </a:cubicBezTo>
                    <a:cubicBezTo>
                      <a:pt x="67" y="21"/>
                      <a:pt x="64" y="22"/>
                      <a:pt x="61" y="22"/>
                    </a:cubicBezTo>
                    <a:cubicBezTo>
                      <a:pt x="58" y="23"/>
                      <a:pt x="58" y="22"/>
                      <a:pt x="60" y="25"/>
                    </a:cubicBezTo>
                    <a:cubicBezTo>
                      <a:pt x="60" y="26"/>
                      <a:pt x="60" y="29"/>
                      <a:pt x="60" y="30"/>
                    </a:cubicBezTo>
                    <a:cubicBezTo>
                      <a:pt x="60" y="32"/>
                      <a:pt x="56" y="30"/>
                      <a:pt x="55" y="30"/>
                    </a:cubicBezTo>
                    <a:cubicBezTo>
                      <a:pt x="54" y="30"/>
                      <a:pt x="51" y="28"/>
                      <a:pt x="50" y="30"/>
                    </a:cubicBezTo>
                    <a:cubicBezTo>
                      <a:pt x="49" y="31"/>
                      <a:pt x="50" y="34"/>
                      <a:pt x="50" y="34"/>
                    </a:cubicBezTo>
                    <a:cubicBezTo>
                      <a:pt x="49" y="35"/>
                      <a:pt x="48" y="33"/>
                      <a:pt x="47" y="32"/>
                    </a:cubicBezTo>
                    <a:cubicBezTo>
                      <a:pt x="45" y="31"/>
                      <a:pt x="43" y="31"/>
                      <a:pt x="42" y="32"/>
                    </a:cubicBezTo>
                    <a:cubicBezTo>
                      <a:pt x="39" y="34"/>
                      <a:pt x="36" y="36"/>
                      <a:pt x="32" y="37"/>
                    </a:cubicBezTo>
                    <a:cubicBezTo>
                      <a:pt x="31" y="38"/>
                      <a:pt x="34" y="37"/>
                      <a:pt x="32" y="37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7" name="Freeform 777">
                <a:extLst>
                  <a:ext uri="{FF2B5EF4-FFF2-40B4-BE49-F238E27FC236}">
                    <a16:creationId xmlns:a16="http://schemas.microsoft.com/office/drawing/2014/main" id="{259E10E7-4132-EA47-8046-DE087852A0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8781" y="2682008"/>
                <a:ext cx="55280" cy="38824"/>
              </a:xfrm>
              <a:custGeom>
                <a:avLst/>
                <a:gdLst>
                  <a:gd name="T0" fmla="*/ 16 w 16"/>
                  <a:gd name="T1" fmla="*/ 6 h 11"/>
                  <a:gd name="T2" fmla="*/ 11 w 16"/>
                  <a:gd name="T3" fmla="*/ 3 h 11"/>
                  <a:gd name="T4" fmla="*/ 5 w 16"/>
                  <a:gd name="T5" fmla="*/ 1 h 11"/>
                  <a:gd name="T6" fmla="*/ 1 w 16"/>
                  <a:gd name="T7" fmla="*/ 1 h 11"/>
                  <a:gd name="T8" fmla="*/ 3 w 16"/>
                  <a:gd name="T9" fmla="*/ 3 h 11"/>
                  <a:gd name="T10" fmla="*/ 1 w 16"/>
                  <a:gd name="T11" fmla="*/ 7 h 11"/>
                  <a:gd name="T12" fmla="*/ 5 w 16"/>
                  <a:gd name="T13" fmla="*/ 7 h 11"/>
                  <a:gd name="T14" fmla="*/ 5 w 16"/>
                  <a:gd name="T15" fmla="*/ 9 h 11"/>
                  <a:gd name="T16" fmla="*/ 16 w 16"/>
                  <a:gd name="T17" fmla="*/ 6 h 11"/>
                  <a:gd name="T18" fmla="*/ 16 w 16"/>
                  <a:gd name="T1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1">
                    <a:moveTo>
                      <a:pt x="16" y="6"/>
                    </a:moveTo>
                    <a:cubicBezTo>
                      <a:pt x="15" y="5"/>
                      <a:pt x="11" y="3"/>
                      <a:pt x="11" y="3"/>
                    </a:cubicBezTo>
                    <a:cubicBezTo>
                      <a:pt x="9" y="2"/>
                      <a:pt x="7" y="1"/>
                      <a:pt x="5" y="1"/>
                    </a:cubicBezTo>
                    <a:cubicBezTo>
                      <a:pt x="4" y="1"/>
                      <a:pt x="2" y="0"/>
                      <a:pt x="1" y="1"/>
                    </a:cubicBezTo>
                    <a:cubicBezTo>
                      <a:pt x="0" y="2"/>
                      <a:pt x="3" y="3"/>
                      <a:pt x="3" y="3"/>
                    </a:cubicBezTo>
                    <a:cubicBezTo>
                      <a:pt x="2" y="3"/>
                      <a:pt x="0" y="6"/>
                      <a:pt x="1" y="7"/>
                    </a:cubicBezTo>
                    <a:cubicBezTo>
                      <a:pt x="2" y="7"/>
                      <a:pt x="4" y="6"/>
                      <a:pt x="5" y="7"/>
                    </a:cubicBezTo>
                    <a:cubicBezTo>
                      <a:pt x="7" y="8"/>
                      <a:pt x="5" y="8"/>
                      <a:pt x="5" y="9"/>
                    </a:cubicBezTo>
                    <a:cubicBezTo>
                      <a:pt x="5" y="11"/>
                      <a:pt x="16" y="8"/>
                      <a:pt x="16" y="6"/>
                    </a:cubicBezTo>
                    <a:cubicBezTo>
                      <a:pt x="15" y="5"/>
                      <a:pt x="16" y="7"/>
                      <a:pt x="16" y="6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8" name="Freeform 778">
                <a:extLst>
                  <a:ext uri="{FF2B5EF4-FFF2-40B4-BE49-F238E27FC236}">
                    <a16:creationId xmlns:a16="http://schemas.microsoft.com/office/drawing/2014/main" id="{06300E87-F44F-E041-B851-6780FCDF28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6424" y="2654949"/>
                <a:ext cx="14114" cy="7059"/>
              </a:xfrm>
              <a:custGeom>
                <a:avLst/>
                <a:gdLst>
                  <a:gd name="T0" fmla="*/ 2 w 4"/>
                  <a:gd name="T1" fmla="*/ 2 h 2"/>
                  <a:gd name="T2" fmla="*/ 2 w 4"/>
                  <a:gd name="T3" fmla="*/ 0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4" y="2"/>
                      <a:pt x="2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69" name="Freeform 779">
                <a:extLst>
                  <a:ext uri="{FF2B5EF4-FFF2-40B4-BE49-F238E27FC236}">
                    <a16:creationId xmlns:a16="http://schemas.microsoft.com/office/drawing/2014/main" id="{FA2647C7-3A83-0141-AE78-F092B3D36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7010" y="2246713"/>
                <a:ext cx="37637" cy="21176"/>
              </a:xfrm>
              <a:custGeom>
                <a:avLst/>
                <a:gdLst>
                  <a:gd name="T0" fmla="*/ 9 w 11"/>
                  <a:gd name="T1" fmla="*/ 4 h 6"/>
                  <a:gd name="T2" fmla="*/ 9 w 11"/>
                  <a:gd name="T3" fmla="*/ 5 h 6"/>
                  <a:gd name="T4" fmla="*/ 3 w 11"/>
                  <a:gd name="T5" fmla="*/ 4 h 6"/>
                  <a:gd name="T6" fmla="*/ 2 w 11"/>
                  <a:gd name="T7" fmla="*/ 1 h 6"/>
                  <a:gd name="T8" fmla="*/ 9 w 11"/>
                  <a:gd name="T9" fmla="*/ 4 h 6"/>
                  <a:gd name="T10" fmla="*/ 9 w 11"/>
                  <a:gd name="T11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6">
                    <a:moveTo>
                      <a:pt x="9" y="4"/>
                    </a:moveTo>
                    <a:cubicBezTo>
                      <a:pt x="11" y="5"/>
                      <a:pt x="11" y="6"/>
                      <a:pt x="9" y="5"/>
                    </a:cubicBezTo>
                    <a:cubicBezTo>
                      <a:pt x="7" y="5"/>
                      <a:pt x="4" y="4"/>
                      <a:pt x="3" y="4"/>
                    </a:cubicBezTo>
                    <a:cubicBezTo>
                      <a:pt x="2" y="3"/>
                      <a:pt x="0" y="0"/>
                      <a:pt x="2" y="1"/>
                    </a:cubicBezTo>
                    <a:cubicBezTo>
                      <a:pt x="4" y="2"/>
                      <a:pt x="7" y="3"/>
                      <a:pt x="9" y="4"/>
                    </a:cubicBezTo>
                    <a:cubicBezTo>
                      <a:pt x="11" y="5"/>
                      <a:pt x="7" y="3"/>
                      <a:pt x="9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0" name="Freeform 780">
                <a:extLst>
                  <a:ext uri="{FF2B5EF4-FFF2-40B4-BE49-F238E27FC236}">
                    <a16:creationId xmlns:a16="http://schemas.microsoft.com/office/drawing/2014/main" id="{781B7B3B-A2F0-A54B-9272-2111D621C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450" y="2216124"/>
                <a:ext cx="28228" cy="16471"/>
              </a:xfrm>
              <a:custGeom>
                <a:avLst/>
                <a:gdLst>
                  <a:gd name="T0" fmla="*/ 8 w 8"/>
                  <a:gd name="T1" fmla="*/ 3 h 5"/>
                  <a:gd name="T2" fmla="*/ 0 w 8"/>
                  <a:gd name="T3" fmla="*/ 2 h 5"/>
                  <a:gd name="T4" fmla="*/ 8 w 8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8" y="3"/>
                    </a:moveTo>
                    <a:cubicBezTo>
                      <a:pt x="8" y="5"/>
                      <a:pt x="0" y="4"/>
                      <a:pt x="0" y="2"/>
                    </a:cubicBezTo>
                    <a:cubicBezTo>
                      <a:pt x="0" y="0"/>
                      <a:pt x="8" y="1"/>
                      <a:pt x="8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1" name="Freeform 782">
                <a:extLst>
                  <a:ext uri="{FF2B5EF4-FFF2-40B4-BE49-F238E27FC236}">
                    <a16:creationId xmlns:a16="http://schemas.microsoft.com/office/drawing/2014/main" id="{C0129F91-F0A9-5B4E-8DAE-A64408D59F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9216" y="2260831"/>
                <a:ext cx="19995" cy="14118"/>
              </a:xfrm>
              <a:custGeom>
                <a:avLst/>
                <a:gdLst>
                  <a:gd name="T0" fmla="*/ 5 w 6"/>
                  <a:gd name="T1" fmla="*/ 3 h 4"/>
                  <a:gd name="T2" fmla="*/ 1 w 6"/>
                  <a:gd name="T3" fmla="*/ 0 h 4"/>
                  <a:gd name="T4" fmla="*/ 5 w 6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5" y="3"/>
                    </a:moveTo>
                    <a:cubicBezTo>
                      <a:pt x="4" y="4"/>
                      <a:pt x="0" y="0"/>
                      <a:pt x="1" y="0"/>
                    </a:cubicBezTo>
                    <a:cubicBezTo>
                      <a:pt x="2" y="0"/>
                      <a:pt x="6" y="2"/>
                      <a:pt x="5" y="3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2" name="Freeform 783">
                <a:extLst>
                  <a:ext uri="{FF2B5EF4-FFF2-40B4-BE49-F238E27FC236}">
                    <a16:creationId xmlns:a16="http://schemas.microsoft.com/office/drawing/2014/main" id="{2357489E-141C-6A4D-80DF-E11804399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6269" y="2274948"/>
                <a:ext cx="17642" cy="3530"/>
              </a:xfrm>
              <a:custGeom>
                <a:avLst/>
                <a:gdLst>
                  <a:gd name="T0" fmla="*/ 4 w 5"/>
                  <a:gd name="T1" fmla="*/ 1 h 1"/>
                  <a:gd name="T2" fmla="*/ 2 w 5"/>
                  <a:gd name="T3" fmla="*/ 0 h 1"/>
                  <a:gd name="T4" fmla="*/ 4 w 5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4" y="1"/>
                    </a:moveTo>
                    <a:cubicBezTo>
                      <a:pt x="2" y="1"/>
                      <a:pt x="0" y="0"/>
                      <a:pt x="2" y="0"/>
                    </a:cubicBezTo>
                    <a:cubicBezTo>
                      <a:pt x="3" y="0"/>
                      <a:pt x="5" y="1"/>
                      <a:pt x="4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3" name="Freeform 784">
                <a:extLst>
                  <a:ext uri="{FF2B5EF4-FFF2-40B4-BE49-F238E27FC236}">
                    <a16:creationId xmlns:a16="http://schemas.microsoft.com/office/drawing/2014/main" id="{9E6CCBDC-7834-7540-9B49-C5FFBE18B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6269" y="2471419"/>
                <a:ext cx="14114" cy="24706"/>
              </a:xfrm>
              <a:custGeom>
                <a:avLst/>
                <a:gdLst>
                  <a:gd name="T0" fmla="*/ 2 w 4"/>
                  <a:gd name="T1" fmla="*/ 0 h 7"/>
                  <a:gd name="T2" fmla="*/ 4 w 4"/>
                  <a:gd name="T3" fmla="*/ 7 h 7"/>
                  <a:gd name="T4" fmla="*/ 2 w 4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7">
                    <a:moveTo>
                      <a:pt x="2" y="0"/>
                    </a:moveTo>
                    <a:cubicBezTo>
                      <a:pt x="0" y="0"/>
                      <a:pt x="3" y="7"/>
                      <a:pt x="4" y="7"/>
                    </a:cubicBezTo>
                    <a:cubicBezTo>
                      <a:pt x="4" y="7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4" name="Freeform 785">
                <a:extLst>
                  <a:ext uri="{FF2B5EF4-FFF2-40B4-BE49-F238E27FC236}">
                    <a16:creationId xmlns:a16="http://schemas.microsoft.com/office/drawing/2014/main" id="{E659AC6F-C572-6B47-82C6-DE1869025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326" y="2516124"/>
                <a:ext cx="23524" cy="14118"/>
              </a:xfrm>
              <a:custGeom>
                <a:avLst/>
                <a:gdLst>
                  <a:gd name="T0" fmla="*/ 1 w 7"/>
                  <a:gd name="T1" fmla="*/ 0 h 4"/>
                  <a:gd name="T2" fmla="*/ 1 w 7"/>
                  <a:gd name="T3" fmla="*/ 4 h 4"/>
                  <a:gd name="T4" fmla="*/ 5 w 7"/>
                  <a:gd name="T5" fmla="*/ 4 h 4"/>
                  <a:gd name="T6" fmla="*/ 1 w 7"/>
                  <a:gd name="T7" fmla="*/ 0 h 4"/>
                  <a:gd name="T8" fmla="*/ 1 w 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1" y="0"/>
                    </a:moveTo>
                    <a:cubicBezTo>
                      <a:pt x="0" y="1"/>
                      <a:pt x="0" y="3"/>
                      <a:pt x="1" y="4"/>
                    </a:cubicBezTo>
                    <a:cubicBezTo>
                      <a:pt x="2" y="4"/>
                      <a:pt x="3" y="4"/>
                      <a:pt x="5" y="4"/>
                    </a:cubicBezTo>
                    <a:cubicBezTo>
                      <a:pt x="7" y="4"/>
                      <a:pt x="1" y="0"/>
                      <a:pt x="1" y="0"/>
                    </a:cubicBezTo>
                    <a:cubicBezTo>
                      <a:pt x="0" y="1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5" name="Freeform 786">
                <a:extLst>
                  <a:ext uri="{FF2B5EF4-FFF2-40B4-BE49-F238E27FC236}">
                    <a16:creationId xmlns:a16="http://schemas.microsoft.com/office/drawing/2014/main" id="{12DCEEB8-DD7E-C24A-9677-1B1023B4B9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6879" y="2592596"/>
                <a:ext cx="58808" cy="34117"/>
              </a:xfrm>
              <a:custGeom>
                <a:avLst/>
                <a:gdLst>
                  <a:gd name="T0" fmla="*/ 0 w 17"/>
                  <a:gd name="T1" fmla="*/ 4 h 10"/>
                  <a:gd name="T2" fmla="*/ 10 w 17"/>
                  <a:gd name="T3" fmla="*/ 2 h 10"/>
                  <a:gd name="T4" fmla="*/ 8 w 17"/>
                  <a:gd name="T5" fmla="*/ 4 h 10"/>
                  <a:gd name="T6" fmla="*/ 12 w 17"/>
                  <a:gd name="T7" fmla="*/ 7 h 10"/>
                  <a:gd name="T8" fmla="*/ 9 w 17"/>
                  <a:gd name="T9" fmla="*/ 7 h 10"/>
                  <a:gd name="T10" fmla="*/ 11 w 17"/>
                  <a:gd name="T11" fmla="*/ 10 h 10"/>
                  <a:gd name="T12" fmla="*/ 8 w 17"/>
                  <a:gd name="T13" fmla="*/ 9 h 10"/>
                  <a:gd name="T14" fmla="*/ 0 w 17"/>
                  <a:gd name="T15" fmla="*/ 4 h 10"/>
                  <a:gd name="T16" fmla="*/ 0 w 17"/>
                  <a:gd name="T17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0">
                    <a:moveTo>
                      <a:pt x="0" y="4"/>
                    </a:moveTo>
                    <a:cubicBezTo>
                      <a:pt x="1" y="0"/>
                      <a:pt x="7" y="2"/>
                      <a:pt x="10" y="2"/>
                    </a:cubicBezTo>
                    <a:cubicBezTo>
                      <a:pt x="17" y="3"/>
                      <a:pt x="8" y="4"/>
                      <a:pt x="8" y="4"/>
                    </a:cubicBezTo>
                    <a:cubicBezTo>
                      <a:pt x="8" y="6"/>
                      <a:pt x="12" y="5"/>
                      <a:pt x="12" y="7"/>
                    </a:cubicBezTo>
                    <a:cubicBezTo>
                      <a:pt x="12" y="7"/>
                      <a:pt x="10" y="6"/>
                      <a:pt x="9" y="7"/>
                    </a:cubicBezTo>
                    <a:cubicBezTo>
                      <a:pt x="9" y="7"/>
                      <a:pt x="12" y="10"/>
                      <a:pt x="11" y="10"/>
                    </a:cubicBezTo>
                    <a:cubicBezTo>
                      <a:pt x="10" y="10"/>
                      <a:pt x="9" y="9"/>
                      <a:pt x="8" y="9"/>
                    </a:cubicBezTo>
                    <a:cubicBezTo>
                      <a:pt x="6" y="8"/>
                      <a:pt x="0" y="7"/>
                      <a:pt x="0" y="4"/>
                    </a:cubicBezTo>
                    <a:cubicBezTo>
                      <a:pt x="0" y="3"/>
                      <a:pt x="0" y="7"/>
                      <a:pt x="0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6" name="Freeform 787">
                <a:extLst>
                  <a:ext uri="{FF2B5EF4-FFF2-40B4-BE49-F238E27FC236}">
                    <a16:creationId xmlns:a16="http://schemas.microsoft.com/office/drawing/2014/main" id="{41CABBFE-6EA1-6E4E-B2FD-8E13F39CC5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295" y="2585538"/>
                <a:ext cx="30580" cy="10589"/>
              </a:xfrm>
              <a:custGeom>
                <a:avLst/>
                <a:gdLst>
                  <a:gd name="T0" fmla="*/ 8 w 9"/>
                  <a:gd name="T1" fmla="*/ 1 h 3"/>
                  <a:gd name="T2" fmla="*/ 5 w 9"/>
                  <a:gd name="T3" fmla="*/ 0 h 3"/>
                  <a:gd name="T4" fmla="*/ 0 w 9"/>
                  <a:gd name="T5" fmla="*/ 0 h 3"/>
                  <a:gd name="T6" fmla="*/ 8 w 9"/>
                  <a:gd name="T7" fmla="*/ 1 h 3"/>
                  <a:gd name="T8" fmla="*/ 8 w 9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8" y="1"/>
                    </a:moveTo>
                    <a:cubicBezTo>
                      <a:pt x="9" y="1"/>
                      <a:pt x="5" y="0"/>
                      <a:pt x="5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2" y="0"/>
                      <a:pt x="6" y="3"/>
                      <a:pt x="8" y="1"/>
                    </a:cubicBezTo>
                    <a:cubicBezTo>
                      <a:pt x="9" y="1"/>
                      <a:pt x="7" y="2"/>
                      <a:pt x="8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7" name="Freeform 788">
                <a:extLst>
                  <a:ext uri="{FF2B5EF4-FFF2-40B4-BE49-F238E27FC236}">
                    <a16:creationId xmlns:a16="http://schemas.microsoft.com/office/drawing/2014/main" id="{A53C4013-D8F2-954B-A216-0DF1E2400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072" y="2658478"/>
                <a:ext cx="44694" cy="23529"/>
              </a:xfrm>
              <a:custGeom>
                <a:avLst/>
                <a:gdLst>
                  <a:gd name="T0" fmla="*/ 12 w 13"/>
                  <a:gd name="T1" fmla="*/ 4 h 7"/>
                  <a:gd name="T2" fmla="*/ 12 w 13"/>
                  <a:gd name="T3" fmla="*/ 1 h 7"/>
                  <a:gd name="T4" fmla="*/ 7 w 13"/>
                  <a:gd name="T5" fmla="*/ 2 h 7"/>
                  <a:gd name="T6" fmla="*/ 3 w 13"/>
                  <a:gd name="T7" fmla="*/ 3 h 7"/>
                  <a:gd name="T8" fmla="*/ 0 w 13"/>
                  <a:gd name="T9" fmla="*/ 5 h 7"/>
                  <a:gd name="T10" fmla="*/ 12 w 13"/>
                  <a:gd name="T11" fmla="*/ 4 h 7"/>
                  <a:gd name="T12" fmla="*/ 12 w 13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7">
                    <a:moveTo>
                      <a:pt x="12" y="4"/>
                    </a:moveTo>
                    <a:cubicBezTo>
                      <a:pt x="13" y="3"/>
                      <a:pt x="13" y="2"/>
                      <a:pt x="12" y="1"/>
                    </a:cubicBezTo>
                    <a:cubicBezTo>
                      <a:pt x="11" y="0"/>
                      <a:pt x="8" y="1"/>
                      <a:pt x="7" y="2"/>
                    </a:cubicBezTo>
                    <a:cubicBezTo>
                      <a:pt x="6" y="2"/>
                      <a:pt x="4" y="2"/>
                      <a:pt x="3" y="3"/>
                    </a:cubicBezTo>
                    <a:cubicBezTo>
                      <a:pt x="3" y="3"/>
                      <a:pt x="0" y="5"/>
                      <a:pt x="0" y="5"/>
                    </a:cubicBezTo>
                    <a:cubicBezTo>
                      <a:pt x="3" y="7"/>
                      <a:pt x="10" y="6"/>
                      <a:pt x="12" y="4"/>
                    </a:cubicBezTo>
                    <a:cubicBezTo>
                      <a:pt x="13" y="3"/>
                      <a:pt x="9" y="6"/>
                      <a:pt x="12" y="4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8" name="Freeform 789">
                <a:extLst>
                  <a:ext uri="{FF2B5EF4-FFF2-40B4-BE49-F238E27FC236}">
                    <a16:creationId xmlns:a16="http://schemas.microsoft.com/office/drawing/2014/main" id="{DEBC0C66-4B37-6047-9ED4-264900A58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1118" y="2692596"/>
                <a:ext cx="14114" cy="21176"/>
              </a:xfrm>
              <a:custGeom>
                <a:avLst/>
                <a:gdLst>
                  <a:gd name="T0" fmla="*/ 3 w 4"/>
                  <a:gd name="T1" fmla="*/ 2 h 6"/>
                  <a:gd name="T2" fmla="*/ 1 w 4"/>
                  <a:gd name="T3" fmla="*/ 3 h 6"/>
                  <a:gd name="T4" fmla="*/ 3 w 4"/>
                  <a:gd name="T5" fmla="*/ 2 h 6"/>
                  <a:gd name="T6" fmla="*/ 3 w 4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2"/>
                    </a:moveTo>
                    <a:cubicBezTo>
                      <a:pt x="2" y="0"/>
                      <a:pt x="1" y="1"/>
                      <a:pt x="1" y="3"/>
                    </a:cubicBezTo>
                    <a:cubicBezTo>
                      <a:pt x="0" y="6"/>
                      <a:pt x="4" y="4"/>
                      <a:pt x="3" y="2"/>
                    </a:cubicBezTo>
                    <a:cubicBezTo>
                      <a:pt x="3" y="2"/>
                      <a:pt x="4" y="3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79" name="Freeform 790">
                <a:extLst>
                  <a:ext uri="{FF2B5EF4-FFF2-40B4-BE49-F238E27FC236}">
                    <a16:creationId xmlns:a16="http://schemas.microsoft.com/office/drawing/2014/main" id="{EA5B7141-53BB-8841-A35F-DB491A449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538" y="2647890"/>
                <a:ext cx="12938" cy="14118"/>
              </a:xfrm>
              <a:custGeom>
                <a:avLst/>
                <a:gdLst>
                  <a:gd name="T0" fmla="*/ 4 w 4"/>
                  <a:gd name="T1" fmla="*/ 2 h 4"/>
                  <a:gd name="T2" fmla="*/ 1 w 4"/>
                  <a:gd name="T3" fmla="*/ 1 h 4"/>
                  <a:gd name="T4" fmla="*/ 4 w 4"/>
                  <a:gd name="T5" fmla="*/ 2 h 4"/>
                  <a:gd name="T6" fmla="*/ 4 w 4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4" y="2"/>
                    </a:moveTo>
                    <a:cubicBezTo>
                      <a:pt x="3" y="2"/>
                      <a:pt x="1" y="0"/>
                      <a:pt x="1" y="1"/>
                    </a:cubicBezTo>
                    <a:cubicBezTo>
                      <a:pt x="0" y="4"/>
                      <a:pt x="4" y="2"/>
                      <a:pt x="4" y="2"/>
                    </a:cubicBezTo>
                    <a:cubicBezTo>
                      <a:pt x="3" y="2"/>
                      <a:pt x="4" y="2"/>
                      <a:pt x="4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0" name="Freeform 791">
                <a:extLst>
                  <a:ext uri="{FF2B5EF4-FFF2-40B4-BE49-F238E27FC236}">
                    <a16:creationId xmlns:a16="http://schemas.microsoft.com/office/drawing/2014/main" id="{6B700294-66EC-A24B-8BAB-505A2E3D9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439" y="2426713"/>
                <a:ext cx="7057" cy="7059"/>
              </a:xfrm>
              <a:custGeom>
                <a:avLst/>
                <a:gdLst>
                  <a:gd name="T0" fmla="*/ 2 w 2"/>
                  <a:gd name="T1" fmla="*/ 1 h 2"/>
                  <a:gd name="T2" fmla="*/ 0 w 2"/>
                  <a:gd name="T3" fmla="*/ 2 h 2"/>
                  <a:gd name="T4" fmla="*/ 2 w 2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1"/>
                    </a:moveTo>
                    <a:cubicBezTo>
                      <a:pt x="2" y="0"/>
                      <a:pt x="0" y="1"/>
                      <a:pt x="0" y="2"/>
                    </a:cubicBezTo>
                    <a:cubicBezTo>
                      <a:pt x="1" y="2"/>
                      <a:pt x="2" y="2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1" name="Freeform 792">
                <a:extLst>
                  <a:ext uri="{FF2B5EF4-FFF2-40B4-BE49-F238E27FC236}">
                    <a16:creationId xmlns:a16="http://schemas.microsoft.com/office/drawing/2014/main" id="{2ACDDD2C-C088-5A46-B1D1-11E419D49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9211" y="2389066"/>
                <a:ext cx="10586" cy="5882"/>
              </a:xfrm>
              <a:custGeom>
                <a:avLst/>
                <a:gdLst>
                  <a:gd name="T0" fmla="*/ 2 w 3"/>
                  <a:gd name="T1" fmla="*/ 0 h 2"/>
                  <a:gd name="T2" fmla="*/ 1 w 3"/>
                  <a:gd name="T3" fmla="*/ 1 h 2"/>
                  <a:gd name="T4" fmla="*/ 2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1" y="0"/>
                      <a:pt x="0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2" name="Freeform 793">
                <a:extLst>
                  <a:ext uri="{FF2B5EF4-FFF2-40B4-BE49-F238E27FC236}">
                    <a16:creationId xmlns:a16="http://schemas.microsoft.com/office/drawing/2014/main" id="{526EEE91-DD79-CD4F-BA56-1290B9F45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439" y="2374948"/>
                <a:ext cx="9409" cy="10589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2 h 3"/>
                  <a:gd name="T4" fmla="*/ 2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0"/>
                      <a:pt x="0" y="1"/>
                      <a:pt x="1" y="2"/>
                    </a:cubicBezTo>
                    <a:cubicBezTo>
                      <a:pt x="1" y="3"/>
                      <a:pt x="3" y="1"/>
                      <a:pt x="2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3" name="Freeform 794">
                <a:extLst>
                  <a:ext uri="{FF2B5EF4-FFF2-40B4-BE49-F238E27FC236}">
                    <a16:creationId xmlns:a16="http://schemas.microsoft.com/office/drawing/2014/main" id="{C7380727-B6CC-D74B-8BD5-782BF8FEC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5331" y="2444360"/>
                <a:ext cx="17642" cy="2353"/>
              </a:xfrm>
              <a:custGeom>
                <a:avLst/>
                <a:gdLst>
                  <a:gd name="T0" fmla="*/ 5 w 5"/>
                  <a:gd name="T1" fmla="*/ 1 h 1"/>
                  <a:gd name="T2" fmla="*/ 1 w 5"/>
                  <a:gd name="T3" fmla="*/ 0 h 1"/>
                  <a:gd name="T4" fmla="*/ 5 w 5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">
                    <a:moveTo>
                      <a:pt x="5" y="1"/>
                    </a:moveTo>
                    <a:cubicBezTo>
                      <a:pt x="4" y="0"/>
                      <a:pt x="0" y="0"/>
                      <a:pt x="1" y="0"/>
                    </a:cubicBezTo>
                    <a:cubicBezTo>
                      <a:pt x="2" y="1"/>
                      <a:pt x="5" y="1"/>
                      <a:pt x="5" y="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4" name="Freeform 795">
                <a:extLst>
                  <a:ext uri="{FF2B5EF4-FFF2-40B4-BE49-F238E27FC236}">
                    <a16:creationId xmlns:a16="http://schemas.microsoft.com/office/drawing/2014/main" id="{8F5B4AC2-AB2F-A94D-B1B2-0C6BA34714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6501" y="2444360"/>
                <a:ext cx="21170" cy="0"/>
              </a:xfrm>
              <a:custGeom>
                <a:avLst/>
                <a:gdLst>
                  <a:gd name="T0" fmla="*/ 5 w 6"/>
                  <a:gd name="T1" fmla="*/ 1 w 6"/>
                  <a:gd name="T2" fmla="*/ 5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6">
                    <a:moveTo>
                      <a:pt x="5" y="0"/>
                    </a:moveTo>
                    <a:cubicBezTo>
                      <a:pt x="4" y="0"/>
                      <a:pt x="0" y="0"/>
                      <a:pt x="1" y="0"/>
                    </a:cubicBezTo>
                    <a:cubicBezTo>
                      <a:pt x="2" y="0"/>
                      <a:pt x="6" y="0"/>
                      <a:pt x="5" y="0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5" name="Freeform 796">
                <a:extLst>
                  <a:ext uri="{FF2B5EF4-FFF2-40B4-BE49-F238E27FC236}">
                    <a16:creationId xmlns:a16="http://schemas.microsoft.com/office/drawing/2014/main" id="{908B8D9A-5924-4845-84E6-9B7891EF7B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2870" y="2225538"/>
                <a:ext cx="14114" cy="7059"/>
              </a:xfrm>
              <a:custGeom>
                <a:avLst/>
                <a:gdLst>
                  <a:gd name="T0" fmla="*/ 3 w 4"/>
                  <a:gd name="T1" fmla="*/ 2 h 2"/>
                  <a:gd name="T2" fmla="*/ 2 w 4"/>
                  <a:gd name="T3" fmla="*/ 0 h 2"/>
                  <a:gd name="T4" fmla="*/ 3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2"/>
                    </a:moveTo>
                    <a:cubicBezTo>
                      <a:pt x="1" y="2"/>
                      <a:pt x="0" y="0"/>
                      <a:pt x="2" y="0"/>
                    </a:cubicBezTo>
                    <a:cubicBezTo>
                      <a:pt x="3" y="0"/>
                      <a:pt x="4" y="2"/>
                      <a:pt x="3" y="2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  <p:sp>
            <p:nvSpPr>
              <p:cNvPr id="1286" name="Freeform 797">
                <a:extLst>
                  <a:ext uri="{FF2B5EF4-FFF2-40B4-BE49-F238E27FC236}">
                    <a16:creationId xmlns:a16="http://schemas.microsoft.com/office/drawing/2014/main" id="{EE25EA60-C7B1-2641-B282-C93E0B41BC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3835" y="3069056"/>
                <a:ext cx="31757" cy="41176"/>
              </a:xfrm>
              <a:custGeom>
                <a:avLst/>
                <a:gdLst>
                  <a:gd name="T0" fmla="*/ 9 w 9"/>
                  <a:gd name="T1" fmla="*/ 11 h 12"/>
                  <a:gd name="T2" fmla="*/ 5 w 9"/>
                  <a:gd name="T3" fmla="*/ 2 h 12"/>
                  <a:gd name="T4" fmla="*/ 2 w 9"/>
                  <a:gd name="T5" fmla="*/ 2 h 12"/>
                  <a:gd name="T6" fmla="*/ 0 w 9"/>
                  <a:gd name="T7" fmla="*/ 3 h 12"/>
                  <a:gd name="T8" fmla="*/ 3 w 9"/>
                  <a:gd name="T9" fmla="*/ 5 h 12"/>
                  <a:gd name="T10" fmla="*/ 3 w 9"/>
                  <a:gd name="T11" fmla="*/ 7 h 12"/>
                  <a:gd name="T12" fmla="*/ 4 w 9"/>
                  <a:gd name="T13" fmla="*/ 7 h 12"/>
                  <a:gd name="T14" fmla="*/ 3 w 9"/>
                  <a:gd name="T15" fmla="*/ 8 h 12"/>
                  <a:gd name="T16" fmla="*/ 6 w 9"/>
                  <a:gd name="T17" fmla="*/ 11 h 12"/>
                  <a:gd name="T18" fmla="*/ 6 w 9"/>
                  <a:gd name="T19" fmla="*/ 9 h 12"/>
                  <a:gd name="T20" fmla="*/ 9 w 9"/>
                  <a:gd name="T21" fmla="*/ 11 h 12"/>
                  <a:gd name="T22" fmla="*/ 9 w 9"/>
                  <a:gd name="T23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12">
                    <a:moveTo>
                      <a:pt x="9" y="11"/>
                    </a:moveTo>
                    <a:cubicBezTo>
                      <a:pt x="8" y="8"/>
                      <a:pt x="7" y="4"/>
                      <a:pt x="5" y="2"/>
                    </a:cubicBezTo>
                    <a:cubicBezTo>
                      <a:pt x="4" y="1"/>
                      <a:pt x="3" y="0"/>
                      <a:pt x="2" y="2"/>
                    </a:cubicBezTo>
                    <a:cubicBezTo>
                      <a:pt x="2" y="2"/>
                      <a:pt x="0" y="2"/>
                      <a:pt x="0" y="3"/>
                    </a:cubicBezTo>
                    <a:cubicBezTo>
                      <a:pt x="1" y="4"/>
                      <a:pt x="3" y="3"/>
                      <a:pt x="3" y="5"/>
                    </a:cubicBezTo>
                    <a:cubicBezTo>
                      <a:pt x="3" y="6"/>
                      <a:pt x="3" y="6"/>
                      <a:pt x="3" y="7"/>
                    </a:cubicBezTo>
                    <a:cubicBezTo>
                      <a:pt x="3" y="8"/>
                      <a:pt x="4" y="7"/>
                      <a:pt x="4" y="7"/>
                    </a:cubicBezTo>
                    <a:cubicBezTo>
                      <a:pt x="5" y="8"/>
                      <a:pt x="3" y="8"/>
                      <a:pt x="3" y="8"/>
                    </a:cubicBezTo>
                    <a:cubicBezTo>
                      <a:pt x="3" y="9"/>
                      <a:pt x="5" y="11"/>
                      <a:pt x="6" y="11"/>
                    </a:cubicBezTo>
                    <a:cubicBezTo>
                      <a:pt x="6" y="11"/>
                      <a:pt x="2" y="7"/>
                      <a:pt x="6" y="9"/>
                    </a:cubicBezTo>
                    <a:cubicBezTo>
                      <a:pt x="7" y="9"/>
                      <a:pt x="9" y="12"/>
                      <a:pt x="9" y="11"/>
                    </a:cubicBezTo>
                    <a:cubicBezTo>
                      <a:pt x="8" y="10"/>
                      <a:pt x="9" y="12"/>
                      <a:pt x="9" y="11"/>
                    </a:cubicBezTo>
                    <a:close/>
                  </a:path>
                </a:pathLst>
              </a:custGeom>
              <a:grpFill/>
              <a:ln w="15875" cap="flat">
                <a:solidFill>
                  <a:srgbClr val="02AFF0">
                    <a:alpha val="9804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bg1"/>
                  </a:solidFill>
                  <a:latin typeface="Poppins Light" charset="0"/>
                </a:endParaRPr>
              </a:p>
            </p:txBody>
          </p:sp>
        </p:grpSp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EC48106E-54C8-B44D-9B91-4ACA2B55DB51}"/>
                </a:ext>
              </a:extLst>
            </p:cNvPr>
            <p:cNvGrpSpPr/>
            <p:nvPr/>
          </p:nvGrpSpPr>
          <p:grpSpPr>
            <a:xfrm>
              <a:off x="469340" y="2443523"/>
              <a:ext cx="11237952" cy="11657749"/>
              <a:chOff x="657618" y="2572314"/>
              <a:chExt cx="10876764" cy="11283069"/>
            </a:xfrm>
          </p:grpSpPr>
          <p:sp>
            <p:nvSpPr>
              <p:cNvPr id="1289" name="Arc 7">
                <a:extLst>
                  <a:ext uri="{FF2B5EF4-FFF2-40B4-BE49-F238E27FC236}">
                    <a16:creationId xmlns:a16="http://schemas.microsoft.com/office/drawing/2014/main" id="{41718BF6-F773-0F41-8E9B-2F0A06435B67}"/>
                  </a:ext>
                </a:extLst>
              </p:cNvPr>
              <p:cNvSpPr/>
              <p:nvPr/>
            </p:nvSpPr>
            <p:spPr>
              <a:xfrm>
                <a:off x="657618" y="2978619"/>
                <a:ext cx="10876764" cy="10876764"/>
              </a:xfrm>
              <a:prstGeom prst="arc">
                <a:avLst>
                  <a:gd name="adj1" fmla="val 12541454"/>
                  <a:gd name="adj2" fmla="val 19852052"/>
                </a:avLst>
              </a:prstGeom>
              <a:ln w="19050">
                <a:solidFill>
                  <a:srgbClr val="0070C0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2800"/>
              </a:p>
            </p:txBody>
          </p:sp>
          <p:sp>
            <p:nvSpPr>
              <p:cNvPr id="1290" name="Oval 6">
                <a:extLst>
                  <a:ext uri="{FF2B5EF4-FFF2-40B4-BE49-F238E27FC236}">
                    <a16:creationId xmlns:a16="http://schemas.microsoft.com/office/drawing/2014/main" id="{9511D586-F15D-F14A-9C8E-292BA91B692D}"/>
                  </a:ext>
                </a:extLst>
              </p:cNvPr>
              <p:cNvSpPr/>
              <p:nvPr/>
            </p:nvSpPr>
            <p:spPr>
              <a:xfrm>
                <a:off x="3060067" y="3809018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1" name="Oval 9">
                <a:extLst>
                  <a:ext uri="{FF2B5EF4-FFF2-40B4-BE49-F238E27FC236}">
                    <a16:creationId xmlns:a16="http://schemas.microsoft.com/office/drawing/2014/main" id="{D81E5848-F50A-B240-8C5A-0ECD37F5385C}"/>
                  </a:ext>
                </a:extLst>
              </p:cNvPr>
              <p:cNvSpPr/>
              <p:nvPr/>
            </p:nvSpPr>
            <p:spPr>
              <a:xfrm>
                <a:off x="4073421" y="3268219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2" name="Oval 10">
                <a:extLst>
                  <a:ext uri="{FF2B5EF4-FFF2-40B4-BE49-F238E27FC236}">
                    <a16:creationId xmlns:a16="http://schemas.microsoft.com/office/drawing/2014/main" id="{627C5E00-7AA3-584F-9656-F2E55304B68A}"/>
                  </a:ext>
                </a:extLst>
              </p:cNvPr>
              <p:cNvSpPr/>
              <p:nvPr/>
            </p:nvSpPr>
            <p:spPr>
              <a:xfrm>
                <a:off x="7051890" y="3008062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3" name="Oval 11">
                <a:extLst>
                  <a:ext uri="{FF2B5EF4-FFF2-40B4-BE49-F238E27FC236}">
                    <a16:creationId xmlns:a16="http://schemas.microsoft.com/office/drawing/2014/main" id="{4F5FDA47-0E6E-FA4A-AAC5-E949EE713672}"/>
                  </a:ext>
                </a:extLst>
              </p:cNvPr>
              <p:cNvSpPr/>
              <p:nvPr/>
            </p:nvSpPr>
            <p:spPr>
              <a:xfrm>
                <a:off x="4705606" y="3060874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4" name="Oval 13">
                <a:extLst>
                  <a:ext uri="{FF2B5EF4-FFF2-40B4-BE49-F238E27FC236}">
                    <a16:creationId xmlns:a16="http://schemas.microsoft.com/office/drawing/2014/main" id="{29706E55-C2D9-3240-BCF3-164992C66FEE}"/>
                  </a:ext>
                </a:extLst>
              </p:cNvPr>
              <p:cNvSpPr/>
              <p:nvPr/>
            </p:nvSpPr>
            <p:spPr>
              <a:xfrm>
                <a:off x="7701333" y="3171346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5" name="Oval 14">
                <a:extLst>
                  <a:ext uri="{FF2B5EF4-FFF2-40B4-BE49-F238E27FC236}">
                    <a16:creationId xmlns:a16="http://schemas.microsoft.com/office/drawing/2014/main" id="{F1EF6B46-E705-B642-BB5A-ECFBD9409500}"/>
                  </a:ext>
                </a:extLst>
              </p:cNvPr>
              <p:cNvSpPr/>
              <p:nvPr/>
            </p:nvSpPr>
            <p:spPr>
              <a:xfrm>
                <a:off x="8282110" y="3402711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6" name="Oval 15">
                <a:extLst>
                  <a:ext uri="{FF2B5EF4-FFF2-40B4-BE49-F238E27FC236}">
                    <a16:creationId xmlns:a16="http://schemas.microsoft.com/office/drawing/2014/main" id="{262333EF-13A5-994C-91C6-20B5AC0514E1}"/>
                  </a:ext>
                </a:extLst>
              </p:cNvPr>
              <p:cNvSpPr/>
              <p:nvPr/>
            </p:nvSpPr>
            <p:spPr>
              <a:xfrm>
                <a:off x="8810310" y="3658570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7" name="Oval 16">
                <a:extLst>
                  <a:ext uri="{FF2B5EF4-FFF2-40B4-BE49-F238E27FC236}">
                    <a16:creationId xmlns:a16="http://schemas.microsoft.com/office/drawing/2014/main" id="{154F2C62-1546-EE44-A49A-ED70059356A7}"/>
                  </a:ext>
                </a:extLst>
              </p:cNvPr>
              <p:cNvSpPr/>
              <p:nvPr/>
            </p:nvSpPr>
            <p:spPr>
              <a:xfrm>
                <a:off x="9335062" y="4028935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8" name="Oval 17">
                <a:extLst>
                  <a:ext uri="{FF2B5EF4-FFF2-40B4-BE49-F238E27FC236}">
                    <a16:creationId xmlns:a16="http://schemas.microsoft.com/office/drawing/2014/main" id="{B95BF396-238F-CC4E-9C9A-8040E7BCA8FC}"/>
                  </a:ext>
                </a:extLst>
              </p:cNvPr>
              <p:cNvSpPr/>
              <p:nvPr/>
            </p:nvSpPr>
            <p:spPr>
              <a:xfrm>
                <a:off x="9859186" y="4468108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299" name="Oval 18">
                <a:extLst>
                  <a:ext uri="{FF2B5EF4-FFF2-40B4-BE49-F238E27FC236}">
                    <a16:creationId xmlns:a16="http://schemas.microsoft.com/office/drawing/2014/main" id="{DCC3BF58-BF9D-2C47-8076-F2E2DAC4A7F1}"/>
                  </a:ext>
                </a:extLst>
              </p:cNvPr>
              <p:cNvSpPr/>
              <p:nvPr/>
            </p:nvSpPr>
            <p:spPr>
              <a:xfrm>
                <a:off x="10337761" y="5055822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300" name="Oval 19">
                <a:extLst>
                  <a:ext uri="{FF2B5EF4-FFF2-40B4-BE49-F238E27FC236}">
                    <a16:creationId xmlns:a16="http://schemas.microsoft.com/office/drawing/2014/main" id="{86443FB5-DC1B-864B-BB8C-3F30AFA2D69D}"/>
                  </a:ext>
                </a:extLst>
              </p:cNvPr>
              <p:cNvSpPr/>
              <p:nvPr/>
            </p:nvSpPr>
            <p:spPr>
              <a:xfrm>
                <a:off x="3557992" y="3511680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301" name="Oval 20">
                <a:extLst>
                  <a:ext uri="{FF2B5EF4-FFF2-40B4-BE49-F238E27FC236}">
                    <a16:creationId xmlns:a16="http://schemas.microsoft.com/office/drawing/2014/main" id="{63B77367-1E0C-DD4A-9DC0-F50330EB6D4B}"/>
                  </a:ext>
                </a:extLst>
              </p:cNvPr>
              <p:cNvSpPr/>
              <p:nvPr/>
            </p:nvSpPr>
            <p:spPr>
              <a:xfrm>
                <a:off x="1715557" y="5023907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302" name="Oval 21">
                <a:extLst>
                  <a:ext uri="{FF2B5EF4-FFF2-40B4-BE49-F238E27FC236}">
                    <a16:creationId xmlns:a16="http://schemas.microsoft.com/office/drawing/2014/main" id="{FAFEE7D1-9E3B-634E-BF7D-CA40F2824F7D}"/>
                  </a:ext>
                </a:extLst>
              </p:cNvPr>
              <p:cNvSpPr/>
              <p:nvPr/>
            </p:nvSpPr>
            <p:spPr>
              <a:xfrm>
                <a:off x="2566426" y="4147951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303" name="Oval 22">
                <a:extLst>
                  <a:ext uri="{FF2B5EF4-FFF2-40B4-BE49-F238E27FC236}">
                    <a16:creationId xmlns:a16="http://schemas.microsoft.com/office/drawing/2014/main" id="{BC410A51-BE22-8242-BF5A-AAAF4B3633C2}"/>
                  </a:ext>
                </a:extLst>
              </p:cNvPr>
              <p:cNvSpPr/>
              <p:nvPr/>
            </p:nvSpPr>
            <p:spPr>
              <a:xfrm>
                <a:off x="2138388" y="4545941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304" name="TextBox 2">
                <a:extLst>
                  <a:ext uri="{FF2B5EF4-FFF2-40B4-BE49-F238E27FC236}">
                    <a16:creationId xmlns:a16="http://schemas.microsoft.com/office/drawing/2014/main" id="{1274B380-BF93-4842-B026-4589E882DE33}"/>
                  </a:ext>
                </a:extLst>
              </p:cNvPr>
              <p:cNvSpPr txBox="1"/>
              <p:nvPr/>
            </p:nvSpPr>
            <p:spPr>
              <a:xfrm>
                <a:off x="5399206" y="2597361"/>
                <a:ext cx="591829" cy="26161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China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05" name="TextBox 24">
                <a:extLst>
                  <a:ext uri="{FF2B5EF4-FFF2-40B4-BE49-F238E27FC236}">
                    <a16:creationId xmlns:a16="http://schemas.microsoft.com/office/drawing/2014/main" id="{E9A6AB5E-C258-4644-9D3A-5727C7C56751}"/>
                  </a:ext>
                </a:extLst>
              </p:cNvPr>
              <p:cNvSpPr txBox="1"/>
              <p:nvPr/>
            </p:nvSpPr>
            <p:spPr>
              <a:xfrm>
                <a:off x="4214074" y="2591229"/>
                <a:ext cx="1107996" cy="430887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Hong Kong/</a:t>
                </a:r>
              </a:p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Taiwan China</a:t>
                </a:r>
              </a:p>
            </p:txBody>
          </p:sp>
          <p:sp>
            <p:nvSpPr>
              <p:cNvPr id="1306" name="TextBox 25">
                <a:extLst>
                  <a:ext uri="{FF2B5EF4-FFF2-40B4-BE49-F238E27FC236}">
                    <a16:creationId xmlns:a16="http://schemas.microsoft.com/office/drawing/2014/main" id="{A1E99C4A-AF14-F740-B4E9-46844A7C5751}"/>
                  </a:ext>
                </a:extLst>
              </p:cNvPr>
              <p:cNvSpPr txBox="1"/>
              <p:nvPr/>
            </p:nvSpPr>
            <p:spPr>
              <a:xfrm>
                <a:off x="7135382" y="2813222"/>
                <a:ext cx="801822" cy="26161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Malaysia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07" name="TextBox 26">
                <a:extLst>
                  <a:ext uri="{FF2B5EF4-FFF2-40B4-BE49-F238E27FC236}">
                    <a16:creationId xmlns:a16="http://schemas.microsoft.com/office/drawing/2014/main" id="{3BBB4A5C-E895-D149-BDA5-8F8C6615549F}"/>
                  </a:ext>
                </a:extLst>
              </p:cNvPr>
              <p:cNvSpPr txBox="1"/>
              <p:nvPr/>
            </p:nvSpPr>
            <p:spPr>
              <a:xfrm>
                <a:off x="2058851" y="4061147"/>
                <a:ext cx="452368" cy="26161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USA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08" name="TextBox 27">
                <a:extLst>
                  <a:ext uri="{FF2B5EF4-FFF2-40B4-BE49-F238E27FC236}">
                    <a16:creationId xmlns:a16="http://schemas.microsoft.com/office/drawing/2014/main" id="{D8791399-0BB9-2B4C-9084-441DD517A7CB}"/>
                  </a:ext>
                </a:extLst>
              </p:cNvPr>
              <p:cNvSpPr txBox="1"/>
              <p:nvPr/>
            </p:nvSpPr>
            <p:spPr>
              <a:xfrm>
                <a:off x="9387035" y="3936531"/>
                <a:ext cx="1138921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Indonesia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09" name="TextBox 28">
                <a:extLst>
                  <a:ext uri="{FF2B5EF4-FFF2-40B4-BE49-F238E27FC236}">
                    <a16:creationId xmlns:a16="http://schemas.microsoft.com/office/drawing/2014/main" id="{0CD46B66-CB62-3E4B-BCBC-C7778BB3E0BE}"/>
                  </a:ext>
                </a:extLst>
              </p:cNvPr>
              <p:cNvSpPr txBox="1"/>
              <p:nvPr/>
            </p:nvSpPr>
            <p:spPr>
              <a:xfrm>
                <a:off x="2688725" y="3370711"/>
                <a:ext cx="939567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Pakistan</a:t>
                </a:r>
              </a:p>
            </p:txBody>
          </p:sp>
          <p:sp>
            <p:nvSpPr>
              <p:cNvPr id="1310" name="TextBox 29">
                <a:extLst>
                  <a:ext uri="{FF2B5EF4-FFF2-40B4-BE49-F238E27FC236}">
                    <a16:creationId xmlns:a16="http://schemas.microsoft.com/office/drawing/2014/main" id="{4B768CEC-8236-EB45-BF82-7253187B50CE}"/>
                  </a:ext>
                </a:extLst>
              </p:cNvPr>
              <p:cNvSpPr txBox="1"/>
              <p:nvPr/>
            </p:nvSpPr>
            <p:spPr>
              <a:xfrm>
                <a:off x="7794653" y="3042962"/>
                <a:ext cx="837153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Vietnam</a:t>
                </a:r>
              </a:p>
            </p:txBody>
          </p:sp>
          <p:sp>
            <p:nvSpPr>
              <p:cNvPr id="1311" name="TextBox 30">
                <a:extLst>
                  <a:ext uri="{FF2B5EF4-FFF2-40B4-BE49-F238E27FC236}">
                    <a16:creationId xmlns:a16="http://schemas.microsoft.com/office/drawing/2014/main" id="{29EA63D8-8983-2A47-865F-8719B8F76D7F}"/>
                  </a:ext>
                </a:extLst>
              </p:cNvPr>
              <p:cNvSpPr txBox="1"/>
              <p:nvPr/>
            </p:nvSpPr>
            <p:spPr>
              <a:xfrm>
                <a:off x="3370805" y="3083945"/>
                <a:ext cx="939567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UAE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2" name="TextBox 31">
                <a:extLst>
                  <a:ext uri="{FF2B5EF4-FFF2-40B4-BE49-F238E27FC236}">
                    <a16:creationId xmlns:a16="http://schemas.microsoft.com/office/drawing/2014/main" id="{B2A5E566-99E7-BF45-AE83-8E2D68258439}"/>
                  </a:ext>
                </a:extLst>
              </p:cNvPr>
              <p:cNvSpPr txBox="1"/>
              <p:nvPr/>
            </p:nvSpPr>
            <p:spPr>
              <a:xfrm>
                <a:off x="8906430" y="3568940"/>
                <a:ext cx="1138921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Philippines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3" name="TextBox 32">
                <a:extLst>
                  <a:ext uri="{FF2B5EF4-FFF2-40B4-BE49-F238E27FC236}">
                    <a16:creationId xmlns:a16="http://schemas.microsoft.com/office/drawing/2014/main" id="{99E55275-7E01-0C42-A8D3-BBE81E1A0647}"/>
                  </a:ext>
                </a:extLst>
              </p:cNvPr>
              <p:cNvSpPr txBox="1"/>
              <p:nvPr/>
            </p:nvSpPr>
            <p:spPr>
              <a:xfrm>
                <a:off x="1472893" y="4449876"/>
                <a:ext cx="736418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Spain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4" name="TextBox 33">
                <a:extLst>
                  <a:ext uri="{FF2B5EF4-FFF2-40B4-BE49-F238E27FC236}">
                    <a16:creationId xmlns:a16="http://schemas.microsoft.com/office/drawing/2014/main" id="{2B169117-B873-614C-89BF-997ACEBC6FB9}"/>
                  </a:ext>
                </a:extLst>
              </p:cNvPr>
              <p:cNvSpPr txBox="1"/>
              <p:nvPr/>
            </p:nvSpPr>
            <p:spPr>
              <a:xfrm>
                <a:off x="10264769" y="4917345"/>
                <a:ext cx="113892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South </a:t>
                </a:r>
              </a:p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Korea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5" name="TextBox 34">
                <a:extLst>
                  <a:ext uri="{FF2B5EF4-FFF2-40B4-BE49-F238E27FC236}">
                    <a16:creationId xmlns:a16="http://schemas.microsoft.com/office/drawing/2014/main" id="{2CF12C01-41D1-404D-8712-B24F03575129}"/>
                  </a:ext>
                </a:extLst>
              </p:cNvPr>
              <p:cNvSpPr txBox="1"/>
              <p:nvPr/>
            </p:nvSpPr>
            <p:spPr>
              <a:xfrm>
                <a:off x="1186437" y="4916765"/>
                <a:ext cx="564731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Italy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6" name="TextBox 35">
                <a:extLst>
                  <a:ext uri="{FF2B5EF4-FFF2-40B4-BE49-F238E27FC236}">
                    <a16:creationId xmlns:a16="http://schemas.microsoft.com/office/drawing/2014/main" id="{BD29AB9D-C614-BF4D-B881-FFC2D443EC6F}"/>
                  </a:ext>
                </a:extLst>
              </p:cNvPr>
              <p:cNvSpPr txBox="1"/>
              <p:nvPr/>
            </p:nvSpPr>
            <p:spPr>
              <a:xfrm>
                <a:off x="9875369" y="4378654"/>
                <a:ext cx="113892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Singapore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7" name="TextBox 36">
                <a:extLst>
                  <a:ext uri="{FF2B5EF4-FFF2-40B4-BE49-F238E27FC236}">
                    <a16:creationId xmlns:a16="http://schemas.microsoft.com/office/drawing/2014/main" id="{8C6F0EE3-3653-244D-8BF9-5B89283D3623}"/>
                  </a:ext>
                </a:extLst>
              </p:cNvPr>
              <p:cNvSpPr txBox="1"/>
              <p:nvPr/>
            </p:nvSpPr>
            <p:spPr>
              <a:xfrm>
                <a:off x="1949957" y="3673481"/>
                <a:ext cx="1138921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South Africa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18" name="Oval 10">
                <a:extLst>
                  <a:ext uri="{FF2B5EF4-FFF2-40B4-BE49-F238E27FC236}">
                    <a16:creationId xmlns:a16="http://schemas.microsoft.com/office/drawing/2014/main" id="{C680266D-A7C4-3A41-B5DA-5203C0426CEF}"/>
                  </a:ext>
                </a:extLst>
              </p:cNvPr>
              <p:cNvSpPr/>
              <p:nvPr/>
            </p:nvSpPr>
            <p:spPr>
              <a:xfrm>
                <a:off x="5640403" y="2918613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rgbClr val="0070C0"/>
                  </a:solidFill>
                </a:endParaRPr>
              </a:p>
            </p:txBody>
          </p:sp>
          <p:sp>
            <p:nvSpPr>
              <p:cNvPr id="1319" name="TextBox 29">
                <a:extLst>
                  <a:ext uri="{FF2B5EF4-FFF2-40B4-BE49-F238E27FC236}">
                    <a16:creationId xmlns:a16="http://schemas.microsoft.com/office/drawing/2014/main" id="{2922EDD6-89F4-DF45-998D-DC5584BD2F9A}"/>
                  </a:ext>
                </a:extLst>
              </p:cNvPr>
              <p:cNvSpPr txBox="1"/>
              <p:nvPr/>
            </p:nvSpPr>
            <p:spPr>
              <a:xfrm>
                <a:off x="8399754" y="3305276"/>
                <a:ext cx="965708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Thailand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20" name="TextBox 25">
                <a:extLst>
                  <a:ext uri="{FF2B5EF4-FFF2-40B4-BE49-F238E27FC236}">
                    <a16:creationId xmlns:a16="http://schemas.microsoft.com/office/drawing/2014/main" id="{466B2AF2-2C08-4848-87B8-7E1101275595}"/>
                  </a:ext>
                </a:extLst>
              </p:cNvPr>
              <p:cNvSpPr txBox="1"/>
              <p:nvPr/>
            </p:nvSpPr>
            <p:spPr>
              <a:xfrm>
                <a:off x="6101648" y="2572314"/>
                <a:ext cx="889107" cy="261610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100" b="1" dirty="0">
                    <a:solidFill>
                      <a:srgbClr val="0070C0"/>
                    </a:solidFill>
                    <a:latin typeface="Century Gothic" panose="020B0502020202020204" pitchFamily="34" charset="0"/>
                  </a:rPr>
                  <a:t>Myanmar</a:t>
                </a:r>
                <a:endParaRPr lang="en-US" sz="1100" b="1" dirty="0">
                  <a:solidFill>
                    <a:srgbClr val="0070C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21" name="Oval 10">
                <a:extLst>
                  <a:ext uri="{FF2B5EF4-FFF2-40B4-BE49-F238E27FC236}">
                    <a16:creationId xmlns:a16="http://schemas.microsoft.com/office/drawing/2014/main" id="{34957420-AD40-FD4D-82B5-24794E7C6F67}"/>
                  </a:ext>
                </a:extLst>
              </p:cNvPr>
              <p:cNvSpPr/>
              <p:nvPr/>
            </p:nvSpPr>
            <p:spPr>
              <a:xfrm>
                <a:off x="6429660" y="2918613"/>
                <a:ext cx="124931" cy="124349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1323" name="文本框 5">
                <a:extLst>
                  <a:ext uri="{FF2B5EF4-FFF2-40B4-BE49-F238E27FC236}">
                    <a16:creationId xmlns:a16="http://schemas.microsoft.com/office/drawing/2014/main" id="{D20C1A0C-E17C-DC4E-A606-80A0EE0DC280}"/>
                  </a:ext>
                </a:extLst>
              </p:cNvPr>
              <p:cNvSpPr txBox="1"/>
              <p:nvPr/>
            </p:nvSpPr>
            <p:spPr>
              <a:xfrm>
                <a:off x="3019417" y="3932556"/>
                <a:ext cx="6112517" cy="156206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en-US" altLang="zh-CN" sz="4800" b="1" dirty="0">
                    <a:solidFill>
                      <a:srgbClr val="79BD28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60+ 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en-US" altLang="zh-CN" sz="3600" b="1" dirty="0">
                    <a:solidFill>
                      <a:srgbClr val="0070C0"/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Global Branches</a:t>
                </a:r>
                <a:endParaRPr lang="en-US" altLang="en-US" sz="3600" b="1" dirty="0">
                  <a:solidFill>
                    <a:srgbClr val="0070C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702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374333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0070C0"/>
                  </a:solidFill>
                </a:rPr>
                <a:t>Leading</a:t>
              </a:r>
              <a:r>
                <a:rPr kumimoji="1" lang="zh-CN" altLang="en-US" sz="2800" b="1" dirty="0">
                  <a:solidFill>
                    <a:srgbClr val="0070C0"/>
                  </a:solidFill>
                </a:rPr>
                <a:t> </a:t>
              </a:r>
              <a:r>
                <a:rPr kumimoji="1" lang="en-US" altLang="zh-CN" sz="2800" b="1" dirty="0">
                  <a:solidFill>
                    <a:srgbClr val="0070C0"/>
                  </a:solidFill>
                </a:rPr>
                <a:t>Technology</a:t>
              </a:r>
              <a:endParaRPr lang="en-US" altLang="zh-CN" sz="2800" b="1" dirty="0">
                <a:solidFill>
                  <a:srgbClr val="0070C0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grpSp>
        <p:nvGrpSpPr>
          <p:cNvPr id="444" name="组合 443">
            <a:extLst>
              <a:ext uri="{FF2B5EF4-FFF2-40B4-BE49-F238E27FC236}">
                <a16:creationId xmlns:a16="http://schemas.microsoft.com/office/drawing/2014/main" id="{89D012B6-18FB-EB4F-B969-FF67F961C96E}"/>
              </a:ext>
            </a:extLst>
          </p:cNvPr>
          <p:cNvGrpSpPr/>
          <p:nvPr/>
        </p:nvGrpSpPr>
        <p:grpSpPr>
          <a:xfrm>
            <a:off x="934553" y="2366629"/>
            <a:ext cx="4817046" cy="2715253"/>
            <a:chOff x="1530929" y="1473020"/>
            <a:chExt cx="4487337" cy="2715253"/>
          </a:xfrm>
        </p:grpSpPr>
        <p:sp>
          <p:nvSpPr>
            <p:cNvPr id="445" name="矩形 11">
              <a:extLst>
                <a:ext uri="{FF2B5EF4-FFF2-40B4-BE49-F238E27FC236}">
                  <a16:creationId xmlns:a16="http://schemas.microsoft.com/office/drawing/2014/main" id="{3C48DCAD-6ABE-A943-A40F-26FCBB8ADFEB}"/>
                </a:ext>
              </a:extLst>
            </p:cNvPr>
            <p:cNvSpPr/>
            <p:nvPr/>
          </p:nvSpPr>
          <p:spPr>
            <a:xfrm>
              <a:off x="1538469" y="1626133"/>
              <a:ext cx="4464000" cy="2562140"/>
            </a:xfrm>
            <a:prstGeom prst="rect">
              <a:avLst/>
            </a:prstGeom>
            <a:noFill/>
            <a:ln>
              <a:solidFill>
                <a:srgbClr val="0AAFF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6" name="矩形 10">
              <a:extLst>
                <a:ext uri="{FF2B5EF4-FFF2-40B4-BE49-F238E27FC236}">
                  <a16:creationId xmlns:a16="http://schemas.microsoft.com/office/drawing/2014/main" id="{5D25D97C-43B3-3D4F-84EE-93FD96CC5541}"/>
                </a:ext>
              </a:extLst>
            </p:cNvPr>
            <p:cNvSpPr/>
            <p:nvPr/>
          </p:nvSpPr>
          <p:spPr>
            <a:xfrm>
              <a:off x="1530929" y="1473020"/>
              <a:ext cx="4487337" cy="391778"/>
            </a:xfrm>
            <a:prstGeom prst="rect">
              <a:avLst/>
            </a:prstGeom>
            <a:solidFill>
              <a:srgbClr val="0AA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First</a:t>
              </a:r>
            </a:p>
          </p:txBody>
        </p:sp>
      </p:grpSp>
      <p:grpSp>
        <p:nvGrpSpPr>
          <p:cNvPr id="447" name="组合 446">
            <a:extLst>
              <a:ext uri="{FF2B5EF4-FFF2-40B4-BE49-F238E27FC236}">
                <a16:creationId xmlns:a16="http://schemas.microsoft.com/office/drawing/2014/main" id="{AF99E14D-5B39-234B-8D26-9A9EFB0FA8C5}"/>
              </a:ext>
            </a:extLst>
          </p:cNvPr>
          <p:cNvGrpSpPr/>
          <p:nvPr/>
        </p:nvGrpSpPr>
        <p:grpSpPr>
          <a:xfrm>
            <a:off x="6497725" y="2349317"/>
            <a:ext cx="4817046" cy="2720598"/>
            <a:chOff x="6464886" y="1467675"/>
            <a:chExt cx="4487337" cy="2720598"/>
          </a:xfrm>
        </p:grpSpPr>
        <p:sp>
          <p:nvSpPr>
            <p:cNvPr id="448" name="矩形 97">
              <a:extLst>
                <a:ext uri="{FF2B5EF4-FFF2-40B4-BE49-F238E27FC236}">
                  <a16:creationId xmlns:a16="http://schemas.microsoft.com/office/drawing/2014/main" id="{0A5ECD2D-D625-FB40-A630-86E96FA180E6}"/>
                </a:ext>
              </a:extLst>
            </p:cNvPr>
            <p:cNvSpPr/>
            <p:nvPr/>
          </p:nvSpPr>
          <p:spPr>
            <a:xfrm>
              <a:off x="6475601" y="1609887"/>
              <a:ext cx="4464000" cy="2578386"/>
            </a:xfrm>
            <a:prstGeom prst="rect">
              <a:avLst/>
            </a:prstGeom>
            <a:noFill/>
            <a:ln>
              <a:solidFill>
                <a:srgbClr val="92D04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9" name="矩形 96">
              <a:extLst>
                <a:ext uri="{FF2B5EF4-FFF2-40B4-BE49-F238E27FC236}">
                  <a16:creationId xmlns:a16="http://schemas.microsoft.com/office/drawing/2014/main" id="{79016D3A-2B94-6E4A-B548-0F532BA7ACC3}"/>
                </a:ext>
              </a:extLst>
            </p:cNvPr>
            <p:cNvSpPr/>
            <p:nvPr/>
          </p:nvSpPr>
          <p:spPr>
            <a:xfrm>
              <a:off x="6464886" y="1467675"/>
              <a:ext cx="4487337" cy="391778"/>
            </a:xfrm>
            <a:prstGeom prst="rect">
              <a:avLst/>
            </a:prstGeom>
            <a:solidFill>
              <a:srgbClr val="92D0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Innovation</a:t>
              </a:r>
            </a:p>
          </p:txBody>
        </p:sp>
      </p:grpSp>
      <p:grpSp>
        <p:nvGrpSpPr>
          <p:cNvPr id="451" name="组合 450">
            <a:extLst>
              <a:ext uri="{FF2B5EF4-FFF2-40B4-BE49-F238E27FC236}">
                <a16:creationId xmlns:a16="http://schemas.microsoft.com/office/drawing/2014/main" id="{66BCAEFA-59A6-FB47-A52A-5188F5816228}"/>
              </a:ext>
            </a:extLst>
          </p:cNvPr>
          <p:cNvGrpSpPr/>
          <p:nvPr/>
        </p:nvGrpSpPr>
        <p:grpSpPr>
          <a:xfrm>
            <a:off x="2792613" y="1122557"/>
            <a:ext cx="1102964" cy="1102963"/>
            <a:chOff x="1212681" y="1932972"/>
            <a:chExt cx="2586942" cy="2586942"/>
          </a:xfrm>
        </p:grpSpPr>
        <p:sp>
          <p:nvSpPr>
            <p:cNvPr id="452" name="椭圆 13">
              <a:extLst>
                <a:ext uri="{FF2B5EF4-FFF2-40B4-BE49-F238E27FC236}">
                  <a16:creationId xmlns:a16="http://schemas.microsoft.com/office/drawing/2014/main" id="{DBDF275E-7625-7E4C-A81E-B728476CDC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3" name="椭圆 14">
              <a:extLst>
                <a:ext uri="{FF2B5EF4-FFF2-40B4-BE49-F238E27FC236}">
                  <a16:creationId xmlns:a16="http://schemas.microsoft.com/office/drawing/2014/main" id="{41D97881-563D-0944-8844-575B73B9A8C4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54" name="组合 11">
            <a:extLst>
              <a:ext uri="{FF2B5EF4-FFF2-40B4-BE49-F238E27FC236}">
                <a16:creationId xmlns:a16="http://schemas.microsoft.com/office/drawing/2014/main" id="{D2677ED4-334E-2F44-8FA5-EB6AC6CE5E4E}"/>
              </a:ext>
            </a:extLst>
          </p:cNvPr>
          <p:cNvGrpSpPr/>
          <p:nvPr/>
        </p:nvGrpSpPr>
        <p:grpSpPr>
          <a:xfrm>
            <a:off x="8353742" y="1122557"/>
            <a:ext cx="1102964" cy="1102963"/>
            <a:chOff x="1212681" y="1932972"/>
            <a:chExt cx="2586942" cy="2586942"/>
          </a:xfrm>
        </p:grpSpPr>
        <p:sp>
          <p:nvSpPr>
            <p:cNvPr id="455" name="椭圆 13">
              <a:extLst>
                <a:ext uri="{FF2B5EF4-FFF2-40B4-BE49-F238E27FC236}">
                  <a16:creationId xmlns:a16="http://schemas.microsoft.com/office/drawing/2014/main" id="{2C628194-E9CE-2A4A-BF23-F3FB772EF7DA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6" name="椭圆 14">
              <a:extLst>
                <a:ext uri="{FF2B5EF4-FFF2-40B4-BE49-F238E27FC236}">
                  <a16:creationId xmlns:a16="http://schemas.microsoft.com/office/drawing/2014/main" id="{533F6FF1-ADF7-6F4B-843C-4363F39C393D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239A9E36-46A1-B544-B6A2-25629343BD40}"/>
              </a:ext>
            </a:extLst>
          </p:cNvPr>
          <p:cNvGrpSpPr>
            <a:grpSpLocks noChangeAspect="1"/>
          </p:cNvGrpSpPr>
          <p:nvPr/>
        </p:nvGrpSpPr>
        <p:grpSpPr>
          <a:xfrm>
            <a:off x="10037313" y="4290621"/>
            <a:ext cx="1440000" cy="1440000"/>
            <a:chOff x="9887174" y="4179121"/>
            <a:chExt cx="1651206" cy="1651206"/>
          </a:xfrm>
        </p:grpSpPr>
        <p:sp>
          <p:nvSpPr>
            <p:cNvPr id="459" name="椭圆 458">
              <a:extLst>
                <a:ext uri="{FF2B5EF4-FFF2-40B4-BE49-F238E27FC236}">
                  <a16:creationId xmlns:a16="http://schemas.microsoft.com/office/drawing/2014/main" id="{A586EE40-1F4A-2544-8F27-6883B0987DCC}"/>
                </a:ext>
              </a:extLst>
            </p:cNvPr>
            <p:cNvSpPr/>
            <p:nvPr/>
          </p:nvSpPr>
          <p:spPr>
            <a:xfrm>
              <a:off x="9887174" y="4179121"/>
              <a:ext cx="1651206" cy="165120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460" name="图片 459">
              <a:extLst>
                <a:ext uri="{FF2B5EF4-FFF2-40B4-BE49-F238E27FC236}">
                  <a16:creationId xmlns:a16="http://schemas.microsoft.com/office/drawing/2014/main" id="{A8C983A6-477C-DA4F-9D0B-927C629596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42518" y="4350211"/>
              <a:ext cx="1310782" cy="1310782"/>
            </a:xfrm>
            <a:prstGeom prst="rect">
              <a:avLst/>
            </a:prstGeom>
          </p:spPr>
        </p:pic>
      </p:grpSp>
      <p:sp>
        <p:nvSpPr>
          <p:cNvPr id="463" name="文本框 462">
            <a:extLst>
              <a:ext uri="{FF2B5EF4-FFF2-40B4-BE49-F238E27FC236}">
                <a16:creationId xmlns:a16="http://schemas.microsoft.com/office/drawing/2014/main" id="{700212FA-FEB4-9B40-87F2-D74677F2BF2B}"/>
              </a:ext>
            </a:extLst>
          </p:cNvPr>
          <p:cNvSpPr txBox="1"/>
          <p:nvPr/>
        </p:nvSpPr>
        <p:spPr>
          <a:xfrm>
            <a:off x="1149132" y="2955494"/>
            <a:ext cx="4396696" cy="18921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lnSpc>
                <a:spcPct val="150000"/>
              </a:lnSpc>
              <a:buClr>
                <a:srgbClr val="02AF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The World First 3rd Gen HCI</a:t>
            </a:r>
          </a:p>
          <a:p>
            <a:pPr marL="285750" indent="-285750" algn="just">
              <a:lnSpc>
                <a:spcPct val="150000"/>
              </a:lnSpc>
              <a:buClr>
                <a:srgbClr val="02AF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The World First Converged NGFW +WAF</a:t>
            </a:r>
          </a:p>
          <a:p>
            <a:pPr marL="285750" indent="-285750" algn="just">
              <a:lnSpc>
                <a:spcPct val="150000"/>
              </a:lnSpc>
              <a:buClr>
                <a:srgbClr val="02AFF0"/>
              </a:buClr>
              <a:buFont typeface="Arial" panose="020B0604020202020204" pitchFamily="34" charset="0"/>
              <a:buChar char="•"/>
            </a:pPr>
            <a:r>
              <a:rPr lang="en-US" altLang="zh-CN" sz="1600" dirty="0" err="1"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600" dirty="0" err="1">
                <a:latin typeface="Century Gothic" panose="020B0502020202020204" pitchFamily="34" charset="0"/>
                <a:ea typeface="微软雅黑" panose="020B0503020204020204" pitchFamily="34" charset="-122"/>
              </a:rPr>
              <a:t>IPSec</a:t>
            </a: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 VPN, SSL VPN, IAM, WANO #1 in Network Security market in China</a:t>
            </a:r>
          </a:p>
        </p:txBody>
      </p:sp>
      <p:sp>
        <p:nvSpPr>
          <p:cNvPr id="464" name="文本框 463">
            <a:extLst>
              <a:ext uri="{FF2B5EF4-FFF2-40B4-BE49-F238E27FC236}">
                <a16:creationId xmlns:a16="http://schemas.microsoft.com/office/drawing/2014/main" id="{C04139C6-A96D-264B-AD1C-A6E8CE9F348A}"/>
              </a:ext>
            </a:extLst>
          </p:cNvPr>
          <p:cNvSpPr txBox="1"/>
          <p:nvPr/>
        </p:nvSpPr>
        <p:spPr>
          <a:xfrm>
            <a:off x="6721635" y="2955494"/>
            <a:ext cx="4396696" cy="11534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lnSpc>
                <a:spcPct val="150000"/>
              </a:lnSpc>
              <a:buClr>
                <a:srgbClr val="79BD28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Total Applied Patents: 1,500+</a:t>
            </a:r>
          </a:p>
          <a:p>
            <a:pPr marL="285750" indent="-285750" algn="just">
              <a:lnSpc>
                <a:spcPct val="150000"/>
              </a:lnSpc>
              <a:buClr>
                <a:srgbClr val="79BD28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New Products Released Every 1-2 Year</a:t>
            </a:r>
          </a:p>
          <a:p>
            <a:pPr marL="285750" indent="-285750" algn="just">
              <a:lnSpc>
                <a:spcPct val="150000"/>
              </a:lnSpc>
              <a:buClr>
                <a:srgbClr val="79BD28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latin typeface="Century Gothic" panose="020B0502020202020204" pitchFamily="34" charset="0"/>
                <a:ea typeface="微软雅黑" panose="020B0503020204020204" pitchFamily="34" charset="-122"/>
              </a:rPr>
              <a:t>New Versions Released Every Quarter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DB9F084A-E590-D046-938B-17F40050E7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1165" y="1365580"/>
            <a:ext cx="507910" cy="61483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50CDB110-C778-AA40-8561-726CAAA004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3179" y="1337677"/>
            <a:ext cx="553608" cy="67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08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322876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Global Expansion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B5E6B7E9-154B-D54E-BAA8-B5233324D9AB}"/>
              </a:ext>
            </a:extLst>
          </p:cNvPr>
          <p:cNvGrpSpPr/>
          <p:nvPr/>
        </p:nvGrpSpPr>
        <p:grpSpPr>
          <a:xfrm>
            <a:off x="6237721" y="1697057"/>
            <a:ext cx="2464719" cy="3611366"/>
            <a:chOff x="6328293" y="2043903"/>
            <a:chExt cx="2212712" cy="3242119"/>
          </a:xfrm>
        </p:grpSpPr>
        <p:sp>
          <p:nvSpPr>
            <p:cNvPr id="49" name="圆角矩形 48">
              <a:extLst>
                <a:ext uri="{FF2B5EF4-FFF2-40B4-BE49-F238E27FC236}">
                  <a16:creationId xmlns:a16="http://schemas.microsoft.com/office/drawing/2014/main" id="{86FC93D5-A9AA-6F4A-B99E-A5F39FC989C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28293" y="2043903"/>
              <a:ext cx="2212712" cy="3242119"/>
            </a:xfrm>
            <a:prstGeom prst="roundRect">
              <a:avLst>
                <a:gd name="adj" fmla="val 4619"/>
              </a:avLst>
            </a:prstGeom>
            <a:gradFill>
              <a:gsLst>
                <a:gs pos="0">
                  <a:srgbClr val="345692">
                    <a:alpha val="61000"/>
                  </a:srgbClr>
                </a:gs>
                <a:gs pos="100000">
                  <a:srgbClr val="6FB332">
                    <a:alpha val="64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pic>
          <p:nvPicPr>
            <p:cNvPr id="50" name="Picture 18">
              <a:extLst>
                <a:ext uri="{FF2B5EF4-FFF2-40B4-BE49-F238E27FC236}">
                  <a16:creationId xmlns:a16="http://schemas.microsoft.com/office/drawing/2014/main" id="{8CAD1C1F-7D62-A443-BB42-AC169C2DC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8188" y="2100871"/>
              <a:ext cx="988495" cy="1021164"/>
            </a:xfrm>
            <a:prstGeom prst="roundRect">
              <a:avLst>
                <a:gd name="adj" fmla="val 8594"/>
              </a:avLst>
            </a:prstGeom>
            <a:noFill/>
            <a:ln>
              <a:noFill/>
            </a:ln>
            <a:effectLst/>
          </p:spPr>
        </p:pic>
        <p:pic>
          <p:nvPicPr>
            <p:cNvPr id="51" name="Picture 20">
              <a:extLst>
                <a:ext uri="{FF2B5EF4-FFF2-40B4-BE49-F238E27FC236}">
                  <a16:creationId xmlns:a16="http://schemas.microsoft.com/office/drawing/2014/main" id="{3688386F-2C2E-2240-81C4-FE7B4766F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2001" y="2100871"/>
              <a:ext cx="999896" cy="1021164"/>
            </a:xfrm>
            <a:prstGeom prst="roundRect">
              <a:avLst>
                <a:gd name="adj" fmla="val 8594"/>
              </a:avLst>
            </a:prstGeom>
            <a:noFill/>
            <a:ln>
              <a:noFill/>
            </a:ln>
            <a:effectLst/>
          </p:spPr>
        </p:pic>
        <p:pic>
          <p:nvPicPr>
            <p:cNvPr id="88" name="Picture 21">
              <a:extLst>
                <a:ext uri="{FF2B5EF4-FFF2-40B4-BE49-F238E27FC236}">
                  <a16:creationId xmlns:a16="http://schemas.microsoft.com/office/drawing/2014/main" id="{3DE5357E-ED34-AC49-9050-3646C6FCD9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6622" y="3162176"/>
              <a:ext cx="1010655" cy="1021164"/>
            </a:xfrm>
            <a:prstGeom prst="roundRect">
              <a:avLst>
                <a:gd name="adj" fmla="val 8594"/>
              </a:avLst>
            </a:prstGeom>
            <a:noFill/>
            <a:ln>
              <a:noFill/>
            </a:ln>
            <a:effectLst/>
          </p:spPr>
        </p:pic>
        <p:pic>
          <p:nvPicPr>
            <p:cNvPr id="89" name="Picture 23">
              <a:extLst>
                <a:ext uri="{FF2B5EF4-FFF2-40B4-BE49-F238E27FC236}">
                  <a16:creationId xmlns:a16="http://schemas.microsoft.com/office/drawing/2014/main" id="{C409D95A-9149-9249-AC5B-AF63D62F642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8188" y="3163729"/>
              <a:ext cx="988495" cy="1021164"/>
            </a:xfrm>
            <a:prstGeom prst="roundRect">
              <a:avLst>
                <a:gd name="adj" fmla="val 8594"/>
              </a:avLst>
            </a:prstGeom>
            <a:noFill/>
            <a:ln>
              <a:noFill/>
            </a:ln>
            <a:effectLst/>
          </p:spPr>
        </p:pic>
        <p:pic>
          <p:nvPicPr>
            <p:cNvPr id="90" name="Picture 28">
              <a:extLst>
                <a:ext uri="{FF2B5EF4-FFF2-40B4-BE49-F238E27FC236}">
                  <a16:creationId xmlns:a16="http://schemas.microsoft.com/office/drawing/2014/main" id="{5666AD15-D810-434E-88DF-DE30B7D3C9B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5704" y="4223480"/>
              <a:ext cx="1012490" cy="1001133"/>
            </a:xfrm>
            <a:prstGeom prst="roundRect">
              <a:avLst>
                <a:gd name="adj" fmla="val 8594"/>
              </a:avLst>
            </a:prstGeom>
            <a:noFill/>
            <a:ln>
              <a:noFill/>
            </a:ln>
            <a:effectLst/>
          </p:spPr>
        </p:pic>
        <p:pic>
          <p:nvPicPr>
            <p:cNvPr id="91" name="Picture 30">
              <a:extLst>
                <a:ext uri="{FF2B5EF4-FFF2-40B4-BE49-F238E27FC236}">
                  <a16:creationId xmlns:a16="http://schemas.microsoft.com/office/drawing/2014/main" id="{DE444CAD-D3DB-DF41-B128-5AA565D6752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474633" y="4226588"/>
              <a:ext cx="1002686" cy="1001133"/>
            </a:xfrm>
            <a:prstGeom prst="roundRect">
              <a:avLst>
                <a:gd name="adj" fmla="val 8594"/>
              </a:avLst>
            </a:prstGeom>
            <a:noFill/>
            <a:ln>
              <a:noFill/>
            </a:ln>
            <a:effectLst/>
          </p:spPr>
        </p:pic>
      </p:grpSp>
      <p:grpSp>
        <p:nvGrpSpPr>
          <p:cNvPr id="92" name="组合 91">
            <a:extLst>
              <a:ext uri="{FF2B5EF4-FFF2-40B4-BE49-F238E27FC236}">
                <a16:creationId xmlns:a16="http://schemas.microsoft.com/office/drawing/2014/main" id="{67FDC11D-9BCC-A640-B4F9-F9B4E753A989}"/>
              </a:ext>
            </a:extLst>
          </p:cNvPr>
          <p:cNvGrpSpPr/>
          <p:nvPr/>
        </p:nvGrpSpPr>
        <p:grpSpPr>
          <a:xfrm>
            <a:off x="8882958" y="1697057"/>
            <a:ext cx="2428715" cy="3611366"/>
            <a:chOff x="8792411" y="2059496"/>
            <a:chExt cx="2180389" cy="3242119"/>
          </a:xfrm>
        </p:grpSpPr>
        <p:sp>
          <p:nvSpPr>
            <p:cNvPr id="93" name="圆角矩形 92">
              <a:extLst>
                <a:ext uri="{FF2B5EF4-FFF2-40B4-BE49-F238E27FC236}">
                  <a16:creationId xmlns:a16="http://schemas.microsoft.com/office/drawing/2014/main" id="{3DF7DB68-0C5D-6B41-BD46-90825F5EB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92411" y="2059496"/>
              <a:ext cx="2180389" cy="3242119"/>
            </a:xfrm>
            <a:prstGeom prst="roundRect">
              <a:avLst>
                <a:gd name="adj" fmla="val 4619"/>
              </a:avLst>
            </a:prstGeom>
            <a:gradFill>
              <a:gsLst>
                <a:gs pos="0">
                  <a:srgbClr val="345692">
                    <a:alpha val="61000"/>
                  </a:srgbClr>
                </a:gs>
                <a:gs pos="100000">
                  <a:srgbClr val="6FB332">
                    <a:alpha val="64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94" name="组合 93">
              <a:extLst>
                <a:ext uri="{FF2B5EF4-FFF2-40B4-BE49-F238E27FC236}">
                  <a16:creationId xmlns:a16="http://schemas.microsoft.com/office/drawing/2014/main" id="{8474F0CA-5A45-9643-BB28-AF025EB8E434}"/>
                </a:ext>
              </a:extLst>
            </p:cNvPr>
            <p:cNvGrpSpPr/>
            <p:nvPr/>
          </p:nvGrpSpPr>
          <p:grpSpPr>
            <a:xfrm>
              <a:off x="8870129" y="2126837"/>
              <a:ext cx="2030070" cy="3107438"/>
              <a:chOff x="8789259" y="1655233"/>
              <a:chExt cx="2429562" cy="3718943"/>
            </a:xfrm>
          </p:grpSpPr>
          <p:sp>
            <p:nvSpPr>
              <p:cNvPr id="95" name="圆角矩形 94">
                <a:extLst>
                  <a:ext uri="{FF2B5EF4-FFF2-40B4-BE49-F238E27FC236}">
                    <a16:creationId xmlns:a16="http://schemas.microsoft.com/office/drawing/2014/main" id="{1C1E9B45-DFEB-6449-AD0E-DBF17E12FC55}"/>
                  </a:ext>
                </a:extLst>
              </p:cNvPr>
              <p:cNvSpPr/>
              <p:nvPr/>
            </p:nvSpPr>
            <p:spPr>
              <a:xfrm>
                <a:off x="8789259" y="1655233"/>
                <a:ext cx="2429562" cy="3718943"/>
              </a:xfrm>
              <a:prstGeom prst="roundRect">
                <a:avLst>
                  <a:gd name="adj" fmla="val 4122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96" name="图片 95">
                <a:extLst>
                  <a:ext uri="{FF2B5EF4-FFF2-40B4-BE49-F238E27FC236}">
                    <a16:creationId xmlns:a16="http://schemas.microsoft.com/office/drawing/2014/main" id="{E62CBE83-63D9-5D47-8F6D-A5B876AA5F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r="3731"/>
              <a:stretch/>
            </p:blipFill>
            <p:spPr>
              <a:xfrm>
                <a:off x="8817660" y="1886154"/>
                <a:ext cx="2366688" cy="3023178"/>
              </a:xfrm>
              <a:prstGeom prst="rect">
                <a:avLst/>
              </a:prstGeom>
            </p:spPr>
          </p:pic>
        </p:grp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C00EA434-11C9-C34B-BDB0-9CF339D7C711}"/>
              </a:ext>
            </a:extLst>
          </p:cNvPr>
          <p:cNvGrpSpPr/>
          <p:nvPr/>
        </p:nvGrpSpPr>
        <p:grpSpPr>
          <a:xfrm>
            <a:off x="299634" y="1183343"/>
            <a:ext cx="5625735" cy="4249676"/>
            <a:chOff x="345082" y="1563978"/>
            <a:chExt cx="6115141" cy="4619372"/>
          </a:xfrm>
        </p:grpSpPr>
        <p:grpSp>
          <p:nvGrpSpPr>
            <p:cNvPr id="98" name="组合 97">
              <a:extLst>
                <a:ext uri="{FF2B5EF4-FFF2-40B4-BE49-F238E27FC236}">
                  <a16:creationId xmlns:a16="http://schemas.microsoft.com/office/drawing/2014/main" id="{7F427619-AC9C-1843-B3DF-4DFA4653604C}"/>
                </a:ext>
              </a:extLst>
            </p:cNvPr>
            <p:cNvGrpSpPr/>
            <p:nvPr/>
          </p:nvGrpSpPr>
          <p:grpSpPr>
            <a:xfrm>
              <a:off x="345082" y="2175177"/>
              <a:ext cx="6115141" cy="4008173"/>
              <a:chOff x="4242994" y="1623548"/>
              <a:chExt cx="6546422" cy="4290855"/>
            </a:xfrm>
          </p:grpSpPr>
          <p:grpSp>
            <p:nvGrpSpPr>
              <p:cNvPr id="100" name="组合 99">
                <a:extLst>
                  <a:ext uri="{FF2B5EF4-FFF2-40B4-BE49-F238E27FC236}">
                    <a16:creationId xmlns:a16="http://schemas.microsoft.com/office/drawing/2014/main" id="{4828BABF-4D0C-5E44-B29F-DEDA046B85C2}"/>
                  </a:ext>
                </a:extLst>
              </p:cNvPr>
              <p:cNvGrpSpPr/>
              <p:nvPr/>
            </p:nvGrpSpPr>
            <p:grpSpPr>
              <a:xfrm>
                <a:off x="4242994" y="1623548"/>
                <a:ext cx="6546422" cy="4290855"/>
                <a:chOff x="5033960" y="1568388"/>
                <a:chExt cx="6190387" cy="4057491"/>
              </a:xfrm>
            </p:grpSpPr>
            <p:sp>
              <p:nvSpPr>
                <p:cNvPr id="102" name="矩形 101">
                  <a:extLst>
                    <a:ext uri="{FF2B5EF4-FFF2-40B4-BE49-F238E27FC236}">
                      <a16:creationId xmlns:a16="http://schemas.microsoft.com/office/drawing/2014/main" id="{F19D954C-C254-B742-BADA-F6FA5698BC38}"/>
                    </a:ext>
                  </a:extLst>
                </p:cNvPr>
                <p:cNvSpPr/>
                <p:nvPr/>
              </p:nvSpPr>
              <p:spPr>
                <a:xfrm>
                  <a:off x="10085445" y="3999576"/>
                  <a:ext cx="1138902" cy="377016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kumimoji="1" lang="en-US" altLang="zh-CN" sz="1400" b="1" dirty="0">
                      <a:solidFill>
                        <a:srgbClr val="345692"/>
                      </a:solidFill>
                      <a:latin typeface="Century Gothic" panose="020B0502020202020204" pitchFamily="34" charset="0"/>
                      <a:ea typeface="微软雅黑" panose="020B0503020204020204" charset="-122"/>
                      <a:cs typeface="微软雅黑" panose="020B0503020204020204" charset="-122"/>
                    </a:rPr>
                    <a:t>WANO</a:t>
                  </a:r>
                  <a:endParaRPr kumimoji="1" lang="zh-CN" altLang="en-US" sz="1400" b="1" dirty="0">
                    <a:solidFill>
                      <a:srgbClr val="345692"/>
                    </a:solidFill>
                    <a:latin typeface="Century Gothic" panose="020B0502020202020204" pitchFamily="34" charset="0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grpSp>
              <p:nvGrpSpPr>
                <p:cNvPr id="103" name="组合 102">
                  <a:extLst>
                    <a:ext uri="{FF2B5EF4-FFF2-40B4-BE49-F238E27FC236}">
                      <a16:creationId xmlns:a16="http://schemas.microsoft.com/office/drawing/2014/main" id="{E589FC53-EC65-6044-B485-24346EAC1EC0}"/>
                    </a:ext>
                  </a:extLst>
                </p:cNvPr>
                <p:cNvGrpSpPr/>
                <p:nvPr/>
              </p:nvGrpSpPr>
              <p:grpSpPr>
                <a:xfrm>
                  <a:off x="5033960" y="1568388"/>
                  <a:ext cx="6181599" cy="4057491"/>
                  <a:chOff x="5033960" y="1568388"/>
                  <a:chExt cx="6181599" cy="4057491"/>
                </a:xfrm>
              </p:grpSpPr>
              <p:grpSp>
                <p:nvGrpSpPr>
                  <p:cNvPr id="104" name="Group 147">
                    <a:extLst>
                      <a:ext uri="{FF2B5EF4-FFF2-40B4-BE49-F238E27FC236}">
                        <a16:creationId xmlns:a16="http://schemas.microsoft.com/office/drawing/2014/main" id="{65022A39-AAB3-3446-9C58-4FB2B1EBADC1}"/>
                      </a:ext>
                    </a:extLst>
                  </p:cNvPr>
                  <p:cNvGrpSpPr/>
                  <p:nvPr/>
                </p:nvGrpSpPr>
                <p:grpSpPr>
                  <a:xfrm>
                    <a:off x="8211750" y="1868422"/>
                    <a:ext cx="46748" cy="281336"/>
                    <a:chOff x="6057900" y="-82550"/>
                    <a:chExt cx="87313" cy="525463"/>
                  </a:xfrm>
                  <a:solidFill>
                    <a:srgbClr val="0070C0"/>
                  </a:solidFill>
                </p:grpSpPr>
                <p:sp>
                  <p:nvSpPr>
                    <p:cNvPr id="171" name="Rectangle 75">
                      <a:extLst>
                        <a:ext uri="{FF2B5EF4-FFF2-40B4-BE49-F238E27FC236}">
                          <a16:creationId xmlns:a16="http://schemas.microsoft.com/office/drawing/2014/main" id="{DFB98B81-1950-4A41-A09A-7D56E31F064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092825" y="-41275"/>
                      <a:ext cx="19050" cy="484188"/>
                    </a:xfrm>
                    <a:prstGeom prst="rect">
                      <a:avLst/>
                    </a:prstGeom>
                    <a:solidFill>
                      <a:srgbClr val="2D76B6"/>
                    </a:solidFill>
                    <a:ln w="3175">
                      <a:solidFill>
                        <a:srgbClr val="2D76B6"/>
                      </a:solidFill>
                      <a:miter lim="800000"/>
                      <a:headEnd/>
                      <a:tailEnd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 dirty="0"/>
                    </a:p>
                  </p:txBody>
                </p:sp>
                <p:sp>
                  <p:nvSpPr>
                    <p:cNvPr id="172" name="Oval 76">
                      <a:extLst>
                        <a:ext uri="{FF2B5EF4-FFF2-40B4-BE49-F238E27FC236}">
                          <a16:creationId xmlns:a16="http://schemas.microsoft.com/office/drawing/2014/main" id="{02D2CDA7-91A1-A642-BB41-E838E7B515A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057900" y="-82550"/>
                      <a:ext cx="87313" cy="87313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grpSp>
                <p:nvGrpSpPr>
                  <p:cNvPr id="105" name="Group 142">
                    <a:extLst>
                      <a:ext uri="{FF2B5EF4-FFF2-40B4-BE49-F238E27FC236}">
                        <a16:creationId xmlns:a16="http://schemas.microsoft.com/office/drawing/2014/main" id="{E2230489-AF75-9742-86BD-116796B5A4B0}"/>
                      </a:ext>
                    </a:extLst>
                  </p:cNvPr>
                  <p:cNvGrpSpPr/>
                  <p:nvPr/>
                </p:nvGrpSpPr>
                <p:grpSpPr>
                  <a:xfrm>
                    <a:off x="9470537" y="2595985"/>
                    <a:ext cx="232888" cy="186991"/>
                    <a:chOff x="8408988" y="1276350"/>
                    <a:chExt cx="434975" cy="349250"/>
                  </a:xfrm>
                  <a:solidFill>
                    <a:schemeClr val="tx1">
                      <a:lumMod val="25000"/>
                      <a:lumOff val="75000"/>
                    </a:schemeClr>
                  </a:solidFill>
                </p:grpSpPr>
                <p:sp>
                  <p:nvSpPr>
                    <p:cNvPr id="169" name="Freeform 77">
                      <a:extLst>
                        <a:ext uri="{FF2B5EF4-FFF2-40B4-BE49-F238E27FC236}">
                          <a16:creationId xmlns:a16="http://schemas.microsoft.com/office/drawing/2014/main" id="{4BB8CA19-619E-1B41-83A9-E61B7FABE0AB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8408988" y="1317625"/>
                      <a:ext cx="393700" cy="307975"/>
                    </a:xfrm>
                    <a:custGeom>
                      <a:avLst/>
                      <a:gdLst>
                        <a:gd name="T0" fmla="*/ 7 w 248"/>
                        <a:gd name="T1" fmla="*/ 194 h 194"/>
                        <a:gd name="T2" fmla="*/ 0 w 248"/>
                        <a:gd name="T3" fmla="*/ 185 h 194"/>
                        <a:gd name="T4" fmla="*/ 241 w 248"/>
                        <a:gd name="T5" fmla="*/ 0 h 194"/>
                        <a:gd name="T6" fmla="*/ 248 w 248"/>
                        <a:gd name="T7" fmla="*/ 10 h 194"/>
                        <a:gd name="T8" fmla="*/ 7 w 248"/>
                        <a:gd name="T9" fmla="*/ 194 h 1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8" h="194">
                          <a:moveTo>
                            <a:pt x="7" y="194"/>
                          </a:moveTo>
                          <a:lnTo>
                            <a:pt x="0" y="185"/>
                          </a:lnTo>
                          <a:lnTo>
                            <a:pt x="241" y="0"/>
                          </a:lnTo>
                          <a:lnTo>
                            <a:pt x="248" y="10"/>
                          </a:lnTo>
                          <a:lnTo>
                            <a:pt x="7" y="194"/>
                          </a:ln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  <p:sp>
                  <p:nvSpPr>
                    <p:cNvPr id="170" name="Freeform 78">
                      <a:extLst>
                        <a:ext uri="{FF2B5EF4-FFF2-40B4-BE49-F238E27FC236}">
                          <a16:creationId xmlns:a16="http://schemas.microsoft.com/office/drawing/2014/main" id="{E966B1CB-655A-CF4A-97D5-2A30E0573D2F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8745538" y="1276350"/>
                      <a:ext cx="98425" cy="101600"/>
                    </a:xfrm>
                    <a:custGeom>
                      <a:avLst/>
                      <a:gdLst>
                        <a:gd name="T0" fmla="*/ 20 w 26"/>
                        <a:gd name="T1" fmla="*/ 23 h 27"/>
                        <a:gd name="T2" fmla="*/ 22 w 26"/>
                        <a:gd name="T3" fmla="*/ 6 h 27"/>
                        <a:gd name="T4" fmla="*/ 6 w 26"/>
                        <a:gd name="T5" fmla="*/ 4 h 27"/>
                        <a:gd name="T6" fmla="*/ 4 w 26"/>
                        <a:gd name="T7" fmla="*/ 21 h 27"/>
                        <a:gd name="T8" fmla="*/ 20 w 26"/>
                        <a:gd name="T9" fmla="*/ 23 h 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6" h="27">
                          <a:moveTo>
                            <a:pt x="20" y="23"/>
                          </a:moveTo>
                          <a:cubicBezTo>
                            <a:pt x="25" y="19"/>
                            <a:pt x="26" y="12"/>
                            <a:pt x="22" y="6"/>
                          </a:cubicBezTo>
                          <a:cubicBezTo>
                            <a:pt x="18" y="1"/>
                            <a:pt x="11" y="0"/>
                            <a:pt x="6" y="4"/>
                          </a:cubicBezTo>
                          <a:cubicBezTo>
                            <a:pt x="1" y="8"/>
                            <a:pt x="0" y="16"/>
                            <a:pt x="4" y="21"/>
                          </a:cubicBezTo>
                          <a:cubicBezTo>
                            <a:pt x="7" y="26"/>
                            <a:pt x="15" y="27"/>
                            <a:pt x="20" y="23"/>
                          </a:cubicBez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grpSp>
                <p:nvGrpSpPr>
                  <p:cNvPr id="106" name="Group 143">
                    <a:extLst>
                      <a:ext uri="{FF2B5EF4-FFF2-40B4-BE49-F238E27FC236}">
                        <a16:creationId xmlns:a16="http://schemas.microsoft.com/office/drawing/2014/main" id="{7EEF5BB4-2A4F-1445-BF54-C57C3D351050}"/>
                      </a:ext>
                    </a:extLst>
                  </p:cNvPr>
                  <p:cNvGrpSpPr/>
                  <p:nvPr/>
                </p:nvGrpSpPr>
                <p:grpSpPr>
                  <a:xfrm>
                    <a:off x="9824119" y="4131007"/>
                    <a:ext cx="277085" cy="94346"/>
                    <a:chOff x="9069388" y="4143375"/>
                    <a:chExt cx="517525" cy="176213"/>
                  </a:xfrm>
                  <a:solidFill>
                    <a:srgbClr val="00B0F0"/>
                  </a:solidFill>
                </p:grpSpPr>
                <p:sp>
                  <p:nvSpPr>
                    <p:cNvPr id="167" name="Freeform 79">
                      <a:extLst>
                        <a:ext uri="{FF2B5EF4-FFF2-40B4-BE49-F238E27FC236}">
                          <a16:creationId xmlns:a16="http://schemas.microsoft.com/office/drawing/2014/main" id="{A5DF78D7-3C25-A040-98CC-60439D7543A1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9069388" y="4143375"/>
                      <a:ext cx="473075" cy="139700"/>
                    </a:xfrm>
                    <a:custGeom>
                      <a:avLst/>
                      <a:gdLst>
                        <a:gd name="T0" fmla="*/ 295 w 298"/>
                        <a:gd name="T1" fmla="*/ 88 h 88"/>
                        <a:gd name="T2" fmla="*/ 0 w 298"/>
                        <a:gd name="T3" fmla="*/ 12 h 88"/>
                        <a:gd name="T4" fmla="*/ 4 w 298"/>
                        <a:gd name="T5" fmla="*/ 0 h 88"/>
                        <a:gd name="T6" fmla="*/ 298 w 298"/>
                        <a:gd name="T7" fmla="*/ 76 h 88"/>
                        <a:gd name="T8" fmla="*/ 295 w 298"/>
                        <a:gd name="T9" fmla="*/ 88 h 8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98" h="88">
                          <a:moveTo>
                            <a:pt x="295" y="88"/>
                          </a:moveTo>
                          <a:lnTo>
                            <a:pt x="0" y="12"/>
                          </a:lnTo>
                          <a:lnTo>
                            <a:pt x="4" y="0"/>
                          </a:lnTo>
                          <a:lnTo>
                            <a:pt x="298" y="76"/>
                          </a:lnTo>
                          <a:lnTo>
                            <a:pt x="295" y="88"/>
                          </a:ln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  <p:sp>
                  <p:nvSpPr>
                    <p:cNvPr id="168" name="Freeform 80">
                      <a:extLst>
                        <a:ext uri="{FF2B5EF4-FFF2-40B4-BE49-F238E27FC236}">
                          <a16:creationId xmlns:a16="http://schemas.microsoft.com/office/drawing/2014/main" id="{E6807FE1-B1CE-1E47-9692-9BAE15353892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9490075" y="4222750"/>
                      <a:ext cx="96838" cy="96838"/>
                    </a:xfrm>
                    <a:custGeom>
                      <a:avLst/>
                      <a:gdLst>
                        <a:gd name="T0" fmla="*/ 10 w 26"/>
                        <a:gd name="T1" fmla="*/ 24 h 26"/>
                        <a:gd name="T2" fmla="*/ 24 w 26"/>
                        <a:gd name="T3" fmla="*/ 16 h 26"/>
                        <a:gd name="T4" fmla="*/ 16 w 26"/>
                        <a:gd name="T5" fmla="*/ 2 h 26"/>
                        <a:gd name="T6" fmla="*/ 2 w 26"/>
                        <a:gd name="T7" fmla="*/ 10 h 26"/>
                        <a:gd name="T8" fmla="*/ 10 w 26"/>
                        <a:gd name="T9" fmla="*/ 24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6" h="26">
                          <a:moveTo>
                            <a:pt x="10" y="24"/>
                          </a:moveTo>
                          <a:cubicBezTo>
                            <a:pt x="16" y="26"/>
                            <a:pt x="23" y="22"/>
                            <a:pt x="24" y="16"/>
                          </a:cubicBezTo>
                          <a:cubicBezTo>
                            <a:pt x="26" y="10"/>
                            <a:pt x="22" y="3"/>
                            <a:pt x="16" y="2"/>
                          </a:cubicBezTo>
                          <a:cubicBezTo>
                            <a:pt x="10" y="0"/>
                            <a:pt x="3" y="4"/>
                            <a:pt x="2" y="10"/>
                          </a:cubicBezTo>
                          <a:cubicBezTo>
                            <a:pt x="0" y="16"/>
                            <a:pt x="4" y="23"/>
                            <a:pt x="10" y="24"/>
                          </a:cubicBez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grpSp>
                <p:nvGrpSpPr>
                  <p:cNvPr id="107" name="Group 144">
                    <a:extLst>
                      <a:ext uri="{FF2B5EF4-FFF2-40B4-BE49-F238E27FC236}">
                        <a16:creationId xmlns:a16="http://schemas.microsoft.com/office/drawing/2014/main" id="{CB376B48-731E-2F41-BF08-4A61557EC119}"/>
                      </a:ext>
                    </a:extLst>
                  </p:cNvPr>
                  <p:cNvGrpSpPr/>
                  <p:nvPr/>
                </p:nvGrpSpPr>
                <p:grpSpPr>
                  <a:xfrm>
                    <a:off x="8909565" y="5184103"/>
                    <a:ext cx="154692" cy="254986"/>
                    <a:chOff x="7361238" y="6110288"/>
                    <a:chExt cx="288925" cy="476250"/>
                  </a:xfrm>
                  <a:solidFill>
                    <a:srgbClr val="0070C0"/>
                  </a:solidFill>
                </p:grpSpPr>
                <p:sp>
                  <p:nvSpPr>
                    <p:cNvPr id="165" name="Freeform 81">
                      <a:extLst>
                        <a:ext uri="{FF2B5EF4-FFF2-40B4-BE49-F238E27FC236}">
                          <a16:creationId xmlns:a16="http://schemas.microsoft.com/office/drawing/2014/main" id="{639ADE01-D982-434F-9822-7964EA53BAFE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7361238" y="6110288"/>
                      <a:ext cx="247650" cy="431800"/>
                    </a:xfrm>
                    <a:custGeom>
                      <a:avLst/>
                      <a:gdLst>
                        <a:gd name="T0" fmla="*/ 144 w 156"/>
                        <a:gd name="T1" fmla="*/ 272 h 272"/>
                        <a:gd name="T2" fmla="*/ 0 w 156"/>
                        <a:gd name="T3" fmla="*/ 5 h 272"/>
                        <a:gd name="T4" fmla="*/ 12 w 156"/>
                        <a:gd name="T5" fmla="*/ 0 h 272"/>
                        <a:gd name="T6" fmla="*/ 156 w 156"/>
                        <a:gd name="T7" fmla="*/ 267 h 272"/>
                        <a:gd name="T8" fmla="*/ 144 w 156"/>
                        <a:gd name="T9" fmla="*/ 272 h 2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56" h="272">
                          <a:moveTo>
                            <a:pt x="144" y="272"/>
                          </a:moveTo>
                          <a:lnTo>
                            <a:pt x="0" y="5"/>
                          </a:lnTo>
                          <a:lnTo>
                            <a:pt x="12" y="0"/>
                          </a:lnTo>
                          <a:lnTo>
                            <a:pt x="156" y="267"/>
                          </a:lnTo>
                          <a:lnTo>
                            <a:pt x="144" y="27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  <p:sp>
                  <p:nvSpPr>
                    <p:cNvPr id="166" name="Freeform 82">
                      <a:extLst>
                        <a:ext uri="{FF2B5EF4-FFF2-40B4-BE49-F238E27FC236}">
                          <a16:creationId xmlns:a16="http://schemas.microsoft.com/office/drawing/2014/main" id="{B96A94FA-3D1E-9540-9716-1F174D215B12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7548563" y="6486525"/>
                      <a:ext cx="101600" cy="100013"/>
                    </a:xfrm>
                    <a:custGeom>
                      <a:avLst/>
                      <a:gdLst>
                        <a:gd name="T0" fmla="*/ 3 w 27"/>
                        <a:gd name="T1" fmla="*/ 19 h 27"/>
                        <a:gd name="T2" fmla="*/ 19 w 27"/>
                        <a:gd name="T3" fmla="*/ 24 h 27"/>
                        <a:gd name="T4" fmla="*/ 24 w 27"/>
                        <a:gd name="T5" fmla="*/ 8 h 27"/>
                        <a:gd name="T6" fmla="*/ 8 w 27"/>
                        <a:gd name="T7" fmla="*/ 3 h 27"/>
                        <a:gd name="T8" fmla="*/ 3 w 27"/>
                        <a:gd name="T9" fmla="*/ 19 h 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7" h="27">
                          <a:moveTo>
                            <a:pt x="3" y="19"/>
                          </a:moveTo>
                          <a:cubicBezTo>
                            <a:pt x="6" y="25"/>
                            <a:pt x="13" y="27"/>
                            <a:pt x="19" y="24"/>
                          </a:cubicBezTo>
                          <a:cubicBezTo>
                            <a:pt x="25" y="21"/>
                            <a:pt x="27" y="14"/>
                            <a:pt x="24" y="8"/>
                          </a:cubicBezTo>
                          <a:cubicBezTo>
                            <a:pt x="21" y="2"/>
                            <a:pt x="13" y="0"/>
                            <a:pt x="8" y="3"/>
                          </a:cubicBezTo>
                          <a:cubicBezTo>
                            <a:pt x="2" y="6"/>
                            <a:pt x="0" y="14"/>
                            <a:pt x="3" y="19"/>
                          </a:cubicBez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grpSp>
                <p:nvGrpSpPr>
                  <p:cNvPr id="108" name="Group 141">
                    <a:extLst>
                      <a:ext uri="{FF2B5EF4-FFF2-40B4-BE49-F238E27FC236}">
                        <a16:creationId xmlns:a16="http://schemas.microsoft.com/office/drawing/2014/main" id="{40F1DFAA-7947-1A4B-BEF2-22F61CE47F4B}"/>
                      </a:ext>
                    </a:extLst>
                  </p:cNvPr>
                  <p:cNvGrpSpPr/>
                  <p:nvPr/>
                </p:nvGrpSpPr>
                <p:grpSpPr>
                  <a:xfrm>
                    <a:off x="6769374" y="2572186"/>
                    <a:ext cx="232888" cy="186991"/>
                    <a:chOff x="3363913" y="1231900"/>
                    <a:chExt cx="434975" cy="349250"/>
                  </a:xfrm>
                  <a:solidFill>
                    <a:srgbClr val="79BD28"/>
                  </a:solidFill>
                </p:grpSpPr>
                <p:sp>
                  <p:nvSpPr>
                    <p:cNvPr id="163" name="Freeform 83">
                      <a:extLst>
                        <a:ext uri="{FF2B5EF4-FFF2-40B4-BE49-F238E27FC236}">
                          <a16:creationId xmlns:a16="http://schemas.microsoft.com/office/drawing/2014/main" id="{C4E24474-44B0-0746-A8A7-BED7516BBDD4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3405188" y="1273175"/>
                      <a:ext cx="393700" cy="307975"/>
                    </a:xfrm>
                    <a:custGeom>
                      <a:avLst/>
                      <a:gdLst>
                        <a:gd name="T0" fmla="*/ 241 w 248"/>
                        <a:gd name="T1" fmla="*/ 194 h 194"/>
                        <a:gd name="T2" fmla="*/ 0 w 248"/>
                        <a:gd name="T3" fmla="*/ 9 h 194"/>
                        <a:gd name="T4" fmla="*/ 7 w 248"/>
                        <a:gd name="T5" fmla="*/ 0 h 194"/>
                        <a:gd name="T6" fmla="*/ 248 w 248"/>
                        <a:gd name="T7" fmla="*/ 184 h 194"/>
                        <a:gd name="T8" fmla="*/ 241 w 248"/>
                        <a:gd name="T9" fmla="*/ 194 h 1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8" h="194">
                          <a:moveTo>
                            <a:pt x="241" y="194"/>
                          </a:moveTo>
                          <a:lnTo>
                            <a:pt x="0" y="9"/>
                          </a:lnTo>
                          <a:lnTo>
                            <a:pt x="7" y="0"/>
                          </a:lnTo>
                          <a:lnTo>
                            <a:pt x="248" y="184"/>
                          </a:lnTo>
                          <a:lnTo>
                            <a:pt x="241" y="194"/>
                          </a:ln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  <p:sp>
                  <p:nvSpPr>
                    <p:cNvPr id="164" name="Freeform 84">
                      <a:extLst>
                        <a:ext uri="{FF2B5EF4-FFF2-40B4-BE49-F238E27FC236}">
                          <a16:creationId xmlns:a16="http://schemas.microsoft.com/office/drawing/2014/main" id="{98DE2AD6-64E9-5A41-B44E-C07CA884A506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3363913" y="1231900"/>
                      <a:ext cx="96838" cy="101600"/>
                    </a:xfrm>
                    <a:custGeom>
                      <a:avLst/>
                      <a:gdLst>
                        <a:gd name="T0" fmla="*/ 20 w 26"/>
                        <a:gd name="T1" fmla="*/ 4 h 27"/>
                        <a:gd name="T2" fmla="*/ 4 w 26"/>
                        <a:gd name="T3" fmla="*/ 6 h 27"/>
                        <a:gd name="T4" fmla="*/ 6 w 26"/>
                        <a:gd name="T5" fmla="*/ 23 h 27"/>
                        <a:gd name="T6" fmla="*/ 22 w 26"/>
                        <a:gd name="T7" fmla="*/ 21 h 27"/>
                        <a:gd name="T8" fmla="*/ 20 w 26"/>
                        <a:gd name="T9" fmla="*/ 4 h 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6" h="27">
                          <a:moveTo>
                            <a:pt x="20" y="4"/>
                          </a:moveTo>
                          <a:cubicBezTo>
                            <a:pt x="15" y="0"/>
                            <a:pt x="8" y="1"/>
                            <a:pt x="4" y="6"/>
                          </a:cubicBezTo>
                          <a:cubicBezTo>
                            <a:pt x="0" y="11"/>
                            <a:pt x="1" y="19"/>
                            <a:pt x="6" y="23"/>
                          </a:cubicBezTo>
                          <a:cubicBezTo>
                            <a:pt x="11" y="27"/>
                            <a:pt x="18" y="26"/>
                            <a:pt x="22" y="21"/>
                          </a:cubicBezTo>
                          <a:cubicBezTo>
                            <a:pt x="26" y="15"/>
                            <a:pt x="25" y="8"/>
                            <a:pt x="20" y="4"/>
                          </a:cubicBezTo>
                          <a:close/>
                        </a:path>
                      </a:pathLst>
                    </a:custGeom>
                    <a:solidFill>
                      <a:srgbClr val="0070B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grpSp>
                <p:nvGrpSpPr>
                  <p:cNvPr id="109" name="Group 140">
                    <a:extLst>
                      <a:ext uri="{FF2B5EF4-FFF2-40B4-BE49-F238E27FC236}">
                        <a16:creationId xmlns:a16="http://schemas.microsoft.com/office/drawing/2014/main" id="{521C362C-E4CC-7942-AE68-CF306105DB8B}"/>
                      </a:ext>
                    </a:extLst>
                  </p:cNvPr>
                  <p:cNvGrpSpPr/>
                  <p:nvPr/>
                </p:nvGrpSpPr>
                <p:grpSpPr>
                  <a:xfrm>
                    <a:off x="6385194" y="4113157"/>
                    <a:ext cx="277085" cy="94346"/>
                    <a:chOff x="2646363" y="4110038"/>
                    <a:chExt cx="517525" cy="176213"/>
                  </a:xfrm>
                  <a:solidFill>
                    <a:srgbClr val="00B0F0"/>
                  </a:solidFill>
                </p:grpSpPr>
                <p:sp>
                  <p:nvSpPr>
                    <p:cNvPr id="161" name="Freeform 85">
                      <a:extLst>
                        <a:ext uri="{FF2B5EF4-FFF2-40B4-BE49-F238E27FC236}">
                          <a16:creationId xmlns:a16="http://schemas.microsoft.com/office/drawing/2014/main" id="{23CDB518-EB49-BE4D-ACC1-BA4CE01181F2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2692400" y="4110038"/>
                      <a:ext cx="471488" cy="134938"/>
                    </a:xfrm>
                    <a:custGeom>
                      <a:avLst/>
                      <a:gdLst>
                        <a:gd name="T0" fmla="*/ 2 w 297"/>
                        <a:gd name="T1" fmla="*/ 85 h 85"/>
                        <a:gd name="T2" fmla="*/ 0 w 297"/>
                        <a:gd name="T3" fmla="*/ 73 h 85"/>
                        <a:gd name="T4" fmla="*/ 293 w 297"/>
                        <a:gd name="T5" fmla="*/ 0 h 85"/>
                        <a:gd name="T6" fmla="*/ 297 w 297"/>
                        <a:gd name="T7" fmla="*/ 12 h 85"/>
                        <a:gd name="T8" fmla="*/ 2 w 297"/>
                        <a:gd name="T9" fmla="*/ 85 h 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97" h="85">
                          <a:moveTo>
                            <a:pt x="2" y="85"/>
                          </a:moveTo>
                          <a:lnTo>
                            <a:pt x="0" y="73"/>
                          </a:lnTo>
                          <a:lnTo>
                            <a:pt x="293" y="0"/>
                          </a:lnTo>
                          <a:lnTo>
                            <a:pt x="297" y="12"/>
                          </a:lnTo>
                          <a:lnTo>
                            <a:pt x="2" y="85"/>
                          </a:ln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  <p:sp>
                  <p:nvSpPr>
                    <p:cNvPr id="162" name="Freeform 86">
                      <a:extLst>
                        <a:ext uri="{FF2B5EF4-FFF2-40B4-BE49-F238E27FC236}">
                          <a16:creationId xmlns:a16="http://schemas.microsoft.com/office/drawing/2014/main" id="{EB57C69C-6EA8-D448-9B15-2AAAB1C6E05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2646363" y="4189413"/>
                      <a:ext cx="98425" cy="96838"/>
                    </a:xfrm>
                    <a:custGeom>
                      <a:avLst/>
                      <a:gdLst>
                        <a:gd name="T0" fmla="*/ 10 w 26"/>
                        <a:gd name="T1" fmla="*/ 1 h 26"/>
                        <a:gd name="T2" fmla="*/ 2 w 26"/>
                        <a:gd name="T3" fmla="*/ 15 h 26"/>
                        <a:gd name="T4" fmla="*/ 16 w 26"/>
                        <a:gd name="T5" fmla="*/ 24 h 26"/>
                        <a:gd name="T6" fmla="*/ 24 w 26"/>
                        <a:gd name="T7" fmla="*/ 10 h 26"/>
                        <a:gd name="T8" fmla="*/ 10 w 26"/>
                        <a:gd name="T9" fmla="*/ 1 h 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6" h="26">
                          <a:moveTo>
                            <a:pt x="10" y="1"/>
                          </a:moveTo>
                          <a:cubicBezTo>
                            <a:pt x="4" y="3"/>
                            <a:pt x="0" y="9"/>
                            <a:pt x="2" y="15"/>
                          </a:cubicBezTo>
                          <a:cubicBezTo>
                            <a:pt x="3" y="22"/>
                            <a:pt x="10" y="26"/>
                            <a:pt x="16" y="24"/>
                          </a:cubicBezTo>
                          <a:cubicBezTo>
                            <a:pt x="22" y="22"/>
                            <a:pt x="26" y="16"/>
                            <a:pt x="24" y="10"/>
                          </a:cubicBezTo>
                          <a:cubicBezTo>
                            <a:pt x="23" y="3"/>
                            <a:pt x="16" y="0"/>
                            <a:pt x="10" y="1"/>
                          </a:cubicBez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grpSp>
                <p:nvGrpSpPr>
                  <p:cNvPr id="110" name="Group 146">
                    <a:extLst>
                      <a:ext uri="{FF2B5EF4-FFF2-40B4-BE49-F238E27FC236}">
                        <a16:creationId xmlns:a16="http://schemas.microsoft.com/office/drawing/2014/main" id="{D2042453-599F-3640-BC65-85B14A0CA0DC}"/>
                      </a:ext>
                    </a:extLst>
                  </p:cNvPr>
                  <p:cNvGrpSpPr/>
                  <p:nvPr/>
                </p:nvGrpSpPr>
                <p:grpSpPr>
                  <a:xfrm>
                    <a:off x="7422142" y="5166252"/>
                    <a:ext cx="154692" cy="254986"/>
                    <a:chOff x="4583113" y="6076950"/>
                    <a:chExt cx="288925" cy="476250"/>
                  </a:xfrm>
                  <a:solidFill>
                    <a:srgbClr val="79BD28"/>
                  </a:solidFill>
                </p:grpSpPr>
                <p:sp>
                  <p:nvSpPr>
                    <p:cNvPr id="159" name="Freeform 87">
                      <a:extLst>
                        <a:ext uri="{FF2B5EF4-FFF2-40B4-BE49-F238E27FC236}">
                          <a16:creationId xmlns:a16="http://schemas.microsoft.com/office/drawing/2014/main" id="{A24F8442-2EB8-C54D-8FA2-529BE89A0700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4624388" y="6076950"/>
                      <a:ext cx="247650" cy="431800"/>
                    </a:xfrm>
                    <a:custGeom>
                      <a:avLst/>
                      <a:gdLst>
                        <a:gd name="T0" fmla="*/ 12 w 156"/>
                        <a:gd name="T1" fmla="*/ 272 h 272"/>
                        <a:gd name="T2" fmla="*/ 0 w 156"/>
                        <a:gd name="T3" fmla="*/ 267 h 272"/>
                        <a:gd name="T4" fmla="*/ 144 w 156"/>
                        <a:gd name="T5" fmla="*/ 0 h 272"/>
                        <a:gd name="T6" fmla="*/ 156 w 156"/>
                        <a:gd name="T7" fmla="*/ 5 h 272"/>
                        <a:gd name="T8" fmla="*/ 12 w 156"/>
                        <a:gd name="T9" fmla="*/ 272 h 2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56" h="272">
                          <a:moveTo>
                            <a:pt x="12" y="272"/>
                          </a:moveTo>
                          <a:lnTo>
                            <a:pt x="0" y="267"/>
                          </a:lnTo>
                          <a:lnTo>
                            <a:pt x="144" y="0"/>
                          </a:lnTo>
                          <a:lnTo>
                            <a:pt x="156" y="5"/>
                          </a:lnTo>
                          <a:lnTo>
                            <a:pt x="12" y="272"/>
                          </a:ln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  <p:sp>
                  <p:nvSpPr>
                    <p:cNvPr id="160" name="Freeform 88">
                      <a:extLst>
                        <a:ext uri="{FF2B5EF4-FFF2-40B4-BE49-F238E27FC236}">
                          <a16:creationId xmlns:a16="http://schemas.microsoft.com/office/drawing/2014/main" id="{8D4C2BDB-00B2-E749-B9AB-E9F8EA4A0338}"/>
                        </a:ext>
                      </a:extLst>
                    </p:cNvPr>
                    <p:cNvSpPr/>
                    <p:nvPr/>
                  </p:nvSpPr>
                  <p:spPr bwMode="auto">
                    <a:xfrm>
                      <a:off x="4583113" y="6451600"/>
                      <a:ext cx="101600" cy="101600"/>
                    </a:xfrm>
                    <a:custGeom>
                      <a:avLst/>
                      <a:gdLst>
                        <a:gd name="T0" fmla="*/ 3 w 27"/>
                        <a:gd name="T1" fmla="*/ 8 h 27"/>
                        <a:gd name="T2" fmla="*/ 8 w 27"/>
                        <a:gd name="T3" fmla="*/ 24 h 27"/>
                        <a:gd name="T4" fmla="*/ 24 w 27"/>
                        <a:gd name="T5" fmla="*/ 19 h 27"/>
                        <a:gd name="T6" fmla="*/ 19 w 27"/>
                        <a:gd name="T7" fmla="*/ 3 h 27"/>
                        <a:gd name="T8" fmla="*/ 3 w 27"/>
                        <a:gd name="T9" fmla="*/ 8 h 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7" h="27">
                          <a:moveTo>
                            <a:pt x="3" y="8"/>
                          </a:moveTo>
                          <a:cubicBezTo>
                            <a:pt x="0" y="13"/>
                            <a:pt x="2" y="21"/>
                            <a:pt x="8" y="24"/>
                          </a:cubicBezTo>
                          <a:cubicBezTo>
                            <a:pt x="14" y="27"/>
                            <a:pt x="21" y="25"/>
                            <a:pt x="24" y="19"/>
                          </a:cubicBezTo>
                          <a:cubicBezTo>
                            <a:pt x="27" y="13"/>
                            <a:pt x="25" y="6"/>
                            <a:pt x="19" y="3"/>
                          </a:cubicBezTo>
                          <a:cubicBezTo>
                            <a:pt x="13" y="0"/>
                            <a:pt x="6" y="2"/>
                            <a:pt x="3" y="8"/>
                          </a:cubicBezTo>
                          <a:close/>
                        </a:path>
                      </a:pathLst>
                    </a:custGeom>
                    <a:solidFill>
                      <a:srgbClr val="2D76B6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</a14:hiddenLine>
                      </a:ext>
                    </a:extLst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/>
                    </a:p>
                  </p:txBody>
                </p:sp>
              </p:grpSp>
              <p:sp>
                <p:nvSpPr>
                  <p:cNvPr id="111" name="Rectangle 89">
                    <a:extLst>
                      <a:ext uri="{FF2B5EF4-FFF2-40B4-BE49-F238E27FC236}">
                        <a16:creationId xmlns:a16="http://schemas.microsoft.com/office/drawing/2014/main" id="{34CF24F2-0C19-C642-8568-8F9D2BA321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232149" y="2674180"/>
                    <a:ext cx="14450" cy="1081145"/>
                  </a:xfrm>
                  <a:prstGeom prst="rect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2" name="Rectangle 90">
                    <a:extLst>
                      <a:ext uri="{FF2B5EF4-FFF2-40B4-BE49-F238E27FC236}">
                        <a16:creationId xmlns:a16="http://schemas.microsoft.com/office/drawing/2014/main" id="{54A1CC5A-476C-F34A-A662-F28349E43F5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232149" y="2674180"/>
                    <a:ext cx="14450" cy="1081145"/>
                  </a:xfrm>
                  <a:prstGeom prst="rect">
                    <a:avLst/>
                  </a:prstGeom>
                  <a:solidFill>
                    <a:srgbClr val="2D76B6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3" name="Freeform 91">
                    <a:extLst>
                      <a:ext uri="{FF2B5EF4-FFF2-40B4-BE49-F238E27FC236}">
                        <a16:creationId xmlns:a16="http://schemas.microsoft.com/office/drawing/2014/main" id="{120961DB-3294-B34E-A426-CC92E12F82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389842" y="3076210"/>
                    <a:ext cx="852506" cy="683365"/>
                  </a:xfrm>
                  <a:custGeom>
                    <a:avLst/>
                    <a:gdLst>
                      <a:gd name="T0" fmla="*/ 996 w 1003"/>
                      <a:gd name="T1" fmla="*/ 804 h 804"/>
                      <a:gd name="T2" fmla="*/ 0 w 1003"/>
                      <a:gd name="T3" fmla="*/ 12 h 804"/>
                      <a:gd name="T4" fmla="*/ 10 w 1003"/>
                      <a:gd name="T5" fmla="*/ 0 h 804"/>
                      <a:gd name="T6" fmla="*/ 1003 w 1003"/>
                      <a:gd name="T7" fmla="*/ 795 h 804"/>
                      <a:gd name="T8" fmla="*/ 996 w 1003"/>
                      <a:gd name="T9" fmla="*/ 804 h 8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03" h="804">
                        <a:moveTo>
                          <a:pt x="996" y="804"/>
                        </a:moveTo>
                        <a:lnTo>
                          <a:pt x="0" y="12"/>
                        </a:lnTo>
                        <a:lnTo>
                          <a:pt x="10" y="0"/>
                        </a:lnTo>
                        <a:lnTo>
                          <a:pt x="1003" y="795"/>
                        </a:lnTo>
                        <a:lnTo>
                          <a:pt x="996" y="804"/>
                        </a:lnTo>
                        <a:close/>
                      </a:path>
                    </a:pathLst>
                  </a:custGeom>
                  <a:solidFill>
                    <a:srgbClr val="2D76B6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4" name="Freeform 92">
                    <a:extLst>
                      <a:ext uri="{FF2B5EF4-FFF2-40B4-BE49-F238E27FC236}">
                        <a16:creationId xmlns:a16="http://schemas.microsoft.com/office/drawing/2014/main" id="{E2C13F8C-C0F0-3642-A004-0744EE9892F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389842" y="3076210"/>
                    <a:ext cx="852506" cy="683365"/>
                  </a:xfrm>
                  <a:custGeom>
                    <a:avLst/>
                    <a:gdLst>
                      <a:gd name="T0" fmla="*/ 996 w 1003"/>
                      <a:gd name="T1" fmla="*/ 804 h 804"/>
                      <a:gd name="T2" fmla="*/ 0 w 1003"/>
                      <a:gd name="T3" fmla="*/ 12 h 804"/>
                      <a:gd name="T4" fmla="*/ 10 w 1003"/>
                      <a:gd name="T5" fmla="*/ 0 h 804"/>
                      <a:gd name="T6" fmla="*/ 1003 w 1003"/>
                      <a:gd name="T7" fmla="*/ 795 h 804"/>
                      <a:gd name="T8" fmla="*/ 996 w 1003"/>
                      <a:gd name="T9" fmla="*/ 804 h 8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03" h="804">
                        <a:moveTo>
                          <a:pt x="996" y="804"/>
                        </a:moveTo>
                        <a:lnTo>
                          <a:pt x="0" y="12"/>
                        </a:lnTo>
                        <a:lnTo>
                          <a:pt x="10" y="0"/>
                        </a:lnTo>
                        <a:lnTo>
                          <a:pt x="1003" y="795"/>
                        </a:lnTo>
                        <a:lnTo>
                          <a:pt x="996" y="804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5" name="Freeform 93">
                    <a:extLst>
                      <a:ext uri="{FF2B5EF4-FFF2-40B4-BE49-F238E27FC236}">
                        <a16:creationId xmlns:a16="http://schemas.microsoft.com/office/drawing/2014/main" id="{F846B423-81A1-BD44-BAAA-D57057F9710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183303" y="3749375"/>
                    <a:ext cx="1057346" cy="253286"/>
                  </a:xfrm>
                  <a:custGeom>
                    <a:avLst/>
                    <a:gdLst>
                      <a:gd name="T0" fmla="*/ 5 w 1244"/>
                      <a:gd name="T1" fmla="*/ 298 h 298"/>
                      <a:gd name="T2" fmla="*/ 0 w 1244"/>
                      <a:gd name="T3" fmla="*/ 284 h 298"/>
                      <a:gd name="T4" fmla="*/ 1241 w 1244"/>
                      <a:gd name="T5" fmla="*/ 0 h 298"/>
                      <a:gd name="T6" fmla="*/ 1244 w 1244"/>
                      <a:gd name="T7" fmla="*/ 14 h 298"/>
                      <a:gd name="T8" fmla="*/ 5 w 1244"/>
                      <a:gd name="T9" fmla="*/ 298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44" h="298">
                        <a:moveTo>
                          <a:pt x="5" y="298"/>
                        </a:moveTo>
                        <a:lnTo>
                          <a:pt x="0" y="284"/>
                        </a:lnTo>
                        <a:lnTo>
                          <a:pt x="1241" y="0"/>
                        </a:lnTo>
                        <a:lnTo>
                          <a:pt x="1244" y="14"/>
                        </a:lnTo>
                        <a:lnTo>
                          <a:pt x="5" y="298"/>
                        </a:lnTo>
                        <a:close/>
                      </a:path>
                    </a:pathLst>
                  </a:custGeom>
                  <a:solidFill>
                    <a:srgbClr val="2D76B6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6" name="Freeform 94">
                    <a:extLst>
                      <a:ext uri="{FF2B5EF4-FFF2-40B4-BE49-F238E27FC236}">
                        <a16:creationId xmlns:a16="http://schemas.microsoft.com/office/drawing/2014/main" id="{0D315BBC-A454-034E-A9FD-6870EE61F4D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183303" y="3749375"/>
                    <a:ext cx="1057346" cy="253286"/>
                  </a:xfrm>
                  <a:custGeom>
                    <a:avLst/>
                    <a:gdLst>
                      <a:gd name="T0" fmla="*/ 5 w 1244"/>
                      <a:gd name="T1" fmla="*/ 298 h 298"/>
                      <a:gd name="T2" fmla="*/ 0 w 1244"/>
                      <a:gd name="T3" fmla="*/ 284 h 298"/>
                      <a:gd name="T4" fmla="*/ 1241 w 1244"/>
                      <a:gd name="T5" fmla="*/ 0 h 298"/>
                      <a:gd name="T6" fmla="*/ 1244 w 1244"/>
                      <a:gd name="T7" fmla="*/ 14 h 298"/>
                      <a:gd name="T8" fmla="*/ 5 w 1244"/>
                      <a:gd name="T9" fmla="*/ 298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44" h="298">
                        <a:moveTo>
                          <a:pt x="5" y="298"/>
                        </a:moveTo>
                        <a:lnTo>
                          <a:pt x="0" y="284"/>
                        </a:lnTo>
                        <a:lnTo>
                          <a:pt x="1241" y="0"/>
                        </a:lnTo>
                        <a:lnTo>
                          <a:pt x="1244" y="14"/>
                        </a:lnTo>
                        <a:lnTo>
                          <a:pt x="5" y="298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7" name="Freeform 95">
                    <a:extLst>
                      <a:ext uri="{FF2B5EF4-FFF2-40B4-BE49-F238E27FC236}">
                        <a16:creationId xmlns:a16="http://schemas.microsoft.com/office/drawing/2014/main" id="{61963AD1-AADF-2A47-87C6-6E5B80AD7F5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63823" y="3753626"/>
                    <a:ext cx="480225" cy="978299"/>
                  </a:xfrm>
                  <a:custGeom>
                    <a:avLst/>
                    <a:gdLst>
                      <a:gd name="T0" fmla="*/ 14 w 565"/>
                      <a:gd name="T1" fmla="*/ 1151 h 1151"/>
                      <a:gd name="T2" fmla="*/ 0 w 565"/>
                      <a:gd name="T3" fmla="*/ 1144 h 1151"/>
                      <a:gd name="T4" fmla="*/ 553 w 565"/>
                      <a:gd name="T5" fmla="*/ 0 h 1151"/>
                      <a:gd name="T6" fmla="*/ 565 w 565"/>
                      <a:gd name="T7" fmla="*/ 5 h 1151"/>
                      <a:gd name="T8" fmla="*/ 14 w 565"/>
                      <a:gd name="T9" fmla="*/ 1151 h 1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5" h="1151">
                        <a:moveTo>
                          <a:pt x="14" y="1151"/>
                        </a:moveTo>
                        <a:lnTo>
                          <a:pt x="0" y="1144"/>
                        </a:lnTo>
                        <a:lnTo>
                          <a:pt x="553" y="0"/>
                        </a:lnTo>
                        <a:lnTo>
                          <a:pt x="565" y="5"/>
                        </a:lnTo>
                        <a:lnTo>
                          <a:pt x="14" y="1151"/>
                        </a:lnTo>
                        <a:close/>
                      </a:path>
                    </a:pathLst>
                  </a:custGeom>
                  <a:solidFill>
                    <a:srgbClr val="2D76B6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8" name="Freeform 96">
                    <a:extLst>
                      <a:ext uri="{FF2B5EF4-FFF2-40B4-BE49-F238E27FC236}">
                        <a16:creationId xmlns:a16="http://schemas.microsoft.com/office/drawing/2014/main" id="{DD1C3EF7-D223-FE4E-BD5C-7F2A9BF4FAA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63823" y="3753626"/>
                    <a:ext cx="480225" cy="978299"/>
                  </a:xfrm>
                  <a:custGeom>
                    <a:avLst/>
                    <a:gdLst>
                      <a:gd name="T0" fmla="*/ 14 w 565"/>
                      <a:gd name="T1" fmla="*/ 1151 h 1151"/>
                      <a:gd name="T2" fmla="*/ 0 w 565"/>
                      <a:gd name="T3" fmla="*/ 1144 h 1151"/>
                      <a:gd name="T4" fmla="*/ 553 w 565"/>
                      <a:gd name="T5" fmla="*/ 0 h 1151"/>
                      <a:gd name="T6" fmla="*/ 565 w 565"/>
                      <a:gd name="T7" fmla="*/ 5 h 1151"/>
                      <a:gd name="T8" fmla="*/ 14 w 565"/>
                      <a:gd name="T9" fmla="*/ 1151 h 1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5" h="1151">
                        <a:moveTo>
                          <a:pt x="14" y="1151"/>
                        </a:moveTo>
                        <a:lnTo>
                          <a:pt x="0" y="1144"/>
                        </a:lnTo>
                        <a:lnTo>
                          <a:pt x="553" y="0"/>
                        </a:lnTo>
                        <a:lnTo>
                          <a:pt x="565" y="5"/>
                        </a:lnTo>
                        <a:lnTo>
                          <a:pt x="14" y="1151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19" name="Freeform 97">
                    <a:extLst>
                      <a:ext uri="{FF2B5EF4-FFF2-40B4-BE49-F238E27FC236}">
                        <a16:creationId xmlns:a16="http://schemas.microsoft.com/office/drawing/2014/main" id="{2C122F11-1B38-564D-BF00-E341F3B1982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33849" y="3753626"/>
                    <a:ext cx="481075" cy="978299"/>
                  </a:xfrm>
                  <a:custGeom>
                    <a:avLst/>
                    <a:gdLst>
                      <a:gd name="T0" fmla="*/ 551 w 566"/>
                      <a:gd name="T1" fmla="*/ 1151 h 1151"/>
                      <a:gd name="T2" fmla="*/ 0 w 566"/>
                      <a:gd name="T3" fmla="*/ 5 h 1151"/>
                      <a:gd name="T4" fmla="*/ 12 w 566"/>
                      <a:gd name="T5" fmla="*/ 0 h 1151"/>
                      <a:gd name="T6" fmla="*/ 566 w 566"/>
                      <a:gd name="T7" fmla="*/ 1144 h 1151"/>
                      <a:gd name="T8" fmla="*/ 551 w 566"/>
                      <a:gd name="T9" fmla="*/ 1151 h 1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6" h="1151">
                        <a:moveTo>
                          <a:pt x="551" y="1151"/>
                        </a:moveTo>
                        <a:lnTo>
                          <a:pt x="0" y="5"/>
                        </a:lnTo>
                        <a:lnTo>
                          <a:pt x="12" y="0"/>
                        </a:lnTo>
                        <a:lnTo>
                          <a:pt x="566" y="1144"/>
                        </a:lnTo>
                        <a:lnTo>
                          <a:pt x="551" y="1151"/>
                        </a:lnTo>
                        <a:close/>
                      </a:path>
                    </a:pathLst>
                  </a:custGeom>
                  <a:solidFill>
                    <a:srgbClr val="0070C0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0" name="Freeform 98">
                    <a:extLst>
                      <a:ext uri="{FF2B5EF4-FFF2-40B4-BE49-F238E27FC236}">
                        <a16:creationId xmlns:a16="http://schemas.microsoft.com/office/drawing/2014/main" id="{D6B7D732-DC13-F646-A7AE-AF763C07292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33849" y="3753626"/>
                    <a:ext cx="481075" cy="978299"/>
                  </a:xfrm>
                  <a:custGeom>
                    <a:avLst/>
                    <a:gdLst>
                      <a:gd name="T0" fmla="*/ 551 w 566"/>
                      <a:gd name="T1" fmla="*/ 1151 h 1151"/>
                      <a:gd name="T2" fmla="*/ 0 w 566"/>
                      <a:gd name="T3" fmla="*/ 5 h 1151"/>
                      <a:gd name="T4" fmla="*/ 12 w 566"/>
                      <a:gd name="T5" fmla="*/ 0 h 1151"/>
                      <a:gd name="T6" fmla="*/ 566 w 566"/>
                      <a:gd name="T7" fmla="*/ 1144 h 1151"/>
                      <a:gd name="T8" fmla="*/ 551 w 566"/>
                      <a:gd name="T9" fmla="*/ 1151 h 1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6" h="1151">
                        <a:moveTo>
                          <a:pt x="551" y="1151"/>
                        </a:moveTo>
                        <a:lnTo>
                          <a:pt x="0" y="5"/>
                        </a:lnTo>
                        <a:lnTo>
                          <a:pt x="12" y="0"/>
                        </a:lnTo>
                        <a:lnTo>
                          <a:pt x="566" y="1144"/>
                        </a:lnTo>
                        <a:lnTo>
                          <a:pt x="551" y="1151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1" name="Freeform 99">
                    <a:extLst>
                      <a:ext uri="{FF2B5EF4-FFF2-40B4-BE49-F238E27FC236}">
                        <a16:creationId xmlns:a16="http://schemas.microsoft.com/office/drawing/2014/main" id="{719D74FF-9627-9341-940E-AE8CEA6C476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38099" y="3749375"/>
                    <a:ext cx="1103243" cy="263487"/>
                  </a:xfrm>
                  <a:custGeom>
                    <a:avLst/>
                    <a:gdLst>
                      <a:gd name="T0" fmla="*/ 1293 w 1298"/>
                      <a:gd name="T1" fmla="*/ 310 h 310"/>
                      <a:gd name="T2" fmla="*/ 0 w 1298"/>
                      <a:gd name="T3" fmla="*/ 14 h 310"/>
                      <a:gd name="T4" fmla="*/ 3 w 1298"/>
                      <a:gd name="T5" fmla="*/ 0 h 310"/>
                      <a:gd name="T6" fmla="*/ 1298 w 1298"/>
                      <a:gd name="T7" fmla="*/ 296 h 310"/>
                      <a:gd name="T8" fmla="*/ 1293 w 1298"/>
                      <a:gd name="T9" fmla="*/ 310 h 3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98" h="310">
                        <a:moveTo>
                          <a:pt x="1293" y="310"/>
                        </a:moveTo>
                        <a:lnTo>
                          <a:pt x="0" y="14"/>
                        </a:lnTo>
                        <a:lnTo>
                          <a:pt x="3" y="0"/>
                        </a:lnTo>
                        <a:lnTo>
                          <a:pt x="1298" y="296"/>
                        </a:lnTo>
                        <a:lnTo>
                          <a:pt x="1293" y="310"/>
                        </a:lnTo>
                        <a:close/>
                      </a:path>
                    </a:pathLst>
                  </a:custGeom>
                  <a:solidFill>
                    <a:srgbClr val="2D76B6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2" name="Freeform 101">
                    <a:extLst>
                      <a:ext uri="{FF2B5EF4-FFF2-40B4-BE49-F238E27FC236}">
                        <a16:creationId xmlns:a16="http://schemas.microsoft.com/office/drawing/2014/main" id="{8FC04384-03D2-4A46-9725-05E0FD9B879F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36399" y="3076210"/>
                    <a:ext cx="851656" cy="683365"/>
                  </a:xfrm>
                  <a:custGeom>
                    <a:avLst/>
                    <a:gdLst>
                      <a:gd name="T0" fmla="*/ 7 w 1002"/>
                      <a:gd name="T1" fmla="*/ 804 h 804"/>
                      <a:gd name="T2" fmla="*/ 0 w 1002"/>
                      <a:gd name="T3" fmla="*/ 795 h 804"/>
                      <a:gd name="T4" fmla="*/ 993 w 1002"/>
                      <a:gd name="T5" fmla="*/ 0 h 804"/>
                      <a:gd name="T6" fmla="*/ 1002 w 1002"/>
                      <a:gd name="T7" fmla="*/ 12 h 804"/>
                      <a:gd name="T8" fmla="*/ 7 w 1002"/>
                      <a:gd name="T9" fmla="*/ 804 h 8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02" h="804">
                        <a:moveTo>
                          <a:pt x="7" y="804"/>
                        </a:moveTo>
                        <a:lnTo>
                          <a:pt x="0" y="795"/>
                        </a:lnTo>
                        <a:lnTo>
                          <a:pt x="993" y="0"/>
                        </a:lnTo>
                        <a:lnTo>
                          <a:pt x="1002" y="12"/>
                        </a:lnTo>
                        <a:lnTo>
                          <a:pt x="7" y="804"/>
                        </a:lnTo>
                        <a:close/>
                      </a:path>
                    </a:pathLst>
                  </a:custGeom>
                  <a:solidFill>
                    <a:srgbClr val="2D76B6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3" name="Freeform 102">
                    <a:extLst>
                      <a:ext uri="{FF2B5EF4-FFF2-40B4-BE49-F238E27FC236}">
                        <a16:creationId xmlns:a16="http://schemas.microsoft.com/office/drawing/2014/main" id="{73885F9D-F287-6849-B4B2-83F04D483C6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36399" y="3076210"/>
                    <a:ext cx="851656" cy="683365"/>
                  </a:xfrm>
                  <a:custGeom>
                    <a:avLst/>
                    <a:gdLst>
                      <a:gd name="T0" fmla="*/ 7 w 1002"/>
                      <a:gd name="T1" fmla="*/ 804 h 804"/>
                      <a:gd name="T2" fmla="*/ 0 w 1002"/>
                      <a:gd name="T3" fmla="*/ 795 h 804"/>
                      <a:gd name="T4" fmla="*/ 993 w 1002"/>
                      <a:gd name="T5" fmla="*/ 0 h 804"/>
                      <a:gd name="T6" fmla="*/ 1002 w 1002"/>
                      <a:gd name="T7" fmla="*/ 12 h 804"/>
                      <a:gd name="T8" fmla="*/ 7 w 1002"/>
                      <a:gd name="T9" fmla="*/ 804 h 8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02" h="804">
                        <a:moveTo>
                          <a:pt x="7" y="804"/>
                        </a:moveTo>
                        <a:lnTo>
                          <a:pt x="0" y="795"/>
                        </a:lnTo>
                        <a:lnTo>
                          <a:pt x="993" y="0"/>
                        </a:lnTo>
                        <a:lnTo>
                          <a:pt x="1002" y="12"/>
                        </a:lnTo>
                        <a:lnTo>
                          <a:pt x="7" y="804"/>
                        </a:lnTo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4" name="Freeform 110">
                    <a:extLst>
                      <a:ext uri="{FF2B5EF4-FFF2-40B4-BE49-F238E27FC236}">
                        <a16:creationId xmlns:a16="http://schemas.microsoft.com/office/drawing/2014/main" id="{26A5C66E-9A2F-5B4D-8E53-5F795321B51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054861" y="2249926"/>
                    <a:ext cx="1177779" cy="728844"/>
                  </a:xfrm>
                  <a:custGeom>
                    <a:avLst/>
                    <a:gdLst>
                      <a:gd name="T0" fmla="*/ 1388 w 1388"/>
                      <a:gd name="T1" fmla="*/ 0 h 859"/>
                      <a:gd name="T2" fmla="*/ 0 w 1388"/>
                      <a:gd name="T3" fmla="*/ 674 h 859"/>
                      <a:gd name="T4" fmla="*/ 235 w 1388"/>
                      <a:gd name="T5" fmla="*/ 859 h 859"/>
                      <a:gd name="T6" fmla="*/ 235 w 1388"/>
                      <a:gd name="T7" fmla="*/ 859 h 859"/>
                      <a:gd name="T8" fmla="*/ 1388 w 1388"/>
                      <a:gd name="T9" fmla="*/ 299 h 859"/>
                      <a:gd name="T10" fmla="*/ 1388 w 1388"/>
                      <a:gd name="T11" fmla="*/ 0 h 8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388" h="859">
                        <a:moveTo>
                          <a:pt x="1388" y="0"/>
                        </a:moveTo>
                        <a:cubicBezTo>
                          <a:pt x="843" y="0"/>
                          <a:pt x="337" y="246"/>
                          <a:pt x="0" y="674"/>
                        </a:cubicBezTo>
                        <a:cubicBezTo>
                          <a:pt x="235" y="859"/>
                          <a:pt x="235" y="859"/>
                          <a:pt x="235" y="859"/>
                        </a:cubicBezTo>
                        <a:cubicBezTo>
                          <a:pt x="235" y="859"/>
                          <a:pt x="235" y="859"/>
                          <a:pt x="235" y="859"/>
                        </a:cubicBezTo>
                        <a:cubicBezTo>
                          <a:pt x="515" y="504"/>
                          <a:pt x="935" y="299"/>
                          <a:pt x="1388" y="299"/>
                        </a:cubicBezTo>
                        <a:cubicBezTo>
                          <a:pt x="1388" y="0"/>
                          <a:pt x="1388" y="0"/>
                          <a:pt x="1388" y="0"/>
                        </a:cubicBezTo>
                      </a:path>
                    </a:pathLst>
                  </a:custGeom>
                  <a:solidFill>
                    <a:srgbClr val="0070BF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 dirty="0"/>
                  </a:p>
                </p:txBody>
              </p:sp>
              <p:sp>
                <p:nvSpPr>
                  <p:cNvPr id="125" name="Freeform 111">
                    <a:extLst>
                      <a:ext uri="{FF2B5EF4-FFF2-40B4-BE49-F238E27FC236}">
                        <a16:creationId xmlns:a16="http://schemas.microsoft.com/office/drawing/2014/main" id="{3FF30552-F61F-2A4B-8E73-3EE733C3E92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232641" y="2249926"/>
                    <a:ext cx="1178497" cy="728844"/>
                  </a:xfrm>
                  <a:custGeom>
                    <a:avLst/>
                    <a:gdLst>
                      <a:gd name="T0" fmla="*/ 0 w 1389"/>
                      <a:gd name="T1" fmla="*/ 0 h 859"/>
                      <a:gd name="T2" fmla="*/ 0 w 1389"/>
                      <a:gd name="T3" fmla="*/ 299 h 859"/>
                      <a:gd name="T4" fmla="*/ 1154 w 1389"/>
                      <a:gd name="T5" fmla="*/ 859 h 859"/>
                      <a:gd name="T6" fmla="*/ 1154 w 1389"/>
                      <a:gd name="T7" fmla="*/ 859 h 859"/>
                      <a:gd name="T8" fmla="*/ 1154 w 1389"/>
                      <a:gd name="T9" fmla="*/ 859 h 859"/>
                      <a:gd name="T10" fmla="*/ 1389 w 1389"/>
                      <a:gd name="T11" fmla="*/ 674 h 859"/>
                      <a:gd name="T12" fmla="*/ 0 w 1389"/>
                      <a:gd name="T13" fmla="*/ 0 h 8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89" h="859">
                        <a:moveTo>
                          <a:pt x="0" y="0"/>
                        </a:moveTo>
                        <a:cubicBezTo>
                          <a:pt x="0" y="299"/>
                          <a:pt x="0" y="299"/>
                          <a:pt x="0" y="299"/>
                        </a:cubicBezTo>
                        <a:cubicBezTo>
                          <a:pt x="453" y="299"/>
                          <a:pt x="874" y="504"/>
                          <a:pt x="1154" y="859"/>
                        </a:cubicBezTo>
                        <a:cubicBezTo>
                          <a:pt x="1154" y="859"/>
                          <a:pt x="1154" y="859"/>
                          <a:pt x="1154" y="859"/>
                        </a:cubicBezTo>
                        <a:cubicBezTo>
                          <a:pt x="1154" y="859"/>
                          <a:pt x="1154" y="859"/>
                          <a:pt x="1154" y="859"/>
                        </a:cubicBezTo>
                        <a:cubicBezTo>
                          <a:pt x="1389" y="674"/>
                          <a:pt x="1389" y="674"/>
                          <a:pt x="1389" y="674"/>
                        </a:cubicBezTo>
                        <a:cubicBezTo>
                          <a:pt x="1052" y="246"/>
                          <a:pt x="546" y="0"/>
                          <a:pt x="0" y="0"/>
                        </a:cubicBezTo>
                      </a:path>
                    </a:pathLst>
                  </a:custGeom>
                  <a:solidFill>
                    <a:srgbClr val="0070C0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6" name="Freeform 112">
                    <a:extLst>
                      <a:ext uri="{FF2B5EF4-FFF2-40B4-BE49-F238E27FC236}">
                        <a16:creationId xmlns:a16="http://schemas.microsoft.com/office/drawing/2014/main" id="{0FB44879-BDF6-4048-96E1-4AE8C2B0D8C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211970" y="2821590"/>
                    <a:ext cx="519988" cy="1273594"/>
                  </a:xfrm>
                  <a:custGeom>
                    <a:avLst/>
                    <a:gdLst>
                      <a:gd name="T0" fmla="*/ 235 w 613"/>
                      <a:gd name="T1" fmla="*/ 0 h 1501"/>
                      <a:gd name="T2" fmla="*/ 235 w 613"/>
                      <a:gd name="T3" fmla="*/ 0 h 1501"/>
                      <a:gd name="T4" fmla="*/ 0 w 613"/>
                      <a:gd name="T5" fmla="*/ 185 h 1501"/>
                      <a:gd name="T6" fmla="*/ 0 w 613"/>
                      <a:gd name="T7" fmla="*/ 185 h 1501"/>
                      <a:gd name="T8" fmla="*/ 313 w 613"/>
                      <a:gd name="T9" fmla="*/ 1092 h 1501"/>
                      <a:gd name="T10" fmla="*/ 274 w 613"/>
                      <a:gd name="T11" fmla="*/ 1432 h 1501"/>
                      <a:gd name="T12" fmla="*/ 565 w 613"/>
                      <a:gd name="T13" fmla="*/ 1501 h 1501"/>
                      <a:gd name="T14" fmla="*/ 565 w 613"/>
                      <a:gd name="T15" fmla="*/ 1501 h 1501"/>
                      <a:gd name="T16" fmla="*/ 613 w 613"/>
                      <a:gd name="T17" fmla="*/ 1092 h 1501"/>
                      <a:gd name="T18" fmla="*/ 235 w 613"/>
                      <a:gd name="T19" fmla="*/ 0 h 15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13" h="1501">
                        <a:moveTo>
                          <a:pt x="235" y="0"/>
                        </a:moveTo>
                        <a:cubicBezTo>
                          <a:pt x="235" y="0"/>
                          <a:pt x="235" y="0"/>
                          <a:pt x="235" y="0"/>
                        </a:cubicBezTo>
                        <a:cubicBezTo>
                          <a:pt x="0" y="185"/>
                          <a:pt x="0" y="185"/>
                          <a:pt x="0" y="185"/>
                        </a:cubicBezTo>
                        <a:cubicBezTo>
                          <a:pt x="0" y="185"/>
                          <a:pt x="0" y="185"/>
                          <a:pt x="0" y="185"/>
                        </a:cubicBezTo>
                        <a:cubicBezTo>
                          <a:pt x="205" y="446"/>
                          <a:pt x="313" y="760"/>
                          <a:pt x="313" y="1092"/>
                        </a:cubicBezTo>
                        <a:cubicBezTo>
                          <a:pt x="313" y="1207"/>
                          <a:pt x="300" y="1321"/>
                          <a:pt x="274" y="1432"/>
                        </a:cubicBezTo>
                        <a:cubicBezTo>
                          <a:pt x="565" y="1501"/>
                          <a:pt x="565" y="1501"/>
                          <a:pt x="565" y="1501"/>
                        </a:cubicBezTo>
                        <a:cubicBezTo>
                          <a:pt x="565" y="1501"/>
                          <a:pt x="565" y="1501"/>
                          <a:pt x="565" y="1501"/>
                        </a:cubicBezTo>
                        <a:cubicBezTo>
                          <a:pt x="597" y="1367"/>
                          <a:pt x="613" y="1230"/>
                          <a:pt x="613" y="1092"/>
                        </a:cubicBezTo>
                        <a:cubicBezTo>
                          <a:pt x="613" y="692"/>
                          <a:pt x="482" y="314"/>
                          <a:pt x="235" y="0"/>
                        </a:cubicBezTo>
                      </a:path>
                    </a:pathLst>
                  </a:custGeom>
                  <a:solidFill>
                    <a:srgbClr val="0070BF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7" name="Freeform 113">
                    <a:extLst>
                      <a:ext uri="{FF2B5EF4-FFF2-40B4-BE49-F238E27FC236}">
                        <a16:creationId xmlns:a16="http://schemas.microsoft.com/office/drawing/2014/main" id="{A65A1960-52C3-EB4E-BD90-9520E644061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774952" y="4036690"/>
                    <a:ext cx="922271" cy="1064737"/>
                  </a:xfrm>
                  <a:custGeom>
                    <a:avLst/>
                    <a:gdLst>
                      <a:gd name="T0" fmla="*/ 291 w 1087"/>
                      <a:gd name="T1" fmla="*/ 0 h 1255"/>
                      <a:gd name="T2" fmla="*/ 0 w 1087"/>
                      <a:gd name="T3" fmla="*/ 69 h 1255"/>
                      <a:gd name="T4" fmla="*/ 958 w 1087"/>
                      <a:gd name="T5" fmla="*/ 1255 h 1255"/>
                      <a:gd name="T6" fmla="*/ 1087 w 1087"/>
                      <a:gd name="T7" fmla="*/ 985 h 1255"/>
                      <a:gd name="T8" fmla="*/ 291 w 1087"/>
                      <a:gd name="T9" fmla="*/ 0 h 1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7" h="1255">
                        <a:moveTo>
                          <a:pt x="291" y="0"/>
                        </a:move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123" y="591"/>
                          <a:pt x="472" y="1023"/>
                          <a:pt x="958" y="1255"/>
                        </a:cubicBezTo>
                        <a:cubicBezTo>
                          <a:pt x="1087" y="985"/>
                          <a:pt x="1087" y="985"/>
                          <a:pt x="1087" y="985"/>
                        </a:cubicBezTo>
                        <a:cubicBezTo>
                          <a:pt x="683" y="792"/>
                          <a:pt x="393" y="433"/>
                          <a:pt x="291" y="0"/>
                        </a:cubicBezTo>
                      </a:path>
                    </a:pathLst>
                  </a:custGeom>
                  <a:solidFill>
                    <a:srgbClr val="0070BF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8" name="Freeform 114">
                    <a:extLst>
                      <a:ext uri="{FF2B5EF4-FFF2-40B4-BE49-F238E27FC236}">
                        <a16:creationId xmlns:a16="http://schemas.microsoft.com/office/drawing/2014/main" id="{CE1B2F82-8AAF-B344-A6D8-E1C7BA10BB1C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768777" y="4036690"/>
                    <a:ext cx="922630" cy="1064737"/>
                  </a:xfrm>
                  <a:custGeom>
                    <a:avLst/>
                    <a:gdLst>
                      <a:gd name="T0" fmla="*/ 796 w 1087"/>
                      <a:gd name="T1" fmla="*/ 0 h 1255"/>
                      <a:gd name="T2" fmla="*/ 0 w 1087"/>
                      <a:gd name="T3" fmla="*/ 985 h 1255"/>
                      <a:gd name="T4" fmla="*/ 65 w 1087"/>
                      <a:gd name="T5" fmla="*/ 1120 h 1255"/>
                      <a:gd name="T6" fmla="*/ 129 w 1087"/>
                      <a:gd name="T7" fmla="*/ 1255 h 1255"/>
                      <a:gd name="T8" fmla="*/ 1087 w 1087"/>
                      <a:gd name="T9" fmla="*/ 69 h 1255"/>
                      <a:gd name="T10" fmla="*/ 1087 w 1087"/>
                      <a:gd name="T11" fmla="*/ 69 h 1255"/>
                      <a:gd name="T12" fmla="*/ 796 w 1087"/>
                      <a:gd name="T13" fmla="*/ 0 h 1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087" h="1255">
                        <a:moveTo>
                          <a:pt x="796" y="0"/>
                        </a:moveTo>
                        <a:cubicBezTo>
                          <a:pt x="693" y="433"/>
                          <a:pt x="403" y="792"/>
                          <a:pt x="0" y="985"/>
                        </a:cubicBezTo>
                        <a:cubicBezTo>
                          <a:pt x="65" y="1120"/>
                          <a:pt x="65" y="1120"/>
                          <a:pt x="65" y="1120"/>
                        </a:cubicBezTo>
                        <a:cubicBezTo>
                          <a:pt x="129" y="1255"/>
                          <a:pt x="129" y="1255"/>
                          <a:pt x="129" y="1255"/>
                        </a:cubicBezTo>
                        <a:cubicBezTo>
                          <a:pt x="615" y="1023"/>
                          <a:pt x="964" y="591"/>
                          <a:pt x="1087" y="69"/>
                        </a:cubicBezTo>
                        <a:cubicBezTo>
                          <a:pt x="1087" y="69"/>
                          <a:pt x="1087" y="69"/>
                          <a:pt x="1087" y="69"/>
                        </a:cubicBezTo>
                        <a:cubicBezTo>
                          <a:pt x="796" y="0"/>
                          <a:pt x="796" y="0"/>
                          <a:pt x="796" y="0"/>
                        </a:cubicBezTo>
                      </a:path>
                    </a:pathLst>
                  </a:custGeom>
                  <a:solidFill>
                    <a:srgbClr val="0070BF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29" name="Freeform 115">
                    <a:extLst>
                      <a:ext uri="{FF2B5EF4-FFF2-40B4-BE49-F238E27FC236}">
                        <a16:creationId xmlns:a16="http://schemas.microsoft.com/office/drawing/2014/main" id="{6EB669C9-77AD-C247-8D49-F4BD13CCDD1D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587770" y="4872117"/>
                    <a:ext cx="1290461" cy="375008"/>
                  </a:xfrm>
                  <a:custGeom>
                    <a:avLst/>
                    <a:gdLst>
                      <a:gd name="T0" fmla="*/ 1392 w 1521"/>
                      <a:gd name="T1" fmla="*/ 0 h 442"/>
                      <a:gd name="T2" fmla="*/ 760 w 1521"/>
                      <a:gd name="T3" fmla="*/ 142 h 442"/>
                      <a:gd name="T4" fmla="*/ 129 w 1521"/>
                      <a:gd name="T5" fmla="*/ 0 h 442"/>
                      <a:gd name="T6" fmla="*/ 129 w 1521"/>
                      <a:gd name="T7" fmla="*/ 0 h 442"/>
                      <a:gd name="T8" fmla="*/ 0 w 1521"/>
                      <a:gd name="T9" fmla="*/ 270 h 442"/>
                      <a:gd name="T10" fmla="*/ 760 w 1521"/>
                      <a:gd name="T11" fmla="*/ 442 h 442"/>
                      <a:gd name="T12" fmla="*/ 1521 w 1521"/>
                      <a:gd name="T13" fmla="*/ 270 h 442"/>
                      <a:gd name="T14" fmla="*/ 1521 w 1521"/>
                      <a:gd name="T15" fmla="*/ 270 h 442"/>
                      <a:gd name="T16" fmla="*/ 1457 w 1521"/>
                      <a:gd name="T17" fmla="*/ 135 h 442"/>
                      <a:gd name="T18" fmla="*/ 1392 w 1521"/>
                      <a:gd name="T19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521" h="442">
                        <a:moveTo>
                          <a:pt x="1392" y="0"/>
                        </a:moveTo>
                        <a:cubicBezTo>
                          <a:pt x="1194" y="94"/>
                          <a:pt x="982" y="142"/>
                          <a:pt x="760" y="142"/>
                        </a:cubicBezTo>
                        <a:cubicBezTo>
                          <a:pt x="539" y="142"/>
                          <a:pt x="327" y="94"/>
                          <a:pt x="129" y="0"/>
                        </a:cubicBezTo>
                        <a:cubicBezTo>
                          <a:pt x="129" y="0"/>
                          <a:pt x="129" y="0"/>
                          <a:pt x="129" y="0"/>
                        </a:cubicBezTo>
                        <a:cubicBezTo>
                          <a:pt x="0" y="270"/>
                          <a:pt x="0" y="270"/>
                          <a:pt x="0" y="270"/>
                        </a:cubicBezTo>
                        <a:cubicBezTo>
                          <a:pt x="238" y="384"/>
                          <a:pt x="494" y="442"/>
                          <a:pt x="760" y="442"/>
                        </a:cubicBezTo>
                        <a:cubicBezTo>
                          <a:pt x="1027" y="442"/>
                          <a:pt x="1283" y="384"/>
                          <a:pt x="1521" y="270"/>
                        </a:cubicBezTo>
                        <a:cubicBezTo>
                          <a:pt x="1521" y="270"/>
                          <a:pt x="1521" y="270"/>
                          <a:pt x="1521" y="270"/>
                        </a:cubicBezTo>
                        <a:cubicBezTo>
                          <a:pt x="1457" y="135"/>
                          <a:pt x="1457" y="135"/>
                          <a:pt x="1457" y="135"/>
                        </a:cubicBezTo>
                        <a:cubicBezTo>
                          <a:pt x="1392" y="0"/>
                          <a:pt x="1392" y="0"/>
                          <a:pt x="1392" y="0"/>
                        </a:cubicBezTo>
                      </a:path>
                    </a:pathLst>
                  </a:custGeom>
                  <a:solidFill>
                    <a:srgbClr val="0070BF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sp>
                <p:nvSpPr>
                  <p:cNvPr id="130" name="Freeform 116">
                    <a:extLst>
                      <a:ext uri="{FF2B5EF4-FFF2-40B4-BE49-F238E27FC236}">
                        <a16:creationId xmlns:a16="http://schemas.microsoft.com/office/drawing/2014/main" id="{3CA7519A-89DA-8948-A2BE-E73BE742595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6734040" y="2821590"/>
                    <a:ext cx="520347" cy="1273594"/>
                  </a:xfrm>
                  <a:custGeom>
                    <a:avLst/>
                    <a:gdLst>
                      <a:gd name="T0" fmla="*/ 378 w 613"/>
                      <a:gd name="T1" fmla="*/ 0 h 1501"/>
                      <a:gd name="T2" fmla="*/ 0 w 613"/>
                      <a:gd name="T3" fmla="*/ 1092 h 1501"/>
                      <a:gd name="T4" fmla="*/ 48 w 613"/>
                      <a:gd name="T5" fmla="*/ 1501 h 1501"/>
                      <a:gd name="T6" fmla="*/ 339 w 613"/>
                      <a:gd name="T7" fmla="*/ 1432 h 1501"/>
                      <a:gd name="T8" fmla="*/ 299 w 613"/>
                      <a:gd name="T9" fmla="*/ 1092 h 1501"/>
                      <a:gd name="T10" fmla="*/ 613 w 613"/>
                      <a:gd name="T11" fmla="*/ 185 h 1501"/>
                      <a:gd name="T12" fmla="*/ 613 w 613"/>
                      <a:gd name="T13" fmla="*/ 185 h 1501"/>
                      <a:gd name="T14" fmla="*/ 378 w 613"/>
                      <a:gd name="T15" fmla="*/ 0 h 15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613" h="1501">
                        <a:moveTo>
                          <a:pt x="378" y="0"/>
                        </a:moveTo>
                        <a:cubicBezTo>
                          <a:pt x="131" y="314"/>
                          <a:pt x="0" y="692"/>
                          <a:pt x="0" y="1092"/>
                        </a:cubicBezTo>
                        <a:cubicBezTo>
                          <a:pt x="0" y="1230"/>
                          <a:pt x="16" y="1367"/>
                          <a:pt x="48" y="1501"/>
                        </a:cubicBezTo>
                        <a:cubicBezTo>
                          <a:pt x="339" y="1432"/>
                          <a:pt x="339" y="1432"/>
                          <a:pt x="339" y="1432"/>
                        </a:cubicBezTo>
                        <a:cubicBezTo>
                          <a:pt x="313" y="1321"/>
                          <a:pt x="299" y="1207"/>
                          <a:pt x="299" y="1092"/>
                        </a:cubicBezTo>
                        <a:cubicBezTo>
                          <a:pt x="299" y="760"/>
                          <a:pt x="408" y="446"/>
                          <a:pt x="613" y="185"/>
                        </a:cubicBezTo>
                        <a:cubicBezTo>
                          <a:pt x="613" y="185"/>
                          <a:pt x="613" y="185"/>
                          <a:pt x="613" y="185"/>
                        </a:cubicBezTo>
                        <a:cubicBezTo>
                          <a:pt x="378" y="0"/>
                          <a:pt x="378" y="0"/>
                          <a:pt x="378" y="0"/>
                        </a:cubicBezTo>
                      </a:path>
                    </a:pathLst>
                  </a:custGeom>
                  <a:solidFill>
                    <a:srgbClr val="0070BF"/>
                  </a:solidFill>
                  <a:ln>
                    <a:noFill/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sz="1600" b="1"/>
                  </a:p>
                </p:txBody>
              </p:sp>
              <p:grpSp>
                <p:nvGrpSpPr>
                  <p:cNvPr id="131" name="Group 3">
                    <a:extLst>
                      <a:ext uri="{FF2B5EF4-FFF2-40B4-BE49-F238E27FC236}">
                        <a16:creationId xmlns:a16="http://schemas.microsoft.com/office/drawing/2014/main" id="{097C7850-ABF1-5645-96F7-15BA2E9ED8AA}"/>
                      </a:ext>
                    </a:extLst>
                  </p:cNvPr>
                  <p:cNvGrpSpPr/>
                  <p:nvPr/>
                </p:nvGrpSpPr>
                <p:grpSpPr>
                  <a:xfrm>
                    <a:off x="7950814" y="2121708"/>
                    <a:ext cx="564372" cy="565222"/>
                    <a:chOff x="5788810" y="2501312"/>
                    <a:chExt cx="592949" cy="593842"/>
                  </a:xfrm>
                </p:grpSpPr>
                <p:sp>
                  <p:nvSpPr>
                    <p:cNvPr id="157" name="Oval 117">
                      <a:extLst>
                        <a:ext uri="{FF2B5EF4-FFF2-40B4-BE49-F238E27FC236}">
                          <a16:creationId xmlns:a16="http://schemas.microsoft.com/office/drawing/2014/main" id="{6D87873D-4F02-6349-A25B-23A5625FD04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788810" y="2501312"/>
                      <a:ext cx="592949" cy="593842"/>
                    </a:xfrm>
                    <a:prstGeom prst="ellipse">
                      <a:avLst/>
                    </a:prstGeom>
                    <a:solidFill>
                      <a:srgbClr val="02AFF0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>
                        <a:solidFill>
                          <a:schemeClr val="accent1"/>
                        </a:solidFill>
                      </a:endParaRPr>
                    </a:p>
                  </p:txBody>
                </p:sp>
                <p:sp>
                  <p:nvSpPr>
                    <p:cNvPr id="158" name="Oval 118">
                      <a:extLst>
                        <a:ext uri="{FF2B5EF4-FFF2-40B4-BE49-F238E27FC236}">
                          <a16:creationId xmlns:a16="http://schemas.microsoft.com/office/drawing/2014/main" id="{A962FC7E-1FD3-684B-BFB2-D0B48DC6EEB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864714" y="2577217"/>
                      <a:ext cx="441140" cy="44113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01</a:t>
                      </a:r>
                    </a:p>
                  </p:txBody>
                </p:sp>
              </p:grpSp>
              <p:sp>
                <p:nvSpPr>
                  <p:cNvPr id="132" name="Oval 127">
                    <a:extLst>
                      <a:ext uri="{FF2B5EF4-FFF2-40B4-BE49-F238E27FC236}">
                        <a16:creationId xmlns:a16="http://schemas.microsoft.com/office/drawing/2014/main" id="{BCA27F92-0AA0-1143-9263-960D9909BEB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374746" y="2885488"/>
                    <a:ext cx="1723493" cy="1719565"/>
                  </a:xfrm>
                  <a:prstGeom prst="ellipse">
                    <a:avLst/>
                  </a:prstGeom>
                  <a:solidFill>
                    <a:srgbClr val="FFFFFF"/>
                  </a:solidFill>
                  <a:ln w="38100">
                    <a:solidFill>
                      <a:srgbClr val="0070C0"/>
                    </a:solidFill>
                  </a:ln>
                </p:spPr>
                <p:txBody>
                  <a:bodyPr vert="horz" wrap="square" lIns="0" tIns="0" rIns="0" bIns="0" numCol="1" anchor="ctr" anchorCtr="0" compatLnSpc="1"/>
                  <a:lstStyle/>
                  <a:p>
                    <a:pPr algn="ctr"/>
                    <a:endParaRPr lang="en-US" b="1" dirty="0">
                      <a:solidFill>
                        <a:srgbClr val="0070C0"/>
                      </a:solidFill>
                    </a:endParaRPr>
                  </a:p>
                </p:txBody>
              </p:sp>
              <p:grpSp>
                <p:nvGrpSpPr>
                  <p:cNvPr id="133" name="Group 5">
                    <a:extLst>
                      <a:ext uri="{FF2B5EF4-FFF2-40B4-BE49-F238E27FC236}">
                        <a16:creationId xmlns:a16="http://schemas.microsoft.com/office/drawing/2014/main" id="{A10E1727-609D-1A47-9A8E-554D878D26BB}"/>
                      </a:ext>
                    </a:extLst>
                  </p:cNvPr>
                  <p:cNvGrpSpPr/>
                  <p:nvPr/>
                </p:nvGrpSpPr>
                <p:grpSpPr>
                  <a:xfrm>
                    <a:off x="9005610" y="2644433"/>
                    <a:ext cx="562672" cy="562672"/>
                    <a:chOff x="6897016" y="3050505"/>
                    <a:chExt cx="591163" cy="591163"/>
                  </a:xfrm>
                </p:grpSpPr>
                <p:sp>
                  <p:nvSpPr>
                    <p:cNvPr id="155" name="Oval 128">
                      <a:extLst>
                        <a:ext uri="{FF2B5EF4-FFF2-40B4-BE49-F238E27FC236}">
                          <a16:creationId xmlns:a16="http://schemas.microsoft.com/office/drawing/2014/main" id="{9B219783-3DE0-7F45-9330-28BAF27DDE8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97016" y="3050505"/>
                      <a:ext cx="591163" cy="591163"/>
                    </a:xfrm>
                    <a:prstGeom prst="ellipse">
                      <a:avLst/>
                    </a:prstGeom>
                    <a:solidFill>
                      <a:srgbClr val="0070BF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>
                        <a:solidFill>
                          <a:schemeClr val="accent2"/>
                        </a:solidFill>
                      </a:endParaRPr>
                    </a:p>
                  </p:txBody>
                </p:sp>
                <p:sp>
                  <p:nvSpPr>
                    <p:cNvPr id="156" name="Oval 129">
                      <a:extLst>
                        <a:ext uri="{FF2B5EF4-FFF2-40B4-BE49-F238E27FC236}">
                          <a16:creationId xmlns:a16="http://schemas.microsoft.com/office/drawing/2014/main" id="{9DB49250-C58B-424C-8EAC-946E2590573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971135" y="3124623"/>
                      <a:ext cx="443819" cy="44113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02</a:t>
                      </a:r>
                    </a:p>
                  </p:txBody>
                </p:sp>
              </p:grpSp>
              <p:grpSp>
                <p:nvGrpSpPr>
                  <p:cNvPr id="134" name="Group 6">
                    <a:extLst>
                      <a:ext uri="{FF2B5EF4-FFF2-40B4-BE49-F238E27FC236}">
                        <a16:creationId xmlns:a16="http://schemas.microsoft.com/office/drawing/2014/main" id="{E59F7DF3-B2ED-DB42-BC06-62DE1DF739C6}"/>
                      </a:ext>
                    </a:extLst>
                  </p:cNvPr>
                  <p:cNvGrpSpPr/>
                  <p:nvPr/>
                </p:nvGrpSpPr>
                <p:grpSpPr>
                  <a:xfrm>
                    <a:off x="9295446" y="3777424"/>
                    <a:ext cx="562672" cy="562672"/>
                    <a:chOff x="7201528" y="4240867"/>
                    <a:chExt cx="591163" cy="591163"/>
                  </a:xfrm>
                </p:grpSpPr>
                <p:sp>
                  <p:nvSpPr>
                    <p:cNvPr id="153" name="Oval 130">
                      <a:extLst>
                        <a:ext uri="{FF2B5EF4-FFF2-40B4-BE49-F238E27FC236}">
                          <a16:creationId xmlns:a16="http://schemas.microsoft.com/office/drawing/2014/main" id="{AFC5BE26-B95C-4042-99C5-4066DD2D5CC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201528" y="4240867"/>
                      <a:ext cx="591163" cy="591163"/>
                    </a:xfrm>
                    <a:prstGeom prst="ellipse">
                      <a:avLst/>
                    </a:prstGeom>
                    <a:solidFill>
                      <a:srgbClr val="02AFF0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>
                        <a:solidFill>
                          <a:schemeClr val="accent3"/>
                        </a:solidFill>
                      </a:endParaRPr>
                    </a:p>
                  </p:txBody>
                </p:sp>
                <p:sp>
                  <p:nvSpPr>
                    <p:cNvPr id="154" name="Oval 131">
                      <a:extLst>
                        <a:ext uri="{FF2B5EF4-FFF2-40B4-BE49-F238E27FC236}">
                          <a16:creationId xmlns:a16="http://schemas.microsoft.com/office/drawing/2014/main" id="{E958D517-C822-B947-9750-EDC35832644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275646" y="4314985"/>
                      <a:ext cx="442926" cy="442925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03</a:t>
                      </a:r>
                    </a:p>
                  </p:txBody>
                </p:sp>
              </p:grpSp>
              <p:grpSp>
                <p:nvGrpSpPr>
                  <p:cNvPr id="135" name="Group 9">
                    <a:extLst>
                      <a:ext uri="{FF2B5EF4-FFF2-40B4-BE49-F238E27FC236}">
                        <a16:creationId xmlns:a16="http://schemas.microsoft.com/office/drawing/2014/main" id="{6E6BE34D-F50F-AD4B-A0EB-318A180E2F29}"/>
                      </a:ext>
                    </a:extLst>
                  </p:cNvPr>
                  <p:cNvGrpSpPr/>
                  <p:nvPr/>
                </p:nvGrpSpPr>
                <p:grpSpPr>
                  <a:xfrm>
                    <a:off x="8529634" y="4669878"/>
                    <a:ext cx="564372" cy="564372"/>
                    <a:chOff x="6396939" y="5178511"/>
                    <a:chExt cx="592949" cy="592949"/>
                  </a:xfrm>
                </p:grpSpPr>
                <p:sp>
                  <p:nvSpPr>
                    <p:cNvPr id="151" name="Oval 132">
                      <a:extLst>
                        <a:ext uri="{FF2B5EF4-FFF2-40B4-BE49-F238E27FC236}">
                          <a16:creationId xmlns:a16="http://schemas.microsoft.com/office/drawing/2014/main" id="{42184D86-B449-E242-A084-BCC7C4F8FD4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396939" y="5178511"/>
                      <a:ext cx="592949" cy="592949"/>
                    </a:xfrm>
                    <a:prstGeom prst="ellipse">
                      <a:avLst/>
                    </a:prstGeom>
                    <a:solidFill>
                      <a:srgbClr val="0070BF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>
                        <a:solidFill>
                          <a:schemeClr val="accent4"/>
                        </a:solidFill>
                      </a:endParaRPr>
                    </a:p>
                  </p:txBody>
                </p:sp>
                <p:sp>
                  <p:nvSpPr>
                    <p:cNvPr id="152" name="Oval 133">
                      <a:extLst>
                        <a:ext uri="{FF2B5EF4-FFF2-40B4-BE49-F238E27FC236}">
                          <a16:creationId xmlns:a16="http://schemas.microsoft.com/office/drawing/2014/main" id="{8306F503-0038-8543-B477-BFFDB5FF7FB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472844" y="5254416"/>
                      <a:ext cx="441140" cy="44113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04</a:t>
                      </a:r>
                    </a:p>
                  </p:txBody>
                </p:sp>
              </p:grpSp>
              <p:grpSp>
                <p:nvGrpSpPr>
                  <p:cNvPr id="136" name="Group 11">
                    <a:extLst>
                      <a:ext uri="{FF2B5EF4-FFF2-40B4-BE49-F238E27FC236}">
                        <a16:creationId xmlns:a16="http://schemas.microsoft.com/office/drawing/2014/main" id="{71C23710-F56E-9C4A-9BB5-89F4E9E174E0}"/>
                      </a:ext>
                    </a:extLst>
                  </p:cNvPr>
                  <p:cNvGrpSpPr/>
                  <p:nvPr/>
                </p:nvGrpSpPr>
                <p:grpSpPr>
                  <a:xfrm>
                    <a:off x="7371994" y="4680078"/>
                    <a:ext cx="564372" cy="562672"/>
                    <a:chOff x="5180680" y="5189227"/>
                    <a:chExt cx="592949" cy="591163"/>
                  </a:xfrm>
                </p:grpSpPr>
                <p:sp>
                  <p:nvSpPr>
                    <p:cNvPr id="149" name="Oval 134">
                      <a:extLst>
                        <a:ext uri="{FF2B5EF4-FFF2-40B4-BE49-F238E27FC236}">
                          <a16:creationId xmlns:a16="http://schemas.microsoft.com/office/drawing/2014/main" id="{660D2138-89D5-344A-930B-A3CAFCCD4A4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180680" y="5189227"/>
                      <a:ext cx="592949" cy="591163"/>
                    </a:xfrm>
                    <a:prstGeom prst="ellipse">
                      <a:avLst/>
                    </a:prstGeom>
                    <a:solidFill>
                      <a:srgbClr val="02AFF0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>
                        <a:solidFill>
                          <a:schemeClr val="accent5"/>
                        </a:solidFill>
                      </a:endParaRPr>
                    </a:p>
                  </p:txBody>
                </p:sp>
                <p:sp>
                  <p:nvSpPr>
                    <p:cNvPr id="150" name="Oval 135">
                      <a:extLst>
                        <a:ext uri="{FF2B5EF4-FFF2-40B4-BE49-F238E27FC236}">
                          <a16:creationId xmlns:a16="http://schemas.microsoft.com/office/drawing/2014/main" id="{541A6286-7BD3-A24D-8240-6472C5FD43C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256585" y="5263346"/>
                      <a:ext cx="441140" cy="442925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05</a:t>
                      </a:r>
                    </a:p>
                  </p:txBody>
                </p:sp>
              </p:grpSp>
              <p:grpSp>
                <p:nvGrpSpPr>
                  <p:cNvPr id="137" name="Group 13">
                    <a:extLst>
                      <a:ext uri="{FF2B5EF4-FFF2-40B4-BE49-F238E27FC236}">
                        <a16:creationId xmlns:a16="http://schemas.microsoft.com/office/drawing/2014/main" id="{8D51C4E3-0679-0643-96F9-C28A77AF8465}"/>
                      </a:ext>
                    </a:extLst>
                  </p:cNvPr>
                  <p:cNvGrpSpPr/>
                  <p:nvPr/>
                </p:nvGrpSpPr>
                <p:grpSpPr>
                  <a:xfrm>
                    <a:off x="6642730" y="3777424"/>
                    <a:ext cx="564372" cy="562672"/>
                    <a:chOff x="4414490" y="4240867"/>
                    <a:chExt cx="592949" cy="591163"/>
                  </a:xfrm>
                </p:grpSpPr>
                <p:sp>
                  <p:nvSpPr>
                    <p:cNvPr id="147" name="Oval 136">
                      <a:extLst>
                        <a:ext uri="{FF2B5EF4-FFF2-40B4-BE49-F238E27FC236}">
                          <a16:creationId xmlns:a16="http://schemas.microsoft.com/office/drawing/2014/main" id="{873A4767-D714-E64A-89C1-D60E9F87CE3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14490" y="4240867"/>
                      <a:ext cx="592949" cy="591163"/>
                    </a:xfrm>
                    <a:prstGeom prst="ellipse">
                      <a:avLst/>
                    </a:prstGeom>
                    <a:solidFill>
                      <a:srgbClr val="0070BF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>
                        <a:solidFill>
                          <a:schemeClr val="accent6"/>
                        </a:solidFill>
                      </a:endParaRPr>
                    </a:p>
                  </p:txBody>
                </p:sp>
                <p:sp>
                  <p:nvSpPr>
                    <p:cNvPr id="148" name="Oval 137">
                      <a:extLst>
                        <a:ext uri="{FF2B5EF4-FFF2-40B4-BE49-F238E27FC236}">
                          <a16:creationId xmlns:a16="http://schemas.microsoft.com/office/drawing/2014/main" id="{0A473273-C736-2646-831F-9CBC92FDD53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490395" y="4314985"/>
                      <a:ext cx="441140" cy="442925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06</a:t>
                      </a:r>
                    </a:p>
                  </p:txBody>
                </p:sp>
              </p:grpSp>
              <p:grpSp>
                <p:nvGrpSpPr>
                  <p:cNvPr id="138" name="Group 15">
                    <a:extLst>
                      <a:ext uri="{FF2B5EF4-FFF2-40B4-BE49-F238E27FC236}">
                        <a16:creationId xmlns:a16="http://schemas.microsoft.com/office/drawing/2014/main" id="{6D0DF90E-E3C5-044A-BF23-C31BDF5CA5A6}"/>
                      </a:ext>
                    </a:extLst>
                  </p:cNvPr>
                  <p:cNvGrpSpPr/>
                  <p:nvPr/>
                </p:nvGrpSpPr>
                <p:grpSpPr>
                  <a:xfrm>
                    <a:off x="6893468" y="2635933"/>
                    <a:ext cx="565222" cy="562672"/>
                    <a:chOff x="4677924" y="3041575"/>
                    <a:chExt cx="593842" cy="591163"/>
                  </a:xfrm>
                </p:grpSpPr>
                <p:sp>
                  <p:nvSpPr>
                    <p:cNvPr id="145" name="Oval 138">
                      <a:extLst>
                        <a:ext uri="{FF2B5EF4-FFF2-40B4-BE49-F238E27FC236}">
                          <a16:creationId xmlns:a16="http://schemas.microsoft.com/office/drawing/2014/main" id="{79293B5F-32C3-B942-8950-49AC748840E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77924" y="3041575"/>
                      <a:ext cx="593842" cy="591163"/>
                    </a:xfrm>
                    <a:prstGeom prst="ellipse">
                      <a:avLst/>
                    </a:prstGeom>
                    <a:solidFill>
                      <a:srgbClr val="02AFF0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endParaRPr lang="en-US" sz="1600" b="1" dirty="0">
                        <a:solidFill>
                          <a:schemeClr val="accent3"/>
                        </a:solidFill>
                      </a:endParaRPr>
                    </a:p>
                  </p:txBody>
                </p:sp>
                <p:sp>
                  <p:nvSpPr>
                    <p:cNvPr id="146" name="Oval 139">
                      <a:extLst>
                        <a:ext uri="{FF2B5EF4-FFF2-40B4-BE49-F238E27FC236}">
                          <a16:creationId xmlns:a16="http://schemas.microsoft.com/office/drawing/2014/main" id="{DE44E415-555F-994C-BE47-496C27B76F5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53828" y="3115693"/>
                      <a:ext cx="442033" cy="443819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txBody>
                    <a:bodyPr vert="horz" wrap="square" lIns="0" tIns="0" rIns="0" bIns="0" numCol="1" anchor="ctr" anchorCtr="0" compatLnSpc="1"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2AFF0"/>
                          </a:solidFill>
                        </a:rPr>
                        <a:t>07</a:t>
                      </a:r>
                    </a:p>
                  </p:txBody>
                </p:sp>
              </p:grpSp>
              <p:sp>
                <p:nvSpPr>
                  <p:cNvPr id="139" name="矩形 138">
                    <a:extLst>
                      <a:ext uri="{FF2B5EF4-FFF2-40B4-BE49-F238E27FC236}">
                        <a16:creationId xmlns:a16="http://schemas.microsoft.com/office/drawing/2014/main" id="{1E3BA3E0-7E37-5B4E-B048-2506BFC4EB14}"/>
                      </a:ext>
                    </a:extLst>
                  </p:cNvPr>
                  <p:cNvSpPr/>
                  <p:nvPr/>
                </p:nvSpPr>
                <p:spPr>
                  <a:xfrm>
                    <a:off x="7741009" y="1568388"/>
                    <a:ext cx="994183" cy="356658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 lvl="0" algn="ctr"/>
                    <a:r>
                      <a:rPr kumimoji="1" lang="en-US" altLang="zh-CN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rPr>
                      <a:t>SSL </a:t>
                    </a:r>
                    <a:r>
                      <a:rPr kumimoji="1" lang="zh-CN" altLang="en-US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rPr>
                      <a:t>VPN</a:t>
                    </a:r>
                  </a:p>
                </p:txBody>
              </p:sp>
              <p:sp>
                <p:nvSpPr>
                  <p:cNvPr id="140" name="矩形 139">
                    <a:extLst>
                      <a:ext uri="{FF2B5EF4-FFF2-40B4-BE49-F238E27FC236}">
                        <a16:creationId xmlns:a16="http://schemas.microsoft.com/office/drawing/2014/main" id="{51C70568-0B17-0C40-98B4-1679E404FAEE}"/>
                      </a:ext>
                    </a:extLst>
                  </p:cNvPr>
                  <p:cNvSpPr/>
                  <p:nvPr/>
                </p:nvSpPr>
                <p:spPr>
                  <a:xfrm>
                    <a:off x="9716034" y="2417958"/>
                    <a:ext cx="1489248" cy="377016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kumimoji="1" lang="en-US" altLang="zh-CN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</a:rPr>
                      <a:t>VPN</a:t>
                    </a:r>
                    <a:endParaRPr kumimoji="1" lang="zh-CN" altLang="en-US" sz="1400" b="1" dirty="0">
                      <a:solidFill>
                        <a:srgbClr val="345692"/>
                      </a:solidFill>
                      <a:latin typeface="Century Gothic" panose="020B0502020202020204" pitchFamily="34" charset="0"/>
                      <a:ea typeface="微软雅黑" panose="020B0503020204020204" charset="-122"/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141" name="矩形 140">
                    <a:extLst>
                      <a:ext uri="{FF2B5EF4-FFF2-40B4-BE49-F238E27FC236}">
                        <a16:creationId xmlns:a16="http://schemas.microsoft.com/office/drawing/2014/main" id="{1AFB35FB-E015-2440-B658-2AF408C7CA3E}"/>
                      </a:ext>
                    </a:extLst>
                  </p:cNvPr>
                  <p:cNvSpPr/>
                  <p:nvPr/>
                </p:nvSpPr>
                <p:spPr>
                  <a:xfrm>
                    <a:off x="9110330" y="5227466"/>
                    <a:ext cx="2105229" cy="377016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kumimoji="1" lang="en-US" altLang="zh-CN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</a:rPr>
                      <a:t>IAG</a:t>
                    </a:r>
                    <a:endParaRPr kumimoji="1" lang="zh-CN" altLang="en-US" sz="1400" b="1" dirty="0">
                      <a:solidFill>
                        <a:srgbClr val="345692"/>
                      </a:solidFill>
                      <a:latin typeface="Century Gothic" panose="020B0502020202020204" pitchFamily="34" charset="0"/>
                      <a:ea typeface="微软雅黑" panose="020B0503020204020204" charset="-122"/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142" name="矩形 141">
                    <a:extLst>
                      <a:ext uri="{FF2B5EF4-FFF2-40B4-BE49-F238E27FC236}">
                        <a16:creationId xmlns:a16="http://schemas.microsoft.com/office/drawing/2014/main" id="{38DAC293-DB4A-9746-8D8E-3563D3AFF11C}"/>
                      </a:ext>
                    </a:extLst>
                  </p:cNvPr>
                  <p:cNvSpPr/>
                  <p:nvPr/>
                </p:nvSpPr>
                <p:spPr>
                  <a:xfrm>
                    <a:off x="5915759" y="5248863"/>
                    <a:ext cx="1496110" cy="377016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kumimoji="1" lang="en-US" altLang="zh-CN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</a:rPr>
                      <a:t>AD</a:t>
                    </a:r>
                  </a:p>
                </p:txBody>
              </p:sp>
              <p:sp>
                <p:nvSpPr>
                  <p:cNvPr id="143" name="矩形 142">
                    <a:extLst>
                      <a:ext uri="{FF2B5EF4-FFF2-40B4-BE49-F238E27FC236}">
                        <a16:creationId xmlns:a16="http://schemas.microsoft.com/office/drawing/2014/main" id="{40D5E8E7-DBA0-C740-B83D-78FCB19F3735}"/>
                      </a:ext>
                    </a:extLst>
                  </p:cNvPr>
                  <p:cNvSpPr/>
                  <p:nvPr/>
                </p:nvSpPr>
                <p:spPr>
                  <a:xfrm>
                    <a:off x="5033960" y="3999576"/>
                    <a:ext cx="1387720" cy="377016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kumimoji="1" lang="en-US" altLang="zh-CN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</a:rPr>
                      <a:t>NGAF</a:t>
                    </a:r>
                    <a:endParaRPr kumimoji="1" lang="zh-CN" altLang="en-US" sz="1400" b="1" dirty="0">
                      <a:solidFill>
                        <a:srgbClr val="345692"/>
                      </a:solidFill>
                      <a:latin typeface="Century Gothic" panose="020B0502020202020204" pitchFamily="34" charset="0"/>
                      <a:ea typeface="微软雅黑" panose="020B0503020204020204" charset="-122"/>
                      <a:cs typeface="微软雅黑" panose="020B0503020204020204" charset="-122"/>
                    </a:endParaRPr>
                  </a:p>
                </p:txBody>
              </p:sp>
              <p:sp>
                <p:nvSpPr>
                  <p:cNvPr id="144" name="矩形 143">
                    <a:extLst>
                      <a:ext uri="{FF2B5EF4-FFF2-40B4-BE49-F238E27FC236}">
                        <a16:creationId xmlns:a16="http://schemas.microsoft.com/office/drawing/2014/main" id="{2BA047BF-71E1-1643-8A30-98065FDECAE9}"/>
                      </a:ext>
                    </a:extLst>
                  </p:cNvPr>
                  <p:cNvSpPr/>
                  <p:nvPr/>
                </p:nvSpPr>
                <p:spPr>
                  <a:xfrm>
                    <a:off x="5268882" y="2417958"/>
                    <a:ext cx="1495727" cy="377016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kumimoji="1" lang="en-US" altLang="zh-CN" sz="1400" b="1" dirty="0">
                        <a:solidFill>
                          <a:srgbClr val="345692"/>
                        </a:solidFill>
                        <a:latin typeface="Century Gothic" panose="020B0502020202020204" pitchFamily="34" charset="0"/>
                        <a:ea typeface="微软雅黑" panose="020B0503020204020204" charset="-122"/>
                        <a:cs typeface="微软雅黑" panose="020B0503020204020204" charset="-122"/>
                      </a:rPr>
                      <a:t>HCI</a:t>
                    </a:r>
                    <a:endParaRPr kumimoji="1" lang="zh-CN" altLang="en-US" sz="1400" b="1" dirty="0">
                      <a:solidFill>
                        <a:srgbClr val="345692"/>
                      </a:solidFill>
                      <a:latin typeface="Century Gothic" panose="020B0502020202020204" pitchFamily="34" charset="0"/>
                      <a:ea typeface="微软雅黑" panose="020B0503020204020204" charset="-122"/>
                      <a:cs typeface="微软雅黑" panose="020B0503020204020204" charset="-122"/>
                    </a:endParaRPr>
                  </a:p>
                </p:txBody>
              </p:sp>
            </p:grpSp>
          </p:grpSp>
          <p:pic>
            <p:nvPicPr>
              <p:cNvPr id="101" name="图片 100">
                <a:extLst>
                  <a:ext uri="{FF2B5EF4-FFF2-40B4-BE49-F238E27FC236}">
                    <a16:creationId xmlns:a16="http://schemas.microsoft.com/office/drawing/2014/main" id="{33228B2F-B1D8-2B4D-988B-FB6BBCFCC9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762008" y="2880156"/>
                <a:ext cx="1916948" cy="1890466"/>
              </a:xfrm>
              <a:prstGeom prst="rect">
                <a:avLst/>
              </a:prstGeom>
            </p:spPr>
          </p:pic>
        </p:grp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id="{E805314A-477D-9A4B-A5E8-851FDAAB68B7}"/>
                </a:ext>
              </a:extLst>
            </p:cNvPr>
            <p:cNvSpPr txBox="1"/>
            <p:nvPr/>
          </p:nvSpPr>
          <p:spPr>
            <a:xfrm>
              <a:off x="1444614" y="1563978"/>
              <a:ext cx="4131313" cy="448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en-US" altLang="zh-CN" b="1" dirty="0">
                  <a:solidFill>
                    <a:srgbClr val="345692"/>
                  </a:solidFill>
                  <a:latin typeface="Century Gothic" panose="020B0502020202020204" pitchFamily="34" charset="0"/>
                  <a:cs typeface="Arial Black" panose="020B0A04020102020204"/>
                </a:rPr>
                <a:t>Gartner</a:t>
              </a:r>
              <a:r>
                <a:rPr kumimoji="1" lang="en-US" altLang="zh-CN" sz="1600" b="1" dirty="0">
                  <a:solidFill>
                    <a:srgbClr val="345692"/>
                  </a:solidFill>
                  <a:latin typeface="Century Gothic" panose="020B0502020202020204" pitchFamily="34" charset="0"/>
                  <a:cs typeface="Arial Black" panose="020B0A04020102020204"/>
                </a:rPr>
                <a:t> </a:t>
              </a:r>
              <a:r>
                <a:rPr kumimoji="1" lang="en-US" altLang="zh-CN" sz="1600" dirty="0">
                  <a:solidFill>
                    <a:srgbClr val="345692"/>
                  </a:solidFill>
                  <a:latin typeface="Century Gothic" panose="020B0502020202020204" pitchFamily="34" charset="0"/>
                  <a:cs typeface="Arial Black" panose="020B0A04020102020204"/>
                </a:rPr>
                <a:t>(</a:t>
              </a:r>
              <a:r>
                <a:rPr kumimoji="1" lang="en-GB" altLang="zh-CN" sz="1600" dirty="0">
                  <a:solidFill>
                    <a:srgbClr val="345692"/>
                  </a:solidFill>
                  <a:latin typeface="+mj-lt"/>
                  <a:ea typeface="微软雅黑" panose="020B0503020204020204" charset="-122"/>
                  <a:cs typeface="Arial Black" panose="020B0A04020102020204"/>
                </a:rPr>
                <a:t>Magic Quadrant)</a:t>
              </a:r>
              <a:endParaRPr kumimoji="1" lang="zh-CN" altLang="en-US" sz="1600" dirty="0">
                <a:solidFill>
                  <a:srgbClr val="345692"/>
                </a:solidFill>
                <a:latin typeface="+mj-lt"/>
                <a:ea typeface="微软雅黑" panose="020B0503020204020204" charset="-122"/>
                <a:cs typeface="Arial Black" panose="020B0A0402010202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446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630653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Over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100,000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Customers</a:t>
              </a:r>
              <a:r>
                <a:rPr kumimoji="1" lang="zh-CN" altLang="en-US" sz="2800" b="1" dirty="0">
                  <a:solidFill>
                    <a:srgbClr val="345692"/>
                  </a:solidFill>
                  <a:latin typeface="+mj-lt"/>
                </a:rPr>
                <a:t> </a:t>
              </a:r>
              <a:r>
                <a:rPr kumimoji="1" lang="en-US" altLang="zh-CN" sz="2800" b="1" dirty="0">
                  <a:solidFill>
                    <a:srgbClr val="345692"/>
                  </a:solidFill>
                  <a:latin typeface="+mj-lt"/>
                </a:rPr>
                <a:t>Worldwide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9EA51A71-A9A8-4E4C-BB6A-A923F114507B}"/>
              </a:ext>
            </a:extLst>
          </p:cNvPr>
          <p:cNvGrpSpPr/>
          <p:nvPr/>
        </p:nvGrpSpPr>
        <p:grpSpPr>
          <a:xfrm>
            <a:off x="897374" y="3065810"/>
            <a:ext cx="10439130" cy="793149"/>
            <a:chOff x="897374" y="3005084"/>
            <a:chExt cx="10439130" cy="793149"/>
          </a:xfrm>
        </p:grpSpPr>
        <p:sp>
          <p:nvSpPr>
            <p:cNvPr id="56" name="圆角矩形 78">
              <a:extLst>
                <a:ext uri="{FF2B5EF4-FFF2-40B4-BE49-F238E27FC236}">
                  <a16:creationId xmlns:a16="http://schemas.microsoft.com/office/drawing/2014/main" id="{81D709D3-486C-DC4A-B0EC-8C39076B72B8}"/>
                </a:ext>
              </a:extLst>
            </p:cNvPr>
            <p:cNvSpPr/>
            <p:nvPr/>
          </p:nvSpPr>
          <p:spPr>
            <a:xfrm>
              <a:off x="897374" y="3005086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圆角矩形 78">
              <a:extLst>
                <a:ext uri="{FF2B5EF4-FFF2-40B4-BE49-F238E27FC236}">
                  <a16:creationId xmlns:a16="http://schemas.microsoft.com/office/drawing/2014/main" id="{0D246212-DC53-4643-84E9-D1CC0AD06B9F}"/>
                </a:ext>
              </a:extLst>
            </p:cNvPr>
            <p:cNvSpPr/>
            <p:nvPr/>
          </p:nvSpPr>
          <p:spPr>
            <a:xfrm>
              <a:off x="1851112" y="3005084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8" name="圆角矩形 78">
              <a:extLst>
                <a:ext uri="{FF2B5EF4-FFF2-40B4-BE49-F238E27FC236}">
                  <a16:creationId xmlns:a16="http://schemas.microsoft.com/office/drawing/2014/main" id="{F1E05287-F041-3C46-9DD1-E171927028F8}"/>
                </a:ext>
              </a:extLst>
            </p:cNvPr>
            <p:cNvSpPr/>
            <p:nvPr/>
          </p:nvSpPr>
          <p:spPr>
            <a:xfrm>
              <a:off x="2805525" y="3005086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9" name="圆角矩形 78">
              <a:extLst>
                <a:ext uri="{FF2B5EF4-FFF2-40B4-BE49-F238E27FC236}">
                  <a16:creationId xmlns:a16="http://schemas.microsoft.com/office/drawing/2014/main" id="{9565EF5A-AF93-5140-8564-43570A5406ED}"/>
                </a:ext>
              </a:extLst>
            </p:cNvPr>
            <p:cNvSpPr/>
            <p:nvPr/>
          </p:nvSpPr>
          <p:spPr>
            <a:xfrm>
              <a:off x="3765644" y="3010229"/>
              <a:ext cx="900929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圆角矩形 78">
              <a:extLst>
                <a:ext uri="{FF2B5EF4-FFF2-40B4-BE49-F238E27FC236}">
                  <a16:creationId xmlns:a16="http://schemas.microsoft.com/office/drawing/2014/main" id="{DFC47E01-164D-464F-80D6-2EE8A0E7654B}"/>
                </a:ext>
              </a:extLst>
            </p:cNvPr>
            <p:cNvSpPr/>
            <p:nvPr/>
          </p:nvSpPr>
          <p:spPr>
            <a:xfrm>
              <a:off x="4715968" y="3005086"/>
              <a:ext cx="900927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1" name="圆角矩形 78">
              <a:extLst>
                <a:ext uri="{FF2B5EF4-FFF2-40B4-BE49-F238E27FC236}">
                  <a16:creationId xmlns:a16="http://schemas.microsoft.com/office/drawing/2014/main" id="{C91E6BF4-A39F-8042-BC40-5B7DBBDC5585}"/>
                </a:ext>
              </a:extLst>
            </p:cNvPr>
            <p:cNvSpPr/>
            <p:nvPr/>
          </p:nvSpPr>
          <p:spPr>
            <a:xfrm>
              <a:off x="5671200" y="3005087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2" name="圆角矩形 78">
              <a:extLst>
                <a:ext uri="{FF2B5EF4-FFF2-40B4-BE49-F238E27FC236}">
                  <a16:creationId xmlns:a16="http://schemas.microsoft.com/office/drawing/2014/main" id="{84E9ACCE-8801-C947-8D1C-D5025A6326F5}"/>
                </a:ext>
              </a:extLst>
            </p:cNvPr>
            <p:cNvSpPr/>
            <p:nvPr/>
          </p:nvSpPr>
          <p:spPr>
            <a:xfrm>
              <a:off x="6621518" y="3005088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圆角矩形 78">
              <a:extLst>
                <a:ext uri="{FF2B5EF4-FFF2-40B4-BE49-F238E27FC236}">
                  <a16:creationId xmlns:a16="http://schemas.microsoft.com/office/drawing/2014/main" id="{0EAB06A1-017F-064C-8B33-BB1FD7A3F31C}"/>
                </a:ext>
              </a:extLst>
            </p:cNvPr>
            <p:cNvSpPr/>
            <p:nvPr/>
          </p:nvSpPr>
          <p:spPr>
            <a:xfrm>
              <a:off x="7572870" y="3010230"/>
              <a:ext cx="900928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4" name="圆角矩形 78">
              <a:extLst>
                <a:ext uri="{FF2B5EF4-FFF2-40B4-BE49-F238E27FC236}">
                  <a16:creationId xmlns:a16="http://schemas.microsoft.com/office/drawing/2014/main" id="{324FF39C-8F45-AE44-8DA0-FAF283A3FBB5}"/>
                </a:ext>
              </a:extLst>
            </p:cNvPr>
            <p:cNvSpPr/>
            <p:nvPr/>
          </p:nvSpPr>
          <p:spPr>
            <a:xfrm>
              <a:off x="8523189" y="3005086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5" name="圆角矩形 78">
              <a:extLst>
                <a:ext uri="{FF2B5EF4-FFF2-40B4-BE49-F238E27FC236}">
                  <a16:creationId xmlns:a16="http://schemas.microsoft.com/office/drawing/2014/main" id="{EBEF59A1-81DF-CB49-BBC3-DD6ACD1A8A36}"/>
                </a:ext>
              </a:extLst>
            </p:cNvPr>
            <p:cNvSpPr/>
            <p:nvPr/>
          </p:nvSpPr>
          <p:spPr>
            <a:xfrm>
              <a:off x="9476927" y="3005086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圆角矩形 78">
              <a:extLst>
                <a:ext uri="{FF2B5EF4-FFF2-40B4-BE49-F238E27FC236}">
                  <a16:creationId xmlns:a16="http://schemas.microsoft.com/office/drawing/2014/main" id="{643F056C-7CFE-6E47-B10A-D995B34E0793}"/>
                </a:ext>
              </a:extLst>
            </p:cNvPr>
            <p:cNvSpPr/>
            <p:nvPr/>
          </p:nvSpPr>
          <p:spPr>
            <a:xfrm>
              <a:off x="10435575" y="3005086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01" name="图片 28">
              <a:extLst>
                <a:ext uri="{FF2B5EF4-FFF2-40B4-BE49-F238E27FC236}">
                  <a16:creationId xmlns:a16="http://schemas.microsoft.com/office/drawing/2014/main" id="{3549608E-9301-2647-82CE-A9FD6FBD4D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9" t="30331" r="8759" b="30687"/>
            <a:stretch>
              <a:fillRect/>
            </a:stretch>
          </p:blipFill>
          <p:spPr bwMode="auto">
            <a:xfrm>
              <a:off x="1019192" y="3302510"/>
              <a:ext cx="663255" cy="163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图片 36">
              <a:extLst>
                <a:ext uri="{FF2B5EF4-FFF2-40B4-BE49-F238E27FC236}">
                  <a16:creationId xmlns:a16="http://schemas.microsoft.com/office/drawing/2014/main" id="{3A3DD299-5C54-FC44-BC57-178B303F2F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0823" y="3221928"/>
              <a:ext cx="460513" cy="325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图片 39">
              <a:extLst>
                <a:ext uri="{FF2B5EF4-FFF2-40B4-BE49-F238E27FC236}">
                  <a16:creationId xmlns:a16="http://schemas.microsoft.com/office/drawing/2014/main" id="{487E260D-7E14-2446-ABF0-6B0D2B470A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2759" y="3246037"/>
              <a:ext cx="682786" cy="268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图片 41" descr="图片包含 剪贴画&#10;&#10;已生成极高可信度的说明">
              <a:extLst>
                <a:ext uri="{FF2B5EF4-FFF2-40B4-BE49-F238E27FC236}">
                  <a16:creationId xmlns:a16="http://schemas.microsoft.com/office/drawing/2014/main" id="{BC2B2D09-AF12-3346-991C-98D945996C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03" r="11932"/>
            <a:stretch>
              <a:fillRect/>
            </a:stretch>
          </p:blipFill>
          <p:spPr bwMode="auto">
            <a:xfrm>
              <a:off x="2931285" y="3243469"/>
              <a:ext cx="649411" cy="281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图片 44">
              <a:extLst>
                <a:ext uri="{FF2B5EF4-FFF2-40B4-BE49-F238E27FC236}">
                  <a16:creationId xmlns:a16="http://schemas.microsoft.com/office/drawing/2014/main" id="{B57A6AA7-D949-C44B-95DB-6D367A9CD6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8319" y="3233603"/>
              <a:ext cx="298955" cy="301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图片 48" descr="图片包含 物体&#10;&#10;已生成极高可信度的说明">
              <a:extLst>
                <a:ext uri="{FF2B5EF4-FFF2-40B4-BE49-F238E27FC236}">
                  <a16:creationId xmlns:a16="http://schemas.microsoft.com/office/drawing/2014/main" id="{9D25E20B-19A6-7B41-8AE0-5A5287EF44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5176"/>
            <a:stretch>
              <a:fillRect/>
            </a:stretch>
          </p:blipFill>
          <p:spPr bwMode="auto">
            <a:xfrm>
              <a:off x="2174564" y="3205897"/>
              <a:ext cx="248734" cy="357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图片 50">
              <a:extLst>
                <a:ext uri="{FF2B5EF4-FFF2-40B4-BE49-F238E27FC236}">
                  <a16:creationId xmlns:a16="http://schemas.microsoft.com/office/drawing/2014/main" id="{DBC11C72-1636-6542-A315-569A8D4924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12" t="38713" r="8527" b="39072"/>
            <a:stretch>
              <a:fillRect/>
            </a:stretch>
          </p:blipFill>
          <p:spPr bwMode="auto">
            <a:xfrm>
              <a:off x="6729194" y="3315234"/>
              <a:ext cx="682786" cy="138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图片 51">
              <a:extLst>
                <a:ext uri="{FF2B5EF4-FFF2-40B4-BE49-F238E27FC236}">
                  <a16:creationId xmlns:a16="http://schemas.microsoft.com/office/drawing/2014/main" id="{3AAE0062-60E5-4449-AA29-6E2D249509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93" t="8604" r="11627" b="10252"/>
            <a:stretch>
              <a:fillRect/>
            </a:stretch>
          </p:blipFill>
          <p:spPr bwMode="auto">
            <a:xfrm>
              <a:off x="7873544" y="3226034"/>
              <a:ext cx="300037" cy="316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图片 52">
              <a:extLst>
                <a:ext uri="{FF2B5EF4-FFF2-40B4-BE49-F238E27FC236}">
                  <a16:creationId xmlns:a16="http://schemas.microsoft.com/office/drawing/2014/main" id="{0AA34636-9AAE-0B45-8399-F4F00FBD86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9981" y="3309288"/>
              <a:ext cx="682786" cy="15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图片 53">
              <a:extLst>
                <a:ext uri="{FF2B5EF4-FFF2-40B4-BE49-F238E27FC236}">
                  <a16:creationId xmlns:a16="http://schemas.microsoft.com/office/drawing/2014/main" id="{23B7749F-0BDA-0C4F-AD67-B4204184E8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1" t="13628" r="17464" b="19710"/>
            <a:stretch>
              <a:fillRect/>
            </a:stretch>
          </p:blipFill>
          <p:spPr bwMode="auto">
            <a:xfrm>
              <a:off x="9771758" y="3233737"/>
              <a:ext cx="300037" cy="301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图片 54">
              <a:extLst>
                <a:ext uri="{FF2B5EF4-FFF2-40B4-BE49-F238E27FC236}">
                  <a16:creationId xmlns:a16="http://schemas.microsoft.com/office/drawing/2014/main" id="{BF56CC3D-A250-5144-BADF-0A94957480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03185" y="3177920"/>
              <a:ext cx="549797" cy="413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75E4A085-9B86-A34A-AC50-737078588B38}"/>
              </a:ext>
            </a:extLst>
          </p:cNvPr>
          <p:cNvGrpSpPr/>
          <p:nvPr/>
        </p:nvGrpSpPr>
        <p:grpSpPr>
          <a:xfrm>
            <a:off x="897374" y="3992767"/>
            <a:ext cx="10439130" cy="793148"/>
            <a:chOff x="897374" y="3913237"/>
            <a:chExt cx="10439130" cy="793148"/>
          </a:xfrm>
        </p:grpSpPr>
        <p:sp>
          <p:nvSpPr>
            <p:cNvPr id="67" name="圆角矩形 78">
              <a:extLst>
                <a:ext uri="{FF2B5EF4-FFF2-40B4-BE49-F238E27FC236}">
                  <a16:creationId xmlns:a16="http://schemas.microsoft.com/office/drawing/2014/main" id="{693DC6CB-85E4-1D4B-941A-792BDCFC38DB}"/>
                </a:ext>
              </a:extLst>
            </p:cNvPr>
            <p:cNvSpPr/>
            <p:nvPr/>
          </p:nvSpPr>
          <p:spPr>
            <a:xfrm>
              <a:off x="897374" y="3913239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8" name="圆角矩形 78">
              <a:extLst>
                <a:ext uri="{FF2B5EF4-FFF2-40B4-BE49-F238E27FC236}">
                  <a16:creationId xmlns:a16="http://schemas.microsoft.com/office/drawing/2014/main" id="{361B6562-8355-D149-849E-9907EDB73399}"/>
                </a:ext>
              </a:extLst>
            </p:cNvPr>
            <p:cNvSpPr/>
            <p:nvPr/>
          </p:nvSpPr>
          <p:spPr>
            <a:xfrm>
              <a:off x="1851112" y="3913237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9" name="圆角矩形 78">
              <a:extLst>
                <a:ext uri="{FF2B5EF4-FFF2-40B4-BE49-F238E27FC236}">
                  <a16:creationId xmlns:a16="http://schemas.microsoft.com/office/drawing/2014/main" id="{53A5EB7E-44F3-914E-AE5B-8F63704EA44C}"/>
                </a:ext>
              </a:extLst>
            </p:cNvPr>
            <p:cNvSpPr/>
            <p:nvPr/>
          </p:nvSpPr>
          <p:spPr>
            <a:xfrm>
              <a:off x="2805525" y="3913239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圆角矩形 78">
              <a:extLst>
                <a:ext uri="{FF2B5EF4-FFF2-40B4-BE49-F238E27FC236}">
                  <a16:creationId xmlns:a16="http://schemas.microsoft.com/office/drawing/2014/main" id="{EFF22D13-AB85-9549-88A6-D27811F2588C}"/>
                </a:ext>
              </a:extLst>
            </p:cNvPr>
            <p:cNvSpPr/>
            <p:nvPr/>
          </p:nvSpPr>
          <p:spPr>
            <a:xfrm>
              <a:off x="3765644" y="3918382"/>
              <a:ext cx="900929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1" name="圆角矩形 78">
              <a:extLst>
                <a:ext uri="{FF2B5EF4-FFF2-40B4-BE49-F238E27FC236}">
                  <a16:creationId xmlns:a16="http://schemas.microsoft.com/office/drawing/2014/main" id="{4C26ECF9-EDB0-0140-8CB2-2F7A51A0D8C6}"/>
                </a:ext>
              </a:extLst>
            </p:cNvPr>
            <p:cNvSpPr/>
            <p:nvPr/>
          </p:nvSpPr>
          <p:spPr>
            <a:xfrm>
              <a:off x="4715968" y="3913239"/>
              <a:ext cx="900927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2" name="圆角矩形 78">
              <a:extLst>
                <a:ext uri="{FF2B5EF4-FFF2-40B4-BE49-F238E27FC236}">
                  <a16:creationId xmlns:a16="http://schemas.microsoft.com/office/drawing/2014/main" id="{613ABDE3-CDF5-3D4F-A5BF-2709D6C842DF}"/>
                </a:ext>
              </a:extLst>
            </p:cNvPr>
            <p:cNvSpPr/>
            <p:nvPr/>
          </p:nvSpPr>
          <p:spPr>
            <a:xfrm>
              <a:off x="5671200" y="3913239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3" name="圆角矩形 78">
              <a:extLst>
                <a:ext uri="{FF2B5EF4-FFF2-40B4-BE49-F238E27FC236}">
                  <a16:creationId xmlns:a16="http://schemas.microsoft.com/office/drawing/2014/main" id="{FD0D4ED7-D361-184E-BE32-CB273699B9D0}"/>
                </a:ext>
              </a:extLst>
            </p:cNvPr>
            <p:cNvSpPr/>
            <p:nvPr/>
          </p:nvSpPr>
          <p:spPr>
            <a:xfrm>
              <a:off x="6621518" y="3913240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4" name="圆角矩形 78">
              <a:extLst>
                <a:ext uri="{FF2B5EF4-FFF2-40B4-BE49-F238E27FC236}">
                  <a16:creationId xmlns:a16="http://schemas.microsoft.com/office/drawing/2014/main" id="{4510C07D-62EE-A24A-85D7-8AA5C5E41302}"/>
                </a:ext>
              </a:extLst>
            </p:cNvPr>
            <p:cNvSpPr/>
            <p:nvPr/>
          </p:nvSpPr>
          <p:spPr>
            <a:xfrm>
              <a:off x="7572870" y="3918383"/>
              <a:ext cx="900928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5" name="圆角矩形 78">
              <a:extLst>
                <a:ext uri="{FF2B5EF4-FFF2-40B4-BE49-F238E27FC236}">
                  <a16:creationId xmlns:a16="http://schemas.microsoft.com/office/drawing/2014/main" id="{6842E75A-4EFA-364A-A6FD-E41ADF469D29}"/>
                </a:ext>
              </a:extLst>
            </p:cNvPr>
            <p:cNvSpPr/>
            <p:nvPr/>
          </p:nvSpPr>
          <p:spPr>
            <a:xfrm>
              <a:off x="8523189" y="3913239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6" name="圆角矩形 78">
              <a:extLst>
                <a:ext uri="{FF2B5EF4-FFF2-40B4-BE49-F238E27FC236}">
                  <a16:creationId xmlns:a16="http://schemas.microsoft.com/office/drawing/2014/main" id="{2F0FCB31-33EE-7843-B85A-7AB96DA27701}"/>
                </a:ext>
              </a:extLst>
            </p:cNvPr>
            <p:cNvSpPr/>
            <p:nvPr/>
          </p:nvSpPr>
          <p:spPr>
            <a:xfrm>
              <a:off x="9476927" y="3913239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7" name="圆角矩形 78">
              <a:extLst>
                <a:ext uri="{FF2B5EF4-FFF2-40B4-BE49-F238E27FC236}">
                  <a16:creationId xmlns:a16="http://schemas.microsoft.com/office/drawing/2014/main" id="{1F224511-0396-B94D-ABE9-48312DEF4C7E}"/>
                </a:ext>
              </a:extLst>
            </p:cNvPr>
            <p:cNvSpPr/>
            <p:nvPr/>
          </p:nvSpPr>
          <p:spPr>
            <a:xfrm>
              <a:off x="10435575" y="3913239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17" name="图片 45">
              <a:extLst>
                <a:ext uri="{FF2B5EF4-FFF2-40B4-BE49-F238E27FC236}">
                  <a16:creationId xmlns:a16="http://schemas.microsoft.com/office/drawing/2014/main" id="{C4801D97-3680-2445-A471-AF0C76440F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135" t="10715" r="20732"/>
            <a:stretch>
              <a:fillRect/>
            </a:stretch>
          </p:blipFill>
          <p:spPr bwMode="auto">
            <a:xfrm>
              <a:off x="1143377" y="4112171"/>
              <a:ext cx="414884" cy="361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图片 58" descr="图片包含 剪贴画&#10;&#10;已生成高可信度的说明">
              <a:extLst>
                <a:ext uri="{FF2B5EF4-FFF2-40B4-BE49-F238E27FC236}">
                  <a16:creationId xmlns:a16="http://schemas.microsoft.com/office/drawing/2014/main" id="{00267E47-C1FF-EB44-84B2-736CFBF4AE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597" y="4194922"/>
              <a:ext cx="682786" cy="196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图片 60">
              <a:extLst>
                <a:ext uri="{FF2B5EF4-FFF2-40B4-BE49-F238E27FC236}">
                  <a16:creationId xmlns:a16="http://schemas.microsoft.com/office/drawing/2014/main" id="{D3F455FA-13A3-C54C-8C1A-EF812C9110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3507" y="4133022"/>
              <a:ext cx="310849" cy="320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图片 61">
              <a:extLst>
                <a:ext uri="{FF2B5EF4-FFF2-40B4-BE49-F238E27FC236}">
                  <a16:creationId xmlns:a16="http://schemas.microsoft.com/office/drawing/2014/main" id="{D9D98C51-D4DC-D047-8F74-BE23B6B58F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4260" y="4223303"/>
              <a:ext cx="367072" cy="1394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图片 62">
              <a:extLst>
                <a:ext uri="{FF2B5EF4-FFF2-40B4-BE49-F238E27FC236}">
                  <a16:creationId xmlns:a16="http://schemas.microsoft.com/office/drawing/2014/main" id="{ED7F6B5E-CAC1-A048-B0AA-51E396EA93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5" r="3632"/>
            <a:stretch>
              <a:fillRect/>
            </a:stretch>
          </p:blipFill>
          <p:spPr bwMode="auto">
            <a:xfrm>
              <a:off x="4832759" y="4082746"/>
              <a:ext cx="682786" cy="411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图片 63">
              <a:extLst>
                <a:ext uri="{FF2B5EF4-FFF2-40B4-BE49-F238E27FC236}">
                  <a16:creationId xmlns:a16="http://schemas.microsoft.com/office/drawing/2014/main" id="{CE6EE9C0-D20A-524A-BD0E-0A7204A0F1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22" r="16382"/>
            <a:stretch>
              <a:fillRect/>
            </a:stretch>
          </p:blipFill>
          <p:spPr bwMode="auto">
            <a:xfrm>
              <a:off x="5928354" y="4078420"/>
              <a:ext cx="385452" cy="429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图片 64">
              <a:extLst>
                <a:ext uri="{FF2B5EF4-FFF2-40B4-BE49-F238E27FC236}">
                  <a16:creationId xmlns:a16="http://schemas.microsoft.com/office/drawing/2014/main" id="{AF861F8F-C2CC-8347-82E5-8C77629E53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5974" y="4138428"/>
              <a:ext cx="309227" cy="309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图片 65" descr="图片包含 剪贴画&#10;&#10;已生成极高可信度的说明">
              <a:extLst>
                <a:ext uri="{FF2B5EF4-FFF2-40B4-BE49-F238E27FC236}">
                  <a16:creationId xmlns:a16="http://schemas.microsoft.com/office/drawing/2014/main" id="{E9E541FC-624C-D54D-A0C0-F9239E117F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2170" y="4185191"/>
              <a:ext cx="682786" cy="215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7" name="图片 66">
              <a:extLst>
                <a:ext uri="{FF2B5EF4-FFF2-40B4-BE49-F238E27FC236}">
                  <a16:creationId xmlns:a16="http://schemas.microsoft.com/office/drawing/2014/main" id="{4D50E7ED-B30B-D14C-8EA3-EFAFB2BD32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33" r="11398"/>
            <a:stretch>
              <a:fillRect/>
            </a:stretch>
          </p:blipFill>
          <p:spPr bwMode="auto">
            <a:xfrm>
              <a:off x="8639981" y="4106802"/>
              <a:ext cx="682786" cy="294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8" name="图片 67">
              <a:extLst>
                <a:ext uri="{FF2B5EF4-FFF2-40B4-BE49-F238E27FC236}">
                  <a16:creationId xmlns:a16="http://schemas.microsoft.com/office/drawing/2014/main" id="{5360C5AB-A0F3-E24E-A144-AB81D7140F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56" r="14522"/>
            <a:stretch>
              <a:fillRect/>
            </a:stretch>
          </p:blipFill>
          <p:spPr bwMode="auto">
            <a:xfrm>
              <a:off x="9581194" y="4065328"/>
              <a:ext cx="681165" cy="524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9" name="图片 68">
              <a:extLst>
                <a:ext uri="{FF2B5EF4-FFF2-40B4-BE49-F238E27FC236}">
                  <a16:creationId xmlns:a16="http://schemas.microsoft.com/office/drawing/2014/main" id="{1963C0EB-8035-8945-B775-40FFE141B6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65" t="12450" r="4559" b="22046"/>
            <a:stretch>
              <a:fillRect/>
            </a:stretch>
          </p:blipFill>
          <p:spPr bwMode="auto">
            <a:xfrm>
              <a:off x="10659408" y="4094909"/>
              <a:ext cx="437351" cy="317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4847F8C1-7996-E942-A483-1DDED3D70C74}"/>
              </a:ext>
            </a:extLst>
          </p:cNvPr>
          <p:cNvGrpSpPr/>
          <p:nvPr/>
        </p:nvGrpSpPr>
        <p:grpSpPr>
          <a:xfrm>
            <a:off x="897374" y="4919724"/>
            <a:ext cx="10439130" cy="793149"/>
            <a:chOff x="897374" y="4819832"/>
            <a:chExt cx="10439130" cy="793149"/>
          </a:xfrm>
        </p:grpSpPr>
        <p:sp>
          <p:nvSpPr>
            <p:cNvPr id="78" name="圆角矩形 78">
              <a:extLst>
                <a:ext uri="{FF2B5EF4-FFF2-40B4-BE49-F238E27FC236}">
                  <a16:creationId xmlns:a16="http://schemas.microsoft.com/office/drawing/2014/main" id="{5CF6D68D-5E76-0E44-93C6-265E6B7D045F}"/>
                </a:ext>
              </a:extLst>
            </p:cNvPr>
            <p:cNvSpPr/>
            <p:nvPr/>
          </p:nvSpPr>
          <p:spPr>
            <a:xfrm>
              <a:off x="897374" y="4819834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9" name="圆角矩形 78">
              <a:extLst>
                <a:ext uri="{FF2B5EF4-FFF2-40B4-BE49-F238E27FC236}">
                  <a16:creationId xmlns:a16="http://schemas.microsoft.com/office/drawing/2014/main" id="{11546E05-C273-3B41-9E57-E0FA690F97F9}"/>
                </a:ext>
              </a:extLst>
            </p:cNvPr>
            <p:cNvSpPr/>
            <p:nvPr/>
          </p:nvSpPr>
          <p:spPr>
            <a:xfrm>
              <a:off x="1851112" y="4819832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0" name="圆角矩形 78">
              <a:extLst>
                <a:ext uri="{FF2B5EF4-FFF2-40B4-BE49-F238E27FC236}">
                  <a16:creationId xmlns:a16="http://schemas.microsoft.com/office/drawing/2014/main" id="{5D816433-CA95-1E45-B6E1-D7FBC237FAAF}"/>
                </a:ext>
              </a:extLst>
            </p:cNvPr>
            <p:cNvSpPr/>
            <p:nvPr/>
          </p:nvSpPr>
          <p:spPr>
            <a:xfrm>
              <a:off x="2805525" y="4819834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1" name="圆角矩形 78">
              <a:extLst>
                <a:ext uri="{FF2B5EF4-FFF2-40B4-BE49-F238E27FC236}">
                  <a16:creationId xmlns:a16="http://schemas.microsoft.com/office/drawing/2014/main" id="{E87A516B-F8C3-EA44-AEE9-97E6DC96C5DD}"/>
                </a:ext>
              </a:extLst>
            </p:cNvPr>
            <p:cNvSpPr/>
            <p:nvPr/>
          </p:nvSpPr>
          <p:spPr>
            <a:xfrm>
              <a:off x="3765644" y="4824977"/>
              <a:ext cx="900929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2" name="圆角矩形 78">
              <a:extLst>
                <a:ext uri="{FF2B5EF4-FFF2-40B4-BE49-F238E27FC236}">
                  <a16:creationId xmlns:a16="http://schemas.microsoft.com/office/drawing/2014/main" id="{8652090E-B622-904F-8776-FE03283B5C9A}"/>
                </a:ext>
              </a:extLst>
            </p:cNvPr>
            <p:cNvSpPr/>
            <p:nvPr/>
          </p:nvSpPr>
          <p:spPr>
            <a:xfrm>
              <a:off x="4715968" y="4819834"/>
              <a:ext cx="900927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3" name="圆角矩形 78">
              <a:extLst>
                <a:ext uri="{FF2B5EF4-FFF2-40B4-BE49-F238E27FC236}">
                  <a16:creationId xmlns:a16="http://schemas.microsoft.com/office/drawing/2014/main" id="{9A23DC39-DED1-7F42-83D1-34E2ECE9C0A1}"/>
                </a:ext>
              </a:extLst>
            </p:cNvPr>
            <p:cNvSpPr/>
            <p:nvPr/>
          </p:nvSpPr>
          <p:spPr>
            <a:xfrm>
              <a:off x="5671200" y="4819835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4" name="圆角矩形 78">
              <a:extLst>
                <a:ext uri="{FF2B5EF4-FFF2-40B4-BE49-F238E27FC236}">
                  <a16:creationId xmlns:a16="http://schemas.microsoft.com/office/drawing/2014/main" id="{8C09BD38-37EB-C547-BC01-24D3D814859F}"/>
                </a:ext>
              </a:extLst>
            </p:cNvPr>
            <p:cNvSpPr/>
            <p:nvPr/>
          </p:nvSpPr>
          <p:spPr>
            <a:xfrm>
              <a:off x="6621518" y="4819836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5" name="圆角矩形 78">
              <a:extLst>
                <a:ext uri="{FF2B5EF4-FFF2-40B4-BE49-F238E27FC236}">
                  <a16:creationId xmlns:a16="http://schemas.microsoft.com/office/drawing/2014/main" id="{6D3D4148-C84F-1342-BBFC-C62D81E872D3}"/>
                </a:ext>
              </a:extLst>
            </p:cNvPr>
            <p:cNvSpPr/>
            <p:nvPr/>
          </p:nvSpPr>
          <p:spPr>
            <a:xfrm>
              <a:off x="7572870" y="4824978"/>
              <a:ext cx="900928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6" name="圆角矩形 78">
              <a:extLst>
                <a:ext uri="{FF2B5EF4-FFF2-40B4-BE49-F238E27FC236}">
                  <a16:creationId xmlns:a16="http://schemas.microsoft.com/office/drawing/2014/main" id="{262FC867-DB74-9242-955D-9BAD12E4CC0C}"/>
                </a:ext>
              </a:extLst>
            </p:cNvPr>
            <p:cNvSpPr/>
            <p:nvPr/>
          </p:nvSpPr>
          <p:spPr>
            <a:xfrm>
              <a:off x="8523189" y="4819834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7" name="圆角矩形 78">
              <a:extLst>
                <a:ext uri="{FF2B5EF4-FFF2-40B4-BE49-F238E27FC236}">
                  <a16:creationId xmlns:a16="http://schemas.microsoft.com/office/drawing/2014/main" id="{2C1D3CE4-8E62-1C4A-99BD-369C2D980C5D}"/>
                </a:ext>
              </a:extLst>
            </p:cNvPr>
            <p:cNvSpPr/>
            <p:nvPr/>
          </p:nvSpPr>
          <p:spPr>
            <a:xfrm>
              <a:off x="9476927" y="4819834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8" name="圆角矩形 78">
              <a:extLst>
                <a:ext uri="{FF2B5EF4-FFF2-40B4-BE49-F238E27FC236}">
                  <a16:creationId xmlns:a16="http://schemas.microsoft.com/office/drawing/2014/main" id="{F5FDC68D-4099-3046-96CF-E7676D4C879C}"/>
                </a:ext>
              </a:extLst>
            </p:cNvPr>
            <p:cNvSpPr/>
            <p:nvPr/>
          </p:nvSpPr>
          <p:spPr>
            <a:xfrm>
              <a:off x="10435575" y="4819834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40" name="图片 69">
              <a:extLst>
                <a:ext uri="{FF2B5EF4-FFF2-40B4-BE49-F238E27FC236}">
                  <a16:creationId xmlns:a16="http://schemas.microsoft.com/office/drawing/2014/main" id="{5F1BEF21-51C6-4D4C-B9BB-CE9717E190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232"/>
            <a:stretch>
              <a:fillRect/>
            </a:stretch>
          </p:blipFill>
          <p:spPr bwMode="auto">
            <a:xfrm>
              <a:off x="1184583" y="5024146"/>
              <a:ext cx="332473" cy="347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1" name="图片 70" descr="图片包含 物体, 时钟&#10;&#10;已生成高可信度的说明">
              <a:extLst>
                <a:ext uri="{FF2B5EF4-FFF2-40B4-BE49-F238E27FC236}">
                  <a16:creationId xmlns:a16="http://schemas.microsoft.com/office/drawing/2014/main" id="{46B77500-C58F-4A48-893C-6058C506FB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0792" y="5043878"/>
              <a:ext cx="496277" cy="308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2" name="图片 71" descr="图片包含 物体&#10;&#10;已生成极高可信度的说明">
              <a:extLst>
                <a:ext uri="{FF2B5EF4-FFF2-40B4-BE49-F238E27FC236}">
                  <a16:creationId xmlns:a16="http://schemas.microsoft.com/office/drawing/2014/main" id="{060ED277-541E-4643-ACBE-A3F5958C93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597" y="5091992"/>
              <a:ext cx="682786" cy="21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" name="图片 72" descr="图片包含 剪贴画&#10;&#10;已生成极高可信度的说明">
              <a:extLst>
                <a:ext uri="{FF2B5EF4-FFF2-40B4-BE49-F238E27FC236}">
                  <a16:creationId xmlns:a16="http://schemas.microsoft.com/office/drawing/2014/main" id="{1898BB9F-13BC-3B4A-8EDF-3E36E4CA26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49" r="3708"/>
            <a:stretch>
              <a:fillRect/>
            </a:stretch>
          </p:blipFill>
          <p:spPr bwMode="auto">
            <a:xfrm>
              <a:off x="3867215" y="5081450"/>
              <a:ext cx="681165" cy="233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4" name="图片 73">
              <a:extLst>
                <a:ext uri="{FF2B5EF4-FFF2-40B4-BE49-F238E27FC236}">
                  <a16:creationId xmlns:a16="http://schemas.microsoft.com/office/drawing/2014/main" id="{6EF54F16-076A-C544-8140-02EF68E9D2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7915" y="4987797"/>
              <a:ext cx="332473" cy="411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5" name="图片 74">
              <a:extLst>
                <a:ext uri="{FF2B5EF4-FFF2-40B4-BE49-F238E27FC236}">
                  <a16:creationId xmlns:a16="http://schemas.microsoft.com/office/drawing/2014/main" id="{F7E6D815-C0A3-1B40-9D6B-EE7A81553F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5382" y="5052258"/>
              <a:ext cx="351394" cy="291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" name="图片 75" descr="图片包含 剪贴画&#10;&#10;已生成极高可信度的说明">
              <a:extLst>
                <a:ext uri="{FF2B5EF4-FFF2-40B4-BE49-F238E27FC236}">
                  <a16:creationId xmlns:a16="http://schemas.microsoft.com/office/drawing/2014/main" id="{356D9713-4068-1D46-B986-3B98AD4047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9194" y="5072531"/>
              <a:ext cx="682786" cy="250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7" name="图片 76">
              <a:extLst>
                <a:ext uri="{FF2B5EF4-FFF2-40B4-BE49-F238E27FC236}">
                  <a16:creationId xmlns:a16="http://schemas.microsoft.com/office/drawing/2014/main" id="{3B567C80-77A5-B04C-872B-AFC14DDBD4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2981" y="5008468"/>
              <a:ext cx="681165" cy="378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8" name="图片 77">
              <a:extLst>
                <a:ext uri="{FF2B5EF4-FFF2-40B4-BE49-F238E27FC236}">
                  <a16:creationId xmlns:a16="http://schemas.microsoft.com/office/drawing/2014/main" id="{9C3F9B3D-E649-7348-8E06-08F00429BB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36" t="17062" r="25073" b="17690"/>
            <a:stretch>
              <a:fillRect/>
            </a:stretch>
          </p:blipFill>
          <p:spPr bwMode="auto">
            <a:xfrm>
              <a:off x="8715666" y="5033066"/>
              <a:ext cx="531417" cy="329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9" name="图片 78">
              <a:extLst>
                <a:ext uri="{FF2B5EF4-FFF2-40B4-BE49-F238E27FC236}">
                  <a16:creationId xmlns:a16="http://schemas.microsoft.com/office/drawing/2014/main" id="{F05A6AB0-7D7C-8F4A-8AB6-6259A5C24C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7" r="5492"/>
            <a:stretch>
              <a:fillRect/>
            </a:stretch>
          </p:blipFill>
          <p:spPr bwMode="auto">
            <a:xfrm>
              <a:off x="9580383" y="4915483"/>
              <a:ext cx="682786" cy="564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0" name="图片 79">
              <a:extLst>
                <a:ext uri="{FF2B5EF4-FFF2-40B4-BE49-F238E27FC236}">
                  <a16:creationId xmlns:a16="http://schemas.microsoft.com/office/drawing/2014/main" id="{71C322AD-C369-B846-9A8A-277E5E6FDE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8689" y="5025142"/>
              <a:ext cx="618787" cy="345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E3EE7A60-C77D-D543-BD44-40CDCD08ABA8}"/>
              </a:ext>
            </a:extLst>
          </p:cNvPr>
          <p:cNvGrpSpPr/>
          <p:nvPr/>
        </p:nvGrpSpPr>
        <p:grpSpPr>
          <a:xfrm>
            <a:off x="891347" y="2138857"/>
            <a:ext cx="10439130" cy="793145"/>
            <a:chOff x="891347" y="2097987"/>
            <a:chExt cx="10439130" cy="793145"/>
          </a:xfrm>
        </p:grpSpPr>
        <p:sp>
          <p:nvSpPr>
            <p:cNvPr id="30" name="圆角矩形 78">
              <a:extLst>
                <a:ext uri="{FF2B5EF4-FFF2-40B4-BE49-F238E27FC236}">
                  <a16:creationId xmlns:a16="http://schemas.microsoft.com/office/drawing/2014/main" id="{FA18C5F2-5C2E-FD44-A2F3-9B1DDB330CBA}"/>
                </a:ext>
              </a:extLst>
            </p:cNvPr>
            <p:cNvSpPr/>
            <p:nvPr/>
          </p:nvSpPr>
          <p:spPr>
            <a:xfrm>
              <a:off x="891347" y="2097987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1" name="圆角矩形 78">
              <a:extLst>
                <a:ext uri="{FF2B5EF4-FFF2-40B4-BE49-F238E27FC236}">
                  <a16:creationId xmlns:a16="http://schemas.microsoft.com/office/drawing/2014/main" id="{645002EA-D6D8-0F4F-9D9D-A2DDEFCB0DE8}"/>
                </a:ext>
              </a:extLst>
            </p:cNvPr>
            <p:cNvSpPr/>
            <p:nvPr/>
          </p:nvSpPr>
          <p:spPr>
            <a:xfrm>
              <a:off x="1845085" y="2097988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圆角矩形 78">
              <a:extLst>
                <a:ext uri="{FF2B5EF4-FFF2-40B4-BE49-F238E27FC236}">
                  <a16:creationId xmlns:a16="http://schemas.microsoft.com/office/drawing/2014/main" id="{5B6C148C-8F4F-5A4A-BEC2-67E5A2BDB1B0}"/>
                </a:ext>
              </a:extLst>
            </p:cNvPr>
            <p:cNvSpPr/>
            <p:nvPr/>
          </p:nvSpPr>
          <p:spPr>
            <a:xfrm>
              <a:off x="2805525" y="2097988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圆角矩形 78">
              <a:extLst>
                <a:ext uri="{FF2B5EF4-FFF2-40B4-BE49-F238E27FC236}">
                  <a16:creationId xmlns:a16="http://schemas.microsoft.com/office/drawing/2014/main" id="{D970472D-9EF2-5E42-AC65-F1B04A15F513}"/>
                </a:ext>
              </a:extLst>
            </p:cNvPr>
            <p:cNvSpPr/>
            <p:nvPr/>
          </p:nvSpPr>
          <p:spPr>
            <a:xfrm>
              <a:off x="3759617" y="2103130"/>
              <a:ext cx="900929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圆角矩形 78">
              <a:extLst>
                <a:ext uri="{FF2B5EF4-FFF2-40B4-BE49-F238E27FC236}">
                  <a16:creationId xmlns:a16="http://schemas.microsoft.com/office/drawing/2014/main" id="{8102ED0F-46DF-F64E-B388-F6430CDEB9C5}"/>
                </a:ext>
              </a:extLst>
            </p:cNvPr>
            <p:cNvSpPr/>
            <p:nvPr/>
          </p:nvSpPr>
          <p:spPr>
            <a:xfrm>
              <a:off x="4709941" y="2097987"/>
              <a:ext cx="900927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5" name="圆角矩形 78">
              <a:extLst>
                <a:ext uri="{FF2B5EF4-FFF2-40B4-BE49-F238E27FC236}">
                  <a16:creationId xmlns:a16="http://schemas.microsoft.com/office/drawing/2014/main" id="{DD298E8C-488E-8543-B3FB-E2F83E343B5D}"/>
                </a:ext>
              </a:extLst>
            </p:cNvPr>
            <p:cNvSpPr/>
            <p:nvPr/>
          </p:nvSpPr>
          <p:spPr>
            <a:xfrm>
              <a:off x="5665173" y="2097987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圆角矩形 78">
              <a:extLst>
                <a:ext uri="{FF2B5EF4-FFF2-40B4-BE49-F238E27FC236}">
                  <a16:creationId xmlns:a16="http://schemas.microsoft.com/office/drawing/2014/main" id="{DFB1C222-4742-9F47-9BEE-C3440DF7ABC4}"/>
                </a:ext>
              </a:extLst>
            </p:cNvPr>
            <p:cNvSpPr/>
            <p:nvPr/>
          </p:nvSpPr>
          <p:spPr>
            <a:xfrm>
              <a:off x="6615491" y="2097987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2" name="圆角矩形 78">
              <a:extLst>
                <a:ext uri="{FF2B5EF4-FFF2-40B4-BE49-F238E27FC236}">
                  <a16:creationId xmlns:a16="http://schemas.microsoft.com/office/drawing/2014/main" id="{E34F8470-B47A-7242-B482-B7E6FF1CC003}"/>
                </a:ext>
              </a:extLst>
            </p:cNvPr>
            <p:cNvSpPr/>
            <p:nvPr/>
          </p:nvSpPr>
          <p:spPr>
            <a:xfrm>
              <a:off x="7566843" y="2103130"/>
              <a:ext cx="900928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圆角矩形 78">
              <a:extLst>
                <a:ext uri="{FF2B5EF4-FFF2-40B4-BE49-F238E27FC236}">
                  <a16:creationId xmlns:a16="http://schemas.microsoft.com/office/drawing/2014/main" id="{61EB7C93-207C-AF41-A597-116447EDD267}"/>
                </a:ext>
              </a:extLst>
            </p:cNvPr>
            <p:cNvSpPr/>
            <p:nvPr/>
          </p:nvSpPr>
          <p:spPr>
            <a:xfrm>
              <a:off x="8517162" y="2097988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圆角矩形 78">
              <a:extLst>
                <a:ext uri="{FF2B5EF4-FFF2-40B4-BE49-F238E27FC236}">
                  <a16:creationId xmlns:a16="http://schemas.microsoft.com/office/drawing/2014/main" id="{A8BADD0F-56FF-7C42-90AC-EA0CB7434C97}"/>
                </a:ext>
              </a:extLst>
            </p:cNvPr>
            <p:cNvSpPr/>
            <p:nvPr/>
          </p:nvSpPr>
          <p:spPr>
            <a:xfrm>
              <a:off x="9470900" y="2097988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5" name="圆角矩形 78">
              <a:extLst>
                <a:ext uri="{FF2B5EF4-FFF2-40B4-BE49-F238E27FC236}">
                  <a16:creationId xmlns:a16="http://schemas.microsoft.com/office/drawing/2014/main" id="{5413683D-CC56-4647-87BF-916D2D60D99D}"/>
                </a:ext>
              </a:extLst>
            </p:cNvPr>
            <p:cNvSpPr/>
            <p:nvPr/>
          </p:nvSpPr>
          <p:spPr>
            <a:xfrm>
              <a:off x="10429548" y="2097988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02" name="图片 29">
              <a:extLst>
                <a:ext uri="{FF2B5EF4-FFF2-40B4-BE49-F238E27FC236}">
                  <a16:creationId xmlns:a16="http://schemas.microsoft.com/office/drawing/2014/main" id="{D6C3688A-E363-084D-8900-3E3F2C0AEF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2170" y="2440229"/>
              <a:ext cx="682786" cy="108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图片 30">
              <a:extLst>
                <a:ext uri="{FF2B5EF4-FFF2-40B4-BE49-F238E27FC236}">
                  <a16:creationId xmlns:a16="http://schemas.microsoft.com/office/drawing/2014/main" id="{DBD1ABD4-FF30-3E40-84EF-263926C3F7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8102" y="2333729"/>
              <a:ext cx="466544" cy="321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图片 32" descr="图片包含 物体&#10;&#10;已生成高可信度的说明">
              <a:extLst>
                <a:ext uri="{FF2B5EF4-FFF2-40B4-BE49-F238E27FC236}">
                  <a16:creationId xmlns:a16="http://schemas.microsoft.com/office/drawing/2014/main" id="{D3B50CBB-F6DB-4D47-8DF6-2EEF8603B2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1636" y="2424551"/>
              <a:ext cx="517901" cy="140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图片 33" descr="图片包含 剪贴画&#10;&#10;已生成高可信度的说明">
              <a:extLst>
                <a:ext uri="{FF2B5EF4-FFF2-40B4-BE49-F238E27FC236}">
                  <a16:creationId xmlns:a16="http://schemas.microsoft.com/office/drawing/2014/main" id="{B6DC6D94-FCDC-564D-9B9D-E92E50A02F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46" r="4666" b="24027"/>
            <a:stretch>
              <a:fillRect/>
            </a:stretch>
          </p:blipFill>
          <p:spPr bwMode="auto">
            <a:xfrm>
              <a:off x="9580383" y="2355354"/>
              <a:ext cx="682786" cy="278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图片 34">
              <a:extLst>
                <a:ext uri="{FF2B5EF4-FFF2-40B4-BE49-F238E27FC236}">
                  <a16:creationId xmlns:a16="http://schemas.microsoft.com/office/drawing/2014/main" id="{2574D18C-C66C-8A4F-8E83-4B74995E80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37501" y="2418605"/>
              <a:ext cx="681165" cy="151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图片 47">
              <a:extLst>
                <a:ext uri="{FF2B5EF4-FFF2-40B4-BE49-F238E27FC236}">
                  <a16:creationId xmlns:a16="http://schemas.microsoft.com/office/drawing/2014/main" id="{BF1FD72C-E8FD-1A4B-B67C-F442F8DBBD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9687" y="2383465"/>
              <a:ext cx="682786" cy="222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1" name="图片 49">
              <a:extLst>
                <a:ext uri="{FF2B5EF4-FFF2-40B4-BE49-F238E27FC236}">
                  <a16:creationId xmlns:a16="http://schemas.microsoft.com/office/drawing/2014/main" id="{B6C411FB-588F-344C-948A-C65A43CDC3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6855" y="2317004"/>
              <a:ext cx="284151" cy="308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图片 55">
              <a:extLst>
                <a:ext uri="{FF2B5EF4-FFF2-40B4-BE49-F238E27FC236}">
                  <a16:creationId xmlns:a16="http://schemas.microsoft.com/office/drawing/2014/main" id="{BF200FC6-E624-F249-A39F-1E10ED5451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9448" y="2337547"/>
              <a:ext cx="322742" cy="267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图片 56">
              <a:extLst>
                <a:ext uri="{FF2B5EF4-FFF2-40B4-BE49-F238E27FC236}">
                  <a16:creationId xmlns:a16="http://schemas.microsoft.com/office/drawing/2014/main" id="{1D806336-2848-5441-AE3E-D93F99F850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216" y="2352381"/>
              <a:ext cx="277871" cy="275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图片 57" descr="图片包含 剪贴画&#10;&#10;已生成高可信度的说明">
              <a:extLst>
                <a:ext uri="{FF2B5EF4-FFF2-40B4-BE49-F238E27FC236}">
                  <a16:creationId xmlns:a16="http://schemas.microsoft.com/office/drawing/2014/main" id="{728EB562-4E6A-F84B-A821-0FC7633A35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6" r="5098"/>
            <a:stretch>
              <a:fillRect/>
            </a:stretch>
          </p:blipFill>
          <p:spPr bwMode="auto">
            <a:xfrm>
              <a:off x="2914597" y="2272911"/>
              <a:ext cx="682786" cy="443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1" name="图片 59">
              <a:extLst>
                <a:ext uri="{FF2B5EF4-FFF2-40B4-BE49-F238E27FC236}">
                  <a16:creationId xmlns:a16="http://schemas.microsoft.com/office/drawing/2014/main" id="{1AF04132-82F4-B84E-8061-08169D170A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4798" y="2340216"/>
              <a:ext cx="425999" cy="30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B0D7C936-4DE6-4C41-BA6B-C666A3E9EC10}"/>
              </a:ext>
            </a:extLst>
          </p:cNvPr>
          <p:cNvGrpSpPr/>
          <p:nvPr/>
        </p:nvGrpSpPr>
        <p:grpSpPr>
          <a:xfrm>
            <a:off x="897374" y="1206394"/>
            <a:ext cx="10439130" cy="798655"/>
            <a:chOff x="897374" y="1206394"/>
            <a:chExt cx="10439130" cy="798655"/>
          </a:xfrm>
        </p:grpSpPr>
        <p:sp>
          <p:nvSpPr>
            <p:cNvPr id="89" name="圆角矩形 78">
              <a:extLst>
                <a:ext uri="{FF2B5EF4-FFF2-40B4-BE49-F238E27FC236}">
                  <a16:creationId xmlns:a16="http://schemas.microsoft.com/office/drawing/2014/main" id="{E836A4DE-91D2-5740-9515-2FF079F95961}"/>
                </a:ext>
              </a:extLst>
            </p:cNvPr>
            <p:cNvSpPr/>
            <p:nvPr/>
          </p:nvSpPr>
          <p:spPr>
            <a:xfrm>
              <a:off x="897374" y="1206396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0" name="圆角矩形 78">
              <a:extLst>
                <a:ext uri="{FF2B5EF4-FFF2-40B4-BE49-F238E27FC236}">
                  <a16:creationId xmlns:a16="http://schemas.microsoft.com/office/drawing/2014/main" id="{BA57AA00-F3F2-D944-924C-2687A63CF6D7}"/>
                </a:ext>
              </a:extLst>
            </p:cNvPr>
            <p:cNvSpPr/>
            <p:nvPr/>
          </p:nvSpPr>
          <p:spPr>
            <a:xfrm>
              <a:off x="1851112" y="1206394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1" name="圆角矩形 78">
              <a:extLst>
                <a:ext uri="{FF2B5EF4-FFF2-40B4-BE49-F238E27FC236}">
                  <a16:creationId xmlns:a16="http://schemas.microsoft.com/office/drawing/2014/main" id="{CBA918BE-86ED-6946-AECA-03FFD8E5A730}"/>
                </a:ext>
              </a:extLst>
            </p:cNvPr>
            <p:cNvSpPr/>
            <p:nvPr/>
          </p:nvSpPr>
          <p:spPr>
            <a:xfrm>
              <a:off x="3765005" y="1206396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2" name="圆角矩形 78">
              <a:extLst>
                <a:ext uri="{FF2B5EF4-FFF2-40B4-BE49-F238E27FC236}">
                  <a16:creationId xmlns:a16="http://schemas.microsoft.com/office/drawing/2014/main" id="{3525852C-C17F-DB42-B1ED-A356E77E4655}"/>
                </a:ext>
              </a:extLst>
            </p:cNvPr>
            <p:cNvSpPr/>
            <p:nvPr/>
          </p:nvSpPr>
          <p:spPr>
            <a:xfrm>
              <a:off x="4720892" y="1211538"/>
              <a:ext cx="900929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3" name="圆角矩形 78">
              <a:extLst>
                <a:ext uri="{FF2B5EF4-FFF2-40B4-BE49-F238E27FC236}">
                  <a16:creationId xmlns:a16="http://schemas.microsoft.com/office/drawing/2014/main" id="{138E5C72-9A93-164D-806B-6B988D30BB97}"/>
                </a:ext>
              </a:extLst>
            </p:cNvPr>
            <p:cNvSpPr/>
            <p:nvPr/>
          </p:nvSpPr>
          <p:spPr>
            <a:xfrm>
              <a:off x="5671215" y="1206396"/>
              <a:ext cx="900927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4" name="圆角矩形 78">
              <a:extLst>
                <a:ext uri="{FF2B5EF4-FFF2-40B4-BE49-F238E27FC236}">
                  <a16:creationId xmlns:a16="http://schemas.microsoft.com/office/drawing/2014/main" id="{E0D22133-863B-1643-BCD2-647EF8295345}"/>
                </a:ext>
              </a:extLst>
            </p:cNvPr>
            <p:cNvSpPr/>
            <p:nvPr/>
          </p:nvSpPr>
          <p:spPr>
            <a:xfrm>
              <a:off x="6626447" y="1206397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5" name="圆角矩形 78">
              <a:extLst>
                <a:ext uri="{FF2B5EF4-FFF2-40B4-BE49-F238E27FC236}">
                  <a16:creationId xmlns:a16="http://schemas.microsoft.com/office/drawing/2014/main" id="{A01DCDB3-6D4E-934B-8B7D-F92AA439814C}"/>
                </a:ext>
              </a:extLst>
            </p:cNvPr>
            <p:cNvSpPr/>
            <p:nvPr/>
          </p:nvSpPr>
          <p:spPr>
            <a:xfrm>
              <a:off x="7576765" y="1206398"/>
              <a:ext cx="900928" cy="793145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6" name="圆角矩形 78">
              <a:extLst>
                <a:ext uri="{FF2B5EF4-FFF2-40B4-BE49-F238E27FC236}">
                  <a16:creationId xmlns:a16="http://schemas.microsoft.com/office/drawing/2014/main" id="{CD8ADC01-E607-F94B-9ECB-0AAD42103776}"/>
                </a:ext>
              </a:extLst>
            </p:cNvPr>
            <p:cNvSpPr/>
            <p:nvPr/>
          </p:nvSpPr>
          <p:spPr>
            <a:xfrm>
              <a:off x="8528117" y="1211540"/>
              <a:ext cx="900928" cy="782859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7" name="圆角矩形 78">
              <a:extLst>
                <a:ext uri="{FF2B5EF4-FFF2-40B4-BE49-F238E27FC236}">
                  <a16:creationId xmlns:a16="http://schemas.microsoft.com/office/drawing/2014/main" id="{51B8654D-C78A-8B48-AF4A-6F06BD768D8B}"/>
                </a:ext>
              </a:extLst>
            </p:cNvPr>
            <p:cNvSpPr/>
            <p:nvPr/>
          </p:nvSpPr>
          <p:spPr>
            <a:xfrm>
              <a:off x="9478437" y="1206396"/>
              <a:ext cx="900928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8" name="圆角矩形 78">
              <a:extLst>
                <a:ext uri="{FF2B5EF4-FFF2-40B4-BE49-F238E27FC236}">
                  <a16:creationId xmlns:a16="http://schemas.microsoft.com/office/drawing/2014/main" id="{27899C44-A01C-E044-809C-13E22438CA34}"/>
                </a:ext>
              </a:extLst>
            </p:cNvPr>
            <p:cNvSpPr/>
            <p:nvPr/>
          </p:nvSpPr>
          <p:spPr>
            <a:xfrm>
              <a:off x="10435575" y="1206396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9" name="图片 26">
              <a:extLst>
                <a:ext uri="{FF2B5EF4-FFF2-40B4-BE49-F238E27FC236}">
                  <a16:creationId xmlns:a16="http://schemas.microsoft.com/office/drawing/2014/main" id="{454862F2-EE5E-4548-A423-14867C3E44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46" t="18111" r="11292" b="15659"/>
            <a:stretch>
              <a:fillRect/>
            </a:stretch>
          </p:blipFill>
          <p:spPr bwMode="auto">
            <a:xfrm>
              <a:off x="2118368" y="1464085"/>
              <a:ext cx="361125" cy="303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图片 27">
              <a:extLst>
                <a:ext uri="{FF2B5EF4-FFF2-40B4-BE49-F238E27FC236}">
                  <a16:creationId xmlns:a16="http://schemas.microsoft.com/office/drawing/2014/main" id="{81B492B1-97E0-0F48-A5B5-6354EE0E56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6404" y="1547880"/>
              <a:ext cx="682786" cy="136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图片 31" descr="图片包含 剪贴画&#10;&#10;已生成极高可信度的说明">
              <a:extLst>
                <a:ext uri="{FF2B5EF4-FFF2-40B4-BE49-F238E27FC236}">
                  <a16:creationId xmlns:a16="http://schemas.microsoft.com/office/drawing/2014/main" id="{A131E9BB-B72C-3B49-BB99-1453A6CD4F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3533" y="1471924"/>
              <a:ext cx="480059" cy="288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图片 35">
              <a:extLst>
                <a:ext uri="{FF2B5EF4-FFF2-40B4-BE49-F238E27FC236}">
                  <a16:creationId xmlns:a16="http://schemas.microsoft.com/office/drawing/2014/main" id="{47FA67F5-476C-4741-916B-EF2F8B1DCA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7905" y="1505712"/>
              <a:ext cx="492493" cy="211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图片 37">
              <a:extLst>
                <a:ext uri="{FF2B5EF4-FFF2-40B4-BE49-F238E27FC236}">
                  <a16:creationId xmlns:a16="http://schemas.microsoft.com/office/drawing/2014/main" id="{ECF7F5E0-43D3-A048-B8EF-0A26B010EC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435" r="79" b="30591"/>
            <a:stretch>
              <a:fillRect/>
            </a:stretch>
          </p:blipFill>
          <p:spPr bwMode="auto">
            <a:xfrm>
              <a:off x="5779957" y="1518687"/>
              <a:ext cx="682246" cy="194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图片 40" descr="图片包含 文字&#10;&#10;已生成高可信度的说明">
              <a:extLst>
                <a:ext uri="{FF2B5EF4-FFF2-40B4-BE49-F238E27FC236}">
                  <a16:creationId xmlns:a16="http://schemas.microsoft.com/office/drawing/2014/main" id="{B7D67A74-BA95-C446-8449-31F30570B9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4347" y="1461112"/>
              <a:ext cx="392481" cy="309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图片 42" descr="图片包含 文字&#10;&#10;已生成高可信度的说明">
              <a:extLst>
                <a:ext uri="{FF2B5EF4-FFF2-40B4-BE49-F238E27FC236}">
                  <a16:creationId xmlns:a16="http://schemas.microsoft.com/office/drawing/2014/main" id="{D11ADE96-2A7A-1242-94D5-26FA143B2A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6619" y="1456787"/>
              <a:ext cx="350313" cy="318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图片 43">
              <a:extLst>
                <a:ext uri="{FF2B5EF4-FFF2-40B4-BE49-F238E27FC236}">
                  <a16:creationId xmlns:a16="http://schemas.microsoft.com/office/drawing/2014/main" id="{A92E9346-7DC8-1944-9691-C35A678A38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1" t="36196" r="3829" b="29922"/>
            <a:stretch>
              <a:fillRect/>
            </a:stretch>
          </p:blipFill>
          <p:spPr bwMode="auto">
            <a:xfrm>
              <a:off x="10538312" y="1491927"/>
              <a:ext cx="679543" cy="248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图片 46">
              <a:extLst>
                <a:ext uri="{FF2B5EF4-FFF2-40B4-BE49-F238E27FC236}">
                  <a16:creationId xmlns:a16="http://schemas.microsoft.com/office/drawing/2014/main" id="{06106559-C041-3448-BC86-34C3948039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37843" y="1473005"/>
              <a:ext cx="287062" cy="285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2" name="图片 24">
              <a:extLst>
                <a:ext uri="{FF2B5EF4-FFF2-40B4-BE49-F238E27FC236}">
                  <a16:creationId xmlns:a16="http://schemas.microsoft.com/office/drawing/2014/main" id="{260D3222-EACD-9F46-AE09-1E29D53DBA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7335" y="1448307"/>
              <a:ext cx="466970" cy="335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" name="圆角矩形 78">
              <a:extLst>
                <a:ext uri="{FF2B5EF4-FFF2-40B4-BE49-F238E27FC236}">
                  <a16:creationId xmlns:a16="http://schemas.microsoft.com/office/drawing/2014/main" id="{82B00A17-946C-3D4D-8EB8-512D409E7C72}"/>
                </a:ext>
              </a:extLst>
            </p:cNvPr>
            <p:cNvSpPr/>
            <p:nvPr/>
          </p:nvSpPr>
          <p:spPr>
            <a:xfrm>
              <a:off x="2805525" y="1211905"/>
              <a:ext cx="900929" cy="793144"/>
            </a:xfrm>
            <a:prstGeom prst="roundRect">
              <a:avLst>
                <a:gd name="adj" fmla="val 10107"/>
              </a:avLst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2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54" name="图片 38">
              <a:extLst>
                <a:ext uri="{FF2B5EF4-FFF2-40B4-BE49-F238E27FC236}">
                  <a16:creationId xmlns:a16="http://schemas.microsoft.com/office/drawing/2014/main" id="{B06EA7DF-FAF7-0940-A3A0-DC678D1708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41" r="4355" b="25653"/>
            <a:stretch>
              <a:fillRect/>
            </a:stretch>
          </p:blipFill>
          <p:spPr bwMode="auto">
            <a:xfrm>
              <a:off x="2929464" y="1453814"/>
              <a:ext cx="653053" cy="324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1952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矩形 158">
            <a:extLst>
              <a:ext uri="{FF2B5EF4-FFF2-40B4-BE49-F238E27FC236}">
                <a16:creationId xmlns:a16="http://schemas.microsoft.com/office/drawing/2014/main" id="{C3F63D19-1483-D744-AB6D-A2014292C434}"/>
              </a:ext>
            </a:extLst>
          </p:cNvPr>
          <p:cNvSpPr/>
          <p:nvPr/>
        </p:nvSpPr>
        <p:spPr>
          <a:xfrm>
            <a:off x="930229" y="2765280"/>
            <a:ext cx="10398131" cy="271509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60000"/>
                <a:lumOff val="40000"/>
                <a:alpha val="42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组合 6"/>
          <p:cNvGrpSpPr/>
          <p:nvPr/>
        </p:nvGrpSpPr>
        <p:grpSpPr>
          <a:xfrm>
            <a:off x="655851" y="48950"/>
            <a:ext cx="11344437" cy="948473"/>
            <a:chOff x="655851" y="48950"/>
            <a:chExt cx="11344437" cy="948473"/>
          </a:xfrm>
        </p:grpSpPr>
        <p:sp>
          <p:nvSpPr>
            <p:cNvPr id="18" name="矩形 17"/>
            <p:cNvSpPr/>
            <p:nvPr/>
          </p:nvSpPr>
          <p:spPr>
            <a:xfrm>
              <a:off x="655851" y="200326"/>
              <a:ext cx="197842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HK" altLang="zh-CN" sz="2800" b="1" dirty="0">
                  <a:solidFill>
                    <a:srgbClr val="345692"/>
                  </a:solidFill>
                </a:rPr>
                <a:t>Thank You</a:t>
              </a:r>
              <a:endParaRPr lang="en-US" altLang="zh-CN" sz="2800" b="1" dirty="0">
                <a:solidFill>
                  <a:srgbClr val="345692"/>
                </a:solidFill>
                <a:latin typeface="+mj-lt"/>
                <a:ea typeface="微软雅黑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 dirty="0"/>
          </a:p>
        </p:txBody>
      </p:sp>
      <p:sp>
        <p:nvSpPr>
          <p:cNvPr id="156" name="Content Placeholder 2">
            <a:extLst>
              <a:ext uri="{FF2B5EF4-FFF2-40B4-BE49-F238E27FC236}">
                <a16:creationId xmlns:a16="http://schemas.microsoft.com/office/drawing/2014/main" id="{C89AD24C-156B-944E-9BA8-134C8ED7A4DE}"/>
              </a:ext>
            </a:extLst>
          </p:cNvPr>
          <p:cNvSpPr txBox="1">
            <a:spLocks/>
          </p:cNvSpPr>
          <p:nvPr/>
        </p:nvSpPr>
        <p:spPr>
          <a:xfrm>
            <a:off x="930229" y="2926088"/>
            <a:ext cx="10398130" cy="21436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HK" sz="1600" b="1" dirty="0">
                <a:solidFill>
                  <a:srgbClr val="79BD28"/>
                </a:solidFill>
              </a:rPr>
              <a:t>To Grab Opportunities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HK" sz="1600" b="1" dirty="0">
                <a:solidFill>
                  <a:srgbClr val="79BD28"/>
                </a:solidFill>
              </a:rPr>
              <a:t>To React Market Needs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HK" sz="1600" b="1" dirty="0">
                <a:solidFill>
                  <a:srgbClr val="79BD28"/>
                </a:solidFill>
              </a:rPr>
              <a:t>To Manage Risks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HK" sz="1600" b="1" dirty="0">
                <a:solidFill>
                  <a:srgbClr val="79BD28"/>
                </a:solidFill>
              </a:rPr>
              <a:t>To the Mutual Success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HK" sz="1600" b="1" dirty="0">
                <a:solidFill>
                  <a:srgbClr val="0070C0"/>
                </a:solidFill>
              </a:rPr>
              <a:t>with </a:t>
            </a:r>
            <a:r>
              <a:rPr lang="en-HK" sz="1600" b="1" dirty="0" err="1">
                <a:solidFill>
                  <a:srgbClr val="0070C0"/>
                </a:solidFill>
              </a:rPr>
              <a:t>Sangfor’s</a:t>
            </a:r>
            <a:r>
              <a:rPr lang="en-HK" sz="1600" b="1" dirty="0">
                <a:solidFill>
                  <a:srgbClr val="0070C0"/>
                </a:solidFill>
              </a:rPr>
              <a:t> Strong Background,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HK" sz="1600" b="1" dirty="0">
                <a:solidFill>
                  <a:srgbClr val="0070C0"/>
                </a:solidFill>
              </a:rPr>
              <a:t>27</a:t>
            </a:r>
            <a:r>
              <a:rPr lang="en-US" sz="1600" b="1" dirty="0">
                <a:solidFill>
                  <a:srgbClr val="0070C0"/>
                </a:solidFill>
              </a:rPr>
              <a:t>x7 around the globe </a:t>
            </a:r>
            <a:r>
              <a:rPr lang="en-HK" sz="1600" b="1" dirty="0">
                <a:solidFill>
                  <a:srgbClr val="0070C0"/>
                </a:solidFill>
              </a:rPr>
              <a:t>Fast Growing Services &amp; Professional Support</a:t>
            </a:r>
          </a:p>
        </p:txBody>
      </p:sp>
      <p:sp>
        <p:nvSpPr>
          <p:cNvPr id="161" name="Title 1">
            <a:extLst>
              <a:ext uri="{FF2B5EF4-FFF2-40B4-BE49-F238E27FC236}">
                <a16:creationId xmlns:a16="http://schemas.microsoft.com/office/drawing/2014/main" id="{4D95FE8A-7B7D-B54E-A9B4-2CFD4A1CC0D9}"/>
              </a:ext>
            </a:extLst>
          </p:cNvPr>
          <p:cNvSpPr txBox="1">
            <a:spLocks/>
          </p:cNvSpPr>
          <p:nvPr/>
        </p:nvSpPr>
        <p:spPr>
          <a:xfrm>
            <a:off x="841249" y="1111200"/>
            <a:ext cx="10506456" cy="158973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569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70000"/>
              </a:lnSpc>
              <a:spcBef>
                <a:spcPts val="0"/>
              </a:spcBef>
            </a:pPr>
            <a:r>
              <a:rPr lang="en-US" sz="1600" b="0" dirty="0">
                <a:solidFill>
                  <a:schemeClr val="tx1"/>
                </a:solidFill>
              </a:rPr>
              <a:t>With your local IT Partner, we provide promising </a:t>
            </a:r>
            <a:br>
              <a:rPr lang="en-US" sz="1600" b="0" dirty="0">
                <a:solidFill>
                  <a:schemeClr val="tx1"/>
                </a:solidFill>
              </a:rPr>
            </a:br>
            <a:r>
              <a:rPr lang="en-US" sz="1600" b="0" dirty="0">
                <a:solidFill>
                  <a:schemeClr val="tx1"/>
                </a:solidFill>
              </a:rPr>
              <a:t>Managed Cloud Services for Enterprise</a:t>
            </a:r>
          </a:p>
          <a:p>
            <a:pPr algn="ctr">
              <a:lnSpc>
                <a:spcPct val="170000"/>
              </a:lnSpc>
              <a:spcBef>
                <a:spcPts val="0"/>
              </a:spcBef>
            </a:pPr>
            <a:r>
              <a:rPr lang="en-HK" sz="1600" b="0" dirty="0">
                <a:solidFill>
                  <a:schemeClr val="tx1"/>
                </a:solidFill>
              </a:rPr>
              <a:t>A One-Stop-Shop Cloud Solution just like a nearby Convenience Store</a:t>
            </a:r>
          </a:p>
        </p:txBody>
      </p:sp>
      <p:pic>
        <p:nvPicPr>
          <p:cNvPr id="157" name="Picture 7" descr="Qr code&#10;&#10;Description automatically generated">
            <a:extLst>
              <a:ext uri="{FF2B5EF4-FFF2-40B4-BE49-F238E27FC236}">
                <a16:creationId xmlns:a16="http://schemas.microsoft.com/office/drawing/2014/main" id="{A49407DB-78DB-FA41-8B5F-016CE5EEBD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074" y="3234577"/>
            <a:ext cx="1419411" cy="1419411"/>
          </a:xfrm>
          <a:prstGeom prst="rect">
            <a:avLst/>
          </a:prstGeom>
          <a:ln w="28575">
            <a:solidFill>
              <a:srgbClr val="1C4899"/>
            </a:solidFill>
          </a:ln>
        </p:spPr>
      </p:pic>
      <p:grpSp>
        <p:nvGrpSpPr>
          <p:cNvPr id="13" name="组合 12">
            <a:extLst>
              <a:ext uri="{FF2B5EF4-FFF2-40B4-BE49-F238E27FC236}">
                <a16:creationId xmlns:a16="http://schemas.microsoft.com/office/drawing/2014/main" id="{36771BA7-BB93-0A4B-970D-7F87EB350502}"/>
              </a:ext>
            </a:extLst>
          </p:cNvPr>
          <p:cNvGrpSpPr/>
          <p:nvPr/>
        </p:nvGrpSpPr>
        <p:grpSpPr>
          <a:xfrm>
            <a:off x="9473515" y="3234577"/>
            <a:ext cx="1419411" cy="1419411"/>
            <a:chOff x="9804397" y="3389031"/>
            <a:chExt cx="1242506" cy="1242506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E614F416-353B-9F44-B85D-290543FCE3C9}"/>
                </a:ext>
              </a:extLst>
            </p:cNvPr>
            <p:cNvSpPr/>
            <p:nvPr/>
          </p:nvSpPr>
          <p:spPr>
            <a:xfrm>
              <a:off x="9804397" y="3389031"/>
              <a:ext cx="1242506" cy="124250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1C4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58" name="Picture 4" descr="See the source image">
              <a:extLst>
                <a:ext uri="{FF2B5EF4-FFF2-40B4-BE49-F238E27FC236}">
                  <a16:creationId xmlns:a16="http://schemas.microsoft.com/office/drawing/2014/main" id="{BE7696D6-638E-CF4D-BF95-15DDC75DAD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3140" y="3437774"/>
              <a:ext cx="1145020" cy="11450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9866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6" y="-837"/>
            <a:ext cx="2319463" cy="106038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2216727"/>
            <a:ext cx="645622" cy="1586784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969391" y="2216724"/>
            <a:ext cx="129736" cy="1586784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43234" y="2216727"/>
            <a:ext cx="129736" cy="1586784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39" name="矩形 38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67C505FD-E1A9-3C44-823B-91D250822E92}"/>
              </a:ext>
            </a:extLst>
          </p:cNvPr>
          <p:cNvSpPr/>
          <p:nvPr/>
        </p:nvSpPr>
        <p:spPr>
          <a:xfrm>
            <a:off x="1342062" y="1929842"/>
            <a:ext cx="533671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72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THANK YOU</a:t>
            </a:r>
            <a:endParaRPr lang="zh-CN" altLang="en-US" sz="7200" b="1" dirty="0">
              <a:solidFill>
                <a:srgbClr val="3456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5" name="直接连接符 30">
            <a:extLst>
              <a:ext uri="{FF2B5EF4-FFF2-40B4-BE49-F238E27FC236}">
                <a16:creationId xmlns:a16="http://schemas.microsoft.com/office/drawing/2014/main" id="{36FFA821-C046-9348-A4C1-22B58EBDF028}"/>
              </a:ext>
            </a:extLst>
          </p:cNvPr>
          <p:cNvCxnSpPr>
            <a:cxnSpLocks/>
          </p:cNvCxnSpPr>
          <p:nvPr/>
        </p:nvCxnSpPr>
        <p:spPr>
          <a:xfrm>
            <a:off x="1424442" y="3133826"/>
            <a:ext cx="4999141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2">
            <a:extLst>
              <a:ext uri="{FF2B5EF4-FFF2-40B4-BE49-F238E27FC236}">
                <a16:creationId xmlns:a16="http://schemas.microsoft.com/office/drawing/2014/main" id="{990E4786-0283-364B-8C97-E7D21BB9C129}"/>
              </a:ext>
            </a:extLst>
          </p:cNvPr>
          <p:cNvSpPr/>
          <p:nvPr/>
        </p:nvSpPr>
        <p:spPr>
          <a:xfrm>
            <a:off x="1358538" y="3248167"/>
            <a:ext cx="5073283" cy="676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en-US" sz="1600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Your Name </a:t>
            </a:r>
            <a:r>
              <a:rPr lang="en-US" altLang="zh-CN" sz="1600" dirty="0">
                <a:solidFill>
                  <a:srgbClr val="79BD28"/>
                </a:solidFill>
                <a:ea typeface="微软雅黑" charset="-122"/>
              </a:rPr>
              <a:t>| </a:t>
            </a:r>
            <a:r>
              <a:rPr lang="en-US" altLang="zh-CN" sz="1600" dirty="0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Your Job Position</a:t>
            </a:r>
            <a:endParaRPr lang="en-US" altLang="zh-CN" sz="1600" dirty="0">
              <a:solidFill>
                <a:srgbClr val="79BD28"/>
              </a:solidFill>
              <a:ea typeface="微软雅黑" charset="-122"/>
            </a:endParaRPr>
          </a:p>
          <a:p>
            <a:pPr>
              <a:lnSpc>
                <a:spcPts val="2400"/>
              </a:lnSpc>
            </a:pPr>
            <a:r>
              <a:rPr lang="en-US" altLang="en-US" sz="1600" dirty="0" err="1">
                <a:solidFill>
                  <a:srgbClr val="79BD28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email@sangfor.com</a:t>
            </a:r>
            <a:endParaRPr lang="en-US" altLang="en-US" sz="1600" dirty="0">
              <a:solidFill>
                <a:srgbClr val="79BD28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1115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47.50078740157477,&quot;width&quot;:567.49921259842517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3530</TotalTime>
  <Words>2358</Words>
  <Application>Microsoft Macintosh PowerPoint</Application>
  <PresentationFormat>宽屏</PresentationFormat>
  <Paragraphs>935</Paragraphs>
  <Slides>32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2" baseType="lpstr">
      <vt:lpstr>等线</vt:lpstr>
      <vt:lpstr>微软雅黑</vt:lpstr>
      <vt:lpstr>Arial</vt:lpstr>
      <vt:lpstr>Calibri</vt:lpstr>
      <vt:lpstr>Century Gothic</vt:lpstr>
      <vt:lpstr>Impact</vt:lpstr>
      <vt:lpstr>Montserrat</vt:lpstr>
      <vt:lpstr>Poppins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SMCS Data Center Logic Architecture</vt:lpstr>
      <vt:lpstr>Maximized Security, Inside Out</vt:lpstr>
      <vt:lpstr>Ultimate &amp; Professional Service </vt:lpstr>
      <vt:lpstr>How to Ensure the Isolation Between Tenants</vt:lpstr>
      <vt:lpstr>Tenant Self-Service Portal</vt:lpstr>
      <vt:lpstr>PowerPoint 演示文稿</vt:lpstr>
      <vt:lpstr>PowerPoint 演示文稿</vt:lpstr>
      <vt:lpstr>Top Use Cases For Managed Cloud Services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Darren Du</cp:lastModifiedBy>
  <cp:revision>207</cp:revision>
  <dcterms:created xsi:type="dcterms:W3CDTF">2019-02-27T02:00:39Z</dcterms:created>
  <dcterms:modified xsi:type="dcterms:W3CDTF">2021-10-08T06:53:59Z</dcterms:modified>
</cp:coreProperties>
</file>