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media/image73.jpg" ContentType="image/png"/>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34"/>
  </p:notesMasterIdLst>
  <p:sldIdLst>
    <p:sldId id="277" r:id="rId2"/>
    <p:sldId id="325" r:id="rId3"/>
    <p:sldId id="323" r:id="rId4"/>
    <p:sldId id="324" r:id="rId5"/>
    <p:sldId id="370" r:id="rId6"/>
    <p:sldId id="326" r:id="rId7"/>
    <p:sldId id="327" r:id="rId8"/>
    <p:sldId id="328" r:id="rId9"/>
    <p:sldId id="329" r:id="rId10"/>
    <p:sldId id="330" r:id="rId11"/>
    <p:sldId id="369" r:id="rId12"/>
    <p:sldId id="347" r:id="rId13"/>
    <p:sldId id="332" r:id="rId14"/>
    <p:sldId id="334" r:id="rId15"/>
    <p:sldId id="353" r:id="rId16"/>
    <p:sldId id="354" r:id="rId17"/>
    <p:sldId id="355" r:id="rId18"/>
    <p:sldId id="356" r:id="rId19"/>
    <p:sldId id="357" r:id="rId20"/>
    <p:sldId id="336" r:id="rId21"/>
    <p:sldId id="348" r:id="rId22"/>
    <p:sldId id="349" r:id="rId23"/>
    <p:sldId id="351" r:id="rId24"/>
    <p:sldId id="352" r:id="rId25"/>
    <p:sldId id="350" r:id="rId26"/>
    <p:sldId id="338" r:id="rId27"/>
    <p:sldId id="363" r:id="rId28"/>
    <p:sldId id="366" r:id="rId29"/>
    <p:sldId id="367" r:id="rId30"/>
    <p:sldId id="368" r:id="rId31"/>
    <p:sldId id="371" r:id="rId32"/>
    <p:sldId id="278"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01" userDrawn="1">
          <p15:clr>
            <a:srgbClr val="A4A3A4"/>
          </p15:clr>
        </p15:guide>
        <p15:guide id="2" pos="574" userDrawn="1">
          <p15:clr>
            <a:srgbClr val="A4A3A4"/>
          </p15:clr>
        </p15:guide>
        <p15:guide id="3" pos="712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345692"/>
    <a:srgbClr val="79BD28"/>
    <a:srgbClr val="359FCA"/>
    <a:srgbClr val="E8E5E6"/>
    <a:srgbClr val="6FB332"/>
    <a:srgbClr val="81FFFF"/>
    <a:srgbClr val="5F7491"/>
    <a:srgbClr val="1C3A99"/>
    <a:srgbClr val="15BC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14" autoAdjust="0"/>
    <p:restoredTop sz="96076"/>
  </p:normalViewPr>
  <p:slideViewPr>
    <p:cSldViewPr snapToGrid="0">
      <p:cViewPr varScale="1">
        <p:scale>
          <a:sx n="110" d="100"/>
          <a:sy n="110" d="100"/>
        </p:scale>
        <p:origin x="928" y="176"/>
      </p:cViewPr>
      <p:guideLst>
        <p:guide orient="horz" pos="4201"/>
        <p:guide pos="574"/>
        <p:guide pos="712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bg1"/>
                </a:solidFill>
                <a:latin typeface="Century Gothic" charset="0"/>
                <a:ea typeface="Century Gothic" charset="0"/>
                <a:cs typeface="Century Gothic" charset="0"/>
              </a:defRPr>
            </a:pPr>
            <a:r>
              <a:rPr lang="en-US" b="1"/>
              <a:t>Single VM Performance (IOPS)</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bg1"/>
              </a:solidFill>
              <a:latin typeface="Century Gothic" charset="0"/>
              <a:ea typeface="Century Gothic" charset="0"/>
              <a:cs typeface="Century Gothic" charset="0"/>
            </a:defRPr>
          </a:pPr>
          <a:endParaRPr lang="en-US"/>
        </a:p>
      </c:txPr>
    </c:title>
    <c:autoTitleDeleted val="0"/>
    <c:plotArea>
      <c:layout/>
      <c:barChart>
        <c:barDir val="col"/>
        <c:grouping val="clustered"/>
        <c:varyColors val="0"/>
        <c:ser>
          <c:idx val="0"/>
          <c:order val="0"/>
          <c:tx>
            <c:strRef>
              <c:f>Sheet1!$C$12</c:f>
              <c:strCache>
                <c:ptCount val="1"/>
                <c:pt idx="0">
                  <c:v>Sangfor</c:v>
                </c:pt>
              </c:strCache>
            </c:strRef>
          </c:tx>
          <c:spPr>
            <a:solidFill>
              <a:srgbClr val="00B0F0"/>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bg1"/>
                    </a:solidFill>
                    <a:latin typeface="Century Gothic" charset="0"/>
                    <a:ea typeface="Century Gothic" charset="0"/>
                    <a:cs typeface="Century Gothic"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Sheet1!$D$11:$F$11</c:f>
              <c:strCache>
                <c:ptCount val="3"/>
                <c:pt idx="0">
                  <c:v>4k 100% random read</c:v>
                </c:pt>
                <c:pt idx="1">
                  <c:v>4k 70% random read 30% random write</c:v>
                </c:pt>
                <c:pt idx="2">
                  <c:v>4k 100% random write</c:v>
                </c:pt>
              </c:strCache>
            </c:strRef>
          </c:cat>
          <c:val>
            <c:numRef>
              <c:f>Sheet1!$D$12:$F$12</c:f>
              <c:numCache>
                <c:formatCode>General</c:formatCode>
                <c:ptCount val="3"/>
                <c:pt idx="0">
                  <c:v>63217</c:v>
                </c:pt>
                <c:pt idx="1">
                  <c:v>55449</c:v>
                </c:pt>
                <c:pt idx="2">
                  <c:v>50644</c:v>
                </c:pt>
              </c:numCache>
            </c:numRef>
          </c:val>
          <c:extLst>
            <c:ext xmlns:c16="http://schemas.microsoft.com/office/drawing/2014/chart" uri="{C3380CC4-5D6E-409C-BE32-E72D297353CC}">
              <c16:uniqueId val="{00000000-2E80-B64C-8CE6-477E35103E46}"/>
            </c:ext>
          </c:extLst>
        </c:ser>
        <c:ser>
          <c:idx val="1"/>
          <c:order val="1"/>
          <c:tx>
            <c:strRef>
              <c:f>Sheet1!$C$13</c:f>
              <c:strCache>
                <c:ptCount val="1"/>
                <c:pt idx="0">
                  <c:v>N</c:v>
                </c:pt>
              </c:strCache>
            </c:strRef>
          </c:tx>
          <c:spPr>
            <a:solidFill>
              <a:srgbClr val="92D050"/>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bg1"/>
                    </a:solidFill>
                    <a:latin typeface="Century Gothic" charset="0"/>
                    <a:ea typeface="Century Gothic" charset="0"/>
                    <a:cs typeface="Century Gothic"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Sheet1!$D$11:$F$11</c:f>
              <c:strCache>
                <c:ptCount val="3"/>
                <c:pt idx="0">
                  <c:v>4k 100% random read</c:v>
                </c:pt>
                <c:pt idx="1">
                  <c:v>4k 70% random read 30% random write</c:v>
                </c:pt>
                <c:pt idx="2">
                  <c:v>4k 100% random write</c:v>
                </c:pt>
              </c:strCache>
            </c:strRef>
          </c:cat>
          <c:val>
            <c:numRef>
              <c:f>Sheet1!$D$13:$F$13</c:f>
              <c:numCache>
                <c:formatCode>General</c:formatCode>
                <c:ptCount val="3"/>
                <c:pt idx="0">
                  <c:v>44453</c:v>
                </c:pt>
                <c:pt idx="1">
                  <c:v>25458</c:v>
                </c:pt>
                <c:pt idx="2">
                  <c:v>37292</c:v>
                </c:pt>
              </c:numCache>
            </c:numRef>
          </c:val>
          <c:extLst>
            <c:ext xmlns:c16="http://schemas.microsoft.com/office/drawing/2014/chart" uri="{C3380CC4-5D6E-409C-BE32-E72D297353CC}">
              <c16:uniqueId val="{00000001-2E80-B64C-8CE6-477E35103E46}"/>
            </c:ext>
          </c:extLst>
        </c:ser>
        <c:ser>
          <c:idx val="2"/>
          <c:order val="2"/>
          <c:tx>
            <c:strRef>
              <c:f>Sheet1!$C$14</c:f>
              <c:strCache>
                <c:ptCount val="1"/>
                <c:pt idx="0">
                  <c:v>V</c:v>
                </c:pt>
              </c:strCache>
            </c:strRef>
          </c:tx>
          <c:spPr>
            <a:solidFill>
              <a:srgbClr val="345692"/>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bg1"/>
                    </a:solidFill>
                    <a:latin typeface="Century Gothic" charset="0"/>
                    <a:ea typeface="Century Gothic" charset="0"/>
                    <a:cs typeface="Century Gothic"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Sheet1!$D$11:$F$11</c:f>
              <c:strCache>
                <c:ptCount val="3"/>
                <c:pt idx="0">
                  <c:v>4k 100% random read</c:v>
                </c:pt>
                <c:pt idx="1">
                  <c:v>4k 70% random read 30% random write</c:v>
                </c:pt>
                <c:pt idx="2">
                  <c:v>4k 100% random write</c:v>
                </c:pt>
              </c:strCache>
            </c:strRef>
          </c:cat>
          <c:val>
            <c:numRef>
              <c:f>Sheet1!$D$14:$F$14</c:f>
              <c:numCache>
                <c:formatCode>General</c:formatCode>
                <c:ptCount val="3"/>
                <c:pt idx="0">
                  <c:v>41239</c:v>
                </c:pt>
                <c:pt idx="1">
                  <c:v>29763</c:v>
                </c:pt>
                <c:pt idx="2">
                  <c:v>26761</c:v>
                </c:pt>
              </c:numCache>
            </c:numRef>
          </c:val>
          <c:extLst>
            <c:ext xmlns:c16="http://schemas.microsoft.com/office/drawing/2014/chart" uri="{C3380CC4-5D6E-409C-BE32-E72D297353CC}">
              <c16:uniqueId val="{00000002-2E80-B64C-8CE6-477E35103E46}"/>
            </c:ext>
          </c:extLst>
        </c:ser>
        <c:dLbls>
          <c:showLegendKey val="0"/>
          <c:showVal val="0"/>
          <c:showCatName val="0"/>
          <c:showSerName val="0"/>
          <c:showPercent val="0"/>
          <c:showBubbleSize val="0"/>
        </c:dLbls>
        <c:gapWidth val="219"/>
        <c:overlap val="-27"/>
        <c:axId val="2124837744"/>
        <c:axId val="2098077520"/>
      </c:barChart>
      <c:catAx>
        <c:axId val="2124837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Century Gothic" charset="0"/>
                <a:ea typeface="Century Gothic" charset="0"/>
                <a:cs typeface="Century Gothic" charset="0"/>
              </a:defRPr>
            </a:pPr>
            <a:endParaRPr lang="en-US"/>
          </a:p>
        </c:txPr>
        <c:crossAx val="2098077520"/>
        <c:crosses val="autoZero"/>
        <c:auto val="1"/>
        <c:lblAlgn val="ctr"/>
        <c:lblOffset val="100"/>
        <c:noMultiLvlLbl val="0"/>
      </c:catAx>
      <c:valAx>
        <c:axId val="209807752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Century Gothic" charset="0"/>
                <a:ea typeface="Century Gothic" charset="0"/>
                <a:cs typeface="Century Gothic" charset="0"/>
              </a:defRPr>
            </a:pPr>
            <a:endParaRPr lang="en-US"/>
          </a:p>
        </c:txPr>
        <c:crossAx val="21248377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Century Gothic" charset="0"/>
              <a:ea typeface="Century Gothic" charset="0"/>
              <a:cs typeface="Century Gothic"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1"/>
          </a:solidFill>
          <a:latin typeface="Century Gothic" charset="0"/>
          <a:ea typeface="Century Gothic" charset="0"/>
          <a:cs typeface="Century Gothic"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bg1"/>
                </a:solidFill>
                <a:latin typeface="Century Gothic" charset="0"/>
                <a:ea typeface="Century Gothic" charset="0"/>
                <a:cs typeface="Century Gothic" charset="0"/>
              </a:defRPr>
            </a:pPr>
            <a:r>
              <a:rPr lang="en-US" b="1"/>
              <a:t>3-node Cluster Performance (IOPS)</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bg1"/>
              </a:solidFill>
              <a:latin typeface="Century Gothic" charset="0"/>
              <a:ea typeface="Century Gothic" charset="0"/>
              <a:cs typeface="Century Gothic" charset="0"/>
            </a:defRPr>
          </a:pPr>
          <a:endParaRPr lang="en-US"/>
        </a:p>
      </c:txPr>
    </c:title>
    <c:autoTitleDeleted val="0"/>
    <c:plotArea>
      <c:layout/>
      <c:barChart>
        <c:barDir val="col"/>
        <c:grouping val="clustered"/>
        <c:varyColors val="0"/>
        <c:ser>
          <c:idx val="0"/>
          <c:order val="0"/>
          <c:tx>
            <c:strRef>
              <c:f>Sheet1!$C$33</c:f>
              <c:strCache>
                <c:ptCount val="1"/>
                <c:pt idx="0">
                  <c:v>Sangfor</c:v>
                </c:pt>
              </c:strCache>
            </c:strRef>
          </c:tx>
          <c:spPr>
            <a:solidFill>
              <a:srgbClr val="00B0F0"/>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bg1"/>
                    </a:solidFill>
                    <a:latin typeface="Century Gothic" charset="0"/>
                    <a:ea typeface="Century Gothic" charset="0"/>
                    <a:cs typeface="Century Gothic"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Sheet1!$D$32:$F$32</c:f>
              <c:strCache>
                <c:ptCount val="3"/>
                <c:pt idx="0">
                  <c:v>4k 100% random read</c:v>
                </c:pt>
                <c:pt idx="1">
                  <c:v>4k 70% random read 30% random write</c:v>
                </c:pt>
                <c:pt idx="2">
                  <c:v>4k 100% random write</c:v>
                </c:pt>
              </c:strCache>
            </c:strRef>
          </c:cat>
          <c:val>
            <c:numRef>
              <c:f>Sheet1!$D$33:$F$33</c:f>
              <c:numCache>
                <c:formatCode>General</c:formatCode>
                <c:ptCount val="3"/>
                <c:pt idx="0">
                  <c:v>440322</c:v>
                </c:pt>
                <c:pt idx="1">
                  <c:v>273341</c:v>
                </c:pt>
                <c:pt idx="2">
                  <c:v>160071</c:v>
                </c:pt>
              </c:numCache>
            </c:numRef>
          </c:val>
          <c:extLst>
            <c:ext xmlns:c16="http://schemas.microsoft.com/office/drawing/2014/chart" uri="{C3380CC4-5D6E-409C-BE32-E72D297353CC}">
              <c16:uniqueId val="{00000000-2064-AF4E-80E9-A364F345DB0A}"/>
            </c:ext>
          </c:extLst>
        </c:ser>
        <c:ser>
          <c:idx val="1"/>
          <c:order val="1"/>
          <c:tx>
            <c:strRef>
              <c:f>Sheet1!$C$34</c:f>
              <c:strCache>
                <c:ptCount val="1"/>
                <c:pt idx="0">
                  <c:v>N</c:v>
                </c:pt>
              </c:strCache>
            </c:strRef>
          </c:tx>
          <c:spPr>
            <a:solidFill>
              <a:srgbClr val="92D050"/>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bg1"/>
                    </a:solidFill>
                    <a:latin typeface="Century Gothic" charset="0"/>
                    <a:ea typeface="Century Gothic" charset="0"/>
                    <a:cs typeface="Century Gothic"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Sheet1!$D$32:$F$32</c:f>
              <c:strCache>
                <c:ptCount val="3"/>
                <c:pt idx="0">
                  <c:v>4k 100% random read</c:v>
                </c:pt>
                <c:pt idx="1">
                  <c:v>4k 70% random read 30% random write</c:v>
                </c:pt>
                <c:pt idx="2">
                  <c:v>4k 100% random write</c:v>
                </c:pt>
              </c:strCache>
            </c:strRef>
          </c:cat>
          <c:val>
            <c:numRef>
              <c:f>Sheet1!$D$34:$F$34</c:f>
              <c:numCache>
                <c:formatCode>General</c:formatCode>
                <c:ptCount val="3"/>
                <c:pt idx="0">
                  <c:v>337711</c:v>
                </c:pt>
                <c:pt idx="1">
                  <c:v>145695</c:v>
                </c:pt>
                <c:pt idx="2">
                  <c:v>92660</c:v>
                </c:pt>
              </c:numCache>
            </c:numRef>
          </c:val>
          <c:extLst>
            <c:ext xmlns:c16="http://schemas.microsoft.com/office/drawing/2014/chart" uri="{C3380CC4-5D6E-409C-BE32-E72D297353CC}">
              <c16:uniqueId val="{00000001-2064-AF4E-80E9-A364F345DB0A}"/>
            </c:ext>
          </c:extLst>
        </c:ser>
        <c:ser>
          <c:idx val="2"/>
          <c:order val="2"/>
          <c:tx>
            <c:strRef>
              <c:f>Sheet1!$C$35</c:f>
              <c:strCache>
                <c:ptCount val="1"/>
                <c:pt idx="0">
                  <c:v>V</c:v>
                </c:pt>
              </c:strCache>
            </c:strRef>
          </c:tx>
          <c:spPr>
            <a:solidFill>
              <a:srgbClr val="345692"/>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bg1"/>
                    </a:solidFill>
                    <a:latin typeface="Century Gothic" charset="0"/>
                    <a:ea typeface="Century Gothic" charset="0"/>
                    <a:cs typeface="Century Gothic"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Sheet1!$D$32:$F$32</c:f>
              <c:strCache>
                <c:ptCount val="3"/>
                <c:pt idx="0">
                  <c:v>4k 100% random read</c:v>
                </c:pt>
                <c:pt idx="1">
                  <c:v>4k 70% random read 30% random write</c:v>
                </c:pt>
                <c:pt idx="2">
                  <c:v>4k 100% random write</c:v>
                </c:pt>
              </c:strCache>
            </c:strRef>
          </c:cat>
          <c:val>
            <c:numRef>
              <c:f>Sheet1!$D$35:$F$35</c:f>
              <c:numCache>
                <c:formatCode>General</c:formatCode>
                <c:ptCount val="3"/>
                <c:pt idx="0">
                  <c:v>305080</c:v>
                </c:pt>
                <c:pt idx="1">
                  <c:v>94480</c:v>
                </c:pt>
                <c:pt idx="2">
                  <c:v>77282</c:v>
                </c:pt>
              </c:numCache>
            </c:numRef>
          </c:val>
          <c:extLst>
            <c:ext xmlns:c16="http://schemas.microsoft.com/office/drawing/2014/chart" uri="{C3380CC4-5D6E-409C-BE32-E72D297353CC}">
              <c16:uniqueId val="{00000002-2064-AF4E-80E9-A364F345DB0A}"/>
            </c:ext>
          </c:extLst>
        </c:ser>
        <c:dLbls>
          <c:showLegendKey val="0"/>
          <c:showVal val="0"/>
          <c:showCatName val="0"/>
          <c:showSerName val="0"/>
          <c:showPercent val="0"/>
          <c:showBubbleSize val="0"/>
        </c:dLbls>
        <c:gapWidth val="219"/>
        <c:overlap val="-27"/>
        <c:axId val="-2050707024"/>
        <c:axId val="-2050755504"/>
      </c:barChart>
      <c:catAx>
        <c:axId val="-20507070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Century Gothic" charset="0"/>
                <a:ea typeface="Century Gothic" charset="0"/>
                <a:cs typeface="Century Gothic" charset="0"/>
              </a:defRPr>
            </a:pPr>
            <a:endParaRPr lang="en-US"/>
          </a:p>
        </c:txPr>
        <c:crossAx val="-2050755504"/>
        <c:crosses val="autoZero"/>
        <c:auto val="1"/>
        <c:lblAlgn val="ctr"/>
        <c:lblOffset val="100"/>
        <c:noMultiLvlLbl val="0"/>
      </c:catAx>
      <c:valAx>
        <c:axId val="-205075550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Century Gothic" charset="0"/>
                <a:ea typeface="Century Gothic" charset="0"/>
                <a:cs typeface="Century Gothic" charset="0"/>
              </a:defRPr>
            </a:pPr>
            <a:endParaRPr lang="en-US"/>
          </a:p>
        </c:txPr>
        <c:crossAx val="-20507070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Century Gothic" charset="0"/>
              <a:ea typeface="Century Gothic" charset="0"/>
              <a:cs typeface="Century Gothic"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1"/>
          </a:solidFill>
          <a:latin typeface="Century Gothic" charset="0"/>
          <a:ea typeface="Century Gothic" charset="0"/>
          <a:cs typeface="Century Gothic"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2020/4/26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extLst>
      <p:ext uri="{BB962C8B-B14F-4D97-AF65-F5344CB8AC3E}">
        <p14:creationId xmlns:p14="http://schemas.microsoft.com/office/powerpoint/2010/main" val="2749729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extLst>
      <p:ext uri="{BB962C8B-B14F-4D97-AF65-F5344CB8AC3E}">
        <p14:creationId xmlns:p14="http://schemas.microsoft.com/office/powerpoint/2010/main" val="4292460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dirty="0" err="1"/>
              <a:t>Fristly,we</a:t>
            </a:r>
            <a:r>
              <a:rPr kumimoji="1" lang="zh-CN" altLang="en-US" baseline="0" dirty="0"/>
              <a:t> </a:t>
            </a:r>
            <a:r>
              <a:rPr kumimoji="1" lang="en-US" altLang="zh-CN" baseline="0" dirty="0"/>
              <a:t>should</a:t>
            </a:r>
            <a:r>
              <a:rPr kumimoji="1" lang="zh-CN" altLang="en-US" baseline="0" dirty="0"/>
              <a:t> </a:t>
            </a:r>
            <a:r>
              <a:rPr kumimoji="1" lang="en-US" altLang="zh-CN" baseline="0" dirty="0"/>
              <a:t>know</a:t>
            </a:r>
            <a:r>
              <a:rPr kumimoji="1" lang="zh-CN" altLang="en-US" baseline="0" dirty="0"/>
              <a:t> </a:t>
            </a:r>
            <a:r>
              <a:rPr kumimoji="1" lang="en-US" altLang="zh-CN" baseline="0" dirty="0"/>
              <a:t>why</a:t>
            </a:r>
            <a:r>
              <a:rPr kumimoji="1" lang="zh-CN" altLang="en-US" baseline="0" dirty="0"/>
              <a:t> </a:t>
            </a:r>
            <a:r>
              <a:rPr kumimoji="1" lang="en-US" altLang="zh-CN" baseline="0" dirty="0"/>
              <a:t>need</a:t>
            </a:r>
            <a:r>
              <a:rPr kumimoji="1" lang="zh-CN" altLang="en-US" baseline="0" dirty="0"/>
              <a:t> </a:t>
            </a:r>
            <a:r>
              <a:rPr kumimoji="1" lang="en-US" altLang="zh-CN" baseline="0" dirty="0"/>
              <a:t>a</a:t>
            </a:r>
            <a:r>
              <a:rPr kumimoji="1" lang="zh-CN" altLang="en-US" baseline="0" dirty="0"/>
              <a:t> </a:t>
            </a:r>
            <a:r>
              <a:rPr kumimoji="1" lang="en-US" altLang="zh-CN" baseline="0" dirty="0"/>
              <a:t>software-defined</a:t>
            </a:r>
            <a:r>
              <a:rPr kumimoji="1" lang="zh-CN" altLang="en-US" baseline="0" dirty="0"/>
              <a:t> </a:t>
            </a:r>
            <a:r>
              <a:rPr kumimoji="1" lang="en-US" altLang="zh-CN" baseline="0" dirty="0"/>
              <a:t>converged</a:t>
            </a:r>
            <a:r>
              <a:rPr kumimoji="1" lang="zh-CN" altLang="en-US" baseline="0" dirty="0"/>
              <a:t> </a:t>
            </a:r>
            <a:r>
              <a:rPr kumimoji="1" lang="en-US" altLang="zh-CN" baseline="0" dirty="0"/>
              <a:t>infrastructure</a:t>
            </a:r>
            <a:r>
              <a:rPr kumimoji="1" lang="zh-CN" altLang="en-US" baseline="0" dirty="0"/>
              <a:t> </a:t>
            </a:r>
            <a:r>
              <a:rPr kumimoji="1" lang="en-US" altLang="zh-CN" baseline="0" dirty="0"/>
              <a:t>for</a:t>
            </a:r>
            <a:r>
              <a:rPr kumimoji="1" lang="zh-CN" altLang="en-US" baseline="0" dirty="0"/>
              <a:t> </a:t>
            </a:r>
            <a:r>
              <a:rPr kumimoji="1" lang="en-US" altLang="zh-CN" baseline="0" dirty="0"/>
              <a:t>education</a:t>
            </a:r>
            <a:r>
              <a:rPr kumimoji="1" lang="zh-CN" altLang="en-US" baseline="0" dirty="0"/>
              <a:t> </a:t>
            </a:r>
            <a:r>
              <a:rPr kumimoji="1" lang="en-US" altLang="zh-CN" baseline="0" dirty="0"/>
              <a:t>today</a:t>
            </a:r>
            <a:r>
              <a:rPr kumimoji="1" lang="zh-CN" altLang="en-US" baseline="0" dirty="0"/>
              <a:t>，</a:t>
            </a:r>
            <a:r>
              <a:rPr kumimoji="1" lang="en-US" altLang="zh-CN" baseline="0" dirty="0"/>
              <a:t>actually</a:t>
            </a:r>
            <a:r>
              <a:rPr kumimoji="1" lang="zh-CN" altLang="en-US" baseline="0" dirty="0"/>
              <a:t> </a:t>
            </a:r>
            <a:r>
              <a:rPr kumimoji="1" lang="en-US" altLang="zh-CN" baseline="0" dirty="0"/>
              <a:t>There</a:t>
            </a:r>
            <a:r>
              <a:rPr kumimoji="1" lang="zh-CN" altLang="en-US" baseline="0" dirty="0"/>
              <a:t> </a:t>
            </a:r>
            <a:r>
              <a:rPr kumimoji="1" lang="en-US" altLang="zh-CN" baseline="0" dirty="0"/>
              <a:t>are</a:t>
            </a:r>
            <a:r>
              <a:rPr kumimoji="1" lang="zh-CN" altLang="en-US" baseline="0" dirty="0"/>
              <a:t> </a:t>
            </a:r>
            <a:r>
              <a:rPr kumimoji="1" lang="en-US" altLang="zh-CN" baseline="0" dirty="0"/>
              <a:t>two</a:t>
            </a:r>
            <a:r>
              <a:rPr kumimoji="1" lang="zh-CN" altLang="en-US" baseline="0" dirty="0"/>
              <a:t> </a:t>
            </a:r>
            <a:r>
              <a:rPr kumimoji="1" lang="en-US" altLang="zh-CN" baseline="0" dirty="0"/>
              <a:t>requirements</a:t>
            </a:r>
            <a:r>
              <a:rPr kumimoji="1" lang="zh-CN" altLang="en-US" baseline="0" dirty="0"/>
              <a:t> </a:t>
            </a:r>
            <a:r>
              <a:rPr kumimoji="1" lang="en-US" altLang="zh-CN" baseline="0" dirty="0"/>
              <a:t>drives</a:t>
            </a:r>
            <a:endParaRPr kumimoji="1" lang="zh-CN" altLang="en-US"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a:t>
            </a:fld>
            <a:endParaRPr lang="zh-CN" altLang="en-US"/>
          </a:p>
        </p:txBody>
      </p:sp>
    </p:spTree>
    <p:extLst>
      <p:ext uri="{BB962C8B-B14F-4D97-AF65-F5344CB8AC3E}">
        <p14:creationId xmlns:p14="http://schemas.microsoft.com/office/powerpoint/2010/main" val="1039392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HK" sz="1200" b="0" i="0" kern="1200" dirty="0">
                <a:solidFill>
                  <a:schemeClr val="tx1"/>
                </a:solidFill>
                <a:effectLst/>
                <a:latin typeface="+mn-lt"/>
                <a:ea typeface="+mn-ea"/>
                <a:cs typeface="+mn-cs"/>
              </a:rPr>
              <a:t>The First Industrial Revolution was about coal, water and steam, bringing with it the steam engine and innovations that enabled the large scale manufacturing of goods and products, such as textiles. Its impact on civilisation was immense. No longer </a:t>
            </a:r>
            <a:r>
              <a:rPr lang="en-HK" sz="1200" b="0" i="0" kern="1200" dirty="0" err="1">
                <a:solidFill>
                  <a:schemeClr val="tx1"/>
                </a:solidFill>
                <a:effectLst/>
                <a:latin typeface="+mn-lt"/>
                <a:ea typeface="+mn-ea"/>
                <a:cs typeface="+mn-cs"/>
              </a:rPr>
              <a:t>centered</a:t>
            </a:r>
            <a:r>
              <a:rPr lang="en-HK" sz="1200" b="0" i="0" kern="1200" dirty="0">
                <a:solidFill>
                  <a:schemeClr val="tx1"/>
                </a:solidFill>
                <a:effectLst/>
                <a:latin typeface="+mn-lt"/>
                <a:ea typeface="+mn-ea"/>
                <a:cs typeface="+mn-cs"/>
              </a:rPr>
              <a:t> around villages, farming and the local crafting of goods, people flocked to cities to work in factories under low wages and in terrible conditions.</a:t>
            </a:r>
          </a:p>
          <a:p>
            <a:pPr fontAlgn="base"/>
            <a:r>
              <a:rPr lang="en-HK" sz="1200" b="0" i="0" kern="1200" dirty="0">
                <a:solidFill>
                  <a:schemeClr val="tx1"/>
                </a:solidFill>
                <a:effectLst/>
                <a:latin typeface="+mn-lt"/>
                <a:ea typeface="+mn-ea"/>
                <a:cs typeface="+mn-cs"/>
              </a:rPr>
              <a:t>The Second Industrial Revolution came about with the invention of electricity and enabled mass production (think production lines). Dating from the late 1800s to early 1900s, from this phase emerged the internal combustion engine, and thus the automobile. The period was marked with an increased use of steel and eventually petroleum, and the harnessing of electric current. It allowed much of the progress of the first industrial revolution to move beyond cities and achieve scale across countries and continents.</a:t>
            </a:r>
          </a:p>
          <a:p>
            <a:pPr fontAlgn="base"/>
            <a:r>
              <a:rPr lang="en-HK" sz="1200" b="0" i="0" kern="1200" dirty="0">
                <a:solidFill>
                  <a:schemeClr val="tx1"/>
                </a:solidFill>
                <a:effectLst/>
                <a:latin typeface="+mn-lt"/>
                <a:ea typeface="+mn-ea"/>
                <a:cs typeface="+mn-cs"/>
              </a:rPr>
              <a:t>The Third Industrial Revolution was all about computers. From the 1950s onwards, computers and digital systems enabled new ways of processing and sharing information. Transistors, microprocessors, robotics and automation – not to mention the internet and mass communications – would eventually allow for the ultimate in scale: globalisation.</a:t>
            </a:r>
          </a:p>
          <a:p>
            <a:pPr fontAlgn="base"/>
            <a:r>
              <a:rPr lang="en-HK" sz="1200" b="0" i="0" kern="1200" dirty="0">
                <a:solidFill>
                  <a:schemeClr val="tx1"/>
                </a:solidFill>
                <a:effectLst/>
                <a:latin typeface="+mn-lt"/>
                <a:ea typeface="+mn-ea"/>
                <a:cs typeface="+mn-cs"/>
              </a:rPr>
              <a:t>Which brings us to the Fourth Industrial Revolution, also referred to as Industry 4.0. According to the World Economic Forum which coined the phrase, it is one of “cyber-physical systems” – that is, the merging of the capabilities of both human and machine.</a:t>
            </a:r>
            <a:r>
              <a:rPr lang="en-HK" sz="1200" b="0" i="0" kern="1200" baseline="30000" dirty="0">
                <a:solidFill>
                  <a:schemeClr val="tx1"/>
                </a:solidFill>
                <a:effectLst/>
                <a:latin typeface="+mn-lt"/>
                <a:ea typeface="+mn-ea"/>
                <a:cs typeface="+mn-cs"/>
              </a:rPr>
              <a:t>1</a:t>
            </a:r>
            <a:r>
              <a:rPr lang="en-HK" sz="1200" b="0" i="0" kern="1200" dirty="0">
                <a:solidFill>
                  <a:schemeClr val="tx1"/>
                </a:solidFill>
                <a:effectLst/>
                <a:latin typeface="+mn-lt"/>
                <a:ea typeface="+mn-ea"/>
                <a:cs typeface="+mn-cs"/>
              </a:rPr>
              <a:t> This is the era of artificial intelligence, genome editing, biometrics, renewable energy, 3D printing, autonomous vehicles and the Internet of Things.</a:t>
            </a:r>
          </a:p>
          <a:p>
            <a:pPr fontAlgn="base"/>
            <a:r>
              <a:rPr lang="en-HK" sz="1200" b="0" i="0" kern="1200" dirty="0">
                <a:solidFill>
                  <a:schemeClr val="tx1"/>
                </a:solidFill>
                <a:effectLst/>
                <a:latin typeface="+mn-lt"/>
                <a:ea typeface="+mn-ea"/>
                <a:cs typeface="+mn-cs"/>
              </a:rPr>
              <a:t>In essence, it can be seen as a doubling down on revolutions one to three. Instead of technology being a thing we use, and which changes us, it will now be truly embedded into our lives – and our bodies – to affect great change. There is an argument that this is just an extension of the third revolution, but in many ways the speed and intent with which emergent technology is changing can be said to distinguish it from the adoption of computer technology.</a:t>
            </a:r>
          </a:p>
          <a:p>
            <a:r>
              <a:rPr lang="en-US" dirty="0"/>
              <a:t>s</a:t>
            </a:r>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a:t>
            </a:fld>
            <a:endParaRPr lang="zh-CN" altLang="en-US"/>
          </a:p>
        </p:txBody>
      </p:sp>
    </p:spTree>
    <p:extLst>
      <p:ext uri="{BB962C8B-B14F-4D97-AF65-F5344CB8AC3E}">
        <p14:creationId xmlns:p14="http://schemas.microsoft.com/office/powerpoint/2010/main" val="3870094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3</a:t>
            </a:fld>
            <a:endParaRPr lang="zh-CN" altLang="en-US"/>
          </a:p>
        </p:txBody>
      </p:sp>
    </p:spTree>
    <p:extLst>
      <p:ext uri="{BB962C8B-B14F-4D97-AF65-F5344CB8AC3E}">
        <p14:creationId xmlns:p14="http://schemas.microsoft.com/office/powerpoint/2010/main" val="900955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7</a:t>
            </a:fld>
            <a:endParaRPr lang="zh-CN" altLang="en-US"/>
          </a:p>
        </p:txBody>
      </p:sp>
    </p:spTree>
    <p:extLst>
      <p:ext uri="{BB962C8B-B14F-4D97-AF65-F5344CB8AC3E}">
        <p14:creationId xmlns:p14="http://schemas.microsoft.com/office/powerpoint/2010/main" val="37548871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9</a:t>
            </a:fld>
            <a:endParaRPr lang="zh-CN" altLang="en-US"/>
          </a:p>
        </p:txBody>
      </p:sp>
    </p:spTree>
    <p:extLst>
      <p:ext uri="{BB962C8B-B14F-4D97-AF65-F5344CB8AC3E}">
        <p14:creationId xmlns:p14="http://schemas.microsoft.com/office/powerpoint/2010/main" val="2315885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kern="1200" dirty="0">
                <a:solidFill>
                  <a:schemeClr val="tx1"/>
                </a:solidFill>
                <a:effectLst/>
                <a:latin typeface="Arial" panose="020B0604020202020204" pitchFamily="34" charset="0"/>
                <a:ea typeface="等线" panose="02010600030101010101" charset="-122"/>
                <a:cs typeface="等线" panose="02010600030101010101" charset="-122"/>
              </a:rPr>
              <a:t>Now that we know the benefits and technical maturity of SDDC, we are presented with a new issue. How do we implement SDDC simply and easily? </a:t>
            </a:r>
            <a:endParaRPr kumimoji="1" lang="zh-CN" altLang="en-US"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11</a:t>
            </a:fld>
            <a:endParaRPr lang="zh-CN" altLang="en-US"/>
          </a:p>
        </p:txBody>
      </p:sp>
    </p:spTree>
    <p:extLst>
      <p:ext uri="{BB962C8B-B14F-4D97-AF65-F5344CB8AC3E}">
        <p14:creationId xmlns:p14="http://schemas.microsoft.com/office/powerpoint/2010/main" val="2488878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dirty="0"/>
              <a:t>Is</a:t>
            </a:r>
            <a:r>
              <a:rPr kumimoji="1" lang="zh-CN" altLang="en-US" dirty="0"/>
              <a:t> </a:t>
            </a:r>
            <a:r>
              <a:rPr kumimoji="1" lang="en-US" altLang="zh-CN" dirty="0"/>
              <a:t>there</a:t>
            </a:r>
            <a:r>
              <a:rPr kumimoji="1" lang="zh-CN" altLang="en-US" baseline="0" dirty="0"/>
              <a:t> </a:t>
            </a:r>
            <a:r>
              <a:rPr kumimoji="1" lang="en-US" altLang="zh-CN" baseline="0" dirty="0"/>
              <a:t>a</a:t>
            </a:r>
            <a:r>
              <a:rPr kumimoji="1" lang="zh-CN" altLang="en-US" baseline="0" dirty="0"/>
              <a:t> </a:t>
            </a:r>
            <a:r>
              <a:rPr kumimoji="1" lang="en-US" altLang="zh-CN" baseline="0" dirty="0"/>
              <a:t>better</a:t>
            </a:r>
            <a:r>
              <a:rPr kumimoji="1" lang="zh-CN" altLang="en-US" baseline="0" dirty="0"/>
              <a:t> </a:t>
            </a:r>
            <a:r>
              <a:rPr kumimoji="1" lang="en-US" altLang="zh-CN" baseline="0" dirty="0"/>
              <a:t>solution</a:t>
            </a:r>
            <a:r>
              <a:rPr kumimoji="1" lang="zh-CN" altLang="en-US" baseline="0" dirty="0"/>
              <a:t> </a:t>
            </a:r>
            <a:r>
              <a:rPr kumimoji="1" lang="en-US" altLang="zh-CN" baseline="0" dirty="0"/>
              <a:t>to</a:t>
            </a:r>
            <a:r>
              <a:rPr kumimoji="1" lang="zh-CN" altLang="en-US" baseline="0" dirty="0"/>
              <a:t> </a:t>
            </a:r>
            <a:r>
              <a:rPr kumimoji="1" lang="en-US" altLang="zh-CN" baseline="0" dirty="0"/>
              <a:t>meet</a:t>
            </a:r>
            <a:r>
              <a:rPr kumimoji="1" lang="zh-CN" altLang="en-US" baseline="0" dirty="0"/>
              <a:t> </a:t>
            </a:r>
            <a:r>
              <a:rPr kumimoji="1" lang="en-US" altLang="zh-CN" baseline="0" dirty="0"/>
              <a:t>the</a:t>
            </a:r>
            <a:r>
              <a:rPr kumimoji="1" lang="zh-CN" altLang="en-US" baseline="0" dirty="0"/>
              <a:t> </a:t>
            </a:r>
            <a:r>
              <a:rPr kumimoji="1" lang="en-US" altLang="zh-CN" baseline="0" dirty="0"/>
              <a:t>requirements</a:t>
            </a:r>
            <a:r>
              <a:rPr kumimoji="1" lang="zh-CN" altLang="en-US" baseline="0" dirty="0"/>
              <a:t> </a:t>
            </a:r>
            <a:r>
              <a:rPr kumimoji="1" lang="en-US" altLang="zh-CN" baseline="0" dirty="0"/>
              <a:t>changes,</a:t>
            </a:r>
            <a:r>
              <a:rPr lang="en-US" altLang="zh-CN" sz="1200" kern="1200" dirty="0">
                <a:solidFill>
                  <a:schemeClr val="tx1"/>
                </a:solidFill>
                <a:effectLst/>
                <a:latin typeface="Arial" panose="020B0604020202020204" pitchFamily="34" charset="0"/>
                <a:ea typeface="等线" panose="02010600030101010101" charset="-122"/>
                <a:cs typeface="等线" panose="02010600030101010101" charset="-122"/>
              </a:rPr>
              <a:t> Three years ago Gartner predicted that the future of the data center will be software-defined with all resources integrated under a single management platform. SDDC provides speed and agility for businesses, reduces CAPEX by more than 46%, and reduces OPEX while improving productivity by 58%.</a:t>
            </a:r>
            <a:r>
              <a:rPr lang="zh-CN" altLang="zh-CN" dirty="0">
                <a:effectLst/>
              </a:rPr>
              <a:t> </a:t>
            </a:r>
            <a:endParaRPr kumimoji="1" lang="en-US" altLang="zh-CN"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12</a:t>
            </a:fld>
            <a:endParaRPr lang="zh-CN" altLang="en-US"/>
          </a:p>
        </p:txBody>
      </p:sp>
    </p:spTree>
    <p:extLst>
      <p:ext uri="{BB962C8B-B14F-4D97-AF65-F5344CB8AC3E}">
        <p14:creationId xmlns:p14="http://schemas.microsoft.com/office/powerpoint/2010/main" val="2288338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dirty="0"/>
              <a:t>So</a:t>
            </a:r>
            <a:r>
              <a:rPr kumimoji="1" lang="zh-CN" altLang="en-US" baseline="0" dirty="0"/>
              <a:t> </a:t>
            </a:r>
            <a:r>
              <a:rPr kumimoji="1" lang="en-US" altLang="zh-CN" baseline="0" dirty="0"/>
              <a:t>what</a:t>
            </a:r>
            <a:r>
              <a:rPr kumimoji="1" lang="zh-CN" altLang="en-US" baseline="0" dirty="0"/>
              <a:t> </a:t>
            </a:r>
            <a:r>
              <a:rPr kumimoji="1" lang="en-US" altLang="zh-CN" baseline="0" dirty="0"/>
              <a:t>do</a:t>
            </a:r>
            <a:r>
              <a:rPr kumimoji="1" lang="zh-CN" altLang="en-US" baseline="0" dirty="0"/>
              <a:t> </a:t>
            </a:r>
            <a:r>
              <a:rPr kumimoji="1" lang="en-US" altLang="zh-CN" baseline="0" dirty="0"/>
              <a:t>we</a:t>
            </a:r>
            <a:r>
              <a:rPr kumimoji="1" lang="zh-CN" altLang="en-US" baseline="0" dirty="0"/>
              <a:t> </a:t>
            </a:r>
            <a:r>
              <a:rPr kumimoji="1" lang="en-US" altLang="zh-CN" baseline="0" dirty="0"/>
              <a:t>want</a:t>
            </a:r>
            <a:r>
              <a:rPr kumimoji="1" lang="zh-CN" altLang="en-US" baseline="0" dirty="0"/>
              <a:t> </a:t>
            </a:r>
            <a:r>
              <a:rPr kumimoji="1" lang="en-US" altLang="zh-CN" baseline="0" dirty="0"/>
              <a:t>to</a:t>
            </a:r>
            <a:r>
              <a:rPr kumimoji="1" lang="zh-CN" altLang="en-US" baseline="0" dirty="0"/>
              <a:t> </a:t>
            </a:r>
            <a:r>
              <a:rPr kumimoji="1" lang="en-US" altLang="zh-CN" baseline="0" dirty="0"/>
              <a:t>achieve,</a:t>
            </a:r>
            <a:r>
              <a:rPr kumimoji="1" lang="zh-CN" altLang="en-US" baseline="0" dirty="0"/>
              <a:t> </a:t>
            </a:r>
            <a:r>
              <a:rPr kumimoji="1" lang="en-US" altLang="zh-CN" baseline="0" dirty="0"/>
              <a:t>This</a:t>
            </a:r>
            <a:r>
              <a:rPr kumimoji="1" lang="zh-CN" altLang="en-US" baseline="0" dirty="0"/>
              <a:t> </a:t>
            </a:r>
            <a:r>
              <a:rPr kumimoji="1" lang="en-US" altLang="zh-CN" baseline="0" dirty="0"/>
              <a:t>new</a:t>
            </a:r>
            <a:r>
              <a:rPr kumimoji="1" lang="zh-CN" altLang="en-US" baseline="0" dirty="0"/>
              <a:t> </a:t>
            </a:r>
            <a:r>
              <a:rPr kumimoji="1" lang="en-US" altLang="zh-CN" baseline="0" dirty="0"/>
              <a:t>topology</a:t>
            </a:r>
            <a:r>
              <a:rPr kumimoji="1" lang="zh-CN" altLang="en-US" baseline="0" dirty="0"/>
              <a:t> </a:t>
            </a:r>
            <a:r>
              <a:rPr kumimoji="1" lang="en-US" altLang="zh-CN" baseline="0" dirty="0"/>
              <a:t>is</a:t>
            </a:r>
            <a:r>
              <a:rPr kumimoji="1" lang="zh-CN" altLang="en-US" baseline="0" dirty="0"/>
              <a:t> </a:t>
            </a:r>
            <a:r>
              <a:rPr kumimoji="1" lang="en-US" altLang="zh-CN" baseline="0" dirty="0"/>
              <a:t>our</a:t>
            </a:r>
            <a:r>
              <a:rPr kumimoji="1" lang="zh-CN" altLang="en-US" baseline="0" dirty="0"/>
              <a:t> </a:t>
            </a:r>
            <a:r>
              <a:rPr kumimoji="1" lang="en-US" altLang="zh-CN" baseline="0" dirty="0"/>
              <a:t>expectation:</a:t>
            </a:r>
            <a:r>
              <a:rPr kumimoji="1" lang="zh-CN" altLang="en-US" baseline="0" dirty="0"/>
              <a:t> </a:t>
            </a:r>
            <a:r>
              <a:rPr kumimoji="1" lang="en-US" altLang="zh-CN" baseline="0" dirty="0"/>
              <a:t>A</a:t>
            </a:r>
            <a:r>
              <a:rPr kumimoji="1" lang="zh-CN" altLang="en-US" baseline="0" dirty="0"/>
              <a:t> </a:t>
            </a:r>
            <a:r>
              <a:rPr kumimoji="1" lang="en-US" altLang="zh-CN" baseline="0" dirty="0"/>
              <a:t>software-defined</a:t>
            </a:r>
            <a:r>
              <a:rPr kumimoji="1" lang="zh-CN" altLang="en-US" baseline="0" dirty="0"/>
              <a:t> </a:t>
            </a:r>
            <a:r>
              <a:rPr kumimoji="1" lang="en-US" altLang="zh-CN" baseline="0" dirty="0"/>
              <a:t>converged</a:t>
            </a:r>
            <a:r>
              <a:rPr kumimoji="1" lang="zh-CN" altLang="en-US" baseline="0" dirty="0"/>
              <a:t> </a:t>
            </a:r>
            <a:r>
              <a:rPr kumimoji="1" lang="en-US" altLang="zh-CN" baseline="0" dirty="0"/>
              <a:t>topology</a:t>
            </a:r>
            <a:r>
              <a:rPr kumimoji="1" lang="zh-CN" altLang="en-US" baseline="0" dirty="0"/>
              <a:t> </a:t>
            </a:r>
            <a:r>
              <a:rPr kumimoji="1" lang="en-US" altLang="zh-CN" baseline="0" dirty="0"/>
              <a:t>that</a:t>
            </a:r>
            <a:r>
              <a:rPr kumimoji="1" lang="zh-CN" altLang="en-US" baseline="0" dirty="0"/>
              <a:t> </a:t>
            </a:r>
            <a:r>
              <a:rPr kumimoji="1" lang="en-US" altLang="zh-CN" baseline="0" dirty="0"/>
              <a:t>just</a:t>
            </a:r>
            <a:r>
              <a:rPr kumimoji="1" lang="zh-CN" altLang="en-US" baseline="0" dirty="0"/>
              <a:t> </a:t>
            </a:r>
            <a:r>
              <a:rPr kumimoji="1" lang="en-US" altLang="zh-CN" baseline="0" dirty="0"/>
              <a:t>only</a:t>
            </a:r>
            <a:r>
              <a:rPr kumimoji="1" lang="zh-CN" altLang="en-US" baseline="0" dirty="0"/>
              <a:t> </a:t>
            </a:r>
            <a:r>
              <a:rPr kumimoji="1" lang="en-US" altLang="zh-CN" baseline="0" dirty="0"/>
              <a:t>few</a:t>
            </a:r>
            <a:r>
              <a:rPr kumimoji="1" lang="zh-CN" altLang="en-US" baseline="0" dirty="0"/>
              <a:t> </a:t>
            </a:r>
            <a:r>
              <a:rPr kumimoji="1" lang="en-US" altLang="zh-CN" baseline="0" dirty="0"/>
              <a:t>hardware</a:t>
            </a:r>
            <a:r>
              <a:rPr kumimoji="1" lang="zh-CN" altLang="en-US" baseline="0" dirty="0"/>
              <a:t> </a:t>
            </a:r>
            <a:r>
              <a:rPr kumimoji="1" lang="en-US" altLang="zh-CN" baseline="0" dirty="0"/>
              <a:t>appliance, a</a:t>
            </a:r>
            <a:r>
              <a:rPr kumimoji="1" lang="zh-CN" altLang="en-US" baseline="0" dirty="0"/>
              <a:t> </a:t>
            </a:r>
            <a:r>
              <a:rPr kumimoji="1" lang="en-US" altLang="zh-CN" baseline="0" dirty="0"/>
              <a:t>simple</a:t>
            </a:r>
            <a:r>
              <a:rPr kumimoji="1" lang="zh-CN" altLang="en-US" baseline="0" dirty="0"/>
              <a:t> </a:t>
            </a:r>
            <a:r>
              <a:rPr kumimoji="1" lang="en-US" altLang="zh-CN" baseline="0" dirty="0"/>
              <a:t>architecture</a:t>
            </a:r>
            <a:r>
              <a:rPr kumimoji="1" lang="zh-CN" altLang="en-US" baseline="0" dirty="0"/>
              <a:t> </a:t>
            </a:r>
            <a:r>
              <a:rPr kumimoji="1" lang="en-US" altLang="zh-CN" baseline="0" dirty="0"/>
              <a:t>,a</a:t>
            </a:r>
            <a:r>
              <a:rPr kumimoji="1" lang="zh-CN" altLang="en-US" baseline="0" dirty="0"/>
              <a:t> </a:t>
            </a:r>
            <a:r>
              <a:rPr kumimoji="1" lang="en-US" altLang="zh-CN" baseline="0" dirty="0"/>
              <a:t>visualized</a:t>
            </a:r>
            <a:r>
              <a:rPr kumimoji="1" lang="zh-CN" altLang="en-US" baseline="0" dirty="0"/>
              <a:t> </a:t>
            </a:r>
            <a:r>
              <a:rPr kumimoji="1" lang="en-US" altLang="zh-CN" baseline="0" dirty="0"/>
              <a:t>unified</a:t>
            </a:r>
            <a:r>
              <a:rPr kumimoji="1" lang="zh-CN" altLang="en-US" baseline="0" dirty="0"/>
              <a:t> </a:t>
            </a:r>
            <a:r>
              <a:rPr kumimoji="1" lang="en-US" altLang="zh-CN" baseline="0" dirty="0"/>
              <a:t>management</a:t>
            </a:r>
            <a:r>
              <a:rPr kumimoji="1" lang="zh-CN" altLang="en-US" baseline="0" dirty="0"/>
              <a:t> </a:t>
            </a:r>
            <a:r>
              <a:rPr kumimoji="1" lang="en-US" altLang="zh-CN" baseline="0" dirty="0"/>
              <a:t>and</a:t>
            </a:r>
            <a:r>
              <a:rPr kumimoji="1" lang="zh-CN" altLang="en-US" baseline="0" dirty="0"/>
              <a:t> </a:t>
            </a:r>
            <a:r>
              <a:rPr kumimoji="1" lang="en-US" altLang="zh-CN" baseline="0" dirty="0"/>
              <a:t>expand</a:t>
            </a:r>
            <a:r>
              <a:rPr kumimoji="1" lang="zh-CN" altLang="en-US" baseline="0" dirty="0"/>
              <a:t> </a:t>
            </a:r>
            <a:r>
              <a:rPr kumimoji="1" lang="en-US" altLang="zh-CN" baseline="0" dirty="0"/>
              <a:t>as</a:t>
            </a:r>
            <a:r>
              <a:rPr kumimoji="1" lang="zh-CN" altLang="en-US" baseline="0" dirty="0"/>
              <a:t> </a:t>
            </a:r>
            <a:r>
              <a:rPr kumimoji="1" lang="en-US" altLang="zh-CN" baseline="0" dirty="0"/>
              <a:t>business</a:t>
            </a:r>
            <a:r>
              <a:rPr kumimoji="1" lang="zh-CN" altLang="en-US" baseline="0" dirty="0"/>
              <a:t> </a:t>
            </a:r>
            <a:r>
              <a:rPr kumimoji="1" lang="en-US" altLang="zh-CN" baseline="0" dirty="0"/>
              <a:t>need</a:t>
            </a:r>
            <a:r>
              <a:rPr kumimoji="1" lang="zh-CN" altLang="en-US" baseline="0" dirty="0"/>
              <a:t>；</a:t>
            </a:r>
            <a:endParaRPr kumimoji="1" lang="zh-CN" altLang="en-US"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15</a:t>
            </a:fld>
            <a:endParaRPr lang="zh-CN" altLang="en-US"/>
          </a:p>
        </p:txBody>
      </p:sp>
    </p:spTree>
    <p:extLst>
      <p:ext uri="{BB962C8B-B14F-4D97-AF65-F5344CB8AC3E}">
        <p14:creationId xmlns:p14="http://schemas.microsoft.com/office/powerpoint/2010/main" val="17259699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World Backup Day came and went – did you notice? It seems the only thing we've learned is that everyone wants Recovery Point Objectives (RPOs) of 0. Unfortunately, aggressive RPO targets are hard. They affect the design of real world environments, and are sometimes not possible.</a:t>
            </a:r>
          </a:p>
          <a:p>
            <a:endParaRPr lang="en-US" altLang="zh-CN" dirty="0"/>
          </a:p>
          <a:p>
            <a:r>
              <a:rPr lang="en-US" altLang="zh-CN" dirty="0"/>
              <a:t>And RPO of 0 means "no data loss". With RPO 0, if a tornado touches down and obliterates your data center, not one block of data a production workload was writing is lost. This seemingly miraculous level of data protection is possible, within certain limits.</a:t>
            </a:r>
          </a:p>
          <a:p>
            <a:endParaRPr lang="en-US" altLang="zh-CN" dirty="0"/>
          </a:p>
          <a:p>
            <a:r>
              <a:rPr lang="en-US" altLang="zh-CN" dirty="0"/>
              <a:t>RPO 0 is expensive. So expensive, in fact, that RPO 0 will place significant constraints on how you can design your data center. Even more frustrating is that all the modern technologies at our disposal make the design process even more ambiguous, not less.</a:t>
            </a:r>
            <a:endParaRPr lang="zh-CN" altLang="en-US"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20</a:t>
            </a:fld>
            <a:endParaRPr lang="zh-CN" altLang="en-US"/>
          </a:p>
        </p:txBody>
      </p:sp>
    </p:spTree>
    <p:extLst>
      <p:ext uri="{BB962C8B-B14F-4D97-AF65-F5344CB8AC3E}">
        <p14:creationId xmlns:p14="http://schemas.microsoft.com/office/powerpoint/2010/main" val="2875682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25</a:t>
            </a:fld>
            <a:endParaRPr lang="zh-CN" altLang="en-US"/>
          </a:p>
        </p:txBody>
      </p:sp>
    </p:spTree>
    <p:extLst>
      <p:ext uri="{BB962C8B-B14F-4D97-AF65-F5344CB8AC3E}">
        <p14:creationId xmlns:p14="http://schemas.microsoft.com/office/powerpoint/2010/main" val="2807630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28</a:t>
            </a:fld>
            <a:endParaRPr lang="zh-CN" altLang="en-US"/>
          </a:p>
        </p:txBody>
      </p:sp>
    </p:spTree>
    <p:extLst>
      <p:ext uri="{BB962C8B-B14F-4D97-AF65-F5344CB8AC3E}">
        <p14:creationId xmlns:p14="http://schemas.microsoft.com/office/powerpoint/2010/main" val="34780181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143192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02051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80070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335834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517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216203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8" r:id="rId5"/>
    <p:sldLayoutId id="2147483660" r:id="rId6"/>
    <p:sldLayoutId id="2147483659" r:id="rId7"/>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3.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2.emf"/><Relationship Id="rId5" Type="http://schemas.openxmlformats.org/officeDocument/2006/relationships/image" Target="../media/image21.emf"/><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17" Type="http://schemas.openxmlformats.org/officeDocument/2006/relationships/image" Target="../media/image38.png"/><Relationship Id="rId2" Type="http://schemas.openxmlformats.org/officeDocument/2006/relationships/image" Target="../media/image3.png"/><Relationship Id="rId16"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 Id="rId14" Type="http://schemas.openxmlformats.org/officeDocument/2006/relationships/image" Target="../media/image35.png"/></Relationships>
</file>

<file path=ppt/slides/_rels/slide15.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50.png"/><Relationship Id="rId3" Type="http://schemas.openxmlformats.org/officeDocument/2006/relationships/image" Target="../media/image40.png"/><Relationship Id="rId7" Type="http://schemas.openxmlformats.org/officeDocument/2006/relationships/image" Target="../media/image44.png"/><Relationship Id="rId12" Type="http://schemas.openxmlformats.org/officeDocument/2006/relationships/image" Target="../media/image49.png"/><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3.png"/><Relationship Id="rId11" Type="http://schemas.openxmlformats.org/officeDocument/2006/relationships/image" Target="../media/image48.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png"/><Relationship Id="rId14" Type="http://schemas.openxmlformats.org/officeDocument/2006/relationships/image" Target="../media/image37.png"/></Relationships>
</file>

<file path=ppt/slides/_rels/slide16.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1.png"/><Relationship Id="rId3" Type="http://schemas.openxmlformats.org/officeDocument/2006/relationships/image" Target="../media/image51.png"/><Relationship Id="rId7" Type="http://schemas.openxmlformats.org/officeDocument/2006/relationships/image" Target="../media/image55.png"/><Relationship Id="rId12" Type="http://schemas.openxmlformats.org/officeDocument/2006/relationships/image" Target="../media/image60.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4.png"/><Relationship Id="rId11" Type="http://schemas.openxmlformats.org/officeDocument/2006/relationships/image" Target="../media/image59.png"/><Relationship Id="rId5" Type="http://schemas.openxmlformats.org/officeDocument/2006/relationships/image" Target="../media/image53.png"/><Relationship Id="rId15" Type="http://schemas.openxmlformats.org/officeDocument/2006/relationships/image" Target="../media/image63.png"/><Relationship Id="rId10" Type="http://schemas.openxmlformats.org/officeDocument/2006/relationships/image" Target="../media/image58.png"/><Relationship Id="rId4" Type="http://schemas.openxmlformats.org/officeDocument/2006/relationships/image" Target="../media/image52.png"/><Relationship Id="rId9" Type="http://schemas.openxmlformats.org/officeDocument/2006/relationships/image" Target="../media/image57.png"/><Relationship Id="rId14" Type="http://schemas.openxmlformats.org/officeDocument/2006/relationships/image" Target="../media/image62.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4.png"/><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72.tiff"/><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80.png"/><Relationship Id="rId5" Type="http://schemas.openxmlformats.org/officeDocument/2006/relationships/image" Target="../media/image71.jpeg"/><Relationship Id="rId4" Type="http://schemas.openxmlformats.org/officeDocument/2006/relationships/image" Target="../media/image70.png"/></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g"/><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23.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77.tiff"/><Relationship Id="rId7" Type="http://schemas.openxmlformats.org/officeDocument/2006/relationships/image" Target="../media/image81.tiff"/><Relationship Id="rId2" Type="http://schemas.openxmlformats.org/officeDocument/2006/relationships/image" Target="../media/image76.tiff"/><Relationship Id="rId1" Type="http://schemas.openxmlformats.org/officeDocument/2006/relationships/slideLayout" Target="../slideLayouts/slideLayout2.xml"/><Relationship Id="rId6" Type="http://schemas.openxmlformats.org/officeDocument/2006/relationships/image" Target="../media/image80.tiff"/><Relationship Id="rId5" Type="http://schemas.openxmlformats.org/officeDocument/2006/relationships/image" Target="../media/image79.tiff"/><Relationship Id="rId4" Type="http://schemas.openxmlformats.org/officeDocument/2006/relationships/image" Target="../media/image78.tiff"/></Relationships>
</file>

<file path=ppt/slides/_rels/slide24.xml.rels><?xml version="1.0" encoding="UTF-8" standalone="yes"?>
<Relationships xmlns="http://schemas.openxmlformats.org/package/2006/relationships"><Relationship Id="rId8" Type="http://schemas.openxmlformats.org/officeDocument/2006/relationships/image" Target="../media/image87.png"/><Relationship Id="rId3" Type="http://schemas.microsoft.com/office/2007/relationships/hdphoto" Target="../media/hdphoto2.wdp"/><Relationship Id="rId7" Type="http://schemas.openxmlformats.org/officeDocument/2006/relationships/image" Target="../media/image86.png"/><Relationship Id="rId2" Type="http://schemas.openxmlformats.org/officeDocument/2006/relationships/image" Target="../media/image83.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85.png"/><Relationship Id="rId4" Type="http://schemas.openxmlformats.org/officeDocument/2006/relationships/image" Target="../media/image84.png"/></Relationships>
</file>

<file path=ppt/slides/_rels/slide2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 Id="rId4" Type="http://schemas.openxmlformats.org/officeDocument/2006/relationships/image" Target="../media/image90.tiff"/></Relationships>
</file>

<file path=ppt/slides/_rels/slide26.xml.rels><?xml version="1.0" encoding="UTF-8" standalone="yes"?>
<Relationships xmlns="http://schemas.openxmlformats.org/package/2006/relationships"><Relationship Id="rId8" Type="http://schemas.openxmlformats.org/officeDocument/2006/relationships/image" Target="../media/image95.emf"/><Relationship Id="rId3" Type="http://schemas.openxmlformats.org/officeDocument/2006/relationships/image" Target="../media/image3.png"/><Relationship Id="rId7" Type="http://schemas.openxmlformats.org/officeDocument/2006/relationships/image" Target="../media/image94.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3.png"/><Relationship Id="rId5" Type="http://schemas.openxmlformats.org/officeDocument/2006/relationships/image" Target="../media/image92.emf"/><Relationship Id="rId10" Type="http://schemas.openxmlformats.org/officeDocument/2006/relationships/image" Target="../media/image72.tiff"/><Relationship Id="rId4" Type="http://schemas.openxmlformats.org/officeDocument/2006/relationships/image" Target="../media/image91.emf"/><Relationship Id="rId9" Type="http://schemas.openxmlformats.org/officeDocument/2006/relationships/image" Target="../media/image96.tiff"/></Relationships>
</file>

<file path=ppt/slides/_rels/slide2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6" Type="http://schemas.openxmlformats.org/officeDocument/2006/relationships/image" Target="../media/image123.gif"/><Relationship Id="rId21" Type="http://schemas.openxmlformats.org/officeDocument/2006/relationships/image" Target="../media/image118.png"/><Relationship Id="rId42" Type="http://schemas.openxmlformats.org/officeDocument/2006/relationships/image" Target="../media/image139.png"/><Relationship Id="rId47" Type="http://schemas.openxmlformats.org/officeDocument/2006/relationships/image" Target="../media/image144.png"/><Relationship Id="rId63" Type="http://schemas.openxmlformats.org/officeDocument/2006/relationships/image" Target="../media/image160.png"/><Relationship Id="rId68" Type="http://schemas.openxmlformats.org/officeDocument/2006/relationships/image" Target="../media/image165.png"/><Relationship Id="rId7" Type="http://schemas.openxmlformats.org/officeDocument/2006/relationships/image" Target="../media/image104.jpg"/><Relationship Id="rId71" Type="http://schemas.openxmlformats.org/officeDocument/2006/relationships/image" Target="../media/image168.tiff"/><Relationship Id="rId2" Type="http://schemas.openxmlformats.org/officeDocument/2006/relationships/image" Target="../media/image99.png"/><Relationship Id="rId16" Type="http://schemas.openxmlformats.org/officeDocument/2006/relationships/image" Target="../media/image113.png"/><Relationship Id="rId29" Type="http://schemas.openxmlformats.org/officeDocument/2006/relationships/image" Target="../media/image126.png"/><Relationship Id="rId11" Type="http://schemas.openxmlformats.org/officeDocument/2006/relationships/image" Target="../media/image108.jpg"/><Relationship Id="rId24" Type="http://schemas.openxmlformats.org/officeDocument/2006/relationships/image" Target="../media/image121.png"/><Relationship Id="rId32" Type="http://schemas.openxmlformats.org/officeDocument/2006/relationships/image" Target="../media/image129.jpg"/><Relationship Id="rId37" Type="http://schemas.openxmlformats.org/officeDocument/2006/relationships/image" Target="../media/image134.png"/><Relationship Id="rId40" Type="http://schemas.openxmlformats.org/officeDocument/2006/relationships/image" Target="../media/image137.jpeg"/><Relationship Id="rId45" Type="http://schemas.openxmlformats.org/officeDocument/2006/relationships/image" Target="../media/image142.png"/><Relationship Id="rId53" Type="http://schemas.openxmlformats.org/officeDocument/2006/relationships/image" Target="../media/image150.png"/><Relationship Id="rId58" Type="http://schemas.openxmlformats.org/officeDocument/2006/relationships/image" Target="../media/image155.png"/><Relationship Id="rId66" Type="http://schemas.openxmlformats.org/officeDocument/2006/relationships/image" Target="../media/image163.png"/><Relationship Id="rId5" Type="http://schemas.openxmlformats.org/officeDocument/2006/relationships/image" Target="../media/image102.png"/><Relationship Id="rId61" Type="http://schemas.openxmlformats.org/officeDocument/2006/relationships/image" Target="../media/image158.jpg"/><Relationship Id="rId19" Type="http://schemas.openxmlformats.org/officeDocument/2006/relationships/image" Target="../media/image116.png"/><Relationship Id="rId14" Type="http://schemas.openxmlformats.org/officeDocument/2006/relationships/image" Target="../media/image111.jpg"/><Relationship Id="rId22" Type="http://schemas.openxmlformats.org/officeDocument/2006/relationships/image" Target="../media/image119.gif"/><Relationship Id="rId27" Type="http://schemas.openxmlformats.org/officeDocument/2006/relationships/image" Target="../media/image124.png"/><Relationship Id="rId30" Type="http://schemas.openxmlformats.org/officeDocument/2006/relationships/image" Target="../media/image127.gif"/><Relationship Id="rId35" Type="http://schemas.openxmlformats.org/officeDocument/2006/relationships/image" Target="../media/image132.jpg"/><Relationship Id="rId43" Type="http://schemas.openxmlformats.org/officeDocument/2006/relationships/image" Target="../media/image140.png"/><Relationship Id="rId48" Type="http://schemas.openxmlformats.org/officeDocument/2006/relationships/image" Target="../media/image145.jpg"/><Relationship Id="rId56" Type="http://schemas.openxmlformats.org/officeDocument/2006/relationships/image" Target="../media/image153.png"/><Relationship Id="rId64" Type="http://schemas.openxmlformats.org/officeDocument/2006/relationships/image" Target="../media/image161.png"/><Relationship Id="rId69" Type="http://schemas.openxmlformats.org/officeDocument/2006/relationships/image" Target="../media/image166.jpg"/><Relationship Id="rId8" Type="http://schemas.openxmlformats.org/officeDocument/2006/relationships/image" Target="../media/image105.jpg"/><Relationship Id="rId51" Type="http://schemas.openxmlformats.org/officeDocument/2006/relationships/image" Target="../media/image148.png"/><Relationship Id="rId3" Type="http://schemas.openxmlformats.org/officeDocument/2006/relationships/image" Target="../media/image100.png"/><Relationship Id="rId12" Type="http://schemas.openxmlformats.org/officeDocument/2006/relationships/image" Target="../media/image109.jpg"/><Relationship Id="rId17" Type="http://schemas.openxmlformats.org/officeDocument/2006/relationships/image" Target="../media/image114.png"/><Relationship Id="rId25" Type="http://schemas.openxmlformats.org/officeDocument/2006/relationships/image" Target="../media/image122.png"/><Relationship Id="rId33" Type="http://schemas.openxmlformats.org/officeDocument/2006/relationships/image" Target="../media/image130.png"/><Relationship Id="rId38" Type="http://schemas.openxmlformats.org/officeDocument/2006/relationships/image" Target="../media/image135.jpg"/><Relationship Id="rId46" Type="http://schemas.openxmlformats.org/officeDocument/2006/relationships/image" Target="../media/image143.png"/><Relationship Id="rId59" Type="http://schemas.openxmlformats.org/officeDocument/2006/relationships/image" Target="../media/image156.jpg"/><Relationship Id="rId67" Type="http://schemas.openxmlformats.org/officeDocument/2006/relationships/image" Target="../media/image164.png"/><Relationship Id="rId20" Type="http://schemas.openxmlformats.org/officeDocument/2006/relationships/image" Target="../media/image117.png"/><Relationship Id="rId41" Type="http://schemas.openxmlformats.org/officeDocument/2006/relationships/image" Target="../media/image138.jpg"/><Relationship Id="rId54" Type="http://schemas.openxmlformats.org/officeDocument/2006/relationships/image" Target="../media/image151.jpg"/><Relationship Id="rId62" Type="http://schemas.openxmlformats.org/officeDocument/2006/relationships/image" Target="../media/image159.png"/><Relationship Id="rId70" Type="http://schemas.openxmlformats.org/officeDocument/2006/relationships/image" Target="../media/image167.png"/><Relationship Id="rId1" Type="http://schemas.openxmlformats.org/officeDocument/2006/relationships/slideLayout" Target="../slideLayouts/slideLayout2.xml"/><Relationship Id="rId6" Type="http://schemas.openxmlformats.org/officeDocument/2006/relationships/image" Target="../media/image103.png"/><Relationship Id="rId15" Type="http://schemas.openxmlformats.org/officeDocument/2006/relationships/image" Target="../media/image112.jpg"/><Relationship Id="rId23" Type="http://schemas.openxmlformats.org/officeDocument/2006/relationships/image" Target="../media/image120.png"/><Relationship Id="rId28" Type="http://schemas.openxmlformats.org/officeDocument/2006/relationships/image" Target="../media/image125.jpg"/><Relationship Id="rId36" Type="http://schemas.openxmlformats.org/officeDocument/2006/relationships/image" Target="../media/image133.jpg"/><Relationship Id="rId49" Type="http://schemas.openxmlformats.org/officeDocument/2006/relationships/image" Target="../media/image146.png"/><Relationship Id="rId57" Type="http://schemas.openxmlformats.org/officeDocument/2006/relationships/image" Target="../media/image154.png"/><Relationship Id="rId10" Type="http://schemas.openxmlformats.org/officeDocument/2006/relationships/image" Target="../media/image107.jpg"/><Relationship Id="rId31" Type="http://schemas.openxmlformats.org/officeDocument/2006/relationships/image" Target="../media/image128.gif"/><Relationship Id="rId44" Type="http://schemas.openxmlformats.org/officeDocument/2006/relationships/image" Target="../media/image141.png"/><Relationship Id="rId52" Type="http://schemas.openxmlformats.org/officeDocument/2006/relationships/image" Target="../media/image149.png"/><Relationship Id="rId60" Type="http://schemas.openxmlformats.org/officeDocument/2006/relationships/image" Target="../media/image157.jpg"/><Relationship Id="rId65" Type="http://schemas.openxmlformats.org/officeDocument/2006/relationships/image" Target="../media/image162.png"/><Relationship Id="rId4" Type="http://schemas.openxmlformats.org/officeDocument/2006/relationships/image" Target="../media/image101.png"/><Relationship Id="rId9" Type="http://schemas.openxmlformats.org/officeDocument/2006/relationships/image" Target="../media/image106.png"/><Relationship Id="rId13" Type="http://schemas.openxmlformats.org/officeDocument/2006/relationships/image" Target="../media/image110.JPG"/><Relationship Id="rId18" Type="http://schemas.openxmlformats.org/officeDocument/2006/relationships/image" Target="../media/image115.png"/><Relationship Id="rId39" Type="http://schemas.openxmlformats.org/officeDocument/2006/relationships/image" Target="../media/image136.jpg"/><Relationship Id="rId34" Type="http://schemas.openxmlformats.org/officeDocument/2006/relationships/image" Target="../media/image131.jpg"/><Relationship Id="rId50" Type="http://schemas.openxmlformats.org/officeDocument/2006/relationships/image" Target="../media/image147.png"/><Relationship Id="rId55" Type="http://schemas.openxmlformats.org/officeDocument/2006/relationships/image" Target="../media/image152.png"/></Relationships>
</file>

<file path=ppt/slides/_rels/slide29.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71.png"/><Relationship Id="rId4" Type="http://schemas.openxmlformats.org/officeDocument/2006/relationships/image" Target="../media/image170.png"/></Relationships>
</file>

<file path=ppt/slides/_rels/slide30.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us02web.zoom.us/webinar/register/6015879508706/WN_UQoInzZ3R3ymNCi4FIt8SA" TargetMode="External"/><Relationship Id="rId2" Type="http://schemas.openxmlformats.org/officeDocument/2006/relationships/image" Target="../media/image173.tif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Sangfor Technologies Inc.</a:t>
              </a:r>
            </a:p>
          </p:txBody>
        </p:sp>
      </p:grpSp>
      <p:sp>
        <p:nvSpPr>
          <p:cNvPr id="31" name="矩形 30"/>
          <p:cNvSpPr/>
          <p:nvPr/>
        </p:nvSpPr>
        <p:spPr>
          <a:xfrm>
            <a:off x="0" y="2338947"/>
            <a:ext cx="438150" cy="1892578"/>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338947"/>
            <a:ext cx="123825" cy="18925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807511" y="2215361"/>
            <a:ext cx="6882012" cy="1138773"/>
          </a:xfrm>
          <a:prstGeom prst="rect">
            <a:avLst/>
          </a:prstGeom>
        </p:spPr>
        <p:txBody>
          <a:bodyPr wrap="none">
            <a:spAutoFit/>
          </a:bodyPr>
          <a:lstStyle/>
          <a:p>
            <a:r>
              <a:rPr lang="en-US" altLang="zh-CN" sz="3400" b="1" dirty="0">
                <a:solidFill>
                  <a:schemeClr val="bg1"/>
                </a:solidFill>
                <a:latin typeface="Century Gothic" panose="020B0502020202020204" pitchFamily="34" charset="0"/>
                <a:ea typeface="微软雅黑" charset="-122"/>
              </a:rPr>
              <a:t>The Smart Infrastructure Answer </a:t>
            </a:r>
          </a:p>
          <a:p>
            <a:r>
              <a:rPr lang="en-US" altLang="zh-CN" sz="3400" b="1" dirty="0">
                <a:solidFill>
                  <a:schemeClr val="bg1"/>
                </a:solidFill>
                <a:latin typeface="Century Gothic" panose="020B0502020202020204" pitchFamily="34" charset="0"/>
                <a:ea typeface="微软雅黑" charset="-122"/>
              </a:rPr>
              <a:t>for Smart Manufacturing </a:t>
            </a:r>
          </a:p>
        </p:txBody>
      </p:sp>
      <p:sp>
        <p:nvSpPr>
          <p:cNvPr id="61" name="矩形 60"/>
          <p:cNvSpPr/>
          <p:nvPr/>
        </p:nvSpPr>
        <p:spPr>
          <a:xfrm>
            <a:off x="807511" y="3515372"/>
            <a:ext cx="4746812" cy="1153521"/>
          </a:xfrm>
          <a:prstGeom prst="rect">
            <a:avLst/>
          </a:prstGeom>
        </p:spPr>
        <p:txBody>
          <a:bodyPr wrap="none">
            <a:spAutoFit/>
          </a:bodyPr>
          <a:lstStyle/>
          <a:p>
            <a:pPr>
              <a:lnSpc>
                <a:spcPct val="150000"/>
              </a:lnSpc>
            </a:pPr>
            <a:r>
              <a:rPr lang="en-US" altLang="zh-CN" sz="1600" dirty="0">
                <a:solidFill>
                  <a:schemeClr val="bg1"/>
                </a:solidFill>
                <a:latin typeface="Century Gothic" panose="020B0502020202020204" pitchFamily="34" charset="0"/>
                <a:ea typeface="微软雅黑" charset="-122"/>
              </a:rPr>
              <a:t>An Agile, Reliable &amp; Simple Solution </a:t>
            </a:r>
          </a:p>
          <a:p>
            <a:pPr>
              <a:lnSpc>
                <a:spcPct val="150000"/>
              </a:lnSpc>
            </a:pPr>
            <a:r>
              <a:rPr lang="en-US" altLang="zh-CN" sz="1600" dirty="0">
                <a:solidFill>
                  <a:schemeClr val="bg1"/>
                </a:solidFill>
                <a:latin typeface="Century Gothic" panose="020B0502020202020204" pitchFamily="34" charset="0"/>
                <a:ea typeface="微软雅黑" charset="-122"/>
              </a:rPr>
              <a:t>To Run And Protect All Enterprise Applications </a:t>
            </a:r>
          </a:p>
          <a:p>
            <a:pPr>
              <a:lnSpc>
                <a:spcPct val="150000"/>
              </a:lnSpc>
            </a:pPr>
            <a:endParaRPr lang="zh-CN" altLang="en-US" sz="1600" dirty="0">
              <a:solidFill>
                <a:schemeClr val="bg1"/>
              </a:solidFill>
              <a:latin typeface="Century Gothic" panose="020B0502020202020204" pitchFamily="34" charset="0"/>
            </a:endParaRPr>
          </a:p>
        </p:txBody>
      </p:sp>
      <p:cxnSp>
        <p:nvCxnSpPr>
          <p:cNvPr id="62" name="直接连接符 61"/>
          <p:cNvCxnSpPr/>
          <p:nvPr/>
        </p:nvCxnSpPr>
        <p:spPr>
          <a:xfrm>
            <a:off x="911225" y="3450964"/>
            <a:ext cx="3796145"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3775518"/>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a:t>
            </a:fld>
            <a:endParaRPr lang="zh-CN" altLang="en-US" dirty="0"/>
          </a:p>
        </p:txBody>
      </p:sp>
      <p:grpSp>
        <p:nvGrpSpPr>
          <p:cNvPr id="5" name="组合 4"/>
          <p:cNvGrpSpPr/>
          <p:nvPr/>
        </p:nvGrpSpPr>
        <p:grpSpPr>
          <a:xfrm>
            <a:off x="2350363" y="2315029"/>
            <a:ext cx="7491274" cy="1901371"/>
            <a:chOff x="2901044" y="2315029"/>
            <a:chExt cx="7491274" cy="1901371"/>
          </a:xfrm>
        </p:grpSpPr>
        <p:sp>
          <p:nvSpPr>
            <p:cNvPr id="6" name="矩形 5"/>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a:t>
              </a:r>
              <a:r>
                <a:rPr lang="zh-CN" altLang="en-US" sz="3600" b="1" dirty="0">
                  <a:latin typeface="Century Gothic" panose="020B0502020202020204" pitchFamily="34" charset="0"/>
                </a:rPr>
                <a:t> </a:t>
              </a:r>
              <a:r>
                <a:rPr lang="en-US" altLang="zh-CN" sz="3600" b="1" dirty="0">
                  <a:latin typeface="Century Gothic" panose="020B0502020202020204" pitchFamily="34" charset="0"/>
                </a:rPr>
                <a:t>1</a:t>
              </a:r>
              <a:endParaRPr lang="zh-CN" altLang="en-US" sz="3600" b="1" dirty="0">
                <a:latin typeface="Century Gothic" panose="020B0502020202020204" pitchFamily="34" charset="0"/>
              </a:endParaRPr>
            </a:p>
          </p:txBody>
        </p:sp>
        <p:sp>
          <p:nvSpPr>
            <p:cNvPr id="7" name="矩形 6"/>
            <p:cNvSpPr/>
            <p:nvPr/>
          </p:nvSpPr>
          <p:spPr>
            <a:xfrm>
              <a:off x="5055966" y="2573216"/>
              <a:ext cx="5336352" cy="1384995"/>
            </a:xfrm>
            <a:prstGeom prst="rect">
              <a:avLst/>
            </a:prstGeom>
          </p:spPr>
          <p:txBody>
            <a:bodyPr wrap="square">
              <a:spAutoFit/>
            </a:bodyPr>
            <a:lstStyle/>
            <a:p>
              <a:pPr>
                <a:defRPr/>
              </a:pP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Why</a:t>
              </a:r>
              <a:r>
                <a:rPr lang="zh-CN" altLang="en-US" sz="2800" b="1" dirty="0">
                  <a:solidFill>
                    <a:srgbClr val="FFFFFF"/>
                  </a:solidFill>
                  <a:latin typeface="Century Gothic" panose="020B0502020202020204" pitchFamily="34" charset="0"/>
                  <a:ea typeface="微软雅黑" panose="020B0503020204020204" charset="-122"/>
                  <a:cs typeface="微软雅黑" panose="020B0503020204020204" charset="-122"/>
                </a:rPr>
                <a:t> </a:t>
              </a: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do you need</a:t>
              </a:r>
              <a:r>
                <a:rPr lang="zh-CN" altLang="en-US" sz="2800" b="1" dirty="0">
                  <a:solidFill>
                    <a:srgbClr val="FFFFFF"/>
                  </a:solidFill>
                  <a:latin typeface="Century Gothic" panose="020B0502020202020204" pitchFamily="34" charset="0"/>
                  <a:ea typeface="微软雅黑" panose="020B0503020204020204" charset="-122"/>
                  <a:cs typeface="微软雅黑" panose="020B0503020204020204" charset="-122"/>
                </a:rPr>
                <a:t> </a:t>
              </a: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an agile, reliable</a:t>
              </a:r>
              <a:r>
                <a:rPr lang="zh-CN" altLang="en-US" sz="2800" b="1" dirty="0">
                  <a:solidFill>
                    <a:srgbClr val="FFFFFF"/>
                  </a:solidFill>
                  <a:latin typeface="Century Gothic" panose="020B0502020202020204" pitchFamily="34" charset="0"/>
                  <a:ea typeface="微软雅黑" panose="020B0503020204020204" charset="-122"/>
                  <a:cs typeface="微软雅黑" panose="020B0503020204020204" charset="-122"/>
                </a:rPr>
                <a:t> </a:t>
              </a: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and</a:t>
              </a:r>
              <a:r>
                <a:rPr lang="zh-CN" altLang="en-US" sz="2800" b="1" dirty="0">
                  <a:solidFill>
                    <a:srgbClr val="FFFFFF"/>
                  </a:solidFill>
                  <a:latin typeface="Century Gothic" panose="020B0502020202020204" pitchFamily="34" charset="0"/>
                  <a:ea typeface="微软雅黑" panose="020B0503020204020204" charset="-122"/>
                  <a:cs typeface="微软雅黑" panose="020B0503020204020204" charset="-122"/>
                </a:rPr>
                <a:t> </a:t>
              </a: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simple</a:t>
              </a:r>
              <a:r>
                <a:rPr lang="zh-CN" altLang="en-US" sz="2800" b="1" dirty="0">
                  <a:solidFill>
                    <a:srgbClr val="FFFFFF"/>
                  </a:solidFill>
                  <a:latin typeface="Century Gothic" panose="020B0502020202020204" pitchFamily="34" charset="0"/>
                  <a:ea typeface="微软雅黑" panose="020B0503020204020204" charset="-122"/>
                  <a:cs typeface="微软雅黑" panose="020B0503020204020204" charset="-122"/>
                </a:rPr>
                <a:t> </a:t>
              </a: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infrastructure ?</a:t>
              </a:r>
              <a:endParaRPr lang="zh-CN" altLang="en-US" sz="2800" b="1" dirty="0">
                <a:solidFill>
                  <a:srgbClr val="FFFFFF"/>
                </a:solidFill>
                <a:latin typeface="Century Gothic" panose="020B0502020202020204" pitchFamily="34" charset="0"/>
                <a:ea typeface="微软雅黑" panose="020B0503020204020204" charset="-122"/>
                <a:cs typeface="微软雅黑" panose="020B0503020204020204" charset="-122"/>
              </a:endParaRPr>
            </a:p>
          </p:txBody>
        </p:sp>
      </p:grpSp>
    </p:spTree>
    <p:extLst>
      <p:ext uri="{BB962C8B-B14F-4D97-AF65-F5344CB8AC3E}">
        <p14:creationId xmlns:p14="http://schemas.microsoft.com/office/powerpoint/2010/main" val="2091619291"/>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右箭头 8">
            <a:extLst>
              <a:ext uri="{FF2B5EF4-FFF2-40B4-BE49-F238E27FC236}">
                <a16:creationId xmlns:a16="http://schemas.microsoft.com/office/drawing/2014/main" id="{F7A69B82-DC80-FF4C-9BFF-0E518F454D80}"/>
              </a:ext>
            </a:extLst>
          </p:cNvPr>
          <p:cNvSpPr/>
          <p:nvPr/>
        </p:nvSpPr>
        <p:spPr>
          <a:xfrm>
            <a:off x="1384300" y="2357092"/>
            <a:ext cx="9423400" cy="355600"/>
          </a:xfrm>
          <a:prstGeom prst="rightArrow">
            <a:avLst/>
          </a:prstGeom>
          <a:gradFill flip="none" rotWithShape="1">
            <a:gsLst>
              <a:gs pos="0">
                <a:srgbClr val="00B0F0">
                  <a:alpha val="0"/>
                </a:srgbClr>
              </a:gs>
              <a:gs pos="100000">
                <a:srgbClr val="00B0F0">
                  <a:alpha val="3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a:t>
            </a:fld>
            <a:endParaRPr lang="zh-CN" altLang="en-US" dirty="0"/>
          </a:p>
        </p:txBody>
      </p:sp>
      <p:sp>
        <p:nvSpPr>
          <p:cNvPr id="5" name="标题 4">
            <a:extLst>
              <a:ext uri="{FF2B5EF4-FFF2-40B4-BE49-F238E27FC236}">
                <a16:creationId xmlns:a16="http://schemas.microsoft.com/office/drawing/2014/main" id="{680FDD1A-B3B3-5C43-8746-26BEE7D359A6}"/>
              </a:ext>
            </a:extLst>
          </p:cNvPr>
          <p:cNvSpPr>
            <a:spLocks noGrp="1"/>
          </p:cNvSpPr>
          <p:nvPr>
            <p:ph type="ctrTitle"/>
          </p:nvPr>
        </p:nvSpPr>
        <p:spPr>
          <a:xfrm>
            <a:off x="558799" y="165099"/>
            <a:ext cx="6433671" cy="550863"/>
          </a:xfrm>
        </p:spPr>
        <p:txBody>
          <a:bodyPr>
            <a:normAutofit/>
          </a:bodyPr>
          <a:lstStyle/>
          <a:p>
            <a:r>
              <a:rPr kumimoji="1" lang="en" altLang="zh-CN" dirty="0"/>
              <a:t>The Fourth Industrial Revolution </a:t>
            </a:r>
            <a:endParaRPr kumimoji="1" lang="zh-CN" altLang="en-US" dirty="0"/>
          </a:p>
        </p:txBody>
      </p:sp>
      <p:grpSp>
        <p:nvGrpSpPr>
          <p:cNvPr id="8" name="组合 7">
            <a:extLst>
              <a:ext uri="{FF2B5EF4-FFF2-40B4-BE49-F238E27FC236}">
                <a16:creationId xmlns:a16="http://schemas.microsoft.com/office/drawing/2014/main" id="{0D53A6C2-3C95-4547-81E8-B5DAB1A13296}"/>
              </a:ext>
            </a:extLst>
          </p:cNvPr>
          <p:cNvGrpSpPr/>
          <p:nvPr/>
        </p:nvGrpSpPr>
        <p:grpSpPr>
          <a:xfrm>
            <a:off x="1793978" y="1935943"/>
            <a:ext cx="8604044" cy="1197898"/>
            <a:chOff x="1799302" y="2160795"/>
            <a:chExt cx="8604044" cy="1197898"/>
          </a:xfrm>
        </p:grpSpPr>
        <p:grpSp>
          <p:nvGrpSpPr>
            <p:cNvPr id="7" name="组合 6">
              <a:extLst>
                <a:ext uri="{FF2B5EF4-FFF2-40B4-BE49-F238E27FC236}">
                  <a16:creationId xmlns:a16="http://schemas.microsoft.com/office/drawing/2014/main" id="{04AE5991-7870-5E41-8F09-27B11627D3CB}"/>
                </a:ext>
              </a:extLst>
            </p:cNvPr>
            <p:cNvGrpSpPr/>
            <p:nvPr/>
          </p:nvGrpSpPr>
          <p:grpSpPr>
            <a:xfrm>
              <a:off x="1799302" y="2160795"/>
              <a:ext cx="1197898" cy="1197898"/>
              <a:chOff x="1631576" y="2474259"/>
              <a:chExt cx="1147482" cy="1147482"/>
            </a:xfrm>
            <a:solidFill>
              <a:srgbClr val="00B0F0"/>
            </a:solidFill>
          </p:grpSpPr>
          <p:sp>
            <p:nvSpPr>
              <p:cNvPr id="6" name="椭圆 5">
                <a:extLst>
                  <a:ext uri="{FF2B5EF4-FFF2-40B4-BE49-F238E27FC236}">
                    <a16:creationId xmlns:a16="http://schemas.microsoft.com/office/drawing/2014/main" id="{50ED6FBE-3B2F-814E-A6F1-4B8ADDA1AE52}"/>
                  </a:ext>
                </a:extLst>
              </p:cNvPr>
              <p:cNvSpPr/>
              <p:nvPr/>
            </p:nvSpPr>
            <p:spPr>
              <a:xfrm>
                <a:off x="1631576" y="2474259"/>
                <a:ext cx="1147482" cy="1147482"/>
              </a:xfrm>
              <a:prstGeom prst="ellipse">
                <a:avLst/>
              </a:prstGeom>
              <a:solidFill>
                <a:srgbClr val="00B0F0">
                  <a:alpha val="1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a:extLst>
                  <a:ext uri="{FF2B5EF4-FFF2-40B4-BE49-F238E27FC236}">
                    <a16:creationId xmlns:a16="http://schemas.microsoft.com/office/drawing/2014/main" id="{B53E5D5A-8ACA-604F-81FA-D4DD55AA6BF2}"/>
                  </a:ext>
                </a:extLst>
              </p:cNvPr>
              <p:cNvSpPr/>
              <p:nvPr/>
            </p:nvSpPr>
            <p:spPr>
              <a:xfrm>
                <a:off x="1720450" y="2563133"/>
                <a:ext cx="969734" cy="969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3" name="组合 32">
              <a:extLst>
                <a:ext uri="{FF2B5EF4-FFF2-40B4-BE49-F238E27FC236}">
                  <a16:creationId xmlns:a16="http://schemas.microsoft.com/office/drawing/2014/main" id="{0C9E6DCE-D938-4748-AEE5-46B1C12FA224}"/>
                </a:ext>
              </a:extLst>
            </p:cNvPr>
            <p:cNvGrpSpPr/>
            <p:nvPr/>
          </p:nvGrpSpPr>
          <p:grpSpPr>
            <a:xfrm>
              <a:off x="4268017" y="2160795"/>
              <a:ext cx="1197898" cy="1197898"/>
              <a:chOff x="1631576" y="2474259"/>
              <a:chExt cx="1147482" cy="1147482"/>
            </a:xfrm>
            <a:solidFill>
              <a:srgbClr val="00B0F0"/>
            </a:solidFill>
          </p:grpSpPr>
          <p:sp>
            <p:nvSpPr>
              <p:cNvPr id="34" name="椭圆 33">
                <a:extLst>
                  <a:ext uri="{FF2B5EF4-FFF2-40B4-BE49-F238E27FC236}">
                    <a16:creationId xmlns:a16="http://schemas.microsoft.com/office/drawing/2014/main" id="{CEC45881-58DF-354D-8D5C-36C70485E3D9}"/>
                  </a:ext>
                </a:extLst>
              </p:cNvPr>
              <p:cNvSpPr/>
              <p:nvPr/>
            </p:nvSpPr>
            <p:spPr>
              <a:xfrm>
                <a:off x="1631576" y="2474259"/>
                <a:ext cx="1147482" cy="1147482"/>
              </a:xfrm>
              <a:prstGeom prst="ellipse">
                <a:avLst/>
              </a:prstGeom>
              <a:solidFill>
                <a:srgbClr val="00B0F0">
                  <a:alpha val="1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a:extLst>
                  <a:ext uri="{FF2B5EF4-FFF2-40B4-BE49-F238E27FC236}">
                    <a16:creationId xmlns:a16="http://schemas.microsoft.com/office/drawing/2014/main" id="{AA03CAA8-1895-C045-9185-45653A02C2DC}"/>
                  </a:ext>
                </a:extLst>
              </p:cNvPr>
              <p:cNvSpPr/>
              <p:nvPr/>
            </p:nvSpPr>
            <p:spPr>
              <a:xfrm>
                <a:off x="1720450" y="2563133"/>
                <a:ext cx="969734" cy="969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6" name="组合 35">
              <a:extLst>
                <a:ext uri="{FF2B5EF4-FFF2-40B4-BE49-F238E27FC236}">
                  <a16:creationId xmlns:a16="http://schemas.microsoft.com/office/drawing/2014/main" id="{AB6371BA-7227-E84C-9B81-AFBC583DDB78}"/>
                </a:ext>
              </a:extLst>
            </p:cNvPr>
            <p:cNvGrpSpPr/>
            <p:nvPr/>
          </p:nvGrpSpPr>
          <p:grpSpPr>
            <a:xfrm>
              <a:off x="6736732" y="2160795"/>
              <a:ext cx="1197898" cy="1197898"/>
              <a:chOff x="1631576" y="2474259"/>
              <a:chExt cx="1147482" cy="1147482"/>
            </a:xfrm>
            <a:solidFill>
              <a:srgbClr val="00B0F0"/>
            </a:solidFill>
          </p:grpSpPr>
          <p:sp>
            <p:nvSpPr>
              <p:cNvPr id="37" name="椭圆 36">
                <a:extLst>
                  <a:ext uri="{FF2B5EF4-FFF2-40B4-BE49-F238E27FC236}">
                    <a16:creationId xmlns:a16="http://schemas.microsoft.com/office/drawing/2014/main" id="{60BD2B2F-2851-BB4E-9F1C-88F7997464A1}"/>
                  </a:ext>
                </a:extLst>
              </p:cNvPr>
              <p:cNvSpPr/>
              <p:nvPr/>
            </p:nvSpPr>
            <p:spPr>
              <a:xfrm>
                <a:off x="1631576" y="2474259"/>
                <a:ext cx="1147482" cy="1147482"/>
              </a:xfrm>
              <a:prstGeom prst="ellipse">
                <a:avLst/>
              </a:prstGeom>
              <a:solidFill>
                <a:srgbClr val="00B0F0">
                  <a:alpha val="1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8" name="椭圆 37">
                <a:extLst>
                  <a:ext uri="{FF2B5EF4-FFF2-40B4-BE49-F238E27FC236}">
                    <a16:creationId xmlns:a16="http://schemas.microsoft.com/office/drawing/2014/main" id="{DCFCC623-CF22-D94C-9A6D-2C41DB0C88D8}"/>
                  </a:ext>
                </a:extLst>
              </p:cNvPr>
              <p:cNvSpPr/>
              <p:nvPr/>
            </p:nvSpPr>
            <p:spPr>
              <a:xfrm>
                <a:off x="1720450" y="2563133"/>
                <a:ext cx="969734" cy="969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9" name="组合 38">
              <a:extLst>
                <a:ext uri="{FF2B5EF4-FFF2-40B4-BE49-F238E27FC236}">
                  <a16:creationId xmlns:a16="http://schemas.microsoft.com/office/drawing/2014/main" id="{C42E4710-BDAA-CC4F-8455-A82731A1BFEF}"/>
                </a:ext>
              </a:extLst>
            </p:cNvPr>
            <p:cNvGrpSpPr/>
            <p:nvPr/>
          </p:nvGrpSpPr>
          <p:grpSpPr>
            <a:xfrm>
              <a:off x="9205448" y="2160795"/>
              <a:ext cx="1197898" cy="1197898"/>
              <a:chOff x="1631576" y="2474259"/>
              <a:chExt cx="1147482" cy="1147482"/>
            </a:xfrm>
            <a:solidFill>
              <a:srgbClr val="00B0F0"/>
            </a:solidFill>
          </p:grpSpPr>
          <p:sp>
            <p:nvSpPr>
              <p:cNvPr id="40" name="椭圆 39">
                <a:extLst>
                  <a:ext uri="{FF2B5EF4-FFF2-40B4-BE49-F238E27FC236}">
                    <a16:creationId xmlns:a16="http://schemas.microsoft.com/office/drawing/2014/main" id="{B96C16CC-03EF-2B43-8ECB-7FCF698ED79F}"/>
                  </a:ext>
                </a:extLst>
              </p:cNvPr>
              <p:cNvSpPr/>
              <p:nvPr/>
            </p:nvSpPr>
            <p:spPr>
              <a:xfrm>
                <a:off x="1631576" y="2474259"/>
                <a:ext cx="1147482" cy="1147482"/>
              </a:xfrm>
              <a:prstGeom prst="ellipse">
                <a:avLst/>
              </a:prstGeom>
              <a:solidFill>
                <a:srgbClr val="00B0F0">
                  <a:alpha val="1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椭圆 40">
                <a:extLst>
                  <a:ext uri="{FF2B5EF4-FFF2-40B4-BE49-F238E27FC236}">
                    <a16:creationId xmlns:a16="http://schemas.microsoft.com/office/drawing/2014/main" id="{625B6057-D373-0045-8908-601DFAE691BA}"/>
                  </a:ext>
                </a:extLst>
              </p:cNvPr>
              <p:cNvSpPr/>
              <p:nvPr/>
            </p:nvSpPr>
            <p:spPr>
              <a:xfrm>
                <a:off x="1720450" y="2563133"/>
                <a:ext cx="969734" cy="9697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sp>
        <p:nvSpPr>
          <p:cNvPr id="10" name="文本框 9">
            <a:extLst>
              <a:ext uri="{FF2B5EF4-FFF2-40B4-BE49-F238E27FC236}">
                <a16:creationId xmlns:a16="http://schemas.microsoft.com/office/drawing/2014/main" id="{91C11B14-41DB-F945-8FB1-E43CCFD6F9F2}"/>
              </a:ext>
            </a:extLst>
          </p:cNvPr>
          <p:cNvSpPr txBox="1"/>
          <p:nvPr/>
        </p:nvSpPr>
        <p:spPr>
          <a:xfrm>
            <a:off x="2100218" y="3399412"/>
            <a:ext cx="585417" cy="461665"/>
          </a:xfrm>
          <a:prstGeom prst="rect">
            <a:avLst/>
          </a:prstGeom>
          <a:noFill/>
        </p:spPr>
        <p:txBody>
          <a:bodyPr wrap="none" rtlCol="0">
            <a:spAutoFit/>
          </a:bodyPr>
          <a:lstStyle/>
          <a:p>
            <a:r>
              <a:rPr kumimoji="1" lang="en-US" altLang="zh-CN" sz="2400" b="1" dirty="0">
                <a:solidFill>
                  <a:srgbClr val="00B0F0"/>
                </a:solidFill>
              </a:rPr>
              <a:t>1st</a:t>
            </a:r>
            <a:endParaRPr kumimoji="1" lang="zh-CN" altLang="en-US" sz="2400" b="1" dirty="0">
              <a:solidFill>
                <a:srgbClr val="00B0F0"/>
              </a:solidFill>
            </a:endParaRPr>
          </a:p>
        </p:txBody>
      </p:sp>
      <p:sp>
        <p:nvSpPr>
          <p:cNvPr id="43" name="文本框 42">
            <a:extLst>
              <a:ext uri="{FF2B5EF4-FFF2-40B4-BE49-F238E27FC236}">
                <a16:creationId xmlns:a16="http://schemas.microsoft.com/office/drawing/2014/main" id="{ACCAD176-16BA-FB43-8732-5217348DACBC}"/>
              </a:ext>
            </a:extLst>
          </p:cNvPr>
          <p:cNvSpPr txBox="1"/>
          <p:nvPr/>
        </p:nvSpPr>
        <p:spPr>
          <a:xfrm>
            <a:off x="4568933" y="3399412"/>
            <a:ext cx="745717" cy="461665"/>
          </a:xfrm>
          <a:prstGeom prst="rect">
            <a:avLst/>
          </a:prstGeom>
          <a:noFill/>
        </p:spPr>
        <p:txBody>
          <a:bodyPr wrap="none" rtlCol="0">
            <a:spAutoFit/>
          </a:bodyPr>
          <a:lstStyle/>
          <a:p>
            <a:r>
              <a:rPr kumimoji="1" lang="en-US" altLang="zh-CN" sz="2400" b="1" dirty="0">
                <a:solidFill>
                  <a:srgbClr val="00B0F0"/>
                </a:solidFill>
              </a:rPr>
              <a:t>2nd</a:t>
            </a:r>
            <a:endParaRPr kumimoji="1" lang="zh-CN" altLang="en-US" sz="2400" b="1" dirty="0">
              <a:solidFill>
                <a:srgbClr val="00B0F0"/>
              </a:solidFill>
            </a:endParaRPr>
          </a:p>
        </p:txBody>
      </p:sp>
      <p:sp>
        <p:nvSpPr>
          <p:cNvPr id="44" name="文本框 43">
            <a:extLst>
              <a:ext uri="{FF2B5EF4-FFF2-40B4-BE49-F238E27FC236}">
                <a16:creationId xmlns:a16="http://schemas.microsoft.com/office/drawing/2014/main" id="{FDCA5DA5-0227-A04C-8F5B-12D373CAFB77}"/>
              </a:ext>
            </a:extLst>
          </p:cNvPr>
          <p:cNvSpPr txBox="1"/>
          <p:nvPr/>
        </p:nvSpPr>
        <p:spPr>
          <a:xfrm>
            <a:off x="7037648" y="3399412"/>
            <a:ext cx="659155" cy="461665"/>
          </a:xfrm>
          <a:prstGeom prst="rect">
            <a:avLst/>
          </a:prstGeom>
          <a:noFill/>
        </p:spPr>
        <p:txBody>
          <a:bodyPr wrap="none" rtlCol="0">
            <a:spAutoFit/>
          </a:bodyPr>
          <a:lstStyle/>
          <a:p>
            <a:r>
              <a:rPr kumimoji="1" lang="en-US" altLang="zh-CN" sz="2400" b="1" dirty="0">
                <a:solidFill>
                  <a:srgbClr val="00B0F0"/>
                </a:solidFill>
              </a:rPr>
              <a:t>3rd</a:t>
            </a:r>
            <a:endParaRPr kumimoji="1" lang="zh-CN" altLang="en-US" sz="2400" b="1" dirty="0">
              <a:solidFill>
                <a:srgbClr val="00B0F0"/>
              </a:solidFill>
            </a:endParaRPr>
          </a:p>
        </p:txBody>
      </p:sp>
      <p:sp>
        <p:nvSpPr>
          <p:cNvPr id="45" name="文本框 44">
            <a:extLst>
              <a:ext uri="{FF2B5EF4-FFF2-40B4-BE49-F238E27FC236}">
                <a16:creationId xmlns:a16="http://schemas.microsoft.com/office/drawing/2014/main" id="{5C3BC8FC-E9A7-C24F-8B92-01BBA1551DC9}"/>
              </a:ext>
            </a:extLst>
          </p:cNvPr>
          <p:cNvSpPr txBox="1"/>
          <p:nvPr/>
        </p:nvSpPr>
        <p:spPr>
          <a:xfrm>
            <a:off x="9506365" y="3399412"/>
            <a:ext cx="635110" cy="461665"/>
          </a:xfrm>
          <a:prstGeom prst="rect">
            <a:avLst/>
          </a:prstGeom>
          <a:noFill/>
        </p:spPr>
        <p:txBody>
          <a:bodyPr wrap="none" rtlCol="0">
            <a:spAutoFit/>
          </a:bodyPr>
          <a:lstStyle/>
          <a:p>
            <a:r>
              <a:rPr kumimoji="1" lang="en-US" altLang="zh-CN" sz="2400" b="1" dirty="0">
                <a:solidFill>
                  <a:srgbClr val="00B0F0"/>
                </a:solidFill>
              </a:rPr>
              <a:t>4th</a:t>
            </a:r>
            <a:endParaRPr kumimoji="1" lang="zh-CN" altLang="en-US" sz="2400" b="1" dirty="0">
              <a:solidFill>
                <a:srgbClr val="00B0F0"/>
              </a:solidFill>
            </a:endParaRPr>
          </a:p>
        </p:txBody>
      </p:sp>
      <p:sp>
        <p:nvSpPr>
          <p:cNvPr id="11" name="文本框 10">
            <a:extLst>
              <a:ext uri="{FF2B5EF4-FFF2-40B4-BE49-F238E27FC236}">
                <a16:creationId xmlns:a16="http://schemas.microsoft.com/office/drawing/2014/main" id="{E1F78F0C-6038-E247-8A9E-13037FDC5572}"/>
              </a:ext>
            </a:extLst>
          </p:cNvPr>
          <p:cNvSpPr txBox="1"/>
          <p:nvPr/>
        </p:nvSpPr>
        <p:spPr>
          <a:xfrm>
            <a:off x="1195366" y="3979365"/>
            <a:ext cx="2395120" cy="1153457"/>
          </a:xfrm>
          <a:prstGeom prst="rect">
            <a:avLst/>
          </a:prstGeom>
          <a:noFill/>
        </p:spPr>
        <p:txBody>
          <a:bodyPr wrap="square" rtlCol="0">
            <a:spAutoFit/>
          </a:bodyPr>
          <a:lstStyle/>
          <a:p>
            <a:pPr algn="ctr">
              <a:lnSpc>
                <a:spcPct val="150000"/>
              </a:lnSpc>
            </a:pPr>
            <a:r>
              <a:rPr kumimoji="1" lang="en" altLang="zh-CN" sz="1600" dirty="0">
                <a:solidFill>
                  <a:schemeClr val="bg1"/>
                </a:solidFill>
              </a:rPr>
              <a:t>Mechanization,</a:t>
            </a:r>
            <a:r>
              <a:rPr kumimoji="1" lang="zh-CN" altLang="en-US" sz="1600" dirty="0">
                <a:solidFill>
                  <a:schemeClr val="bg1"/>
                </a:solidFill>
              </a:rPr>
              <a:t> </a:t>
            </a:r>
            <a:endParaRPr kumimoji="1" lang="en-US" altLang="zh-CN" sz="1600" dirty="0">
              <a:solidFill>
                <a:schemeClr val="bg1"/>
              </a:solidFill>
            </a:endParaRPr>
          </a:p>
          <a:p>
            <a:pPr algn="ctr">
              <a:lnSpc>
                <a:spcPct val="150000"/>
              </a:lnSpc>
            </a:pPr>
            <a:r>
              <a:rPr kumimoji="1" lang="en" altLang="zh-CN" sz="1600" dirty="0">
                <a:solidFill>
                  <a:schemeClr val="bg1"/>
                </a:solidFill>
              </a:rPr>
              <a:t>Water Power,</a:t>
            </a:r>
            <a:r>
              <a:rPr kumimoji="1" lang="zh-CN" altLang="en-US" sz="1600" dirty="0">
                <a:solidFill>
                  <a:schemeClr val="bg1"/>
                </a:solidFill>
              </a:rPr>
              <a:t> </a:t>
            </a:r>
            <a:endParaRPr kumimoji="1" lang="en-US" altLang="zh-CN" sz="1600" dirty="0">
              <a:solidFill>
                <a:schemeClr val="bg1"/>
              </a:solidFill>
            </a:endParaRPr>
          </a:p>
          <a:p>
            <a:pPr algn="ctr">
              <a:lnSpc>
                <a:spcPct val="150000"/>
              </a:lnSpc>
            </a:pPr>
            <a:r>
              <a:rPr kumimoji="1" lang="en" altLang="zh-CN" sz="1600" dirty="0">
                <a:solidFill>
                  <a:schemeClr val="bg1"/>
                </a:solidFill>
              </a:rPr>
              <a:t>Steam Power</a:t>
            </a:r>
            <a:endParaRPr kumimoji="1" lang="zh-CN" altLang="en-US" sz="1600" dirty="0">
              <a:solidFill>
                <a:schemeClr val="bg1"/>
              </a:solidFill>
            </a:endParaRPr>
          </a:p>
        </p:txBody>
      </p:sp>
      <p:sp>
        <p:nvSpPr>
          <p:cNvPr id="46" name="文本框 45">
            <a:extLst>
              <a:ext uri="{FF2B5EF4-FFF2-40B4-BE49-F238E27FC236}">
                <a16:creationId xmlns:a16="http://schemas.microsoft.com/office/drawing/2014/main" id="{95E5AF13-03DA-1E46-BE55-E3C88DE47D00}"/>
              </a:ext>
            </a:extLst>
          </p:cNvPr>
          <p:cNvSpPr txBox="1"/>
          <p:nvPr/>
        </p:nvSpPr>
        <p:spPr>
          <a:xfrm>
            <a:off x="3490041" y="3979365"/>
            <a:ext cx="2743200" cy="1153457"/>
          </a:xfrm>
          <a:prstGeom prst="rect">
            <a:avLst/>
          </a:prstGeom>
          <a:noFill/>
        </p:spPr>
        <p:txBody>
          <a:bodyPr wrap="square" rtlCol="0">
            <a:spAutoFit/>
          </a:bodyPr>
          <a:lstStyle/>
          <a:p>
            <a:pPr algn="ctr">
              <a:lnSpc>
                <a:spcPct val="150000"/>
              </a:lnSpc>
            </a:pPr>
            <a:r>
              <a:rPr kumimoji="1" lang="en" altLang="zh-CN" sz="1600" dirty="0">
                <a:solidFill>
                  <a:schemeClr val="bg1"/>
                </a:solidFill>
              </a:rPr>
              <a:t>Mass Production,</a:t>
            </a:r>
            <a:r>
              <a:rPr kumimoji="1" lang="zh-CN" altLang="en-US" sz="1600" dirty="0">
                <a:solidFill>
                  <a:schemeClr val="bg1"/>
                </a:solidFill>
              </a:rPr>
              <a:t> </a:t>
            </a:r>
            <a:r>
              <a:rPr kumimoji="1" lang="en" altLang="zh-CN" sz="1600" dirty="0">
                <a:solidFill>
                  <a:schemeClr val="bg1"/>
                </a:solidFill>
              </a:rPr>
              <a:t>Assembly Line,</a:t>
            </a:r>
          </a:p>
          <a:p>
            <a:pPr algn="ctr">
              <a:lnSpc>
                <a:spcPct val="150000"/>
              </a:lnSpc>
            </a:pPr>
            <a:r>
              <a:rPr kumimoji="1" lang="en" altLang="zh-CN" sz="1600" dirty="0">
                <a:solidFill>
                  <a:schemeClr val="bg1"/>
                </a:solidFill>
              </a:rPr>
              <a:t>Electricity</a:t>
            </a:r>
            <a:endParaRPr kumimoji="1" lang="zh-CN" altLang="en-US" sz="1600" dirty="0">
              <a:solidFill>
                <a:schemeClr val="bg1"/>
              </a:solidFill>
            </a:endParaRPr>
          </a:p>
        </p:txBody>
      </p:sp>
      <p:sp>
        <p:nvSpPr>
          <p:cNvPr id="47" name="文本框 46">
            <a:extLst>
              <a:ext uri="{FF2B5EF4-FFF2-40B4-BE49-F238E27FC236}">
                <a16:creationId xmlns:a16="http://schemas.microsoft.com/office/drawing/2014/main" id="{037B106F-54D0-3B46-B52E-6B2FA7D00523}"/>
              </a:ext>
            </a:extLst>
          </p:cNvPr>
          <p:cNvSpPr txBox="1"/>
          <p:nvPr/>
        </p:nvSpPr>
        <p:spPr>
          <a:xfrm>
            <a:off x="6130706" y="3979365"/>
            <a:ext cx="2395120" cy="784125"/>
          </a:xfrm>
          <a:prstGeom prst="rect">
            <a:avLst/>
          </a:prstGeom>
          <a:noFill/>
        </p:spPr>
        <p:txBody>
          <a:bodyPr wrap="square" rtlCol="0">
            <a:spAutoFit/>
          </a:bodyPr>
          <a:lstStyle/>
          <a:p>
            <a:pPr algn="ctr">
              <a:lnSpc>
                <a:spcPct val="150000"/>
              </a:lnSpc>
            </a:pPr>
            <a:r>
              <a:rPr kumimoji="1" lang="en" altLang="zh-CN" sz="1600" dirty="0">
                <a:solidFill>
                  <a:schemeClr val="bg1"/>
                </a:solidFill>
              </a:rPr>
              <a:t>Computer and</a:t>
            </a:r>
            <a:r>
              <a:rPr kumimoji="1" lang="zh-CN" altLang="en-US" sz="1600" dirty="0">
                <a:solidFill>
                  <a:schemeClr val="bg1"/>
                </a:solidFill>
              </a:rPr>
              <a:t> </a:t>
            </a:r>
            <a:r>
              <a:rPr kumimoji="1" lang="en" altLang="zh-CN" sz="1600" dirty="0">
                <a:solidFill>
                  <a:schemeClr val="bg1"/>
                </a:solidFill>
              </a:rPr>
              <a:t>Automation</a:t>
            </a:r>
            <a:endParaRPr kumimoji="1" lang="zh-CN" altLang="en-US" sz="1600" dirty="0">
              <a:solidFill>
                <a:schemeClr val="bg1"/>
              </a:solidFill>
            </a:endParaRPr>
          </a:p>
        </p:txBody>
      </p:sp>
      <p:sp>
        <p:nvSpPr>
          <p:cNvPr id="48" name="文本框 47">
            <a:extLst>
              <a:ext uri="{FF2B5EF4-FFF2-40B4-BE49-F238E27FC236}">
                <a16:creationId xmlns:a16="http://schemas.microsoft.com/office/drawing/2014/main" id="{0EF7659A-9319-B041-8533-BE9129654673}"/>
              </a:ext>
            </a:extLst>
          </p:cNvPr>
          <p:cNvSpPr txBox="1"/>
          <p:nvPr/>
        </p:nvSpPr>
        <p:spPr>
          <a:xfrm>
            <a:off x="8601513" y="3979365"/>
            <a:ext cx="2395120" cy="784125"/>
          </a:xfrm>
          <a:prstGeom prst="rect">
            <a:avLst/>
          </a:prstGeom>
          <a:noFill/>
        </p:spPr>
        <p:txBody>
          <a:bodyPr wrap="square" rtlCol="0">
            <a:spAutoFit/>
          </a:bodyPr>
          <a:lstStyle/>
          <a:p>
            <a:pPr algn="ctr">
              <a:lnSpc>
                <a:spcPct val="150000"/>
              </a:lnSpc>
            </a:pPr>
            <a:r>
              <a:rPr kumimoji="1" lang="en" altLang="zh-CN" sz="1600" dirty="0">
                <a:solidFill>
                  <a:schemeClr val="bg1"/>
                </a:solidFill>
              </a:rPr>
              <a:t>Cyber-physical</a:t>
            </a:r>
          </a:p>
          <a:p>
            <a:pPr algn="ctr">
              <a:lnSpc>
                <a:spcPct val="150000"/>
              </a:lnSpc>
            </a:pPr>
            <a:r>
              <a:rPr kumimoji="1" lang="en" altLang="zh-CN" sz="1600" dirty="0">
                <a:solidFill>
                  <a:schemeClr val="bg1"/>
                </a:solidFill>
              </a:rPr>
              <a:t>Systems</a:t>
            </a:r>
            <a:endParaRPr kumimoji="1" lang="zh-CN" altLang="en-US" sz="1600" dirty="0">
              <a:solidFill>
                <a:schemeClr val="bg1"/>
              </a:solidFill>
            </a:endParaRPr>
          </a:p>
        </p:txBody>
      </p:sp>
      <p:sp>
        <p:nvSpPr>
          <p:cNvPr id="49" name="Freeform 5">
            <a:extLst>
              <a:ext uri="{FF2B5EF4-FFF2-40B4-BE49-F238E27FC236}">
                <a16:creationId xmlns:a16="http://schemas.microsoft.com/office/drawing/2014/main" id="{64B8F3D9-57BE-834C-BE2F-C93B2EF81811}"/>
              </a:ext>
            </a:extLst>
          </p:cNvPr>
          <p:cNvSpPr>
            <a:spLocks noEditPoints="1"/>
          </p:cNvSpPr>
          <p:nvPr/>
        </p:nvSpPr>
        <p:spPr bwMode="auto">
          <a:xfrm>
            <a:off x="2100218" y="2301049"/>
            <a:ext cx="562874" cy="447553"/>
          </a:xfrm>
          <a:custGeom>
            <a:avLst/>
            <a:gdLst>
              <a:gd name="T0" fmla="*/ 179 w 344"/>
              <a:gd name="T1" fmla="*/ 146 h 273"/>
              <a:gd name="T2" fmla="*/ 183 w 344"/>
              <a:gd name="T3" fmla="*/ 112 h 273"/>
              <a:gd name="T4" fmla="*/ 170 w 344"/>
              <a:gd name="T5" fmla="*/ 90 h 273"/>
              <a:gd name="T6" fmla="*/ 152 w 344"/>
              <a:gd name="T7" fmla="*/ 97 h 273"/>
              <a:gd name="T8" fmla="*/ 119 w 344"/>
              <a:gd name="T9" fmla="*/ 83 h 273"/>
              <a:gd name="T10" fmla="*/ 112 w 344"/>
              <a:gd name="T11" fmla="*/ 66 h 273"/>
              <a:gd name="T12" fmla="*/ 87 w 344"/>
              <a:gd name="T13" fmla="*/ 73 h 273"/>
              <a:gd name="T14" fmla="*/ 66 w 344"/>
              <a:gd name="T15" fmla="*/ 99 h 273"/>
              <a:gd name="T16" fmla="*/ 41 w 344"/>
              <a:gd name="T17" fmla="*/ 88 h 273"/>
              <a:gd name="T18" fmla="*/ 21 w 344"/>
              <a:gd name="T19" fmla="*/ 107 h 273"/>
              <a:gd name="T20" fmla="*/ 33 w 344"/>
              <a:gd name="T21" fmla="*/ 132 h 273"/>
              <a:gd name="T22" fmla="*/ 6 w 344"/>
              <a:gd name="T23" fmla="*/ 153 h 273"/>
              <a:gd name="T24" fmla="*/ 0 w 344"/>
              <a:gd name="T25" fmla="*/ 178 h 273"/>
              <a:gd name="T26" fmla="*/ 17 w 344"/>
              <a:gd name="T27" fmla="*/ 185 h 273"/>
              <a:gd name="T28" fmla="*/ 31 w 344"/>
              <a:gd name="T29" fmla="*/ 219 h 273"/>
              <a:gd name="T30" fmla="*/ 23 w 344"/>
              <a:gd name="T31" fmla="*/ 236 h 273"/>
              <a:gd name="T32" fmla="*/ 46 w 344"/>
              <a:gd name="T33" fmla="*/ 249 h 273"/>
              <a:gd name="T34" fmla="*/ 79 w 344"/>
              <a:gd name="T35" fmla="*/ 245 h 273"/>
              <a:gd name="T36" fmla="*/ 89 w 344"/>
              <a:gd name="T37" fmla="*/ 271 h 273"/>
              <a:gd name="T38" fmla="*/ 117 w 344"/>
              <a:gd name="T39" fmla="*/ 271 h 273"/>
              <a:gd name="T40" fmla="*/ 127 w 344"/>
              <a:gd name="T41" fmla="*/ 245 h 273"/>
              <a:gd name="T42" fmla="*/ 160 w 344"/>
              <a:gd name="T43" fmla="*/ 249 h 273"/>
              <a:gd name="T44" fmla="*/ 183 w 344"/>
              <a:gd name="T45" fmla="*/ 236 h 273"/>
              <a:gd name="T46" fmla="*/ 175 w 344"/>
              <a:gd name="T47" fmla="*/ 219 h 273"/>
              <a:gd name="T48" fmla="*/ 189 w 344"/>
              <a:gd name="T49" fmla="*/ 185 h 273"/>
              <a:gd name="T50" fmla="*/ 206 w 344"/>
              <a:gd name="T51" fmla="*/ 178 h 273"/>
              <a:gd name="T52" fmla="*/ 200 w 344"/>
              <a:gd name="T53" fmla="*/ 153 h 273"/>
              <a:gd name="T54" fmla="*/ 103 w 344"/>
              <a:gd name="T55" fmla="*/ 129 h 273"/>
              <a:gd name="T56" fmla="*/ 343 w 344"/>
              <a:gd name="T57" fmla="*/ 65 h 273"/>
              <a:gd name="T58" fmla="*/ 324 w 344"/>
              <a:gd name="T59" fmla="*/ 58 h 273"/>
              <a:gd name="T60" fmla="*/ 327 w 344"/>
              <a:gd name="T61" fmla="*/ 34 h 273"/>
              <a:gd name="T62" fmla="*/ 318 w 344"/>
              <a:gd name="T63" fmla="*/ 17 h 273"/>
              <a:gd name="T64" fmla="*/ 305 w 344"/>
              <a:gd name="T65" fmla="*/ 23 h 273"/>
              <a:gd name="T66" fmla="*/ 281 w 344"/>
              <a:gd name="T67" fmla="*/ 13 h 273"/>
              <a:gd name="T68" fmla="*/ 276 w 344"/>
              <a:gd name="T69" fmla="*/ 0 h 273"/>
              <a:gd name="T70" fmla="*/ 258 w 344"/>
              <a:gd name="T71" fmla="*/ 5 h 273"/>
              <a:gd name="T72" fmla="*/ 242 w 344"/>
              <a:gd name="T73" fmla="*/ 24 h 273"/>
              <a:gd name="T74" fmla="*/ 224 w 344"/>
              <a:gd name="T75" fmla="*/ 16 h 273"/>
              <a:gd name="T76" fmla="*/ 210 w 344"/>
              <a:gd name="T77" fmla="*/ 30 h 273"/>
              <a:gd name="T78" fmla="*/ 218 w 344"/>
              <a:gd name="T79" fmla="*/ 48 h 273"/>
              <a:gd name="T80" fmla="*/ 199 w 344"/>
              <a:gd name="T81" fmla="*/ 63 h 273"/>
              <a:gd name="T82" fmla="*/ 194 w 344"/>
              <a:gd name="T83" fmla="*/ 81 h 273"/>
              <a:gd name="T84" fmla="*/ 207 w 344"/>
              <a:gd name="T85" fmla="*/ 86 h 273"/>
              <a:gd name="T86" fmla="*/ 217 w 344"/>
              <a:gd name="T87" fmla="*/ 111 h 273"/>
              <a:gd name="T88" fmla="*/ 212 w 344"/>
              <a:gd name="T89" fmla="*/ 123 h 273"/>
              <a:gd name="T90" fmla="*/ 228 w 344"/>
              <a:gd name="T91" fmla="*/ 132 h 273"/>
              <a:gd name="T92" fmla="*/ 252 w 344"/>
              <a:gd name="T93" fmla="*/ 130 h 273"/>
              <a:gd name="T94" fmla="*/ 259 w 344"/>
              <a:gd name="T95" fmla="*/ 148 h 273"/>
              <a:gd name="T96" fmla="*/ 279 w 344"/>
              <a:gd name="T97" fmla="*/ 148 h 273"/>
              <a:gd name="T98" fmla="*/ 286 w 344"/>
              <a:gd name="T99" fmla="*/ 130 h 273"/>
              <a:gd name="T100" fmla="*/ 310 w 344"/>
              <a:gd name="T101" fmla="*/ 132 h 273"/>
              <a:gd name="T102" fmla="*/ 327 w 344"/>
              <a:gd name="T103" fmla="*/ 123 h 273"/>
              <a:gd name="T104" fmla="*/ 321 w 344"/>
              <a:gd name="T105" fmla="*/ 111 h 273"/>
              <a:gd name="T106" fmla="*/ 331 w 344"/>
              <a:gd name="T107" fmla="*/ 86 h 273"/>
              <a:gd name="T108" fmla="*/ 344 w 344"/>
              <a:gd name="T109" fmla="*/ 81 h 273"/>
              <a:gd name="T110" fmla="*/ 269 w 344"/>
              <a:gd name="T111" fmla="*/ 104 h 273"/>
              <a:gd name="T112" fmla="*/ 298 w 344"/>
              <a:gd name="T113" fmla="*/ 75 h 273"/>
              <a:gd name="T114" fmla="*/ 269 w 344"/>
              <a:gd name="T115" fmla="*/ 10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73">
                <a:moveTo>
                  <a:pt x="200" y="153"/>
                </a:moveTo>
                <a:cubicBezTo>
                  <a:pt x="189" y="153"/>
                  <a:pt x="189" y="153"/>
                  <a:pt x="189" y="153"/>
                </a:cubicBezTo>
                <a:cubicBezTo>
                  <a:pt x="185" y="153"/>
                  <a:pt x="180" y="150"/>
                  <a:pt x="179" y="146"/>
                </a:cubicBezTo>
                <a:cubicBezTo>
                  <a:pt x="173" y="132"/>
                  <a:pt x="173" y="132"/>
                  <a:pt x="173" y="132"/>
                </a:cubicBezTo>
                <a:cubicBezTo>
                  <a:pt x="171" y="129"/>
                  <a:pt x="172" y="123"/>
                  <a:pt x="175" y="120"/>
                </a:cubicBezTo>
                <a:cubicBezTo>
                  <a:pt x="183" y="112"/>
                  <a:pt x="183" y="112"/>
                  <a:pt x="183" y="112"/>
                </a:cubicBezTo>
                <a:cubicBezTo>
                  <a:pt x="184" y="111"/>
                  <a:pt x="185" y="109"/>
                  <a:pt x="185" y="107"/>
                </a:cubicBezTo>
                <a:cubicBezTo>
                  <a:pt x="185" y="105"/>
                  <a:pt x="184" y="104"/>
                  <a:pt x="183" y="102"/>
                </a:cubicBezTo>
                <a:cubicBezTo>
                  <a:pt x="170" y="90"/>
                  <a:pt x="170" y="90"/>
                  <a:pt x="170" y="90"/>
                </a:cubicBezTo>
                <a:cubicBezTo>
                  <a:pt x="169" y="88"/>
                  <a:pt x="167" y="88"/>
                  <a:pt x="165" y="88"/>
                </a:cubicBezTo>
                <a:cubicBezTo>
                  <a:pt x="163" y="88"/>
                  <a:pt x="161" y="88"/>
                  <a:pt x="160" y="90"/>
                </a:cubicBezTo>
                <a:cubicBezTo>
                  <a:pt x="152" y="97"/>
                  <a:pt x="152" y="97"/>
                  <a:pt x="152" y="97"/>
                </a:cubicBezTo>
                <a:cubicBezTo>
                  <a:pt x="149" y="100"/>
                  <a:pt x="144" y="101"/>
                  <a:pt x="140" y="99"/>
                </a:cubicBezTo>
                <a:cubicBezTo>
                  <a:pt x="127" y="94"/>
                  <a:pt x="127" y="94"/>
                  <a:pt x="127" y="94"/>
                </a:cubicBezTo>
                <a:cubicBezTo>
                  <a:pt x="122" y="92"/>
                  <a:pt x="119" y="88"/>
                  <a:pt x="119" y="83"/>
                </a:cubicBezTo>
                <a:cubicBezTo>
                  <a:pt x="119" y="73"/>
                  <a:pt x="119" y="73"/>
                  <a:pt x="119" y="73"/>
                </a:cubicBezTo>
                <a:cubicBezTo>
                  <a:pt x="119" y="71"/>
                  <a:pt x="118" y="69"/>
                  <a:pt x="117" y="68"/>
                </a:cubicBezTo>
                <a:cubicBezTo>
                  <a:pt x="116" y="66"/>
                  <a:pt x="114" y="66"/>
                  <a:pt x="112" y="66"/>
                </a:cubicBezTo>
                <a:cubicBezTo>
                  <a:pt x="94" y="66"/>
                  <a:pt x="94" y="66"/>
                  <a:pt x="94" y="66"/>
                </a:cubicBezTo>
                <a:cubicBezTo>
                  <a:pt x="92" y="66"/>
                  <a:pt x="90" y="66"/>
                  <a:pt x="89" y="68"/>
                </a:cubicBezTo>
                <a:cubicBezTo>
                  <a:pt x="88" y="69"/>
                  <a:pt x="87" y="71"/>
                  <a:pt x="87" y="73"/>
                </a:cubicBezTo>
                <a:cubicBezTo>
                  <a:pt x="87" y="83"/>
                  <a:pt x="87" y="83"/>
                  <a:pt x="87" y="83"/>
                </a:cubicBezTo>
                <a:cubicBezTo>
                  <a:pt x="87" y="88"/>
                  <a:pt x="84" y="92"/>
                  <a:pt x="79" y="94"/>
                </a:cubicBezTo>
                <a:cubicBezTo>
                  <a:pt x="66" y="99"/>
                  <a:pt x="66" y="99"/>
                  <a:pt x="66" y="99"/>
                </a:cubicBezTo>
                <a:cubicBezTo>
                  <a:pt x="62" y="101"/>
                  <a:pt x="57" y="100"/>
                  <a:pt x="54" y="97"/>
                </a:cubicBezTo>
                <a:cubicBezTo>
                  <a:pt x="46" y="90"/>
                  <a:pt x="46" y="90"/>
                  <a:pt x="46" y="90"/>
                </a:cubicBezTo>
                <a:cubicBezTo>
                  <a:pt x="45" y="88"/>
                  <a:pt x="43" y="88"/>
                  <a:pt x="41" y="88"/>
                </a:cubicBezTo>
                <a:cubicBezTo>
                  <a:pt x="39" y="88"/>
                  <a:pt x="37" y="88"/>
                  <a:pt x="36" y="90"/>
                </a:cubicBezTo>
                <a:cubicBezTo>
                  <a:pt x="23" y="102"/>
                  <a:pt x="23" y="102"/>
                  <a:pt x="23" y="102"/>
                </a:cubicBezTo>
                <a:cubicBezTo>
                  <a:pt x="22" y="104"/>
                  <a:pt x="21" y="105"/>
                  <a:pt x="21" y="107"/>
                </a:cubicBezTo>
                <a:cubicBezTo>
                  <a:pt x="21" y="109"/>
                  <a:pt x="22" y="111"/>
                  <a:pt x="23" y="112"/>
                </a:cubicBezTo>
                <a:cubicBezTo>
                  <a:pt x="31" y="120"/>
                  <a:pt x="31" y="120"/>
                  <a:pt x="31" y="120"/>
                </a:cubicBezTo>
                <a:cubicBezTo>
                  <a:pt x="34" y="123"/>
                  <a:pt x="35" y="129"/>
                  <a:pt x="33" y="132"/>
                </a:cubicBezTo>
                <a:cubicBezTo>
                  <a:pt x="27" y="146"/>
                  <a:pt x="27" y="146"/>
                  <a:pt x="27" y="146"/>
                </a:cubicBezTo>
                <a:cubicBezTo>
                  <a:pt x="26" y="150"/>
                  <a:pt x="21" y="153"/>
                  <a:pt x="17" y="153"/>
                </a:cubicBezTo>
                <a:cubicBezTo>
                  <a:pt x="6" y="153"/>
                  <a:pt x="6" y="153"/>
                  <a:pt x="6" y="153"/>
                </a:cubicBezTo>
                <a:cubicBezTo>
                  <a:pt x="5" y="153"/>
                  <a:pt x="3" y="154"/>
                  <a:pt x="2" y="155"/>
                </a:cubicBezTo>
                <a:cubicBezTo>
                  <a:pt x="0" y="157"/>
                  <a:pt x="0" y="158"/>
                  <a:pt x="0" y="160"/>
                </a:cubicBezTo>
                <a:cubicBezTo>
                  <a:pt x="0" y="178"/>
                  <a:pt x="0" y="178"/>
                  <a:pt x="0" y="178"/>
                </a:cubicBezTo>
                <a:cubicBezTo>
                  <a:pt x="0" y="180"/>
                  <a:pt x="0" y="182"/>
                  <a:pt x="2" y="183"/>
                </a:cubicBezTo>
                <a:cubicBezTo>
                  <a:pt x="3" y="184"/>
                  <a:pt x="5" y="185"/>
                  <a:pt x="6" y="185"/>
                </a:cubicBezTo>
                <a:cubicBezTo>
                  <a:pt x="17" y="185"/>
                  <a:pt x="17" y="185"/>
                  <a:pt x="17" y="185"/>
                </a:cubicBezTo>
                <a:cubicBezTo>
                  <a:pt x="21" y="185"/>
                  <a:pt x="26" y="189"/>
                  <a:pt x="27" y="193"/>
                </a:cubicBezTo>
                <a:cubicBezTo>
                  <a:pt x="33" y="206"/>
                  <a:pt x="33" y="206"/>
                  <a:pt x="33" y="206"/>
                </a:cubicBezTo>
                <a:cubicBezTo>
                  <a:pt x="35" y="210"/>
                  <a:pt x="34" y="216"/>
                  <a:pt x="31" y="219"/>
                </a:cubicBezTo>
                <a:cubicBezTo>
                  <a:pt x="23" y="226"/>
                  <a:pt x="23" y="226"/>
                  <a:pt x="23" y="226"/>
                </a:cubicBezTo>
                <a:cubicBezTo>
                  <a:pt x="22" y="227"/>
                  <a:pt x="21" y="229"/>
                  <a:pt x="21" y="231"/>
                </a:cubicBezTo>
                <a:cubicBezTo>
                  <a:pt x="21" y="233"/>
                  <a:pt x="22" y="235"/>
                  <a:pt x="23" y="236"/>
                </a:cubicBezTo>
                <a:cubicBezTo>
                  <a:pt x="36" y="249"/>
                  <a:pt x="36" y="249"/>
                  <a:pt x="36" y="249"/>
                </a:cubicBezTo>
                <a:cubicBezTo>
                  <a:pt x="37" y="250"/>
                  <a:pt x="39" y="251"/>
                  <a:pt x="41" y="251"/>
                </a:cubicBezTo>
                <a:cubicBezTo>
                  <a:pt x="43" y="251"/>
                  <a:pt x="45" y="250"/>
                  <a:pt x="46" y="249"/>
                </a:cubicBezTo>
                <a:cubicBezTo>
                  <a:pt x="54" y="241"/>
                  <a:pt x="54" y="241"/>
                  <a:pt x="54" y="241"/>
                </a:cubicBezTo>
                <a:cubicBezTo>
                  <a:pt x="57" y="238"/>
                  <a:pt x="62" y="237"/>
                  <a:pt x="66" y="239"/>
                </a:cubicBezTo>
                <a:cubicBezTo>
                  <a:pt x="79" y="245"/>
                  <a:pt x="79" y="245"/>
                  <a:pt x="79" y="245"/>
                </a:cubicBezTo>
                <a:cubicBezTo>
                  <a:pt x="84" y="246"/>
                  <a:pt x="87" y="251"/>
                  <a:pt x="87" y="255"/>
                </a:cubicBezTo>
                <a:cubicBezTo>
                  <a:pt x="87" y="266"/>
                  <a:pt x="87" y="266"/>
                  <a:pt x="87" y="266"/>
                </a:cubicBezTo>
                <a:cubicBezTo>
                  <a:pt x="87" y="268"/>
                  <a:pt x="88" y="269"/>
                  <a:pt x="89" y="271"/>
                </a:cubicBezTo>
                <a:cubicBezTo>
                  <a:pt x="90" y="272"/>
                  <a:pt x="92" y="273"/>
                  <a:pt x="94" y="273"/>
                </a:cubicBezTo>
                <a:cubicBezTo>
                  <a:pt x="112" y="273"/>
                  <a:pt x="112" y="273"/>
                  <a:pt x="112" y="273"/>
                </a:cubicBezTo>
                <a:cubicBezTo>
                  <a:pt x="114" y="273"/>
                  <a:pt x="116" y="272"/>
                  <a:pt x="117" y="271"/>
                </a:cubicBezTo>
                <a:cubicBezTo>
                  <a:pt x="118" y="269"/>
                  <a:pt x="119" y="268"/>
                  <a:pt x="119" y="266"/>
                </a:cubicBezTo>
                <a:cubicBezTo>
                  <a:pt x="119" y="255"/>
                  <a:pt x="119" y="255"/>
                  <a:pt x="119" y="255"/>
                </a:cubicBezTo>
                <a:cubicBezTo>
                  <a:pt x="119" y="251"/>
                  <a:pt x="122" y="246"/>
                  <a:pt x="127" y="245"/>
                </a:cubicBezTo>
                <a:cubicBezTo>
                  <a:pt x="140" y="239"/>
                  <a:pt x="140" y="239"/>
                  <a:pt x="140" y="239"/>
                </a:cubicBezTo>
                <a:cubicBezTo>
                  <a:pt x="144" y="237"/>
                  <a:pt x="149" y="238"/>
                  <a:pt x="153" y="241"/>
                </a:cubicBezTo>
                <a:cubicBezTo>
                  <a:pt x="160" y="249"/>
                  <a:pt x="160" y="249"/>
                  <a:pt x="160" y="249"/>
                </a:cubicBezTo>
                <a:cubicBezTo>
                  <a:pt x="161" y="250"/>
                  <a:pt x="163" y="251"/>
                  <a:pt x="165" y="251"/>
                </a:cubicBezTo>
                <a:cubicBezTo>
                  <a:pt x="167" y="251"/>
                  <a:pt x="169" y="250"/>
                  <a:pt x="170" y="249"/>
                </a:cubicBezTo>
                <a:cubicBezTo>
                  <a:pt x="183" y="236"/>
                  <a:pt x="183" y="236"/>
                  <a:pt x="183" y="236"/>
                </a:cubicBezTo>
                <a:cubicBezTo>
                  <a:pt x="184" y="235"/>
                  <a:pt x="185" y="233"/>
                  <a:pt x="185" y="231"/>
                </a:cubicBezTo>
                <a:cubicBezTo>
                  <a:pt x="185" y="229"/>
                  <a:pt x="184" y="227"/>
                  <a:pt x="183" y="226"/>
                </a:cubicBezTo>
                <a:cubicBezTo>
                  <a:pt x="175" y="219"/>
                  <a:pt x="175" y="219"/>
                  <a:pt x="175" y="219"/>
                </a:cubicBezTo>
                <a:cubicBezTo>
                  <a:pt x="172" y="216"/>
                  <a:pt x="171" y="210"/>
                  <a:pt x="173" y="206"/>
                </a:cubicBezTo>
                <a:cubicBezTo>
                  <a:pt x="179" y="193"/>
                  <a:pt x="179" y="193"/>
                  <a:pt x="179" y="193"/>
                </a:cubicBezTo>
                <a:cubicBezTo>
                  <a:pt x="180" y="189"/>
                  <a:pt x="185" y="185"/>
                  <a:pt x="189" y="185"/>
                </a:cubicBezTo>
                <a:cubicBezTo>
                  <a:pt x="200" y="185"/>
                  <a:pt x="200" y="185"/>
                  <a:pt x="200" y="185"/>
                </a:cubicBezTo>
                <a:cubicBezTo>
                  <a:pt x="201" y="185"/>
                  <a:pt x="203" y="184"/>
                  <a:pt x="204" y="183"/>
                </a:cubicBezTo>
                <a:cubicBezTo>
                  <a:pt x="206" y="182"/>
                  <a:pt x="206" y="180"/>
                  <a:pt x="206" y="178"/>
                </a:cubicBezTo>
                <a:cubicBezTo>
                  <a:pt x="206" y="160"/>
                  <a:pt x="206" y="160"/>
                  <a:pt x="206" y="160"/>
                </a:cubicBezTo>
                <a:cubicBezTo>
                  <a:pt x="206" y="158"/>
                  <a:pt x="206" y="157"/>
                  <a:pt x="204" y="155"/>
                </a:cubicBezTo>
                <a:cubicBezTo>
                  <a:pt x="203" y="154"/>
                  <a:pt x="201" y="153"/>
                  <a:pt x="200" y="153"/>
                </a:cubicBezTo>
                <a:close/>
                <a:moveTo>
                  <a:pt x="103" y="209"/>
                </a:moveTo>
                <a:cubicBezTo>
                  <a:pt x="81" y="209"/>
                  <a:pt x="63" y="191"/>
                  <a:pt x="63" y="169"/>
                </a:cubicBezTo>
                <a:cubicBezTo>
                  <a:pt x="63" y="147"/>
                  <a:pt x="81" y="129"/>
                  <a:pt x="103" y="129"/>
                </a:cubicBezTo>
                <a:cubicBezTo>
                  <a:pt x="125" y="129"/>
                  <a:pt x="143" y="147"/>
                  <a:pt x="143" y="169"/>
                </a:cubicBezTo>
                <a:cubicBezTo>
                  <a:pt x="143" y="191"/>
                  <a:pt x="125" y="209"/>
                  <a:pt x="103" y="209"/>
                </a:cubicBezTo>
                <a:close/>
                <a:moveTo>
                  <a:pt x="343" y="65"/>
                </a:moveTo>
                <a:cubicBezTo>
                  <a:pt x="342" y="64"/>
                  <a:pt x="340" y="63"/>
                  <a:pt x="339" y="63"/>
                </a:cubicBezTo>
                <a:cubicBezTo>
                  <a:pt x="331" y="63"/>
                  <a:pt x="331" y="63"/>
                  <a:pt x="331" y="63"/>
                </a:cubicBezTo>
                <a:cubicBezTo>
                  <a:pt x="328" y="63"/>
                  <a:pt x="325" y="61"/>
                  <a:pt x="324" y="58"/>
                </a:cubicBezTo>
                <a:cubicBezTo>
                  <a:pt x="320" y="48"/>
                  <a:pt x="320" y="48"/>
                  <a:pt x="320" y="48"/>
                </a:cubicBezTo>
                <a:cubicBezTo>
                  <a:pt x="318" y="45"/>
                  <a:pt x="319" y="41"/>
                  <a:pt x="321" y="39"/>
                </a:cubicBezTo>
                <a:cubicBezTo>
                  <a:pt x="327" y="34"/>
                  <a:pt x="327" y="34"/>
                  <a:pt x="327" y="34"/>
                </a:cubicBezTo>
                <a:cubicBezTo>
                  <a:pt x="328" y="33"/>
                  <a:pt x="328" y="31"/>
                  <a:pt x="328" y="30"/>
                </a:cubicBezTo>
                <a:cubicBezTo>
                  <a:pt x="328" y="29"/>
                  <a:pt x="328" y="27"/>
                  <a:pt x="327" y="26"/>
                </a:cubicBezTo>
                <a:cubicBezTo>
                  <a:pt x="318" y="17"/>
                  <a:pt x="318" y="17"/>
                  <a:pt x="318" y="17"/>
                </a:cubicBezTo>
                <a:cubicBezTo>
                  <a:pt x="317" y="16"/>
                  <a:pt x="315" y="16"/>
                  <a:pt x="314" y="16"/>
                </a:cubicBezTo>
                <a:cubicBezTo>
                  <a:pt x="313" y="16"/>
                  <a:pt x="311" y="16"/>
                  <a:pt x="310" y="17"/>
                </a:cubicBezTo>
                <a:cubicBezTo>
                  <a:pt x="305" y="23"/>
                  <a:pt x="305" y="23"/>
                  <a:pt x="305" y="23"/>
                </a:cubicBezTo>
                <a:cubicBezTo>
                  <a:pt x="303" y="25"/>
                  <a:pt x="299" y="26"/>
                  <a:pt x="296" y="24"/>
                </a:cubicBezTo>
                <a:cubicBezTo>
                  <a:pt x="286" y="20"/>
                  <a:pt x="286" y="20"/>
                  <a:pt x="286" y="20"/>
                </a:cubicBezTo>
                <a:cubicBezTo>
                  <a:pt x="283" y="19"/>
                  <a:pt x="281" y="16"/>
                  <a:pt x="281" y="13"/>
                </a:cubicBezTo>
                <a:cubicBezTo>
                  <a:pt x="281" y="5"/>
                  <a:pt x="281" y="5"/>
                  <a:pt x="281" y="5"/>
                </a:cubicBezTo>
                <a:cubicBezTo>
                  <a:pt x="281" y="4"/>
                  <a:pt x="280" y="2"/>
                  <a:pt x="279" y="1"/>
                </a:cubicBezTo>
                <a:cubicBezTo>
                  <a:pt x="278" y="0"/>
                  <a:pt x="277" y="0"/>
                  <a:pt x="276" y="0"/>
                </a:cubicBezTo>
                <a:cubicBezTo>
                  <a:pt x="263" y="0"/>
                  <a:pt x="263" y="0"/>
                  <a:pt x="263" y="0"/>
                </a:cubicBezTo>
                <a:cubicBezTo>
                  <a:pt x="261" y="0"/>
                  <a:pt x="260" y="0"/>
                  <a:pt x="259" y="1"/>
                </a:cubicBezTo>
                <a:cubicBezTo>
                  <a:pt x="258" y="2"/>
                  <a:pt x="258" y="4"/>
                  <a:pt x="258" y="5"/>
                </a:cubicBezTo>
                <a:cubicBezTo>
                  <a:pt x="258" y="13"/>
                  <a:pt x="258" y="13"/>
                  <a:pt x="258" y="13"/>
                </a:cubicBezTo>
                <a:cubicBezTo>
                  <a:pt x="258" y="16"/>
                  <a:pt x="255" y="19"/>
                  <a:pt x="252" y="20"/>
                </a:cubicBezTo>
                <a:cubicBezTo>
                  <a:pt x="242" y="24"/>
                  <a:pt x="242" y="24"/>
                  <a:pt x="242" y="24"/>
                </a:cubicBezTo>
                <a:cubicBezTo>
                  <a:pt x="240" y="26"/>
                  <a:pt x="236" y="25"/>
                  <a:pt x="233" y="23"/>
                </a:cubicBezTo>
                <a:cubicBezTo>
                  <a:pt x="228" y="17"/>
                  <a:pt x="228" y="17"/>
                  <a:pt x="228" y="17"/>
                </a:cubicBezTo>
                <a:cubicBezTo>
                  <a:pt x="227" y="16"/>
                  <a:pt x="226" y="16"/>
                  <a:pt x="224" y="16"/>
                </a:cubicBezTo>
                <a:cubicBezTo>
                  <a:pt x="223" y="16"/>
                  <a:pt x="222" y="16"/>
                  <a:pt x="221" y="17"/>
                </a:cubicBezTo>
                <a:cubicBezTo>
                  <a:pt x="212" y="26"/>
                  <a:pt x="212" y="26"/>
                  <a:pt x="212" y="26"/>
                </a:cubicBezTo>
                <a:cubicBezTo>
                  <a:pt x="211" y="27"/>
                  <a:pt x="210" y="29"/>
                  <a:pt x="210" y="30"/>
                </a:cubicBezTo>
                <a:cubicBezTo>
                  <a:pt x="210" y="31"/>
                  <a:pt x="211" y="33"/>
                  <a:pt x="212" y="34"/>
                </a:cubicBezTo>
                <a:cubicBezTo>
                  <a:pt x="217" y="39"/>
                  <a:pt x="217" y="39"/>
                  <a:pt x="217" y="39"/>
                </a:cubicBezTo>
                <a:cubicBezTo>
                  <a:pt x="219" y="41"/>
                  <a:pt x="220" y="45"/>
                  <a:pt x="218" y="48"/>
                </a:cubicBezTo>
                <a:cubicBezTo>
                  <a:pt x="214" y="58"/>
                  <a:pt x="214" y="58"/>
                  <a:pt x="214" y="58"/>
                </a:cubicBezTo>
                <a:cubicBezTo>
                  <a:pt x="213" y="61"/>
                  <a:pt x="210" y="63"/>
                  <a:pt x="207" y="63"/>
                </a:cubicBezTo>
                <a:cubicBezTo>
                  <a:pt x="199" y="63"/>
                  <a:pt x="199" y="63"/>
                  <a:pt x="199" y="63"/>
                </a:cubicBezTo>
                <a:cubicBezTo>
                  <a:pt x="198" y="63"/>
                  <a:pt x="197" y="64"/>
                  <a:pt x="196" y="65"/>
                </a:cubicBezTo>
                <a:cubicBezTo>
                  <a:pt x="195" y="66"/>
                  <a:pt x="194" y="67"/>
                  <a:pt x="194" y="68"/>
                </a:cubicBezTo>
                <a:cubicBezTo>
                  <a:pt x="194" y="81"/>
                  <a:pt x="194" y="81"/>
                  <a:pt x="194" y="81"/>
                </a:cubicBezTo>
                <a:cubicBezTo>
                  <a:pt x="194" y="83"/>
                  <a:pt x="195" y="84"/>
                  <a:pt x="196" y="85"/>
                </a:cubicBezTo>
                <a:cubicBezTo>
                  <a:pt x="197" y="86"/>
                  <a:pt x="198" y="86"/>
                  <a:pt x="199" y="86"/>
                </a:cubicBezTo>
                <a:cubicBezTo>
                  <a:pt x="207" y="86"/>
                  <a:pt x="207" y="86"/>
                  <a:pt x="207" y="86"/>
                </a:cubicBezTo>
                <a:cubicBezTo>
                  <a:pt x="210" y="86"/>
                  <a:pt x="213" y="89"/>
                  <a:pt x="214" y="92"/>
                </a:cubicBezTo>
                <a:cubicBezTo>
                  <a:pt x="218" y="102"/>
                  <a:pt x="218" y="102"/>
                  <a:pt x="218" y="102"/>
                </a:cubicBezTo>
                <a:cubicBezTo>
                  <a:pt x="220" y="104"/>
                  <a:pt x="219" y="108"/>
                  <a:pt x="217" y="111"/>
                </a:cubicBezTo>
                <a:cubicBezTo>
                  <a:pt x="212" y="116"/>
                  <a:pt x="212" y="116"/>
                  <a:pt x="212" y="116"/>
                </a:cubicBezTo>
                <a:cubicBezTo>
                  <a:pt x="211" y="117"/>
                  <a:pt x="210" y="118"/>
                  <a:pt x="210" y="120"/>
                </a:cubicBezTo>
                <a:cubicBezTo>
                  <a:pt x="210" y="121"/>
                  <a:pt x="211" y="122"/>
                  <a:pt x="212" y="123"/>
                </a:cubicBezTo>
                <a:cubicBezTo>
                  <a:pt x="221" y="132"/>
                  <a:pt x="221" y="132"/>
                  <a:pt x="221" y="132"/>
                </a:cubicBezTo>
                <a:cubicBezTo>
                  <a:pt x="222" y="133"/>
                  <a:pt x="223" y="134"/>
                  <a:pt x="224" y="134"/>
                </a:cubicBezTo>
                <a:cubicBezTo>
                  <a:pt x="226" y="134"/>
                  <a:pt x="227" y="133"/>
                  <a:pt x="228" y="132"/>
                </a:cubicBezTo>
                <a:cubicBezTo>
                  <a:pt x="233" y="127"/>
                  <a:pt x="233" y="127"/>
                  <a:pt x="233" y="127"/>
                </a:cubicBezTo>
                <a:cubicBezTo>
                  <a:pt x="236" y="125"/>
                  <a:pt x="240" y="124"/>
                  <a:pt x="242" y="126"/>
                </a:cubicBezTo>
                <a:cubicBezTo>
                  <a:pt x="252" y="130"/>
                  <a:pt x="252" y="130"/>
                  <a:pt x="252" y="130"/>
                </a:cubicBezTo>
                <a:cubicBezTo>
                  <a:pt x="255" y="131"/>
                  <a:pt x="258" y="134"/>
                  <a:pt x="258" y="137"/>
                </a:cubicBezTo>
                <a:cubicBezTo>
                  <a:pt x="258" y="145"/>
                  <a:pt x="258" y="145"/>
                  <a:pt x="258" y="145"/>
                </a:cubicBezTo>
                <a:cubicBezTo>
                  <a:pt x="258" y="146"/>
                  <a:pt x="258" y="147"/>
                  <a:pt x="259" y="148"/>
                </a:cubicBezTo>
                <a:cubicBezTo>
                  <a:pt x="260" y="149"/>
                  <a:pt x="261" y="150"/>
                  <a:pt x="263" y="150"/>
                </a:cubicBezTo>
                <a:cubicBezTo>
                  <a:pt x="276" y="150"/>
                  <a:pt x="276" y="150"/>
                  <a:pt x="276" y="150"/>
                </a:cubicBezTo>
                <a:cubicBezTo>
                  <a:pt x="277" y="150"/>
                  <a:pt x="278" y="149"/>
                  <a:pt x="279" y="148"/>
                </a:cubicBezTo>
                <a:cubicBezTo>
                  <a:pt x="280" y="147"/>
                  <a:pt x="281" y="146"/>
                  <a:pt x="281" y="145"/>
                </a:cubicBezTo>
                <a:cubicBezTo>
                  <a:pt x="281" y="137"/>
                  <a:pt x="281" y="137"/>
                  <a:pt x="281" y="137"/>
                </a:cubicBezTo>
                <a:cubicBezTo>
                  <a:pt x="281" y="134"/>
                  <a:pt x="283" y="131"/>
                  <a:pt x="286" y="130"/>
                </a:cubicBezTo>
                <a:cubicBezTo>
                  <a:pt x="296" y="126"/>
                  <a:pt x="296" y="126"/>
                  <a:pt x="296" y="126"/>
                </a:cubicBezTo>
                <a:cubicBezTo>
                  <a:pt x="299" y="124"/>
                  <a:pt x="303" y="125"/>
                  <a:pt x="305" y="127"/>
                </a:cubicBezTo>
                <a:cubicBezTo>
                  <a:pt x="310" y="132"/>
                  <a:pt x="310" y="132"/>
                  <a:pt x="310" y="132"/>
                </a:cubicBezTo>
                <a:cubicBezTo>
                  <a:pt x="311" y="133"/>
                  <a:pt x="313" y="134"/>
                  <a:pt x="314" y="134"/>
                </a:cubicBezTo>
                <a:cubicBezTo>
                  <a:pt x="315" y="134"/>
                  <a:pt x="317" y="133"/>
                  <a:pt x="318" y="132"/>
                </a:cubicBezTo>
                <a:cubicBezTo>
                  <a:pt x="327" y="123"/>
                  <a:pt x="327" y="123"/>
                  <a:pt x="327" y="123"/>
                </a:cubicBezTo>
                <a:cubicBezTo>
                  <a:pt x="328" y="122"/>
                  <a:pt x="328" y="121"/>
                  <a:pt x="328" y="120"/>
                </a:cubicBezTo>
                <a:cubicBezTo>
                  <a:pt x="328" y="118"/>
                  <a:pt x="328" y="117"/>
                  <a:pt x="327" y="116"/>
                </a:cubicBezTo>
                <a:cubicBezTo>
                  <a:pt x="321" y="111"/>
                  <a:pt x="321" y="111"/>
                  <a:pt x="321" y="111"/>
                </a:cubicBezTo>
                <a:cubicBezTo>
                  <a:pt x="319" y="108"/>
                  <a:pt x="318" y="104"/>
                  <a:pt x="320" y="102"/>
                </a:cubicBezTo>
                <a:cubicBezTo>
                  <a:pt x="324" y="92"/>
                  <a:pt x="324" y="92"/>
                  <a:pt x="324" y="92"/>
                </a:cubicBezTo>
                <a:cubicBezTo>
                  <a:pt x="325" y="89"/>
                  <a:pt x="328" y="86"/>
                  <a:pt x="331" y="86"/>
                </a:cubicBezTo>
                <a:cubicBezTo>
                  <a:pt x="339" y="86"/>
                  <a:pt x="339" y="86"/>
                  <a:pt x="339" y="86"/>
                </a:cubicBezTo>
                <a:cubicBezTo>
                  <a:pt x="340" y="86"/>
                  <a:pt x="342" y="86"/>
                  <a:pt x="343" y="85"/>
                </a:cubicBezTo>
                <a:cubicBezTo>
                  <a:pt x="344" y="84"/>
                  <a:pt x="344" y="83"/>
                  <a:pt x="344" y="81"/>
                </a:cubicBezTo>
                <a:cubicBezTo>
                  <a:pt x="344" y="68"/>
                  <a:pt x="344" y="68"/>
                  <a:pt x="344" y="68"/>
                </a:cubicBezTo>
                <a:cubicBezTo>
                  <a:pt x="344" y="67"/>
                  <a:pt x="344" y="66"/>
                  <a:pt x="343" y="65"/>
                </a:cubicBezTo>
                <a:close/>
                <a:moveTo>
                  <a:pt x="269" y="104"/>
                </a:moveTo>
                <a:cubicBezTo>
                  <a:pt x="253" y="104"/>
                  <a:pt x="240" y="91"/>
                  <a:pt x="240" y="75"/>
                </a:cubicBezTo>
                <a:cubicBezTo>
                  <a:pt x="240" y="59"/>
                  <a:pt x="253" y="46"/>
                  <a:pt x="269" y="46"/>
                </a:cubicBezTo>
                <a:cubicBezTo>
                  <a:pt x="285" y="46"/>
                  <a:pt x="298" y="59"/>
                  <a:pt x="298" y="75"/>
                </a:cubicBezTo>
                <a:cubicBezTo>
                  <a:pt x="298" y="91"/>
                  <a:pt x="285" y="104"/>
                  <a:pt x="269" y="104"/>
                </a:cubicBezTo>
                <a:close/>
                <a:moveTo>
                  <a:pt x="269" y="104"/>
                </a:moveTo>
                <a:cubicBezTo>
                  <a:pt x="269" y="104"/>
                  <a:pt x="269" y="104"/>
                  <a:pt x="269" y="104"/>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50" name="组合 49">
            <a:extLst>
              <a:ext uri="{FF2B5EF4-FFF2-40B4-BE49-F238E27FC236}">
                <a16:creationId xmlns:a16="http://schemas.microsoft.com/office/drawing/2014/main" id="{7777B2FC-A1FA-F640-BA05-98C79EC7F90D}"/>
              </a:ext>
            </a:extLst>
          </p:cNvPr>
          <p:cNvGrpSpPr/>
          <p:nvPr/>
        </p:nvGrpSpPr>
        <p:grpSpPr>
          <a:xfrm>
            <a:off x="4613443" y="2344050"/>
            <a:ext cx="520735" cy="373720"/>
            <a:chOff x="7121525" y="4586288"/>
            <a:chExt cx="601662" cy="431800"/>
          </a:xfrm>
        </p:grpSpPr>
        <p:sp>
          <p:nvSpPr>
            <p:cNvPr id="51" name="Freeform 198">
              <a:extLst>
                <a:ext uri="{FF2B5EF4-FFF2-40B4-BE49-F238E27FC236}">
                  <a16:creationId xmlns:a16="http://schemas.microsoft.com/office/drawing/2014/main" id="{881E7951-871C-654C-8273-926BFD9C7367}"/>
                </a:ext>
              </a:extLst>
            </p:cNvPr>
            <p:cNvSpPr>
              <a:spLocks noEditPoints="1"/>
            </p:cNvSpPr>
            <p:nvPr/>
          </p:nvSpPr>
          <p:spPr bwMode="auto">
            <a:xfrm>
              <a:off x="7121525" y="4737100"/>
              <a:ext cx="601662" cy="280988"/>
            </a:xfrm>
            <a:custGeom>
              <a:avLst/>
              <a:gdLst>
                <a:gd name="T0" fmla="*/ 314 w 400"/>
                <a:gd name="T1" fmla="*/ 100 h 186"/>
                <a:gd name="T2" fmla="*/ 314 w 400"/>
                <a:gd name="T3" fmla="*/ 186 h 186"/>
                <a:gd name="T4" fmla="*/ 400 w 400"/>
                <a:gd name="T5" fmla="*/ 186 h 186"/>
                <a:gd name="T6" fmla="*/ 400 w 400"/>
                <a:gd name="T7" fmla="*/ 100 h 186"/>
                <a:gd name="T8" fmla="*/ 314 w 400"/>
                <a:gd name="T9" fmla="*/ 100 h 186"/>
                <a:gd name="T10" fmla="*/ 269 w 400"/>
                <a:gd name="T11" fmla="*/ 129 h 186"/>
                <a:gd name="T12" fmla="*/ 64 w 400"/>
                <a:gd name="T13" fmla="*/ 129 h 186"/>
                <a:gd name="T14" fmla="*/ 29 w 400"/>
                <a:gd name="T15" fmla="*/ 93 h 186"/>
                <a:gd name="T16" fmla="*/ 64 w 400"/>
                <a:gd name="T17" fmla="*/ 57 h 186"/>
                <a:gd name="T18" fmla="*/ 157 w 400"/>
                <a:gd name="T19" fmla="*/ 57 h 186"/>
                <a:gd name="T20" fmla="*/ 157 w 400"/>
                <a:gd name="T21" fmla="*/ 86 h 186"/>
                <a:gd name="T22" fmla="*/ 243 w 400"/>
                <a:gd name="T23" fmla="*/ 86 h 186"/>
                <a:gd name="T24" fmla="*/ 243 w 400"/>
                <a:gd name="T25" fmla="*/ 0 h 186"/>
                <a:gd name="T26" fmla="*/ 157 w 400"/>
                <a:gd name="T27" fmla="*/ 0 h 186"/>
                <a:gd name="T28" fmla="*/ 157 w 400"/>
                <a:gd name="T29" fmla="*/ 29 h 186"/>
                <a:gd name="T30" fmla="*/ 64 w 400"/>
                <a:gd name="T31" fmla="*/ 29 h 186"/>
                <a:gd name="T32" fmla="*/ 57 w 400"/>
                <a:gd name="T33" fmla="*/ 29 h 186"/>
                <a:gd name="T34" fmla="*/ 0 w 400"/>
                <a:gd name="T35" fmla="*/ 93 h 186"/>
                <a:gd name="T36" fmla="*/ 57 w 400"/>
                <a:gd name="T37" fmla="*/ 157 h 186"/>
                <a:gd name="T38" fmla="*/ 64 w 400"/>
                <a:gd name="T39" fmla="*/ 157 h 186"/>
                <a:gd name="T40" fmla="*/ 269 w 400"/>
                <a:gd name="T41" fmla="*/ 157 h 186"/>
                <a:gd name="T42" fmla="*/ 269 w 400"/>
                <a:gd name="T43" fmla="*/ 186 h 186"/>
                <a:gd name="T44" fmla="*/ 314 w 400"/>
                <a:gd name="T45" fmla="*/ 143 h 186"/>
                <a:gd name="T46" fmla="*/ 269 w 400"/>
                <a:gd name="T47" fmla="*/ 100 h 186"/>
                <a:gd name="T48" fmla="*/ 269 w 400"/>
                <a:gd name="T49" fmla="*/ 129 h 186"/>
                <a:gd name="T50" fmla="*/ 269 w 400"/>
                <a:gd name="T51" fmla="*/ 129 h 186"/>
                <a:gd name="T52" fmla="*/ 269 w 400"/>
                <a:gd name="T53" fmla="*/ 12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0" h="186">
                  <a:moveTo>
                    <a:pt x="314" y="100"/>
                  </a:moveTo>
                  <a:cubicBezTo>
                    <a:pt x="314" y="186"/>
                    <a:pt x="314" y="186"/>
                    <a:pt x="314" y="186"/>
                  </a:cubicBezTo>
                  <a:cubicBezTo>
                    <a:pt x="400" y="186"/>
                    <a:pt x="400" y="186"/>
                    <a:pt x="400" y="186"/>
                  </a:cubicBezTo>
                  <a:cubicBezTo>
                    <a:pt x="400" y="100"/>
                    <a:pt x="400" y="100"/>
                    <a:pt x="400" y="100"/>
                  </a:cubicBezTo>
                  <a:lnTo>
                    <a:pt x="314" y="100"/>
                  </a:lnTo>
                  <a:close/>
                  <a:moveTo>
                    <a:pt x="269" y="129"/>
                  </a:moveTo>
                  <a:cubicBezTo>
                    <a:pt x="64" y="129"/>
                    <a:pt x="64" y="129"/>
                    <a:pt x="64" y="129"/>
                  </a:cubicBezTo>
                  <a:cubicBezTo>
                    <a:pt x="45" y="129"/>
                    <a:pt x="29" y="113"/>
                    <a:pt x="29" y="93"/>
                  </a:cubicBezTo>
                  <a:cubicBezTo>
                    <a:pt x="29" y="73"/>
                    <a:pt x="45" y="57"/>
                    <a:pt x="64" y="57"/>
                  </a:cubicBezTo>
                  <a:cubicBezTo>
                    <a:pt x="157" y="57"/>
                    <a:pt x="157" y="57"/>
                    <a:pt x="157" y="57"/>
                  </a:cubicBezTo>
                  <a:cubicBezTo>
                    <a:pt x="157" y="86"/>
                    <a:pt x="157" y="86"/>
                    <a:pt x="157" y="86"/>
                  </a:cubicBezTo>
                  <a:cubicBezTo>
                    <a:pt x="243" y="86"/>
                    <a:pt x="243" y="86"/>
                    <a:pt x="243" y="86"/>
                  </a:cubicBezTo>
                  <a:cubicBezTo>
                    <a:pt x="243" y="0"/>
                    <a:pt x="243" y="0"/>
                    <a:pt x="243" y="0"/>
                  </a:cubicBezTo>
                  <a:cubicBezTo>
                    <a:pt x="157" y="0"/>
                    <a:pt x="157" y="0"/>
                    <a:pt x="157" y="0"/>
                  </a:cubicBezTo>
                  <a:cubicBezTo>
                    <a:pt x="157" y="29"/>
                    <a:pt x="157" y="29"/>
                    <a:pt x="157" y="29"/>
                  </a:cubicBezTo>
                  <a:cubicBezTo>
                    <a:pt x="64" y="29"/>
                    <a:pt x="64" y="29"/>
                    <a:pt x="64" y="29"/>
                  </a:cubicBezTo>
                  <a:cubicBezTo>
                    <a:pt x="62" y="29"/>
                    <a:pt x="60" y="29"/>
                    <a:pt x="57" y="29"/>
                  </a:cubicBezTo>
                  <a:cubicBezTo>
                    <a:pt x="25" y="33"/>
                    <a:pt x="0" y="60"/>
                    <a:pt x="0" y="93"/>
                  </a:cubicBezTo>
                  <a:cubicBezTo>
                    <a:pt x="0" y="126"/>
                    <a:pt x="25" y="153"/>
                    <a:pt x="57" y="157"/>
                  </a:cubicBezTo>
                  <a:cubicBezTo>
                    <a:pt x="60" y="157"/>
                    <a:pt x="62" y="157"/>
                    <a:pt x="64" y="157"/>
                  </a:cubicBezTo>
                  <a:cubicBezTo>
                    <a:pt x="269" y="157"/>
                    <a:pt x="269" y="157"/>
                    <a:pt x="269" y="157"/>
                  </a:cubicBezTo>
                  <a:cubicBezTo>
                    <a:pt x="269" y="186"/>
                    <a:pt x="269" y="186"/>
                    <a:pt x="269" y="186"/>
                  </a:cubicBezTo>
                  <a:cubicBezTo>
                    <a:pt x="314" y="143"/>
                    <a:pt x="314" y="143"/>
                    <a:pt x="314" y="143"/>
                  </a:cubicBezTo>
                  <a:cubicBezTo>
                    <a:pt x="269" y="100"/>
                    <a:pt x="269" y="100"/>
                    <a:pt x="269" y="100"/>
                  </a:cubicBezTo>
                  <a:lnTo>
                    <a:pt x="269" y="129"/>
                  </a:lnTo>
                  <a:close/>
                  <a:moveTo>
                    <a:pt x="269" y="129"/>
                  </a:moveTo>
                  <a:cubicBezTo>
                    <a:pt x="269" y="129"/>
                    <a:pt x="269" y="129"/>
                    <a:pt x="269" y="12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9">
              <a:extLst>
                <a:ext uri="{FF2B5EF4-FFF2-40B4-BE49-F238E27FC236}">
                  <a16:creationId xmlns:a16="http://schemas.microsoft.com/office/drawing/2014/main" id="{0F39503A-273D-A748-955A-13AD582B3CA8}"/>
                </a:ext>
              </a:extLst>
            </p:cNvPr>
            <p:cNvSpPr>
              <a:spLocks noEditPoints="1"/>
            </p:cNvSpPr>
            <p:nvPr/>
          </p:nvSpPr>
          <p:spPr bwMode="auto">
            <a:xfrm>
              <a:off x="7121525" y="4586288"/>
              <a:ext cx="558800" cy="280988"/>
            </a:xfrm>
            <a:custGeom>
              <a:avLst/>
              <a:gdLst>
                <a:gd name="T0" fmla="*/ 271 w 371"/>
                <a:gd name="T1" fmla="*/ 170 h 186"/>
                <a:gd name="T2" fmla="*/ 289 w 371"/>
                <a:gd name="T3" fmla="*/ 186 h 186"/>
                <a:gd name="T4" fmla="*/ 289 w 371"/>
                <a:gd name="T5" fmla="*/ 157 h 186"/>
                <a:gd name="T6" fmla="*/ 307 w 371"/>
                <a:gd name="T7" fmla="*/ 157 h 186"/>
                <a:gd name="T8" fmla="*/ 371 w 371"/>
                <a:gd name="T9" fmla="*/ 93 h 186"/>
                <a:gd name="T10" fmla="*/ 314 w 371"/>
                <a:gd name="T11" fmla="*/ 29 h 186"/>
                <a:gd name="T12" fmla="*/ 307 w 371"/>
                <a:gd name="T13" fmla="*/ 29 h 186"/>
                <a:gd name="T14" fmla="*/ 86 w 371"/>
                <a:gd name="T15" fmla="*/ 29 h 186"/>
                <a:gd name="T16" fmla="*/ 86 w 371"/>
                <a:gd name="T17" fmla="*/ 0 h 186"/>
                <a:gd name="T18" fmla="*/ 0 w 371"/>
                <a:gd name="T19" fmla="*/ 0 h 186"/>
                <a:gd name="T20" fmla="*/ 0 w 371"/>
                <a:gd name="T21" fmla="*/ 86 h 186"/>
                <a:gd name="T22" fmla="*/ 86 w 371"/>
                <a:gd name="T23" fmla="*/ 86 h 186"/>
                <a:gd name="T24" fmla="*/ 86 w 371"/>
                <a:gd name="T25" fmla="*/ 57 h 186"/>
                <a:gd name="T26" fmla="*/ 307 w 371"/>
                <a:gd name="T27" fmla="*/ 57 h 186"/>
                <a:gd name="T28" fmla="*/ 343 w 371"/>
                <a:gd name="T29" fmla="*/ 93 h 186"/>
                <a:gd name="T30" fmla="*/ 307 w 371"/>
                <a:gd name="T31" fmla="*/ 129 h 186"/>
                <a:gd name="T32" fmla="*/ 289 w 371"/>
                <a:gd name="T33" fmla="*/ 129 h 186"/>
                <a:gd name="T34" fmla="*/ 289 w 371"/>
                <a:gd name="T35" fmla="*/ 100 h 186"/>
                <a:gd name="T36" fmla="*/ 271 w 371"/>
                <a:gd name="T37" fmla="*/ 116 h 186"/>
                <a:gd name="T38" fmla="*/ 258 w 371"/>
                <a:gd name="T39" fmla="*/ 129 h 186"/>
                <a:gd name="T40" fmla="*/ 255 w 371"/>
                <a:gd name="T41" fmla="*/ 131 h 186"/>
                <a:gd name="T42" fmla="*/ 243 w 371"/>
                <a:gd name="T43" fmla="*/ 143 h 186"/>
                <a:gd name="T44" fmla="*/ 258 w 371"/>
                <a:gd name="T45" fmla="*/ 157 h 186"/>
                <a:gd name="T46" fmla="*/ 271 w 371"/>
                <a:gd name="T47" fmla="*/ 170 h 186"/>
                <a:gd name="T48" fmla="*/ 271 w 371"/>
                <a:gd name="T49" fmla="*/ 170 h 186"/>
                <a:gd name="T50" fmla="*/ 271 w 371"/>
                <a:gd name="T51" fmla="*/ 17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1" h="186">
                  <a:moveTo>
                    <a:pt x="271" y="170"/>
                  </a:moveTo>
                  <a:cubicBezTo>
                    <a:pt x="289" y="186"/>
                    <a:pt x="289" y="186"/>
                    <a:pt x="289" y="186"/>
                  </a:cubicBezTo>
                  <a:cubicBezTo>
                    <a:pt x="289" y="157"/>
                    <a:pt x="289" y="157"/>
                    <a:pt x="289" y="157"/>
                  </a:cubicBezTo>
                  <a:cubicBezTo>
                    <a:pt x="307" y="157"/>
                    <a:pt x="307" y="157"/>
                    <a:pt x="307" y="157"/>
                  </a:cubicBezTo>
                  <a:cubicBezTo>
                    <a:pt x="343" y="157"/>
                    <a:pt x="371" y="128"/>
                    <a:pt x="371" y="93"/>
                  </a:cubicBezTo>
                  <a:cubicBezTo>
                    <a:pt x="371" y="60"/>
                    <a:pt x="346" y="33"/>
                    <a:pt x="314" y="29"/>
                  </a:cubicBezTo>
                  <a:cubicBezTo>
                    <a:pt x="312" y="29"/>
                    <a:pt x="310" y="29"/>
                    <a:pt x="307" y="29"/>
                  </a:cubicBezTo>
                  <a:cubicBezTo>
                    <a:pt x="86" y="29"/>
                    <a:pt x="86" y="29"/>
                    <a:pt x="86" y="29"/>
                  </a:cubicBezTo>
                  <a:cubicBezTo>
                    <a:pt x="86" y="0"/>
                    <a:pt x="86" y="0"/>
                    <a:pt x="86" y="0"/>
                  </a:cubicBezTo>
                  <a:cubicBezTo>
                    <a:pt x="0" y="0"/>
                    <a:pt x="0" y="0"/>
                    <a:pt x="0" y="0"/>
                  </a:cubicBezTo>
                  <a:cubicBezTo>
                    <a:pt x="0" y="86"/>
                    <a:pt x="0" y="86"/>
                    <a:pt x="0" y="86"/>
                  </a:cubicBezTo>
                  <a:cubicBezTo>
                    <a:pt x="86" y="86"/>
                    <a:pt x="86" y="86"/>
                    <a:pt x="86" y="86"/>
                  </a:cubicBezTo>
                  <a:cubicBezTo>
                    <a:pt x="86" y="57"/>
                    <a:pt x="86" y="57"/>
                    <a:pt x="86" y="57"/>
                  </a:cubicBezTo>
                  <a:cubicBezTo>
                    <a:pt x="307" y="57"/>
                    <a:pt x="307" y="57"/>
                    <a:pt x="307" y="57"/>
                  </a:cubicBezTo>
                  <a:cubicBezTo>
                    <a:pt x="327" y="57"/>
                    <a:pt x="343" y="73"/>
                    <a:pt x="343" y="93"/>
                  </a:cubicBezTo>
                  <a:cubicBezTo>
                    <a:pt x="343" y="113"/>
                    <a:pt x="327" y="129"/>
                    <a:pt x="307" y="129"/>
                  </a:cubicBezTo>
                  <a:cubicBezTo>
                    <a:pt x="289" y="129"/>
                    <a:pt x="289" y="129"/>
                    <a:pt x="289" y="129"/>
                  </a:cubicBezTo>
                  <a:cubicBezTo>
                    <a:pt x="289" y="100"/>
                    <a:pt x="289" y="100"/>
                    <a:pt x="289" y="100"/>
                  </a:cubicBezTo>
                  <a:cubicBezTo>
                    <a:pt x="271" y="116"/>
                    <a:pt x="271" y="116"/>
                    <a:pt x="271" y="116"/>
                  </a:cubicBezTo>
                  <a:cubicBezTo>
                    <a:pt x="258" y="129"/>
                    <a:pt x="258" y="129"/>
                    <a:pt x="258" y="129"/>
                  </a:cubicBezTo>
                  <a:cubicBezTo>
                    <a:pt x="255" y="131"/>
                    <a:pt x="255" y="131"/>
                    <a:pt x="255" y="131"/>
                  </a:cubicBezTo>
                  <a:cubicBezTo>
                    <a:pt x="243" y="143"/>
                    <a:pt x="243" y="143"/>
                    <a:pt x="243" y="143"/>
                  </a:cubicBezTo>
                  <a:cubicBezTo>
                    <a:pt x="258" y="157"/>
                    <a:pt x="258" y="157"/>
                    <a:pt x="258" y="157"/>
                  </a:cubicBezTo>
                  <a:lnTo>
                    <a:pt x="271" y="170"/>
                  </a:lnTo>
                  <a:close/>
                  <a:moveTo>
                    <a:pt x="271" y="170"/>
                  </a:moveTo>
                  <a:cubicBezTo>
                    <a:pt x="271" y="170"/>
                    <a:pt x="271" y="170"/>
                    <a:pt x="271" y="17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3" name="Freeform 5">
            <a:extLst>
              <a:ext uri="{FF2B5EF4-FFF2-40B4-BE49-F238E27FC236}">
                <a16:creationId xmlns:a16="http://schemas.microsoft.com/office/drawing/2014/main" id="{B941607A-35D9-2247-A84D-CB7EF9C2E98A}"/>
              </a:ext>
            </a:extLst>
          </p:cNvPr>
          <p:cNvSpPr>
            <a:spLocks noEditPoints="1"/>
          </p:cNvSpPr>
          <p:nvPr/>
        </p:nvSpPr>
        <p:spPr bwMode="auto">
          <a:xfrm>
            <a:off x="7097004" y="2330978"/>
            <a:ext cx="462524" cy="440661"/>
          </a:xfrm>
          <a:custGeom>
            <a:avLst/>
            <a:gdLst>
              <a:gd name="T0" fmla="*/ 370 w 400"/>
              <a:gd name="T1" fmla="*/ 0 h 381"/>
              <a:gd name="T2" fmla="*/ 30 w 400"/>
              <a:gd name="T3" fmla="*/ 0 h 381"/>
              <a:gd name="T4" fmla="*/ 0 w 400"/>
              <a:gd name="T5" fmla="*/ 30 h 381"/>
              <a:gd name="T6" fmla="*/ 0 w 400"/>
              <a:gd name="T7" fmla="*/ 276 h 381"/>
              <a:gd name="T8" fmla="*/ 30 w 400"/>
              <a:gd name="T9" fmla="*/ 306 h 381"/>
              <a:gd name="T10" fmla="*/ 170 w 400"/>
              <a:gd name="T11" fmla="*/ 306 h 381"/>
              <a:gd name="T12" fmla="*/ 170 w 400"/>
              <a:gd name="T13" fmla="*/ 360 h 381"/>
              <a:gd name="T14" fmla="*/ 124 w 400"/>
              <a:gd name="T15" fmla="*/ 360 h 381"/>
              <a:gd name="T16" fmla="*/ 113 w 400"/>
              <a:gd name="T17" fmla="*/ 371 h 381"/>
              <a:gd name="T18" fmla="*/ 124 w 400"/>
              <a:gd name="T19" fmla="*/ 381 h 381"/>
              <a:gd name="T20" fmla="*/ 276 w 400"/>
              <a:gd name="T21" fmla="*/ 381 h 381"/>
              <a:gd name="T22" fmla="*/ 286 w 400"/>
              <a:gd name="T23" fmla="*/ 371 h 381"/>
              <a:gd name="T24" fmla="*/ 276 w 400"/>
              <a:gd name="T25" fmla="*/ 360 h 381"/>
              <a:gd name="T26" fmla="*/ 230 w 400"/>
              <a:gd name="T27" fmla="*/ 360 h 381"/>
              <a:gd name="T28" fmla="*/ 230 w 400"/>
              <a:gd name="T29" fmla="*/ 306 h 381"/>
              <a:gd name="T30" fmla="*/ 370 w 400"/>
              <a:gd name="T31" fmla="*/ 306 h 381"/>
              <a:gd name="T32" fmla="*/ 400 w 400"/>
              <a:gd name="T33" fmla="*/ 276 h 381"/>
              <a:gd name="T34" fmla="*/ 400 w 400"/>
              <a:gd name="T35" fmla="*/ 30 h 381"/>
              <a:gd name="T36" fmla="*/ 370 w 400"/>
              <a:gd name="T37" fmla="*/ 0 h 381"/>
              <a:gd name="T38" fmla="*/ 30 w 400"/>
              <a:gd name="T39" fmla="*/ 22 h 381"/>
              <a:gd name="T40" fmla="*/ 370 w 400"/>
              <a:gd name="T41" fmla="*/ 22 h 381"/>
              <a:gd name="T42" fmla="*/ 378 w 400"/>
              <a:gd name="T43" fmla="*/ 30 h 381"/>
              <a:gd name="T44" fmla="*/ 378 w 400"/>
              <a:gd name="T45" fmla="*/ 227 h 381"/>
              <a:gd name="T46" fmla="*/ 22 w 400"/>
              <a:gd name="T47" fmla="*/ 227 h 381"/>
              <a:gd name="T48" fmla="*/ 22 w 400"/>
              <a:gd name="T49" fmla="*/ 30 h 381"/>
              <a:gd name="T50" fmla="*/ 30 w 400"/>
              <a:gd name="T51" fmla="*/ 22 h 381"/>
              <a:gd name="T52" fmla="*/ 208 w 400"/>
              <a:gd name="T53" fmla="*/ 360 h 381"/>
              <a:gd name="T54" fmla="*/ 192 w 400"/>
              <a:gd name="T55" fmla="*/ 360 h 381"/>
              <a:gd name="T56" fmla="*/ 192 w 400"/>
              <a:gd name="T57" fmla="*/ 306 h 381"/>
              <a:gd name="T58" fmla="*/ 208 w 400"/>
              <a:gd name="T59" fmla="*/ 306 h 381"/>
              <a:gd name="T60" fmla="*/ 208 w 400"/>
              <a:gd name="T61" fmla="*/ 360 h 381"/>
              <a:gd name="T62" fmla="*/ 370 w 400"/>
              <a:gd name="T63" fmla="*/ 284 h 381"/>
              <a:gd name="T64" fmla="*/ 30 w 400"/>
              <a:gd name="T65" fmla="*/ 284 h 381"/>
              <a:gd name="T66" fmla="*/ 22 w 400"/>
              <a:gd name="T67" fmla="*/ 276 h 381"/>
              <a:gd name="T68" fmla="*/ 22 w 400"/>
              <a:gd name="T69" fmla="*/ 249 h 381"/>
              <a:gd name="T70" fmla="*/ 378 w 400"/>
              <a:gd name="T71" fmla="*/ 249 h 381"/>
              <a:gd name="T72" fmla="*/ 378 w 400"/>
              <a:gd name="T73" fmla="*/ 276 h 381"/>
              <a:gd name="T74" fmla="*/ 370 w 400"/>
              <a:gd name="T75" fmla="*/ 284 h 381"/>
              <a:gd name="T76" fmla="*/ 370 w 400"/>
              <a:gd name="T77" fmla="*/ 284 h 381"/>
              <a:gd name="T78" fmla="*/ 370 w 400"/>
              <a:gd name="T79" fmla="*/ 284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00" h="381">
                <a:moveTo>
                  <a:pt x="370" y="0"/>
                </a:moveTo>
                <a:cubicBezTo>
                  <a:pt x="30" y="0"/>
                  <a:pt x="30" y="0"/>
                  <a:pt x="30" y="0"/>
                </a:cubicBezTo>
                <a:cubicBezTo>
                  <a:pt x="13" y="0"/>
                  <a:pt x="0" y="14"/>
                  <a:pt x="0" y="30"/>
                </a:cubicBezTo>
                <a:cubicBezTo>
                  <a:pt x="0" y="276"/>
                  <a:pt x="0" y="276"/>
                  <a:pt x="0" y="276"/>
                </a:cubicBezTo>
                <a:cubicBezTo>
                  <a:pt x="0" y="292"/>
                  <a:pt x="13" y="306"/>
                  <a:pt x="30" y="306"/>
                </a:cubicBezTo>
                <a:cubicBezTo>
                  <a:pt x="170" y="306"/>
                  <a:pt x="170" y="306"/>
                  <a:pt x="170" y="306"/>
                </a:cubicBezTo>
                <a:cubicBezTo>
                  <a:pt x="170" y="360"/>
                  <a:pt x="170" y="360"/>
                  <a:pt x="170" y="360"/>
                </a:cubicBezTo>
                <a:cubicBezTo>
                  <a:pt x="124" y="360"/>
                  <a:pt x="124" y="360"/>
                  <a:pt x="124" y="360"/>
                </a:cubicBezTo>
                <a:cubicBezTo>
                  <a:pt x="118" y="360"/>
                  <a:pt x="113" y="365"/>
                  <a:pt x="113" y="371"/>
                </a:cubicBezTo>
                <a:cubicBezTo>
                  <a:pt x="113" y="376"/>
                  <a:pt x="118" y="381"/>
                  <a:pt x="124" y="381"/>
                </a:cubicBezTo>
                <a:cubicBezTo>
                  <a:pt x="276" y="381"/>
                  <a:pt x="276" y="381"/>
                  <a:pt x="276" y="381"/>
                </a:cubicBezTo>
                <a:cubicBezTo>
                  <a:pt x="282" y="381"/>
                  <a:pt x="286" y="376"/>
                  <a:pt x="286" y="371"/>
                </a:cubicBezTo>
                <a:cubicBezTo>
                  <a:pt x="286" y="365"/>
                  <a:pt x="282" y="360"/>
                  <a:pt x="276" y="360"/>
                </a:cubicBezTo>
                <a:cubicBezTo>
                  <a:pt x="230" y="360"/>
                  <a:pt x="230" y="360"/>
                  <a:pt x="230" y="360"/>
                </a:cubicBezTo>
                <a:cubicBezTo>
                  <a:pt x="230" y="306"/>
                  <a:pt x="230" y="306"/>
                  <a:pt x="230" y="306"/>
                </a:cubicBezTo>
                <a:cubicBezTo>
                  <a:pt x="370" y="306"/>
                  <a:pt x="370" y="306"/>
                  <a:pt x="370" y="306"/>
                </a:cubicBezTo>
                <a:cubicBezTo>
                  <a:pt x="387" y="306"/>
                  <a:pt x="400" y="292"/>
                  <a:pt x="400" y="276"/>
                </a:cubicBezTo>
                <a:cubicBezTo>
                  <a:pt x="400" y="30"/>
                  <a:pt x="400" y="30"/>
                  <a:pt x="400" y="30"/>
                </a:cubicBezTo>
                <a:cubicBezTo>
                  <a:pt x="400" y="14"/>
                  <a:pt x="387" y="0"/>
                  <a:pt x="370" y="0"/>
                </a:cubicBezTo>
                <a:close/>
                <a:moveTo>
                  <a:pt x="30" y="22"/>
                </a:moveTo>
                <a:cubicBezTo>
                  <a:pt x="370" y="22"/>
                  <a:pt x="370" y="22"/>
                  <a:pt x="370" y="22"/>
                </a:cubicBezTo>
                <a:cubicBezTo>
                  <a:pt x="375" y="22"/>
                  <a:pt x="378" y="26"/>
                  <a:pt x="378" y="30"/>
                </a:cubicBezTo>
                <a:cubicBezTo>
                  <a:pt x="378" y="227"/>
                  <a:pt x="378" y="227"/>
                  <a:pt x="378" y="227"/>
                </a:cubicBezTo>
                <a:cubicBezTo>
                  <a:pt x="22" y="227"/>
                  <a:pt x="22" y="227"/>
                  <a:pt x="22" y="227"/>
                </a:cubicBezTo>
                <a:cubicBezTo>
                  <a:pt x="22" y="30"/>
                  <a:pt x="22" y="30"/>
                  <a:pt x="22" y="30"/>
                </a:cubicBezTo>
                <a:cubicBezTo>
                  <a:pt x="22" y="26"/>
                  <a:pt x="25" y="22"/>
                  <a:pt x="30" y="22"/>
                </a:cubicBezTo>
                <a:close/>
                <a:moveTo>
                  <a:pt x="208" y="360"/>
                </a:moveTo>
                <a:cubicBezTo>
                  <a:pt x="192" y="360"/>
                  <a:pt x="192" y="360"/>
                  <a:pt x="192" y="360"/>
                </a:cubicBezTo>
                <a:cubicBezTo>
                  <a:pt x="192" y="306"/>
                  <a:pt x="192" y="306"/>
                  <a:pt x="192" y="306"/>
                </a:cubicBezTo>
                <a:cubicBezTo>
                  <a:pt x="208" y="306"/>
                  <a:pt x="208" y="306"/>
                  <a:pt x="208" y="306"/>
                </a:cubicBezTo>
                <a:lnTo>
                  <a:pt x="208" y="360"/>
                </a:lnTo>
                <a:close/>
                <a:moveTo>
                  <a:pt x="370" y="284"/>
                </a:moveTo>
                <a:cubicBezTo>
                  <a:pt x="30" y="284"/>
                  <a:pt x="30" y="284"/>
                  <a:pt x="30" y="284"/>
                </a:cubicBezTo>
                <a:cubicBezTo>
                  <a:pt x="25" y="284"/>
                  <a:pt x="22" y="280"/>
                  <a:pt x="22" y="276"/>
                </a:cubicBezTo>
                <a:cubicBezTo>
                  <a:pt x="22" y="249"/>
                  <a:pt x="22" y="249"/>
                  <a:pt x="22" y="249"/>
                </a:cubicBezTo>
                <a:cubicBezTo>
                  <a:pt x="378" y="249"/>
                  <a:pt x="378" y="249"/>
                  <a:pt x="378" y="249"/>
                </a:cubicBezTo>
                <a:cubicBezTo>
                  <a:pt x="378" y="276"/>
                  <a:pt x="378" y="276"/>
                  <a:pt x="378" y="276"/>
                </a:cubicBezTo>
                <a:cubicBezTo>
                  <a:pt x="378" y="280"/>
                  <a:pt x="375" y="284"/>
                  <a:pt x="370" y="284"/>
                </a:cubicBezTo>
                <a:close/>
                <a:moveTo>
                  <a:pt x="370" y="284"/>
                </a:moveTo>
                <a:cubicBezTo>
                  <a:pt x="370" y="284"/>
                  <a:pt x="370" y="284"/>
                  <a:pt x="370" y="28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54" name="组合 53">
            <a:extLst>
              <a:ext uri="{FF2B5EF4-FFF2-40B4-BE49-F238E27FC236}">
                <a16:creationId xmlns:a16="http://schemas.microsoft.com/office/drawing/2014/main" id="{B8E9D141-62E3-434B-ACF9-ABFEF7CED741}"/>
              </a:ext>
            </a:extLst>
          </p:cNvPr>
          <p:cNvGrpSpPr/>
          <p:nvPr/>
        </p:nvGrpSpPr>
        <p:grpSpPr>
          <a:xfrm>
            <a:off x="9610113" y="2296130"/>
            <a:ext cx="420952" cy="513160"/>
            <a:chOff x="9729787" y="4498975"/>
            <a:chExt cx="500063" cy="609600"/>
          </a:xfrm>
          <a:solidFill>
            <a:srgbClr val="FFFFFF"/>
          </a:solidFill>
        </p:grpSpPr>
        <p:sp>
          <p:nvSpPr>
            <p:cNvPr id="55" name="Freeform 207">
              <a:extLst>
                <a:ext uri="{FF2B5EF4-FFF2-40B4-BE49-F238E27FC236}">
                  <a16:creationId xmlns:a16="http://schemas.microsoft.com/office/drawing/2014/main" id="{CB080E9B-5352-034B-93C6-929AB80D2DFC}"/>
                </a:ext>
              </a:extLst>
            </p:cNvPr>
            <p:cNvSpPr>
              <a:spLocks noEditPoints="1"/>
            </p:cNvSpPr>
            <p:nvPr/>
          </p:nvSpPr>
          <p:spPr bwMode="auto">
            <a:xfrm>
              <a:off x="9729787" y="4684713"/>
              <a:ext cx="412750" cy="160338"/>
            </a:xfrm>
            <a:custGeom>
              <a:avLst/>
              <a:gdLst>
                <a:gd name="T0" fmla="*/ 96 w 192"/>
                <a:gd name="T1" fmla="*/ 75 h 75"/>
                <a:gd name="T2" fmla="*/ 123 w 192"/>
                <a:gd name="T3" fmla="*/ 74 h 75"/>
                <a:gd name="T4" fmla="*/ 173 w 192"/>
                <a:gd name="T5" fmla="*/ 56 h 75"/>
                <a:gd name="T6" fmla="*/ 192 w 192"/>
                <a:gd name="T7" fmla="*/ 27 h 75"/>
                <a:gd name="T8" fmla="*/ 192 w 192"/>
                <a:gd name="T9" fmla="*/ 0 h 75"/>
                <a:gd name="T10" fmla="*/ 96 w 192"/>
                <a:gd name="T11" fmla="*/ 43 h 75"/>
                <a:gd name="T12" fmla="*/ 0 w 192"/>
                <a:gd name="T13" fmla="*/ 0 h 75"/>
                <a:gd name="T14" fmla="*/ 0 w 192"/>
                <a:gd name="T15" fmla="*/ 27 h 75"/>
                <a:gd name="T16" fmla="*/ 96 w 192"/>
                <a:gd name="T17" fmla="*/ 75 h 75"/>
                <a:gd name="T18" fmla="*/ 96 w 192"/>
                <a:gd name="T19" fmla="*/ 75 h 75"/>
                <a:gd name="T20" fmla="*/ 96 w 192"/>
                <a:gd name="T21"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75">
                  <a:moveTo>
                    <a:pt x="96" y="75"/>
                  </a:moveTo>
                  <a:cubicBezTo>
                    <a:pt x="105" y="75"/>
                    <a:pt x="114" y="74"/>
                    <a:pt x="123" y="74"/>
                  </a:cubicBezTo>
                  <a:cubicBezTo>
                    <a:pt x="137" y="64"/>
                    <a:pt x="154" y="57"/>
                    <a:pt x="173" y="56"/>
                  </a:cubicBezTo>
                  <a:cubicBezTo>
                    <a:pt x="184" y="49"/>
                    <a:pt x="192" y="38"/>
                    <a:pt x="192" y="27"/>
                  </a:cubicBezTo>
                  <a:cubicBezTo>
                    <a:pt x="192" y="0"/>
                    <a:pt x="192" y="0"/>
                    <a:pt x="192" y="0"/>
                  </a:cubicBezTo>
                  <a:cubicBezTo>
                    <a:pt x="192" y="27"/>
                    <a:pt x="148" y="43"/>
                    <a:pt x="96" y="43"/>
                  </a:cubicBezTo>
                  <a:cubicBezTo>
                    <a:pt x="43" y="43"/>
                    <a:pt x="0" y="27"/>
                    <a:pt x="0" y="0"/>
                  </a:cubicBezTo>
                  <a:cubicBezTo>
                    <a:pt x="0" y="27"/>
                    <a:pt x="0" y="27"/>
                    <a:pt x="0" y="27"/>
                  </a:cubicBezTo>
                  <a:cubicBezTo>
                    <a:pt x="0" y="54"/>
                    <a:pt x="42" y="75"/>
                    <a:pt x="96" y="75"/>
                  </a:cubicBezTo>
                  <a:close/>
                  <a:moveTo>
                    <a:pt x="96" y="75"/>
                  </a:moveTo>
                  <a:cubicBezTo>
                    <a:pt x="96" y="75"/>
                    <a:pt x="96" y="75"/>
                    <a:pt x="96" y="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8">
              <a:extLst>
                <a:ext uri="{FF2B5EF4-FFF2-40B4-BE49-F238E27FC236}">
                  <a16:creationId xmlns:a16="http://schemas.microsoft.com/office/drawing/2014/main" id="{5327BD0E-09BC-FE48-8095-D66CA2A2FEFE}"/>
                </a:ext>
              </a:extLst>
            </p:cNvPr>
            <p:cNvSpPr>
              <a:spLocks noEditPoints="1"/>
            </p:cNvSpPr>
            <p:nvPr/>
          </p:nvSpPr>
          <p:spPr bwMode="auto">
            <a:xfrm>
              <a:off x="9729787" y="4891088"/>
              <a:ext cx="206375" cy="158750"/>
            </a:xfrm>
            <a:custGeom>
              <a:avLst/>
              <a:gdLst>
                <a:gd name="T0" fmla="*/ 90 w 96"/>
                <a:gd name="T1" fmla="*/ 43 h 74"/>
                <a:gd name="T2" fmla="*/ 0 w 96"/>
                <a:gd name="T3" fmla="*/ 0 h 74"/>
                <a:gd name="T4" fmla="*/ 0 w 96"/>
                <a:gd name="T5" fmla="*/ 27 h 74"/>
                <a:gd name="T6" fmla="*/ 96 w 96"/>
                <a:gd name="T7" fmla="*/ 74 h 74"/>
                <a:gd name="T8" fmla="*/ 90 w 96"/>
                <a:gd name="T9" fmla="*/ 43 h 74"/>
                <a:gd name="T10" fmla="*/ 90 w 96"/>
                <a:gd name="T11" fmla="*/ 43 h 74"/>
                <a:gd name="T12" fmla="*/ 90 w 96"/>
                <a:gd name="T13" fmla="*/ 43 h 74"/>
              </a:gdLst>
              <a:ahLst/>
              <a:cxnLst>
                <a:cxn ang="0">
                  <a:pos x="T0" y="T1"/>
                </a:cxn>
                <a:cxn ang="0">
                  <a:pos x="T2" y="T3"/>
                </a:cxn>
                <a:cxn ang="0">
                  <a:pos x="T4" y="T5"/>
                </a:cxn>
                <a:cxn ang="0">
                  <a:pos x="T6" y="T7"/>
                </a:cxn>
                <a:cxn ang="0">
                  <a:pos x="T8" y="T9"/>
                </a:cxn>
                <a:cxn ang="0">
                  <a:pos x="T10" y="T11"/>
                </a:cxn>
                <a:cxn ang="0">
                  <a:pos x="T12" y="T13"/>
                </a:cxn>
              </a:cxnLst>
              <a:rect l="0" t="0" r="r" b="b"/>
              <a:pathLst>
                <a:path w="96" h="74">
                  <a:moveTo>
                    <a:pt x="90" y="43"/>
                  </a:moveTo>
                  <a:cubicBezTo>
                    <a:pt x="40" y="42"/>
                    <a:pt x="0" y="25"/>
                    <a:pt x="0" y="0"/>
                  </a:cubicBezTo>
                  <a:cubicBezTo>
                    <a:pt x="0" y="27"/>
                    <a:pt x="0" y="27"/>
                    <a:pt x="0" y="27"/>
                  </a:cubicBezTo>
                  <a:cubicBezTo>
                    <a:pt x="0" y="54"/>
                    <a:pt x="43" y="74"/>
                    <a:pt x="96" y="74"/>
                  </a:cubicBezTo>
                  <a:cubicBezTo>
                    <a:pt x="92" y="65"/>
                    <a:pt x="90" y="55"/>
                    <a:pt x="90" y="43"/>
                  </a:cubicBezTo>
                  <a:close/>
                  <a:moveTo>
                    <a:pt x="90" y="43"/>
                  </a:moveTo>
                  <a:cubicBezTo>
                    <a:pt x="90" y="43"/>
                    <a:pt x="90" y="43"/>
                    <a:pt x="90"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09">
              <a:extLst>
                <a:ext uri="{FF2B5EF4-FFF2-40B4-BE49-F238E27FC236}">
                  <a16:creationId xmlns:a16="http://schemas.microsoft.com/office/drawing/2014/main" id="{C5C2219E-E954-404B-8D2C-E6BB560AE3DF}"/>
                </a:ext>
              </a:extLst>
            </p:cNvPr>
            <p:cNvSpPr>
              <a:spLocks noEditPoints="1"/>
            </p:cNvSpPr>
            <p:nvPr/>
          </p:nvSpPr>
          <p:spPr bwMode="auto">
            <a:xfrm>
              <a:off x="9729787" y="4784725"/>
              <a:ext cx="225425" cy="163513"/>
            </a:xfrm>
            <a:custGeom>
              <a:avLst/>
              <a:gdLst>
                <a:gd name="T0" fmla="*/ 91 w 105"/>
                <a:gd name="T1" fmla="*/ 76 h 76"/>
                <a:gd name="T2" fmla="*/ 105 w 105"/>
                <a:gd name="T3" fmla="*/ 44 h 76"/>
                <a:gd name="T4" fmla="*/ 96 w 105"/>
                <a:gd name="T5" fmla="*/ 44 h 76"/>
                <a:gd name="T6" fmla="*/ 0 w 105"/>
                <a:gd name="T7" fmla="*/ 0 h 76"/>
                <a:gd name="T8" fmla="*/ 0 w 105"/>
                <a:gd name="T9" fmla="*/ 27 h 76"/>
                <a:gd name="T10" fmla="*/ 91 w 105"/>
                <a:gd name="T11" fmla="*/ 76 h 76"/>
                <a:gd name="T12" fmla="*/ 91 w 105"/>
                <a:gd name="T13" fmla="*/ 76 h 76"/>
                <a:gd name="T14" fmla="*/ 91 w 105"/>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6">
                  <a:moveTo>
                    <a:pt x="91" y="76"/>
                  </a:moveTo>
                  <a:cubicBezTo>
                    <a:pt x="93" y="64"/>
                    <a:pt x="98" y="53"/>
                    <a:pt x="105" y="44"/>
                  </a:cubicBezTo>
                  <a:cubicBezTo>
                    <a:pt x="96" y="44"/>
                    <a:pt x="96" y="44"/>
                    <a:pt x="96" y="44"/>
                  </a:cubicBezTo>
                  <a:cubicBezTo>
                    <a:pt x="43" y="44"/>
                    <a:pt x="0" y="27"/>
                    <a:pt x="0" y="0"/>
                  </a:cubicBezTo>
                  <a:cubicBezTo>
                    <a:pt x="0" y="27"/>
                    <a:pt x="0" y="27"/>
                    <a:pt x="0" y="27"/>
                  </a:cubicBezTo>
                  <a:cubicBezTo>
                    <a:pt x="0" y="54"/>
                    <a:pt x="41" y="74"/>
                    <a:pt x="91" y="76"/>
                  </a:cubicBezTo>
                  <a:close/>
                  <a:moveTo>
                    <a:pt x="91" y="76"/>
                  </a:moveTo>
                  <a:cubicBezTo>
                    <a:pt x="91" y="76"/>
                    <a:pt x="91" y="76"/>
                    <a:pt x="91" y="7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10">
              <a:extLst>
                <a:ext uri="{FF2B5EF4-FFF2-40B4-BE49-F238E27FC236}">
                  <a16:creationId xmlns:a16="http://schemas.microsoft.com/office/drawing/2014/main" id="{FD507191-9B6C-7C41-A259-445E5B73E642}"/>
                </a:ext>
              </a:extLst>
            </p:cNvPr>
            <p:cNvSpPr>
              <a:spLocks noEditPoints="1"/>
            </p:cNvSpPr>
            <p:nvPr/>
          </p:nvSpPr>
          <p:spPr bwMode="auto">
            <a:xfrm>
              <a:off x="9729787" y="4498975"/>
              <a:ext cx="412750" cy="242888"/>
            </a:xfrm>
            <a:custGeom>
              <a:avLst/>
              <a:gdLst>
                <a:gd name="T0" fmla="*/ 96 w 192"/>
                <a:gd name="T1" fmla="*/ 113 h 113"/>
                <a:gd name="T2" fmla="*/ 192 w 192"/>
                <a:gd name="T3" fmla="*/ 64 h 113"/>
                <a:gd name="T4" fmla="*/ 192 w 192"/>
                <a:gd name="T5" fmla="*/ 49 h 113"/>
                <a:gd name="T6" fmla="*/ 96 w 192"/>
                <a:gd name="T7" fmla="*/ 0 h 113"/>
                <a:gd name="T8" fmla="*/ 0 w 192"/>
                <a:gd name="T9" fmla="*/ 49 h 113"/>
                <a:gd name="T10" fmla="*/ 0 w 192"/>
                <a:gd name="T11" fmla="*/ 64 h 113"/>
                <a:gd name="T12" fmla="*/ 96 w 192"/>
                <a:gd name="T13" fmla="*/ 113 h 113"/>
                <a:gd name="T14" fmla="*/ 96 w 192"/>
                <a:gd name="T15" fmla="*/ 113 h 113"/>
                <a:gd name="T16" fmla="*/ 96 w 192"/>
                <a:gd name="T17"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13">
                  <a:moveTo>
                    <a:pt x="96" y="113"/>
                  </a:moveTo>
                  <a:cubicBezTo>
                    <a:pt x="148" y="113"/>
                    <a:pt x="192" y="91"/>
                    <a:pt x="192" y="64"/>
                  </a:cubicBezTo>
                  <a:cubicBezTo>
                    <a:pt x="192" y="49"/>
                    <a:pt x="192" y="49"/>
                    <a:pt x="192" y="49"/>
                  </a:cubicBezTo>
                  <a:cubicBezTo>
                    <a:pt x="192" y="22"/>
                    <a:pt x="148" y="0"/>
                    <a:pt x="96" y="0"/>
                  </a:cubicBezTo>
                  <a:cubicBezTo>
                    <a:pt x="43" y="0"/>
                    <a:pt x="0" y="22"/>
                    <a:pt x="0" y="49"/>
                  </a:cubicBezTo>
                  <a:cubicBezTo>
                    <a:pt x="0" y="64"/>
                    <a:pt x="0" y="64"/>
                    <a:pt x="0" y="64"/>
                  </a:cubicBezTo>
                  <a:cubicBezTo>
                    <a:pt x="0" y="91"/>
                    <a:pt x="42" y="113"/>
                    <a:pt x="96" y="113"/>
                  </a:cubicBezTo>
                  <a:close/>
                  <a:moveTo>
                    <a:pt x="96" y="113"/>
                  </a:moveTo>
                  <a:cubicBezTo>
                    <a:pt x="96" y="113"/>
                    <a:pt x="96" y="113"/>
                    <a:pt x="96" y="11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11">
              <a:extLst>
                <a:ext uri="{FF2B5EF4-FFF2-40B4-BE49-F238E27FC236}">
                  <a16:creationId xmlns:a16="http://schemas.microsoft.com/office/drawing/2014/main" id="{46CDC0CE-42FD-3F45-9FEE-857986EDDAC4}"/>
                </a:ext>
              </a:extLst>
            </p:cNvPr>
            <p:cNvSpPr>
              <a:spLocks noEditPoints="1"/>
            </p:cNvSpPr>
            <p:nvPr/>
          </p:nvSpPr>
          <p:spPr bwMode="auto">
            <a:xfrm>
              <a:off x="9953625" y="4832350"/>
              <a:ext cx="276225" cy="276225"/>
            </a:xfrm>
            <a:custGeom>
              <a:avLst/>
              <a:gdLst>
                <a:gd name="T0" fmla="*/ 112 w 129"/>
                <a:gd name="T1" fmla="*/ 51 h 128"/>
                <a:gd name="T2" fmla="*/ 107 w 129"/>
                <a:gd name="T3" fmla="*/ 40 h 128"/>
                <a:gd name="T4" fmla="*/ 111 w 129"/>
                <a:gd name="T5" fmla="*/ 19 h 128"/>
                <a:gd name="T6" fmla="*/ 108 w 129"/>
                <a:gd name="T7" fmla="*/ 17 h 128"/>
                <a:gd name="T8" fmla="*/ 88 w 129"/>
                <a:gd name="T9" fmla="*/ 22 h 128"/>
                <a:gd name="T10" fmla="*/ 76 w 129"/>
                <a:gd name="T11" fmla="*/ 17 h 128"/>
                <a:gd name="T12" fmla="*/ 65 w 129"/>
                <a:gd name="T13" fmla="*/ 0 h 128"/>
                <a:gd name="T14" fmla="*/ 64 w 129"/>
                <a:gd name="T15" fmla="*/ 0 h 128"/>
                <a:gd name="T16" fmla="*/ 52 w 129"/>
                <a:gd name="T17" fmla="*/ 17 h 128"/>
                <a:gd name="T18" fmla="*/ 41 w 129"/>
                <a:gd name="T19" fmla="*/ 22 h 128"/>
                <a:gd name="T20" fmla="*/ 20 w 129"/>
                <a:gd name="T21" fmla="*/ 18 h 128"/>
                <a:gd name="T22" fmla="*/ 18 w 129"/>
                <a:gd name="T23" fmla="*/ 20 h 128"/>
                <a:gd name="T24" fmla="*/ 23 w 129"/>
                <a:gd name="T25" fmla="*/ 41 h 128"/>
                <a:gd name="T26" fmla="*/ 18 w 129"/>
                <a:gd name="T27" fmla="*/ 51 h 128"/>
                <a:gd name="T28" fmla="*/ 0 w 129"/>
                <a:gd name="T29" fmla="*/ 63 h 128"/>
                <a:gd name="T30" fmla="*/ 0 w 129"/>
                <a:gd name="T31" fmla="*/ 65 h 128"/>
                <a:gd name="T32" fmla="*/ 18 w 129"/>
                <a:gd name="T33" fmla="*/ 77 h 128"/>
                <a:gd name="T34" fmla="*/ 23 w 129"/>
                <a:gd name="T35" fmla="*/ 87 h 128"/>
                <a:gd name="T36" fmla="*/ 18 w 129"/>
                <a:gd name="T37" fmla="*/ 107 h 128"/>
                <a:gd name="T38" fmla="*/ 20 w 129"/>
                <a:gd name="T39" fmla="*/ 110 h 128"/>
                <a:gd name="T40" fmla="*/ 41 w 129"/>
                <a:gd name="T41" fmla="*/ 106 h 128"/>
                <a:gd name="T42" fmla="*/ 41 w 129"/>
                <a:gd name="T43" fmla="*/ 105 h 128"/>
                <a:gd name="T44" fmla="*/ 52 w 129"/>
                <a:gd name="T45" fmla="*/ 110 h 128"/>
                <a:gd name="T46" fmla="*/ 64 w 129"/>
                <a:gd name="T47" fmla="*/ 128 h 128"/>
                <a:gd name="T48" fmla="*/ 66 w 129"/>
                <a:gd name="T49" fmla="*/ 128 h 128"/>
                <a:gd name="T50" fmla="*/ 78 w 129"/>
                <a:gd name="T51" fmla="*/ 111 h 128"/>
                <a:gd name="T52" fmla="*/ 76 w 129"/>
                <a:gd name="T53" fmla="*/ 111 h 128"/>
                <a:gd name="T54" fmla="*/ 88 w 129"/>
                <a:gd name="T55" fmla="*/ 106 h 128"/>
                <a:gd name="T56" fmla="*/ 107 w 129"/>
                <a:gd name="T57" fmla="*/ 111 h 128"/>
                <a:gd name="T58" fmla="*/ 110 w 129"/>
                <a:gd name="T59" fmla="*/ 109 h 128"/>
                <a:gd name="T60" fmla="*/ 106 w 129"/>
                <a:gd name="T61" fmla="*/ 90 h 128"/>
                <a:gd name="T62" fmla="*/ 111 w 129"/>
                <a:gd name="T63" fmla="*/ 78 h 128"/>
                <a:gd name="T64" fmla="*/ 128 w 129"/>
                <a:gd name="T65" fmla="*/ 67 h 128"/>
                <a:gd name="T66" fmla="*/ 128 w 129"/>
                <a:gd name="T67" fmla="*/ 64 h 128"/>
                <a:gd name="T68" fmla="*/ 112 w 129"/>
                <a:gd name="T69" fmla="*/ 51 h 128"/>
                <a:gd name="T70" fmla="*/ 65 w 129"/>
                <a:gd name="T71" fmla="*/ 101 h 128"/>
                <a:gd name="T72" fmla="*/ 29 w 129"/>
                <a:gd name="T73" fmla="*/ 65 h 128"/>
                <a:gd name="T74" fmla="*/ 65 w 129"/>
                <a:gd name="T75" fmla="*/ 29 h 128"/>
                <a:gd name="T76" fmla="*/ 101 w 129"/>
                <a:gd name="T77" fmla="*/ 65 h 128"/>
                <a:gd name="T78" fmla="*/ 65 w 129"/>
                <a:gd name="T79" fmla="*/ 101 h 128"/>
                <a:gd name="T80" fmla="*/ 65 w 129"/>
                <a:gd name="T81" fmla="*/ 101 h 128"/>
                <a:gd name="T82" fmla="*/ 65 w 129"/>
                <a:gd name="T83" fmla="*/ 10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9" h="128">
                  <a:moveTo>
                    <a:pt x="112" y="51"/>
                  </a:moveTo>
                  <a:cubicBezTo>
                    <a:pt x="111" y="47"/>
                    <a:pt x="110" y="44"/>
                    <a:pt x="107" y="40"/>
                  </a:cubicBezTo>
                  <a:cubicBezTo>
                    <a:pt x="110" y="37"/>
                    <a:pt x="117" y="26"/>
                    <a:pt x="111" y="19"/>
                  </a:cubicBezTo>
                  <a:cubicBezTo>
                    <a:pt x="108" y="17"/>
                    <a:pt x="108" y="17"/>
                    <a:pt x="108" y="17"/>
                  </a:cubicBezTo>
                  <a:cubicBezTo>
                    <a:pt x="103" y="12"/>
                    <a:pt x="92" y="19"/>
                    <a:pt x="88" y="22"/>
                  </a:cubicBezTo>
                  <a:cubicBezTo>
                    <a:pt x="84" y="19"/>
                    <a:pt x="80" y="18"/>
                    <a:pt x="76" y="17"/>
                  </a:cubicBezTo>
                  <a:cubicBezTo>
                    <a:pt x="76" y="13"/>
                    <a:pt x="73" y="0"/>
                    <a:pt x="65" y="0"/>
                  </a:cubicBezTo>
                  <a:cubicBezTo>
                    <a:pt x="64" y="0"/>
                    <a:pt x="64" y="0"/>
                    <a:pt x="64" y="0"/>
                  </a:cubicBezTo>
                  <a:cubicBezTo>
                    <a:pt x="57" y="0"/>
                    <a:pt x="53" y="14"/>
                    <a:pt x="52" y="17"/>
                  </a:cubicBezTo>
                  <a:cubicBezTo>
                    <a:pt x="48" y="18"/>
                    <a:pt x="44" y="19"/>
                    <a:pt x="41" y="22"/>
                  </a:cubicBezTo>
                  <a:cubicBezTo>
                    <a:pt x="38" y="19"/>
                    <a:pt x="26" y="12"/>
                    <a:pt x="20" y="18"/>
                  </a:cubicBezTo>
                  <a:cubicBezTo>
                    <a:pt x="18" y="20"/>
                    <a:pt x="18" y="20"/>
                    <a:pt x="18" y="20"/>
                  </a:cubicBezTo>
                  <a:cubicBezTo>
                    <a:pt x="12" y="26"/>
                    <a:pt x="21" y="38"/>
                    <a:pt x="23" y="41"/>
                  </a:cubicBezTo>
                  <a:cubicBezTo>
                    <a:pt x="21" y="45"/>
                    <a:pt x="19" y="47"/>
                    <a:pt x="18" y="51"/>
                  </a:cubicBezTo>
                  <a:cubicBezTo>
                    <a:pt x="14" y="51"/>
                    <a:pt x="0" y="55"/>
                    <a:pt x="0" y="63"/>
                  </a:cubicBezTo>
                  <a:cubicBezTo>
                    <a:pt x="0" y="65"/>
                    <a:pt x="0" y="65"/>
                    <a:pt x="0" y="65"/>
                  </a:cubicBezTo>
                  <a:cubicBezTo>
                    <a:pt x="0" y="72"/>
                    <a:pt x="14" y="75"/>
                    <a:pt x="18" y="77"/>
                  </a:cubicBezTo>
                  <a:cubicBezTo>
                    <a:pt x="19" y="81"/>
                    <a:pt x="20" y="84"/>
                    <a:pt x="23" y="87"/>
                  </a:cubicBezTo>
                  <a:cubicBezTo>
                    <a:pt x="21" y="90"/>
                    <a:pt x="14" y="102"/>
                    <a:pt x="18" y="107"/>
                  </a:cubicBezTo>
                  <a:cubicBezTo>
                    <a:pt x="20" y="110"/>
                    <a:pt x="20" y="110"/>
                    <a:pt x="20" y="110"/>
                  </a:cubicBezTo>
                  <a:cubicBezTo>
                    <a:pt x="26" y="116"/>
                    <a:pt x="41" y="106"/>
                    <a:pt x="41" y="106"/>
                  </a:cubicBezTo>
                  <a:cubicBezTo>
                    <a:pt x="41" y="105"/>
                    <a:pt x="41" y="105"/>
                    <a:pt x="41" y="105"/>
                  </a:cubicBezTo>
                  <a:cubicBezTo>
                    <a:pt x="44" y="107"/>
                    <a:pt x="48" y="109"/>
                    <a:pt x="52" y="110"/>
                  </a:cubicBezTo>
                  <a:cubicBezTo>
                    <a:pt x="53" y="113"/>
                    <a:pt x="57" y="128"/>
                    <a:pt x="64" y="128"/>
                  </a:cubicBezTo>
                  <a:cubicBezTo>
                    <a:pt x="66" y="128"/>
                    <a:pt x="66" y="128"/>
                    <a:pt x="66" y="128"/>
                  </a:cubicBezTo>
                  <a:cubicBezTo>
                    <a:pt x="75" y="128"/>
                    <a:pt x="78" y="111"/>
                    <a:pt x="78" y="111"/>
                  </a:cubicBezTo>
                  <a:cubicBezTo>
                    <a:pt x="76" y="111"/>
                    <a:pt x="76" y="111"/>
                    <a:pt x="76" y="111"/>
                  </a:cubicBezTo>
                  <a:cubicBezTo>
                    <a:pt x="80" y="110"/>
                    <a:pt x="84" y="109"/>
                    <a:pt x="88" y="106"/>
                  </a:cubicBezTo>
                  <a:cubicBezTo>
                    <a:pt x="90" y="107"/>
                    <a:pt x="103" y="115"/>
                    <a:pt x="107" y="111"/>
                  </a:cubicBezTo>
                  <a:cubicBezTo>
                    <a:pt x="110" y="109"/>
                    <a:pt x="110" y="109"/>
                    <a:pt x="110" y="109"/>
                  </a:cubicBezTo>
                  <a:cubicBezTo>
                    <a:pt x="116" y="102"/>
                    <a:pt x="106" y="90"/>
                    <a:pt x="106" y="90"/>
                  </a:cubicBezTo>
                  <a:cubicBezTo>
                    <a:pt x="108" y="86"/>
                    <a:pt x="110" y="82"/>
                    <a:pt x="111" y="78"/>
                  </a:cubicBezTo>
                  <a:cubicBezTo>
                    <a:pt x="115" y="77"/>
                    <a:pt x="128" y="73"/>
                    <a:pt x="128" y="67"/>
                  </a:cubicBezTo>
                  <a:cubicBezTo>
                    <a:pt x="128" y="64"/>
                    <a:pt x="128" y="64"/>
                    <a:pt x="128" y="64"/>
                  </a:cubicBezTo>
                  <a:cubicBezTo>
                    <a:pt x="129" y="54"/>
                    <a:pt x="113" y="51"/>
                    <a:pt x="112" y="51"/>
                  </a:cubicBezTo>
                  <a:close/>
                  <a:moveTo>
                    <a:pt x="65" y="101"/>
                  </a:moveTo>
                  <a:cubicBezTo>
                    <a:pt x="44" y="101"/>
                    <a:pt x="29" y="84"/>
                    <a:pt x="29" y="65"/>
                  </a:cubicBezTo>
                  <a:cubicBezTo>
                    <a:pt x="29" y="46"/>
                    <a:pt x="46" y="29"/>
                    <a:pt x="65" y="29"/>
                  </a:cubicBezTo>
                  <a:cubicBezTo>
                    <a:pt x="85" y="29"/>
                    <a:pt x="101" y="46"/>
                    <a:pt x="101" y="65"/>
                  </a:cubicBezTo>
                  <a:cubicBezTo>
                    <a:pt x="101" y="84"/>
                    <a:pt x="85" y="101"/>
                    <a:pt x="65" y="101"/>
                  </a:cubicBezTo>
                  <a:close/>
                  <a:moveTo>
                    <a:pt x="65" y="101"/>
                  </a:moveTo>
                  <a:cubicBezTo>
                    <a:pt x="65" y="101"/>
                    <a:pt x="65" y="101"/>
                    <a:pt x="65" y="10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12">
              <a:extLst>
                <a:ext uri="{FF2B5EF4-FFF2-40B4-BE49-F238E27FC236}">
                  <a16:creationId xmlns:a16="http://schemas.microsoft.com/office/drawing/2014/main" id="{EC28194D-B518-8C40-8D35-EE8E8ACBF90B}"/>
                </a:ext>
              </a:extLst>
            </p:cNvPr>
            <p:cNvSpPr>
              <a:spLocks noEditPoints="1"/>
            </p:cNvSpPr>
            <p:nvPr/>
          </p:nvSpPr>
          <p:spPr bwMode="auto">
            <a:xfrm>
              <a:off x="10040938" y="4921250"/>
              <a:ext cx="103188" cy="104775"/>
            </a:xfrm>
            <a:custGeom>
              <a:avLst/>
              <a:gdLst>
                <a:gd name="T0" fmla="*/ 24 w 48"/>
                <a:gd name="T1" fmla="*/ 0 h 49"/>
                <a:gd name="T2" fmla="*/ 0 w 48"/>
                <a:gd name="T3" fmla="*/ 24 h 49"/>
                <a:gd name="T4" fmla="*/ 24 w 48"/>
                <a:gd name="T5" fmla="*/ 49 h 49"/>
                <a:gd name="T6" fmla="*/ 48 w 48"/>
                <a:gd name="T7" fmla="*/ 24 h 49"/>
                <a:gd name="T8" fmla="*/ 24 w 48"/>
                <a:gd name="T9" fmla="*/ 0 h 49"/>
                <a:gd name="T10" fmla="*/ 24 w 48"/>
                <a:gd name="T11" fmla="*/ 36 h 49"/>
                <a:gd name="T12" fmla="*/ 12 w 48"/>
                <a:gd name="T13" fmla="*/ 24 h 49"/>
                <a:gd name="T14" fmla="*/ 24 w 48"/>
                <a:gd name="T15" fmla="*/ 13 h 49"/>
                <a:gd name="T16" fmla="*/ 35 w 48"/>
                <a:gd name="T17" fmla="*/ 24 h 49"/>
                <a:gd name="T18" fmla="*/ 24 w 48"/>
                <a:gd name="T19" fmla="*/ 36 h 49"/>
                <a:gd name="T20" fmla="*/ 24 w 48"/>
                <a:gd name="T21" fmla="*/ 36 h 49"/>
                <a:gd name="T22" fmla="*/ 24 w 48"/>
                <a:gd name="T23"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49">
                  <a:moveTo>
                    <a:pt x="24" y="0"/>
                  </a:moveTo>
                  <a:cubicBezTo>
                    <a:pt x="11" y="0"/>
                    <a:pt x="0" y="10"/>
                    <a:pt x="0" y="24"/>
                  </a:cubicBezTo>
                  <a:cubicBezTo>
                    <a:pt x="0" y="37"/>
                    <a:pt x="10" y="49"/>
                    <a:pt x="24" y="49"/>
                  </a:cubicBezTo>
                  <a:cubicBezTo>
                    <a:pt x="37" y="49"/>
                    <a:pt x="48" y="38"/>
                    <a:pt x="48" y="24"/>
                  </a:cubicBezTo>
                  <a:cubicBezTo>
                    <a:pt x="48" y="10"/>
                    <a:pt x="37" y="0"/>
                    <a:pt x="24" y="0"/>
                  </a:cubicBezTo>
                  <a:close/>
                  <a:moveTo>
                    <a:pt x="24" y="36"/>
                  </a:moveTo>
                  <a:cubicBezTo>
                    <a:pt x="17" y="36"/>
                    <a:pt x="12" y="31"/>
                    <a:pt x="12" y="24"/>
                  </a:cubicBezTo>
                  <a:cubicBezTo>
                    <a:pt x="12" y="18"/>
                    <a:pt x="17" y="13"/>
                    <a:pt x="24" y="13"/>
                  </a:cubicBezTo>
                  <a:cubicBezTo>
                    <a:pt x="30" y="13"/>
                    <a:pt x="35" y="18"/>
                    <a:pt x="35" y="24"/>
                  </a:cubicBezTo>
                  <a:cubicBezTo>
                    <a:pt x="35" y="31"/>
                    <a:pt x="30" y="36"/>
                    <a:pt x="24" y="36"/>
                  </a:cubicBezTo>
                  <a:close/>
                  <a:moveTo>
                    <a:pt x="24" y="36"/>
                  </a:moveTo>
                  <a:cubicBezTo>
                    <a:pt x="24" y="36"/>
                    <a:pt x="24" y="36"/>
                    <a:pt x="24" y="3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394748749"/>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椭圆 73">
            <a:extLst>
              <a:ext uri="{FF2B5EF4-FFF2-40B4-BE49-F238E27FC236}">
                <a16:creationId xmlns:a16="http://schemas.microsoft.com/office/drawing/2014/main" id="{C5F0F0B1-7D4A-2D47-A970-3D403FB2F642}"/>
              </a:ext>
            </a:extLst>
          </p:cNvPr>
          <p:cNvSpPr/>
          <p:nvPr/>
        </p:nvSpPr>
        <p:spPr>
          <a:xfrm>
            <a:off x="2886995" y="2999271"/>
            <a:ext cx="1524187" cy="1524187"/>
          </a:xfrm>
          <a:prstGeom prst="ellipse">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3</a:t>
            </a:fld>
            <a:endParaRPr lang="zh-CN" altLang="en-US" dirty="0"/>
          </a:p>
        </p:txBody>
      </p:sp>
      <p:sp>
        <p:nvSpPr>
          <p:cNvPr id="5" name="标题 4">
            <a:extLst>
              <a:ext uri="{FF2B5EF4-FFF2-40B4-BE49-F238E27FC236}">
                <a16:creationId xmlns:a16="http://schemas.microsoft.com/office/drawing/2014/main" id="{29D83F7A-EE8A-6948-8527-5537CD76DF77}"/>
              </a:ext>
            </a:extLst>
          </p:cNvPr>
          <p:cNvSpPr>
            <a:spLocks noGrp="1"/>
          </p:cNvSpPr>
          <p:nvPr>
            <p:ph type="ctrTitle"/>
          </p:nvPr>
        </p:nvSpPr>
        <p:spPr>
          <a:xfrm>
            <a:off x="558799" y="165099"/>
            <a:ext cx="7409544" cy="550863"/>
          </a:xfrm>
        </p:spPr>
        <p:txBody>
          <a:bodyPr>
            <a:normAutofit/>
          </a:bodyPr>
          <a:lstStyle/>
          <a:p>
            <a:r>
              <a:rPr kumimoji="1" lang="en" altLang="zh-CN" dirty="0"/>
              <a:t>Industry 4.0 is Happening Now !</a:t>
            </a:r>
            <a:endParaRPr kumimoji="1" lang="zh-CN" altLang="en-US" dirty="0"/>
          </a:p>
        </p:txBody>
      </p:sp>
      <p:sp>
        <p:nvSpPr>
          <p:cNvPr id="23" name="矩形 22">
            <a:extLst>
              <a:ext uri="{FF2B5EF4-FFF2-40B4-BE49-F238E27FC236}">
                <a16:creationId xmlns:a16="http://schemas.microsoft.com/office/drawing/2014/main" id="{36173942-C8F9-BD4F-B3C3-0D3CB79C5F3A}"/>
              </a:ext>
            </a:extLst>
          </p:cNvPr>
          <p:cNvSpPr/>
          <p:nvPr/>
        </p:nvSpPr>
        <p:spPr>
          <a:xfrm>
            <a:off x="7074223" y="2300624"/>
            <a:ext cx="4611069" cy="1880451"/>
          </a:xfrm>
          <a:prstGeom prst="rect">
            <a:avLst/>
          </a:prstGeom>
        </p:spPr>
        <p:txBody>
          <a:bodyPr wrap="square">
            <a:spAutoFit/>
          </a:bodyPr>
          <a:lstStyle/>
          <a:p>
            <a:pPr>
              <a:lnSpc>
                <a:spcPct val="150000"/>
              </a:lnSpc>
            </a:pPr>
            <a:r>
              <a:rPr lang="zh-CN" altLang="en-US" sz="2000" b="1" i="1" dirty="0">
                <a:solidFill>
                  <a:schemeClr val="bg1"/>
                </a:solidFill>
                <a:latin typeface="Century Gothic" panose="020B0502020202020204" pitchFamily="34" charset="0"/>
              </a:rPr>
              <a:t>The Industry 4.0 model seeks to essentially turn the </a:t>
            </a:r>
            <a:r>
              <a:rPr lang="en-US" altLang="zh-CN" sz="2000" b="1" i="1" dirty="0">
                <a:solidFill>
                  <a:schemeClr val="bg1"/>
                </a:solidFill>
                <a:latin typeface="Century Gothic" panose="020B0502020202020204" pitchFamily="34" charset="0"/>
              </a:rPr>
              <a:t>traditional </a:t>
            </a:r>
            <a:r>
              <a:rPr lang="zh-CN" altLang="en-US" sz="2000" b="1" i="1" dirty="0">
                <a:solidFill>
                  <a:schemeClr val="bg1"/>
                </a:solidFill>
                <a:latin typeface="Century Gothic" panose="020B0502020202020204" pitchFamily="34" charset="0"/>
              </a:rPr>
              <a:t>factory itself into a </a:t>
            </a:r>
            <a:r>
              <a:rPr lang="zh-CN" altLang="en-US" sz="2000" b="1" i="1" dirty="0">
                <a:solidFill>
                  <a:srgbClr val="00B0F0"/>
                </a:solidFill>
                <a:latin typeface="Century Gothic" panose="020B0502020202020204" pitchFamily="34" charset="0"/>
              </a:rPr>
              <a:t>“smart factory”</a:t>
            </a:r>
          </a:p>
          <a:p>
            <a:pPr>
              <a:lnSpc>
                <a:spcPct val="150000"/>
              </a:lnSpc>
            </a:pPr>
            <a:endParaRPr lang="zh-CN" altLang="en-US" sz="2000" b="1" i="1" dirty="0">
              <a:solidFill>
                <a:srgbClr val="00B0F0"/>
              </a:solidFill>
              <a:latin typeface="Century Gothic" panose="020B0502020202020204" pitchFamily="34" charset="0"/>
            </a:endParaRPr>
          </a:p>
        </p:txBody>
      </p:sp>
      <p:sp>
        <p:nvSpPr>
          <p:cNvPr id="6" name="文本框 5">
            <a:extLst>
              <a:ext uri="{FF2B5EF4-FFF2-40B4-BE49-F238E27FC236}">
                <a16:creationId xmlns:a16="http://schemas.microsoft.com/office/drawing/2014/main" id="{02D571F3-B79A-EC46-AC0E-0C43F0276F9E}"/>
              </a:ext>
            </a:extLst>
          </p:cNvPr>
          <p:cNvSpPr txBox="1"/>
          <p:nvPr/>
        </p:nvSpPr>
        <p:spPr>
          <a:xfrm>
            <a:off x="2993125" y="1377648"/>
            <a:ext cx="1293944" cy="523220"/>
          </a:xfrm>
          <a:prstGeom prst="rect">
            <a:avLst/>
          </a:prstGeom>
          <a:noFill/>
        </p:spPr>
        <p:txBody>
          <a:bodyPr wrap="none" rtlCol="0">
            <a:spAutoFit/>
          </a:bodyPr>
          <a:lstStyle/>
          <a:p>
            <a:pPr algn="ctr"/>
            <a:r>
              <a:rPr kumimoji="1" lang="en" altLang="zh-CN" sz="1400" dirty="0">
                <a:solidFill>
                  <a:schemeClr val="bg1"/>
                </a:solidFill>
              </a:rPr>
              <a:t>Autonomous</a:t>
            </a:r>
          </a:p>
          <a:p>
            <a:pPr algn="ctr"/>
            <a:r>
              <a:rPr kumimoji="1" lang="en" altLang="zh-CN" sz="1400" dirty="0">
                <a:solidFill>
                  <a:schemeClr val="bg1"/>
                </a:solidFill>
              </a:rPr>
              <a:t>Robots</a:t>
            </a:r>
            <a:endParaRPr kumimoji="1" lang="zh-CN" altLang="en-US" sz="1400" dirty="0">
              <a:solidFill>
                <a:schemeClr val="bg1"/>
              </a:solidFill>
            </a:endParaRPr>
          </a:p>
        </p:txBody>
      </p:sp>
      <p:sp>
        <p:nvSpPr>
          <p:cNvPr id="24" name="文本框 23">
            <a:extLst>
              <a:ext uri="{FF2B5EF4-FFF2-40B4-BE49-F238E27FC236}">
                <a16:creationId xmlns:a16="http://schemas.microsoft.com/office/drawing/2014/main" id="{DDF48F4D-A45E-FE4E-B970-8AEB2C1F8DFA}"/>
              </a:ext>
            </a:extLst>
          </p:cNvPr>
          <p:cNvSpPr txBox="1"/>
          <p:nvPr/>
        </p:nvSpPr>
        <p:spPr>
          <a:xfrm>
            <a:off x="1209036" y="2293671"/>
            <a:ext cx="933269" cy="307777"/>
          </a:xfrm>
          <a:prstGeom prst="rect">
            <a:avLst/>
          </a:prstGeom>
          <a:noFill/>
        </p:spPr>
        <p:txBody>
          <a:bodyPr wrap="none" rtlCol="0">
            <a:spAutoFit/>
          </a:bodyPr>
          <a:lstStyle/>
          <a:p>
            <a:pPr algn="ctr"/>
            <a:r>
              <a:rPr kumimoji="1" lang="en" altLang="zh-CN" sz="1400" dirty="0">
                <a:solidFill>
                  <a:schemeClr val="bg1"/>
                </a:solidFill>
              </a:rPr>
              <a:t>Big Data</a:t>
            </a:r>
            <a:endParaRPr kumimoji="1" lang="zh-CN" altLang="en-US" sz="1400" dirty="0">
              <a:solidFill>
                <a:schemeClr val="bg1"/>
              </a:solidFill>
            </a:endParaRPr>
          </a:p>
        </p:txBody>
      </p:sp>
      <p:sp>
        <p:nvSpPr>
          <p:cNvPr id="25" name="文本框 24">
            <a:extLst>
              <a:ext uri="{FF2B5EF4-FFF2-40B4-BE49-F238E27FC236}">
                <a16:creationId xmlns:a16="http://schemas.microsoft.com/office/drawing/2014/main" id="{5416F288-BDBB-CD4F-A038-E7382EB8B3F3}"/>
              </a:ext>
            </a:extLst>
          </p:cNvPr>
          <p:cNvSpPr txBox="1"/>
          <p:nvPr/>
        </p:nvSpPr>
        <p:spPr>
          <a:xfrm>
            <a:off x="646054" y="3167390"/>
            <a:ext cx="1292341" cy="523220"/>
          </a:xfrm>
          <a:prstGeom prst="rect">
            <a:avLst/>
          </a:prstGeom>
          <a:noFill/>
        </p:spPr>
        <p:txBody>
          <a:bodyPr wrap="none" rtlCol="0">
            <a:spAutoFit/>
          </a:bodyPr>
          <a:lstStyle/>
          <a:p>
            <a:pPr algn="ctr"/>
            <a:r>
              <a:rPr kumimoji="1" lang="en" altLang="zh-CN" sz="1400" dirty="0">
                <a:solidFill>
                  <a:schemeClr val="bg1"/>
                </a:solidFill>
              </a:rPr>
              <a:t>Augmented </a:t>
            </a:r>
          </a:p>
          <a:p>
            <a:pPr algn="ctr"/>
            <a:r>
              <a:rPr kumimoji="1" lang="en" altLang="zh-CN" sz="1400" dirty="0">
                <a:solidFill>
                  <a:schemeClr val="bg1"/>
                </a:solidFill>
              </a:rPr>
              <a:t>Reality</a:t>
            </a:r>
            <a:endParaRPr kumimoji="1" lang="zh-CN" altLang="en-US" sz="1400" dirty="0">
              <a:solidFill>
                <a:schemeClr val="bg1"/>
              </a:solidFill>
            </a:endParaRPr>
          </a:p>
        </p:txBody>
      </p:sp>
      <p:sp>
        <p:nvSpPr>
          <p:cNvPr id="26" name="文本框 25">
            <a:extLst>
              <a:ext uri="{FF2B5EF4-FFF2-40B4-BE49-F238E27FC236}">
                <a16:creationId xmlns:a16="http://schemas.microsoft.com/office/drawing/2014/main" id="{7ED002BB-D84C-3C43-B5FC-BEE1C6B1B903}"/>
              </a:ext>
            </a:extLst>
          </p:cNvPr>
          <p:cNvSpPr txBox="1"/>
          <p:nvPr/>
        </p:nvSpPr>
        <p:spPr>
          <a:xfrm>
            <a:off x="557508" y="4058740"/>
            <a:ext cx="1475084" cy="523220"/>
          </a:xfrm>
          <a:prstGeom prst="rect">
            <a:avLst/>
          </a:prstGeom>
          <a:noFill/>
        </p:spPr>
        <p:txBody>
          <a:bodyPr wrap="none" rtlCol="0">
            <a:spAutoFit/>
          </a:bodyPr>
          <a:lstStyle/>
          <a:p>
            <a:pPr algn="ctr"/>
            <a:r>
              <a:rPr kumimoji="1" lang="en" altLang="zh-CN" sz="1400" dirty="0">
                <a:solidFill>
                  <a:schemeClr val="bg1"/>
                </a:solidFill>
              </a:rPr>
              <a:t>Additive</a:t>
            </a:r>
          </a:p>
          <a:p>
            <a:pPr algn="ctr"/>
            <a:r>
              <a:rPr kumimoji="1" lang="en" altLang="zh-CN" sz="1400" dirty="0">
                <a:solidFill>
                  <a:schemeClr val="bg1"/>
                </a:solidFill>
              </a:rPr>
              <a:t>Manufacturing</a:t>
            </a:r>
          </a:p>
        </p:txBody>
      </p:sp>
      <p:sp>
        <p:nvSpPr>
          <p:cNvPr id="27" name="文本框 26">
            <a:extLst>
              <a:ext uri="{FF2B5EF4-FFF2-40B4-BE49-F238E27FC236}">
                <a16:creationId xmlns:a16="http://schemas.microsoft.com/office/drawing/2014/main" id="{A41B2421-9590-5A4B-9F56-A26738F24DAE}"/>
              </a:ext>
            </a:extLst>
          </p:cNvPr>
          <p:cNvSpPr txBox="1"/>
          <p:nvPr/>
        </p:nvSpPr>
        <p:spPr>
          <a:xfrm>
            <a:off x="1576167" y="5184247"/>
            <a:ext cx="1172116" cy="523220"/>
          </a:xfrm>
          <a:prstGeom prst="rect">
            <a:avLst/>
          </a:prstGeom>
          <a:noFill/>
        </p:spPr>
        <p:txBody>
          <a:bodyPr wrap="none" rtlCol="0">
            <a:spAutoFit/>
          </a:bodyPr>
          <a:lstStyle/>
          <a:p>
            <a:pPr algn="ctr"/>
            <a:r>
              <a:rPr kumimoji="1" lang="en" altLang="zh-CN" sz="1400" dirty="0">
                <a:solidFill>
                  <a:schemeClr val="bg1"/>
                </a:solidFill>
              </a:rPr>
              <a:t>Cloud</a:t>
            </a:r>
          </a:p>
          <a:p>
            <a:pPr algn="ctr"/>
            <a:r>
              <a:rPr kumimoji="1" lang="en" altLang="zh-CN" sz="1400" dirty="0">
                <a:solidFill>
                  <a:schemeClr val="bg1"/>
                </a:solidFill>
              </a:rPr>
              <a:t>Computing</a:t>
            </a:r>
          </a:p>
        </p:txBody>
      </p:sp>
      <p:sp>
        <p:nvSpPr>
          <p:cNvPr id="29" name="文本框 28">
            <a:extLst>
              <a:ext uri="{FF2B5EF4-FFF2-40B4-BE49-F238E27FC236}">
                <a16:creationId xmlns:a16="http://schemas.microsoft.com/office/drawing/2014/main" id="{45F02615-326C-3948-9580-EE363290EDF7}"/>
              </a:ext>
            </a:extLst>
          </p:cNvPr>
          <p:cNvSpPr txBox="1"/>
          <p:nvPr/>
        </p:nvSpPr>
        <p:spPr>
          <a:xfrm>
            <a:off x="5360320" y="4058740"/>
            <a:ext cx="1075936" cy="523220"/>
          </a:xfrm>
          <a:prstGeom prst="rect">
            <a:avLst/>
          </a:prstGeom>
          <a:noFill/>
        </p:spPr>
        <p:txBody>
          <a:bodyPr wrap="none" rtlCol="0">
            <a:spAutoFit/>
          </a:bodyPr>
          <a:lstStyle/>
          <a:p>
            <a:pPr algn="ctr"/>
            <a:r>
              <a:rPr kumimoji="1" lang="en" altLang="zh-CN" sz="1400" dirty="0">
                <a:solidFill>
                  <a:schemeClr val="bg1"/>
                </a:solidFill>
              </a:rPr>
              <a:t>Internet of</a:t>
            </a:r>
          </a:p>
          <a:p>
            <a:pPr algn="ctr"/>
            <a:r>
              <a:rPr kumimoji="1" lang="en" altLang="zh-CN" sz="1400" dirty="0">
                <a:solidFill>
                  <a:schemeClr val="bg1"/>
                </a:solidFill>
              </a:rPr>
              <a:t>Things</a:t>
            </a:r>
          </a:p>
        </p:txBody>
      </p:sp>
      <p:sp>
        <p:nvSpPr>
          <p:cNvPr id="30" name="文本框 29">
            <a:extLst>
              <a:ext uri="{FF2B5EF4-FFF2-40B4-BE49-F238E27FC236}">
                <a16:creationId xmlns:a16="http://schemas.microsoft.com/office/drawing/2014/main" id="{45480E4B-2B32-E045-9DF9-A300FA8C544B}"/>
              </a:ext>
            </a:extLst>
          </p:cNvPr>
          <p:cNvSpPr txBox="1"/>
          <p:nvPr/>
        </p:nvSpPr>
        <p:spPr>
          <a:xfrm>
            <a:off x="5404061" y="3167390"/>
            <a:ext cx="1132040" cy="523220"/>
          </a:xfrm>
          <a:prstGeom prst="rect">
            <a:avLst/>
          </a:prstGeom>
          <a:noFill/>
        </p:spPr>
        <p:txBody>
          <a:bodyPr wrap="none" rtlCol="0">
            <a:spAutoFit/>
          </a:bodyPr>
          <a:lstStyle/>
          <a:p>
            <a:pPr algn="ctr"/>
            <a:r>
              <a:rPr kumimoji="1" lang="en" altLang="zh-CN" sz="1400" dirty="0">
                <a:solidFill>
                  <a:schemeClr val="bg1"/>
                </a:solidFill>
              </a:rPr>
              <a:t>System</a:t>
            </a:r>
          </a:p>
          <a:p>
            <a:pPr algn="ctr"/>
            <a:r>
              <a:rPr kumimoji="1" lang="en" altLang="zh-CN" sz="1400" dirty="0">
                <a:solidFill>
                  <a:schemeClr val="bg1"/>
                </a:solidFill>
              </a:rPr>
              <a:t>Integration</a:t>
            </a:r>
          </a:p>
        </p:txBody>
      </p:sp>
      <p:sp>
        <p:nvSpPr>
          <p:cNvPr id="31" name="文本框 30">
            <a:extLst>
              <a:ext uri="{FF2B5EF4-FFF2-40B4-BE49-F238E27FC236}">
                <a16:creationId xmlns:a16="http://schemas.microsoft.com/office/drawing/2014/main" id="{7EC96229-80C2-5444-85F0-7E6D3A556BEC}"/>
              </a:ext>
            </a:extLst>
          </p:cNvPr>
          <p:cNvSpPr txBox="1"/>
          <p:nvPr/>
        </p:nvSpPr>
        <p:spPr>
          <a:xfrm>
            <a:off x="5138600" y="2293671"/>
            <a:ext cx="1067920" cy="307777"/>
          </a:xfrm>
          <a:prstGeom prst="rect">
            <a:avLst/>
          </a:prstGeom>
          <a:noFill/>
        </p:spPr>
        <p:txBody>
          <a:bodyPr wrap="none" rtlCol="0">
            <a:spAutoFit/>
          </a:bodyPr>
          <a:lstStyle/>
          <a:p>
            <a:pPr algn="ctr"/>
            <a:r>
              <a:rPr kumimoji="1" lang="en" altLang="zh-CN" sz="1400" dirty="0">
                <a:solidFill>
                  <a:schemeClr val="bg1"/>
                </a:solidFill>
              </a:rPr>
              <a:t>Simulation</a:t>
            </a:r>
          </a:p>
        </p:txBody>
      </p:sp>
      <p:sp>
        <p:nvSpPr>
          <p:cNvPr id="32" name="文本框 31">
            <a:extLst>
              <a:ext uri="{FF2B5EF4-FFF2-40B4-BE49-F238E27FC236}">
                <a16:creationId xmlns:a16="http://schemas.microsoft.com/office/drawing/2014/main" id="{37EFB0A3-85E3-7C4D-8BE1-1EB865CEDE4C}"/>
              </a:ext>
            </a:extLst>
          </p:cNvPr>
          <p:cNvSpPr txBox="1"/>
          <p:nvPr/>
        </p:nvSpPr>
        <p:spPr>
          <a:xfrm>
            <a:off x="2849846" y="3508956"/>
            <a:ext cx="1587294" cy="400110"/>
          </a:xfrm>
          <a:prstGeom prst="rect">
            <a:avLst/>
          </a:prstGeom>
          <a:noFill/>
        </p:spPr>
        <p:txBody>
          <a:bodyPr wrap="none" rtlCol="0">
            <a:spAutoFit/>
          </a:bodyPr>
          <a:lstStyle/>
          <a:p>
            <a:pPr algn="ctr"/>
            <a:r>
              <a:rPr kumimoji="1" lang="en" altLang="zh-CN" sz="2000" b="1" dirty="0">
                <a:solidFill>
                  <a:srgbClr val="00B0F0"/>
                </a:solidFill>
              </a:rPr>
              <a:t>Industry 4.0</a:t>
            </a:r>
          </a:p>
        </p:txBody>
      </p:sp>
      <p:sp>
        <p:nvSpPr>
          <p:cNvPr id="28" name="文本框 27">
            <a:extLst>
              <a:ext uri="{FF2B5EF4-FFF2-40B4-BE49-F238E27FC236}">
                <a16:creationId xmlns:a16="http://schemas.microsoft.com/office/drawing/2014/main" id="{AFB023BA-137C-AC41-B521-B1C81E71999E}"/>
              </a:ext>
            </a:extLst>
          </p:cNvPr>
          <p:cNvSpPr txBox="1"/>
          <p:nvPr/>
        </p:nvSpPr>
        <p:spPr>
          <a:xfrm>
            <a:off x="4565848" y="5184247"/>
            <a:ext cx="1377300" cy="307777"/>
          </a:xfrm>
          <a:prstGeom prst="rect">
            <a:avLst/>
          </a:prstGeom>
          <a:noFill/>
        </p:spPr>
        <p:txBody>
          <a:bodyPr wrap="none" rtlCol="0">
            <a:spAutoFit/>
          </a:bodyPr>
          <a:lstStyle/>
          <a:p>
            <a:pPr algn="ctr"/>
            <a:r>
              <a:rPr kumimoji="1" lang="en" altLang="zh-CN" sz="1400" dirty="0">
                <a:solidFill>
                  <a:schemeClr val="bg1"/>
                </a:solidFill>
              </a:rPr>
              <a:t>Cybersecurity</a:t>
            </a:r>
          </a:p>
        </p:txBody>
      </p:sp>
      <p:grpSp>
        <p:nvGrpSpPr>
          <p:cNvPr id="10" name="组合 9">
            <a:extLst>
              <a:ext uri="{FF2B5EF4-FFF2-40B4-BE49-F238E27FC236}">
                <a16:creationId xmlns:a16="http://schemas.microsoft.com/office/drawing/2014/main" id="{12106E09-133B-2347-84E6-18E8B5D08061}"/>
              </a:ext>
            </a:extLst>
          </p:cNvPr>
          <p:cNvGrpSpPr/>
          <p:nvPr/>
        </p:nvGrpSpPr>
        <p:grpSpPr>
          <a:xfrm>
            <a:off x="1958079" y="2038986"/>
            <a:ext cx="3383721" cy="3273887"/>
            <a:chOff x="1577079" y="2038986"/>
            <a:chExt cx="3383721" cy="3273887"/>
          </a:xfrm>
        </p:grpSpPr>
        <p:sp>
          <p:nvSpPr>
            <p:cNvPr id="7" name="椭圆 6">
              <a:extLst>
                <a:ext uri="{FF2B5EF4-FFF2-40B4-BE49-F238E27FC236}">
                  <a16:creationId xmlns:a16="http://schemas.microsoft.com/office/drawing/2014/main" id="{117114B0-248B-FB40-8DF8-902F671DF534}"/>
                </a:ext>
              </a:extLst>
            </p:cNvPr>
            <p:cNvSpPr/>
            <p:nvPr/>
          </p:nvSpPr>
          <p:spPr>
            <a:xfrm>
              <a:off x="1802848" y="2300624"/>
              <a:ext cx="2912499" cy="2912499"/>
            </a:xfrm>
            <a:prstGeom prst="ellipse">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8" name="椭圆 7">
              <a:extLst>
                <a:ext uri="{FF2B5EF4-FFF2-40B4-BE49-F238E27FC236}">
                  <a16:creationId xmlns:a16="http://schemas.microsoft.com/office/drawing/2014/main" id="{63127BD5-3245-1F49-991B-42C9F27ABB13}"/>
                </a:ext>
              </a:extLst>
            </p:cNvPr>
            <p:cNvSpPr/>
            <p:nvPr/>
          </p:nvSpPr>
          <p:spPr>
            <a:xfrm>
              <a:off x="3001199" y="2038986"/>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33" name="椭圆 32">
              <a:extLst>
                <a:ext uri="{FF2B5EF4-FFF2-40B4-BE49-F238E27FC236}">
                  <a16:creationId xmlns:a16="http://schemas.microsoft.com/office/drawing/2014/main" id="{F4581B2B-5415-0343-A87A-EB4C6BA3AE0D}"/>
                </a:ext>
              </a:extLst>
            </p:cNvPr>
            <p:cNvSpPr/>
            <p:nvPr/>
          </p:nvSpPr>
          <p:spPr>
            <a:xfrm>
              <a:off x="2041355" y="2384420"/>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34" name="椭圆 33">
              <a:extLst>
                <a:ext uri="{FF2B5EF4-FFF2-40B4-BE49-F238E27FC236}">
                  <a16:creationId xmlns:a16="http://schemas.microsoft.com/office/drawing/2014/main" id="{E3427A06-C949-194B-81E5-5DFF6EEEF8E2}"/>
                </a:ext>
              </a:extLst>
            </p:cNvPr>
            <p:cNvSpPr/>
            <p:nvPr/>
          </p:nvSpPr>
          <p:spPr>
            <a:xfrm>
              <a:off x="3961043" y="2384420"/>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35" name="椭圆 34">
              <a:extLst>
                <a:ext uri="{FF2B5EF4-FFF2-40B4-BE49-F238E27FC236}">
                  <a16:creationId xmlns:a16="http://schemas.microsoft.com/office/drawing/2014/main" id="{D6EB3E29-5351-6244-9A0D-CF4B4900FEFC}"/>
                </a:ext>
              </a:extLst>
            </p:cNvPr>
            <p:cNvSpPr/>
            <p:nvPr/>
          </p:nvSpPr>
          <p:spPr>
            <a:xfrm>
              <a:off x="1577079" y="3184595"/>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36" name="椭圆 35">
              <a:extLst>
                <a:ext uri="{FF2B5EF4-FFF2-40B4-BE49-F238E27FC236}">
                  <a16:creationId xmlns:a16="http://schemas.microsoft.com/office/drawing/2014/main" id="{F41DA16B-1C4A-5946-BE57-46893476CBAB}"/>
                </a:ext>
              </a:extLst>
            </p:cNvPr>
            <p:cNvSpPr/>
            <p:nvPr/>
          </p:nvSpPr>
          <p:spPr>
            <a:xfrm>
              <a:off x="4414126" y="3184595"/>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37" name="椭圆 36">
              <a:extLst>
                <a:ext uri="{FF2B5EF4-FFF2-40B4-BE49-F238E27FC236}">
                  <a16:creationId xmlns:a16="http://schemas.microsoft.com/office/drawing/2014/main" id="{10509DD8-7CDF-7040-A519-C587E6AE119F}"/>
                </a:ext>
              </a:extLst>
            </p:cNvPr>
            <p:cNvSpPr/>
            <p:nvPr/>
          </p:nvSpPr>
          <p:spPr>
            <a:xfrm>
              <a:off x="1652646" y="4049430"/>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38" name="椭圆 37">
              <a:extLst>
                <a:ext uri="{FF2B5EF4-FFF2-40B4-BE49-F238E27FC236}">
                  <a16:creationId xmlns:a16="http://schemas.microsoft.com/office/drawing/2014/main" id="{437144AA-D693-9C4F-A2F1-F733CA86BBDE}"/>
                </a:ext>
              </a:extLst>
            </p:cNvPr>
            <p:cNvSpPr/>
            <p:nvPr/>
          </p:nvSpPr>
          <p:spPr>
            <a:xfrm>
              <a:off x="4322530" y="4049430"/>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39" name="椭圆 38">
              <a:extLst>
                <a:ext uri="{FF2B5EF4-FFF2-40B4-BE49-F238E27FC236}">
                  <a16:creationId xmlns:a16="http://schemas.microsoft.com/office/drawing/2014/main" id="{BD071F09-30D2-3049-943A-EAD0AD8B11FB}"/>
                </a:ext>
              </a:extLst>
            </p:cNvPr>
            <p:cNvSpPr/>
            <p:nvPr/>
          </p:nvSpPr>
          <p:spPr>
            <a:xfrm>
              <a:off x="2409536" y="4766199"/>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useBgFill="1">
          <p:nvSpPr>
            <p:cNvPr id="40" name="椭圆 39">
              <a:extLst>
                <a:ext uri="{FF2B5EF4-FFF2-40B4-BE49-F238E27FC236}">
                  <a16:creationId xmlns:a16="http://schemas.microsoft.com/office/drawing/2014/main" id="{8FFBE1CD-53C7-3649-9F51-6915A107FC05}"/>
                </a:ext>
              </a:extLst>
            </p:cNvPr>
            <p:cNvSpPr/>
            <p:nvPr/>
          </p:nvSpPr>
          <p:spPr>
            <a:xfrm>
              <a:off x="3565935" y="4766199"/>
              <a:ext cx="546674" cy="546674"/>
            </a:xfrm>
            <a:prstGeom prst="ellips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41" name="图片 40">
            <a:extLst>
              <a:ext uri="{FF2B5EF4-FFF2-40B4-BE49-F238E27FC236}">
                <a16:creationId xmlns:a16="http://schemas.microsoft.com/office/drawing/2014/main" id="{BFE67904-6DCD-664C-82B8-CF4142C1AC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7151" y="2140889"/>
            <a:ext cx="305563" cy="305563"/>
          </a:xfrm>
          <a:prstGeom prst="rect">
            <a:avLst/>
          </a:prstGeom>
        </p:spPr>
      </p:pic>
      <p:sp>
        <p:nvSpPr>
          <p:cNvPr id="43" name="Freeform 203">
            <a:extLst>
              <a:ext uri="{FF2B5EF4-FFF2-40B4-BE49-F238E27FC236}">
                <a16:creationId xmlns:a16="http://schemas.microsoft.com/office/drawing/2014/main" id="{142C2144-1D08-934B-A5E8-26FE898D40E3}"/>
              </a:ext>
            </a:extLst>
          </p:cNvPr>
          <p:cNvSpPr>
            <a:spLocks noEditPoints="1"/>
          </p:cNvSpPr>
          <p:nvPr/>
        </p:nvSpPr>
        <p:spPr bwMode="auto">
          <a:xfrm>
            <a:off x="4455519" y="2508684"/>
            <a:ext cx="273519" cy="272734"/>
          </a:xfrm>
          <a:custGeom>
            <a:avLst/>
            <a:gdLst>
              <a:gd name="T0" fmla="*/ 208 w 256"/>
              <a:gd name="T1" fmla="*/ 96 h 256"/>
              <a:gd name="T2" fmla="*/ 256 w 256"/>
              <a:gd name="T3" fmla="*/ 48 h 256"/>
              <a:gd name="T4" fmla="*/ 208 w 256"/>
              <a:gd name="T5" fmla="*/ 0 h 256"/>
              <a:gd name="T6" fmla="*/ 160 w 256"/>
              <a:gd name="T7" fmla="*/ 48 h 256"/>
              <a:gd name="T8" fmla="*/ 163 w 256"/>
              <a:gd name="T9" fmla="*/ 64 h 256"/>
              <a:gd name="T10" fmla="*/ 114 w 256"/>
              <a:gd name="T11" fmla="*/ 90 h 256"/>
              <a:gd name="T12" fmla="*/ 63 w 256"/>
              <a:gd name="T13" fmla="*/ 64 h 256"/>
              <a:gd name="T14" fmla="*/ 0 w 256"/>
              <a:gd name="T15" fmla="*/ 127 h 256"/>
              <a:gd name="T16" fmla="*/ 63 w 256"/>
              <a:gd name="T17" fmla="*/ 191 h 256"/>
              <a:gd name="T18" fmla="*/ 112 w 256"/>
              <a:gd name="T19" fmla="*/ 168 h 256"/>
              <a:gd name="T20" fmla="*/ 163 w 256"/>
              <a:gd name="T21" fmla="*/ 201 h 256"/>
              <a:gd name="T22" fmla="*/ 160 w 256"/>
              <a:gd name="T23" fmla="*/ 216 h 256"/>
              <a:gd name="T24" fmla="*/ 200 w 256"/>
              <a:gd name="T25" fmla="*/ 256 h 256"/>
              <a:gd name="T26" fmla="*/ 240 w 256"/>
              <a:gd name="T27" fmla="*/ 216 h 256"/>
              <a:gd name="T28" fmla="*/ 200 w 256"/>
              <a:gd name="T29" fmla="*/ 176 h 256"/>
              <a:gd name="T30" fmla="*/ 171 w 256"/>
              <a:gd name="T31" fmla="*/ 188 h 256"/>
              <a:gd name="T32" fmla="*/ 120 w 256"/>
              <a:gd name="T33" fmla="*/ 155 h 256"/>
              <a:gd name="T34" fmla="*/ 126 w 256"/>
              <a:gd name="T35" fmla="*/ 127 h 256"/>
              <a:gd name="T36" fmla="*/ 122 w 256"/>
              <a:gd name="T37" fmla="*/ 104 h 256"/>
              <a:gd name="T38" fmla="*/ 170 w 256"/>
              <a:gd name="T39" fmla="*/ 78 h 256"/>
              <a:gd name="T40" fmla="*/ 208 w 256"/>
              <a:gd name="T41" fmla="*/ 96 h 256"/>
              <a:gd name="T42" fmla="*/ 200 w 256"/>
              <a:gd name="T43" fmla="*/ 192 h 256"/>
              <a:gd name="T44" fmla="*/ 224 w 256"/>
              <a:gd name="T45" fmla="*/ 216 h 256"/>
              <a:gd name="T46" fmla="*/ 200 w 256"/>
              <a:gd name="T47" fmla="*/ 240 h 256"/>
              <a:gd name="T48" fmla="*/ 176 w 256"/>
              <a:gd name="T49" fmla="*/ 216 h 256"/>
              <a:gd name="T50" fmla="*/ 200 w 256"/>
              <a:gd name="T51" fmla="*/ 192 h 256"/>
              <a:gd name="T52" fmla="*/ 63 w 256"/>
              <a:gd name="T53" fmla="*/ 175 h 256"/>
              <a:gd name="T54" fmla="*/ 30 w 256"/>
              <a:gd name="T55" fmla="*/ 161 h 256"/>
              <a:gd name="T56" fmla="*/ 16 w 256"/>
              <a:gd name="T57" fmla="*/ 127 h 256"/>
              <a:gd name="T58" fmla="*/ 30 w 256"/>
              <a:gd name="T59" fmla="*/ 94 h 256"/>
              <a:gd name="T60" fmla="*/ 63 w 256"/>
              <a:gd name="T61" fmla="*/ 80 h 256"/>
              <a:gd name="T62" fmla="*/ 97 w 256"/>
              <a:gd name="T63" fmla="*/ 94 h 256"/>
              <a:gd name="T64" fmla="*/ 110 w 256"/>
              <a:gd name="T65" fmla="*/ 127 h 256"/>
              <a:gd name="T66" fmla="*/ 97 w 256"/>
              <a:gd name="T67" fmla="*/ 161 h 256"/>
              <a:gd name="T68" fmla="*/ 63 w 256"/>
              <a:gd name="T69" fmla="*/ 175 h 256"/>
              <a:gd name="T70" fmla="*/ 185 w 256"/>
              <a:gd name="T71" fmla="*/ 26 h 256"/>
              <a:gd name="T72" fmla="*/ 208 w 256"/>
              <a:gd name="T73" fmla="*/ 16 h 256"/>
              <a:gd name="T74" fmla="*/ 230 w 256"/>
              <a:gd name="T75" fmla="*/ 26 h 256"/>
              <a:gd name="T76" fmla="*/ 240 w 256"/>
              <a:gd name="T77" fmla="*/ 48 h 256"/>
              <a:gd name="T78" fmla="*/ 230 w 256"/>
              <a:gd name="T79" fmla="*/ 71 h 256"/>
              <a:gd name="T80" fmla="*/ 208 w 256"/>
              <a:gd name="T81" fmla="*/ 80 h 256"/>
              <a:gd name="T82" fmla="*/ 185 w 256"/>
              <a:gd name="T83" fmla="*/ 71 h 256"/>
              <a:gd name="T84" fmla="*/ 176 w 256"/>
              <a:gd name="T85" fmla="*/ 48 h 256"/>
              <a:gd name="T86" fmla="*/ 185 w 256"/>
              <a:gd name="T87" fmla="*/ 26 h 256"/>
              <a:gd name="T88" fmla="*/ 185 w 256"/>
              <a:gd name="T89" fmla="*/ 26 h 256"/>
              <a:gd name="T90" fmla="*/ 185 w 256"/>
              <a:gd name="T91" fmla="*/ 2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6" h="256">
                <a:moveTo>
                  <a:pt x="208" y="96"/>
                </a:moveTo>
                <a:cubicBezTo>
                  <a:pt x="234" y="96"/>
                  <a:pt x="256" y="75"/>
                  <a:pt x="256" y="48"/>
                </a:cubicBezTo>
                <a:cubicBezTo>
                  <a:pt x="256" y="22"/>
                  <a:pt x="234" y="0"/>
                  <a:pt x="208" y="0"/>
                </a:cubicBezTo>
                <a:cubicBezTo>
                  <a:pt x="181" y="0"/>
                  <a:pt x="160" y="22"/>
                  <a:pt x="160" y="48"/>
                </a:cubicBezTo>
                <a:cubicBezTo>
                  <a:pt x="160" y="54"/>
                  <a:pt x="161" y="59"/>
                  <a:pt x="163" y="64"/>
                </a:cubicBezTo>
                <a:cubicBezTo>
                  <a:pt x="114" y="90"/>
                  <a:pt x="114" y="90"/>
                  <a:pt x="114" y="90"/>
                </a:cubicBezTo>
                <a:cubicBezTo>
                  <a:pt x="103" y="75"/>
                  <a:pt x="84" y="64"/>
                  <a:pt x="63" y="64"/>
                </a:cubicBezTo>
                <a:cubicBezTo>
                  <a:pt x="28" y="64"/>
                  <a:pt x="0" y="92"/>
                  <a:pt x="0" y="127"/>
                </a:cubicBezTo>
                <a:cubicBezTo>
                  <a:pt x="0" y="162"/>
                  <a:pt x="28" y="191"/>
                  <a:pt x="63" y="191"/>
                </a:cubicBezTo>
                <a:cubicBezTo>
                  <a:pt x="83" y="191"/>
                  <a:pt x="100" y="182"/>
                  <a:pt x="112" y="168"/>
                </a:cubicBezTo>
                <a:cubicBezTo>
                  <a:pt x="163" y="201"/>
                  <a:pt x="163" y="201"/>
                  <a:pt x="163" y="201"/>
                </a:cubicBezTo>
                <a:cubicBezTo>
                  <a:pt x="161" y="206"/>
                  <a:pt x="160" y="211"/>
                  <a:pt x="160" y="216"/>
                </a:cubicBezTo>
                <a:cubicBezTo>
                  <a:pt x="160" y="238"/>
                  <a:pt x="178" y="256"/>
                  <a:pt x="200" y="256"/>
                </a:cubicBezTo>
                <a:cubicBezTo>
                  <a:pt x="222" y="256"/>
                  <a:pt x="240" y="238"/>
                  <a:pt x="240" y="216"/>
                </a:cubicBezTo>
                <a:cubicBezTo>
                  <a:pt x="240" y="194"/>
                  <a:pt x="222" y="176"/>
                  <a:pt x="200" y="176"/>
                </a:cubicBezTo>
                <a:cubicBezTo>
                  <a:pt x="189" y="176"/>
                  <a:pt x="179" y="181"/>
                  <a:pt x="171" y="188"/>
                </a:cubicBezTo>
                <a:cubicBezTo>
                  <a:pt x="120" y="155"/>
                  <a:pt x="120" y="155"/>
                  <a:pt x="120" y="155"/>
                </a:cubicBezTo>
                <a:cubicBezTo>
                  <a:pt x="124" y="146"/>
                  <a:pt x="126" y="137"/>
                  <a:pt x="126" y="127"/>
                </a:cubicBezTo>
                <a:cubicBezTo>
                  <a:pt x="126" y="119"/>
                  <a:pt x="125" y="112"/>
                  <a:pt x="122" y="104"/>
                </a:cubicBezTo>
                <a:cubicBezTo>
                  <a:pt x="170" y="78"/>
                  <a:pt x="170" y="78"/>
                  <a:pt x="170" y="78"/>
                </a:cubicBezTo>
                <a:cubicBezTo>
                  <a:pt x="179" y="89"/>
                  <a:pt x="193" y="96"/>
                  <a:pt x="208" y="96"/>
                </a:cubicBezTo>
                <a:close/>
                <a:moveTo>
                  <a:pt x="200" y="192"/>
                </a:moveTo>
                <a:cubicBezTo>
                  <a:pt x="213" y="192"/>
                  <a:pt x="224" y="203"/>
                  <a:pt x="224" y="216"/>
                </a:cubicBezTo>
                <a:cubicBezTo>
                  <a:pt x="224" y="229"/>
                  <a:pt x="213" y="240"/>
                  <a:pt x="200" y="240"/>
                </a:cubicBezTo>
                <a:cubicBezTo>
                  <a:pt x="187" y="240"/>
                  <a:pt x="176" y="229"/>
                  <a:pt x="176" y="216"/>
                </a:cubicBezTo>
                <a:cubicBezTo>
                  <a:pt x="176" y="203"/>
                  <a:pt x="187" y="192"/>
                  <a:pt x="200" y="192"/>
                </a:cubicBezTo>
                <a:close/>
                <a:moveTo>
                  <a:pt x="63" y="175"/>
                </a:moveTo>
                <a:cubicBezTo>
                  <a:pt x="51" y="175"/>
                  <a:pt x="39" y="170"/>
                  <a:pt x="30" y="161"/>
                </a:cubicBezTo>
                <a:cubicBezTo>
                  <a:pt x="21" y="152"/>
                  <a:pt x="16" y="140"/>
                  <a:pt x="16" y="127"/>
                </a:cubicBezTo>
                <a:cubicBezTo>
                  <a:pt x="16" y="115"/>
                  <a:pt x="21" y="103"/>
                  <a:pt x="30" y="94"/>
                </a:cubicBezTo>
                <a:cubicBezTo>
                  <a:pt x="39" y="85"/>
                  <a:pt x="51" y="80"/>
                  <a:pt x="63" y="80"/>
                </a:cubicBezTo>
                <a:cubicBezTo>
                  <a:pt x="76" y="80"/>
                  <a:pt x="88" y="85"/>
                  <a:pt x="97" y="94"/>
                </a:cubicBezTo>
                <a:cubicBezTo>
                  <a:pt x="105" y="103"/>
                  <a:pt x="110" y="115"/>
                  <a:pt x="110" y="127"/>
                </a:cubicBezTo>
                <a:cubicBezTo>
                  <a:pt x="110" y="140"/>
                  <a:pt x="105" y="152"/>
                  <a:pt x="97" y="161"/>
                </a:cubicBezTo>
                <a:cubicBezTo>
                  <a:pt x="88" y="170"/>
                  <a:pt x="76" y="175"/>
                  <a:pt x="63" y="175"/>
                </a:cubicBezTo>
                <a:close/>
                <a:moveTo>
                  <a:pt x="185" y="26"/>
                </a:moveTo>
                <a:cubicBezTo>
                  <a:pt x="191" y="19"/>
                  <a:pt x="199" y="16"/>
                  <a:pt x="208" y="16"/>
                </a:cubicBezTo>
                <a:cubicBezTo>
                  <a:pt x="216" y="16"/>
                  <a:pt x="224" y="19"/>
                  <a:pt x="230" y="26"/>
                </a:cubicBezTo>
                <a:cubicBezTo>
                  <a:pt x="236" y="32"/>
                  <a:pt x="240" y="40"/>
                  <a:pt x="240" y="48"/>
                </a:cubicBezTo>
                <a:cubicBezTo>
                  <a:pt x="240" y="57"/>
                  <a:pt x="236" y="65"/>
                  <a:pt x="230" y="71"/>
                </a:cubicBezTo>
                <a:cubicBezTo>
                  <a:pt x="224" y="77"/>
                  <a:pt x="216" y="80"/>
                  <a:pt x="208" y="80"/>
                </a:cubicBezTo>
                <a:cubicBezTo>
                  <a:pt x="199" y="80"/>
                  <a:pt x="191" y="77"/>
                  <a:pt x="185" y="71"/>
                </a:cubicBezTo>
                <a:cubicBezTo>
                  <a:pt x="179" y="65"/>
                  <a:pt x="176" y="57"/>
                  <a:pt x="176" y="48"/>
                </a:cubicBezTo>
                <a:cubicBezTo>
                  <a:pt x="176" y="40"/>
                  <a:pt x="179" y="32"/>
                  <a:pt x="185" y="26"/>
                </a:cubicBezTo>
                <a:close/>
                <a:moveTo>
                  <a:pt x="185" y="26"/>
                </a:moveTo>
                <a:cubicBezTo>
                  <a:pt x="185" y="26"/>
                  <a:pt x="185" y="26"/>
                  <a:pt x="185" y="2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45" name="图片 44">
            <a:extLst>
              <a:ext uri="{FF2B5EF4-FFF2-40B4-BE49-F238E27FC236}">
                <a16:creationId xmlns:a16="http://schemas.microsoft.com/office/drawing/2014/main" id="{576186D7-1C70-F44B-AC9C-5D551E2FE3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2899" y="3301113"/>
            <a:ext cx="294138" cy="294138"/>
          </a:xfrm>
          <a:prstGeom prst="rect">
            <a:avLst/>
          </a:prstGeom>
        </p:spPr>
      </p:pic>
      <p:sp>
        <p:nvSpPr>
          <p:cNvPr id="57" name="Freeform 144">
            <a:extLst>
              <a:ext uri="{FF2B5EF4-FFF2-40B4-BE49-F238E27FC236}">
                <a16:creationId xmlns:a16="http://schemas.microsoft.com/office/drawing/2014/main" id="{FC96E67A-968C-D048-B3A8-F843DD284ED1}"/>
              </a:ext>
            </a:extLst>
          </p:cNvPr>
          <p:cNvSpPr>
            <a:spLocks noEditPoints="1"/>
          </p:cNvSpPr>
          <p:nvPr/>
        </p:nvSpPr>
        <p:spPr bwMode="auto">
          <a:xfrm>
            <a:off x="4951118" y="3334271"/>
            <a:ext cx="234690" cy="247322"/>
          </a:xfrm>
          <a:custGeom>
            <a:avLst/>
            <a:gdLst>
              <a:gd name="T0" fmla="*/ 5 w 288"/>
              <a:gd name="T1" fmla="*/ 94 h 303"/>
              <a:gd name="T2" fmla="*/ 5 w 288"/>
              <a:gd name="T3" fmla="*/ 94 h 303"/>
              <a:gd name="T4" fmla="*/ 140 w 288"/>
              <a:gd name="T5" fmla="*/ 172 h 303"/>
              <a:gd name="T6" fmla="*/ 144 w 288"/>
              <a:gd name="T7" fmla="*/ 173 h 303"/>
              <a:gd name="T8" fmla="*/ 149 w 288"/>
              <a:gd name="T9" fmla="*/ 172 h 303"/>
              <a:gd name="T10" fmla="*/ 283 w 288"/>
              <a:gd name="T11" fmla="*/ 94 h 303"/>
              <a:gd name="T12" fmla="*/ 286 w 288"/>
              <a:gd name="T13" fmla="*/ 82 h 303"/>
              <a:gd name="T14" fmla="*/ 283 w 288"/>
              <a:gd name="T15" fmla="*/ 79 h 303"/>
              <a:gd name="T16" fmla="*/ 149 w 288"/>
              <a:gd name="T17" fmla="*/ 1 h 303"/>
              <a:gd name="T18" fmla="*/ 145 w 288"/>
              <a:gd name="T19" fmla="*/ 0 h 303"/>
              <a:gd name="T20" fmla="*/ 140 w 288"/>
              <a:gd name="T21" fmla="*/ 2 h 303"/>
              <a:gd name="T22" fmla="*/ 6 w 288"/>
              <a:gd name="T23" fmla="*/ 79 h 303"/>
              <a:gd name="T24" fmla="*/ 3 w 288"/>
              <a:gd name="T25" fmla="*/ 91 h 303"/>
              <a:gd name="T26" fmla="*/ 5 w 288"/>
              <a:gd name="T27" fmla="*/ 94 h 303"/>
              <a:gd name="T28" fmla="*/ 145 w 288"/>
              <a:gd name="T29" fmla="*/ 19 h 303"/>
              <a:gd name="T30" fmla="*/ 260 w 288"/>
              <a:gd name="T31" fmla="*/ 87 h 303"/>
              <a:gd name="T32" fmla="*/ 144 w 288"/>
              <a:gd name="T33" fmla="*/ 154 h 303"/>
              <a:gd name="T34" fmla="*/ 28 w 288"/>
              <a:gd name="T35" fmla="*/ 87 h 303"/>
              <a:gd name="T36" fmla="*/ 145 w 288"/>
              <a:gd name="T37" fmla="*/ 19 h 303"/>
              <a:gd name="T38" fmla="*/ 283 w 288"/>
              <a:gd name="T39" fmla="*/ 144 h 303"/>
              <a:gd name="T40" fmla="*/ 257 w 288"/>
              <a:gd name="T41" fmla="*/ 130 h 303"/>
              <a:gd name="T42" fmla="*/ 240 w 288"/>
              <a:gd name="T43" fmla="*/ 140 h 303"/>
              <a:gd name="T44" fmla="*/ 261 w 288"/>
              <a:gd name="T45" fmla="*/ 152 h 303"/>
              <a:gd name="T46" fmla="*/ 144 w 288"/>
              <a:gd name="T47" fmla="*/ 219 h 303"/>
              <a:gd name="T48" fmla="*/ 28 w 288"/>
              <a:gd name="T49" fmla="*/ 152 h 303"/>
              <a:gd name="T50" fmla="*/ 49 w 288"/>
              <a:gd name="T51" fmla="*/ 140 h 303"/>
              <a:gd name="T52" fmla="*/ 31 w 288"/>
              <a:gd name="T53" fmla="*/ 130 h 303"/>
              <a:gd name="T54" fmla="*/ 6 w 288"/>
              <a:gd name="T55" fmla="*/ 144 h 303"/>
              <a:gd name="T56" fmla="*/ 3 w 288"/>
              <a:gd name="T57" fmla="*/ 156 h 303"/>
              <a:gd name="T58" fmla="*/ 5 w 288"/>
              <a:gd name="T59" fmla="*/ 159 h 303"/>
              <a:gd name="T60" fmla="*/ 5 w 288"/>
              <a:gd name="T61" fmla="*/ 159 h 303"/>
              <a:gd name="T62" fmla="*/ 140 w 288"/>
              <a:gd name="T63" fmla="*/ 237 h 303"/>
              <a:gd name="T64" fmla="*/ 149 w 288"/>
              <a:gd name="T65" fmla="*/ 237 h 303"/>
              <a:gd name="T66" fmla="*/ 283 w 288"/>
              <a:gd name="T67" fmla="*/ 160 h 303"/>
              <a:gd name="T68" fmla="*/ 286 w 288"/>
              <a:gd name="T69" fmla="*/ 147 h 303"/>
              <a:gd name="T70" fmla="*/ 283 w 288"/>
              <a:gd name="T71" fmla="*/ 144 h 303"/>
              <a:gd name="T72" fmla="*/ 283 w 288"/>
              <a:gd name="T73" fmla="*/ 209 h 303"/>
              <a:gd name="T74" fmla="*/ 258 w 288"/>
              <a:gd name="T75" fmla="*/ 195 h 303"/>
              <a:gd name="T76" fmla="*/ 240 w 288"/>
              <a:gd name="T77" fmla="*/ 205 h 303"/>
              <a:gd name="T78" fmla="*/ 261 w 288"/>
              <a:gd name="T79" fmla="*/ 217 h 303"/>
              <a:gd name="T80" fmla="*/ 144 w 288"/>
              <a:gd name="T81" fmla="*/ 284 h 303"/>
              <a:gd name="T82" fmla="*/ 28 w 288"/>
              <a:gd name="T83" fmla="*/ 217 h 303"/>
              <a:gd name="T84" fmla="*/ 49 w 288"/>
              <a:gd name="T85" fmla="*/ 205 h 303"/>
              <a:gd name="T86" fmla="*/ 31 w 288"/>
              <a:gd name="T87" fmla="*/ 195 h 303"/>
              <a:gd name="T88" fmla="*/ 6 w 288"/>
              <a:gd name="T89" fmla="*/ 210 h 303"/>
              <a:gd name="T90" fmla="*/ 3 w 288"/>
              <a:gd name="T91" fmla="*/ 222 h 303"/>
              <a:gd name="T92" fmla="*/ 5 w 288"/>
              <a:gd name="T93" fmla="*/ 224 h 303"/>
              <a:gd name="T94" fmla="*/ 5 w 288"/>
              <a:gd name="T95" fmla="*/ 224 h 303"/>
              <a:gd name="T96" fmla="*/ 140 w 288"/>
              <a:gd name="T97" fmla="*/ 302 h 303"/>
              <a:gd name="T98" fmla="*/ 144 w 288"/>
              <a:gd name="T99" fmla="*/ 303 h 303"/>
              <a:gd name="T100" fmla="*/ 149 w 288"/>
              <a:gd name="T101" fmla="*/ 302 h 303"/>
              <a:gd name="T102" fmla="*/ 283 w 288"/>
              <a:gd name="T103" fmla="*/ 225 h 303"/>
              <a:gd name="T104" fmla="*/ 286 w 288"/>
              <a:gd name="T105" fmla="*/ 213 h 303"/>
              <a:gd name="T106" fmla="*/ 283 w 288"/>
              <a:gd name="T107" fmla="*/ 209 h 303"/>
              <a:gd name="T108" fmla="*/ 283 w 288"/>
              <a:gd name="T109" fmla="*/ 209 h 303"/>
              <a:gd name="T110" fmla="*/ 283 w 288"/>
              <a:gd name="T111" fmla="*/ 20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303">
                <a:moveTo>
                  <a:pt x="5" y="94"/>
                </a:moveTo>
                <a:cubicBezTo>
                  <a:pt x="5" y="94"/>
                  <a:pt x="5" y="94"/>
                  <a:pt x="5" y="94"/>
                </a:cubicBezTo>
                <a:cubicBezTo>
                  <a:pt x="140" y="172"/>
                  <a:pt x="140" y="172"/>
                  <a:pt x="140" y="172"/>
                </a:cubicBezTo>
                <a:cubicBezTo>
                  <a:pt x="141" y="172"/>
                  <a:pt x="143" y="173"/>
                  <a:pt x="144" y="173"/>
                </a:cubicBezTo>
                <a:cubicBezTo>
                  <a:pt x="146" y="173"/>
                  <a:pt x="147" y="172"/>
                  <a:pt x="149" y="172"/>
                </a:cubicBezTo>
                <a:cubicBezTo>
                  <a:pt x="283" y="94"/>
                  <a:pt x="283" y="94"/>
                  <a:pt x="283" y="94"/>
                </a:cubicBezTo>
                <a:cubicBezTo>
                  <a:pt x="287" y="92"/>
                  <a:pt x="288" y="86"/>
                  <a:pt x="286" y="82"/>
                </a:cubicBezTo>
                <a:cubicBezTo>
                  <a:pt x="285" y="81"/>
                  <a:pt x="284" y="80"/>
                  <a:pt x="283" y="79"/>
                </a:cubicBezTo>
                <a:cubicBezTo>
                  <a:pt x="149" y="1"/>
                  <a:pt x="149" y="1"/>
                  <a:pt x="149" y="1"/>
                </a:cubicBezTo>
                <a:cubicBezTo>
                  <a:pt x="148" y="1"/>
                  <a:pt x="146" y="0"/>
                  <a:pt x="145" y="0"/>
                </a:cubicBezTo>
                <a:cubicBezTo>
                  <a:pt x="143" y="0"/>
                  <a:pt x="141" y="1"/>
                  <a:pt x="140" y="2"/>
                </a:cubicBezTo>
                <a:cubicBezTo>
                  <a:pt x="6" y="79"/>
                  <a:pt x="6" y="79"/>
                  <a:pt x="6" y="79"/>
                </a:cubicBezTo>
                <a:cubicBezTo>
                  <a:pt x="2" y="81"/>
                  <a:pt x="0" y="87"/>
                  <a:pt x="3" y="91"/>
                </a:cubicBezTo>
                <a:cubicBezTo>
                  <a:pt x="3" y="92"/>
                  <a:pt x="4" y="93"/>
                  <a:pt x="5" y="94"/>
                </a:cubicBezTo>
                <a:close/>
                <a:moveTo>
                  <a:pt x="145" y="19"/>
                </a:moveTo>
                <a:cubicBezTo>
                  <a:pt x="260" y="87"/>
                  <a:pt x="260" y="87"/>
                  <a:pt x="260" y="87"/>
                </a:cubicBezTo>
                <a:cubicBezTo>
                  <a:pt x="144" y="154"/>
                  <a:pt x="144" y="154"/>
                  <a:pt x="144" y="154"/>
                </a:cubicBezTo>
                <a:cubicBezTo>
                  <a:pt x="28" y="87"/>
                  <a:pt x="28" y="87"/>
                  <a:pt x="28" y="87"/>
                </a:cubicBezTo>
                <a:lnTo>
                  <a:pt x="145" y="19"/>
                </a:lnTo>
                <a:close/>
                <a:moveTo>
                  <a:pt x="283" y="144"/>
                </a:moveTo>
                <a:cubicBezTo>
                  <a:pt x="257" y="130"/>
                  <a:pt x="257" y="130"/>
                  <a:pt x="257" y="130"/>
                </a:cubicBezTo>
                <a:cubicBezTo>
                  <a:pt x="240" y="140"/>
                  <a:pt x="240" y="140"/>
                  <a:pt x="240" y="140"/>
                </a:cubicBezTo>
                <a:cubicBezTo>
                  <a:pt x="261" y="152"/>
                  <a:pt x="261" y="152"/>
                  <a:pt x="261" y="152"/>
                </a:cubicBezTo>
                <a:cubicBezTo>
                  <a:pt x="144" y="219"/>
                  <a:pt x="144" y="219"/>
                  <a:pt x="144" y="219"/>
                </a:cubicBezTo>
                <a:cubicBezTo>
                  <a:pt x="28" y="152"/>
                  <a:pt x="28" y="152"/>
                  <a:pt x="28" y="152"/>
                </a:cubicBezTo>
                <a:cubicBezTo>
                  <a:pt x="49" y="140"/>
                  <a:pt x="49" y="140"/>
                  <a:pt x="49" y="140"/>
                </a:cubicBezTo>
                <a:cubicBezTo>
                  <a:pt x="31" y="130"/>
                  <a:pt x="31" y="130"/>
                  <a:pt x="31" y="130"/>
                </a:cubicBezTo>
                <a:cubicBezTo>
                  <a:pt x="6" y="144"/>
                  <a:pt x="6" y="144"/>
                  <a:pt x="6" y="144"/>
                </a:cubicBezTo>
                <a:cubicBezTo>
                  <a:pt x="2" y="147"/>
                  <a:pt x="0" y="152"/>
                  <a:pt x="3" y="156"/>
                </a:cubicBezTo>
                <a:cubicBezTo>
                  <a:pt x="3" y="157"/>
                  <a:pt x="4" y="158"/>
                  <a:pt x="5" y="159"/>
                </a:cubicBezTo>
                <a:cubicBezTo>
                  <a:pt x="5" y="159"/>
                  <a:pt x="5" y="159"/>
                  <a:pt x="5" y="159"/>
                </a:cubicBezTo>
                <a:cubicBezTo>
                  <a:pt x="140" y="237"/>
                  <a:pt x="140" y="237"/>
                  <a:pt x="140" y="237"/>
                </a:cubicBezTo>
                <a:cubicBezTo>
                  <a:pt x="143" y="239"/>
                  <a:pt x="146" y="239"/>
                  <a:pt x="149" y="237"/>
                </a:cubicBezTo>
                <a:cubicBezTo>
                  <a:pt x="283" y="160"/>
                  <a:pt x="283" y="160"/>
                  <a:pt x="283" y="160"/>
                </a:cubicBezTo>
                <a:cubicBezTo>
                  <a:pt x="287" y="157"/>
                  <a:pt x="288" y="152"/>
                  <a:pt x="286" y="147"/>
                </a:cubicBezTo>
                <a:cubicBezTo>
                  <a:pt x="285" y="146"/>
                  <a:pt x="284" y="145"/>
                  <a:pt x="283" y="144"/>
                </a:cubicBezTo>
                <a:close/>
                <a:moveTo>
                  <a:pt x="283" y="209"/>
                </a:moveTo>
                <a:cubicBezTo>
                  <a:pt x="258" y="195"/>
                  <a:pt x="258" y="195"/>
                  <a:pt x="258" y="195"/>
                </a:cubicBezTo>
                <a:cubicBezTo>
                  <a:pt x="240" y="205"/>
                  <a:pt x="240" y="205"/>
                  <a:pt x="240" y="205"/>
                </a:cubicBezTo>
                <a:cubicBezTo>
                  <a:pt x="261" y="217"/>
                  <a:pt x="261" y="217"/>
                  <a:pt x="261" y="217"/>
                </a:cubicBezTo>
                <a:cubicBezTo>
                  <a:pt x="144" y="284"/>
                  <a:pt x="144" y="284"/>
                  <a:pt x="144" y="284"/>
                </a:cubicBezTo>
                <a:cubicBezTo>
                  <a:pt x="28" y="217"/>
                  <a:pt x="28" y="217"/>
                  <a:pt x="28" y="217"/>
                </a:cubicBezTo>
                <a:cubicBezTo>
                  <a:pt x="49" y="205"/>
                  <a:pt x="49" y="205"/>
                  <a:pt x="49" y="205"/>
                </a:cubicBezTo>
                <a:cubicBezTo>
                  <a:pt x="31" y="195"/>
                  <a:pt x="31" y="195"/>
                  <a:pt x="31" y="195"/>
                </a:cubicBezTo>
                <a:cubicBezTo>
                  <a:pt x="6" y="210"/>
                  <a:pt x="6" y="210"/>
                  <a:pt x="6" y="210"/>
                </a:cubicBezTo>
                <a:cubicBezTo>
                  <a:pt x="2" y="212"/>
                  <a:pt x="0" y="217"/>
                  <a:pt x="3" y="222"/>
                </a:cubicBezTo>
                <a:cubicBezTo>
                  <a:pt x="3" y="223"/>
                  <a:pt x="4" y="223"/>
                  <a:pt x="5" y="224"/>
                </a:cubicBezTo>
                <a:cubicBezTo>
                  <a:pt x="5" y="224"/>
                  <a:pt x="5" y="224"/>
                  <a:pt x="5" y="224"/>
                </a:cubicBezTo>
                <a:cubicBezTo>
                  <a:pt x="140" y="302"/>
                  <a:pt x="140" y="302"/>
                  <a:pt x="140" y="302"/>
                </a:cubicBezTo>
                <a:cubicBezTo>
                  <a:pt x="141" y="303"/>
                  <a:pt x="143" y="303"/>
                  <a:pt x="144" y="303"/>
                </a:cubicBezTo>
                <a:cubicBezTo>
                  <a:pt x="146" y="303"/>
                  <a:pt x="147" y="303"/>
                  <a:pt x="149" y="302"/>
                </a:cubicBezTo>
                <a:cubicBezTo>
                  <a:pt x="283" y="225"/>
                  <a:pt x="283" y="225"/>
                  <a:pt x="283" y="225"/>
                </a:cubicBezTo>
                <a:cubicBezTo>
                  <a:pt x="287" y="222"/>
                  <a:pt x="288" y="217"/>
                  <a:pt x="286" y="213"/>
                </a:cubicBezTo>
                <a:cubicBezTo>
                  <a:pt x="285" y="211"/>
                  <a:pt x="284" y="210"/>
                  <a:pt x="283" y="209"/>
                </a:cubicBezTo>
                <a:close/>
                <a:moveTo>
                  <a:pt x="283" y="209"/>
                </a:moveTo>
                <a:cubicBezTo>
                  <a:pt x="283" y="209"/>
                  <a:pt x="283" y="209"/>
                  <a:pt x="283" y="20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58" name="组合 57">
            <a:extLst>
              <a:ext uri="{FF2B5EF4-FFF2-40B4-BE49-F238E27FC236}">
                <a16:creationId xmlns:a16="http://schemas.microsoft.com/office/drawing/2014/main" id="{B1B74948-A6A5-AB4E-B5FA-3690B03F498F}"/>
              </a:ext>
            </a:extLst>
          </p:cNvPr>
          <p:cNvGrpSpPr/>
          <p:nvPr/>
        </p:nvGrpSpPr>
        <p:grpSpPr>
          <a:xfrm>
            <a:off x="2593234" y="2520283"/>
            <a:ext cx="225543" cy="274947"/>
            <a:chOff x="9729787" y="4498975"/>
            <a:chExt cx="500063" cy="609600"/>
          </a:xfrm>
          <a:solidFill>
            <a:srgbClr val="FFFFFF"/>
          </a:solidFill>
        </p:grpSpPr>
        <p:sp>
          <p:nvSpPr>
            <p:cNvPr id="59" name="Freeform 207">
              <a:extLst>
                <a:ext uri="{FF2B5EF4-FFF2-40B4-BE49-F238E27FC236}">
                  <a16:creationId xmlns:a16="http://schemas.microsoft.com/office/drawing/2014/main" id="{4B5472C9-9080-DE4A-9952-BDED736218F7}"/>
                </a:ext>
              </a:extLst>
            </p:cNvPr>
            <p:cNvSpPr>
              <a:spLocks noEditPoints="1"/>
            </p:cNvSpPr>
            <p:nvPr/>
          </p:nvSpPr>
          <p:spPr bwMode="auto">
            <a:xfrm>
              <a:off x="9729787" y="4684713"/>
              <a:ext cx="412750" cy="160338"/>
            </a:xfrm>
            <a:custGeom>
              <a:avLst/>
              <a:gdLst>
                <a:gd name="T0" fmla="*/ 96 w 192"/>
                <a:gd name="T1" fmla="*/ 75 h 75"/>
                <a:gd name="T2" fmla="*/ 123 w 192"/>
                <a:gd name="T3" fmla="*/ 74 h 75"/>
                <a:gd name="T4" fmla="*/ 173 w 192"/>
                <a:gd name="T5" fmla="*/ 56 h 75"/>
                <a:gd name="T6" fmla="*/ 192 w 192"/>
                <a:gd name="T7" fmla="*/ 27 h 75"/>
                <a:gd name="T8" fmla="*/ 192 w 192"/>
                <a:gd name="T9" fmla="*/ 0 h 75"/>
                <a:gd name="T10" fmla="*/ 96 w 192"/>
                <a:gd name="T11" fmla="*/ 43 h 75"/>
                <a:gd name="T12" fmla="*/ 0 w 192"/>
                <a:gd name="T13" fmla="*/ 0 h 75"/>
                <a:gd name="T14" fmla="*/ 0 w 192"/>
                <a:gd name="T15" fmla="*/ 27 h 75"/>
                <a:gd name="T16" fmla="*/ 96 w 192"/>
                <a:gd name="T17" fmla="*/ 75 h 75"/>
                <a:gd name="T18" fmla="*/ 96 w 192"/>
                <a:gd name="T19" fmla="*/ 75 h 75"/>
                <a:gd name="T20" fmla="*/ 96 w 192"/>
                <a:gd name="T21"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75">
                  <a:moveTo>
                    <a:pt x="96" y="75"/>
                  </a:moveTo>
                  <a:cubicBezTo>
                    <a:pt x="105" y="75"/>
                    <a:pt x="114" y="74"/>
                    <a:pt x="123" y="74"/>
                  </a:cubicBezTo>
                  <a:cubicBezTo>
                    <a:pt x="137" y="64"/>
                    <a:pt x="154" y="57"/>
                    <a:pt x="173" y="56"/>
                  </a:cubicBezTo>
                  <a:cubicBezTo>
                    <a:pt x="184" y="49"/>
                    <a:pt x="192" y="38"/>
                    <a:pt x="192" y="27"/>
                  </a:cubicBezTo>
                  <a:cubicBezTo>
                    <a:pt x="192" y="0"/>
                    <a:pt x="192" y="0"/>
                    <a:pt x="192" y="0"/>
                  </a:cubicBezTo>
                  <a:cubicBezTo>
                    <a:pt x="192" y="27"/>
                    <a:pt x="148" y="43"/>
                    <a:pt x="96" y="43"/>
                  </a:cubicBezTo>
                  <a:cubicBezTo>
                    <a:pt x="43" y="43"/>
                    <a:pt x="0" y="27"/>
                    <a:pt x="0" y="0"/>
                  </a:cubicBezTo>
                  <a:cubicBezTo>
                    <a:pt x="0" y="27"/>
                    <a:pt x="0" y="27"/>
                    <a:pt x="0" y="27"/>
                  </a:cubicBezTo>
                  <a:cubicBezTo>
                    <a:pt x="0" y="54"/>
                    <a:pt x="42" y="75"/>
                    <a:pt x="96" y="75"/>
                  </a:cubicBezTo>
                  <a:close/>
                  <a:moveTo>
                    <a:pt x="96" y="75"/>
                  </a:moveTo>
                  <a:cubicBezTo>
                    <a:pt x="96" y="75"/>
                    <a:pt x="96" y="75"/>
                    <a:pt x="96" y="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08">
              <a:extLst>
                <a:ext uri="{FF2B5EF4-FFF2-40B4-BE49-F238E27FC236}">
                  <a16:creationId xmlns:a16="http://schemas.microsoft.com/office/drawing/2014/main" id="{4AB1A71B-06DC-9742-BDAF-DB0382BFD081}"/>
                </a:ext>
              </a:extLst>
            </p:cNvPr>
            <p:cNvSpPr>
              <a:spLocks noEditPoints="1"/>
            </p:cNvSpPr>
            <p:nvPr/>
          </p:nvSpPr>
          <p:spPr bwMode="auto">
            <a:xfrm>
              <a:off x="9729787" y="4891088"/>
              <a:ext cx="206375" cy="158750"/>
            </a:xfrm>
            <a:custGeom>
              <a:avLst/>
              <a:gdLst>
                <a:gd name="T0" fmla="*/ 90 w 96"/>
                <a:gd name="T1" fmla="*/ 43 h 74"/>
                <a:gd name="T2" fmla="*/ 0 w 96"/>
                <a:gd name="T3" fmla="*/ 0 h 74"/>
                <a:gd name="T4" fmla="*/ 0 w 96"/>
                <a:gd name="T5" fmla="*/ 27 h 74"/>
                <a:gd name="T6" fmla="*/ 96 w 96"/>
                <a:gd name="T7" fmla="*/ 74 h 74"/>
                <a:gd name="T8" fmla="*/ 90 w 96"/>
                <a:gd name="T9" fmla="*/ 43 h 74"/>
                <a:gd name="T10" fmla="*/ 90 w 96"/>
                <a:gd name="T11" fmla="*/ 43 h 74"/>
                <a:gd name="T12" fmla="*/ 90 w 96"/>
                <a:gd name="T13" fmla="*/ 43 h 74"/>
              </a:gdLst>
              <a:ahLst/>
              <a:cxnLst>
                <a:cxn ang="0">
                  <a:pos x="T0" y="T1"/>
                </a:cxn>
                <a:cxn ang="0">
                  <a:pos x="T2" y="T3"/>
                </a:cxn>
                <a:cxn ang="0">
                  <a:pos x="T4" y="T5"/>
                </a:cxn>
                <a:cxn ang="0">
                  <a:pos x="T6" y="T7"/>
                </a:cxn>
                <a:cxn ang="0">
                  <a:pos x="T8" y="T9"/>
                </a:cxn>
                <a:cxn ang="0">
                  <a:pos x="T10" y="T11"/>
                </a:cxn>
                <a:cxn ang="0">
                  <a:pos x="T12" y="T13"/>
                </a:cxn>
              </a:cxnLst>
              <a:rect l="0" t="0" r="r" b="b"/>
              <a:pathLst>
                <a:path w="96" h="74">
                  <a:moveTo>
                    <a:pt x="90" y="43"/>
                  </a:moveTo>
                  <a:cubicBezTo>
                    <a:pt x="40" y="42"/>
                    <a:pt x="0" y="25"/>
                    <a:pt x="0" y="0"/>
                  </a:cubicBezTo>
                  <a:cubicBezTo>
                    <a:pt x="0" y="27"/>
                    <a:pt x="0" y="27"/>
                    <a:pt x="0" y="27"/>
                  </a:cubicBezTo>
                  <a:cubicBezTo>
                    <a:pt x="0" y="54"/>
                    <a:pt x="43" y="74"/>
                    <a:pt x="96" y="74"/>
                  </a:cubicBezTo>
                  <a:cubicBezTo>
                    <a:pt x="92" y="65"/>
                    <a:pt x="90" y="55"/>
                    <a:pt x="90" y="43"/>
                  </a:cubicBezTo>
                  <a:close/>
                  <a:moveTo>
                    <a:pt x="90" y="43"/>
                  </a:moveTo>
                  <a:cubicBezTo>
                    <a:pt x="90" y="43"/>
                    <a:pt x="90" y="43"/>
                    <a:pt x="90"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09">
              <a:extLst>
                <a:ext uri="{FF2B5EF4-FFF2-40B4-BE49-F238E27FC236}">
                  <a16:creationId xmlns:a16="http://schemas.microsoft.com/office/drawing/2014/main" id="{BBA4CDA4-A8DD-8E4A-94C7-30CC45EB4F65}"/>
                </a:ext>
              </a:extLst>
            </p:cNvPr>
            <p:cNvSpPr>
              <a:spLocks noEditPoints="1"/>
            </p:cNvSpPr>
            <p:nvPr/>
          </p:nvSpPr>
          <p:spPr bwMode="auto">
            <a:xfrm>
              <a:off x="9729787" y="4784725"/>
              <a:ext cx="225425" cy="163513"/>
            </a:xfrm>
            <a:custGeom>
              <a:avLst/>
              <a:gdLst>
                <a:gd name="T0" fmla="*/ 91 w 105"/>
                <a:gd name="T1" fmla="*/ 76 h 76"/>
                <a:gd name="T2" fmla="*/ 105 w 105"/>
                <a:gd name="T3" fmla="*/ 44 h 76"/>
                <a:gd name="T4" fmla="*/ 96 w 105"/>
                <a:gd name="T5" fmla="*/ 44 h 76"/>
                <a:gd name="T6" fmla="*/ 0 w 105"/>
                <a:gd name="T7" fmla="*/ 0 h 76"/>
                <a:gd name="T8" fmla="*/ 0 w 105"/>
                <a:gd name="T9" fmla="*/ 27 h 76"/>
                <a:gd name="T10" fmla="*/ 91 w 105"/>
                <a:gd name="T11" fmla="*/ 76 h 76"/>
                <a:gd name="T12" fmla="*/ 91 w 105"/>
                <a:gd name="T13" fmla="*/ 76 h 76"/>
                <a:gd name="T14" fmla="*/ 91 w 105"/>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6">
                  <a:moveTo>
                    <a:pt x="91" y="76"/>
                  </a:moveTo>
                  <a:cubicBezTo>
                    <a:pt x="93" y="64"/>
                    <a:pt x="98" y="53"/>
                    <a:pt x="105" y="44"/>
                  </a:cubicBezTo>
                  <a:cubicBezTo>
                    <a:pt x="96" y="44"/>
                    <a:pt x="96" y="44"/>
                    <a:pt x="96" y="44"/>
                  </a:cubicBezTo>
                  <a:cubicBezTo>
                    <a:pt x="43" y="44"/>
                    <a:pt x="0" y="27"/>
                    <a:pt x="0" y="0"/>
                  </a:cubicBezTo>
                  <a:cubicBezTo>
                    <a:pt x="0" y="27"/>
                    <a:pt x="0" y="27"/>
                    <a:pt x="0" y="27"/>
                  </a:cubicBezTo>
                  <a:cubicBezTo>
                    <a:pt x="0" y="54"/>
                    <a:pt x="41" y="74"/>
                    <a:pt x="91" y="76"/>
                  </a:cubicBezTo>
                  <a:close/>
                  <a:moveTo>
                    <a:pt x="91" y="76"/>
                  </a:moveTo>
                  <a:cubicBezTo>
                    <a:pt x="91" y="76"/>
                    <a:pt x="91" y="76"/>
                    <a:pt x="91" y="7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10">
              <a:extLst>
                <a:ext uri="{FF2B5EF4-FFF2-40B4-BE49-F238E27FC236}">
                  <a16:creationId xmlns:a16="http://schemas.microsoft.com/office/drawing/2014/main" id="{9803B2E7-A4B5-3B4A-8F60-C9E5E5446E14}"/>
                </a:ext>
              </a:extLst>
            </p:cNvPr>
            <p:cNvSpPr>
              <a:spLocks noEditPoints="1"/>
            </p:cNvSpPr>
            <p:nvPr/>
          </p:nvSpPr>
          <p:spPr bwMode="auto">
            <a:xfrm>
              <a:off x="9729787" y="4498975"/>
              <a:ext cx="412750" cy="242888"/>
            </a:xfrm>
            <a:custGeom>
              <a:avLst/>
              <a:gdLst>
                <a:gd name="T0" fmla="*/ 96 w 192"/>
                <a:gd name="T1" fmla="*/ 113 h 113"/>
                <a:gd name="T2" fmla="*/ 192 w 192"/>
                <a:gd name="T3" fmla="*/ 64 h 113"/>
                <a:gd name="T4" fmla="*/ 192 w 192"/>
                <a:gd name="T5" fmla="*/ 49 h 113"/>
                <a:gd name="T6" fmla="*/ 96 w 192"/>
                <a:gd name="T7" fmla="*/ 0 h 113"/>
                <a:gd name="T8" fmla="*/ 0 w 192"/>
                <a:gd name="T9" fmla="*/ 49 h 113"/>
                <a:gd name="T10" fmla="*/ 0 w 192"/>
                <a:gd name="T11" fmla="*/ 64 h 113"/>
                <a:gd name="T12" fmla="*/ 96 w 192"/>
                <a:gd name="T13" fmla="*/ 113 h 113"/>
                <a:gd name="T14" fmla="*/ 96 w 192"/>
                <a:gd name="T15" fmla="*/ 113 h 113"/>
                <a:gd name="T16" fmla="*/ 96 w 192"/>
                <a:gd name="T17"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13">
                  <a:moveTo>
                    <a:pt x="96" y="113"/>
                  </a:moveTo>
                  <a:cubicBezTo>
                    <a:pt x="148" y="113"/>
                    <a:pt x="192" y="91"/>
                    <a:pt x="192" y="64"/>
                  </a:cubicBezTo>
                  <a:cubicBezTo>
                    <a:pt x="192" y="49"/>
                    <a:pt x="192" y="49"/>
                    <a:pt x="192" y="49"/>
                  </a:cubicBezTo>
                  <a:cubicBezTo>
                    <a:pt x="192" y="22"/>
                    <a:pt x="148" y="0"/>
                    <a:pt x="96" y="0"/>
                  </a:cubicBezTo>
                  <a:cubicBezTo>
                    <a:pt x="43" y="0"/>
                    <a:pt x="0" y="22"/>
                    <a:pt x="0" y="49"/>
                  </a:cubicBezTo>
                  <a:cubicBezTo>
                    <a:pt x="0" y="64"/>
                    <a:pt x="0" y="64"/>
                    <a:pt x="0" y="64"/>
                  </a:cubicBezTo>
                  <a:cubicBezTo>
                    <a:pt x="0" y="91"/>
                    <a:pt x="42" y="113"/>
                    <a:pt x="96" y="113"/>
                  </a:cubicBezTo>
                  <a:close/>
                  <a:moveTo>
                    <a:pt x="96" y="113"/>
                  </a:moveTo>
                  <a:cubicBezTo>
                    <a:pt x="96" y="113"/>
                    <a:pt x="96" y="113"/>
                    <a:pt x="96" y="11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11">
              <a:extLst>
                <a:ext uri="{FF2B5EF4-FFF2-40B4-BE49-F238E27FC236}">
                  <a16:creationId xmlns:a16="http://schemas.microsoft.com/office/drawing/2014/main" id="{AAABEB43-C0FB-9E46-ABAA-B94601E20603}"/>
                </a:ext>
              </a:extLst>
            </p:cNvPr>
            <p:cNvSpPr>
              <a:spLocks noEditPoints="1"/>
            </p:cNvSpPr>
            <p:nvPr/>
          </p:nvSpPr>
          <p:spPr bwMode="auto">
            <a:xfrm>
              <a:off x="9953625" y="4832350"/>
              <a:ext cx="276225" cy="276225"/>
            </a:xfrm>
            <a:custGeom>
              <a:avLst/>
              <a:gdLst>
                <a:gd name="T0" fmla="*/ 112 w 129"/>
                <a:gd name="T1" fmla="*/ 51 h 128"/>
                <a:gd name="T2" fmla="*/ 107 w 129"/>
                <a:gd name="T3" fmla="*/ 40 h 128"/>
                <a:gd name="T4" fmla="*/ 111 w 129"/>
                <a:gd name="T5" fmla="*/ 19 h 128"/>
                <a:gd name="T6" fmla="*/ 108 w 129"/>
                <a:gd name="T7" fmla="*/ 17 h 128"/>
                <a:gd name="T8" fmla="*/ 88 w 129"/>
                <a:gd name="T9" fmla="*/ 22 h 128"/>
                <a:gd name="T10" fmla="*/ 76 w 129"/>
                <a:gd name="T11" fmla="*/ 17 h 128"/>
                <a:gd name="T12" fmla="*/ 65 w 129"/>
                <a:gd name="T13" fmla="*/ 0 h 128"/>
                <a:gd name="T14" fmla="*/ 64 w 129"/>
                <a:gd name="T15" fmla="*/ 0 h 128"/>
                <a:gd name="T16" fmla="*/ 52 w 129"/>
                <a:gd name="T17" fmla="*/ 17 h 128"/>
                <a:gd name="T18" fmla="*/ 41 w 129"/>
                <a:gd name="T19" fmla="*/ 22 h 128"/>
                <a:gd name="T20" fmla="*/ 20 w 129"/>
                <a:gd name="T21" fmla="*/ 18 h 128"/>
                <a:gd name="T22" fmla="*/ 18 w 129"/>
                <a:gd name="T23" fmla="*/ 20 h 128"/>
                <a:gd name="T24" fmla="*/ 23 w 129"/>
                <a:gd name="T25" fmla="*/ 41 h 128"/>
                <a:gd name="T26" fmla="*/ 18 w 129"/>
                <a:gd name="T27" fmla="*/ 51 h 128"/>
                <a:gd name="T28" fmla="*/ 0 w 129"/>
                <a:gd name="T29" fmla="*/ 63 h 128"/>
                <a:gd name="T30" fmla="*/ 0 w 129"/>
                <a:gd name="T31" fmla="*/ 65 h 128"/>
                <a:gd name="T32" fmla="*/ 18 w 129"/>
                <a:gd name="T33" fmla="*/ 77 h 128"/>
                <a:gd name="T34" fmla="*/ 23 w 129"/>
                <a:gd name="T35" fmla="*/ 87 h 128"/>
                <a:gd name="T36" fmla="*/ 18 w 129"/>
                <a:gd name="T37" fmla="*/ 107 h 128"/>
                <a:gd name="T38" fmla="*/ 20 w 129"/>
                <a:gd name="T39" fmla="*/ 110 h 128"/>
                <a:gd name="T40" fmla="*/ 41 w 129"/>
                <a:gd name="T41" fmla="*/ 106 h 128"/>
                <a:gd name="T42" fmla="*/ 41 w 129"/>
                <a:gd name="T43" fmla="*/ 105 h 128"/>
                <a:gd name="T44" fmla="*/ 52 w 129"/>
                <a:gd name="T45" fmla="*/ 110 h 128"/>
                <a:gd name="T46" fmla="*/ 64 w 129"/>
                <a:gd name="T47" fmla="*/ 128 h 128"/>
                <a:gd name="T48" fmla="*/ 66 w 129"/>
                <a:gd name="T49" fmla="*/ 128 h 128"/>
                <a:gd name="T50" fmla="*/ 78 w 129"/>
                <a:gd name="T51" fmla="*/ 111 h 128"/>
                <a:gd name="T52" fmla="*/ 76 w 129"/>
                <a:gd name="T53" fmla="*/ 111 h 128"/>
                <a:gd name="T54" fmla="*/ 88 w 129"/>
                <a:gd name="T55" fmla="*/ 106 h 128"/>
                <a:gd name="T56" fmla="*/ 107 w 129"/>
                <a:gd name="T57" fmla="*/ 111 h 128"/>
                <a:gd name="T58" fmla="*/ 110 w 129"/>
                <a:gd name="T59" fmla="*/ 109 h 128"/>
                <a:gd name="T60" fmla="*/ 106 w 129"/>
                <a:gd name="T61" fmla="*/ 90 h 128"/>
                <a:gd name="T62" fmla="*/ 111 w 129"/>
                <a:gd name="T63" fmla="*/ 78 h 128"/>
                <a:gd name="T64" fmla="*/ 128 w 129"/>
                <a:gd name="T65" fmla="*/ 67 h 128"/>
                <a:gd name="T66" fmla="*/ 128 w 129"/>
                <a:gd name="T67" fmla="*/ 64 h 128"/>
                <a:gd name="T68" fmla="*/ 112 w 129"/>
                <a:gd name="T69" fmla="*/ 51 h 128"/>
                <a:gd name="T70" fmla="*/ 65 w 129"/>
                <a:gd name="T71" fmla="*/ 101 h 128"/>
                <a:gd name="T72" fmla="*/ 29 w 129"/>
                <a:gd name="T73" fmla="*/ 65 h 128"/>
                <a:gd name="T74" fmla="*/ 65 w 129"/>
                <a:gd name="T75" fmla="*/ 29 h 128"/>
                <a:gd name="T76" fmla="*/ 101 w 129"/>
                <a:gd name="T77" fmla="*/ 65 h 128"/>
                <a:gd name="T78" fmla="*/ 65 w 129"/>
                <a:gd name="T79" fmla="*/ 101 h 128"/>
                <a:gd name="T80" fmla="*/ 65 w 129"/>
                <a:gd name="T81" fmla="*/ 101 h 128"/>
                <a:gd name="T82" fmla="*/ 65 w 129"/>
                <a:gd name="T83" fmla="*/ 10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9" h="128">
                  <a:moveTo>
                    <a:pt x="112" y="51"/>
                  </a:moveTo>
                  <a:cubicBezTo>
                    <a:pt x="111" y="47"/>
                    <a:pt x="110" y="44"/>
                    <a:pt x="107" y="40"/>
                  </a:cubicBezTo>
                  <a:cubicBezTo>
                    <a:pt x="110" y="37"/>
                    <a:pt x="117" y="26"/>
                    <a:pt x="111" y="19"/>
                  </a:cubicBezTo>
                  <a:cubicBezTo>
                    <a:pt x="108" y="17"/>
                    <a:pt x="108" y="17"/>
                    <a:pt x="108" y="17"/>
                  </a:cubicBezTo>
                  <a:cubicBezTo>
                    <a:pt x="103" y="12"/>
                    <a:pt x="92" y="19"/>
                    <a:pt x="88" y="22"/>
                  </a:cubicBezTo>
                  <a:cubicBezTo>
                    <a:pt x="84" y="19"/>
                    <a:pt x="80" y="18"/>
                    <a:pt x="76" y="17"/>
                  </a:cubicBezTo>
                  <a:cubicBezTo>
                    <a:pt x="76" y="13"/>
                    <a:pt x="73" y="0"/>
                    <a:pt x="65" y="0"/>
                  </a:cubicBezTo>
                  <a:cubicBezTo>
                    <a:pt x="64" y="0"/>
                    <a:pt x="64" y="0"/>
                    <a:pt x="64" y="0"/>
                  </a:cubicBezTo>
                  <a:cubicBezTo>
                    <a:pt x="57" y="0"/>
                    <a:pt x="53" y="14"/>
                    <a:pt x="52" y="17"/>
                  </a:cubicBezTo>
                  <a:cubicBezTo>
                    <a:pt x="48" y="18"/>
                    <a:pt x="44" y="19"/>
                    <a:pt x="41" y="22"/>
                  </a:cubicBezTo>
                  <a:cubicBezTo>
                    <a:pt x="38" y="19"/>
                    <a:pt x="26" y="12"/>
                    <a:pt x="20" y="18"/>
                  </a:cubicBezTo>
                  <a:cubicBezTo>
                    <a:pt x="18" y="20"/>
                    <a:pt x="18" y="20"/>
                    <a:pt x="18" y="20"/>
                  </a:cubicBezTo>
                  <a:cubicBezTo>
                    <a:pt x="12" y="26"/>
                    <a:pt x="21" y="38"/>
                    <a:pt x="23" y="41"/>
                  </a:cubicBezTo>
                  <a:cubicBezTo>
                    <a:pt x="21" y="45"/>
                    <a:pt x="19" y="47"/>
                    <a:pt x="18" y="51"/>
                  </a:cubicBezTo>
                  <a:cubicBezTo>
                    <a:pt x="14" y="51"/>
                    <a:pt x="0" y="55"/>
                    <a:pt x="0" y="63"/>
                  </a:cubicBezTo>
                  <a:cubicBezTo>
                    <a:pt x="0" y="65"/>
                    <a:pt x="0" y="65"/>
                    <a:pt x="0" y="65"/>
                  </a:cubicBezTo>
                  <a:cubicBezTo>
                    <a:pt x="0" y="72"/>
                    <a:pt x="14" y="75"/>
                    <a:pt x="18" y="77"/>
                  </a:cubicBezTo>
                  <a:cubicBezTo>
                    <a:pt x="19" y="81"/>
                    <a:pt x="20" y="84"/>
                    <a:pt x="23" y="87"/>
                  </a:cubicBezTo>
                  <a:cubicBezTo>
                    <a:pt x="21" y="90"/>
                    <a:pt x="14" y="102"/>
                    <a:pt x="18" y="107"/>
                  </a:cubicBezTo>
                  <a:cubicBezTo>
                    <a:pt x="20" y="110"/>
                    <a:pt x="20" y="110"/>
                    <a:pt x="20" y="110"/>
                  </a:cubicBezTo>
                  <a:cubicBezTo>
                    <a:pt x="26" y="116"/>
                    <a:pt x="41" y="106"/>
                    <a:pt x="41" y="106"/>
                  </a:cubicBezTo>
                  <a:cubicBezTo>
                    <a:pt x="41" y="105"/>
                    <a:pt x="41" y="105"/>
                    <a:pt x="41" y="105"/>
                  </a:cubicBezTo>
                  <a:cubicBezTo>
                    <a:pt x="44" y="107"/>
                    <a:pt x="48" y="109"/>
                    <a:pt x="52" y="110"/>
                  </a:cubicBezTo>
                  <a:cubicBezTo>
                    <a:pt x="53" y="113"/>
                    <a:pt x="57" y="128"/>
                    <a:pt x="64" y="128"/>
                  </a:cubicBezTo>
                  <a:cubicBezTo>
                    <a:pt x="66" y="128"/>
                    <a:pt x="66" y="128"/>
                    <a:pt x="66" y="128"/>
                  </a:cubicBezTo>
                  <a:cubicBezTo>
                    <a:pt x="75" y="128"/>
                    <a:pt x="78" y="111"/>
                    <a:pt x="78" y="111"/>
                  </a:cubicBezTo>
                  <a:cubicBezTo>
                    <a:pt x="76" y="111"/>
                    <a:pt x="76" y="111"/>
                    <a:pt x="76" y="111"/>
                  </a:cubicBezTo>
                  <a:cubicBezTo>
                    <a:pt x="80" y="110"/>
                    <a:pt x="84" y="109"/>
                    <a:pt x="88" y="106"/>
                  </a:cubicBezTo>
                  <a:cubicBezTo>
                    <a:pt x="90" y="107"/>
                    <a:pt x="103" y="115"/>
                    <a:pt x="107" y="111"/>
                  </a:cubicBezTo>
                  <a:cubicBezTo>
                    <a:pt x="110" y="109"/>
                    <a:pt x="110" y="109"/>
                    <a:pt x="110" y="109"/>
                  </a:cubicBezTo>
                  <a:cubicBezTo>
                    <a:pt x="116" y="102"/>
                    <a:pt x="106" y="90"/>
                    <a:pt x="106" y="90"/>
                  </a:cubicBezTo>
                  <a:cubicBezTo>
                    <a:pt x="108" y="86"/>
                    <a:pt x="110" y="82"/>
                    <a:pt x="111" y="78"/>
                  </a:cubicBezTo>
                  <a:cubicBezTo>
                    <a:pt x="115" y="77"/>
                    <a:pt x="128" y="73"/>
                    <a:pt x="128" y="67"/>
                  </a:cubicBezTo>
                  <a:cubicBezTo>
                    <a:pt x="128" y="64"/>
                    <a:pt x="128" y="64"/>
                    <a:pt x="128" y="64"/>
                  </a:cubicBezTo>
                  <a:cubicBezTo>
                    <a:pt x="129" y="54"/>
                    <a:pt x="113" y="51"/>
                    <a:pt x="112" y="51"/>
                  </a:cubicBezTo>
                  <a:close/>
                  <a:moveTo>
                    <a:pt x="65" y="101"/>
                  </a:moveTo>
                  <a:cubicBezTo>
                    <a:pt x="44" y="101"/>
                    <a:pt x="29" y="84"/>
                    <a:pt x="29" y="65"/>
                  </a:cubicBezTo>
                  <a:cubicBezTo>
                    <a:pt x="29" y="46"/>
                    <a:pt x="46" y="29"/>
                    <a:pt x="65" y="29"/>
                  </a:cubicBezTo>
                  <a:cubicBezTo>
                    <a:pt x="85" y="29"/>
                    <a:pt x="101" y="46"/>
                    <a:pt x="101" y="65"/>
                  </a:cubicBezTo>
                  <a:cubicBezTo>
                    <a:pt x="101" y="84"/>
                    <a:pt x="85" y="101"/>
                    <a:pt x="65" y="101"/>
                  </a:cubicBezTo>
                  <a:close/>
                  <a:moveTo>
                    <a:pt x="65" y="101"/>
                  </a:moveTo>
                  <a:cubicBezTo>
                    <a:pt x="65" y="101"/>
                    <a:pt x="65" y="101"/>
                    <a:pt x="65" y="10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12">
              <a:extLst>
                <a:ext uri="{FF2B5EF4-FFF2-40B4-BE49-F238E27FC236}">
                  <a16:creationId xmlns:a16="http://schemas.microsoft.com/office/drawing/2014/main" id="{2015B10D-B0F1-254E-B009-8E79CC1ABAF1}"/>
                </a:ext>
              </a:extLst>
            </p:cNvPr>
            <p:cNvSpPr>
              <a:spLocks noEditPoints="1"/>
            </p:cNvSpPr>
            <p:nvPr/>
          </p:nvSpPr>
          <p:spPr bwMode="auto">
            <a:xfrm>
              <a:off x="10040938" y="4921250"/>
              <a:ext cx="103188" cy="104775"/>
            </a:xfrm>
            <a:custGeom>
              <a:avLst/>
              <a:gdLst>
                <a:gd name="T0" fmla="*/ 24 w 48"/>
                <a:gd name="T1" fmla="*/ 0 h 49"/>
                <a:gd name="T2" fmla="*/ 0 w 48"/>
                <a:gd name="T3" fmla="*/ 24 h 49"/>
                <a:gd name="T4" fmla="*/ 24 w 48"/>
                <a:gd name="T5" fmla="*/ 49 h 49"/>
                <a:gd name="T6" fmla="*/ 48 w 48"/>
                <a:gd name="T7" fmla="*/ 24 h 49"/>
                <a:gd name="T8" fmla="*/ 24 w 48"/>
                <a:gd name="T9" fmla="*/ 0 h 49"/>
                <a:gd name="T10" fmla="*/ 24 w 48"/>
                <a:gd name="T11" fmla="*/ 36 h 49"/>
                <a:gd name="T12" fmla="*/ 12 w 48"/>
                <a:gd name="T13" fmla="*/ 24 h 49"/>
                <a:gd name="T14" fmla="*/ 24 w 48"/>
                <a:gd name="T15" fmla="*/ 13 h 49"/>
                <a:gd name="T16" fmla="*/ 35 w 48"/>
                <a:gd name="T17" fmla="*/ 24 h 49"/>
                <a:gd name="T18" fmla="*/ 24 w 48"/>
                <a:gd name="T19" fmla="*/ 36 h 49"/>
                <a:gd name="T20" fmla="*/ 24 w 48"/>
                <a:gd name="T21" fmla="*/ 36 h 49"/>
                <a:gd name="T22" fmla="*/ 24 w 48"/>
                <a:gd name="T23"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49">
                  <a:moveTo>
                    <a:pt x="24" y="0"/>
                  </a:moveTo>
                  <a:cubicBezTo>
                    <a:pt x="11" y="0"/>
                    <a:pt x="0" y="10"/>
                    <a:pt x="0" y="24"/>
                  </a:cubicBezTo>
                  <a:cubicBezTo>
                    <a:pt x="0" y="37"/>
                    <a:pt x="10" y="49"/>
                    <a:pt x="24" y="49"/>
                  </a:cubicBezTo>
                  <a:cubicBezTo>
                    <a:pt x="37" y="49"/>
                    <a:pt x="48" y="38"/>
                    <a:pt x="48" y="24"/>
                  </a:cubicBezTo>
                  <a:cubicBezTo>
                    <a:pt x="48" y="10"/>
                    <a:pt x="37" y="0"/>
                    <a:pt x="24" y="0"/>
                  </a:cubicBezTo>
                  <a:close/>
                  <a:moveTo>
                    <a:pt x="24" y="36"/>
                  </a:moveTo>
                  <a:cubicBezTo>
                    <a:pt x="17" y="36"/>
                    <a:pt x="12" y="31"/>
                    <a:pt x="12" y="24"/>
                  </a:cubicBezTo>
                  <a:cubicBezTo>
                    <a:pt x="12" y="18"/>
                    <a:pt x="17" y="13"/>
                    <a:pt x="24" y="13"/>
                  </a:cubicBezTo>
                  <a:cubicBezTo>
                    <a:pt x="30" y="13"/>
                    <a:pt x="35" y="18"/>
                    <a:pt x="35" y="24"/>
                  </a:cubicBezTo>
                  <a:cubicBezTo>
                    <a:pt x="35" y="31"/>
                    <a:pt x="30" y="36"/>
                    <a:pt x="24" y="36"/>
                  </a:cubicBezTo>
                  <a:close/>
                  <a:moveTo>
                    <a:pt x="24" y="36"/>
                  </a:moveTo>
                  <a:cubicBezTo>
                    <a:pt x="24" y="36"/>
                    <a:pt x="24" y="36"/>
                    <a:pt x="24" y="3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5" name="Freeform 156">
            <a:extLst>
              <a:ext uri="{FF2B5EF4-FFF2-40B4-BE49-F238E27FC236}">
                <a16:creationId xmlns:a16="http://schemas.microsoft.com/office/drawing/2014/main" id="{27CD43A7-92C1-994B-A5D4-8BE8393189A3}"/>
              </a:ext>
            </a:extLst>
          </p:cNvPr>
          <p:cNvSpPr>
            <a:spLocks noEditPoints="1"/>
          </p:cNvSpPr>
          <p:nvPr/>
        </p:nvSpPr>
        <p:spPr bwMode="auto">
          <a:xfrm>
            <a:off x="2169805" y="4173550"/>
            <a:ext cx="274356" cy="281731"/>
          </a:xfrm>
          <a:custGeom>
            <a:avLst/>
            <a:gdLst>
              <a:gd name="T0" fmla="*/ 238 w 333"/>
              <a:gd name="T1" fmla="*/ 213 h 342"/>
              <a:gd name="T2" fmla="*/ 228 w 333"/>
              <a:gd name="T3" fmla="*/ 209 h 342"/>
              <a:gd name="T4" fmla="*/ 207 w 333"/>
              <a:gd name="T5" fmla="*/ 200 h 342"/>
              <a:gd name="T6" fmla="*/ 198 w 333"/>
              <a:gd name="T7" fmla="*/ 180 h 342"/>
              <a:gd name="T8" fmla="*/ 194 w 333"/>
              <a:gd name="T9" fmla="*/ 170 h 342"/>
              <a:gd name="T10" fmla="*/ 172 w 333"/>
              <a:gd name="T11" fmla="*/ 170 h 342"/>
              <a:gd name="T12" fmla="*/ 162 w 333"/>
              <a:gd name="T13" fmla="*/ 180 h 342"/>
              <a:gd name="T14" fmla="*/ 62 w 333"/>
              <a:gd name="T15" fmla="*/ 84 h 342"/>
              <a:gd name="T16" fmla="*/ 57 w 333"/>
              <a:gd name="T17" fmla="*/ 76 h 342"/>
              <a:gd name="T18" fmla="*/ 50 w 333"/>
              <a:gd name="T19" fmla="*/ 63 h 342"/>
              <a:gd name="T20" fmla="*/ 19 w 333"/>
              <a:gd name="T21" fmla="*/ 38 h 342"/>
              <a:gd name="T22" fmla="*/ 10 w 333"/>
              <a:gd name="T23" fmla="*/ 38 h 342"/>
              <a:gd name="T24" fmla="*/ 3 w 333"/>
              <a:gd name="T25" fmla="*/ 45 h 342"/>
              <a:gd name="T26" fmla="*/ 2 w 333"/>
              <a:gd name="T27" fmla="*/ 54 h 342"/>
              <a:gd name="T28" fmla="*/ 28 w 333"/>
              <a:gd name="T29" fmla="*/ 85 h 342"/>
              <a:gd name="T30" fmla="*/ 42 w 333"/>
              <a:gd name="T31" fmla="*/ 91 h 342"/>
              <a:gd name="T32" fmla="*/ 50 w 333"/>
              <a:gd name="T33" fmla="*/ 96 h 342"/>
              <a:gd name="T34" fmla="*/ 147 w 333"/>
              <a:gd name="T35" fmla="*/ 195 h 342"/>
              <a:gd name="T36" fmla="*/ 137 w 333"/>
              <a:gd name="T37" fmla="*/ 204 h 342"/>
              <a:gd name="T38" fmla="*/ 137 w 333"/>
              <a:gd name="T39" fmla="*/ 226 h 342"/>
              <a:gd name="T40" fmla="*/ 147 w 333"/>
              <a:gd name="T41" fmla="*/ 230 h 342"/>
              <a:gd name="T42" fmla="*/ 168 w 333"/>
              <a:gd name="T43" fmla="*/ 239 h 342"/>
              <a:gd name="T44" fmla="*/ 177 w 333"/>
              <a:gd name="T45" fmla="*/ 259 h 342"/>
              <a:gd name="T46" fmla="*/ 181 w 333"/>
              <a:gd name="T47" fmla="*/ 269 h 342"/>
              <a:gd name="T48" fmla="*/ 243 w 333"/>
              <a:gd name="T49" fmla="*/ 330 h 342"/>
              <a:gd name="T50" fmla="*/ 287 w 333"/>
              <a:gd name="T51" fmla="*/ 330 h 342"/>
              <a:gd name="T52" fmla="*/ 300 w 333"/>
              <a:gd name="T53" fmla="*/ 318 h 342"/>
              <a:gd name="T54" fmla="*/ 300 w 333"/>
              <a:gd name="T55" fmla="*/ 274 h 342"/>
              <a:gd name="T56" fmla="*/ 238 w 333"/>
              <a:gd name="T57" fmla="*/ 213 h 342"/>
              <a:gd name="T58" fmla="*/ 332 w 333"/>
              <a:gd name="T59" fmla="*/ 72 h 342"/>
              <a:gd name="T60" fmla="*/ 274 w 333"/>
              <a:gd name="T61" fmla="*/ 104 h 342"/>
              <a:gd name="T62" fmla="*/ 247 w 333"/>
              <a:gd name="T63" fmla="*/ 88 h 342"/>
              <a:gd name="T64" fmla="*/ 248 w 333"/>
              <a:gd name="T65" fmla="*/ 58 h 342"/>
              <a:gd name="T66" fmla="*/ 308 w 333"/>
              <a:gd name="T67" fmla="*/ 25 h 342"/>
              <a:gd name="T68" fmla="*/ 210 w 333"/>
              <a:gd name="T69" fmla="*/ 28 h 342"/>
              <a:gd name="T70" fmla="*/ 190 w 333"/>
              <a:gd name="T71" fmla="*/ 90 h 342"/>
              <a:gd name="T72" fmla="*/ 186 w 333"/>
              <a:gd name="T73" fmla="*/ 105 h 342"/>
              <a:gd name="T74" fmla="*/ 145 w 333"/>
              <a:gd name="T75" fmla="*/ 145 h 342"/>
              <a:gd name="T76" fmla="*/ 162 w 333"/>
              <a:gd name="T77" fmla="*/ 161 h 342"/>
              <a:gd name="T78" fmla="*/ 162 w 333"/>
              <a:gd name="T79" fmla="*/ 161 h 342"/>
              <a:gd name="T80" fmla="*/ 183 w 333"/>
              <a:gd name="T81" fmla="*/ 152 h 342"/>
              <a:gd name="T82" fmla="*/ 203 w 333"/>
              <a:gd name="T83" fmla="*/ 161 h 342"/>
              <a:gd name="T84" fmla="*/ 210 w 333"/>
              <a:gd name="T85" fmla="*/ 170 h 342"/>
              <a:gd name="T86" fmla="*/ 229 w 333"/>
              <a:gd name="T87" fmla="*/ 151 h 342"/>
              <a:gd name="T88" fmla="*/ 246 w 333"/>
              <a:gd name="T89" fmla="*/ 146 h 342"/>
              <a:gd name="T90" fmla="*/ 311 w 333"/>
              <a:gd name="T91" fmla="*/ 127 h 342"/>
              <a:gd name="T92" fmla="*/ 332 w 333"/>
              <a:gd name="T93" fmla="*/ 72 h 342"/>
              <a:gd name="T94" fmla="*/ 128 w 333"/>
              <a:gd name="T95" fmla="*/ 195 h 342"/>
              <a:gd name="T96" fmla="*/ 128 w 333"/>
              <a:gd name="T97" fmla="*/ 194 h 342"/>
              <a:gd name="T98" fmla="*/ 111 w 333"/>
              <a:gd name="T99" fmla="*/ 178 h 342"/>
              <a:gd name="T100" fmla="*/ 14 w 333"/>
              <a:gd name="T101" fmla="*/ 273 h 342"/>
              <a:gd name="T102" fmla="*/ 14 w 333"/>
              <a:gd name="T103" fmla="*/ 318 h 342"/>
              <a:gd name="T104" fmla="*/ 59 w 333"/>
              <a:gd name="T105" fmla="*/ 318 h 342"/>
              <a:gd name="T106" fmla="*/ 137 w 333"/>
              <a:gd name="T107" fmla="*/ 241 h 342"/>
              <a:gd name="T108" fmla="*/ 128 w 333"/>
              <a:gd name="T109" fmla="*/ 235 h 342"/>
              <a:gd name="T110" fmla="*/ 128 w 333"/>
              <a:gd name="T111" fmla="*/ 195 h 342"/>
              <a:gd name="T112" fmla="*/ 128 w 333"/>
              <a:gd name="T113" fmla="*/ 195 h 342"/>
              <a:gd name="T114" fmla="*/ 128 w 333"/>
              <a:gd name="T115" fmla="*/ 195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3" h="342">
                <a:moveTo>
                  <a:pt x="238" y="213"/>
                </a:moveTo>
                <a:cubicBezTo>
                  <a:pt x="235" y="211"/>
                  <a:pt x="231" y="209"/>
                  <a:pt x="228" y="209"/>
                </a:cubicBezTo>
                <a:cubicBezTo>
                  <a:pt x="220" y="208"/>
                  <a:pt x="213" y="206"/>
                  <a:pt x="207" y="200"/>
                </a:cubicBezTo>
                <a:cubicBezTo>
                  <a:pt x="202" y="194"/>
                  <a:pt x="199" y="187"/>
                  <a:pt x="198" y="180"/>
                </a:cubicBezTo>
                <a:cubicBezTo>
                  <a:pt x="198" y="177"/>
                  <a:pt x="196" y="173"/>
                  <a:pt x="194" y="170"/>
                </a:cubicBezTo>
                <a:cubicBezTo>
                  <a:pt x="188" y="164"/>
                  <a:pt x="178" y="164"/>
                  <a:pt x="172" y="170"/>
                </a:cubicBezTo>
                <a:cubicBezTo>
                  <a:pt x="162" y="180"/>
                  <a:pt x="162" y="180"/>
                  <a:pt x="162" y="180"/>
                </a:cubicBezTo>
                <a:cubicBezTo>
                  <a:pt x="62" y="84"/>
                  <a:pt x="62" y="84"/>
                  <a:pt x="62" y="84"/>
                </a:cubicBezTo>
                <a:cubicBezTo>
                  <a:pt x="62" y="84"/>
                  <a:pt x="57" y="80"/>
                  <a:pt x="57" y="76"/>
                </a:cubicBezTo>
                <a:cubicBezTo>
                  <a:pt x="56" y="72"/>
                  <a:pt x="55" y="67"/>
                  <a:pt x="50" y="63"/>
                </a:cubicBezTo>
                <a:cubicBezTo>
                  <a:pt x="42" y="55"/>
                  <a:pt x="28" y="44"/>
                  <a:pt x="19" y="38"/>
                </a:cubicBezTo>
                <a:cubicBezTo>
                  <a:pt x="15" y="35"/>
                  <a:pt x="12" y="36"/>
                  <a:pt x="10" y="38"/>
                </a:cubicBezTo>
                <a:cubicBezTo>
                  <a:pt x="3" y="45"/>
                  <a:pt x="3" y="45"/>
                  <a:pt x="3" y="45"/>
                </a:cubicBezTo>
                <a:cubicBezTo>
                  <a:pt x="0" y="48"/>
                  <a:pt x="0" y="50"/>
                  <a:pt x="2" y="54"/>
                </a:cubicBezTo>
                <a:cubicBezTo>
                  <a:pt x="9" y="62"/>
                  <a:pt x="20" y="76"/>
                  <a:pt x="28" y="85"/>
                </a:cubicBezTo>
                <a:cubicBezTo>
                  <a:pt x="32" y="89"/>
                  <a:pt x="37" y="90"/>
                  <a:pt x="42" y="91"/>
                </a:cubicBezTo>
                <a:cubicBezTo>
                  <a:pt x="45" y="92"/>
                  <a:pt x="50" y="96"/>
                  <a:pt x="50" y="96"/>
                </a:cubicBezTo>
                <a:cubicBezTo>
                  <a:pt x="147" y="195"/>
                  <a:pt x="147" y="195"/>
                  <a:pt x="147" y="195"/>
                </a:cubicBezTo>
                <a:cubicBezTo>
                  <a:pt x="137" y="204"/>
                  <a:pt x="137" y="204"/>
                  <a:pt x="137" y="204"/>
                </a:cubicBezTo>
                <a:cubicBezTo>
                  <a:pt x="131" y="210"/>
                  <a:pt x="131" y="220"/>
                  <a:pt x="137" y="226"/>
                </a:cubicBezTo>
                <a:cubicBezTo>
                  <a:pt x="140" y="228"/>
                  <a:pt x="144" y="230"/>
                  <a:pt x="147" y="230"/>
                </a:cubicBezTo>
                <a:cubicBezTo>
                  <a:pt x="155" y="230"/>
                  <a:pt x="162" y="233"/>
                  <a:pt x="168" y="239"/>
                </a:cubicBezTo>
                <a:cubicBezTo>
                  <a:pt x="173" y="244"/>
                  <a:pt x="176" y="252"/>
                  <a:pt x="177" y="259"/>
                </a:cubicBezTo>
                <a:cubicBezTo>
                  <a:pt x="177" y="262"/>
                  <a:pt x="178" y="266"/>
                  <a:pt x="181" y="269"/>
                </a:cubicBezTo>
                <a:cubicBezTo>
                  <a:pt x="243" y="330"/>
                  <a:pt x="243" y="330"/>
                  <a:pt x="243" y="330"/>
                </a:cubicBezTo>
                <a:cubicBezTo>
                  <a:pt x="255" y="342"/>
                  <a:pt x="275" y="342"/>
                  <a:pt x="287" y="330"/>
                </a:cubicBezTo>
                <a:cubicBezTo>
                  <a:pt x="300" y="318"/>
                  <a:pt x="300" y="318"/>
                  <a:pt x="300" y="318"/>
                </a:cubicBezTo>
                <a:cubicBezTo>
                  <a:pt x="312" y="306"/>
                  <a:pt x="312" y="286"/>
                  <a:pt x="300" y="274"/>
                </a:cubicBezTo>
                <a:lnTo>
                  <a:pt x="238" y="213"/>
                </a:lnTo>
                <a:close/>
                <a:moveTo>
                  <a:pt x="332" y="72"/>
                </a:moveTo>
                <a:cubicBezTo>
                  <a:pt x="274" y="104"/>
                  <a:pt x="274" y="104"/>
                  <a:pt x="274" y="104"/>
                </a:cubicBezTo>
                <a:cubicBezTo>
                  <a:pt x="247" y="88"/>
                  <a:pt x="247" y="88"/>
                  <a:pt x="247" y="88"/>
                </a:cubicBezTo>
                <a:cubicBezTo>
                  <a:pt x="248" y="58"/>
                  <a:pt x="248" y="58"/>
                  <a:pt x="248" y="58"/>
                </a:cubicBezTo>
                <a:cubicBezTo>
                  <a:pt x="308" y="25"/>
                  <a:pt x="308" y="25"/>
                  <a:pt x="308" y="25"/>
                </a:cubicBezTo>
                <a:cubicBezTo>
                  <a:pt x="280" y="0"/>
                  <a:pt x="237" y="1"/>
                  <a:pt x="210" y="28"/>
                </a:cubicBezTo>
                <a:cubicBezTo>
                  <a:pt x="193" y="45"/>
                  <a:pt x="186" y="68"/>
                  <a:pt x="190" y="90"/>
                </a:cubicBezTo>
                <a:cubicBezTo>
                  <a:pt x="191" y="95"/>
                  <a:pt x="190" y="100"/>
                  <a:pt x="186" y="105"/>
                </a:cubicBezTo>
                <a:cubicBezTo>
                  <a:pt x="145" y="145"/>
                  <a:pt x="145" y="145"/>
                  <a:pt x="145" y="145"/>
                </a:cubicBezTo>
                <a:cubicBezTo>
                  <a:pt x="162" y="161"/>
                  <a:pt x="162" y="161"/>
                  <a:pt x="162" y="161"/>
                </a:cubicBezTo>
                <a:cubicBezTo>
                  <a:pt x="162" y="161"/>
                  <a:pt x="162" y="161"/>
                  <a:pt x="162" y="161"/>
                </a:cubicBezTo>
                <a:cubicBezTo>
                  <a:pt x="168" y="155"/>
                  <a:pt x="175" y="152"/>
                  <a:pt x="183" y="152"/>
                </a:cubicBezTo>
                <a:cubicBezTo>
                  <a:pt x="191" y="152"/>
                  <a:pt x="198" y="155"/>
                  <a:pt x="203" y="161"/>
                </a:cubicBezTo>
                <a:cubicBezTo>
                  <a:pt x="206" y="164"/>
                  <a:pt x="208" y="167"/>
                  <a:pt x="210" y="170"/>
                </a:cubicBezTo>
                <a:cubicBezTo>
                  <a:pt x="229" y="151"/>
                  <a:pt x="229" y="151"/>
                  <a:pt x="229" y="151"/>
                </a:cubicBezTo>
                <a:cubicBezTo>
                  <a:pt x="234" y="146"/>
                  <a:pt x="240" y="145"/>
                  <a:pt x="246" y="146"/>
                </a:cubicBezTo>
                <a:cubicBezTo>
                  <a:pt x="268" y="152"/>
                  <a:pt x="293" y="145"/>
                  <a:pt x="311" y="127"/>
                </a:cubicBezTo>
                <a:cubicBezTo>
                  <a:pt x="327" y="112"/>
                  <a:pt x="333" y="92"/>
                  <a:pt x="332" y="72"/>
                </a:cubicBezTo>
                <a:close/>
                <a:moveTo>
                  <a:pt x="128" y="195"/>
                </a:moveTo>
                <a:cubicBezTo>
                  <a:pt x="128" y="194"/>
                  <a:pt x="128" y="194"/>
                  <a:pt x="128" y="194"/>
                </a:cubicBezTo>
                <a:cubicBezTo>
                  <a:pt x="111" y="178"/>
                  <a:pt x="111" y="178"/>
                  <a:pt x="111" y="178"/>
                </a:cubicBezTo>
                <a:cubicBezTo>
                  <a:pt x="14" y="273"/>
                  <a:pt x="14" y="273"/>
                  <a:pt x="14" y="273"/>
                </a:cubicBezTo>
                <a:cubicBezTo>
                  <a:pt x="1" y="286"/>
                  <a:pt x="1" y="306"/>
                  <a:pt x="14" y="318"/>
                </a:cubicBezTo>
                <a:cubicBezTo>
                  <a:pt x="26" y="330"/>
                  <a:pt x="47" y="330"/>
                  <a:pt x="59" y="318"/>
                </a:cubicBezTo>
                <a:cubicBezTo>
                  <a:pt x="137" y="241"/>
                  <a:pt x="137" y="241"/>
                  <a:pt x="137" y="241"/>
                </a:cubicBezTo>
                <a:cubicBezTo>
                  <a:pt x="134" y="240"/>
                  <a:pt x="130" y="238"/>
                  <a:pt x="128" y="235"/>
                </a:cubicBezTo>
                <a:cubicBezTo>
                  <a:pt x="116" y="224"/>
                  <a:pt x="116" y="206"/>
                  <a:pt x="128" y="195"/>
                </a:cubicBezTo>
                <a:close/>
                <a:moveTo>
                  <a:pt x="128" y="195"/>
                </a:moveTo>
                <a:cubicBezTo>
                  <a:pt x="128" y="195"/>
                  <a:pt x="128" y="195"/>
                  <a:pt x="128" y="19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66" name="图片 65">
            <a:extLst>
              <a:ext uri="{FF2B5EF4-FFF2-40B4-BE49-F238E27FC236}">
                <a16:creationId xmlns:a16="http://schemas.microsoft.com/office/drawing/2014/main" id="{A583D55F-C28B-9C47-9382-5B4B58DBA85A}"/>
              </a:ext>
            </a:extLst>
          </p:cNvPr>
          <p:cNvPicPr>
            <a:picLocks noChangeAspect="1"/>
          </p:cNvPicPr>
          <p:nvPr/>
        </p:nvPicPr>
        <p:blipFill>
          <a:blip r:embed="rId5"/>
          <a:stretch>
            <a:fillRect/>
          </a:stretch>
        </p:blipFill>
        <p:spPr>
          <a:xfrm>
            <a:off x="4838354" y="4186110"/>
            <a:ext cx="277025" cy="277025"/>
          </a:xfrm>
          <a:prstGeom prst="rect">
            <a:avLst/>
          </a:prstGeom>
        </p:spPr>
      </p:pic>
      <p:grpSp>
        <p:nvGrpSpPr>
          <p:cNvPr id="67" name="组合 66">
            <a:extLst>
              <a:ext uri="{FF2B5EF4-FFF2-40B4-BE49-F238E27FC236}">
                <a16:creationId xmlns:a16="http://schemas.microsoft.com/office/drawing/2014/main" id="{57AD779D-75A0-B549-88C6-2074B04FBE0F}"/>
              </a:ext>
            </a:extLst>
          </p:cNvPr>
          <p:cNvGrpSpPr/>
          <p:nvPr/>
        </p:nvGrpSpPr>
        <p:grpSpPr>
          <a:xfrm>
            <a:off x="2891572" y="4903289"/>
            <a:ext cx="344602" cy="272493"/>
            <a:chOff x="9540875" y="2316163"/>
            <a:chExt cx="720725" cy="569912"/>
          </a:xfrm>
        </p:grpSpPr>
        <p:sp>
          <p:nvSpPr>
            <p:cNvPr id="68" name="Freeform 107">
              <a:extLst>
                <a:ext uri="{FF2B5EF4-FFF2-40B4-BE49-F238E27FC236}">
                  <a16:creationId xmlns:a16="http://schemas.microsoft.com/office/drawing/2014/main" id="{64C958A4-1607-E44D-9EA6-B3F666572B28}"/>
                </a:ext>
              </a:extLst>
            </p:cNvPr>
            <p:cNvSpPr>
              <a:spLocks noEditPoints="1"/>
            </p:cNvSpPr>
            <p:nvPr/>
          </p:nvSpPr>
          <p:spPr bwMode="auto">
            <a:xfrm>
              <a:off x="9540875" y="2316163"/>
              <a:ext cx="720725" cy="458787"/>
            </a:xfrm>
            <a:custGeom>
              <a:avLst/>
              <a:gdLst>
                <a:gd name="T0" fmla="*/ 224 w 274"/>
                <a:gd name="T1" fmla="*/ 52 h 174"/>
                <a:gd name="T2" fmla="*/ 162 w 274"/>
                <a:gd name="T3" fmla="*/ 0 h 174"/>
                <a:gd name="T4" fmla="*/ 105 w 274"/>
                <a:gd name="T5" fmla="*/ 38 h 174"/>
                <a:gd name="T6" fmla="*/ 88 w 274"/>
                <a:gd name="T7" fmla="*/ 34 h 174"/>
                <a:gd name="T8" fmla="*/ 42 w 274"/>
                <a:gd name="T9" fmla="*/ 77 h 174"/>
                <a:gd name="T10" fmla="*/ 0 w 274"/>
                <a:gd name="T11" fmla="*/ 126 h 174"/>
                <a:gd name="T12" fmla="*/ 43 w 274"/>
                <a:gd name="T13" fmla="*/ 174 h 174"/>
                <a:gd name="T14" fmla="*/ 43 w 274"/>
                <a:gd name="T15" fmla="*/ 163 h 174"/>
                <a:gd name="T16" fmla="*/ 11 w 274"/>
                <a:gd name="T17" fmla="*/ 126 h 174"/>
                <a:gd name="T18" fmla="*/ 47 w 274"/>
                <a:gd name="T19" fmla="*/ 88 h 174"/>
                <a:gd name="T20" fmla="*/ 53 w 274"/>
                <a:gd name="T21" fmla="*/ 88 h 174"/>
                <a:gd name="T22" fmla="*/ 53 w 274"/>
                <a:gd name="T23" fmla="*/ 82 h 174"/>
                <a:gd name="T24" fmla="*/ 88 w 274"/>
                <a:gd name="T25" fmla="*/ 45 h 174"/>
                <a:gd name="T26" fmla="*/ 105 w 274"/>
                <a:gd name="T27" fmla="*/ 49 h 174"/>
                <a:gd name="T28" fmla="*/ 111 w 274"/>
                <a:gd name="T29" fmla="*/ 52 h 174"/>
                <a:gd name="T30" fmla="*/ 113 w 274"/>
                <a:gd name="T31" fmla="*/ 46 h 174"/>
                <a:gd name="T32" fmla="*/ 162 w 274"/>
                <a:gd name="T33" fmla="*/ 10 h 174"/>
                <a:gd name="T34" fmla="*/ 214 w 274"/>
                <a:gd name="T35" fmla="*/ 58 h 174"/>
                <a:gd name="T36" fmla="*/ 214 w 274"/>
                <a:gd name="T37" fmla="*/ 62 h 174"/>
                <a:gd name="T38" fmla="*/ 219 w 274"/>
                <a:gd name="T39" fmla="*/ 62 h 174"/>
                <a:gd name="T40" fmla="*/ 264 w 274"/>
                <a:gd name="T41" fmla="*/ 113 h 174"/>
                <a:gd name="T42" fmla="*/ 215 w 274"/>
                <a:gd name="T43" fmla="*/ 163 h 174"/>
                <a:gd name="T44" fmla="*/ 213 w 274"/>
                <a:gd name="T45" fmla="*/ 163 h 174"/>
                <a:gd name="T46" fmla="*/ 213 w 274"/>
                <a:gd name="T47" fmla="*/ 174 h 174"/>
                <a:gd name="T48" fmla="*/ 215 w 274"/>
                <a:gd name="T49" fmla="*/ 174 h 174"/>
                <a:gd name="T50" fmla="*/ 274 w 274"/>
                <a:gd name="T51" fmla="*/ 113 h 174"/>
                <a:gd name="T52" fmla="*/ 224 w 274"/>
                <a:gd name="T53" fmla="*/ 52 h 174"/>
                <a:gd name="T54" fmla="*/ 224 w 274"/>
                <a:gd name="T55" fmla="*/ 52 h 174"/>
                <a:gd name="T56" fmla="*/ 224 w 274"/>
                <a:gd name="T57" fmla="*/ 5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4" h="174">
                  <a:moveTo>
                    <a:pt x="224" y="52"/>
                  </a:moveTo>
                  <a:cubicBezTo>
                    <a:pt x="218" y="22"/>
                    <a:pt x="192" y="0"/>
                    <a:pt x="162" y="0"/>
                  </a:cubicBezTo>
                  <a:cubicBezTo>
                    <a:pt x="138" y="0"/>
                    <a:pt x="115" y="15"/>
                    <a:pt x="105" y="38"/>
                  </a:cubicBezTo>
                  <a:cubicBezTo>
                    <a:pt x="100" y="35"/>
                    <a:pt x="94" y="34"/>
                    <a:pt x="88" y="34"/>
                  </a:cubicBezTo>
                  <a:cubicBezTo>
                    <a:pt x="64" y="34"/>
                    <a:pt x="44" y="53"/>
                    <a:pt x="42" y="77"/>
                  </a:cubicBezTo>
                  <a:cubicBezTo>
                    <a:pt x="18" y="80"/>
                    <a:pt x="0" y="101"/>
                    <a:pt x="0" y="126"/>
                  </a:cubicBezTo>
                  <a:cubicBezTo>
                    <a:pt x="0" y="151"/>
                    <a:pt x="19" y="172"/>
                    <a:pt x="43" y="174"/>
                  </a:cubicBezTo>
                  <a:cubicBezTo>
                    <a:pt x="43" y="163"/>
                    <a:pt x="43" y="163"/>
                    <a:pt x="43" y="163"/>
                  </a:cubicBezTo>
                  <a:cubicBezTo>
                    <a:pt x="25" y="161"/>
                    <a:pt x="11" y="145"/>
                    <a:pt x="11" y="126"/>
                  </a:cubicBezTo>
                  <a:cubicBezTo>
                    <a:pt x="11" y="105"/>
                    <a:pt x="27" y="88"/>
                    <a:pt x="47" y="88"/>
                  </a:cubicBezTo>
                  <a:cubicBezTo>
                    <a:pt x="53" y="88"/>
                    <a:pt x="53" y="88"/>
                    <a:pt x="53" y="88"/>
                  </a:cubicBezTo>
                  <a:cubicBezTo>
                    <a:pt x="53" y="82"/>
                    <a:pt x="53" y="82"/>
                    <a:pt x="53" y="82"/>
                  </a:cubicBezTo>
                  <a:cubicBezTo>
                    <a:pt x="53" y="62"/>
                    <a:pt x="69" y="45"/>
                    <a:pt x="88" y="45"/>
                  </a:cubicBezTo>
                  <a:cubicBezTo>
                    <a:pt x="94" y="45"/>
                    <a:pt x="100" y="46"/>
                    <a:pt x="105" y="49"/>
                  </a:cubicBezTo>
                  <a:cubicBezTo>
                    <a:pt x="111" y="52"/>
                    <a:pt x="111" y="52"/>
                    <a:pt x="111" y="52"/>
                  </a:cubicBezTo>
                  <a:cubicBezTo>
                    <a:pt x="113" y="46"/>
                    <a:pt x="113" y="46"/>
                    <a:pt x="113" y="46"/>
                  </a:cubicBezTo>
                  <a:cubicBezTo>
                    <a:pt x="120" y="25"/>
                    <a:pt x="140" y="10"/>
                    <a:pt x="162" y="10"/>
                  </a:cubicBezTo>
                  <a:cubicBezTo>
                    <a:pt x="188" y="10"/>
                    <a:pt x="210" y="31"/>
                    <a:pt x="214" y="58"/>
                  </a:cubicBezTo>
                  <a:cubicBezTo>
                    <a:pt x="214" y="62"/>
                    <a:pt x="214" y="62"/>
                    <a:pt x="214" y="62"/>
                  </a:cubicBezTo>
                  <a:cubicBezTo>
                    <a:pt x="219" y="62"/>
                    <a:pt x="219" y="62"/>
                    <a:pt x="219" y="62"/>
                  </a:cubicBezTo>
                  <a:cubicBezTo>
                    <a:pt x="244" y="64"/>
                    <a:pt x="264" y="86"/>
                    <a:pt x="264" y="113"/>
                  </a:cubicBezTo>
                  <a:cubicBezTo>
                    <a:pt x="264" y="141"/>
                    <a:pt x="242" y="163"/>
                    <a:pt x="215" y="163"/>
                  </a:cubicBezTo>
                  <a:cubicBezTo>
                    <a:pt x="213" y="163"/>
                    <a:pt x="213" y="163"/>
                    <a:pt x="213" y="163"/>
                  </a:cubicBezTo>
                  <a:cubicBezTo>
                    <a:pt x="213" y="174"/>
                    <a:pt x="213" y="174"/>
                    <a:pt x="213" y="174"/>
                  </a:cubicBezTo>
                  <a:cubicBezTo>
                    <a:pt x="215" y="174"/>
                    <a:pt x="215" y="174"/>
                    <a:pt x="215" y="174"/>
                  </a:cubicBezTo>
                  <a:cubicBezTo>
                    <a:pt x="248" y="174"/>
                    <a:pt x="274" y="147"/>
                    <a:pt x="274" y="113"/>
                  </a:cubicBezTo>
                  <a:cubicBezTo>
                    <a:pt x="274" y="82"/>
                    <a:pt x="253" y="56"/>
                    <a:pt x="224" y="52"/>
                  </a:cubicBezTo>
                  <a:close/>
                  <a:moveTo>
                    <a:pt x="224" y="52"/>
                  </a:moveTo>
                  <a:cubicBezTo>
                    <a:pt x="224" y="52"/>
                    <a:pt x="224" y="52"/>
                    <a:pt x="224" y="5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8">
              <a:extLst>
                <a:ext uri="{FF2B5EF4-FFF2-40B4-BE49-F238E27FC236}">
                  <a16:creationId xmlns:a16="http://schemas.microsoft.com/office/drawing/2014/main" id="{344F6836-8BBF-5F4F-8378-F5CA089EC0CA}"/>
                </a:ext>
              </a:extLst>
            </p:cNvPr>
            <p:cNvSpPr>
              <a:spLocks noEditPoints="1"/>
            </p:cNvSpPr>
            <p:nvPr/>
          </p:nvSpPr>
          <p:spPr bwMode="auto">
            <a:xfrm>
              <a:off x="9713913" y="2789238"/>
              <a:ext cx="334963" cy="96837"/>
            </a:xfrm>
            <a:custGeom>
              <a:avLst/>
              <a:gdLst>
                <a:gd name="T0" fmla="*/ 123 w 127"/>
                <a:gd name="T1" fmla="*/ 0 h 37"/>
                <a:gd name="T2" fmla="*/ 4 w 127"/>
                <a:gd name="T3" fmla="*/ 0 h 37"/>
                <a:gd name="T4" fmla="*/ 0 w 127"/>
                <a:gd name="T5" fmla="*/ 5 h 37"/>
                <a:gd name="T6" fmla="*/ 0 w 127"/>
                <a:gd name="T7" fmla="*/ 33 h 37"/>
                <a:gd name="T8" fmla="*/ 4 w 127"/>
                <a:gd name="T9" fmla="*/ 37 h 37"/>
                <a:gd name="T10" fmla="*/ 123 w 127"/>
                <a:gd name="T11" fmla="*/ 37 h 37"/>
                <a:gd name="T12" fmla="*/ 127 w 127"/>
                <a:gd name="T13" fmla="*/ 33 h 37"/>
                <a:gd name="T14" fmla="*/ 127 w 127"/>
                <a:gd name="T15" fmla="*/ 5 h 37"/>
                <a:gd name="T16" fmla="*/ 123 w 127"/>
                <a:gd name="T17" fmla="*/ 0 h 37"/>
                <a:gd name="T18" fmla="*/ 19 w 127"/>
                <a:gd name="T19" fmla="*/ 28 h 37"/>
                <a:gd name="T20" fmla="*/ 12 w 127"/>
                <a:gd name="T21" fmla="*/ 28 h 37"/>
                <a:gd name="T22" fmla="*/ 12 w 127"/>
                <a:gd name="T23" fmla="*/ 9 h 37"/>
                <a:gd name="T24" fmla="*/ 19 w 127"/>
                <a:gd name="T25" fmla="*/ 9 h 37"/>
                <a:gd name="T26" fmla="*/ 19 w 127"/>
                <a:gd name="T27" fmla="*/ 28 h 37"/>
                <a:gd name="T28" fmla="*/ 35 w 127"/>
                <a:gd name="T29" fmla="*/ 28 h 37"/>
                <a:gd name="T30" fmla="*/ 28 w 127"/>
                <a:gd name="T31" fmla="*/ 28 h 37"/>
                <a:gd name="T32" fmla="*/ 28 w 127"/>
                <a:gd name="T33" fmla="*/ 9 h 37"/>
                <a:gd name="T34" fmla="*/ 35 w 127"/>
                <a:gd name="T35" fmla="*/ 9 h 37"/>
                <a:gd name="T36" fmla="*/ 35 w 127"/>
                <a:gd name="T37" fmla="*/ 28 h 37"/>
                <a:gd name="T38" fmla="*/ 105 w 127"/>
                <a:gd name="T39" fmla="*/ 27 h 37"/>
                <a:gd name="T40" fmla="*/ 96 w 127"/>
                <a:gd name="T41" fmla="*/ 19 h 37"/>
                <a:gd name="T42" fmla="*/ 105 w 127"/>
                <a:gd name="T43" fmla="*/ 10 h 37"/>
                <a:gd name="T44" fmla="*/ 114 w 127"/>
                <a:gd name="T45" fmla="*/ 19 h 37"/>
                <a:gd name="T46" fmla="*/ 105 w 127"/>
                <a:gd name="T47" fmla="*/ 27 h 37"/>
                <a:gd name="T48" fmla="*/ 105 w 127"/>
                <a:gd name="T49" fmla="*/ 27 h 37"/>
                <a:gd name="T50" fmla="*/ 105 w 127"/>
                <a:gd name="T51"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37">
                  <a:moveTo>
                    <a:pt x="123" y="0"/>
                  </a:moveTo>
                  <a:cubicBezTo>
                    <a:pt x="4" y="0"/>
                    <a:pt x="4" y="0"/>
                    <a:pt x="4" y="0"/>
                  </a:cubicBezTo>
                  <a:cubicBezTo>
                    <a:pt x="2" y="0"/>
                    <a:pt x="0" y="2"/>
                    <a:pt x="0" y="5"/>
                  </a:cubicBezTo>
                  <a:cubicBezTo>
                    <a:pt x="0" y="33"/>
                    <a:pt x="0" y="33"/>
                    <a:pt x="0" y="33"/>
                  </a:cubicBezTo>
                  <a:cubicBezTo>
                    <a:pt x="0" y="35"/>
                    <a:pt x="2" y="37"/>
                    <a:pt x="4" y="37"/>
                  </a:cubicBezTo>
                  <a:cubicBezTo>
                    <a:pt x="123" y="37"/>
                    <a:pt x="123" y="37"/>
                    <a:pt x="123" y="37"/>
                  </a:cubicBezTo>
                  <a:cubicBezTo>
                    <a:pt x="126" y="37"/>
                    <a:pt x="127" y="35"/>
                    <a:pt x="127" y="33"/>
                  </a:cubicBezTo>
                  <a:cubicBezTo>
                    <a:pt x="127" y="5"/>
                    <a:pt x="127" y="5"/>
                    <a:pt x="127" y="5"/>
                  </a:cubicBezTo>
                  <a:cubicBezTo>
                    <a:pt x="127" y="2"/>
                    <a:pt x="126" y="0"/>
                    <a:pt x="123" y="0"/>
                  </a:cubicBezTo>
                  <a:close/>
                  <a:moveTo>
                    <a:pt x="19" y="28"/>
                  </a:moveTo>
                  <a:cubicBezTo>
                    <a:pt x="12" y="28"/>
                    <a:pt x="12" y="28"/>
                    <a:pt x="12" y="28"/>
                  </a:cubicBezTo>
                  <a:cubicBezTo>
                    <a:pt x="12" y="9"/>
                    <a:pt x="12" y="9"/>
                    <a:pt x="12" y="9"/>
                  </a:cubicBezTo>
                  <a:cubicBezTo>
                    <a:pt x="19" y="9"/>
                    <a:pt x="19" y="9"/>
                    <a:pt x="19" y="9"/>
                  </a:cubicBezTo>
                  <a:lnTo>
                    <a:pt x="19" y="28"/>
                  </a:lnTo>
                  <a:close/>
                  <a:moveTo>
                    <a:pt x="35" y="28"/>
                  </a:moveTo>
                  <a:cubicBezTo>
                    <a:pt x="28" y="28"/>
                    <a:pt x="28" y="28"/>
                    <a:pt x="28" y="28"/>
                  </a:cubicBezTo>
                  <a:cubicBezTo>
                    <a:pt x="28" y="9"/>
                    <a:pt x="28" y="9"/>
                    <a:pt x="28" y="9"/>
                  </a:cubicBezTo>
                  <a:cubicBezTo>
                    <a:pt x="35" y="9"/>
                    <a:pt x="35" y="9"/>
                    <a:pt x="35" y="9"/>
                  </a:cubicBezTo>
                  <a:lnTo>
                    <a:pt x="35" y="28"/>
                  </a:lnTo>
                  <a:close/>
                  <a:moveTo>
                    <a:pt x="105" y="27"/>
                  </a:moveTo>
                  <a:cubicBezTo>
                    <a:pt x="100" y="27"/>
                    <a:pt x="96" y="24"/>
                    <a:pt x="96" y="19"/>
                  </a:cubicBezTo>
                  <a:cubicBezTo>
                    <a:pt x="96" y="14"/>
                    <a:pt x="100" y="10"/>
                    <a:pt x="105" y="10"/>
                  </a:cubicBezTo>
                  <a:cubicBezTo>
                    <a:pt x="110" y="10"/>
                    <a:pt x="114" y="14"/>
                    <a:pt x="114" y="19"/>
                  </a:cubicBezTo>
                  <a:cubicBezTo>
                    <a:pt x="114" y="24"/>
                    <a:pt x="110" y="27"/>
                    <a:pt x="105" y="27"/>
                  </a:cubicBezTo>
                  <a:close/>
                  <a:moveTo>
                    <a:pt x="105" y="27"/>
                  </a:moveTo>
                  <a:cubicBezTo>
                    <a:pt x="105" y="27"/>
                    <a:pt x="105" y="27"/>
                    <a:pt x="105" y="2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9">
              <a:extLst>
                <a:ext uri="{FF2B5EF4-FFF2-40B4-BE49-F238E27FC236}">
                  <a16:creationId xmlns:a16="http://schemas.microsoft.com/office/drawing/2014/main" id="{F10F8336-0DA9-0A42-8EA7-1CEA58E72A36}"/>
                </a:ext>
              </a:extLst>
            </p:cNvPr>
            <p:cNvSpPr>
              <a:spLocks noEditPoints="1"/>
            </p:cNvSpPr>
            <p:nvPr/>
          </p:nvSpPr>
          <p:spPr bwMode="auto">
            <a:xfrm>
              <a:off x="9713913" y="2682875"/>
              <a:ext cx="334963" cy="98425"/>
            </a:xfrm>
            <a:custGeom>
              <a:avLst/>
              <a:gdLst>
                <a:gd name="T0" fmla="*/ 123 w 127"/>
                <a:gd name="T1" fmla="*/ 0 h 37"/>
                <a:gd name="T2" fmla="*/ 4 w 127"/>
                <a:gd name="T3" fmla="*/ 0 h 37"/>
                <a:gd name="T4" fmla="*/ 0 w 127"/>
                <a:gd name="T5" fmla="*/ 5 h 37"/>
                <a:gd name="T6" fmla="*/ 0 w 127"/>
                <a:gd name="T7" fmla="*/ 32 h 37"/>
                <a:gd name="T8" fmla="*/ 4 w 127"/>
                <a:gd name="T9" fmla="*/ 37 h 37"/>
                <a:gd name="T10" fmla="*/ 123 w 127"/>
                <a:gd name="T11" fmla="*/ 37 h 37"/>
                <a:gd name="T12" fmla="*/ 127 w 127"/>
                <a:gd name="T13" fmla="*/ 32 h 37"/>
                <a:gd name="T14" fmla="*/ 127 w 127"/>
                <a:gd name="T15" fmla="*/ 4 h 37"/>
                <a:gd name="T16" fmla="*/ 123 w 127"/>
                <a:gd name="T17" fmla="*/ 0 h 37"/>
                <a:gd name="T18" fmla="*/ 19 w 127"/>
                <a:gd name="T19" fmla="*/ 28 h 37"/>
                <a:gd name="T20" fmla="*/ 12 w 127"/>
                <a:gd name="T21" fmla="*/ 28 h 37"/>
                <a:gd name="T22" fmla="*/ 12 w 127"/>
                <a:gd name="T23" fmla="*/ 9 h 37"/>
                <a:gd name="T24" fmla="*/ 19 w 127"/>
                <a:gd name="T25" fmla="*/ 9 h 37"/>
                <a:gd name="T26" fmla="*/ 19 w 127"/>
                <a:gd name="T27" fmla="*/ 28 h 37"/>
                <a:gd name="T28" fmla="*/ 35 w 127"/>
                <a:gd name="T29" fmla="*/ 28 h 37"/>
                <a:gd name="T30" fmla="*/ 28 w 127"/>
                <a:gd name="T31" fmla="*/ 28 h 37"/>
                <a:gd name="T32" fmla="*/ 28 w 127"/>
                <a:gd name="T33" fmla="*/ 9 h 37"/>
                <a:gd name="T34" fmla="*/ 35 w 127"/>
                <a:gd name="T35" fmla="*/ 9 h 37"/>
                <a:gd name="T36" fmla="*/ 35 w 127"/>
                <a:gd name="T37" fmla="*/ 28 h 37"/>
                <a:gd name="T38" fmla="*/ 105 w 127"/>
                <a:gd name="T39" fmla="*/ 27 h 37"/>
                <a:gd name="T40" fmla="*/ 96 w 127"/>
                <a:gd name="T41" fmla="*/ 18 h 37"/>
                <a:gd name="T42" fmla="*/ 105 w 127"/>
                <a:gd name="T43" fmla="*/ 9 h 37"/>
                <a:gd name="T44" fmla="*/ 114 w 127"/>
                <a:gd name="T45" fmla="*/ 18 h 37"/>
                <a:gd name="T46" fmla="*/ 105 w 127"/>
                <a:gd name="T47" fmla="*/ 27 h 37"/>
                <a:gd name="T48" fmla="*/ 105 w 127"/>
                <a:gd name="T49" fmla="*/ 27 h 37"/>
                <a:gd name="T50" fmla="*/ 105 w 127"/>
                <a:gd name="T51"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37">
                  <a:moveTo>
                    <a:pt x="123" y="0"/>
                  </a:moveTo>
                  <a:cubicBezTo>
                    <a:pt x="4" y="0"/>
                    <a:pt x="4" y="0"/>
                    <a:pt x="4" y="0"/>
                  </a:cubicBezTo>
                  <a:cubicBezTo>
                    <a:pt x="2" y="0"/>
                    <a:pt x="0" y="2"/>
                    <a:pt x="0" y="5"/>
                  </a:cubicBezTo>
                  <a:cubicBezTo>
                    <a:pt x="0" y="32"/>
                    <a:pt x="0" y="32"/>
                    <a:pt x="0" y="32"/>
                  </a:cubicBezTo>
                  <a:cubicBezTo>
                    <a:pt x="0" y="35"/>
                    <a:pt x="2" y="37"/>
                    <a:pt x="4" y="37"/>
                  </a:cubicBezTo>
                  <a:cubicBezTo>
                    <a:pt x="123" y="37"/>
                    <a:pt x="123" y="37"/>
                    <a:pt x="123" y="37"/>
                  </a:cubicBezTo>
                  <a:cubicBezTo>
                    <a:pt x="126" y="37"/>
                    <a:pt x="127" y="35"/>
                    <a:pt x="127" y="32"/>
                  </a:cubicBezTo>
                  <a:cubicBezTo>
                    <a:pt x="127" y="4"/>
                    <a:pt x="127" y="4"/>
                    <a:pt x="127" y="4"/>
                  </a:cubicBezTo>
                  <a:cubicBezTo>
                    <a:pt x="127" y="2"/>
                    <a:pt x="126" y="0"/>
                    <a:pt x="123" y="0"/>
                  </a:cubicBezTo>
                  <a:close/>
                  <a:moveTo>
                    <a:pt x="19" y="28"/>
                  </a:moveTo>
                  <a:cubicBezTo>
                    <a:pt x="12" y="28"/>
                    <a:pt x="12" y="28"/>
                    <a:pt x="12" y="28"/>
                  </a:cubicBezTo>
                  <a:cubicBezTo>
                    <a:pt x="12" y="9"/>
                    <a:pt x="12" y="9"/>
                    <a:pt x="12" y="9"/>
                  </a:cubicBezTo>
                  <a:cubicBezTo>
                    <a:pt x="19" y="9"/>
                    <a:pt x="19" y="9"/>
                    <a:pt x="19" y="9"/>
                  </a:cubicBezTo>
                  <a:lnTo>
                    <a:pt x="19" y="28"/>
                  </a:lnTo>
                  <a:close/>
                  <a:moveTo>
                    <a:pt x="35" y="28"/>
                  </a:moveTo>
                  <a:cubicBezTo>
                    <a:pt x="28" y="28"/>
                    <a:pt x="28" y="28"/>
                    <a:pt x="28" y="28"/>
                  </a:cubicBezTo>
                  <a:cubicBezTo>
                    <a:pt x="28" y="9"/>
                    <a:pt x="28" y="9"/>
                    <a:pt x="28" y="9"/>
                  </a:cubicBezTo>
                  <a:cubicBezTo>
                    <a:pt x="35" y="9"/>
                    <a:pt x="35" y="9"/>
                    <a:pt x="35" y="9"/>
                  </a:cubicBezTo>
                  <a:lnTo>
                    <a:pt x="35" y="28"/>
                  </a:lnTo>
                  <a:close/>
                  <a:moveTo>
                    <a:pt x="105" y="27"/>
                  </a:moveTo>
                  <a:cubicBezTo>
                    <a:pt x="100" y="27"/>
                    <a:pt x="96" y="23"/>
                    <a:pt x="96" y="18"/>
                  </a:cubicBezTo>
                  <a:cubicBezTo>
                    <a:pt x="96" y="13"/>
                    <a:pt x="100" y="9"/>
                    <a:pt x="105" y="9"/>
                  </a:cubicBezTo>
                  <a:cubicBezTo>
                    <a:pt x="110" y="9"/>
                    <a:pt x="114" y="13"/>
                    <a:pt x="114" y="18"/>
                  </a:cubicBezTo>
                  <a:cubicBezTo>
                    <a:pt x="114" y="23"/>
                    <a:pt x="110" y="27"/>
                    <a:pt x="105" y="27"/>
                  </a:cubicBezTo>
                  <a:close/>
                  <a:moveTo>
                    <a:pt x="105" y="27"/>
                  </a:moveTo>
                  <a:cubicBezTo>
                    <a:pt x="105" y="27"/>
                    <a:pt x="105" y="27"/>
                    <a:pt x="105" y="2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10">
              <a:extLst>
                <a:ext uri="{FF2B5EF4-FFF2-40B4-BE49-F238E27FC236}">
                  <a16:creationId xmlns:a16="http://schemas.microsoft.com/office/drawing/2014/main" id="{D0894490-050B-FD4C-9792-CB027E93B211}"/>
                </a:ext>
              </a:extLst>
            </p:cNvPr>
            <p:cNvSpPr>
              <a:spLocks noEditPoints="1"/>
            </p:cNvSpPr>
            <p:nvPr/>
          </p:nvSpPr>
          <p:spPr bwMode="auto">
            <a:xfrm>
              <a:off x="9713913" y="2578100"/>
              <a:ext cx="334963" cy="93662"/>
            </a:xfrm>
            <a:custGeom>
              <a:avLst/>
              <a:gdLst>
                <a:gd name="T0" fmla="*/ 123 w 127"/>
                <a:gd name="T1" fmla="*/ 0 h 36"/>
                <a:gd name="T2" fmla="*/ 4 w 127"/>
                <a:gd name="T3" fmla="*/ 0 h 36"/>
                <a:gd name="T4" fmla="*/ 0 w 127"/>
                <a:gd name="T5" fmla="*/ 4 h 36"/>
                <a:gd name="T6" fmla="*/ 0 w 127"/>
                <a:gd name="T7" fmla="*/ 32 h 36"/>
                <a:gd name="T8" fmla="*/ 4 w 127"/>
                <a:gd name="T9" fmla="*/ 36 h 36"/>
                <a:gd name="T10" fmla="*/ 123 w 127"/>
                <a:gd name="T11" fmla="*/ 36 h 36"/>
                <a:gd name="T12" fmla="*/ 127 w 127"/>
                <a:gd name="T13" fmla="*/ 32 h 36"/>
                <a:gd name="T14" fmla="*/ 127 w 127"/>
                <a:gd name="T15" fmla="*/ 4 h 36"/>
                <a:gd name="T16" fmla="*/ 123 w 127"/>
                <a:gd name="T17" fmla="*/ 0 h 36"/>
                <a:gd name="T18" fmla="*/ 19 w 127"/>
                <a:gd name="T19" fmla="*/ 27 h 36"/>
                <a:gd name="T20" fmla="*/ 12 w 127"/>
                <a:gd name="T21" fmla="*/ 27 h 36"/>
                <a:gd name="T22" fmla="*/ 12 w 127"/>
                <a:gd name="T23" fmla="*/ 8 h 36"/>
                <a:gd name="T24" fmla="*/ 19 w 127"/>
                <a:gd name="T25" fmla="*/ 8 h 36"/>
                <a:gd name="T26" fmla="*/ 19 w 127"/>
                <a:gd name="T27" fmla="*/ 27 h 36"/>
                <a:gd name="T28" fmla="*/ 35 w 127"/>
                <a:gd name="T29" fmla="*/ 27 h 36"/>
                <a:gd name="T30" fmla="*/ 28 w 127"/>
                <a:gd name="T31" fmla="*/ 27 h 36"/>
                <a:gd name="T32" fmla="*/ 28 w 127"/>
                <a:gd name="T33" fmla="*/ 8 h 36"/>
                <a:gd name="T34" fmla="*/ 35 w 127"/>
                <a:gd name="T35" fmla="*/ 8 h 36"/>
                <a:gd name="T36" fmla="*/ 35 w 127"/>
                <a:gd name="T37" fmla="*/ 27 h 36"/>
                <a:gd name="T38" fmla="*/ 105 w 127"/>
                <a:gd name="T39" fmla="*/ 27 h 36"/>
                <a:gd name="T40" fmla="*/ 96 w 127"/>
                <a:gd name="T41" fmla="*/ 18 h 36"/>
                <a:gd name="T42" fmla="*/ 105 w 127"/>
                <a:gd name="T43" fmla="*/ 9 h 36"/>
                <a:gd name="T44" fmla="*/ 114 w 127"/>
                <a:gd name="T45" fmla="*/ 18 h 36"/>
                <a:gd name="T46" fmla="*/ 105 w 127"/>
                <a:gd name="T47" fmla="*/ 27 h 36"/>
                <a:gd name="T48" fmla="*/ 105 w 127"/>
                <a:gd name="T49" fmla="*/ 27 h 36"/>
                <a:gd name="T50" fmla="*/ 105 w 127"/>
                <a:gd name="T51"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36">
                  <a:moveTo>
                    <a:pt x="123" y="0"/>
                  </a:moveTo>
                  <a:cubicBezTo>
                    <a:pt x="4" y="0"/>
                    <a:pt x="4" y="0"/>
                    <a:pt x="4" y="0"/>
                  </a:cubicBezTo>
                  <a:cubicBezTo>
                    <a:pt x="2" y="0"/>
                    <a:pt x="0" y="2"/>
                    <a:pt x="0" y="4"/>
                  </a:cubicBezTo>
                  <a:cubicBezTo>
                    <a:pt x="0" y="32"/>
                    <a:pt x="0" y="32"/>
                    <a:pt x="0" y="32"/>
                  </a:cubicBezTo>
                  <a:cubicBezTo>
                    <a:pt x="0" y="34"/>
                    <a:pt x="2" y="36"/>
                    <a:pt x="4" y="36"/>
                  </a:cubicBezTo>
                  <a:cubicBezTo>
                    <a:pt x="123" y="36"/>
                    <a:pt x="123" y="36"/>
                    <a:pt x="123" y="36"/>
                  </a:cubicBezTo>
                  <a:cubicBezTo>
                    <a:pt x="126" y="36"/>
                    <a:pt x="127" y="34"/>
                    <a:pt x="127" y="32"/>
                  </a:cubicBezTo>
                  <a:cubicBezTo>
                    <a:pt x="127" y="4"/>
                    <a:pt x="127" y="4"/>
                    <a:pt x="127" y="4"/>
                  </a:cubicBezTo>
                  <a:cubicBezTo>
                    <a:pt x="127" y="2"/>
                    <a:pt x="126" y="0"/>
                    <a:pt x="123" y="0"/>
                  </a:cubicBezTo>
                  <a:close/>
                  <a:moveTo>
                    <a:pt x="19" y="27"/>
                  </a:moveTo>
                  <a:cubicBezTo>
                    <a:pt x="12" y="27"/>
                    <a:pt x="12" y="27"/>
                    <a:pt x="12" y="27"/>
                  </a:cubicBezTo>
                  <a:cubicBezTo>
                    <a:pt x="12" y="8"/>
                    <a:pt x="12" y="8"/>
                    <a:pt x="12" y="8"/>
                  </a:cubicBezTo>
                  <a:cubicBezTo>
                    <a:pt x="19" y="8"/>
                    <a:pt x="19" y="8"/>
                    <a:pt x="19" y="8"/>
                  </a:cubicBezTo>
                  <a:lnTo>
                    <a:pt x="19" y="27"/>
                  </a:lnTo>
                  <a:close/>
                  <a:moveTo>
                    <a:pt x="35" y="27"/>
                  </a:moveTo>
                  <a:cubicBezTo>
                    <a:pt x="28" y="27"/>
                    <a:pt x="28" y="27"/>
                    <a:pt x="28" y="27"/>
                  </a:cubicBezTo>
                  <a:cubicBezTo>
                    <a:pt x="28" y="8"/>
                    <a:pt x="28" y="8"/>
                    <a:pt x="28" y="8"/>
                  </a:cubicBezTo>
                  <a:cubicBezTo>
                    <a:pt x="35" y="8"/>
                    <a:pt x="35" y="8"/>
                    <a:pt x="35" y="8"/>
                  </a:cubicBezTo>
                  <a:lnTo>
                    <a:pt x="35" y="27"/>
                  </a:lnTo>
                  <a:close/>
                  <a:moveTo>
                    <a:pt x="105" y="27"/>
                  </a:moveTo>
                  <a:cubicBezTo>
                    <a:pt x="100" y="27"/>
                    <a:pt x="96" y="23"/>
                    <a:pt x="96" y="18"/>
                  </a:cubicBezTo>
                  <a:cubicBezTo>
                    <a:pt x="96" y="13"/>
                    <a:pt x="100" y="9"/>
                    <a:pt x="105" y="9"/>
                  </a:cubicBezTo>
                  <a:cubicBezTo>
                    <a:pt x="110" y="9"/>
                    <a:pt x="114" y="13"/>
                    <a:pt x="114" y="18"/>
                  </a:cubicBezTo>
                  <a:cubicBezTo>
                    <a:pt x="114" y="23"/>
                    <a:pt x="110" y="27"/>
                    <a:pt x="105" y="27"/>
                  </a:cubicBezTo>
                  <a:close/>
                  <a:moveTo>
                    <a:pt x="105" y="27"/>
                  </a:moveTo>
                  <a:cubicBezTo>
                    <a:pt x="105" y="27"/>
                    <a:pt x="105" y="27"/>
                    <a:pt x="105" y="2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2" name="Freeform 114">
            <a:extLst>
              <a:ext uri="{FF2B5EF4-FFF2-40B4-BE49-F238E27FC236}">
                <a16:creationId xmlns:a16="http://schemas.microsoft.com/office/drawing/2014/main" id="{BFFF8329-DEC3-5B4C-8BEC-25AC9F6194C0}"/>
              </a:ext>
            </a:extLst>
          </p:cNvPr>
          <p:cNvSpPr>
            <a:spLocks noEditPoints="1"/>
          </p:cNvSpPr>
          <p:nvPr/>
        </p:nvSpPr>
        <p:spPr bwMode="auto">
          <a:xfrm>
            <a:off x="4097994" y="4915987"/>
            <a:ext cx="244555" cy="274255"/>
          </a:xfrm>
          <a:custGeom>
            <a:avLst/>
            <a:gdLst>
              <a:gd name="T0" fmla="*/ 237 w 428"/>
              <a:gd name="T1" fmla="*/ 443 h 481"/>
              <a:gd name="T2" fmla="*/ 214 w 428"/>
              <a:gd name="T3" fmla="*/ 450 h 481"/>
              <a:gd name="T4" fmla="*/ 192 w 428"/>
              <a:gd name="T5" fmla="*/ 442 h 481"/>
              <a:gd name="T6" fmla="*/ 34 w 428"/>
              <a:gd name="T7" fmla="*/ 124 h 481"/>
              <a:gd name="T8" fmla="*/ 34 w 428"/>
              <a:gd name="T9" fmla="*/ 66 h 481"/>
              <a:gd name="T10" fmla="*/ 114 w 428"/>
              <a:gd name="T11" fmla="*/ 45 h 481"/>
              <a:gd name="T12" fmla="*/ 214 w 428"/>
              <a:gd name="T13" fmla="*/ 32 h 481"/>
              <a:gd name="T14" fmla="*/ 393 w 428"/>
              <a:gd name="T15" fmla="*/ 66 h 481"/>
              <a:gd name="T16" fmla="*/ 394 w 428"/>
              <a:gd name="T17" fmla="*/ 131 h 481"/>
              <a:gd name="T18" fmla="*/ 237 w 428"/>
              <a:gd name="T19" fmla="*/ 443 h 481"/>
              <a:gd name="T20" fmla="*/ 425 w 428"/>
              <a:gd name="T21" fmla="*/ 130 h 481"/>
              <a:gd name="T22" fmla="*/ 424 w 428"/>
              <a:gd name="T23" fmla="*/ 54 h 481"/>
              <a:gd name="T24" fmla="*/ 413 w 428"/>
              <a:gd name="T25" fmla="*/ 39 h 481"/>
              <a:gd name="T26" fmla="*/ 216 w 428"/>
              <a:gd name="T27" fmla="*/ 0 h 481"/>
              <a:gd name="T28" fmla="*/ 214 w 428"/>
              <a:gd name="T29" fmla="*/ 0 h 481"/>
              <a:gd name="T30" fmla="*/ 107 w 428"/>
              <a:gd name="T31" fmla="*/ 15 h 481"/>
              <a:gd name="T32" fmla="*/ 14 w 428"/>
              <a:gd name="T33" fmla="*/ 39 h 481"/>
              <a:gd name="T34" fmla="*/ 3 w 428"/>
              <a:gd name="T35" fmla="*/ 54 h 481"/>
              <a:gd name="T36" fmla="*/ 2 w 428"/>
              <a:gd name="T37" fmla="*/ 123 h 481"/>
              <a:gd name="T38" fmla="*/ 177 w 428"/>
              <a:gd name="T39" fmla="*/ 470 h 481"/>
              <a:gd name="T40" fmla="*/ 214 w 428"/>
              <a:gd name="T41" fmla="*/ 481 h 481"/>
              <a:gd name="T42" fmla="*/ 252 w 428"/>
              <a:gd name="T43" fmla="*/ 470 h 481"/>
              <a:gd name="T44" fmla="*/ 425 w 428"/>
              <a:gd name="T45" fmla="*/ 130 h 481"/>
              <a:gd name="T46" fmla="*/ 324 w 428"/>
              <a:gd name="T47" fmla="*/ 137 h 481"/>
              <a:gd name="T48" fmla="*/ 183 w 428"/>
              <a:gd name="T49" fmla="*/ 279 h 481"/>
              <a:gd name="T50" fmla="*/ 114 w 428"/>
              <a:gd name="T51" fmla="*/ 210 h 481"/>
              <a:gd name="T52" fmla="*/ 84 w 428"/>
              <a:gd name="T53" fmla="*/ 209 h 481"/>
              <a:gd name="T54" fmla="*/ 84 w 428"/>
              <a:gd name="T55" fmla="*/ 239 h 481"/>
              <a:gd name="T56" fmla="*/ 168 w 428"/>
              <a:gd name="T57" fmla="*/ 324 h 481"/>
              <a:gd name="T58" fmla="*/ 183 w 428"/>
              <a:gd name="T59" fmla="*/ 330 h 481"/>
              <a:gd name="T60" fmla="*/ 198 w 428"/>
              <a:gd name="T61" fmla="*/ 324 h 481"/>
              <a:gd name="T62" fmla="*/ 354 w 428"/>
              <a:gd name="T63" fmla="*/ 167 h 481"/>
              <a:gd name="T64" fmla="*/ 354 w 428"/>
              <a:gd name="T65" fmla="*/ 137 h 481"/>
              <a:gd name="T66" fmla="*/ 324 w 428"/>
              <a:gd name="T67" fmla="*/ 137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8" h="481">
                <a:moveTo>
                  <a:pt x="237" y="443"/>
                </a:moveTo>
                <a:cubicBezTo>
                  <a:pt x="227" y="448"/>
                  <a:pt x="220" y="450"/>
                  <a:pt x="214" y="450"/>
                </a:cubicBezTo>
                <a:cubicBezTo>
                  <a:pt x="208" y="450"/>
                  <a:pt x="202" y="448"/>
                  <a:pt x="192" y="442"/>
                </a:cubicBezTo>
                <a:cubicBezTo>
                  <a:pt x="31" y="354"/>
                  <a:pt x="32" y="305"/>
                  <a:pt x="34" y="124"/>
                </a:cubicBezTo>
                <a:cubicBezTo>
                  <a:pt x="34" y="106"/>
                  <a:pt x="34" y="86"/>
                  <a:pt x="34" y="66"/>
                </a:cubicBezTo>
                <a:cubicBezTo>
                  <a:pt x="59" y="58"/>
                  <a:pt x="86" y="52"/>
                  <a:pt x="114" y="45"/>
                </a:cubicBezTo>
                <a:cubicBezTo>
                  <a:pt x="144" y="38"/>
                  <a:pt x="178" y="34"/>
                  <a:pt x="214" y="32"/>
                </a:cubicBezTo>
                <a:cubicBezTo>
                  <a:pt x="283" y="39"/>
                  <a:pt x="336" y="49"/>
                  <a:pt x="393" y="66"/>
                </a:cubicBezTo>
                <a:cubicBezTo>
                  <a:pt x="393" y="89"/>
                  <a:pt x="393" y="111"/>
                  <a:pt x="394" y="131"/>
                </a:cubicBezTo>
                <a:cubicBezTo>
                  <a:pt x="396" y="313"/>
                  <a:pt x="397" y="356"/>
                  <a:pt x="237" y="443"/>
                </a:cubicBezTo>
                <a:moveTo>
                  <a:pt x="425" y="130"/>
                </a:moveTo>
                <a:cubicBezTo>
                  <a:pt x="425" y="107"/>
                  <a:pt x="424" y="82"/>
                  <a:pt x="424" y="54"/>
                </a:cubicBezTo>
                <a:cubicBezTo>
                  <a:pt x="424" y="47"/>
                  <a:pt x="420" y="41"/>
                  <a:pt x="413" y="39"/>
                </a:cubicBezTo>
                <a:cubicBezTo>
                  <a:pt x="349" y="20"/>
                  <a:pt x="292" y="9"/>
                  <a:pt x="216" y="0"/>
                </a:cubicBezTo>
                <a:cubicBezTo>
                  <a:pt x="215" y="0"/>
                  <a:pt x="214" y="0"/>
                  <a:pt x="214" y="0"/>
                </a:cubicBezTo>
                <a:cubicBezTo>
                  <a:pt x="175" y="2"/>
                  <a:pt x="139" y="7"/>
                  <a:pt x="107" y="15"/>
                </a:cubicBezTo>
                <a:cubicBezTo>
                  <a:pt x="74" y="22"/>
                  <a:pt x="43" y="30"/>
                  <a:pt x="14" y="39"/>
                </a:cubicBezTo>
                <a:cubicBezTo>
                  <a:pt x="7" y="41"/>
                  <a:pt x="3" y="47"/>
                  <a:pt x="3" y="54"/>
                </a:cubicBezTo>
                <a:cubicBezTo>
                  <a:pt x="3" y="79"/>
                  <a:pt x="3" y="102"/>
                  <a:pt x="2" y="123"/>
                </a:cubicBezTo>
                <a:cubicBezTo>
                  <a:pt x="0" y="304"/>
                  <a:pt x="0" y="372"/>
                  <a:pt x="177" y="470"/>
                </a:cubicBezTo>
                <a:cubicBezTo>
                  <a:pt x="192" y="478"/>
                  <a:pt x="203" y="481"/>
                  <a:pt x="214" y="481"/>
                </a:cubicBezTo>
                <a:cubicBezTo>
                  <a:pt x="226" y="481"/>
                  <a:pt x="237" y="478"/>
                  <a:pt x="252" y="470"/>
                </a:cubicBezTo>
                <a:cubicBezTo>
                  <a:pt x="428" y="375"/>
                  <a:pt x="428" y="318"/>
                  <a:pt x="425" y="130"/>
                </a:cubicBezTo>
                <a:moveTo>
                  <a:pt x="324" y="137"/>
                </a:moveTo>
                <a:cubicBezTo>
                  <a:pt x="183" y="279"/>
                  <a:pt x="183" y="279"/>
                  <a:pt x="183" y="279"/>
                </a:cubicBezTo>
                <a:cubicBezTo>
                  <a:pt x="114" y="210"/>
                  <a:pt x="114" y="210"/>
                  <a:pt x="114" y="210"/>
                </a:cubicBezTo>
                <a:cubicBezTo>
                  <a:pt x="105" y="201"/>
                  <a:pt x="92" y="201"/>
                  <a:pt x="84" y="209"/>
                </a:cubicBezTo>
                <a:cubicBezTo>
                  <a:pt x="76" y="218"/>
                  <a:pt x="76" y="231"/>
                  <a:pt x="84" y="239"/>
                </a:cubicBezTo>
                <a:cubicBezTo>
                  <a:pt x="168" y="324"/>
                  <a:pt x="168" y="324"/>
                  <a:pt x="168" y="324"/>
                </a:cubicBezTo>
                <a:cubicBezTo>
                  <a:pt x="172" y="328"/>
                  <a:pt x="177" y="330"/>
                  <a:pt x="183" y="330"/>
                </a:cubicBezTo>
                <a:cubicBezTo>
                  <a:pt x="189" y="330"/>
                  <a:pt x="194" y="328"/>
                  <a:pt x="198" y="324"/>
                </a:cubicBezTo>
                <a:cubicBezTo>
                  <a:pt x="354" y="167"/>
                  <a:pt x="354" y="167"/>
                  <a:pt x="354" y="167"/>
                </a:cubicBezTo>
                <a:cubicBezTo>
                  <a:pt x="362" y="159"/>
                  <a:pt x="362" y="145"/>
                  <a:pt x="354" y="137"/>
                </a:cubicBezTo>
                <a:cubicBezTo>
                  <a:pt x="346" y="129"/>
                  <a:pt x="333" y="129"/>
                  <a:pt x="324" y="13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extLst>
      <p:ext uri="{BB962C8B-B14F-4D97-AF65-F5344CB8AC3E}">
        <p14:creationId xmlns:p14="http://schemas.microsoft.com/office/powerpoint/2010/main" val="352258932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983395-8C76-8E4D-89B7-E1B89C7AA9C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Footer Placeholder 2">
            <a:extLst>
              <a:ext uri="{FF2B5EF4-FFF2-40B4-BE49-F238E27FC236}">
                <a16:creationId xmlns:a16="http://schemas.microsoft.com/office/drawing/2014/main" id="{2F8CE9C2-98BC-6449-A60C-DCE6CC9BD579}"/>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7BBF9A20-7082-FE40-B7AE-FF3A443049A6}"/>
              </a:ext>
            </a:extLst>
          </p:cNvPr>
          <p:cNvSpPr>
            <a:spLocks noGrp="1"/>
          </p:cNvSpPr>
          <p:nvPr>
            <p:ph type="sldNum" sz="quarter" idx="12"/>
          </p:nvPr>
        </p:nvSpPr>
        <p:spPr/>
        <p:txBody>
          <a:bodyPr/>
          <a:lstStyle/>
          <a:p>
            <a:r>
              <a:rPr lang="en-US" altLang="zh-CN"/>
              <a:t>Page  </a:t>
            </a:r>
            <a:fld id="{6F6B6950-8D1A-4668-8374-25B44628E0DF}" type="slidenum">
              <a:rPr lang="zh-CN" altLang="en-US" smtClean="0"/>
              <a:pPr/>
              <a:t>4</a:t>
            </a:fld>
            <a:endParaRPr lang="zh-CN" altLang="en-US" dirty="0"/>
          </a:p>
        </p:txBody>
      </p:sp>
      <p:sp>
        <p:nvSpPr>
          <p:cNvPr id="5" name="Title 4">
            <a:extLst>
              <a:ext uri="{FF2B5EF4-FFF2-40B4-BE49-F238E27FC236}">
                <a16:creationId xmlns:a16="http://schemas.microsoft.com/office/drawing/2014/main" id="{39E1E477-38D9-D144-9EED-02FCED01F0DC}"/>
              </a:ext>
            </a:extLst>
          </p:cNvPr>
          <p:cNvSpPr>
            <a:spLocks noGrp="1"/>
          </p:cNvSpPr>
          <p:nvPr>
            <p:ph type="ctrTitle"/>
          </p:nvPr>
        </p:nvSpPr>
        <p:spPr/>
        <p:txBody>
          <a:bodyPr/>
          <a:lstStyle/>
          <a:p>
            <a:endParaRPr lang="en-US" dirty="0"/>
          </a:p>
        </p:txBody>
      </p:sp>
      <p:pic>
        <p:nvPicPr>
          <p:cNvPr id="8" name="smart manufacturing" descr="smart manufacturing">
            <a:hlinkClick r:id="" action="ppaction://media"/>
            <a:extLst>
              <a:ext uri="{FF2B5EF4-FFF2-40B4-BE49-F238E27FC236}">
                <a16:creationId xmlns:a16="http://schemas.microsoft.com/office/drawing/2014/main" id="{2CA064BD-A194-5641-A592-455638E0165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763" y="32992"/>
            <a:ext cx="12192000" cy="6800850"/>
          </a:xfrm>
          <a:prstGeom prst="rect">
            <a:avLst/>
          </a:prstGeom>
        </p:spPr>
      </p:pic>
    </p:spTree>
    <p:extLst>
      <p:ext uri="{BB962C8B-B14F-4D97-AF65-F5344CB8AC3E}">
        <p14:creationId xmlns:p14="http://schemas.microsoft.com/office/powerpoint/2010/main" val="103100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6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sp>
        <p:nvSpPr>
          <p:cNvPr id="5" name="标题 4">
            <a:extLst>
              <a:ext uri="{FF2B5EF4-FFF2-40B4-BE49-F238E27FC236}">
                <a16:creationId xmlns:a16="http://schemas.microsoft.com/office/drawing/2014/main" id="{C96631D7-F489-6545-BA7D-26A1E5D5EF2F}"/>
              </a:ext>
            </a:extLst>
          </p:cNvPr>
          <p:cNvSpPr>
            <a:spLocks noGrp="1"/>
          </p:cNvSpPr>
          <p:nvPr>
            <p:ph type="ctrTitle"/>
          </p:nvPr>
        </p:nvSpPr>
        <p:spPr>
          <a:xfrm>
            <a:off x="558800" y="258883"/>
            <a:ext cx="8945418" cy="860137"/>
          </a:xfrm>
        </p:spPr>
        <p:txBody>
          <a:bodyPr>
            <a:normAutofit/>
          </a:bodyPr>
          <a:lstStyle/>
          <a:p>
            <a:r>
              <a:rPr kumimoji="1" lang="en" altLang="zh-CN" dirty="0"/>
              <a:t>The Technologies of Industry 4.0 Are Better to Achieve Business Goals</a:t>
            </a:r>
            <a:endParaRPr kumimoji="1"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8" name="组合 7">
            <a:extLst>
              <a:ext uri="{FF2B5EF4-FFF2-40B4-BE49-F238E27FC236}">
                <a16:creationId xmlns:a16="http://schemas.microsoft.com/office/drawing/2014/main" id="{5386C753-A895-8340-AC86-BA894FDA967D}"/>
              </a:ext>
            </a:extLst>
          </p:cNvPr>
          <p:cNvGrpSpPr/>
          <p:nvPr/>
        </p:nvGrpSpPr>
        <p:grpSpPr>
          <a:xfrm>
            <a:off x="1007591" y="1594187"/>
            <a:ext cx="3127375" cy="2126240"/>
            <a:chOff x="1089660" y="1866612"/>
            <a:chExt cx="3127375" cy="2126240"/>
          </a:xfrm>
        </p:grpSpPr>
        <p:sp>
          <p:nvSpPr>
            <p:cNvPr id="6" name="椭圆 5">
              <a:extLst>
                <a:ext uri="{FF2B5EF4-FFF2-40B4-BE49-F238E27FC236}">
                  <a16:creationId xmlns:a16="http://schemas.microsoft.com/office/drawing/2014/main" id="{44AB5D54-BA5C-2C48-BFDF-F4612EAA1B1A}"/>
                </a:ext>
              </a:extLst>
            </p:cNvPr>
            <p:cNvSpPr/>
            <p:nvPr/>
          </p:nvSpPr>
          <p:spPr>
            <a:xfrm>
              <a:off x="2280212" y="1866612"/>
              <a:ext cx="746270" cy="74627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a:extLst>
                <a:ext uri="{FF2B5EF4-FFF2-40B4-BE49-F238E27FC236}">
                  <a16:creationId xmlns:a16="http://schemas.microsoft.com/office/drawing/2014/main" id="{0AF5CEA7-1624-FE41-852B-EBAD7218674E}"/>
                </a:ext>
              </a:extLst>
            </p:cNvPr>
            <p:cNvSpPr/>
            <p:nvPr/>
          </p:nvSpPr>
          <p:spPr>
            <a:xfrm>
              <a:off x="1089660" y="2305772"/>
              <a:ext cx="3127375" cy="1687080"/>
            </a:xfrm>
            <a:prstGeom prst="rect">
              <a:avLst/>
            </a:prstGeom>
            <a:solidFill>
              <a:srgbClr val="00B0F0">
                <a:alpha val="8000"/>
              </a:srgbClr>
            </a:solid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6" name="组合 35">
            <a:extLst>
              <a:ext uri="{FF2B5EF4-FFF2-40B4-BE49-F238E27FC236}">
                <a16:creationId xmlns:a16="http://schemas.microsoft.com/office/drawing/2014/main" id="{CC45BD66-D4C1-A544-96D2-6FBC70104967}"/>
              </a:ext>
            </a:extLst>
          </p:cNvPr>
          <p:cNvGrpSpPr/>
          <p:nvPr/>
        </p:nvGrpSpPr>
        <p:grpSpPr>
          <a:xfrm>
            <a:off x="4539461" y="1594187"/>
            <a:ext cx="3127375" cy="2126240"/>
            <a:chOff x="1089660" y="1866612"/>
            <a:chExt cx="3127375" cy="2126240"/>
          </a:xfrm>
        </p:grpSpPr>
        <p:sp>
          <p:nvSpPr>
            <p:cNvPr id="37" name="椭圆 36">
              <a:extLst>
                <a:ext uri="{FF2B5EF4-FFF2-40B4-BE49-F238E27FC236}">
                  <a16:creationId xmlns:a16="http://schemas.microsoft.com/office/drawing/2014/main" id="{64B91EA6-5CC0-2544-A500-171EFE83D557}"/>
                </a:ext>
              </a:extLst>
            </p:cNvPr>
            <p:cNvSpPr/>
            <p:nvPr/>
          </p:nvSpPr>
          <p:spPr>
            <a:xfrm>
              <a:off x="2280212" y="1866612"/>
              <a:ext cx="746270" cy="74627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8" name="矩形 37">
              <a:extLst>
                <a:ext uri="{FF2B5EF4-FFF2-40B4-BE49-F238E27FC236}">
                  <a16:creationId xmlns:a16="http://schemas.microsoft.com/office/drawing/2014/main" id="{BB78BFCC-6B59-8B42-898C-EC1F586C47F5}"/>
                </a:ext>
              </a:extLst>
            </p:cNvPr>
            <p:cNvSpPr/>
            <p:nvPr/>
          </p:nvSpPr>
          <p:spPr>
            <a:xfrm>
              <a:off x="1089660" y="2305772"/>
              <a:ext cx="3127375" cy="1687080"/>
            </a:xfrm>
            <a:prstGeom prst="rect">
              <a:avLst/>
            </a:prstGeom>
            <a:solidFill>
              <a:srgbClr val="00B0F0">
                <a:alpha val="8000"/>
              </a:srgbClr>
            </a:solid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9" name="组合 38">
            <a:extLst>
              <a:ext uri="{FF2B5EF4-FFF2-40B4-BE49-F238E27FC236}">
                <a16:creationId xmlns:a16="http://schemas.microsoft.com/office/drawing/2014/main" id="{BF75C47C-C4C0-7D41-923A-DCBC0FE1BEB3}"/>
              </a:ext>
            </a:extLst>
          </p:cNvPr>
          <p:cNvGrpSpPr/>
          <p:nvPr/>
        </p:nvGrpSpPr>
        <p:grpSpPr>
          <a:xfrm>
            <a:off x="8071331" y="1594187"/>
            <a:ext cx="3127375" cy="2126240"/>
            <a:chOff x="1089660" y="1866612"/>
            <a:chExt cx="3127375" cy="2126240"/>
          </a:xfrm>
        </p:grpSpPr>
        <p:sp>
          <p:nvSpPr>
            <p:cNvPr id="40" name="椭圆 39">
              <a:extLst>
                <a:ext uri="{FF2B5EF4-FFF2-40B4-BE49-F238E27FC236}">
                  <a16:creationId xmlns:a16="http://schemas.microsoft.com/office/drawing/2014/main" id="{CC41175D-5E22-124C-9DBF-241355CAE047}"/>
                </a:ext>
              </a:extLst>
            </p:cNvPr>
            <p:cNvSpPr/>
            <p:nvPr/>
          </p:nvSpPr>
          <p:spPr>
            <a:xfrm>
              <a:off x="2280212" y="1866612"/>
              <a:ext cx="746270" cy="74627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矩形 40">
              <a:extLst>
                <a:ext uri="{FF2B5EF4-FFF2-40B4-BE49-F238E27FC236}">
                  <a16:creationId xmlns:a16="http://schemas.microsoft.com/office/drawing/2014/main" id="{158D4A3F-0FEE-BA4B-9F38-76DB647EFC7D}"/>
                </a:ext>
              </a:extLst>
            </p:cNvPr>
            <p:cNvSpPr/>
            <p:nvPr/>
          </p:nvSpPr>
          <p:spPr>
            <a:xfrm>
              <a:off x="1089660" y="2305772"/>
              <a:ext cx="3127375" cy="1687080"/>
            </a:xfrm>
            <a:prstGeom prst="rect">
              <a:avLst/>
            </a:prstGeom>
            <a:solidFill>
              <a:srgbClr val="00B0F0">
                <a:alpha val="8000"/>
              </a:srgbClr>
            </a:solid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42" name="矩形 41">
            <a:extLst>
              <a:ext uri="{FF2B5EF4-FFF2-40B4-BE49-F238E27FC236}">
                <a16:creationId xmlns:a16="http://schemas.microsoft.com/office/drawing/2014/main" id="{C382F1DF-9058-3F45-BB24-42D9831FDBF6}"/>
              </a:ext>
            </a:extLst>
          </p:cNvPr>
          <p:cNvSpPr/>
          <p:nvPr/>
        </p:nvSpPr>
        <p:spPr>
          <a:xfrm>
            <a:off x="1007591" y="4130964"/>
            <a:ext cx="10191115" cy="3652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chemeClr val="bg1"/>
                </a:solidFill>
              </a:rPr>
              <a:t>Technology</a:t>
            </a:r>
            <a:r>
              <a:rPr kumimoji="1" lang="zh-CN" altLang="en-US" b="1" dirty="0">
                <a:solidFill>
                  <a:schemeClr val="bg1"/>
                </a:solidFill>
              </a:rPr>
              <a:t> </a:t>
            </a:r>
            <a:r>
              <a:rPr kumimoji="1" lang="en-US" altLang="zh-CN" b="1" dirty="0">
                <a:solidFill>
                  <a:schemeClr val="bg1"/>
                </a:solidFill>
              </a:rPr>
              <a:t>Platform</a:t>
            </a:r>
            <a:endParaRPr kumimoji="1" lang="zh-CN" altLang="en-US" b="1" dirty="0">
              <a:solidFill>
                <a:schemeClr val="bg1"/>
              </a:solidFill>
            </a:endParaRPr>
          </a:p>
        </p:txBody>
      </p:sp>
      <p:grpSp>
        <p:nvGrpSpPr>
          <p:cNvPr id="9" name="组合 8">
            <a:extLst>
              <a:ext uri="{FF2B5EF4-FFF2-40B4-BE49-F238E27FC236}">
                <a16:creationId xmlns:a16="http://schemas.microsoft.com/office/drawing/2014/main" id="{02CD788C-7F67-9D4C-B495-06E1504815BE}"/>
              </a:ext>
            </a:extLst>
          </p:cNvPr>
          <p:cNvGrpSpPr/>
          <p:nvPr/>
        </p:nvGrpSpPr>
        <p:grpSpPr>
          <a:xfrm>
            <a:off x="1013459" y="4827428"/>
            <a:ext cx="10185247" cy="365219"/>
            <a:chOff x="1013459" y="4827428"/>
            <a:chExt cx="10803725" cy="365219"/>
          </a:xfrm>
          <a:solidFill>
            <a:srgbClr val="00B0F0">
              <a:alpha val="8000"/>
            </a:srgbClr>
          </a:solidFill>
        </p:grpSpPr>
        <p:sp>
          <p:nvSpPr>
            <p:cNvPr id="43" name="矩形 42">
              <a:extLst>
                <a:ext uri="{FF2B5EF4-FFF2-40B4-BE49-F238E27FC236}">
                  <a16:creationId xmlns:a16="http://schemas.microsoft.com/office/drawing/2014/main" id="{5E6C92C6-39D4-F742-9E92-653908C0145B}"/>
                </a:ext>
              </a:extLst>
            </p:cNvPr>
            <p:cNvSpPr/>
            <p:nvPr/>
          </p:nvSpPr>
          <p:spPr>
            <a:xfrm>
              <a:off x="1013459" y="4827428"/>
              <a:ext cx="1447801" cy="365219"/>
            </a:xfrm>
            <a:prstGeom prst="rect">
              <a:avLst/>
            </a:prstGeom>
            <a:grp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600" dirty="0">
                  <a:solidFill>
                    <a:schemeClr val="bg1"/>
                  </a:solidFill>
                </a:rPr>
                <a:t>IoT</a:t>
              </a:r>
              <a:endParaRPr kumimoji="1" lang="zh-CN" altLang="en-US" sz="1600" dirty="0">
                <a:solidFill>
                  <a:schemeClr val="bg1"/>
                </a:solidFill>
              </a:endParaRPr>
            </a:p>
          </p:txBody>
        </p:sp>
        <p:sp>
          <p:nvSpPr>
            <p:cNvPr id="44" name="矩形 43">
              <a:extLst>
                <a:ext uri="{FF2B5EF4-FFF2-40B4-BE49-F238E27FC236}">
                  <a16:creationId xmlns:a16="http://schemas.microsoft.com/office/drawing/2014/main" id="{7779CD0C-A1DE-2241-A3C5-3A7FE7F4E801}"/>
                </a:ext>
              </a:extLst>
            </p:cNvPr>
            <p:cNvSpPr/>
            <p:nvPr/>
          </p:nvSpPr>
          <p:spPr>
            <a:xfrm>
              <a:off x="2619259" y="4827428"/>
              <a:ext cx="1447801" cy="365219"/>
            </a:xfrm>
            <a:prstGeom prst="rect">
              <a:avLst/>
            </a:prstGeom>
            <a:grp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600" dirty="0">
                  <a:solidFill>
                    <a:schemeClr val="bg1"/>
                  </a:solidFill>
                </a:rPr>
                <a:t>AI-Driven</a:t>
              </a:r>
              <a:endParaRPr kumimoji="1" lang="zh-CN" altLang="en-US" sz="1600" dirty="0">
                <a:solidFill>
                  <a:schemeClr val="bg1"/>
                </a:solidFill>
              </a:endParaRPr>
            </a:p>
          </p:txBody>
        </p:sp>
        <p:sp>
          <p:nvSpPr>
            <p:cNvPr id="45" name="矩形 44">
              <a:extLst>
                <a:ext uri="{FF2B5EF4-FFF2-40B4-BE49-F238E27FC236}">
                  <a16:creationId xmlns:a16="http://schemas.microsoft.com/office/drawing/2014/main" id="{560E1348-07AC-A04A-BF4B-B87F07B7E086}"/>
                </a:ext>
              </a:extLst>
            </p:cNvPr>
            <p:cNvSpPr/>
            <p:nvPr/>
          </p:nvSpPr>
          <p:spPr>
            <a:xfrm>
              <a:off x="4225059" y="4827428"/>
              <a:ext cx="1447801" cy="365219"/>
            </a:xfrm>
            <a:prstGeom prst="rect">
              <a:avLst/>
            </a:prstGeom>
            <a:grp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600" dirty="0">
                  <a:solidFill>
                    <a:schemeClr val="bg1"/>
                  </a:solidFill>
                </a:rPr>
                <a:t>Big-Data</a:t>
              </a:r>
              <a:endParaRPr kumimoji="1" lang="zh-CN" altLang="en-US" sz="1600" dirty="0">
                <a:solidFill>
                  <a:schemeClr val="bg1"/>
                </a:solidFill>
              </a:endParaRPr>
            </a:p>
          </p:txBody>
        </p:sp>
        <p:sp>
          <p:nvSpPr>
            <p:cNvPr id="46" name="矩形 45">
              <a:extLst>
                <a:ext uri="{FF2B5EF4-FFF2-40B4-BE49-F238E27FC236}">
                  <a16:creationId xmlns:a16="http://schemas.microsoft.com/office/drawing/2014/main" id="{E6F8B3B1-F6E8-7043-A887-C60FBC08CB1B}"/>
                </a:ext>
              </a:extLst>
            </p:cNvPr>
            <p:cNvSpPr/>
            <p:nvPr/>
          </p:nvSpPr>
          <p:spPr>
            <a:xfrm>
              <a:off x="5830859" y="4827428"/>
              <a:ext cx="2431581" cy="365219"/>
            </a:xfrm>
            <a:prstGeom prst="rect">
              <a:avLst/>
            </a:prstGeom>
            <a:grp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600" dirty="0">
                  <a:solidFill>
                    <a:schemeClr val="bg1"/>
                  </a:solidFill>
                </a:rPr>
                <a:t>System</a:t>
              </a:r>
              <a:r>
                <a:rPr kumimoji="1" lang="zh-CN" altLang="en-US" sz="1600" dirty="0">
                  <a:solidFill>
                    <a:schemeClr val="bg1"/>
                  </a:solidFill>
                </a:rPr>
                <a:t> </a:t>
              </a:r>
              <a:r>
                <a:rPr kumimoji="1" lang="en-US" altLang="zh-CN" sz="1600" dirty="0">
                  <a:solidFill>
                    <a:schemeClr val="bg1"/>
                  </a:solidFill>
                </a:rPr>
                <a:t>Integration</a:t>
              </a:r>
              <a:endParaRPr kumimoji="1" lang="zh-CN" altLang="en-US" sz="1600" dirty="0">
                <a:solidFill>
                  <a:schemeClr val="bg1"/>
                </a:solidFill>
              </a:endParaRPr>
            </a:p>
          </p:txBody>
        </p:sp>
        <p:sp>
          <p:nvSpPr>
            <p:cNvPr id="47" name="矩形 46">
              <a:extLst>
                <a:ext uri="{FF2B5EF4-FFF2-40B4-BE49-F238E27FC236}">
                  <a16:creationId xmlns:a16="http://schemas.microsoft.com/office/drawing/2014/main" id="{345628B1-0AD0-9741-98DE-84C3E4D64FFA}"/>
                </a:ext>
              </a:extLst>
            </p:cNvPr>
            <p:cNvSpPr/>
            <p:nvPr/>
          </p:nvSpPr>
          <p:spPr>
            <a:xfrm>
              <a:off x="8420439" y="4827428"/>
              <a:ext cx="925781" cy="365219"/>
            </a:xfrm>
            <a:prstGeom prst="rect">
              <a:avLst/>
            </a:prstGeom>
            <a:grp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600" dirty="0">
                  <a:solidFill>
                    <a:schemeClr val="bg1"/>
                  </a:solidFill>
                </a:rPr>
                <a:t>AR</a:t>
              </a:r>
              <a:endParaRPr kumimoji="1" lang="zh-CN" altLang="en-US" sz="1600" dirty="0">
                <a:solidFill>
                  <a:schemeClr val="bg1"/>
                </a:solidFill>
              </a:endParaRPr>
            </a:p>
          </p:txBody>
        </p:sp>
        <p:sp>
          <p:nvSpPr>
            <p:cNvPr id="48" name="矩形 47">
              <a:extLst>
                <a:ext uri="{FF2B5EF4-FFF2-40B4-BE49-F238E27FC236}">
                  <a16:creationId xmlns:a16="http://schemas.microsoft.com/office/drawing/2014/main" id="{E22BEE7A-35C1-8046-8BD5-F1F16CA5834C}"/>
                </a:ext>
              </a:extLst>
            </p:cNvPr>
            <p:cNvSpPr/>
            <p:nvPr/>
          </p:nvSpPr>
          <p:spPr>
            <a:xfrm>
              <a:off x="9504218" y="4827428"/>
              <a:ext cx="2312966" cy="362770"/>
            </a:xfrm>
            <a:prstGeom prst="rect">
              <a:avLst/>
            </a:prstGeom>
            <a:grp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600" dirty="0">
                  <a:solidFill>
                    <a:schemeClr val="bg1"/>
                  </a:solidFill>
                </a:rPr>
                <a:t>Cloud</a:t>
              </a:r>
              <a:r>
                <a:rPr kumimoji="1" lang="zh-CN" altLang="en-US" sz="1600" dirty="0">
                  <a:solidFill>
                    <a:schemeClr val="bg1"/>
                  </a:solidFill>
                </a:rPr>
                <a:t> </a:t>
              </a:r>
              <a:r>
                <a:rPr kumimoji="1" lang="en-US" altLang="zh-CN" sz="1600" dirty="0">
                  <a:solidFill>
                    <a:schemeClr val="bg1"/>
                  </a:solidFill>
                </a:rPr>
                <a:t>Computing</a:t>
              </a:r>
              <a:endParaRPr kumimoji="1" lang="zh-CN" altLang="en-US" sz="1600" dirty="0">
                <a:solidFill>
                  <a:schemeClr val="bg1"/>
                </a:solidFill>
              </a:endParaRPr>
            </a:p>
          </p:txBody>
        </p:sp>
      </p:grpSp>
      <p:sp>
        <p:nvSpPr>
          <p:cNvPr id="49" name="文本框 48">
            <a:extLst>
              <a:ext uri="{FF2B5EF4-FFF2-40B4-BE49-F238E27FC236}">
                <a16:creationId xmlns:a16="http://schemas.microsoft.com/office/drawing/2014/main" id="{536BA24C-8197-6544-AC81-FF471B53DA2F}"/>
              </a:ext>
            </a:extLst>
          </p:cNvPr>
          <p:cNvSpPr txBox="1"/>
          <p:nvPr/>
        </p:nvSpPr>
        <p:spPr>
          <a:xfrm>
            <a:off x="1164659" y="2524102"/>
            <a:ext cx="2727592" cy="784125"/>
          </a:xfrm>
          <a:prstGeom prst="rect">
            <a:avLst/>
          </a:prstGeom>
          <a:noFill/>
        </p:spPr>
        <p:txBody>
          <a:bodyPr wrap="square" rtlCol="0">
            <a:spAutoFit/>
          </a:bodyPr>
          <a:lstStyle/>
          <a:p>
            <a:pPr algn="ctr">
              <a:lnSpc>
                <a:spcPct val="150000"/>
              </a:lnSpc>
            </a:pPr>
            <a:r>
              <a:rPr kumimoji="1" lang="en-US" altLang="zh-CN" sz="1600" dirty="0">
                <a:solidFill>
                  <a:schemeClr val="bg1"/>
                </a:solidFill>
              </a:rPr>
              <a:t>Product</a:t>
            </a:r>
            <a:r>
              <a:rPr kumimoji="1" lang="zh-CN" altLang="en-US" sz="1600" dirty="0">
                <a:solidFill>
                  <a:schemeClr val="bg1"/>
                </a:solidFill>
              </a:rPr>
              <a:t> </a:t>
            </a:r>
            <a:r>
              <a:rPr kumimoji="1" lang="en-US" altLang="zh-CN" sz="1600" dirty="0">
                <a:solidFill>
                  <a:schemeClr val="bg1"/>
                </a:solidFill>
              </a:rPr>
              <a:t>Customization</a:t>
            </a:r>
            <a:r>
              <a:rPr kumimoji="1" lang="zh-CN" altLang="en-US" sz="1600" dirty="0">
                <a:solidFill>
                  <a:schemeClr val="bg1"/>
                </a:solidFill>
              </a:rPr>
              <a:t> </a:t>
            </a:r>
            <a:r>
              <a:rPr kumimoji="1" lang="en-US" altLang="zh-CN" sz="1600" dirty="0">
                <a:solidFill>
                  <a:schemeClr val="bg1"/>
                </a:solidFill>
              </a:rPr>
              <a:t>&amp;</a:t>
            </a:r>
          </a:p>
          <a:p>
            <a:pPr algn="ctr">
              <a:lnSpc>
                <a:spcPct val="150000"/>
              </a:lnSpc>
            </a:pPr>
            <a:r>
              <a:rPr kumimoji="1" lang="en-US" altLang="zh-CN" sz="1600" dirty="0">
                <a:solidFill>
                  <a:schemeClr val="bg1"/>
                </a:solidFill>
              </a:rPr>
              <a:t>Personalization</a:t>
            </a:r>
            <a:endParaRPr kumimoji="1" lang="zh-CN" altLang="en-US" sz="1600" dirty="0">
              <a:solidFill>
                <a:schemeClr val="bg1"/>
              </a:solidFill>
            </a:endParaRPr>
          </a:p>
        </p:txBody>
      </p:sp>
      <p:sp>
        <p:nvSpPr>
          <p:cNvPr id="50" name="文本框 49">
            <a:extLst>
              <a:ext uri="{FF2B5EF4-FFF2-40B4-BE49-F238E27FC236}">
                <a16:creationId xmlns:a16="http://schemas.microsoft.com/office/drawing/2014/main" id="{C344A6E5-0613-9440-9143-834372009AB2}"/>
              </a:ext>
            </a:extLst>
          </p:cNvPr>
          <p:cNvSpPr txBox="1"/>
          <p:nvPr/>
        </p:nvSpPr>
        <p:spPr>
          <a:xfrm>
            <a:off x="4736998" y="2524102"/>
            <a:ext cx="2727592" cy="784125"/>
          </a:xfrm>
          <a:prstGeom prst="rect">
            <a:avLst/>
          </a:prstGeom>
          <a:noFill/>
        </p:spPr>
        <p:txBody>
          <a:bodyPr wrap="square" rtlCol="0">
            <a:spAutoFit/>
          </a:bodyPr>
          <a:lstStyle/>
          <a:p>
            <a:pPr algn="ctr">
              <a:lnSpc>
                <a:spcPct val="150000"/>
              </a:lnSpc>
            </a:pPr>
            <a:r>
              <a:rPr kumimoji="1" lang="en-US" altLang="zh-CN" sz="1600" dirty="0">
                <a:solidFill>
                  <a:schemeClr val="bg1"/>
                </a:solidFill>
              </a:rPr>
              <a:t>Improve</a:t>
            </a:r>
            <a:r>
              <a:rPr kumimoji="1" lang="zh-CN" altLang="en-US" sz="1600" dirty="0">
                <a:solidFill>
                  <a:schemeClr val="bg1"/>
                </a:solidFill>
              </a:rPr>
              <a:t> </a:t>
            </a:r>
            <a:r>
              <a:rPr kumimoji="1" lang="en-US" altLang="zh-CN" sz="1600" dirty="0">
                <a:solidFill>
                  <a:schemeClr val="bg1"/>
                </a:solidFill>
              </a:rPr>
              <a:t>the</a:t>
            </a:r>
            <a:r>
              <a:rPr kumimoji="1" lang="zh-CN" altLang="en-US" sz="1600" dirty="0">
                <a:solidFill>
                  <a:schemeClr val="bg1"/>
                </a:solidFill>
              </a:rPr>
              <a:t> </a:t>
            </a:r>
            <a:r>
              <a:rPr kumimoji="1" lang="en-US" altLang="zh-CN" sz="1600" dirty="0">
                <a:solidFill>
                  <a:schemeClr val="bg1"/>
                </a:solidFill>
              </a:rPr>
              <a:t>Production</a:t>
            </a:r>
            <a:r>
              <a:rPr kumimoji="1" lang="zh-CN" altLang="en-US" sz="1600" dirty="0">
                <a:solidFill>
                  <a:schemeClr val="bg1"/>
                </a:solidFill>
              </a:rPr>
              <a:t> </a:t>
            </a:r>
            <a:r>
              <a:rPr kumimoji="1" lang="en-US" altLang="zh-CN" sz="1600" dirty="0">
                <a:solidFill>
                  <a:schemeClr val="bg1"/>
                </a:solidFill>
              </a:rPr>
              <a:t>Efficiency</a:t>
            </a:r>
            <a:r>
              <a:rPr kumimoji="1" lang="zh-CN" altLang="en-US" sz="1600" dirty="0">
                <a:solidFill>
                  <a:schemeClr val="bg1"/>
                </a:solidFill>
              </a:rPr>
              <a:t> </a:t>
            </a:r>
          </a:p>
        </p:txBody>
      </p:sp>
      <p:sp>
        <p:nvSpPr>
          <p:cNvPr id="51" name="文本框 50">
            <a:extLst>
              <a:ext uri="{FF2B5EF4-FFF2-40B4-BE49-F238E27FC236}">
                <a16:creationId xmlns:a16="http://schemas.microsoft.com/office/drawing/2014/main" id="{254ED76D-9B4C-AD4C-9376-25CDE785FE00}"/>
              </a:ext>
            </a:extLst>
          </p:cNvPr>
          <p:cNvSpPr txBox="1"/>
          <p:nvPr/>
        </p:nvSpPr>
        <p:spPr>
          <a:xfrm>
            <a:off x="8299749" y="2524102"/>
            <a:ext cx="2727592" cy="784125"/>
          </a:xfrm>
          <a:prstGeom prst="rect">
            <a:avLst/>
          </a:prstGeom>
          <a:noFill/>
        </p:spPr>
        <p:txBody>
          <a:bodyPr wrap="square" rtlCol="0">
            <a:spAutoFit/>
          </a:bodyPr>
          <a:lstStyle/>
          <a:p>
            <a:pPr algn="ctr">
              <a:lnSpc>
                <a:spcPct val="150000"/>
              </a:lnSpc>
            </a:pPr>
            <a:r>
              <a:rPr kumimoji="1" lang="en-US" altLang="zh-CN" sz="1600" dirty="0">
                <a:solidFill>
                  <a:schemeClr val="bg1"/>
                </a:solidFill>
              </a:rPr>
              <a:t>Efficient</a:t>
            </a:r>
            <a:r>
              <a:rPr kumimoji="1" lang="zh-CN" altLang="en-US" sz="1600" dirty="0">
                <a:solidFill>
                  <a:schemeClr val="bg1"/>
                </a:solidFill>
              </a:rPr>
              <a:t> </a:t>
            </a:r>
            <a:r>
              <a:rPr kumimoji="1" lang="en-US" altLang="zh-CN" sz="1600" dirty="0">
                <a:solidFill>
                  <a:schemeClr val="bg1"/>
                </a:solidFill>
              </a:rPr>
              <a:t>Decision</a:t>
            </a:r>
            <a:r>
              <a:rPr kumimoji="1" lang="zh-CN" altLang="en-US" sz="1600" dirty="0">
                <a:solidFill>
                  <a:schemeClr val="bg1"/>
                </a:solidFill>
              </a:rPr>
              <a:t> </a:t>
            </a:r>
            <a:r>
              <a:rPr kumimoji="1" lang="en-US" altLang="zh-CN" sz="1600" dirty="0">
                <a:solidFill>
                  <a:schemeClr val="bg1"/>
                </a:solidFill>
              </a:rPr>
              <a:t>and</a:t>
            </a:r>
            <a:r>
              <a:rPr kumimoji="1" lang="zh-CN" altLang="en-US" sz="1600" dirty="0">
                <a:solidFill>
                  <a:schemeClr val="bg1"/>
                </a:solidFill>
              </a:rPr>
              <a:t> </a:t>
            </a:r>
            <a:r>
              <a:rPr kumimoji="1" lang="en-US" altLang="zh-CN" sz="1600" dirty="0">
                <a:solidFill>
                  <a:schemeClr val="bg1"/>
                </a:solidFill>
              </a:rPr>
              <a:t>Operation</a:t>
            </a:r>
            <a:endParaRPr kumimoji="1" lang="zh-CN" altLang="en-US" sz="1600" dirty="0">
              <a:solidFill>
                <a:schemeClr val="bg1"/>
              </a:solidFill>
            </a:endParaRPr>
          </a:p>
        </p:txBody>
      </p:sp>
      <p:grpSp>
        <p:nvGrpSpPr>
          <p:cNvPr id="52" name="组合 51">
            <a:extLst>
              <a:ext uri="{FF2B5EF4-FFF2-40B4-BE49-F238E27FC236}">
                <a16:creationId xmlns:a16="http://schemas.microsoft.com/office/drawing/2014/main" id="{8B2DD389-8A5C-BE4B-9AEF-9415922D10FF}"/>
              </a:ext>
            </a:extLst>
          </p:cNvPr>
          <p:cNvGrpSpPr/>
          <p:nvPr/>
        </p:nvGrpSpPr>
        <p:grpSpPr>
          <a:xfrm>
            <a:off x="2400855" y="1771651"/>
            <a:ext cx="340846" cy="391342"/>
            <a:chOff x="1824038" y="4508500"/>
            <a:chExt cx="514350" cy="590550"/>
          </a:xfrm>
        </p:grpSpPr>
        <p:sp>
          <p:nvSpPr>
            <p:cNvPr id="53" name="Freeform 174">
              <a:extLst>
                <a:ext uri="{FF2B5EF4-FFF2-40B4-BE49-F238E27FC236}">
                  <a16:creationId xmlns:a16="http://schemas.microsoft.com/office/drawing/2014/main" id="{0EB2F61C-587F-504B-B1E7-C33222CACBF6}"/>
                </a:ext>
              </a:extLst>
            </p:cNvPr>
            <p:cNvSpPr>
              <a:spLocks noEditPoints="1"/>
            </p:cNvSpPr>
            <p:nvPr/>
          </p:nvSpPr>
          <p:spPr bwMode="auto">
            <a:xfrm>
              <a:off x="1824038" y="4508500"/>
              <a:ext cx="514350" cy="590550"/>
            </a:xfrm>
            <a:custGeom>
              <a:avLst/>
              <a:gdLst>
                <a:gd name="T0" fmla="*/ 162 w 324"/>
                <a:gd name="T1" fmla="*/ 0 h 372"/>
                <a:gd name="T2" fmla="*/ 0 w 324"/>
                <a:gd name="T3" fmla="*/ 87 h 372"/>
                <a:gd name="T4" fmla="*/ 0 w 324"/>
                <a:gd name="T5" fmla="*/ 285 h 372"/>
                <a:gd name="T6" fmla="*/ 162 w 324"/>
                <a:gd name="T7" fmla="*/ 372 h 372"/>
                <a:gd name="T8" fmla="*/ 324 w 324"/>
                <a:gd name="T9" fmla="*/ 285 h 372"/>
                <a:gd name="T10" fmla="*/ 324 w 324"/>
                <a:gd name="T11" fmla="*/ 87 h 372"/>
                <a:gd name="T12" fmla="*/ 162 w 324"/>
                <a:gd name="T13" fmla="*/ 0 h 372"/>
                <a:gd name="T14" fmla="*/ 287 w 324"/>
                <a:gd name="T15" fmla="*/ 93 h 372"/>
                <a:gd name="T16" fmla="*/ 162 w 324"/>
                <a:gd name="T17" fmla="*/ 161 h 372"/>
                <a:gd name="T18" fmla="*/ 36 w 324"/>
                <a:gd name="T19" fmla="*/ 93 h 372"/>
                <a:gd name="T20" fmla="*/ 162 w 324"/>
                <a:gd name="T21" fmla="*/ 26 h 372"/>
                <a:gd name="T22" fmla="*/ 287 w 324"/>
                <a:gd name="T23" fmla="*/ 93 h 372"/>
                <a:gd name="T24" fmla="*/ 23 w 324"/>
                <a:gd name="T25" fmla="*/ 113 h 372"/>
                <a:gd name="T26" fmla="*/ 150 w 324"/>
                <a:gd name="T27" fmla="*/ 181 h 372"/>
                <a:gd name="T28" fmla="*/ 150 w 324"/>
                <a:gd name="T29" fmla="*/ 340 h 372"/>
                <a:gd name="T30" fmla="*/ 23 w 324"/>
                <a:gd name="T31" fmla="*/ 271 h 372"/>
                <a:gd name="T32" fmla="*/ 23 w 324"/>
                <a:gd name="T33" fmla="*/ 113 h 372"/>
                <a:gd name="T34" fmla="*/ 173 w 324"/>
                <a:gd name="T35" fmla="*/ 340 h 372"/>
                <a:gd name="T36" fmla="*/ 173 w 324"/>
                <a:gd name="T37" fmla="*/ 181 h 372"/>
                <a:gd name="T38" fmla="*/ 301 w 324"/>
                <a:gd name="T39" fmla="*/ 113 h 372"/>
                <a:gd name="T40" fmla="*/ 301 w 324"/>
                <a:gd name="T41" fmla="*/ 271 h 372"/>
                <a:gd name="T42" fmla="*/ 173 w 324"/>
                <a:gd name="T43" fmla="*/ 34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4" h="372">
                  <a:moveTo>
                    <a:pt x="162" y="0"/>
                  </a:moveTo>
                  <a:lnTo>
                    <a:pt x="0" y="87"/>
                  </a:lnTo>
                  <a:lnTo>
                    <a:pt x="0" y="285"/>
                  </a:lnTo>
                  <a:lnTo>
                    <a:pt x="162" y="372"/>
                  </a:lnTo>
                  <a:lnTo>
                    <a:pt x="324" y="285"/>
                  </a:lnTo>
                  <a:lnTo>
                    <a:pt x="324" y="87"/>
                  </a:lnTo>
                  <a:lnTo>
                    <a:pt x="162" y="0"/>
                  </a:lnTo>
                  <a:close/>
                  <a:moveTo>
                    <a:pt x="287" y="93"/>
                  </a:moveTo>
                  <a:lnTo>
                    <a:pt x="162" y="161"/>
                  </a:lnTo>
                  <a:lnTo>
                    <a:pt x="36" y="93"/>
                  </a:lnTo>
                  <a:lnTo>
                    <a:pt x="162" y="26"/>
                  </a:lnTo>
                  <a:lnTo>
                    <a:pt x="287" y="93"/>
                  </a:lnTo>
                  <a:close/>
                  <a:moveTo>
                    <a:pt x="23" y="113"/>
                  </a:moveTo>
                  <a:lnTo>
                    <a:pt x="150" y="181"/>
                  </a:lnTo>
                  <a:lnTo>
                    <a:pt x="150" y="340"/>
                  </a:lnTo>
                  <a:lnTo>
                    <a:pt x="23" y="271"/>
                  </a:lnTo>
                  <a:lnTo>
                    <a:pt x="23" y="113"/>
                  </a:lnTo>
                  <a:close/>
                  <a:moveTo>
                    <a:pt x="173" y="340"/>
                  </a:moveTo>
                  <a:lnTo>
                    <a:pt x="173" y="181"/>
                  </a:lnTo>
                  <a:lnTo>
                    <a:pt x="301" y="113"/>
                  </a:lnTo>
                  <a:lnTo>
                    <a:pt x="301" y="271"/>
                  </a:lnTo>
                  <a:lnTo>
                    <a:pt x="173" y="34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75">
              <a:extLst>
                <a:ext uri="{FF2B5EF4-FFF2-40B4-BE49-F238E27FC236}">
                  <a16:creationId xmlns:a16="http://schemas.microsoft.com/office/drawing/2014/main" id="{9826516A-904E-E847-BB7A-1D7DCD25AE28}"/>
                </a:ext>
              </a:extLst>
            </p:cNvPr>
            <p:cNvSpPr/>
            <p:nvPr/>
          </p:nvSpPr>
          <p:spPr bwMode="auto">
            <a:xfrm>
              <a:off x="2117725" y="4724400"/>
              <a:ext cx="166688" cy="287338"/>
            </a:xfrm>
            <a:custGeom>
              <a:avLst/>
              <a:gdLst>
                <a:gd name="T0" fmla="*/ 0 w 105"/>
                <a:gd name="T1" fmla="*/ 181 h 181"/>
                <a:gd name="T2" fmla="*/ 105 w 105"/>
                <a:gd name="T3" fmla="*/ 126 h 181"/>
                <a:gd name="T4" fmla="*/ 105 w 105"/>
                <a:gd name="T5" fmla="*/ 0 h 181"/>
                <a:gd name="T6" fmla="*/ 0 w 105"/>
                <a:gd name="T7" fmla="*/ 57 h 181"/>
                <a:gd name="T8" fmla="*/ 0 w 105"/>
                <a:gd name="T9" fmla="*/ 181 h 181"/>
              </a:gdLst>
              <a:ahLst/>
              <a:cxnLst>
                <a:cxn ang="0">
                  <a:pos x="T0" y="T1"/>
                </a:cxn>
                <a:cxn ang="0">
                  <a:pos x="T2" y="T3"/>
                </a:cxn>
                <a:cxn ang="0">
                  <a:pos x="T4" y="T5"/>
                </a:cxn>
                <a:cxn ang="0">
                  <a:pos x="T6" y="T7"/>
                </a:cxn>
                <a:cxn ang="0">
                  <a:pos x="T8" y="T9"/>
                </a:cxn>
              </a:cxnLst>
              <a:rect l="0" t="0" r="r" b="b"/>
              <a:pathLst>
                <a:path w="105" h="181">
                  <a:moveTo>
                    <a:pt x="0" y="181"/>
                  </a:moveTo>
                  <a:lnTo>
                    <a:pt x="105" y="126"/>
                  </a:lnTo>
                  <a:lnTo>
                    <a:pt x="105" y="0"/>
                  </a:lnTo>
                  <a:lnTo>
                    <a:pt x="0" y="57"/>
                  </a:lnTo>
                  <a:lnTo>
                    <a:pt x="0" y="18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5" name="组合 54">
            <a:extLst>
              <a:ext uri="{FF2B5EF4-FFF2-40B4-BE49-F238E27FC236}">
                <a16:creationId xmlns:a16="http://schemas.microsoft.com/office/drawing/2014/main" id="{BC63025F-9B7C-2243-84FC-717CE0A678BE}"/>
              </a:ext>
            </a:extLst>
          </p:cNvPr>
          <p:cNvGrpSpPr/>
          <p:nvPr/>
        </p:nvGrpSpPr>
        <p:grpSpPr>
          <a:xfrm>
            <a:off x="5914993" y="1775746"/>
            <a:ext cx="362014" cy="336156"/>
            <a:chOff x="9721850" y="5453062"/>
            <a:chExt cx="577850" cy="536576"/>
          </a:xfrm>
        </p:grpSpPr>
        <p:sp>
          <p:nvSpPr>
            <p:cNvPr id="56" name="Freeform 35">
              <a:extLst>
                <a:ext uri="{FF2B5EF4-FFF2-40B4-BE49-F238E27FC236}">
                  <a16:creationId xmlns:a16="http://schemas.microsoft.com/office/drawing/2014/main" id="{BB64E80C-90B5-6E45-8244-F4C190F42582}"/>
                </a:ext>
              </a:extLst>
            </p:cNvPr>
            <p:cNvSpPr>
              <a:spLocks noEditPoints="1"/>
            </p:cNvSpPr>
            <p:nvPr/>
          </p:nvSpPr>
          <p:spPr bwMode="auto">
            <a:xfrm>
              <a:off x="9725025" y="5959475"/>
              <a:ext cx="574675" cy="30163"/>
            </a:xfrm>
            <a:custGeom>
              <a:avLst/>
              <a:gdLst>
                <a:gd name="T0" fmla="*/ 146 w 150"/>
                <a:gd name="T1" fmla="*/ 8 h 8"/>
                <a:gd name="T2" fmla="*/ 5 w 150"/>
                <a:gd name="T3" fmla="*/ 8 h 8"/>
                <a:gd name="T4" fmla="*/ 0 w 150"/>
                <a:gd name="T5" fmla="*/ 4 h 8"/>
                <a:gd name="T6" fmla="*/ 5 w 150"/>
                <a:gd name="T7" fmla="*/ 0 h 8"/>
                <a:gd name="T8" fmla="*/ 146 w 150"/>
                <a:gd name="T9" fmla="*/ 0 h 8"/>
                <a:gd name="T10" fmla="*/ 150 w 150"/>
                <a:gd name="T11" fmla="*/ 4 h 8"/>
                <a:gd name="T12" fmla="*/ 146 w 150"/>
                <a:gd name="T13" fmla="*/ 8 h 8"/>
                <a:gd name="T14" fmla="*/ 146 w 150"/>
                <a:gd name="T15" fmla="*/ 8 h 8"/>
                <a:gd name="T16" fmla="*/ 146 w 15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8">
                  <a:moveTo>
                    <a:pt x="146" y="8"/>
                  </a:moveTo>
                  <a:cubicBezTo>
                    <a:pt x="5" y="8"/>
                    <a:pt x="5" y="8"/>
                    <a:pt x="5" y="8"/>
                  </a:cubicBezTo>
                  <a:cubicBezTo>
                    <a:pt x="2" y="8"/>
                    <a:pt x="0" y="6"/>
                    <a:pt x="0" y="4"/>
                  </a:cubicBezTo>
                  <a:cubicBezTo>
                    <a:pt x="0" y="2"/>
                    <a:pt x="2" y="0"/>
                    <a:pt x="5" y="0"/>
                  </a:cubicBezTo>
                  <a:cubicBezTo>
                    <a:pt x="146" y="0"/>
                    <a:pt x="146" y="0"/>
                    <a:pt x="146" y="0"/>
                  </a:cubicBezTo>
                  <a:cubicBezTo>
                    <a:pt x="148" y="0"/>
                    <a:pt x="150" y="2"/>
                    <a:pt x="150" y="4"/>
                  </a:cubicBezTo>
                  <a:cubicBezTo>
                    <a:pt x="150" y="6"/>
                    <a:pt x="148" y="8"/>
                    <a:pt x="146" y="8"/>
                  </a:cubicBezTo>
                  <a:close/>
                  <a:moveTo>
                    <a:pt x="146" y="8"/>
                  </a:moveTo>
                  <a:cubicBezTo>
                    <a:pt x="146" y="8"/>
                    <a:pt x="146" y="8"/>
                    <a:pt x="146" y="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36">
              <a:extLst>
                <a:ext uri="{FF2B5EF4-FFF2-40B4-BE49-F238E27FC236}">
                  <a16:creationId xmlns:a16="http://schemas.microsoft.com/office/drawing/2014/main" id="{8B45DDE9-30DE-4942-A511-EC023BD7659C}"/>
                </a:ext>
              </a:extLst>
            </p:cNvPr>
            <p:cNvSpPr>
              <a:spLocks noEditPoints="1"/>
            </p:cNvSpPr>
            <p:nvPr/>
          </p:nvSpPr>
          <p:spPr bwMode="auto">
            <a:xfrm>
              <a:off x="9721850" y="5453062"/>
              <a:ext cx="577850" cy="284163"/>
            </a:xfrm>
            <a:custGeom>
              <a:avLst/>
              <a:gdLst>
                <a:gd name="T0" fmla="*/ 5 w 151"/>
                <a:gd name="T1" fmla="*/ 74 h 74"/>
                <a:gd name="T2" fmla="*/ 2 w 151"/>
                <a:gd name="T3" fmla="*/ 72 h 74"/>
                <a:gd name="T4" fmla="*/ 3 w 151"/>
                <a:gd name="T5" fmla="*/ 66 h 74"/>
                <a:gd name="T6" fmla="*/ 58 w 151"/>
                <a:gd name="T7" fmla="*/ 25 h 74"/>
                <a:gd name="T8" fmla="*/ 63 w 151"/>
                <a:gd name="T9" fmla="*/ 25 h 74"/>
                <a:gd name="T10" fmla="*/ 90 w 151"/>
                <a:gd name="T11" fmla="*/ 41 h 74"/>
                <a:gd name="T12" fmla="*/ 144 w 151"/>
                <a:gd name="T13" fmla="*/ 2 h 74"/>
                <a:gd name="T14" fmla="*/ 150 w 151"/>
                <a:gd name="T15" fmla="*/ 3 h 74"/>
                <a:gd name="T16" fmla="*/ 149 w 151"/>
                <a:gd name="T17" fmla="*/ 9 h 74"/>
                <a:gd name="T18" fmla="*/ 93 w 151"/>
                <a:gd name="T19" fmla="*/ 50 h 74"/>
                <a:gd name="T20" fmla="*/ 88 w 151"/>
                <a:gd name="T21" fmla="*/ 50 h 74"/>
                <a:gd name="T22" fmla="*/ 61 w 151"/>
                <a:gd name="T23" fmla="*/ 34 h 74"/>
                <a:gd name="T24" fmla="*/ 8 w 151"/>
                <a:gd name="T25" fmla="*/ 73 h 74"/>
                <a:gd name="T26" fmla="*/ 5 w 151"/>
                <a:gd name="T27" fmla="*/ 74 h 74"/>
                <a:gd name="T28" fmla="*/ 5 w 151"/>
                <a:gd name="T29" fmla="*/ 74 h 74"/>
                <a:gd name="T30" fmla="*/ 5 w 151"/>
                <a:gd name="T31"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1" h="74">
                  <a:moveTo>
                    <a:pt x="5" y="74"/>
                  </a:moveTo>
                  <a:cubicBezTo>
                    <a:pt x="4" y="74"/>
                    <a:pt x="3" y="74"/>
                    <a:pt x="2" y="72"/>
                  </a:cubicBezTo>
                  <a:cubicBezTo>
                    <a:pt x="0" y="70"/>
                    <a:pt x="1" y="68"/>
                    <a:pt x="3" y="66"/>
                  </a:cubicBezTo>
                  <a:cubicBezTo>
                    <a:pt x="58" y="25"/>
                    <a:pt x="58" y="25"/>
                    <a:pt x="58" y="25"/>
                  </a:cubicBezTo>
                  <a:cubicBezTo>
                    <a:pt x="60" y="24"/>
                    <a:pt x="62" y="24"/>
                    <a:pt x="63" y="25"/>
                  </a:cubicBezTo>
                  <a:cubicBezTo>
                    <a:pt x="90" y="41"/>
                    <a:pt x="90" y="41"/>
                    <a:pt x="90" y="41"/>
                  </a:cubicBezTo>
                  <a:cubicBezTo>
                    <a:pt x="144" y="2"/>
                    <a:pt x="144" y="2"/>
                    <a:pt x="144" y="2"/>
                  </a:cubicBezTo>
                  <a:cubicBezTo>
                    <a:pt x="146" y="0"/>
                    <a:pt x="148" y="1"/>
                    <a:pt x="150" y="3"/>
                  </a:cubicBezTo>
                  <a:cubicBezTo>
                    <a:pt x="151" y="4"/>
                    <a:pt x="151" y="7"/>
                    <a:pt x="149" y="9"/>
                  </a:cubicBezTo>
                  <a:cubicBezTo>
                    <a:pt x="93" y="50"/>
                    <a:pt x="93" y="50"/>
                    <a:pt x="93" y="50"/>
                  </a:cubicBezTo>
                  <a:cubicBezTo>
                    <a:pt x="92" y="51"/>
                    <a:pt x="90" y="51"/>
                    <a:pt x="88" y="50"/>
                  </a:cubicBezTo>
                  <a:cubicBezTo>
                    <a:pt x="61" y="34"/>
                    <a:pt x="61" y="34"/>
                    <a:pt x="61" y="34"/>
                  </a:cubicBezTo>
                  <a:cubicBezTo>
                    <a:pt x="8" y="73"/>
                    <a:pt x="8" y="73"/>
                    <a:pt x="8" y="73"/>
                  </a:cubicBezTo>
                  <a:cubicBezTo>
                    <a:pt x="7" y="74"/>
                    <a:pt x="6" y="74"/>
                    <a:pt x="5" y="74"/>
                  </a:cubicBezTo>
                  <a:close/>
                  <a:moveTo>
                    <a:pt x="5" y="74"/>
                  </a:moveTo>
                  <a:cubicBezTo>
                    <a:pt x="5" y="74"/>
                    <a:pt x="5" y="74"/>
                    <a:pt x="5" y="7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37">
              <a:extLst>
                <a:ext uri="{FF2B5EF4-FFF2-40B4-BE49-F238E27FC236}">
                  <a16:creationId xmlns:a16="http://schemas.microsoft.com/office/drawing/2014/main" id="{106E883E-E52E-5745-8730-753614E6C4CE}"/>
                </a:ext>
              </a:extLst>
            </p:cNvPr>
            <p:cNvSpPr>
              <a:spLocks noEditPoints="1"/>
            </p:cNvSpPr>
            <p:nvPr/>
          </p:nvSpPr>
          <p:spPr bwMode="auto">
            <a:xfrm>
              <a:off x="9763125" y="5778500"/>
              <a:ext cx="46038" cy="123825"/>
            </a:xfrm>
            <a:custGeom>
              <a:avLst/>
              <a:gdLst>
                <a:gd name="T0" fmla="*/ 6 w 12"/>
                <a:gd name="T1" fmla="*/ 32 h 32"/>
                <a:gd name="T2" fmla="*/ 0 w 12"/>
                <a:gd name="T3" fmla="*/ 26 h 32"/>
                <a:gd name="T4" fmla="*/ 0 w 12"/>
                <a:gd name="T5" fmla="*/ 5 h 32"/>
                <a:gd name="T6" fmla="*/ 6 w 12"/>
                <a:gd name="T7" fmla="*/ 0 h 32"/>
                <a:gd name="T8" fmla="*/ 12 w 12"/>
                <a:gd name="T9" fmla="*/ 5 h 32"/>
                <a:gd name="T10" fmla="*/ 12 w 12"/>
                <a:gd name="T11" fmla="*/ 26 h 32"/>
                <a:gd name="T12" fmla="*/ 6 w 12"/>
                <a:gd name="T13" fmla="*/ 32 h 32"/>
                <a:gd name="T14" fmla="*/ 6 w 12"/>
                <a:gd name="T15" fmla="*/ 32 h 32"/>
                <a:gd name="T16" fmla="*/ 6 w 12"/>
                <a:gd name="T1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32">
                  <a:moveTo>
                    <a:pt x="6" y="32"/>
                  </a:moveTo>
                  <a:cubicBezTo>
                    <a:pt x="3" y="32"/>
                    <a:pt x="0" y="29"/>
                    <a:pt x="0" y="26"/>
                  </a:cubicBezTo>
                  <a:cubicBezTo>
                    <a:pt x="0" y="5"/>
                    <a:pt x="0" y="5"/>
                    <a:pt x="0" y="5"/>
                  </a:cubicBezTo>
                  <a:cubicBezTo>
                    <a:pt x="0" y="2"/>
                    <a:pt x="3" y="0"/>
                    <a:pt x="6" y="0"/>
                  </a:cubicBezTo>
                  <a:cubicBezTo>
                    <a:pt x="10" y="0"/>
                    <a:pt x="12" y="2"/>
                    <a:pt x="12" y="5"/>
                  </a:cubicBezTo>
                  <a:cubicBezTo>
                    <a:pt x="12" y="26"/>
                    <a:pt x="12" y="26"/>
                    <a:pt x="12" y="26"/>
                  </a:cubicBezTo>
                  <a:cubicBezTo>
                    <a:pt x="12" y="29"/>
                    <a:pt x="10" y="32"/>
                    <a:pt x="6" y="32"/>
                  </a:cubicBezTo>
                  <a:close/>
                  <a:moveTo>
                    <a:pt x="6" y="32"/>
                  </a:moveTo>
                  <a:cubicBezTo>
                    <a:pt x="6" y="32"/>
                    <a:pt x="6" y="32"/>
                    <a:pt x="6" y="3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38">
              <a:extLst>
                <a:ext uri="{FF2B5EF4-FFF2-40B4-BE49-F238E27FC236}">
                  <a16:creationId xmlns:a16="http://schemas.microsoft.com/office/drawing/2014/main" id="{0AD6041B-10DF-1948-8BD4-EC178EE4EB17}"/>
                </a:ext>
              </a:extLst>
            </p:cNvPr>
            <p:cNvSpPr>
              <a:spLocks noEditPoints="1"/>
            </p:cNvSpPr>
            <p:nvPr/>
          </p:nvSpPr>
          <p:spPr bwMode="auto">
            <a:xfrm>
              <a:off x="9879013" y="5732463"/>
              <a:ext cx="46038" cy="169863"/>
            </a:xfrm>
            <a:custGeom>
              <a:avLst/>
              <a:gdLst>
                <a:gd name="T0" fmla="*/ 6 w 12"/>
                <a:gd name="T1" fmla="*/ 44 h 44"/>
                <a:gd name="T2" fmla="*/ 0 w 12"/>
                <a:gd name="T3" fmla="*/ 38 h 44"/>
                <a:gd name="T4" fmla="*/ 0 w 12"/>
                <a:gd name="T5" fmla="*/ 6 h 44"/>
                <a:gd name="T6" fmla="*/ 6 w 12"/>
                <a:gd name="T7" fmla="*/ 0 h 44"/>
                <a:gd name="T8" fmla="*/ 12 w 12"/>
                <a:gd name="T9" fmla="*/ 6 h 44"/>
                <a:gd name="T10" fmla="*/ 12 w 12"/>
                <a:gd name="T11" fmla="*/ 38 h 44"/>
                <a:gd name="T12" fmla="*/ 6 w 12"/>
                <a:gd name="T13" fmla="*/ 44 h 44"/>
                <a:gd name="T14" fmla="*/ 6 w 12"/>
                <a:gd name="T15" fmla="*/ 44 h 44"/>
                <a:gd name="T16" fmla="*/ 6 w 12"/>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4">
                  <a:moveTo>
                    <a:pt x="6" y="44"/>
                  </a:moveTo>
                  <a:cubicBezTo>
                    <a:pt x="2" y="44"/>
                    <a:pt x="0" y="41"/>
                    <a:pt x="0" y="38"/>
                  </a:cubicBezTo>
                  <a:cubicBezTo>
                    <a:pt x="0" y="6"/>
                    <a:pt x="0" y="6"/>
                    <a:pt x="0" y="6"/>
                  </a:cubicBezTo>
                  <a:cubicBezTo>
                    <a:pt x="0" y="2"/>
                    <a:pt x="2" y="0"/>
                    <a:pt x="6" y="0"/>
                  </a:cubicBezTo>
                  <a:cubicBezTo>
                    <a:pt x="9" y="0"/>
                    <a:pt x="12" y="2"/>
                    <a:pt x="12" y="6"/>
                  </a:cubicBezTo>
                  <a:cubicBezTo>
                    <a:pt x="12" y="38"/>
                    <a:pt x="12" y="38"/>
                    <a:pt x="12" y="38"/>
                  </a:cubicBezTo>
                  <a:cubicBezTo>
                    <a:pt x="12" y="41"/>
                    <a:pt x="9" y="44"/>
                    <a:pt x="6" y="44"/>
                  </a:cubicBezTo>
                  <a:close/>
                  <a:moveTo>
                    <a:pt x="6" y="44"/>
                  </a:moveTo>
                  <a:cubicBezTo>
                    <a:pt x="6" y="44"/>
                    <a:pt x="6" y="44"/>
                    <a:pt x="6" y="4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39">
              <a:extLst>
                <a:ext uri="{FF2B5EF4-FFF2-40B4-BE49-F238E27FC236}">
                  <a16:creationId xmlns:a16="http://schemas.microsoft.com/office/drawing/2014/main" id="{87247587-C07B-6C4F-8AEF-EC0D2CAE3CFF}"/>
                </a:ext>
              </a:extLst>
            </p:cNvPr>
            <p:cNvSpPr>
              <a:spLocks noEditPoints="1"/>
            </p:cNvSpPr>
            <p:nvPr/>
          </p:nvSpPr>
          <p:spPr bwMode="auto">
            <a:xfrm>
              <a:off x="9990138" y="5699125"/>
              <a:ext cx="46038" cy="203200"/>
            </a:xfrm>
            <a:custGeom>
              <a:avLst/>
              <a:gdLst>
                <a:gd name="T0" fmla="*/ 6 w 12"/>
                <a:gd name="T1" fmla="*/ 53 h 53"/>
                <a:gd name="T2" fmla="*/ 0 w 12"/>
                <a:gd name="T3" fmla="*/ 47 h 53"/>
                <a:gd name="T4" fmla="*/ 0 w 12"/>
                <a:gd name="T5" fmla="*/ 6 h 53"/>
                <a:gd name="T6" fmla="*/ 6 w 12"/>
                <a:gd name="T7" fmla="*/ 0 h 53"/>
                <a:gd name="T8" fmla="*/ 12 w 12"/>
                <a:gd name="T9" fmla="*/ 6 h 53"/>
                <a:gd name="T10" fmla="*/ 12 w 12"/>
                <a:gd name="T11" fmla="*/ 47 h 53"/>
                <a:gd name="T12" fmla="*/ 6 w 12"/>
                <a:gd name="T13" fmla="*/ 53 h 53"/>
                <a:gd name="T14" fmla="*/ 6 w 12"/>
                <a:gd name="T15" fmla="*/ 53 h 53"/>
                <a:gd name="T16" fmla="*/ 6 w 12"/>
                <a:gd name="T1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53">
                  <a:moveTo>
                    <a:pt x="6" y="53"/>
                  </a:moveTo>
                  <a:cubicBezTo>
                    <a:pt x="3" y="53"/>
                    <a:pt x="0" y="50"/>
                    <a:pt x="0" y="47"/>
                  </a:cubicBezTo>
                  <a:cubicBezTo>
                    <a:pt x="0" y="6"/>
                    <a:pt x="0" y="6"/>
                    <a:pt x="0" y="6"/>
                  </a:cubicBezTo>
                  <a:cubicBezTo>
                    <a:pt x="0" y="3"/>
                    <a:pt x="3" y="0"/>
                    <a:pt x="6" y="0"/>
                  </a:cubicBezTo>
                  <a:cubicBezTo>
                    <a:pt x="9" y="0"/>
                    <a:pt x="12" y="3"/>
                    <a:pt x="12" y="6"/>
                  </a:cubicBezTo>
                  <a:cubicBezTo>
                    <a:pt x="12" y="47"/>
                    <a:pt x="12" y="47"/>
                    <a:pt x="12" y="47"/>
                  </a:cubicBezTo>
                  <a:cubicBezTo>
                    <a:pt x="12" y="50"/>
                    <a:pt x="9" y="53"/>
                    <a:pt x="6" y="53"/>
                  </a:cubicBezTo>
                  <a:close/>
                  <a:moveTo>
                    <a:pt x="6" y="53"/>
                  </a:moveTo>
                  <a:cubicBezTo>
                    <a:pt x="6" y="53"/>
                    <a:pt x="6" y="53"/>
                    <a:pt x="6" y="5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0">
              <a:extLst>
                <a:ext uri="{FF2B5EF4-FFF2-40B4-BE49-F238E27FC236}">
                  <a16:creationId xmlns:a16="http://schemas.microsoft.com/office/drawing/2014/main" id="{2B287F12-BC53-E34E-806E-FAE83239CBEF}"/>
                </a:ext>
              </a:extLst>
            </p:cNvPr>
            <p:cNvSpPr>
              <a:spLocks noEditPoints="1"/>
            </p:cNvSpPr>
            <p:nvPr/>
          </p:nvSpPr>
          <p:spPr bwMode="auto">
            <a:xfrm>
              <a:off x="10104438" y="5710238"/>
              <a:ext cx="42863" cy="192088"/>
            </a:xfrm>
            <a:custGeom>
              <a:avLst/>
              <a:gdLst>
                <a:gd name="T0" fmla="*/ 6 w 11"/>
                <a:gd name="T1" fmla="*/ 50 h 50"/>
                <a:gd name="T2" fmla="*/ 0 w 11"/>
                <a:gd name="T3" fmla="*/ 44 h 50"/>
                <a:gd name="T4" fmla="*/ 0 w 11"/>
                <a:gd name="T5" fmla="*/ 6 h 50"/>
                <a:gd name="T6" fmla="*/ 6 w 11"/>
                <a:gd name="T7" fmla="*/ 0 h 50"/>
                <a:gd name="T8" fmla="*/ 11 w 11"/>
                <a:gd name="T9" fmla="*/ 6 h 50"/>
                <a:gd name="T10" fmla="*/ 11 w 11"/>
                <a:gd name="T11" fmla="*/ 44 h 50"/>
                <a:gd name="T12" fmla="*/ 6 w 11"/>
                <a:gd name="T13" fmla="*/ 50 h 50"/>
                <a:gd name="T14" fmla="*/ 6 w 11"/>
                <a:gd name="T15" fmla="*/ 50 h 50"/>
                <a:gd name="T16" fmla="*/ 6 w 11"/>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0">
                  <a:moveTo>
                    <a:pt x="6" y="50"/>
                  </a:moveTo>
                  <a:cubicBezTo>
                    <a:pt x="2" y="50"/>
                    <a:pt x="0" y="47"/>
                    <a:pt x="0" y="44"/>
                  </a:cubicBezTo>
                  <a:cubicBezTo>
                    <a:pt x="0" y="6"/>
                    <a:pt x="0" y="6"/>
                    <a:pt x="0" y="6"/>
                  </a:cubicBezTo>
                  <a:cubicBezTo>
                    <a:pt x="0" y="3"/>
                    <a:pt x="2" y="0"/>
                    <a:pt x="6" y="0"/>
                  </a:cubicBezTo>
                  <a:cubicBezTo>
                    <a:pt x="9" y="0"/>
                    <a:pt x="11" y="3"/>
                    <a:pt x="11" y="6"/>
                  </a:cubicBezTo>
                  <a:cubicBezTo>
                    <a:pt x="11" y="44"/>
                    <a:pt x="11" y="44"/>
                    <a:pt x="11" y="44"/>
                  </a:cubicBezTo>
                  <a:cubicBezTo>
                    <a:pt x="11" y="47"/>
                    <a:pt x="9" y="50"/>
                    <a:pt x="6" y="50"/>
                  </a:cubicBezTo>
                  <a:close/>
                  <a:moveTo>
                    <a:pt x="6" y="50"/>
                  </a:moveTo>
                  <a:cubicBezTo>
                    <a:pt x="6" y="50"/>
                    <a:pt x="6" y="50"/>
                    <a:pt x="6" y="5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41">
              <a:extLst>
                <a:ext uri="{FF2B5EF4-FFF2-40B4-BE49-F238E27FC236}">
                  <a16:creationId xmlns:a16="http://schemas.microsoft.com/office/drawing/2014/main" id="{7B060336-22E4-1C4F-8646-5901B3560A58}"/>
                </a:ext>
              </a:extLst>
            </p:cNvPr>
            <p:cNvSpPr>
              <a:spLocks noEditPoints="1"/>
            </p:cNvSpPr>
            <p:nvPr/>
          </p:nvSpPr>
          <p:spPr bwMode="auto">
            <a:xfrm>
              <a:off x="10215563" y="5618163"/>
              <a:ext cx="46038" cy="284163"/>
            </a:xfrm>
            <a:custGeom>
              <a:avLst/>
              <a:gdLst>
                <a:gd name="T0" fmla="*/ 6 w 12"/>
                <a:gd name="T1" fmla="*/ 74 h 74"/>
                <a:gd name="T2" fmla="*/ 0 w 12"/>
                <a:gd name="T3" fmla="*/ 68 h 74"/>
                <a:gd name="T4" fmla="*/ 0 w 12"/>
                <a:gd name="T5" fmla="*/ 6 h 74"/>
                <a:gd name="T6" fmla="*/ 6 w 12"/>
                <a:gd name="T7" fmla="*/ 0 h 74"/>
                <a:gd name="T8" fmla="*/ 12 w 12"/>
                <a:gd name="T9" fmla="*/ 6 h 74"/>
                <a:gd name="T10" fmla="*/ 12 w 12"/>
                <a:gd name="T11" fmla="*/ 68 h 74"/>
                <a:gd name="T12" fmla="*/ 6 w 12"/>
                <a:gd name="T13" fmla="*/ 74 h 74"/>
                <a:gd name="T14" fmla="*/ 6 w 12"/>
                <a:gd name="T15" fmla="*/ 74 h 74"/>
                <a:gd name="T16" fmla="*/ 6 w 12"/>
                <a:gd name="T17"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74">
                  <a:moveTo>
                    <a:pt x="6" y="74"/>
                  </a:moveTo>
                  <a:cubicBezTo>
                    <a:pt x="3" y="74"/>
                    <a:pt x="0" y="71"/>
                    <a:pt x="0" y="68"/>
                  </a:cubicBezTo>
                  <a:cubicBezTo>
                    <a:pt x="0" y="6"/>
                    <a:pt x="0" y="6"/>
                    <a:pt x="0" y="6"/>
                  </a:cubicBezTo>
                  <a:cubicBezTo>
                    <a:pt x="0" y="3"/>
                    <a:pt x="3" y="0"/>
                    <a:pt x="6" y="0"/>
                  </a:cubicBezTo>
                  <a:cubicBezTo>
                    <a:pt x="9" y="0"/>
                    <a:pt x="12" y="3"/>
                    <a:pt x="12" y="6"/>
                  </a:cubicBezTo>
                  <a:cubicBezTo>
                    <a:pt x="12" y="68"/>
                    <a:pt x="12" y="68"/>
                    <a:pt x="12" y="68"/>
                  </a:cubicBezTo>
                  <a:cubicBezTo>
                    <a:pt x="12" y="71"/>
                    <a:pt x="9" y="74"/>
                    <a:pt x="6" y="74"/>
                  </a:cubicBezTo>
                  <a:close/>
                  <a:moveTo>
                    <a:pt x="6" y="74"/>
                  </a:moveTo>
                  <a:cubicBezTo>
                    <a:pt x="6" y="74"/>
                    <a:pt x="6" y="74"/>
                    <a:pt x="6" y="7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3" name="Freeform 44">
            <a:extLst>
              <a:ext uri="{FF2B5EF4-FFF2-40B4-BE49-F238E27FC236}">
                <a16:creationId xmlns:a16="http://schemas.microsoft.com/office/drawing/2014/main" id="{70D26FDF-170F-4246-ACFC-3BEE31688A25}"/>
              </a:ext>
            </a:extLst>
          </p:cNvPr>
          <p:cNvSpPr>
            <a:spLocks noEditPoints="1"/>
          </p:cNvSpPr>
          <p:nvPr/>
        </p:nvSpPr>
        <p:spPr bwMode="auto">
          <a:xfrm>
            <a:off x="9473524" y="1781222"/>
            <a:ext cx="334743" cy="336791"/>
          </a:xfrm>
          <a:custGeom>
            <a:avLst/>
            <a:gdLst>
              <a:gd name="T0" fmla="*/ 63 w 434"/>
              <a:gd name="T1" fmla="*/ 369 h 437"/>
              <a:gd name="T2" fmla="*/ 75 w 434"/>
              <a:gd name="T3" fmla="*/ 374 h 437"/>
              <a:gd name="T4" fmla="*/ 77 w 434"/>
              <a:gd name="T5" fmla="*/ 374 h 437"/>
              <a:gd name="T6" fmla="*/ 88 w 434"/>
              <a:gd name="T7" fmla="*/ 366 h 437"/>
              <a:gd name="T8" fmla="*/ 163 w 434"/>
              <a:gd name="T9" fmla="*/ 221 h 437"/>
              <a:gd name="T10" fmla="*/ 230 w 434"/>
              <a:gd name="T11" fmla="*/ 286 h 437"/>
              <a:gd name="T12" fmla="*/ 243 w 434"/>
              <a:gd name="T13" fmla="*/ 290 h 437"/>
              <a:gd name="T14" fmla="*/ 254 w 434"/>
              <a:gd name="T15" fmla="*/ 283 h 437"/>
              <a:gd name="T16" fmla="*/ 341 w 434"/>
              <a:gd name="T17" fmla="*/ 149 h 437"/>
              <a:gd name="T18" fmla="*/ 356 w 434"/>
              <a:gd name="T19" fmla="*/ 160 h 437"/>
              <a:gd name="T20" fmla="*/ 376 w 434"/>
              <a:gd name="T21" fmla="*/ 167 h 437"/>
              <a:gd name="T22" fmla="*/ 405 w 434"/>
              <a:gd name="T23" fmla="*/ 142 h 437"/>
              <a:gd name="T24" fmla="*/ 431 w 434"/>
              <a:gd name="T25" fmla="*/ 35 h 437"/>
              <a:gd name="T26" fmla="*/ 427 w 434"/>
              <a:gd name="T27" fmla="*/ 10 h 437"/>
              <a:gd name="T28" fmla="*/ 393 w 434"/>
              <a:gd name="T29" fmla="*/ 8 h 437"/>
              <a:gd name="T30" fmla="*/ 301 w 434"/>
              <a:gd name="T31" fmla="*/ 65 h 437"/>
              <a:gd name="T32" fmla="*/ 285 w 434"/>
              <a:gd name="T33" fmla="*/ 91 h 437"/>
              <a:gd name="T34" fmla="*/ 298 w 434"/>
              <a:gd name="T35" fmla="*/ 117 h 437"/>
              <a:gd name="T36" fmla="*/ 317 w 434"/>
              <a:gd name="T37" fmla="*/ 131 h 437"/>
              <a:gd name="T38" fmla="*/ 238 w 434"/>
              <a:gd name="T39" fmla="*/ 251 h 437"/>
              <a:gd name="T40" fmla="*/ 170 w 434"/>
              <a:gd name="T41" fmla="*/ 184 h 437"/>
              <a:gd name="T42" fmla="*/ 157 w 434"/>
              <a:gd name="T43" fmla="*/ 180 h 437"/>
              <a:gd name="T44" fmla="*/ 146 w 434"/>
              <a:gd name="T45" fmla="*/ 188 h 437"/>
              <a:gd name="T46" fmla="*/ 71 w 434"/>
              <a:gd name="T47" fmla="*/ 332 h 437"/>
              <a:gd name="T48" fmla="*/ 30 w 434"/>
              <a:gd name="T49" fmla="*/ 285 h 437"/>
              <a:gd name="T50" fmla="*/ 30 w 434"/>
              <a:gd name="T51" fmla="*/ 101 h 437"/>
              <a:gd name="T52" fmla="*/ 64 w 434"/>
              <a:gd name="T53" fmla="*/ 67 h 437"/>
              <a:gd name="T54" fmla="*/ 266 w 434"/>
              <a:gd name="T55" fmla="*/ 67 h 437"/>
              <a:gd name="T56" fmla="*/ 281 w 434"/>
              <a:gd name="T57" fmla="*/ 52 h 437"/>
              <a:gd name="T58" fmla="*/ 266 w 434"/>
              <a:gd name="T59" fmla="*/ 37 h 437"/>
              <a:gd name="T60" fmla="*/ 64 w 434"/>
              <a:gd name="T61" fmla="*/ 37 h 437"/>
              <a:gd name="T62" fmla="*/ 0 w 434"/>
              <a:gd name="T63" fmla="*/ 101 h 437"/>
              <a:gd name="T64" fmla="*/ 0 w 434"/>
              <a:gd name="T65" fmla="*/ 373 h 437"/>
              <a:gd name="T66" fmla="*/ 64 w 434"/>
              <a:gd name="T67" fmla="*/ 437 h 437"/>
              <a:gd name="T68" fmla="*/ 342 w 434"/>
              <a:gd name="T69" fmla="*/ 437 h 437"/>
              <a:gd name="T70" fmla="*/ 406 w 434"/>
              <a:gd name="T71" fmla="*/ 373 h 437"/>
              <a:gd name="T72" fmla="*/ 406 w 434"/>
              <a:gd name="T73" fmla="*/ 199 h 437"/>
              <a:gd name="T74" fmla="*/ 391 w 434"/>
              <a:gd name="T75" fmla="*/ 184 h 437"/>
              <a:gd name="T76" fmla="*/ 376 w 434"/>
              <a:gd name="T77" fmla="*/ 199 h 437"/>
              <a:gd name="T78" fmla="*/ 376 w 434"/>
              <a:gd name="T79" fmla="*/ 373 h 437"/>
              <a:gd name="T80" fmla="*/ 342 w 434"/>
              <a:gd name="T81" fmla="*/ 407 h 437"/>
              <a:gd name="T82" fmla="*/ 64 w 434"/>
              <a:gd name="T83" fmla="*/ 407 h 437"/>
              <a:gd name="T84" fmla="*/ 30 w 434"/>
              <a:gd name="T85" fmla="*/ 373 h 437"/>
              <a:gd name="T86" fmla="*/ 30 w 434"/>
              <a:gd name="T87" fmla="*/ 332 h 437"/>
              <a:gd name="T88" fmla="*/ 63 w 434"/>
              <a:gd name="T89" fmla="*/ 369 h 437"/>
              <a:gd name="T90" fmla="*/ 316 w 434"/>
              <a:gd name="T91" fmla="*/ 92 h 437"/>
              <a:gd name="T92" fmla="*/ 317 w 434"/>
              <a:gd name="T93" fmla="*/ 91 h 437"/>
              <a:gd name="T94" fmla="*/ 398 w 434"/>
              <a:gd name="T95" fmla="*/ 41 h 437"/>
              <a:gd name="T96" fmla="*/ 375 w 434"/>
              <a:gd name="T97" fmla="*/ 135 h 437"/>
              <a:gd name="T98" fmla="*/ 375 w 434"/>
              <a:gd name="T99" fmla="*/ 136 h 437"/>
              <a:gd name="T100" fmla="*/ 374 w 434"/>
              <a:gd name="T101" fmla="*/ 135 h 437"/>
              <a:gd name="T102" fmla="*/ 317 w 434"/>
              <a:gd name="T103" fmla="*/ 93 h 437"/>
              <a:gd name="T104" fmla="*/ 316 w 434"/>
              <a:gd name="T105" fmla="*/ 92 h 437"/>
              <a:gd name="T106" fmla="*/ 316 w 434"/>
              <a:gd name="T107" fmla="*/ 92 h 437"/>
              <a:gd name="T108" fmla="*/ 316 w 434"/>
              <a:gd name="T109" fmla="*/ 92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4" h="437">
                <a:moveTo>
                  <a:pt x="63" y="369"/>
                </a:moveTo>
                <a:cubicBezTo>
                  <a:pt x="66" y="373"/>
                  <a:pt x="70" y="374"/>
                  <a:pt x="75" y="374"/>
                </a:cubicBezTo>
                <a:cubicBezTo>
                  <a:pt x="75" y="374"/>
                  <a:pt x="76" y="374"/>
                  <a:pt x="77" y="374"/>
                </a:cubicBezTo>
                <a:cubicBezTo>
                  <a:pt x="82" y="374"/>
                  <a:pt x="86" y="371"/>
                  <a:pt x="88" y="366"/>
                </a:cubicBezTo>
                <a:cubicBezTo>
                  <a:pt x="163" y="221"/>
                  <a:pt x="163" y="221"/>
                  <a:pt x="163" y="221"/>
                </a:cubicBezTo>
                <a:cubicBezTo>
                  <a:pt x="230" y="286"/>
                  <a:pt x="230" y="286"/>
                  <a:pt x="230" y="286"/>
                </a:cubicBezTo>
                <a:cubicBezTo>
                  <a:pt x="233" y="289"/>
                  <a:pt x="238" y="291"/>
                  <a:pt x="243" y="290"/>
                </a:cubicBezTo>
                <a:cubicBezTo>
                  <a:pt x="247" y="290"/>
                  <a:pt x="251" y="287"/>
                  <a:pt x="254" y="283"/>
                </a:cubicBezTo>
                <a:cubicBezTo>
                  <a:pt x="341" y="149"/>
                  <a:pt x="341" y="149"/>
                  <a:pt x="341" y="149"/>
                </a:cubicBezTo>
                <a:cubicBezTo>
                  <a:pt x="356" y="160"/>
                  <a:pt x="356" y="160"/>
                  <a:pt x="356" y="160"/>
                </a:cubicBezTo>
                <a:cubicBezTo>
                  <a:pt x="362" y="165"/>
                  <a:pt x="369" y="167"/>
                  <a:pt x="376" y="167"/>
                </a:cubicBezTo>
                <a:cubicBezTo>
                  <a:pt x="390" y="167"/>
                  <a:pt x="401" y="157"/>
                  <a:pt x="405" y="142"/>
                </a:cubicBezTo>
                <a:cubicBezTo>
                  <a:pt x="431" y="35"/>
                  <a:pt x="431" y="35"/>
                  <a:pt x="431" y="35"/>
                </a:cubicBezTo>
                <a:cubicBezTo>
                  <a:pt x="434" y="23"/>
                  <a:pt x="430" y="15"/>
                  <a:pt x="427" y="10"/>
                </a:cubicBezTo>
                <a:cubicBezTo>
                  <a:pt x="420" y="1"/>
                  <a:pt x="406" y="0"/>
                  <a:pt x="393" y="8"/>
                </a:cubicBezTo>
                <a:cubicBezTo>
                  <a:pt x="301" y="65"/>
                  <a:pt x="301" y="65"/>
                  <a:pt x="301" y="65"/>
                </a:cubicBezTo>
                <a:cubicBezTo>
                  <a:pt x="291" y="71"/>
                  <a:pt x="285" y="80"/>
                  <a:pt x="285" y="91"/>
                </a:cubicBezTo>
                <a:cubicBezTo>
                  <a:pt x="284" y="101"/>
                  <a:pt x="289" y="111"/>
                  <a:pt x="298" y="117"/>
                </a:cubicBezTo>
                <a:cubicBezTo>
                  <a:pt x="317" y="131"/>
                  <a:pt x="317" y="131"/>
                  <a:pt x="317" y="131"/>
                </a:cubicBezTo>
                <a:cubicBezTo>
                  <a:pt x="238" y="251"/>
                  <a:pt x="238" y="251"/>
                  <a:pt x="238" y="251"/>
                </a:cubicBezTo>
                <a:cubicBezTo>
                  <a:pt x="170" y="184"/>
                  <a:pt x="170" y="184"/>
                  <a:pt x="170" y="184"/>
                </a:cubicBezTo>
                <a:cubicBezTo>
                  <a:pt x="166" y="181"/>
                  <a:pt x="162" y="179"/>
                  <a:pt x="157" y="180"/>
                </a:cubicBezTo>
                <a:cubicBezTo>
                  <a:pt x="152" y="181"/>
                  <a:pt x="148" y="184"/>
                  <a:pt x="146" y="188"/>
                </a:cubicBezTo>
                <a:cubicBezTo>
                  <a:pt x="71" y="332"/>
                  <a:pt x="71" y="332"/>
                  <a:pt x="71" y="332"/>
                </a:cubicBezTo>
                <a:cubicBezTo>
                  <a:pt x="30" y="285"/>
                  <a:pt x="30" y="285"/>
                  <a:pt x="30" y="285"/>
                </a:cubicBezTo>
                <a:cubicBezTo>
                  <a:pt x="30" y="101"/>
                  <a:pt x="30" y="101"/>
                  <a:pt x="30" y="101"/>
                </a:cubicBezTo>
                <a:cubicBezTo>
                  <a:pt x="30" y="83"/>
                  <a:pt x="46" y="67"/>
                  <a:pt x="64" y="67"/>
                </a:cubicBezTo>
                <a:cubicBezTo>
                  <a:pt x="266" y="67"/>
                  <a:pt x="266" y="67"/>
                  <a:pt x="266" y="67"/>
                </a:cubicBezTo>
                <a:cubicBezTo>
                  <a:pt x="275" y="67"/>
                  <a:pt x="281" y="61"/>
                  <a:pt x="281" y="52"/>
                </a:cubicBezTo>
                <a:cubicBezTo>
                  <a:pt x="281" y="44"/>
                  <a:pt x="275" y="37"/>
                  <a:pt x="266" y="37"/>
                </a:cubicBezTo>
                <a:cubicBezTo>
                  <a:pt x="64" y="37"/>
                  <a:pt x="64" y="37"/>
                  <a:pt x="64" y="37"/>
                </a:cubicBezTo>
                <a:cubicBezTo>
                  <a:pt x="29" y="37"/>
                  <a:pt x="0" y="66"/>
                  <a:pt x="0" y="101"/>
                </a:cubicBezTo>
                <a:cubicBezTo>
                  <a:pt x="0" y="373"/>
                  <a:pt x="0" y="373"/>
                  <a:pt x="0" y="373"/>
                </a:cubicBezTo>
                <a:cubicBezTo>
                  <a:pt x="0" y="408"/>
                  <a:pt x="29" y="437"/>
                  <a:pt x="64" y="437"/>
                </a:cubicBezTo>
                <a:cubicBezTo>
                  <a:pt x="342" y="437"/>
                  <a:pt x="342" y="437"/>
                  <a:pt x="342" y="437"/>
                </a:cubicBezTo>
                <a:cubicBezTo>
                  <a:pt x="377" y="437"/>
                  <a:pt x="406" y="408"/>
                  <a:pt x="406" y="373"/>
                </a:cubicBezTo>
                <a:cubicBezTo>
                  <a:pt x="406" y="199"/>
                  <a:pt x="406" y="199"/>
                  <a:pt x="406" y="199"/>
                </a:cubicBezTo>
                <a:cubicBezTo>
                  <a:pt x="406" y="191"/>
                  <a:pt x="399" y="184"/>
                  <a:pt x="391" y="184"/>
                </a:cubicBezTo>
                <a:cubicBezTo>
                  <a:pt x="382" y="184"/>
                  <a:pt x="376" y="191"/>
                  <a:pt x="376" y="199"/>
                </a:cubicBezTo>
                <a:cubicBezTo>
                  <a:pt x="376" y="373"/>
                  <a:pt x="376" y="373"/>
                  <a:pt x="376" y="373"/>
                </a:cubicBezTo>
                <a:cubicBezTo>
                  <a:pt x="376" y="391"/>
                  <a:pt x="360" y="407"/>
                  <a:pt x="342" y="407"/>
                </a:cubicBezTo>
                <a:cubicBezTo>
                  <a:pt x="64" y="407"/>
                  <a:pt x="64" y="407"/>
                  <a:pt x="64" y="407"/>
                </a:cubicBezTo>
                <a:cubicBezTo>
                  <a:pt x="46" y="407"/>
                  <a:pt x="30" y="391"/>
                  <a:pt x="30" y="373"/>
                </a:cubicBezTo>
                <a:cubicBezTo>
                  <a:pt x="30" y="332"/>
                  <a:pt x="30" y="332"/>
                  <a:pt x="30" y="332"/>
                </a:cubicBezTo>
                <a:lnTo>
                  <a:pt x="63" y="369"/>
                </a:lnTo>
                <a:close/>
                <a:moveTo>
                  <a:pt x="316" y="92"/>
                </a:moveTo>
                <a:cubicBezTo>
                  <a:pt x="316" y="92"/>
                  <a:pt x="316" y="91"/>
                  <a:pt x="317" y="91"/>
                </a:cubicBezTo>
                <a:cubicBezTo>
                  <a:pt x="398" y="41"/>
                  <a:pt x="398" y="41"/>
                  <a:pt x="398" y="41"/>
                </a:cubicBezTo>
                <a:cubicBezTo>
                  <a:pt x="375" y="135"/>
                  <a:pt x="375" y="135"/>
                  <a:pt x="375" y="135"/>
                </a:cubicBezTo>
                <a:cubicBezTo>
                  <a:pt x="375" y="135"/>
                  <a:pt x="375" y="136"/>
                  <a:pt x="375" y="136"/>
                </a:cubicBezTo>
                <a:cubicBezTo>
                  <a:pt x="375" y="136"/>
                  <a:pt x="374" y="136"/>
                  <a:pt x="374" y="135"/>
                </a:cubicBezTo>
                <a:cubicBezTo>
                  <a:pt x="317" y="93"/>
                  <a:pt x="317" y="93"/>
                  <a:pt x="317" y="93"/>
                </a:cubicBezTo>
                <a:cubicBezTo>
                  <a:pt x="316" y="92"/>
                  <a:pt x="316" y="92"/>
                  <a:pt x="316" y="92"/>
                </a:cubicBezTo>
                <a:close/>
                <a:moveTo>
                  <a:pt x="316" y="92"/>
                </a:moveTo>
                <a:cubicBezTo>
                  <a:pt x="316" y="92"/>
                  <a:pt x="316" y="92"/>
                  <a:pt x="316" y="9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extLst>
      <p:ext uri="{BB962C8B-B14F-4D97-AF65-F5344CB8AC3E}">
        <p14:creationId xmlns:p14="http://schemas.microsoft.com/office/powerpoint/2010/main" val="252177033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6</a:t>
            </a:fld>
            <a:endParaRPr lang="zh-CN" altLang="en-US" dirty="0"/>
          </a:p>
        </p:txBody>
      </p:sp>
      <p:sp>
        <p:nvSpPr>
          <p:cNvPr id="5" name="标题 4">
            <a:extLst>
              <a:ext uri="{FF2B5EF4-FFF2-40B4-BE49-F238E27FC236}">
                <a16:creationId xmlns:a16="http://schemas.microsoft.com/office/drawing/2014/main" id="{5A2E2F0D-BD74-3E4C-9B6B-289FFEF9AD72}"/>
              </a:ext>
            </a:extLst>
          </p:cNvPr>
          <p:cNvSpPr>
            <a:spLocks noGrp="1"/>
          </p:cNvSpPr>
          <p:nvPr>
            <p:ph type="ctrTitle"/>
          </p:nvPr>
        </p:nvSpPr>
        <p:spPr>
          <a:xfrm>
            <a:off x="558799" y="165099"/>
            <a:ext cx="9222875" cy="873433"/>
          </a:xfrm>
        </p:spPr>
        <p:txBody>
          <a:bodyPr>
            <a:normAutofit/>
          </a:bodyPr>
          <a:lstStyle/>
          <a:p>
            <a:r>
              <a:rPr kumimoji="1" lang="en-US" altLang="zh-CN" dirty="0"/>
              <a:t>However</a:t>
            </a:r>
            <a:r>
              <a:rPr kumimoji="1" lang="en" altLang="zh-CN" dirty="0"/>
              <a:t> This New Trend Also Brings Some New Challenges to </a:t>
            </a:r>
            <a:r>
              <a:rPr kumimoji="1" lang="en-US" altLang="zh-CN" dirty="0"/>
              <a:t>The IT </a:t>
            </a:r>
            <a:r>
              <a:rPr kumimoji="1" lang="en" altLang="zh-CN" dirty="0"/>
              <a:t>Infrastructure</a:t>
            </a:r>
            <a:endParaRPr kumimoji="1"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31" name="组合 30">
            <a:extLst>
              <a:ext uri="{FF2B5EF4-FFF2-40B4-BE49-F238E27FC236}">
                <a16:creationId xmlns:a16="http://schemas.microsoft.com/office/drawing/2014/main" id="{0B69F262-EC45-B04C-A8E5-797292D1A96B}"/>
              </a:ext>
            </a:extLst>
          </p:cNvPr>
          <p:cNvGrpSpPr/>
          <p:nvPr/>
        </p:nvGrpSpPr>
        <p:grpSpPr>
          <a:xfrm>
            <a:off x="3983663" y="1758951"/>
            <a:ext cx="3545665" cy="3552181"/>
            <a:chOff x="3173413" y="1801813"/>
            <a:chExt cx="2776198" cy="2781300"/>
          </a:xfrm>
          <a:gradFill>
            <a:gsLst>
              <a:gs pos="0">
                <a:srgbClr val="FF0066"/>
              </a:gs>
              <a:gs pos="100000">
                <a:srgbClr val="FF6600"/>
              </a:gs>
            </a:gsLst>
            <a:lin ang="2700000" scaled="1"/>
          </a:gradFill>
        </p:grpSpPr>
        <p:sp>
          <p:nvSpPr>
            <p:cNvPr id="32" name="原创设计师QQ598969553      _1">
              <a:extLst>
                <a:ext uri="{FF2B5EF4-FFF2-40B4-BE49-F238E27FC236}">
                  <a16:creationId xmlns:a16="http://schemas.microsoft.com/office/drawing/2014/main" id="{AD1A08D6-ECE5-2D47-AE09-76CCDA9212EC}"/>
                </a:ext>
              </a:extLst>
            </p:cNvPr>
            <p:cNvSpPr/>
            <p:nvPr/>
          </p:nvSpPr>
          <p:spPr>
            <a:xfrm>
              <a:off x="3173413" y="1801813"/>
              <a:ext cx="1336675" cy="1336675"/>
            </a:xfrm>
            <a:prstGeom prst="rect">
              <a:avLst/>
            </a:prstGeom>
            <a:solidFill>
              <a:srgbClr val="00B0F0">
                <a:alpha val="10000"/>
              </a:srgbClr>
            </a:solid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33" name="原创设计师QQ598969553      _3">
              <a:extLst>
                <a:ext uri="{FF2B5EF4-FFF2-40B4-BE49-F238E27FC236}">
                  <a16:creationId xmlns:a16="http://schemas.microsoft.com/office/drawing/2014/main" id="{A238EF20-3767-B746-9E33-B825B13D6B08}"/>
                </a:ext>
              </a:extLst>
            </p:cNvPr>
            <p:cNvSpPr>
              <a:spLocks noChangeArrowheads="1"/>
            </p:cNvSpPr>
            <p:nvPr/>
          </p:nvSpPr>
          <p:spPr bwMode="auto">
            <a:xfrm>
              <a:off x="3329180" y="2102533"/>
              <a:ext cx="1025689" cy="6810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en-US" altLang="zh-CN" b="1" dirty="0">
                  <a:solidFill>
                    <a:schemeClr val="bg1"/>
                  </a:solidFill>
                  <a:latin typeface="Century Gothic" panose="020B0502020202020204" pitchFamily="34" charset="0"/>
                  <a:ea typeface="微软雅黑" charset="-122"/>
                </a:rPr>
                <a:t>Business</a:t>
              </a:r>
              <a:r>
                <a:rPr lang="zh-CN" altLang="en-US" b="1" dirty="0">
                  <a:solidFill>
                    <a:schemeClr val="bg1"/>
                  </a:solidFill>
                  <a:latin typeface="Century Gothic" panose="020B0502020202020204" pitchFamily="34" charset="0"/>
                  <a:ea typeface="微软雅黑" charset="-122"/>
                </a:rPr>
                <a:t> </a:t>
              </a:r>
              <a:endParaRPr lang="en-US" altLang="zh-CN" b="1" dirty="0">
                <a:solidFill>
                  <a:schemeClr val="bg1"/>
                </a:solidFill>
                <a:latin typeface="Century Gothic" panose="020B0502020202020204" pitchFamily="34" charset="0"/>
                <a:ea typeface="微软雅黑" charset="-122"/>
              </a:endParaRPr>
            </a:p>
            <a:p>
              <a:pPr algn="ctr">
                <a:lnSpc>
                  <a:spcPct val="150000"/>
                </a:lnSpc>
              </a:pPr>
              <a:r>
                <a:rPr lang="en-US" altLang="zh-CN" b="1" dirty="0">
                  <a:solidFill>
                    <a:schemeClr val="bg1"/>
                  </a:solidFill>
                  <a:latin typeface="Century Gothic" panose="020B0502020202020204" pitchFamily="34" charset="0"/>
                  <a:ea typeface="微软雅黑" charset="-122"/>
                </a:rPr>
                <a:t>Continuity</a:t>
              </a:r>
            </a:p>
          </p:txBody>
        </p:sp>
        <p:sp>
          <p:nvSpPr>
            <p:cNvPr id="34" name="原创设计师QQ598969553      _4">
              <a:extLst>
                <a:ext uri="{FF2B5EF4-FFF2-40B4-BE49-F238E27FC236}">
                  <a16:creationId xmlns:a16="http://schemas.microsoft.com/office/drawing/2014/main" id="{3D1FE90A-EC73-5A48-B75F-D8458FD88731}"/>
                </a:ext>
              </a:extLst>
            </p:cNvPr>
            <p:cNvSpPr/>
            <p:nvPr/>
          </p:nvSpPr>
          <p:spPr>
            <a:xfrm>
              <a:off x="4612936" y="1801813"/>
              <a:ext cx="1336675" cy="1336675"/>
            </a:xfrm>
            <a:prstGeom prst="rect">
              <a:avLst/>
            </a:pr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35" name="原创设计师QQ598969553      _6">
              <a:extLst>
                <a:ext uri="{FF2B5EF4-FFF2-40B4-BE49-F238E27FC236}">
                  <a16:creationId xmlns:a16="http://schemas.microsoft.com/office/drawing/2014/main" id="{8CB6C12C-C236-2D49-AC9D-8112A2089DDD}"/>
                </a:ext>
              </a:extLst>
            </p:cNvPr>
            <p:cNvSpPr>
              <a:spLocks noChangeArrowheads="1"/>
            </p:cNvSpPr>
            <p:nvPr/>
          </p:nvSpPr>
          <p:spPr bwMode="auto">
            <a:xfrm>
              <a:off x="4811611" y="2102533"/>
              <a:ext cx="956657" cy="6810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en-US" altLang="zh-CN" b="1" dirty="0">
                  <a:solidFill>
                    <a:schemeClr val="bg1"/>
                  </a:solidFill>
                  <a:latin typeface="Century Gothic" panose="020B0502020202020204" pitchFamily="34" charset="0"/>
                  <a:ea typeface="微软雅黑" charset="-122"/>
                </a:rPr>
                <a:t>Resource</a:t>
              </a:r>
            </a:p>
            <a:p>
              <a:pPr algn="ctr">
                <a:lnSpc>
                  <a:spcPct val="150000"/>
                </a:lnSpc>
              </a:pPr>
              <a:r>
                <a:rPr lang="en-US" altLang="zh-CN" b="1" dirty="0">
                  <a:solidFill>
                    <a:schemeClr val="bg1"/>
                  </a:solidFill>
                  <a:latin typeface="Century Gothic" panose="020B0502020202020204" pitchFamily="34" charset="0"/>
                  <a:ea typeface="微软雅黑" charset="-122"/>
                </a:rPr>
                <a:t>Flexibility</a:t>
              </a:r>
              <a:endParaRPr lang="zh-CN" altLang="en-US" b="1" dirty="0">
                <a:solidFill>
                  <a:schemeClr val="bg1"/>
                </a:solidFill>
                <a:latin typeface="Century Gothic" panose="020B0502020202020204" pitchFamily="34" charset="0"/>
                <a:ea typeface="微软雅黑" charset="-122"/>
              </a:endParaRPr>
            </a:p>
          </p:txBody>
        </p:sp>
        <p:sp>
          <p:nvSpPr>
            <p:cNvPr id="57" name="原创设计师QQ598969553      _7">
              <a:extLst>
                <a:ext uri="{FF2B5EF4-FFF2-40B4-BE49-F238E27FC236}">
                  <a16:creationId xmlns:a16="http://schemas.microsoft.com/office/drawing/2014/main" id="{D1D1AA37-FB93-1B4C-A646-E1B23C483B40}"/>
                </a:ext>
              </a:extLst>
            </p:cNvPr>
            <p:cNvSpPr/>
            <p:nvPr/>
          </p:nvSpPr>
          <p:spPr>
            <a:xfrm>
              <a:off x="3173413" y="3246438"/>
              <a:ext cx="1336675" cy="1336675"/>
            </a:xfrm>
            <a:prstGeom prst="rect">
              <a:avLst/>
            </a:pr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58" name="原创设计师QQ598969553      _9">
              <a:extLst>
                <a:ext uri="{FF2B5EF4-FFF2-40B4-BE49-F238E27FC236}">
                  <a16:creationId xmlns:a16="http://schemas.microsoft.com/office/drawing/2014/main" id="{CB0BC09F-9DAA-4645-B63C-265B0D939AEE}"/>
                </a:ext>
              </a:extLst>
            </p:cNvPr>
            <p:cNvSpPr>
              <a:spLocks noChangeArrowheads="1"/>
            </p:cNvSpPr>
            <p:nvPr/>
          </p:nvSpPr>
          <p:spPr bwMode="auto">
            <a:xfrm>
              <a:off x="3422686" y="3601829"/>
              <a:ext cx="838674" cy="6810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en-US" altLang="zh-CN" b="1" dirty="0">
                  <a:solidFill>
                    <a:schemeClr val="bg1"/>
                  </a:solidFill>
                  <a:latin typeface="Century Gothic" panose="020B0502020202020204" pitchFamily="34" charset="0"/>
                  <a:ea typeface="微软雅黑" charset="-122"/>
                </a:rPr>
                <a:t>Asset</a:t>
              </a:r>
              <a:r>
                <a:rPr lang="zh-CN" altLang="en-US" b="1" dirty="0">
                  <a:solidFill>
                    <a:schemeClr val="bg1"/>
                  </a:solidFill>
                  <a:latin typeface="Century Gothic" panose="020B0502020202020204" pitchFamily="34" charset="0"/>
                  <a:ea typeface="微软雅黑" charset="-122"/>
                </a:rPr>
                <a:t> </a:t>
              </a:r>
              <a:endParaRPr lang="en-US" altLang="zh-CN" b="1" dirty="0">
                <a:solidFill>
                  <a:schemeClr val="bg1"/>
                </a:solidFill>
                <a:latin typeface="Century Gothic" panose="020B0502020202020204" pitchFamily="34" charset="0"/>
                <a:ea typeface="微软雅黑" charset="-122"/>
              </a:endParaRPr>
            </a:p>
            <a:p>
              <a:pPr algn="ctr">
                <a:lnSpc>
                  <a:spcPct val="150000"/>
                </a:lnSpc>
              </a:pPr>
              <a:r>
                <a:rPr lang="en-US" altLang="zh-CN" b="1" dirty="0">
                  <a:solidFill>
                    <a:schemeClr val="bg1"/>
                  </a:solidFill>
                  <a:latin typeface="Century Gothic" panose="020B0502020202020204" pitchFamily="34" charset="0"/>
                  <a:ea typeface="微软雅黑" charset="-122"/>
                </a:rPr>
                <a:t>Security</a:t>
              </a:r>
              <a:endParaRPr lang="zh-CN" altLang="en-US" b="1" dirty="0">
                <a:solidFill>
                  <a:schemeClr val="bg1"/>
                </a:solidFill>
                <a:latin typeface="Century Gothic" panose="020B0502020202020204" pitchFamily="34" charset="0"/>
                <a:ea typeface="微软雅黑" charset="-122"/>
              </a:endParaRPr>
            </a:p>
          </p:txBody>
        </p:sp>
        <p:sp>
          <p:nvSpPr>
            <p:cNvPr id="59" name="原创设计师QQ598969553      _10">
              <a:extLst>
                <a:ext uri="{FF2B5EF4-FFF2-40B4-BE49-F238E27FC236}">
                  <a16:creationId xmlns:a16="http://schemas.microsoft.com/office/drawing/2014/main" id="{8C29E034-4922-4B47-BC9E-2D400B3D153D}"/>
                </a:ext>
              </a:extLst>
            </p:cNvPr>
            <p:cNvSpPr/>
            <p:nvPr/>
          </p:nvSpPr>
          <p:spPr>
            <a:xfrm>
              <a:off x="4612936" y="3246438"/>
              <a:ext cx="1336675" cy="1336675"/>
            </a:xfrm>
            <a:prstGeom prst="rect">
              <a:avLst/>
            </a:prstGeom>
            <a:solidFill>
              <a:srgbClr val="00B0F0">
                <a:alpha val="10000"/>
              </a:srgbClr>
            </a:solidFill>
            <a:ln w="317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solidFill>
                  <a:schemeClr val="bg1"/>
                </a:solidFill>
              </a:endParaRPr>
            </a:p>
          </p:txBody>
        </p:sp>
        <p:sp>
          <p:nvSpPr>
            <p:cNvPr id="60" name="原创设计师QQ598969553      _12">
              <a:extLst>
                <a:ext uri="{FF2B5EF4-FFF2-40B4-BE49-F238E27FC236}">
                  <a16:creationId xmlns:a16="http://schemas.microsoft.com/office/drawing/2014/main" id="{AEF29B48-0661-4742-B1B3-4237303F49E6}"/>
                </a:ext>
              </a:extLst>
            </p:cNvPr>
            <p:cNvSpPr>
              <a:spLocks noChangeArrowheads="1"/>
            </p:cNvSpPr>
            <p:nvPr/>
          </p:nvSpPr>
          <p:spPr bwMode="auto">
            <a:xfrm>
              <a:off x="4684575" y="3586971"/>
              <a:ext cx="1243978" cy="68098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en-US" altLang="zh-CN" b="1" dirty="0">
                  <a:solidFill>
                    <a:schemeClr val="bg1"/>
                  </a:solidFill>
                  <a:latin typeface="Century Gothic" panose="020B0502020202020204" pitchFamily="34" charset="0"/>
                  <a:ea typeface="微软雅黑" charset="-122"/>
                </a:rPr>
                <a:t>Operational Simplicity</a:t>
              </a:r>
              <a:endParaRPr lang="zh-CN" altLang="en-US" b="1" dirty="0">
                <a:solidFill>
                  <a:schemeClr val="bg1"/>
                </a:solidFill>
                <a:latin typeface="Century Gothic" panose="020B0502020202020204" pitchFamily="34" charset="0"/>
                <a:ea typeface="微软雅黑" charset="-122"/>
              </a:endParaRPr>
            </a:p>
          </p:txBody>
        </p:sp>
      </p:grpSp>
      <p:sp>
        <p:nvSpPr>
          <p:cNvPr id="61" name="文本框 60">
            <a:extLst>
              <a:ext uri="{FF2B5EF4-FFF2-40B4-BE49-F238E27FC236}">
                <a16:creationId xmlns:a16="http://schemas.microsoft.com/office/drawing/2014/main" id="{2EDEEA7E-39E3-5745-8E4D-FD91EF4AD6D5}"/>
              </a:ext>
            </a:extLst>
          </p:cNvPr>
          <p:cNvSpPr txBox="1"/>
          <p:nvPr/>
        </p:nvSpPr>
        <p:spPr>
          <a:xfrm>
            <a:off x="7934132" y="1950808"/>
            <a:ext cx="3144528" cy="1344022"/>
          </a:xfrm>
          <a:prstGeom prst="rect">
            <a:avLst/>
          </a:prstGeom>
          <a:noFill/>
        </p:spPr>
        <p:txBody>
          <a:bodyPr wrap="square" rtlCol="0">
            <a:spAutoFit/>
          </a:bodyPr>
          <a:lstStyle/>
          <a:p>
            <a:pP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The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IT</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resources</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are similar to AWS and the flexibility</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can</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meet</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various concurrency</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performances</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and</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data</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volumes</a:t>
            </a:r>
            <a:endParaRPr lang="zh-CN" altLang="en-US" sz="1100" dirty="0">
              <a:solidFill>
                <a:schemeClr val="bg1"/>
              </a:solidFill>
              <a:latin typeface="Century Gothic" panose="020B0502020202020204" pitchFamily="34" charset="0"/>
              <a:ea typeface="微软雅黑" panose="020B0503020204020204" pitchFamily="34" charset="-122"/>
            </a:endParaRPr>
          </a:p>
        </p:txBody>
      </p:sp>
      <p:sp>
        <p:nvSpPr>
          <p:cNvPr id="62" name="文本框 61">
            <a:extLst>
              <a:ext uri="{FF2B5EF4-FFF2-40B4-BE49-F238E27FC236}">
                <a16:creationId xmlns:a16="http://schemas.microsoft.com/office/drawing/2014/main" id="{2693D934-836F-CF43-AF69-B6335FA23DE9}"/>
              </a:ext>
            </a:extLst>
          </p:cNvPr>
          <p:cNvSpPr txBox="1"/>
          <p:nvPr/>
        </p:nvSpPr>
        <p:spPr>
          <a:xfrm>
            <a:off x="720090" y="3740763"/>
            <a:ext cx="2907886" cy="1344022"/>
          </a:xfrm>
          <a:prstGeom prst="rect">
            <a:avLst/>
          </a:prstGeom>
          <a:noFill/>
        </p:spPr>
        <p:txBody>
          <a:bodyPr wrap="square" rtlCol="0">
            <a:spAutoFit/>
          </a:bodyPr>
          <a:lstStyle/>
          <a:p>
            <a:pPr algn="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Sensitive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documents, data</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leakage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and</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loss</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will</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damage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enterprise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reputation</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and</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competitiveness</a:t>
            </a:r>
            <a:r>
              <a:rPr lang="zh-CN" altLang="en-US" sz="1400" dirty="0">
                <a:solidFill>
                  <a:schemeClr val="bg1"/>
                </a:solidFill>
                <a:latin typeface="Century Gothic" panose="020B0502020202020204" pitchFamily="34" charset="0"/>
                <a:ea typeface="微软雅黑" panose="020B0503020204020204" pitchFamily="34" charset="-122"/>
              </a:rPr>
              <a:t>    </a:t>
            </a:r>
            <a:endParaRPr lang="zh-CN" altLang="en-US" sz="1100" dirty="0">
              <a:solidFill>
                <a:schemeClr val="bg1"/>
              </a:solidFill>
              <a:latin typeface="Century Gothic" panose="020B0502020202020204" pitchFamily="34" charset="0"/>
              <a:ea typeface="微软雅黑" panose="020B0503020204020204" pitchFamily="34" charset="-122"/>
            </a:endParaRPr>
          </a:p>
        </p:txBody>
      </p:sp>
      <p:sp>
        <p:nvSpPr>
          <p:cNvPr id="63" name="文本框 62">
            <a:extLst>
              <a:ext uri="{FF2B5EF4-FFF2-40B4-BE49-F238E27FC236}">
                <a16:creationId xmlns:a16="http://schemas.microsoft.com/office/drawing/2014/main" id="{EBC95E49-0311-FC42-AF74-1BDD638CAEEC}"/>
              </a:ext>
            </a:extLst>
          </p:cNvPr>
          <p:cNvSpPr txBox="1"/>
          <p:nvPr/>
        </p:nvSpPr>
        <p:spPr>
          <a:xfrm>
            <a:off x="579650" y="1950808"/>
            <a:ext cx="3048325" cy="1344022"/>
          </a:xfrm>
          <a:prstGeom prst="rect">
            <a:avLst/>
          </a:prstGeom>
          <a:noFill/>
        </p:spPr>
        <p:txBody>
          <a:bodyPr wrap="square" rtlCol="0">
            <a:spAutoFit/>
          </a:bodyPr>
          <a:lstStyle/>
          <a:p>
            <a:pPr algn="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Unexpected</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events</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lead</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to</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production</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line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downtime, which</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seriously</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affect</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delivery</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and</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time-to-market</a:t>
            </a:r>
            <a:endParaRPr lang="zh-CN" altLang="en-US" sz="1100" dirty="0">
              <a:solidFill>
                <a:schemeClr val="bg1"/>
              </a:solidFill>
              <a:latin typeface="Century Gothic" panose="020B0502020202020204" pitchFamily="34" charset="0"/>
              <a:ea typeface="微软雅黑" panose="020B0503020204020204" pitchFamily="34" charset="-122"/>
            </a:endParaRPr>
          </a:p>
        </p:txBody>
      </p:sp>
      <p:sp>
        <p:nvSpPr>
          <p:cNvPr id="64" name="文本框 63">
            <a:extLst>
              <a:ext uri="{FF2B5EF4-FFF2-40B4-BE49-F238E27FC236}">
                <a16:creationId xmlns:a16="http://schemas.microsoft.com/office/drawing/2014/main" id="{D1021918-6434-3747-A6AE-C63948E56DB3}"/>
              </a:ext>
            </a:extLst>
          </p:cNvPr>
          <p:cNvSpPr txBox="1"/>
          <p:nvPr/>
        </p:nvSpPr>
        <p:spPr>
          <a:xfrm>
            <a:off x="7934132" y="3740763"/>
            <a:ext cx="3144528" cy="1344022"/>
          </a:xfrm>
          <a:prstGeom prst="rect">
            <a:avLst/>
          </a:prstGeom>
          <a:noFill/>
        </p:spPr>
        <p:txBody>
          <a:bodyPr wrap="square" rtlCol="0">
            <a:spAutoFit/>
          </a:bodyPr>
          <a:lstStyle/>
          <a:p>
            <a:pPr>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Different</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applications,</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appliances, sensors</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and</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data</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will</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make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IT</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infrastructure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more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complex with the need</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for more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skilled IT staff</a:t>
            </a:r>
            <a:endParaRPr lang="zh-CN" altLang="en-US" sz="1100" dirty="0">
              <a:solidFill>
                <a:schemeClr val="bg1"/>
              </a:solidFill>
              <a:latin typeface="Century Gothic" panose="020B0502020202020204" pitchFamily="34" charset="0"/>
              <a:ea typeface="微软雅黑" panose="020B0503020204020204" pitchFamily="34" charset="-122"/>
            </a:endParaRPr>
          </a:p>
        </p:txBody>
      </p:sp>
    </p:spTree>
    <p:extLst>
      <p:ext uri="{BB962C8B-B14F-4D97-AF65-F5344CB8AC3E}">
        <p14:creationId xmlns:p14="http://schemas.microsoft.com/office/powerpoint/2010/main" val="341717003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圆角矩形 224">
            <a:extLst>
              <a:ext uri="{FF2B5EF4-FFF2-40B4-BE49-F238E27FC236}">
                <a16:creationId xmlns:a16="http://schemas.microsoft.com/office/drawing/2014/main" id="{6A5A99A3-B89C-6443-8C0D-950EFF37435F}"/>
              </a:ext>
            </a:extLst>
          </p:cNvPr>
          <p:cNvSpPr/>
          <p:nvPr/>
        </p:nvSpPr>
        <p:spPr>
          <a:xfrm>
            <a:off x="6419002" y="2634283"/>
            <a:ext cx="4683338" cy="3259888"/>
          </a:xfrm>
          <a:prstGeom prst="roundRect">
            <a:avLst>
              <a:gd name="adj" fmla="val 2388"/>
            </a:avLst>
          </a:prstGeom>
          <a:solidFill>
            <a:srgbClr val="00B0F0">
              <a:alpha val="6000"/>
            </a:srgbClr>
          </a:solidFill>
          <a:ln>
            <a:solidFill>
              <a:srgbClr val="00B0F0"/>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7</a:t>
            </a:fld>
            <a:endParaRPr lang="zh-CN" altLang="en-US" dirty="0"/>
          </a:p>
        </p:txBody>
      </p:sp>
      <p:sp>
        <p:nvSpPr>
          <p:cNvPr id="5" name="标题 4">
            <a:extLst>
              <a:ext uri="{FF2B5EF4-FFF2-40B4-BE49-F238E27FC236}">
                <a16:creationId xmlns:a16="http://schemas.microsoft.com/office/drawing/2014/main" id="{1EB35DB0-3634-5C4F-9057-7C313F8DD6B7}"/>
              </a:ext>
            </a:extLst>
          </p:cNvPr>
          <p:cNvSpPr>
            <a:spLocks noGrp="1"/>
          </p:cNvSpPr>
          <p:nvPr>
            <p:ph type="ctrTitle"/>
          </p:nvPr>
        </p:nvSpPr>
        <p:spPr>
          <a:xfrm>
            <a:off x="558800" y="165099"/>
            <a:ext cx="7594600" cy="869617"/>
          </a:xfrm>
        </p:spPr>
        <p:txBody>
          <a:bodyPr>
            <a:normAutofit/>
          </a:bodyPr>
          <a:lstStyle/>
          <a:p>
            <a:r>
              <a:rPr kumimoji="1" lang="en" altLang="zh-CN" dirty="0"/>
              <a:t>The Concept of Traditional IT: </a:t>
            </a:r>
            <a:br>
              <a:rPr kumimoji="1" lang="en" altLang="zh-CN" dirty="0"/>
            </a:br>
            <a:r>
              <a:rPr kumimoji="1" lang="en" altLang="zh-CN" dirty="0"/>
              <a:t>Hardware-Defined 3-Tier Infrastructure   </a:t>
            </a:r>
            <a:endParaRPr kumimoji="1"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23" name="圆角矩形 22">
            <a:extLst>
              <a:ext uri="{FF2B5EF4-FFF2-40B4-BE49-F238E27FC236}">
                <a16:creationId xmlns:a16="http://schemas.microsoft.com/office/drawing/2014/main" id="{77F0FD50-5F5E-CF46-9E98-557A72990D39}"/>
              </a:ext>
            </a:extLst>
          </p:cNvPr>
          <p:cNvSpPr/>
          <p:nvPr/>
        </p:nvSpPr>
        <p:spPr>
          <a:xfrm>
            <a:off x="278424" y="1607671"/>
            <a:ext cx="5677316" cy="4280432"/>
          </a:xfrm>
          <a:prstGeom prst="roundRect">
            <a:avLst>
              <a:gd name="adj" fmla="val 2388"/>
            </a:avLst>
          </a:prstGeom>
          <a:solidFill>
            <a:srgbClr val="00B0F0">
              <a:alpha val="6000"/>
            </a:srgbClr>
          </a:solidFill>
          <a:ln>
            <a:solidFill>
              <a:srgbClr val="00B0F0"/>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p>
        </p:txBody>
      </p:sp>
      <p:sp>
        <p:nvSpPr>
          <p:cNvPr id="24" name="文本框 23">
            <a:extLst>
              <a:ext uri="{FF2B5EF4-FFF2-40B4-BE49-F238E27FC236}">
                <a16:creationId xmlns:a16="http://schemas.microsoft.com/office/drawing/2014/main" id="{62D6053F-09A7-044F-B0AE-C158BA502399}"/>
              </a:ext>
            </a:extLst>
          </p:cNvPr>
          <p:cNvSpPr txBox="1"/>
          <p:nvPr/>
        </p:nvSpPr>
        <p:spPr>
          <a:xfrm>
            <a:off x="1645922" y="1444462"/>
            <a:ext cx="2942321" cy="338554"/>
          </a:xfrm>
          <a:prstGeom prst="rect">
            <a:avLst/>
          </a:prstGeom>
          <a:solidFill>
            <a:srgbClr val="00B0F0"/>
          </a:solidFill>
          <a:ln>
            <a:noFill/>
          </a:ln>
        </p:spPr>
        <p:txBody>
          <a:bodyPr wrap="square" rtlCol="0">
            <a:spAutoFit/>
          </a:bodyPr>
          <a:lstStyle/>
          <a:p>
            <a:pPr algn="ctr"/>
            <a:r>
              <a:rPr kumimoji="1" lang="en-US" altLang="zh-CN" sz="1600" b="1" dirty="0">
                <a:solidFill>
                  <a:schemeClr val="bg1"/>
                </a:solidFill>
              </a:rPr>
              <a:t>Traditional</a:t>
            </a:r>
            <a:r>
              <a:rPr kumimoji="1" lang="zh-CN" altLang="en-US" sz="1600" b="1" dirty="0">
                <a:solidFill>
                  <a:schemeClr val="bg1"/>
                </a:solidFill>
              </a:rPr>
              <a:t> </a:t>
            </a:r>
            <a:r>
              <a:rPr kumimoji="1" lang="en-US" altLang="zh-CN" sz="1600" b="1" dirty="0">
                <a:solidFill>
                  <a:schemeClr val="bg1"/>
                </a:solidFill>
              </a:rPr>
              <a:t>IT</a:t>
            </a:r>
            <a:r>
              <a:rPr kumimoji="1" lang="zh-CN" altLang="en-US" sz="1600" b="1" dirty="0">
                <a:solidFill>
                  <a:schemeClr val="bg1"/>
                </a:solidFill>
              </a:rPr>
              <a:t> </a:t>
            </a:r>
            <a:r>
              <a:rPr kumimoji="1" lang="en-US" altLang="zh-CN" sz="1600" b="1" dirty="0">
                <a:solidFill>
                  <a:schemeClr val="bg1"/>
                </a:solidFill>
              </a:rPr>
              <a:t>Architecture</a:t>
            </a:r>
            <a:r>
              <a:rPr kumimoji="1" lang="zh-CN" altLang="en-US" sz="1600" b="1" dirty="0">
                <a:solidFill>
                  <a:schemeClr val="bg1"/>
                </a:solidFill>
              </a:rPr>
              <a:t> </a:t>
            </a:r>
          </a:p>
        </p:txBody>
      </p:sp>
      <p:sp>
        <p:nvSpPr>
          <p:cNvPr id="25" name="文本框 24">
            <a:extLst>
              <a:ext uri="{FF2B5EF4-FFF2-40B4-BE49-F238E27FC236}">
                <a16:creationId xmlns:a16="http://schemas.microsoft.com/office/drawing/2014/main" id="{7AEAE10B-4C80-0043-B885-3800B5978F54}"/>
              </a:ext>
            </a:extLst>
          </p:cNvPr>
          <p:cNvSpPr txBox="1"/>
          <p:nvPr/>
        </p:nvSpPr>
        <p:spPr>
          <a:xfrm>
            <a:off x="6313508" y="1444462"/>
            <a:ext cx="4862489" cy="1020857"/>
          </a:xfrm>
          <a:prstGeom prst="rect">
            <a:avLst/>
          </a:prstGeom>
          <a:noFill/>
        </p:spPr>
        <p:txBody>
          <a:bodyPr wrap="square" rtlCol="0">
            <a:spAutoFit/>
          </a:bodyPr>
          <a:lstStyle/>
          <a:p>
            <a:pPr algn="just">
              <a:lnSpc>
                <a:spcPct val="150000"/>
              </a:lnSpc>
            </a:pPr>
            <a:r>
              <a:rPr kumimoji="1" lang="en-US" altLang="zh-CN" sz="1400" dirty="0">
                <a:solidFill>
                  <a:schemeClr val="bg1"/>
                </a:solidFill>
                <a:latin typeface="Century Gothic" panose="020B0502020202020204" pitchFamily="34" charset="0"/>
              </a:rPr>
              <a:t>As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business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systems, device</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and</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data</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volumes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grow,</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the</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system</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architecture</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becomes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extremely</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complex</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and</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costs</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rise</a:t>
            </a:r>
            <a:r>
              <a:rPr kumimoji="1" lang="zh-CN" altLang="en-US" sz="1400" dirty="0">
                <a:solidFill>
                  <a:schemeClr val="bg1"/>
                </a:solidFill>
                <a:latin typeface="Century Gothic" panose="020B0502020202020204" pitchFamily="34" charset="0"/>
              </a:rPr>
              <a:t> </a:t>
            </a:r>
            <a:r>
              <a:rPr kumimoji="1" lang="en-US" altLang="zh-CN" sz="1400" dirty="0">
                <a:solidFill>
                  <a:schemeClr val="bg1"/>
                </a:solidFill>
                <a:latin typeface="Century Gothic" panose="020B0502020202020204" pitchFamily="34" charset="0"/>
              </a:rPr>
              <a:t>rapidly.</a:t>
            </a:r>
            <a:r>
              <a:rPr kumimoji="1" lang="zh-CN" altLang="en-US" sz="1400" dirty="0">
                <a:solidFill>
                  <a:schemeClr val="bg1"/>
                </a:solidFill>
                <a:latin typeface="Century Gothic" panose="020B0502020202020204" pitchFamily="34" charset="0"/>
              </a:rPr>
              <a:t> </a:t>
            </a:r>
          </a:p>
        </p:txBody>
      </p:sp>
      <p:grpSp>
        <p:nvGrpSpPr>
          <p:cNvPr id="8" name="组合 7">
            <a:extLst>
              <a:ext uri="{FF2B5EF4-FFF2-40B4-BE49-F238E27FC236}">
                <a16:creationId xmlns:a16="http://schemas.microsoft.com/office/drawing/2014/main" id="{31296974-AEDE-8F47-8781-118925A15B9D}"/>
              </a:ext>
            </a:extLst>
          </p:cNvPr>
          <p:cNvGrpSpPr/>
          <p:nvPr/>
        </p:nvGrpSpPr>
        <p:grpSpPr>
          <a:xfrm>
            <a:off x="6313508" y="2778113"/>
            <a:ext cx="4511085" cy="2946958"/>
            <a:chOff x="6332649" y="2932492"/>
            <a:chExt cx="4511085" cy="2946958"/>
          </a:xfrm>
        </p:grpSpPr>
        <p:sp>
          <p:nvSpPr>
            <p:cNvPr id="97" name="TextBox 29">
              <a:extLst>
                <a:ext uri="{FF2B5EF4-FFF2-40B4-BE49-F238E27FC236}">
                  <a16:creationId xmlns:a16="http://schemas.microsoft.com/office/drawing/2014/main" id="{9B05F63F-5E72-814C-9A47-CA7E9948C817}"/>
                </a:ext>
              </a:extLst>
            </p:cNvPr>
            <p:cNvSpPr txBox="1">
              <a:spLocks noChangeArrowheads="1"/>
            </p:cNvSpPr>
            <p:nvPr/>
          </p:nvSpPr>
          <p:spPr bwMode="auto">
            <a:xfrm>
              <a:off x="6332649" y="4497991"/>
              <a:ext cx="15391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a:r>
                <a:rPr kumimoji="0" lang="en-US" altLang="zh-CN" sz="1100" dirty="0">
                  <a:solidFill>
                    <a:srgbClr val="FFFFFF"/>
                  </a:solidFill>
                  <a:latin typeface="Century Gothic" panose="020B0502020202020204" pitchFamily="34" charset="0"/>
                  <a:ea typeface="微软雅黑" panose="020B0503020204020204" charset="-122"/>
                </a:rPr>
                <a:t>Virtualization</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and</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servers</a:t>
              </a:r>
              <a:endParaRPr kumimoji="0" lang="zh-CN" altLang="en-US" sz="1100" dirty="0">
                <a:solidFill>
                  <a:srgbClr val="FFFFFF"/>
                </a:solidFill>
                <a:latin typeface="Century Gothic" panose="020B0502020202020204" pitchFamily="34" charset="0"/>
                <a:ea typeface="微软雅黑" panose="020B0503020204020204" charset="-122"/>
              </a:endParaRPr>
            </a:p>
          </p:txBody>
        </p:sp>
        <p:grpSp>
          <p:nvGrpSpPr>
            <p:cNvPr id="7" name="组合 6">
              <a:extLst>
                <a:ext uri="{FF2B5EF4-FFF2-40B4-BE49-F238E27FC236}">
                  <a16:creationId xmlns:a16="http://schemas.microsoft.com/office/drawing/2014/main" id="{271F50CB-5F7C-9D4C-B037-963E4F5A4CE2}"/>
                </a:ext>
              </a:extLst>
            </p:cNvPr>
            <p:cNvGrpSpPr/>
            <p:nvPr/>
          </p:nvGrpSpPr>
          <p:grpSpPr>
            <a:xfrm>
              <a:off x="6516614" y="2932492"/>
              <a:ext cx="4327120" cy="2946958"/>
              <a:chOff x="6516614" y="2932492"/>
              <a:chExt cx="4327120" cy="2946958"/>
            </a:xfrm>
          </p:grpSpPr>
          <p:cxnSp>
            <p:nvCxnSpPr>
              <p:cNvPr id="27" name="直接连接符 3">
                <a:extLst>
                  <a:ext uri="{FF2B5EF4-FFF2-40B4-BE49-F238E27FC236}">
                    <a16:creationId xmlns:a16="http://schemas.microsoft.com/office/drawing/2014/main" id="{8C54A35A-529F-B940-A65B-EF3CF1D21F94}"/>
                  </a:ext>
                </a:extLst>
              </p:cNvPr>
              <p:cNvCxnSpPr/>
              <p:nvPr/>
            </p:nvCxnSpPr>
            <p:spPr>
              <a:xfrm flipH="1">
                <a:off x="7803670" y="3406247"/>
                <a:ext cx="2656351" cy="15907"/>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28" name="TextBox 29">
                <a:extLst>
                  <a:ext uri="{FF2B5EF4-FFF2-40B4-BE49-F238E27FC236}">
                    <a16:creationId xmlns:a16="http://schemas.microsoft.com/office/drawing/2014/main" id="{9509407E-0E77-4F40-AB33-0B5D7F9854A6}"/>
                  </a:ext>
                </a:extLst>
              </p:cNvPr>
              <p:cNvSpPr txBox="1">
                <a:spLocks noChangeArrowheads="1"/>
              </p:cNvSpPr>
              <p:nvPr/>
            </p:nvSpPr>
            <p:spPr bwMode="auto">
              <a:xfrm>
                <a:off x="7073077" y="2957698"/>
                <a:ext cx="123303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r>
                  <a:rPr kumimoji="0" lang="en-US" altLang="zh-CN" sz="1100" dirty="0">
                    <a:solidFill>
                      <a:srgbClr val="FFFFFF"/>
                    </a:solidFill>
                    <a:latin typeface="Century Gothic" panose="020B0502020202020204" pitchFamily="34" charset="0"/>
                    <a:ea typeface="微软雅黑" panose="020B0503020204020204" charset="-122"/>
                  </a:rPr>
                  <a:t>Security</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device</a:t>
                </a:r>
                <a:endParaRPr kumimoji="0" lang="zh-CN" altLang="en-US" sz="1100" dirty="0">
                  <a:solidFill>
                    <a:srgbClr val="FFFFFF"/>
                  </a:solidFill>
                  <a:latin typeface="Century Gothic" panose="020B0502020202020204" pitchFamily="34" charset="0"/>
                  <a:ea typeface="微软雅黑" panose="020B0503020204020204" charset="-122"/>
                </a:endParaRPr>
              </a:p>
            </p:txBody>
          </p:sp>
          <p:pic>
            <p:nvPicPr>
              <p:cNvPr id="29" name="图片 16">
                <a:extLst>
                  <a:ext uri="{FF2B5EF4-FFF2-40B4-BE49-F238E27FC236}">
                    <a16:creationId xmlns:a16="http://schemas.microsoft.com/office/drawing/2014/main" id="{8DBC568F-312D-0D4F-B4E5-3E2290C265F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536372" y="3211353"/>
                <a:ext cx="326813" cy="566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 name="组合 6">
                <a:extLst>
                  <a:ext uri="{FF2B5EF4-FFF2-40B4-BE49-F238E27FC236}">
                    <a16:creationId xmlns:a16="http://schemas.microsoft.com/office/drawing/2014/main" id="{83CC676A-CAF9-1B4F-8785-755704457230}"/>
                  </a:ext>
                </a:extLst>
              </p:cNvPr>
              <p:cNvGrpSpPr/>
              <p:nvPr/>
            </p:nvGrpSpPr>
            <p:grpSpPr bwMode="auto">
              <a:xfrm>
                <a:off x="7540063" y="3368648"/>
                <a:ext cx="402430" cy="224142"/>
                <a:chOff x="4290193" y="247725"/>
                <a:chExt cx="1782749" cy="1281260"/>
              </a:xfrm>
            </p:grpSpPr>
            <p:sp>
              <p:nvSpPr>
                <p:cNvPr id="208" name="圆角矩形 207">
                  <a:extLst>
                    <a:ext uri="{FF2B5EF4-FFF2-40B4-BE49-F238E27FC236}">
                      <a16:creationId xmlns:a16="http://schemas.microsoft.com/office/drawing/2014/main" id="{F9032F5E-5C77-BE4C-ACD8-FF32F4BB3C73}"/>
                    </a:ext>
                  </a:extLst>
                </p:cNvPr>
                <p:cNvSpPr/>
                <p:nvPr/>
              </p:nvSpPr>
              <p:spPr>
                <a:xfrm>
                  <a:off x="4290193" y="247725"/>
                  <a:ext cx="552790" cy="22318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09" name="圆角矩形 208">
                  <a:extLst>
                    <a:ext uri="{FF2B5EF4-FFF2-40B4-BE49-F238E27FC236}">
                      <a16:creationId xmlns:a16="http://schemas.microsoft.com/office/drawing/2014/main" id="{69B40F7E-C1FC-784D-A55D-709B394AACA1}"/>
                    </a:ext>
                  </a:extLst>
                </p:cNvPr>
                <p:cNvSpPr/>
                <p:nvPr/>
              </p:nvSpPr>
              <p:spPr>
                <a:xfrm>
                  <a:off x="4905170" y="255994"/>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0" name="圆角矩形 209">
                  <a:extLst>
                    <a:ext uri="{FF2B5EF4-FFF2-40B4-BE49-F238E27FC236}">
                      <a16:creationId xmlns:a16="http://schemas.microsoft.com/office/drawing/2014/main" id="{6C35D5C5-171F-7C4E-8C54-327A21CA5A99}"/>
                    </a:ext>
                  </a:extLst>
                </p:cNvPr>
                <p:cNvSpPr/>
                <p:nvPr/>
              </p:nvSpPr>
              <p:spPr>
                <a:xfrm>
                  <a:off x="5506332" y="247725"/>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1" name="圆角矩形 210">
                  <a:extLst>
                    <a:ext uri="{FF2B5EF4-FFF2-40B4-BE49-F238E27FC236}">
                      <a16:creationId xmlns:a16="http://schemas.microsoft.com/office/drawing/2014/main" id="{E4A8DAF1-072C-324B-8F08-314BA58DC940}"/>
                    </a:ext>
                  </a:extLst>
                </p:cNvPr>
                <p:cNvSpPr/>
                <p:nvPr/>
              </p:nvSpPr>
              <p:spPr>
                <a:xfrm>
                  <a:off x="4601135" y="503979"/>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2" name="圆角矩形 211">
                  <a:extLst>
                    <a:ext uri="{FF2B5EF4-FFF2-40B4-BE49-F238E27FC236}">
                      <a16:creationId xmlns:a16="http://schemas.microsoft.com/office/drawing/2014/main" id="{F2D63029-DE3B-884A-BECF-8ACB4C8018A4}"/>
                    </a:ext>
                  </a:extLst>
                </p:cNvPr>
                <p:cNvSpPr/>
                <p:nvPr/>
              </p:nvSpPr>
              <p:spPr>
                <a:xfrm>
                  <a:off x="5202297" y="503979"/>
                  <a:ext cx="545878"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3" name="圆角矩形 212">
                  <a:extLst>
                    <a:ext uri="{FF2B5EF4-FFF2-40B4-BE49-F238E27FC236}">
                      <a16:creationId xmlns:a16="http://schemas.microsoft.com/office/drawing/2014/main" id="{FB772F33-9E76-AB42-902F-1F40921EA2FC}"/>
                    </a:ext>
                  </a:extLst>
                </p:cNvPr>
                <p:cNvSpPr/>
                <p:nvPr/>
              </p:nvSpPr>
              <p:spPr>
                <a:xfrm>
                  <a:off x="4290193" y="768497"/>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4" name="圆角矩形 213">
                  <a:extLst>
                    <a:ext uri="{FF2B5EF4-FFF2-40B4-BE49-F238E27FC236}">
                      <a16:creationId xmlns:a16="http://schemas.microsoft.com/office/drawing/2014/main" id="{47893C94-4735-734E-9703-B9EB7DC727E9}"/>
                    </a:ext>
                  </a:extLst>
                </p:cNvPr>
                <p:cNvSpPr/>
                <p:nvPr/>
              </p:nvSpPr>
              <p:spPr>
                <a:xfrm>
                  <a:off x="4905170" y="768497"/>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5" name="圆角矩形 214">
                  <a:extLst>
                    <a:ext uri="{FF2B5EF4-FFF2-40B4-BE49-F238E27FC236}">
                      <a16:creationId xmlns:a16="http://schemas.microsoft.com/office/drawing/2014/main" id="{6E38BFA3-0CD5-C945-9AC6-329E8955CFD2}"/>
                    </a:ext>
                  </a:extLst>
                </p:cNvPr>
                <p:cNvSpPr/>
                <p:nvPr/>
              </p:nvSpPr>
              <p:spPr>
                <a:xfrm>
                  <a:off x="5513240" y="760228"/>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6" name="圆角矩形 215">
                  <a:extLst>
                    <a:ext uri="{FF2B5EF4-FFF2-40B4-BE49-F238E27FC236}">
                      <a16:creationId xmlns:a16="http://schemas.microsoft.com/office/drawing/2014/main" id="{242D3AFA-5231-4D40-BC87-4A943A7681EB}"/>
                    </a:ext>
                  </a:extLst>
                </p:cNvPr>
                <p:cNvSpPr/>
                <p:nvPr/>
              </p:nvSpPr>
              <p:spPr>
                <a:xfrm>
                  <a:off x="4594228" y="1033014"/>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7" name="圆角矩形 216">
                  <a:extLst>
                    <a:ext uri="{FF2B5EF4-FFF2-40B4-BE49-F238E27FC236}">
                      <a16:creationId xmlns:a16="http://schemas.microsoft.com/office/drawing/2014/main" id="{65815CD3-6A6F-5746-B4D5-5638F8390C9F}"/>
                    </a:ext>
                  </a:extLst>
                </p:cNvPr>
                <p:cNvSpPr/>
                <p:nvPr/>
              </p:nvSpPr>
              <p:spPr>
                <a:xfrm>
                  <a:off x="5195385" y="1033014"/>
                  <a:ext cx="552790" cy="22318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8" name="圆角矩形 217">
                  <a:extLst>
                    <a:ext uri="{FF2B5EF4-FFF2-40B4-BE49-F238E27FC236}">
                      <a16:creationId xmlns:a16="http://schemas.microsoft.com/office/drawing/2014/main" id="{826BD9EB-8DB2-304C-AF0E-FD074C64F6E7}"/>
                    </a:ext>
                  </a:extLst>
                </p:cNvPr>
                <p:cNvSpPr/>
                <p:nvPr/>
              </p:nvSpPr>
              <p:spPr>
                <a:xfrm>
                  <a:off x="4290193" y="1305796"/>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19" name="圆角矩形 218">
                  <a:extLst>
                    <a:ext uri="{FF2B5EF4-FFF2-40B4-BE49-F238E27FC236}">
                      <a16:creationId xmlns:a16="http://schemas.microsoft.com/office/drawing/2014/main" id="{1A970156-5690-B149-85F4-26206ADADF07}"/>
                    </a:ext>
                  </a:extLst>
                </p:cNvPr>
                <p:cNvSpPr/>
                <p:nvPr/>
              </p:nvSpPr>
              <p:spPr>
                <a:xfrm>
                  <a:off x="4925902" y="1305796"/>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0" name="圆角矩形 219">
                  <a:extLst>
                    <a:ext uri="{FF2B5EF4-FFF2-40B4-BE49-F238E27FC236}">
                      <a16:creationId xmlns:a16="http://schemas.microsoft.com/office/drawing/2014/main" id="{9C7D421D-E553-114D-9DF3-43336D3B0148}"/>
                    </a:ext>
                  </a:extLst>
                </p:cNvPr>
                <p:cNvSpPr/>
                <p:nvPr/>
              </p:nvSpPr>
              <p:spPr>
                <a:xfrm>
                  <a:off x="5520152" y="1314064"/>
                  <a:ext cx="552790"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1" name="圆角矩形 220">
                  <a:extLst>
                    <a:ext uri="{FF2B5EF4-FFF2-40B4-BE49-F238E27FC236}">
                      <a16:creationId xmlns:a16="http://schemas.microsoft.com/office/drawing/2014/main" id="{04A08F9B-7700-AD4C-A524-94F052F08D0C}"/>
                    </a:ext>
                  </a:extLst>
                </p:cNvPr>
                <p:cNvSpPr/>
                <p:nvPr/>
              </p:nvSpPr>
              <p:spPr>
                <a:xfrm>
                  <a:off x="4290193" y="512243"/>
                  <a:ext cx="255663"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2" name="圆角矩形 221">
                  <a:extLst>
                    <a:ext uri="{FF2B5EF4-FFF2-40B4-BE49-F238E27FC236}">
                      <a16:creationId xmlns:a16="http://schemas.microsoft.com/office/drawing/2014/main" id="{8D0EAE7E-418D-AE41-94EC-DCF081B3BA3A}"/>
                    </a:ext>
                  </a:extLst>
                </p:cNvPr>
                <p:cNvSpPr/>
                <p:nvPr/>
              </p:nvSpPr>
              <p:spPr>
                <a:xfrm>
                  <a:off x="4290193" y="1041278"/>
                  <a:ext cx="248756"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3" name="圆角矩形 222">
                  <a:extLst>
                    <a:ext uri="{FF2B5EF4-FFF2-40B4-BE49-F238E27FC236}">
                      <a16:creationId xmlns:a16="http://schemas.microsoft.com/office/drawing/2014/main" id="{0355E0BE-FB27-AB43-8CA4-5DF5C436546F}"/>
                    </a:ext>
                  </a:extLst>
                </p:cNvPr>
                <p:cNvSpPr/>
                <p:nvPr/>
              </p:nvSpPr>
              <p:spPr>
                <a:xfrm>
                  <a:off x="5796547" y="1041278"/>
                  <a:ext cx="248756"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224" name="圆角矩形 223">
                  <a:extLst>
                    <a:ext uri="{FF2B5EF4-FFF2-40B4-BE49-F238E27FC236}">
                      <a16:creationId xmlns:a16="http://schemas.microsoft.com/office/drawing/2014/main" id="{4E793DDD-2D0C-6B4E-9D6A-1EF2B2F7811B}"/>
                    </a:ext>
                  </a:extLst>
                </p:cNvPr>
                <p:cNvSpPr/>
                <p:nvPr/>
              </p:nvSpPr>
              <p:spPr>
                <a:xfrm>
                  <a:off x="5796547" y="512243"/>
                  <a:ext cx="248756" cy="214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grpSp>
          <p:pic>
            <p:nvPicPr>
              <p:cNvPr id="36" name="图片 35">
                <a:extLst>
                  <a:ext uri="{FF2B5EF4-FFF2-40B4-BE49-F238E27FC236}">
                    <a16:creationId xmlns:a16="http://schemas.microsoft.com/office/drawing/2014/main" id="{3DC4C336-C728-C940-B1A0-B78942512CC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598424" y="3972215"/>
                <a:ext cx="179313" cy="421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图片 36">
                <a:extLst>
                  <a:ext uri="{FF2B5EF4-FFF2-40B4-BE49-F238E27FC236}">
                    <a16:creationId xmlns:a16="http://schemas.microsoft.com/office/drawing/2014/main" id="{59B43FDF-15B1-C946-8D86-87C2EA39DD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671400" y="3970827"/>
                <a:ext cx="174975" cy="4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图片 37">
                <a:extLst>
                  <a:ext uri="{FF2B5EF4-FFF2-40B4-BE49-F238E27FC236}">
                    <a16:creationId xmlns:a16="http://schemas.microsoft.com/office/drawing/2014/main" id="{5A98B8F1-9495-2042-B055-DB81860FEE7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597041" y="3211353"/>
                <a:ext cx="326813" cy="566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图片 38">
                <a:extLst>
                  <a:ext uri="{FF2B5EF4-FFF2-40B4-BE49-F238E27FC236}">
                    <a16:creationId xmlns:a16="http://schemas.microsoft.com/office/drawing/2014/main" id="{9B5371D9-3A60-C64F-AD7B-32228E2FB6D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021751" y="4612356"/>
                <a:ext cx="329705" cy="176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图片 39">
                <a:extLst>
                  <a:ext uri="{FF2B5EF4-FFF2-40B4-BE49-F238E27FC236}">
                    <a16:creationId xmlns:a16="http://schemas.microsoft.com/office/drawing/2014/main" id="{6E824C4E-10C3-544C-B2E8-6A0C0E136B6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728343" y="4612356"/>
                <a:ext cx="329705" cy="176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图片 40">
                <a:extLst>
                  <a:ext uri="{FF2B5EF4-FFF2-40B4-BE49-F238E27FC236}">
                    <a16:creationId xmlns:a16="http://schemas.microsoft.com/office/drawing/2014/main" id="{A82DE756-5360-3B41-839C-5259F68EF8A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374267" y="4612356"/>
                <a:ext cx="329705" cy="176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图片 41">
                <a:extLst>
                  <a:ext uri="{FF2B5EF4-FFF2-40B4-BE49-F238E27FC236}">
                    <a16:creationId xmlns:a16="http://schemas.microsoft.com/office/drawing/2014/main" id="{7A7E1EA0-A61E-4645-9F84-8C2A772357C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435715" y="4613136"/>
                <a:ext cx="329705" cy="174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图片 42">
                <a:extLst>
                  <a:ext uri="{FF2B5EF4-FFF2-40B4-BE49-F238E27FC236}">
                    <a16:creationId xmlns:a16="http://schemas.microsoft.com/office/drawing/2014/main" id="{105D376D-B167-A94D-9537-14D75EFDA98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082420" y="4612356"/>
                <a:ext cx="329705" cy="176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图片 43">
                <a:extLst>
                  <a:ext uri="{FF2B5EF4-FFF2-40B4-BE49-F238E27FC236}">
                    <a16:creationId xmlns:a16="http://schemas.microsoft.com/office/drawing/2014/main" id="{AFEF97F1-F9EC-674C-A6FC-6ED953A65B0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10143088" y="4612356"/>
                <a:ext cx="329705" cy="176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图片 44">
                <a:extLst>
                  <a:ext uri="{FF2B5EF4-FFF2-40B4-BE49-F238E27FC236}">
                    <a16:creationId xmlns:a16="http://schemas.microsoft.com/office/drawing/2014/main" id="{9E918FD2-1709-914E-9F62-AFE93EB2711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789011" y="4612356"/>
                <a:ext cx="329705" cy="176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图片 45">
                <a:extLst>
                  <a:ext uri="{FF2B5EF4-FFF2-40B4-BE49-F238E27FC236}">
                    <a16:creationId xmlns:a16="http://schemas.microsoft.com/office/drawing/2014/main" id="{CC127479-76D3-F64C-8DF7-B922FE8CDA5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615680" y="4999711"/>
                <a:ext cx="161961" cy="4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图片 46">
                <a:extLst>
                  <a:ext uri="{FF2B5EF4-FFF2-40B4-BE49-F238E27FC236}">
                    <a16:creationId xmlns:a16="http://schemas.microsoft.com/office/drawing/2014/main" id="{90498798-B787-8345-A864-2C3A4C8FA2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9709105" y="4999711"/>
                <a:ext cx="161961" cy="4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8" name="组合 58">
                <a:extLst>
                  <a:ext uri="{FF2B5EF4-FFF2-40B4-BE49-F238E27FC236}">
                    <a16:creationId xmlns:a16="http://schemas.microsoft.com/office/drawing/2014/main" id="{4A72F53A-00E8-C143-BC97-C3FA84EDBEE3}"/>
                  </a:ext>
                </a:extLst>
              </p:cNvPr>
              <p:cNvGrpSpPr/>
              <p:nvPr/>
            </p:nvGrpSpPr>
            <p:grpSpPr bwMode="auto">
              <a:xfrm>
                <a:off x="9216278" y="5527641"/>
                <a:ext cx="367418" cy="309136"/>
                <a:chOff x="5960445" y="746238"/>
                <a:chExt cx="284145" cy="340097"/>
              </a:xfrm>
            </p:grpSpPr>
            <p:sp>
              <p:nvSpPr>
                <p:cNvPr id="193" name="Freeform 153">
                  <a:extLst>
                    <a:ext uri="{FF2B5EF4-FFF2-40B4-BE49-F238E27FC236}">
                      <a16:creationId xmlns:a16="http://schemas.microsoft.com/office/drawing/2014/main" id="{8A5B6FDC-1934-F045-B4B0-201BE42D67BA}"/>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4" name="Freeform 146">
                  <a:extLst>
                    <a:ext uri="{FF2B5EF4-FFF2-40B4-BE49-F238E27FC236}">
                      <a16:creationId xmlns:a16="http://schemas.microsoft.com/office/drawing/2014/main" id="{A5761443-68F9-7844-9985-1B1727E5BA42}"/>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5" name="Freeform 147">
                  <a:extLst>
                    <a:ext uri="{FF2B5EF4-FFF2-40B4-BE49-F238E27FC236}">
                      <a16:creationId xmlns:a16="http://schemas.microsoft.com/office/drawing/2014/main" id="{309E15CE-C516-8F42-A24C-D650C26C202B}"/>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6" name="Freeform 148">
                  <a:extLst>
                    <a:ext uri="{FF2B5EF4-FFF2-40B4-BE49-F238E27FC236}">
                      <a16:creationId xmlns:a16="http://schemas.microsoft.com/office/drawing/2014/main" id="{57635FC7-B381-1E4C-B793-029318196551}"/>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7" name="Oval 149">
                  <a:extLst>
                    <a:ext uri="{FF2B5EF4-FFF2-40B4-BE49-F238E27FC236}">
                      <a16:creationId xmlns:a16="http://schemas.microsoft.com/office/drawing/2014/main" id="{12C355CA-0807-BF40-8722-B06E92677DCD}"/>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98" name="Oval 151">
                  <a:extLst>
                    <a:ext uri="{FF2B5EF4-FFF2-40B4-BE49-F238E27FC236}">
                      <a16:creationId xmlns:a16="http://schemas.microsoft.com/office/drawing/2014/main" id="{38DBE56B-F2FA-394E-9BC4-9D8C093D54E6}"/>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99" name="Freeform 152">
                  <a:extLst>
                    <a:ext uri="{FF2B5EF4-FFF2-40B4-BE49-F238E27FC236}">
                      <a16:creationId xmlns:a16="http://schemas.microsoft.com/office/drawing/2014/main" id="{06CF94E0-5518-0146-A37F-BB6F69512031}"/>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0" name="Freeform 154">
                  <a:extLst>
                    <a:ext uri="{FF2B5EF4-FFF2-40B4-BE49-F238E27FC236}">
                      <a16:creationId xmlns:a16="http://schemas.microsoft.com/office/drawing/2014/main" id="{AFC1CCD4-990A-D044-954D-3B33E260D5DA}"/>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1" name="Freeform 155">
                  <a:extLst>
                    <a:ext uri="{FF2B5EF4-FFF2-40B4-BE49-F238E27FC236}">
                      <a16:creationId xmlns:a16="http://schemas.microsoft.com/office/drawing/2014/main" id="{85A54FC1-B754-8D4D-A15B-9F480186E253}"/>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2" name="Oval 156">
                  <a:extLst>
                    <a:ext uri="{FF2B5EF4-FFF2-40B4-BE49-F238E27FC236}">
                      <a16:creationId xmlns:a16="http://schemas.microsoft.com/office/drawing/2014/main" id="{D525DD63-65B8-414A-867E-B1ECE7B4E00E}"/>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203" name="Freeform 157">
                  <a:extLst>
                    <a:ext uri="{FF2B5EF4-FFF2-40B4-BE49-F238E27FC236}">
                      <a16:creationId xmlns:a16="http://schemas.microsoft.com/office/drawing/2014/main" id="{C42A9364-5440-C64F-BDDC-E930BA9D6D85}"/>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4" name="Freeform 150">
                  <a:extLst>
                    <a:ext uri="{FF2B5EF4-FFF2-40B4-BE49-F238E27FC236}">
                      <a16:creationId xmlns:a16="http://schemas.microsoft.com/office/drawing/2014/main" id="{7C45953A-503C-2F4D-BADD-F6F8772A78AA}"/>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205" name="文本框 204">
                  <a:extLst>
                    <a:ext uri="{FF2B5EF4-FFF2-40B4-BE49-F238E27FC236}">
                      <a16:creationId xmlns:a16="http://schemas.microsoft.com/office/drawing/2014/main" id="{72E0A39F-DED3-BD4C-B7A7-8E7439E2E11A}"/>
                    </a:ext>
                  </a:extLst>
                </p:cNvPr>
                <p:cNvSpPr txBox="1"/>
                <p:nvPr/>
              </p:nvSpPr>
              <p:spPr>
                <a:xfrm>
                  <a:off x="5960452" y="766919"/>
                  <a:ext cx="284138"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206" name="文本框 205">
                  <a:extLst>
                    <a:ext uri="{FF2B5EF4-FFF2-40B4-BE49-F238E27FC236}">
                      <a16:creationId xmlns:a16="http://schemas.microsoft.com/office/drawing/2014/main" id="{2809CF5D-0420-464D-9AA5-6690C0A97EF7}"/>
                    </a:ext>
                  </a:extLst>
                </p:cNvPr>
                <p:cNvSpPr txBox="1"/>
                <p:nvPr/>
              </p:nvSpPr>
              <p:spPr>
                <a:xfrm>
                  <a:off x="5960445" y="849647"/>
                  <a:ext cx="284138"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207" name="文本框 206">
                  <a:extLst>
                    <a:ext uri="{FF2B5EF4-FFF2-40B4-BE49-F238E27FC236}">
                      <a16:creationId xmlns:a16="http://schemas.microsoft.com/office/drawing/2014/main" id="{1E66F9D7-9521-2E47-AA1E-953FD6B9E146}"/>
                    </a:ext>
                  </a:extLst>
                </p:cNvPr>
                <p:cNvSpPr txBox="1"/>
                <p:nvPr/>
              </p:nvSpPr>
              <p:spPr>
                <a:xfrm>
                  <a:off x="5960448" y="933965"/>
                  <a:ext cx="284138"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49" name="组合 74">
                <a:extLst>
                  <a:ext uri="{FF2B5EF4-FFF2-40B4-BE49-F238E27FC236}">
                    <a16:creationId xmlns:a16="http://schemas.microsoft.com/office/drawing/2014/main" id="{701747A3-42B5-1A44-B632-D57657BCF687}"/>
                  </a:ext>
                </a:extLst>
              </p:cNvPr>
              <p:cNvGrpSpPr/>
              <p:nvPr/>
            </p:nvGrpSpPr>
            <p:grpSpPr bwMode="auto">
              <a:xfrm>
                <a:off x="8023205" y="5527641"/>
                <a:ext cx="367433" cy="309136"/>
                <a:chOff x="5963116" y="746238"/>
                <a:chExt cx="285183" cy="340097"/>
              </a:xfrm>
            </p:grpSpPr>
            <p:sp>
              <p:nvSpPr>
                <p:cNvPr id="178" name="Freeform 153">
                  <a:extLst>
                    <a:ext uri="{FF2B5EF4-FFF2-40B4-BE49-F238E27FC236}">
                      <a16:creationId xmlns:a16="http://schemas.microsoft.com/office/drawing/2014/main" id="{CE0AE9A7-C91F-3447-A1D8-D6E4305A3138}"/>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9" name="Freeform 146">
                  <a:extLst>
                    <a:ext uri="{FF2B5EF4-FFF2-40B4-BE49-F238E27FC236}">
                      <a16:creationId xmlns:a16="http://schemas.microsoft.com/office/drawing/2014/main" id="{D3D7971F-003D-CA40-AD0A-6B2D4F1A0EA1}"/>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0" name="Freeform 147">
                  <a:extLst>
                    <a:ext uri="{FF2B5EF4-FFF2-40B4-BE49-F238E27FC236}">
                      <a16:creationId xmlns:a16="http://schemas.microsoft.com/office/drawing/2014/main" id="{72DF7C91-A2E5-8946-AE60-EDC959C39779}"/>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1" name="Freeform 148">
                  <a:extLst>
                    <a:ext uri="{FF2B5EF4-FFF2-40B4-BE49-F238E27FC236}">
                      <a16:creationId xmlns:a16="http://schemas.microsoft.com/office/drawing/2014/main" id="{1CC7CC89-4D69-564B-B5AA-3A91DEBB2FCD}"/>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2" name="Oval 149">
                  <a:extLst>
                    <a:ext uri="{FF2B5EF4-FFF2-40B4-BE49-F238E27FC236}">
                      <a16:creationId xmlns:a16="http://schemas.microsoft.com/office/drawing/2014/main" id="{6AF2B842-D552-A143-91A7-80566FBC252B}"/>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83" name="Oval 151">
                  <a:extLst>
                    <a:ext uri="{FF2B5EF4-FFF2-40B4-BE49-F238E27FC236}">
                      <a16:creationId xmlns:a16="http://schemas.microsoft.com/office/drawing/2014/main" id="{3D06ED44-610E-F444-A4A2-8710EE77F5F4}"/>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84" name="Freeform 152">
                  <a:extLst>
                    <a:ext uri="{FF2B5EF4-FFF2-40B4-BE49-F238E27FC236}">
                      <a16:creationId xmlns:a16="http://schemas.microsoft.com/office/drawing/2014/main" id="{9CA135F4-94F5-0943-9FBA-F00293A8E367}"/>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5" name="Freeform 154">
                  <a:extLst>
                    <a:ext uri="{FF2B5EF4-FFF2-40B4-BE49-F238E27FC236}">
                      <a16:creationId xmlns:a16="http://schemas.microsoft.com/office/drawing/2014/main" id="{B373EE97-EF26-8748-BB76-4BB77846BE25}"/>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6" name="Freeform 155">
                  <a:extLst>
                    <a:ext uri="{FF2B5EF4-FFF2-40B4-BE49-F238E27FC236}">
                      <a16:creationId xmlns:a16="http://schemas.microsoft.com/office/drawing/2014/main" id="{22729BF9-067D-5D4E-8C5F-3D410C2174B9}"/>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7" name="Oval 156">
                  <a:extLst>
                    <a:ext uri="{FF2B5EF4-FFF2-40B4-BE49-F238E27FC236}">
                      <a16:creationId xmlns:a16="http://schemas.microsoft.com/office/drawing/2014/main" id="{BAF91131-C83B-3B4C-9FFC-392E5D04869C}"/>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88" name="Freeform 157">
                  <a:extLst>
                    <a:ext uri="{FF2B5EF4-FFF2-40B4-BE49-F238E27FC236}">
                      <a16:creationId xmlns:a16="http://schemas.microsoft.com/office/drawing/2014/main" id="{1CAB54B7-CC83-8F48-9E32-A3C93EC4971D}"/>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89" name="Freeform 150">
                  <a:extLst>
                    <a:ext uri="{FF2B5EF4-FFF2-40B4-BE49-F238E27FC236}">
                      <a16:creationId xmlns:a16="http://schemas.microsoft.com/office/drawing/2014/main" id="{521D1D86-0758-2D4D-BA71-D33BF969C55B}"/>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90" name="文本框 189">
                  <a:extLst>
                    <a:ext uri="{FF2B5EF4-FFF2-40B4-BE49-F238E27FC236}">
                      <a16:creationId xmlns:a16="http://schemas.microsoft.com/office/drawing/2014/main" id="{57CCB7CB-8C84-AA4B-9455-B00BE2219A02}"/>
                    </a:ext>
                  </a:extLst>
                </p:cNvPr>
                <p:cNvSpPr txBox="1"/>
                <p:nvPr/>
              </p:nvSpPr>
              <p:spPr>
                <a:xfrm>
                  <a:off x="5963116" y="766919"/>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91" name="文本框 190">
                  <a:extLst>
                    <a:ext uri="{FF2B5EF4-FFF2-40B4-BE49-F238E27FC236}">
                      <a16:creationId xmlns:a16="http://schemas.microsoft.com/office/drawing/2014/main" id="{04302C55-A112-5C42-8B54-2F8E1C354A74}"/>
                    </a:ext>
                  </a:extLst>
                </p:cNvPr>
                <p:cNvSpPr txBox="1"/>
                <p:nvPr/>
              </p:nvSpPr>
              <p:spPr>
                <a:xfrm>
                  <a:off x="5963135" y="849647"/>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92" name="文本框 191">
                  <a:extLst>
                    <a:ext uri="{FF2B5EF4-FFF2-40B4-BE49-F238E27FC236}">
                      <a16:creationId xmlns:a16="http://schemas.microsoft.com/office/drawing/2014/main" id="{76C279DB-A9FD-F24E-804D-7BE1575A8EF7}"/>
                    </a:ext>
                  </a:extLst>
                </p:cNvPr>
                <p:cNvSpPr txBox="1"/>
                <p:nvPr/>
              </p:nvSpPr>
              <p:spPr>
                <a:xfrm>
                  <a:off x="5963128" y="933965"/>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50" name="组合 90">
                <a:extLst>
                  <a:ext uri="{FF2B5EF4-FFF2-40B4-BE49-F238E27FC236}">
                    <a16:creationId xmlns:a16="http://schemas.microsoft.com/office/drawing/2014/main" id="{85D57B53-0540-CC41-B18F-49844F4FE516}"/>
                  </a:ext>
                </a:extLst>
              </p:cNvPr>
              <p:cNvGrpSpPr/>
              <p:nvPr/>
            </p:nvGrpSpPr>
            <p:grpSpPr bwMode="auto">
              <a:xfrm>
                <a:off x="9611659" y="5527641"/>
                <a:ext cx="367418" cy="309136"/>
                <a:chOff x="5957568" y="746238"/>
                <a:chExt cx="285173" cy="340097"/>
              </a:xfrm>
            </p:grpSpPr>
            <p:sp>
              <p:nvSpPr>
                <p:cNvPr id="163" name="Freeform 153">
                  <a:extLst>
                    <a:ext uri="{FF2B5EF4-FFF2-40B4-BE49-F238E27FC236}">
                      <a16:creationId xmlns:a16="http://schemas.microsoft.com/office/drawing/2014/main" id="{1141E87C-A3BC-1A4A-82DC-06EC0AEDEBF3}"/>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4" name="Freeform 146">
                  <a:extLst>
                    <a:ext uri="{FF2B5EF4-FFF2-40B4-BE49-F238E27FC236}">
                      <a16:creationId xmlns:a16="http://schemas.microsoft.com/office/drawing/2014/main" id="{F65BDDF4-B823-1245-84A8-7AD52A2856C6}"/>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5" name="Freeform 147">
                  <a:extLst>
                    <a:ext uri="{FF2B5EF4-FFF2-40B4-BE49-F238E27FC236}">
                      <a16:creationId xmlns:a16="http://schemas.microsoft.com/office/drawing/2014/main" id="{ECD708FD-2109-8247-9BA3-D408E0698B60}"/>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6" name="Freeform 148">
                  <a:extLst>
                    <a:ext uri="{FF2B5EF4-FFF2-40B4-BE49-F238E27FC236}">
                      <a16:creationId xmlns:a16="http://schemas.microsoft.com/office/drawing/2014/main" id="{47F15DEC-577F-0B48-B9ED-28F81F9A5EDF}"/>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7" name="Oval 149">
                  <a:extLst>
                    <a:ext uri="{FF2B5EF4-FFF2-40B4-BE49-F238E27FC236}">
                      <a16:creationId xmlns:a16="http://schemas.microsoft.com/office/drawing/2014/main" id="{F051564E-9159-7644-8C21-83744876A55B}"/>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68" name="Oval 151">
                  <a:extLst>
                    <a:ext uri="{FF2B5EF4-FFF2-40B4-BE49-F238E27FC236}">
                      <a16:creationId xmlns:a16="http://schemas.microsoft.com/office/drawing/2014/main" id="{7CC22242-CA2E-D142-B1F5-29A06265E52B}"/>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69" name="Freeform 152">
                  <a:extLst>
                    <a:ext uri="{FF2B5EF4-FFF2-40B4-BE49-F238E27FC236}">
                      <a16:creationId xmlns:a16="http://schemas.microsoft.com/office/drawing/2014/main" id="{CDFAACC5-B4F6-7D4E-85EC-07C5FA313B5B}"/>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0" name="Freeform 154">
                  <a:extLst>
                    <a:ext uri="{FF2B5EF4-FFF2-40B4-BE49-F238E27FC236}">
                      <a16:creationId xmlns:a16="http://schemas.microsoft.com/office/drawing/2014/main" id="{69CD7F78-BE06-A246-8130-438A79FD9F91}"/>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1" name="Freeform 155">
                  <a:extLst>
                    <a:ext uri="{FF2B5EF4-FFF2-40B4-BE49-F238E27FC236}">
                      <a16:creationId xmlns:a16="http://schemas.microsoft.com/office/drawing/2014/main" id="{0408CA02-9591-3846-9863-3ED7D32ED087}"/>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2" name="Oval 156">
                  <a:extLst>
                    <a:ext uri="{FF2B5EF4-FFF2-40B4-BE49-F238E27FC236}">
                      <a16:creationId xmlns:a16="http://schemas.microsoft.com/office/drawing/2014/main" id="{9F06D0A3-45E8-7643-9CE4-B5AEEAE66490}"/>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73" name="Freeform 157">
                  <a:extLst>
                    <a:ext uri="{FF2B5EF4-FFF2-40B4-BE49-F238E27FC236}">
                      <a16:creationId xmlns:a16="http://schemas.microsoft.com/office/drawing/2014/main" id="{E47DCB5B-A646-FF4A-83A2-0638ED1A26B6}"/>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4" name="Freeform 150">
                  <a:extLst>
                    <a:ext uri="{FF2B5EF4-FFF2-40B4-BE49-F238E27FC236}">
                      <a16:creationId xmlns:a16="http://schemas.microsoft.com/office/drawing/2014/main" id="{72F0DA66-E5EC-E54C-B4C1-0CC3DD51512B}"/>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75" name="文本框 174">
                  <a:extLst>
                    <a:ext uri="{FF2B5EF4-FFF2-40B4-BE49-F238E27FC236}">
                      <a16:creationId xmlns:a16="http://schemas.microsoft.com/office/drawing/2014/main" id="{34B67D75-116F-B74D-AA60-2FD0713B7FC4}"/>
                    </a:ext>
                  </a:extLst>
                </p:cNvPr>
                <p:cNvSpPr txBox="1"/>
                <p:nvPr/>
              </p:nvSpPr>
              <p:spPr>
                <a:xfrm>
                  <a:off x="5957568" y="766919"/>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76" name="文本框 175">
                  <a:extLst>
                    <a:ext uri="{FF2B5EF4-FFF2-40B4-BE49-F238E27FC236}">
                      <a16:creationId xmlns:a16="http://schemas.microsoft.com/office/drawing/2014/main" id="{930B5087-6E06-6C46-9CDF-5A10C9C04A82}"/>
                    </a:ext>
                  </a:extLst>
                </p:cNvPr>
                <p:cNvSpPr txBox="1"/>
                <p:nvPr/>
              </p:nvSpPr>
              <p:spPr>
                <a:xfrm>
                  <a:off x="5957578" y="849647"/>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77" name="文本框 176">
                  <a:extLst>
                    <a:ext uri="{FF2B5EF4-FFF2-40B4-BE49-F238E27FC236}">
                      <a16:creationId xmlns:a16="http://schemas.microsoft.com/office/drawing/2014/main" id="{26083872-BEC7-8946-B117-C75FCFDC173B}"/>
                    </a:ext>
                  </a:extLst>
                </p:cNvPr>
                <p:cNvSpPr txBox="1"/>
                <p:nvPr/>
              </p:nvSpPr>
              <p:spPr>
                <a:xfrm>
                  <a:off x="5957568" y="933965"/>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51" name="组合 106">
                <a:extLst>
                  <a:ext uri="{FF2B5EF4-FFF2-40B4-BE49-F238E27FC236}">
                    <a16:creationId xmlns:a16="http://schemas.microsoft.com/office/drawing/2014/main" id="{0819CE82-5D35-9143-83BB-000FB21AE81A}"/>
                  </a:ext>
                </a:extLst>
              </p:cNvPr>
              <p:cNvGrpSpPr/>
              <p:nvPr/>
            </p:nvGrpSpPr>
            <p:grpSpPr bwMode="auto">
              <a:xfrm>
                <a:off x="8419080" y="5527641"/>
                <a:ext cx="367512" cy="309136"/>
                <a:chOff x="5960466" y="746238"/>
                <a:chExt cx="285245" cy="340097"/>
              </a:xfrm>
            </p:grpSpPr>
            <p:sp>
              <p:nvSpPr>
                <p:cNvPr id="148" name="Freeform 153">
                  <a:extLst>
                    <a:ext uri="{FF2B5EF4-FFF2-40B4-BE49-F238E27FC236}">
                      <a16:creationId xmlns:a16="http://schemas.microsoft.com/office/drawing/2014/main" id="{73CAD6BE-C3F3-124D-8987-B5FADAA7ABF2}"/>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9" name="Freeform 146">
                  <a:extLst>
                    <a:ext uri="{FF2B5EF4-FFF2-40B4-BE49-F238E27FC236}">
                      <a16:creationId xmlns:a16="http://schemas.microsoft.com/office/drawing/2014/main" id="{BB22491F-7DEC-1548-A59C-4574CEDF58D9}"/>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0" name="Freeform 147">
                  <a:extLst>
                    <a:ext uri="{FF2B5EF4-FFF2-40B4-BE49-F238E27FC236}">
                      <a16:creationId xmlns:a16="http://schemas.microsoft.com/office/drawing/2014/main" id="{45E8DBA1-5E60-DF45-87F9-9845B0997C3E}"/>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1" name="Freeform 148">
                  <a:extLst>
                    <a:ext uri="{FF2B5EF4-FFF2-40B4-BE49-F238E27FC236}">
                      <a16:creationId xmlns:a16="http://schemas.microsoft.com/office/drawing/2014/main" id="{5873D18A-A655-FD4B-BE18-54DB2F3B1297}"/>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2" name="Oval 149">
                  <a:extLst>
                    <a:ext uri="{FF2B5EF4-FFF2-40B4-BE49-F238E27FC236}">
                      <a16:creationId xmlns:a16="http://schemas.microsoft.com/office/drawing/2014/main" id="{B03F1367-F49F-094C-8530-1A5E376D887E}"/>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53" name="Oval 151">
                  <a:extLst>
                    <a:ext uri="{FF2B5EF4-FFF2-40B4-BE49-F238E27FC236}">
                      <a16:creationId xmlns:a16="http://schemas.microsoft.com/office/drawing/2014/main" id="{FD70C869-4780-E344-A9C0-8A700902D758}"/>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54" name="Freeform 152">
                  <a:extLst>
                    <a:ext uri="{FF2B5EF4-FFF2-40B4-BE49-F238E27FC236}">
                      <a16:creationId xmlns:a16="http://schemas.microsoft.com/office/drawing/2014/main" id="{DCC3D53A-0D3B-0D42-9F45-679892D9427B}"/>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5" name="Freeform 154">
                  <a:extLst>
                    <a:ext uri="{FF2B5EF4-FFF2-40B4-BE49-F238E27FC236}">
                      <a16:creationId xmlns:a16="http://schemas.microsoft.com/office/drawing/2014/main" id="{3407A5E4-DD44-F540-9926-27818A39E000}"/>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6" name="Freeform 155">
                  <a:extLst>
                    <a:ext uri="{FF2B5EF4-FFF2-40B4-BE49-F238E27FC236}">
                      <a16:creationId xmlns:a16="http://schemas.microsoft.com/office/drawing/2014/main" id="{7960F069-C154-8448-B8A5-E378F4D46231}"/>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7" name="Oval 156">
                  <a:extLst>
                    <a:ext uri="{FF2B5EF4-FFF2-40B4-BE49-F238E27FC236}">
                      <a16:creationId xmlns:a16="http://schemas.microsoft.com/office/drawing/2014/main" id="{D08AE5A4-30B0-2949-82B5-AE2D617D533C}"/>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58" name="Freeform 157">
                  <a:extLst>
                    <a:ext uri="{FF2B5EF4-FFF2-40B4-BE49-F238E27FC236}">
                      <a16:creationId xmlns:a16="http://schemas.microsoft.com/office/drawing/2014/main" id="{E366C0C2-D064-2543-8CAB-E92FCC668A95}"/>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59" name="Freeform 150">
                  <a:extLst>
                    <a:ext uri="{FF2B5EF4-FFF2-40B4-BE49-F238E27FC236}">
                      <a16:creationId xmlns:a16="http://schemas.microsoft.com/office/drawing/2014/main" id="{24521ACE-56FD-1F4D-A89C-B1805E883A87}"/>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60" name="文本框 159">
                  <a:extLst>
                    <a:ext uri="{FF2B5EF4-FFF2-40B4-BE49-F238E27FC236}">
                      <a16:creationId xmlns:a16="http://schemas.microsoft.com/office/drawing/2014/main" id="{2811A624-8980-8F45-AE6D-9BEA1D860462}"/>
                    </a:ext>
                  </a:extLst>
                </p:cNvPr>
                <p:cNvSpPr txBox="1"/>
                <p:nvPr/>
              </p:nvSpPr>
              <p:spPr>
                <a:xfrm>
                  <a:off x="5960466" y="766919"/>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61" name="文本框 160">
                  <a:extLst>
                    <a:ext uri="{FF2B5EF4-FFF2-40B4-BE49-F238E27FC236}">
                      <a16:creationId xmlns:a16="http://schemas.microsoft.com/office/drawing/2014/main" id="{CFFB955B-1560-7240-954F-A39B27019F12}"/>
                    </a:ext>
                  </a:extLst>
                </p:cNvPr>
                <p:cNvSpPr txBox="1"/>
                <p:nvPr/>
              </p:nvSpPr>
              <p:spPr>
                <a:xfrm>
                  <a:off x="5960470" y="849647"/>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62" name="文本框 161">
                  <a:extLst>
                    <a:ext uri="{FF2B5EF4-FFF2-40B4-BE49-F238E27FC236}">
                      <a16:creationId xmlns:a16="http://schemas.microsoft.com/office/drawing/2014/main" id="{2DB4B25B-E896-374E-9DEA-92DDDB4BD9CD}"/>
                    </a:ext>
                  </a:extLst>
                </p:cNvPr>
                <p:cNvSpPr txBox="1"/>
                <p:nvPr/>
              </p:nvSpPr>
              <p:spPr>
                <a:xfrm>
                  <a:off x="5960547" y="933965"/>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52" name="组合 122">
                <a:extLst>
                  <a:ext uri="{FF2B5EF4-FFF2-40B4-BE49-F238E27FC236}">
                    <a16:creationId xmlns:a16="http://schemas.microsoft.com/office/drawing/2014/main" id="{37BC5AD4-FC33-7341-A6E1-070983AC00C0}"/>
                  </a:ext>
                </a:extLst>
              </p:cNvPr>
              <p:cNvGrpSpPr/>
              <p:nvPr/>
            </p:nvGrpSpPr>
            <p:grpSpPr bwMode="auto">
              <a:xfrm>
                <a:off x="10007677" y="5527641"/>
                <a:ext cx="367417" cy="309136"/>
                <a:chOff x="5955007" y="746238"/>
                <a:chExt cx="285172" cy="340097"/>
              </a:xfrm>
            </p:grpSpPr>
            <p:sp>
              <p:nvSpPr>
                <p:cNvPr id="133" name="Freeform 153">
                  <a:extLst>
                    <a:ext uri="{FF2B5EF4-FFF2-40B4-BE49-F238E27FC236}">
                      <a16:creationId xmlns:a16="http://schemas.microsoft.com/office/drawing/2014/main" id="{BB14DF9B-343F-AC4C-B451-B8B60FB45D17}"/>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4" name="Freeform 146">
                  <a:extLst>
                    <a:ext uri="{FF2B5EF4-FFF2-40B4-BE49-F238E27FC236}">
                      <a16:creationId xmlns:a16="http://schemas.microsoft.com/office/drawing/2014/main" id="{C3D365B1-5F64-B347-9156-AA7AE430B09A}"/>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5" name="Freeform 147">
                  <a:extLst>
                    <a:ext uri="{FF2B5EF4-FFF2-40B4-BE49-F238E27FC236}">
                      <a16:creationId xmlns:a16="http://schemas.microsoft.com/office/drawing/2014/main" id="{9D7B2514-D3B5-ED4D-BA27-D11DB919F3AA}"/>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6" name="Freeform 148">
                  <a:extLst>
                    <a:ext uri="{FF2B5EF4-FFF2-40B4-BE49-F238E27FC236}">
                      <a16:creationId xmlns:a16="http://schemas.microsoft.com/office/drawing/2014/main" id="{1B283593-223D-744B-B243-B9B9BF32ECF2}"/>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7" name="Oval 149">
                  <a:extLst>
                    <a:ext uri="{FF2B5EF4-FFF2-40B4-BE49-F238E27FC236}">
                      <a16:creationId xmlns:a16="http://schemas.microsoft.com/office/drawing/2014/main" id="{DA1DF036-293C-7040-A1F7-F9FDCAD7C68F}"/>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38" name="Oval 151">
                  <a:extLst>
                    <a:ext uri="{FF2B5EF4-FFF2-40B4-BE49-F238E27FC236}">
                      <a16:creationId xmlns:a16="http://schemas.microsoft.com/office/drawing/2014/main" id="{5D7C35E9-ADD4-6446-B7D6-F2E227F45518}"/>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39" name="Freeform 152">
                  <a:extLst>
                    <a:ext uri="{FF2B5EF4-FFF2-40B4-BE49-F238E27FC236}">
                      <a16:creationId xmlns:a16="http://schemas.microsoft.com/office/drawing/2014/main" id="{8E996BE3-BCD8-FA47-80CA-5B953A23A792}"/>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0" name="Freeform 154">
                  <a:extLst>
                    <a:ext uri="{FF2B5EF4-FFF2-40B4-BE49-F238E27FC236}">
                      <a16:creationId xmlns:a16="http://schemas.microsoft.com/office/drawing/2014/main" id="{87989B98-5387-2E4E-B496-50109AE3DAB4}"/>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1" name="Freeform 155">
                  <a:extLst>
                    <a:ext uri="{FF2B5EF4-FFF2-40B4-BE49-F238E27FC236}">
                      <a16:creationId xmlns:a16="http://schemas.microsoft.com/office/drawing/2014/main" id="{078F412C-1630-6747-8922-72D780A7CA8A}"/>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2" name="Oval 156">
                  <a:extLst>
                    <a:ext uri="{FF2B5EF4-FFF2-40B4-BE49-F238E27FC236}">
                      <a16:creationId xmlns:a16="http://schemas.microsoft.com/office/drawing/2014/main" id="{2E7FA664-72F4-154A-A026-AFA530A9AAAD}"/>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43" name="Freeform 157">
                  <a:extLst>
                    <a:ext uri="{FF2B5EF4-FFF2-40B4-BE49-F238E27FC236}">
                      <a16:creationId xmlns:a16="http://schemas.microsoft.com/office/drawing/2014/main" id="{7ED9F978-BE62-8B41-B672-C12D3DC1D915}"/>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4" name="Freeform 150">
                  <a:extLst>
                    <a:ext uri="{FF2B5EF4-FFF2-40B4-BE49-F238E27FC236}">
                      <a16:creationId xmlns:a16="http://schemas.microsoft.com/office/drawing/2014/main" id="{0D9B3353-5EC5-754C-89D5-C93F1676506F}"/>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45" name="文本框 144">
                  <a:extLst>
                    <a:ext uri="{FF2B5EF4-FFF2-40B4-BE49-F238E27FC236}">
                      <a16:creationId xmlns:a16="http://schemas.microsoft.com/office/drawing/2014/main" id="{FB405638-3E3B-1C46-9B11-05FD2CD363B6}"/>
                    </a:ext>
                  </a:extLst>
                </p:cNvPr>
                <p:cNvSpPr txBox="1"/>
                <p:nvPr/>
              </p:nvSpPr>
              <p:spPr>
                <a:xfrm>
                  <a:off x="5955007" y="766919"/>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46" name="文本框 145">
                  <a:extLst>
                    <a:ext uri="{FF2B5EF4-FFF2-40B4-BE49-F238E27FC236}">
                      <a16:creationId xmlns:a16="http://schemas.microsoft.com/office/drawing/2014/main" id="{F097BE26-D5C7-5145-8F12-7CBC19A8885E}"/>
                    </a:ext>
                  </a:extLst>
                </p:cNvPr>
                <p:cNvSpPr txBox="1"/>
                <p:nvPr/>
              </p:nvSpPr>
              <p:spPr>
                <a:xfrm>
                  <a:off x="5955016" y="849647"/>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47" name="文本框 146">
                  <a:extLst>
                    <a:ext uri="{FF2B5EF4-FFF2-40B4-BE49-F238E27FC236}">
                      <a16:creationId xmlns:a16="http://schemas.microsoft.com/office/drawing/2014/main" id="{EF3D4FF0-F650-2847-9354-5087697A77E8}"/>
                    </a:ext>
                  </a:extLst>
                </p:cNvPr>
                <p:cNvSpPr txBox="1"/>
                <p:nvPr/>
              </p:nvSpPr>
              <p:spPr>
                <a:xfrm>
                  <a:off x="5955007" y="933965"/>
                  <a:ext cx="285163"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grpSp>
            <p:nvGrpSpPr>
              <p:cNvPr id="53" name="组合 138">
                <a:extLst>
                  <a:ext uri="{FF2B5EF4-FFF2-40B4-BE49-F238E27FC236}">
                    <a16:creationId xmlns:a16="http://schemas.microsoft.com/office/drawing/2014/main" id="{C664A369-B0AC-824E-94C2-7DA52455E05B}"/>
                  </a:ext>
                </a:extLst>
              </p:cNvPr>
              <p:cNvGrpSpPr/>
              <p:nvPr/>
            </p:nvGrpSpPr>
            <p:grpSpPr bwMode="auto">
              <a:xfrm>
                <a:off x="8818505" y="5527641"/>
                <a:ext cx="367444" cy="309136"/>
                <a:chOff x="5960527" y="746238"/>
                <a:chExt cx="285191" cy="340097"/>
              </a:xfrm>
            </p:grpSpPr>
            <p:sp>
              <p:nvSpPr>
                <p:cNvPr id="118" name="Freeform 153">
                  <a:extLst>
                    <a:ext uri="{FF2B5EF4-FFF2-40B4-BE49-F238E27FC236}">
                      <a16:creationId xmlns:a16="http://schemas.microsoft.com/office/drawing/2014/main" id="{7F861BE2-5E14-DF4C-95D8-D2E4F4DA3770}"/>
                    </a:ext>
                  </a:extLst>
                </p:cNvPr>
                <p:cNvSpPr/>
                <p:nvPr/>
              </p:nvSpPr>
              <p:spPr bwMode="auto">
                <a:xfrm>
                  <a:off x="5997238" y="923504"/>
                  <a:ext cx="204788" cy="26988"/>
                </a:xfrm>
                <a:custGeom>
                  <a:avLst/>
                  <a:gdLst>
                    <a:gd name="T0" fmla="*/ 0 w 60"/>
                    <a:gd name="T1" fmla="*/ 0 h 8"/>
                    <a:gd name="T2" fmla="*/ 2147483647 w 60"/>
                    <a:gd name="T3" fmla="*/ 2147483647 h 8"/>
                    <a:gd name="T4" fmla="*/ 2147483647 w 60"/>
                    <a:gd name="T5" fmla="*/ 0 h 8"/>
                    <a:gd name="T6" fmla="*/ 2147483647 w 60"/>
                    <a:gd name="T7" fmla="*/ 2147483647 h 8"/>
                    <a:gd name="T8" fmla="*/ 0 w 60"/>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8">
                      <a:moveTo>
                        <a:pt x="0" y="0"/>
                      </a:moveTo>
                      <a:cubicBezTo>
                        <a:pt x="0" y="0"/>
                        <a:pt x="7" y="7"/>
                        <a:pt x="30" y="7"/>
                      </a:cubicBezTo>
                      <a:cubicBezTo>
                        <a:pt x="53" y="7"/>
                        <a:pt x="60" y="0"/>
                        <a:pt x="60" y="0"/>
                      </a:cubicBezTo>
                      <a:cubicBezTo>
                        <a:pt x="60" y="4"/>
                        <a:pt x="47" y="8"/>
                        <a:pt x="30" y="8"/>
                      </a:cubicBezTo>
                      <a:cubicBezTo>
                        <a:pt x="13" y="8"/>
                        <a:pt x="0" y="4"/>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19" name="Freeform 146">
                  <a:extLst>
                    <a:ext uri="{FF2B5EF4-FFF2-40B4-BE49-F238E27FC236}">
                      <a16:creationId xmlns:a16="http://schemas.microsoft.com/office/drawing/2014/main" id="{97643C7A-751E-D048-B962-E26155849247}"/>
                    </a:ext>
                  </a:extLst>
                </p:cNvPr>
                <p:cNvSpPr/>
                <p:nvPr/>
              </p:nvSpPr>
              <p:spPr bwMode="auto">
                <a:xfrm>
                  <a:off x="5997238" y="944141"/>
                  <a:ext cx="204788" cy="63500"/>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0" name="Freeform 147">
                  <a:extLst>
                    <a:ext uri="{FF2B5EF4-FFF2-40B4-BE49-F238E27FC236}">
                      <a16:creationId xmlns:a16="http://schemas.microsoft.com/office/drawing/2014/main" id="{F4A31A35-CD9A-1B4D-9F9D-DC80084A0473}"/>
                    </a:ext>
                  </a:extLst>
                </p:cNvPr>
                <p:cNvSpPr/>
                <p:nvPr/>
              </p:nvSpPr>
              <p:spPr bwMode="auto">
                <a:xfrm>
                  <a:off x="5997238" y="977479"/>
                  <a:ext cx="204788" cy="53975"/>
                </a:xfrm>
                <a:custGeom>
                  <a:avLst/>
                  <a:gdLst>
                    <a:gd name="T0" fmla="*/ 2147483647 w 60"/>
                    <a:gd name="T1" fmla="*/ 2147483647 h 16"/>
                    <a:gd name="T2" fmla="*/ 2147483647 w 60"/>
                    <a:gd name="T3" fmla="*/ 2147483647 h 16"/>
                    <a:gd name="T4" fmla="*/ 0 w 60"/>
                    <a:gd name="T5" fmla="*/ 2147483647 h 16"/>
                    <a:gd name="T6" fmla="*/ 2147483647 w 60"/>
                    <a:gd name="T7" fmla="*/ 0 h 16"/>
                    <a:gd name="T8" fmla="*/ 2147483647 w 60"/>
                    <a:gd name="T9" fmla="*/ 2147483647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60" y="9"/>
                      </a:moveTo>
                      <a:cubicBezTo>
                        <a:pt x="60" y="9"/>
                        <a:pt x="53" y="16"/>
                        <a:pt x="30" y="16"/>
                      </a:cubicBezTo>
                      <a:cubicBezTo>
                        <a:pt x="7" y="16"/>
                        <a:pt x="0" y="9"/>
                        <a:pt x="0" y="9"/>
                      </a:cubicBezTo>
                      <a:cubicBezTo>
                        <a:pt x="0" y="4"/>
                        <a:pt x="13" y="0"/>
                        <a:pt x="30" y="0"/>
                      </a:cubicBezTo>
                      <a:cubicBezTo>
                        <a:pt x="47" y="0"/>
                        <a:pt x="60" y="4"/>
                        <a:pt x="60" y="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1" name="Freeform 148">
                  <a:extLst>
                    <a:ext uri="{FF2B5EF4-FFF2-40B4-BE49-F238E27FC236}">
                      <a16:creationId xmlns:a16="http://schemas.microsoft.com/office/drawing/2014/main" id="{B5CD27CB-D0FF-E047-A019-11E88790741E}"/>
                    </a:ext>
                  </a:extLst>
                </p:cNvPr>
                <p:cNvSpPr/>
                <p:nvPr/>
              </p:nvSpPr>
              <p:spPr bwMode="auto">
                <a:xfrm>
                  <a:off x="5997238" y="1007641"/>
                  <a:ext cx="204788" cy="31750"/>
                </a:xfrm>
                <a:custGeom>
                  <a:avLst/>
                  <a:gdLst>
                    <a:gd name="T0" fmla="*/ 2147483647 w 60"/>
                    <a:gd name="T1" fmla="*/ 2147483647 h 9"/>
                    <a:gd name="T2" fmla="*/ 2147483647 w 60"/>
                    <a:gd name="T3" fmla="*/ 0 h 9"/>
                    <a:gd name="T4" fmla="*/ 2147483647 w 60"/>
                    <a:gd name="T5" fmla="*/ 2147483647 h 9"/>
                    <a:gd name="T6" fmla="*/ 0 w 60"/>
                    <a:gd name="T7" fmla="*/ 0 h 9"/>
                    <a:gd name="T8" fmla="*/ 2147483647 w 60"/>
                    <a:gd name="T9" fmla="*/ 2147483647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30" y="7"/>
                      </a:moveTo>
                      <a:cubicBezTo>
                        <a:pt x="53" y="7"/>
                        <a:pt x="60" y="0"/>
                        <a:pt x="60" y="0"/>
                      </a:cubicBezTo>
                      <a:cubicBezTo>
                        <a:pt x="60" y="5"/>
                        <a:pt x="47" y="9"/>
                        <a:pt x="30" y="9"/>
                      </a:cubicBezTo>
                      <a:cubicBezTo>
                        <a:pt x="13" y="9"/>
                        <a:pt x="0" y="5"/>
                        <a:pt x="0" y="0"/>
                      </a:cubicBezTo>
                      <a:cubicBezTo>
                        <a:pt x="0" y="0"/>
                        <a:pt x="7" y="7"/>
                        <a:pt x="30"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2" name="Oval 149">
                  <a:extLst>
                    <a:ext uri="{FF2B5EF4-FFF2-40B4-BE49-F238E27FC236}">
                      <a16:creationId xmlns:a16="http://schemas.microsoft.com/office/drawing/2014/main" id="{0814CB7B-10F1-D64F-A40A-3B70CA02D3BE}"/>
                    </a:ext>
                  </a:extLst>
                </p:cNvPr>
                <p:cNvSpPr>
                  <a:spLocks noChangeArrowheads="1"/>
                </p:cNvSpPr>
                <p:nvPr/>
              </p:nvSpPr>
              <p:spPr bwMode="auto">
                <a:xfrm>
                  <a:off x="6014701" y="915566"/>
                  <a:ext cx="169863" cy="523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23" name="Oval 151">
                  <a:extLst>
                    <a:ext uri="{FF2B5EF4-FFF2-40B4-BE49-F238E27FC236}">
                      <a16:creationId xmlns:a16="http://schemas.microsoft.com/office/drawing/2014/main" id="{3B4BB7DD-2662-B149-AA4C-9EF20DA9DBAB}"/>
                    </a:ext>
                  </a:extLst>
                </p:cNvPr>
                <p:cNvSpPr>
                  <a:spLocks noChangeArrowheads="1"/>
                </p:cNvSpPr>
                <p:nvPr/>
              </p:nvSpPr>
              <p:spPr bwMode="auto">
                <a:xfrm>
                  <a:off x="6014701" y="831963"/>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24" name="Freeform 152">
                  <a:extLst>
                    <a:ext uri="{FF2B5EF4-FFF2-40B4-BE49-F238E27FC236}">
                      <a16:creationId xmlns:a16="http://schemas.microsoft.com/office/drawing/2014/main" id="{22BF41E9-8FE1-7E4E-B856-A450820E6B98}"/>
                    </a:ext>
                  </a:extLst>
                </p:cNvPr>
                <p:cNvSpPr/>
                <p:nvPr/>
              </p:nvSpPr>
              <p:spPr bwMode="auto">
                <a:xfrm>
                  <a:off x="5997238" y="858951"/>
                  <a:ext cx="204788" cy="65088"/>
                </a:xfrm>
                <a:custGeom>
                  <a:avLst/>
                  <a:gdLst>
                    <a:gd name="T0" fmla="*/ 2147483647 w 60"/>
                    <a:gd name="T1" fmla="*/ 0 h 19"/>
                    <a:gd name="T2" fmla="*/ 2147483647 w 60"/>
                    <a:gd name="T3" fmla="*/ 2147483647 h 19"/>
                    <a:gd name="T4" fmla="*/ 2147483647 w 60"/>
                    <a:gd name="T5" fmla="*/ 2147483647 h 19"/>
                    <a:gd name="T6" fmla="*/ 0 w 60"/>
                    <a:gd name="T7" fmla="*/ 2147483647 h 19"/>
                    <a:gd name="T8" fmla="*/ 0 w 60"/>
                    <a:gd name="T9" fmla="*/ 0 h 19"/>
                    <a:gd name="T10" fmla="*/ 2147483647 w 60"/>
                    <a:gd name="T11" fmla="*/ 2147483647 h 19"/>
                    <a:gd name="T12" fmla="*/ 2147483647 w 60"/>
                    <a:gd name="T13" fmla="*/ 0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60" y="0"/>
                      </a:moveTo>
                      <a:cubicBezTo>
                        <a:pt x="60" y="19"/>
                        <a:pt x="60" y="19"/>
                        <a:pt x="60" y="19"/>
                      </a:cubicBezTo>
                      <a:cubicBezTo>
                        <a:pt x="60" y="14"/>
                        <a:pt x="47" y="10"/>
                        <a:pt x="30" y="10"/>
                      </a:cubicBezTo>
                      <a:cubicBezTo>
                        <a:pt x="13" y="10"/>
                        <a:pt x="0" y="14"/>
                        <a:pt x="0" y="19"/>
                      </a:cubicBezTo>
                      <a:cubicBezTo>
                        <a:pt x="0" y="0"/>
                        <a:pt x="0" y="0"/>
                        <a:pt x="0" y="0"/>
                      </a:cubicBezTo>
                      <a:cubicBezTo>
                        <a:pt x="0" y="5"/>
                        <a:pt x="13" y="9"/>
                        <a:pt x="30" y="9"/>
                      </a:cubicBezTo>
                      <a:cubicBezTo>
                        <a:pt x="47" y="9"/>
                        <a:pt x="60" y="5"/>
                        <a:pt x="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5" name="Freeform 154">
                  <a:extLst>
                    <a:ext uri="{FF2B5EF4-FFF2-40B4-BE49-F238E27FC236}">
                      <a16:creationId xmlns:a16="http://schemas.microsoft.com/office/drawing/2014/main" id="{16F6453C-6276-4E4B-A6E2-CDCDBEEA14A4}"/>
                    </a:ext>
                  </a:extLst>
                </p:cNvPr>
                <p:cNvSpPr/>
                <p:nvPr/>
              </p:nvSpPr>
              <p:spPr bwMode="auto">
                <a:xfrm>
                  <a:off x="5997238" y="773226"/>
                  <a:ext cx="204788" cy="65088"/>
                </a:xfrm>
                <a:custGeom>
                  <a:avLst/>
                  <a:gdLst>
                    <a:gd name="T0" fmla="*/ 0 w 60"/>
                    <a:gd name="T1" fmla="*/ 2147483647 h 19"/>
                    <a:gd name="T2" fmla="*/ 0 w 60"/>
                    <a:gd name="T3" fmla="*/ 0 h 19"/>
                    <a:gd name="T4" fmla="*/ 2147483647 w 60"/>
                    <a:gd name="T5" fmla="*/ 2147483647 h 19"/>
                    <a:gd name="T6" fmla="*/ 2147483647 w 60"/>
                    <a:gd name="T7" fmla="*/ 0 h 19"/>
                    <a:gd name="T8" fmla="*/ 2147483647 w 60"/>
                    <a:gd name="T9" fmla="*/ 2147483647 h 19"/>
                    <a:gd name="T10" fmla="*/ 2147483647 w 60"/>
                    <a:gd name="T11" fmla="*/ 2147483647 h 19"/>
                    <a:gd name="T12" fmla="*/ 0 w 60"/>
                    <a:gd name="T13" fmla="*/ 2147483647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19">
                      <a:moveTo>
                        <a:pt x="0" y="19"/>
                      </a:moveTo>
                      <a:cubicBezTo>
                        <a:pt x="0" y="0"/>
                        <a:pt x="0" y="0"/>
                        <a:pt x="0" y="0"/>
                      </a:cubicBezTo>
                      <a:cubicBezTo>
                        <a:pt x="0" y="5"/>
                        <a:pt x="13" y="9"/>
                        <a:pt x="30" y="9"/>
                      </a:cubicBezTo>
                      <a:cubicBezTo>
                        <a:pt x="47" y="9"/>
                        <a:pt x="60" y="5"/>
                        <a:pt x="60" y="0"/>
                      </a:cubicBezTo>
                      <a:cubicBezTo>
                        <a:pt x="60" y="19"/>
                        <a:pt x="60" y="19"/>
                        <a:pt x="60" y="19"/>
                      </a:cubicBezTo>
                      <a:cubicBezTo>
                        <a:pt x="60" y="14"/>
                        <a:pt x="47" y="10"/>
                        <a:pt x="30" y="10"/>
                      </a:cubicBezTo>
                      <a:cubicBezTo>
                        <a:pt x="13" y="10"/>
                        <a:pt x="0" y="14"/>
                        <a:pt x="0" y="1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6" name="Freeform 155">
                  <a:extLst>
                    <a:ext uri="{FF2B5EF4-FFF2-40B4-BE49-F238E27FC236}">
                      <a16:creationId xmlns:a16="http://schemas.microsoft.com/office/drawing/2014/main" id="{63EB7AB4-F48D-4941-8A67-E209AC320A24}"/>
                    </a:ext>
                  </a:extLst>
                </p:cNvPr>
                <p:cNvSpPr/>
                <p:nvPr/>
              </p:nvSpPr>
              <p:spPr bwMode="auto">
                <a:xfrm>
                  <a:off x="5997238" y="808151"/>
                  <a:ext cx="204788" cy="53975"/>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7" name="Oval 156">
                  <a:extLst>
                    <a:ext uri="{FF2B5EF4-FFF2-40B4-BE49-F238E27FC236}">
                      <a16:creationId xmlns:a16="http://schemas.microsoft.com/office/drawing/2014/main" id="{96A4EB43-24D9-8A4D-969C-4D186F879091}"/>
                    </a:ext>
                  </a:extLst>
                </p:cNvPr>
                <p:cNvSpPr>
                  <a:spLocks noChangeArrowheads="1"/>
                </p:cNvSpPr>
                <p:nvPr/>
              </p:nvSpPr>
              <p:spPr bwMode="auto">
                <a:xfrm>
                  <a:off x="6014701" y="746238"/>
                  <a:ext cx="169863" cy="5080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endParaRPr kumimoji="0" lang="zh-CN" altLang="en-US" sz="1800">
                    <a:solidFill>
                      <a:schemeClr val="bg1"/>
                    </a:solidFill>
                    <a:latin typeface="Century Gothic" panose="020B0502020202020204" pitchFamily="34" charset="0"/>
                    <a:ea typeface="微软雅黑" panose="020B0503020204020204" charset="-122"/>
                  </a:endParaRPr>
                </a:p>
              </p:txBody>
            </p:sp>
            <p:sp>
              <p:nvSpPr>
                <p:cNvPr id="128" name="Freeform 157">
                  <a:extLst>
                    <a:ext uri="{FF2B5EF4-FFF2-40B4-BE49-F238E27FC236}">
                      <a16:creationId xmlns:a16="http://schemas.microsoft.com/office/drawing/2014/main" id="{2726F4FB-140D-A549-8C11-9B08AC77AA08}"/>
                    </a:ext>
                  </a:extLst>
                </p:cNvPr>
                <p:cNvSpPr/>
                <p:nvPr/>
              </p:nvSpPr>
              <p:spPr bwMode="auto">
                <a:xfrm>
                  <a:off x="5997238" y="838313"/>
                  <a:ext cx="204788" cy="30163"/>
                </a:xfrm>
                <a:custGeom>
                  <a:avLst/>
                  <a:gdLst>
                    <a:gd name="T0" fmla="*/ 0 w 60"/>
                    <a:gd name="T1" fmla="*/ 0 h 9"/>
                    <a:gd name="T2" fmla="*/ 2147483647 w 60"/>
                    <a:gd name="T3" fmla="*/ 2147483647 h 9"/>
                    <a:gd name="T4" fmla="*/ 2147483647 w 60"/>
                    <a:gd name="T5" fmla="*/ 0 h 9"/>
                    <a:gd name="T6" fmla="*/ 2147483647 w 60"/>
                    <a:gd name="T7" fmla="*/ 2147483647 h 9"/>
                    <a:gd name="T8" fmla="*/ 0 w 6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9">
                      <a:moveTo>
                        <a:pt x="0" y="0"/>
                      </a:moveTo>
                      <a:cubicBezTo>
                        <a:pt x="0" y="0"/>
                        <a:pt x="7" y="7"/>
                        <a:pt x="30" y="7"/>
                      </a:cubicBezTo>
                      <a:cubicBezTo>
                        <a:pt x="53" y="7"/>
                        <a:pt x="60" y="0"/>
                        <a:pt x="60" y="0"/>
                      </a:cubicBezTo>
                      <a:cubicBezTo>
                        <a:pt x="60" y="5"/>
                        <a:pt x="47" y="9"/>
                        <a:pt x="30" y="9"/>
                      </a:cubicBezTo>
                      <a:cubicBezTo>
                        <a:pt x="13" y="9"/>
                        <a:pt x="0" y="5"/>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29" name="Freeform 150">
                  <a:extLst>
                    <a:ext uri="{FF2B5EF4-FFF2-40B4-BE49-F238E27FC236}">
                      <a16:creationId xmlns:a16="http://schemas.microsoft.com/office/drawing/2014/main" id="{5F7030D3-5087-1948-BA53-F17AED7DE31B}"/>
                    </a:ext>
                  </a:extLst>
                </p:cNvPr>
                <p:cNvSpPr/>
                <p:nvPr/>
              </p:nvSpPr>
              <p:spPr bwMode="auto">
                <a:xfrm>
                  <a:off x="5997238" y="892288"/>
                  <a:ext cx="204788" cy="55563"/>
                </a:xfrm>
                <a:custGeom>
                  <a:avLst/>
                  <a:gdLst>
                    <a:gd name="T0" fmla="*/ 2147483647 w 60"/>
                    <a:gd name="T1" fmla="*/ 0 h 16"/>
                    <a:gd name="T2" fmla="*/ 2147483647 w 60"/>
                    <a:gd name="T3" fmla="*/ 2147483647 h 16"/>
                    <a:gd name="T4" fmla="*/ 2147483647 w 60"/>
                    <a:gd name="T5" fmla="*/ 2147483647 h 16"/>
                    <a:gd name="T6" fmla="*/ 0 w 60"/>
                    <a:gd name="T7" fmla="*/ 2147483647 h 16"/>
                    <a:gd name="T8" fmla="*/ 2147483647 w 60"/>
                    <a:gd name="T9" fmla="*/ 0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 h="16">
                      <a:moveTo>
                        <a:pt x="30" y="0"/>
                      </a:moveTo>
                      <a:cubicBezTo>
                        <a:pt x="47" y="0"/>
                        <a:pt x="60" y="4"/>
                        <a:pt x="60" y="9"/>
                      </a:cubicBezTo>
                      <a:cubicBezTo>
                        <a:pt x="60" y="9"/>
                        <a:pt x="53" y="16"/>
                        <a:pt x="30" y="16"/>
                      </a:cubicBezTo>
                      <a:cubicBezTo>
                        <a:pt x="7" y="16"/>
                        <a:pt x="0" y="9"/>
                        <a:pt x="0" y="9"/>
                      </a:cubicBezTo>
                      <a:cubicBezTo>
                        <a:pt x="0" y="4"/>
                        <a:pt x="13" y="0"/>
                        <a:pt x="3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Century Gothic" panose="020B0502020202020204" pitchFamily="34" charset="0"/>
                  </a:endParaRPr>
                </a:p>
              </p:txBody>
            </p:sp>
            <p:sp>
              <p:nvSpPr>
                <p:cNvPr id="130" name="文本框 129">
                  <a:extLst>
                    <a:ext uri="{FF2B5EF4-FFF2-40B4-BE49-F238E27FC236}">
                      <a16:creationId xmlns:a16="http://schemas.microsoft.com/office/drawing/2014/main" id="{AD177443-B52B-0A49-8E03-14A2F5DD196C}"/>
                    </a:ext>
                  </a:extLst>
                </p:cNvPr>
                <p:cNvSpPr txBox="1"/>
                <p:nvPr/>
              </p:nvSpPr>
              <p:spPr>
                <a:xfrm>
                  <a:off x="5960527" y="766919"/>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31" name="文本框 130">
                  <a:extLst>
                    <a:ext uri="{FF2B5EF4-FFF2-40B4-BE49-F238E27FC236}">
                      <a16:creationId xmlns:a16="http://schemas.microsoft.com/office/drawing/2014/main" id="{6EF8B10E-9F5B-5147-8607-3CD16B022DA4}"/>
                    </a:ext>
                  </a:extLst>
                </p:cNvPr>
                <p:cNvSpPr txBox="1"/>
                <p:nvPr/>
              </p:nvSpPr>
              <p:spPr>
                <a:xfrm>
                  <a:off x="5960536" y="849647"/>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sp>
              <p:nvSpPr>
                <p:cNvPr id="132" name="文本框 131">
                  <a:extLst>
                    <a:ext uri="{FF2B5EF4-FFF2-40B4-BE49-F238E27FC236}">
                      <a16:creationId xmlns:a16="http://schemas.microsoft.com/office/drawing/2014/main" id="{771AA830-1CCA-314E-8041-3E3014F95BA1}"/>
                    </a:ext>
                  </a:extLst>
                </p:cNvPr>
                <p:cNvSpPr txBox="1"/>
                <p:nvPr/>
              </p:nvSpPr>
              <p:spPr>
                <a:xfrm>
                  <a:off x="5960554" y="933965"/>
                  <a:ext cx="285164" cy="152370"/>
                </a:xfrm>
                <a:prstGeom prst="rect">
                  <a:avLst/>
                </a:prstGeom>
                <a:noFill/>
              </p:spPr>
              <p:txBody>
                <a:bodyPr wrap="none">
                  <a:spAutoFit/>
                </a:bodyPr>
                <a:lstStyle/>
                <a:p>
                  <a:pPr>
                    <a:defRPr/>
                  </a:pPr>
                  <a:r>
                    <a:rPr lang="en-US" altLang="zh-CN" sz="300" b="1" dirty="0">
                      <a:solidFill>
                        <a:srgbClr val="00B0F0"/>
                      </a:solidFill>
                      <a:latin typeface="Century Gothic" panose="020B0502020202020204" pitchFamily="34" charset="0"/>
                      <a:ea typeface="宋体" panose="02010600030101010101" pitchFamily="2" charset="-122"/>
                      <a:cs typeface="宋体" panose="02010600030101010101" pitchFamily="2" charset="-122"/>
                    </a:rPr>
                    <a:t>Database</a:t>
                  </a:r>
                  <a:endParaRPr lang="zh-CN" altLang="en-US" sz="300" b="1" dirty="0">
                    <a:solidFill>
                      <a:srgbClr val="00B0F0"/>
                    </a:solidFill>
                    <a:latin typeface="Century Gothic" panose="020B0502020202020204" pitchFamily="34" charset="0"/>
                    <a:ea typeface="宋体" panose="02010600030101010101" pitchFamily="2" charset="-122"/>
                    <a:cs typeface="宋体" panose="02010600030101010101" pitchFamily="2" charset="-122"/>
                  </a:endParaRPr>
                </a:p>
              </p:txBody>
            </p:sp>
          </p:grpSp>
          <p:cxnSp>
            <p:nvCxnSpPr>
              <p:cNvPr id="54" name="直接连接符 160">
                <a:extLst>
                  <a:ext uri="{FF2B5EF4-FFF2-40B4-BE49-F238E27FC236}">
                    <a16:creationId xmlns:a16="http://schemas.microsoft.com/office/drawing/2014/main" id="{9DF78712-FAB3-8449-B839-6164651CF557}"/>
                  </a:ext>
                </a:extLst>
              </p:cNvPr>
              <p:cNvCxnSpPr/>
              <p:nvPr/>
            </p:nvCxnSpPr>
            <p:spPr>
              <a:xfrm flipH="1">
                <a:off x="8688081" y="3657864"/>
                <a:ext cx="10918" cy="43527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161">
                <a:extLst>
                  <a:ext uri="{FF2B5EF4-FFF2-40B4-BE49-F238E27FC236}">
                    <a16:creationId xmlns:a16="http://schemas.microsoft.com/office/drawing/2014/main" id="{1DF26679-6149-9649-AABD-67D827BFFFFA}"/>
                  </a:ext>
                </a:extLst>
              </p:cNvPr>
              <p:cNvCxnSpPr/>
              <p:nvPr/>
            </p:nvCxnSpPr>
            <p:spPr>
              <a:xfrm flipH="1">
                <a:off x="8688081" y="3657864"/>
                <a:ext cx="1071587" cy="43527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6" name="直接连接符 162">
                <a:extLst>
                  <a:ext uri="{FF2B5EF4-FFF2-40B4-BE49-F238E27FC236}">
                    <a16:creationId xmlns:a16="http://schemas.microsoft.com/office/drawing/2014/main" id="{7537C0D0-CF9D-F04D-9BEB-E6D1E50E4B4C}"/>
                  </a:ext>
                </a:extLst>
              </p:cNvPr>
              <p:cNvCxnSpPr/>
              <p:nvPr/>
            </p:nvCxnSpPr>
            <p:spPr>
              <a:xfrm flipH="1">
                <a:off x="9758109" y="3657864"/>
                <a:ext cx="1559" cy="43527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1" name="直接连接符 163">
                <a:extLst>
                  <a:ext uri="{FF2B5EF4-FFF2-40B4-BE49-F238E27FC236}">
                    <a16:creationId xmlns:a16="http://schemas.microsoft.com/office/drawing/2014/main" id="{145975B4-98BB-B34F-99EC-EBF2767CAB9F}"/>
                  </a:ext>
                </a:extLst>
              </p:cNvPr>
              <p:cNvCxnSpPr/>
              <p:nvPr/>
            </p:nvCxnSpPr>
            <p:spPr>
              <a:xfrm>
                <a:off x="8698999" y="3657864"/>
                <a:ext cx="1059109" cy="43527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2" name="直接连接符 166">
                <a:extLst>
                  <a:ext uri="{FF2B5EF4-FFF2-40B4-BE49-F238E27FC236}">
                    <a16:creationId xmlns:a16="http://schemas.microsoft.com/office/drawing/2014/main" id="{F78D80E5-040A-FE42-B0C0-FF68D23237E7}"/>
                  </a:ext>
                </a:extLst>
              </p:cNvPr>
              <p:cNvCxnSpPr/>
              <p:nvPr/>
            </p:nvCxnSpPr>
            <p:spPr>
              <a:xfrm>
                <a:off x="8688081" y="4272447"/>
                <a:ext cx="205895" cy="263186"/>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3" name="直接连接符 167">
                <a:extLst>
                  <a:ext uri="{FF2B5EF4-FFF2-40B4-BE49-F238E27FC236}">
                    <a16:creationId xmlns:a16="http://schemas.microsoft.com/office/drawing/2014/main" id="{BDF31DCA-72A2-DB46-B1FA-6D81124596B2}"/>
                  </a:ext>
                </a:extLst>
              </p:cNvPr>
              <p:cNvCxnSpPr/>
              <p:nvPr/>
            </p:nvCxnSpPr>
            <p:spPr>
              <a:xfrm flipH="1">
                <a:off x="8539899" y="4272447"/>
                <a:ext cx="148182" cy="263186"/>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4" name="直接连接符 168">
                <a:extLst>
                  <a:ext uri="{FF2B5EF4-FFF2-40B4-BE49-F238E27FC236}">
                    <a16:creationId xmlns:a16="http://schemas.microsoft.com/office/drawing/2014/main" id="{0D902E1D-1E77-424D-B411-CAD6FABFB3FF}"/>
                  </a:ext>
                </a:extLst>
              </p:cNvPr>
              <p:cNvCxnSpPr/>
              <p:nvPr/>
            </p:nvCxnSpPr>
            <p:spPr>
              <a:xfrm flipH="1">
                <a:off x="8185823" y="4272447"/>
                <a:ext cx="502258" cy="263186"/>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5" name="直接连接符 169">
                <a:extLst>
                  <a:ext uri="{FF2B5EF4-FFF2-40B4-BE49-F238E27FC236}">
                    <a16:creationId xmlns:a16="http://schemas.microsoft.com/office/drawing/2014/main" id="{51973607-0754-BA46-8A06-5AA31FE6504A}"/>
                  </a:ext>
                </a:extLst>
              </p:cNvPr>
              <p:cNvCxnSpPr/>
              <p:nvPr/>
            </p:nvCxnSpPr>
            <p:spPr>
              <a:xfrm flipH="1">
                <a:off x="9246492" y="4268109"/>
                <a:ext cx="511617" cy="26752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6" name="直接连接符 170">
                <a:extLst>
                  <a:ext uri="{FF2B5EF4-FFF2-40B4-BE49-F238E27FC236}">
                    <a16:creationId xmlns:a16="http://schemas.microsoft.com/office/drawing/2014/main" id="{7386C1F3-DA21-3545-A4FE-CA10E79223C5}"/>
                  </a:ext>
                </a:extLst>
              </p:cNvPr>
              <p:cNvCxnSpPr/>
              <p:nvPr/>
            </p:nvCxnSpPr>
            <p:spPr>
              <a:xfrm flipH="1">
                <a:off x="9600568" y="4268109"/>
                <a:ext cx="157541" cy="26752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7" name="直接连接符 171">
                <a:extLst>
                  <a:ext uri="{FF2B5EF4-FFF2-40B4-BE49-F238E27FC236}">
                    <a16:creationId xmlns:a16="http://schemas.microsoft.com/office/drawing/2014/main" id="{B9A9FC2E-C514-634F-A6CC-73BFBD14EAAF}"/>
                  </a:ext>
                </a:extLst>
              </p:cNvPr>
              <p:cNvCxnSpPr/>
              <p:nvPr/>
            </p:nvCxnSpPr>
            <p:spPr>
              <a:xfrm>
                <a:off x="9758109" y="4268109"/>
                <a:ext cx="196536" cy="26752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8" name="直接连接符 172">
                <a:extLst>
                  <a:ext uri="{FF2B5EF4-FFF2-40B4-BE49-F238E27FC236}">
                    <a16:creationId xmlns:a16="http://schemas.microsoft.com/office/drawing/2014/main" id="{A9399826-A83A-B949-A528-6A65A379FA65}"/>
                  </a:ext>
                </a:extLst>
              </p:cNvPr>
              <p:cNvCxnSpPr/>
              <p:nvPr/>
            </p:nvCxnSpPr>
            <p:spPr>
              <a:xfrm>
                <a:off x="9758109" y="4268109"/>
                <a:ext cx="550612" cy="267525"/>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9" name="直接连接符 176">
                <a:extLst>
                  <a:ext uri="{FF2B5EF4-FFF2-40B4-BE49-F238E27FC236}">
                    <a16:creationId xmlns:a16="http://schemas.microsoft.com/office/drawing/2014/main" id="{058BF5F4-BC1C-BB4F-9B57-A747B747F7A9}"/>
                  </a:ext>
                </a:extLst>
              </p:cNvPr>
              <p:cNvCxnSpPr/>
              <p:nvPr/>
            </p:nvCxnSpPr>
            <p:spPr>
              <a:xfrm>
                <a:off x="8185823" y="4865338"/>
                <a:ext cx="1605040"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0" name="直接连接符 183">
                <a:extLst>
                  <a:ext uri="{FF2B5EF4-FFF2-40B4-BE49-F238E27FC236}">
                    <a16:creationId xmlns:a16="http://schemas.microsoft.com/office/drawing/2014/main" id="{D2D9631B-E926-AB49-A94E-40223A914444}"/>
                  </a:ext>
                </a:extLst>
              </p:cNvPr>
              <p:cNvCxnSpPr/>
              <p:nvPr/>
            </p:nvCxnSpPr>
            <p:spPr>
              <a:xfrm flipV="1">
                <a:off x="8695879" y="4865338"/>
                <a:ext cx="1612840"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184">
                <a:extLst>
                  <a:ext uri="{FF2B5EF4-FFF2-40B4-BE49-F238E27FC236}">
                    <a16:creationId xmlns:a16="http://schemas.microsoft.com/office/drawing/2014/main" id="{02F2AF65-27D9-8042-875A-55A3394223C7}"/>
                  </a:ext>
                </a:extLst>
              </p:cNvPr>
              <p:cNvCxnSpPr/>
              <p:nvPr/>
            </p:nvCxnSpPr>
            <p:spPr>
              <a:xfrm flipV="1">
                <a:off x="9790864" y="4865338"/>
                <a:ext cx="517855"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185">
                <a:extLst>
                  <a:ext uri="{FF2B5EF4-FFF2-40B4-BE49-F238E27FC236}">
                    <a16:creationId xmlns:a16="http://schemas.microsoft.com/office/drawing/2014/main" id="{E366710B-EBE0-D04D-B721-70A9F176C796}"/>
                  </a:ext>
                </a:extLst>
              </p:cNvPr>
              <p:cNvCxnSpPr/>
              <p:nvPr/>
            </p:nvCxnSpPr>
            <p:spPr>
              <a:xfrm flipV="1">
                <a:off x="9790864" y="4865338"/>
                <a:ext cx="163780"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3" name="直接连接符 186">
                <a:extLst>
                  <a:ext uri="{FF2B5EF4-FFF2-40B4-BE49-F238E27FC236}">
                    <a16:creationId xmlns:a16="http://schemas.microsoft.com/office/drawing/2014/main" id="{FFBE3675-5834-9545-A491-9FF1D47BBB29}"/>
                  </a:ext>
                </a:extLst>
              </p:cNvPr>
              <p:cNvCxnSpPr/>
              <p:nvPr/>
            </p:nvCxnSpPr>
            <p:spPr>
              <a:xfrm flipV="1">
                <a:off x="8695879" y="4865338"/>
                <a:ext cx="1258764"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4" name="直接连接符 187">
                <a:extLst>
                  <a:ext uri="{FF2B5EF4-FFF2-40B4-BE49-F238E27FC236}">
                    <a16:creationId xmlns:a16="http://schemas.microsoft.com/office/drawing/2014/main" id="{BA98E5E3-52F9-E046-8534-0F040805EFCD}"/>
                  </a:ext>
                </a:extLst>
              </p:cNvPr>
              <p:cNvCxnSpPr/>
              <p:nvPr/>
            </p:nvCxnSpPr>
            <p:spPr>
              <a:xfrm flipV="1">
                <a:off x="8695879" y="4865338"/>
                <a:ext cx="904688"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5" name="直接连接符 188">
                <a:extLst>
                  <a:ext uri="{FF2B5EF4-FFF2-40B4-BE49-F238E27FC236}">
                    <a16:creationId xmlns:a16="http://schemas.microsoft.com/office/drawing/2014/main" id="{7AB24592-8808-FB4E-9937-CA7F7C590160}"/>
                  </a:ext>
                </a:extLst>
              </p:cNvPr>
              <p:cNvCxnSpPr/>
              <p:nvPr/>
            </p:nvCxnSpPr>
            <p:spPr>
              <a:xfrm flipH="1" flipV="1">
                <a:off x="9600568" y="4865338"/>
                <a:ext cx="190296"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6" name="直接连接符 189">
                <a:extLst>
                  <a:ext uri="{FF2B5EF4-FFF2-40B4-BE49-F238E27FC236}">
                    <a16:creationId xmlns:a16="http://schemas.microsoft.com/office/drawing/2014/main" id="{2B2BD061-B460-7E46-A299-79E7FE9279C6}"/>
                  </a:ext>
                </a:extLst>
              </p:cNvPr>
              <p:cNvCxnSpPr/>
              <p:nvPr/>
            </p:nvCxnSpPr>
            <p:spPr>
              <a:xfrm flipH="1" flipV="1">
                <a:off x="9246492" y="4865338"/>
                <a:ext cx="544372"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7" name="直接连接符 190">
                <a:extLst>
                  <a:ext uri="{FF2B5EF4-FFF2-40B4-BE49-F238E27FC236}">
                    <a16:creationId xmlns:a16="http://schemas.microsoft.com/office/drawing/2014/main" id="{0CA5F714-4AF8-F744-BD90-7B2300261D40}"/>
                  </a:ext>
                </a:extLst>
              </p:cNvPr>
              <p:cNvCxnSpPr/>
              <p:nvPr/>
            </p:nvCxnSpPr>
            <p:spPr>
              <a:xfrm flipH="1" flipV="1">
                <a:off x="8893976" y="4865338"/>
                <a:ext cx="896888"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8" name="直接连接符 191">
                <a:extLst>
                  <a:ext uri="{FF2B5EF4-FFF2-40B4-BE49-F238E27FC236}">
                    <a16:creationId xmlns:a16="http://schemas.microsoft.com/office/drawing/2014/main" id="{5E56E8E0-EB39-0C45-AA20-1B5DF4A680A1}"/>
                  </a:ext>
                </a:extLst>
              </p:cNvPr>
              <p:cNvCxnSpPr/>
              <p:nvPr/>
            </p:nvCxnSpPr>
            <p:spPr>
              <a:xfrm flipH="1" flipV="1">
                <a:off x="8539899" y="4865338"/>
                <a:ext cx="1250965"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79" name="直接连接符 192">
                <a:extLst>
                  <a:ext uri="{FF2B5EF4-FFF2-40B4-BE49-F238E27FC236}">
                    <a16:creationId xmlns:a16="http://schemas.microsoft.com/office/drawing/2014/main" id="{3CD4BEA3-58FB-BA4A-9B28-0816C9EC17CE}"/>
                  </a:ext>
                </a:extLst>
              </p:cNvPr>
              <p:cNvCxnSpPr/>
              <p:nvPr/>
            </p:nvCxnSpPr>
            <p:spPr>
              <a:xfrm flipV="1">
                <a:off x="8695879" y="4865338"/>
                <a:ext cx="550613"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0" name="直接连接符 193">
                <a:extLst>
                  <a:ext uri="{FF2B5EF4-FFF2-40B4-BE49-F238E27FC236}">
                    <a16:creationId xmlns:a16="http://schemas.microsoft.com/office/drawing/2014/main" id="{1E13DB09-7BAE-B44A-9CA6-E172E448A660}"/>
                  </a:ext>
                </a:extLst>
              </p:cNvPr>
              <p:cNvCxnSpPr/>
              <p:nvPr/>
            </p:nvCxnSpPr>
            <p:spPr>
              <a:xfrm flipV="1">
                <a:off x="8695879" y="4865338"/>
                <a:ext cx="198096"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1" name="直接连接符 194">
                <a:extLst>
                  <a:ext uri="{FF2B5EF4-FFF2-40B4-BE49-F238E27FC236}">
                    <a16:creationId xmlns:a16="http://schemas.microsoft.com/office/drawing/2014/main" id="{2C3434E1-098E-8B40-B650-A3C6CDC5D6F2}"/>
                  </a:ext>
                </a:extLst>
              </p:cNvPr>
              <p:cNvCxnSpPr/>
              <p:nvPr/>
            </p:nvCxnSpPr>
            <p:spPr>
              <a:xfrm flipH="1" flipV="1">
                <a:off x="8539899" y="4865338"/>
                <a:ext cx="155980"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2" name="直接连接符 195">
                <a:extLst>
                  <a:ext uri="{FF2B5EF4-FFF2-40B4-BE49-F238E27FC236}">
                    <a16:creationId xmlns:a16="http://schemas.microsoft.com/office/drawing/2014/main" id="{06EB6957-12A9-664A-A4AC-18DCFA2DF017}"/>
                  </a:ext>
                </a:extLst>
              </p:cNvPr>
              <p:cNvCxnSpPr/>
              <p:nvPr/>
            </p:nvCxnSpPr>
            <p:spPr>
              <a:xfrm flipH="1" flipV="1">
                <a:off x="8185823" y="4865338"/>
                <a:ext cx="510056" cy="26318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3" name="直接连接符 196">
                <a:extLst>
                  <a:ext uri="{FF2B5EF4-FFF2-40B4-BE49-F238E27FC236}">
                    <a16:creationId xmlns:a16="http://schemas.microsoft.com/office/drawing/2014/main" id="{E26E90E7-9735-E840-B03B-42BAABB02DEC}"/>
                  </a:ext>
                </a:extLst>
              </p:cNvPr>
              <p:cNvCxnSpPr/>
              <p:nvPr/>
            </p:nvCxnSpPr>
            <p:spPr>
              <a:xfrm flipH="1">
                <a:off x="8199861" y="5290485"/>
                <a:ext cx="496019"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4" name="直接连接符 197">
                <a:extLst>
                  <a:ext uri="{FF2B5EF4-FFF2-40B4-BE49-F238E27FC236}">
                    <a16:creationId xmlns:a16="http://schemas.microsoft.com/office/drawing/2014/main" id="{F1C49581-8356-604E-8984-42F3761D523A}"/>
                  </a:ext>
                </a:extLst>
              </p:cNvPr>
              <p:cNvCxnSpPr/>
              <p:nvPr/>
            </p:nvCxnSpPr>
            <p:spPr>
              <a:xfrm flipH="1">
                <a:off x="8199861" y="5290485"/>
                <a:ext cx="1591003"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5" name="直接连接符 198">
                <a:extLst>
                  <a:ext uri="{FF2B5EF4-FFF2-40B4-BE49-F238E27FC236}">
                    <a16:creationId xmlns:a16="http://schemas.microsoft.com/office/drawing/2014/main" id="{29A7B48F-6946-5B46-A620-8F98851F82D2}"/>
                  </a:ext>
                </a:extLst>
              </p:cNvPr>
              <p:cNvCxnSpPr/>
              <p:nvPr/>
            </p:nvCxnSpPr>
            <p:spPr>
              <a:xfrm flipH="1">
                <a:off x="8597612" y="5290485"/>
                <a:ext cx="1193252"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6" name="直接连接符 199">
                <a:extLst>
                  <a:ext uri="{FF2B5EF4-FFF2-40B4-BE49-F238E27FC236}">
                    <a16:creationId xmlns:a16="http://schemas.microsoft.com/office/drawing/2014/main" id="{C1E9E0BE-F600-7A41-8FDF-1ED028ED1ADE}"/>
                  </a:ext>
                </a:extLst>
              </p:cNvPr>
              <p:cNvCxnSpPr/>
              <p:nvPr/>
            </p:nvCxnSpPr>
            <p:spPr>
              <a:xfrm flipH="1">
                <a:off x="8996923" y="5290485"/>
                <a:ext cx="793941"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7" name="直接连接符 200">
                <a:extLst>
                  <a:ext uri="{FF2B5EF4-FFF2-40B4-BE49-F238E27FC236}">
                    <a16:creationId xmlns:a16="http://schemas.microsoft.com/office/drawing/2014/main" id="{7B74BBA2-7098-D14B-83FC-2F9D4921EA8D}"/>
                  </a:ext>
                </a:extLst>
              </p:cNvPr>
              <p:cNvCxnSpPr/>
              <p:nvPr/>
            </p:nvCxnSpPr>
            <p:spPr>
              <a:xfrm flipH="1">
                <a:off x="9396233" y="5290485"/>
                <a:ext cx="394630"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8" name="直接连接符 201">
                <a:extLst>
                  <a:ext uri="{FF2B5EF4-FFF2-40B4-BE49-F238E27FC236}">
                    <a16:creationId xmlns:a16="http://schemas.microsoft.com/office/drawing/2014/main" id="{E2A3CC1F-3561-B144-A4C5-A0C7F5E2E61B}"/>
                  </a:ext>
                </a:extLst>
              </p:cNvPr>
              <p:cNvCxnSpPr/>
              <p:nvPr/>
            </p:nvCxnSpPr>
            <p:spPr>
              <a:xfrm>
                <a:off x="9790864" y="5290485"/>
                <a:ext cx="4680"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89" name="直接连接符 202">
                <a:extLst>
                  <a:ext uri="{FF2B5EF4-FFF2-40B4-BE49-F238E27FC236}">
                    <a16:creationId xmlns:a16="http://schemas.microsoft.com/office/drawing/2014/main" id="{5EEFB270-5B1A-C941-92F8-5DCE7F118F55}"/>
                  </a:ext>
                </a:extLst>
              </p:cNvPr>
              <p:cNvCxnSpPr/>
              <p:nvPr/>
            </p:nvCxnSpPr>
            <p:spPr>
              <a:xfrm>
                <a:off x="9790864" y="5290485"/>
                <a:ext cx="403990"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0" name="直接连接符 203">
                <a:extLst>
                  <a:ext uri="{FF2B5EF4-FFF2-40B4-BE49-F238E27FC236}">
                    <a16:creationId xmlns:a16="http://schemas.microsoft.com/office/drawing/2014/main" id="{1C44F5DA-D83A-E64F-86EA-ED6DE39EB974}"/>
                  </a:ext>
                </a:extLst>
              </p:cNvPr>
              <p:cNvCxnSpPr/>
              <p:nvPr/>
            </p:nvCxnSpPr>
            <p:spPr>
              <a:xfrm flipH="1" flipV="1">
                <a:off x="8695879" y="5290485"/>
                <a:ext cx="1498975"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1" name="直接连接符 204">
                <a:extLst>
                  <a:ext uri="{FF2B5EF4-FFF2-40B4-BE49-F238E27FC236}">
                    <a16:creationId xmlns:a16="http://schemas.microsoft.com/office/drawing/2014/main" id="{4392FAE5-BBFB-7E4E-963F-AB769326932A}"/>
                  </a:ext>
                </a:extLst>
              </p:cNvPr>
              <p:cNvCxnSpPr/>
              <p:nvPr/>
            </p:nvCxnSpPr>
            <p:spPr>
              <a:xfrm flipH="1" flipV="1">
                <a:off x="8695879" y="5290485"/>
                <a:ext cx="1099664"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2" name="直接连接符 205">
                <a:extLst>
                  <a:ext uri="{FF2B5EF4-FFF2-40B4-BE49-F238E27FC236}">
                    <a16:creationId xmlns:a16="http://schemas.microsoft.com/office/drawing/2014/main" id="{F21FBBE2-E31C-1344-A525-A5284A9C7C80}"/>
                  </a:ext>
                </a:extLst>
              </p:cNvPr>
              <p:cNvCxnSpPr/>
              <p:nvPr/>
            </p:nvCxnSpPr>
            <p:spPr>
              <a:xfrm flipH="1" flipV="1">
                <a:off x="8695879" y="5290485"/>
                <a:ext cx="700354"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3" name="直接连接符 206">
                <a:extLst>
                  <a:ext uri="{FF2B5EF4-FFF2-40B4-BE49-F238E27FC236}">
                    <a16:creationId xmlns:a16="http://schemas.microsoft.com/office/drawing/2014/main" id="{B14FCCC3-1081-6649-BB9A-9F2B95517704}"/>
                  </a:ext>
                </a:extLst>
              </p:cNvPr>
              <p:cNvCxnSpPr/>
              <p:nvPr/>
            </p:nvCxnSpPr>
            <p:spPr>
              <a:xfrm flipH="1" flipV="1">
                <a:off x="8695879" y="5290485"/>
                <a:ext cx="301043"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94" name="直接连接符 207">
                <a:extLst>
                  <a:ext uri="{FF2B5EF4-FFF2-40B4-BE49-F238E27FC236}">
                    <a16:creationId xmlns:a16="http://schemas.microsoft.com/office/drawing/2014/main" id="{CD71849E-C297-3146-B7D0-A90C26AA78F7}"/>
                  </a:ext>
                </a:extLst>
              </p:cNvPr>
              <p:cNvCxnSpPr/>
              <p:nvPr/>
            </p:nvCxnSpPr>
            <p:spPr>
              <a:xfrm flipV="1">
                <a:off x="8597612" y="5290485"/>
                <a:ext cx="98267" cy="237156"/>
              </a:xfrm>
              <a:prstGeom prst="line">
                <a:avLst/>
              </a:prstGeom>
              <a:ln w="3175">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95" name="TextBox 29">
                <a:extLst>
                  <a:ext uri="{FF2B5EF4-FFF2-40B4-BE49-F238E27FC236}">
                    <a16:creationId xmlns:a16="http://schemas.microsoft.com/office/drawing/2014/main" id="{848D5EAE-2F8A-7548-AA38-6AEBA11A6DA5}"/>
                  </a:ext>
                </a:extLst>
              </p:cNvPr>
              <p:cNvSpPr txBox="1">
                <a:spLocks noChangeArrowheads="1"/>
              </p:cNvSpPr>
              <p:nvPr/>
            </p:nvSpPr>
            <p:spPr bwMode="auto">
              <a:xfrm>
                <a:off x="8707063" y="2932492"/>
                <a:ext cx="99097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r>
                  <a:rPr kumimoji="0" lang="en-US" altLang="zh-CN" sz="1100">
                    <a:solidFill>
                      <a:srgbClr val="FFFFFF"/>
                    </a:solidFill>
                    <a:latin typeface="Century Gothic" panose="020B0502020202020204" pitchFamily="34" charset="0"/>
                    <a:ea typeface="微软雅黑" panose="020B0503020204020204" charset="-122"/>
                  </a:rPr>
                  <a:t>Core</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switch</a:t>
                </a:r>
                <a:endParaRPr kumimoji="0" lang="zh-CN" altLang="en-US" sz="1100" dirty="0">
                  <a:solidFill>
                    <a:srgbClr val="FFFFFF"/>
                  </a:solidFill>
                  <a:latin typeface="Century Gothic" panose="020B0502020202020204" pitchFamily="34" charset="0"/>
                  <a:ea typeface="微软雅黑" panose="020B0503020204020204" charset="-122"/>
                </a:endParaRPr>
              </a:p>
            </p:txBody>
          </p:sp>
          <p:sp>
            <p:nvSpPr>
              <p:cNvPr id="96" name="TextBox 29">
                <a:extLst>
                  <a:ext uri="{FF2B5EF4-FFF2-40B4-BE49-F238E27FC236}">
                    <a16:creationId xmlns:a16="http://schemas.microsoft.com/office/drawing/2014/main" id="{18130BF6-0FEC-4148-98D8-F200245FF365}"/>
                  </a:ext>
                </a:extLst>
              </p:cNvPr>
              <p:cNvSpPr txBox="1">
                <a:spLocks noChangeArrowheads="1"/>
              </p:cNvSpPr>
              <p:nvPr/>
            </p:nvSpPr>
            <p:spPr bwMode="auto">
              <a:xfrm>
                <a:off x="6917957" y="4002821"/>
                <a:ext cx="11368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r>
                  <a:rPr kumimoji="0" lang="en-US" altLang="zh-CN" sz="1100" dirty="0">
                    <a:solidFill>
                      <a:srgbClr val="FFFFFF"/>
                    </a:solidFill>
                    <a:latin typeface="Century Gothic" panose="020B0502020202020204" pitchFamily="34" charset="0"/>
                    <a:ea typeface="微软雅黑" panose="020B0503020204020204" charset="-122"/>
                  </a:rPr>
                  <a:t>Access</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switch</a:t>
                </a:r>
                <a:endParaRPr kumimoji="0" lang="zh-CN" altLang="en-US" sz="1100" dirty="0">
                  <a:solidFill>
                    <a:srgbClr val="FFFFFF"/>
                  </a:solidFill>
                  <a:latin typeface="Century Gothic" panose="020B0502020202020204" pitchFamily="34" charset="0"/>
                  <a:ea typeface="微软雅黑" panose="020B0503020204020204" charset="-122"/>
                </a:endParaRPr>
              </a:p>
            </p:txBody>
          </p:sp>
          <p:sp>
            <p:nvSpPr>
              <p:cNvPr id="98" name="TextBox 29">
                <a:extLst>
                  <a:ext uri="{FF2B5EF4-FFF2-40B4-BE49-F238E27FC236}">
                    <a16:creationId xmlns:a16="http://schemas.microsoft.com/office/drawing/2014/main" id="{7C8D0C7B-610E-1048-93FD-4BFFD5660245}"/>
                  </a:ext>
                </a:extLst>
              </p:cNvPr>
              <p:cNvSpPr txBox="1">
                <a:spLocks noChangeArrowheads="1"/>
              </p:cNvSpPr>
              <p:nvPr/>
            </p:nvSpPr>
            <p:spPr bwMode="auto">
              <a:xfrm>
                <a:off x="7739285" y="5077076"/>
                <a:ext cx="36901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r>
                  <a:rPr kumimoji="0" lang="en-US" altLang="zh-CN" sz="1100" dirty="0">
                    <a:solidFill>
                      <a:srgbClr val="FFFFFF"/>
                    </a:solidFill>
                    <a:latin typeface="Century Gothic" panose="020B0502020202020204" pitchFamily="34" charset="0"/>
                    <a:ea typeface="微软雅黑" panose="020B0503020204020204" charset="-122"/>
                  </a:rPr>
                  <a:t>FC</a:t>
                </a:r>
                <a:endParaRPr kumimoji="0" lang="zh-CN" altLang="en-US" sz="1100" dirty="0">
                  <a:solidFill>
                    <a:srgbClr val="FFFFFF"/>
                  </a:solidFill>
                  <a:latin typeface="Century Gothic" panose="020B0502020202020204" pitchFamily="34" charset="0"/>
                  <a:ea typeface="微软雅黑" panose="020B0503020204020204" charset="-122"/>
                </a:endParaRPr>
              </a:p>
            </p:txBody>
          </p:sp>
          <p:sp>
            <p:nvSpPr>
              <p:cNvPr id="99" name="TextBox 29">
                <a:extLst>
                  <a:ext uri="{FF2B5EF4-FFF2-40B4-BE49-F238E27FC236}">
                    <a16:creationId xmlns:a16="http://schemas.microsoft.com/office/drawing/2014/main" id="{C764EF4D-B175-914F-8B72-EDDB23CD4514}"/>
                  </a:ext>
                </a:extLst>
              </p:cNvPr>
              <p:cNvSpPr txBox="1">
                <a:spLocks noChangeArrowheads="1"/>
              </p:cNvSpPr>
              <p:nvPr/>
            </p:nvSpPr>
            <p:spPr bwMode="auto">
              <a:xfrm>
                <a:off x="6516614" y="5448563"/>
                <a:ext cx="135515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sz="2400">
                    <a:solidFill>
                      <a:schemeClr val="tx1"/>
                    </a:solidFill>
                    <a:latin typeface="Calibri" panose="020F0502020204030204" pitchFamily="34" charset="0"/>
                    <a:ea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defTabSz="912495"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a:r>
                  <a:rPr kumimoji="0" lang="en-US" altLang="zh-CN" sz="1100" dirty="0">
                    <a:solidFill>
                      <a:srgbClr val="FFFFFF"/>
                    </a:solidFill>
                    <a:latin typeface="Century Gothic" panose="020B0502020202020204" pitchFamily="34" charset="0"/>
                    <a:ea typeface="微软雅黑" panose="020B0503020204020204" charset="-122"/>
                  </a:rPr>
                  <a:t>Storage</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and</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back</a:t>
                </a:r>
                <a:r>
                  <a:rPr kumimoji="0" lang="zh-CN" altLang="en-US" sz="1100" dirty="0">
                    <a:solidFill>
                      <a:srgbClr val="FFFFFF"/>
                    </a:solidFill>
                    <a:latin typeface="Century Gothic" panose="020B0502020202020204" pitchFamily="34" charset="0"/>
                    <a:ea typeface="微软雅黑" panose="020B0503020204020204" charset="-122"/>
                  </a:rPr>
                  <a:t> </a:t>
                </a:r>
                <a:r>
                  <a:rPr kumimoji="0" lang="en-US" altLang="zh-CN" sz="1100" dirty="0">
                    <a:solidFill>
                      <a:srgbClr val="FFFFFF"/>
                    </a:solidFill>
                    <a:latin typeface="Century Gothic" panose="020B0502020202020204" pitchFamily="34" charset="0"/>
                    <a:ea typeface="微软雅黑" panose="020B0503020204020204" charset="-122"/>
                  </a:rPr>
                  <a:t>up</a:t>
                </a:r>
                <a:endParaRPr kumimoji="0" lang="zh-CN" altLang="en-US" sz="1100" dirty="0">
                  <a:solidFill>
                    <a:srgbClr val="FFFFFF"/>
                  </a:solidFill>
                  <a:latin typeface="Century Gothic" panose="020B0502020202020204" pitchFamily="34" charset="0"/>
                  <a:ea typeface="微软雅黑" panose="020B0503020204020204" charset="-122"/>
                </a:endParaRPr>
              </a:p>
            </p:txBody>
          </p:sp>
          <p:grpSp>
            <p:nvGrpSpPr>
              <p:cNvPr id="100" name="组合 6">
                <a:extLst>
                  <a:ext uri="{FF2B5EF4-FFF2-40B4-BE49-F238E27FC236}">
                    <a16:creationId xmlns:a16="http://schemas.microsoft.com/office/drawing/2014/main" id="{C4A6CD51-F18D-794B-978C-FCD37862228E}"/>
                  </a:ext>
                </a:extLst>
              </p:cNvPr>
              <p:cNvGrpSpPr/>
              <p:nvPr/>
            </p:nvGrpSpPr>
            <p:grpSpPr bwMode="auto">
              <a:xfrm>
                <a:off x="10439744" y="3361751"/>
                <a:ext cx="403990" cy="222696"/>
                <a:chOff x="4290193" y="247725"/>
                <a:chExt cx="1782749" cy="1281260"/>
              </a:xfrm>
            </p:grpSpPr>
            <p:sp>
              <p:nvSpPr>
                <p:cNvPr id="101" name="圆角矩形 100">
                  <a:extLst>
                    <a:ext uri="{FF2B5EF4-FFF2-40B4-BE49-F238E27FC236}">
                      <a16:creationId xmlns:a16="http://schemas.microsoft.com/office/drawing/2014/main" id="{953411F0-D52A-4A47-B15E-FB411BE2739D}"/>
                    </a:ext>
                  </a:extLst>
                </p:cNvPr>
                <p:cNvSpPr/>
                <p:nvPr/>
              </p:nvSpPr>
              <p:spPr>
                <a:xfrm>
                  <a:off x="4290193" y="247725"/>
                  <a:ext cx="557541"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2" name="圆角矩形 101">
                  <a:extLst>
                    <a:ext uri="{FF2B5EF4-FFF2-40B4-BE49-F238E27FC236}">
                      <a16:creationId xmlns:a16="http://schemas.microsoft.com/office/drawing/2014/main" id="{057D50E5-3BEC-124E-8CEC-96D6FF912770}"/>
                    </a:ext>
                  </a:extLst>
                </p:cNvPr>
                <p:cNvSpPr/>
                <p:nvPr/>
              </p:nvSpPr>
              <p:spPr>
                <a:xfrm>
                  <a:off x="4909680" y="256042"/>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3" name="圆角矩形 102">
                  <a:extLst>
                    <a:ext uri="{FF2B5EF4-FFF2-40B4-BE49-F238E27FC236}">
                      <a16:creationId xmlns:a16="http://schemas.microsoft.com/office/drawing/2014/main" id="{038C01AB-B4DD-B443-A850-6638251CDFC3}"/>
                    </a:ext>
                  </a:extLst>
                </p:cNvPr>
                <p:cNvSpPr/>
                <p:nvPr/>
              </p:nvSpPr>
              <p:spPr>
                <a:xfrm>
                  <a:off x="5508520" y="247725"/>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4" name="圆角矩形 103">
                  <a:extLst>
                    <a:ext uri="{FF2B5EF4-FFF2-40B4-BE49-F238E27FC236}">
                      <a16:creationId xmlns:a16="http://schemas.microsoft.com/office/drawing/2014/main" id="{8D1C6245-E3CF-2445-AE2E-B8CB56356083}"/>
                    </a:ext>
                  </a:extLst>
                </p:cNvPr>
                <p:cNvSpPr/>
                <p:nvPr/>
              </p:nvSpPr>
              <p:spPr>
                <a:xfrm>
                  <a:off x="4599939" y="505638"/>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5" name="圆角矩形 104">
                  <a:extLst>
                    <a:ext uri="{FF2B5EF4-FFF2-40B4-BE49-F238E27FC236}">
                      <a16:creationId xmlns:a16="http://schemas.microsoft.com/office/drawing/2014/main" id="{42094E8C-CBDC-9D48-B1EA-5355FED6821C}"/>
                    </a:ext>
                  </a:extLst>
                </p:cNvPr>
                <p:cNvSpPr/>
                <p:nvPr/>
              </p:nvSpPr>
              <p:spPr>
                <a:xfrm>
                  <a:off x="5198774" y="505638"/>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6" name="圆角矩形 105">
                  <a:extLst>
                    <a:ext uri="{FF2B5EF4-FFF2-40B4-BE49-F238E27FC236}">
                      <a16:creationId xmlns:a16="http://schemas.microsoft.com/office/drawing/2014/main" id="{1BC2886F-6D3D-3243-8986-0376F6A67793}"/>
                    </a:ext>
                  </a:extLst>
                </p:cNvPr>
                <p:cNvSpPr/>
                <p:nvPr/>
              </p:nvSpPr>
              <p:spPr>
                <a:xfrm>
                  <a:off x="4290193" y="771874"/>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7" name="圆角矩形 106">
                  <a:extLst>
                    <a:ext uri="{FF2B5EF4-FFF2-40B4-BE49-F238E27FC236}">
                      <a16:creationId xmlns:a16="http://schemas.microsoft.com/office/drawing/2014/main" id="{C56C46FE-934A-634B-A2FE-11A53E3D72E7}"/>
                    </a:ext>
                  </a:extLst>
                </p:cNvPr>
                <p:cNvSpPr/>
                <p:nvPr/>
              </p:nvSpPr>
              <p:spPr>
                <a:xfrm>
                  <a:off x="4902799" y="771874"/>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8" name="圆角矩形 107">
                  <a:extLst>
                    <a:ext uri="{FF2B5EF4-FFF2-40B4-BE49-F238E27FC236}">
                      <a16:creationId xmlns:a16="http://schemas.microsoft.com/office/drawing/2014/main" id="{E1044BEC-30E0-BE42-8DDE-AB93D4372FB6}"/>
                    </a:ext>
                  </a:extLst>
                </p:cNvPr>
                <p:cNvSpPr/>
                <p:nvPr/>
              </p:nvSpPr>
              <p:spPr>
                <a:xfrm>
                  <a:off x="5515401" y="763557"/>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09" name="圆角矩形 108">
                  <a:extLst>
                    <a:ext uri="{FF2B5EF4-FFF2-40B4-BE49-F238E27FC236}">
                      <a16:creationId xmlns:a16="http://schemas.microsoft.com/office/drawing/2014/main" id="{D89FA6F5-A7D3-9346-B587-1A62A6AB3727}"/>
                    </a:ext>
                  </a:extLst>
                </p:cNvPr>
                <p:cNvSpPr/>
                <p:nvPr/>
              </p:nvSpPr>
              <p:spPr>
                <a:xfrm>
                  <a:off x="4599939" y="1029793"/>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0" name="圆角矩形 109">
                  <a:extLst>
                    <a:ext uri="{FF2B5EF4-FFF2-40B4-BE49-F238E27FC236}">
                      <a16:creationId xmlns:a16="http://schemas.microsoft.com/office/drawing/2014/main" id="{37792742-8A1A-9047-B01C-1F3398D471B3}"/>
                    </a:ext>
                  </a:extLst>
                </p:cNvPr>
                <p:cNvSpPr/>
                <p:nvPr/>
              </p:nvSpPr>
              <p:spPr>
                <a:xfrm>
                  <a:off x="5191893" y="1038110"/>
                  <a:ext cx="557536"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1" name="圆角矩形 110">
                  <a:extLst>
                    <a:ext uri="{FF2B5EF4-FFF2-40B4-BE49-F238E27FC236}">
                      <a16:creationId xmlns:a16="http://schemas.microsoft.com/office/drawing/2014/main" id="{C0157C5E-DB89-8B47-A02A-9777C0D3522D}"/>
                    </a:ext>
                  </a:extLst>
                </p:cNvPr>
                <p:cNvSpPr/>
                <p:nvPr/>
              </p:nvSpPr>
              <p:spPr>
                <a:xfrm>
                  <a:off x="4290193" y="1304346"/>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2" name="圆角矩形 111">
                  <a:extLst>
                    <a:ext uri="{FF2B5EF4-FFF2-40B4-BE49-F238E27FC236}">
                      <a16:creationId xmlns:a16="http://schemas.microsoft.com/office/drawing/2014/main" id="{23301310-0C51-744E-A7A8-89225A09DEB8}"/>
                    </a:ext>
                  </a:extLst>
                </p:cNvPr>
                <p:cNvSpPr/>
                <p:nvPr/>
              </p:nvSpPr>
              <p:spPr>
                <a:xfrm>
                  <a:off x="4923447" y="1304346"/>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3" name="圆角矩形 112">
                  <a:extLst>
                    <a:ext uri="{FF2B5EF4-FFF2-40B4-BE49-F238E27FC236}">
                      <a16:creationId xmlns:a16="http://schemas.microsoft.com/office/drawing/2014/main" id="{D303328D-58B9-2142-81A8-271BED9447F5}"/>
                    </a:ext>
                  </a:extLst>
                </p:cNvPr>
                <p:cNvSpPr/>
                <p:nvPr/>
              </p:nvSpPr>
              <p:spPr>
                <a:xfrm>
                  <a:off x="5522287" y="1312668"/>
                  <a:ext cx="55065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4" name="圆角矩形 113">
                  <a:extLst>
                    <a:ext uri="{FF2B5EF4-FFF2-40B4-BE49-F238E27FC236}">
                      <a16:creationId xmlns:a16="http://schemas.microsoft.com/office/drawing/2014/main" id="{D04BA1A8-A760-6040-BCEB-973A599B9D3E}"/>
                    </a:ext>
                  </a:extLst>
                </p:cNvPr>
                <p:cNvSpPr/>
                <p:nvPr/>
              </p:nvSpPr>
              <p:spPr>
                <a:xfrm>
                  <a:off x="4290193" y="505638"/>
                  <a:ext cx="254680"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5" name="圆角矩形 114">
                  <a:extLst>
                    <a:ext uri="{FF2B5EF4-FFF2-40B4-BE49-F238E27FC236}">
                      <a16:creationId xmlns:a16="http://schemas.microsoft.com/office/drawing/2014/main" id="{A0794A53-B08C-A845-BE0B-EFE1AE0E0834}"/>
                    </a:ext>
                  </a:extLst>
                </p:cNvPr>
                <p:cNvSpPr/>
                <p:nvPr/>
              </p:nvSpPr>
              <p:spPr>
                <a:xfrm>
                  <a:off x="4290193" y="1038110"/>
                  <a:ext cx="254680"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6" name="圆角矩形 115">
                  <a:extLst>
                    <a:ext uri="{FF2B5EF4-FFF2-40B4-BE49-F238E27FC236}">
                      <a16:creationId xmlns:a16="http://schemas.microsoft.com/office/drawing/2014/main" id="{69E184B9-5534-2E47-AD36-4A82BEA3343F}"/>
                    </a:ext>
                  </a:extLst>
                </p:cNvPr>
                <p:cNvSpPr/>
                <p:nvPr/>
              </p:nvSpPr>
              <p:spPr>
                <a:xfrm>
                  <a:off x="5797614" y="1038110"/>
                  <a:ext cx="24779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sp>
              <p:nvSpPr>
                <p:cNvPr id="117" name="圆角矩形 116">
                  <a:extLst>
                    <a:ext uri="{FF2B5EF4-FFF2-40B4-BE49-F238E27FC236}">
                      <a16:creationId xmlns:a16="http://schemas.microsoft.com/office/drawing/2014/main" id="{E5A6CD01-F468-5E4B-A96F-3941162358C6}"/>
                    </a:ext>
                  </a:extLst>
                </p:cNvPr>
                <p:cNvSpPr/>
                <p:nvPr/>
              </p:nvSpPr>
              <p:spPr>
                <a:xfrm>
                  <a:off x="5797614" y="513961"/>
                  <a:ext cx="247795" cy="2163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entury Gothic" panose="020B0502020202020204" pitchFamily="34" charset="0"/>
                  </a:endParaRPr>
                </a:p>
              </p:txBody>
            </p:sp>
          </p:grpSp>
        </p:grpSp>
      </p:grpSp>
      <p:pic>
        <p:nvPicPr>
          <p:cNvPr id="234" name="图片 233">
            <a:extLst>
              <a:ext uri="{FF2B5EF4-FFF2-40B4-BE49-F238E27FC236}">
                <a16:creationId xmlns:a16="http://schemas.microsoft.com/office/drawing/2014/main" id="{FEBA2E5B-7EFE-284C-B336-C65A35B3AEF9}"/>
              </a:ext>
            </a:extLst>
          </p:cNvPr>
          <p:cNvPicPr>
            <a:picLocks noChangeAspect="1"/>
          </p:cNvPicPr>
          <p:nvPr/>
        </p:nvPicPr>
        <p:blipFill rotWithShape="1">
          <a:blip r:embed="rId5"/>
          <a:srcRect t="3219" b="399"/>
          <a:stretch/>
        </p:blipFill>
        <p:spPr>
          <a:xfrm>
            <a:off x="576189" y="2103042"/>
            <a:ext cx="5086881" cy="3594427"/>
          </a:xfrm>
          <a:prstGeom prst="roundRect">
            <a:avLst>
              <a:gd name="adj" fmla="val 4826"/>
            </a:avLst>
          </a:prstGeom>
          <a:ln w="15875">
            <a:solidFill>
              <a:srgbClr val="00B0F0"/>
            </a:solidFill>
          </a:ln>
        </p:spPr>
      </p:pic>
      <p:sp>
        <p:nvSpPr>
          <p:cNvPr id="17" name="矩形 16">
            <a:extLst>
              <a:ext uri="{FF2B5EF4-FFF2-40B4-BE49-F238E27FC236}">
                <a16:creationId xmlns:a16="http://schemas.microsoft.com/office/drawing/2014/main" id="{7F87E09E-6C82-1344-A8DA-6433793C47C2}"/>
              </a:ext>
            </a:extLst>
          </p:cNvPr>
          <p:cNvSpPr/>
          <p:nvPr/>
        </p:nvSpPr>
        <p:spPr>
          <a:xfrm>
            <a:off x="2126001" y="2212390"/>
            <a:ext cx="1706859" cy="252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 altLang="zh-CN" sz="1000" b="1" dirty="0">
                <a:solidFill>
                  <a:schemeClr val="tx1"/>
                </a:solidFill>
              </a:rPr>
              <a:t>Corporate Network</a:t>
            </a:r>
          </a:p>
          <a:p>
            <a:pPr algn="ctr"/>
            <a:endParaRPr kumimoji="1" lang="zh-CN" altLang="en-US" sz="1000" b="1" dirty="0">
              <a:solidFill>
                <a:schemeClr val="tx1"/>
              </a:solidFill>
            </a:endParaRPr>
          </a:p>
        </p:txBody>
      </p:sp>
      <p:sp>
        <p:nvSpPr>
          <p:cNvPr id="19" name="矩形 18">
            <a:extLst>
              <a:ext uri="{FF2B5EF4-FFF2-40B4-BE49-F238E27FC236}">
                <a16:creationId xmlns:a16="http://schemas.microsoft.com/office/drawing/2014/main" id="{7847F045-A6C2-3F48-90D1-919BEB0F69A9}"/>
              </a:ext>
            </a:extLst>
          </p:cNvPr>
          <p:cNvSpPr/>
          <p:nvPr/>
        </p:nvSpPr>
        <p:spPr>
          <a:xfrm>
            <a:off x="872189" y="2849908"/>
            <a:ext cx="1531557" cy="326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6" name="矩形 235">
            <a:extLst>
              <a:ext uri="{FF2B5EF4-FFF2-40B4-BE49-F238E27FC236}">
                <a16:creationId xmlns:a16="http://schemas.microsoft.com/office/drawing/2014/main" id="{F52C10F6-4494-3444-83E7-BB16CA8D91A7}"/>
              </a:ext>
            </a:extLst>
          </p:cNvPr>
          <p:cNvSpPr/>
          <p:nvPr/>
        </p:nvSpPr>
        <p:spPr>
          <a:xfrm>
            <a:off x="2223135" y="2829453"/>
            <a:ext cx="359495" cy="208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文本框 19">
            <a:extLst>
              <a:ext uri="{FF2B5EF4-FFF2-40B4-BE49-F238E27FC236}">
                <a16:creationId xmlns:a16="http://schemas.microsoft.com/office/drawing/2014/main" id="{4A2D4EEC-08C3-8445-A88B-D25154B74D36}"/>
              </a:ext>
            </a:extLst>
          </p:cNvPr>
          <p:cNvSpPr txBox="1"/>
          <p:nvPr/>
        </p:nvSpPr>
        <p:spPr>
          <a:xfrm>
            <a:off x="676640" y="2813800"/>
            <a:ext cx="1949573" cy="553998"/>
          </a:xfrm>
          <a:prstGeom prst="rect">
            <a:avLst/>
          </a:prstGeom>
          <a:noFill/>
        </p:spPr>
        <p:txBody>
          <a:bodyPr wrap="none" rtlCol="0">
            <a:spAutoFit/>
          </a:bodyPr>
          <a:lstStyle/>
          <a:p>
            <a:pPr algn="ctr"/>
            <a:r>
              <a:rPr kumimoji="1" lang="en" altLang="zh-CN" sz="1000" dirty="0"/>
              <a:t>Back-office Mainframes and</a:t>
            </a:r>
          </a:p>
          <a:p>
            <a:pPr algn="ctr"/>
            <a:r>
              <a:rPr kumimoji="1" lang="en" altLang="zh-CN" sz="1000" dirty="0"/>
              <a:t>Servers (ERP, MES, etc.)</a:t>
            </a:r>
          </a:p>
          <a:p>
            <a:pPr algn="ctr"/>
            <a:endParaRPr kumimoji="1" lang="zh-CN" altLang="en-US" sz="1000" dirty="0"/>
          </a:p>
        </p:txBody>
      </p:sp>
      <p:sp>
        <p:nvSpPr>
          <p:cNvPr id="21" name="矩形 20">
            <a:extLst>
              <a:ext uri="{FF2B5EF4-FFF2-40B4-BE49-F238E27FC236}">
                <a16:creationId xmlns:a16="http://schemas.microsoft.com/office/drawing/2014/main" id="{7AA54632-E1B6-1144-829B-B7848382727B}"/>
              </a:ext>
            </a:extLst>
          </p:cNvPr>
          <p:cNvSpPr/>
          <p:nvPr/>
        </p:nvSpPr>
        <p:spPr>
          <a:xfrm>
            <a:off x="4309756" y="2212390"/>
            <a:ext cx="1090248" cy="8525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文本框 21">
            <a:extLst>
              <a:ext uri="{FF2B5EF4-FFF2-40B4-BE49-F238E27FC236}">
                <a16:creationId xmlns:a16="http://schemas.microsoft.com/office/drawing/2014/main" id="{89B18E47-6F1F-AE43-B376-1C783F1C12F2}"/>
              </a:ext>
            </a:extLst>
          </p:cNvPr>
          <p:cNvSpPr txBox="1"/>
          <p:nvPr/>
        </p:nvSpPr>
        <p:spPr>
          <a:xfrm>
            <a:off x="4309756" y="2278387"/>
            <a:ext cx="1248369" cy="861774"/>
          </a:xfrm>
          <a:prstGeom prst="rect">
            <a:avLst/>
          </a:prstGeom>
          <a:noFill/>
        </p:spPr>
        <p:txBody>
          <a:bodyPr wrap="square" rtlCol="0">
            <a:spAutoFit/>
          </a:bodyPr>
          <a:lstStyle/>
          <a:p>
            <a:r>
              <a:rPr kumimoji="1" lang="en" altLang="zh-CN" sz="1000" dirty="0"/>
              <a:t>Office</a:t>
            </a:r>
            <a:r>
              <a:rPr kumimoji="1" lang="zh-CN" altLang="en-US" sz="1000" dirty="0"/>
              <a:t> </a:t>
            </a:r>
            <a:r>
              <a:rPr kumimoji="1" lang="en" altLang="zh-CN" sz="1000" dirty="0"/>
              <a:t>Applications,</a:t>
            </a:r>
            <a:r>
              <a:rPr kumimoji="1" lang="zh-CN" altLang="en-US" sz="1000" dirty="0"/>
              <a:t> </a:t>
            </a:r>
            <a:r>
              <a:rPr kumimoji="1" lang="en" altLang="zh-CN" sz="1000" dirty="0"/>
              <a:t>Internetworking,</a:t>
            </a:r>
          </a:p>
          <a:p>
            <a:r>
              <a:rPr kumimoji="1" lang="en" altLang="zh-CN" sz="1000" dirty="0"/>
              <a:t>Data Servers,</a:t>
            </a:r>
            <a:r>
              <a:rPr kumimoji="1" lang="zh-CN" altLang="en-US" sz="1000" dirty="0"/>
              <a:t> </a:t>
            </a:r>
            <a:r>
              <a:rPr kumimoji="1" lang="en" altLang="zh-CN" sz="1000" dirty="0"/>
              <a:t>Storage</a:t>
            </a:r>
          </a:p>
        </p:txBody>
      </p:sp>
      <p:sp>
        <p:nvSpPr>
          <p:cNvPr id="26" name="矩形 25">
            <a:extLst>
              <a:ext uri="{FF2B5EF4-FFF2-40B4-BE49-F238E27FC236}">
                <a16:creationId xmlns:a16="http://schemas.microsoft.com/office/drawing/2014/main" id="{9A3A3F36-F333-4F42-97AD-0D2245796A9E}"/>
              </a:ext>
            </a:extLst>
          </p:cNvPr>
          <p:cNvSpPr/>
          <p:nvPr/>
        </p:nvSpPr>
        <p:spPr>
          <a:xfrm>
            <a:off x="638646" y="3798128"/>
            <a:ext cx="576881"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1" name="矩形 240">
            <a:extLst>
              <a:ext uri="{FF2B5EF4-FFF2-40B4-BE49-F238E27FC236}">
                <a16:creationId xmlns:a16="http://schemas.microsoft.com/office/drawing/2014/main" id="{F03E6BEC-A3F9-F544-A70B-72D2D4250288}"/>
              </a:ext>
            </a:extLst>
          </p:cNvPr>
          <p:cNvSpPr/>
          <p:nvPr/>
        </p:nvSpPr>
        <p:spPr>
          <a:xfrm>
            <a:off x="1357481" y="3941725"/>
            <a:ext cx="768520"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6" name="矩形 245">
            <a:extLst>
              <a:ext uri="{FF2B5EF4-FFF2-40B4-BE49-F238E27FC236}">
                <a16:creationId xmlns:a16="http://schemas.microsoft.com/office/drawing/2014/main" id="{073A7119-21DF-1343-A41E-8C94E0EE2C2E}"/>
              </a:ext>
            </a:extLst>
          </p:cNvPr>
          <p:cNvSpPr/>
          <p:nvPr/>
        </p:nvSpPr>
        <p:spPr>
          <a:xfrm>
            <a:off x="1045410" y="4211241"/>
            <a:ext cx="768520"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1" name="矩形 250">
            <a:extLst>
              <a:ext uri="{FF2B5EF4-FFF2-40B4-BE49-F238E27FC236}">
                <a16:creationId xmlns:a16="http://schemas.microsoft.com/office/drawing/2014/main" id="{F6675BB7-29CE-414D-8BF5-2785CB9E11DE}"/>
              </a:ext>
            </a:extLst>
          </p:cNvPr>
          <p:cNvSpPr/>
          <p:nvPr/>
        </p:nvSpPr>
        <p:spPr>
          <a:xfrm>
            <a:off x="579783" y="4534598"/>
            <a:ext cx="1027024" cy="3371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4" name="矩形 253">
            <a:extLst>
              <a:ext uri="{FF2B5EF4-FFF2-40B4-BE49-F238E27FC236}">
                <a16:creationId xmlns:a16="http://schemas.microsoft.com/office/drawing/2014/main" id="{D2F16A65-379D-0047-B428-4AFB52C0B29E}"/>
              </a:ext>
            </a:extLst>
          </p:cNvPr>
          <p:cNvSpPr/>
          <p:nvPr/>
        </p:nvSpPr>
        <p:spPr>
          <a:xfrm>
            <a:off x="964043" y="5098438"/>
            <a:ext cx="768520"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5" name="矩形 254">
            <a:extLst>
              <a:ext uri="{FF2B5EF4-FFF2-40B4-BE49-F238E27FC236}">
                <a16:creationId xmlns:a16="http://schemas.microsoft.com/office/drawing/2014/main" id="{8DF60A2A-BEA6-2E4C-9C30-412A0B9ED24C}"/>
              </a:ext>
            </a:extLst>
          </p:cNvPr>
          <p:cNvSpPr/>
          <p:nvPr/>
        </p:nvSpPr>
        <p:spPr>
          <a:xfrm>
            <a:off x="2358940" y="5483237"/>
            <a:ext cx="1290350" cy="186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6" name="矩形 255">
            <a:extLst>
              <a:ext uri="{FF2B5EF4-FFF2-40B4-BE49-F238E27FC236}">
                <a16:creationId xmlns:a16="http://schemas.microsoft.com/office/drawing/2014/main" id="{75F6816D-2C3D-9243-B4A9-C9263FBB6BD1}"/>
              </a:ext>
            </a:extLst>
          </p:cNvPr>
          <p:cNvSpPr/>
          <p:nvPr/>
        </p:nvSpPr>
        <p:spPr>
          <a:xfrm>
            <a:off x="2471907" y="4736522"/>
            <a:ext cx="926701" cy="2900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7" name="矩形 256">
            <a:extLst>
              <a:ext uri="{FF2B5EF4-FFF2-40B4-BE49-F238E27FC236}">
                <a16:creationId xmlns:a16="http://schemas.microsoft.com/office/drawing/2014/main" id="{AE66A1F9-0474-554B-87B0-FB6C3955C911}"/>
              </a:ext>
            </a:extLst>
          </p:cNvPr>
          <p:cNvSpPr/>
          <p:nvPr/>
        </p:nvSpPr>
        <p:spPr>
          <a:xfrm>
            <a:off x="2504485" y="4034812"/>
            <a:ext cx="830698" cy="2900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8" name="矩形 257">
            <a:extLst>
              <a:ext uri="{FF2B5EF4-FFF2-40B4-BE49-F238E27FC236}">
                <a16:creationId xmlns:a16="http://schemas.microsoft.com/office/drawing/2014/main" id="{E51D858D-F0A6-5B4C-BAD5-A49F89E6C0C1}"/>
              </a:ext>
            </a:extLst>
          </p:cNvPr>
          <p:cNvSpPr/>
          <p:nvPr/>
        </p:nvSpPr>
        <p:spPr>
          <a:xfrm>
            <a:off x="3479185" y="4086020"/>
            <a:ext cx="1109057" cy="2388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9" name="矩形 258">
            <a:extLst>
              <a:ext uri="{FF2B5EF4-FFF2-40B4-BE49-F238E27FC236}">
                <a16:creationId xmlns:a16="http://schemas.microsoft.com/office/drawing/2014/main" id="{53466951-33CF-D740-84F1-3CF5A7E5A348}"/>
              </a:ext>
            </a:extLst>
          </p:cNvPr>
          <p:cNvSpPr/>
          <p:nvPr/>
        </p:nvSpPr>
        <p:spPr>
          <a:xfrm>
            <a:off x="3861871" y="4559054"/>
            <a:ext cx="447886" cy="2872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0" name="矩形 259">
            <a:extLst>
              <a:ext uri="{FF2B5EF4-FFF2-40B4-BE49-F238E27FC236}">
                <a16:creationId xmlns:a16="http://schemas.microsoft.com/office/drawing/2014/main" id="{0FFCA1B3-0208-084E-8E3F-ADD40DC9EC7B}"/>
              </a:ext>
            </a:extLst>
          </p:cNvPr>
          <p:cNvSpPr/>
          <p:nvPr/>
        </p:nvSpPr>
        <p:spPr>
          <a:xfrm>
            <a:off x="3978203" y="4968207"/>
            <a:ext cx="1177838" cy="445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1" name="矩形 260">
            <a:extLst>
              <a:ext uri="{FF2B5EF4-FFF2-40B4-BE49-F238E27FC236}">
                <a16:creationId xmlns:a16="http://schemas.microsoft.com/office/drawing/2014/main" id="{9DC04167-ECAD-E642-A6DC-CB9666839995}"/>
              </a:ext>
            </a:extLst>
          </p:cNvPr>
          <p:cNvSpPr/>
          <p:nvPr/>
        </p:nvSpPr>
        <p:spPr>
          <a:xfrm>
            <a:off x="4540287" y="5026557"/>
            <a:ext cx="870782" cy="445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2" name="矩形 261">
            <a:extLst>
              <a:ext uri="{FF2B5EF4-FFF2-40B4-BE49-F238E27FC236}">
                <a16:creationId xmlns:a16="http://schemas.microsoft.com/office/drawing/2014/main" id="{ABEF25A0-3614-D946-919E-59A12204EC2A}"/>
              </a:ext>
            </a:extLst>
          </p:cNvPr>
          <p:cNvSpPr/>
          <p:nvPr/>
        </p:nvSpPr>
        <p:spPr>
          <a:xfrm>
            <a:off x="4862743" y="3485623"/>
            <a:ext cx="695382" cy="2978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3" name="文本框 262">
            <a:extLst>
              <a:ext uri="{FF2B5EF4-FFF2-40B4-BE49-F238E27FC236}">
                <a16:creationId xmlns:a16="http://schemas.microsoft.com/office/drawing/2014/main" id="{36955AC3-5595-F345-93E5-25834832D692}"/>
              </a:ext>
            </a:extLst>
          </p:cNvPr>
          <p:cNvSpPr txBox="1"/>
          <p:nvPr/>
        </p:nvSpPr>
        <p:spPr>
          <a:xfrm>
            <a:off x="590582" y="3768104"/>
            <a:ext cx="603050" cy="215444"/>
          </a:xfrm>
          <a:prstGeom prst="rect">
            <a:avLst/>
          </a:prstGeom>
          <a:noFill/>
        </p:spPr>
        <p:txBody>
          <a:bodyPr wrap="none" rtlCol="0">
            <a:spAutoFit/>
          </a:bodyPr>
          <a:lstStyle/>
          <a:p>
            <a:r>
              <a:rPr kumimoji="1" lang="en" altLang="zh-CN" sz="800" dirty="0"/>
              <a:t>Camera</a:t>
            </a:r>
          </a:p>
        </p:txBody>
      </p:sp>
      <p:sp>
        <p:nvSpPr>
          <p:cNvPr id="264" name="文本框 263">
            <a:extLst>
              <a:ext uri="{FF2B5EF4-FFF2-40B4-BE49-F238E27FC236}">
                <a16:creationId xmlns:a16="http://schemas.microsoft.com/office/drawing/2014/main" id="{7C2E580F-0D61-0043-9846-76BC0AC1CA43}"/>
              </a:ext>
            </a:extLst>
          </p:cNvPr>
          <p:cNvSpPr txBox="1"/>
          <p:nvPr/>
        </p:nvSpPr>
        <p:spPr>
          <a:xfrm>
            <a:off x="1384217" y="3963140"/>
            <a:ext cx="670376" cy="215444"/>
          </a:xfrm>
          <a:prstGeom prst="rect">
            <a:avLst/>
          </a:prstGeom>
          <a:noFill/>
        </p:spPr>
        <p:txBody>
          <a:bodyPr wrap="none" rtlCol="0">
            <a:spAutoFit/>
          </a:bodyPr>
          <a:lstStyle/>
          <a:p>
            <a:r>
              <a:rPr kumimoji="1" lang="en" altLang="zh-CN" sz="800" dirty="0"/>
              <a:t>Controller</a:t>
            </a:r>
          </a:p>
        </p:txBody>
      </p:sp>
      <p:sp>
        <p:nvSpPr>
          <p:cNvPr id="265" name="文本框 264">
            <a:extLst>
              <a:ext uri="{FF2B5EF4-FFF2-40B4-BE49-F238E27FC236}">
                <a16:creationId xmlns:a16="http://schemas.microsoft.com/office/drawing/2014/main" id="{0C670FF6-F35A-7C46-A299-09DFC9D71DBB}"/>
              </a:ext>
            </a:extLst>
          </p:cNvPr>
          <p:cNvSpPr txBox="1"/>
          <p:nvPr/>
        </p:nvSpPr>
        <p:spPr>
          <a:xfrm>
            <a:off x="1378107" y="4217094"/>
            <a:ext cx="340158" cy="215444"/>
          </a:xfrm>
          <a:prstGeom prst="rect">
            <a:avLst/>
          </a:prstGeom>
          <a:noFill/>
        </p:spPr>
        <p:txBody>
          <a:bodyPr wrap="none" rtlCol="0">
            <a:spAutoFit/>
          </a:bodyPr>
          <a:lstStyle/>
          <a:p>
            <a:r>
              <a:rPr kumimoji="1" lang="en" altLang="zh-CN" sz="800" dirty="0"/>
              <a:t>l/O</a:t>
            </a:r>
          </a:p>
        </p:txBody>
      </p:sp>
      <p:sp>
        <p:nvSpPr>
          <p:cNvPr id="266" name="文本框 265">
            <a:extLst>
              <a:ext uri="{FF2B5EF4-FFF2-40B4-BE49-F238E27FC236}">
                <a16:creationId xmlns:a16="http://schemas.microsoft.com/office/drawing/2014/main" id="{157F9681-8EB1-0440-9368-273EB83A79FB}"/>
              </a:ext>
            </a:extLst>
          </p:cNvPr>
          <p:cNvSpPr txBox="1"/>
          <p:nvPr/>
        </p:nvSpPr>
        <p:spPr>
          <a:xfrm>
            <a:off x="522930" y="4510316"/>
            <a:ext cx="1194993" cy="338554"/>
          </a:xfrm>
          <a:prstGeom prst="rect">
            <a:avLst/>
          </a:prstGeom>
          <a:noFill/>
        </p:spPr>
        <p:txBody>
          <a:bodyPr wrap="square" rtlCol="0">
            <a:spAutoFit/>
          </a:bodyPr>
          <a:lstStyle/>
          <a:p>
            <a:pPr algn="ctr"/>
            <a:r>
              <a:rPr kumimoji="1" lang="en" altLang="zh-CN" sz="800" dirty="0"/>
              <a:t>Human Machine</a:t>
            </a:r>
            <a:r>
              <a:rPr kumimoji="1" lang="zh-CN" altLang="en-US" sz="800" dirty="0"/>
              <a:t> </a:t>
            </a:r>
            <a:r>
              <a:rPr kumimoji="1" lang="en" altLang="zh-CN" sz="800" dirty="0"/>
              <a:t>Interface (HMI)</a:t>
            </a:r>
          </a:p>
        </p:txBody>
      </p:sp>
      <p:sp>
        <p:nvSpPr>
          <p:cNvPr id="267" name="文本框 266">
            <a:extLst>
              <a:ext uri="{FF2B5EF4-FFF2-40B4-BE49-F238E27FC236}">
                <a16:creationId xmlns:a16="http://schemas.microsoft.com/office/drawing/2014/main" id="{AC530594-3C06-7748-8D11-77EFE43CDC5F}"/>
              </a:ext>
            </a:extLst>
          </p:cNvPr>
          <p:cNvSpPr txBox="1"/>
          <p:nvPr/>
        </p:nvSpPr>
        <p:spPr>
          <a:xfrm>
            <a:off x="1001776" y="5084258"/>
            <a:ext cx="614271" cy="215444"/>
          </a:xfrm>
          <a:prstGeom prst="rect">
            <a:avLst/>
          </a:prstGeom>
          <a:noFill/>
        </p:spPr>
        <p:txBody>
          <a:bodyPr wrap="none" rtlCol="0">
            <a:spAutoFit/>
          </a:bodyPr>
          <a:lstStyle/>
          <a:p>
            <a:r>
              <a:rPr kumimoji="1" lang="en" altLang="zh-CN" sz="800" dirty="0"/>
              <a:t>Robotics</a:t>
            </a:r>
          </a:p>
        </p:txBody>
      </p:sp>
      <p:sp>
        <p:nvSpPr>
          <p:cNvPr id="268" name="文本框 267">
            <a:extLst>
              <a:ext uri="{FF2B5EF4-FFF2-40B4-BE49-F238E27FC236}">
                <a16:creationId xmlns:a16="http://schemas.microsoft.com/office/drawing/2014/main" id="{6A7F7C07-1473-A14C-B256-5BDD9247CE03}"/>
              </a:ext>
            </a:extLst>
          </p:cNvPr>
          <p:cNvSpPr txBox="1"/>
          <p:nvPr/>
        </p:nvSpPr>
        <p:spPr>
          <a:xfrm>
            <a:off x="2402882" y="5429158"/>
            <a:ext cx="1183337" cy="230832"/>
          </a:xfrm>
          <a:prstGeom prst="rect">
            <a:avLst/>
          </a:prstGeom>
          <a:noFill/>
        </p:spPr>
        <p:txBody>
          <a:bodyPr wrap="none" rtlCol="0">
            <a:spAutoFit/>
          </a:bodyPr>
          <a:lstStyle/>
          <a:p>
            <a:r>
              <a:rPr kumimoji="1" lang="en" altLang="zh-CN" sz="900" b="1" dirty="0"/>
              <a:t>Industrial Network</a:t>
            </a:r>
            <a:endParaRPr kumimoji="1" lang="zh-CN" altLang="en-US" sz="900" b="1" dirty="0"/>
          </a:p>
        </p:txBody>
      </p:sp>
      <p:sp>
        <p:nvSpPr>
          <p:cNvPr id="269" name="文本框 268">
            <a:extLst>
              <a:ext uri="{FF2B5EF4-FFF2-40B4-BE49-F238E27FC236}">
                <a16:creationId xmlns:a16="http://schemas.microsoft.com/office/drawing/2014/main" id="{F56AA63D-52E1-D14A-94A0-3D0D2FBE4529}"/>
              </a:ext>
            </a:extLst>
          </p:cNvPr>
          <p:cNvSpPr txBox="1"/>
          <p:nvPr/>
        </p:nvSpPr>
        <p:spPr>
          <a:xfrm>
            <a:off x="4971743" y="3501672"/>
            <a:ext cx="505267" cy="215444"/>
          </a:xfrm>
          <a:prstGeom prst="rect">
            <a:avLst/>
          </a:prstGeom>
          <a:noFill/>
        </p:spPr>
        <p:txBody>
          <a:bodyPr wrap="none" rtlCol="0">
            <a:spAutoFit/>
          </a:bodyPr>
          <a:lstStyle/>
          <a:p>
            <a:r>
              <a:rPr kumimoji="1" lang="en" altLang="zh-CN" sz="800" dirty="0"/>
              <a:t>Phone</a:t>
            </a:r>
          </a:p>
        </p:txBody>
      </p:sp>
      <p:sp>
        <p:nvSpPr>
          <p:cNvPr id="270" name="文本框 269">
            <a:extLst>
              <a:ext uri="{FF2B5EF4-FFF2-40B4-BE49-F238E27FC236}">
                <a16:creationId xmlns:a16="http://schemas.microsoft.com/office/drawing/2014/main" id="{91F86F7F-6BAB-9249-8825-0B30DBBDCC35}"/>
              </a:ext>
            </a:extLst>
          </p:cNvPr>
          <p:cNvSpPr txBox="1"/>
          <p:nvPr/>
        </p:nvSpPr>
        <p:spPr>
          <a:xfrm>
            <a:off x="3486599" y="4069935"/>
            <a:ext cx="1010213" cy="215444"/>
          </a:xfrm>
          <a:prstGeom prst="rect">
            <a:avLst/>
          </a:prstGeom>
          <a:noFill/>
        </p:spPr>
        <p:txBody>
          <a:bodyPr wrap="none" rtlCol="0">
            <a:spAutoFit/>
          </a:bodyPr>
          <a:lstStyle/>
          <a:p>
            <a:r>
              <a:rPr kumimoji="1" lang="en" altLang="zh-CN" sz="800" dirty="0"/>
              <a:t>Safety Controller</a:t>
            </a:r>
          </a:p>
        </p:txBody>
      </p:sp>
      <p:sp>
        <p:nvSpPr>
          <p:cNvPr id="271" name="文本框 270">
            <a:extLst>
              <a:ext uri="{FF2B5EF4-FFF2-40B4-BE49-F238E27FC236}">
                <a16:creationId xmlns:a16="http://schemas.microsoft.com/office/drawing/2014/main" id="{87AF4CA6-394C-D645-BE3D-FB338D7A0F6D}"/>
              </a:ext>
            </a:extLst>
          </p:cNvPr>
          <p:cNvSpPr txBox="1"/>
          <p:nvPr/>
        </p:nvSpPr>
        <p:spPr>
          <a:xfrm>
            <a:off x="2564415" y="3995163"/>
            <a:ext cx="764953" cy="338554"/>
          </a:xfrm>
          <a:prstGeom prst="rect">
            <a:avLst/>
          </a:prstGeom>
          <a:noFill/>
        </p:spPr>
        <p:txBody>
          <a:bodyPr wrap="none" rtlCol="0">
            <a:spAutoFit/>
          </a:bodyPr>
          <a:lstStyle/>
          <a:p>
            <a:pPr algn="ctr"/>
            <a:r>
              <a:rPr kumimoji="1" lang="en" altLang="zh-CN" sz="800" dirty="0"/>
              <a:t>Supervisory</a:t>
            </a:r>
            <a:r>
              <a:rPr kumimoji="1" lang="zh-CN" altLang="en-US" sz="800" dirty="0"/>
              <a:t> </a:t>
            </a:r>
            <a:endParaRPr kumimoji="1" lang="en-US" altLang="zh-CN" sz="800" dirty="0"/>
          </a:p>
          <a:p>
            <a:pPr algn="ctr"/>
            <a:r>
              <a:rPr kumimoji="1" lang="en" altLang="zh-CN" sz="800" dirty="0"/>
              <a:t>Control</a:t>
            </a:r>
          </a:p>
        </p:txBody>
      </p:sp>
      <p:sp>
        <p:nvSpPr>
          <p:cNvPr id="272" name="文本框 271">
            <a:extLst>
              <a:ext uri="{FF2B5EF4-FFF2-40B4-BE49-F238E27FC236}">
                <a16:creationId xmlns:a16="http://schemas.microsoft.com/office/drawing/2014/main" id="{35240EF8-A9E9-7F48-B313-DF2D7E07D96B}"/>
              </a:ext>
            </a:extLst>
          </p:cNvPr>
          <p:cNvSpPr txBox="1"/>
          <p:nvPr/>
        </p:nvSpPr>
        <p:spPr>
          <a:xfrm>
            <a:off x="2527546" y="4684838"/>
            <a:ext cx="945932" cy="338554"/>
          </a:xfrm>
          <a:prstGeom prst="rect">
            <a:avLst/>
          </a:prstGeom>
          <a:noFill/>
        </p:spPr>
        <p:txBody>
          <a:bodyPr wrap="square" rtlCol="0">
            <a:spAutoFit/>
          </a:bodyPr>
          <a:lstStyle/>
          <a:p>
            <a:pPr algn="ctr"/>
            <a:r>
              <a:rPr kumimoji="1" lang="en" altLang="zh-CN" sz="800" dirty="0"/>
              <a:t>Motors, Drives Actuators</a:t>
            </a:r>
          </a:p>
        </p:txBody>
      </p:sp>
      <p:sp>
        <p:nvSpPr>
          <p:cNvPr id="273" name="文本框 272">
            <a:extLst>
              <a:ext uri="{FF2B5EF4-FFF2-40B4-BE49-F238E27FC236}">
                <a16:creationId xmlns:a16="http://schemas.microsoft.com/office/drawing/2014/main" id="{13358DD1-8D7D-0D4B-922B-679F37211C99}"/>
              </a:ext>
            </a:extLst>
          </p:cNvPr>
          <p:cNvSpPr txBox="1"/>
          <p:nvPr/>
        </p:nvSpPr>
        <p:spPr>
          <a:xfrm>
            <a:off x="3657252" y="4567369"/>
            <a:ext cx="752016" cy="215444"/>
          </a:xfrm>
          <a:prstGeom prst="rect">
            <a:avLst/>
          </a:prstGeom>
          <a:noFill/>
        </p:spPr>
        <p:txBody>
          <a:bodyPr wrap="square" rtlCol="0">
            <a:spAutoFit/>
          </a:bodyPr>
          <a:lstStyle/>
          <a:p>
            <a:pPr algn="ctr"/>
            <a:r>
              <a:rPr kumimoji="1" lang="en" altLang="zh-CN" sz="800" dirty="0"/>
              <a:t>Safety I/O</a:t>
            </a:r>
          </a:p>
        </p:txBody>
      </p:sp>
      <p:sp>
        <p:nvSpPr>
          <p:cNvPr id="274" name="文本框 273">
            <a:extLst>
              <a:ext uri="{FF2B5EF4-FFF2-40B4-BE49-F238E27FC236}">
                <a16:creationId xmlns:a16="http://schemas.microsoft.com/office/drawing/2014/main" id="{983C30C1-1E02-164E-AE07-38EACDA64176}"/>
              </a:ext>
            </a:extLst>
          </p:cNvPr>
          <p:cNvSpPr txBox="1"/>
          <p:nvPr/>
        </p:nvSpPr>
        <p:spPr>
          <a:xfrm>
            <a:off x="4039785" y="4968207"/>
            <a:ext cx="1260927" cy="461665"/>
          </a:xfrm>
          <a:prstGeom prst="rect">
            <a:avLst/>
          </a:prstGeom>
          <a:noFill/>
        </p:spPr>
        <p:txBody>
          <a:bodyPr wrap="square" rtlCol="0">
            <a:spAutoFit/>
          </a:bodyPr>
          <a:lstStyle/>
          <a:p>
            <a:pPr algn="ctr"/>
            <a:r>
              <a:rPr kumimoji="1" lang="en" altLang="zh-CN" sz="800" dirty="0"/>
              <a:t>Sensors and Other Input</a:t>
            </a:r>
            <a:r>
              <a:rPr kumimoji="1" lang="zh-CN" altLang="en-US" sz="800" dirty="0"/>
              <a:t> </a:t>
            </a:r>
            <a:r>
              <a:rPr kumimoji="1" lang="en" altLang="zh-CN" sz="800" dirty="0"/>
              <a:t>/</a:t>
            </a:r>
            <a:r>
              <a:rPr kumimoji="1" lang="zh-CN" altLang="en-US" sz="800" dirty="0"/>
              <a:t> </a:t>
            </a:r>
            <a:r>
              <a:rPr kumimoji="1" lang="en" altLang="zh-CN" sz="800" dirty="0"/>
              <a:t>Output</a:t>
            </a:r>
          </a:p>
          <a:p>
            <a:pPr algn="ctr"/>
            <a:r>
              <a:rPr kumimoji="1" lang="en" altLang="zh-CN" sz="800" dirty="0"/>
              <a:t>Devices</a:t>
            </a:r>
          </a:p>
        </p:txBody>
      </p:sp>
      <p:sp>
        <p:nvSpPr>
          <p:cNvPr id="32" name="圆角矩形 31">
            <a:extLst>
              <a:ext uri="{FF2B5EF4-FFF2-40B4-BE49-F238E27FC236}">
                <a16:creationId xmlns:a16="http://schemas.microsoft.com/office/drawing/2014/main" id="{5051AB84-B584-C545-B348-F08631D6D46C}"/>
              </a:ext>
            </a:extLst>
          </p:cNvPr>
          <p:cNvSpPr/>
          <p:nvPr/>
        </p:nvSpPr>
        <p:spPr>
          <a:xfrm>
            <a:off x="3742111" y="2252222"/>
            <a:ext cx="1725265" cy="903058"/>
          </a:xfrm>
          <a:prstGeom prst="roundRect">
            <a:avLst>
              <a:gd name="adj" fmla="val 7231"/>
            </a:avLst>
          </a:prstGeom>
          <a:solidFill>
            <a:srgbClr val="79BD28">
              <a:alpha val="8000"/>
            </a:srgbClr>
          </a:solidFill>
          <a:ln>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5" name="圆角矩形 274">
            <a:extLst>
              <a:ext uri="{FF2B5EF4-FFF2-40B4-BE49-F238E27FC236}">
                <a16:creationId xmlns:a16="http://schemas.microsoft.com/office/drawing/2014/main" id="{EA73759F-034E-F443-B00F-D70CF72DFD94}"/>
              </a:ext>
            </a:extLst>
          </p:cNvPr>
          <p:cNvSpPr/>
          <p:nvPr/>
        </p:nvSpPr>
        <p:spPr>
          <a:xfrm>
            <a:off x="718675" y="2329592"/>
            <a:ext cx="1854493" cy="846485"/>
          </a:xfrm>
          <a:prstGeom prst="roundRect">
            <a:avLst>
              <a:gd name="adj" fmla="val 7231"/>
            </a:avLst>
          </a:prstGeom>
          <a:solidFill>
            <a:srgbClr val="79BD28">
              <a:alpha val="8000"/>
            </a:srgbClr>
          </a:solidFill>
          <a:ln>
            <a:solidFill>
              <a:srgbClr val="79BD2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34" name="直线连接符 33">
            <a:extLst>
              <a:ext uri="{FF2B5EF4-FFF2-40B4-BE49-F238E27FC236}">
                <a16:creationId xmlns:a16="http://schemas.microsoft.com/office/drawing/2014/main" id="{C7CE683A-F077-B644-8F79-9218675A75FE}"/>
              </a:ext>
            </a:extLst>
          </p:cNvPr>
          <p:cNvCxnSpPr>
            <a:cxnSpLocks/>
          </p:cNvCxnSpPr>
          <p:nvPr/>
        </p:nvCxnSpPr>
        <p:spPr>
          <a:xfrm>
            <a:off x="5543152" y="2320692"/>
            <a:ext cx="875850" cy="383598"/>
          </a:xfrm>
          <a:prstGeom prst="line">
            <a:avLst/>
          </a:prstGeom>
          <a:ln w="127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58" name="直线连接符 57">
            <a:extLst>
              <a:ext uri="{FF2B5EF4-FFF2-40B4-BE49-F238E27FC236}">
                <a16:creationId xmlns:a16="http://schemas.microsoft.com/office/drawing/2014/main" id="{1D540418-1745-B144-8238-BD94914529ED}"/>
              </a:ext>
            </a:extLst>
          </p:cNvPr>
          <p:cNvCxnSpPr>
            <a:cxnSpLocks/>
          </p:cNvCxnSpPr>
          <p:nvPr/>
        </p:nvCxnSpPr>
        <p:spPr>
          <a:xfrm>
            <a:off x="2037901" y="2620035"/>
            <a:ext cx="4396814" cy="130188"/>
          </a:xfrm>
          <a:prstGeom prst="line">
            <a:avLst/>
          </a:prstGeom>
          <a:ln w="12700">
            <a:solidFill>
              <a:srgbClr val="FF0000"/>
            </a:solidFill>
            <a:prstDash val="dash"/>
          </a:ln>
        </p:spPr>
        <p:style>
          <a:lnRef idx="1">
            <a:schemeClr val="accent1"/>
          </a:lnRef>
          <a:fillRef idx="0">
            <a:schemeClr val="accent1"/>
          </a:fillRef>
          <a:effectRef idx="0">
            <a:schemeClr val="accent1"/>
          </a:effectRef>
          <a:fontRef idx="minor">
            <a:schemeClr val="tx1"/>
          </a:fontRef>
        </p:style>
      </p:cxnSp>
      <p:pic>
        <p:nvPicPr>
          <p:cNvPr id="276" name="图形 275" descr="放大镜">
            <a:extLst>
              <a:ext uri="{FF2B5EF4-FFF2-40B4-BE49-F238E27FC236}">
                <a16:creationId xmlns:a16="http://schemas.microsoft.com/office/drawing/2014/main" id="{76E20370-511C-8E40-90CA-AF38ABC443B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789991">
            <a:off x="4964262" y="1976066"/>
            <a:ext cx="697282" cy="697282"/>
          </a:xfrm>
          <a:prstGeom prst="rect">
            <a:avLst/>
          </a:prstGeom>
        </p:spPr>
      </p:pic>
      <p:pic>
        <p:nvPicPr>
          <p:cNvPr id="239" name="图形 238" descr="放大镜">
            <a:extLst>
              <a:ext uri="{FF2B5EF4-FFF2-40B4-BE49-F238E27FC236}">
                <a16:creationId xmlns:a16="http://schemas.microsoft.com/office/drawing/2014/main" id="{59135960-84F1-C642-AF12-735D8E4CCF6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789991">
            <a:off x="1533353" y="2173522"/>
            <a:ext cx="697282" cy="697282"/>
          </a:xfrm>
          <a:prstGeom prst="rect">
            <a:avLst/>
          </a:prstGeom>
        </p:spPr>
      </p:pic>
    </p:spTree>
    <p:extLst>
      <p:ext uri="{BB962C8B-B14F-4D97-AF65-F5344CB8AC3E}">
        <p14:creationId xmlns:p14="http://schemas.microsoft.com/office/powerpoint/2010/main" val="365515863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a:extLst>
              <a:ext uri="{FF2B5EF4-FFF2-40B4-BE49-F238E27FC236}">
                <a16:creationId xmlns:a16="http://schemas.microsoft.com/office/drawing/2014/main" id="{FA960B37-3154-004D-BEA8-56A531585F11}"/>
              </a:ext>
            </a:extLst>
          </p:cNvPr>
          <p:cNvSpPr/>
          <p:nvPr/>
        </p:nvSpPr>
        <p:spPr>
          <a:xfrm>
            <a:off x="545931" y="1498269"/>
            <a:ext cx="5725551" cy="4271999"/>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8</a:t>
            </a:fld>
            <a:endParaRPr lang="zh-CN" altLang="en-US" dirty="0"/>
          </a:p>
        </p:txBody>
      </p:sp>
      <p:sp>
        <p:nvSpPr>
          <p:cNvPr id="5" name="标题 4">
            <a:extLst>
              <a:ext uri="{FF2B5EF4-FFF2-40B4-BE49-F238E27FC236}">
                <a16:creationId xmlns:a16="http://schemas.microsoft.com/office/drawing/2014/main" id="{847A9396-5EEE-B848-AFC6-91B8BF720EAE}"/>
              </a:ext>
            </a:extLst>
          </p:cNvPr>
          <p:cNvSpPr>
            <a:spLocks noGrp="1"/>
          </p:cNvSpPr>
          <p:nvPr>
            <p:ph type="ctrTitle"/>
          </p:nvPr>
        </p:nvSpPr>
        <p:spPr>
          <a:xfrm>
            <a:off x="558800" y="165099"/>
            <a:ext cx="9772555" cy="940370"/>
          </a:xfrm>
        </p:spPr>
        <p:txBody>
          <a:bodyPr>
            <a:normAutofit/>
          </a:bodyPr>
          <a:lstStyle/>
          <a:p>
            <a:r>
              <a:rPr kumimoji="1" lang="en" altLang="zh-CN" dirty="0"/>
              <a:t>One Obvious Problem: </a:t>
            </a:r>
            <a:br>
              <a:rPr kumimoji="1" lang="en" altLang="zh-CN" dirty="0"/>
            </a:br>
            <a:r>
              <a:rPr kumimoji="1" lang="en" altLang="zh-CN" dirty="0"/>
              <a:t>Low-Value Business Contribution</a:t>
            </a:r>
            <a:endParaRPr kumimoji="1"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33" name="组 10">
            <a:extLst>
              <a:ext uri="{FF2B5EF4-FFF2-40B4-BE49-F238E27FC236}">
                <a16:creationId xmlns:a16="http://schemas.microsoft.com/office/drawing/2014/main" id="{EB32AE60-4680-7C4B-B750-E8E5FC436B1D}"/>
              </a:ext>
            </a:extLst>
          </p:cNvPr>
          <p:cNvGrpSpPr/>
          <p:nvPr/>
        </p:nvGrpSpPr>
        <p:grpSpPr>
          <a:xfrm>
            <a:off x="600426" y="2161772"/>
            <a:ext cx="5671056" cy="3233005"/>
            <a:chOff x="1703788" y="318925"/>
            <a:chExt cx="9265832" cy="4788365"/>
          </a:xfrm>
        </p:grpSpPr>
        <p:pic>
          <p:nvPicPr>
            <p:cNvPr id="34" name="图片 33">
              <a:extLst>
                <a:ext uri="{FF2B5EF4-FFF2-40B4-BE49-F238E27FC236}">
                  <a16:creationId xmlns:a16="http://schemas.microsoft.com/office/drawing/2014/main" id="{240EC916-F8ED-4E44-B894-CCCFE2A45B83}"/>
                </a:ext>
              </a:extLst>
            </p:cNvPr>
            <p:cNvPicPr>
              <a:picLocks noChangeAspect="1"/>
            </p:cNvPicPr>
            <p:nvPr/>
          </p:nvPicPr>
          <p:blipFill>
            <a:blip r:embed="rId3">
              <a:duotone>
                <a:schemeClr val="accent1">
                  <a:shade val="45000"/>
                  <a:satMod val="135000"/>
                </a:schemeClr>
                <a:prstClr val="white"/>
              </a:duotone>
            </a:blip>
            <a:stretch>
              <a:fillRect/>
            </a:stretch>
          </p:blipFill>
          <p:spPr>
            <a:xfrm>
              <a:off x="4044374" y="863599"/>
              <a:ext cx="4706188" cy="3446965"/>
            </a:xfrm>
            <a:prstGeom prst="rect">
              <a:avLst/>
            </a:prstGeom>
          </p:spPr>
        </p:pic>
        <p:sp>
          <p:nvSpPr>
            <p:cNvPr id="35" name="文本框 34">
              <a:extLst>
                <a:ext uri="{FF2B5EF4-FFF2-40B4-BE49-F238E27FC236}">
                  <a16:creationId xmlns:a16="http://schemas.microsoft.com/office/drawing/2014/main" id="{6A2B2C50-9E9A-7748-86C2-DC03B79B3AC0}"/>
                </a:ext>
              </a:extLst>
            </p:cNvPr>
            <p:cNvSpPr txBox="1"/>
            <p:nvPr/>
          </p:nvSpPr>
          <p:spPr>
            <a:xfrm>
              <a:off x="5158691" y="4651445"/>
              <a:ext cx="2640633" cy="455845"/>
            </a:xfrm>
            <a:prstGeom prst="rect">
              <a:avLst/>
            </a:prstGeom>
            <a:noFill/>
          </p:spPr>
          <p:txBody>
            <a:bodyPr wrap="square" rtlCol="0">
              <a:spAutoFit/>
            </a:bodyPr>
            <a:lstStyle/>
            <a:p>
              <a:pPr algn="ct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Business</a:t>
              </a:r>
              <a:r>
                <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support</a:t>
              </a:r>
              <a:endPar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sp>
          <p:nvSpPr>
            <p:cNvPr id="36" name="文本框 35">
              <a:extLst>
                <a:ext uri="{FF2B5EF4-FFF2-40B4-BE49-F238E27FC236}">
                  <a16:creationId xmlns:a16="http://schemas.microsoft.com/office/drawing/2014/main" id="{782997D7-480A-3F4A-9678-682E06A0384E}"/>
                </a:ext>
              </a:extLst>
            </p:cNvPr>
            <p:cNvSpPr txBox="1"/>
            <p:nvPr/>
          </p:nvSpPr>
          <p:spPr>
            <a:xfrm>
              <a:off x="7033896" y="382117"/>
              <a:ext cx="2970331" cy="774935"/>
            </a:xfrm>
            <a:prstGeom prst="rect">
              <a:avLst/>
            </a:prstGeom>
            <a:noFill/>
          </p:spPr>
          <p:txBody>
            <a:bodyPr wrap="square" rtlCol="0">
              <a:spAutoFit/>
            </a:bodyPr>
            <a:lstStyle/>
            <a:p>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Hardware</a:t>
              </a:r>
              <a:r>
                <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maintenance</a:t>
              </a:r>
              <a:endPar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cxnSp>
          <p:nvCxnSpPr>
            <p:cNvPr id="37" name="肘形连接符 36">
              <a:extLst>
                <a:ext uri="{FF2B5EF4-FFF2-40B4-BE49-F238E27FC236}">
                  <a16:creationId xmlns:a16="http://schemas.microsoft.com/office/drawing/2014/main" id="{048894D4-B577-D841-AE70-B537F2B7CA2A}"/>
                </a:ext>
              </a:extLst>
            </p:cNvPr>
            <p:cNvCxnSpPr/>
            <p:nvPr/>
          </p:nvCxnSpPr>
          <p:spPr>
            <a:xfrm>
              <a:off x="2347070" y="1109705"/>
              <a:ext cx="2335334" cy="762741"/>
            </a:xfrm>
            <a:prstGeom prst="bentConnector3">
              <a:avLst>
                <a:gd name="adj1" fmla="val 99459"/>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38" name="文本框 37">
              <a:extLst>
                <a:ext uri="{FF2B5EF4-FFF2-40B4-BE49-F238E27FC236}">
                  <a16:creationId xmlns:a16="http://schemas.microsoft.com/office/drawing/2014/main" id="{71641848-61C7-5741-BD26-6404DDC2EEB6}"/>
                </a:ext>
              </a:extLst>
            </p:cNvPr>
            <p:cNvSpPr txBox="1"/>
            <p:nvPr/>
          </p:nvSpPr>
          <p:spPr>
            <a:xfrm>
              <a:off x="8269125" y="3463393"/>
              <a:ext cx="2700495" cy="774935"/>
            </a:xfrm>
            <a:prstGeom prst="rect">
              <a:avLst/>
            </a:prstGeom>
            <a:noFill/>
          </p:spPr>
          <p:txBody>
            <a:bodyPr wrap="square" rtlCol="0">
              <a:spAutoFit/>
            </a:bodyPr>
            <a:lstStyle/>
            <a:p>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Data</a:t>
              </a:r>
              <a:r>
                <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or</a:t>
              </a:r>
              <a:r>
                <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backup maintenance</a:t>
              </a:r>
              <a:endPar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cxnSp>
          <p:nvCxnSpPr>
            <p:cNvPr id="39" name="肘形连接符 38">
              <a:extLst>
                <a:ext uri="{FF2B5EF4-FFF2-40B4-BE49-F238E27FC236}">
                  <a16:creationId xmlns:a16="http://schemas.microsoft.com/office/drawing/2014/main" id="{F7031D37-A3EE-D642-AA86-43FEBF43211C}"/>
                </a:ext>
              </a:extLst>
            </p:cNvPr>
            <p:cNvCxnSpPr/>
            <p:nvPr/>
          </p:nvCxnSpPr>
          <p:spPr>
            <a:xfrm flipH="1">
              <a:off x="7196586" y="1170022"/>
              <a:ext cx="1425146" cy="705527"/>
            </a:xfrm>
            <a:prstGeom prst="bentConnector3">
              <a:avLst>
                <a:gd name="adj1" fmla="val 99711"/>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0" name="直线连接符 39">
              <a:extLst>
                <a:ext uri="{FF2B5EF4-FFF2-40B4-BE49-F238E27FC236}">
                  <a16:creationId xmlns:a16="http://schemas.microsoft.com/office/drawing/2014/main" id="{EC2D6BFC-E61C-D746-801B-A240568F8A38}"/>
                </a:ext>
              </a:extLst>
            </p:cNvPr>
            <p:cNvCxnSpPr>
              <a:cxnSpLocks/>
            </p:cNvCxnSpPr>
            <p:nvPr/>
          </p:nvCxnSpPr>
          <p:spPr>
            <a:xfrm>
              <a:off x="6479008" y="3867419"/>
              <a:ext cx="0" cy="61915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线连接符 40">
              <a:extLst>
                <a:ext uri="{FF2B5EF4-FFF2-40B4-BE49-F238E27FC236}">
                  <a16:creationId xmlns:a16="http://schemas.microsoft.com/office/drawing/2014/main" id="{E00154DF-3216-7646-903F-F5BA80D00E04}"/>
                </a:ext>
              </a:extLst>
            </p:cNvPr>
            <p:cNvCxnSpPr>
              <a:cxnSpLocks/>
            </p:cNvCxnSpPr>
            <p:nvPr/>
          </p:nvCxnSpPr>
          <p:spPr>
            <a:xfrm>
              <a:off x="7441699" y="3369377"/>
              <a:ext cx="3070246"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42" name="文本框 41">
              <a:extLst>
                <a:ext uri="{FF2B5EF4-FFF2-40B4-BE49-F238E27FC236}">
                  <a16:creationId xmlns:a16="http://schemas.microsoft.com/office/drawing/2014/main" id="{37EC3FE7-62F0-A347-B9D0-434721C9111B}"/>
                </a:ext>
              </a:extLst>
            </p:cNvPr>
            <p:cNvSpPr txBox="1"/>
            <p:nvPr/>
          </p:nvSpPr>
          <p:spPr>
            <a:xfrm>
              <a:off x="2211597" y="318925"/>
              <a:ext cx="2569940" cy="774935"/>
            </a:xfrm>
            <a:prstGeom prst="rect">
              <a:avLst/>
            </a:prstGeom>
            <a:noFill/>
          </p:spPr>
          <p:txBody>
            <a:bodyPr wrap="square" rtlCol="0">
              <a:spAutoFit/>
            </a:bodyPr>
            <a:lstStyle/>
            <a:p>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Business</a:t>
              </a:r>
              <a:r>
                <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maintenance</a:t>
              </a:r>
              <a:endPar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cxnSp>
          <p:nvCxnSpPr>
            <p:cNvPr id="43" name="直线连接符 42">
              <a:extLst>
                <a:ext uri="{FF2B5EF4-FFF2-40B4-BE49-F238E27FC236}">
                  <a16:creationId xmlns:a16="http://schemas.microsoft.com/office/drawing/2014/main" id="{2A0B3A6B-D1FD-114F-AAC0-939E1344BCF9}"/>
                </a:ext>
              </a:extLst>
            </p:cNvPr>
            <p:cNvCxnSpPr/>
            <p:nvPr/>
          </p:nvCxnSpPr>
          <p:spPr>
            <a:xfrm>
              <a:off x="2347071" y="3368772"/>
              <a:ext cx="2570577"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44" name="文本框 43">
              <a:extLst>
                <a:ext uri="{FF2B5EF4-FFF2-40B4-BE49-F238E27FC236}">
                  <a16:creationId xmlns:a16="http://schemas.microsoft.com/office/drawing/2014/main" id="{3E84B7DA-3D28-7A4E-9A82-88814AF3F8DD}"/>
                </a:ext>
              </a:extLst>
            </p:cNvPr>
            <p:cNvSpPr txBox="1"/>
            <p:nvPr/>
          </p:nvSpPr>
          <p:spPr>
            <a:xfrm>
              <a:off x="1703788" y="2841732"/>
              <a:ext cx="2848396" cy="455845"/>
            </a:xfrm>
            <a:prstGeom prst="rect">
              <a:avLst/>
            </a:prstGeom>
            <a:noFill/>
          </p:spPr>
          <p:txBody>
            <a:bodyPr wrap="square" rtlCol="0">
              <a:spAutoFit/>
            </a:bodyPr>
            <a:lstStyle/>
            <a:p>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OS</a:t>
              </a:r>
              <a:r>
                <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cs typeface="微软雅黑" panose="020B0503020204020204" charset="-122"/>
                </a:rPr>
                <a:t>maintenance</a:t>
              </a:r>
              <a:endParaRPr lang="zh-CN" altLang="en-US" sz="1400"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grpSp>
      <p:sp>
        <p:nvSpPr>
          <p:cNvPr id="45" name="文本框 44">
            <a:extLst>
              <a:ext uri="{FF2B5EF4-FFF2-40B4-BE49-F238E27FC236}">
                <a16:creationId xmlns:a16="http://schemas.microsoft.com/office/drawing/2014/main" id="{5A8EAD83-4EBF-0B4A-952D-F03666EA4263}"/>
              </a:ext>
            </a:extLst>
          </p:cNvPr>
          <p:cNvSpPr txBox="1"/>
          <p:nvPr/>
        </p:nvSpPr>
        <p:spPr>
          <a:xfrm>
            <a:off x="1338662" y="1681578"/>
            <a:ext cx="4268961" cy="369332"/>
          </a:xfrm>
          <a:prstGeom prst="rect">
            <a:avLst/>
          </a:prstGeom>
          <a:noFill/>
        </p:spPr>
        <p:txBody>
          <a:bodyPr wrap="square" rtlCol="0">
            <a:spAutoFit/>
          </a:bodyPr>
          <a:lstStyle/>
          <a:p>
            <a:pPr algn="ctr"/>
            <a:r>
              <a:rPr kumimoji="1" lang="en-US" altLang="zh-CN" b="1" dirty="0">
                <a:solidFill>
                  <a:srgbClr val="00B0F0"/>
                </a:solidFill>
                <a:latin typeface="Century Gothic" panose="020B0502020202020204" pitchFamily="34" charset="0"/>
              </a:rPr>
              <a:t>Time</a:t>
            </a:r>
            <a:r>
              <a:rPr kumimoji="1" lang="zh-CN" altLang="en-US" b="1" dirty="0">
                <a:solidFill>
                  <a:srgbClr val="00B0F0"/>
                </a:solidFill>
                <a:latin typeface="Century Gothic" panose="020B0502020202020204" pitchFamily="34" charset="0"/>
              </a:rPr>
              <a:t> </a:t>
            </a:r>
            <a:r>
              <a:rPr kumimoji="1" lang="en-US" altLang="zh-CN" b="1" dirty="0">
                <a:solidFill>
                  <a:srgbClr val="00B0F0"/>
                </a:solidFill>
                <a:latin typeface="Century Gothic" panose="020B0502020202020204" pitchFamily="34" charset="0"/>
              </a:rPr>
              <a:t>Consumption</a:t>
            </a:r>
            <a:r>
              <a:rPr kumimoji="1" lang="zh-CN" altLang="en-US" b="1" dirty="0">
                <a:solidFill>
                  <a:srgbClr val="00B0F0"/>
                </a:solidFill>
                <a:latin typeface="Century Gothic" panose="020B0502020202020204" pitchFamily="34" charset="0"/>
              </a:rPr>
              <a:t> </a:t>
            </a:r>
            <a:r>
              <a:rPr kumimoji="1" lang="en-US" altLang="zh-CN" b="1" dirty="0">
                <a:solidFill>
                  <a:srgbClr val="00B0F0"/>
                </a:solidFill>
                <a:latin typeface="Century Gothic" panose="020B0502020202020204" pitchFamily="34" charset="0"/>
              </a:rPr>
              <a:t>Distribution</a:t>
            </a:r>
            <a:r>
              <a:rPr kumimoji="1" lang="zh-CN" altLang="en-US" b="1" dirty="0">
                <a:solidFill>
                  <a:srgbClr val="00B0F0"/>
                </a:solidFill>
                <a:latin typeface="Century Gothic" panose="020B0502020202020204" pitchFamily="34" charset="0"/>
              </a:rPr>
              <a:t> </a:t>
            </a:r>
          </a:p>
        </p:txBody>
      </p:sp>
      <p:sp>
        <p:nvSpPr>
          <p:cNvPr id="47" name="文本框 46">
            <a:extLst>
              <a:ext uri="{FF2B5EF4-FFF2-40B4-BE49-F238E27FC236}">
                <a16:creationId xmlns:a16="http://schemas.microsoft.com/office/drawing/2014/main" id="{BC5EF62C-A313-0A4A-B0D5-1685812D5B01}"/>
              </a:ext>
            </a:extLst>
          </p:cNvPr>
          <p:cNvSpPr txBox="1"/>
          <p:nvPr/>
        </p:nvSpPr>
        <p:spPr>
          <a:xfrm>
            <a:off x="7059156" y="2529525"/>
            <a:ext cx="4801722" cy="743858"/>
          </a:xfrm>
          <a:prstGeom prst="rect">
            <a:avLst/>
          </a:prstGeom>
          <a:noFill/>
        </p:spPr>
        <p:txBody>
          <a:bodyPr wrap="square" rtlCol="0">
            <a:spAutoFit/>
          </a:bodyPr>
          <a:lstStyle/>
          <a:p>
            <a:pPr algn="just">
              <a:lnSpc>
                <a:spcPct val="150000"/>
              </a:lnSpc>
            </a:pPr>
            <a:r>
              <a:rPr lang="en-US" altLang="zh-CN" sz="1600" b="1" dirty="0">
                <a:solidFill>
                  <a:srgbClr val="00B0F0"/>
                </a:solidFill>
                <a:latin typeface="Century Gothic" panose="020B0502020202020204" pitchFamily="34" charset="0"/>
                <a:ea typeface="微软雅黑" panose="020B0503020204020204" pitchFamily="34" charset="-122"/>
              </a:rPr>
              <a:t>Limited</a:t>
            </a:r>
            <a:r>
              <a:rPr lang="zh-CN" altLang="en-US" sz="1600" b="1" dirty="0">
                <a:solidFill>
                  <a:srgbClr val="00B0F0"/>
                </a:solidFill>
                <a:latin typeface="Century Gothic" panose="020B0502020202020204" pitchFamily="34" charset="0"/>
                <a:ea typeface="微软雅黑" panose="020B0503020204020204" pitchFamily="34" charset="-122"/>
              </a:rPr>
              <a:t> </a:t>
            </a:r>
            <a:r>
              <a:rPr lang="en-US" altLang="zh-CN" sz="1600" b="1" dirty="0">
                <a:solidFill>
                  <a:srgbClr val="00B0F0"/>
                </a:solidFill>
                <a:latin typeface="Century Gothic" panose="020B0502020202020204" pitchFamily="34" charset="0"/>
                <a:ea typeface="微软雅黑" panose="020B0503020204020204" pitchFamily="34" charset="-122"/>
              </a:rPr>
              <a:t>IT</a:t>
            </a:r>
            <a:r>
              <a:rPr lang="zh-CN" altLang="en-US" sz="1600" b="1" dirty="0">
                <a:solidFill>
                  <a:srgbClr val="00B0F0"/>
                </a:solidFill>
                <a:latin typeface="Century Gothic" panose="020B0502020202020204" pitchFamily="34" charset="0"/>
                <a:ea typeface="微软雅黑" panose="020B0503020204020204" pitchFamily="34" charset="-122"/>
              </a:rPr>
              <a:t> </a:t>
            </a:r>
            <a:r>
              <a:rPr lang="en-US" altLang="zh-CN" sz="1600" b="1" dirty="0">
                <a:solidFill>
                  <a:srgbClr val="00B0F0"/>
                </a:solidFill>
                <a:latin typeface="Century Gothic" panose="020B0502020202020204" pitchFamily="34" charset="0"/>
                <a:ea typeface="微软雅黑" panose="020B0503020204020204" pitchFamily="34" charset="-122"/>
              </a:rPr>
              <a:t>manpower, Increasing</a:t>
            </a:r>
            <a:r>
              <a:rPr lang="zh-CN" altLang="en-US" sz="1600" b="1" dirty="0">
                <a:solidFill>
                  <a:srgbClr val="00B0F0"/>
                </a:solidFill>
                <a:latin typeface="Century Gothic" panose="020B0502020202020204" pitchFamily="34" charset="0"/>
                <a:ea typeface="微软雅黑" panose="020B0503020204020204" pitchFamily="34" charset="-122"/>
              </a:rPr>
              <a:t> </a:t>
            </a:r>
            <a:r>
              <a:rPr lang="en-US" altLang="zh-CN" sz="1600" b="1" dirty="0">
                <a:solidFill>
                  <a:srgbClr val="00B0F0"/>
                </a:solidFill>
                <a:latin typeface="Century Gothic" panose="020B0502020202020204" pitchFamily="34" charset="0"/>
                <a:ea typeface="微软雅黑" panose="020B0503020204020204" pitchFamily="34" charset="-122"/>
              </a:rPr>
              <a:t>IT</a:t>
            </a:r>
            <a:r>
              <a:rPr lang="zh-CN" altLang="en-US" sz="1600" b="1" dirty="0">
                <a:solidFill>
                  <a:srgbClr val="00B0F0"/>
                </a:solidFill>
                <a:latin typeface="Century Gothic" panose="020B0502020202020204" pitchFamily="34" charset="0"/>
                <a:ea typeface="微软雅黑" panose="020B0503020204020204" pitchFamily="34" charset="-122"/>
              </a:rPr>
              <a:t> </a:t>
            </a:r>
            <a:r>
              <a:rPr lang="en-US" altLang="zh-CN" sz="1600" b="1" dirty="0">
                <a:solidFill>
                  <a:srgbClr val="00B0F0"/>
                </a:solidFill>
                <a:latin typeface="Century Gothic" panose="020B0502020202020204" pitchFamily="34" charset="0"/>
                <a:ea typeface="微软雅黑" panose="020B0503020204020204" pitchFamily="34" charset="-122"/>
              </a:rPr>
              <a:t>resources</a:t>
            </a:r>
          </a:p>
          <a:p>
            <a:pPr algn="just">
              <a:lnSpc>
                <a:spcPct val="150000"/>
              </a:lnSpc>
            </a:pPr>
            <a:r>
              <a:rPr lang="en-US" altLang="zh-CN" sz="1400" dirty="0">
                <a:solidFill>
                  <a:schemeClr val="bg1"/>
                </a:solidFill>
                <a:latin typeface="Century Gothic" panose="020B0502020202020204" pitchFamily="34" charset="0"/>
                <a:ea typeface="微软雅黑" panose="020B0503020204020204" pitchFamily="34" charset="-122"/>
              </a:rPr>
              <a:t>Many low-value</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jobs</a:t>
            </a:r>
            <a:r>
              <a:rPr lang="zh-CN" altLang="en-US" sz="1400" dirty="0">
                <a:solidFill>
                  <a:schemeClr val="bg1"/>
                </a:solidFill>
                <a:latin typeface="Century Gothic" panose="020B0502020202020204" pitchFamily="34" charset="0"/>
                <a:ea typeface="微软雅黑" panose="020B0503020204020204" pitchFamily="34" charset="-122"/>
              </a:rPr>
              <a:t> </a:t>
            </a:r>
            <a:r>
              <a:rPr lang="en-US" altLang="zh-CN" sz="1400" dirty="0">
                <a:solidFill>
                  <a:schemeClr val="bg1"/>
                </a:solidFill>
                <a:latin typeface="Century Gothic" panose="020B0502020202020204" pitchFamily="34" charset="0"/>
                <a:ea typeface="微软雅黑" panose="020B0503020204020204" pitchFamily="34" charset="-122"/>
              </a:rPr>
              <a:t>are time consuming</a:t>
            </a:r>
            <a:endParaRPr lang="zh-CN" altLang="en-US" sz="1400" dirty="0">
              <a:solidFill>
                <a:schemeClr val="bg1"/>
              </a:solidFill>
              <a:latin typeface="Century Gothic" panose="020B0502020202020204" pitchFamily="34" charset="0"/>
              <a:ea typeface="微软雅黑" panose="020B0503020204020204" pitchFamily="34" charset="-122"/>
            </a:endParaRPr>
          </a:p>
        </p:txBody>
      </p:sp>
      <p:sp>
        <p:nvSpPr>
          <p:cNvPr id="48" name="文本框 47">
            <a:extLst>
              <a:ext uri="{FF2B5EF4-FFF2-40B4-BE49-F238E27FC236}">
                <a16:creationId xmlns:a16="http://schemas.microsoft.com/office/drawing/2014/main" id="{520D738E-F069-3446-A314-F62D01900EA2}"/>
              </a:ext>
            </a:extLst>
          </p:cNvPr>
          <p:cNvSpPr txBox="1"/>
          <p:nvPr/>
        </p:nvSpPr>
        <p:spPr>
          <a:xfrm>
            <a:off x="7059156" y="3519194"/>
            <a:ext cx="4801722" cy="1429687"/>
          </a:xfrm>
          <a:prstGeom prst="rect">
            <a:avLst/>
          </a:prstGeom>
          <a:noFill/>
        </p:spPr>
        <p:txBody>
          <a:bodyPr wrap="square" rtlCol="0">
            <a:spAutoFit/>
          </a:bodyPr>
          <a:lstStyle/>
          <a:p>
            <a:pPr algn="just">
              <a:lnSpc>
                <a:spcPct val="150000"/>
              </a:lnSpc>
            </a:pPr>
            <a:r>
              <a:rPr lang="en-US" altLang="zh-CN" sz="1600" b="1" dirty="0">
                <a:solidFill>
                  <a:srgbClr val="00B0F0"/>
                </a:solidFill>
                <a:latin typeface="Century Gothic" panose="020B0502020202020204" pitchFamily="34" charset="0"/>
                <a:ea typeface="微软雅黑" panose="020B0503020204020204" pitchFamily="34" charset="-122"/>
              </a:rPr>
              <a:t>Expensive, slow</a:t>
            </a:r>
            <a:r>
              <a:rPr lang="zh-CN" altLang="en-US" sz="1600" b="1" dirty="0">
                <a:solidFill>
                  <a:srgbClr val="00B0F0"/>
                </a:solidFill>
                <a:latin typeface="Century Gothic" panose="020B0502020202020204" pitchFamily="34" charset="0"/>
                <a:ea typeface="微软雅黑" panose="020B0503020204020204" pitchFamily="34" charset="-122"/>
              </a:rPr>
              <a:t> </a:t>
            </a:r>
            <a:r>
              <a:rPr lang="en-US" altLang="zh-CN" sz="1600" b="1" dirty="0">
                <a:solidFill>
                  <a:srgbClr val="00B0F0"/>
                </a:solidFill>
                <a:latin typeface="Century Gothic" panose="020B0502020202020204" pitchFamily="34" charset="0"/>
                <a:ea typeface="微软雅黑" panose="020B0503020204020204" pitchFamily="34" charset="-122"/>
              </a:rPr>
              <a:t>on-site</a:t>
            </a:r>
            <a:r>
              <a:rPr lang="zh-CN" altLang="en-US" sz="1600" b="1" dirty="0">
                <a:solidFill>
                  <a:srgbClr val="00B0F0"/>
                </a:solidFill>
                <a:latin typeface="Century Gothic" panose="020B0502020202020204" pitchFamily="34" charset="0"/>
                <a:ea typeface="微软雅黑" panose="020B0503020204020204" pitchFamily="34" charset="-122"/>
              </a:rPr>
              <a:t> </a:t>
            </a:r>
            <a:r>
              <a:rPr lang="en-US" altLang="zh-CN" sz="1600" b="1" dirty="0">
                <a:solidFill>
                  <a:srgbClr val="00B0F0"/>
                </a:solidFill>
                <a:latin typeface="Century Gothic" panose="020B0502020202020204" pitchFamily="34" charset="0"/>
                <a:ea typeface="微软雅黑" panose="020B0503020204020204" pitchFamily="34" charset="-122"/>
              </a:rPr>
              <a:t>support</a:t>
            </a:r>
            <a:r>
              <a:rPr lang="zh-CN" altLang="en-US" sz="1600" b="1" dirty="0">
                <a:solidFill>
                  <a:srgbClr val="00B0F0"/>
                </a:solidFill>
                <a:latin typeface="Century Gothic" panose="020B0502020202020204" pitchFamily="34" charset="0"/>
                <a:ea typeface="微软雅黑" panose="020B0503020204020204" pitchFamily="34" charset="-122"/>
              </a:rPr>
              <a:t> </a:t>
            </a:r>
            <a:r>
              <a:rPr lang="en-US" altLang="zh-CN" sz="1600" b="1" dirty="0">
                <a:solidFill>
                  <a:srgbClr val="00B0F0"/>
                </a:solidFill>
                <a:latin typeface="Century Gothic" panose="020B0502020202020204" pitchFamily="34" charset="0"/>
                <a:ea typeface="微软雅黑" panose="020B0503020204020204" pitchFamily="34" charset="-122"/>
              </a:rPr>
              <a:t>from</a:t>
            </a:r>
            <a:r>
              <a:rPr lang="zh-CN" altLang="en-US" sz="1600" b="1" dirty="0">
                <a:solidFill>
                  <a:srgbClr val="00B0F0"/>
                </a:solidFill>
                <a:latin typeface="Century Gothic" panose="020B0502020202020204" pitchFamily="34" charset="0"/>
                <a:ea typeface="微软雅黑" panose="020B0503020204020204" pitchFamily="34" charset="-122"/>
              </a:rPr>
              <a:t> </a:t>
            </a:r>
            <a:r>
              <a:rPr lang="en-US" altLang="zh-CN" sz="1600" b="1" dirty="0">
                <a:solidFill>
                  <a:srgbClr val="00B0F0"/>
                </a:solidFill>
                <a:latin typeface="Century Gothic" panose="020B0502020202020204" pitchFamily="34" charset="0"/>
                <a:ea typeface="微软雅黑" panose="020B0503020204020204" pitchFamily="34" charset="-122"/>
              </a:rPr>
              <a:t>vendors</a:t>
            </a:r>
          </a:p>
          <a:p>
            <a:pPr lvl="0" algn="just">
              <a:lnSpc>
                <a:spcPct val="150000"/>
              </a:lnSpc>
            </a:pPr>
            <a:r>
              <a:rPr lang="en-US" altLang="zh-CN" sz="1400" dirty="0">
                <a:solidFill>
                  <a:srgbClr val="FFFFFF"/>
                </a:solidFill>
                <a:latin typeface="Century Gothic" panose="020B0502020202020204" pitchFamily="34" charset="0"/>
                <a:ea typeface="微软雅黑" panose="020B0503020204020204" pitchFamily="34" charset="-122"/>
              </a:rPr>
              <a:t>Difficult to</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solve</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different</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kind</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of</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problems</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caused</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by</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complex</a:t>
            </a:r>
            <a:r>
              <a:rPr lang="zh-CN" altLang="en-US" sz="1400" dirty="0">
                <a:solidFill>
                  <a:srgbClr val="FFFFFF"/>
                </a:solidFill>
                <a:latin typeface="Century Gothic" panose="020B0502020202020204" pitchFamily="34" charset="0"/>
                <a:ea typeface="微软雅黑" panose="020B0503020204020204" pitchFamily="34" charset="-122"/>
              </a:rPr>
              <a:t> </a:t>
            </a:r>
            <a:r>
              <a:rPr lang="en-US" altLang="zh-CN" sz="1400" dirty="0">
                <a:solidFill>
                  <a:srgbClr val="FFFFFF"/>
                </a:solidFill>
                <a:latin typeface="Century Gothic" panose="020B0502020202020204" pitchFamily="34" charset="0"/>
                <a:ea typeface="微软雅黑" panose="020B0503020204020204" pitchFamily="34" charset="-122"/>
              </a:rPr>
              <a:t>architecture</a:t>
            </a:r>
            <a:endParaRPr lang="zh-CN" altLang="en-US" sz="1400" dirty="0">
              <a:solidFill>
                <a:srgbClr val="FFFFFF"/>
              </a:solidFill>
              <a:latin typeface="Century Gothic" panose="020B0502020202020204" pitchFamily="34" charset="0"/>
              <a:ea typeface="微软雅黑" panose="020B0503020204020204" pitchFamily="34" charset="-122"/>
            </a:endParaRPr>
          </a:p>
          <a:p>
            <a:pPr algn="just">
              <a:lnSpc>
                <a:spcPct val="150000"/>
              </a:lnSpc>
            </a:pPr>
            <a:endParaRPr lang="en-US" altLang="zh-CN" sz="1600" b="1" dirty="0">
              <a:solidFill>
                <a:schemeClr val="bg1"/>
              </a:solidFill>
              <a:latin typeface="Century Gothic" panose="020B0502020202020204" pitchFamily="34" charset="0"/>
              <a:ea typeface="微软雅黑" panose="020B0503020204020204" pitchFamily="34" charset="-122"/>
            </a:endParaRPr>
          </a:p>
        </p:txBody>
      </p:sp>
      <p:sp>
        <p:nvSpPr>
          <p:cNvPr id="49" name="文本框 48">
            <a:extLst>
              <a:ext uri="{FF2B5EF4-FFF2-40B4-BE49-F238E27FC236}">
                <a16:creationId xmlns:a16="http://schemas.microsoft.com/office/drawing/2014/main" id="{88B73DA3-27AB-FB42-AA44-26FD0471E445}"/>
              </a:ext>
            </a:extLst>
          </p:cNvPr>
          <p:cNvSpPr txBox="1"/>
          <p:nvPr/>
        </p:nvSpPr>
        <p:spPr>
          <a:xfrm>
            <a:off x="6508370" y="2614887"/>
            <a:ext cx="650713" cy="461665"/>
          </a:xfrm>
          <a:prstGeom prst="rect">
            <a:avLst/>
          </a:prstGeom>
          <a:noFill/>
        </p:spPr>
        <p:txBody>
          <a:bodyPr wrap="square" rtlCol="0">
            <a:spAutoFit/>
          </a:bodyPr>
          <a:lstStyle/>
          <a:p>
            <a:r>
              <a:rPr lang="en-US" altLang="zh-CN" sz="2400" b="1" dirty="0">
                <a:ln w="6350">
                  <a:noFill/>
                </a:ln>
                <a:solidFill>
                  <a:srgbClr val="00B0F0"/>
                </a:solidFill>
                <a:latin typeface="Century Gothic" panose="020B0502020202020204" pitchFamily="34" charset="0"/>
                <a:ea typeface="微软雅黑" panose="020B0503020204020204" pitchFamily="34" charset="-122"/>
                <a:cs typeface="+mn-ea"/>
                <a:sym typeface="+mn-lt"/>
              </a:rPr>
              <a:t>01</a:t>
            </a:r>
            <a:endParaRPr lang="zh-CN" altLang="en-US" sz="2400" b="1" dirty="0">
              <a:ln w="6350">
                <a:noFill/>
              </a:ln>
              <a:solidFill>
                <a:srgbClr val="00B0F0"/>
              </a:solidFill>
              <a:latin typeface="Century Gothic" panose="020B0502020202020204" pitchFamily="34" charset="0"/>
              <a:ea typeface="微软雅黑" panose="020B0503020204020204" pitchFamily="34" charset="-122"/>
              <a:cs typeface="+mn-ea"/>
              <a:sym typeface="+mn-lt"/>
            </a:endParaRPr>
          </a:p>
        </p:txBody>
      </p:sp>
      <p:sp>
        <p:nvSpPr>
          <p:cNvPr id="50" name="文本框 49">
            <a:extLst>
              <a:ext uri="{FF2B5EF4-FFF2-40B4-BE49-F238E27FC236}">
                <a16:creationId xmlns:a16="http://schemas.microsoft.com/office/drawing/2014/main" id="{7751A7BA-6571-1846-96EE-25402A599136}"/>
              </a:ext>
            </a:extLst>
          </p:cNvPr>
          <p:cNvSpPr txBox="1"/>
          <p:nvPr/>
        </p:nvSpPr>
        <p:spPr>
          <a:xfrm>
            <a:off x="6508370" y="3648627"/>
            <a:ext cx="650713" cy="461665"/>
          </a:xfrm>
          <a:prstGeom prst="rect">
            <a:avLst/>
          </a:prstGeom>
          <a:noFill/>
        </p:spPr>
        <p:txBody>
          <a:bodyPr wrap="square" rtlCol="0">
            <a:spAutoFit/>
          </a:bodyPr>
          <a:lstStyle/>
          <a:p>
            <a:r>
              <a:rPr lang="en-US" altLang="zh-CN" sz="2400" b="1" dirty="0">
                <a:ln w="6350">
                  <a:noFill/>
                </a:ln>
                <a:solidFill>
                  <a:srgbClr val="00B0F0"/>
                </a:solidFill>
                <a:latin typeface="Century Gothic" panose="020B0502020202020204" pitchFamily="34" charset="0"/>
                <a:ea typeface="微软雅黑" panose="020B0503020204020204" pitchFamily="34" charset="-122"/>
                <a:cs typeface="+mn-ea"/>
                <a:sym typeface="+mn-lt"/>
              </a:rPr>
              <a:t>02</a:t>
            </a:r>
            <a:endParaRPr lang="zh-CN" altLang="en-US" sz="2400" b="1" dirty="0">
              <a:ln w="6350">
                <a:noFill/>
              </a:ln>
              <a:solidFill>
                <a:srgbClr val="00B0F0"/>
              </a:solidFill>
              <a:latin typeface="Century Gothic" panose="020B0502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11662060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矩形 191">
            <a:extLst>
              <a:ext uri="{FF2B5EF4-FFF2-40B4-BE49-F238E27FC236}">
                <a16:creationId xmlns:a16="http://schemas.microsoft.com/office/drawing/2014/main" id="{B865C335-B92D-0B4D-B8AE-417D773E09A8}"/>
              </a:ext>
            </a:extLst>
          </p:cNvPr>
          <p:cNvSpPr/>
          <p:nvPr/>
        </p:nvSpPr>
        <p:spPr>
          <a:xfrm>
            <a:off x="3448820" y="1859281"/>
            <a:ext cx="2146742" cy="4249436"/>
          </a:xfrm>
          <a:prstGeom prst="rect">
            <a:avLst/>
          </a:prstGeom>
          <a:solidFill>
            <a:srgbClr val="00B0F0">
              <a:alpha val="8000"/>
            </a:srgbClr>
          </a:solidFill>
          <a:ln w="9525">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矩形 22">
            <a:extLst>
              <a:ext uri="{FF2B5EF4-FFF2-40B4-BE49-F238E27FC236}">
                <a16:creationId xmlns:a16="http://schemas.microsoft.com/office/drawing/2014/main" id="{FC42208F-6723-984B-ABBA-1E9E25AC4E60}"/>
              </a:ext>
            </a:extLst>
          </p:cNvPr>
          <p:cNvSpPr/>
          <p:nvPr/>
        </p:nvSpPr>
        <p:spPr>
          <a:xfrm>
            <a:off x="706297" y="1861997"/>
            <a:ext cx="2146742" cy="4249436"/>
          </a:xfrm>
          <a:prstGeom prst="rect">
            <a:avLst/>
          </a:prstGeom>
          <a:solidFill>
            <a:srgbClr val="00B0F0">
              <a:alpha val="8000"/>
            </a:srgbClr>
          </a:solidFill>
          <a:ln w="9525">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9</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6261013" cy="954107"/>
            <a:chOff x="1" y="200326"/>
            <a:chExt cx="6261013" cy="954107"/>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681363" cy="954107"/>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Processing Performance: </a:t>
              </a:r>
            </a:p>
            <a:p>
              <a:r>
                <a:rPr lang="en-US" altLang="zh-CN" sz="2800" b="1" dirty="0">
                  <a:solidFill>
                    <a:schemeClr val="bg1"/>
                  </a:solidFill>
                  <a:latin typeface="Century Gothic" panose="020B0502020202020204" pitchFamily="34" charset="0"/>
                  <a:ea typeface="微软雅黑" charset="-122"/>
                </a:rPr>
                <a:t>Problems Are Always Occurring</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01" name="文本框 100">
            <a:extLst>
              <a:ext uri="{FF2B5EF4-FFF2-40B4-BE49-F238E27FC236}">
                <a16:creationId xmlns:a16="http://schemas.microsoft.com/office/drawing/2014/main" id="{E72C5036-F142-6F4D-BF18-23C709881EF4}"/>
              </a:ext>
            </a:extLst>
          </p:cNvPr>
          <p:cNvSpPr txBox="1"/>
          <p:nvPr/>
        </p:nvSpPr>
        <p:spPr>
          <a:xfrm>
            <a:off x="6174868" y="2884892"/>
            <a:ext cx="4885650" cy="1153457"/>
          </a:xfrm>
          <a:prstGeom prst="rect">
            <a:avLst/>
          </a:prstGeom>
          <a:noFill/>
        </p:spPr>
        <p:txBody>
          <a:bodyPr wrap="square" rtlCol="0">
            <a:spAutoFit/>
          </a:bodyPr>
          <a:lstStyle/>
          <a:p>
            <a:pPr algn="ctr">
              <a:lnSpc>
                <a:spcPct val="150000"/>
              </a:lnSpc>
            </a:pPr>
            <a:r>
              <a:rPr kumimoji="1" lang="en-US" altLang="zh-CN" sz="1600" dirty="0">
                <a:solidFill>
                  <a:schemeClr val="bg1"/>
                </a:solidFill>
                <a:latin typeface="Century Gothic" panose="020B0502020202020204" pitchFamily="34" charset="0"/>
              </a:rPr>
              <a:t>Data</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analysis</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and</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response</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time</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for</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critical</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applications</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will</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take</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more</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time due</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to</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traditional</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external-storage</a:t>
            </a:r>
            <a:r>
              <a:rPr kumimoji="1" lang="zh-CN" altLang="en-US" sz="1600" dirty="0">
                <a:solidFill>
                  <a:schemeClr val="bg1"/>
                </a:solidFill>
                <a:latin typeface="Century Gothic" panose="020B0502020202020204" pitchFamily="34" charset="0"/>
              </a:rPr>
              <a:t> </a:t>
            </a:r>
            <a:r>
              <a:rPr kumimoji="1" lang="en-US" altLang="zh-CN" sz="1600" dirty="0">
                <a:solidFill>
                  <a:schemeClr val="bg1"/>
                </a:solidFill>
                <a:latin typeface="Century Gothic" panose="020B0502020202020204" pitchFamily="34" charset="0"/>
              </a:rPr>
              <a:t>architecture</a:t>
            </a:r>
            <a:r>
              <a:rPr kumimoji="1" lang="zh-CN" altLang="en-US" sz="1600" dirty="0">
                <a:solidFill>
                  <a:schemeClr val="bg1"/>
                </a:solidFill>
                <a:latin typeface="Century Gothic" panose="020B0502020202020204" pitchFamily="34" charset="0"/>
              </a:rPr>
              <a:t>    </a:t>
            </a:r>
          </a:p>
        </p:txBody>
      </p:sp>
      <p:sp>
        <p:nvSpPr>
          <p:cNvPr id="6" name="文本框 5">
            <a:extLst>
              <a:ext uri="{FF2B5EF4-FFF2-40B4-BE49-F238E27FC236}">
                <a16:creationId xmlns:a16="http://schemas.microsoft.com/office/drawing/2014/main" id="{D64D2FBD-5301-2A43-8D4B-27E30BB2FD7B}"/>
              </a:ext>
            </a:extLst>
          </p:cNvPr>
          <p:cNvSpPr txBox="1"/>
          <p:nvPr/>
        </p:nvSpPr>
        <p:spPr>
          <a:xfrm>
            <a:off x="706297" y="1418379"/>
            <a:ext cx="2146742" cy="307777"/>
          </a:xfrm>
          <a:prstGeom prst="rect">
            <a:avLst/>
          </a:prstGeom>
          <a:noFill/>
        </p:spPr>
        <p:txBody>
          <a:bodyPr wrap="none" rtlCol="0">
            <a:spAutoFit/>
          </a:bodyPr>
          <a:lstStyle/>
          <a:p>
            <a:r>
              <a:rPr kumimoji="1" lang="en" altLang="zh-CN" sz="1400" b="1" dirty="0">
                <a:solidFill>
                  <a:srgbClr val="00B0F0"/>
                </a:solidFill>
              </a:rPr>
              <a:t>Enterprise Applications</a:t>
            </a:r>
          </a:p>
        </p:txBody>
      </p:sp>
      <p:grpSp>
        <p:nvGrpSpPr>
          <p:cNvPr id="9" name="组合 8">
            <a:extLst>
              <a:ext uri="{FF2B5EF4-FFF2-40B4-BE49-F238E27FC236}">
                <a16:creationId xmlns:a16="http://schemas.microsoft.com/office/drawing/2014/main" id="{5D4839FD-F5B6-F445-98E5-05CE00FBE75E}"/>
              </a:ext>
            </a:extLst>
          </p:cNvPr>
          <p:cNvGrpSpPr/>
          <p:nvPr/>
        </p:nvGrpSpPr>
        <p:grpSpPr>
          <a:xfrm>
            <a:off x="914750" y="2007757"/>
            <a:ext cx="1643593" cy="901570"/>
            <a:chOff x="871628" y="2335595"/>
            <a:chExt cx="1643593" cy="901570"/>
          </a:xfrm>
        </p:grpSpPr>
        <p:sp>
          <p:nvSpPr>
            <p:cNvPr id="7" name="椭圆 6">
              <a:extLst>
                <a:ext uri="{FF2B5EF4-FFF2-40B4-BE49-F238E27FC236}">
                  <a16:creationId xmlns:a16="http://schemas.microsoft.com/office/drawing/2014/main" id="{9CD54694-43FF-AD47-B730-A21E44E3A698}"/>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2" name="椭圆 101">
              <a:extLst>
                <a:ext uri="{FF2B5EF4-FFF2-40B4-BE49-F238E27FC236}">
                  <a16:creationId xmlns:a16="http://schemas.microsoft.com/office/drawing/2014/main" id="{BD575D8F-0C4A-FD44-B08D-ABCC2BFB2E86}"/>
                </a:ext>
              </a:extLst>
            </p:cNvPr>
            <p:cNvSpPr/>
            <p:nvPr/>
          </p:nvSpPr>
          <p:spPr>
            <a:xfrm>
              <a:off x="197533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文本框 7">
              <a:extLst>
                <a:ext uri="{FF2B5EF4-FFF2-40B4-BE49-F238E27FC236}">
                  <a16:creationId xmlns:a16="http://schemas.microsoft.com/office/drawing/2014/main" id="{6AAF99E8-6CD3-494A-82D5-72A33556E7C0}"/>
                </a:ext>
              </a:extLst>
            </p:cNvPr>
            <p:cNvSpPr txBox="1"/>
            <p:nvPr/>
          </p:nvSpPr>
          <p:spPr>
            <a:xfrm>
              <a:off x="871628" y="2929388"/>
              <a:ext cx="619080" cy="307777"/>
            </a:xfrm>
            <a:prstGeom prst="rect">
              <a:avLst/>
            </a:prstGeom>
            <a:noFill/>
          </p:spPr>
          <p:txBody>
            <a:bodyPr wrap="none" rtlCol="0">
              <a:spAutoFit/>
            </a:bodyPr>
            <a:lstStyle/>
            <a:p>
              <a:r>
                <a:rPr kumimoji="1" lang="en" altLang="zh-CN" sz="1400" dirty="0">
                  <a:solidFill>
                    <a:schemeClr val="bg1"/>
                  </a:solidFill>
                </a:rPr>
                <a:t>HCM</a:t>
              </a:r>
            </a:p>
          </p:txBody>
        </p:sp>
        <p:sp>
          <p:nvSpPr>
            <p:cNvPr id="103" name="文本框 102">
              <a:extLst>
                <a:ext uri="{FF2B5EF4-FFF2-40B4-BE49-F238E27FC236}">
                  <a16:creationId xmlns:a16="http://schemas.microsoft.com/office/drawing/2014/main" id="{B4B4F3F5-E9A4-1541-849D-6D5571641787}"/>
                </a:ext>
              </a:extLst>
            </p:cNvPr>
            <p:cNvSpPr txBox="1"/>
            <p:nvPr/>
          </p:nvSpPr>
          <p:spPr>
            <a:xfrm>
              <a:off x="1991207" y="2929388"/>
              <a:ext cx="495649" cy="307777"/>
            </a:xfrm>
            <a:prstGeom prst="rect">
              <a:avLst/>
            </a:prstGeom>
            <a:noFill/>
          </p:spPr>
          <p:txBody>
            <a:bodyPr wrap="none" rtlCol="0">
              <a:spAutoFit/>
            </a:bodyPr>
            <a:lstStyle/>
            <a:p>
              <a:r>
                <a:rPr kumimoji="1" lang="en" altLang="zh-CN" sz="1400" dirty="0">
                  <a:solidFill>
                    <a:schemeClr val="bg1"/>
                  </a:solidFill>
                </a:rPr>
                <a:t>ERP</a:t>
              </a:r>
            </a:p>
          </p:txBody>
        </p:sp>
      </p:grpSp>
      <p:grpSp>
        <p:nvGrpSpPr>
          <p:cNvPr id="119" name="组合 118">
            <a:extLst>
              <a:ext uri="{FF2B5EF4-FFF2-40B4-BE49-F238E27FC236}">
                <a16:creationId xmlns:a16="http://schemas.microsoft.com/office/drawing/2014/main" id="{D791FF39-4D94-5B4C-B079-038113ED988F}"/>
              </a:ext>
            </a:extLst>
          </p:cNvPr>
          <p:cNvGrpSpPr/>
          <p:nvPr/>
        </p:nvGrpSpPr>
        <p:grpSpPr>
          <a:xfrm>
            <a:off x="914750" y="3023053"/>
            <a:ext cx="1704996" cy="901570"/>
            <a:chOff x="871628" y="2335595"/>
            <a:chExt cx="1704996" cy="901570"/>
          </a:xfrm>
        </p:grpSpPr>
        <p:sp>
          <p:nvSpPr>
            <p:cNvPr id="120" name="椭圆 119">
              <a:extLst>
                <a:ext uri="{FF2B5EF4-FFF2-40B4-BE49-F238E27FC236}">
                  <a16:creationId xmlns:a16="http://schemas.microsoft.com/office/drawing/2014/main" id="{066CC360-BB91-9F4C-9068-189A623F1535}"/>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1" name="椭圆 120">
              <a:extLst>
                <a:ext uri="{FF2B5EF4-FFF2-40B4-BE49-F238E27FC236}">
                  <a16:creationId xmlns:a16="http://schemas.microsoft.com/office/drawing/2014/main" id="{E9903718-05F9-8246-8244-17C851C2B8EB}"/>
                </a:ext>
              </a:extLst>
            </p:cNvPr>
            <p:cNvSpPr/>
            <p:nvPr/>
          </p:nvSpPr>
          <p:spPr>
            <a:xfrm>
              <a:off x="197533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2" name="文本框 121">
              <a:extLst>
                <a:ext uri="{FF2B5EF4-FFF2-40B4-BE49-F238E27FC236}">
                  <a16:creationId xmlns:a16="http://schemas.microsoft.com/office/drawing/2014/main" id="{B0313680-3FEC-ED4D-A89E-AE747A657ACF}"/>
                </a:ext>
              </a:extLst>
            </p:cNvPr>
            <p:cNvSpPr txBox="1"/>
            <p:nvPr/>
          </p:nvSpPr>
          <p:spPr>
            <a:xfrm>
              <a:off x="871628" y="2929388"/>
              <a:ext cx="619080" cy="307777"/>
            </a:xfrm>
            <a:prstGeom prst="rect">
              <a:avLst/>
            </a:prstGeom>
            <a:noFill/>
          </p:spPr>
          <p:txBody>
            <a:bodyPr wrap="none" rtlCol="0">
              <a:spAutoFit/>
            </a:bodyPr>
            <a:lstStyle/>
            <a:p>
              <a:r>
                <a:rPr kumimoji="1" lang="en" altLang="zh-CN" sz="1400" dirty="0">
                  <a:solidFill>
                    <a:schemeClr val="bg1"/>
                  </a:solidFill>
                </a:rPr>
                <a:t>CRM</a:t>
              </a:r>
            </a:p>
          </p:txBody>
        </p:sp>
        <p:sp>
          <p:nvSpPr>
            <p:cNvPr id="123" name="文本框 122">
              <a:extLst>
                <a:ext uri="{FF2B5EF4-FFF2-40B4-BE49-F238E27FC236}">
                  <a16:creationId xmlns:a16="http://schemas.microsoft.com/office/drawing/2014/main" id="{06733345-99B3-0D45-BEE7-63EA5A655085}"/>
                </a:ext>
              </a:extLst>
            </p:cNvPr>
            <p:cNvSpPr txBox="1"/>
            <p:nvPr/>
          </p:nvSpPr>
          <p:spPr>
            <a:xfrm>
              <a:off x="1991207" y="2929388"/>
              <a:ext cx="585417" cy="307777"/>
            </a:xfrm>
            <a:prstGeom prst="rect">
              <a:avLst/>
            </a:prstGeom>
            <a:noFill/>
          </p:spPr>
          <p:txBody>
            <a:bodyPr wrap="none" rtlCol="0">
              <a:spAutoFit/>
            </a:bodyPr>
            <a:lstStyle/>
            <a:p>
              <a:r>
                <a:rPr kumimoji="1" lang="en" altLang="zh-CN" sz="1400" dirty="0">
                  <a:solidFill>
                    <a:schemeClr val="bg1"/>
                  </a:solidFill>
                </a:rPr>
                <a:t>SCM</a:t>
              </a:r>
            </a:p>
          </p:txBody>
        </p:sp>
      </p:grpSp>
      <p:grpSp>
        <p:nvGrpSpPr>
          <p:cNvPr id="124" name="组合 123">
            <a:extLst>
              <a:ext uri="{FF2B5EF4-FFF2-40B4-BE49-F238E27FC236}">
                <a16:creationId xmlns:a16="http://schemas.microsoft.com/office/drawing/2014/main" id="{AFD14D45-022A-734D-913A-900351A84696}"/>
              </a:ext>
            </a:extLst>
          </p:cNvPr>
          <p:cNvGrpSpPr/>
          <p:nvPr/>
        </p:nvGrpSpPr>
        <p:grpSpPr>
          <a:xfrm>
            <a:off x="954347" y="4038349"/>
            <a:ext cx="1615706" cy="901570"/>
            <a:chOff x="911225" y="2335595"/>
            <a:chExt cx="1615706" cy="901570"/>
          </a:xfrm>
        </p:grpSpPr>
        <p:sp>
          <p:nvSpPr>
            <p:cNvPr id="125" name="椭圆 124">
              <a:extLst>
                <a:ext uri="{FF2B5EF4-FFF2-40B4-BE49-F238E27FC236}">
                  <a16:creationId xmlns:a16="http://schemas.microsoft.com/office/drawing/2014/main" id="{4A1D1A56-5D62-D942-8847-50E3DCC8ABDB}"/>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6" name="椭圆 125">
              <a:extLst>
                <a:ext uri="{FF2B5EF4-FFF2-40B4-BE49-F238E27FC236}">
                  <a16:creationId xmlns:a16="http://schemas.microsoft.com/office/drawing/2014/main" id="{33566AD7-A174-4B4D-AD0B-7B20ECC4358B}"/>
                </a:ext>
              </a:extLst>
            </p:cNvPr>
            <p:cNvSpPr/>
            <p:nvPr/>
          </p:nvSpPr>
          <p:spPr>
            <a:xfrm>
              <a:off x="197533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7" name="文本框 126">
              <a:extLst>
                <a:ext uri="{FF2B5EF4-FFF2-40B4-BE49-F238E27FC236}">
                  <a16:creationId xmlns:a16="http://schemas.microsoft.com/office/drawing/2014/main" id="{A122E647-0CEF-E04C-8D82-AA81B1C7B333}"/>
                </a:ext>
              </a:extLst>
            </p:cNvPr>
            <p:cNvSpPr txBox="1"/>
            <p:nvPr/>
          </p:nvSpPr>
          <p:spPr>
            <a:xfrm>
              <a:off x="921506" y="2929388"/>
              <a:ext cx="530915" cy="307777"/>
            </a:xfrm>
            <a:prstGeom prst="rect">
              <a:avLst/>
            </a:prstGeom>
            <a:noFill/>
          </p:spPr>
          <p:txBody>
            <a:bodyPr wrap="none" rtlCol="0">
              <a:spAutoFit/>
            </a:bodyPr>
            <a:lstStyle/>
            <a:p>
              <a:r>
                <a:rPr kumimoji="1" lang="en" altLang="zh-CN" sz="1400" dirty="0">
                  <a:solidFill>
                    <a:schemeClr val="bg1"/>
                  </a:solidFill>
                </a:rPr>
                <a:t>T&amp;A</a:t>
              </a:r>
            </a:p>
          </p:txBody>
        </p:sp>
        <p:sp>
          <p:nvSpPr>
            <p:cNvPr id="128" name="文本框 127">
              <a:extLst>
                <a:ext uri="{FF2B5EF4-FFF2-40B4-BE49-F238E27FC236}">
                  <a16:creationId xmlns:a16="http://schemas.microsoft.com/office/drawing/2014/main" id="{9BFF03A8-4165-5344-9911-2562E8E82810}"/>
                </a:ext>
              </a:extLst>
            </p:cNvPr>
            <p:cNvSpPr txBox="1"/>
            <p:nvPr/>
          </p:nvSpPr>
          <p:spPr>
            <a:xfrm>
              <a:off x="1991207" y="2929388"/>
              <a:ext cx="535724" cy="307777"/>
            </a:xfrm>
            <a:prstGeom prst="rect">
              <a:avLst/>
            </a:prstGeom>
            <a:noFill/>
          </p:spPr>
          <p:txBody>
            <a:bodyPr wrap="none" rtlCol="0">
              <a:spAutoFit/>
            </a:bodyPr>
            <a:lstStyle/>
            <a:p>
              <a:r>
                <a:rPr kumimoji="1" lang="en" altLang="zh-CN" sz="1400" dirty="0">
                  <a:solidFill>
                    <a:schemeClr val="bg1"/>
                  </a:solidFill>
                </a:rPr>
                <a:t>MES</a:t>
              </a:r>
            </a:p>
          </p:txBody>
        </p:sp>
      </p:grpSp>
      <p:grpSp>
        <p:nvGrpSpPr>
          <p:cNvPr id="129" name="组合 128">
            <a:extLst>
              <a:ext uri="{FF2B5EF4-FFF2-40B4-BE49-F238E27FC236}">
                <a16:creationId xmlns:a16="http://schemas.microsoft.com/office/drawing/2014/main" id="{0F68DBE4-6761-0247-868E-8B2CEDEFB292}"/>
              </a:ext>
            </a:extLst>
          </p:cNvPr>
          <p:cNvGrpSpPr/>
          <p:nvPr/>
        </p:nvGrpSpPr>
        <p:grpSpPr>
          <a:xfrm>
            <a:off x="948002" y="5053645"/>
            <a:ext cx="1733775" cy="901570"/>
            <a:chOff x="904880" y="2335595"/>
            <a:chExt cx="1733775" cy="901570"/>
          </a:xfrm>
        </p:grpSpPr>
        <p:sp>
          <p:nvSpPr>
            <p:cNvPr id="130" name="椭圆 129">
              <a:extLst>
                <a:ext uri="{FF2B5EF4-FFF2-40B4-BE49-F238E27FC236}">
                  <a16:creationId xmlns:a16="http://schemas.microsoft.com/office/drawing/2014/main" id="{1072600F-0996-9048-ACFC-8FF26CFCCFF2}"/>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1" name="椭圆 130">
              <a:extLst>
                <a:ext uri="{FF2B5EF4-FFF2-40B4-BE49-F238E27FC236}">
                  <a16:creationId xmlns:a16="http://schemas.microsoft.com/office/drawing/2014/main" id="{17B1EF8D-531B-7247-8609-9E7278D28290}"/>
                </a:ext>
              </a:extLst>
            </p:cNvPr>
            <p:cNvSpPr/>
            <p:nvPr/>
          </p:nvSpPr>
          <p:spPr>
            <a:xfrm>
              <a:off x="197533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2" name="文本框 131">
              <a:extLst>
                <a:ext uri="{FF2B5EF4-FFF2-40B4-BE49-F238E27FC236}">
                  <a16:creationId xmlns:a16="http://schemas.microsoft.com/office/drawing/2014/main" id="{CE7E798C-402B-B84E-ABB8-58CA5565A1DC}"/>
                </a:ext>
              </a:extLst>
            </p:cNvPr>
            <p:cNvSpPr txBox="1"/>
            <p:nvPr/>
          </p:nvSpPr>
          <p:spPr>
            <a:xfrm>
              <a:off x="904880" y="2929388"/>
              <a:ext cx="562975" cy="307777"/>
            </a:xfrm>
            <a:prstGeom prst="rect">
              <a:avLst/>
            </a:prstGeom>
            <a:noFill/>
          </p:spPr>
          <p:txBody>
            <a:bodyPr wrap="none" rtlCol="0">
              <a:spAutoFit/>
            </a:bodyPr>
            <a:lstStyle/>
            <a:p>
              <a:r>
                <a:rPr kumimoji="1" lang="en" altLang="zh-CN" sz="1400" dirty="0">
                  <a:solidFill>
                    <a:schemeClr val="bg1"/>
                  </a:solidFill>
                </a:rPr>
                <a:t>LIMS</a:t>
              </a:r>
            </a:p>
          </p:txBody>
        </p:sp>
        <p:sp>
          <p:nvSpPr>
            <p:cNvPr id="133" name="文本框 132">
              <a:extLst>
                <a:ext uri="{FF2B5EF4-FFF2-40B4-BE49-F238E27FC236}">
                  <a16:creationId xmlns:a16="http://schemas.microsoft.com/office/drawing/2014/main" id="{BF6FFC4D-30DE-E54A-AA90-B80F8AD3E3E4}"/>
                </a:ext>
              </a:extLst>
            </p:cNvPr>
            <p:cNvSpPr txBox="1"/>
            <p:nvPr/>
          </p:nvSpPr>
          <p:spPr>
            <a:xfrm>
              <a:off x="1836832" y="2929388"/>
              <a:ext cx="801823" cy="307777"/>
            </a:xfrm>
            <a:prstGeom prst="rect">
              <a:avLst/>
            </a:prstGeom>
            <a:noFill/>
          </p:spPr>
          <p:txBody>
            <a:bodyPr wrap="none" rtlCol="0">
              <a:spAutoFit/>
            </a:bodyPr>
            <a:lstStyle/>
            <a:p>
              <a:r>
                <a:rPr kumimoji="1" lang="en" altLang="zh-CN" sz="1400" dirty="0">
                  <a:solidFill>
                    <a:schemeClr val="bg1"/>
                  </a:solidFill>
                </a:rPr>
                <a:t>Quality</a:t>
              </a:r>
            </a:p>
          </p:txBody>
        </p:sp>
      </p:grpSp>
      <p:cxnSp>
        <p:nvCxnSpPr>
          <p:cNvPr id="12" name="直线连接符 11">
            <a:extLst>
              <a:ext uri="{FF2B5EF4-FFF2-40B4-BE49-F238E27FC236}">
                <a16:creationId xmlns:a16="http://schemas.microsoft.com/office/drawing/2014/main" id="{EFD00AF9-F3B7-D644-99AB-03897FD7E0F6}"/>
              </a:ext>
            </a:extLst>
          </p:cNvPr>
          <p:cNvCxnSpPr/>
          <p:nvPr/>
        </p:nvCxnSpPr>
        <p:spPr>
          <a:xfrm>
            <a:off x="1755916" y="2030182"/>
            <a:ext cx="0" cy="3793569"/>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a16="http://schemas.microsoft.com/office/drawing/2014/main" id="{6D20AB8A-34F6-B547-BCB8-1BC472E8E427}"/>
              </a:ext>
            </a:extLst>
          </p:cNvPr>
          <p:cNvGrpSpPr/>
          <p:nvPr/>
        </p:nvGrpSpPr>
        <p:grpSpPr>
          <a:xfrm>
            <a:off x="968530" y="2909327"/>
            <a:ext cx="1575631" cy="2030592"/>
            <a:chOff x="968530" y="2909327"/>
            <a:chExt cx="1575631" cy="2030592"/>
          </a:xfrm>
        </p:grpSpPr>
        <p:cxnSp>
          <p:nvCxnSpPr>
            <p:cNvPr id="14" name="直线连接符 13">
              <a:extLst>
                <a:ext uri="{FF2B5EF4-FFF2-40B4-BE49-F238E27FC236}">
                  <a16:creationId xmlns:a16="http://schemas.microsoft.com/office/drawing/2014/main" id="{66CC338F-0882-0642-9DED-B044EF149BC9}"/>
                </a:ext>
              </a:extLst>
            </p:cNvPr>
            <p:cNvCxnSpPr/>
            <p:nvPr/>
          </p:nvCxnSpPr>
          <p:spPr>
            <a:xfrm>
              <a:off x="968530" y="2909327"/>
              <a:ext cx="1575631"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134" name="直线连接符 133">
              <a:extLst>
                <a:ext uri="{FF2B5EF4-FFF2-40B4-BE49-F238E27FC236}">
                  <a16:creationId xmlns:a16="http://schemas.microsoft.com/office/drawing/2014/main" id="{EB5F003F-F5FC-5641-BE56-D7E27C259BA7}"/>
                </a:ext>
              </a:extLst>
            </p:cNvPr>
            <p:cNvCxnSpPr/>
            <p:nvPr/>
          </p:nvCxnSpPr>
          <p:spPr>
            <a:xfrm>
              <a:off x="968530" y="3924623"/>
              <a:ext cx="1575631"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135" name="直线连接符 134">
              <a:extLst>
                <a:ext uri="{FF2B5EF4-FFF2-40B4-BE49-F238E27FC236}">
                  <a16:creationId xmlns:a16="http://schemas.microsoft.com/office/drawing/2014/main" id="{B7E783D3-FE58-4946-9FF7-FF9AB5581FB0}"/>
                </a:ext>
              </a:extLst>
            </p:cNvPr>
            <p:cNvCxnSpPr/>
            <p:nvPr/>
          </p:nvCxnSpPr>
          <p:spPr>
            <a:xfrm>
              <a:off x="968530" y="4939919"/>
              <a:ext cx="1575631"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grpSp>
      <p:sp>
        <p:nvSpPr>
          <p:cNvPr id="136" name="Freeform 52">
            <a:extLst>
              <a:ext uri="{FF2B5EF4-FFF2-40B4-BE49-F238E27FC236}">
                <a16:creationId xmlns:a16="http://schemas.microsoft.com/office/drawing/2014/main" id="{D10D8CC5-B768-8947-82AF-8285619EF2C2}"/>
              </a:ext>
            </a:extLst>
          </p:cNvPr>
          <p:cNvSpPr>
            <a:spLocks noEditPoints="1"/>
          </p:cNvSpPr>
          <p:nvPr/>
        </p:nvSpPr>
        <p:spPr bwMode="auto">
          <a:xfrm>
            <a:off x="2154102" y="5172428"/>
            <a:ext cx="268095" cy="305809"/>
          </a:xfrm>
          <a:custGeom>
            <a:avLst/>
            <a:gdLst>
              <a:gd name="T0" fmla="*/ 98 w 197"/>
              <a:gd name="T1" fmla="*/ 127 h 225"/>
              <a:gd name="T2" fmla="*/ 135 w 197"/>
              <a:gd name="T3" fmla="*/ 90 h 225"/>
              <a:gd name="T4" fmla="*/ 98 w 197"/>
              <a:gd name="T5" fmla="*/ 52 h 225"/>
              <a:gd name="T6" fmla="*/ 60 w 197"/>
              <a:gd name="T7" fmla="*/ 90 h 225"/>
              <a:gd name="T8" fmla="*/ 98 w 197"/>
              <a:gd name="T9" fmla="*/ 127 h 225"/>
              <a:gd name="T10" fmla="*/ 98 w 197"/>
              <a:gd name="T11" fmla="*/ 142 h 225"/>
              <a:gd name="T12" fmla="*/ 46 w 197"/>
              <a:gd name="T13" fmla="*/ 90 h 225"/>
              <a:gd name="T14" fmla="*/ 98 w 197"/>
              <a:gd name="T15" fmla="*/ 37 h 225"/>
              <a:gd name="T16" fmla="*/ 150 w 197"/>
              <a:gd name="T17" fmla="*/ 90 h 225"/>
              <a:gd name="T18" fmla="*/ 98 w 197"/>
              <a:gd name="T19" fmla="*/ 142 h 225"/>
              <a:gd name="T20" fmla="*/ 98 w 197"/>
              <a:gd name="T21" fmla="*/ 165 h 225"/>
              <a:gd name="T22" fmla="*/ 173 w 197"/>
              <a:gd name="T23" fmla="*/ 90 h 225"/>
              <a:gd name="T24" fmla="*/ 98 w 197"/>
              <a:gd name="T25" fmla="*/ 15 h 225"/>
              <a:gd name="T26" fmla="*/ 23 w 197"/>
              <a:gd name="T27" fmla="*/ 90 h 225"/>
              <a:gd name="T28" fmla="*/ 98 w 197"/>
              <a:gd name="T29" fmla="*/ 165 h 225"/>
              <a:gd name="T30" fmla="*/ 98 w 197"/>
              <a:gd name="T31" fmla="*/ 180 h 225"/>
              <a:gd name="T32" fmla="*/ 8 w 197"/>
              <a:gd name="T33" fmla="*/ 90 h 225"/>
              <a:gd name="T34" fmla="*/ 98 w 197"/>
              <a:gd name="T35" fmla="*/ 0 h 225"/>
              <a:gd name="T36" fmla="*/ 188 w 197"/>
              <a:gd name="T37" fmla="*/ 90 h 225"/>
              <a:gd name="T38" fmla="*/ 98 w 197"/>
              <a:gd name="T39" fmla="*/ 180 h 225"/>
              <a:gd name="T40" fmla="*/ 84 w 197"/>
              <a:gd name="T41" fmla="*/ 188 h 225"/>
              <a:gd name="T42" fmla="*/ 66 w 197"/>
              <a:gd name="T43" fmla="*/ 220 h 225"/>
              <a:gd name="T44" fmla="*/ 56 w 197"/>
              <a:gd name="T45" fmla="*/ 223 h 225"/>
              <a:gd name="T46" fmla="*/ 53 w 197"/>
              <a:gd name="T47" fmla="*/ 220 h 225"/>
              <a:gd name="T48" fmla="*/ 38 w 197"/>
              <a:gd name="T49" fmla="*/ 194 h 225"/>
              <a:gd name="T50" fmla="*/ 8 w 197"/>
              <a:gd name="T51" fmla="*/ 194 h 225"/>
              <a:gd name="T52" fmla="*/ 0 w 197"/>
              <a:gd name="T53" fmla="*/ 187 h 225"/>
              <a:gd name="T54" fmla="*/ 1 w 197"/>
              <a:gd name="T55" fmla="*/ 183 h 225"/>
              <a:gd name="T56" fmla="*/ 19 w 197"/>
              <a:gd name="T57" fmla="*/ 152 h 225"/>
              <a:gd name="T58" fmla="*/ 84 w 197"/>
              <a:gd name="T59" fmla="*/ 188 h 225"/>
              <a:gd name="T60" fmla="*/ 176 w 197"/>
              <a:gd name="T61" fmla="*/ 151 h 225"/>
              <a:gd name="T62" fmla="*/ 195 w 197"/>
              <a:gd name="T63" fmla="*/ 183 h 225"/>
              <a:gd name="T64" fmla="*/ 192 w 197"/>
              <a:gd name="T65" fmla="*/ 193 h 225"/>
              <a:gd name="T66" fmla="*/ 188 w 197"/>
              <a:gd name="T67" fmla="*/ 194 h 225"/>
              <a:gd name="T68" fmla="*/ 158 w 197"/>
              <a:gd name="T69" fmla="*/ 194 h 225"/>
              <a:gd name="T70" fmla="*/ 143 w 197"/>
              <a:gd name="T71" fmla="*/ 220 h 225"/>
              <a:gd name="T72" fmla="*/ 133 w 197"/>
              <a:gd name="T73" fmla="*/ 223 h 225"/>
              <a:gd name="T74" fmla="*/ 130 w 197"/>
              <a:gd name="T75" fmla="*/ 220 h 225"/>
              <a:gd name="T76" fmla="*/ 111 w 197"/>
              <a:gd name="T77" fmla="*/ 188 h 225"/>
              <a:gd name="T78" fmla="*/ 176 w 197"/>
              <a:gd name="T79" fmla="*/ 151 h 225"/>
              <a:gd name="T80" fmla="*/ 176 w 197"/>
              <a:gd name="T81" fmla="*/ 151 h 225"/>
              <a:gd name="T82" fmla="*/ 176 w 197"/>
              <a:gd name="T83" fmla="*/ 15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7" h="225">
                <a:moveTo>
                  <a:pt x="98" y="127"/>
                </a:moveTo>
                <a:cubicBezTo>
                  <a:pt x="119" y="127"/>
                  <a:pt x="135" y="110"/>
                  <a:pt x="135" y="90"/>
                </a:cubicBezTo>
                <a:cubicBezTo>
                  <a:pt x="135" y="69"/>
                  <a:pt x="119" y="52"/>
                  <a:pt x="98" y="52"/>
                </a:cubicBezTo>
                <a:cubicBezTo>
                  <a:pt x="77" y="52"/>
                  <a:pt x="60" y="69"/>
                  <a:pt x="60" y="90"/>
                </a:cubicBezTo>
                <a:cubicBezTo>
                  <a:pt x="60" y="110"/>
                  <a:pt x="77" y="127"/>
                  <a:pt x="98" y="127"/>
                </a:cubicBezTo>
                <a:close/>
                <a:moveTo>
                  <a:pt x="98" y="142"/>
                </a:moveTo>
                <a:cubicBezTo>
                  <a:pt x="69" y="142"/>
                  <a:pt x="46" y="119"/>
                  <a:pt x="46" y="90"/>
                </a:cubicBezTo>
                <a:cubicBezTo>
                  <a:pt x="46" y="61"/>
                  <a:pt x="69" y="37"/>
                  <a:pt x="98" y="37"/>
                </a:cubicBezTo>
                <a:cubicBezTo>
                  <a:pt x="127" y="37"/>
                  <a:pt x="150" y="61"/>
                  <a:pt x="150" y="90"/>
                </a:cubicBezTo>
                <a:cubicBezTo>
                  <a:pt x="150" y="119"/>
                  <a:pt x="127" y="142"/>
                  <a:pt x="98" y="142"/>
                </a:cubicBezTo>
                <a:close/>
                <a:moveTo>
                  <a:pt x="98" y="165"/>
                </a:moveTo>
                <a:cubicBezTo>
                  <a:pt x="139" y="165"/>
                  <a:pt x="173" y="131"/>
                  <a:pt x="173" y="90"/>
                </a:cubicBezTo>
                <a:cubicBezTo>
                  <a:pt x="173" y="48"/>
                  <a:pt x="139" y="15"/>
                  <a:pt x="98" y="15"/>
                </a:cubicBezTo>
                <a:cubicBezTo>
                  <a:pt x="57" y="15"/>
                  <a:pt x="23" y="48"/>
                  <a:pt x="23" y="90"/>
                </a:cubicBezTo>
                <a:cubicBezTo>
                  <a:pt x="23" y="131"/>
                  <a:pt x="57" y="165"/>
                  <a:pt x="98" y="165"/>
                </a:cubicBezTo>
                <a:close/>
                <a:moveTo>
                  <a:pt x="98" y="180"/>
                </a:moveTo>
                <a:cubicBezTo>
                  <a:pt x="48" y="180"/>
                  <a:pt x="8" y="139"/>
                  <a:pt x="8" y="90"/>
                </a:cubicBezTo>
                <a:cubicBezTo>
                  <a:pt x="8" y="40"/>
                  <a:pt x="48" y="0"/>
                  <a:pt x="98" y="0"/>
                </a:cubicBezTo>
                <a:cubicBezTo>
                  <a:pt x="148" y="0"/>
                  <a:pt x="188" y="40"/>
                  <a:pt x="188" y="90"/>
                </a:cubicBezTo>
                <a:cubicBezTo>
                  <a:pt x="188" y="139"/>
                  <a:pt x="148" y="180"/>
                  <a:pt x="98" y="180"/>
                </a:cubicBezTo>
                <a:close/>
                <a:moveTo>
                  <a:pt x="84" y="188"/>
                </a:moveTo>
                <a:cubicBezTo>
                  <a:pt x="66" y="220"/>
                  <a:pt x="66" y="220"/>
                  <a:pt x="66" y="220"/>
                </a:cubicBezTo>
                <a:cubicBezTo>
                  <a:pt x="64" y="224"/>
                  <a:pt x="59" y="225"/>
                  <a:pt x="56" y="223"/>
                </a:cubicBezTo>
                <a:cubicBezTo>
                  <a:pt x="54" y="222"/>
                  <a:pt x="53" y="221"/>
                  <a:pt x="53" y="220"/>
                </a:cubicBezTo>
                <a:cubicBezTo>
                  <a:pt x="38" y="194"/>
                  <a:pt x="38" y="194"/>
                  <a:pt x="38" y="194"/>
                </a:cubicBezTo>
                <a:cubicBezTo>
                  <a:pt x="8" y="194"/>
                  <a:pt x="8" y="194"/>
                  <a:pt x="8" y="194"/>
                </a:cubicBezTo>
                <a:cubicBezTo>
                  <a:pt x="3" y="194"/>
                  <a:pt x="0" y="191"/>
                  <a:pt x="0" y="187"/>
                </a:cubicBezTo>
                <a:cubicBezTo>
                  <a:pt x="0" y="185"/>
                  <a:pt x="0" y="184"/>
                  <a:pt x="1" y="183"/>
                </a:cubicBezTo>
                <a:cubicBezTo>
                  <a:pt x="19" y="152"/>
                  <a:pt x="19" y="152"/>
                  <a:pt x="19" y="152"/>
                </a:cubicBezTo>
                <a:cubicBezTo>
                  <a:pt x="35" y="171"/>
                  <a:pt x="58" y="185"/>
                  <a:pt x="84" y="188"/>
                </a:cubicBezTo>
                <a:close/>
                <a:moveTo>
                  <a:pt x="176" y="151"/>
                </a:moveTo>
                <a:cubicBezTo>
                  <a:pt x="195" y="183"/>
                  <a:pt x="195" y="183"/>
                  <a:pt x="195" y="183"/>
                </a:cubicBezTo>
                <a:cubicBezTo>
                  <a:pt x="197" y="186"/>
                  <a:pt x="196" y="191"/>
                  <a:pt x="192" y="193"/>
                </a:cubicBezTo>
                <a:cubicBezTo>
                  <a:pt x="191" y="194"/>
                  <a:pt x="190" y="194"/>
                  <a:pt x="188" y="194"/>
                </a:cubicBezTo>
                <a:cubicBezTo>
                  <a:pt x="158" y="194"/>
                  <a:pt x="158" y="194"/>
                  <a:pt x="158" y="194"/>
                </a:cubicBezTo>
                <a:cubicBezTo>
                  <a:pt x="143" y="220"/>
                  <a:pt x="143" y="220"/>
                  <a:pt x="143" y="220"/>
                </a:cubicBezTo>
                <a:cubicBezTo>
                  <a:pt x="141" y="224"/>
                  <a:pt x="136" y="225"/>
                  <a:pt x="133" y="223"/>
                </a:cubicBezTo>
                <a:cubicBezTo>
                  <a:pt x="132" y="222"/>
                  <a:pt x="131" y="221"/>
                  <a:pt x="130" y="220"/>
                </a:cubicBezTo>
                <a:cubicBezTo>
                  <a:pt x="111" y="188"/>
                  <a:pt x="111" y="188"/>
                  <a:pt x="111" y="188"/>
                </a:cubicBezTo>
                <a:cubicBezTo>
                  <a:pt x="138" y="184"/>
                  <a:pt x="161" y="171"/>
                  <a:pt x="176" y="151"/>
                </a:cubicBezTo>
                <a:close/>
                <a:moveTo>
                  <a:pt x="176" y="151"/>
                </a:moveTo>
                <a:cubicBezTo>
                  <a:pt x="176" y="151"/>
                  <a:pt x="176" y="151"/>
                  <a:pt x="176" y="15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5">
            <a:extLst>
              <a:ext uri="{FF2B5EF4-FFF2-40B4-BE49-F238E27FC236}">
                <a16:creationId xmlns:a16="http://schemas.microsoft.com/office/drawing/2014/main" id="{9018945B-650D-5A4E-BB7F-9E0C14314677}"/>
              </a:ext>
            </a:extLst>
          </p:cNvPr>
          <p:cNvSpPr>
            <a:spLocks noEditPoints="1"/>
          </p:cNvSpPr>
          <p:nvPr/>
        </p:nvSpPr>
        <p:spPr bwMode="auto">
          <a:xfrm>
            <a:off x="2103153" y="4153694"/>
            <a:ext cx="369991" cy="294188"/>
          </a:xfrm>
          <a:custGeom>
            <a:avLst/>
            <a:gdLst>
              <a:gd name="T0" fmla="*/ 179 w 344"/>
              <a:gd name="T1" fmla="*/ 146 h 273"/>
              <a:gd name="T2" fmla="*/ 183 w 344"/>
              <a:gd name="T3" fmla="*/ 112 h 273"/>
              <a:gd name="T4" fmla="*/ 170 w 344"/>
              <a:gd name="T5" fmla="*/ 90 h 273"/>
              <a:gd name="T6" fmla="*/ 152 w 344"/>
              <a:gd name="T7" fmla="*/ 97 h 273"/>
              <a:gd name="T8" fmla="*/ 119 w 344"/>
              <a:gd name="T9" fmla="*/ 83 h 273"/>
              <a:gd name="T10" fmla="*/ 112 w 344"/>
              <a:gd name="T11" fmla="*/ 66 h 273"/>
              <a:gd name="T12" fmla="*/ 87 w 344"/>
              <a:gd name="T13" fmla="*/ 73 h 273"/>
              <a:gd name="T14" fmla="*/ 66 w 344"/>
              <a:gd name="T15" fmla="*/ 99 h 273"/>
              <a:gd name="T16" fmla="*/ 41 w 344"/>
              <a:gd name="T17" fmla="*/ 88 h 273"/>
              <a:gd name="T18" fmla="*/ 21 w 344"/>
              <a:gd name="T19" fmla="*/ 107 h 273"/>
              <a:gd name="T20" fmla="*/ 33 w 344"/>
              <a:gd name="T21" fmla="*/ 132 h 273"/>
              <a:gd name="T22" fmla="*/ 6 w 344"/>
              <a:gd name="T23" fmla="*/ 153 h 273"/>
              <a:gd name="T24" fmla="*/ 0 w 344"/>
              <a:gd name="T25" fmla="*/ 178 h 273"/>
              <a:gd name="T26" fmla="*/ 17 w 344"/>
              <a:gd name="T27" fmla="*/ 185 h 273"/>
              <a:gd name="T28" fmla="*/ 31 w 344"/>
              <a:gd name="T29" fmla="*/ 219 h 273"/>
              <a:gd name="T30" fmla="*/ 23 w 344"/>
              <a:gd name="T31" fmla="*/ 236 h 273"/>
              <a:gd name="T32" fmla="*/ 46 w 344"/>
              <a:gd name="T33" fmla="*/ 249 h 273"/>
              <a:gd name="T34" fmla="*/ 79 w 344"/>
              <a:gd name="T35" fmla="*/ 245 h 273"/>
              <a:gd name="T36" fmla="*/ 89 w 344"/>
              <a:gd name="T37" fmla="*/ 271 h 273"/>
              <a:gd name="T38" fmla="*/ 117 w 344"/>
              <a:gd name="T39" fmla="*/ 271 h 273"/>
              <a:gd name="T40" fmla="*/ 127 w 344"/>
              <a:gd name="T41" fmla="*/ 245 h 273"/>
              <a:gd name="T42" fmla="*/ 160 w 344"/>
              <a:gd name="T43" fmla="*/ 249 h 273"/>
              <a:gd name="T44" fmla="*/ 183 w 344"/>
              <a:gd name="T45" fmla="*/ 236 h 273"/>
              <a:gd name="T46" fmla="*/ 175 w 344"/>
              <a:gd name="T47" fmla="*/ 219 h 273"/>
              <a:gd name="T48" fmla="*/ 189 w 344"/>
              <a:gd name="T49" fmla="*/ 185 h 273"/>
              <a:gd name="T50" fmla="*/ 206 w 344"/>
              <a:gd name="T51" fmla="*/ 178 h 273"/>
              <a:gd name="T52" fmla="*/ 200 w 344"/>
              <a:gd name="T53" fmla="*/ 153 h 273"/>
              <a:gd name="T54" fmla="*/ 103 w 344"/>
              <a:gd name="T55" fmla="*/ 129 h 273"/>
              <a:gd name="T56" fmla="*/ 343 w 344"/>
              <a:gd name="T57" fmla="*/ 65 h 273"/>
              <a:gd name="T58" fmla="*/ 324 w 344"/>
              <a:gd name="T59" fmla="*/ 58 h 273"/>
              <a:gd name="T60" fmla="*/ 327 w 344"/>
              <a:gd name="T61" fmla="*/ 34 h 273"/>
              <a:gd name="T62" fmla="*/ 318 w 344"/>
              <a:gd name="T63" fmla="*/ 17 h 273"/>
              <a:gd name="T64" fmla="*/ 305 w 344"/>
              <a:gd name="T65" fmla="*/ 23 h 273"/>
              <a:gd name="T66" fmla="*/ 281 w 344"/>
              <a:gd name="T67" fmla="*/ 13 h 273"/>
              <a:gd name="T68" fmla="*/ 276 w 344"/>
              <a:gd name="T69" fmla="*/ 0 h 273"/>
              <a:gd name="T70" fmla="*/ 258 w 344"/>
              <a:gd name="T71" fmla="*/ 5 h 273"/>
              <a:gd name="T72" fmla="*/ 242 w 344"/>
              <a:gd name="T73" fmla="*/ 24 h 273"/>
              <a:gd name="T74" fmla="*/ 224 w 344"/>
              <a:gd name="T75" fmla="*/ 16 h 273"/>
              <a:gd name="T76" fmla="*/ 210 w 344"/>
              <a:gd name="T77" fmla="*/ 30 h 273"/>
              <a:gd name="T78" fmla="*/ 218 w 344"/>
              <a:gd name="T79" fmla="*/ 48 h 273"/>
              <a:gd name="T80" fmla="*/ 199 w 344"/>
              <a:gd name="T81" fmla="*/ 63 h 273"/>
              <a:gd name="T82" fmla="*/ 194 w 344"/>
              <a:gd name="T83" fmla="*/ 81 h 273"/>
              <a:gd name="T84" fmla="*/ 207 w 344"/>
              <a:gd name="T85" fmla="*/ 86 h 273"/>
              <a:gd name="T86" fmla="*/ 217 w 344"/>
              <a:gd name="T87" fmla="*/ 111 h 273"/>
              <a:gd name="T88" fmla="*/ 212 w 344"/>
              <a:gd name="T89" fmla="*/ 123 h 273"/>
              <a:gd name="T90" fmla="*/ 228 w 344"/>
              <a:gd name="T91" fmla="*/ 132 h 273"/>
              <a:gd name="T92" fmla="*/ 252 w 344"/>
              <a:gd name="T93" fmla="*/ 130 h 273"/>
              <a:gd name="T94" fmla="*/ 259 w 344"/>
              <a:gd name="T95" fmla="*/ 148 h 273"/>
              <a:gd name="T96" fmla="*/ 279 w 344"/>
              <a:gd name="T97" fmla="*/ 148 h 273"/>
              <a:gd name="T98" fmla="*/ 286 w 344"/>
              <a:gd name="T99" fmla="*/ 130 h 273"/>
              <a:gd name="T100" fmla="*/ 310 w 344"/>
              <a:gd name="T101" fmla="*/ 132 h 273"/>
              <a:gd name="T102" fmla="*/ 327 w 344"/>
              <a:gd name="T103" fmla="*/ 123 h 273"/>
              <a:gd name="T104" fmla="*/ 321 w 344"/>
              <a:gd name="T105" fmla="*/ 111 h 273"/>
              <a:gd name="T106" fmla="*/ 331 w 344"/>
              <a:gd name="T107" fmla="*/ 86 h 273"/>
              <a:gd name="T108" fmla="*/ 344 w 344"/>
              <a:gd name="T109" fmla="*/ 81 h 273"/>
              <a:gd name="T110" fmla="*/ 269 w 344"/>
              <a:gd name="T111" fmla="*/ 104 h 273"/>
              <a:gd name="T112" fmla="*/ 298 w 344"/>
              <a:gd name="T113" fmla="*/ 75 h 273"/>
              <a:gd name="T114" fmla="*/ 269 w 344"/>
              <a:gd name="T115" fmla="*/ 10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73">
                <a:moveTo>
                  <a:pt x="200" y="153"/>
                </a:moveTo>
                <a:cubicBezTo>
                  <a:pt x="189" y="153"/>
                  <a:pt x="189" y="153"/>
                  <a:pt x="189" y="153"/>
                </a:cubicBezTo>
                <a:cubicBezTo>
                  <a:pt x="185" y="153"/>
                  <a:pt x="180" y="150"/>
                  <a:pt x="179" y="146"/>
                </a:cubicBezTo>
                <a:cubicBezTo>
                  <a:pt x="173" y="132"/>
                  <a:pt x="173" y="132"/>
                  <a:pt x="173" y="132"/>
                </a:cubicBezTo>
                <a:cubicBezTo>
                  <a:pt x="171" y="129"/>
                  <a:pt x="172" y="123"/>
                  <a:pt x="175" y="120"/>
                </a:cubicBezTo>
                <a:cubicBezTo>
                  <a:pt x="183" y="112"/>
                  <a:pt x="183" y="112"/>
                  <a:pt x="183" y="112"/>
                </a:cubicBezTo>
                <a:cubicBezTo>
                  <a:pt x="184" y="111"/>
                  <a:pt x="185" y="109"/>
                  <a:pt x="185" y="107"/>
                </a:cubicBezTo>
                <a:cubicBezTo>
                  <a:pt x="185" y="105"/>
                  <a:pt x="184" y="104"/>
                  <a:pt x="183" y="102"/>
                </a:cubicBezTo>
                <a:cubicBezTo>
                  <a:pt x="170" y="90"/>
                  <a:pt x="170" y="90"/>
                  <a:pt x="170" y="90"/>
                </a:cubicBezTo>
                <a:cubicBezTo>
                  <a:pt x="169" y="88"/>
                  <a:pt x="167" y="88"/>
                  <a:pt x="165" y="88"/>
                </a:cubicBezTo>
                <a:cubicBezTo>
                  <a:pt x="163" y="88"/>
                  <a:pt x="161" y="88"/>
                  <a:pt x="160" y="90"/>
                </a:cubicBezTo>
                <a:cubicBezTo>
                  <a:pt x="152" y="97"/>
                  <a:pt x="152" y="97"/>
                  <a:pt x="152" y="97"/>
                </a:cubicBezTo>
                <a:cubicBezTo>
                  <a:pt x="149" y="100"/>
                  <a:pt x="144" y="101"/>
                  <a:pt x="140" y="99"/>
                </a:cubicBezTo>
                <a:cubicBezTo>
                  <a:pt x="127" y="94"/>
                  <a:pt x="127" y="94"/>
                  <a:pt x="127" y="94"/>
                </a:cubicBezTo>
                <a:cubicBezTo>
                  <a:pt x="122" y="92"/>
                  <a:pt x="119" y="88"/>
                  <a:pt x="119" y="83"/>
                </a:cubicBezTo>
                <a:cubicBezTo>
                  <a:pt x="119" y="73"/>
                  <a:pt x="119" y="73"/>
                  <a:pt x="119" y="73"/>
                </a:cubicBezTo>
                <a:cubicBezTo>
                  <a:pt x="119" y="71"/>
                  <a:pt x="118" y="69"/>
                  <a:pt x="117" y="68"/>
                </a:cubicBezTo>
                <a:cubicBezTo>
                  <a:pt x="116" y="66"/>
                  <a:pt x="114" y="66"/>
                  <a:pt x="112" y="66"/>
                </a:cubicBezTo>
                <a:cubicBezTo>
                  <a:pt x="94" y="66"/>
                  <a:pt x="94" y="66"/>
                  <a:pt x="94" y="66"/>
                </a:cubicBezTo>
                <a:cubicBezTo>
                  <a:pt x="92" y="66"/>
                  <a:pt x="90" y="66"/>
                  <a:pt x="89" y="68"/>
                </a:cubicBezTo>
                <a:cubicBezTo>
                  <a:pt x="88" y="69"/>
                  <a:pt x="87" y="71"/>
                  <a:pt x="87" y="73"/>
                </a:cubicBezTo>
                <a:cubicBezTo>
                  <a:pt x="87" y="83"/>
                  <a:pt x="87" y="83"/>
                  <a:pt x="87" y="83"/>
                </a:cubicBezTo>
                <a:cubicBezTo>
                  <a:pt x="87" y="88"/>
                  <a:pt x="84" y="92"/>
                  <a:pt x="79" y="94"/>
                </a:cubicBezTo>
                <a:cubicBezTo>
                  <a:pt x="66" y="99"/>
                  <a:pt x="66" y="99"/>
                  <a:pt x="66" y="99"/>
                </a:cubicBezTo>
                <a:cubicBezTo>
                  <a:pt x="62" y="101"/>
                  <a:pt x="57" y="100"/>
                  <a:pt x="54" y="97"/>
                </a:cubicBezTo>
                <a:cubicBezTo>
                  <a:pt x="46" y="90"/>
                  <a:pt x="46" y="90"/>
                  <a:pt x="46" y="90"/>
                </a:cubicBezTo>
                <a:cubicBezTo>
                  <a:pt x="45" y="88"/>
                  <a:pt x="43" y="88"/>
                  <a:pt x="41" y="88"/>
                </a:cubicBezTo>
                <a:cubicBezTo>
                  <a:pt x="39" y="88"/>
                  <a:pt x="37" y="88"/>
                  <a:pt x="36" y="90"/>
                </a:cubicBezTo>
                <a:cubicBezTo>
                  <a:pt x="23" y="102"/>
                  <a:pt x="23" y="102"/>
                  <a:pt x="23" y="102"/>
                </a:cubicBezTo>
                <a:cubicBezTo>
                  <a:pt x="22" y="104"/>
                  <a:pt x="21" y="105"/>
                  <a:pt x="21" y="107"/>
                </a:cubicBezTo>
                <a:cubicBezTo>
                  <a:pt x="21" y="109"/>
                  <a:pt x="22" y="111"/>
                  <a:pt x="23" y="112"/>
                </a:cubicBezTo>
                <a:cubicBezTo>
                  <a:pt x="31" y="120"/>
                  <a:pt x="31" y="120"/>
                  <a:pt x="31" y="120"/>
                </a:cubicBezTo>
                <a:cubicBezTo>
                  <a:pt x="34" y="123"/>
                  <a:pt x="35" y="129"/>
                  <a:pt x="33" y="132"/>
                </a:cubicBezTo>
                <a:cubicBezTo>
                  <a:pt x="27" y="146"/>
                  <a:pt x="27" y="146"/>
                  <a:pt x="27" y="146"/>
                </a:cubicBezTo>
                <a:cubicBezTo>
                  <a:pt x="26" y="150"/>
                  <a:pt x="21" y="153"/>
                  <a:pt x="17" y="153"/>
                </a:cubicBezTo>
                <a:cubicBezTo>
                  <a:pt x="6" y="153"/>
                  <a:pt x="6" y="153"/>
                  <a:pt x="6" y="153"/>
                </a:cubicBezTo>
                <a:cubicBezTo>
                  <a:pt x="5" y="153"/>
                  <a:pt x="3" y="154"/>
                  <a:pt x="2" y="155"/>
                </a:cubicBezTo>
                <a:cubicBezTo>
                  <a:pt x="0" y="157"/>
                  <a:pt x="0" y="158"/>
                  <a:pt x="0" y="160"/>
                </a:cubicBezTo>
                <a:cubicBezTo>
                  <a:pt x="0" y="178"/>
                  <a:pt x="0" y="178"/>
                  <a:pt x="0" y="178"/>
                </a:cubicBezTo>
                <a:cubicBezTo>
                  <a:pt x="0" y="180"/>
                  <a:pt x="0" y="182"/>
                  <a:pt x="2" y="183"/>
                </a:cubicBezTo>
                <a:cubicBezTo>
                  <a:pt x="3" y="184"/>
                  <a:pt x="5" y="185"/>
                  <a:pt x="6" y="185"/>
                </a:cubicBezTo>
                <a:cubicBezTo>
                  <a:pt x="17" y="185"/>
                  <a:pt x="17" y="185"/>
                  <a:pt x="17" y="185"/>
                </a:cubicBezTo>
                <a:cubicBezTo>
                  <a:pt x="21" y="185"/>
                  <a:pt x="26" y="189"/>
                  <a:pt x="27" y="193"/>
                </a:cubicBezTo>
                <a:cubicBezTo>
                  <a:pt x="33" y="206"/>
                  <a:pt x="33" y="206"/>
                  <a:pt x="33" y="206"/>
                </a:cubicBezTo>
                <a:cubicBezTo>
                  <a:pt x="35" y="210"/>
                  <a:pt x="34" y="216"/>
                  <a:pt x="31" y="219"/>
                </a:cubicBezTo>
                <a:cubicBezTo>
                  <a:pt x="23" y="226"/>
                  <a:pt x="23" y="226"/>
                  <a:pt x="23" y="226"/>
                </a:cubicBezTo>
                <a:cubicBezTo>
                  <a:pt x="22" y="227"/>
                  <a:pt x="21" y="229"/>
                  <a:pt x="21" y="231"/>
                </a:cubicBezTo>
                <a:cubicBezTo>
                  <a:pt x="21" y="233"/>
                  <a:pt x="22" y="235"/>
                  <a:pt x="23" y="236"/>
                </a:cubicBezTo>
                <a:cubicBezTo>
                  <a:pt x="36" y="249"/>
                  <a:pt x="36" y="249"/>
                  <a:pt x="36" y="249"/>
                </a:cubicBezTo>
                <a:cubicBezTo>
                  <a:pt x="37" y="250"/>
                  <a:pt x="39" y="251"/>
                  <a:pt x="41" y="251"/>
                </a:cubicBezTo>
                <a:cubicBezTo>
                  <a:pt x="43" y="251"/>
                  <a:pt x="45" y="250"/>
                  <a:pt x="46" y="249"/>
                </a:cubicBezTo>
                <a:cubicBezTo>
                  <a:pt x="54" y="241"/>
                  <a:pt x="54" y="241"/>
                  <a:pt x="54" y="241"/>
                </a:cubicBezTo>
                <a:cubicBezTo>
                  <a:pt x="57" y="238"/>
                  <a:pt x="62" y="237"/>
                  <a:pt x="66" y="239"/>
                </a:cubicBezTo>
                <a:cubicBezTo>
                  <a:pt x="79" y="245"/>
                  <a:pt x="79" y="245"/>
                  <a:pt x="79" y="245"/>
                </a:cubicBezTo>
                <a:cubicBezTo>
                  <a:pt x="84" y="246"/>
                  <a:pt x="87" y="251"/>
                  <a:pt x="87" y="255"/>
                </a:cubicBezTo>
                <a:cubicBezTo>
                  <a:pt x="87" y="266"/>
                  <a:pt x="87" y="266"/>
                  <a:pt x="87" y="266"/>
                </a:cubicBezTo>
                <a:cubicBezTo>
                  <a:pt x="87" y="268"/>
                  <a:pt x="88" y="269"/>
                  <a:pt x="89" y="271"/>
                </a:cubicBezTo>
                <a:cubicBezTo>
                  <a:pt x="90" y="272"/>
                  <a:pt x="92" y="273"/>
                  <a:pt x="94" y="273"/>
                </a:cubicBezTo>
                <a:cubicBezTo>
                  <a:pt x="112" y="273"/>
                  <a:pt x="112" y="273"/>
                  <a:pt x="112" y="273"/>
                </a:cubicBezTo>
                <a:cubicBezTo>
                  <a:pt x="114" y="273"/>
                  <a:pt x="116" y="272"/>
                  <a:pt x="117" y="271"/>
                </a:cubicBezTo>
                <a:cubicBezTo>
                  <a:pt x="118" y="269"/>
                  <a:pt x="119" y="268"/>
                  <a:pt x="119" y="266"/>
                </a:cubicBezTo>
                <a:cubicBezTo>
                  <a:pt x="119" y="255"/>
                  <a:pt x="119" y="255"/>
                  <a:pt x="119" y="255"/>
                </a:cubicBezTo>
                <a:cubicBezTo>
                  <a:pt x="119" y="251"/>
                  <a:pt x="122" y="246"/>
                  <a:pt x="127" y="245"/>
                </a:cubicBezTo>
                <a:cubicBezTo>
                  <a:pt x="140" y="239"/>
                  <a:pt x="140" y="239"/>
                  <a:pt x="140" y="239"/>
                </a:cubicBezTo>
                <a:cubicBezTo>
                  <a:pt x="144" y="237"/>
                  <a:pt x="149" y="238"/>
                  <a:pt x="153" y="241"/>
                </a:cubicBezTo>
                <a:cubicBezTo>
                  <a:pt x="160" y="249"/>
                  <a:pt x="160" y="249"/>
                  <a:pt x="160" y="249"/>
                </a:cubicBezTo>
                <a:cubicBezTo>
                  <a:pt x="161" y="250"/>
                  <a:pt x="163" y="251"/>
                  <a:pt x="165" y="251"/>
                </a:cubicBezTo>
                <a:cubicBezTo>
                  <a:pt x="167" y="251"/>
                  <a:pt x="169" y="250"/>
                  <a:pt x="170" y="249"/>
                </a:cubicBezTo>
                <a:cubicBezTo>
                  <a:pt x="183" y="236"/>
                  <a:pt x="183" y="236"/>
                  <a:pt x="183" y="236"/>
                </a:cubicBezTo>
                <a:cubicBezTo>
                  <a:pt x="184" y="235"/>
                  <a:pt x="185" y="233"/>
                  <a:pt x="185" y="231"/>
                </a:cubicBezTo>
                <a:cubicBezTo>
                  <a:pt x="185" y="229"/>
                  <a:pt x="184" y="227"/>
                  <a:pt x="183" y="226"/>
                </a:cubicBezTo>
                <a:cubicBezTo>
                  <a:pt x="175" y="219"/>
                  <a:pt x="175" y="219"/>
                  <a:pt x="175" y="219"/>
                </a:cubicBezTo>
                <a:cubicBezTo>
                  <a:pt x="172" y="216"/>
                  <a:pt x="171" y="210"/>
                  <a:pt x="173" y="206"/>
                </a:cubicBezTo>
                <a:cubicBezTo>
                  <a:pt x="179" y="193"/>
                  <a:pt x="179" y="193"/>
                  <a:pt x="179" y="193"/>
                </a:cubicBezTo>
                <a:cubicBezTo>
                  <a:pt x="180" y="189"/>
                  <a:pt x="185" y="185"/>
                  <a:pt x="189" y="185"/>
                </a:cubicBezTo>
                <a:cubicBezTo>
                  <a:pt x="200" y="185"/>
                  <a:pt x="200" y="185"/>
                  <a:pt x="200" y="185"/>
                </a:cubicBezTo>
                <a:cubicBezTo>
                  <a:pt x="201" y="185"/>
                  <a:pt x="203" y="184"/>
                  <a:pt x="204" y="183"/>
                </a:cubicBezTo>
                <a:cubicBezTo>
                  <a:pt x="206" y="182"/>
                  <a:pt x="206" y="180"/>
                  <a:pt x="206" y="178"/>
                </a:cubicBezTo>
                <a:cubicBezTo>
                  <a:pt x="206" y="160"/>
                  <a:pt x="206" y="160"/>
                  <a:pt x="206" y="160"/>
                </a:cubicBezTo>
                <a:cubicBezTo>
                  <a:pt x="206" y="158"/>
                  <a:pt x="206" y="157"/>
                  <a:pt x="204" y="155"/>
                </a:cubicBezTo>
                <a:cubicBezTo>
                  <a:pt x="203" y="154"/>
                  <a:pt x="201" y="153"/>
                  <a:pt x="200" y="153"/>
                </a:cubicBezTo>
                <a:close/>
                <a:moveTo>
                  <a:pt x="103" y="209"/>
                </a:moveTo>
                <a:cubicBezTo>
                  <a:pt x="81" y="209"/>
                  <a:pt x="63" y="191"/>
                  <a:pt x="63" y="169"/>
                </a:cubicBezTo>
                <a:cubicBezTo>
                  <a:pt x="63" y="147"/>
                  <a:pt x="81" y="129"/>
                  <a:pt x="103" y="129"/>
                </a:cubicBezTo>
                <a:cubicBezTo>
                  <a:pt x="125" y="129"/>
                  <a:pt x="143" y="147"/>
                  <a:pt x="143" y="169"/>
                </a:cubicBezTo>
                <a:cubicBezTo>
                  <a:pt x="143" y="191"/>
                  <a:pt x="125" y="209"/>
                  <a:pt x="103" y="209"/>
                </a:cubicBezTo>
                <a:close/>
                <a:moveTo>
                  <a:pt x="343" y="65"/>
                </a:moveTo>
                <a:cubicBezTo>
                  <a:pt x="342" y="64"/>
                  <a:pt x="340" y="63"/>
                  <a:pt x="339" y="63"/>
                </a:cubicBezTo>
                <a:cubicBezTo>
                  <a:pt x="331" y="63"/>
                  <a:pt x="331" y="63"/>
                  <a:pt x="331" y="63"/>
                </a:cubicBezTo>
                <a:cubicBezTo>
                  <a:pt x="328" y="63"/>
                  <a:pt x="325" y="61"/>
                  <a:pt x="324" y="58"/>
                </a:cubicBezTo>
                <a:cubicBezTo>
                  <a:pt x="320" y="48"/>
                  <a:pt x="320" y="48"/>
                  <a:pt x="320" y="48"/>
                </a:cubicBezTo>
                <a:cubicBezTo>
                  <a:pt x="318" y="45"/>
                  <a:pt x="319" y="41"/>
                  <a:pt x="321" y="39"/>
                </a:cubicBezTo>
                <a:cubicBezTo>
                  <a:pt x="327" y="34"/>
                  <a:pt x="327" y="34"/>
                  <a:pt x="327" y="34"/>
                </a:cubicBezTo>
                <a:cubicBezTo>
                  <a:pt x="328" y="33"/>
                  <a:pt x="328" y="31"/>
                  <a:pt x="328" y="30"/>
                </a:cubicBezTo>
                <a:cubicBezTo>
                  <a:pt x="328" y="29"/>
                  <a:pt x="328" y="27"/>
                  <a:pt x="327" y="26"/>
                </a:cubicBezTo>
                <a:cubicBezTo>
                  <a:pt x="318" y="17"/>
                  <a:pt x="318" y="17"/>
                  <a:pt x="318" y="17"/>
                </a:cubicBezTo>
                <a:cubicBezTo>
                  <a:pt x="317" y="16"/>
                  <a:pt x="315" y="16"/>
                  <a:pt x="314" y="16"/>
                </a:cubicBezTo>
                <a:cubicBezTo>
                  <a:pt x="313" y="16"/>
                  <a:pt x="311" y="16"/>
                  <a:pt x="310" y="17"/>
                </a:cubicBezTo>
                <a:cubicBezTo>
                  <a:pt x="305" y="23"/>
                  <a:pt x="305" y="23"/>
                  <a:pt x="305" y="23"/>
                </a:cubicBezTo>
                <a:cubicBezTo>
                  <a:pt x="303" y="25"/>
                  <a:pt x="299" y="26"/>
                  <a:pt x="296" y="24"/>
                </a:cubicBezTo>
                <a:cubicBezTo>
                  <a:pt x="286" y="20"/>
                  <a:pt x="286" y="20"/>
                  <a:pt x="286" y="20"/>
                </a:cubicBezTo>
                <a:cubicBezTo>
                  <a:pt x="283" y="19"/>
                  <a:pt x="281" y="16"/>
                  <a:pt x="281" y="13"/>
                </a:cubicBezTo>
                <a:cubicBezTo>
                  <a:pt x="281" y="5"/>
                  <a:pt x="281" y="5"/>
                  <a:pt x="281" y="5"/>
                </a:cubicBezTo>
                <a:cubicBezTo>
                  <a:pt x="281" y="4"/>
                  <a:pt x="280" y="2"/>
                  <a:pt x="279" y="1"/>
                </a:cubicBezTo>
                <a:cubicBezTo>
                  <a:pt x="278" y="0"/>
                  <a:pt x="277" y="0"/>
                  <a:pt x="276" y="0"/>
                </a:cubicBezTo>
                <a:cubicBezTo>
                  <a:pt x="263" y="0"/>
                  <a:pt x="263" y="0"/>
                  <a:pt x="263" y="0"/>
                </a:cubicBezTo>
                <a:cubicBezTo>
                  <a:pt x="261" y="0"/>
                  <a:pt x="260" y="0"/>
                  <a:pt x="259" y="1"/>
                </a:cubicBezTo>
                <a:cubicBezTo>
                  <a:pt x="258" y="2"/>
                  <a:pt x="258" y="4"/>
                  <a:pt x="258" y="5"/>
                </a:cubicBezTo>
                <a:cubicBezTo>
                  <a:pt x="258" y="13"/>
                  <a:pt x="258" y="13"/>
                  <a:pt x="258" y="13"/>
                </a:cubicBezTo>
                <a:cubicBezTo>
                  <a:pt x="258" y="16"/>
                  <a:pt x="255" y="19"/>
                  <a:pt x="252" y="20"/>
                </a:cubicBezTo>
                <a:cubicBezTo>
                  <a:pt x="242" y="24"/>
                  <a:pt x="242" y="24"/>
                  <a:pt x="242" y="24"/>
                </a:cubicBezTo>
                <a:cubicBezTo>
                  <a:pt x="240" y="26"/>
                  <a:pt x="236" y="25"/>
                  <a:pt x="233" y="23"/>
                </a:cubicBezTo>
                <a:cubicBezTo>
                  <a:pt x="228" y="17"/>
                  <a:pt x="228" y="17"/>
                  <a:pt x="228" y="17"/>
                </a:cubicBezTo>
                <a:cubicBezTo>
                  <a:pt x="227" y="16"/>
                  <a:pt x="226" y="16"/>
                  <a:pt x="224" y="16"/>
                </a:cubicBezTo>
                <a:cubicBezTo>
                  <a:pt x="223" y="16"/>
                  <a:pt x="222" y="16"/>
                  <a:pt x="221" y="17"/>
                </a:cubicBezTo>
                <a:cubicBezTo>
                  <a:pt x="212" y="26"/>
                  <a:pt x="212" y="26"/>
                  <a:pt x="212" y="26"/>
                </a:cubicBezTo>
                <a:cubicBezTo>
                  <a:pt x="211" y="27"/>
                  <a:pt x="210" y="29"/>
                  <a:pt x="210" y="30"/>
                </a:cubicBezTo>
                <a:cubicBezTo>
                  <a:pt x="210" y="31"/>
                  <a:pt x="211" y="33"/>
                  <a:pt x="212" y="34"/>
                </a:cubicBezTo>
                <a:cubicBezTo>
                  <a:pt x="217" y="39"/>
                  <a:pt x="217" y="39"/>
                  <a:pt x="217" y="39"/>
                </a:cubicBezTo>
                <a:cubicBezTo>
                  <a:pt x="219" y="41"/>
                  <a:pt x="220" y="45"/>
                  <a:pt x="218" y="48"/>
                </a:cubicBezTo>
                <a:cubicBezTo>
                  <a:pt x="214" y="58"/>
                  <a:pt x="214" y="58"/>
                  <a:pt x="214" y="58"/>
                </a:cubicBezTo>
                <a:cubicBezTo>
                  <a:pt x="213" y="61"/>
                  <a:pt x="210" y="63"/>
                  <a:pt x="207" y="63"/>
                </a:cubicBezTo>
                <a:cubicBezTo>
                  <a:pt x="199" y="63"/>
                  <a:pt x="199" y="63"/>
                  <a:pt x="199" y="63"/>
                </a:cubicBezTo>
                <a:cubicBezTo>
                  <a:pt x="198" y="63"/>
                  <a:pt x="197" y="64"/>
                  <a:pt x="196" y="65"/>
                </a:cubicBezTo>
                <a:cubicBezTo>
                  <a:pt x="195" y="66"/>
                  <a:pt x="194" y="67"/>
                  <a:pt x="194" y="68"/>
                </a:cubicBezTo>
                <a:cubicBezTo>
                  <a:pt x="194" y="81"/>
                  <a:pt x="194" y="81"/>
                  <a:pt x="194" y="81"/>
                </a:cubicBezTo>
                <a:cubicBezTo>
                  <a:pt x="194" y="83"/>
                  <a:pt x="195" y="84"/>
                  <a:pt x="196" y="85"/>
                </a:cubicBezTo>
                <a:cubicBezTo>
                  <a:pt x="197" y="86"/>
                  <a:pt x="198" y="86"/>
                  <a:pt x="199" y="86"/>
                </a:cubicBezTo>
                <a:cubicBezTo>
                  <a:pt x="207" y="86"/>
                  <a:pt x="207" y="86"/>
                  <a:pt x="207" y="86"/>
                </a:cubicBezTo>
                <a:cubicBezTo>
                  <a:pt x="210" y="86"/>
                  <a:pt x="213" y="89"/>
                  <a:pt x="214" y="92"/>
                </a:cubicBezTo>
                <a:cubicBezTo>
                  <a:pt x="218" y="102"/>
                  <a:pt x="218" y="102"/>
                  <a:pt x="218" y="102"/>
                </a:cubicBezTo>
                <a:cubicBezTo>
                  <a:pt x="220" y="104"/>
                  <a:pt x="219" y="108"/>
                  <a:pt x="217" y="111"/>
                </a:cubicBezTo>
                <a:cubicBezTo>
                  <a:pt x="212" y="116"/>
                  <a:pt x="212" y="116"/>
                  <a:pt x="212" y="116"/>
                </a:cubicBezTo>
                <a:cubicBezTo>
                  <a:pt x="211" y="117"/>
                  <a:pt x="210" y="118"/>
                  <a:pt x="210" y="120"/>
                </a:cubicBezTo>
                <a:cubicBezTo>
                  <a:pt x="210" y="121"/>
                  <a:pt x="211" y="122"/>
                  <a:pt x="212" y="123"/>
                </a:cubicBezTo>
                <a:cubicBezTo>
                  <a:pt x="221" y="132"/>
                  <a:pt x="221" y="132"/>
                  <a:pt x="221" y="132"/>
                </a:cubicBezTo>
                <a:cubicBezTo>
                  <a:pt x="222" y="133"/>
                  <a:pt x="223" y="134"/>
                  <a:pt x="224" y="134"/>
                </a:cubicBezTo>
                <a:cubicBezTo>
                  <a:pt x="226" y="134"/>
                  <a:pt x="227" y="133"/>
                  <a:pt x="228" y="132"/>
                </a:cubicBezTo>
                <a:cubicBezTo>
                  <a:pt x="233" y="127"/>
                  <a:pt x="233" y="127"/>
                  <a:pt x="233" y="127"/>
                </a:cubicBezTo>
                <a:cubicBezTo>
                  <a:pt x="236" y="125"/>
                  <a:pt x="240" y="124"/>
                  <a:pt x="242" y="126"/>
                </a:cubicBezTo>
                <a:cubicBezTo>
                  <a:pt x="252" y="130"/>
                  <a:pt x="252" y="130"/>
                  <a:pt x="252" y="130"/>
                </a:cubicBezTo>
                <a:cubicBezTo>
                  <a:pt x="255" y="131"/>
                  <a:pt x="258" y="134"/>
                  <a:pt x="258" y="137"/>
                </a:cubicBezTo>
                <a:cubicBezTo>
                  <a:pt x="258" y="145"/>
                  <a:pt x="258" y="145"/>
                  <a:pt x="258" y="145"/>
                </a:cubicBezTo>
                <a:cubicBezTo>
                  <a:pt x="258" y="146"/>
                  <a:pt x="258" y="147"/>
                  <a:pt x="259" y="148"/>
                </a:cubicBezTo>
                <a:cubicBezTo>
                  <a:pt x="260" y="149"/>
                  <a:pt x="261" y="150"/>
                  <a:pt x="263" y="150"/>
                </a:cubicBezTo>
                <a:cubicBezTo>
                  <a:pt x="276" y="150"/>
                  <a:pt x="276" y="150"/>
                  <a:pt x="276" y="150"/>
                </a:cubicBezTo>
                <a:cubicBezTo>
                  <a:pt x="277" y="150"/>
                  <a:pt x="278" y="149"/>
                  <a:pt x="279" y="148"/>
                </a:cubicBezTo>
                <a:cubicBezTo>
                  <a:pt x="280" y="147"/>
                  <a:pt x="281" y="146"/>
                  <a:pt x="281" y="145"/>
                </a:cubicBezTo>
                <a:cubicBezTo>
                  <a:pt x="281" y="137"/>
                  <a:pt x="281" y="137"/>
                  <a:pt x="281" y="137"/>
                </a:cubicBezTo>
                <a:cubicBezTo>
                  <a:pt x="281" y="134"/>
                  <a:pt x="283" y="131"/>
                  <a:pt x="286" y="130"/>
                </a:cubicBezTo>
                <a:cubicBezTo>
                  <a:pt x="296" y="126"/>
                  <a:pt x="296" y="126"/>
                  <a:pt x="296" y="126"/>
                </a:cubicBezTo>
                <a:cubicBezTo>
                  <a:pt x="299" y="124"/>
                  <a:pt x="303" y="125"/>
                  <a:pt x="305" y="127"/>
                </a:cubicBezTo>
                <a:cubicBezTo>
                  <a:pt x="310" y="132"/>
                  <a:pt x="310" y="132"/>
                  <a:pt x="310" y="132"/>
                </a:cubicBezTo>
                <a:cubicBezTo>
                  <a:pt x="311" y="133"/>
                  <a:pt x="313" y="134"/>
                  <a:pt x="314" y="134"/>
                </a:cubicBezTo>
                <a:cubicBezTo>
                  <a:pt x="315" y="134"/>
                  <a:pt x="317" y="133"/>
                  <a:pt x="318" y="132"/>
                </a:cubicBezTo>
                <a:cubicBezTo>
                  <a:pt x="327" y="123"/>
                  <a:pt x="327" y="123"/>
                  <a:pt x="327" y="123"/>
                </a:cubicBezTo>
                <a:cubicBezTo>
                  <a:pt x="328" y="122"/>
                  <a:pt x="328" y="121"/>
                  <a:pt x="328" y="120"/>
                </a:cubicBezTo>
                <a:cubicBezTo>
                  <a:pt x="328" y="118"/>
                  <a:pt x="328" y="117"/>
                  <a:pt x="327" y="116"/>
                </a:cubicBezTo>
                <a:cubicBezTo>
                  <a:pt x="321" y="111"/>
                  <a:pt x="321" y="111"/>
                  <a:pt x="321" y="111"/>
                </a:cubicBezTo>
                <a:cubicBezTo>
                  <a:pt x="319" y="108"/>
                  <a:pt x="318" y="104"/>
                  <a:pt x="320" y="102"/>
                </a:cubicBezTo>
                <a:cubicBezTo>
                  <a:pt x="324" y="92"/>
                  <a:pt x="324" y="92"/>
                  <a:pt x="324" y="92"/>
                </a:cubicBezTo>
                <a:cubicBezTo>
                  <a:pt x="325" y="89"/>
                  <a:pt x="328" y="86"/>
                  <a:pt x="331" y="86"/>
                </a:cubicBezTo>
                <a:cubicBezTo>
                  <a:pt x="339" y="86"/>
                  <a:pt x="339" y="86"/>
                  <a:pt x="339" y="86"/>
                </a:cubicBezTo>
                <a:cubicBezTo>
                  <a:pt x="340" y="86"/>
                  <a:pt x="342" y="86"/>
                  <a:pt x="343" y="85"/>
                </a:cubicBezTo>
                <a:cubicBezTo>
                  <a:pt x="344" y="84"/>
                  <a:pt x="344" y="83"/>
                  <a:pt x="344" y="81"/>
                </a:cubicBezTo>
                <a:cubicBezTo>
                  <a:pt x="344" y="68"/>
                  <a:pt x="344" y="68"/>
                  <a:pt x="344" y="68"/>
                </a:cubicBezTo>
                <a:cubicBezTo>
                  <a:pt x="344" y="67"/>
                  <a:pt x="344" y="66"/>
                  <a:pt x="343" y="65"/>
                </a:cubicBezTo>
                <a:close/>
                <a:moveTo>
                  <a:pt x="269" y="104"/>
                </a:moveTo>
                <a:cubicBezTo>
                  <a:pt x="253" y="104"/>
                  <a:pt x="240" y="91"/>
                  <a:pt x="240" y="75"/>
                </a:cubicBezTo>
                <a:cubicBezTo>
                  <a:pt x="240" y="59"/>
                  <a:pt x="253" y="46"/>
                  <a:pt x="269" y="46"/>
                </a:cubicBezTo>
                <a:cubicBezTo>
                  <a:pt x="285" y="46"/>
                  <a:pt x="298" y="59"/>
                  <a:pt x="298" y="75"/>
                </a:cubicBezTo>
                <a:cubicBezTo>
                  <a:pt x="298" y="91"/>
                  <a:pt x="285" y="104"/>
                  <a:pt x="269" y="104"/>
                </a:cubicBezTo>
                <a:close/>
                <a:moveTo>
                  <a:pt x="269" y="104"/>
                </a:moveTo>
                <a:cubicBezTo>
                  <a:pt x="269" y="104"/>
                  <a:pt x="269" y="104"/>
                  <a:pt x="269" y="104"/>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8" name="Freeform 55">
            <a:extLst>
              <a:ext uri="{FF2B5EF4-FFF2-40B4-BE49-F238E27FC236}">
                <a16:creationId xmlns:a16="http://schemas.microsoft.com/office/drawing/2014/main" id="{A264FB64-7D1D-D34D-9C63-F0497BA88993}"/>
              </a:ext>
            </a:extLst>
          </p:cNvPr>
          <p:cNvSpPr>
            <a:spLocks noEditPoints="1"/>
          </p:cNvSpPr>
          <p:nvPr/>
        </p:nvSpPr>
        <p:spPr bwMode="auto">
          <a:xfrm>
            <a:off x="1069271" y="4147284"/>
            <a:ext cx="310037" cy="310497"/>
          </a:xfrm>
          <a:custGeom>
            <a:avLst/>
            <a:gdLst>
              <a:gd name="T0" fmla="*/ 1430 w 2859"/>
              <a:gd name="T1" fmla="*/ 0 h 2859"/>
              <a:gd name="T2" fmla="*/ 0 w 2859"/>
              <a:gd name="T3" fmla="*/ 1430 h 2859"/>
              <a:gd name="T4" fmla="*/ 1430 w 2859"/>
              <a:gd name="T5" fmla="*/ 2859 h 2859"/>
              <a:gd name="T6" fmla="*/ 2859 w 2859"/>
              <a:gd name="T7" fmla="*/ 1430 h 2859"/>
              <a:gd name="T8" fmla="*/ 1430 w 2859"/>
              <a:gd name="T9" fmla="*/ 0 h 2859"/>
              <a:gd name="T10" fmla="*/ 1430 w 2859"/>
              <a:gd name="T11" fmla="*/ 2621 h 2859"/>
              <a:gd name="T12" fmla="*/ 239 w 2859"/>
              <a:gd name="T13" fmla="*/ 1430 h 2859"/>
              <a:gd name="T14" fmla="*/ 1430 w 2859"/>
              <a:gd name="T15" fmla="*/ 238 h 2859"/>
              <a:gd name="T16" fmla="*/ 2621 w 2859"/>
              <a:gd name="T17" fmla="*/ 1430 h 2859"/>
              <a:gd name="T18" fmla="*/ 1430 w 2859"/>
              <a:gd name="T19" fmla="*/ 2621 h 2859"/>
              <a:gd name="T20" fmla="*/ 1983 w 2859"/>
              <a:gd name="T21" fmla="*/ 1780 h 2859"/>
              <a:gd name="T22" fmla="*/ 1489 w 2859"/>
              <a:gd name="T23" fmla="*/ 1494 h 2859"/>
              <a:gd name="T24" fmla="*/ 1489 w 2859"/>
              <a:gd name="T25" fmla="*/ 715 h 2859"/>
              <a:gd name="T26" fmla="*/ 1370 w 2859"/>
              <a:gd name="T27" fmla="*/ 596 h 2859"/>
              <a:gd name="T28" fmla="*/ 1251 w 2859"/>
              <a:gd name="T29" fmla="*/ 715 h 2859"/>
              <a:gd name="T30" fmla="*/ 1251 w 2859"/>
              <a:gd name="T31" fmla="*/ 1549 h 2859"/>
              <a:gd name="T32" fmla="*/ 1342 w 2859"/>
              <a:gd name="T33" fmla="*/ 1650 h 2859"/>
              <a:gd name="T34" fmla="*/ 1395 w 2859"/>
              <a:gd name="T35" fmla="*/ 1688 h 2859"/>
              <a:gd name="T36" fmla="*/ 1886 w 2859"/>
              <a:gd name="T37" fmla="*/ 1986 h 2859"/>
              <a:gd name="T38" fmla="*/ 2038 w 2859"/>
              <a:gd name="T39" fmla="*/ 1942 h 2859"/>
              <a:gd name="T40" fmla="*/ 1983 w 2859"/>
              <a:gd name="T41" fmla="*/ 1780 h 2859"/>
              <a:gd name="T42" fmla="*/ 1983 w 2859"/>
              <a:gd name="T43" fmla="*/ 1780 h 2859"/>
              <a:gd name="T44" fmla="*/ 1983 w 2859"/>
              <a:gd name="T45" fmla="*/ 1780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59" h="2859">
                <a:moveTo>
                  <a:pt x="1430" y="0"/>
                </a:moveTo>
                <a:cubicBezTo>
                  <a:pt x="641" y="0"/>
                  <a:pt x="0" y="641"/>
                  <a:pt x="0" y="1430"/>
                </a:cubicBezTo>
                <a:cubicBezTo>
                  <a:pt x="0" y="2218"/>
                  <a:pt x="641" y="2859"/>
                  <a:pt x="1430" y="2859"/>
                </a:cubicBezTo>
                <a:cubicBezTo>
                  <a:pt x="2218" y="2859"/>
                  <a:pt x="2859" y="2218"/>
                  <a:pt x="2859" y="1430"/>
                </a:cubicBezTo>
                <a:cubicBezTo>
                  <a:pt x="2859" y="641"/>
                  <a:pt x="2218" y="0"/>
                  <a:pt x="1430" y="0"/>
                </a:cubicBezTo>
                <a:close/>
                <a:moveTo>
                  <a:pt x="1430" y="2621"/>
                </a:moveTo>
                <a:cubicBezTo>
                  <a:pt x="773" y="2621"/>
                  <a:pt x="239" y="2086"/>
                  <a:pt x="239" y="1430"/>
                </a:cubicBezTo>
                <a:cubicBezTo>
                  <a:pt x="239" y="773"/>
                  <a:pt x="773" y="238"/>
                  <a:pt x="1430" y="238"/>
                </a:cubicBezTo>
                <a:cubicBezTo>
                  <a:pt x="2086" y="238"/>
                  <a:pt x="2621" y="773"/>
                  <a:pt x="2621" y="1430"/>
                </a:cubicBezTo>
                <a:cubicBezTo>
                  <a:pt x="2621" y="2086"/>
                  <a:pt x="2086" y="2621"/>
                  <a:pt x="1430" y="2621"/>
                </a:cubicBezTo>
                <a:close/>
                <a:moveTo>
                  <a:pt x="1983" y="1780"/>
                </a:moveTo>
                <a:cubicBezTo>
                  <a:pt x="1489" y="1494"/>
                  <a:pt x="1489" y="1494"/>
                  <a:pt x="1489" y="1494"/>
                </a:cubicBezTo>
                <a:cubicBezTo>
                  <a:pt x="1489" y="715"/>
                  <a:pt x="1489" y="715"/>
                  <a:pt x="1489" y="715"/>
                </a:cubicBezTo>
                <a:cubicBezTo>
                  <a:pt x="1489" y="649"/>
                  <a:pt x="1436" y="596"/>
                  <a:pt x="1370" y="596"/>
                </a:cubicBezTo>
                <a:cubicBezTo>
                  <a:pt x="1304" y="596"/>
                  <a:pt x="1251" y="649"/>
                  <a:pt x="1251" y="715"/>
                </a:cubicBezTo>
                <a:cubicBezTo>
                  <a:pt x="1251" y="1549"/>
                  <a:pt x="1251" y="1549"/>
                  <a:pt x="1251" y="1549"/>
                </a:cubicBezTo>
                <a:cubicBezTo>
                  <a:pt x="1251" y="1593"/>
                  <a:pt x="1306" y="1630"/>
                  <a:pt x="1342" y="1650"/>
                </a:cubicBezTo>
                <a:cubicBezTo>
                  <a:pt x="1351" y="1665"/>
                  <a:pt x="1379" y="1679"/>
                  <a:pt x="1395" y="1688"/>
                </a:cubicBezTo>
                <a:cubicBezTo>
                  <a:pt x="1886" y="1986"/>
                  <a:pt x="1886" y="1986"/>
                  <a:pt x="1886" y="1986"/>
                </a:cubicBezTo>
                <a:cubicBezTo>
                  <a:pt x="1943" y="2019"/>
                  <a:pt x="2005" y="1999"/>
                  <a:pt x="2038" y="1942"/>
                </a:cubicBezTo>
                <a:cubicBezTo>
                  <a:pt x="2071" y="1885"/>
                  <a:pt x="2040" y="1813"/>
                  <a:pt x="1983" y="1780"/>
                </a:cubicBezTo>
                <a:close/>
                <a:moveTo>
                  <a:pt x="1983" y="1780"/>
                </a:moveTo>
                <a:cubicBezTo>
                  <a:pt x="1983" y="1780"/>
                  <a:pt x="1983" y="1780"/>
                  <a:pt x="1983" y="1780"/>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139" name="组合 138">
            <a:extLst>
              <a:ext uri="{FF2B5EF4-FFF2-40B4-BE49-F238E27FC236}">
                <a16:creationId xmlns:a16="http://schemas.microsoft.com/office/drawing/2014/main" id="{1DAD1CF5-10EF-A142-83F8-15B1A431B293}"/>
              </a:ext>
            </a:extLst>
          </p:cNvPr>
          <p:cNvGrpSpPr/>
          <p:nvPr/>
        </p:nvGrpSpPr>
        <p:grpSpPr>
          <a:xfrm>
            <a:off x="2112226" y="3144437"/>
            <a:ext cx="376099" cy="267513"/>
            <a:chOff x="2011636" y="2014584"/>
            <a:chExt cx="692721" cy="492603"/>
          </a:xfrm>
          <a:solidFill>
            <a:schemeClr val="bg1"/>
          </a:solidFill>
        </p:grpSpPr>
        <p:sp>
          <p:nvSpPr>
            <p:cNvPr id="140" name="Freeform 340">
              <a:extLst>
                <a:ext uri="{FF2B5EF4-FFF2-40B4-BE49-F238E27FC236}">
                  <a16:creationId xmlns:a16="http://schemas.microsoft.com/office/drawing/2014/main" id="{7DD92B1B-489B-114F-9EC3-92A30896EF22}"/>
                </a:ext>
              </a:extLst>
            </p:cNvPr>
            <p:cNvSpPr/>
            <p:nvPr/>
          </p:nvSpPr>
          <p:spPr bwMode="auto">
            <a:xfrm>
              <a:off x="2130938" y="2087705"/>
              <a:ext cx="120585" cy="166766"/>
            </a:xfrm>
            <a:custGeom>
              <a:avLst/>
              <a:gdLst>
                <a:gd name="T0" fmla="*/ 315 w 469"/>
                <a:gd name="T1" fmla="*/ 5 h 651"/>
                <a:gd name="T2" fmla="*/ 261 w 469"/>
                <a:gd name="T3" fmla="*/ 449 h 651"/>
                <a:gd name="T4" fmla="*/ 7 w 469"/>
                <a:gd name="T5" fmla="*/ 501 h 651"/>
                <a:gd name="T6" fmla="*/ 9 w 469"/>
                <a:gd name="T7" fmla="*/ 514 h 651"/>
                <a:gd name="T8" fmla="*/ 271 w 469"/>
                <a:gd name="T9" fmla="*/ 563 h 651"/>
                <a:gd name="T10" fmla="*/ 272 w 469"/>
                <a:gd name="T11" fmla="*/ 566 h 651"/>
                <a:gd name="T12" fmla="*/ 304 w 469"/>
                <a:gd name="T13" fmla="*/ 635 h 651"/>
                <a:gd name="T14" fmla="*/ 343 w 469"/>
                <a:gd name="T15" fmla="*/ 634 h 651"/>
                <a:gd name="T16" fmla="*/ 372 w 469"/>
                <a:gd name="T17" fmla="*/ 567 h 651"/>
                <a:gd name="T18" fmla="*/ 382 w 469"/>
                <a:gd name="T19" fmla="*/ 538 h 651"/>
                <a:gd name="T20" fmla="*/ 385 w 469"/>
                <a:gd name="T21" fmla="*/ 536 h 651"/>
                <a:gd name="T22" fmla="*/ 454 w 469"/>
                <a:gd name="T23" fmla="*/ 509 h 651"/>
                <a:gd name="T24" fmla="*/ 447 w 469"/>
                <a:gd name="T25" fmla="*/ 472 h 651"/>
                <a:gd name="T26" fmla="*/ 383 w 469"/>
                <a:gd name="T27" fmla="*/ 441 h 651"/>
                <a:gd name="T28" fmla="*/ 323 w 469"/>
                <a:gd name="T29" fmla="*/ 5 h 651"/>
                <a:gd name="T30" fmla="*/ 315 w 469"/>
                <a:gd name="T31" fmla="*/ 5 h 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69" h="651">
                  <a:moveTo>
                    <a:pt x="315" y="5"/>
                  </a:moveTo>
                  <a:lnTo>
                    <a:pt x="261" y="449"/>
                  </a:lnTo>
                  <a:lnTo>
                    <a:pt x="7" y="501"/>
                  </a:lnTo>
                  <a:cubicBezTo>
                    <a:pt x="0" y="504"/>
                    <a:pt x="1" y="515"/>
                    <a:pt x="9" y="514"/>
                  </a:cubicBezTo>
                  <a:lnTo>
                    <a:pt x="271" y="563"/>
                  </a:lnTo>
                  <a:cubicBezTo>
                    <a:pt x="272" y="564"/>
                    <a:pt x="272" y="565"/>
                    <a:pt x="272" y="566"/>
                  </a:cubicBezTo>
                  <a:lnTo>
                    <a:pt x="304" y="635"/>
                  </a:lnTo>
                  <a:cubicBezTo>
                    <a:pt x="312" y="651"/>
                    <a:pt x="335" y="651"/>
                    <a:pt x="343" y="634"/>
                  </a:cubicBezTo>
                  <a:lnTo>
                    <a:pt x="372" y="567"/>
                  </a:lnTo>
                  <a:cubicBezTo>
                    <a:pt x="377" y="558"/>
                    <a:pt x="380" y="548"/>
                    <a:pt x="382" y="538"/>
                  </a:cubicBezTo>
                  <a:cubicBezTo>
                    <a:pt x="383" y="538"/>
                    <a:pt x="384" y="537"/>
                    <a:pt x="385" y="536"/>
                  </a:cubicBezTo>
                  <a:lnTo>
                    <a:pt x="454" y="509"/>
                  </a:lnTo>
                  <a:cubicBezTo>
                    <a:pt x="469" y="499"/>
                    <a:pt x="464" y="476"/>
                    <a:pt x="447" y="472"/>
                  </a:cubicBezTo>
                  <a:lnTo>
                    <a:pt x="383" y="441"/>
                  </a:lnTo>
                  <a:lnTo>
                    <a:pt x="323" y="5"/>
                  </a:lnTo>
                  <a:cubicBezTo>
                    <a:pt x="322" y="0"/>
                    <a:pt x="316" y="0"/>
                    <a:pt x="315" y="5"/>
                  </a:cubicBezTo>
                  <a:close/>
                </a:path>
              </a:pathLst>
            </a:custGeom>
            <a:grpFill/>
            <a:ln>
              <a:noFill/>
            </a:ln>
          </p:spPr>
          <p:txBody>
            <a:bodyPr vert="horz" wrap="square" lIns="91440" tIns="45720" rIns="91440" bIns="45720" numCol="1" anchor="t" anchorCtr="0" compatLnSpc="1"/>
            <a:lstStyle/>
            <a:p>
              <a:endParaRPr lang="zh-TW" altLang="en-US"/>
            </a:p>
          </p:txBody>
        </p:sp>
        <p:sp>
          <p:nvSpPr>
            <p:cNvPr id="141" name="Freeform 341">
              <a:extLst>
                <a:ext uri="{FF2B5EF4-FFF2-40B4-BE49-F238E27FC236}">
                  <a16:creationId xmlns:a16="http://schemas.microsoft.com/office/drawing/2014/main" id="{0F1851D6-B290-6647-B6D5-0144779A0C15}"/>
                </a:ext>
              </a:extLst>
            </p:cNvPr>
            <p:cNvSpPr/>
            <p:nvPr/>
          </p:nvSpPr>
          <p:spPr bwMode="auto">
            <a:xfrm>
              <a:off x="2559399" y="2355814"/>
              <a:ext cx="56444" cy="23091"/>
            </a:xfrm>
            <a:custGeom>
              <a:avLst/>
              <a:gdLst>
                <a:gd name="T0" fmla="*/ 26 w 219"/>
                <a:gd name="T1" fmla="*/ 94 h 94"/>
                <a:gd name="T2" fmla="*/ 63 w 219"/>
                <a:gd name="T3" fmla="*/ 47 h 94"/>
                <a:gd name="T4" fmla="*/ 194 w 219"/>
                <a:gd name="T5" fmla="*/ 0 h 94"/>
                <a:gd name="T6" fmla="*/ 156 w 219"/>
                <a:gd name="T7" fmla="*/ 47 h 94"/>
                <a:gd name="T8" fmla="*/ 26 w 219"/>
                <a:gd name="T9" fmla="*/ 94 h 94"/>
              </a:gdLst>
              <a:ahLst/>
              <a:cxnLst>
                <a:cxn ang="0">
                  <a:pos x="T0" y="T1"/>
                </a:cxn>
                <a:cxn ang="0">
                  <a:pos x="T2" y="T3"/>
                </a:cxn>
                <a:cxn ang="0">
                  <a:pos x="T4" y="T5"/>
                </a:cxn>
                <a:cxn ang="0">
                  <a:pos x="T6" y="T7"/>
                </a:cxn>
                <a:cxn ang="0">
                  <a:pos x="T8" y="T9"/>
                </a:cxn>
              </a:cxnLst>
              <a:rect l="0" t="0" r="r" b="b"/>
              <a:pathLst>
                <a:path w="219" h="94">
                  <a:moveTo>
                    <a:pt x="26" y="94"/>
                  </a:moveTo>
                  <a:cubicBezTo>
                    <a:pt x="0" y="94"/>
                    <a:pt x="17" y="73"/>
                    <a:pt x="63" y="47"/>
                  </a:cubicBezTo>
                  <a:cubicBezTo>
                    <a:pt x="109" y="21"/>
                    <a:pt x="168" y="0"/>
                    <a:pt x="194" y="0"/>
                  </a:cubicBezTo>
                  <a:cubicBezTo>
                    <a:pt x="219" y="0"/>
                    <a:pt x="203" y="21"/>
                    <a:pt x="156" y="47"/>
                  </a:cubicBezTo>
                  <a:cubicBezTo>
                    <a:pt x="110" y="73"/>
                    <a:pt x="52" y="94"/>
                    <a:pt x="26" y="94"/>
                  </a:cubicBezTo>
                  <a:close/>
                </a:path>
              </a:pathLst>
            </a:custGeom>
            <a:grpFill/>
            <a:ln w="6350" cap="flat">
              <a:solidFill>
                <a:schemeClr val="bg1"/>
              </a:solidFill>
              <a:prstDash val="solid"/>
              <a:miter lim="800000"/>
            </a:ln>
          </p:spPr>
          <p:txBody>
            <a:bodyPr vert="horz" wrap="square" lIns="91440" tIns="45720" rIns="91440" bIns="45720" numCol="1" anchor="t" anchorCtr="0" compatLnSpc="1"/>
            <a:lstStyle/>
            <a:p>
              <a:endParaRPr lang="zh-TW" altLang="en-US"/>
            </a:p>
          </p:txBody>
        </p:sp>
        <p:sp>
          <p:nvSpPr>
            <p:cNvPr id="142" name="Freeform 342">
              <a:extLst>
                <a:ext uri="{FF2B5EF4-FFF2-40B4-BE49-F238E27FC236}">
                  <a16:creationId xmlns:a16="http://schemas.microsoft.com/office/drawing/2014/main" id="{56E56E76-AA66-294B-A99C-49F1E7BDEDA2}"/>
                </a:ext>
              </a:extLst>
            </p:cNvPr>
            <p:cNvSpPr>
              <a:spLocks noEditPoints="1"/>
            </p:cNvSpPr>
            <p:nvPr/>
          </p:nvSpPr>
          <p:spPr bwMode="auto">
            <a:xfrm>
              <a:off x="2541440" y="2308350"/>
              <a:ext cx="48747" cy="53878"/>
            </a:xfrm>
            <a:custGeom>
              <a:avLst/>
              <a:gdLst>
                <a:gd name="T0" fmla="*/ 143 w 190"/>
                <a:gd name="T1" fmla="*/ 155 h 210"/>
                <a:gd name="T2" fmla="*/ 104 w 190"/>
                <a:gd name="T3" fmla="*/ 155 h 210"/>
                <a:gd name="T4" fmla="*/ 104 w 190"/>
                <a:gd name="T5" fmla="*/ 173 h 210"/>
                <a:gd name="T6" fmla="*/ 60 w 190"/>
                <a:gd name="T7" fmla="*/ 173 h 210"/>
                <a:gd name="T8" fmla="*/ 60 w 190"/>
                <a:gd name="T9" fmla="*/ 155 h 210"/>
                <a:gd name="T10" fmla="*/ 25 w 190"/>
                <a:gd name="T11" fmla="*/ 155 h 210"/>
                <a:gd name="T12" fmla="*/ 0 w 190"/>
                <a:gd name="T13" fmla="*/ 210 h 210"/>
                <a:gd name="T14" fmla="*/ 160 w 190"/>
                <a:gd name="T15" fmla="*/ 210 h 210"/>
                <a:gd name="T16" fmla="*/ 143 w 190"/>
                <a:gd name="T17" fmla="*/ 155 h 210"/>
                <a:gd name="T18" fmla="*/ 159 w 190"/>
                <a:gd name="T19" fmla="*/ 78 h 210"/>
                <a:gd name="T20" fmla="*/ 159 w 190"/>
                <a:gd name="T21" fmla="*/ 78 h 210"/>
                <a:gd name="T22" fmla="*/ 190 w 190"/>
                <a:gd name="T23" fmla="*/ 78 h 210"/>
                <a:gd name="T24" fmla="*/ 190 w 190"/>
                <a:gd name="T25" fmla="*/ 61 h 210"/>
                <a:gd name="T26" fmla="*/ 156 w 190"/>
                <a:gd name="T27" fmla="*/ 57 h 210"/>
                <a:gd name="T28" fmla="*/ 83 w 190"/>
                <a:gd name="T29" fmla="*/ 0 h 210"/>
                <a:gd name="T30" fmla="*/ 7 w 190"/>
                <a:gd name="T31" fmla="*/ 75 h 210"/>
                <a:gd name="T32" fmla="*/ 7 w 190"/>
                <a:gd name="T33" fmla="*/ 78 h 210"/>
                <a:gd name="T34" fmla="*/ 17 w 190"/>
                <a:gd name="T35" fmla="*/ 78 h 210"/>
                <a:gd name="T36" fmla="*/ 37 w 190"/>
                <a:gd name="T37" fmla="*/ 124 h 210"/>
                <a:gd name="T38" fmla="*/ 85 w 190"/>
                <a:gd name="T39" fmla="*/ 144 h 210"/>
                <a:gd name="T40" fmla="*/ 133 w 190"/>
                <a:gd name="T41" fmla="*/ 124 h 210"/>
                <a:gd name="T42" fmla="*/ 153 w 190"/>
                <a:gd name="T43" fmla="*/ 78 h 210"/>
                <a:gd name="T44" fmla="*/ 159 w 190"/>
                <a:gd name="T45" fmla="*/ 78 h 210"/>
                <a:gd name="T46" fmla="*/ 36 w 190"/>
                <a:gd name="T47" fmla="*/ 78 h 210"/>
                <a:gd name="T48" fmla="*/ 36 w 190"/>
                <a:gd name="T49" fmla="*/ 78 h 210"/>
                <a:gd name="T50" fmla="*/ 99 w 190"/>
                <a:gd name="T51" fmla="*/ 78 h 210"/>
                <a:gd name="T52" fmla="*/ 133 w 190"/>
                <a:gd name="T53" fmla="*/ 78 h 210"/>
                <a:gd name="T54" fmla="*/ 119 w 190"/>
                <a:gd name="T55" fmla="*/ 110 h 210"/>
                <a:gd name="T56" fmla="*/ 85 w 190"/>
                <a:gd name="T57" fmla="*/ 124 h 210"/>
                <a:gd name="T58" fmla="*/ 50 w 190"/>
                <a:gd name="T59" fmla="*/ 110 h 210"/>
                <a:gd name="T60" fmla="*/ 36 w 190"/>
                <a:gd name="T61" fmla="*/ 78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 h="210">
                  <a:moveTo>
                    <a:pt x="143" y="155"/>
                  </a:moveTo>
                  <a:lnTo>
                    <a:pt x="104" y="155"/>
                  </a:lnTo>
                  <a:lnTo>
                    <a:pt x="104" y="173"/>
                  </a:lnTo>
                  <a:lnTo>
                    <a:pt x="60" y="173"/>
                  </a:lnTo>
                  <a:lnTo>
                    <a:pt x="60" y="155"/>
                  </a:lnTo>
                  <a:lnTo>
                    <a:pt x="25" y="155"/>
                  </a:lnTo>
                  <a:lnTo>
                    <a:pt x="0" y="210"/>
                  </a:lnTo>
                  <a:lnTo>
                    <a:pt x="160" y="210"/>
                  </a:lnTo>
                  <a:lnTo>
                    <a:pt x="143" y="155"/>
                  </a:lnTo>
                  <a:close/>
                  <a:moveTo>
                    <a:pt x="159" y="78"/>
                  </a:moveTo>
                  <a:lnTo>
                    <a:pt x="159" y="78"/>
                  </a:lnTo>
                  <a:lnTo>
                    <a:pt x="190" y="78"/>
                  </a:lnTo>
                  <a:lnTo>
                    <a:pt x="190" y="61"/>
                  </a:lnTo>
                  <a:lnTo>
                    <a:pt x="156" y="57"/>
                  </a:lnTo>
                  <a:cubicBezTo>
                    <a:pt x="148" y="24"/>
                    <a:pt x="118" y="0"/>
                    <a:pt x="83" y="0"/>
                  </a:cubicBezTo>
                  <a:cubicBezTo>
                    <a:pt x="41" y="0"/>
                    <a:pt x="7" y="34"/>
                    <a:pt x="7" y="75"/>
                  </a:cubicBezTo>
                  <a:cubicBezTo>
                    <a:pt x="7" y="76"/>
                    <a:pt x="7" y="77"/>
                    <a:pt x="7" y="78"/>
                  </a:cubicBezTo>
                  <a:lnTo>
                    <a:pt x="17" y="78"/>
                  </a:lnTo>
                  <a:cubicBezTo>
                    <a:pt x="17" y="96"/>
                    <a:pt x="25" y="112"/>
                    <a:pt x="37" y="124"/>
                  </a:cubicBezTo>
                  <a:cubicBezTo>
                    <a:pt x="49" y="136"/>
                    <a:pt x="66" y="144"/>
                    <a:pt x="85" y="144"/>
                  </a:cubicBezTo>
                  <a:cubicBezTo>
                    <a:pt x="104" y="144"/>
                    <a:pt x="121" y="136"/>
                    <a:pt x="133" y="124"/>
                  </a:cubicBezTo>
                  <a:cubicBezTo>
                    <a:pt x="145" y="112"/>
                    <a:pt x="152" y="96"/>
                    <a:pt x="153" y="78"/>
                  </a:cubicBezTo>
                  <a:lnTo>
                    <a:pt x="159" y="78"/>
                  </a:lnTo>
                  <a:close/>
                  <a:moveTo>
                    <a:pt x="36" y="78"/>
                  </a:moveTo>
                  <a:lnTo>
                    <a:pt x="36" y="78"/>
                  </a:lnTo>
                  <a:lnTo>
                    <a:pt x="99" y="78"/>
                  </a:lnTo>
                  <a:lnTo>
                    <a:pt x="133" y="78"/>
                  </a:lnTo>
                  <a:cubicBezTo>
                    <a:pt x="133" y="91"/>
                    <a:pt x="127" y="102"/>
                    <a:pt x="119" y="110"/>
                  </a:cubicBezTo>
                  <a:cubicBezTo>
                    <a:pt x="110" y="119"/>
                    <a:pt x="98" y="124"/>
                    <a:pt x="85" y="124"/>
                  </a:cubicBezTo>
                  <a:cubicBezTo>
                    <a:pt x="71" y="124"/>
                    <a:pt x="59" y="119"/>
                    <a:pt x="50" y="110"/>
                  </a:cubicBezTo>
                  <a:cubicBezTo>
                    <a:pt x="42" y="102"/>
                    <a:pt x="37" y="91"/>
                    <a:pt x="36" y="78"/>
                  </a:cubicBezTo>
                  <a:close/>
                </a:path>
              </a:pathLst>
            </a:custGeom>
            <a:grpFill/>
            <a:ln>
              <a:noFill/>
            </a:ln>
          </p:spPr>
          <p:txBody>
            <a:bodyPr vert="horz" wrap="square" lIns="91440" tIns="45720" rIns="91440" bIns="45720" numCol="1" anchor="t" anchorCtr="0" compatLnSpc="1"/>
            <a:lstStyle/>
            <a:p>
              <a:endParaRPr lang="zh-TW" altLang="en-US"/>
            </a:p>
          </p:txBody>
        </p:sp>
        <p:sp>
          <p:nvSpPr>
            <p:cNvPr id="143" name="Freeform 343">
              <a:extLst>
                <a:ext uri="{FF2B5EF4-FFF2-40B4-BE49-F238E27FC236}">
                  <a16:creationId xmlns:a16="http://schemas.microsoft.com/office/drawing/2014/main" id="{C9246076-FBD1-D84A-A7B2-199F1253088D}"/>
                </a:ext>
              </a:extLst>
            </p:cNvPr>
            <p:cNvSpPr>
              <a:spLocks noEditPoints="1"/>
            </p:cNvSpPr>
            <p:nvPr/>
          </p:nvSpPr>
          <p:spPr bwMode="auto">
            <a:xfrm>
              <a:off x="2206624" y="2251906"/>
              <a:ext cx="497733" cy="255281"/>
            </a:xfrm>
            <a:custGeom>
              <a:avLst/>
              <a:gdLst>
                <a:gd name="T0" fmla="*/ 1850 w 1940"/>
                <a:gd name="T1" fmla="*/ 493 h 996"/>
                <a:gd name="T2" fmla="*/ 1802 w 1940"/>
                <a:gd name="T3" fmla="*/ 578 h 996"/>
                <a:gd name="T4" fmla="*/ 1887 w 1940"/>
                <a:gd name="T5" fmla="*/ 630 h 996"/>
                <a:gd name="T6" fmla="*/ 1924 w 1940"/>
                <a:gd name="T7" fmla="*/ 799 h 996"/>
                <a:gd name="T8" fmla="*/ 1872 w 1940"/>
                <a:gd name="T9" fmla="*/ 821 h 996"/>
                <a:gd name="T10" fmla="*/ 1447 w 1940"/>
                <a:gd name="T11" fmla="*/ 821 h 996"/>
                <a:gd name="T12" fmla="*/ 1143 w 1940"/>
                <a:gd name="T13" fmla="*/ 856 h 996"/>
                <a:gd name="T14" fmla="*/ 664 w 1940"/>
                <a:gd name="T15" fmla="*/ 919 h 996"/>
                <a:gd name="T16" fmla="*/ 529 w 1940"/>
                <a:gd name="T17" fmla="*/ 724 h 996"/>
                <a:gd name="T18" fmla="*/ 1170 w 1940"/>
                <a:gd name="T19" fmla="*/ 128 h 996"/>
                <a:gd name="T20" fmla="*/ 1715 w 1940"/>
                <a:gd name="T21" fmla="*/ 403 h 996"/>
                <a:gd name="T22" fmla="*/ 51 w 1940"/>
                <a:gd name="T23" fmla="*/ 449 h 996"/>
                <a:gd name="T24" fmla="*/ 51 w 1940"/>
                <a:gd name="T25" fmla="*/ 100 h 996"/>
                <a:gd name="T26" fmla="*/ 96 w 1940"/>
                <a:gd name="T27" fmla="*/ 0 h 996"/>
                <a:gd name="T28" fmla="*/ 1068 w 1940"/>
                <a:gd name="T29" fmla="*/ 0 h 996"/>
                <a:gd name="T30" fmla="*/ 1085 w 1940"/>
                <a:gd name="T31" fmla="*/ 632 h 996"/>
                <a:gd name="T32" fmla="*/ 489 w 1940"/>
                <a:gd name="T33" fmla="*/ 678 h 996"/>
                <a:gd name="T34" fmla="*/ 181 w 1940"/>
                <a:gd name="T35" fmla="*/ 678 h 996"/>
                <a:gd name="T36" fmla="*/ 51 w 1940"/>
                <a:gd name="T37" fmla="*/ 632 h 996"/>
                <a:gd name="T38" fmla="*/ 51 w 1940"/>
                <a:gd name="T39" fmla="*/ 449 h 996"/>
                <a:gd name="T40" fmla="*/ 335 w 1940"/>
                <a:gd name="T41" fmla="*/ 647 h 996"/>
                <a:gd name="T42" fmla="*/ 335 w 1940"/>
                <a:gd name="T43" fmla="*/ 996 h 996"/>
                <a:gd name="T44" fmla="*/ 335 w 1940"/>
                <a:gd name="T45" fmla="*/ 647 h 996"/>
                <a:gd name="T46" fmla="*/ 335 w 1940"/>
                <a:gd name="T47" fmla="*/ 726 h 996"/>
                <a:gd name="T48" fmla="*/ 335 w 1940"/>
                <a:gd name="T49" fmla="*/ 917 h 996"/>
                <a:gd name="T50" fmla="*/ 335 w 1940"/>
                <a:gd name="T51" fmla="*/ 726 h 996"/>
                <a:gd name="T52" fmla="*/ 147 w 1940"/>
                <a:gd name="T53" fmla="*/ 724 h 996"/>
                <a:gd name="T54" fmla="*/ 128 w 1940"/>
                <a:gd name="T55" fmla="*/ 856 h 996"/>
                <a:gd name="T56" fmla="*/ 4 w 1940"/>
                <a:gd name="T57" fmla="*/ 827 h 996"/>
                <a:gd name="T58" fmla="*/ 147 w 1940"/>
                <a:gd name="T59" fmla="*/ 724 h 996"/>
                <a:gd name="T60" fmla="*/ 1457 w 1940"/>
                <a:gd name="T61" fmla="*/ 894 h 996"/>
                <a:gd name="T62" fmla="*/ 1154 w 1940"/>
                <a:gd name="T63" fmla="*/ 933 h 996"/>
                <a:gd name="T64" fmla="*/ 1457 w 1940"/>
                <a:gd name="T65" fmla="*/ 894 h 996"/>
                <a:gd name="T66" fmla="*/ 1660 w 1940"/>
                <a:gd name="T67" fmla="*/ 647 h 996"/>
                <a:gd name="T68" fmla="*/ 1660 w 1940"/>
                <a:gd name="T69" fmla="*/ 995 h 996"/>
                <a:gd name="T70" fmla="*/ 1660 w 1940"/>
                <a:gd name="T71" fmla="*/ 647 h 996"/>
                <a:gd name="T72" fmla="*/ 1660 w 1940"/>
                <a:gd name="T73" fmla="*/ 725 h 996"/>
                <a:gd name="T74" fmla="*/ 1660 w 1940"/>
                <a:gd name="T75" fmla="*/ 917 h 996"/>
                <a:gd name="T76" fmla="*/ 1660 w 1940"/>
                <a:gd name="T77" fmla="*/ 725 h 996"/>
                <a:gd name="T78" fmla="*/ 1245 w 1940"/>
                <a:gd name="T79" fmla="*/ 445 h 996"/>
                <a:gd name="T80" fmla="*/ 1350 w 1940"/>
                <a:gd name="T81" fmla="*/ 476 h 996"/>
                <a:gd name="T82" fmla="*/ 1245 w 1940"/>
                <a:gd name="T83" fmla="*/ 445 h 996"/>
                <a:gd name="T84" fmla="*/ 1635 w 1940"/>
                <a:gd name="T85" fmla="*/ 444 h 996"/>
                <a:gd name="T86" fmla="*/ 1251 w 1940"/>
                <a:gd name="T87" fmla="*/ 194 h 996"/>
                <a:gd name="T88" fmla="*/ 1480 w 1940"/>
                <a:gd name="T89" fmla="*/ 405 h 996"/>
                <a:gd name="T90" fmla="*/ 1635 w 1940"/>
                <a:gd name="T91" fmla="*/ 444 h 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40" h="996">
                  <a:moveTo>
                    <a:pt x="1827" y="442"/>
                  </a:moveTo>
                  <a:cubicBezTo>
                    <a:pt x="1835" y="459"/>
                    <a:pt x="1843" y="476"/>
                    <a:pt x="1850" y="493"/>
                  </a:cubicBezTo>
                  <a:lnTo>
                    <a:pt x="1802" y="493"/>
                  </a:lnTo>
                  <a:lnTo>
                    <a:pt x="1802" y="578"/>
                  </a:lnTo>
                  <a:lnTo>
                    <a:pt x="1876" y="578"/>
                  </a:lnTo>
                  <a:cubicBezTo>
                    <a:pt x="1880" y="596"/>
                    <a:pt x="1885" y="617"/>
                    <a:pt x="1887" y="630"/>
                  </a:cubicBezTo>
                  <a:cubicBezTo>
                    <a:pt x="1904" y="635"/>
                    <a:pt x="1926" y="630"/>
                    <a:pt x="1931" y="648"/>
                  </a:cubicBezTo>
                  <a:cubicBezTo>
                    <a:pt x="1940" y="682"/>
                    <a:pt x="1931" y="764"/>
                    <a:pt x="1924" y="799"/>
                  </a:cubicBezTo>
                  <a:lnTo>
                    <a:pt x="1872" y="826"/>
                  </a:lnTo>
                  <a:cubicBezTo>
                    <a:pt x="1872" y="825"/>
                    <a:pt x="1872" y="823"/>
                    <a:pt x="1872" y="821"/>
                  </a:cubicBezTo>
                  <a:cubicBezTo>
                    <a:pt x="1872" y="700"/>
                    <a:pt x="1777" y="602"/>
                    <a:pt x="1660" y="602"/>
                  </a:cubicBezTo>
                  <a:cubicBezTo>
                    <a:pt x="1542" y="602"/>
                    <a:pt x="1447" y="700"/>
                    <a:pt x="1447" y="821"/>
                  </a:cubicBezTo>
                  <a:cubicBezTo>
                    <a:pt x="1447" y="833"/>
                    <a:pt x="1448" y="844"/>
                    <a:pt x="1449" y="856"/>
                  </a:cubicBezTo>
                  <a:lnTo>
                    <a:pt x="1143" y="856"/>
                  </a:lnTo>
                  <a:lnTo>
                    <a:pt x="1116" y="919"/>
                  </a:lnTo>
                  <a:lnTo>
                    <a:pt x="664" y="919"/>
                  </a:lnTo>
                  <a:lnTo>
                    <a:pt x="526" y="919"/>
                  </a:lnTo>
                  <a:cubicBezTo>
                    <a:pt x="566" y="850"/>
                    <a:pt x="545" y="757"/>
                    <a:pt x="529" y="724"/>
                  </a:cubicBezTo>
                  <a:lnTo>
                    <a:pt x="1142" y="724"/>
                  </a:lnTo>
                  <a:lnTo>
                    <a:pt x="1170" y="128"/>
                  </a:lnTo>
                  <a:cubicBezTo>
                    <a:pt x="1333" y="132"/>
                    <a:pt x="1470" y="139"/>
                    <a:pt x="1541" y="149"/>
                  </a:cubicBezTo>
                  <a:lnTo>
                    <a:pt x="1715" y="403"/>
                  </a:lnTo>
                  <a:lnTo>
                    <a:pt x="1827" y="442"/>
                  </a:lnTo>
                  <a:close/>
                  <a:moveTo>
                    <a:pt x="51" y="449"/>
                  </a:moveTo>
                  <a:lnTo>
                    <a:pt x="51" y="232"/>
                  </a:lnTo>
                  <a:lnTo>
                    <a:pt x="51" y="100"/>
                  </a:lnTo>
                  <a:lnTo>
                    <a:pt x="51" y="46"/>
                  </a:lnTo>
                  <a:cubicBezTo>
                    <a:pt x="51" y="21"/>
                    <a:pt x="71" y="0"/>
                    <a:pt x="96" y="0"/>
                  </a:cubicBezTo>
                  <a:lnTo>
                    <a:pt x="1068" y="0"/>
                  </a:lnTo>
                  <a:lnTo>
                    <a:pt x="1068" y="0"/>
                  </a:lnTo>
                  <a:cubicBezTo>
                    <a:pt x="1093" y="0"/>
                    <a:pt x="1114" y="21"/>
                    <a:pt x="1112" y="46"/>
                  </a:cubicBezTo>
                  <a:lnTo>
                    <a:pt x="1085" y="632"/>
                  </a:lnTo>
                  <a:cubicBezTo>
                    <a:pt x="1083" y="657"/>
                    <a:pt x="1065" y="678"/>
                    <a:pt x="1040" y="678"/>
                  </a:cubicBezTo>
                  <a:lnTo>
                    <a:pt x="489" y="678"/>
                  </a:lnTo>
                  <a:cubicBezTo>
                    <a:pt x="451" y="635"/>
                    <a:pt x="396" y="608"/>
                    <a:pt x="335" y="608"/>
                  </a:cubicBezTo>
                  <a:cubicBezTo>
                    <a:pt x="274" y="608"/>
                    <a:pt x="219" y="635"/>
                    <a:pt x="181" y="678"/>
                  </a:cubicBezTo>
                  <a:lnTo>
                    <a:pt x="96" y="678"/>
                  </a:lnTo>
                  <a:cubicBezTo>
                    <a:pt x="71" y="678"/>
                    <a:pt x="51" y="657"/>
                    <a:pt x="51" y="632"/>
                  </a:cubicBezTo>
                  <a:lnTo>
                    <a:pt x="51" y="577"/>
                  </a:lnTo>
                  <a:lnTo>
                    <a:pt x="51" y="449"/>
                  </a:lnTo>
                  <a:close/>
                  <a:moveTo>
                    <a:pt x="335" y="647"/>
                  </a:moveTo>
                  <a:lnTo>
                    <a:pt x="335" y="647"/>
                  </a:lnTo>
                  <a:cubicBezTo>
                    <a:pt x="241" y="647"/>
                    <a:pt x="165" y="725"/>
                    <a:pt x="165" y="822"/>
                  </a:cubicBezTo>
                  <a:cubicBezTo>
                    <a:pt x="165" y="918"/>
                    <a:pt x="241" y="996"/>
                    <a:pt x="335" y="996"/>
                  </a:cubicBezTo>
                  <a:cubicBezTo>
                    <a:pt x="429" y="996"/>
                    <a:pt x="505" y="918"/>
                    <a:pt x="505" y="822"/>
                  </a:cubicBezTo>
                  <a:cubicBezTo>
                    <a:pt x="505" y="725"/>
                    <a:pt x="429" y="647"/>
                    <a:pt x="335" y="647"/>
                  </a:cubicBezTo>
                  <a:close/>
                  <a:moveTo>
                    <a:pt x="335" y="726"/>
                  </a:moveTo>
                  <a:lnTo>
                    <a:pt x="335" y="726"/>
                  </a:lnTo>
                  <a:cubicBezTo>
                    <a:pt x="387" y="726"/>
                    <a:pt x="428" y="769"/>
                    <a:pt x="428" y="822"/>
                  </a:cubicBezTo>
                  <a:cubicBezTo>
                    <a:pt x="428" y="874"/>
                    <a:pt x="387" y="917"/>
                    <a:pt x="335" y="917"/>
                  </a:cubicBezTo>
                  <a:cubicBezTo>
                    <a:pt x="284" y="917"/>
                    <a:pt x="242" y="874"/>
                    <a:pt x="242" y="822"/>
                  </a:cubicBezTo>
                  <a:cubicBezTo>
                    <a:pt x="242" y="769"/>
                    <a:pt x="284" y="726"/>
                    <a:pt x="335" y="726"/>
                  </a:cubicBezTo>
                  <a:close/>
                  <a:moveTo>
                    <a:pt x="147" y="724"/>
                  </a:moveTo>
                  <a:lnTo>
                    <a:pt x="147" y="724"/>
                  </a:lnTo>
                  <a:cubicBezTo>
                    <a:pt x="133" y="753"/>
                    <a:pt x="125" y="786"/>
                    <a:pt x="125" y="821"/>
                  </a:cubicBezTo>
                  <a:cubicBezTo>
                    <a:pt x="125" y="833"/>
                    <a:pt x="126" y="844"/>
                    <a:pt x="128" y="856"/>
                  </a:cubicBezTo>
                  <a:lnTo>
                    <a:pt x="100" y="856"/>
                  </a:lnTo>
                  <a:cubicBezTo>
                    <a:pt x="68" y="846"/>
                    <a:pt x="36" y="836"/>
                    <a:pt x="4" y="827"/>
                  </a:cubicBezTo>
                  <a:cubicBezTo>
                    <a:pt x="3" y="793"/>
                    <a:pt x="1" y="758"/>
                    <a:pt x="0" y="724"/>
                  </a:cubicBezTo>
                  <a:lnTo>
                    <a:pt x="147" y="724"/>
                  </a:lnTo>
                  <a:close/>
                  <a:moveTo>
                    <a:pt x="1457" y="894"/>
                  </a:moveTo>
                  <a:lnTo>
                    <a:pt x="1457" y="894"/>
                  </a:lnTo>
                  <a:lnTo>
                    <a:pt x="1171" y="894"/>
                  </a:lnTo>
                  <a:lnTo>
                    <a:pt x="1154" y="933"/>
                  </a:lnTo>
                  <a:lnTo>
                    <a:pt x="1457" y="933"/>
                  </a:lnTo>
                  <a:lnTo>
                    <a:pt x="1457" y="894"/>
                  </a:lnTo>
                  <a:close/>
                  <a:moveTo>
                    <a:pt x="1660" y="647"/>
                  </a:moveTo>
                  <a:lnTo>
                    <a:pt x="1660" y="647"/>
                  </a:lnTo>
                  <a:cubicBezTo>
                    <a:pt x="1566" y="647"/>
                    <a:pt x="1490" y="725"/>
                    <a:pt x="1490" y="821"/>
                  </a:cubicBezTo>
                  <a:cubicBezTo>
                    <a:pt x="1490" y="917"/>
                    <a:pt x="1566" y="995"/>
                    <a:pt x="1660" y="995"/>
                  </a:cubicBezTo>
                  <a:cubicBezTo>
                    <a:pt x="1753" y="995"/>
                    <a:pt x="1829" y="917"/>
                    <a:pt x="1829" y="821"/>
                  </a:cubicBezTo>
                  <a:cubicBezTo>
                    <a:pt x="1829" y="725"/>
                    <a:pt x="1753" y="647"/>
                    <a:pt x="1660" y="647"/>
                  </a:cubicBezTo>
                  <a:close/>
                  <a:moveTo>
                    <a:pt x="1660" y="725"/>
                  </a:moveTo>
                  <a:lnTo>
                    <a:pt x="1660" y="725"/>
                  </a:lnTo>
                  <a:cubicBezTo>
                    <a:pt x="1608" y="725"/>
                    <a:pt x="1567" y="768"/>
                    <a:pt x="1567" y="821"/>
                  </a:cubicBezTo>
                  <a:cubicBezTo>
                    <a:pt x="1567" y="874"/>
                    <a:pt x="1608" y="917"/>
                    <a:pt x="1660" y="917"/>
                  </a:cubicBezTo>
                  <a:cubicBezTo>
                    <a:pt x="1711" y="917"/>
                    <a:pt x="1753" y="874"/>
                    <a:pt x="1753" y="821"/>
                  </a:cubicBezTo>
                  <a:cubicBezTo>
                    <a:pt x="1753" y="768"/>
                    <a:pt x="1711" y="725"/>
                    <a:pt x="1660" y="725"/>
                  </a:cubicBezTo>
                  <a:close/>
                  <a:moveTo>
                    <a:pt x="1245" y="445"/>
                  </a:moveTo>
                  <a:lnTo>
                    <a:pt x="1245" y="445"/>
                  </a:lnTo>
                  <a:lnTo>
                    <a:pt x="1243" y="490"/>
                  </a:lnTo>
                  <a:cubicBezTo>
                    <a:pt x="1243" y="490"/>
                    <a:pt x="1335" y="488"/>
                    <a:pt x="1350" y="476"/>
                  </a:cubicBezTo>
                  <a:cubicBezTo>
                    <a:pt x="1365" y="463"/>
                    <a:pt x="1357" y="451"/>
                    <a:pt x="1357" y="451"/>
                  </a:cubicBezTo>
                  <a:lnTo>
                    <a:pt x="1245" y="445"/>
                  </a:lnTo>
                  <a:close/>
                  <a:moveTo>
                    <a:pt x="1635" y="444"/>
                  </a:moveTo>
                  <a:lnTo>
                    <a:pt x="1635" y="444"/>
                  </a:lnTo>
                  <a:cubicBezTo>
                    <a:pt x="1605" y="383"/>
                    <a:pt x="1524" y="256"/>
                    <a:pt x="1492" y="205"/>
                  </a:cubicBezTo>
                  <a:cubicBezTo>
                    <a:pt x="1425" y="197"/>
                    <a:pt x="1340" y="197"/>
                    <a:pt x="1251" y="194"/>
                  </a:cubicBezTo>
                  <a:cubicBezTo>
                    <a:pt x="1249" y="262"/>
                    <a:pt x="1248" y="330"/>
                    <a:pt x="1247" y="399"/>
                  </a:cubicBezTo>
                  <a:lnTo>
                    <a:pt x="1480" y="405"/>
                  </a:lnTo>
                  <a:lnTo>
                    <a:pt x="1504" y="440"/>
                  </a:lnTo>
                  <a:lnTo>
                    <a:pt x="1635" y="444"/>
                  </a:lnTo>
                  <a:close/>
                </a:path>
              </a:pathLst>
            </a:custGeom>
            <a:grpFill/>
            <a:ln>
              <a:noFill/>
            </a:ln>
          </p:spPr>
          <p:txBody>
            <a:bodyPr vert="horz" wrap="square" lIns="91440" tIns="45720" rIns="91440" bIns="45720" numCol="1" anchor="t" anchorCtr="0" compatLnSpc="1"/>
            <a:lstStyle/>
            <a:p>
              <a:endParaRPr lang="zh-TW" altLang="en-US"/>
            </a:p>
          </p:txBody>
        </p:sp>
        <p:sp>
          <p:nvSpPr>
            <p:cNvPr id="144" name="Freeform 344">
              <a:extLst>
                <a:ext uri="{FF2B5EF4-FFF2-40B4-BE49-F238E27FC236}">
                  <a16:creationId xmlns:a16="http://schemas.microsoft.com/office/drawing/2014/main" id="{55D88A5B-6382-0C4C-83F6-ED006C8F905B}"/>
                </a:ext>
              </a:extLst>
            </p:cNvPr>
            <p:cNvSpPr/>
            <p:nvPr/>
          </p:nvSpPr>
          <p:spPr bwMode="auto">
            <a:xfrm>
              <a:off x="2674853" y="2377622"/>
              <a:ext cx="12828" cy="21808"/>
            </a:xfrm>
            <a:custGeom>
              <a:avLst/>
              <a:gdLst>
                <a:gd name="T0" fmla="*/ 0 w 52"/>
                <a:gd name="T1" fmla="*/ 0 h 85"/>
                <a:gd name="T2" fmla="*/ 26 w 52"/>
                <a:gd name="T3" fmla="*/ 0 h 85"/>
                <a:gd name="T4" fmla="*/ 52 w 52"/>
                <a:gd name="T5" fmla="*/ 85 h 85"/>
                <a:gd name="T6" fmla="*/ 26 w 52"/>
                <a:gd name="T7" fmla="*/ 85 h 85"/>
                <a:gd name="T8" fmla="*/ 0 w 52"/>
                <a:gd name="T9" fmla="*/ 0 h 85"/>
              </a:gdLst>
              <a:ahLst/>
              <a:cxnLst>
                <a:cxn ang="0">
                  <a:pos x="T0" y="T1"/>
                </a:cxn>
                <a:cxn ang="0">
                  <a:pos x="T2" y="T3"/>
                </a:cxn>
                <a:cxn ang="0">
                  <a:pos x="T4" y="T5"/>
                </a:cxn>
                <a:cxn ang="0">
                  <a:pos x="T6" y="T7"/>
                </a:cxn>
                <a:cxn ang="0">
                  <a:pos x="T8" y="T9"/>
                </a:cxn>
              </a:cxnLst>
              <a:rect l="0" t="0" r="r" b="b"/>
              <a:pathLst>
                <a:path w="52" h="85">
                  <a:moveTo>
                    <a:pt x="0" y="0"/>
                  </a:moveTo>
                  <a:lnTo>
                    <a:pt x="26" y="0"/>
                  </a:lnTo>
                  <a:lnTo>
                    <a:pt x="52" y="85"/>
                  </a:lnTo>
                  <a:lnTo>
                    <a:pt x="26" y="85"/>
                  </a:lnTo>
                  <a:lnTo>
                    <a:pt x="0" y="0"/>
                  </a:lnTo>
                  <a:close/>
                </a:path>
              </a:pathLst>
            </a:custGeom>
            <a:grpFill/>
            <a:ln>
              <a:noFill/>
            </a:ln>
          </p:spPr>
          <p:txBody>
            <a:bodyPr vert="horz" wrap="square" lIns="91440" tIns="45720" rIns="91440" bIns="45720" numCol="1" anchor="t" anchorCtr="0" compatLnSpc="1"/>
            <a:lstStyle/>
            <a:p>
              <a:endParaRPr lang="zh-TW" altLang="en-US"/>
            </a:p>
          </p:txBody>
        </p:sp>
        <p:sp>
          <p:nvSpPr>
            <p:cNvPr id="145" name="Oval 345">
              <a:extLst>
                <a:ext uri="{FF2B5EF4-FFF2-40B4-BE49-F238E27FC236}">
                  <a16:creationId xmlns:a16="http://schemas.microsoft.com/office/drawing/2014/main" id="{90E6A043-DD6A-9D4F-A74B-732D2947D201}"/>
                </a:ext>
              </a:extLst>
            </p:cNvPr>
            <p:cNvSpPr>
              <a:spLocks noChangeArrowheads="1"/>
            </p:cNvSpPr>
            <p:nvPr/>
          </p:nvSpPr>
          <p:spPr bwMode="auto">
            <a:xfrm>
              <a:off x="2287442" y="2457157"/>
              <a:ext cx="10263" cy="10263"/>
            </a:xfrm>
            <a:prstGeom prst="ellipse">
              <a:avLst/>
            </a:prstGeom>
            <a:grpFill/>
            <a:ln>
              <a:noFill/>
            </a:ln>
          </p:spPr>
          <p:txBody>
            <a:bodyPr vert="horz" wrap="square" lIns="91440" tIns="45720" rIns="91440" bIns="45720" numCol="1" anchor="t" anchorCtr="0" compatLnSpc="1"/>
            <a:lstStyle/>
            <a:p>
              <a:endParaRPr lang="zh-TW" altLang="en-US"/>
            </a:p>
          </p:txBody>
        </p:sp>
        <p:sp>
          <p:nvSpPr>
            <p:cNvPr id="146" name="Oval 346">
              <a:extLst>
                <a:ext uri="{FF2B5EF4-FFF2-40B4-BE49-F238E27FC236}">
                  <a16:creationId xmlns:a16="http://schemas.microsoft.com/office/drawing/2014/main" id="{ED67C2D3-A67D-A24C-AA5A-CE46CB22DB36}"/>
                </a:ext>
              </a:extLst>
            </p:cNvPr>
            <p:cNvSpPr>
              <a:spLocks noChangeArrowheads="1"/>
            </p:cNvSpPr>
            <p:nvPr/>
          </p:nvSpPr>
          <p:spPr bwMode="auto">
            <a:xfrm>
              <a:off x="2627388" y="2457157"/>
              <a:ext cx="10263" cy="10263"/>
            </a:xfrm>
            <a:prstGeom prst="ellipse">
              <a:avLst/>
            </a:prstGeom>
            <a:grpFill/>
            <a:ln>
              <a:noFill/>
            </a:ln>
          </p:spPr>
          <p:txBody>
            <a:bodyPr vert="horz" wrap="square" lIns="91440" tIns="45720" rIns="91440" bIns="45720" numCol="1" anchor="t" anchorCtr="0" compatLnSpc="1"/>
            <a:lstStyle/>
            <a:p>
              <a:endParaRPr lang="zh-TW" altLang="en-US"/>
            </a:p>
          </p:txBody>
        </p:sp>
        <p:sp>
          <p:nvSpPr>
            <p:cNvPr id="147" name="Freeform 347">
              <a:extLst>
                <a:ext uri="{FF2B5EF4-FFF2-40B4-BE49-F238E27FC236}">
                  <a16:creationId xmlns:a16="http://schemas.microsoft.com/office/drawing/2014/main" id="{DE1D20BF-0445-0F4F-A39C-5E1F13B95599}"/>
                </a:ext>
              </a:extLst>
            </p:cNvPr>
            <p:cNvSpPr/>
            <p:nvPr/>
          </p:nvSpPr>
          <p:spPr bwMode="auto">
            <a:xfrm>
              <a:off x="2345168" y="2118493"/>
              <a:ext cx="80818" cy="126999"/>
            </a:xfrm>
            <a:custGeom>
              <a:avLst/>
              <a:gdLst>
                <a:gd name="T0" fmla="*/ 237 w 316"/>
                <a:gd name="T1" fmla="*/ 249 h 499"/>
                <a:gd name="T2" fmla="*/ 316 w 316"/>
                <a:gd name="T3" fmla="*/ 249 h 499"/>
                <a:gd name="T4" fmla="*/ 158 w 316"/>
                <a:gd name="T5" fmla="*/ 499 h 499"/>
                <a:gd name="T6" fmla="*/ 0 w 316"/>
                <a:gd name="T7" fmla="*/ 249 h 499"/>
                <a:gd name="T8" fmla="*/ 86 w 316"/>
                <a:gd name="T9" fmla="*/ 249 h 499"/>
                <a:gd name="T10" fmla="*/ 79 w 316"/>
                <a:gd name="T11" fmla="*/ 0 h 499"/>
                <a:gd name="T12" fmla="*/ 237 w 316"/>
                <a:gd name="T13" fmla="*/ 249 h 499"/>
              </a:gdLst>
              <a:ahLst/>
              <a:cxnLst>
                <a:cxn ang="0">
                  <a:pos x="T0" y="T1"/>
                </a:cxn>
                <a:cxn ang="0">
                  <a:pos x="T2" y="T3"/>
                </a:cxn>
                <a:cxn ang="0">
                  <a:pos x="T4" y="T5"/>
                </a:cxn>
                <a:cxn ang="0">
                  <a:pos x="T6" y="T7"/>
                </a:cxn>
                <a:cxn ang="0">
                  <a:pos x="T8" y="T9"/>
                </a:cxn>
                <a:cxn ang="0">
                  <a:pos x="T10" y="T11"/>
                </a:cxn>
                <a:cxn ang="0">
                  <a:pos x="T12" y="T13"/>
                </a:cxn>
              </a:cxnLst>
              <a:rect l="0" t="0" r="r" b="b"/>
              <a:pathLst>
                <a:path w="316" h="499">
                  <a:moveTo>
                    <a:pt x="237" y="249"/>
                  </a:moveTo>
                  <a:lnTo>
                    <a:pt x="316" y="249"/>
                  </a:lnTo>
                  <a:lnTo>
                    <a:pt x="158" y="499"/>
                  </a:lnTo>
                  <a:lnTo>
                    <a:pt x="0" y="249"/>
                  </a:lnTo>
                  <a:lnTo>
                    <a:pt x="86" y="249"/>
                  </a:lnTo>
                  <a:lnTo>
                    <a:pt x="79" y="0"/>
                  </a:lnTo>
                  <a:lnTo>
                    <a:pt x="237" y="2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TW" altLang="en-US"/>
            </a:p>
          </p:txBody>
        </p:sp>
        <p:sp>
          <p:nvSpPr>
            <p:cNvPr id="148" name="Freeform 348">
              <a:extLst>
                <a:ext uri="{FF2B5EF4-FFF2-40B4-BE49-F238E27FC236}">
                  <a16:creationId xmlns:a16="http://schemas.microsoft.com/office/drawing/2014/main" id="{00EFF7E5-28F1-0F45-8B41-539004E1DF55}"/>
                </a:ext>
              </a:extLst>
            </p:cNvPr>
            <p:cNvSpPr>
              <a:spLocks noEditPoints="1"/>
            </p:cNvSpPr>
            <p:nvPr/>
          </p:nvSpPr>
          <p:spPr bwMode="auto">
            <a:xfrm>
              <a:off x="2011636" y="2014584"/>
              <a:ext cx="414350" cy="395108"/>
            </a:xfrm>
            <a:custGeom>
              <a:avLst/>
              <a:gdLst>
                <a:gd name="T0" fmla="*/ 1538 w 1616"/>
                <a:gd name="T1" fmla="*/ 656 h 1547"/>
                <a:gd name="T2" fmla="*/ 1616 w 1616"/>
                <a:gd name="T3" fmla="*/ 656 h 1547"/>
                <a:gd name="T4" fmla="*/ 1458 w 1616"/>
                <a:gd name="T5" fmla="*/ 906 h 1547"/>
                <a:gd name="T6" fmla="*/ 1300 w 1616"/>
                <a:gd name="T7" fmla="*/ 656 h 1547"/>
                <a:gd name="T8" fmla="*/ 1381 w 1616"/>
                <a:gd name="T9" fmla="*/ 656 h 1547"/>
                <a:gd name="T10" fmla="*/ 773 w 1616"/>
                <a:gd name="T11" fmla="*/ 154 h 1547"/>
                <a:gd name="T12" fmla="*/ 154 w 1616"/>
                <a:gd name="T13" fmla="*/ 773 h 1547"/>
                <a:gd name="T14" fmla="*/ 763 w 1616"/>
                <a:gd name="T15" fmla="*/ 1392 h 1547"/>
                <a:gd name="T16" fmla="*/ 763 w 1616"/>
                <a:gd name="T17" fmla="*/ 1547 h 1547"/>
                <a:gd name="T18" fmla="*/ 0 w 1616"/>
                <a:gd name="T19" fmla="*/ 773 h 1547"/>
                <a:gd name="T20" fmla="*/ 773 w 1616"/>
                <a:gd name="T21" fmla="*/ 0 h 1547"/>
                <a:gd name="T22" fmla="*/ 1538 w 1616"/>
                <a:gd name="T23" fmla="*/ 656 h 1547"/>
                <a:gd name="T24" fmla="*/ 1334 w 1616"/>
                <a:gd name="T25" fmla="*/ 1037 h 1547"/>
                <a:gd name="T26" fmla="*/ 1330 w 1616"/>
                <a:gd name="T27" fmla="*/ 1044 h 1547"/>
                <a:gd name="T28" fmla="*/ 1333 w 1616"/>
                <a:gd name="T29" fmla="*/ 1042 h 1547"/>
                <a:gd name="T30" fmla="*/ 1334 w 1616"/>
                <a:gd name="T31" fmla="*/ 1037 h 1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16" h="1547">
                  <a:moveTo>
                    <a:pt x="1538" y="656"/>
                  </a:moveTo>
                  <a:lnTo>
                    <a:pt x="1616" y="656"/>
                  </a:lnTo>
                  <a:lnTo>
                    <a:pt x="1458" y="906"/>
                  </a:lnTo>
                  <a:lnTo>
                    <a:pt x="1300" y="656"/>
                  </a:lnTo>
                  <a:lnTo>
                    <a:pt x="1381" y="656"/>
                  </a:lnTo>
                  <a:cubicBezTo>
                    <a:pt x="1327" y="371"/>
                    <a:pt x="1075" y="154"/>
                    <a:pt x="773" y="154"/>
                  </a:cubicBezTo>
                  <a:cubicBezTo>
                    <a:pt x="432" y="154"/>
                    <a:pt x="154" y="432"/>
                    <a:pt x="154" y="773"/>
                  </a:cubicBezTo>
                  <a:cubicBezTo>
                    <a:pt x="154" y="1112"/>
                    <a:pt x="426" y="1387"/>
                    <a:pt x="763" y="1392"/>
                  </a:cubicBezTo>
                  <a:lnTo>
                    <a:pt x="763" y="1547"/>
                  </a:lnTo>
                  <a:cubicBezTo>
                    <a:pt x="341" y="1541"/>
                    <a:pt x="0" y="1197"/>
                    <a:pt x="0" y="773"/>
                  </a:cubicBezTo>
                  <a:cubicBezTo>
                    <a:pt x="0" y="346"/>
                    <a:pt x="346" y="0"/>
                    <a:pt x="773" y="0"/>
                  </a:cubicBezTo>
                  <a:cubicBezTo>
                    <a:pt x="1161" y="0"/>
                    <a:pt x="1481" y="285"/>
                    <a:pt x="1538" y="656"/>
                  </a:cubicBezTo>
                  <a:close/>
                  <a:moveTo>
                    <a:pt x="1334" y="1037"/>
                  </a:moveTo>
                  <a:lnTo>
                    <a:pt x="1330" y="1044"/>
                  </a:lnTo>
                  <a:lnTo>
                    <a:pt x="1333" y="1042"/>
                  </a:lnTo>
                  <a:lnTo>
                    <a:pt x="1334" y="1037"/>
                  </a:lnTo>
                  <a:close/>
                </a:path>
              </a:pathLst>
            </a:custGeom>
            <a:grpFill/>
            <a:ln>
              <a:noFill/>
            </a:ln>
          </p:spPr>
          <p:txBody>
            <a:bodyPr vert="horz" wrap="square" lIns="91440" tIns="45720" rIns="91440" bIns="45720" numCol="1" anchor="t" anchorCtr="0" compatLnSpc="1"/>
            <a:lstStyle/>
            <a:p>
              <a:endParaRPr lang="zh-TW" altLang="en-US"/>
            </a:p>
          </p:txBody>
        </p:sp>
        <p:grpSp>
          <p:nvGrpSpPr>
            <p:cNvPr id="149" name="组合 148">
              <a:extLst>
                <a:ext uri="{FF2B5EF4-FFF2-40B4-BE49-F238E27FC236}">
                  <a16:creationId xmlns:a16="http://schemas.microsoft.com/office/drawing/2014/main" id="{79C4AA9A-05BE-9F44-A472-39BEA627CB84}"/>
                </a:ext>
              </a:extLst>
            </p:cNvPr>
            <p:cNvGrpSpPr/>
            <p:nvPr/>
          </p:nvGrpSpPr>
          <p:grpSpPr>
            <a:xfrm>
              <a:off x="2239977" y="2310915"/>
              <a:ext cx="229625" cy="53878"/>
              <a:chOff x="2239977" y="2310915"/>
              <a:chExt cx="229625" cy="53878"/>
            </a:xfrm>
            <a:grpFill/>
          </p:grpSpPr>
          <p:sp>
            <p:nvSpPr>
              <p:cNvPr id="150" name="Freeform 349">
                <a:extLst>
                  <a:ext uri="{FF2B5EF4-FFF2-40B4-BE49-F238E27FC236}">
                    <a16:creationId xmlns:a16="http://schemas.microsoft.com/office/drawing/2014/main" id="{4ED7A3F8-05DE-AC49-8EF0-8C48809F85B4}"/>
                  </a:ext>
                </a:extLst>
              </p:cNvPr>
              <p:cNvSpPr/>
              <p:nvPr/>
            </p:nvSpPr>
            <p:spPr bwMode="auto">
              <a:xfrm>
                <a:off x="2278462" y="2310915"/>
                <a:ext cx="51313" cy="44899"/>
              </a:xfrm>
              <a:custGeom>
                <a:avLst/>
                <a:gdLst>
                  <a:gd name="T0" fmla="*/ 57 w 200"/>
                  <a:gd name="T1" fmla="*/ 173 h 173"/>
                  <a:gd name="T2" fmla="*/ 13 w 200"/>
                  <a:gd name="T3" fmla="*/ 119 h 173"/>
                  <a:gd name="T4" fmla="*/ 45 w 200"/>
                  <a:gd name="T5" fmla="*/ 0 h 173"/>
                  <a:gd name="T6" fmla="*/ 91 w 200"/>
                  <a:gd name="T7" fmla="*/ 0 h 173"/>
                  <a:gd name="T8" fmla="*/ 59 w 200"/>
                  <a:gd name="T9" fmla="*/ 120 h 173"/>
                  <a:gd name="T10" fmla="*/ 76 w 200"/>
                  <a:gd name="T11" fmla="*/ 140 h 173"/>
                  <a:gd name="T12" fmla="*/ 116 w 200"/>
                  <a:gd name="T13" fmla="*/ 140 h 173"/>
                  <a:gd name="T14" fmla="*/ 154 w 200"/>
                  <a:gd name="T15" fmla="*/ 0 h 173"/>
                  <a:gd name="T16" fmla="*/ 200 w 200"/>
                  <a:gd name="T17" fmla="*/ 0 h 173"/>
                  <a:gd name="T18" fmla="*/ 154 w 200"/>
                  <a:gd name="T19" fmla="*/ 173 h 173"/>
                  <a:gd name="T20" fmla="*/ 57 w 200"/>
                  <a:gd name="T21" fmla="*/ 17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0" h="173">
                    <a:moveTo>
                      <a:pt x="57" y="173"/>
                    </a:moveTo>
                    <a:cubicBezTo>
                      <a:pt x="30" y="173"/>
                      <a:pt x="0" y="167"/>
                      <a:pt x="13" y="119"/>
                    </a:cubicBezTo>
                    <a:lnTo>
                      <a:pt x="45" y="0"/>
                    </a:lnTo>
                    <a:lnTo>
                      <a:pt x="91" y="0"/>
                    </a:lnTo>
                    <a:lnTo>
                      <a:pt x="59" y="120"/>
                    </a:lnTo>
                    <a:cubicBezTo>
                      <a:pt x="54" y="138"/>
                      <a:pt x="65" y="140"/>
                      <a:pt x="76" y="140"/>
                    </a:cubicBezTo>
                    <a:lnTo>
                      <a:pt x="116" y="140"/>
                    </a:lnTo>
                    <a:lnTo>
                      <a:pt x="154" y="0"/>
                    </a:lnTo>
                    <a:lnTo>
                      <a:pt x="200" y="0"/>
                    </a:lnTo>
                    <a:lnTo>
                      <a:pt x="154" y="173"/>
                    </a:lnTo>
                    <a:lnTo>
                      <a:pt x="57" y="1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TW" altLang="en-US"/>
              </a:p>
            </p:txBody>
          </p:sp>
          <p:sp>
            <p:nvSpPr>
              <p:cNvPr id="151" name="Freeform 350">
                <a:extLst>
                  <a:ext uri="{FF2B5EF4-FFF2-40B4-BE49-F238E27FC236}">
                    <a16:creationId xmlns:a16="http://schemas.microsoft.com/office/drawing/2014/main" id="{446ECC57-7715-6E4E-A693-27EE9DD69DB7}"/>
                  </a:ext>
                </a:extLst>
              </p:cNvPr>
              <p:cNvSpPr/>
              <p:nvPr/>
            </p:nvSpPr>
            <p:spPr bwMode="auto">
              <a:xfrm>
                <a:off x="2323361" y="2310915"/>
                <a:ext cx="52596" cy="44899"/>
              </a:xfrm>
              <a:custGeom>
                <a:avLst/>
                <a:gdLst>
                  <a:gd name="T0" fmla="*/ 104 w 208"/>
                  <a:gd name="T1" fmla="*/ 140 h 173"/>
                  <a:gd name="T2" fmla="*/ 135 w 208"/>
                  <a:gd name="T3" fmla="*/ 124 h 173"/>
                  <a:gd name="T4" fmla="*/ 116 w 208"/>
                  <a:gd name="T5" fmla="*/ 102 h 173"/>
                  <a:gd name="T6" fmla="*/ 85 w 208"/>
                  <a:gd name="T7" fmla="*/ 102 h 173"/>
                  <a:gd name="T8" fmla="*/ 53 w 208"/>
                  <a:gd name="T9" fmla="*/ 96 h 173"/>
                  <a:gd name="T10" fmla="*/ 32 w 208"/>
                  <a:gd name="T11" fmla="*/ 51 h 173"/>
                  <a:gd name="T12" fmla="*/ 107 w 208"/>
                  <a:gd name="T13" fmla="*/ 0 h 173"/>
                  <a:gd name="T14" fmla="*/ 208 w 208"/>
                  <a:gd name="T15" fmla="*/ 0 h 173"/>
                  <a:gd name="T16" fmla="*/ 199 w 208"/>
                  <a:gd name="T17" fmla="*/ 32 h 173"/>
                  <a:gd name="T18" fmla="*/ 107 w 208"/>
                  <a:gd name="T19" fmla="*/ 32 h 173"/>
                  <a:gd name="T20" fmla="*/ 78 w 208"/>
                  <a:gd name="T21" fmla="*/ 51 h 173"/>
                  <a:gd name="T22" fmla="*/ 93 w 208"/>
                  <a:gd name="T23" fmla="*/ 70 h 173"/>
                  <a:gd name="T24" fmla="*/ 122 w 208"/>
                  <a:gd name="T25" fmla="*/ 70 h 173"/>
                  <a:gd name="T26" fmla="*/ 182 w 208"/>
                  <a:gd name="T27" fmla="*/ 121 h 173"/>
                  <a:gd name="T28" fmla="*/ 103 w 208"/>
                  <a:gd name="T29" fmla="*/ 173 h 173"/>
                  <a:gd name="T30" fmla="*/ 0 w 208"/>
                  <a:gd name="T31" fmla="*/ 173 h 173"/>
                  <a:gd name="T32" fmla="*/ 8 w 208"/>
                  <a:gd name="T33" fmla="*/ 140 h 173"/>
                  <a:gd name="T34" fmla="*/ 104 w 208"/>
                  <a:gd name="T35"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173">
                    <a:moveTo>
                      <a:pt x="104" y="140"/>
                    </a:moveTo>
                    <a:cubicBezTo>
                      <a:pt x="122" y="140"/>
                      <a:pt x="132" y="135"/>
                      <a:pt x="135" y="124"/>
                    </a:cubicBezTo>
                    <a:cubicBezTo>
                      <a:pt x="138" y="112"/>
                      <a:pt x="134" y="102"/>
                      <a:pt x="116" y="102"/>
                    </a:cubicBezTo>
                    <a:lnTo>
                      <a:pt x="85" y="102"/>
                    </a:lnTo>
                    <a:cubicBezTo>
                      <a:pt x="73" y="102"/>
                      <a:pt x="62" y="100"/>
                      <a:pt x="53" y="96"/>
                    </a:cubicBezTo>
                    <a:cubicBezTo>
                      <a:pt x="37" y="89"/>
                      <a:pt x="28" y="72"/>
                      <a:pt x="32" y="51"/>
                    </a:cubicBezTo>
                    <a:cubicBezTo>
                      <a:pt x="39" y="19"/>
                      <a:pt x="65" y="0"/>
                      <a:pt x="107" y="0"/>
                    </a:cubicBezTo>
                    <a:lnTo>
                      <a:pt x="208" y="0"/>
                    </a:lnTo>
                    <a:lnTo>
                      <a:pt x="199" y="32"/>
                    </a:lnTo>
                    <a:lnTo>
                      <a:pt x="107" y="32"/>
                    </a:lnTo>
                    <a:cubicBezTo>
                      <a:pt x="93" y="32"/>
                      <a:pt x="81" y="39"/>
                      <a:pt x="78" y="51"/>
                    </a:cubicBezTo>
                    <a:cubicBezTo>
                      <a:pt x="76" y="62"/>
                      <a:pt x="84" y="70"/>
                      <a:pt x="93" y="70"/>
                    </a:cubicBezTo>
                    <a:lnTo>
                      <a:pt x="122" y="70"/>
                    </a:lnTo>
                    <a:cubicBezTo>
                      <a:pt x="171" y="70"/>
                      <a:pt x="186" y="97"/>
                      <a:pt x="182" y="121"/>
                    </a:cubicBezTo>
                    <a:cubicBezTo>
                      <a:pt x="177" y="151"/>
                      <a:pt x="156" y="173"/>
                      <a:pt x="103" y="173"/>
                    </a:cubicBezTo>
                    <a:lnTo>
                      <a:pt x="0" y="173"/>
                    </a:lnTo>
                    <a:lnTo>
                      <a:pt x="8" y="140"/>
                    </a:lnTo>
                    <a:lnTo>
                      <a:pt x="104" y="1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TW" altLang="en-US"/>
              </a:p>
            </p:txBody>
          </p:sp>
          <p:sp>
            <p:nvSpPr>
              <p:cNvPr id="152" name="Freeform 351">
                <a:extLst>
                  <a:ext uri="{FF2B5EF4-FFF2-40B4-BE49-F238E27FC236}">
                    <a16:creationId xmlns:a16="http://schemas.microsoft.com/office/drawing/2014/main" id="{401FA069-663A-5D4D-8BE5-2BC76CD5B738}"/>
                  </a:ext>
                </a:extLst>
              </p:cNvPr>
              <p:cNvSpPr/>
              <p:nvPr/>
            </p:nvSpPr>
            <p:spPr bwMode="auto">
              <a:xfrm>
                <a:off x="2370825" y="2310915"/>
                <a:ext cx="23091" cy="44899"/>
              </a:xfrm>
              <a:custGeom>
                <a:avLst/>
                <a:gdLst>
                  <a:gd name="T0" fmla="*/ 46 w 92"/>
                  <a:gd name="T1" fmla="*/ 173 h 173"/>
                  <a:gd name="T2" fmla="*/ 92 w 92"/>
                  <a:gd name="T3" fmla="*/ 0 h 173"/>
                  <a:gd name="T4" fmla="*/ 46 w 92"/>
                  <a:gd name="T5" fmla="*/ 0 h 173"/>
                  <a:gd name="T6" fmla="*/ 0 w 92"/>
                  <a:gd name="T7" fmla="*/ 173 h 173"/>
                  <a:gd name="T8" fmla="*/ 46 w 92"/>
                  <a:gd name="T9" fmla="*/ 173 h 173"/>
                </a:gdLst>
                <a:ahLst/>
                <a:cxnLst>
                  <a:cxn ang="0">
                    <a:pos x="T0" y="T1"/>
                  </a:cxn>
                  <a:cxn ang="0">
                    <a:pos x="T2" y="T3"/>
                  </a:cxn>
                  <a:cxn ang="0">
                    <a:pos x="T4" y="T5"/>
                  </a:cxn>
                  <a:cxn ang="0">
                    <a:pos x="T6" y="T7"/>
                  </a:cxn>
                  <a:cxn ang="0">
                    <a:pos x="T8" y="T9"/>
                  </a:cxn>
                </a:cxnLst>
                <a:rect l="0" t="0" r="r" b="b"/>
                <a:pathLst>
                  <a:path w="92" h="173">
                    <a:moveTo>
                      <a:pt x="46" y="173"/>
                    </a:moveTo>
                    <a:lnTo>
                      <a:pt x="92" y="0"/>
                    </a:lnTo>
                    <a:lnTo>
                      <a:pt x="46" y="0"/>
                    </a:lnTo>
                    <a:lnTo>
                      <a:pt x="0" y="173"/>
                    </a:lnTo>
                    <a:lnTo>
                      <a:pt x="46" y="1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TW" altLang="en-US"/>
              </a:p>
            </p:txBody>
          </p:sp>
          <p:sp>
            <p:nvSpPr>
              <p:cNvPr id="153" name="Freeform 352">
                <a:extLst>
                  <a:ext uri="{FF2B5EF4-FFF2-40B4-BE49-F238E27FC236}">
                    <a16:creationId xmlns:a16="http://schemas.microsoft.com/office/drawing/2014/main" id="{A7EFCC16-7205-114F-8D1C-A03057D24779}"/>
                  </a:ext>
                </a:extLst>
              </p:cNvPr>
              <p:cNvSpPr>
                <a:spLocks noEditPoints="1"/>
              </p:cNvSpPr>
              <p:nvPr/>
            </p:nvSpPr>
            <p:spPr bwMode="auto">
              <a:xfrm>
                <a:off x="2415724" y="2310915"/>
                <a:ext cx="53878" cy="44899"/>
              </a:xfrm>
              <a:custGeom>
                <a:avLst/>
                <a:gdLst>
                  <a:gd name="T0" fmla="*/ 143 w 206"/>
                  <a:gd name="T1" fmla="*/ 0 h 173"/>
                  <a:gd name="T2" fmla="*/ 61 w 206"/>
                  <a:gd name="T3" fmla="*/ 0 h 173"/>
                  <a:gd name="T4" fmla="*/ 53 w 206"/>
                  <a:gd name="T5" fmla="*/ 32 h 173"/>
                  <a:gd name="T6" fmla="*/ 124 w 206"/>
                  <a:gd name="T7" fmla="*/ 32 h 173"/>
                  <a:gd name="T8" fmla="*/ 150 w 206"/>
                  <a:gd name="T9" fmla="*/ 63 h 173"/>
                  <a:gd name="T10" fmla="*/ 148 w 206"/>
                  <a:gd name="T11" fmla="*/ 70 h 173"/>
                  <a:gd name="T12" fmla="*/ 86 w 206"/>
                  <a:gd name="T13" fmla="*/ 70 h 173"/>
                  <a:gd name="T14" fmla="*/ 49 w 206"/>
                  <a:gd name="T15" fmla="*/ 74 h 173"/>
                  <a:gd name="T16" fmla="*/ 39 w 206"/>
                  <a:gd name="T17" fmla="*/ 116 h 173"/>
                  <a:gd name="T18" fmla="*/ 0 w 206"/>
                  <a:gd name="T19" fmla="*/ 143 h 173"/>
                  <a:gd name="T20" fmla="*/ 1 w 206"/>
                  <a:gd name="T21" fmla="*/ 147 h 173"/>
                  <a:gd name="T22" fmla="*/ 42 w 206"/>
                  <a:gd name="T23" fmla="*/ 173 h 173"/>
                  <a:gd name="T24" fmla="*/ 166 w 206"/>
                  <a:gd name="T25" fmla="*/ 173 h 173"/>
                  <a:gd name="T26" fmla="*/ 195 w 206"/>
                  <a:gd name="T27" fmla="*/ 64 h 173"/>
                  <a:gd name="T28" fmla="*/ 143 w 206"/>
                  <a:gd name="T29" fmla="*/ 0 h 173"/>
                  <a:gd name="T30" fmla="*/ 129 w 206"/>
                  <a:gd name="T31" fmla="*/ 140 h 173"/>
                  <a:gd name="T32" fmla="*/ 70 w 206"/>
                  <a:gd name="T33" fmla="*/ 140 h 173"/>
                  <a:gd name="T34" fmla="*/ 50 w 206"/>
                  <a:gd name="T35" fmla="*/ 121 h 173"/>
                  <a:gd name="T36" fmla="*/ 83 w 206"/>
                  <a:gd name="T37" fmla="*/ 102 h 173"/>
                  <a:gd name="T38" fmla="*/ 139 w 206"/>
                  <a:gd name="T39" fmla="*/ 102 h 173"/>
                  <a:gd name="T40" fmla="*/ 129 w 206"/>
                  <a:gd name="T41"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6" h="173">
                    <a:moveTo>
                      <a:pt x="143" y="0"/>
                    </a:moveTo>
                    <a:lnTo>
                      <a:pt x="61" y="0"/>
                    </a:lnTo>
                    <a:lnTo>
                      <a:pt x="53" y="32"/>
                    </a:lnTo>
                    <a:lnTo>
                      <a:pt x="124" y="32"/>
                    </a:lnTo>
                    <a:cubicBezTo>
                      <a:pt x="151" y="32"/>
                      <a:pt x="156" y="41"/>
                      <a:pt x="150" y="63"/>
                    </a:cubicBezTo>
                    <a:lnTo>
                      <a:pt x="148" y="70"/>
                    </a:lnTo>
                    <a:lnTo>
                      <a:pt x="86" y="70"/>
                    </a:lnTo>
                    <a:cubicBezTo>
                      <a:pt x="71" y="70"/>
                      <a:pt x="60" y="70"/>
                      <a:pt x="49" y="74"/>
                    </a:cubicBezTo>
                    <a:cubicBezTo>
                      <a:pt x="49" y="74"/>
                      <a:pt x="59" y="98"/>
                      <a:pt x="39" y="116"/>
                    </a:cubicBezTo>
                    <a:cubicBezTo>
                      <a:pt x="32" y="123"/>
                      <a:pt x="0" y="143"/>
                      <a:pt x="0" y="143"/>
                    </a:cubicBezTo>
                    <a:lnTo>
                      <a:pt x="1" y="147"/>
                    </a:lnTo>
                    <a:cubicBezTo>
                      <a:pt x="3" y="164"/>
                      <a:pt x="17" y="173"/>
                      <a:pt x="42" y="173"/>
                    </a:cubicBezTo>
                    <a:lnTo>
                      <a:pt x="166" y="173"/>
                    </a:lnTo>
                    <a:lnTo>
                      <a:pt x="195" y="64"/>
                    </a:lnTo>
                    <a:cubicBezTo>
                      <a:pt x="206" y="25"/>
                      <a:pt x="192" y="0"/>
                      <a:pt x="143" y="0"/>
                    </a:cubicBezTo>
                    <a:close/>
                    <a:moveTo>
                      <a:pt x="129" y="140"/>
                    </a:moveTo>
                    <a:lnTo>
                      <a:pt x="70" y="140"/>
                    </a:lnTo>
                    <a:cubicBezTo>
                      <a:pt x="60" y="140"/>
                      <a:pt x="47" y="135"/>
                      <a:pt x="50" y="121"/>
                    </a:cubicBezTo>
                    <a:cubicBezTo>
                      <a:pt x="53" y="108"/>
                      <a:pt x="64" y="102"/>
                      <a:pt x="83" y="102"/>
                    </a:cubicBezTo>
                    <a:lnTo>
                      <a:pt x="139" y="102"/>
                    </a:lnTo>
                    <a:lnTo>
                      <a:pt x="129" y="1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TW" altLang="en-US"/>
              </a:p>
            </p:txBody>
          </p:sp>
          <p:sp>
            <p:nvSpPr>
              <p:cNvPr id="154" name="Freeform 353">
                <a:extLst>
                  <a:ext uri="{FF2B5EF4-FFF2-40B4-BE49-F238E27FC236}">
                    <a16:creationId xmlns:a16="http://schemas.microsoft.com/office/drawing/2014/main" id="{933A1FD5-ACD4-9B41-AC53-E4FF35C592E2}"/>
                  </a:ext>
                </a:extLst>
              </p:cNvPr>
              <p:cNvSpPr/>
              <p:nvPr/>
            </p:nvSpPr>
            <p:spPr bwMode="auto">
              <a:xfrm>
                <a:off x="2381087" y="2310915"/>
                <a:ext cx="46181" cy="44899"/>
              </a:xfrm>
              <a:custGeom>
                <a:avLst/>
                <a:gdLst>
                  <a:gd name="T0" fmla="*/ 106 w 178"/>
                  <a:gd name="T1" fmla="*/ 0 h 173"/>
                  <a:gd name="T2" fmla="*/ 49 w 178"/>
                  <a:gd name="T3" fmla="*/ 0 h 173"/>
                  <a:gd name="T4" fmla="*/ 134 w 178"/>
                  <a:gd name="T5" fmla="*/ 86 h 173"/>
                  <a:gd name="T6" fmla="*/ 0 w 178"/>
                  <a:gd name="T7" fmla="*/ 173 h 173"/>
                  <a:gd name="T8" fmla="*/ 75 w 178"/>
                  <a:gd name="T9" fmla="*/ 173 h 173"/>
                  <a:gd name="T10" fmla="*/ 162 w 178"/>
                  <a:gd name="T11" fmla="*/ 116 h 173"/>
                  <a:gd name="T12" fmla="*/ 162 w 178"/>
                  <a:gd name="T13" fmla="*/ 116 h 173"/>
                  <a:gd name="T14" fmla="*/ 178 w 178"/>
                  <a:gd name="T15" fmla="*/ 87 h 173"/>
                  <a:gd name="T16" fmla="*/ 178 w 178"/>
                  <a:gd name="T17" fmla="*/ 87 h 173"/>
                  <a:gd name="T18" fmla="*/ 160 w 178"/>
                  <a:gd name="T19" fmla="*/ 55 h 173"/>
                  <a:gd name="T20" fmla="*/ 160 w 178"/>
                  <a:gd name="T21" fmla="*/ 55 h 173"/>
                  <a:gd name="T22" fmla="*/ 106 w 178"/>
                  <a:gd name="T23"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73">
                    <a:moveTo>
                      <a:pt x="106" y="0"/>
                    </a:moveTo>
                    <a:lnTo>
                      <a:pt x="49" y="0"/>
                    </a:lnTo>
                    <a:lnTo>
                      <a:pt x="134" y="86"/>
                    </a:lnTo>
                    <a:lnTo>
                      <a:pt x="0" y="173"/>
                    </a:lnTo>
                    <a:lnTo>
                      <a:pt x="75" y="173"/>
                    </a:lnTo>
                    <a:cubicBezTo>
                      <a:pt x="75" y="173"/>
                      <a:pt x="155" y="121"/>
                      <a:pt x="162" y="116"/>
                    </a:cubicBezTo>
                    <a:lnTo>
                      <a:pt x="162" y="116"/>
                    </a:lnTo>
                    <a:cubicBezTo>
                      <a:pt x="172" y="109"/>
                      <a:pt x="178" y="100"/>
                      <a:pt x="178" y="87"/>
                    </a:cubicBezTo>
                    <a:lnTo>
                      <a:pt x="178" y="87"/>
                    </a:lnTo>
                    <a:cubicBezTo>
                      <a:pt x="178" y="77"/>
                      <a:pt x="173" y="69"/>
                      <a:pt x="160" y="55"/>
                    </a:cubicBezTo>
                    <a:lnTo>
                      <a:pt x="160" y="55"/>
                    </a:lnTo>
                    <a:lnTo>
                      <a:pt x="10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TW" altLang="en-US"/>
              </a:p>
            </p:txBody>
          </p:sp>
          <p:sp>
            <p:nvSpPr>
              <p:cNvPr id="155" name="Freeform 354">
                <a:extLst>
                  <a:ext uri="{FF2B5EF4-FFF2-40B4-BE49-F238E27FC236}">
                    <a16:creationId xmlns:a16="http://schemas.microsoft.com/office/drawing/2014/main" id="{6682E04D-BFD7-8D43-8B78-3F7A03F43393}"/>
                  </a:ext>
                </a:extLst>
              </p:cNvPr>
              <p:cNvSpPr/>
              <p:nvPr/>
            </p:nvSpPr>
            <p:spPr bwMode="auto">
              <a:xfrm>
                <a:off x="2239977" y="2310915"/>
                <a:ext cx="43616" cy="53878"/>
              </a:xfrm>
              <a:custGeom>
                <a:avLst/>
                <a:gdLst>
                  <a:gd name="T0" fmla="*/ 122 w 169"/>
                  <a:gd name="T1" fmla="*/ 0 h 206"/>
                  <a:gd name="T2" fmla="*/ 105 w 169"/>
                  <a:gd name="T3" fmla="*/ 64 h 206"/>
                  <a:gd name="T4" fmla="*/ 92 w 169"/>
                  <a:gd name="T5" fmla="*/ 114 h 206"/>
                  <a:gd name="T6" fmla="*/ 66 w 169"/>
                  <a:gd name="T7" fmla="*/ 162 h 206"/>
                  <a:gd name="T8" fmla="*/ 18 w 169"/>
                  <a:gd name="T9" fmla="*/ 173 h 206"/>
                  <a:gd name="T10" fmla="*/ 9 w 169"/>
                  <a:gd name="T11" fmla="*/ 173 h 206"/>
                  <a:gd name="T12" fmla="*/ 4 w 169"/>
                  <a:gd name="T13" fmla="*/ 190 h 206"/>
                  <a:gd name="T14" fmla="*/ 0 w 169"/>
                  <a:gd name="T15" fmla="*/ 205 h 206"/>
                  <a:gd name="T16" fmla="*/ 15 w 169"/>
                  <a:gd name="T17" fmla="*/ 205 h 206"/>
                  <a:gd name="T18" fmla="*/ 56 w 169"/>
                  <a:gd name="T19" fmla="*/ 204 h 206"/>
                  <a:gd name="T20" fmla="*/ 63 w 169"/>
                  <a:gd name="T21" fmla="*/ 203 h 206"/>
                  <a:gd name="T22" fmla="*/ 124 w 169"/>
                  <a:gd name="T23" fmla="*/ 158 h 206"/>
                  <a:gd name="T24" fmla="*/ 126 w 169"/>
                  <a:gd name="T25" fmla="*/ 151 h 206"/>
                  <a:gd name="T26" fmla="*/ 138 w 169"/>
                  <a:gd name="T27" fmla="*/ 114 h 206"/>
                  <a:gd name="T28" fmla="*/ 169 w 169"/>
                  <a:gd name="T29" fmla="*/ 0 h 206"/>
                  <a:gd name="T30" fmla="*/ 122 w 169"/>
                  <a:gd name="T31"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9" h="206">
                    <a:moveTo>
                      <a:pt x="122" y="0"/>
                    </a:moveTo>
                    <a:lnTo>
                      <a:pt x="105" y="64"/>
                    </a:lnTo>
                    <a:lnTo>
                      <a:pt x="92" y="114"/>
                    </a:lnTo>
                    <a:cubicBezTo>
                      <a:pt x="84" y="143"/>
                      <a:pt x="77" y="154"/>
                      <a:pt x="66" y="162"/>
                    </a:cubicBezTo>
                    <a:cubicBezTo>
                      <a:pt x="55" y="170"/>
                      <a:pt x="46" y="173"/>
                      <a:pt x="18" y="173"/>
                    </a:cubicBezTo>
                    <a:lnTo>
                      <a:pt x="9" y="173"/>
                    </a:lnTo>
                    <a:lnTo>
                      <a:pt x="4" y="190"/>
                    </a:lnTo>
                    <a:lnTo>
                      <a:pt x="0" y="205"/>
                    </a:lnTo>
                    <a:lnTo>
                      <a:pt x="15" y="205"/>
                    </a:lnTo>
                    <a:cubicBezTo>
                      <a:pt x="22" y="205"/>
                      <a:pt x="38" y="206"/>
                      <a:pt x="56" y="204"/>
                    </a:cubicBezTo>
                    <a:cubicBezTo>
                      <a:pt x="58" y="204"/>
                      <a:pt x="61" y="204"/>
                      <a:pt x="63" y="203"/>
                    </a:cubicBezTo>
                    <a:cubicBezTo>
                      <a:pt x="90" y="199"/>
                      <a:pt x="112" y="181"/>
                      <a:pt x="124" y="158"/>
                    </a:cubicBezTo>
                    <a:cubicBezTo>
                      <a:pt x="124" y="155"/>
                      <a:pt x="125" y="153"/>
                      <a:pt x="126" y="151"/>
                    </a:cubicBezTo>
                    <a:cubicBezTo>
                      <a:pt x="130" y="141"/>
                      <a:pt x="134" y="128"/>
                      <a:pt x="138" y="114"/>
                    </a:cubicBezTo>
                    <a:lnTo>
                      <a:pt x="169" y="0"/>
                    </a:lnTo>
                    <a:lnTo>
                      <a:pt x="1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TW" altLang="en-US"/>
              </a:p>
            </p:txBody>
          </p:sp>
        </p:grpSp>
      </p:grpSp>
      <p:grpSp>
        <p:nvGrpSpPr>
          <p:cNvPr id="156" name="组合 155">
            <a:extLst>
              <a:ext uri="{FF2B5EF4-FFF2-40B4-BE49-F238E27FC236}">
                <a16:creationId xmlns:a16="http://schemas.microsoft.com/office/drawing/2014/main" id="{F9EA294A-F644-CE42-BDC6-CAB84942BB23}"/>
              </a:ext>
            </a:extLst>
          </p:cNvPr>
          <p:cNvGrpSpPr/>
          <p:nvPr/>
        </p:nvGrpSpPr>
        <p:grpSpPr>
          <a:xfrm>
            <a:off x="1085554" y="3169048"/>
            <a:ext cx="262812" cy="254953"/>
            <a:chOff x="4495800" y="4556125"/>
            <a:chExt cx="163513" cy="158750"/>
          </a:xfrm>
          <a:solidFill>
            <a:schemeClr val="bg1"/>
          </a:solidFill>
        </p:grpSpPr>
        <p:sp>
          <p:nvSpPr>
            <p:cNvPr id="157" name="Freeform 151">
              <a:extLst>
                <a:ext uri="{FF2B5EF4-FFF2-40B4-BE49-F238E27FC236}">
                  <a16:creationId xmlns:a16="http://schemas.microsoft.com/office/drawing/2014/main" id="{3E7830CC-EFA0-274F-A473-9E63D81E0333}"/>
                </a:ext>
              </a:extLst>
            </p:cNvPr>
            <p:cNvSpPr/>
            <p:nvPr/>
          </p:nvSpPr>
          <p:spPr bwMode="auto">
            <a:xfrm>
              <a:off x="4524375" y="4592638"/>
              <a:ext cx="106363" cy="15875"/>
            </a:xfrm>
            <a:custGeom>
              <a:avLst/>
              <a:gdLst>
                <a:gd name="T0" fmla="*/ 12 w 171"/>
                <a:gd name="T1" fmla="*/ 24 h 24"/>
                <a:gd name="T2" fmla="*/ 159 w 171"/>
                <a:gd name="T3" fmla="*/ 24 h 24"/>
                <a:gd name="T4" fmla="*/ 171 w 171"/>
                <a:gd name="T5" fmla="*/ 12 h 24"/>
                <a:gd name="T6" fmla="*/ 159 w 171"/>
                <a:gd name="T7" fmla="*/ 0 h 24"/>
                <a:gd name="T8" fmla="*/ 12 w 171"/>
                <a:gd name="T9" fmla="*/ 0 h 24"/>
                <a:gd name="T10" fmla="*/ 0 w 171"/>
                <a:gd name="T11" fmla="*/ 12 h 24"/>
                <a:gd name="T12" fmla="*/ 12 w 171"/>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171" h="24">
                  <a:moveTo>
                    <a:pt x="12" y="24"/>
                  </a:moveTo>
                  <a:cubicBezTo>
                    <a:pt x="159" y="24"/>
                    <a:pt x="159" y="24"/>
                    <a:pt x="159" y="24"/>
                  </a:cubicBezTo>
                  <a:cubicBezTo>
                    <a:pt x="165" y="24"/>
                    <a:pt x="171" y="18"/>
                    <a:pt x="171" y="12"/>
                  </a:cubicBezTo>
                  <a:cubicBezTo>
                    <a:pt x="171" y="5"/>
                    <a:pt x="165" y="0"/>
                    <a:pt x="159" y="0"/>
                  </a:cubicBezTo>
                  <a:cubicBezTo>
                    <a:pt x="12" y="0"/>
                    <a:pt x="12" y="0"/>
                    <a:pt x="12" y="0"/>
                  </a:cubicBezTo>
                  <a:cubicBezTo>
                    <a:pt x="5" y="0"/>
                    <a:pt x="0" y="5"/>
                    <a:pt x="0" y="12"/>
                  </a:cubicBezTo>
                  <a:cubicBezTo>
                    <a:pt x="0" y="18"/>
                    <a:pt x="5" y="24"/>
                    <a:pt x="1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52">
              <a:extLst>
                <a:ext uri="{FF2B5EF4-FFF2-40B4-BE49-F238E27FC236}">
                  <a16:creationId xmlns:a16="http://schemas.microsoft.com/office/drawing/2014/main" id="{AE3691A8-83FC-8F49-9960-2BBB72F25E31}"/>
                </a:ext>
              </a:extLst>
            </p:cNvPr>
            <p:cNvSpPr/>
            <p:nvPr/>
          </p:nvSpPr>
          <p:spPr bwMode="auto">
            <a:xfrm>
              <a:off x="4524375" y="4662488"/>
              <a:ext cx="53975" cy="15875"/>
            </a:xfrm>
            <a:custGeom>
              <a:avLst/>
              <a:gdLst>
                <a:gd name="T0" fmla="*/ 12 w 87"/>
                <a:gd name="T1" fmla="*/ 24 h 24"/>
                <a:gd name="T2" fmla="*/ 75 w 87"/>
                <a:gd name="T3" fmla="*/ 24 h 24"/>
                <a:gd name="T4" fmla="*/ 87 w 87"/>
                <a:gd name="T5" fmla="*/ 12 h 24"/>
                <a:gd name="T6" fmla="*/ 75 w 87"/>
                <a:gd name="T7" fmla="*/ 0 h 24"/>
                <a:gd name="T8" fmla="*/ 12 w 87"/>
                <a:gd name="T9" fmla="*/ 0 h 24"/>
                <a:gd name="T10" fmla="*/ 0 w 87"/>
                <a:gd name="T11" fmla="*/ 12 h 24"/>
                <a:gd name="T12" fmla="*/ 12 w 87"/>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7" h="24">
                  <a:moveTo>
                    <a:pt x="12" y="24"/>
                  </a:moveTo>
                  <a:cubicBezTo>
                    <a:pt x="75" y="24"/>
                    <a:pt x="75" y="24"/>
                    <a:pt x="75" y="24"/>
                  </a:cubicBezTo>
                  <a:cubicBezTo>
                    <a:pt x="81" y="24"/>
                    <a:pt x="87" y="18"/>
                    <a:pt x="87" y="12"/>
                  </a:cubicBezTo>
                  <a:cubicBezTo>
                    <a:pt x="87" y="5"/>
                    <a:pt x="81" y="0"/>
                    <a:pt x="75" y="0"/>
                  </a:cubicBezTo>
                  <a:cubicBezTo>
                    <a:pt x="12" y="0"/>
                    <a:pt x="12" y="0"/>
                    <a:pt x="12" y="0"/>
                  </a:cubicBezTo>
                  <a:cubicBezTo>
                    <a:pt x="5" y="0"/>
                    <a:pt x="0" y="5"/>
                    <a:pt x="0" y="12"/>
                  </a:cubicBezTo>
                  <a:cubicBezTo>
                    <a:pt x="0" y="18"/>
                    <a:pt x="5" y="24"/>
                    <a:pt x="1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53">
              <a:extLst>
                <a:ext uri="{FF2B5EF4-FFF2-40B4-BE49-F238E27FC236}">
                  <a16:creationId xmlns:a16="http://schemas.microsoft.com/office/drawing/2014/main" id="{19406A95-9ACB-CE4C-BBC5-9A868CA4DBC3}"/>
                </a:ext>
              </a:extLst>
            </p:cNvPr>
            <p:cNvSpPr/>
            <p:nvPr/>
          </p:nvSpPr>
          <p:spPr bwMode="auto">
            <a:xfrm>
              <a:off x="4524375" y="4627563"/>
              <a:ext cx="106363" cy="15875"/>
            </a:xfrm>
            <a:custGeom>
              <a:avLst/>
              <a:gdLst>
                <a:gd name="T0" fmla="*/ 12 w 171"/>
                <a:gd name="T1" fmla="*/ 24 h 24"/>
                <a:gd name="T2" fmla="*/ 159 w 171"/>
                <a:gd name="T3" fmla="*/ 24 h 24"/>
                <a:gd name="T4" fmla="*/ 171 w 171"/>
                <a:gd name="T5" fmla="*/ 12 h 24"/>
                <a:gd name="T6" fmla="*/ 159 w 171"/>
                <a:gd name="T7" fmla="*/ 0 h 24"/>
                <a:gd name="T8" fmla="*/ 12 w 171"/>
                <a:gd name="T9" fmla="*/ 0 h 24"/>
                <a:gd name="T10" fmla="*/ 0 w 171"/>
                <a:gd name="T11" fmla="*/ 12 h 24"/>
                <a:gd name="T12" fmla="*/ 12 w 171"/>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171" h="24">
                  <a:moveTo>
                    <a:pt x="12" y="24"/>
                  </a:moveTo>
                  <a:cubicBezTo>
                    <a:pt x="159" y="24"/>
                    <a:pt x="159" y="24"/>
                    <a:pt x="159" y="24"/>
                  </a:cubicBezTo>
                  <a:cubicBezTo>
                    <a:pt x="165" y="24"/>
                    <a:pt x="171" y="18"/>
                    <a:pt x="171" y="12"/>
                  </a:cubicBezTo>
                  <a:cubicBezTo>
                    <a:pt x="171" y="5"/>
                    <a:pt x="165" y="0"/>
                    <a:pt x="159" y="0"/>
                  </a:cubicBezTo>
                  <a:cubicBezTo>
                    <a:pt x="12" y="0"/>
                    <a:pt x="12" y="0"/>
                    <a:pt x="12" y="0"/>
                  </a:cubicBezTo>
                  <a:cubicBezTo>
                    <a:pt x="5" y="0"/>
                    <a:pt x="0" y="5"/>
                    <a:pt x="0" y="12"/>
                  </a:cubicBezTo>
                  <a:cubicBezTo>
                    <a:pt x="0" y="18"/>
                    <a:pt x="5" y="24"/>
                    <a:pt x="1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54">
              <a:extLst>
                <a:ext uri="{FF2B5EF4-FFF2-40B4-BE49-F238E27FC236}">
                  <a16:creationId xmlns:a16="http://schemas.microsoft.com/office/drawing/2014/main" id="{4CC3AFCB-BDE1-1045-972B-E13B8E299AE4}"/>
                </a:ext>
              </a:extLst>
            </p:cNvPr>
            <p:cNvSpPr>
              <a:spLocks noEditPoints="1"/>
            </p:cNvSpPr>
            <p:nvPr/>
          </p:nvSpPr>
          <p:spPr bwMode="auto">
            <a:xfrm>
              <a:off x="4495800" y="4556125"/>
              <a:ext cx="163513" cy="158750"/>
            </a:xfrm>
            <a:custGeom>
              <a:avLst/>
              <a:gdLst>
                <a:gd name="T0" fmla="*/ 207 w 264"/>
                <a:gd name="T1" fmla="*/ 0 h 256"/>
                <a:gd name="T2" fmla="*/ 58 w 264"/>
                <a:gd name="T3" fmla="*/ 0 h 256"/>
                <a:gd name="T4" fmla="*/ 0 w 264"/>
                <a:gd name="T5" fmla="*/ 57 h 256"/>
                <a:gd name="T6" fmla="*/ 0 w 264"/>
                <a:gd name="T7" fmla="*/ 198 h 256"/>
                <a:gd name="T8" fmla="*/ 58 w 264"/>
                <a:gd name="T9" fmla="*/ 256 h 256"/>
                <a:gd name="T10" fmla="*/ 121 w 264"/>
                <a:gd name="T11" fmla="*/ 256 h 256"/>
                <a:gd name="T12" fmla="*/ 133 w 264"/>
                <a:gd name="T13" fmla="*/ 244 h 256"/>
                <a:gd name="T14" fmla="*/ 121 w 264"/>
                <a:gd name="T15" fmla="*/ 232 h 256"/>
                <a:gd name="T16" fmla="*/ 58 w 264"/>
                <a:gd name="T17" fmla="*/ 232 h 256"/>
                <a:gd name="T18" fmla="*/ 24 w 264"/>
                <a:gd name="T19" fmla="*/ 198 h 256"/>
                <a:gd name="T20" fmla="*/ 24 w 264"/>
                <a:gd name="T21" fmla="*/ 57 h 256"/>
                <a:gd name="T22" fmla="*/ 58 w 264"/>
                <a:gd name="T23" fmla="*/ 24 h 256"/>
                <a:gd name="T24" fmla="*/ 207 w 264"/>
                <a:gd name="T25" fmla="*/ 24 h 256"/>
                <a:gd name="T26" fmla="*/ 240 w 264"/>
                <a:gd name="T27" fmla="*/ 57 h 256"/>
                <a:gd name="T28" fmla="*/ 240 w 264"/>
                <a:gd name="T29" fmla="*/ 158 h 256"/>
                <a:gd name="T30" fmla="*/ 217 w 264"/>
                <a:gd name="T31" fmla="*/ 158 h 256"/>
                <a:gd name="T32" fmla="*/ 165 w 264"/>
                <a:gd name="T33" fmla="*/ 210 h 256"/>
                <a:gd name="T34" fmla="*/ 165 w 264"/>
                <a:gd name="T35" fmla="*/ 242 h 256"/>
                <a:gd name="T36" fmla="*/ 167 w 264"/>
                <a:gd name="T37" fmla="*/ 250 h 256"/>
                <a:gd name="T38" fmla="*/ 178 w 264"/>
                <a:gd name="T39" fmla="*/ 256 h 256"/>
                <a:gd name="T40" fmla="*/ 191 w 264"/>
                <a:gd name="T41" fmla="*/ 256 h 256"/>
                <a:gd name="T42" fmla="*/ 235 w 264"/>
                <a:gd name="T43" fmla="*/ 226 h 256"/>
                <a:gd name="T44" fmla="*/ 264 w 264"/>
                <a:gd name="T45" fmla="*/ 182 h 256"/>
                <a:gd name="T46" fmla="*/ 264 w 264"/>
                <a:gd name="T47" fmla="*/ 57 h 256"/>
                <a:gd name="T48" fmla="*/ 207 w 264"/>
                <a:gd name="T49" fmla="*/ 0 h 256"/>
                <a:gd name="T50" fmla="*/ 190 w 264"/>
                <a:gd name="T51" fmla="*/ 232 h 256"/>
                <a:gd name="T52" fmla="*/ 189 w 264"/>
                <a:gd name="T53" fmla="*/ 232 h 256"/>
                <a:gd name="T54" fmla="*/ 189 w 264"/>
                <a:gd name="T55" fmla="*/ 210 h 256"/>
                <a:gd name="T56" fmla="*/ 217 w 264"/>
                <a:gd name="T57" fmla="*/ 182 h 256"/>
                <a:gd name="T58" fmla="*/ 240 w 264"/>
                <a:gd name="T59" fmla="*/ 182 h 256"/>
                <a:gd name="T60" fmla="*/ 190 w 264"/>
                <a:gd name="T61" fmla="*/ 23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4" h="256">
                  <a:moveTo>
                    <a:pt x="207" y="0"/>
                  </a:moveTo>
                  <a:cubicBezTo>
                    <a:pt x="58" y="0"/>
                    <a:pt x="58" y="0"/>
                    <a:pt x="58" y="0"/>
                  </a:cubicBezTo>
                  <a:cubicBezTo>
                    <a:pt x="26" y="0"/>
                    <a:pt x="0" y="26"/>
                    <a:pt x="0" y="57"/>
                  </a:cubicBezTo>
                  <a:cubicBezTo>
                    <a:pt x="0" y="198"/>
                    <a:pt x="0" y="198"/>
                    <a:pt x="0" y="198"/>
                  </a:cubicBezTo>
                  <a:cubicBezTo>
                    <a:pt x="0" y="230"/>
                    <a:pt x="26" y="256"/>
                    <a:pt x="58" y="256"/>
                  </a:cubicBezTo>
                  <a:cubicBezTo>
                    <a:pt x="121" y="256"/>
                    <a:pt x="121" y="256"/>
                    <a:pt x="121" y="256"/>
                  </a:cubicBezTo>
                  <a:cubicBezTo>
                    <a:pt x="128" y="256"/>
                    <a:pt x="133" y="250"/>
                    <a:pt x="133" y="244"/>
                  </a:cubicBezTo>
                  <a:cubicBezTo>
                    <a:pt x="133" y="237"/>
                    <a:pt x="128" y="232"/>
                    <a:pt x="121" y="232"/>
                  </a:cubicBezTo>
                  <a:cubicBezTo>
                    <a:pt x="58" y="232"/>
                    <a:pt x="58" y="232"/>
                    <a:pt x="58" y="232"/>
                  </a:cubicBezTo>
                  <a:cubicBezTo>
                    <a:pt x="39" y="232"/>
                    <a:pt x="24" y="217"/>
                    <a:pt x="24" y="198"/>
                  </a:cubicBezTo>
                  <a:cubicBezTo>
                    <a:pt x="24" y="57"/>
                    <a:pt x="24" y="57"/>
                    <a:pt x="24" y="57"/>
                  </a:cubicBezTo>
                  <a:cubicBezTo>
                    <a:pt x="24" y="39"/>
                    <a:pt x="39" y="24"/>
                    <a:pt x="58" y="24"/>
                  </a:cubicBezTo>
                  <a:cubicBezTo>
                    <a:pt x="207" y="24"/>
                    <a:pt x="207" y="24"/>
                    <a:pt x="207" y="24"/>
                  </a:cubicBezTo>
                  <a:cubicBezTo>
                    <a:pt x="225" y="24"/>
                    <a:pt x="240" y="39"/>
                    <a:pt x="240" y="57"/>
                  </a:cubicBezTo>
                  <a:cubicBezTo>
                    <a:pt x="240" y="158"/>
                    <a:pt x="240" y="158"/>
                    <a:pt x="240" y="158"/>
                  </a:cubicBezTo>
                  <a:cubicBezTo>
                    <a:pt x="217" y="158"/>
                    <a:pt x="217" y="158"/>
                    <a:pt x="217" y="158"/>
                  </a:cubicBezTo>
                  <a:cubicBezTo>
                    <a:pt x="188" y="158"/>
                    <a:pt x="165" y="181"/>
                    <a:pt x="165" y="210"/>
                  </a:cubicBezTo>
                  <a:cubicBezTo>
                    <a:pt x="165" y="242"/>
                    <a:pt x="165" y="242"/>
                    <a:pt x="165" y="242"/>
                  </a:cubicBezTo>
                  <a:cubicBezTo>
                    <a:pt x="165" y="245"/>
                    <a:pt x="166" y="248"/>
                    <a:pt x="167" y="250"/>
                  </a:cubicBezTo>
                  <a:cubicBezTo>
                    <a:pt x="170" y="253"/>
                    <a:pt x="173" y="256"/>
                    <a:pt x="178" y="256"/>
                  </a:cubicBezTo>
                  <a:cubicBezTo>
                    <a:pt x="191" y="256"/>
                    <a:pt x="191" y="256"/>
                    <a:pt x="191" y="256"/>
                  </a:cubicBezTo>
                  <a:cubicBezTo>
                    <a:pt x="201" y="256"/>
                    <a:pt x="216" y="246"/>
                    <a:pt x="235" y="226"/>
                  </a:cubicBezTo>
                  <a:cubicBezTo>
                    <a:pt x="254" y="206"/>
                    <a:pt x="264" y="192"/>
                    <a:pt x="264" y="182"/>
                  </a:cubicBezTo>
                  <a:cubicBezTo>
                    <a:pt x="264" y="57"/>
                    <a:pt x="264" y="57"/>
                    <a:pt x="264" y="57"/>
                  </a:cubicBezTo>
                  <a:cubicBezTo>
                    <a:pt x="264" y="26"/>
                    <a:pt x="238" y="0"/>
                    <a:pt x="207" y="0"/>
                  </a:cubicBezTo>
                  <a:close/>
                  <a:moveTo>
                    <a:pt x="190" y="232"/>
                  </a:moveTo>
                  <a:cubicBezTo>
                    <a:pt x="189" y="232"/>
                    <a:pt x="189" y="232"/>
                    <a:pt x="189" y="232"/>
                  </a:cubicBezTo>
                  <a:cubicBezTo>
                    <a:pt x="189" y="210"/>
                    <a:pt x="189" y="210"/>
                    <a:pt x="189" y="210"/>
                  </a:cubicBezTo>
                  <a:cubicBezTo>
                    <a:pt x="189" y="194"/>
                    <a:pt x="201" y="182"/>
                    <a:pt x="217" y="182"/>
                  </a:cubicBezTo>
                  <a:cubicBezTo>
                    <a:pt x="240" y="182"/>
                    <a:pt x="240" y="182"/>
                    <a:pt x="240" y="182"/>
                  </a:cubicBezTo>
                  <a:cubicBezTo>
                    <a:pt x="236" y="193"/>
                    <a:pt x="200" y="228"/>
                    <a:pt x="190" y="2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61" name="Freeform 152">
            <a:extLst>
              <a:ext uri="{FF2B5EF4-FFF2-40B4-BE49-F238E27FC236}">
                <a16:creationId xmlns:a16="http://schemas.microsoft.com/office/drawing/2014/main" id="{2EF1898C-D9EA-FD44-9B4A-FF2C88BE8AB3}"/>
              </a:ext>
            </a:extLst>
          </p:cNvPr>
          <p:cNvSpPr>
            <a:spLocks noEditPoints="1"/>
          </p:cNvSpPr>
          <p:nvPr/>
        </p:nvSpPr>
        <p:spPr bwMode="auto">
          <a:xfrm>
            <a:off x="2179293" y="2139222"/>
            <a:ext cx="238777" cy="259827"/>
          </a:xfrm>
          <a:custGeom>
            <a:avLst/>
            <a:gdLst>
              <a:gd name="T0" fmla="*/ 40 w 165"/>
              <a:gd name="T1" fmla="*/ 68 h 180"/>
              <a:gd name="T2" fmla="*/ 110 w 165"/>
              <a:gd name="T3" fmla="*/ 68 h 180"/>
              <a:gd name="T4" fmla="*/ 110 w 165"/>
              <a:gd name="T5" fmla="*/ 86 h 180"/>
              <a:gd name="T6" fmla="*/ 40 w 165"/>
              <a:gd name="T7" fmla="*/ 86 h 180"/>
              <a:gd name="T8" fmla="*/ 40 w 165"/>
              <a:gd name="T9" fmla="*/ 68 h 180"/>
              <a:gd name="T10" fmla="*/ 40 w 165"/>
              <a:gd name="T11" fmla="*/ 38 h 180"/>
              <a:gd name="T12" fmla="*/ 110 w 165"/>
              <a:gd name="T13" fmla="*/ 38 h 180"/>
              <a:gd name="T14" fmla="*/ 110 w 165"/>
              <a:gd name="T15" fmla="*/ 56 h 180"/>
              <a:gd name="T16" fmla="*/ 40 w 165"/>
              <a:gd name="T17" fmla="*/ 56 h 180"/>
              <a:gd name="T18" fmla="*/ 40 w 165"/>
              <a:gd name="T19" fmla="*/ 38 h 180"/>
              <a:gd name="T20" fmla="*/ 40 w 165"/>
              <a:gd name="T21" fmla="*/ 98 h 180"/>
              <a:gd name="T22" fmla="*/ 80 w 165"/>
              <a:gd name="T23" fmla="*/ 98 h 180"/>
              <a:gd name="T24" fmla="*/ 80 w 165"/>
              <a:gd name="T25" fmla="*/ 116 h 180"/>
              <a:gd name="T26" fmla="*/ 40 w 165"/>
              <a:gd name="T27" fmla="*/ 116 h 180"/>
              <a:gd name="T28" fmla="*/ 40 w 165"/>
              <a:gd name="T29" fmla="*/ 98 h 180"/>
              <a:gd name="T30" fmla="*/ 165 w 165"/>
              <a:gd name="T31" fmla="*/ 127 h 180"/>
              <a:gd name="T32" fmla="*/ 159 w 165"/>
              <a:gd name="T33" fmla="*/ 117 h 180"/>
              <a:gd name="T34" fmla="*/ 134 w 165"/>
              <a:gd name="T35" fmla="*/ 102 h 180"/>
              <a:gd name="T36" fmla="*/ 122 w 165"/>
              <a:gd name="T37" fmla="*/ 102 h 180"/>
              <a:gd name="T38" fmla="*/ 96 w 165"/>
              <a:gd name="T39" fmla="*/ 117 h 180"/>
              <a:gd name="T40" fmla="*/ 90 w 165"/>
              <a:gd name="T41" fmla="*/ 127 h 180"/>
              <a:gd name="T42" fmla="*/ 90 w 165"/>
              <a:gd name="T43" fmla="*/ 155 h 180"/>
              <a:gd name="T44" fmla="*/ 97 w 165"/>
              <a:gd name="T45" fmla="*/ 166 h 180"/>
              <a:gd name="T46" fmla="*/ 121 w 165"/>
              <a:gd name="T47" fmla="*/ 180 h 180"/>
              <a:gd name="T48" fmla="*/ 134 w 165"/>
              <a:gd name="T49" fmla="*/ 180 h 180"/>
              <a:gd name="T50" fmla="*/ 159 w 165"/>
              <a:gd name="T51" fmla="*/ 166 h 180"/>
              <a:gd name="T52" fmla="*/ 165 w 165"/>
              <a:gd name="T53" fmla="*/ 155 h 180"/>
              <a:gd name="T54" fmla="*/ 165 w 165"/>
              <a:gd name="T55" fmla="*/ 127 h 180"/>
              <a:gd name="T56" fmla="*/ 127 w 165"/>
              <a:gd name="T57" fmla="*/ 155 h 180"/>
              <a:gd name="T58" fmla="*/ 113 w 165"/>
              <a:gd name="T59" fmla="*/ 141 h 180"/>
              <a:gd name="T60" fmla="*/ 127 w 165"/>
              <a:gd name="T61" fmla="*/ 127 h 180"/>
              <a:gd name="T62" fmla="*/ 142 w 165"/>
              <a:gd name="T63" fmla="*/ 141 h 180"/>
              <a:gd name="T64" fmla="*/ 127 w 165"/>
              <a:gd name="T65" fmla="*/ 155 h 180"/>
              <a:gd name="T66" fmla="*/ 27 w 165"/>
              <a:gd name="T67" fmla="*/ 162 h 180"/>
              <a:gd name="T68" fmla="*/ 15 w 165"/>
              <a:gd name="T69" fmla="*/ 150 h 180"/>
              <a:gd name="T70" fmla="*/ 15 w 165"/>
              <a:gd name="T71" fmla="*/ 30 h 180"/>
              <a:gd name="T72" fmla="*/ 27 w 165"/>
              <a:gd name="T73" fmla="*/ 18 h 180"/>
              <a:gd name="T74" fmla="*/ 123 w 165"/>
              <a:gd name="T75" fmla="*/ 18 h 180"/>
              <a:gd name="T76" fmla="*/ 135 w 165"/>
              <a:gd name="T77" fmla="*/ 30 h 180"/>
              <a:gd name="T78" fmla="*/ 135 w 165"/>
              <a:gd name="T79" fmla="*/ 94 h 180"/>
              <a:gd name="T80" fmla="*/ 150 w 165"/>
              <a:gd name="T81" fmla="*/ 94 h 180"/>
              <a:gd name="T82" fmla="*/ 150 w 165"/>
              <a:gd name="T83" fmla="*/ 15 h 180"/>
              <a:gd name="T84" fmla="*/ 135 w 165"/>
              <a:gd name="T85" fmla="*/ 0 h 180"/>
              <a:gd name="T86" fmla="*/ 15 w 165"/>
              <a:gd name="T87" fmla="*/ 0 h 180"/>
              <a:gd name="T88" fmla="*/ 0 w 165"/>
              <a:gd name="T89" fmla="*/ 15 h 180"/>
              <a:gd name="T90" fmla="*/ 0 w 165"/>
              <a:gd name="T91" fmla="*/ 165 h 180"/>
              <a:gd name="T92" fmla="*/ 15 w 165"/>
              <a:gd name="T93" fmla="*/ 180 h 180"/>
              <a:gd name="T94" fmla="*/ 84 w 165"/>
              <a:gd name="T95" fmla="*/ 180 h 180"/>
              <a:gd name="T96" fmla="*/ 84 w 165"/>
              <a:gd name="T97" fmla="*/ 162 h 180"/>
              <a:gd name="T98" fmla="*/ 27 w 165"/>
              <a:gd name="T99" fmla="*/ 162 h 180"/>
              <a:gd name="T100" fmla="*/ 27 w 165"/>
              <a:gd name="T101" fmla="*/ 162 h 180"/>
              <a:gd name="T102" fmla="*/ 27 w 165"/>
              <a:gd name="T103" fmla="*/ 16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5" h="180">
                <a:moveTo>
                  <a:pt x="40" y="68"/>
                </a:moveTo>
                <a:cubicBezTo>
                  <a:pt x="110" y="68"/>
                  <a:pt x="110" y="68"/>
                  <a:pt x="110" y="68"/>
                </a:cubicBezTo>
                <a:cubicBezTo>
                  <a:pt x="110" y="86"/>
                  <a:pt x="110" y="86"/>
                  <a:pt x="110" y="86"/>
                </a:cubicBezTo>
                <a:cubicBezTo>
                  <a:pt x="40" y="86"/>
                  <a:pt x="40" y="86"/>
                  <a:pt x="40" y="86"/>
                </a:cubicBezTo>
                <a:lnTo>
                  <a:pt x="40" y="68"/>
                </a:lnTo>
                <a:close/>
                <a:moveTo>
                  <a:pt x="40" y="38"/>
                </a:moveTo>
                <a:cubicBezTo>
                  <a:pt x="110" y="38"/>
                  <a:pt x="110" y="38"/>
                  <a:pt x="110" y="38"/>
                </a:cubicBezTo>
                <a:cubicBezTo>
                  <a:pt x="110" y="56"/>
                  <a:pt x="110" y="56"/>
                  <a:pt x="110" y="56"/>
                </a:cubicBezTo>
                <a:cubicBezTo>
                  <a:pt x="40" y="56"/>
                  <a:pt x="40" y="56"/>
                  <a:pt x="40" y="56"/>
                </a:cubicBezTo>
                <a:lnTo>
                  <a:pt x="40" y="38"/>
                </a:lnTo>
                <a:close/>
                <a:moveTo>
                  <a:pt x="40" y="98"/>
                </a:moveTo>
                <a:cubicBezTo>
                  <a:pt x="80" y="98"/>
                  <a:pt x="80" y="98"/>
                  <a:pt x="80" y="98"/>
                </a:cubicBezTo>
                <a:cubicBezTo>
                  <a:pt x="80" y="116"/>
                  <a:pt x="80" y="116"/>
                  <a:pt x="80" y="116"/>
                </a:cubicBezTo>
                <a:cubicBezTo>
                  <a:pt x="40" y="116"/>
                  <a:pt x="40" y="116"/>
                  <a:pt x="40" y="116"/>
                </a:cubicBezTo>
                <a:lnTo>
                  <a:pt x="40" y="98"/>
                </a:lnTo>
                <a:close/>
                <a:moveTo>
                  <a:pt x="165" y="127"/>
                </a:moveTo>
                <a:cubicBezTo>
                  <a:pt x="159" y="117"/>
                  <a:pt x="159" y="117"/>
                  <a:pt x="159" y="117"/>
                </a:cubicBezTo>
                <a:cubicBezTo>
                  <a:pt x="159" y="117"/>
                  <a:pt x="138" y="122"/>
                  <a:pt x="134" y="102"/>
                </a:cubicBezTo>
                <a:cubicBezTo>
                  <a:pt x="122" y="102"/>
                  <a:pt x="122" y="102"/>
                  <a:pt x="122" y="102"/>
                </a:cubicBezTo>
                <a:cubicBezTo>
                  <a:pt x="122" y="102"/>
                  <a:pt x="118" y="123"/>
                  <a:pt x="96" y="117"/>
                </a:cubicBezTo>
                <a:cubicBezTo>
                  <a:pt x="90" y="127"/>
                  <a:pt x="90" y="127"/>
                  <a:pt x="90" y="127"/>
                </a:cubicBezTo>
                <a:cubicBezTo>
                  <a:pt x="90" y="127"/>
                  <a:pt x="107" y="139"/>
                  <a:pt x="90" y="155"/>
                </a:cubicBezTo>
                <a:cubicBezTo>
                  <a:pt x="97" y="166"/>
                  <a:pt x="97" y="166"/>
                  <a:pt x="97" y="166"/>
                </a:cubicBezTo>
                <a:cubicBezTo>
                  <a:pt x="97" y="166"/>
                  <a:pt x="115" y="158"/>
                  <a:pt x="121" y="180"/>
                </a:cubicBezTo>
                <a:cubicBezTo>
                  <a:pt x="134" y="180"/>
                  <a:pt x="134" y="180"/>
                  <a:pt x="134" y="180"/>
                </a:cubicBezTo>
                <a:cubicBezTo>
                  <a:pt x="134" y="180"/>
                  <a:pt x="138" y="160"/>
                  <a:pt x="159" y="166"/>
                </a:cubicBezTo>
                <a:cubicBezTo>
                  <a:pt x="165" y="155"/>
                  <a:pt x="165" y="155"/>
                  <a:pt x="165" y="155"/>
                </a:cubicBezTo>
                <a:cubicBezTo>
                  <a:pt x="165" y="155"/>
                  <a:pt x="149" y="142"/>
                  <a:pt x="165" y="127"/>
                </a:cubicBezTo>
                <a:close/>
                <a:moveTo>
                  <a:pt x="127" y="155"/>
                </a:moveTo>
                <a:cubicBezTo>
                  <a:pt x="119" y="155"/>
                  <a:pt x="113" y="149"/>
                  <a:pt x="113" y="141"/>
                </a:cubicBezTo>
                <a:cubicBezTo>
                  <a:pt x="113" y="133"/>
                  <a:pt x="119" y="127"/>
                  <a:pt x="127" y="127"/>
                </a:cubicBezTo>
                <a:cubicBezTo>
                  <a:pt x="135" y="127"/>
                  <a:pt x="142" y="133"/>
                  <a:pt x="142" y="141"/>
                </a:cubicBezTo>
                <a:cubicBezTo>
                  <a:pt x="142" y="149"/>
                  <a:pt x="135" y="155"/>
                  <a:pt x="127" y="155"/>
                </a:cubicBezTo>
                <a:close/>
                <a:moveTo>
                  <a:pt x="27" y="162"/>
                </a:moveTo>
                <a:cubicBezTo>
                  <a:pt x="20" y="162"/>
                  <a:pt x="15" y="157"/>
                  <a:pt x="15" y="150"/>
                </a:cubicBezTo>
                <a:cubicBezTo>
                  <a:pt x="15" y="30"/>
                  <a:pt x="15" y="30"/>
                  <a:pt x="15" y="30"/>
                </a:cubicBezTo>
                <a:cubicBezTo>
                  <a:pt x="15" y="23"/>
                  <a:pt x="20" y="18"/>
                  <a:pt x="27" y="18"/>
                </a:cubicBezTo>
                <a:cubicBezTo>
                  <a:pt x="123" y="18"/>
                  <a:pt x="123" y="18"/>
                  <a:pt x="123" y="18"/>
                </a:cubicBezTo>
                <a:cubicBezTo>
                  <a:pt x="130" y="18"/>
                  <a:pt x="135" y="23"/>
                  <a:pt x="135" y="30"/>
                </a:cubicBezTo>
                <a:cubicBezTo>
                  <a:pt x="135" y="94"/>
                  <a:pt x="135" y="94"/>
                  <a:pt x="135" y="94"/>
                </a:cubicBezTo>
                <a:cubicBezTo>
                  <a:pt x="150" y="94"/>
                  <a:pt x="150" y="94"/>
                  <a:pt x="150" y="94"/>
                </a:cubicBezTo>
                <a:cubicBezTo>
                  <a:pt x="150" y="15"/>
                  <a:pt x="150" y="15"/>
                  <a:pt x="150" y="15"/>
                </a:cubicBezTo>
                <a:cubicBezTo>
                  <a:pt x="150" y="7"/>
                  <a:pt x="143" y="0"/>
                  <a:pt x="135" y="0"/>
                </a:cubicBezTo>
                <a:cubicBezTo>
                  <a:pt x="15" y="0"/>
                  <a:pt x="15" y="0"/>
                  <a:pt x="15" y="0"/>
                </a:cubicBezTo>
                <a:cubicBezTo>
                  <a:pt x="7" y="0"/>
                  <a:pt x="0" y="7"/>
                  <a:pt x="0" y="15"/>
                </a:cubicBezTo>
                <a:cubicBezTo>
                  <a:pt x="0" y="165"/>
                  <a:pt x="0" y="165"/>
                  <a:pt x="0" y="165"/>
                </a:cubicBezTo>
                <a:cubicBezTo>
                  <a:pt x="0" y="173"/>
                  <a:pt x="7" y="180"/>
                  <a:pt x="15" y="180"/>
                </a:cubicBezTo>
                <a:cubicBezTo>
                  <a:pt x="84" y="180"/>
                  <a:pt x="84" y="180"/>
                  <a:pt x="84" y="180"/>
                </a:cubicBezTo>
                <a:cubicBezTo>
                  <a:pt x="84" y="162"/>
                  <a:pt x="84" y="162"/>
                  <a:pt x="84" y="162"/>
                </a:cubicBezTo>
                <a:lnTo>
                  <a:pt x="27" y="162"/>
                </a:lnTo>
                <a:close/>
                <a:moveTo>
                  <a:pt x="27" y="162"/>
                </a:moveTo>
                <a:cubicBezTo>
                  <a:pt x="27" y="162"/>
                  <a:pt x="27" y="162"/>
                  <a:pt x="27" y="16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162" name="Group 44">
            <a:extLst>
              <a:ext uri="{FF2B5EF4-FFF2-40B4-BE49-F238E27FC236}">
                <a16:creationId xmlns:a16="http://schemas.microsoft.com/office/drawing/2014/main" id="{23918662-708E-0C4C-8993-6A3FBE9EE9E1}"/>
              </a:ext>
            </a:extLst>
          </p:cNvPr>
          <p:cNvGrpSpPr>
            <a:grpSpLocks noChangeAspect="1"/>
          </p:cNvGrpSpPr>
          <p:nvPr/>
        </p:nvGrpSpPr>
        <p:grpSpPr bwMode="auto">
          <a:xfrm>
            <a:off x="1088693" y="2143417"/>
            <a:ext cx="279966" cy="254953"/>
            <a:chOff x="4" y="2"/>
            <a:chExt cx="638" cy="581"/>
          </a:xfrm>
        </p:grpSpPr>
        <p:sp>
          <p:nvSpPr>
            <p:cNvPr id="163" name="AutoShape 43">
              <a:extLst>
                <a:ext uri="{FF2B5EF4-FFF2-40B4-BE49-F238E27FC236}">
                  <a16:creationId xmlns:a16="http://schemas.microsoft.com/office/drawing/2014/main" id="{F2676831-7255-D047-BE24-37562ECA682B}"/>
                </a:ext>
              </a:extLst>
            </p:cNvPr>
            <p:cNvSpPr>
              <a:spLocks noChangeAspect="1" noChangeArrowheads="1" noTextEdit="1"/>
            </p:cNvSpPr>
            <p:nvPr/>
          </p:nvSpPr>
          <p:spPr bwMode="auto">
            <a:xfrm>
              <a:off x="4" y="2"/>
              <a:ext cx="638" cy="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4" name="Freeform 45">
              <a:extLst>
                <a:ext uri="{FF2B5EF4-FFF2-40B4-BE49-F238E27FC236}">
                  <a16:creationId xmlns:a16="http://schemas.microsoft.com/office/drawing/2014/main" id="{22297E28-9204-7C4F-9AA9-CCF6140F772A}"/>
                </a:ext>
              </a:extLst>
            </p:cNvPr>
            <p:cNvSpPr>
              <a:spLocks noEditPoints="1"/>
            </p:cNvSpPr>
            <p:nvPr/>
          </p:nvSpPr>
          <p:spPr bwMode="auto">
            <a:xfrm>
              <a:off x="-1" y="2"/>
              <a:ext cx="653" cy="583"/>
            </a:xfrm>
            <a:custGeom>
              <a:avLst/>
              <a:gdLst>
                <a:gd name="T0" fmla="*/ 137 w 273"/>
                <a:gd name="T1" fmla="*/ 155 h 244"/>
                <a:gd name="T2" fmla="*/ 203 w 273"/>
                <a:gd name="T3" fmla="*/ 68 h 244"/>
                <a:gd name="T4" fmla="*/ 137 w 273"/>
                <a:gd name="T5" fmla="*/ 0 h 244"/>
                <a:gd name="T6" fmla="*/ 69 w 273"/>
                <a:gd name="T7" fmla="*/ 68 h 244"/>
                <a:gd name="T8" fmla="*/ 137 w 273"/>
                <a:gd name="T9" fmla="*/ 155 h 244"/>
                <a:gd name="T10" fmla="*/ 268 w 273"/>
                <a:gd name="T11" fmla="*/ 218 h 244"/>
                <a:gd name="T12" fmla="*/ 258 w 273"/>
                <a:gd name="T13" fmla="*/ 196 h 244"/>
                <a:gd name="T14" fmla="*/ 193 w 273"/>
                <a:gd name="T15" fmla="*/ 158 h 244"/>
                <a:gd name="T16" fmla="*/ 180 w 273"/>
                <a:gd name="T17" fmla="*/ 162 h 244"/>
                <a:gd name="T18" fmla="*/ 159 w 273"/>
                <a:gd name="T19" fmla="*/ 199 h 244"/>
                <a:gd name="T20" fmla="*/ 148 w 273"/>
                <a:gd name="T21" fmla="*/ 197 h 244"/>
                <a:gd name="T22" fmla="*/ 148 w 273"/>
                <a:gd name="T23" fmla="*/ 193 h 244"/>
                <a:gd name="T24" fmla="*/ 153 w 273"/>
                <a:gd name="T25" fmla="*/ 185 h 244"/>
                <a:gd name="T26" fmla="*/ 152 w 273"/>
                <a:gd name="T27" fmla="*/ 178 h 244"/>
                <a:gd name="T28" fmla="*/ 144 w 273"/>
                <a:gd name="T29" fmla="*/ 168 h 244"/>
                <a:gd name="T30" fmla="*/ 136 w 273"/>
                <a:gd name="T31" fmla="*/ 164 h 244"/>
                <a:gd name="T32" fmla="*/ 129 w 273"/>
                <a:gd name="T33" fmla="*/ 168 h 244"/>
                <a:gd name="T34" fmla="*/ 120 w 273"/>
                <a:gd name="T35" fmla="*/ 178 h 244"/>
                <a:gd name="T36" fmla="*/ 120 w 273"/>
                <a:gd name="T37" fmla="*/ 185 h 244"/>
                <a:gd name="T38" fmla="*/ 124 w 273"/>
                <a:gd name="T39" fmla="*/ 193 h 244"/>
                <a:gd name="T40" fmla="*/ 125 w 273"/>
                <a:gd name="T41" fmla="*/ 197 h 244"/>
                <a:gd name="T42" fmla="*/ 113 w 273"/>
                <a:gd name="T43" fmla="*/ 199 h 244"/>
                <a:gd name="T44" fmla="*/ 93 w 273"/>
                <a:gd name="T45" fmla="*/ 162 h 244"/>
                <a:gd name="T46" fmla="*/ 80 w 273"/>
                <a:gd name="T47" fmla="*/ 158 h 244"/>
                <a:gd name="T48" fmla="*/ 15 w 273"/>
                <a:gd name="T49" fmla="*/ 196 h 244"/>
                <a:gd name="T50" fmla="*/ 4 w 273"/>
                <a:gd name="T51" fmla="*/ 218 h 244"/>
                <a:gd name="T52" fmla="*/ 22 w 273"/>
                <a:gd name="T53" fmla="*/ 244 h 244"/>
                <a:gd name="T54" fmla="*/ 250 w 273"/>
                <a:gd name="T55" fmla="*/ 244 h 244"/>
                <a:gd name="T56" fmla="*/ 268 w 273"/>
                <a:gd name="T57" fmla="*/ 218 h 244"/>
                <a:gd name="T58" fmla="*/ 268 w 273"/>
                <a:gd name="T59" fmla="*/ 218 h 244"/>
                <a:gd name="T60" fmla="*/ 268 w 273"/>
                <a:gd name="T61" fmla="*/ 21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244">
                  <a:moveTo>
                    <a:pt x="137" y="155"/>
                  </a:moveTo>
                  <a:cubicBezTo>
                    <a:pt x="166" y="155"/>
                    <a:pt x="203" y="116"/>
                    <a:pt x="203" y="68"/>
                  </a:cubicBezTo>
                  <a:cubicBezTo>
                    <a:pt x="203" y="19"/>
                    <a:pt x="179" y="0"/>
                    <a:pt x="137" y="0"/>
                  </a:cubicBezTo>
                  <a:cubicBezTo>
                    <a:pt x="95" y="0"/>
                    <a:pt x="69" y="19"/>
                    <a:pt x="69" y="68"/>
                  </a:cubicBezTo>
                  <a:cubicBezTo>
                    <a:pt x="69" y="116"/>
                    <a:pt x="108" y="155"/>
                    <a:pt x="137" y="155"/>
                  </a:cubicBezTo>
                  <a:close/>
                  <a:moveTo>
                    <a:pt x="268" y="218"/>
                  </a:moveTo>
                  <a:cubicBezTo>
                    <a:pt x="265" y="209"/>
                    <a:pt x="261" y="200"/>
                    <a:pt x="258" y="196"/>
                  </a:cubicBezTo>
                  <a:cubicBezTo>
                    <a:pt x="251" y="188"/>
                    <a:pt x="210" y="167"/>
                    <a:pt x="193" y="158"/>
                  </a:cubicBezTo>
                  <a:cubicBezTo>
                    <a:pt x="188" y="155"/>
                    <a:pt x="182" y="157"/>
                    <a:pt x="180" y="162"/>
                  </a:cubicBezTo>
                  <a:cubicBezTo>
                    <a:pt x="159" y="199"/>
                    <a:pt x="159" y="199"/>
                    <a:pt x="159" y="199"/>
                  </a:cubicBezTo>
                  <a:cubicBezTo>
                    <a:pt x="157" y="205"/>
                    <a:pt x="149" y="203"/>
                    <a:pt x="148" y="197"/>
                  </a:cubicBezTo>
                  <a:cubicBezTo>
                    <a:pt x="148" y="196"/>
                    <a:pt x="148" y="195"/>
                    <a:pt x="148" y="193"/>
                  </a:cubicBezTo>
                  <a:cubicBezTo>
                    <a:pt x="153" y="185"/>
                    <a:pt x="153" y="185"/>
                    <a:pt x="153" y="185"/>
                  </a:cubicBezTo>
                  <a:cubicBezTo>
                    <a:pt x="154" y="183"/>
                    <a:pt x="154" y="180"/>
                    <a:pt x="152" y="178"/>
                  </a:cubicBezTo>
                  <a:cubicBezTo>
                    <a:pt x="144" y="168"/>
                    <a:pt x="144" y="168"/>
                    <a:pt x="144" y="168"/>
                  </a:cubicBezTo>
                  <a:cubicBezTo>
                    <a:pt x="142" y="166"/>
                    <a:pt x="139" y="164"/>
                    <a:pt x="136" y="164"/>
                  </a:cubicBezTo>
                  <a:cubicBezTo>
                    <a:pt x="133" y="164"/>
                    <a:pt x="131" y="166"/>
                    <a:pt x="129" y="168"/>
                  </a:cubicBezTo>
                  <a:cubicBezTo>
                    <a:pt x="120" y="178"/>
                    <a:pt x="120" y="178"/>
                    <a:pt x="120" y="178"/>
                  </a:cubicBezTo>
                  <a:cubicBezTo>
                    <a:pt x="119" y="180"/>
                    <a:pt x="118" y="183"/>
                    <a:pt x="120" y="185"/>
                  </a:cubicBezTo>
                  <a:cubicBezTo>
                    <a:pt x="124" y="193"/>
                    <a:pt x="124" y="193"/>
                    <a:pt x="124" y="193"/>
                  </a:cubicBezTo>
                  <a:cubicBezTo>
                    <a:pt x="125" y="195"/>
                    <a:pt x="125" y="196"/>
                    <a:pt x="125" y="197"/>
                  </a:cubicBezTo>
                  <a:cubicBezTo>
                    <a:pt x="124" y="203"/>
                    <a:pt x="116" y="205"/>
                    <a:pt x="113" y="199"/>
                  </a:cubicBezTo>
                  <a:cubicBezTo>
                    <a:pt x="93" y="162"/>
                    <a:pt x="93" y="162"/>
                    <a:pt x="93" y="162"/>
                  </a:cubicBezTo>
                  <a:cubicBezTo>
                    <a:pt x="90" y="157"/>
                    <a:pt x="85" y="155"/>
                    <a:pt x="80" y="158"/>
                  </a:cubicBezTo>
                  <a:cubicBezTo>
                    <a:pt x="62" y="167"/>
                    <a:pt x="22" y="188"/>
                    <a:pt x="15" y="196"/>
                  </a:cubicBezTo>
                  <a:cubicBezTo>
                    <a:pt x="11" y="200"/>
                    <a:pt x="7" y="209"/>
                    <a:pt x="4" y="218"/>
                  </a:cubicBezTo>
                  <a:cubicBezTo>
                    <a:pt x="0" y="230"/>
                    <a:pt x="9" y="244"/>
                    <a:pt x="22" y="244"/>
                  </a:cubicBezTo>
                  <a:cubicBezTo>
                    <a:pt x="250" y="244"/>
                    <a:pt x="250" y="244"/>
                    <a:pt x="250" y="244"/>
                  </a:cubicBezTo>
                  <a:cubicBezTo>
                    <a:pt x="264" y="244"/>
                    <a:pt x="273" y="230"/>
                    <a:pt x="268" y="218"/>
                  </a:cubicBezTo>
                  <a:close/>
                  <a:moveTo>
                    <a:pt x="268" y="218"/>
                  </a:moveTo>
                  <a:cubicBezTo>
                    <a:pt x="268" y="218"/>
                    <a:pt x="268" y="218"/>
                    <a:pt x="268" y="21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17" name="图片 16">
            <a:extLst>
              <a:ext uri="{FF2B5EF4-FFF2-40B4-BE49-F238E27FC236}">
                <a16:creationId xmlns:a16="http://schemas.microsoft.com/office/drawing/2014/main" id="{AE2118BD-D433-F642-8E1B-12EC7B26DB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1792" y="5143860"/>
            <a:ext cx="352886" cy="352886"/>
          </a:xfrm>
          <a:prstGeom prst="rect">
            <a:avLst/>
          </a:prstGeom>
        </p:spPr>
      </p:pic>
      <p:grpSp>
        <p:nvGrpSpPr>
          <p:cNvPr id="165" name="组合 164">
            <a:extLst>
              <a:ext uri="{FF2B5EF4-FFF2-40B4-BE49-F238E27FC236}">
                <a16:creationId xmlns:a16="http://schemas.microsoft.com/office/drawing/2014/main" id="{85975671-4D7A-C141-947B-DD5BEFDD54FB}"/>
              </a:ext>
            </a:extLst>
          </p:cNvPr>
          <p:cNvGrpSpPr/>
          <p:nvPr/>
        </p:nvGrpSpPr>
        <p:grpSpPr>
          <a:xfrm>
            <a:off x="3599193" y="2023887"/>
            <a:ext cx="1235351" cy="539886"/>
            <a:chOff x="911225" y="2335595"/>
            <a:chExt cx="1235351" cy="539886"/>
          </a:xfrm>
        </p:grpSpPr>
        <p:sp>
          <p:nvSpPr>
            <p:cNvPr id="166" name="椭圆 165">
              <a:extLst>
                <a:ext uri="{FF2B5EF4-FFF2-40B4-BE49-F238E27FC236}">
                  <a16:creationId xmlns:a16="http://schemas.microsoft.com/office/drawing/2014/main" id="{1B80E089-60AE-4846-B5E0-F8B690956E03}"/>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9" name="文本框 168">
              <a:extLst>
                <a:ext uri="{FF2B5EF4-FFF2-40B4-BE49-F238E27FC236}">
                  <a16:creationId xmlns:a16="http://schemas.microsoft.com/office/drawing/2014/main" id="{81925843-DC47-3348-9444-63EA42C878E6}"/>
                </a:ext>
              </a:extLst>
            </p:cNvPr>
            <p:cNvSpPr txBox="1"/>
            <p:nvPr/>
          </p:nvSpPr>
          <p:spPr>
            <a:xfrm>
              <a:off x="1626882" y="2442676"/>
              <a:ext cx="519694" cy="307777"/>
            </a:xfrm>
            <a:prstGeom prst="rect">
              <a:avLst/>
            </a:prstGeom>
            <a:noFill/>
          </p:spPr>
          <p:txBody>
            <a:bodyPr wrap="none" rtlCol="0">
              <a:spAutoFit/>
            </a:bodyPr>
            <a:lstStyle/>
            <a:p>
              <a:r>
                <a:rPr kumimoji="1" lang="en" altLang="zh-CN" sz="1400" dirty="0">
                  <a:solidFill>
                    <a:schemeClr val="bg1"/>
                  </a:solidFill>
                </a:rPr>
                <a:t>PLC</a:t>
              </a:r>
            </a:p>
          </p:txBody>
        </p:sp>
      </p:grpSp>
      <p:grpSp>
        <p:nvGrpSpPr>
          <p:cNvPr id="170" name="组合 169">
            <a:extLst>
              <a:ext uri="{FF2B5EF4-FFF2-40B4-BE49-F238E27FC236}">
                <a16:creationId xmlns:a16="http://schemas.microsoft.com/office/drawing/2014/main" id="{2CC899F3-2F1D-274A-A3E0-A7E33B31DE55}"/>
              </a:ext>
            </a:extLst>
          </p:cNvPr>
          <p:cNvGrpSpPr/>
          <p:nvPr/>
        </p:nvGrpSpPr>
        <p:grpSpPr>
          <a:xfrm>
            <a:off x="3599193" y="2781326"/>
            <a:ext cx="1535112" cy="539886"/>
            <a:chOff x="911225" y="2335595"/>
            <a:chExt cx="1535112" cy="539886"/>
          </a:xfrm>
        </p:grpSpPr>
        <p:sp>
          <p:nvSpPr>
            <p:cNvPr id="171" name="椭圆 170">
              <a:extLst>
                <a:ext uri="{FF2B5EF4-FFF2-40B4-BE49-F238E27FC236}">
                  <a16:creationId xmlns:a16="http://schemas.microsoft.com/office/drawing/2014/main" id="{CF330206-66D2-B34E-8609-427E2163D14E}"/>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2" name="文本框 171">
              <a:extLst>
                <a:ext uri="{FF2B5EF4-FFF2-40B4-BE49-F238E27FC236}">
                  <a16:creationId xmlns:a16="http://schemas.microsoft.com/office/drawing/2014/main" id="{3B1AF523-8107-6E4B-97C5-9F2B7897CD98}"/>
                </a:ext>
              </a:extLst>
            </p:cNvPr>
            <p:cNvSpPr txBox="1"/>
            <p:nvPr/>
          </p:nvSpPr>
          <p:spPr>
            <a:xfrm>
              <a:off x="1626882" y="2442676"/>
              <a:ext cx="819455" cy="307777"/>
            </a:xfrm>
            <a:prstGeom prst="rect">
              <a:avLst/>
            </a:prstGeom>
            <a:noFill/>
          </p:spPr>
          <p:txBody>
            <a:bodyPr wrap="none" rtlCol="0">
              <a:spAutoFit/>
            </a:bodyPr>
            <a:lstStyle/>
            <a:p>
              <a:r>
                <a:rPr kumimoji="1" lang="en" altLang="zh-CN" sz="1400" dirty="0">
                  <a:solidFill>
                    <a:schemeClr val="bg1"/>
                  </a:solidFill>
                </a:rPr>
                <a:t>SCADA</a:t>
              </a:r>
            </a:p>
          </p:txBody>
        </p:sp>
      </p:grpSp>
      <p:grpSp>
        <p:nvGrpSpPr>
          <p:cNvPr id="173" name="组合 172">
            <a:extLst>
              <a:ext uri="{FF2B5EF4-FFF2-40B4-BE49-F238E27FC236}">
                <a16:creationId xmlns:a16="http://schemas.microsoft.com/office/drawing/2014/main" id="{29EF4691-A202-1C44-A664-C2E15DB2A7B6}"/>
              </a:ext>
            </a:extLst>
          </p:cNvPr>
          <p:cNvGrpSpPr/>
          <p:nvPr/>
        </p:nvGrpSpPr>
        <p:grpSpPr>
          <a:xfrm>
            <a:off x="3599193" y="3538765"/>
            <a:ext cx="1727472" cy="539886"/>
            <a:chOff x="911225" y="2335595"/>
            <a:chExt cx="1727472" cy="539886"/>
          </a:xfrm>
        </p:grpSpPr>
        <p:sp>
          <p:nvSpPr>
            <p:cNvPr id="174" name="椭圆 173">
              <a:extLst>
                <a:ext uri="{FF2B5EF4-FFF2-40B4-BE49-F238E27FC236}">
                  <a16:creationId xmlns:a16="http://schemas.microsoft.com/office/drawing/2014/main" id="{10C74101-34F2-9942-AD33-417853F644D7}"/>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5" name="文本框 174">
              <a:extLst>
                <a:ext uri="{FF2B5EF4-FFF2-40B4-BE49-F238E27FC236}">
                  <a16:creationId xmlns:a16="http://schemas.microsoft.com/office/drawing/2014/main" id="{DEC81429-3552-E84E-9A0C-18EE4673AE90}"/>
                </a:ext>
              </a:extLst>
            </p:cNvPr>
            <p:cNvSpPr txBox="1"/>
            <p:nvPr/>
          </p:nvSpPr>
          <p:spPr>
            <a:xfrm>
              <a:off x="1626882" y="2442676"/>
              <a:ext cx="1011815" cy="307777"/>
            </a:xfrm>
            <a:prstGeom prst="rect">
              <a:avLst/>
            </a:prstGeom>
            <a:noFill/>
          </p:spPr>
          <p:txBody>
            <a:bodyPr wrap="none" rtlCol="0">
              <a:spAutoFit/>
            </a:bodyPr>
            <a:lstStyle/>
            <a:p>
              <a:r>
                <a:rPr kumimoji="1" lang="en" altLang="zh-CN" sz="1400" dirty="0">
                  <a:solidFill>
                    <a:schemeClr val="bg1"/>
                  </a:solidFill>
                </a:rPr>
                <a:t>Gateway</a:t>
              </a:r>
            </a:p>
          </p:txBody>
        </p:sp>
      </p:grpSp>
      <p:grpSp>
        <p:nvGrpSpPr>
          <p:cNvPr id="176" name="组合 175">
            <a:extLst>
              <a:ext uri="{FF2B5EF4-FFF2-40B4-BE49-F238E27FC236}">
                <a16:creationId xmlns:a16="http://schemas.microsoft.com/office/drawing/2014/main" id="{0CC8C7EE-2AF3-C24D-9DF3-D5063016DDFB}"/>
              </a:ext>
            </a:extLst>
          </p:cNvPr>
          <p:cNvGrpSpPr/>
          <p:nvPr/>
        </p:nvGrpSpPr>
        <p:grpSpPr>
          <a:xfrm>
            <a:off x="3599193" y="4296204"/>
            <a:ext cx="1628086" cy="539886"/>
            <a:chOff x="911225" y="2335595"/>
            <a:chExt cx="1628086" cy="539886"/>
          </a:xfrm>
        </p:grpSpPr>
        <p:sp>
          <p:nvSpPr>
            <p:cNvPr id="177" name="椭圆 176">
              <a:extLst>
                <a:ext uri="{FF2B5EF4-FFF2-40B4-BE49-F238E27FC236}">
                  <a16:creationId xmlns:a16="http://schemas.microsoft.com/office/drawing/2014/main" id="{9416AA30-A055-6F4A-89F5-C03494E197F7}"/>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8" name="文本框 177">
              <a:extLst>
                <a:ext uri="{FF2B5EF4-FFF2-40B4-BE49-F238E27FC236}">
                  <a16:creationId xmlns:a16="http://schemas.microsoft.com/office/drawing/2014/main" id="{334303EA-C9D0-5242-804E-13A8BAAE2C92}"/>
                </a:ext>
              </a:extLst>
            </p:cNvPr>
            <p:cNvSpPr txBox="1"/>
            <p:nvPr/>
          </p:nvSpPr>
          <p:spPr>
            <a:xfrm>
              <a:off x="1626882" y="2350076"/>
              <a:ext cx="912429" cy="523220"/>
            </a:xfrm>
            <a:prstGeom prst="rect">
              <a:avLst/>
            </a:prstGeom>
            <a:noFill/>
          </p:spPr>
          <p:txBody>
            <a:bodyPr wrap="none" rtlCol="0">
              <a:spAutoFit/>
            </a:bodyPr>
            <a:lstStyle/>
            <a:p>
              <a:r>
                <a:rPr kumimoji="1" lang="en" altLang="zh-CN" sz="1400" dirty="0">
                  <a:solidFill>
                    <a:schemeClr val="bg1"/>
                  </a:solidFill>
                </a:rPr>
                <a:t>Data</a:t>
              </a:r>
            </a:p>
            <a:p>
              <a:r>
                <a:rPr kumimoji="1" lang="en" altLang="zh-CN" sz="1400" dirty="0">
                  <a:solidFill>
                    <a:schemeClr val="bg1"/>
                  </a:solidFill>
                </a:rPr>
                <a:t>Historian</a:t>
              </a:r>
            </a:p>
          </p:txBody>
        </p:sp>
      </p:grpSp>
      <p:sp>
        <p:nvSpPr>
          <p:cNvPr id="183" name="文本框 182">
            <a:extLst>
              <a:ext uri="{FF2B5EF4-FFF2-40B4-BE49-F238E27FC236}">
                <a16:creationId xmlns:a16="http://schemas.microsoft.com/office/drawing/2014/main" id="{D8AC6041-82CE-7D45-A908-7F803C38A514}"/>
              </a:ext>
            </a:extLst>
          </p:cNvPr>
          <p:cNvSpPr txBox="1"/>
          <p:nvPr/>
        </p:nvSpPr>
        <p:spPr>
          <a:xfrm>
            <a:off x="3825368" y="1423759"/>
            <a:ext cx="1353256" cy="307777"/>
          </a:xfrm>
          <a:prstGeom prst="rect">
            <a:avLst/>
          </a:prstGeom>
          <a:noFill/>
        </p:spPr>
        <p:txBody>
          <a:bodyPr wrap="none" rtlCol="0">
            <a:spAutoFit/>
          </a:bodyPr>
          <a:lstStyle/>
          <a:p>
            <a:r>
              <a:rPr kumimoji="1" lang="en-US" altLang="zh-CN" sz="1400" b="1" dirty="0">
                <a:solidFill>
                  <a:srgbClr val="00B0F0"/>
                </a:solidFill>
              </a:rPr>
              <a:t>Plant</a:t>
            </a:r>
            <a:r>
              <a:rPr kumimoji="1" lang="en" altLang="zh-CN" sz="1400" b="1" dirty="0">
                <a:solidFill>
                  <a:srgbClr val="00B0F0"/>
                </a:solidFill>
              </a:rPr>
              <a:t> Devices</a:t>
            </a:r>
          </a:p>
        </p:txBody>
      </p:sp>
      <p:grpSp>
        <p:nvGrpSpPr>
          <p:cNvPr id="184" name="组合 183">
            <a:extLst>
              <a:ext uri="{FF2B5EF4-FFF2-40B4-BE49-F238E27FC236}">
                <a16:creationId xmlns:a16="http://schemas.microsoft.com/office/drawing/2014/main" id="{C196C825-844E-504B-A7CF-51D0898F7ECF}"/>
              </a:ext>
            </a:extLst>
          </p:cNvPr>
          <p:cNvGrpSpPr/>
          <p:nvPr/>
        </p:nvGrpSpPr>
        <p:grpSpPr>
          <a:xfrm>
            <a:off x="3599193" y="5053645"/>
            <a:ext cx="1975938" cy="539886"/>
            <a:chOff x="911225" y="2335595"/>
            <a:chExt cx="1975938" cy="539886"/>
          </a:xfrm>
        </p:grpSpPr>
        <p:sp>
          <p:nvSpPr>
            <p:cNvPr id="185" name="椭圆 184">
              <a:extLst>
                <a:ext uri="{FF2B5EF4-FFF2-40B4-BE49-F238E27FC236}">
                  <a16:creationId xmlns:a16="http://schemas.microsoft.com/office/drawing/2014/main" id="{F5309840-50A5-2142-9D6F-742D2CF0903D}"/>
                </a:ext>
              </a:extLst>
            </p:cNvPr>
            <p:cNvSpPr/>
            <p:nvPr/>
          </p:nvSpPr>
          <p:spPr>
            <a:xfrm>
              <a:off x="911225" y="2335595"/>
              <a:ext cx="539886" cy="5398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6" name="文本框 185">
              <a:extLst>
                <a:ext uri="{FF2B5EF4-FFF2-40B4-BE49-F238E27FC236}">
                  <a16:creationId xmlns:a16="http://schemas.microsoft.com/office/drawing/2014/main" id="{8D003C2A-61F0-DA41-A9EE-75028D62EB50}"/>
                </a:ext>
              </a:extLst>
            </p:cNvPr>
            <p:cNvSpPr txBox="1"/>
            <p:nvPr/>
          </p:nvSpPr>
          <p:spPr>
            <a:xfrm>
              <a:off x="1626882" y="2350076"/>
              <a:ext cx="1260281" cy="523220"/>
            </a:xfrm>
            <a:prstGeom prst="rect">
              <a:avLst/>
            </a:prstGeom>
            <a:noFill/>
          </p:spPr>
          <p:txBody>
            <a:bodyPr wrap="none" rtlCol="0">
              <a:spAutoFit/>
            </a:bodyPr>
            <a:lstStyle/>
            <a:p>
              <a:r>
                <a:rPr kumimoji="1" lang="en" altLang="zh-CN" sz="1400" dirty="0">
                  <a:solidFill>
                    <a:schemeClr val="bg1"/>
                  </a:solidFill>
                </a:rPr>
                <a:t>Environment</a:t>
              </a:r>
            </a:p>
            <a:p>
              <a:r>
                <a:rPr kumimoji="1" lang="en" altLang="zh-CN" sz="1400" dirty="0">
                  <a:solidFill>
                    <a:schemeClr val="bg1"/>
                  </a:solidFill>
                </a:rPr>
                <a:t>Data</a:t>
              </a:r>
            </a:p>
          </p:txBody>
        </p:sp>
      </p:grpSp>
      <p:grpSp>
        <p:nvGrpSpPr>
          <p:cNvPr id="187" name="组合 186">
            <a:extLst>
              <a:ext uri="{FF2B5EF4-FFF2-40B4-BE49-F238E27FC236}">
                <a16:creationId xmlns:a16="http://schemas.microsoft.com/office/drawing/2014/main" id="{86FEA2A8-AF05-144B-9FA7-EFB7B07F1744}"/>
              </a:ext>
            </a:extLst>
          </p:cNvPr>
          <p:cNvGrpSpPr/>
          <p:nvPr/>
        </p:nvGrpSpPr>
        <p:grpSpPr>
          <a:xfrm>
            <a:off x="3498083" y="2656298"/>
            <a:ext cx="2048217" cy="2283621"/>
            <a:chOff x="974360" y="2909327"/>
            <a:chExt cx="1575631" cy="2283621"/>
          </a:xfrm>
        </p:grpSpPr>
        <p:cxnSp>
          <p:nvCxnSpPr>
            <p:cNvPr id="188" name="直线连接符 187">
              <a:extLst>
                <a:ext uri="{FF2B5EF4-FFF2-40B4-BE49-F238E27FC236}">
                  <a16:creationId xmlns:a16="http://schemas.microsoft.com/office/drawing/2014/main" id="{76087A26-0610-B645-906F-C62584CB4741}"/>
                </a:ext>
              </a:extLst>
            </p:cNvPr>
            <p:cNvCxnSpPr/>
            <p:nvPr/>
          </p:nvCxnSpPr>
          <p:spPr>
            <a:xfrm>
              <a:off x="974360" y="2909327"/>
              <a:ext cx="1575631"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189" name="直线连接符 188">
              <a:extLst>
                <a:ext uri="{FF2B5EF4-FFF2-40B4-BE49-F238E27FC236}">
                  <a16:creationId xmlns:a16="http://schemas.microsoft.com/office/drawing/2014/main" id="{CE34EDF9-3408-7744-BF46-B914AEC8EFFF}"/>
                </a:ext>
              </a:extLst>
            </p:cNvPr>
            <p:cNvCxnSpPr/>
            <p:nvPr/>
          </p:nvCxnSpPr>
          <p:spPr>
            <a:xfrm>
              <a:off x="974360" y="3677030"/>
              <a:ext cx="1575631"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190" name="直线连接符 189">
              <a:extLst>
                <a:ext uri="{FF2B5EF4-FFF2-40B4-BE49-F238E27FC236}">
                  <a16:creationId xmlns:a16="http://schemas.microsoft.com/office/drawing/2014/main" id="{24DF735A-B5CB-A442-B2A2-51A0BC9388F9}"/>
                </a:ext>
              </a:extLst>
            </p:cNvPr>
            <p:cNvCxnSpPr/>
            <p:nvPr/>
          </p:nvCxnSpPr>
          <p:spPr>
            <a:xfrm>
              <a:off x="974360" y="4422606"/>
              <a:ext cx="1575631"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191" name="直线连接符 190">
              <a:extLst>
                <a:ext uri="{FF2B5EF4-FFF2-40B4-BE49-F238E27FC236}">
                  <a16:creationId xmlns:a16="http://schemas.microsoft.com/office/drawing/2014/main" id="{03D4A73A-389A-9243-923C-D907F5EACCB3}"/>
                </a:ext>
              </a:extLst>
            </p:cNvPr>
            <p:cNvCxnSpPr/>
            <p:nvPr/>
          </p:nvCxnSpPr>
          <p:spPr>
            <a:xfrm>
              <a:off x="974360" y="5192948"/>
              <a:ext cx="1575631"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grpSp>
      <p:pic>
        <p:nvPicPr>
          <p:cNvPr id="25" name="图片 24">
            <a:extLst>
              <a:ext uri="{FF2B5EF4-FFF2-40B4-BE49-F238E27FC236}">
                <a16:creationId xmlns:a16="http://schemas.microsoft.com/office/drawing/2014/main" id="{95095B3A-02F0-E048-B5B1-23456C4C0E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05198" y="2240554"/>
            <a:ext cx="365323" cy="365323"/>
          </a:xfrm>
          <a:prstGeom prst="rect">
            <a:avLst/>
          </a:prstGeom>
        </p:spPr>
      </p:pic>
      <p:grpSp>
        <p:nvGrpSpPr>
          <p:cNvPr id="193" name="组合 192">
            <a:extLst>
              <a:ext uri="{FF2B5EF4-FFF2-40B4-BE49-F238E27FC236}">
                <a16:creationId xmlns:a16="http://schemas.microsoft.com/office/drawing/2014/main" id="{9D69FE5C-652B-8B40-BEB5-BF15E59A3BAD}"/>
              </a:ext>
            </a:extLst>
          </p:cNvPr>
          <p:cNvGrpSpPr/>
          <p:nvPr/>
        </p:nvGrpSpPr>
        <p:grpSpPr>
          <a:xfrm>
            <a:off x="3713653" y="2954451"/>
            <a:ext cx="314682" cy="251381"/>
            <a:chOff x="8482013" y="5395913"/>
            <a:chExt cx="820737" cy="655637"/>
          </a:xfrm>
        </p:grpSpPr>
        <p:sp>
          <p:nvSpPr>
            <p:cNvPr id="194" name="Freeform 9">
              <a:extLst>
                <a:ext uri="{FF2B5EF4-FFF2-40B4-BE49-F238E27FC236}">
                  <a16:creationId xmlns:a16="http://schemas.microsoft.com/office/drawing/2014/main" id="{B9F38BD1-A776-D442-89DD-C7CFFFD5CFD2}"/>
                </a:ext>
              </a:extLst>
            </p:cNvPr>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10">
              <a:extLst>
                <a:ext uri="{FF2B5EF4-FFF2-40B4-BE49-F238E27FC236}">
                  <a16:creationId xmlns:a16="http://schemas.microsoft.com/office/drawing/2014/main" id="{A0383EC7-3E65-1B49-A5E1-38D680652714}"/>
                </a:ext>
              </a:extLst>
            </p:cNvPr>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11">
              <a:extLst>
                <a:ext uri="{FF2B5EF4-FFF2-40B4-BE49-F238E27FC236}">
                  <a16:creationId xmlns:a16="http://schemas.microsoft.com/office/drawing/2014/main" id="{72339306-9E8E-374A-83D1-DB22951E8F64}"/>
                </a:ext>
              </a:extLst>
            </p:cNvPr>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12">
              <a:extLst>
                <a:ext uri="{FF2B5EF4-FFF2-40B4-BE49-F238E27FC236}">
                  <a16:creationId xmlns:a16="http://schemas.microsoft.com/office/drawing/2014/main" id="{6D8C266B-E9C2-E34D-AA2F-7D1CEB3F06CD}"/>
                </a:ext>
              </a:extLst>
            </p:cNvPr>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27" name="图片 26">
            <a:extLst>
              <a:ext uri="{FF2B5EF4-FFF2-40B4-BE49-F238E27FC236}">
                <a16:creationId xmlns:a16="http://schemas.microsoft.com/office/drawing/2014/main" id="{7E578529-0B6A-5C4E-BD4C-A805CED7013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14925" y="3652637"/>
            <a:ext cx="312141" cy="312141"/>
          </a:xfrm>
          <a:prstGeom prst="rect">
            <a:avLst/>
          </a:prstGeom>
        </p:spPr>
      </p:pic>
      <p:grpSp>
        <p:nvGrpSpPr>
          <p:cNvPr id="198" name="组合 197">
            <a:extLst>
              <a:ext uri="{FF2B5EF4-FFF2-40B4-BE49-F238E27FC236}">
                <a16:creationId xmlns:a16="http://schemas.microsoft.com/office/drawing/2014/main" id="{48D775E9-7519-7946-B60D-911B170A52AA}"/>
              </a:ext>
            </a:extLst>
          </p:cNvPr>
          <p:cNvGrpSpPr/>
          <p:nvPr/>
        </p:nvGrpSpPr>
        <p:grpSpPr>
          <a:xfrm>
            <a:off x="3755301" y="4452144"/>
            <a:ext cx="233628" cy="233628"/>
            <a:chOff x="6570663" y="1537494"/>
            <a:chExt cx="1046163" cy="1046162"/>
          </a:xfrm>
          <a:solidFill>
            <a:srgbClr val="FFFFFF"/>
          </a:solidFill>
        </p:grpSpPr>
        <p:sp>
          <p:nvSpPr>
            <p:cNvPr id="199" name="Freeform 26">
              <a:extLst>
                <a:ext uri="{FF2B5EF4-FFF2-40B4-BE49-F238E27FC236}">
                  <a16:creationId xmlns:a16="http://schemas.microsoft.com/office/drawing/2014/main" id="{D93A06E6-E991-D145-8D77-F3FA9148656E}"/>
                </a:ext>
              </a:extLst>
            </p:cNvPr>
            <p:cNvSpPr>
              <a:spLocks noEditPoints="1"/>
            </p:cNvSpPr>
            <p:nvPr/>
          </p:nvSpPr>
          <p:spPr bwMode="auto">
            <a:xfrm>
              <a:off x="6570663" y="1537494"/>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8">
              <a:extLst>
                <a:ext uri="{FF2B5EF4-FFF2-40B4-BE49-F238E27FC236}">
                  <a16:creationId xmlns:a16="http://schemas.microsoft.com/office/drawing/2014/main" id="{080753AE-4F46-FE43-8820-51AD3BE59352}"/>
                </a:ext>
              </a:extLst>
            </p:cNvPr>
            <p:cNvSpPr>
              <a:spLocks noEditPoints="1"/>
            </p:cNvSpPr>
            <p:nvPr/>
          </p:nvSpPr>
          <p:spPr bwMode="auto">
            <a:xfrm>
              <a:off x="6570663" y="1935956"/>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30">
              <a:extLst>
                <a:ext uri="{FF2B5EF4-FFF2-40B4-BE49-F238E27FC236}">
                  <a16:creationId xmlns:a16="http://schemas.microsoft.com/office/drawing/2014/main" id="{A742FEC7-1CDF-1D4B-8F42-2C4491BE0330}"/>
                </a:ext>
              </a:extLst>
            </p:cNvPr>
            <p:cNvSpPr>
              <a:spLocks noEditPoints="1"/>
            </p:cNvSpPr>
            <p:nvPr/>
          </p:nvSpPr>
          <p:spPr bwMode="auto">
            <a:xfrm>
              <a:off x="6570663" y="2340769"/>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08 h 153"/>
                <a:gd name="T12" fmla="*/ 45 w 659"/>
                <a:gd name="T13" fmla="*/ 108 h 153"/>
                <a:gd name="T14" fmla="*/ 45 w 659"/>
                <a:gd name="T15" fmla="*/ 41 h 153"/>
                <a:gd name="T16" fmla="*/ 114 w 659"/>
                <a:gd name="T17" fmla="*/ 41 h 153"/>
                <a:gd name="T18" fmla="*/ 114 w 659"/>
                <a:gd name="T19" fmla="*/ 108 h 153"/>
                <a:gd name="T20" fmla="*/ 119 w 659"/>
                <a:gd name="T21" fmla="*/ 108 h 153"/>
                <a:gd name="T22" fmla="*/ 222 w 659"/>
                <a:gd name="T23" fmla="*/ 108 h 153"/>
                <a:gd name="T24" fmla="*/ 152 w 659"/>
                <a:gd name="T25" fmla="*/ 108 h 153"/>
                <a:gd name="T26" fmla="*/ 152 w 659"/>
                <a:gd name="T27" fmla="*/ 41 h 153"/>
                <a:gd name="T28" fmla="*/ 222 w 659"/>
                <a:gd name="T29" fmla="*/ 41 h 153"/>
                <a:gd name="T30" fmla="*/ 222 w 659"/>
                <a:gd name="T31" fmla="*/ 108 h 153"/>
                <a:gd name="T32" fmla="*/ 329 w 659"/>
                <a:gd name="T33" fmla="*/ 108 h 153"/>
                <a:gd name="T34" fmla="*/ 260 w 659"/>
                <a:gd name="T35" fmla="*/ 108 h 153"/>
                <a:gd name="T36" fmla="*/ 260 w 659"/>
                <a:gd name="T37" fmla="*/ 41 h 153"/>
                <a:gd name="T38" fmla="*/ 329 w 659"/>
                <a:gd name="T39" fmla="*/ 41 h 153"/>
                <a:gd name="T40" fmla="*/ 329 w 659"/>
                <a:gd name="T41" fmla="*/ 108 h 153"/>
                <a:gd name="T42" fmla="*/ 329 w 659"/>
                <a:gd name="T43" fmla="*/ 108 h 153"/>
                <a:gd name="T44" fmla="*/ 329 w 659"/>
                <a:gd name="T45" fmla="*/ 10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08"/>
                  </a:moveTo>
                  <a:lnTo>
                    <a:pt x="45" y="108"/>
                  </a:lnTo>
                  <a:lnTo>
                    <a:pt x="45" y="41"/>
                  </a:lnTo>
                  <a:lnTo>
                    <a:pt x="114" y="41"/>
                  </a:lnTo>
                  <a:lnTo>
                    <a:pt x="114" y="108"/>
                  </a:lnTo>
                  <a:lnTo>
                    <a:pt x="119" y="108"/>
                  </a:lnTo>
                  <a:close/>
                  <a:moveTo>
                    <a:pt x="222" y="108"/>
                  </a:moveTo>
                  <a:lnTo>
                    <a:pt x="152" y="108"/>
                  </a:lnTo>
                  <a:lnTo>
                    <a:pt x="152" y="41"/>
                  </a:lnTo>
                  <a:lnTo>
                    <a:pt x="222" y="41"/>
                  </a:lnTo>
                  <a:lnTo>
                    <a:pt x="222" y="108"/>
                  </a:lnTo>
                  <a:close/>
                  <a:moveTo>
                    <a:pt x="329" y="108"/>
                  </a:moveTo>
                  <a:lnTo>
                    <a:pt x="260" y="108"/>
                  </a:lnTo>
                  <a:lnTo>
                    <a:pt x="260" y="41"/>
                  </a:lnTo>
                  <a:lnTo>
                    <a:pt x="329" y="41"/>
                  </a:lnTo>
                  <a:lnTo>
                    <a:pt x="329" y="108"/>
                  </a:lnTo>
                  <a:close/>
                  <a:moveTo>
                    <a:pt x="329" y="108"/>
                  </a:moveTo>
                  <a:lnTo>
                    <a:pt x="329" y="1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2" name="组合 201">
            <a:extLst>
              <a:ext uri="{FF2B5EF4-FFF2-40B4-BE49-F238E27FC236}">
                <a16:creationId xmlns:a16="http://schemas.microsoft.com/office/drawing/2014/main" id="{262DC65A-B9FC-A74D-9630-B4036620F56A}"/>
              </a:ext>
            </a:extLst>
          </p:cNvPr>
          <p:cNvGrpSpPr/>
          <p:nvPr/>
        </p:nvGrpSpPr>
        <p:grpSpPr>
          <a:xfrm>
            <a:off x="3717937" y="5161662"/>
            <a:ext cx="305506" cy="283685"/>
            <a:chOff x="9721850" y="5453062"/>
            <a:chExt cx="577850" cy="536576"/>
          </a:xfrm>
        </p:grpSpPr>
        <p:sp>
          <p:nvSpPr>
            <p:cNvPr id="203" name="Freeform 35">
              <a:extLst>
                <a:ext uri="{FF2B5EF4-FFF2-40B4-BE49-F238E27FC236}">
                  <a16:creationId xmlns:a16="http://schemas.microsoft.com/office/drawing/2014/main" id="{2E7A68A3-BBC1-974A-BC04-9A45D14A2901}"/>
                </a:ext>
              </a:extLst>
            </p:cNvPr>
            <p:cNvSpPr>
              <a:spLocks noEditPoints="1"/>
            </p:cNvSpPr>
            <p:nvPr/>
          </p:nvSpPr>
          <p:spPr bwMode="auto">
            <a:xfrm>
              <a:off x="9725025" y="5959475"/>
              <a:ext cx="574675" cy="30163"/>
            </a:xfrm>
            <a:custGeom>
              <a:avLst/>
              <a:gdLst>
                <a:gd name="T0" fmla="*/ 146 w 150"/>
                <a:gd name="T1" fmla="*/ 8 h 8"/>
                <a:gd name="T2" fmla="*/ 5 w 150"/>
                <a:gd name="T3" fmla="*/ 8 h 8"/>
                <a:gd name="T4" fmla="*/ 0 w 150"/>
                <a:gd name="T5" fmla="*/ 4 h 8"/>
                <a:gd name="T6" fmla="*/ 5 w 150"/>
                <a:gd name="T7" fmla="*/ 0 h 8"/>
                <a:gd name="T8" fmla="*/ 146 w 150"/>
                <a:gd name="T9" fmla="*/ 0 h 8"/>
                <a:gd name="T10" fmla="*/ 150 w 150"/>
                <a:gd name="T11" fmla="*/ 4 h 8"/>
                <a:gd name="T12" fmla="*/ 146 w 150"/>
                <a:gd name="T13" fmla="*/ 8 h 8"/>
                <a:gd name="T14" fmla="*/ 146 w 150"/>
                <a:gd name="T15" fmla="*/ 8 h 8"/>
                <a:gd name="T16" fmla="*/ 146 w 15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8">
                  <a:moveTo>
                    <a:pt x="146" y="8"/>
                  </a:moveTo>
                  <a:cubicBezTo>
                    <a:pt x="5" y="8"/>
                    <a:pt x="5" y="8"/>
                    <a:pt x="5" y="8"/>
                  </a:cubicBezTo>
                  <a:cubicBezTo>
                    <a:pt x="2" y="8"/>
                    <a:pt x="0" y="6"/>
                    <a:pt x="0" y="4"/>
                  </a:cubicBezTo>
                  <a:cubicBezTo>
                    <a:pt x="0" y="2"/>
                    <a:pt x="2" y="0"/>
                    <a:pt x="5" y="0"/>
                  </a:cubicBezTo>
                  <a:cubicBezTo>
                    <a:pt x="146" y="0"/>
                    <a:pt x="146" y="0"/>
                    <a:pt x="146" y="0"/>
                  </a:cubicBezTo>
                  <a:cubicBezTo>
                    <a:pt x="148" y="0"/>
                    <a:pt x="150" y="2"/>
                    <a:pt x="150" y="4"/>
                  </a:cubicBezTo>
                  <a:cubicBezTo>
                    <a:pt x="150" y="6"/>
                    <a:pt x="148" y="8"/>
                    <a:pt x="146" y="8"/>
                  </a:cubicBezTo>
                  <a:close/>
                  <a:moveTo>
                    <a:pt x="146" y="8"/>
                  </a:moveTo>
                  <a:cubicBezTo>
                    <a:pt x="146" y="8"/>
                    <a:pt x="146" y="8"/>
                    <a:pt x="146" y="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36">
              <a:extLst>
                <a:ext uri="{FF2B5EF4-FFF2-40B4-BE49-F238E27FC236}">
                  <a16:creationId xmlns:a16="http://schemas.microsoft.com/office/drawing/2014/main" id="{1DB47212-4B56-D54A-9FB1-5C71435F88E9}"/>
                </a:ext>
              </a:extLst>
            </p:cNvPr>
            <p:cNvSpPr>
              <a:spLocks noEditPoints="1"/>
            </p:cNvSpPr>
            <p:nvPr/>
          </p:nvSpPr>
          <p:spPr bwMode="auto">
            <a:xfrm>
              <a:off x="9721850" y="5453062"/>
              <a:ext cx="577850" cy="284163"/>
            </a:xfrm>
            <a:custGeom>
              <a:avLst/>
              <a:gdLst>
                <a:gd name="T0" fmla="*/ 5 w 151"/>
                <a:gd name="T1" fmla="*/ 74 h 74"/>
                <a:gd name="T2" fmla="*/ 2 w 151"/>
                <a:gd name="T3" fmla="*/ 72 h 74"/>
                <a:gd name="T4" fmla="*/ 3 w 151"/>
                <a:gd name="T5" fmla="*/ 66 h 74"/>
                <a:gd name="T6" fmla="*/ 58 w 151"/>
                <a:gd name="T7" fmla="*/ 25 h 74"/>
                <a:gd name="T8" fmla="*/ 63 w 151"/>
                <a:gd name="T9" fmla="*/ 25 h 74"/>
                <a:gd name="T10" fmla="*/ 90 w 151"/>
                <a:gd name="T11" fmla="*/ 41 h 74"/>
                <a:gd name="T12" fmla="*/ 144 w 151"/>
                <a:gd name="T13" fmla="*/ 2 h 74"/>
                <a:gd name="T14" fmla="*/ 150 w 151"/>
                <a:gd name="T15" fmla="*/ 3 h 74"/>
                <a:gd name="T16" fmla="*/ 149 w 151"/>
                <a:gd name="T17" fmla="*/ 9 h 74"/>
                <a:gd name="T18" fmla="*/ 93 w 151"/>
                <a:gd name="T19" fmla="*/ 50 h 74"/>
                <a:gd name="T20" fmla="*/ 88 w 151"/>
                <a:gd name="T21" fmla="*/ 50 h 74"/>
                <a:gd name="T22" fmla="*/ 61 w 151"/>
                <a:gd name="T23" fmla="*/ 34 h 74"/>
                <a:gd name="T24" fmla="*/ 8 w 151"/>
                <a:gd name="T25" fmla="*/ 73 h 74"/>
                <a:gd name="T26" fmla="*/ 5 w 151"/>
                <a:gd name="T27" fmla="*/ 74 h 74"/>
                <a:gd name="T28" fmla="*/ 5 w 151"/>
                <a:gd name="T29" fmla="*/ 74 h 74"/>
                <a:gd name="T30" fmla="*/ 5 w 151"/>
                <a:gd name="T31"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1" h="74">
                  <a:moveTo>
                    <a:pt x="5" y="74"/>
                  </a:moveTo>
                  <a:cubicBezTo>
                    <a:pt x="4" y="74"/>
                    <a:pt x="3" y="74"/>
                    <a:pt x="2" y="72"/>
                  </a:cubicBezTo>
                  <a:cubicBezTo>
                    <a:pt x="0" y="70"/>
                    <a:pt x="1" y="68"/>
                    <a:pt x="3" y="66"/>
                  </a:cubicBezTo>
                  <a:cubicBezTo>
                    <a:pt x="58" y="25"/>
                    <a:pt x="58" y="25"/>
                    <a:pt x="58" y="25"/>
                  </a:cubicBezTo>
                  <a:cubicBezTo>
                    <a:pt x="60" y="24"/>
                    <a:pt x="62" y="24"/>
                    <a:pt x="63" y="25"/>
                  </a:cubicBezTo>
                  <a:cubicBezTo>
                    <a:pt x="90" y="41"/>
                    <a:pt x="90" y="41"/>
                    <a:pt x="90" y="41"/>
                  </a:cubicBezTo>
                  <a:cubicBezTo>
                    <a:pt x="144" y="2"/>
                    <a:pt x="144" y="2"/>
                    <a:pt x="144" y="2"/>
                  </a:cubicBezTo>
                  <a:cubicBezTo>
                    <a:pt x="146" y="0"/>
                    <a:pt x="148" y="1"/>
                    <a:pt x="150" y="3"/>
                  </a:cubicBezTo>
                  <a:cubicBezTo>
                    <a:pt x="151" y="4"/>
                    <a:pt x="151" y="7"/>
                    <a:pt x="149" y="9"/>
                  </a:cubicBezTo>
                  <a:cubicBezTo>
                    <a:pt x="93" y="50"/>
                    <a:pt x="93" y="50"/>
                    <a:pt x="93" y="50"/>
                  </a:cubicBezTo>
                  <a:cubicBezTo>
                    <a:pt x="92" y="51"/>
                    <a:pt x="90" y="51"/>
                    <a:pt x="88" y="50"/>
                  </a:cubicBezTo>
                  <a:cubicBezTo>
                    <a:pt x="61" y="34"/>
                    <a:pt x="61" y="34"/>
                    <a:pt x="61" y="34"/>
                  </a:cubicBezTo>
                  <a:cubicBezTo>
                    <a:pt x="8" y="73"/>
                    <a:pt x="8" y="73"/>
                    <a:pt x="8" y="73"/>
                  </a:cubicBezTo>
                  <a:cubicBezTo>
                    <a:pt x="7" y="74"/>
                    <a:pt x="6" y="74"/>
                    <a:pt x="5" y="74"/>
                  </a:cubicBezTo>
                  <a:close/>
                  <a:moveTo>
                    <a:pt x="5" y="74"/>
                  </a:moveTo>
                  <a:cubicBezTo>
                    <a:pt x="5" y="74"/>
                    <a:pt x="5" y="74"/>
                    <a:pt x="5" y="7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37">
              <a:extLst>
                <a:ext uri="{FF2B5EF4-FFF2-40B4-BE49-F238E27FC236}">
                  <a16:creationId xmlns:a16="http://schemas.microsoft.com/office/drawing/2014/main" id="{EC0A2009-4E9E-6B4C-944E-76121A3052C0}"/>
                </a:ext>
              </a:extLst>
            </p:cNvPr>
            <p:cNvSpPr>
              <a:spLocks noEditPoints="1"/>
            </p:cNvSpPr>
            <p:nvPr/>
          </p:nvSpPr>
          <p:spPr bwMode="auto">
            <a:xfrm>
              <a:off x="9763125" y="5778500"/>
              <a:ext cx="46038" cy="123825"/>
            </a:xfrm>
            <a:custGeom>
              <a:avLst/>
              <a:gdLst>
                <a:gd name="T0" fmla="*/ 6 w 12"/>
                <a:gd name="T1" fmla="*/ 32 h 32"/>
                <a:gd name="T2" fmla="*/ 0 w 12"/>
                <a:gd name="T3" fmla="*/ 26 h 32"/>
                <a:gd name="T4" fmla="*/ 0 w 12"/>
                <a:gd name="T5" fmla="*/ 5 h 32"/>
                <a:gd name="T6" fmla="*/ 6 w 12"/>
                <a:gd name="T7" fmla="*/ 0 h 32"/>
                <a:gd name="T8" fmla="*/ 12 w 12"/>
                <a:gd name="T9" fmla="*/ 5 h 32"/>
                <a:gd name="T10" fmla="*/ 12 w 12"/>
                <a:gd name="T11" fmla="*/ 26 h 32"/>
                <a:gd name="T12" fmla="*/ 6 w 12"/>
                <a:gd name="T13" fmla="*/ 32 h 32"/>
                <a:gd name="T14" fmla="*/ 6 w 12"/>
                <a:gd name="T15" fmla="*/ 32 h 32"/>
                <a:gd name="T16" fmla="*/ 6 w 12"/>
                <a:gd name="T1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32">
                  <a:moveTo>
                    <a:pt x="6" y="32"/>
                  </a:moveTo>
                  <a:cubicBezTo>
                    <a:pt x="3" y="32"/>
                    <a:pt x="0" y="29"/>
                    <a:pt x="0" y="26"/>
                  </a:cubicBezTo>
                  <a:cubicBezTo>
                    <a:pt x="0" y="5"/>
                    <a:pt x="0" y="5"/>
                    <a:pt x="0" y="5"/>
                  </a:cubicBezTo>
                  <a:cubicBezTo>
                    <a:pt x="0" y="2"/>
                    <a:pt x="3" y="0"/>
                    <a:pt x="6" y="0"/>
                  </a:cubicBezTo>
                  <a:cubicBezTo>
                    <a:pt x="10" y="0"/>
                    <a:pt x="12" y="2"/>
                    <a:pt x="12" y="5"/>
                  </a:cubicBezTo>
                  <a:cubicBezTo>
                    <a:pt x="12" y="26"/>
                    <a:pt x="12" y="26"/>
                    <a:pt x="12" y="26"/>
                  </a:cubicBezTo>
                  <a:cubicBezTo>
                    <a:pt x="12" y="29"/>
                    <a:pt x="10" y="32"/>
                    <a:pt x="6" y="32"/>
                  </a:cubicBezTo>
                  <a:close/>
                  <a:moveTo>
                    <a:pt x="6" y="32"/>
                  </a:moveTo>
                  <a:cubicBezTo>
                    <a:pt x="6" y="32"/>
                    <a:pt x="6" y="32"/>
                    <a:pt x="6" y="3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38">
              <a:extLst>
                <a:ext uri="{FF2B5EF4-FFF2-40B4-BE49-F238E27FC236}">
                  <a16:creationId xmlns:a16="http://schemas.microsoft.com/office/drawing/2014/main" id="{7F1DAD83-BFDB-454A-B8DF-A9003F4F0A84}"/>
                </a:ext>
              </a:extLst>
            </p:cNvPr>
            <p:cNvSpPr>
              <a:spLocks noEditPoints="1"/>
            </p:cNvSpPr>
            <p:nvPr/>
          </p:nvSpPr>
          <p:spPr bwMode="auto">
            <a:xfrm>
              <a:off x="9879013" y="5732463"/>
              <a:ext cx="46038" cy="169863"/>
            </a:xfrm>
            <a:custGeom>
              <a:avLst/>
              <a:gdLst>
                <a:gd name="T0" fmla="*/ 6 w 12"/>
                <a:gd name="T1" fmla="*/ 44 h 44"/>
                <a:gd name="T2" fmla="*/ 0 w 12"/>
                <a:gd name="T3" fmla="*/ 38 h 44"/>
                <a:gd name="T4" fmla="*/ 0 w 12"/>
                <a:gd name="T5" fmla="*/ 6 h 44"/>
                <a:gd name="T6" fmla="*/ 6 w 12"/>
                <a:gd name="T7" fmla="*/ 0 h 44"/>
                <a:gd name="T8" fmla="*/ 12 w 12"/>
                <a:gd name="T9" fmla="*/ 6 h 44"/>
                <a:gd name="T10" fmla="*/ 12 w 12"/>
                <a:gd name="T11" fmla="*/ 38 h 44"/>
                <a:gd name="T12" fmla="*/ 6 w 12"/>
                <a:gd name="T13" fmla="*/ 44 h 44"/>
                <a:gd name="T14" fmla="*/ 6 w 12"/>
                <a:gd name="T15" fmla="*/ 44 h 44"/>
                <a:gd name="T16" fmla="*/ 6 w 12"/>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4">
                  <a:moveTo>
                    <a:pt x="6" y="44"/>
                  </a:moveTo>
                  <a:cubicBezTo>
                    <a:pt x="2" y="44"/>
                    <a:pt x="0" y="41"/>
                    <a:pt x="0" y="38"/>
                  </a:cubicBezTo>
                  <a:cubicBezTo>
                    <a:pt x="0" y="6"/>
                    <a:pt x="0" y="6"/>
                    <a:pt x="0" y="6"/>
                  </a:cubicBezTo>
                  <a:cubicBezTo>
                    <a:pt x="0" y="2"/>
                    <a:pt x="2" y="0"/>
                    <a:pt x="6" y="0"/>
                  </a:cubicBezTo>
                  <a:cubicBezTo>
                    <a:pt x="9" y="0"/>
                    <a:pt x="12" y="2"/>
                    <a:pt x="12" y="6"/>
                  </a:cubicBezTo>
                  <a:cubicBezTo>
                    <a:pt x="12" y="38"/>
                    <a:pt x="12" y="38"/>
                    <a:pt x="12" y="38"/>
                  </a:cubicBezTo>
                  <a:cubicBezTo>
                    <a:pt x="12" y="41"/>
                    <a:pt x="9" y="44"/>
                    <a:pt x="6" y="44"/>
                  </a:cubicBezTo>
                  <a:close/>
                  <a:moveTo>
                    <a:pt x="6" y="44"/>
                  </a:moveTo>
                  <a:cubicBezTo>
                    <a:pt x="6" y="44"/>
                    <a:pt x="6" y="44"/>
                    <a:pt x="6" y="4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39">
              <a:extLst>
                <a:ext uri="{FF2B5EF4-FFF2-40B4-BE49-F238E27FC236}">
                  <a16:creationId xmlns:a16="http://schemas.microsoft.com/office/drawing/2014/main" id="{F59670AA-C0AA-4449-A9AA-EDD7669EBD46}"/>
                </a:ext>
              </a:extLst>
            </p:cNvPr>
            <p:cNvSpPr>
              <a:spLocks noEditPoints="1"/>
            </p:cNvSpPr>
            <p:nvPr/>
          </p:nvSpPr>
          <p:spPr bwMode="auto">
            <a:xfrm>
              <a:off x="9990138" y="5699125"/>
              <a:ext cx="46038" cy="203200"/>
            </a:xfrm>
            <a:custGeom>
              <a:avLst/>
              <a:gdLst>
                <a:gd name="T0" fmla="*/ 6 w 12"/>
                <a:gd name="T1" fmla="*/ 53 h 53"/>
                <a:gd name="T2" fmla="*/ 0 w 12"/>
                <a:gd name="T3" fmla="*/ 47 h 53"/>
                <a:gd name="T4" fmla="*/ 0 w 12"/>
                <a:gd name="T5" fmla="*/ 6 h 53"/>
                <a:gd name="T6" fmla="*/ 6 w 12"/>
                <a:gd name="T7" fmla="*/ 0 h 53"/>
                <a:gd name="T8" fmla="*/ 12 w 12"/>
                <a:gd name="T9" fmla="*/ 6 h 53"/>
                <a:gd name="T10" fmla="*/ 12 w 12"/>
                <a:gd name="T11" fmla="*/ 47 h 53"/>
                <a:gd name="T12" fmla="*/ 6 w 12"/>
                <a:gd name="T13" fmla="*/ 53 h 53"/>
                <a:gd name="T14" fmla="*/ 6 w 12"/>
                <a:gd name="T15" fmla="*/ 53 h 53"/>
                <a:gd name="T16" fmla="*/ 6 w 12"/>
                <a:gd name="T1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53">
                  <a:moveTo>
                    <a:pt x="6" y="53"/>
                  </a:moveTo>
                  <a:cubicBezTo>
                    <a:pt x="3" y="53"/>
                    <a:pt x="0" y="50"/>
                    <a:pt x="0" y="47"/>
                  </a:cubicBezTo>
                  <a:cubicBezTo>
                    <a:pt x="0" y="6"/>
                    <a:pt x="0" y="6"/>
                    <a:pt x="0" y="6"/>
                  </a:cubicBezTo>
                  <a:cubicBezTo>
                    <a:pt x="0" y="3"/>
                    <a:pt x="3" y="0"/>
                    <a:pt x="6" y="0"/>
                  </a:cubicBezTo>
                  <a:cubicBezTo>
                    <a:pt x="9" y="0"/>
                    <a:pt x="12" y="3"/>
                    <a:pt x="12" y="6"/>
                  </a:cubicBezTo>
                  <a:cubicBezTo>
                    <a:pt x="12" y="47"/>
                    <a:pt x="12" y="47"/>
                    <a:pt x="12" y="47"/>
                  </a:cubicBezTo>
                  <a:cubicBezTo>
                    <a:pt x="12" y="50"/>
                    <a:pt x="9" y="53"/>
                    <a:pt x="6" y="53"/>
                  </a:cubicBezTo>
                  <a:close/>
                  <a:moveTo>
                    <a:pt x="6" y="53"/>
                  </a:moveTo>
                  <a:cubicBezTo>
                    <a:pt x="6" y="53"/>
                    <a:pt x="6" y="53"/>
                    <a:pt x="6" y="5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40">
              <a:extLst>
                <a:ext uri="{FF2B5EF4-FFF2-40B4-BE49-F238E27FC236}">
                  <a16:creationId xmlns:a16="http://schemas.microsoft.com/office/drawing/2014/main" id="{9A390876-D2AD-C040-8363-33C187E1513B}"/>
                </a:ext>
              </a:extLst>
            </p:cNvPr>
            <p:cNvSpPr>
              <a:spLocks noEditPoints="1"/>
            </p:cNvSpPr>
            <p:nvPr/>
          </p:nvSpPr>
          <p:spPr bwMode="auto">
            <a:xfrm>
              <a:off x="10104438" y="5710238"/>
              <a:ext cx="42863" cy="192088"/>
            </a:xfrm>
            <a:custGeom>
              <a:avLst/>
              <a:gdLst>
                <a:gd name="T0" fmla="*/ 6 w 11"/>
                <a:gd name="T1" fmla="*/ 50 h 50"/>
                <a:gd name="T2" fmla="*/ 0 w 11"/>
                <a:gd name="T3" fmla="*/ 44 h 50"/>
                <a:gd name="T4" fmla="*/ 0 w 11"/>
                <a:gd name="T5" fmla="*/ 6 h 50"/>
                <a:gd name="T6" fmla="*/ 6 w 11"/>
                <a:gd name="T7" fmla="*/ 0 h 50"/>
                <a:gd name="T8" fmla="*/ 11 w 11"/>
                <a:gd name="T9" fmla="*/ 6 h 50"/>
                <a:gd name="T10" fmla="*/ 11 w 11"/>
                <a:gd name="T11" fmla="*/ 44 h 50"/>
                <a:gd name="T12" fmla="*/ 6 w 11"/>
                <a:gd name="T13" fmla="*/ 50 h 50"/>
                <a:gd name="T14" fmla="*/ 6 w 11"/>
                <a:gd name="T15" fmla="*/ 50 h 50"/>
                <a:gd name="T16" fmla="*/ 6 w 11"/>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0">
                  <a:moveTo>
                    <a:pt x="6" y="50"/>
                  </a:moveTo>
                  <a:cubicBezTo>
                    <a:pt x="2" y="50"/>
                    <a:pt x="0" y="47"/>
                    <a:pt x="0" y="44"/>
                  </a:cubicBezTo>
                  <a:cubicBezTo>
                    <a:pt x="0" y="6"/>
                    <a:pt x="0" y="6"/>
                    <a:pt x="0" y="6"/>
                  </a:cubicBezTo>
                  <a:cubicBezTo>
                    <a:pt x="0" y="3"/>
                    <a:pt x="2" y="0"/>
                    <a:pt x="6" y="0"/>
                  </a:cubicBezTo>
                  <a:cubicBezTo>
                    <a:pt x="9" y="0"/>
                    <a:pt x="11" y="3"/>
                    <a:pt x="11" y="6"/>
                  </a:cubicBezTo>
                  <a:cubicBezTo>
                    <a:pt x="11" y="44"/>
                    <a:pt x="11" y="44"/>
                    <a:pt x="11" y="44"/>
                  </a:cubicBezTo>
                  <a:cubicBezTo>
                    <a:pt x="11" y="47"/>
                    <a:pt x="9" y="50"/>
                    <a:pt x="6" y="50"/>
                  </a:cubicBezTo>
                  <a:close/>
                  <a:moveTo>
                    <a:pt x="6" y="50"/>
                  </a:moveTo>
                  <a:cubicBezTo>
                    <a:pt x="6" y="50"/>
                    <a:pt x="6" y="50"/>
                    <a:pt x="6" y="5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41">
              <a:extLst>
                <a:ext uri="{FF2B5EF4-FFF2-40B4-BE49-F238E27FC236}">
                  <a16:creationId xmlns:a16="http://schemas.microsoft.com/office/drawing/2014/main" id="{C3C4537A-1A10-D344-A685-A53B4EA86508}"/>
                </a:ext>
              </a:extLst>
            </p:cNvPr>
            <p:cNvSpPr>
              <a:spLocks noEditPoints="1"/>
            </p:cNvSpPr>
            <p:nvPr/>
          </p:nvSpPr>
          <p:spPr bwMode="auto">
            <a:xfrm>
              <a:off x="10215563" y="5618163"/>
              <a:ext cx="46038" cy="284163"/>
            </a:xfrm>
            <a:custGeom>
              <a:avLst/>
              <a:gdLst>
                <a:gd name="T0" fmla="*/ 6 w 12"/>
                <a:gd name="T1" fmla="*/ 74 h 74"/>
                <a:gd name="T2" fmla="*/ 0 w 12"/>
                <a:gd name="T3" fmla="*/ 68 h 74"/>
                <a:gd name="T4" fmla="*/ 0 w 12"/>
                <a:gd name="T5" fmla="*/ 6 h 74"/>
                <a:gd name="T6" fmla="*/ 6 w 12"/>
                <a:gd name="T7" fmla="*/ 0 h 74"/>
                <a:gd name="T8" fmla="*/ 12 w 12"/>
                <a:gd name="T9" fmla="*/ 6 h 74"/>
                <a:gd name="T10" fmla="*/ 12 w 12"/>
                <a:gd name="T11" fmla="*/ 68 h 74"/>
                <a:gd name="T12" fmla="*/ 6 w 12"/>
                <a:gd name="T13" fmla="*/ 74 h 74"/>
                <a:gd name="T14" fmla="*/ 6 w 12"/>
                <a:gd name="T15" fmla="*/ 74 h 74"/>
                <a:gd name="T16" fmla="*/ 6 w 12"/>
                <a:gd name="T17"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74">
                  <a:moveTo>
                    <a:pt x="6" y="74"/>
                  </a:moveTo>
                  <a:cubicBezTo>
                    <a:pt x="3" y="74"/>
                    <a:pt x="0" y="71"/>
                    <a:pt x="0" y="68"/>
                  </a:cubicBezTo>
                  <a:cubicBezTo>
                    <a:pt x="0" y="6"/>
                    <a:pt x="0" y="6"/>
                    <a:pt x="0" y="6"/>
                  </a:cubicBezTo>
                  <a:cubicBezTo>
                    <a:pt x="0" y="3"/>
                    <a:pt x="3" y="0"/>
                    <a:pt x="6" y="0"/>
                  </a:cubicBezTo>
                  <a:cubicBezTo>
                    <a:pt x="9" y="0"/>
                    <a:pt x="12" y="3"/>
                    <a:pt x="12" y="6"/>
                  </a:cubicBezTo>
                  <a:cubicBezTo>
                    <a:pt x="12" y="68"/>
                    <a:pt x="12" y="68"/>
                    <a:pt x="12" y="68"/>
                  </a:cubicBezTo>
                  <a:cubicBezTo>
                    <a:pt x="12" y="71"/>
                    <a:pt x="9" y="74"/>
                    <a:pt x="6" y="74"/>
                  </a:cubicBezTo>
                  <a:close/>
                  <a:moveTo>
                    <a:pt x="6" y="74"/>
                  </a:moveTo>
                  <a:cubicBezTo>
                    <a:pt x="6" y="74"/>
                    <a:pt x="6" y="74"/>
                    <a:pt x="6" y="7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276003192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D84146-760B-6C47-BFAD-58FF094D4C10}"/>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Footer Placeholder 2">
            <a:extLst>
              <a:ext uri="{FF2B5EF4-FFF2-40B4-BE49-F238E27FC236}">
                <a16:creationId xmlns:a16="http://schemas.microsoft.com/office/drawing/2014/main" id="{2261AC5B-6EC5-EB4B-8A9F-BBB300FE4C4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AB1BEDD6-DA2F-CF46-BD9C-AE3931E4ED0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10</a:t>
            </a:fld>
            <a:endParaRPr lang="zh-CN" altLang="en-US" dirty="0"/>
          </a:p>
        </p:txBody>
      </p:sp>
      <p:sp>
        <p:nvSpPr>
          <p:cNvPr id="5" name="Title 4">
            <a:extLst>
              <a:ext uri="{FF2B5EF4-FFF2-40B4-BE49-F238E27FC236}">
                <a16:creationId xmlns:a16="http://schemas.microsoft.com/office/drawing/2014/main" id="{7F8033D8-ABAA-3E4E-BAB5-ACDE85332960}"/>
              </a:ext>
            </a:extLst>
          </p:cNvPr>
          <p:cNvSpPr>
            <a:spLocks noGrp="1"/>
          </p:cNvSpPr>
          <p:nvPr>
            <p:ph type="ctrTitle"/>
          </p:nvPr>
        </p:nvSpPr>
        <p:spPr/>
        <p:txBody>
          <a:bodyPr/>
          <a:lstStyle/>
          <a:p>
            <a:endParaRPr lang="en-US"/>
          </a:p>
        </p:txBody>
      </p:sp>
      <p:pic>
        <p:nvPicPr>
          <p:cNvPr id="6" name="Picture 5">
            <a:extLst>
              <a:ext uri="{FF2B5EF4-FFF2-40B4-BE49-F238E27FC236}">
                <a16:creationId xmlns:a16="http://schemas.microsoft.com/office/drawing/2014/main" id="{F571E65C-93FC-B946-B192-CDFF8FF9BE3B}"/>
              </a:ext>
            </a:extLst>
          </p:cNvPr>
          <p:cNvPicPr/>
          <p:nvPr/>
        </p:nvPicPr>
        <p:blipFill>
          <a:blip r:embed="rId2"/>
          <a:stretch>
            <a:fillRect/>
          </a:stretch>
        </p:blipFill>
        <p:spPr>
          <a:xfrm>
            <a:off x="1089660" y="1407558"/>
            <a:ext cx="4682363" cy="4389992"/>
          </a:xfrm>
          <a:prstGeom prst="rect">
            <a:avLst/>
          </a:prstGeom>
        </p:spPr>
      </p:pic>
      <p:pic>
        <p:nvPicPr>
          <p:cNvPr id="7" name="Picture 6">
            <a:extLst>
              <a:ext uri="{FF2B5EF4-FFF2-40B4-BE49-F238E27FC236}">
                <a16:creationId xmlns:a16="http://schemas.microsoft.com/office/drawing/2014/main" id="{2C839701-DE52-6045-8CEE-E120E0558164}"/>
              </a:ext>
            </a:extLst>
          </p:cNvPr>
          <p:cNvPicPr>
            <a:picLocks noChangeAspect="1"/>
          </p:cNvPicPr>
          <p:nvPr/>
        </p:nvPicPr>
        <p:blipFill>
          <a:blip r:embed="rId3"/>
          <a:stretch>
            <a:fillRect/>
          </a:stretch>
        </p:blipFill>
        <p:spPr>
          <a:xfrm>
            <a:off x="6096000" y="3822458"/>
            <a:ext cx="5708650" cy="2368550"/>
          </a:xfrm>
          <a:prstGeom prst="rect">
            <a:avLst/>
          </a:prstGeom>
        </p:spPr>
      </p:pic>
      <p:pic>
        <p:nvPicPr>
          <p:cNvPr id="8" name="Picture 7">
            <a:extLst>
              <a:ext uri="{FF2B5EF4-FFF2-40B4-BE49-F238E27FC236}">
                <a16:creationId xmlns:a16="http://schemas.microsoft.com/office/drawing/2014/main" id="{A5C6AAA5-BCB8-4546-B695-FD6026C9009A}"/>
              </a:ext>
            </a:extLst>
          </p:cNvPr>
          <p:cNvPicPr>
            <a:picLocks noChangeAspect="1"/>
          </p:cNvPicPr>
          <p:nvPr/>
        </p:nvPicPr>
        <p:blipFill>
          <a:blip r:embed="rId4"/>
          <a:stretch>
            <a:fillRect/>
          </a:stretch>
        </p:blipFill>
        <p:spPr>
          <a:xfrm>
            <a:off x="6021355" y="281153"/>
            <a:ext cx="4042280" cy="3429000"/>
          </a:xfrm>
          <a:prstGeom prst="rect">
            <a:avLst/>
          </a:prstGeom>
        </p:spPr>
      </p:pic>
    </p:spTree>
    <p:extLst>
      <p:ext uri="{BB962C8B-B14F-4D97-AF65-F5344CB8AC3E}">
        <p14:creationId xmlns:p14="http://schemas.microsoft.com/office/powerpoint/2010/main" val="765556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11</a:t>
            </a:fld>
            <a:endParaRPr lang="zh-CN" altLang="en-US" dirty="0"/>
          </a:p>
        </p:txBody>
      </p:sp>
      <p:grpSp>
        <p:nvGrpSpPr>
          <p:cNvPr id="5" name="组合 4"/>
          <p:cNvGrpSpPr/>
          <p:nvPr/>
        </p:nvGrpSpPr>
        <p:grpSpPr>
          <a:xfrm>
            <a:off x="2350363" y="2315029"/>
            <a:ext cx="7491274" cy="1901371"/>
            <a:chOff x="2901044" y="2315029"/>
            <a:chExt cx="7491274" cy="1901371"/>
          </a:xfrm>
        </p:grpSpPr>
        <p:sp>
          <p:nvSpPr>
            <p:cNvPr id="6" name="矩形 5"/>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a:t>
              </a:r>
              <a:r>
                <a:rPr lang="zh-CN" altLang="en-US" sz="3600" b="1" dirty="0">
                  <a:latin typeface="Century Gothic" panose="020B0502020202020204" pitchFamily="34" charset="0"/>
                </a:rPr>
                <a:t> </a:t>
              </a:r>
              <a:r>
                <a:rPr lang="en-US" altLang="zh-CN" sz="3600" b="1" dirty="0">
                  <a:latin typeface="Century Gothic" panose="020B0502020202020204" pitchFamily="34" charset="0"/>
                </a:rPr>
                <a:t>2</a:t>
              </a:r>
              <a:endParaRPr lang="zh-CN" altLang="en-US" sz="3600" b="1" dirty="0">
                <a:latin typeface="Century Gothic" panose="020B0502020202020204" pitchFamily="34" charset="0"/>
              </a:endParaRPr>
            </a:p>
          </p:txBody>
        </p:sp>
        <p:sp>
          <p:nvSpPr>
            <p:cNvPr id="7" name="矩形 6"/>
            <p:cNvSpPr/>
            <p:nvPr/>
          </p:nvSpPr>
          <p:spPr>
            <a:xfrm>
              <a:off x="5055966" y="2573216"/>
              <a:ext cx="5336352" cy="1384995"/>
            </a:xfrm>
            <a:prstGeom prst="rect">
              <a:avLst/>
            </a:prstGeom>
          </p:spPr>
          <p:txBody>
            <a:bodyPr wrap="square">
              <a:spAutoFit/>
            </a:bodyPr>
            <a:lstStyle/>
            <a:p>
              <a:pPr>
                <a:defRPr/>
              </a:pPr>
              <a:r>
                <a:rPr lang="en-US" altLang="zh-CN" sz="2800" b="1" dirty="0">
                  <a:solidFill>
                    <a:srgbClr val="FFFFFF"/>
                  </a:solidFill>
                  <a:latin typeface="Century Gothic" panose="020B0502020202020204" pitchFamily="34" charset="0"/>
                  <a:ea typeface="微软雅黑" panose="020B0503020204020204" charset="-122"/>
                  <a:cs typeface="微软雅黑" panose="020B0503020204020204" charset="-122"/>
                </a:rPr>
                <a:t>Sangfor HCI solution is the best approach to build a new IT infrastructure</a:t>
              </a:r>
            </a:p>
          </p:txBody>
        </p:sp>
      </p:grpSp>
    </p:spTree>
    <p:extLst>
      <p:ext uri="{BB962C8B-B14F-4D97-AF65-F5344CB8AC3E}">
        <p14:creationId xmlns:p14="http://schemas.microsoft.com/office/powerpoint/2010/main" val="1118321187"/>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三角形 6">
            <a:extLst>
              <a:ext uri="{FF2B5EF4-FFF2-40B4-BE49-F238E27FC236}">
                <a16:creationId xmlns:a16="http://schemas.microsoft.com/office/drawing/2014/main" id="{C4F1A994-065F-504D-B5D1-C10F9738CA3C}"/>
              </a:ext>
            </a:extLst>
          </p:cNvPr>
          <p:cNvSpPr/>
          <p:nvPr/>
        </p:nvSpPr>
        <p:spPr>
          <a:xfrm>
            <a:off x="7784221" y="2799548"/>
            <a:ext cx="2108223" cy="1464157"/>
          </a:xfrm>
          <a:prstGeom prst="triangle">
            <a:avLst/>
          </a:prstGeom>
          <a:solidFill>
            <a:srgbClr val="00B0F0">
              <a:alpha val="8000"/>
            </a:srgbClr>
          </a:solid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a:extLst>
              <a:ext uri="{FF2B5EF4-FFF2-40B4-BE49-F238E27FC236}">
                <a16:creationId xmlns:a16="http://schemas.microsoft.com/office/drawing/2014/main" id="{1C4DC661-3B73-ED4D-A4FE-E2040EE38623}"/>
              </a:ext>
            </a:extLst>
          </p:cNvPr>
          <p:cNvSpPr/>
          <p:nvPr/>
        </p:nvSpPr>
        <p:spPr>
          <a:xfrm>
            <a:off x="8393511" y="2390692"/>
            <a:ext cx="878541" cy="87854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a:extLst>
              <a:ext uri="{FF2B5EF4-FFF2-40B4-BE49-F238E27FC236}">
                <a16:creationId xmlns:a16="http://schemas.microsoft.com/office/drawing/2014/main" id="{EA83074B-8861-CD41-8274-CE1BE5A5D11B}"/>
              </a:ext>
            </a:extLst>
          </p:cNvPr>
          <p:cNvSpPr/>
          <p:nvPr/>
        </p:nvSpPr>
        <p:spPr>
          <a:xfrm>
            <a:off x="7383785" y="3679264"/>
            <a:ext cx="878541" cy="878541"/>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椭圆 35">
            <a:extLst>
              <a:ext uri="{FF2B5EF4-FFF2-40B4-BE49-F238E27FC236}">
                <a16:creationId xmlns:a16="http://schemas.microsoft.com/office/drawing/2014/main" id="{25F0DF45-FAAA-B745-BC51-ECB102965157}"/>
              </a:ext>
            </a:extLst>
          </p:cNvPr>
          <p:cNvSpPr/>
          <p:nvPr/>
        </p:nvSpPr>
        <p:spPr>
          <a:xfrm>
            <a:off x="9414339" y="3679264"/>
            <a:ext cx="878541" cy="878541"/>
          </a:xfrm>
          <a:prstGeom prst="ellipse">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12</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6854125" cy="954107"/>
            <a:chOff x="1" y="200326"/>
            <a:chExt cx="6854125" cy="954107"/>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274475" cy="954107"/>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Gartner: The Future Of Data Center </a:t>
              </a:r>
            </a:p>
            <a:p>
              <a:r>
                <a:rPr lang="en-US" altLang="zh-CN" sz="2800" b="1" dirty="0">
                  <a:solidFill>
                    <a:schemeClr val="bg1"/>
                  </a:solidFill>
                  <a:latin typeface="Century Gothic" panose="020B0502020202020204" pitchFamily="34" charset="0"/>
                  <a:ea typeface="微软雅黑" charset="-122"/>
                </a:rPr>
                <a:t>is Software-defined</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4" name="文本框 23">
            <a:extLst>
              <a:ext uri="{FF2B5EF4-FFF2-40B4-BE49-F238E27FC236}">
                <a16:creationId xmlns:a16="http://schemas.microsoft.com/office/drawing/2014/main" id="{D6034AF4-9AB7-FC44-94AB-C5F1015A53C4}"/>
              </a:ext>
            </a:extLst>
          </p:cNvPr>
          <p:cNvSpPr txBox="1"/>
          <p:nvPr/>
        </p:nvSpPr>
        <p:spPr>
          <a:xfrm>
            <a:off x="1510381" y="1444462"/>
            <a:ext cx="3894716" cy="338554"/>
          </a:xfrm>
          <a:prstGeom prst="rect">
            <a:avLst/>
          </a:prstGeom>
          <a:noFill/>
          <a:ln>
            <a:noFill/>
          </a:ln>
        </p:spPr>
        <p:txBody>
          <a:bodyPr wrap="square" rtlCol="0">
            <a:spAutoFit/>
          </a:bodyPr>
          <a:lstStyle/>
          <a:p>
            <a:pPr algn="ctr"/>
            <a:r>
              <a:rPr kumimoji="1" lang="en-US" altLang="zh-CN" sz="1600" b="1" dirty="0">
                <a:solidFill>
                  <a:srgbClr val="00B0F0"/>
                </a:solidFill>
              </a:rPr>
              <a:t>Virtualized with A Single Platform</a:t>
            </a:r>
          </a:p>
        </p:txBody>
      </p:sp>
      <p:pic>
        <p:nvPicPr>
          <p:cNvPr id="25" name="图片 24">
            <a:extLst>
              <a:ext uri="{FF2B5EF4-FFF2-40B4-BE49-F238E27FC236}">
                <a16:creationId xmlns:a16="http://schemas.microsoft.com/office/drawing/2014/main" id="{6B697A38-CD22-3F40-B068-A5C47C6F6A17}"/>
              </a:ext>
            </a:extLst>
          </p:cNvPr>
          <p:cNvPicPr>
            <a:picLocks noChangeAspect="1"/>
          </p:cNvPicPr>
          <p:nvPr/>
        </p:nvPicPr>
        <p:blipFill>
          <a:blip r:embed="rId4"/>
          <a:stretch>
            <a:fillRect/>
          </a:stretch>
        </p:blipFill>
        <p:spPr>
          <a:xfrm>
            <a:off x="749025" y="1946225"/>
            <a:ext cx="5417427" cy="3808291"/>
          </a:xfrm>
          <a:prstGeom prst="roundRect">
            <a:avLst>
              <a:gd name="adj" fmla="val 4088"/>
            </a:avLst>
          </a:prstGeom>
          <a:ln w="15875">
            <a:solidFill>
              <a:srgbClr val="00B0F0"/>
            </a:solidFill>
          </a:ln>
          <a:effectLst>
            <a:reflection blurRad="6350" stA="10000" endPos="40000" dist="101600" dir="5400000" sy="-100000" algn="bl" rotWithShape="0"/>
          </a:effectLst>
        </p:spPr>
      </p:pic>
      <p:sp>
        <p:nvSpPr>
          <p:cNvPr id="29" name="矩形 28">
            <a:extLst>
              <a:ext uri="{FF2B5EF4-FFF2-40B4-BE49-F238E27FC236}">
                <a16:creationId xmlns:a16="http://schemas.microsoft.com/office/drawing/2014/main" id="{32E50CE5-8417-234D-9CD4-E736C36E99C2}"/>
              </a:ext>
            </a:extLst>
          </p:cNvPr>
          <p:cNvSpPr/>
          <p:nvPr/>
        </p:nvSpPr>
        <p:spPr>
          <a:xfrm>
            <a:off x="6768943" y="4830705"/>
            <a:ext cx="2108223" cy="622286"/>
          </a:xfrm>
          <a:prstGeom prst="rect">
            <a:avLst/>
          </a:prstGeom>
        </p:spPr>
        <p:txBody>
          <a:bodyPr wrap="square">
            <a:spAutoFit/>
          </a:bodyPr>
          <a:lstStyle/>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Reduce</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CAPEX</a:t>
            </a:r>
          </a:p>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By More Than</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46%</a:t>
            </a:r>
          </a:p>
        </p:txBody>
      </p:sp>
      <p:sp>
        <p:nvSpPr>
          <p:cNvPr id="30" name="矩形 29">
            <a:extLst>
              <a:ext uri="{FF2B5EF4-FFF2-40B4-BE49-F238E27FC236}">
                <a16:creationId xmlns:a16="http://schemas.microsoft.com/office/drawing/2014/main" id="{9CFC4F62-2378-C14D-A130-DBBC386B7D90}"/>
              </a:ext>
            </a:extLst>
          </p:cNvPr>
          <p:cNvSpPr/>
          <p:nvPr/>
        </p:nvSpPr>
        <p:spPr>
          <a:xfrm>
            <a:off x="8720127" y="4828496"/>
            <a:ext cx="2266962" cy="902363"/>
          </a:xfrm>
          <a:prstGeom prst="rect">
            <a:avLst/>
          </a:prstGeom>
        </p:spPr>
        <p:txBody>
          <a:bodyPr wrap="square">
            <a:spAutoFit/>
          </a:bodyPr>
          <a:lstStyle/>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Reduce</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OPEX</a:t>
            </a:r>
          </a:p>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Productivity</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improved</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by</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58%</a:t>
            </a:r>
          </a:p>
        </p:txBody>
      </p:sp>
      <p:sp>
        <p:nvSpPr>
          <p:cNvPr id="31" name="矩形 30">
            <a:extLst>
              <a:ext uri="{FF2B5EF4-FFF2-40B4-BE49-F238E27FC236}">
                <a16:creationId xmlns:a16="http://schemas.microsoft.com/office/drawing/2014/main" id="{765A5FAF-2F96-C04F-91B8-196E2BA96B6A}"/>
              </a:ext>
            </a:extLst>
          </p:cNvPr>
          <p:cNvSpPr/>
          <p:nvPr/>
        </p:nvSpPr>
        <p:spPr>
          <a:xfrm>
            <a:off x="7574409" y="1836081"/>
            <a:ext cx="2496820" cy="342210"/>
          </a:xfrm>
          <a:prstGeom prst="rect">
            <a:avLst/>
          </a:prstGeom>
        </p:spPr>
        <p:txBody>
          <a:bodyPr wrap="square">
            <a:spAutoFit/>
          </a:bodyPr>
          <a:lstStyle/>
          <a:p>
            <a:pPr algn="ctr">
              <a:lnSpc>
                <a:spcPct val="130000"/>
              </a:lnSpc>
            </a:pPr>
            <a:r>
              <a:rPr lang="en-US" altLang="zh-CN" sz="1400" dirty="0">
                <a:solidFill>
                  <a:schemeClr val="bg1"/>
                </a:solidFill>
                <a:latin typeface="Century Gothic" panose="020B0502020202020204" pitchFamily="34" charset="0"/>
                <a:ea typeface="微软雅黑" panose="020B0503020204020204" charset="-122"/>
              </a:rPr>
              <a:t>Reliability &amp;</a:t>
            </a:r>
            <a:r>
              <a:rPr lang="zh-CN" altLang="en-US" sz="1400" dirty="0">
                <a:solidFill>
                  <a:schemeClr val="bg1"/>
                </a:solidFill>
                <a:latin typeface="Century Gothic" panose="020B0502020202020204" pitchFamily="34" charset="0"/>
                <a:ea typeface="微软雅黑" panose="020B0503020204020204" charset="-122"/>
              </a:rPr>
              <a:t> </a:t>
            </a:r>
            <a:r>
              <a:rPr lang="en-US" altLang="zh-CN" sz="1400" dirty="0">
                <a:solidFill>
                  <a:schemeClr val="bg1"/>
                </a:solidFill>
                <a:latin typeface="Century Gothic" panose="020B0502020202020204" pitchFamily="34" charset="0"/>
                <a:ea typeface="微软雅黑" panose="020B0503020204020204" charset="-122"/>
              </a:rPr>
              <a:t>Agility</a:t>
            </a:r>
          </a:p>
        </p:txBody>
      </p:sp>
      <p:pic>
        <p:nvPicPr>
          <p:cNvPr id="32" name="图片 31">
            <a:extLst>
              <a:ext uri="{FF2B5EF4-FFF2-40B4-BE49-F238E27FC236}">
                <a16:creationId xmlns:a16="http://schemas.microsoft.com/office/drawing/2014/main" id="{41AC8D06-656D-834D-B5C1-8EBBA3FF0A57}"/>
              </a:ext>
            </a:extLst>
          </p:cNvPr>
          <p:cNvPicPr>
            <a:picLocks noChangeAspect="1"/>
          </p:cNvPicPr>
          <p:nvPr/>
        </p:nvPicPr>
        <p:blipFill>
          <a:blip r:embed="rId5"/>
          <a:stretch>
            <a:fillRect/>
          </a:stretch>
        </p:blipFill>
        <p:spPr>
          <a:xfrm>
            <a:off x="7604508" y="3884546"/>
            <a:ext cx="451608" cy="451608"/>
          </a:xfrm>
          <a:prstGeom prst="rect">
            <a:avLst/>
          </a:prstGeom>
        </p:spPr>
      </p:pic>
      <p:pic>
        <p:nvPicPr>
          <p:cNvPr id="33" name="图片 32">
            <a:extLst>
              <a:ext uri="{FF2B5EF4-FFF2-40B4-BE49-F238E27FC236}">
                <a16:creationId xmlns:a16="http://schemas.microsoft.com/office/drawing/2014/main" id="{5303772C-B32B-9F49-956D-2A1B790BADD6}"/>
              </a:ext>
            </a:extLst>
          </p:cNvPr>
          <p:cNvPicPr>
            <a:picLocks noChangeAspect="1"/>
          </p:cNvPicPr>
          <p:nvPr/>
        </p:nvPicPr>
        <p:blipFill>
          <a:blip r:embed="rId6"/>
          <a:stretch>
            <a:fillRect/>
          </a:stretch>
        </p:blipFill>
        <p:spPr>
          <a:xfrm>
            <a:off x="8629866" y="2629139"/>
            <a:ext cx="405830" cy="405830"/>
          </a:xfrm>
          <a:prstGeom prst="rect">
            <a:avLst/>
          </a:prstGeom>
        </p:spPr>
      </p:pic>
      <p:pic>
        <p:nvPicPr>
          <p:cNvPr id="34" name="图片 33">
            <a:extLst>
              <a:ext uri="{FF2B5EF4-FFF2-40B4-BE49-F238E27FC236}">
                <a16:creationId xmlns:a16="http://schemas.microsoft.com/office/drawing/2014/main" id="{2318F4AA-3978-1244-A6EE-0B22B64FD899}"/>
              </a:ext>
            </a:extLst>
          </p:cNvPr>
          <p:cNvPicPr>
            <a:picLocks noChangeAspect="1"/>
          </p:cNvPicPr>
          <p:nvPr/>
        </p:nvPicPr>
        <p:blipFill>
          <a:blip r:embed="rId7"/>
          <a:stretch>
            <a:fillRect/>
          </a:stretch>
        </p:blipFill>
        <p:spPr>
          <a:xfrm>
            <a:off x="9635988" y="3900914"/>
            <a:ext cx="435241" cy="435240"/>
          </a:xfrm>
          <a:prstGeom prst="rect">
            <a:avLst/>
          </a:prstGeom>
        </p:spPr>
      </p:pic>
    </p:spTree>
    <p:extLst>
      <p:ext uri="{BB962C8B-B14F-4D97-AF65-F5344CB8AC3E}">
        <p14:creationId xmlns:p14="http://schemas.microsoft.com/office/powerpoint/2010/main" val="314183242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13</a:t>
            </a:fld>
            <a:endParaRPr lang="zh-CN" altLang="en-US" dirty="0"/>
          </a:p>
        </p:txBody>
      </p:sp>
      <p:sp>
        <p:nvSpPr>
          <p:cNvPr id="5" name="标题 4">
            <a:extLst>
              <a:ext uri="{FF2B5EF4-FFF2-40B4-BE49-F238E27FC236}">
                <a16:creationId xmlns:a16="http://schemas.microsoft.com/office/drawing/2014/main" id="{5DD5DBDC-8C8F-B84E-801B-39A46E89C211}"/>
              </a:ext>
            </a:extLst>
          </p:cNvPr>
          <p:cNvSpPr>
            <a:spLocks noGrp="1"/>
          </p:cNvSpPr>
          <p:nvPr>
            <p:ph type="ctrTitle"/>
          </p:nvPr>
        </p:nvSpPr>
        <p:spPr>
          <a:xfrm>
            <a:off x="558799" y="165099"/>
            <a:ext cx="8683171" cy="901695"/>
          </a:xfrm>
        </p:spPr>
        <p:txBody>
          <a:bodyPr>
            <a:normAutofit/>
          </a:bodyPr>
          <a:lstStyle/>
          <a:p>
            <a:r>
              <a:rPr kumimoji="1" lang="en" altLang="zh-CN" dirty="0"/>
              <a:t>Sangfor SDDC Solution Framework For The Manufacturing Industry</a:t>
            </a:r>
            <a:endParaRPr kumimoji="1"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7" name="组合 6">
            <a:extLst>
              <a:ext uri="{FF2B5EF4-FFF2-40B4-BE49-F238E27FC236}">
                <a16:creationId xmlns:a16="http://schemas.microsoft.com/office/drawing/2014/main" id="{803DE3E0-B98B-7F49-9392-BF7773F4EFF7}"/>
              </a:ext>
            </a:extLst>
          </p:cNvPr>
          <p:cNvGrpSpPr/>
          <p:nvPr/>
        </p:nvGrpSpPr>
        <p:grpSpPr>
          <a:xfrm>
            <a:off x="542080" y="4453503"/>
            <a:ext cx="11059992" cy="1858046"/>
            <a:chOff x="542080" y="4252027"/>
            <a:chExt cx="11059992" cy="1858046"/>
          </a:xfrm>
        </p:grpSpPr>
        <p:sp>
          <p:nvSpPr>
            <p:cNvPr id="13" name="矩形 12">
              <a:extLst>
                <a:ext uri="{FF2B5EF4-FFF2-40B4-BE49-F238E27FC236}">
                  <a16:creationId xmlns:a16="http://schemas.microsoft.com/office/drawing/2014/main" id="{82062BA6-E3FB-AF4F-9B2D-7CD089491360}"/>
                </a:ext>
              </a:extLst>
            </p:cNvPr>
            <p:cNvSpPr/>
            <p:nvPr/>
          </p:nvSpPr>
          <p:spPr bwMode="auto">
            <a:xfrm>
              <a:off x="2204158" y="4252027"/>
              <a:ext cx="9397914" cy="1575901"/>
            </a:xfrm>
            <a:prstGeom prst="rect">
              <a:avLst/>
            </a:prstGeom>
            <a:solidFill>
              <a:srgbClr val="00B0F0">
                <a:alpha val="10000"/>
              </a:srgbClr>
            </a:solidFill>
            <a:ln w="9525" cap="flat" cmpd="sng" algn="ctr">
              <a:solidFill>
                <a:srgbClr val="00B0F0"/>
              </a:solidFill>
              <a:prstDash val="dash"/>
              <a:round/>
              <a:headEnd type="none" w="med" len="med"/>
              <a:tailEnd type="none" w="med" len="med"/>
            </a:ln>
          </p:spPr>
          <p:txBody>
            <a:bodyPr/>
            <a:lstStyle>
              <a:lvl1pPr defTabSz="912813" eaLnBrk="0" hangingPunct="0">
                <a:defRPr>
                  <a:solidFill>
                    <a:schemeClr val="tx1"/>
                  </a:solidFill>
                  <a:latin typeface="Calibri" panose="020F0502020204030204" pitchFamily="34" charset="0"/>
                  <a:ea typeface="宋体" panose="02010600030101010101" pitchFamily="2" charset="-122"/>
                </a:defRPr>
              </a:lvl1pPr>
              <a:lvl2pPr defTabSz="912813" eaLnBrk="0" hangingPunct="0">
                <a:defRPr>
                  <a:solidFill>
                    <a:schemeClr val="tx1"/>
                  </a:solidFill>
                  <a:latin typeface="Calibri" panose="020F0502020204030204" pitchFamily="34" charset="0"/>
                  <a:ea typeface="宋体" panose="02010600030101010101" pitchFamily="2" charset="-122"/>
                </a:defRPr>
              </a:lvl2pPr>
              <a:lvl3pPr defTabSz="912813" eaLnBrk="0" hangingPunct="0">
                <a:defRPr>
                  <a:solidFill>
                    <a:schemeClr val="tx1"/>
                  </a:solidFill>
                  <a:latin typeface="Calibri" panose="020F0502020204030204" pitchFamily="34" charset="0"/>
                  <a:ea typeface="宋体" panose="02010600030101010101" pitchFamily="2" charset="-122"/>
                </a:defRPr>
              </a:lvl3pPr>
              <a:lvl4pPr defTabSz="912813" eaLnBrk="0" hangingPunct="0">
                <a:defRPr>
                  <a:solidFill>
                    <a:schemeClr val="tx1"/>
                  </a:solidFill>
                  <a:latin typeface="Calibri" panose="020F0502020204030204" pitchFamily="34" charset="0"/>
                  <a:ea typeface="宋体" panose="02010600030101010101" pitchFamily="2" charset="-122"/>
                </a:defRPr>
              </a:lvl4pPr>
              <a:lvl5pPr defTabSz="912813" eaLnBrk="0" hangingPunct="0">
                <a:defRPr>
                  <a:solidFill>
                    <a:schemeClr val="tx1"/>
                  </a:solidFill>
                  <a:latin typeface="Calibri" panose="020F0502020204030204" pitchFamily="34" charset="0"/>
                  <a:ea typeface="宋体" panose="02010600030101010101" pitchFamily="2" charset="-122"/>
                </a:defRPr>
              </a:lvl5pPr>
              <a:lvl6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defRPr/>
              </a:pPr>
              <a:endParaRPr lang="en-US" altLang="zh-CN" sz="1200" dirty="0">
                <a:latin typeface="Century Gothic" panose="020B0502020202020204" pitchFamily="34" charset="0"/>
              </a:endParaRPr>
            </a:p>
          </p:txBody>
        </p:sp>
        <p:sp>
          <p:nvSpPr>
            <p:cNvPr id="15" name="矩形 6">
              <a:extLst>
                <a:ext uri="{FF2B5EF4-FFF2-40B4-BE49-F238E27FC236}">
                  <a16:creationId xmlns:a16="http://schemas.microsoft.com/office/drawing/2014/main" id="{1CCC33F0-22F2-BA48-ABEF-45E799A468D3}"/>
                </a:ext>
              </a:extLst>
            </p:cNvPr>
            <p:cNvSpPr>
              <a:spLocks noChangeArrowheads="1"/>
            </p:cNvSpPr>
            <p:nvPr/>
          </p:nvSpPr>
          <p:spPr bwMode="auto">
            <a:xfrm>
              <a:off x="542080" y="4252027"/>
              <a:ext cx="1565582" cy="1575902"/>
            </a:xfrm>
            <a:prstGeom prst="rect">
              <a:avLst/>
            </a:prstGeom>
            <a:solidFill>
              <a:srgbClr val="00B0F0"/>
            </a:solidFill>
            <a:ln w="9525">
              <a:noFill/>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Hyper-Converged Infrastructure</a:t>
              </a: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X86</a:t>
              </a:r>
              <a:r>
                <a:rPr lang="zh-CN" altLang="en-US" sz="1400" dirty="0">
                  <a:solidFill>
                    <a:schemeClr val="bg1"/>
                  </a:solidFill>
                  <a:latin typeface="Century Gothic" panose="020B0502020202020204" pitchFamily="34" charset="0"/>
                </a:rPr>
                <a:t> </a:t>
              </a:r>
              <a:r>
                <a:rPr lang="en-US" altLang="zh-CN" sz="1400" dirty="0">
                  <a:solidFill>
                    <a:schemeClr val="bg1"/>
                  </a:solidFill>
                  <a:latin typeface="Century Gothic" panose="020B0502020202020204" pitchFamily="34" charset="0"/>
                </a:rPr>
                <a:t>Server</a:t>
              </a:r>
              <a:endParaRPr lang="zh-CN" altLang="en-US" sz="1400" dirty="0">
                <a:solidFill>
                  <a:schemeClr val="bg1"/>
                </a:solidFill>
                <a:latin typeface="Century Gothic" panose="020B0502020202020204" pitchFamily="34" charset="0"/>
              </a:endParaRPr>
            </a:p>
          </p:txBody>
        </p:sp>
        <p:sp>
          <p:nvSpPr>
            <p:cNvPr id="16" name="圆角矩形 8">
              <a:extLst>
                <a:ext uri="{FF2B5EF4-FFF2-40B4-BE49-F238E27FC236}">
                  <a16:creationId xmlns:a16="http://schemas.microsoft.com/office/drawing/2014/main" id="{41385194-A4B8-7B45-8C9C-4C2FA5D14D77}"/>
                </a:ext>
              </a:extLst>
            </p:cNvPr>
            <p:cNvSpPr>
              <a:spLocks noChangeArrowheads="1"/>
            </p:cNvSpPr>
            <p:nvPr/>
          </p:nvSpPr>
          <p:spPr bwMode="auto">
            <a:xfrm>
              <a:off x="2461378" y="4346375"/>
              <a:ext cx="1484502" cy="1033403"/>
            </a:xfrm>
            <a:prstGeom prst="roundRect">
              <a:avLst>
                <a:gd name="adj" fmla="val 6835"/>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Compute</a:t>
              </a:r>
            </a:p>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Virtualization</a:t>
              </a:r>
            </a:p>
          </p:txBody>
        </p:sp>
        <p:sp>
          <p:nvSpPr>
            <p:cNvPr id="17" name="圆角矩形 9">
              <a:extLst>
                <a:ext uri="{FF2B5EF4-FFF2-40B4-BE49-F238E27FC236}">
                  <a16:creationId xmlns:a16="http://schemas.microsoft.com/office/drawing/2014/main" id="{57DDBB9F-25F4-3C46-81CC-3885629F02B5}"/>
                </a:ext>
              </a:extLst>
            </p:cNvPr>
            <p:cNvSpPr>
              <a:spLocks noChangeArrowheads="1"/>
            </p:cNvSpPr>
            <p:nvPr/>
          </p:nvSpPr>
          <p:spPr bwMode="auto">
            <a:xfrm>
              <a:off x="4316484" y="4346375"/>
              <a:ext cx="1484502" cy="1033403"/>
            </a:xfrm>
            <a:prstGeom prst="roundRect">
              <a:avLst>
                <a:gd name="adj" fmla="val 5852"/>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Storage</a:t>
              </a: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Virtualization</a:t>
              </a:r>
              <a:endParaRPr lang="zh-CN" altLang="en-US" sz="1200">
                <a:solidFill>
                  <a:schemeClr val="bg1"/>
                </a:solidFill>
                <a:latin typeface="Century Gothic" panose="020B0502020202020204" pitchFamily="34" charset="0"/>
              </a:endParaRPr>
            </a:p>
          </p:txBody>
        </p:sp>
        <p:pic>
          <p:nvPicPr>
            <p:cNvPr id="18" name="图片 14">
              <a:extLst>
                <a:ext uri="{FF2B5EF4-FFF2-40B4-BE49-F238E27FC236}">
                  <a16:creationId xmlns:a16="http://schemas.microsoft.com/office/drawing/2014/main" id="{63072B31-851B-E54C-8353-E51E52E541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34985" y="4657823"/>
              <a:ext cx="824586" cy="712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圆角矩形 11">
              <a:extLst>
                <a:ext uri="{FF2B5EF4-FFF2-40B4-BE49-F238E27FC236}">
                  <a16:creationId xmlns:a16="http://schemas.microsoft.com/office/drawing/2014/main" id="{EF984547-73DF-B245-AC49-A63F3370D340}"/>
                </a:ext>
              </a:extLst>
            </p:cNvPr>
            <p:cNvSpPr>
              <a:spLocks noChangeArrowheads="1"/>
            </p:cNvSpPr>
            <p:nvPr/>
          </p:nvSpPr>
          <p:spPr bwMode="auto">
            <a:xfrm>
              <a:off x="6171590" y="4346375"/>
              <a:ext cx="1483028" cy="1015712"/>
            </a:xfrm>
            <a:prstGeom prst="roundRect">
              <a:avLst>
                <a:gd name="adj" fmla="val 6664"/>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Network</a:t>
              </a:r>
            </a:p>
            <a:p>
              <a:pPr>
                <a:spcBef>
                  <a:spcPct val="0"/>
                </a:spcBef>
                <a:buFont typeface="Arial" panose="020B0604020202020204" pitchFamily="34" charset="0"/>
                <a:buNone/>
              </a:pP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Virtualization</a:t>
              </a:r>
              <a:endParaRPr lang="zh-CN" altLang="en-US" sz="1200">
                <a:solidFill>
                  <a:schemeClr val="bg1"/>
                </a:solidFill>
                <a:latin typeface="Century Gothic" panose="020B0502020202020204" pitchFamily="34" charset="0"/>
              </a:endParaRPr>
            </a:p>
          </p:txBody>
        </p:sp>
        <p:pic>
          <p:nvPicPr>
            <p:cNvPr id="24" name="图片 31">
              <a:extLst>
                <a:ext uri="{FF2B5EF4-FFF2-40B4-BE49-F238E27FC236}">
                  <a16:creationId xmlns:a16="http://schemas.microsoft.com/office/drawing/2014/main" id="{52D42954-8E28-344B-8EAC-CDD23DEEC42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61420" y="4620231"/>
              <a:ext cx="827070" cy="78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圆角矩形 13">
              <a:extLst>
                <a:ext uri="{FF2B5EF4-FFF2-40B4-BE49-F238E27FC236}">
                  <a16:creationId xmlns:a16="http://schemas.microsoft.com/office/drawing/2014/main" id="{DA0D4EC4-2195-AA4D-88EA-149CDBC63F3C}"/>
                </a:ext>
              </a:extLst>
            </p:cNvPr>
            <p:cNvSpPr>
              <a:spLocks noChangeArrowheads="1"/>
            </p:cNvSpPr>
            <p:nvPr/>
          </p:nvSpPr>
          <p:spPr bwMode="auto">
            <a:xfrm>
              <a:off x="8025222" y="4346375"/>
              <a:ext cx="1484502" cy="1015712"/>
            </a:xfrm>
            <a:prstGeom prst="roundRect">
              <a:avLst>
                <a:gd name="adj" fmla="val 6664"/>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Security</a:t>
              </a:r>
            </a:p>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Virtualization</a:t>
              </a:r>
            </a:p>
            <a:p>
              <a:pPr algn="ctr">
                <a:spcBef>
                  <a:spcPct val="0"/>
                </a:spcBef>
                <a:buFont typeface="Arial" panose="020B0604020202020204" pitchFamily="34" charset="0"/>
                <a:buNone/>
              </a:pPr>
              <a:endParaRPr lang="zh-CN" altLang="en-US" sz="1200" dirty="0">
                <a:solidFill>
                  <a:schemeClr val="bg1"/>
                </a:solidFill>
                <a:latin typeface="Century Gothic" panose="020B0502020202020204" pitchFamily="34" charset="0"/>
              </a:endParaRPr>
            </a:p>
          </p:txBody>
        </p:sp>
        <p:pic>
          <p:nvPicPr>
            <p:cNvPr id="27" name="图片 14">
              <a:extLst>
                <a:ext uri="{FF2B5EF4-FFF2-40B4-BE49-F238E27FC236}">
                  <a16:creationId xmlns:a16="http://schemas.microsoft.com/office/drawing/2014/main" id="{6B873F69-D58F-084D-885E-B5D7CBEE765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17211" y="4854231"/>
              <a:ext cx="333750" cy="364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圆角矩形 15">
              <a:extLst>
                <a:ext uri="{FF2B5EF4-FFF2-40B4-BE49-F238E27FC236}">
                  <a16:creationId xmlns:a16="http://schemas.microsoft.com/office/drawing/2014/main" id="{C0C013E5-BD5E-094D-BDAB-4AAC674099D1}"/>
                </a:ext>
              </a:extLst>
            </p:cNvPr>
            <p:cNvSpPr>
              <a:spLocks noChangeArrowheads="1"/>
            </p:cNvSpPr>
            <p:nvPr/>
          </p:nvSpPr>
          <p:spPr bwMode="auto">
            <a:xfrm>
              <a:off x="9880329" y="4346375"/>
              <a:ext cx="1484502" cy="1015712"/>
            </a:xfrm>
            <a:prstGeom prst="roundRect">
              <a:avLst>
                <a:gd name="adj" fmla="val 8665"/>
              </a:avLst>
            </a:prstGeom>
            <a:noFill/>
            <a:ln w="6350">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GPU</a:t>
              </a:r>
              <a:r>
                <a:rPr lang="zh-CN" altLang="en-US" sz="1200" dirty="0">
                  <a:solidFill>
                    <a:schemeClr val="bg1"/>
                  </a:solidFill>
                  <a:latin typeface="Century Gothic" panose="020B0502020202020204" pitchFamily="34" charset="0"/>
                </a:rPr>
                <a:t> </a:t>
              </a:r>
              <a:endParaRPr lang="en-US" altLang="zh-CN" sz="1200" dirty="0">
                <a:solidFill>
                  <a:schemeClr val="bg1"/>
                </a:solidFill>
                <a:latin typeface="Century Gothic" panose="020B0502020202020204" pitchFamily="34" charset="0"/>
              </a:endParaRPr>
            </a:p>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Virtualization</a:t>
              </a:r>
              <a:endParaRPr lang="zh-CN" altLang="en-US" sz="1200" dirty="0">
                <a:solidFill>
                  <a:schemeClr val="bg1"/>
                </a:solidFill>
                <a:latin typeface="Century Gothic" panose="020B0502020202020204" pitchFamily="34" charset="0"/>
              </a:endParaRPr>
            </a:p>
          </p:txBody>
        </p:sp>
        <p:pic>
          <p:nvPicPr>
            <p:cNvPr id="29" name="图片 18">
              <a:extLst>
                <a:ext uri="{FF2B5EF4-FFF2-40B4-BE49-F238E27FC236}">
                  <a16:creationId xmlns:a16="http://schemas.microsoft.com/office/drawing/2014/main" id="{C8D048D8-6629-C749-9337-69C3C8794CE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59686" y="4615512"/>
              <a:ext cx="925787" cy="760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图片 29">
              <a:extLst>
                <a:ext uri="{FF2B5EF4-FFF2-40B4-BE49-F238E27FC236}">
                  <a16:creationId xmlns:a16="http://schemas.microsoft.com/office/drawing/2014/main" id="{B625D83B-A7E6-9149-8560-FCFD72753308}"/>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4509" t="20761" r="17269" b="21233"/>
            <a:stretch/>
          </p:blipFill>
          <p:spPr bwMode="auto">
            <a:xfrm>
              <a:off x="2848658" y="4798131"/>
              <a:ext cx="677843" cy="554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图片 49">
              <a:extLst>
                <a:ext uri="{FF2B5EF4-FFF2-40B4-BE49-F238E27FC236}">
                  <a16:creationId xmlns:a16="http://schemas.microsoft.com/office/drawing/2014/main" id="{E98F3DB3-0B28-9D4D-A96C-C90FE69CB81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6134" y="5148906"/>
              <a:ext cx="1059938" cy="96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图片 50">
              <a:extLst>
                <a:ext uri="{FF2B5EF4-FFF2-40B4-BE49-F238E27FC236}">
                  <a16:creationId xmlns:a16="http://schemas.microsoft.com/office/drawing/2014/main" id="{906A70F9-1427-EA47-8D35-F89CC96E525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431240" y="5174695"/>
              <a:ext cx="974434" cy="885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图片 12">
              <a:extLst>
                <a:ext uri="{FF2B5EF4-FFF2-40B4-BE49-F238E27FC236}">
                  <a16:creationId xmlns:a16="http://schemas.microsoft.com/office/drawing/2014/main" id="{96EBCC2F-CBC1-8242-9FC1-7540C809F6D8}"/>
                </a:ext>
              </a:extLst>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18746" t="28705" r="13333" b="19921"/>
            <a:stretch/>
          </p:blipFill>
          <p:spPr bwMode="auto">
            <a:xfrm>
              <a:off x="8436785" y="5342190"/>
              <a:ext cx="726706" cy="498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文本框 1">
              <a:extLst>
                <a:ext uri="{FF2B5EF4-FFF2-40B4-BE49-F238E27FC236}">
                  <a16:creationId xmlns:a16="http://schemas.microsoft.com/office/drawing/2014/main" id="{E355F06C-950A-4249-ACA0-A2E992A48FF9}"/>
                </a:ext>
              </a:extLst>
            </p:cNvPr>
            <p:cNvSpPr txBox="1">
              <a:spLocks noChangeArrowheads="1"/>
            </p:cNvSpPr>
            <p:nvPr/>
          </p:nvSpPr>
          <p:spPr bwMode="auto">
            <a:xfrm>
              <a:off x="2415250" y="5468190"/>
              <a:ext cx="144764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Hardware</a:t>
              </a:r>
              <a:endParaRPr lang="zh-CN" altLang="en-US" sz="1400" dirty="0">
                <a:solidFill>
                  <a:schemeClr val="bg1"/>
                </a:solidFill>
                <a:latin typeface="Century Gothic" panose="020B0502020202020204" pitchFamily="34" charset="0"/>
              </a:endParaRPr>
            </a:p>
          </p:txBody>
        </p:sp>
      </p:grpSp>
      <p:grpSp>
        <p:nvGrpSpPr>
          <p:cNvPr id="8" name="组合 7">
            <a:extLst>
              <a:ext uri="{FF2B5EF4-FFF2-40B4-BE49-F238E27FC236}">
                <a16:creationId xmlns:a16="http://schemas.microsoft.com/office/drawing/2014/main" id="{3E5072FB-F5BB-4642-BB14-806CD662D52B}"/>
              </a:ext>
            </a:extLst>
          </p:cNvPr>
          <p:cNvGrpSpPr/>
          <p:nvPr/>
        </p:nvGrpSpPr>
        <p:grpSpPr>
          <a:xfrm>
            <a:off x="542080" y="1302924"/>
            <a:ext cx="11054833" cy="1468075"/>
            <a:chOff x="542080" y="1302924"/>
            <a:chExt cx="11054833" cy="1468075"/>
          </a:xfrm>
        </p:grpSpPr>
        <p:sp>
          <p:nvSpPr>
            <p:cNvPr id="12" name="矩形 11">
              <a:extLst>
                <a:ext uri="{FF2B5EF4-FFF2-40B4-BE49-F238E27FC236}">
                  <a16:creationId xmlns:a16="http://schemas.microsoft.com/office/drawing/2014/main" id="{E89DBC1B-99BC-9A41-A3D5-AF1BC2005143}"/>
                </a:ext>
              </a:extLst>
            </p:cNvPr>
            <p:cNvSpPr/>
            <p:nvPr/>
          </p:nvSpPr>
          <p:spPr bwMode="auto">
            <a:xfrm>
              <a:off x="2209318" y="1302924"/>
              <a:ext cx="9387595" cy="1459441"/>
            </a:xfrm>
            <a:prstGeom prst="rect">
              <a:avLst/>
            </a:prstGeom>
            <a:solidFill>
              <a:srgbClr val="00B0F0">
                <a:alpha val="10000"/>
              </a:srgbClr>
            </a:solidFill>
            <a:ln w="9525" cap="flat" cmpd="sng" algn="ctr">
              <a:solidFill>
                <a:srgbClr val="00B0F0"/>
              </a:solidFill>
              <a:prstDash val="dash"/>
              <a:round/>
              <a:headEnd type="none" w="med" len="med"/>
              <a:tailEnd type="none" w="med" len="med"/>
            </a:ln>
          </p:spPr>
          <p:txBody>
            <a:bodyPr/>
            <a:lstStyle>
              <a:lvl1pPr defTabSz="912813" eaLnBrk="0" hangingPunct="0">
                <a:defRPr>
                  <a:solidFill>
                    <a:schemeClr val="tx1"/>
                  </a:solidFill>
                  <a:latin typeface="Calibri" panose="020F0502020204030204" pitchFamily="34" charset="0"/>
                  <a:ea typeface="宋体" panose="02010600030101010101" pitchFamily="2" charset="-122"/>
                </a:defRPr>
              </a:lvl1pPr>
              <a:lvl2pPr defTabSz="912813" eaLnBrk="0" hangingPunct="0">
                <a:defRPr>
                  <a:solidFill>
                    <a:schemeClr val="tx1"/>
                  </a:solidFill>
                  <a:latin typeface="Calibri" panose="020F0502020204030204" pitchFamily="34" charset="0"/>
                  <a:ea typeface="宋体" panose="02010600030101010101" pitchFamily="2" charset="-122"/>
                </a:defRPr>
              </a:lvl2pPr>
              <a:lvl3pPr defTabSz="912813" eaLnBrk="0" hangingPunct="0">
                <a:defRPr>
                  <a:solidFill>
                    <a:schemeClr val="tx1"/>
                  </a:solidFill>
                  <a:latin typeface="Calibri" panose="020F0502020204030204" pitchFamily="34" charset="0"/>
                  <a:ea typeface="宋体" panose="02010600030101010101" pitchFamily="2" charset="-122"/>
                </a:defRPr>
              </a:lvl3pPr>
              <a:lvl4pPr defTabSz="912813" eaLnBrk="0" hangingPunct="0">
                <a:defRPr>
                  <a:solidFill>
                    <a:schemeClr val="tx1"/>
                  </a:solidFill>
                  <a:latin typeface="Calibri" panose="020F0502020204030204" pitchFamily="34" charset="0"/>
                  <a:ea typeface="宋体" panose="02010600030101010101" pitchFamily="2" charset="-122"/>
                </a:defRPr>
              </a:lvl4pPr>
              <a:lvl5pPr defTabSz="912813" eaLnBrk="0" hangingPunct="0">
                <a:defRPr>
                  <a:solidFill>
                    <a:schemeClr val="tx1"/>
                  </a:solidFill>
                  <a:latin typeface="Calibri" panose="020F0502020204030204" pitchFamily="34" charset="0"/>
                  <a:ea typeface="宋体" panose="02010600030101010101" pitchFamily="2" charset="-122"/>
                </a:defRPr>
              </a:lvl5pPr>
              <a:lvl6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defRPr/>
              </a:pPr>
              <a:endParaRPr lang="en-US" altLang="zh-CN" sz="1200" dirty="0">
                <a:latin typeface="Century Gothic" panose="020B0502020202020204" pitchFamily="34" charset="0"/>
              </a:endParaRPr>
            </a:p>
          </p:txBody>
        </p:sp>
        <p:sp>
          <p:nvSpPr>
            <p:cNvPr id="49" name="矩形 37">
              <a:extLst>
                <a:ext uri="{FF2B5EF4-FFF2-40B4-BE49-F238E27FC236}">
                  <a16:creationId xmlns:a16="http://schemas.microsoft.com/office/drawing/2014/main" id="{75F28FCE-6FC0-944D-A618-BB3F466BD081}"/>
                </a:ext>
              </a:extLst>
            </p:cNvPr>
            <p:cNvSpPr>
              <a:spLocks noChangeArrowheads="1"/>
            </p:cNvSpPr>
            <p:nvPr/>
          </p:nvSpPr>
          <p:spPr bwMode="auto">
            <a:xfrm>
              <a:off x="542080" y="1305136"/>
              <a:ext cx="1565582" cy="1460915"/>
            </a:xfrm>
            <a:prstGeom prst="rect">
              <a:avLst/>
            </a:prstGeom>
            <a:solidFill>
              <a:srgbClr val="00B0F0"/>
            </a:solidFill>
            <a:ln w="9525">
              <a:noFill/>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Application</a:t>
              </a: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Platform</a:t>
              </a:r>
            </a:p>
          </p:txBody>
        </p:sp>
        <p:pic>
          <p:nvPicPr>
            <p:cNvPr id="54" name="图片 53">
              <a:extLst>
                <a:ext uri="{FF2B5EF4-FFF2-40B4-BE49-F238E27FC236}">
                  <a16:creationId xmlns:a16="http://schemas.microsoft.com/office/drawing/2014/main" id="{6EC78CA8-C8F0-9D45-9DE0-6989382C9CD6}"/>
                </a:ext>
              </a:extLst>
            </p:cNvPr>
            <p:cNvPicPr>
              <a:picLocks noChangeAspect="1"/>
            </p:cNvPicPr>
            <p:nvPr/>
          </p:nvPicPr>
          <p:blipFill>
            <a:blip r:embed="rId11" cstate="print">
              <a:biLevel thresh="25000"/>
              <a:extLst>
                <a:ext uri="{28A0092B-C50C-407E-A947-70E740481C1C}">
                  <a14:useLocalDpi xmlns:a14="http://schemas.microsoft.com/office/drawing/2010/main" val="0"/>
                </a:ext>
              </a:extLst>
            </a:blip>
            <a:stretch>
              <a:fillRect/>
            </a:stretch>
          </p:blipFill>
          <p:spPr>
            <a:xfrm>
              <a:off x="2781970" y="1537070"/>
              <a:ext cx="404798" cy="444613"/>
            </a:xfrm>
            <a:prstGeom prst="rect">
              <a:avLst/>
            </a:prstGeom>
          </p:spPr>
        </p:pic>
        <p:sp>
          <p:nvSpPr>
            <p:cNvPr id="55" name="文本框 54">
              <a:extLst>
                <a:ext uri="{FF2B5EF4-FFF2-40B4-BE49-F238E27FC236}">
                  <a16:creationId xmlns:a16="http://schemas.microsoft.com/office/drawing/2014/main" id="{47BD9C5A-6373-2947-BF83-904AC47D6483}"/>
                </a:ext>
              </a:extLst>
            </p:cNvPr>
            <p:cNvSpPr txBox="1"/>
            <p:nvPr/>
          </p:nvSpPr>
          <p:spPr>
            <a:xfrm>
              <a:off x="2577229" y="2067669"/>
              <a:ext cx="751096"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ERP</a:t>
              </a:r>
              <a:endParaRPr kumimoji="1" lang="zh-CN" altLang="en-US" sz="1400" b="1" dirty="0">
                <a:solidFill>
                  <a:schemeClr val="bg1"/>
                </a:solidFill>
                <a:latin typeface="Century Gothic" panose="020B0502020202020204" pitchFamily="34" charset="0"/>
              </a:endParaRPr>
            </a:p>
          </p:txBody>
        </p:sp>
        <p:pic>
          <p:nvPicPr>
            <p:cNvPr id="56" name="图片 55">
              <a:extLst>
                <a:ext uri="{FF2B5EF4-FFF2-40B4-BE49-F238E27FC236}">
                  <a16:creationId xmlns:a16="http://schemas.microsoft.com/office/drawing/2014/main" id="{7B69B5DC-C74D-E543-840F-0E5C28E3651A}"/>
                </a:ext>
              </a:extLst>
            </p:cNvPr>
            <p:cNvPicPr>
              <a:picLocks noChangeAspect="1"/>
            </p:cNvPicPr>
            <p:nvPr/>
          </p:nvPicPr>
          <p:blipFill>
            <a:blip r:embed="rId12" cstate="print">
              <a:biLevel thresh="25000"/>
              <a:extLst>
                <a:ext uri="{28A0092B-C50C-407E-A947-70E740481C1C}">
                  <a14:useLocalDpi xmlns:a14="http://schemas.microsoft.com/office/drawing/2010/main" val="0"/>
                </a:ext>
              </a:extLst>
            </a:blip>
            <a:stretch>
              <a:fillRect/>
            </a:stretch>
          </p:blipFill>
          <p:spPr>
            <a:xfrm>
              <a:off x="3709765" y="1526306"/>
              <a:ext cx="469594" cy="466140"/>
            </a:xfrm>
            <a:prstGeom prst="rect">
              <a:avLst/>
            </a:prstGeom>
          </p:spPr>
        </p:pic>
        <p:sp>
          <p:nvSpPr>
            <p:cNvPr id="57" name="文本框 56">
              <a:extLst>
                <a:ext uri="{FF2B5EF4-FFF2-40B4-BE49-F238E27FC236}">
                  <a16:creationId xmlns:a16="http://schemas.microsoft.com/office/drawing/2014/main" id="{2EF549A4-15F8-564B-9481-5D0923D3377F}"/>
                </a:ext>
              </a:extLst>
            </p:cNvPr>
            <p:cNvSpPr txBox="1"/>
            <p:nvPr/>
          </p:nvSpPr>
          <p:spPr>
            <a:xfrm>
              <a:off x="3498947" y="2067669"/>
              <a:ext cx="751096"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CRM</a:t>
              </a:r>
              <a:endParaRPr kumimoji="1" lang="zh-CN" altLang="en-US" sz="1400" b="1" dirty="0">
                <a:solidFill>
                  <a:schemeClr val="bg1"/>
                </a:solidFill>
                <a:latin typeface="Century Gothic" panose="020B0502020202020204" pitchFamily="34" charset="0"/>
              </a:endParaRPr>
            </a:p>
          </p:txBody>
        </p:sp>
        <p:pic>
          <p:nvPicPr>
            <p:cNvPr id="58" name="图片 57">
              <a:extLst>
                <a:ext uri="{FF2B5EF4-FFF2-40B4-BE49-F238E27FC236}">
                  <a16:creationId xmlns:a16="http://schemas.microsoft.com/office/drawing/2014/main" id="{2F73B28F-F52A-DE46-9372-F698C1F40952}"/>
                </a:ext>
              </a:extLst>
            </p:cNvPr>
            <p:cNvPicPr>
              <a:picLocks noChangeAspect="1"/>
            </p:cNvPicPr>
            <p:nvPr/>
          </p:nvPicPr>
          <p:blipFill>
            <a:blip r:embed="rId13">
              <a:biLevel thresh="25000"/>
              <a:extLst>
                <a:ext uri="{28A0092B-C50C-407E-A947-70E740481C1C}">
                  <a14:useLocalDpi xmlns:a14="http://schemas.microsoft.com/office/drawing/2010/main" val="0"/>
                </a:ext>
              </a:extLst>
            </a:blip>
            <a:stretch>
              <a:fillRect/>
            </a:stretch>
          </p:blipFill>
          <p:spPr>
            <a:xfrm>
              <a:off x="6181960" y="1537069"/>
              <a:ext cx="501239" cy="432787"/>
            </a:xfrm>
            <a:prstGeom prst="rect">
              <a:avLst/>
            </a:prstGeom>
          </p:spPr>
        </p:pic>
        <p:sp>
          <p:nvSpPr>
            <p:cNvPr id="59" name="文本框 58">
              <a:extLst>
                <a:ext uri="{FF2B5EF4-FFF2-40B4-BE49-F238E27FC236}">
                  <a16:creationId xmlns:a16="http://schemas.microsoft.com/office/drawing/2014/main" id="{C7E19816-5D60-454C-9F21-38FC9AE43306}"/>
                </a:ext>
              </a:extLst>
            </p:cNvPr>
            <p:cNvSpPr txBox="1"/>
            <p:nvPr/>
          </p:nvSpPr>
          <p:spPr>
            <a:xfrm>
              <a:off x="6017530" y="2075806"/>
              <a:ext cx="751096"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MES</a:t>
              </a:r>
              <a:endParaRPr kumimoji="1" lang="zh-CN" altLang="en-US" sz="1400" b="1" dirty="0">
                <a:solidFill>
                  <a:schemeClr val="bg1"/>
                </a:solidFill>
                <a:latin typeface="Century Gothic" panose="020B0502020202020204" pitchFamily="34" charset="0"/>
              </a:endParaRPr>
            </a:p>
          </p:txBody>
        </p:sp>
        <p:sp>
          <p:nvSpPr>
            <p:cNvPr id="61" name="文本框 60">
              <a:extLst>
                <a:ext uri="{FF2B5EF4-FFF2-40B4-BE49-F238E27FC236}">
                  <a16:creationId xmlns:a16="http://schemas.microsoft.com/office/drawing/2014/main" id="{A09585D0-17D5-EE44-AC09-035BB2094058}"/>
                </a:ext>
              </a:extLst>
            </p:cNvPr>
            <p:cNvSpPr txBox="1"/>
            <p:nvPr/>
          </p:nvSpPr>
          <p:spPr>
            <a:xfrm>
              <a:off x="6954765" y="2074687"/>
              <a:ext cx="1161135"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SCADA</a:t>
              </a:r>
              <a:endParaRPr kumimoji="1" lang="zh-CN" altLang="en-US" sz="1400" b="1" dirty="0">
                <a:solidFill>
                  <a:schemeClr val="bg1"/>
                </a:solidFill>
                <a:latin typeface="Century Gothic" panose="020B0502020202020204" pitchFamily="34" charset="0"/>
              </a:endParaRPr>
            </a:p>
          </p:txBody>
        </p:sp>
        <p:pic>
          <p:nvPicPr>
            <p:cNvPr id="62" name="图片 61">
              <a:extLst>
                <a:ext uri="{FF2B5EF4-FFF2-40B4-BE49-F238E27FC236}">
                  <a16:creationId xmlns:a16="http://schemas.microsoft.com/office/drawing/2014/main" id="{90F3EA53-BA54-3F4A-9364-B5947A4C2556}"/>
                </a:ext>
              </a:extLst>
            </p:cNvPr>
            <p:cNvPicPr>
              <a:picLocks noChangeAspect="1"/>
            </p:cNvPicPr>
            <p:nvPr/>
          </p:nvPicPr>
          <p:blipFill>
            <a:blip r:embed="rId14" cstate="print">
              <a:biLevel thresh="25000"/>
              <a:extLst>
                <a:ext uri="{28A0092B-C50C-407E-A947-70E740481C1C}">
                  <a14:useLocalDpi xmlns:a14="http://schemas.microsoft.com/office/drawing/2010/main" val="0"/>
                </a:ext>
              </a:extLst>
            </a:blip>
            <a:stretch>
              <a:fillRect/>
            </a:stretch>
          </p:blipFill>
          <p:spPr>
            <a:xfrm>
              <a:off x="4702356" y="1542441"/>
              <a:ext cx="421903" cy="433871"/>
            </a:xfrm>
            <a:prstGeom prst="rect">
              <a:avLst/>
            </a:prstGeom>
          </p:spPr>
        </p:pic>
        <p:sp>
          <p:nvSpPr>
            <p:cNvPr id="63" name="文本框 62">
              <a:extLst>
                <a:ext uri="{FF2B5EF4-FFF2-40B4-BE49-F238E27FC236}">
                  <a16:creationId xmlns:a16="http://schemas.microsoft.com/office/drawing/2014/main" id="{E5336F55-4846-424F-AAF0-9CDE3BD69639}"/>
                </a:ext>
              </a:extLst>
            </p:cNvPr>
            <p:cNvSpPr txBox="1"/>
            <p:nvPr/>
          </p:nvSpPr>
          <p:spPr>
            <a:xfrm>
              <a:off x="4305865" y="2067669"/>
              <a:ext cx="1161135" cy="307777"/>
            </a:xfrm>
            <a:prstGeom prst="rect">
              <a:avLst/>
            </a:prstGeom>
            <a:noFill/>
          </p:spPr>
          <p:txBody>
            <a:bodyPr wrap="square" rtlCol="0">
              <a:spAutoFit/>
            </a:bodyPr>
            <a:lstStyle/>
            <a:p>
              <a:pPr algn="ctr"/>
              <a:r>
                <a:rPr kumimoji="1" lang="en-US" altLang="zh-CN" sz="1400" b="1" dirty="0">
                  <a:solidFill>
                    <a:schemeClr val="bg1"/>
                  </a:solidFill>
                  <a:latin typeface="Century Gothic" panose="020B0502020202020204" pitchFamily="34" charset="0"/>
                </a:rPr>
                <a:t>Big</a:t>
              </a:r>
              <a:r>
                <a:rPr kumimoji="1" lang="zh-CN" altLang="en-US" sz="1400" b="1" dirty="0">
                  <a:solidFill>
                    <a:schemeClr val="bg1"/>
                  </a:solidFill>
                  <a:latin typeface="Century Gothic" panose="020B0502020202020204" pitchFamily="34" charset="0"/>
                </a:rPr>
                <a:t> </a:t>
              </a:r>
              <a:r>
                <a:rPr kumimoji="1" lang="en-US" altLang="zh-CN" sz="1400" b="1" dirty="0">
                  <a:solidFill>
                    <a:schemeClr val="bg1"/>
                  </a:solidFill>
                  <a:latin typeface="Century Gothic" panose="020B0502020202020204" pitchFamily="34" charset="0"/>
                </a:rPr>
                <a:t>Data</a:t>
              </a:r>
              <a:r>
                <a:rPr kumimoji="1" lang="zh-CN" altLang="en-US" sz="1400" b="1" dirty="0">
                  <a:solidFill>
                    <a:schemeClr val="bg1"/>
                  </a:solidFill>
                  <a:latin typeface="Century Gothic" panose="020B0502020202020204" pitchFamily="34" charset="0"/>
                </a:rPr>
                <a:t> </a:t>
              </a:r>
              <a:endParaRPr kumimoji="1" lang="en-US" altLang="zh-CN" sz="1400" b="1" dirty="0">
                <a:solidFill>
                  <a:schemeClr val="bg1"/>
                </a:solidFill>
                <a:latin typeface="Century Gothic" panose="020B0502020202020204" pitchFamily="34" charset="0"/>
              </a:endParaRPr>
            </a:p>
          </p:txBody>
        </p:sp>
        <p:pic>
          <p:nvPicPr>
            <p:cNvPr id="64" name="图片 63">
              <a:extLst>
                <a:ext uri="{FF2B5EF4-FFF2-40B4-BE49-F238E27FC236}">
                  <a16:creationId xmlns:a16="http://schemas.microsoft.com/office/drawing/2014/main" id="{F5A3EA50-E0AD-B448-8085-718B6169D8BA}"/>
                </a:ext>
              </a:extLst>
            </p:cNvPr>
            <p:cNvPicPr>
              <a:picLocks noChangeAspect="1"/>
            </p:cNvPicPr>
            <p:nvPr/>
          </p:nvPicPr>
          <p:blipFill>
            <a:blip r:embed="rId15" cstate="print">
              <a:biLevel thresh="25000"/>
              <a:extLst>
                <a:ext uri="{28A0092B-C50C-407E-A947-70E740481C1C}">
                  <a14:useLocalDpi xmlns:a14="http://schemas.microsoft.com/office/drawing/2010/main" val="0"/>
                </a:ext>
              </a:extLst>
            </a:blip>
            <a:stretch>
              <a:fillRect/>
            </a:stretch>
          </p:blipFill>
          <p:spPr>
            <a:xfrm>
              <a:off x="9249412" y="1569930"/>
              <a:ext cx="513743" cy="355398"/>
            </a:xfrm>
            <a:prstGeom prst="rect">
              <a:avLst/>
            </a:prstGeom>
          </p:spPr>
        </p:pic>
        <p:sp>
          <p:nvSpPr>
            <p:cNvPr id="65" name="文本框 64">
              <a:extLst>
                <a:ext uri="{FF2B5EF4-FFF2-40B4-BE49-F238E27FC236}">
                  <a16:creationId xmlns:a16="http://schemas.microsoft.com/office/drawing/2014/main" id="{700C7442-569B-874B-9F51-17358D8CB724}"/>
                </a:ext>
              </a:extLst>
            </p:cNvPr>
            <p:cNvSpPr txBox="1"/>
            <p:nvPr/>
          </p:nvSpPr>
          <p:spPr>
            <a:xfrm>
              <a:off x="8657738" y="2025349"/>
              <a:ext cx="1168463" cy="307777"/>
            </a:xfrm>
            <a:prstGeom prst="rect">
              <a:avLst/>
            </a:prstGeom>
            <a:noFill/>
          </p:spPr>
          <p:txBody>
            <a:bodyPr wrap="square" rtlCol="0">
              <a:spAutoFit/>
            </a:bodyPr>
            <a:lstStyle/>
            <a:p>
              <a:pPr lvl="1" algn="ctr"/>
              <a:r>
                <a:rPr kumimoji="1" lang="en-US" altLang="zh-CN" sz="1400" b="1" dirty="0">
                  <a:solidFill>
                    <a:schemeClr val="bg1"/>
                  </a:solidFill>
                  <a:latin typeface="Century Gothic" panose="020B0502020202020204" pitchFamily="34" charset="0"/>
                </a:rPr>
                <a:t>Mail</a:t>
              </a:r>
              <a:endParaRPr kumimoji="1" lang="zh-CN" altLang="en-US" sz="1400" b="1" dirty="0">
                <a:solidFill>
                  <a:schemeClr val="bg1"/>
                </a:solidFill>
                <a:latin typeface="Century Gothic" panose="020B0502020202020204" pitchFamily="34" charset="0"/>
              </a:endParaRPr>
            </a:p>
          </p:txBody>
        </p:sp>
        <p:pic>
          <p:nvPicPr>
            <p:cNvPr id="66" name="图片 65">
              <a:extLst>
                <a:ext uri="{FF2B5EF4-FFF2-40B4-BE49-F238E27FC236}">
                  <a16:creationId xmlns:a16="http://schemas.microsoft.com/office/drawing/2014/main" id="{615FAE65-5436-7B47-A7A8-1185D7CA2A8F}"/>
                </a:ext>
              </a:extLst>
            </p:cNvPr>
            <p:cNvPicPr>
              <a:picLocks noChangeAspect="1"/>
            </p:cNvPicPr>
            <p:nvPr/>
          </p:nvPicPr>
          <p:blipFill>
            <a:blip r:embed="rId16">
              <a:biLevel thresh="25000"/>
              <a:extLst>
                <a:ext uri="{28A0092B-C50C-407E-A947-70E740481C1C}">
                  <a14:useLocalDpi xmlns:a14="http://schemas.microsoft.com/office/drawing/2010/main" val="0"/>
                </a:ext>
              </a:extLst>
            </a:blip>
            <a:stretch>
              <a:fillRect/>
            </a:stretch>
          </p:blipFill>
          <p:spPr>
            <a:xfrm>
              <a:off x="10468975" y="1542566"/>
              <a:ext cx="425917" cy="432787"/>
            </a:xfrm>
            <a:prstGeom prst="rect">
              <a:avLst/>
            </a:prstGeom>
          </p:spPr>
        </p:pic>
        <p:sp>
          <p:nvSpPr>
            <p:cNvPr id="67" name="文本框 66">
              <a:extLst>
                <a:ext uri="{FF2B5EF4-FFF2-40B4-BE49-F238E27FC236}">
                  <a16:creationId xmlns:a16="http://schemas.microsoft.com/office/drawing/2014/main" id="{B99D3826-6AF5-0B4B-B688-4451F6DD14FA}"/>
                </a:ext>
              </a:extLst>
            </p:cNvPr>
            <p:cNvSpPr txBox="1"/>
            <p:nvPr/>
          </p:nvSpPr>
          <p:spPr>
            <a:xfrm>
              <a:off x="9575809" y="2041279"/>
              <a:ext cx="1901698" cy="307777"/>
            </a:xfrm>
            <a:prstGeom prst="rect">
              <a:avLst/>
            </a:prstGeom>
            <a:noFill/>
          </p:spPr>
          <p:txBody>
            <a:bodyPr wrap="square" rtlCol="0">
              <a:spAutoFit/>
            </a:bodyPr>
            <a:lstStyle/>
            <a:p>
              <a:pPr lvl="1" algn="ctr"/>
              <a:r>
                <a:rPr kumimoji="1" lang="en-US" altLang="zh-CN" sz="1400" b="1" dirty="0">
                  <a:solidFill>
                    <a:schemeClr val="bg1"/>
                  </a:solidFill>
                  <a:latin typeface="Century Gothic" panose="020B0502020202020204" pitchFamily="34" charset="0"/>
                </a:rPr>
                <a:t>Web</a:t>
              </a:r>
              <a:r>
                <a:rPr kumimoji="1" lang="zh-CN" altLang="en-US" sz="1400" b="1" dirty="0">
                  <a:solidFill>
                    <a:schemeClr val="bg1"/>
                  </a:solidFill>
                  <a:latin typeface="Century Gothic" panose="020B0502020202020204" pitchFamily="34" charset="0"/>
                </a:rPr>
                <a:t> </a:t>
              </a:r>
              <a:r>
                <a:rPr kumimoji="1" lang="en-US" altLang="zh-CN" sz="1400" b="1" dirty="0">
                  <a:solidFill>
                    <a:schemeClr val="bg1"/>
                  </a:solidFill>
                  <a:latin typeface="Century Gothic" panose="020B0502020202020204" pitchFamily="34" charset="0"/>
                </a:rPr>
                <a:t>Server</a:t>
              </a:r>
              <a:endParaRPr kumimoji="1" lang="zh-CN" altLang="en-US" sz="1400" b="1" dirty="0">
                <a:solidFill>
                  <a:schemeClr val="bg1"/>
                </a:solidFill>
                <a:latin typeface="Century Gothic" panose="020B0502020202020204" pitchFamily="34" charset="0"/>
              </a:endParaRPr>
            </a:p>
          </p:txBody>
        </p:sp>
        <p:cxnSp>
          <p:nvCxnSpPr>
            <p:cNvPr id="68" name="直线连接符 67">
              <a:extLst>
                <a:ext uri="{FF2B5EF4-FFF2-40B4-BE49-F238E27FC236}">
                  <a16:creationId xmlns:a16="http://schemas.microsoft.com/office/drawing/2014/main" id="{40EE6D85-E9D6-2E49-9D1A-45D505741A0D}"/>
                </a:ext>
              </a:extLst>
            </p:cNvPr>
            <p:cNvCxnSpPr/>
            <p:nvPr/>
          </p:nvCxnSpPr>
          <p:spPr>
            <a:xfrm>
              <a:off x="5660126" y="1302924"/>
              <a:ext cx="0" cy="1459441"/>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69" name="直线连接符 68">
              <a:extLst>
                <a:ext uri="{FF2B5EF4-FFF2-40B4-BE49-F238E27FC236}">
                  <a16:creationId xmlns:a16="http://schemas.microsoft.com/office/drawing/2014/main" id="{DC61F8AA-D9DC-4B4B-A270-394A387D0F21}"/>
                </a:ext>
              </a:extLst>
            </p:cNvPr>
            <p:cNvCxnSpPr/>
            <p:nvPr/>
          </p:nvCxnSpPr>
          <p:spPr>
            <a:xfrm>
              <a:off x="8657738" y="1311558"/>
              <a:ext cx="0" cy="1459441"/>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70" name="文本框 69">
              <a:extLst>
                <a:ext uri="{FF2B5EF4-FFF2-40B4-BE49-F238E27FC236}">
                  <a16:creationId xmlns:a16="http://schemas.microsoft.com/office/drawing/2014/main" id="{B8BC7EDA-75CF-F24A-A44E-5E973717D6A5}"/>
                </a:ext>
              </a:extLst>
            </p:cNvPr>
            <p:cNvSpPr txBox="1"/>
            <p:nvPr/>
          </p:nvSpPr>
          <p:spPr>
            <a:xfrm>
              <a:off x="2637578" y="2386695"/>
              <a:ext cx="2938024" cy="307777"/>
            </a:xfrm>
            <a:prstGeom prst="rect">
              <a:avLst/>
            </a:prstGeom>
            <a:noFill/>
          </p:spPr>
          <p:txBody>
            <a:bodyPr wrap="square" rtlCol="0">
              <a:spAutoFit/>
            </a:bodyPr>
            <a:lstStyle/>
            <a:p>
              <a:pPr algn="ctr"/>
              <a:r>
                <a:rPr kumimoji="1" lang="en-US" altLang="zh-CN" sz="1400" b="1" dirty="0">
                  <a:solidFill>
                    <a:srgbClr val="00B0F0"/>
                  </a:solidFill>
                  <a:latin typeface="Century Gothic" panose="020B0502020202020204" pitchFamily="34" charset="0"/>
                </a:rPr>
                <a:t>Operation</a:t>
              </a:r>
              <a:r>
                <a:rPr kumimoji="1" lang="zh-CN" altLang="en-US" sz="1400" b="1" dirty="0">
                  <a:solidFill>
                    <a:srgbClr val="00B0F0"/>
                  </a:solidFill>
                  <a:latin typeface="Century Gothic" panose="020B0502020202020204" pitchFamily="34" charset="0"/>
                </a:rPr>
                <a:t> </a:t>
              </a:r>
              <a:r>
                <a:rPr kumimoji="1" lang="en-US" altLang="zh-CN" sz="1400" b="1" dirty="0">
                  <a:solidFill>
                    <a:srgbClr val="00B0F0"/>
                  </a:solidFill>
                  <a:latin typeface="Century Gothic" panose="020B0502020202020204" pitchFamily="34" charset="0"/>
                </a:rPr>
                <a:t>&amp;</a:t>
              </a:r>
              <a:r>
                <a:rPr kumimoji="1" lang="zh-CN" altLang="en-US" sz="1400" b="1" dirty="0">
                  <a:solidFill>
                    <a:srgbClr val="00B0F0"/>
                  </a:solidFill>
                  <a:latin typeface="Century Gothic" panose="020B0502020202020204" pitchFamily="34" charset="0"/>
                </a:rPr>
                <a:t> </a:t>
              </a:r>
              <a:r>
                <a:rPr kumimoji="1" lang="en-US" altLang="zh-CN" sz="1400" b="1" dirty="0">
                  <a:solidFill>
                    <a:srgbClr val="00B0F0"/>
                  </a:solidFill>
                  <a:latin typeface="Century Gothic" panose="020B0502020202020204" pitchFamily="34" charset="0"/>
                </a:rPr>
                <a:t>management</a:t>
              </a:r>
              <a:endParaRPr kumimoji="1" lang="zh-CN" altLang="en-US" sz="1400" b="1" dirty="0">
                <a:solidFill>
                  <a:srgbClr val="00B0F0"/>
                </a:solidFill>
                <a:latin typeface="Century Gothic" panose="020B0502020202020204" pitchFamily="34" charset="0"/>
              </a:endParaRPr>
            </a:p>
          </p:txBody>
        </p:sp>
        <p:sp>
          <p:nvSpPr>
            <p:cNvPr id="71" name="文本框 70">
              <a:extLst>
                <a:ext uri="{FF2B5EF4-FFF2-40B4-BE49-F238E27FC236}">
                  <a16:creationId xmlns:a16="http://schemas.microsoft.com/office/drawing/2014/main" id="{0B308DCF-8E96-7745-8E7F-FE53703F1130}"/>
                </a:ext>
              </a:extLst>
            </p:cNvPr>
            <p:cNvSpPr txBox="1"/>
            <p:nvPr/>
          </p:nvSpPr>
          <p:spPr>
            <a:xfrm>
              <a:off x="5657533" y="2386695"/>
              <a:ext cx="2936565" cy="307777"/>
            </a:xfrm>
            <a:prstGeom prst="rect">
              <a:avLst/>
            </a:prstGeom>
            <a:noFill/>
          </p:spPr>
          <p:txBody>
            <a:bodyPr wrap="square" rtlCol="0">
              <a:spAutoFit/>
            </a:bodyPr>
            <a:lstStyle/>
            <a:p>
              <a:pPr algn="ctr"/>
              <a:r>
                <a:rPr kumimoji="1" lang="en-US" altLang="zh-CN" sz="1400" b="1" dirty="0">
                  <a:solidFill>
                    <a:srgbClr val="00B0F0"/>
                  </a:solidFill>
                  <a:latin typeface="Century Gothic" panose="020B0502020202020204" pitchFamily="34" charset="0"/>
                </a:rPr>
                <a:t>Production</a:t>
              </a:r>
              <a:r>
                <a:rPr kumimoji="1" lang="zh-CN" altLang="en-US" sz="1400" b="1" dirty="0">
                  <a:solidFill>
                    <a:srgbClr val="00B0F0"/>
                  </a:solidFill>
                  <a:latin typeface="Century Gothic" panose="020B0502020202020204" pitchFamily="34" charset="0"/>
                </a:rPr>
                <a:t> </a:t>
              </a:r>
              <a:r>
                <a:rPr kumimoji="1" lang="en-US" altLang="zh-CN" sz="1400" b="1" dirty="0">
                  <a:solidFill>
                    <a:srgbClr val="00B0F0"/>
                  </a:solidFill>
                  <a:latin typeface="Century Gothic" panose="020B0502020202020204" pitchFamily="34" charset="0"/>
                </a:rPr>
                <a:t>management</a:t>
              </a:r>
              <a:endParaRPr kumimoji="1" lang="zh-CN" altLang="en-US" sz="1400" b="1" dirty="0">
                <a:solidFill>
                  <a:srgbClr val="00B0F0"/>
                </a:solidFill>
                <a:latin typeface="Century Gothic" panose="020B0502020202020204" pitchFamily="34" charset="0"/>
              </a:endParaRPr>
            </a:p>
          </p:txBody>
        </p:sp>
        <p:sp>
          <p:nvSpPr>
            <p:cNvPr id="72" name="文本框 71">
              <a:extLst>
                <a:ext uri="{FF2B5EF4-FFF2-40B4-BE49-F238E27FC236}">
                  <a16:creationId xmlns:a16="http://schemas.microsoft.com/office/drawing/2014/main" id="{129AE44E-A2A1-144F-B996-3704D871972B}"/>
                </a:ext>
              </a:extLst>
            </p:cNvPr>
            <p:cNvSpPr txBox="1"/>
            <p:nvPr/>
          </p:nvSpPr>
          <p:spPr>
            <a:xfrm>
              <a:off x="8866397" y="2386695"/>
              <a:ext cx="2519838" cy="307777"/>
            </a:xfrm>
            <a:prstGeom prst="rect">
              <a:avLst/>
            </a:prstGeom>
            <a:noFill/>
          </p:spPr>
          <p:txBody>
            <a:bodyPr wrap="square" rtlCol="0">
              <a:spAutoFit/>
            </a:bodyPr>
            <a:lstStyle/>
            <a:p>
              <a:pPr algn="ctr"/>
              <a:r>
                <a:rPr kumimoji="1" lang="en-US" altLang="zh-CN" sz="1400" b="1" dirty="0">
                  <a:solidFill>
                    <a:srgbClr val="00B0F0"/>
                  </a:solidFill>
                  <a:latin typeface="Century Gothic" panose="020B0502020202020204" pitchFamily="34" charset="0"/>
                </a:rPr>
                <a:t>Office</a:t>
              </a:r>
              <a:r>
                <a:rPr kumimoji="1" lang="zh-CN" altLang="en-US" sz="1400" b="1" dirty="0">
                  <a:solidFill>
                    <a:srgbClr val="00B0F0"/>
                  </a:solidFill>
                  <a:latin typeface="Century Gothic" panose="020B0502020202020204" pitchFamily="34" charset="0"/>
                </a:rPr>
                <a:t> </a:t>
              </a:r>
              <a:r>
                <a:rPr kumimoji="1" lang="en-US" altLang="zh-CN" sz="1400" b="1" dirty="0">
                  <a:solidFill>
                    <a:srgbClr val="00B0F0"/>
                  </a:solidFill>
                  <a:latin typeface="Century Gothic" panose="020B0502020202020204" pitchFamily="34" charset="0"/>
                </a:rPr>
                <a:t>management</a:t>
              </a:r>
              <a:endParaRPr kumimoji="1" lang="zh-CN" altLang="en-US" sz="1400" b="1" dirty="0">
                <a:solidFill>
                  <a:srgbClr val="00B0F0"/>
                </a:solidFill>
                <a:latin typeface="Century Gothic" panose="020B0502020202020204" pitchFamily="34" charset="0"/>
              </a:endParaRPr>
            </a:p>
          </p:txBody>
        </p:sp>
        <p:grpSp>
          <p:nvGrpSpPr>
            <p:cNvPr id="73" name="组合 72">
              <a:extLst>
                <a:ext uri="{FF2B5EF4-FFF2-40B4-BE49-F238E27FC236}">
                  <a16:creationId xmlns:a16="http://schemas.microsoft.com/office/drawing/2014/main" id="{D54C06CE-B2E4-284A-A901-355C7D6C974C}"/>
                </a:ext>
              </a:extLst>
            </p:cNvPr>
            <p:cNvGrpSpPr/>
            <p:nvPr/>
          </p:nvGrpSpPr>
          <p:grpSpPr>
            <a:xfrm>
              <a:off x="7279998" y="1559659"/>
              <a:ext cx="541769" cy="432787"/>
              <a:chOff x="8482013" y="5395913"/>
              <a:chExt cx="820737" cy="655637"/>
            </a:xfrm>
          </p:grpSpPr>
          <p:sp>
            <p:nvSpPr>
              <p:cNvPr id="74" name="Freeform 9">
                <a:extLst>
                  <a:ext uri="{FF2B5EF4-FFF2-40B4-BE49-F238E27FC236}">
                    <a16:creationId xmlns:a16="http://schemas.microsoft.com/office/drawing/2014/main" id="{E82DF636-51D8-7D4B-8AFA-5BCABF7E7F16}"/>
                  </a:ext>
                </a:extLst>
              </p:cNvPr>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0">
                <a:extLst>
                  <a:ext uri="{FF2B5EF4-FFF2-40B4-BE49-F238E27FC236}">
                    <a16:creationId xmlns:a16="http://schemas.microsoft.com/office/drawing/2014/main" id="{3FFEB5A6-4C68-9540-B76E-767582D0D17F}"/>
                  </a:ext>
                </a:extLst>
              </p:cNvPr>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
                <a:extLst>
                  <a:ext uri="{FF2B5EF4-FFF2-40B4-BE49-F238E27FC236}">
                    <a16:creationId xmlns:a16="http://schemas.microsoft.com/office/drawing/2014/main" id="{54DA9424-329E-0F4C-8CFD-DEF1FD5AE182}"/>
                  </a:ext>
                </a:extLst>
              </p:cNvPr>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2">
                <a:extLst>
                  <a:ext uri="{FF2B5EF4-FFF2-40B4-BE49-F238E27FC236}">
                    <a16:creationId xmlns:a16="http://schemas.microsoft.com/office/drawing/2014/main" id="{8F4A8C39-3FB6-684B-9DF3-36D25FCB4F11}"/>
                  </a:ext>
                </a:extLst>
              </p:cNvPr>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9" name="组合 8">
            <a:extLst>
              <a:ext uri="{FF2B5EF4-FFF2-40B4-BE49-F238E27FC236}">
                <a16:creationId xmlns:a16="http://schemas.microsoft.com/office/drawing/2014/main" id="{245D4297-E07C-9749-B42C-308792D0BDB5}"/>
              </a:ext>
            </a:extLst>
          </p:cNvPr>
          <p:cNvGrpSpPr/>
          <p:nvPr/>
        </p:nvGrpSpPr>
        <p:grpSpPr>
          <a:xfrm>
            <a:off x="542080" y="2924545"/>
            <a:ext cx="11065956" cy="1375413"/>
            <a:chOff x="542080" y="2820595"/>
            <a:chExt cx="11065956" cy="1375413"/>
          </a:xfrm>
        </p:grpSpPr>
        <p:sp>
          <p:nvSpPr>
            <p:cNvPr id="14" name="矩形 13">
              <a:extLst>
                <a:ext uri="{FF2B5EF4-FFF2-40B4-BE49-F238E27FC236}">
                  <a16:creationId xmlns:a16="http://schemas.microsoft.com/office/drawing/2014/main" id="{5241D3B3-B0AB-D149-962A-F07D5947E6E8}"/>
                </a:ext>
              </a:extLst>
            </p:cNvPr>
            <p:cNvSpPr/>
            <p:nvPr/>
          </p:nvSpPr>
          <p:spPr bwMode="auto">
            <a:xfrm>
              <a:off x="2210123" y="2820595"/>
              <a:ext cx="9397913" cy="1373938"/>
            </a:xfrm>
            <a:prstGeom prst="rect">
              <a:avLst/>
            </a:prstGeom>
            <a:solidFill>
              <a:srgbClr val="00B0F0">
                <a:alpha val="10000"/>
              </a:srgbClr>
            </a:solidFill>
            <a:ln w="9525" cap="flat" cmpd="sng" algn="ctr">
              <a:solidFill>
                <a:srgbClr val="00B0F0"/>
              </a:solidFill>
              <a:prstDash val="dash"/>
              <a:round/>
              <a:headEnd type="none" w="med" len="med"/>
              <a:tailEnd type="none" w="med" len="med"/>
            </a:ln>
          </p:spPr>
          <p:txBody>
            <a:bodyPr/>
            <a:lstStyle>
              <a:lvl1pPr defTabSz="912813" eaLnBrk="0" hangingPunct="0">
                <a:defRPr>
                  <a:solidFill>
                    <a:schemeClr val="tx1"/>
                  </a:solidFill>
                  <a:latin typeface="Calibri" panose="020F0502020204030204" pitchFamily="34" charset="0"/>
                  <a:ea typeface="宋体" panose="02010600030101010101" pitchFamily="2" charset="-122"/>
                </a:defRPr>
              </a:lvl1pPr>
              <a:lvl2pPr defTabSz="912813" eaLnBrk="0" hangingPunct="0">
                <a:defRPr>
                  <a:solidFill>
                    <a:schemeClr val="tx1"/>
                  </a:solidFill>
                  <a:latin typeface="Calibri" panose="020F0502020204030204" pitchFamily="34" charset="0"/>
                  <a:ea typeface="宋体" panose="02010600030101010101" pitchFamily="2" charset="-122"/>
                </a:defRPr>
              </a:lvl2pPr>
              <a:lvl3pPr defTabSz="912813" eaLnBrk="0" hangingPunct="0">
                <a:defRPr>
                  <a:solidFill>
                    <a:schemeClr val="tx1"/>
                  </a:solidFill>
                  <a:latin typeface="Calibri" panose="020F0502020204030204" pitchFamily="34" charset="0"/>
                  <a:ea typeface="宋体" panose="02010600030101010101" pitchFamily="2" charset="-122"/>
                </a:defRPr>
              </a:lvl3pPr>
              <a:lvl4pPr defTabSz="912813" eaLnBrk="0" hangingPunct="0">
                <a:defRPr>
                  <a:solidFill>
                    <a:schemeClr val="tx1"/>
                  </a:solidFill>
                  <a:latin typeface="Calibri" panose="020F0502020204030204" pitchFamily="34" charset="0"/>
                  <a:ea typeface="宋体" panose="02010600030101010101" pitchFamily="2" charset="-122"/>
                </a:defRPr>
              </a:lvl4pPr>
              <a:lvl5pPr defTabSz="912813" eaLnBrk="0" hangingPunct="0">
                <a:defRPr>
                  <a:solidFill>
                    <a:schemeClr val="tx1"/>
                  </a:solidFill>
                  <a:latin typeface="Calibri" panose="020F0502020204030204" pitchFamily="34" charset="0"/>
                  <a:ea typeface="宋体" panose="02010600030101010101" pitchFamily="2" charset="-122"/>
                </a:defRPr>
              </a:lvl5pPr>
              <a:lvl6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defRPr/>
              </a:pPr>
              <a:endParaRPr lang="en-US" altLang="zh-CN" sz="1200">
                <a:latin typeface="Century Gothic" panose="020B0502020202020204" pitchFamily="34" charset="0"/>
              </a:endParaRPr>
            </a:p>
          </p:txBody>
        </p:sp>
        <p:sp>
          <p:nvSpPr>
            <p:cNvPr id="31" name="矩形 18">
              <a:extLst>
                <a:ext uri="{FF2B5EF4-FFF2-40B4-BE49-F238E27FC236}">
                  <a16:creationId xmlns:a16="http://schemas.microsoft.com/office/drawing/2014/main" id="{03EDE46A-BDF5-EA4A-8F62-05475626D415}"/>
                </a:ext>
              </a:extLst>
            </p:cNvPr>
            <p:cNvSpPr>
              <a:spLocks noChangeArrowheads="1"/>
            </p:cNvSpPr>
            <p:nvPr/>
          </p:nvSpPr>
          <p:spPr bwMode="auto">
            <a:xfrm>
              <a:off x="542080" y="2822070"/>
              <a:ext cx="1565582" cy="1373938"/>
            </a:xfrm>
            <a:prstGeom prst="rect">
              <a:avLst/>
            </a:prstGeom>
            <a:solidFill>
              <a:srgbClr val="00B0F0"/>
            </a:solidFill>
            <a:ln w="9525">
              <a:noFill/>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endParaRPr lang="en-US" altLang="zh-CN" sz="1400" dirty="0">
                <a:solidFill>
                  <a:schemeClr val="bg1"/>
                </a:solidFill>
                <a:latin typeface="Century Gothic" panose="020B0502020202020204" pitchFamily="34" charset="0"/>
              </a:endParaRP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Management</a:t>
              </a:r>
            </a:p>
            <a:p>
              <a:pPr algn="ctr">
                <a:spcBef>
                  <a:spcPct val="0"/>
                </a:spcBef>
                <a:buFont typeface="Arial" panose="020B0604020202020204" pitchFamily="34" charset="0"/>
                <a:buNone/>
              </a:pPr>
              <a:r>
                <a:rPr lang="en-US" altLang="zh-CN" sz="1400" dirty="0">
                  <a:solidFill>
                    <a:schemeClr val="bg1"/>
                  </a:solidFill>
                  <a:latin typeface="Century Gothic" panose="020B0502020202020204" pitchFamily="34" charset="0"/>
                </a:rPr>
                <a:t>Platform</a:t>
              </a:r>
            </a:p>
          </p:txBody>
        </p:sp>
        <p:sp>
          <p:nvSpPr>
            <p:cNvPr id="32" name="矩形 31">
              <a:extLst>
                <a:ext uri="{FF2B5EF4-FFF2-40B4-BE49-F238E27FC236}">
                  <a16:creationId xmlns:a16="http://schemas.microsoft.com/office/drawing/2014/main" id="{647FF0BE-9929-A44F-8FE1-AD167218CB0F}"/>
                </a:ext>
              </a:extLst>
            </p:cNvPr>
            <p:cNvSpPr/>
            <p:nvPr/>
          </p:nvSpPr>
          <p:spPr bwMode="auto">
            <a:xfrm>
              <a:off x="2218163" y="2832254"/>
              <a:ext cx="4629678" cy="1346064"/>
            </a:xfrm>
            <a:prstGeom prst="rect">
              <a:avLst/>
            </a:prstGeom>
            <a:solidFill>
              <a:srgbClr val="345692">
                <a:alpha val="24000"/>
              </a:srgbClr>
            </a:solidFill>
            <a:ln w="9525" cap="flat" cmpd="sng" algn="ctr">
              <a:noFill/>
              <a:prstDash val="solid"/>
              <a:round/>
              <a:headEnd type="none" w="med" len="med"/>
              <a:tailEnd type="none" w="med" len="med"/>
            </a:ln>
          </p:spPr>
          <p:txBody>
            <a:bodyPr/>
            <a:lstStyle>
              <a:lvl1pPr defTabSz="912813" eaLnBrk="0" hangingPunct="0">
                <a:defRPr>
                  <a:solidFill>
                    <a:schemeClr val="tx1"/>
                  </a:solidFill>
                  <a:latin typeface="Calibri" panose="020F0502020204030204" pitchFamily="34" charset="0"/>
                  <a:ea typeface="宋体" panose="02010600030101010101" pitchFamily="2" charset="-122"/>
                </a:defRPr>
              </a:lvl1pPr>
              <a:lvl2pPr defTabSz="912813" eaLnBrk="0" hangingPunct="0">
                <a:defRPr>
                  <a:solidFill>
                    <a:schemeClr val="tx1"/>
                  </a:solidFill>
                  <a:latin typeface="Calibri" panose="020F0502020204030204" pitchFamily="34" charset="0"/>
                  <a:ea typeface="宋体" panose="02010600030101010101" pitchFamily="2" charset="-122"/>
                </a:defRPr>
              </a:lvl2pPr>
              <a:lvl3pPr defTabSz="912813" eaLnBrk="0" hangingPunct="0">
                <a:defRPr>
                  <a:solidFill>
                    <a:schemeClr val="tx1"/>
                  </a:solidFill>
                  <a:latin typeface="Calibri" panose="020F0502020204030204" pitchFamily="34" charset="0"/>
                  <a:ea typeface="宋体" panose="02010600030101010101" pitchFamily="2" charset="-122"/>
                </a:defRPr>
              </a:lvl3pPr>
              <a:lvl4pPr defTabSz="912813" eaLnBrk="0" hangingPunct="0">
                <a:defRPr>
                  <a:solidFill>
                    <a:schemeClr val="tx1"/>
                  </a:solidFill>
                  <a:latin typeface="Calibri" panose="020F0502020204030204" pitchFamily="34" charset="0"/>
                  <a:ea typeface="宋体" panose="02010600030101010101" pitchFamily="2" charset="-122"/>
                </a:defRPr>
              </a:lvl4pPr>
              <a:lvl5pPr defTabSz="912813" eaLnBrk="0" hangingPunct="0">
                <a:defRPr>
                  <a:solidFill>
                    <a:schemeClr val="tx1"/>
                  </a:solidFill>
                  <a:latin typeface="Calibri" panose="020F0502020204030204" pitchFamily="34" charset="0"/>
                  <a:ea typeface="宋体" panose="02010600030101010101" pitchFamily="2" charset="-122"/>
                </a:defRPr>
              </a:lvl5pPr>
              <a:lvl6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defRPr/>
              </a:pPr>
              <a:endParaRPr lang="en-US" altLang="zh-CN" sz="1200">
                <a:solidFill>
                  <a:schemeClr val="bg1"/>
                </a:solidFill>
                <a:latin typeface="Century Gothic" panose="020B0502020202020204" pitchFamily="34" charset="0"/>
              </a:endParaRPr>
            </a:p>
          </p:txBody>
        </p:sp>
        <p:sp>
          <p:nvSpPr>
            <p:cNvPr id="34" name="文本框 21">
              <a:extLst>
                <a:ext uri="{FF2B5EF4-FFF2-40B4-BE49-F238E27FC236}">
                  <a16:creationId xmlns:a16="http://schemas.microsoft.com/office/drawing/2014/main" id="{CBACFCFB-2BCB-344D-ACA9-7FB384403F9B}"/>
                </a:ext>
              </a:extLst>
            </p:cNvPr>
            <p:cNvSpPr txBox="1">
              <a:spLocks noChangeArrowheads="1"/>
            </p:cNvSpPr>
            <p:nvPr/>
          </p:nvSpPr>
          <p:spPr bwMode="auto">
            <a:xfrm>
              <a:off x="3666784" y="2962954"/>
              <a:ext cx="221395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r>
                <a:rPr lang="en-US" altLang="zh-CN" sz="1400" b="1" dirty="0">
                  <a:solidFill>
                    <a:srgbClr val="00B0F0"/>
                  </a:solidFill>
                  <a:latin typeface="Century Gothic" panose="020B0502020202020204" pitchFamily="34" charset="0"/>
                </a:rPr>
                <a:t>Cloud</a:t>
              </a:r>
              <a:r>
                <a:rPr lang="zh-CN" altLang="en-US" sz="1400" b="1" dirty="0">
                  <a:solidFill>
                    <a:srgbClr val="00B0F0"/>
                  </a:solidFill>
                  <a:latin typeface="Century Gothic" panose="020B0502020202020204" pitchFamily="34" charset="0"/>
                </a:rPr>
                <a:t> </a:t>
              </a:r>
              <a:r>
                <a:rPr lang="en-US" altLang="zh-CN" sz="1400" b="1" dirty="0">
                  <a:solidFill>
                    <a:srgbClr val="00B0F0"/>
                  </a:solidFill>
                  <a:latin typeface="Century Gothic" panose="020B0502020202020204" pitchFamily="34" charset="0"/>
                </a:rPr>
                <a:t>Service</a:t>
              </a:r>
              <a:r>
                <a:rPr lang="zh-CN" altLang="en-US" sz="1400" b="1" dirty="0">
                  <a:solidFill>
                    <a:srgbClr val="00B0F0"/>
                  </a:solidFill>
                  <a:latin typeface="Century Gothic" panose="020B0502020202020204" pitchFamily="34" charset="0"/>
                </a:rPr>
                <a:t> </a:t>
              </a:r>
              <a:r>
                <a:rPr lang="en-US" altLang="zh-CN" sz="1400" b="1" dirty="0">
                  <a:solidFill>
                    <a:srgbClr val="00B0F0"/>
                  </a:solidFill>
                  <a:latin typeface="Century Gothic" panose="020B0502020202020204" pitchFamily="34" charset="0"/>
                </a:rPr>
                <a:t>Platform</a:t>
              </a:r>
            </a:p>
          </p:txBody>
        </p:sp>
        <p:sp>
          <p:nvSpPr>
            <p:cNvPr id="35" name="矩形 22">
              <a:extLst>
                <a:ext uri="{FF2B5EF4-FFF2-40B4-BE49-F238E27FC236}">
                  <a16:creationId xmlns:a16="http://schemas.microsoft.com/office/drawing/2014/main" id="{505FF117-5367-4747-9A89-6ABB18220BE2}"/>
                </a:ext>
              </a:extLst>
            </p:cNvPr>
            <p:cNvSpPr>
              <a:spLocks noChangeArrowheads="1"/>
            </p:cNvSpPr>
            <p:nvPr/>
          </p:nvSpPr>
          <p:spPr bwMode="auto">
            <a:xfrm>
              <a:off x="2464938" y="3348263"/>
              <a:ext cx="1575902" cy="342416"/>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Self</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Service</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Portal</a:t>
              </a:r>
              <a:endParaRPr lang="zh-CN" altLang="en-US" sz="1200" dirty="0">
                <a:solidFill>
                  <a:schemeClr val="bg1"/>
                </a:solidFill>
                <a:latin typeface="Century Gothic" panose="020B0502020202020204" pitchFamily="34" charset="0"/>
              </a:endParaRPr>
            </a:p>
          </p:txBody>
        </p:sp>
        <p:sp>
          <p:nvSpPr>
            <p:cNvPr id="36" name="矩形 23">
              <a:extLst>
                <a:ext uri="{FF2B5EF4-FFF2-40B4-BE49-F238E27FC236}">
                  <a16:creationId xmlns:a16="http://schemas.microsoft.com/office/drawing/2014/main" id="{C5DD8800-6B57-6F4D-9D57-B2CE4C258743}"/>
                </a:ext>
              </a:extLst>
            </p:cNvPr>
            <p:cNvSpPr>
              <a:spLocks noChangeArrowheads="1"/>
            </p:cNvSpPr>
            <p:nvPr/>
          </p:nvSpPr>
          <p:spPr bwMode="auto">
            <a:xfrm>
              <a:off x="4097395" y="3350839"/>
              <a:ext cx="1145440" cy="338051"/>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Process</a:t>
              </a:r>
              <a:r>
                <a:rPr lang="zh-CN" altLang="en-US" sz="1200">
                  <a:solidFill>
                    <a:schemeClr val="bg1"/>
                  </a:solidFill>
                  <a:latin typeface="Century Gothic" panose="020B0502020202020204" pitchFamily="34" charset="0"/>
                </a:rPr>
                <a:t> </a:t>
              </a:r>
            </a:p>
          </p:txBody>
        </p:sp>
        <p:sp>
          <p:nvSpPr>
            <p:cNvPr id="37" name="矩形 24">
              <a:extLst>
                <a:ext uri="{FF2B5EF4-FFF2-40B4-BE49-F238E27FC236}">
                  <a16:creationId xmlns:a16="http://schemas.microsoft.com/office/drawing/2014/main" id="{EA1F6E9F-8833-8742-B0C4-CAA78F0A22A6}"/>
                </a:ext>
              </a:extLst>
            </p:cNvPr>
            <p:cNvSpPr>
              <a:spLocks noChangeArrowheads="1"/>
            </p:cNvSpPr>
            <p:nvPr/>
          </p:nvSpPr>
          <p:spPr bwMode="auto">
            <a:xfrm>
              <a:off x="5299390" y="3349924"/>
              <a:ext cx="1362499" cy="338051"/>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VPC</a:t>
              </a: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Service</a:t>
              </a:r>
              <a:endParaRPr lang="zh-CN" altLang="en-US" sz="1200">
                <a:solidFill>
                  <a:schemeClr val="bg1"/>
                </a:solidFill>
                <a:latin typeface="Century Gothic" panose="020B0502020202020204" pitchFamily="34" charset="0"/>
              </a:endParaRPr>
            </a:p>
          </p:txBody>
        </p:sp>
        <p:sp>
          <p:nvSpPr>
            <p:cNvPr id="38" name="矩形 25">
              <a:extLst>
                <a:ext uri="{FF2B5EF4-FFF2-40B4-BE49-F238E27FC236}">
                  <a16:creationId xmlns:a16="http://schemas.microsoft.com/office/drawing/2014/main" id="{12AC9FAB-1F33-B644-8744-00956E904205}"/>
                </a:ext>
              </a:extLst>
            </p:cNvPr>
            <p:cNvSpPr>
              <a:spLocks noChangeArrowheads="1"/>
            </p:cNvSpPr>
            <p:nvPr/>
          </p:nvSpPr>
          <p:spPr bwMode="auto">
            <a:xfrm>
              <a:off x="2464938" y="3723465"/>
              <a:ext cx="1575901" cy="342416"/>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Tenant</a:t>
              </a:r>
              <a:r>
                <a:rPr lang="zh-CN" altLang="en-US" sz="1200">
                  <a:solidFill>
                    <a:schemeClr val="bg1"/>
                  </a:solidFill>
                  <a:latin typeface="Century Gothic" panose="020B0502020202020204" pitchFamily="34" charset="0"/>
                </a:rPr>
                <a:t> </a:t>
              </a:r>
            </a:p>
          </p:txBody>
        </p:sp>
        <p:sp>
          <p:nvSpPr>
            <p:cNvPr id="39" name="矩形 26">
              <a:extLst>
                <a:ext uri="{FF2B5EF4-FFF2-40B4-BE49-F238E27FC236}">
                  <a16:creationId xmlns:a16="http://schemas.microsoft.com/office/drawing/2014/main" id="{7DCA69A1-52E7-4D44-BBA1-118AE49E72CC}"/>
                </a:ext>
              </a:extLst>
            </p:cNvPr>
            <p:cNvSpPr>
              <a:spLocks noChangeArrowheads="1"/>
            </p:cNvSpPr>
            <p:nvPr/>
          </p:nvSpPr>
          <p:spPr bwMode="auto">
            <a:xfrm>
              <a:off x="4091775" y="3725576"/>
              <a:ext cx="1146914" cy="343651"/>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Charge</a:t>
              </a:r>
              <a:endParaRPr lang="zh-CN" altLang="en-US" sz="1200">
                <a:solidFill>
                  <a:schemeClr val="bg1"/>
                </a:solidFill>
                <a:latin typeface="Century Gothic" panose="020B0502020202020204" pitchFamily="34" charset="0"/>
              </a:endParaRPr>
            </a:p>
          </p:txBody>
        </p:sp>
        <p:sp>
          <p:nvSpPr>
            <p:cNvPr id="40" name="矩形 27">
              <a:extLst>
                <a:ext uri="{FF2B5EF4-FFF2-40B4-BE49-F238E27FC236}">
                  <a16:creationId xmlns:a16="http://schemas.microsoft.com/office/drawing/2014/main" id="{C5BF4CBF-11BC-364A-8BD0-9C2F73FC2D57}"/>
                </a:ext>
              </a:extLst>
            </p:cNvPr>
            <p:cNvSpPr>
              <a:spLocks noChangeArrowheads="1"/>
            </p:cNvSpPr>
            <p:nvPr/>
          </p:nvSpPr>
          <p:spPr bwMode="auto">
            <a:xfrm>
              <a:off x="5292373" y="3734021"/>
              <a:ext cx="1369516" cy="339494"/>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Maintenance</a:t>
              </a:r>
              <a:endParaRPr lang="zh-CN" altLang="en-US" sz="1200" dirty="0">
                <a:solidFill>
                  <a:schemeClr val="bg1"/>
                </a:solidFill>
                <a:latin typeface="Century Gothic" panose="020B0502020202020204" pitchFamily="34" charset="0"/>
              </a:endParaRPr>
            </a:p>
          </p:txBody>
        </p:sp>
        <p:pic>
          <p:nvPicPr>
            <p:cNvPr id="42" name="图片 14">
              <a:extLst>
                <a:ext uri="{FF2B5EF4-FFF2-40B4-BE49-F238E27FC236}">
                  <a16:creationId xmlns:a16="http://schemas.microsoft.com/office/drawing/2014/main" id="{1824D683-B2AA-264E-B9B5-114FABEBB22A}"/>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793122" y="2877327"/>
              <a:ext cx="593692" cy="545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30">
              <a:extLst>
                <a:ext uri="{FF2B5EF4-FFF2-40B4-BE49-F238E27FC236}">
                  <a16:creationId xmlns:a16="http://schemas.microsoft.com/office/drawing/2014/main" id="{B63BCAD4-0974-0D43-B40D-952E52B39208}"/>
                </a:ext>
              </a:extLst>
            </p:cNvPr>
            <p:cNvSpPr txBox="1">
              <a:spLocks noChangeArrowheads="1"/>
            </p:cNvSpPr>
            <p:nvPr/>
          </p:nvSpPr>
          <p:spPr bwMode="auto">
            <a:xfrm>
              <a:off x="8371022" y="2943707"/>
              <a:ext cx="251902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r>
                <a:rPr lang="en-US" altLang="zh-CN" sz="1400" b="1" dirty="0">
                  <a:solidFill>
                    <a:srgbClr val="00B0F0"/>
                  </a:solidFill>
                  <a:latin typeface="Century Gothic" panose="020B0502020202020204" pitchFamily="34" charset="0"/>
                </a:rPr>
                <a:t>Resource</a:t>
              </a:r>
              <a:r>
                <a:rPr lang="zh-CN" altLang="en-US" sz="1400" b="1" dirty="0">
                  <a:solidFill>
                    <a:srgbClr val="00B0F0"/>
                  </a:solidFill>
                  <a:latin typeface="Century Gothic" panose="020B0502020202020204" pitchFamily="34" charset="0"/>
                </a:rPr>
                <a:t> </a:t>
              </a:r>
              <a:r>
                <a:rPr lang="en-US" altLang="zh-CN" sz="1400" b="1" dirty="0">
                  <a:solidFill>
                    <a:srgbClr val="00B0F0"/>
                  </a:solidFill>
                  <a:latin typeface="Century Gothic" panose="020B0502020202020204" pitchFamily="34" charset="0"/>
                </a:rPr>
                <a:t>Management</a:t>
              </a:r>
              <a:r>
                <a:rPr lang="zh-CN" altLang="en-US" sz="1400" b="1" dirty="0">
                  <a:solidFill>
                    <a:srgbClr val="00B0F0"/>
                  </a:solidFill>
                  <a:latin typeface="Century Gothic" panose="020B0502020202020204" pitchFamily="34" charset="0"/>
                </a:rPr>
                <a:t> </a:t>
              </a:r>
            </a:p>
          </p:txBody>
        </p:sp>
        <p:sp>
          <p:nvSpPr>
            <p:cNvPr id="44" name="矩形 31">
              <a:extLst>
                <a:ext uri="{FF2B5EF4-FFF2-40B4-BE49-F238E27FC236}">
                  <a16:creationId xmlns:a16="http://schemas.microsoft.com/office/drawing/2014/main" id="{3D3FBD35-DCCC-F646-B132-CFCA413C42FD}"/>
                </a:ext>
              </a:extLst>
            </p:cNvPr>
            <p:cNvSpPr>
              <a:spLocks noChangeArrowheads="1"/>
            </p:cNvSpPr>
            <p:nvPr/>
          </p:nvSpPr>
          <p:spPr bwMode="auto">
            <a:xfrm>
              <a:off x="7039349" y="3734021"/>
              <a:ext cx="1046670" cy="339494"/>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Visibility</a:t>
              </a:r>
              <a:endParaRPr lang="zh-CN" altLang="en-US" sz="1200">
                <a:solidFill>
                  <a:schemeClr val="bg1"/>
                </a:solidFill>
                <a:latin typeface="Century Gothic" panose="020B0502020202020204" pitchFamily="34" charset="0"/>
              </a:endParaRPr>
            </a:p>
          </p:txBody>
        </p:sp>
        <p:sp>
          <p:nvSpPr>
            <p:cNvPr id="45" name="矩形 32">
              <a:extLst>
                <a:ext uri="{FF2B5EF4-FFF2-40B4-BE49-F238E27FC236}">
                  <a16:creationId xmlns:a16="http://schemas.microsoft.com/office/drawing/2014/main" id="{91EEE758-D8B0-AC4C-BB2F-3AD3E7E999FE}"/>
                </a:ext>
              </a:extLst>
            </p:cNvPr>
            <p:cNvSpPr>
              <a:spLocks noChangeArrowheads="1"/>
            </p:cNvSpPr>
            <p:nvPr/>
          </p:nvSpPr>
          <p:spPr bwMode="auto">
            <a:xfrm>
              <a:off x="8149172" y="3733618"/>
              <a:ext cx="2112166" cy="339494"/>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One-click</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deployment</a:t>
              </a:r>
              <a:endParaRPr lang="zh-CN" altLang="en-US" sz="1200" dirty="0">
                <a:solidFill>
                  <a:schemeClr val="bg1"/>
                </a:solidFill>
                <a:latin typeface="Century Gothic" panose="020B0502020202020204" pitchFamily="34" charset="0"/>
              </a:endParaRPr>
            </a:p>
          </p:txBody>
        </p:sp>
        <p:sp>
          <p:nvSpPr>
            <p:cNvPr id="46" name="矩形 34">
              <a:extLst>
                <a:ext uri="{FF2B5EF4-FFF2-40B4-BE49-F238E27FC236}">
                  <a16:creationId xmlns:a16="http://schemas.microsoft.com/office/drawing/2014/main" id="{EB4671D9-2F7A-D345-BBD6-B739B9CCAAEF}"/>
                </a:ext>
              </a:extLst>
            </p:cNvPr>
            <p:cNvSpPr>
              <a:spLocks noChangeArrowheads="1"/>
            </p:cNvSpPr>
            <p:nvPr/>
          </p:nvSpPr>
          <p:spPr bwMode="auto">
            <a:xfrm>
              <a:off x="7032206" y="3339353"/>
              <a:ext cx="1384258" cy="337743"/>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a:solidFill>
                    <a:schemeClr val="bg1"/>
                  </a:solidFill>
                  <a:latin typeface="Century Gothic" panose="020B0502020202020204" pitchFamily="34" charset="0"/>
                </a:rPr>
                <a:t>Data</a:t>
              </a:r>
              <a:r>
                <a:rPr lang="zh-CN" altLang="en-US" sz="1200">
                  <a:solidFill>
                    <a:schemeClr val="bg1"/>
                  </a:solidFill>
                  <a:latin typeface="Century Gothic" panose="020B0502020202020204" pitchFamily="34" charset="0"/>
                </a:rPr>
                <a:t> </a:t>
              </a:r>
              <a:r>
                <a:rPr lang="en-US" altLang="zh-CN" sz="1200">
                  <a:solidFill>
                    <a:schemeClr val="bg1"/>
                  </a:solidFill>
                  <a:latin typeface="Century Gothic" panose="020B0502020202020204" pitchFamily="34" charset="0"/>
                </a:rPr>
                <a:t>protection</a:t>
              </a:r>
              <a:endParaRPr lang="zh-CN" altLang="en-US" sz="1200">
                <a:solidFill>
                  <a:schemeClr val="bg1"/>
                </a:solidFill>
                <a:latin typeface="Century Gothic" panose="020B0502020202020204" pitchFamily="34" charset="0"/>
              </a:endParaRPr>
            </a:p>
          </p:txBody>
        </p:sp>
        <p:sp>
          <p:nvSpPr>
            <p:cNvPr id="47" name="矩形 35">
              <a:extLst>
                <a:ext uri="{FF2B5EF4-FFF2-40B4-BE49-F238E27FC236}">
                  <a16:creationId xmlns:a16="http://schemas.microsoft.com/office/drawing/2014/main" id="{C9BDDAFC-ACD3-2D4D-95F4-75AA0E71A3E8}"/>
                </a:ext>
              </a:extLst>
            </p:cNvPr>
            <p:cNvSpPr>
              <a:spLocks noChangeArrowheads="1"/>
            </p:cNvSpPr>
            <p:nvPr/>
          </p:nvSpPr>
          <p:spPr bwMode="auto">
            <a:xfrm>
              <a:off x="8484278" y="3337775"/>
              <a:ext cx="1777060" cy="337744"/>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VM</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Recovery</a:t>
              </a:r>
              <a:endParaRPr lang="zh-CN" altLang="en-US" sz="1200" dirty="0">
                <a:solidFill>
                  <a:schemeClr val="bg1"/>
                </a:solidFill>
                <a:latin typeface="Century Gothic" panose="020B0502020202020204" pitchFamily="34" charset="0"/>
              </a:endParaRPr>
            </a:p>
          </p:txBody>
        </p:sp>
        <p:sp>
          <p:nvSpPr>
            <p:cNvPr id="48" name="矩形 36">
              <a:extLst>
                <a:ext uri="{FF2B5EF4-FFF2-40B4-BE49-F238E27FC236}">
                  <a16:creationId xmlns:a16="http://schemas.microsoft.com/office/drawing/2014/main" id="{1AD2D9B3-3D27-394C-8AB4-89068C88CB25}"/>
                </a:ext>
              </a:extLst>
            </p:cNvPr>
            <p:cNvSpPr>
              <a:spLocks noChangeArrowheads="1"/>
            </p:cNvSpPr>
            <p:nvPr/>
          </p:nvSpPr>
          <p:spPr bwMode="auto">
            <a:xfrm>
              <a:off x="10318161" y="3337776"/>
              <a:ext cx="1046670" cy="728105"/>
            </a:xfrm>
            <a:prstGeom prst="rect">
              <a:avLst/>
            </a:prstGeom>
            <a:solidFill>
              <a:srgbClr val="00B0F0">
                <a:alpha val="10000"/>
              </a:srgbClr>
            </a:solidFill>
            <a:ln w="9525">
              <a:noFill/>
              <a:prstDash val="dash"/>
              <a:round/>
              <a:headEnd/>
              <a:tailEnd/>
            </a:ln>
          </p:spPr>
          <p:txBody>
            <a:bodyPr/>
            <a:lstStyle>
              <a:lvl1pPr defTabSz="91122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defTabSz="911225">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defTabSz="911225">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defTabSz="911225">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defTabSz="91122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Virtual</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Desktop</a:t>
              </a:r>
            </a:p>
            <a:p>
              <a:pPr algn="ctr">
                <a:spcBef>
                  <a:spcPct val="0"/>
                </a:spcBef>
                <a:buFont typeface="Arial" panose="020B0604020202020204" pitchFamily="34" charset="0"/>
                <a:buNone/>
              </a:pPr>
              <a:r>
                <a:rPr lang="en-US" altLang="zh-CN" sz="1200" dirty="0">
                  <a:solidFill>
                    <a:schemeClr val="bg1"/>
                  </a:solidFill>
                  <a:latin typeface="Century Gothic" panose="020B0502020202020204" pitchFamily="34" charset="0"/>
                </a:rPr>
                <a:t>Application</a:t>
              </a:r>
              <a:endParaRPr lang="zh-CN" altLang="en-US" sz="1200" dirty="0">
                <a:solidFill>
                  <a:schemeClr val="bg1"/>
                </a:solidFill>
                <a:latin typeface="Century Gothic" panose="020B0502020202020204" pitchFamily="34" charset="0"/>
              </a:endParaRPr>
            </a:p>
          </p:txBody>
        </p:sp>
        <p:sp>
          <p:nvSpPr>
            <p:cNvPr id="78" name="Freeform 5">
              <a:extLst>
                <a:ext uri="{FF2B5EF4-FFF2-40B4-BE49-F238E27FC236}">
                  <a16:creationId xmlns:a16="http://schemas.microsoft.com/office/drawing/2014/main" id="{8B6C3404-1680-BD47-9B58-CA67C85834BE}"/>
                </a:ext>
              </a:extLst>
            </p:cNvPr>
            <p:cNvSpPr>
              <a:spLocks noEditPoints="1"/>
            </p:cNvSpPr>
            <p:nvPr/>
          </p:nvSpPr>
          <p:spPr bwMode="auto">
            <a:xfrm>
              <a:off x="3085623" y="2918550"/>
              <a:ext cx="487349" cy="330030"/>
            </a:xfrm>
            <a:custGeom>
              <a:avLst/>
              <a:gdLst>
                <a:gd name="T0" fmla="*/ 788 w 788"/>
                <a:gd name="T1" fmla="*/ 337 h 533"/>
                <a:gd name="T2" fmla="*/ 592 w 788"/>
                <a:gd name="T3" fmla="*/ 140 h 533"/>
                <a:gd name="T4" fmla="*/ 568 w 788"/>
                <a:gd name="T5" fmla="*/ 142 h 533"/>
                <a:gd name="T6" fmla="*/ 371 w 788"/>
                <a:gd name="T7" fmla="*/ 0 h 533"/>
                <a:gd name="T8" fmla="*/ 162 w 788"/>
                <a:gd name="T9" fmla="*/ 209 h 533"/>
                <a:gd name="T10" fmla="*/ 0 w 788"/>
                <a:gd name="T11" fmla="*/ 371 h 533"/>
                <a:gd name="T12" fmla="*/ 162 w 788"/>
                <a:gd name="T13" fmla="*/ 533 h 533"/>
                <a:gd name="T14" fmla="*/ 603 w 788"/>
                <a:gd name="T15" fmla="*/ 533 h 533"/>
                <a:gd name="T16" fmla="*/ 603 w 788"/>
                <a:gd name="T17" fmla="*/ 532 h 533"/>
                <a:gd name="T18" fmla="*/ 788 w 788"/>
                <a:gd name="T19" fmla="*/ 337 h 533"/>
                <a:gd name="T20" fmla="*/ 592 w 788"/>
                <a:gd name="T21" fmla="*/ 487 h 533"/>
                <a:gd name="T22" fmla="*/ 162 w 788"/>
                <a:gd name="T23" fmla="*/ 487 h 533"/>
                <a:gd name="T24" fmla="*/ 46 w 788"/>
                <a:gd name="T25" fmla="*/ 371 h 533"/>
                <a:gd name="T26" fmla="*/ 162 w 788"/>
                <a:gd name="T27" fmla="*/ 255 h 533"/>
                <a:gd name="T28" fmla="*/ 209 w 788"/>
                <a:gd name="T29" fmla="*/ 255 h 533"/>
                <a:gd name="T30" fmla="*/ 209 w 788"/>
                <a:gd name="T31" fmla="*/ 209 h 533"/>
                <a:gd name="T32" fmla="*/ 371 w 788"/>
                <a:gd name="T33" fmla="*/ 46 h 533"/>
                <a:gd name="T34" fmla="*/ 523 w 788"/>
                <a:gd name="T35" fmla="*/ 153 h 533"/>
                <a:gd name="T36" fmla="*/ 395 w 788"/>
                <a:gd name="T37" fmla="*/ 337 h 533"/>
                <a:gd name="T38" fmla="*/ 441 w 788"/>
                <a:gd name="T39" fmla="*/ 337 h 533"/>
                <a:gd name="T40" fmla="*/ 592 w 788"/>
                <a:gd name="T41" fmla="*/ 187 h 533"/>
                <a:gd name="T42" fmla="*/ 742 w 788"/>
                <a:gd name="T43" fmla="*/ 337 h 533"/>
                <a:gd name="T44" fmla="*/ 592 w 788"/>
                <a:gd name="T45" fmla="*/ 487 h 533"/>
                <a:gd name="T46" fmla="*/ 592 w 788"/>
                <a:gd name="T47" fmla="*/ 487 h 533"/>
                <a:gd name="T48" fmla="*/ 592 w 788"/>
                <a:gd name="T49" fmla="*/ 48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88" h="533">
                  <a:moveTo>
                    <a:pt x="788" y="337"/>
                  </a:moveTo>
                  <a:cubicBezTo>
                    <a:pt x="788" y="228"/>
                    <a:pt x="700" y="140"/>
                    <a:pt x="592" y="140"/>
                  </a:cubicBezTo>
                  <a:cubicBezTo>
                    <a:pt x="584" y="140"/>
                    <a:pt x="576" y="141"/>
                    <a:pt x="568" y="142"/>
                  </a:cubicBezTo>
                  <a:cubicBezTo>
                    <a:pt x="540" y="58"/>
                    <a:pt x="461" y="0"/>
                    <a:pt x="371" y="0"/>
                  </a:cubicBezTo>
                  <a:cubicBezTo>
                    <a:pt x="256" y="0"/>
                    <a:pt x="162" y="94"/>
                    <a:pt x="162" y="209"/>
                  </a:cubicBezTo>
                  <a:cubicBezTo>
                    <a:pt x="73" y="209"/>
                    <a:pt x="0" y="281"/>
                    <a:pt x="0" y="371"/>
                  </a:cubicBezTo>
                  <a:cubicBezTo>
                    <a:pt x="0" y="460"/>
                    <a:pt x="73" y="533"/>
                    <a:pt x="162" y="533"/>
                  </a:cubicBezTo>
                  <a:cubicBezTo>
                    <a:pt x="603" y="533"/>
                    <a:pt x="603" y="533"/>
                    <a:pt x="603" y="533"/>
                  </a:cubicBezTo>
                  <a:cubicBezTo>
                    <a:pt x="603" y="532"/>
                    <a:pt x="603" y="532"/>
                    <a:pt x="603" y="532"/>
                  </a:cubicBezTo>
                  <a:cubicBezTo>
                    <a:pt x="706" y="527"/>
                    <a:pt x="788" y="441"/>
                    <a:pt x="788" y="337"/>
                  </a:cubicBezTo>
                  <a:close/>
                  <a:moveTo>
                    <a:pt x="592" y="487"/>
                  </a:moveTo>
                  <a:cubicBezTo>
                    <a:pt x="162" y="487"/>
                    <a:pt x="162" y="487"/>
                    <a:pt x="162" y="487"/>
                  </a:cubicBezTo>
                  <a:cubicBezTo>
                    <a:pt x="98" y="487"/>
                    <a:pt x="46" y="435"/>
                    <a:pt x="46" y="371"/>
                  </a:cubicBezTo>
                  <a:cubicBezTo>
                    <a:pt x="46" y="307"/>
                    <a:pt x="98" y="255"/>
                    <a:pt x="162" y="255"/>
                  </a:cubicBezTo>
                  <a:cubicBezTo>
                    <a:pt x="209" y="255"/>
                    <a:pt x="209" y="255"/>
                    <a:pt x="209" y="255"/>
                  </a:cubicBezTo>
                  <a:cubicBezTo>
                    <a:pt x="209" y="209"/>
                    <a:pt x="209" y="209"/>
                    <a:pt x="209" y="209"/>
                  </a:cubicBezTo>
                  <a:cubicBezTo>
                    <a:pt x="209" y="119"/>
                    <a:pt x="281" y="46"/>
                    <a:pt x="371" y="46"/>
                  </a:cubicBezTo>
                  <a:cubicBezTo>
                    <a:pt x="439" y="46"/>
                    <a:pt x="500" y="90"/>
                    <a:pt x="523" y="153"/>
                  </a:cubicBezTo>
                  <a:cubicBezTo>
                    <a:pt x="448" y="181"/>
                    <a:pt x="395" y="252"/>
                    <a:pt x="395" y="337"/>
                  </a:cubicBezTo>
                  <a:cubicBezTo>
                    <a:pt x="441" y="337"/>
                    <a:pt x="441" y="337"/>
                    <a:pt x="441" y="337"/>
                  </a:cubicBezTo>
                  <a:cubicBezTo>
                    <a:pt x="441" y="254"/>
                    <a:pt x="509" y="187"/>
                    <a:pt x="592" y="187"/>
                  </a:cubicBezTo>
                  <a:cubicBezTo>
                    <a:pt x="674" y="187"/>
                    <a:pt x="742" y="254"/>
                    <a:pt x="742" y="337"/>
                  </a:cubicBezTo>
                  <a:cubicBezTo>
                    <a:pt x="742" y="419"/>
                    <a:pt x="674" y="487"/>
                    <a:pt x="592" y="487"/>
                  </a:cubicBezTo>
                  <a:close/>
                  <a:moveTo>
                    <a:pt x="592" y="487"/>
                  </a:moveTo>
                  <a:cubicBezTo>
                    <a:pt x="592" y="487"/>
                    <a:pt x="592" y="487"/>
                    <a:pt x="592" y="487"/>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261603797"/>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8" name="组合 147">
            <a:extLst>
              <a:ext uri="{FF2B5EF4-FFF2-40B4-BE49-F238E27FC236}">
                <a16:creationId xmlns:a16="http://schemas.microsoft.com/office/drawing/2014/main" id="{21D4640A-D839-BD4D-92B3-E30EB8B9B11C}"/>
              </a:ext>
            </a:extLst>
          </p:cNvPr>
          <p:cNvGrpSpPr/>
          <p:nvPr/>
        </p:nvGrpSpPr>
        <p:grpSpPr>
          <a:xfrm>
            <a:off x="1101850" y="1929938"/>
            <a:ext cx="10130697" cy="3759288"/>
            <a:chOff x="1073770" y="2007410"/>
            <a:chExt cx="10130697" cy="3759288"/>
          </a:xfrm>
        </p:grpSpPr>
        <p:grpSp>
          <p:nvGrpSpPr>
            <p:cNvPr id="147" name="组合 146">
              <a:extLst>
                <a:ext uri="{FF2B5EF4-FFF2-40B4-BE49-F238E27FC236}">
                  <a16:creationId xmlns:a16="http://schemas.microsoft.com/office/drawing/2014/main" id="{023B4612-674F-EA42-88E0-FDE28101F111}"/>
                </a:ext>
              </a:extLst>
            </p:cNvPr>
            <p:cNvGrpSpPr/>
            <p:nvPr/>
          </p:nvGrpSpPr>
          <p:grpSpPr>
            <a:xfrm>
              <a:off x="1073770" y="2007410"/>
              <a:ext cx="10130697" cy="3759288"/>
              <a:chOff x="1073770" y="2007410"/>
              <a:chExt cx="10130697" cy="3759288"/>
            </a:xfrm>
          </p:grpSpPr>
          <p:sp>
            <p:nvSpPr>
              <p:cNvPr id="31" name="圆角矩形 30">
                <a:extLst>
                  <a:ext uri="{FF2B5EF4-FFF2-40B4-BE49-F238E27FC236}">
                    <a16:creationId xmlns:a16="http://schemas.microsoft.com/office/drawing/2014/main" id="{282077A3-06DE-ED40-86F9-ABAF3D1A2E8E}"/>
                  </a:ext>
                </a:extLst>
              </p:cNvPr>
              <p:cNvSpPr/>
              <p:nvPr/>
            </p:nvSpPr>
            <p:spPr>
              <a:xfrm>
                <a:off x="1073770" y="4099139"/>
                <a:ext cx="2386460" cy="1667559"/>
              </a:xfrm>
              <a:prstGeom prst="roundRect">
                <a:avLst>
                  <a:gd name="adj" fmla="val 5035"/>
                </a:avLst>
              </a:prstGeom>
              <a:solidFill>
                <a:srgbClr val="79BD28">
                  <a:alpha val="8000"/>
                </a:srgbClr>
              </a:solidFill>
              <a:ln>
                <a:solidFill>
                  <a:srgbClr val="79BD28"/>
                </a:solidFill>
                <a:prstDash val="solid"/>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400">
                  <a:solidFill>
                    <a:schemeClr val="bg1"/>
                  </a:solidFill>
                </a:endParaRPr>
              </a:p>
            </p:txBody>
          </p:sp>
          <p:sp>
            <p:nvSpPr>
              <p:cNvPr id="57" name="圆角矩形 56">
                <a:extLst>
                  <a:ext uri="{FF2B5EF4-FFF2-40B4-BE49-F238E27FC236}">
                    <a16:creationId xmlns:a16="http://schemas.microsoft.com/office/drawing/2014/main" id="{24C060A2-1770-4947-B8CB-66D37A2C411B}"/>
                  </a:ext>
                </a:extLst>
              </p:cNvPr>
              <p:cNvSpPr/>
              <p:nvPr/>
            </p:nvSpPr>
            <p:spPr>
              <a:xfrm>
                <a:off x="1073770" y="2007410"/>
                <a:ext cx="2408413" cy="1780795"/>
              </a:xfrm>
              <a:prstGeom prst="roundRect">
                <a:avLst>
                  <a:gd name="adj" fmla="val 4997"/>
                </a:avLst>
              </a:prstGeom>
              <a:solidFill>
                <a:srgbClr val="79BD28">
                  <a:alpha val="8000"/>
                </a:srgbClr>
              </a:solidFill>
              <a:ln>
                <a:solidFill>
                  <a:srgbClr val="79BD28"/>
                </a:solidFill>
                <a:prstDash val="solid"/>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400">
                  <a:solidFill>
                    <a:schemeClr val="bg1"/>
                  </a:solidFill>
                </a:endParaRPr>
              </a:p>
            </p:txBody>
          </p:sp>
          <p:sp>
            <p:nvSpPr>
              <p:cNvPr id="59" name="圆角矩形 58">
                <a:extLst>
                  <a:ext uri="{FF2B5EF4-FFF2-40B4-BE49-F238E27FC236}">
                    <a16:creationId xmlns:a16="http://schemas.microsoft.com/office/drawing/2014/main" id="{1EE48C19-089B-724C-B472-7110A6FF0221}"/>
                  </a:ext>
                </a:extLst>
              </p:cNvPr>
              <p:cNvSpPr/>
              <p:nvPr/>
            </p:nvSpPr>
            <p:spPr>
              <a:xfrm>
                <a:off x="8796141" y="2007410"/>
                <a:ext cx="2408326" cy="1774222"/>
              </a:xfrm>
              <a:prstGeom prst="roundRect">
                <a:avLst>
                  <a:gd name="adj" fmla="val 4205"/>
                </a:avLst>
              </a:prstGeom>
              <a:solidFill>
                <a:srgbClr val="79BD28">
                  <a:alpha val="8000"/>
                </a:srgbClr>
              </a:solidFill>
              <a:ln>
                <a:solidFill>
                  <a:srgbClr val="79BD28"/>
                </a:solidFill>
                <a:prstDash val="solid"/>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400">
                  <a:solidFill>
                    <a:schemeClr val="bg1"/>
                  </a:solidFill>
                </a:endParaRPr>
              </a:p>
            </p:txBody>
          </p:sp>
        </p:grpSp>
        <p:sp>
          <p:nvSpPr>
            <p:cNvPr id="143" name="圆角矩形 142">
              <a:extLst>
                <a:ext uri="{FF2B5EF4-FFF2-40B4-BE49-F238E27FC236}">
                  <a16:creationId xmlns:a16="http://schemas.microsoft.com/office/drawing/2014/main" id="{8C97043A-566C-5C49-AB92-E2BB455F95F8}"/>
                </a:ext>
              </a:extLst>
            </p:cNvPr>
            <p:cNvSpPr/>
            <p:nvPr/>
          </p:nvSpPr>
          <p:spPr>
            <a:xfrm>
              <a:off x="3655182" y="4099139"/>
              <a:ext cx="2386460" cy="1667559"/>
            </a:xfrm>
            <a:prstGeom prst="roundRect">
              <a:avLst>
                <a:gd name="adj" fmla="val 5035"/>
              </a:avLst>
            </a:prstGeom>
            <a:solidFill>
              <a:srgbClr val="00B0F0">
                <a:alpha val="8000"/>
              </a:srgbClr>
            </a:solidFill>
            <a:ln>
              <a:solidFill>
                <a:srgbClr val="00B0F0"/>
              </a:solidFill>
              <a:prstDash val="solid"/>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400">
                <a:solidFill>
                  <a:schemeClr val="bg1"/>
                </a:solidFill>
              </a:endParaRPr>
            </a:p>
          </p:txBody>
        </p:sp>
        <p:sp>
          <p:nvSpPr>
            <p:cNvPr id="144" name="圆角矩形 143">
              <a:extLst>
                <a:ext uri="{FF2B5EF4-FFF2-40B4-BE49-F238E27FC236}">
                  <a16:creationId xmlns:a16="http://schemas.microsoft.com/office/drawing/2014/main" id="{341123E0-6CB3-C44E-B4D0-A494E986DD71}"/>
                </a:ext>
              </a:extLst>
            </p:cNvPr>
            <p:cNvSpPr/>
            <p:nvPr/>
          </p:nvSpPr>
          <p:spPr>
            <a:xfrm>
              <a:off x="6236594" y="4099139"/>
              <a:ext cx="2386460" cy="1667559"/>
            </a:xfrm>
            <a:prstGeom prst="roundRect">
              <a:avLst>
                <a:gd name="adj" fmla="val 5035"/>
              </a:avLst>
            </a:prstGeom>
            <a:solidFill>
              <a:srgbClr val="00B0F0">
                <a:alpha val="8000"/>
              </a:srgbClr>
            </a:solidFill>
            <a:ln>
              <a:solidFill>
                <a:srgbClr val="00B0F0"/>
              </a:solidFill>
              <a:prstDash val="solid"/>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400">
                <a:solidFill>
                  <a:schemeClr val="bg1"/>
                </a:solidFill>
              </a:endParaRPr>
            </a:p>
          </p:txBody>
        </p:sp>
        <p:sp>
          <p:nvSpPr>
            <p:cNvPr id="145" name="圆角矩形 144">
              <a:extLst>
                <a:ext uri="{FF2B5EF4-FFF2-40B4-BE49-F238E27FC236}">
                  <a16:creationId xmlns:a16="http://schemas.microsoft.com/office/drawing/2014/main" id="{7D75A034-092C-A441-8BB7-8C70ED021F1F}"/>
                </a:ext>
              </a:extLst>
            </p:cNvPr>
            <p:cNvSpPr/>
            <p:nvPr/>
          </p:nvSpPr>
          <p:spPr>
            <a:xfrm>
              <a:off x="8818006" y="4099139"/>
              <a:ext cx="2386460" cy="1667559"/>
            </a:xfrm>
            <a:prstGeom prst="roundRect">
              <a:avLst>
                <a:gd name="adj" fmla="val 5035"/>
              </a:avLst>
            </a:prstGeom>
            <a:solidFill>
              <a:srgbClr val="00B0F0">
                <a:alpha val="8000"/>
              </a:srgbClr>
            </a:solidFill>
            <a:ln>
              <a:solidFill>
                <a:srgbClr val="00B0F0"/>
              </a:solidFill>
              <a:prstDash val="solid"/>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400">
                <a:solidFill>
                  <a:schemeClr val="bg1"/>
                </a:solidFill>
              </a:endParaRPr>
            </a:p>
          </p:txBody>
        </p:sp>
      </p:grpSp>
      <p:sp>
        <p:nvSpPr>
          <p:cNvPr id="2" name="日期占位符 1">
            <a:extLst>
              <a:ext uri="{FF2B5EF4-FFF2-40B4-BE49-F238E27FC236}">
                <a16:creationId xmlns:a16="http://schemas.microsoft.com/office/drawing/2014/main" id="{C62815A3-D1B7-A144-A72A-49E9E5B6E186}"/>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A5676B8A-4B16-3C44-80E9-C5247876990A}"/>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31271DE6-95AF-B543-B7C5-78A0DBB1F548}"/>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14</a:t>
            </a:fld>
            <a:endParaRPr lang="zh-CN" altLang="en-US" dirty="0"/>
          </a:p>
        </p:txBody>
      </p:sp>
      <p:sp>
        <p:nvSpPr>
          <p:cNvPr id="5" name="标题 4">
            <a:extLst>
              <a:ext uri="{FF2B5EF4-FFF2-40B4-BE49-F238E27FC236}">
                <a16:creationId xmlns:a16="http://schemas.microsoft.com/office/drawing/2014/main" id="{7B25B410-8907-254D-B894-E6D3CC9BF469}"/>
              </a:ext>
            </a:extLst>
          </p:cNvPr>
          <p:cNvSpPr>
            <a:spLocks noGrp="1"/>
          </p:cNvSpPr>
          <p:nvPr>
            <p:ph type="ctrTitle"/>
          </p:nvPr>
        </p:nvSpPr>
        <p:spPr/>
        <p:txBody>
          <a:bodyPr>
            <a:normAutofit/>
          </a:bodyPr>
          <a:lstStyle/>
          <a:p>
            <a:r>
              <a:rPr kumimoji="1" lang="en" altLang="zh-CN" dirty="0"/>
              <a:t>Typical Topology</a:t>
            </a:r>
            <a:endParaRPr kumimoji="1" lang="zh-CN" altLang="en-US" dirty="0"/>
          </a:p>
        </p:txBody>
      </p:sp>
      <p:pic>
        <p:nvPicPr>
          <p:cNvPr id="25" name="Picture 11" descr="E:\工作交接\网络拓扑图标\ngfwlogo矢量-01.png">
            <a:extLst>
              <a:ext uri="{FF2B5EF4-FFF2-40B4-BE49-F238E27FC236}">
                <a16:creationId xmlns:a16="http://schemas.microsoft.com/office/drawing/2014/main" id="{24E94926-ADAD-9149-A9BF-73E5295155E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45578" y="4333882"/>
            <a:ext cx="366057" cy="34997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808080">
                      <a:alpha val="74998"/>
                    </a:srgbClr>
                  </a:outerShdw>
                </a:effectLst>
              </a14:hiddenEffects>
            </a:ext>
          </a:extLst>
        </p:spPr>
      </p:pic>
      <p:grpSp>
        <p:nvGrpSpPr>
          <p:cNvPr id="152" name="组合 151">
            <a:extLst>
              <a:ext uri="{FF2B5EF4-FFF2-40B4-BE49-F238E27FC236}">
                <a16:creationId xmlns:a16="http://schemas.microsoft.com/office/drawing/2014/main" id="{0FE49381-78A3-2B49-B629-67DC10E5CDE1}"/>
              </a:ext>
            </a:extLst>
          </p:cNvPr>
          <p:cNvGrpSpPr/>
          <p:nvPr/>
        </p:nvGrpSpPr>
        <p:grpSpPr>
          <a:xfrm>
            <a:off x="1298035" y="4743223"/>
            <a:ext cx="1986253" cy="602637"/>
            <a:chOff x="1183545" y="4814237"/>
            <a:chExt cx="2101367" cy="637563"/>
          </a:xfrm>
        </p:grpSpPr>
        <p:pic>
          <p:nvPicPr>
            <p:cNvPr id="27" name="Picture 8" descr="ICON_Server_flat_Q408.png">
              <a:extLst>
                <a:ext uri="{FF2B5EF4-FFF2-40B4-BE49-F238E27FC236}">
                  <a16:creationId xmlns:a16="http://schemas.microsoft.com/office/drawing/2014/main" id="{FA4AD8D2-870E-A647-BE68-D11DC895775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3545" y="5150272"/>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8" descr="ICON_Server_flat_Q408.png">
              <a:extLst>
                <a:ext uri="{FF2B5EF4-FFF2-40B4-BE49-F238E27FC236}">
                  <a16:creationId xmlns:a16="http://schemas.microsoft.com/office/drawing/2014/main" id="{0E029C6D-B6A4-A747-B6EE-5E5D410D211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895" y="5150272"/>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8" descr="ICON_Server_flat_Q408.png">
              <a:extLst>
                <a:ext uri="{FF2B5EF4-FFF2-40B4-BE49-F238E27FC236}">
                  <a16:creationId xmlns:a16="http://schemas.microsoft.com/office/drawing/2014/main" id="{43626958-F214-3E4F-9B52-EEB61BA931E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3545" y="4814237"/>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8" descr="ICON_Server_flat_Q408.png">
              <a:extLst>
                <a:ext uri="{FF2B5EF4-FFF2-40B4-BE49-F238E27FC236}">
                  <a16:creationId xmlns:a16="http://schemas.microsoft.com/office/drawing/2014/main" id="{80EB2D0B-E90F-D74F-B630-49F035E776F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895" y="4814237"/>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6" name="Picture 11" descr="E:\工作交接\网络拓扑图标\ngfwlogo矢量-01.png">
            <a:extLst>
              <a:ext uri="{FF2B5EF4-FFF2-40B4-BE49-F238E27FC236}">
                <a16:creationId xmlns:a16="http://schemas.microsoft.com/office/drawing/2014/main" id="{B2F9A5DA-0D93-1E42-913D-B0F679D0D84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31074" y="4355796"/>
            <a:ext cx="364726" cy="348701"/>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808080">
                      <a:alpha val="74998"/>
                    </a:srgbClr>
                  </a:outerShdw>
                </a:effectLst>
              </a14:hiddenEffects>
            </a:ext>
          </a:extLst>
        </p:spPr>
      </p:pic>
      <p:pic>
        <p:nvPicPr>
          <p:cNvPr id="38" name="图片 6" descr="E:\深信服\临时文件\图标8.png">
            <a:extLst>
              <a:ext uri="{FF2B5EF4-FFF2-40B4-BE49-F238E27FC236}">
                <a16:creationId xmlns:a16="http://schemas.microsoft.com/office/drawing/2014/main" id="{1A62EAE4-9DF9-B547-B565-9564B1DE1B7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32550" y="4247597"/>
            <a:ext cx="638632" cy="542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9" name="直线连接符 38">
            <a:extLst>
              <a:ext uri="{FF2B5EF4-FFF2-40B4-BE49-F238E27FC236}">
                <a16:creationId xmlns:a16="http://schemas.microsoft.com/office/drawing/2014/main" id="{894E1C29-2E31-354B-BAC3-18034EAAD615}"/>
              </a:ext>
            </a:extLst>
          </p:cNvPr>
          <p:cNvCxnSpPr>
            <a:cxnSpLocks/>
            <a:stCxn id="31" idx="0"/>
            <a:endCxn id="20" idx="2"/>
          </p:cNvCxnSpPr>
          <p:nvPr/>
        </p:nvCxnSpPr>
        <p:spPr>
          <a:xfrm flipV="1">
            <a:off x="2295080" y="3543583"/>
            <a:ext cx="3872119" cy="478084"/>
          </a:xfrm>
          <a:prstGeom prst="line">
            <a:avLst/>
          </a:prstGeom>
          <a:ln w="12700">
            <a:solidFill>
              <a:schemeClr val="bg1"/>
            </a:solidFill>
            <a:prstDash val="dash"/>
          </a:ln>
        </p:spPr>
        <p:style>
          <a:lnRef idx="2">
            <a:schemeClr val="accent1"/>
          </a:lnRef>
          <a:fillRef idx="0">
            <a:schemeClr val="accent1"/>
          </a:fillRef>
          <a:effectRef idx="1">
            <a:schemeClr val="accent1"/>
          </a:effectRef>
          <a:fontRef idx="minor">
            <a:schemeClr val="tx1"/>
          </a:fontRef>
        </p:style>
      </p:cxnSp>
      <p:cxnSp>
        <p:nvCxnSpPr>
          <p:cNvPr id="40" name="直线连接符 39">
            <a:extLst>
              <a:ext uri="{FF2B5EF4-FFF2-40B4-BE49-F238E27FC236}">
                <a16:creationId xmlns:a16="http://schemas.microsoft.com/office/drawing/2014/main" id="{D4329C0C-DB1C-B84F-B63F-54B9E2643882}"/>
              </a:ext>
            </a:extLst>
          </p:cNvPr>
          <p:cNvCxnSpPr>
            <a:cxnSpLocks/>
            <a:endCxn id="20" idx="2"/>
          </p:cNvCxnSpPr>
          <p:nvPr/>
        </p:nvCxnSpPr>
        <p:spPr>
          <a:xfrm flipH="1" flipV="1">
            <a:off x="6167199" y="3543583"/>
            <a:ext cx="1207656" cy="483454"/>
          </a:xfrm>
          <a:prstGeom prst="line">
            <a:avLst/>
          </a:prstGeom>
          <a:ln w="12700">
            <a:solidFill>
              <a:schemeClr val="bg1"/>
            </a:solidFill>
            <a:prstDash val="dash"/>
          </a:ln>
        </p:spPr>
        <p:style>
          <a:lnRef idx="2">
            <a:schemeClr val="accent1"/>
          </a:lnRef>
          <a:fillRef idx="0">
            <a:schemeClr val="accent1"/>
          </a:fillRef>
          <a:effectRef idx="1">
            <a:schemeClr val="accent1"/>
          </a:effectRef>
          <a:fontRef idx="minor">
            <a:schemeClr val="tx1"/>
          </a:fontRef>
        </p:style>
      </p:cxnSp>
      <p:cxnSp>
        <p:nvCxnSpPr>
          <p:cNvPr id="41" name="直线连接符 40">
            <a:extLst>
              <a:ext uri="{FF2B5EF4-FFF2-40B4-BE49-F238E27FC236}">
                <a16:creationId xmlns:a16="http://schemas.microsoft.com/office/drawing/2014/main" id="{C5383E18-E901-2843-9665-7D05AF190EE7}"/>
              </a:ext>
            </a:extLst>
          </p:cNvPr>
          <p:cNvCxnSpPr>
            <a:cxnSpLocks/>
            <a:stCxn id="20" idx="2"/>
          </p:cNvCxnSpPr>
          <p:nvPr/>
        </p:nvCxnSpPr>
        <p:spPr>
          <a:xfrm flipH="1">
            <a:off x="4883077" y="3543583"/>
            <a:ext cx="1284122" cy="476258"/>
          </a:xfrm>
          <a:prstGeom prst="line">
            <a:avLst/>
          </a:prstGeom>
          <a:ln w="12700">
            <a:solidFill>
              <a:schemeClr val="bg1"/>
            </a:solidFill>
            <a:prstDash val="dash"/>
          </a:ln>
        </p:spPr>
        <p:style>
          <a:lnRef idx="2">
            <a:schemeClr val="accent1"/>
          </a:lnRef>
          <a:fillRef idx="0">
            <a:schemeClr val="accent1"/>
          </a:fillRef>
          <a:effectRef idx="1">
            <a:schemeClr val="accent1"/>
          </a:effectRef>
          <a:fontRef idx="minor">
            <a:schemeClr val="tx1"/>
          </a:fontRef>
        </p:style>
      </p:cxnSp>
      <p:sp>
        <p:nvSpPr>
          <p:cNvPr id="42" name="文本框 41">
            <a:extLst>
              <a:ext uri="{FF2B5EF4-FFF2-40B4-BE49-F238E27FC236}">
                <a16:creationId xmlns:a16="http://schemas.microsoft.com/office/drawing/2014/main" id="{31FE98E5-7BDD-EC49-AAA0-52E770956B18}"/>
              </a:ext>
            </a:extLst>
          </p:cNvPr>
          <p:cNvSpPr txBox="1"/>
          <p:nvPr/>
        </p:nvSpPr>
        <p:spPr>
          <a:xfrm>
            <a:off x="1151153" y="5366698"/>
            <a:ext cx="2273027" cy="276999"/>
          </a:xfrm>
          <a:prstGeom prst="rect">
            <a:avLst/>
          </a:prstGeom>
          <a:noFill/>
        </p:spPr>
        <p:txBody>
          <a:bodyPr wrap="square" rtlCol="0">
            <a:spAutoFit/>
          </a:bodyPr>
          <a:lstStyle/>
          <a:p>
            <a:pPr algn="ctr"/>
            <a:r>
              <a:rPr kumimoji="1" lang="en-US" altLang="zh-CN" sz="1200" dirty="0">
                <a:solidFill>
                  <a:srgbClr val="79BD28"/>
                </a:solidFill>
              </a:rPr>
              <a:t>VDI</a:t>
            </a:r>
            <a:r>
              <a:rPr kumimoji="1" lang="zh-CN" altLang="en-US" sz="1200" dirty="0">
                <a:solidFill>
                  <a:srgbClr val="79BD28"/>
                </a:solidFill>
              </a:rPr>
              <a:t> </a:t>
            </a:r>
            <a:r>
              <a:rPr kumimoji="1" lang="en-US" altLang="zh-CN" sz="1200" dirty="0">
                <a:solidFill>
                  <a:srgbClr val="79BD28"/>
                </a:solidFill>
              </a:rPr>
              <a:t>Cluster</a:t>
            </a:r>
            <a:endParaRPr kumimoji="1" lang="zh-CN" altLang="en-US" sz="1200" dirty="0">
              <a:solidFill>
                <a:srgbClr val="79BD28"/>
              </a:solidFill>
            </a:endParaRPr>
          </a:p>
        </p:txBody>
      </p:sp>
      <p:sp>
        <p:nvSpPr>
          <p:cNvPr id="43" name="文本框 42">
            <a:extLst>
              <a:ext uri="{FF2B5EF4-FFF2-40B4-BE49-F238E27FC236}">
                <a16:creationId xmlns:a16="http://schemas.microsoft.com/office/drawing/2014/main" id="{C2FC13AE-E5C7-944E-9B2B-506C7E256136}"/>
              </a:ext>
            </a:extLst>
          </p:cNvPr>
          <p:cNvSpPr txBox="1"/>
          <p:nvPr/>
        </p:nvSpPr>
        <p:spPr>
          <a:xfrm>
            <a:off x="1145150" y="4041641"/>
            <a:ext cx="2273027" cy="276999"/>
          </a:xfrm>
          <a:prstGeom prst="rect">
            <a:avLst/>
          </a:prstGeom>
          <a:noFill/>
        </p:spPr>
        <p:txBody>
          <a:bodyPr wrap="square" rtlCol="0">
            <a:spAutoFit/>
          </a:bodyPr>
          <a:lstStyle/>
          <a:p>
            <a:pPr algn="ctr"/>
            <a:r>
              <a:rPr kumimoji="1" lang="en-US" altLang="zh-CN" sz="1200" b="1" dirty="0">
                <a:solidFill>
                  <a:schemeClr val="bg1"/>
                </a:solidFill>
              </a:rPr>
              <a:t>Virtual</a:t>
            </a:r>
            <a:r>
              <a:rPr kumimoji="1" lang="zh-CN" altLang="en-US" sz="1200" b="1" dirty="0">
                <a:solidFill>
                  <a:schemeClr val="bg1"/>
                </a:solidFill>
              </a:rPr>
              <a:t> </a:t>
            </a:r>
            <a:r>
              <a:rPr kumimoji="1" lang="en-US" altLang="zh-CN" sz="1200" b="1" dirty="0">
                <a:solidFill>
                  <a:schemeClr val="bg1"/>
                </a:solidFill>
              </a:rPr>
              <a:t>Desktop</a:t>
            </a:r>
            <a:endParaRPr kumimoji="1" lang="zh-CN" altLang="en-US" sz="1200" b="1" dirty="0">
              <a:solidFill>
                <a:schemeClr val="bg1"/>
              </a:solidFill>
            </a:endParaRPr>
          </a:p>
        </p:txBody>
      </p:sp>
      <p:sp>
        <p:nvSpPr>
          <p:cNvPr id="44" name="文本框 43">
            <a:extLst>
              <a:ext uri="{FF2B5EF4-FFF2-40B4-BE49-F238E27FC236}">
                <a16:creationId xmlns:a16="http://schemas.microsoft.com/office/drawing/2014/main" id="{83553CB1-FA2C-6946-A138-9F5228E3AC1B}"/>
              </a:ext>
            </a:extLst>
          </p:cNvPr>
          <p:cNvSpPr txBox="1"/>
          <p:nvPr/>
        </p:nvSpPr>
        <p:spPr>
          <a:xfrm>
            <a:off x="6313919" y="5366698"/>
            <a:ext cx="2273027" cy="276999"/>
          </a:xfrm>
          <a:prstGeom prst="rect">
            <a:avLst/>
          </a:prstGeom>
          <a:noFill/>
        </p:spPr>
        <p:txBody>
          <a:bodyPr wrap="square" rtlCol="0">
            <a:spAutoFit/>
          </a:bodyPr>
          <a:lstStyle/>
          <a:p>
            <a:pPr algn="ctr"/>
            <a:r>
              <a:rPr kumimoji="1" lang="en-US" altLang="zh-CN" sz="1200" dirty="0">
                <a:solidFill>
                  <a:srgbClr val="00B0F0"/>
                </a:solidFill>
              </a:rPr>
              <a:t>High</a:t>
            </a:r>
            <a:r>
              <a:rPr kumimoji="1" lang="zh-CN" altLang="en-US" sz="1200" dirty="0">
                <a:solidFill>
                  <a:srgbClr val="00B0F0"/>
                </a:solidFill>
              </a:rPr>
              <a:t> </a:t>
            </a:r>
            <a:r>
              <a:rPr kumimoji="1" lang="en-US" altLang="zh-CN" sz="1200" dirty="0">
                <a:solidFill>
                  <a:srgbClr val="00B0F0"/>
                </a:solidFill>
              </a:rPr>
              <a:t>performance</a:t>
            </a:r>
            <a:r>
              <a:rPr kumimoji="1" lang="zh-CN" altLang="en-US" sz="1200" dirty="0">
                <a:solidFill>
                  <a:srgbClr val="00B0F0"/>
                </a:solidFill>
              </a:rPr>
              <a:t> </a:t>
            </a:r>
            <a:r>
              <a:rPr kumimoji="1" lang="en-US" altLang="zh-CN" sz="1200" dirty="0">
                <a:solidFill>
                  <a:srgbClr val="00B0F0"/>
                </a:solidFill>
              </a:rPr>
              <a:t>Area</a:t>
            </a:r>
            <a:endParaRPr kumimoji="1" lang="zh-CN" altLang="en-US" sz="1200" dirty="0">
              <a:solidFill>
                <a:srgbClr val="00B0F0"/>
              </a:solidFill>
            </a:endParaRPr>
          </a:p>
        </p:txBody>
      </p:sp>
      <p:sp>
        <p:nvSpPr>
          <p:cNvPr id="45" name="文本框 44">
            <a:extLst>
              <a:ext uri="{FF2B5EF4-FFF2-40B4-BE49-F238E27FC236}">
                <a16:creationId xmlns:a16="http://schemas.microsoft.com/office/drawing/2014/main" id="{667004E1-A4F3-A14F-BB47-6A837F7A6291}"/>
              </a:ext>
            </a:extLst>
          </p:cNvPr>
          <p:cNvSpPr txBox="1"/>
          <p:nvPr/>
        </p:nvSpPr>
        <p:spPr>
          <a:xfrm>
            <a:off x="3758539" y="5366698"/>
            <a:ext cx="2273027" cy="276999"/>
          </a:xfrm>
          <a:prstGeom prst="rect">
            <a:avLst/>
          </a:prstGeom>
          <a:noFill/>
        </p:spPr>
        <p:txBody>
          <a:bodyPr wrap="square" rtlCol="0">
            <a:spAutoFit/>
          </a:bodyPr>
          <a:lstStyle/>
          <a:p>
            <a:pPr algn="ctr"/>
            <a:r>
              <a:rPr kumimoji="1" lang="en-US" altLang="zh-CN" sz="1200" dirty="0">
                <a:solidFill>
                  <a:srgbClr val="00B0F0"/>
                </a:solidFill>
              </a:rPr>
              <a:t>Common</a:t>
            </a:r>
            <a:r>
              <a:rPr kumimoji="1" lang="zh-CN" altLang="en-US" sz="1200" dirty="0">
                <a:solidFill>
                  <a:srgbClr val="00B0F0"/>
                </a:solidFill>
              </a:rPr>
              <a:t> </a:t>
            </a:r>
            <a:r>
              <a:rPr kumimoji="1" lang="en-US" altLang="zh-CN" sz="1200" dirty="0">
                <a:solidFill>
                  <a:srgbClr val="00B0F0"/>
                </a:solidFill>
              </a:rPr>
              <a:t>Area</a:t>
            </a:r>
            <a:endParaRPr kumimoji="1" lang="zh-CN" altLang="en-US" sz="1200" dirty="0">
              <a:solidFill>
                <a:srgbClr val="00B0F0"/>
              </a:solidFill>
            </a:endParaRPr>
          </a:p>
        </p:txBody>
      </p:sp>
      <p:sp>
        <p:nvSpPr>
          <p:cNvPr id="46" name="文本框 45">
            <a:extLst>
              <a:ext uri="{FF2B5EF4-FFF2-40B4-BE49-F238E27FC236}">
                <a16:creationId xmlns:a16="http://schemas.microsoft.com/office/drawing/2014/main" id="{3302B56A-4A65-2E46-A3A7-D215188AC05A}"/>
              </a:ext>
            </a:extLst>
          </p:cNvPr>
          <p:cNvSpPr txBox="1"/>
          <p:nvPr/>
        </p:nvSpPr>
        <p:spPr>
          <a:xfrm>
            <a:off x="6341792" y="4041641"/>
            <a:ext cx="2273027" cy="276999"/>
          </a:xfrm>
          <a:prstGeom prst="rect">
            <a:avLst/>
          </a:prstGeom>
          <a:noFill/>
        </p:spPr>
        <p:txBody>
          <a:bodyPr wrap="square" rtlCol="0">
            <a:spAutoFit/>
          </a:bodyPr>
          <a:lstStyle/>
          <a:p>
            <a:pPr algn="ctr"/>
            <a:r>
              <a:rPr kumimoji="1" lang="en-US" altLang="zh-CN" sz="1200" b="1" dirty="0">
                <a:solidFill>
                  <a:schemeClr val="bg1"/>
                </a:solidFill>
              </a:rPr>
              <a:t>ERP,</a:t>
            </a:r>
            <a:r>
              <a:rPr kumimoji="1" lang="zh-CN" altLang="en-US" sz="1200" b="1" dirty="0">
                <a:solidFill>
                  <a:schemeClr val="bg1"/>
                </a:solidFill>
              </a:rPr>
              <a:t> </a:t>
            </a:r>
            <a:r>
              <a:rPr kumimoji="1" lang="en-US" altLang="zh-CN" sz="1200" b="1" dirty="0">
                <a:solidFill>
                  <a:schemeClr val="bg1"/>
                </a:solidFill>
              </a:rPr>
              <a:t>MES,</a:t>
            </a:r>
            <a:r>
              <a:rPr kumimoji="1" lang="zh-CN" altLang="en-US" sz="1200" b="1" dirty="0">
                <a:solidFill>
                  <a:schemeClr val="bg1"/>
                </a:solidFill>
              </a:rPr>
              <a:t> </a:t>
            </a:r>
            <a:r>
              <a:rPr kumimoji="1" lang="en-US" altLang="zh-CN" sz="1200" b="1" dirty="0">
                <a:solidFill>
                  <a:schemeClr val="bg1"/>
                </a:solidFill>
              </a:rPr>
              <a:t>SCADA,</a:t>
            </a:r>
            <a:r>
              <a:rPr kumimoji="1" lang="zh-CN" altLang="en-US" sz="1200" b="1" dirty="0">
                <a:solidFill>
                  <a:schemeClr val="bg1"/>
                </a:solidFill>
              </a:rPr>
              <a:t> </a:t>
            </a:r>
            <a:r>
              <a:rPr kumimoji="1" lang="en-US" altLang="zh-CN" sz="1200" b="1" dirty="0">
                <a:solidFill>
                  <a:schemeClr val="bg1"/>
                </a:solidFill>
              </a:rPr>
              <a:t>Oracle</a:t>
            </a:r>
            <a:endParaRPr kumimoji="1" lang="zh-CN" altLang="en-US" sz="1200" b="1" dirty="0">
              <a:solidFill>
                <a:schemeClr val="bg1"/>
              </a:solidFill>
            </a:endParaRPr>
          </a:p>
        </p:txBody>
      </p:sp>
      <p:sp>
        <p:nvSpPr>
          <p:cNvPr id="47" name="文本框 46">
            <a:extLst>
              <a:ext uri="{FF2B5EF4-FFF2-40B4-BE49-F238E27FC236}">
                <a16:creationId xmlns:a16="http://schemas.microsoft.com/office/drawing/2014/main" id="{73863399-2264-5A48-A103-5AD76FFA4048}"/>
              </a:ext>
            </a:extLst>
          </p:cNvPr>
          <p:cNvSpPr txBox="1"/>
          <p:nvPr/>
        </p:nvSpPr>
        <p:spPr>
          <a:xfrm>
            <a:off x="3741787" y="4041641"/>
            <a:ext cx="2273027" cy="276999"/>
          </a:xfrm>
          <a:prstGeom prst="rect">
            <a:avLst/>
          </a:prstGeom>
          <a:noFill/>
        </p:spPr>
        <p:txBody>
          <a:bodyPr wrap="square" rtlCol="0">
            <a:spAutoFit/>
          </a:bodyPr>
          <a:lstStyle/>
          <a:p>
            <a:pPr algn="ctr"/>
            <a:r>
              <a:rPr kumimoji="1" lang="en-US" altLang="zh-CN" sz="1200" b="1" dirty="0">
                <a:solidFill>
                  <a:schemeClr val="bg1"/>
                </a:solidFill>
              </a:rPr>
              <a:t>OA,</a:t>
            </a:r>
            <a:r>
              <a:rPr kumimoji="1" lang="zh-CN" altLang="en-US" sz="1200" b="1" dirty="0">
                <a:solidFill>
                  <a:schemeClr val="bg1"/>
                </a:solidFill>
              </a:rPr>
              <a:t> </a:t>
            </a:r>
            <a:r>
              <a:rPr kumimoji="1" lang="en-US" altLang="zh-CN" sz="1200" b="1" dirty="0">
                <a:solidFill>
                  <a:schemeClr val="bg1"/>
                </a:solidFill>
              </a:rPr>
              <a:t>Finance,</a:t>
            </a:r>
            <a:r>
              <a:rPr kumimoji="1" lang="zh-CN" altLang="en-US" sz="1200" b="1" dirty="0">
                <a:solidFill>
                  <a:schemeClr val="bg1"/>
                </a:solidFill>
              </a:rPr>
              <a:t> </a:t>
            </a:r>
            <a:r>
              <a:rPr kumimoji="1" lang="en-US" altLang="zh-CN" sz="1200" b="1" dirty="0">
                <a:solidFill>
                  <a:schemeClr val="bg1"/>
                </a:solidFill>
              </a:rPr>
              <a:t>Mail</a:t>
            </a:r>
            <a:endParaRPr kumimoji="1" lang="zh-CN" altLang="en-US" sz="1200" b="1" dirty="0">
              <a:solidFill>
                <a:schemeClr val="bg1"/>
              </a:solidFill>
            </a:endParaRPr>
          </a:p>
        </p:txBody>
      </p:sp>
      <p:grpSp>
        <p:nvGrpSpPr>
          <p:cNvPr id="153" name="组合 152">
            <a:extLst>
              <a:ext uri="{FF2B5EF4-FFF2-40B4-BE49-F238E27FC236}">
                <a16:creationId xmlns:a16="http://schemas.microsoft.com/office/drawing/2014/main" id="{0183E0BB-286B-414C-88A7-17E755C352CF}"/>
              </a:ext>
            </a:extLst>
          </p:cNvPr>
          <p:cNvGrpSpPr/>
          <p:nvPr/>
        </p:nvGrpSpPr>
        <p:grpSpPr>
          <a:xfrm>
            <a:off x="1298035" y="4359654"/>
            <a:ext cx="1471597" cy="277827"/>
            <a:chOff x="1226837" y="4437126"/>
            <a:chExt cx="1471597" cy="277827"/>
          </a:xfrm>
        </p:grpSpPr>
        <p:sp>
          <p:nvSpPr>
            <p:cNvPr id="104" name="圆角矩形 103">
              <a:extLst>
                <a:ext uri="{FF2B5EF4-FFF2-40B4-BE49-F238E27FC236}">
                  <a16:creationId xmlns:a16="http://schemas.microsoft.com/office/drawing/2014/main" id="{5BB57D34-7A93-0445-85D7-913327C1A342}"/>
                </a:ext>
              </a:extLst>
            </p:cNvPr>
            <p:cNvSpPr/>
            <p:nvPr/>
          </p:nvSpPr>
          <p:spPr>
            <a:xfrm>
              <a:off x="1227679" y="4455811"/>
              <a:ext cx="432134" cy="259142"/>
            </a:xfrm>
            <a:prstGeom prst="roundRect">
              <a:avLst/>
            </a:prstGeom>
            <a:solidFill>
              <a:srgbClr val="79BD28"/>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105" name="文本框 104">
              <a:extLst>
                <a:ext uri="{FF2B5EF4-FFF2-40B4-BE49-F238E27FC236}">
                  <a16:creationId xmlns:a16="http://schemas.microsoft.com/office/drawing/2014/main" id="{48D673B0-D810-8B4C-A263-0E31415E7BF6}"/>
                </a:ext>
              </a:extLst>
            </p:cNvPr>
            <p:cNvSpPr txBox="1"/>
            <p:nvPr/>
          </p:nvSpPr>
          <p:spPr>
            <a:xfrm>
              <a:off x="1226837" y="4437126"/>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sp>
          <p:nvSpPr>
            <p:cNvPr id="102" name="圆角矩形 101">
              <a:extLst>
                <a:ext uri="{FF2B5EF4-FFF2-40B4-BE49-F238E27FC236}">
                  <a16:creationId xmlns:a16="http://schemas.microsoft.com/office/drawing/2014/main" id="{9FB91CF9-E756-8F42-BEC6-73ABEC9B2C20}"/>
                </a:ext>
              </a:extLst>
            </p:cNvPr>
            <p:cNvSpPr/>
            <p:nvPr/>
          </p:nvSpPr>
          <p:spPr>
            <a:xfrm>
              <a:off x="1744161" y="4455811"/>
              <a:ext cx="432134" cy="259142"/>
            </a:xfrm>
            <a:prstGeom prst="roundRect">
              <a:avLst/>
            </a:prstGeom>
            <a:solidFill>
              <a:srgbClr val="79BD28"/>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103" name="文本框 102">
              <a:extLst>
                <a:ext uri="{FF2B5EF4-FFF2-40B4-BE49-F238E27FC236}">
                  <a16:creationId xmlns:a16="http://schemas.microsoft.com/office/drawing/2014/main" id="{796C6896-93D5-7D4E-8CEE-7B657DFE01B9}"/>
                </a:ext>
              </a:extLst>
            </p:cNvPr>
            <p:cNvSpPr txBox="1"/>
            <p:nvPr/>
          </p:nvSpPr>
          <p:spPr>
            <a:xfrm>
              <a:off x="1752284" y="4437126"/>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sp>
          <p:nvSpPr>
            <p:cNvPr id="100" name="圆角矩形 99">
              <a:extLst>
                <a:ext uri="{FF2B5EF4-FFF2-40B4-BE49-F238E27FC236}">
                  <a16:creationId xmlns:a16="http://schemas.microsoft.com/office/drawing/2014/main" id="{DAFA832F-BF6D-4143-B32B-D643435FDF79}"/>
                </a:ext>
              </a:extLst>
            </p:cNvPr>
            <p:cNvSpPr/>
            <p:nvPr/>
          </p:nvSpPr>
          <p:spPr>
            <a:xfrm>
              <a:off x="2258177" y="4455811"/>
              <a:ext cx="432134" cy="259142"/>
            </a:xfrm>
            <a:prstGeom prst="roundRect">
              <a:avLst/>
            </a:prstGeom>
            <a:solidFill>
              <a:srgbClr val="79BD28"/>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101" name="文本框 100">
              <a:extLst>
                <a:ext uri="{FF2B5EF4-FFF2-40B4-BE49-F238E27FC236}">
                  <a16:creationId xmlns:a16="http://schemas.microsoft.com/office/drawing/2014/main" id="{6403E140-3DEB-6E48-B5D1-E024903BD783}"/>
                </a:ext>
              </a:extLst>
            </p:cNvPr>
            <p:cNvSpPr txBox="1"/>
            <p:nvPr/>
          </p:nvSpPr>
          <p:spPr>
            <a:xfrm>
              <a:off x="2266300" y="4437126"/>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grpSp>
      <p:sp>
        <p:nvSpPr>
          <p:cNvPr id="88" name="圆角矩形 87">
            <a:extLst>
              <a:ext uri="{FF2B5EF4-FFF2-40B4-BE49-F238E27FC236}">
                <a16:creationId xmlns:a16="http://schemas.microsoft.com/office/drawing/2014/main" id="{5DA7480E-1A95-114A-A5FE-6586D24706F1}"/>
              </a:ext>
            </a:extLst>
          </p:cNvPr>
          <p:cNvSpPr/>
          <p:nvPr/>
        </p:nvSpPr>
        <p:spPr>
          <a:xfrm>
            <a:off x="2843391" y="4378339"/>
            <a:ext cx="432134" cy="259142"/>
          </a:xfrm>
          <a:prstGeom prst="roundRect">
            <a:avLst/>
          </a:prstGeom>
          <a:solidFill>
            <a:srgbClr val="79BD28"/>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89" name="文本框 88">
            <a:extLst>
              <a:ext uri="{FF2B5EF4-FFF2-40B4-BE49-F238E27FC236}">
                <a16:creationId xmlns:a16="http://schemas.microsoft.com/office/drawing/2014/main" id="{12B02C31-DC3D-5647-B588-0EDDF2CFEBD0}"/>
              </a:ext>
            </a:extLst>
          </p:cNvPr>
          <p:cNvSpPr txBox="1"/>
          <p:nvPr/>
        </p:nvSpPr>
        <p:spPr>
          <a:xfrm>
            <a:off x="2851514" y="4359654"/>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sp>
        <p:nvSpPr>
          <p:cNvPr id="58" name="文本框 57">
            <a:extLst>
              <a:ext uri="{FF2B5EF4-FFF2-40B4-BE49-F238E27FC236}">
                <a16:creationId xmlns:a16="http://schemas.microsoft.com/office/drawing/2014/main" id="{64A14887-3AF4-704D-8CC2-6D3F3CE5A791}"/>
              </a:ext>
            </a:extLst>
          </p:cNvPr>
          <p:cNvSpPr txBox="1"/>
          <p:nvPr/>
        </p:nvSpPr>
        <p:spPr>
          <a:xfrm>
            <a:off x="1168237" y="3353566"/>
            <a:ext cx="2273027" cy="276999"/>
          </a:xfrm>
          <a:prstGeom prst="rect">
            <a:avLst/>
          </a:prstGeom>
          <a:noFill/>
        </p:spPr>
        <p:txBody>
          <a:bodyPr wrap="square" rtlCol="0">
            <a:spAutoFit/>
          </a:bodyPr>
          <a:lstStyle/>
          <a:p>
            <a:pPr algn="ctr"/>
            <a:r>
              <a:rPr kumimoji="1" lang="en-US" altLang="zh-CN" sz="1200" dirty="0">
                <a:solidFill>
                  <a:srgbClr val="79BD28"/>
                </a:solidFill>
              </a:rPr>
              <a:t>Production</a:t>
            </a:r>
            <a:r>
              <a:rPr kumimoji="1" lang="zh-CN" altLang="en-US" sz="1200" dirty="0">
                <a:solidFill>
                  <a:srgbClr val="79BD28"/>
                </a:solidFill>
              </a:rPr>
              <a:t> </a:t>
            </a:r>
            <a:r>
              <a:rPr kumimoji="1" lang="en-US" altLang="zh-CN" sz="1200" dirty="0">
                <a:solidFill>
                  <a:srgbClr val="79BD28"/>
                </a:solidFill>
              </a:rPr>
              <a:t>area</a:t>
            </a:r>
            <a:endParaRPr kumimoji="1" lang="zh-CN" altLang="en-US" sz="1200" dirty="0">
              <a:solidFill>
                <a:srgbClr val="79BD28"/>
              </a:solidFill>
            </a:endParaRPr>
          </a:p>
        </p:txBody>
      </p:sp>
      <p:sp>
        <p:nvSpPr>
          <p:cNvPr id="60" name="文本框 59">
            <a:extLst>
              <a:ext uri="{FF2B5EF4-FFF2-40B4-BE49-F238E27FC236}">
                <a16:creationId xmlns:a16="http://schemas.microsoft.com/office/drawing/2014/main" id="{6E38679B-B520-D342-9F66-EC0144D03E02}"/>
              </a:ext>
            </a:extLst>
          </p:cNvPr>
          <p:cNvSpPr txBox="1"/>
          <p:nvPr/>
        </p:nvSpPr>
        <p:spPr>
          <a:xfrm>
            <a:off x="8917230" y="3353566"/>
            <a:ext cx="2273027" cy="276999"/>
          </a:xfrm>
          <a:prstGeom prst="rect">
            <a:avLst/>
          </a:prstGeom>
          <a:noFill/>
        </p:spPr>
        <p:txBody>
          <a:bodyPr wrap="square" rtlCol="0">
            <a:spAutoFit/>
          </a:bodyPr>
          <a:lstStyle/>
          <a:p>
            <a:pPr algn="ctr"/>
            <a:r>
              <a:rPr kumimoji="1" lang="en-US" altLang="zh-CN" sz="1200" dirty="0">
                <a:solidFill>
                  <a:srgbClr val="79BD28"/>
                </a:solidFill>
              </a:rPr>
              <a:t>Office</a:t>
            </a:r>
            <a:r>
              <a:rPr kumimoji="1" lang="zh-CN" altLang="en-US" sz="1200" dirty="0">
                <a:solidFill>
                  <a:srgbClr val="79BD28"/>
                </a:solidFill>
              </a:rPr>
              <a:t> </a:t>
            </a:r>
            <a:r>
              <a:rPr kumimoji="1" lang="en-US" altLang="zh-CN" sz="1200" dirty="0">
                <a:solidFill>
                  <a:srgbClr val="79BD28"/>
                </a:solidFill>
              </a:rPr>
              <a:t>area</a:t>
            </a:r>
            <a:endParaRPr kumimoji="1" lang="zh-CN" altLang="en-US" sz="1200" dirty="0">
              <a:solidFill>
                <a:srgbClr val="79BD28"/>
              </a:solidFill>
            </a:endParaRPr>
          </a:p>
        </p:txBody>
      </p:sp>
      <p:sp>
        <p:nvSpPr>
          <p:cNvPr id="62" name="文本框 61">
            <a:extLst>
              <a:ext uri="{FF2B5EF4-FFF2-40B4-BE49-F238E27FC236}">
                <a16:creationId xmlns:a16="http://schemas.microsoft.com/office/drawing/2014/main" id="{F319DF19-95AC-B64F-B59F-6A5927ED4A27}"/>
              </a:ext>
            </a:extLst>
          </p:cNvPr>
          <p:cNvSpPr txBox="1"/>
          <p:nvPr/>
        </p:nvSpPr>
        <p:spPr>
          <a:xfrm>
            <a:off x="8903554" y="5366698"/>
            <a:ext cx="2273027" cy="276999"/>
          </a:xfrm>
          <a:prstGeom prst="rect">
            <a:avLst/>
          </a:prstGeom>
          <a:noFill/>
        </p:spPr>
        <p:txBody>
          <a:bodyPr wrap="square" rtlCol="0">
            <a:spAutoFit/>
          </a:bodyPr>
          <a:lstStyle/>
          <a:p>
            <a:pPr algn="ctr"/>
            <a:r>
              <a:rPr kumimoji="1" lang="en-US" altLang="zh-CN" sz="1200" dirty="0">
                <a:solidFill>
                  <a:srgbClr val="00B0F0"/>
                </a:solidFill>
              </a:rPr>
              <a:t>Existing</a:t>
            </a:r>
            <a:r>
              <a:rPr kumimoji="1" lang="zh-CN" altLang="en-US" sz="1200" dirty="0">
                <a:solidFill>
                  <a:srgbClr val="00B0F0"/>
                </a:solidFill>
              </a:rPr>
              <a:t> </a:t>
            </a:r>
            <a:r>
              <a:rPr kumimoji="1" lang="en-US" altLang="zh-CN" sz="1200" dirty="0">
                <a:solidFill>
                  <a:srgbClr val="00B0F0"/>
                </a:solidFill>
              </a:rPr>
              <a:t>Storage</a:t>
            </a:r>
            <a:endParaRPr kumimoji="1" lang="zh-CN" altLang="en-US" sz="1200" dirty="0">
              <a:solidFill>
                <a:srgbClr val="00B0F0"/>
              </a:solidFill>
            </a:endParaRPr>
          </a:p>
        </p:txBody>
      </p:sp>
      <p:sp>
        <p:nvSpPr>
          <p:cNvPr id="63" name="文本框 62">
            <a:extLst>
              <a:ext uri="{FF2B5EF4-FFF2-40B4-BE49-F238E27FC236}">
                <a16:creationId xmlns:a16="http://schemas.microsoft.com/office/drawing/2014/main" id="{0A3D195E-36A8-914B-88E3-5DA5502812BE}"/>
              </a:ext>
            </a:extLst>
          </p:cNvPr>
          <p:cNvSpPr txBox="1"/>
          <p:nvPr/>
        </p:nvSpPr>
        <p:spPr>
          <a:xfrm>
            <a:off x="8903554" y="4041641"/>
            <a:ext cx="2273027" cy="276999"/>
          </a:xfrm>
          <a:prstGeom prst="rect">
            <a:avLst/>
          </a:prstGeom>
          <a:noFill/>
        </p:spPr>
        <p:txBody>
          <a:bodyPr wrap="square" rtlCol="0">
            <a:spAutoFit/>
          </a:bodyPr>
          <a:lstStyle/>
          <a:p>
            <a:pPr algn="ctr"/>
            <a:r>
              <a:rPr kumimoji="1" lang="en-US" altLang="zh-CN" sz="1200" b="1" dirty="0">
                <a:solidFill>
                  <a:schemeClr val="bg1"/>
                </a:solidFill>
              </a:rPr>
              <a:t>Data</a:t>
            </a:r>
            <a:r>
              <a:rPr kumimoji="1" lang="zh-CN" altLang="en-US" sz="1200" b="1" dirty="0">
                <a:solidFill>
                  <a:schemeClr val="bg1"/>
                </a:solidFill>
              </a:rPr>
              <a:t> </a:t>
            </a:r>
            <a:r>
              <a:rPr kumimoji="1" lang="en-US" altLang="zh-CN" sz="1200" b="1" dirty="0">
                <a:solidFill>
                  <a:schemeClr val="bg1"/>
                </a:solidFill>
              </a:rPr>
              <a:t>Backup</a:t>
            </a:r>
            <a:endParaRPr kumimoji="1" lang="zh-CN" altLang="en-US" sz="1200" b="1" dirty="0">
              <a:solidFill>
                <a:schemeClr val="bg1"/>
              </a:solidFill>
            </a:endParaRPr>
          </a:p>
        </p:txBody>
      </p:sp>
      <p:pic>
        <p:nvPicPr>
          <p:cNvPr id="64" name="Picture 7" descr="存储磁盘阵列">
            <a:extLst>
              <a:ext uri="{FF2B5EF4-FFF2-40B4-BE49-F238E27FC236}">
                <a16:creationId xmlns:a16="http://schemas.microsoft.com/office/drawing/2014/main" id="{B9197622-5B64-D048-9362-96DB34EA104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44593" y="4558186"/>
            <a:ext cx="857998" cy="666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pic>
        <p:nvPicPr>
          <p:cNvPr id="65" name="Picture 7" descr="存储磁盘阵列">
            <a:extLst>
              <a:ext uri="{FF2B5EF4-FFF2-40B4-BE49-F238E27FC236}">
                <a16:creationId xmlns:a16="http://schemas.microsoft.com/office/drawing/2014/main" id="{482C4B95-F07D-FE48-9479-BC6B964FEE0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90038" y="4558186"/>
            <a:ext cx="857998" cy="666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cxnSp>
        <p:nvCxnSpPr>
          <p:cNvPr id="66" name="直线连接符 65">
            <a:extLst>
              <a:ext uri="{FF2B5EF4-FFF2-40B4-BE49-F238E27FC236}">
                <a16:creationId xmlns:a16="http://schemas.microsoft.com/office/drawing/2014/main" id="{D23EBDD5-1361-2C42-BC99-AE27591F445A}"/>
              </a:ext>
            </a:extLst>
          </p:cNvPr>
          <p:cNvCxnSpPr>
            <a:cxnSpLocks/>
            <a:endCxn id="20" idx="2"/>
          </p:cNvCxnSpPr>
          <p:nvPr/>
        </p:nvCxnSpPr>
        <p:spPr>
          <a:xfrm flipH="1" flipV="1">
            <a:off x="6167199" y="3543583"/>
            <a:ext cx="3686386" cy="441956"/>
          </a:xfrm>
          <a:prstGeom prst="line">
            <a:avLst/>
          </a:prstGeom>
          <a:ln w="12700">
            <a:solidFill>
              <a:schemeClr val="bg1"/>
            </a:solidFill>
            <a:prstDash val="dash"/>
          </a:ln>
        </p:spPr>
        <p:style>
          <a:lnRef idx="2">
            <a:schemeClr val="accent1"/>
          </a:lnRef>
          <a:fillRef idx="0">
            <a:schemeClr val="accent1"/>
          </a:fillRef>
          <a:effectRef idx="1">
            <a:schemeClr val="accent1"/>
          </a:effectRef>
          <a:fontRef idx="minor">
            <a:schemeClr val="tx1"/>
          </a:fontRef>
        </p:style>
      </p:cxnSp>
      <p:cxnSp>
        <p:nvCxnSpPr>
          <p:cNvPr id="69" name="直线箭头连接符 68">
            <a:extLst>
              <a:ext uri="{FF2B5EF4-FFF2-40B4-BE49-F238E27FC236}">
                <a16:creationId xmlns:a16="http://schemas.microsoft.com/office/drawing/2014/main" id="{761E17E0-354A-DA4F-B367-431D44E4BE75}"/>
              </a:ext>
            </a:extLst>
          </p:cNvPr>
          <p:cNvCxnSpPr>
            <a:cxnSpLocks/>
          </p:cNvCxnSpPr>
          <p:nvPr/>
        </p:nvCxnSpPr>
        <p:spPr>
          <a:xfrm flipV="1">
            <a:off x="9821845" y="5287164"/>
            <a:ext cx="0" cy="669861"/>
          </a:xfrm>
          <a:prstGeom prst="straightConnector1">
            <a:avLst/>
          </a:prstGeom>
          <a:ln>
            <a:solidFill>
              <a:schemeClr val="bg1"/>
            </a:solidFill>
            <a:prstDash val="dash"/>
            <a:tailEnd type="triangle"/>
          </a:ln>
        </p:spPr>
        <p:style>
          <a:lnRef idx="1">
            <a:schemeClr val="accent1"/>
          </a:lnRef>
          <a:fillRef idx="0">
            <a:schemeClr val="accent1"/>
          </a:fillRef>
          <a:effectRef idx="0">
            <a:schemeClr val="accent1"/>
          </a:effectRef>
          <a:fontRef idx="minor">
            <a:schemeClr val="tx1"/>
          </a:fontRef>
        </p:style>
      </p:cxnSp>
      <p:pic>
        <p:nvPicPr>
          <p:cNvPr id="70" name="图片 69">
            <a:extLst>
              <a:ext uri="{FF2B5EF4-FFF2-40B4-BE49-F238E27FC236}">
                <a16:creationId xmlns:a16="http://schemas.microsoft.com/office/drawing/2014/main" id="{0CB68CB7-9149-C94A-B891-5DB759BBB20E}"/>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1224271" y="2441256"/>
            <a:ext cx="587424" cy="410870"/>
          </a:xfrm>
          <a:prstGeom prst="rect">
            <a:avLst/>
          </a:prstGeom>
        </p:spPr>
      </p:pic>
      <p:pic>
        <p:nvPicPr>
          <p:cNvPr id="71" name="图片 70">
            <a:extLst>
              <a:ext uri="{FF2B5EF4-FFF2-40B4-BE49-F238E27FC236}">
                <a16:creationId xmlns:a16="http://schemas.microsoft.com/office/drawing/2014/main" id="{CF8594F1-8894-AF4F-8CD0-96B6FABED9F3}"/>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1089660" y="2802584"/>
            <a:ext cx="841732" cy="750360"/>
          </a:xfrm>
          <a:prstGeom prst="rect">
            <a:avLst/>
          </a:prstGeom>
        </p:spPr>
      </p:pic>
      <p:pic>
        <p:nvPicPr>
          <p:cNvPr id="72" name="图片 71">
            <a:extLst>
              <a:ext uri="{FF2B5EF4-FFF2-40B4-BE49-F238E27FC236}">
                <a16:creationId xmlns:a16="http://schemas.microsoft.com/office/drawing/2014/main" id="{CE837A02-DEC0-104B-BCB1-E1A0E5F33C78}"/>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1996478" y="2441256"/>
            <a:ext cx="587424" cy="410870"/>
          </a:xfrm>
          <a:prstGeom prst="rect">
            <a:avLst/>
          </a:prstGeom>
        </p:spPr>
      </p:pic>
      <p:pic>
        <p:nvPicPr>
          <p:cNvPr id="73" name="图片 72">
            <a:extLst>
              <a:ext uri="{FF2B5EF4-FFF2-40B4-BE49-F238E27FC236}">
                <a16:creationId xmlns:a16="http://schemas.microsoft.com/office/drawing/2014/main" id="{377560A0-55AA-1948-916A-16E2371C6189}"/>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1857470" y="2802584"/>
            <a:ext cx="841732" cy="750360"/>
          </a:xfrm>
          <a:prstGeom prst="rect">
            <a:avLst/>
          </a:prstGeom>
        </p:spPr>
      </p:pic>
      <p:pic>
        <p:nvPicPr>
          <p:cNvPr id="74" name="图片 73">
            <a:extLst>
              <a:ext uri="{FF2B5EF4-FFF2-40B4-BE49-F238E27FC236}">
                <a16:creationId xmlns:a16="http://schemas.microsoft.com/office/drawing/2014/main" id="{9DFEFD7C-CEB0-164B-AA2D-82AA83F542E3}"/>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2768686" y="2441256"/>
            <a:ext cx="587424" cy="410870"/>
          </a:xfrm>
          <a:prstGeom prst="rect">
            <a:avLst/>
          </a:prstGeom>
        </p:spPr>
      </p:pic>
      <p:pic>
        <p:nvPicPr>
          <p:cNvPr id="75" name="图片 74">
            <a:extLst>
              <a:ext uri="{FF2B5EF4-FFF2-40B4-BE49-F238E27FC236}">
                <a16:creationId xmlns:a16="http://schemas.microsoft.com/office/drawing/2014/main" id="{4509B7B0-52F1-3341-B507-B3AA029DA9C5}"/>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2625280" y="2802584"/>
            <a:ext cx="841732" cy="750360"/>
          </a:xfrm>
          <a:prstGeom prst="rect">
            <a:avLst/>
          </a:prstGeom>
        </p:spPr>
      </p:pic>
      <p:pic>
        <p:nvPicPr>
          <p:cNvPr id="76" name="图片 75">
            <a:extLst>
              <a:ext uri="{FF2B5EF4-FFF2-40B4-BE49-F238E27FC236}">
                <a16:creationId xmlns:a16="http://schemas.microsoft.com/office/drawing/2014/main" id="{F21E49B2-D52E-8C43-9F49-7255903F9B74}"/>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8990519" y="2383381"/>
            <a:ext cx="575191" cy="402314"/>
          </a:xfrm>
          <a:prstGeom prst="rect">
            <a:avLst/>
          </a:prstGeom>
        </p:spPr>
      </p:pic>
      <p:pic>
        <p:nvPicPr>
          <p:cNvPr id="77" name="图片 76">
            <a:extLst>
              <a:ext uri="{FF2B5EF4-FFF2-40B4-BE49-F238E27FC236}">
                <a16:creationId xmlns:a16="http://schemas.microsoft.com/office/drawing/2014/main" id="{DA69FF56-93CA-2E43-BD34-05189C1E6DC0}"/>
              </a:ext>
            </a:extLst>
          </p:cNvPr>
          <p:cNvPicPr>
            <a:picLocks noChangeAspect="1"/>
          </p:cNvPicPr>
          <p:nvPr/>
        </p:nvPicPr>
        <p:blipFill>
          <a:blip r:embed="rId8">
            <a:biLevel thresh="25000"/>
            <a:extLst>
              <a:ext uri="{28A0092B-C50C-407E-A947-70E740481C1C}">
                <a14:useLocalDpi xmlns:a14="http://schemas.microsoft.com/office/drawing/2010/main" val="0"/>
              </a:ext>
            </a:extLst>
          </a:blip>
          <a:stretch>
            <a:fillRect/>
          </a:stretch>
        </p:blipFill>
        <p:spPr>
          <a:xfrm>
            <a:off x="9565081" y="2706805"/>
            <a:ext cx="909938" cy="811162"/>
          </a:xfrm>
          <a:prstGeom prst="rect">
            <a:avLst/>
          </a:prstGeom>
        </p:spPr>
      </p:pic>
      <p:pic>
        <p:nvPicPr>
          <p:cNvPr id="78" name="图片 77">
            <a:extLst>
              <a:ext uri="{FF2B5EF4-FFF2-40B4-BE49-F238E27FC236}">
                <a16:creationId xmlns:a16="http://schemas.microsoft.com/office/drawing/2014/main" id="{202138EB-0A1D-744E-A69B-16F1FF1AE221}"/>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9791516" y="2383381"/>
            <a:ext cx="511054" cy="367728"/>
          </a:xfrm>
          <a:prstGeom prst="rect">
            <a:avLst/>
          </a:prstGeom>
        </p:spPr>
      </p:pic>
      <p:pic>
        <p:nvPicPr>
          <p:cNvPr id="79" name="图片 78">
            <a:extLst>
              <a:ext uri="{FF2B5EF4-FFF2-40B4-BE49-F238E27FC236}">
                <a16:creationId xmlns:a16="http://schemas.microsoft.com/office/drawing/2014/main" id="{1BB85D9E-8EDA-4E4C-A413-CA35FC76384F}"/>
              </a:ext>
            </a:extLst>
          </p:cNvPr>
          <p:cNvPicPr>
            <a:picLocks noChangeAspect="1"/>
          </p:cNvPicPr>
          <p:nvPr/>
        </p:nvPicPr>
        <p:blipFill>
          <a:blip r:embed="rId10">
            <a:biLevel thresh="25000"/>
            <a:extLst>
              <a:ext uri="{28A0092B-C50C-407E-A947-70E740481C1C}">
                <a14:useLocalDpi xmlns:a14="http://schemas.microsoft.com/office/drawing/2010/main" val="0"/>
              </a:ext>
            </a:extLst>
          </a:blip>
          <a:stretch>
            <a:fillRect/>
          </a:stretch>
        </p:blipFill>
        <p:spPr>
          <a:xfrm>
            <a:off x="10528376" y="2383381"/>
            <a:ext cx="564580" cy="368019"/>
          </a:xfrm>
          <a:prstGeom prst="rect">
            <a:avLst/>
          </a:prstGeom>
        </p:spPr>
      </p:pic>
      <p:cxnSp>
        <p:nvCxnSpPr>
          <p:cNvPr id="80" name="直线连接符 79">
            <a:extLst>
              <a:ext uri="{FF2B5EF4-FFF2-40B4-BE49-F238E27FC236}">
                <a16:creationId xmlns:a16="http://schemas.microsoft.com/office/drawing/2014/main" id="{9246C6E1-35ED-044F-86E5-315666B9153A}"/>
              </a:ext>
            </a:extLst>
          </p:cNvPr>
          <p:cNvCxnSpPr>
            <a:cxnSpLocks/>
          </p:cNvCxnSpPr>
          <p:nvPr/>
        </p:nvCxnSpPr>
        <p:spPr>
          <a:xfrm flipH="1">
            <a:off x="3554472" y="3038448"/>
            <a:ext cx="1677109" cy="0"/>
          </a:xfrm>
          <a:prstGeom prst="line">
            <a:avLst/>
          </a:prstGeom>
          <a:ln w="12700">
            <a:solidFill>
              <a:schemeClr val="bg1"/>
            </a:solidFill>
            <a:prstDash val="dash"/>
          </a:ln>
        </p:spPr>
        <p:style>
          <a:lnRef idx="2">
            <a:schemeClr val="accent1"/>
          </a:lnRef>
          <a:fillRef idx="0">
            <a:schemeClr val="accent1"/>
          </a:fillRef>
          <a:effectRef idx="1">
            <a:schemeClr val="accent1"/>
          </a:effectRef>
          <a:fontRef idx="minor">
            <a:schemeClr val="tx1"/>
          </a:fontRef>
        </p:style>
      </p:cxnSp>
      <p:cxnSp>
        <p:nvCxnSpPr>
          <p:cNvPr id="81" name="直线连接符 80">
            <a:extLst>
              <a:ext uri="{FF2B5EF4-FFF2-40B4-BE49-F238E27FC236}">
                <a16:creationId xmlns:a16="http://schemas.microsoft.com/office/drawing/2014/main" id="{4D58CF87-CC9C-AF45-97D7-45D518BCB7C6}"/>
              </a:ext>
            </a:extLst>
          </p:cNvPr>
          <p:cNvCxnSpPr>
            <a:cxnSpLocks/>
          </p:cNvCxnSpPr>
          <p:nvPr/>
        </p:nvCxnSpPr>
        <p:spPr>
          <a:xfrm flipH="1">
            <a:off x="7125102" y="3046862"/>
            <a:ext cx="1699032" cy="0"/>
          </a:xfrm>
          <a:prstGeom prst="line">
            <a:avLst/>
          </a:prstGeom>
          <a:ln w="12700">
            <a:solidFill>
              <a:schemeClr val="bg1"/>
            </a:solidFill>
            <a:prstDash val="dash"/>
          </a:ln>
        </p:spPr>
        <p:style>
          <a:lnRef idx="2">
            <a:schemeClr val="accent1"/>
          </a:lnRef>
          <a:fillRef idx="0">
            <a:schemeClr val="accent1"/>
          </a:fillRef>
          <a:effectRef idx="1">
            <a:schemeClr val="accent1"/>
          </a:effectRef>
          <a:fontRef idx="minor">
            <a:schemeClr val="tx1"/>
          </a:fontRef>
        </p:style>
      </p:cxnSp>
      <p:sp>
        <p:nvSpPr>
          <p:cNvPr id="84" name="文本框 83">
            <a:extLst>
              <a:ext uri="{FF2B5EF4-FFF2-40B4-BE49-F238E27FC236}">
                <a16:creationId xmlns:a16="http://schemas.microsoft.com/office/drawing/2014/main" id="{748AF238-1D62-5D46-968D-E6A0460DDD20}"/>
              </a:ext>
            </a:extLst>
          </p:cNvPr>
          <p:cNvSpPr txBox="1"/>
          <p:nvPr/>
        </p:nvSpPr>
        <p:spPr>
          <a:xfrm>
            <a:off x="8224599" y="5649248"/>
            <a:ext cx="1106648" cy="307777"/>
          </a:xfrm>
          <a:prstGeom prst="rect">
            <a:avLst/>
          </a:prstGeom>
          <a:noFill/>
        </p:spPr>
        <p:txBody>
          <a:bodyPr wrap="square" rtlCol="0">
            <a:spAutoFit/>
          </a:bodyPr>
          <a:lstStyle/>
          <a:p>
            <a:pPr algn="ctr"/>
            <a:r>
              <a:rPr kumimoji="1" lang="en-US" altLang="zh-CN" sz="1400">
                <a:solidFill>
                  <a:schemeClr val="bg1"/>
                </a:solidFill>
              </a:rPr>
              <a:t>CDP</a:t>
            </a:r>
            <a:endParaRPr kumimoji="1" lang="zh-CN" altLang="en-US" sz="1400" dirty="0">
              <a:solidFill>
                <a:schemeClr val="bg1"/>
              </a:solidFill>
            </a:endParaRPr>
          </a:p>
        </p:txBody>
      </p:sp>
      <p:sp>
        <p:nvSpPr>
          <p:cNvPr id="85" name="文本框 84">
            <a:extLst>
              <a:ext uri="{FF2B5EF4-FFF2-40B4-BE49-F238E27FC236}">
                <a16:creationId xmlns:a16="http://schemas.microsoft.com/office/drawing/2014/main" id="{A9BC6B20-F5E9-1F46-8A62-53D89ADA21CE}"/>
              </a:ext>
            </a:extLst>
          </p:cNvPr>
          <p:cNvSpPr txBox="1"/>
          <p:nvPr/>
        </p:nvSpPr>
        <p:spPr>
          <a:xfrm>
            <a:off x="1168236" y="1991968"/>
            <a:ext cx="2273027" cy="276999"/>
          </a:xfrm>
          <a:prstGeom prst="rect">
            <a:avLst/>
          </a:prstGeom>
          <a:noFill/>
        </p:spPr>
        <p:txBody>
          <a:bodyPr wrap="square" rtlCol="0">
            <a:spAutoFit/>
          </a:bodyPr>
          <a:lstStyle/>
          <a:p>
            <a:pPr algn="ctr"/>
            <a:r>
              <a:rPr kumimoji="1" lang="en-US" altLang="zh-CN" sz="1200" b="1" dirty="0">
                <a:solidFill>
                  <a:schemeClr val="bg1"/>
                </a:solidFill>
              </a:rPr>
              <a:t>Virtual</a:t>
            </a:r>
            <a:r>
              <a:rPr kumimoji="1" lang="zh-CN" altLang="en-US" sz="1200" b="1" dirty="0">
                <a:solidFill>
                  <a:schemeClr val="bg1"/>
                </a:solidFill>
              </a:rPr>
              <a:t> </a:t>
            </a:r>
            <a:r>
              <a:rPr kumimoji="1" lang="en-US" altLang="zh-CN" sz="1200" b="1" dirty="0">
                <a:solidFill>
                  <a:schemeClr val="bg1"/>
                </a:solidFill>
              </a:rPr>
              <a:t>Desktop</a:t>
            </a:r>
            <a:endParaRPr kumimoji="1" lang="zh-CN" altLang="en-US" sz="1200" b="1" dirty="0">
              <a:solidFill>
                <a:schemeClr val="bg1"/>
              </a:solidFill>
            </a:endParaRPr>
          </a:p>
        </p:txBody>
      </p:sp>
      <p:sp>
        <p:nvSpPr>
          <p:cNvPr id="86" name="文本框 85">
            <a:extLst>
              <a:ext uri="{FF2B5EF4-FFF2-40B4-BE49-F238E27FC236}">
                <a16:creationId xmlns:a16="http://schemas.microsoft.com/office/drawing/2014/main" id="{3ACBD8DF-E8EC-4742-84AC-62E8155849A3}"/>
              </a:ext>
            </a:extLst>
          </p:cNvPr>
          <p:cNvSpPr txBox="1"/>
          <p:nvPr/>
        </p:nvSpPr>
        <p:spPr>
          <a:xfrm>
            <a:off x="8891870" y="1991968"/>
            <a:ext cx="2273027" cy="276999"/>
          </a:xfrm>
          <a:prstGeom prst="rect">
            <a:avLst/>
          </a:prstGeom>
          <a:noFill/>
        </p:spPr>
        <p:txBody>
          <a:bodyPr wrap="square" rtlCol="0">
            <a:spAutoFit/>
          </a:bodyPr>
          <a:lstStyle/>
          <a:p>
            <a:pPr algn="ctr"/>
            <a:r>
              <a:rPr kumimoji="1" lang="en-US" altLang="zh-CN" sz="1200" b="1" dirty="0">
                <a:solidFill>
                  <a:schemeClr val="bg1"/>
                </a:solidFill>
              </a:rPr>
              <a:t>Virtual</a:t>
            </a:r>
            <a:r>
              <a:rPr kumimoji="1" lang="zh-CN" altLang="en-US" sz="1200" b="1" dirty="0">
                <a:solidFill>
                  <a:schemeClr val="bg1"/>
                </a:solidFill>
              </a:rPr>
              <a:t> </a:t>
            </a:r>
            <a:r>
              <a:rPr kumimoji="1" lang="en-US" altLang="zh-CN" sz="1200" b="1" dirty="0">
                <a:solidFill>
                  <a:schemeClr val="bg1"/>
                </a:solidFill>
              </a:rPr>
              <a:t>Desktop</a:t>
            </a:r>
            <a:endParaRPr kumimoji="1" lang="zh-CN" altLang="en-US" sz="1200" b="1" dirty="0">
              <a:solidFill>
                <a:schemeClr val="bg1"/>
              </a:solidFill>
            </a:endParaRPr>
          </a:p>
        </p:txBody>
      </p:sp>
      <p:grpSp>
        <p:nvGrpSpPr>
          <p:cNvPr id="146" name="组合 145">
            <a:extLst>
              <a:ext uri="{FF2B5EF4-FFF2-40B4-BE49-F238E27FC236}">
                <a16:creationId xmlns:a16="http://schemas.microsoft.com/office/drawing/2014/main" id="{49FF95BB-49E6-AF44-8950-E6A9D062B7D0}"/>
              </a:ext>
            </a:extLst>
          </p:cNvPr>
          <p:cNvGrpSpPr/>
          <p:nvPr/>
        </p:nvGrpSpPr>
        <p:grpSpPr>
          <a:xfrm>
            <a:off x="5231581" y="715962"/>
            <a:ext cx="1871235" cy="2827621"/>
            <a:chOff x="4976531" y="793434"/>
            <a:chExt cx="1871235" cy="2827621"/>
          </a:xfrm>
        </p:grpSpPr>
        <p:sp>
          <p:nvSpPr>
            <p:cNvPr id="20" name="圆角矩形 19">
              <a:extLst>
                <a:ext uri="{FF2B5EF4-FFF2-40B4-BE49-F238E27FC236}">
                  <a16:creationId xmlns:a16="http://schemas.microsoft.com/office/drawing/2014/main" id="{35DC8673-D2CF-B94F-923A-307021BE550C}"/>
                </a:ext>
              </a:extLst>
            </p:cNvPr>
            <p:cNvSpPr/>
            <p:nvPr/>
          </p:nvSpPr>
          <p:spPr>
            <a:xfrm>
              <a:off x="4976531" y="1452077"/>
              <a:ext cx="1871235" cy="2168978"/>
            </a:xfrm>
            <a:prstGeom prst="roundRect">
              <a:avLst>
                <a:gd name="adj" fmla="val 3975"/>
              </a:avLst>
            </a:prstGeom>
            <a:solidFill>
              <a:srgbClr val="00B0F0">
                <a:alpha val="8000"/>
              </a:srgbClr>
            </a:solidFill>
            <a:ln>
              <a:solidFill>
                <a:srgbClr val="00B0F0"/>
              </a:solidFill>
              <a:prstDash val="solid"/>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400">
                <a:solidFill>
                  <a:schemeClr val="bg1"/>
                </a:solidFill>
              </a:endParaRPr>
            </a:p>
          </p:txBody>
        </p:sp>
        <p:sp>
          <p:nvSpPr>
            <p:cNvPr id="7" name="Line 94">
              <a:extLst>
                <a:ext uri="{FF2B5EF4-FFF2-40B4-BE49-F238E27FC236}">
                  <a16:creationId xmlns:a16="http://schemas.microsoft.com/office/drawing/2014/main" id="{61EBD2AF-9B9B-5E4C-8EB1-6ABB05BAFB68}"/>
                </a:ext>
              </a:extLst>
            </p:cNvPr>
            <p:cNvSpPr>
              <a:spLocks noChangeShapeType="1"/>
            </p:cNvSpPr>
            <p:nvPr/>
          </p:nvSpPr>
          <p:spPr bwMode="auto">
            <a:xfrm flipH="1" flipV="1">
              <a:off x="5503621" y="3115920"/>
              <a:ext cx="823968" cy="0"/>
            </a:xfrm>
            <a:prstGeom prst="line">
              <a:avLst/>
            </a:prstGeom>
            <a:noFill/>
            <a:ln w="9525" cmpd="sng">
              <a:solidFill>
                <a:schemeClr val="bg1"/>
              </a:solidFill>
              <a:prstDash val="solid"/>
              <a:round/>
              <a:headEnd/>
              <a:tailEnd/>
            </a:ln>
            <a:extLst>
              <a:ext uri="{909E8E84-426E-40dd-AFC4-6F175D3DCCD1}"/>
            </a:extLst>
          </p:spPr>
          <p:txBody>
            <a:bodyPr/>
            <a:lstStyle/>
            <a:p>
              <a:pPr eaLnBrk="1" hangingPunct="1">
                <a:defRPr/>
              </a:pPr>
              <a:endParaRPr lang="zh-CN" altLang="en-US" sz="1400" kern="0">
                <a:solidFill>
                  <a:schemeClr val="bg1"/>
                </a:solidFill>
                <a:latin typeface="华文细黑" panose="02010600040101010101" pitchFamily="2" charset="-122"/>
                <a:ea typeface="华文细黑" panose="02010600040101010101" pitchFamily="2" charset="-122"/>
                <a:cs typeface="宋体" charset="0"/>
              </a:endParaRPr>
            </a:p>
          </p:txBody>
        </p:sp>
        <p:sp>
          <p:nvSpPr>
            <p:cNvPr id="8" name="Line 94">
              <a:extLst>
                <a:ext uri="{FF2B5EF4-FFF2-40B4-BE49-F238E27FC236}">
                  <a16:creationId xmlns:a16="http://schemas.microsoft.com/office/drawing/2014/main" id="{FCB62768-0FA5-9845-8630-A5C077830E91}"/>
                </a:ext>
              </a:extLst>
            </p:cNvPr>
            <p:cNvSpPr>
              <a:spLocks noChangeShapeType="1"/>
            </p:cNvSpPr>
            <p:nvPr/>
          </p:nvSpPr>
          <p:spPr bwMode="auto">
            <a:xfrm flipH="1" flipV="1">
              <a:off x="5503621" y="3272082"/>
              <a:ext cx="823968" cy="0"/>
            </a:xfrm>
            <a:prstGeom prst="line">
              <a:avLst/>
            </a:prstGeom>
            <a:noFill/>
            <a:ln w="9525" cmpd="sng">
              <a:solidFill>
                <a:schemeClr val="bg1"/>
              </a:solidFill>
              <a:prstDash val="solid"/>
              <a:round/>
              <a:headEnd/>
              <a:tailEnd/>
            </a:ln>
            <a:extLst>
              <a:ext uri="{909E8E84-426E-40dd-AFC4-6F175D3DCCD1}"/>
            </a:extLst>
          </p:spPr>
          <p:txBody>
            <a:bodyPr/>
            <a:lstStyle/>
            <a:p>
              <a:pPr eaLnBrk="1" hangingPunct="1">
                <a:defRPr/>
              </a:pPr>
              <a:endParaRPr lang="zh-CN" altLang="en-US" sz="1400" kern="0">
                <a:solidFill>
                  <a:schemeClr val="bg1"/>
                </a:solidFill>
                <a:latin typeface="华文细黑" panose="02010600040101010101" pitchFamily="2" charset="-122"/>
                <a:ea typeface="华文细黑" panose="02010600040101010101" pitchFamily="2" charset="-122"/>
                <a:cs typeface="宋体" charset="0"/>
              </a:endParaRPr>
            </a:p>
          </p:txBody>
        </p:sp>
        <p:sp>
          <p:nvSpPr>
            <p:cNvPr id="9" name="椭圆 254">
              <a:extLst>
                <a:ext uri="{FF2B5EF4-FFF2-40B4-BE49-F238E27FC236}">
                  <a16:creationId xmlns:a16="http://schemas.microsoft.com/office/drawing/2014/main" id="{ED9AA519-8425-D74B-BD37-64F4DBC5E9E2}"/>
                </a:ext>
              </a:extLst>
            </p:cNvPr>
            <p:cNvSpPr>
              <a:spLocks noChangeArrowheads="1"/>
            </p:cNvSpPr>
            <p:nvPr/>
          </p:nvSpPr>
          <p:spPr bwMode="auto">
            <a:xfrm>
              <a:off x="5887673" y="3009134"/>
              <a:ext cx="85438" cy="332110"/>
            </a:xfrm>
            <a:prstGeom prst="ellipse">
              <a:avLst/>
            </a:prstGeom>
            <a:solidFill>
              <a:schemeClr val="bg1">
                <a:alpha val="0"/>
              </a:schemeClr>
            </a:solidFill>
            <a:ln w="9525">
              <a:solidFill>
                <a:schemeClr val="bg1"/>
              </a:solidFill>
              <a:prstDash val="dash"/>
              <a:round/>
              <a:headEnd/>
              <a:tailEnd/>
            </a:ln>
          </p:spPr>
          <p:txBody>
            <a:bodyPr/>
            <a:lstStyle>
              <a:lvl1pPr>
                <a:spcBef>
                  <a:spcPct val="20000"/>
                </a:spcBef>
                <a:buFont typeface="Arial" charset="0"/>
                <a:buChar char="•"/>
                <a:defRPr kumimoji="1" sz="3200">
                  <a:solidFill>
                    <a:schemeClr val="tx1"/>
                  </a:solidFill>
                  <a:latin typeface="Calibri" charset="0"/>
                  <a:ea typeface="宋体" charset="-122"/>
                </a:defRPr>
              </a:lvl1pPr>
              <a:lvl2pPr marL="742950" indent="-285750">
                <a:spcBef>
                  <a:spcPct val="20000"/>
                </a:spcBef>
                <a:buFont typeface="Arial" charset="0"/>
                <a:buChar char="–"/>
                <a:defRPr kumimoji="1" sz="2800">
                  <a:solidFill>
                    <a:schemeClr val="tx1"/>
                  </a:solidFill>
                  <a:latin typeface="Calibri" charset="0"/>
                  <a:ea typeface="宋体" charset="-122"/>
                </a:defRPr>
              </a:lvl2pPr>
              <a:lvl3pPr marL="1143000" indent="-228600">
                <a:spcBef>
                  <a:spcPct val="20000"/>
                </a:spcBef>
                <a:buFont typeface="Arial" charset="0"/>
                <a:buChar char="•"/>
                <a:defRPr kumimoji="1" sz="2400">
                  <a:solidFill>
                    <a:schemeClr val="tx1"/>
                  </a:solidFill>
                  <a:latin typeface="Calibri" charset="0"/>
                  <a:ea typeface="宋体" charset="-122"/>
                </a:defRPr>
              </a:lvl3pPr>
              <a:lvl4pPr marL="1600200" indent="-228600">
                <a:spcBef>
                  <a:spcPct val="20000"/>
                </a:spcBef>
                <a:buFont typeface="Arial" charset="0"/>
                <a:buChar char="–"/>
                <a:defRPr kumimoji="1" sz="2000">
                  <a:solidFill>
                    <a:schemeClr val="tx1"/>
                  </a:solidFill>
                  <a:latin typeface="Calibri" charset="0"/>
                  <a:ea typeface="宋体" charset="-122"/>
                </a:defRPr>
              </a:lvl4pPr>
              <a:lvl5pPr marL="2057400" indent="-228600">
                <a:spcBef>
                  <a:spcPct val="20000"/>
                </a:spcBef>
                <a:buFont typeface="Arial" charset="0"/>
                <a:buChar char="»"/>
                <a:defRPr kumimoji="1" sz="2000">
                  <a:solidFill>
                    <a:schemeClr val="tx1"/>
                  </a:solidFill>
                  <a:latin typeface="Calibri" charset="0"/>
                  <a:ea typeface="宋体" charset="-122"/>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charset="0"/>
                  <a:ea typeface="宋体" charset="-122"/>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charset="0"/>
                  <a:ea typeface="宋体" charset="-122"/>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charset="0"/>
                  <a:ea typeface="宋体" charset="-122"/>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charset="0"/>
                  <a:ea typeface="宋体" charset="-122"/>
                </a:defRPr>
              </a:lvl9pPr>
            </a:lstStyle>
            <a:p>
              <a:pPr eaLnBrk="1" hangingPunct="1">
                <a:spcBef>
                  <a:spcPct val="0"/>
                </a:spcBef>
                <a:buFont typeface="Arial" charset="0"/>
                <a:buNone/>
              </a:pPr>
              <a:endParaRPr kumimoji="0" lang="zh-CN" altLang="en-US" sz="1400">
                <a:solidFill>
                  <a:schemeClr val="bg1"/>
                </a:solidFill>
                <a:latin typeface="Arial" charset="0"/>
              </a:endParaRPr>
            </a:p>
          </p:txBody>
        </p:sp>
        <p:cxnSp>
          <p:nvCxnSpPr>
            <p:cNvPr id="10" name="直线连接符 9">
              <a:extLst>
                <a:ext uri="{FF2B5EF4-FFF2-40B4-BE49-F238E27FC236}">
                  <a16:creationId xmlns:a16="http://schemas.microsoft.com/office/drawing/2014/main" id="{392AFF8C-1D2C-154C-9065-83DBB2F5C59F}"/>
                </a:ext>
              </a:extLst>
            </p:cNvPr>
            <p:cNvCxnSpPr>
              <a:cxnSpLocks/>
              <a:stCxn id="13" idx="3"/>
              <a:endCxn id="16" idx="1"/>
            </p:cNvCxnSpPr>
            <p:nvPr/>
          </p:nvCxnSpPr>
          <p:spPr>
            <a:xfrm>
              <a:off x="5778813" y="2568351"/>
              <a:ext cx="249507" cy="0"/>
            </a:xfrm>
            <a:prstGeom prst="line">
              <a:avLst/>
            </a:prstGeom>
            <a:ln w="9525">
              <a:solidFill>
                <a:srgbClr val="00B0F0"/>
              </a:solidFill>
              <a:prstDash val="dash"/>
            </a:ln>
          </p:spPr>
          <p:style>
            <a:lnRef idx="2">
              <a:schemeClr val="accent1"/>
            </a:lnRef>
            <a:fillRef idx="0">
              <a:schemeClr val="accent1"/>
            </a:fillRef>
            <a:effectRef idx="1">
              <a:schemeClr val="accent1"/>
            </a:effectRef>
            <a:fontRef idx="minor">
              <a:schemeClr val="tx1"/>
            </a:fontRef>
          </p:style>
        </p:cxnSp>
        <p:cxnSp>
          <p:nvCxnSpPr>
            <p:cNvPr id="11" name="直线连接符 10">
              <a:extLst>
                <a:ext uri="{FF2B5EF4-FFF2-40B4-BE49-F238E27FC236}">
                  <a16:creationId xmlns:a16="http://schemas.microsoft.com/office/drawing/2014/main" id="{327DADFE-ED1C-7643-8426-74B31D420B57}"/>
                </a:ext>
              </a:extLst>
            </p:cNvPr>
            <p:cNvCxnSpPr/>
            <p:nvPr/>
          </p:nvCxnSpPr>
          <p:spPr>
            <a:xfrm flipH="1">
              <a:off x="6350289" y="1569192"/>
              <a:ext cx="1" cy="1508878"/>
            </a:xfrm>
            <a:prstGeom prst="line">
              <a:avLst/>
            </a:prstGeom>
            <a:ln w="9525">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12" name="直线连接符 11">
              <a:extLst>
                <a:ext uri="{FF2B5EF4-FFF2-40B4-BE49-F238E27FC236}">
                  <a16:creationId xmlns:a16="http://schemas.microsoft.com/office/drawing/2014/main" id="{D7A3CC6C-B5E5-A64A-BEF5-D6BFF192DFE3}"/>
                </a:ext>
              </a:extLst>
            </p:cNvPr>
            <p:cNvCxnSpPr/>
            <p:nvPr/>
          </p:nvCxnSpPr>
          <p:spPr>
            <a:xfrm flipH="1">
              <a:off x="5430840" y="1581433"/>
              <a:ext cx="26335" cy="1478565"/>
            </a:xfrm>
            <a:prstGeom prst="line">
              <a:avLst/>
            </a:prstGeom>
            <a:ln w="9525">
              <a:solidFill>
                <a:srgbClr val="00B0F0"/>
              </a:solidFill>
            </a:ln>
          </p:spPr>
          <p:style>
            <a:lnRef idx="2">
              <a:schemeClr val="accent1"/>
            </a:lnRef>
            <a:fillRef idx="0">
              <a:schemeClr val="accent1"/>
            </a:fillRef>
            <a:effectRef idx="1">
              <a:schemeClr val="accent1"/>
            </a:effectRef>
            <a:fontRef idx="minor">
              <a:schemeClr val="tx1"/>
            </a:fontRef>
          </p:style>
        </p:cxnSp>
        <p:pic>
          <p:nvPicPr>
            <p:cNvPr id="13" name="Picture 1">
              <a:extLst>
                <a:ext uri="{FF2B5EF4-FFF2-40B4-BE49-F238E27FC236}">
                  <a16:creationId xmlns:a16="http://schemas.microsoft.com/office/drawing/2014/main" id="{8C5186AF-231D-604F-934A-6CAA8366D4E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135538" y="2265047"/>
              <a:ext cx="643275" cy="606608"/>
            </a:xfrm>
            <a:prstGeom prst="rect">
              <a:avLst/>
            </a:prstGeom>
          </p:spPr>
        </p:pic>
        <p:pic>
          <p:nvPicPr>
            <p:cNvPr id="14" name="Picture 11" descr="E:\工作交接\网络拓扑图标\ngfwlogo矢量-01.png">
              <a:extLst>
                <a:ext uri="{FF2B5EF4-FFF2-40B4-BE49-F238E27FC236}">
                  <a16:creationId xmlns:a16="http://schemas.microsoft.com/office/drawing/2014/main" id="{A6BA474E-628C-0A40-A0D5-B3683C27014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047084" y="1577734"/>
              <a:ext cx="605746" cy="58847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808080">
                        <a:alpha val="74998"/>
                      </a:srgbClr>
                    </a:outerShdw>
                  </a:effectLst>
                </a14:hiddenEffects>
              </a:ext>
            </a:extLst>
          </p:spPr>
        </p:pic>
        <p:pic>
          <p:nvPicPr>
            <p:cNvPr id="15" name="Picture 11" descr="E:\工作交接\网络拓扑图标\ngfwlogo矢量-01.png">
              <a:extLst>
                <a:ext uri="{FF2B5EF4-FFF2-40B4-BE49-F238E27FC236}">
                  <a16:creationId xmlns:a16="http://schemas.microsoft.com/office/drawing/2014/main" id="{9D9F8440-92C6-6543-AB6C-6155EBE46DAF}"/>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154302" y="1584601"/>
              <a:ext cx="605746" cy="588474"/>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808080">
                        <a:alpha val="74998"/>
                      </a:srgbClr>
                    </a:outerShdw>
                  </a:effectLst>
                </a14:hiddenEffects>
              </a:ext>
            </a:extLst>
          </p:spPr>
        </p:pic>
        <p:pic>
          <p:nvPicPr>
            <p:cNvPr id="16" name="Picture 1">
              <a:extLst>
                <a:ext uri="{FF2B5EF4-FFF2-40B4-BE49-F238E27FC236}">
                  <a16:creationId xmlns:a16="http://schemas.microsoft.com/office/drawing/2014/main" id="{A359B100-6BDD-D040-9FE1-10590AB9E87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28320" y="2265047"/>
              <a:ext cx="643275" cy="606608"/>
            </a:xfrm>
            <a:prstGeom prst="rect">
              <a:avLst/>
            </a:prstGeom>
          </p:spPr>
        </p:pic>
        <p:cxnSp>
          <p:nvCxnSpPr>
            <p:cNvPr id="17" name="直线连接符 16">
              <a:extLst>
                <a:ext uri="{FF2B5EF4-FFF2-40B4-BE49-F238E27FC236}">
                  <a16:creationId xmlns:a16="http://schemas.microsoft.com/office/drawing/2014/main" id="{C846DAA0-9C2F-C24B-BD3E-B1354D7906F0}"/>
                </a:ext>
              </a:extLst>
            </p:cNvPr>
            <p:cNvCxnSpPr>
              <a:cxnSpLocks/>
              <a:stCxn id="15" idx="3"/>
              <a:endCxn id="14" idx="1"/>
            </p:cNvCxnSpPr>
            <p:nvPr/>
          </p:nvCxnSpPr>
          <p:spPr>
            <a:xfrm flipV="1">
              <a:off x="5760048" y="1871971"/>
              <a:ext cx="287036" cy="6867"/>
            </a:xfrm>
            <a:prstGeom prst="line">
              <a:avLst/>
            </a:prstGeom>
            <a:ln w="9525">
              <a:solidFill>
                <a:srgbClr val="00B0F0"/>
              </a:solidFill>
              <a:prstDash val="dash"/>
            </a:ln>
          </p:spPr>
          <p:style>
            <a:lnRef idx="2">
              <a:schemeClr val="accent1"/>
            </a:lnRef>
            <a:fillRef idx="0">
              <a:schemeClr val="accent1"/>
            </a:fillRef>
            <a:effectRef idx="1">
              <a:schemeClr val="accent1"/>
            </a:effectRef>
            <a:fontRef idx="minor">
              <a:schemeClr val="tx1"/>
            </a:fontRef>
          </p:style>
        </p:cxnSp>
        <p:pic>
          <p:nvPicPr>
            <p:cNvPr id="18" name="Picture 13" descr="交换机三层">
              <a:extLst>
                <a:ext uri="{FF2B5EF4-FFF2-40B4-BE49-F238E27FC236}">
                  <a16:creationId xmlns:a16="http://schemas.microsoft.com/office/drawing/2014/main" id="{E3CE8E8D-4C27-7746-AA4A-B5BB2377F5B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l="9375"/>
            <a:stretch>
              <a:fillRect/>
            </a:stretch>
          </p:blipFill>
          <p:spPr bwMode="auto">
            <a:xfrm>
              <a:off x="5228345" y="2978413"/>
              <a:ext cx="457661" cy="488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3" descr="交换机三层">
              <a:extLst>
                <a:ext uri="{FF2B5EF4-FFF2-40B4-BE49-F238E27FC236}">
                  <a16:creationId xmlns:a16="http://schemas.microsoft.com/office/drawing/2014/main" id="{A43B26EA-1913-424C-9180-E57C2B6E0A1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l="9375"/>
            <a:stretch>
              <a:fillRect/>
            </a:stretch>
          </p:blipFill>
          <p:spPr bwMode="auto">
            <a:xfrm>
              <a:off x="6121127" y="2970494"/>
              <a:ext cx="457661" cy="488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2" name="直线连接符 81">
              <a:extLst>
                <a:ext uri="{FF2B5EF4-FFF2-40B4-BE49-F238E27FC236}">
                  <a16:creationId xmlns:a16="http://schemas.microsoft.com/office/drawing/2014/main" id="{FC4DB387-264E-5446-9FD7-08914BBE77CE}"/>
                </a:ext>
              </a:extLst>
            </p:cNvPr>
            <p:cNvCxnSpPr>
              <a:cxnSpLocks/>
              <a:stCxn id="118" idx="2"/>
              <a:endCxn id="15" idx="0"/>
            </p:cNvCxnSpPr>
            <p:nvPr/>
          </p:nvCxnSpPr>
          <p:spPr>
            <a:xfrm flipH="1">
              <a:off x="5457175" y="1321312"/>
              <a:ext cx="438081" cy="263289"/>
            </a:xfrm>
            <a:prstGeom prst="line">
              <a:avLst/>
            </a:prstGeom>
            <a:ln w="12700">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83" name="直线连接符 82">
              <a:extLst>
                <a:ext uri="{FF2B5EF4-FFF2-40B4-BE49-F238E27FC236}">
                  <a16:creationId xmlns:a16="http://schemas.microsoft.com/office/drawing/2014/main" id="{BDC8F30E-787C-9B48-B293-4D09C66AE97E}"/>
                </a:ext>
              </a:extLst>
            </p:cNvPr>
            <p:cNvCxnSpPr>
              <a:cxnSpLocks/>
              <a:stCxn id="14" idx="0"/>
              <a:endCxn id="118" idx="2"/>
            </p:cNvCxnSpPr>
            <p:nvPr/>
          </p:nvCxnSpPr>
          <p:spPr>
            <a:xfrm flipH="1" flipV="1">
              <a:off x="5895256" y="1321312"/>
              <a:ext cx="454701" cy="256422"/>
            </a:xfrm>
            <a:prstGeom prst="line">
              <a:avLst/>
            </a:prstGeom>
            <a:ln w="12700">
              <a:solidFill>
                <a:srgbClr val="00B0F0"/>
              </a:solidFill>
            </a:ln>
          </p:spPr>
          <p:style>
            <a:lnRef idx="2">
              <a:schemeClr val="accent1"/>
            </a:lnRef>
            <a:fillRef idx="0">
              <a:schemeClr val="accent1"/>
            </a:fillRef>
            <a:effectRef idx="1">
              <a:schemeClr val="accent1"/>
            </a:effectRef>
            <a:fontRef idx="minor">
              <a:schemeClr val="tx1"/>
            </a:fontRef>
          </p:style>
        </p:cxnSp>
        <p:pic>
          <p:nvPicPr>
            <p:cNvPr id="118" name="图片 117">
              <a:extLst>
                <a:ext uri="{FF2B5EF4-FFF2-40B4-BE49-F238E27FC236}">
                  <a16:creationId xmlns:a16="http://schemas.microsoft.com/office/drawing/2014/main" id="{7F0FE3ED-75BC-A242-AFF6-3FBC0EEAEDF9}"/>
                </a:ext>
              </a:extLst>
            </p:cNvPr>
            <p:cNvPicPr>
              <a:picLocks noChangeAspect="1"/>
            </p:cNvPicPr>
            <p:nvPr/>
          </p:nvPicPr>
          <p:blipFill>
            <a:blip r:embed="rId14">
              <a:biLevel thresh="25000"/>
              <a:extLst>
                <a:ext uri="{28A0092B-C50C-407E-A947-70E740481C1C}">
                  <a14:useLocalDpi xmlns:a14="http://schemas.microsoft.com/office/drawing/2010/main" val="0"/>
                </a:ext>
              </a:extLst>
            </a:blip>
            <a:stretch>
              <a:fillRect/>
            </a:stretch>
          </p:blipFill>
          <p:spPr>
            <a:xfrm>
              <a:off x="5635507" y="793434"/>
              <a:ext cx="519498" cy="527878"/>
            </a:xfrm>
            <a:prstGeom prst="rect">
              <a:avLst/>
            </a:prstGeom>
          </p:spPr>
        </p:pic>
      </p:grpSp>
      <p:grpSp>
        <p:nvGrpSpPr>
          <p:cNvPr id="161" name="组合 160">
            <a:extLst>
              <a:ext uri="{FF2B5EF4-FFF2-40B4-BE49-F238E27FC236}">
                <a16:creationId xmlns:a16="http://schemas.microsoft.com/office/drawing/2014/main" id="{9FF23A35-E68B-4240-B83B-8BC16C7043AD}"/>
              </a:ext>
            </a:extLst>
          </p:cNvPr>
          <p:cNvGrpSpPr/>
          <p:nvPr/>
        </p:nvGrpSpPr>
        <p:grpSpPr>
          <a:xfrm>
            <a:off x="3861560" y="4367088"/>
            <a:ext cx="957581" cy="276998"/>
            <a:chOff x="3790362" y="4444560"/>
            <a:chExt cx="957581" cy="276998"/>
          </a:xfrm>
        </p:grpSpPr>
        <p:sp>
          <p:nvSpPr>
            <p:cNvPr id="155" name="圆角矩形 154">
              <a:extLst>
                <a:ext uri="{FF2B5EF4-FFF2-40B4-BE49-F238E27FC236}">
                  <a16:creationId xmlns:a16="http://schemas.microsoft.com/office/drawing/2014/main" id="{76600D82-52B3-A54B-958E-48E16E5AD464}"/>
                </a:ext>
              </a:extLst>
            </p:cNvPr>
            <p:cNvSpPr/>
            <p:nvPr/>
          </p:nvSpPr>
          <p:spPr>
            <a:xfrm>
              <a:off x="3791204" y="4455811"/>
              <a:ext cx="432134" cy="259142"/>
            </a:xfrm>
            <a:prstGeom prst="roundRect">
              <a:avLst/>
            </a:prstGeom>
            <a:solidFill>
              <a:srgbClr val="00B0F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156" name="文本框 155">
              <a:extLst>
                <a:ext uri="{FF2B5EF4-FFF2-40B4-BE49-F238E27FC236}">
                  <a16:creationId xmlns:a16="http://schemas.microsoft.com/office/drawing/2014/main" id="{A2AC02DC-BD29-304F-97FD-809EB3A9026F}"/>
                </a:ext>
              </a:extLst>
            </p:cNvPr>
            <p:cNvSpPr txBox="1"/>
            <p:nvPr/>
          </p:nvSpPr>
          <p:spPr>
            <a:xfrm>
              <a:off x="3790362" y="4444560"/>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sp>
          <p:nvSpPr>
            <p:cNvPr id="157" name="圆角矩形 156">
              <a:extLst>
                <a:ext uri="{FF2B5EF4-FFF2-40B4-BE49-F238E27FC236}">
                  <a16:creationId xmlns:a16="http://schemas.microsoft.com/office/drawing/2014/main" id="{FCCDCC74-9A61-8446-8C2B-30BE0DECD8AD}"/>
                </a:ext>
              </a:extLst>
            </p:cNvPr>
            <p:cNvSpPr/>
            <p:nvPr/>
          </p:nvSpPr>
          <p:spPr>
            <a:xfrm>
              <a:off x="4307686" y="4455811"/>
              <a:ext cx="432134" cy="259142"/>
            </a:xfrm>
            <a:prstGeom prst="roundRect">
              <a:avLst/>
            </a:prstGeom>
            <a:solidFill>
              <a:srgbClr val="00B0F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158" name="文本框 157">
              <a:extLst>
                <a:ext uri="{FF2B5EF4-FFF2-40B4-BE49-F238E27FC236}">
                  <a16:creationId xmlns:a16="http://schemas.microsoft.com/office/drawing/2014/main" id="{24ACCA08-97BC-684A-9288-A551787C13CB}"/>
                </a:ext>
              </a:extLst>
            </p:cNvPr>
            <p:cNvSpPr txBox="1"/>
            <p:nvPr/>
          </p:nvSpPr>
          <p:spPr>
            <a:xfrm>
              <a:off x="4315809" y="4444560"/>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grpSp>
      <p:sp>
        <p:nvSpPr>
          <p:cNvPr id="159" name="圆角矩形 158">
            <a:extLst>
              <a:ext uri="{FF2B5EF4-FFF2-40B4-BE49-F238E27FC236}">
                <a16:creationId xmlns:a16="http://schemas.microsoft.com/office/drawing/2014/main" id="{0481F938-4671-A14D-A336-F2D61544F288}"/>
              </a:ext>
            </a:extLst>
          </p:cNvPr>
          <p:cNvSpPr/>
          <p:nvPr/>
        </p:nvSpPr>
        <p:spPr>
          <a:xfrm>
            <a:off x="4892900" y="4378339"/>
            <a:ext cx="432134" cy="259142"/>
          </a:xfrm>
          <a:prstGeom prst="roundRect">
            <a:avLst/>
          </a:prstGeom>
          <a:solidFill>
            <a:srgbClr val="00B0F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160" name="文本框 159">
            <a:extLst>
              <a:ext uri="{FF2B5EF4-FFF2-40B4-BE49-F238E27FC236}">
                <a16:creationId xmlns:a16="http://schemas.microsoft.com/office/drawing/2014/main" id="{EA4170BD-EFF9-FF4B-91DE-21FE28B7B9E2}"/>
              </a:ext>
            </a:extLst>
          </p:cNvPr>
          <p:cNvSpPr txBox="1"/>
          <p:nvPr/>
        </p:nvSpPr>
        <p:spPr>
          <a:xfrm>
            <a:off x="4901023" y="4367088"/>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grpSp>
        <p:nvGrpSpPr>
          <p:cNvPr id="162" name="组合 161">
            <a:extLst>
              <a:ext uri="{FF2B5EF4-FFF2-40B4-BE49-F238E27FC236}">
                <a16:creationId xmlns:a16="http://schemas.microsoft.com/office/drawing/2014/main" id="{938297ED-9DF4-C049-BCD0-95F30917B25F}"/>
              </a:ext>
            </a:extLst>
          </p:cNvPr>
          <p:cNvGrpSpPr/>
          <p:nvPr/>
        </p:nvGrpSpPr>
        <p:grpSpPr>
          <a:xfrm>
            <a:off x="6516488" y="4375096"/>
            <a:ext cx="957581" cy="276998"/>
            <a:chOff x="3790362" y="4444560"/>
            <a:chExt cx="957581" cy="276998"/>
          </a:xfrm>
        </p:grpSpPr>
        <p:sp>
          <p:nvSpPr>
            <p:cNvPr id="163" name="圆角矩形 162">
              <a:extLst>
                <a:ext uri="{FF2B5EF4-FFF2-40B4-BE49-F238E27FC236}">
                  <a16:creationId xmlns:a16="http://schemas.microsoft.com/office/drawing/2014/main" id="{D8896E3A-1187-3B49-949D-411570866FC0}"/>
                </a:ext>
              </a:extLst>
            </p:cNvPr>
            <p:cNvSpPr/>
            <p:nvPr/>
          </p:nvSpPr>
          <p:spPr>
            <a:xfrm>
              <a:off x="3791204" y="4455811"/>
              <a:ext cx="432134" cy="259142"/>
            </a:xfrm>
            <a:prstGeom prst="roundRect">
              <a:avLst/>
            </a:prstGeom>
            <a:solidFill>
              <a:srgbClr val="00B0F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164" name="文本框 163">
              <a:extLst>
                <a:ext uri="{FF2B5EF4-FFF2-40B4-BE49-F238E27FC236}">
                  <a16:creationId xmlns:a16="http://schemas.microsoft.com/office/drawing/2014/main" id="{7690F9AD-F82A-A14A-B584-9B6A6085DAA5}"/>
                </a:ext>
              </a:extLst>
            </p:cNvPr>
            <p:cNvSpPr txBox="1"/>
            <p:nvPr/>
          </p:nvSpPr>
          <p:spPr>
            <a:xfrm>
              <a:off x="3790362" y="4444560"/>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sp>
          <p:nvSpPr>
            <p:cNvPr id="165" name="圆角矩形 164">
              <a:extLst>
                <a:ext uri="{FF2B5EF4-FFF2-40B4-BE49-F238E27FC236}">
                  <a16:creationId xmlns:a16="http://schemas.microsoft.com/office/drawing/2014/main" id="{1F8A3C5B-C5F8-4742-9175-E5ED823E56C2}"/>
                </a:ext>
              </a:extLst>
            </p:cNvPr>
            <p:cNvSpPr/>
            <p:nvPr/>
          </p:nvSpPr>
          <p:spPr>
            <a:xfrm>
              <a:off x="4307686" y="4455811"/>
              <a:ext cx="432134" cy="259142"/>
            </a:xfrm>
            <a:prstGeom prst="roundRect">
              <a:avLst/>
            </a:prstGeom>
            <a:solidFill>
              <a:srgbClr val="00B0F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zh-CN" altLang="en-US" sz="1200" dirty="0">
                <a:solidFill>
                  <a:schemeClr val="bg1"/>
                </a:solidFill>
              </a:endParaRPr>
            </a:p>
          </p:txBody>
        </p:sp>
        <p:sp>
          <p:nvSpPr>
            <p:cNvPr id="166" name="文本框 165">
              <a:extLst>
                <a:ext uri="{FF2B5EF4-FFF2-40B4-BE49-F238E27FC236}">
                  <a16:creationId xmlns:a16="http://schemas.microsoft.com/office/drawing/2014/main" id="{9958D954-007F-FD42-930C-33B1265C8BD7}"/>
                </a:ext>
              </a:extLst>
            </p:cNvPr>
            <p:cNvSpPr txBox="1"/>
            <p:nvPr/>
          </p:nvSpPr>
          <p:spPr>
            <a:xfrm>
              <a:off x="4315809" y="4444560"/>
              <a:ext cx="432134" cy="276998"/>
            </a:xfrm>
            <a:prstGeom prst="rect">
              <a:avLst/>
            </a:prstGeom>
            <a:noFill/>
          </p:spPr>
          <p:txBody>
            <a:bodyPr wrap="square" rtlCol="0">
              <a:spAutoFit/>
            </a:bodyPr>
            <a:lstStyle/>
            <a:p>
              <a:r>
                <a:rPr kumimoji="1" lang="en-US" altLang="zh-CN" sz="1200" b="1" dirty="0">
                  <a:solidFill>
                    <a:schemeClr val="bg1"/>
                  </a:solidFill>
                </a:rPr>
                <a:t>VM</a:t>
              </a:r>
              <a:endParaRPr kumimoji="1" lang="zh-CN" altLang="en-US" sz="1200" b="1" dirty="0">
                <a:solidFill>
                  <a:schemeClr val="bg1"/>
                </a:solidFill>
              </a:endParaRPr>
            </a:p>
          </p:txBody>
        </p:sp>
      </p:grpSp>
      <p:grpSp>
        <p:nvGrpSpPr>
          <p:cNvPr id="167" name="组合 166">
            <a:extLst>
              <a:ext uri="{FF2B5EF4-FFF2-40B4-BE49-F238E27FC236}">
                <a16:creationId xmlns:a16="http://schemas.microsoft.com/office/drawing/2014/main" id="{84E20ECF-88C2-2346-B929-35E4D097017A}"/>
              </a:ext>
            </a:extLst>
          </p:cNvPr>
          <p:cNvGrpSpPr/>
          <p:nvPr/>
        </p:nvGrpSpPr>
        <p:grpSpPr>
          <a:xfrm>
            <a:off x="3889950" y="4743223"/>
            <a:ext cx="1986253" cy="602637"/>
            <a:chOff x="1183545" y="4814237"/>
            <a:chExt cx="2101367" cy="637563"/>
          </a:xfrm>
        </p:grpSpPr>
        <p:pic>
          <p:nvPicPr>
            <p:cNvPr id="168" name="Picture 8" descr="ICON_Server_flat_Q408.png">
              <a:extLst>
                <a:ext uri="{FF2B5EF4-FFF2-40B4-BE49-F238E27FC236}">
                  <a16:creationId xmlns:a16="http://schemas.microsoft.com/office/drawing/2014/main" id="{0795D522-C267-564D-9E4B-457D06652CC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3545" y="5150272"/>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9" name="Picture 8" descr="ICON_Server_flat_Q408.png">
              <a:extLst>
                <a:ext uri="{FF2B5EF4-FFF2-40B4-BE49-F238E27FC236}">
                  <a16:creationId xmlns:a16="http://schemas.microsoft.com/office/drawing/2014/main" id="{3CF14022-70ED-2F47-A5B3-D950340D049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895" y="5150272"/>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0" name="Picture 8" descr="ICON_Server_flat_Q408.png">
              <a:extLst>
                <a:ext uri="{FF2B5EF4-FFF2-40B4-BE49-F238E27FC236}">
                  <a16:creationId xmlns:a16="http://schemas.microsoft.com/office/drawing/2014/main" id="{40691E6A-4229-394E-870D-A34992A24D5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3545" y="4814237"/>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1" name="Picture 8" descr="ICON_Server_flat_Q408.png">
              <a:extLst>
                <a:ext uri="{FF2B5EF4-FFF2-40B4-BE49-F238E27FC236}">
                  <a16:creationId xmlns:a16="http://schemas.microsoft.com/office/drawing/2014/main" id="{EB8ABF5D-9D1A-5543-ACFA-0A4C0FFC58D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895" y="4814237"/>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2" name="组合 171">
            <a:extLst>
              <a:ext uri="{FF2B5EF4-FFF2-40B4-BE49-F238E27FC236}">
                <a16:creationId xmlns:a16="http://schemas.microsoft.com/office/drawing/2014/main" id="{31B81A14-7FE3-CE46-BA97-E2792E67D589}"/>
              </a:ext>
            </a:extLst>
          </p:cNvPr>
          <p:cNvGrpSpPr/>
          <p:nvPr/>
        </p:nvGrpSpPr>
        <p:grpSpPr>
          <a:xfrm>
            <a:off x="6472819" y="4743223"/>
            <a:ext cx="1986253" cy="602637"/>
            <a:chOff x="1183545" y="4814237"/>
            <a:chExt cx="2101367" cy="637563"/>
          </a:xfrm>
        </p:grpSpPr>
        <p:pic>
          <p:nvPicPr>
            <p:cNvPr id="173" name="Picture 8" descr="ICON_Server_flat_Q408.png">
              <a:extLst>
                <a:ext uri="{FF2B5EF4-FFF2-40B4-BE49-F238E27FC236}">
                  <a16:creationId xmlns:a16="http://schemas.microsoft.com/office/drawing/2014/main" id="{A4B58F8B-DA61-8E4F-A06C-226DCBEFAFB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3545" y="5150272"/>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 name="Picture 8" descr="ICON_Server_flat_Q408.png">
              <a:extLst>
                <a:ext uri="{FF2B5EF4-FFF2-40B4-BE49-F238E27FC236}">
                  <a16:creationId xmlns:a16="http://schemas.microsoft.com/office/drawing/2014/main" id="{35FE05E9-365F-CA42-ACCA-6267C3A2E0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895" y="5150272"/>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5" name="Picture 8" descr="ICON_Server_flat_Q408.png">
              <a:extLst>
                <a:ext uri="{FF2B5EF4-FFF2-40B4-BE49-F238E27FC236}">
                  <a16:creationId xmlns:a16="http://schemas.microsoft.com/office/drawing/2014/main" id="{570BC53F-ED75-994E-A5EA-B62B1EEFA6C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3545" y="4814237"/>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6" name="Picture 8" descr="ICON_Server_flat_Q408.png">
              <a:extLst>
                <a:ext uri="{FF2B5EF4-FFF2-40B4-BE49-F238E27FC236}">
                  <a16:creationId xmlns:a16="http://schemas.microsoft.com/office/drawing/2014/main" id="{0F3C05D7-CA99-CD4E-8077-5022DDE9031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895" y="4814237"/>
              <a:ext cx="1028017" cy="30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2" name="Straight Connector 21">
            <a:extLst>
              <a:ext uri="{FF2B5EF4-FFF2-40B4-BE49-F238E27FC236}">
                <a16:creationId xmlns:a16="http://schemas.microsoft.com/office/drawing/2014/main" id="{8B3A1E78-E22C-2A43-8F83-23A1A2546A4C}"/>
              </a:ext>
            </a:extLst>
          </p:cNvPr>
          <p:cNvCxnSpPr/>
          <p:nvPr/>
        </p:nvCxnSpPr>
        <p:spPr>
          <a:xfrm>
            <a:off x="7444521" y="5366698"/>
            <a:ext cx="0" cy="590327"/>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50623FC0-CFFB-E14E-8FF2-1AE6D2F324DC}"/>
              </a:ext>
            </a:extLst>
          </p:cNvPr>
          <p:cNvCxnSpPr>
            <a:cxnSpLocks/>
          </p:cNvCxnSpPr>
          <p:nvPr/>
        </p:nvCxnSpPr>
        <p:spPr>
          <a:xfrm flipH="1">
            <a:off x="7432550" y="5957025"/>
            <a:ext cx="2389295"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220310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7" name="组合 156">
            <a:extLst>
              <a:ext uri="{FF2B5EF4-FFF2-40B4-BE49-F238E27FC236}">
                <a16:creationId xmlns:a16="http://schemas.microsoft.com/office/drawing/2014/main" id="{B67BC806-0637-114B-BE4A-A7088117FF9B}"/>
              </a:ext>
            </a:extLst>
          </p:cNvPr>
          <p:cNvGrpSpPr/>
          <p:nvPr/>
        </p:nvGrpSpPr>
        <p:grpSpPr>
          <a:xfrm>
            <a:off x="2543329" y="1936553"/>
            <a:ext cx="2251075" cy="1834128"/>
            <a:chOff x="2543329" y="1936553"/>
            <a:chExt cx="2251075" cy="1834128"/>
          </a:xfrm>
        </p:grpSpPr>
        <p:cxnSp>
          <p:nvCxnSpPr>
            <p:cNvPr id="8" name="Shape 396">
              <a:extLst>
                <a:ext uri="{FF2B5EF4-FFF2-40B4-BE49-F238E27FC236}">
                  <a16:creationId xmlns:a16="http://schemas.microsoft.com/office/drawing/2014/main" id="{7599E252-C648-5743-8D5C-5D269F7FC241}"/>
                </a:ext>
              </a:extLst>
            </p:cNvPr>
            <p:cNvCxnSpPr>
              <a:cxnSpLocks noChangeShapeType="1"/>
            </p:cNvCxnSpPr>
            <p:nvPr/>
          </p:nvCxnSpPr>
          <p:spPr bwMode="auto">
            <a:xfrm>
              <a:off x="2559204" y="3571678"/>
              <a:ext cx="600075" cy="1588"/>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9" name="Shape 397">
              <a:extLst>
                <a:ext uri="{FF2B5EF4-FFF2-40B4-BE49-F238E27FC236}">
                  <a16:creationId xmlns:a16="http://schemas.microsoft.com/office/drawing/2014/main" id="{743C733B-5A5E-EA4C-A585-3F7BB1540D80}"/>
                </a:ext>
              </a:extLst>
            </p:cNvPr>
            <p:cNvCxnSpPr>
              <a:cxnSpLocks noChangeShapeType="1"/>
            </p:cNvCxnSpPr>
            <p:nvPr/>
          </p:nvCxnSpPr>
          <p:spPr bwMode="auto">
            <a:xfrm>
              <a:off x="2556029" y="3670103"/>
              <a:ext cx="600075" cy="1588"/>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sp>
          <p:nvSpPr>
            <p:cNvPr id="10" name="Shape 398">
              <a:extLst>
                <a:ext uri="{FF2B5EF4-FFF2-40B4-BE49-F238E27FC236}">
                  <a16:creationId xmlns:a16="http://schemas.microsoft.com/office/drawing/2014/main" id="{289146A6-41CF-BC42-8741-67938CB8C904}"/>
                </a:ext>
              </a:extLst>
            </p:cNvPr>
            <p:cNvSpPr>
              <a:spLocks noChangeArrowheads="1"/>
            </p:cNvSpPr>
            <p:nvPr/>
          </p:nvSpPr>
          <p:spPr bwMode="auto">
            <a:xfrm>
              <a:off x="2868976" y="3489694"/>
              <a:ext cx="45719" cy="280987"/>
            </a:xfrm>
            <a:prstGeom prst="ellipse">
              <a:avLst/>
            </a:prstGeom>
            <a:noFill/>
            <a:ln w="9525">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endParaRPr lang="en-US" altLang="en-US" sz="1200">
                <a:solidFill>
                  <a:srgbClr val="FFFFFF"/>
                </a:solidFill>
                <a:latin typeface="Century Gothic" panose="020B0502020202020204" pitchFamily="34" charset="0"/>
                <a:sym typeface="Arial" panose="020B0604020202020204" pitchFamily="34" charset="0"/>
              </a:endParaRPr>
            </a:p>
          </p:txBody>
        </p:sp>
        <p:cxnSp>
          <p:nvCxnSpPr>
            <p:cNvPr id="11" name="Shape 399">
              <a:extLst>
                <a:ext uri="{FF2B5EF4-FFF2-40B4-BE49-F238E27FC236}">
                  <a16:creationId xmlns:a16="http://schemas.microsoft.com/office/drawing/2014/main" id="{A428C5F7-6215-CD45-82E3-9455F008FCC1}"/>
                </a:ext>
              </a:extLst>
            </p:cNvPr>
            <p:cNvCxnSpPr>
              <a:cxnSpLocks noChangeShapeType="1"/>
            </p:cNvCxnSpPr>
            <p:nvPr/>
          </p:nvCxnSpPr>
          <p:spPr bwMode="auto">
            <a:xfrm>
              <a:off x="3991129" y="3576441"/>
              <a:ext cx="803275" cy="158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12" name="Shape 400">
              <a:extLst>
                <a:ext uri="{FF2B5EF4-FFF2-40B4-BE49-F238E27FC236}">
                  <a16:creationId xmlns:a16="http://schemas.microsoft.com/office/drawing/2014/main" id="{A7430B31-A853-A64F-AA19-61274D471856}"/>
                </a:ext>
              </a:extLst>
            </p:cNvPr>
            <p:cNvCxnSpPr>
              <a:cxnSpLocks noChangeShapeType="1"/>
            </p:cNvCxnSpPr>
            <p:nvPr/>
          </p:nvCxnSpPr>
          <p:spPr bwMode="auto">
            <a:xfrm>
              <a:off x="3989542" y="3674866"/>
              <a:ext cx="800100" cy="158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sp>
          <p:nvSpPr>
            <p:cNvPr id="13" name="Shape 401">
              <a:extLst>
                <a:ext uri="{FF2B5EF4-FFF2-40B4-BE49-F238E27FC236}">
                  <a16:creationId xmlns:a16="http://schemas.microsoft.com/office/drawing/2014/main" id="{D20E67A9-585D-D044-B8F3-6472D94431DF}"/>
                </a:ext>
              </a:extLst>
            </p:cNvPr>
            <p:cNvSpPr>
              <a:spLocks noChangeArrowheads="1"/>
            </p:cNvSpPr>
            <p:nvPr/>
          </p:nvSpPr>
          <p:spPr bwMode="auto">
            <a:xfrm flipH="1">
              <a:off x="4396398" y="3489694"/>
              <a:ext cx="64068" cy="280987"/>
            </a:xfrm>
            <a:prstGeom prst="ellipse">
              <a:avLst/>
            </a:prstGeom>
            <a:noFill/>
            <a:ln w="9525">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endParaRPr lang="en-US" altLang="en-US" sz="1200">
                <a:solidFill>
                  <a:srgbClr val="FFFFFF"/>
                </a:solidFill>
                <a:latin typeface="Century Gothic" panose="020B0502020202020204" pitchFamily="34" charset="0"/>
                <a:sym typeface="Arial" panose="020B0604020202020204" pitchFamily="34" charset="0"/>
              </a:endParaRPr>
            </a:p>
          </p:txBody>
        </p:sp>
        <p:cxnSp>
          <p:nvCxnSpPr>
            <p:cNvPr id="14" name="Shape 402">
              <a:extLst>
                <a:ext uri="{FF2B5EF4-FFF2-40B4-BE49-F238E27FC236}">
                  <a16:creationId xmlns:a16="http://schemas.microsoft.com/office/drawing/2014/main" id="{47866D55-6443-8D49-9F47-AE3F0ACDEBE4}"/>
                </a:ext>
              </a:extLst>
            </p:cNvPr>
            <p:cNvCxnSpPr>
              <a:cxnSpLocks noChangeShapeType="1"/>
            </p:cNvCxnSpPr>
            <p:nvPr/>
          </p:nvCxnSpPr>
          <p:spPr bwMode="auto">
            <a:xfrm>
              <a:off x="3238654" y="3004941"/>
              <a:ext cx="882650" cy="158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15" name="Shape 403">
              <a:extLst>
                <a:ext uri="{FF2B5EF4-FFF2-40B4-BE49-F238E27FC236}">
                  <a16:creationId xmlns:a16="http://schemas.microsoft.com/office/drawing/2014/main" id="{E4C5A8CA-6F36-2143-862C-9A83A2EDD223}"/>
                </a:ext>
              </a:extLst>
            </p:cNvPr>
            <p:cNvCxnSpPr>
              <a:cxnSpLocks noChangeShapeType="1"/>
            </p:cNvCxnSpPr>
            <p:nvPr/>
          </p:nvCxnSpPr>
          <p:spPr bwMode="auto">
            <a:xfrm>
              <a:off x="3237067" y="3104953"/>
              <a:ext cx="881062" cy="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sp>
          <p:nvSpPr>
            <p:cNvPr id="16" name="Shape 404">
              <a:extLst>
                <a:ext uri="{FF2B5EF4-FFF2-40B4-BE49-F238E27FC236}">
                  <a16:creationId xmlns:a16="http://schemas.microsoft.com/office/drawing/2014/main" id="{B113B599-7E04-7A49-9F52-5C7EE083C2F7}"/>
                </a:ext>
              </a:extLst>
            </p:cNvPr>
            <p:cNvSpPr>
              <a:spLocks noChangeArrowheads="1"/>
            </p:cNvSpPr>
            <p:nvPr/>
          </p:nvSpPr>
          <p:spPr bwMode="auto">
            <a:xfrm flipH="1">
              <a:off x="3636551" y="2915207"/>
              <a:ext cx="57150" cy="280988"/>
            </a:xfrm>
            <a:prstGeom prst="ellipse">
              <a:avLst/>
            </a:prstGeom>
            <a:noFill/>
            <a:ln w="9525">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endParaRPr lang="en-US" altLang="en-US" sz="1200">
                <a:solidFill>
                  <a:srgbClr val="FFFFFF"/>
                </a:solidFill>
                <a:latin typeface="Century Gothic" panose="020B0502020202020204" pitchFamily="34" charset="0"/>
                <a:sym typeface="Arial" panose="020B0604020202020204" pitchFamily="34" charset="0"/>
              </a:endParaRPr>
            </a:p>
          </p:txBody>
        </p:sp>
        <p:cxnSp>
          <p:nvCxnSpPr>
            <p:cNvPr id="19" name="Shape 407">
              <a:extLst>
                <a:ext uri="{FF2B5EF4-FFF2-40B4-BE49-F238E27FC236}">
                  <a16:creationId xmlns:a16="http://schemas.microsoft.com/office/drawing/2014/main" id="{820B57B5-934B-044D-9A5B-36A86FD973AA}"/>
                </a:ext>
              </a:extLst>
            </p:cNvPr>
            <p:cNvCxnSpPr>
              <a:cxnSpLocks noChangeShapeType="1"/>
            </p:cNvCxnSpPr>
            <p:nvPr/>
          </p:nvCxnSpPr>
          <p:spPr bwMode="auto">
            <a:xfrm>
              <a:off x="3341842" y="2419153"/>
              <a:ext cx="760412" cy="1588"/>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20" name="Shape 408">
              <a:extLst>
                <a:ext uri="{FF2B5EF4-FFF2-40B4-BE49-F238E27FC236}">
                  <a16:creationId xmlns:a16="http://schemas.microsoft.com/office/drawing/2014/main" id="{343FF2ED-A1A1-E84B-90DE-69DE9A642DED}"/>
                </a:ext>
              </a:extLst>
            </p:cNvPr>
            <p:cNvCxnSpPr>
              <a:cxnSpLocks noChangeShapeType="1"/>
            </p:cNvCxnSpPr>
            <p:nvPr/>
          </p:nvCxnSpPr>
          <p:spPr bwMode="auto">
            <a:xfrm>
              <a:off x="3341842" y="2511228"/>
              <a:ext cx="760412" cy="1588"/>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sp>
          <p:nvSpPr>
            <p:cNvPr id="21" name="Shape 409">
              <a:extLst>
                <a:ext uri="{FF2B5EF4-FFF2-40B4-BE49-F238E27FC236}">
                  <a16:creationId xmlns:a16="http://schemas.microsoft.com/office/drawing/2014/main" id="{784DC49E-7F93-B94B-BF23-FA6293C0532B}"/>
                </a:ext>
              </a:extLst>
            </p:cNvPr>
            <p:cNvSpPr>
              <a:spLocks noChangeArrowheads="1"/>
            </p:cNvSpPr>
            <p:nvPr/>
          </p:nvSpPr>
          <p:spPr bwMode="auto">
            <a:xfrm flipH="1">
              <a:off x="3636551" y="2331007"/>
              <a:ext cx="57150" cy="280988"/>
            </a:xfrm>
            <a:prstGeom prst="ellipse">
              <a:avLst/>
            </a:prstGeom>
            <a:noFill/>
            <a:ln w="9525">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endParaRPr lang="en-US" altLang="en-US" sz="1200">
                <a:solidFill>
                  <a:srgbClr val="FFFFFF"/>
                </a:solidFill>
                <a:latin typeface="Century Gothic" panose="020B0502020202020204" pitchFamily="34" charset="0"/>
                <a:sym typeface="Arial" panose="020B0604020202020204" pitchFamily="34" charset="0"/>
              </a:endParaRPr>
            </a:p>
          </p:txBody>
        </p:sp>
        <p:cxnSp>
          <p:nvCxnSpPr>
            <p:cNvPr id="22" name="Shape 410">
              <a:extLst>
                <a:ext uri="{FF2B5EF4-FFF2-40B4-BE49-F238E27FC236}">
                  <a16:creationId xmlns:a16="http://schemas.microsoft.com/office/drawing/2014/main" id="{16D60880-D02B-7A4F-A2FD-86B834856AE5}"/>
                </a:ext>
              </a:extLst>
            </p:cNvPr>
            <p:cNvCxnSpPr>
              <a:cxnSpLocks noChangeShapeType="1"/>
            </p:cNvCxnSpPr>
            <p:nvPr/>
          </p:nvCxnSpPr>
          <p:spPr bwMode="auto">
            <a:xfrm>
              <a:off x="3273579" y="2631878"/>
              <a:ext cx="776288" cy="22860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23" name="Shape 411">
              <a:extLst>
                <a:ext uri="{FF2B5EF4-FFF2-40B4-BE49-F238E27FC236}">
                  <a16:creationId xmlns:a16="http://schemas.microsoft.com/office/drawing/2014/main" id="{CDA908A7-A1F4-E54A-90C8-5D65E3DE91BB}"/>
                </a:ext>
              </a:extLst>
            </p:cNvPr>
            <p:cNvCxnSpPr>
              <a:cxnSpLocks noChangeShapeType="1"/>
            </p:cNvCxnSpPr>
            <p:nvPr/>
          </p:nvCxnSpPr>
          <p:spPr bwMode="auto">
            <a:xfrm>
              <a:off x="4049867" y="2631878"/>
              <a:ext cx="0" cy="22860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24" name="Shape 412">
              <a:extLst>
                <a:ext uri="{FF2B5EF4-FFF2-40B4-BE49-F238E27FC236}">
                  <a16:creationId xmlns:a16="http://schemas.microsoft.com/office/drawing/2014/main" id="{DF1DDAD8-DBEF-1244-9021-21485E8CF96C}"/>
                </a:ext>
              </a:extLst>
            </p:cNvPr>
            <p:cNvCxnSpPr>
              <a:cxnSpLocks noChangeShapeType="1"/>
            </p:cNvCxnSpPr>
            <p:nvPr/>
          </p:nvCxnSpPr>
          <p:spPr bwMode="auto">
            <a:xfrm flipH="1">
              <a:off x="3273579" y="2631878"/>
              <a:ext cx="776288" cy="22860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25" name="Shape 413">
              <a:extLst>
                <a:ext uri="{FF2B5EF4-FFF2-40B4-BE49-F238E27FC236}">
                  <a16:creationId xmlns:a16="http://schemas.microsoft.com/office/drawing/2014/main" id="{02B4A78B-6917-9C42-8B7E-65712B196E10}"/>
                </a:ext>
              </a:extLst>
            </p:cNvPr>
            <p:cNvCxnSpPr>
              <a:cxnSpLocks noChangeShapeType="1"/>
            </p:cNvCxnSpPr>
            <p:nvPr/>
          </p:nvCxnSpPr>
          <p:spPr bwMode="auto">
            <a:xfrm rot="10800000" flipH="1">
              <a:off x="2543329" y="3233541"/>
              <a:ext cx="1506538"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26" name="Shape 414">
              <a:extLst>
                <a:ext uri="{FF2B5EF4-FFF2-40B4-BE49-F238E27FC236}">
                  <a16:creationId xmlns:a16="http://schemas.microsoft.com/office/drawing/2014/main" id="{8FC11E7A-F0A7-3C4B-B7DD-5020541535E0}"/>
                </a:ext>
              </a:extLst>
            </p:cNvPr>
            <p:cNvCxnSpPr>
              <a:cxnSpLocks noChangeShapeType="1"/>
            </p:cNvCxnSpPr>
            <p:nvPr/>
          </p:nvCxnSpPr>
          <p:spPr bwMode="auto">
            <a:xfrm rot="10800000" flipH="1">
              <a:off x="3273579" y="3233541"/>
              <a:ext cx="776288"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27" name="Shape 415">
              <a:extLst>
                <a:ext uri="{FF2B5EF4-FFF2-40B4-BE49-F238E27FC236}">
                  <a16:creationId xmlns:a16="http://schemas.microsoft.com/office/drawing/2014/main" id="{ED99E8B3-6832-4146-AB60-81B1F8A5DAEC}"/>
                </a:ext>
              </a:extLst>
            </p:cNvPr>
            <p:cNvCxnSpPr>
              <a:cxnSpLocks noChangeShapeType="1"/>
            </p:cNvCxnSpPr>
            <p:nvPr/>
          </p:nvCxnSpPr>
          <p:spPr bwMode="auto">
            <a:xfrm rot="10800000">
              <a:off x="4049867" y="3233541"/>
              <a:ext cx="0"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28" name="Shape 416">
              <a:extLst>
                <a:ext uri="{FF2B5EF4-FFF2-40B4-BE49-F238E27FC236}">
                  <a16:creationId xmlns:a16="http://schemas.microsoft.com/office/drawing/2014/main" id="{5C800E62-188F-6F41-A145-CBB3407342C1}"/>
                </a:ext>
              </a:extLst>
            </p:cNvPr>
            <p:cNvCxnSpPr>
              <a:cxnSpLocks noChangeShapeType="1"/>
            </p:cNvCxnSpPr>
            <p:nvPr/>
          </p:nvCxnSpPr>
          <p:spPr bwMode="auto">
            <a:xfrm rot="10800000">
              <a:off x="3271198" y="3235128"/>
              <a:ext cx="776287" cy="20955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29" name="Shape 417">
              <a:extLst>
                <a:ext uri="{FF2B5EF4-FFF2-40B4-BE49-F238E27FC236}">
                  <a16:creationId xmlns:a16="http://schemas.microsoft.com/office/drawing/2014/main" id="{8D59DEA4-085B-D644-81CC-110A3BE2093A}"/>
                </a:ext>
              </a:extLst>
            </p:cNvPr>
            <p:cNvCxnSpPr>
              <a:cxnSpLocks noChangeShapeType="1"/>
            </p:cNvCxnSpPr>
            <p:nvPr/>
          </p:nvCxnSpPr>
          <p:spPr bwMode="auto">
            <a:xfrm rot="10800000">
              <a:off x="3273579" y="3233541"/>
              <a:ext cx="1588"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30" name="Shape 418">
              <a:extLst>
                <a:ext uri="{FF2B5EF4-FFF2-40B4-BE49-F238E27FC236}">
                  <a16:creationId xmlns:a16="http://schemas.microsoft.com/office/drawing/2014/main" id="{DBC0F9BA-76FD-5844-A955-B2B02B6BEAED}"/>
                </a:ext>
              </a:extLst>
            </p:cNvPr>
            <p:cNvCxnSpPr>
              <a:cxnSpLocks noChangeShapeType="1"/>
            </p:cNvCxnSpPr>
            <p:nvPr/>
          </p:nvCxnSpPr>
          <p:spPr bwMode="auto">
            <a:xfrm rot="10800000" flipH="1">
              <a:off x="2543329" y="3233541"/>
              <a:ext cx="730250"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31" name="Shape 419">
              <a:extLst>
                <a:ext uri="{FF2B5EF4-FFF2-40B4-BE49-F238E27FC236}">
                  <a16:creationId xmlns:a16="http://schemas.microsoft.com/office/drawing/2014/main" id="{F825167F-A999-F045-B2CF-EFDCFDA4FB19}"/>
                </a:ext>
              </a:extLst>
            </p:cNvPr>
            <p:cNvCxnSpPr>
              <a:cxnSpLocks noChangeShapeType="1"/>
            </p:cNvCxnSpPr>
            <p:nvPr/>
          </p:nvCxnSpPr>
          <p:spPr bwMode="auto">
            <a:xfrm rot="10800000">
              <a:off x="3273579" y="3233541"/>
              <a:ext cx="1492250"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32" name="Shape 420">
              <a:extLst>
                <a:ext uri="{FF2B5EF4-FFF2-40B4-BE49-F238E27FC236}">
                  <a16:creationId xmlns:a16="http://schemas.microsoft.com/office/drawing/2014/main" id="{B70E7AE1-50D0-AF4B-BEE3-3D6B4C6F7F34}"/>
                </a:ext>
              </a:extLst>
            </p:cNvPr>
            <p:cNvCxnSpPr>
              <a:cxnSpLocks noChangeShapeType="1"/>
            </p:cNvCxnSpPr>
            <p:nvPr/>
          </p:nvCxnSpPr>
          <p:spPr bwMode="auto">
            <a:xfrm rot="10800000">
              <a:off x="4049867" y="3233541"/>
              <a:ext cx="715962"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37" name="Shape 425">
              <a:extLst>
                <a:ext uri="{FF2B5EF4-FFF2-40B4-BE49-F238E27FC236}">
                  <a16:creationId xmlns:a16="http://schemas.microsoft.com/office/drawing/2014/main" id="{41714EA9-FC75-2345-9F91-412E25938187}"/>
                </a:ext>
              </a:extLst>
            </p:cNvPr>
            <p:cNvCxnSpPr>
              <a:cxnSpLocks noChangeShapeType="1"/>
            </p:cNvCxnSpPr>
            <p:nvPr/>
          </p:nvCxnSpPr>
          <p:spPr bwMode="auto">
            <a:xfrm>
              <a:off x="3273579" y="2631878"/>
              <a:ext cx="1588" cy="22860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61" name="Shape 449">
              <a:extLst>
                <a:ext uri="{FF2B5EF4-FFF2-40B4-BE49-F238E27FC236}">
                  <a16:creationId xmlns:a16="http://schemas.microsoft.com/office/drawing/2014/main" id="{099D481E-C06D-364E-A490-EB2ED6D789EC}"/>
                </a:ext>
              </a:extLst>
            </p:cNvPr>
            <p:cNvCxnSpPr>
              <a:cxnSpLocks noChangeShapeType="1"/>
            </p:cNvCxnSpPr>
            <p:nvPr/>
          </p:nvCxnSpPr>
          <p:spPr bwMode="auto">
            <a:xfrm rot="10800000">
              <a:off x="3273579" y="2104828"/>
              <a:ext cx="1588" cy="15875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62" name="Shape 450">
              <a:extLst>
                <a:ext uri="{FF2B5EF4-FFF2-40B4-BE49-F238E27FC236}">
                  <a16:creationId xmlns:a16="http://schemas.microsoft.com/office/drawing/2014/main" id="{CC736325-4912-F547-ADDE-7E8AB5461580}"/>
                </a:ext>
              </a:extLst>
            </p:cNvPr>
            <p:cNvCxnSpPr>
              <a:cxnSpLocks noChangeShapeType="1"/>
            </p:cNvCxnSpPr>
            <p:nvPr/>
          </p:nvCxnSpPr>
          <p:spPr bwMode="auto">
            <a:xfrm rot="10800000">
              <a:off x="4049867" y="2104828"/>
              <a:ext cx="0" cy="15875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63" name="Shape 451">
              <a:extLst>
                <a:ext uri="{FF2B5EF4-FFF2-40B4-BE49-F238E27FC236}">
                  <a16:creationId xmlns:a16="http://schemas.microsoft.com/office/drawing/2014/main" id="{78C861FC-4200-5F4B-9732-A08489124472}"/>
                </a:ext>
              </a:extLst>
            </p:cNvPr>
            <p:cNvCxnSpPr>
              <a:cxnSpLocks noChangeShapeType="1"/>
            </p:cNvCxnSpPr>
            <p:nvPr/>
          </p:nvCxnSpPr>
          <p:spPr bwMode="auto">
            <a:xfrm>
              <a:off x="3472017" y="1936553"/>
              <a:ext cx="376237" cy="3175"/>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grpSp>
      <p:cxnSp>
        <p:nvCxnSpPr>
          <p:cNvPr id="65" name="Shape 453">
            <a:extLst>
              <a:ext uri="{FF2B5EF4-FFF2-40B4-BE49-F238E27FC236}">
                <a16:creationId xmlns:a16="http://schemas.microsoft.com/office/drawing/2014/main" id="{644B3C72-7D79-F244-8D1E-A01C4505C1CA}"/>
              </a:ext>
            </a:extLst>
          </p:cNvPr>
          <p:cNvCxnSpPr>
            <a:cxnSpLocks noChangeShapeType="1"/>
          </p:cNvCxnSpPr>
          <p:nvPr/>
        </p:nvCxnSpPr>
        <p:spPr bwMode="auto">
          <a:xfrm>
            <a:off x="7518554" y="3585103"/>
            <a:ext cx="603250" cy="1588"/>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66" name="Shape 454">
            <a:extLst>
              <a:ext uri="{FF2B5EF4-FFF2-40B4-BE49-F238E27FC236}">
                <a16:creationId xmlns:a16="http://schemas.microsoft.com/office/drawing/2014/main" id="{1D0988E7-F2CE-4F43-BF61-7167DC248819}"/>
              </a:ext>
            </a:extLst>
          </p:cNvPr>
          <p:cNvCxnSpPr>
            <a:cxnSpLocks noChangeShapeType="1"/>
          </p:cNvCxnSpPr>
          <p:nvPr/>
        </p:nvCxnSpPr>
        <p:spPr bwMode="auto">
          <a:xfrm>
            <a:off x="7516967" y="3683528"/>
            <a:ext cx="601662" cy="1588"/>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sp>
        <p:nvSpPr>
          <p:cNvPr id="67" name="Shape 455">
            <a:extLst>
              <a:ext uri="{FF2B5EF4-FFF2-40B4-BE49-F238E27FC236}">
                <a16:creationId xmlns:a16="http://schemas.microsoft.com/office/drawing/2014/main" id="{A6BE59C0-712A-5E48-B8B2-73475CB125F5}"/>
              </a:ext>
            </a:extLst>
          </p:cNvPr>
          <p:cNvSpPr>
            <a:spLocks noChangeArrowheads="1"/>
          </p:cNvSpPr>
          <p:nvPr/>
        </p:nvSpPr>
        <p:spPr bwMode="auto">
          <a:xfrm flipH="1">
            <a:off x="7835043" y="3506652"/>
            <a:ext cx="53684" cy="280987"/>
          </a:xfrm>
          <a:prstGeom prst="ellipse">
            <a:avLst/>
          </a:prstGeom>
          <a:noFill/>
          <a:ln w="9525">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endParaRPr lang="en-US" altLang="en-US" sz="1200">
              <a:solidFill>
                <a:srgbClr val="FFFFFF"/>
              </a:solidFill>
              <a:latin typeface="Century Gothic" panose="020B0502020202020204" pitchFamily="34" charset="0"/>
              <a:sym typeface="Arial" panose="020B0604020202020204" pitchFamily="34" charset="0"/>
            </a:endParaRPr>
          </a:p>
        </p:txBody>
      </p:sp>
      <p:cxnSp>
        <p:nvCxnSpPr>
          <p:cNvPr id="68" name="Shape 456">
            <a:extLst>
              <a:ext uri="{FF2B5EF4-FFF2-40B4-BE49-F238E27FC236}">
                <a16:creationId xmlns:a16="http://schemas.microsoft.com/office/drawing/2014/main" id="{E74796B0-EE13-2349-B894-4E8B7BCE92D1}"/>
              </a:ext>
            </a:extLst>
          </p:cNvPr>
          <p:cNvCxnSpPr>
            <a:cxnSpLocks noChangeShapeType="1"/>
          </p:cNvCxnSpPr>
          <p:nvPr/>
        </p:nvCxnSpPr>
        <p:spPr bwMode="auto">
          <a:xfrm>
            <a:off x="8953654" y="3591453"/>
            <a:ext cx="801688" cy="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69" name="Shape 457">
            <a:extLst>
              <a:ext uri="{FF2B5EF4-FFF2-40B4-BE49-F238E27FC236}">
                <a16:creationId xmlns:a16="http://schemas.microsoft.com/office/drawing/2014/main" id="{015F7F83-0C5A-C04B-BDE6-E97D69C038BA}"/>
              </a:ext>
            </a:extLst>
          </p:cNvPr>
          <p:cNvCxnSpPr>
            <a:cxnSpLocks noChangeShapeType="1"/>
          </p:cNvCxnSpPr>
          <p:nvPr/>
        </p:nvCxnSpPr>
        <p:spPr bwMode="auto">
          <a:xfrm>
            <a:off x="8948892" y="3688291"/>
            <a:ext cx="801687" cy="158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sp>
        <p:nvSpPr>
          <p:cNvPr id="70" name="Shape 458">
            <a:extLst>
              <a:ext uri="{FF2B5EF4-FFF2-40B4-BE49-F238E27FC236}">
                <a16:creationId xmlns:a16="http://schemas.microsoft.com/office/drawing/2014/main" id="{D40F844A-3424-6647-82A7-50BC0FB99EE9}"/>
              </a:ext>
            </a:extLst>
          </p:cNvPr>
          <p:cNvSpPr>
            <a:spLocks noChangeArrowheads="1"/>
          </p:cNvSpPr>
          <p:nvPr/>
        </p:nvSpPr>
        <p:spPr bwMode="auto">
          <a:xfrm flipH="1">
            <a:off x="9339993" y="3511414"/>
            <a:ext cx="53684" cy="280988"/>
          </a:xfrm>
          <a:prstGeom prst="ellipse">
            <a:avLst/>
          </a:prstGeom>
          <a:noFill/>
          <a:ln w="9525">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endParaRPr lang="en-US" altLang="en-US" sz="1200">
              <a:solidFill>
                <a:srgbClr val="FFFFFF"/>
              </a:solidFill>
              <a:latin typeface="Century Gothic" panose="020B0502020202020204" pitchFamily="34" charset="0"/>
              <a:sym typeface="Arial" panose="020B0604020202020204" pitchFamily="34" charset="0"/>
            </a:endParaRPr>
          </a:p>
        </p:txBody>
      </p:sp>
      <p:cxnSp>
        <p:nvCxnSpPr>
          <p:cNvPr id="71" name="Shape 459">
            <a:extLst>
              <a:ext uri="{FF2B5EF4-FFF2-40B4-BE49-F238E27FC236}">
                <a16:creationId xmlns:a16="http://schemas.microsoft.com/office/drawing/2014/main" id="{A0698B05-C4A3-424C-AED9-2535DA4CDD14}"/>
              </a:ext>
            </a:extLst>
          </p:cNvPr>
          <p:cNvCxnSpPr>
            <a:cxnSpLocks noChangeShapeType="1"/>
          </p:cNvCxnSpPr>
          <p:nvPr/>
        </p:nvCxnSpPr>
        <p:spPr bwMode="auto">
          <a:xfrm>
            <a:off x="8242454" y="3004078"/>
            <a:ext cx="882650" cy="1588"/>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72" name="Shape 460">
            <a:extLst>
              <a:ext uri="{FF2B5EF4-FFF2-40B4-BE49-F238E27FC236}">
                <a16:creationId xmlns:a16="http://schemas.microsoft.com/office/drawing/2014/main" id="{D0D9386A-BCD2-0348-8EEB-D567522A6D56}"/>
              </a:ext>
            </a:extLst>
          </p:cNvPr>
          <p:cNvCxnSpPr>
            <a:cxnSpLocks noChangeShapeType="1"/>
          </p:cNvCxnSpPr>
          <p:nvPr/>
        </p:nvCxnSpPr>
        <p:spPr bwMode="auto">
          <a:xfrm>
            <a:off x="8239279" y="3104091"/>
            <a:ext cx="884238" cy="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sp>
        <p:nvSpPr>
          <p:cNvPr id="73" name="Shape 461">
            <a:extLst>
              <a:ext uri="{FF2B5EF4-FFF2-40B4-BE49-F238E27FC236}">
                <a16:creationId xmlns:a16="http://schemas.microsoft.com/office/drawing/2014/main" id="{0B203D0D-30E8-3E44-93C5-8AB3C2FDFF67}"/>
              </a:ext>
            </a:extLst>
          </p:cNvPr>
          <p:cNvSpPr>
            <a:spLocks noChangeArrowheads="1"/>
          </p:cNvSpPr>
          <p:nvPr/>
        </p:nvSpPr>
        <p:spPr bwMode="auto">
          <a:xfrm flipH="1">
            <a:off x="8613928" y="2920741"/>
            <a:ext cx="74921" cy="280987"/>
          </a:xfrm>
          <a:prstGeom prst="ellipse">
            <a:avLst/>
          </a:prstGeom>
          <a:noFill/>
          <a:ln w="9525">
            <a:solidFill>
              <a:srgbClr val="00B0F0"/>
            </a:solidFill>
            <a:prstDash val="dash"/>
            <a:round/>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endParaRPr lang="en-US" altLang="en-US" sz="1200">
              <a:solidFill>
                <a:srgbClr val="FFFFFF"/>
              </a:solidFill>
              <a:latin typeface="Century Gothic" panose="020B0502020202020204" pitchFamily="34" charset="0"/>
              <a:sym typeface="Arial" panose="020B0604020202020204" pitchFamily="34" charset="0"/>
            </a:endParaRPr>
          </a:p>
        </p:txBody>
      </p:sp>
      <p:cxnSp>
        <p:nvCxnSpPr>
          <p:cNvPr id="76" name="Shape 467">
            <a:extLst>
              <a:ext uri="{FF2B5EF4-FFF2-40B4-BE49-F238E27FC236}">
                <a16:creationId xmlns:a16="http://schemas.microsoft.com/office/drawing/2014/main" id="{4C5FE626-112C-F84C-AFE7-14E670C05075}"/>
              </a:ext>
            </a:extLst>
          </p:cNvPr>
          <p:cNvCxnSpPr>
            <a:cxnSpLocks noChangeShapeType="1"/>
          </p:cNvCxnSpPr>
          <p:nvPr/>
        </p:nvCxnSpPr>
        <p:spPr bwMode="auto">
          <a:xfrm>
            <a:off x="8232929" y="2118253"/>
            <a:ext cx="776288" cy="75565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77" name="Shape 468">
            <a:extLst>
              <a:ext uri="{FF2B5EF4-FFF2-40B4-BE49-F238E27FC236}">
                <a16:creationId xmlns:a16="http://schemas.microsoft.com/office/drawing/2014/main" id="{440680DB-523C-DE43-9F75-AA15FC9692D3}"/>
              </a:ext>
            </a:extLst>
          </p:cNvPr>
          <p:cNvCxnSpPr>
            <a:cxnSpLocks noChangeShapeType="1"/>
          </p:cNvCxnSpPr>
          <p:nvPr/>
        </p:nvCxnSpPr>
        <p:spPr bwMode="auto">
          <a:xfrm>
            <a:off x="9010804" y="2118253"/>
            <a:ext cx="0" cy="75565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78" name="Shape 469">
            <a:extLst>
              <a:ext uri="{FF2B5EF4-FFF2-40B4-BE49-F238E27FC236}">
                <a16:creationId xmlns:a16="http://schemas.microsoft.com/office/drawing/2014/main" id="{831B4E1A-7DE9-4C48-9BEC-46AE830B85E9}"/>
              </a:ext>
            </a:extLst>
          </p:cNvPr>
          <p:cNvCxnSpPr>
            <a:cxnSpLocks noChangeShapeType="1"/>
          </p:cNvCxnSpPr>
          <p:nvPr/>
        </p:nvCxnSpPr>
        <p:spPr bwMode="auto">
          <a:xfrm flipH="1">
            <a:off x="8234517" y="2118253"/>
            <a:ext cx="776287" cy="75565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79" name="Shape 470">
            <a:extLst>
              <a:ext uri="{FF2B5EF4-FFF2-40B4-BE49-F238E27FC236}">
                <a16:creationId xmlns:a16="http://schemas.microsoft.com/office/drawing/2014/main" id="{EFBD0174-D301-7946-BF76-D9F4DC142E66}"/>
              </a:ext>
            </a:extLst>
          </p:cNvPr>
          <p:cNvCxnSpPr>
            <a:cxnSpLocks noChangeShapeType="1"/>
          </p:cNvCxnSpPr>
          <p:nvPr/>
        </p:nvCxnSpPr>
        <p:spPr bwMode="auto">
          <a:xfrm rot="10800000" flipH="1">
            <a:off x="7504267" y="3246966"/>
            <a:ext cx="1504950"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80" name="Shape 471">
            <a:extLst>
              <a:ext uri="{FF2B5EF4-FFF2-40B4-BE49-F238E27FC236}">
                <a16:creationId xmlns:a16="http://schemas.microsoft.com/office/drawing/2014/main" id="{1B696B8B-4431-7D49-A104-27091F198828}"/>
              </a:ext>
            </a:extLst>
          </p:cNvPr>
          <p:cNvCxnSpPr>
            <a:cxnSpLocks noChangeShapeType="1"/>
          </p:cNvCxnSpPr>
          <p:nvPr/>
        </p:nvCxnSpPr>
        <p:spPr bwMode="auto">
          <a:xfrm rot="10800000" flipH="1">
            <a:off x="8234517" y="3246966"/>
            <a:ext cx="774700"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81" name="Shape 472">
            <a:extLst>
              <a:ext uri="{FF2B5EF4-FFF2-40B4-BE49-F238E27FC236}">
                <a16:creationId xmlns:a16="http://schemas.microsoft.com/office/drawing/2014/main" id="{88A7C7DE-650C-4F46-B486-84D182BDB4E4}"/>
              </a:ext>
            </a:extLst>
          </p:cNvPr>
          <p:cNvCxnSpPr>
            <a:cxnSpLocks noChangeShapeType="1"/>
          </p:cNvCxnSpPr>
          <p:nvPr/>
        </p:nvCxnSpPr>
        <p:spPr bwMode="auto">
          <a:xfrm rot="10800000" flipH="1">
            <a:off x="9009217" y="3246966"/>
            <a:ext cx="1587"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82" name="Shape 473">
            <a:extLst>
              <a:ext uri="{FF2B5EF4-FFF2-40B4-BE49-F238E27FC236}">
                <a16:creationId xmlns:a16="http://schemas.microsoft.com/office/drawing/2014/main" id="{DC5C56E2-EEC7-F147-B835-BA9526EEF878}"/>
              </a:ext>
            </a:extLst>
          </p:cNvPr>
          <p:cNvCxnSpPr>
            <a:cxnSpLocks noChangeShapeType="1"/>
          </p:cNvCxnSpPr>
          <p:nvPr/>
        </p:nvCxnSpPr>
        <p:spPr bwMode="auto">
          <a:xfrm rot="10800000">
            <a:off x="8340879" y="3372378"/>
            <a:ext cx="774700" cy="20955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83" name="Shape 474">
            <a:extLst>
              <a:ext uri="{FF2B5EF4-FFF2-40B4-BE49-F238E27FC236}">
                <a16:creationId xmlns:a16="http://schemas.microsoft.com/office/drawing/2014/main" id="{0F4B3F40-7C73-B647-AE4F-3C431B491309}"/>
              </a:ext>
            </a:extLst>
          </p:cNvPr>
          <p:cNvCxnSpPr>
            <a:cxnSpLocks noChangeShapeType="1"/>
          </p:cNvCxnSpPr>
          <p:nvPr/>
        </p:nvCxnSpPr>
        <p:spPr bwMode="auto">
          <a:xfrm rot="10800000" flipH="1">
            <a:off x="8234517" y="3246966"/>
            <a:ext cx="1587"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84" name="Shape 475">
            <a:extLst>
              <a:ext uri="{FF2B5EF4-FFF2-40B4-BE49-F238E27FC236}">
                <a16:creationId xmlns:a16="http://schemas.microsoft.com/office/drawing/2014/main" id="{D74B93CE-E694-1B4B-B6DA-421DB73D2C6E}"/>
              </a:ext>
            </a:extLst>
          </p:cNvPr>
          <p:cNvCxnSpPr>
            <a:cxnSpLocks noChangeShapeType="1"/>
          </p:cNvCxnSpPr>
          <p:nvPr/>
        </p:nvCxnSpPr>
        <p:spPr bwMode="auto">
          <a:xfrm rot="10800000" flipH="1">
            <a:off x="7504267" y="3246966"/>
            <a:ext cx="730250"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85" name="Shape 476">
            <a:extLst>
              <a:ext uri="{FF2B5EF4-FFF2-40B4-BE49-F238E27FC236}">
                <a16:creationId xmlns:a16="http://schemas.microsoft.com/office/drawing/2014/main" id="{9AD4130B-E463-4741-8889-B410FC3ACEAA}"/>
              </a:ext>
            </a:extLst>
          </p:cNvPr>
          <p:cNvCxnSpPr>
            <a:cxnSpLocks noChangeShapeType="1"/>
          </p:cNvCxnSpPr>
          <p:nvPr/>
        </p:nvCxnSpPr>
        <p:spPr bwMode="auto">
          <a:xfrm rot="10800000">
            <a:off x="8234517" y="3246966"/>
            <a:ext cx="1492250"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86" name="Shape 477">
            <a:extLst>
              <a:ext uri="{FF2B5EF4-FFF2-40B4-BE49-F238E27FC236}">
                <a16:creationId xmlns:a16="http://schemas.microsoft.com/office/drawing/2014/main" id="{97D17975-FA13-D14F-BAC3-3C17D6DB6B62}"/>
              </a:ext>
            </a:extLst>
          </p:cNvPr>
          <p:cNvCxnSpPr>
            <a:cxnSpLocks noChangeShapeType="1"/>
          </p:cNvCxnSpPr>
          <p:nvPr/>
        </p:nvCxnSpPr>
        <p:spPr bwMode="auto">
          <a:xfrm rot="10800000">
            <a:off x="9009217" y="3246966"/>
            <a:ext cx="717550" cy="21113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89" name="Shape 482">
            <a:extLst>
              <a:ext uri="{FF2B5EF4-FFF2-40B4-BE49-F238E27FC236}">
                <a16:creationId xmlns:a16="http://schemas.microsoft.com/office/drawing/2014/main" id="{4B3D2A52-12C7-474E-AE48-7ACDC9A7D742}"/>
              </a:ext>
            </a:extLst>
          </p:cNvPr>
          <p:cNvCxnSpPr>
            <a:cxnSpLocks noChangeShapeType="1"/>
          </p:cNvCxnSpPr>
          <p:nvPr/>
        </p:nvCxnSpPr>
        <p:spPr bwMode="auto">
          <a:xfrm>
            <a:off x="8232929" y="2118253"/>
            <a:ext cx="3175" cy="75565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106" name="Shape 505">
            <a:extLst>
              <a:ext uri="{FF2B5EF4-FFF2-40B4-BE49-F238E27FC236}">
                <a16:creationId xmlns:a16="http://schemas.microsoft.com/office/drawing/2014/main" id="{AD619262-5DC8-FB41-A339-4A09A0F86B88}"/>
              </a:ext>
            </a:extLst>
          </p:cNvPr>
          <p:cNvCxnSpPr>
            <a:cxnSpLocks noChangeShapeType="1"/>
          </p:cNvCxnSpPr>
          <p:nvPr/>
        </p:nvCxnSpPr>
        <p:spPr bwMode="auto">
          <a:xfrm>
            <a:off x="8432954" y="1949978"/>
            <a:ext cx="376238" cy="3175"/>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sp>
        <p:nvSpPr>
          <p:cNvPr id="2" name="日期占位符 1">
            <a:extLst>
              <a:ext uri="{FF2B5EF4-FFF2-40B4-BE49-F238E27FC236}">
                <a16:creationId xmlns:a16="http://schemas.microsoft.com/office/drawing/2014/main" id="{A9638195-B709-D749-B118-C4A05E4ABB9F}"/>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DED12B64-42E1-BC40-BC08-9A8F1B1A663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EAB1A5EB-A891-1E42-B7ED-BCF9E905E496}"/>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15</a:t>
            </a:fld>
            <a:endParaRPr lang="zh-CN" altLang="en-US" dirty="0"/>
          </a:p>
        </p:txBody>
      </p:sp>
      <p:sp>
        <p:nvSpPr>
          <p:cNvPr id="5" name="标题 4">
            <a:extLst>
              <a:ext uri="{FF2B5EF4-FFF2-40B4-BE49-F238E27FC236}">
                <a16:creationId xmlns:a16="http://schemas.microsoft.com/office/drawing/2014/main" id="{59A1D502-D5DE-504E-9FB0-7FDA66430AF7}"/>
              </a:ext>
            </a:extLst>
          </p:cNvPr>
          <p:cNvSpPr>
            <a:spLocks noGrp="1"/>
          </p:cNvSpPr>
          <p:nvPr>
            <p:ph type="ctrTitle"/>
          </p:nvPr>
        </p:nvSpPr>
        <p:spPr>
          <a:xfrm>
            <a:off x="558800" y="165099"/>
            <a:ext cx="8817212" cy="550863"/>
          </a:xfrm>
        </p:spPr>
        <p:txBody>
          <a:bodyPr>
            <a:normAutofit/>
          </a:bodyPr>
          <a:lstStyle/>
          <a:p>
            <a:r>
              <a:rPr kumimoji="1" lang="en" altLang="zh-CN" dirty="0"/>
              <a:t>DR Solution for Multiple Data Centers </a:t>
            </a:r>
            <a:endParaRPr kumimoji="1" lang="zh-CN" altLang="en-US" dirty="0"/>
          </a:p>
        </p:txBody>
      </p:sp>
      <p:sp>
        <p:nvSpPr>
          <p:cNvPr id="6" name="文本框 82">
            <a:extLst>
              <a:ext uri="{FF2B5EF4-FFF2-40B4-BE49-F238E27FC236}">
                <a16:creationId xmlns:a16="http://schemas.microsoft.com/office/drawing/2014/main" id="{DE8600F7-1CA3-AF4C-B6F3-FC4A689548AA}"/>
              </a:ext>
            </a:extLst>
          </p:cNvPr>
          <p:cNvSpPr>
            <a:spLocks noChangeArrowheads="1"/>
          </p:cNvSpPr>
          <p:nvPr/>
        </p:nvSpPr>
        <p:spPr bwMode="auto">
          <a:xfrm>
            <a:off x="2868976" y="5305141"/>
            <a:ext cx="8001000" cy="88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pP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Built-in</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CDP</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with</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near-0</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RPO</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and</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RTO</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&lt;10</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mins</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for</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business</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protection</a:t>
            </a:r>
          </a:p>
          <a:p>
            <a:pPr>
              <a:lnSpc>
                <a:spcPct val="150000"/>
              </a:lnSpc>
              <a:spcBef>
                <a:spcPct val="0"/>
              </a:spcBef>
            </a:pP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Built-in</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data</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backup</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from</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VMware</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to</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S</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angfor</a:t>
            </a:r>
          </a:p>
          <a:p>
            <a:pPr>
              <a:lnSpc>
                <a:spcPct val="150000"/>
              </a:lnSpc>
              <a:spcBef>
                <a:spcPct val="0"/>
              </a:spcBef>
            </a:pP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A</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simple,</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economical</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and</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easy</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to</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use</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solution</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for</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Disaster</a:t>
            </a:r>
            <a:r>
              <a:rPr lang="zh-CN"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200" dirty="0">
                <a:solidFill>
                  <a:srgbClr val="FFFFFF"/>
                </a:solidFill>
                <a:latin typeface="Century Gothic" panose="020B0502020202020204" pitchFamily="34" charset="0"/>
                <a:ea typeface="Microsoft YaHei" panose="020B0503020204020204" pitchFamily="34" charset="-122"/>
                <a:sym typeface="Microsoft YaHei" panose="020B0503020204020204" pitchFamily="34" charset="-122"/>
              </a:rPr>
              <a:t>Recovery</a:t>
            </a:r>
            <a:endParaRPr lang="en-US" altLang="en-US" sz="1400" dirty="0">
              <a:latin typeface="Century Gothic" panose="020B0502020202020204" pitchFamily="34" charset="0"/>
            </a:endParaRPr>
          </a:p>
        </p:txBody>
      </p:sp>
      <p:pic>
        <p:nvPicPr>
          <p:cNvPr id="7" name="Shape 393">
            <a:extLst>
              <a:ext uri="{FF2B5EF4-FFF2-40B4-BE49-F238E27FC236}">
                <a16:creationId xmlns:a16="http://schemas.microsoft.com/office/drawing/2014/main" id="{81BF48C9-8298-CC42-B4EC-A13A86E3687E}"/>
              </a:ext>
            </a:extLst>
          </p:cNvPr>
          <p:cNvPicPr preferRelativeResize="0">
            <a:picLocks noChangeArrowheads="1"/>
          </p:cNvPicPr>
          <p:nvPr/>
        </p:nvPicPr>
        <p:blipFill>
          <a:blip r:embed="rId3">
            <a:biLevel thresh="25000"/>
            <a:extLst>
              <a:ext uri="{28A0092B-C50C-407E-A947-70E740481C1C}">
                <a14:useLocalDpi xmlns:a14="http://schemas.microsoft.com/office/drawing/2010/main" val="0"/>
              </a:ext>
            </a:extLst>
          </a:blip>
          <a:srcRect/>
          <a:stretch>
            <a:fillRect/>
          </a:stretch>
        </p:blipFill>
        <p:spPr bwMode="auto">
          <a:xfrm>
            <a:off x="8091351" y="4023949"/>
            <a:ext cx="1273175" cy="7858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17" name="Shape 405" descr="图片238">
            <a:extLst>
              <a:ext uri="{FF2B5EF4-FFF2-40B4-BE49-F238E27FC236}">
                <a16:creationId xmlns:a16="http://schemas.microsoft.com/office/drawing/2014/main" id="{85F29E99-9582-AF4E-984D-05D917FAB1C4}"/>
              </a:ext>
            </a:extLst>
          </p:cNvPr>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3554" y="2860478"/>
            <a:ext cx="400050"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Shape 406" descr="图片238">
            <a:extLst>
              <a:ext uri="{FF2B5EF4-FFF2-40B4-BE49-F238E27FC236}">
                <a16:creationId xmlns:a16="http://schemas.microsoft.com/office/drawing/2014/main" id="{765A77FA-49D6-E449-8D72-9C4E1A5047A7}"/>
              </a:ext>
            </a:extLst>
          </p:cNvPr>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8254" y="2860478"/>
            <a:ext cx="400050"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Shape 421" descr="图片239">
            <a:extLst>
              <a:ext uri="{FF2B5EF4-FFF2-40B4-BE49-F238E27FC236}">
                <a16:creationId xmlns:a16="http://schemas.microsoft.com/office/drawing/2014/main" id="{4B84D32E-AC69-D14F-B313-E687129F9099}"/>
              </a:ext>
            </a:extLst>
          </p:cNvPr>
          <p:cNvPicPr preferRelativeResize="0">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8254" y="2266753"/>
            <a:ext cx="4000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Shape 422" descr="图片240">
            <a:extLst>
              <a:ext uri="{FF2B5EF4-FFF2-40B4-BE49-F238E27FC236}">
                <a16:creationId xmlns:a16="http://schemas.microsoft.com/office/drawing/2014/main" id="{A2C00D15-E00C-D34F-B880-C742F37652D6}"/>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65804" y="3444678"/>
            <a:ext cx="400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Shape 423" descr="图片240">
            <a:extLst>
              <a:ext uri="{FF2B5EF4-FFF2-40B4-BE49-F238E27FC236}">
                <a16:creationId xmlns:a16="http://schemas.microsoft.com/office/drawing/2014/main" id="{7B6DC8FA-F34B-904A-9AB2-28FEE2756A17}"/>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8254" y="3444678"/>
            <a:ext cx="400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Shape 424" descr="图片239">
            <a:extLst>
              <a:ext uri="{FF2B5EF4-FFF2-40B4-BE49-F238E27FC236}">
                <a16:creationId xmlns:a16="http://schemas.microsoft.com/office/drawing/2014/main" id="{811AFF48-A06A-BF49-B6EA-C121F8D157AB}"/>
              </a:ext>
            </a:extLst>
          </p:cNvPr>
          <p:cNvPicPr preferRelativeResize="0">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3554" y="2266753"/>
            <a:ext cx="4000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Shape 426" descr="图片240">
            <a:extLst>
              <a:ext uri="{FF2B5EF4-FFF2-40B4-BE49-F238E27FC236}">
                <a16:creationId xmlns:a16="http://schemas.microsoft.com/office/drawing/2014/main" id="{9D1B5127-E552-A142-A95C-FED52F9F49EC}"/>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3554" y="3444678"/>
            <a:ext cx="400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Shape 427" descr="图片240">
            <a:extLst>
              <a:ext uri="{FF2B5EF4-FFF2-40B4-BE49-F238E27FC236}">
                <a16:creationId xmlns:a16="http://schemas.microsoft.com/office/drawing/2014/main" id="{B6B2A813-38F6-FD41-8DC2-E7DB598BE908}"/>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3304" y="3444678"/>
            <a:ext cx="400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Shape 431" descr="图片223">
            <a:extLst>
              <a:ext uri="{FF2B5EF4-FFF2-40B4-BE49-F238E27FC236}">
                <a16:creationId xmlns:a16="http://schemas.microsoft.com/office/drawing/2014/main" id="{9CB594EC-8D0F-5C42-A508-49D305870105}"/>
              </a:ext>
            </a:extLst>
          </p:cNvPr>
          <p:cNvPicPr preferRelativeResize="0">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85029" y="4764430"/>
            <a:ext cx="23971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Shape 432" descr="图片223">
            <a:extLst>
              <a:ext uri="{FF2B5EF4-FFF2-40B4-BE49-F238E27FC236}">
                <a16:creationId xmlns:a16="http://schemas.microsoft.com/office/drawing/2014/main" id="{72A2324D-57D3-FC49-AC24-83A3D2286A70}"/>
              </a:ext>
            </a:extLst>
          </p:cNvPr>
          <p:cNvPicPr preferRelativeResize="0">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61254" y="4764430"/>
            <a:ext cx="23971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Shape 433" descr="图片223">
            <a:extLst>
              <a:ext uri="{FF2B5EF4-FFF2-40B4-BE49-F238E27FC236}">
                <a16:creationId xmlns:a16="http://schemas.microsoft.com/office/drawing/2014/main" id="{5E864C32-CA6F-B144-8983-9F1EAE717972}"/>
              </a:ext>
            </a:extLst>
          </p:cNvPr>
          <p:cNvPicPr preferRelativeResize="0">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35892" y="4764430"/>
            <a:ext cx="239712"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 name="组合 132">
            <a:extLst>
              <a:ext uri="{FF2B5EF4-FFF2-40B4-BE49-F238E27FC236}">
                <a16:creationId xmlns:a16="http://schemas.microsoft.com/office/drawing/2014/main" id="{A046ACD8-D9BB-3F49-9842-38E9EFCB8A76}"/>
              </a:ext>
            </a:extLst>
          </p:cNvPr>
          <p:cNvGrpSpPr/>
          <p:nvPr/>
        </p:nvGrpSpPr>
        <p:grpSpPr>
          <a:xfrm>
            <a:off x="2304978" y="3943152"/>
            <a:ext cx="503238" cy="227013"/>
            <a:chOff x="2289329" y="3943153"/>
            <a:chExt cx="503238" cy="227013"/>
          </a:xfrm>
        </p:grpSpPr>
        <p:pic>
          <p:nvPicPr>
            <p:cNvPr id="47" name="Shape 435" descr="图片682">
              <a:extLst>
                <a:ext uri="{FF2B5EF4-FFF2-40B4-BE49-F238E27FC236}">
                  <a16:creationId xmlns:a16="http://schemas.microsoft.com/office/drawing/2014/main" id="{355AF2C0-6E06-2D4F-968A-1FE08A14F707}"/>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9329" y="3943153"/>
              <a:ext cx="160338"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Shape 436" descr="图片682">
              <a:extLst>
                <a:ext uri="{FF2B5EF4-FFF2-40B4-BE49-F238E27FC236}">
                  <a16:creationId xmlns:a16="http://schemas.microsoft.com/office/drawing/2014/main" id="{9CFC480D-8E73-ED49-85F2-F269E389A605}"/>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03629" y="3943153"/>
              <a:ext cx="15875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Shape 437" descr="图片682">
              <a:extLst>
                <a:ext uri="{FF2B5EF4-FFF2-40B4-BE49-F238E27FC236}">
                  <a16:creationId xmlns:a16="http://schemas.microsoft.com/office/drawing/2014/main" id="{0141A4E1-FEA4-E444-A10E-C4C3681997C2}"/>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7929" y="3943153"/>
              <a:ext cx="1619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Shape 438" descr="图片682">
              <a:extLst>
                <a:ext uri="{FF2B5EF4-FFF2-40B4-BE49-F238E27FC236}">
                  <a16:creationId xmlns:a16="http://schemas.microsoft.com/office/drawing/2014/main" id="{5998DA10-335C-2B43-9A05-6455430CDC0F}"/>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3817" y="3943153"/>
              <a:ext cx="15875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9" name="Shape 447" descr="图片235">
            <a:extLst>
              <a:ext uri="{FF2B5EF4-FFF2-40B4-BE49-F238E27FC236}">
                <a16:creationId xmlns:a16="http://schemas.microsoft.com/office/drawing/2014/main" id="{7E2B59B7-465C-3F4C-99FE-C5B46E87C40E}"/>
              </a:ext>
            </a:extLst>
          </p:cNvPr>
          <p:cNvPicPr preferRelativeResize="0">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70379" y="1769866"/>
            <a:ext cx="401638"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Shape 448" descr="图片235">
            <a:extLst>
              <a:ext uri="{FF2B5EF4-FFF2-40B4-BE49-F238E27FC236}">
                <a16:creationId xmlns:a16="http://schemas.microsoft.com/office/drawing/2014/main" id="{967F6BD9-D121-3240-A577-0CE3D807B59E}"/>
              </a:ext>
            </a:extLst>
          </p:cNvPr>
          <p:cNvPicPr preferRelativeResize="0">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49842" y="1769866"/>
            <a:ext cx="401637"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Shape 452">
            <a:extLst>
              <a:ext uri="{FF2B5EF4-FFF2-40B4-BE49-F238E27FC236}">
                <a16:creationId xmlns:a16="http://schemas.microsoft.com/office/drawing/2014/main" id="{2523409B-21E9-0042-81C6-82114D1302C0}"/>
              </a:ext>
            </a:extLst>
          </p:cNvPr>
          <p:cNvSpPr>
            <a:spLocks noChangeArrowheads="1"/>
          </p:cNvSpPr>
          <p:nvPr/>
        </p:nvSpPr>
        <p:spPr bwMode="auto">
          <a:xfrm>
            <a:off x="2624292" y="942778"/>
            <a:ext cx="2011362" cy="315913"/>
          </a:xfrm>
          <a:prstGeom prst="rect">
            <a:avLst/>
          </a:prstGeom>
          <a:solidFill>
            <a:srgbClr val="00B0F0"/>
          </a:solidFill>
          <a:ln w="9525">
            <a:noFill/>
            <a:miter lim="800000"/>
            <a:headEnd/>
            <a:tailEnd/>
          </a:ln>
        </p:spPr>
        <p:txBody>
          <a:bodyPr lIns="68575" tIns="34275" rIns="68575" bIns="34275" anchor="ctr"/>
          <a:lstStyle>
            <a:lvl1pPr marL="257175" indent="-25717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600" b="1">
                <a:solidFill>
                  <a:srgbClr val="FFFFFF"/>
                </a:solidFill>
                <a:latin typeface="Century Gothic" panose="020B0502020202020204" pitchFamily="34" charset="0"/>
                <a:sym typeface="Helvetica Neue" panose="02000503000000020004" pitchFamily="2" charset="0"/>
              </a:rPr>
              <a:t>Production</a:t>
            </a:r>
          </a:p>
        </p:txBody>
      </p:sp>
      <p:pic>
        <p:nvPicPr>
          <p:cNvPr id="74" name="Shape 462" descr="图片238">
            <a:extLst>
              <a:ext uri="{FF2B5EF4-FFF2-40B4-BE49-F238E27FC236}">
                <a16:creationId xmlns:a16="http://schemas.microsoft.com/office/drawing/2014/main" id="{E69AE149-43BC-454F-95D0-31DE3AD4E40B}"/>
              </a:ext>
            </a:extLst>
          </p:cNvPr>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7354" y="2859616"/>
            <a:ext cx="400050"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Shape 463" descr="图片238">
            <a:extLst>
              <a:ext uri="{FF2B5EF4-FFF2-40B4-BE49-F238E27FC236}">
                <a16:creationId xmlns:a16="http://schemas.microsoft.com/office/drawing/2014/main" id="{ECA2DB54-DF3E-A141-A7B5-9BB1033ADDA5}"/>
              </a:ext>
            </a:extLst>
          </p:cNvPr>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2054" y="2859616"/>
            <a:ext cx="401638"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 name="Shape 479" descr="图片240">
            <a:extLst>
              <a:ext uri="{FF2B5EF4-FFF2-40B4-BE49-F238E27FC236}">
                <a16:creationId xmlns:a16="http://schemas.microsoft.com/office/drawing/2014/main" id="{C4CF4900-E404-744F-B457-9F2889EAD593}"/>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26742" y="3458103"/>
            <a:ext cx="401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Shape 480" descr="图片240">
            <a:extLst>
              <a:ext uri="{FF2B5EF4-FFF2-40B4-BE49-F238E27FC236}">
                <a16:creationId xmlns:a16="http://schemas.microsoft.com/office/drawing/2014/main" id="{759B8515-BB66-844D-80A0-3259EED85E24}"/>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10779" y="3458103"/>
            <a:ext cx="400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Shape 483" descr="图片240">
            <a:extLst>
              <a:ext uri="{FF2B5EF4-FFF2-40B4-BE49-F238E27FC236}">
                <a16:creationId xmlns:a16="http://schemas.microsoft.com/office/drawing/2014/main" id="{FCFD5CFF-6E79-A84A-A9D9-AD9844BC2653}"/>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34492" y="3458103"/>
            <a:ext cx="401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Shape 484" descr="图片240">
            <a:extLst>
              <a:ext uri="{FF2B5EF4-FFF2-40B4-BE49-F238E27FC236}">
                <a16:creationId xmlns:a16="http://schemas.microsoft.com/office/drawing/2014/main" id="{9ED1E469-559D-554F-BEC2-E4706267C21B}"/>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2654" y="3458103"/>
            <a:ext cx="401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 name="组合 152">
            <a:extLst>
              <a:ext uri="{FF2B5EF4-FFF2-40B4-BE49-F238E27FC236}">
                <a16:creationId xmlns:a16="http://schemas.microsoft.com/office/drawing/2014/main" id="{6A4D0B3C-DA09-4647-A283-5165D2199534}"/>
              </a:ext>
            </a:extLst>
          </p:cNvPr>
          <p:cNvGrpSpPr/>
          <p:nvPr/>
        </p:nvGrpSpPr>
        <p:grpSpPr>
          <a:xfrm>
            <a:off x="7737287" y="4441541"/>
            <a:ext cx="1995487" cy="225425"/>
            <a:chOff x="7716992" y="4159053"/>
            <a:chExt cx="1995487" cy="225425"/>
          </a:xfrm>
        </p:grpSpPr>
        <p:pic>
          <p:nvPicPr>
            <p:cNvPr id="92" name="Shape 485" descr="图片682">
              <a:extLst>
                <a:ext uri="{FF2B5EF4-FFF2-40B4-BE49-F238E27FC236}">
                  <a16:creationId xmlns:a16="http://schemas.microsoft.com/office/drawing/2014/main" id="{958396E9-E01A-7E4F-9B41-7D34E511C205}"/>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16992" y="4159053"/>
              <a:ext cx="158750"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Shape 486" descr="图片682">
              <a:extLst>
                <a:ext uri="{FF2B5EF4-FFF2-40B4-BE49-F238E27FC236}">
                  <a16:creationId xmlns:a16="http://schemas.microsoft.com/office/drawing/2014/main" id="{2CB65B73-FAD9-394F-B66C-34F817B35055}"/>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29704" y="4159053"/>
              <a:ext cx="160338"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Shape 487" descr="图片682">
              <a:extLst>
                <a:ext uri="{FF2B5EF4-FFF2-40B4-BE49-F238E27FC236}">
                  <a16:creationId xmlns:a16="http://schemas.microsoft.com/office/drawing/2014/main" id="{AD31F56F-F3CC-FE41-80DC-4023ED08A7E3}"/>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7179" y="4159053"/>
              <a:ext cx="158750"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Shape 488" descr="图片682">
              <a:extLst>
                <a:ext uri="{FF2B5EF4-FFF2-40B4-BE49-F238E27FC236}">
                  <a16:creationId xmlns:a16="http://schemas.microsoft.com/office/drawing/2014/main" id="{855F5E14-8773-EF49-A1E1-CCC6D6C4DFC5}"/>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59892" y="4159053"/>
              <a:ext cx="160337"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 name="Shape 493" descr="图片682">
              <a:extLst>
                <a:ext uri="{FF2B5EF4-FFF2-40B4-BE49-F238E27FC236}">
                  <a16:creationId xmlns:a16="http://schemas.microsoft.com/office/drawing/2014/main" id="{661CF2FF-BB0B-D34A-90F8-2285214C46F5}"/>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80579" y="4159053"/>
              <a:ext cx="158750"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 name="Shape 494" descr="图片682">
              <a:extLst>
                <a:ext uri="{FF2B5EF4-FFF2-40B4-BE49-F238E27FC236}">
                  <a16:creationId xmlns:a16="http://schemas.microsoft.com/office/drawing/2014/main" id="{359005A2-BA67-9949-94A6-8437A8A1885C}"/>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94879" y="4159053"/>
              <a:ext cx="160338"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 name="Shape 495" descr="图片682">
              <a:extLst>
                <a:ext uri="{FF2B5EF4-FFF2-40B4-BE49-F238E27FC236}">
                  <a16:creationId xmlns:a16="http://schemas.microsoft.com/office/drawing/2014/main" id="{0F6AD458-BF35-2245-90EC-56DD28D0F63C}"/>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179" y="4159053"/>
              <a:ext cx="158750"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 name="Shape 496" descr="图片682">
              <a:extLst>
                <a:ext uri="{FF2B5EF4-FFF2-40B4-BE49-F238E27FC236}">
                  <a16:creationId xmlns:a16="http://schemas.microsoft.com/office/drawing/2014/main" id="{796DF2AB-824F-0444-8F66-2FC52ACEF0AC}"/>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3479" y="4159053"/>
              <a:ext cx="16192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 name="Shape 497" descr="图片682">
              <a:extLst>
                <a:ext uri="{FF2B5EF4-FFF2-40B4-BE49-F238E27FC236}">
                  <a16:creationId xmlns:a16="http://schemas.microsoft.com/office/drawing/2014/main" id="{AAA3075C-5F78-6641-BA33-35D5208866DF}"/>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07654" y="4159053"/>
              <a:ext cx="160338"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 name="Shape 498" descr="图片682">
              <a:extLst>
                <a:ext uri="{FF2B5EF4-FFF2-40B4-BE49-F238E27FC236}">
                  <a16:creationId xmlns:a16="http://schemas.microsoft.com/office/drawing/2014/main" id="{3E694904-1CB7-6C4A-8E38-D01121534B38}"/>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1954" y="4159053"/>
              <a:ext cx="16192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 name="Shape 499" descr="图片682">
              <a:extLst>
                <a:ext uri="{FF2B5EF4-FFF2-40B4-BE49-F238E27FC236}">
                  <a16:creationId xmlns:a16="http://schemas.microsoft.com/office/drawing/2014/main" id="{C01A6225-3D38-E447-94C5-694D79ABD75C}"/>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37842" y="4159053"/>
              <a:ext cx="158750"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Shape 500" descr="图片682">
              <a:extLst>
                <a:ext uri="{FF2B5EF4-FFF2-40B4-BE49-F238E27FC236}">
                  <a16:creationId xmlns:a16="http://schemas.microsoft.com/office/drawing/2014/main" id="{A667973A-5BCD-734F-9883-59D3CBBFCB13}"/>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52142" y="4159053"/>
              <a:ext cx="160337"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4" name="Shape 501" descr="图片235">
            <a:extLst>
              <a:ext uri="{FF2B5EF4-FFF2-40B4-BE49-F238E27FC236}">
                <a16:creationId xmlns:a16="http://schemas.microsoft.com/office/drawing/2014/main" id="{70017608-0BE2-794B-9E01-CFA06792D69F}"/>
              </a:ext>
            </a:extLst>
          </p:cNvPr>
          <p:cNvPicPr preferRelativeResize="0">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32904" y="1784878"/>
            <a:ext cx="40005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 name="Shape 502" descr="图片235">
            <a:extLst>
              <a:ext uri="{FF2B5EF4-FFF2-40B4-BE49-F238E27FC236}">
                <a16:creationId xmlns:a16="http://schemas.microsoft.com/office/drawing/2014/main" id="{F08F7216-CF5D-E442-B144-A8C3C4910FEB}"/>
              </a:ext>
            </a:extLst>
          </p:cNvPr>
          <p:cNvPicPr preferRelativeResize="0">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0779" y="1784878"/>
            <a:ext cx="400050"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 name="Shape 506">
            <a:extLst>
              <a:ext uri="{FF2B5EF4-FFF2-40B4-BE49-F238E27FC236}">
                <a16:creationId xmlns:a16="http://schemas.microsoft.com/office/drawing/2014/main" id="{F7DA58F6-6D80-0B4E-BEE0-0CF71B2F2570}"/>
              </a:ext>
            </a:extLst>
          </p:cNvPr>
          <p:cNvSpPr>
            <a:spLocks noChangeArrowheads="1"/>
          </p:cNvSpPr>
          <p:nvPr/>
        </p:nvSpPr>
        <p:spPr bwMode="auto">
          <a:xfrm>
            <a:off x="7632854" y="947541"/>
            <a:ext cx="2009775" cy="315912"/>
          </a:xfrm>
          <a:prstGeom prst="rect">
            <a:avLst/>
          </a:prstGeom>
          <a:solidFill>
            <a:srgbClr val="00B0F0"/>
          </a:solidFill>
          <a:ln>
            <a:noFill/>
          </a:ln>
        </p:spPr>
        <p:txBody>
          <a:bodyPr lIns="68575" tIns="34275" rIns="68575" bIns="34275" anchor="ctr"/>
          <a:lstStyle>
            <a:lvl1pPr marL="257175" indent="-257175">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600" b="1">
                <a:solidFill>
                  <a:srgbClr val="FFFFFF"/>
                </a:solidFill>
                <a:latin typeface="Century Gothic" panose="020B0502020202020204" pitchFamily="34" charset="0"/>
                <a:sym typeface="Helvetica Neue" panose="02000503000000020004" pitchFamily="2" charset="0"/>
              </a:rPr>
              <a:t>Backup Site</a:t>
            </a:r>
          </a:p>
        </p:txBody>
      </p:sp>
      <p:pic>
        <p:nvPicPr>
          <p:cNvPr id="108" name="Shape 509" descr="图片240">
            <a:extLst>
              <a:ext uri="{FF2B5EF4-FFF2-40B4-BE49-F238E27FC236}">
                <a16:creationId xmlns:a16="http://schemas.microsoft.com/office/drawing/2014/main" id="{F948B716-F735-1249-903F-1A09A3399538}"/>
              </a:ext>
            </a:extLst>
          </p:cNvPr>
          <p:cNvPicPr preferRelativeResize="0">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02229" y="4440856"/>
            <a:ext cx="3190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 name="Shape 510" descr="图片240">
            <a:extLst>
              <a:ext uri="{FF2B5EF4-FFF2-40B4-BE49-F238E27FC236}">
                <a16:creationId xmlns:a16="http://schemas.microsoft.com/office/drawing/2014/main" id="{642D70C2-1B99-AD40-8985-A54026AD7E18}"/>
              </a:ext>
            </a:extLst>
          </p:cNvPr>
          <p:cNvPicPr preferRelativeResize="0">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00592" y="4440856"/>
            <a:ext cx="3206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 name="Shape 513" descr="图片238">
            <a:extLst>
              <a:ext uri="{FF2B5EF4-FFF2-40B4-BE49-F238E27FC236}">
                <a16:creationId xmlns:a16="http://schemas.microsoft.com/office/drawing/2014/main" id="{C45FF185-5E3C-E04B-BE20-5C33D2E4CDF2}"/>
              </a:ext>
            </a:extLst>
          </p:cNvPr>
          <p:cNvPicPr preferRelativeResize="0">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100542" y="4439269"/>
            <a:ext cx="319088"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 name="Shape 514">
            <a:extLst>
              <a:ext uri="{FF2B5EF4-FFF2-40B4-BE49-F238E27FC236}">
                <a16:creationId xmlns:a16="http://schemas.microsoft.com/office/drawing/2014/main" id="{847CCCEE-2125-F448-9FE8-AD47CA5DA802}"/>
              </a:ext>
            </a:extLst>
          </p:cNvPr>
          <p:cNvSpPr>
            <a:spLocks noChangeArrowheads="1"/>
          </p:cNvSpPr>
          <p:nvPr/>
        </p:nvSpPr>
        <p:spPr bwMode="auto">
          <a:xfrm>
            <a:off x="2145660" y="1378232"/>
            <a:ext cx="2928938" cy="28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5" tIns="34275" rIns="68575" bIns="34275"/>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dirty="0">
                <a:solidFill>
                  <a:srgbClr val="FFFFFF"/>
                </a:solidFill>
                <a:latin typeface="Century Gothic" panose="020B0502020202020204" pitchFamily="34" charset="0"/>
                <a:sym typeface="Helvetica Neue" panose="02000503000000020004" pitchFamily="2" charset="0"/>
              </a:rPr>
              <a:t>Sangfor</a:t>
            </a:r>
            <a:r>
              <a:rPr lang="zh-CN" altLang="en-US" sz="1200" dirty="0">
                <a:solidFill>
                  <a:srgbClr val="FFFFFF"/>
                </a:solidFill>
                <a:latin typeface="Century Gothic" panose="020B0502020202020204" pitchFamily="34" charset="0"/>
                <a:sym typeface="Helvetica Neue" panose="02000503000000020004" pitchFamily="2" charset="0"/>
              </a:rPr>
              <a:t> </a:t>
            </a:r>
            <a:r>
              <a:rPr lang="en-US" altLang="en-US" sz="1200" dirty="0">
                <a:solidFill>
                  <a:srgbClr val="FFFFFF"/>
                </a:solidFill>
                <a:latin typeface="Century Gothic" panose="020B0502020202020204" pitchFamily="34" charset="0"/>
                <a:sym typeface="Helvetica Neue" panose="02000503000000020004" pitchFamily="2" charset="0"/>
              </a:rPr>
              <a:t>HCI</a:t>
            </a:r>
            <a:r>
              <a:rPr lang="zh-CN" altLang="en-US" sz="1200" dirty="0">
                <a:solidFill>
                  <a:srgbClr val="FFFFFF"/>
                </a:solidFill>
                <a:latin typeface="Century Gothic" panose="020B0502020202020204" pitchFamily="34" charset="0"/>
                <a:sym typeface="Helvetica Neue" panose="02000503000000020004" pitchFamily="2" charset="0"/>
              </a:rPr>
              <a:t> </a:t>
            </a:r>
            <a:r>
              <a:rPr lang="en-US" altLang="en-US" sz="1200" dirty="0">
                <a:solidFill>
                  <a:srgbClr val="FFFFFF"/>
                </a:solidFill>
                <a:latin typeface="Century Gothic" panose="020B0502020202020204" pitchFamily="34" charset="0"/>
                <a:sym typeface="Helvetica Neue" panose="02000503000000020004" pitchFamily="2" charset="0"/>
              </a:rPr>
              <a:t>Cluster</a:t>
            </a:r>
            <a:endParaRPr lang="en-US" altLang="en-US" sz="1800" dirty="0">
              <a:solidFill>
                <a:srgbClr val="FFFFFF"/>
              </a:solidFill>
              <a:latin typeface="Century Gothic" panose="020B0502020202020204" pitchFamily="34" charset="0"/>
              <a:sym typeface="Arial" panose="020B0604020202020204" pitchFamily="34" charset="0"/>
            </a:endParaRPr>
          </a:p>
        </p:txBody>
      </p:sp>
      <p:sp>
        <p:nvSpPr>
          <p:cNvPr id="114" name="Shape 515">
            <a:extLst>
              <a:ext uri="{FF2B5EF4-FFF2-40B4-BE49-F238E27FC236}">
                <a16:creationId xmlns:a16="http://schemas.microsoft.com/office/drawing/2014/main" id="{13FD1B2C-0D44-9B45-BEDB-AEF9E3E9A69F}"/>
              </a:ext>
            </a:extLst>
          </p:cNvPr>
          <p:cNvSpPr>
            <a:spLocks noChangeArrowheads="1"/>
          </p:cNvSpPr>
          <p:nvPr/>
        </p:nvSpPr>
        <p:spPr bwMode="auto">
          <a:xfrm>
            <a:off x="7807479" y="1387278"/>
            <a:ext cx="17526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5" tIns="34275" rIns="68575" bIns="34275"/>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dirty="0">
                <a:solidFill>
                  <a:srgbClr val="FFFFFF"/>
                </a:solidFill>
                <a:latin typeface="Century Gothic" panose="020B0502020202020204" pitchFamily="34" charset="0"/>
                <a:sym typeface="Helvetica Neue" panose="02000503000000020004" pitchFamily="2" charset="0"/>
              </a:rPr>
              <a:t>Sangfor HCI Cluster</a:t>
            </a:r>
            <a:endParaRPr lang="en-US" altLang="en-US" sz="1800" dirty="0">
              <a:solidFill>
                <a:srgbClr val="FFFFFF"/>
              </a:solidFill>
              <a:latin typeface="Century Gothic" panose="020B0502020202020204" pitchFamily="34" charset="0"/>
              <a:sym typeface="Arial" panose="020B0604020202020204" pitchFamily="34" charset="0"/>
            </a:endParaRPr>
          </a:p>
        </p:txBody>
      </p:sp>
      <p:grpSp>
        <p:nvGrpSpPr>
          <p:cNvPr id="116" name="Group 112">
            <a:extLst>
              <a:ext uri="{FF2B5EF4-FFF2-40B4-BE49-F238E27FC236}">
                <a16:creationId xmlns:a16="http://schemas.microsoft.com/office/drawing/2014/main" id="{793DAD53-35F8-204A-88E3-35A3F65CD743}"/>
              </a:ext>
            </a:extLst>
          </p:cNvPr>
          <p:cNvGrpSpPr>
            <a:grpSpLocks/>
          </p:cNvGrpSpPr>
          <p:nvPr/>
        </p:nvGrpSpPr>
        <p:grpSpPr bwMode="auto">
          <a:xfrm>
            <a:off x="1880394" y="1680584"/>
            <a:ext cx="8436382" cy="2922970"/>
            <a:chOff x="0" y="71"/>
            <a:chExt cx="8044544" cy="2402942"/>
          </a:xfrm>
        </p:grpSpPr>
        <p:cxnSp>
          <p:nvCxnSpPr>
            <p:cNvPr id="119" name="Shape 518">
              <a:extLst>
                <a:ext uri="{FF2B5EF4-FFF2-40B4-BE49-F238E27FC236}">
                  <a16:creationId xmlns:a16="http://schemas.microsoft.com/office/drawing/2014/main" id="{2AA9D6B3-7924-3D44-919B-9CB2D9347F68}"/>
                </a:ext>
              </a:extLst>
            </p:cNvPr>
            <p:cNvCxnSpPr>
              <a:cxnSpLocks noChangeShapeType="1"/>
            </p:cNvCxnSpPr>
            <p:nvPr/>
          </p:nvCxnSpPr>
          <p:spPr bwMode="auto">
            <a:xfrm>
              <a:off x="0" y="71"/>
              <a:ext cx="28174" cy="2391438"/>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grpSp>
          <p:nvGrpSpPr>
            <p:cNvPr id="120" name="Group 114">
              <a:extLst>
                <a:ext uri="{FF2B5EF4-FFF2-40B4-BE49-F238E27FC236}">
                  <a16:creationId xmlns:a16="http://schemas.microsoft.com/office/drawing/2014/main" id="{4932A94C-A0FB-2540-AD9E-19062A588413}"/>
                </a:ext>
              </a:extLst>
            </p:cNvPr>
            <p:cNvGrpSpPr>
              <a:grpSpLocks/>
            </p:cNvGrpSpPr>
            <p:nvPr/>
          </p:nvGrpSpPr>
          <p:grpSpPr bwMode="auto">
            <a:xfrm>
              <a:off x="4733" y="11356"/>
              <a:ext cx="8039811" cy="2391657"/>
              <a:chOff x="0" y="11356"/>
              <a:chExt cx="8039811" cy="2391657"/>
            </a:xfrm>
          </p:grpSpPr>
          <p:cxnSp>
            <p:nvCxnSpPr>
              <p:cNvPr id="123" name="Shape 520">
                <a:extLst>
                  <a:ext uri="{FF2B5EF4-FFF2-40B4-BE49-F238E27FC236}">
                    <a16:creationId xmlns:a16="http://schemas.microsoft.com/office/drawing/2014/main" id="{8E85B625-0F0F-B248-A184-5A455F0BD6CA}"/>
                  </a:ext>
                </a:extLst>
              </p:cNvPr>
              <p:cNvCxnSpPr>
                <a:cxnSpLocks noChangeShapeType="1"/>
              </p:cNvCxnSpPr>
              <p:nvPr/>
            </p:nvCxnSpPr>
            <p:spPr bwMode="auto">
              <a:xfrm>
                <a:off x="0" y="11356"/>
                <a:ext cx="8020594" cy="1"/>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124" name="Shape 521">
                <a:extLst>
                  <a:ext uri="{FF2B5EF4-FFF2-40B4-BE49-F238E27FC236}">
                    <a16:creationId xmlns:a16="http://schemas.microsoft.com/office/drawing/2014/main" id="{99C0052D-B82D-C844-9EB2-6AED22DF1D54}"/>
                  </a:ext>
                </a:extLst>
              </p:cNvPr>
              <p:cNvCxnSpPr>
                <a:cxnSpLocks noChangeShapeType="1"/>
              </p:cNvCxnSpPr>
              <p:nvPr/>
            </p:nvCxnSpPr>
            <p:spPr bwMode="auto">
              <a:xfrm flipH="1">
                <a:off x="8039810" y="11356"/>
                <a:ext cx="1" cy="2391657"/>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grpSp>
        <p:cxnSp>
          <p:nvCxnSpPr>
            <p:cNvPr id="121" name="Shape 522">
              <a:extLst>
                <a:ext uri="{FF2B5EF4-FFF2-40B4-BE49-F238E27FC236}">
                  <a16:creationId xmlns:a16="http://schemas.microsoft.com/office/drawing/2014/main" id="{5B5F7594-2C40-4248-BDA0-F3E3AF8702E4}"/>
                </a:ext>
              </a:extLst>
            </p:cNvPr>
            <p:cNvCxnSpPr>
              <a:cxnSpLocks noChangeShapeType="1"/>
            </p:cNvCxnSpPr>
            <p:nvPr/>
          </p:nvCxnSpPr>
          <p:spPr bwMode="auto">
            <a:xfrm rot="10800000">
              <a:off x="12700" y="2396730"/>
              <a:ext cx="810375" cy="1"/>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cxnSp>
          <p:nvCxnSpPr>
            <p:cNvPr id="122" name="Shape 523">
              <a:extLst>
                <a:ext uri="{FF2B5EF4-FFF2-40B4-BE49-F238E27FC236}">
                  <a16:creationId xmlns:a16="http://schemas.microsoft.com/office/drawing/2014/main" id="{D7BBA452-48C2-7D4A-8A0D-75AC0C428C6F}"/>
                </a:ext>
              </a:extLst>
            </p:cNvPr>
            <p:cNvCxnSpPr>
              <a:cxnSpLocks noChangeShapeType="1"/>
            </p:cNvCxnSpPr>
            <p:nvPr/>
          </p:nvCxnSpPr>
          <p:spPr bwMode="auto">
            <a:xfrm flipH="1">
              <a:off x="7674187" y="2396730"/>
              <a:ext cx="365428" cy="0"/>
            </a:xfrm>
            <a:prstGeom prst="straightConnector1">
              <a:avLst/>
            </a:prstGeom>
            <a:noFill/>
            <a:ln w="9525">
              <a:solidFill>
                <a:srgbClr val="00B0F0"/>
              </a:solidFill>
              <a:prstDash val="dash"/>
              <a:round/>
              <a:headEnd/>
              <a:tailEnd/>
            </a:ln>
            <a:extLst>
              <a:ext uri="{909E8E84-426E-40DD-AFC4-6F175D3DCCD1}">
                <a14:hiddenFill xmlns:a14="http://schemas.microsoft.com/office/drawing/2010/main">
                  <a:noFill/>
                </a14:hiddenFill>
              </a:ext>
            </a:extLst>
          </p:spPr>
        </p:cxnSp>
      </p:grpSp>
      <p:cxnSp>
        <p:nvCxnSpPr>
          <p:cNvPr id="117" name="Shape 524">
            <a:extLst>
              <a:ext uri="{FF2B5EF4-FFF2-40B4-BE49-F238E27FC236}">
                <a16:creationId xmlns:a16="http://schemas.microsoft.com/office/drawing/2014/main" id="{7269F995-768B-CC42-B088-2A1653DC0B48}"/>
              </a:ext>
            </a:extLst>
          </p:cNvPr>
          <p:cNvCxnSpPr>
            <a:cxnSpLocks noChangeShapeType="1"/>
          </p:cNvCxnSpPr>
          <p:nvPr/>
        </p:nvCxnSpPr>
        <p:spPr bwMode="auto">
          <a:xfrm rot="10800000">
            <a:off x="9781772" y="4595911"/>
            <a:ext cx="168712" cy="1"/>
          </a:xfrm>
          <a:prstGeom prst="straightConnector1">
            <a:avLst/>
          </a:prstGeom>
          <a:noFill/>
          <a:ln w="28575">
            <a:solidFill>
              <a:srgbClr val="00B0F0"/>
            </a:solidFill>
            <a:round/>
            <a:headEnd/>
            <a:tailEnd type="triangle" w="med" len="med"/>
          </a:ln>
          <a:extLst>
            <a:ext uri="{909E8E84-426E-40DD-AFC4-6F175D3DCCD1}">
              <a14:hiddenFill xmlns:a14="http://schemas.microsoft.com/office/drawing/2010/main">
                <a:noFill/>
              </a14:hiddenFill>
            </a:ext>
          </a:extLst>
        </p:spPr>
      </p:cxnSp>
      <p:cxnSp>
        <p:nvCxnSpPr>
          <p:cNvPr id="118" name="Shape 525">
            <a:extLst>
              <a:ext uri="{FF2B5EF4-FFF2-40B4-BE49-F238E27FC236}">
                <a16:creationId xmlns:a16="http://schemas.microsoft.com/office/drawing/2014/main" id="{953B85FA-12A7-7443-83F1-01B580C4454C}"/>
              </a:ext>
            </a:extLst>
          </p:cNvPr>
          <p:cNvCxnSpPr>
            <a:cxnSpLocks noChangeShapeType="1"/>
          </p:cNvCxnSpPr>
          <p:nvPr/>
        </p:nvCxnSpPr>
        <p:spPr bwMode="auto">
          <a:xfrm>
            <a:off x="2760315" y="4595911"/>
            <a:ext cx="113692" cy="1"/>
          </a:xfrm>
          <a:prstGeom prst="straightConnector1">
            <a:avLst/>
          </a:prstGeom>
          <a:noFill/>
          <a:ln w="28575">
            <a:solidFill>
              <a:srgbClr val="00B0F0"/>
            </a:solidFill>
            <a:round/>
            <a:headEnd/>
            <a:tailEnd type="triangle" w="med" len="med"/>
          </a:ln>
          <a:extLst>
            <a:ext uri="{909E8E84-426E-40DD-AFC4-6F175D3DCCD1}">
              <a14:hiddenFill xmlns:a14="http://schemas.microsoft.com/office/drawing/2010/main">
                <a:noFill/>
              </a14:hiddenFill>
            </a:ext>
          </a:extLst>
        </p:spPr>
      </p:cxnSp>
      <p:pic>
        <p:nvPicPr>
          <p:cNvPr id="125" name="Shape 527">
            <a:extLst>
              <a:ext uri="{FF2B5EF4-FFF2-40B4-BE49-F238E27FC236}">
                <a16:creationId xmlns:a16="http://schemas.microsoft.com/office/drawing/2014/main" id="{D718D37D-9887-4C4F-A613-2BC46CB44FDA}"/>
              </a:ext>
            </a:extLst>
          </p:cNvPr>
          <p:cNvPicPr preferRelativeResize="0">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52343" y="5626297"/>
            <a:ext cx="318293"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 name="Picture 13">
            <a:extLst>
              <a:ext uri="{FF2B5EF4-FFF2-40B4-BE49-F238E27FC236}">
                <a16:creationId xmlns:a16="http://schemas.microsoft.com/office/drawing/2014/main" id="{BC9D3257-7853-F442-B84B-D7A338C6E76B}"/>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695675" y="4690307"/>
            <a:ext cx="504825" cy="38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7" name="Picture 13">
            <a:extLst>
              <a:ext uri="{FF2B5EF4-FFF2-40B4-BE49-F238E27FC236}">
                <a16:creationId xmlns:a16="http://schemas.microsoft.com/office/drawing/2014/main" id="{ED502011-A9C4-B648-BA9C-D85B4FABB0B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200500" y="4690307"/>
            <a:ext cx="503238" cy="38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 name="图片 232">
            <a:extLst>
              <a:ext uri="{FF2B5EF4-FFF2-40B4-BE49-F238E27FC236}">
                <a16:creationId xmlns:a16="http://schemas.microsoft.com/office/drawing/2014/main" id="{D1F15CEE-364D-E24F-BC83-19D912489714}"/>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655278" y="4037495"/>
            <a:ext cx="50323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 name="图片 233">
            <a:extLst>
              <a:ext uri="{FF2B5EF4-FFF2-40B4-BE49-F238E27FC236}">
                <a16:creationId xmlns:a16="http://schemas.microsoft.com/office/drawing/2014/main" id="{3AD1F1EE-1EAE-6846-A7B0-83B163010240}"/>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229953" y="4037495"/>
            <a:ext cx="504825"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 name="直线连接符 75">
            <a:extLst>
              <a:ext uri="{FF2B5EF4-FFF2-40B4-BE49-F238E27FC236}">
                <a16:creationId xmlns:a16="http://schemas.microsoft.com/office/drawing/2014/main" id="{8218CAAA-7797-6746-BD2D-ADE2F71F5B26}"/>
              </a:ext>
            </a:extLst>
          </p:cNvPr>
          <p:cNvSpPr>
            <a:spLocks noChangeShapeType="1"/>
          </p:cNvSpPr>
          <p:nvPr/>
        </p:nvSpPr>
        <p:spPr bwMode="auto">
          <a:xfrm>
            <a:off x="4500902" y="4589560"/>
            <a:ext cx="2875645" cy="13993"/>
          </a:xfrm>
          <a:prstGeom prst="line">
            <a:avLst/>
          </a:prstGeom>
          <a:noFill/>
          <a:ln w="19050">
            <a:solidFill>
              <a:schemeClr val="bg1"/>
            </a:solidFill>
            <a:round/>
            <a:headEnd/>
            <a:tailEnd type="arrow" w="med" len="med"/>
          </a:ln>
          <a:extLst>
            <a:ext uri="{909E8E84-426E-40DD-AFC4-6F175D3DCCD1}">
              <a14:hiddenFill xmlns:a14="http://schemas.microsoft.com/office/drawing/2010/main">
                <a:noFill/>
              </a14:hiddenFill>
            </a:ext>
          </a:extLst>
        </p:spPr>
        <p:txBody>
          <a:bodyPr/>
          <a:lstStyle/>
          <a:p>
            <a:endParaRPr lang="zh-CN" altLang="en-US" sz="1600">
              <a:latin typeface="Century Gothic" panose="020B0502020202020204" pitchFamily="34" charset="0"/>
            </a:endParaRPr>
          </a:p>
        </p:txBody>
      </p:sp>
      <p:sp>
        <p:nvSpPr>
          <p:cNvPr id="131" name="文本框 236">
            <a:extLst>
              <a:ext uri="{FF2B5EF4-FFF2-40B4-BE49-F238E27FC236}">
                <a16:creationId xmlns:a16="http://schemas.microsoft.com/office/drawing/2014/main" id="{94257B5F-F9A7-4949-9995-C5A4F954060E}"/>
              </a:ext>
            </a:extLst>
          </p:cNvPr>
          <p:cNvSpPr>
            <a:spLocks noChangeArrowheads="1"/>
          </p:cNvSpPr>
          <p:nvPr/>
        </p:nvSpPr>
        <p:spPr bwMode="auto">
          <a:xfrm>
            <a:off x="5360713" y="5050670"/>
            <a:ext cx="17891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dirty="0">
                <a:solidFill>
                  <a:srgbClr val="00B0F0"/>
                </a:solidFill>
                <a:latin typeface="Century Gothic" panose="020B0502020202020204" pitchFamily="34" charset="0"/>
              </a:rPr>
              <a:t>Data</a:t>
            </a:r>
            <a:r>
              <a:rPr lang="zh-CN" altLang="en-US" sz="1200" dirty="0">
                <a:solidFill>
                  <a:srgbClr val="00B0F0"/>
                </a:solidFill>
                <a:latin typeface="Century Gothic" panose="020B0502020202020204" pitchFamily="34" charset="0"/>
              </a:rPr>
              <a:t> </a:t>
            </a:r>
            <a:r>
              <a:rPr lang="en-US" altLang="en-US" sz="1200" dirty="0">
                <a:solidFill>
                  <a:srgbClr val="00B0F0"/>
                </a:solidFill>
                <a:latin typeface="Century Gothic" panose="020B0502020202020204" pitchFamily="34" charset="0"/>
              </a:rPr>
              <a:t>protection</a:t>
            </a:r>
            <a:endParaRPr lang="zh-CN" altLang="en-US" sz="1200" dirty="0">
              <a:solidFill>
                <a:srgbClr val="00B0F0"/>
              </a:solidFill>
              <a:latin typeface="Century Gothic" panose="020B0502020202020204" pitchFamily="34" charset="0"/>
            </a:endParaRPr>
          </a:p>
        </p:txBody>
      </p:sp>
      <p:sp>
        <p:nvSpPr>
          <p:cNvPr id="132" name="文本框 237">
            <a:extLst>
              <a:ext uri="{FF2B5EF4-FFF2-40B4-BE49-F238E27FC236}">
                <a16:creationId xmlns:a16="http://schemas.microsoft.com/office/drawing/2014/main" id="{A4E87D30-7FE2-204C-966E-664C4ADD72F1}"/>
              </a:ext>
            </a:extLst>
          </p:cNvPr>
          <p:cNvSpPr>
            <a:spLocks noChangeArrowheads="1"/>
          </p:cNvSpPr>
          <p:nvPr/>
        </p:nvSpPr>
        <p:spPr bwMode="auto">
          <a:xfrm>
            <a:off x="4953154" y="3706616"/>
            <a:ext cx="24876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dirty="0">
                <a:solidFill>
                  <a:schemeClr val="bg1"/>
                </a:solidFill>
                <a:latin typeface="Century Gothic" panose="020B0502020202020204" pitchFamily="34" charset="0"/>
              </a:rPr>
              <a:t>Application</a:t>
            </a:r>
            <a:r>
              <a:rPr lang="zh-CN" altLang="en-US" sz="1200" dirty="0">
                <a:solidFill>
                  <a:schemeClr val="bg1"/>
                </a:solidFill>
                <a:latin typeface="Century Gothic" panose="020B0502020202020204" pitchFamily="34" charset="0"/>
              </a:rPr>
              <a:t> </a:t>
            </a:r>
            <a:r>
              <a:rPr lang="en-US" altLang="en-US" sz="1200" dirty="0">
                <a:solidFill>
                  <a:schemeClr val="bg1"/>
                </a:solidFill>
                <a:latin typeface="Century Gothic" panose="020B0502020202020204" pitchFamily="34" charset="0"/>
              </a:rPr>
              <a:t>recovery</a:t>
            </a:r>
            <a:endParaRPr lang="zh-CN" altLang="en-US" sz="1200" dirty="0">
              <a:solidFill>
                <a:schemeClr val="bg1"/>
              </a:solidFill>
              <a:latin typeface="Century Gothic" panose="020B0502020202020204" pitchFamily="34" charset="0"/>
            </a:endParaRPr>
          </a:p>
        </p:txBody>
      </p:sp>
      <p:grpSp>
        <p:nvGrpSpPr>
          <p:cNvPr id="134" name="组合 133">
            <a:extLst>
              <a:ext uri="{FF2B5EF4-FFF2-40B4-BE49-F238E27FC236}">
                <a16:creationId xmlns:a16="http://schemas.microsoft.com/office/drawing/2014/main" id="{7FFF9F73-3B2D-FE4C-933D-22196C9D0D5D}"/>
              </a:ext>
            </a:extLst>
          </p:cNvPr>
          <p:cNvGrpSpPr/>
          <p:nvPr/>
        </p:nvGrpSpPr>
        <p:grpSpPr>
          <a:xfrm>
            <a:off x="3043039" y="3943152"/>
            <a:ext cx="503238" cy="227013"/>
            <a:chOff x="2289329" y="3943153"/>
            <a:chExt cx="503238" cy="227013"/>
          </a:xfrm>
        </p:grpSpPr>
        <p:pic>
          <p:nvPicPr>
            <p:cNvPr id="135" name="Shape 435" descr="图片682">
              <a:extLst>
                <a:ext uri="{FF2B5EF4-FFF2-40B4-BE49-F238E27FC236}">
                  <a16:creationId xmlns:a16="http://schemas.microsoft.com/office/drawing/2014/main" id="{52F20B9F-9977-584E-B92D-B5920ED2214F}"/>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9329" y="3943153"/>
              <a:ext cx="160338"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 name="Shape 436" descr="图片682">
              <a:extLst>
                <a:ext uri="{FF2B5EF4-FFF2-40B4-BE49-F238E27FC236}">
                  <a16:creationId xmlns:a16="http://schemas.microsoft.com/office/drawing/2014/main" id="{E49ACC10-6A88-B74B-AF39-78726AD8A3E2}"/>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03629" y="3943153"/>
              <a:ext cx="15875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 name="Shape 437" descr="图片682">
              <a:extLst>
                <a:ext uri="{FF2B5EF4-FFF2-40B4-BE49-F238E27FC236}">
                  <a16:creationId xmlns:a16="http://schemas.microsoft.com/office/drawing/2014/main" id="{C93D2E60-C604-5D46-98A5-7CE46290CBC9}"/>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7929" y="3943153"/>
              <a:ext cx="1619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8" name="Shape 438" descr="图片682">
              <a:extLst>
                <a:ext uri="{FF2B5EF4-FFF2-40B4-BE49-F238E27FC236}">
                  <a16:creationId xmlns:a16="http://schemas.microsoft.com/office/drawing/2014/main" id="{D9DEDFE3-93FA-034A-BA4E-A7CBC17AE932}"/>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3817" y="3943153"/>
              <a:ext cx="15875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9" name="组合 138">
            <a:extLst>
              <a:ext uri="{FF2B5EF4-FFF2-40B4-BE49-F238E27FC236}">
                <a16:creationId xmlns:a16="http://schemas.microsoft.com/office/drawing/2014/main" id="{3F9E6181-D92A-754C-B4E4-22AF6371ED9C}"/>
              </a:ext>
            </a:extLst>
          </p:cNvPr>
          <p:cNvGrpSpPr/>
          <p:nvPr/>
        </p:nvGrpSpPr>
        <p:grpSpPr>
          <a:xfrm>
            <a:off x="3781100" y="3943152"/>
            <a:ext cx="503238" cy="227013"/>
            <a:chOff x="2289329" y="3943153"/>
            <a:chExt cx="503238" cy="227013"/>
          </a:xfrm>
        </p:grpSpPr>
        <p:pic>
          <p:nvPicPr>
            <p:cNvPr id="140" name="Shape 435" descr="图片682">
              <a:extLst>
                <a:ext uri="{FF2B5EF4-FFF2-40B4-BE49-F238E27FC236}">
                  <a16:creationId xmlns:a16="http://schemas.microsoft.com/office/drawing/2014/main" id="{06880E82-DADD-9246-8F30-C6AB25582331}"/>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9329" y="3943153"/>
              <a:ext cx="160338"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1" name="Shape 436" descr="图片682">
              <a:extLst>
                <a:ext uri="{FF2B5EF4-FFF2-40B4-BE49-F238E27FC236}">
                  <a16:creationId xmlns:a16="http://schemas.microsoft.com/office/drawing/2014/main" id="{43955EBE-7A07-AC4B-A253-00E6AF17D2CA}"/>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03629" y="3943153"/>
              <a:ext cx="15875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 name="Shape 437" descr="图片682">
              <a:extLst>
                <a:ext uri="{FF2B5EF4-FFF2-40B4-BE49-F238E27FC236}">
                  <a16:creationId xmlns:a16="http://schemas.microsoft.com/office/drawing/2014/main" id="{4DDE5778-4035-BF41-8D80-FF9D0030979F}"/>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7929" y="3943153"/>
              <a:ext cx="1619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 name="Shape 438" descr="图片682">
              <a:extLst>
                <a:ext uri="{FF2B5EF4-FFF2-40B4-BE49-F238E27FC236}">
                  <a16:creationId xmlns:a16="http://schemas.microsoft.com/office/drawing/2014/main" id="{448D9D11-DD3A-084C-BD03-3BF94D4A65A5}"/>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3817" y="3943153"/>
              <a:ext cx="15875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4" name="组合 143">
            <a:extLst>
              <a:ext uri="{FF2B5EF4-FFF2-40B4-BE49-F238E27FC236}">
                <a16:creationId xmlns:a16="http://schemas.microsoft.com/office/drawing/2014/main" id="{558E2871-45BA-4144-9B76-701DFE6F6508}"/>
              </a:ext>
            </a:extLst>
          </p:cNvPr>
          <p:cNvGrpSpPr/>
          <p:nvPr/>
        </p:nvGrpSpPr>
        <p:grpSpPr>
          <a:xfrm>
            <a:off x="4519162" y="3943152"/>
            <a:ext cx="503238" cy="227013"/>
            <a:chOff x="2289329" y="3943153"/>
            <a:chExt cx="503238" cy="227013"/>
          </a:xfrm>
        </p:grpSpPr>
        <p:pic>
          <p:nvPicPr>
            <p:cNvPr id="145" name="Shape 435" descr="图片682">
              <a:extLst>
                <a:ext uri="{FF2B5EF4-FFF2-40B4-BE49-F238E27FC236}">
                  <a16:creationId xmlns:a16="http://schemas.microsoft.com/office/drawing/2014/main" id="{B688C8DF-B4E4-CB4D-A62C-44AEB6F3C889}"/>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9329" y="3943153"/>
              <a:ext cx="160338"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 name="Shape 436" descr="图片682">
              <a:extLst>
                <a:ext uri="{FF2B5EF4-FFF2-40B4-BE49-F238E27FC236}">
                  <a16:creationId xmlns:a16="http://schemas.microsoft.com/office/drawing/2014/main" id="{D1ECF09A-D495-D34A-8FAC-5151B379E85F}"/>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03629" y="3943153"/>
              <a:ext cx="15875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7" name="Shape 437" descr="图片682">
              <a:extLst>
                <a:ext uri="{FF2B5EF4-FFF2-40B4-BE49-F238E27FC236}">
                  <a16:creationId xmlns:a16="http://schemas.microsoft.com/office/drawing/2014/main" id="{B85363AE-3538-874A-9B8C-C2231D077710}"/>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7929" y="3943153"/>
              <a:ext cx="1619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8" name="Shape 438" descr="图片682">
              <a:extLst>
                <a:ext uri="{FF2B5EF4-FFF2-40B4-BE49-F238E27FC236}">
                  <a16:creationId xmlns:a16="http://schemas.microsoft.com/office/drawing/2014/main" id="{89B76185-0318-934C-9BDE-6432F74C5D76}"/>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3817" y="3943153"/>
              <a:ext cx="15875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82839867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6.25E-7 1.48148E-6 L 0.17096 -0.02685 " pathEditMode="relative" rAng="0" ptsTypes="AA">
                                      <p:cBhvr>
                                        <p:cTn id="6" dur="2000" fill="hold"/>
                                        <p:tgtEl>
                                          <p:spTgt spid="126"/>
                                        </p:tgtEl>
                                        <p:attrNameLst>
                                          <p:attrName>ppt_x,ppt_y</p:attrName>
                                        </p:attrNameLst>
                                      </p:cBhvr>
                                      <p:rCtr x="8542" y="-1343"/>
                                    </p:animMotion>
                                  </p:childTnLst>
                                </p:cTn>
                              </p:par>
                              <p:par>
                                <p:cTn id="7" presetID="0" presetClass="path" presetSubtype="0" accel="50000" decel="50000" fill="hold" nodeType="withEffect">
                                  <p:stCondLst>
                                    <p:cond delay="0"/>
                                  </p:stCondLst>
                                  <p:childTnLst>
                                    <p:animMotion origin="layout" path="M 3.33333E-6 1.48148E-6 L 0.18828 -0.03009 " pathEditMode="relative" rAng="0" ptsTypes="AA">
                                      <p:cBhvr>
                                        <p:cTn id="8" dur="2000" fill="hold"/>
                                        <p:tgtEl>
                                          <p:spTgt spid="127"/>
                                        </p:tgtEl>
                                        <p:attrNameLst>
                                          <p:attrName>ppt_x,ppt_y</p:attrName>
                                        </p:attrNameLst>
                                      </p:cBhvr>
                                      <p:rCtr x="9414" y="-1505"/>
                                    </p:animMotion>
                                  </p:childTnLst>
                                </p:cTn>
                              </p:par>
                              <p:par>
                                <p:cTn id="9" presetID="0" presetClass="path" presetSubtype="0" accel="50000" decel="50000" fill="hold" grpId="0" nodeType="withEffect">
                                  <p:stCondLst>
                                    <p:cond delay="0"/>
                                  </p:stCondLst>
                                  <p:childTnLst>
                                    <p:animMotion origin="layout" path="M -8.33333E-7 -2.96296E-6 L 0.17109 -0.04166 " pathEditMode="relative" rAng="0" ptsTypes="AA">
                                      <p:cBhvr>
                                        <p:cTn id="10" dur="2000" fill="hold"/>
                                        <p:tgtEl>
                                          <p:spTgt spid="131"/>
                                        </p:tgtEl>
                                        <p:attrNameLst>
                                          <p:attrName>ppt_x,ppt_y</p:attrName>
                                        </p:attrNameLst>
                                      </p:cBhvr>
                                      <p:rCtr x="8555" y="-2083"/>
                                    </p:animMotion>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126"/>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27"/>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130"/>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131"/>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0" presetClass="path" presetSubtype="0" accel="50000" decel="50000" fill="hold" grpId="0" nodeType="clickEffect">
                                  <p:stCondLst>
                                    <p:cond delay="0"/>
                                  </p:stCondLst>
                                  <p:childTnLst>
                                    <p:animMotion origin="layout" path="M 0 0 C 0.06312 -0.00069 0.12623 -0.00139 0.15672 -0.02407 C 0.1872 -0.04676 0.17851 -0.11852 0.18279 -0.13611 C 0.1872 -0.15393 0.18279 -0.13079 0.18279 -0.13079 " pathEditMode="relative" rAng="0" ptsTypes="AAAA">
                                      <p:cBhvr>
                                        <p:cTn id="24" dur="2000" fill="hold"/>
                                        <p:tgtEl>
                                          <p:spTgt spid="132"/>
                                        </p:tgtEl>
                                        <p:attrNameLst>
                                          <p:attrName>ppt_x,ppt_y</p:attrName>
                                        </p:attrNameLst>
                                      </p:cBhvr>
                                      <p:rCtr x="0" y="0"/>
                                    </p:animMotion>
                                  </p:childTnLst>
                                </p:cTn>
                              </p:par>
                              <p:par>
                                <p:cTn id="25" presetID="0" presetClass="path" presetSubtype="0" accel="50000" decel="50000" fill="hold" nodeType="withEffect">
                                  <p:stCondLst>
                                    <p:cond delay="0"/>
                                  </p:stCondLst>
                                  <p:childTnLst>
                                    <p:animMotion origin="layout" path="M 0 0 C 0.06312 -0.00069 0.12623 -0.00139 0.15672 -0.02407 C 0.1872 -0.04676 0.17851 -0.11852 0.18279 -0.13611 C 0.1872 -0.15393 0.18279 -0.13079 0.18279 -0.13079 " pathEditMode="relative" rAng="0" ptsTypes="AAAA">
                                      <p:cBhvr>
                                        <p:cTn id="26" dur="2000" fill="hold"/>
                                        <p:tgtEl>
                                          <p:spTgt spid="128"/>
                                        </p:tgtEl>
                                        <p:attrNameLst>
                                          <p:attrName>ppt_x,ppt_y</p:attrName>
                                        </p:attrNameLst>
                                      </p:cBhvr>
                                      <p:rCtr x="0" y="0"/>
                                    </p:animMotion>
                                  </p:childTnLst>
                                </p:cTn>
                              </p:par>
                              <p:par>
                                <p:cTn id="27" presetID="0" presetClass="path" presetSubtype="0" accel="50000" decel="50000" fill="hold" nodeType="withEffect">
                                  <p:stCondLst>
                                    <p:cond delay="0"/>
                                  </p:stCondLst>
                                  <p:childTnLst>
                                    <p:animMotion origin="layout" path="M 0 0 C 0.06312 -0.00069 0.12623 -0.00139 0.15672 -0.02407 C 0.1872 -0.04676 0.17851 -0.11852 0.18279 -0.13611 C 0.1872 -0.15393 0.18279 -0.13079 0.18279 -0.13079 " pathEditMode="relative" rAng="0" ptsTypes="AAAA">
                                      <p:cBhvr>
                                        <p:cTn id="28" dur="2000" fill="hold"/>
                                        <p:tgtEl>
                                          <p:spTgt spid="129"/>
                                        </p:tgtEl>
                                        <p:attrNameLst>
                                          <p:attrName>ppt_x,ppt_y</p:attrName>
                                        </p:attrNameLst>
                                      </p:cBhvr>
                                      <p:rCtr x="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P spid="131" grpId="1"/>
      <p:bldP spid="1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D7DD62F8-DA17-6040-B112-7BEB2404D925}"/>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19C42D88-1B04-5746-8AE8-F8555B58542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C59531BC-0F59-8A4F-B565-B43F64995DB0}"/>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16</a:t>
            </a:fld>
            <a:endParaRPr lang="zh-CN" altLang="en-US" dirty="0"/>
          </a:p>
        </p:txBody>
      </p:sp>
      <p:sp>
        <p:nvSpPr>
          <p:cNvPr id="5" name="标题 4">
            <a:extLst>
              <a:ext uri="{FF2B5EF4-FFF2-40B4-BE49-F238E27FC236}">
                <a16:creationId xmlns:a16="http://schemas.microsoft.com/office/drawing/2014/main" id="{80C42555-9546-FA43-90A3-4334CF58A817}"/>
              </a:ext>
            </a:extLst>
          </p:cNvPr>
          <p:cNvSpPr>
            <a:spLocks noGrp="1"/>
          </p:cNvSpPr>
          <p:nvPr>
            <p:ph type="ctrTitle"/>
          </p:nvPr>
        </p:nvSpPr>
        <p:spPr>
          <a:xfrm>
            <a:off x="558800" y="165099"/>
            <a:ext cx="9118600" cy="901701"/>
          </a:xfrm>
        </p:spPr>
        <p:txBody>
          <a:bodyPr>
            <a:normAutofit/>
          </a:bodyPr>
          <a:lstStyle/>
          <a:p>
            <a:r>
              <a:rPr kumimoji="1" lang="en" altLang="zh-CN" dirty="0"/>
              <a:t>Provide Reasonable Paths Using Either Existing Or Newly Built Environment   </a:t>
            </a:r>
            <a:endParaRPr kumimoji="1" lang="zh-CN" altLang="en-US" dirty="0"/>
          </a:p>
        </p:txBody>
      </p:sp>
      <p:grpSp>
        <p:nvGrpSpPr>
          <p:cNvPr id="91" name="组合 90">
            <a:extLst>
              <a:ext uri="{FF2B5EF4-FFF2-40B4-BE49-F238E27FC236}">
                <a16:creationId xmlns:a16="http://schemas.microsoft.com/office/drawing/2014/main" id="{F7BFD3C3-5B34-A440-A664-9464B9472B72}"/>
              </a:ext>
            </a:extLst>
          </p:cNvPr>
          <p:cNvGrpSpPr/>
          <p:nvPr/>
        </p:nvGrpSpPr>
        <p:grpSpPr>
          <a:xfrm>
            <a:off x="1066760" y="1333499"/>
            <a:ext cx="9797826" cy="4544229"/>
            <a:chOff x="1066760" y="1333499"/>
            <a:chExt cx="9797826" cy="4544229"/>
          </a:xfrm>
        </p:grpSpPr>
        <p:sp>
          <p:nvSpPr>
            <p:cNvPr id="7" name="文本框 6">
              <a:extLst>
                <a:ext uri="{FF2B5EF4-FFF2-40B4-BE49-F238E27FC236}">
                  <a16:creationId xmlns:a16="http://schemas.microsoft.com/office/drawing/2014/main" id="{00D2ADEA-8027-514D-89CA-E92AABE6FD82}"/>
                </a:ext>
              </a:extLst>
            </p:cNvPr>
            <p:cNvSpPr txBox="1"/>
            <p:nvPr/>
          </p:nvSpPr>
          <p:spPr>
            <a:xfrm>
              <a:off x="1760340" y="1333499"/>
              <a:ext cx="2972289" cy="646331"/>
            </a:xfrm>
            <a:prstGeom prst="rect">
              <a:avLst/>
            </a:prstGeom>
            <a:noFill/>
          </p:spPr>
          <p:txBody>
            <a:bodyPr wrap="none" rtlCol="0">
              <a:spAutoFit/>
            </a:bodyPr>
            <a:lstStyle/>
            <a:p>
              <a:pPr eaLnBrk="0" fontAlgn="base" hangingPunct="0">
                <a:spcBef>
                  <a:spcPct val="0"/>
                </a:spcBef>
                <a:spcAft>
                  <a:spcPct val="0"/>
                </a:spcAft>
              </a:pPr>
              <a:r>
                <a:rPr lang="en-US" altLang="zh-CN" b="1" dirty="0">
                  <a:solidFill>
                    <a:srgbClr val="00B0F0"/>
                  </a:solidFill>
                  <a:latin typeface="Century Gothic" panose="020B0502020202020204" pitchFamily="34" charset="0"/>
                  <a:ea typeface="微软雅黑" panose="020B0503020204020204" charset="-122"/>
                </a:rPr>
                <a:t>Newly</a:t>
              </a:r>
              <a:r>
                <a:rPr lang="zh-CN" altLang="en-US" b="1" dirty="0">
                  <a:solidFill>
                    <a:srgbClr val="00B0F0"/>
                  </a:solidFill>
                  <a:latin typeface="Century Gothic" panose="020B0502020202020204" pitchFamily="34" charset="0"/>
                  <a:ea typeface="微软雅黑" panose="020B0503020204020204" charset="-122"/>
                </a:rPr>
                <a:t> </a:t>
              </a:r>
              <a:r>
                <a:rPr lang="en-US" altLang="zh-CN" b="1" dirty="0">
                  <a:solidFill>
                    <a:srgbClr val="00B0F0"/>
                  </a:solidFill>
                  <a:latin typeface="Century Gothic" panose="020B0502020202020204" pitchFamily="34" charset="0"/>
                  <a:ea typeface="微软雅黑" panose="020B0503020204020204" charset="-122"/>
                </a:rPr>
                <a:t>Built,</a:t>
              </a:r>
              <a:r>
                <a:rPr lang="zh-CN" altLang="en-US" b="1" dirty="0">
                  <a:solidFill>
                    <a:srgbClr val="00B0F0"/>
                  </a:solidFill>
                  <a:latin typeface="Century Gothic" panose="020B0502020202020204" pitchFamily="34" charset="0"/>
                  <a:ea typeface="微软雅黑" panose="020B0503020204020204" charset="-122"/>
                </a:rPr>
                <a:t> </a:t>
              </a:r>
              <a:r>
                <a:rPr lang="en-US" altLang="zh-CN" b="1" dirty="0">
                  <a:solidFill>
                    <a:srgbClr val="00B0F0"/>
                  </a:solidFill>
                  <a:latin typeface="Century Gothic" panose="020B0502020202020204" pitchFamily="34" charset="0"/>
                  <a:ea typeface="微软雅黑" panose="020B0503020204020204" charset="-122"/>
                </a:rPr>
                <a:t>Pure</a:t>
              </a:r>
              <a:r>
                <a:rPr lang="zh-CN" altLang="en-US" b="1" dirty="0">
                  <a:solidFill>
                    <a:srgbClr val="00B0F0"/>
                  </a:solidFill>
                  <a:latin typeface="Century Gothic" panose="020B0502020202020204" pitchFamily="34" charset="0"/>
                  <a:ea typeface="微软雅黑" panose="020B0503020204020204" charset="-122"/>
                </a:rPr>
                <a:t> </a:t>
              </a:r>
              <a:r>
                <a:rPr lang="en-US" altLang="zh-CN" b="1" dirty="0">
                  <a:solidFill>
                    <a:srgbClr val="00B0F0"/>
                  </a:solidFill>
                  <a:latin typeface="Century Gothic" panose="020B0502020202020204" pitchFamily="34" charset="0"/>
                  <a:ea typeface="微软雅黑" panose="020B0503020204020204" charset="-122"/>
                </a:rPr>
                <a:t>HCI</a:t>
              </a:r>
              <a:r>
                <a:rPr lang="zh-CN" altLang="en-US" b="1" dirty="0">
                  <a:solidFill>
                    <a:srgbClr val="00B0F0"/>
                  </a:solidFill>
                  <a:latin typeface="Century Gothic" panose="020B0502020202020204" pitchFamily="34" charset="0"/>
                  <a:ea typeface="微软雅黑" panose="020B0503020204020204" charset="-122"/>
                </a:rPr>
                <a:t> </a:t>
              </a:r>
              <a:r>
                <a:rPr lang="en-US" altLang="zh-CN" b="1" dirty="0">
                  <a:solidFill>
                    <a:srgbClr val="00B0F0"/>
                  </a:solidFill>
                  <a:latin typeface="Century Gothic" panose="020B0502020202020204" pitchFamily="34" charset="0"/>
                  <a:ea typeface="微软雅黑" panose="020B0503020204020204" charset="-122"/>
                </a:rPr>
                <a:t>box</a:t>
              </a:r>
            </a:p>
            <a:p>
              <a:pPr eaLnBrk="0" fontAlgn="base" hangingPunct="0">
                <a:spcBef>
                  <a:spcPct val="0"/>
                </a:spcBef>
                <a:spcAft>
                  <a:spcPct val="0"/>
                </a:spcAft>
              </a:pPr>
              <a:endParaRPr lang="zh-CN" altLang="en-US" b="1" dirty="0">
                <a:solidFill>
                  <a:srgbClr val="00B0F0"/>
                </a:solidFill>
                <a:latin typeface="Century Gothic" panose="020B0502020202020204" pitchFamily="34" charset="0"/>
                <a:ea typeface="微软雅黑" panose="020B0503020204020204" charset="-122"/>
              </a:endParaRPr>
            </a:p>
          </p:txBody>
        </p:sp>
        <p:sp>
          <p:nvSpPr>
            <p:cNvPr id="8" name="文本框 7">
              <a:extLst>
                <a:ext uri="{FF2B5EF4-FFF2-40B4-BE49-F238E27FC236}">
                  <a16:creationId xmlns:a16="http://schemas.microsoft.com/office/drawing/2014/main" id="{D394EDF0-B91C-AC47-87ED-C0561B890D8F}"/>
                </a:ext>
              </a:extLst>
            </p:cNvPr>
            <p:cNvSpPr txBox="1"/>
            <p:nvPr/>
          </p:nvSpPr>
          <p:spPr>
            <a:xfrm>
              <a:off x="6321791" y="1358819"/>
              <a:ext cx="4217821" cy="369332"/>
            </a:xfrm>
            <a:prstGeom prst="rect">
              <a:avLst/>
            </a:prstGeom>
            <a:noFill/>
          </p:spPr>
          <p:txBody>
            <a:bodyPr wrap="none" rtlCol="0">
              <a:spAutoFit/>
            </a:bodyPr>
            <a:lstStyle/>
            <a:p>
              <a:pPr eaLnBrk="0" fontAlgn="base" hangingPunct="0">
                <a:spcBef>
                  <a:spcPct val="0"/>
                </a:spcBef>
                <a:spcAft>
                  <a:spcPct val="0"/>
                </a:spcAft>
              </a:pPr>
              <a:r>
                <a:rPr lang="en-US" altLang="zh-CN" b="1" dirty="0">
                  <a:solidFill>
                    <a:srgbClr val="00B0F0"/>
                  </a:solidFill>
                  <a:latin typeface="Century Gothic" panose="020B0502020202020204" pitchFamily="34" charset="0"/>
                  <a:ea typeface="微软雅黑" panose="020B0503020204020204" charset="-122"/>
                </a:rPr>
                <a:t>Consolidation,</a:t>
              </a:r>
              <a:r>
                <a:rPr lang="zh-CN" altLang="en-US" b="1" dirty="0">
                  <a:solidFill>
                    <a:srgbClr val="00B0F0"/>
                  </a:solidFill>
                  <a:latin typeface="Century Gothic" panose="020B0502020202020204" pitchFamily="34" charset="0"/>
                  <a:ea typeface="微软雅黑" panose="020B0503020204020204" charset="-122"/>
                </a:rPr>
                <a:t> </a:t>
              </a:r>
              <a:r>
                <a:rPr lang="en-US" altLang="zh-CN" b="1" dirty="0">
                  <a:solidFill>
                    <a:srgbClr val="00B0F0"/>
                  </a:solidFill>
                  <a:latin typeface="Century Gothic" panose="020B0502020202020204" pitchFamily="34" charset="0"/>
                  <a:ea typeface="微软雅黑" panose="020B0503020204020204" charset="-122"/>
                </a:rPr>
                <a:t>Software</a:t>
              </a:r>
              <a:r>
                <a:rPr lang="zh-CN" altLang="en-US" b="1" dirty="0">
                  <a:solidFill>
                    <a:srgbClr val="00B0F0"/>
                  </a:solidFill>
                  <a:latin typeface="Century Gothic" panose="020B0502020202020204" pitchFamily="34" charset="0"/>
                  <a:ea typeface="微软雅黑" panose="020B0503020204020204" charset="-122"/>
                </a:rPr>
                <a:t> </a:t>
              </a:r>
              <a:r>
                <a:rPr lang="en-US" altLang="zh-CN" b="1" dirty="0">
                  <a:solidFill>
                    <a:srgbClr val="00B0F0"/>
                  </a:solidFill>
                  <a:latin typeface="Century Gothic" panose="020B0502020202020204" pitchFamily="34" charset="0"/>
                  <a:ea typeface="微软雅黑" panose="020B0503020204020204" charset="-122"/>
                </a:rPr>
                <a:t>Deployment</a:t>
              </a:r>
              <a:endParaRPr lang="zh-CN" altLang="en-US" b="1" baseline="30000" dirty="0">
                <a:solidFill>
                  <a:srgbClr val="00B0F0"/>
                </a:solidFill>
                <a:latin typeface="Century Gothic" panose="020B0502020202020204" pitchFamily="34" charset="0"/>
                <a:ea typeface="微软雅黑" panose="020B0503020204020204" charset="-122"/>
              </a:endParaRPr>
            </a:p>
          </p:txBody>
        </p:sp>
        <p:sp>
          <p:nvSpPr>
            <p:cNvPr id="9" name="矩形 8">
              <a:extLst>
                <a:ext uri="{FF2B5EF4-FFF2-40B4-BE49-F238E27FC236}">
                  <a16:creationId xmlns:a16="http://schemas.microsoft.com/office/drawing/2014/main" id="{3BCD2B6A-7C18-0E47-967C-9DB16591F1E6}"/>
                </a:ext>
              </a:extLst>
            </p:cNvPr>
            <p:cNvSpPr/>
            <p:nvPr/>
          </p:nvSpPr>
          <p:spPr>
            <a:xfrm>
              <a:off x="1066760" y="4049756"/>
              <a:ext cx="4373233" cy="536819"/>
            </a:xfrm>
            <a:prstGeom prst="rect">
              <a:avLst/>
            </a:prstGeom>
            <a:solidFill>
              <a:srgbClr val="00B0F0">
                <a:alpha val="10000"/>
              </a:srgbClr>
            </a:solidFill>
            <a:ln w="12700" cap="rnd" cmpd="sng" algn="ctr">
              <a:solidFill>
                <a:srgbClr val="00B0F0"/>
              </a:solid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HCI</a:t>
              </a:r>
              <a:r>
                <a:rPr kumimoji="0" lang="zh-CN" altLang="en-US"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 </a:t>
              </a:r>
              <a:r>
                <a:rPr kumimoji="0" lang="en-US" altLang="zh-CN"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box</a:t>
              </a:r>
              <a:r>
                <a:rPr kumimoji="0" lang="zh-CN" altLang="en-US"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 </a:t>
              </a:r>
              <a:r>
                <a:rPr lang="en-US" altLang="zh-CN" sz="1400" b="1" kern="0" dirty="0">
                  <a:solidFill>
                    <a:prstClr val="white"/>
                  </a:solidFill>
                  <a:latin typeface="Century Gothic" panose="020B0502020202020204" pitchFamily="34" charset="0"/>
                  <a:ea typeface="微软雅黑" panose="020B0503020204020204" charset="-122"/>
                </a:rPr>
                <a:t>cluster</a:t>
              </a:r>
              <a:r>
                <a:rPr lang="zh-CN" altLang="en-US" sz="1400" b="1" kern="0" dirty="0">
                  <a:solidFill>
                    <a:prstClr val="white"/>
                  </a:solidFill>
                  <a:latin typeface="Century Gothic" panose="020B0502020202020204" pitchFamily="34" charset="0"/>
                  <a:ea typeface="微软雅黑" panose="020B0503020204020204" charset="-122"/>
                </a:rPr>
                <a:t> </a:t>
              </a:r>
              <a:r>
                <a:rPr kumimoji="0" lang="zh-CN" altLang="en-US"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 </a:t>
              </a:r>
            </a:p>
          </p:txBody>
        </p:sp>
        <p:sp>
          <p:nvSpPr>
            <p:cNvPr id="10" name="矩形 9">
              <a:extLst>
                <a:ext uri="{FF2B5EF4-FFF2-40B4-BE49-F238E27FC236}">
                  <a16:creationId xmlns:a16="http://schemas.microsoft.com/office/drawing/2014/main" id="{E75E6D63-A605-EA48-AAF7-D2F2F9A62A72}"/>
                </a:ext>
              </a:extLst>
            </p:cNvPr>
            <p:cNvSpPr/>
            <p:nvPr/>
          </p:nvSpPr>
          <p:spPr>
            <a:xfrm>
              <a:off x="1066761" y="2915354"/>
              <a:ext cx="1266770" cy="536819"/>
            </a:xfrm>
            <a:prstGeom prst="rect">
              <a:avLst/>
            </a:prstGeom>
            <a:solidFill>
              <a:srgbClr val="00B0F0">
                <a:alpha val="10000"/>
              </a:srgbClr>
            </a:solidFill>
            <a:ln w="12700" cap="rnd" cmpd="sng" algn="ctr">
              <a:solidFill>
                <a:srgbClr val="00B0F0"/>
              </a:solid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1200" b="1" kern="0" dirty="0">
                  <a:solidFill>
                    <a:prstClr val="white"/>
                  </a:solidFill>
                  <a:latin typeface="Century Gothic" panose="020B0502020202020204" pitchFamily="34" charset="0"/>
                  <a:ea typeface="微软雅黑" panose="020B0503020204020204" charset="-122"/>
                </a:rPr>
                <a:t>Office</a:t>
              </a:r>
              <a:r>
                <a:rPr lang="zh-CN" altLang="en-US" sz="1200" b="1" kern="0" dirty="0">
                  <a:solidFill>
                    <a:prstClr val="white"/>
                  </a:solidFill>
                  <a:latin typeface="Century Gothic" panose="020B0502020202020204" pitchFamily="34" charset="0"/>
                  <a:ea typeface="微软雅黑" panose="020B0503020204020204" charset="-122"/>
                </a:rPr>
                <a:t> </a:t>
              </a:r>
              <a:r>
                <a:rPr lang="en-US" altLang="zh-CN" sz="1200" b="1" kern="0" dirty="0">
                  <a:solidFill>
                    <a:prstClr val="white"/>
                  </a:solidFill>
                  <a:latin typeface="Century Gothic" panose="020B0502020202020204" pitchFamily="34" charset="0"/>
                  <a:ea typeface="微软雅黑" panose="020B0503020204020204" charset="-122"/>
                </a:rPr>
                <a:t>business</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sp>
          <p:nvSpPr>
            <p:cNvPr id="11" name="矩形 10">
              <a:extLst>
                <a:ext uri="{FF2B5EF4-FFF2-40B4-BE49-F238E27FC236}">
                  <a16:creationId xmlns:a16="http://schemas.microsoft.com/office/drawing/2014/main" id="{1FBE0F1B-F189-3548-ACCB-6A28B8FE8CB8}"/>
                </a:ext>
              </a:extLst>
            </p:cNvPr>
            <p:cNvSpPr/>
            <p:nvPr/>
          </p:nvSpPr>
          <p:spPr>
            <a:xfrm>
              <a:off x="2619992" y="2903098"/>
              <a:ext cx="1266770" cy="536819"/>
            </a:xfrm>
            <a:prstGeom prst="rect">
              <a:avLst/>
            </a:prstGeom>
            <a:solidFill>
              <a:srgbClr val="00B0F0"/>
            </a:solidFill>
            <a:ln w="19050" cap="rnd" cmpd="sng" algn="ctr">
              <a:no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1200" b="1" kern="0" dirty="0">
                  <a:solidFill>
                    <a:prstClr val="white"/>
                  </a:solidFill>
                  <a:latin typeface="Century Gothic" panose="020B0502020202020204" pitchFamily="34" charset="0"/>
                  <a:ea typeface="微软雅黑" panose="020B0503020204020204" charset="-122"/>
                </a:rPr>
                <a:t>Critical</a:t>
              </a:r>
            </a:p>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business</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sp>
          <p:nvSpPr>
            <p:cNvPr id="12" name="矩形 11">
              <a:extLst>
                <a:ext uri="{FF2B5EF4-FFF2-40B4-BE49-F238E27FC236}">
                  <a16:creationId xmlns:a16="http://schemas.microsoft.com/office/drawing/2014/main" id="{A05BAB1D-A93F-CB4F-AB7F-FA2C50858452}"/>
                </a:ext>
              </a:extLst>
            </p:cNvPr>
            <p:cNvSpPr/>
            <p:nvPr/>
          </p:nvSpPr>
          <p:spPr>
            <a:xfrm>
              <a:off x="4173223" y="2903097"/>
              <a:ext cx="1266770" cy="536819"/>
            </a:xfrm>
            <a:prstGeom prst="rect">
              <a:avLst/>
            </a:prstGeom>
            <a:solidFill>
              <a:srgbClr val="00B0F0"/>
            </a:solidFill>
            <a:ln w="19050" cap="rnd" cmpd="sng" algn="ctr">
              <a:no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1100" b="1" kern="0" dirty="0">
                  <a:solidFill>
                    <a:prstClr val="white"/>
                  </a:solidFill>
                  <a:latin typeface="Century Gothic" panose="020B0502020202020204" pitchFamily="34" charset="0"/>
                  <a:ea typeface="微软雅黑" panose="020B0503020204020204" charset="-122"/>
                </a:rPr>
                <a:t>Backup</a:t>
              </a:r>
              <a:endParaRPr kumimoji="0" lang="zh-CN" altLang="en-US" sz="11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sp>
          <p:nvSpPr>
            <p:cNvPr id="13" name="矩形 12">
              <a:extLst>
                <a:ext uri="{FF2B5EF4-FFF2-40B4-BE49-F238E27FC236}">
                  <a16:creationId xmlns:a16="http://schemas.microsoft.com/office/drawing/2014/main" id="{027F7108-1585-A049-AAC7-175EDF1E877E}"/>
                </a:ext>
              </a:extLst>
            </p:cNvPr>
            <p:cNvSpPr/>
            <p:nvPr/>
          </p:nvSpPr>
          <p:spPr>
            <a:xfrm>
              <a:off x="2615613" y="1840066"/>
              <a:ext cx="1419533" cy="536819"/>
            </a:xfrm>
            <a:prstGeom prst="rect">
              <a:avLst/>
            </a:prstGeom>
            <a:solidFill>
              <a:srgbClr val="00B0F0"/>
            </a:solidFill>
            <a:ln w="19050" cap="rnd" cmpd="sng" algn="ctr">
              <a:no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1200" b="1" kern="0" dirty="0">
                  <a:solidFill>
                    <a:prstClr val="white"/>
                  </a:solidFill>
                  <a:latin typeface="Century Gothic" panose="020B0502020202020204" pitchFamily="34" charset="0"/>
                  <a:ea typeface="微软雅黑" panose="020B0503020204020204" charset="-122"/>
                </a:rPr>
                <a:t>Core</a:t>
              </a:r>
              <a:r>
                <a:rPr lang="zh-CN" altLang="en-US" sz="1200" b="1" kern="0" dirty="0">
                  <a:solidFill>
                    <a:prstClr val="white"/>
                  </a:solidFill>
                  <a:latin typeface="Century Gothic" panose="020B0502020202020204" pitchFamily="34" charset="0"/>
                  <a:ea typeface="微软雅黑" panose="020B0503020204020204" charset="-122"/>
                </a:rPr>
                <a:t> </a:t>
              </a:r>
              <a:r>
                <a:rPr lang="en-US" altLang="zh-CN" sz="1200" b="1" kern="0" dirty="0">
                  <a:solidFill>
                    <a:prstClr val="white"/>
                  </a:solidFill>
                  <a:latin typeface="Century Gothic" panose="020B0502020202020204" pitchFamily="34" charset="0"/>
                  <a:ea typeface="微软雅黑" panose="020B0503020204020204" charset="-122"/>
                </a:rPr>
                <a:t>switch</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cxnSp>
          <p:nvCxnSpPr>
            <p:cNvPr id="14" name="直接连接符 125">
              <a:extLst>
                <a:ext uri="{FF2B5EF4-FFF2-40B4-BE49-F238E27FC236}">
                  <a16:creationId xmlns:a16="http://schemas.microsoft.com/office/drawing/2014/main" id="{F9107BD9-B997-E14B-B4B2-5863DDE71421}"/>
                </a:ext>
              </a:extLst>
            </p:cNvPr>
            <p:cNvCxnSpPr/>
            <p:nvPr/>
          </p:nvCxnSpPr>
          <p:spPr>
            <a:xfrm>
              <a:off x="1700144" y="3427659"/>
              <a:ext cx="4378" cy="609839"/>
            </a:xfrm>
            <a:prstGeom prst="line">
              <a:avLst/>
            </a:prstGeom>
            <a:noFill/>
            <a:ln w="9525" cap="rnd" cmpd="sng" algn="ctr">
              <a:solidFill>
                <a:schemeClr val="bg1"/>
              </a:solidFill>
              <a:prstDash val="dash"/>
              <a:headEnd type="triangle"/>
            </a:ln>
            <a:effectLst/>
          </p:spPr>
        </p:cxnSp>
        <p:cxnSp>
          <p:nvCxnSpPr>
            <p:cNvPr id="15" name="直接连接符 126">
              <a:extLst>
                <a:ext uri="{FF2B5EF4-FFF2-40B4-BE49-F238E27FC236}">
                  <a16:creationId xmlns:a16="http://schemas.microsoft.com/office/drawing/2014/main" id="{5E361994-98D9-2F4B-BA2B-7BD03A885704}"/>
                </a:ext>
              </a:extLst>
            </p:cNvPr>
            <p:cNvCxnSpPr/>
            <p:nvPr/>
          </p:nvCxnSpPr>
          <p:spPr>
            <a:xfrm>
              <a:off x="3257752" y="3427659"/>
              <a:ext cx="4378" cy="609839"/>
            </a:xfrm>
            <a:prstGeom prst="line">
              <a:avLst/>
            </a:prstGeom>
            <a:noFill/>
            <a:ln w="9525" cap="rnd" cmpd="sng" algn="ctr">
              <a:solidFill>
                <a:schemeClr val="bg1"/>
              </a:solidFill>
              <a:prstDash val="dash"/>
              <a:headEnd type="triangle"/>
            </a:ln>
            <a:effectLst/>
          </p:spPr>
        </p:cxnSp>
        <p:cxnSp>
          <p:nvCxnSpPr>
            <p:cNvPr id="16" name="直接连接符 127">
              <a:extLst>
                <a:ext uri="{FF2B5EF4-FFF2-40B4-BE49-F238E27FC236}">
                  <a16:creationId xmlns:a16="http://schemas.microsoft.com/office/drawing/2014/main" id="{DACC91DE-51B0-1548-9BE7-426DED84414A}"/>
                </a:ext>
              </a:extLst>
            </p:cNvPr>
            <p:cNvCxnSpPr/>
            <p:nvPr/>
          </p:nvCxnSpPr>
          <p:spPr>
            <a:xfrm>
              <a:off x="4844961" y="3427659"/>
              <a:ext cx="4378" cy="609839"/>
            </a:xfrm>
            <a:prstGeom prst="line">
              <a:avLst/>
            </a:prstGeom>
            <a:noFill/>
            <a:ln w="9525" cap="rnd" cmpd="sng" algn="ctr">
              <a:solidFill>
                <a:schemeClr val="bg1"/>
              </a:solidFill>
              <a:prstDash val="dash"/>
              <a:headEnd type="triangle"/>
            </a:ln>
            <a:effectLst/>
          </p:spPr>
        </p:cxnSp>
        <p:cxnSp>
          <p:nvCxnSpPr>
            <p:cNvPr id="17" name="直接连接符 138">
              <a:extLst>
                <a:ext uri="{FF2B5EF4-FFF2-40B4-BE49-F238E27FC236}">
                  <a16:creationId xmlns:a16="http://schemas.microsoft.com/office/drawing/2014/main" id="{5771AF3B-CD8D-3F4E-B3BE-A53BAE0A8F55}"/>
                </a:ext>
              </a:extLst>
            </p:cNvPr>
            <p:cNvCxnSpPr/>
            <p:nvPr/>
          </p:nvCxnSpPr>
          <p:spPr>
            <a:xfrm flipV="1">
              <a:off x="1700144" y="2376885"/>
              <a:ext cx="1548853" cy="538469"/>
            </a:xfrm>
            <a:prstGeom prst="line">
              <a:avLst/>
            </a:prstGeom>
            <a:noFill/>
            <a:ln w="9525" cap="rnd" cmpd="sng" algn="ctr">
              <a:solidFill>
                <a:schemeClr val="bg1"/>
              </a:solidFill>
              <a:prstDash val="dash"/>
            </a:ln>
            <a:effectLst/>
          </p:spPr>
        </p:cxnSp>
        <p:cxnSp>
          <p:nvCxnSpPr>
            <p:cNvPr id="18" name="直接连接符 141">
              <a:extLst>
                <a:ext uri="{FF2B5EF4-FFF2-40B4-BE49-F238E27FC236}">
                  <a16:creationId xmlns:a16="http://schemas.microsoft.com/office/drawing/2014/main" id="{39BD0899-1966-0647-9986-36FB918AB878}"/>
                </a:ext>
              </a:extLst>
            </p:cNvPr>
            <p:cNvCxnSpPr/>
            <p:nvPr/>
          </p:nvCxnSpPr>
          <p:spPr>
            <a:xfrm flipH="1" flipV="1">
              <a:off x="3248999" y="2376884"/>
              <a:ext cx="4378" cy="526213"/>
            </a:xfrm>
            <a:prstGeom prst="line">
              <a:avLst/>
            </a:prstGeom>
            <a:noFill/>
            <a:ln w="9525" cap="rnd" cmpd="sng" algn="ctr">
              <a:solidFill>
                <a:schemeClr val="bg1"/>
              </a:solidFill>
              <a:prstDash val="dash"/>
            </a:ln>
            <a:effectLst/>
          </p:spPr>
        </p:cxnSp>
        <p:cxnSp>
          <p:nvCxnSpPr>
            <p:cNvPr id="19" name="直接连接符 144">
              <a:extLst>
                <a:ext uri="{FF2B5EF4-FFF2-40B4-BE49-F238E27FC236}">
                  <a16:creationId xmlns:a16="http://schemas.microsoft.com/office/drawing/2014/main" id="{40A59A19-C99F-DA49-93D9-74AA393765E2}"/>
                </a:ext>
              </a:extLst>
            </p:cNvPr>
            <p:cNvCxnSpPr/>
            <p:nvPr/>
          </p:nvCxnSpPr>
          <p:spPr>
            <a:xfrm flipH="1" flipV="1">
              <a:off x="3248999" y="2376885"/>
              <a:ext cx="1557610" cy="526212"/>
            </a:xfrm>
            <a:prstGeom prst="line">
              <a:avLst/>
            </a:prstGeom>
            <a:noFill/>
            <a:ln w="9525" cap="rnd" cmpd="sng" algn="ctr">
              <a:solidFill>
                <a:schemeClr val="bg1"/>
              </a:solidFill>
              <a:prstDash val="dash"/>
            </a:ln>
            <a:effectLst/>
          </p:spPr>
        </p:cxnSp>
        <p:sp>
          <p:nvSpPr>
            <p:cNvPr id="68" name="矩形 67">
              <a:extLst>
                <a:ext uri="{FF2B5EF4-FFF2-40B4-BE49-F238E27FC236}">
                  <a16:creationId xmlns:a16="http://schemas.microsoft.com/office/drawing/2014/main" id="{6AA6D965-6A92-6141-B655-1ACA52EF4448}"/>
                </a:ext>
              </a:extLst>
            </p:cNvPr>
            <p:cNvSpPr/>
            <p:nvPr/>
          </p:nvSpPr>
          <p:spPr>
            <a:xfrm>
              <a:off x="6322547" y="3136592"/>
              <a:ext cx="4373235" cy="536819"/>
            </a:xfrm>
            <a:prstGeom prst="rect">
              <a:avLst/>
            </a:prstGeom>
            <a:solidFill>
              <a:srgbClr val="00B0F0">
                <a:alpha val="10000"/>
              </a:srgbClr>
            </a:solidFill>
            <a:ln w="12700" cap="rnd" cmpd="sng" algn="ctr">
              <a:solidFill>
                <a:srgbClr val="00B0F0"/>
              </a:solid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HCI</a:t>
              </a:r>
              <a:r>
                <a:rPr kumimoji="0" lang="zh-CN" altLang="en-US"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 </a:t>
              </a:r>
              <a:r>
                <a:rPr kumimoji="0" lang="en-US" altLang="zh-CN"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software</a:t>
              </a:r>
              <a:r>
                <a:rPr kumimoji="0" lang="zh-CN" altLang="en-US"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 </a:t>
              </a:r>
              <a:endParaRPr kumimoji="0" lang="en-US" altLang="zh-CN" sz="14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sp>
          <p:nvSpPr>
            <p:cNvPr id="69" name="矩形 68">
              <a:extLst>
                <a:ext uri="{FF2B5EF4-FFF2-40B4-BE49-F238E27FC236}">
                  <a16:creationId xmlns:a16="http://schemas.microsoft.com/office/drawing/2014/main" id="{BAFA9D95-376D-B849-899E-643127077796}"/>
                </a:ext>
              </a:extLst>
            </p:cNvPr>
            <p:cNvSpPr/>
            <p:nvPr/>
          </p:nvSpPr>
          <p:spPr>
            <a:xfrm>
              <a:off x="6322548" y="4283252"/>
              <a:ext cx="1266770" cy="536819"/>
            </a:xfrm>
            <a:prstGeom prst="rect">
              <a:avLst/>
            </a:prstGeom>
            <a:solidFill>
              <a:srgbClr val="00B0F0">
                <a:alpha val="10000"/>
              </a:srgbClr>
            </a:solidFill>
            <a:ln w="12700" cap="rnd" cmpd="sng" algn="ctr">
              <a:solidFill>
                <a:srgbClr val="00B0F0"/>
              </a:solid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1200" b="1" kern="0" dirty="0">
                  <a:solidFill>
                    <a:prstClr val="white"/>
                  </a:solidFill>
                  <a:latin typeface="Century Gothic" panose="020B0502020202020204" pitchFamily="34" charset="0"/>
                  <a:ea typeface="微软雅黑" panose="020B0503020204020204" charset="-122"/>
                </a:rPr>
                <a:t>Existing</a:t>
              </a:r>
              <a:endParaRPr kumimoji="0" lang="en-US" altLang="zh-CN"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a:p>
              <a:pPr marL="0" marR="0" lvl="0" indent="0" algn="ctr" defTabSz="914400" eaLnBrk="0" fontAlgn="base" latinLnBrk="0" hangingPunct="0">
                <a:lnSpc>
                  <a:spcPct val="100000"/>
                </a:lnSpc>
                <a:spcBef>
                  <a:spcPct val="0"/>
                </a:spcBef>
                <a:spcAft>
                  <a:spcPct val="0"/>
                </a:spcAft>
                <a:buClrTx/>
                <a:buSzTx/>
                <a:buFontTx/>
                <a:buNone/>
                <a:defRPr/>
              </a:pPr>
              <a:r>
                <a:rPr lang="en-US" altLang="zh-CN" sz="1200" b="1" kern="0" dirty="0">
                  <a:solidFill>
                    <a:prstClr val="white"/>
                  </a:solidFill>
                  <a:latin typeface="Century Gothic" panose="020B0502020202020204" pitchFamily="34" charset="0"/>
                  <a:ea typeface="微软雅黑" panose="020B0503020204020204" charset="-122"/>
                </a:rPr>
                <a:t>Servers</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sp>
          <p:nvSpPr>
            <p:cNvPr id="70" name="矩形 69">
              <a:extLst>
                <a:ext uri="{FF2B5EF4-FFF2-40B4-BE49-F238E27FC236}">
                  <a16:creationId xmlns:a16="http://schemas.microsoft.com/office/drawing/2014/main" id="{151BF63E-2B29-5243-8BCA-545582DD658A}"/>
                </a:ext>
              </a:extLst>
            </p:cNvPr>
            <p:cNvSpPr/>
            <p:nvPr/>
          </p:nvSpPr>
          <p:spPr>
            <a:xfrm>
              <a:off x="7875780" y="4270996"/>
              <a:ext cx="1266770" cy="536819"/>
            </a:xfrm>
            <a:prstGeom prst="rect">
              <a:avLst/>
            </a:prstGeom>
            <a:solidFill>
              <a:srgbClr val="00B0F0"/>
            </a:solidFill>
            <a:ln w="19050" cap="rnd" cmpd="sng" algn="ctr">
              <a:no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Existing</a:t>
              </a:r>
            </a:p>
            <a:p>
              <a:pPr marL="0" marR="0" lvl="0" indent="0" algn="ctr" defTabSz="914400" eaLnBrk="0" fontAlgn="base" latinLnBrk="0" hangingPunct="0">
                <a:lnSpc>
                  <a:spcPct val="100000"/>
                </a:lnSpc>
                <a:spcBef>
                  <a:spcPct val="0"/>
                </a:spcBef>
                <a:spcAft>
                  <a:spcPct val="0"/>
                </a:spcAft>
                <a:buClrTx/>
                <a:buSzTx/>
                <a:buFontTx/>
                <a:buNone/>
                <a:defRPr/>
              </a:pPr>
              <a:r>
                <a:rPr lang="en-US" altLang="zh-CN" sz="1200" b="1" kern="0" dirty="0">
                  <a:solidFill>
                    <a:prstClr val="white"/>
                  </a:solidFill>
                  <a:latin typeface="Century Gothic" panose="020B0502020202020204" pitchFamily="34" charset="0"/>
                  <a:ea typeface="微软雅黑" panose="020B0503020204020204" charset="-122"/>
                </a:rPr>
                <a:t>Storage</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sp>
          <p:nvSpPr>
            <p:cNvPr id="71" name="矩形 70">
              <a:extLst>
                <a:ext uri="{FF2B5EF4-FFF2-40B4-BE49-F238E27FC236}">
                  <a16:creationId xmlns:a16="http://schemas.microsoft.com/office/drawing/2014/main" id="{59FA307E-A43C-CD43-A31C-684357F15D3C}"/>
                </a:ext>
              </a:extLst>
            </p:cNvPr>
            <p:cNvSpPr/>
            <p:nvPr/>
          </p:nvSpPr>
          <p:spPr>
            <a:xfrm>
              <a:off x="9429013" y="4270995"/>
              <a:ext cx="1435573" cy="536819"/>
            </a:xfrm>
            <a:prstGeom prst="rect">
              <a:avLst/>
            </a:prstGeom>
            <a:solidFill>
              <a:srgbClr val="00B0F0"/>
            </a:solidFill>
            <a:ln w="19050" cap="rnd" cmpd="sng" algn="ctr">
              <a:no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200" b="1" i="0" u="none" strike="noStrike" kern="0" cap="none" spc="0" normalizeH="0" baseline="0" dirty="0">
                  <a:ln>
                    <a:noFill/>
                  </a:ln>
                  <a:solidFill>
                    <a:prstClr val="white"/>
                  </a:solidFill>
                  <a:effectLst/>
                  <a:uLnTx/>
                  <a:uFillTx/>
                  <a:latin typeface="Century Gothic" panose="020B0502020202020204" pitchFamily="34" charset="0"/>
                  <a:ea typeface="微软雅黑" panose="020B0503020204020204" charset="-122"/>
                </a:rPr>
                <a:t>VMware</a:t>
              </a:r>
              <a:r>
                <a:rPr kumimoji="0" lang="zh-CN" altLang="en-US" sz="1200" b="1" i="0" u="none" strike="noStrike" kern="0" cap="none" spc="0" normalizeH="0" baseline="0" dirty="0">
                  <a:ln>
                    <a:noFill/>
                  </a:ln>
                  <a:solidFill>
                    <a:prstClr val="white"/>
                  </a:solidFill>
                  <a:effectLst/>
                  <a:uLnTx/>
                  <a:uFillTx/>
                  <a:latin typeface="Century Gothic" panose="020B0502020202020204" pitchFamily="34" charset="0"/>
                  <a:ea typeface="微软雅黑" panose="020B0503020204020204" charset="-122"/>
                </a:rPr>
                <a:t> </a:t>
              </a:r>
              <a:r>
                <a:rPr kumimoji="0" lang="en-US" altLang="zh-CN" sz="1200" b="1" i="0" u="none" strike="noStrike" kern="0" cap="none" spc="0" normalizeH="0" baseline="0" dirty="0">
                  <a:ln>
                    <a:noFill/>
                  </a:ln>
                  <a:solidFill>
                    <a:prstClr val="white"/>
                  </a:solidFill>
                  <a:effectLst/>
                  <a:uLnTx/>
                  <a:uFillTx/>
                  <a:latin typeface="Century Gothic" panose="020B0502020202020204" pitchFamily="34" charset="0"/>
                  <a:ea typeface="微软雅黑" panose="020B0503020204020204" charset="-122"/>
                </a:rPr>
                <a:t>hypervisor</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cxnSp>
          <p:nvCxnSpPr>
            <p:cNvPr id="72" name="直接连接符 116">
              <a:extLst>
                <a:ext uri="{FF2B5EF4-FFF2-40B4-BE49-F238E27FC236}">
                  <a16:creationId xmlns:a16="http://schemas.microsoft.com/office/drawing/2014/main" id="{F60CFC79-E542-4A4F-99EB-108AB214CCD0}"/>
                </a:ext>
              </a:extLst>
            </p:cNvPr>
            <p:cNvCxnSpPr/>
            <p:nvPr/>
          </p:nvCxnSpPr>
          <p:spPr>
            <a:xfrm>
              <a:off x="6955932" y="3673411"/>
              <a:ext cx="1" cy="609841"/>
            </a:xfrm>
            <a:prstGeom prst="line">
              <a:avLst/>
            </a:prstGeom>
            <a:noFill/>
            <a:ln w="9525" cap="rnd" cmpd="sng" algn="ctr">
              <a:solidFill>
                <a:schemeClr val="bg1"/>
              </a:solidFill>
              <a:prstDash val="dash"/>
              <a:headEnd type="triangle"/>
            </a:ln>
            <a:effectLst/>
          </p:spPr>
        </p:cxnSp>
        <p:cxnSp>
          <p:nvCxnSpPr>
            <p:cNvPr id="73" name="直接连接符 117">
              <a:extLst>
                <a:ext uri="{FF2B5EF4-FFF2-40B4-BE49-F238E27FC236}">
                  <a16:creationId xmlns:a16="http://schemas.microsoft.com/office/drawing/2014/main" id="{DAD0916E-0EB1-3A48-AF5B-90FD37E78552}"/>
                </a:ext>
              </a:extLst>
            </p:cNvPr>
            <p:cNvCxnSpPr/>
            <p:nvPr/>
          </p:nvCxnSpPr>
          <p:spPr>
            <a:xfrm>
              <a:off x="8509164" y="3673411"/>
              <a:ext cx="1" cy="609841"/>
            </a:xfrm>
            <a:prstGeom prst="line">
              <a:avLst/>
            </a:prstGeom>
            <a:noFill/>
            <a:ln w="9525" cap="rnd" cmpd="sng" algn="ctr">
              <a:solidFill>
                <a:schemeClr val="bg1"/>
              </a:solidFill>
              <a:prstDash val="dash"/>
              <a:headEnd type="triangle"/>
            </a:ln>
            <a:effectLst/>
          </p:spPr>
        </p:cxnSp>
        <p:cxnSp>
          <p:nvCxnSpPr>
            <p:cNvPr id="74" name="直接连接符 118">
              <a:extLst>
                <a:ext uri="{FF2B5EF4-FFF2-40B4-BE49-F238E27FC236}">
                  <a16:creationId xmlns:a16="http://schemas.microsoft.com/office/drawing/2014/main" id="{AC277FCD-BB2F-A14B-AED8-0BA9B3ED57E0}"/>
                </a:ext>
              </a:extLst>
            </p:cNvPr>
            <p:cNvCxnSpPr/>
            <p:nvPr/>
          </p:nvCxnSpPr>
          <p:spPr>
            <a:xfrm>
              <a:off x="10062395" y="3673411"/>
              <a:ext cx="1" cy="609841"/>
            </a:xfrm>
            <a:prstGeom prst="line">
              <a:avLst/>
            </a:prstGeom>
            <a:noFill/>
            <a:ln w="9525" cap="rnd" cmpd="sng" algn="ctr">
              <a:solidFill>
                <a:schemeClr val="bg1"/>
              </a:solidFill>
              <a:prstDash val="dash"/>
              <a:headEnd type="triangle"/>
            </a:ln>
            <a:effectLst/>
          </p:spPr>
        </p:cxnSp>
        <p:sp>
          <p:nvSpPr>
            <p:cNvPr id="75" name="文本框 74">
              <a:extLst>
                <a:ext uri="{FF2B5EF4-FFF2-40B4-BE49-F238E27FC236}">
                  <a16:creationId xmlns:a16="http://schemas.microsoft.com/office/drawing/2014/main" id="{876694F4-D334-FD48-945C-BBE8DC9A194E}"/>
                </a:ext>
              </a:extLst>
            </p:cNvPr>
            <p:cNvSpPr txBox="1"/>
            <p:nvPr/>
          </p:nvSpPr>
          <p:spPr>
            <a:xfrm>
              <a:off x="8563000" y="3814733"/>
              <a:ext cx="530915" cy="253916"/>
            </a:xfrm>
            <a:prstGeom prst="rect">
              <a:avLst/>
            </a:prstGeom>
            <a:noFill/>
          </p:spPr>
          <p:txBody>
            <a:bodyPr wrap="none" rtlCol="0">
              <a:spAutoFit/>
            </a:bodyPr>
            <a:lstStyle/>
            <a:p>
              <a:pPr eaLnBrk="0" fontAlgn="base" hangingPunct="0">
                <a:spcBef>
                  <a:spcPct val="0"/>
                </a:spcBef>
                <a:spcAft>
                  <a:spcPct val="0"/>
                </a:spcAft>
              </a:pPr>
              <a:r>
                <a:rPr lang="en-US" altLang="zh-CN" sz="1050" b="1" dirty="0">
                  <a:solidFill>
                    <a:prstClr val="white"/>
                  </a:solidFill>
                  <a:latin typeface="Century Gothic" panose="020B0502020202020204" pitchFamily="34" charset="0"/>
                  <a:ea typeface="微软雅黑" panose="020B0503020204020204" charset="-122"/>
                </a:rPr>
                <a:t>IP/FC</a:t>
              </a:r>
              <a:endParaRPr lang="zh-CN" altLang="en-US" sz="1050" b="1" dirty="0">
                <a:solidFill>
                  <a:prstClr val="white"/>
                </a:solidFill>
                <a:latin typeface="Century Gothic" panose="020B0502020202020204" pitchFamily="34" charset="0"/>
                <a:ea typeface="微软雅黑" panose="020B0503020204020204" charset="-122"/>
              </a:endParaRPr>
            </a:p>
          </p:txBody>
        </p:sp>
        <p:sp>
          <p:nvSpPr>
            <p:cNvPr id="76" name="文本框 75">
              <a:extLst>
                <a:ext uri="{FF2B5EF4-FFF2-40B4-BE49-F238E27FC236}">
                  <a16:creationId xmlns:a16="http://schemas.microsoft.com/office/drawing/2014/main" id="{6DE0E45B-5ABB-B940-8A65-5A0C00C71323}"/>
                </a:ext>
              </a:extLst>
            </p:cNvPr>
            <p:cNvSpPr txBox="1"/>
            <p:nvPr/>
          </p:nvSpPr>
          <p:spPr>
            <a:xfrm>
              <a:off x="10117520" y="3814733"/>
              <a:ext cx="397866" cy="253916"/>
            </a:xfrm>
            <a:prstGeom prst="rect">
              <a:avLst/>
            </a:prstGeom>
            <a:noFill/>
          </p:spPr>
          <p:txBody>
            <a:bodyPr wrap="none" rtlCol="0">
              <a:spAutoFit/>
            </a:bodyPr>
            <a:lstStyle/>
            <a:p>
              <a:pPr eaLnBrk="0" fontAlgn="base" hangingPunct="0">
                <a:spcBef>
                  <a:spcPct val="0"/>
                </a:spcBef>
                <a:spcAft>
                  <a:spcPct val="0"/>
                </a:spcAft>
              </a:pPr>
              <a:r>
                <a:rPr lang="en-US" altLang="zh-CN" sz="1050" b="1" dirty="0">
                  <a:solidFill>
                    <a:prstClr val="white"/>
                  </a:solidFill>
                  <a:latin typeface="Century Gothic" panose="020B0502020202020204" pitchFamily="34" charset="0"/>
                  <a:ea typeface="微软雅黑" panose="020B0503020204020204" charset="-122"/>
                </a:rPr>
                <a:t>API</a:t>
              </a:r>
              <a:endParaRPr lang="zh-CN" altLang="en-US" sz="1050" b="1" dirty="0">
                <a:solidFill>
                  <a:prstClr val="white"/>
                </a:solidFill>
                <a:latin typeface="Century Gothic" panose="020B0502020202020204" pitchFamily="34" charset="0"/>
                <a:ea typeface="微软雅黑" panose="020B0503020204020204" charset="-122"/>
              </a:endParaRPr>
            </a:p>
          </p:txBody>
        </p:sp>
        <p:sp>
          <p:nvSpPr>
            <p:cNvPr id="77" name="矩形 76">
              <a:extLst>
                <a:ext uri="{FF2B5EF4-FFF2-40B4-BE49-F238E27FC236}">
                  <a16:creationId xmlns:a16="http://schemas.microsoft.com/office/drawing/2014/main" id="{894096CC-A491-DD46-B343-32ED28F13E49}"/>
                </a:ext>
              </a:extLst>
            </p:cNvPr>
            <p:cNvSpPr/>
            <p:nvPr/>
          </p:nvSpPr>
          <p:spPr>
            <a:xfrm>
              <a:off x="6322548" y="2038847"/>
              <a:ext cx="1266770" cy="536819"/>
            </a:xfrm>
            <a:prstGeom prst="rect">
              <a:avLst/>
            </a:prstGeom>
            <a:solidFill>
              <a:srgbClr val="00B0F0"/>
            </a:solidFill>
            <a:ln w="19050" cap="rnd" cmpd="sng" algn="ctr">
              <a:no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lang="en-US" altLang="zh-CN" sz="1200" b="1" kern="0" dirty="0">
                  <a:solidFill>
                    <a:prstClr val="white"/>
                  </a:solidFill>
                  <a:latin typeface="Century Gothic" panose="020B0502020202020204" pitchFamily="34" charset="0"/>
                  <a:ea typeface="微软雅黑" panose="020B0503020204020204" charset="-122"/>
                </a:rPr>
                <a:t>Office</a:t>
              </a:r>
            </a:p>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business</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sp>
          <p:nvSpPr>
            <p:cNvPr id="78" name="矩形 77">
              <a:extLst>
                <a:ext uri="{FF2B5EF4-FFF2-40B4-BE49-F238E27FC236}">
                  <a16:creationId xmlns:a16="http://schemas.microsoft.com/office/drawing/2014/main" id="{5FB04A6B-0C0A-0F48-BDEA-C9BE153D1C7D}"/>
                </a:ext>
              </a:extLst>
            </p:cNvPr>
            <p:cNvSpPr/>
            <p:nvPr/>
          </p:nvSpPr>
          <p:spPr>
            <a:xfrm>
              <a:off x="7875780" y="2026592"/>
              <a:ext cx="1266770" cy="536819"/>
            </a:xfrm>
            <a:prstGeom prst="rect">
              <a:avLst/>
            </a:prstGeom>
            <a:solidFill>
              <a:srgbClr val="00B0F0"/>
            </a:solidFill>
            <a:ln w="19050" cap="rnd" cmpd="sng" algn="ctr">
              <a:no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Critical</a:t>
              </a:r>
            </a:p>
            <a:p>
              <a:pPr marL="0" marR="0" lvl="0" indent="0" algn="ctr" defTabSz="914400" eaLnBrk="0" fontAlgn="base" latinLnBrk="0" hangingPunct="0">
                <a:lnSpc>
                  <a:spcPct val="100000"/>
                </a:lnSpc>
                <a:spcBef>
                  <a:spcPct val="0"/>
                </a:spcBef>
                <a:spcAft>
                  <a:spcPct val="0"/>
                </a:spcAft>
                <a:buClrTx/>
                <a:buSzTx/>
                <a:buFontTx/>
                <a:buNone/>
                <a:defRPr/>
              </a:pPr>
              <a:r>
                <a:rPr lang="en-US" altLang="zh-CN" sz="1200" b="1" kern="0" dirty="0">
                  <a:solidFill>
                    <a:prstClr val="white"/>
                  </a:solidFill>
                  <a:latin typeface="Century Gothic" panose="020B0502020202020204" pitchFamily="34" charset="0"/>
                  <a:ea typeface="微软雅黑" panose="020B0503020204020204" charset="-122"/>
                </a:rPr>
                <a:t>business</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sp>
          <p:nvSpPr>
            <p:cNvPr id="79" name="矩形 78">
              <a:extLst>
                <a:ext uri="{FF2B5EF4-FFF2-40B4-BE49-F238E27FC236}">
                  <a16:creationId xmlns:a16="http://schemas.microsoft.com/office/drawing/2014/main" id="{5CE08949-DA6A-584D-A082-AA5961A35291}"/>
                </a:ext>
              </a:extLst>
            </p:cNvPr>
            <p:cNvSpPr/>
            <p:nvPr/>
          </p:nvSpPr>
          <p:spPr>
            <a:xfrm>
              <a:off x="9429013" y="2040774"/>
              <a:ext cx="1266770" cy="536819"/>
            </a:xfrm>
            <a:prstGeom prst="rect">
              <a:avLst/>
            </a:prstGeom>
            <a:solidFill>
              <a:srgbClr val="00B0F0"/>
            </a:solidFill>
            <a:ln w="19050" cap="rnd" cmpd="sng" algn="ctr">
              <a:noFill/>
              <a:prstDash val="solid"/>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defRPr/>
              </a:pPr>
              <a:r>
                <a:rPr kumimoji="0" lang="en-US" altLang="zh-CN"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rPr>
                <a:t>Back</a:t>
              </a:r>
              <a:r>
                <a:rPr lang="en-US" altLang="zh-CN" sz="1200" b="1" kern="0" dirty="0">
                  <a:solidFill>
                    <a:prstClr val="white"/>
                  </a:solidFill>
                  <a:latin typeface="Century Gothic" panose="020B0502020202020204" pitchFamily="34" charset="0"/>
                  <a:ea typeface="微软雅黑" panose="020B0503020204020204" charset="-122"/>
                </a:rPr>
                <a:t>up</a:t>
              </a:r>
              <a:endParaRPr kumimoji="0" lang="zh-CN" altLang="en-US" sz="1200" b="1" i="0" u="none" strike="noStrike" kern="0" cap="none" spc="0" normalizeH="0" baseline="0" noProof="0" dirty="0">
                <a:ln>
                  <a:noFill/>
                </a:ln>
                <a:solidFill>
                  <a:prstClr val="white"/>
                </a:solidFill>
                <a:effectLst/>
                <a:uLnTx/>
                <a:uFillTx/>
                <a:latin typeface="Century Gothic" panose="020B0502020202020204" pitchFamily="34" charset="0"/>
                <a:ea typeface="微软雅黑" panose="020B0503020204020204" charset="-122"/>
              </a:endParaRPr>
            </a:p>
          </p:txBody>
        </p:sp>
        <p:cxnSp>
          <p:nvCxnSpPr>
            <p:cNvPr id="80" name="直接连接符 146">
              <a:extLst>
                <a:ext uri="{FF2B5EF4-FFF2-40B4-BE49-F238E27FC236}">
                  <a16:creationId xmlns:a16="http://schemas.microsoft.com/office/drawing/2014/main" id="{2BDA5501-29BD-4543-8123-DF71E07C1CDF}"/>
                </a:ext>
              </a:extLst>
            </p:cNvPr>
            <p:cNvCxnSpPr/>
            <p:nvPr/>
          </p:nvCxnSpPr>
          <p:spPr>
            <a:xfrm>
              <a:off x="6951550" y="2603672"/>
              <a:ext cx="4378" cy="526213"/>
            </a:xfrm>
            <a:prstGeom prst="line">
              <a:avLst/>
            </a:prstGeom>
            <a:noFill/>
            <a:ln w="9525" cap="rnd" cmpd="sng" algn="ctr">
              <a:solidFill>
                <a:schemeClr val="bg1"/>
              </a:solidFill>
              <a:prstDash val="dash"/>
            </a:ln>
            <a:effectLst/>
          </p:spPr>
        </p:cxnSp>
        <p:cxnSp>
          <p:nvCxnSpPr>
            <p:cNvPr id="81" name="直接连接符 147">
              <a:extLst>
                <a:ext uri="{FF2B5EF4-FFF2-40B4-BE49-F238E27FC236}">
                  <a16:creationId xmlns:a16="http://schemas.microsoft.com/office/drawing/2014/main" id="{3990DF4E-DE32-C34B-B01B-93B003E9A8E6}"/>
                </a:ext>
              </a:extLst>
            </p:cNvPr>
            <p:cNvCxnSpPr/>
            <p:nvPr/>
          </p:nvCxnSpPr>
          <p:spPr>
            <a:xfrm flipV="1">
              <a:off x="6955928" y="2591418"/>
              <a:ext cx="1548854" cy="538469"/>
            </a:xfrm>
            <a:prstGeom prst="line">
              <a:avLst/>
            </a:prstGeom>
            <a:noFill/>
            <a:ln w="9525" cap="rnd" cmpd="sng" algn="ctr">
              <a:solidFill>
                <a:schemeClr val="bg1"/>
              </a:solidFill>
              <a:prstDash val="dash"/>
            </a:ln>
            <a:effectLst/>
          </p:spPr>
        </p:cxnSp>
        <p:cxnSp>
          <p:nvCxnSpPr>
            <p:cNvPr id="82" name="直接连接符 148">
              <a:extLst>
                <a:ext uri="{FF2B5EF4-FFF2-40B4-BE49-F238E27FC236}">
                  <a16:creationId xmlns:a16="http://schemas.microsoft.com/office/drawing/2014/main" id="{5EA350F3-E053-2C42-B42B-B2DB6216252A}"/>
                </a:ext>
              </a:extLst>
            </p:cNvPr>
            <p:cNvCxnSpPr/>
            <p:nvPr/>
          </p:nvCxnSpPr>
          <p:spPr>
            <a:xfrm flipV="1">
              <a:off x="6955928" y="2591414"/>
              <a:ext cx="3102087" cy="538471"/>
            </a:xfrm>
            <a:prstGeom prst="line">
              <a:avLst/>
            </a:prstGeom>
            <a:noFill/>
            <a:ln w="9525" cap="rnd" cmpd="sng" algn="ctr">
              <a:solidFill>
                <a:schemeClr val="bg1"/>
              </a:solidFill>
              <a:prstDash val="dash"/>
            </a:ln>
            <a:effectLst/>
          </p:spPr>
        </p:cxnSp>
        <p:cxnSp>
          <p:nvCxnSpPr>
            <p:cNvPr id="83" name="直接连接符 149">
              <a:extLst>
                <a:ext uri="{FF2B5EF4-FFF2-40B4-BE49-F238E27FC236}">
                  <a16:creationId xmlns:a16="http://schemas.microsoft.com/office/drawing/2014/main" id="{C072A01A-4A1D-B244-9DC3-DD7CE2FDB605}"/>
                </a:ext>
              </a:extLst>
            </p:cNvPr>
            <p:cNvCxnSpPr/>
            <p:nvPr/>
          </p:nvCxnSpPr>
          <p:spPr>
            <a:xfrm flipH="1" flipV="1">
              <a:off x="6951550" y="2603673"/>
              <a:ext cx="1557610" cy="513958"/>
            </a:xfrm>
            <a:prstGeom prst="line">
              <a:avLst/>
            </a:prstGeom>
            <a:noFill/>
            <a:ln w="9525" cap="rnd" cmpd="sng" algn="ctr">
              <a:solidFill>
                <a:schemeClr val="bg1"/>
              </a:solidFill>
              <a:prstDash val="dash"/>
            </a:ln>
            <a:effectLst/>
          </p:spPr>
        </p:cxnSp>
        <p:cxnSp>
          <p:nvCxnSpPr>
            <p:cNvPr id="84" name="直接连接符 150">
              <a:extLst>
                <a:ext uri="{FF2B5EF4-FFF2-40B4-BE49-F238E27FC236}">
                  <a16:creationId xmlns:a16="http://schemas.microsoft.com/office/drawing/2014/main" id="{E2089C7C-29C7-A145-A462-AD6B36973628}"/>
                </a:ext>
              </a:extLst>
            </p:cNvPr>
            <p:cNvCxnSpPr/>
            <p:nvPr/>
          </p:nvCxnSpPr>
          <p:spPr>
            <a:xfrm flipH="1" flipV="1">
              <a:off x="8504782" y="2591416"/>
              <a:ext cx="4378" cy="526213"/>
            </a:xfrm>
            <a:prstGeom prst="line">
              <a:avLst/>
            </a:prstGeom>
            <a:noFill/>
            <a:ln w="9525" cap="rnd" cmpd="sng" algn="ctr">
              <a:solidFill>
                <a:schemeClr val="bg1"/>
              </a:solidFill>
              <a:prstDash val="dash"/>
            </a:ln>
            <a:effectLst/>
          </p:spPr>
        </p:cxnSp>
        <p:cxnSp>
          <p:nvCxnSpPr>
            <p:cNvPr id="85" name="直接连接符 151">
              <a:extLst>
                <a:ext uri="{FF2B5EF4-FFF2-40B4-BE49-F238E27FC236}">
                  <a16:creationId xmlns:a16="http://schemas.microsoft.com/office/drawing/2014/main" id="{2C53C932-D860-E344-8955-506025659C07}"/>
                </a:ext>
              </a:extLst>
            </p:cNvPr>
            <p:cNvCxnSpPr/>
            <p:nvPr/>
          </p:nvCxnSpPr>
          <p:spPr>
            <a:xfrm flipV="1">
              <a:off x="8509161" y="2591415"/>
              <a:ext cx="1548855" cy="526214"/>
            </a:xfrm>
            <a:prstGeom prst="line">
              <a:avLst/>
            </a:prstGeom>
            <a:noFill/>
            <a:ln w="9525" cap="rnd" cmpd="sng" algn="ctr">
              <a:solidFill>
                <a:schemeClr val="bg1"/>
              </a:solidFill>
              <a:prstDash val="dash"/>
            </a:ln>
            <a:effectLst/>
          </p:spPr>
        </p:cxnSp>
        <p:cxnSp>
          <p:nvCxnSpPr>
            <p:cNvPr id="86" name="直接连接符 152">
              <a:extLst>
                <a:ext uri="{FF2B5EF4-FFF2-40B4-BE49-F238E27FC236}">
                  <a16:creationId xmlns:a16="http://schemas.microsoft.com/office/drawing/2014/main" id="{19768C83-B52C-764A-9332-9C115A0F4F03}"/>
                </a:ext>
              </a:extLst>
            </p:cNvPr>
            <p:cNvCxnSpPr/>
            <p:nvPr/>
          </p:nvCxnSpPr>
          <p:spPr>
            <a:xfrm>
              <a:off x="10058016" y="2591414"/>
              <a:ext cx="4378" cy="526213"/>
            </a:xfrm>
            <a:prstGeom prst="line">
              <a:avLst/>
            </a:prstGeom>
            <a:noFill/>
            <a:ln w="9525" cap="rnd" cmpd="sng" algn="ctr">
              <a:solidFill>
                <a:schemeClr val="bg1"/>
              </a:solidFill>
              <a:prstDash val="dash"/>
            </a:ln>
            <a:effectLst/>
          </p:spPr>
        </p:cxnSp>
        <p:cxnSp>
          <p:nvCxnSpPr>
            <p:cNvPr id="87" name="直接连接符 153">
              <a:extLst>
                <a:ext uri="{FF2B5EF4-FFF2-40B4-BE49-F238E27FC236}">
                  <a16:creationId xmlns:a16="http://schemas.microsoft.com/office/drawing/2014/main" id="{825730AA-27EA-2342-ACCD-5A3286D401EA}"/>
                </a:ext>
              </a:extLst>
            </p:cNvPr>
            <p:cNvCxnSpPr/>
            <p:nvPr/>
          </p:nvCxnSpPr>
          <p:spPr>
            <a:xfrm flipH="1" flipV="1">
              <a:off x="8504784" y="2591416"/>
              <a:ext cx="1557611" cy="526212"/>
            </a:xfrm>
            <a:prstGeom prst="line">
              <a:avLst/>
            </a:prstGeom>
            <a:noFill/>
            <a:ln w="9525" cap="rnd" cmpd="sng" algn="ctr">
              <a:solidFill>
                <a:schemeClr val="bg1"/>
              </a:solidFill>
              <a:prstDash val="dash"/>
            </a:ln>
            <a:effectLst/>
          </p:spPr>
        </p:cxnSp>
        <p:cxnSp>
          <p:nvCxnSpPr>
            <p:cNvPr id="88" name="直接连接符 154">
              <a:extLst>
                <a:ext uri="{FF2B5EF4-FFF2-40B4-BE49-F238E27FC236}">
                  <a16:creationId xmlns:a16="http://schemas.microsoft.com/office/drawing/2014/main" id="{F6A9B524-ADF0-404F-ABD4-745256D20CFB}"/>
                </a:ext>
              </a:extLst>
            </p:cNvPr>
            <p:cNvCxnSpPr/>
            <p:nvPr/>
          </p:nvCxnSpPr>
          <p:spPr>
            <a:xfrm flipH="1" flipV="1">
              <a:off x="6951552" y="2603672"/>
              <a:ext cx="3110843" cy="513955"/>
            </a:xfrm>
            <a:prstGeom prst="line">
              <a:avLst/>
            </a:prstGeom>
            <a:noFill/>
            <a:ln w="9525" cap="rnd" cmpd="sng" algn="ctr">
              <a:solidFill>
                <a:schemeClr val="bg1"/>
              </a:solidFill>
              <a:prstDash val="dash"/>
            </a:ln>
            <a:effectLst/>
          </p:spPr>
        </p:cxnSp>
        <p:cxnSp>
          <p:nvCxnSpPr>
            <p:cNvPr id="21" name="直接连接符 21">
              <a:extLst>
                <a:ext uri="{FF2B5EF4-FFF2-40B4-BE49-F238E27FC236}">
                  <a16:creationId xmlns:a16="http://schemas.microsoft.com/office/drawing/2014/main" id="{D80C7592-BB9C-FB42-83AE-6954DBE7246C}"/>
                </a:ext>
              </a:extLst>
            </p:cNvPr>
            <p:cNvCxnSpPr/>
            <p:nvPr/>
          </p:nvCxnSpPr>
          <p:spPr>
            <a:xfrm flipH="1">
              <a:off x="5879201" y="1726062"/>
              <a:ext cx="3382" cy="383375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grpSp>
          <p:nvGrpSpPr>
            <p:cNvPr id="22" name="组合 4">
              <a:extLst>
                <a:ext uri="{FF2B5EF4-FFF2-40B4-BE49-F238E27FC236}">
                  <a16:creationId xmlns:a16="http://schemas.microsoft.com/office/drawing/2014/main" id="{A365D7FD-833C-F146-AD14-CA16F79FAA11}"/>
                </a:ext>
              </a:extLst>
            </p:cNvPr>
            <p:cNvGrpSpPr/>
            <p:nvPr/>
          </p:nvGrpSpPr>
          <p:grpSpPr>
            <a:xfrm>
              <a:off x="1663980" y="4711888"/>
              <a:ext cx="3306257" cy="540773"/>
              <a:chOff x="371802" y="822426"/>
              <a:chExt cx="2700001" cy="480433"/>
            </a:xfrm>
          </p:grpSpPr>
          <p:sp>
            <p:nvSpPr>
              <p:cNvPr id="48" name="圆角矩形 47">
                <a:extLst>
                  <a:ext uri="{FF2B5EF4-FFF2-40B4-BE49-F238E27FC236}">
                    <a16:creationId xmlns:a16="http://schemas.microsoft.com/office/drawing/2014/main" id="{D95737BB-BDFD-FD42-873D-C83F4EAF5239}"/>
                  </a:ext>
                </a:extLst>
              </p:cNvPr>
              <p:cNvSpPr/>
              <p:nvPr/>
            </p:nvSpPr>
            <p:spPr>
              <a:xfrm>
                <a:off x="371802" y="855026"/>
                <a:ext cx="2700001" cy="435429"/>
              </a:xfrm>
              <a:prstGeom prst="roundRect">
                <a:avLst>
                  <a:gd name="adj" fmla="val 846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pic>
            <p:nvPicPr>
              <p:cNvPr id="49" name="图片 48" descr="Power-Button.png">
                <a:extLst>
                  <a:ext uri="{FF2B5EF4-FFF2-40B4-BE49-F238E27FC236}">
                    <a16:creationId xmlns:a16="http://schemas.microsoft.com/office/drawing/2014/main" id="{573E9811-CF40-434D-A1F5-AE0191A197BB}"/>
                  </a:ext>
                </a:extLst>
              </p:cNvPr>
              <p:cNvPicPr>
                <a:picLocks noChangeAspect="1"/>
              </p:cNvPicPr>
              <p:nvPr/>
            </p:nvPicPr>
            <p:blipFill>
              <a:blip r:embed="rId2" cstate="print">
                <a:duotone>
                  <a:schemeClr val="bg2">
                    <a:shade val="45000"/>
                    <a:satMod val="135000"/>
                  </a:schemeClr>
                  <a:prstClr val="white"/>
                </a:duotone>
                <a:extLst>
                  <a:ext uri="{BEBA8EAE-BF5A-486C-A8C5-ECC9F3942E4B}">
                    <a14:imgProps xmlns:a14="http://schemas.microsoft.com/office/drawing/2010/main">
                      <a14:imgLayer r:embed="rId3">
                        <a14:imgEffect>
                          <a14:artisticPhotocopy detail="2"/>
                        </a14:imgEffect>
                      </a14:imgLayer>
                    </a14:imgProps>
                  </a:ext>
                </a:extLst>
              </a:blip>
              <a:stretch>
                <a:fillRect/>
              </a:stretch>
            </p:blipFill>
            <p:spPr>
              <a:xfrm>
                <a:off x="469043" y="949853"/>
                <a:ext cx="219746" cy="219746"/>
              </a:xfrm>
              <a:prstGeom prst="rect">
                <a:avLst/>
              </a:prstGeom>
            </p:spPr>
          </p:pic>
          <p:grpSp>
            <p:nvGrpSpPr>
              <p:cNvPr id="50" name="组合 7">
                <a:extLst>
                  <a:ext uri="{FF2B5EF4-FFF2-40B4-BE49-F238E27FC236}">
                    <a16:creationId xmlns:a16="http://schemas.microsoft.com/office/drawing/2014/main" id="{1E695028-054A-7349-A7CF-1C862ED3346B}"/>
                  </a:ext>
                </a:extLst>
              </p:cNvPr>
              <p:cNvGrpSpPr/>
              <p:nvPr/>
            </p:nvGrpSpPr>
            <p:grpSpPr>
              <a:xfrm>
                <a:off x="803387" y="859490"/>
                <a:ext cx="2237291" cy="415783"/>
                <a:chOff x="1233499" y="2225246"/>
                <a:chExt cx="2237291" cy="415783"/>
              </a:xfrm>
            </p:grpSpPr>
            <p:sp>
              <p:nvSpPr>
                <p:cNvPr id="55" name="矩形 54">
                  <a:extLst>
                    <a:ext uri="{FF2B5EF4-FFF2-40B4-BE49-F238E27FC236}">
                      <a16:creationId xmlns:a16="http://schemas.microsoft.com/office/drawing/2014/main" id="{0651DC7D-F963-0547-A90C-820FC9BDC84B}"/>
                    </a:ext>
                  </a:extLst>
                </p:cNvPr>
                <p:cNvSpPr/>
                <p:nvPr/>
              </p:nvSpPr>
              <p:spPr>
                <a:xfrm>
                  <a:off x="1489880" y="2393940"/>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56" name="矩形 55">
                  <a:extLst>
                    <a:ext uri="{FF2B5EF4-FFF2-40B4-BE49-F238E27FC236}">
                      <a16:creationId xmlns:a16="http://schemas.microsoft.com/office/drawing/2014/main" id="{C0186CD1-AEF0-0740-9B03-E7A444C8E4D0}"/>
                    </a:ext>
                  </a:extLst>
                </p:cNvPr>
                <p:cNvSpPr/>
                <p:nvPr/>
              </p:nvSpPr>
              <p:spPr>
                <a:xfrm>
                  <a:off x="1489880" y="2520815"/>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cxnSp>
              <p:nvCxnSpPr>
                <p:cNvPr id="57" name="直接连接符 14">
                  <a:extLst>
                    <a:ext uri="{FF2B5EF4-FFF2-40B4-BE49-F238E27FC236}">
                      <a16:creationId xmlns:a16="http://schemas.microsoft.com/office/drawing/2014/main" id="{54EFA29E-19EC-8E47-B56F-D9E72788866B}"/>
                    </a:ext>
                  </a:extLst>
                </p:cNvPr>
                <p:cNvCxnSpPr/>
                <p:nvPr/>
              </p:nvCxnSpPr>
              <p:spPr>
                <a:xfrm flipV="1">
                  <a:off x="1280948" y="2360897"/>
                  <a:ext cx="2189842" cy="0"/>
                </a:xfrm>
                <a:prstGeom prst="line">
                  <a:avLst/>
                </a:prstGeom>
                <a:ln>
                  <a:solidFill>
                    <a:srgbClr val="F3F3F3"/>
                  </a:solidFill>
                </a:ln>
              </p:spPr>
              <p:style>
                <a:lnRef idx="1">
                  <a:schemeClr val="accent1"/>
                </a:lnRef>
                <a:fillRef idx="0">
                  <a:schemeClr val="accent1"/>
                </a:fillRef>
                <a:effectRef idx="0">
                  <a:schemeClr val="accent1"/>
                </a:effectRef>
                <a:fontRef idx="minor">
                  <a:schemeClr val="tx1"/>
                </a:fontRef>
              </p:style>
            </p:cxnSp>
            <p:cxnSp>
              <p:nvCxnSpPr>
                <p:cNvPr id="58" name="直接连接符 15">
                  <a:extLst>
                    <a:ext uri="{FF2B5EF4-FFF2-40B4-BE49-F238E27FC236}">
                      <a16:creationId xmlns:a16="http://schemas.microsoft.com/office/drawing/2014/main" id="{12CD5B91-A5A7-C24A-86CB-EAEB62F5506B}"/>
                    </a:ext>
                  </a:extLst>
                </p:cNvPr>
                <p:cNvCxnSpPr>
                  <a:cxnSpLocks/>
                </p:cNvCxnSpPr>
                <p:nvPr/>
              </p:nvCxnSpPr>
              <p:spPr>
                <a:xfrm>
                  <a:off x="1235228" y="2245029"/>
                  <a:ext cx="0" cy="396000"/>
                </a:xfrm>
                <a:prstGeom prst="line">
                  <a:avLst/>
                </a:prstGeom>
                <a:ln w="38100">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59" name="直接连接符 16">
                  <a:extLst>
                    <a:ext uri="{FF2B5EF4-FFF2-40B4-BE49-F238E27FC236}">
                      <a16:creationId xmlns:a16="http://schemas.microsoft.com/office/drawing/2014/main" id="{39831150-10BE-9041-88A1-AB48B8E32017}"/>
                    </a:ext>
                  </a:extLst>
                </p:cNvPr>
                <p:cNvCxnSpPr>
                  <a:cxnSpLocks/>
                </p:cNvCxnSpPr>
                <p:nvPr/>
              </p:nvCxnSpPr>
              <p:spPr>
                <a:xfrm>
                  <a:off x="1274116" y="2245029"/>
                  <a:ext cx="0" cy="396000"/>
                </a:xfrm>
                <a:prstGeom prst="line">
                  <a:avLst/>
                </a:prstGeom>
                <a:ln w="9525">
                  <a:solidFill>
                    <a:srgbClr val="EAEAEA"/>
                  </a:solidFill>
                </a:ln>
              </p:spPr>
              <p:style>
                <a:lnRef idx="1">
                  <a:schemeClr val="accent1"/>
                </a:lnRef>
                <a:fillRef idx="0">
                  <a:schemeClr val="accent1"/>
                </a:fillRef>
                <a:effectRef idx="0">
                  <a:schemeClr val="accent1"/>
                </a:effectRef>
                <a:fontRef idx="minor">
                  <a:schemeClr val="tx1"/>
                </a:fontRef>
              </p:style>
            </p:cxnSp>
            <p:sp>
              <p:nvSpPr>
                <p:cNvPr id="60" name="矩形 59">
                  <a:extLst>
                    <a:ext uri="{FF2B5EF4-FFF2-40B4-BE49-F238E27FC236}">
                      <a16:creationId xmlns:a16="http://schemas.microsoft.com/office/drawing/2014/main" id="{2C966D47-A42D-1C46-A518-75A90B417878}"/>
                    </a:ext>
                  </a:extLst>
                </p:cNvPr>
                <p:cNvSpPr/>
                <p:nvPr/>
              </p:nvSpPr>
              <p:spPr>
                <a:xfrm>
                  <a:off x="1934008" y="2393940"/>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61" name="矩形 60">
                  <a:extLst>
                    <a:ext uri="{FF2B5EF4-FFF2-40B4-BE49-F238E27FC236}">
                      <a16:creationId xmlns:a16="http://schemas.microsoft.com/office/drawing/2014/main" id="{81682653-FDBB-BE4B-9E33-205012FE21E4}"/>
                    </a:ext>
                  </a:extLst>
                </p:cNvPr>
                <p:cNvSpPr/>
                <p:nvPr/>
              </p:nvSpPr>
              <p:spPr>
                <a:xfrm>
                  <a:off x="1934008" y="2520815"/>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62" name="矩形 61">
                  <a:extLst>
                    <a:ext uri="{FF2B5EF4-FFF2-40B4-BE49-F238E27FC236}">
                      <a16:creationId xmlns:a16="http://schemas.microsoft.com/office/drawing/2014/main" id="{9CB0A7FC-1B7D-1343-B25F-1D4D7D0570D2}"/>
                    </a:ext>
                  </a:extLst>
                </p:cNvPr>
                <p:cNvSpPr/>
                <p:nvPr/>
              </p:nvSpPr>
              <p:spPr>
                <a:xfrm>
                  <a:off x="2378289" y="2393940"/>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63" name="矩形 62">
                  <a:extLst>
                    <a:ext uri="{FF2B5EF4-FFF2-40B4-BE49-F238E27FC236}">
                      <a16:creationId xmlns:a16="http://schemas.microsoft.com/office/drawing/2014/main" id="{AC18D468-7CD1-F747-AD13-547E5DF502BA}"/>
                    </a:ext>
                  </a:extLst>
                </p:cNvPr>
                <p:cNvSpPr/>
                <p:nvPr/>
              </p:nvSpPr>
              <p:spPr>
                <a:xfrm>
                  <a:off x="2378289" y="2520815"/>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64" name="矩形 63">
                  <a:extLst>
                    <a:ext uri="{FF2B5EF4-FFF2-40B4-BE49-F238E27FC236}">
                      <a16:creationId xmlns:a16="http://schemas.microsoft.com/office/drawing/2014/main" id="{4BA7ECC6-923B-6A49-BE41-0952836F238C}"/>
                    </a:ext>
                  </a:extLst>
                </p:cNvPr>
                <p:cNvSpPr/>
                <p:nvPr/>
              </p:nvSpPr>
              <p:spPr>
                <a:xfrm>
                  <a:off x="2822884" y="2393940"/>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65" name="矩形 64">
                  <a:extLst>
                    <a:ext uri="{FF2B5EF4-FFF2-40B4-BE49-F238E27FC236}">
                      <a16:creationId xmlns:a16="http://schemas.microsoft.com/office/drawing/2014/main" id="{902824C4-C1D1-0C46-B0BD-308A75DB1517}"/>
                    </a:ext>
                  </a:extLst>
                </p:cNvPr>
                <p:cNvSpPr/>
                <p:nvPr/>
              </p:nvSpPr>
              <p:spPr>
                <a:xfrm>
                  <a:off x="2822884" y="2520815"/>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66" name="文本框 65">
                  <a:extLst>
                    <a:ext uri="{FF2B5EF4-FFF2-40B4-BE49-F238E27FC236}">
                      <a16:creationId xmlns:a16="http://schemas.microsoft.com/office/drawing/2014/main" id="{B0B2D45B-8401-2D45-96FA-4FD52EAFF1A5}"/>
                    </a:ext>
                  </a:extLst>
                </p:cNvPr>
                <p:cNvSpPr txBox="1"/>
                <p:nvPr/>
              </p:nvSpPr>
              <p:spPr>
                <a:xfrm>
                  <a:off x="1233499" y="2225246"/>
                  <a:ext cx="678359" cy="150389"/>
                </a:xfrm>
                <a:prstGeom prst="rect">
                  <a:avLst/>
                </a:prstGeom>
                <a:noFill/>
              </p:spPr>
              <p:txBody>
                <a:bodyPr wrap="none" rtlCol="0">
                  <a:spAutoFit/>
                </a:bodyPr>
                <a:lstStyle/>
                <a:p>
                  <a:r>
                    <a:rPr lang="en-US" altLang="zh-CN" sz="500" b="1" dirty="0">
                      <a:solidFill>
                        <a:srgbClr val="EAEAEA"/>
                      </a:solidFill>
                      <a:latin typeface="Century Gothic" panose="020B0502020202020204" pitchFamily="34" charset="0"/>
                    </a:rPr>
                    <a:t>SANGFOR HCI Server</a:t>
                  </a:r>
                  <a:endParaRPr lang="zh-CN" altLang="en-US" sz="500" b="1" dirty="0">
                    <a:solidFill>
                      <a:srgbClr val="EAEAEA"/>
                    </a:solidFill>
                    <a:latin typeface="Century Gothic" panose="020B0502020202020204" pitchFamily="34" charset="0"/>
                  </a:endParaRPr>
                </a:p>
              </p:txBody>
            </p:sp>
          </p:grpSp>
          <p:sp>
            <p:nvSpPr>
              <p:cNvPr id="51" name="文本框 50">
                <a:extLst>
                  <a:ext uri="{FF2B5EF4-FFF2-40B4-BE49-F238E27FC236}">
                    <a16:creationId xmlns:a16="http://schemas.microsoft.com/office/drawing/2014/main" id="{DE9A2E84-F27B-7745-884C-369A43A2A4DD}"/>
                  </a:ext>
                </a:extLst>
              </p:cNvPr>
              <p:cNvSpPr txBox="1"/>
              <p:nvPr/>
            </p:nvSpPr>
            <p:spPr>
              <a:xfrm>
                <a:off x="2108696" y="822426"/>
                <a:ext cx="526507" cy="205076"/>
              </a:xfrm>
              <a:prstGeom prst="rect">
                <a:avLst/>
              </a:prstGeom>
              <a:noFill/>
            </p:spPr>
            <p:txBody>
              <a:bodyPr wrap="none" rtlCol="0">
                <a:spAutoFit/>
              </a:bodyPr>
              <a:lstStyle/>
              <a:p>
                <a:r>
                  <a:rPr lang="en-US" altLang="zh-CN" sz="900" b="1" dirty="0">
                    <a:solidFill>
                      <a:srgbClr val="00B0F0"/>
                    </a:solidFill>
                    <a:latin typeface="Century Gothic" panose="020B0502020202020204" pitchFamily="34" charset="0"/>
                  </a:rPr>
                  <a:t>DVD-RW</a:t>
                </a:r>
                <a:endParaRPr lang="zh-CN" altLang="en-US" sz="900" b="1" dirty="0">
                  <a:solidFill>
                    <a:srgbClr val="00B0F0"/>
                  </a:solidFill>
                  <a:latin typeface="Century Gothic" panose="020B0502020202020204" pitchFamily="34" charset="0"/>
                </a:endParaRPr>
              </a:p>
            </p:txBody>
          </p:sp>
          <p:grpSp>
            <p:nvGrpSpPr>
              <p:cNvPr id="52" name="组合 9">
                <a:extLst>
                  <a:ext uri="{FF2B5EF4-FFF2-40B4-BE49-F238E27FC236}">
                    <a16:creationId xmlns:a16="http://schemas.microsoft.com/office/drawing/2014/main" id="{89EFD688-8C71-E44D-BAF6-059770D9525A}"/>
                  </a:ext>
                </a:extLst>
              </p:cNvPr>
              <p:cNvGrpSpPr/>
              <p:nvPr/>
            </p:nvGrpSpPr>
            <p:grpSpPr>
              <a:xfrm>
                <a:off x="1080914" y="969587"/>
                <a:ext cx="314167" cy="333272"/>
                <a:chOff x="1511026" y="2335343"/>
                <a:chExt cx="314167" cy="333272"/>
              </a:xfrm>
            </p:grpSpPr>
            <p:sp>
              <p:nvSpPr>
                <p:cNvPr id="53" name="文本框 52">
                  <a:extLst>
                    <a:ext uri="{FF2B5EF4-FFF2-40B4-BE49-F238E27FC236}">
                      <a16:creationId xmlns:a16="http://schemas.microsoft.com/office/drawing/2014/main" id="{BAE794F3-0DC8-0442-B448-32CA409DBA28}"/>
                    </a:ext>
                  </a:extLst>
                </p:cNvPr>
                <p:cNvSpPr txBox="1"/>
                <p:nvPr/>
              </p:nvSpPr>
              <p:spPr>
                <a:xfrm>
                  <a:off x="1511026" y="2335343"/>
                  <a:ext cx="313128" cy="205076"/>
                </a:xfrm>
                <a:prstGeom prst="rect">
                  <a:avLst/>
                </a:prstGeom>
                <a:noFill/>
              </p:spPr>
              <p:txBody>
                <a:bodyPr wrap="none" rtlCol="0">
                  <a:spAutoFit/>
                </a:bodyPr>
                <a:lstStyle/>
                <a:p>
                  <a:r>
                    <a:rPr lang="en-US" altLang="zh-CN" sz="900" b="1" dirty="0">
                      <a:solidFill>
                        <a:srgbClr val="00B0F0"/>
                      </a:solidFill>
                      <a:latin typeface="Century Gothic" panose="020B0502020202020204" pitchFamily="34" charset="0"/>
                    </a:rPr>
                    <a:t>SSD</a:t>
                  </a:r>
                  <a:endParaRPr lang="zh-CN" altLang="en-US" sz="900" b="1" dirty="0">
                    <a:solidFill>
                      <a:srgbClr val="00B0F0"/>
                    </a:solidFill>
                    <a:latin typeface="Century Gothic" panose="020B0502020202020204" pitchFamily="34" charset="0"/>
                  </a:endParaRPr>
                </a:p>
              </p:txBody>
            </p:sp>
            <p:sp>
              <p:nvSpPr>
                <p:cNvPr id="54" name="文本框 53">
                  <a:extLst>
                    <a:ext uri="{FF2B5EF4-FFF2-40B4-BE49-F238E27FC236}">
                      <a16:creationId xmlns:a16="http://schemas.microsoft.com/office/drawing/2014/main" id="{418129F9-1CEE-9A4D-93BB-9A0421509A24}"/>
                    </a:ext>
                  </a:extLst>
                </p:cNvPr>
                <p:cNvSpPr txBox="1"/>
                <p:nvPr/>
              </p:nvSpPr>
              <p:spPr>
                <a:xfrm>
                  <a:off x="1512065" y="2463539"/>
                  <a:ext cx="313128" cy="205076"/>
                </a:xfrm>
                <a:prstGeom prst="rect">
                  <a:avLst/>
                </a:prstGeom>
                <a:noFill/>
              </p:spPr>
              <p:txBody>
                <a:bodyPr wrap="none" rtlCol="0">
                  <a:spAutoFit/>
                </a:bodyPr>
                <a:lstStyle/>
                <a:p>
                  <a:r>
                    <a:rPr lang="en-US" altLang="zh-CN" sz="900" b="1" dirty="0">
                      <a:solidFill>
                        <a:srgbClr val="00B0F0"/>
                      </a:solidFill>
                      <a:latin typeface="Century Gothic" panose="020B0502020202020204" pitchFamily="34" charset="0"/>
                    </a:rPr>
                    <a:t>SSD</a:t>
                  </a:r>
                  <a:endParaRPr lang="zh-CN" altLang="en-US" sz="900" b="1" dirty="0">
                    <a:solidFill>
                      <a:srgbClr val="00B0F0"/>
                    </a:solidFill>
                    <a:latin typeface="Century Gothic" panose="020B0502020202020204" pitchFamily="34" charset="0"/>
                  </a:endParaRPr>
                </a:p>
              </p:txBody>
            </p:sp>
          </p:grpSp>
        </p:grpSp>
        <p:grpSp>
          <p:nvGrpSpPr>
            <p:cNvPr id="23" name="组合 25">
              <a:extLst>
                <a:ext uri="{FF2B5EF4-FFF2-40B4-BE49-F238E27FC236}">
                  <a16:creationId xmlns:a16="http://schemas.microsoft.com/office/drawing/2014/main" id="{B6F8CC00-F008-1A48-ADF9-7E52CCF27FFB}"/>
                </a:ext>
              </a:extLst>
            </p:cNvPr>
            <p:cNvGrpSpPr/>
            <p:nvPr/>
          </p:nvGrpSpPr>
          <p:grpSpPr>
            <a:xfrm>
              <a:off x="1663979" y="5297502"/>
              <a:ext cx="3306258" cy="580226"/>
              <a:chOff x="371802" y="798474"/>
              <a:chExt cx="2700000" cy="515484"/>
            </a:xfrm>
          </p:grpSpPr>
          <p:sp>
            <p:nvSpPr>
              <p:cNvPr id="28" name="圆角矩形 27">
                <a:extLst>
                  <a:ext uri="{FF2B5EF4-FFF2-40B4-BE49-F238E27FC236}">
                    <a16:creationId xmlns:a16="http://schemas.microsoft.com/office/drawing/2014/main" id="{117D4917-DB04-A843-BC49-44999777BC77}"/>
                  </a:ext>
                </a:extLst>
              </p:cNvPr>
              <p:cNvSpPr/>
              <p:nvPr/>
            </p:nvSpPr>
            <p:spPr>
              <a:xfrm>
                <a:off x="371802" y="855026"/>
                <a:ext cx="2700000" cy="435429"/>
              </a:xfrm>
              <a:prstGeom prst="roundRect">
                <a:avLst>
                  <a:gd name="adj" fmla="val 846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pic>
            <p:nvPicPr>
              <p:cNvPr id="29" name="图片 28" descr="Power-Button.png">
                <a:extLst>
                  <a:ext uri="{FF2B5EF4-FFF2-40B4-BE49-F238E27FC236}">
                    <a16:creationId xmlns:a16="http://schemas.microsoft.com/office/drawing/2014/main" id="{23D39231-1E32-B24D-B6DD-356E2116166C}"/>
                  </a:ext>
                </a:extLst>
              </p:cNvPr>
              <p:cNvPicPr>
                <a:picLocks noChangeAspect="1"/>
              </p:cNvPicPr>
              <p:nvPr/>
            </p:nvPicPr>
            <p:blipFill>
              <a:blip r:embed="rId2" cstate="print">
                <a:duotone>
                  <a:schemeClr val="bg2">
                    <a:shade val="45000"/>
                    <a:satMod val="135000"/>
                  </a:schemeClr>
                  <a:prstClr val="white"/>
                </a:duotone>
                <a:extLst>
                  <a:ext uri="{BEBA8EAE-BF5A-486C-A8C5-ECC9F3942E4B}">
                    <a14:imgProps xmlns:a14="http://schemas.microsoft.com/office/drawing/2010/main">
                      <a14:imgLayer r:embed="rId3">
                        <a14:imgEffect>
                          <a14:artisticPhotocopy detail="2"/>
                        </a14:imgEffect>
                      </a14:imgLayer>
                    </a14:imgProps>
                  </a:ext>
                </a:extLst>
              </a:blip>
              <a:stretch>
                <a:fillRect/>
              </a:stretch>
            </p:blipFill>
            <p:spPr>
              <a:xfrm>
                <a:off x="469043" y="949853"/>
                <a:ext cx="219746" cy="219746"/>
              </a:xfrm>
              <a:prstGeom prst="rect">
                <a:avLst/>
              </a:prstGeom>
            </p:spPr>
          </p:pic>
          <p:grpSp>
            <p:nvGrpSpPr>
              <p:cNvPr id="30" name="组合 28">
                <a:extLst>
                  <a:ext uri="{FF2B5EF4-FFF2-40B4-BE49-F238E27FC236}">
                    <a16:creationId xmlns:a16="http://schemas.microsoft.com/office/drawing/2014/main" id="{4FA3621D-B9FD-1A41-937F-6F7F03FA3CB0}"/>
                  </a:ext>
                </a:extLst>
              </p:cNvPr>
              <p:cNvGrpSpPr/>
              <p:nvPr/>
            </p:nvGrpSpPr>
            <p:grpSpPr>
              <a:xfrm>
                <a:off x="803387" y="859490"/>
                <a:ext cx="2237291" cy="415783"/>
                <a:chOff x="1233499" y="2225246"/>
                <a:chExt cx="2237291" cy="415783"/>
              </a:xfrm>
            </p:grpSpPr>
            <p:sp>
              <p:nvSpPr>
                <p:cNvPr id="35" name="矩形 34">
                  <a:extLst>
                    <a:ext uri="{FF2B5EF4-FFF2-40B4-BE49-F238E27FC236}">
                      <a16:creationId xmlns:a16="http://schemas.microsoft.com/office/drawing/2014/main" id="{7295164B-D34F-8345-8F40-E69E787A7001}"/>
                    </a:ext>
                  </a:extLst>
                </p:cNvPr>
                <p:cNvSpPr/>
                <p:nvPr/>
              </p:nvSpPr>
              <p:spPr>
                <a:xfrm>
                  <a:off x="1489880" y="2393940"/>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36" name="矩形 35">
                  <a:extLst>
                    <a:ext uri="{FF2B5EF4-FFF2-40B4-BE49-F238E27FC236}">
                      <a16:creationId xmlns:a16="http://schemas.microsoft.com/office/drawing/2014/main" id="{089DC1EB-D3B6-9540-8E03-41225B57861A}"/>
                    </a:ext>
                  </a:extLst>
                </p:cNvPr>
                <p:cNvSpPr/>
                <p:nvPr/>
              </p:nvSpPr>
              <p:spPr>
                <a:xfrm>
                  <a:off x="1489880" y="2520815"/>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cxnSp>
              <p:nvCxnSpPr>
                <p:cNvPr id="37" name="直接连接符 35">
                  <a:extLst>
                    <a:ext uri="{FF2B5EF4-FFF2-40B4-BE49-F238E27FC236}">
                      <a16:creationId xmlns:a16="http://schemas.microsoft.com/office/drawing/2014/main" id="{39AAAAFD-25D9-A243-AADC-847DA590E492}"/>
                    </a:ext>
                  </a:extLst>
                </p:cNvPr>
                <p:cNvCxnSpPr/>
                <p:nvPr/>
              </p:nvCxnSpPr>
              <p:spPr>
                <a:xfrm flipV="1">
                  <a:off x="1280948" y="2360897"/>
                  <a:ext cx="2189842" cy="0"/>
                </a:xfrm>
                <a:prstGeom prst="line">
                  <a:avLst/>
                </a:prstGeom>
                <a:ln>
                  <a:solidFill>
                    <a:srgbClr val="F3F3F3"/>
                  </a:solidFill>
                </a:ln>
              </p:spPr>
              <p:style>
                <a:lnRef idx="1">
                  <a:schemeClr val="accent1"/>
                </a:lnRef>
                <a:fillRef idx="0">
                  <a:schemeClr val="accent1"/>
                </a:fillRef>
                <a:effectRef idx="0">
                  <a:schemeClr val="accent1"/>
                </a:effectRef>
                <a:fontRef idx="minor">
                  <a:schemeClr val="tx1"/>
                </a:fontRef>
              </p:style>
            </p:cxnSp>
            <p:cxnSp>
              <p:nvCxnSpPr>
                <p:cNvPr id="38" name="直接连接符 36">
                  <a:extLst>
                    <a:ext uri="{FF2B5EF4-FFF2-40B4-BE49-F238E27FC236}">
                      <a16:creationId xmlns:a16="http://schemas.microsoft.com/office/drawing/2014/main" id="{74FEECAD-7963-7B44-945B-F440B784D9D5}"/>
                    </a:ext>
                  </a:extLst>
                </p:cNvPr>
                <p:cNvCxnSpPr/>
                <p:nvPr/>
              </p:nvCxnSpPr>
              <p:spPr>
                <a:xfrm>
                  <a:off x="1235228" y="2245029"/>
                  <a:ext cx="0" cy="396000"/>
                </a:xfrm>
                <a:prstGeom prst="line">
                  <a:avLst/>
                </a:prstGeom>
                <a:ln w="38100">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39" name="直接连接符 37">
                  <a:extLst>
                    <a:ext uri="{FF2B5EF4-FFF2-40B4-BE49-F238E27FC236}">
                      <a16:creationId xmlns:a16="http://schemas.microsoft.com/office/drawing/2014/main" id="{CC424BD0-56E1-5D4B-9EB4-3FF431F9C692}"/>
                    </a:ext>
                  </a:extLst>
                </p:cNvPr>
                <p:cNvCxnSpPr/>
                <p:nvPr/>
              </p:nvCxnSpPr>
              <p:spPr>
                <a:xfrm>
                  <a:off x="1274116" y="2245029"/>
                  <a:ext cx="0" cy="396000"/>
                </a:xfrm>
                <a:prstGeom prst="line">
                  <a:avLst/>
                </a:prstGeom>
                <a:ln w="9525">
                  <a:solidFill>
                    <a:srgbClr val="EAEAEA"/>
                  </a:solidFill>
                </a:ln>
              </p:spPr>
              <p:style>
                <a:lnRef idx="1">
                  <a:schemeClr val="accent1"/>
                </a:lnRef>
                <a:fillRef idx="0">
                  <a:schemeClr val="accent1"/>
                </a:fillRef>
                <a:effectRef idx="0">
                  <a:schemeClr val="accent1"/>
                </a:effectRef>
                <a:fontRef idx="minor">
                  <a:schemeClr val="tx1"/>
                </a:fontRef>
              </p:style>
            </p:cxnSp>
            <p:sp>
              <p:nvSpPr>
                <p:cNvPr id="40" name="矩形 39">
                  <a:extLst>
                    <a:ext uri="{FF2B5EF4-FFF2-40B4-BE49-F238E27FC236}">
                      <a16:creationId xmlns:a16="http://schemas.microsoft.com/office/drawing/2014/main" id="{261AB5DE-7783-1449-AEA6-7D5EC9897096}"/>
                    </a:ext>
                  </a:extLst>
                </p:cNvPr>
                <p:cNvSpPr/>
                <p:nvPr/>
              </p:nvSpPr>
              <p:spPr>
                <a:xfrm>
                  <a:off x="1934008" y="2393940"/>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41" name="矩形 40">
                  <a:extLst>
                    <a:ext uri="{FF2B5EF4-FFF2-40B4-BE49-F238E27FC236}">
                      <a16:creationId xmlns:a16="http://schemas.microsoft.com/office/drawing/2014/main" id="{03F4BADD-7D4A-5744-8234-186B58294CF3}"/>
                    </a:ext>
                  </a:extLst>
                </p:cNvPr>
                <p:cNvSpPr/>
                <p:nvPr/>
              </p:nvSpPr>
              <p:spPr>
                <a:xfrm>
                  <a:off x="1934008" y="2520815"/>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42" name="矩形 41">
                  <a:extLst>
                    <a:ext uri="{FF2B5EF4-FFF2-40B4-BE49-F238E27FC236}">
                      <a16:creationId xmlns:a16="http://schemas.microsoft.com/office/drawing/2014/main" id="{1246D44C-3197-9B40-9259-657EC4F3FD0B}"/>
                    </a:ext>
                  </a:extLst>
                </p:cNvPr>
                <p:cNvSpPr/>
                <p:nvPr/>
              </p:nvSpPr>
              <p:spPr>
                <a:xfrm>
                  <a:off x="2378289" y="2393940"/>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43" name="矩形 42">
                  <a:extLst>
                    <a:ext uri="{FF2B5EF4-FFF2-40B4-BE49-F238E27FC236}">
                      <a16:creationId xmlns:a16="http://schemas.microsoft.com/office/drawing/2014/main" id="{403075DC-9074-1B42-AFCF-500AD8B3727A}"/>
                    </a:ext>
                  </a:extLst>
                </p:cNvPr>
                <p:cNvSpPr/>
                <p:nvPr/>
              </p:nvSpPr>
              <p:spPr>
                <a:xfrm>
                  <a:off x="2378289" y="2520815"/>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44" name="矩形 43">
                  <a:extLst>
                    <a:ext uri="{FF2B5EF4-FFF2-40B4-BE49-F238E27FC236}">
                      <a16:creationId xmlns:a16="http://schemas.microsoft.com/office/drawing/2014/main" id="{6CBF940C-826E-8A40-97C9-7BB75DC6B4BF}"/>
                    </a:ext>
                  </a:extLst>
                </p:cNvPr>
                <p:cNvSpPr/>
                <p:nvPr/>
              </p:nvSpPr>
              <p:spPr>
                <a:xfrm>
                  <a:off x="2822884" y="2393940"/>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45" name="矩形 44">
                  <a:extLst>
                    <a:ext uri="{FF2B5EF4-FFF2-40B4-BE49-F238E27FC236}">
                      <a16:creationId xmlns:a16="http://schemas.microsoft.com/office/drawing/2014/main" id="{7E4F7159-A3EA-A34D-8872-571DD0423A82}"/>
                    </a:ext>
                  </a:extLst>
                </p:cNvPr>
                <p:cNvSpPr/>
                <p:nvPr/>
              </p:nvSpPr>
              <p:spPr>
                <a:xfrm>
                  <a:off x="2822884" y="2520815"/>
                  <a:ext cx="360000" cy="97885"/>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Century Gothic" panose="020B0502020202020204" pitchFamily="34" charset="0"/>
                  </a:endParaRPr>
                </a:p>
              </p:txBody>
            </p:sp>
            <p:sp>
              <p:nvSpPr>
                <p:cNvPr id="46" name="文本框 45">
                  <a:extLst>
                    <a:ext uri="{FF2B5EF4-FFF2-40B4-BE49-F238E27FC236}">
                      <a16:creationId xmlns:a16="http://schemas.microsoft.com/office/drawing/2014/main" id="{907CB997-F1EA-0E49-9B1F-6372E9DC55F1}"/>
                    </a:ext>
                  </a:extLst>
                </p:cNvPr>
                <p:cNvSpPr txBox="1"/>
                <p:nvPr/>
              </p:nvSpPr>
              <p:spPr>
                <a:xfrm>
                  <a:off x="1233499" y="2225246"/>
                  <a:ext cx="678358" cy="150389"/>
                </a:xfrm>
                <a:prstGeom prst="rect">
                  <a:avLst/>
                </a:prstGeom>
                <a:noFill/>
              </p:spPr>
              <p:txBody>
                <a:bodyPr wrap="none" rtlCol="0">
                  <a:spAutoFit/>
                </a:bodyPr>
                <a:lstStyle/>
                <a:p>
                  <a:r>
                    <a:rPr lang="en-US" altLang="zh-CN" sz="500" b="1" dirty="0">
                      <a:solidFill>
                        <a:srgbClr val="EAEAEA"/>
                      </a:solidFill>
                      <a:latin typeface="Century Gothic" panose="020B0502020202020204" pitchFamily="34" charset="0"/>
                    </a:rPr>
                    <a:t>SANGFOR HCI Server</a:t>
                  </a:r>
                  <a:endParaRPr lang="zh-CN" altLang="en-US" sz="500" b="1" dirty="0">
                    <a:solidFill>
                      <a:srgbClr val="EAEAEA"/>
                    </a:solidFill>
                    <a:latin typeface="Century Gothic" panose="020B0502020202020204" pitchFamily="34" charset="0"/>
                  </a:endParaRPr>
                </a:p>
              </p:txBody>
            </p:sp>
          </p:grpSp>
          <p:sp>
            <p:nvSpPr>
              <p:cNvPr id="31" name="文本框 30">
                <a:extLst>
                  <a:ext uri="{FF2B5EF4-FFF2-40B4-BE49-F238E27FC236}">
                    <a16:creationId xmlns:a16="http://schemas.microsoft.com/office/drawing/2014/main" id="{EE2F12EE-9D5C-534A-80A3-4EB6ED645C77}"/>
                  </a:ext>
                </a:extLst>
              </p:cNvPr>
              <p:cNvSpPr txBox="1"/>
              <p:nvPr/>
            </p:nvSpPr>
            <p:spPr>
              <a:xfrm>
                <a:off x="2055798" y="798474"/>
                <a:ext cx="526506" cy="205076"/>
              </a:xfrm>
              <a:prstGeom prst="rect">
                <a:avLst/>
              </a:prstGeom>
              <a:noFill/>
            </p:spPr>
            <p:txBody>
              <a:bodyPr wrap="none" rtlCol="0">
                <a:spAutoFit/>
              </a:bodyPr>
              <a:lstStyle/>
              <a:p>
                <a:r>
                  <a:rPr lang="en-US" altLang="zh-CN" sz="900" b="1" dirty="0">
                    <a:solidFill>
                      <a:srgbClr val="00B0F0"/>
                    </a:solidFill>
                    <a:latin typeface="Century Gothic" panose="020B0502020202020204" pitchFamily="34" charset="0"/>
                  </a:rPr>
                  <a:t>DVD-RW</a:t>
                </a:r>
                <a:endParaRPr lang="zh-CN" altLang="en-US" sz="900" b="1" dirty="0">
                  <a:solidFill>
                    <a:srgbClr val="00B0F0"/>
                  </a:solidFill>
                  <a:latin typeface="Century Gothic" panose="020B0502020202020204" pitchFamily="34" charset="0"/>
                </a:endParaRPr>
              </a:p>
            </p:txBody>
          </p:sp>
          <p:grpSp>
            <p:nvGrpSpPr>
              <p:cNvPr id="32" name="组合 30">
                <a:extLst>
                  <a:ext uri="{FF2B5EF4-FFF2-40B4-BE49-F238E27FC236}">
                    <a16:creationId xmlns:a16="http://schemas.microsoft.com/office/drawing/2014/main" id="{EFA76AC1-E9D7-5642-A2DE-ABDB734C1C05}"/>
                  </a:ext>
                </a:extLst>
              </p:cNvPr>
              <p:cNvGrpSpPr/>
              <p:nvPr/>
            </p:nvGrpSpPr>
            <p:grpSpPr>
              <a:xfrm>
                <a:off x="1086298" y="980685"/>
                <a:ext cx="314166" cy="333273"/>
                <a:chOff x="1516410" y="2346441"/>
                <a:chExt cx="314166" cy="333273"/>
              </a:xfrm>
            </p:grpSpPr>
            <p:sp>
              <p:nvSpPr>
                <p:cNvPr id="33" name="文本框 32">
                  <a:extLst>
                    <a:ext uri="{FF2B5EF4-FFF2-40B4-BE49-F238E27FC236}">
                      <a16:creationId xmlns:a16="http://schemas.microsoft.com/office/drawing/2014/main" id="{EBD7B18F-C31C-2B41-8C47-13A67307D5D5}"/>
                    </a:ext>
                  </a:extLst>
                </p:cNvPr>
                <p:cNvSpPr txBox="1"/>
                <p:nvPr/>
              </p:nvSpPr>
              <p:spPr>
                <a:xfrm>
                  <a:off x="1516410" y="2346441"/>
                  <a:ext cx="313128" cy="205076"/>
                </a:xfrm>
                <a:prstGeom prst="rect">
                  <a:avLst/>
                </a:prstGeom>
                <a:noFill/>
              </p:spPr>
              <p:txBody>
                <a:bodyPr wrap="none" rtlCol="0">
                  <a:spAutoFit/>
                </a:bodyPr>
                <a:lstStyle/>
                <a:p>
                  <a:r>
                    <a:rPr lang="en-US" altLang="zh-CN" sz="900" b="1" dirty="0">
                      <a:solidFill>
                        <a:srgbClr val="00B0F0"/>
                      </a:solidFill>
                      <a:latin typeface="Century Gothic" panose="020B0502020202020204" pitchFamily="34" charset="0"/>
                    </a:rPr>
                    <a:t>SSD</a:t>
                  </a:r>
                  <a:endParaRPr lang="zh-CN" altLang="en-US" sz="900" b="1" dirty="0">
                    <a:solidFill>
                      <a:srgbClr val="00B0F0"/>
                    </a:solidFill>
                    <a:latin typeface="Century Gothic" panose="020B0502020202020204" pitchFamily="34" charset="0"/>
                  </a:endParaRPr>
                </a:p>
              </p:txBody>
            </p:sp>
            <p:sp>
              <p:nvSpPr>
                <p:cNvPr id="34" name="文本框 33">
                  <a:extLst>
                    <a:ext uri="{FF2B5EF4-FFF2-40B4-BE49-F238E27FC236}">
                      <a16:creationId xmlns:a16="http://schemas.microsoft.com/office/drawing/2014/main" id="{DAC3754F-82E9-DD41-BF26-A9F02AA22B8A}"/>
                    </a:ext>
                  </a:extLst>
                </p:cNvPr>
                <p:cNvSpPr txBox="1"/>
                <p:nvPr/>
              </p:nvSpPr>
              <p:spPr>
                <a:xfrm>
                  <a:off x="1517448" y="2474638"/>
                  <a:ext cx="313128" cy="205076"/>
                </a:xfrm>
                <a:prstGeom prst="rect">
                  <a:avLst/>
                </a:prstGeom>
                <a:noFill/>
              </p:spPr>
              <p:txBody>
                <a:bodyPr wrap="none" rtlCol="0">
                  <a:spAutoFit/>
                </a:bodyPr>
                <a:lstStyle/>
                <a:p>
                  <a:r>
                    <a:rPr lang="en-US" altLang="zh-CN" sz="900" b="1" dirty="0">
                      <a:solidFill>
                        <a:srgbClr val="00B0F0"/>
                      </a:solidFill>
                      <a:latin typeface="Century Gothic" panose="020B0502020202020204" pitchFamily="34" charset="0"/>
                    </a:rPr>
                    <a:t>SSD</a:t>
                  </a:r>
                  <a:endParaRPr lang="zh-CN" altLang="en-US" sz="900" b="1" dirty="0">
                    <a:solidFill>
                      <a:srgbClr val="00B0F0"/>
                    </a:solidFill>
                    <a:latin typeface="Century Gothic" panose="020B0502020202020204" pitchFamily="34" charset="0"/>
                  </a:endParaRPr>
                </a:p>
              </p:txBody>
            </p:sp>
          </p:grpSp>
        </p:grpSp>
        <p:pic>
          <p:nvPicPr>
            <p:cNvPr id="24" name="Picture 84" descr="ICON_Server_flat_Q408.png">
              <a:extLst>
                <a:ext uri="{FF2B5EF4-FFF2-40B4-BE49-F238E27FC236}">
                  <a16:creationId xmlns:a16="http://schemas.microsoft.com/office/drawing/2014/main" id="{A2DA0F3B-EC59-1642-AB1F-CA94E0B410C4}"/>
                </a:ext>
              </a:extLst>
            </p:cNvPr>
            <p:cNvPicPr>
              <a:picLocks noChangeAspect="1"/>
            </p:cNvPicPr>
            <p:nvPr/>
          </p:nvPicPr>
          <p:blipFill>
            <a:blip r:embed="rId4"/>
            <a:srcRect/>
            <a:stretch>
              <a:fillRect/>
            </a:stretch>
          </p:blipFill>
          <p:spPr bwMode="auto">
            <a:xfrm>
              <a:off x="6668584" y="5051708"/>
              <a:ext cx="1689062" cy="353692"/>
            </a:xfrm>
            <a:prstGeom prst="rect">
              <a:avLst/>
            </a:prstGeom>
            <a:noFill/>
            <a:ln w="9525">
              <a:noFill/>
              <a:miter lim="800000"/>
              <a:headEnd/>
              <a:tailEnd/>
            </a:ln>
          </p:spPr>
        </p:pic>
        <p:pic>
          <p:nvPicPr>
            <p:cNvPr id="25" name="Picture 84" descr="ICON_Server_flat_Q408.png">
              <a:extLst>
                <a:ext uri="{FF2B5EF4-FFF2-40B4-BE49-F238E27FC236}">
                  <a16:creationId xmlns:a16="http://schemas.microsoft.com/office/drawing/2014/main" id="{23F11F1C-6D5D-8E47-B5E3-88C781A023FF}"/>
                </a:ext>
              </a:extLst>
            </p:cNvPr>
            <p:cNvPicPr>
              <a:picLocks noChangeAspect="1"/>
            </p:cNvPicPr>
            <p:nvPr/>
          </p:nvPicPr>
          <p:blipFill>
            <a:blip r:embed="rId4"/>
            <a:srcRect/>
            <a:stretch>
              <a:fillRect/>
            </a:stretch>
          </p:blipFill>
          <p:spPr bwMode="auto">
            <a:xfrm>
              <a:off x="6668584" y="5458251"/>
              <a:ext cx="1689062" cy="353692"/>
            </a:xfrm>
            <a:prstGeom prst="rect">
              <a:avLst/>
            </a:prstGeom>
            <a:noFill/>
            <a:ln w="9525">
              <a:noFill/>
              <a:miter lim="800000"/>
              <a:headEnd/>
              <a:tailEnd/>
            </a:ln>
          </p:spPr>
        </p:pic>
        <p:pic>
          <p:nvPicPr>
            <p:cNvPr id="26" name="Picture 2" descr="F:\丹媛\大型活动各设计（展会 论坛等）\大客户技术论坛\2015\PPT\图——张开翼PPT\图片1.png">
              <a:extLst>
                <a:ext uri="{FF2B5EF4-FFF2-40B4-BE49-F238E27FC236}">
                  <a16:creationId xmlns:a16="http://schemas.microsoft.com/office/drawing/2014/main" id="{31E4DBEB-30A2-C043-AAB5-FC3DC9BBCCE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776641" y="5045413"/>
              <a:ext cx="693804" cy="808748"/>
            </a:xfrm>
            <a:prstGeom prst="rect">
              <a:avLst/>
            </a:prstGeom>
            <a:noFill/>
          </p:spPr>
        </p:pic>
        <p:pic>
          <p:nvPicPr>
            <p:cNvPr id="27" name="Picture 2" descr="F:\丹媛\大型活动各设计（展会 论坛等）\大客户技术论坛\2015\PPT\图——张开翼PPT\图片1.png">
              <a:extLst>
                <a:ext uri="{FF2B5EF4-FFF2-40B4-BE49-F238E27FC236}">
                  <a16:creationId xmlns:a16="http://schemas.microsoft.com/office/drawing/2014/main" id="{CFC08749-9C45-EE45-89ED-05FF9DE4AE3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77400" y="5045413"/>
              <a:ext cx="693804" cy="808748"/>
            </a:xfrm>
            <a:prstGeom prst="rect">
              <a:avLst/>
            </a:prstGeom>
            <a:noFill/>
          </p:spPr>
        </p:pic>
      </p:grpSp>
    </p:spTree>
    <p:extLst>
      <p:ext uri="{BB962C8B-B14F-4D97-AF65-F5344CB8AC3E}">
        <p14:creationId xmlns:p14="http://schemas.microsoft.com/office/powerpoint/2010/main" val="358220080"/>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780440DA-B273-3B49-9787-8CF0F53D950A}"/>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0D044734-F98E-BA49-B032-E87EF76CB90A}"/>
              </a:ext>
            </a:extLst>
          </p:cNvPr>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B21C34A7-D140-524E-B03D-F6DB042F625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17</a:t>
            </a:fld>
            <a:endParaRPr lang="zh-CN" altLang="en-US" dirty="0"/>
          </a:p>
        </p:txBody>
      </p:sp>
      <p:sp>
        <p:nvSpPr>
          <p:cNvPr id="5" name="标题 4">
            <a:extLst>
              <a:ext uri="{FF2B5EF4-FFF2-40B4-BE49-F238E27FC236}">
                <a16:creationId xmlns:a16="http://schemas.microsoft.com/office/drawing/2014/main" id="{CD3A7B1B-14D9-E543-9DE5-E29F056907C2}"/>
              </a:ext>
            </a:extLst>
          </p:cNvPr>
          <p:cNvSpPr>
            <a:spLocks noGrp="1"/>
          </p:cNvSpPr>
          <p:nvPr>
            <p:ph type="ctrTitle"/>
          </p:nvPr>
        </p:nvSpPr>
        <p:spPr>
          <a:xfrm>
            <a:off x="618510" y="35455"/>
            <a:ext cx="9023083" cy="994000"/>
          </a:xfrm>
        </p:spPr>
        <p:txBody>
          <a:bodyPr>
            <a:normAutofit/>
          </a:bodyPr>
          <a:lstStyle/>
          <a:p>
            <a:r>
              <a:rPr kumimoji="1" lang="en" altLang="zh-CN" dirty="0"/>
              <a:t>Core Technical Capability: Hyper-Converged Infrastructure</a:t>
            </a:r>
            <a:endParaRPr kumimoji="1" lang="zh-CN" altLang="en-US" dirty="0"/>
          </a:p>
        </p:txBody>
      </p:sp>
      <p:sp>
        <p:nvSpPr>
          <p:cNvPr id="6" name="Rectangle 42">
            <a:extLst>
              <a:ext uri="{FF2B5EF4-FFF2-40B4-BE49-F238E27FC236}">
                <a16:creationId xmlns:a16="http://schemas.microsoft.com/office/drawing/2014/main" id="{28A24958-25BE-7A4D-9BE5-20DF1CD8401F}"/>
              </a:ext>
            </a:extLst>
          </p:cNvPr>
          <p:cNvSpPr>
            <a:spLocks noChangeArrowheads="1"/>
          </p:cNvSpPr>
          <p:nvPr/>
        </p:nvSpPr>
        <p:spPr bwMode="auto">
          <a:xfrm>
            <a:off x="2043455" y="1419093"/>
            <a:ext cx="75981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8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The</a:t>
            </a:r>
            <a:r>
              <a:rPr lang="zh-CN" altLang="en-US" sz="18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8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3rd</a:t>
            </a:r>
            <a:r>
              <a:rPr lang="zh-CN" altLang="en-US" sz="18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8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Generation</a:t>
            </a:r>
            <a:r>
              <a:rPr lang="zh-CN" altLang="en-US" sz="18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8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HCI</a:t>
            </a:r>
            <a:endParaRPr lang="en-US" altLang="en-US" sz="1400" b="1">
              <a:solidFill>
                <a:schemeClr val="bg1"/>
              </a:solidFill>
              <a:latin typeface="Century Gothic" panose="020B0502020202020204" pitchFamily="34" charset="0"/>
            </a:endParaRPr>
          </a:p>
        </p:txBody>
      </p:sp>
      <p:sp>
        <p:nvSpPr>
          <p:cNvPr id="10" name="梯形 18">
            <a:extLst>
              <a:ext uri="{FF2B5EF4-FFF2-40B4-BE49-F238E27FC236}">
                <a16:creationId xmlns:a16="http://schemas.microsoft.com/office/drawing/2014/main" id="{1155FA92-1BA7-C542-87FD-BB991130401A}"/>
              </a:ext>
            </a:extLst>
          </p:cNvPr>
          <p:cNvSpPr>
            <a:spLocks noChangeArrowheads="1"/>
          </p:cNvSpPr>
          <p:nvPr/>
        </p:nvSpPr>
        <p:spPr bwMode="auto">
          <a:xfrm rot="10800000" flipV="1">
            <a:off x="3337192" y="2870969"/>
            <a:ext cx="5010665" cy="1308590"/>
          </a:xfrm>
          <a:custGeom>
            <a:avLst/>
            <a:gdLst>
              <a:gd name="T0" fmla="*/ 0 w 21600"/>
              <a:gd name="T1" fmla="*/ 0 h 21600"/>
              <a:gd name="T2" fmla="*/ 1211209 w 21600"/>
              <a:gd name="T3" fmla="*/ 975122 h 21600"/>
              <a:gd name="T4" fmla="*/ 4293127 w 21600"/>
              <a:gd name="T5" fmla="*/ 975122 h 21600"/>
              <a:gd name="T6" fmla="*/ 5504336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4753" y="21600"/>
                </a:lnTo>
                <a:lnTo>
                  <a:pt x="16847" y="21600"/>
                </a:lnTo>
                <a:lnTo>
                  <a:pt x="21600" y="0"/>
                </a:lnTo>
                <a:lnTo>
                  <a:pt x="0" y="0"/>
                </a:lnTo>
                <a:close/>
              </a:path>
            </a:pathLst>
          </a:custGeom>
          <a:gradFill rotWithShape="1">
            <a:gsLst>
              <a:gs pos="0">
                <a:srgbClr val="00B0F0">
                  <a:alpha val="0"/>
                </a:srgbClr>
              </a:gs>
              <a:gs pos="100000">
                <a:srgbClr val="00B0F0">
                  <a:alpha val="4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latin typeface="Century Gothic" panose="020B0502020202020204" pitchFamily="34" charset="0"/>
            </a:endParaRPr>
          </a:p>
        </p:txBody>
      </p:sp>
      <p:sp>
        <p:nvSpPr>
          <p:cNvPr id="8" name="矩形 16">
            <a:extLst>
              <a:ext uri="{FF2B5EF4-FFF2-40B4-BE49-F238E27FC236}">
                <a16:creationId xmlns:a16="http://schemas.microsoft.com/office/drawing/2014/main" id="{5DBFD6F3-07BD-C44C-B1B8-C2F1C9808F5E}"/>
              </a:ext>
            </a:extLst>
          </p:cNvPr>
          <p:cNvSpPr>
            <a:spLocks noChangeArrowheads="1"/>
          </p:cNvSpPr>
          <p:nvPr/>
        </p:nvSpPr>
        <p:spPr bwMode="auto">
          <a:xfrm>
            <a:off x="3695813" y="5241047"/>
            <a:ext cx="4402167" cy="41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HCIS</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or</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3</a:t>
            </a:r>
            <a:r>
              <a:rPr lang="en-US" altLang="zh-CN" sz="1600" b="1" baseline="30000"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rd</a:t>
            </a:r>
            <a:r>
              <a:rPr lang="en-US" altLang="zh-CN"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-party</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x86</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Server + HCI</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Software</a:t>
            </a:r>
          </a:p>
        </p:txBody>
      </p:sp>
      <p:pic>
        <p:nvPicPr>
          <p:cNvPr id="9" name="图片 17">
            <a:extLst>
              <a:ext uri="{FF2B5EF4-FFF2-40B4-BE49-F238E27FC236}">
                <a16:creationId xmlns:a16="http://schemas.microsoft.com/office/drawing/2014/main" id="{6E30FD38-3940-4540-A1E1-DBEFD2838F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7810" y="3743972"/>
            <a:ext cx="3353592" cy="1098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文本框 54">
            <a:extLst>
              <a:ext uri="{FF2B5EF4-FFF2-40B4-BE49-F238E27FC236}">
                <a16:creationId xmlns:a16="http://schemas.microsoft.com/office/drawing/2014/main" id="{0CF26ED0-CEBF-F84E-B631-5596178A1BC8}"/>
              </a:ext>
            </a:extLst>
          </p:cNvPr>
          <p:cNvSpPr>
            <a:spLocks noChangeArrowheads="1"/>
          </p:cNvSpPr>
          <p:nvPr/>
        </p:nvSpPr>
        <p:spPr bwMode="auto">
          <a:xfrm>
            <a:off x="3691359" y="2668400"/>
            <a:ext cx="8851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Compute</a:t>
            </a:r>
            <a:endParaRPr lang="zh-CN" altLang="en-US" sz="1200" b="1"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6" name="文本框 51">
            <a:extLst>
              <a:ext uri="{FF2B5EF4-FFF2-40B4-BE49-F238E27FC236}">
                <a16:creationId xmlns:a16="http://schemas.microsoft.com/office/drawing/2014/main" id="{AB3A8616-B35F-3F4B-91B7-B6D4B883B34F}"/>
              </a:ext>
            </a:extLst>
          </p:cNvPr>
          <p:cNvSpPr>
            <a:spLocks noChangeArrowheads="1"/>
          </p:cNvSpPr>
          <p:nvPr/>
        </p:nvSpPr>
        <p:spPr bwMode="auto">
          <a:xfrm>
            <a:off x="5476031" y="2668400"/>
            <a:ext cx="8034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Network</a:t>
            </a:r>
            <a:endParaRPr lang="zh-CN" altLang="en-US" sz="12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5" name="文本框 50">
            <a:extLst>
              <a:ext uri="{FF2B5EF4-FFF2-40B4-BE49-F238E27FC236}">
                <a16:creationId xmlns:a16="http://schemas.microsoft.com/office/drawing/2014/main" id="{15C603C2-266E-9449-AF59-1820DD2063BC}"/>
              </a:ext>
            </a:extLst>
          </p:cNvPr>
          <p:cNvSpPr>
            <a:spLocks noChangeArrowheads="1"/>
          </p:cNvSpPr>
          <p:nvPr/>
        </p:nvSpPr>
        <p:spPr bwMode="auto">
          <a:xfrm>
            <a:off x="4670258" y="2668400"/>
            <a:ext cx="7585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Storage</a:t>
            </a:r>
            <a:endParaRPr lang="zh-CN" altLang="en-US" sz="12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3" name="文本框 42">
            <a:extLst>
              <a:ext uri="{FF2B5EF4-FFF2-40B4-BE49-F238E27FC236}">
                <a16:creationId xmlns:a16="http://schemas.microsoft.com/office/drawing/2014/main" id="{4F18E69E-4356-BE42-B536-55D86C7E81C0}"/>
              </a:ext>
            </a:extLst>
          </p:cNvPr>
          <p:cNvSpPr>
            <a:spLocks noChangeArrowheads="1"/>
          </p:cNvSpPr>
          <p:nvPr/>
        </p:nvSpPr>
        <p:spPr bwMode="auto">
          <a:xfrm>
            <a:off x="6326689" y="2668400"/>
            <a:ext cx="7761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Secuirty</a:t>
            </a:r>
            <a:endParaRPr lang="zh-CN" altLang="en-US" sz="12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20" name="文本框 33">
            <a:extLst>
              <a:ext uri="{FF2B5EF4-FFF2-40B4-BE49-F238E27FC236}">
                <a16:creationId xmlns:a16="http://schemas.microsoft.com/office/drawing/2014/main" id="{5F869739-7441-0747-9FB3-F6970E853E01}"/>
              </a:ext>
            </a:extLst>
          </p:cNvPr>
          <p:cNvSpPr>
            <a:spLocks noChangeArrowheads="1"/>
          </p:cNvSpPr>
          <p:nvPr/>
        </p:nvSpPr>
        <p:spPr bwMode="auto">
          <a:xfrm>
            <a:off x="7150093" y="2668400"/>
            <a:ext cx="11977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2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Management</a:t>
            </a:r>
            <a:endParaRPr lang="zh-CN" altLang="en-US" sz="1200" b="1">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30" name="矩形 3">
            <a:extLst>
              <a:ext uri="{FF2B5EF4-FFF2-40B4-BE49-F238E27FC236}">
                <a16:creationId xmlns:a16="http://schemas.microsoft.com/office/drawing/2014/main" id="{2F6CBB28-DA1F-B24E-8875-67D055E770FC}"/>
              </a:ext>
            </a:extLst>
          </p:cNvPr>
          <p:cNvSpPr>
            <a:spLocks noChangeArrowheads="1"/>
          </p:cNvSpPr>
          <p:nvPr/>
        </p:nvSpPr>
        <p:spPr bwMode="auto">
          <a:xfrm>
            <a:off x="8893556" y="2736592"/>
            <a:ext cx="18790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spcBef>
                <a:spcPct val="0"/>
              </a:spcBef>
              <a:buFont typeface="Arial" panose="020B0604020202020204" pitchFamily="34" charset="0"/>
              <a:buNone/>
            </a:pP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Simpler</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endPar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endParaRPr>
          </a:p>
          <a:p>
            <a:pPr>
              <a:spcBef>
                <a:spcPct val="0"/>
              </a:spcBef>
              <a:buFont typeface="Arial" panose="020B0604020202020204" pitchFamily="34" charset="0"/>
              <a:buNone/>
            </a:pP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and</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Easier</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to</a:t>
            </a:r>
            <a:r>
              <a:rPr lang="zh-CN"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U</a:t>
            </a: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se</a:t>
            </a:r>
            <a:endParaRPr lang="en-US" altLang="en-US" sz="1200" b="1" dirty="0">
              <a:solidFill>
                <a:srgbClr val="00B0F0"/>
              </a:solidFill>
              <a:latin typeface="Century Gothic" panose="020B0502020202020204" pitchFamily="34" charset="0"/>
            </a:endParaRPr>
          </a:p>
        </p:txBody>
      </p:sp>
      <p:sp>
        <p:nvSpPr>
          <p:cNvPr id="31" name="任意多边形 5">
            <a:extLst>
              <a:ext uri="{FF2B5EF4-FFF2-40B4-BE49-F238E27FC236}">
                <a16:creationId xmlns:a16="http://schemas.microsoft.com/office/drawing/2014/main" id="{42CE1C72-A68E-C745-9C8E-F4114C7E67C7}"/>
              </a:ext>
            </a:extLst>
          </p:cNvPr>
          <p:cNvSpPr>
            <a:spLocks noChangeArrowheads="1"/>
          </p:cNvSpPr>
          <p:nvPr/>
        </p:nvSpPr>
        <p:spPr bwMode="auto">
          <a:xfrm>
            <a:off x="7856437" y="3097243"/>
            <a:ext cx="994657" cy="339675"/>
          </a:xfrm>
          <a:custGeom>
            <a:avLst/>
            <a:gdLst>
              <a:gd name="T0" fmla="*/ 0 w 838200"/>
              <a:gd name="T1" fmla="*/ 387350 h 419100"/>
              <a:gd name="T2" fmla="*/ 290513 w 838200"/>
              <a:gd name="T3" fmla="*/ 0 h 419100"/>
              <a:gd name="T4" fmla="*/ 581025 w 838200"/>
              <a:gd name="T5" fmla="*/ 0 h 419100"/>
              <a:gd name="T6" fmla="*/ 0 60000 65536"/>
              <a:gd name="T7" fmla="*/ 0 60000 65536"/>
              <a:gd name="T8" fmla="*/ 0 60000 65536"/>
            </a:gdLst>
            <a:ahLst/>
            <a:cxnLst>
              <a:cxn ang="T6">
                <a:pos x="T0" y="T1"/>
              </a:cxn>
              <a:cxn ang="T7">
                <a:pos x="T2" y="T3"/>
              </a:cxn>
              <a:cxn ang="T8">
                <a:pos x="T4" y="T5"/>
              </a:cxn>
            </a:cxnLst>
            <a:rect l="0" t="0" r="r" b="b"/>
            <a:pathLst>
              <a:path w="838200" h="419100">
                <a:moveTo>
                  <a:pt x="0" y="419100"/>
                </a:moveTo>
                <a:lnTo>
                  <a:pt x="419100" y="0"/>
                </a:lnTo>
                <a:lnTo>
                  <a:pt x="838200" y="0"/>
                </a:lnTo>
              </a:path>
            </a:pathLst>
          </a:custGeom>
          <a:noFill/>
          <a:ln w="9525">
            <a:solidFill>
              <a:srgbClr val="00B0F0"/>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sz="1400">
              <a:latin typeface="Century Gothic" panose="020B0502020202020204" pitchFamily="34" charset="0"/>
            </a:endParaRPr>
          </a:p>
        </p:txBody>
      </p:sp>
      <p:sp>
        <p:nvSpPr>
          <p:cNvPr id="32" name="文本框 81">
            <a:extLst>
              <a:ext uri="{FF2B5EF4-FFF2-40B4-BE49-F238E27FC236}">
                <a16:creationId xmlns:a16="http://schemas.microsoft.com/office/drawing/2014/main" id="{7FA41E87-2E85-1B4B-8987-F7F375ED0881}"/>
              </a:ext>
            </a:extLst>
          </p:cNvPr>
          <p:cNvSpPr>
            <a:spLocks noChangeArrowheads="1"/>
          </p:cNvSpPr>
          <p:nvPr/>
        </p:nvSpPr>
        <p:spPr bwMode="auto">
          <a:xfrm>
            <a:off x="8666908" y="3408374"/>
            <a:ext cx="3353592" cy="1308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Fully</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converged</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Unified</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Management</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endPar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Network</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automatic</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zh-CN"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t</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roubleshooting</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Resource</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visualization</a:t>
            </a:r>
          </a:p>
        </p:txBody>
      </p:sp>
      <p:sp>
        <p:nvSpPr>
          <p:cNvPr id="33" name="任意多边形 57">
            <a:extLst>
              <a:ext uri="{FF2B5EF4-FFF2-40B4-BE49-F238E27FC236}">
                <a16:creationId xmlns:a16="http://schemas.microsoft.com/office/drawing/2014/main" id="{8181ED69-298C-524B-95CE-8C3C6B062B41}"/>
              </a:ext>
            </a:extLst>
          </p:cNvPr>
          <p:cNvSpPr>
            <a:spLocks noChangeArrowheads="1"/>
          </p:cNvSpPr>
          <p:nvPr/>
        </p:nvSpPr>
        <p:spPr bwMode="auto">
          <a:xfrm flipH="1">
            <a:off x="2514198" y="3177873"/>
            <a:ext cx="1357433" cy="339675"/>
          </a:xfrm>
          <a:custGeom>
            <a:avLst/>
            <a:gdLst>
              <a:gd name="T0" fmla="*/ 0 w 838200"/>
              <a:gd name="T1" fmla="*/ 387350 h 419100"/>
              <a:gd name="T2" fmla="*/ 291306 w 838200"/>
              <a:gd name="T3" fmla="*/ 0 h 419100"/>
              <a:gd name="T4" fmla="*/ 582612 w 838200"/>
              <a:gd name="T5" fmla="*/ 0 h 419100"/>
              <a:gd name="T6" fmla="*/ 0 60000 65536"/>
              <a:gd name="T7" fmla="*/ 0 60000 65536"/>
              <a:gd name="T8" fmla="*/ 0 60000 65536"/>
            </a:gdLst>
            <a:ahLst/>
            <a:cxnLst>
              <a:cxn ang="T6">
                <a:pos x="T0" y="T1"/>
              </a:cxn>
              <a:cxn ang="T7">
                <a:pos x="T2" y="T3"/>
              </a:cxn>
              <a:cxn ang="T8">
                <a:pos x="T4" y="T5"/>
              </a:cxn>
            </a:cxnLst>
            <a:rect l="0" t="0" r="r" b="b"/>
            <a:pathLst>
              <a:path w="838200" h="419100">
                <a:moveTo>
                  <a:pt x="0" y="419100"/>
                </a:moveTo>
                <a:lnTo>
                  <a:pt x="419100" y="0"/>
                </a:lnTo>
                <a:lnTo>
                  <a:pt x="838200" y="0"/>
                </a:lnTo>
              </a:path>
            </a:pathLst>
          </a:custGeom>
          <a:noFill/>
          <a:ln w="9525">
            <a:solidFill>
              <a:srgbClr val="00B0F0"/>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sz="1400">
              <a:latin typeface="Century Gothic" panose="020B0502020202020204" pitchFamily="34" charset="0"/>
            </a:endParaRPr>
          </a:p>
        </p:txBody>
      </p:sp>
      <p:sp>
        <p:nvSpPr>
          <p:cNvPr id="34" name="矩形 63">
            <a:extLst>
              <a:ext uri="{FF2B5EF4-FFF2-40B4-BE49-F238E27FC236}">
                <a16:creationId xmlns:a16="http://schemas.microsoft.com/office/drawing/2014/main" id="{9B81EF22-98F3-B24D-B7F9-DAEFA05F4A24}"/>
              </a:ext>
            </a:extLst>
          </p:cNvPr>
          <p:cNvSpPr>
            <a:spLocks noChangeArrowheads="1"/>
          </p:cNvSpPr>
          <p:nvPr/>
        </p:nvSpPr>
        <p:spPr bwMode="auto">
          <a:xfrm>
            <a:off x="1364153" y="3002878"/>
            <a:ext cx="85151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spcBef>
                <a:spcPct val="0"/>
              </a:spcBef>
              <a:buFont typeface="Arial" panose="020B0604020202020204" pitchFamily="34" charset="0"/>
              <a:buNone/>
            </a:pPr>
            <a:r>
              <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Stab</a:t>
            </a:r>
            <a:r>
              <a:rPr lang="en-US" altLang="zh-CN"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rPr>
              <a:t>ile</a:t>
            </a:r>
            <a:endParaRPr lang="en-US" altLang="en-US" sz="1600" b="1" dirty="0">
              <a:solidFill>
                <a:srgbClr val="00B0F0"/>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35" name="文本框 81">
            <a:extLst>
              <a:ext uri="{FF2B5EF4-FFF2-40B4-BE49-F238E27FC236}">
                <a16:creationId xmlns:a16="http://schemas.microsoft.com/office/drawing/2014/main" id="{F818ECFF-BE29-8646-9E41-B7B069BAF3DE}"/>
              </a:ext>
            </a:extLst>
          </p:cNvPr>
          <p:cNvSpPr>
            <a:spLocks noChangeArrowheads="1"/>
          </p:cNvSpPr>
          <p:nvPr/>
        </p:nvSpPr>
        <p:spPr bwMode="auto">
          <a:xfrm>
            <a:off x="1094145" y="3408374"/>
            <a:ext cx="3023664" cy="1246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DR</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for</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VMware</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Built-in</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CDP</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Rich</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security</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components</a:t>
            </a:r>
          </a:p>
          <a:p>
            <a:pPr marL="285750" indent="-285750">
              <a:spcBef>
                <a:spcPct val="0"/>
              </a:spcBef>
              <a:spcAft>
                <a:spcPts val="600"/>
              </a:spcAft>
              <a:buClr>
                <a:srgbClr val="00B0F0"/>
              </a:buClr>
            </a:pP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Optimized</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for</a:t>
            </a:r>
            <a:r>
              <a:rPr lang="zh-CN"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 </a:t>
            </a:r>
            <a:r>
              <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rPr>
              <a:t>critical apps</a:t>
            </a:r>
          </a:p>
          <a:p>
            <a:pPr marL="285750" indent="-285750">
              <a:spcBef>
                <a:spcPct val="0"/>
              </a:spcBef>
              <a:spcAft>
                <a:spcPts val="600"/>
              </a:spcAft>
              <a:buClr>
                <a:srgbClr val="00B0F0"/>
              </a:buClr>
            </a:pPr>
            <a:endParaRPr lang="en-US" altLang="en-US" sz="1400" dirty="0">
              <a:solidFill>
                <a:schemeClr val="bg1"/>
              </a:solidFill>
              <a:latin typeface="Century Gothic" panose="020B0502020202020204" pitchFamily="34" charset="0"/>
              <a:ea typeface="Microsoft YaHei" panose="020B0503020204020204" pitchFamily="34" charset="-122"/>
              <a:sym typeface="Microsoft YaHei" panose="020B0503020204020204" pitchFamily="34" charset="-122"/>
            </a:endParaRPr>
          </a:p>
        </p:txBody>
      </p:sp>
      <p:sp>
        <p:nvSpPr>
          <p:cNvPr id="36" name="AutoShape 10">
            <a:extLst>
              <a:ext uri="{FF2B5EF4-FFF2-40B4-BE49-F238E27FC236}">
                <a16:creationId xmlns:a16="http://schemas.microsoft.com/office/drawing/2014/main" id="{DC1B7924-03D4-5449-9549-0605EE385BB0}"/>
              </a:ext>
            </a:extLst>
          </p:cNvPr>
          <p:cNvSpPr>
            <a:spLocks noChangeArrowheads="1"/>
          </p:cNvSpPr>
          <p:nvPr/>
        </p:nvSpPr>
        <p:spPr bwMode="gray">
          <a:xfrm>
            <a:off x="4173363" y="3235357"/>
            <a:ext cx="994658" cy="276926"/>
          </a:xfrm>
          <a:prstGeom prst="round2DiagRect">
            <a:avLst/>
          </a:prstGeom>
          <a:solidFill>
            <a:srgbClr val="00B0F0"/>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cs typeface="Microsoft YaHei" charset="-122"/>
                <a:sym typeface="+mn-ea"/>
              </a:rPr>
              <a:t>aSV</a:t>
            </a:r>
            <a:endParaRPr lang="en-US" altLang="ko-KR" sz="1200" dirty="0">
              <a:solidFill>
                <a:schemeClr val="bg1"/>
              </a:solidFill>
              <a:latin typeface="Century Gothic" panose="020B0502020202020204" pitchFamily="34" charset="0"/>
              <a:ea typeface="Microsoft YaHei" charset="-122"/>
              <a:cs typeface="Microsoft YaHei" charset="-122"/>
              <a:sym typeface="+mn-ea"/>
            </a:endParaRPr>
          </a:p>
        </p:txBody>
      </p:sp>
      <p:sp>
        <p:nvSpPr>
          <p:cNvPr id="37" name="AutoShape 10">
            <a:extLst>
              <a:ext uri="{FF2B5EF4-FFF2-40B4-BE49-F238E27FC236}">
                <a16:creationId xmlns:a16="http://schemas.microsoft.com/office/drawing/2014/main" id="{0669EA9B-C582-AF42-AB47-69F57F62D313}"/>
              </a:ext>
            </a:extLst>
          </p:cNvPr>
          <p:cNvSpPr>
            <a:spLocks noChangeArrowheads="1"/>
          </p:cNvSpPr>
          <p:nvPr/>
        </p:nvSpPr>
        <p:spPr bwMode="gray">
          <a:xfrm>
            <a:off x="6559274" y="3233374"/>
            <a:ext cx="994806" cy="276999"/>
          </a:xfrm>
          <a:prstGeom prst="round2DiagRect">
            <a:avLst/>
          </a:prstGeom>
          <a:solidFill>
            <a:srgbClr val="00B0F0"/>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sym typeface="+mn-ea"/>
              </a:rPr>
              <a:t>aSAN</a:t>
            </a:r>
            <a:endParaRPr lang="en-US" altLang="ko-KR" sz="1200" dirty="0">
              <a:solidFill>
                <a:schemeClr val="bg1"/>
              </a:solidFill>
              <a:latin typeface="Century Gothic" panose="020B0502020202020204" pitchFamily="34" charset="0"/>
              <a:ea typeface="Microsoft YaHei" charset="-122"/>
              <a:sym typeface="+mn-ea"/>
            </a:endParaRPr>
          </a:p>
        </p:txBody>
      </p:sp>
      <p:sp>
        <p:nvSpPr>
          <p:cNvPr id="38" name="AutoShape 10">
            <a:extLst>
              <a:ext uri="{FF2B5EF4-FFF2-40B4-BE49-F238E27FC236}">
                <a16:creationId xmlns:a16="http://schemas.microsoft.com/office/drawing/2014/main" id="{57A323C2-FEB5-5344-9BD5-EFE57C88D85A}"/>
              </a:ext>
            </a:extLst>
          </p:cNvPr>
          <p:cNvSpPr>
            <a:spLocks noChangeArrowheads="1"/>
          </p:cNvSpPr>
          <p:nvPr/>
        </p:nvSpPr>
        <p:spPr bwMode="gray">
          <a:xfrm>
            <a:off x="4757472" y="3656313"/>
            <a:ext cx="994806" cy="276999"/>
          </a:xfrm>
          <a:prstGeom prst="round2DiagRect">
            <a:avLst/>
          </a:prstGeom>
          <a:solidFill>
            <a:srgbClr val="00B0F0"/>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sym typeface="+mn-ea"/>
              </a:rPr>
              <a:t>aNet</a:t>
            </a:r>
            <a:endParaRPr lang="en-US" altLang="ko-KR" sz="1200" dirty="0">
              <a:solidFill>
                <a:schemeClr val="bg1"/>
              </a:solidFill>
              <a:latin typeface="Century Gothic" panose="020B0502020202020204" pitchFamily="34" charset="0"/>
              <a:ea typeface="Microsoft YaHei" charset="-122"/>
              <a:sym typeface="+mn-ea"/>
            </a:endParaRPr>
          </a:p>
        </p:txBody>
      </p:sp>
      <p:sp>
        <p:nvSpPr>
          <p:cNvPr id="39" name="AutoShape 10">
            <a:extLst>
              <a:ext uri="{FF2B5EF4-FFF2-40B4-BE49-F238E27FC236}">
                <a16:creationId xmlns:a16="http://schemas.microsoft.com/office/drawing/2014/main" id="{04A94EAA-D1E6-774A-A9C4-905712452472}"/>
              </a:ext>
            </a:extLst>
          </p:cNvPr>
          <p:cNvSpPr>
            <a:spLocks noChangeArrowheads="1"/>
          </p:cNvSpPr>
          <p:nvPr/>
        </p:nvSpPr>
        <p:spPr bwMode="gray">
          <a:xfrm>
            <a:off x="5994428" y="3656313"/>
            <a:ext cx="994806" cy="276999"/>
          </a:xfrm>
          <a:prstGeom prst="round2DiagRect">
            <a:avLst/>
          </a:prstGeom>
          <a:solidFill>
            <a:srgbClr val="00B0F0"/>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sym typeface="+mn-ea"/>
              </a:rPr>
              <a:t>aSEC</a:t>
            </a:r>
            <a:endParaRPr lang="en-US" altLang="ko-KR" sz="1200" dirty="0">
              <a:solidFill>
                <a:schemeClr val="bg1"/>
              </a:solidFill>
              <a:latin typeface="Century Gothic" panose="020B0502020202020204" pitchFamily="34" charset="0"/>
              <a:ea typeface="Microsoft YaHei" charset="-122"/>
              <a:sym typeface="+mn-ea"/>
            </a:endParaRPr>
          </a:p>
        </p:txBody>
      </p:sp>
      <p:sp>
        <p:nvSpPr>
          <p:cNvPr id="40" name="AutoShape 10">
            <a:extLst>
              <a:ext uri="{FF2B5EF4-FFF2-40B4-BE49-F238E27FC236}">
                <a16:creationId xmlns:a16="http://schemas.microsoft.com/office/drawing/2014/main" id="{4308023A-8DFB-A743-94DF-484FE38633DB}"/>
              </a:ext>
            </a:extLst>
          </p:cNvPr>
          <p:cNvSpPr>
            <a:spLocks noChangeArrowheads="1"/>
          </p:cNvSpPr>
          <p:nvPr/>
        </p:nvSpPr>
        <p:spPr bwMode="gray">
          <a:xfrm>
            <a:off x="5366319" y="3237248"/>
            <a:ext cx="994658" cy="276926"/>
          </a:xfrm>
          <a:prstGeom prst="round2DiagRect">
            <a:avLst/>
          </a:prstGeom>
          <a:solidFill>
            <a:srgbClr val="79BD28"/>
          </a:solidFill>
          <a:ln w="25400">
            <a:noFill/>
            <a:round/>
          </a:ln>
          <a:effectLst/>
          <a:scene3d>
            <a:camera prst="orthographicFront">
              <a:rot lat="0" lon="0" rev="0"/>
            </a:camera>
            <a:lightRig rig="glow" dir="t">
              <a:rot lat="0" lon="0" rev="4800000"/>
            </a:lightRig>
          </a:scene3d>
          <a:sp3d prstMaterial="matte"/>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defRPr/>
            </a:pPr>
            <a:r>
              <a:rPr lang="en-US" altLang="zh-CN" sz="1200" dirty="0" err="1">
                <a:solidFill>
                  <a:schemeClr val="bg1"/>
                </a:solidFill>
                <a:latin typeface="Century Gothic" panose="020B0502020202020204" pitchFamily="34" charset="0"/>
                <a:ea typeface="Microsoft YaHei" charset="-122"/>
                <a:cs typeface="Microsoft YaHei" charset="-122"/>
                <a:sym typeface="+mn-ea"/>
              </a:rPr>
              <a:t>aCMP</a:t>
            </a:r>
            <a:endParaRPr lang="en-US" altLang="ko-KR" sz="1200" dirty="0">
              <a:solidFill>
                <a:schemeClr val="bg1"/>
              </a:solidFill>
              <a:latin typeface="Century Gothic" panose="020B0502020202020204" pitchFamily="34" charset="0"/>
              <a:ea typeface="Microsoft YaHei" charset="-122"/>
              <a:cs typeface="Microsoft YaHei" charset="-122"/>
              <a:sym typeface="+mn-ea"/>
            </a:endParaRPr>
          </a:p>
        </p:txBody>
      </p:sp>
      <p:sp>
        <p:nvSpPr>
          <p:cNvPr id="43" name="圆角矩形 42">
            <a:extLst>
              <a:ext uri="{FF2B5EF4-FFF2-40B4-BE49-F238E27FC236}">
                <a16:creationId xmlns:a16="http://schemas.microsoft.com/office/drawing/2014/main" id="{DE1EC10A-F2CF-8F4A-86D8-02EF3B8B73A0}"/>
              </a:ext>
            </a:extLst>
          </p:cNvPr>
          <p:cNvSpPr/>
          <p:nvPr/>
        </p:nvSpPr>
        <p:spPr>
          <a:xfrm>
            <a:off x="3839676"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圆角矩形 43">
            <a:extLst>
              <a:ext uri="{FF2B5EF4-FFF2-40B4-BE49-F238E27FC236}">
                <a16:creationId xmlns:a16="http://schemas.microsoft.com/office/drawing/2014/main" id="{2D9A0CEF-2174-4448-B508-38B45BC2BD2A}"/>
              </a:ext>
            </a:extLst>
          </p:cNvPr>
          <p:cNvSpPr/>
          <p:nvPr/>
        </p:nvSpPr>
        <p:spPr>
          <a:xfrm>
            <a:off x="4704800"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圆角矩形 44">
            <a:extLst>
              <a:ext uri="{FF2B5EF4-FFF2-40B4-BE49-F238E27FC236}">
                <a16:creationId xmlns:a16="http://schemas.microsoft.com/office/drawing/2014/main" id="{B8E16163-6695-1F4A-9DB2-C76A5C5B3890}"/>
              </a:ext>
            </a:extLst>
          </p:cNvPr>
          <p:cNvSpPr/>
          <p:nvPr/>
        </p:nvSpPr>
        <p:spPr>
          <a:xfrm>
            <a:off x="5569924"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6" name="圆角矩形 45">
            <a:extLst>
              <a:ext uri="{FF2B5EF4-FFF2-40B4-BE49-F238E27FC236}">
                <a16:creationId xmlns:a16="http://schemas.microsoft.com/office/drawing/2014/main" id="{611BC81B-369D-484F-98F6-52EF92900F93}"/>
              </a:ext>
            </a:extLst>
          </p:cNvPr>
          <p:cNvSpPr/>
          <p:nvPr/>
        </p:nvSpPr>
        <p:spPr>
          <a:xfrm>
            <a:off x="6435048"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7" name="圆角矩形 46">
            <a:extLst>
              <a:ext uri="{FF2B5EF4-FFF2-40B4-BE49-F238E27FC236}">
                <a16:creationId xmlns:a16="http://schemas.microsoft.com/office/drawing/2014/main" id="{6FBDD996-A343-9D43-90B9-7EC50A9063BC}"/>
              </a:ext>
            </a:extLst>
          </p:cNvPr>
          <p:cNvSpPr/>
          <p:nvPr/>
        </p:nvSpPr>
        <p:spPr>
          <a:xfrm>
            <a:off x="7300172" y="1940486"/>
            <a:ext cx="556265" cy="55626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8" name="图片 47">
            <a:extLst>
              <a:ext uri="{FF2B5EF4-FFF2-40B4-BE49-F238E27FC236}">
                <a16:creationId xmlns:a16="http://schemas.microsoft.com/office/drawing/2014/main" id="{B9AD84F2-709A-1745-8EFD-8DDA5BC8203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4509" t="20761" r="17269" b="21233"/>
          <a:stretch/>
        </p:blipFill>
        <p:spPr bwMode="auto">
          <a:xfrm>
            <a:off x="3832860" y="2002634"/>
            <a:ext cx="556265" cy="454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9" name="组合 48">
            <a:extLst>
              <a:ext uri="{FF2B5EF4-FFF2-40B4-BE49-F238E27FC236}">
                <a16:creationId xmlns:a16="http://schemas.microsoft.com/office/drawing/2014/main" id="{85BD55E4-6AB8-6B41-A0E1-5DC555A442F7}"/>
              </a:ext>
            </a:extLst>
          </p:cNvPr>
          <p:cNvGrpSpPr/>
          <p:nvPr/>
        </p:nvGrpSpPr>
        <p:grpSpPr>
          <a:xfrm>
            <a:off x="4844432" y="2067726"/>
            <a:ext cx="276999" cy="276999"/>
            <a:chOff x="6570663" y="1537494"/>
            <a:chExt cx="1046163" cy="1046162"/>
          </a:xfrm>
          <a:solidFill>
            <a:srgbClr val="FFFFFF"/>
          </a:solidFill>
        </p:grpSpPr>
        <p:sp>
          <p:nvSpPr>
            <p:cNvPr id="50" name="Freeform 26">
              <a:extLst>
                <a:ext uri="{FF2B5EF4-FFF2-40B4-BE49-F238E27FC236}">
                  <a16:creationId xmlns:a16="http://schemas.microsoft.com/office/drawing/2014/main" id="{CBAC2BF7-706E-BB43-B860-5FF773BA78EB}"/>
                </a:ext>
              </a:extLst>
            </p:cNvPr>
            <p:cNvSpPr>
              <a:spLocks noEditPoints="1"/>
            </p:cNvSpPr>
            <p:nvPr/>
          </p:nvSpPr>
          <p:spPr bwMode="auto">
            <a:xfrm>
              <a:off x="6570663" y="1537494"/>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8">
              <a:extLst>
                <a:ext uri="{FF2B5EF4-FFF2-40B4-BE49-F238E27FC236}">
                  <a16:creationId xmlns:a16="http://schemas.microsoft.com/office/drawing/2014/main" id="{316087AD-E8E8-064A-9161-24D19D587C5E}"/>
                </a:ext>
              </a:extLst>
            </p:cNvPr>
            <p:cNvSpPr>
              <a:spLocks noEditPoints="1"/>
            </p:cNvSpPr>
            <p:nvPr/>
          </p:nvSpPr>
          <p:spPr bwMode="auto">
            <a:xfrm>
              <a:off x="6570663" y="1935956"/>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12 h 153"/>
                <a:gd name="T12" fmla="*/ 45 w 659"/>
                <a:gd name="T13" fmla="*/ 112 h 153"/>
                <a:gd name="T14" fmla="*/ 45 w 659"/>
                <a:gd name="T15" fmla="*/ 45 h 153"/>
                <a:gd name="T16" fmla="*/ 114 w 659"/>
                <a:gd name="T17" fmla="*/ 45 h 153"/>
                <a:gd name="T18" fmla="*/ 114 w 659"/>
                <a:gd name="T19" fmla="*/ 112 h 153"/>
                <a:gd name="T20" fmla="*/ 119 w 659"/>
                <a:gd name="T21" fmla="*/ 112 h 153"/>
                <a:gd name="T22" fmla="*/ 222 w 659"/>
                <a:gd name="T23" fmla="*/ 112 h 153"/>
                <a:gd name="T24" fmla="*/ 152 w 659"/>
                <a:gd name="T25" fmla="*/ 112 h 153"/>
                <a:gd name="T26" fmla="*/ 152 w 659"/>
                <a:gd name="T27" fmla="*/ 45 h 153"/>
                <a:gd name="T28" fmla="*/ 222 w 659"/>
                <a:gd name="T29" fmla="*/ 45 h 153"/>
                <a:gd name="T30" fmla="*/ 222 w 659"/>
                <a:gd name="T31" fmla="*/ 112 h 153"/>
                <a:gd name="T32" fmla="*/ 329 w 659"/>
                <a:gd name="T33" fmla="*/ 112 h 153"/>
                <a:gd name="T34" fmla="*/ 260 w 659"/>
                <a:gd name="T35" fmla="*/ 112 h 153"/>
                <a:gd name="T36" fmla="*/ 260 w 659"/>
                <a:gd name="T37" fmla="*/ 45 h 153"/>
                <a:gd name="T38" fmla="*/ 329 w 659"/>
                <a:gd name="T39" fmla="*/ 45 h 153"/>
                <a:gd name="T40" fmla="*/ 329 w 659"/>
                <a:gd name="T41" fmla="*/ 112 h 153"/>
                <a:gd name="T42" fmla="*/ 329 w 659"/>
                <a:gd name="T43" fmla="*/ 112 h 153"/>
                <a:gd name="T44" fmla="*/ 329 w 659"/>
                <a:gd name="T45" fmla="*/ 11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12"/>
                  </a:moveTo>
                  <a:lnTo>
                    <a:pt x="45" y="112"/>
                  </a:lnTo>
                  <a:lnTo>
                    <a:pt x="45" y="45"/>
                  </a:lnTo>
                  <a:lnTo>
                    <a:pt x="114" y="45"/>
                  </a:lnTo>
                  <a:lnTo>
                    <a:pt x="114" y="112"/>
                  </a:lnTo>
                  <a:lnTo>
                    <a:pt x="119" y="112"/>
                  </a:lnTo>
                  <a:close/>
                  <a:moveTo>
                    <a:pt x="222" y="112"/>
                  </a:moveTo>
                  <a:lnTo>
                    <a:pt x="152" y="112"/>
                  </a:lnTo>
                  <a:lnTo>
                    <a:pt x="152" y="45"/>
                  </a:lnTo>
                  <a:lnTo>
                    <a:pt x="222" y="45"/>
                  </a:lnTo>
                  <a:lnTo>
                    <a:pt x="222" y="112"/>
                  </a:lnTo>
                  <a:close/>
                  <a:moveTo>
                    <a:pt x="329" y="112"/>
                  </a:moveTo>
                  <a:lnTo>
                    <a:pt x="260" y="112"/>
                  </a:lnTo>
                  <a:lnTo>
                    <a:pt x="260" y="45"/>
                  </a:lnTo>
                  <a:lnTo>
                    <a:pt x="329" y="45"/>
                  </a:lnTo>
                  <a:lnTo>
                    <a:pt x="329" y="112"/>
                  </a:lnTo>
                  <a:close/>
                  <a:moveTo>
                    <a:pt x="329" y="112"/>
                  </a:moveTo>
                  <a:lnTo>
                    <a:pt x="329"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30">
              <a:extLst>
                <a:ext uri="{FF2B5EF4-FFF2-40B4-BE49-F238E27FC236}">
                  <a16:creationId xmlns:a16="http://schemas.microsoft.com/office/drawing/2014/main" id="{789E8EE8-8B93-A24C-BFFC-90FC7BD2C8D3}"/>
                </a:ext>
              </a:extLst>
            </p:cNvPr>
            <p:cNvSpPr>
              <a:spLocks noEditPoints="1"/>
            </p:cNvSpPr>
            <p:nvPr/>
          </p:nvSpPr>
          <p:spPr bwMode="auto">
            <a:xfrm>
              <a:off x="6570663" y="2340769"/>
              <a:ext cx="1046163" cy="242887"/>
            </a:xfrm>
            <a:custGeom>
              <a:avLst/>
              <a:gdLst>
                <a:gd name="T0" fmla="*/ 0 w 659"/>
                <a:gd name="T1" fmla="*/ 0 h 153"/>
                <a:gd name="T2" fmla="*/ 0 w 659"/>
                <a:gd name="T3" fmla="*/ 153 h 153"/>
                <a:gd name="T4" fmla="*/ 659 w 659"/>
                <a:gd name="T5" fmla="*/ 153 h 153"/>
                <a:gd name="T6" fmla="*/ 659 w 659"/>
                <a:gd name="T7" fmla="*/ 0 h 153"/>
                <a:gd name="T8" fmla="*/ 0 w 659"/>
                <a:gd name="T9" fmla="*/ 0 h 153"/>
                <a:gd name="T10" fmla="*/ 119 w 659"/>
                <a:gd name="T11" fmla="*/ 108 h 153"/>
                <a:gd name="T12" fmla="*/ 45 w 659"/>
                <a:gd name="T13" fmla="*/ 108 h 153"/>
                <a:gd name="T14" fmla="*/ 45 w 659"/>
                <a:gd name="T15" fmla="*/ 41 h 153"/>
                <a:gd name="T16" fmla="*/ 114 w 659"/>
                <a:gd name="T17" fmla="*/ 41 h 153"/>
                <a:gd name="T18" fmla="*/ 114 w 659"/>
                <a:gd name="T19" fmla="*/ 108 h 153"/>
                <a:gd name="T20" fmla="*/ 119 w 659"/>
                <a:gd name="T21" fmla="*/ 108 h 153"/>
                <a:gd name="T22" fmla="*/ 222 w 659"/>
                <a:gd name="T23" fmla="*/ 108 h 153"/>
                <a:gd name="T24" fmla="*/ 152 w 659"/>
                <a:gd name="T25" fmla="*/ 108 h 153"/>
                <a:gd name="T26" fmla="*/ 152 w 659"/>
                <a:gd name="T27" fmla="*/ 41 h 153"/>
                <a:gd name="T28" fmla="*/ 222 w 659"/>
                <a:gd name="T29" fmla="*/ 41 h 153"/>
                <a:gd name="T30" fmla="*/ 222 w 659"/>
                <a:gd name="T31" fmla="*/ 108 h 153"/>
                <a:gd name="T32" fmla="*/ 329 w 659"/>
                <a:gd name="T33" fmla="*/ 108 h 153"/>
                <a:gd name="T34" fmla="*/ 260 w 659"/>
                <a:gd name="T35" fmla="*/ 108 h 153"/>
                <a:gd name="T36" fmla="*/ 260 w 659"/>
                <a:gd name="T37" fmla="*/ 41 h 153"/>
                <a:gd name="T38" fmla="*/ 329 w 659"/>
                <a:gd name="T39" fmla="*/ 41 h 153"/>
                <a:gd name="T40" fmla="*/ 329 w 659"/>
                <a:gd name="T41" fmla="*/ 108 h 153"/>
                <a:gd name="T42" fmla="*/ 329 w 659"/>
                <a:gd name="T43" fmla="*/ 108 h 153"/>
                <a:gd name="T44" fmla="*/ 329 w 659"/>
                <a:gd name="T45" fmla="*/ 10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9" h="153">
                  <a:moveTo>
                    <a:pt x="0" y="0"/>
                  </a:moveTo>
                  <a:lnTo>
                    <a:pt x="0" y="153"/>
                  </a:lnTo>
                  <a:lnTo>
                    <a:pt x="659" y="153"/>
                  </a:lnTo>
                  <a:lnTo>
                    <a:pt x="659" y="0"/>
                  </a:lnTo>
                  <a:lnTo>
                    <a:pt x="0" y="0"/>
                  </a:lnTo>
                  <a:close/>
                  <a:moveTo>
                    <a:pt x="119" y="108"/>
                  </a:moveTo>
                  <a:lnTo>
                    <a:pt x="45" y="108"/>
                  </a:lnTo>
                  <a:lnTo>
                    <a:pt x="45" y="41"/>
                  </a:lnTo>
                  <a:lnTo>
                    <a:pt x="114" y="41"/>
                  </a:lnTo>
                  <a:lnTo>
                    <a:pt x="114" y="108"/>
                  </a:lnTo>
                  <a:lnTo>
                    <a:pt x="119" y="108"/>
                  </a:lnTo>
                  <a:close/>
                  <a:moveTo>
                    <a:pt x="222" y="108"/>
                  </a:moveTo>
                  <a:lnTo>
                    <a:pt x="152" y="108"/>
                  </a:lnTo>
                  <a:lnTo>
                    <a:pt x="152" y="41"/>
                  </a:lnTo>
                  <a:lnTo>
                    <a:pt x="222" y="41"/>
                  </a:lnTo>
                  <a:lnTo>
                    <a:pt x="222" y="108"/>
                  </a:lnTo>
                  <a:close/>
                  <a:moveTo>
                    <a:pt x="329" y="108"/>
                  </a:moveTo>
                  <a:lnTo>
                    <a:pt x="260" y="108"/>
                  </a:lnTo>
                  <a:lnTo>
                    <a:pt x="260" y="41"/>
                  </a:lnTo>
                  <a:lnTo>
                    <a:pt x="329" y="41"/>
                  </a:lnTo>
                  <a:lnTo>
                    <a:pt x="329" y="108"/>
                  </a:lnTo>
                  <a:close/>
                  <a:moveTo>
                    <a:pt x="329" y="108"/>
                  </a:moveTo>
                  <a:lnTo>
                    <a:pt x="329" y="10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53" name="图片 52">
            <a:extLst>
              <a:ext uri="{FF2B5EF4-FFF2-40B4-BE49-F238E27FC236}">
                <a16:creationId xmlns:a16="http://schemas.microsoft.com/office/drawing/2014/main" id="{5C0F7633-B006-DC4B-B289-E87235A37F8F}"/>
              </a:ext>
            </a:extLst>
          </p:cNvPr>
          <p:cNvPicPr>
            <a:picLocks noChangeAspect="1"/>
          </p:cNvPicPr>
          <p:nvPr/>
        </p:nvPicPr>
        <p:blipFill>
          <a:blip r:embed="rId4"/>
          <a:stretch>
            <a:fillRect/>
          </a:stretch>
        </p:blipFill>
        <p:spPr>
          <a:xfrm>
            <a:off x="5674273" y="2048419"/>
            <a:ext cx="336501" cy="336501"/>
          </a:xfrm>
          <a:prstGeom prst="rect">
            <a:avLst/>
          </a:prstGeom>
        </p:spPr>
      </p:pic>
      <p:sp>
        <p:nvSpPr>
          <p:cNvPr id="54" name="Freeform 114">
            <a:extLst>
              <a:ext uri="{FF2B5EF4-FFF2-40B4-BE49-F238E27FC236}">
                <a16:creationId xmlns:a16="http://schemas.microsoft.com/office/drawing/2014/main" id="{41265EE3-7BD7-954E-9EF1-AE881FFD59FB}"/>
              </a:ext>
            </a:extLst>
          </p:cNvPr>
          <p:cNvSpPr>
            <a:spLocks noEditPoints="1"/>
          </p:cNvSpPr>
          <p:nvPr/>
        </p:nvSpPr>
        <p:spPr bwMode="auto">
          <a:xfrm>
            <a:off x="6592476" y="2093050"/>
            <a:ext cx="241407" cy="270725"/>
          </a:xfrm>
          <a:custGeom>
            <a:avLst/>
            <a:gdLst>
              <a:gd name="T0" fmla="*/ 237 w 428"/>
              <a:gd name="T1" fmla="*/ 443 h 481"/>
              <a:gd name="T2" fmla="*/ 214 w 428"/>
              <a:gd name="T3" fmla="*/ 450 h 481"/>
              <a:gd name="T4" fmla="*/ 192 w 428"/>
              <a:gd name="T5" fmla="*/ 442 h 481"/>
              <a:gd name="T6" fmla="*/ 34 w 428"/>
              <a:gd name="T7" fmla="*/ 124 h 481"/>
              <a:gd name="T8" fmla="*/ 34 w 428"/>
              <a:gd name="T9" fmla="*/ 66 h 481"/>
              <a:gd name="T10" fmla="*/ 114 w 428"/>
              <a:gd name="T11" fmla="*/ 45 h 481"/>
              <a:gd name="T12" fmla="*/ 214 w 428"/>
              <a:gd name="T13" fmla="*/ 32 h 481"/>
              <a:gd name="T14" fmla="*/ 393 w 428"/>
              <a:gd name="T15" fmla="*/ 66 h 481"/>
              <a:gd name="T16" fmla="*/ 394 w 428"/>
              <a:gd name="T17" fmla="*/ 131 h 481"/>
              <a:gd name="T18" fmla="*/ 237 w 428"/>
              <a:gd name="T19" fmla="*/ 443 h 481"/>
              <a:gd name="T20" fmla="*/ 425 w 428"/>
              <a:gd name="T21" fmla="*/ 130 h 481"/>
              <a:gd name="T22" fmla="*/ 424 w 428"/>
              <a:gd name="T23" fmla="*/ 54 h 481"/>
              <a:gd name="T24" fmla="*/ 413 w 428"/>
              <a:gd name="T25" fmla="*/ 39 h 481"/>
              <a:gd name="T26" fmla="*/ 216 w 428"/>
              <a:gd name="T27" fmla="*/ 0 h 481"/>
              <a:gd name="T28" fmla="*/ 214 w 428"/>
              <a:gd name="T29" fmla="*/ 0 h 481"/>
              <a:gd name="T30" fmla="*/ 107 w 428"/>
              <a:gd name="T31" fmla="*/ 15 h 481"/>
              <a:gd name="T32" fmla="*/ 14 w 428"/>
              <a:gd name="T33" fmla="*/ 39 h 481"/>
              <a:gd name="T34" fmla="*/ 3 w 428"/>
              <a:gd name="T35" fmla="*/ 54 h 481"/>
              <a:gd name="T36" fmla="*/ 2 w 428"/>
              <a:gd name="T37" fmla="*/ 123 h 481"/>
              <a:gd name="T38" fmla="*/ 177 w 428"/>
              <a:gd name="T39" fmla="*/ 470 h 481"/>
              <a:gd name="T40" fmla="*/ 214 w 428"/>
              <a:gd name="T41" fmla="*/ 481 h 481"/>
              <a:gd name="T42" fmla="*/ 252 w 428"/>
              <a:gd name="T43" fmla="*/ 470 h 481"/>
              <a:gd name="T44" fmla="*/ 425 w 428"/>
              <a:gd name="T45" fmla="*/ 130 h 481"/>
              <a:gd name="T46" fmla="*/ 324 w 428"/>
              <a:gd name="T47" fmla="*/ 137 h 481"/>
              <a:gd name="T48" fmla="*/ 183 w 428"/>
              <a:gd name="T49" fmla="*/ 279 h 481"/>
              <a:gd name="T50" fmla="*/ 114 w 428"/>
              <a:gd name="T51" fmla="*/ 210 h 481"/>
              <a:gd name="T52" fmla="*/ 84 w 428"/>
              <a:gd name="T53" fmla="*/ 209 h 481"/>
              <a:gd name="T54" fmla="*/ 84 w 428"/>
              <a:gd name="T55" fmla="*/ 239 h 481"/>
              <a:gd name="T56" fmla="*/ 168 w 428"/>
              <a:gd name="T57" fmla="*/ 324 h 481"/>
              <a:gd name="T58" fmla="*/ 183 w 428"/>
              <a:gd name="T59" fmla="*/ 330 h 481"/>
              <a:gd name="T60" fmla="*/ 198 w 428"/>
              <a:gd name="T61" fmla="*/ 324 h 481"/>
              <a:gd name="T62" fmla="*/ 354 w 428"/>
              <a:gd name="T63" fmla="*/ 167 h 481"/>
              <a:gd name="T64" fmla="*/ 354 w 428"/>
              <a:gd name="T65" fmla="*/ 137 h 481"/>
              <a:gd name="T66" fmla="*/ 324 w 428"/>
              <a:gd name="T67" fmla="*/ 137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8" h="481">
                <a:moveTo>
                  <a:pt x="237" y="443"/>
                </a:moveTo>
                <a:cubicBezTo>
                  <a:pt x="227" y="448"/>
                  <a:pt x="220" y="450"/>
                  <a:pt x="214" y="450"/>
                </a:cubicBezTo>
                <a:cubicBezTo>
                  <a:pt x="208" y="450"/>
                  <a:pt x="202" y="448"/>
                  <a:pt x="192" y="442"/>
                </a:cubicBezTo>
                <a:cubicBezTo>
                  <a:pt x="31" y="354"/>
                  <a:pt x="32" y="305"/>
                  <a:pt x="34" y="124"/>
                </a:cubicBezTo>
                <a:cubicBezTo>
                  <a:pt x="34" y="106"/>
                  <a:pt x="34" y="86"/>
                  <a:pt x="34" y="66"/>
                </a:cubicBezTo>
                <a:cubicBezTo>
                  <a:pt x="59" y="58"/>
                  <a:pt x="86" y="52"/>
                  <a:pt x="114" y="45"/>
                </a:cubicBezTo>
                <a:cubicBezTo>
                  <a:pt x="144" y="38"/>
                  <a:pt x="178" y="34"/>
                  <a:pt x="214" y="32"/>
                </a:cubicBezTo>
                <a:cubicBezTo>
                  <a:pt x="283" y="39"/>
                  <a:pt x="336" y="49"/>
                  <a:pt x="393" y="66"/>
                </a:cubicBezTo>
                <a:cubicBezTo>
                  <a:pt x="393" y="89"/>
                  <a:pt x="393" y="111"/>
                  <a:pt x="394" y="131"/>
                </a:cubicBezTo>
                <a:cubicBezTo>
                  <a:pt x="396" y="313"/>
                  <a:pt x="397" y="356"/>
                  <a:pt x="237" y="443"/>
                </a:cubicBezTo>
                <a:moveTo>
                  <a:pt x="425" y="130"/>
                </a:moveTo>
                <a:cubicBezTo>
                  <a:pt x="425" y="107"/>
                  <a:pt x="424" y="82"/>
                  <a:pt x="424" y="54"/>
                </a:cubicBezTo>
                <a:cubicBezTo>
                  <a:pt x="424" y="47"/>
                  <a:pt x="420" y="41"/>
                  <a:pt x="413" y="39"/>
                </a:cubicBezTo>
                <a:cubicBezTo>
                  <a:pt x="349" y="20"/>
                  <a:pt x="292" y="9"/>
                  <a:pt x="216" y="0"/>
                </a:cubicBezTo>
                <a:cubicBezTo>
                  <a:pt x="215" y="0"/>
                  <a:pt x="214" y="0"/>
                  <a:pt x="214" y="0"/>
                </a:cubicBezTo>
                <a:cubicBezTo>
                  <a:pt x="175" y="2"/>
                  <a:pt x="139" y="7"/>
                  <a:pt x="107" y="15"/>
                </a:cubicBezTo>
                <a:cubicBezTo>
                  <a:pt x="74" y="22"/>
                  <a:pt x="43" y="30"/>
                  <a:pt x="14" y="39"/>
                </a:cubicBezTo>
                <a:cubicBezTo>
                  <a:pt x="7" y="41"/>
                  <a:pt x="3" y="47"/>
                  <a:pt x="3" y="54"/>
                </a:cubicBezTo>
                <a:cubicBezTo>
                  <a:pt x="3" y="79"/>
                  <a:pt x="3" y="102"/>
                  <a:pt x="2" y="123"/>
                </a:cubicBezTo>
                <a:cubicBezTo>
                  <a:pt x="0" y="304"/>
                  <a:pt x="0" y="372"/>
                  <a:pt x="177" y="470"/>
                </a:cubicBezTo>
                <a:cubicBezTo>
                  <a:pt x="192" y="478"/>
                  <a:pt x="203" y="481"/>
                  <a:pt x="214" y="481"/>
                </a:cubicBezTo>
                <a:cubicBezTo>
                  <a:pt x="226" y="481"/>
                  <a:pt x="237" y="478"/>
                  <a:pt x="252" y="470"/>
                </a:cubicBezTo>
                <a:cubicBezTo>
                  <a:pt x="428" y="375"/>
                  <a:pt x="428" y="318"/>
                  <a:pt x="425" y="130"/>
                </a:cubicBezTo>
                <a:moveTo>
                  <a:pt x="324" y="137"/>
                </a:moveTo>
                <a:cubicBezTo>
                  <a:pt x="183" y="279"/>
                  <a:pt x="183" y="279"/>
                  <a:pt x="183" y="279"/>
                </a:cubicBezTo>
                <a:cubicBezTo>
                  <a:pt x="114" y="210"/>
                  <a:pt x="114" y="210"/>
                  <a:pt x="114" y="210"/>
                </a:cubicBezTo>
                <a:cubicBezTo>
                  <a:pt x="105" y="201"/>
                  <a:pt x="92" y="201"/>
                  <a:pt x="84" y="209"/>
                </a:cubicBezTo>
                <a:cubicBezTo>
                  <a:pt x="76" y="218"/>
                  <a:pt x="76" y="231"/>
                  <a:pt x="84" y="239"/>
                </a:cubicBezTo>
                <a:cubicBezTo>
                  <a:pt x="168" y="324"/>
                  <a:pt x="168" y="324"/>
                  <a:pt x="168" y="324"/>
                </a:cubicBezTo>
                <a:cubicBezTo>
                  <a:pt x="172" y="328"/>
                  <a:pt x="177" y="330"/>
                  <a:pt x="183" y="330"/>
                </a:cubicBezTo>
                <a:cubicBezTo>
                  <a:pt x="189" y="330"/>
                  <a:pt x="194" y="328"/>
                  <a:pt x="198" y="324"/>
                </a:cubicBezTo>
                <a:cubicBezTo>
                  <a:pt x="354" y="167"/>
                  <a:pt x="354" y="167"/>
                  <a:pt x="354" y="167"/>
                </a:cubicBezTo>
                <a:cubicBezTo>
                  <a:pt x="362" y="159"/>
                  <a:pt x="362" y="145"/>
                  <a:pt x="354" y="137"/>
                </a:cubicBezTo>
                <a:cubicBezTo>
                  <a:pt x="346" y="129"/>
                  <a:pt x="333" y="129"/>
                  <a:pt x="324" y="13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
            <a:extLst>
              <a:ext uri="{FF2B5EF4-FFF2-40B4-BE49-F238E27FC236}">
                <a16:creationId xmlns:a16="http://schemas.microsoft.com/office/drawing/2014/main" id="{DAC2EDFC-DF0C-234A-B0DA-4D848CBDC2A1}"/>
              </a:ext>
            </a:extLst>
          </p:cNvPr>
          <p:cNvSpPr>
            <a:spLocks noEditPoints="1"/>
          </p:cNvSpPr>
          <p:nvPr/>
        </p:nvSpPr>
        <p:spPr bwMode="auto">
          <a:xfrm>
            <a:off x="7374214" y="2083239"/>
            <a:ext cx="359732" cy="286031"/>
          </a:xfrm>
          <a:custGeom>
            <a:avLst/>
            <a:gdLst>
              <a:gd name="T0" fmla="*/ 179 w 344"/>
              <a:gd name="T1" fmla="*/ 146 h 273"/>
              <a:gd name="T2" fmla="*/ 183 w 344"/>
              <a:gd name="T3" fmla="*/ 112 h 273"/>
              <a:gd name="T4" fmla="*/ 170 w 344"/>
              <a:gd name="T5" fmla="*/ 90 h 273"/>
              <a:gd name="T6" fmla="*/ 152 w 344"/>
              <a:gd name="T7" fmla="*/ 97 h 273"/>
              <a:gd name="T8" fmla="*/ 119 w 344"/>
              <a:gd name="T9" fmla="*/ 83 h 273"/>
              <a:gd name="T10" fmla="*/ 112 w 344"/>
              <a:gd name="T11" fmla="*/ 66 h 273"/>
              <a:gd name="T12" fmla="*/ 87 w 344"/>
              <a:gd name="T13" fmla="*/ 73 h 273"/>
              <a:gd name="T14" fmla="*/ 66 w 344"/>
              <a:gd name="T15" fmla="*/ 99 h 273"/>
              <a:gd name="T16" fmla="*/ 41 w 344"/>
              <a:gd name="T17" fmla="*/ 88 h 273"/>
              <a:gd name="T18" fmla="*/ 21 w 344"/>
              <a:gd name="T19" fmla="*/ 107 h 273"/>
              <a:gd name="T20" fmla="*/ 33 w 344"/>
              <a:gd name="T21" fmla="*/ 132 h 273"/>
              <a:gd name="T22" fmla="*/ 6 w 344"/>
              <a:gd name="T23" fmla="*/ 153 h 273"/>
              <a:gd name="T24" fmla="*/ 0 w 344"/>
              <a:gd name="T25" fmla="*/ 178 h 273"/>
              <a:gd name="T26" fmla="*/ 17 w 344"/>
              <a:gd name="T27" fmla="*/ 185 h 273"/>
              <a:gd name="T28" fmla="*/ 31 w 344"/>
              <a:gd name="T29" fmla="*/ 219 h 273"/>
              <a:gd name="T30" fmla="*/ 23 w 344"/>
              <a:gd name="T31" fmla="*/ 236 h 273"/>
              <a:gd name="T32" fmla="*/ 46 w 344"/>
              <a:gd name="T33" fmla="*/ 249 h 273"/>
              <a:gd name="T34" fmla="*/ 79 w 344"/>
              <a:gd name="T35" fmla="*/ 245 h 273"/>
              <a:gd name="T36" fmla="*/ 89 w 344"/>
              <a:gd name="T37" fmla="*/ 271 h 273"/>
              <a:gd name="T38" fmla="*/ 117 w 344"/>
              <a:gd name="T39" fmla="*/ 271 h 273"/>
              <a:gd name="T40" fmla="*/ 127 w 344"/>
              <a:gd name="T41" fmla="*/ 245 h 273"/>
              <a:gd name="T42" fmla="*/ 160 w 344"/>
              <a:gd name="T43" fmla="*/ 249 h 273"/>
              <a:gd name="T44" fmla="*/ 183 w 344"/>
              <a:gd name="T45" fmla="*/ 236 h 273"/>
              <a:gd name="T46" fmla="*/ 175 w 344"/>
              <a:gd name="T47" fmla="*/ 219 h 273"/>
              <a:gd name="T48" fmla="*/ 189 w 344"/>
              <a:gd name="T49" fmla="*/ 185 h 273"/>
              <a:gd name="T50" fmla="*/ 206 w 344"/>
              <a:gd name="T51" fmla="*/ 178 h 273"/>
              <a:gd name="T52" fmla="*/ 200 w 344"/>
              <a:gd name="T53" fmla="*/ 153 h 273"/>
              <a:gd name="T54" fmla="*/ 103 w 344"/>
              <a:gd name="T55" fmla="*/ 129 h 273"/>
              <a:gd name="T56" fmla="*/ 343 w 344"/>
              <a:gd name="T57" fmla="*/ 65 h 273"/>
              <a:gd name="T58" fmla="*/ 324 w 344"/>
              <a:gd name="T59" fmla="*/ 58 h 273"/>
              <a:gd name="T60" fmla="*/ 327 w 344"/>
              <a:gd name="T61" fmla="*/ 34 h 273"/>
              <a:gd name="T62" fmla="*/ 318 w 344"/>
              <a:gd name="T63" fmla="*/ 17 h 273"/>
              <a:gd name="T64" fmla="*/ 305 w 344"/>
              <a:gd name="T65" fmla="*/ 23 h 273"/>
              <a:gd name="T66" fmla="*/ 281 w 344"/>
              <a:gd name="T67" fmla="*/ 13 h 273"/>
              <a:gd name="T68" fmla="*/ 276 w 344"/>
              <a:gd name="T69" fmla="*/ 0 h 273"/>
              <a:gd name="T70" fmla="*/ 258 w 344"/>
              <a:gd name="T71" fmla="*/ 5 h 273"/>
              <a:gd name="T72" fmla="*/ 242 w 344"/>
              <a:gd name="T73" fmla="*/ 24 h 273"/>
              <a:gd name="T74" fmla="*/ 224 w 344"/>
              <a:gd name="T75" fmla="*/ 16 h 273"/>
              <a:gd name="T76" fmla="*/ 210 w 344"/>
              <a:gd name="T77" fmla="*/ 30 h 273"/>
              <a:gd name="T78" fmla="*/ 218 w 344"/>
              <a:gd name="T79" fmla="*/ 48 h 273"/>
              <a:gd name="T80" fmla="*/ 199 w 344"/>
              <a:gd name="T81" fmla="*/ 63 h 273"/>
              <a:gd name="T82" fmla="*/ 194 w 344"/>
              <a:gd name="T83" fmla="*/ 81 h 273"/>
              <a:gd name="T84" fmla="*/ 207 w 344"/>
              <a:gd name="T85" fmla="*/ 86 h 273"/>
              <a:gd name="T86" fmla="*/ 217 w 344"/>
              <a:gd name="T87" fmla="*/ 111 h 273"/>
              <a:gd name="T88" fmla="*/ 212 w 344"/>
              <a:gd name="T89" fmla="*/ 123 h 273"/>
              <a:gd name="T90" fmla="*/ 228 w 344"/>
              <a:gd name="T91" fmla="*/ 132 h 273"/>
              <a:gd name="T92" fmla="*/ 252 w 344"/>
              <a:gd name="T93" fmla="*/ 130 h 273"/>
              <a:gd name="T94" fmla="*/ 259 w 344"/>
              <a:gd name="T95" fmla="*/ 148 h 273"/>
              <a:gd name="T96" fmla="*/ 279 w 344"/>
              <a:gd name="T97" fmla="*/ 148 h 273"/>
              <a:gd name="T98" fmla="*/ 286 w 344"/>
              <a:gd name="T99" fmla="*/ 130 h 273"/>
              <a:gd name="T100" fmla="*/ 310 w 344"/>
              <a:gd name="T101" fmla="*/ 132 h 273"/>
              <a:gd name="T102" fmla="*/ 327 w 344"/>
              <a:gd name="T103" fmla="*/ 123 h 273"/>
              <a:gd name="T104" fmla="*/ 321 w 344"/>
              <a:gd name="T105" fmla="*/ 111 h 273"/>
              <a:gd name="T106" fmla="*/ 331 w 344"/>
              <a:gd name="T107" fmla="*/ 86 h 273"/>
              <a:gd name="T108" fmla="*/ 344 w 344"/>
              <a:gd name="T109" fmla="*/ 81 h 273"/>
              <a:gd name="T110" fmla="*/ 269 w 344"/>
              <a:gd name="T111" fmla="*/ 104 h 273"/>
              <a:gd name="T112" fmla="*/ 298 w 344"/>
              <a:gd name="T113" fmla="*/ 75 h 273"/>
              <a:gd name="T114" fmla="*/ 269 w 344"/>
              <a:gd name="T115" fmla="*/ 104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73">
                <a:moveTo>
                  <a:pt x="200" y="153"/>
                </a:moveTo>
                <a:cubicBezTo>
                  <a:pt x="189" y="153"/>
                  <a:pt x="189" y="153"/>
                  <a:pt x="189" y="153"/>
                </a:cubicBezTo>
                <a:cubicBezTo>
                  <a:pt x="185" y="153"/>
                  <a:pt x="180" y="150"/>
                  <a:pt x="179" y="146"/>
                </a:cubicBezTo>
                <a:cubicBezTo>
                  <a:pt x="173" y="132"/>
                  <a:pt x="173" y="132"/>
                  <a:pt x="173" y="132"/>
                </a:cubicBezTo>
                <a:cubicBezTo>
                  <a:pt x="171" y="129"/>
                  <a:pt x="172" y="123"/>
                  <a:pt x="175" y="120"/>
                </a:cubicBezTo>
                <a:cubicBezTo>
                  <a:pt x="183" y="112"/>
                  <a:pt x="183" y="112"/>
                  <a:pt x="183" y="112"/>
                </a:cubicBezTo>
                <a:cubicBezTo>
                  <a:pt x="184" y="111"/>
                  <a:pt x="185" y="109"/>
                  <a:pt x="185" y="107"/>
                </a:cubicBezTo>
                <a:cubicBezTo>
                  <a:pt x="185" y="105"/>
                  <a:pt x="184" y="104"/>
                  <a:pt x="183" y="102"/>
                </a:cubicBezTo>
                <a:cubicBezTo>
                  <a:pt x="170" y="90"/>
                  <a:pt x="170" y="90"/>
                  <a:pt x="170" y="90"/>
                </a:cubicBezTo>
                <a:cubicBezTo>
                  <a:pt x="169" y="88"/>
                  <a:pt x="167" y="88"/>
                  <a:pt x="165" y="88"/>
                </a:cubicBezTo>
                <a:cubicBezTo>
                  <a:pt x="163" y="88"/>
                  <a:pt x="161" y="88"/>
                  <a:pt x="160" y="90"/>
                </a:cubicBezTo>
                <a:cubicBezTo>
                  <a:pt x="152" y="97"/>
                  <a:pt x="152" y="97"/>
                  <a:pt x="152" y="97"/>
                </a:cubicBezTo>
                <a:cubicBezTo>
                  <a:pt x="149" y="100"/>
                  <a:pt x="144" y="101"/>
                  <a:pt x="140" y="99"/>
                </a:cubicBezTo>
                <a:cubicBezTo>
                  <a:pt x="127" y="94"/>
                  <a:pt x="127" y="94"/>
                  <a:pt x="127" y="94"/>
                </a:cubicBezTo>
                <a:cubicBezTo>
                  <a:pt x="122" y="92"/>
                  <a:pt x="119" y="88"/>
                  <a:pt x="119" y="83"/>
                </a:cubicBezTo>
                <a:cubicBezTo>
                  <a:pt x="119" y="73"/>
                  <a:pt x="119" y="73"/>
                  <a:pt x="119" y="73"/>
                </a:cubicBezTo>
                <a:cubicBezTo>
                  <a:pt x="119" y="71"/>
                  <a:pt x="118" y="69"/>
                  <a:pt x="117" y="68"/>
                </a:cubicBezTo>
                <a:cubicBezTo>
                  <a:pt x="116" y="66"/>
                  <a:pt x="114" y="66"/>
                  <a:pt x="112" y="66"/>
                </a:cubicBezTo>
                <a:cubicBezTo>
                  <a:pt x="94" y="66"/>
                  <a:pt x="94" y="66"/>
                  <a:pt x="94" y="66"/>
                </a:cubicBezTo>
                <a:cubicBezTo>
                  <a:pt x="92" y="66"/>
                  <a:pt x="90" y="66"/>
                  <a:pt x="89" y="68"/>
                </a:cubicBezTo>
                <a:cubicBezTo>
                  <a:pt x="88" y="69"/>
                  <a:pt x="87" y="71"/>
                  <a:pt x="87" y="73"/>
                </a:cubicBezTo>
                <a:cubicBezTo>
                  <a:pt x="87" y="83"/>
                  <a:pt x="87" y="83"/>
                  <a:pt x="87" y="83"/>
                </a:cubicBezTo>
                <a:cubicBezTo>
                  <a:pt x="87" y="88"/>
                  <a:pt x="84" y="92"/>
                  <a:pt x="79" y="94"/>
                </a:cubicBezTo>
                <a:cubicBezTo>
                  <a:pt x="66" y="99"/>
                  <a:pt x="66" y="99"/>
                  <a:pt x="66" y="99"/>
                </a:cubicBezTo>
                <a:cubicBezTo>
                  <a:pt x="62" y="101"/>
                  <a:pt x="57" y="100"/>
                  <a:pt x="54" y="97"/>
                </a:cubicBezTo>
                <a:cubicBezTo>
                  <a:pt x="46" y="90"/>
                  <a:pt x="46" y="90"/>
                  <a:pt x="46" y="90"/>
                </a:cubicBezTo>
                <a:cubicBezTo>
                  <a:pt x="45" y="88"/>
                  <a:pt x="43" y="88"/>
                  <a:pt x="41" y="88"/>
                </a:cubicBezTo>
                <a:cubicBezTo>
                  <a:pt x="39" y="88"/>
                  <a:pt x="37" y="88"/>
                  <a:pt x="36" y="90"/>
                </a:cubicBezTo>
                <a:cubicBezTo>
                  <a:pt x="23" y="102"/>
                  <a:pt x="23" y="102"/>
                  <a:pt x="23" y="102"/>
                </a:cubicBezTo>
                <a:cubicBezTo>
                  <a:pt x="22" y="104"/>
                  <a:pt x="21" y="105"/>
                  <a:pt x="21" y="107"/>
                </a:cubicBezTo>
                <a:cubicBezTo>
                  <a:pt x="21" y="109"/>
                  <a:pt x="22" y="111"/>
                  <a:pt x="23" y="112"/>
                </a:cubicBezTo>
                <a:cubicBezTo>
                  <a:pt x="31" y="120"/>
                  <a:pt x="31" y="120"/>
                  <a:pt x="31" y="120"/>
                </a:cubicBezTo>
                <a:cubicBezTo>
                  <a:pt x="34" y="123"/>
                  <a:pt x="35" y="129"/>
                  <a:pt x="33" y="132"/>
                </a:cubicBezTo>
                <a:cubicBezTo>
                  <a:pt x="27" y="146"/>
                  <a:pt x="27" y="146"/>
                  <a:pt x="27" y="146"/>
                </a:cubicBezTo>
                <a:cubicBezTo>
                  <a:pt x="26" y="150"/>
                  <a:pt x="21" y="153"/>
                  <a:pt x="17" y="153"/>
                </a:cubicBezTo>
                <a:cubicBezTo>
                  <a:pt x="6" y="153"/>
                  <a:pt x="6" y="153"/>
                  <a:pt x="6" y="153"/>
                </a:cubicBezTo>
                <a:cubicBezTo>
                  <a:pt x="5" y="153"/>
                  <a:pt x="3" y="154"/>
                  <a:pt x="2" y="155"/>
                </a:cubicBezTo>
                <a:cubicBezTo>
                  <a:pt x="0" y="157"/>
                  <a:pt x="0" y="158"/>
                  <a:pt x="0" y="160"/>
                </a:cubicBezTo>
                <a:cubicBezTo>
                  <a:pt x="0" y="178"/>
                  <a:pt x="0" y="178"/>
                  <a:pt x="0" y="178"/>
                </a:cubicBezTo>
                <a:cubicBezTo>
                  <a:pt x="0" y="180"/>
                  <a:pt x="0" y="182"/>
                  <a:pt x="2" y="183"/>
                </a:cubicBezTo>
                <a:cubicBezTo>
                  <a:pt x="3" y="184"/>
                  <a:pt x="5" y="185"/>
                  <a:pt x="6" y="185"/>
                </a:cubicBezTo>
                <a:cubicBezTo>
                  <a:pt x="17" y="185"/>
                  <a:pt x="17" y="185"/>
                  <a:pt x="17" y="185"/>
                </a:cubicBezTo>
                <a:cubicBezTo>
                  <a:pt x="21" y="185"/>
                  <a:pt x="26" y="189"/>
                  <a:pt x="27" y="193"/>
                </a:cubicBezTo>
                <a:cubicBezTo>
                  <a:pt x="33" y="206"/>
                  <a:pt x="33" y="206"/>
                  <a:pt x="33" y="206"/>
                </a:cubicBezTo>
                <a:cubicBezTo>
                  <a:pt x="35" y="210"/>
                  <a:pt x="34" y="216"/>
                  <a:pt x="31" y="219"/>
                </a:cubicBezTo>
                <a:cubicBezTo>
                  <a:pt x="23" y="226"/>
                  <a:pt x="23" y="226"/>
                  <a:pt x="23" y="226"/>
                </a:cubicBezTo>
                <a:cubicBezTo>
                  <a:pt x="22" y="227"/>
                  <a:pt x="21" y="229"/>
                  <a:pt x="21" y="231"/>
                </a:cubicBezTo>
                <a:cubicBezTo>
                  <a:pt x="21" y="233"/>
                  <a:pt x="22" y="235"/>
                  <a:pt x="23" y="236"/>
                </a:cubicBezTo>
                <a:cubicBezTo>
                  <a:pt x="36" y="249"/>
                  <a:pt x="36" y="249"/>
                  <a:pt x="36" y="249"/>
                </a:cubicBezTo>
                <a:cubicBezTo>
                  <a:pt x="37" y="250"/>
                  <a:pt x="39" y="251"/>
                  <a:pt x="41" y="251"/>
                </a:cubicBezTo>
                <a:cubicBezTo>
                  <a:pt x="43" y="251"/>
                  <a:pt x="45" y="250"/>
                  <a:pt x="46" y="249"/>
                </a:cubicBezTo>
                <a:cubicBezTo>
                  <a:pt x="54" y="241"/>
                  <a:pt x="54" y="241"/>
                  <a:pt x="54" y="241"/>
                </a:cubicBezTo>
                <a:cubicBezTo>
                  <a:pt x="57" y="238"/>
                  <a:pt x="62" y="237"/>
                  <a:pt x="66" y="239"/>
                </a:cubicBezTo>
                <a:cubicBezTo>
                  <a:pt x="79" y="245"/>
                  <a:pt x="79" y="245"/>
                  <a:pt x="79" y="245"/>
                </a:cubicBezTo>
                <a:cubicBezTo>
                  <a:pt x="84" y="246"/>
                  <a:pt x="87" y="251"/>
                  <a:pt x="87" y="255"/>
                </a:cubicBezTo>
                <a:cubicBezTo>
                  <a:pt x="87" y="266"/>
                  <a:pt x="87" y="266"/>
                  <a:pt x="87" y="266"/>
                </a:cubicBezTo>
                <a:cubicBezTo>
                  <a:pt x="87" y="268"/>
                  <a:pt x="88" y="269"/>
                  <a:pt x="89" y="271"/>
                </a:cubicBezTo>
                <a:cubicBezTo>
                  <a:pt x="90" y="272"/>
                  <a:pt x="92" y="273"/>
                  <a:pt x="94" y="273"/>
                </a:cubicBezTo>
                <a:cubicBezTo>
                  <a:pt x="112" y="273"/>
                  <a:pt x="112" y="273"/>
                  <a:pt x="112" y="273"/>
                </a:cubicBezTo>
                <a:cubicBezTo>
                  <a:pt x="114" y="273"/>
                  <a:pt x="116" y="272"/>
                  <a:pt x="117" y="271"/>
                </a:cubicBezTo>
                <a:cubicBezTo>
                  <a:pt x="118" y="269"/>
                  <a:pt x="119" y="268"/>
                  <a:pt x="119" y="266"/>
                </a:cubicBezTo>
                <a:cubicBezTo>
                  <a:pt x="119" y="255"/>
                  <a:pt x="119" y="255"/>
                  <a:pt x="119" y="255"/>
                </a:cubicBezTo>
                <a:cubicBezTo>
                  <a:pt x="119" y="251"/>
                  <a:pt x="122" y="246"/>
                  <a:pt x="127" y="245"/>
                </a:cubicBezTo>
                <a:cubicBezTo>
                  <a:pt x="140" y="239"/>
                  <a:pt x="140" y="239"/>
                  <a:pt x="140" y="239"/>
                </a:cubicBezTo>
                <a:cubicBezTo>
                  <a:pt x="144" y="237"/>
                  <a:pt x="149" y="238"/>
                  <a:pt x="153" y="241"/>
                </a:cubicBezTo>
                <a:cubicBezTo>
                  <a:pt x="160" y="249"/>
                  <a:pt x="160" y="249"/>
                  <a:pt x="160" y="249"/>
                </a:cubicBezTo>
                <a:cubicBezTo>
                  <a:pt x="161" y="250"/>
                  <a:pt x="163" y="251"/>
                  <a:pt x="165" y="251"/>
                </a:cubicBezTo>
                <a:cubicBezTo>
                  <a:pt x="167" y="251"/>
                  <a:pt x="169" y="250"/>
                  <a:pt x="170" y="249"/>
                </a:cubicBezTo>
                <a:cubicBezTo>
                  <a:pt x="183" y="236"/>
                  <a:pt x="183" y="236"/>
                  <a:pt x="183" y="236"/>
                </a:cubicBezTo>
                <a:cubicBezTo>
                  <a:pt x="184" y="235"/>
                  <a:pt x="185" y="233"/>
                  <a:pt x="185" y="231"/>
                </a:cubicBezTo>
                <a:cubicBezTo>
                  <a:pt x="185" y="229"/>
                  <a:pt x="184" y="227"/>
                  <a:pt x="183" y="226"/>
                </a:cubicBezTo>
                <a:cubicBezTo>
                  <a:pt x="175" y="219"/>
                  <a:pt x="175" y="219"/>
                  <a:pt x="175" y="219"/>
                </a:cubicBezTo>
                <a:cubicBezTo>
                  <a:pt x="172" y="216"/>
                  <a:pt x="171" y="210"/>
                  <a:pt x="173" y="206"/>
                </a:cubicBezTo>
                <a:cubicBezTo>
                  <a:pt x="179" y="193"/>
                  <a:pt x="179" y="193"/>
                  <a:pt x="179" y="193"/>
                </a:cubicBezTo>
                <a:cubicBezTo>
                  <a:pt x="180" y="189"/>
                  <a:pt x="185" y="185"/>
                  <a:pt x="189" y="185"/>
                </a:cubicBezTo>
                <a:cubicBezTo>
                  <a:pt x="200" y="185"/>
                  <a:pt x="200" y="185"/>
                  <a:pt x="200" y="185"/>
                </a:cubicBezTo>
                <a:cubicBezTo>
                  <a:pt x="201" y="185"/>
                  <a:pt x="203" y="184"/>
                  <a:pt x="204" y="183"/>
                </a:cubicBezTo>
                <a:cubicBezTo>
                  <a:pt x="206" y="182"/>
                  <a:pt x="206" y="180"/>
                  <a:pt x="206" y="178"/>
                </a:cubicBezTo>
                <a:cubicBezTo>
                  <a:pt x="206" y="160"/>
                  <a:pt x="206" y="160"/>
                  <a:pt x="206" y="160"/>
                </a:cubicBezTo>
                <a:cubicBezTo>
                  <a:pt x="206" y="158"/>
                  <a:pt x="206" y="157"/>
                  <a:pt x="204" y="155"/>
                </a:cubicBezTo>
                <a:cubicBezTo>
                  <a:pt x="203" y="154"/>
                  <a:pt x="201" y="153"/>
                  <a:pt x="200" y="153"/>
                </a:cubicBezTo>
                <a:close/>
                <a:moveTo>
                  <a:pt x="103" y="209"/>
                </a:moveTo>
                <a:cubicBezTo>
                  <a:pt x="81" y="209"/>
                  <a:pt x="63" y="191"/>
                  <a:pt x="63" y="169"/>
                </a:cubicBezTo>
                <a:cubicBezTo>
                  <a:pt x="63" y="147"/>
                  <a:pt x="81" y="129"/>
                  <a:pt x="103" y="129"/>
                </a:cubicBezTo>
                <a:cubicBezTo>
                  <a:pt x="125" y="129"/>
                  <a:pt x="143" y="147"/>
                  <a:pt x="143" y="169"/>
                </a:cubicBezTo>
                <a:cubicBezTo>
                  <a:pt x="143" y="191"/>
                  <a:pt x="125" y="209"/>
                  <a:pt x="103" y="209"/>
                </a:cubicBezTo>
                <a:close/>
                <a:moveTo>
                  <a:pt x="343" y="65"/>
                </a:moveTo>
                <a:cubicBezTo>
                  <a:pt x="342" y="64"/>
                  <a:pt x="340" y="63"/>
                  <a:pt x="339" y="63"/>
                </a:cubicBezTo>
                <a:cubicBezTo>
                  <a:pt x="331" y="63"/>
                  <a:pt x="331" y="63"/>
                  <a:pt x="331" y="63"/>
                </a:cubicBezTo>
                <a:cubicBezTo>
                  <a:pt x="328" y="63"/>
                  <a:pt x="325" y="61"/>
                  <a:pt x="324" y="58"/>
                </a:cubicBezTo>
                <a:cubicBezTo>
                  <a:pt x="320" y="48"/>
                  <a:pt x="320" y="48"/>
                  <a:pt x="320" y="48"/>
                </a:cubicBezTo>
                <a:cubicBezTo>
                  <a:pt x="318" y="45"/>
                  <a:pt x="319" y="41"/>
                  <a:pt x="321" y="39"/>
                </a:cubicBezTo>
                <a:cubicBezTo>
                  <a:pt x="327" y="34"/>
                  <a:pt x="327" y="34"/>
                  <a:pt x="327" y="34"/>
                </a:cubicBezTo>
                <a:cubicBezTo>
                  <a:pt x="328" y="33"/>
                  <a:pt x="328" y="31"/>
                  <a:pt x="328" y="30"/>
                </a:cubicBezTo>
                <a:cubicBezTo>
                  <a:pt x="328" y="29"/>
                  <a:pt x="328" y="27"/>
                  <a:pt x="327" y="26"/>
                </a:cubicBezTo>
                <a:cubicBezTo>
                  <a:pt x="318" y="17"/>
                  <a:pt x="318" y="17"/>
                  <a:pt x="318" y="17"/>
                </a:cubicBezTo>
                <a:cubicBezTo>
                  <a:pt x="317" y="16"/>
                  <a:pt x="315" y="16"/>
                  <a:pt x="314" y="16"/>
                </a:cubicBezTo>
                <a:cubicBezTo>
                  <a:pt x="313" y="16"/>
                  <a:pt x="311" y="16"/>
                  <a:pt x="310" y="17"/>
                </a:cubicBezTo>
                <a:cubicBezTo>
                  <a:pt x="305" y="23"/>
                  <a:pt x="305" y="23"/>
                  <a:pt x="305" y="23"/>
                </a:cubicBezTo>
                <a:cubicBezTo>
                  <a:pt x="303" y="25"/>
                  <a:pt x="299" y="26"/>
                  <a:pt x="296" y="24"/>
                </a:cubicBezTo>
                <a:cubicBezTo>
                  <a:pt x="286" y="20"/>
                  <a:pt x="286" y="20"/>
                  <a:pt x="286" y="20"/>
                </a:cubicBezTo>
                <a:cubicBezTo>
                  <a:pt x="283" y="19"/>
                  <a:pt x="281" y="16"/>
                  <a:pt x="281" y="13"/>
                </a:cubicBezTo>
                <a:cubicBezTo>
                  <a:pt x="281" y="5"/>
                  <a:pt x="281" y="5"/>
                  <a:pt x="281" y="5"/>
                </a:cubicBezTo>
                <a:cubicBezTo>
                  <a:pt x="281" y="4"/>
                  <a:pt x="280" y="2"/>
                  <a:pt x="279" y="1"/>
                </a:cubicBezTo>
                <a:cubicBezTo>
                  <a:pt x="278" y="0"/>
                  <a:pt x="277" y="0"/>
                  <a:pt x="276" y="0"/>
                </a:cubicBezTo>
                <a:cubicBezTo>
                  <a:pt x="263" y="0"/>
                  <a:pt x="263" y="0"/>
                  <a:pt x="263" y="0"/>
                </a:cubicBezTo>
                <a:cubicBezTo>
                  <a:pt x="261" y="0"/>
                  <a:pt x="260" y="0"/>
                  <a:pt x="259" y="1"/>
                </a:cubicBezTo>
                <a:cubicBezTo>
                  <a:pt x="258" y="2"/>
                  <a:pt x="258" y="4"/>
                  <a:pt x="258" y="5"/>
                </a:cubicBezTo>
                <a:cubicBezTo>
                  <a:pt x="258" y="13"/>
                  <a:pt x="258" y="13"/>
                  <a:pt x="258" y="13"/>
                </a:cubicBezTo>
                <a:cubicBezTo>
                  <a:pt x="258" y="16"/>
                  <a:pt x="255" y="19"/>
                  <a:pt x="252" y="20"/>
                </a:cubicBezTo>
                <a:cubicBezTo>
                  <a:pt x="242" y="24"/>
                  <a:pt x="242" y="24"/>
                  <a:pt x="242" y="24"/>
                </a:cubicBezTo>
                <a:cubicBezTo>
                  <a:pt x="240" y="26"/>
                  <a:pt x="236" y="25"/>
                  <a:pt x="233" y="23"/>
                </a:cubicBezTo>
                <a:cubicBezTo>
                  <a:pt x="228" y="17"/>
                  <a:pt x="228" y="17"/>
                  <a:pt x="228" y="17"/>
                </a:cubicBezTo>
                <a:cubicBezTo>
                  <a:pt x="227" y="16"/>
                  <a:pt x="226" y="16"/>
                  <a:pt x="224" y="16"/>
                </a:cubicBezTo>
                <a:cubicBezTo>
                  <a:pt x="223" y="16"/>
                  <a:pt x="222" y="16"/>
                  <a:pt x="221" y="17"/>
                </a:cubicBezTo>
                <a:cubicBezTo>
                  <a:pt x="212" y="26"/>
                  <a:pt x="212" y="26"/>
                  <a:pt x="212" y="26"/>
                </a:cubicBezTo>
                <a:cubicBezTo>
                  <a:pt x="211" y="27"/>
                  <a:pt x="210" y="29"/>
                  <a:pt x="210" y="30"/>
                </a:cubicBezTo>
                <a:cubicBezTo>
                  <a:pt x="210" y="31"/>
                  <a:pt x="211" y="33"/>
                  <a:pt x="212" y="34"/>
                </a:cubicBezTo>
                <a:cubicBezTo>
                  <a:pt x="217" y="39"/>
                  <a:pt x="217" y="39"/>
                  <a:pt x="217" y="39"/>
                </a:cubicBezTo>
                <a:cubicBezTo>
                  <a:pt x="219" y="41"/>
                  <a:pt x="220" y="45"/>
                  <a:pt x="218" y="48"/>
                </a:cubicBezTo>
                <a:cubicBezTo>
                  <a:pt x="214" y="58"/>
                  <a:pt x="214" y="58"/>
                  <a:pt x="214" y="58"/>
                </a:cubicBezTo>
                <a:cubicBezTo>
                  <a:pt x="213" y="61"/>
                  <a:pt x="210" y="63"/>
                  <a:pt x="207" y="63"/>
                </a:cubicBezTo>
                <a:cubicBezTo>
                  <a:pt x="199" y="63"/>
                  <a:pt x="199" y="63"/>
                  <a:pt x="199" y="63"/>
                </a:cubicBezTo>
                <a:cubicBezTo>
                  <a:pt x="198" y="63"/>
                  <a:pt x="197" y="64"/>
                  <a:pt x="196" y="65"/>
                </a:cubicBezTo>
                <a:cubicBezTo>
                  <a:pt x="195" y="66"/>
                  <a:pt x="194" y="67"/>
                  <a:pt x="194" y="68"/>
                </a:cubicBezTo>
                <a:cubicBezTo>
                  <a:pt x="194" y="81"/>
                  <a:pt x="194" y="81"/>
                  <a:pt x="194" y="81"/>
                </a:cubicBezTo>
                <a:cubicBezTo>
                  <a:pt x="194" y="83"/>
                  <a:pt x="195" y="84"/>
                  <a:pt x="196" y="85"/>
                </a:cubicBezTo>
                <a:cubicBezTo>
                  <a:pt x="197" y="86"/>
                  <a:pt x="198" y="86"/>
                  <a:pt x="199" y="86"/>
                </a:cubicBezTo>
                <a:cubicBezTo>
                  <a:pt x="207" y="86"/>
                  <a:pt x="207" y="86"/>
                  <a:pt x="207" y="86"/>
                </a:cubicBezTo>
                <a:cubicBezTo>
                  <a:pt x="210" y="86"/>
                  <a:pt x="213" y="89"/>
                  <a:pt x="214" y="92"/>
                </a:cubicBezTo>
                <a:cubicBezTo>
                  <a:pt x="218" y="102"/>
                  <a:pt x="218" y="102"/>
                  <a:pt x="218" y="102"/>
                </a:cubicBezTo>
                <a:cubicBezTo>
                  <a:pt x="220" y="104"/>
                  <a:pt x="219" y="108"/>
                  <a:pt x="217" y="111"/>
                </a:cubicBezTo>
                <a:cubicBezTo>
                  <a:pt x="212" y="116"/>
                  <a:pt x="212" y="116"/>
                  <a:pt x="212" y="116"/>
                </a:cubicBezTo>
                <a:cubicBezTo>
                  <a:pt x="211" y="117"/>
                  <a:pt x="210" y="118"/>
                  <a:pt x="210" y="120"/>
                </a:cubicBezTo>
                <a:cubicBezTo>
                  <a:pt x="210" y="121"/>
                  <a:pt x="211" y="122"/>
                  <a:pt x="212" y="123"/>
                </a:cubicBezTo>
                <a:cubicBezTo>
                  <a:pt x="221" y="132"/>
                  <a:pt x="221" y="132"/>
                  <a:pt x="221" y="132"/>
                </a:cubicBezTo>
                <a:cubicBezTo>
                  <a:pt x="222" y="133"/>
                  <a:pt x="223" y="134"/>
                  <a:pt x="224" y="134"/>
                </a:cubicBezTo>
                <a:cubicBezTo>
                  <a:pt x="226" y="134"/>
                  <a:pt x="227" y="133"/>
                  <a:pt x="228" y="132"/>
                </a:cubicBezTo>
                <a:cubicBezTo>
                  <a:pt x="233" y="127"/>
                  <a:pt x="233" y="127"/>
                  <a:pt x="233" y="127"/>
                </a:cubicBezTo>
                <a:cubicBezTo>
                  <a:pt x="236" y="125"/>
                  <a:pt x="240" y="124"/>
                  <a:pt x="242" y="126"/>
                </a:cubicBezTo>
                <a:cubicBezTo>
                  <a:pt x="252" y="130"/>
                  <a:pt x="252" y="130"/>
                  <a:pt x="252" y="130"/>
                </a:cubicBezTo>
                <a:cubicBezTo>
                  <a:pt x="255" y="131"/>
                  <a:pt x="258" y="134"/>
                  <a:pt x="258" y="137"/>
                </a:cubicBezTo>
                <a:cubicBezTo>
                  <a:pt x="258" y="145"/>
                  <a:pt x="258" y="145"/>
                  <a:pt x="258" y="145"/>
                </a:cubicBezTo>
                <a:cubicBezTo>
                  <a:pt x="258" y="146"/>
                  <a:pt x="258" y="147"/>
                  <a:pt x="259" y="148"/>
                </a:cubicBezTo>
                <a:cubicBezTo>
                  <a:pt x="260" y="149"/>
                  <a:pt x="261" y="150"/>
                  <a:pt x="263" y="150"/>
                </a:cubicBezTo>
                <a:cubicBezTo>
                  <a:pt x="276" y="150"/>
                  <a:pt x="276" y="150"/>
                  <a:pt x="276" y="150"/>
                </a:cubicBezTo>
                <a:cubicBezTo>
                  <a:pt x="277" y="150"/>
                  <a:pt x="278" y="149"/>
                  <a:pt x="279" y="148"/>
                </a:cubicBezTo>
                <a:cubicBezTo>
                  <a:pt x="280" y="147"/>
                  <a:pt x="281" y="146"/>
                  <a:pt x="281" y="145"/>
                </a:cubicBezTo>
                <a:cubicBezTo>
                  <a:pt x="281" y="137"/>
                  <a:pt x="281" y="137"/>
                  <a:pt x="281" y="137"/>
                </a:cubicBezTo>
                <a:cubicBezTo>
                  <a:pt x="281" y="134"/>
                  <a:pt x="283" y="131"/>
                  <a:pt x="286" y="130"/>
                </a:cubicBezTo>
                <a:cubicBezTo>
                  <a:pt x="296" y="126"/>
                  <a:pt x="296" y="126"/>
                  <a:pt x="296" y="126"/>
                </a:cubicBezTo>
                <a:cubicBezTo>
                  <a:pt x="299" y="124"/>
                  <a:pt x="303" y="125"/>
                  <a:pt x="305" y="127"/>
                </a:cubicBezTo>
                <a:cubicBezTo>
                  <a:pt x="310" y="132"/>
                  <a:pt x="310" y="132"/>
                  <a:pt x="310" y="132"/>
                </a:cubicBezTo>
                <a:cubicBezTo>
                  <a:pt x="311" y="133"/>
                  <a:pt x="313" y="134"/>
                  <a:pt x="314" y="134"/>
                </a:cubicBezTo>
                <a:cubicBezTo>
                  <a:pt x="315" y="134"/>
                  <a:pt x="317" y="133"/>
                  <a:pt x="318" y="132"/>
                </a:cubicBezTo>
                <a:cubicBezTo>
                  <a:pt x="327" y="123"/>
                  <a:pt x="327" y="123"/>
                  <a:pt x="327" y="123"/>
                </a:cubicBezTo>
                <a:cubicBezTo>
                  <a:pt x="328" y="122"/>
                  <a:pt x="328" y="121"/>
                  <a:pt x="328" y="120"/>
                </a:cubicBezTo>
                <a:cubicBezTo>
                  <a:pt x="328" y="118"/>
                  <a:pt x="328" y="117"/>
                  <a:pt x="327" y="116"/>
                </a:cubicBezTo>
                <a:cubicBezTo>
                  <a:pt x="321" y="111"/>
                  <a:pt x="321" y="111"/>
                  <a:pt x="321" y="111"/>
                </a:cubicBezTo>
                <a:cubicBezTo>
                  <a:pt x="319" y="108"/>
                  <a:pt x="318" y="104"/>
                  <a:pt x="320" y="102"/>
                </a:cubicBezTo>
                <a:cubicBezTo>
                  <a:pt x="324" y="92"/>
                  <a:pt x="324" y="92"/>
                  <a:pt x="324" y="92"/>
                </a:cubicBezTo>
                <a:cubicBezTo>
                  <a:pt x="325" y="89"/>
                  <a:pt x="328" y="86"/>
                  <a:pt x="331" y="86"/>
                </a:cubicBezTo>
                <a:cubicBezTo>
                  <a:pt x="339" y="86"/>
                  <a:pt x="339" y="86"/>
                  <a:pt x="339" y="86"/>
                </a:cubicBezTo>
                <a:cubicBezTo>
                  <a:pt x="340" y="86"/>
                  <a:pt x="342" y="86"/>
                  <a:pt x="343" y="85"/>
                </a:cubicBezTo>
                <a:cubicBezTo>
                  <a:pt x="344" y="84"/>
                  <a:pt x="344" y="83"/>
                  <a:pt x="344" y="81"/>
                </a:cubicBezTo>
                <a:cubicBezTo>
                  <a:pt x="344" y="68"/>
                  <a:pt x="344" y="68"/>
                  <a:pt x="344" y="68"/>
                </a:cubicBezTo>
                <a:cubicBezTo>
                  <a:pt x="344" y="67"/>
                  <a:pt x="344" y="66"/>
                  <a:pt x="343" y="65"/>
                </a:cubicBezTo>
                <a:close/>
                <a:moveTo>
                  <a:pt x="269" y="104"/>
                </a:moveTo>
                <a:cubicBezTo>
                  <a:pt x="253" y="104"/>
                  <a:pt x="240" y="91"/>
                  <a:pt x="240" y="75"/>
                </a:cubicBezTo>
                <a:cubicBezTo>
                  <a:pt x="240" y="59"/>
                  <a:pt x="253" y="46"/>
                  <a:pt x="269" y="46"/>
                </a:cubicBezTo>
                <a:cubicBezTo>
                  <a:pt x="285" y="46"/>
                  <a:pt x="298" y="59"/>
                  <a:pt x="298" y="75"/>
                </a:cubicBezTo>
                <a:cubicBezTo>
                  <a:pt x="298" y="91"/>
                  <a:pt x="285" y="104"/>
                  <a:pt x="269" y="104"/>
                </a:cubicBezTo>
                <a:close/>
                <a:moveTo>
                  <a:pt x="269" y="104"/>
                </a:moveTo>
                <a:cubicBezTo>
                  <a:pt x="269" y="104"/>
                  <a:pt x="269" y="104"/>
                  <a:pt x="269" y="104"/>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Tree>
    <p:extLst>
      <p:ext uri="{BB962C8B-B14F-4D97-AF65-F5344CB8AC3E}">
        <p14:creationId xmlns:p14="http://schemas.microsoft.com/office/powerpoint/2010/main" val="118949389"/>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矩形 98">
            <a:extLst>
              <a:ext uri="{FF2B5EF4-FFF2-40B4-BE49-F238E27FC236}">
                <a16:creationId xmlns:a16="http://schemas.microsoft.com/office/drawing/2014/main" id="{C38BEC84-BAB0-A94A-A802-EB4841929C30}"/>
              </a:ext>
            </a:extLst>
          </p:cNvPr>
          <p:cNvSpPr/>
          <p:nvPr/>
        </p:nvSpPr>
        <p:spPr>
          <a:xfrm>
            <a:off x="604270" y="1498269"/>
            <a:ext cx="10983460" cy="4271999"/>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sp>
        <p:nvSpPr>
          <p:cNvPr id="2" name="日期占位符 1">
            <a:extLst>
              <a:ext uri="{FF2B5EF4-FFF2-40B4-BE49-F238E27FC236}">
                <a16:creationId xmlns:a16="http://schemas.microsoft.com/office/drawing/2014/main" id="{206381EB-35F3-DE42-93AB-A56A3E8EE7A1}"/>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5099E131-FFBC-8743-B807-2DC003909E8A}"/>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BD165250-D1EB-094B-9D64-CF11CA709508}"/>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18</a:t>
            </a:fld>
            <a:endParaRPr lang="zh-CN" altLang="en-US" dirty="0"/>
          </a:p>
        </p:txBody>
      </p:sp>
      <p:sp>
        <p:nvSpPr>
          <p:cNvPr id="5" name="标题 4">
            <a:extLst>
              <a:ext uri="{FF2B5EF4-FFF2-40B4-BE49-F238E27FC236}">
                <a16:creationId xmlns:a16="http://schemas.microsoft.com/office/drawing/2014/main" id="{A2217C1F-5B5B-5242-9DF2-0A765FDFDB53}"/>
              </a:ext>
            </a:extLst>
          </p:cNvPr>
          <p:cNvSpPr>
            <a:spLocks noGrp="1"/>
          </p:cNvSpPr>
          <p:nvPr>
            <p:ph type="ctrTitle"/>
          </p:nvPr>
        </p:nvSpPr>
        <p:spPr>
          <a:xfrm>
            <a:off x="558799" y="165099"/>
            <a:ext cx="8651461" cy="948084"/>
          </a:xfrm>
        </p:spPr>
        <p:txBody>
          <a:bodyPr/>
          <a:lstStyle/>
          <a:p>
            <a:r>
              <a:rPr kumimoji="1" lang="en" altLang="zh-CN" dirty="0"/>
              <a:t>Comprehensive Reliability for Business Critical Applications </a:t>
            </a:r>
            <a:endParaRPr kumimoji="1" lang="zh-CN" altLang="en-US" dirty="0"/>
          </a:p>
        </p:txBody>
      </p:sp>
      <p:sp>
        <p:nvSpPr>
          <p:cNvPr id="6" name="圆角矩形 5">
            <a:extLst>
              <a:ext uri="{FF2B5EF4-FFF2-40B4-BE49-F238E27FC236}">
                <a16:creationId xmlns:a16="http://schemas.microsoft.com/office/drawing/2014/main" id="{25029586-3C74-044A-82F1-1D93FBBC4EBF}"/>
              </a:ext>
            </a:extLst>
          </p:cNvPr>
          <p:cNvSpPr/>
          <p:nvPr/>
        </p:nvSpPr>
        <p:spPr>
          <a:xfrm>
            <a:off x="9026599" y="2569060"/>
            <a:ext cx="2071349" cy="468352"/>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圆角矩形 6">
            <a:extLst>
              <a:ext uri="{FF2B5EF4-FFF2-40B4-BE49-F238E27FC236}">
                <a16:creationId xmlns:a16="http://schemas.microsoft.com/office/drawing/2014/main" id="{F6A299E8-A53B-2249-8D53-1D5112CE1D64}"/>
              </a:ext>
            </a:extLst>
          </p:cNvPr>
          <p:cNvSpPr/>
          <p:nvPr/>
        </p:nvSpPr>
        <p:spPr>
          <a:xfrm>
            <a:off x="9026599" y="3310184"/>
            <a:ext cx="2071349" cy="468352"/>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圆角矩形 7">
            <a:extLst>
              <a:ext uri="{FF2B5EF4-FFF2-40B4-BE49-F238E27FC236}">
                <a16:creationId xmlns:a16="http://schemas.microsoft.com/office/drawing/2014/main" id="{8548A373-B900-CD44-8CDA-959FE9FF746E}"/>
              </a:ext>
            </a:extLst>
          </p:cNvPr>
          <p:cNvSpPr/>
          <p:nvPr/>
        </p:nvSpPr>
        <p:spPr>
          <a:xfrm>
            <a:off x="9026599" y="4051308"/>
            <a:ext cx="2071349" cy="468352"/>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圆角矩形 8">
            <a:extLst>
              <a:ext uri="{FF2B5EF4-FFF2-40B4-BE49-F238E27FC236}">
                <a16:creationId xmlns:a16="http://schemas.microsoft.com/office/drawing/2014/main" id="{FD7F0511-AF14-7C4F-A111-E4DE4782E555}"/>
              </a:ext>
            </a:extLst>
          </p:cNvPr>
          <p:cNvSpPr/>
          <p:nvPr/>
        </p:nvSpPr>
        <p:spPr>
          <a:xfrm>
            <a:off x="9026599" y="4792431"/>
            <a:ext cx="2071349" cy="468352"/>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Content Placeholder 2">
            <a:extLst>
              <a:ext uri="{FF2B5EF4-FFF2-40B4-BE49-F238E27FC236}">
                <a16:creationId xmlns:a16="http://schemas.microsoft.com/office/drawing/2014/main" id="{3D90B2DB-41E6-CA48-B782-B4C0AEE74CD8}"/>
              </a:ext>
            </a:extLst>
          </p:cNvPr>
          <p:cNvSpPr txBox="1">
            <a:spLocks/>
          </p:cNvSpPr>
          <p:nvPr/>
        </p:nvSpPr>
        <p:spPr>
          <a:xfrm>
            <a:off x="8858256" y="2268019"/>
            <a:ext cx="2370803" cy="30989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endParaRPr lang="en-US" sz="1600" b="1" dirty="0"/>
          </a:p>
          <a:p>
            <a:pPr algn="ctr">
              <a:lnSpc>
                <a:spcPct val="100000"/>
              </a:lnSpc>
            </a:pPr>
            <a:r>
              <a:rPr lang="en-US" altLang="zh-CN" sz="1600" b="1" dirty="0"/>
              <a:t>High Availability </a:t>
            </a:r>
          </a:p>
          <a:p>
            <a:pPr algn="ctr">
              <a:lnSpc>
                <a:spcPct val="100000"/>
              </a:lnSpc>
            </a:pPr>
            <a:endParaRPr lang="en-US" sz="1600" b="1" dirty="0"/>
          </a:p>
          <a:p>
            <a:pPr algn="ctr">
              <a:lnSpc>
                <a:spcPct val="100000"/>
              </a:lnSpc>
            </a:pPr>
            <a:r>
              <a:rPr lang="en-US" sz="1600" b="1" dirty="0"/>
              <a:t>Multiple Copies</a:t>
            </a:r>
          </a:p>
          <a:p>
            <a:pPr algn="ctr">
              <a:lnSpc>
                <a:spcPct val="100000"/>
              </a:lnSpc>
            </a:pPr>
            <a:endParaRPr lang="en-US" sz="1600" b="1" dirty="0"/>
          </a:p>
          <a:p>
            <a:pPr algn="ctr">
              <a:lnSpc>
                <a:spcPct val="100000"/>
              </a:lnSpc>
            </a:pPr>
            <a:r>
              <a:rPr lang="en-US" sz="1600" b="1" dirty="0"/>
              <a:t>Self-Healing</a:t>
            </a:r>
          </a:p>
          <a:p>
            <a:pPr algn="ctr">
              <a:lnSpc>
                <a:spcPct val="100000"/>
              </a:lnSpc>
            </a:pPr>
            <a:endParaRPr lang="en-US" sz="1600" b="1" dirty="0"/>
          </a:p>
          <a:p>
            <a:pPr algn="ctr">
              <a:lnSpc>
                <a:spcPct val="100000"/>
              </a:lnSpc>
            </a:pPr>
            <a:r>
              <a:rPr lang="en-US" sz="1600" b="1" dirty="0"/>
              <a:t>Backup/CDP</a:t>
            </a:r>
          </a:p>
        </p:txBody>
      </p:sp>
      <p:grpSp>
        <p:nvGrpSpPr>
          <p:cNvPr id="11" name="组合 1">
            <a:extLst>
              <a:ext uri="{FF2B5EF4-FFF2-40B4-BE49-F238E27FC236}">
                <a16:creationId xmlns:a16="http://schemas.microsoft.com/office/drawing/2014/main" id="{699BE7D1-FD27-E649-95A2-3DB1EF83E332}"/>
              </a:ext>
            </a:extLst>
          </p:cNvPr>
          <p:cNvGrpSpPr/>
          <p:nvPr/>
        </p:nvGrpSpPr>
        <p:grpSpPr>
          <a:xfrm>
            <a:off x="6657284" y="4521011"/>
            <a:ext cx="1133816" cy="742873"/>
            <a:chOff x="9856593" y="4139283"/>
            <a:chExt cx="2116766" cy="1386898"/>
          </a:xfrm>
        </p:grpSpPr>
        <p:pic>
          <p:nvPicPr>
            <p:cNvPr id="12" name="Picture 382" descr="ICON_DiscDrive_Q308">
              <a:extLst>
                <a:ext uri="{FF2B5EF4-FFF2-40B4-BE49-F238E27FC236}">
                  <a16:creationId xmlns:a16="http://schemas.microsoft.com/office/drawing/2014/main" id="{4420B93B-A00F-A846-B93C-B533EE3E05D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856593" y="4146288"/>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 name="Picture 382" descr="ICON_DiscDrive_Q308">
              <a:extLst>
                <a:ext uri="{FF2B5EF4-FFF2-40B4-BE49-F238E27FC236}">
                  <a16:creationId xmlns:a16="http://schemas.microsoft.com/office/drawing/2014/main" id="{2DFF1357-97A9-1443-AD0B-A79ED8E2628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942878" y="4139283"/>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Picture 382" descr="ICON_DiscDrive_Q308">
              <a:extLst>
                <a:ext uri="{FF2B5EF4-FFF2-40B4-BE49-F238E27FC236}">
                  <a16:creationId xmlns:a16="http://schemas.microsoft.com/office/drawing/2014/main" id="{62D4E58C-CE59-3D49-8076-D2E1F4DF4AC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856593" y="4868130"/>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Picture 382" descr="ICON_DiscDrive_Q308">
              <a:extLst>
                <a:ext uri="{FF2B5EF4-FFF2-40B4-BE49-F238E27FC236}">
                  <a16:creationId xmlns:a16="http://schemas.microsoft.com/office/drawing/2014/main" id="{282B7BBC-5AF1-4C44-9080-63CC34F8B0B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942878" y="4861125"/>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16" name="组合 8">
            <a:extLst>
              <a:ext uri="{FF2B5EF4-FFF2-40B4-BE49-F238E27FC236}">
                <a16:creationId xmlns:a16="http://schemas.microsoft.com/office/drawing/2014/main" id="{BE6F7440-3271-874A-9541-881ABBBADEF7}"/>
              </a:ext>
            </a:extLst>
          </p:cNvPr>
          <p:cNvGrpSpPr/>
          <p:nvPr/>
        </p:nvGrpSpPr>
        <p:grpSpPr>
          <a:xfrm>
            <a:off x="4879599" y="4525389"/>
            <a:ext cx="1133816" cy="742873"/>
            <a:chOff x="9856593" y="4139283"/>
            <a:chExt cx="2116766" cy="1386898"/>
          </a:xfrm>
        </p:grpSpPr>
        <p:pic>
          <p:nvPicPr>
            <p:cNvPr id="17" name="Picture 382" descr="ICON_DiscDrive_Q308">
              <a:extLst>
                <a:ext uri="{FF2B5EF4-FFF2-40B4-BE49-F238E27FC236}">
                  <a16:creationId xmlns:a16="http://schemas.microsoft.com/office/drawing/2014/main" id="{8393A304-E0ED-AF48-BF79-92971FFDCCC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856593" y="4146288"/>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 name="Picture 382" descr="ICON_DiscDrive_Q308">
              <a:extLst>
                <a:ext uri="{FF2B5EF4-FFF2-40B4-BE49-F238E27FC236}">
                  <a16:creationId xmlns:a16="http://schemas.microsoft.com/office/drawing/2014/main" id="{0F233B4E-41C1-BF48-AF6E-A7B019F52587}"/>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942878" y="4139283"/>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 name="Picture 382" descr="ICON_DiscDrive_Q308">
              <a:extLst>
                <a:ext uri="{FF2B5EF4-FFF2-40B4-BE49-F238E27FC236}">
                  <a16:creationId xmlns:a16="http://schemas.microsoft.com/office/drawing/2014/main" id="{90ABBBF9-0A77-9149-8F31-2D85AF410DC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856593" y="4868130"/>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382" descr="ICON_DiscDrive_Q308">
              <a:extLst>
                <a:ext uri="{FF2B5EF4-FFF2-40B4-BE49-F238E27FC236}">
                  <a16:creationId xmlns:a16="http://schemas.microsoft.com/office/drawing/2014/main" id="{D0FE3F5C-5CDF-464F-9724-F32E3DDD209A}"/>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942878" y="4861125"/>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21" name="Picture 382" descr="ICON_DiscDrive_Q308">
            <a:extLst>
              <a:ext uri="{FF2B5EF4-FFF2-40B4-BE49-F238E27FC236}">
                <a16:creationId xmlns:a16="http://schemas.microsoft.com/office/drawing/2014/main" id="{9BCD16F4-6DBB-4245-A2EA-03AC57B1112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324232" y="4526951"/>
            <a:ext cx="551963" cy="3524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2" name="Picture 382" descr="ICON_DiscDrive_Q308">
            <a:extLst>
              <a:ext uri="{FF2B5EF4-FFF2-40B4-BE49-F238E27FC236}">
                <a16:creationId xmlns:a16="http://schemas.microsoft.com/office/drawing/2014/main" id="{ED295973-42E0-C347-BEE1-0CCB5FD42C8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906085" y="4523199"/>
            <a:ext cx="551963" cy="3524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3" name="Picture 382" descr="ICON_DiscDrive_Q308">
            <a:extLst>
              <a:ext uri="{FF2B5EF4-FFF2-40B4-BE49-F238E27FC236}">
                <a16:creationId xmlns:a16="http://schemas.microsoft.com/office/drawing/2014/main" id="{7A5AFFDB-E8BA-3B48-B795-57C073918B7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324232" y="4913596"/>
            <a:ext cx="551963" cy="3524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4" name="Picture 382" descr="ICON_DiscDrive_Q308">
            <a:extLst>
              <a:ext uri="{FF2B5EF4-FFF2-40B4-BE49-F238E27FC236}">
                <a16:creationId xmlns:a16="http://schemas.microsoft.com/office/drawing/2014/main" id="{72D25D3D-F2BB-CD4A-B698-4973FA8F997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906085" y="4909844"/>
            <a:ext cx="551963" cy="3524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5" name="组合 24">
            <a:extLst>
              <a:ext uri="{FF2B5EF4-FFF2-40B4-BE49-F238E27FC236}">
                <a16:creationId xmlns:a16="http://schemas.microsoft.com/office/drawing/2014/main" id="{77DE9FE9-CC66-114B-8D6B-1C7B596F6030}"/>
              </a:ext>
            </a:extLst>
          </p:cNvPr>
          <p:cNvGrpSpPr/>
          <p:nvPr/>
        </p:nvGrpSpPr>
        <p:grpSpPr>
          <a:xfrm>
            <a:off x="3101915" y="4518823"/>
            <a:ext cx="1133816" cy="742873"/>
            <a:chOff x="9856593" y="4139283"/>
            <a:chExt cx="2116766" cy="1386898"/>
          </a:xfrm>
        </p:grpSpPr>
        <p:pic>
          <p:nvPicPr>
            <p:cNvPr id="26" name="Picture 382" descr="ICON_DiscDrive_Q308">
              <a:extLst>
                <a:ext uri="{FF2B5EF4-FFF2-40B4-BE49-F238E27FC236}">
                  <a16:creationId xmlns:a16="http://schemas.microsoft.com/office/drawing/2014/main" id="{62E35706-013F-EF40-889E-94C6184510B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856593" y="4146288"/>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7" name="Picture 382" descr="ICON_DiscDrive_Q308">
              <a:extLst>
                <a:ext uri="{FF2B5EF4-FFF2-40B4-BE49-F238E27FC236}">
                  <a16:creationId xmlns:a16="http://schemas.microsoft.com/office/drawing/2014/main" id="{F1756A80-41D7-D647-9B89-D71952FC46E9}"/>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942878" y="4139283"/>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 name="Picture 382" descr="ICON_DiscDrive_Q308">
              <a:extLst>
                <a:ext uri="{FF2B5EF4-FFF2-40B4-BE49-F238E27FC236}">
                  <a16:creationId xmlns:a16="http://schemas.microsoft.com/office/drawing/2014/main" id="{253AAB73-709F-6746-A218-D094ADF6C50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856593" y="4868130"/>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9" name="Picture 382" descr="ICON_DiscDrive_Q308">
              <a:extLst>
                <a:ext uri="{FF2B5EF4-FFF2-40B4-BE49-F238E27FC236}">
                  <a16:creationId xmlns:a16="http://schemas.microsoft.com/office/drawing/2014/main" id="{C91527AB-23E7-0344-ADD9-4447A8A91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942878" y="4861125"/>
              <a:ext cx="1030481" cy="6580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30" name="图片 92">
            <a:extLst>
              <a:ext uri="{FF2B5EF4-FFF2-40B4-BE49-F238E27FC236}">
                <a16:creationId xmlns:a16="http://schemas.microsoft.com/office/drawing/2014/main" id="{EED390D1-67C9-1F4A-95E7-99745921D97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65636" y="1799636"/>
            <a:ext cx="451009" cy="873474"/>
          </a:xfrm>
          <a:prstGeom prst="rect">
            <a:avLst/>
          </a:prstGeom>
        </p:spPr>
      </p:pic>
      <p:sp>
        <p:nvSpPr>
          <p:cNvPr id="31" name="Rounded Rectangle 43">
            <a:extLst>
              <a:ext uri="{FF2B5EF4-FFF2-40B4-BE49-F238E27FC236}">
                <a16:creationId xmlns:a16="http://schemas.microsoft.com/office/drawing/2014/main" id="{66628C3D-F967-5348-AE2A-0F71083A97A3}"/>
              </a:ext>
            </a:extLst>
          </p:cNvPr>
          <p:cNvSpPr>
            <a:spLocks noChangeArrowheads="1"/>
          </p:cNvSpPr>
          <p:nvPr/>
        </p:nvSpPr>
        <p:spPr bwMode="auto">
          <a:xfrm>
            <a:off x="936899" y="3028255"/>
            <a:ext cx="7276214" cy="242968"/>
          </a:xfrm>
          <a:prstGeom prst="roundRect">
            <a:avLst>
              <a:gd name="adj" fmla="val 16667"/>
            </a:avLst>
          </a:prstGeom>
          <a:solidFill>
            <a:srgbClr val="00B0F0">
              <a:alpha val="10000"/>
            </a:srgbClr>
          </a:solidFill>
          <a:ln w="6350">
            <a:solidFill>
              <a:srgbClr val="00B0F0"/>
            </a:solidFill>
            <a:prstDash val="dash"/>
          </a:ln>
          <a:effectLst/>
          <a:extLst>
            <a:ext uri="{91240B29-F687-4f45-9708-019B960494DF}">
              <a14:hiddenLine xmlns="" xmlns:a14="http://schemas.microsoft.com/office/drawing/2010/main" w="9525">
                <a:solidFill>
                  <a:srgbClr val="000000"/>
                </a:solidFill>
                <a:round/>
                <a:headEnd/>
                <a:tailEnd/>
              </a14:hiddenLine>
            </a:ext>
          </a:extLst>
        </p:spPr>
        <p:txBody>
          <a:bodyPr anchor="ctr"/>
          <a:lstStyle>
            <a:defPPr>
              <a:defRPr lang="en-US"/>
            </a:defPPr>
            <a:lvl1pPr algn="ctr" rtl="0" fontAlgn="base">
              <a:spcBef>
                <a:spcPct val="0"/>
              </a:spcBef>
              <a:spcAft>
                <a:spcPct val="40000"/>
              </a:spcAft>
              <a:defRPr sz="2400" kern="1200">
                <a:solidFill>
                  <a:schemeClr val="lt1"/>
                </a:solidFill>
                <a:latin typeface="+mn-lt"/>
                <a:ea typeface="+mn-ea"/>
                <a:cs typeface="+mn-cs"/>
              </a:defRPr>
            </a:lvl1pPr>
            <a:lvl2pPr marL="457200" algn="ctr" rtl="0" fontAlgn="base">
              <a:spcBef>
                <a:spcPct val="0"/>
              </a:spcBef>
              <a:spcAft>
                <a:spcPct val="40000"/>
              </a:spcAft>
              <a:defRPr sz="2400" kern="1200">
                <a:solidFill>
                  <a:schemeClr val="lt1"/>
                </a:solidFill>
                <a:latin typeface="+mn-lt"/>
                <a:ea typeface="+mn-ea"/>
                <a:cs typeface="+mn-cs"/>
              </a:defRPr>
            </a:lvl2pPr>
            <a:lvl3pPr marL="914400" algn="ctr" rtl="0" fontAlgn="base">
              <a:spcBef>
                <a:spcPct val="0"/>
              </a:spcBef>
              <a:spcAft>
                <a:spcPct val="40000"/>
              </a:spcAft>
              <a:defRPr sz="2400" kern="1200">
                <a:solidFill>
                  <a:schemeClr val="lt1"/>
                </a:solidFill>
                <a:latin typeface="+mn-lt"/>
                <a:ea typeface="+mn-ea"/>
                <a:cs typeface="+mn-cs"/>
              </a:defRPr>
            </a:lvl3pPr>
            <a:lvl4pPr marL="1371600" algn="ctr" rtl="0" fontAlgn="base">
              <a:spcBef>
                <a:spcPct val="0"/>
              </a:spcBef>
              <a:spcAft>
                <a:spcPct val="40000"/>
              </a:spcAft>
              <a:defRPr sz="2400" kern="1200">
                <a:solidFill>
                  <a:schemeClr val="lt1"/>
                </a:solidFill>
                <a:latin typeface="+mn-lt"/>
                <a:ea typeface="+mn-ea"/>
                <a:cs typeface="+mn-cs"/>
              </a:defRPr>
            </a:lvl4pPr>
            <a:lvl5pPr marL="1828800" algn="ctr" rtl="0" fontAlgn="base">
              <a:spcBef>
                <a:spcPct val="0"/>
              </a:spcBef>
              <a:spcAft>
                <a:spcPct val="4000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spcAft>
                <a:spcPct val="0"/>
              </a:spcAft>
              <a:defRPr/>
            </a:pPr>
            <a:r>
              <a:rPr lang="en-US" altLang="zh-CN" sz="1000" b="1" dirty="0" err="1">
                <a:solidFill>
                  <a:schemeClr val="bg1"/>
                </a:solidFill>
                <a:latin typeface="Century Gothic" panose="020B0502020202020204" pitchFamily="34" charset="0"/>
                <a:ea typeface="微软雅黑"/>
                <a:cs typeface="微软雅黑"/>
              </a:rPr>
              <a:t>aSAN</a:t>
            </a:r>
            <a:endParaRPr lang="en-US" sz="1000" b="1" dirty="0">
              <a:solidFill>
                <a:schemeClr val="bg1"/>
              </a:solidFill>
              <a:latin typeface="Century Gothic" panose="020B0502020202020204" pitchFamily="34" charset="0"/>
              <a:ea typeface="微软雅黑"/>
              <a:cs typeface="微软雅黑"/>
            </a:endParaRPr>
          </a:p>
        </p:txBody>
      </p:sp>
      <p:sp>
        <p:nvSpPr>
          <p:cNvPr id="32" name="Rounded Rectangle 51">
            <a:extLst>
              <a:ext uri="{FF2B5EF4-FFF2-40B4-BE49-F238E27FC236}">
                <a16:creationId xmlns:a16="http://schemas.microsoft.com/office/drawing/2014/main" id="{ACD7C45E-6D1F-794B-ADAF-AF579EF27B45}"/>
              </a:ext>
            </a:extLst>
          </p:cNvPr>
          <p:cNvSpPr>
            <a:spLocks noChangeArrowheads="1"/>
          </p:cNvSpPr>
          <p:nvPr/>
        </p:nvSpPr>
        <p:spPr bwMode="auto">
          <a:xfrm>
            <a:off x="936901" y="2744413"/>
            <a:ext cx="7276213" cy="242968"/>
          </a:xfrm>
          <a:prstGeom prst="roundRect">
            <a:avLst>
              <a:gd name="adj" fmla="val 16667"/>
            </a:avLst>
          </a:prstGeom>
          <a:solidFill>
            <a:srgbClr val="00B0F0"/>
          </a:solidFill>
          <a:ln>
            <a:noFill/>
          </a:ln>
          <a:effectLst/>
          <a:extLst>
            <a:ext uri="{91240B29-F687-4f45-9708-019B960494DF}">
              <a14:hiddenLine xmlns="" xmlns:a14="http://schemas.microsoft.com/office/drawing/2010/main" w="9525">
                <a:solidFill>
                  <a:srgbClr val="000000"/>
                </a:solidFill>
                <a:round/>
                <a:headEnd/>
                <a:tailEnd/>
              </a14:hiddenLine>
            </a:ext>
          </a:extLst>
        </p:spPr>
        <p:txBody>
          <a:bodyPr wrap="none" lIns="0" tIns="0" rIns="0" bIns="0" anchor="ctr"/>
          <a:lstStyle>
            <a:defPPr>
              <a:defRPr lang="en-US"/>
            </a:defPPr>
            <a:lvl1pPr algn="ctr" rtl="0" fontAlgn="base">
              <a:spcBef>
                <a:spcPct val="0"/>
              </a:spcBef>
              <a:spcAft>
                <a:spcPct val="40000"/>
              </a:spcAft>
              <a:defRPr sz="2400" kern="1200">
                <a:solidFill>
                  <a:schemeClr val="lt1"/>
                </a:solidFill>
                <a:latin typeface="+mn-lt"/>
                <a:ea typeface="+mn-ea"/>
                <a:cs typeface="+mn-cs"/>
              </a:defRPr>
            </a:lvl1pPr>
            <a:lvl2pPr marL="457200" algn="ctr" rtl="0" fontAlgn="base">
              <a:spcBef>
                <a:spcPct val="0"/>
              </a:spcBef>
              <a:spcAft>
                <a:spcPct val="40000"/>
              </a:spcAft>
              <a:defRPr sz="2400" kern="1200">
                <a:solidFill>
                  <a:schemeClr val="lt1"/>
                </a:solidFill>
                <a:latin typeface="+mn-lt"/>
                <a:ea typeface="+mn-ea"/>
                <a:cs typeface="+mn-cs"/>
              </a:defRPr>
            </a:lvl2pPr>
            <a:lvl3pPr marL="914400" algn="ctr" rtl="0" fontAlgn="base">
              <a:spcBef>
                <a:spcPct val="0"/>
              </a:spcBef>
              <a:spcAft>
                <a:spcPct val="40000"/>
              </a:spcAft>
              <a:defRPr sz="2400" kern="1200">
                <a:solidFill>
                  <a:schemeClr val="lt1"/>
                </a:solidFill>
                <a:latin typeface="+mn-lt"/>
                <a:ea typeface="+mn-ea"/>
                <a:cs typeface="+mn-cs"/>
              </a:defRPr>
            </a:lvl3pPr>
            <a:lvl4pPr marL="1371600" algn="ctr" rtl="0" fontAlgn="base">
              <a:spcBef>
                <a:spcPct val="0"/>
              </a:spcBef>
              <a:spcAft>
                <a:spcPct val="40000"/>
              </a:spcAft>
              <a:defRPr sz="2400" kern="1200">
                <a:solidFill>
                  <a:schemeClr val="lt1"/>
                </a:solidFill>
                <a:latin typeface="+mn-lt"/>
                <a:ea typeface="+mn-ea"/>
                <a:cs typeface="+mn-cs"/>
              </a:defRPr>
            </a:lvl4pPr>
            <a:lvl5pPr marL="1828800" algn="ctr" rtl="0" fontAlgn="base">
              <a:spcBef>
                <a:spcPct val="0"/>
              </a:spcBef>
              <a:spcAft>
                <a:spcPct val="40000"/>
              </a:spcAft>
              <a:defRPr sz="2400" kern="1200">
                <a:solidFill>
                  <a:schemeClr val="lt1"/>
                </a:solidFill>
                <a:latin typeface="+mn-lt"/>
                <a:ea typeface="+mn-ea"/>
                <a:cs typeface="+mn-cs"/>
              </a:defRPr>
            </a:lvl5pPr>
            <a:lvl6pPr marL="2286000" algn="l" defTabSz="914400" rtl="0" eaLnBrk="1" latinLnBrk="0" hangingPunct="1">
              <a:defRPr sz="2400" kern="1200">
                <a:solidFill>
                  <a:schemeClr val="lt1"/>
                </a:solidFill>
                <a:latin typeface="+mn-lt"/>
                <a:ea typeface="+mn-ea"/>
                <a:cs typeface="+mn-cs"/>
              </a:defRPr>
            </a:lvl6pPr>
            <a:lvl7pPr marL="2743200" algn="l" defTabSz="914400" rtl="0" eaLnBrk="1" latinLnBrk="0" hangingPunct="1">
              <a:defRPr sz="2400" kern="1200">
                <a:solidFill>
                  <a:schemeClr val="lt1"/>
                </a:solidFill>
                <a:latin typeface="+mn-lt"/>
                <a:ea typeface="+mn-ea"/>
                <a:cs typeface="+mn-cs"/>
              </a:defRPr>
            </a:lvl7pPr>
            <a:lvl8pPr marL="3200400" algn="l" defTabSz="914400" rtl="0" eaLnBrk="1" latinLnBrk="0" hangingPunct="1">
              <a:defRPr sz="2400" kern="1200">
                <a:solidFill>
                  <a:schemeClr val="lt1"/>
                </a:solidFill>
                <a:latin typeface="+mn-lt"/>
                <a:ea typeface="+mn-ea"/>
                <a:cs typeface="+mn-cs"/>
              </a:defRPr>
            </a:lvl8pPr>
            <a:lvl9pPr marL="3657600" algn="l" defTabSz="914400" rtl="0" eaLnBrk="1" latinLnBrk="0" hangingPunct="1">
              <a:defRPr sz="2400" kern="1200">
                <a:solidFill>
                  <a:schemeClr val="lt1"/>
                </a:solidFill>
                <a:latin typeface="+mn-lt"/>
                <a:ea typeface="+mn-ea"/>
                <a:cs typeface="+mn-cs"/>
              </a:defRPr>
            </a:lvl9pPr>
          </a:lstStyle>
          <a:p>
            <a:pPr>
              <a:defRPr/>
            </a:pPr>
            <a:r>
              <a:rPr lang="en-US" altLang="zh-CN" sz="1000" b="1" dirty="0" err="1">
                <a:solidFill>
                  <a:schemeClr val="bg1"/>
                </a:solidFill>
                <a:latin typeface="Century Gothic" panose="020B0502020202020204" pitchFamily="34" charset="0"/>
                <a:ea typeface="微软雅黑"/>
                <a:cs typeface="微软雅黑"/>
              </a:rPr>
              <a:t>a</a:t>
            </a:r>
            <a:r>
              <a:rPr lang="en-US" sz="1000" b="1" dirty="0" err="1">
                <a:solidFill>
                  <a:schemeClr val="bg1"/>
                </a:solidFill>
                <a:latin typeface="Century Gothic" panose="020B0502020202020204" pitchFamily="34" charset="0"/>
                <a:ea typeface="微软雅黑"/>
                <a:cs typeface="微软雅黑"/>
              </a:rPr>
              <a:t>SV</a:t>
            </a:r>
            <a:endParaRPr lang="en-US" sz="572" b="1" dirty="0">
              <a:solidFill>
                <a:schemeClr val="bg1"/>
              </a:solidFill>
              <a:latin typeface="Century Gothic" panose="020B0502020202020204" pitchFamily="34" charset="0"/>
              <a:ea typeface="微软雅黑"/>
              <a:cs typeface="微软雅黑"/>
            </a:endParaRPr>
          </a:p>
        </p:txBody>
      </p:sp>
      <p:pic>
        <p:nvPicPr>
          <p:cNvPr id="33" name="图片 95">
            <a:extLst>
              <a:ext uri="{FF2B5EF4-FFF2-40B4-BE49-F238E27FC236}">
                <a16:creationId xmlns:a16="http://schemas.microsoft.com/office/drawing/2014/main" id="{E0B0CDEB-C6A8-7E49-B32C-DE26494C5097}"/>
              </a:ext>
            </a:extLst>
          </p:cNvPr>
          <p:cNvPicPr>
            <a:picLocks/>
          </p:cNvPicPr>
          <p:nvPr/>
        </p:nvPicPr>
        <p:blipFill>
          <a:blip r:embed="rId3" cstate="screen">
            <a:extLst>
              <a:ext uri="{28A0092B-C50C-407E-A947-70E740481C1C}">
                <a14:useLocalDpi xmlns:a14="http://schemas.microsoft.com/office/drawing/2010/main"/>
              </a:ext>
            </a:extLst>
          </a:blip>
          <a:stretch>
            <a:fillRect/>
          </a:stretch>
        </p:blipFill>
        <p:spPr>
          <a:xfrm>
            <a:off x="3443320" y="1799636"/>
            <a:ext cx="453541" cy="871986"/>
          </a:xfrm>
          <a:prstGeom prst="rect">
            <a:avLst/>
          </a:prstGeom>
        </p:spPr>
      </p:pic>
      <p:pic>
        <p:nvPicPr>
          <p:cNvPr id="34" name="图片 96">
            <a:extLst>
              <a:ext uri="{FF2B5EF4-FFF2-40B4-BE49-F238E27FC236}">
                <a16:creationId xmlns:a16="http://schemas.microsoft.com/office/drawing/2014/main" id="{55D0547B-6B87-C648-A739-BA9806BF32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40495" y="1799636"/>
            <a:ext cx="451009" cy="873474"/>
          </a:xfrm>
          <a:prstGeom prst="rect">
            <a:avLst/>
          </a:prstGeom>
        </p:spPr>
      </p:pic>
      <p:pic>
        <p:nvPicPr>
          <p:cNvPr id="35" name="图片 97">
            <a:extLst>
              <a:ext uri="{FF2B5EF4-FFF2-40B4-BE49-F238E27FC236}">
                <a16:creationId xmlns:a16="http://schemas.microsoft.com/office/drawing/2014/main" id="{334DD520-3AE6-1E47-8C3F-F72BBFB973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98689" y="1799636"/>
            <a:ext cx="451009" cy="873474"/>
          </a:xfrm>
          <a:prstGeom prst="rect">
            <a:avLst/>
          </a:prstGeom>
        </p:spPr>
      </p:pic>
      <p:sp>
        <p:nvSpPr>
          <p:cNvPr id="36" name="圆角矩形 99">
            <a:extLst>
              <a:ext uri="{FF2B5EF4-FFF2-40B4-BE49-F238E27FC236}">
                <a16:creationId xmlns:a16="http://schemas.microsoft.com/office/drawing/2014/main" id="{851117B8-9945-ED4E-B0D0-BA23A4776877}"/>
              </a:ext>
            </a:extLst>
          </p:cNvPr>
          <p:cNvSpPr/>
          <p:nvPr/>
        </p:nvSpPr>
        <p:spPr>
          <a:xfrm>
            <a:off x="936901" y="4471271"/>
            <a:ext cx="7276213" cy="878428"/>
          </a:xfrm>
          <a:prstGeom prst="roundRect">
            <a:avLst>
              <a:gd name="adj" fmla="val 5518"/>
            </a:avLst>
          </a:prstGeom>
          <a:no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8978" tIns="24489" rIns="48978" bIns="24489" numCol="1" spcCol="0" rtlCol="0" fromWordArt="0" anchor="ctr" anchorCtr="0" forceAA="0" compatLnSpc="1">
            <a:prstTxWarp prst="textNoShape">
              <a:avLst/>
            </a:prstTxWarp>
            <a:noAutofit/>
          </a:bodyPr>
          <a:lstStyle/>
          <a:p>
            <a:pPr algn="ctr"/>
            <a:endParaRPr lang="zh-CN" altLang="en-US" sz="964">
              <a:latin typeface="Century Gothic" panose="020B0502020202020204" pitchFamily="34" charset="0"/>
              <a:ea typeface="微軟正黑體" charset="-120"/>
            </a:endParaRPr>
          </a:p>
        </p:txBody>
      </p:sp>
      <p:pic>
        <p:nvPicPr>
          <p:cNvPr id="37" name="Picture 8" descr="ICON_Server_flat_Q408.png">
            <a:extLst>
              <a:ext uri="{FF2B5EF4-FFF2-40B4-BE49-F238E27FC236}">
                <a16:creationId xmlns:a16="http://schemas.microsoft.com/office/drawing/2014/main" id="{3732D3CF-704D-3C45-9CF8-B7637C0CE2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6567" y="3319332"/>
            <a:ext cx="1181481" cy="23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8" descr="ICON_Server_flat_Q408.png">
            <a:extLst>
              <a:ext uri="{FF2B5EF4-FFF2-40B4-BE49-F238E27FC236}">
                <a16:creationId xmlns:a16="http://schemas.microsoft.com/office/drawing/2014/main" id="{19DDDAFE-1F29-8D42-AA91-A7ADFC6CD9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4426" y="3319332"/>
            <a:ext cx="1181481" cy="23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8" descr="ICON_Server_flat_Q408.png">
            <a:extLst>
              <a:ext uri="{FF2B5EF4-FFF2-40B4-BE49-F238E27FC236}">
                <a16:creationId xmlns:a16="http://schemas.microsoft.com/office/drawing/2014/main" id="{E3F8684A-DA44-F844-A50F-018804B774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8326" y="3319332"/>
            <a:ext cx="1181481" cy="23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8" descr="ICON_Server_flat_Q408.png">
            <a:extLst>
              <a:ext uri="{FF2B5EF4-FFF2-40B4-BE49-F238E27FC236}">
                <a16:creationId xmlns:a16="http://schemas.microsoft.com/office/drawing/2014/main" id="{B805600A-D347-8347-B8D6-A5484D4A1D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6185" y="3319332"/>
            <a:ext cx="1181481" cy="23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圆角矩形 6">
            <a:extLst>
              <a:ext uri="{FF2B5EF4-FFF2-40B4-BE49-F238E27FC236}">
                <a16:creationId xmlns:a16="http://schemas.microsoft.com/office/drawing/2014/main" id="{07A52146-FBD5-4344-9F3A-939EBCD12B95}"/>
              </a:ext>
            </a:extLst>
          </p:cNvPr>
          <p:cNvSpPr/>
          <p:nvPr/>
        </p:nvSpPr>
        <p:spPr>
          <a:xfrm>
            <a:off x="3171815" y="4603788"/>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A</a:t>
            </a:r>
            <a:endParaRPr kumimoji="1" lang="zh-CN" altLang="en-US" sz="1000" dirty="0">
              <a:latin typeface="Century Gothic" panose="020B0502020202020204" pitchFamily="34" charset="0"/>
              <a:ea typeface="SimSun" panose="02010600030101010101" pitchFamily="2" charset="-122"/>
            </a:endParaRPr>
          </a:p>
        </p:txBody>
      </p:sp>
      <p:sp>
        <p:nvSpPr>
          <p:cNvPr id="42" name="圆角矩形 106">
            <a:extLst>
              <a:ext uri="{FF2B5EF4-FFF2-40B4-BE49-F238E27FC236}">
                <a16:creationId xmlns:a16="http://schemas.microsoft.com/office/drawing/2014/main" id="{65F7F1D7-4858-2641-BB55-50251C6D7824}"/>
              </a:ext>
            </a:extLst>
          </p:cNvPr>
          <p:cNvSpPr/>
          <p:nvPr/>
        </p:nvSpPr>
        <p:spPr>
          <a:xfrm>
            <a:off x="3344037" y="4515432"/>
            <a:ext cx="144379" cy="144379"/>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B</a:t>
            </a:r>
            <a:endParaRPr kumimoji="1" lang="zh-CN" altLang="en-US" sz="1000" dirty="0">
              <a:latin typeface="Century Gothic" panose="020B0502020202020204" pitchFamily="34" charset="0"/>
              <a:ea typeface="SimSun" panose="02010600030101010101" pitchFamily="2" charset="-122"/>
            </a:endParaRPr>
          </a:p>
        </p:txBody>
      </p:sp>
      <p:sp>
        <p:nvSpPr>
          <p:cNvPr id="43" name="圆角矩形 107">
            <a:extLst>
              <a:ext uri="{FF2B5EF4-FFF2-40B4-BE49-F238E27FC236}">
                <a16:creationId xmlns:a16="http://schemas.microsoft.com/office/drawing/2014/main" id="{94C972D1-B2AF-D341-8373-0B0BF22E8175}"/>
              </a:ext>
            </a:extLst>
          </p:cNvPr>
          <p:cNvSpPr/>
          <p:nvPr/>
        </p:nvSpPr>
        <p:spPr>
          <a:xfrm>
            <a:off x="3344037" y="4680437"/>
            <a:ext cx="144379" cy="144379"/>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C</a:t>
            </a:r>
            <a:endParaRPr kumimoji="1" lang="zh-CN" altLang="en-US" sz="1000" dirty="0">
              <a:latin typeface="Century Gothic" panose="020B0502020202020204" pitchFamily="34" charset="0"/>
              <a:ea typeface="SimSun" panose="02010600030101010101" pitchFamily="2" charset="-122"/>
            </a:endParaRPr>
          </a:p>
        </p:txBody>
      </p:sp>
      <p:grpSp>
        <p:nvGrpSpPr>
          <p:cNvPr id="44" name="组 79">
            <a:extLst>
              <a:ext uri="{FF2B5EF4-FFF2-40B4-BE49-F238E27FC236}">
                <a16:creationId xmlns:a16="http://schemas.microsoft.com/office/drawing/2014/main" id="{967975EB-3A14-AD4D-9F27-0A01B497F25D}"/>
              </a:ext>
            </a:extLst>
          </p:cNvPr>
          <p:cNvGrpSpPr/>
          <p:nvPr/>
        </p:nvGrpSpPr>
        <p:grpSpPr>
          <a:xfrm>
            <a:off x="1369169" y="3757466"/>
            <a:ext cx="1056180" cy="425924"/>
            <a:chOff x="2058179" y="4088660"/>
            <a:chExt cx="904983" cy="364952"/>
          </a:xfrm>
        </p:grpSpPr>
        <p:pic>
          <p:nvPicPr>
            <p:cNvPr id="45" name="Picture 57" descr="SSD.png">
              <a:extLst>
                <a:ext uri="{FF2B5EF4-FFF2-40B4-BE49-F238E27FC236}">
                  <a16:creationId xmlns:a16="http://schemas.microsoft.com/office/drawing/2014/main" id="{8541021F-5415-AD4B-81B4-8A90A9ACDF7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58179"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6" name="Picture 57" descr="SSD.png">
              <a:extLst>
                <a:ext uri="{FF2B5EF4-FFF2-40B4-BE49-F238E27FC236}">
                  <a16:creationId xmlns:a16="http://schemas.microsoft.com/office/drawing/2014/main" id="{554B1902-8A2C-6540-86D4-3FD8C758F16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46250"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47" name="圆角矩形 112">
            <a:extLst>
              <a:ext uri="{FF2B5EF4-FFF2-40B4-BE49-F238E27FC236}">
                <a16:creationId xmlns:a16="http://schemas.microsoft.com/office/drawing/2014/main" id="{8A1F911A-59F0-074B-9583-5725A0DDE14D}"/>
              </a:ext>
            </a:extLst>
          </p:cNvPr>
          <p:cNvSpPr/>
          <p:nvPr/>
        </p:nvSpPr>
        <p:spPr>
          <a:xfrm>
            <a:off x="936901" y="3680810"/>
            <a:ext cx="7276213" cy="553250"/>
          </a:xfrm>
          <a:prstGeom prst="roundRect">
            <a:avLst>
              <a:gd name="adj" fmla="val 5518"/>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8978" tIns="24489" rIns="48978" bIns="24489" numCol="1" spcCol="0" rtlCol="0" fromWordArt="0" anchor="ctr" anchorCtr="0" forceAA="0" compatLnSpc="1">
            <a:prstTxWarp prst="textNoShape">
              <a:avLst/>
            </a:prstTxWarp>
            <a:noAutofit/>
          </a:bodyPr>
          <a:lstStyle/>
          <a:p>
            <a:pPr algn="ctr"/>
            <a:endParaRPr lang="zh-CN" altLang="en-US" sz="964">
              <a:latin typeface="Century Gothic" panose="020B0502020202020204" pitchFamily="34" charset="0"/>
              <a:ea typeface="微軟正黑體" charset="-120"/>
            </a:endParaRPr>
          </a:p>
        </p:txBody>
      </p:sp>
      <p:sp>
        <p:nvSpPr>
          <p:cNvPr id="48" name="圆角矩形 118">
            <a:extLst>
              <a:ext uri="{FF2B5EF4-FFF2-40B4-BE49-F238E27FC236}">
                <a16:creationId xmlns:a16="http://schemas.microsoft.com/office/drawing/2014/main" id="{A6FB690B-0884-7142-BD3D-F40515D4086C}"/>
              </a:ext>
            </a:extLst>
          </p:cNvPr>
          <p:cNvSpPr/>
          <p:nvPr/>
        </p:nvSpPr>
        <p:spPr>
          <a:xfrm>
            <a:off x="1991040" y="4543959"/>
            <a:ext cx="144379" cy="14437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Q</a:t>
            </a:r>
            <a:endParaRPr kumimoji="1" lang="zh-CN" altLang="en-US" sz="1000" dirty="0">
              <a:latin typeface="Century Gothic" panose="020B0502020202020204" pitchFamily="34" charset="0"/>
              <a:ea typeface="SimSun" panose="02010600030101010101" pitchFamily="2" charset="-122"/>
            </a:endParaRPr>
          </a:p>
        </p:txBody>
      </p:sp>
      <p:sp>
        <p:nvSpPr>
          <p:cNvPr id="49" name="圆角矩形 119">
            <a:extLst>
              <a:ext uri="{FF2B5EF4-FFF2-40B4-BE49-F238E27FC236}">
                <a16:creationId xmlns:a16="http://schemas.microsoft.com/office/drawing/2014/main" id="{D745D719-746A-E64F-8FCA-E18931360181}"/>
              </a:ext>
            </a:extLst>
          </p:cNvPr>
          <p:cNvSpPr/>
          <p:nvPr/>
        </p:nvSpPr>
        <p:spPr>
          <a:xfrm>
            <a:off x="2191336" y="4629437"/>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A</a:t>
            </a:r>
            <a:endParaRPr kumimoji="1" lang="zh-CN" altLang="en-US" sz="1000" dirty="0">
              <a:latin typeface="Century Gothic" panose="020B0502020202020204" pitchFamily="34" charset="0"/>
              <a:ea typeface="SimSun" panose="02010600030101010101" pitchFamily="2" charset="-122"/>
            </a:endParaRPr>
          </a:p>
        </p:txBody>
      </p:sp>
      <p:sp>
        <p:nvSpPr>
          <p:cNvPr id="50" name="圆角矩形 120">
            <a:extLst>
              <a:ext uri="{FF2B5EF4-FFF2-40B4-BE49-F238E27FC236}">
                <a16:creationId xmlns:a16="http://schemas.microsoft.com/office/drawing/2014/main" id="{4C32A9B5-3E49-0049-8E88-22D15598C6C6}"/>
              </a:ext>
            </a:extLst>
          </p:cNvPr>
          <p:cNvSpPr/>
          <p:nvPr/>
        </p:nvSpPr>
        <p:spPr>
          <a:xfrm>
            <a:off x="1324076" y="4594496"/>
            <a:ext cx="144379" cy="144379"/>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J</a:t>
            </a:r>
            <a:endParaRPr kumimoji="1" lang="zh-CN" altLang="en-US" sz="1000" dirty="0">
              <a:latin typeface="Century Gothic" panose="020B0502020202020204" pitchFamily="34" charset="0"/>
              <a:ea typeface="SimSun" panose="02010600030101010101" pitchFamily="2" charset="-122"/>
            </a:endParaRPr>
          </a:p>
        </p:txBody>
      </p:sp>
      <p:sp>
        <p:nvSpPr>
          <p:cNvPr id="51" name="圆角矩形 121">
            <a:extLst>
              <a:ext uri="{FF2B5EF4-FFF2-40B4-BE49-F238E27FC236}">
                <a16:creationId xmlns:a16="http://schemas.microsoft.com/office/drawing/2014/main" id="{7648B13C-DD95-3942-96ED-E329BEE9FB3C}"/>
              </a:ext>
            </a:extLst>
          </p:cNvPr>
          <p:cNvSpPr/>
          <p:nvPr/>
        </p:nvSpPr>
        <p:spPr>
          <a:xfrm>
            <a:off x="2161620" y="4914193"/>
            <a:ext cx="144379" cy="144379"/>
          </a:xfrm>
          <a:prstGeom prst="round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V</a:t>
            </a:r>
            <a:endParaRPr kumimoji="1" lang="zh-CN" altLang="en-US" sz="1000" dirty="0">
              <a:latin typeface="Century Gothic" panose="020B0502020202020204" pitchFamily="34" charset="0"/>
              <a:ea typeface="SimSun" panose="02010600030101010101" pitchFamily="2" charset="-122"/>
            </a:endParaRPr>
          </a:p>
        </p:txBody>
      </p:sp>
      <p:sp>
        <p:nvSpPr>
          <p:cNvPr id="52" name="圆角矩形 122">
            <a:extLst>
              <a:ext uri="{FF2B5EF4-FFF2-40B4-BE49-F238E27FC236}">
                <a16:creationId xmlns:a16="http://schemas.microsoft.com/office/drawing/2014/main" id="{1F8D9246-8CB4-0A49-A1C4-4B9F77474823}"/>
              </a:ext>
            </a:extLst>
          </p:cNvPr>
          <p:cNvSpPr/>
          <p:nvPr/>
        </p:nvSpPr>
        <p:spPr>
          <a:xfrm>
            <a:off x="1995081" y="4976944"/>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T</a:t>
            </a:r>
            <a:endParaRPr kumimoji="1" lang="zh-CN" altLang="en-US" sz="1000" dirty="0">
              <a:latin typeface="Century Gothic" panose="020B0502020202020204" pitchFamily="34" charset="0"/>
              <a:ea typeface="SimSun" panose="02010600030101010101" pitchFamily="2" charset="-122"/>
            </a:endParaRPr>
          </a:p>
        </p:txBody>
      </p:sp>
      <p:sp>
        <p:nvSpPr>
          <p:cNvPr id="53" name="圆角矩形 124">
            <a:extLst>
              <a:ext uri="{FF2B5EF4-FFF2-40B4-BE49-F238E27FC236}">
                <a16:creationId xmlns:a16="http://schemas.microsoft.com/office/drawing/2014/main" id="{3A898391-0B36-184F-9151-140335CA119A}"/>
              </a:ext>
            </a:extLst>
          </p:cNvPr>
          <p:cNvSpPr/>
          <p:nvPr/>
        </p:nvSpPr>
        <p:spPr>
          <a:xfrm>
            <a:off x="1549728" y="4921068"/>
            <a:ext cx="144379" cy="144379"/>
          </a:xfrm>
          <a:prstGeom prst="round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S</a:t>
            </a:r>
            <a:endParaRPr kumimoji="1" lang="zh-CN" altLang="en-US" sz="1000" dirty="0">
              <a:latin typeface="Century Gothic" panose="020B0502020202020204" pitchFamily="34" charset="0"/>
              <a:ea typeface="SimSun" panose="02010600030101010101" pitchFamily="2" charset="-122"/>
            </a:endParaRPr>
          </a:p>
        </p:txBody>
      </p:sp>
      <p:sp>
        <p:nvSpPr>
          <p:cNvPr id="54" name="圆角矩形 125">
            <a:extLst>
              <a:ext uri="{FF2B5EF4-FFF2-40B4-BE49-F238E27FC236}">
                <a16:creationId xmlns:a16="http://schemas.microsoft.com/office/drawing/2014/main" id="{A89DAB4C-FC23-9A4A-81AC-B56B17473F35}"/>
              </a:ext>
            </a:extLst>
          </p:cNvPr>
          <p:cNvSpPr/>
          <p:nvPr/>
        </p:nvSpPr>
        <p:spPr>
          <a:xfrm>
            <a:off x="1549728" y="5086073"/>
            <a:ext cx="144379" cy="144379"/>
          </a:xfrm>
          <a:prstGeom prst="round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D</a:t>
            </a:r>
            <a:endParaRPr kumimoji="1" lang="zh-CN" altLang="en-US" sz="1000" dirty="0">
              <a:latin typeface="Century Gothic" panose="020B0502020202020204" pitchFamily="34" charset="0"/>
              <a:ea typeface="SimSun" panose="02010600030101010101" pitchFamily="2" charset="-122"/>
            </a:endParaRPr>
          </a:p>
        </p:txBody>
      </p:sp>
      <p:sp>
        <p:nvSpPr>
          <p:cNvPr id="55" name="圆角矩形 126">
            <a:extLst>
              <a:ext uri="{FF2B5EF4-FFF2-40B4-BE49-F238E27FC236}">
                <a16:creationId xmlns:a16="http://schemas.microsoft.com/office/drawing/2014/main" id="{FCF259E8-C84E-9541-816A-A2BBFEE525DB}"/>
              </a:ext>
            </a:extLst>
          </p:cNvPr>
          <p:cNvSpPr/>
          <p:nvPr/>
        </p:nvSpPr>
        <p:spPr>
          <a:xfrm>
            <a:off x="5566914" y="4584640"/>
            <a:ext cx="144379" cy="144379"/>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B</a:t>
            </a:r>
            <a:endParaRPr kumimoji="1" lang="zh-CN" altLang="en-US" sz="1000" dirty="0">
              <a:latin typeface="Century Gothic" panose="020B0502020202020204" pitchFamily="34" charset="0"/>
              <a:ea typeface="SimSun" panose="02010600030101010101" pitchFamily="2" charset="-122"/>
            </a:endParaRPr>
          </a:p>
        </p:txBody>
      </p:sp>
      <p:sp>
        <p:nvSpPr>
          <p:cNvPr id="56" name="圆角矩形 127">
            <a:extLst>
              <a:ext uri="{FF2B5EF4-FFF2-40B4-BE49-F238E27FC236}">
                <a16:creationId xmlns:a16="http://schemas.microsoft.com/office/drawing/2014/main" id="{8F2C0881-8976-2945-9939-A33A81429EDF}"/>
              </a:ext>
            </a:extLst>
          </p:cNvPr>
          <p:cNvSpPr/>
          <p:nvPr/>
        </p:nvSpPr>
        <p:spPr>
          <a:xfrm>
            <a:off x="1516467" y="4522307"/>
            <a:ext cx="144379" cy="144379"/>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F</a:t>
            </a:r>
            <a:endParaRPr kumimoji="1" lang="zh-CN" altLang="en-US" sz="1000" dirty="0">
              <a:latin typeface="Century Gothic" panose="020B0502020202020204" pitchFamily="34" charset="0"/>
              <a:ea typeface="SimSun" panose="02010600030101010101" pitchFamily="2" charset="-122"/>
            </a:endParaRPr>
          </a:p>
        </p:txBody>
      </p:sp>
      <p:sp>
        <p:nvSpPr>
          <p:cNvPr id="57" name="圆角矩形 128">
            <a:extLst>
              <a:ext uri="{FF2B5EF4-FFF2-40B4-BE49-F238E27FC236}">
                <a16:creationId xmlns:a16="http://schemas.microsoft.com/office/drawing/2014/main" id="{C9CFECCB-E883-554A-A2F7-582906C0B592}"/>
              </a:ext>
            </a:extLst>
          </p:cNvPr>
          <p:cNvSpPr/>
          <p:nvPr/>
        </p:nvSpPr>
        <p:spPr>
          <a:xfrm>
            <a:off x="1516467" y="4687312"/>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U</a:t>
            </a:r>
            <a:endParaRPr kumimoji="1" lang="zh-CN" altLang="en-US" sz="1000" dirty="0">
              <a:latin typeface="Century Gothic" panose="020B0502020202020204" pitchFamily="34" charset="0"/>
              <a:ea typeface="SimSun" panose="02010600030101010101" pitchFamily="2" charset="-122"/>
            </a:endParaRPr>
          </a:p>
        </p:txBody>
      </p:sp>
      <p:sp>
        <p:nvSpPr>
          <p:cNvPr id="58" name="圆角矩形 130">
            <a:extLst>
              <a:ext uri="{FF2B5EF4-FFF2-40B4-BE49-F238E27FC236}">
                <a16:creationId xmlns:a16="http://schemas.microsoft.com/office/drawing/2014/main" id="{A6E07648-C1C7-1E40-9EA6-5A1A556A33BD}"/>
              </a:ext>
            </a:extLst>
          </p:cNvPr>
          <p:cNvSpPr/>
          <p:nvPr/>
        </p:nvSpPr>
        <p:spPr>
          <a:xfrm>
            <a:off x="3797913" y="4529183"/>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K</a:t>
            </a:r>
            <a:endParaRPr kumimoji="1" lang="zh-CN" altLang="en-US" sz="1000" dirty="0">
              <a:latin typeface="Century Gothic" panose="020B0502020202020204" pitchFamily="34" charset="0"/>
              <a:ea typeface="SimSun" panose="02010600030101010101" pitchFamily="2" charset="-122"/>
            </a:endParaRPr>
          </a:p>
        </p:txBody>
      </p:sp>
      <p:sp>
        <p:nvSpPr>
          <p:cNvPr id="59" name="圆角矩形 131">
            <a:extLst>
              <a:ext uri="{FF2B5EF4-FFF2-40B4-BE49-F238E27FC236}">
                <a16:creationId xmlns:a16="http://schemas.microsoft.com/office/drawing/2014/main" id="{DA034C3E-888B-2D4A-A7B3-D9E6F2B77990}"/>
              </a:ext>
            </a:extLst>
          </p:cNvPr>
          <p:cNvSpPr/>
          <p:nvPr/>
        </p:nvSpPr>
        <p:spPr>
          <a:xfrm>
            <a:off x="3962575" y="4610664"/>
            <a:ext cx="144379" cy="144379"/>
          </a:xfrm>
          <a:prstGeom prst="round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S</a:t>
            </a:r>
            <a:endParaRPr kumimoji="1" lang="zh-CN" altLang="en-US" sz="1000" dirty="0">
              <a:latin typeface="Century Gothic" panose="020B0502020202020204" pitchFamily="34" charset="0"/>
              <a:ea typeface="SimSun" panose="02010600030101010101" pitchFamily="2" charset="-122"/>
            </a:endParaRPr>
          </a:p>
        </p:txBody>
      </p:sp>
      <p:sp>
        <p:nvSpPr>
          <p:cNvPr id="60" name="圆角矩形 132">
            <a:extLst>
              <a:ext uri="{FF2B5EF4-FFF2-40B4-BE49-F238E27FC236}">
                <a16:creationId xmlns:a16="http://schemas.microsoft.com/office/drawing/2014/main" id="{5164CF12-E82D-164D-BD40-A3CAF96F631B}"/>
              </a:ext>
            </a:extLst>
          </p:cNvPr>
          <p:cNvSpPr/>
          <p:nvPr/>
        </p:nvSpPr>
        <p:spPr>
          <a:xfrm>
            <a:off x="3151646" y="5002549"/>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O</a:t>
            </a:r>
            <a:endParaRPr kumimoji="1" lang="zh-CN" altLang="en-US" sz="1000" dirty="0">
              <a:latin typeface="Century Gothic" panose="020B0502020202020204" pitchFamily="34" charset="0"/>
              <a:ea typeface="SimSun" panose="02010600030101010101" pitchFamily="2" charset="-122"/>
            </a:endParaRPr>
          </a:p>
        </p:txBody>
      </p:sp>
      <p:sp>
        <p:nvSpPr>
          <p:cNvPr id="61" name="圆角矩形 133">
            <a:extLst>
              <a:ext uri="{FF2B5EF4-FFF2-40B4-BE49-F238E27FC236}">
                <a16:creationId xmlns:a16="http://schemas.microsoft.com/office/drawing/2014/main" id="{B15DDC8B-BA1C-8046-9D7E-20DB3408785C}"/>
              </a:ext>
            </a:extLst>
          </p:cNvPr>
          <p:cNvSpPr/>
          <p:nvPr/>
        </p:nvSpPr>
        <p:spPr>
          <a:xfrm>
            <a:off x="3323526" y="5079198"/>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M</a:t>
            </a:r>
            <a:endParaRPr kumimoji="1" lang="zh-CN" altLang="en-US" sz="1000" dirty="0">
              <a:latin typeface="Century Gothic" panose="020B0502020202020204" pitchFamily="34" charset="0"/>
              <a:ea typeface="SimSun" panose="02010600030101010101" pitchFamily="2" charset="-122"/>
            </a:endParaRPr>
          </a:p>
        </p:txBody>
      </p:sp>
      <p:sp>
        <p:nvSpPr>
          <p:cNvPr id="62" name="圆角矩形 134">
            <a:extLst>
              <a:ext uri="{FF2B5EF4-FFF2-40B4-BE49-F238E27FC236}">
                <a16:creationId xmlns:a16="http://schemas.microsoft.com/office/drawing/2014/main" id="{BBE3CAE3-ECCD-B04B-83D9-A97760131D79}"/>
              </a:ext>
            </a:extLst>
          </p:cNvPr>
          <p:cNvSpPr/>
          <p:nvPr/>
        </p:nvSpPr>
        <p:spPr>
          <a:xfrm>
            <a:off x="3344037" y="4915146"/>
            <a:ext cx="144379" cy="14437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Q</a:t>
            </a:r>
            <a:endParaRPr kumimoji="1" lang="zh-CN" altLang="en-US" sz="1000" dirty="0">
              <a:latin typeface="Century Gothic" panose="020B0502020202020204" pitchFamily="34" charset="0"/>
              <a:ea typeface="SimSun" panose="02010600030101010101" pitchFamily="2" charset="-122"/>
            </a:endParaRPr>
          </a:p>
        </p:txBody>
      </p:sp>
      <p:sp>
        <p:nvSpPr>
          <p:cNvPr id="63" name="圆角矩形 135">
            <a:extLst>
              <a:ext uri="{FF2B5EF4-FFF2-40B4-BE49-F238E27FC236}">
                <a16:creationId xmlns:a16="http://schemas.microsoft.com/office/drawing/2014/main" id="{1AA46B03-DD10-0848-8928-BFC3CD78632A}"/>
              </a:ext>
            </a:extLst>
          </p:cNvPr>
          <p:cNvSpPr/>
          <p:nvPr/>
        </p:nvSpPr>
        <p:spPr>
          <a:xfrm>
            <a:off x="3797913" y="4982946"/>
            <a:ext cx="144379" cy="144379"/>
          </a:xfrm>
          <a:prstGeom prst="round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D</a:t>
            </a:r>
            <a:endParaRPr kumimoji="1" lang="zh-CN" altLang="en-US" sz="1000" dirty="0">
              <a:latin typeface="Century Gothic" panose="020B0502020202020204" pitchFamily="34" charset="0"/>
              <a:ea typeface="SimSun" panose="02010600030101010101" pitchFamily="2" charset="-122"/>
            </a:endParaRPr>
          </a:p>
        </p:txBody>
      </p:sp>
      <p:sp>
        <p:nvSpPr>
          <p:cNvPr id="64" name="圆角矩形 136">
            <a:extLst>
              <a:ext uri="{FF2B5EF4-FFF2-40B4-BE49-F238E27FC236}">
                <a16:creationId xmlns:a16="http://schemas.microsoft.com/office/drawing/2014/main" id="{23A10550-FCAC-A94E-A6CD-1E6164F64315}"/>
              </a:ext>
            </a:extLst>
          </p:cNvPr>
          <p:cNvSpPr/>
          <p:nvPr/>
        </p:nvSpPr>
        <p:spPr>
          <a:xfrm>
            <a:off x="3962575" y="4934865"/>
            <a:ext cx="144379" cy="14437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G</a:t>
            </a:r>
            <a:endParaRPr kumimoji="1" lang="zh-CN" altLang="en-US" sz="1000" dirty="0">
              <a:latin typeface="Century Gothic" panose="020B0502020202020204" pitchFamily="34" charset="0"/>
              <a:ea typeface="SimSun" panose="02010600030101010101" pitchFamily="2" charset="-122"/>
            </a:endParaRPr>
          </a:p>
        </p:txBody>
      </p:sp>
      <p:sp>
        <p:nvSpPr>
          <p:cNvPr id="65" name="圆角矩形 137">
            <a:extLst>
              <a:ext uri="{FF2B5EF4-FFF2-40B4-BE49-F238E27FC236}">
                <a16:creationId xmlns:a16="http://schemas.microsoft.com/office/drawing/2014/main" id="{DA20BA23-F438-2D4E-BBAC-6A50CC19C760}"/>
              </a:ext>
            </a:extLst>
          </p:cNvPr>
          <p:cNvSpPr/>
          <p:nvPr/>
        </p:nvSpPr>
        <p:spPr>
          <a:xfrm>
            <a:off x="6741678" y="5075068"/>
            <a:ext cx="144379" cy="144379"/>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C</a:t>
            </a:r>
            <a:endParaRPr kumimoji="1" lang="zh-CN" altLang="en-US" sz="1000" dirty="0">
              <a:latin typeface="Century Gothic" panose="020B0502020202020204" pitchFamily="34" charset="0"/>
              <a:ea typeface="SimSun" panose="02010600030101010101" pitchFamily="2" charset="-122"/>
            </a:endParaRPr>
          </a:p>
        </p:txBody>
      </p:sp>
      <p:sp>
        <p:nvSpPr>
          <p:cNvPr id="66" name="圆角矩形 138">
            <a:extLst>
              <a:ext uri="{FF2B5EF4-FFF2-40B4-BE49-F238E27FC236}">
                <a16:creationId xmlns:a16="http://schemas.microsoft.com/office/drawing/2014/main" id="{E284202E-06AC-5A49-A3AA-8C74597D1074}"/>
              </a:ext>
            </a:extLst>
          </p:cNvPr>
          <p:cNvSpPr/>
          <p:nvPr/>
        </p:nvSpPr>
        <p:spPr>
          <a:xfrm>
            <a:off x="5131948" y="4695061"/>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H</a:t>
            </a:r>
            <a:endParaRPr kumimoji="1" lang="zh-CN" altLang="en-US" sz="1000" dirty="0">
              <a:latin typeface="Century Gothic" panose="020B0502020202020204" pitchFamily="34" charset="0"/>
              <a:ea typeface="SimSun" panose="02010600030101010101" pitchFamily="2" charset="-122"/>
            </a:endParaRPr>
          </a:p>
        </p:txBody>
      </p:sp>
      <p:sp>
        <p:nvSpPr>
          <p:cNvPr id="67" name="圆角矩形 140">
            <a:extLst>
              <a:ext uri="{FF2B5EF4-FFF2-40B4-BE49-F238E27FC236}">
                <a16:creationId xmlns:a16="http://schemas.microsoft.com/office/drawing/2014/main" id="{2273F276-062C-2540-BB53-99392FD25EB6}"/>
              </a:ext>
            </a:extLst>
          </p:cNvPr>
          <p:cNvSpPr/>
          <p:nvPr/>
        </p:nvSpPr>
        <p:spPr>
          <a:xfrm>
            <a:off x="7361578" y="4667982"/>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H</a:t>
            </a:r>
            <a:endParaRPr kumimoji="1" lang="zh-CN" altLang="en-US" sz="1000" dirty="0">
              <a:latin typeface="Century Gothic" panose="020B0502020202020204" pitchFamily="34" charset="0"/>
              <a:ea typeface="SimSun" panose="02010600030101010101" pitchFamily="2" charset="-122"/>
            </a:endParaRPr>
          </a:p>
        </p:txBody>
      </p:sp>
      <p:sp>
        <p:nvSpPr>
          <p:cNvPr id="68" name="圆角矩形 141">
            <a:extLst>
              <a:ext uri="{FF2B5EF4-FFF2-40B4-BE49-F238E27FC236}">
                <a16:creationId xmlns:a16="http://schemas.microsoft.com/office/drawing/2014/main" id="{D7D05386-B75E-5C43-A131-56AF6706F68F}"/>
              </a:ext>
            </a:extLst>
          </p:cNvPr>
          <p:cNvSpPr/>
          <p:nvPr/>
        </p:nvSpPr>
        <p:spPr>
          <a:xfrm>
            <a:off x="7531389" y="4681311"/>
            <a:ext cx="144379" cy="144379"/>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E</a:t>
            </a:r>
            <a:endParaRPr kumimoji="1" lang="zh-CN" altLang="en-US" sz="1000" dirty="0">
              <a:latin typeface="Century Gothic" panose="020B0502020202020204" pitchFamily="34" charset="0"/>
              <a:ea typeface="SimSun" panose="02010600030101010101" pitchFamily="2" charset="-122"/>
            </a:endParaRPr>
          </a:p>
        </p:txBody>
      </p:sp>
      <p:sp>
        <p:nvSpPr>
          <p:cNvPr id="69" name="圆角矩形 142">
            <a:extLst>
              <a:ext uri="{FF2B5EF4-FFF2-40B4-BE49-F238E27FC236}">
                <a16:creationId xmlns:a16="http://schemas.microsoft.com/office/drawing/2014/main" id="{41AB3F5B-7C94-E047-A08D-276F4B168B0F}"/>
              </a:ext>
            </a:extLst>
          </p:cNvPr>
          <p:cNvSpPr/>
          <p:nvPr/>
        </p:nvSpPr>
        <p:spPr>
          <a:xfrm>
            <a:off x="7524152" y="4527902"/>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R</a:t>
            </a:r>
            <a:endParaRPr kumimoji="1" lang="zh-CN" altLang="en-US" sz="1000" dirty="0">
              <a:latin typeface="Century Gothic" panose="020B0502020202020204" pitchFamily="34" charset="0"/>
              <a:ea typeface="SimSun" panose="02010600030101010101" pitchFamily="2" charset="-122"/>
            </a:endParaRPr>
          </a:p>
        </p:txBody>
      </p:sp>
      <p:sp>
        <p:nvSpPr>
          <p:cNvPr id="70" name="圆角矩形 143">
            <a:extLst>
              <a:ext uri="{FF2B5EF4-FFF2-40B4-BE49-F238E27FC236}">
                <a16:creationId xmlns:a16="http://schemas.microsoft.com/office/drawing/2014/main" id="{9214B390-ACAA-174B-8C00-8EAEAFE0E300}"/>
              </a:ext>
            </a:extLst>
          </p:cNvPr>
          <p:cNvSpPr/>
          <p:nvPr/>
        </p:nvSpPr>
        <p:spPr>
          <a:xfrm>
            <a:off x="7352914" y="5073581"/>
            <a:ext cx="144379" cy="144379"/>
          </a:xfrm>
          <a:prstGeom prst="round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D</a:t>
            </a:r>
            <a:endParaRPr kumimoji="1" lang="zh-CN" altLang="en-US" sz="1000" dirty="0">
              <a:latin typeface="Century Gothic" panose="020B0502020202020204" pitchFamily="34" charset="0"/>
              <a:ea typeface="SimSun" panose="02010600030101010101" pitchFamily="2" charset="-122"/>
            </a:endParaRPr>
          </a:p>
        </p:txBody>
      </p:sp>
      <p:sp>
        <p:nvSpPr>
          <p:cNvPr id="71" name="圆角矩形 145">
            <a:extLst>
              <a:ext uri="{FF2B5EF4-FFF2-40B4-BE49-F238E27FC236}">
                <a16:creationId xmlns:a16="http://schemas.microsoft.com/office/drawing/2014/main" id="{DDF37AB3-DAB3-4A42-8876-DE5E7570B04D}"/>
              </a:ext>
            </a:extLst>
          </p:cNvPr>
          <p:cNvSpPr/>
          <p:nvPr/>
        </p:nvSpPr>
        <p:spPr>
          <a:xfrm>
            <a:off x="5780184" y="4560685"/>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U</a:t>
            </a:r>
            <a:endParaRPr kumimoji="1" lang="zh-CN" altLang="en-US" sz="1000" dirty="0">
              <a:latin typeface="Century Gothic" panose="020B0502020202020204" pitchFamily="34" charset="0"/>
              <a:ea typeface="SimSun" panose="02010600030101010101" pitchFamily="2" charset="-122"/>
            </a:endParaRPr>
          </a:p>
        </p:txBody>
      </p:sp>
      <p:sp>
        <p:nvSpPr>
          <p:cNvPr id="72" name="圆角矩形 146">
            <a:extLst>
              <a:ext uri="{FF2B5EF4-FFF2-40B4-BE49-F238E27FC236}">
                <a16:creationId xmlns:a16="http://schemas.microsoft.com/office/drawing/2014/main" id="{3C976767-DC8C-BD40-B0E6-263D8E66223B}"/>
              </a:ext>
            </a:extLst>
          </p:cNvPr>
          <p:cNvSpPr/>
          <p:nvPr/>
        </p:nvSpPr>
        <p:spPr>
          <a:xfrm>
            <a:off x="5573013" y="5045848"/>
            <a:ext cx="144379" cy="144379"/>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F</a:t>
            </a:r>
            <a:endParaRPr kumimoji="1" lang="zh-CN" altLang="en-US" sz="1000" dirty="0">
              <a:latin typeface="Century Gothic" panose="020B0502020202020204" pitchFamily="34" charset="0"/>
              <a:ea typeface="SimSun" panose="02010600030101010101" pitchFamily="2" charset="-122"/>
            </a:endParaRPr>
          </a:p>
        </p:txBody>
      </p:sp>
      <p:sp>
        <p:nvSpPr>
          <p:cNvPr id="73" name="圆角矩形 147">
            <a:extLst>
              <a:ext uri="{FF2B5EF4-FFF2-40B4-BE49-F238E27FC236}">
                <a16:creationId xmlns:a16="http://schemas.microsoft.com/office/drawing/2014/main" id="{4A107353-295E-6A43-9A96-8ABB842DDC96}"/>
              </a:ext>
            </a:extLst>
          </p:cNvPr>
          <p:cNvSpPr/>
          <p:nvPr/>
        </p:nvSpPr>
        <p:spPr>
          <a:xfrm>
            <a:off x="5773309" y="4980072"/>
            <a:ext cx="144379" cy="144379"/>
          </a:xfrm>
          <a:prstGeom prst="round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V</a:t>
            </a:r>
            <a:endParaRPr kumimoji="1" lang="zh-CN" altLang="en-US" sz="1000" dirty="0">
              <a:latin typeface="Century Gothic" panose="020B0502020202020204" pitchFamily="34" charset="0"/>
              <a:ea typeface="SimSun" panose="02010600030101010101" pitchFamily="2" charset="-122"/>
            </a:endParaRPr>
          </a:p>
        </p:txBody>
      </p:sp>
      <p:sp>
        <p:nvSpPr>
          <p:cNvPr id="74" name="圆角矩形 148">
            <a:extLst>
              <a:ext uri="{FF2B5EF4-FFF2-40B4-BE49-F238E27FC236}">
                <a16:creationId xmlns:a16="http://schemas.microsoft.com/office/drawing/2014/main" id="{58148BC0-28AE-444D-8FC4-7E04C9D63270}"/>
              </a:ext>
            </a:extLst>
          </p:cNvPr>
          <p:cNvSpPr/>
          <p:nvPr/>
        </p:nvSpPr>
        <p:spPr>
          <a:xfrm>
            <a:off x="4940495" y="4636445"/>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M</a:t>
            </a:r>
            <a:endParaRPr kumimoji="1" lang="zh-CN" altLang="en-US" sz="1000" dirty="0">
              <a:latin typeface="Century Gothic" panose="020B0502020202020204" pitchFamily="34" charset="0"/>
              <a:ea typeface="SimSun" panose="02010600030101010101" pitchFamily="2" charset="-122"/>
            </a:endParaRPr>
          </a:p>
        </p:txBody>
      </p:sp>
      <p:sp>
        <p:nvSpPr>
          <p:cNvPr id="75" name="圆角矩形 149">
            <a:extLst>
              <a:ext uri="{FF2B5EF4-FFF2-40B4-BE49-F238E27FC236}">
                <a16:creationId xmlns:a16="http://schemas.microsoft.com/office/drawing/2014/main" id="{8AC6306E-0901-A949-9BC5-CD6671AC7F59}"/>
              </a:ext>
            </a:extLst>
          </p:cNvPr>
          <p:cNvSpPr/>
          <p:nvPr/>
        </p:nvSpPr>
        <p:spPr>
          <a:xfrm>
            <a:off x="5140791" y="5036642"/>
            <a:ext cx="144379" cy="144379"/>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E</a:t>
            </a:r>
            <a:endParaRPr kumimoji="1" lang="zh-CN" altLang="en-US" sz="1000" dirty="0">
              <a:latin typeface="Century Gothic" panose="020B0502020202020204" pitchFamily="34" charset="0"/>
              <a:ea typeface="SimSun" panose="02010600030101010101" pitchFamily="2" charset="-122"/>
            </a:endParaRPr>
          </a:p>
        </p:txBody>
      </p:sp>
      <p:sp>
        <p:nvSpPr>
          <p:cNvPr id="76" name="圆角矩形 151">
            <a:extLst>
              <a:ext uri="{FF2B5EF4-FFF2-40B4-BE49-F238E27FC236}">
                <a16:creationId xmlns:a16="http://schemas.microsoft.com/office/drawing/2014/main" id="{7BCA182A-169D-974F-AD6C-9463800E7835}"/>
              </a:ext>
            </a:extLst>
          </p:cNvPr>
          <p:cNvSpPr/>
          <p:nvPr/>
        </p:nvSpPr>
        <p:spPr>
          <a:xfrm>
            <a:off x="6961969" y="4634070"/>
            <a:ext cx="144379" cy="144379"/>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J</a:t>
            </a:r>
            <a:endParaRPr kumimoji="1" lang="zh-CN" altLang="en-US" sz="1000" dirty="0">
              <a:latin typeface="Century Gothic" panose="020B0502020202020204" pitchFamily="34" charset="0"/>
              <a:ea typeface="SimSun" panose="02010600030101010101" pitchFamily="2" charset="-122"/>
            </a:endParaRPr>
          </a:p>
        </p:txBody>
      </p:sp>
      <p:sp>
        <p:nvSpPr>
          <p:cNvPr id="77" name="圆角矩形 152">
            <a:extLst>
              <a:ext uri="{FF2B5EF4-FFF2-40B4-BE49-F238E27FC236}">
                <a16:creationId xmlns:a16="http://schemas.microsoft.com/office/drawing/2014/main" id="{C2960582-5060-764A-87F6-082B17D86947}"/>
              </a:ext>
            </a:extLst>
          </p:cNvPr>
          <p:cNvSpPr/>
          <p:nvPr/>
        </p:nvSpPr>
        <p:spPr>
          <a:xfrm>
            <a:off x="4949243" y="5072881"/>
            <a:ext cx="144379" cy="14437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G</a:t>
            </a:r>
            <a:endParaRPr kumimoji="1" lang="zh-CN" altLang="en-US" sz="1000" dirty="0">
              <a:latin typeface="Century Gothic" panose="020B0502020202020204" pitchFamily="34" charset="0"/>
              <a:ea typeface="SimSun" panose="02010600030101010101" pitchFamily="2" charset="-122"/>
            </a:endParaRPr>
          </a:p>
        </p:txBody>
      </p:sp>
      <p:sp>
        <p:nvSpPr>
          <p:cNvPr id="78" name="圆角矩形 153">
            <a:extLst>
              <a:ext uri="{FF2B5EF4-FFF2-40B4-BE49-F238E27FC236}">
                <a16:creationId xmlns:a16="http://schemas.microsoft.com/office/drawing/2014/main" id="{E7C376DB-8FDA-EE4F-A4A2-1B183D0B59D3}"/>
              </a:ext>
            </a:extLst>
          </p:cNvPr>
          <p:cNvSpPr/>
          <p:nvPr/>
        </p:nvSpPr>
        <p:spPr>
          <a:xfrm>
            <a:off x="6899421" y="4921067"/>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T</a:t>
            </a:r>
            <a:endParaRPr kumimoji="1" lang="zh-CN" altLang="en-US" sz="1000" dirty="0">
              <a:latin typeface="Century Gothic" panose="020B0502020202020204" pitchFamily="34" charset="0"/>
              <a:ea typeface="SimSun" panose="02010600030101010101" pitchFamily="2" charset="-122"/>
            </a:endParaRPr>
          </a:p>
        </p:txBody>
      </p:sp>
      <p:sp>
        <p:nvSpPr>
          <p:cNvPr id="79" name="圆角矩形 154">
            <a:extLst>
              <a:ext uri="{FF2B5EF4-FFF2-40B4-BE49-F238E27FC236}">
                <a16:creationId xmlns:a16="http://schemas.microsoft.com/office/drawing/2014/main" id="{75AD22F8-7B13-8241-980A-75051422D48F}"/>
              </a:ext>
            </a:extLst>
          </p:cNvPr>
          <p:cNvSpPr/>
          <p:nvPr/>
        </p:nvSpPr>
        <p:spPr>
          <a:xfrm>
            <a:off x="7501315" y="5036642"/>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P</a:t>
            </a:r>
            <a:endParaRPr kumimoji="1" lang="zh-CN" altLang="en-US" sz="1000" dirty="0">
              <a:latin typeface="Century Gothic" panose="020B0502020202020204" pitchFamily="34" charset="0"/>
              <a:ea typeface="SimSun" panose="02010600030101010101" pitchFamily="2" charset="-122"/>
            </a:endParaRPr>
          </a:p>
        </p:txBody>
      </p:sp>
      <p:sp>
        <p:nvSpPr>
          <p:cNvPr id="80" name="圆角矩形 155">
            <a:extLst>
              <a:ext uri="{FF2B5EF4-FFF2-40B4-BE49-F238E27FC236}">
                <a16:creationId xmlns:a16="http://schemas.microsoft.com/office/drawing/2014/main" id="{D698E323-50E6-1A41-9C77-3CD1EAD85A60}"/>
              </a:ext>
            </a:extLst>
          </p:cNvPr>
          <p:cNvSpPr/>
          <p:nvPr/>
        </p:nvSpPr>
        <p:spPr>
          <a:xfrm>
            <a:off x="6920550" y="5066475"/>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O</a:t>
            </a:r>
            <a:endParaRPr kumimoji="1" lang="zh-CN" altLang="en-US" sz="1000" dirty="0">
              <a:latin typeface="Century Gothic" panose="020B0502020202020204" pitchFamily="34" charset="0"/>
              <a:ea typeface="SimSun" panose="02010600030101010101" pitchFamily="2" charset="-122"/>
            </a:endParaRPr>
          </a:p>
        </p:txBody>
      </p:sp>
      <p:grpSp>
        <p:nvGrpSpPr>
          <p:cNvPr id="81" name="组 79">
            <a:extLst>
              <a:ext uri="{FF2B5EF4-FFF2-40B4-BE49-F238E27FC236}">
                <a16:creationId xmlns:a16="http://schemas.microsoft.com/office/drawing/2014/main" id="{F8194A26-D4BD-3E47-ADC8-47FC741D7C0A}"/>
              </a:ext>
            </a:extLst>
          </p:cNvPr>
          <p:cNvGrpSpPr/>
          <p:nvPr/>
        </p:nvGrpSpPr>
        <p:grpSpPr>
          <a:xfrm>
            <a:off x="3125788" y="3757466"/>
            <a:ext cx="1056180" cy="425924"/>
            <a:chOff x="2058179" y="4088660"/>
            <a:chExt cx="904983" cy="364952"/>
          </a:xfrm>
        </p:grpSpPr>
        <p:pic>
          <p:nvPicPr>
            <p:cNvPr id="82" name="Picture 57" descr="SSD.png">
              <a:extLst>
                <a:ext uri="{FF2B5EF4-FFF2-40B4-BE49-F238E27FC236}">
                  <a16:creationId xmlns:a16="http://schemas.microsoft.com/office/drawing/2014/main" id="{C7A8B2AE-A437-C841-8FDB-8097F8B0436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58179"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 name="Picture 57" descr="SSD.png">
              <a:extLst>
                <a:ext uri="{FF2B5EF4-FFF2-40B4-BE49-F238E27FC236}">
                  <a16:creationId xmlns:a16="http://schemas.microsoft.com/office/drawing/2014/main" id="{67C9F9B8-6406-9C44-B075-3AE65B4F559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46250"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84" name="组 79">
            <a:extLst>
              <a:ext uri="{FF2B5EF4-FFF2-40B4-BE49-F238E27FC236}">
                <a16:creationId xmlns:a16="http://schemas.microsoft.com/office/drawing/2014/main" id="{E46BFFE6-E625-A241-A794-D734CC87D347}"/>
              </a:ext>
            </a:extLst>
          </p:cNvPr>
          <p:cNvGrpSpPr/>
          <p:nvPr/>
        </p:nvGrpSpPr>
        <p:grpSpPr>
          <a:xfrm>
            <a:off x="4957235" y="3757466"/>
            <a:ext cx="1056180" cy="425924"/>
            <a:chOff x="2058179" y="4088660"/>
            <a:chExt cx="904983" cy="364952"/>
          </a:xfrm>
        </p:grpSpPr>
        <p:pic>
          <p:nvPicPr>
            <p:cNvPr id="85" name="Picture 57" descr="SSD.png">
              <a:extLst>
                <a:ext uri="{FF2B5EF4-FFF2-40B4-BE49-F238E27FC236}">
                  <a16:creationId xmlns:a16="http://schemas.microsoft.com/office/drawing/2014/main" id="{CBA81BAA-C545-3A4B-B240-D54CA754518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58179"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6" name="Picture 57" descr="SSD.png">
              <a:extLst>
                <a:ext uri="{FF2B5EF4-FFF2-40B4-BE49-F238E27FC236}">
                  <a16:creationId xmlns:a16="http://schemas.microsoft.com/office/drawing/2014/main" id="{782D14CE-4002-BD43-873D-C54148E34F5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46250"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87" name="组 79">
            <a:extLst>
              <a:ext uri="{FF2B5EF4-FFF2-40B4-BE49-F238E27FC236}">
                <a16:creationId xmlns:a16="http://schemas.microsoft.com/office/drawing/2014/main" id="{E420E6B8-DB80-AA44-8C75-E31AFC68CF62}"/>
              </a:ext>
            </a:extLst>
          </p:cNvPr>
          <p:cNvGrpSpPr/>
          <p:nvPr/>
        </p:nvGrpSpPr>
        <p:grpSpPr>
          <a:xfrm>
            <a:off x="6734920" y="3757466"/>
            <a:ext cx="1056180" cy="425924"/>
            <a:chOff x="2058179" y="4088660"/>
            <a:chExt cx="904983" cy="364952"/>
          </a:xfrm>
        </p:grpSpPr>
        <p:pic>
          <p:nvPicPr>
            <p:cNvPr id="88" name="Picture 57" descr="SSD.png">
              <a:extLst>
                <a:ext uri="{FF2B5EF4-FFF2-40B4-BE49-F238E27FC236}">
                  <a16:creationId xmlns:a16="http://schemas.microsoft.com/office/drawing/2014/main" id="{EB86A3E5-CDAD-6342-9D9B-B867AB0A0D3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58179"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9" name="Picture 57" descr="SSD.png">
              <a:extLst>
                <a:ext uri="{FF2B5EF4-FFF2-40B4-BE49-F238E27FC236}">
                  <a16:creationId xmlns:a16="http://schemas.microsoft.com/office/drawing/2014/main" id="{802080DE-2FBC-0245-8716-AFA2ECADC2A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46250" y="4088660"/>
              <a:ext cx="416912" cy="3649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90" name="椭圆 168">
            <a:extLst>
              <a:ext uri="{FF2B5EF4-FFF2-40B4-BE49-F238E27FC236}">
                <a16:creationId xmlns:a16="http://schemas.microsoft.com/office/drawing/2014/main" id="{13E205A4-4A22-E34B-A801-B9E998B1FA27}"/>
              </a:ext>
            </a:extLst>
          </p:cNvPr>
          <p:cNvSpPr/>
          <p:nvPr/>
        </p:nvSpPr>
        <p:spPr>
          <a:xfrm>
            <a:off x="3217982" y="4507411"/>
            <a:ext cx="813564" cy="81356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400" b="1" dirty="0">
                <a:latin typeface="Century Gothic" panose="020B0502020202020204" pitchFamily="34" charset="0"/>
              </a:rPr>
              <a:t>!</a:t>
            </a:r>
            <a:endParaRPr kumimoji="1" lang="zh-CN" altLang="en-US" sz="4400" b="1" dirty="0">
              <a:latin typeface="Century Gothic" panose="020B0502020202020204" pitchFamily="34" charset="0"/>
            </a:endParaRPr>
          </a:p>
        </p:txBody>
      </p:sp>
      <p:sp>
        <p:nvSpPr>
          <p:cNvPr id="91" name="圆角矩形 169">
            <a:extLst>
              <a:ext uri="{FF2B5EF4-FFF2-40B4-BE49-F238E27FC236}">
                <a16:creationId xmlns:a16="http://schemas.microsoft.com/office/drawing/2014/main" id="{4DAC5E0B-DE72-E641-B79D-D33109FA950A}"/>
              </a:ext>
            </a:extLst>
          </p:cNvPr>
          <p:cNvSpPr/>
          <p:nvPr/>
        </p:nvSpPr>
        <p:spPr>
          <a:xfrm>
            <a:off x="5085448" y="4510356"/>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A</a:t>
            </a:r>
            <a:endParaRPr kumimoji="1" lang="zh-CN" altLang="en-US" sz="1000" dirty="0">
              <a:latin typeface="Century Gothic" panose="020B0502020202020204" pitchFamily="34" charset="0"/>
              <a:ea typeface="SimSun" panose="02010600030101010101" pitchFamily="2" charset="-122"/>
            </a:endParaRPr>
          </a:p>
        </p:txBody>
      </p:sp>
      <p:sp>
        <p:nvSpPr>
          <p:cNvPr id="92" name="圆角矩形 171">
            <a:extLst>
              <a:ext uri="{FF2B5EF4-FFF2-40B4-BE49-F238E27FC236}">
                <a16:creationId xmlns:a16="http://schemas.microsoft.com/office/drawing/2014/main" id="{09D9464F-C860-334B-968F-34D9BD3322F5}"/>
              </a:ext>
            </a:extLst>
          </p:cNvPr>
          <p:cNvSpPr/>
          <p:nvPr/>
        </p:nvSpPr>
        <p:spPr>
          <a:xfrm>
            <a:off x="1363754" y="5045848"/>
            <a:ext cx="144379" cy="144379"/>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C</a:t>
            </a:r>
            <a:endParaRPr kumimoji="1" lang="zh-CN" altLang="en-US" sz="1000" dirty="0">
              <a:latin typeface="Century Gothic" panose="020B0502020202020204" pitchFamily="34" charset="0"/>
              <a:ea typeface="SimSun" panose="02010600030101010101" pitchFamily="2" charset="-122"/>
            </a:endParaRPr>
          </a:p>
        </p:txBody>
      </p:sp>
      <p:sp>
        <p:nvSpPr>
          <p:cNvPr id="93" name="圆角矩形 172">
            <a:extLst>
              <a:ext uri="{FF2B5EF4-FFF2-40B4-BE49-F238E27FC236}">
                <a16:creationId xmlns:a16="http://schemas.microsoft.com/office/drawing/2014/main" id="{76E4D8FF-535E-B845-AF1C-D6BF744730D7}"/>
              </a:ext>
            </a:extLst>
          </p:cNvPr>
          <p:cNvSpPr/>
          <p:nvPr/>
        </p:nvSpPr>
        <p:spPr>
          <a:xfrm>
            <a:off x="6767674" y="4654213"/>
            <a:ext cx="144379" cy="144379"/>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B</a:t>
            </a:r>
            <a:endParaRPr kumimoji="1" lang="zh-CN" altLang="en-US" sz="1000" dirty="0">
              <a:latin typeface="Century Gothic" panose="020B0502020202020204" pitchFamily="34" charset="0"/>
              <a:ea typeface="SimSun" panose="02010600030101010101" pitchFamily="2" charset="-122"/>
            </a:endParaRPr>
          </a:p>
        </p:txBody>
      </p:sp>
      <p:sp>
        <p:nvSpPr>
          <p:cNvPr id="94" name="圆角矩形 98">
            <a:extLst>
              <a:ext uri="{FF2B5EF4-FFF2-40B4-BE49-F238E27FC236}">
                <a16:creationId xmlns:a16="http://schemas.microsoft.com/office/drawing/2014/main" id="{3E13CEB8-7D5F-AF4B-8013-238B3D51ED33}"/>
              </a:ext>
            </a:extLst>
          </p:cNvPr>
          <p:cNvSpPr/>
          <p:nvPr/>
        </p:nvSpPr>
        <p:spPr>
          <a:xfrm>
            <a:off x="2157733" y="5082062"/>
            <a:ext cx="144379" cy="1443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O</a:t>
            </a:r>
            <a:endParaRPr kumimoji="1" lang="zh-CN" altLang="en-US" sz="1000" dirty="0">
              <a:latin typeface="Century Gothic" panose="020B0502020202020204" pitchFamily="34" charset="0"/>
              <a:ea typeface="SimSun" panose="02010600030101010101" pitchFamily="2" charset="-122"/>
            </a:endParaRPr>
          </a:p>
        </p:txBody>
      </p:sp>
      <p:sp>
        <p:nvSpPr>
          <p:cNvPr id="95" name="圆角矩形 100">
            <a:extLst>
              <a:ext uri="{FF2B5EF4-FFF2-40B4-BE49-F238E27FC236}">
                <a16:creationId xmlns:a16="http://schemas.microsoft.com/office/drawing/2014/main" id="{6F89F2F2-1727-5A4D-808B-C63C1CF1E730}"/>
              </a:ext>
            </a:extLst>
          </p:cNvPr>
          <p:cNvSpPr/>
          <p:nvPr/>
        </p:nvSpPr>
        <p:spPr>
          <a:xfrm>
            <a:off x="5042501" y="4900167"/>
            <a:ext cx="144379" cy="14437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K</a:t>
            </a:r>
            <a:endParaRPr kumimoji="1" lang="zh-CN" altLang="en-US" sz="1000" dirty="0">
              <a:latin typeface="Century Gothic" panose="020B0502020202020204" pitchFamily="34" charset="0"/>
              <a:ea typeface="SimSun" panose="02010600030101010101" pitchFamily="2" charset="-122"/>
            </a:endParaRPr>
          </a:p>
        </p:txBody>
      </p:sp>
      <p:sp>
        <p:nvSpPr>
          <p:cNvPr id="96" name="圆角矩形 101">
            <a:extLst>
              <a:ext uri="{FF2B5EF4-FFF2-40B4-BE49-F238E27FC236}">
                <a16:creationId xmlns:a16="http://schemas.microsoft.com/office/drawing/2014/main" id="{111EF412-B257-E84D-9DD5-4671E14FBFB1}"/>
              </a:ext>
            </a:extLst>
          </p:cNvPr>
          <p:cNvSpPr/>
          <p:nvPr/>
        </p:nvSpPr>
        <p:spPr>
          <a:xfrm>
            <a:off x="6827231" y="4496207"/>
            <a:ext cx="144379" cy="144379"/>
          </a:xfrm>
          <a:prstGeom prst="round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S</a:t>
            </a:r>
            <a:endParaRPr kumimoji="1" lang="zh-CN" altLang="en-US" sz="1000" dirty="0">
              <a:latin typeface="Century Gothic" panose="020B0502020202020204" pitchFamily="34" charset="0"/>
              <a:ea typeface="SimSun" panose="02010600030101010101" pitchFamily="2" charset="-122"/>
            </a:endParaRPr>
          </a:p>
        </p:txBody>
      </p:sp>
      <p:sp>
        <p:nvSpPr>
          <p:cNvPr id="97" name="圆角矩形 102">
            <a:extLst>
              <a:ext uri="{FF2B5EF4-FFF2-40B4-BE49-F238E27FC236}">
                <a16:creationId xmlns:a16="http://schemas.microsoft.com/office/drawing/2014/main" id="{6D6D1543-8F7F-6D48-9862-B346F3F5BCFD}"/>
              </a:ext>
            </a:extLst>
          </p:cNvPr>
          <p:cNvSpPr/>
          <p:nvPr/>
        </p:nvSpPr>
        <p:spPr>
          <a:xfrm>
            <a:off x="7392939" y="4888518"/>
            <a:ext cx="144379" cy="14437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G</a:t>
            </a:r>
            <a:endParaRPr kumimoji="1" lang="zh-CN" altLang="en-US" sz="1000" dirty="0">
              <a:latin typeface="Century Gothic" panose="020B0502020202020204" pitchFamily="34" charset="0"/>
              <a:ea typeface="SimSun" panose="02010600030101010101" pitchFamily="2" charset="-122"/>
            </a:endParaRPr>
          </a:p>
        </p:txBody>
      </p:sp>
      <p:sp>
        <p:nvSpPr>
          <p:cNvPr id="98" name="圆角矩形 103">
            <a:extLst>
              <a:ext uri="{FF2B5EF4-FFF2-40B4-BE49-F238E27FC236}">
                <a16:creationId xmlns:a16="http://schemas.microsoft.com/office/drawing/2014/main" id="{24650EC0-D6EB-9748-B46C-DA325FE32DC4}"/>
              </a:ext>
            </a:extLst>
          </p:cNvPr>
          <p:cNvSpPr/>
          <p:nvPr/>
        </p:nvSpPr>
        <p:spPr>
          <a:xfrm>
            <a:off x="7362793" y="4510055"/>
            <a:ext cx="144379" cy="14437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00" dirty="0">
                <a:latin typeface="Century Gothic" panose="020B0502020202020204" pitchFamily="34" charset="0"/>
                <a:ea typeface="SimSun" panose="02010600030101010101" pitchFamily="2" charset="-122"/>
              </a:rPr>
              <a:t>Q</a:t>
            </a:r>
            <a:endParaRPr kumimoji="1" lang="zh-CN" altLang="en-US" sz="1000" dirty="0">
              <a:latin typeface="Century Gothic" panose="020B0502020202020204" pitchFamily="34" charset="0"/>
              <a:ea typeface="SimSun" panose="02010600030101010101" pitchFamily="2" charset="-122"/>
            </a:endParaRPr>
          </a:p>
        </p:txBody>
      </p:sp>
    </p:spTree>
    <p:extLst>
      <p:ext uri="{BB962C8B-B14F-4D97-AF65-F5344CB8AC3E}">
        <p14:creationId xmlns:p14="http://schemas.microsoft.com/office/powerpoint/2010/main" val="41012723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par>
                          <p:cTn id="7" fill="hold">
                            <p:stCondLst>
                              <p:cond delay="0"/>
                            </p:stCondLst>
                            <p:childTnLst>
                              <p:par>
                                <p:cTn id="8" presetID="35" presetClass="emph" presetSubtype="0" repeatCount="3000" fill="hold" grpId="0" nodeType="afterEffect">
                                  <p:stCondLst>
                                    <p:cond delay="0"/>
                                  </p:stCondLst>
                                  <p:childTnLst>
                                    <p:anim calcmode="discrete" valueType="str">
                                      <p:cBhvr>
                                        <p:cTn id="9" dur="1000" fill="hold"/>
                                        <p:tgtEl>
                                          <p:spTgt spid="90"/>
                                        </p:tgtEl>
                                        <p:attrNameLst>
                                          <p:attrName>style.visibility</p:attrName>
                                        </p:attrNameLst>
                                      </p:cBhvr>
                                      <p:tavLst>
                                        <p:tav tm="0">
                                          <p:val>
                                            <p:strVal val="hidden"/>
                                          </p:val>
                                        </p:tav>
                                        <p:tav tm="50000">
                                          <p:val>
                                            <p:strVal val="visible"/>
                                          </p:val>
                                        </p:tav>
                                      </p:tavLst>
                                    </p:anim>
                                  </p:childTnLst>
                                </p:cTn>
                              </p:par>
                            </p:childTnLst>
                          </p:cTn>
                        </p:par>
                        <p:par>
                          <p:cTn id="10" fill="hold">
                            <p:stCondLst>
                              <p:cond delay="3000"/>
                            </p:stCondLst>
                            <p:childTnLst>
                              <p:par>
                                <p:cTn id="11" presetID="42" presetClass="path" presetSubtype="0" accel="50000" decel="50000" fill="hold" nodeType="afterEffect">
                                  <p:stCondLst>
                                    <p:cond delay="0"/>
                                  </p:stCondLst>
                                  <p:childTnLst>
                                    <p:animMotion origin="layout" path="M -1.66667E-6 4.07407E-6 L 0.21758 0.00138 " pathEditMode="relative" rAng="0" ptsTypes="AA">
                                      <p:cBhvr>
                                        <p:cTn id="12" dur="2000" fill="hold"/>
                                        <p:tgtEl>
                                          <p:spTgt spid="33"/>
                                        </p:tgtEl>
                                        <p:attrNameLst>
                                          <p:attrName>ppt_x</p:attrName>
                                          <p:attrName>ppt_y</p:attrName>
                                        </p:attrNameLst>
                                      </p:cBhvr>
                                      <p:rCtr x="10872" y="69"/>
                                    </p:animMotion>
                                  </p:childTnLst>
                                </p:cTn>
                              </p:par>
                            </p:childTnLst>
                          </p:cTn>
                        </p:par>
                        <p:par>
                          <p:cTn id="13" fill="hold">
                            <p:stCondLst>
                              <p:cond delay="5000"/>
                            </p:stCondLst>
                            <p:childTnLst>
                              <p:par>
                                <p:cTn id="14" presetID="37" presetClass="entr" presetSubtype="0" fill="hold" grpId="0" nodeType="afterEffect">
                                  <p:stCondLst>
                                    <p:cond delay="0"/>
                                  </p:stCondLst>
                                  <p:childTnLst>
                                    <p:set>
                                      <p:cBhvr>
                                        <p:cTn id="15" dur="1" fill="hold">
                                          <p:stCondLst>
                                            <p:cond delay="0"/>
                                          </p:stCondLst>
                                        </p:cTn>
                                        <p:tgtEl>
                                          <p:spTgt spid="91"/>
                                        </p:tgtEl>
                                        <p:attrNameLst>
                                          <p:attrName>style.visibility</p:attrName>
                                        </p:attrNameLst>
                                      </p:cBhvr>
                                      <p:to>
                                        <p:strVal val="visible"/>
                                      </p:to>
                                    </p:set>
                                    <p:animEffect transition="in" filter="fade">
                                      <p:cBhvr>
                                        <p:cTn id="16" dur="1000"/>
                                        <p:tgtEl>
                                          <p:spTgt spid="91"/>
                                        </p:tgtEl>
                                      </p:cBhvr>
                                    </p:animEffect>
                                    <p:anim calcmode="lin" valueType="num">
                                      <p:cBhvr>
                                        <p:cTn id="17" dur="1000" fill="hold"/>
                                        <p:tgtEl>
                                          <p:spTgt spid="91"/>
                                        </p:tgtEl>
                                        <p:attrNameLst>
                                          <p:attrName>ppt_x</p:attrName>
                                        </p:attrNameLst>
                                      </p:cBhvr>
                                      <p:tavLst>
                                        <p:tav tm="0">
                                          <p:val>
                                            <p:strVal val="#ppt_x"/>
                                          </p:val>
                                        </p:tav>
                                        <p:tav tm="100000">
                                          <p:val>
                                            <p:strVal val="#ppt_x"/>
                                          </p:val>
                                        </p:tav>
                                      </p:tavLst>
                                    </p:anim>
                                    <p:anim calcmode="lin" valueType="num">
                                      <p:cBhvr>
                                        <p:cTn id="18" dur="900" decel="100000" fill="hold"/>
                                        <p:tgtEl>
                                          <p:spTgt spid="91"/>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91"/>
                                        </p:tgtEl>
                                        <p:attrNameLst>
                                          <p:attrName>ppt_y</p:attrName>
                                        </p:attrNameLst>
                                      </p:cBhvr>
                                      <p:tavLst>
                                        <p:tav tm="0">
                                          <p:val>
                                            <p:strVal val="#ppt_y-.03"/>
                                          </p:val>
                                        </p:tav>
                                        <p:tav tm="100000">
                                          <p:val>
                                            <p:strVal val="#ppt_y"/>
                                          </p:val>
                                        </p:tav>
                                      </p:tavLst>
                                    </p:anim>
                                  </p:childTnLst>
                                </p:cTn>
                              </p:par>
                              <p:par>
                                <p:cTn id="20" presetID="37" presetClass="entr" presetSubtype="0" fill="hold" grpId="0" nodeType="withEffect">
                                  <p:stCondLst>
                                    <p:cond delay="0"/>
                                  </p:stCondLst>
                                  <p:childTnLst>
                                    <p:set>
                                      <p:cBhvr>
                                        <p:cTn id="21" dur="1" fill="hold">
                                          <p:stCondLst>
                                            <p:cond delay="0"/>
                                          </p:stCondLst>
                                        </p:cTn>
                                        <p:tgtEl>
                                          <p:spTgt spid="93"/>
                                        </p:tgtEl>
                                        <p:attrNameLst>
                                          <p:attrName>style.visibility</p:attrName>
                                        </p:attrNameLst>
                                      </p:cBhvr>
                                      <p:to>
                                        <p:strVal val="visible"/>
                                      </p:to>
                                    </p:set>
                                    <p:animEffect transition="in" filter="fade">
                                      <p:cBhvr>
                                        <p:cTn id="22" dur="1000"/>
                                        <p:tgtEl>
                                          <p:spTgt spid="93"/>
                                        </p:tgtEl>
                                      </p:cBhvr>
                                    </p:animEffect>
                                    <p:anim calcmode="lin" valueType="num">
                                      <p:cBhvr>
                                        <p:cTn id="23" dur="1000" fill="hold"/>
                                        <p:tgtEl>
                                          <p:spTgt spid="93"/>
                                        </p:tgtEl>
                                        <p:attrNameLst>
                                          <p:attrName>ppt_x</p:attrName>
                                        </p:attrNameLst>
                                      </p:cBhvr>
                                      <p:tavLst>
                                        <p:tav tm="0">
                                          <p:val>
                                            <p:strVal val="#ppt_x"/>
                                          </p:val>
                                        </p:tav>
                                        <p:tav tm="100000">
                                          <p:val>
                                            <p:strVal val="#ppt_x"/>
                                          </p:val>
                                        </p:tav>
                                      </p:tavLst>
                                    </p:anim>
                                    <p:anim calcmode="lin" valueType="num">
                                      <p:cBhvr>
                                        <p:cTn id="24" dur="900" decel="100000" fill="hold"/>
                                        <p:tgtEl>
                                          <p:spTgt spid="93"/>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3"/>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0"/>
                                  </p:stCondLst>
                                  <p:childTnLst>
                                    <p:set>
                                      <p:cBhvr>
                                        <p:cTn id="27" dur="1" fill="hold">
                                          <p:stCondLst>
                                            <p:cond delay="0"/>
                                          </p:stCondLst>
                                        </p:cTn>
                                        <p:tgtEl>
                                          <p:spTgt spid="92"/>
                                        </p:tgtEl>
                                        <p:attrNameLst>
                                          <p:attrName>style.visibility</p:attrName>
                                        </p:attrNameLst>
                                      </p:cBhvr>
                                      <p:to>
                                        <p:strVal val="visible"/>
                                      </p:to>
                                    </p:set>
                                    <p:animEffect transition="in" filter="fade">
                                      <p:cBhvr>
                                        <p:cTn id="28" dur="1000"/>
                                        <p:tgtEl>
                                          <p:spTgt spid="92"/>
                                        </p:tgtEl>
                                      </p:cBhvr>
                                    </p:animEffect>
                                    <p:anim calcmode="lin" valueType="num">
                                      <p:cBhvr>
                                        <p:cTn id="29" dur="1000" fill="hold"/>
                                        <p:tgtEl>
                                          <p:spTgt spid="92"/>
                                        </p:tgtEl>
                                        <p:attrNameLst>
                                          <p:attrName>ppt_x</p:attrName>
                                        </p:attrNameLst>
                                      </p:cBhvr>
                                      <p:tavLst>
                                        <p:tav tm="0">
                                          <p:val>
                                            <p:strVal val="#ppt_x"/>
                                          </p:val>
                                        </p:tav>
                                        <p:tav tm="100000">
                                          <p:val>
                                            <p:strVal val="#ppt_x"/>
                                          </p:val>
                                        </p:tav>
                                      </p:tavLst>
                                    </p:anim>
                                    <p:anim calcmode="lin" valueType="num">
                                      <p:cBhvr>
                                        <p:cTn id="30" dur="900" decel="100000" fill="hold"/>
                                        <p:tgtEl>
                                          <p:spTgt spid="9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92"/>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1000"/>
                                        <p:tgtEl>
                                          <p:spTgt spid="70"/>
                                        </p:tgtEl>
                                      </p:cBhvr>
                                    </p:animEffect>
                                    <p:anim calcmode="lin" valueType="num">
                                      <p:cBhvr>
                                        <p:cTn id="35" dur="1000" fill="hold"/>
                                        <p:tgtEl>
                                          <p:spTgt spid="70"/>
                                        </p:tgtEl>
                                        <p:attrNameLst>
                                          <p:attrName>ppt_x</p:attrName>
                                        </p:attrNameLst>
                                      </p:cBhvr>
                                      <p:tavLst>
                                        <p:tav tm="0">
                                          <p:val>
                                            <p:strVal val="#ppt_x"/>
                                          </p:val>
                                        </p:tav>
                                        <p:tav tm="100000">
                                          <p:val>
                                            <p:strVal val="#ppt_x"/>
                                          </p:val>
                                        </p:tav>
                                      </p:tavLst>
                                    </p:anim>
                                    <p:anim calcmode="lin" valueType="num">
                                      <p:cBhvr>
                                        <p:cTn id="36" dur="900" decel="100000" fill="hold"/>
                                        <p:tgtEl>
                                          <p:spTgt spid="70"/>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70"/>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1000"/>
                                        <p:tgtEl>
                                          <p:spTgt spid="94"/>
                                        </p:tgtEl>
                                      </p:cBhvr>
                                    </p:animEffect>
                                    <p:anim calcmode="lin" valueType="num">
                                      <p:cBhvr>
                                        <p:cTn id="41" dur="1000" fill="hold"/>
                                        <p:tgtEl>
                                          <p:spTgt spid="94"/>
                                        </p:tgtEl>
                                        <p:attrNameLst>
                                          <p:attrName>ppt_x</p:attrName>
                                        </p:attrNameLst>
                                      </p:cBhvr>
                                      <p:tavLst>
                                        <p:tav tm="0">
                                          <p:val>
                                            <p:strVal val="#ppt_x"/>
                                          </p:val>
                                        </p:tav>
                                        <p:tav tm="100000">
                                          <p:val>
                                            <p:strVal val="#ppt_x"/>
                                          </p:val>
                                        </p:tav>
                                      </p:tavLst>
                                    </p:anim>
                                    <p:anim calcmode="lin" valueType="num">
                                      <p:cBhvr>
                                        <p:cTn id="42" dur="900" decel="100000" fill="hold"/>
                                        <p:tgtEl>
                                          <p:spTgt spid="9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9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0"/>
                                  </p:stCondLst>
                                  <p:childTnLst>
                                    <p:set>
                                      <p:cBhvr>
                                        <p:cTn id="45" dur="1" fill="hold">
                                          <p:stCondLst>
                                            <p:cond delay="0"/>
                                          </p:stCondLst>
                                        </p:cTn>
                                        <p:tgtEl>
                                          <p:spTgt spid="95"/>
                                        </p:tgtEl>
                                        <p:attrNameLst>
                                          <p:attrName>style.visibility</p:attrName>
                                        </p:attrNameLst>
                                      </p:cBhvr>
                                      <p:to>
                                        <p:strVal val="visible"/>
                                      </p:to>
                                    </p:set>
                                    <p:animEffect transition="in" filter="fade">
                                      <p:cBhvr>
                                        <p:cTn id="46" dur="1000"/>
                                        <p:tgtEl>
                                          <p:spTgt spid="95"/>
                                        </p:tgtEl>
                                      </p:cBhvr>
                                    </p:animEffect>
                                    <p:anim calcmode="lin" valueType="num">
                                      <p:cBhvr>
                                        <p:cTn id="47" dur="1000" fill="hold"/>
                                        <p:tgtEl>
                                          <p:spTgt spid="95"/>
                                        </p:tgtEl>
                                        <p:attrNameLst>
                                          <p:attrName>ppt_x</p:attrName>
                                        </p:attrNameLst>
                                      </p:cBhvr>
                                      <p:tavLst>
                                        <p:tav tm="0">
                                          <p:val>
                                            <p:strVal val="#ppt_x"/>
                                          </p:val>
                                        </p:tav>
                                        <p:tav tm="100000">
                                          <p:val>
                                            <p:strVal val="#ppt_x"/>
                                          </p:val>
                                        </p:tav>
                                      </p:tavLst>
                                    </p:anim>
                                    <p:anim calcmode="lin" valueType="num">
                                      <p:cBhvr>
                                        <p:cTn id="48" dur="900" decel="100000" fill="hold"/>
                                        <p:tgtEl>
                                          <p:spTgt spid="95"/>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95"/>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0"/>
                                  </p:stCondLst>
                                  <p:childTnLst>
                                    <p:set>
                                      <p:cBhvr>
                                        <p:cTn id="51" dur="1" fill="hold">
                                          <p:stCondLst>
                                            <p:cond delay="0"/>
                                          </p:stCondLst>
                                        </p:cTn>
                                        <p:tgtEl>
                                          <p:spTgt spid="96"/>
                                        </p:tgtEl>
                                        <p:attrNameLst>
                                          <p:attrName>style.visibility</p:attrName>
                                        </p:attrNameLst>
                                      </p:cBhvr>
                                      <p:to>
                                        <p:strVal val="visible"/>
                                      </p:to>
                                    </p:set>
                                    <p:animEffect transition="in" filter="fade">
                                      <p:cBhvr>
                                        <p:cTn id="52" dur="1000"/>
                                        <p:tgtEl>
                                          <p:spTgt spid="96"/>
                                        </p:tgtEl>
                                      </p:cBhvr>
                                    </p:animEffect>
                                    <p:anim calcmode="lin" valueType="num">
                                      <p:cBhvr>
                                        <p:cTn id="53" dur="1000" fill="hold"/>
                                        <p:tgtEl>
                                          <p:spTgt spid="96"/>
                                        </p:tgtEl>
                                        <p:attrNameLst>
                                          <p:attrName>ppt_x</p:attrName>
                                        </p:attrNameLst>
                                      </p:cBhvr>
                                      <p:tavLst>
                                        <p:tav tm="0">
                                          <p:val>
                                            <p:strVal val="#ppt_x"/>
                                          </p:val>
                                        </p:tav>
                                        <p:tav tm="100000">
                                          <p:val>
                                            <p:strVal val="#ppt_x"/>
                                          </p:val>
                                        </p:tav>
                                      </p:tavLst>
                                    </p:anim>
                                    <p:anim calcmode="lin" valueType="num">
                                      <p:cBhvr>
                                        <p:cTn id="54" dur="900" decel="100000" fill="hold"/>
                                        <p:tgtEl>
                                          <p:spTgt spid="96"/>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96"/>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0"/>
                                  </p:stCondLst>
                                  <p:childTnLst>
                                    <p:set>
                                      <p:cBhvr>
                                        <p:cTn id="57" dur="1" fill="hold">
                                          <p:stCondLst>
                                            <p:cond delay="0"/>
                                          </p:stCondLst>
                                        </p:cTn>
                                        <p:tgtEl>
                                          <p:spTgt spid="97"/>
                                        </p:tgtEl>
                                        <p:attrNameLst>
                                          <p:attrName>style.visibility</p:attrName>
                                        </p:attrNameLst>
                                      </p:cBhvr>
                                      <p:to>
                                        <p:strVal val="visible"/>
                                      </p:to>
                                    </p:set>
                                    <p:animEffect transition="in" filter="fade">
                                      <p:cBhvr>
                                        <p:cTn id="58" dur="1000"/>
                                        <p:tgtEl>
                                          <p:spTgt spid="97"/>
                                        </p:tgtEl>
                                      </p:cBhvr>
                                    </p:animEffect>
                                    <p:anim calcmode="lin" valueType="num">
                                      <p:cBhvr>
                                        <p:cTn id="59" dur="1000" fill="hold"/>
                                        <p:tgtEl>
                                          <p:spTgt spid="97"/>
                                        </p:tgtEl>
                                        <p:attrNameLst>
                                          <p:attrName>ppt_x</p:attrName>
                                        </p:attrNameLst>
                                      </p:cBhvr>
                                      <p:tavLst>
                                        <p:tav tm="0">
                                          <p:val>
                                            <p:strVal val="#ppt_x"/>
                                          </p:val>
                                        </p:tav>
                                        <p:tav tm="100000">
                                          <p:val>
                                            <p:strVal val="#ppt_x"/>
                                          </p:val>
                                        </p:tav>
                                      </p:tavLst>
                                    </p:anim>
                                    <p:anim calcmode="lin" valueType="num">
                                      <p:cBhvr>
                                        <p:cTn id="60" dur="900" decel="100000" fill="hold"/>
                                        <p:tgtEl>
                                          <p:spTgt spid="97"/>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97"/>
                                        </p:tgtEl>
                                        <p:attrNameLst>
                                          <p:attrName>ppt_y</p:attrName>
                                        </p:attrNameLst>
                                      </p:cBhvr>
                                      <p:tavLst>
                                        <p:tav tm="0">
                                          <p:val>
                                            <p:strVal val="#ppt_y-.03"/>
                                          </p:val>
                                        </p:tav>
                                        <p:tav tm="100000">
                                          <p:val>
                                            <p:strVal val="#ppt_y"/>
                                          </p:val>
                                        </p:tav>
                                      </p:tavLst>
                                    </p:anim>
                                  </p:childTnLst>
                                </p:cTn>
                              </p:par>
                              <p:par>
                                <p:cTn id="62" presetID="37" presetClass="entr" presetSubtype="0" fill="hold" grpId="0" nodeType="withEffect">
                                  <p:stCondLst>
                                    <p:cond delay="0"/>
                                  </p:stCondLst>
                                  <p:childTnLst>
                                    <p:set>
                                      <p:cBhvr>
                                        <p:cTn id="63" dur="1" fill="hold">
                                          <p:stCondLst>
                                            <p:cond delay="0"/>
                                          </p:stCondLst>
                                        </p:cTn>
                                        <p:tgtEl>
                                          <p:spTgt spid="98"/>
                                        </p:tgtEl>
                                        <p:attrNameLst>
                                          <p:attrName>style.visibility</p:attrName>
                                        </p:attrNameLst>
                                      </p:cBhvr>
                                      <p:to>
                                        <p:strVal val="visible"/>
                                      </p:to>
                                    </p:set>
                                    <p:animEffect transition="in" filter="fade">
                                      <p:cBhvr>
                                        <p:cTn id="64" dur="1000"/>
                                        <p:tgtEl>
                                          <p:spTgt spid="98"/>
                                        </p:tgtEl>
                                      </p:cBhvr>
                                    </p:animEffect>
                                    <p:anim calcmode="lin" valueType="num">
                                      <p:cBhvr>
                                        <p:cTn id="65" dur="1000" fill="hold"/>
                                        <p:tgtEl>
                                          <p:spTgt spid="98"/>
                                        </p:tgtEl>
                                        <p:attrNameLst>
                                          <p:attrName>ppt_x</p:attrName>
                                        </p:attrNameLst>
                                      </p:cBhvr>
                                      <p:tavLst>
                                        <p:tav tm="0">
                                          <p:val>
                                            <p:strVal val="#ppt_x"/>
                                          </p:val>
                                        </p:tav>
                                        <p:tav tm="100000">
                                          <p:val>
                                            <p:strVal val="#ppt_x"/>
                                          </p:val>
                                        </p:tav>
                                      </p:tavLst>
                                    </p:anim>
                                    <p:anim calcmode="lin" valueType="num">
                                      <p:cBhvr>
                                        <p:cTn id="66" dur="900" decel="100000" fill="hold"/>
                                        <p:tgtEl>
                                          <p:spTgt spid="98"/>
                                        </p:tgtEl>
                                        <p:attrNameLst>
                                          <p:attrName>ppt_y</p:attrName>
                                        </p:attrNameLst>
                                      </p:cBhvr>
                                      <p:tavLst>
                                        <p:tav tm="0">
                                          <p:val>
                                            <p:strVal val="#ppt_y+1"/>
                                          </p:val>
                                        </p:tav>
                                        <p:tav tm="100000">
                                          <p:val>
                                            <p:strVal val="#ppt_y-.03"/>
                                          </p:val>
                                        </p:tav>
                                      </p:tavLst>
                                    </p:anim>
                                    <p:anim calcmode="lin" valueType="num">
                                      <p:cBhvr>
                                        <p:cTn id="67"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90" grpId="0" animBg="1"/>
      <p:bldP spid="90" grpId="1" animBg="1"/>
      <p:bldP spid="91" grpId="0" animBg="1"/>
      <p:bldP spid="92" grpId="0" animBg="1"/>
      <p:bldP spid="93" grpId="0" animBg="1"/>
      <p:bldP spid="94" grpId="0" animBg="1"/>
      <p:bldP spid="95" grpId="0" animBg="1"/>
      <p:bldP spid="96" grpId="0" animBg="1"/>
      <p:bldP spid="97" grpId="0" animBg="1"/>
      <p:bldP spid="9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19</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8809355" cy="1200329"/>
            <a:chOff x="1" y="200326"/>
            <a:chExt cx="8809355" cy="1200329"/>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2" y="200326"/>
              <a:ext cx="8229704" cy="1200329"/>
            </a:xfrm>
            <a:prstGeom prst="rect">
              <a:avLst/>
            </a:prstGeom>
          </p:spPr>
          <p:txBody>
            <a:bodyPr wrap="square">
              <a:spAutoFit/>
            </a:bodyPr>
            <a:lstStyle/>
            <a:p>
              <a:r>
                <a:rPr lang="en-US" altLang="zh-CN" sz="2400" b="1" dirty="0">
                  <a:solidFill>
                    <a:schemeClr val="bg1"/>
                  </a:solidFill>
                  <a:latin typeface="Century Gothic" panose="020B0502020202020204" pitchFamily="34" charset="0"/>
                  <a:ea typeface="微软雅黑" charset="-122"/>
                </a:rPr>
                <a:t>Data Time Machine, Quickly Recover Data and </a:t>
              </a:r>
            </a:p>
            <a:p>
              <a:r>
                <a:rPr lang="en-US" altLang="zh-CN" sz="2400" b="1" dirty="0">
                  <a:solidFill>
                    <a:schemeClr val="bg1"/>
                  </a:solidFill>
                  <a:latin typeface="Century Gothic" panose="020B0502020202020204" pitchFamily="34" charset="0"/>
                  <a:ea typeface="微软雅黑" charset="-122"/>
                </a:rPr>
                <a:t>VM After Encountering Unexpected Events </a:t>
              </a:r>
            </a:p>
            <a:p>
              <a:r>
                <a:rPr lang="en-US" altLang="zh-CN" sz="2400" b="1" dirty="0">
                  <a:solidFill>
                    <a:srgbClr val="00B0F0"/>
                  </a:solidFill>
                  <a:latin typeface="Century Gothic" panose="020B0502020202020204" pitchFamily="34" charset="0"/>
                  <a:ea typeface="微软雅黑" charset="-122"/>
                </a:rPr>
                <a:t>(Attacked by Ransomware,</a:t>
              </a:r>
              <a:r>
                <a:rPr lang="zh-CN" altLang="en-US" sz="2400" b="1" dirty="0">
                  <a:solidFill>
                    <a:srgbClr val="00B0F0"/>
                  </a:solidFill>
                  <a:latin typeface="Century Gothic" panose="020B0502020202020204" pitchFamily="34" charset="0"/>
                  <a:ea typeface="微软雅黑" charset="-122"/>
                </a:rPr>
                <a:t> </a:t>
              </a:r>
              <a:r>
                <a:rPr lang="en-US" altLang="zh-CN" sz="2400" b="1" dirty="0">
                  <a:solidFill>
                    <a:srgbClr val="00B0F0"/>
                  </a:solidFill>
                  <a:latin typeface="Century Gothic" panose="020B0502020202020204" pitchFamily="34" charset="0"/>
                  <a:ea typeface="微软雅黑" charset="-122"/>
                </a:rPr>
                <a:t>Accidental deletion)</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5" name="组合 4">
            <a:extLst>
              <a:ext uri="{FF2B5EF4-FFF2-40B4-BE49-F238E27FC236}">
                <a16:creationId xmlns:a16="http://schemas.microsoft.com/office/drawing/2014/main" id="{6F9BA004-3232-724A-832F-FA48A34068D1}"/>
              </a:ext>
            </a:extLst>
          </p:cNvPr>
          <p:cNvGrpSpPr/>
          <p:nvPr/>
        </p:nvGrpSpPr>
        <p:grpSpPr>
          <a:xfrm>
            <a:off x="1089660" y="1591733"/>
            <a:ext cx="10169945" cy="4373033"/>
            <a:chOff x="658814" y="1155700"/>
            <a:chExt cx="10987086" cy="4724400"/>
          </a:xfrm>
        </p:grpSpPr>
        <p:sp>
          <p:nvSpPr>
            <p:cNvPr id="32" name="矩形 31">
              <a:extLst>
                <a:ext uri="{FF2B5EF4-FFF2-40B4-BE49-F238E27FC236}">
                  <a16:creationId xmlns:a16="http://schemas.microsoft.com/office/drawing/2014/main" id="{9808C379-2BC7-F346-8B91-1A563561359A}"/>
                </a:ext>
              </a:extLst>
            </p:cNvPr>
            <p:cNvSpPr/>
            <p:nvPr/>
          </p:nvSpPr>
          <p:spPr>
            <a:xfrm>
              <a:off x="658814" y="1155700"/>
              <a:ext cx="10987086" cy="4724400"/>
            </a:xfrm>
            <a:prstGeom prst="rect">
              <a:avLst/>
            </a:prstGeom>
            <a:solidFill>
              <a:srgbClr val="00B0F0">
                <a:alpha val="10000"/>
              </a:srgbClr>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内容占位符 2">
              <a:extLst>
                <a:ext uri="{FF2B5EF4-FFF2-40B4-BE49-F238E27FC236}">
                  <a16:creationId xmlns:a16="http://schemas.microsoft.com/office/drawing/2014/main" id="{E5060832-E9EB-DC41-8B2A-F46B33B3A88A}"/>
                </a:ext>
              </a:extLst>
            </p:cNvPr>
            <p:cNvSpPr txBox="1">
              <a:spLocks/>
            </p:cNvSpPr>
            <p:nvPr/>
          </p:nvSpPr>
          <p:spPr>
            <a:xfrm>
              <a:off x="8524916" y="4759639"/>
              <a:ext cx="2925340" cy="542635"/>
            </a:xfrm>
            <a:prstGeom prst="rect">
              <a:avLst/>
            </a:prstGeom>
          </p:spPr>
          <p:txBody>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buFont typeface="Arial" panose="020B0604020202020204" pitchFamily="34" charset="0"/>
                <a:buNone/>
              </a:pPr>
              <a:endParaRPr kumimoji="1" lang="zh-CN" altLang="en-US" sz="2000">
                <a:solidFill>
                  <a:srgbClr val="FFC000"/>
                </a:solidFill>
              </a:endParaRPr>
            </a:p>
          </p:txBody>
        </p:sp>
        <p:grpSp>
          <p:nvGrpSpPr>
            <p:cNvPr id="34" name="组 3">
              <a:extLst>
                <a:ext uri="{FF2B5EF4-FFF2-40B4-BE49-F238E27FC236}">
                  <a16:creationId xmlns:a16="http://schemas.microsoft.com/office/drawing/2014/main" id="{66C8D402-5F9E-974B-A2DC-C01EF67BC7B8}"/>
                </a:ext>
              </a:extLst>
            </p:cNvPr>
            <p:cNvGrpSpPr>
              <a:grpSpLocks noChangeAspect="1"/>
            </p:cNvGrpSpPr>
            <p:nvPr/>
          </p:nvGrpSpPr>
          <p:grpSpPr>
            <a:xfrm>
              <a:off x="901911" y="1515155"/>
              <a:ext cx="10417393" cy="3309280"/>
              <a:chOff x="611561" y="2132857"/>
              <a:chExt cx="7762470" cy="2465894"/>
            </a:xfrm>
          </p:grpSpPr>
          <p:grpSp>
            <p:nvGrpSpPr>
              <p:cNvPr id="35" name="组 54">
                <a:extLst>
                  <a:ext uri="{FF2B5EF4-FFF2-40B4-BE49-F238E27FC236}">
                    <a16:creationId xmlns:a16="http://schemas.microsoft.com/office/drawing/2014/main" id="{DF2A32EE-AB6F-904F-BFDC-9E2AEC001021}"/>
                  </a:ext>
                </a:extLst>
              </p:cNvPr>
              <p:cNvGrpSpPr/>
              <p:nvPr/>
            </p:nvGrpSpPr>
            <p:grpSpPr>
              <a:xfrm>
                <a:off x="611561" y="3085529"/>
                <a:ext cx="3921036" cy="858642"/>
                <a:chOff x="1602471" y="2721220"/>
                <a:chExt cx="5996154" cy="858642"/>
              </a:xfrm>
            </p:grpSpPr>
            <p:sp>
              <p:nvSpPr>
                <p:cNvPr id="213" name="Rounded Rectangle 60">
                  <a:extLst>
                    <a:ext uri="{FF2B5EF4-FFF2-40B4-BE49-F238E27FC236}">
                      <a16:creationId xmlns:a16="http://schemas.microsoft.com/office/drawing/2014/main" id="{7978BE0A-D9D4-0F43-AF2F-FD692E5789C1}"/>
                    </a:ext>
                  </a:extLst>
                </p:cNvPr>
                <p:cNvSpPr/>
                <p:nvPr/>
              </p:nvSpPr>
              <p:spPr bwMode="auto">
                <a:xfrm>
                  <a:off x="3721024" y="2721383"/>
                  <a:ext cx="3844300" cy="286802"/>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b="1">
                      <a:solidFill>
                        <a:schemeClr val="bg1"/>
                      </a:solidFill>
                      <a:ea typeface="微软雅黑" panose="020B0503020204020204" pitchFamily="34" charset="-122"/>
                    </a:rPr>
                    <a:t>aSV</a:t>
                  </a:r>
                  <a:r>
                    <a:rPr lang="zh-CN" altLang="en-US" sz="1400" b="1">
                      <a:solidFill>
                        <a:schemeClr val="bg1"/>
                      </a:solidFill>
                      <a:ea typeface="微软雅黑" panose="020B0503020204020204" pitchFamily="34" charset="-122"/>
                    </a:rPr>
                    <a:t>（</a:t>
                  </a:r>
                  <a:r>
                    <a:rPr lang="en-US" altLang="zh-CN" sz="1400" b="1">
                      <a:solidFill>
                        <a:schemeClr val="bg1"/>
                      </a:solidFill>
                      <a:ea typeface="微软雅黑" panose="020B0503020204020204" pitchFamily="34" charset="-122"/>
                    </a:rPr>
                    <a:t>Hypervisor</a:t>
                  </a:r>
                  <a:r>
                    <a:rPr lang="zh-CN" altLang="en-US" sz="1400" b="1">
                      <a:solidFill>
                        <a:schemeClr val="bg1"/>
                      </a:solidFill>
                      <a:ea typeface="微软雅黑" panose="020B0503020204020204" pitchFamily="34" charset="-122"/>
                    </a:rPr>
                    <a:t>）</a:t>
                  </a:r>
                  <a:endParaRPr lang="en-US" sz="1400" b="1">
                    <a:solidFill>
                      <a:schemeClr val="bg1"/>
                    </a:solidFill>
                    <a:ea typeface="微软雅黑" panose="020B0503020204020204" pitchFamily="34" charset="-122"/>
                  </a:endParaRPr>
                </a:p>
              </p:txBody>
            </p:sp>
            <p:sp>
              <p:nvSpPr>
                <p:cNvPr id="214" name="Rounded Rectangle 60">
                  <a:extLst>
                    <a:ext uri="{FF2B5EF4-FFF2-40B4-BE49-F238E27FC236}">
                      <a16:creationId xmlns:a16="http://schemas.microsoft.com/office/drawing/2014/main" id="{93302C95-69AC-204F-8A3A-C8FA14C40683}"/>
                    </a:ext>
                  </a:extLst>
                </p:cNvPr>
                <p:cNvSpPr/>
                <p:nvPr/>
              </p:nvSpPr>
              <p:spPr bwMode="auto">
                <a:xfrm>
                  <a:off x="1626027" y="2721220"/>
                  <a:ext cx="5972598" cy="286965"/>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sz="1600" b="1" dirty="0">
                      <a:solidFill>
                        <a:schemeClr val="bg1"/>
                      </a:solidFill>
                      <a:ea typeface="微软雅黑" panose="020B0503020204020204" pitchFamily="34" charset="-122"/>
                    </a:rPr>
                    <a:t>Hypervisor</a:t>
                  </a:r>
                  <a:endParaRPr lang="en-US" sz="1400" b="1" dirty="0">
                    <a:solidFill>
                      <a:schemeClr val="bg1"/>
                    </a:solidFill>
                    <a:ea typeface="微软雅黑" panose="020B0503020204020204" pitchFamily="34" charset="-122"/>
                  </a:endParaRPr>
                </a:p>
              </p:txBody>
            </p:sp>
            <p:pic>
              <p:nvPicPr>
                <p:cNvPr id="215" name="Picture 8" descr="ICON_Server_flat_Q408.png">
                  <a:extLst>
                    <a:ext uri="{FF2B5EF4-FFF2-40B4-BE49-F238E27FC236}">
                      <a16:creationId xmlns:a16="http://schemas.microsoft.com/office/drawing/2014/main" id="{0FB4696A-B082-BA44-A74D-0BD5307CEF40}"/>
                    </a:ext>
                  </a:extLst>
                </p:cNvPr>
                <p:cNvPicPr>
                  <a:picLocks noChangeAspect="1"/>
                </p:cNvPicPr>
                <p:nvPr/>
              </p:nvPicPr>
              <p:blipFill>
                <a:blip r:embed="rId3"/>
                <a:srcRect/>
                <a:stretch>
                  <a:fillRect/>
                </a:stretch>
              </p:blipFill>
              <p:spPr bwMode="auto">
                <a:xfrm>
                  <a:off x="1602471" y="3161814"/>
                  <a:ext cx="1732042" cy="414733"/>
                </a:xfrm>
                <a:prstGeom prst="rect">
                  <a:avLst/>
                </a:prstGeom>
                <a:noFill/>
                <a:ln w="9525">
                  <a:noFill/>
                  <a:miter lim="800000"/>
                  <a:headEnd/>
                  <a:tailEnd/>
                </a:ln>
              </p:spPr>
            </p:pic>
            <p:pic>
              <p:nvPicPr>
                <p:cNvPr id="216" name="Picture 8" descr="ICON_Server_flat_Q408.png">
                  <a:extLst>
                    <a:ext uri="{FF2B5EF4-FFF2-40B4-BE49-F238E27FC236}">
                      <a16:creationId xmlns:a16="http://schemas.microsoft.com/office/drawing/2014/main" id="{3B61A9C4-BDE8-C445-BDD5-005BE1614E7C}"/>
                    </a:ext>
                  </a:extLst>
                </p:cNvPr>
                <p:cNvPicPr>
                  <a:picLocks noChangeAspect="1"/>
                </p:cNvPicPr>
                <p:nvPr/>
              </p:nvPicPr>
              <p:blipFill>
                <a:blip r:embed="rId3"/>
                <a:srcRect/>
                <a:stretch>
                  <a:fillRect/>
                </a:stretch>
              </p:blipFill>
              <p:spPr bwMode="auto">
                <a:xfrm>
                  <a:off x="3730769" y="3161814"/>
                  <a:ext cx="1732042" cy="414733"/>
                </a:xfrm>
                <a:prstGeom prst="rect">
                  <a:avLst/>
                </a:prstGeom>
                <a:noFill/>
                <a:ln w="9525">
                  <a:noFill/>
                  <a:miter lim="800000"/>
                  <a:headEnd/>
                  <a:tailEnd/>
                </a:ln>
              </p:spPr>
            </p:pic>
            <p:pic>
              <p:nvPicPr>
                <p:cNvPr id="217" name="Picture 8" descr="ICON_Server_flat_Q408.png">
                  <a:extLst>
                    <a:ext uri="{FF2B5EF4-FFF2-40B4-BE49-F238E27FC236}">
                      <a16:creationId xmlns:a16="http://schemas.microsoft.com/office/drawing/2014/main" id="{C133D90C-DCA2-C44F-A8C0-95C7209A25E9}"/>
                    </a:ext>
                  </a:extLst>
                </p:cNvPr>
                <p:cNvPicPr>
                  <a:picLocks noChangeAspect="1"/>
                </p:cNvPicPr>
                <p:nvPr/>
              </p:nvPicPr>
              <p:blipFill>
                <a:blip r:embed="rId3"/>
                <a:srcRect/>
                <a:stretch>
                  <a:fillRect/>
                </a:stretch>
              </p:blipFill>
              <p:spPr bwMode="auto">
                <a:xfrm>
                  <a:off x="5843028" y="3165129"/>
                  <a:ext cx="1732042" cy="414733"/>
                </a:xfrm>
                <a:prstGeom prst="rect">
                  <a:avLst/>
                </a:prstGeom>
                <a:noFill/>
                <a:ln w="9525">
                  <a:noFill/>
                  <a:miter lim="800000"/>
                  <a:headEnd/>
                  <a:tailEnd/>
                </a:ln>
              </p:spPr>
            </p:pic>
          </p:grpSp>
          <p:pic>
            <p:nvPicPr>
              <p:cNvPr id="36" name="图片 5">
                <a:extLst>
                  <a:ext uri="{FF2B5EF4-FFF2-40B4-BE49-F238E27FC236}">
                    <a16:creationId xmlns:a16="http://schemas.microsoft.com/office/drawing/2014/main" id="{934A2287-8CE3-D34B-98B9-B46FCDB48791}"/>
                  </a:ext>
                </a:extLst>
              </p:cNvPr>
              <p:cNvPicPr>
                <a:picLocks noChangeAspect="1"/>
              </p:cNvPicPr>
              <p:nvPr/>
            </p:nvPicPr>
            <p:blipFill>
              <a:blip r:embed="rId4"/>
              <a:stretch>
                <a:fillRect/>
              </a:stretch>
            </p:blipFill>
            <p:spPr>
              <a:xfrm>
                <a:off x="626965" y="2132857"/>
                <a:ext cx="669918" cy="810281"/>
              </a:xfrm>
              <a:prstGeom prst="rect">
                <a:avLst/>
              </a:prstGeom>
            </p:spPr>
          </p:pic>
          <p:pic>
            <p:nvPicPr>
              <p:cNvPr id="37" name="图片 6">
                <a:extLst>
                  <a:ext uri="{FF2B5EF4-FFF2-40B4-BE49-F238E27FC236}">
                    <a16:creationId xmlns:a16="http://schemas.microsoft.com/office/drawing/2014/main" id="{7BBB317A-71EE-564B-892B-880806E0AC5E}"/>
                  </a:ext>
                </a:extLst>
              </p:cNvPr>
              <p:cNvPicPr>
                <a:picLocks noChangeAspect="1"/>
              </p:cNvPicPr>
              <p:nvPr/>
            </p:nvPicPr>
            <p:blipFill>
              <a:blip r:embed="rId4"/>
              <a:stretch>
                <a:fillRect/>
              </a:stretch>
            </p:blipFill>
            <p:spPr>
              <a:xfrm>
                <a:off x="2200217" y="2132857"/>
                <a:ext cx="669918" cy="810281"/>
              </a:xfrm>
              <a:prstGeom prst="rect">
                <a:avLst/>
              </a:prstGeom>
            </p:spPr>
          </p:pic>
          <p:pic>
            <p:nvPicPr>
              <p:cNvPr id="38" name="图片 7">
                <a:extLst>
                  <a:ext uri="{FF2B5EF4-FFF2-40B4-BE49-F238E27FC236}">
                    <a16:creationId xmlns:a16="http://schemas.microsoft.com/office/drawing/2014/main" id="{D17CD48F-CE35-D74E-918B-D654799E47AF}"/>
                  </a:ext>
                </a:extLst>
              </p:cNvPr>
              <p:cNvPicPr>
                <a:picLocks noChangeAspect="1"/>
              </p:cNvPicPr>
              <p:nvPr/>
            </p:nvPicPr>
            <p:blipFill>
              <a:blip r:embed="rId4"/>
              <a:stretch>
                <a:fillRect/>
              </a:stretch>
            </p:blipFill>
            <p:spPr>
              <a:xfrm>
                <a:off x="3773471" y="2132857"/>
                <a:ext cx="669918" cy="810281"/>
              </a:xfrm>
              <a:prstGeom prst="rect">
                <a:avLst/>
              </a:prstGeom>
            </p:spPr>
          </p:pic>
          <p:pic>
            <p:nvPicPr>
              <p:cNvPr id="39" name="图片 8">
                <a:extLst>
                  <a:ext uri="{FF2B5EF4-FFF2-40B4-BE49-F238E27FC236}">
                    <a16:creationId xmlns:a16="http://schemas.microsoft.com/office/drawing/2014/main" id="{18AC72C9-70E9-5841-AD18-70A2CCB14152}"/>
                  </a:ext>
                </a:extLst>
              </p:cNvPr>
              <p:cNvPicPr>
                <a:picLocks noChangeAspect="1"/>
              </p:cNvPicPr>
              <p:nvPr/>
            </p:nvPicPr>
            <p:blipFill>
              <a:blip r:embed="rId4"/>
              <a:stretch>
                <a:fillRect/>
              </a:stretch>
            </p:blipFill>
            <p:spPr>
              <a:xfrm>
                <a:off x="1413591" y="2132857"/>
                <a:ext cx="669918" cy="810281"/>
              </a:xfrm>
              <a:prstGeom prst="rect">
                <a:avLst/>
              </a:prstGeom>
            </p:spPr>
          </p:pic>
          <p:pic>
            <p:nvPicPr>
              <p:cNvPr id="40" name="图片 9">
                <a:extLst>
                  <a:ext uri="{FF2B5EF4-FFF2-40B4-BE49-F238E27FC236}">
                    <a16:creationId xmlns:a16="http://schemas.microsoft.com/office/drawing/2014/main" id="{757FC82B-7F5D-4A49-B7CD-5A161A3B6003}"/>
                  </a:ext>
                </a:extLst>
              </p:cNvPr>
              <p:cNvPicPr>
                <a:picLocks noChangeAspect="1"/>
              </p:cNvPicPr>
              <p:nvPr/>
            </p:nvPicPr>
            <p:blipFill>
              <a:blip r:embed="rId4"/>
              <a:stretch>
                <a:fillRect/>
              </a:stretch>
            </p:blipFill>
            <p:spPr>
              <a:xfrm>
                <a:off x="2986844" y="2132857"/>
                <a:ext cx="669918" cy="810281"/>
              </a:xfrm>
              <a:prstGeom prst="rect">
                <a:avLst/>
              </a:prstGeom>
            </p:spPr>
          </p:pic>
          <p:grpSp>
            <p:nvGrpSpPr>
              <p:cNvPr id="41" name="Group 114">
                <a:extLst>
                  <a:ext uri="{FF2B5EF4-FFF2-40B4-BE49-F238E27FC236}">
                    <a16:creationId xmlns:a16="http://schemas.microsoft.com/office/drawing/2014/main" id="{246A8653-FDDD-9441-8391-9C85E034BB52}"/>
                  </a:ext>
                </a:extLst>
              </p:cNvPr>
              <p:cNvGrpSpPr>
                <a:grpSpLocks noChangeAspect="1"/>
              </p:cNvGrpSpPr>
              <p:nvPr/>
            </p:nvGrpSpPr>
            <p:grpSpPr bwMode="auto">
              <a:xfrm>
                <a:off x="5812410" y="4183641"/>
                <a:ext cx="1152924" cy="331106"/>
                <a:chOff x="2208" y="2634"/>
                <a:chExt cx="837" cy="276"/>
              </a:xfrm>
            </p:grpSpPr>
            <p:sp>
              <p:nvSpPr>
                <p:cNvPr id="87" name="Freeform 115">
                  <a:extLst>
                    <a:ext uri="{FF2B5EF4-FFF2-40B4-BE49-F238E27FC236}">
                      <a16:creationId xmlns:a16="http://schemas.microsoft.com/office/drawing/2014/main" id="{1D712521-DCFE-8B4C-8178-12A54468F967}"/>
                    </a:ext>
                  </a:extLst>
                </p:cNvPr>
                <p:cNvSpPr>
                  <a:spLocks noChangeAspect="1"/>
                </p:cNvSpPr>
                <p:nvPr/>
              </p:nvSpPr>
              <p:spPr bwMode="auto">
                <a:xfrm>
                  <a:off x="2634" y="2669"/>
                  <a:ext cx="182" cy="234"/>
                </a:xfrm>
                <a:custGeom>
                  <a:avLst/>
                  <a:gdLst>
                    <a:gd name="T0" fmla="*/ 430 w 77"/>
                    <a:gd name="T1" fmla="*/ 0 h 99"/>
                    <a:gd name="T2" fmla="*/ 430 w 77"/>
                    <a:gd name="T3" fmla="*/ 262 h 99"/>
                    <a:gd name="T4" fmla="*/ 425 w 77"/>
                    <a:gd name="T5" fmla="*/ 291 h 99"/>
                    <a:gd name="T6" fmla="*/ 402 w 77"/>
                    <a:gd name="T7" fmla="*/ 307 h 99"/>
                    <a:gd name="T8" fmla="*/ 0 w 77"/>
                    <a:gd name="T9" fmla="*/ 553 h 99"/>
                    <a:gd name="T10" fmla="*/ 0 w 77"/>
                    <a:gd name="T11" fmla="*/ 196 h 99"/>
                    <a:gd name="T12" fmla="*/ 430 w 77"/>
                    <a:gd name="T13" fmla="*/ 0 h 99"/>
                    <a:gd name="T14" fmla="*/ 0 60000 65536"/>
                    <a:gd name="T15" fmla="*/ 0 60000 65536"/>
                    <a:gd name="T16" fmla="*/ 0 60000 65536"/>
                    <a:gd name="T17" fmla="*/ 0 60000 65536"/>
                    <a:gd name="T18" fmla="*/ 0 60000 65536"/>
                    <a:gd name="T19" fmla="*/ 0 60000 65536"/>
                    <a:gd name="T20" fmla="*/ 0 60000 65536"/>
                    <a:gd name="T21" fmla="*/ 0 w 77"/>
                    <a:gd name="T22" fmla="*/ 0 h 99"/>
                    <a:gd name="T23" fmla="*/ 77 w 77"/>
                    <a:gd name="T24" fmla="*/ 99 h 9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7" h="99">
                      <a:moveTo>
                        <a:pt x="77" y="0"/>
                      </a:moveTo>
                      <a:cubicBezTo>
                        <a:pt x="77" y="47"/>
                        <a:pt x="77" y="47"/>
                        <a:pt x="77" y="47"/>
                      </a:cubicBezTo>
                      <a:cubicBezTo>
                        <a:pt x="77" y="47"/>
                        <a:pt x="77" y="51"/>
                        <a:pt x="76" y="52"/>
                      </a:cubicBezTo>
                      <a:cubicBezTo>
                        <a:pt x="75" y="53"/>
                        <a:pt x="72" y="55"/>
                        <a:pt x="72" y="55"/>
                      </a:cubicBezTo>
                      <a:cubicBezTo>
                        <a:pt x="0" y="99"/>
                        <a:pt x="0" y="99"/>
                        <a:pt x="0" y="99"/>
                      </a:cubicBezTo>
                      <a:cubicBezTo>
                        <a:pt x="0" y="35"/>
                        <a:pt x="0" y="35"/>
                        <a:pt x="0" y="35"/>
                      </a:cubicBezTo>
                      <a:lnTo>
                        <a:pt x="77" y="0"/>
                      </a:lnTo>
                      <a:close/>
                    </a:path>
                  </a:pathLst>
                </a:custGeom>
                <a:solidFill>
                  <a:srgbClr val="0C3C68"/>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88" name="Freeform 116">
                  <a:extLst>
                    <a:ext uri="{FF2B5EF4-FFF2-40B4-BE49-F238E27FC236}">
                      <a16:creationId xmlns:a16="http://schemas.microsoft.com/office/drawing/2014/main" id="{5B3AA502-DC53-5A48-A741-A4F7A46225C7}"/>
                    </a:ext>
                  </a:extLst>
                </p:cNvPr>
                <p:cNvSpPr>
                  <a:spLocks noChangeAspect="1"/>
                </p:cNvSpPr>
                <p:nvPr/>
              </p:nvSpPr>
              <p:spPr bwMode="auto">
                <a:xfrm>
                  <a:off x="2234" y="2634"/>
                  <a:ext cx="579" cy="118"/>
                </a:xfrm>
                <a:custGeom>
                  <a:avLst/>
                  <a:gdLst>
                    <a:gd name="T0" fmla="*/ 0 w 579"/>
                    <a:gd name="T1" fmla="*/ 73 h 118"/>
                    <a:gd name="T2" fmla="*/ 196 w 579"/>
                    <a:gd name="T3" fmla="*/ 0 h 118"/>
                    <a:gd name="T4" fmla="*/ 579 w 579"/>
                    <a:gd name="T5" fmla="*/ 30 h 118"/>
                    <a:gd name="T6" fmla="*/ 393 w 579"/>
                    <a:gd name="T7" fmla="*/ 118 h 118"/>
                    <a:gd name="T8" fmla="*/ 0 w 579"/>
                    <a:gd name="T9" fmla="*/ 73 h 118"/>
                    <a:gd name="T10" fmla="*/ 0 60000 65536"/>
                    <a:gd name="T11" fmla="*/ 0 60000 65536"/>
                    <a:gd name="T12" fmla="*/ 0 60000 65536"/>
                    <a:gd name="T13" fmla="*/ 0 60000 65536"/>
                    <a:gd name="T14" fmla="*/ 0 60000 65536"/>
                    <a:gd name="T15" fmla="*/ 0 w 579"/>
                    <a:gd name="T16" fmla="*/ 0 h 118"/>
                    <a:gd name="T17" fmla="*/ 579 w 579"/>
                    <a:gd name="T18" fmla="*/ 118 h 118"/>
                  </a:gdLst>
                  <a:ahLst/>
                  <a:cxnLst>
                    <a:cxn ang="T10">
                      <a:pos x="T0" y="T1"/>
                    </a:cxn>
                    <a:cxn ang="T11">
                      <a:pos x="T2" y="T3"/>
                    </a:cxn>
                    <a:cxn ang="T12">
                      <a:pos x="T4" y="T5"/>
                    </a:cxn>
                    <a:cxn ang="T13">
                      <a:pos x="T6" y="T7"/>
                    </a:cxn>
                    <a:cxn ang="T14">
                      <a:pos x="T8" y="T9"/>
                    </a:cxn>
                  </a:cxnLst>
                  <a:rect l="T15" t="T16" r="T17" b="T18"/>
                  <a:pathLst>
                    <a:path w="579" h="118">
                      <a:moveTo>
                        <a:pt x="0" y="73"/>
                      </a:moveTo>
                      <a:lnTo>
                        <a:pt x="196" y="0"/>
                      </a:lnTo>
                      <a:lnTo>
                        <a:pt x="579" y="30"/>
                      </a:lnTo>
                      <a:lnTo>
                        <a:pt x="393" y="118"/>
                      </a:lnTo>
                      <a:lnTo>
                        <a:pt x="0" y="73"/>
                      </a:lnTo>
                      <a:close/>
                    </a:path>
                  </a:pathLst>
                </a:custGeom>
                <a:solidFill>
                  <a:srgbClr val="446487"/>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89" name="Freeform 117">
                  <a:extLst>
                    <a:ext uri="{FF2B5EF4-FFF2-40B4-BE49-F238E27FC236}">
                      <a16:creationId xmlns:a16="http://schemas.microsoft.com/office/drawing/2014/main" id="{BD3DA0AF-EBEC-4D46-84D7-88B4D14D9303}"/>
                    </a:ext>
                  </a:extLst>
                </p:cNvPr>
                <p:cNvSpPr>
                  <a:spLocks noChangeAspect="1"/>
                </p:cNvSpPr>
                <p:nvPr/>
              </p:nvSpPr>
              <p:spPr bwMode="auto">
                <a:xfrm>
                  <a:off x="2622" y="2664"/>
                  <a:ext cx="194" cy="95"/>
                </a:xfrm>
                <a:custGeom>
                  <a:avLst/>
                  <a:gdLst>
                    <a:gd name="T0" fmla="*/ 459 w 82"/>
                    <a:gd name="T1" fmla="*/ 12 h 40"/>
                    <a:gd name="T2" fmla="*/ 454 w 82"/>
                    <a:gd name="T3" fmla="*/ 0 h 40"/>
                    <a:gd name="T4" fmla="*/ 0 w 82"/>
                    <a:gd name="T5" fmla="*/ 209 h 40"/>
                    <a:gd name="T6" fmla="*/ 5 w 82"/>
                    <a:gd name="T7" fmla="*/ 226 h 40"/>
                    <a:gd name="T8" fmla="*/ 459 w 82"/>
                    <a:gd name="T9" fmla="*/ 12 h 40"/>
                    <a:gd name="T10" fmla="*/ 0 60000 65536"/>
                    <a:gd name="T11" fmla="*/ 0 60000 65536"/>
                    <a:gd name="T12" fmla="*/ 0 60000 65536"/>
                    <a:gd name="T13" fmla="*/ 0 60000 65536"/>
                    <a:gd name="T14" fmla="*/ 0 60000 65536"/>
                    <a:gd name="T15" fmla="*/ 0 w 82"/>
                    <a:gd name="T16" fmla="*/ 0 h 40"/>
                    <a:gd name="T17" fmla="*/ 82 w 82"/>
                    <a:gd name="T18" fmla="*/ 40 h 40"/>
                  </a:gdLst>
                  <a:ahLst/>
                  <a:cxnLst>
                    <a:cxn ang="T10">
                      <a:pos x="T0" y="T1"/>
                    </a:cxn>
                    <a:cxn ang="T11">
                      <a:pos x="T2" y="T3"/>
                    </a:cxn>
                    <a:cxn ang="T12">
                      <a:pos x="T4" y="T5"/>
                    </a:cxn>
                    <a:cxn ang="T13">
                      <a:pos x="T6" y="T7"/>
                    </a:cxn>
                    <a:cxn ang="T14">
                      <a:pos x="T8" y="T9"/>
                    </a:cxn>
                  </a:cxnLst>
                  <a:rect l="T15" t="T16" r="T17" b="T18"/>
                  <a:pathLst>
                    <a:path w="82" h="40">
                      <a:moveTo>
                        <a:pt x="82" y="2"/>
                      </a:moveTo>
                      <a:cubicBezTo>
                        <a:pt x="82" y="1"/>
                        <a:pt x="81" y="1"/>
                        <a:pt x="81" y="0"/>
                      </a:cubicBezTo>
                      <a:cubicBezTo>
                        <a:pt x="77" y="0"/>
                        <a:pt x="0" y="37"/>
                        <a:pt x="0" y="37"/>
                      </a:cubicBezTo>
                      <a:cubicBezTo>
                        <a:pt x="1" y="40"/>
                        <a:pt x="1" y="40"/>
                        <a:pt x="1" y="40"/>
                      </a:cubicBezTo>
                      <a:lnTo>
                        <a:pt x="82" y="2"/>
                      </a:lnTo>
                      <a:close/>
                    </a:path>
                  </a:pathLst>
                </a:custGeom>
                <a:solidFill>
                  <a:srgbClr val="5B769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0" name="Freeform 118">
                  <a:extLst>
                    <a:ext uri="{FF2B5EF4-FFF2-40B4-BE49-F238E27FC236}">
                      <a16:creationId xmlns:a16="http://schemas.microsoft.com/office/drawing/2014/main" id="{DA7246B4-8C48-4E42-A942-B6452327402A}"/>
                    </a:ext>
                  </a:extLst>
                </p:cNvPr>
                <p:cNvSpPr>
                  <a:spLocks noChangeAspect="1"/>
                </p:cNvSpPr>
                <p:nvPr/>
              </p:nvSpPr>
              <p:spPr bwMode="auto">
                <a:xfrm>
                  <a:off x="2208" y="2700"/>
                  <a:ext cx="449" cy="210"/>
                </a:xfrm>
                <a:custGeom>
                  <a:avLst/>
                  <a:gdLst>
                    <a:gd name="T0" fmla="*/ 1061 w 190"/>
                    <a:gd name="T1" fmla="*/ 479 h 89"/>
                    <a:gd name="T2" fmla="*/ 1045 w 190"/>
                    <a:gd name="T3" fmla="*/ 496 h 89"/>
                    <a:gd name="T4" fmla="*/ 17 w 190"/>
                    <a:gd name="T5" fmla="*/ 368 h 89"/>
                    <a:gd name="T6" fmla="*/ 5 w 190"/>
                    <a:gd name="T7" fmla="*/ 352 h 89"/>
                    <a:gd name="T8" fmla="*/ 0 w 190"/>
                    <a:gd name="T9" fmla="*/ 17 h 89"/>
                    <a:gd name="T10" fmla="*/ 17 w 190"/>
                    <a:gd name="T11" fmla="*/ 0 h 89"/>
                    <a:gd name="T12" fmla="*/ 1049 w 190"/>
                    <a:gd name="T13" fmla="*/ 118 h 89"/>
                    <a:gd name="T14" fmla="*/ 1061 w 190"/>
                    <a:gd name="T15" fmla="*/ 134 h 89"/>
                    <a:gd name="T16" fmla="*/ 1061 w 190"/>
                    <a:gd name="T17" fmla="*/ 479 h 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
                    <a:gd name="T28" fmla="*/ 0 h 89"/>
                    <a:gd name="T29" fmla="*/ 190 w 190"/>
                    <a:gd name="T30" fmla="*/ 89 h 8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 h="89">
                      <a:moveTo>
                        <a:pt x="190" y="86"/>
                      </a:moveTo>
                      <a:cubicBezTo>
                        <a:pt x="190" y="88"/>
                        <a:pt x="188" y="89"/>
                        <a:pt x="187" y="89"/>
                      </a:cubicBezTo>
                      <a:cubicBezTo>
                        <a:pt x="3" y="66"/>
                        <a:pt x="3" y="66"/>
                        <a:pt x="3" y="66"/>
                      </a:cubicBezTo>
                      <a:cubicBezTo>
                        <a:pt x="2" y="66"/>
                        <a:pt x="1" y="65"/>
                        <a:pt x="1" y="63"/>
                      </a:cubicBezTo>
                      <a:cubicBezTo>
                        <a:pt x="0" y="3"/>
                        <a:pt x="0" y="3"/>
                        <a:pt x="0" y="3"/>
                      </a:cubicBezTo>
                      <a:cubicBezTo>
                        <a:pt x="0" y="2"/>
                        <a:pt x="2" y="0"/>
                        <a:pt x="3" y="0"/>
                      </a:cubicBezTo>
                      <a:cubicBezTo>
                        <a:pt x="188" y="21"/>
                        <a:pt x="188" y="21"/>
                        <a:pt x="188" y="21"/>
                      </a:cubicBezTo>
                      <a:cubicBezTo>
                        <a:pt x="189" y="21"/>
                        <a:pt x="190" y="22"/>
                        <a:pt x="190" y="24"/>
                      </a:cubicBezTo>
                      <a:lnTo>
                        <a:pt x="190" y="86"/>
                      </a:lnTo>
                      <a:close/>
                    </a:path>
                  </a:pathLst>
                </a:custGeom>
                <a:solidFill>
                  <a:srgbClr val="6A84A1"/>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1" name="Freeform 119">
                  <a:extLst>
                    <a:ext uri="{FF2B5EF4-FFF2-40B4-BE49-F238E27FC236}">
                      <a16:creationId xmlns:a16="http://schemas.microsoft.com/office/drawing/2014/main" id="{8BE91AA2-CC33-C24C-B5BF-FDFEA1684968}"/>
                    </a:ext>
                  </a:extLst>
                </p:cNvPr>
                <p:cNvSpPr>
                  <a:spLocks noChangeAspect="1"/>
                </p:cNvSpPr>
                <p:nvPr/>
              </p:nvSpPr>
              <p:spPr bwMode="auto">
                <a:xfrm>
                  <a:off x="2208" y="2702"/>
                  <a:ext cx="447" cy="208"/>
                </a:xfrm>
                <a:custGeom>
                  <a:avLst/>
                  <a:gdLst>
                    <a:gd name="T0" fmla="*/ 1057 w 189"/>
                    <a:gd name="T1" fmla="*/ 480 h 88"/>
                    <a:gd name="T2" fmla="*/ 1041 w 189"/>
                    <a:gd name="T3" fmla="*/ 492 h 88"/>
                    <a:gd name="T4" fmla="*/ 12 w 189"/>
                    <a:gd name="T5" fmla="*/ 369 h 88"/>
                    <a:gd name="T6" fmla="*/ 0 w 189"/>
                    <a:gd name="T7" fmla="*/ 357 h 88"/>
                    <a:gd name="T8" fmla="*/ 0 w 189"/>
                    <a:gd name="T9" fmla="*/ 12 h 88"/>
                    <a:gd name="T10" fmla="*/ 12 w 189"/>
                    <a:gd name="T11" fmla="*/ 0 h 88"/>
                    <a:gd name="T12" fmla="*/ 1041 w 189"/>
                    <a:gd name="T13" fmla="*/ 118 h 88"/>
                    <a:gd name="T14" fmla="*/ 1057 w 189"/>
                    <a:gd name="T15" fmla="*/ 135 h 88"/>
                    <a:gd name="T16" fmla="*/ 1057 w 189"/>
                    <a:gd name="T17" fmla="*/ 480 h 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88"/>
                    <a:gd name="T29" fmla="*/ 189 w 189"/>
                    <a:gd name="T30" fmla="*/ 88 h 8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88">
                      <a:moveTo>
                        <a:pt x="189" y="86"/>
                      </a:moveTo>
                      <a:cubicBezTo>
                        <a:pt x="189" y="87"/>
                        <a:pt x="188" y="88"/>
                        <a:pt x="186" y="88"/>
                      </a:cubicBezTo>
                      <a:cubicBezTo>
                        <a:pt x="2" y="66"/>
                        <a:pt x="2" y="66"/>
                        <a:pt x="2" y="66"/>
                      </a:cubicBezTo>
                      <a:cubicBezTo>
                        <a:pt x="1" y="66"/>
                        <a:pt x="0" y="65"/>
                        <a:pt x="0" y="64"/>
                      </a:cubicBezTo>
                      <a:cubicBezTo>
                        <a:pt x="0" y="2"/>
                        <a:pt x="0" y="2"/>
                        <a:pt x="0" y="2"/>
                      </a:cubicBezTo>
                      <a:cubicBezTo>
                        <a:pt x="0" y="1"/>
                        <a:pt x="1" y="0"/>
                        <a:pt x="2" y="0"/>
                      </a:cubicBezTo>
                      <a:cubicBezTo>
                        <a:pt x="186" y="21"/>
                        <a:pt x="186" y="21"/>
                        <a:pt x="186" y="21"/>
                      </a:cubicBezTo>
                      <a:cubicBezTo>
                        <a:pt x="188" y="22"/>
                        <a:pt x="189" y="23"/>
                        <a:pt x="189" y="24"/>
                      </a:cubicBezTo>
                      <a:lnTo>
                        <a:pt x="189" y="86"/>
                      </a:lnTo>
                      <a:close/>
                    </a:path>
                  </a:pathLst>
                </a:custGeom>
                <a:solidFill>
                  <a:srgbClr val="8AA2B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2" name="Freeform 120">
                  <a:extLst>
                    <a:ext uri="{FF2B5EF4-FFF2-40B4-BE49-F238E27FC236}">
                      <a16:creationId xmlns:a16="http://schemas.microsoft.com/office/drawing/2014/main" id="{6277D096-2D9A-0C4C-B551-44E641593E89}"/>
                    </a:ext>
                  </a:extLst>
                </p:cNvPr>
                <p:cNvSpPr>
                  <a:spLocks noChangeAspect="1"/>
                </p:cNvSpPr>
                <p:nvPr/>
              </p:nvSpPr>
              <p:spPr bwMode="auto">
                <a:xfrm>
                  <a:off x="2232" y="2705"/>
                  <a:ext cx="387" cy="200"/>
                </a:xfrm>
                <a:custGeom>
                  <a:avLst/>
                  <a:gdLst>
                    <a:gd name="T0" fmla="*/ 0 w 387"/>
                    <a:gd name="T1" fmla="*/ 156 h 200"/>
                    <a:gd name="T2" fmla="*/ 0 w 387"/>
                    <a:gd name="T3" fmla="*/ 0 h 200"/>
                    <a:gd name="T4" fmla="*/ 387 w 387"/>
                    <a:gd name="T5" fmla="*/ 45 h 200"/>
                    <a:gd name="T6" fmla="*/ 387 w 387"/>
                    <a:gd name="T7" fmla="*/ 200 h 200"/>
                    <a:gd name="T8" fmla="*/ 0 w 387"/>
                    <a:gd name="T9" fmla="*/ 156 h 200"/>
                    <a:gd name="T10" fmla="*/ 0 60000 65536"/>
                    <a:gd name="T11" fmla="*/ 0 60000 65536"/>
                    <a:gd name="T12" fmla="*/ 0 60000 65536"/>
                    <a:gd name="T13" fmla="*/ 0 60000 65536"/>
                    <a:gd name="T14" fmla="*/ 0 60000 65536"/>
                    <a:gd name="T15" fmla="*/ 0 w 387"/>
                    <a:gd name="T16" fmla="*/ 0 h 200"/>
                    <a:gd name="T17" fmla="*/ 387 w 387"/>
                    <a:gd name="T18" fmla="*/ 200 h 200"/>
                  </a:gdLst>
                  <a:ahLst/>
                  <a:cxnLst>
                    <a:cxn ang="T10">
                      <a:pos x="T0" y="T1"/>
                    </a:cxn>
                    <a:cxn ang="T11">
                      <a:pos x="T2" y="T3"/>
                    </a:cxn>
                    <a:cxn ang="T12">
                      <a:pos x="T4" y="T5"/>
                    </a:cxn>
                    <a:cxn ang="T13">
                      <a:pos x="T6" y="T7"/>
                    </a:cxn>
                    <a:cxn ang="T14">
                      <a:pos x="T8" y="T9"/>
                    </a:cxn>
                  </a:cxnLst>
                  <a:rect l="T15" t="T16" r="T17" b="T18"/>
                  <a:pathLst>
                    <a:path w="387" h="200">
                      <a:moveTo>
                        <a:pt x="0" y="156"/>
                      </a:moveTo>
                      <a:lnTo>
                        <a:pt x="0" y="0"/>
                      </a:lnTo>
                      <a:lnTo>
                        <a:pt x="387" y="45"/>
                      </a:lnTo>
                      <a:lnTo>
                        <a:pt x="387" y="200"/>
                      </a:lnTo>
                      <a:lnTo>
                        <a:pt x="0" y="156"/>
                      </a:lnTo>
                      <a:close/>
                    </a:path>
                  </a:pathLst>
                </a:custGeom>
                <a:solidFill>
                  <a:srgbClr val="0C3C68"/>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3" name="Freeform 121">
                  <a:extLst>
                    <a:ext uri="{FF2B5EF4-FFF2-40B4-BE49-F238E27FC236}">
                      <a16:creationId xmlns:a16="http://schemas.microsoft.com/office/drawing/2014/main" id="{A6CBB5F5-1D5F-8744-ABDE-D7580E762AF9}"/>
                    </a:ext>
                  </a:extLst>
                </p:cNvPr>
                <p:cNvSpPr>
                  <a:spLocks noChangeAspect="1"/>
                </p:cNvSpPr>
                <p:nvPr/>
              </p:nvSpPr>
              <p:spPr bwMode="auto">
                <a:xfrm>
                  <a:off x="2523" y="2863"/>
                  <a:ext cx="92" cy="40"/>
                </a:xfrm>
                <a:custGeom>
                  <a:avLst/>
                  <a:gdLst>
                    <a:gd name="T0" fmla="*/ 0 w 92"/>
                    <a:gd name="T1" fmla="*/ 0 h 40"/>
                    <a:gd name="T2" fmla="*/ 92 w 92"/>
                    <a:gd name="T3" fmla="*/ 12 h 40"/>
                    <a:gd name="T4" fmla="*/ 92 w 92"/>
                    <a:gd name="T5" fmla="*/ 40 h 40"/>
                    <a:gd name="T6" fmla="*/ 0 w 92"/>
                    <a:gd name="T7" fmla="*/ 28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2"/>
                      </a:lnTo>
                      <a:lnTo>
                        <a:pt x="92" y="40"/>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4" name="Freeform 122">
                  <a:extLst>
                    <a:ext uri="{FF2B5EF4-FFF2-40B4-BE49-F238E27FC236}">
                      <a16:creationId xmlns:a16="http://schemas.microsoft.com/office/drawing/2014/main" id="{E1CACD8E-8473-5D40-90D4-01211DA42262}"/>
                    </a:ext>
                  </a:extLst>
                </p:cNvPr>
                <p:cNvSpPr>
                  <a:spLocks noChangeAspect="1"/>
                </p:cNvSpPr>
                <p:nvPr/>
              </p:nvSpPr>
              <p:spPr bwMode="auto">
                <a:xfrm>
                  <a:off x="2523" y="2868"/>
                  <a:ext cx="16" cy="21"/>
                </a:xfrm>
                <a:custGeom>
                  <a:avLst/>
                  <a:gdLst>
                    <a:gd name="T0" fmla="*/ 0 w 16"/>
                    <a:gd name="T1" fmla="*/ 21 h 21"/>
                    <a:gd name="T2" fmla="*/ 16 w 16"/>
                    <a:gd name="T3" fmla="*/ 21 h 21"/>
                    <a:gd name="T4" fmla="*/ 16 w 16"/>
                    <a:gd name="T5" fmla="*/ 2 h 21"/>
                    <a:gd name="T6" fmla="*/ 0 w 16"/>
                    <a:gd name="T7" fmla="*/ 0 h 21"/>
                    <a:gd name="T8" fmla="*/ 0 w 16"/>
                    <a:gd name="T9" fmla="*/ 21 h 21"/>
                    <a:gd name="T10" fmla="*/ 0 60000 65536"/>
                    <a:gd name="T11" fmla="*/ 0 60000 65536"/>
                    <a:gd name="T12" fmla="*/ 0 60000 65536"/>
                    <a:gd name="T13" fmla="*/ 0 60000 65536"/>
                    <a:gd name="T14" fmla="*/ 0 60000 65536"/>
                    <a:gd name="T15" fmla="*/ 0 w 16"/>
                    <a:gd name="T16" fmla="*/ 0 h 21"/>
                    <a:gd name="T17" fmla="*/ 16 w 16"/>
                    <a:gd name="T18" fmla="*/ 21 h 21"/>
                  </a:gdLst>
                  <a:ahLst/>
                  <a:cxnLst>
                    <a:cxn ang="T10">
                      <a:pos x="T0" y="T1"/>
                    </a:cxn>
                    <a:cxn ang="T11">
                      <a:pos x="T2" y="T3"/>
                    </a:cxn>
                    <a:cxn ang="T12">
                      <a:pos x="T4" y="T5"/>
                    </a:cxn>
                    <a:cxn ang="T13">
                      <a:pos x="T6" y="T7"/>
                    </a:cxn>
                    <a:cxn ang="T14">
                      <a:pos x="T8" y="T9"/>
                    </a:cxn>
                  </a:cxnLst>
                  <a:rect l="T15" t="T16" r="T17" b="T18"/>
                  <a:pathLst>
                    <a:path w="16" h="21">
                      <a:moveTo>
                        <a:pt x="0" y="21"/>
                      </a:moveTo>
                      <a:lnTo>
                        <a:pt x="16" y="21"/>
                      </a:lnTo>
                      <a:lnTo>
                        <a:pt x="16"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5" name="Freeform 123">
                  <a:extLst>
                    <a:ext uri="{FF2B5EF4-FFF2-40B4-BE49-F238E27FC236}">
                      <a16:creationId xmlns:a16="http://schemas.microsoft.com/office/drawing/2014/main" id="{4BAE7088-470F-F543-B5B6-92BF8732C5F0}"/>
                    </a:ext>
                  </a:extLst>
                </p:cNvPr>
                <p:cNvSpPr>
                  <a:spLocks noChangeAspect="1"/>
                </p:cNvSpPr>
                <p:nvPr/>
              </p:nvSpPr>
              <p:spPr bwMode="auto">
                <a:xfrm>
                  <a:off x="2539" y="2870"/>
                  <a:ext cx="57" cy="31"/>
                </a:xfrm>
                <a:custGeom>
                  <a:avLst/>
                  <a:gdLst>
                    <a:gd name="T0" fmla="*/ 0 w 24"/>
                    <a:gd name="T1" fmla="*/ 45 h 13"/>
                    <a:gd name="T2" fmla="*/ 135 w 24"/>
                    <a:gd name="T3" fmla="*/ 33 h 13"/>
                    <a:gd name="T4" fmla="*/ 135 w 24"/>
                    <a:gd name="T5" fmla="*/ 17 h 13"/>
                    <a:gd name="T6" fmla="*/ 0 w 24"/>
                    <a:gd name="T7" fmla="*/ 0 h 13"/>
                    <a:gd name="T8" fmla="*/ 0 w 24"/>
                    <a:gd name="T9" fmla="*/ 45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6" name="Freeform 124">
                  <a:extLst>
                    <a:ext uri="{FF2B5EF4-FFF2-40B4-BE49-F238E27FC236}">
                      <a16:creationId xmlns:a16="http://schemas.microsoft.com/office/drawing/2014/main" id="{5B23BC84-15B7-D34A-BB01-7221F9AE32F1}"/>
                    </a:ext>
                  </a:extLst>
                </p:cNvPr>
                <p:cNvSpPr>
                  <a:spLocks noChangeAspect="1"/>
                </p:cNvSpPr>
                <p:nvPr/>
              </p:nvSpPr>
              <p:spPr bwMode="auto">
                <a:xfrm>
                  <a:off x="2523" y="2865"/>
                  <a:ext cx="16" cy="5"/>
                </a:xfrm>
                <a:custGeom>
                  <a:avLst/>
                  <a:gdLst>
                    <a:gd name="T0" fmla="*/ 0 w 16"/>
                    <a:gd name="T1" fmla="*/ 3 h 5"/>
                    <a:gd name="T2" fmla="*/ 0 w 16"/>
                    <a:gd name="T3" fmla="*/ 0 h 5"/>
                    <a:gd name="T4" fmla="*/ 16 w 16"/>
                    <a:gd name="T5" fmla="*/ 3 h 5"/>
                    <a:gd name="T6" fmla="*/ 16 w 16"/>
                    <a:gd name="T7" fmla="*/ 5 h 5"/>
                    <a:gd name="T8" fmla="*/ 0 w 16"/>
                    <a:gd name="T9" fmla="*/ 3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3"/>
                      </a:moveTo>
                      <a:lnTo>
                        <a:pt x="0" y="0"/>
                      </a:lnTo>
                      <a:lnTo>
                        <a:pt x="16" y="3"/>
                      </a:lnTo>
                      <a:lnTo>
                        <a:pt x="16" y="5"/>
                      </a:lnTo>
                      <a:lnTo>
                        <a:pt x="0" y="3"/>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7" name="Freeform 125">
                  <a:extLst>
                    <a:ext uri="{FF2B5EF4-FFF2-40B4-BE49-F238E27FC236}">
                      <a16:creationId xmlns:a16="http://schemas.microsoft.com/office/drawing/2014/main" id="{CC611005-9A34-7A4C-9FC3-5B52284264CB}"/>
                    </a:ext>
                  </a:extLst>
                </p:cNvPr>
                <p:cNvSpPr>
                  <a:spLocks noChangeAspect="1"/>
                </p:cNvSpPr>
                <p:nvPr/>
              </p:nvSpPr>
              <p:spPr bwMode="auto">
                <a:xfrm>
                  <a:off x="2539" y="2868"/>
                  <a:ext cx="57" cy="11"/>
                </a:xfrm>
                <a:custGeom>
                  <a:avLst/>
                  <a:gdLst>
                    <a:gd name="T0" fmla="*/ 0 w 24"/>
                    <a:gd name="T1" fmla="*/ 0 h 5"/>
                    <a:gd name="T2" fmla="*/ 131 w 24"/>
                    <a:gd name="T3" fmla="*/ 20 h 5"/>
                    <a:gd name="T4" fmla="*/ 135 w 24"/>
                    <a:gd name="T5" fmla="*/ 20 h 5"/>
                    <a:gd name="T6" fmla="*/ 40 w 24"/>
                    <a:gd name="T7" fmla="*/ 15 h 5"/>
                    <a:gd name="T8" fmla="*/ 0 w 24"/>
                    <a:gd name="T9" fmla="*/ 4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7" y="5"/>
                        <a:pt x="23" y="4"/>
                      </a:cubicBezTo>
                      <a:cubicBezTo>
                        <a:pt x="24" y="5"/>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8" name="Freeform 126">
                  <a:extLst>
                    <a:ext uri="{FF2B5EF4-FFF2-40B4-BE49-F238E27FC236}">
                      <a16:creationId xmlns:a16="http://schemas.microsoft.com/office/drawing/2014/main" id="{A7AE94F7-2C11-B34B-B1AC-0D743D95AF30}"/>
                    </a:ext>
                  </a:extLst>
                </p:cNvPr>
                <p:cNvSpPr>
                  <a:spLocks noChangeAspect="1"/>
                </p:cNvSpPr>
                <p:nvPr/>
              </p:nvSpPr>
              <p:spPr bwMode="auto">
                <a:xfrm>
                  <a:off x="2596" y="2877"/>
                  <a:ext cx="2" cy="7"/>
                </a:xfrm>
                <a:custGeom>
                  <a:avLst/>
                  <a:gdLst>
                    <a:gd name="T0" fmla="*/ 2 w 2"/>
                    <a:gd name="T1" fmla="*/ 7 h 7"/>
                    <a:gd name="T2" fmla="*/ 0 w 2"/>
                    <a:gd name="T3" fmla="*/ 7 h 7"/>
                    <a:gd name="T4" fmla="*/ 0 w 2"/>
                    <a:gd name="T5" fmla="*/ 0 h 7"/>
                    <a:gd name="T6" fmla="*/ 2 w 2"/>
                    <a:gd name="T7" fmla="*/ 2 h 7"/>
                    <a:gd name="T8" fmla="*/ 2 w 2"/>
                    <a:gd name="T9" fmla="*/ 7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7"/>
                      </a:moveTo>
                      <a:lnTo>
                        <a:pt x="0" y="7"/>
                      </a:lnTo>
                      <a:lnTo>
                        <a:pt x="0" y="0"/>
                      </a:lnTo>
                      <a:lnTo>
                        <a:pt x="2" y="2"/>
                      </a:lnTo>
                      <a:lnTo>
                        <a:pt x="2" y="7"/>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99" name="Freeform 127">
                  <a:extLst>
                    <a:ext uri="{FF2B5EF4-FFF2-40B4-BE49-F238E27FC236}">
                      <a16:creationId xmlns:a16="http://schemas.microsoft.com/office/drawing/2014/main" id="{D7E8FBB5-E2E5-3141-A69E-AACE7D1F91AA}"/>
                    </a:ext>
                  </a:extLst>
                </p:cNvPr>
                <p:cNvSpPr>
                  <a:spLocks noChangeAspect="1"/>
                </p:cNvSpPr>
                <p:nvPr/>
              </p:nvSpPr>
              <p:spPr bwMode="auto">
                <a:xfrm>
                  <a:off x="2523" y="2832"/>
                  <a:ext cx="92" cy="40"/>
                </a:xfrm>
                <a:custGeom>
                  <a:avLst/>
                  <a:gdLst>
                    <a:gd name="T0" fmla="*/ 0 w 92"/>
                    <a:gd name="T1" fmla="*/ 0 h 40"/>
                    <a:gd name="T2" fmla="*/ 92 w 92"/>
                    <a:gd name="T3" fmla="*/ 12 h 40"/>
                    <a:gd name="T4" fmla="*/ 92 w 92"/>
                    <a:gd name="T5" fmla="*/ 40 h 40"/>
                    <a:gd name="T6" fmla="*/ 0 w 92"/>
                    <a:gd name="T7" fmla="*/ 29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2"/>
                      </a:lnTo>
                      <a:lnTo>
                        <a:pt x="92" y="40"/>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0" name="Freeform 128">
                  <a:extLst>
                    <a:ext uri="{FF2B5EF4-FFF2-40B4-BE49-F238E27FC236}">
                      <a16:creationId xmlns:a16="http://schemas.microsoft.com/office/drawing/2014/main" id="{F2EF51E6-459F-3F49-BF9A-0D628DFE0669}"/>
                    </a:ext>
                  </a:extLst>
                </p:cNvPr>
                <p:cNvSpPr>
                  <a:spLocks noChangeAspect="1"/>
                </p:cNvSpPr>
                <p:nvPr/>
              </p:nvSpPr>
              <p:spPr bwMode="auto">
                <a:xfrm>
                  <a:off x="2523" y="2837"/>
                  <a:ext cx="16" cy="24"/>
                </a:xfrm>
                <a:custGeom>
                  <a:avLst/>
                  <a:gdLst>
                    <a:gd name="T0" fmla="*/ 0 w 16"/>
                    <a:gd name="T1" fmla="*/ 21 h 24"/>
                    <a:gd name="T2" fmla="*/ 16 w 16"/>
                    <a:gd name="T3" fmla="*/ 24 h 24"/>
                    <a:gd name="T4" fmla="*/ 16 w 16"/>
                    <a:gd name="T5" fmla="*/ 2 h 24"/>
                    <a:gd name="T6" fmla="*/ 0 w 16"/>
                    <a:gd name="T7" fmla="*/ 0 h 24"/>
                    <a:gd name="T8" fmla="*/ 0 w 16"/>
                    <a:gd name="T9" fmla="*/ 21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21"/>
                      </a:moveTo>
                      <a:lnTo>
                        <a:pt x="16" y="24"/>
                      </a:lnTo>
                      <a:lnTo>
                        <a:pt x="16"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1" name="Freeform 129">
                  <a:extLst>
                    <a:ext uri="{FF2B5EF4-FFF2-40B4-BE49-F238E27FC236}">
                      <a16:creationId xmlns:a16="http://schemas.microsoft.com/office/drawing/2014/main" id="{9EFF6A81-CE13-9145-9FC3-8378F7191539}"/>
                    </a:ext>
                  </a:extLst>
                </p:cNvPr>
                <p:cNvSpPr>
                  <a:spLocks noChangeAspect="1"/>
                </p:cNvSpPr>
                <p:nvPr/>
              </p:nvSpPr>
              <p:spPr bwMode="auto">
                <a:xfrm>
                  <a:off x="2539" y="2839"/>
                  <a:ext cx="57" cy="31"/>
                </a:xfrm>
                <a:custGeom>
                  <a:avLst/>
                  <a:gdLst>
                    <a:gd name="T0" fmla="*/ 0 w 24"/>
                    <a:gd name="T1" fmla="*/ 50 h 13"/>
                    <a:gd name="T2" fmla="*/ 135 w 24"/>
                    <a:gd name="T3" fmla="*/ 41 h 13"/>
                    <a:gd name="T4" fmla="*/ 135 w 24"/>
                    <a:gd name="T5" fmla="*/ 17 h 13"/>
                    <a:gd name="T6" fmla="*/ 0 w 24"/>
                    <a:gd name="T7" fmla="*/ 0 h 13"/>
                    <a:gd name="T8" fmla="*/ 0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3"/>
                        <a:pt x="24" y="3"/>
                        <a:pt x="24" y="3"/>
                      </a:cubicBezTo>
                      <a:cubicBezTo>
                        <a:pt x="24" y="3"/>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2" name="Freeform 130">
                  <a:extLst>
                    <a:ext uri="{FF2B5EF4-FFF2-40B4-BE49-F238E27FC236}">
                      <a16:creationId xmlns:a16="http://schemas.microsoft.com/office/drawing/2014/main" id="{14F4F58B-89D3-624A-B886-152BB995CA67}"/>
                    </a:ext>
                  </a:extLst>
                </p:cNvPr>
                <p:cNvSpPr>
                  <a:spLocks noChangeAspect="1"/>
                </p:cNvSpPr>
                <p:nvPr/>
              </p:nvSpPr>
              <p:spPr bwMode="auto">
                <a:xfrm>
                  <a:off x="2523" y="2835"/>
                  <a:ext cx="16" cy="4"/>
                </a:xfrm>
                <a:custGeom>
                  <a:avLst/>
                  <a:gdLst>
                    <a:gd name="T0" fmla="*/ 0 w 16"/>
                    <a:gd name="T1" fmla="*/ 2 h 4"/>
                    <a:gd name="T2" fmla="*/ 0 w 16"/>
                    <a:gd name="T3" fmla="*/ 0 h 4"/>
                    <a:gd name="T4" fmla="*/ 16 w 16"/>
                    <a:gd name="T5" fmla="*/ 2 h 4"/>
                    <a:gd name="T6" fmla="*/ 16 w 16"/>
                    <a:gd name="T7" fmla="*/ 4 h 4"/>
                    <a:gd name="T8" fmla="*/ 0 w 16"/>
                    <a:gd name="T9" fmla="*/ 2 h 4"/>
                    <a:gd name="T10" fmla="*/ 0 60000 65536"/>
                    <a:gd name="T11" fmla="*/ 0 60000 65536"/>
                    <a:gd name="T12" fmla="*/ 0 60000 65536"/>
                    <a:gd name="T13" fmla="*/ 0 60000 65536"/>
                    <a:gd name="T14" fmla="*/ 0 60000 65536"/>
                    <a:gd name="T15" fmla="*/ 0 w 16"/>
                    <a:gd name="T16" fmla="*/ 0 h 4"/>
                    <a:gd name="T17" fmla="*/ 16 w 16"/>
                    <a:gd name="T18" fmla="*/ 4 h 4"/>
                  </a:gdLst>
                  <a:ahLst/>
                  <a:cxnLst>
                    <a:cxn ang="T10">
                      <a:pos x="T0" y="T1"/>
                    </a:cxn>
                    <a:cxn ang="T11">
                      <a:pos x="T2" y="T3"/>
                    </a:cxn>
                    <a:cxn ang="T12">
                      <a:pos x="T4" y="T5"/>
                    </a:cxn>
                    <a:cxn ang="T13">
                      <a:pos x="T6" y="T7"/>
                    </a:cxn>
                    <a:cxn ang="T14">
                      <a:pos x="T8" y="T9"/>
                    </a:cxn>
                  </a:cxnLst>
                  <a:rect l="T15" t="T16" r="T17" b="T18"/>
                  <a:pathLst>
                    <a:path w="16" h="4">
                      <a:moveTo>
                        <a:pt x="0" y="2"/>
                      </a:moveTo>
                      <a:lnTo>
                        <a:pt x="0" y="0"/>
                      </a:lnTo>
                      <a:lnTo>
                        <a:pt x="16" y="2"/>
                      </a:lnTo>
                      <a:lnTo>
                        <a:pt x="16" y="4"/>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3" name="Freeform 131">
                  <a:extLst>
                    <a:ext uri="{FF2B5EF4-FFF2-40B4-BE49-F238E27FC236}">
                      <a16:creationId xmlns:a16="http://schemas.microsoft.com/office/drawing/2014/main" id="{92C7853B-0A46-6944-8709-5630597FB2E6}"/>
                    </a:ext>
                  </a:extLst>
                </p:cNvPr>
                <p:cNvSpPr>
                  <a:spLocks noChangeAspect="1"/>
                </p:cNvSpPr>
                <p:nvPr/>
              </p:nvSpPr>
              <p:spPr bwMode="auto">
                <a:xfrm>
                  <a:off x="2539" y="2837"/>
                  <a:ext cx="57" cy="12"/>
                </a:xfrm>
                <a:custGeom>
                  <a:avLst/>
                  <a:gdLst>
                    <a:gd name="T0" fmla="*/ 0 w 24"/>
                    <a:gd name="T1" fmla="*/ 0 h 5"/>
                    <a:gd name="T2" fmla="*/ 131 w 24"/>
                    <a:gd name="T3" fmla="*/ 24 h 5"/>
                    <a:gd name="T4" fmla="*/ 135 w 24"/>
                    <a:gd name="T5" fmla="*/ 29 h 5"/>
                    <a:gd name="T6" fmla="*/ 40 w 24"/>
                    <a:gd name="T7" fmla="*/ 24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7" y="5"/>
                        <a:pt x="23" y="4"/>
                      </a:cubicBezTo>
                      <a:cubicBezTo>
                        <a:pt x="24" y="5"/>
                        <a:pt x="24" y="5"/>
                        <a:pt x="24" y="5"/>
                      </a:cubicBezTo>
                      <a:cubicBezTo>
                        <a:pt x="24" y="5"/>
                        <a:pt x="14" y="5"/>
                        <a:pt x="7"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4" name="Freeform 132">
                  <a:extLst>
                    <a:ext uri="{FF2B5EF4-FFF2-40B4-BE49-F238E27FC236}">
                      <a16:creationId xmlns:a16="http://schemas.microsoft.com/office/drawing/2014/main" id="{0E32EE6D-3942-7E4F-B877-2894D9DA4FDF}"/>
                    </a:ext>
                  </a:extLst>
                </p:cNvPr>
                <p:cNvSpPr>
                  <a:spLocks noChangeAspect="1"/>
                </p:cNvSpPr>
                <p:nvPr/>
              </p:nvSpPr>
              <p:spPr bwMode="auto">
                <a:xfrm>
                  <a:off x="2596" y="2849"/>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5" name="Freeform 133">
                  <a:extLst>
                    <a:ext uri="{FF2B5EF4-FFF2-40B4-BE49-F238E27FC236}">
                      <a16:creationId xmlns:a16="http://schemas.microsoft.com/office/drawing/2014/main" id="{A253D60E-E288-A44B-B8B0-98D1BAE2888C}"/>
                    </a:ext>
                  </a:extLst>
                </p:cNvPr>
                <p:cNvSpPr>
                  <a:spLocks noChangeAspect="1"/>
                </p:cNvSpPr>
                <p:nvPr/>
              </p:nvSpPr>
              <p:spPr bwMode="auto">
                <a:xfrm>
                  <a:off x="2523" y="2804"/>
                  <a:ext cx="92" cy="38"/>
                </a:xfrm>
                <a:custGeom>
                  <a:avLst/>
                  <a:gdLst>
                    <a:gd name="T0" fmla="*/ 0 w 92"/>
                    <a:gd name="T1" fmla="*/ 0 h 38"/>
                    <a:gd name="T2" fmla="*/ 92 w 92"/>
                    <a:gd name="T3" fmla="*/ 9 h 38"/>
                    <a:gd name="T4" fmla="*/ 92 w 92"/>
                    <a:gd name="T5" fmla="*/ 38 h 38"/>
                    <a:gd name="T6" fmla="*/ 0 w 92"/>
                    <a:gd name="T7" fmla="*/ 26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9"/>
                      </a:lnTo>
                      <a:lnTo>
                        <a:pt x="92" y="38"/>
                      </a:lnTo>
                      <a:lnTo>
                        <a:pt x="0" y="26"/>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6" name="Freeform 134">
                  <a:extLst>
                    <a:ext uri="{FF2B5EF4-FFF2-40B4-BE49-F238E27FC236}">
                      <a16:creationId xmlns:a16="http://schemas.microsoft.com/office/drawing/2014/main" id="{E9159026-84AB-9A45-AC09-F1DB29C61AF9}"/>
                    </a:ext>
                  </a:extLst>
                </p:cNvPr>
                <p:cNvSpPr>
                  <a:spLocks noChangeAspect="1"/>
                </p:cNvSpPr>
                <p:nvPr/>
              </p:nvSpPr>
              <p:spPr bwMode="auto">
                <a:xfrm>
                  <a:off x="2523" y="2806"/>
                  <a:ext cx="16" cy="24"/>
                </a:xfrm>
                <a:custGeom>
                  <a:avLst/>
                  <a:gdLst>
                    <a:gd name="T0" fmla="*/ 0 w 16"/>
                    <a:gd name="T1" fmla="*/ 22 h 24"/>
                    <a:gd name="T2" fmla="*/ 16 w 16"/>
                    <a:gd name="T3" fmla="*/ 24 h 24"/>
                    <a:gd name="T4" fmla="*/ 16 w 16"/>
                    <a:gd name="T5" fmla="*/ 3 h 24"/>
                    <a:gd name="T6" fmla="*/ 0 w 16"/>
                    <a:gd name="T7" fmla="*/ 0 h 24"/>
                    <a:gd name="T8" fmla="*/ 0 w 16"/>
                    <a:gd name="T9" fmla="*/ 22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22"/>
                      </a:moveTo>
                      <a:lnTo>
                        <a:pt x="16" y="24"/>
                      </a:lnTo>
                      <a:lnTo>
                        <a:pt x="16"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7" name="Freeform 135">
                  <a:extLst>
                    <a:ext uri="{FF2B5EF4-FFF2-40B4-BE49-F238E27FC236}">
                      <a16:creationId xmlns:a16="http://schemas.microsoft.com/office/drawing/2014/main" id="{DC45BA85-075D-CC47-AD9A-C2400B0FBEE8}"/>
                    </a:ext>
                  </a:extLst>
                </p:cNvPr>
                <p:cNvSpPr>
                  <a:spLocks noChangeAspect="1"/>
                </p:cNvSpPr>
                <p:nvPr/>
              </p:nvSpPr>
              <p:spPr bwMode="auto">
                <a:xfrm>
                  <a:off x="2539" y="2809"/>
                  <a:ext cx="57" cy="30"/>
                </a:xfrm>
                <a:custGeom>
                  <a:avLst/>
                  <a:gdLst>
                    <a:gd name="T0" fmla="*/ 0 w 24"/>
                    <a:gd name="T1" fmla="*/ 48 h 13"/>
                    <a:gd name="T2" fmla="*/ 135 w 24"/>
                    <a:gd name="T3" fmla="*/ 37 h 13"/>
                    <a:gd name="T4" fmla="*/ 135 w 24"/>
                    <a:gd name="T5" fmla="*/ 21 h 13"/>
                    <a:gd name="T6" fmla="*/ 0 w 24"/>
                    <a:gd name="T7" fmla="*/ 0 h 13"/>
                    <a:gd name="T8" fmla="*/ 0 w 24"/>
                    <a:gd name="T9" fmla="*/ 48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4"/>
                        <a:pt x="24" y="4"/>
                        <a:pt x="24" y="4"/>
                      </a:cubicBezTo>
                      <a:cubicBezTo>
                        <a:pt x="24"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8" name="Freeform 136">
                  <a:extLst>
                    <a:ext uri="{FF2B5EF4-FFF2-40B4-BE49-F238E27FC236}">
                      <a16:creationId xmlns:a16="http://schemas.microsoft.com/office/drawing/2014/main" id="{D520B456-0C95-2545-93BC-9B69B17A5488}"/>
                    </a:ext>
                  </a:extLst>
                </p:cNvPr>
                <p:cNvSpPr>
                  <a:spLocks noChangeAspect="1"/>
                </p:cNvSpPr>
                <p:nvPr/>
              </p:nvSpPr>
              <p:spPr bwMode="auto">
                <a:xfrm>
                  <a:off x="2523" y="2804"/>
                  <a:ext cx="16" cy="5"/>
                </a:xfrm>
                <a:custGeom>
                  <a:avLst/>
                  <a:gdLst>
                    <a:gd name="T0" fmla="*/ 0 w 16"/>
                    <a:gd name="T1" fmla="*/ 2 h 5"/>
                    <a:gd name="T2" fmla="*/ 0 w 16"/>
                    <a:gd name="T3" fmla="*/ 0 h 5"/>
                    <a:gd name="T4" fmla="*/ 16 w 16"/>
                    <a:gd name="T5" fmla="*/ 5 h 5"/>
                    <a:gd name="T6" fmla="*/ 16 w 16"/>
                    <a:gd name="T7" fmla="*/ 5 h 5"/>
                    <a:gd name="T8" fmla="*/ 0 w 16"/>
                    <a:gd name="T9" fmla="*/ 2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2"/>
                      </a:moveTo>
                      <a:lnTo>
                        <a:pt x="0" y="0"/>
                      </a:lnTo>
                      <a:lnTo>
                        <a:pt x="16"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09" name="Freeform 137">
                  <a:extLst>
                    <a:ext uri="{FF2B5EF4-FFF2-40B4-BE49-F238E27FC236}">
                      <a16:creationId xmlns:a16="http://schemas.microsoft.com/office/drawing/2014/main" id="{6797A180-0A8F-404E-B5FA-655439EAEF09}"/>
                    </a:ext>
                  </a:extLst>
                </p:cNvPr>
                <p:cNvSpPr>
                  <a:spLocks noChangeAspect="1"/>
                </p:cNvSpPr>
                <p:nvPr/>
              </p:nvSpPr>
              <p:spPr bwMode="auto">
                <a:xfrm>
                  <a:off x="2539" y="2809"/>
                  <a:ext cx="57" cy="9"/>
                </a:xfrm>
                <a:custGeom>
                  <a:avLst/>
                  <a:gdLst>
                    <a:gd name="T0" fmla="*/ 0 w 24"/>
                    <a:gd name="T1" fmla="*/ 0 h 4"/>
                    <a:gd name="T2" fmla="*/ 131 w 24"/>
                    <a:gd name="T3" fmla="*/ 16 h 4"/>
                    <a:gd name="T4" fmla="*/ 135 w 24"/>
                    <a:gd name="T5" fmla="*/ 20 h 4"/>
                    <a:gd name="T6" fmla="*/ 40 w 24"/>
                    <a:gd name="T7" fmla="*/ 16 h 4"/>
                    <a:gd name="T8" fmla="*/ 0 w 24"/>
                    <a:gd name="T9" fmla="*/ 0 h 4"/>
                    <a:gd name="T10" fmla="*/ 0 60000 65536"/>
                    <a:gd name="T11" fmla="*/ 0 60000 65536"/>
                    <a:gd name="T12" fmla="*/ 0 60000 65536"/>
                    <a:gd name="T13" fmla="*/ 0 60000 65536"/>
                    <a:gd name="T14" fmla="*/ 0 60000 65536"/>
                    <a:gd name="T15" fmla="*/ 0 w 24"/>
                    <a:gd name="T16" fmla="*/ 0 h 4"/>
                    <a:gd name="T17" fmla="*/ 24 w 24"/>
                    <a:gd name="T18" fmla="*/ 4 h 4"/>
                  </a:gdLst>
                  <a:ahLst/>
                  <a:cxnLst>
                    <a:cxn ang="T10">
                      <a:pos x="T0" y="T1"/>
                    </a:cxn>
                    <a:cxn ang="T11">
                      <a:pos x="T2" y="T3"/>
                    </a:cxn>
                    <a:cxn ang="T12">
                      <a:pos x="T4" y="T5"/>
                    </a:cxn>
                    <a:cxn ang="T13">
                      <a:pos x="T6" y="T7"/>
                    </a:cxn>
                    <a:cxn ang="T14">
                      <a:pos x="T8" y="T9"/>
                    </a:cxn>
                  </a:cxnLst>
                  <a:rect l="T15" t="T16" r="T17" b="T18"/>
                  <a:pathLst>
                    <a:path w="24" h="4">
                      <a:moveTo>
                        <a:pt x="0" y="0"/>
                      </a:moveTo>
                      <a:cubicBezTo>
                        <a:pt x="0" y="0"/>
                        <a:pt x="7" y="4"/>
                        <a:pt x="23" y="3"/>
                      </a:cubicBezTo>
                      <a:cubicBezTo>
                        <a:pt x="24" y="4"/>
                        <a:pt x="24" y="4"/>
                        <a:pt x="24" y="4"/>
                      </a:cubicBezTo>
                      <a:cubicBezTo>
                        <a:pt x="24" y="4"/>
                        <a:pt x="14" y="4"/>
                        <a:pt x="7"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0" name="Rectangle 138">
                  <a:extLst>
                    <a:ext uri="{FF2B5EF4-FFF2-40B4-BE49-F238E27FC236}">
                      <a16:creationId xmlns:a16="http://schemas.microsoft.com/office/drawing/2014/main" id="{74F1B7E6-EDFA-F748-8F69-3891E2DD8B1A}"/>
                    </a:ext>
                  </a:extLst>
                </p:cNvPr>
                <p:cNvSpPr>
                  <a:spLocks noChangeAspect="1" noChangeArrowheads="1"/>
                </p:cNvSpPr>
                <p:nvPr/>
              </p:nvSpPr>
              <p:spPr bwMode="auto">
                <a:xfrm>
                  <a:off x="2596" y="2818"/>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11" name="Freeform 139">
                  <a:extLst>
                    <a:ext uri="{FF2B5EF4-FFF2-40B4-BE49-F238E27FC236}">
                      <a16:creationId xmlns:a16="http://schemas.microsoft.com/office/drawing/2014/main" id="{9849EB39-E65A-3C4F-B2CE-F45332B51AB3}"/>
                    </a:ext>
                  </a:extLst>
                </p:cNvPr>
                <p:cNvSpPr>
                  <a:spLocks noChangeAspect="1"/>
                </p:cNvSpPr>
                <p:nvPr/>
              </p:nvSpPr>
              <p:spPr bwMode="auto">
                <a:xfrm>
                  <a:off x="2523" y="2773"/>
                  <a:ext cx="92" cy="38"/>
                </a:xfrm>
                <a:custGeom>
                  <a:avLst/>
                  <a:gdLst>
                    <a:gd name="T0" fmla="*/ 0 w 92"/>
                    <a:gd name="T1" fmla="*/ 0 h 38"/>
                    <a:gd name="T2" fmla="*/ 92 w 92"/>
                    <a:gd name="T3" fmla="*/ 10 h 38"/>
                    <a:gd name="T4" fmla="*/ 92 w 92"/>
                    <a:gd name="T5" fmla="*/ 38 h 38"/>
                    <a:gd name="T6" fmla="*/ 0 w 92"/>
                    <a:gd name="T7" fmla="*/ 29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0"/>
                      </a:lnTo>
                      <a:lnTo>
                        <a:pt x="92" y="38"/>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2" name="Freeform 140">
                  <a:extLst>
                    <a:ext uri="{FF2B5EF4-FFF2-40B4-BE49-F238E27FC236}">
                      <a16:creationId xmlns:a16="http://schemas.microsoft.com/office/drawing/2014/main" id="{62284A9D-11CD-C343-9DCE-CC5C22341624}"/>
                    </a:ext>
                  </a:extLst>
                </p:cNvPr>
                <p:cNvSpPr>
                  <a:spLocks noChangeAspect="1"/>
                </p:cNvSpPr>
                <p:nvPr/>
              </p:nvSpPr>
              <p:spPr bwMode="auto">
                <a:xfrm>
                  <a:off x="2523" y="2776"/>
                  <a:ext cx="16" cy="23"/>
                </a:xfrm>
                <a:custGeom>
                  <a:avLst/>
                  <a:gdLst>
                    <a:gd name="T0" fmla="*/ 0 w 16"/>
                    <a:gd name="T1" fmla="*/ 21 h 23"/>
                    <a:gd name="T2" fmla="*/ 16 w 16"/>
                    <a:gd name="T3" fmla="*/ 23 h 23"/>
                    <a:gd name="T4" fmla="*/ 16 w 16"/>
                    <a:gd name="T5" fmla="*/ 4 h 23"/>
                    <a:gd name="T6" fmla="*/ 0 w 16"/>
                    <a:gd name="T7" fmla="*/ 0 h 23"/>
                    <a:gd name="T8" fmla="*/ 0 w 16"/>
                    <a:gd name="T9" fmla="*/ 21 h 23"/>
                    <a:gd name="T10" fmla="*/ 0 60000 65536"/>
                    <a:gd name="T11" fmla="*/ 0 60000 65536"/>
                    <a:gd name="T12" fmla="*/ 0 60000 65536"/>
                    <a:gd name="T13" fmla="*/ 0 60000 65536"/>
                    <a:gd name="T14" fmla="*/ 0 60000 65536"/>
                    <a:gd name="T15" fmla="*/ 0 w 16"/>
                    <a:gd name="T16" fmla="*/ 0 h 23"/>
                    <a:gd name="T17" fmla="*/ 16 w 16"/>
                    <a:gd name="T18" fmla="*/ 23 h 23"/>
                  </a:gdLst>
                  <a:ahLst/>
                  <a:cxnLst>
                    <a:cxn ang="T10">
                      <a:pos x="T0" y="T1"/>
                    </a:cxn>
                    <a:cxn ang="T11">
                      <a:pos x="T2" y="T3"/>
                    </a:cxn>
                    <a:cxn ang="T12">
                      <a:pos x="T4" y="T5"/>
                    </a:cxn>
                    <a:cxn ang="T13">
                      <a:pos x="T6" y="T7"/>
                    </a:cxn>
                    <a:cxn ang="T14">
                      <a:pos x="T8" y="T9"/>
                    </a:cxn>
                  </a:cxnLst>
                  <a:rect l="T15" t="T16" r="T17" b="T18"/>
                  <a:pathLst>
                    <a:path w="16" h="23">
                      <a:moveTo>
                        <a:pt x="0" y="21"/>
                      </a:moveTo>
                      <a:lnTo>
                        <a:pt x="16" y="23"/>
                      </a:lnTo>
                      <a:lnTo>
                        <a:pt x="16" y="4"/>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3" name="Freeform 141">
                  <a:extLst>
                    <a:ext uri="{FF2B5EF4-FFF2-40B4-BE49-F238E27FC236}">
                      <a16:creationId xmlns:a16="http://schemas.microsoft.com/office/drawing/2014/main" id="{724541BC-C9E0-6F48-90E8-899848094BC1}"/>
                    </a:ext>
                  </a:extLst>
                </p:cNvPr>
                <p:cNvSpPr>
                  <a:spLocks noChangeAspect="1"/>
                </p:cNvSpPr>
                <p:nvPr/>
              </p:nvSpPr>
              <p:spPr bwMode="auto">
                <a:xfrm>
                  <a:off x="2539" y="2780"/>
                  <a:ext cx="57" cy="31"/>
                </a:xfrm>
                <a:custGeom>
                  <a:avLst/>
                  <a:gdLst>
                    <a:gd name="T0" fmla="*/ 0 w 24"/>
                    <a:gd name="T1" fmla="*/ 45 h 13"/>
                    <a:gd name="T2" fmla="*/ 135 w 24"/>
                    <a:gd name="T3" fmla="*/ 33 h 13"/>
                    <a:gd name="T4" fmla="*/ 135 w 24"/>
                    <a:gd name="T5" fmla="*/ 17 h 13"/>
                    <a:gd name="T6" fmla="*/ 0 w 24"/>
                    <a:gd name="T7" fmla="*/ 0 h 13"/>
                    <a:gd name="T8" fmla="*/ 0 w 24"/>
                    <a:gd name="T9" fmla="*/ 45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5"/>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4" name="Freeform 142">
                  <a:extLst>
                    <a:ext uri="{FF2B5EF4-FFF2-40B4-BE49-F238E27FC236}">
                      <a16:creationId xmlns:a16="http://schemas.microsoft.com/office/drawing/2014/main" id="{60445021-7E9D-2841-A341-B66D3D32B180}"/>
                    </a:ext>
                  </a:extLst>
                </p:cNvPr>
                <p:cNvSpPr>
                  <a:spLocks noChangeAspect="1"/>
                </p:cNvSpPr>
                <p:nvPr/>
              </p:nvSpPr>
              <p:spPr bwMode="auto">
                <a:xfrm>
                  <a:off x="2523" y="2776"/>
                  <a:ext cx="16" cy="4"/>
                </a:xfrm>
                <a:custGeom>
                  <a:avLst/>
                  <a:gdLst>
                    <a:gd name="T0" fmla="*/ 0 w 16"/>
                    <a:gd name="T1" fmla="*/ 0 h 4"/>
                    <a:gd name="T2" fmla="*/ 0 w 16"/>
                    <a:gd name="T3" fmla="*/ 0 h 4"/>
                    <a:gd name="T4" fmla="*/ 16 w 16"/>
                    <a:gd name="T5" fmla="*/ 2 h 4"/>
                    <a:gd name="T6" fmla="*/ 16 w 16"/>
                    <a:gd name="T7" fmla="*/ 4 h 4"/>
                    <a:gd name="T8" fmla="*/ 0 w 16"/>
                    <a:gd name="T9" fmla="*/ 0 h 4"/>
                    <a:gd name="T10" fmla="*/ 0 60000 65536"/>
                    <a:gd name="T11" fmla="*/ 0 60000 65536"/>
                    <a:gd name="T12" fmla="*/ 0 60000 65536"/>
                    <a:gd name="T13" fmla="*/ 0 60000 65536"/>
                    <a:gd name="T14" fmla="*/ 0 60000 65536"/>
                    <a:gd name="T15" fmla="*/ 0 w 16"/>
                    <a:gd name="T16" fmla="*/ 0 h 4"/>
                    <a:gd name="T17" fmla="*/ 16 w 16"/>
                    <a:gd name="T18" fmla="*/ 4 h 4"/>
                  </a:gdLst>
                  <a:ahLst/>
                  <a:cxnLst>
                    <a:cxn ang="T10">
                      <a:pos x="T0" y="T1"/>
                    </a:cxn>
                    <a:cxn ang="T11">
                      <a:pos x="T2" y="T3"/>
                    </a:cxn>
                    <a:cxn ang="T12">
                      <a:pos x="T4" y="T5"/>
                    </a:cxn>
                    <a:cxn ang="T13">
                      <a:pos x="T6" y="T7"/>
                    </a:cxn>
                    <a:cxn ang="T14">
                      <a:pos x="T8" y="T9"/>
                    </a:cxn>
                  </a:cxnLst>
                  <a:rect l="T15" t="T16" r="T17" b="T18"/>
                  <a:pathLst>
                    <a:path w="16" h="4">
                      <a:moveTo>
                        <a:pt x="0" y="0"/>
                      </a:moveTo>
                      <a:lnTo>
                        <a:pt x="0" y="0"/>
                      </a:lnTo>
                      <a:lnTo>
                        <a:pt x="16" y="2"/>
                      </a:lnTo>
                      <a:lnTo>
                        <a:pt x="16" y="4"/>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5" name="Freeform 143">
                  <a:extLst>
                    <a:ext uri="{FF2B5EF4-FFF2-40B4-BE49-F238E27FC236}">
                      <a16:creationId xmlns:a16="http://schemas.microsoft.com/office/drawing/2014/main" id="{A9E82583-AE92-474F-B7BA-68D8E83B3479}"/>
                    </a:ext>
                  </a:extLst>
                </p:cNvPr>
                <p:cNvSpPr>
                  <a:spLocks noChangeAspect="1"/>
                </p:cNvSpPr>
                <p:nvPr/>
              </p:nvSpPr>
              <p:spPr bwMode="auto">
                <a:xfrm>
                  <a:off x="2539" y="2778"/>
                  <a:ext cx="57" cy="12"/>
                </a:xfrm>
                <a:custGeom>
                  <a:avLst/>
                  <a:gdLst>
                    <a:gd name="T0" fmla="*/ 0 w 24"/>
                    <a:gd name="T1" fmla="*/ 0 h 5"/>
                    <a:gd name="T2" fmla="*/ 131 w 24"/>
                    <a:gd name="T3" fmla="*/ 24 h 5"/>
                    <a:gd name="T4" fmla="*/ 135 w 24"/>
                    <a:gd name="T5" fmla="*/ 24 h 5"/>
                    <a:gd name="T6" fmla="*/ 40 w 24"/>
                    <a:gd name="T7" fmla="*/ 17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6" y="5"/>
                        <a:pt x="23" y="4"/>
                      </a:cubicBezTo>
                      <a:cubicBezTo>
                        <a:pt x="24" y="4"/>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6" name="Rectangle 144">
                  <a:extLst>
                    <a:ext uri="{FF2B5EF4-FFF2-40B4-BE49-F238E27FC236}">
                      <a16:creationId xmlns:a16="http://schemas.microsoft.com/office/drawing/2014/main" id="{3ABBDC5F-A7F2-2744-A1B2-2CC7F36F1E74}"/>
                    </a:ext>
                  </a:extLst>
                </p:cNvPr>
                <p:cNvSpPr>
                  <a:spLocks noChangeAspect="1" noChangeArrowheads="1"/>
                </p:cNvSpPr>
                <p:nvPr/>
              </p:nvSpPr>
              <p:spPr bwMode="auto">
                <a:xfrm>
                  <a:off x="2596" y="2787"/>
                  <a:ext cx="1"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17" name="Freeform 145">
                  <a:extLst>
                    <a:ext uri="{FF2B5EF4-FFF2-40B4-BE49-F238E27FC236}">
                      <a16:creationId xmlns:a16="http://schemas.microsoft.com/office/drawing/2014/main" id="{D0B5CAC9-6381-024F-9D2E-7E2C9BFAAFFD}"/>
                    </a:ext>
                  </a:extLst>
                </p:cNvPr>
                <p:cNvSpPr>
                  <a:spLocks noChangeAspect="1"/>
                </p:cNvSpPr>
                <p:nvPr/>
              </p:nvSpPr>
              <p:spPr bwMode="auto">
                <a:xfrm>
                  <a:off x="2523" y="2742"/>
                  <a:ext cx="92" cy="41"/>
                </a:xfrm>
                <a:custGeom>
                  <a:avLst/>
                  <a:gdLst>
                    <a:gd name="T0" fmla="*/ 0 w 92"/>
                    <a:gd name="T1" fmla="*/ 0 h 41"/>
                    <a:gd name="T2" fmla="*/ 92 w 92"/>
                    <a:gd name="T3" fmla="*/ 12 h 41"/>
                    <a:gd name="T4" fmla="*/ 92 w 92"/>
                    <a:gd name="T5" fmla="*/ 41 h 41"/>
                    <a:gd name="T6" fmla="*/ 0 w 92"/>
                    <a:gd name="T7" fmla="*/ 29 h 41"/>
                    <a:gd name="T8" fmla="*/ 0 w 92"/>
                    <a:gd name="T9" fmla="*/ 0 h 41"/>
                    <a:gd name="T10" fmla="*/ 0 60000 65536"/>
                    <a:gd name="T11" fmla="*/ 0 60000 65536"/>
                    <a:gd name="T12" fmla="*/ 0 60000 65536"/>
                    <a:gd name="T13" fmla="*/ 0 60000 65536"/>
                    <a:gd name="T14" fmla="*/ 0 60000 65536"/>
                    <a:gd name="T15" fmla="*/ 0 w 92"/>
                    <a:gd name="T16" fmla="*/ 0 h 41"/>
                    <a:gd name="T17" fmla="*/ 92 w 92"/>
                    <a:gd name="T18" fmla="*/ 41 h 41"/>
                  </a:gdLst>
                  <a:ahLst/>
                  <a:cxnLst>
                    <a:cxn ang="T10">
                      <a:pos x="T0" y="T1"/>
                    </a:cxn>
                    <a:cxn ang="T11">
                      <a:pos x="T2" y="T3"/>
                    </a:cxn>
                    <a:cxn ang="T12">
                      <a:pos x="T4" y="T5"/>
                    </a:cxn>
                    <a:cxn ang="T13">
                      <a:pos x="T6" y="T7"/>
                    </a:cxn>
                    <a:cxn ang="T14">
                      <a:pos x="T8" y="T9"/>
                    </a:cxn>
                  </a:cxnLst>
                  <a:rect l="T15" t="T16" r="T17" b="T18"/>
                  <a:pathLst>
                    <a:path w="92" h="41">
                      <a:moveTo>
                        <a:pt x="0" y="0"/>
                      </a:moveTo>
                      <a:lnTo>
                        <a:pt x="92" y="12"/>
                      </a:lnTo>
                      <a:lnTo>
                        <a:pt x="92" y="41"/>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8" name="Freeform 146">
                  <a:extLst>
                    <a:ext uri="{FF2B5EF4-FFF2-40B4-BE49-F238E27FC236}">
                      <a16:creationId xmlns:a16="http://schemas.microsoft.com/office/drawing/2014/main" id="{D4CA0554-11DC-444D-9961-D870E16F6860}"/>
                    </a:ext>
                  </a:extLst>
                </p:cNvPr>
                <p:cNvSpPr>
                  <a:spLocks noChangeAspect="1"/>
                </p:cNvSpPr>
                <p:nvPr/>
              </p:nvSpPr>
              <p:spPr bwMode="auto">
                <a:xfrm>
                  <a:off x="2523" y="2745"/>
                  <a:ext cx="16" cy="23"/>
                </a:xfrm>
                <a:custGeom>
                  <a:avLst/>
                  <a:gdLst>
                    <a:gd name="T0" fmla="*/ 0 w 16"/>
                    <a:gd name="T1" fmla="*/ 23 h 23"/>
                    <a:gd name="T2" fmla="*/ 16 w 16"/>
                    <a:gd name="T3" fmla="*/ 23 h 23"/>
                    <a:gd name="T4" fmla="*/ 16 w 16"/>
                    <a:gd name="T5" fmla="*/ 5 h 23"/>
                    <a:gd name="T6" fmla="*/ 0 w 16"/>
                    <a:gd name="T7" fmla="*/ 0 h 23"/>
                    <a:gd name="T8" fmla="*/ 0 w 16"/>
                    <a:gd name="T9" fmla="*/ 23 h 23"/>
                    <a:gd name="T10" fmla="*/ 0 60000 65536"/>
                    <a:gd name="T11" fmla="*/ 0 60000 65536"/>
                    <a:gd name="T12" fmla="*/ 0 60000 65536"/>
                    <a:gd name="T13" fmla="*/ 0 60000 65536"/>
                    <a:gd name="T14" fmla="*/ 0 60000 65536"/>
                    <a:gd name="T15" fmla="*/ 0 w 16"/>
                    <a:gd name="T16" fmla="*/ 0 h 23"/>
                    <a:gd name="T17" fmla="*/ 16 w 16"/>
                    <a:gd name="T18" fmla="*/ 23 h 23"/>
                  </a:gdLst>
                  <a:ahLst/>
                  <a:cxnLst>
                    <a:cxn ang="T10">
                      <a:pos x="T0" y="T1"/>
                    </a:cxn>
                    <a:cxn ang="T11">
                      <a:pos x="T2" y="T3"/>
                    </a:cxn>
                    <a:cxn ang="T12">
                      <a:pos x="T4" y="T5"/>
                    </a:cxn>
                    <a:cxn ang="T13">
                      <a:pos x="T6" y="T7"/>
                    </a:cxn>
                    <a:cxn ang="T14">
                      <a:pos x="T8" y="T9"/>
                    </a:cxn>
                  </a:cxnLst>
                  <a:rect l="T15" t="T16" r="T17" b="T18"/>
                  <a:pathLst>
                    <a:path w="16" h="23">
                      <a:moveTo>
                        <a:pt x="0" y="23"/>
                      </a:moveTo>
                      <a:lnTo>
                        <a:pt x="16" y="23"/>
                      </a:lnTo>
                      <a:lnTo>
                        <a:pt x="16" y="5"/>
                      </a:lnTo>
                      <a:lnTo>
                        <a:pt x="0" y="0"/>
                      </a:lnTo>
                      <a:lnTo>
                        <a:pt x="0" y="23"/>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19" name="Freeform 147">
                  <a:extLst>
                    <a:ext uri="{FF2B5EF4-FFF2-40B4-BE49-F238E27FC236}">
                      <a16:creationId xmlns:a16="http://schemas.microsoft.com/office/drawing/2014/main" id="{53FA5EE3-C56A-8D43-A3B1-8CC65680BB21}"/>
                    </a:ext>
                  </a:extLst>
                </p:cNvPr>
                <p:cNvSpPr>
                  <a:spLocks noChangeAspect="1"/>
                </p:cNvSpPr>
                <p:nvPr/>
              </p:nvSpPr>
              <p:spPr bwMode="auto">
                <a:xfrm>
                  <a:off x="2539" y="2750"/>
                  <a:ext cx="57" cy="30"/>
                </a:xfrm>
                <a:custGeom>
                  <a:avLst/>
                  <a:gdLst>
                    <a:gd name="T0" fmla="*/ 0 w 24"/>
                    <a:gd name="T1" fmla="*/ 42 h 13"/>
                    <a:gd name="T2" fmla="*/ 135 w 24"/>
                    <a:gd name="T3" fmla="*/ 32 h 13"/>
                    <a:gd name="T4" fmla="*/ 135 w 24"/>
                    <a:gd name="T5" fmla="*/ 16 h 13"/>
                    <a:gd name="T6" fmla="*/ 0 w 24"/>
                    <a:gd name="T7" fmla="*/ 0 h 13"/>
                    <a:gd name="T8" fmla="*/ 0 w 24"/>
                    <a:gd name="T9" fmla="*/ 42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0" name="Freeform 148">
                  <a:extLst>
                    <a:ext uri="{FF2B5EF4-FFF2-40B4-BE49-F238E27FC236}">
                      <a16:creationId xmlns:a16="http://schemas.microsoft.com/office/drawing/2014/main" id="{E642AA02-E91C-A84C-8E41-C7F12EB9CED4}"/>
                    </a:ext>
                  </a:extLst>
                </p:cNvPr>
                <p:cNvSpPr>
                  <a:spLocks noChangeAspect="1"/>
                </p:cNvSpPr>
                <p:nvPr/>
              </p:nvSpPr>
              <p:spPr bwMode="auto">
                <a:xfrm>
                  <a:off x="2523" y="2745"/>
                  <a:ext cx="16" cy="5"/>
                </a:xfrm>
                <a:custGeom>
                  <a:avLst/>
                  <a:gdLst>
                    <a:gd name="T0" fmla="*/ 0 w 16"/>
                    <a:gd name="T1" fmla="*/ 0 h 5"/>
                    <a:gd name="T2" fmla="*/ 0 w 16"/>
                    <a:gd name="T3" fmla="*/ 0 h 5"/>
                    <a:gd name="T4" fmla="*/ 16 w 16"/>
                    <a:gd name="T5" fmla="*/ 2 h 5"/>
                    <a:gd name="T6" fmla="*/ 16 w 16"/>
                    <a:gd name="T7" fmla="*/ 5 h 5"/>
                    <a:gd name="T8" fmla="*/ 0 w 16"/>
                    <a:gd name="T9" fmla="*/ 0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0"/>
                      </a:moveTo>
                      <a:lnTo>
                        <a:pt x="0" y="0"/>
                      </a:lnTo>
                      <a:lnTo>
                        <a:pt x="16" y="2"/>
                      </a:lnTo>
                      <a:lnTo>
                        <a:pt x="16" y="5"/>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1" name="Freeform 149">
                  <a:extLst>
                    <a:ext uri="{FF2B5EF4-FFF2-40B4-BE49-F238E27FC236}">
                      <a16:creationId xmlns:a16="http://schemas.microsoft.com/office/drawing/2014/main" id="{10624BB1-A75B-2244-B988-B902318B1EF4}"/>
                    </a:ext>
                  </a:extLst>
                </p:cNvPr>
                <p:cNvSpPr>
                  <a:spLocks noChangeAspect="1"/>
                </p:cNvSpPr>
                <p:nvPr/>
              </p:nvSpPr>
              <p:spPr bwMode="auto">
                <a:xfrm>
                  <a:off x="2539" y="2747"/>
                  <a:ext cx="57" cy="12"/>
                </a:xfrm>
                <a:custGeom>
                  <a:avLst/>
                  <a:gdLst>
                    <a:gd name="T0" fmla="*/ 0 w 24"/>
                    <a:gd name="T1" fmla="*/ 0 h 5"/>
                    <a:gd name="T2" fmla="*/ 131 w 24"/>
                    <a:gd name="T3" fmla="*/ 24 h 5"/>
                    <a:gd name="T4" fmla="*/ 135 w 24"/>
                    <a:gd name="T5" fmla="*/ 24 h 5"/>
                    <a:gd name="T6" fmla="*/ 40 w 24"/>
                    <a:gd name="T7" fmla="*/ 17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6" y="5"/>
                        <a:pt x="23" y="4"/>
                      </a:cubicBezTo>
                      <a:cubicBezTo>
                        <a:pt x="24" y="5"/>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2" name="Rectangle 150">
                  <a:extLst>
                    <a:ext uri="{FF2B5EF4-FFF2-40B4-BE49-F238E27FC236}">
                      <a16:creationId xmlns:a16="http://schemas.microsoft.com/office/drawing/2014/main" id="{4E07CB23-B92A-7A48-A734-98FD2FEB1882}"/>
                    </a:ext>
                  </a:extLst>
                </p:cNvPr>
                <p:cNvSpPr>
                  <a:spLocks noChangeAspect="1" noChangeArrowheads="1"/>
                </p:cNvSpPr>
                <p:nvPr/>
              </p:nvSpPr>
              <p:spPr bwMode="auto">
                <a:xfrm>
                  <a:off x="2596" y="2757"/>
                  <a:ext cx="1"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23" name="Freeform 151">
                  <a:extLst>
                    <a:ext uri="{FF2B5EF4-FFF2-40B4-BE49-F238E27FC236}">
                      <a16:creationId xmlns:a16="http://schemas.microsoft.com/office/drawing/2014/main" id="{786F9D94-4752-1447-ABA4-9D534C61373C}"/>
                    </a:ext>
                  </a:extLst>
                </p:cNvPr>
                <p:cNvSpPr>
                  <a:spLocks noChangeAspect="1"/>
                </p:cNvSpPr>
                <p:nvPr/>
              </p:nvSpPr>
              <p:spPr bwMode="auto">
                <a:xfrm>
                  <a:off x="2234" y="2830"/>
                  <a:ext cx="95" cy="38"/>
                </a:xfrm>
                <a:custGeom>
                  <a:avLst/>
                  <a:gdLst>
                    <a:gd name="T0" fmla="*/ 0 w 95"/>
                    <a:gd name="T1" fmla="*/ 0 h 38"/>
                    <a:gd name="T2" fmla="*/ 95 w 95"/>
                    <a:gd name="T3" fmla="*/ 9 h 38"/>
                    <a:gd name="T4" fmla="*/ 95 w 95"/>
                    <a:gd name="T5" fmla="*/ 38 h 38"/>
                    <a:gd name="T6" fmla="*/ 0 w 95"/>
                    <a:gd name="T7" fmla="*/ 28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9"/>
                      </a:lnTo>
                      <a:lnTo>
                        <a:pt x="95" y="38"/>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4" name="Freeform 152">
                  <a:extLst>
                    <a:ext uri="{FF2B5EF4-FFF2-40B4-BE49-F238E27FC236}">
                      <a16:creationId xmlns:a16="http://schemas.microsoft.com/office/drawing/2014/main" id="{E046A483-7F53-6347-9D05-A53164B5E2A3}"/>
                    </a:ext>
                  </a:extLst>
                </p:cNvPr>
                <p:cNvSpPr>
                  <a:spLocks noChangeAspect="1"/>
                </p:cNvSpPr>
                <p:nvPr/>
              </p:nvSpPr>
              <p:spPr bwMode="auto">
                <a:xfrm>
                  <a:off x="2234" y="2832"/>
                  <a:ext cx="19" cy="24"/>
                </a:xfrm>
                <a:custGeom>
                  <a:avLst/>
                  <a:gdLst>
                    <a:gd name="T0" fmla="*/ 0 w 19"/>
                    <a:gd name="T1" fmla="*/ 22 h 24"/>
                    <a:gd name="T2" fmla="*/ 19 w 19"/>
                    <a:gd name="T3" fmla="*/ 24 h 24"/>
                    <a:gd name="T4" fmla="*/ 19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9"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5" name="Freeform 153">
                  <a:extLst>
                    <a:ext uri="{FF2B5EF4-FFF2-40B4-BE49-F238E27FC236}">
                      <a16:creationId xmlns:a16="http://schemas.microsoft.com/office/drawing/2014/main" id="{18AA5885-AB3F-424F-AB4C-29D6483B6DBF}"/>
                    </a:ext>
                  </a:extLst>
                </p:cNvPr>
                <p:cNvSpPr>
                  <a:spLocks noChangeAspect="1"/>
                </p:cNvSpPr>
                <p:nvPr/>
              </p:nvSpPr>
              <p:spPr bwMode="auto">
                <a:xfrm>
                  <a:off x="2253" y="2835"/>
                  <a:ext cx="55" cy="33"/>
                </a:xfrm>
                <a:custGeom>
                  <a:avLst/>
                  <a:gdLst>
                    <a:gd name="T0" fmla="*/ 0 w 23"/>
                    <a:gd name="T1" fmla="*/ 50 h 14"/>
                    <a:gd name="T2" fmla="*/ 132 w 23"/>
                    <a:gd name="T3" fmla="*/ 40 h 14"/>
                    <a:gd name="T4" fmla="*/ 132 w 23"/>
                    <a:gd name="T5" fmla="*/ 21 h 14"/>
                    <a:gd name="T6" fmla="*/ 0 w 23"/>
                    <a:gd name="T7" fmla="*/ 0 h 14"/>
                    <a:gd name="T8" fmla="*/ 0 w 23"/>
                    <a:gd name="T9" fmla="*/ 50 h 14"/>
                    <a:gd name="T10" fmla="*/ 0 60000 65536"/>
                    <a:gd name="T11" fmla="*/ 0 60000 65536"/>
                    <a:gd name="T12" fmla="*/ 0 60000 65536"/>
                    <a:gd name="T13" fmla="*/ 0 60000 65536"/>
                    <a:gd name="T14" fmla="*/ 0 60000 65536"/>
                    <a:gd name="T15" fmla="*/ 0 w 23"/>
                    <a:gd name="T16" fmla="*/ 0 h 14"/>
                    <a:gd name="T17" fmla="*/ 23 w 23"/>
                    <a:gd name="T18" fmla="*/ 14 h 14"/>
                  </a:gdLst>
                  <a:ahLst/>
                  <a:cxnLst>
                    <a:cxn ang="T10">
                      <a:pos x="T0" y="T1"/>
                    </a:cxn>
                    <a:cxn ang="T11">
                      <a:pos x="T2" y="T3"/>
                    </a:cxn>
                    <a:cxn ang="T12">
                      <a:pos x="T4" y="T5"/>
                    </a:cxn>
                    <a:cxn ang="T13">
                      <a:pos x="T6" y="T7"/>
                    </a:cxn>
                    <a:cxn ang="T14">
                      <a:pos x="T8" y="T9"/>
                    </a:cxn>
                  </a:cxnLst>
                  <a:rect l="T15" t="T16" r="T17" b="T18"/>
                  <a:pathLst>
                    <a:path w="23" h="14">
                      <a:moveTo>
                        <a:pt x="0" y="9"/>
                      </a:moveTo>
                      <a:cubicBezTo>
                        <a:pt x="0" y="9"/>
                        <a:pt x="10" y="14"/>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6" name="Freeform 154">
                  <a:extLst>
                    <a:ext uri="{FF2B5EF4-FFF2-40B4-BE49-F238E27FC236}">
                      <a16:creationId xmlns:a16="http://schemas.microsoft.com/office/drawing/2014/main" id="{DB9B985C-20DE-5E43-AB7F-82F2D37B4C2B}"/>
                    </a:ext>
                  </a:extLst>
                </p:cNvPr>
                <p:cNvSpPr>
                  <a:spLocks noChangeAspect="1"/>
                </p:cNvSpPr>
                <p:nvPr/>
              </p:nvSpPr>
              <p:spPr bwMode="auto">
                <a:xfrm>
                  <a:off x="2234" y="2832"/>
                  <a:ext cx="19" cy="3"/>
                </a:xfrm>
                <a:custGeom>
                  <a:avLst/>
                  <a:gdLst>
                    <a:gd name="T0" fmla="*/ 0 w 19"/>
                    <a:gd name="T1" fmla="*/ 0 h 3"/>
                    <a:gd name="T2" fmla="*/ 0 w 19"/>
                    <a:gd name="T3" fmla="*/ 0 h 3"/>
                    <a:gd name="T4" fmla="*/ 19 w 19"/>
                    <a:gd name="T5" fmla="*/ 3 h 3"/>
                    <a:gd name="T6" fmla="*/ 19 w 19"/>
                    <a:gd name="T7" fmla="*/ 3 h 3"/>
                    <a:gd name="T8" fmla="*/ 0 w 19"/>
                    <a:gd name="T9" fmla="*/ 0 h 3"/>
                    <a:gd name="T10" fmla="*/ 0 60000 65536"/>
                    <a:gd name="T11" fmla="*/ 0 60000 65536"/>
                    <a:gd name="T12" fmla="*/ 0 60000 65536"/>
                    <a:gd name="T13" fmla="*/ 0 60000 65536"/>
                    <a:gd name="T14" fmla="*/ 0 60000 65536"/>
                    <a:gd name="T15" fmla="*/ 0 w 19"/>
                    <a:gd name="T16" fmla="*/ 0 h 3"/>
                    <a:gd name="T17" fmla="*/ 19 w 19"/>
                    <a:gd name="T18" fmla="*/ 3 h 3"/>
                  </a:gdLst>
                  <a:ahLst/>
                  <a:cxnLst>
                    <a:cxn ang="T10">
                      <a:pos x="T0" y="T1"/>
                    </a:cxn>
                    <a:cxn ang="T11">
                      <a:pos x="T2" y="T3"/>
                    </a:cxn>
                    <a:cxn ang="T12">
                      <a:pos x="T4" y="T5"/>
                    </a:cxn>
                    <a:cxn ang="T13">
                      <a:pos x="T6" y="T7"/>
                    </a:cxn>
                    <a:cxn ang="T14">
                      <a:pos x="T8" y="T9"/>
                    </a:cxn>
                  </a:cxnLst>
                  <a:rect l="T15" t="T16" r="T17" b="T18"/>
                  <a:pathLst>
                    <a:path w="19" h="3">
                      <a:moveTo>
                        <a:pt x="0" y="0"/>
                      </a:moveTo>
                      <a:lnTo>
                        <a:pt x="0" y="0"/>
                      </a:lnTo>
                      <a:lnTo>
                        <a:pt x="19" y="3"/>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7" name="Freeform 155">
                  <a:extLst>
                    <a:ext uri="{FF2B5EF4-FFF2-40B4-BE49-F238E27FC236}">
                      <a16:creationId xmlns:a16="http://schemas.microsoft.com/office/drawing/2014/main" id="{CF1FB1E9-CF74-0940-8C8F-4E152AA39AE2}"/>
                    </a:ext>
                  </a:extLst>
                </p:cNvPr>
                <p:cNvSpPr>
                  <a:spLocks noChangeAspect="1"/>
                </p:cNvSpPr>
                <p:nvPr/>
              </p:nvSpPr>
              <p:spPr bwMode="auto">
                <a:xfrm>
                  <a:off x="2253" y="2835"/>
                  <a:ext cx="55" cy="11"/>
                </a:xfrm>
                <a:custGeom>
                  <a:avLst/>
                  <a:gdLst>
                    <a:gd name="T0" fmla="*/ 0 w 23"/>
                    <a:gd name="T1" fmla="*/ 0 h 5"/>
                    <a:gd name="T2" fmla="*/ 132 w 23"/>
                    <a:gd name="T3" fmla="*/ 20 h 5"/>
                    <a:gd name="T4" fmla="*/ 132 w 23"/>
                    <a:gd name="T5" fmla="*/ 20 h 5"/>
                    <a:gd name="T6" fmla="*/ 33 w 23"/>
                    <a:gd name="T7" fmla="*/ 15 h 5"/>
                    <a:gd name="T8" fmla="*/ 0 w 23"/>
                    <a:gd name="T9" fmla="*/ 0 h 5"/>
                    <a:gd name="T10" fmla="*/ 0 60000 65536"/>
                    <a:gd name="T11" fmla="*/ 0 60000 65536"/>
                    <a:gd name="T12" fmla="*/ 0 60000 65536"/>
                    <a:gd name="T13" fmla="*/ 0 60000 65536"/>
                    <a:gd name="T14" fmla="*/ 0 60000 65536"/>
                    <a:gd name="T15" fmla="*/ 0 w 23"/>
                    <a:gd name="T16" fmla="*/ 0 h 5"/>
                    <a:gd name="T17" fmla="*/ 23 w 23"/>
                    <a:gd name="T18" fmla="*/ 5 h 5"/>
                  </a:gdLst>
                  <a:ahLst/>
                  <a:cxnLst>
                    <a:cxn ang="T10">
                      <a:pos x="T0" y="T1"/>
                    </a:cxn>
                    <a:cxn ang="T11">
                      <a:pos x="T2" y="T3"/>
                    </a:cxn>
                    <a:cxn ang="T12">
                      <a:pos x="T4" y="T5"/>
                    </a:cxn>
                    <a:cxn ang="T13">
                      <a:pos x="T6" y="T7"/>
                    </a:cxn>
                    <a:cxn ang="T14">
                      <a:pos x="T8" y="T9"/>
                    </a:cxn>
                  </a:cxnLst>
                  <a:rect l="T15" t="T16" r="T17" b="T18"/>
                  <a:pathLst>
                    <a:path w="23" h="5">
                      <a:moveTo>
                        <a:pt x="0" y="0"/>
                      </a:moveTo>
                      <a:cubicBezTo>
                        <a:pt x="0" y="0"/>
                        <a:pt x="6" y="5"/>
                        <a:pt x="23" y="4"/>
                      </a:cubicBezTo>
                      <a:cubicBezTo>
                        <a:pt x="23" y="4"/>
                        <a:pt x="23" y="4"/>
                        <a:pt x="23" y="4"/>
                      </a:cubicBezTo>
                      <a:cubicBezTo>
                        <a:pt x="23" y="4"/>
                        <a:pt x="13" y="5"/>
                        <a:pt x="6" y="3"/>
                      </a:cubicBezTo>
                      <a:cubicBezTo>
                        <a:pt x="0" y="2"/>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28" name="Rectangle 156">
                  <a:extLst>
                    <a:ext uri="{FF2B5EF4-FFF2-40B4-BE49-F238E27FC236}">
                      <a16:creationId xmlns:a16="http://schemas.microsoft.com/office/drawing/2014/main" id="{DAAEA3F0-F79C-B14A-80D7-FE3FE3B2EF90}"/>
                    </a:ext>
                  </a:extLst>
                </p:cNvPr>
                <p:cNvSpPr>
                  <a:spLocks noChangeAspect="1" noChangeArrowheads="1"/>
                </p:cNvSpPr>
                <p:nvPr/>
              </p:nvSpPr>
              <p:spPr bwMode="auto">
                <a:xfrm>
                  <a:off x="2308" y="2844"/>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29" name="Freeform 157">
                  <a:extLst>
                    <a:ext uri="{FF2B5EF4-FFF2-40B4-BE49-F238E27FC236}">
                      <a16:creationId xmlns:a16="http://schemas.microsoft.com/office/drawing/2014/main" id="{9FFF5D26-AEAA-824A-B61B-6C2D456F9021}"/>
                    </a:ext>
                  </a:extLst>
                </p:cNvPr>
                <p:cNvSpPr>
                  <a:spLocks noChangeAspect="1"/>
                </p:cNvSpPr>
                <p:nvPr/>
              </p:nvSpPr>
              <p:spPr bwMode="auto">
                <a:xfrm>
                  <a:off x="2234" y="2799"/>
                  <a:ext cx="95" cy="38"/>
                </a:xfrm>
                <a:custGeom>
                  <a:avLst/>
                  <a:gdLst>
                    <a:gd name="T0" fmla="*/ 0 w 95"/>
                    <a:gd name="T1" fmla="*/ 0 h 38"/>
                    <a:gd name="T2" fmla="*/ 95 w 95"/>
                    <a:gd name="T3" fmla="*/ 12 h 38"/>
                    <a:gd name="T4" fmla="*/ 95 w 95"/>
                    <a:gd name="T5" fmla="*/ 38 h 38"/>
                    <a:gd name="T6" fmla="*/ 0 w 95"/>
                    <a:gd name="T7" fmla="*/ 29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2"/>
                      </a:lnTo>
                      <a:lnTo>
                        <a:pt x="95" y="38"/>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0" name="Freeform 158">
                  <a:extLst>
                    <a:ext uri="{FF2B5EF4-FFF2-40B4-BE49-F238E27FC236}">
                      <a16:creationId xmlns:a16="http://schemas.microsoft.com/office/drawing/2014/main" id="{191553CD-9DDB-044F-A8E4-452505854C6D}"/>
                    </a:ext>
                  </a:extLst>
                </p:cNvPr>
                <p:cNvSpPr>
                  <a:spLocks noChangeAspect="1"/>
                </p:cNvSpPr>
                <p:nvPr/>
              </p:nvSpPr>
              <p:spPr bwMode="auto">
                <a:xfrm>
                  <a:off x="2234" y="2802"/>
                  <a:ext cx="19" cy="23"/>
                </a:xfrm>
                <a:custGeom>
                  <a:avLst/>
                  <a:gdLst>
                    <a:gd name="T0" fmla="*/ 0 w 19"/>
                    <a:gd name="T1" fmla="*/ 21 h 23"/>
                    <a:gd name="T2" fmla="*/ 19 w 19"/>
                    <a:gd name="T3" fmla="*/ 23 h 23"/>
                    <a:gd name="T4" fmla="*/ 19 w 19"/>
                    <a:gd name="T5" fmla="*/ 4 h 23"/>
                    <a:gd name="T6" fmla="*/ 0 w 19"/>
                    <a:gd name="T7" fmla="*/ 0 h 23"/>
                    <a:gd name="T8" fmla="*/ 0 w 19"/>
                    <a:gd name="T9" fmla="*/ 21 h 23"/>
                    <a:gd name="T10" fmla="*/ 0 60000 65536"/>
                    <a:gd name="T11" fmla="*/ 0 60000 65536"/>
                    <a:gd name="T12" fmla="*/ 0 60000 65536"/>
                    <a:gd name="T13" fmla="*/ 0 60000 65536"/>
                    <a:gd name="T14" fmla="*/ 0 60000 65536"/>
                    <a:gd name="T15" fmla="*/ 0 w 19"/>
                    <a:gd name="T16" fmla="*/ 0 h 23"/>
                    <a:gd name="T17" fmla="*/ 19 w 19"/>
                    <a:gd name="T18" fmla="*/ 23 h 23"/>
                  </a:gdLst>
                  <a:ahLst/>
                  <a:cxnLst>
                    <a:cxn ang="T10">
                      <a:pos x="T0" y="T1"/>
                    </a:cxn>
                    <a:cxn ang="T11">
                      <a:pos x="T2" y="T3"/>
                    </a:cxn>
                    <a:cxn ang="T12">
                      <a:pos x="T4" y="T5"/>
                    </a:cxn>
                    <a:cxn ang="T13">
                      <a:pos x="T6" y="T7"/>
                    </a:cxn>
                    <a:cxn ang="T14">
                      <a:pos x="T8" y="T9"/>
                    </a:cxn>
                  </a:cxnLst>
                  <a:rect l="T15" t="T16" r="T17" b="T18"/>
                  <a:pathLst>
                    <a:path w="19" h="23">
                      <a:moveTo>
                        <a:pt x="0" y="21"/>
                      </a:moveTo>
                      <a:lnTo>
                        <a:pt x="19" y="23"/>
                      </a:lnTo>
                      <a:lnTo>
                        <a:pt x="19" y="4"/>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1" name="Freeform 159">
                  <a:extLst>
                    <a:ext uri="{FF2B5EF4-FFF2-40B4-BE49-F238E27FC236}">
                      <a16:creationId xmlns:a16="http://schemas.microsoft.com/office/drawing/2014/main" id="{0D928CB8-3C40-7947-A63A-9E00AA96D397}"/>
                    </a:ext>
                  </a:extLst>
                </p:cNvPr>
                <p:cNvSpPr>
                  <a:spLocks noChangeAspect="1"/>
                </p:cNvSpPr>
                <p:nvPr/>
              </p:nvSpPr>
              <p:spPr bwMode="auto">
                <a:xfrm>
                  <a:off x="2253" y="2806"/>
                  <a:ext cx="55" cy="31"/>
                </a:xfrm>
                <a:custGeom>
                  <a:avLst/>
                  <a:gdLst>
                    <a:gd name="T0" fmla="*/ 0 w 23"/>
                    <a:gd name="T1" fmla="*/ 45 h 13"/>
                    <a:gd name="T2" fmla="*/ 132 w 23"/>
                    <a:gd name="T3" fmla="*/ 33 h 13"/>
                    <a:gd name="T4" fmla="*/ 132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2" name="Freeform 160">
                  <a:extLst>
                    <a:ext uri="{FF2B5EF4-FFF2-40B4-BE49-F238E27FC236}">
                      <a16:creationId xmlns:a16="http://schemas.microsoft.com/office/drawing/2014/main" id="{C74862D5-93BD-284D-ABEC-A90AC81EA02E}"/>
                    </a:ext>
                  </a:extLst>
                </p:cNvPr>
                <p:cNvSpPr>
                  <a:spLocks noChangeAspect="1"/>
                </p:cNvSpPr>
                <p:nvPr/>
              </p:nvSpPr>
              <p:spPr bwMode="auto">
                <a:xfrm>
                  <a:off x="2234" y="2802"/>
                  <a:ext cx="19" cy="4"/>
                </a:xfrm>
                <a:custGeom>
                  <a:avLst/>
                  <a:gdLst>
                    <a:gd name="T0" fmla="*/ 0 w 19"/>
                    <a:gd name="T1" fmla="*/ 0 h 4"/>
                    <a:gd name="T2" fmla="*/ 0 w 19"/>
                    <a:gd name="T3" fmla="*/ 0 h 4"/>
                    <a:gd name="T4" fmla="*/ 19 w 19"/>
                    <a:gd name="T5" fmla="*/ 2 h 4"/>
                    <a:gd name="T6" fmla="*/ 19 w 19"/>
                    <a:gd name="T7" fmla="*/ 4 h 4"/>
                    <a:gd name="T8" fmla="*/ 0 w 19"/>
                    <a:gd name="T9" fmla="*/ 0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0"/>
                      </a:moveTo>
                      <a:lnTo>
                        <a:pt x="0" y="0"/>
                      </a:lnTo>
                      <a:lnTo>
                        <a:pt x="19" y="2"/>
                      </a:lnTo>
                      <a:lnTo>
                        <a:pt x="19" y="4"/>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3" name="Freeform 161">
                  <a:extLst>
                    <a:ext uri="{FF2B5EF4-FFF2-40B4-BE49-F238E27FC236}">
                      <a16:creationId xmlns:a16="http://schemas.microsoft.com/office/drawing/2014/main" id="{145FF4C7-C687-F04C-81B4-DBAF24797C2B}"/>
                    </a:ext>
                  </a:extLst>
                </p:cNvPr>
                <p:cNvSpPr>
                  <a:spLocks noChangeAspect="1"/>
                </p:cNvSpPr>
                <p:nvPr/>
              </p:nvSpPr>
              <p:spPr bwMode="auto">
                <a:xfrm>
                  <a:off x="2253" y="2804"/>
                  <a:ext cx="55" cy="12"/>
                </a:xfrm>
                <a:custGeom>
                  <a:avLst/>
                  <a:gdLst>
                    <a:gd name="T0" fmla="*/ 0 w 23"/>
                    <a:gd name="T1" fmla="*/ 0 h 5"/>
                    <a:gd name="T2" fmla="*/ 132 w 23"/>
                    <a:gd name="T3" fmla="*/ 24 h 5"/>
                    <a:gd name="T4" fmla="*/ 132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4"/>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4" name="Rectangle 162">
                  <a:extLst>
                    <a:ext uri="{FF2B5EF4-FFF2-40B4-BE49-F238E27FC236}">
                      <a16:creationId xmlns:a16="http://schemas.microsoft.com/office/drawing/2014/main" id="{E3F727B5-FC26-2B4F-854A-38FB4A7DA660}"/>
                    </a:ext>
                  </a:extLst>
                </p:cNvPr>
                <p:cNvSpPr>
                  <a:spLocks noChangeAspect="1" noChangeArrowheads="1"/>
                </p:cNvSpPr>
                <p:nvPr/>
              </p:nvSpPr>
              <p:spPr bwMode="auto">
                <a:xfrm>
                  <a:off x="2308" y="2813"/>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35" name="Freeform 163">
                  <a:extLst>
                    <a:ext uri="{FF2B5EF4-FFF2-40B4-BE49-F238E27FC236}">
                      <a16:creationId xmlns:a16="http://schemas.microsoft.com/office/drawing/2014/main" id="{3C19582D-28B2-4E40-B305-2B926DFFBFC7}"/>
                    </a:ext>
                  </a:extLst>
                </p:cNvPr>
                <p:cNvSpPr>
                  <a:spLocks noChangeAspect="1"/>
                </p:cNvSpPr>
                <p:nvPr/>
              </p:nvSpPr>
              <p:spPr bwMode="auto">
                <a:xfrm>
                  <a:off x="2234" y="2768"/>
                  <a:ext cx="95" cy="41"/>
                </a:xfrm>
                <a:custGeom>
                  <a:avLst/>
                  <a:gdLst>
                    <a:gd name="T0" fmla="*/ 0 w 95"/>
                    <a:gd name="T1" fmla="*/ 0 h 41"/>
                    <a:gd name="T2" fmla="*/ 95 w 95"/>
                    <a:gd name="T3" fmla="*/ 12 h 41"/>
                    <a:gd name="T4" fmla="*/ 95 w 95"/>
                    <a:gd name="T5" fmla="*/ 41 h 41"/>
                    <a:gd name="T6" fmla="*/ 0 w 95"/>
                    <a:gd name="T7" fmla="*/ 29 h 41"/>
                    <a:gd name="T8" fmla="*/ 0 w 95"/>
                    <a:gd name="T9" fmla="*/ 0 h 41"/>
                    <a:gd name="T10" fmla="*/ 0 60000 65536"/>
                    <a:gd name="T11" fmla="*/ 0 60000 65536"/>
                    <a:gd name="T12" fmla="*/ 0 60000 65536"/>
                    <a:gd name="T13" fmla="*/ 0 60000 65536"/>
                    <a:gd name="T14" fmla="*/ 0 60000 65536"/>
                    <a:gd name="T15" fmla="*/ 0 w 95"/>
                    <a:gd name="T16" fmla="*/ 0 h 41"/>
                    <a:gd name="T17" fmla="*/ 95 w 95"/>
                    <a:gd name="T18" fmla="*/ 41 h 41"/>
                  </a:gdLst>
                  <a:ahLst/>
                  <a:cxnLst>
                    <a:cxn ang="T10">
                      <a:pos x="T0" y="T1"/>
                    </a:cxn>
                    <a:cxn ang="T11">
                      <a:pos x="T2" y="T3"/>
                    </a:cxn>
                    <a:cxn ang="T12">
                      <a:pos x="T4" y="T5"/>
                    </a:cxn>
                    <a:cxn ang="T13">
                      <a:pos x="T6" y="T7"/>
                    </a:cxn>
                    <a:cxn ang="T14">
                      <a:pos x="T8" y="T9"/>
                    </a:cxn>
                  </a:cxnLst>
                  <a:rect l="T15" t="T16" r="T17" b="T18"/>
                  <a:pathLst>
                    <a:path w="95" h="41">
                      <a:moveTo>
                        <a:pt x="0" y="0"/>
                      </a:moveTo>
                      <a:lnTo>
                        <a:pt x="95" y="12"/>
                      </a:lnTo>
                      <a:lnTo>
                        <a:pt x="95" y="41"/>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6" name="Freeform 164">
                  <a:extLst>
                    <a:ext uri="{FF2B5EF4-FFF2-40B4-BE49-F238E27FC236}">
                      <a16:creationId xmlns:a16="http://schemas.microsoft.com/office/drawing/2014/main" id="{6FEACFA4-6B6F-4648-B2D3-4CBACD4CE062}"/>
                    </a:ext>
                  </a:extLst>
                </p:cNvPr>
                <p:cNvSpPr>
                  <a:spLocks noChangeAspect="1"/>
                </p:cNvSpPr>
                <p:nvPr/>
              </p:nvSpPr>
              <p:spPr bwMode="auto">
                <a:xfrm>
                  <a:off x="2234" y="2773"/>
                  <a:ext cx="19" cy="21"/>
                </a:xfrm>
                <a:custGeom>
                  <a:avLst/>
                  <a:gdLst>
                    <a:gd name="T0" fmla="*/ 0 w 19"/>
                    <a:gd name="T1" fmla="*/ 21 h 21"/>
                    <a:gd name="T2" fmla="*/ 19 w 19"/>
                    <a:gd name="T3" fmla="*/ 21 h 21"/>
                    <a:gd name="T4" fmla="*/ 19 w 19"/>
                    <a:gd name="T5" fmla="*/ 3 h 21"/>
                    <a:gd name="T6" fmla="*/ 0 w 19"/>
                    <a:gd name="T7" fmla="*/ 0 h 21"/>
                    <a:gd name="T8" fmla="*/ 0 w 19"/>
                    <a:gd name="T9" fmla="*/ 2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21"/>
                      </a:moveTo>
                      <a:lnTo>
                        <a:pt x="19" y="21"/>
                      </a:lnTo>
                      <a:lnTo>
                        <a:pt x="19" y="3"/>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7" name="Freeform 165">
                  <a:extLst>
                    <a:ext uri="{FF2B5EF4-FFF2-40B4-BE49-F238E27FC236}">
                      <a16:creationId xmlns:a16="http://schemas.microsoft.com/office/drawing/2014/main" id="{8C6C4C82-DD87-1448-A0C1-9D35F032278C}"/>
                    </a:ext>
                  </a:extLst>
                </p:cNvPr>
                <p:cNvSpPr>
                  <a:spLocks noChangeAspect="1"/>
                </p:cNvSpPr>
                <p:nvPr/>
              </p:nvSpPr>
              <p:spPr bwMode="auto">
                <a:xfrm>
                  <a:off x="2253" y="2776"/>
                  <a:ext cx="55" cy="30"/>
                </a:xfrm>
                <a:custGeom>
                  <a:avLst/>
                  <a:gdLst>
                    <a:gd name="T0" fmla="*/ 0 w 23"/>
                    <a:gd name="T1" fmla="*/ 42 h 13"/>
                    <a:gd name="T2" fmla="*/ 132 w 23"/>
                    <a:gd name="T3" fmla="*/ 37 h 13"/>
                    <a:gd name="T4" fmla="*/ 132 w 23"/>
                    <a:gd name="T5" fmla="*/ 16 h 13"/>
                    <a:gd name="T6" fmla="*/ 0 w 23"/>
                    <a:gd name="T7" fmla="*/ 0 h 13"/>
                    <a:gd name="T8" fmla="*/ 0 w 23"/>
                    <a:gd name="T9" fmla="*/ 42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7"/>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8" name="Freeform 166">
                  <a:extLst>
                    <a:ext uri="{FF2B5EF4-FFF2-40B4-BE49-F238E27FC236}">
                      <a16:creationId xmlns:a16="http://schemas.microsoft.com/office/drawing/2014/main" id="{9BC39D9E-C799-9B4F-8DF6-FD80E01FDED9}"/>
                    </a:ext>
                  </a:extLst>
                </p:cNvPr>
                <p:cNvSpPr>
                  <a:spLocks noChangeAspect="1"/>
                </p:cNvSpPr>
                <p:nvPr/>
              </p:nvSpPr>
              <p:spPr bwMode="auto">
                <a:xfrm>
                  <a:off x="2234" y="2771"/>
                  <a:ext cx="19" cy="5"/>
                </a:xfrm>
                <a:custGeom>
                  <a:avLst/>
                  <a:gdLst>
                    <a:gd name="T0" fmla="*/ 0 w 19"/>
                    <a:gd name="T1" fmla="*/ 2 h 5"/>
                    <a:gd name="T2" fmla="*/ 0 w 19"/>
                    <a:gd name="T3" fmla="*/ 0 h 5"/>
                    <a:gd name="T4" fmla="*/ 19 w 19"/>
                    <a:gd name="T5" fmla="*/ 2 h 5"/>
                    <a:gd name="T6" fmla="*/ 19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2"/>
                      </a:lnTo>
                      <a:lnTo>
                        <a:pt x="19"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39" name="Freeform 167">
                  <a:extLst>
                    <a:ext uri="{FF2B5EF4-FFF2-40B4-BE49-F238E27FC236}">
                      <a16:creationId xmlns:a16="http://schemas.microsoft.com/office/drawing/2014/main" id="{C96ED181-3C52-3A44-8E53-579ACE4B0D87}"/>
                    </a:ext>
                  </a:extLst>
                </p:cNvPr>
                <p:cNvSpPr>
                  <a:spLocks noChangeAspect="1"/>
                </p:cNvSpPr>
                <p:nvPr/>
              </p:nvSpPr>
              <p:spPr bwMode="auto">
                <a:xfrm>
                  <a:off x="2253" y="2773"/>
                  <a:ext cx="55" cy="12"/>
                </a:xfrm>
                <a:custGeom>
                  <a:avLst/>
                  <a:gdLst>
                    <a:gd name="T0" fmla="*/ 0 w 23"/>
                    <a:gd name="T1" fmla="*/ 0 h 5"/>
                    <a:gd name="T2" fmla="*/ 132 w 23"/>
                    <a:gd name="T3" fmla="*/ 24 h 5"/>
                    <a:gd name="T4" fmla="*/ 132 w 23"/>
                    <a:gd name="T5" fmla="*/ 24 h 5"/>
                    <a:gd name="T6" fmla="*/ 33 w 23"/>
                    <a:gd name="T7" fmla="*/ 24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6"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0" name="Freeform 168">
                  <a:extLst>
                    <a:ext uri="{FF2B5EF4-FFF2-40B4-BE49-F238E27FC236}">
                      <a16:creationId xmlns:a16="http://schemas.microsoft.com/office/drawing/2014/main" id="{0575B5A4-4C74-494A-B275-0EC592627185}"/>
                    </a:ext>
                  </a:extLst>
                </p:cNvPr>
                <p:cNvSpPr>
                  <a:spLocks noChangeAspect="1"/>
                </p:cNvSpPr>
                <p:nvPr/>
              </p:nvSpPr>
              <p:spPr bwMode="auto">
                <a:xfrm>
                  <a:off x="2308" y="2785"/>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1" name="Freeform 169">
                  <a:extLst>
                    <a:ext uri="{FF2B5EF4-FFF2-40B4-BE49-F238E27FC236}">
                      <a16:creationId xmlns:a16="http://schemas.microsoft.com/office/drawing/2014/main" id="{FC03AA51-AA1B-C94F-B87A-87923E7526EB}"/>
                    </a:ext>
                  </a:extLst>
                </p:cNvPr>
                <p:cNvSpPr>
                  <a:spLocks noChangeAspect="1"/>
                </p:cNvSpPr>
                <p:nvPr/>
              </p:nvSpPr>
              <p:spPr bwMode="auto">
                <a:xfrm>
                  <a:off x="2234" y="2740"/>
                  <a:ext cx="95" cy="38"/>
                </a:xfrm>
                <a:custGeom>
                  <a:avLst/>
                  <a:gdLst>
                    <a:gd name="T0" fmla="*/ 0 w 95"/>
                    <a:gd name="T1" fmla="*/ 0 h 38"/>
                    <a:gd name="T2" fmla="*/ 95 w 95"/>
                    <a:gd name="T3" fmla="*/ 10 h 38"/>
                    <a:gd name="T4" fmla="*/ 95 w 95"/>
                    <a:gd name="T5" fmla="*/ 38 h 38"/>
                    <a:gd name="T6" fmla="*/ 0 w 95"/>
                    <a:gd name="T7" fmla="*/ 26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0"/>
                      </a:lnTo>
                      <a:lnTo>
                        <a:pt x="95" y="38"/>
                      </a:lnTo>
                      <a:lnTo>
                        <a:pt x="0" y="26"/>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2" name="Freeform 170">
                  <a:extLst>
                    <a:ext uri="{FF2B5EF4-FFF2-40B4-BE49-F238E27FC236}">
                      <a16:creationId xmlns:a16="http://schemas.microsoft.com/office/drawing/2014/main" id="{39A8E9F1-2D1A-9D45-91B5-45DEDA7405D4}"/>
                    </a:ext>
                  </a:extLst>
                </p:cNvPr>
                <p:cNvSpPr>
                  <a:spLocks noChangeAspect="1"/>
                </p:cNvSpPr>
                <p:nvPr/>
              </p:nvSpPr>
              <p:spPr bwMode="auto">
                <a:xfrm>
                  <a:off x="2234" y="2742"/>
                  <a:ext cx="19" cy="24"/>
                </a:xfrm>
                <a:custGeom>
                  <a:avLst/>
                  <a:gdLst>
                    <a:gd name="T0" fmla="*/ 0 w 19"/>
                    <a:gd name="T1" fmla="*/ 22 h 24"/>
                    <a:gd name="T2" fmla="*/ 19 w 19"/>
                    <a:gd name="T3" fmla="*/ 24 h 24"/>
                    <a:gd name="T4" fmla="*/ 17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7"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3" name="Freeform 171">
                  <a:extLst>
                    <a:ext uri="{FF2B5EF4-FFF2-40B4-BE49-F238E27FC236}">
                      <a16:creationId xmlns:a16="http://schemas.microsoft.com/office/drawing/2014/main" id="{E87E1A8B-F681-EB49-B48F-67051A698AF8}"/>
                    </a:ext>
                  </a:extLst>
                </p:cNvPr>
                <p:cNvSpPr>
                  <a:spLocks noChangeAspect="1"/>
                </p:cNvSpPr>
                <p:nvPr/>
              </p:nvSpPr>
              <p:spPr bwMode="auto">
                <a:xfrm>
                  <a:off x="2251" y="2745"/>
                  <a:ext cx="57" cy="31"/>
                </a:xfrm>
                <a:custGeom>
                  <a:avLst/>
                  <a:gdLst>
                    <a:gd name="T0" fmla="*/ 5 w 24"/>
                    <a:gd name="T1" fmla="*/ 50 h 13"/>
                    <a:gd name="T2" fmla="*/ 135 w 24"/>
                    <a:gd name="T3" fmla="*/ 41 h 13"/>
                    <a:gd name="T4" fmla="*/ 135 w 24"/>
                    <a:gd name="T5" fmla="*/ 24 h 13"/>
                    <a:gd name="T6" fmla="*/ 0 w 24"/>
                    <a:gd name="T7" fmla="*/ 0 h 13"/>
                    <a:gd name="T8" fmla="*/ 5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1" y="9"/>
                      </a:moveTo>
                      <a:cubicBezTo>
                        <a:pt x="1" y="9"/>
                        <a:pt x="11" y="13"/>
                        <a:pt x="24" y="7"/>
                      </a:cubicBezTo>
                      <a:cubicBezTo>
                        <a:pt x="24" y="4"/>
                        <a:pt x="24" y="4"/>
                        <a:pt x="24" y="4"/>
                      </a:cubicBezTo>
                      <a:cubicBezTo>
                        <a:pt x="24" y="4"/>
                        <a:pt x="6" y="5"/>
                        <a:pt x="0" y="0"/>
                      </a:cubicBezTo>
                      <a:cubicBezTo>
                        <a:pt x="1" y="6"/>
                        <a:pt x="1" y="9"/>
                        <a:pt x="1"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4" name="Freeform 172">
                  <a:extLst>
                    <a:ext uri="{FF2B5EF4-FFF2-40B4-BE49-F238E27FC236}">
                      <a16:creationId xmlns:a16="http://schemas.microsoft.com/office/drawing/2014/main" id="{FC02EB58-ED10-7A43-8601-DA068F7DCF85}"/>
                    </a:ext>
                  </a:extLst>
                </p:cNvPr>
                <p:cNvSpPr>
                  <a:spLocks noChangeAspect="1"/>
                </p:cNvSpPr>
                <p:nvPr/>
              </p:nvSpPr>
              <p:spPr bwMode="auto">
                <a:xfrm>
                  <a:off x="2234" y="2740"/>
                  <a:ext cx="19" cy="5"/>
                </a:xfrm>
                <a:custGeom>
                  <a:avLst/>
                  <a:gdLst>
                    <a:gd name="T0" fmla="*/ 0 w 19"/>
                    <a:gd name="T1" fmla="*/ 2 h 5"/>
                    <a:gd name="T2" fmla="*/ 0 w 19"/>
                    <a:gd name="T3" fmla="*/ 0 h 5"/>
                    <a:gd name="T4" fmla="*/ 19 w 19"/>
                    <a:gd name="T5" fmla="*/ 5 h 5"/>
                    <a:gd name="T6" fmla="*/ 17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17"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5" name="Freeform 173">
                  <a:extLst>
                    <a:ext uri="{FF2B5EF4-FFF2-40B4-BE49-F238E27FC236}">
                      <a16:creationId xmlns:a16="http://schemas.microsoft.com/office/drawing/2014/main" id="{7EF58CD8-033B-C84F-827A-5FED47036EB8}"/>
                    </a:ext>
                  </a:extLst>
                </p:cNvPr>
                <p:cNvSpPr>
                  <a:spLocks noChangeAspect="1"/>
                </p:cNvSpPr>
                <p:nvPr/>
              </p:nvSpPr>
              <p:spPr bwMode="auto">
                <a:xfrm>
                  <a:off x="2251" y="2745"/>
                  <a:ext cx="57" cy="9"/>
                </a:xfrm>
                <a:custGeom>
                  <a:avLst/>
                  <a:gdLst>
                    <a:gd name="T0" fmla="*/ 5 w 24"/>
                    <a:gd name="T1" fmla="*/ 0 h 4"/>
                    <a:gd name="T2" fmla="*/ 135 w 24"/>
                    <a:gd name="T3" fmla="*/ 16 h 4"/>
                    <a:gd name="T4" fmla="*/ 135 w 24"/>
                    <a:gd name="T5" fmla="*/ 20 h 4"/>
                    <a:gd name="T6" fmla="*/ 40 w 24"/>
                    <a:gd name="T7" fmla="*/ 16 h 4"/>
                    <a:gd name="T8" fmla="*/ 0 w 24"/>
                    <a:gd name="T9" fmla="*/ 0 h 4"/>
                    <a:gd name="T10" fmla="*/ 5 w 24"/>
                    <a:gd name="T11" fmla="*/ 0 h 4"/>
                    <a:gd name="T12" fmla="*/ 0 60000 65536"/>
                    <a:gd name="T13" fmla="*/ 0 60000 65536"/>
                    <a:gd name="T14" fmla="*/ 0 60000 65536"/>
                    <a:gd name="T15" fmla="*/ 0 60000 65536"/>
                    <a:gd name="T16" fmla="*/ 0 60000 65536"/>
                    <a:gd name="T17" fmla="*/ 0 60000 65536"/>
                    <a:gd name="T18" fmla="*/ 0 w 24"/>
                    <a:gd name="T19" fmla="*/ 0 h 4"/>
                    <a:gd name="T20" fmla="*/ 24 w 24"/>
                    <a:gd name="T21" fmla="*/ 4 h 4"/>
                  </a:gdLst>
                  <a:ahLst/>
                  <a:cxnLst>
                    <a:cxn ang="T12">
                      <a:pos x="T0" y="T1"/>
                    </a:cxn>
                    <a:cxn ang="T13">
                      <a:pos x="T2" y="T3"/>
                    </a:cxn>
                    <a:cxn ang="T14">
                      <a:pos x="T4" y="T5"/>
                    </a:cxn>
                    <a:cxn ang="T15">
                      <a:pos x="T6" y="T7"/>
                    </a:cxn>
                    <a:cxn ang="T16">
                      <a:pos x="T8" y="T9"/>
                    </a:cxn>
                    <a:cxn ang="T17">
                      <a:pos x="T10" y="T11"/>
                    </a:cxn>
                  </a:cxnLst>
                  <a:rect l="T18" t="T19" r="T20" b="T21"/>
                  <a:pathLst>
                    <a:path w="24" h="4">
                      <a:moveTo>
                        <a:pt x="1" y="0"/>
                      </a:moveTo>
                      <a:cubicBezTo>
                        <a:pt x="1" y="0"/>
                        <a:pt x="7" y="4"/>
                        <a:pt x="24" y="3"/>
                      </a:cubicBezTo>
                      <a:cubicBezTo>
                        <a:pt x="24" y="4"/>
                        <a:pt x="24" y="4"/>
                        <a:pt x="24" y="4"/>
                      </a:cubicBezTo>
                      <a:cubicBezTo>
                        <a:pt x="24" y="4"/>
                        <a:pt x="14" y="4"/>
                        <a:pt x="7" y="3"/>
                      </a:cubicBezTo>
                      <a:cubicBezTo>
                        <a:pt x="1" y="1"/>
                        <a:pt x="0" y="0"/>
                        <a:pt x="0" y="0"/>
                      </a:cubicBezTo>
                      <a:lnTo>
                        <a:pt x="1"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6" name="Freeform 174">
                  <a:extLst>
                    <a:ext uri="{FF2B5EF4-FFF2-40B4-BE49-F238E27FC236}">
                      <a16:creationId xmlns:a16="http://schemas.microsoft.com/office/drawing/2014/main" id="{676E1BA1-315C-F547-AE76-963565EAB6DF}"/>
                    </a:ext>
                  </a:extLst>
                </p:cNvPr>
                <p:cNvSpPr>
                  <a:spLocks noChangeAspect="1"/>
                </p:cNvSpPr>
                <p:nvPr/>
              </p:nvSpPr>
              <p:spPr bwMode="auto">
                <a:xfrm>
                  <a:off x="2308" y="2754"/>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7" name="Freeform 175">
                  <a:extLst>
                    <a:ext uri="{FF2B5EF4-FFF2-40B4-BE49-F238E27FC236}">
                      <a16:creationId xmlns:a16="http://schemas.microsoft.com/office/drawing/2014/main" id="{857A6463-66ED-0A4C-9FB1-82804D25BB0B}"/>
                    </a:ext>
                  </a:extLst>
                </p:cNvPr>
                <p:cNvSpPr>
                  <a:spLocks noChangeAspect="1"/>
                </p:cNvSpPr>
                <p:nvPr/>
              </p:nvSpPr>
              <p:spPr bwMode="auto">
                <a:xfrm>
                  <a:off x="2234" y="2709"/>
                  <a:ext cx="95" cy="38"/>
                </a:xfrm>
                <a:custGeom>
                  <a:avLst/>
                  <a:gdLst>
                    <a:gd name="T0" fmla="*/ 0 w 95"/>
                    <a:gd name="T1" fmla="*/ 0 h 38"/>
                    <a:gd name="T2" fmla="*/ 95 w 95"/>
                    <a:gd name="T3" fmla="*/ 10 h 38"/>
                    <a:gd name="T4" fmla="*/ 92 w 95"/>
                    <a:gd name="T5" fmla="*/ 38 h 38"/>
                    <a:gd name="T6" fmla="*/ 0 w 95"/>
                    <a:gd name="T7" fmla="*/ 29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0"/>
                      </a:lnTo>
                      <a:lnTo>
                        <a:pt x="92" y="38"/>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8" name="Freeform 176">
                  <a:extLst>
                    <a:ext uri="{FF2B5EF4-FFF2-40B4-BE49-F238E27FC236}">
                      <a16:creationId xmlns:a16="http://schemas.microsoft.com/office/drawing/2014/main" id="{5EFFE3F6-267B-E740-A51E-FA997967E728}"/>
                    </a:ext>
                  </a:extLst>
                </p:cNvPr>
                <p:cNvSpPr>
                  <a:spLocks noChangeAspect="1"/>
                </p:cNvSpPr>
                <p:nvPr/>
              </p:nvSpPr>
              <p:spPr bwMode="auto">
                <a:xfrm>
                  <a:off x="2234" y="2712"/>
                  <a:ext cx="17" cy="23"/>
                </a:xfrm>
                <a:custGeom>
                  <a:avLst/>
                  <a:gdLst>
                    <a:gd name="T0" fmla="*/ 0 w 17"/>
                    <a:gd name="T1" fmla="*/ 21 h 23"/>
                    <a:gd name="T2" fmla="*/ 17 w 17"/>
                    <a:gd name="T3" fmla="*/ 23 h 23"/>
                    <a:gd name="T4" fmla="*/ 17 w 17"/>
                    <a:gd name="T5" fmla="*/ 2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49" name="Freeform 177">
                  <a:extLst>
                    <a:ext uri="{FF2B5EF4-FFF2-40B4-BE49-F238E27FC236}">
                      <a16:creationId xmlns:a16="http://schemas.microsoft.com/office/drawing/2014/main" id="{AD4C782F-C328-0B47-9ACD-ABBA7377F3A3}"/>
                    </a:ext>
                  </a:extLst>
                </p:cNvPr>
                <p:cNvSpPr>
                  <a:spLocks noChangeAspect="1"/>
                </p:cNvSpPr>
                <p:nvPr/>
              </p:nvSpPr>
              <p:spPr bwMode="auto">
                <a:xfrm>
                  <a:off x="2251" y="2714"/>
                  <a:ext cx="57" cy="31"/>
                </a:xfrm>
                <a:custGeom>
                  <a:avLst/>
                  <a:gdLst>
                    <a:gd name="T0" fmla="*/ 0 w 24"/>
                    <a:gd name="T1" fmla="*/ 50 h 13"/>
                    <a:gd name="T2" fmla="*/ 135 w 24"/>
                    <a:gd name="T3" fmla="*/ 41 h 13"/>
                    <a:gd name="T4" fmla="*/ 135 w 24"/>
                    <a:gd name="T5" fmla="*/ 24 h 13"/>
                    <a:gd name="T6" fmla="*/ 0 w 24"/>
                    <a:gd name="T7" fmla="*/ 0 h 13"/>
                    <a:gd name="T8" fmla="*/ 0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4"/>
                        <a:pt x="24" y="4"/>
                        <a:pt x="24" y="4"/>
                      </a:cubicBezTo>
                      <a:cubicBezTo>
                        <a:pt x="24"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0" name="Freeform 178">
                  <a:extLst>
                    <a:ext uri="{FF2B5EF4-FFF2-40B4-BE49-F238E27FC236}">
                      <a16:creationId xmlns:a16="http://schemas.microsoft.com/office/drawing/2014/main" id="{DB81041E-9643-FD40-91A7-D9DD8D7B0B5A}"/>
                    </a:ext>
                  </a:extLst>
                </p:cNvPr>
                <p:cNvSpPr>
                  <a:spLocks noChangeAspect="1"/>
                </p:cNvSpPr>
                <p:nvPr/>
              </p:nvSpPr>
              <p:spPr bwMode="auto">
                <a:xfrm>
                  <a:off x="2234" y="2712"/>
                  <a:ext cx="19" cy="2"/>
                </a:xfrm>
                <a:custGeom>
                  <a:avLst/>
                  <a:gdLst>
                    <a:gd name="T0" fmla="*/ 0 w 19"/>
                    <a:gd name="T1" fmla="*/ 0 h 2"/>
                    <a:gd name="T2" fmla="*/ 0 w 19"/>
                    <a:gd name="T3" fmla="*/ 0 h 2"/>
                    <a:gd name="T4" fmla="*/ 19 w 19"/>
                    <a:gd name="T5" fmla="*/ 2 h 2"/>
                    <a:gd name="T6" fmla="*/ 17 w 19"/>
                    <a:gd name="T7" fmla="*/ 2 h 2"/>
                    <a:gd name="T8" fmla="*/ 0 w 19"/>
                    <a:gd name="T9" fmla="*/ 0 h 2"/>
                    <a:gd name="T10" fmla="*/ 0 60000 65536"/>
                    <a:gd name="T11" fmla="*/ 0 60000 65536"/>
                    <a:gd name="T12" fmla="*/ 0 60000 65536"/>
                    <a:gd name="T13" fmla="*/ 0 60000 65536"/>
                    <a:gd name="T14" fmla="*/ 0 60000 65536"/>
                    <a:gd name="T15" fmla="*/ 0 w 19"/>
                    <a:gd name="T16" fmla="*/ 0 h 2"/>
                    <a:gd name="T17" fmla="*/ 19 w 19"/>
                    <a:gd name="T18" fmla="*/ 2 h 2"/>
                  </a:gdLst>
                  <a:ahLst/>
                  <a:cxnLst>
                    <a:cxn ang="T10">
                      <a:pos x="T0" y="T1"/>
                    </a:cxn>
                    <a:cxn ang="T11">
                      <a:pos x="T2" y="T3"/>
                    </a:cxn>
                    <a:cxn ang="T12">
                      <a:pos x="T4" y="T5"/>
                    </a:cxn>
                    <a:cxn ang="T13">
                      <a:pos x="T6" y="T7"/>
                    </a:cxn>
                    <a:cxn ang="T14">
                      <a:pos x="T8" y="T9"/>
                    </a:cxn>
                  </a:cxnLst>
                  <a:rect l="T15" t="T16" r="T17" b="T18"/>
                  <a:pathLst>
                    <a:path w="19" h="2">
                      <a:moveTo>
                        <a:pt x="0" y="0"/>
                      </a:moveTo>
                      <a:lnTo>
                        <a:pt x="0" y="0"/>
                      </a:lnTo>
                      <a:lnTo>
                        <a:pt x="19" y="2"/>
                      </a:lnTo>
                      <a:lnTo>
                        <a:pt x="17" y="2"/>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1" name="Freeform 179">
                  <a:extLst>
                    <a:ext uri="{FF2B5EF4-FFF2-40B4-BE49-F238E27FC236}">
                      <a16:creationId xmlns:a16="http://schemas.microsoft.com/office/drawing/2014/main" id="{6F42F709-9AFA-AA41-A818-53904F63328E}"/>
                    </a:ext>
                  </a:extLst>
                </p:cNvPr>
                <p:cNvSpPr>
                  <a:spLocks noChangeAspect="1"/>
                </p:cNvSpPr>
                <p:nvPr/>
              </p:nvSpPr>
              <p:spPr bwMode="auto">
                <a:xfrm>
                  <a:off x="2251" y="2714"/>
                  <a:ext cx="57" cy="12"/>
                </a:xfrm>
                <a:custGeom>
                  <a:avLst/>
                  <a:gdLst>
                    <a:gd name="T0" fmla="*/ 5 w 24"/>
                    <a:gd name="T1" fmla="*/ 0 h 5"/>
                    <a:gd name="T2" fmla="*/ 135 w 24"/>
                    <a:gd name="T3" fmla="*/ 24 h 5"/>
                    <a:gd name="T4" fmla="*/ 135 w 24"/>
                    <a:gd name="T5" fmla="*/ 24 h 5"/>
                    <a:gd name="T6" fmla="*/ 40 w 24"/>
                    <a:gd name="T7" fmla="*/ 17 h 5"/>
                    <a:gd name="T8" fmla="*/ 0 w 24"/>
                    <a:gd name="T9" fmla="*/ 0 h 5"/>
                    <a:gd name="T10" fmla="*/ 5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1" y="0"/>
                      </a:moveTo>
                      <a:cubicBezTo>
                        <a:pt x="1" y="0"/>
                        <a:pt x="7" y="5"/>
                        <a:pt x="24" y="4"/>
                      </a:cubicBezTo>
                      <a:cubicBezTo>
                        <a:pt x="24" y="4"/>
                        <a:pt x="24" y="4"/>
                        <a:pt x="24" y="4"/>
                      </a:cubicBezTo>
                      <a:cubicBezTo>
                        <a:pt x="24" y="4"/>
                        <a:pt x="14" y="5"/>
                        <a:pt x="7" y="3"/>
                      </a:cubicBezTo>
                      <a:cubicBezTo>
                        <a:pt x="1" y="2"/>
                        <a:pt x="0" y="0"/>
                        <a:pt x="0" y="0"/>
                      </a:cubicBezTo>
                      <a:lnTo>
                        <a:pt x="1"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2" name="Rectangle 180">
                  <a:extLst>
                    <a:ext uri="{FF2B5EF4-FFF2-40B4-BE49-F238E27FC236}">
                      <a16:creationId xmlns:a16="http://schemas.microsoft.com/office/drawing/2014/main" id="{28AED164-02F5-9444-91D1-17C4BA40B587}"/>
                    </a:ext>
                  </a:extLst>
                </p:cNvPr>
                <p:cNvSpPr>
                  <a:spLocks noChangeAspect="1" noChangeArrowheads="1"/>
                </p:cNvSpPr>
                <p:nvPr/>
              </p:nvSpPr>
              <p:spPr bwMode="auto">
                <a:xfrm>
                  <a:off x="2308" y="2724"/>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53" name="Freeform 181">
                  <a:extLst>
                    <a:ext uri="{FF2B5EF4-FFF2-40B4-BE49-F238E27FC236}">
                      <a16:creationId xmlns:a16="http://schemas.microsoft.com/office/drawing/2014/main" id="{09618EA1-741B-874C-A1BB-E6E0E385AC1B}"/>
                    </a:ext>
                  </a:extLst>
                </p:cNvPr>
                <p:cNvSpPr>
                  <a:spLocks noChangeAspect="1"/>
                </p:cNvSpPr>
                <p:nvPr/>
              </p:nvSpPr>
              <p:spPr bwMode="auto">
                <a:xfrm>
                  <a:off x="2331" y="2842"/>
                  <a:ext cx="92" cy="37"/>
                </a:xfrm>
                <a:custGeom>
                  <a:avLst/>
                  <a:gdLst>
                    <a:gd name="T0" fmla="*/ 0 w 92"/>
                    <a:gd name="T1" fmla="*/ 0 h 37"/>
                    <a:gd name="T2" fmla="*/ 92 w 92"/>
                    <a:gd name="T3" fmla="*/ 9 h 37"/>
                    <a:gd name="T4" fmla="*/ 92 w 92"/>
                    <a:gd name="T5" fmla="*/ 37 h 37"/>
                    <a:gd name="T6" fmla="*/ 0 w 92"/>
                    <a:gd name="T7" fmla="*/ 26 h 37"/>
                    <a:gd name="T8" fmla="*/ 0 w 92"/>
                    <a:gd name="T9" fmla="*/ 0 h 37"/>
                    <a:gd name="T10" fmla="*/ 0 60000 65536"/>
                    <a:gd name="T11" fmla="*/ 0 60000 65536"/>
                    <a:gd name="T12" fmla="*/ 0 60000 65536"/>
                    <a:gd name="T13" fmla="*/ 0 60000 65536"/>
                    <a:gd name="T14" fmla="*/ 0 60000 65536"/>
                    <a:gd name="T15" fmla="*/ 0 w 92"/>
                    <a:gd name="T16" fmla="*/ 0 h 37"/>
                    <a:gd name="T17" fmla="*/ 92 w 92"/>
                    <a:gd name="T18" fmla="*/ 37 h 37"/>
                  </a:gdLst>
                  <a:ahLst/>
                  <a:cxnLst>
                    <a:cxn ang="T10">
                      <a:pos x="T0" y="T1"/>
                    </a:cxn>
                    <a:cxn ang="T11">
                      <a:pos x="T2" y="T3"/>
                    </a:cxn>
                    <a:cxn ang="T12">
                      <a:pos x="T4" y="T5"/>
                    </a:cxn>
                    <a:cxn ang="T13">
                      <a:pos x="T6" y="T7"/>
                    </a:cxn>
                    <a:cxn ang="T14">
                      <a:pos x="T8" y="T9"/>
                    </a:cxn>
                  </a:cxnLst>
                  <a:rect l="T15" t="T16" r="T17" b="T18"/>
                  <a:pathLst>
                    <a:path w="92" h="37">
                      <a:moveTo>
                        <a:pt x="0" y="0"/>
                      </a:moveTo>
                      <a:lnTo>
                        <a:pt x="92" y="9"/>
                      </a:lnTo>
                      <a:lnTo>
                        <a:pt x="92" y="37"/>
                      </a:lnTo>
                      <a:lnTo>
                        <a:pt x="0" y="26"/>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4" name="Freeform 182">
                  <a:extLst>
                    <a:ext uri="{FF2B5EF4-FFF2-40B4-BE49-F238E27FC236}">
                      <a16:creationId xmlns:a16="http://schemas.microsoft.com/office/drawing/2014/main" id="{4089AE10-AC4F-BD48-9C25-5B0DAE66C3C4}"/>
                    </a:ext>
                  </a:extLst>
                </p:cNvPr>
                <p:cNvSpPr>
                  <a:spLocks noChangeAspect="1"/>
                </p:cNvSpPr>
                <p:nvPr/>
              </p:nvSpPr>
              <p:spPr bwMode="auto">
                <a:xfrm>
                  <a:off x="2331" y="2844"/>
                  <a:ext cx="17" cy="24"/>
                </a:xfrm>
                <a:custGeom>
                  <a:avLst/>
                  <a:gdLst>
                    <a:gd name="T0" fmla="*/ 0 w 17"/>
                    <a:gd name="T1" fmla="*/ 21 h 24"/>
                    <a:gd name="T2" fmla="*/ 17 w 17"/>
                    <a:gd name="T3" fmla="*/ 24 h 24"/>
                    <a:gd name="T4" fmla="*/ 17 w 17"/>
                    <a:gd name="T5" fmla="*/ 2 h 24"/>
                    <a:gd name="T6" fmla="*/ 0 w 17"/>
                    <a:gd name="T7" fmla="*/ 0 h 24"/>
                    <a:gd name="T8" fmla="*/ 0 w 17"/>
                    <a:gd name="T9" fmla="*/ 21 h 24"/>
                    <a:gd name="T10" fmla="*/ 0 60000 65536"/>
                    <a:gd name="T11" fmla="*/ 0 60000 65536"/>
                    <a:gd name="T12" fmla="*/ 0 60000 65536"/>
                    <a:gd name="T13" fmla="*/ 0 60000 65536"/>
                    <a:gd name="T14" fmla="*/ 0 60000 65536"/>
                    <a:gd name="T15" fmla="*/ 0 w 17"/>
                    <a:gd name="T16" fmla="*/ 0 h 24"/>
                    <a:gd name="T17" fmla="*/ 17 w 17"/>
                    <a:gd name="T18" fmla="*/ 24 h 24"/>
                  </a:gdLst>
                  <a:ahLst/>
                  <a:cxnLst>
                    <a:cxn ang="T10">
                      <a:pos x="T0" y="T1"/>
                    </a:cxn>
                    <a:cxn ang="T11">
                      <a:pos x="T2" y="T3"/>
                    </a:cxn>
                    <a:cxn ang="T12">
                      <a:pos x="T4" y="T5"/>
                    </a:cxn>
                    <a:cxn ang="T13">
                      <a:pos x="T6" y="T7"/>
                    </a:cxn>
                    <a:cxn ang="T14">
                      <a:pos x="T8" y="T9"/>
                    </a:cxn>
                  </a:cxnLst>
                  <a:rect l="T15" t="T16" r="T17" b="T18"/>
                  <a:pathLst>
                    <a:path w="17" h="24">
                      <a:moveTo>
                        <a:pt x="0" y="21"/>
                      </a:moveTo>
                      <a:lnTo>
                        <a:pt x="17" y="24"/>
                      </a:lnTo>
                      <a:lnTo>
                        <a:pt x="17"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5" name="Freeform 183">
                  <a:extLst>
                    <a:ext uri="{FF2B5EF4-FFF2-40B4-BE49-F238E27FC236}">
                      <a16:creationId xmlns:a16="http://schemas.microsoft.com/office/drawing/2014/main" id="{BA9398C4-0C64-6043-AA78-8C2651F2E7FE}"/>
                    </a:ext>
                  </a:extLst>
                </p:cNvPr>
                <p:cNvSpPr>
                  <a:spLocks noChangeAspect="1"/>
                </p:cNvSpPr>
                <p:nvPr/>
              </p:nvSpPr>
              <p:spPr bwMode="auto">
                <a:xfrm>
                  <a:off x="2348" y="2846"/>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6" name="Freeform 184">
                  <a:extLst>
                    <a:ext uri="{FF2B5EF4-FFF2-40B4-BE49-F238E27FC236}">
                      <a16:creationId xmlns:a16="http://schemas.microsoft.com/office/drawing/2014/main" id="{5FF3589C-EC42-9340-8121-106846537825}"/>
                    </a:ext>
                  </a:extLst>
                </p:cNvPr>
                <p:cNvSpPr>
                  <a:spLocks noChangeAspect="1"/>
                </p:cNvSpPr>
                <p:nvPr/>
              </p:nvSpPr>
              <p:spPr bwMode="auto">
                <a:xfrm>
                  <a:off x="2331" y="2842"/>
                  <a:ext cx="17" cy="4"/>
                </a:xfrm>
                <a:custGeom>
                  <a:avLst/>
                  <a:gdLst>
                    <a:gd name="T0" fmla="*/ 0 w 17"/>
                    <a:gd name="T1" fmla="*/ 2 h 4"/>
                    <a:gd name="T2" fmla="*/ 0 w 17"/>
                    <a:gd name="T3" fmla="*/ 0 h 4"/>
                    <a:gd name="T4" fmla="*/ 17 w 17"/>
                    <a:gd name="T5" fmla="*/ 4 h 4"/>
                    <a:gd name="T6" fmla="*/ 17 w 17"/>
                    <a:gd name="T7" fmla="*/ 4 h 4"/>
                    <a:gd name="T8" fmla="*/ 0 w 17"/>
                    <a:gd name="T9" fmla="*/ 2 h 4"/>
                    <a:gd name="T10" fmla="*/ 0 60000 65536"/>
                    <a:gd name="T11" fmla="*/ 0 60000 65536"/>
                    <a:gd name="T12" fmla="*/ 0 60000 65536"/>
                    <a:gd name="T13" fmla="*/ 0 60000 65536"/>
                    <a:gd name="T14" fmla="*/ 0 60000 65536"/>
                    <a:gd name="T15" fmla="*/ 0 w 17"/>
                    <a:gd name="T16" fmla="*/ 0 h 4"/>
                    <a:gd name="T17" fmla="*/ 17 w 17"/>
                    <a:gd name="T18" fmla="*/ 4 h 4"/>
                  </a:gdLst>
                  <a:ahLst/>
                  <a:cxnLst>
                    <a:cxn ang="T10">
                      <a:pos x="T0" y="T1"/>
                    </a:cxn>
                    <a:cxn ang="T11">
                      <a:pos x="T2" y="T3"/>
                    </a:cxn>
                    <a:cxn ang="T12">
                      <a:pos x="T4" y="T5"/>
                    </a:cxn>
                    <a:cxn ang="T13">
                      <a:pos x="T6" y="T7"/>
                    </a:cxn>
                    <a:cxn ang="T14">
                      <a:pos x="T8" y="T9"/>
                    </a:cxn>
                  </a:cxnLst>
                  <a:rect l="T15" t="T16" r="T17" b="T18"/>
                  <a:pathLst>
                    <a:path w="17" h="4">
                      <a:moveTo>
                        <a:pt x="0" y="2"/>
                      </a:moveTo>
                      <a:lnTo>
                        <a:pt x="0" y="0"/>
                      </a:lnTo>
                      <a:lnTo>
                        <a:pt x="17" y="4"/>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7" name="Freeform 185">
                  <a:extLst>
                    <a:ext uri="{FF2B5EF4-FFF2-40B4-BE49-F238E27FC236}">
                      <a16:creationId xmlns:a16="http://schemas.microsoft.com/office/drawing/2014/main" id="{F7DBFFEC-B9D0-4644-A0E7-5D541625AB5C}"/>
                    </a:ext>
                  </a:extLst>
                </p:cNvPr>
                <p:cNvSpPr>
                  <a:spLocks noChangeAspect="1"/>
                </p:cNvSpPr>
                <p:nvPr/>
              </p:nvSpPr>
              <p:spPr bwMode="auto">
                <a:xfrm>
                  <a:off x="2348" y="2846"/>
                  <a:ext cx="54" cy="10"/>
                </a:xfrm>
                <a:custGeom>
                  <a:avLst/>
                  <a:gdLst>
                    <a:gd name="T0" fmla="*/ 0 w 23"/>
                    <a:gd name="T1" fmla="*/ 0 h 4"/>
                    <a:gd name="T2" fmla="*/ 127 w 23"/>
                    <a:gd name="T3" fmla="*/ 17 h 4"/>
                    <a:gd name="T4" fmla="*/ 127 w 23"/>
                    <a:gd name="T5" fmla="*/ 25 h 4"/>
                    <a:gd name="T6" fmla="*/ 38 w 23"/>
                    <a:gd name="T7" fmla="*/ 17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7"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58" name="Rectangle 186">
                  <a:extLst>
                    <a:ext uri="{FF2B5EF4-FFF2-40B4-BE49-F238E27FC236}">
                      <a16:creationId xmlns:a16="http://schemas.microsoft.com/office/drawing/2014/main" id="{C0ADAAED-8911-8E43-9067-CD506DB34F13}"/>
                    </a:ext>
                  </a:extLst>
                </p:cNvPr>
                <p:cNvSpPr>
                  <a:spLocks noChangeAspect="1" noChangeArrowheads="1"/>
                </p:cNvSpPr>
                <p:nvPr/>
              </p:nvSpPr>
              <p:spPr bwMode="auto">
                <a:xfrm>
                  <a:off x="2402" y="2856"/>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59" name="Freeform 187">
                  <a:extLst>
                    <a:ext uri="{FF2B5EF4-FFF2-40B4-BE49-F238E27FC236}">
                      <a16:creationId xmlns:a16="http://schemas.microsoft.com/office/drawing/2014/main" id="{98920B5D-9813-B744-BB7C-748B874C6DF8}"/>
                    </a:ext>
                  </a:extLst>
                </p:cNvPr>
                <p:cNvSpPr>
                  <a:spLocks noChangeAspect="1"/>
                </p:cNvSpPr>
                <p:nvPr/>
              </p:nvSpPr>
              <p:spPr bwMode="auto">
                <a:xfrm>
                  <a:off x="2331" y="2811"/>
                  <a:ext cx="92" cy="38"/>
                </a:xfrm>
                <a:custGeom>
                  <a:avLst/>
                  <a:gdLst>
                    <a:gd name="T0" fmla="*/ 0 w 92"/>
                    <a:gd name="T1" fmla="*/ 0 h 38"/>
                    <a:gd name="T2" fmla="*/ 92 w 92"/>
                    <a:gd name="T3" fmla="*/ 9 h 38"/>
                    <a:gd name="T4" fmla="*/ 92 w 92"/>
                    <a:gd name="T5" fmla="*/ 38 h 38"/>
                    <a:gd name="T6" fmla="*/ 0 w 92"/>
                    <a:gd name="T7" fmla="*/ 28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9"/>
                      </a:lnTo>
                      <a:lnTo>
                        <a:pt x="92" y="38"/>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0" name="Freeform 188">
                  <a:extLst>
                    <a:ext uri="{FF2B5EF4-FFF2-40B4-BE49-F238E27FC236}">
                      <a16:creationId xmlns:a16="http://schemas.microsoft.com/office/drawing/2014/main" id="{70E6E608-3025-7644-9D6B-F95D0AE861B5}"/>
                    </a:ext>
                  </a:extLst>
                </p:cNvPr>
                <p:cNvSpPr>
                  <a:spLocks noChangeAspect="1"/>
                </p:cNvSpPr>
                <p:nvPr/>
              </p:nvSpPr>
              <p:spPr bwMode="auto">
                <a:xfrm>
                  <a:off x="2331" y="2813"/>
                  <a:ext cx="17" cy="24"/>
                </a:xfrm>
                <a:custGeom>
                  <a:avLst/>
                  <a:gdLst>
                    <a:gd name="T0" fmla="*/ 0 w 17"/>
                    <a:gd name="T1" fmla="*/ 22 h 24"/>
                    <a:gd name="T2" fmla="*/ 17 w 17"/>
                    <a:gd name="T3" fmla="*/ 24 h 24"/>
                    <a:gd name="T4" fmla="*/ 17 w 17"/>
                    <a:gd name="T5" fmla="*/ 3 h 24"/>
                    <a:gd name="T6" fmla="*/ 0 w 17"/>
                    <a:gd name="T7" fmla="*/ 0 h 24"/>
                    <a:gd name="T8" fmla="*/ 0 w 17"/>
                    <a:gd name="T9" fmla="*/ 22 h 24"/>
                    <a:gd name="T10" fmla="*/ 0 60000 65536"/>
                    <a:gd name="T11" fmla="*/ 0 60000 65536"/>
                    <a:gd name="T12" fmla="*/ 0 60000 65536"/>
                    <a:gd name="T13" fmla="*/ 0 60000 65536"/>
                    <a:gd name="T14" fmla="*/ 0 60000 65536"/>
                    <a:gd name="T15" fmla="*/ 0 w 17"/>
                    <a:gd name="T16" fmla="*/ 0 h 24"/>
                    <a:gd name="T17" fmla="*/ 17 w 17"/>
                    <a:gd name="T18" fmla="*/ 24 h 24"/>
                  </a:gdLst>
                  <a:ahLst/>
                  <a:cxnLst>
                    <a:cxn ang="T10">
                      <a:pos x="T0" y="T1"/>
                    </a:cxn>
                    <a:cxn ang="T11">
                      <a:pos x="T2" y="T3"/>
                    </a:cxn>
                    <a:cxn ang="T12">
                      <a:pos x="T4" y="T5"/>
                    </a:cxn>
                    <a:cxn ang="T13">
                      <a:pos x="T6" y="T7"/>
                    </a:cxn>
                    <a:cxn ang="T14">
                      <a:pos x="T8" y="T9"/>
                    </a:cxn>
                  </a:cxnLst>
                  <a:rect l="T15" t="T16" r="T17" b="T18"/>
                  <a:pathLst>
                    <a:path w="17" h="24">
                      <a:moveTo>
                        <a:pt x="0" y="22"/>
                      </a:moveTo>
                      <a:lnTo>
                        <a:pt x="17" y="24"/>
                      </a:lnTo>
                      <a:lnTo>
                        <a:pt x="17"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1" name="Freeform 189">
                  <a:extLst>
                    <a:ext uri="{FF2B5EF4-FFF2-40B4-BE49-F238E27FC236}">
                      <a16:creationId xmlns:a16="http://schemas.microsoft.com/office/drawing/2014/main" id="{269C1CDD-639C-4A4F-925B-9679908BF9C9}"/>
                    </a:ext>
                  </a:extLst>
                </p:cNvPr>
                <p:cNvSpPr>
                  <a:spLocks noChangeAspect="1"/>
                </p:cNvSpPr>
                <p:nvPr/>
              </p:nvSpPr>
              <p:spPr bwMode="auto">
                <a:xfrm>
                  <a:off x="2348" y="2816"/>
                  <a:ext cx="54" cy="33"/>
                </a:xfrm>
                <a:custGeom>
                  <a:avLst/>
                  <a:gdLst>
                    <a:gd name="T0" fmla="*/ 0 w 23"/>
                    <a:gd name="T1" fmla="*/ 50 h 14"/>
                    <a:gd name="T2" fmla="*/ 127 w 23"/>
                    <a:gd name="T3" fmla="*/ 40 h 14"/>
                    <a:gd name="T4" fmla="*/ 127 w 23"/>
                    <a:gd name="T5" fmla="*/ 21 h 14"/>
                    <a:gd name="T6" fmla="*/ 0 w 23"/>
                    <a:gd name="T7" fmla="*/ 0 h 14"/>
                    <a:gd name="T8" fmla="*/ 0 w 23"/>
                    <a:gd name="T9" fmla="*/ 50 h 14"/>
                    <a:gd name="T10" fmla="*/ 0 60000 65536"/>
                    <a:gd name="T11" fmla="*/ 0 60000 65536"/>
                    <a:gd name="T12" fmla="*/ 0 60000 65536"/>
                    <a:gd name="T13" fmla="*/ 0 60000 65536"/>
                    <a:gd name="T14" fmla="*/ 0 60000 65536"/>
                    <a:gd name="T15" fmla="*/ 0 w 23"/>
                    <a:gd name="T16" fmla="*/ 0 h 14"/>
                    <a:gd name="T17" fmla="*/ 23 w 23"/>
                    <a:gd name="T18" fmla="*/ 14 h 14"/>
                  </a:gdLst>
                  <a:ahLst/>
                  <a:cxnLst>
                    <a:cxn ang="T10">
                      <a:pos x="T0" y="T1"/>
                    </a:cxn>
                    <a:cxn ang="T11">
                      <a:pos x="T2" y="T3"/>
                    </a:cxn>
                    <a:cxn ang="T12">
                      <a:pos x="T4" y="T5"/>
                    </a:cxn>
                    <a:cxn ang="T13">
                      <a:pos x="T6" y="T7"/>
                    </a:cxn>
                    <a:cxn ang="T14">
                      <a:pos x="T8" y="T9"/>
                    </a:cxn>
                  </a:cxnLst>
                  <a:rect l="T15" t="T16" r="T17" b="T18"/>
                  <a:pathLst>
                    <a:path w="23" h="14">
                      <a:moveTo>
                        <a:pt x="0" y="9"/>
                      </a:moveTo>
                      <a:cubicBezTo>
                        <a:pt x="0" y="9"/>
                        <a:pt x="10" y="14"/>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2" name="Freeform 190">
                  <a:extLst>
                    <a:ext uri="{FF2B5EF4-FFF2-40B4-BE49-F238E27FC236}">
                      <a16:creationId xmlns:a16="http://schemas.microsoft.com/office/drawing/2014/main" id="{C7A10C6E-8218-FC49-849B-E03D21C4F029}"/>
                    </a:ext>
                  </a:extLst>
                </p:cNvPr>
                <p:cNvSpPr>
                  <a:spLocks noChangeAspect="1"/>
                </p:cNvSpPr>
                <p:nvPr/>
              </p:nvSpPr>
              <p:spPr bwMode="auto">
                <a:xfrm>
                  <a:off x="2331" y="2813"/>
                  <a:ext cx="17" cy="3"/>
                </a:xfrm>
                <a:custGeom>
                  <a:avLst/>
                  <a:gdLst>
                    <a:gd name="T0" fmla="*/ 0 w 17"/>
                    <a:gd name="T1" fmla="*/ 0 h 3"/>
                    <a:gd name="T2" fmla="*/ 0 w 17"/>
                    <a:gd name="T3" fmla="*/ 0 h 3"/>
                    <a:gd name="T4" fmla="*/ 17 w 17"/>
                    <a:gd name="T5" fmla="*/ 3 h 3"/>
                    <a:gd name="T6" fmla="*/ 17 w 17"/>
                    <a:gd name="T7" fmla="*/ 3 h 3"/>
                    <a:gd name="T8" fmla="*/ 0 w 17"/>
                    <a:gd name="T9" fmla="*/ 0 h 3"/>
                    <a:gd name="T10" fmla="*/ 0 60000 65536"/>
                    <a:gd name="T11" fmla="*/ 0 60000 65536"/>
                    <a:gd name="T12" fmla="*/ 0 60000 65536"/>
                    <a:gd name="T13" fmla="*/ 0 60000 65536"/>
                    <a:gd name="T14" fmla="*/ 0 60000 65536"/>
                    <a:gd name="T15" fmla="*/ 0 w 17"/>
                    <a:gd name="T16" fmla="*/ 0 h 3"/>
                    <a:gd name="T17" fmla="*/ 17 w 17"/>
                    <a:gd name="T18" fmla="*/ 3 h 3"/>
                  </a:gdLst>
                  <a:ahLst/>
                  <a:cxnLst>
                    <a:cxn ang="T10">
                      <a:pos x="T0" y="T1"/>
                    </a:cxn>
                    <a:cxn ang="T11">
                      <a:pos x="T2" y="T3"/>
                    </a:cxn>
                    <a:cxn ang="T12">
                      <a:pos x="T4" y="T5"/>
                    </a:cxn>
                    <a:cxn ang="T13">
                      <a:pos x="T6" y="T7"/>
                    </a:cxn>
                    <a:cxn ang="T14">
                      <a:pos x="T8" y="T9"/>
                    </a:cxn>
                  </a:cxnLst>
                  <a:rect l="T15" t="T16" r="T17" b="T18"/>
                  <a:pathLst>
                    <a:path w="17" h="3">
                      <a:moveTo>
                        <a:pt x="0" y="0"/>
                      </a:moveTo>
                      <a:lnTo>
                        <a:pt x="0" y="0"/>
                      </a:lnTo>
                      <a:lnTo>
                        <a:pt x="17" y="3"/>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3" name="Freeform 191">
                  <a:extLst>
                    <a:ext uri="{FF2B5EF4-FFF2-40B4-BE49-F238E27FC236}">
                      <a16:creationId xmlns:a16="http://schemas.microsoft.com/office/drawing/2014/main" id="{084ED970-F3B9-D445-9440-6B6CA3002CA3}"/>
                    </a:ext>
                  </a:extLst>
                </p:cNvPr>
                <p:cNvSpPr>
                  <a:spLocks noChangeAspect="1"/>
                </p:cNvSpPr>
                <p:nvPr/>
              </p:nvSpPr>
              <p:spPr bwMode="auto">
                <a:xfrm>
                  <a:off x="2348" y="2816"/>
                  <a:ext cx="54" cy="12"/>
                </a:xfrm>
                <a:custGeom>
                  <a:avLst/>
                  <a:gdLst>
                    <a:gd name="T0" fmla="*/ 0 w 23"/>
                    <a:gd name="T1" fmla="*/ 0 h 5"/>
                    <a:gd name="T2" fmla="*/ 127 w 23"/>
                    <a:gd name="T3" fmla="*/ 24 h 5"/>
                    <a:gd name="T4" fmla="*/ 127 w 23"/>
                    <a:gd name="T5" fmla="*/ 24 h 5"/>
                    <a:gd name="T6" fmla="*/ 38 w 23"/>
                    <a:gd name="T7" fmla="*/ 17 h 5"/>
                    <a:gd name="T8" fmla="*/ 0 w 23"/>
                    <a:gd name="T9" fmla="*/ 0 h 5"/>
                    <a:gd name="T10" fmla="*/ 0 60000 65536"/>
                    <a:gd name="T11" fmla="*/ 0 60000 65536"/>
                    <a:gd name="T12" fmla="*/ 0 60000 65536"/>
                    <a:gd name="T13" fmla="*/ 0 60000 65536"/>
                    <a:gd name="T14" fmla="*/ 0 60000 65536"/>
                    <a:gd name="T15" fmla="*/ 0 w 23"/>
                    <a:gd name="T16" fmla="*/ 0 h 5"/>
                    <a:gd name="T17" fmla="*/ 23 w 23"/>
                    <a:gd name="T18" fmla="*/ 5 h 5"/>
                  </a:gdLst>
                  <a:ahLst/>
                  <a:cxnLst>
                    <a:cxn ang="T10">
                      <a:pos x="T0" y="T1"/>
                    </a:cxn>
                    <a:cxn ang="T11">
                      <a:pos x="T2" y="T3"/>
                    </a:cxn>
                    <a:cxn ang="T12">
                      <a:pos x="T4" y="T5"/>
                    </a:cxn>
                    <a:cxn ang="T13">
                      <a:pos x="T6" y="T7"/>
                    </a:cxn>
                    <a:cxn ang="T14">
                      <a:pos x="T8" y="T9"/>
                    </a:cxn>
                  </a:cxnLst>
                  <a:rect l="T15" t="T16" r="T17" b="T18"/>
                  <a:pathLst>
                    <a:path w="23" h="5">
                      <a:moveTo>
                        <a:pt x="0" y="0"/>
                      </a:moveTo>
                      <a:cubicBezTo>
                        <a:pt x="0" y="0"/>
                        <a:pt x="6" y="5"/>
                        <a:pt x="23" y="4"/>
                      </a:cubicBezTo>
                      <a:cubicBezTo>
                        <a:pt x="23" y="4"/>
                        <a:pt x="23" y="4"/>
                        <a:pt x="23" y="4"/>
                      </a:cubicBezTo>
                      <a:cubicBezTo>
                        <a:pt x="23" y="4"/>
                        <a:pt x="13" y="5"/>
                        <a:pt x="7" y="3"/>
                      </a:cubicBezTo>
                      <a:cubicBezTo>
                        <a:pt x="0" y="2"/>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4" name="Rectangle 192">
                  <a:extLst>
                    <a:ext uri="{FF2B5EF4-FFF2-40B4-BE49-F238E27FC236}">
                      <a16:creationId xmlns:a16="http://schemas.microsoft.com/office/drawing/2014/main" id="{31C2D67E-75A2-4C45-8109-5F4C063EB74F}"/>
                    </a:ext>
                  </a:extLst>
                </p:cNvPr>
                <p:cNvSpPr>
                  <a:spLocks noChangeAspect="1" noChangeArrowheads="1"/>
                </p:cNvSpPr>
                <p:nvPr/>
              </p:nvSpPr>
              <p:spPr bwMode="auto">
                <a:xfrm>
                  <a:off x="2402" y="2825"/>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65" name="Freeform 193">
                  <a:extLst>
                    <a:ext uri="{FF2B5EF4-FFF2-40B4-BE49-F238E27FC236}">
                      <a16:creationId xmlns:a16="http://schemas.microsoft.com/office/drawing/2014/main" id="{7B612D01-5337-A94A-BA29-F9DEDDCF285F}"/>
                    </a:ext>
                  </a:extLst>
                </p:cNvPr>
                <p:cNvSpPr>
                  <a:spLocks noChangeAspect="1"/>
                </p:cNvSpPr>
                <p:nvPr/>
              </p:nvSpPr>
              <p:spPr bwMode="auto">
                <a:xfrm>
                  <a:off x="2331" y="2780"/>
                  <a:ext cx="92" cy="38"/>
                </a:xfrm>
                <a:custGeom>
                  <a:avLst/>
                  <a:gdLst>
                    <a:gd name="T0" fmla="*/ 0 w 92"/>
                    <a:gd name="T1" fmla="*/ 0 h 38"/>
                    <a:gd name="T2" fmla="*/ 92 w 92"/>
                    <a:gd name="T3" fmla="*/ 12 h 38"/>
                    <a:gd name="T4" fmla="*/ 92 w 92"/>
                    <a:gd name="T5" fmla="*/ 38 h 38"/>
                    <a:gd name="T6" fmla="*/ 0 w 92"/>
                    <a:gd name="T7" fmla="*/ 29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2"/>
                      </a:lnTo>
                      <a:lnTo>
                        <a:pt x="92" y="38"/>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6" name="Freeform 194">
                  <a:extLst>
                    <a:ext uri="{FF2B5EF4-FFF2-40B4-BE49-F238E27FC236}">
                      <a16:creationId xmlns:a16="http://schemas.microsoft.com/office/drawing/2014/main" id="{D9E1F4DA-B49A-9C4F-893A-8D540367A253}"/>
                    </a:ext>
                  </a:extLst>
                </p:cNvPr>
                <p:cNvSpPr>
                  <a:spLocks noChangeAspect="1"/>
                </p:cNvSpPr>
                <p:nvPr/>
              </p:nvSpPr>
              <p:spPr bwMode="auto">
                <a:xfrm>
                  <a:off x="2331" y="2783"/>
                  <a:ext cx="17" cy="23"/>
                </a:xfrm>
                <a:custGeom>
                  <a:avLst/>
                  <a:gdLst>
                    <a:gd name="T0" fmla="*/ 0 w 17"/>
                    <a:gd name="T1" fmla="*/ 21 h 23"/>
                    <a:gd name="T2" fmla="*/ 17 w 17"/>
                    <a:gd name="T3" fmla="*/ 23 h 23"/>
                    <a:gd name="T4" fmla="*/ 17 w 17"/>
                    <a:gd name="T5" fmla="*/ 4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4"/>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7" name="Freeform 195">
                  <a:extLst>
                    <a:ext uri="{FF2B5EF4-FFF2-40B4-BE49-F238E27FC236}">
                      <a16:creationId xmlns:a16="http://schemas.microsoft.com/office/drawing/2014/main" id="{42723EB6-7B47-6C4C-A8B8-C9F1A8ABADB0}"/>
                    </a:ext>
                  </a:extLst>
                </p:cNvPr>
                <p:cNvSpPr>
                  <a:spLocks noChangeAspect="1"/>
                </p:cNvSpPr>
                <p:nvPr/>
              </p:nvSpPr>
              <p:spPr bwMode="auto">
                <a:xfrm>
                  <a:off x="2348" y="2787"/>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8" name="Freeform 196">
                  <a:extLst>
                    <a:ext uri="{FF2B5EF4-FFF2-40B4-BE49-F238E27FC236}">
                      <a16:creationId xmlns:a16="http://schemas.microsoft.com/office/drawing/2014/main" id="{04EB2320-8CCF-9F47-AE9C-BEE7F41DE19E}"/>
                    </a:ext>
                  </a:extLst>
                </p:cNvPr>
                <p:cNvSpPr>
                  <a:spLocks noChangeAspect="1"/>
                </p:cNvSpPr>
                <p:nvPr/>
              </p:nvSpPr>
              <p:spPr bwMode="auto">
                <a:xfrm>
                  <a:off x="2331" y="2783"/>
                  <a:ext cx="17" cy="4"/>
                </a:xfrm>
                <a:custGeom>
                  <a:avLst/>
                  <a:gdLst>
                    <a:gd name="T0" fmla="*/ 0 w 17"/>
                    <a:gd name="T1" fmla="*/ 0 h 4"/>
                    <a:gd name="T2" fmla="*/ 0 w 17"/>
                    <a:gd name="T3" fmla="*/ 0 h 4"/>
                    <a:gd name="T4" fmla="*/ 17 w 17"/>
                    <a:gd name="T5" fmla="*/ 2 h 4"/>
                    <a:gd name="T6" fmla="*/ 17 w 17"/>
                    <a:gd name="T7" fmla="*/ 4 h 4"/>
                    <a:gd name="T8" fmla="*/ 0 w 17"/>
                    <a:gd name="T9" fmla="*/ 0 h 4"/>
                    <a:gd name="T10" fmla="*/ 0 60000 65536"/>
                    <a:gd name="T11" fmla="*/ 0 60000 65536"/>
                    <a:gd name="T12" fmla="*/ 0 60000 65536"/>
                    <a:gd name="T13" fmla="*/ 0 60000 65536"/>
                    <a:gd name="T14" fmla="*/ 0 60000 65536"/>
                    <a:gd name="T15" fmla="*/ 0 w 17"/>
                    <a:gd name="T16" fmla="*/ 0 h 4"/>
                    <a:gd name="T17" fmla="*/ 17 w 17"/>
                    <a:gd name="T18" fmla="*/ 4 h 4"/>
                  </a:gdLst>
                  <a:ahLst/>
                  <a:cxnLst>
                    <a:cxn ang="T10">
                      <a:pos x="T0" y="T1"/>
                    </a:cxn>
                    <a:cxn ang="T11">
                      <a:pos x="T2" y="T3"/>
                    </a:cxn>
                    <a:cxn ang="T12">
                      <a:pos x="T4" y="T5"/>
                    </a:cxn>
                    <a:cxn ang="T13">
                      <a:pos x="T6" y="T7"/>
                    </a:cxn>
                    <a:cxn ang="T14">
                      <a:pos x="T8" y="T9"/>
                    </a:cxn>
                  </a:cxnLst>
                  <a:rect l="T15" t="T16" r="T17" b="T18"/>
                  <a:pathLst>
                    <a:path w="17" h="4">
                      <a:moveTo>
                        <a:pt x="0" y="0"/>
                      </a:moveTo>
                      <a:lnTo>
                        <a:pt x="0" y="0"/>
                      </a:lnTo>
                      <a:lnTo>
                        <a:pt x="17" y="2"/>
                      </a:lnTo>
                      <a:lnTo>
                        <a:pt x="17" y="4"/>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69" name="Freeform 197">
                  <a:extLst>
                    <a:ext uri="{FF2B5EF4-FFF2-40B4-BE49-F238E27FC236}">
                      <a16:creationId xmlns:a16="http://schemas.microsoft.com/office/drawing/2014/main" id="{1582566A-ECA3-0F4A-B281-E5E3F86317D9}"/>
                    </a:ext>
                  </a:extLst>
                </p:cNvPr>
                <p:cNvSpPr>
                  <a:spLocks noChangeAspect="1"/>
                </p:cNvSpPr>
                <p:nvPr/>
              </p:nvSpPr>
              <p:spPr bwMode="auto">
                <a:xfrm>
                  <a:off x="2348" y="2785"/>
                  <a:ext cx="54" cy="12"/>
                </a:xfrm>
                <a:custGeom>
                  <a:avLst/>
                  <a:gdLst>
                    <a:gd name="T0" fmla="*/ 0 w 23"/>
                    <a:gd name="T1" fmla="*/ 0 h 5"/>
                    <a:gd name="T2" fmla="*/ 127 w 23"/>
                    <a:gd name="T3" fmla="*/ 24 h 5"/>
                    <a:gd name="T4" fmla="*/ 127 w 23"/>
                    <a:gd name="T5" fmla="*/ 24 h 5"/>
                    <a:gd name="T6" fmla="*/ 38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0" name="Rectangle 198">
                  <a:extLst>
                    <a:ext uri="{FF2B5EF4-FFF2-40B4-BE49-F238E27FC236}">
                      <a16:creationId xmlns:a16="http://schemas.microsoft.com/office/drawing/2014/main" id="{213F1A74-76BA-E047-822B-6B19C6A20796}"/>
                    </a:ext>
                  </a:extLst>
                </p:cNvPr>
                <p:cNvSpPr>
                  <a:spLocks noChangeAspect="1" noChangeArrowheads="1"/>
                </p:cNvSpPr>
                <p:nvPr/>
              </p:nvSpPr>
              <p:spPr bwMode="auto">
                <a:xfrm>
                  <a:off x="2402" y="2794"/>
                  <a:ext cx="2" cy="8"/>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71" name="Freeform 199">
                  <a:extLst>
                    <a:ext uri="{FF2B5EF4-FFF2-40B4-BE49-F238E27FC236}">
                      <a16:creationId xmlns:a16="http://schemas.microsoft.com/office/drawing/2014/main" id="{D7B8A021-FA81-3A48-89E6-6104B7A05C80}"/>
                    </a:ext>
                  </a:extLst>
                </p:cNvPr>
                <p:cNvSpPr>
                  <a:spLocks noChangeAspect="1"/>
                </p:cNvSpPr>
                <p:nvPr/>
              </p:nvSpPr>
              <p:spPr bwMode="auto">
                <a:xfrm>
                  <a:off x="2331" y="2750"/>
                  <a:ext cx="92" cy="40"/>
                </a:xfrm>
                <a:custGeom>
                  <a:avLst/>
                  <a:gdLst>
                    <a:gd name="T0" fmla="*/ 0 w 92"/>
                    <a:gd name="T1" fmla="*/ 0 h 40"/>
                    <a:gd name="T2" fmla="*/ 92 w 92"/>
                    <a:gd name="T3" fmla="*/ 11 h 40"/>
                    <a:gd name="T4" fmla="*/ 92 w 92"/>
                    <a:gd name="T5" fmla="*/ 40 h 40"/>
                    <a:gd name="T6" fmla="*/ 0 w 92"/>
                    <a:gd name="T7" fmla="*/ 28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1"/>
                      </a:lnTo>
                      <a:lnTo>
                        <a:pt x="92" y="40"/>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2" name="Freeform 200">
                  <a:extLst>
                    <a:ext uri="{FF2B5EF4-FFF2-40B4-BE49-F238E27FC236}">
                      <a16:creationId xmlns:a16="http://schemas.microsoft.com/office/drawing/2014/main" id="{8C62DEE7-AD3D-984D-B195-527E9CBA0B15}"/>
                    </a:ext>
                  </a:extLst>
                </p:cNvPr>
                <p:cNvSpPr>
                  <a:spLocks noChangeAspect="1"/>
                </p:cNvSpPr>
                <p:nvPr/>
              </p:nvSpPr>
              <p:spPr bwMode="auto">
                <a:xfrm>
                  <a:off x="2331" y="2754"/>
                  <a:ext cx="17" cy="22"/>
                </a:xfrm>
                <a:custGeom>
                  <a:avLst/>
                  <a:gdLst>
                    <a:gd name="T0" fmla="*/ 0 w 17"/>
                    <a:gd name="T1" fmla="*/ 22 h 22"/>
                    <a:gd name="T2" fmla="*/ 17 w 17"/>
                    <a:gd name="T3" fmla="*/ 22 h 22"/>
                    <a:gd name="T4" fmla="*/ 17 w 17"/>
                    <a:gd name="T5" fmla="*/ 3 h 22"/>
                    <a:gd name="T6" fmla="*/ 0 w 17"/>
                    <a:gd name="T7" fmla="*/ 0 h 22"/>
                    <a:gd name="T8" fmla="*/ 0 w 17"/>
                    <a:gd name="T9" fmla="*/ 22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0" y="22"/>
                      </a:moveTo>
                      <a:lnTo>
                        <a:pt x="17" y="22"/>
                      </a:lnTo>
                      <a:lnTo>
                        <a:pt x="17"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3" name="Freeform 201">
                  <a:extLst>
                    <a:ext uri="{FF2B5EF4-FFF2-40B4-BE49-F238E27FC236}">
                      <a16:creationId xmlns:a16="http://schemas.microsoft.com/office/drawing/2014/main" id="{1850F801-E514-AB43-837C-75854A6597EA}"/>
                    </a:ext>
                  </a:extLst>
                </p:cNvPr>
                <p:cNvSpPr>
                  <a:spLocks noChangeAspect="1"/>
                </p:cNvSpPr>
                <p:nvPr/>
              </p:nvSpPr>
              <p:spPr bwMode="auto">
                <a:xfrm>
                  <a:off x="2348" y="2757"/>
                  <a:ext cx="54" cy="30"/>
                </a:xfrm>
                <a:custGeom>
                  <a:avLst/>
                  <a:gdLst>
                    <a:gd name="T0" fmla="*/ 0 w 23"/>
                    <a:gd name="T1" fmla="*/ 42 h 13"/>
                    <a:gd name="T2" fmla="*/ 127 w 23"/>
                    <a:gd name="T3" fmla="*/ 37 h 13"/>
                    <a:gd name="T4" fmla="*/ 127 w 23"/>
                    <a:gd name="T5" fmla="*/ 16 h 13"/>
                    <a:gd name="T6" fmla="*/ 0 w 23"/>
                    <a:gd name="T7" fmla="*/ 0 h 13"/>
                    <a:gd name="T8" fmla="*/ 0 w 23"/>
                    <a:gd name="T9" fmla="*/ 42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7"/>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4" name="Freeform 202">
                  <a:extLst>
                    <a:ext uri="{FF2B5EF4-FFF2-40B4-BE49-F238E27FC236}">
                      <a16:creationId xmlns:a16="http://schemas.microsoft.com/office/drawing/2014/main" id="{8CE51DD8-0264-4A4B-8147-53D847616B2B}"/>
                    </a:ext>
                  </a:extLst>
                </p:cNvPr>
                <p:cNvSpPr>
                  <a:spLocks noChangeAspect="1"/>
                </p:cNvSpPr>
                <p:nvPr/>
              </p:nvSpPr>
              <p:spPr bwMode="auto">
                <a:xfrm>
                  <a:off x="2331" y="2752"/>
                  <a:ext cx="17" cy="5"/>
                </a:xfrm>
                <a:custGeom>
                  <a:avLst/>
                  <a:gdLst>
                    <a:gd name="T0" fmla="*/ 0 w 17"/>
                    <a:gd name="T1" fmla="*/ 2 h 5"/>
                    <a:gd name="T2" fmla="*/ 0 w 17"/>
                    <a:gd name="T3" fmla="*/ 0 h 5"/>
                    <a:gd name="T4" fmla="*/ 17 w 17"/>
                    <a:gd name="T5" fmla="*/ 2 h 5"/>
                    <a:gd name="T6" fmla="*/ 17 w 17"/>
                    <a:gd name="T7" fmla="*/ 5 h 5"/>
                    <a:gd name="T8" fmla="*/ 0 w 17"/>
                    <a:gd name="T9" fmla="*/ 2 h 5"/>
                    <a:gd name="T10" fmla="*/ 0 60000 65536"/>
                    <a:gd name="T11" fmla="*/ 0 60000 65536"/>
                    <a:gd name="T12" fmla="*/ 0 60000 65536"/>
                    <a:gd name="T13" fmla="*/ 0 60000 65536"/>
                    <a:gd name="T14" fmla="*/ 0 60000 65536"/>
                    <a:gd name="T15" fmla="*/ 0 w 17"/>
                    <a:gd name="T16" fmla="*/ 0 h 5"/>
                    <a:gd name="T17" fmla="*/ 17 w 17"/>
                    <a:gd name="T18" fmla="*/ 5 h 5"/>
                  </a:gdLst>
                  <a:ahLst/>
                  <a:cxnLst>
                    <a:cxn ang="T10">
                      <a:pos x="T0" y="T1"/>
                    </a:cxn>
                    <a:cxn ang="T11">
                      <a:pos x="T2" y="T3"/>
                    </a:cxn>
                    <a:cxn ang="T12">
                      <a:pos x="T4" y="T5"/>
                    </a:cxn>
                    <a:cxn ang="T13">
                      <a:pos x="T6" y="T7"/>
                    </a:cxn>
                    <a:cxn ang="T14">
                      <a:pos x="T8" y="T9"/>
                    </a:cxn>
                  </a:cxnLst>
                  <a:rect l="T15" t="T16" r="T17" b="T18"/>
                  <a:pathLst>
                    <a:path w="17" h="5">
                      <a:moveTo>
                        <a:pt x="0" y="2"/>
                      </a:moveTo>
                      <a:lnTo>
                        <a:pt x="0" y="0"/>
                      </a:lnTo>
                      <a:lnTo>
                        <a:pt x="17" y="2"/>
                      </a:lnTo>
                      <a:lnTo>
                        <a:pt x="17"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5" name="Freeform 203">
                  <a:extLst>
                    <a:ext uri="{FF2B5EF4-FFF2-40B4-BE49-F238E27FC236}">
                      <a16:creationId xmlns:a16="http://schemas.microsoft.com/office/drawing/2014/main" id="{74237C47-0732-A94F-9973-A15715B72701}"/>
                    </a:ext>
                  </a:extLst>
                </p:cNvPr>
                <p:cNvSpPr>
                  <a:spLocks noChangeAspect="1"/>
                </p:cNvSpPr>
                <p:nvPr/>
              </p:nvSpPr>
              <p:spPr bwMode="auto">
                <a:xfrm>
                  <a:off x="2348" y="2754"/>
                  <a:ext cx="54" cy="12"/>
                </a:xfrm>
                <a:custGeom>
                  <a:avLst/>
                  <a:gdLst>
                    <a:gd name="T0" fmla="*/ 0 w 23"/>
                    <a:gd name="T1" fmla="*/ 0 h 5"/>
                    <a:gd name="T2" fmla="*/ 127 w 23"/>
                    <a:gd name="T3" fmla="*/ 24 h 5"/>
                    <a:gd name="T4" fmla="*/ 127 w 23"/>
                    <a:gd name="T5" fmla="*/ 24 h 5"/>
                    <a:gd name="T6" fmla="*/ 38 w 23"/>
                    <a:gd name="T7" fmla="*/ 24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7"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6" name="Freeform 204">
                  <a:extLst>
                    <a:ext uri="{FF2B5EF4-FFF2-40B4-BE49-F238E27FC236}">
                      <a16:creationId xmlns:a16="http://schemas.microsoft.com/office/drawing/2014/main" id="{78625E33-24F8-7E45-B8D0-6E4B4BC92A4A}"/>
                    </a:ext>
                  </a:extLst>
                </p:cNvPr>
                <p:cNvSpPr>
                  <a:spLocks noChangeAspect="1"/>
                </p:cNvSpPr>
                <p:nvPr/>
              </p:nvSpPr>
              <p:spPr bwMode="auto">
                <a:xfrm>
                  <a:off x="2402" y="2764"/>
                  <a:ext cx="2" cy="9"/>
                </a:xfrm>
                <a:custGeom>
                  <a:avLst/>
                  <a:gdLst>
                    <a:gd name="T0" fmla="*/ 2 w 2"/>
                    <a:gd name="T1" fmla="*/ 7 h 9"/>
                    <a:gd name="T2" fmla="*/ 0 w 2"/>
                    <a:gd name="T3" fmla="*/ 9 h 9"/>
                    <a:gd name="T4" fmla="*/ 0 w 2"/>
                    <a:gd name="T5" fmla="*/ 0 h 9"/>
                    <a:gd name="T6" fmla="*/ 2 w 2"/>
                    <a:gd name="T7" fmla="*/ 2 h 9"/>
                    <a:gd name="T8" fmla="*/ 2 w 2"/>
                    <a:gd name="T9" fmla="*/ 7 h 9"/>
                    <a:gd name="T10" fmla="*/ 0 60000 65536"/>
                    <a:gd name="T11" fmla="*/ 0 60000 65536"/>
                    <a:gd name="T12" fmla="*/ 0 60000 65536"/>
                    <a:gd name="T13" fmla="*/ 0 60000 65536"/>
                    <a:gd name="T14" fmla="*/ 0 60000 65536"/>
                    <a:gd name="T15" fmla="*/ 0 w 2"/>
                    <a:gd name="T16" fmla="*/ 0 h 9"/>
                    <a:gd name="T17" fmla="*/ 2 w 2"/>
                    <a:gd name="T18" fmla="*/ 9 h 9"/>
                  </a:gdLst>
                  <a:ahLst/>
                  <a:cxnLst>
                    <a:cxn ang="T10">
                      <a:pos x="T0" y="T1"/>
                    </a:cxn>
                    <a:cxn ang="T11">
                      <a:pos x="T2" y="T3"/>
                    </a:cxn>
                    <a:cxn ang="T12">
                      <a:pos x="T4" y="T5"/>
                    </a:cxn>
                    <a:cxn ang="T13">
                      <a:pos x="T6" y="T7"/>
                    </a:cxn>
                    <a:cxn ang="T14">
                      <a:pos x="T8" y="T9"/>
                    </a:cxn>
                  </a:cxnLst>
                  <a:rect l="T15" t="T16" r="T17" b="T18"/>
                  <a:pathLst>
                    <a:path w="2" h="9">
                      <a:moveTo>
                        <a:pt x="2" y="7"/>
                      </a:moveTo>
                      <a:lnTo>
                        <a:pt x="0" y="9"/>
                      </a:lnTo>
                      <a:lnTo>
                        <a:pt x="0" y="0"/>
                      </a:lnTo>
                      <a:lnTo>
                        <a:pt x="2" y="2"/>
                      </a:lnTo>
                      <a:lnTo>
                        <a:pt x="2" y="7"/>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7" name="Freeform 205">
                  <a:extLst>
                    <a:ext uri="{FF2B5EF4-FFF2-40B4-BE49-F238E27FC236}">
                      <a16:creationId xmlns:a16="http://schemas.microsoft.com/office/drawing/2014/main" id="{3BA75DF3-9E5B-3848-A663-C8F2DE052FAD}"/>
                    </a:ext>
                  </a:extLst>
                </p:cNvPr>
                <p:cNvSpPr>
                  <a:spLocks noChangeAspect="1"/>
                </p:cNvSpPr>
                <p:nvPr/>
              </p:nvSpPr>
              <p:spPr bwMode="auto">
                <a:xfrm>
                  <a:off x="2331" y="2721"/>
                  <a:ext cx="92" cy="38"/>
                </a:xfrm>
                <a:custGeom>
                  <a:avLst/>
                  <a:gdLst>
                    <a:gd name="T0" fmla="*/ 0 w 92"/>
                    <a:gd name="T1" fmla="*/ 0 h 38"/>
                    <a:gd name="T2" fmla="*/ 92 w 92"/>
                    <a:gd name="T3" fmla="*/ 10 h 38"/>
                    <a:gd name="T4" fmla="*/ 92 w 92"/>
                    <a:gd name="T5" fmla="*/ 38 h 38"/>
                    <a:gd name="T6" fmla="*/ 0 w 92"/>
                    <a:gd name="T7" fmla="*/ 26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0"/>
                      </a:lnTo>
                      <a:lnTo>
                        <a:pt x="92" y="38"/>
                      </a:lnTo>
                      <a:lnTo>
                        <a:pt x="0" y="26"/>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8" name="Freeform 206">
                  <a:extLst>
                    <a:ext uri="{FF2B5EF4-FFF2-40B4-BE49-F238E27FC236}">
                      <a16:creationId xmlns:a16="http://schemas.microsoft.com/office/drawing/2014/main" id="{38945B91-3DDF-3B44-9C29-B024516B20C6}"/>
                    </a:ext>
                  </a:extLst>
                </p:cNvPr>
                <p:cNvSpPr>
                  <a:spLocks noChangeAspect="1"/>
                </p:cNvSpPr>
                <p:nvPr/>
              </p:nvSpPr>
              <p:spPr bwMode="auto">
                <a:xfrm>
                  <a:off x="2331" y="2724"/>
                  <a:ext cx="17" cy="23"/>
                </a:xfrm>
                <a:custGeom>
                  <a:avLst/>
                  <a:gdLst>
                    <a:gd name="T0" fmla="*/ 0 w 17"/>
                    <a:gd name="T1" fmla="*/ 21 h 23"/>
                    <a:gd name="T2" fmla="*/ 17 w 17"/>
                    <a:gd name="T3" fmla="*/ 23 h 23"/>
                    <a:gd name="T4" fmla="*/ 17 w 17"/>
                    <a:gd name="T5" fmla="*/ 2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79" name="Freeform 207">
                  <a:extLst>
                    <a:ext uri="{FF2B5EF4-FFF2-40B4-BE49-F238E27FC236}">
                      <a16:creationId xmlns:a16="http://schemas.microsoft.com/office/drawing/2014/main" id="{F1592A25-17BB-0946-9A02-D184866D3578}"/>
                    </a:ext>
                  </a:extLst>
                </p:cNvPr>
                <p:cNvSpPr>
                  <a:spLocks noChangeAspect="1"/>
                </p:cNvSpPr>
                <p:nvPr/>
              </p:nvSpPr>
              <p:spPr bwMode="auto">
                <a:xfrm>
                  <a:off x="2348" y="2726"/>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0" name="Freeform 208">
                  <a:extLst>
                    <a:ext uri="{FF2B5EF4-FFF2-40B4-BE49-F238E27FC236}">
                      <a16:creationId xmlns:a16="http://schemas.microsoft.com/office/drawing/2014/main" id="{2FFCF60E-547F-B646-8E9E-45478348C7D5}"/>
                    </a:ext>
                  </a:extLst>
                </p:cNvPr>
                <p:cNvSpPr>
                  <a:spLocks noChangeAspect="1"/>
                </p:cNvSpPr>
                <p:nvPr/>
              </p:nvSpPr>
              <p:spPr bwMode="auto">
                <a:xfrm>
                  <a:off x="3028" y="2847"/>
                  <a:ext cx="17" cy="5"/>
                </a:xfrm>
                <a:custGeom>
                  <a:avLst/>
                  <a:gdLst>
                    <a:gd name="T0" fmla="*/ 0 w 17"/>
                    <a:gd name="T1" fmla="*/ 3 h 5"/>
                    <a:gd name="T2" fmla="*/ 0 w 17"/>
                    <a:gd name="T3" fmla="*/ 0 h 5"/>
                    <a:gd name="T4" fmla="*/ 17 w 17"/>
                    <a:gd name="T5" fmla="*/ 5 h 5"/>
                    <a:gd name="T6" fmla="*/ 17 w 17"/>
                    <a:gd name="T7" fmla="*/ 5 h 5"/>
                    <a:gd name="T8" fmla="*/ 0 w 17"/>
                    <a:gd name="T9" fmla="*/ 3 h 5"/>
                    <a:gd name="T10" fmla="*/ 0 60000 65536"/>
                    <a:gd name="T11" fmla="*/ 0 60000 65536"/>
                    <a:gd name="T12" fmla="*/ 0 60000 65536"/>
                    <a:gd name="T13" fmla="*/ 0 60000 65536"/>
                    <a:gd name="T14" fmla="*/ 0 60000 65536"/>
                    <a:gd name="T15" fmla="*/ 0 w 17"/>
                    <a:gd name="T16" fmla="*/ 0 h 5"/>
                    <a:gd name="T17" fmla="*/ 17 w 17"/>
                    <a:gd name="T18" fmla="*/ 5 h 5"/>
                  </a:gdLst>
                  <a:ahLst/>
                  <a:cxnLst>
                    <a:cxn ang="T10">
                      <a:pos x="T0" y="T1"/>
                    </a:cxn>
                    <a:cxn ang="T11">
                      <a:pos x="T2" y="T3"/>
                    </a:cxn>
                    <a:cxn ang="T12">
                      <a:pos x="T4" y="T5"/>
                    </a:cxn>
                    <a:cxn ang="T13">
                      <a:pos x="T6" y="T7"/>
                    </a:cxn>
                    <a:cxn ang="T14">
                      <a:pos x="T8" y="T9"/>
                    </a:cxn>
                  </a:cxnLst>
                  <a:rect l="T15" t="T16" r="T17" b="T18"/>
                  <a:pathLst>
                    <a:path w="17" h="5">
                      <a:moveTo>
                        <a:pt x="0" y="3"/>
                      </a:moveTo>
                      <a:lnTo>
                        <a:pt x="0" y="0"/>
                      </a:lnTo>
                      <a:lnTo>
                        <a:pt x="17" y="5"/>
                      </a:lnTo>
                      <a:lnTo>
                        <a:pt x="0" y="3"/>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1" name="Freeform 209">
                  <a:extLst>
                    <a:ext uri="{FF2B5EF4-FFF2-40B4-BE49-F238E27FC236}">
                      <a16:creationId xmlns:a16="http://schemas.microsoft.com/office/drawing/2014/main" id="{99A22561-4DAF-A148-9193-41078A938CE5}"/>
                    </a:ext>
                  </a:extLst>
                </p:cNvPr>
                <p:cNvSpPr>
                  <a:spLocks noChangeAspect="1"/>
                </p:cNvSpPr>
                <p:nvPr/>
              </p:nvSpPr>
              <p:spPr bwMode="auto">
                <a:xfrm>
                  <a:off x="2348" y="2726"/>
                  <a:ext cx="54" cy="9"/>
                </a:xfrm>
                <a:custGeom>
                  <a:avLst/>
                  <a:gdLst>
                    <a:gd name="T0" fmla="*/ 0 w 23"/>
                    <a:gd name="T1" fmla="*/ 0 h 4"/>
                    <a:gd name="T2" fmla="*/ 127 w 23"/>
                    <a:gd name="T3" fmla="*/ 16 h 4"/>
                    <a:gd name="T4" fmla="*/ 127 w 23"/>
                    <a:gd name="T5" fmla="*/ 20 h 4"/>
                    <a:gd name="T6" fmla="*/ 38 w 23"/>
                    <a:gd name="T7" fmla="*/ 16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7"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2" name="Rectangle 210">
                  <a:extLst>
                    <a:ext uri="{FF2B5EF4-FFF2-40B4-BE49-F238E27FC236}">
                      <a16:creationId xmlns:a16="http://schemas.microsoft.com/office/drawing/2014/main" id="{CC48602B-847A-3542-99D1-698FF4BBCD7F}"/>
                    </a:ext>
                  </a:extLst>
                </p:cNvPr>
                <p:cNvSpPr>
                  <a:spLocks noChangeAspect="1" noChangeArrowheads="1"/>
                </p:cNvSpPr>
                <p:nvPr/>
              </p:nvSpPr>
              <p:spPr bwMode="auto">
                <a:xfrm>
                  <a:off x="2402" y="2735"/>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83" name="Freeform 211">
                  <a:extLst>
                    <a:ext uri="{FF2B5EF4-FFF2-40B4-BE49-F238E27FC236}">
                      <a16:creationId xmlns:a16="http://schemas.microsoft.com/office/drawing/2014/main" id="{EC3AD3DF-CF77-EB48-9056-581AE91A56E6}"/>
                    </a:ext>
                  </a:extLst>
                </p:cNvPr>
                <p:cNvSpPr>
                  <a:spLocks noChangeAspect="1"/>
                </p:cNvSpPr>
                <p:nvPr/>
              </p:nvSpPr>
              <p:spPr bwMode="auto">
                <a:xfrm>
                  <a:off x="2426" y="2854"/>
                  <a:ext cx="94" cy="37"/>
                </a:xfrm>
                <a:custGeom>
                  <a:avLst/>
                  <a:gdLst>
                    <a:gd name="T0" fmla="*/ 0 w 94"/>
                    <a:gd name="T1" fmla="*/ 0 h 37"/>
                    <a:gd name="T2" fmla="*/ 94 w 94"/>
                    <a:gd name="T3" fmla="*/ 9 h 37"/>
                    <a:gd name="T4" fmla="*/ 94 w 94"/>
                    <a:gd name="T5" fmla="*/ 37 h 37"/>
                    <a:gd name="T6" fmla="*/ 0 w 94"/>
                    <a:gd name="T7" fmla="*/ 25 h 37"/>
                    <a:gd name="T8" fmla="*/ 0 w 94"/>
                    <a:gd name="T9" fmla="*/ 0 h 37"/>
                    <a:gd name="T10" fmla="*/ 0 60000 65536"/>
                    <a:gd name="T11" fmla="*/ 0 60000 65536"/>
                    <a:gd name="T12" fmla="*/ 0 60000 65536"/>
                    <a:gd name="T13" fmla="*/ 0 60000 65536"/>
                    <a:gd name="T14" fmla="*/ 0 60000 65536"/>
                    <a:gd name="T15" fmla="*/ 0 w 94"/>
                    <a:gd name="T16" fmla="*/ 0 h 37"/>
                    <a:gd name="T17" fmla="*/ 94 w 94"/>
                    <a:gd name="T18" fmla="*/ 37 h 37"/>
                  </a:gdLst>
                  <a:ahLst/>
                  <a:cxnLst>
                    <a:cxn ang="T10">
                      <a:pos x="T0" y="T1"/>
                    </a:cxn>
                    <a:cxn ang="T11">
                      <a:pos x="T2" y="T3"/>
                    </a:cxn>
                    <a:cxn ang="T12">
                      <a:pos x="T4" y="T5"/>
                    </a:cxn>
                    <a:cxn ang="T13">
                      <a:pos x="T6" y="T7"/>
                    </a:cxn>
                    <a:cxn ang="T14">
                      <a:pos x="T8" y="T9"/>
                    </a:cxn>
                  </a:cxnLst>
                  <a:rect l="T15" t="T16" r="T17" b="T18"/>
                  <a:pathLst>
                    <a:path w="94" h="37">
                      <a:moveTo>
                        <a:pt x="0" y="0"/>
                      </a:moveTo>
                      <a:lnTo>
                        <a:pt x="94" y="9"/>
                      </a:lnTo>
                      <a:lnTo>
                        <a:pt x="94" y="37"/>
                      </a:lnTo>
                      <a:lnTo>
                        <a:pt x="0" y="25"/>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4" name="Freeform 212">
                  <a:extLst>
                    <a:ext uri="{FF2B5EF4-FFF2-40B4-BE49-F238E27FC236}">
                      <a16:creationId xmlns:a16="http://schemas.microsoft.com/office/drawing/2014/main" id="{23296F97-BB93-CC46-92DC-EA1D8C907103}"/>
                    </a:ext>
                  </a:extLst>
                </p:cNvPr>
                <p:cNvSpPr>
                  <a:spLocks noChangeAspect="1"/>
                </p:cNvSpPr>
                <p:nvPr/>
              </p:nvSpPr>
              <p:spPr bwMode="auto">
                <a:xfrm>
                  <a:off x="2426" y="2856"/>
                  <a:ext cx="19" cy="23"/>
                </a:xfrm>
                <a:custGeom>
                  <a:avLst/>
                  <a:gdLst>
                    <a:gd name="T0" fmla="*/ 0 w 19"/>
                    <a:gd name="T1" fmla="*/ 21 h 23"/>
                    <a:gd name="T2" fmla="*/ 19 w 19"/>
                    <a:gd name="T3" fmla="*/ 23 h 23"/>
                    <a:gd name="T4" fmla="*/ 19 w 19"/>
                    <a:gd name="T5" fmla="*/ 2 h 23"/>
                    <a:gd name="T6" fmla="*/ 0 w 19"/>
                    <a:gd name="T7" fmla="*/ 0 h 23"/>
                    <a:gd name="T8" fmla="*/ 0 w 19"/>
                    <a:gd name="T9" fmla="*/ 21 h 23"/>
                    <a:gd name="T10" fmla="*/ 0 60000 65536"/>
                    <a:gd name="T11" fmla="*/ 0 60000 65536"/>
                    <a:gd name="T12" fmla="*/ 0 60000 65536"/>
                    <a:gd name="T13" fmla="*/ 0 60000 65536"/>
                    <a:gd name="T14" fmla="*/ 0 60000 65536"/>
                    <a:gd name="T15" fmla="*/ 0 w 19"/>
                    <a:gd name="T16" fmla="*/ 0 h 23"/>
                    <a:gd name="T17" fmla="*/ 19 w 19"/>
                    <a:gd name="T18" fmla="*/ 23 h 23"/>
                  </a:gdLst>
                  <a:ahLst/>
                  <a:cxnLst>
                    <a:cxn ang="T10">
                      <a:pos x="T0" y="T1"/>
                    </a:cxn>
                    <a:cxn ang="T11">
                      <a:pos x="T2" y="T3"/>
                    </a:cxn>
                    <a:cxn ang="T12">
                      <a:pos x="T4" y="T5"/>
                    </a:cxn>
                    <a:cxn ang="T13">
                      <a:pos x="T6" y="T7"/>
                    </a:cxn>
                    <a:cxn ang="T14">
                      <a:pos x="T8" y="T9"/>
                    </a:cxn>
                  </a:cxnLst>
                  <a:rect l="T15" t="T16" r="T17" b="T18"/>
                  <a:pathLst>
                    <a:path w="19" h="23">
                      <a:moveTo>
                        <a:pt x="0" y="21"/>
                      </a:moveTo>
                      <a:lnTo>
                        <a:pt x="19" y="23"/>
                      </a:lnTo>
                      <a:lnTo>
                        <a:pt x="19"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5" name="Freeform 213">
                  <a:extLst>
                    <a:ext uri="{FF2B5EF4-FFF2-40B4-BE49-F238E27FC236}">
                      <a16:creationId xmlns:a16="http://schemas.microsoft.com/office/drawing/2014/main" id="{E847C6F1-13A1-D14A-B442-769765AB8E90}"/>
                    </a:ext>
                  </a:extLst>
                </p:cNvPr>
                <p:cNvSpPr>
                  <a:spLocks noChangeAspect="1"/>
                </p:cNvSpPr>
                <p:nvPr/>
              </p:nvSpPr>
              <p:spPr bwMode="auto">
                <a:xfrm>
                  <a:off x="2445" y="2858"/>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6" name="Freeform 214">
                  <a:extLst>
                    <a:ext uri="{FF2B5EF4-FFF2-40B4-BE49-F238E27FC236}">
                      <a16:creationId xmlns:a16="http://schemas.microsoft.com/office/drawing/2014/main" id="{3B5AF6E7-2A81-6D49-A0D3-B10BFB5E7D11}"/>
                    </a:ext>
                  </a:extLst>
                </p:cNvPr>
                <p:cNvSpPr>
                  <a:spLocks noChangeAspect="1"/>
                </p:cNvSpPr>
                <p:nvPr/>
              </p:nvSpPr>
              <p:spPr bwMode="auto">
                <a:xfrm>
                  <a:off x="2426" y="2854"/>
                  <a:ext cx="19" cy="4"/>
                </a:xfrm>
                <a:custGeom>
                  <a:avLst/>
                  <a:gdLst>
                    <a:gd name="T0" fmla="*/ 0 w 19"/>
                    <a:gd name="T1" fmla="*/ 2 h 4"/>
                    <a:gd name="T2" fmla="*/ 0 w 19"/>
                    <a:gd name="T3" fmla="*/ 0 h 4"/>
                    <a:gd name="T4" fmla="*/ 19 w 19"/>
                    <a:gd name="T5" fmla="*/ 4 h 4"/>
                    <a:gd name="T6" fmla="*/ 19 w 19"/>
                    <a:gd name="T7" fmla="*/ 4 h 4"/>
                    <a:gd name="T8" fmla="*/ 0 w 19"/>
                    <a:gd name="T9" fmla="*/ 2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2"/>
                      </a:moveTo>
                      <a:lnTo>
                        <a:pt x="0" y="0"/>
                      </a:lnTo>
                      <a:lnTo>
                        <a:pt x="19" y="4"/>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7" name="Freeform 215">
                  <a:extLst>
                    <a:ext uri="{FF2B5EF4-FFF2-40B4-BE49-F238E27FC236}">
                      <a16:creationId xmlns:a16="http://schemas.microsoft.com/office/drawing/2014/main" id="{C7E7DB81-2F95-1746-AD67-ABAFE7BEE3B0}"/>
                    </a:ext>
                  </a:extLst>
                </p:cNvPr>
                <p:cNvSpPr>
                  <a:spLocks noChangeAspect="1"/>
                </p:cNvSpPr>
                <p:nvPr/>
              </p:nvSpPr>
              <p:spPr bwMode="auto">
                <a:xfrm>
                  <a:off x="2445" y="2858"/>
                  <a:ext cx="54" cy="10"/>
                </a:xfrm>
                <a:custGeom>
                  <a:avLst/>
                  <a:gdLst>
                    <a:gd name="T0" fmla="*/ 0 w 23"/>
                    <a:gd name="T1" fmla="*/ 0 h 4"/>
                    <a:gd name="T2" fmla="*/ 127 w 23"/>
                    <a:gd name="T3" fmla="*/ 17 h 4"/>
                    <a:gd name="T4" fmla="*/ 127 w 23"/>
                    <a:gd name="T5" fmla="*/ 25 h 4"/>
                    <a:gd name="T6" fmla="*/ 33 w 23"/>
                    <a:gd name="T7" fmla="*/ 17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6"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8" name="Freeform 216">
                  <a:extLst>
                    <a:ext uri="{FF2B5EF4-FFF2-40B4-BE49-F238E27FC236}">
                      <a16:creationId xmlns:a16="http://schemas.microsoft.com/office/drawing/2014/main" id="{5647B54F-17C1-0E47-A3E1-7C0011BDB52F}"/>
                    </a:ext>
                  </a:extLst>
                </p:cNvPr>
                <p:cNvSpPr>
                  <a:spLocks noChangeAspect="1"/>
                </p:cNvSpPr>
                <p:nvPr/>
              </p:nvSpPr>
              <p:spPr bwMode="auto">
                <a:xfrm>
                  <a:off x="2499" y="2868"/>
                  <a:ext cx="2" cy="7"/>
                </a:xfrm>
                <a:custGeom>
                  <a:avLst/>
                  <a:gdLst>
                    <a:gd name="T0" fmla="*/ 2 w 2"/>
                    <a:gd name="T1" fmla="*/ 4 h 7"/>
                    <a:gd name="T2" fmla="*/ 0 w 2"/>
                    <a:gd name="T3" fmla="*/ 7 h 7"/>
                    <a:gd name="T4" fmla="*/ 0 w 2"/>
                    <a:gd name="T5" fmla="*/ 0 h 7"/>
                    <a:gd name="T6" fmla="*/ 2 w 2"/>
                    <a:gd name="T7" fmla="*/ 0 h 7"/>
                    <a:gd name="T8" fmla="*/ 2 w 2"/>
                    <a:gd name="T9" fmla="*/ 4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4"/>
                      </a:moveTo>
                      <a:lnTo>
                        <a:pt x="0" y="7"/>
                      </a:lnTo>
                      <a:lnTo>
                        <a:pt x="0" y="0"/>
                      </a:lnTo>
                      <a:lnTo>
                        <a:pt x="2" y="0"/>
                      </a:lnTo>
                      <a:lnTo>
                        <a:pt x="2" y="4"/>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89" name="Freeform 217">
                  <a:extLst>
                    <a:ext uri="{FF2B5EF4-FFF2-40B4-BE49-F238E27FC236}">
                      <a16:creationId xmlns:a16="http://schemas.microsoft.com/office/drawing/2014/main" id="{F29633CA-8C92-9941-88DA-B1FB86B4C2D3}"/>
                    </a:ext>
                  </a:extLst>
                </p:cNvPr>
                <p:cNvSpPr>
                  <a:spLocks noChangeAspect="1"/>
                </p:cNvSpPr>
                <p:nvPr/>
              </p:nvSpPr>
              <p:spPr bwMode="auto">
                <a:xfrm>
                  <a:off x="2426" y="2823"/>
                  <a:ext cx="94" cy="38"/>
                </a:xfrm>
                <a:custGeom>
                  <a:avLst/>
                  <a:gdLst>
                    <a:gd name="T0" fmla="*/ 0 w 94"/>
                    <a:gd name="T1" fmla="*/ 0 h 38"/>
                    <a:gd name="T2" fmla="*/ 94 w 94"/>
                    <a:gd name="T3" fmla="*/ 9 h 38"/>
                    <a:gd name="T4" fmla="*/ 94 w 94"/>
                    <a:gd name="T5" fmla="*/ 38 h 38"/>
                    <a:gd name="T6" fmla="*/ 0 w 94"/>
                    <a:gd name="T7" fmla="*/ 28 h 38"/>
                    <a:gd name="T8" fmla="*/ 0 w 94"/>
                    <a:gd name="T9" fmla="*/ 0 h 38"/>
                    <a:gd name="T10" fmla="*/ 0 60000 65536"/>
                    <a:gd name="T11" fmla="*/ 0 60000 65536"/>
                    <a:gd name="T12" fmla="*/ 0 60000 65536"/>
                    <a:gd name="T13" fmla="*/ 0 60000 65536"/>
                    <a:gd name="T14" fmla="*/ 0 60000 65536"/>
                    <a:gd name="T15" fmla="*/ 0 w 94"/>
                    <a:gd name="T16" fmla="*/ 0 h 38"/>
                    <a:gd name="T17" fmla="*/ 94 w 94"/>
                    <a:gd name="T18" fmla="*/ 38 h 38"/>
                  </a:gdLst>
                  <a:ahLst/>
                  <a:cxnLst>
                    <a:cxn ang="T10">
                      <a:pos x="T0" y="T1"/>
                    </a:cxn>
                    <a:cxn ang="T11">
                      <a:pos x="T2" y="T3"/>
                    </a:cxn>
                    <a:cxn ang="T12">
                      <a:pos x="T4" y="T5"/>
                    </a:cxn>
                    <a:cxn ang="T13">
                      <a:pos x="T6" y="T7"/>
                    </a:cxn>
                    <a:cxn ang="T14">
                      <a:pos x="T8" y="T9"/>
                    </a:cxn>
                  </a:cxnLst>
                  <a:rect l="T15" t="T16" r="T17" b="T18"/>
                  <a:pathLst>
                    <a:path w="94" h="38">
                      <a:moveTo>
                        <a:pt x="0" y="0"/>
                      </a:moveTo>
                      <a:lnTo>
                        <a:pt x="94" y="9"/>
                      </a:lnTo>
                      <a:lnTo>
                        <a:pt x="94" y="38"/>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0" name="Freeform 218">
                  <a:extLst>
                    <a:ext uri="{FF2B5EF4-FFF2-40B4-BE49-F238E27FC236}">
                      <a16:creationId xmlns:a16="http://schemas.microsoft.com/office/drawing/2014/main" id="{84D36BAC-FA54-B84C-8AB7-85B300732DED}"/>
                    </a:ext>
                  </a:extLst>
                </p:cNvPr>
                <p:cNvSpPr>
                  <a:spLocks noChangeAspect="1"/>
                </p:cNvSpPr>
                <p:nvPr/>
              </p:nvSpPr>
              <p:spPr bwMode="auto">
                <a:xfrm>
                  <a:off x="2426" y="2825"/>
                  <a:ext cx="19" cy="24"/>
                </a:xfrm>
                <a:custGeom>
                  <a:avLst/>
                  <a:gdLst>
                    <a:gd name="T0" fmla="*/ 0 w 19"/>
                    <a:gd name="T1" fmla="*/ 21 h 24"/>
                    <a:gd name="T2" fmla="*/ 19 w 19"/>
                    <a:gd name="T3" fmla="*/ 24 h 24"/>
                    <a:gd name="T4" fmla="*/ 19 w 19"/>
                    <a:gd name="T5" fmla="*/ 3 h 24"/>
                    <a:gd name="T6" fmla="*/ 0 w 19"/>
                    <a:gd name="T7" fmla="*/ 0 h 24"/>
                    <a:gd name="T8" fmla="*/ 0 w 19"/>
                    <a:gd name="T9" fmla="*/ 21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1"/>
                      </a:moveTo>
                      <a:lnTo>
                        <a:pt x="19" y="24"/>
                      </a:lnTo>
                      <a:lnTo>
                        <a:pt x="19" y="3"/>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1" name="Freeform 219">
                  <a:extLst>
                    <a:ext uri="{FF2B5EF4-FFF2-40B4-BE49-F238E27FC236}">
                      <a16:creationId xmlns:a16="http://schemas.microsoft.com/office/drawing/2014/main" id="{B9EC649E-E14C-0A4D-A557-C21792563F34}"/>
                    </a:ext>
                  </a:extLst>
                </p:cNvPr>
                <p:cNvSpPr>
                  <a:spLocks noChangeAspect="1"/>
                </p:cNvSpPr>
                <p:nvPr/>
              </p:nvSpPr>
              <p:spPr bwMode="auto">
                <a:xfrm>
                  <a:off x="2445" y="2828"/>
                  <a:ext cx="54" cy="30"/>
                </a:xfrm>
                <a:custGeom>
                  <a:avLst/>
                  <a:gdLst>
                    <a:gd name="T0" fmla="*/ 0 w 23"/>
                    <a:gd name="T1" fmla="*/ 48 h 13"/>
                    <a:gd name="T2" fmla="*/ 127 w 23"/>
                    <a:gd name="T3" fmla="*/ 37 h 13"/>
                    <a:gd name="T4" fmla="*/ 127 w 23"/>
                    <a:gd name="T5" fmla="*/ 21 h 13"/>
                    <a:gd name="T6" fmla="*/ 0 w 23"/>
                    <a:gd name="T7" fmla="*/ 0 h 13"/>
                    <a:gd name="T8" fmla="*/ 0 w 23"/>
                    <a:gd name="T9" fmla="*/ 48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2" name="Freeform 220">
                  <a:extLst>
                    <a:ext uri="{FF2B5EF4-FFF2-40B4-BE49-F238E27FC236}">
                      <a16:creationId xmlns:a16="http://schemas.microsoft.com/office/drawing/2014/main" id="{DC0B9DA9-42C4-D34C-812E-6D9F98FF64F7}"/>
                    </a:ext>
                  </a:extLst>
                </p:cNvPr>
                <p:cNvSpPr>
                  <a:spLocks noChangeAspect="1"/>
                </p:cNvSpPr>
                <p:nvPr/>
              </p:nvSpPr>
              <p:spPr bwMode="auto">
                <a:xfrm>
                  <a:off x="2426" y="2823"/>
                  <a:ext cx="19" cy="5"/>
                </a:xfrm>
                <a:custGeom>
                  <a:avLst/>
                  <a:gdLst>
                    <a:gd name="T0" fmla="*/ 0 w 19"/>
                    <a:gd name="T1" fmla="*/ 2 h 5"/>
                    <a:gd name="T2" fmla="*/ 0 w 19"/>
                    <a:gd name="T3" fmla="*/ 0 h 5"/>
                    <a:gd name="T4" fmla="*/ 19 w 19"/>
                    <a:gd name="T5" fmla="*/ 5 h 5"/>
                    <a:gd name="T6" fmla="*/ 19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3" name="Freeform 221">
                  <a:extLst>
                    <a:ext uri="{FF2B5EF4-FFF2-40B4-BE49-F238E27FC236}">
                      <a16:creationId xmlns:a16="http://schemas.microsoft.com/office/drawing/2014/main" id="{13814131-B67E-264A-8F5C-1CE126776BED}"/>
                    </a:ext>
                  </a:extLst>
                </p:cNvPr>
                <p:cNvSpPr>
                  <a:spLocks noChangeAspect="1"/>
                </p:cNvSpPr>
                <p:nvPr/>
              </p:nvSpPr>
              <p:spPr bwMode="auto">
                <a:xfrm>
                  <a:off x="2445" y="2828"/>
                  <a:ext cx="54" cy="9"/>
                </a:xfrm>
                <a:custGeom>
                  <a:avLst/>
                  <a:gdLst>
                    <a:gd name="T0" fmla="*/ 0 w 23"/>
                    <a:gd name="T1" fmla="*/ 0 h 4"/>
                    <a:gd name="T2" fmla="*/ 127 w 23"/>
                    <a:gd name="T3" fmla="*/ 16 h 4"/>
                    <a:gd name="T4" fmla="*/ 127 w 23"/>
                    <a:gd name="T5" fmla="*/ 20 h 4"/>
                    <a:gd name="T6" fmla="*/ 33 w 23"/>
                    <a:gd name="T7" fmla="*/ 16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6" y="3"/>
                      </a:cubicBezTo>
                      <a:cubicBezTo>
                        <a:pt x="0" y="1"/>
                        <a:pt x="0" y="0"/>
                        <a:pt x="0" y="0"/>
                      </a:cubicBez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4" name="Rectangle 222">
                  <a:extLst>
                    <a:ext uri="{FF2B5EF4-FFF2-40B4-BE49-F238E27FC236}">
                      <a16:creationId xmlns:a16="http://schemas.microsoft.com/office/drawing/2014/main" id="{F9F0C739-5BA5-EB43-84D1-B7EC38325679}"/>
                    </a:ext>
                  </a:extLst>
                </p:cNvPr>
                <p:cNvSpPr>
                  <a:spLocks noChangeAspect="1" noChangeArrowheads="1"/>
                </p:cNvSpPr>
                <p:nvPr/>
              </p:nvSpPr>
              <p:spPr bwMode="auto">
                <a:xfrm>
                  <a:off x="2499" y="2837"/>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195" name="Freeform 223">
                  <a:extLst>
                    <a:ext uri="{FF2B5EF4-FFF2-40B4-BE49-F238E27FC236}">
                      <a16:creationId xmlns:a16="http://schemas.microsoft.com/office/drawing/2014/main" id="{29695DE6-B9CF-CA42-9219-CA1BC9B2EC9F}"/>
                    </a:ext>
                  </a:extLst>
                </p:cNvPr>
                <p:cNvSpPr>
                  <a:spLocks noChangeAspect="1"/>
                </p:cNvSpPr>
                <p:nvPr/>
              </p:nvSpPr>
              <p:spPr bwMode="auto">
                <a:xfrm>
                  <a:off x="2426" y="2792"/>
                  <a:ext cx="94" cy="38"/>
                </a:xfrm>
                <a:custGeom>
                  <a:avLst/>
                  <a:gdLst>
                    <a:gd name="T0" fmla="*/ 0 w 94"/>
                    <a:gd name="T1" fmla="*/ 0 h 38"/>
                    <a:gd name="T2" fmla="*/ 94 w 94"/>
                    <a:gd name="T3" fmla="*/ 10 h 38"/>
                    <a:gd name="T4" fmla="*/ 94 w 94"/>
                    <a:gd name="T5" fmla="*/ 38 h 38"/>
                    <a:gd name="T6" fmla="*/ 0 w 94"/>
                    <a:gd name="T7" fmla="*/ 28 h 38"/>
                    <a:gd name="T8" fmla="*/ 0 w 94"/>
                    <a:gd name="T9" fmla="*/ 0 h 38"/>
                    <a:gd name="T10" fmla="*/ 0 60000 65536"/>
                    <a:gd name="T11" fmla="*/ 0 60000 65536"/>
                    <a:gd name="T12" fmla="*/ 0 60000 65536"/>
                    <a:gd name="T13" fmla="*/ 0 60000 65536"/>
                    <a:gd name="T14" fmla="*/ 0 60000 65536"/>
                    <a:gd name="T15" fmla="*/ 0 w 94"/>
                    <a:gd name="T16" fmla="*/ 0 h 38"/>
                    <a:gd name="T17" fmla="*/ 94 w 94"/>
                    <a:gd name="T18" fmla="*/ 38 h 38"/>
                  </a:gdLst>
                  <a:ahLst/>
                  <a:cxnLst>
                    <a:cxn ang="T10">
                      <a:pos x="T0" y="T1"/>
                    </a:cxn>
                    <a:cxn ang="T11">
                      <a:pos x="T2" y="T3"/>
                    </a:cxn>
                    <a:cxn ang="T12">
                      <a:pos x="T4" y="T5"/>
                    </a:cxn>
                    <a:cxn ang="T13">
                      <a:pos x="T6" y="T7"/>
                    </a:cxn>
                    <a:cxn ang="T14">
                      <a:pos x="T8" y="T9"/>
                    </a:cxn>
                  </a:cxnLst>
                  <a:rect l="T15" t="T16" r="T17" b="T18"/>
                  <a:pathLst>
                    <a:path w="94" h="38">
                      <a:moveTo>
                        <a:pt x="0" y="0"/>
                      </a:moveTo>
                      <a:lnTo>
                        <a:pt x="94" y="10"/>
                      </a:lnTo>
                      <a:lnTo>
                        <a:pt x="94" y="38"/>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6" name="Freeform 224">
                  <a:extLst>
                    <a:ext uri="{FF2B5EF4-FFF2-40B4-BE49-F238E27FC236}">
                      <a16:creationId xmlns:a16="http://schemas.microsoft.com/office/drawing/2014/main" id="{E133C148-8934-1E44-9372-33A97CC1625D}"/>
                    </a:ext>
                  </a:extLst>
                </p:cNvPr>
                <p:cNvSpPr>
                  <a:spLocks noChangeAspect="1"/>
                </p:cNvSpPr>
                <p:nvPr/>
              </p:nvSpPr>
              <p:spPr bwMode="auto">
                <a:xfrm>
                  <a:off x="2426" y="2794"/>
                  <a:ext cx="19" cy="24"/>
                </a:xfrm>
                <a:custGeom>
                  <a:avLst/>
                  <a:gdLst>
                    <a:gd name="T0" fmla="*/ 0 w 19"/>
                    <a:gd name="T1" fmla="*/ 22 h 24"/>
                    <a:gd name="T2" fmla="*/ 19 w 19"/>
                    <a:gd name="T3" fmla="*/ 24 h 24"/>
                    <a:gd name="T4" fmla="*/ 19 w 19"/>
                    <a:gd name="T5" fmla="*/ 5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9" y="5"/>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7" name="Freeform 225">
                  <a:extLst>
                    <a:ext uri="{FF2B5EF4-FFF2-40B4-BE49-F238E27FC236}">
                      <a16:creationId xmlns:a16="http://schemas.microsoft.com/office/drawing/2014/main" id="{B32DF98C-4AEC-7B4B-B5B6-BB3A215D5779}"/>
                    </a:ext>
                  </a:extLst>
                </p:cNvPr>
                <p:cNvSpPr>
                  <a:spLocks noChangeAspect="1"/>
                </p:cNvSpPr>
                <p:nvPr/>
              </p:nvSpPr>
              <p:spPr bwMode="auto">
                <a:xfrm>
                  <a:off x="2445" y="2799"/>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8" name="Freeform 226">
                  <a:extLst>
                    <a:ext uri="{FF2B5EF4-FFF2-40B4-BE49-F238E27FC236}">
                      <a16:creationId xmlns:a16="http://schemas.microsoft.com/office/drawing/2014/main" id="{3E4DEF35-F340-914F-BE5A-DB0D6B343A08}"/>
                    </a:ext>
                  </a:extLst>
                </p:cNvPr>
                <p:cNvSpPr>
                  <a:spLocks noChangeAspect="1"/>
                </p:cNvSpPr>
                <p:nvPr/>
              </p:nvSpPr>
              <p:spPr bwMode="auto">
                <a:xfrm>
                  <a:off x="2426" y="2794"/>
                  <a:ext cx="19" cy="5"/>
                </a:xfrm>
                <a:custGeom>
                  <a:avLst/>
                  <a:gdLst>
                    <a:gd name="T0" fmla="*/ 0 w 19"/>
                    <a:gd name="T1" fmla="*/ 0 h 5"/>
                    <a:gd name="T2" fmla="*/ 0 w 19"/>
                    <a:gd name="T3" fmla="*/ 0 h 5"/>
                    <a:gd name="T4" fmla="*/ 19 w 19"/>
                    <a:gd name="T5" fmla="*/ 3 h 5"/>
                    <a:gd name="T6" fmla="*/ 19 w 19"/>
                    <a:gd name="T7" fmla="*/ 5 h 5"/>
                    <a:gd name="T8" fmla="*/ 0 w 19"/>
                    <a:gd name="T9" fmla="*/ 0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0"/>
                      </a:moveTo>
                      <a:lnTo>
                        <a:pt x="0" y="0"/>
                      </a:lnTo>
                      <a:lnTo>
                        <a:pt x="19" y="3"/>
                      </a:lnTo>
                      <a:lnTo>
                        <a:pt x="19" y="5"/>
                      </a:ln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199" name="Freeform 227">
                  <a:extLst>
                    <a:ext uri="{FF2B5EF4-FFF2-40B4-BE49-F238E27FC236}">
                      <a16:creationId xmlns:a16="http://schemas.microsoft.com/office/drawing/2014/main" id="{15ECB41E-C7D6-1845-8A11-52EE4FBEF7CF}"/>
                    </a:ext>
                  </a:extLst>
                </p:cNvPr>
                <p:cNvSpPr>
                  <a:spLocks noChangeAspect="1"/>
                </p:cNvSpPr>
                <p:nvPr/>
              </p:nvSpPr>
              <p:spPr bwMode="auto">
                <a:xfrm>
                  <a:off x="2445" y="2797"/>
                  <a:ext cx="54" cy="12"/>
                </a:xfrm>
                <a:custGeom>
                  <a:avLst/>
                  <a:gdLst>
                    <a:gd name="T0" fmla="*/ 0 w 23"/>
                    <a:gd name="T1" fmla="*/ 0 h 5"/>
                    <a:gd name="T2" fmla="*/ 127 w 23"/>
                    <a:gd name="T3" fmla="*/ 24 h 5"/>
                    <a:gd name="T4" fmla="*/ 127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4"/>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0" name="Rectangle 228">
                  <a:extLst>
                    <a:ext uri="{FF2B5EF4-FFF2-40B4-BE49-F238E27FC236}">
                      <a16:creationId xmlns:a16="http://schemas.microsoft.com/office/drawing/2014/main" id="{7886044E-0534-1447-B304-B29505142773}"/>
                    </a:ext>
                  </a:extLst>
                </p:cNvPr>
                <p:cNvSpPr>
                  <a:spLocks noChangeAspect="1" noChangeArrowheads="1"/>
                </p:cNvSpPr>
                <p:nvPr/>
              </p:nvSpPr>
              <p:spPr bwMode="auto">
                <a:xfrm>
                  <a:off x="2499" y="2806"/>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201" name="Freeform 229">
                  <a:extLst>
                    <a:ext uri="{FF2B5EF4-FFF2-40B4-BE49-F238E27FC236}">
                      <a16:creationId xmlns:a16="http://schemas.microsoft.com/office/drawing/2014/main" id="{7DC80639-514A-A54C-BB01-E86152CB9FA6}"/>
                    </a:ext>
                  </a:extLst>
                </p:cNvPr>
                <p:cNvSpPr>
                  <a:spLocks noChangeAspect="1"/>
                </p:cNvSpPr>
                <p:nvPr/>
              </p:nvSpPr>
              <p:spPr bwMode="auto">
                <a:xfrm>
                  <a:off x="2426" y="2761"/>
                  <a:ext cx="94" cy="41"/>
                </a:xfrm>
                <a:custGeom>
                  <a:avLst/>
                  <a:gdLst>
                    <a:gd name="T0" fmla="*/ 0 w 94"/>
                    <a:gd name="T1" fmla="*/ 0 h 41"/>
                    <a:gd name="T2" fmla="*/ 94 w 94"/>
                    <a:gd name="T3" fmla="*/ 12 h 41"/>
                    <a:gd name="T4" fmla="*/ 94 w 94"/>
                    <a:gd name="T5" fmla="*/ 41 h 41"/>
                    <a:gd name="T6" fmla="*/ 0 w 94"/>
                    <a:gd name="T7" fmla="*/ 29 h 41"/>
                    <a:gd name="T8" fmla="*/ 0 w 94"/>
                    <a:gd name="T9" fmla="*/ 0 h 41"/>
                    <a:gd name="T10" fmla="*/ 0 60000 65536"/>
                    <a:gd name="T11" fmla="*/ 0 60000 65536"/>
                    <a:gd name="T12" fmla="*/ 0 60000 65536"/>
                    <a:gd name="T13" fmla="*/ 0 60000 65536"/>
                    <a:gd name="T14" fmla="*/ 0 60000 65536"/>
                    <a:gd name="T15" fmla="*/ 0 w 94"/>
                    <a:gd name="T16" fmla="*/ 0 h 41"/>
                    <a:gd name="T17" fmla="*/ 94 w 94"/>
                    <a:gd name="T18" fmla="*/ 41 h 41"/>
                  </a:gdLst>
                  <a:ahLst/>
                  <a:cxnLst>
                    <a:cxn ang="T10">
                      <a:pos x="T0" y="T1"/>
                    </a:cxn>
                    <a:cxn ang="T11">
                      <a:pos x="T2" y="T3"/>
                    </a:cxn>
                    <a:cxn ang="T12">
                      <a:pos x="T4" y="T5"/>
                    </a:cxn>
                    <a:cxn ang="T13">
                      <a:pos x="T6" y="T7"/>
                    </a:cxn>
                    <a:cxn ang="T14">
                      <a:pos x="T8" y="T9"/>
                    </a:cxn>
                  </a:cxnLst>
                  <a:rect l="T15" t="T16" r="T17" b="T18"/>
                  <a:pathLst>
                    <a:path w="94" h="41">
                      <a:moveTo>
                        <a:pt x="0" y="0"/>
                      </a:moveTo>
                      <a:lnTo>
                        <a:pt x="94" y="12"/>
                      </a:lnTo>
                      <a:lnTo>
                        <a:pt x="94" y="41"/>
                      </a:lnTo>
                      <a:lnTo>
                        <a:pt x="0" y="29"/>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2" name="Freeform 230">
                  <a:extLst>
                    <a:ext uri="{FF2B5EF4-FFF2-40B4-BE49-F238E27FC236}">
                      <a16:creationId xmlns:a16="http://schemas.microsoft.com/office/drawing/2014/main" id="{512B7857-CA46-EE44-B9E3-9172F38C8FCC}"/>
                    </a:ext>
                  </a:extLst>
                </p:cNvPr>
                <p:cNvSpPr>
                  <a:spLocks noChangeAspect="1"/>
                </p:cNvSpPr>
                <p:nvPr/>
              </p:nvSpPr>
              <p:spPr bwMode="auto">
                <a:xfrm>
                  <a:off x="2426" y="2766"/>
                  <a:ext cx="19" cy="21"/>
                </a:xfrm>
                <a:custGeom>
                  <a:avLst/>
                  <a:gdLst>
                    <a:gd name="T0" fmla="*/ 0 w 19"/>
                    <a:gd name="T1" fmla="*/ 21 h 21"/>
                    <a:gd name="T2" fmla="*/ 19 w 19"/>
                    <a:gd name="T3" fmla="*/ 21 h 21"/>
                    <a:gd name="T4" fmla="*/ 19 w 19"/>
                    <a:gd name="T5" fmla="*/ 2 h 21"/>
                    <a:gd name="T6" fmla="*/ 0 w 19"/>
                    <a:gd name="T7" fmla="*/ 0 h 21"/>
                    <a:gd name="T8" fmla="*/ 0 w 19"/>
                    <a:gd name="T9" fmla="*/ 2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21"/>
                      </a:moveTo>
                      <a:lnTo>
                        <a:pt x="19" y="21"/>
                      </a:lnTo>
                      <a:lnTo>
                        <a:pt x="19" y="2"/>
                      </a:lnTo>
                      <a:lnTo>
                        <a:pt x="0" y="0"/>
                      </a:lnTo>
                      <a:lnTo>
                        <a:pt x="0" y="21"/>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3" name="Freeform 231">
                  <a:extLst>
                    <a:ext uri="{FF2B5EF4-FFF2-40B4-BE49-F238E27FC236}">
                      <a16:creationId xmlns:a16="http://schemas.microsoft.com/office/drawing/2014/main" id="{7FEEEE6B-4899-D143-82F6-660CE3E55898}"/>
                    </a:ext>
                  </a:extLst>
                </p:cNvPr>
                <p:cNvSpPr>
                  <a:spLocks noChangeAspect="1"/>
                </p:cNvSpPr>
                <p:nvPr/>
              </p:nvSpPr>
              <p:spPr bwMode="auto">
                <a:xfrm>
                  <a:off x="2445" y="2768"/>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4" name="Freeform 232">
                  <a:extLst>
                    <a:ext uri="{FF2B5EF4-FFF2-40B4-BE49-F238E27FC236}">
                      <a16:creationId xmlns:a16="http://schemas.microsoft.com/office/drawing/2014/main" id="{BE060DD3-BF00-4043-869A-657AC5099560}"/>
                    </a:ext>
                  </a:extLst>
                </p:cNvPr>
                <p:cNvSpPr>
                  <a:spLocks noChangeAspect="1"/>
                </p:cNvSpPr>
                <p:nvPr/>
              </p:nvSpPr>
              <p:spPr bwMode="auto">
                <a:xfrm>
                  <a:off x="2426" y="2764"/>
                  <a:ext cx="19" cy="4"/>
                </a:xfrm>
                <a:custGeom>
                  <a:avLst/>
                  <a:gdLst>
                    <a:gd name="T0" fmla="*/ 0 w 19"/>
                    <a:gd name="T1" fmla="*/ 2 h 4"/>
                    <a:gd name="T2" fmla="*/ 0 w 19"/>
                    <a:gd name="T3" fmla="*/ 0 h 4"/>
                    <a:gd name="T4" fmla="*/ 19 w 19"/>
                    <a:gd name="T5" fmla="*/ 2 h 4"/>
                    <a:gd name="T6" fmla="*/ 19 w 19"/>
                    <a:gd name="T7" fmla="*/ 4 h 4"/>
                    <a:gd name="T8" fmla="*/ 0 w 19"/>
                    <a:gd name="T9" fmla="*/ 2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2"/>
                      </a:moveTo>
                      <a:lnTo>
                        <a:pt x="0" y="0"/>
                      </a:lnTo>
                      <a:lnTo>
                        <a:pt x="19" y="2"/>
                      </a:lnTo>
                      <a:lnTo>
                        <a:pt x="19" y="4"/>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5" name="Freeform 233">
                  <a:extLst>
                    <a:ext uri="{FF2B5EF4-FFF2-40B4-BE49-F238E27FC236}">
                      <a16:creationId xmlns:a16="http://schemas.microsoft.com/office/drawing/2014/main" id="{D17A5747-82CA-7349-9CE2-F9328D84063C}"/>
                    </a:ext>
                  </a:extLst>
                </p:cNvPr>
                <p:cNvSpPr>
                  <a:spLocks noChangeAspect="1"/>
                </p:cNvSpPr>
                <p:nvPr/>
              </p:nvSpPr>
              <p:spPr bwMode="auto">
                <a:xfrm>
                  <a:off x="2445" y="2766"/>
                  <a:ext cx="54" cy="12"/>
                </a:xfrm>
                <a:custGeom>
                  <a:avLst/>
                  <a:gdLst>
                    <a:gd name="T0" fmla="*/ 0 w 23"/>
                    <a:gd name="T1" fmla="*/ 0 h 5"/>
                    <a:gd name="T2" fmla="*/ 127 w 23"/>
                    <a:gd name="T3" fmla="*/ 24 h 5"/>
                    <a:gd name="T4" fmla="*/ 127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6" name="Rectangle 234">
                  <a:extLst>
                    <a:ext uri="{FF2B5EF4-FFF2-40B4-BE49-F238E27FC236}">
                      <a16:creationId xmlns:a16="http://schemas.microsoft.com/office/drawing/2014/main" id="{C72D4042-078B-9942-BFBE-D6C42CF0A35B}"/>
                    </a:ext>
                  </a:extLst>
                </p:cNvPr>
                <p:cNvSpPr>
                  <a:spLocks noChangeAspect="1" noChangeArrowheads="1"/>
                </p:cNvSpPr>
                <p:nvPr/>
              </p:nvSpPr>
              <p:spPr bwMode="auto">
                <a:xfrm>
                  <a:off x="2499" y="2776"/>
                  <a:ext cx="2" cy="7"/>
                </a:xfrm>
                <a:prstGeom prst="rect">
                  <a:avLst/>
                </a:prstGeom>
                <a:solidFill>
                  <a:srgbClr val="D2DAE4"/>
                </a:solidFill>
                <a:ln w="9525">
                  <a:noFill/>
                  <a:miter lim="800000"/>
                  <a:headEnd/>
                  <a:tailEnd/>
                </a:ln>
              </p:spPr>
              <p:txBody>
                <a:bodyPr/>
                <a:lstStyle/>
                <a:p>
                  <a:pPr algn="ctr"/>
                  <a:endParaRPr lang="zh-CN" altLang="en-US" sz="1600">
                    <a:solidFill>
                      <a:schemeClr val="bg1"/>
                    </a:solidFill>
                    <a:ea typeface="微软雅黑" panose="020B0503020204020204" pitchFamily="34" charset="-122"/>
                    <a:cs typeface="Arial" pitchFamily="34" charset="0"/>
                  </a:endParaRPr>
                </a:p>
              </p:txBody>
            </p:sp>
            <p:sp>
              <p:nvSpPr>
                <p:cNvPr id="207" name="Freeform 235">
                  <a:extLst>
                    <a:ext uri="{FF2B5EF4-FFF2-40B4-BE49-F238E27FC236}">
                      <a16:creationId xmlns:a16="http://schemas.microsoft.com/office/drawing/2014/main" id="{1A77F15E-4973-7A45-837A-19C1265C90A3}"/>
                    </a:ext>
                  </a:extLst>
                </p:cNvPr>
                <p:cNvSpPr>
                  <a:spLocks noChangeAspect="1"/>
                </p:cNvSpPr>
                <p:nvPr/>
              </p:nvSpPr>
              <p:spPr bwMode="auto">
                <a:xfrm>
                  <a:off x="2426" y="2731"/>
                  <a:ext cx="94" cy="40"/>
                </a:xfrm>
                <a:custGeom>
                  <a:avLst/>
                  <a:gdLst>
                    <a:gd name="T0" fmla="*/ 0 w 94"/>
                    <a:gd name="T1" fmla="*/ 0 h 40"/>
                    <a:gd name="T2" fmla="*/ 94 w 94"/>
                    <a:gd name="T3" fmla="*/ 11 h 40"/>
                    <a:gd name="T4" fmla="*/ 94 w 94"/>
                    <a:gd name="T5" fmla="*/ 40 h 40"/>
                    <a:gd name="T6" fmla="*/ 0 w 94"/>
                    <a:gd name="T7" fmla="*/ 28 h 40"/>
                    <a:gd name="T8" fmla="*/ 0 w 94"/>
                    <a:gd name="T9" fmla="*/ 0 h 40"/>
                    <a:gd name="T10" fmla="*/ 0 60000 65536"/>
                    <a:gd name="T11" fmla="*/ 0 60000 65536"/>
                    <a:gd name="T12" fmla="*/ 0 60000 65536"/>
                    <a:gd name="T13" fmla="*/ 0 60000 65536"/>
                    <a:gd name="T14" fmla="*/ 0 60000 65536"/>
                    <a:gd name="T15" fmla="*/ 0 w 94"/>
                    <a:gd name="T16" fmla="*/ 0 h 40"/>
                    <a:gd name="T17" fmla="*/ 94 w 94"/>
                    <a:gd name="T18" fmla="*/ 40 h 40"/>
                  </a:gdLst>
                  <a:ahLst/>
                  <a:cxnLst>
                    <a:cxn ang="T10">
                      <a:pos x="T0" y="T1"/>
                    </a:cxn>
                    <a:cxn ang="T11">
                      <a:pos x="T2" y="T3"/>
                    </a:cxn>
                    <a:cxn ang="T12">
                      <a:pos x="T4" y="T5"/>
                    </a:cxn>
                    <a:cxn ang="T13">
                      <a:pos x="T6" y="T7"/>
                    </a:cxn>
                    <a:cxn ang="T14">
                      <a:pos x="T8" y="T9"/>
                    </a:cxn>
                  </a:cxnLst>
                  <a:rect l="T15" t="T16" r="T17" b="T18"/>
                  <a:pathLst>
                    <a:path w="94" h="40">
                      <a:moveTo>
                        <a:pt x="0" y="0"/>
                      </a:moveTo>
                      <a:lnTo>
                        <a:pt x="94" y="11"/>
                      </a:lnTo>
                      <a:lnTo>
                        <a:pt x="94" y="40"/>
                      </a:lnTo>
                      <a:lnTo>
                        <a:pt x="0" y="28"/>
                      </a:lnTo>
                      <a:lnTo>
                        <a:pt x="0" y="0"/>
                      </a:lnTo>
                      <a:close/>
                    </a:path>
                  </a:pathLst>
                </a:custGeom>
                <a:solidFill>
                  <a:srgbClr val="697F9A"/>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8" name="Freeform 236">
                  <a:extLst>
                    <a:ext uri="{FF2B5EF4-FFF2-40B4-BE49-F238E27FC236}">
                      <a16:creationId xmlns:a16="http://schemas.microsoft.com/office/drawing/2014/main" id="{A13331D2-B70F-0945-B28E-3966ADA76AB0}"/>
                    </a:ext>
                  </a:extLst>
                </p:cNvPr>
                <p:cNvSpPr>
                  <a:spLocks noChangeAspect="1"/>
                </p:cNvSpPr>
                <p:nvPr/>
              </p:nvSpPr>
              <p:spPr bwMode="auto">
                <a:xfrm>
                  <a:off x="2426" y="2735"/>
                  <a:ext cx="19" cy="24"/>
                </a:xfrm>
                <a:custGeom>
                  <a:avLst/>
                  <a:gdLst>
                    <a:gd name="T0" fmla="*/ 0 w 19"/>
                    <a:gd name="T1" fmla="*/ 22 h 24"/>
                    <a:gd name="T2" fmla="*/ 19 w 19"/>
                    <a:gd name="T3" fmla="*/ 24 h 24"/>
                    <a:gd name="T4" fmla="*/ 16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6" y="3"/>
                      </a:lnTo>
                      <a:lnTo>
                        <a:pt x="0" y="0"/>
                      </a:lnTo>
                      <a:lnTo>
                        <a:pt x="0" y="22"/>
                      </a:lnTo>
                      <a:close/>
                    </a:path>
                  </a:pathLst>
                </a:custGeom>
                <a:solidFill>
                  <a:srgbClr val="8AA5BC"/>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09" name="Freeform 237">
                  <a:extLst>
                    <a:ext uri="{FF2B5EF4-FFF2-40B4-BE49-F238E27FC236}">
                      <a16:creationId xmlns:a16="http://schemas.microsoft.com/office/drawing/2014/main" id="{32E005C0-5BD8-D44D-9395-D5721F138385}"/>
                    </a:ext>
                  </a:extLst>
                </p:cNvPr>
                <p:cNvSpPr>
                  <a:spLocks noChangeAspect="1"/>
                </p:cNvSpPr>
                <p:nvPr/>
              </p:nvSpPr>
              <p:spPr bwMode="auto">
                <a:xfrm>
                  <a:off x="2442" y="2738"/>
                  <a:ext cx="57" cy="30"/>
                </a:xfrm>
                <a:custGeom>
                  <a:avLst/>
                  <a:gdLst>
                    <a:gd name="T0" fmla="*/ 5 w 24"/>
                    <a:gd name="T1" fmla="*/ 48 h 13"/>
                    <a:gd name="T2" fmla="*/ 135 w 24"/>
                    <a:gd name="T3" fmla="*/ 37 h 13"/>
                    <a:gd name="T4" fmla="*/ 135 w 24"/>
                    <a:gd name="T5" fmla="*/ 21 h 13"/>
                    <a:gd name="T6" fmla="*/ 0 w 24"/>
                    <a:gd name="T7" fmla="*/ 0 h 13"/>
                    <a:gd name="T8" fmla="*/ 5 w 24"/>
                    <a:gd name="T9" fmla="*/ 48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1" y="9"/>
                      </a:moveTo>
                      <a:cubicBezTo>
                        <a:pt x="1" y="9"/>
                        <a:pt x="11" y="13"/>
                        <a:pt x="24" y="7"/>
                      </a:cubicBezTo>
                      <a:cubicBezTo>
                        <a:pt x="24" y="4"/>
                        <a:pt x="24" y="4"/>
                        <a:pt x="24" y="4"/>
                      </a:cubicBezTo>
                      <a:cubicBezTo>
                        <a:pt x="24" y="4"/>
                        <a:pt x="6" y="5"/>
                        <a:pt x="0" y="0"/>
                      </a:cubicBezTo>
                      <a:cubicBezTo>
                        <a:pt x="1" y="6"/>
                        <a:pt x="1" y="9"/>
                        <a:pt x="1" y="9"/>
                      </a:cubicBezTo>
                    </a:path>
                  </a:pathLst>
                </a:custGeom>
                <a:solidFill>
                  <a:srgbClr val="B0BFCF"/>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10" name="Freeform 238">
                  <a:extLst>
                    <a:ext uri="{FF2B5EF4-FFF2-40B4-BE49-F238E27FC236}">
                      <a16:creationId xmlns:a16="http://schemas.microsoft.com/office/drawing/2014/main" id="{ACE72D56-55F3-9A48-8005-3AF10D276998}"/>
                    </a:ext>
                  </a:extLst>
                </p:cNvPr>
                <p:cNvSpPr>
                  <a:spLocks noChangeAspect="1"/>
                </p:cNvSpPr>
                <p:nvPr/>
              </p:nvSpPr>
              <p:spPr bwMode="auto">
                <a:xfrm>
                  <a:off x="2426" y="2733"/>
                  <a:ext cx="19" cy="5"/>
                </a:xfrm>
                <a:custGeom>
                  <a:avLst/>
                  <a:gdLst>
                    <a:gd name="T0" fmla="*/ 0 w 19"/>
                    <a:gd name="T1" fmla="*/ 2 h 5"/>
                    <a:gd name="T2" fmla="*/ 0 w 19"/>
                    <a:gd name="T3" fmla="*/ 0 h 5"/>
                    <a:gd name="T4" fmla="*/ 19 w 19"/>
                    <a:gd name="T5" fmla="*/ 5 h 5"/>
                    <a:gd name="T6" fmla="*/ 16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16" y="5"/>
                      </a:lnTo>
                      <a:lnTo>
                        <a:pt x="0" y="2"/>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11" name="Freeform 239">
                  <a:extLst>
                    <a:ext uri="{FF2B5EF4-FFF2-40B4-BE49-F238E27FC236}">
                      <a16:creationId xmlns:a16="http://schemas.microsoft.com/office/drawing/2014/main" id="{D0D02D23-DD42-8148-A155-C7191912DAC1}"/>
                    </a:ext>
                  </a:extLst>
                </p:cNvPr>
                <p:cNvSpPr>
                  <a:spLocks noChangeAspect="1"/>
                </p:cNvSpPr>
                <p:nvPr/>
              </p:nvSpPr>
              <p:spPr bwMode="auto">
                <a:xfrm>
                  <a:off x="2442" y="2738"/>
                  <a:ext cx="57" cy="9"/>
                </a:xfrm>
                <a:custGeom>
                  <a:avLst/>
                  <a:gdLst>
                    <a:gd name="T0" fmla="*/ 5 w 24"/>
                    <a:gd name="T1" fmla="*/ 0 h 4"/>
                    <a:gd name="T2" fmla="*/ 135 w 24"/>
                    <a:gd name="T3" fmla="*/ 16 h 4"/>
                    <a:gd name="T4" fmla="*/ 135 w 24"/>
                    <a:gd name="T5" fmla="*/ 20 h 4"/>
                    <a:gd name="T6" fmla="*/ 40 w 24"/>
                    <a:gd name="T7" fmla="*/ 16 h 4"/>
                    <a:gd name="T8" fmla="*/ 0 w 24"/>
                    <a:gd name="T9" fmla="*/ 0 h 4"/>
                    <a:gd name="T10" fmla="*/ 5 w 24"/>
                    <a:gd name="T11" fmla="*/ 0 h 4"/>
                    <a:gd name="T12" fmla="*/ 0 60000 65536"/>
                    <a:gd name="T13" fmla="*/ 0 60000 65536"/>
                    <a:gd name="T14" fmla="*/ 0 60000 65536"/>
                    <a:gd name="T15" fmla="*/ 0 60000 65536"/>
                    <a:gd name="T16" fmla="*/ 0 60000 65536"/>
                    <a:gd name="T17" fmla="*/ 0 60000 65536"/>
                    <a:gd name="T18" fmla="*/ 0 w 24"/>
                    <a:gd name="T19" fmla="*/ 0 h 4"/>
                    <a:gd name="T20" fmla="*/ 24 w 24"/>
                    <a:gd name="T21" fmla="*/ 4 h 4"/>
                  </a:gdLst>
                  <a:ahLst/>
                  <a:cxnLst>
                    <a:cxn ang="T12">
                      <a:pos x="T0" y="T1"/>
                    </a:cxn>
                    <a:cxn ang="T13">
                      <a:pos x="T2" y="T3"/>
                    </a:cxn>
                    <a:cxn ang="T14">
                      <a:pos x="T4" y="T5"/>
                    </a:cxn>
                    <a:cxn ang="T15">
                      <a:pos x="T6" y="T7"/>
                    </a:cxn>
                    <a:cxn ang="T16">
                      <a:pos x="T8" y="T9"/>
                    </a:cxn>
                    <a:cxn ang="T17">
                      <a:pos x="T10" y="T11"/>
                    </a:cxn>
                  </a:cxnLst>
                  <a:rect l="T18" t="T19" r="T20" b="T21"/>
                  <a:pathLst>
                    <a:path w="24" h="4">
                      <a:moveTo>
                        <a:pt x="1" y="0"/>
                      </a:moveTo>
                      <a:cubicBezTo>
                        <a:pt x="1" y="0"/>
                        <a:pt x="7" y="4"/>
                        <a:pt x="24" y="3"/>
                      </a:cubicBezTo>
                      <a:cubicBezTo>
                        <a:pt x="24" y="4"/>
                        <a:pt x="24" y="4"/>
                        <a:pt x="24" y="4"/>
                      </a:cubicBezTo>
                      <a:cubicBezTo>
                        <a:pt x="24" y="4"/>
                        <a:pt x="14" y="4"/>
                        <a:pt x="7" y="3"/>
                      </a:cubicBezTo>
                      <a:cubicBezTo>
                        <a:pt x="1" y="1"/>
                        <a:pt x="0" y="0"/>
                        <a:pt x="0" y="0"/>
                      </a:cubicBezTo>
                      <a:lnTo>
                        <a:pt x="1" y="0"/>
                      </a:lnTo>
                      <a:close/>
                    </a:path>
                  </a:pathLst>
                </a:custGeom>
                <a:solidFill>
                  <a:srgbClr val="A4B4CB"/>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sp>
              <p:nvSpPr>
                <p:cNvPr id="212" name="Freeform 240">
                  <a:extLst>
                    <a:ext uri="{FF2B5EF4-FFF2-40B4-BE49-F238E27FC236}">
                      <a16:creationId xmlns:a16="http://schemas.microsoft.com/office/drawing/2014/main" id="{0675CB9D-197F-464A-AE86-FCFCA15161E9}"/>
                    </a:ext>
                  </a:extLst>
                </p:cNvPr>
                <p:cNvSpPr>
                  <a:spLocks noChangeAspect="1"/>
                </p:cNvSpPr>
                <p:nvPr/>
              </p:nvSpPr>
              <p:spPr bwMode="auto">
                <a:xfrm>
                  <a:off x="2499" y="2747"/>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600">
                    <a:solidFill>
                      <a:schemeClr val="bg1"/>
                    </a:solidFill>
                    <a:ea typeface="微软雅黑" panose="020B0503020204020204" pitchFamily="34" charset="-122"/>
                    <a:cs typeface="Arial" pitchFamily="34" charset="0"/>
                  </a:endParaRPr>
                </a:p>
              </p:txBody>
            </p:sp>
          </p:grpSp>
          <p:pic>
            <p:nvPicPr>
              <p:cNvPr id="42" name="Picture 49" descr="E4600 full configuration - right">
                <a:extLst>
                  <a:ext uri="{FF2B5EF4-FFF2-40B4-BE49-F238E27FC236}">
                    <a16:creationId xmlns:a16="http://schemas.microsoft.com/office/drawing/2014/main" id="{6EAE5C24-B73B-724E-9F5A-75BB8FD96BE4}"/>
                  </a:ext>
                </a:extLst>
              </p:cNvPr>
              <p:cNvPicPr preferRelativeResize="0">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891681" y="4064919"/>
                <a:ext cx="482350" cy="533832"/>
              </a:xfrm>
              <a:prstGeom prst="rect">
                <a:avLst/>
              </a:prstGeom>
              <a:noFill/>
              <a:ln w="9525">
                <a:noFill/>
                <a:miter lim="800000"/>
                <a:headEnd/>
                <a:tailEnd/>
              </a:ln>
            </p:spPr>
          </p:pic>
          <p:grpSp>
            <p:nvGrpSpPr>
              <p:cNvPr id="43" name="组 256">
                <a:extLst>
                  <a:ext uri="{FF2B5EF4-FFF2-40B4-BE49-F238E27FC236}">
                    <a16:creationId xmlns:a16="http://schemas.microsoft.com/office/drawing/2014/main" id="{C6452D7B-A101-4C43-AF8B-C958425F50EE}"/>
                  </a:ext>
                </a:extLst>
              </p:cNvPr>
              <p:cNvGrpSpPr/>
              <p:nvPr/>
            </p:nvGrpSpPr>
            <p:grpSpPr>
              <a:xfrm>
                <a:off x="3518832" y="4183636"/>
                <a:ext cx="864096" cy="327676"/>
                <a:chOff x="5292080" y="3795902"/>
                <a:chExt cx="864096" cy="504056"/>
              </a:xfrm>
              <a:solidFill>
                <a:schemeClr val="accent1"/>
              </a:solidFill>
            </p:grpSpPr>
            <p:sp>
              <p:nvSpPr>
                <p:cNvPr id="84" name="罐形 257">
                  <a:extLst>
                    <a:ext uri="{FF2B5EF4-FFF2-40B4-BE49-F238E27FC236}">
                      <a16:creationId xmlns:a16="http://schemas.microsoft.com/office/drawing/2014/main" id="{8BBBD6CB-6085-E443-A9C8-1B9DA7D89ACF}"/>
                    </a:ext>
                  </a:extLst>
                </p:cNvPr>
                <p:cNvSpPr/>
                <p:nvPr/>
              </p:nvSpPr>
              <p:spPr>
                <a:xfrm>
                  <a:off x="5292080" y="4155942"/>
                  <a:ext cx="864096" cy="144016"/>
                </a:xfrm>
                <a:prstGeom prst="ca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chemeClr val="bg1"/>
                    </a:solidFill>
                    <a:ea typeface="微软雅黑" panose="020B0503020204020204" pitchFamily="34" charset="-122"/>
                  </a:endParaRPr>
                </a:p>
              </p:txBody>
            </p:sp>
            <p:sp>
              <p:nvSpPr>
                <p:cNvPr id="85" name="罐形 258">
                  <a:extLst>
                    <a:ext uri="{FF2B5EF4-FFF2-40B4-BE49-F238E27FC236}">
                      <a16:creationId xmlns:a16="http://schemas.microsoft.com/office/drawing/2014/main" id="{607B28A7-CCED-6148-B352-9589EAB98EAC}"/>
                    </a:ext>
                  </a:extLst>
                </p:cNvPr>
                <p:cNvSpPr/>
                <p:nvPr/>
              </p:nvSpPr>
              <p:spPr>
                <a:xfrm>
                  <a:off x="5292080" y="3975920"/>
                  <a:ext cx="864096" cy="144016"/>
                </a:xfrm>
                <a:prstGeom prst="ca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solidFill>
                      <a:schemeClr val="bg1"/>
                    </a:solidFill>
                    <a:ea typeface="微软雅黑" panose="020B0503020204020204" pitchFamily="34" charset="-122"/>
                  </a:endParaRPr>
                </a:p>
              </p:txBody>
            </p:sp>
            <p:sp>
              <p:nvSpPr>
                <p:cNvPr id="86" name="罐形 259">
                  <a:extLst>
                    <a:ext uri="{FF2B5EF4-FFF2-40B4-BE49-F238E27FC236}">
                      <a16:creationId xmlns:a16="http://schemas.microsoft.com/office/drawing/2014/main" id="{6B06F3D8-9114-0E4F-96DF-61C2570F7D9B}"/>
                    </a:ext>
                  </a:extLst>
                </p:cNvPr>
                <p:cNvSpPr/>
                <p:nvPr/>
              </p:nvSpPr>
              <p:spPr>
                <a:xfrm>
                  <a:off x="5292080" y="3795902"/>
                  <a:ext cx="864096" cy="144016"/>
                </a:xfrm>
                <a:prstGeom prst="ca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dirty="0">
                    <a:solidFill>
                      <a:schemeClr val="bg1"/>
                    </a:solidFill>
                    <a:ea typeface="微软雅黑" panose="020B0503020204020204" pitchFamily="34" charset="-122"/>
                  </a:endParaRPr>
                </a:p>
              </p:txBody>
            </p:sp>
          </p:grpSp>
          <p:sp>
            <p:nvSpPr>
              <p:cNvPr id="44" name="文本框 13">
                <a:extLst>
                  <a:ext uri="{FF2B5EF4-FFF2-40B4-BE49-F238E27FC236}">
                    <a16:creationId xmlns:a16="http://schemas.microsoft.com/office/drawing/2014/main" id="{9A9A64C7-3884-3A4D-810C-1E8EC3E805CE}"/>
                  </a:ext>
                </a:extLst>
              </p:cNvPr>
              <p:cNvSpPr txBox="1"/>
              <p:nvPr/>
            </p:nvSpPr>
            <p:spPr>
              <a:xfrm>
                <a:off x="5302059" y="4201047"/>
                <a:ext cx="402776" cy="229339"/>
              </a:xfrm>
              <a:prstGeom prst="rect">
                <a:avLst/>
              </a:prstGeom>
              <a:noFill/>
            </p:spPr>
            <p:txBody>
              <a:bodyPr wrap="none" rtlCol="0">
                <a:spAutoFit/>
              </a:bodyPr>
              <a:lstStyle/>
              <a:p>
                <a:r>
                  <a:rPr kumimoji="1" lang="en-US" altLang="zh-CN" sz="1400" b="1" dirty="0">
                    <a:solidFill>
                      <a:schemeClr val="bg1"/>
                    </a:solidFill>
                    <a:ea typeface="微软雅黑" panose="020B0503020204020204" pitchFamily="34" charset="-122"/>
                  </a:rPr>
                  <a:t>NAS</a:t>
                </a:r>
                <a:endParaRPr kumimoji="1" lang="zh-CN" altLang="en-US" sz="1400" b="1" dirty="0">
                  <a:solidFill>
                    <a:schemeClr val="bg1"/>
                  </a:solidFill>
                  <a:ea typeface="微软雅黑" panose="020B0503020204020204" pitchFamily="34" charset="-122"/>
                </a:endParaRPr>
              </a:p>
            </p:txBody>
          </p:sp>
          <p:sp>
            <p:nvSpPr>
              <p:cNvPr id="45" name="文本框 14">
                <a:extLst>
                  <a:ext uri="{FF2B5EF4-FFF2-40B4-BE49-F238E27FC236}">
                    <a16:creationId xmlns:a16="http://schemas.microsoft.com/office/drawing/2014/main" id="{9BE5FB13-9B1E-4942-90A1-9A5740E32520}"/>
                  </a:ext>
                </a:extLst>
              </p:cNvPr>
              <p:cNvSpPr txBox="1"/>
              <p:nvPr/>
            </p:nvSpPr>
            <p:spPr>
              <a:xfrm>
                <a:off x="7446931" y="4212404"/>
                <a:ext cx="402776" cy="229339"/>
              </a:xfrm>
              <a:prstGeom prst="rect">
                <a:avLst/>
              </a:prstGeom>
              <a:noFill/>
            </p:spPr>
            <p:txBody>
              <a:bodyPr wrap="none" rtlCol="0">
                <a:spAutoFit/>
              </a:bodyPr>
              <a:lstStyle/>
              <a:p>
                <a:r>
                  <a:rPr kumimoji="1" lang="en-US" altLang="zh-CN" sz="1400" b="1" dirty="0">
                    <a:solidFill>
                      <a:schemeClr val="bg1"/>
                    </a:solidFill>
                    <a:ea typeface="微软雅黑" panose="020B0503020204020204" pitchFamily="34" charset="-122"/>
                  </a:rPr>
                  <a:t>SAN</a:t>
                </a:r>
                <a:endParaRPr kumimoji="1" lang="zh-CN" altLang="en-US" sz="1400" b="1" dirty="0">
                  <a:solidFill>
                    <a:schemeClr val="bg1"/>
                  </a:solidFill>
                  <a:ea typeface="微软雅黑" panose="020B0503020204020204" pitchFamily="34" charset="-122"/>
                </a:endParaRPr>
              </a:p>
            </p:txBody>
          </p:sp>
          <p:cxnSp>
            <p:nvCxnSpPr>
              <p:cNvPr id="46" name="直线箭头连接符 262">
                <a:extLst>
                  <a:ext uri="{FF2B5EF4-FFF2-40B4-BE49-F238E27FC236}">
                    <a16:creationId xmlns:a16="http://schemas.microsoft.com/office/drawing/2014/main" id="{C1E7F68A-D0C8-324A-B7B9-0F9CDE955FF7}"/>
                  </a:ext>
                </a:extLst>
              </p:cNvPr>
              <p:cNvCxnSpPr/>
              <p:nvPr/>
            </p:nvCxnSpPr>
            <p:spPr>
              <a:xfrm>
                <a:off x="6116473" y="3484567"/>
                <a:ext cx="1732" cy="699074"/>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7" name="直线箭头连接符 263">
                <a:extLst>
                  <a:ext uri="{FF2B5EF4-FFF2-40B4-BE49-F238E27FC236}">
                    <a16:creationId xmlns:a16="http://schemas.microsoft.com/office/drawing/2014/main" id="{828A3C79-BD09-D145-8989-A79B1E444504}"/>
                  </a:ext>
                </a:extLst>
              </p:cNvPr>
              <p:cNvCxnSpPr/>
              <p:nvPr/>
            </p:nvCxnSpPr>
            <p:spPr>
              <a:xfrm>
                <a:off x="6126605" y="3510433"/>
                <a:ext cx="2006251" cy="434403"/>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8" name="直线箭头连接符 264">
                <a:extLst>
                  <a:ext uri="{FF2B5EF4-FFF2-40B4-BE49-F238E27FC236}">
                    <a16:creationId xmlns:a16="http://schemas.microsoft.com/office/drawing/2014/main" id="{C11EDBBF-1F2E-284C-BA33-44A1167FCDAC}"/>
                  </a:ext>
                </a:extLst>
              </p:cNvPr>
              <p:cNvCxnSpPr/>
              <p:nvPr/>
            </p:nvCxnSpPr>
            <p:spPr>
              <a:xfrm flipH="1">
                <a:off x="4382929" y="3484568"/>
                <a:ext cx="1733544" cy="862913"/>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9" name="直线连接符 265">
                <a:extLst>
                  <a:ext uri="{FF2B5EF4-FFF2-40B4-BE49-F238E27FC236}">
                    <a16:creationId xmlns:a16="http://schemas.microsoft.com/office/drawing/2014/main" id="{9312FDF2-8996-B84C-AD7D-CC36D5F48934}"/>
                  </a:ext>
                </a:extLst>
              </p:cNvPr>
              <p:cNvCxnSpPr/>
              <p:nvPr/>
            </p:nvCxnSpPr>
            <p:spPr>
              <a:xfrm flipH="1">
                <a:off x="4139952" y="3232615"/>
                <a:ext cx="1659864" cy="0"/>
              </a:xfrm>
              <a:prstGeom prst="line">
                <a:avLst/>
              </a:prstGeom>
              <a:ln w="28575">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0" name="直线连接符 266">
                <a:extLst>
                  <a:ext uri="{FF2B5EF4-FFF2-40B4-BE49-F238E27FC236}">
                    <a16:creationId xmlns:a16="http://schemas.microsoft.com/office/drawing/2014/main" id="{D49B7CD7-9949-2D4C-AC6D-F3036A61FFAB}"/>
                  </a:ext>
                </a:extLst>
              </p:cNvPr>
              <p:cNvCxnSpPr>
                <a:cxnSpLocks/>
              </p:cNvCxnSpPr>
              <p:nvPr/>
            </p:nvCxnSpPr>
            <p:spPr>
              <a:xfrm>
                <a:off x="4139952" y="2943138"/>
                <a:ext cx="0" cy="28947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1" name="组 267">
                <a:extLst>
                  <a:ext uri="{FF2B5EF4-FFF2-40B4-BE49-F238E27FC236}">
                    <a16:creationId xmlns:a16="http://schemas.microsoft.com/office/drawing/2014/main" id="{8703ED5B-C2CD-7542-9DE6-ED1F301A7FC4}"/>
                  </a:ext>
                </a:extLst>
              </p:cNvPr>
              <p:cNvGrpSpPr/>
              <p:nvPr/>
            </p:nvGrpSpPr>
            <p:grpSpPr>
              <a:xfrm>
                <a:off x="5850501" y="2864679"/>
                <a:ext cx="631592" cy="639900"/>
                <a:chOff x="6834981" y="3379676"/>
                <a:chExt cx="669130" cy="736050"/>
              </a:xfrm>
            </p:grpSpPr>
            <p:grpSp>
              <p:nvGrpSpPr>
                <p:cNvPr id="54" name="组 268">
                  <a:extLst>
                    <a:ext uri="{FF2B5EF4-FFF2-40B4-BE49-F238E27FC236}">
                      <a16:creationId xmlns:a16="http://schemas.microsoft.com/office/drawing/2014/main" id="{A59EDC28-682B-2543-B458-D94902264319}"/>
                    </a:ext>
                  </a:extLst>
                </p:cNvPr>
                <p:cNvGrpSpPr/>
                <p:nvPr/>
              </p:nvGrpSpPr>
              <p:grpSpPr>
                <a:xfrm>
                  <a:off x="6834981" y="3379676"/>
                  <a:ext cx="387350" cy="552450"/>
                  <a:chOff x="4110038" y="2608263"/>
                  <a:chExt cx="387350" cy="552450"/>
                </a:xfrm>
              </p:grpSpPr>
              <p:sp>
                <p:nvSpPr>
                  <p:cNvPr id="75" name="Freeform 121">
                    <a:extLst>
                      <a:ext uri="{FF2B5EF4-FFF2-40B4-BE49-F238E27FC236}">
                        <a16:creationId xmlns:a16="http://schemas.microsoft.com/office/drawing/2014/main" id="{BB9C773C-076A-CD40-867C-727030F30C19}"/>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solidFill>
                    <a:schemeClr val="bg1"/>
                  </a:solid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6" name="Line 122">
                    <a:extLst>
                      <a:ext uri="{FF2B5EF4-FFF2-40B4-BE49-F238E27FC236}">
                        <a16:creationId xmlns:a16="http://schemas.microsoft.com/office/drawing/2014/main" id="{4EFEA98E-BD5D-4C48-AC36-1B13D290EACA}"/>
                      </a:ext>
                    </a:extLst>
                  </p:cNvPr>
                  <p:cNvSpPr>
                    <a:spLocks noChangeShapeType="1"/>
                  </p:cNvSpPr>
                  <p:nvPr/>
                </p:nvSpPr>
                <p:spPr bwMode="auto">
                  <a:xfrm>
                    <a:off x="4181476" y="274002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7" name="Line 123">
                    <a:extLst>
                      <a:ext uri="{FF2B5EF4-FFF2-40B4-BE49-F238E27FC236}">
                        <a16:creationId xmlns:a16="http://schemas.microsoft.com/office/drawing/2014/main" id="{0D5C0BFA-50F1-414C-8201-3427BDFBDD6E}"/>
                      </a:ext>
                    </a:extLst>
                  </p:cNvPr>
                  <p:cNvSpPr>
                    <a:spLocks noChangeShapeType="1"/>
                  </p:cNvSpPr>
                  <p:nvPr/>
                </p:nvSpPr>
                <p:spPr bwMode="auto">
                  <a:xfrm>
                    <a:off x="4259263" y="274002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8" name="Line 124">
                    <a:extLst>
                      <a:ext uri="{FF2B5EF4-FFF2-40B4-BE49-F238E27FC236}">
                        <a16:creationId xmlns:a16="http://schemas.microsoft.com/office/drawing/2014/main" id="{B84A1D05-90EA-1B4E-BBA6-41DCA390C66E}"/>
                      </a:ext>
                    </a:extLst>
                  </p:cNvPr>
                  <p:cNvSpPr>
                    <a:spLocks noChangeShapeType="1"/>
                  </p:cNvSpPr>
                  <p:nvPr/>
                </p:nvSpPr>
                <p:spPr bwMode="auto">
                  <a:xfrm>
                    <a:off x="4181476" y="283527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9" name="Line 125">
                    <a:extLst>
                      <a:ext uri="{FF2B5EF4-FFF2-40B4-BE49-F238E27FC236}">
                        <a16:creationId xmlns:a16="http://schemas.microsoft.com/office/drawing/2014/main" id="{1825C4C9-2D94-6746-9A2E-0C460DBD504E}"/>
                      </a:ext>
                    </a:extLst>
                  </p:cNvPr>
                  <p:cNvSpPr>
                    <a:spLocks noChangeShapeType="1"/>
                  </p:cNvSpPr>
                  <p:nvPr/>
                </p:nvSpPr>
                <p:spPr bwMode="auto">
                  <a:xfrm>
                    <a:off x="4259263" y="283527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80" name="Line 126">
                    <a:extLst>
                      <a:ext uri="{FF2B5EF4-FFF2-40B4-BE49-F238E27FC236}">
                        <a16:creationId xmlns:a16="http://schemas.microsoft.com/office/drawing/2014/main" id="{F811DCF8-A139-7B40-AFFD-C58E6622C306}"/>
                      </a:ext>
                    </a:extLst>
                  </p:cNvPr>
                  <p:cNvSpPr>
                    <a:spLocks noChangeShapeType="1"/>
                  </p:cNvSpPr>
                  <p:nvPr/>
                </p:nvSpPr>
                <p:spPr bwMode="auto">
                  <a:xfrm>
                    <a:off x="4181476" y="293052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81" name="Line 127">
                    <a:extLst>
                      <a:ext uri="{FF2B5EF4-FFF2-40B4-BE49-F238E27FC236}">
                        <a16:creationId xmlns:a16="http://schemas.microsoft.com/office/drawing/2014/main" id="{64243EC1-AE8D-4D46-A765-DF91B1C31748}"/>
                      </a:ext>
                    </a:extLst>
                  </p:cNvPr>
                  <p:cNvSpPr>
                    <a:spLocks noChangeShapeType="1"/>
                  </p:cNvSpPr>
                  <p:nvPr/>
                </p:nvSpPr>
                <p:spPr bwMode="auto">
                  <a:xfrm>
                    <a:off x="4259263" y="293052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82" name="Line 128">
                    <a:extLst>
                      <a:ext uri="{FF2B5EF4-FFF2-40B4-BE49-F238E27FC236}">
                        <a16:creationId xmlns:a16="http://schemas.microsoft.com/office/drawing/2014/main" id="{6D1EA923-BF96-784C-94A6-E7352C1A2497}"/>
                      </a:ext>
                    </a:extLst>
                  </p:cNvPr>
                  <p:cNvSpPr>
                    <a:spLocks noChangeShapeType="1"/>
                  </p:cNvSpPr>
                  <p:nvPr/>
                </p:nvSpPr>
                <p:spPr bwMode="auto">
                  <a:xfrm>
                    <a:off x="4181476" y="302577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83" name="Line 129">
                    <a:extLst>
                      <a:ext uri="{FF2B5EF4-FFF2-40B4-BE49-F238E27FC236}">
                        <a16:creationId xmlns:a16="http://schemas.microsoft.com/office/drawing/2014/main" id="{A05F2A7D-5FD8-624A-8BEB-3E5755E9847C}"/>
                      </a:ext>
                    </a:extLst>
                  </p:cNvPr>
                  <p:cNvSpPr>
                    <a:spLocks noChangeShapeType="1"/>
                  </p:cNvSpPr>
                  <p:nvPr/>
                </p:nvSpPr>
                <p:spPr bwMode="auto">
                  <a:xfrm>
                    <a:off x="4259263" y="302577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grpSp>
            <p:grpSp>
              <p:nvGrpSpPr>
                <p:cNvPr id="55" name="组 269">
                  <a:extLst>
                    <a:ext uri="{FF2B5EF4-FFF2-40B4-BE49-F238E27FC236}">
                      <a16:creationId xmlns:a16="http://schemas.microsoft.com/office/drawing/2014/main" id="{FAFFDD35-9B3C-E14D-BDDE-A3E34B59ED4F}"/>
                    </a:ext>
                  </a:extLst>
                </p:cNvPr>
                <p:cNvGrpSpPr/>
                <p:nvPr/>
              </p:nvGrpSpPr>
              <p:grpSpPr>
                <a:xfrm>
                  <a:off x="6984206" y="3459603"/>
                  <a:ext cx="387350" cy="552450"/>
                  <a:chOff x="4110038" y="2608263"/>
                  <a:chExt cx="387350" cy="552450"/>
                </a:xfrm>
                <a:solidFill>
                  <a:schemeClr val="bg1"/>
                </a:solidFill>
              </p:grpSpPr>
              <p:sp>
                <p:nvSpPr>
                  <p:cNvPr id="66" name="Freeform 121">
                    <a:extLst>
                      <a:ext uri="{FF2B5EF4-FFF2-40B4-BE49-F238E27FC236}">
                        <a16:creationId xmlns:a16="http://schemas.microsoft.com/office/drawing/2014/main" id="{57F79D5C-FED6-DC4C-88C2-A500458657B9}"/>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grp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7" name="Line 122">
                    <a:extLst>
                      <a:ext uri="{FF2B5EF4-FFF2-40B4-BE49-F238E27FC236}">
                        <a16:creationId xmlns:a16="http://schemas.microsoft.com/office/drawing/2014/main" id="{155F35E7-C9CC-7E45-9074-EF8B6880373B}"/>
                      </a:ext>
                    </a:extLst>
                  </p:cNvPr>
                  <p:cNvSpPr>
                    <a:spLocks noChangeShapeType="1"/>
                  </p:cNvSpPr>
                  <p:nvPr/>
                </p:nvSpPr>
                <p:spPr bwMode="auto">
                  <a:xfrm>
                    <a:off x="4181476" y="27400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8" name="Line 123">
                    <a:extLst>
                      <a:ext uri="{FF2B5EF4-FFF2-40B4-BE49-F238E27FC236}">
                        <a16:creationId xmlns:a16="http://schemas.microsoft.com/office/drawing/2014/main" id="{194EC698-BCF5-E34F-A7F0-616D8F349F1B}"/>
                      </a:ext>
                    </a:extLst>
                  </p:cNvPr>
                  <p:cNvSpPr>
                    <a:spLocks noChangeShapeType="1"/>
                  </p:cNvSpPr>
                  <p:nvPr/>
                </p:nvSpPr>
                <p:spPr bwMode="auto">
                  <a:xfrm>
                    <a:off x="4259263" y="274002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9" name="Line 124">
                    <a:extLst>
                      <a:ext uri="{FF2B5EF4-FFF2-40B4-BE49-F238E27FC236}">
                        <a16:creationId xmlns:a16="http://schemas.microsoft.com/office/drawing/2014/main" id="{C1E5D96F-42A2-674F-A261-5D8EB4D36298}"/>
                      </a:ext>
                    </a:extLst>
                  </p:cNvPr>
                  <p:cNvSpPr>
                    <a:spLocks noChangeShapeType="1"/>
                  </p:cNvSpPr>
                  <p:nvPr/>
                </p:nvSpPr>
                <p:spPr bwMode="auto">
                  <a:xfrm>
                    <a:off x="4181476" y="28352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0" name="Line 125">
                    <a:extLst>
                      <a:ext uri="{FF2B5EF4-FFF2-40B4-BE49-F238E27FC236}">
                        <a16:creationId xmlns:a16="http://schemas.microsoft.com/office/drawing/2014/main" id="{4F63C96A-EC4B-2449-B24F-D62448B9568C}"/>
                      </a:ext>
                    </a:extLst>
                  </p:cNvPr>
                  <p:cNvSpPr>
                    <a:spLocks noChangeShapeType="1"/>
                  </p:cNvSpPr>
                  <p:nvPr/>
                </p:nvSpPr>
                <p:spPr bwMode="auto">
                  <a:xfrm>
                    <a:off x="4259263" y="283527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1" name="Line 126">
                    <a:extLst>
                      <a:ext uri="{FF2B5EF4-FFF2-40B4-BE49-F238E27FC236}">
                        <a16:creationId xmlns:a16="http://schemas.microsoft.com/office/drawing/2014/main" id="{6369ED61-97D9-3E46-896D-F1B5F70F616F}"/>
                      </a:ext>
                    </a:extLst>
                  </p:cNvPr>
                  <p:cNvSpPr>
                    <a:spLocks noChangeShapeType="1"/>
                  </p:cNvSpPr>
                  <p:nvPr/>
                </p:nvSpPr>
                <p:spPr bwMode="auto">
                  <a:xfrm>
                    <a:off x="4181476" y="29305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2" name="Line 127">
                    <a:extLst>
                      <a:ext uri="{FF2B5EF4-FFF2-40B4-BE49-F238E27FC236}">
                        <a16:creationId xmlns:a16="http://schemas.microsoft.com/office/drawing/2014/main" id="{E238C7CC-3C26-B046-AEAD-EF6CA6BDFA9B}"/>
                      </a:ext>
                    </a:extLst>
                  </p:cNvPr>
                  <p:cNvSpPr>
                    <a:spLocks noChangeShapeType="1"/>
                  </p:cNvSpPr>
                  <p:nvPr/>
                </p:nvSpPr>
                <p:spPr bwMode="auto">
                  <a:xfrm>
                    <a:off x="4259263" y="293052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3" name="Line 128">
                    <a:extLst>
                      <a:ext uri="{FF2B5EF4-FFF2-40B4-BE49-F238E27FC236}">
                        <a16:creationId xmlns:a16="http://schemas.microsoft.com/office/drawing/2014/main" id="{541B179C-BB4E-094A-946C-3D36F48BA8B0}"/>
                      </a:ext>
                    </a:extLst>
                  </p:cNvPr>
                  <p:cNvSpPr>
                    <a:spLocks noChangeShapeType="1"/>
                  </p:cNvSpPr>
                  <p:nvPr/>
                </p:nvSpPr>
                <p:spPr bwMode="auto">
                  <a:xfrm>
                    <a:off x="4181476" y="30257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74" name="Line 129">
                    <a:extLst>
                      <a:ext uri="{FF2B5EF4-FFF2-40B4-BE49-F238E27FC236}">
                        <a16:creationId xmlns:a16="http://schemas.microsoft.com/office/drawing/2014/main" id="{081AA42D-D34A-6849-A003-89CF4AAE45E1}"/>
                      </a:ext>
                    </a:extLst>
                  </p:cNvPr>
                  <p:cNvSpPr>
                    <a:spLocks noChangeShapeType="1"/>
                  </p:cNvSpPr>
                  <p:nvPr/>
                </p:nvSpPr>
                <p:spPr bwMode="auto">
                  <a:xfrm>
                    <a:off x="4259263" y="302577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grpSp>
            <p:grpSp>
              <p:nvGrpSpPr>
                <p:cNvPr id="56" name="组 270">
                  <a:extLst>
                    <a:ext uri="{FF2B5EF4-FFF2-40B4-BE49-F238E27FC236}">
                      <a16:creationId xmlns:a16="http://schemas.microsoft.com/office/drawing/2014/main" id="{F46053C4-E819-F54B-9C50-7B93C3D44C56}"/>
                    </a:ext>
                  </a:extLst>
                </p:cNvPr>
                <p:cNvGrpSpPr/>
                <p:nvPr/>
              </p:nvGrpSpPr>
              <p:grpSpPr>
                <a:xfrm>
                  <a:off x="7116761" y="3563276"/>
                  <a:ext cx="387350" cy="552450"/>
                  <a:chOff x="4110038" y="2608263"/>
                  <a:chExt cx="387350" cy="552450"/>
                </a:xfrm>
                <a:solidFill>
                  <a:schemeClr val="bg1"/>
                </a:solidFill>
              </p:grpSpPr>
              <p:sp>
                <p:nvSpPr>
                  <p:cNvPr id="57" name="Freeform 121">
                    <a:extLst>
                      <a:ext uri="{FF2B5EF4-FFF2-40B4-BE49-F238E27FC236}">
                        <a16:creationId xmlns:a16="http://schemas.microsoft.com/office/drawing/2014/main" id="{05B67843-7B9E-8C42-858D-947F4DD20FDA}"/>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grp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58" name="Line 122">
                    <a:extLst>
                      <a:ext uri="{FF2B5EF4-FFF2-40B4-BE49-F238E27FC236}">
                        <a16:creationId xmlns:a16="http://schemas.microsoft.com/office/drawing/2014/main" id="{39C80A12-C3DA-B942-98A6-F9FED7AB1403}"/>
                      </a:ext>
                    </a:extLst>
                  </p:cNvPr>
                  <p:cNvSpPr>
                    <a:spLocks noChangeShapeType="1"/>
                  </p:cNvSpPr>
                  <p:nvPr/>
                </p:nvSpPr>
                <p:spPr bwMode="auto">
                  <a:xfrm>
                    <a:off x="4181476" y="27400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59" name="Line 123">
                    <a:extLst>
                      <a:ext uri="{FF2B5EF4-FFF2-40B4-BE49-F238E27FC236}">
                        <a16:creationId xmlns:a16="http://schemas.microsoft.com/office/drawing/2014/main" id="{26BE233B-FC6B-DD4A-90C2-3EC554A05818}"/>
                      </a:ext>
                    </a:extLst>
                  </p:cNvPr>
                  <p:cNvSpPr>
                    <a:spLocks noChangeShapeType="1"/>
                  </p:cNvSpPr>
                  <p:nvPr/>
                </p:nvSpPr>
                <p:spPr bwMode="auto">
                  <a:xfrm>
                    <a:off x="4259263" y="274002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0" name="Line 124">
                    <a:extLst>
                      <a:ext uri="{FF2B5EF4-FFF2-40B4-BE49-F238E27FC236}">
                        <a16:creationId xmlns:a16="http://schemas.microsoft.com/office/drawing/2014/main" id="{B8B274AF-C5D6-0F48-B04D-480A4B87AD6E}"/>
                      </a:ext>
                    </a:extLst>
                  </p:cNvPr>
                  <p:cNvSpPr>
                    <a:spLocks noChangeShapeType="1"/>
                  </p:cNvSpPr>
                  <p:nvPr/>
                </p:nvSpPr>
                <p:spPr bwMode="auto">
                  <a:xfrm>
                    <a:off x="4181476" y="28352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1" name="Line 125">
                    <a:extLst>
                      <a:ext uri="{FF2B5EF4-FFF2-40B4-BE49-F238E27FC236}">
                        <a16:creationId xmlns:a16="http://schemas.microsoft.com/office/drawing/2014/main" id="{FE7CEB75-C34E-6D40-B157-779BAAEE782B}"/>
                      </a:ext>
                    </a:extLst>
                  </p:cNvPr>
                  <p:cNvSpPr>
                    <a:spLocks noChangeShapeType="1"/>
                  </p:cNvSpPr>
                  <p:nvPr/>
                </p:nvSpPr>
                <p:spPr bwMode="auto">
                  <a:xfrm>
                    <a:off x="4259263" y="283527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2" name="Line 126">
                    <a:extLst>
                      <a:ext uri="{FF2B5EF4-FFF2-40B4-BE49-F238E27FC236}">
                        <a16:creationId xmlns:a16="http://schemas.microsoft.com/office/drawing/2014/main" id="{297680FD-738F-5741-8A99-425921D10ACF}"/>
                      </a:ext>
                    </a:extLst>
                  </p:cNvPr>
                  <p:cNvSpPr>
                    <a:spLocks noChangeShapeType="1"/>
                  </p:cNvSpPr>
                  <p:nvPr/>
                </p:nvSpPr>
                <p:spPr bwMode="auto">
                  <a:xfrm>
                    <a:off x="4181476" y="29305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3" name="Line 127">
                    <a:extLst>
                      <a:ext uri="{FF2B5EF4-FFF2-40B4-BE49-F238E27FC236}">
                        <a16:creationId xmlns:a16="http://schemas.microsoft.com/office/drawing/2014/main" id="{3BC7CB0E-7FB0-274F-86A0-0FC8D42D35CE}"/>
                      </a:ext>
                    </a:extLst>
                  </p:cNvPr>
                  <p:cNvSpPr>
                    <a:spLocks noChangeShapeType="1"/>
                  </p:cNvSpPr>
                  <p:nvPr/>
                </p:nvSpPr>
                <p:spPr bwMode="auto">
                  <a:xfrm>
                    <a:off x="4259263" y="293052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4" name="Line 128">
                    <a:extLst>
                      <a:ext uri="{FF2B5EF4-FFF2-40B4-BE49-F238E27FC236}">
                        <a16:creationId xmlns:a16="http://schemas.microsoft.com/office/drawing/2014/main" id="{6552A398-4B25-C048-9478-B912BD111D2B}"/>
                      </a:ext>
                    </a:extLst>
                  </p:cNvPr>
                  <p:cNvSpPr>
                    <a:spLocks noChangeShapeType="1"/>
                  </p:cNvSpPr>
                  <p:nvPr/>
                </p:nvSpPr>
                <p:spPr bwMode="auto">
                  <a:xfrm>
                    <a:off x="4181476" y="30257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sp>
                <p:nvSpPr>
                  <p:cNvPr id="65" name="Line 129">
                    <a:extLst>
                      <a:ext uri="{FF2B5EF4-FFF2-40B4-BE49-F238E27FC236}">
                        <a16:creationId xmlns:a16="http://schemas.microsoft.com/office/drawing/2014/main" id="{11482A51-324F-324C-8B1D-5CBF15404402}"/>
                      </a:ext>
                    </a:extLst>
                  </p:cNvPr>
                  <p:cNvSpPr>
                    <a:spLocks noChangeShapeType="1"/>
                  </p:cNvSpPr>
                  <p:nvPr/>
                </p:nvSpPr>
                <p:spPr bwMode="auto">
                  <a:xfrm>
                    <a:off x="4259263" y="302577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600">
                      <a:solidFill>
                        <a:schemeClr val="bg1"/>
                      </a:solidFill>
                      <a:ea typeface="微软雅黑" panose="020B0503020204020204" pitchFamily="34" charset="-122"/>
                    </a:endParaRPr>
                  </a:p>
                </p:txBody>
              </p:sp>
            </p:grpSp>
          </p:grpSp>
          <p:sp>
            <p:nvSpPr>
              <p:cNvPr id="52" name="文本框 21">
                <a:extLst>
                  <a:ext uri="{FF2B5EF4-FFF2-40B4-BE49-F238E27FC236}">
                    <a16:creationId xmlns:a16="http://schemas.microsoft.com/office/drawing/2014/main" id="{C9B8AC47-E93A-3B4F-A401-CEC9934BFA3A}"/>
                  </a:ext>
                </a:extLst>
              </p:cNvPr>
              <p:cNvSpPr txBox="1"/>
              <p:nvPr/>
            </p:nvSpPr>
            <p:spPr>
              <a:xfrm>
                <a:off x="6504343" y="3149413"/>
                <a:ext cx="559251" cy="229339"/>
              </a:xfrm>
              <a:prstGeom prst="rect">
                <a:avLst/>
              </a:prstGeom>
              <a:noFill/>
            </p:spPr>
            <p:txBody>
              <a:bodyPr wrap="none" rtlCol="0">
                <a:spAutoFit/>
              </a:bodyPr>
              <a:lstStyle/>
              <a:p>
                <a:r>
                  <a:rPr kumimoji="1" lang="en-US" altLang="zh-CN" sz="1400" b="1">
                    <a:solidFill>
                      <a:schemeClr val="bg1"/>
                    </a:solidFill>
                    <a:ea typeface="微软雅黑" panose="020B0503020204020204" pitchFamily="34" charset="-122"/>
                  </a:rPr>
                  <a:t>IO Log</a:t>
                </a:r>
                <a:endParaRPr kumimoji="1" lang="zh-CN" altLang="en-US" sz="1400" b="1">
                  <a:solidFill>
                    <a:schemeClr val="bg1"/>
                  </a:solidFill>
                  <a:ea typeface="微软雅黑" panose="020B0503020204020204" pitchFamily="34" charset="-122"/>
                </a:endParaRPr>
              </a:p>
            </p:txBody>
          </p:sp>
          <p:sp>
            <p:nvSpPr>
              <p:cNvPr id="53" name="文本框 22">
                <a:extLst>
                  <a:ext uri="{FF2B5EF4-FFF2-40B4-BE49-F238E27FC236}">
                    <a16:creationId xmlns:a16="http://schemas.microsoft.com/office/drawing/2014/main" id="{CD2FE5E2-3089-A74D-BE9F-AE51DF8507E3}"/>
                  </a:ext>
                </a:extLst>
              </p:cNvPr>
              <p:cNvSpPr txBox="1"/>
              <p:nvPr/>
            </p:nvSpPr>
            <p:spPr>
              <a:xfrm>
                <a:off x="4825273" y="2980861"/>
                <a:ext cx="691837" cy="229339"/>
              </a:xfrm>
              <a:prstGeom prst="rect">
                <a:avLst/>
              </a:prstGeom>
              <a:noFill/>
            </p:spPr>
            <p:txBody>
              <a:bodyPr wrap="none" rtlCol="0">
                <a:spAutoFit/>
              </a:bodyPr>
              <a:lstStyle/>
              <a:p>
                <a:r>
                  <a:rPr kumimoji="1" lang="en-US" altLang="zh-CN" sz="1400" b="1" dirty="0">
                    <a:solidFill>
                      <a:schemeClr val="bg1"/>
                    </a:solidFill>
                    <a:ea typeface="微软雅黑" panose="020B0503020204020204" pitchFamily="34" charset="-122"/>
                  </a:rPr>
                  <a:t>IO Mirror</a:t>
                </a:r>
                <a:endParaRPr kumimoji="1" lang="zh-CN" altLang="en-US" sz="1400" b="1" dirty="0">
                  <a:solidFill>
                    <a:schemeClr val="bg1"/>
                  </a:solidFill>
                  <a:ea typeface="微软雅黑" panose="020B0503020204020204" pitchFamily="34" charset="-122"/>
                </a:endParaRPr>
              </a:p>
            </p:txBody>
          </p:sp>
        </p:grpSp>
        <mc:AlternateContent xmlns:mc="http://schemas.openxmlformats.org/markup-compatibility/2006" xmlns:a14="http://schemas.microsoft.com/office/drawing/2010/main">
          <mc:Choice Requires="a14">
            <p:sp>
              <p:nvSpPr>
                <p:cNvPr id="218" name="文本框 81">
                  <a:extLst>
                    <a:ext uri="{FF2B5EF4-FFF2-40B4-BE49-F238E27FC236}">
                      <a16:creationId xmlns:a16="http://schemas.microsoft.com/office/drawing/2014/main" id="{AC594425-1424-1E47-9DD2-72121FAE387C}"/>
                    </a:ext>
                  </a:extLst>
                </p:cNvPr>
                <p:cNvSpPr txBox="1"/>
                <p:nvPr/>
              </p:nvSpPr>
              <p:spPr>
                <a:xfrm>
                  <a:off x="4795826" y="4981575"/>
                  <a:ext cx="4649919" cy="753819"/>
                </a:xfrm>
                <a:prstGeom prst="rect">
                  <a:avLst/>
                </a:prstGeom>
                <a:noFill/>
              </p:spPr>
              <p:txBody>
                <a:bodyPr wrap="square" rtlCol="0">
                  <a:spAutoFit/>
                </a:bodyPr>
                <a:lstStyle/>
                <a:p>
                  <a:pPr>
                    <a:lnSpc>
                      <a:spcPct val="150000"/>
                    </a:lnSpc>
                  </a:pPr>
                  <a:r>
                    <a:rPr lang="en-US" altLang="zh-CN" sz="1400" dirty="0">
                      <a:solidFill>
                        <a:schemeClr val="bg1"/>
                      </a:solidFill>
                      <a:ea typeface="微软雅黑" panose="020B0503020204020204" pitchFamily="34" charset="-122"/>
                    </a:rPr>
                    <a:t>Built-in</a:t>
                  </a:r>
                  <a:r>
                    <a:rPr lang="zh-CN" altLang="en-US" sz="1400" dirty="0">
                      <a:solidFill>
                        <a:schemeClr val="bg1"/>
                      </a:solidFill>
                      <a:ea typeface="微软雅黑" panose="020B0503020204020204" pitchFamily="34" charset="-122"/>
                    </a:rPr>
                    <a:t> </a:t>
                  </a:r>
                  <a:r>
                    <a:rPr lang="en-US" altLang="zh-CN" sz="1400" dirty="0">
                      <a:solidFill>
                        <a:schemeClr val="bg1"/>
                      </a:solidFill>
                      <a:ea typeface="微软雅黑" panose="020B0503020204020204" pitchFamily="34" charset="-122"/>
                    </a:rPr>
                    <a:t>advance</a:t>
                  </a:r>
                  <a:r>
                    <a:rPr lang="zh-CN" altLang="en-US" sz="1400" dirty="0">
                      <a:solidFill>
                        <a:schemeClr val="bg1"/>
                      </a:solidFill>
                      <a:ea typeface="微软雅黑" panose="020B0503020204020204" pitchFamily="34" charset="-122"/>
                    </a:rPr>
                    <a:t> </a:t>
                  </a:r>
                  <a:r>
                    <a:rPr lang="en-US" altLang="zh-CN" sz="1400" dirty="0">
                      <a:solidFill>
                        <a:schemeClr val="bg1"/>
                      </a:solidFill>
                      <a:ea typeface="微软雅黑" panose="020B0503020204020204" pitchFamily="34" charset="-122"/>
                    </a:rPr>
                    <a:t>data</a:t>
                  </a:r>
                  <a:r>
                    <a:rPr lang="zh-CN" altLang="en-US" sz="1400" dirty="0">
                      <a:solidFill>
                        <a:schemeClr val="bg1"/>
                      </a:solidFill>
                      <a:ea typeface="微软雅黑" panose="020B0503020204020204" pitchFamily="34" charset="-122"/>
                    </a:rPr>
                    <a:t> </a:t>
                  </a:r>
                  <a:r>
                    <a:rPr lang="en-US" altLang="zh-CN" sz="1400" dirty="0">
                      <a:solidFill>
                        <a:schemeClr val="bg1"/>
                      </a:solidFill>
                      <a:ea typeface="微软雅黑" panose="020B0503020204020204" pitchFamily="34" charset="-122"/>
                    </a:rPr>
                    <a:t>back</a:t>
                  </a:r>
                  <a:r>
                    <a:rPr lang="zh-CN" altLang="en-US" sz="1400" dirty="0">
                      <a:solidFill>
                        <a:schemeClr val="bg1"/>
                      </a:solidFill>
                      <a:ea typeface="微软雅黑" panose="020B0503020204020204" pitchFamily="34" charset="-122"/>
                    </a:rPr>
                    <a:t> </a:t>
                  </a:r>
                  <a:r>
                    <a:rPr lang="en-US" altLang="zh-CN" sz="1400" dirty="0">
                      <a:solidFill>
                        <a:schemeClr val="bg1"/>
                      </a:solidFill>
                      <a:ea typeface="微软雅黑" panose="020B0503020204020204" pitchFamily="34" charset="-122"/>
                    </a:rPr>
                    <a:t>up</a:t>
                  </a:r>
                  <a:endParaRPr lang="zh-CN" altLang="en-US" sz="1400" dirty="0">
                    <a:solidFill>
                      <a:schemeClr val="bg1"/>
                    </a:solidFill>
                    <a:ea typeface="微软雅黑" panose="020B0503020204020204" pitchFamily="34" charset="-122"/>
                  </a:endParaRPr>
                </a:p>
                <a:p>
                  <a:pPr>
                    <a:lnSpc>
                      <a:spcPct val="150000"/>
                    </a:lnSpc>
                  </a:pPr>
                  <a:r>
                    <a:rPr kumimoji="1" lang="en-US" altLang="zh-CN" sz="1400" dirty="0">
                      <a:solidFill>
                        <a:schemeClr val="bg1"/>
                      </a:solidFill>
                    </a:rPr>
                    <a:t>RPO</a:t>
                  </a:r>
                  <a14:m>
                    <m:oMath xmlns:m="http://schemas.openxmlformats.org/officeDocument/2006/math">
                      <m:r>
                        <a:rPr kumimoji="1" lang="en-US" altLang="zh-CN" sz="1400" i="1">
                          <a:solidFill>
                            <a:schemeClr val="bg1"/>
                          </a:solidFill>
                          <a:latin typeface="Cambria Math" panose="02040503050406030204" pitchFamily="18" charset="0"/>
                          <a:ea typeface="Cambria Math" charset="0"/>
                          <a:cs typeface="Cambria Math" charset="0"/>
                        </a:rPr>
                        <m:t>≈</m:t>
                      </m:r>
                    </m:oMath>
                  </a14:m>
                  <a:r>
                    <a:rPr kumimoji="1" lang="en-US" altLang="zh-CN" sz="1400" dirty="0">
                      <a:solidFill>
                        <a:schemeClr val="bg1"/>
                      </a:solidFill>
                    </a:rPr>
                    <a:t>0.</a:t>
                  </a:r>
                  <a:r>
                    <a:rPr kumimoji="1" lang="zh-CN" altLang="en-US" sz="1400" dirty="0">
                      <a:solidFill>
                        <a:schemeClr val="bg1"/>
                      </a:solidFill>
                    </a:rPr>
                    <a:t> </a:t>
                  </a:r>
                  <a:r>
                    <a:rPr kumimoji="1" lang="en-US" altLang="zh-CN" sz="1400" dirty="0">
                      <a:solidFill>
                        <a:schemeClr val="bg1"/>
                      </a:solidFill>
                    </a:rPr>
                    <a:t>RTO</a:t>
                  </a:r>
                  <a14:m>
                    <m:oMath xmlns:m="http://schemas.openxmlformats.org/officeDocument/2006/math">
                      <m:r>
                        <a:rPr kumimoji="1" lang="en-US" altLang="zh-CN" sz="1400" i="1">
                          <a:solidFill>
                            <a:schemeClr val="bg1"/>
                          </a:solidFill>
                          <a:latin typeface="Cambria Math" panose="02040503050406030204" pitchFamily="18" charset="0"/>
                          <a:ea typeface="Cambria Math" charset="0"/>
                          <a:cs typeface="Cambria Math" charset="0"/>
                        </a:rPr>
                        <m:t>≤</m:t>
                      </m:r>
                    </m:oMath>
                  </a14:m>
                  <a:r>
                    <a:rPr kumimoji="1" lang="en-US" altLang="zh-CN" sz="1400" dirty="0">
                      <a:solidFill>
                        <a:schemeClr val="bg1"/>
                      </a:solidFill>
                    </a:rPr>
                    <a:t>5</a:t>
                  </a:r>
                  <a:r>
                    <a:rPr kumimoji="1" lang="zh-CN" altLang="en-US" sz="1400" dirty="0">
                      <a:solidFill>
                        <a:schemeClr val="bg1"/>
                      </a:solidFill>
                    </a:rPr>
                    <a:t> </a:t>
                  </a:r>
                  <a:r>
                    <a:rPr kumimoji="1" lang="en-US" altLang="zh-CN" sz="1400" dirty="0">
                      <a:solidFill>
                        <a:schemeClr val="bg1"/>
                      </a:solidFill>
                    </a:rPr>
                    <a:t>Min</a:t>
                  </a:r>
                  <a:endParaRPr kumimoji="1" lang="zh-CN" altLang="en-US" sz="1400" dirty="0">
                    <a:solidFill>
                      <a:schemeClr val="bg1"/>
                    </a:solidFill>
                  </a:endParaRPr>
                </a:p>
              </p:txBody>
            </p:sp>
          </mc:Choice>
          <mc:Fallback xmlns="">
            <p:sp>
              <p:nvSpPr>
                <p:cNvPr id="218" name="文本框 81">
                  <a:extLst>
                    <a:ext uri="{FF2B5EF4-FFF2-40B4-BE49-F238E27FC236}">
                      <a16:creationId xmlns:a16="http://schemas.microsoft.com/office/drawing/2014/main" id="{AC594425-1424-1E47-9DD2-72121FAE387C}"/>
                    </a:ext>
                  </a:extLst>
                </p:cNvPr>
                <p:cNvSpPr txBox="1">
                  <a:spLocks noRot="1" noChangeAspect="1" noMove="1" noResize="1" noEditPoints="1" noAdjustHandles="1" noChangeArrowheads="1" noChangeShapeType="1" noTextEdit="1"/>
                </p:cNvSpPr>
                <p:nvPr/>
              </p:nvSpPr>
              <p:spPr>
                <a:xfrm>
                  <a:off x="4795826" y="4981575"/>
                  <a:ext cx="4649919" cy="753819"/>
                </a:xfrm>
                <a:prstGeom prst="rect">
                  <a:avLst/>
                </a:prstGeom>
                <a:blipFill>
                  <a:blip r:embed="rId6"/>
                  <a:stretch>
                    <a:fillRect l="-294" b="-7143"/>
                  </a:stretch>
                </a:blipFill>
              </p:spPr>
              <p:txBody>
                <a:bodyPr/>
                <a:lstStyle/>
                <a:p>
                  <a:r>
                    <a:rPr lang="en-US">
                      <a:noFill/>
                    </a:rPr>
                    <a:t> </a:t>
                  </a:r>
                </a:p>
              </p:txBody>
            </p:sp>
          </mc:Fallback>
        </mc:AlternateContent>
        <p:pic>
          <p:nvPicPr>
            <p:cNvPr id="219" name="图片 86">
              <a:extLst>
                <a:ext uri="{FF2B5EF4-FFF2-40B4-BE49-F238E27FC236}">
                  <a16:creationId xmlns:a16="http://schemas.microsoft.com/office/drawing/2014/main" id="{459A704A-0F9B-E447-A1AF-07773717C69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497033" y="5056461"/>
              <a:ext cx="257080" cy="257080"/>
            </a:xfrm>
            <a:prstGeom prst="rect">
              <a:avLst/>
            </a:prstGeom>
          </p:spPr>
        </p:pic>
        <p:pic>
          <p:nvPicPr>
            <p:cNvPr id="220" name="图片 87">
              <a:extLst>
                <a:ext uri="{FF2B5EF4-FFF2-40B4-BE49-F238E27FC236}">
                  <a16:creationId xmlns:a16="http://schemas.microsoft.com/office/drawing/2014/main" id="{984D1DDC-0216-3F4D-9750-22457B79A5E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497033" y="5388682"/>
              <a:ext cx="257080" cy="257080"/>
            </a:xfrm>
            <a:prstGeom prst="rect">
              <a:avLst/>
            </a:prstGeom>
          </p:spPr>
        </p:pic>
      </p:grpSp>
    </p:spTree>
    <p:extLst>
      <p:ext uri="{BB962C8B-B14F-4D97-AF65-F5344CB8AC3E}">
        <p14:creationId xmlns:p14="http://schemas.microsoft.com/office/powerpoint/2010/main" val="1263047978"/>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839FAC6A-47CA-2045-9029-B17E852DA2CC}"/>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7562D20A-9276-BE40-A90D-DE4861C641B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F5FDD0BA-6E68-C14F-8FDD-C838556327C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20</a:t>
            </a:fld>
            <a:endParaRPr lang="zh-CN" altLang="en-US" dirty="0"/>
          </a:p>
        </p:txBody>
      </p:sp>
      <p:sp>
        <p:nvSpPr>
          <p:cNvPr id="5" name="标题 4">
            <a:extLst>
              <a:ext uri="{FF2B5EF4-FFF2-40B4-BE49-F238E27FC236}">
                <a16:creationId xmlns:a16="http://schemas.microsoft.com/office/drawing/2014/main" id="{C464118E-2F18-534A-87AB-5F4DBD4FD14A}"/>
              </a:ext>
            </a:extLst>
          </p:cNvPr>
          <p:cNvSpPr>
            <a:spLocks noGrp="1"/>
          </p:cNvSpPr>
          <p:nvPr>
            <p:ph type="ctrTitle"/>
          </p:nvPr>
        </p:nvSpPr>
        <p:spPr/>
        <p:txBody>
          <a:bodyPr>
            <a:normAutofit fontScale="90000"/>
          </a:bodyPr>
          <a:lstStyle/>
          <a:p>
            <a:r>
              <a:rPr kumimoji="1" lang="en" altLang="zh-CN" dirty="0"/>
              <a:t>Industry-Leading Performance</a:t>
            </a:r>
            <a:endParaRPr kumimoji="1" lang="zh-CN" altLang="en-US" dirty="0"/>
          </a:p>
        </p:txBody>
      </p:sp>
      <p:grpSp>
        <p:nvGrpSpPr>
          <p:cNvPr id="50" name="组 86">
            <a:extLst>
              <a:ext uri="{FF2B5EF4-FFF2-40B4-BE49-F238E27FC236}">
                <a16:creationId xmlns:a16="http://schemas.microsoft.com/office/drawing/2014/main" id="{0FD225A1-FD69-4F4F-902F-BB105C7AFDE9}"/>
              </a:ext>
            </a:extLst>
          </p:cNvPr>
          <p:cNvGrpSpPr/>
          <p:nvPr/>
        </p:nvGrpSpPr>
        <p:grpSpPr>
          <a:xfrm>
            <a:off x="1061051" y="4620888"/>
            <a:ext cx="3791731" cy="1297923"/>
            <a:chOff x="1387213" y="4771840"/>
            <a:chExt cx="3791731" cy="1297923"/>
          </a:xfrm>
        </p:grpSpPr>
        <p:grpSp>
          <p:nvGrpSpPr>
            <p:cNvPr id="51" name="组 74">
              <a:extLst>
                <a:ext uri="{FF2B5EF4-FFF2-40B4-BE49-F238E27FC236}">
                  <a16:creationId xmlns:a16="http://schemas.microsoft.com/office/drawing/2014/main" id="{B10F0AFD-439D-5F43-B700-8D8E460FFEB0}"/>
                </a:ext>
              </a:extLst>
            </p:cNvPr>
            <p:cNvGrpSpPr/>
            <p:nvPr/>
          </p:nvGrpSpPr>
          <p:grpSpPr>
            <a:xfrm>
              <a:off x="1387213" y="4772346"/>
              <a:ext cx="3656947" cy="1297417"/>
              <a:chOff x="782849" y="4914742"/>
              <a:chExt cx="3656947" cy="1297417"/>
            </a:xfrm>
          </p:grpSpPr>
          <p:sp>
            <p:nvSpPr>
              <p:cNvPr id="63" name="矩形 62">
                <a:extLst>
                  <a:ext uri="{FF2B5EF4-FFF2-40B4-BE49-F238E27FC236}">
                    <a16:creationId xmlns:a16="http://schemas.microsoft.com/office/drawing/2014/main" id="{964C47CA-AD1C-2049-90E2-95DDD6BB9EAA}"/>
                  </a:ext>
                </a:extLst>
              </p:cNvPr>
              <p:cNvSpPr/>
              <p:nvPr/>
            </p:nvSpPr>
            <p:spPr bwMode="auto">
              <a:xfrm>
                <a:off x="782849" y="5177016"/>
                <a:ext cx="3656946" cy="255555"/>
              </a:xfrm>
              <a:prstGeom prst="rect">
                <a:avLst/>
              </a:prstGeom>
              <a:solidFill>
                <a:srgbClr val="435FBD">
                  <a:alpha val="1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64" name="矩形 63">
                <a:extLst>
                  <a:ext uri="{FF2B5EF4-FFF2-40B4-BE49-F238E27FC236}">
                    <a16:creationId xmlns:a16="http://schemas.microsoft.com/office/drawing/2014/main" id="{3966D8EC-EBD8-0744-A35D-49BB1C245BEB}"/>
                  </a:ext>
                </a:extLst>
              </p:cNvPr>
              <p:cNvSpPr/>
              <p:nvPr/>
            </p:nvSpPr>
            <p:spPr bwMode="auto">
              <a:xfrm>
                <a:off x="782850" y="4914742"/>
                <a:ext cx="3656946" cy="261700"/>
              </a:xfrm>
              <a:prstGeom prst="rect">
                <a:avLst/>
              </a:prstGeom>
              <a:solidFill>
                <a:srgbClr val="435FBD">
                  <a:alpha val="2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65" name="矩形 64">
                <a:extLst>
                  <a:ext uri="{FF2B5EF4-FFF2-40B4-BE49-F238E27FC236}">
                    <a16:creationId xmlns:a16="http://schemas.microsoft.com/office/drawing/2014/main" id="{AEB6F6A9-FC08-924B-B22B-4B4ED9996674}"/>
                  </a:ext>
                </a:extLst>
              </p:cNvPr>
              <p:cNvSpPr/>
              <p:nvPr/>
            </p:nvSpPr>
            <p:spPr bwMode="auto">
              <a:xfrm>
                <a:off x="782849" y="5695897"/>
                <a:ext cx="3656946" cy="255555"/>
              </a:xfrm>
              <a:prstGeom prst="rect">
                <a:avLst/>
              </a:prstGeom>
              <a:solidFill>
                <a:srgbClr val="435FBD">
                  <a:alpha val="1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66" name="矩形 65">
                <a:extLst>
                  <a:ext uri="{FF2B5EF4-FFF2-40B4-BE49-F238E27FC236}">
                    <a16:creationId xmlns:a16="http://schemas.microsoft.com/office/drawing/2014/main" id="{C0B1768C-8F6B-B541-97B2-0C0EF9239062}"/>
                  </a:ext>
                </a:extLst>
              </p:cNvPr>
              <p:cNvSpPr/>
              <p:nvPr/>
            </p:nvSpPr>
            <p:spPr bwMode="auto">
              <a:xfrm>
                <a:off x="782850" y="5433621"/>
                <a:ext cx="3650992" cy="261700"/>
              </a:xfrm>
              <a:prstGeom prst="rect">
                <a:avLst/>
              </a:prstGeom>
              <a:solidFill>
                <a:srgbClr val="435FBD">
                  <a:alpha val="2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67" name="矩形 66">
                <a:extLst>
                  <a:ext uri="{FF2B5EF4-FFF2-40B4-BE49-F238E27FC236}">
                    <a16:creationId xmlns:a16="http://schemas.microsoft.com/office/drawing/2014/main" id="{6477008F-E4E2-FB4D-8CCC-F64A88468BD6}"/>
                  </a:ext>
                </a:extLst>
              </p:cNvPr>
              <p:cNvSpPr/>
              <p:nvPr/>
            </p:nvSpPr>
            <p:spPr bwMode="auto">
              <a:xfrm>
                <a:off x="782850" y="5950459"/>
                <a:ext cx="3656946" cy="261700"/>
              </a:xfrm>
              <a:prstGeom prst="rect">
                <a:avLst/>
              </a:prstGeom>
              <a:solidFill>
                <a:srgbClr val="435FBD">
                  <a:alpha val="2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grpSp>
        <p:sp>
          <p:nvSpPr>
            <p:cNvPr id="52" name="文本框 51">
              <a:extLst>
                <a:ext uri="{FF2B5EF4-FFF2-40B4-BE49-F238E27FC236}">
                  <a16:creationId xmlns:a16="http://schemas.microsoft.com/office/drawing/2014/main" id="{9DFBBB5F-778F-3A44-883F-EB406CD79548}"/>
                </a:ext>
              </a:extLst>
            </p:cNvPr>
            <p:cNvSpPr txBox="1"/>
            <p:nvPr/>
          </p:nvSpPr>
          <p:spPr>
            <a:xfrm>
              <a:off x="1439823" y="5038518"/>
              <a:ext cx="461986" cy="253916"/>
            </a:xfrm>
            <a:prstGeom prst="rect">
              <a:avLst/>
            </a:prstGeom>
            <a:noFill/>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CPU</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53" name="文本框 52">
              <a:extLst>
                <a:ext uri="{FF2B5EF4-FFF2-40B4-BE49-F238E27FC236}">
                  <a16:creationId xmlns:a16="http://schemas.microsoft.com/office/drawing/2014/main" id="{A6A47748-01E5-FF4B-8053-E8BA2B861612}"/>
                </a:ext>
              </a:extLst>
            </p:cNvPr>
            <p:cNvSpPr txBox="1"/>
            <p:nvPr/>
          </p:nvSpPr>
          <p:spPr>
            <a:xfrm>
              <a:off x="1439823" y="5303470"/>
              <a:ext cx="489236" cy="253916"/>
            </a:xfrm>
            <a:prstGeom prst="rect">
              <a:avLst/>
            </a:prstGeom>
            <a:noFill/>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RAM</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54" name="文本框 53">
              <a:extLst>
                <a:ext uri="{FF2B5EF4-FFF2-40B4-BE49-F238E27FC236}">
                  <a16:creationId xmlns:a16="http://schemas.microsoft.com/office/drawing/2014/main" id="{F546A7AF-5857-E041-BD2A-94A4EC0A22C7}"/>
                </a:ext>
              </a:extLst>
            </p:cNvPr>
            <p:cNvSpPr txBox="1"/>
            <p:nvPr/>
          </p:nvSpPr>
          <p:spPr>
            <a:xfrm>
              <a:off x="2397120" y="5038518"/>
              <a:ext cx="2781824" cy="2539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2</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a:t>
              </a:r>
              <a:r>
                <a:rPr kumimoji="1" lang="en-US"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Intel</a:t>
              </a:r>
              <a:r>
                <a:rPr kumimoji="1" lang="en-US" altLang="en-US" sz="1050" b="0" i="0" u="none" strike="noStrike" kern="1200" cap="none" spc="0" normalizeH="0" baseline="30000" noProof="0" dirty="0">
                  <a:ln>
                    <a:noFill/>
                  </a:ln>
                  <a:solidFill>
                    <a:schemeClr val="bg1"/>
                  </a:solidFill>
                  <a:effectLst/>
                  <a:uLnTx/>
                  <a:uFillTx/>
                  <a:latin typeface="Century Gothic" charset="0"/>
                  <a:ea typeface="Century Gothic" charset="0"/>
                  <a:cs typeface="Century Gothic" charset="0"/>
                </a:rPr>
                <a:t>®</a:t>
              </a:r>
              <a:r>
                <a:rPr kumimoji="1" lang="en-US"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Xeon</a:t>
              </a:r>
              <a:r>
                <a:rPr kumimoji="1" lang="en-US" altLang="en-US" sz="1050" b="0" i="0" u="none" strike="noStrike" kern="1200" cap="none" spc="0" normalizeH="0" baseline="30000" noProof="0" dirty="0">
                  <a:ln>
                    <a:noFill/>
                  </a:ln>
                  <a:solidFill>
                    <a:schemeClr val="bg1"/>
                  </a:solidFill>
                  <a:effectLst/>
                  <a:uLnTx/>
                  <a:uFillTx/>
                  <a:latin typeface="Century Gothic" charset="0"/>
                  <a:ea typeface="Century Gothic" charset="0"/>
                  <a:cs typeface="Century Gothic" charset="0"/>
                </a:rPr>
                <a:t>®</a:t>
              </a:r>
              <a:r>
                <a:rPr kumimoji="1" lang="en-US"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CPU E5-26</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8</a:t>
              </a:r>
              <a:r>
                <a:rPr kumimoji="1" lang="en-US"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0 v</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4</a:t>
              </a:r>
              <a:r>
                <a:rPr kumimoji="1" lang="en-US" altLang="en-US" sz="1050" b="0" i="0" u="none" strike="noStrike" kern="1200" cap="none" spc="0" normalizeH="0" baseline="30000" noProof="0" dirty="0">
                  <a:ln>
                    <a:noFill/>
                  </a:ln>
                  <a:solidFill>
                    <a:schemeClr val="bg1"/>
                  </a:solidFill>
                  <a:effectLst/>
                  <a:uLnTx/>
                  <a:uFillTx/>
                  <a:latin typeface="Century Gothic" charset="0"/>
                  <a:ea typeface="Century Gothic" charset="0"/>
                  <a:cs typeface="Century Gothic" charset="0"/>
                </a:rPr>
                <a:t>®</a:t>
              </a:r>
              <a:r>
                <a:rPr kumimoji="1" lang="en-US"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2.4Hz </a:t>
              </a:r>
            </a:p>
          </p:txBody>
        </p:sp>
        <p:sp>
          <p:nvSpPr>
            <p:cNvPr id="55" name="文本框 54">
              <a:extLst>
                <a:ext uri="{FF2B5EF4-FFF2-40B4-BE49-F238E27FC236}">
                  <a16:creationId xmlns:a16="http://schemas.microsoft.com/office/drawing/2014/main" id="{6DF6D365-B319-2B4D-B479-EAA6E7C88298}"/>
                </a:ext>
              </a:extLst>
            </p:cNvPr>
            <p:cNvSpPr txBox="1"/>
            <p:nvPr/>
          </p:nvSpPr>
          <p:spPr>
            <a:xfrm>
              <a:off x="2397120" y="5303470"/>
              <a:ext cx="604653"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128GB</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56" name="文本框 55">
              <a:extLst>
                <a:ext uri="{FF2B5EF4-FFF2-40B4-BE49-F238E27FC236}">
                  <a16:creationId xmlns:a16="http://schemas.microsoft.com/office/drawing/2014/main" id="{22C9E875-31E3-624C-9DD5-8EEB3AB49BFF}"/>
                </a:ext>
              </a:extLst>
            </p:cNvPr>
            <p:cNvSpPr txBox="1"/>
            <p:nvPr/>
          </p:nvSpPr>
          <p:spPr>
            <a:xfrm>
              <a:off x="1439823" y="5556553"/>
              <a:ext cx="433132" cy="253916"/>
            </a:xfrm>
            <a:prstGeom prst="rect">
              <a:avLst/>
            </a:prstGeom>
            <a:noFill/>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Disk</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57" name="文本框 56">
              <a:extLst>
                <a:ext uri="{FF2B5EF4-FFF2-40B4-BE49-F238E27FC236}">
                  <a16:creationId xmlns:a16="http://schemas.microsoft.com/office/drawing/2014/main" id="{478F1170-F08E-B84C-9066-972B59C62AD6}"/>
                </a:ext>
              </a:extLst>
            </p:cNvPr>
            <p:cNvSpPr txBox="1"/>
            <p:nvPr/>
          </p:nvSpPr>
          <p:spPr>
            <a:xfrm>
              <a:off x="2397120" y="5556553"/>
              <a:ext cx="2473745" cy="2539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2</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Intel</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S4600</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SSD</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6</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1T</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HDD</a:t>
              </a:r>
            </a:p>
          </p:txBody>
        </p:sp>
        <p:sp>
          <p:nvSpPr>
            <p:cNvPr id="58" name="文本框 57">
              <a:extLst>
                <a:ext uri="{FF2B5EF4-FFF2-40B4-BE49-F238E27FC236}">
                  <a16:creationId xmlns:a16="http://schemas.microsoft.com/office/drawing/2014/main" id="{B0C446BE-E218-434B-8FED-768BC1EB541D}"/>
                </a:ext>
              </a:extLst>
            </p:cNvPr>
            <p:cNvSpPr txBox="1"/>
            <p:nvPr/>
          </p:nvSpPr>
          <p:spPr>
            <a:xfrm>
              <a:off x="1439823" y="4774265"/>
              <a:ext cx="551754" cy="253916"/>
            </a:xfrm>
            <a:prstGeom prst="rect">
              <a:avLst/>
            </a:prstGeom>
            <a:noFill/>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1" lang="en-US"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Hosts </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59" name="文本框 58">
              <a:extLst>
                <a:ext uri="{FF2B5EF4-FFF2-40B4-BE49-F238E27FC236}">
                  <a16:creationId xmlns:a16="http://schemas.microsoft.com/office/drawing/2014/main" id="{451111D6-4828-EE4C-A086-70EF0EBC5D9D}"/>
                </a:ext>
              </a:extLst>
            </p:cNvPr>
            <p:cNvSpPr txBox="1"/>
            <p:nvPr/>
          </p:nvSpPr>
          <p:spPr>
            <a:xfrm>
              <a:off x="2397120" y="4771840"/>
              <a:ext cx="260008"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3</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60" name="文本框 59">
              <a:extLst>
                <a:ext uri="{FF2B5EF4-FFF2-40B4-BE49-F238E27FC236}">
                  <a16:creationId xmlns:a16="http://schemas.microsoft.com/office/drawing/2014/main" id="{26E4C42B-167A-4A49-A985-17BBC714821B}"/>
                </a:ext>
              </a:extLst>
            </p:cNvPr>
            <p:cNvSpPr txBox="1"/>
            <p:nvPr/>
          </p:nvSpPr>
          <p:spPr>
            <a:xfrm>
              <a:off x="1439823" y="5801740"/>
              <a:ext cx="423514" cy="253916"/>
            </a:xfrm>
            <a:prstGeom prst="rect">
              <a:avLst/>
            </a:prstGeom>
            <a:noFill/>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NIC</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61" name="文本框 60">
              <a:extLst>
                <a:ext uri="{FF2B5EF4-FFF2-40B4-BE49-F238E27FC236}">
                  <a16:creationId xmlns:a16="http://schemas.microsoft.com/office/drawing/2014/main" id="{DE15D876-465F-474F-9C81-98B4CFDB3278}"/>
                </a:ext>
              </a:extLst>
            </p:cNvPr>
            <p:cNvSpPr txBox="1"/>
            <p:nvPr/>
          </p:nvSpPr>
          <p:spPr>
            <a:xfrm>
              <a:off x="2397120" y="5801740"/>
              <a:ext cx="2364559" cy="2539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2</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10GE</a:t>
              </a:r>
              <a:r>
                <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a:t>
              </a:r>
              <a:endPar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cxnSp>
          <p:nvCxnSpPr>
            <p:cNvPr id="62" name="直线连接符 61">
              <a:extLst>
                <a:ext uri="{FF2B5EF4-FFF2-40B4-BE49-F238E27FC236}">
                  <a16:creationId xmlns:a16="http://schemas.microsoft.com/office/drawing/2014/main" id="{D8077D72-B34E-0B4F-9A02-300DCF4D2075}"/>
                </a:ext>
              </a:extLst>
            </p:cNvPr>
            <p:cNvCxnSpPr/>
            <p:nvPr/>
          </p:nvCxnSpPr>
          <p:spPr>
            <a:xfrm flipH="1">
              <a:off x="2202083" y="4771840"/>
              <a:ext cx="3132" cy="129792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8" name="组 87">
            <a:extLst>
              <a:ext uri="{FF2B5EF4-FFF2-40B4-BE49-F238E27FC236}">
                <a16:creationId xmlns:a16="http://schemas.microsoft.com/office/drawing/2014/main" id="{70ADCF47-961E-2C47-B4B6-B5FD029F9FE6}"/>
              </a:ext>
            </a:extLst>
          </p:cNvPr>
          <p:cNvGrpSpPr/>
          <p:nvPr/>
        </p:nvGrpSpPr>
        <p:grpSpPr>
          <a:xfrm>
            <a:off x="4873220" y="4620888"/>
            <a:ext cx="6084517" cy="1052485"/>
            <a:chOff x="5309788" y="4756571"/>
            <a:chExt cx="6084517" cy="1052485"/>
          </a:xfrm>
        </p:grpSpPr>
        <p:grpSp>
          <p:nvGrpSpPr>
            <p:cNvPr id="69" name="组 84">
              <a:extLst>
                <a:ext uri="{FF2B5EF4-FFF2-40B4-BE49-F238E27FC236}">
                  <a16:creationId xmlns:a16="http://schemas.microsoft.com/office/drawing/2014/main" id="{3B455F33-6C57-4C4E-A37B-47F6FDEFC4FB}"/>
                </a:ext>
              </a:extLst>
            </p:cNvPr>
            <p:cNvGrpSpPr/>
            <p:nvPr/>
          </p:nvGrpSpPr>
          <p:grpSpPr>
            <a:xfrm>
              <a:off x="5309788" y="4772346"/>
              <a:ext cx="6084517" cy="1036710"/>
              <a:chOff x="4705424" y="4914742"/>
              <a:chExt cx="6084517" cy="1036710"/>
            </a:xfrm>
          </p:grpSpPr>
          <p:grpSp>
            <p:nvGrpSpPr>
              <p:cNvPr id="78" name="组 77">
                <a:extLst>
                  <a:ext uri="{FF2B5EF4-FFF2-40B4-BE49-F238E27FC236}">
                    <a16:creationId xmlns:a16="http://schemas.microsoft.com/office/drawing/2014/main" id="{EB0F7F83-4CFB-F543-AADB-D6DCAD6CF976}"/>
                  </a:ext>
                </a:extLst>
              </p:cNvPr>
              <p:cNvGrpSpPr/>
              <p:nvPr/>
            </p:nvGrpSpPr>
            <p:grpSpPr>
              <a:xfrm>
                <a:off x="4705424" y="4914742"/>
                <a:ext cx="6084517" cy="1036710"/>
                <a:chOff x="782849" y="4914742"/>
                <a:chExt cx="6084517" cy="1036710"/>
              </a:xfrm>
            </p:grpSpPr>
            <p:sp>
              <p:nvSpPr>
                <p:cNvPr id="80" name="矩形 79">
                  <a:extLst>
                    <a:ext uri="{FF2B5EF4-FFF2-40B4-BE49-F238E27FC236}">
                      <a16:creationId xmlns:a16="http://schemas.microsoft.com/office/drawing/2014/main" id="{B34FD25B-0D01-9E44-8B53-662C19083E70}"/>
                    </a:ext>
                  </a:extLst>
                </p:cNvPr>
                <p:cNvSpPr/>
                <p:nvPr/>
              </p:nvSpPr>
              <p:spPr bwMode="auto">
                <a:xfrm>
                  <a:off x="3966356" y="4915248"/>
                  <a:ext cx="2901010" cy="1036203"/>
                </a:xfrm>
                <a:prstGeom prst="rect">
                  <a:avLst/>
                </a:prstGeom>
                <a:solidFill>
                  <a:srgbClr val="435FBD">
                    <a:alpha val="2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81" name="矩形 80">
                  <a:extLst>
                    <a:ext uri="{FF2B5EF4-FFF2-40B4-BE49-F238E27FC236}">
                      <a16:creationId xmlns:a16="http://schemas.microsoft.com/office/drawing/2014/main" id="{4D81F084-B818-C34A-A247-C409A10C303A}"/>
                    </a:ext>
                  </a:extLst>
                </p:cNvPr>
                <p:cNvSpPr/>
                <p:nvPr/>
              </p:nvSpPr>
              <p:spPr bwMode="auto">
                <a:xfrm>
                  <a:off x="782849" y="5177016"/>
                  <a:ext cx="2901010" cy="255555"/>
                </a:xfrm>
                <a:prstGeom prst="rect">
                  <a:avLst/>
                </a:prstGeom>
                <a:solidFill>
                  <a:srgbClr val="435FBD">
                    <a:alpha val="1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82" name="矩形 81">
                  <a:extLst>
                    <a:ext uri="{FF2B5EF4-FFF2-40B4-BE49-F238E27FC236}">
                      <a16:creationId xmlns:a16="http://schemas.microsoft.com/office/drawing/2014/main" id="{1C9CC287-F7A1-0D4A-AE8E-D456857194B6}"/>
                    </a:ext>
                  </a:extLst>
                </p:cNvPr>
                <p:cNvSpPr/>
                <p:nvPr/>
              </p:nvSpPr>
              <p:spPr bwMode="auto">
                <a:xfrm>
                  <a:off x="782850" y="4914742"/>
                  <a:ext cx="2901010" cy="261700"/>
                </a:xfrm>
                <a:prstGeom prst="rect">
                  <a:avLst/>
                </a:prstGeom>
                <a:solidFill>
                  <a:srgbClr val="435FBD">
                    <a:alpha val="2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83" name="矩形 82">
                  <a:extLst>
                    <a:ext uri="{FF2B5EF4-FFF2-40B4-BE49-F238E27FC236}">
                      <a16:creationId xmlns:a16="http://schemas.microsoft.com/office/drawing/2014/main" id="{25BF926B-5D2F-A047-8CD1-5AB21C95F530}"/>
                    </a:ext>
                  </a:extLst>
                </p:cNvPr>
                <p:cNvSpPr/>
                <p:nvPr/>
              </p:nvSpPr>
              <p:spPr bwMode="auto">
                <a:xfrm>
                  <a:off x="782849" y="5695897"/>
                  <a:ext cx="2901010" cy="255555"/>
                </a:xfrm>
                <a:prstGeom prst="rect">
                  <a:avLst/>
                </a:prstGeom>
                <a:solidFill>
                  <a:srgbClr val="435FBD">
                    <a:alpha val="1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84" name="矩形 83">
                  <a:extLst>
                    <a:ext uri="{FF2B5EF4-FFF2-40B4-BE49-F238E27FC236}">
                      <a16:creationId xmlns:a16="http://schemas.microsoft.com/office/drawing/2014/main" id="{E4D8F7B7-81C1-AE49-8041-E377617EA6F7}"/>
                    </a:ext>
                  </a:extLst>
                </p:cNvPr>
                <p:cNvSpPr/>
                <p:nvPr/>
              </p:nvSpPr>
              <p:spPr bwMode="auto">
                <a:xfrm>
                  <a:off x="782850" y="5433621"/>
                  <a:ext cx="2896287" cy="261700"/>
                </a:xfrm>
                <a:prstGeom prst="rect">
                  <a:avLst/>
                </a:prstGeom>
                <a:solidFill>
                  <a:srgbClr val="435FBD">
                    <a:alpha val="20000"/>
                  </a:srgb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grpSp>
          <p:cxnSp>
            <p:nvCxnSpPr>
              <p:cNvPr id="79" name="直线连接符 78">
                <a:extLst>
                  <a:ext uri="{FF2B5EF4-FFF2-40B4-BE49-F238E27FC236}">
                    <a16:creationId xmlns:a16="http://schemas.microsoft.com/office/drawing/2014/main" id="{EDE1CE18-C8E1-B146-8880-FE4E036F916D}"/>
                  </a:ext>
                </a:extLst>
              </p:cNvPr>
              <p:cNvCxnSpPr/>
              <p:nvPr/>
            </p:nvCxnSpPr>
            <p:spPr>
              <a:xfrm>
                <a:off x="5830945" y="4917999"/>
                <a:ext cx="0" cy="102613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0" name="文本框 69">
              <a:extLst>
                <a:ext uri="{FF2B5EF4-FFF2-40B4-BE49-F238E27FC236}">
                  <a16:creationId xmlns:a16="http://schemas.microsoft.com/office/drawing/2014/main" id="{76605321-E6E6-7A4F-8951-5A8DBEF614B7}"/>
                </a:ext>
              </a:extLst>
            </p:cNvPr>
            <p:cNvSpPr txBox="1"/>
            <p:nvPr/>
          </p:nvSpPr>
          <p:spPr>
            <a:xfrm>
              <a:off x="5452300" y="4771067"/>
              <a:ext cx="952505"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err="1">
                  <a:ln>
                    <a:noFill/>
                  </a:ln>
                  <a:solidFill>
                    <a:schemeClr val="bg1"/>
                  </a:solidFill>
                  <a:effectLst/>
                  <a:uLnTx/>
                  <a:uFillTx/>
                  <a:latin typeface="Century Gothic" charset="0"/>
                  <a:ea typeface="Century Gothic" charset="0"/>
                  <a:cs typeface="Century Gothic" charset="0"/>
                </a:rPr>
                <a:t>aCloud</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 ver.</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71" name="文本框 70">
              <a:extLst>
                <a:ext uri="{FF2B5EF4-FFF2-40B4-BE49-F238E27FC236}">
                  <a16:creationId xmlns:a16="http://schemas.microsoft.com/office/drawing/2014/main" id="{1D4D61B2-B1CF-4144-B475-7C336E4A1DD0}"/>
                </a:ext>
              </a:extLst>
            </p:cNvPr>
            <p:cNvSpPr txBox="1"/>
            <p:nvPr/>
          </p:nvSpPr>
          <p:spPr>
            <a:xfrm>
              <a:off x="6617261" y="4756571"/>
              <a:ext cx="974947"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aCloud5.8</a:t>
              </a:r>
              <a:r>
                <a:rPr kumimoji="1" lang="en-US"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a:t>
              </a: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6</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72" name="文本框 71">
              <a:extLst>
                <a:ext uri="{FF2B5EF4-FFF2-40B4-BE49-F238E27FC236}">
                  <a16:creationId xmlns:a16="http://schemas.microsoft.com/office/drawing/2014/main" id="{DF88FBEC-8BE0-854D-94A1-8F341ADBF86E}"/>
                </a:ext>
              </a:extLst>
            </p:cNvPr>
            <p:cNvSpPr txBox="1"/>
            <p:nvPr/>
          </p:nvSpPr>
          <p:spPr>
            <a:xfrm>
              <a:off x="5457584" y="5039111"/>
              <a:ext cx="822661"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VSAN ver.</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73" name="文本框 72">
              <a:extLst>
                <a:ext uri="{FF2B5EF4-FFF2-40B4-BE49-F238E27FC236}">
                  <a16:creationId xmlns:a16="http://schemas.microsoft.com/office/drawing/2014/main" id="{C83F74CF-13FC-D645-8C5F-0CCF96EF9217}"/>
                </a:ext>
              </a:extLst>
            </p:cNvPr>
            <p:cNvSpPr txBox="1"/>
            <p:nvPr/>
          </p:nvSpPr>
          <p:spPr>
            <a:xfrm>
              <a:off x="6617261" y="5037892"/>
              <a:ext cx="1875232"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VSAN6.6</a:t>
              </a:r>
            </a:p>
          </p:txBody>
        </p:sp>
        <p:sp>
          <p:nvSpPr>
            <p:cNvPr id="74" name="文本框 73">
              <a:extLst>
                <a:ext uri="{FF2B5EF4-FFF2-40B4-BE49-F238E27FC236}">
                  <a16:creationId xmlns:a16="http://schemas.microsoft.com/office/drawing/2014/main" id="{D66EF93B-2851-C14E-847B-3C07AA068D2B}"/>
                </a:ext>
              </a:extLst>
            </p:cNvPr>
            <p:cNvSpPr txBox="1"/>
            <p:nvPr/>
          </p:nvSpPr>
          <p:spPr>
            <a:xfrm>
              <a:off x="5468291" y="5288955"/>
              <a:ext cx="447558"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Tool</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75" name="文本框 74">
              <a:extLst>
                <a:ext uri="{FF2B5EF4-FFF2-40B4-BE49-F238E27FC236}">
                  <a16:creationId xmlns:a16="http://schemas.microsoft.com/office/drawing/2014/main" id="{61CC09C4-7DBB-674F-8B1B-773451DFC06E}"/>
                </a:ext>
              </a:extLst>
            </p:cNvPr>
            <p:cNvSpPr txBox="1"/>
            <p:nvPr/>
          </p:nvSpPr>
          <p:spPr>
            <a:xfrm>
              <a:off x="6617261" y="5290175"/>
              <a:ext cx="720069"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err="1">
                  <a:ln>
                    <a:noFill/>
                  </a:ln>
                  <a:solidFill>
                    <a:schemeClr val="bg1"/>
                  </a:solidFill>
                  <a:effectLst/>
                  <a:uLnTx/>
                  <a:uFillTx/>
                  <a:latin typeface="Century Gothic" charset="0"/>
                  <a:ea typeface="Century Gothic" charset="0"/>
                  <a:cs typeface="Century Gothic" charset="0"/>
                </a:rPr>
                <a:t>IOmeter</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76" name="文本框 75">
              <a:extLst>
                <a:ext uri="{FF2B5EF4-FFF2-40B4-BE49-F238E27FC236}">
                  <a16:creationId xmlns:a16="http://schemas.microsoft.com/office/drawing/2014/main" id="{16955454-2723-AD42-84FE-1308494FCB98}"/>
                </a:ext>
              </a:extLst>
            </p:cNvPr>
            <p:cNvSpPr txBox="1"/>
            <p:nvPr/>
          </p:nvSpPr>
          <p:spPr>
            <a:xfrm>
              <a:off x="5460899" y="5540592"/>
              <a:ext cx="768159" cy="2539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IO depth</a:t>
              </a:r>
              <a:endParaRPr kumimoji="1" lang="zh-CN" altLang="en-US"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endParaRPr>
            </a:p>
          </p:txBody>
        </p:sp>
        <p:sp>
          <p:nvSpPr>
            <p:cNvPr id="77" name="文本框 76">
              <a:extLst>
                <a:ext uri="{FF2B5EF4-FFF2-40B4-BE49-F238E27FC236}">
                  <a16:creationId xmlns:a16="http://schemas.microsoft.com/office/drawing/2014/main" id="{FC5853B1-B665-2442-A0AF-91B50F7017A0}"/>
                </a:ext>
              </a:extLst>
            </p:cNvPr>
            <p:cNvSpPr txBox="1"/>
            <p:nvPr/>
          </p:nvSpPr>
          <p:spPr>
            <a:xfrm>
              <a:off x="6617261" y="5540592"/>
              <a:ext cx="1875232"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050" b="0"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rPr>
                <a:t>32</a:t>
              </a:r>
            </a:p>
          </p:txBody>
        </p:sp>
      </p:grpSp>
      <p:graphicFrame>
        <p:nvGraphicFramePr>
          <p:cNvPr id="85" name="Chart 56">
            <a:extLst>
              <a:ext uri="{FF2B5EF4-FFF2-40B4-BE49-F238E27FC236}">
                <a16:creationId xmlns:a16="http://schemas.microsoft.com/office/drawing/2014/main" id="{2837569A-01AC-9048-B96D-5BA7232757EB}"/>
              </a:ext>
            </a:extLst>
          </p:cNvPr>
          <p:cNvGraphicFramePr>
            <a:graphicFrameLocks/>
          </p:cNvGraphicFramePr>
          <p:nvPr>
            <p:extLst>
              <p:ext uri="{D42A27DB-BD31-4B8C-83A1-F6EECF244321}">
                <p14:modId xmlns:p14="http://schemas.microsoft.com/office/powerpoint/2010/main" val="1152511898"/>
              </p:ext>
            </p:extLst>
          </p:nvPr>
        </p:nvGraphicFramePr>
        <p:xfrm>
          <a:off x="951858" y="1304109"/>
          <a:ext cx="4890109" cy="29488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6" name="Chart 57">
            <a:extLst>
              <a:ext uri="{FF2B5EF4-FFF2-40B4-BE49-F238E27FC236}">
                <a16:creationId xmlns:a16="http://schemas.microsoft.com/office/drawing/2014/main" id="{8A736651-637A-8B4E-84E7-A2A348EC9EC9}"/>
              </a:ext>
            </a:extLst>
          </p:cNvPr>
          <p:cNvGraphicFramePr>
            <a:graphicFrameLocks/>
          </p:cNvGraphicFramePr>
          <p:nvPr>
            <p:extLst>
              <p:ext uri="{D42A27DB-BD31-4B8C-83A1-F6EECF244321}">
                <p14:modId xmlns:p14="http://schemas.microsoft.com/office/powerpoint/2010/main" val="2658511092"/>
              </p:ext>
            </p:extLst>
          </p:nvPr>
        </p:nvGraphicFramePr>
        <p:xfrm>
          <a:off x="6330648" y="1286741"/>
          <a:ext cx="4617986" cy="2948867"/>
        </p:xfrm>
        <a:graphic>
          <a:graphicData uri="http://schemas.openxmlformats.org/drawingml/2006/chart">
            <c:chart xmlns:c="http://schemas.openxmlformats.org/drawingml/2006/chart" xmlns:r="http://schemas.openxmlformats.org/officeDocument/2006/relationships" r:id="rId4"/>
          </a:graphicData>
        </a:graphic>
      </p:graphicFrame>
      <p:sp>
        <p:nvSpPr>
          <p:cNvPr id="87" name="Text Box 7">
            <a:extLst>
              <a:ext uri="{FF2B5EF4-FFF2-40B4-BE49-F238E27FC236}">
                <a16:creationId xmlns:a16="http://schemas.microsoft.com/office/drawing/2014/main" id="{C2CE2AF5-6F7D-024D-8BD5-87EB7E5CAF4E}"/>
              </a:ext>
            </a:extLst>
          </p:cNvPr>
          <p:cNvSpPr/>
          <p:nvPr/>
        </p:nvSpPr>
        <p:spPr>
          <a:xfrm>
            <a:off x="8229909" y="4639394"/>
            <a:ext cx="2727828" cy="307777"/>
          </a:xfrm>
          <a:prstGeom prst="rect">
            <a:avLst/>
          </a:prstGeom>
          <a:noFill/>
          <a:ln w="9525">
            <a:no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sym typeface="Arial" panose="020B0604020202020204" charset="-100"/>
              </a:rPr>
              <a:t>Performance </a:t>
            </a:r>
            <a:r>
              <a:rPr kumimoji="0" lang="en-US" altLang="zh-CN" sz="1400" b="1" i="0" u="none" strike="noStrike" kern="1200" cap="none" spc="0" normalizeH="0" baseline="0" noProof="0" dirty="0" err="1">
                <a:ln>
                  <a:noFill/>
                </a:ln>
                <a:solidFill>
                  <a:schemeClr val="bg1"/>
                </a:solidFill>
                <a:effectLst/>
                <a:uLnTx/>
                <a:uFillTx/>
                <a:latin typeface="Century Gothic" charset="0"/>
                <a:ea typeface="Century Gothic" charset="0"/>
                <a:cs typeface="Century Gothic" charset="0"/>
                <a:sym typeface="Arial" panose="020B0604020202020204" charset="-100"/>
              </a:rPr>
              <a:t>v.s</a:t>
            </a:r>
            <a:r>
              <a:rPr kumimoji="0" lang="en-US" altLang="zh-CN" sz="1400" b="1"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sym typeface="Arial" panose="020B0604020202020204" charset="-100"/>
              </a:rPr>
              <a:t>. </a:t>
            </a:r>
            <a:r>
              <a:rPr kumimoji="0" lang="en-US" altLang="zh-CN" sz="1400" b="1" i="0" u="none" strike="noStrike" kern="1200" cap="none" spc="0" normalizeH="0" baseline="0" noProof="0" dirty="0" err="1">
                <a:ln>
                  <a:noFill/>
                </a:ln>
                <a:solidFill>
                  <a:schemeClr val="bg1"/>
                </a:solidFill>
                <a:effectLst/>
                <a:uLnTx/>
                <a:uFillTx/>
                <a:latin typeface="Century Gothic" charset="0"/>
                <a:ea typeface="Century Gothic" charset="0"/>
                <a:cs typeface="Century Gothic" charset="0"/>
                <a:sym typeface="Arial" panose="020B0604020202020204" charset="-100"/>
              </a:rPr>
              <a:t>vSAN</a:t>
            </a:r>
            <a:r>
              <a:rPr kumimoji="0" lang="en-US" altLang="zh-CN" sz="1400" b="1"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sym typeface="Arial" panose="020B0604020202020204" charset="-100"/>
              </a:rPr>
              <a:t>: </a:t>
            </a:r>
            <a:endParaRPr kumimoji="0" lang="zh-CN" altLang="en-US" sz="1400" b="1" i="0" u="none" strike="noStrike" kern="1200" cap="none" spc="0" normalizeH="0" baseline="0" noProof="0" dirty="0">
              <a:ln>
                <a:noFill/>
              </a:ln>
              <a:solidFill>
                <a:schemeClr val="bg1"/>
              </a:solidFill>
              <a:effectLst/>
              <a:uLnTx/>
              <a:uFillTx/>
              <a:latin typeface="Century Gothic" charset="0"/>
              <a:ea typeface="Century Gothic" charset="0"/>
              <a:cs typeface="Century Gothic" charset="0"/>
              <a:sym typeface="Arial" panose="020B0604020202020204" charset="-100"/>
            </a:endParaRPr>
          </a:p>
        </p:txBody>
      </p:sp>
      <p:grpSp>
        <p:nvGrpSpPr>
          <p:cNvPr id="88" name="组 97">
            <a:extLst>
              <a:ext uri="{FF2B5EF4-FFF2-40B4-BE49-F238E27FC236}">
                <a16:creationId xmlns:a16="http://schemas.microsoft.com/office/drawing/2014/main" id="{F86DD5CA-5A8F-C84D-BC14-A7F594679626}"/>
              </a:ext>
            </a:extLst>
          </p:cNvPr>
          <p:cNvGrpSpPr/>
          <p:nvPr/>
        </p:nvGrpSpPr>
        <p:grpSpPr>
          <a:xfrm>
            <a:off x="8405828" y="4888874"/>
            <a:ext cx="2375990" cy="779701"/>
            <a:chOff x="8572644" y="5097692"/>
            <a:chExt cx="2375990" cy="779701"/>
          </a:xfrm>
        </p:grpSpPr>
        <p:sp>
          <p:nvSpPr>
            <p:cNvPr id="89" name="Text Box 7">
              <a:extLst>
                <a:ext uri="{FF2B5EF4-FFF2-40B4-BE49-F238E27FC236}">
                  <a16:creationId xmlns:a16="http://schemas.microsoft.com/office/drawing/2014/main" id="{03DCD6FC-B8F1-6248-A796-7BD0D2DC1424}"/>
                </a:ext>
              </a:extLst>
            </p:cNvPr>
            <p:cNvSpPr/>
            <p:nvPr/>
          </p:nvSpPr>
          <p:spPr>
            <a:xfrm>
              <a:off x="9516185" y="5097692"/>
              <a:ext cx="1432449" cy="779701"/>
            </a:xfrm>
            <a:prstGeom prst="rect">
              <a:avLst/>
            </a:prstGeom>
            <a:noFill/>
            <a:ln w="9525">
              <a:noFill/>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B0F0"/>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Throughput </a:t>
              </a:r>
              <a:r>
                <a:rPr kumimoji="0" lang="en-US" altLang="zh-CN" sz="1100" b="0" i="0" u="none" strike="noStrike" kern="1200" cap="none" spc="0" normalizeH="0" baseline="0" noProof="0" dirty="0">
                  <a:ln>
                    <a:noFill/>
                  </a:ln>
                  <a:solidFill>
                    <a:srgbClr val="00B0F0"/>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avg.</a:t>
              </a:r>
              <a:r>
                <a:rPr kumimoji="0" lang="en-US" altLang="zh-CN" sz="900" b="0" i="0" u="none" strike="noStrike" kern="1200" cap="none" spc="0" normalizeH="0" baseline="0" noProof="0" dirty="0">
                  <a:ln>
                    <a:noFill/>
                  </a:ln>
                  <a:solidFill>
                    <a:srgbClr val="00B0F0"/>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 </a:t>
              </a:r>
              <a:r>
                <a:rPr kumimoji="0" lang="en-US" altLang="zh-CN" b="1" i="0" u="none" strike="noStrike" kern="1200" cap="none" spc="0" normalizeH="0" baseline="0" noProof="0" dirty="0">
                  <a:ln>
                    <a:noFill/>
                  </a:ln>
                  <a:solidFill>
                    <a:srgbClr val="79BD28"/>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90</a:t>
              </a:r>
              <a:r>
                <a:rPr kumimoji="0" lang="zh-CN" altLang="en-US" b="1" i="0" u="none" strike="noStrike" kern="1200" cap="none" spc="0" normalizeH="0" baseline="0" noProof="0" dirty="0">
                  <a:ln>
                    <a:noFill/>
                  </a:ln>
                  <a:solidFill>
                    <a:srgbClr val="79BD28"/>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a:t>
              </a:r>
            </a:p>
          </p:txBody>
        </p:sp>
        <p:grpSp>
          <p:nvGrpSpPr>
            <p:cNvPr id="90" name="组 96">
              <a:extLst>
                <a:ext uri="{FF2B5EF4-FFF2-40B4-BE49-F238E27FC236}">
                  <a16:creationId xmlns:a16="http://schemas.microsoft.com/office/drawing/2014/main" id="{1EF80237-8CA9-344C-970E-4FDCA627283E}"/>
                </a:ext>
              </a:extLst>
            </p:cNvPr>
            <p:cNvGrpSpPr/>
            <p:nvPr/>
          </p:nvGrpSpPr>
          <p:grpSpPr>
            <a:xfrm>
              <a:off x="8572644" y="5097692"/>
              <a:ext cx="901102" cy="779701"/>
              <a:chOff x="8374418" y="5097692"/>
              <a:chExt cx="901102" cy="779701"/>
            </a:xfrm>
          </p:grpSpPr>
          <p:sp>
            <p:nvSpPr>
              <p:cNvPr id="92" name="Text Box 7">
                <a:extLst>
                  <a:ext uri="{FF2B5EF4-FFF2-40B4-BE49-F238E27FC236}">
                    <a16:creationId xmlns:a16="http://schemas.microsoft.com/office/drawing/2014/main" id="{B89D745E-92F2-4044-B07C-60628AB093BE}"/>
                  </a:ext>
                </a:extLst>
              </p:cNvPr>
              <p:cNvSpPr/>
              <p:nvPr/>
            </p:nvSpPr>
            <p:spPr>
              <a:xfrm>
                <a:off x="8374418" y="5097692"/>
                <a:ext cx="901102" cy="779701"/>
              </a:xfrm>
              <a:prstGeom prst="rect">
                <a:avLst/>
              </a:prstGeom>
              <a:noFill/>
              <a:ln w="9525">
                <a:noFill/>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B0F0"/>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IOPS</a:t>
                </a:r>
                <a:r>
                  <a:rPr kumimoji="0" lang="en-US" altLang="zh-CN" sz="900" b="0" i="0" u="none" strike="noStrike" kern="1200" cap="none" spc="0" normalizeH="0" baseline="0" noProof="0" dirty="0">
                    <a:ln>
                      <a:noFill/>
                    </a:ln>
                    <a:solidFill>
                      <a:srgbClr val="00B0F0"/>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 avg.: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b="1" i="0" u="none" strike="noStrike" kern="1200" cap="none" spc="0" normalizeH="0" baseline="0" noProof="0" dirty="0">
                    <a:ln>
                      <a:noFill/>
                    </a:ln>
                    <a:solidFill>
                      <a:srgbClr val="79BD28"/>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50</a:t>
                </a:r>
                <a:r>
                  <a:rPr kumimoji="0" lang="zh-CN" altLang="en-US" b="1" i="0" u="none" strike="noStrike" kern="1200" cap="none" spc="0" normalizeH="0" baseline="0" noProof="0" dirty="0">
                    <a:ln>
                      <a:noFill/>
                    </a:ln>
                    <a:solidFill>
                      <a:srgbClr val="79BD28"/>
                    </a:solidFill>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charset="-100"/>
                  </a:rPr>
                  <a:t>%</a:t>
                </a:r>
              </a:p>
            </p:txBody>
          </p:sp>
          <p:sp>
            <p:nvSpPr>
              <p:cNvPr id="93" name="上箭头 92">
                <a:extLst>
                  <a:ext uri="{FF2B5EF4-FFF2-40B4-BE49-F238E27FC236}">
                    <a16:creationId xmlns:a16="http://schemas.microsoft.com/office/drawing/2014/main" id="{D708BCCF-0622-0B49-A385-FBA8A4AA058C}"/>
                  </a:ext>
                </a:extLst>
              </p:cNvPr>
              <p:cNvSpPr/>
              <p:nvPr/>
            </p:nvSpPr>
            <p:spPr bwMode="auto">
              <a:xfrm>
                <a:off x="8994830" y="5559459"/>
                <a:ext cx="133004" cy="219594"/>
              </a:xfrm>
              <a:prstGeom prst="upArrow">
                <a:avLst/>
              </a:prstGeom>
              <a:solidFill>
                <a:srgbClr val="79BD28"/>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600" b="0" i="0" u="none" strike="noStrike" kern="1200" cap="none" spc="0" normalizeH="0" baseline="0" noProof="0" dirty="0">
                  <a:ln>
                    <a:noFill/>
                  </a:ln>
                  <a:solidFill>
                    <a:srgbClr val="347243"/>
                  </a:solidFill>
                  <a:effectLst/>
                  <a:uLnTx/>
                  <a:uFillTx/>
                  <a:latin typeface="Arial" panose="020B0604020202020204" pitchFamily="34" charset="0"/>
                  <a:ea typeface="Microsoft YaHei"/>
                  <a:cs typeface="Arial" panose="020B0604020202020204" pitchFamily="34" charset="0"/>
                </a:endParaRPr>
              </a:p>
            </p:txBody>
          </p:sp>
        </p:grpSp>
        <p:sp>
          <p:nvSpPr>
            <p:cNvPr id="91" name="上箭头 90">
              <a:extLst>
                <a:ext uri="{FF2B5EF4-FFF2-40B4-BE49-F238E27FC236}">
                  <a16:creationId xmlns:a16="http://schemas.microsoft.com/office/drawing/2014/main" id="{ABF07BA8-856F-9642-A3FB-B7B2BCC5B3AC}"/>
                </a:ext>
              </a:extLst>
            </p:cNvPr>
            <p:cNvSpPr/>
            <p:nvPr/>
          </p:nvSpPr>
          <p:spPr bwMode="auto">
            <a:xfrm>
              <a:off x="10121908" y="5568185"/>
              <a:ext cx="133004" cy="219594"/>
            </a:xfrm>
            <a:prstGeom prst="upArrow">
              <a:avLst/>
            </a:prstGeom>
            <a:solidFill>
              <a:srgbClr val="79BD28"/>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1" lang="zh-CN" altLang="en-US" sz="1600" b="0" i="0" u="none" strike="noStrike" kern="1200" cap="none" spc="0" normalizeH="0" baseline="0" noProof="0" dirty="0">
                <a:ln>
                  <a:noFill/>
                </a:ln>
                <a:solidFill>
                  <a:srgbClr val="347243"/>
                </a:solidFill>
                <a:effectLst/>
                <a:uLnTx/>
                <a:uFillTx/>
                <a:latin typeface="Arial" panose="020B0604020202020204" pitchFamily="34" charset="0"/>
                <a:ea typeface="Microsoft YaHei"/>
                <a:cs typeface="Arial" panose="020B0604020202020204" pitchFamily="34" charset="0"/>
              </a:endParaRPr>
            </a:p>
          </p:txBody>
        </p:sp>
      </p:grpSp>
    </p:spTree>
    <p:extLst>
      <p:ext uri="{BB962C8B-B14F-4D97-AF65-F5344CB8AC3E}">
        <p14:creationId xmlns:p14="http://schemas.microsoft.com/office/powerpoint/2010/main" val="1712825939"/>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0463027-6DD3-B54C-988F-707EFABDA532}"/>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5701161E-9C49-2D41-BB76-7E94907029F8}"/>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1B278DDE-068E-9346-9AEC-8FAA77E8FBB0}"/>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21</a:t>
            </a:fld>
            <a:endParaRPr lang="zh-CN" altLang="en-US" dirty="0"/>
          </a:p>
        </p:txBody>
      </p:sp>
      <p:sp>
        <p:nvSpPr>
          <p:cNvPr id="5" name="标题 4">
            <a:extLst>
              <a:ext uri="{FF2B5EF4-FFF2-40B4-BE49-F238E27FC236}">
                <a16:creationId xmlns:a16="http://schemas.microsoft.com/office/drawing/2014/main" id="{35E6722A-2F5E-464B-A446-23958E04D50C}"/>
              </a:ext>
            </a:extLst>
          </p:cNvPr>
          <p:cNvSpPr>
            <a:spLocks noGrp="1"/>
          </p:cNvSpPr>
          <p:nvPr>
            <p:ph type="ctrTitle"/>
          </p:nvPr>
        </p:nvSpPr>
        <p:spPr>
          <a:xfrm>
            <a:off x="558800" y="165099"/>
            <a:ext cx="7594600" cy="550863"/>
          </a:xfrm>
        </p:spPr>
        <p:txBody>
          <a:bodyPr>
            <a:normAutofit/>
          </a:bodyPr>
          <a:lstStyle/>
          <a:p>
            <a:r>
              <a:rPr kumimoji="1" lang="en" altLang="zh-CN" dirty="0"/>
              <a:t>Unparalleled Visibility and Manageability</a:t>
            </a:r>
            <a:endParaRPr kumimoji="1" lang="zh-CN" altLang="en-US" dirty="0"/>
          </a:p>
        </p:txBody>
      </p:sp>
      <p:grpSp>
        <p:nvGrpSpPr>
          <p:cNvPr id="19" name="组合 18">
            <a:extLst>
              <a:ext uri="{FF2B5EF4-FFF2-40B4-BE49-F238E27FC236}">
                <a16:creationId xmlns:a16="http://schemas.microsoft.com/office/drawing/2014/main" id="{45D787C5-3A7C-434A-B466-A785D7FE3A45}"/>
              </a:ext>
            </a:extLst>
          </p:cNvPr>
          <p:cNvGrpSpPr/>
          <p:nvPr/>
        </p:nvGrpSpPr>
        <p:grpSpPr>
          <a:xfrm>
            <a:off x="1257300" y="1283880"/>
            <a:ext cx="9575800" cy="4552069"/>
            <a:chOff x="584200" y="1080680"/>
            <a:chExt cx="11093946" cy="5273753"/>
          </a:xfrm>
        </p:grpSpPr>
        <p:grpSp>
          <p:nvGrpSpPr>
            <p:cNvPr id="6" name="组 4">
              <a:extLst>
                <a:ext uri="{FF2B5EF4-FFF2-40B4-BE49-F238E27FC236}">
                  <a16:creationId xmlns:a16="http://schemas.microsoft.com/office/drawing/2014/main" id="{F56E2E16-8167-714C-A6C7-AC3AB6E9C1D5}"/>
                </a:ext>
              </a:extLst>
            </p:cNvPr>
            <p:cNvGrpSpPr/>
            <p:nvPr/>
          </p:nvGrpSpPr>
          <p:grpSpPr>
            <a:xfrm>
              <a:off x="2198987" y="5858228"/>
              <a:ext cx="7796955" cy="383545"/>
              <a:chOff x="1991167" y="5858228"/>
              <a:chExt cx="7796955" cy="383545"/>
            </a:xfrm>
          </p:grpSpPr>
          <p:sp>
            <p:nvSpPr>
              <p:cNvPr id="7" name="圆角矩形 6">
                <a:extLst>
                  <a:ext uri="{FF2B5EF4-FFF2-40B4-BE49-F238E27FC236}">
                    <a16:creationId xmlns:a16="http://schemas.microsoft.com/office/drawing/2014/main" id="{CCE4C383-3292-5B41-B8EB-797F1A437011}"/>
                  </a:ext>
                </a:extLst>
              </p:cNvPr>
              <p:cNvSpPr/>
              <p:nvPr/>
            </p:nvSpPr>
            <p:spPr>
              <a:xfrm>
                <a:off x="4056761" y="5858228"/>
                <a:ext cx="1600171" cy="3835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8" name="圆角矩形 7">
                <a:extLst>
                  <a:ext uri="{FF2B5EF4-FFF2-40B4-BE49-F238E27FC236}">
                    <a16:creationId xmlns:a16="http://schemas.microsoft.com/office/drawing/2014/main" id="{2F3335E1-B280-0242-8FF2-10FB0D32A1A8}"/>
                  </a:ext>
                </a:extLst>
              </p:cNvPr>
              <p:cNvSpPr/>
              <p:nvPr/>
            </p:nvSpPr>
            <p:spPr>
              <a:xfrm>
                <a:off x="1991167" y="5858228"/>
                <a:ext cx="1600171" cy="3835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9" name="圆角矩形 8">
                <a:extLst>
                  <a:ext uri="{FF2B5EF4-FFF2-40B4-BE49-F238E27FC236}">
                    <a16:creationId xmlns:a16="http://schemas.microsoft.com/office/drawing/2014/main" id="{6B1BF4B6-BADB-104B-A70E-8082706C6CCF}"/>
                  </a:ext>
                </a:extLst>
              </p:cNvPr>
              <p:cNvSpPr/>
              <p:nvPr/>
            </p:nvSpPr>
            <p:spPr>
              <a:xfrm>
                <a:off x="6122356" y="5858228"/>
                <a:ext cx="1600171" cy="3835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10" name="圆角矩形 9">
                <a:extLst>
                  <a:ext uri="{FF2B5EF4-FFF2-40B4-BE49-F238E27FC236}">
                    <a16:creationId xmlns:a16="http://schemas.microsoft.com/office/drawing/2014/main" id="{7FEA1DA6-1A3E-9C4C-8BDA-4F8DF39578D7}"/>
                  </a:ext>
                </a:extLst>
              </p:cNvPr>
              <p:cNvSpPr/>
              <p:nvPr/>
            </p:nvSpPr>
            <p:spPr>
              <a:xfrm>
                <a:off x="8187951" y="5858228"/>
                <a:ext cx="1600171" cy="3835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
          <p:nvSpPr>
            <p:cNvPr id="11" name="梯形 10">
              <a:extLst>
                <a:ext uri="{FF2B5EF4-FFF2-40B4-BE49-F238E27FC236}">
                  <a16:creationId xmlns:a16="http://schemas.microsoft.com/office/drawing/2014/main" id="{DD560EA7-64EB-C74E-8F37-F027BF12FED7}"/>
                </a:ext>
              </a:extLst>
            </p:cNvPr>
            <p:cNvSpPr/>
            <p:nvPr/>
          </p:nvSpPr>
          <p:spPr>
            <a:xfrm rot="10800000">
              <a:off x="4334057" y="4201240"/>
              <a:ext cx="3853894" cy="760546"/>
            </a:xfrm>
            <a:prstGeom prst="trapezoid">
              <a:avLst>
                <a:gd name="adj" fmla="val 169723"/>
              </a:avLst>
            </a:prstGeom>
            <a:gradFill>
              <a:gsLst>
                <a:gs pos="0">
                  <a:srgbClr val="00B0F0">
                    <a:alpha val="40000"/>
                  </a:srgbClr>
                </a:gs>
                <a:gs pos="99000">
                  <a:srgbClr val="00B0F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12" name="Content Placeholder 2">
              <a:extLst>
                <a:ext uri="{FF2B5EF4-FFF2-40B4-BE49-F238E27FC236}">
                  <a16:creationId xmlns:a16="http://schemas.microsoft.com/office/drawing/2014/main" id="{70D2D736-80B1-124F-9136-43E98A4E27EC}"/>
                </a:ext>
              </a:extLst>
            </p:cNvPr>
            <p:cNvSpPr txBox="1">
              <a:spLocks/>
            </p:cNvSpPr>
            <p:nvPr/>
          </p:nvSpPr>
          <p:spPr>
            <a:xfrm>
              <a:off x="2290261" y="5884733"/>
              <a:ext cx="7974467" cy="469700"/>
            </a:xfrm>
            <a:prstGeom prst="rect">
              <a:avLst/>
            </a:prstGeom>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1pPr>
              <a:lvl2pPr marL="685800" lvl="1"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2pPr>
              <a:lvl3pPr marL="1143000" lvl="2"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3pPr>
              <a:lvl4pPr marL="1600200" lvl="3"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4pPr>
              <a:lvl5pPr marL="2057400" lvl="4"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等线" panose="02010600030101010101" charset="-122"/>
                  <a:ea typeface="等线" panose="02010600030101010101" charset="-122"/>
                  <a:cs typeface="等线" panose="02010600030101010101" charset="-122"/>
                  <a:sym typeface="等线" panose="02010600030101010101" charset="-122"/>
                </a:defRPr>
              </a:lvl5pPr>
              <a:lvl6pPr marL="2514600" lvl="5" indent="-228600" algn="l" defTabSz="914400" eaLnBrk="0" fontAlgn="base" latinLnBrk="0" hangingPunct="0">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sym typeface="等线" panose="02010600030101010101" charset="-122"/>
                </a:defRPr>
              </a:lvl6pPr>
              <a:lvl7pPr marL="2971800" lvl="6" indent="-228600" algn="l" defTabSz="914400" eaLnBrk="0" fontAlgn="base" latinLnBrk="0" hangingPunct="0">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sym typeface="等线" panose="02010600030101010101" charset="-122"/>
                </a:defRPr>
              </a:lvl7pPr>
              <a:lvl8pPr marL="3429000" lvl="7" indent="-228600" algn="l" defTabSz="914400" eaLnBrk="0" fontAlgn="base" latinLnBrk="0" hangingPunct="0">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sym typeface="等线" panose="02010600030101010101" charset="-122"/>
                </a:defRPr>
              </a:lvl8pPr>
              <a:lvl9pPr marL="3886200" lvl="8" indent="-228600" algn="l" defTabSz="914400" eaLnBrk="0" fontAlgn="base" latinLnBrk="0" hangingPunct="0">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sym typeface="等线" panose="02010600030101010101" charset="-122"/>
                </a:defRPr>
              </a:lvl9pPr>
            </a:lstStyle>
            <a:p>
              <a:pPr marL="0" indent="0">
                <a:buNone/>
              </a:pPr>
              <a:r>
                <a:rPr lang="en-US" altLang="zh-CN" sz="1400" b="1" dirty="0">
                  <a:solidFill>
                    <a:schemeClr val="bg1"/>
                  </a:solidFill>
                  <a:latin typeface="Century Gothic" charset="0"/>
                  <a:ea typeface="Century Gothic" charset="0"/>
                  <a:cs typeface="Century Gothic" charset="0"/>
                </a:rPr>
                <a:t>Web-Based                 </a:t>
              </a:r>
              <a:r>
                <a:rPr lang="en-US" sz="1400" b="1" dirty="0">
                  <a:solidFill>
                    <a:schemeClr val="bg1"/>
                  </a:solidFill>
                  <a:latin typeface="Century Gothic" charset="0"/>
                  <a:ea typeface="Century Gothic" charset="0"/>
                  <a:cs typeface="Century Gothic" charset="0"/>
                </a:rPr>
                <a:t>Visualized                      Unified </a:t>
              </a:r>
              <a:r>
                <a:rPr lang="en-US" altLang="zh-CN" sz="1400" b="1" dirty="0">
                  <a:solidFill>
                    <a:schemeClr val="bg1"/>
                  </a:solidFill>
                  <a:latin typeface="Century Gothic" charset="0"/>
                  <a:ea typeface="Century Gothic" charset="0"/>
                  <a:cs typeface="Century Gothic" charset="0"/>
                </a:rPr>
                <a:t>                   Drag &amp; Drop</a:t>
              </a:r>
              <a:endParaRPr lang="en-US" sz="1400" b="1" dirty="0">
                <a:solidFill>
                  <a:schemeClr val="bg1"/>
                </a:solidFill>
                <a:latin typeface="Century Gothic" charset="0"/>
                <a:ea typeface="Century Gothic" charset="0"/>
                <a:cs typeface="Century Gothic" charset="0"/>
              </a:endParaRPr>
            </a:p>
            <a:p>
              <a:endParaRPr lang="en-US" sz="1400" b="1" dirty="0">
                <a:solidFill>
                  <a:schemeClr val="bg1"/>
                </a:solidFill>
                <a:latin typeface="Century Gothic" charset="0"/>
                <a:ea typeface="Century Gothic" charset="0"/>
                <a:cs typeface="Century Gothic" charset="0"/>
              </a:endParaRPr>
            </a:p>
          </p:txBody>
        </p:sp>
        <p:pic>
          <p:nvPicPr>
            <p:cNvPr id="13" name="Picture 5">
              <a:extLst>
                <a:ext uri="{FF2B5EF4-FFF2-40B4-BE49-F238E27FC236}">
                  <a16:creationId xmlns:a16="http://schemas.microsoft.com/office/drawing/2014/main" id="{1C1D5453-11E3-5844-9DB7-3460923B88AF}"/>
                </a:ext>
              </a:extLst>
            </p:cNvPr>
            <p:cNvPicPr>
              <a:picLocks noChangeAspect="1"/>
            </p:cNvPicPr>
            <p:nvPr/>
          </p:nvPicPr>
          <p:blipFill>
            <a:blip r:embed="rId2"/>
            <a:stretch>
              <a:fillRect/>
            </a:stretch>
          </p:blipFill>
          <p:spPr>
            <a:xfrm>
              <a:off x="6326161" y="1080680"/>
              <a:ext cx="5351985" cy="3308961"/>
            </a:xfrm>
            <a:prstGeom prst="rect">
              <a:avLst/>
            </a:prstGeom>
            <a:ln w="19050">
              <a:solidFill>
                <a:srgbClr val="00B0F0"/>
              </a:solidFill>
            </a:ln>
          </p:spPr>
        </p:pic>
        <p:pic>
          <p:nvPicPr>
            <p:cNvPr id="14" name="Picture 8">
              <a:extLst>
                <a:ext uri="{FF2B5EF4-FFF2-40B4-BE49-F238E27FC236}">
                  <a16:creationId xmlns:a16="http://schemas.microsoft.com/office/drawing/2014/main" id="{992E44A1-55E3-074D-812C-47E89E46FC90}"/>
                </a:ext>
              </a:extLst>
            </p:cNvPr>
            <p:cNvPicPr>
              <a:picLocks noChangeAspect="1"/>
            </p:cNvPicPr>
            <p:nvPr/>
          </p:nvPicPr>
          <p:blipFill>
            <a:blip r:embed="rId3"/>
            <a:stretch>
              <a:fillRect/>
            </a:stretch>
          </p:blipFill>
          <p:spPr>
            <a:xfrm>
              <a:off x="4689172" y="4961786"/>
              <a:ext cx="1636989" cy="496206"/>
            </a:xfrm>
            <a:prstGeom prst="rect">
              <a:avLst/>
            </a:prstGeom>
          </p:spPr>
        </p:pic>
        <p:pic>
          <p:nvPicPr>
            <p:cNvPr id="15" name="Picture 11">
              <a:extLst>
                <a:ext uri="{FF2B5EF4-FFF2-40B4-BE49-F238E27FC236}">
                  <a16:creationId xmlns:a16="http://schemas.microsoft.com/office/drawing/2014/main" id="{54383C4D-F802-A849-BECF-1C1348A19151}"/>
                </a:ext>
              </a:extLst>
            </p:cNvPr>
            <p:cNvPicPr>
              <a:picLocks noChangeAspect="1"/>
            </p:cNvPicPr>
            <p:nvPr/>
          </p:nvPicPr>
          <p:blipFill>
            <a:blip r:embed="rId3"/>
            <a:stretch>
              <a:fillRect/>
            </a:stretch>
          </p:blipFill>
          <p:spPr>
            <a:xfrm>
              <a:off x="5932784" y="4961786"/>
              <a:ext cx="1636989" cy="496206"/>
            </a:xfrm>
            <a:prstGeom prst="rect">
              <a:avLst/>
            </a:prstGeom>
          </p:spPr>
        </p:pic>
        <p:pic>
          <p:nvPicPr>
            <p:cNvPr id="16" name="Picture 12">
              <a:extLst>
                <a:ext uri="{FF2B5EF4-FFF2-40B4-BE49-F238E27FC236}">
                  <a16:creationId xmlns:a16="http://schemas.microsoft.com/office/drawing/2014/main" id="{BB90B1DA-D8A3-8E41-BBAC-CD6E89F91F3C}"/>
                </a:ext>
              </a:extLst>
            </p:cNvPr>
            <p:cNvPicPr>
              <a:picLocks noChangeAspect="1"/>
            </p:cNvPicPr>
            <p:nvPr/>
          </p:nvPicPr>
          <p:blipFill>
            <a:blip r:embed="rId3"/>
            <a:stretch>
              <a:fillRect/>
            </a:stretch>
          </p:blipFill>
          <p:spPr>
            <a:xfrm>
              <a:off x="5310978" y="4675714"/>
              <a:ext cx="1636989" cy="496206"/>
            </a:xfrm>
            <a:prstGeom prst="rect">
              <a:avLst/>
            </a:prstGeom>
          </p:spPr>
        </p:pic>
        <p:pic>
          <p:nvPicPr>
            <p:cNvPr id="17" name="图片 16">
              <a:extLst>
                <a:ext uri="{FF2B5EF4-FFF2-40B4-BE49-F238E27FC236}">
                  <a16:creationId xmlns:a16="http://schemas.microsoft.com/office/drawing/2014/main" id="{8363638E-18EE-4A41-AAFE-1EE78280F2F6}"/>
                </a:ext>
              </a:extLst>
            </p:cNvPr>
            <p:cNvPicPr>
              <a:picLocks noChangeAspect="1"/>
            </p:cNvPicPr>
            <p:nvPr/>
          </p:nvPicPr>
          <p:blipFill>
            <a:blip r:embed="rId4"/>
            <a:stretch>
              <a:fillRect/>
            </a:stretch>
          </p:blipFill>
          <p:spPr>
            <a:xfrm>
              <a:off x="586537" y="1080680"/>
              <a:ext cx="5549500" cy="3308961"/>
            </a:xfrm>
            <a:prstGeom prst="rect">
              <a:avLst/>
            </a:prstGeom>
            <a:ln w="19050">
              <a:solidFill>
                <a:srgbClr val="00B0F0"/>
              </a:solidFill>
            </a:ln>
            <a:effectLst>
              <a:outerShdw blurRad="50800" dist="38100" dir="2700000" algn="tl" rotWithShape="0">
                <a:prstClr val="black">
                  <a:alpha val="40000"/>
                </a:prstClr>
              </a:outerShdw>
            </a:effectLst>
          </p:spPr>
        </p:pic>
        <p:sp>
          <p:nvSpPr>
            <p:cNvPr id="18" name="矩形 17">
              <a:extLst>
                <a:ext uri="{FF2B5EF4-FFF2-40B4-BE49-F238E27FC236}">
                  <a16:creationId xmlns:a16="http://schemas.microsoft.com/office/drawing/2014/main" id="{32DFB28F-C885-7B43-8336-9770C4AD2C6D}"/>
                </a:ext>
              </a:extLst>
            </p:cNvPr>
            <p:cNvSpPr/>
            <p:nvPr/>
          </p:nvSpPr>
          <p:spPr>
            <a:xfrm>
              <a:off x="584200" y="1080680"/>
              <a:ext cx="5551837" cy="3308961"/>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grpSp>
    </p:spTree>
    <p:extLst>
      <p:ext uri="{BB962C8B-B14F-4D97-AF65-F5344CB8AC3E}">
        <p14:creationId xmlns:p14="http://schemas.microsoft.com/office/powerpoint/2010/main" val="60259468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A575D99-BC87-844E-B7F8-0965C95EF7F4}"/>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BBA1F572-22C5-5E4B-908C-FAB65C7B35F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E07360EE-103F-D944-B97C-81A53780DA4F}"/>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22</a:t>
            </a:fld>
            <a:endParaRPr lang="zh-CN" altLang="en-US" dirty="0"/>
          </a:p>
        </p:txBody>
      </p:sp>
      <p:sp>
        <p:nvSpPr>
          <p:cNvPr id="5" name="标题 4">
            <a:extLst>
              <a:ext uri="{FF2B5EF4-FFF2-40B4-BE49-F238E27FC236}">
                <a16:creationId xmlns:a16="http://schemas.microsoft.com/office/drawing/2014/main" id="{154507A3-1940-1A41-A86C-CAE877BD0E65}"/>
              </a:ext>
            </a:extLst>
          </p:cNvPr>
          <p:cNvSpPr>
            <a:spLocks noGrp="1"/>
          </p:cNvSpPr>
          <p:nvPr>
            <p:ph type="ctrTitle"/>
          </p:nvPr>
        </p:nvSpPr>
        <p:spPr>
          <a:xfrm>
            <a:off x="558800" y="165099"/>
            <a:ext cx="8178800" cy="550863"/>
          </a:xfrm>
        </p:spPr>
        <p:txBody>
          <a:bodyPr>
            <a:normAutofit/>
          </a:bodyPr>
          <a:lstStyle/>
          <a:p>
            <a:r>
              <a:rPr kumimoji="1" lang="en" altLang="zh-CN" dirty="0"/>
              <a:t>Simplified Deployment Of Critical Apps</a:t>
            </a:r>
            <a:endParaRPr kumimoji="1" lang="zh-CN" altLang="en-US" dirty="0"/>
          </a:p>
        </p:txBody>
      </p:sp>
      <p:grpSp>
        <p:nvGrpSpPr>
          <p:cNvPr id="6" name="组合 5">
            <a:extLst>
              <a:ext uri="{FF2B5EF4-FFF2-40B4-BE49-F238E27FC236}">
                <a16:creationId xmlns:a16="http://schemas.microsoft.com/office/drawing/2014/main" id="{C9EA5752-9EF7-FD4A-84EF-312C40ECA291}"/>
              </a:ext>
            </a:extLst>
          </p:cNvPr>
          <p:cNvGrpSpPr/>
          <p:nvPr/>
        </p:nvGrpSpPr>
        <p:grpSpPr>
          <a:xfrm>
            <a:off x="892934" y="1863304"/>
            <a:ext cx="4828573" cy="3579658"/>
            <a:chOff x="1261209" y="1866985"/>
            <a:chExt cx="4327777" cy="3230381"/>
          </a:xfrm>
        </p:grpSpPr>
        <p:sp>
          <p:nvSpPr>
            <p:cNvPr id="7" name="矩形: 圆角 2">
              <a:extLst>
                <a:ext uri="{FF2B5EF4-FFF2-40B4-BE49-F238E27FC236}">
                  <a16:creationId xmlns:a16="http://schemas.microsoft.com/office/drawing/2014/main" id="{6305826D-C78E-0143-908A-129FE8CDB59B}"/>
                </a:ext>
              </a:extLst>
            </p:cNvPr>
            <p:cNvSpPr/>
            <p:nvPr/>
          </p:nvSpPr>
          <p:spPr>
            <a:xfrm>
              <a:off x="1261209" y="2256422"/>
              <a:ext cx="4327777" cy="2840944"/>
            </a:xfrm>
            <a:prstGeom prst="roundRect">
              <a:avLst>
                <a:gd name="adj" fmla="val 4246"/>
              </a:avLst>
            </a:prstGeom>
            <a:solidFill>
              <a:srgbClr val="00B0F0">
                <a:alpha val="10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grpSp>
          <p:nvGrpSpPr>
            <p:cNvPr id="8" name="组合 42">
              <a:extLst>
                <a:ext uri="{FF2B5EF4-FFF2-40B4-BE49-F238E27FC236}">
                  <a16:creationId xmlns:a16="http://schemas.microsoft.com/office/drawing/2014/main" id="{2587A5EF-992D-8D4A-8C9E-D09EA1DA1641}"/>
                </a:ext>
              </a:extLst>
            </p:cNvPr>
            <p:cNvGrpSpPr/>
            <p:nvPr/>
          </p:nvGrpSpPr>
          <p:grpSpPr>
            <a:xfrm>
              <a:off x="2971830" y="1866985"/>
              <a:ext cx="864004" cy="864004"/>
              <a:chOff x="1914859" y="2246276"/>
              <a:chExt cx="548238" cy="548238"/>
            </a:xfrm>
          </p:grpSpPr>
          <p:sp>
            <p:nvSpPr>
              <p:cNvPr id="16" name="椭圆 15">
                <a:extLst>
                  <a:ext uri="{FF2B5EF4-FFF2-40B4-BE49-F238E27FC236}">
                    <a16:creationId xmlns:a16="http://schemas.microsoft.com/office/drawing/2014/main" id="{D95AD5DD-EDF2-EC45-BFB1-A7B096092A62}"/>
                  </a:ext>
                </a:extLst>
              </p:cNvPr>
              <p:cNvSpPr/>
              <p:nvPr/>
            </p:nvSpPr>
            <p:spPr>
              <a:xfrm>
                <a:off x="1914859" y="2246276"/>
                <a:ext cx="548238" cy="5482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sp>
            <p:nvSpPr>
              <p:cNvPr id="17" name="任意多边形: 形状 30">
                <a:extLst>
                  <a:ext uri="{FF2B5EF4-FFF2-40B4-BE49-F238E27FC236}">
                    <a16:creationId xmlns:a16="http://schemas.microsoft.com/office/drawing/2014/main" id="{D8231657-F254-CF49-8AC6-0F1D2BC3C338}"/>
                  </a:ext>
                </a:extLst>
              </p:cNvPr>
              <p:cNvSpPr/>
              <p:nvPr/>
            </p:nvSpPr>
            <p:spPr>
              <a:xfrm>
                <a:off x="2033173" y="2365322"/>
                <a:ext cx="311610" cy="310146"/>
              </a:xfrm>
              <a:custGeom>
                <a:avLst/>
                <a:gdLst>
                  <a:gd name="connsiteX0" fmla="*/ 158486 w 338138"/>
                  <a:gd name="connsiteY0" fmla="*/ 93662 h 336550"/>
                  <a:gd name="connsiteX1" fmla="*/ 93663 w 338138"/>
                  <a:gd name="connsiteY1" fmla="*/ 157803 h 336550"/>
                  <a:gd name="connsiteX2" fmla="*/ 110861 w 338138"/>
                  <a:gd name="connsiteY2" fmla="*/ 157803 h 336550"/>
                  <a:gd name="connsiteX3" fmla="*/ 110861 w 338138"/>
                  <a:gd name="connsiteY3" fmla="*/ 178747 h 336550"/>
                  <a:gd name="connsiteX4" fmla="*/ 93663 w 338138"/>
                  <a:gd name="connsiteY4" fmla="*/ 178747 h 336550"/>
                  <a:gd name="connsiteX5" fmla="*/ 158486 w 338138"/>
                  <a:gd name="connsiteY5" fmla="*/ 242887 h 336550"/>
                  <a:gd name="connsiteX6" fmla="*/ 158486 w 338138"/>
                  <a:gd name="connsiteY6" fmla="*/ 225870 h 336550"/>
                  <a:gd name="connsiteX7" fmla="*/ 179653 w 338138"/>
                  <a:gd name="connsiteY7" fmla="*/ 225870 h 336550"/>
                  <a:gd name="connsiteX8" fmla="*/ 179653 w 338138"/>
                  <a:gd name="connsiteY8" fmla="*/ 242887 h 336550"/>
                  <a:gd name="connsiteX9" fmla="*/ 244476 w 338138"/>
                  <a:gd name="connsiteY9" fmla="*/ 178747 h 336550"/>
                  <a:gd name="connsiteX10" fmla="*/ 227278 w 338138"/>
                  <a:gd name="connsiteY10" fmla="*/ 178747 h 336550"/>
                  <a:gd name="connsiteX11" fmla="*/ 227278 w 338138"/>
                  <a:gd name="connsiteY11" fmla="*/ 157803 h 336550"/>
                  <a:gd name="connsiteX12" fmla="*/ 244476 w 338138"/>
                  <a:gd name="connsiteY12" fmla="*/ 157803 h 336550"/>
                  <a:gd name="connsiteX13" fmla="*/ 179653 w 338138"/>
                  <a:gd name="connsiteY13" fmla="*/ 93662 h 336550"/>
                  <a:gd name="connsiteX14" fmla="*/ 179653 w 338138"/>
                  <a:gd name="connsiteY14" fmla="*/ 110679 h 336550"/>
                  <a:gd name="connsiteX15" fmla="*/ 158486 w 338138"/>
                  <a:gd name="connsiteY15" fmla="*/ 110679 h 336550"/>
                  <a:gd name="connsiteX16" fmla="*/ 158486 w 338138"/>
                  <a:gd name="connsiteY16" fmla="*/ 93662 h 336550"/>
                  <a:gd name="connsiteX17" fmla="*/ 158462 w 338138"/>
                  <a:gd name="connsiteY17" fmla="*/ 52387 h 336550"/>
                  <a:gd name="connsiteX18" fmla="*/ 179677 w 338138"/>
                  <a:gd name="connsiteY18" fmla="*/ 52387 h 336550"/>
                  <a:gd name="connsiteX19" fmla="*/ 179677 w 338138"/>
                  <a:gd name="connsiteY19" fmla="*/ 70823 h 336550"/>
                  <a:gd name="connsiteX20" fmla="*/ 267188 w 338138"/>
                  <a:gd name="connsiteY20" fmla="*/ 157740 h 336550"/>
                  <a:gd name="connsiteX21" fmla="*/ 285751 w 338138"/>
                  <a:gd name="connsiteY21" fmla="*/ 157740 h 336550"/>
                  <a:gd name="connsiteX22" fmla="*/ 285751 w 338138"/>
                  <a:gd name="connsiteY22" fmla="*/ 178810 h 336550"/>
                  <a:gd name="connsiteX23" fmla="*/ 267188 w 338138"/>
                  <a:gd name="connsiteY23" fmla="*/ 178810 h 336550"/>
                  <a:gd name="connsiteX24" fmla="*/ 179677 w 338138"/>
                  <a:gd name="connsiteY24" fmla="*/ 265726 h 336550"/>
                  <a:gd name="connsiteX25" fmla="*/ 179677 w 338138"/>
                  <a:gd name="connsiteY25" fmla="*/ 284162 h 336550"/>
                  <a:gd name="connsiteX26" fmla="*/ 158462 w 338138"/>
                  <a:gd name="connsiteY26" fmla="*/ 284162 h 336550"/>
                  <a:gd name="connsiteX27" fmla="*/ 158462 w 338138"/>
                  <a:gd name="connsiteY27" fmla="*/ 265726 h 336550"/>
                  <a:gd name="connsiteX28" fmla="*/ 70951 w 338138"/>
                  <a:gd name="connsiteY28" fmla="*/ 178810 h 336550"/>
                  <a:gd name="connsiteX29" fmla="*/ 52388 w 338138"/>
                  <a:gd name="connsiteY29" fmla="*/ 178810 h 336550"/>
                  <a:gd name="connsiteX30" fmla="*/ 52388 w 338138"/>
                  <a:gd name="connsiteY30" fmla="*/ 157740 h 336550"/>
                  <a:gd name="connsiteX31" fmla="*/ 70951 w 338138"/>
                  <a:gd name="connsiteY31" fmla="*/ 157740 h 336550"/>
                  <a:gd name="connsiteX32" fmla="*/ 158462 w 338138"/>
                  <a:gd name="connsiteY32" fmla="*/ 70823 h 336550"/>
                  <a:gd name="connsiteX33" fmla="*/ 158462 w 338138"/>
                  <a:gd name="connsiteY33" fmla="*/ 52387 h 336550"/>
                  <a:gd name="connsiteX34" fmla="*/ 20638 w 338138"/>
                  <a:gd name="connsiteY34" fmla="*/ 20637 h 336550"/>
                  <a:gd name="connsiteX35" fmla="*/ 20638 w 338138"/>
                  <a:gd name="connsiteY35" fmla="*/ 315912 h 336550"/>
                  <a:gd name="connsiteX36" fmla="*/ 315913 w 338138"/>
                  <a:gd name="connsiteY36" fmla="*/ 315912 h 336550"/>
                  <a:gd name="connsiteX37" fmla="*/ 315913 w 338138"/>
                  <a:gd name="connsiteY37" fmla="*/ 20637 h 336550"/>
                  <a:gd name="connsiteX38" fmla="*/ 0 w 338138"/>
                  <a:gd name="connsiteY38" fmla="*/ 0 h 336550"/>
                  <a:gd name="connsiteX39" fmla="*/ 338138 w 338138"/>
                  <a:gd name="connsiteY39" fmla="*/ 0 h 336550"/>
                  <a:gd name="connsiteX40" fmla="*/ 338138 w 338138"/>
                  <a:gd name="connsiteY40" fmla="*/ 336550 h 336550"/>
                  <a:gd name="connsiteX41" fmla="*/ 0 w 338138"/>
                  <a:gd name="connsiteY41" fmla="*/ 33655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8138" h="336550">
                    <a:moveTo>
                      <a:pt x="158486" y="93662"/>
                    </a:moveTo>
                    <a:cubicBezTo>
                      <a:pt x="124090" y="97589"/>
                      <a:pt x="97632" y="123769"/>
                      <a:pt x="93663" y="157803"/>
                    </a:cubicBezTo>
                    <a:lnTo>
                      <a:pt x="110861" y="157803"/>
                    </a:lnTo>
                    <a:cubicBezTo>
                      <a:pt x="110861" y="157803"/>
                      <a:pt x="110861" y="157803"/>
                      <a:pt x="110861" y="178747"/>
                    </a:cubicBezTo>
                    <a:cubicBezTo>
                      <a:pt x="110861" y="178747"/>
                      <a:pt x="110861" y="178747"/>
                      <a:pt x="93663" y="178747"/>
                    </a:cubicBezTo>
                    <a:cubicBezTo>
                      <a:pt x="97632" y="212780"/>
                      <a:pt x="124090" y="238960"/>
                      <a:pt x="158486" y="242887"/>
                    </a:cubicBezTo>
                    <a:cubicBezTo>
                      <a:pt x="158486" y="242887"/>
                      <a:pt x="158486" y="242887"/>
                      <a:pt x="158486" y="225870"/>
                    </a:cubicBezTo>
                    <a:cubicBezTo>
                      <a:pt x="158486" y="225870"/>
                      <a:pt x="158486" y="225870"/>
                      <a:pt x="179653" y="225870"/>
                    </a:cubicBezTo>
                    <a:cubicBezTo>
                      <a:pt x="179653" y="225870"/>
                      <a:pt x="179653" y="225870"/>
                      <a:pt x="179653" y="242887"/>
                    </a:cubicBezTo>
                    <a:cubicBezTo>
                      <a:pt x="214049" y="238960"/>
                      <a:pt x="240507" y="212780"/>
                      <a:pt x="244476" y="178747"/>
                    </a:cubicBezTo>
                    <a:cubicBezTo>
                      <a:pt x="244476" y="178747"/>
                      <a:pt x="244476" y="178747"/>
                      <a:pt x="227278" y="178747"/>
                    </a:cubicBezTo>
                    <a:cubicBezTo>
                      <a:pt x="227278" y="178747"/>
                      <a:pt x="227278" y="178747"/>
                      <a:pt x="227278" y="157803"/>
                    </a:cubicBezTo>
                    <a:cubicBezTo>
                      <a:pt x="227278" y="157803"/>
                      <a:pt x="227278" y="157803"/>
                      <a:pt x="244476" y="157803"/>
                    </a:cubicBezTo>
                    <a:cubicBezTo>
                      <a:pt x="240507" y="123769"/>
                      <a:pt x="214049" y="97589"/>
                      <a:pt x="179653" y="93662"/>
                    </a:cubicBezTo>
                    <a:cubicBezTo>
                      <a:pt x="179653" y="93662"/>
                      <a:pt x="179653" y="93662"/>
                      <a:pt x="179653" y="110679"/>
                    </a:cubicBezTo>
                    <a:cubicBezTo>
                      <a:pt x="179653" y="110679"/>
                      <a:pt x="179653" y="110679"/>
                      <a:pt x="158486" y="110679"/>
                    </a:cubicBezTo>
                    <a:cubicBezTo>
                      <a:pt x="158486" y="110679"/>
                      <a:pt x="158486" y="110679"/>
                      <a:pt x="158486" y="93662"/>
                    </a:cubicBezTo>
                    <a:close/>
                    <a:moveTo>
                      <a:pt x="158462" y="52387"/>
                    </a:moveTo>
                    <a:cubicBezTo>
                      <a:pt x="158462" y="52387"/>
                      <a:pt x="158462" y="52387"/>
                      <a:pt x="179677" y="52387"/>
                    </a:cubicBezTo>
                    <a:cubicBezTo>
                      <a:pt x="179677" y="52387"/>
                      <a:pt x="179677" y="52387"/>
                      <a:pt x="179677" y="70823"/>
                    </a:cubicBezTo>
                    <a:cubicBezTo>
                      <a:pt x="224758" y="76091"/>
                      <a:pt x="261884" y="112965"/>
                      <a:pt x="267188" y="157740"/>
                    </a:cubicBezTo>
                    <a:cubicBezTo>
                      <a:pt x="267188" y="157740"/>
                      <a:pt x="267188" y="157740"/>
                      <a:pt x="285751" y="157740"/>
                    </a:cubicBezTo>
                    <a:cubicBezTo>
                      <a:pt x="285751" y="157740"/>
                      <a:pt x="285751" y="157740"/>
                      <a:pt x="285751" y="178810"/>
                    </a:cubicBezTo>
                    <a:cubicBezTo>
                      <a:pt x="285751" y="178810"/>
                      <a:pt x="285751" y="178810"/>
                      <a:pt x="267188" y="178810"/>
                    </a:cubicBezTo>
                    <a:cubicBezTo>
                      <a:pt x="261884" y="223585"/>
                      <a:pt x="224758" y="260458"/>
                      <a:pt x="179677" y="265726"/>
                    </a:cubicBezTo>
                    <a:cubicBezTo>
                      <a:pt x="179677" y="265726"/>
                      <a:pt x="179677" y="265726"/>
                      <a:pt x="179677" y="284162"/>
                    </a:cubicBezTo>
                    <a:cubicBezTo>
                      <a:pt x="179677" y="284162"/>
                      <a:pt x="179677" y="284162"/>
                      <a:pt x="158462" y="284162"/>
                    </a:cubicBezTo>
                    <a:cubicBezTo>
                      <a:pt x="158462" y="284162"/>
                      <a:pt x="158462" y="284162"/>
                      <a:pt x="158462" y="265726"/>
                    </a:cubicBezTo>
                    <a:cubicBezTo>
                      <a:pt x="113381" y="260458"/>
                      <a:pt x="76255" y="223585"/>
                      <a:pt x="70951" y="178810"/>
                    </a:cubicBezTo>
                    <a:cubicBezTo>
                      <a:pt x="70951" y="178810"/>
                      <a:pt x="70951" y="178810"/>
                      <a:pt x="52388" y="178810"/>
                    </a:cubicBezTo>
                    <a:cubicBezTo>
                      <a:pt x="52388" y="178810"/>
                      <a:pt x="52388" y="178810"/>
                      <a:pt x="52388" y="157740"/>
                    </a:cubicBezTo>
                    <a:cubicBezTo>
                      <a:pt x="52388" y="157740"/>
                      <a:pt x="52388" y="157740"/>
                      <a:pt x="70951" y="157740"/>
                    </a:cubicBezTo>
                    <a:cubicBezTo>
                      <a:pt x="76255" y="112965"/>
                      <a:pt x="113381" y="76091"/>
                      <a:pt x="158462" y="70823"/>
                    </a:cubicBezTo>
                    <a:cubicBezTo>
                      <a:pt x="158462" y="70823"/>
                      <a:pt x="158462" y="70823"/>
                      <a:pt x="158462" y="52387"/>
                    </a:cubicBezTo>
                    <a:close/>
                    <a:moveTo>
                      <a:pt x="20638" y="20637"/>
                    </a:moveTo>
                    <a:lnTo>
                      <a:pt x="20638" y="315912"/>
                    </a:lnTo>
                    <a:lnTo>
                      <a:pt x="315913" y="315912"/>
                    </a:lnTo>
                    <a:lnTo>
                      <a:pt x="315913" y="20637"/>
                    </a:lnTo>
                    <a:close/>
                    <a:moveTo>
                      <a:pt x="0" y="0"/>
                    </a:moveTo>
                    <a:lnTo>
                      <a:pt x="338138" y="0"/>
                    </a:lnTo>
                    <a:lnTo>
                      <a:pt x="338138" y="336550"/>
                    </a:lnTo>
                    <a:lnTo>
                      <a:pt x="0" y="3365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grpSp>
        <p:grpSp>
          <p:nvGrpSpPr>
            <p:cNvPr id="9" name="组 73">
              <a:extLst>
                <a:ext uri="{FF2B5EF4-FFF2-40B4-BE49-F238E27FC236}">
                  <a16:creationId xmlns:a16="http://schemas.microsoft.com/office/drawing/2014/main" id="{9586D6D0-BABE-E548-9A26-892AFDB0C277}"/>
                </a:ext>
              </a:extLst>
            </p:cNvPr>
            <p:cNvGrpSpPr/>
            <p:nvPr/>
          </p:nvGrpSpPr>
          <p:grpSpPr>
            <a:xfrm>
              <a:off x="1510688" y="2865214"/>
              <a:ext cx="3754940" cy="2015409"/>
              <a:chOff x="2993082" y="2025568"/>
              <a:chExt cx="4982576" cy="2674324"/>
            </a:xfrm>
          </p:grpSpPr>
          <p:pic>
            <p:nvPicPr>
              <p:cNvPr id="10" name="图片 9">
                <a:extLst>
                  <a:ext uri="{FF2B5EF4-FFF2-40B4-BE49-F238E27FC236}">
                    <a16:creationId xmlns:a16="http://schemas.microsoft.com/office/drawing/2014/main" id="{C1E10FA2-F763-7C43-9E19-2B7443BA97C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127933" y="2200033"/>
                <a:ext cx="843210" cy="843210"/>
              </a:xfrm>
              <a:prstGeom prst="rect">
                <a:avLst/>
              </a:prstGeom>
            </p:spPr>
          </p:pic>
          <p:pic>
            <p:nvPicPr>
              <p:cNvPr id="11" name="图片 10">
                <a:extLst>
                  <a:ext uri="{FF2B5EF4-FFF2-40B4-BE49-F238E27FC236}">
                    <a16:creationId xmlns:a16="http://schemas.microsoft.com/office/drawing/2014/main" id="{FA4F3539-11D7-ED44-9AD5-067A68D67665}"/>
                  </a:ext>
                </a:extLst>
              </p:cNvPr>
              <p:cNvPicPr>
                <a:picLocks noChangeAspect="1"/>
              </p:cNvPicPr>
              <p:nvPr/>
            </p:nvPicPr>
            <p:blipFill>
              <a:blip r:embed="rId3"/>
              <a:stretch>
                <a:fillRect/>
              </a:stretch>
            </p:blipFill>
            <p:spPr>
              <a:xfrm>
                <a:off x="3084004" y="2310058"/>
                <a:ext cx="1280868" cy="670454"/>
              </a:xfrm>
              <a:prstGeom prst="rect">
                <a:avLst/>
              </a:prstGeom>
            </p:spPr>
          </p:pic>
          <p:pic>
            <p:nvPicPr>
              <p:cNvPr id="12" name="图片 11">
                <a:extLst>
                  <a:ext uri="{FF2B5EF4-FFF2-40B4-BE49-F238E27FC236}">
                    <a16:creationId xmlns:a16="http://schemas.microsoft.com/office/drawing/2014/main" id="{3B79F2CA-DDAA-6F44-9F2E-3EE8D2774741}"/>
                  </a:ext>
                </a:extLst>
              </p:cNvPr>
              <p:cNvPicPr>
                <a:picLocks noChangeAspect="1"/>
              </p:cNvPicPr>
              <p:nvPr/>
            </p:nvPicPr>
            <p:blipFill>
              <a:blip r:embed="rId4"/>
              <a:stretch>
                <a:fillRect/>
              </a:stretch>
            </p:blipFill>
            <p:spPr>
              <a:xfrm>
                <a:off x="2993082" y="3237179"/>
                <a:ext cx="1462713" cy="1462713"/>
              </a:xfrm>
              <a:prstGeom prst="rect">
                <a:avLst/>
              </a:prstGeom>
            </p:spPr>
          </p:pic>
          <p:pic>
            <p:nvPicPr>
              <p:cNvPr id="13" name="图片 12">
                <a:extLst>
                  <a:ext uri="{FF2B5EF4-FFF2-40B4-BE49-F238E27FC236}">
                    <a16:creationId xmlns:a16="http://schemas.microsoft.com/office/drawing/2014/main" id="{6393833E-40C1-AA4B-91BD-74AF0A11404F}"/>
                  </a:ext>
                </a:extLst>
              </p:cNvPr>
              <p:cNvPicPr>
                <a:picLocks noChangeAspect="1"/>
              </p:cNvPicPr>
              <p:nvPr/>
            </p:nvPicPr>
            <p:blipFill>
              <a:blip r:embed="rId5"/>
              <a:stretch>
                <a:fillRect/>
              </a:stretch>
            </p:blipFill>
            <p:spPr>
              <a:xfrm>
                <a:off x="5024348" y="3367574"/>
                <a:ext cx="1050382" cy="1050382"/>
              </a:xfrm>
              <a:prstGeom prst="rect">
                <a:avLst/>
              </a:prstGeom>
            </p:spPr>
          </p:pic>
          <p:pic>
            <p:nvPicPr>
              <p:cNvPr id="14" name="图片 13">
                <a:extLst>
                  <a:ext uri="{FF2B5EF4-FFF2-40B4-BE49-F238E27FC236}">
                    <a16:creationId xmlns:a16="http://schemas.microsoft.com/office/drawing/2014/main" id="{E8422D8A-32D2-884B-B83E-477EFEC3F3AA}"/>
                  </a:ext>
                </a:extLst>
              </p:cNvPr>
              <p:cNvPicPr>
                <a:picLocks noChangeAspect="1"/>
              </p:cNvPicPr>
              <p:nvPr/>
            </p:nvPicPr>
            <p:blipFill>
              <a:blip r:embed="rId6"/>
              <a:stretch>
                <a:fillRect/>
              </a:stretch>
            </p:blipFill>
            <p:spPr>
              <a:xfrm>
                <a:off x="6627757" y="2025568"/>
                <a:ext cx="1347901" cy="1347902"/>
              </a:xfrm>
              <a:prstGeom prst="rect">
                <a:avLst/>
              </a:prstGeom>
            </p:spPr>
          </p:pic>
          <p:pic>
            <p:nvPicPr>
              <p:cNvPr id="15" name="图片 14">
                <a:extLst>
                  <a:ext uri="{FF2B5EF4-FFF2-40B4-BE49-F238E27FC236}">
                    <a16:creationId xmlns:a16="http://schemas.microsoft.com/office/drawing/2014/main" id="{B761EAC5-6710-C949-B871-889A935ED79D}"/>
                  </a:ext>
                </a:extLst>
              </p:cNvPr>
              <p:cNvPicPr>
                <a:picLocks noChangeAspect="1"/>
              </p:cNvPicPr>
              <p:nvPr/>
            </p:nvPicPr>
            <p:blipFill>
              <a:blip r:embed="rId7">
                <a:biLevel thresh="50000"/>
              </a:blip>
              <a:stretch>
                <a:fillRect/>
              </a:stretch>
            </p:blipFill>
            <p:spPr>
              <a:xfrm>
                <a:off x="6645726" y="3289060"/>
                <a:ext cx="1207410" cy="1207409"/>
              </a:xfrm>
              <a:prstGeom prst="rect">
                <a:avLst/>
              </a:prstGeom>
            </p:spPr>
          </p:pic>
        </p:grpSp>
      </p:grpSp>
      <p:grpSp>
        <p:nvGrpSpPr>
          <p:cNvPr id="18" name="组合 17">
            <a:extLst>
              <a:ext uri="{FF2B5EF4-FFF2-40B4-BE49-F238E27FC236}">
                <a16:creationId xmlns:a16="http://schemas.microsoft.com/office/drawing/2014/main" id="{366FFDC0-D3D5-DF4B-BADF-B89A83947D88}"/>
              </a:ext>
            </a:extLst>
          </p:cNvPr>
          <p:cNvGrpSpPr/>
          <p:nvPr/>
        </p:nvGrpSpPr>
        <p:grpSpPr>
          <a:xfrm>
            <a:off x="6363104" y="1863304"/>
            <a:ext cx="5064463" cy="3617934"/>
            <a:chOff x="6538288" y="1856353"/>
            <a:chExt cx="4539201" cy="3264922"/>
          </a:xfrm>
        </p:grpSpPr>
        <p:sp>
          <p:nvSpPr>
            <p:cNvPr id="19" name="矩形: 圆角 2">
              <a:extLst>
                <a:ext uri="{FF2B5EF4-FFF2-40B4-BE49-F238E27FC236}">
                  <a16:creationId xmlns:a16="http://schemas.microsoft.com/office/drawing/2014/main" id="{899744D0-6F1B-FA49-9094-CCF7F78B5AC7}"/>
                </a:ext>
              </a:extLst>
            </p:cNvPr>
            <p:cNvSpPr/>
            <p:nvPr/>
          </p:nvSpPr>
          <p:spPr>
            <a:xfrm>
              <a:off x="6538288" y="2245790"/>
              <a:ext cx="4539201" cy="2875485"/>
            </a:xfrm>
            <a:prstGeom prst="roundRect">
              <a:avLst>
                <a:gd name="adj" fmla="val 4246"/>
              </a:avLst>
            </a:prstGeom>
            <a:solidFill>
              <a:srgbClr val="00B0F0">
                <a:alpha val="10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sp>
          <p:nvSpPr>
            <p:cNvPr id="20" name="内容占位符 2">
              <a:extLst>
                <a:ext uri="{FF2B5EF4-FFF2-40B4-BE49-F238E27FC236}">
                  <a16:creationId xmlns:a16="http://schemas.microsoft.com/office/drawing/2014/main" id="{62D7EA1E-A7AF-1F41-99EB-08F95232541D}"/>
                </a:ext>
              </a:extLst>
            </p:cNvPr>
            <p:cNvSpPr txBox="1">
              <a:spLocks/>
            </p:cNvSpPr>
            <p:nvPr/>
          </p:nvSpPr>
          <p:spPr>
            <a:xfrm>
              <a:off x="6578619" y="2833527"/>
              <a:ext cx="4458538" cy="479856"/>
            </a:xfrm>
            <a:prstGeom prst="rect">
              <a:avLst/>
            </a:prstGeom>
          </p:spPr>
          <p:txBody>
            <a:bodyPr>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buNone/>
              </a:pPr>
              <a:r>
                <a:rPr kumimoji="1" lang="en-US" altLang="zh-CN" sz="1600" b="1" dirty="0">
                  <a:solidFill>
                    <a:schemeClr val="bg1"/>
                  </a:solidFill>
                  <a:latin typeface="Century Gothic" panose="020B0502020202020204" pitchFamily="34" charset="0"/>
                  <a:cs typeface="Arial" panose="020B0604020202020204" pitchFamily="34" charset="0"/>
                </a:rPr>
                <a:t>6-steps</a:t>
              </a:r>
              <a:r>
                <a:rPr kumimoji="1" lang="zh-CN" altLang="en-US" sz="1600" b="1" dirty="0">
                  <a:solidFill>
                    <a:schemeClr val="bg1"/>
                  </a:solidFill>
                  <a:latin typeface="Century Gothic" panose="020B0502020202020204" pitchFamily="34" charset="0"/>
                  <a:cs typeface="Arial" panose="020B0604020202020204" pitchFamily="34" charset="0"/>
                </a:rPr>
                <a:t> </a:t>
              </a:r>
              <a:r>
                <a:rPr kumimoji="1" lang="en-US" altLang="zh-CN" sz="1600" b="1" dirty="0">
                  <a:solidFill>
                    <a:schemeClr val="bg1"/>
                  </a:solidFill>
                  <a:latin typeface="Century Gothic" panose="020B0502020202020204" pitchFamily="34" charset="0"/>
                  <a:cs typeface="Arial" panose="020B0604020202020204" pitchFamily="34" charset="0"/>
                </a:rPr>
                <a:t>to</a:t>
              </a:r>
              <a:r>
                <a:rPr kumimoji="1" lang="zh-CN" altLang="en-US" sz="1600" b="1" dirty="0">
                  <a:solidFill>
                    <a:schemeClr val="bg1"/>
                  </a:solidFill>
                  <a:latin typeface="Century Gothic" panose="020B0502020202020204" pitchFamily="34" charset="0"/>
                  <a:cs typeface="Arial" panose="020B0604020202020204" pitchFamily="34" charset="0"/>
                </a:rPr>
                <a:t> </a:t>
              </a:r>
              <a:r>
                <a:rPr kumimoji="1" lang="en-US" altLang="zh-CN" sz="1600" b="1" dirty="0">
                  <a:solidFill>
                    <a:schemeClr val="bg1"/>
                  </a:solidFill>
                  <a:latin typeface="Century Gothic" panose="020B0502020202020204" pitchFamily="34" charset="0"/>
                  <a:cs typeface="Arial" panose="020B0604020202020204" pitchFamily="34" charset="0"/>
                </a:rPr>
                <a:t>launch</a:t>
              </a:r>
              <a:r>
                <a:rPr kumimoji="1" lang="zh-CN" altLang="en-US" sz="1600" b="1" dirty="0">
                  <a:solidFill>
                    <a:schemeClr val="bg1"/>
                  </a:solidFill>
                  <a:latin typeface="Century Gothic" panose="020B0502020202020204" pitchFamily="34" charset="0"/>
                  <a:cs typeface="Arial" panose="020B0604020202020204" pitchFamily="34" charset="0"/>
                </a:rPr>
                <a:t> </a:t>
              </a:r>
              <a:r>
                <a:rPr kumimoji="1" lang="en-US" altLang="zh-CN" sz="1600" b="1" dirty="0">
                  <a:solidFill>
                    <a:schemeClr val="bg1"/>
                  </a:solidFill>
                  <a:latin typeface="Century Gothic" panose="020B0502020202020204" pitchFamily="34" charset="0"/>
                  <a:cs typeface="Arial" panose="020B0604020202020204" pitchFamily="34" charset="0"/>
                </a:rPr>
                <a:t>Oracle</a:t>
              </a:r>
              <a:r>
                <a:rPr kumimoji="1" lang="zh-CN" altLang="en-US" sz="1600" b="1" dirty="0">
                  <a:solidFill>
                    <a:schemeClr val="bg1"/>
                  </a:solidFill>
                  <a:latin typeface="Century Gothic" panose="020B0502020202020204" pitchFamily="34" charset="0"/>
                  <a:cs typeface="Arial" panose="020B0604020202020204" pitchFamily="34" charset="0"/>
                </a:rPr>
                <a:t> </a:t>
              </a:r>
              <a:r>
                <a:rPr kumimoji="1" lang="en-US" altLang="zh-CN" sz="1600" b="1" dirty="0">
                  <a:solidFill>
                    <a:schemeClr val="bg1"/>
                  </a:solidFill>
                  <a:latin typeface="Century Gothic" panose="020B0502020202020204" pitchFamily="34" charset="0"/>
                  <a:cs typeface="Arial" panose="020B0604020202020204" pitchFamily="34" charset="0"/>
                </a:rPr>
                <a:t>RAC</a:t>
              </a:r>
              <a:r>
                <a:rPr kumimoji="1" lang="zh-CN" altLang="en-US" sz="1600" b="1" dirty="0">
                  <a:solidFill>
                    <a:schemeClr val="bg1"/>
                  </a:solidFill>
                  <a:latin typeface="Century Gothic" panose="020B0502020202020204" pitchFamily="34" charset="0"/>
                  <a:cs typeface="Arial" panose="020B0604020202020204" pitchFamily="34" charset="0"/>
                </a:rPr>
                <a:t> </a:t>
              </a:r>
              <a:r>
                <a:rPr kumimoji="1" lang="en-US" altLang="zh-CN" sz="1600" b="1" dirty="0">
                  <a:solidFill>
                    <a:schemeClr val="bg1"/>
                  </a:solidFill>
                  <a:latin typeface="Century Gothic" panose="020B0502020202020204" pitchFamily="34" charset="0"/>
                  <a:cs typeface="Arial" panose="020B0604020202020204" pitchFamily="34" charset="0"/>
                </a:rPr>
                <a:t>cluster</a:t>
              </a:r>
              <a:endParaRPr kumimoji="1" lang="zh-CN" altLang="en-US" sz="1600" b="1" dirty="0">
                <a:solidFill>
                  <a:schemeClr val="bg1"/>
                </a:solidFill>
                <a:latin typeface="Century Gothic" panose="020B0502020202020204" pitchFamily="34" charset="0"/>
                <a:cs typeface="Arial" panose="020B0604020202020204" pitchFamily="34" charset="0"/>
              </a:endParaRPr>
            </a:p>
          </p:txBody>
        </p:sp>
        <p:grpSp>
          <p:nvGrpSpPr>
            <p:cNvPr id="21" name="组合 34">
              <a:extLst>
                <a:ext uri="{FF2B5EF4-FFF2-40B4-BE49-F238E27FC236}">
                  <a16:creationId xmlns:a16="http://schemas.microsoft.com/office/drawing/2014/main" id="{87C8C3E3-EC8C-B443-9FE1-85B250B149F2}"/>
                </a:ext>
              </a:extLst>
            </p:cNvPr>
            <p:cNvGrpSpPr/>
            <p:nvPr/>
          </p:nvGrpSpPr>
          <p:grpSpPr>
            <a:xfrm>
              <a:off x="8352604" y="1856353"/>
              <a:ext cx="910568" cy="878711"/>
              <a:chOff x="9728903" y="2246276"/>
              <a:chExt cx="548238" cy="548238"/>
            </a:xfrm>
          </p:grpSpPr>
          <p:sp>
            <p:nvSpPr>
              <p:cNvPr id="23" name="椭圆 22">
                <a:extLst>
                  <a:ext uri="{FF2B5EF4-FFF2-40B4-BE49-F238E27FC236}">
                    <a16:creationId xmlns:a16="http://schemas.microsoft.com/office/drawing/2014/main" id="{CC41EA86-476C-DF46-B040-20D8C76EA1FE}"/>
                  </a:ext>
                </a:extLst>
              </p:cNvPr>
              <p:cNvSpPr/>
              <p:nvPr/>
            </p:nvSpPr>
            <p:spPr>
              <a:xfrm>
                <a:off x="9728903" y="2246276"/>
                <a:ext cx="548238" cy="5482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sp>
            <p:nvSpPr>
              <p:cNvPr id="24" name="任意多边形: 形状 41">
                <a:extLst>
                  <a:ext uri="{FF2B5EF4-FFF2-40B4-BE49-F238E27FC236}">
                    <a16:creationId xmlns:a16="http://schemas.microsoft.com/office/drawing/2014/main" id="{F992E877-0437-B74A-B466-1EA70D47C540}"/>
                  </a:ext>
                </a:extLst>
              </p:cNvPr>
              <p:cNvSpPr/>
              <p:nvPr/>
            </p:nvSpPr>
            <p:spPr>
              <a:xfrm>
                <a:off x="9855073" y="2374379"/>
                <a:ext cx="295898" cy="294508"/>
              </a:xfrm>
              <a:custGeom>
                <a:avLst/>
                <a:gdLst>
                  <a:gd name="connsiteX0" fmla="*/ 201968 w 338138"/>
                  <a:gd name="connsiteY0" fmla="*/ 130235 h 336550"/>
                  <a:gd name="connsiteX1" fmla="*/ 212495 w 338138"/>
                  <a:gd name="connsiteY1" fmla="*/ 135179 h 336550"/>
                  <a:gd name="connsiteX2" fmla="*/ 212495 w 338138"/>
                  <a:gd name="connsiteY2" fmla="*/ 156275 h 336550"/>
                  <a:gd name="connsiteX3" fmla="*/ 166437 w 338138"/>
                  <a:gd name="connsiteY3" fmla="*/ 202420 h 336550"/>
                  <a:gd name="connsiteX4" fmla="*/ 155909 w 338138"/>
                  <a:gd name="connsiteY4" fmla="*/ 206375 h 336550"/>
                  <a:gd name="connsiteX5" fmla="*/ 145381 w 338138"/>
                  <a:gd name="connsiteY5" fmla="*/ 202420 h 336550"/>
                  <a:gd name="connsiteX6" fmla="*/ 124326 w 338138"/>
                  <a:gd name="connsiteY6" fmla="*/ 182643 h 336550"/>
                  <a:gd name="connsiteX7" fmla="*/ 124326 w 338138"/>
                  <a:gd name="connsiteY7" fmla="*/ 160230 h 336550"/>
                  <a:gd name="connsiteX8" fmla="*/ 146697 w 338138"/>
                  <a:gd name="connsiteY8" fmla="*/ 160230 h 336550"/>
                  <a:gd name="connsiteX9" fmla="*/ 155909 w 338138"/>
                  <a:gd name="connsiteY9" fmla="*/ 169459 h 336550"/>
                  <a:gd name="connsiteX10" fmla="*/ 191440 w 338138"/>
                  <a:gd name="connsiteY10" fmla="*/ 135179 h 336550"/>
                  <a:gd name="connsiteX11" fmla="*/ 201968 w 338138"/>
                  <a:gd name="connsiteY11" fmla="*/ 130235 h 336550"/>
                  <a:gd name="connsiteX12" fmla="*/ 154078 w 338138"/>
                  <a:gd name="connsiteY12" fmla="*/ 30162 h 336550"/>
                  <a:gd name="connsiteX13" fmla="*/ 154078 w 338138"/>
                  <a:gd name="connsiteY13" fmla="*/ 49892 h 336550"/>
                  <a:gd name="connsiteX14" fmla="*/ 143556 w 338138"/>
                  <a:gd name="connsiteY14" fmla="*/ 64361 h 336550"/>
                  <a:gd name="connsiteX15" fmla="*/ 115933 w 338138"/>
                  <a:gd name="connsiteY15" fmla="*/ 76199 h 336550"/>
                  <a:gd name="connsiteX16" fmla="*/ 96202 w 338138"/>
                  <a:gd name="connsiteY16" fmla="*/ 73569 h 336550"/>
                  <a:gd name="connsiteX17" fmla="*/ 83049 w 338138"/>
                  <a:gd name="connsiteY17" fmla="*/ 60415 h 336550"/>
                  <a:gd name="connsiteX18" fmla="*/ 62003 w 338138"/>
                  <a:gd name="connsiteY18" fmla="*/ 81461 h 336550"/>
                  <a:gd name="connsiteX19" fmla="*/ 75157 w 338138"/>
                  <a:gd name="connsiteY19" fmla="*/ 94614 h 336550"/>
                  <a:gd name="connsiteX20" fmla="*/ 77787 w 338138"/>
                  <a:gd name="connsiteY20" fmla="*/ 114345 h 336550"/>
                  <a:gd name="connsiteX21" fmla="*/ 65949 w 338138"/>
                  <a:gd name="connsiteY21" fmla="*/ 141968 h 336550"/>
                  <a:gd name="connsiteX22" fmla="*/ 51480 w 338138"/>
                  <a:gd name="connsiteY22" fmla="*/ 152490 h 336550"/>
                  <a:gd name="connsiteX23" fmla="*/ 31750 w 338138"/>
                  <a:gd name="connsiteY23" fmla="*/ 152490 h 336550"/>
                  <a:gd name="connsiteX24" fmla="*/ 31750 w 338138"/>
                  <a:gd name="connsiteY24" fmla="*/ 184059 h 336550"/>
                  <a:gd name="connsiteX25" fmla="*/ 51480 w 338138"/>
                  <a:gd name="connsiteY25" fmla="*/ 184059 h 336550"/>
                  <a:gd name="connsiteX26" fmla="*/ 65949 w 338138"/>
                  <a:gd name="connsiteY26" fmla="*/ 194582 h 336550"/>
                  <a:gd name="connsiteX27" fmla="*/ 77787 w 338138"/>
                  <a:gd name="connsiteY27" fmla="*/ 222204 h 336550"/>
                  <a:gd name="connsiteX28" fmla="*/ 75157 w 338138"/>
                  <a:gd name="connsiteY28" fmla="*/ 241935 h 336550"/>
                  <a:gd name="connsiteX29" fmla="*/ 62003 w 338138"/>
                  <a:gd name="connsiteY29" fmla="*/ 255088 h 336550"/>
                  <a:gd name="connsiteX30" fmla="*/ 83049 w 338138"/>
                  <a:gd name="connsiteY30" fmla="*/ 276134 h 336550"/>
                  <a:gd name="connsiteX31" fmla="*/ 96202 w 338138"/>
                  <a:gd name="connsiteY31" fmla="*/ 262980 h 336550"/>
                  <a:gd name="connsiteX32" fmla="*/ 115933 w 338138"/>
                  <a:gd name="connsiteY32" fmla="*/ 260350 h 336550"/>
                  <a:gd name="connsiteX33" fmla="*/ 143556 w 338138"/>
                  <a:gd name="connsiteY33" fmla="*/ 272188 h 336550"/>
                  <a:gd name="connsiteX34" fmla="*/ 154078 w 338138"/>
                  <a:gd name="connsiteY34" fmla="*/ 286657 h 336550"/>
                  <a:gd name="connsiteX35" fmla="*/ 154078 w 338138"/>
                  <a:gd name="connsiteY35" fmla="*/ 306387 h 336550"/>
                  <a:gd name="connsiteX36" fmla="*/ 185647 w 338138"/>
                  <a:gd name="connsiteY36" fmla="*/ 306387 h 336550"/>
                  <a:gd name="connsiteX37" fmla="*/ 185647 w 338138"/>
                  <a:gd name="connsiteY37" fmla="*/ 286657 h 336550"/>
                  <a:gd name="connsiteX38" fmla="*/ 196170 w 338138"/>
                  <a:gd name="connsiteY38" fmla="*/ 272188 h 336550"/>
                  <a:gd name="connsiteX39" fmla="*/ 223792 w 338138"/>
                  <a:gd name="connsiteY39" fmla="*/ 260350 h 336550"/>
                  <a:gd name="connsiteX40" fmla="*/ 243523 w 338138"/>
                  <a:gd name="connsiteY40" fmla="*/ 262980 h 336550"/>
                  <a:gd name="connsiteX41" fmla="*/ 256676 w 338138"/>
                  <a:gd name="connsiteY41" fmla="*/ 276134 h 336550"/>
                  <a:gd name="connsiteX42" fmla="*/ 277722 w 338138"/>
                  <a:gd name="connsiteY42" fmla="*/ 255088 h 336550"/>
                  <a:gd name="connsiteX43" fmla="*/ 264568 w 338138"/>
                  <a:gd name="connsiteY43" fmla="*/ 241935 h 336550"/>
                  <a:gd name="connsiteX44" fmla="*/ 261938 w 338138"/>
                  <a:gd name="connsiteY44" fmla="*/ 222204 h 336550"/>
                  <a:gd name="connsiteX45" fmla="*/ 273776 w 338138"/>
                  <a:gd name="connsiteY45" fmla="*/ 194582 h 336550"/>
                  <a:gd name="connsiteX46" fmla="*/ 288245 w 338138"/>
                  <a:gd name="connsiteY46" fmla="*/ 184059 h 336550"/>
                  <a:gd name="connsiteX47" fmla="*/ 307975 w 338138"/>
                  <a:gd name="connsiteY47" fmla="*/ 184059 h 336550"/>
                  <a:gd name="connsiteX48" fmla="*/ 307975 w 338138"/>
                  <a:gd name="connsiteY48" fmla="*/ 152490 h 336550"/>
                  <a:gd name="connsiteX49" fmla="*/ 288245 w 338138"/>
                  <a:gd name="connsiteY49" fmla="*/ 152490 h 336550"/>
                  <a:gd name="connsiteX50" fmla="*/ 273776 w 338138"/>
                  <a:gd name="connsiteY50" fmla="*/ 141968 h 336550"/>
                  <a:gd name="connsiteX51" fmla="*/ 261938 w 338138"/>
                  <a:gd name="connsiteY51" fmla="*/ 114345 h 336550"/>
                  <a:gd name="connsiteX52" fmla="*/ 264568 w 338138"/>
                  <a:gd name="connsiteY52" fmla="*/ 94614 h 336550"/>
                  <a:gd name="connsiteX53" fmla="*/ 277722 w 338138"/>
                  <a:gd name="connsiteY53" fmla="*/ 81461 h 336550"/>
                  <a:gd name="connsiteX54" fmla="*/ 256676 w 338138"/>
                  <a:gd name="connsiteY54" fmla="*/ 60415 h 336550"/>
                  <a:gd name="connsiteX55" fmla="*/ 243523 w 338138"/>
                  <a:gd name="connsiteY55" fmla="*/ 73569 h 336550"/>
                  <a:gd name="connsiteX56" fmla="*/ 223792 w 338138"/>
                  <a:gd name="connsiteY56" fmla="*/ 76199 h 336550"/>
                  <a:gd name="connsiteX57" fmla="*/ 196170 w 338138"/>
                  <a:gd name="connsiteY57" fmla="*/ 64361 h 336550"/>
                  <a:gd name="connsiteX58" fmla="*/ 185647 w 338138"/>
                  <a:gd name="connsiteY58" fmla="*/ 49892 h 336550"/>
                  <a:gd name="connsiteX59" fmla="*/ 185647 w 338138"/>
                  <a:gd name="connsiteY59" fmla="*/ 30162 h 336550"/>
                  <a:gd name="connsiteX60" fmla="*/ 154078 w 338138"/>
                  <a:gd name="connsiteY60" fmla="*/ 30162 h 336550"/>
                  <a:gd name="connsiteX61" fmla="*/ 138690 w 338138"/>
                  <a:gd name="connsiteY61" fmla="*/ 0 h 336550"/>
                  <a:gd name="connsiteX62" fmla="*/ 199449 w 338138"/>
                  <a:gd name="connsiteY62" fmla="*/ 0 h 336550"/>
                  <a:gd name="connsiteX63" fmla="*/ 215299 w 338138"/>
                  <a:gd name="connsiteY63" fmla="*/ 15776 h 336550"/>
                  <a:gd name="connsiteX64" fmla="*/ 215299 w 338138"/>
                  <a:gd name="connsiteY64" fmla="*/ 38125 h 336550"/>
                  <a:gd name="connsiteX65" fmla="*/ 228508 w 338138"/>
                  <a:gd name="connsiteY65" fmla="*/ 43383 h 336550"/>
                  <a:gd name="connsiteX66" fmla="*/ 245679 w 338138"/>
                  <a:gd name="connsiteY66" fmla="*/ 27607 h 336550"/>
                  <a:gd name="connsiteX67" fmla="*/ 256245 w 338138"/>
                  <a:gd name="connsiteY67" fmla="*/ 23663 h 336550"/>
                  <a:gd name="connsiteX68" fmla="*/ 266812 w 338138"/>
                  <a:gd name="connsiteY68" fmla="*/ 27607 h 336550"/>
                  <a:gd name="connsiteX69" fmla="*/ 310400 w 338138"/>
                  <a:gd name="connsiteY69" fmla="*/ 70991 h 336550"/>
                  <a:gd name="connsiteX70" fmla="*/ 310400 w 338138"/>
                  <a:gd name="connsiteY70" fmla="*/ 92025 h 336550"/>
                  <a:gd name="connsiteX71" fmla="*/ 294550 w 338138"/>
                  <a:gd name="connsiteY71" fmla="*/ 109116 h 336550"/>
                  <a:gd name="connsiteX72" fmla="*/ 299834 w 338138"/>
                  <a:gd name="connsiteY72" fmla="*/ 122262 h 336550"/>
                  <a:gd name="connsiteX73" fmla="*/ 322288 w 338138"/>
                  <a:gd name="connsiteY73" fmla="*/ 122262 h 336550"/>
                  <a:gd name="connsiteX74" fmla="*/ 338138 w 338138"/>
                  <a:gd name="connsiteY74" fmla="*/ 138038 h 336550"/>
                  <a:gd name="connsiteX75" fmla="*/ 338138 w 338138"/>
                  <a:gd name="connsiteY75" fmla="*/ 198512 h 336550"/>
                  <a:gd name="connsiteX76" fmla="*/ 322288 w 338138"/>
                  <a:gd name="connsiteY76" fmla="*/ 214288 h 336550"/>
                  <a:gd name="connsiteX77" fmla="*/ 299834 w 338138"/>
                  <a:gd name="connsiteY77" fmla="*/ 214288 h 336550"/>
                  <a:gd name="connsiteX78" fmla="*/ 294550 w 338138"/>
                  <a:gd name="connsiteY78" fmla="*/ 227434 h 336550"/>
                  <a:gd name="connsiteX79" fmla="*/ 310400 w 338138"/>
                  <a:gd name="connsiteY79" fmla="*/ 244525 h 336550"/>
                  <a:gd name="connsiteX80" fmla="*/ 310400 w 338138"/>
                  <a:gd name="connsiteY80" fmla="*/ 265559 h 336550"/>
                  <a:gd name="connsiteX81" fmla="*/ 266812 w 338138"/>
                  <a:gd name="connsiteY81" fmla="*/ 308943 h 336550"/>
                  <a:gd name="connsiteX82" fmla="*/ 245679 w 338138"/>
                  <a:gd name="connsiteY82" fmla="*/ 308943 h 336550"/>
                  <a:gd name="connsiteX83" fmla="*/ 228508 w 338138"/>
                  <a:gd name="connsiteY83" fmla="*/ 293167 h 336550"/>
                  <a:gd name="connsiteX84" fmla="*/ 215299 w 338138"/>
                  <a:gd name="connsiteY84" fmla="*/ 298425 h 336550"/>
                  <a:gd name="connsiteX85" fmla="*/ 215299 w 338138"/>
                  <a:gd name="connsiteY85" fmla="*/ 320774 h 336550"/>
                  <a:gd name="connsiteX86" fmla="*/ 199449 w 338138"/>
                  <a:gd name="connsiteY86" fmla="*/ 336550 h 336550"/>
                  <a:gd name="connsiteX87" fmla="*/ 138690 w 338138"/>
                  <a:gd name="connsiteY87" fmla="*/ 336550 h 336550"/>
                  <a:gd name="connsiteX88" fmla="*/ 122839 w 338138"/>
                  <a:gd name="connsiteY88" fmla="*/ 320774 h 336550"/>
                  <a:gd name="connsiteX89" fmla="*/ 122839 w 338138"/>
                  <a:gd name="connsiteY89" fmla="*/ 298425 h 336550"/>
                  <a:gd name="connsiteX90" fmla="*/ 109630 w 338138"/>
                  <a:gd name="connsiteY90" fmla="*/ 293167 h 336550"/>
                  <a:gd name="connsiteX91" fmla="*/ 92459 w 338138"/>
                  <a:gd name="connsiteY91" fmla="*/ 308943 h 336550"/>
                  <a:gd name="connsiteX92" fmla="*/ 71326 w 338138"/>
                  <a:gd name="connsiteY92" fmla="*/ 308943 h 336550"/>
                  <a:gd name="connsiteX93" fmla="*/ 27738 w 338138"/>
                  <a:gd name="connsiteY93" fmla="*/ 265559 h 336550"/>
                  <a:gd name="connsiteX94" fmla="*/ 23775 w 338138"/>
                  <a:gd name="connsiteY94" fmla="*/ 255042 h 336550"/>
                  <a:gd name="connsiteX95" fmla="*/ 27738 w 338138"/>
                  <a:gd name="connsiteY95" fmla="*/ 244525 h 336550"/>
                  <a:gd name="connsiteX96" fmla="*/ 43588 w 338138"/>
                  <a:gd name="connsiteY96" fmla="*/ 227434 h 336550"/>
                  <a:gd name="connsiteX97" fmla="*/ 38304 w 338138"/>
                  <a:gd name="connsiteY97" fmla="*/ 214288 h 336550"/>
                  <a:gd name="connsiteX98" fmla="*/ 15850 w 338138"/>
                  <a:gd name="connsiteY98" fmla="*/ 214288 h 336550"/>
                  <a:gd name="connsiteX99" fmla="*/ 0 w 338138"/>
                  <a:gd name="connsiteY99" fmla="*/ 198512 h 336550"/>
                  <a:gd name="connsiteX100" fmla="*/ 0 w 338138"/>
                  <a:gd name="connsiteY100" fmla="*/ 138038 h 336550"/>
                  <a:gd name="connsiteX101" fmla="*/ 15850 w 338138"/>
                  <a:gd name="connsiteY101" fmla="*/ 122262 h 336550"/>
                  <a:gd name="connsiteX102" fmla="*/ 38304 w 338138"/>
                  <a:gd name="connsiteY102" fmla="*/ 122262 h 336550"/>
                  <a:gd name="connsiteX103" fmla="*/ 43588 w 338138"/>
                  <a:gd name="connsiteY103" fmla="*/ 109116 h 336550"/>
                  <a:gd name="connsiteX104" fmla="*/ 27738 w 338138"/>
                  <a:gd name="connsiteY104" fmla="*/ 92025 h 336550"/>
                  <a:gd name="connsiteX105" fmla="*/ 27738 w 338138"/>
                  <a:gd name="connsiteY105" fmla="*/ 70991 h 336550"/>
                  <a:gd name="connsiteX106" fmla="*/ 71326 w 338138"/>
                  <a:gd name="connsiteY106" fmla="*/ 27607 h 336550"/>
                  <a:gd name="connsiteX107" fmla="*/ 92459 w 338138"/>
                  <a:gd name="connsiteY107" fmla="*/ 27607 h 336550"/>
                  <a:gd name="connsiteX108" fmla="*/ 109630 w 338138"/>
                  <a:gd name="connsiteY108" fmla="*/ 43383 h 336550"/>
                  <a:gd name="connsiteX109" fmla="*/ 122839 w 338138"/>
                  <a:gd name="connsiteY109" fmla="*/ 38125 h 336550"/>
                  <a:gd name="connsiteX110" fmla="*/ 122839 w 338138"/>
                  <a:gd name="connsiteY110" fmla="*/ 15776 h 336550"/>
                  <a:gd name="connsiteX111" fmla="*/ 138690 w 338138"/>
                  <a:gd name="connsiteY11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8138" h="336550">
                    <a:moveTo>
                      <a:pt x="201968" y="130235"/>
                    </a:moveTo>
                    <a:cubicBezTo>
                      <a:pt x="205916" y="130235"/>
                      <a:pt x="209864" y="131883"/>
                      <a:pt x="212495" y="135179"/>
                    </a:cubicBezTo>
                    <a:cubicBezTo>
                      <a:pt x="219075" y="140453"/>
                      <a:pt x="219075" y="151001"/>
                      <a:pt x="212495" y="156275"/>
                    </a:cubicBezTo>
                    <a:cubicBezTo>
                      <a:pt x="212495" y="156275"/>
                      <a:pt x="212495" y="156275"/>
                      <a:pt x="166437" y="202420"/>
                    </a:cubicBezTo>
                    <a:cubicBezTo>
                      <a:pt x="163805" y="205057"/>
                      <a:pt x="159857" y="206375"/>
                      <a:pt x="155909" y="206375"/>
                    </a:cubicBezTo>
                    <a:cubicBezTo>
                      <a:pt x="151961" y="206375"/>
                      <a:pt x="148013" y="205057"/>
                      <a:pt x="145381" y="202420"/>
                    </a:cubicBezTo>
                    <a:cubicBezTo>
                      <a:pt x="145381" y="202420"/>
                      <a:pt x="145381" y="202420"/>
                      <a:pt x="124326" y="182643"/>
                    </a:cubicBezTo>
                    <a:cubicBezTo>
                      <a:pt x="119062" y="176051"/>
                      <a:pt x="119062" y="166822"/>
                      <a:pt x="124326" y="160230"/>
                    </a:cubicBezTo>
                    <a:cubicBezTo>
                      <a:pt x="130906" y="154956"/>
                      <a:pt x="140118" y="154956"/>
                      <a:pt x="146697" y="160230"/>
                    </a:cubicBezTo>
                    <a:cubicBezTo>
                      <a:pt x="146697" y="160230"/>
                      <a:pt x="146697" y="160230"/>
                      <a:pt x="155909" y="169459"/>
                    </a:cubicBezTo>
                    <a:cubicBezTo>
                      <a:pt x="155909" y="169459"/>
                      <a:pt x="155909" y="169459"/>
                      <a:pt x="191440" y="135179"/>
                    </a:cubicBezTo>
                    <a:cubicBezTo>
                      <a:pt x="194072" y="131883"/>
                      <a:pt x="198020" y="130235"/>
                      <a:pt x="201968" y="130235"/>
                    </a:cubicBezTo>
                    <a:close/>
                    <a:moveTo>
                      <a:pt x="154078" y="30162"/>
                    </a:moveTo>
                    <a:cubicBezTo>
                      <a:pt x="154078" y="30162"/>
                      <a:pt x="154078" y="30162"/>
                      <a:pt x="154078" y="49892"/>
                    </a:cubicBezTo>
                    <a:cubicBezTo>
                      <a:pt x="154078" y="56469"/>
                      <a:pt x="150132" y="63046"/>
                      <a:pt x="143556" y="64361"/>
                    </a:cubicBezTo>
                    <a:cubicBezTo>
                      <a:pt x="133033" y="66992"/>
                      <a:pt x="123825" y="70938"/>
                      <a:pt x="115933" y="76199"/>
                    </a:cubicBezTo>
                    <a:cubicBezTo>
                      <a:pt x="109356" y="80145"/>
                      <a:pt x="101464" y="78830"/>
                      <a:pt x="96202" y="73569"/>
                    </a:cubicBezTo>
                    <a:cubicBezTo>
                      <a:pt x="96202" y="73569"/>
                      <a:pt x="96202" y="73569"/>
                      <a:pt x="83049" y="60415"/>
                    </a:cubicBezTo>
                    <a:cubicBezTo>
                      <a:pt x="83049" y="60415"/>
                      <a:pt x="83049" y="60415"/>
                      <a:pt x="62003" y="81461"/>
                    </a:cubicBezTo>
                    <a:cubicBezTo>
                      <a:pt x="62003" y="81461"/>
                      <a:pt x="62003" y="81461"/>
                      <a:pt x="75157" y="94614"/>
                    </a:cubicBezTo>
                    <a:cubicBezTo>
                      <a:pt x="80418" y="99876"/>
                      <a:pt x="81733" y="107768"/>
                      <a:pt x="77787" y="114345"/>
                    </a:cubicBezTo>
                    <a:cubicBezTo>
                      <a:pt x="72526" y="122237"/>
                      <a:pt x="68580" y="131445"/>
                      <a:pt x="65949" y="141968"/>
                    </a:cubicBezTo>
                    <a:cubicBezTo>
                      <a:pt x="64634" y="148544"/>
                      <a:pt x="58057" y="152490"/>
                      <a:pt x="51480" y="152490"/>
                    </a:cubicBezTo>
                    <a:cubicBezTo>
                      <a:pt x="51480" y="152490"/>
                      <a:pt x="51480" y="152490"/>
                      <a:pt x="31750" y="152490"/>
                    </a:cubicBezTo>
                    <a:cubicBezTo>
                      <a:pt x="31750" y="152490"/>
                      <a:pt x="31750" y="152490"/>
                      <a:pt x="31750" y="184059"/>
                    </a:cubicBezTo>
                    <a:cubicBezTo>
                      <a:pt x="31750" y="184059"/>
                      <a:pt x="31750" y="184059"/>
                      <a:pt x="51480" y="184059"/>
                    </a:cubicBezTo>
                    <a:cubicBezTo>
                      <a:pt x="58057" y="184059"/>
                      <a:pt x="64634" y="188005"/>
                      <a:pt x="65949" y="194582"/>
                    </a:cubicBezTo>
                    <a:cubicBezTo>
                      <a:pt x="68580" y="205105"/>
                      <a:pt x="72526" y="214312"/>
                      <a:pt x="77787" y="222204"/>
                    </a:cubicBezTo>
                    <a:cubicBezTo>
                      <a:pt x="81733" y="228781"/>
                      <a:pt x="80418" y="236673"/>
                      <a:pt x="75157" y="241935"/>
                    </a:cubicBezTo>
                    <a:cubicBezTo>
                      <a:pt x="75157" y="241935"/>
                      <a:pt x="75157" y="241935"/>
                      <a:pt x="62003" y="255088"/>
                    </a:cubicBezTo>
                    <a:cubicBezTo>
                      <a:pt x="62003" y="255088"/>
                      <a:pt x="62003" y="255088"/>
                      <a:pt x="83049" y="276134"/>
                    </a:cubicBezTo>
                    <a:cubicBezTo>
                      <a:pt x="83049" y="276134"/>
                      <a:pt x="83049" y="276134"/>
                      <a:pt x="96202" y="262980"/>
                    </a:cubicBezTo>
                    <a:cubicBezTo>
                      <a:pt x="101464" y="257719"/>
                      <a:pt x="109356" y="256404"/>
                      <a:pt x="115933" y="260350"/>
                    </a:cubicBezTo>
                    <a:cubicBezTo>
                      <a:pt x="123825" y="265611"/>
                      <a:pt x="133033" y="269557"/>
                      <a:pt x="143556" y="272188"/>
                    </a:cubicBezTo>
                    <a:cubicBezTo>
                      <a:pt x="150132" y="273503"/>
                      <a:pt x="154078" y="280080"/>
                      <a:pt x="154078" y="286657"/>
                    </a:cubicBezTo>
                    <a:cubicBezTo>
                      <a:pt x="154078" y="286657"/>
                      <a:pt x="154078" y="286657"/>
                      <a:pt x="154078" y="306387"/>
                    </a:cubicBezTo>
                    <a:cubicBezTo>
                      <a:pt x="154078" y="306387"/>
                      <a:pt x="154078" y="306387"/>
                      <a:pt x="185647" y="306387"/>
                    </a:cubicBezTo>
                    <a:cubicBezTo>
                      <a:pt x="185647" y="306387"/>
                      <a:pt x="185647" y="306387"/>
                      <a:pt x="185647" y="286657"/>
                    </a:cubicBezTo>
                    <a:cubicBezTo>
                      <a:pt x="185647" y="280080"/>
                      <a:pt x="189593" y="273503"/>
                      <a:pt x="196170" y="272188"/>
                    </a:cubicBezTo>
                    <a:cubicBezTo>
                      <a:pt x="206693" y="269557"/>
                      <a:pt x="215900" y="265611"/>
                      <a:pt x="223792" y="260350"/>
                    </a:cubicBezTo>
                    <a:cubicBezTo>
                      <a:pt x="230369" y="256404"/>
                      <a:pt x="238261" y="257719"/>
                      <a:pt x="243523" y="262980"/>
                    </a:cubicBezTo>
                    <a:cubicBezTo>
                      <a:pt x="243523" y="262980"/>
                      <a:pt x="243523" y="262980"/>
                      <a:pt x="256676" y="276134"/>
                    </a:cubicBezTo>
                    <a:cubicBezTo>
                      <a:pt x="256676" y="276134"/>
                      <a:pt x="256676" y="276134"/>
                      <a:pt x="277722" y="255088"/>
                    </a:cubicBezTo>
                    <a:cubicBezTo>
                      <a:pt x="277722" y="255088"/>
                      <a:pt x="277722" y="255088"/>
                      <a:pt x="264568" y="241935"/>
                    </a:cubicBezTo>
                    <a:cubicBezTo>
                      <a:pt x="259307" y="236673"/>
                      <a:pt x="257992" y="228781"/>
                      <a:pt x="261938" y="222204"/>
                    </a:cubicBezTo>
                    <a:cubicBezTo>
                      <a:pt x="267199" y="214312"/>
                      <a:pt x="271145" y="205105"/>
                      <a:pt x="273776" y="194582"/>
                    </a:cubicBezTo>
                    <a:cubicBezTo>
                      <a:pt x="275091" y="188005"/>
                      <a:pt x="281668" y="184059"/>
                      <a:pt x="288245" y="184059"/>
                    </a:cubicBezTo>
                    <a:cubicBezTo>
                      <a:pt x="288245" y="184059"/>
                      <a:pt x="288245" y="184059"/>
                      <a:pt x="307975" y="184059"/>
                    </a:cubicBezTo>
                    <a:lnTo>
                      <a:pt x="307975" y="152490"/>
                    </a:lnTo>
                    <a:cubicBezTo>
                      <a:pt x="307975" y="152490"/>
                      <a:pt x="307975" y="152490"/>
                      <a:pt x="288245" y="152490"/>
                    </a:cubicBezTo>
                    <a:cubicBezTo>
                      <a:pt x="281668" y="152490"/>
                      <a:pt x="275091" y="148544"/>
                      <a:pt x="273776" y="141968"/>
                    </a:cubicBezTo>
                    <a:cubicBezTo>
                      <a:pt x="271145" y="131445"/>
                      <a:pt x="267199" y="122237"/>
                      <a:pt x="261938" y="114345"/>
                    </a:cubicBezTo>
                    <a:cubicBezTo>
                      <a:pt x="257992" y="107768"/>
                      <a:pt x="259307" y="99876"/>
                      <a:pt x="264568" y="94614"/>
                    </a:cubicBezTo>
                    <a:cubicBezTo>
                      <a:pt x="264568" y="94614"/>
                      <a:pt x="264568" y="94614"/>
                      <a:pt x="277722" y="81461"/>
                    </a:cubicBezTo>
                    <a:cubicBezTo>
                      <a:pt x="277722" y="81461"/>
                      <a:pt x="277722" y="81461"/>
                      <a:pt x="256676" y="60415"/>
                    </a:cubicBezTo>
                    <a:cubicBezTo>
                      <a:pt x="256676" y="60415"/>
                      <a:pt x="256676" y="60415"/>
                      <a:pt x="243523" y="73569"/>
                    </a:cubicBezTo>
                    <a:cubicBezTo>
                      <a:pt x="238261" y="78830"/>
                      <a:pt x="230369" y="80145"/>
                      <a:pt x="223792" y="76199"/>
                    </a:cubicBezTo>
                    <a:cubicBezTo>
                      <a:pt x="215900" y="70938"/>
                      <a:pt x="206693" y="66992"/>
                      <a:pt x="196170" y="64361"/>
                    </a:cubicBezTo>
                    <a:cubicBezTo>
                      <a:pt x="189593" y="63046"/>
                      <a:pt x="185647" y="56469"/>
                      <a:pt x="185647" y="49892"/>
                    </a:cubicBezTo>
                    <a:cubicBezTo>
                      <a:pt x="185647" y="49892"/>
                      <a:pt x="185647" y="49892"/>
                      <a:pt x="185647" y="30162"/>
                    </a:cubicBezTo>
                    <a:cubicBezTo>
                      <a:pt x="185647" y="30162"/>
                      <a:pt x="185647" y="30162"/>
                      <a:pt x="154078" y="30162"/>
                    </a:cubicBezTo>
                    <a:close/>
                    <a:moveTo>
                      <a:pt x="138690" y="0"/>
                    </a:moveTo>
                    <a:cubicBezTo>
                      <a:pt x="138690" y="0"/>
                      <a:pt x="138690" y="0"/>
                      <a:pt x="199449" y="0"/>
                    </a:cubicBezTo>
                    <a:cubicBezTo>
                      <a:pt x="208695" y="0"/>
                      <a:pt x="215299" y="6573"/>
                      <a:pt x="215299" y="15776"/>
                    </a:cubicBezTo>
                    <a:cubicBezTo>
                      <a:pt x="215299" y="15776"/>
                      <a:pt x="215299" y="15776"/>
                      <a:pt x="215299" y="38125"/>
                    </a:cubicBezTo>
                    <a:cubicBezTo>
                      <a:pt x="219262" y="39439"/>
                      <a:pt x="224545" y="42069"/>
                      <a:pt x="228508" y="43383"/>
                    </a:cubicBezTo>
                    <a:cubicBezTo>
                      <a:pt x="228508" y="43383"/>
                      <a:pt x="228508" y="43383"/>
                      <a:pt x="245679" y="27607"/>
                    </a:cubicBezTo>
                    <a:cubicBezTo>
                      <a:pt x="248320" y="24978"/>
                      <a:pt x="252283" y="23663"/>
                      <a:pt x="256245" y="23663"/>
                    </a:cubicBezTo>
                    <a:cubicBezTo>
                      <a:pt x="260208" y="23663"/>
                      <a:pt x="264171" y="24978"/>
                      <a:pt x="266812" y="27607"/>
                    </a:cubicBezTo>
                    <a:cubicBezTo>
                      <a:pt x="266812" y="27607"/>
                      <a:pt x="266812" y="27607"/>
                      <a:pt x="310400" y="70991"/>
                    </a:cubicBezTo>
                    <a:cubicBezTo>
                      <a:pt x="317005" y="76249"/>
                      <a:pt x="317005" y="86767"/>
                      <a:pt x="310400" y="92025"/>
                    </a:cubicBezTo>
                    <a:cubicBezTo>
                      <a:pt x="310400" y="92025"/>
                      <a:pt x="310400" y="92025"/>
                      <a:pt x="294550" y="109116"/>
                    </a:cubicBezTo>
                    <a:cubicBezTo>
                      <a:pt x="295871" y="113060"/>
                      <a:pt x="298513" y="118318"/>
                      <a:pt x="299834" y="122262"/>
                    </a:cubicBezTo>
                    <a:cubicBezTo>
                      <a:pt x="299834" y="122262"/>
                      <a:pt x="299834" y="122262"/>
                      <a:pt x="322288" y="122262"/>
                    </a:cubicBezTo>
                    <a:cubicBezTo>
                      <a:pt x="331534" y="122262"/>
                      <a:pt x="338138" y="128836"/>
                      <a:pt x="338138" y="138038"/>
                    </a:cubicBezTo>
                    <a:cubicBezTo>
                      <a:pt x="338138" y="138038"/>
                      <a:pt x="338138" y="138038"/>
                      <a:pt x="338138" y="198512"/>
                    </a:cubicBezTo>
                    <a:cubicBezTo>
                      <a:pt x="338138" y="207715"/>
                      <a:pt x="331534" y="214288"/>
                      <a:pt x="322288" y="214288"/>
                    </a:cubicBezTo>
                    <a:cubicBezTo>
                      <a:pt x="322288" y="214288"/>
                      <a:pt x="322288" y="214288"/>
                      <a:pt x="299834" y="214288"/>
                    </a:cubicBezTo>
                    <a:cubicBezTo>
                      <a:pt x="298513" y="218232"/>
                      <a:pt x="295871" y="223490"/>
                      <a:pt x="294550" y="227434"/>
                    </a:cubicBezTo>
                    <a:cubicBezTo>
                      <a:pt x="294550" y="227434"/>
                      <a:pt x="294550" y="227434"/>
                      <a:pt x="310400" y="244525"/>
                    </a:cubicBezTo>
                    <a:cubicBezTo>
                      <a:pt x="317005" y="249783"/>
                      <a:pt x="317005" y="260301"/>
                      <a:pt x="310400" y="265559"/>
                    </a:cubicBezTo>
                    <a:cubicBezTo>
                      <a:pt x="310400" y="265559"/>
                      <a:pt x="310400" y="265559"/>
                      <a:pt x="266812" y="308943"/>
                    </a:cubicBezTo>
                    <a:cubicBezTo>
                      <a:pt x="261529" y="315516"/>
                      <a:pt x="250962" y="315516"/>
                      <a:pt x="245679" y="308943"/>
                    </a:cubicBezTo>
                    <a:cubicBezTo>
                      <a:pt x="245679" y="308943"/>
                      <a:pt x="245679" y="308943"/>
                      <a:pt x="228508" y="293167"/>
                    </a:cubicBezTo>
                    <a:cubicBezTo>
                      <a:pt x="224545" y="294481"/>
                      <a:pt x="219262" y="297111"/>
                      <a:pt x="215299" y="298425"/>
                    </a:cubicBezTo>
                    <a:cubicBezTo>
                      <a:pt x="215299" y="298425"/>
                      <a:pt x="215299" y="298425"/>
                      <a:pt x="215299" y="320774"/>
                    </a:cubicBezTo>
                    <a:cubicBezTo>
                      <a:pt x="215299" y="329977"/>
                      <a:pt x="208695" y="336550"/>
                      <a:pt x="199449" y="336550"/>
                    </a:cubicBezTo>
                    <a:cubicBezTo>
                      <a:pt x="199449" y="336550"/>
                      <a:pt x="199449" y="336550"/>
                      <a:pt x="138690" y="336550"/>
                    </a:cubicBezTo>
                    <a:cubicBezTo>
                      <a:pt x="129444" y="336550"/>
                      <a:pt x="122839" y="329977"/>
                      <a:pt x="122839" y="320774"/>
                    </a:cubicBezTo>
                    <a:cubicBezTo>
                      <a:pt x="122839" y="320774"/>
                      <a:pt x="122839" y="320774"/>
                      <a:pt x="122839" y="298425"/>
                    </a:cubicBezTo>
                    <a:cubicBezTo>
                      <a:pt x="118876" y="297111"/>
                      <a:pt x="113593" y="294481"/>
                      <a:pt x="109630" y="293167"/>
                    </a:cubicBezTo>
                    <a:cubicBezTo>
                      <a:pt x="109630" y="293167"/>
                      <a:pt x="109630" y="293167"/>
                      <a:pt x="92459" y="308943"/>
                    </a:cubicBezTo>
                    <a:cubicBezTo>
                      <a:pt x="87176" y="315516"/>
                      <a:pt x="76609" y="315516"/>
                      <a:pt x="71326" y="308943"/>
                    </a:cubicBezTo>
                    <a:cubicBezTo>
                      <a:pt x="71326" y="308943"/>
                      <a:pt x="71326" y="308943"/>
                      <a:pt x="27738" y="265559"/>
                    </a:cubicBezTo>
                    <a:cubicBezTo>
                      <a:pt x="25096" y="262930"/>
                      <a:pt x="23775" y="258986"/>
                      <a:pt x="23775" y="255042"/>
                    </a:cubicBezTo>
                    <a:cubicBezTo>
                      <a:pt x="23775" y="251098"/>
                      <a:pt x="25096" y="247154"/>
                      <a:pt x="27738" y="244525"/>
                    </a:cubicBezTo>
                    <a:cubicBezTo>
                      <a:pt x="27738" y="244525"/>
                      <a:pt x="27738" y="244525"/>
                      <a:pt x="43588" y="227434"/>
                    </a:cubicBezTo>
                    <a:cubicBezTo>
                      <a:pt x="42267" y="223490"/>
                      <a:pt x="39625" y="218232"/>
                      <a:pt x="38304" y="214288"/>
                    </a:cubicBezTo>
                    <a:cubicBezTo>
                      <a:pt x="38304" y="214288"/>
                      <a:pt x="38304" y="214288"/>
                      <a:pt x="15850" y="214288"/>
                    </a:cubicBezTo>
                    <a:cubicBezTo>
                      <a:pt x="6604" y="214288"/>
                      <a:pt x="0" y="207715"/>
                      <a:pt x="0" y="198512"/>
                    </a:cubicBezTo>
                    <a:cubicBezTo>
                      <a:pt x="0" y="198512"/>
                      <a:pt x="0" y="198512"/>
                      <a:pt x="0" y="138038"/>
                    </a:cubicBezTo>
                    <a:cubicBezTo>
                      <a:pt x="0" y="128836"/>
                      <a:pt x="6604" y="122262"/>
                      <a:pt x="15850" y="122262"/>
                    </a:cubicBezTo>
                    <a:cubicBezTo>
                      <a:pt x="15850" y="122262"/>
                      <a:pt x="15850" y="122262"/>
                      <a:pt x="38304" y="122262"/>
                    </a:cubicBezTo>
                    <a:cubicBezTo>
                      <a:pt x="39625" y="118318"/>
                      <a:pt x="42267" y="113060"/>
                      <a:pt x="43588" y="109116"/>
                    </a:cubicBezTo>
                    <a:cubicBezTo>
                      <a:pt x="43588" y="109116"/>
                      <a:pt x="43588" y="109116"/>
                      <a:pt x="27738" y="92025"/>
                    </a:cubicBezTo>
                    <a:cubicBezTo>
                      <a:pt x="21133" y="86767"/>
                      <a:pt x="21133" y="76249"/>
                      <a:pt x="27738" y="70991"/>
                    </a:cubicBezTo>
                    <a:cubicBezTo>
                      <a:pt x="27738" y="70991"/>
                      <a:pt x="27738" y="70991"/>
                      <a:pt x="71326" y="27607"/>
                    </a:cubicBezTo>
                    <a:cubicBezTo>
                      <a:pt x="76609" y="21034"/>
                      <a:pt x="87176" y="21034"/>
                      <a:pt x="92459" y="27607"/>
                    </a:cubicBezTo>
                    <a:cubicBezTo>
                      <a:pt x="92459" y="27607"/>
                      <a:pt x="92459" y="27607"/>
                      <a:pt x="109630" y="43383"/>
                    </a:cubicBezTo>
                    <a:cubicBezTo>
                      <a:pt x="113593" y="42069"/>
                      <a:pt x="118876" y="39439"/>
                      <a:pt x="122839" y="38125"/>
                    </a:cubicBezTo>
                    <a:cubicBezTo>
                      <a:pt x="122839" y="38125"/>
                      <a:pt x="122839" y="38125"/>
                      <a:pt x="122839" y="15776"/>
                    </a:cubicBezTo>
                    <a:cubicBezTo>
                      <a:pt x="122839" y="6573"/>
                      <a:pt x="129444" y="0"/>
                      <a:pt x="1386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gradFill>
                    <a:gsLst>
                      <a:gs pos="49000">
                        <a:srgbClr val="F4DE91"/>
                      </a:gs>
                      <a:gs pos="100000">
                        <a:srgbClr val="DBA347"/>
                      </a:gs>
                      <a:gs pos="0">
                        <a:srgbClr val="E7BF68"/>
                      </a:gs>
                    </a:gsLst>
                    <a:lin ang="2700000" scaled="0"/>
                  </a:gradFill>
                  <a:latin typeface="Century Gothic" panose="020B0502020202020204" pitchFamily="34" charset="0"/>
                  <a:ea typeface="微软雅黑" panose="020B0503020204020204" charset="-122"/>
                </a:endParaRPr>
              </a:p>
            </p:txBody>
          </p:sp>
        </p:grpSp>
        <p:pic>
          <p:nvPicPr>
            <p:cNvPr id="22" name="Picture 21">
              <a:extLst>
                <a:ext uri="{FF2B5EF4-FFF2-40B4-BE49-F238E27FC236}">
                  <a16:creationId xmlns:a16="http://schemas.microsoft.com/office/drawing/2014/main" id="{94543409-BF40-6D43-A2D6-9A0339CE445A}"/>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391610" y="3279025"/>
              <a:ext cx="2926697" cy="1656990"/>
            </a:xfrm>
            <a:prstGeom prst="rect">
              <a:avLst/>
            </a:prstGeom>
          </p:spPr>
        </p:pic>
      </p:grpSp>
    </p:spTree>
    <p:extLst>
      <p:ext uri="{BB962C8B-B14F-4D97-AF65-F5344CB8AC3E}">
        <p14:creationId xmlns:p14="http://schemas.microsoft.com/office/powerpoint/2010/main" val="3102212429"/>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C737A41-3562-8241-BF99-2FE66A24148B}"/>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ABC13AA7-07BD-724E-BB0A-AD3440C4067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C2AB4F6D-F87F-5F40-A626-EDABD0428FC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23</a:t>
            </a:fld>
            <a:endParaRPr lang="zh-CN" altLang="en-US" dirty="0"/>
          </a:p>
        </p:txBody>
      </p:sp>
      <p:sp>
        <p:nvSpPr>
          <p:cNvPr id="5" name="标题 4">
            <a:extLst>
              <a:ext uri="{FF2B5EF4-FFF2-40B4-BE49-F238E27FC236}">
                <a16:creationId xmlns:a16="http://schemas.microsoft.com/office/drawing/2014/main" id="{82A5C030-FD2D-6E48-8DF9-7552B988FFAC}"/>
              </a:ext>
            </a:extLst>
          </p:cNvPr>
          <p:cNvSpPr>
            <a:spLocks noGrp="1"/>
          </p:cNvSpPr>
          <p:nvPr>
            <p:ph type="ctrTitle"/>
          </p:nvPr>
        </p:nvSpPr>
        <p:spPr/>
        <p:txBody>
          <a:bodyPr/>
          <a:lstStyle/>
          <a:p>
            <a:r>
              <a:rPr kumimoji="1" lang="en" altLang="zh-CN" dirty="0"/>
              <a:t>End-to-End Security Design</a:t>
            </a:r>
            <a:endParaRPr kumimoji="1" lang="zh-CN" altLang="en-US" dirty="0"/>
          </a:p>
        </p:txBody>
      </p:sp>
      <p:sp>
        <p:nvSpPr>
          <p:cNvPr id="9" name="矩形 8">
            <a:extLst>
              <a:ext uri="{FF2B5EF4-FFF2-40B4-BE49-F238E27FC236}">
                <a16:creationId xmlns:a16="http://schemas.microsoft.com/office/drawing/2014/main" id="{2006F360-7C4C-094D-B1B6-6D8AD8682935}"/>
              </a:ext>
            </a:extLst>
          </p:cNvPr>
          <p:cNvSpPr/>
          <p:nvPr/>
        </p:nvSpPr>
        <p:spPr>
          <a:xfrm>
            <a:off x="1859280" y="1215000"/>
            <a:ext cx="8625840" cy="4396593"/>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115">
            <a:extLst>
              <a:ext uri="{FF2B5EF4-FFF2-40B4-BE49-F238E27FC236}">
                <a16:creationId xmlns:a16="http://schemas.microsoft.com/office/drawing/2014/main" id="{9A3B460B-2DED-F34D-B1A2-D3C051A3ADAA}"/>
              </a:ext>
            </a:extLst>
          </p:cNvPr>
          <p:cNvSpPr/>
          <p:nvPr/>
        </p:nvSpPr>
        <p:spPr>
          <a:xfrm>
            <a:off x="2180388" y="4067682"/>
            <a:ext cx="7937586" cy="647328"/>
          </a:xfrm>
          <a:prstGeom prst="roundRect">
            <a:avLst>
              <a:gd name="adj" fmla="val 6390"/>
            </a:avLst>
          </a:prstGeom>
          <a:solidFill>
            <a:srgbClr val="00B0F0">
              <a:alpha val="10000"/>
            </a:srgbClr>
          </a:solidFill>
          <a:ln w="9525" cmpd="thickThi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11" name="圆角矩形 116">
            <a:extLst>
              <a:ext uri="{FF2B5EF4-FFF2-40B4-BE49-F238E27FC236}">
                <a16:creationId xmlns:a16="http://schemas.microsoft.com/office/drawing/2014/main" id="{8EEE4C75-20A8-8E41-89E0-AFBDFDEC9507}"/>
              </a:ext>
            </a:extLst>
          </p:cNvPr>
          <p:cNvSpPr/>
          <p:nvPr/>
        </p:nvSpPr>
        <p:spPr>
          <a:xfrm>
            <a:off x="2180388" y="2672124"/>
            <a:ext cx="7937586" cy="483475"/>
          </a:xfrm>
          <a:prstGeom prst="roundRect">
            <a:avLst/>
          </a:prstGeom>
          <a:solidFill>
            <a:srgbClr val="00B0F0">
              <a:alpha val="10000"/>
            </a:srgbClr>
          </a:solidFill>
          <a:ln w="9525">
            <a:solidFill>
              <a:srgbClr val="00B0F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sz="1100">
              <a:solidFill>
                <a:prstClr val="white"/>
              </a:solidFill>
            </a:endParaRPr>
          </a:p>
        </p:txBody>
      </p:sp>
      <p:sp>
        <p:nvSpPr>
          <p:cNvPr id="12" name="文本框 11">
            <a:extLst>
              <a:ext uri="{FF2B5EF4-FFF2-40B4-BE49-F238E27FC236}">
                <a16:creationId xmlns:a16="http://schemas.microsoft.com/office/drawing/2014/main" id="{B17FC978-12EB-5E40-9CB7-9FCCBF877A0F}"/>
              </a:ext>
            </a:extLst>
          </p:cNvPr>
          <p:cNvSpPr txBox="1"/>
          <p:nvPr/>
        </p:nvSpPr>
        <p:spPr>
          <a:xfrm>
            <a:off x="4573670" y="2725000"/>
            <a:ext cx="3226345" cy="307777"/>
          </a:xfrm>
          <a:prstGeom prst="rect">
            <a:avLst/>
          </a:prstGeom>
          <a:noFill/>
          <a:ln>
            <a:noFill/>
          </a:ln>
        </p:spPr>
        <p:txBody>
          <a:bodyPr wrap="square" rtlCol="0">
            <a:spAutoFit/>
          </a:bodyPr>
          <a:lstStyle/>
          <a:p>
            <a:pPr algn="ctr"/>
            <a:r>
              <a:rPr kumimoji="1" lang="en-US" altLang="zh-CN" sz="1400" b="1" dirty="0" err="1">
                <a:solidFill>
                  <a:srgbClr val="00B0F0"/>
                </a:solidFill>
                <a:ea typeface="微软雅黑" panose="020B0503020204020204" pitchFamily="34" charset="-122"/>
                <a:cs typeface="微软雅黑" panose="020B0503020204020204" pitchFamily="34" charset="-122"/>
              </a:rPr>
              <a:t>aFW</a:t>
            </a:r>
            <a:r>
              <a:rPr kumimoji="1" lang="en-US" altLang="zh-CN" sz="1400" b="1" dirty="0">
                <a:solidFill>
                  <a:srgbClr val="00B0F0"/>
                </a:solidFill>
                <a:ea typeface="微软雅黑" panose="020B0503020204020204" pitchFamily="34" charset="-122"/>
                <a:cs typeface="微软雅黑" panose="020B0503020204020204" pitchFamily="34" charset="-122"/>
              </a:rPr>
              <a:t> Distributed FW</a:t>
            </a:r>
          </a:p>
        </p:txBody>
      </p:sp>
      <p:pic>
        <p:nvPicPr>
          <p:cNvPr id="13" name="图片 12">
            <a:extLst>
              <a:ext uri="{FF2B5EF4-FFF2-40B4-BE49-F238E27FC236}">
                <a16:creationId xmlns:a16="http://schemas.microsoft.com/office/drawing/2014/main" id="{0D55FC8B-1C73-5841-8A80-DE14699FB00D}"/>
              </a:ext>
            </a:extLst>
          </p:cNvPr>
          <p:cNvPicPr>
            <a:picLocks noChangeAspect="1"/>
          </p:cNvPicPr>
          <p:nvPr/>
        </p:nvPicPr>
        <p:blipFill>
          <a:blip r:embed="rId2" cstate="screen">
            <a:lum bright="70000" contrast="-70000"/>
            <a:extLst>
              <a:ext uri="{BEBA8EAE-BF5A-486C-A8C5-ECC9F3942E4B}">
                <a14:imgProps xmlns:a14="http://schemas.microsoft.com/office/drawing/2010/main">
                  <a14:imgLayer r:embed="rId3">
                    <a14:imgEffect>
                      <a14:artisticPencilSketch/>
                    </a14:imgEffect>
                  </a14:imgLayer>
                </a14:imgProps>
              </a:ext>
              <a:ext uri="{28A0092B-C50C-407E-A947-70E740481C1C}">
                <a14:useLocalDpi xmlns:a14="http://schemas.microsoft.com/office/drawing/2010/main"/>
              </a:ext>
            </a:extLst>
          </a:blip>
          <a:stretch>
            <a:fillRect/>
          </a:stretch>
        </p:blipFill>
        <p:spPr>
          <a:xfrm>
            <a:off x="2763678" y="2739936"/>
            <a:ext cx="411688" cy="355766"/>
          </a:xfrm>
          <a:prstGeom prst="rect">
            <a:avLst/>
          </a:prstGeom>
          <a:ln>
            <a:noFill/>
          </a:ln>
        </p:spPr>
      </p:pic>
      <p:pic>
        <p:nvPicPr>
          <p:cNvPr id="14" name="图片 13">
            <a:extLst>
              <a:ext uri="{FF2B5EF4-FFF2-40B4-BE49-F238E27FC236}">
                <a16:creationId xmlns:a16="http://schemas.microsoft.com/office/drawing/2014/main" id="{D821370C-1F7F-7946-B931-518808C33482}"/>
              </a:ext>
            </a:extLst>
          </p:cNvPr>
          <p:cNvPicPr>
            <a:picLocks noChangeAspect="1"/>
          </p:cNvPicPr>
          <p:nvPr/>
        </p:nvPicPr>
        <p:blipFill>
          <a:blip r:embed="rId4" cstate="screen">
            <a:lum bright="70000" contrast="-70000"/>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3660940" y="2739936"/>
            <a:ext cx="411688" cy="355766"/>
          </a:xfrm>
          <a:prstGeom prst="rect">
            <a:avLst/>
          </a:prstGeom>
          <a:ln>
            <a:noFill/>
          </a:ln>
        </p:spPr>
      </p:pic>
      <p:pic>
        <p:nvPicPr>
          <p:cNvPr id="15" name="图片 14">
            <a:extLst>
              <a:ext uri="{FF2B5EF4-FFF2-40B4-BE49-F238E27FC236}">
                <a16:creationId xmlns:a16="http://schemas.microsoft.com/office/drawing/2014/main" id="{5421E6EF-3DA3-874A-A18A-7EC98ADCB0F6}"/>
              </a:ext>
            </a:extLst>
          </p:cNvPr>
          <p:cNvPicPr>
            <a:picLocks noChangeAspect="1"/>
          </p:cNvPicPr>
          <p:nvPr/>
        </p:nvPicPr>
        <p:blipFill>
          <a:blip r:embed="rId5" cstate="screen">
            <a:lum bright="70000" contrast="-70000"/>
            <a:extLst>
              <a:ext uri="{28A0092B-C50C-407E-A947-70E740481C1C}">
                <a14:useLocalDpi xmlns:a14="http://schemas.microsoft.com/office/drawing/2010/main"/>
              </a:ext>
            </a:extLst>
          </a:blip>
          <a:stretch>
            <a:fillRect/>
          </a:stretch>
        </p:blipFill>
        <p:spPr>
          <a:xfrm>
            <a:off x="7840653" y="2739936"/>
            <a:ext cx="411688" cy="355766"/>
          </a:xfrm>
          <a:prstGeom prst="rect">
            <a:avLst/>
          </a:prstGeom>
          <a:ln>
            <a:noFill/>
          </a:ln>
        </p:spPr>
      </p:pic>
      <p:pic>
        <p:nvPicPr>
          <p:cNvPr id="16" name="图片 15">
            <a:extLst>
              <a:ext uri="{FF2B5EF4-FFF2-40B4-BE49-F238E27FC236}">
                <a16:creationId xmlns:a16="http://schemas.microsoft.com/office/drawing/2014/main" id="{0B665B11-47D2-8548-845F-CB0D1E295F00}"/>
              </a:ext>
            </a:extLst>
          </p:cNvPr>
          <p:cNvPicPr>
            <a:picLocks noChangeAspect="1"/>
          </p:cNvPicPr>
          <p:nvPr/>
        </p:nvPicPr>
        <p:blipFill>
          <a:blip r:embed="rId5" cstate="screen">
            <a:lum bright="70000" contrast="-70000"/>
            <a:extLst>
              <a:ext uri="{28A0092B-C50C-407E-A947-70E740481C1C}">
                <a14:useLocalDpi xmlns:a14="http://schemas.microsoft.com/office/drawing/2010/main"/>
              </a:ext>
            </a:extLst>
          </a:blip>
          <a:stretch>
            <a:fillRect/>
          </a:stretch>
        </p:blipFill>
        <p:spPr>
          <a:xfrm>
            <a:off x="8693073" y="2739936"/>
            <a:ext cx="411688" cy="355766"/>
          </a:xfrm>
          <a:prstGeom prst="rect">
            <a:avLst/>
          </a:prstGeom>
          <a:ln>
            <a:noFill/>
          </a:ln>
        </p:spPr>
      </p:pic>
      <p:pic>
        <p:nvPicPr>
          <p:cNvPr id="17" name="图片 16">
            <a:extLst>
              <a:ext uri="{FF2B5EF4-FFF2-40B4-BE49-F238E27FC236}">
                <a16:creationId xmlns:a16="http://schemas.microsoft.com/office/drawing/2014/main" id="{60470AE8-5612-5C48-B33E-6E00919A66B5}"/>
              </a:ext>
            </a:extLst>
          </p:cNvPr>
          <p:cNvPicPr>
            <a:picLocks noChangeAspect="1"/>
          </p:cNvPicPr>
          <p:nvPr/>
        </p:nvPicPr>
        <p:blipFill>
          <a:blip r:embed="rId5" cstate="screen">
            <a:lum bright="70000" contrast="-70000"/>
            <a:extLst>
              <a:ext uri="{28A0092B-C50C-407E-A947-70E740481C1C}">
                <a14:useLocalDpi xmlns:a14="http://schemas.microsoft.com/office/drawing/2010/main"/>
              </a:ext>
            </a:extLst>
          </a:blip>
          <a:stretch>
            <a:fillRect/>
          </a:stretch>
        </p:blipFill>
        <p:spPr>
          <a:xfrm>
            <a:off x="9561585" y="2739936"/>
            <a:ext cx="411688" cy="355766"/>
          </a:xfrm>
          <a:prstGeom prst="rect">
            <a:avLst/>
          </a:prstGeom>
          <a:ln>
            <a:noFill/>
          </a:ln>
        </p:spPr>
      </p:pic>
      <p:sp>
        <p:nvSpPr>
          <p:cNvPr id="21" name="圆角矩形 126">
            <a:extLst>
              <a:ext uri="{FF2B5EF4-FFF2-40B4-BE49-F238E27FC236}">
                <a16:creationId xmlns:a16="http://schemas.microsoft.com/office/drawing/2014/main" id="{B629861F-4904-7941-B595-EFED6C768705}"/>
              </a:ext>
            </a:extLst>
          </p:cNvPr>
          <p:cNvSpPr/>
          <p:nvPr/>
        </p:nvSpPr>
        <p:spPr>
          <a:xfrm>
            <a:off x="2615375"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22" name="圆角矩形 127">
            <a:extLst>
              <a:ext uri="{FF2B5EF4-FFF2-40B4-BE49-F238E27FC236}">
                <a16:creationId xmlns:a16="http://schemas.microsoft.com/office/drawing/2014/main" id="{8EFD7A6A-977E-4E47-A151-20295C1B73EE}"/>
              </a:ext>
            </a:extLst>
          </p:cNvPr>
          <p:cNvSpPr/>
          <p:nvPr/>
        </p:nvSpPr>
        <p:spPr>
          <a:xfrm>
            <a:off x="2672338"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APP</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23" name="圆角矩形 128">
            <a:extLst>
              <a:ext uri="{FF2B5EF4-FFF2-40B4-BE49-F238E27FC236}">
                <a16:creationId xmlns:a16="http://schemas.microsoft.com/office/drawing/2014/main" id="{22EA00DA-079A-D94D-860C-BB2014C1731C}"/>
              </a:ext>
            </a:extLst>
          </p:cNvPr>
          <p:cNvSpPr/>
          <p:nvPr/>
        </p:nvSpPr>
        <p:spPr>
          <a:xfrm>
            <a:off x="2672338"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24" name="圆角矩形 129">
            <a:extLst>
              <a:ext uri="{FF2B5EF4-FFF2-40B4-BE49-F238E27FC236}">
                <a16:creationId xmlns:a16="http://schemas.microsoft.com/office/drawing/2014/main" id="{FF115BB6-556D-9E47-B098-535EF721FCFF}"/>
              </a:ext>
            </a:extLst>
          </p:cNvPr>
          <p:cNvSpPr/>
          <p:nvPr/>
        </p:nvSpPr>
        <p:spPr>
          <a:xfrm>
            <a:off x="2672338"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25" name="圆角矩形 130">
            <a:extLst>
              <a:ext uri="{FF2B5EF4-FFF2-40B4-BE49-F238E27FC236}">
                <a16:creationId xmlns:a16="http://schemas.microsoft.com/office/drawing/2014/main" id="{5EB81158-C016-734D-9B94-6CAE80CCEC3A}"/>
              </a:ext>
            </a:extLst>
          </p:cNvPr>
          <p:cNvSpPr/>
          <p:nvPr/>
        </p:nvSpPr>
        <p:spPr>
          <a:xfrm>
            <a:off x="4374285"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26" name="圆角矩形 131">
            <a:extLst>
              <a:ext uri="{FF2B5EF4-FFF2-40B4-BE49-F238E27FC236}">
                <a16:creationId xmlns:a16="http://schemas.microsoft.com/office/drawing/2014/main" id="{E058A7B8-81C4-DB40-9640-8EB9A8934A61}"/>
              </a:ext>
            </a:extLst>
          </p:cNvPr>
          <p:cNvSpPr/>
          <p:nvPr/>
        </p:nvSpPr>
        <p:spPr>
          <a:xfrm>
            <a:off x="4439765"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err="1">
                <a:solidFill>
                  <a:schemeClr val="bg1"/>
                </a:solidFill>
                <a:ea typeface="微软雅黑" panose="020B0503020204020204" pitchFamily="34" charset="-122"/>
                <a:cs typeface="Arial" panose="020B0604020202020204" pitchFamily="34" charset="0"/>
              </a:rPr>
              <a:t>vNGAF</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27" name="圆角矩形 132">
            <a:extLst>
              <a:ext uri="{FF2B5EF4-FFF2-40B4-BE49-F238E27FC236}">
                <a16:creationId xmlns:a16="http://schemas.microsoft.com/office/drawing/2014/main" id="{95869A7C-FD3F-314B-B685-04096D16745E}"/>
              </a:ext>
            </a:extLst>
          </p:cNvPr>
          <p:cNvSpPr/>
          <p:nvPr/>
        </p:nvSpPr>
        <p:spPr>
          <a:xfrm>
            <a:off x="3502307"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28" name="圆角矩形 133">
            <a:extLst>
              <a:ext uri="{FF2B5EF4-FFF2-40B4-BE49-F238E27FC236}">
                <a16:creationId xmlns:a16="http://schemas.microsoft.com/office/drawing/2014/main" id="{5EC71924-C052-3B45-87F6-4A01631EC511}"/>
              </a:ext>
            </a:extLst>
          </p:cNvPr>
          <p:cNvSpPr/>
          <p:nvPr/>
        </p:nvSpPr>
        <p:spPr>
          <a:xfrm>
            <a:off x="3559271"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APP</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29" name="圆角矩形 134">
            <a:extLst>
              <a:ext uri="{FF2B5EF4-FFF2-40B4-BE49-F238E27FC236}">
                <a16:creationId xmlns:a16="http://schemas.microsoft.com/office/drawing/2014/main" id="{5DE80958-DE72-2A45-BEB6-B11CCE1D8886}"/>
              </a:ext>
            </a:extLst>
          </p:cNvPr>
          <p:cNvSpPr/>
          <p:nvPr/>
        </p:nvSpPr>
        <p:spPr>
          <a:xfrm>
            <a:off x="3559271"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30" name="圆角矩形 135">
            <a:extLst>
              <a:ext uri="{FF2B5EF4-FFF2-40B4-BE49-F238E27FC236}">
                <a16:creationId xmlns:a16="http://schemas.microsoft.com/office/drawing/2014/main" id="{4532EB59-7924-F24D-8B37-CBB875EC69A9}"/>
              </a:ext>
            </a:extLst>
          </p:cNvPr>
          <p:cNvSpPr/>
          <p:nvPr/>
        </p:nvSpPr>
        <p:spPr>
          <a:xfrm>
            <a:off x="3559271"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31" name="圆角矩形 136">
            <a:extLst>
              <a:ext uri="{FF2B5EF4-FFF2-40B4-BE49-F238E27FC236}">
                <a16:creationId xmlns:a16="http://schemas.microsoft.com/office/drawing/2014/main" id="{5651D9EE-6FB8-5F4A-A222-A74ED358755D}"/>
              </a:ext>
            </a:extLst>
          </p:cNvPr>
          <p:cNvSpPr/>
          <p:nvPr/>
        </p:nvSpPr>
        <p:spPr>
          <a:xfrm>
            <a:off x="7652289"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32" name="圆角矩形 137">
            <a:extLst>
              <a:ext uri="{FF2B5EF4-FFF2-40B4-BE49-F238E27FC236}">
                <a16:creationId xmlns:a16="http://schemas.microsoft.com/office/drawing/2014/main" id="{1B3198C6-6823-244C-83D4-D141B6CBE104}"/>
              </a:ext>
            </a:extLst>
          </p:cNvPr>
          <p:cNvSpPr/>
          <p:nvPr/>
        </p:nvSpPr>
        <p:spPr>
          <a:xfrm>
            <a:off x="7709251"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APP</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33" name="圆角矩形 138">
            <a:extLst>
              <a:ext uri="{FF2B5EF4-FFF2-40B4-BE49-F238E27FC236}">
                <a16:creationId xmlns:a16="http://schemas.microsoft.com/office/drawing/2014/main" id="{BC8E96DF-D334-6740-A3D3-BA21374C2767}"/>
              </a:ext>
            </a:extLst>
          </p:cNvPr>
          <p:cNvSpPr/>
          <p:nvPr/>
        </p:nvSpPr>
        <p:spPr>
          <a:xfrm>
            <a:off x="7709251"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34" name="圆角矩形 139">
            <a:extLst>
              <a:ext uri="{FF2B5EF4-FFF2-40B4-BE49-F238E27FC236}">
                <a16:creationId xmlns:a16="http://schemas.microsoft.com/office/drawing/2014/main" id="{3231DB22-2CE7-9A4B-9724-4A8F3682776F}"/>
              </a:ext>
            </a:extLst>
          </p:cNvPr>
          <p:cNvSpPr/>
          <p:nvPr/>
        </p:nvSpPr>
        <p:spPr>
          <a:xfrm>
            <a:off x="7709251"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35" name="圆角矩形 140">
            <a:extLst>
              <a:ext uri="{FF2B5EF4-FFF2-40B4-BE49-F238E27FC236}">
                <a16:creationId xmlns:a16="http://schemas.microsoft.com/office/drawing/2014/main" id="{94F85254-3ACD-844F-9A3B-777BEA9B0DEB}"/>
              </a:ext>
            </a:extLst>
          </p:cNvPr>
          <p:cNvSpPr/>
          <p:nvPr/>
        </p:nvSpPr>
        <p:spPr>
          <a:xfrm>
            <a:off x="8535667"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36" name="圆角矩形 141">
            <a:extLst>
              <a:ext uri="{FF2B5EF4-FFF2-40B4-BE49-F238E27FC236}">
                <a16:creationId xmlns:a16="http://schemas.microsoft.com/office/drawing/2014/main" id="{59BD3C19-CE49-4441-817E-D3D247FA7BB2}"/>
              </a:ext>
            </a:extLst>
          </p:cNvPr>
          <p:cNvSpPr/>
          <p:nvPr/>
        </p:nvSpPr>
        <p:spPr>
          <a:xfrm>
            <a:off x="8601146"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APP</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37" name="圆角矩形 142">
            <a:extLst>
              <a:ext uri="{FF2B5EF4-FFF2-40B4-BE49-F238E27FC236}">
                <a16:creationId xmlns:a16="http://schemas.microsoft.com/office/drawing/2014/main" id="{9A8965CD-CBB1-714A-BD59-B3129C09FB4F}"/>
              </a:ext>
            </a:extLst>
          </p:cNvPr>
          <p:cNvSpPr/>
          <p:nvPr/>
        </p:nvSpPr>
        <p:spPr>
          <a:xfrm>
            <a:off x="8601146"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38" name="圆角矩形 143">
            <a:extLst>
              <a:ext uri="{FF2B5EF4-FFF2-40B4-BE49-F238E27FC236}">
                <a16:creationId xmlns:a16="http://schemas.microsoft.com/office/drawing/2014/main" id="{823AD02E-9240-274B-B1C9-D0025F574743}"/>
              </a:ext>
            </a:extLst>
          </p:cNvPr>
          <p:cNvSpPr/>
          <p:nvPr/>
        </p:nvSpPr>
        <p:spPr>
          <a:xfrm>
            <a:off x="8601146"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sp>
        <p:nvSpPr>
          <p:cNvPr id="39" name="圆角矩形 144">
            <a:extLst>
              <a:ext uri="{FF2B5EF4-FFF2-40B4-BE49-F238E27FC236}">
                <a16:creationId xmlns:a16="http://schemas.microsoft.com/office/drawing/2014/main" id="{2F70811C-3DDE-C64F-BECF-2E7AA374E050}"/>
              </a:ext>
            </a:extLst>
          </p:cNvPr>
          <p:cNvSpPr/>
          <p:nvPr/>
        </p:nvSpPr>
        <p:spPr>
          <a:xfrm>
            <a:off x="9417502" y="1586489"/>
            <a:ext cx="714809" cy="941263"/>
          </a:xfrm>
          <a:prstGeom prst="roundRect">
            <a:avLst>
              <a:gd name="adj" fmla="val 6390"/>
            </a:avLst>
          </a:prstGeom>
          <a:noFill/>
          <a:ln w="9525" cmpd="thickThi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100">
              <a:solidFill>
                <a:prstClr val="white"/>
              </a:solidFill>
            </a:endParaRPr>
          </a:p>
        </p:txBody>
      </p:sp>
      <p:sp>
        <p:nvSpPr>
          <p:cNvPr id="40" name="圆角矩形 145">
            <a:extLst>
              <a:ext uri="{FF2B5EF4-FFF2-40B4-BE49-F238E27FC236}">
                <a16:creationId xmlns:a16="http://schemas.microsoft.com/office/drawing/2014/main" id="{80F55ABC-DB0A-534D-A9CB-276D51B6587D}"/>
              </a:ext>
            </a:extLst>
          </p:cNvPr>
          <p:cNvSpPr/>
          <p:nvPr/>
        </p:nvSpPr>
        <p:spPr>
          <a:xfrm>
            <a:off x="9482983" y="163596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APP</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41" name="圆角矩形 146">
            <a:extLst>
              <a:ext uri="{FF2B5EF4-FFF2-40B4-BE49-F238E27FC236}">
                <a16:creationId xmlns:a16="http://schemas.microsoft.com/office/drawing/2014/main" id="{AE25B64C-8CC9-434E-8C1A-C73A3B99EFBE}"/>
              </a:ext>
            </a:extLst>
          </p:cNvPr>
          <p:cNvSpPr/>
          <p:nvPr/>
        </p:nvSpPr>
        <p:spPr>
          <a:xfrm>
            <a:off x="9482983" y="1934640"/>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lIns="0" rIns="0" rtlCol="0" anchor="ctr"/>
          <a:lstStyle/>
          <a:p>
            <a:pPr algn="ctr"/>
            <a:r>
              <a:rPr kumimoji="1" lang="en-US" altLang="zh-CN" sz="900" dirty="0">
                <a:solidFill>
                  <a:schemeClr val="bg1"/>
                </a:solidFill>
                <a:ea typeface="微软雅黑" panose="020B0503020204020204" pitchFamily="34" charset="-122"/>
                <a:cs typeface="Arial" panose="020B0604020202020204" pitchFamily="34" charset="0"/>
              </a:rPr>
              <a:t>Proxy</a:t>
            </a:r>
            <a:endParaRPr kumimoji="1" lang="zh-CN" altLang="en-US" sz="900" dirty="0">
              <a:solidFill>
                <a:schemeClr val="bg1"/>
              </a:solidFill>
              <a:ea typeface="微软雅黑" panose="020B0503020204020204" pitchFamily="34" charset="-122"/>
              <a:cs typeface="Arial" panose="020B0604020202020204" pitchFamily="34" charset="0"/>
            </a:endParaRPr>
          </a:p>
        </p:txBody>
      </p:sp>
      <p:sp>
        <p:nvSpPr>
          <p:cNvPr id="42" name="圆角矩形 147">
            <a:extLst>
              <a:ext uri="{FF2B5EF4-FFF2-40B4-BE49-F238E27FC236}">
                <a16:creationId xmlns:a16="http://schemas.microsoft.com/office/drawing/2014/main" id="{080570F7-14AE-C042-892C-D2EB9222D6BB}"/>
              </a:ext>
            </a:extLst>
          </p:cNvPr>
          <p:cNvSpPr/>
          <p:nvPr/>
        </p:nvSpPr>
        <p:spPr>
          <a:xfrm>
            <a:off x="9482983" y="2233318"/>
            <a:ext cx="601315" cy="24484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900">
                <a:solidFill>
                  <a:schemeClr val="bg1"/>
                </a:solidFill>
                <a:ea typeface="微软雅黑" panose="020B0503020204020204" pitchFamily="34" charset="-122"/>
                <a:cs typeface="Arial" panose="020B0604020202020204" pitchFamily="34" charset="0"/>
              </a:rPr>
              <a:t>OS</a:t>
            </a:r>
            <a:endParaRPr kumimoji="1" lang="zh-CN" altLang="en-US" sz="900">
              <a:solidFill>
                <a:schemeClr val="bg1"/>
              </a:solidFill>
              <a:ea typeface="微软雅黑" panose="020B0503020204020204" pitchFamily="34" charset="-122"/>
              <a:cs typeface="Arial" panose="020B0604020202020204" pitchFamily="34" charset="0"/>
            </a:endParaRPr>
          </a:p>
        </p:txBody>
      </p:sp>
      <p:cxnSp>
        <p:nvCxnSpPr>
          <p:cNvPr id="44" name="直线箭头连接符 179">
            <a:extLst>
              <a:ext uri="{FF2B5EF4-FFF2-40B4-BE49-F238E27FC236}">
                <a16:creationId xmlns:a16="http://schemas.microsoft.com/office/drawing/2014/main" id="{63114BB2-A375-6C4F-A0DE-C962CBB9D306}"/>
              </a:ext>
            </a:extLst>
          </p:cNvPr>
          <p:cNvCxnSpPr/>
          <p:nvPr/>
        </p:nvCxnSpPr>
        <p:spPr>
          <a:xfrm>
            <a:off x="2978784"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cxnSp>
        <p:nvCxnSpPr>
          <p:cNvPr id="45" name="直线箭头连接符 180">
            <a:extLst>
              <a:ext uri="{FF2B5EF4-FFF2-40B4-BE49-F238E27FC236}">
                <a16:creationId xmlns:a16="http://schemas.microsoft.com/office/drawing/2014/main" id="{AE5B970E-2928-3149-AB27-2B8DE22FC8D5}"/>
              </a:ext>
            </a:extLst>
          </p:cNvPr>
          <p:cNvCxnSpPr/>
          <p:nvPr/>
        </p:nvCxnSpPr>
        <p:spPr>
          <a:xfrm>
            <a:off x="3880936"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cxnSp>
        <p:nvCxnSpPr>
          <p:cNvPr id="46" name="直线箭头连接符 181">
            <a:extLst>
              <a:ext uri="{FF2B5EF4-FFF2-40B4-BE49-F238E27FC236}">
                <a16:creationId xmlns:a16="http://schemas.microsoft.com/office/drawing/2014/main" id="{C20E9740-15BD-BF47-A329-6A31398E6D50}"/>
              </a:ext>
            </a:extLst>
          </p:cNvPr>
          <p:cNvCxnSpPr/>
          <p:nvPr/>
        </p:nvCxnSpPr>
        <p:spPr>
          <a:xfrm>
            <a:off x="8009693"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cxnSp>
        <p:nvCxnSpPr>
          <p:cNvPr id="47" name="直线箭头连接符 182">
            <a:extLst>
              <a:ext uri="{FF2B5EF4-FFF2-40B4-BE49-F238E27FC236}">
                <a16:creationId xmlns:a16="http://schemas.microsoft.com/office/drawing/2014/main" id="{5C97B539-AF0F-CD4D-9E6B-8B73FF935BB4}"/>
              </a:ext>
            </a:extLst>
          </p:cNvPr>
          <p:cNvCxnSpPr/>
          <p:nvPr/>
        </p:nvCxnSpPr>
        <p:spPr>
          <a:xfrm>
            <a:off x="8918050"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cxnSp>
        <p:nvCxnSpPr>
          <p:cNvPr id="48" name="直线箭头连接符 183">
            <a:extLst>
              <a:ext uri="{FF2B5EF4-FFF2-40B4-BE49-F238E27FC236}">
                <a16:creationId xmlns:a16="http://schemas.microsoft.com/office/drawing/2014/main" id="{81758C9F-244E-3A49-8564-B3E7B24EBFFC}"/>
              </a:ext>
            </a:extLst>
          </p:cNvPr>
          <p:cNvCxnSpPr/>
          <p:nvPr/>
        </p:nvCxnSpPr>
        <p:spPr>
          <a:xfrm>
            <a:off x="9783639" y="2527750"/>
            <a:ext cx="0" cy="177739"/>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pic>
        <p:nvPicPr>
          <p:cNvPr id="49" name="Picture 8" descr="ICON_Server_flat_Q408.png">
            <a:extLst>
              <a:ext uri="{FF2B5EF4-FFF2-40B4-BE49-F238E27FC236}">
                <a16:creationId xmlns:a16="http://schemas.microsoft.com/office/drawing/2014/main" id="{1AC0360E-0EE5-A846-9131-2112117BC91C}"/>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286184" y="5011127"/>
            <a:ext cx="1676363" cy="421284"/>
          </a:xfrm>
          <a:prstGeom prst="rect">
            <a:avLst/>
          </a:prstGeom>
          <a:noFill/>
          <a:ln w="9525">
            <a:noFill/>
            <a:miter lim="800000"/>
            <a:headEnd/>
            <a:tailEnd/>
          </a:ln>
        </p:spPr>
      </p:pic>
      <p:cxnSp>
        <p:nvCxnSpPr>
          <p:cNvPr id="50" name="直线箭头连接符 222">
            <a:extLst>
              <a:ext uri="{FF2B5EF4-FFF2-40B4-BE49-F238E27FC236}">
                <a16:creationId xmlns:a16="http://schemas.microsoft.com/office/drawing/2014/main" id="{E5532AA8-6457-4E41-A241-225256AD4C2B}"/>
              </a:ext>
            </a:extLst>
          </p:cNvPr>
          <p:cNvCxnSpPr>
            <a:stCxn id="50" idx="0"/>
          </p:cNvCxnSpPr>
          <p:nvPr/>
        </p:nvCxnSpPr>
        <p:spPr>
          <a:xfrm flipV="1">
            <a:off x="3124366" y="3774216"/>
            <a:ext cx="0" cy="1001300"/>
          </a:xfrm>
          <a:prstGeom prst="straightConnector1">
            <a:avLst/>
          </a:prstGeom>
          <a:ln w="19050">
            <a:solidFill>
              <a:srgbClr val="79BD28"/>
            </a:solidFill>
            <a:tailEnd type="triangle"/>
          </a:ln>
        </p:spPr>
        <p:style>
          <a:lnRef idx="1">
            <a:schemeClr val="accent1"/>
          </a:lnRef>
          <a:fillRef idx="0">
            <a:schemeClr val="accent1"/>
          </a:fillRef>
          <a:effectRef idx="0">
            <a:schemeClr val="accent1"/>
          </a:effectRef>
          <a:fontRef idx="minor">
            <a:schemeClr val="tx1"/>
          </a:fontRef>
        </p:style>
      </p:cxnSp>
      <p:sp>
        <p:nvSpPr>
          <p:cNvPr id="51" name="圆角矩形 156">
            <a:extLst>
              <a:ext uri="{FF2B5EF4-FFF2-40B4-BE49-F238E27FC236}">
                <a16:creationId xmlns:a16="http://schemas.microsoft.com/office/drawing/2014/main" id="{84AA40B6-BEFD-7549-847F-0BA7818CB9D4}"/>
              </a:ext>
            </a:extLst>
          </p:cNvPr>
          <p:cNvSpPr/>
          <p:nvPr/>
        </p:nvSpPr>
        <p:spPr>
          <a:xfrm>
            <a:off x="2288899" y="3906078"/>
            <a:ext cx="1670934" cy="43080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zh-CN" altLang="en-US" sz="1100">
              <a:solidFill>
                <a:schemeClr val="bg1"/>
              </a:solidFill>
              <a:ea typeface="微软雅黑" panose="020B0503020204020204" pitchFamily="34" charset="-122"/>
              <a:cs typeface="Arial" panose="020B0604020202020204" pitchFamily="34" charset="0"/>
            </a:endParaRPr>
          </a:p>
        </p:txBody>
      </p:sp>
      <p:pic>
        <p:nvPicPr>
          <p:cNvPr id="52" name="图片 51">
            <a:extLst>
              <a:ext uri="{FF2B5EF4-FFF2-40B4-BE49-F238E27FC236}">
                <a16:creationId xmlns:a16="http://schemas.microsoft.com/office/drawing/2014/main" id="{3DBBBE95-4E47-794B-9454-00C2D8918F97}"/>
              </a:ext>
            </a:extLst>
          </p:cNvPr>
          <p:cNvPicPr>
            <a:picLocks noChangeAspect="1"/>
          </p:cNvPicPr>
          <p:nvPr/>
        </p:nvPicPr>
        <p:blipFill>
          <a:blip r:embed="rId7"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2988677" y="4775517"/>
            <a:ext cx="271378" cy="326051"/>
          </a:xfrm>
          <a:prstGeom prst="rect">
            <a:avLst/>
          </a:prstGeom>
          <a:ln>
            <a:noFill/>
          </a:ln>
        </p:spPr>
      </p:pic>
      <p:pic>
        <p:nvPicPr>
          <p:cNvPr id="53" name="Picture 8" descr="ICON_Server_flat_Q408.png">
            <a:extLst>
              <a:ext uri="{FF2B5EF4-FFF2-40B4-BE49-F238E27FC236}">
                <a16:creationId xmlns:a16="http://schemas.microsoft.com/office/drawing/2014/main" id="{C977C208-17DC-F84F-9BF9-301749111FA2}"/>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305307" y="5011127"/>
            <a:ext cx="1676363" cy="421284"/>
          </a:xfrm>
          <a:prstGeom prst="rect">
            <a:avLst/>
          </a:prstGeom>
          <a:noFill/>
          <a:ln w="9525">
            <a:noFill/>
            <a:miter lim="800000"/>
            <a:headEnd/>
            <a:tailEnd/>
          </a:ln>
        </p:spPr>
      </p:pic>
      <p:cxnSp>
        <p:nvCxnSpPr>
          <p:cNvPr id="54" name="直线箭头连接符 218">
            <a:extLst>
              <a:ext uri="{FF2B5EF4-FFF2-40B4-BE49-F238E27FC236}">
                <a16:creationId xmlns:a16="http://schemas.microsoft.com/office/drawing/2014/main" id="{F6E125C8-C295-674F-9123-E6FEB0404DEE}"/>
              </a:ext>
            </a:extLst>
          </p:cNvPr>
          <p:cNvCxnSpPr>
            <a:stCxn id="54" idx="0"/>
          </p:cNvCxnSpPr>
          <p:nvPr/>
        </p:nvCxnSpPr>
        <p:spPr>
          <a:xfrm flipV="1">
            <a:off x="5143491" y="3774216"/>
            <a:ext cx="0" cy="1001300"/>
          </a:xfrm>
          <a:prstGeom prst="straightConnector1">
            <a:avLst/>
          </a:prstGeom>
          <a:ln w="19050">
            <a:solidFill>
              <a:srgbClr val="79BD28"/>
            </a:solidFill>
            <a:tailEnd type="triangle"/>
          </a:ln>
        </p:spPr>
        <p:style>
          <a:lnRef idx="1">
            <a:schemeClr val="accent1"/>
          </a:lnRef>
          <a:fillRef idx="0">
            <a:schemeClr val="accent1"/>
          </a:fillRef>
          <a:effectRef idx="0">
            <a:schemeClr val="accent1"/>
          </a:effectRef>
          <a:fontRef idx="minor">
            <a:schemeClr val="tx1"/>
          </a:fontRef>
        </p:style>
      </p:cxnSp>
      <p:sp>
        <p:nvSpPr>
          <p:cNvPr id="55" name="圆角矩形 160">
            <a:extLst>
              <a:ext uri="{FF2B5EF4-FFF2-40B4-BE49-F238E27FC236}">
                <a16:creationId xmlns:a16="http://schemas.microsoft.com/office/drawing/2014/main" id="{02248842-D370-AA40-9A23-17B8E94CCEDC}"/>
              </a:ext>
            </a:extLst>
          </p:cNvPr>
          <p:cNvSpPr/>
          <p:nvPr/>
        </p:nvSpPr>
        <p:spPr>
          <a:xfrm>
            <a:off x="4308022" y="3906078"/>
            <a:ext cx="1670934" cy="43080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1200" dirty="0">
                <a:solidFill>
                  <a:schemeClr val="bg1"/>
                </a:solidFill>
                <a:ea typeface="微软雅黑" panose="020B0503020204020204" pitchFamily="34" charset="-122"/>
                <a:cs typeface="Arial" panose="020B0604020202020204" pitchFamily="34" charset="0"/>
              </a:rPr>
              <a:t>Bug Detection</a:t>
            </a:r>
          </a:p>
        </p:txBody>
      </p:sp>
      <p:pic>
        <p:nvPicPr>
          <p:cNvPr id="56" name="图片 55">
            <a:extLst>
              <a:ext uri="{FF2B5EF4-FFF2-40B4-BE49-F238E27FC236}">
                <a16:creationId xmlns:a16="http://schemas.microsoft.com/office/drawing/2014/main" id="{B1F5774B-2A24-3E42-933D-F59885646F81}"/>
              </a:ext>
            </a:extLst>
          </p:cNvPr>
          <p:cNvPicPr>
            <a:picLocks noChangeAspect="1"/>
          </p:cNvPicPr>
          <p:nvPr/>
        </p:nvPicPr>
        <p:blipFill>
          <a:blip r:embed="rId7"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5007801" y="4775517"/>
            <a:ext cx="271378" cy="326051"/>
          </a:xfrm>
          <a:prstGeom prst="rect">
            <a:avLst/>
          </a:prstGeom>
          <a:ln>
            <a:noFill/>
          </a:ln>
        </p:spPr>
      </p:pic>
      <p:pic>
        <p:nvPicPr>
          <p:cNvPr id="57" name="Picture 8" descr="ICON_Server_flat_Q408.png">
            <a:extLst>
              <a:ext uri="{FF2B5EF4-FFF2-40B4-BE49-F238E27FC236}">
                <a16:creationId xmlns:a16="http://schemas.microsoft.com/office/drawing/2014/main" id="{582546DA-EAEA-7149-93FA-45845C6DE4A8}"/>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324432" y="5011127"/>
            <a:ext cx="1676363" cy="421284"/>
          </a:xfrm>
          <a:prstGeom prst="rect">
            <a:avLst/>
          </a:prstGeom>
          <a:noFill/>
          <a:ln w="9525">
            <a:noFill/>
            <a:miter lim="800000"/>
            <a:headEnd/>
            <a:tailEnd/>
          </a:ln>
        </p:spPr>
      </p:pic>
      <p:cxnSp>
        <p:nvCxnSpPr>
          <p:cNvPr id="58" name="直线箭头连接符 214">
            <a:extLst>
              <a:ext uri="{FF2B5EF4-FFF2-40B4-BE49-F238E27FC236}">
                <a16:creationId xmlns:a16="http://schemas.microsoft.com/office/drawing/2014/main" id="{844EF98D-D398-6F4E-A231-E57E66D2A599}"/>
              </a:ext>
            </a:extLst>
          </p:cNvPr>
          <p:cNvCxnSpPr>
            <a:stCxn id="58" idx="0"/>
          </p:cNvCxnSpPr>
          <p:nvPr/>
        </p:nvCxnSpPr>
        <p:spPr>
          <a:xfrm flipV="1">
            <a:off x="7162615" y="3769420"/>
            <a:ext cx="9160" cy="1006096"/>
          </a:xfrm>
          <a:prstGeom prst="straightConnector1">
            <a:avLst/>
          </a:prstGeom>
          <a:ln w="19050">
            <a:solidFill>
              <a:srgbClr val="79BD28"/>
            </a:solidFill>
            <a:tailEnd type="triangle"/>
          </a:ln>
        </p:spPr>
        <p:style>
          <a:lnRef idx="1">
            <a:schemeClr val="accent1"/>
          </a:lnRef>
          <a:fillRef idx="0">
            <a:schemeClr val="accent1"/>
          </a:fillRef>
          <a:effectRef idx="0">
            <a:schemeClr val="accent1"/>
          </a:effectRef>
          <a:fontRef idx="minor">
            <a:schemeClr val="tx1"/>
          </a:fontRef>
        </p:style>
      </p:cxnSp>
      <p:sp>
        <p:nvSpPr>
          <p:cNvPr id="59" name="圆角矩形 164">
            <a:extLst>
              <a:ext uri="{FF2B5EF4-FFF2-40B4-BE49-F238E27FC236}">
                <a16:creationId xmlns:a16="http://schemas.microsoft.com/office/drawing/2014/main" id="{E9C9C667-5391-4E45-B9E9-9A8BE72E2CCE}"/>
              </a:ext>
            </a:extLst>
          </p:cNvPr>
          <p:cNvSpPr/>
          <p:nvPr/>
        </p:nvSpPr>
        <p:spPr>
          <a:xfrm>
            <a:off x="6327147" y="3906078"/>
            <a:ext cx="1670934" cy="43080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1200" dirty="0">
                <a:solidFill>
                  <a:schemeClr val="bg1"/>
                </a:solidFill>
                <a:ea typeface="微软雅黑" panose="020B0503020204020204" pitchFamily="34" charset="-122"/>
                <a:cs typeface="Arial" panose="020B0604020202020204" pitchFamily="34" charset="0"/>
              </a:rPr>
              <a:t>Web</a:t>
            </a:r>
            <a:r>
              <a:rPr kumimoji="1" lang="zh-CN" altLang="en-US" sz="1200" dirty="0">
                <a:solidFill>
                  <a:schemeClr val="bg1"/>
                </a:solidFill>
                <a:ea typeface="微软雅黑" panose="020B0503020204020204" pitchFamily="34" charset="-122"/>
                <a:cs typeface="Arial" panose="020B0604020202020204" pitchFamily="34" charset="0"/>
              </a:rPr>
              <a:t> </a:t>
            </a:r>
            <a:r>
              <a:rPr kumimoji="1" lang="en-US" altLang="zh-CN" sz="1200" dirty="0">
                <a:solidFill>
                  <a:schemeClr val="bg1"/>
                </a:solidFill>
                <a:ea typeface="微软雅黑" panose="020B0503020204020204" pitchFamily="34" charset="-122"/>
                <a:cs typeface="Arial" panose="020B0604020202020204" pitchFamily="34" charset="0"/>
              </a:rPr>
              <a:t>Security</a:t>
            </a:r>
            <a:endParaRPr kumimoji="1" lang="zh-CN" altLang="en-US" sz="1200" dirty="0">
              <a:solidFill>
                <a:schemeClr val="bg1"/>
              </a:solidFill>
              <a:ea typeface="微软雅黑" panose="020B0503020204020204" pitchFamily="34" charset="-122"/>
              <a:cs typeface="Arial" panose="020B0604020202020204" pitchFamily="34" charset="0"/>
            </a:endParaRPr>
          </a:p>
        </p:txBody>
      </p:sp>
      <p:pic>
        <p:nvPicPr>
          <p:cNvPr id="60" name="图片 59">
            <a:extLst>
              <a:ext uri="{FF2B5EF4-FFF2-40B4-BE49-F238E27FC236}">
                <a16:creationId xmlns:a16="http://schemas.microsoft.com/office/drawing/2014/main" id="{CD57C4DA-A097-3148-98D9-5D8E977CD888}"/>
              </a:ext>
            </a:extLst>
          </p:cNvPr>
          <p:cNvPicPr>
            <a:picLocks noChangeAspect="1"/>
          </p:cNvPicPr>
          <p:nvPr/>
        </p:nvPicPr>
        <p:blipFill>
          <a:blip r:embed="rId7"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7026925" y="4775517"/>
            <a:ext cx="271378" cy="326051"/>
          </a:xfrm>
          <a:prstGeom prst="rect">
            <a:avLst/>
          </a:prstGeom>
          <a:ln>
            <a:noFill/>
          </a:ln>
        </p:spPr>
      </p:pic>
      <p:pic>
        <p:nvPicPr>
          <p:cNvPr id="61" name="Picture 8" descr="ICON_Server_flat_Q408.png">
            <a:extLst>
              <a:ext uri="{FF2B5EF4-FFF2-40B4-BE49-F238E27FC236}">
                <a16:creationId xmlns:a16="http://schemas.microsoft.com/office/drawing/2014/main" id="{3F2CB737-A538-5A48-8D16-C7BBBDC40C1A}"/>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8343556" y="5011127"/>
            <a:ext cx="1676363" cy="421284"/>
          </a:xfrm>
          <a:prstGeom prst="rect">
            <a:avLst/>
          </a:prstGeom>
          <a:noFill/>
          <a:ln w="9525">
            <a:noFill/>
            <a:miter lim="800000"/>
            <a:headEnd/>
            <a:tailEnd/>
          </a:ln>
        </p:spPr>
      </p:pic>
      <p:cxnSp>
        <p:nvCxnSpPr>
          <p:cNvPr id="62" name="直线箭头连接符 210">
            <a:extLst>
              <a:ext uri="{FF2B5EF4-FFF2-40B4-BE49-F238E27FC236}">
                <a16:creationId xmlns:a16="http://schemas.microsoft.com/office/drawing/2014/main" id="{6C384248-A1CA-DC4E-A7E8-298C60DB72EF}"/>
              </a:ext>
            </a:extLst>
          </p:cNvPr>
          <p:cNvCxnSpPr>
            <a:stCxn id="62" idx="0"/>
          </p:cNvCxnSpPr>
          <p:nvPr/>
        </p:nvCxnSpPr>
        <p:spPr>
          <a:xfrm flipV="1">
            <a:off x="9181739" y="3769420"/>
            <a:ext cx="20720" cy="1006096"/>
          </a:xfrm>
          <a:prstGeom prst="straightConnector1">
            <a:avLst/>
          </a:prstGeom>
          <a:ln w="19050">
            <a:solidFill>
              <a:srgbClr val="79BD28"/>
            </a:solidFill>
            <a:tailEnd type="triangle"/>
          </a:ln>
        </p:spPr>
        <p:style>
          <a:lnRef idx="1">
            <a:schemeClr val="accent1"/>
          </a:lnRef>
          <a:fillRef idx="0">
            <a:schemeClr val="accent1"/>
          </a:fillRef>
          <a:effectRef idx="0">
            <a:schemeClr val="accent1"/>
          </a:effectRef>
          <a:fontRef idx="minor">
            <a:schemeClr val="tx1"/>
          </a:fontRef>
        </p:style>
      </p:cxnSp>
      <p:sp>
        <p:nvSpPr>
          <p:cNvPr id="63" name="圆角矩形 168">
            <a:extLst>
              <a:ext uri="{FF2B5EF4-FFF2-40B4-BE49-F238E27FC236}">
                <a16:creationId xmlns:a16="http://schemas.microsoft.com/office/drawing/2014/main" id="{4544A483-4665-124F-BD6B-1C8B1C8A5483}"/>
              </a:ext>
            </a:extLst>
          </p:cNvPr>
          <p:cNvSpPr/>
          <p:nvPr/>
        </p:nvSpPr>
        <p:spPr>
          <a:xfrm>
            <a:off x="8346271" y="3906078"/>
            <a:ext cx="1670934" cy="430805"/>
          </a:xfrm>
          <a:prstGeom prst="round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1200" dirty="0">
                <a:solidFill>
                  <a:schemeClr val="bg1"/>
                </a:solidFill>
                <a:ea typeface="微软雅黑" panose="020B0503020204020204" pitchFamily="34" charset="-122"/>
                <a:cs typeface="Arial" panose="020B0604020202020204" pitchFamily="34" charset="0"/>
              </a:rPr>
              <a:t>Intrusion Prevention</a:t>
            </a:r>
          </a:p>
        </p:txBody>
      </p:sp>
      <p:pic>
        <p:nvPicPr>
          <p:cNvPr id="64" name="图片 63">
            <a:extLst>
              <a:ext uri="{FF2B5EF4-FFF2-40B4-BE49-F238E27FC236}">
                <a16:creationId xmlns:a16="http://schemas.microsoft.com/office/drawing/2014/main" id="{6B1845C6-E552-8E41-B865-1B5D5A55D37A}"/>
              </a:ext>
            </a:extLst>
          </p:cNvPr>
          <p:cNvPicPr>
            <a:picLocks noChangeAspect="1"/>
          </p:cNvPicPr>
          <p:nvPr/>
        </p:nvPicPr>
        <p:blipFill>
          <a:blip r:embed="rId7"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9046050" y="4775517"/>
            <a:ext cx="271378" cy="326051"/>
          </a:xfrm>
          <a:prstGeom prst="rect">
            <a:avLst/>
          </a:prstGeom>
          <a:ln>
            <a:noFill/>
          </a:ln>
        </p:spPr>
      </p:pic>
      <p:cxnSp>
        <p:nvCxnSpPr>
          <p:cNvPr id="65" name="直线箭头连接符 188">
            <a:extLst>
              <a:ext uri="{FF2B5EF4-FFF2-40B4-BE49-F238E27FC236}">
                <a16:creationId xmlns:a16="http://schemas.microsoft.com/office/drawing/2014/main" id="{47EF775B-5C22-6448-B244-BE8A4E312E5C}"/>
              </a:ext>
            </a:extLst>
          </p:cNvPr>
          <p:cNvCxnSpPr/>
          <p:nvPr/>
        </p:nvCxnSpPr>
        <p:spPr>
          <a:xfrm>
            <a:off x="2978787" y="3130249"/>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6" name="直线箭头连接符 189">
            <a:extLst>
              <a:ext uri="{FF2B5EF4-FFF2-40B4-BE49-F238E27FC236}">
                <a16:creationId xmlns:a16="http://schemas.microsoft.com/office/drawing/2014/main" id="{DE491384-8E45-384D-8D3A-99432551E7AD}"/>
              </a:ext>
            </a:extLst>
          </p:cNvPr>
          <p:cNvCxnSpPr/>
          <p:nvPr/>
        </p:nvCxnSpPr>
        <p:spPr>
          <a:xfrm>
            <a:off x="3880939" y="3130249"/>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7" name="直线箭头连接符 190">
            <a:extLst>
              <a:ext uri="{FF2B5EF4-FFF2-40B4-BE49-F238E27FC236}">
                <a16:creationId xmlns:a16="http://schemas.microsoft.com/office/drawing/2014/main" id="{F831CBF2-2B5C-F54C-8061-26A535A87CC8}"/>
              </a:ext>
            </a:extLst>
          </p:cNvPr>
          <p:cNvCxnSpPr/>
          <p:nvPr/>
        </p:nvCxnSpPr>
        <p:spPr>
          <a:xfrm>
            <a:off x="8033185" y="3138487"/>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8" name="直线箭头连接符 191">
            <a:extLst>
              <a:ext uri="{FF2B5EF4-FFF2-40B4-BE49-F238E27FC236}">
                <a16:creationId xmlns:a16="http://schemas.microsoft.com/office/drawing/2014/main" id="{E9260E41-2CCA-4D45-A4B3-C27B171C5959}"/>
              </a:ext>
            </a:extLst>
          </p:cNvPr>
          <p:cNvCxnSpPr/>
          <p:nvPr/>
        </p:nvCxnSpPr>
        <p:spPr>
          <a:xfrm>
            <a:off x="8918050" y="3138487"/>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9" name="直线箭头连接符 192">
            <a:extLst>
              <a:ext uri="{FF2B5EF4-FFF2-40B4-BE49-F238E27FC236}">
                <a16:creationId xmlns:a16="http://schemas.microsoft.com/office/drawing/2014/main" id="{01419BB6-1620-314F-9877-78890786FB79}"/>
              </a:ext>
            </a:extLst>
          </p:cNvPr>
          <p:cNvCxnSpPr/>
          <p:nvPr/>
        </p:nvCxnSpPr>
        <p:spPr>
          <a:xfrm>
            <a:off x="9783639" y="3138487"/>
            <a:ext cx="0" cy="271976"/>
          </a:xfrm>
          <a:prstGeom prst="straightConnector1">
            <a:avLst/>
          </a:prstGeom>
          <a:ln w="28575">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70" name="Picture 10" descr="E:\工作交接\网络拓扑图标\AFlogo.png">
            <a:extLst>
              <a:ext uri="{FF2B5EF4-FFF2-40B4-BE49-F238E27FC236}">
                <a16:creationId xmlns:a16="http://schemas.microsoft.com/office/drawing/2014/main" id="{F76ADF4B-D6A7-7742-921D-A466C05B46A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478323" y="1677436"/>
            <a:ext cx="495021" cy="489969"/>
          </a:xfrm>
          <a:prstGeom prst="rect">
            <a:avLst/>
          </a:prstGeom>
          <a:noFill/>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cxnSp>
        <p:nvCxnSpPr>
          <p:cNvPr id="72" name="直线连接符 195">
            <a:extLst>
              <a:ext uri="{FF2B5EF4-FFF2-40B4-BE49-F238E27FC236}">
                <a16:creationId xmlns:a16="http://schemas.microsoft.com/office/drawing/2014/main" id="{B3509F33-0306-DE4A-9A8E-8862D5D4CC83}"/>
              </a:ext>
            </a:extLst>
          </p:cNvPr>
          <p:cNvCxnSpPr/>
          <p:nvPr/>
        </p:nvCxnSpPr>
        <p:spPr>
          <a:xfrm flipV="1">
            <a:off x="9333590"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3" name="直线连接符 196">
            <a:extLst>
              <a:ext uri="{FF2B5EF4-FFF2-40B4-BE49-F238E27FC236}">
                <a16:creationId xmlns:a16="http://schemas.microsoft.com/office/drawing/2014/main" id="{AB3E65D4-92F7-AF4B-A117-222E32314F8B}"/>
              </a:ext>
            </a:extLst>
          </p:cNvPr>
          <p:cNvCxnSpPr>
            <a:cxnSpLocks/>
          </p:cNvCxnSpPr>
          <p:nvPr/>
        </p:nvCxnSpPr>
        <p:spPr>
          <a:xfrm>
            <a:off x="2544889" y="1364539"/>
            <a:ext cx="6788702" cy="1518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4" name="直线连接符 197">
            <a:extLst>
              <a:ext uri="{FF2B5EF4-FFF2-40B4-BE49-F238E27FC236}">
                <a16:creationId xmlns:a16="http://schemas.microsoft.com/office/drawing/2014/main" id="{DA8258D9-682A-EE42-9D97-41A6BC2973F4}"/>
              </a:ext>
            </a:extLst>
          </p:cNvPr>
          <p:cNvCxnSpPr/>
          <p:nvPr/>
        </p:nvCxnSpPr>
        <p:spPr>
          <a:xfrm>
            <a:off x="9326991"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5" name="直线连接符 198">
            <a:extLst>
              <a:ext uri="{FF2B5EF4-FFF2-40B4-BE49-F238E27FC236}">
                <a16:creationId xmlns:a16="http://schemas.microsoft.com/office/drawing/2014/main" id="{22081B12-3010-F644-BB00-B339EF91FE39}"/>
              </a:ext>
            </a:extLst>
          </p:cNvPr>
          <p:cNvCxnSpPr/>
          <p:nvPr/>
        </p:nvCxnSpPr>
        <p:spPr>
          <a:xfrm flipV="1">
            <a:off x="8478668"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6" name="直线连接符 199">
            <a:extLst>
              <a:ext uri="{FF2B5EF4-FFF2-40B4-BE49-F238E27FC236}">
                <a16:creationId xmlns:a16="http://schemas.microsoft.com/office/drawing/2014/main" id="{1D2B3871-AABD-424A-99C3-07F059C20122}"/>
              </a:ext>
            </a:extLst>
          </p:cNvPr>
          <p:cNvCxnSpPr/>
          <p:nvPr/>
        </p:nvCxnSpPr>
        <p:spPr>
          <a:xfrm>
            <a:off x="8472070"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7" name="直线连接符 200">
            <a:extLst>
              <a:ext uri="{FF2B5EF4-FFF2-40B4-BE49-F238E27FC236}">
                <a16:creationId xmlns:a16="http://schemas.microsoft.com/office/drawing/2014/main" id="{FE6AD56A-CB56-B74A-B954-A128D6234A3A}"/>
              </a:ext>
            </a:extLst>
          </p:cNvPr>
          <p:cNvCxnSpPr/>
          <p:nvPr/>
        </p:nvCxnSpPr>
        <p:spPr>
          <a:xfrm flipV="1">
            <a:off x="7597267"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8" name="直线连接符 201">
            <a:extLst>
              <a:ext uri="{FF2B5EF4-FFF2-40B4-BE49-F238E27FC236}">
                <a16:creationId xmlns:a16="http://schemas.microsoft.com/office/drawing/2014/main" id="{1B4D6746-EB4E-1C4C-AB7B-F75AD3A0329E}"/>
              </a:ext>
            </a:extLst>
          </p:cNvPr>
          <p:cNvCxnSpPr/>
          <p:nvPr/>
        </p:nvCxnSpPr>
        <p:spPr>
          <a:xfrm>
            <a:off x="7590668"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9" name="直线连接符 202">
            <a:extLst>
              <a:ext uri="{FF2B5EF4-FFF2-40B4-BE49-F238E27FC236}">
                <a16:creationId xmlns:a16="http://schemas.microsoft.com/office/drawing/2014/main" id="{9F475FA3-8397-E34F-84AC-13A8F6BC36C5}"/>
              </a:ext>
            </a:extLst>
          </p:cNvPr>
          <p:cNvCxnSpPr/>
          <p:nvPr/>
        </p:nvCxnSpPr>
        <p:spPr>
          <a:xfrm flipV="1">
            <a:off x="3441030"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0" name="直线连接符 203">
            <a:extLst>
              <a:ext uri="{FF2B5EF4-FFF2-40B4-BE49-F238E27FC236}">
                <a16:creationId xmlns:a16="http://schemas.microsoft.com/office/drawing/2014/main" id="{5E3A295D-8254-F346-B140-E83710D65797}"/>
              </a:ext>
            </a:extLst>
          </p:cNvPr>
          <p:cNvCxnSpPr/>
          <p:nvPr/>
        </p:nvCxnSpPr>
        <p:spPr>
          <a:xfrm>
            <a:off x="3434431"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1" name="直线连接符 204">
            <a:extLst>
              <a:ext uri="{FF2B5EF4-FFF2-40B4-BE49-F238E27FC236}">
                <a16:creationId xmlns:a16="http://schemas.microsoft.com/office/drawing/2014/main" id="{47B3E2A5-E490-ED45-8DDF-B46169A8E303}"/>
              </a:ext>
            </a:extLst>
          </p:cNvPr>
          <p:cNvCxnSpPr/>
          <p:nvPr/>
        </p:nvCxnSpPr>
        <p:spPr>
          <a:xfrm flipV="1">
            <a:off x="2555846" y="1379775"/>
            <a:ext cx="0" cy="677287"/>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2" name="直线连接符 205">
            <a:extLst>
              <a:ext uri="{FF2B5EF4-FFF2-40B4-BE49-F238E27FC236}">
                <a16:creationId xmlns:a16="http://schemas.microsoft.com/office/drawing/2014/main" id="{575E5388-A31E-1E4A-B4E1-5C8448E6B617}"/>
              </a:ext>
            </a:extLst>
          </p:cNvPr>
          <p:cNvCxnSpPr/>
          <p:nvPr/>
        </p:nvCxnSpPr>
        <p:spPr>
          <a:xfrm>
            <a:off x="2549248" y="2057121"/>
            <a:ext cx="90512"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3" name="圆角矩形 188">
            <a:extLst>
              <a:ext uri="{FF2B5EF4-FFF2-40B4-BE49-F238E27FC236}">
                <a16:creationId xmlns:a16="http://schemas.microsoft.com/office/drawing/2014/main" id="{2E764BFB-0609-5540-A11A-C93F7390161B}"/>
              </a:ext>
            </a:extLst>
          </p:cNvPr>
          <p:cNvSpPr/>
          <p:nvPr/>
        </p:nvSpPr>
        <p:spPr>
          <a:xfrm>
            <a:off x="2180388" y="3362634"/>
            <a:ext cx="7937586" cy="363059"/>
          </a:xfrm>
          <a:prstGeom prst="roundRect">
            <a:avLst>
              <a:gd name="adj" fmla="val 25156"/>
            </a:avLst>
          </a:prstGeom>
          <a:solidFill>
            <a:srgbClr val="00B0F0"/>
          </a:solidFill>
          <a:ln w="9525">
            <a:noFill/>
            <a:prstDash val="sysDash"/>
          </a:ln>
        </p:spPr>
        <p:style>
          <a:lnRef idx="2">
            <a:schemeClr val="dk1"/>
          </a:lnRef>
          <a:fillRef idx="1">
            <a:schemeClr val="lt1"/>
          </a:fillRef>
          <a:effectRef idx="0">
            <a:schemeClr val="dk1"/>
          </a:effectRef>
          <a:fontRef idx="minor">
            <a:schemeClr val="dk1"/>
          </a:fontRef>
        </p:style>
        <p:txBody>
          <a:bodyPr rtlCol="0" anchor="ctr"/>
          <a:lstStyle/>
          <a:p>
            <a:pPr algn="ctr"/>
            <a:r>
              <a:rPr kumimoji="1" lang="en-US" altLang="zh-CN" sz="1400" b="1" dirty="0" err="1">
                <a:solidFill>
                  <a:schemeClr val="bg1"/>
                </a:solidFill>
                <a:ea typeface="微软雅黑" panose="020B0503020204020204" pitchFamily="34" charset="-122"/>
                <a:cs typeface="Arial" panose="020B0604020202020204" pitchFamily="34" charset="0"/>
              </a:rPr>
              <a:t>aSwitch</a:t>
            </a:r>
            <a:r>
              <a:rPr kumimoji="1" lang="en-US" altLang="zh-CN" sz="1400" b="1" dirty="0">
                <a:solidFill>
                  <a:schemeClr val="bg1"/>
                </a:solidFill>
                <a:ea typeface="微软雅黑" panose="020B0503020204020204" pitchFamily="34" charset="-122"/>
                <a:cs typeface="Arial" panose="020B0604020202020204" pitchFamily="34" charset="0"/>
              </a:rPr>
              <a:t> Distributed Virtual Switch</a:t>
            </a:r>
          </a:p>
        </p:txBody>
      </p:sp>
      <p:sp>
        <p:nvSpPr>
          <p:cNvPr id="84" name="文本框 83">
            <a:extLst>
              <a:ext uri="{FF2B5EF4-FFF2-40B4-BE49-F238E27FC236}">
                <a16:creationId xmlns:a16="http://schemas.microsoft.com/office/drawing/2014/main" id="{1865C739-9E6E-D243-9CC7-5D6EBC24D7FC}"/>
              </a:ext>
            </a:extLst>
          </p:cNvPr>
          <p:cNvSpPr txBox="1"/>
          <p:nvPr/>
        </p:nvSpPr>
        <p:spPr>
          <a:xfrm>
            <a:off x="4068345" y="4372058"/>
            <a:ext cx="4246750" cy="307777"/>
          </a:xfrm>
          <a:prstGeom prst="rect">
            <a:avLst/>
          </a:prstGeom>
          <a:noFill/>
          <a:ln>
            <a:noFill/>
          </a:ln>
        </p:spPr>
        <p:txBody>
          <a:bodyPr wrap="square" rtlCol="0">
            <a:spAutoFit/>
          </a:bodyPr>
          <a:lstStyle/>
          <a:p>
            <a:pPr algn="ctr"/>
            <a:r>
              <a:rPr kumimoji="1" lang="en-US" altLang="zh-CN" sz="1400" b="1" dirty="0" err="1">
                <a:solidFill>
                  <a:schemeClr val="bg1"/>
                </a:solidFill>
                <a:ea typeface="微软雅黑" panose="020B0503020204020204" pitchFamily="34" charset="-122"/>
                <a:cs typeface="微软雅黑" panose="020B0503020204020204" pitchFamily="34" charset="-122"/>
              </a:rPr>
              <a:t>aSV</a:t>
            </a:r>
            <a:r>
              <a:rPr kumimoji="1" lang="en-US" altLang="zh-CN" sz="1400" b="1" dirty="0">
                <a:solidFill>
                  <a:schemeClr val="bg1"/>
                </a:solidFill>
                <a:ea typeface="微软雅黑" panose="020B0503020204020204" pitchFamily="34" charset="-122"/>
                <a:cs typeface="微软雅黑" panose="020B0503020204020204" pitchFamily="34" charset="-122"/>
              </a:rPr>
              <a:t> </a:t>
            </a:r>
            <a:r>
              <a:rPr kumimoji="1" lang="en-US" altLang="zh-CN" sz="1400" b="1" dirty="0" err="1">
                <a:solidFill>
                  <a:schemeClr val="bg1"/>
                </a:solidFill>
                <a:ea typeface="微软雅黑" panose="020B0503020204020204" pitchFamily="34" charset="-122"/>
                <a:cs typeface="微软雅黑" panose="020B0503020204020204" pitchFamily="34" charset="-122"/>
              </a:rPr>
              <a:t>vKernel</a:t>
            </a:r>
            <a:endParaRPr kumimoji="1" lang="en-US" altLang="zh-CN" sz="1400" b="1" dirty="0">
              <a:solidFill>
                <a:schemeClr val="bg1"/>
              </a:solidFill>
              <a:ea typeface="微软雅黑" panose="020B0503020204020204" pitchFamily="34" charset="-122"/>
              <a:cs typeface="微软雅黑" panose="020B0503020204020204" pitchFamily="34" charset="-122"/>
            </a:endParaRPr>
          </a:p>
        </p:txBody>
      </p:sp>
      <p:sp>
        <p:nvSpPr>
          <p:cNvPr id="8" name="矩形 7">
            <a:extLst>
              <a:ext uri="{FF2B5EF4-FFF2-40B4-BE49-F238E27FC236}">
                <a16:creationId xmlns:a16="http://schemas.microsoft.com/office/drawing/2014/main" id="{4DFF7635-753D-5C4F-9DE4-EA26922507D5}"/>
              </a:ext>
            </a:extLst>
          </p:cNvPr>
          <p:cNvSpPr/>
          <p:nvPr/>
        </p:nvSpPr>
        <p:spPr>
          <a:xfrm>
            <a:off x="2362468" y="3979523"/>
            <a:ext cx="1542115" cy="277000"/>
          </a:xfrm>
          <a:prstGeom prst="rect">
            <a:avLst/>
          </a:prstGeom>
        </p:spPr>
        <p:txBody>
          <a:bodyPr wrap="square">
            <a:spAutoFit/>
          </a:bodyPr>
          <a:lstStyle/>
          <a:p>
            <a:pPr algn="ctr"/>
            <a:r>
              <a:rPr lang="en-US" altLang="zh-CN" sz="1200" dirty="0">
                <a:solidFill>
                  <a:schemeClr val="bg1"/>
                </a:solidFill>
                <a:cs typeface="Arial" panose="020B0604020202020204" pitchFamily="34" charset="0"/>
              </a:rPr>
              <a:t>Risk Scanning</a:t>
            </a:r>
          </a:p>
        </p:txBody>
      </p:sp>
      <p:sp>
        <p:nvSpPr>
          <p:cNvPr id="85" name="文本框 84">
            <a:extLst>
              <a:ext uri="{FF2B5EF4-FFF2-40B4-BE49-F238E27FC236}">
                <a16:creationId xmlns:a16="http://schemas.microsoft.com/office/drawing/2014/main" id="{8D3FF255-D830-D641-9C58-A8097832D4E5}"/>
              </a:ext>
            </a:extLst>
          </p:cNvPr>
          <p:cNvSpPr txBox="1"/>
          <p:nvPr/>
        </p:nvSpPr>
        <p:spPr>
          <a:xfrm>
            <a:off x="-14061" y="5828940"/>
            <a:ext cx="12144640" cy="338554"/>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Arial Unicode MS" panose="020B0604020202020204" charset="-122"/>
                <a:cs typeface="Helvetica 常规体" charset="0"/>
              </a:rPr>
              <a:t>Inside and outside, providing comprehensive security system</a:t>
            </a:r>
          </a:p>
        </p:txBody>
      </p:sp>
      <p:cxnSp>
        <p:nvCxnSpPr>
          <p:cNvPr id="88" name="直线箭头连接符 180">
            <a:extLst>
              <a:ext uri="{FF2B5EF4-FFF2-40B4-BE49-F238E27FC236}">
                <a16:creationId xmlns:a16="http://schemas.microsoft.com/office/drawing/2014/main" id="{6EC66FED-BED7-A848-AE7F-9548E44611BA}"/>
              </a:ext>
            </a:extLst>
          </p:cNvPr>
          <p:cNvCxnSpPr>
            <a:cxnSpLocks/>
          </p:cNvCxnSpPr>
          <p:nvPr/>
        </p:nvCxnSpPr>
        <p:spPr>
          <a:xfrm>
            <a:off x="4740422" y="2547261"/>
            <a:ext cx="0" cy="727214"/>
          </a:xfrm>
          <a:prstGeom prst="straightConnector1">
            <a:avLst/>
          </a:prstGeom>
          <a:ln w="25400">
            <a:solidFill>
              <a:srgbClr val="79BD28"/>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9728673"/>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E41FB89-106B-3F49-B5A2-184F3B7B3519}"/>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A2261859-0C5E-D544-9BC8-C8539AB26083}"/>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9E71C468-A9BF-FA4A-9F39-6DF579608A2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24</a:t>
            </a:fld>
            <a:endParaRPr lang="zh-CN" altLang="en-US" dirty="0"/>
          </a:p>
        </p:txBody>
      </p:sp>
      <p:sp>
        <p:nvSpPr>
          <p:cNvPr id="5" name="标题 4">
            <a:extLst>
              <a:ext uri="{FF2B5EF4-FFF2-40B4-BE49-F238E27FC236}">
                <a16:creationId xmlns:a16="http://schemas.microsoft.com/office/drawing/2014/main" id="{C2EBCB64-81D9-4F45-9D39-617D5520C9AB}"/>
              </a:ext>
            </a:extLst>
          </p:cNvPr>
          <p:cNvSpPr>
            <a:spLocks noGrp="1"/>
          </p:cNvSpPr>
          <p:nvPr>
            <p:ph type="ctrTitle"/>
          </p:nvPr>
        </p:nvSpPr>
        <p:spPr>
          <a:xfrm>
            <a:off x="558799" y="165099"/>
            <a:ext cx="8500533" cy="550863"/>
          </a:xfrm>
        </p:spPr>
        <p:txBody>
          <a:bodyPr>
            <a:normAutofit/>
          </a:bodyPr>
          <a:lstStyle/>
          <a:p>
            <a:r>
              <a:rPr kumimoji="1" lang="en" altLang="zh-CN" dirty="0"/>
              <a:t>Simplified Policy-Based Management</a:t>
            </a:r>
            <a:endParaRPr kumimoji="1" lang="zh-CN" altLang="en-US" dirty="0"/>
          </a:p>
        </p:txBody>
      </p:sp>
      <p:sp>
        <p:nvSpPr>
          <p:cNvPr id="6" name="矩形 5">
            <a:extLst>
              <a:ext uri="{FF2B5EF4-FFF2-40B4-BE49-F238E27FC236}">
                <a16:creationId xmlns:a16="http://schemas.microsoft.com/office/drawing/2014/main" id="{615AAA56-CCAE-7F45-8A0F-83FB57A1C65D}"/>
              </a:ext>
            </a:extLst>
          </p:cNvPr>
          <p:cNvSpPr/>
          <p:nvPr/>
        </p:nvSpPr>
        <p:spPr>
          <a:xfrm>
            <a:off x="0" y="1152939"/>
            <a:ext cx="12192000" cy="4837044"/>
          </a:xfrm>
          <a:prstGeom prst="rect">
            <a:avLst/>
          </a:prstGeom>
          <a:solidFill>
            <a:srgbClr val="184199">
              <a:alpha val="9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pic>
        <p:nvPicPr>
          <p:cNvPr id="7" name="Picture 4">
            <a:extLst>
              <a:ext uri="{FF2B5EF4-FFF2-40B4-BE49-F238E27FC236}">
                <a16:creationId xmlns:a16="http://schemas.microsoft.com/office/drawing/2014/main" id="{450F596D-3B15-CE4D-B972-22671B8470EE}"/>
              </a:ext>
            </a:extLst>
          </p:cNvPr>
          <p:cNvPicPr>
            <a:picLocks noChangeAspect="1"/>
          </p:cNvPicPr>
          <p:nvPr/>
        </p:nvPicPr>
        <p:blipFill>
          <a:blip r:embed="rId2"/>
          <a:stretch>
            <a:fillRect/>
          </a:stretch>
        </p:blipFill>
        <p:spPr>
          <a:xfrm>
            <a:off x="6096000" y="1679052"/>
            <a:ext cx="5526156" cy="3868309"/>
          </a:xfrm>
          <a:prstGeom prst="rect">
            <a:avLst/>
          </a:prstGeom>
          <a:ln w="22225">
            <a:gradFill>
              <a:gsLst>
                <a:gs pos="0">
                  <a:srgbClr val="00B0F0"/>
                </a:gs>
                <a:gs pos="99000">
                  <a:srgbClr val="184199"/>
                </a:gs>
              </a:gsLst>
              <a:lin ang="5400000" scaled="1"/>
            </a:gradFill>
          </a:ln>
        </p:spPr>
      </p:pic>
      <p:grpSp>
        <p:nvGrpSpPr>
          <p:cNvPr id="8" name="组合 7">
            <a:extLst>
              <a:ext uri="{FF2B5EF4-FFF2-40B4-BE49-F238E27FC236}">
                <a16:creationId xmlns:a16="http://schemas.microsoft.com/office/drawing/2014/main" id="{D872BA12-84D0-B54E-9382-F9BB082CC760}"/>
              </a:ext>
            </a:extLst>
          </p:cNvPr>
          <p:cNvGrpSpPr/>
          <p:nvPr/>
        </p:nvGrpSpPr>
        <p:grpSpPr>
          <a:xfrm>
            <a:off x="760413" y="1938954"/>
            <a:ext cx="4754808" cy="3298879"/>
            <a:chOff x="1151113" y="2649014"/>
            <a:chExt cx="3974756" cy="2730456"/>
          </a:xfrm>
        </p:grpSpPr>
        <p:pic>
          <p:nvPicPr>
            <p:cNvPr id="9" name="Picture 6">
              <a:extLst>
                <a:ext uri="{FF2B5EF4-FFF2-40B4-BE49-F238E27FC236}">
                  <a16:creationId xmlns:a16="http://schemas.microsoft.com/office/drawing/2014/main" id="{F25DB089-745A-554B-907C-A73AED2EFEF9}"/>
                </a:ext>
              </a:extLst>
            </p:cNvPr>
            <p:cNvPicPr>
              <a:picLocks noChangeAspect="1"/>
            </p:cNvPicPr>
            <p:nvPr/>
          </p:nvPicPr>
          <p:blipFill>
            <a:blip r:embed="rId3"/>
            <a:stretch>
              <a:fillRect/>
            </a:stretch>
          </p:blipFill>
          <p:spPr>
            <a:xfrm>
              <a:off x="2721451" y="4555320"/>
              <a:ext cx="834080" cy="824150"/>
            </a:xfrm>
            <a:prstGeom prst="rect">
              <a:avLst/>
            </a:prstGeom>
          </p:spPr>
        </p:pic>
        <p:pic>
          <p:nvPicPr>
            <p:cNvPr id="10" name="Picture 7">
              <a:extLst>
                <a:ext uri="{FF2B5EF4-FFF2-40B4-BE49-F238E27FC236}">
                  <a16:creationId xmlns:a16="http://schemas.microsoft.com/office/drawing/2014/main" id="{842E1A5C-B22A-CA44-813D-3AE1FA42F381}"/>
                </a:ext>
              </a:extLst>
            </p:cNvPr>
            <p:cNvPicPr>
              <a:picLocks noChangeAspect="1"/>
            </p:cNvPicPr>
            <p:nvPr/>
          </p:nvPicPr>
          <p:blipFill>
            <a:blip r:embed="rId3"/>
            <a:stretch>
              <a:fillRect/>
            </a:stretch>
          </p:blipFill>
          <p:spPr>
            <a:xfrm>
              <a:off x="1151113" y="3459688"/>
              <a:ext cx="834080" cy="824150"/>
            </a:xfrm>
            <a:prstGeom prst="rect">
              <a:avLst/>
            </a:prstGeom>
          </p:spPr>
        </p:pic>
        <p:pic>
          <p:nvPicPr>
            <p:cNvPr id="11" name="Picture 8">
              <a:extLst>
                <a:ext uri="{FF2B5EF4-FFF2-40B4-BE49-F238E27FC236}">
                  <a16:creationId xmlns:a16="http://schemas.microsoft.com/office/drawing/2014/main" id="{DAB2BB91-30AB-F247-8C19-3E1AE595563D}"/>
                </a:ext>
              </a:extLst>
            </p:cNvPr>
            <p:cNvPicPr>
              <a:picLocks noChangeAspect="1"/>
            </p:cNvPicPr>
            <p:nvPr/>
          </p:nvPicPr>
          <p:blipFill>
            <a:blip r:embed="rId3"/>
            <a:stretch>
              <a:fillRect/>
            </a:stretch>
          </p:blipFill>
          <p:spPr>
            <a:xfrm>
              <a:off x="2721451" y="2799978"/>
              <a:ext cx="834080" cy="824150"/>
            </a:xfrm>
            <a:prstGeom prst="rect">
              <a:avLst/>
            </a:prstGeom>
          </p:spPr>
        </p:pic>
        <p:pic>
          <p:nvPicPr>
            <p:cNvPr id="12" name="Picture 9">
              <a:extLst>
                <a:ext uri="{FF2B5EF4-FFF2-40B4-BE49-F238E27FC236}">
                  <a16:creationId xmlns:a16="http://schemas.microsoft.com/office/drawing/2014/main" id="{B5E337FA-FA58-784B-8BF1-F4A0CA430FE3}"/>
                </a:ext>
              </a:extLst>
            </p:cNvPr>
            <p:cNvPicPr>
              <a:picLocks noChangeAspect="1"/>
            </p:cNvPicPr>
            <p:nvPr/>
          </p:nvPicPr>
          <p:blipFill>
            <a:blip r:embed="rId3"/>
            <a:stretch>
              <a:fillRect/>
            </a:stretch>
          </p:blipFill>
          <p:spPr>
            <a:xfrm>
              <a:off x="4291789" y="3429000"/>
              <a:ext cx="834080" cy="824150"/>
            </a:xfrm>
            <a:prstGeom prst="rect">
              <a:avLst/>
            </a:prstGeom>
          </p:spPr>
        </p:pic>
        <p:cxnSp>
          <p:nvCxnSpPr>
            <p:cNvPr id="13" name="Straight Arrow Connector 11">
              <a:extLst>
                <a:ext uri="{FF2B5EF4-FFF2-40B4-BE49-F238E27FC236}">
                  <a16:creationId xmlns:a16="http://schemas.microsoft.com/office/drawing/2014/main" id="{FD411B87-8D21-AC44-BEE9-F5A760743C5F}"/>
                </a:ext>
              </a:extLst>
            </p:cNvPr>
            <p:cNvCxnSpPr>
              <a:stCxn id="11" idx="1"/>
              <a:endCxn id="10" idx="3"/>
            </p:cNvCxnSpPr>
            <p:nvPr/>
          </p:nvCxnSpPr>
          <p:spPr>
            <a:xfrm flipH="1">
              <a:off x="1985193" y="3212053"/>
              <a:ext cx="736258" cy="659710"/>
            </a:xfrm>
            <a:prstGeom prst="straightConnector1">
              <a:avLst/>
            </a:prstGeom>
            <a:ln w="158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473C95B8-48DC-CF4E-8375-37700C4BE35F}"/>
                </a:ext>
              </a:extLst>
            </p:cNvPr>
            <p:cNvCxnSpPr>
              <a:stCxn id="11" idx="2"/>
              <a:endCxn id="9" idx="0"/>
            </p:cNvCxnSpPr>
            <p:nvPr/>
          </p:nvCxnSpPr>
          <p:spPr>
            <a:xfrm>
              <a:off x="3138491" y="3624128"/>
              <a:ext cx="0" cy="931192"/>
            </a:xfrm>
            <a:prstGeom prst="straightConnector1">
              <a:avLst/>
            </a:prstGeom>
            <a:ln w="158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5">
              <a:extLst>
                <a:ext uri="{FF2B5EF4-FFF2-40B4-BE49-F238E27FC236}">
                  <a16:creationId xmlns:a16="http://schemas.microsoft.com/office/drawing/2014/main" id="{E5D0DEC9-D12A-FF4A-9A19-3A939A3F8C8A}"/>
                </a:ext>
              </a:extLst>
            </p:cNvPr>
            <p:cNvCxnSpPr>
              <a:stCxn id="11" idx="3"/>
              <a:endCxn id="12" idx="1"/>
            </p:cNvCxnSpPr>
            <p:nvPr/>
          </p:nvCxnSpPr>
          <p:spPr>
            <a:xfrm>
              <a:off x="3555531" y="3212053"/>
              <a:ext cx="736258" cy="629022"/>
            </a:xfrm>
            <a:prstGeom prst="straightConnector1">
              <a:avLst/>
            </a:prstGeom>
            <a:ln w="158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pic>
          <p:nvPicPr>
            <p:cNvPr id="16" name="Picture 20">
              <a:extLst>
                <a:ext uri="{FF2B5EF4-FFF2-40B4-BE49-F238E27FC236}">
                  <a16:creationId xmlns:a16="http://schemas.microsoft.com/office/drawing/2014/main" id="{68FDBDEC-C7EC-6F4D-9207-619ACA397AD7}"/>
                </a:ext>
              </a:extLst>
            </p:cNvPr>
            <p:cNvPicPr>
              <a:picLocks noChangeAspect="1"/>
            </p:cNvPicPr>
            <p:nvPr/>
          </p:nvPicPr>
          <p:blipFill>
            <a:blip r:embed="rId4"/>
            <a:stretch>
              <a:fillRect/>
            </a:stretch>
          </p:blipFill>
          <p:spPr>
            <a:xfrm>
              <a:off x="2589161" y="2788088"/>
              <a:ext cx="1104532" cy="824150"/>
            </a:xfrm>
            <a:prstGeom prst="rect">
              <a:avLst/>
            </a:prstGeom>
          </p:spPr>
        </p:pic>
        <p:sp>
          <p:nvSpPr>
            <p:cNvPr id="17" name="Rounded Rectangle 21">
              <a:extLst>
                <a:ext uri="{FF2B5EF4-FFF2-40B4-BE49-F238E27FC236}">
                  <a16:creationId xmlns:a16="http://schemas.microsoft.com/office/drawing/2014/main" id="{28676224-CD71-A141-B126-90829A9E3839}"/>
                </a:ext>
              </a:extLst>
            </p:cNvPr>
            <p:cNvSpPr/>
            <p:nvPr/>
          </p:nvSpPr>
          <p:spPr>
            <a:xfrm>
              <a:off x="2402231" y="2649014"/>
              <a:ext cx="1472517" cy="1106870"/>
            </a:xfrm>
            <a:prstGeom prst="roundRect">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693956819"/>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25</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6212923" cy="523220"/>
            <a:chOff x="1" y="200326"/>
            <a:chExt cx="6212923"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63327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On-Demand Flexible Scale-Out</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35" name="矩形 34">
            <a:extLst>
              <a:ext uri="{FF2B5EF4-FFF2-40B4-BE49-F238E27FC236}">
                <a16:creationId xmlns:a16="http://schemas.microsoft.com/office/drawing/2014/main" id="{48A759DB-EFFC-D944-842D-6194683983F4}"/>
              </a:ext>
            </a:extLst>
          </p:cNvPr>
          <p:cNvSpPr/>
          <p:nvPr/>
        </p:nvSpPr>
        <p:spPr>
          <a:xfrm>
            <a:off x="1282700" y="1231900"/>
            <a:ext cx="9626600" cy="4622800"/>
          </a:xfrm>
          <a:prstGeom prst="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a:extLst>
              <a:ext uri="{FF2B5EF4-FFF2-40B4-BE49-F238E27FC236}">
                <a16:creationId xmlns:a16="http://schemas.microsoft.com/office/drawing/2014/main" id="{78DD1D96-84B3-BE4F-B757-5929E42D8B8B}"/>
              </a:ext>
            </a:extLst>
          </p:cNvPr>
          <p:cNvPicPr>
            <a:picLocks noChangeAspect="1"/>
          </p:cNvPicPr>
          <p:nvPr/>
        </p:nvPicPr>
        <p:blipFill>
          <a:blip r:embed="rId4" cstate="screen">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5420859" y="2765706"/>
            <a:ext cx="210950" cy="267203"/>
          </a:xfrm>
          <a:prstGeom prst="rect">
            <a:avLst/>
          </a:prstGeom>
        </p:spPr>
      </p:pic>
      <p:grpSp>
        <p:nvGrpSpPr>
          <p:cNvPr id="37" name="组合 36">
            <a:extLst>
              <a:ext uri="{FF2B5EF4-FFF2-40B4-BE49-F238E27FC236}">
                <a16:creationId xmlns:a16="http://schemas.microsoft.com/office/drawing/2014/main" id="{CE2918D0-BF43-5D47-828B-2800650E7E4F}"/>
              </a:ext>
            </a:extLst>
          </p:cNvPr>
          <p:cNvGrpSpPr/>
          <p:nvPr/>
        </p:nvGrpSpPr>
        <p:grpSpPr>
          <a:xfrm>
            <a:off x="6721846" y="1583559"/>
            <a:ext cx="3200723" cy="2668052"/>
            <a:chOff x="6877520" y="1667744"/>
            <a:chExt cx="3405488" cy="2702588"/>
          </a:xfrm>
        </p:grpSpPr>
        <p:pic>
          <p:nvPicPr>
            <p:cNvPr id="38" name="图片 37">
              <a:extLst>
                <a:ext uri="{FF2B5EF4-FFF2-40B4-BE49-F238E27FC236}">
                  <a16:creationId xmlns:a16="http://schemas.microsoft.com/office/drawing/2014/main" id="{E17EEB67-64FD-934A-A72E-74094B4D6D11}"/>
                </a:ext>
              </a:extLst>
            </p:cNvPr>
            <p:cNvPicPr>
              <a:picLocks noChangeAspect="1"/>
            </p:cNvPicPr>
            <p:nvPr/>
          </p:nvPicPr>
          <p:blipFill>
            <a:blip r:embed="rId5">
              <a:duotone>
                <a:prstClr val="black"/>
                <a:schemeClr val="accent1">
                  <a:tint val="45000"/>
                  <a:satMod val="400000"/>
                </a:schemeClr>
              </a:duotone>
            </a:blip>
            <a:stretch>
              <a:fillRect/>
            </a:stretch>
          </p:blipFill>
          <p:spPr>
            <a:xfrm>
              <a:off x="6877520" y="1667744"/>
              <a:ext cx="1009195" cy="2702588"/>
            </a:xfrm>
            <a:prstGeom prst="rect">
              <a:avLst/>
            </a:prstGeom>
          </p:spPr>
        </p:pic>
        <p:pic>
          <p:nvPicPr>
            <p:cNvPr id="39" name="图片 38">
              <a:extLst>
                <a:ext uri="{FF2B5EF4-FFF2-40B4-BE49-F238E27FC236}">
                  <a16:creationId xmlns:a16="http://schemas.microsoft.com/office/drawing/2014/main" id="{AF602AB0-C064-BB47-AD36-CCA7451C760C}"/>
                </a:ext>
              </a:extLst>
            </p:cNvPr>
            <p:cNvPicPr>
              <a:picLocks noChangeAspect="1"/>
            </p:cNvPicPr>
            <p:nvPr/>
          </p:nvPicPr>
          <p:blipFill>
            <a:blip r:embed="rId6">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6917184" y="1866786"/>
              <a:ext cx="953739" cy="210312"/>
            </a:xfrm>
            <a:prstGeom prst="rect">
              <a:avLst/>
            </a:prstGeom>
          </p:spPr>
        </p:pic>
        <p:pic>
          <p:nvPicPr>
            <p:cNvPr id="40" name="图片 39">
              <a:extLst>
                <a:ext uri="{FF2B5EF4-FFF2-40B4-BE49-F238E27FC236}">
                  <a16:creationId xmlns:a16="http://schemas.microsoft.com/office/drawing/2014/main" id="{920FB20F-C6D0-BD49-8172-225F0B3852D5}"/>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2067453"/>
              <a:ext cx="882738" cy="145505"/>
            </a:xfrm>
            <a:prstGeom prst="rect">
              <a:avLst/>
            </a:prstGeom>
          </p:spPr>
        </p:pic>
        <p:pic>
          <p:nvPicPr>
            <p:cNvPr id="41" name="图片 40">
              <a:extLst>
                <a:ext uri="{FF2B5EF4-FFF2-40B4-BE49-F238E27FC236}">
                  <a16:creationId xmlns:a16="http://schemas.microsoft.com/office/drawing/2014/main" id="{837C4F8D-935C-0546-9628-47198ED0ED87}"/>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2230512"/>
              <a:ext cx="882738" cy="145505"/>
            </a:xfrm>
            <a:prstGeom prst="rect">
              <a:avLst/>
            </a:prstGeom>
          </p:spPr>
        </p:pic>
        <p:pic>
          <p:nvPicPr>
            <p:cNvPr id="42" name="图片 41">
              <a:extLst>
                <a:ext uri="{FF2B5EF4-FFF2-40B4-BE49-F238E27FC236}">
                  <a16:creationId xmlns:a16="http://schemas.microsoft.com/office/drawing/2014/main" id="{78DF2AC2-28C3-2747-BF40-574CCE540C24}"/>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2393570"/>
              <a:ext cx="882738" cy="145505"/>
            </a:xfrm>
            <a:prstGeom prst="rect">
              <a:avLst/>
            </a:prstGeom>
          </p:spPr>
        </p:pic>
        <p:pic>
          <p:nvPicPr>
            <p:cNvPr id="43" name="图片 42">
              <a:extLst>
                <a:ext uri="{FF2B5EF4-FFF2-40B4-BE49-F238E27FC236}">
                  <a16:creationId xmlns:a16="http://schemas.microsoft.com/office/drawing/2014/main" id="{45D30FAC-F6B3-4E47-916A-20BB4A23DDF9}"/>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2556629"/>
              <a:ext cx="882738" cy="145505"/>
            </a:xfrm>
            <a:prstGeom prst="rect">
              <a:avLst/>
            </a:prstGeom>
          </p:spPr>
        </p:pic>
        <p:pic>
          <p:nvPicPr>
            <p:cNvPr id="44" name="图片 43">
              <a:extLst>
                <a:ext uri="{FF2B5EF4-FFF2-40B4-BE49-F238E27FC236}">
                  <a16:creationId xmlns:a16="http://schemas.microsoft.com/office/drawing/2014/main" id="{28736B0E-3C47-0443-B2BA-E24DDF610924}"/>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2719688"/>
              <a:ext cx="882738" cy="145505"/>
            </a:xfrm>
            <a:prstGeom prst="rect">
              <a:avLst/>
            </a:prstGeom>
          </p:spPr>
        </p:pic>
        <p:pic>
          <p:nvPicPr>
            <p:cNvPr id="45" name="图片 44">
              <a:extLst>
                <a:ext uri="{FF2B5EF4-FFF2-40B4-BE49-F238E27FC236}">
                  <a16:creationId xmlns:a16="http://schemas.microsoft.com/office/drawing/2014/main" id="{C1AF4EBF-F4BF-1A41-8465-B2308F5A3FE8}"/>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2882746"/>
              <a:ext cx="882738" cy="145505"/>
            </a:xfrm>
            <a:prstGeom prst="rect">
              <a:avLst/>
            </a:prstGeom>
          </p:spPr>
        </p:pic>
        <p:pic>
          <p:nvPicPr>
            <p:cNvPr id="46" name="图片 45">
              <a:extLst>
                <a:ext uri="{FF2B5EF4-FFF2-40B4-BE49-F238E27FC236}">
                  <a16:creationId xmlns:a16="http://schemas.microsoft.com/office/drawing/2014/main" id="{E1A3586C-AE32-814C-B922-27F65E520113}"/>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3045806"/>
              <a:ext cx="882738" cy="145505"/>
            </a:xfrm>
            <a:prstGeom prst="rect">
              <a:avLst/>
            </a:prstGeom>
          </p:spPr>
        </p:pic>
        <p:pic>
          <p:nvPicPr>
            <p:cNvPr id="47" name="图片 46">
              <a:extLst>
                <a:ext uri="{FF2B5EF4-FFF2-40B4-BE49-F238E27FC236}">
                  <a16:creationId xmlns:a16="http://schemas.microsoft.com/office/drawing/2014/main" id="{CA9EC02E-B6F6-3C47-9D04-6F20E08FD9D4}"/>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3208866"/>
              <a:ext cx="882738" cy="145505"/>
            </a:xfrm>
            <a:prstGeom prst="rect">
              <a:avLst/>
            </a:prstGeom>
          </p:spPr>
        </p:pic>
        <p:pic>
          <p:nvPicPr>
            <p:cNvPr id="48" name="图片 47">
              <a:extLst>
                <a:ext uri="{FF2B5EF4-FFF2-40B4-BE49-F238E27FC236}">
                  <a16:creationId xmlns:a16="http://schemas.microsoft.com/office/drawing/2014/main" id="{187B3199-4957-1848-9F2F-9CC723694ECF}"/>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3371924"/>
              <a:ext cx="882738" cy="145505"/>
            </a:xfrm>
            <a:prstGeom prst="rect">
              <a:avLst/>
            </a:prstGeom>
          </p:spPr>
        </p:pic>
        <p:pic>
          <p:nvPicPr>
            <p:cNvPr id="49" name="图片 48">
              <a:extLst>
                <a:ext uri="{FF2B5EF4-FFF2-40B4-BE49-F238E27FC236}">
                  <a16:creationId xmlns:a16="http://schemas.microsoft.com/office/drawing/2014/main" id="{480C4C82-D180-DC40-896A-87FBE3162191}"/>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3534983"/>
              <a:ext cx="882738" cy="145505"/>
            </a:xfrm>
            <a:prstGeom prst="rect">
              <a:avLst/>
            </a:prstGeom>
          </p:spPr>
        </p:pic>
        <p:pic>
          <p:nvPicPr>
            <p:cNvPr id="50" name="图片 49">
              <a:extLst>
                <a:ext uri="{FF2B5EF4-FFF2-40B4-BE49-F238E27FC236}">
                  <a16:creationId xmlns:a16="http://schemas.microsoft.com/office/drawing/2014/main" id="{CCDD59C9-612A-9A46-95DF-79D48378C0A2}"/>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3698042"/>
              <a:ext cx="882738" cy="145505"/>
            </a:xfrm>
            <a:prstGeom prst="rect">
              <a:avLst/>
            </a:prstGeom>
          </p:spPr>
        </p:pic>
        <p:pic>
          <p:nvPicPr>
            <p:cNvPr id="51" name="图片 50">
              <a:extLst>
                <a:ext uri="{FF2B5EF4-FFF2-40B4-BE49-F238E27FC236}">
                  <a16:creationId xmlns:a16="http://schemas.microsoft.com/office/drawing/2014/main" id="{F4B2BDF1-20EF-E041-9943-2743B52D37FF}"/>
                </a:ext>
              </a:extLst>
            </p:cNvPr>
            <p:cNvPicPr>
              <a:picLocks noChangeAspect="1"/>
            </p:cNvPicPr>
            <p:nvPr/>
          </p:nvPicPr>
          <p:blipFill>
            <a:blip r:embed="rId7">
              <a:duotone>
                <a:prstClr val="black"/>
                <a:schemeClr val="accent1">
                  <a:tint val="45000"/>
                  <a:satMod val="400000"/>
                </a:schemeClr>
              </a:duotone>
            </a:blip>
            <a:stretch>
              <a:fillRect/>
            </a:stretch>
          </p:blipFill>
          <p:spPr>
            <a:xfrm>
              <a:off x="6946719" y="3861101"/>
              <a:ext cx="882738" cy="145505"/>
            </a:xfrm>
            <a:prstGeom prst="rect">
              <a:avLst/>
            </a:prstGeom>
          </p:spPr>
        </p:pic>
        <p:pic>
          <p:nvPicPr>
            <p:cNvPr id="52" name="图片 51">
              <a:extLst>
                <a:ext uri="{FF2B5EF4-FFF2-40B4-BE49-F238E27FC236}">
                  <a16:creationId xmlns:a16="http://schemas.microsoft.com/office/drawing/2014/main" id="{F37E83E3-AA51-4E43-8CBE-D60A546FC4F5}"/>
                </a:ext>
              </a:extLst>
            </p:cNvPr>
            <p:cNvPicPr>
              <a:picLocks noChangeAspect="1"/>
            </p:cNvPicPr>
            <p:nvPr/>
          </p:nvPicPr>
          <p:blipFill>
            <a:blip r:embed="rId6">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6917185" y="1703899"/>
              <a:ext cx="953739" cy="210312"/>
            </a:xfrm>
            <a:prstGeom prst="rect">
              <a:avLst/>
            </a:prstGeom>
          </p:spPr>
        </p:pic>
        <p:sp>
          <p:nvSpPr>
            <p:cNvPr id="53" name="文本框 52">
              <a:extLst>
                <a:ext uri="{FF2B5EF4-FFF2-40B4-BE49-F238E27FC236}">
                  <a16:creationId xmlns:a16="http://schemas.microsoft.com/office/drawing/2014/main" id="{15A648E4-75EA-BD4B-8FFE-746EFC006D3E}"/>
                </a:ext>
              </a:extLst>
            </p:cNvPr>
            <p:cNvSpPr txBox="1"/>
            <p:nvPr/>
          </p:nvSpPr>
          <p:spPr>
            <a:xfrm>
              <a:off x="6972616" y="4077723"/>
              <a:ext cx="830946" cy="280585"/>
            </a:xfrm>
            <a:prstGeom prst="rect">
              <a:avLst/>
            </a:prstGeom>
            <a:noFill/>
          </p:spPr>
          <p:txBody>
            <a:bodyPr wrap="none" rtlCol="0">
              <a:spAutoFit/>
            </a:bodyPr>
            <a:lstStyle/>
            <a:p>
              <a:pPr algn="ctr"/>
              <a:r>
                <a:rPr lang="en-US" altLang="zh-CN" sz="1200" b="1" dirty="0">
                  <a:solidFill>
                    <a:srgbClr val="00B0F0"/>
                  </a:solidFill>
                  <a:latin typeface="Century Gothic" panose="020B0502020202020204" pitchFamily="34" charset="0"/>
                  <a:ea typeface="Microsoft YaHei" charset="-122"/>
                  <a:cs typeface="Microsoft YaHei" charset="-122"/>
                </a:rPr>
                <a:t>Cabinet</a:t>
              </a:r>
              <a:endParaRPr lang="zh-CN" altLang="en-US" sz="1200" b="1" dirty="0">
                <a:solidFill>
                  <a:srgbClr val="00B0F0"/>
                </a:solidFill>
                <a:latin typeface="Century Gothic" panose="020B0502020202020204" pitchFamily="34" charset="0"/>
                <a:ea typeface="Microsoft YaHei" charset="-122"/>
                <a:cs typeface="Microsoft YaHei" charset="-122"/>
              </a:endParaRPr>
            </a:p>
          </p:txBody>
        </p:sp>
        <p:pic>
          <p:nvPicPr>
            <p:cNvPr id="54" name="图片 53">
              <a:extLst>
                <a:ext uri="{FF2B5EF4-FFF2-40B4-BE49-F238E27FC236}">
                  <a16:creationId xmlns:a16="http://schemas.microsoft.com/office/drawing/2014/main" id="{85BC03F7-1C7B-C44D-B832-E40D36DACE58}"/>
                </a:ext>
              </a:extLst>
            </p:cNvPr>
            <p:cNvPicPr>
              <a:picLocks noChangeAspect="1"/>
            </p:cNvPicPr>
            <p:nvPr/>
          </p:nvPicPr>
          <p:blipFill>
            <a:blip r:embed="rId5">
              <a:duotone>
                <a:prstClr val="black"/>
                <a:schemeClr val="accent1">
                  <a:tint val="45000"/>
                  <a:satMod val="400000"/>
                </a:schemeClr>
              </a:duotone>
            </a:blip>
            <a:stretch>
              <a:fillRect/>
            </a:stretch>
          </p:blipFill>
          <p:spPr>
            <a:xfrm>
              <a:off x="8075667" y="1667744"/>
              <a:ext cx="1009195" cy="2702588"/>
            </a:xfrm>
            <a:prstGeom prst="rect">
              <a:avLst/>
            </a:prstGeom>
          </p:spPr>
        </p:pic>
        <p:pic>
          <p:nvPicPr>
            <p:cNvPr id="55" name="图片 54">
              <a:extLst>
                <a:ext uri="{FF2B5EF4-FFF2-40B4-BE49-F238E27FC236}">
                  <a16:creationId xmlns:a16="http://schemas.microsoft.com/office/drawing/2014/main" id="{B5D3CF1C-ED8A-E947-A34C-0E1ED0BB9C2F}"/>
                </a:ext>
              </a:extLst>
            </p:cNvPr>
            <p:cNvPicPr>
              <a:picLocks noChangeAspect="1"/>
            </p:cNvPicPr>
            <p:nvPr/>
          </p:nvPicPr>
          <p:blipFill>
            <a:blip r:embed="rId6">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8101039" y="1866613"/>
              <a:ext cx="953739" cy="210312"/>
            </a:xfrm>
            <a:prstGeom prst="rect">
              <a:avLst/>
            </a:prstGeom>
          </p:spPr>
        </p:pic>
        <p:pic>
          <p:nvPicPr>
            <p:cNvPr id="56" name="图片 55">
              <a:extLst>
                <a:ext uri="{FF2B5EF4-FFF2-40B4-BE49-F238E27FC236}">
                  <a16:creationId xmlns:a16="http://schemas.microsoft.com/office/drawing/2014/main" id="{F864FC15-6C53-9647-951B-91675B98249A}"/>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2067453"/>
              <a:ext cx="882738" cy="145505"/>
            </a:xfrm>
            <a:prstGeom prst="rect">
              <a:avLst/>
            </a:prstGeom>
          </p:spPr>
        </p:pic>
        <p:pic>
          <p:nvPicPr>
            <p:cNvPr id="57" name="图片 56">
              <a:extLst>
                <a:ext uri="{FF2B5EF4-FFF2-40B4-BE49-F238E27FC236}">
                  <a16:creationId xmlns:a16="http://schemas.microsoft.com/office/drawing/2014/main" id="{A89CFF1F-0B34-AD45-B988-B623A6B6426D}"/>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2230512"/>
              <a:ext cx="882738" cy="145505"/>
            </a:xfrm>
            <a:prstGeom prst="rect">
              <a:avLst/>
            </a:prstGeom>
          </p:spPr>
        </p:pic>
        <p:pic>
          <p:nvPicPr>
            <p:cNvPr id="58" name="图片 57">
              <a:extLst>
                <a:ext uri="{FF2B5EF4-FFF2-40B4-BE49-F238E27FC236}">
                  <a16:creationId xmlns:a16="http://schemas.microsoft.com/office/drawing/2014/main" id="{8F9C9F91-E9CE-994C-96E0-42F06FABE6F4}"/>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2393570"/>
              <a:ext cx="882738" cy="145505"/>
            </a:xfrm>
            <a:prstGeom prst="rect">
              <a:avLst/>
            </a:prstGeom>
          </p:spPr>
        </p:pic>
        <p:pic>
          <p:nvPicPr>
            <p:cNvPr id="59" name="图片 58">
              <a:extLst>
                <a:ext uri="{FF2B5EF4-FFF2-40B4-BE49-F238E27FC236}">
                  <a16:creationId xmlns:a16="http://schemas.microsoft.com/office/drawing/2014/main" id="{D7269921-B505-6D4C-9682-8747D8F35F52}"/>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2556629"/>
              <a:ext cx="882738" cy="145505"/>
            </a:xfrm>
            <a:prstGeom prst="rect">
              <a:avLst/>
            </a:prstGeom>
          </p:spPr>
        </p:pic>
        <p:pic>
          <p:nvPicPr>
            <p:cNvPr id="60" name="图片 59">
              <a:extLst>
                <a:ext uri="{FF2B5EF4-FFF2-40B4-BE49-F238E27FC236}">
                  <a16:creationId xmlns:a16="http://schemas.microsoft.com/office/drawing/2014/main" id="{B487E608-EBEA-084C-B3DC-29D6D4E39ED0}"/>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2719688"/>
              <a:ext cx="882738" cy="145505"/>
            </a:xfrm>
            <a:prstGeom prst="rect">
              <a:avLst/>
            </a:prstGeom>
          </p:spPr>
        </p:pic>
        <p:pic>
          <p:nvPicPr>
            <p:cNvPr id="61" name="图片 60">
              <a:extLst>
                <a:ext uri="{FF2B5EF4-FFF2-40B4-BE49-F238E27FC236}">
                  <a16:creationId xmlns:a16="http://schemas.microsoft.com/office/drawing/2014/main" id="{01BA11BF-64C0-5347-B4FC-58903CA923C3}"/>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2882746"/>
              <a:ext cx="882738" cy="145505"/>
            </a:xfrm>
            <a:prstGeom prst="rect">
              <a:avLst/>
            </a:prstGeom>
          </p:spPr>
        </p:pic>
        <p:pic>
          <p:nvPicPr>
            <p:cNvPr id="62" name="图片 61">
              <a:extLst>
                <a:ext uri="{FF2B5EF4-FFF2-40B4-BE49-F238E27FC236}">
                  <a16:creationId xmlns:a16="http://schemas.microsoft.com/office/drawing/2014/main" id="{0596DDFC-0D3F-8A4B-B767-14A11E9E59D6}"/>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3045806"/>
              <a:ext cx="882738" cy="145505"/>
            </a:xfrm>
            <a:prstGeom prst="rect">
              <a:avLst/>
            </a:prstGeom>
          </p:spPr>
        </p:pic>
        <p:pic>
          <p:nvPicPr>
            <p:cNvPr id="63" name="图片 62">
              <a:extLst>
                <a:ext uri="{FF2B5EF4-FFF2-40B4-BE49-F238E27FC236}">
                  <a16:creationId xmlns:a16="http://schemas.microsoft.com/office/drawing/2014/main" id="{BE605096-055D-A64B-8B97-43A7FA30CDCD}"/>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3208866"/>
              <a:ext cx="882738" cy="145505"/>
            </a:xfrm>
            <a:prstGeom prst="rect">
              <a:avLst/>
            </a:prstGeom>
          </p:spPr>
        </p:pic>
        <p:pic>
          <p:nvPicPr>
            <p:cNvPr id="64" name="图片 63">
              <a:extLst>
                <a:ext uri="{FF2B5EF4-FFF2-40B4-BE49-F238E27FC236}">
                  <a16:creationId xmlns:a16="http://schemas.microsoft.com/office/drawing/2014/main" id="{3B525B16-D27A-7946-9569-4EDF25548C18}"/>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3371924"/>
              <a:ext cx="882738" cy="145505"/>
            </a:xfrm>
            <a:prstGeom prst="rect">
              <a:avLst/>
            </a:prstGeom>
          </p:spPr>
        </p:pic>
        <p:pic>
          <p:nvPicPr>
            <p:cNvPr id="65" name="图片 64">
              <a:extLst>
                <a:ext uri="{FF2B5EF4-FFF2-40B4-BE49-F238E27FC236}">
                  <a16:creationId xmlns:a16="http://schemas.microsoft.com/office/drawing/2014/main" id="{E831AE13-8531-134D-A886-02B91073A452}"/>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3534983"/>
              <a:ext cx="882738" cy="145505"/>
            </a:xfrm>
            <a:prstGeom prst="rect">
              <a:avLst/>
            </a:prstGeom>
          </p:spPr>
        </p:pic>
        <p:pic>
          <p:nvPicPr>
            <p:cNvPr id="66" name="图片 65">
              <a:extLst>
                <a:ext uri="{FF2B5EF4-FFF2-40B4-BE49-F238E27FC236}">
                  <a16:creationId xmlns:a16="http://schemas.microsoft.com/office/drawing/2014/main" id="{7B376FFB-0834-AE45-8B6E-EE3224026FC4}"/>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3698042"/>
              <a:ext cx="882738" cy="145505"/>
            </a:xfrm>
            <a:prstGeom prst="rect">
              <a:avLst/>
            </a:prstGeom>
          </p:spPr>
        </p:pic>
        <p:pic>
          <p:nvPicPr>
            <p:cNvPr id="67" name="图片 66">
              <a:extLst>
                <a:ext uri="{FF2B5EF4-FFF2-40B4-BE49-F238E27FC236}">
                  <a16:creationId xmlns:a16="http://schemas.microsoft.com/office/drawing/2014/main" id="{E295E70E-4D6C-1842-A823-C259AA504038}"/>
                </a:ext>
              </a:extLst>
            </p:cNvPr>
            <p:cNvPicPr>
              <a:picLocks noChangeAspect="1"/>
            </p:cNvPicPr>
            <p:nvPr/>
          </p:nvPicPr>
          <p:blipFill>
            <a:blip r:embed="rId7">
              <a:duotone>
                <a:prstClr val="black"/>
                <a:schemeClr val="accent1">
                  <a:tint val="45000"/>
                  <a:satMod val="400000"/>
                </a:schemeClr>
              </a:duotone>
            </a:blip>
            <a:stretch>
              <a:fillRect/>
            </a:stretch>
          </p:blipFill>
          <p:spPr>
            <a:xfrm>
              <a:off x="8144865" y="3861101"/>
              <a:ext cx="882738" cy="145505"/>
            </a:xfrm>
            <a:prstGeom prst="rect">
              <a:avLst/>
            </a:prstGeom>
          </p:spPr>
        </p:pic>
        <p:pic>
          <p:nvPicPr>
            <p:cNvPr id="68" name="图片 67">
              <a:extLst>
                <a:ext uri="{FF2B5EF4-FFF2-40B4-BE49-F238E27FC236}">
                  <a16:creationId xmlns:a16="http://schemas.microsoft.com/office/drawing/2014/main" id="{37530777-CA05-B548-BED8-F5CD12F4F0CF}"/>
                </a:ext>
              </a:extLst>
            </p:cNvPr>
            <p:cNvPicPr>
              <a:picLocks noChangeAspect="1"/>
            </p:cNvPicPr>
            <p:nvPr/>
          </p:nvPicPr>
          <p:blipFill>
            <a:blip r:embed="rId6">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8101037" y="1703727"/>
              <a:ext cx="953738" cy="210312"/>
            </a:xfrm>
            <a:prstGeom prst="rect">
              <a:avLst/>
            </a:prstGeom>
          </p:spPr>
        </p:pic>
        <p:sp>
          <p:nvSpPr>
            <p:cNvPr id="69" name="文本框 68">
              <a:extLst>
                <a:ext uri="{FF2B5EF4-FFF2-40B4-BE49-F238E27FC236}">
                  <a16:creationId xmlns:a16="http://schemas.microsoft.com/office/drawing/2014/main" id="{6E66FA42-F813-7F49-B4C7-649C89765257}"/>
                </a:ext>
              </a:extLst>
            </p:cNvPr>
            <p:cNvSpPr txBox="1"/>
            <p:nvPr/>
          </p:nvSpPr>
          <p:spPr>
            <a:xfrm>
              <a:off x="8170761" y="4077723"/>
              <a:ext cx="830946" cy="280585"/>
            </a:xfrm>
            <a:prstGeom prst="rect">
              <a:avLst/>
            </a:prstGeom>
            <a:noFill/>
          </p:spPr>
          <p:txBody>
            <a:bodyPr wrap="none" rtlCol="0">
              <a:spAutoFit/>
            </a:bodyPr>
            <a:lstStyle/>
            <a:p>
              <a:pPr algn="ctr"/>
              <a:r>
                <a:rPr lang="en-US" altLang="zh-CN" sz="1200" b="1">
                  <a:solidFill>
                    <a:srgbClr val="00B0F0"/>
                  </a:solidFill>
                  <a:latin typeface="Century Gothic" panose="020B0502020202020204" pitchFamily="34" charset="0"/>
                  <a:ea typeface="Microsoft YaHei" charset="-122"/>
                  <a:cs typeface="Microsoft YaHei" charset="-122"/>
                </a:rPr>
                <a:t>Cabinet</a:t>
              </a:r>
              <a:endParaRPr lang="zh-CN" altLang="en-US" sz="1200" b="1">
                <a:solidFill>
                  <a:srgbClr val="00B0F0"/>
                </a:solidFill>
                <a:latin typeface="Century Gothic" panose="020B0502020202020204" pitchFamily="34" charset="0"/>
                <a:ea typeface="Microsoft YaHei" charset="-122"/>
                <a:cs typeface="Microsoft YaHei" charset="-122"/>
              </a:endParaRPr>
            </a:p>
          </p:txBody>
        </p:sp>
        <p:pic>
          <p:nvPicPr>
            <p:cNvPr id="70" name="图片 69">
              <a:extLst>
                <a:ext uri="{FF2B5EF4-FFF2-40B4-BE49-F238E27FC236}">
                  <a16:creationId xmlns:a16="http://schemas.microsoft.com/office/drawing/2014/main" id="{1DE5147F-EB17-E24C-8E12-5312713C78CE}"/>
                </a:ext>
              </a:extLst>
            </p:cNvPr>
            <p:cNvPicPr>
              <a:picLocks noChangeAspect="1"/>
            </p:cNvPicPr>
            <p:nvPr/>
          </p:nvPicPr>
          <p:blipFill>
            <a:blip r:embed="rId5">
              <a:duotone>
                <a:prstClr val="black"/>
                <a:schemeClr val="accent1">
                  <a:tint val="45000"/>
                  <a:satMod val="400000"/>
                </a:schemeClr>
              </a:duotone>
            </a:blip>
            <a:stretch>
              <a:fillRect/>
            </a:stretch>
          </p:blipFill>
          <p:spPr>
            <a:xfrm>
              <a:off x="9273813" y="1667744"/>
              <a:ext cx="1009195" cy="2702588"/>
            </a:xfrm>
            <a:prstGeom prst="rect">
              <a:avLst/>
            </a:prstGeom>
          </p:spPr>
        </p:pic>
        <p:pic>
          <p:nvPicPr>
            <p:cNvPr id="71" name="图片 70">
              <a:extLst>
                <a:ext uri="{FF2B5EF4-FFF2-40B4-BE49-F238E27FC236}">
                  <a16:creationId xmlns:a16="http://schemas.microsoft.com/office/drawing/2014/main" id="{F1B466B7-D9DB-204D-8FF6-5E383D3D3B2A}"/>
                </a:ext>
              </a:extLst>
            </p:cNvPr>
            <p:cNvPicPr>
              <a:picLocks noChangeAspect="1"/>
            </p:cNvPicPr>
            <p:nvPr/>
          </p:nvPicPr>
          <p:blipFill>
            <a:blip r:embed="rId6">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9316570" y="1863803"/>
              <a:ext cx="953739" cy="210312"/>
            </a:xfrm>
            <a:prstGeom prst="rect">
              <a:avLst/>
            </a:prstGeom>
          </p:spPr>
        </p:pic>
        <p:pic>
          <p:nvPicPr>
            <p:cNvPr id="72" name="图片 71">
              <a:extLst>
                <a:ext uri="{FF2B5EF4-FFF2-40B4-BE49-F238E27FC236}">
                  <a16:creationId xmlns:a16="http://schemas.microsoft.com/office/drawing/2014/main" id="{2E83B444-AFD8-0843-A85D-5072A55C25A7}"/>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2067453"/>
              <a:ext cx="882739" cy="145505"/>
            </a:xfrm>
            <a:prstGeom prst="rect">
              <a:avLst/>
            </a:prstGeom>
          </p:spPr>
        </p:pic>
        <p:pic>
          <p:nvPicPr>
            <p:cNvPr id="73" name="图片 72">
              <a:extLst>
                <a:ext uri="{FF2B5EF4-FFF2-40B4-BE49-F238E27FC236}">
                  <a16:creationId xmlns:a16="http://schemas.microsoft.com/office/drawing/2014/main" id="{F75BD106-718F-184D-BAAA-AB74430AA3B3}"/>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2230512"/>
              <a:ext cx="882739" cy="145505"/>
            </a:xfrm>
            <a:prstGeom prst="rect">
              <a:avLst/>
            </a:prstGeom>
          </p:spPr>
        </p:pic>
        <p:pic>
          <p:nvPicPr>
            <p:cNvPr id="74" name="图片 73">
              <a:extLst>
                <a:ext uri="{FF2B5EF4-FFF2-40B4-BE49-F238E27FC236}">
                  <a16:creationId xmlns:a16="http://schemas.microsoft.com/office/drawing/2014/main" id="{F17404EC-67C9-684E-87CF-3A8900C0ACE6}"/>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2393570"/>
              <a:ext cx="882739" cy="145505"/>
            </a:xfrm>
            <a:prstGeom prst="rect">
              <a:avLst/>
            </a:prstGeom>
          </p:spPr>
        </p:pic>
        <p:pic>
          <p:nvPicPr>
            <p:cNvPr id="75" name="图片 74">
              <a:extLst>
                <a:ext uri="{FF2B5EF4-FFF2-40B4-BE49-F238E27FC236}">
                  <a16:creationId xmlns:a16="http://schemas.microsoft.com/office/drawing/2014/main" id="{E3459061-CF20-7A4F-8248-411FC2C08EE7}"/>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2556629"/>
              <a:ext cx="882739" cy="145505"/>
            </a:xfrm>
            <a:prstGeom prst="rect">
              <a:avLst/>
            </a:prstGeom>
          </p:spPr>
        </p:pic>
        <p:pic>
          <p:nvPicPr>
            <p:cNvPr id="76" name="图片 75">
              <a:extLst>
                <a:ext uri="{FF2B5EF4-FFF2-40B4-BE49-F238E27FC236}">
                  <a16:creationId xmlns:a16="http://schemas.microsoft.com/office/drawing/2014/main" id="{CC9FD881-2DD2-694B-9464-8A5D010A8154}"/>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2719688"/>
              <a:ext cx="882739" cy="145505"/>
            </a:xfrm>
            <a:prstGeom prst="rect">
              <a:avLst/>
            </a:prstGeom>
          </p:spPr>
        </p:pic>
        <p:pic>
          <p:nvPicPr>
            <p:cNvPr id="77" name="图片 76">
              <a:extLst>
                <a:ext uri="{FF2B5EF4-FFF2-40B4-BE49-F238E27FC236}">
                  <a16:creationId xmlns:a16="http://schemas.microsoft.com/office/drawing/2014/main" id="{6E387D64-1CF7-AA4E-976D-6A02503836CA}"/>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2882746"/>
              <a:ext cx="882739" cy="145505"/>
            </a:xfrm>
            <a:prstGeom prst="rect">
              <a:avLst/>
            </a:prstGeom>
          </p:spPr>
        </p:pic>
        <p:pic>
          <p:nvPicPr>
            <p:cNvPr id="78" name="图片 77">
              <a:extLst>
                <a:ext uri="{FF2B5EF4-FFF2-40B4-BE49-F238E27FC236}">
                  <a16:creationId xmlns:a16="http://schemas.microsoft.com/office/drawing/2014/main" id="{8F939E67-83FE-6A4D-B6DB-47367B8D0A87}"/>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3045806"/>
              <a:ext cx="882739" cy="145505"/>
            </a:xfrm>
            <a:prstGeom prst="rect">
              <a:avLst/>
            </a:prstGeom>
          </p:spPr>
        </p:pic>
        <p:pic>
          <p:nvPicPr>
            <p:cNvPr id="79" name="图片 78">
              <a:extLst>
                <a:ext uri="{FF2B5EF4-FFF2-40B4-BE49-F238E27FC236}">
                  <a16:creationId xmlns:a16="http://schemas.microsoft.com/office/drawing/2014/main" id="{1FB050CE-419F-7248-8EFC-04F681A9CC16}"/>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3208866"/>
              <a:ext cx="882739" cy="145505"/>
            </a:xfrm>
            <a:prstGeom prst="rect">
              <a:avLst/>
            </a:prstGeom>
          </p:spPr>
        </p:pic>
        <p:pic>
          <p:nvPicPr>
            <p:cNvPr id="80" name="图片 79">
              <a:extLst>
                <a:ext uri="{FF2B5EF4-FFF2-40B4-BE49-F238E27FC236}">
                  <a16:creationId xmlns:a16="http://schemas.microsoft.com/office/drawing/2014/main" id="{A8C4E851-063F-2C45-8CF6-A4A5B86ACA77}"/>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3371925"/>
              <a:ext cx="882739" cy="145505"/>
            </a:xfrm>
            <a:prstGeom prst="rect">
              <a:avLst/>
            </a:prstGeom>
          </p:spPr>
        </p:pic>
        <p:pic>
          <p:nvPicPr>
            <p:cNvPr id="81" name="图片 80">
              <a:extLst>
                <a:ext uri="{FF2B5EF4-FFF2-40B4-BE49-F238E27FC236}">
                  <a16:creationId xmlns:a16="http://schemas.microsoft.com/office/drawing/2014/main" id="{0C9D48CE-3A04-4341-8526-17496801A8D3}"/>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3534983"/>
              <a:ext cx="882739" cy="145505"/>
            </a:xfrm>
            <a:prstGeom prst="rect">
              <a:avLst/>
            </a:prstGeom>
          </p:spPr>
        </p:pic>
        <p:pic>
          <p:nvPicPr>
            <p:cNvPr id="82" name="图片 81">
              <a:extLst>
                <a:ext uri="{FF2B5EF4-FFF2-40B4-BE49-F238E27FC236}">
                  <a16:creationId xmlns:a16="http://schemas.microsoft.com/office/drawing/2014/main" id="{5BE68DA5-6E0A-B849-8C9F-13BFA3760C35}"/>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3698042"/>
              <a:ext cx="882739" cy="145505"/>
            </a:xfrm>
            <a:prstGeom prst="rect">
              <a:avLst/>
            </a:prstGeom>
          </p:spPr>
        </p:pic>
        <p:pic>
          <p:nvPicPr>
            <p:cNvPr id="83" name="图片 82">
              <a:extLst>
                <a:ext uri="{FF2B5EF4-FFF2-40B4-BE49-F238E27FC236}">
                  <a16:creationId xmlns:a16="http://schemas.microsoft.com/office/drawing/2014/main" id="{BAAFF8BD-8028-074D-A5FF-11908C62852D}"/>
                </a:ext>
              </a:extLst>
            </p:cNvPr>
            <p:cNvPicPr>
              <a:picLocks noChangeAspect="1"/>
            </p:cNvPicPr>
            <p:nvPr/>
          </p:nvPicPr>
          <p:blipFill>
            <a:blip r:embed="rId7">
              <a:duotone>
                <a:prstClr val="black"/>
                <a:schemeClr val="accent1">
                  <a:tint val="45000"/>
                  <a:satMod val="400000"/>
                </a:schemeClr>
              </a:duotone>
            </a:blip>
            <a:stretch>
              <a:fillRect/>
            </a:stretch>
          </p:blipFill>
          <p:spPr>
            <a:xfrm>
              <a:off x="9343013" y="3861101"/>
              <a:ext cx="882739" cy="145505"/>
            </a:xfrm>
            <a:prstGeom prst="rect">
              <a:avLst/>
            </a:prstGeom>
          </p:spPr>
        </p:pic>
        <p:pic>
          <p:nvPicPr>
            <p:cNvPr id="84" name="图片 83">
              <a:extLst>
                <a:ext uri="{FF2B5EF4-FFF2-40B4-BE49-F238E27FC236}">
                  <a16:creationId xmlns:a16="http://schemas.microsoft.com/office/drawing/2014/main" id="{A07D4071-B545-F340-9B3A-B956C171D76E}"/>
                </a:ext>
              </a:extLst>
            </p:cNvPr>
            <p:cNvPicPr>
              <a:picLocks noChangeAspect="1"/>
            </p:cNvPicPr>
            <p:nvPr/>
          </p:nvPicPr>
          <p:blipFill>
            <a:blip r:embed="rId6">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9316571" y="1700916"/>
              <a:ext cx="953739" cy="210312"/>
            </a:xfrm>
            <a:prstGeom prst="rect">
              <a:avLst/>
            </a:prstGeom>
          </p:spPr>
        </p:pic>
        <p:sp>
          <p:nvSpPr>
            <p:cNvPr id="85" name="文本框 84">
              <a:extLst>
                <a:ext uri="{FF2B5EF4-FFF2-40B4-BE49-F238E27FC236}">
                  <a16:creationId xmlns:a16="http://schemas.microsoft.com/office/drawing/2014/main" id="{7AE44610-0CAF-9D4A-86BE-48F764EFA4EF}"/>
                </a:ext>
              </a:extLst>
            </p:cNvPr>
            <p:cNvSpPr txBox="1"/>
            <p:nvPr/>
          </p:nvSpPr>
          <p:spPr>
            <a:xfrm>
              <a:off x="9368907" y="4077727"/>
              <a:ext cx="830946" cy="280585"/>
            </a:xfrm>
            <a:prstGeom prst="rect">
              <a:avLst/>
            </a:prstGeom>
            <a:noFill/>
          </p:spPr>
          <p:txBody>
            <a:bodyPr wrap="none" rtlCol="0">
              <a:spAutoFit/>
            </a:bodyPr>
            <a:lstStyle/>
            <a:p>
              <a:pPr algn="ctr"/>
              <a:r>
                <a:rPr lang="en-US" altLang="zh-CN" sz="1200" b="1">
                  <a:solidFill>
                    <a:srgbClr val="00B0F0"/>
                  </a:solidFill>
                  <a:latin typeface="Century Gothic" panose="020B0502020202020204" pitchFamily="34" charset="0"/>
                  <a:ea typeface="Microsoft YaHei" charset="-122"/>
                  <a:cs typeface="Microsoft YaHei" charset="-122"/>
                </a:rPr>
                <a:t>Cabinet</a:t>
              </a:r>
              <a:endParaRPr lang="zh-CN" altLang="en-US" sz="1200" b="1">
                <a:solidFill>
                  <a:srgbClr val="00B0F0"/>
                </a:solidFill>
                <a:latin typeface="Century Gothic" panose="020B0502020202020204" pitchFamily="34" charset="0"/>
                <a:ea typeface="Microsoft YaHei" charset="-122"/>
                <a:cs typeface="Microsoft YaHei" charset="-122"/>
              </a:endParaRPr>
            </a:p>
          </p:txBody>
        </p:sp>
      </p:grpSp>
      <p:grpSp>
        <p:nvGrpSpPr>
          <p:cNvPr id="86" name="组合 85">
            <a:extLst>
              <a:ext uri="{FF2B5EF4-FFF2-40B4-BE49-F238E27FC236}">
                <a16:creationId xmlns:a16="http://schemas.microsoft.com/office/drawing/2014/main" id="{E7FA56D7-95F9-1D47-A2A7-34F7D925C481}"/>
              </a:ext>
            </a:extLst>
          </p:cNvPr>
          <p:cNvGrpSpPr/>
          <p:nvPr/>
        </p:nvGrpSpPr>
        <p:grpSpPr>
          <a:xfrm>
            <a:off x="2760013" y="1999411"/>
            <a:ext cx="1484285" cy="1855259"/>
            <a:chOff x="2482401" y="2405229"/>
            <a:chExt cx="1281916" cy="1433473"/>
          </a:xfrm>
        </p:grpSpPr>
        <p:grpSp>
          <p:nvGrpSpPr>
            <p:cNvPr id="87" name="组 2">
              <a:extLst>
                <a:ext uri="{FF2B5EF4-FFF2-40B4-BE49-F238E27FC236}">
                  <a16:creationId xmlns:a16="http://schemas.microsoft.com/office/drawing/2014/main" id="{5BD0A9D7-C847-5342-BAC8-85A6921F440C}"/>
                </a:ext>
              </a:extLst>
            </p:cNvPr>
            <p:cNvGrpSpPr/>
            <p:nvPr/>
          </p:nvGrpSpPr>
          <p:grpSpPr>
            <a:xfrm>
              <a:off x="2482401" y="2405229"/>
              <a:ext cx="1281916" cy="1433473"/>
              <a:chOff x="5768703" y="3508146"/>
              <a:chExt cx="2462712" cy="2753870"/>
            </a:xfrm>
          </p:grpSpPr>
          <p:pic>
            <p:nvPicPr>
              <p:cNvPr id="92" name="图片 91">
                <a:extLst>
                  <a:ext uri="{FF2B5EF4-FFF2-40B4-BE49-F238E27FC236}">
                    <a16:creationId xmlns:a16="http://schemas.microsoft.com/office/drawing/2014/main" id="{75190371-DDCC-B940-A185-BFD7F673D4BC}"/>
                  </a:ext>
                </a:extLst>
              </p:cNvPr>
              <p:cNvPicPr>
                <a:picLocks noChangeAspect="1"/>
              </p:cNvPicPr>
              <p:nvPr/>
            </p:nvPicPr>
            <p:blipFill>
              <a:blip r:embed="rId8">
                <a:duotone>
                  <a:prstClr val="black"/>
                  <a:schemeClr val="accent1">
                    <a:tint val="45000"/>
                    <a:satMod val="400000"/>
                  </a:schemeClr>
                </a:duotone>
              </a:blip>
              <a:stretch>
                <a:fillRect/>
              </a:stretch>
            </p:blipFill>
            <p:spPr>
              <a:xfrm>
                <a:off x="5768703" y="3508146"/>
                <a:ext cx="2462712" cy="2753870"/>
              </a:xfrm>
              <a:prstGeom prst="rect">
                <a:avLst/>
              </a:prstGeom>
            </p:spPr>
          </p:pic>
          <p:sp>
            <p:nvSpPr>
              <p:cNvPr id="93" name="文本框 92">
                <a:extLst>
                  <a:ext uri="{FF2B5EF4-FFF2-40B4-BE49-F238E27FC236}">
                    <a16:creationId xmlns:a16="http://schemas.microsoft.com/office/drawing/2014/main" id="{60F29724-2B41-FA49-A4AA-A98D0D216A26}"/>
                  </a:ext>
                </a:extLst>
              </p:cNvPr>
              <p:cNvSpPr txBox="1"/>
              <p:nvPr/>
            </p:nvSpPr>
            <p:spPr>
              <a:xfrm>
                <a:off x="6150028" y="5589296"/>
                <a:ext cx="1700072" cy="411166"/>
              </a:xfrm>
              <a:prstGeom prst="rect">
                <a:avLst/>
              </a:prstGeom>
              <a:noFill/>
            </p:spPr>
            <p:txBody>
              <a:bodyPr wrap="none" rtlCol="0">
                <a:spAutoFit/>
              </a:bodyPr>
              <a:lstStyle/>
              <a:p>
                <a:pPr algn="ctr"/>
                <a:r>
                  <a:rPr lang="en-US" altLang="zh-CN" sz="1200" b="1" dirty="0">
                    <a:solidFill>
                      <a:srgbClr val="00B0F0"/>
                    </a:solidFill>
                    <a:latin typeface="Century Gothic" panose="020B0502020202020204" pitchFamily="34" charset="0"/>
                    <a:ea typeface="Microsoft YaHei" charset="-122"/>
                    <a:cs typeface="Microsoft YaHei" charset="-122"/>
                  </a:rPr>
                  <a:t>HCI Servers</a:t>
                </a:r>
                <a:endParaRPr lang="zh-CN" altLang="en-US" sz="1200" b="1" dirty="0">
                  <a:solidFill>
                    <a:srgbClr val="00B0F0"/>
                  </a:solidFill>
                  <a:latin typeface="Century Gothic" panose="020B0502020202020204" pitchFamily="34" charset="0"/>
                  <a:ea typeface="Microsoft YaHei" charset="-122"/>
                  <a:cs typeface="Microsoft YaHei" charset="-122"/>
                </a:endParaRPr>
              </a:p>
            </p:txBody>
          </p:sp>
        </p:grpSp>
        <p:sp>
          <p:nvSpPr>
            <p:cNvPr id="88" name="Rectangle 5">
              <a:extLst>
                <a:ext uri="{FF2B5EF4-FFF2-40B4-BE49-F238E27FC236}">
                  <a16:creationId xmlns:a16="http://schemas.microsoft.com/office/drawing/2014/main" id="{BE541B61-307B-464C-97AD-29C6B9595669}"/>
                </a:ext>
              </a:extLst>
            </p:cNvPr>
            <p:cNvSpPr/>
            <p:nvPr/>
          </p:nvSpPr>
          <p:spPr>
            <a:xfrm>
              <a:off x="2817144" y="2501686"/>
              <a:ext cx="679450" cy="137160"/>
            </a:xfrm>
            <a:prstGeom prst="rect">
              <a:avLst/>
            </a:prstGeom>
            <a:solidFill>
              <a:srgbClr val="88BD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entury Gothic" panose="020B0502020202020204" pitchFamily="34" charset="0"/>
              </a:endParaRPr>
            </a:p>
          </p:txBody>
        </p:sp>
        <p:sp>
          <p:nvSpPr>
            <p:cNvPr id="89" name="Rectangle 57">
              <a:extLst>
                <a:ext uri="{FF2B5EF4-FFF2-40B4-BE49-F238E27FC236}">
                  <a16:creationId xmlns:a16="http://schemas.microsoft.com/office/drawing/2014/main" id="{F53845DF-59A3-064F-9EC3-FC864F722CB9}"/>
                </a:ext>
              </a:extLst>
            </p:cNvPr>
            <p:cNvSpPr/>
            <p:nvPr/>
          </p:nvSpPr>
          <p:spPr>
            <a:xfrm>
              <a:off x="2817144" y="2715711"/>
              <a:ext cx="679450" cy="158947"/>
            </a:xfrm>
            <a:prstGeom prst="rect">
              <a:avLst/>
            </a:prstGeom>
            <a:solidFill>
              <a:srgbClr val="88BD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entury Gothic" panose="020B0502020202020204" pitchFamily="34" charset="0"/>
              </a:endParaRPr>
            </a:p>
          </p:txBody>
        </p:sp>
        <p:sp>
          <p:nvSpPr>
            <p:cNvPr id="90" name="TextBox 6">
              <a:extLst>
                <a:ext uri="{FF2B5EF4-FFF2-40B4-BE49-F238E27FC236}">
                  <a16:creationId xmlns:a16="http://schemas.microsoft.com/office/drawing/2014/main" id="{FB0B3057-27C7-C04E-8A53-E56C42B94501}"/>
                </a:ext>
              </a:extLst>
            </p:cNvPr>
            <p:cNvSpPr txBox="1"/>
            <p:nvPr/>
          </p:nvSpPr>
          <p:spPr>
            <a:xfrm>
              <a:off x="2756648" y="2466188"/>
              <a:ext cx="713268" cy="214024"/>
            </a:xfrm>
            <a:prstGeom prst="rect">
              <a:avLst/>
            </a:prstGeom>
            <a:noFill/>
          </p:spPr>
          <p:txBody>
            <a:bodyPr wrap="none" rtlCol="0">
              <a:spAutoFit/>
            </a:bodyPr>
            <a:lstStyle/>
            <a:p>
              <a:pPr algn="ctr"/>
              <a:r>
                <a:rPr lang="en-US" sz="1200" dirty="0">
                  <a:solidFill>
                    <a:schemeClr val="bg1"/>
                  </a:solidFill>
                  <a:latin typeface="Century Gothic" panose="020B0502020202020204" pitchFamily="34" charset="0"/>
                </a:rPr>
                <a:t>Switches</a:t>
              </a:r>
            </a:p>
          </p:txBody>
        </p:sp>
        <p:sp>
          <p:nvSpPr>
            <p:cNvPr id="91" name="TextBox 60">
              <a:extLst>
                <a:ext uri="{FF2B5EF4-FFF2-40B4-BE49-F238E27FC236}">
                  <a16:creationId xmlns:a16="http://schemas.microsoft.com/office/drawing/2014/main" id="{30BAD07A-814E-604F-9762-7A25A41CF87B}"/>
                </a:ext>
              </a:extLst>
            </p:cNvPr>
            <p:cNvSpPr txBox="1"/>
            <p:nvPr/>
          </p:nvSpPr>
          <p:spPr>
            <a:xfrm>
              <a:off x="2756648" y="2682886"/>
              <a:ext cx="713268" cy="214024"/>
            </a:xfrm>
            <a:prstGeom prst="rect">
              <a:avLst/>
            </a:prstGeom>
            <a:noFill/>
          </p:spPr>
          <p:txBody>
            <a:bodyPr wrap="none" rtlCol="0">
              <a:spAutoFit/>
            </a:bodyPr>
            <a:lstStyle/>
            <a:p>
              <a:pPr algn="ctr"/>
              <a:r>
                <a:rPr lang="en-US" sz="1200" dirty="0">
                  <a:solidFill>
                    <a:schemeClr val="bg1"/>
                  </a:solidFill>
                  <a:latin typeface="Century Gothic" panose="020B0502020202020204" pitchFamily="34" charset="0"/>
                </a:rPr>
                <a:t>Switches</a:t>
              </a:r>
            </a:p>
          </p:txBody>
        </p:sp>
      </p:grpSp>
      <p:grpSp>
        <p:nvGrpSpPr>
          <p:cNvPr id="94" name="组合 93">
            <a:extLst>
              <a:ext uri="{FF2B5EF4-FFF2-40B4-BE49-F238E27FC236}">
                <a16:creationId xmlns:a16="http://schemas.microsoft.com/office/drawing/2014/main" id="{1EB6D636-C097-294C-AACB-773B84FCBF45}"/>
              </a:ext>
            </a:extLst>
          </p:cNvPr>
          <p:cNvGrpSpPr/>
          <p:nvPr/>
        </p:nvGrpSpPr>
        <p:grpSpPr>
          <a:xfrm>
            <a:off x="2404428" y="4626273"/>
            <a:ext cx="3256596" cy="923330"/>
            <a:chOff x="2070199" y="5292145"/>
            <a:chExt cx="4429541" cy="1255891"/>
          </a:xfrm>
        </p:grpSpPr>
        <p:sp>
          <p:nvSpPr>
            <p:cNvPr id="95" name="文本框 94">
              <a:extLst>
                <a:ext uri="{FF2B5EF4-FFF2-40B4-BE49-F238E27FC236}">
                  <a16:creationId xmlns:a16="http://schemas.microsoft.com/office/drawing/2014/main" id="{BD9FDBBA-DFB3-844D-A731-B202F14786E5}"/>
                </a:ext>
              </a:extLst>
            </p:cNvPr>
            <p:cNvSpPr txBox="1"/>
            <p:nvPr/>
          </p:nvSpPr>
          <p:spPr>
            <a:xfrm>
              <a:off x="2367021" y="5292145"/>
              <a:ext cx="4132719" cy="1255891"/>
            </a:xfrm>
            <a:prstGeom prst="rect">
              <a:avLst/>
            </a:prstGeom>
            <a:noFill/>
          </p:spPr>
          <p:txBody>
            <a:bodyPr wrap="square" rtlCol="0">
              <a:spAutoFit/>
            </a:bodyPr>
            <a:lstStyle/>
            <a:p>
              <a:pPr>
                <a:lnSpc>
                  <a:spcPct val="150000"/>
                </a:lnSpc>
              </a:pPr>
              <a:r>
                <a:rPr lang="en-US" altLang="zh-CN" sz="1200" dirty="0">
                  <a:solidFill>
                    <a:schemeClr val="bg1"/>
                  </a:solidFill>
                  <a:latin typeface="Century Gothic" panose="020B0502020202020204" pitchFamily="34" charset="0"/>
                  <a:ea typeface="微软雅黑" panose="020B0503020204020204" pitchFamily="34" charset="-122"/>
                </a:rPr>
                <a:t>Pre-investment</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3-5</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years in advance</a:t>
              </a:r>
              <a:endParaRPr lang="zh-CN" altLang="en-US" sz="1200" dirty="0">
                <a:solidFill>
                  <a:schemeClr val="bg1"/>
                </a:solidFill>
                <a:latin typeface="Century Gothic" panose="020B0502020202020204" pitchFamily="34" charset="0"/>
                <a:ea typeface="微软雅黑" panose="020B0503020204020204" pitchFamily="34" charset="-122"/>
              </a:endParaRPr>
            </a:p>
            <a:p>
              <a:pPr>
                <a:lnSpc>
                  <a:spcPct val="150000"/>
                </a:lnSpc>
              </a:pPr>
              <a:r>
                <a:rPr lang="en-US" altLang="zh-CN" sz="1200" dirty="0">
                  <a:solidFill>
                    <a:schemeClr val="bg1"/>
                  </a:solidFill>
                  <a:latin typeface="Century Gothic" panose="020B0502020202020204" pitchFamily="34" charset="0"/>
                  <a:ea typeface="微软雅黑" panose="020B0503020204020204" pitchFamily="34" charset="-122"/>
                </a:rPr>
                <a:t>Data</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migration</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for</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expansion</a:t>
              </a:r>
            </a:p>
            <a:p>
              <a:pPr>
                <a:lnSpc>
                  <a:spcPct val="150000"/>
                </a:lnSpc>
              </a:pPr>
              <a:r>
                <a:rPr lang="en-US" altLang="zh-CN" sz="1200" dirty="0">
                  <a:solidFill>
                    <a:schemeClr val="bg1"/>
                  </a:solidFill>
                  <a:latin typeface="Century Gothic" panose="020B0502020202020204" pitchFamily="34" charset="0"/>
                  <a:ea typeface="微软雅黑" panose="020B0503020204020204" pitchFamily="34" charset="-122"/>
                </a:rPr>
                <a:t>Performance</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bottleneck</a:t>
              </a:r>
              <a:r>
                <a:rPr lang="zh-CN" altLang="en-US" sz="1200" dirty="0">
                  <a:solidFill>
                    <a:schemeClr val="bg1"/>
                  </a:solidFill>
                  <a:latin typeface="Century Gothic" panose="020B0502020202020204" pitchFamily="34" charset="0"/>
                  <a:ea typeface="微软雅黑" panose="020B0503020204020204" pitchFamily="34" charset="-122"/>
                </a:rPr>
                <a:t> </a:t>
              </a:r>
            </a:p>
          </p:txBody>
        </p:sp>
        <p:pic>
          <p:nvPicPr>
            <p:cNvPr id="96" name="图片 95">
              <a:extLst>
                <a:ext uri="{FF2B5EF4-FFF2-40B4-BE49-F238E27FC236}">
                  <a16:creationId xmlns:a16="http://schemas.microsoft.com/office/drawing/2014/main" id="{AE056FC0-29AD-2E41-9A6D-839C7FF850DF}"/>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070199" y="5403854"/>
              <a:ext cx="288000" cy="288000"/>
            </a:xfrm>
            <a:prstGeom prst="rect">
              <a:avLst/>
            </a:prstGeom>
          </p:spPr>
        </p:pic>
        <p:pic>
          <p:nvPicPr>
            <p:cNvPr id="97" name="图片 96">
              <a:extLst>
                <a:ext uri="{FF2B5EF4-FFF2-40B4-BE49-F238E27FC236}">
                  <a16:creationId xmlns:a16="http://schemas.microsoft.com/office/drawing/2014/main" id="{5922A875-4930-3244-8FA9-1A885BDB62E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070199" y="5778859"/>
              <a:ext cx="288000" cy="288000"/>
            </a:xfrm>
            <a:prstGeom prst="rect">
              <a:avLst/>
            </a:prstGeom>
          </p:spPr>
        </p:pic>
        <p:pic>
          <p:nvPicPr>
            <p:cNvPr id="98" name="图片 97">
              <a:extLst>
                <a:ext uri="{FF2B5EF4-FFF2-40B4-BE49-F238E27FC236}">
                  <a16:creationId xmlns:a16="http://schemas.microsoft.com/office/drawing/2014/main" id="{2D962DB7-AE4E-A149-BB71-0338597F5B4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070199" y="6134742"/>
              <a:ext cx="288000" cy="288000"/>
            </a:xfrm>
            <a:prstGeom prst="rect">
              <a:avLst/>
            </a:prstGeom>
          </p:spPr>
        </p:pic>
      </p:grpSp>
      <p:grpSp>
        <p:nvGrpSpPr>
          <p:cNvPr id="99" name="组合 98">
            <a:extLst>
              <a:ext uri="{FF2B5EF4-FFF2-40B4-BE49-F238E27FC236}">
                <a16:creationId xmlns:a16="http://schemas.microsoft.com/office/drawing/2014/main" id="{838CB4C2-47F6-AA47-9F54-1368C71E89A3}"/>
              </a:ext>
            </a:extLst>
          </p:cNvPr>
          <p:cNvGrpSpPr/>
          <p:nvPr/>
        </p:nvGrpSpPr>
        <p:grpSpPr>
          <a:xfrm>
            <a:off x="7190442" y="4626273"/>
            <a:ext cx="3559370" cy="923330"/>
            <a:chOff x="6905349" y="5292145"/>
            <a:chExt cx="4841366" cy="1255891"/>
          </a:xfrm>
        </p:grpSpPr>
        <p:sp>
          <p:nvSpPr>
            <p:cNvPr id="100" name="文本框 99">
              <a:extLst>
                <a:ext uri="{FF2B5EF4-FFF2-40B4-BE49-F238E27FC236}">
                  <a16:creationId xmlns:a16="http://schemas.microsoft.com/office/drawing/2014/main" id="{A7D8A51B-EC1A-D04C-A37B-F4CFBE059D3E}"/>
                </a:ext>
              </a:extLst>
            </p:cNvPr>
            <p:cNvSpPr txBox="1"/>
            <p:nvPr/>
          </p:nvSpPr>
          <p:spPr>
            <a:xfrm>
              <a:off x="7236212" y="5292145"/>
              <a:ext cx="4510503" cy="1255891"/>
            </a:xfrm>
            <a:prstGeom prst="rect">
              <a:avLst/>
            </a:prstGeom>
            <a:noFill/>
          </p:spPr>
          <p:txBody>
            <a:bodyPr wrap="square" rtlCol="0">
              <a:spAutoFit/>
            </a:bodyPr>
            <a:lstStyle/>
            <a:p>
              <a:pPr>
                <a:lnSpc>
                  <a:spcPct val="150000"/>
                </a:lnSpc>
              </a:pPr>
              <a:r>
                <a:rPr lang="en-US" altLang="zh-CN" sz="1200" dirty="0">
                  <a:solidFill>
                    <a:schemeClr val="bg1"/>
                  </a:solidFill>
                  <a:latin typeface="Century Gothic" panose="020B0502020202020204" pitchFamily="34" charset="0"/>
                  <a:ea typeface="微软雅黑" panose="020B0503020204020204" pitchFamily="34" charset="-122"/>
                </a:rPr>
                <a:t>Start</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with</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only</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2</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nodes</a:t>
              </a:r>
              <a:endParaRPr lang="zh-CN" altLang="en-US" sz="1200" dirty="0">
                <a:solidFill>
                  <a:schemeClr val="bg1"/>
                </a:solidFill>
                <a:latin typeface="Century Gothic" panose="020B0502020202020204" pitchFamily="34" charset="0"/>
                <a:ea typeface="微软雅黑" panose="020B0503020204020204" pitchFamily="34" charset="-122"/>
              </a:endParaRPr>
            </a:p>
            <a:p>
              <a:pPr>
                <a:lnSpc>
                  <a:spcPct val="150000"/>
                </a:lnSpc>
              </a:pPr>
              <a:r>
                <a:rPr lang="en-US" altLang="zh-CN" sz="1200" dirty="0">
                  <a:solidFill>
                    <a:schemeClr val="bg1"/>
                  </a:solidFill>
                  <a:latin typeface="Century Gothic" panose="020B0502020202020204" pitchFamily="34" charset="0"/>
                  <a:ea typeface="微软雅黑" panose="020B0503020204020204" pitchFamily="34" charset="-122"/>
                </a:rPr>
                <a:t>Expansion</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without</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down</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time</a:t>
              </a:r>
            </a:p>
            <a:p>
              <a:pPr>
                <a:lnSpc>
                  <a:spcPct val="150000"/>
                </a:lnSpc>
              </a:pPr>
              <a:r>
                <a:rPr lang="en-US" altLang="zh-CN" sz="1200" dirty="0">
                  <a:solidFill>
                    <a:schemeClr val="bg1"/>
                  </a:solidFill>
                  <a:latin typeface="Century Gothic" panose="020B0502020202020204" pitchFamily="34" charset="0"/>
                  <a:ea typeface="微软雅黑" panose="020B0503020204020204" pitchFamily="34" charset="-122"/>
                </a:rPr>
                <a:t>No</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capacity</a:t>
              </a:r>
              <a:r>
                <a:rPr lang="zh-CN" altLang="en-US" sz="1200" dirty="0">
                  <a:solidFill>
                    <a:schemeClr val="bg1"/>
                  </a:solidFill>
                  <a:latin typeface="Century Gothic" panose="020B0502020202020204" pitchFamily="34" charset="0"/>
                  <a:ea typeface="微软雅黑" panose="020B0503020204020204" pitchFamily="34" charset="-122"/>
                </a:rPr>
                <a:t> </a:t>
              </a:r>
              <a:r>
                <a:rPr lang="en-US" altLang="zh-CN" sz="1200" dirty="0">
                  <a:solidFill>
                    <a:schemeClr val="bg1"/>
                  </a:solidFill>
                  <a:latin typeface="Century Gothic" panose="020B0502020202020204" pitchFamily="34" charset="0"/>
                  <a:ea typeface="微软雅黑" panose="020B0503020204020204" pitchFamily="34" charset="-122"/>
                </a:rPr>
                <a:t>limitation</a:t>
              </a:r>
              <a:endParaRPr lang="zh-CN" altLang="en-US" sz="1200" dirty="0">
                <a:solidFill>
                  <a:schemeClr val="bg1"/>
                </a:solidFill>
                <a:latin typeface="Century Gothic" panose="020B0502020202020204" pitchFamily="34" charset="0"/>
                <a:ea typeface="微软雅黑" panose="020B0503020204020204" pitchFamily="34" charset="-122"/>
              </a:endParaRPr>
            </a:p>
          </p:txBody>
        </p:sp>
        <p:pic>
          <p:nvPicPr>
            <p:cNvPr id="101" name="图片 100">
              <a:extLst>
                <a:ext uri="{FF2B5EF4-FFF2-40B4-BE49-F238E27FC236}">
                  <a16:creationId xmlns:a16="http://schemas.microsoft.com/office/drawing/2014/main" id="{154E19A1-4909-D945-B6D5-44F102D6A13F}"/>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905349" y="5412777"/>
              <a:ext cx="288000" cy="288000"/>
            </a:xfrm>
            <a:prstGeom prst="rect">
              <a:avLst/>
            </a:prstGeom>
          </p:spPr>
        </p:pic>
        <p:pic>
          <p:nvPicPr>
            <p:cNvPr id="102" name="图片 101">
              <a:extLst>
                <a:ext uri="{FF2B5EF4-FFF2-40B4-BE49-F238E27FC236}">
                  <a16:creationId xmlns:a16="http://schemas.microsoft.com/office/drawing/2014/main" id="{E9BD50F1-6C5A-ED45-A3EF-CE6921990016}"/>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905349" y="5762234"/>
              <a:ext cx="288000" cy="288000"/>
            </a:xfrm>
            <a:prstGeom prst="rect">
              <a:avLst/>
            </a:prstGeom>
          </p:spPr>
        </p:pic>
        <p:pic>
          <p:nvPicPr>
            <p:cNvPr id="103" name="图片 102">
              <a:extLst>
                <a:ext uri="{FF2B5EF4-FFF2-40B4-BE49-F238E27FC236}">
                  <a16:creationId xmlns:a16="http://schemas.microsoft.com/office/drawing/2014/main" id="{8014D7AA-D22D-CB47-86F9-51DAB86370B3}"/>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905349" y="6132631"/>
              <a:ext cx="288000" cy="288000"/>
            </a:xfrm>
            <a:prstGeom prst="rect">
              <a:avLst/>
            </a:prstGeom>
          </p:spPr>
        </p:pic>
      </p:grpSp>
    </p:spTree>
    <p:extLst>
      <p:ext uri="{BB962C8B-B14F-4D97-AF65-F5344CB8AC3E}">
        <p14:creationId xmlns:p14="http://schemas.microsoft.com/office/powerpoint/2010/main" val="40634012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a:extLst>
              <a:ext uri="{FF2B5EF4-FFF2-40B4-BE49-F238E27FC236}">
                <a16:creationId xmlns:a16="http://schemas.microsoft.com/office/drawing/2014/main" id="{A628D009-E099-E94B-94E2-0338EC6066D3}"/>
              </a:ext>
            </a:extLst>
          </p:cNvPr>
          <p:cNvSpPr/>
          <p:nvPr/>
        </p:nvSpPr>
        <p:spPr>
          <a:xfrm>
            <a:off x="1711234" y="1244235"/>
            <a:ext cx="2024743" cy="698025"/>
          </a:xfrm>
          <a:prstGeom prst="roundRect">
            <a:avLst/>
          </a:prstGeom>
          <a:solidFill>
            <a:schemeClr val="bg1"/>
          </a:solidFill>
          <a:ln>
            <a:noFill/>
          </a:ln>
          <a:effectLst>
            <a:innerShdw blurRad="63500" dist="50800" dir="2700000">
              <a:prstClr val="black">
                <a:alpha val="3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a:extLst>
              <a:ext uri="{FF2B5EF4-FFF2-40B4-BE49-F238E27FC236}">
                <a16:creationId xmlns:a16="http://schemas.microsoft.com/office/drawing/2014/main" id="{1D41CC7A-9889-0E40-86FE-E2F41E760D81}"/>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DD2F654D-BB96-9240-A7E2-9D144728019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043114A1-8059-944C-B667-306A3F91E61A}"/>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26</a:t>
            </a:fld>
            <a:endParaRPr lang="zh-CN" altLang="en-US" dirty="0"/>
          </a:p>
        </p:txBody>
      </p:sp>
      <p:sp>
        <p:nvSpPr>
          <p:cNvPr id="5" name="标题 4">
            <a:extLst>
              <a:ext uri="{FF2B5EF4-FFF2-40B4-BE49-F238E27FC236}">
                <a16:creationId xmlns:a16="http://schemas.microsoft.com/office/drawing/2014/main" id="{7E06CF38-E19C-C248-B8DC-EC00EB4218B2}"/>
              </a:ext>
            </a:extLst>
          </p:cNvPr>
          <p:cNvSpPr>
            <a:spLocks noGrp="1"/>
          </p:cNvSpPr>
          <p:nvPr>
            <p:ph type="ctrTitle"/>
          </p:nvPr>
        </p:nvSpPr>
        <p:spPr/>
        <p:txBody>
          <a:bodyPr/>
          <a:lstStyle/>
          <a:p>
            <a:r>
              <a:rPr kumimoji="1" lang="en" altLang="zh-CN" dirty="0"/>
              <a:t>Customer Success Stories</a:t>
            </a:r>
            <a:endParaRPr kumimoji="1" lang="zh-CN" altLang="en-US" dirty="0"/>
          </a:p>
        </p:txBody>
      </p:sp>
      <p:pic>
        <p:nvPicPr>
          <p:cNvPr id="6" name="图片 5">
            <a:extLst>
              <a:ext uri="{FF2B5EF4-FFF2-40B4-BE49-F238E27FC236}">
                <a16:creationId xmlns:a16="http://schemas.microsoft.com/office/drawing/2014/main" id="{951C4F22-867A-1142-A9C2-402B420FA024}"/>
              </a:ext>
            </a:extLst>
          </p:cNvPr>
          <p:cNvPicPr>
            <a:picLocks noChangeAspect="1"/>
          </p:cNvPicPr>
          <p:nvPr/>
        </p:nvPicPr>
        <p:blipFill>
          <a:blip r:embed="rId2"/>
          <a:srcRect r="1037" b="2222"/>
          <a:stretch>
            <a:fillRect/>
          </a:stretch>
        </p:blipFill>
        <p:spPr>
          <a:xfrm>
            <a:off x="1940033" y="1287375"/>
            <a:ext cx="1545458" cy="580350"/>
          </a:xfrm>
          <a:prstGeom prst="rect">
            <a:avLst/>
          </a:prstGeom>
        </p:spPr>
      </p:pic>
      <p:sp>
        <p:nvSpPr>
          <p:cNvPr id="7" name="文本框 6">
            <a:extLst>
              <a:ext uri="{FF2B5EF4-FFF2-40B4-BE49-F238E27FC236}">
                <a16:creationId xmlns:a16="http://schemas.microsoft.com/office/drawing/2014/main" id="{510970A6-B3A0-7E48-8D38-DEEECAD4DBE3}"/>
              </a:ext>
            </a:extLst>
          </p:cNvPr>
          <p:cNvSpPr txBox="1"/>
          <p:nvPr/>
        </p:nvSpPr>
        <p:spPr>
          <a:xfrm>
            <a:off x="1540132" y="2149593"/>
            <a:ext cx="3962055" cy="934358"/>
          </a:xfrm>
          <a:prstGeom prst="rect">
            <a:avLst/>
          </a:prstGeom>
          <a:noFill/>
        </p:spPr>
        <p:txBody>
          <a:bodyPr wrap="square" rtlCol="0" anchor="t">
            <a:spAutoFit/>
          </a:bodyPr>
          <a:lstStyle/>
          <a:p>
            <a:pPr>
              <a:lnSpc>
                <a:spcPct val="150000"/>
              </a:lnSpc>
            </a:pPr>
            <a:r>
              <a:rPr lang="en-US" altLang="zh-CN" sz="1400" b="1" dirty="0">
                <a:solidFill>
                  <a:srgbClr val="00B0F0"/>
                </a:solidFill>
                <a:latin typeface="Century Gothic" panose="020B0502020202020204" pitchFamily="34" charset="0"/>
              </a:rPr>
              <a:t>Background</a:t>
            </a:r>
            <a:endParaRPr lang="zh-CN" altLang="en-US" sz="1400" dirty="0">
              <a:solidFill>
                <a:srgbClr val="00B0F0"/>
              </a:solidFill>
              <a:latin typeface="Century Gothic" panose="020B0502020202020204" pitchFamily="34" charset="0"/>
            </a:endParaRPr>
          </a:p>
          <a:p>
            <a:pPr>
              <a:lnSpc>
                <a:spcPct val="150000"/>
              </a:lnSpc>
            </a:pPr>
            <a:r>
              <a:rPr lang="zh-CN" altLang="en-US" sz="1200" dirty="0">
                <a:solidFill>
                  <a:schemeClr val="bg1"/>
                </a:solidFill>
                <a:latin typeface="Century Gothic" panose="020B0502020202020204" pitchFamily="34" charset="0"/>
              </a:rPr>
              <a:t>PT Samsung Electronics Indonesia is one of the subsidiaries of Samsung. </a:t>
            </a:r>
          </a:p>
        </p:txBody>
      </p:sp>
      <p:sp>
        <p:nvSpPr>
          <p:cNvPr id="8" name="文本框 7">
            <a:extLst>
              <a:ext uri="{FF2B5EF4-FFF2-40B4-BE49-F238E27FC236}">
                <a16:creationId xmlns:a16="http://schemas.microsoft.com/office/drawing/2014/main" id="{3062CF01-F93F-2A4A-99AC-4622A40D39CC}"/>
              </a:ext>
            </a:extLst>
          </p:cNvPr>
          <p:cNvSpPr txBox="1"/>
          <p:nvPr/>
        </p:nvSpPr>
        <p:spPr>
          <a:xfrm>
            <a:off x="1540132" y="3216606"/>
            <a:ext cx="3962055" cy="1211357"/>
          </a:xfrm>
          <a:prstGeom prst="rect">
            <a:avLst/>
          </a:prstGeom>
          <a:noFill/>
        </p:spPr>
        <p:txBody>
          <a:bodyPr wrap="square" rtlCol="0" anchor="t">
            <a:spAutoFit/>
          </a:bodyPr>
          <a:lstStyle/>
          <a:p>
            <a:pPr>
              <a:lnSpc>
                <a:spcPct val="150000"/>
              </a:lnSpc>
            </a:pPr>
            <a:r>
              <a:rPr lang="en-US" altLang="zh-CN" sz="1400" b="1" dirty="0">
                <a:solidFill>
                  <a:srgbClr val="00B0F0"/>
                </a:solidFill>
                <a:latin typeface="Century Gothic" panose="020B0502020202020204" pitchFamily="34" charset="0"/>
              </a:rPr>
              <a:t>Previous IT Infrastructure</a:t>
            </a:r>
          </a:p>
          <a:p>
            <a:pPr marL="285750" indent="-285750">
              <a:lnSpc>
                <a:spcPct val="150000"/>
              </a:lnSpc>
              <a:buClr>
                <a:srgbClr val="00B0F0"/>
              </a:buClr>
              <a:buFont typeface="Arial" panose="020B0604020202020204" pitchFamily="34" charset="0"/>
              <a:buChar char="•"/>
            </a:pPr>
            <a:r>
              <a:rPr lang="zh-CN" altLang="en-US" sz="1200" dirty="0">
                <a:solidFill>
                  <a:schemeClr val="bg1"/>
                </a:solidFill>
                <a:latin typeface="Century Gothic" panose="020B0502020202020204" pitchFamily="34" charset="0"/>
              </a:rPr>
              <a:t>26 </a:t>
            </a:r>
            <a:r>
              <a:rPr lang="en-US" altLang="zh-CN" sz="1200" dirty="0">
                <a:solidFill>
                  <a:schemeClr val="bg1"/>
                </a:solidFill>
                <a:latin typeface="Century Gothic" panose="020B0502020202020204" pitchFamily="34" charset="0"/>
              </a:rPr>
              <a:t>physical </a:t>
            </a:r>
            <a:r>
              <a:rPr lang="zh-CN" altLang="en-US" sz="1200" dirty="0">
                <a:solidFill>
                  <a:schemeClr val="bg1"/>
                </a:solidFill>
                <a:latin typeface="Century Gothic" panose="020B0502020202020204" pitchFamily="34" charset="0"/>
              </a:rPr>
              <a:t>servers.</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W</a:t>
            </a:r>
            <a:r>
              <a:rPr lang="zh-CN" altLang="en-US" sz="1200" dirty="0">
                <a:solidFill>
                  <a:schemeClr val="bg1"/>
                </a:solidFill>
                <a:latin typeface="Century Gothic" panose="020B0502020202020204" pitchFamily="34" charset="0"/>
              </a:rPr>
              <a:t>ithout any virtualization technology</a:t>
            </a:r>
          </a:p>
          <a:p>
            <a:pPr marL="285750" indent="-285750">
              <a:lnSpc>
                <a:spcPct val="150000"/>
              </a:lnSpc>
              <a:buClr>
                <a:srgbClr val="00B0F0"/>
              </a:buClr>
              <a:buFont typeface="Arial" panose="020B0604020202020204" pitchFamily="34" charset="0"/>
              <a:buChar char="•"/>
            </a:pPr>
            <a:r>
              <a:rPr lang="zh-CN" altLang="en-US" sz="1200" dirty="0">
                <a:solidFill>
                  <a:schemeClr val="bg1"/>
                </a:solidFill>
                <a:latin typeface="Century Gothic" panose="020B0502020202020204" pitchFamily="34" charset="0"/>
              </a:rPr>
              <a:t>CPU utilization rate is very low.</a:t>
            </a:r>
          </a:p>
        </p:txBody>
      </p:sp>
      <p:sp>
        <p:nvSpPr>
          <p:cNvPr id="9" name="文本框 8">
            <a:extLst>
              <a:ext uri="{FF2B5EF4-FFF2-40B4-BE49-F238E27FC236}">
                <a16:creationId xmlns:a16="http://schemas.microsoft.com/office/drawing/2014/main" id="{00D351A8-4A6E-8948-ACF8-128D2F1E67C5}"/>
              </a:ext>
            </a:extLst>
          </p:cNvPr>
          <p:cNvSpPr txBox="1"/>
          <p:nvPr/>
        </p:nvSpPr>
        <p:spPr>
          <a:xfrm>
            <a:off x="1540132" y="4560618"/>
            <a:ext cx="4221055" cy="1211357"/>
          </a:xfrm>
          <a:prstGeom prst="rect">
            <a:avLst/>
          </a:prstGeom>
          <a:noFill/>
        </p:spPr>
        <p:txBody>
          <a:bodyPr wrap="square" rtlCol="0" anchor="t">
            <a:spAutoFit/>
          </a:bodyPr>
          <a:lstStyle/>
          <a:p>
            <a:pPr>
              <a:lnSpc>
                <a:spcPct val="150000"/>
              </a:lnSpc>
            </a:pPr>
            <a:r>
              <a:rPr lang="en-US" altLang="zh-CN" sz="1400" b="1" dirty="0">
                <a:solidFill>
                  <a:srgbClr val="00B0F0"/>
                </a:solidFill>
                <a:latin typeface="Century Gothic" panose="020B0502020202020204" pitchFamily="34" charset="0"/>
              </a:rPr>
              <a:t>Sangfor </a:t>
            </a:r>
            <a:r>
              <a:rPr lang="en-US" altLang="zh-CN" sz="1400" b="1" dirty="0">
                <a:solidFill>
                  <a:srgbClr val="00B0F0"/>
                </a:solidFill>
                <a:latin typeface="Century Gothic" panose="020B0502020202020204" pitchFamily="34" charset="0"/>
                <a:sym typeface="+mn-ea"/>
              </a:rPr>
              <a:t> Datacenter Consolidation</a:t>
            </a:r>
            <a:r>
              <a:rPr lang="en-US" altLang="zh-CN" sz="1400" b="1" dirty="0">
                <a:solidFill>
                  <a:srgbClr val="00B0F0"/>
                </a:solidFill>
                <a:latin typeface="Century Gothic" panose="020B0502020202020204" pitchFamily="34" charset="0"/>
              </a:rPr>
              <a:t> Solution</a:t>
            </a:r>
          </a:p>
          <a:p>
            <a:pPr marL="285750" indent="-285750">
              <a:lnSpc>
                <a:spcPct val="150000"/>
              </a:lnSpc>
              <a:buClr>
                <a:srgbClr val="00B0F0"/>
              </a:buClr>
              <a:buFont typeface="Arial" panose="020B0604020202020204" pitchFamily="34" charset="0"/>
              <a:buChar char="•"/>
            </a:pPr>
            <a:r>
              <a:rPr lang="zh-CN" altLang="en-US" sz="1200" dirty="0">
                <a:solidFill>
                  <a:schemeClr val="bg1"/>
                </a:solidFill>
                <a:latin typeface="Century Gothic" panose="020B0502020202020204" pitchFamily="34" charset="0"/>
              </a:rPr>
              <a:t>26 </a:t>
            </a:r>
            <a:r>
              <a:rPr lang="en-US" altLang="zh-CN" sz="1200" dirty="0">
                <a:solidFill>
                  <a:schemeClr val="bg1"/>
                </a:solidFill>
                <a:latin typeface="Century Gothic" panose="020B0502020202020204" pitchFamily="34" charset="0"/>
              </a:rPr>
              <a:t>physical</a:t>
            </a:r>
            <a:r>
              <a:rPr lang="zh-CN" altLang="en-US" sz="1200" dirty="0">
                <a:solidFill>
                  <a:schemeClr val="bg1"/>
                </a:solidFill>
                <a:latin typeface="Century Gothic" panose="020B0502020202020204" pitchFamily="34" charset="0"/>
              </a:rPr>
              <a:t> servers</a:t>
            </a:r>
            <a:r>
              <a:rPr lang="en-US" altLang="zh-CN" sz="1200" dirty="0">
                <a:solidFill>
                  <a:schemeClr val="bg1"/>
                </a:solidFill>
                <a:latin typeface="Century Gothic" panose="020B0502020202020204" pitchFamily="34" charset="0"/>
              </a:rPr>
              <a:t>-&gt;</a:t>
            </a:r>
            <a:r>
              <a:rPr lang="en-US" sz="1200" dirty="0">
                <a:solidFill>
                  <a:schemeClr val="bg1"/>
                </a:solidFill>
                <a:latin typeface="Century Gothic" panose="020B0502020202020204" pitchFamily="34" charset="0"/>
              </a:rPr>
              <a:t>2 HCI Clusters with 4 nodes</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HA, Backup, storage, security integrated</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Easy O&amp;M</a:t>
            </a:r>
          </a:p>
        </p:txBody>
      </p:sp>
      <p:sp>
        <p:nvSpPr>
          <p:cNvPr id="11" name="文本框 10">
            <a:extLst>
              <a:ext uri="{FF2B5EF4-FFF2-40B4-BE49-F238E27FC236}">
                <a16:creationId xmlns:a16="http://schemas.microsoft.com/office/drawing/2014/main" id="{80BD65D3-53A4-6F46-B6BE-4E20013B4231}"/>
              </a:ext>
            </a:extLst>
          </p:cNvPr>
          <p:cNvSpPr txBox="1"/>
          <p:nvPr/>
        </p:nvSpPr>
        <p:spPr>
          <a:xfrm>
            <a:off x="6566373" y="1919651"/>
            <a:ext cx="4301858" cy="1211357"/>
          </a:xfrm>
          <a:prstGeom prst="rect">
            <a:avLst/>
          </a:prstGeom>
          <a:noFill/>
        </p:spPr>
        <p:txBody>
          <a:bodyPr wrap="square" rtlCol="0" anchor="t">
            <a:spAutoFit/>
          </a:bodyPr>
          <a:lstStyle/>
          <a:p>
            <a:pPr>
              <a:lnSpc>
                <a:spcPct val="150000"/>
              </a:lnSpc>
            </a:pPr>
            <a:r>
              <a:rPr lang="en-US" altLang="zh-CN" sz="1400" b="1" dirty="0">
                <a:solidFill>
                  <a:srgbClr val="00B0F0"/>
                </a:solidFill>
                <a:latin typeface="Century Gothic" panose="020B0502020202020204" pitchFamily="34" charset="0"/>
              </a:rPr>
              <a:t>Background</a:t>
            </a:r>
            <a:endParaRPr lang="zh-CN" altLang="en-US" sz="1400" dirty="0">
              <a:solidFill>
                <a:srgbClr val="00B0F0"/>
              </a:solidFill>
              <a:latin typeface="Century Gothic" panose="020B0502020202020204" pitchFamily="34" charset="0"/>
            </a:endParaRPr>
          </a:p>
          <a:p>
            <a:pPr>
              <a:lnSpc>
                <a:spcPct val="150000"/>
              </a:lnSpc>
            </a:pPr>
            <a:r>
              <a:rPr lang="zh-CN" altLang="en-US" sz="1200" dirty="0">
                <a:solidFill>
                  <a:schemeClr val="bg1"/>
                </a:solidFill>
                <a:latin typeface="Century Gothic" panose="020B0502020202020204" pitchFamily="34" charset="0"/>
              </a:rPr>
              <a:t>TOSHIBA TEC Singapore Pte Ltd (TSE) </a:t>
            </a:r>
            <a:r>
              <a:rPr lang="en-US" altLang="zh-CN" sz="1200" dirty="0">
                <a:solidFill>
                  <a:schemeClr val="bg1"/>
                </a:solidFill>
                <a:latin typeface="Century Gothic" panose="020B0502020202020204" pitchFamily="34" charset="0"/>
              </a:rPr>
              <a:t>provide</a:t>
            </a:r>
            <a:r>
              <a:rPr lang="zh-CN" altLang="en-US" sz="1200" dirty="0">
                <a:solidFill>
                  <a:schemeClr val="bg1"/>
                </a:solidFill>
                <a:latin typeface="Century Gothic" panose="020B0502020202020204" pitchFamily="34" charset="0"/>
              </a:rPr>
              <a:t>s world-class turnkey ODM/OEM solutions for Fortune 500 companies worldwide . </a:t>
            </a:r>
          </a:p>
        </p:txBody>
      </p:sp>
      <p:sp>
        <p:nvSpPr>
          <p:cNvPr id="12" name="文本框 11">
            <a:extLst>
              <a:ext uri="{FF2B5EF4-FFF2-40B4-BE49-F238E27FC236}">
                <a16:creationId xmlns:a16="http://schemas.microsoft.com/office/drawing/2014/main" id="{E3A20C82-14B5-AB4A-9B15-34B05BE8276F}"/>
              </a:ext>
            </a:extLst>
          </p:cNvPr>
          <p:cNvSpPr txBox="1"/>
          <p:nvPr/>
        </p:nvSpPr>
        <p:spPr>
          <a:xfrm>
            <a:off x="6566373" y="3154635"/>
            <a:ext cx="3962055" cy="1211357"/>
          </a:xfrm>
          <a:prstGeom prst="rect">
            <a:avLst/>
          </a:prstGeom>
          <a:noFill/>
        </p:spPr>
        <p:txBody>
          <a:bodyPr wrap="square" rtlCol="0" anchor="t">
            <a:spAutoFit/>
          </a:bodyPr>
          <a:lstStyle/>
          <a:p>
            <a:pPr>
              <a:lnSpc>
                <a:spcPct val="150000"/>
              </a:lnSpc>
            </a:pPr>
            <a:r>
              <a:rPr lang="en-US" altLang="zh-CN" sz="1400" b="1" dirty="0">
                <a:solidFill>
                  <a:srgbClr val="00B0F0"/>
                </a:solidFill>
                <a:latin typeface="Century Gothic" panose="020B0502020202020204" pitchFamily="34" charset="0"/>
              </a:rPr>
              <a:t>Previous IT Infrastructure</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15 physical</a:t>
            </a:r>
            <a:r>
              <a:rPr lang="zh-CN" altLang="en-US" sz="1200" dirty="0">
                <a:solidFill>
                  <a:schemeClr val="bg1"/>
                </a:solidFill>
                <a:latin typeface="Century Gothic" panose="020B0502020202020204" pitchFamily="34" charset="0"/>
              </a:rPr>
              <a:t> servers </a:t>
            </a:r>
            <a:r>
              <a:rPr lang="en-US" altLang="zh-CN" sz="1200" dirty="0">
                <a:solidFill>
                  <a:schemeClr val="bg1"/>
                </a:solidFill>
                <a:latin typeface="Century Gothic" panose="020B0502020202020204" pitchFamily="34" charset="0"/>
              </a:rPr>
              <a:t>with no HA</a:t>
            </a:r>
            <a:r>
              <a:rPr lang="zh-CN" altLang="en-US" sz="1200" dirty="0">
                <a:solidFill>
                  <a:schemeClr val="bg1"/>
                </a:solidFill>
                <a:latin typeface="Century Gothic" panose="020B0502020202020204" pitchFamily="34" charset="0"/>
              </a:rPr>
              <a:t>.</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Several </a:t>
            </a:r>
            <a:r>
              <a:rPr lang="en-US" altLang="zh-CN" sz="1200" dirty="0" err="1">
                <a:solidFill>
                  <a:schemeClr val="bg1"/>
                </a:solidFill>
                <a:latin typeface="Century Gothic" panose="020B0502020202020204" pitchFamily="34" charset="0"/>
              </a:rPr>
              <a:t>Hyper-v</a:t>
            </a:r>
            <a:r>
              <a:rPr lang="en-US" altLang="zh-CN" sz="1200" dirty="0">
                <a:solidFill>
                  <a:schemeClr val="bg1"/>
                </a:solidFill>
                <a:latin typeface="Century Gothic" panose="020B0502020202020204" pitchFamily="34" charset="0"/>
              </a:rPr>
              <a:t> VMs to failover</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One engineer operate everything manually</a:t>
            </a:r>
          </a:p>
        </p:txBody>
      </p:sp>
      <p:sp>
        <p:nvSpPr>
          <p:cNvPr id="13" name="文本框 12">
            <a:extLst>
              <a:ext uri="{FF2B5EF4-FFF2-40B4-BE49-F238E27FC236}">
                <a16:creationId xmlns:a16="http://schemas.microsoft.com/office/drawing/2014/main" id="{F5BAE0BA-BA83-2F4F-951F-4A1EEE5EA179}"/>
              </a:ext>
            </a:extLst>
          </p:cNvPr>
          <p:cNvSpPr txBox="1"/>
          <p:nvPr/>
        </p:nvSpPr>
        <p:spPr>
          <a:xfrm>
            <a:off x="6566373" y="4389618"/>
            <a:ext cx="4398716" cy="1488356"/>
          </a:xfrm>
          <a:prstGeom prst="rect">
            <a:avLst/>
          </a:prstGeom>
          <a:noFill/>
        </p:spPr>
        <p:txBody>
          <a:bodyPr wrap="square" rtlCol="0" anchor="t">
            <a:spAutoFit/>
          </a:bodyPr>
          <a:lstStyle/>
          <a:p>
            <a:pPr>
              <a:lnSpc>
                <a:spcPct val="150000"/>
              </a:lnSpc>
            </a:pPr>
            <a:r>
              <a:rPr lang="en-US" altLang="zh-CN" sz="1400" b="1" dirty="0" err="1">
                <a:solidFill>
                  <a:srgbClr val="00B0F0"/>
                </a:solidFill>
                <a:latin typeface="Century Gothic" panose="020B0502020202020204" pitchFamily="34" charset="0"/>
              </a:rPr>
              <a:t>Sangfor</a:t>
            </a:r>
            <a:r>
              <a:rPr lang="en-US" altLang="zh-CN" sz="1400" b="1" dirty="0">
                <a:solidFill>
                  <a:srgbClr val="00B0F0"/>
                </a:solidFill>
                <a:latin typeface="Century Gothic" panose="020B0502020202020204" pitchFamily="34" charset="0"/>
              </a:rPr>
              <a:t> </a:t>
            </a:r>
            <a:r>
              <a:rPr lang="en-US" altLang="zh-CN" sz="1400" b="1" dirty="0">
                <a:solidFill>
                  <a:srgbClr val="00B0F0"/>
                </a:solidFill>
                <a:latin typeface="Century Gothic" panose="020B0502020202020204" pitchFamily="34" charset="0"/>
                <a:sym typeface="+mn-ea"/>
              </a:rPr>
              <a:t>Datacenter Consolidation</a:t>
            </a:r>
            <a:r>
              <a:rPr lang="en-US" altLang="zh-CN" sz="1400" b="1" dirty="0">
                <a:solidFill>
                  <a:srgbClr val="00B0F0"/>
                </a:solidFill>
                <a:latin typeface="Century Gothic" panose="020B0502020202020204" pitchFamily="34" charset="0"/>
              </a:rPr>
              <a:t> Solution</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15</a:t>
            </a:r>
            <a:r>
              <a:rPr lang="zh-CN" altLang="en-US" sz="1200" dirty="0">
                <a:solidFill>
                  <a:schemeClr val="bg1"/>
                </a:solidFill>
                <a:latin typeface="Century Gothic" panose="020B0502020202020204" pitchFamily="34" charset="0"/>
              </a:rPr>
              <a:t> </a:t>
            </a:r>
            <a:r>
              <a:rPr lang="en-US" altLang="zh-CN" sz="1200" dirty="0">
                <a:solidFill>
                  <a:schemeClr val="bg1"/>
                </a:solidFill>
                <a:latin typeface="Century Gothic" panose="020B0502020202020204" pitchFamily="34" charset="0"/>
              </a:rPr>
              <a:t>physical</a:t>
            </a:r>
            <a:r>
              <a:rPr lang="zh-CN" altLang="en-US" sz="1200" dirty="0">
                <a:solidFill>
                  <a:schemeClr val="bg1"/>
                </a:solidFill>
                <a:latin typeface="Century Gothic" panose="020B0502020202020204" pitchFamily="34" charset="0"/>
              </a:rPr>
              <a:t> servers</a:t>
            </a:r>
            <a:r>
              <a:rPr lang="en-US" altLang="zh-CN" sz="1200" dirty="0">
                <a:solidFill>
                  <a:schemeClr val="bg1"/>
                </a:solidFill>
                <a:latin typeface="Century Gothic" panose="020B0502020202020204" pitchFamily="34" charset="0"/>
              </a:rPr>
              <a:t>-&gt;</a:t>
            </a:r>
            <a:r>
              <a:rPr lang="en-US" sz="1200" dirty="0">
                <a:solidFill>
                  <a:schemeClr val="bg1"/>
                </a:solidFill>
                <a:latin typeface="Century Gothic" panose="020B0502020202020204" pitchFamily="34" charset="0"/>
              </a:rPr>
              <a:t>1 HCI Clusters with 2 nodes</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Migration services provided</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rPr>
              <a:t>Easy O&amp;M with intuitive console</a:t>
            </a:r>
          </a:p>
          <a:p>
            <a:pPr marL="285750" indent="-285750">
              <a:lnSpc>
                <a:spcPct val="150000"/>
              </a:lnSpc>
              <a:buClr>
                <a:srgbClr val="00B0F0"/>
              </a:buClr>
              <a:buFont typeface="Arial" panose="020B0604020202020204" pitchFamily="34" charset="0"/>
              <a:buChar char="•"/>
            </a:pPr>
            <a:r>
              <a:rPr lang="en-US" altLang="zh-CN" sz="1200" dirty="0">
                <a:solidFill>
                  <a:schemeClr val="bg1"/>
                </a:solidFill>
                <a:latin typeface="Century Gothic" panose="020B0502020202020204" pitchFamily="34" charset="0"/>
                <a:sym typeface="+mn-ea"/>
              </a:rPr>
              <a:t>HA, Backup, storage, security integrated</a:t>
            </a:r>
          </a:p>
        </p:txBody>
      </p:sp>
      <p:sp>
        <p:nvSpPr>
          <p:cNvPr id="14" name="圆角矩形 13">
            <a:extLst>
              <a:ext uri="{FF2B5EF4-FFF2-40B4-BE49-F238E27FC236}">
                <a16:creationId xmlns:a16="http://schemas.microsoft.com/office/drawing/2014/main" id="{77046100-88E3-044F-AF36-8DA040BB246B}"/>
              </a:ext>
            </a:extLst>
          </p:cNvPr>
          <p:cNvSpPr/>
          <p:nvPr/>
        </p:nvSpPr>
        <p:spPr>
          <a:xfrm>
            <a:off x="1226910" y="1015273"/>
            <a:ext cx="4599387" cy="4964035"/>
          </a:xfrm>
          <a:prstGeom prst="roundRect">
            <a:avLst>
              <a:gd name="adj" fmla="val 3034"/>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200">
              <a:solidFill>
                <a:schemeClr val="bg1"/>
              </a:solidFill>
              <a:latin typeface="Century Gothic" panose="020B0502020202020204" pitchFamily="34" charset="0"/>
            </a:endParaRPr>
          </a:p>
        </p:txBody>
      </p:sp>
      <p:sp>
        <p:nvSpPr>
          <p:cNvPr id="15" name="圆角矩形 14">
            <a:extLst>
              <a:ext uri="{FF2B5EF4-FFF2-40B4-BE49-F238E27FC236}">
                <a16:creationId xmlns:a16="http://schemas.microsoft.com/office/drawing/2014/main" id="{AFB1910A-E4DD-9C42-9B8E-1AE34F50C66C}"/>
              </a:ext>
            </a:extLst>
          </p:cNvPr>
          <p:cNvSpPr/>
          <p:nvPr/>
        </p:nvSpPr>
        <p:spPr>
          <a:xfrm>
            <a:off x="6327173" y="1015273"/>
            <a:ext cx="4637916" cy="4964034"/>
          </a:xfrm>
          <a:prstGeom prst="roundRect">
            <a:avLst>
              <a:gd name="adj" fmla="val 2888"/>
            </a:avLst>
          </a:prstGeom>
          <a:no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200">
              <a:solidFill>
                <a:schemeClr val="bg1"/>
              </a:solidFill>
              <a:latin typeface="Century Gothic" panose="020B0502020202020204" pitchFamily="34" charset="0"/>
            </a:endParaRPr>
          </a:p>
        </p:txBody>
      </p:sp>
      <p:sp>
        <p:nvSpPr>
          <p:cNvPr id="18" name="圆角矩形 17">
            <a:extLst>
              <a:ext uri="{FF2B5EF4-FFF2-40B4-BE49-F238E27FC236}">
                <a16:creationId xmlns:a16="http://schemas.microsoft.com/office/drawing/2014/main" id="{BE775D97-9476-354E-BCC4-FC2DE03A9168}"/>
              </a:ext>
            </a:extLst>
          </p:cNvPr>
          <p:cNvSpPr/>
          <p:nvPr/>
        </p:nvSpPr>
        <p:spPr>
          <a:xfrm>
            <a:off x="6621388" y="1175740"/>
            <a:ext cx="2024743" cy="698025"/>
          </a:xfrm>
          <a:prstGeom prst="roundRect">
            <a:avLst/>
          </a:prstGeom>
          <a:solidFill>
            <a:schemeClr val="bg1"/>
          </a:solidFill>
          <a:ln>
            <a:noFill/>
          </a:ln>
          <a:effectLst>
            <a:innerShdw blurRad="63500" dist="50800" dir="2700000">
              <a:prstClr val="black">
                <a:alpha val="3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0" name="图片 9">
            <a:extLst>
              <a:ext uri="{FF2B5EF4-FFF2-40B4-BE49-F238E27FC236}">
                <a16:creationId xmlns:a16="http://schemas.microsoft.com/office/drawing/2014/main" id="{3C36A9AB-277E-0945-B19C-42AB35C3FCE2}"/>
              </a:ext>
            </a:extLst>
          </p:cNvPr>
          <p:cNvPicPr>
            <a:picLocks noChangeAspect="1"/>
          </p:cNvPicPr>
          <p:nvPr/>
        </p:nvPicPr>
        <p:blipFill>
          <a:blip r:embed="rId3"/>
          <a:stretch>
            <a:fillRect/>
          </a:stretch>
        </p:blipFill>
        <p:spPr>
          <a:xfrm>
            <a:off x="6729218" y="1237275"/>
            <a:ext cx="1817647" cy="568916"/>
          </a:xfrm>
          <a:prstGeom prst="rect">
            <a:avLst/>
          </a:prstGeom>
        </p:spPr>
      </p:pic>
    </p:spTree>
    <p:extLst>
      <p:ext uri="{BB962C8B-B14F-4D97-AF65-F5344CB8AC3E}">
        <p14:creationId xmlns:p14="http://schemas.microsoft.com/office/powerpoint/2010/main" val="417584745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CE12F4CF-7FB2-5E4A-9703-D7254045CBF6}"/>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CDE810FC-928C-4D4F-A4FE-99F5AAD23C2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6305C076-A430-2648-AA74-77A49521F37D}"/>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27</a:t>
            </a:fld>
            <a:endParaRPr lang="zh-CN" altLang="en-US" dirty="0"/>
          </a:p>
        </p:txBody>
      </p:sp>
      <p:sp>
        <p:nvSpPr>
          <p:cNvPr id="5" name="标题 4">
            <a:extLst>
              <a:ext uri="{FF2B5EF4-FFF2-40B4-BE49-F238E27FC236}">
                <a16:creationId xmlns:a16="http://schemas.microsoft.com/office/drawing/2014/main" id="{DFB86203-0A97-1943-ABD6-8D32087FB9AD}"/>
              </a:ext>
            </a:extLst>
          </p:cNvPr>
          <p:cNvSpPr>
            <a:spLocks noGrp="1"/>
          </p:cNvSpPr>
          <p:nvPr>
            <p:ph type="ctrTitle"/>
          </p:nvPr>
        </p:nvSpPr>
        <p:spPr>
          <a:xfrm>
            <a:off x="558800" y="165099"/>
            <a:ext cx="8201152" cy="550863"/>
          </a:xfrm>
        </p:spPr>
        <p:txBody>
          <a:bodyPr/>
          <a:lstStyle/>
          <a:p>
            <a:r>
              <a:rPr kumimoji="1" lang="en" altLang="zh-CN" dirty="0" err="1"/>
              <a:t>Sangfor</a:t>
            </a:r>
            <a:r>
              <a:rPr kumimoji="1" lang="en" altLang="zh-CN" dirty="0"/>
              <a:t> Honorable Customers</a:t>
            </a:r>
            <a:endParaRPr kumimoji="1" lang="zh-CN" altLang="en-US" dirty="0"/>
          </a:p>
        </p:txBody>
      </p:sp>
      <p:grpSp>
        <p:nvGrpSpPr>
          <p:cNvPr id="228" name="组合 227">
            <a:extLst>
              <a:ext uri="{FF2B5EF4-FFF2-40B4-BE49-F238E27FC236}">
                <a16:creationId xmlns:a16="http://schemas.microsoft.com/office/drawing/2014/main" id="{DD6CD067-AAB4-4C40-98AC-9DD8F0D3DFAC}"/>
              </a:ext>
            </a:extLst>
          </p:cNvPr>
          <p:cNvGrpSpPr/>
          <p:nvPr/>
        </p:nvGrpSpPr>
        <p:grpSpPr>
          <a:xfrm>
            <a:off x="325705" y="1384615"/>
            <a:ext cx="11540590" cy="4265667"/>
            <a:chOff x="226113" y="1384615"/>
            <a:chExt cx="11540590" cy="4265667"/>
          </a:xfrm>
        </p:grpSpPr>
        <p:grpSp>
          <p:nvGrpSpPr>
            <p:cNvPr id="82" name="组合 81">
              <a:extLst>
                <a:ext uri="{FF2B5EF4-FFF2-40B4-BE49-F238E27FC236}">
                  <a16:creationId xmlns:a16="http://schemas.microsoft.com/office/drawing/2014/main" id="{C7CFC875-B5F1-9941-953C-3F6932C0D2CC}"/>
                </a:ext>
              </a:extLst>
            </p:cNvPr>
            <p:cNvGrpSpPr/>
            <p:nvPr/>
          </p:nvGrpSpPr>
          <p:grpSpPr>
            <a:xfrm>
              <a:off x="226113" y="1384615"/>
              <a:ext cx="11540590" cy="4265667"/>
              <a:chOff x="226113" y="1384615"/>
              <a:chExt cx="11540590" cy="4265667"/>
            </a:xfrm>
          </p:grpSpPr>
          <p:grpSp>
            <p:nvGrpSpPr>
              <p:cNvPr id="83" name="组合 82">
                <a:extLst>
                  <a:ext uri="{FF2B5EF4-FFF2-40B4-BE49-F238E27FC236}">
                    <a16:creationId xmlns:a16="http://schemas.microsoft.com/office/drawing/2014/main" id="{183C8383-9AEB-9F44-AE85-68FE96DB32DA}"/>
                  </a:ext>
                </a:extLst>
              </p:cNvPr>
              <p:cNvGrpSpPr/>
              <p:nvPr/>
            </p:nvGrpSpPr>
            <p:grpSpPr>
              <a:xfrm>
                <a:off x="226113" y="1384615"/>
                <a:ext cx="11540590" cy="718435"/>
                <a:chOff x="188554" y="672722"/>
                <a:chExt cx="10987443" cy="684000"/>
              </a:xfrm>
            </p:grpSpPr>
            <p:sp>
              <p:nvSpPr>
                <p:cNvPr id="144" name="圆角矩形 143">
                  <a:extLst>
                    <a:ext uri="{FF2B5EF4-FFF2-40B4-BE49-F238E27FC236}">
                      <a16:creationId xmlns:a16="http://schemas.microsoft.com/office/drawing/2014/main" id="{75C1E6C6-0E6B-CC43-97D7-F443B3124223}"/>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5" name="圆角矩形 144">
                  <a:extLst>
                    <a:ext uri="{FF2B5EF4-FFF2-40B4-BE49-F238E27FC236}">
                      <a16:creationId xmlns:a16="http://schemas.microsoft.com/office/drawing/2014/main" id="{7D64142B-85A0-4849-814D-A7045CA24566}"/>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6" name="圆角矩形 145">
                  <a:extLst>
                    <a:ext uri="{FF2B5EF4-FFF2-40B4-BE49-F238E27FC236}">
                      <a16:creationId xmlns:a16="http://schemas.microsoft.com/office/drawing/2014/main" id="{DBB884C9-17D7-054C-BEBA-24CD55C9BBA1}"/>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7" name="圆角矩形 146">
                  <a:extLst>
                    <a:ext uri="{FF2B5EF4-FFF2-40B4-BE49-F238E27FC236}">
                      <a16:creationId xmlns:a16="http://schemas.microsoft.com/office/drawing/2014/main" id="{B35F5421-176F-A247-A5C7-7CB01E2F4EE4}"/>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8" name="圆角矩形 147">
                  <a:extLst>
                    <a:ext uri="{FF2B5EF4-FFF2-40B4-BE49-F238E27FC236}">
                      <a16:creationId xmlns:a16="http://schemas.microsoft.com/office/drawing/2014/main" id="{1362A04C-22B1-2849-851D-41B30FF6D6DB}"/>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9" name="圆角矩形 148">
                  <a:extLst>
                    <a:ext uri="{FF2B5EF4-FFF2-40B4-BE49-F238E27FC236}">
                      <a16:creationId xmlns:a16="http://schemas.microsoft.com/office/drawing/2014/main" id="{9F389DD7-A744-7245-95F3-33E75C18CB64}"/>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0" name="圆角矩形 149">
                  <a:extLst>
                    <a:ext uri="{FF2B5EF4-FFF2-40B4-BE49-F238E27FC236}">
                      <a16:creationId xmlns:a16="http://schemas.microsoft.com/office/drawing/2014/main" id="{A0214428-46BE-C748-9CA3-C0F8D98B44A5}"/>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1" name="圆角矩形 150">
                  <a:extLst>
                    <a:ext uri="{FF2B5EF4-FFF2-40B4-BE49-F238E27FC236}">
                      <a16:creationId xmlns:a16="http://schemas.microsoft.com/office/drawing/2014/main" id="{F2057665-F0BC-8849-B3EF-C97ACC53D032}"/>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2" name="圆角矩形 151">
                  <a:extLst>
                    <a:ext uri="{FF2B5EF4-FFF2-40B4-BE49-F238E27FC236}">
                      <a16:creationId xmlns:a16="http://schemas.microsoft.com/office/drawing/2014/main" id="{5285E48E-C0CA-1C45-BDC6-CB543097434F}"/>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3" name="圆角矩形 152">
                  <a:extLst>
                    <a:ext uri="{FF2B5EF4-FFF2-40B4-BE49-F238E27FC236}">
                      <a16:creationId xmlns:a16="http://schemas.microsoft.com/office/drawing/2014/main" id="{B61585D3-6E95-414F-8715-8D2A8EA9E140}"/>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4" name="圆角矩形 153">
                  <a:extLst>
                    <a:ext uri="{FF2B5EF4-FFF2-40B4-BE49-F238E27FC236}">
                      <a16:creationId xmlns:a16="http://schemas.microsoft.com/office/drawing/2014/main" id="{D23CBBCF-C516-C94C-9B63-3C8F9D2EC155}"/>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5" name="圆角矩形 154">
                  <a:extLst>
                    <a:ext uri="{FF2B5EF4-FFF2-40B4-BE49-F238E27FC236}">
                      <a16:creationId xmlns:a16="http://schemas.microsoft.com/office/drawing/2014/main" id="{3EE927E5-6F52-F144-8289-F89BC752987A}"/>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6" name="圆角矩形 155">
                  <a:extLst>
                    <a:ext uri="{FF2B5EF4-FFF2-40B4-BE49-F238E27FC236}">
                      <a16:creationId xmlns:a16="http://schemas.microsoft.com/office/drawing/2014/main" id="{E4BD60D7-F9B9-D648-A154-66B7EC19CE08}"/>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7" name="圆角矩形 156">
                  <a:extLst>
                    <a:ext uri="{FF2B5EF4-FFF2-40B4-BE49-F238E27FC236}">
                      <a16:creationId xmlns:a16="http://schemas.microsoft.com/office/drawing/2014/main" id="{6A4A7CA6-9C52-404F-A88C-F86275119357}"/>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4" name="组合 83">
                <a:extLst>
                  <a:ext uri="{FF2B5EF4-FFF2-40B4-BE49-F238E27FC236}">
                    <a16:creationId xmlns:a16="http://schemas.microsoft.com/office/drawing/2014/main" id="{EFE57873-3182-CB48-8EF3-704DC48ADCDD}"/>
                  </a:ext>
                </a:extLst>
              </p:cNvPr>
              <p:cNvGrpSpPr/>
              <p:nvPr/>
            </p:nvGrpSpPr>
            <p:grpSpPr>
              <a:xfrm>
                <a:off x="226113" y="2271423"/>
                <a:ext cx="11540590" cy="718435"/>
                <a:chOff x="188554" y="672722"/>
                <a:chExt cx="10987443" cy="684000"/>
              </a:xfrm>
            </p:grpSpPr>
            <p:sp>
              <p:nvSpPr>
                <p:cNvPr id="130" name="圆角矩形 129">
                  <a:extLst>
                    <a:ext uri="{FF2B5EF4-FFF2-40B4-BE49-F238E27FC236}">
                      <a16:creationId xmlns:a16="http://schemas.microsoft.com/office/drawing/2014/main" id="{B20D4C66-FDBF-E746-B075-A2C0E2F1BCD1}"/>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1" name="圆角矩形 130">
                  <a:extLst>
                    <a:ext uri="{FF2B5EF4-FFF2-40B4-BE49-F238E27FC236}">
                      <a16:creationId xmlns:a16="http://schemas.microsoft.com/office/drawing/2014/main" id="{57D29B7B-AFA5-3E48-A475-EA7B52182123}"/>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2" name="圆角矩形 131">
                  <a:extLst>
                    <a:ext uri="{FF2B5EF4-FFF2-40B4-BE49-F238E27FC236}">
                      <a16:creationId xmlns:a16="http://schemas.microsoft.com/office/drawing/2014/main" id="{40BB0B45-CBFC-0C43-8B9E-D881FC6584C3}"/>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3" name="圆角矩形 132">
                  <a:extLst>
                    <a:ext uri="{FF2B5EF4-FFF2-40B4-BE49-F238E27FC236}">
                      <a16:creationId xmlns:a16="http://schemas.microsoft.com/office/drawing/2014/main" id="{4DAC23E0-95FE-8F4A-8A10-1D17F9BFBD2E}"/>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4" name="圆角矩形 133">
                  <a:extLst>
                    <a:ext uri="{FF2B5EF4-FFF2-40B4-BE49-F238E27FC236}">
                      <a16:creationId xmlns:a16="http://schemas.microsoft.com/office/drawing/2014/main" id="{55BD304D-2B95-6C46-A1C9-B574494C6652}"/>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5" name="圆角矩形 134">
                  <a:extLst>
                    <a:ext uri="{FF2B5EF4-FFF2-40B4-BE49-F238E27FC236}">
                      <a16:creationId xmlns:a16="http://schemas.microsoft.com/office/drawing/2014/main" id="{D99209AF-F6A7-664A-8D5E-58749FE55270}"/>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6" name="圆角矩形 135">
                  <a:extLst>
                    <a:ext uri="{FF2B5EF4-FFF2-40B4-BE49-F238E27FC236}">
                      <a16:creationId xmlns:a16="http://schemas.microsoft.com/office/drawing/2014/main" id="{36D69E57-A473-0F4D-95F7-641AE0E9BC60}"/>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7" name="圆角矩形 136">
                  <a:extLst>
                    <a:ext uri="{FF2B5EF4-FFF2-40B4-BE49-F238E27FC236}">
                      <a16:creationId xmlns:a16="http://schemas.microsoft.com/office/drawing/2014/main" id="{79AFAE60-EFEA-AE49-9893-FD599CF99158}"/>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8" name="圆角矩形 137">
                  <a:extLst>
                    <a:ext uri="{FF2B5EF4-FFF2-40B4-BE49-F238E27FC236}">
                      <a16:creationId xmlns:a16="http://schemas.microsoft.com/office/drawing/2014/main" id="{620867E3-9BAD-584F-A2FF-487920CF4473}"/>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9" name="圆角矩形 138">
                  <a:extLst>
                    <a:ext uri="{FF2B5EF4-FFF2-40B4-BE49-F238E27FC236}">
                      <a16:creationId xmlns:a16="http://schemas.microsoft.com/office/drawing/2014/main" id="{F57767BC-81F0-6043-BDD6-A5E47E85BBAA}"/>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0" name="圆角矩形 139">
                  <a:extLst>
                    <a:ext uri="{FF2B5EF4-FFF2-40B4-BE49-F238E27FC236}">
                      <a16:creationId xmlns:a16="http://schemas.microsoft.com/office/drawing/2014/main" id="{A5CBD18E-E90A-424C-82ED-E3B87A88618E}"/>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1" name="圆角矩形 140">
                  <a:extLst>
                    <a:ext uri="{FF2B5EF4-FFF2-40B4-BE49-F238E27FC236}">
                      <a16:creationId xmlns:a16="http://schemas.microsoft.com/office/drawing/2014/main" id="{653EDA3C-0973-DB49-B8FC-1EF0D9F1D266}"/>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2" name="圆角矩形 141">
                  <a:extLst>
                    <a:ext uri="{FF2B5EF4-FFF2-40B4-BE49-F238E27FC236}">
                      <a16:creationId xmlns:a16="http://schemas.microsoft.com/office/drawing/2014/main" id="{A620BC69-B36B-3047-9574-0E74914BF210}"/>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3" name="圆角矩形 142">
                  <a:extLst>
                    <a:ext uri="{FF2B5EF4-FFF2-40B4-BE49-F238E27FC236}">
                      <a16:creationId xmlns:a16="http://schemas.microsoft.com/office/drawing/2014/main" id="{73A44E47-DF73-A945-91D1-C6BA89141E2E}"/>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5" name="组合 84">
                <a:extLst>
                  <a:ext uri="{FF2B5EF4-FFF2-40B4-BE49-F238E27FC236}">
                    <a16:creationId xmlns:a16="http://schemas.microsoft.com/office/drawing/2014/main" id="{BA85EE09-4FB9-374C-B3EE-AF72DC24515F}"/>
                  </a:ext>
                </a:extLst>
              </p:cNvPr>
              <p:cNvGrpSpPr/>
              <p:nvPr/>
            </p:nvGrpSpPr>
            <p:grpSpPr>
              <a:xfrm>
                <a:off x="226113" y="3158231"/>
                <a:ext cx="11540590" cy="718435"/>
                <a:chOff x="188554" y="672722"/>
                <a:chExt cx="10987443" cy="684000"/>
              </a:xfrm>
            </p:grpSpPr>
            <p:sp>
              <p:nvSpPr>
                <p:cNvPr id="116" name="圆角矩形 115">
                  <a:extLst>
                    <a:ext uri="{FF2B5EF4-FFF2-40B4-BE49-F238E27FC236}">
                      <a16:creationId xmlns:a16="http://schemas.microsoft.com/office/drawing/2014/main" id="{76C399B8-50A3-2F4C-9C0D-EC6357B4FB00}"/>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7" name="圆角矩形 116">
                  <a:extLst>
                    <a:ext uri="{FF2B5EF4-FFF2-40B4-BE49-F238E27FC236}">
                      <a16:creationId xmlns:a16="http://schemas.microsoft.com/office/drawing/2014/main" id="{FAB3EAF5-8DB0-1049-BEC9-700B21B57DDC}"/>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8" name="圆角矩形 117">
                  <a:extLst>
                    <a:ext uri="{FF2B5EF4-FFF2-40B4-BE49-F238E27FC236}">
                      <a16:creationId xmlns:a16="http://schemas.microsoft.com/office/drawing/2014/main" id="{42CDA849-396F-7445-A48C-7AF03F4DCE0D}"/>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9" name="圆角矩形 118">
                  <a:extLst>
                    <a:ext uri="{FF2B5EF4-FFF2-40B4-BE49-F238E27FC236}">
                      <a16:creationId xmlns:a16="http://schemas.microsoft.com/office/drawing/2014/main" id="{6B675E18-D137-9941-8CD6-309AC1919FE1}"/>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0" name="圆角矩形 119">
                  <a:extLst>
                    <a:ext uri="{FF2B5EF4-FFF2-40B4-BE49-F238E27FC236}">
                      <a16:creationId xmlns:a16="http://schemas.microsoft.com/office/drawing/2014/main" id="{41C342D0-D767-3E4A-89D2-96F81CD72FF0}"/>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1" name="圆角矩形 120">
                  <a:extLst>
                    <a:ext uri="{FF2B5EF4-FFF2-40B4-BE49-F238E27FC236}">
                      <a16:creationId xmlns:a16="http://schemas.microsoft.com/office/drawing/2014/main" id="{152AC823-39E1-584E-B306-C060F1325088}"/>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2" name="圆角矩形 121">
                  <a:extLst>
                    <a:ext uri="{FF2B5EF4-FFF2-40B4-BE49-F238E27FC236}">
                      <a16:creationId xmlns:a16="http://schemas.microsoft.com/office/drawing/2014/main" id="{7BD72748-D736-7B4F-A561-F91FF8A7A70F}"/>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3" name="圆角矩形 122">
                  <a:extLst>
                    <a:ext uri="{FF2B5EF4-FFF2-40B4-BE49-F238E27FC236}">
                      <a16:creationId xmlns:a16="http://schemas.microsoft.com/office/drawing/2014/main" id="{CA51A289-A1A9-EA43-9FC1-B0EC73DC5BD5}"/>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4" name="圆角矩形 123">
                  <a:extLst>
                    <a:ext uri="{FF2B5EF4-FFF2-40B4-BE49-F238E27FC236}">
                      <a16:creationId xmlns:a16="http://schemas.microsoft.com/office/drawing/2014/main" id="{F9A99B97-CC3C-2140-A981-57E79CEE97F4}"/>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5" name="圆角矩形 124">
                  <a:extLst>
                    <a:ext uri="{FF2B5EF4-FFF2-40B4-BE49-F238E27FC236}">
                      <a16:creationId xmlns:a16="http://schemas.microsoft.com/office/drawing/2014/main" id="{5264384D-2734-454C-89A9-0F7DCA003315}"/>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6" name="圆角矩形 125">
                  <a:extLst>
                    <a:ext uri="{FF2B5EF4-FFF2-40B4-BE49-F238E27FC236}">
                      <a16:creationId xmlns:a16="http://schemas.microsoft.com/office/drawing/2014/main" id="{E24CAB05-7B8D-E84C-B28D-325DA20E15AC}"/>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7" name="圆角矩形 126">
                  <a:extLst>
                    <a:ext uri="{FF2B5EF4-FFF2-40B4-BE49-F238E27FC236}">
                      <a16:creationId xmlns:a16="http://schemas.microsoft.com/office/drawing/2014/main" id="{7555F77E-CABA-E347-87E5-DE993D2974C7}"/>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8" name="圆角矩形 127">
                  <a:extLst>
                    <a:ext uri="{FF2B5EF4-FFF2-40B4-BE49-F238E27FC236}">
                      <a16:creationId xmlns:a16="http://schemas.microsoft.com/office/drawing/2014/main" id="{8DAF1148-FC4C-9C48-886F-E50A92DB4AC8}"/>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9" name="圆角矩形 128">
                  <a:extLst>
                    <a:ext uri="{FF2B5EF4-FFF2-40B4-BE49-F238E27FC236}">
                      <a16:creationId xmlns:a16="http://schemas.microsoft.com/office/drawing/2014/main" id="{5CC449D2-F610-484E-A41E-53ADC8F56183}"/>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6" name="组合 85">
                <a:extLst>
                  <a:ext uri="{FF2B5EF4-FFF2-40B4-BE49-F238E27FC236}">
                    <a16:creationId xmlns:a16="http://schemas.microsoft.com/office/drawing/2014/main" id="{74285CEB-D96F-2242-BE6F-C4D85582CDF2}"/>
                  </a:ext>
                </a:extLst>
              </p:cNvPr>
              <p:cNvGrpSpPr/>
              <p:nvPr/>
            </p:nvGrpSpPr>
            <p:grpSpPr>
              <a:xfrm>
                <a:off x="226113" y="4045039"/>
                <a:ext cx="11540590" cy="718435"/>
                <a:chOff x="188554" y="672722"/>
                <a:chExt cx="10987443" cy="684000"/>
              </a:xfrm>
            </p:grpSpPr>
            <p:sp>
              <p:nvSpPr>
                <p:cNvPr id="102" name="圆角矩形 101">
                  <a:extLst>
                    <a:ext uri="{FF2B5EF4-FFF2-40B4-BE49-F238E27FC236}">
                      <a16:creationId xmlns:a16="http://schemas.microsoft.com/office/drawing/2014/main" id="{C8B2E79A-513A-E94A-A6C2-6C9C94967960}"/>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3" name="圆角矩形 102">
                  <a:extLst>
                    <a:ext uri="{FF2B5EF4-FFF2-40B4-BE49-F238E27FC236}">
                      <a16:creationId xmlns:a16="http://schemas.microsoft.com/office/drawing/2014/main" id="{D0780396-D6B0-B748-A0FE-4CA174FCBEBF}"/>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4" name="圆角矩形 103">
                  <a:extLst>
                    <a:ext uri="{FF2B5EF4-FFF2-40B4-BE49-F238E27FC236}">
                      <a16:creationId xmlns:a16="http://schemas.microsoft.com/office/drawing/2014/main" id="{9B7C4271-AE4A-D04D-91C8-47F37C4595D4}"/>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5" name="圆角矩形 104">
                  <a:extLst>
                    <a:ext uri="{FF2B5EF4-FFF2-40B4-BE49-F238E27FC236}">
                      <a16:creationId xmlns:a16="http://schemas.microsoft.com/office/drawing/2014/main" id="{27A1710F-BE7D-0448-AD06-D6D57E4F1780}"/>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6" name="圆角矩形 105">
                  <a:extLst>
                    <a:ext uri="{FF2B5EF4-FFF2-40B4-BE49-F238E27FC236}">
                      <a16:creationId xmlns:a16="http://schemas.microsoft.com/office/drawing/2014/main" id="{29FC7407-1504-2A4B-A581-ED7C42258A5F}"/>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7" name="圆角矩形 106">
                  <a:extLst>
                    <a:ext uri="{FF2B5EF4-FFF2-40B4-BE49-F238E27FC236}">
                      <a16:creationId xmlns:a16="http://schemas.microsoft.com/office/drawing/2014/main" id="{86E0FCE3-61D3-824E-8ED2-249B42AFE430}"/>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8" name="圆角矩形 107">
                  <a:extLst>
                    <a:ext uri="{FF2B5EF4-FFF2-40B4-BE49-F238E27FC236}">
                      <a16:creationId xmlns:a16="http://schemas.microsoft.com/office/drawing/2014/main" id="{77C44A2C-6494-D642-9C5B-4A769E1F6EB1}"/>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9" name="圆角矩形 108">
                  <a:extLst>
                    <a:ext uri="{FF2B5EF4-FFF2-40B4-BE49-F238E27FC236}">
                      <a16:creationId xmlns:a16="http://schemas.microsoft.com/office/drawing/2014/main" id="{6A1EF40A-4066-774E-BD3C-2C6E8C8A5EAD}"/>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0" name="圆角矩形 109">
                  <a:extLst>
                    <a:ext uri="{FF2B5EF4-FFF2-40B4-BE49-F238E27FC236}">
                      <a16:creationId xmlns:a16="http://schemas.microsoft.com/office/drawing/2014/main" id="{A5366C91-0E79-FC47-85EA-80028ECC6177}"/>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1" name="圆角矩形 110">
                  <a:extLst>
                    <a:ext uri="{FF2B5EF4-FFF2-40B4-BE49-F238E27FC236}">
                      <a16:creationId xmlns:a16="http://schemas.microsoft.com/office/drawing/2014/main" id="{E37D84C2-3F89-5F48-80E3-ECD59FBF68CE}"/>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2" name="圆角矩形 111">
                  <a:extLst>
                    <a:ext uri="{FF2B5EF4-FFF2-40B4-BE49-F238E27FC236}">
                      <a16:creationId xmlns:a16="http://schemas.microsoft.com/office/drawing/2014/main" id="{0F99B66D-9CB3-BE48-9CC7-4F010283AF30}"/>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3" name="圆角矩形 112">
                  <a:extLst>
                    <a:ext uri="{FF2B5EF4-FFF2-40B4-BE49-F238E27FC236}">
                      <a16:creationId xmlns:a16="http://schemas.microsoft.com/office/drawing/2014/main" id="{B22060AF-D46A-344B-A62F-5C3555F29FAE}"/>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4" name="圆角矩形 113">
                  <a:extLst>
                    <a:ext uri="{FF2B5EF4-FFF2-40B4-BE49-F238E27FC236}">
                      <a16:creationId xmlns:a16="http://schemas.microsoft.com/office/drawing/2014/main" id="{621731A7-EF1F-1D4F-A381-6057954EA091}"/>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5" name="圆角矩形 114">
                  <a:extLst>
                    <a:ext uri="{FF2B5EF4-FFF2-40B4-BE49-F238E27FC236}">
                      <a16:creationId xmlns:a16="http://schemas.microsoft.com/office/drawing/2014/main" id="{EBC4FD48-076A-6C41-9AF3-12AAAF099903}"/>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7" name="组合 86">
                <a:extLst>
                  <a:ext uri="{FF2B5EF4-FFF2-40B4-BE49-F238E27FC236}">
                    <a16:creationId xmlns:a16="http://schemas.microsoft.com/office/drawing/2014/main" id="{FE6A36E6-F855-D14D-8F55-7758EDE8B0E8}"/>
                  </a:ext>
                </a:extLst>
              </p:cNvPr>
              <p:cNvGrpSpPr/>
              <p:nvPr/>
            </p:nvGrpSpPr>
            <p:grpSpPr>
              <a:xfrm>
                <a:off x="226113" y="4931847"/>
                <a:ext cx="11540590" cy="718435"/>
                <a:chOff x="188554" y="672722"/>
                <a:chExt cx="10987443" cy="684000"/>
              </a:xfrm>
            </p:grpSpPr>
            <p:sp>
              <p:nvSpPr>
                <p:cNvPr id="88" name="圆角矩形 87">
                  <a:extLst>
                    <a:ext uri="{FF2B5EF4-FFF2-40B4-BE49-F238E27FC236}">
                      <a16:creationId xmlns:a16="http://schemas.microsoft.com/office/drawing/2014/main" id="{CA5B61E2-6D33-AF47-9F45-8045E715F641}"/>
                    </a:ext>
                  </a:extLst>
                </p:cNvPr>
                <p:cNvSpPr/>
                <p:nvPr/>
              </p:nvSpPr>
              <p:spPr>
                <a:xfrm>
                  <a:off x="18855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9" name="圆角矩形 88">
                  <a:extLst>
                    <a:ext uri="{FF2B5EF4-FFF2-40B4-BE49-F238E27FC236}">
                      <a16:creationId xmlns:a16="http://schemas.microsoft.com/office/drawing/2014/main" id="{AFC67B3C-D6F1-5648-B30C-DBC7C57970AD}"/>
                    </a:ext>
                  </a:extLst>
                </p:cNvPr>
                <p:cNvSpPr/>
                <p:nvPr/>
              </p:nvSpPr>
              <p:spPr>
                <a:xfrm>
                  <a:off x="98112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0" name="圆角矩形 89">
                  <a:extLst>
                    <a:ext uri="{FF2B5EF4-FFF2-40B4-BE49-F238E27FC236}">
                      <a16:creationId xmlns:a16="http://schemas.microsoft.com/office/drawing/2014/main" id="{4A8F9DF6-44B6-F34E-A022-DD30C3B9D7FA}"/>
                    </a:ext>
                  </a:extLst>
                </p:cNvPr>
                <p:cNvSpPr/>
                <p:nvPr/>
              </p:nvSpPr>
              <p:spPr>
                <a:xfrm>
                  <a:off x="177370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1" name="圆角矩形 90">
                  <a:extLst>
                    <a:ext uri="{FF2B5EF4-FFF2-40B4-BE49-F238E27FC236}">
                      <a16:creationId xmlns:a16="http://schemas.microsoft.com/office/drawing/2014/main" id="{D929F853-213F-B04B-8345-0516431EB6AC}"/>
                    </a:ext>
                  </a:extLst>
                </p:cNvPr>
                <p:cNvSpPr/>
                <p:nvPr/>
              </p:nvSpPr>
              <p:spPr>
                <a:xfrm>
                  <a:off x="2566273"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2" name="圆角矩形 91">
                  <a:extLst>
                    <a:ext uri="{FF2B5EF4-FFF2-40B4-BE49-F238E27FC236}">
                      <a16:creationId xmlns:a16="http://schemas.microsoft.com/office/drawing/2014/main" id="{F5ACE1E8-8BD9-C04D-BFEF-4E5CBF03E646}"/>
                    </a:ext>
                  </a:extLst>
                </p:cNvPr>
                <p:cNvSpPr/>
                <p:nvPr/>
              </p:nvSpPr>
              <p:spPr>
                <a:xfrm>
                  <a:off x="3358846"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3" name="圆角矩形 92">
                  <a:extLst>
                    <a:ext uri="{FF2B5EF4-FFF2-40B4-BE49-F238E27FC236}">
                      <a16:creationId xmlns:a16="http://schemas.microsoft.com/office/drawing/2014/main" id="{912279CB-FDE1-B34C-A8A8-F66C66677137}"/>
                    </a:ext>
                  </a:extLst>
                </p:cNvPr>
                <p:cNvSpPr/>
                <p:nvPr/>
              </p:nvSpPr>
              <p:spPr>
                <a:xfrm>
                  <a:off x="4151419"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4" name="圆角矩形 93">
                  <a:extLst>
                    <a:ext uri="{FF2B5EF4-FFF2-40B4-BE49-F238E27FC236}">
                      <a16:creationId xmlns:a16="http://schemas.microsoft.com/office/drawing/2014/main" id="{7EFF784C-A270-E84F-A6F8-F82F574C0783}"/>
                    </a:ext>
                  </a:extLst>
                </p:cNvPr>
                <p:cNvSpPr/>
                <p:nvPr/>
              </p:nvSpPr>
              <p:spPr>
                <a:xfrm>
                  <a:off x="4943992"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5" name="圆角矩形 94">
                  <a:extLst>
                    <a:ext uri="{FF2B5EF4-FFF2-40B4-BE49-F238E27FC236}">
                      <a16:creationId xmlns:a16="http://schemas.microsoft.com/office/drawing/2014/main" id="{21353AFA-73F8-A34C-9CD0-1E047127E6D5}"/>
                    </a:ext>
                  </a:extLst>
                </p:cNvPr>
                <p:cNvSpPr/>
                <p:nvPr/>
              </p:nvSpPr>
              <p:spPr>
                <a:xfrm>
                  <a:off x="5736565"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6" name="圆角矩形 95">
                  <a:extLst>
                    <a:ext uri="{FF2B5EF4-FFF2-40B4-BE49-F238E27FC236}">
                      <a16:creationId xmlns:a16="http://schemas.microsoft.com/office/drawing/2014/main" id="{8DC8ADB5-61AD-D04C-9E0B-6571592AD191}"/>
                    </a:ext>
                  </a:extLst>
                </p:cNvPr>
                <p:cNvSpPr/>
                <p:nvPr/>
              </p:nvSpPr>
              <p:spPr>
                <a:xfrm>
                  <a:off x="6529138"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7" name="圆角矩形 96">
                  <a:extLst>
                    <a:ext uri="{FF2B5EF4-FFF2-40B4-BE49-F238E27FC236}">
                      <a16:creationId xmlns:a16="http://schemas.microsoft.com/office/drawing/2014/main" id="{A4A355C6-2892-544B-96B0-5A96711110AC}"/>
                    </a:ext>
                  </a:extLst>
                </p:cNvPr>
                <p:cNvSpPr/>
                <p:nvPr/>
              </p:nvSpPr>
              <p:spPr>
                <a:xfrm>
                  <a:off x="7321711"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8" name="圆角矩形 97">
                  <a:extLst>
                    <a:ext uri="{FF2B5EF4-FFF2-40B4-BE49-F238E27FC236}">
                      <a16:creationId xmlns:a16="http://schemas.microsoft.com/office/drawing/2014/main" id="{31CE6A70-80AD-D042-975B-26E4E08D6DDF}"/>
                    </a:ext>
                  </a:extLst>
                </p:cNvPr>
                <p:cNvSpPr/>
                <p:nvPr/>
              </p:nvSpPr>
              <p:spPr>
                <a:xfrm>
                  <a:off x="8114284"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9" name="圆角矩形 98">
                  <a:extLst>
                    <a:ext uri="{FF2B5EF4-FFF2-40B4-BE49-F238E27FC236}">
                      <a16:creationId xmlns:a16="http://schemas.microsoft.com/office/drawing/2014/main" id="{F114ADE1-6ACA-5744-9712-4FB97B72B6D5}"/>
                    </a:ext>
                  </a:extLst>
                </p:cNvPr>
                <p:cNvSpPr/>
                <p:nvPr/>
              </p:nvSpPr>
              <p:spPr>
                <a:xfrm>
                  <a:off x="890685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0" name="圆角矩形 99">
                  <a:extLst>
                    <a:ext uri="{FF2B5EF4-FFF2-40B4-BE49-F238E27FC236}">
                      <a16:creationId xmlns:a16="http://schemas.microsoft.com/office/drawing/2014/main" id="{35DAA65A-F2CD-ED48-B044-3F31C0679E8E}"/>
                    </a:ext>
                  </a:extLst>
                </p:cNvPr>
                <p:cNvSpPr/>
                <p:nvPr/>
              </p:nvSpPr>
              <p:spPr>
                <a:xfrm>
                  <a:off x="9699430"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1" name="圆角矩形 100">
                  <a:extLst>
                    <a:ext uri="{FF2B5EF4-FFF2-40B4-BE49-F238E27FC236}">
                      <a16:creationId xmlns:a16="http://schemas.microsoft.com/office/drawing/2014/main" id="{EFC63CE9-2891-F744-871D-7B1EBA264681}"/>
                    </a:ext>
                  </a:extLst>
                </p:cNvPr>
                <p:cNvSpPr/>
                <p:nvPr/>
              </p:nvSpPr>
              <p:spPr>
                <a:xfrm>
                  <a:off x="10491997" y="672722"/>
                  <a:ext cx="684000" cy="684000"/>
                </a:xfrm>
                <a:prstGeom prst="roundRect">
                  <a:avLst>
                    <a:gd name="adj" fmla="val 10107"/>
                  </a:avLst>
                </a:prstGeom>
                <a:solidFill>
                  <a:schemeClr val="bg1"/>
                </a:solidFill>
                <a:ln>
                  <a:noFill/>
                </a:ln>
                <a:effectLst>
                  <a:innerShdw blurRad="63500" dist="50800" dir="27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pic>
          <p:nvPicPr>
            <p:cNvPr id="158" name="图片 79">
              <a:extLst>
                <a:ext uri="{FF2B5EF4-FFF2-40B4-BE49-F238E27FC236}">
                  <a16:creationId xmlns:a16="http://schemas.microsoft.com/office/drawing/2014/main" id="{6C8BF6B9-2A3A-924C-9A9B-69429B58B6B8}"/>
                </a:ext>
              </a:extLst>
            </p:cNvPr>
            <p:cNvPicPr>
              <a:picLocks noChangeAspect="1"/>
            </p:cNvPicPr>
            <p:nvPr/>
          </p:nvPicPr>
          <p:blipFill>
            <a:blip r:embed="rId2"/>
            <a:stretch>
              <a:fillRect/>
            </a:stretch>
          </p:blipFill>
          <p:spPr>
            <a:xfrm>
              <a:off x="270766" y="1687780"/>
              <a:ext cx="584768" cy="120394"/>
            </a:xfrm>
            <a:prstGeom prst="rect">
              <a:avLst/>
            </a:prstGeom>
          </p:spPr>
        </p:pic>
        <p:pic>
          <p:nvPicPr>
            <p:cNvPr id="159" name="图片 80">
              <a:extLst>
                <a:ext uri="{FF2B5EF4-FFF2-40B4-BE49-F238E27FC236}">
                  <a16:creationId xmlns:a16="http://schemas.microsoft.com/office/drawing/2014/main" id="{2A2C3A42-E0C2-EA49-9C52-9FFA49502CAF}"/>
                </a:ext>
              </a:extLst>
            </p:cNvPr>
            <p:cNvPicPr>
              <a:picLocks noChangeAspect="1"/>
            </p:cNvPicPr>
            <p:nvPr/>
          </p:nvPicPr>
          <p:blipFill rotWithShape="1">
            <a:blip r:embed="rId3"/>
            <a:srcRect l="4006" r="5444"/>
            <a:stretch/>
          </p:blipFill>
          <p:spPr>
            <a:xfrm>
              <a:off x="1089660" y="1622609"/>
              <a:ext cx="662096" cy="250737"/>
            </a:xfrm>
            <a:prstGeom prst="rect">
              <a:avLst/>
            </a:prstGeom>
          </p:spPr>
        </p:pic>
        <p:pic>
          <p:nvPicPr>
            <p:cNvPr id="160" name="图片 81">
              <a:extLst>
                <a:ext uri="{FF2B5EF4-FFF2-40B4-BE49-F238E27FC236}">
                  <a16:creationId xmlns:a16="http://schemas.microsoft.com/office/drawing/2014/main" id="{0E4B7BC2-139C-A345-8576-9C0FBD5693D1}"/>
                </a:ext>
              </a:extLst>
            </p:cNvPr>
            <p:cNvPicPr>
              <a:picLocks noChangeAspect="1"/>
            </p:cNvPicPr>
            <p:nvPr/>
          </p:nvPicPr>
          <p:blipFill>
            <a:blip r:embed="rId4"/>
            <a:stretch>
              <a:fillRect/>
            </a:stretch>
          </p:blipFill>
          <p:spPr>
            <a:xfrm>
              <a:off x="1932567" y="1653736"/>
              <a:ext cx="641966" cy="188483"/>
            </a:xfrm>
            <a:prstGeom prst="rect">
              <a:avLst/>
            </a:prstGeom>
          </p:spPr>
        </p:pic>
        <p:pic>
          <p:nvPicPr>
            <p:cNvPr id="161" name="图片 82">
              <a:extLst>
                <a:ext uri="{FF2B5EF4-FFF2-40B4-BE49-F238E27FC236}">
                  <a16:creationId xmlns:a16="http://schemas.microsoft.com/office/drawing/2014/main" id="{FE251A0F-6F44-1742-B19D-15181F60279E}"/>
                </a:ext>
              </a:extLst>
            </p:cNvPr>
            <p:cNvPicPr>
              <a:picLocks noChangeAspect="1"/>
            </p:cNvPicPr>
            <p:nvPr/>
          </p:nvPicPr>
          <p:blipFill>
            <a:blip r:embed="rId5"/>
            <a:stretch>
              <a:fillRect/>
            </a:stretch>
          </p:blipFill>
          <p:spPr>
            <a:xfrm>
              <a:off x="2754751" y="1657574"/>
              <a:ext cx="641209" cy="180806"/>
            </a:xfrm>
            <a:prstGeom prst="rect">
              <a:avLst/>
            </a:prstGeom>
          </p:spPr>
        </p:pic>
        <p:pic>
          <p:nvPicPr>
            <p:cNvPr id="162" name="图片 83">
              <a:extLst>
                <a:ext uri="{FF2B5EF4-FFF2-40B4-BE49-F238E27FC236}">
                  <a16:creationId xmlns:a16="http://schemas.microsoft.com/office/drawing/2014/main" id="{C3000D76-65C8-0148-B878-229BC045AECB}"/>
                </a:ext>
              </a:extLst>
            </p:cNvPr>
            <p:cNvPicPr>
              <a:picLocks noChangeAspect="1"/>
            </p:cNvPicPr>
            <p:nvPr/>
          </p:nvPicPr>
          <p:blipFill>
            <a:blip r:embed="rId6"/>
            <a:stretch>
              <a:fillRect/>
            </a:stretch>
          </p:blipFill>
          <p:spPr>
            <a:xfrm>
              <a:off x="3609221" y="1565874"/>
              <a:ext cx="622576" cy="364207"/>
            </a:xfrm>
            <a:prstGeom prst="rect">
              <a:avLst/>
            </a:prstGeom>
          </p:spPr>
        </p:pic>
        <p:pic>
          <p:nvPicPr>
            <p:cNvPr id="163" name="图片 84">
              <a:extLst>
                <a:ext uri="{FF2B5EF4-FFF2-40B4-BE49-F238E27FC236}">
                  <a16:creationId xmlns:a16="http://schemas.microsoft.com/office/drawing/2014/main" id="{2F6E0477-45D2-7B4F-931C-140DB1FCBC36}"/>
                </a:ext>
              </a:extLst>
            </p:cNvPr>
            <p:cNvPicPr>
              <a:picLocks noChangeAspect="1"/>
            </p:cNvPicPr>
            <p:nvPr/>
          </p:nvPicPr>
          <p:blipFill rotWithShape="1">
            <a:blip r:embed="rId7"/>
            <a:srcRect l="10178" t="10420" r="10088" b="9013"/>
            <a:stretch/>
          </p:blipFill>
          <p:spPr>
            <a:xfrm>
              <a:off x="4446498" y="1533682"/>
              <a:ext cx="590200" cy="428591"/>
            </a:xfrm>
            <a:prstGeom prst="rect">
              <a:avLst/>
            </a:prstGeom>
          </p:spPr>
        </p:pic>
        <p:pic>
          <p:nvPicPr>
            <p:cNvPr id="164" name="图片 85">
              <a:extLst>
                <a:ext uri="{FF2B5EF4-FFF2-40B4-BE49-F238E27FC236}">
                  <a16:creationId xmlns:a16="http://schemas.microsoft.com/office/drawing/2014/main" id="{8F286471-D13E-9643-92B1-DD38146C7455}"/>
                </a:ext>
              </a:extLst>
            </p:cNvPr>
            <p:cNvPicPr>
              <a:picLocks noChangeAspect="1"/>
            </p:cNvPicPr>
            <p:nvPr/>
          </p:nvPicPr>
          <p:blipFill>
            <a:blip r:embed="rId8"/>
            <a:stretch>
              <a:fillRect/>
            </a:stretch>
          </p:blipFill>
          <p:spPr>
            <a:xfrm>
              <a:off x="5276408" y="1666261"/>
              <a:ext cx="612870" cy="163432"/>
            </a:xfrm>
            <a:prstGeom prst="rect">
              <a:avLst/>
            </a:prstGeom>
          </p:spPr>
        </p:pic>
        <p:pic>
          <p:nvPicPr>
            <p:cNvPr id="165" name="图片 86">
              <a:extLst>
                <a:ext uri="{FF2B5EF4-FFF2-40B4-BE49-F238E27FC236}">
                  <a16:creationId xmlns:a16="http://schemas.microsoft.com/office/drawing/2014/main" id="{7B58D2AC-2C83-424E-8A1C-E8D271DFADCC}"/>
                </a:ext>
              </a:extLst>
            </p:cNvPr>
            <p:cNvPicPr>
              <a:picLocks noChangeAspect="1"/>
            </p:cNvPicPr>
            <p:nvPr/>
          </p:nvPicPr>
          <p:blipFill rotWithShape="1">
            <a:blip r:embed="rId9"/>
            <a:srcRect l="7291" t="33704" r="7084" b="33519"/>
            <a:stretch/>
          </p:blipFill>
          <p:spPr>
            <a:xfrm>
              <a:off x="6086636" y="1652685"/>
              <a:ext cx="663815" cy="190585"/>
            </a:xfrm>
            <a:prstGeom prst="rect">
              <a:avLst/>
            </a:prstGeom>
          </p:spPr>
        </p:pic>
        <p:pic>
          <p:nvPicPr>
            <p:cNvPr id="166" name="图片 87">
              <a:extLst>
                <a:ext uri="{FF2B5EF4-FFF2-40B4-BE49-F238E27FC236}">
                  <a16:creationId xmlns:a16="http://schemas.microsoft.com/office/drawing/2014/main" id="{4A563E3E-7BA6-D04E-8AC2-472275F266A8}"/>
                </a:ext>
              </a:extLst>
            </p:cNvPr>
            <p:cNvPicPr>
              <a:picLocks noChangeAspect="1"/>
            </p:cNvPicPr>
            <p:nvPr/>
          </p:nvPicPr>
          <p:blipFill rotWithShape="1">
            <a:blip r:embed="rId10"/>
            <a:srcRect l="6821" t="2482" r="12029" b="4689"/>
            <a:stretch/>
          </p:blipFill>
          <p:spPr>
            <a:xfrm>
              <a:off x="7043349" y="1521556"/>
              <a:ext cx="444836" cy="452842"/>
            </a:xfrm>
            <a:prstGeom prst="rect">
              <a:avLst/>
            </a:prstGeom>
          </p:spPr>
        </p:pic>
        <p:pic>
          <p:nvPicPr>
            <p:cNvPr id="167" name="图片 88">
              <a:extLst>
                <a:ext uri="{FF2B5EF4-FFF2-40B4-BE49-F238E27FC236}">
                  <a16:creationId xmlns:a16="http://schemas.microsoft.com/office/drawing/2014/main" id="{8A2818B0-828E-B646-AECE-882E1447A58A}"/>
                </a:ext>
              </a:extLst>
            </p:cNvPr>
            <p:cNvPicPr>
              <a:picLocks noChangeAspect="1"/>
            </p:cNvPicPr>
            <p:nvPr/>
          </p:nvPicPr>
          <p:blipFill>
            <a:blip r:embed="rId11"/>
            <a:stretch>
              <a:fillRect/>
            </a:stretch>
          </p:blipFill>
          <p:spPr>
            <a:xfrm>
              <a:off x="7750904" y="1652034"/>
              <a:ext cx="653384" cy="191887"/>
            </a:xfrm>
            <a:prstGeom prst="rect">
              <a:avLst/>
            </a:prstGeom>
          </p:spPr>
        </p:pic>
        <p:pic>
          <p:nvPicPr>
            <p:cNvPr id="168" name="图片 89">
              <a:extLst>
                <a:ext uri="{FF2B5EF4-FFF2-40B4-BE49-F238E27FC236}">
                  <a16:creationId xmlns:a16="http://schemas.microsoft.com/office/drawing/2014/main" id="{54C62D38-CA01-4049-9CD1-940530203988}"/>
                </a:ext>
              </a:extLst>
            </p:cNvPr>
            <p:cNvPicPr>
              <a:picLocks noChangeAspect="1"/>
            </p:cNvPicPr>
            <p:nvPr/>
          </p:nvPicPr>
          <p:blipFill rotWithShape="1">
            <a:blip r:embed="rId12"/>
            <a:srcRect l="1824" r="65520"/>
            <a:stretch/>
          </p:blipFill>
          <p:spPr>
            <a:xfrm>
              <a:off x="8606257" y="1649515"/>
              <a:ext cx="611244" cy="196924"/>
            </a:xfrm>
            <a:prstGeom prst="rect">
              <a:avLst/>
            </a:prstGeom>
          </p:spPr>
        </p:pic>
        <p:pic>
          <p:nvPicPr>
            <p:cNvPr id="169" name="图片 90">
              <a:extLst>
                <a:ext uri="{FF2B5EF4-FFF2-40B4-BE49-F238E27FC236}">
                  <a16:creationId xmlns:a16="http://schemas.microsoft.com/office/drawing/2014/main" id="{E6E1710B-896F-1948-A149-C43EB884373C}"/>
                </a:ext>
              </a:extLst>
            </p:cNvPr>
            <p:cNvPicPr>
              <a:picLocks noChangeAspect="1"/>
            </p:cNvPicPr>
            <p:nvPr/>
          </p:nvPicPr>
          <p:blipFill>
            <a:blip r:embed="rId13"/>
            <a:stretch>
              <a:fillRect/>
            </a:stretch>
          </p:blipFill>
          <p:spPr>
            <a:xfrm>
              <a:off x="9409413" y="1647563"/>
              <a:ext cx="658237" cy="200829"/>
            </a:xfrm>
            <a:prstGeom prst="rect">
              <a:avLst/>
            </a:prstGeom>
          </p:spPr>
        </p:pic>
        <p:pic>
          <p:nvPicPr>
            <p:cNvPr id="170" name="图片 91">
              <a:extLst>
                <a:ext uri="{FF2B5EF4-FFF2-40B4-BE49-F238E27FC236}">
                  <a16:creationId xmlns:a16="http://schemas.microsoft.com/office/drawing/2014/main" id="{BFF01E97-CBE8-7243-9CDD-DF80EFEDCE8F}"/>
                </a:ext>
              </a:extLst>
            </p:cNvPr>
            <p:cNvPicPr>
              <a:picLocks noChangeAspect="1"/>
            </p:cNvPicPr>
            <p:nvPr/>
          </p:nvPicPr>
          <p:blipFill>
            <a:blip r:embed="rId14"/>
            <a:stretch>
              <a:fillRect/>
            </a:stretch>
          </p:blipFill>
          <p:spPr>
            <a:xfrm>
              <a:off x="10311308" y="1540266"/>
              <a:ext cx="538563" cy="415422"/>
            </a:xfrm>
            <a:prstGeom prst="rect">
              <a:avLst/>
            </a:prstGeom>
          </p:spPr>
        </p:pic>
        <p:pic>
          <p:nvPicPr>
            <p:cNvPr id="171" name="图片 92">
              <a:extLst>
                <a:ext uri="{FF2B5EF4-FFF2-40B4-BE49-F238E27FC236}">
                  <a16:creationId xmlns:a16="http://schemas.microsoft.com/office/drawing/2014/main" id="{158266D7-C511-A04A-AF0A-8B285A76FF9F}"/>
                </a:ext>
              </a:extLst>
            </p:cNvPr>
            <p:cNvPicPr>
              <a:picLocks noChangeAspect="1"/>
            </p:cNvPicPr>
            <p:nvPr/>
          </p:nvPicPr>
          <p:blipFill>
            <a:blip r:embed="rId15"/>
            <a:stretch>
              <a:fillRect/>
            </a:stretch>
          </p:blipFill>
          <p:spPr>
            <a:xfrm>
              <a:off x="11155185" y="1529882"/>
              <a:ext cx="495277" cy="436191"/>
            </a:xfrm>
            <a:prstGeom prst="rect">
              <a:avLst/>
            </a:prstGeom>
          </p:spPr>
        </p:pic>
        <p:pic>
          <p:nvPicPr>
            <p:cNvPr id="172" name="图片 93">
              <a:extLst>
                <a:ext uri="{FF2B5EF4-FFF2-40B4-BE49-F238E27FC236}">
                  <a16:creationId xmlns:a16="http://schemas.microsoft.com/office/drawing/2014/main" id="{3B32D2F6-84D6-064B-BAF4-187550473E7C}"/>
                </a:ext>
              </a:extLst>
            </p:cNvPr>
            <p:cNvPicPr>
              <a:picLocks noChangeAspect="1"/>
            </p:cNvPicPr>
            <p:nvPr/>
          </p:nvPicPr>
          <p:blipFill rotWithShape="1">
            <a:blip r:embed="rId16"/>
            <a:srcRect l="2735" r="56706"/>
            <a:stretch/>
          </p:blipFill>
          <p:spPr>
            <a:xfrm>
              <a:off x="257766" y="2468851"/>
              <a:ext cx="610768" cy="338815"/>
            </a:xfrm>
            <a:prstGeom prst="rect">
              <a:avLst/>
            </a:prstGeom>
          </p:spPr>
        </p:pic>
        <p:pic>
          <p:nvPicPr>
            <p:cNvPr id="173" name="图片 94">
              <a:extLst>
                <a:ext uri="{FF2B5EF4-FFF2-40B4-BE49-F238E27FC236}">
                  <a16:creationId xmlns:a16="http://schemas.microsoft.com/office/drawing/2014/main" id="{A83EDEF7-155B-D149-9FD3-8ECBAA6A4941}"/>
                </a:ext>
              </a:extLst>
            </p:cNvPr>
            <p:cNvPicPr>
              <a:picLocks noChangeAspect="1"/>
            </p:cNvPicPr>
            <p:nvPr/>
          </p:nvPicPr>
          <p:blipFill>
            <a:blip r:embed="rId17"/>
            <a:stretch>
              <a:fillRect/>
            </a:stretch>
          </p:blipFill>
          <p:spPr>
            <a:xfrm>
              <a:off x="1112896" y="2528985"/>
              <a:ext cx="615625" cy="218547"/>
            </a:xfrm>
            <a:prstGeom prst="rect">
              <a:avLst/>
            </a:prstGeom>
          </p:spPr>
        </p:pic>
        <p:pic>
          <p:nvPicPr>
            <p:cNvPr id="174" name="图片 95">
              <a:extLst>
                <a:ext uri="{FF2B5EF4-FFF2-40B4-BE49-F238E27FC236}">
                  <a16:creationId xmlns:a16="http://schemas.microsoft.com/office/drawing/2014/main" id="{60C8A9D2-1DAB-AD44-80A3-B4DD8FFA70C5}"/>
                </a:ext>
              </a:extLst>
            </p:cNvPr>
            <p:cNvPicPr>
              <a:picLocks noChangeAspect="1"/>
            </p:cNvPicPr>
            <p:nvPr/>
          </p:nvPicPr>
          <p:blipFill>
            <a:blip r:embed="rId18"/>
            <a:stretch>
              <a:fillRect/>
            </a:stretch>
          </p:blipFill>
          <p:spPr>
            <a:xfrm>
              <a:off x="1934489" y="2573294"/>
              <a:ext cx="638122" cy="129929"/>
            </a:xfrm>
            <a:prstGeom prst="rect">
              <a:avLst/>
            </a:prstGeom>
          </p:spPr>
        </p:pic>
        <p:pic>
          <p:nvPicPr>
            <p:cNvPr id="175" name="图片 96">
              <a:extLst>
                <a:ext uri="{FF2B5EF4-FFF2-40B4-BE49-F238E27FC236}">
                  <a16:creationId xmlns:a16="http://schemas.microsoft.com/office/drawing/2014/main" id="{4B027136-BEF7-E249-8F85-EF90398CAD04}"/>
                </a:ext>
              </a:extLst>
            </p:cNvPr>
            <p:cNvPicPr>
              <a:picLocks noChangeAspect="1"/>
            </p:cNvPicPr>
            <p:nvPr/>
          </p:nvPicPr>
          <p:blipFill rotWithShape="1">
            <a:blip r:embed="rId19"/>
            <a:srcRect l="7899" r="3161"/>
            <a:stretch/>
          </p:blipFill>
          <p:spPr>
            <a:xfrm>
              <a:off x="2771139" y="2525081"/>
              <a:ext cx="608432" cy="226354"/>
            </a:xfrm>
            <a:prstGeom prst="rect">
              <a:avLst/>
            </a:prstGeom>
          </p:spPr>
        </p:pic>
        <p:pic>
          <p:nvPicPr>
            <p:cNvPr id="176" name="图片 97">
              <a:extLst>
                <a:ext uri="{FF2B5EF4-FFF2-40B4-BE49-F238E27FC236}">
                  <a16:creationId xmlns:a16="http://schemas.microsoft.com/office/drawing/2014/main" id="{8F4D5F16-CB28-A649-BFA0-F681C3B18392}"/>
                </a:ext>
              </a:extLst>
            </p:cNvPr>
            <p:cNvPicPr>
              <a:picLocks noChangeAspect="1"/>
            </p:cNvPicPr>
            <p:nvPr/>
          </p:nvPicPr>
          <p:blipFill>
            <a:blip r:embed="rId20"/>
            <a:stretch>
              <a:fillRect/>
            </a:stretch>
          </p:blipFill>
          <p:spPr>
            <a:xfrm>
              <a:off x="3616293" y="2596108"/>
              <a:ext cx="608432" cy="84301"/>
            </a:xfrm>
            <a:prstGeom prst="rect">
              <a:avLst/>
            </a:prstGeom>
          </p:spPr>
        </p:pic>
        <p:pic>
          <p:nvPicPr>
            <p:cNvPr id="177" name="图片 98">
              <a:extLst>
                <a:ext uri="{FF2B5EF4-FFF2-40B4-BE49-F238E27FC236}">
                  <a16:creationId xmlns:a16="http://schemas.microsoft.com/office/drawing/2014/main" id="{8C38EE7C-3187-0E49-ADF5-782F0E95EC4C}"/>
                </a:ext>
              </a:extLst>
            </p:cNvPr>
            <p:cNvPicPr>
              <a:picLocks noChangeAspect="1"/>
            </p:cNvPicPr>
            <p:nvPr/>
          </p:nvPicPr>
          <p:blipFill>
            <a:blip r:embed="rId21"/>
            <a:stretch>
              <a:fillRect/>
            </a:stretch>
          </p:blipFill>
          <p:spPr>
            <a:xfrm>
              <a:off x="4448899" y="2525081"/>
              <a:ext cx="585398" cy="226354"/>
            </a:xfrm>
            <a:prstGeom prst="rect">
              <a:avLst/>
            </a:prstGeom>
          </p:spPr>
        </p:pic>
        <p:pic>
          <p:nvPicPr>
            <p:cNvPr id="178" name="图片 99">
              <a:extLst>
                <a:ext uri="{FF2B5EF4-FFF2-40B4-BE49-F238E27FC236}">
                  <a16:creationId xmlns:a16="http://schemas.microsoft.com/office/drawing/2014/main" id="{5FE10C8E-CE51-6A49-8164-3B4DEEBE759B}"/>
                </a:ext>
              </a:extLst>
            </p:cNvPr>
            <p:cNvPicPr>
              <a:picLocks noChangeAspect="1"/>
            </p:cNvPicPr>
            <p:nvPr/>
          </p:nvPicPr>
          <p:blipFill>
            <a:blip r:embed="rId22"/>
            <a:stretch>
              <a:fillRect/>
            </a:stretch>
          </p:blipFill>
          <p:spPr>
            <a:xfrm>
              <a:off x="5335869" y="2485983"/>
              <a:ext cx="493949" cy="304551"/>
            </a:xfrm>
            <a:prstGeom prst="rect">
              <a:avLst/>
            </a:prstGeom>
          </p:spPr>
        </p:pic>
        <p:pic>
          <p:nvPicPr>
            <p:cNvPr id="179" name="图片 100">
              <a:extLst>
                <a:ext uri="{FF2B5EF4-FFF2-40B4-BE49-F238E27FC236}">
                  <a16:creationId xmlns:a16="http://schemas.microsoft.com/office/drawing/2014/main" id="{18D58306-CA56-6843-BA86-E7BB2D4417E4}"/>
                </a:ext>
              </a:extLst>
            </p:cNvPr>
            <p:cNvPicPr>
              <a:picLocks noChangeAspect="1"/>
            </p:cNvPicPr>
            <p:nvPr/>
          </p:nvPicPr>
          <p:blipFill>
            <a:blip r:embed="rId23"/>
            <a:stretch>
              <a:fillRect/>
            </a:stretch>
          </p:blipFill>
          <p:spPr>
            <a:xfrm>
              <a:off x="6092230" y="2562291"/>
              <a:ext cx="652626" cy="151934"/>
            </a:xfrm>
            <a:prstGeom prst="rect">
              <a:avLst/>
            </a:prstGeom>
          </p:spPr>
        </p:pic>
        <p:pic>
          <p:nvPicPr>
            <p:cNvPr id="180" name="图片 101">
              <a:extLst>
                <a:ext uri="{FF2B5EF4-FFF2-40B4-BE49-F238E27FC236}">
                  <a16:creationId xmlns:a16="http://schemas.microsoft.com/office/drawing/2014/main" id="{C2A4E50F-7DF9-4C4F-ACCA-323DA6678B54}"/>
                </a:ext>
              </a:extLst>
            </p:cNvPr>
            <p:cNvPicPr>
              <a:picLocks noChangeAspect="1"/>
            </p:cNvPicPr>
            <p:nvPr/>
          </p:nvPicPr>
          <p:blipFill>
            <a:blip r:embed="rId24"/>
            <a:stretch>
              <a:fillRect/>
            </a:stretch>
          </p:blipFill>
          <p:spPr>
            <a:xfrm>
              <a:off x="6968684" y="2525367"/>
              <a:ext cx="594166" cy="225783"/>
            </a:xfrm>
            <a:prstGeom prst="rect">
              <a:avLst/>
            </a:prstGeom>
          </p:spPr>
        </p:pic>
        <p:pic>
          <p:nvPicPr>
            <p:cNvPr id="181" name="图片 102">
              <a:extLst>
                <a:ext uri="{FF2B5EF4-FFF2-40B4-BE49-F238E27FC236}">
                  <a16:creationId xmlns:a16="http://schemas.microsoft.com/office/drawing/2014/main" id="{4C587A52-F53F-4B4F-90D6-03482C162359}"/>
                </a:ext>
              </a:extLst>
            </p:cNvPr>
            <p:cNvPicPr>
              <a:picLocks noChangeAspect="1"/>
            </p:cNvPicPr>
            <p:nvPr/>
          </p:nvPicPr>
          <p:blipFill>
            <a:blip r:embed="rId25"/>
            <a:stretch>
              <a:fillRect/>
            </a:stretch>
          </p:blipFill>
          <p:spPr>
            <a:xfrm>
              <a:off x="7794103" y="2446428"/>
              <a:ext cx="566987" cy="383661"/>
            </a:xfrm>
            <a:prstGeom prst="rect">
              <a:avLst/>
            </a:prstGeom>
          </p:spPr>
        </p:pic>
        <p:pic>
          <p:nvPicPr>
            <p:cNvPr id="182" name="图片 103">
              <a:extLst>
                <a:ext uri="{FF2B5EF4-FFF2-40B4-BE49-F238E27FC236}">
                  <a16:creationId xmlns:a16="http://schemas.microsoft.com/office/drawing/2014/main" id="{AC761386-F7EE-CB4F-B60B-7F17B0208562}"/>
                </a:ext>
              </a:extLst>
            </p:cNvPr>
            <p:cNvPicPr>
              <a:picLocks noChangeAspect="1"/>
            </p:cNvPicPr>
            <p:nvPr/>
          </p:nvPicPr>
          <p:blipFill>
            <a:blip r:embed="rId26"/>
            <a:stretch>
              <a:fillRect/>
            </a:stretch>
          </p:blipFill>
          <p:spPr>
            <a:xfrm>
              <a:off x="8647374" y="2373753"/>
              <a:ext cx="529011" cy="529011"/>
            </a:xfrm>
            <a:prstGeom prst="rect">
              <a:avLst/>
            </a:prstGeom>
          </p:spPr>
        </p:pic>
        <p:pic>
          <p:nvPicPr>
            <p:cNvPr id="183" name="图片 104">
              <a:extLst>
                <a:ext uri="{FF2B5EF4-FFF2-40B4-BE49-F238E27FC236}">
                  <a16:creationId xmlns:a16="http://schemas.microsoft.com/office/drawing/2014/main" id="{3F7FF29E-DD2E-FC40-839F-485F2A1220E6}"/>
                </a:ext>
              </a:extLst>
            </p:cNvPr>
            <p:cNvPicPr>
              <a:picLocks noChangeAspect="1"/>
            </p:cNvPicPr>
            <p:nvPr/>
          </p:nvPicPr>
          <p:blipFill>
            <a:blip r:embed="rId27"/>
            <a:stretch>
              <a:fillRect/>
            </a:stretch>
          </p:blipFill>
          <p:spPr>
            <a:xfrm>
              <a:off x="9417933" y="2515629"/>
              <a:ext cx="641197" cy="245258"/>
            </a:xfrm>
            <a:prstGeom prst="rect">
              <a:avLst/>
            </a:prstGeom>
          </p:spPr>
        </p:pic>
        <p:pic>
          <p:nvPicPr>
            <p:cNvPr id="184" name="图片 105">
              <a:extLst>
                <a:ext uri="{FF2B5EF4-FFF2-40B4-BE49-F238E27FC236}">
                  <a16:creationId xmlns:a16="http://schemas.microsoft.com/office/drawing/2014/main" id="{66598372-8D89-274C-89EA-35ED7EF8B9D8}"/>
                </a:ext>
              </a:extLst>
            </p:cNvPr>
            <p:cNvPicPr>
              <a:picLocks noChangeAspect="1"/>
            </p:cNvPicPr>
            <p:nvPr/>
          </p:nvPicPr>
          <p:blipFill>
            <a:blip r:embed="rId28"/>
            <a:stretch>
              <a:fillRect/>
            </a:stretch>
          </p:blipFill>
          <p:spPr>
            <a:xfrm>
              <a:off x="10295624" y="2452461"/>
              <a:ext cx="569931" cy="371595"/>
            </a:xfrm>
            <a:prstGeom prst="rect">
              <a:avLst/>
            </a:prstGeom>
          </p:spPr>
        </p:pic>
        <p:pic>
          <p:nvPicPr>
            <p:cNvPr id="185" name="图片 106">
              <a:extLst>
                <a:ext uri="{FF2B5EF4-FFF2-40B4-BE49-F238E27FC236}">
                  <a16:creationId xmlns:a16="http://schemas.microsoft.com/office/drawing/2014/main" id="{112D8EA8-9E39-EB42-BC5D-9BA5027D2887}"/>
                </a:ext>
              </a:extLst>
            </p:cNvPr>
            <p:cNvPicPr>
              <a:picLocks noChangeAspect="1"/>
            </p:cNvPicPr>
            <p:nvPr/>
          </p:nvPicPr>
          <p:blipFill rotWithShape="1">
            <a:blip r:embed="rId29"/>
            <a:srcRect l="6625" t="13956" r="6625" b="13556"/>
            <a:stretch/>
          </p:blipFill>
          <p:spPr>
            <a:xfrm>
              <a:off x="11122627" y="2404126"/>
              <a:ext cx="560393" cy="468264"/>
            </a:xfrm>
            <a:prstGeom prst="rect">
              <a:avLst/>
            </a:prstGeom>
          </p:spPr>
        </p:pic>
        <p:pic>
          <p:nvPicPr>
            <p:cNvPr id="186" name="图片 107">
              <a:extLst>
                <a:ext uri="{FF2B5EF4-FFF2-40B4-BE49-F238E27FC236}">
                  <a16:creationId xmlns:a16="http://schemas.microsoft.com/office/drawing/2014/main" id="{8E242B2A-E683-824F-A650-9E29B926F52E}"/>
                </a:ext>
              </a:extLst>
            </p:cNvPr>
            <p:cNvPicPr>
              <a:picLocks noChangeAspect="1"/>
            </p:cNvPicPr>
            <p:nvPr/>
          </p:nvPicPr>
          <p:blipFill>
            <a:blip r:embed="rId30"/>
            <a:stretch>
              <a:fillRect/>
            </a:stretch>
          </p:blipFill>
          <p:spPr>
            <a:xfrm>
              <a:off x="311941" y="3256102"/>
              <a:ext cx="502418" cy="504943"/>
            </a:xfrm>
            <a:prstGeom prst="rect">
              <a:avLst/>
            </a:prstGeom>
          </p:spPr>
        </p:pic>
        <p:pic>
          <p:nvPicPr>
            <p:cNvPr id="187" name="图片 108">
              <a:extLst>
                <a:ext uri="{FF2B5EF4-FFF2-40B4-BE49-F238E27FC236}">
                  <a16:creationId xmlns:a16="http://schemas.microsoft.com/office/drawing/2014/main" id="{F3692FFD-CE17-834D-BFC2-39F4AEC33B58}"/>
                </a:ext>
              </a:extLst>
            </p:cNvPr>
            <p:cNvPicPr>
              <a:picLocks noChangeAspect="1"/>
            </p:cNvPicPr>
            <p:nvPr/>
          </p:nvPicPr>
          <p:blipFill>
            <a:blip r:embed="rId31"/>
            <a:stretch>
              <a:fillRect/>
            </a:stretch>
          </p:blipFill>
          <p:spPr>
            <a:xfrm>
              <a:off x="1173949" y="3256102"/>
              <a:ext cx="493519" cy="504943"/>
            </a:xfrm>
            <a:prstGeom prst="rect">
              <a:avLst/>
            </a:prstGeom>
          </p:spPr>
        </p:pic>
        <p:pic>
          <p:nvPicPr>
            <p:cNvPr id="188" name="图片 109">
              <a:extLst>
                <a:ext uri="{FF2B5EF4-FFF2-40B4-BE49-F238E27FC236}">
                  <a16:creationId xmlns:a16="http://schemas.microsoft.com/office/drawing/2014/main" id="{C00BB5B7-7B1B-B143-9D0C-9A2E984F5678}"/>
                </a:ext>
              </a:extLst>
            </p:cNvPr>
            <p:cNvPicPr>
              <a:picLocks noChangeAspect="1"/>
            </p:cNvPicPr>
            <p:nvPr/>
          </p:nvPicPr>
          <p:blipFill>
            <a:blip r:embed="rId32"/>
            <a:stretch>
              <a:fillRect/>
            </a:stretch>
          </p:blipFill>
          <p:spPr>
            <a:xfrm>
              <a:off x="2010141" y="3265164"/>
              <a:ext cx="486819" cy="486819"/>
            </a:xfrm>
            <a:prstGeom prst="rect">
              <a:avLst/>
            </a:prstGeom>
          </p:spPr>
        </p:pic>
        <p:pic>
          <p:nvPicPr>
            <p:cNvPr id="189" name="图片 110">
              <a:extLst>
                <a:ext uri="{FF2B5EF4-FFF2-40B4-BE49-F238E27FC236}">
                  <a16:creationId xmlns:a16="http://schemas.microsoft.com/office/drawing/2014/main" id="{576BD253-7502-5546-BB1A-7899E88BCBB5}"/>
                </a:ext>
              </a:extLst>
            </p:cNvPr>
            <p:cNvPicPr>
              <a:picLocks noChangeAspect="1"/>
            </p:cNvPicPr>
            <p:nvPr/>
          </p:nvPicPr>
          <p:blipFill>
            <a:blip r:embed="rId33"/>
            <a:stretch>
              <a:fillRect/>
            </a:stretch>
          </p:blipFill>
          <p:spPr>
            <a:xfrm>
              <a:off x="2764548" y="3324392"/>
              <a:ext cx="621614" cy="368363"/>
            </a:xfrm>
            <a:prstGeom prst="rect">
              <a:avLst/>
            </a:prstGeom>
          </p:spPr>
        </p:pic>
        <p:pic>
          <p:nvPicPr>
            <p:cNvPr id="190" name="图片 111">
              <a:extLst>
                <a:ext uri="{FF2B5EF4-FFF2-40B4-BE49-F238E27FC236}">
                  <a16:creationId xmlns:a16="http://schemas.microsoft.com/office/drawing/2014/main" id="{95FEEC2A-4C2E-0548-89F8-6149DCCB5894}"/>
                </a:ext>
              </a:extLst>
            </p:cNvPr>
            <p:cNvPicPr>
              <a:picLocks noChangeAspect="1"/>
            </p:cNvPicPr>
            <p:nvPr/>
          </p:nvPicPr>
          <p:blipFill>
            <a:blip r:embed="rId34"/>
            <a:stretch>
              <a:fillRect/>
            </a:stretch>
          </p:blipFill>
          <p:spPr>
            <a:xfrm>
              <a:off x="3724899" y="3278443"/>
              <a:ext cx="391221" cy="460260"/>
            </a:xfrm>
            <a:prstGeom prst="rect">
              <a:avLst/>
            </a:prstGeom>
          </p:spPr>
        </p:pic>
        <p:pic>
          <p:nvPicPr>
            <p:cNvPr id="191" name="图片 112">
              <a:extLst>
                <a:ext uri="{FF2B5EF4-FFF2-40B4-BE49-F238E27FC236}">
                  <a16:creationId xmlns:a16="http://schemas.microsoft.com/office/drawing/2014/main" id="{31F4CBDE-E192-8742-A370-4BF69974CEE3}"/>
                </a:ext>
              </a:extLst>
            </p:cNvPr>
            <p:cNvPicPr>
              <a:picLocks noChangeAspect="1"/>
            </p:cNvPicPr>
            <p:nvPr/>
          </p:nvPicPr>
          <p:blipFill>
            <a:blip r:embed="rId35"/>
            <a:stretch>
              <a:fillRect/>
            </a:stretch>
          </p:blipFill>
          <p:spPr>
            <a:xfrm>
              <a:off x="4494839" y="3232592"/>
              <a:ext cx="493519" cy="551962"/>
            </a:xfrm>
            <a:prstGeom prst="rect">
              <a:avLst/>
            </a:prstGeom>
          </p:spPr>
        </p:pic>
        <p:pic>
          <p:nvPicPr>
            <p:cNvPr id="192" name="图片 113">
              <a:extLst>
                <a:ext uri="{FF2B5EF4-FFF2-40B4-BE49-F238E27FC236}">
                  <a16:creationId xmlns:a16="http://schemas.microsoft.com/office/drawing/2014/main" id="{A63100B3-8657-314D-8F9E-88F844DB3737}"/>
                </a:ext>
              </a:extLst>
            </p:cNvPr>
            <p:cNvPicPr>
              <a:picLocks noChangeAspect="1"/>
            </p:cNvPicPr>
            <p:nvPr/>
          </p:nvPicPr>
          <p:blipFill>
            <a:blip r:embed="rId36"/>
            <a:stretch>
              <a:fillRect/>
            </a:stretch>
          </p:blipFill>
          <p:spPr>
            <a:xfrm>
              <a:off x="5328167" y="3253897"/>
              <a:ext cx="509352" cy="509352"/>
            </a:xfrm>
            <a:prstGeom prst="rect">
              <a:avLst/>
            </a:prstGeom>
          </p:spPr>
        </p:pic>
        <p:pic>
          <p:nvPicPr>
            <p:cNvPr id="193" name="图片 114">
              <a:extLst>
                <a:ext uri="{FF2B5EF4-FFF2-40B4-BE49-F238E27FC236}">
                  <a16:creationId xmlns:a16="http://schemas.microsoft.com/office/drawing/2014/main" id="{194C5314-3FAD-9D4C-BE8E-6D13BCA8DC52}"/>
                </a:ext>
              </a:extLst>
            </p:cNvPr>
            <p:cNvPicPr>
              <a:picLocks noChangeAspect="1"/>
            </p:cNvPicPr>
            <p:nvPr/>
          </p:nvPicPr>
          <p:blipFill>
            <a:blip r:embed="rId37"/>
            <a:stretch>
              <a:fillRect/>
            </a:stretch>
          </p:blipFill>
          <p:spPr>
            <a:xfrm>
              <a:off x="6169881" y="3261972"/>
              <a:ext cx="497324" cy="493202"/>
            </a:xfrm>
            <a:prstGeom prst="rect">
              <a:avLst/>
            </a:prstGeom>
          </p:spPr>
        </p:pic>
        <p:pic>
          <p:nvPicPr>
            <p:cNvPr id="194" name="图片 115">
              <a:extLst>
                <a:ext uri="{FF2B5EF4-FFF2-40B4-BE49-F238E27FC236}">
                  <a16:creationId xmlns:a16="http://schemas.microsoft.com/office/drawing/2014/main" id="{535CF14D-D66A-2340-9612-32E95CDC8AFC}"/>
                </a:ext>
              </a:extLst>
            </p:cNvPr>
            <p:cNvPicPr>
              <a:picLocks noChangeAspect="1"/>
            </p:cNvPicPr>
            <p:nvPr/>
          </p:nvPicPr>
          <p:blipFill>
            <a:blip r:embed="rId38"/>
            <a:stretch>
              <a:fillRect/>
            </a:stretch>
          </p:blipFill>
          <p:spPr>
            <a:xfrm>
              <a:off x="6990336" y="3233142"/>
              <a:ext cx="550863" cy="550863"/>
            </a:xfrm>
            <a:prstGeom prst="rect">
              <a:avLst/>
            </a:prstGeom>
          </p:spPr>
        </p:pic>
        <p:pic>
          <p:nvPicPr>
            <p:cNvPr id="195" name="图片 116">
              <a:extLst>
                <a:ext uri="{FF2B5EF4-FFF2-40B4-BE49-F238E27FC236}">
                  <a16:creationId xmlns:a16="http://schemas.microsoft.com/office/drawing/2014/main" id="{7C7142D1-9B3F-7C40-A679-3CC2278229A0}"/>
                </a:ext>
              </a:extLst>
            </p:cNvPr>
            <p:cNvPicPr>
              <a:picLocks noChangeAspect="1"/>
            </p:cNvPicPr>
            <p:nvPr/>
          </p:nvPicPr>
          <p:blipFill>
            <a:blip r:embed="rId39"/>
            <a:stretch>
              <a:fillRect/>
            </a:stretch>
          </p:blipFill>
          <p:spPr>
            <a:xfrm>
              <a:off x="7822632" y="3253609"/>
              <a:ext cx="509929" cy="509929"/>
            </a:xfrm>
            <a:prstGeom prst="rect">
              <a:avLst/>
            </a:prstGeom>
          </p:spPr>
        </p:pic>
        <p:pic>
          <p:nvPicPr>
            <p:cNvPr id="196" name="图片 117">
              <a:extLst>
                <a:ext uri="{FF2B5EF4-FFF2-40B4-BE49-F238E27FC236}">
                  <a16:creationId xmlns:a16="http://schemas.microsoft.com/office/drawing/2014/main" id="{B1800496-1489-D941-A2ED-1D8AB73C4D04}"/>
                </a:ext>
              </a:extLst>
            </p:cNvPr>
            <p:cNvPicPr>
              <a:picLocks noChangeAspect="1"/>
            </p:cNvPicPr>
            <p:nvPr/>
          </p:nvPicPr>
          <p:blipFill>
            <a:blip r:embed="rId40"/>
            <a:stretch>
              <a:fillRect/>
            </a:stretch>
          </p:blipFill>
          <p:spPr>
            <a:xfrm>
              <a:off x="8656915" y="3253609"/>
              <a:ext cx="509929" cy="509929"/>
            </a:xfrm>
            <a:prstGeom prst="rect">
              <a:avLst/>
            </a:prstGeom>
          </p:spPr>
        </p:pic>
        <p:pic>
          <p:nvPicPr>
            <p:cNvPr id="197" name="图片 118">
              <a:extLst>
                <a:ext uri="{FF2B5EF4-FFF2-40B4-BE49-F238E27FC236}">
                  <a16:creationId xmlns:a16="http://schemas.microsoft.com/office/drawing/2014/main" id="{815AF836-5900-2D41-B38A-249D9CB04059}"/>
                </a:ext>
              </a:extLst>
            </p:cNvPr>
            <p:cNvPicPr>
              <a:picLocks noChangeAspect="1"/>
            </p:cNvPicPr>
            <p:nvPr/>
          </p:nvPicPr>
          <p:blipFill>
            <a:blip r:embed="rId41"/>
            <a:stretch>
              <a:fillRect/>
            </a:stretch>
          </p:blipFill>
          <p:spPr>
            <a:xfrm>
              <a:off x="9483567" y="3253609"/>
              <a:ext cx="509929" cy="509929"/>
            </a:xfrm>
            <a:prstGeom prst="rect">
              <a:avLst/>
            </a:prstGeom>
          </p:spPr>
        </p:pic>
        <p:pic>
          <p:nvPicPr>
            <p:cNvPr id="198" name="图片 119">
              <a:extLst>
                <a:ext uri="{FF2B5EF4-FFF2-40B4-BE49-F238E27FC236}">
                  <a16:creationId xmlns:a16="http://schemas.microsoft.com/office/drawing/2014/main" id="{E5EE26DA-98AF-8B45-A3C4-2D811DAA03BC}"/>
                </a:ext>
              </a:extLst>
            </p:cNvPr>
            <p:cNvPicPr>
              <a:picLocks noChangeAspect="1"/>
            </p:cNvPicPr>
            <p:nvPr/>
          </p:nvPicPr>
          <p:blipFill>
            <a:blip r:embed="rId42"/>
            <a:stretch>
              <a:fillRect/>
            </a:stretch>
          </p:blipFill>
          <p:spPr>
            <a:xfrm>
              <a:off x="10330968" y="3258952"/>
              <a:ext cx="499243" cy="499243"/>
            </a:xfrm>
            <a:prstGeom prst="rect">
              <a:avLst/>
            </a:prstGeom>
          </p:spPr>
        </p:pic>
        <p:pic>
          <p:nvPicPr>
            <p:cNvPr id="199" name="图片 120">
              <a:extLst>
                <a:ext uri="{FF2B5EF4-FFF2-40B4-BE49-F238E27FC236}">
                  <a16:creationId xmlns:a16="http://schemas.microsoft.com/office/drawing/2014/main" id="{4D294677-224C-2F41-A50C-4322DFB7D83D}"/>
                </a:ext>
              </a:extLst>
            </p:cNvPr>
            <p:cNvPicPr>
              <a:picLocks noChangeAspect="1"/>
            </p:cNvPicPr>
            <p:nvPr/>
          </p:nvPicPr>
          <p:blipFill>
            <a:blip r:embed="rId43"/>
            <a:stretch>
              <a:fillRect/>
            </a:stretch>
          </p:blipFill>
          <p:spPr>
            <a:xfrm>
              <a:off x="11118359" y="3253609"/>
              <a:ext cx="568929" cy="509929"/>
            </a:xfrm>
            <a:prstGeom prst="rect">
              <a:avLst/>
            </a:prstGeom>
          </p:spPr>
        </p:pic>
        <p:pic>
          <p:nvPicPr>
            <p:cNvPr id="200" name="图片 121">
              <a:extLst>
                <a:ext uri="{FF2B5EF4-FFF2-40B4-BE49-F238E27FC236}">
                  <a16:creationId xmlns:a16="http://schemas.microsoft.com/office/drawing/2014/main" id="{79CB9761-55A8-3E4F-99D2-33C7714FFEA7}"/>
                </a:ext>
              </a:extLst>
            </p:cNvPr>
            <p:cNvPicPr>
              <a:picLocks noChangeAspect="1"/>
            </p:cNvPicPr>
            <p:nvPr/>
          </p:nvPicPr>
          <p:blipFill>
            <a:blip r:embed="rId44"/>
            <a:stretch>
              <a:fillRect/>
            </a:stretch>
          </p:blipFill>
          <p:spPr>
            <a:xfrm>
              <a:off x="317502" y="4151881"/>
              <a:ext cx="491296" cy="491296"/>
            </a:xfrm>
            <a:prstGeom prst="rect">
              <a:avLst/>
            </a:prstGeom>
          </p:spPr>
        </p:pic>
        <p:pic>
          <p:nvPicPr>
            <p:cNvPr id="201" name="图片 122">
              <a:extLst>
                <a:ext uri="{FF2B5EF4-FFF2-40B4-BE49-F238E27FC236}">
                  <a16:creationId xmlns:a16="http://schemas.microsoft.com/office/drawing/2014/main" id="{9942DD0E-F09E-234D-AAB4-21DE89404D33}"/>
                </a:ext>
              </a:extLst>
            </p:cNvPr>
            <p:cNvPicPr>
              <a:picLocks noChangeAspect="1"/>
            </p:cNvPicPr>
            <p:nvPr/>
          </p:nvPicPr>
          <p:blipFill>
            <a:blip r:embed="rId45"/>
            <a:stretch>
              <a:fillRect/>
            </a:stretch>
          </p:blipFill>
          <p:spPr>
            <a:xfrm>
              <a:off x="1258990" y="4151881"/>
              <a:ext cx="323436" cy="491296"/>
            </a:xfrm>
            <a:prstGeom prst="rect">
              <a:avLst/>
            </a:prstGeom>
          </p:spPr>
        </p:pic>
        <p:pic>
          <p:nvPicPr>
            <p:cNvPr id="202" name="图片 123">
              <a:extLst>
                <a:ext uri="{FF2B5EF4-FFF2-40B4-BE49-F238E27FC236}">
                  <a16:creationId xmlns:a16="http://schemas.microsoft.com/office/drawing/2014/main" id="{5C246C35-C2F3-2049-A8BA-8810AFBAF18E}"/>
                </a:ext>
              </a:extLst>
            </p:cNvPr>
            <p:cNvPicPr>
              <a:picLocks noChangeAspect="1"/>
            </p:cNvPicPr>
            <p:nvPr/>
          </p:nvPicPr>
          <p:blipFill>
            <a:blip r:embed="rId46"/>
            <a:stretch>
              <a:fillRect/>
            </a:stretch>
          </p:blipFill>
          <p:spPr>
            <a:xfrm>
              <a:off x="2048988" y="4154120"/>
              <a:ext cx="409125" cy="486819"/>
            </a:xfrm>
            <a:prstGeom prst="rect">
              <a:avLst/>
            </a:prstGeom>
          </p:spPr>
        </p:pic>
        <p:pic>
          <p:nvPicPr>
            <p:cNvPr id="203" name="图片 124">
              <a:extLst>
                <a:ext uri="{FF2B5EF4-FFF2-40B4-BE49-F238E27FC236}">
                  <a16:creationId xmlns:a16="http://schemas.microsoft.com/office/drawing/2014/main" id="{48F5BB95-1879-AD47-9B26-9A00CEE6272F}"/>
                </a:ext>
              </a:extLst>
            </p:cNvPr>
            <p:cNvPicPr>
              <a:picLocks noChangeAspect="1"/>
            </p:cNvPicPr>
            <p:nvPr/>
          </p:nvPicPr>
          <p:blipFill>
            <a:blip r:embed="rId47"/>
            <a:stretch>
              <a:fillRect/>
            </a:stretch>
          </p:blipFill>
          <p:spPr>
            <a:xfrm>
              <a:off x="2889021" y="4142381"/>
              <a:ext cx="372668" cy="510297"/>
            </a:xfrm>
            <a:prstGeom prst="rect">
              <a:avLst/>
            </a:prstGeom>
          </p:spPr>
        </p:pic>
        <p:pic>
          <p:nvPicPr>
            <p:cNvPr id="204" name="图片 125">
              <a:extLst>
                <a:ext uri="{FF2B5EF4-FFF2-40B4-BE49-F238E27FC236}">
                  <a16:creationId xmlns:a16="http://schemas.microsoft.com/office/drawing/2014/main" id="{DB3DD57D-1B98-4348-951B-AF53A60575A7}"/>
                </a:ext>
              </a:extLst>
            </p:cNvPr>
            <p:cNvPicPr>
              <a:picLocks noChangeAspect="1"/>
            </p:cNvPicPr>
            <p:nvPr/>
          </p:nvPicPr>
          <p:blipFill>
            <a:blip r:embed="rId48"/>
            <a:stretch>
              <a:fillRect/>
            </a:stretch>
          </p:blipFill>
          <p:spPr>
            <a:xfrm>
              <a:off x="3690379" y="4167399"/>
              <a:ext cx="460260" cy="460260"/>
            </a:xfrm>
            <a:prstGeom prst="rect">
              <a:avLst/>
            </a:prstGeom>
          </p:spPr>
        </p:pic>
        <p:pic>
          <p:nvPicPr>
            <p:cNvPr id="205" name="图片 126">
              <a:extLst>
                <a:ext uri="{FF2B5EF4-FFF2-40B4-BE49-F238E27FC236}">
                  <a16:creationId xmlns:a16="http://schemas.microsoft.com/office/drawing/2014/main" id="{BF9BC5DA-2F00-C540-9B37-297913032AAF}"/>
                </a:ext>
              </a:extLst>
            </p:cNvPr>
            <p:cNvPicPr>
              <a:picLocks noChangeAspect="1"/>
            </p:cNvPicPr>
            <p:nvPr/>
          </p:nvPicPr>
          <p:blipFill rotWithShape="1">
            <a:blip r:embed="rId49"/>
            <a:srcRect t="5644" r="55812" b="8213"/>
            <a:stretch/>
          </p:blipFill>
          <p:spPr>
            <a:xfrm>
              <a:off x="4507400" y="4130997"/>
              <a:ext cx="468397" cy="533065"/>
            </a:xfrm>
            <a:prstGeom prst="rect">
              <a:avLst/>
            </a:prstGeom>
          </p:spPr>
        </p:pic>
        <p:pic>
          <p:nvPicPr>
            <p:cNvPr id="206" name="图片 127">
              <a:extLst>
                <a:ext uri="{FF2B5EF4-FFF2-40B4-BE49-F238E27FC236}">
                  <a16:creationId xmlns:a16="http://schemas.microsoft.com/office/drawing/2014/main" id="{8668F511-CECF-684E-9A10-3FA9EC806C04}"/>
                </a:ext>
              </a:extLst>
            </p:cNvPr>
            <p:cNvPicPr>
              <a:picLocks noChangeAspect="1"/>
            </p:cNvPicPr>
            <p:nvPr/>
          </p:nvPicPr>
          <p:blipFill>
            <a:blip r:embed="rId50"/>
            <a:stretch>
              <a:fillRect/>
            </a:stretch>
          </p:blipFill>
          <p:spPr>
            <a:xfrm>
              <a:off x="5296907" y="4310795"/>
              <a:ext cx="571873" cy="173468"/>
            </a:xfrm>
            <a:prstGeom prst="rect">
              <a:avLst/>
            </a:prstGeom>
          </p:spPr>
        </p:pic>
        <p:pic>
          <p:nvPicPr>
            <p:cNvPr id="207" name="图片 128">
              <a:extLst>
                <a:ext uri="{FF2B5EF4-FFF2-40B4-BE49-F238E27FC236}">
                  <a16:creationId xmlns:a16="http://schemas.microsoft.com/office/drawing/2014/main" id="{C34FFA6D-B07A-7548-B579-375558C17FE5}"/>
                </a:ext>
              </a:extLst>
            </p:cNvPr>
            <p:cNvPicPr>
              <a:picLocks noChangeAspect="1"/>
            </p:cNvPicPr>
            <p:nvPr/>
          </p:nvPicPr>
          <p:blipFill>
            <a:blip r:embed="rId51"/>
            <a:stretch>
              <a:fillRect/>
            </a:stretch>
          </p:blipFill>
          <p:spPr>
            <a:xfrm>
              <a:off x="6169881" y="4148867"/>
              <a:ext cx="497324" cy="497324"/>
            </a:xfrm>
            <a:prstGeom prst="rect">
              <a:avLst/>
            </a:prstGeom>
          </p:spPr>
        </p:pic>
        <p:pic>
          <p:nvPicPr>
            <p:cNvPr id="208" name="图片 129">
              <a:extLst>
                <a:ext uri="{FF2B5EF4-FFF2-40B4-BE49-F238E27FC236}">
                  <a16:creationId xmlns:a16="http://schemas.microsoft.com/office/drawing/2014/main" id="{94CAB9E2-F8F9-014A-96D1-7CEBFA99A7FD}"/>
                </a:ext>
              </a:extLst>
            </p:cNvPr>
            <p:cNvPicPr>
              <a:picLocks noChangeAspect="1"/>
            </p:cNvPicPr>
            <p:nvPr/>
          </p:nvPicPr>
          <p:blipFill>
            <a:blip r:embed="rId52"/>
            <a:stretch>
              <a:fillRect/>
            </a:stretch>
          </p:blipFill>
          <p:spPr>
            <a:xfrm>
              <a:off x="6965050" y="4229377"/>
              <a:ext cx="601434" cy="336305"/>
            </a:xfrm>
            <a:prstGeom prst="rect">
              <a:avLst/>
            </a:prstGeom>
          </p:spPr>
        </p:pic>
        <p:pic>
          <p:nvPicPr>
            <p:cNvPr id="209" name="图片 130">
              <a:extLst>
                <a:ext uri="{FF2B5EF4-FFF2-40B4-BE49-F238E27FC236}">
                  <a16:creationId xmlns:a16="http://schemas.microsoft.com/office/drawing/2014/main" id="{F1424CE1-46EC-6547-B20C-468ADF531177}"/>
                </a:ext>
              </a:extLst>
            </p:cNvPr>
            <p:cNvPicPr>
              <a:picLocks noChangeAspect="1"/>
            </p:cNvPicPr>
            <p:nvPr/>
          </p:nvPicPr>
          <p:blipFill rotWithShape="1">
            <a:blip r:embed="rId53"/>
            <a:srcRect l="2692" r="76062"/>
            <a:stretch/>
          </p:blipFill>
          <p:spPr>
            <a:xfrm>
              <a:off x="7788280" y="4168513"/>
              <a:ext cx="578633" cy="458032"/>
            </a:xfrm>
            <a:prstGeom prst="rect">
              <a:avLst/>
            </a:prstGeom>
          </p:spPr>
        </p:pic>
        <p:pic>
          <p:nvPicPr>
            <p:cNvPr id="210" name="图片 131">
              <a:extLst>
                <a:ext uri="{FF2B5EF4-FFF2-40B4-BE49-F238E27FC236}">
                  <a16:creationId xmlns:a16="http://schemas.microsoft.com/office/drawing/2014/main" id="{D0462C09-6F0B-594F-AD54-321AAB7E2EB5}"/>
                </a:ext>
              </a:extLst>
            </p:cNvPr>
            <p:cNvPicPr>
              <a:picLocks noChangeAspect="1"/>
            </p:cNvPicPr>
            <p:nvPr/>
          </p:nvPicPr>
          <p:blipFill>
            <a:blip r:embed="rId54"/>
            <a:stretch>
              <a:fillRect/>
            </a:stretch>
          </p:blipFill>
          <p:spPr>
            <a:xfrm>
              <a:off x="8617949" y="4198193"/>
              <a:ext cx="587860" cy="398672"/>
            </a:xfrm>
            <a:prstGeom prst="rect">
              <a:avLst/>
            </a:prstGeom>
          </p:spPr>
        </p:pic>
        <p:pic>
          <p:nvPicPr>
            <p:cNvPr id="211" name="图片 132">
              <a:extLst>
                <a:ext uri="{FF2B5EF4-FFF2-40B4-BE49-F238E27FC236}">
                  <a16:creationId xmlns:a16="http://schemas.microsoft.com/office/drawing/2014/main" id="{546FDE5A-D5AC-5143-B8E7-2A5AE1184059}"/>
                </a:ext>
              </a:extLst>
            </p:cNvPr>
            <p:cNvPicPr>
              <a:picLocks noChangeAspect="1"/>
            </p:cNvPicPr>
            <p:nvPr/>
          </p:nvPicPr>
          <p:blipFill>
            <a:blip r:embed="rId55"/>
            <a:stretch>
              <a:fillRect/>
            </a:stretch>
          </p:blipFill>
          <p:spPr>
            <a:xfrm>
              <a:off x="9447952" y="4263622"/>
              <a:ext cx="581159" cy="267815"/>
            </a:xfrm>
            <a:prstGeom prst="rect">
              <a:avLst/>
            </a:prstGeom>
          </p:spPr>
        </p:pic>
        <p:pic>
          <p:nvPicPr>
            <p:cNvPr id="212" name="图片 133">
              <a:extLst>
                <a:ext uri="{FF2B5EF4-FFF2-40B4-BE49-F238E27FC236}">
                  <a16:creationId xmlns:a16="http://schemas.microsoft.com/office/drawing/2014/main" id="{62D4ABFE-A103-7D44-AAFD-8CCD7628B5E2}"/>
                </a:ext>
              </a:extLst>
            </p:cNvPr>
            <p:cNvPicPr>
              <a:picLocks noChangeAspect="1"/>
            </p:cNvPicPr>
            <p:nvPr/>
          </p:nvPicPr>
          <p:blipFill>
            <a:blip r:embed="rId56"/>
            <a:stretch>
              <a:fillRect/>
            </a:stretch>
          </p:blipFill>
          <p:spPr>
            <a:xfrm>
              <a:off x="10282860" y="4286784"/>
              <a:ext cx="595458" cy="221490"/>
            </a:xfrm>
            <a:prstGeom prst="rect">
              <a:avLst/>
            </a:prstGeom>
          </p:spPr>
        </p:pic>
        <p:pic>
          <p:nvPicPr>
            <p:cNvPr id="213" name="图片 134">
              <a:extLst>
                <a:ext uri="{FF2B5EF4-FFF2-40B4-BE49-F238E27FC236}">
                  <a16:creationId xmlns:a16="http://schemas.microsoft.com/office/drawing/2014/main" id="{A6615455-BC70-FB42-AF97-CFE065F2464F}"/>
                </a:ext>
              </a:extLst>
            </p:cNvPr>
            <p:cNvPicPr>
              <a:picLocks noChangeAspect="1"/>
            </p:cNvPicPr>
            <p:nvPr/>
          </p:nvPicPr>
          <p:blipFill>
            <a:blip r:embed="rId57"/>
            <a:stretch>
              <a:fillRect/>
            </a:stretch>
          </p:blipFill>
          <p:spPr>
            <a:xfrm>
              <a:off x="11090372" y="4263622"/>
              <a:ext cx="624902" cy="267815"/>
            </a:xfrm>
            <a:prstGeom prst="rect">
              <a:avLst/>
            </a:prstGeom>
          </p:spPr>
        </p:pic>
        <p:pic>
          <p:nvPicPr>
            <p:cNvPr id="214" name="图片 135">
              <a:extLst>
                <a:ext uri="{FF2B5EF4-FFF2-40B4-BE49-F238E27FC236}">
                  <a16:creationId xmlns:a16="http://schemas.microsoft.com/office/drawing/2014/main" id="{CF7FB841-22E2-D14D-A4D4-CB09E78DDE64}"/>
                </a:ext>
              </a:extLst>
            </p:cNvPr>
            <p:cNvPicPr>
              <a:picLocks noChangeAspect="1"/>
            </p:cNvPicPr>
            <p:nvPr/>
          </p:nvPicPr>
          <p:blipFill rotWithShape="1">
            <a:blip r:embed="rId58"/>
            <a:srcRect l="9222" t="9451" r="13650" b="9595"/>
            <a:stretch/>
          </p:blipFill>
          <p:spPr>
            <a:xfrm>
              <a:off x="309023" y="5099816"/>
              <a:ext cx="508255" cy="423380"/>
            </a:xfrm>
            <a:prstGeom prst="rect">
              <a:avLst/>
            </a:prstGeom>
          </p:spPr>
        </p:pic>
        <p:pic>
          <p:nvPicPr>
            <p:cNvPr id="215" name="图片 136">
              <a:extLst>
                <a:ext uri="{FF2B5EF4-FFF2-40B4-BE49-F238E27FC236}">
                  <a16:creationId xmlns:a16="http://schemas.microsoft.com/office/drawing/2014/main" id="{05962DBA-19BC-1F4E-AAFE-D2104401F562}"/>
                </a:ext>
              </a:extLst>
            </p:cNvPr>
            <p:cNvPicPr>
              <a:picLocks noChangeAspect="1"/>
            </p:cNvPicPr>
            <p:nvPr/>
          </p:nvPicPr>
          <p:blipFill>
            <a:blip r:embed="rId59"/>
            <a:stretch>
              <a:fillRect/>
            </a:stretch>
          </p:blipFill>
          <p:spPr>
            <a:xfrm>
              <a:off x="1101330" y="5143300"/>
              <a:ext cx="638757" cy="336412"/>
            </a:xfrm>
            <a:prstGeom prst="rect">
              <a:avLst/>
            </a:prstGeom>
          </p:spPr>
        </p:pic>
        <p:pic>
          <p:nvPicPr>
            <p:cNvPr id="216" name="图片 137">
              <a:extLst>
                <a:ext uri="{FF2B5EF4-FFF2-40B4-BE49-F238E27FC236}">
                  <a16:creationId xmlns:a16="http://schemas.microsoft.com/office/drawing/2014/main" id="{7F84C1C2-0D0F-AD49-AE5D-89327CEF9A99}"/>
                </a:ext>
              </a:extLst>
            </p:cNvPr>
            <p:cNvPicPr>
              <a:picLocks noChangeAspect="1"/>
            </p:cNvPicPr>
            <p:nvPr/>
          </p:nvPicPr>
          <p:blipFill>
            <a:blip r:embed="rId60"/>
            <a:stretch>
              <a:fillRect/>
            </a:stretch>
          </p:blipFill>
          <p:spPr>
            <a:xfrm>
              <a:off x="1915962" y="5223758"/>
              <a:ext cx="675176" cy="175497"/>
            </a:xfrm>
            <a:prstGeom prst="rect">
              <a:avLst/>
            </a:prstGeom>
          </p:spPr>
        </p:pic>
        <p:pic>
          <p:nvPicPr>
            <p:cNvPr id="217" name="图片 138">
              <a:extLst>
                <a:ext uri="{FF2B5EF4-FFF2-40B4-BE49-F238E27FC236}">
                  <a16:creationId xmlns:a16="http://schemas.microsoft.com/office/drawing/2014/main" id="{10767927-C2A2-D942-A5A8-9210239F400F}"/>
                </a:ext>
              </a:extLst>
            </p:cNvPr>
            <p:cNvPicPr>
              <a:picLocks noChangeAspect="1"/>
            </p:cNvPicPr>
            <p:nvPr/>
          </p:nvPicPr>
          <p:blipFill rotWithShape="1">
            <a:blip r:embed="rId61"/>
            <a:srcRect l="20639" r="16286"/>
            <a:stretch/>
          </p:blipFill>
          <p:spPr>
            <a:xfrm>
              <a:off x="2750951" y="5168967"/>
              <a:ext cx="648808" cy="285079"/>
            </a:xfrm>
            <a:prstGeom prst="rect">
              <a:avLst/>
            </a:prstGeom>
          </p:spPr>
        </p:pic>
        <p:pic>
          <p:nvPicPr>
            <p:cNvPr id="218" name="图片 139">
              <a:extLst>
                <a:ext uri="{FF2B5EF4-FFF2-40B4-BE49-F238E27FC236}">
                  <a16:creationId xmlns:a16="http://schemas.microsoft.com/office/drawing/2014/main" id="{72FD51AA-DAEF-7744-9569-90D1498D16E4}"/>
                </a:ext>
              </a:extLst>
            </p:cNvPr>
            <p:cNvPicPr>
              <a:picLocks noChangeAspect="1"/>
            </p:cNvPicPr>
            <p:nvPr/>
          </p:nvPicPr>
          <p:blipFill rotWithShape="1">
            <a:blip r:embed="rId62"/>
            <a:srcRect l="20289" r="18916"/>
            <a:stretch/>
          </p:blipFill>
          <p:spPr>
            <a:xfrm>
              <a:off x="3609221" y="5023294"/>
              <a:ext cx="622576" cy="576425"/>
            </a:xfrm>
            <a:prstGeom prst="rect">
              <a:avLst/>
            </a:prstGeom>
          </p:spPr>
        </p:pic>
        <p:pic>
          <p:nvPicPr>
            <p:cNvPr id="219" name="图片 140">
              <a:extLst>
                <a:ext uri="{FF2B5EF4-FFF2-40B4-BE49-F238E27FC236}">
                  <a16:creationId xmlns:a16="http://schemas.microsoft.com/office/drawing/2014/main" id="{A5CAE88E-0C41-414B-A0DC-327525ADA665}"/>
                </a:ext>
              </a:extLst>
            </p:cNvPr>
            <p:cNvPicPr>
              <a:picLocks noChangeAspect="1"/>
            </p:cNvPicPr>
            <p:nvPr/>
          </p:nvPicPr>
          <p:blipFill>
            <a:blip r:embed="rId63"/>
            <a:stretch>
              <a:fillRect/>
            </a:stretch>
          </p:blipFill>
          <p:spPr>
            <a:xfrm>
              <a:off x="4425520" y="5217979"/>
              <a:ext cx="632156" cy="187054"/>
            </a:xfrm>
            <a:prstGeom prst="rect">
              <a:avLst/>
            </a:prstGeom>
          </p:spPr>
        </p:pic>
        <p:pic>
          <p:nvPicPr>
            <p:cNvPr id="220" name="图片 141">
              <a:extLst>
                <a:ext uri="{FF2B5EF4-FFF2-40B4-BE49-F238E27FC236}">
                  <a16:creationId xmlns:a16="http://schemas.microsoft.com/office/drawing/2014/main" id="{65CD98E6-2CE4-5D4B-A45E-8F1CCE06CD5F}"/>
                </a:ext>
              </a:extLst>
            </p:cNvPr>
            <p:cNvPicPr>
              <a:picLocks noChangeAspect="1"/>
            </p:cNvPicPr>
            <p:nvPr/>
          </p:nvPicPr>
          <p:blipFill>
            <a:blip r:embed="rId64"/>
            <a:stretch>
              <a:fillRect/>
            </a:stretch>
          </p:blipFill>
          <p:spPr>
            <a:xfrm>
              <a:off x="5357175" y="5085838"/>
              <a:ext cx="451337" cy="451337"/>
            </a:xfrm>
            <a:prstGeom prst="rect">
              <a:avLst/>
            </a:prstGeom>
          </p:spPr>
        </p:pic>
        <p:pic>
          <p:nvPicPr>
            <p:cNvPr id="221" name="图片 142">
              <a:extLst>
                <a:ext uri="{FF2B5EF4-FFF2-40B4-BE49-F238E27FC236}">
                  <a16:creationId xmlns:a16="http://schemas.microsoft.com/office/drawing/2014/main" id="{09074512-22D2-4A4F-A64C-88D1A18ABFEE}"/>
                </a:ext>
              </a:extLst>
            </p:cNvPr>
            <p:cNvPicPr>
              <a:picLocks noChangeAspect="1"/>
            </p:cNvPicPr>
            <p:nvPr/>
          </p:nvPicPr>
          <p:blipFill>
            <a:blip r:embed="rId65"/>
            <a:stretch>
              <a:fillRect/>
            </a:stretch>
          </p:blipFill>
          <p:spPr>
            <a:xfrm>
              <a:off x="6131008" y="5091142"/>
              <a:ext cx="575070" cy="440728"/>
            </a:xfrm>
            <a:prstGeom prst="rect">
              <a:avLst/>
            </a:prstGeom>
          </p:spPr>
        </p:pic>
        <p:pic>
          <p:nvPicPr>
            <p:cNvPr id="222" name="图片 143">
              <a:extLst>
                <a:ext uri="{FF2B5EF4-FFF2-40B4-BE49-F238E27FC236}">
                  <a16:creationId xmlns:a16="http://schemas.microsoft.com/office/drawing/2014/main" id="{3150B3DE-9E64-C941-8E93-1E1461B82D97}"/>
                </a:ext>
              </a:extLst>
            </p:cNvPr>
            <p:cNvPicPr>
              <a:picLocks noChangeAspect="1"/>
            </p:cNvPicPr>
            <p:nvPr/>
          </p:nvPicPr>
          <p:blipFill>
            <a:blip r:embed="rId66"/>
            <a:stretch>
              <a:fillRect/>
            </a:stretch>
          </p:blipFill>
          <p:spPr>
            <a:xfrm>
              <a:off x="6939586" y="5115925"/>
              <a:ext cx="652363" cy="391163"/>
            </a:xfrm>
            <a:prstGeom prst="rect">
              <a:avLst/>
            </a:prstGeom>
          </p:spPr>
        </p:pic>
        <p:pic>
          <p:nvPicPr>
            <p:cNvPr id="223" name="图片 145">
              <a:extLst>
                <a:ext uri="{FF2B5EF4-FFF2-40B4-BE49-F238E27FC236}">
                  <a16:creationId xmlns:a16="http://schemas.microsoft.com/office/drawing/2014/main" id="{A5A9370D-BF29-4A4D-B088-72C8333FB87D}"/>
                </a:ext>
              </a:extLst>
            </p:cNvPr>
            <p:cNvPicPr>
              <a:picLocks noChangeAspect="1"/>
            </p:cNvPicPr>
            <p:nvPr/>
          </p:nvPicPr>
          <p:blipFill>
            <a:blip r:embed="rId67"/>
            <a:stretch>
              <a:fillRect/>
            </a:stretch>
          </p:blipFill>
          <p:spPr>
            <a:xfrm>
              <a:off x="8604447" y="5229524"/>
              <a:ext cx="614865" cy="163964"/>
            </a:xfrm>
            <a:prstGeom prst="rect">
              <a:avLst/>
            </a:prstGeom>
          </p:spPr>
        </p:pic>
        <p:pic>
          <p:nvPicPr>
            <p:cNvPr id="224" name="图片 146">
              <a:extLst>
                <a:ext uri="{FF2B5EF4-FFF2-40B4-BE49-F238E27FC236}">
                  <a16:creationId xmlns:a16="http://schemas.microsoft.com/office/drawing/2014/main" id="{6979F71B-2E39-7F44-AD25-AC2048A49AF3}"/>
                </a:ext>
              </a:extLst>
            </p:cNvPr>
            <p:cNvPicPr>
              <a:picLocks noChangeAspect="1"/>
            </p:cNvPicPr>
            <p:nvPr/>
          </p:nvPicPr>
          <p:blipFill rotWithShape="1">
            <a:blip r:embed="rId68"/>
            <a:srcRect l="8440" t="26110" r="5491" b="29181"/>
            <a:stretch/>
          </p:blipFill>
          <p:spPr>
            <a:xfrm>
              <a:off x="9438353" y="5155579"/>
              <a:ext cx="600356" cy="311854"/>
            </a:xfrm>
            <a:prstGeom prst="rect">
              <a:avLst/>
            </a:prstGeom>
          </p:spPr>
        </p:pic>
        <p:pic>
          <p:nvPicPr>
            <p:cNvPr id="225" name="图片 147">
              <a:extLst>
                <a:ext uri="{FF2B5EF4-FFF2-40B4-BE49-F238E27FC236}">
                  <a16:creationId xmlns:a16="http://schemas.microsoft.com/office/drawing/2014/main" id="{EF292CEB-A9C7-0A4E-B942-9857C3B4F6CA}"/>
                </a:ext>
              </a:extLst>
            </p:cNvPr>
            <p:cNvPicPr>
              <a:picLocks noChangeAspect="1"/>
            </p:cNvPicPr>
            <p:nvPr/>
          </p:nvPicPr>
          <p:blipFill>
            <a:blip r:embed="rId69"/>
            <a:stretch>
              <a:fillRect/>
            </a:stretch>
          </p:blipFill>
          <p:spPr>
            <a:xfrm>
              <a:off x="10280510" y="5191414"/>
              <a:ext cx="600159" cy="240185"/>
            </a:xfrm>
            <a:prstGeom prst="rect">
              <a:avLst/>
            </a:prstGeom>
          </p:spPr>
        </p:pic>
        <p:pic>
          <p:nvPicPr>
            <p:cNvPr id="226" name="图片 148">
              <a:extLst>
                <a:ext uri="{FF2B5EF4-FFF2-40B4-BE49-F238E27FC236}">
                  <a16:creationId xmlns:a16="http://schemas.microsoft.com/office/drawing/2014/main" id="{E53F5CBE-E802-944D-A2FF-85CB1E8A82C2}"/>
                </a:ext>
              </a:extLst>
            </p:cNvPr>
            <p:cNvPicPr>
              <a:picLocks noChangeAspect="1"/>
            </p:cNvPicPr>
            <p:nvPr/>
          </p:nvPicPr>
          <p:blipFill>
            <a:blip r:embed="rId70"/>
            <a:stretch>
              <a:fillRect/>
            </a:stretch>
          </p:blipFill>
          <p:spPr>
            <a:xfrm>
              <a:off x="11042823" y="5185375"/>
              <a:ext cx="720000" cy="252263"/>
            </a:xfrm>
            <a:prstGeom prst="rect">
              <a:avLst/>
            </a:prstGeom>
          </p:spPr>
        </p:pic>
        <p:pic>
          <p:nvPicPr>
            <p:cNvPr id="227" name="Picture 5">
              <a:extLst>
                <a:ext uri="{FF2B5EF4-FFF2-40B4-BE49-F238E27FC236}">
                  <a16:creationId xmlns:a16="http://schemas.microsoft.com/office/drawing/2014/main" id="{B13AE70D-43C9-3346-B5AA-FA278C9C8CD1}"/>
                </a:ext>
              </a:extLst>
            </p:cNvPr>
            <p:cNvPicPr>
              <a:picLocks noChangeAspect="1"/>
            </p:cNvPicPr>
            <p:nvPr/>
          </p:nvPicPr>
          <p:blipFill>
            <a:blip r:embed="rId71"/>
            <a:stretch>
              <a:fillRect/>
            </a:stretch>
          </p:blipFill>
          <p:spPr>
            <a:xfrm>
              <a:off x="7754322" y="5177024"/>
              <a:ext cx="646549" cy="268964"/>
            </a:xfrm>
            <a:prstGeom prst="rect">
              <a:avLst/>
            </a:prstGeom>
          </p:spPr>
        </p:pic>
      </p:grpSp>
    </p:spTree>
    <p:extLst>
      <p:ext uri="{BB962C8B-B14F-4D97-AF65-F5344CB8AC3E}">
        <p14:creationId xmlns:p14="http://schemas.microsoft.com/office/powerpoint/2010/main" val="2288592876"/>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76E8D04-5F93-4C49-A698-7AA0BCA0A805}"/>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C88D2C48-71D2-E547-BF5A-1576CE17C1C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BCE4011D-717B-0E45-B30F-D8200404376F}"/>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28</a:t>
            </a:fld>
            <a:endParaRPr lang="zh-CN" altLang="en-US" dirty="0"/>
          </a:p>
        </p:txBody>
      </p:sp>
      <p:sp>
        <p:nvSpPr>
          <p:cNvPr id="5" name="标题 4">
            <a:extLst>
              <a:ext uri="{FF2B5EF4-FFF2-40B4-BE49-F238E27FC236}">
                <a16:creationId xmlns:a16="http://schemas.microsoft.com/office/drawing/2014/main" id="{E2A57400-B14F-0F4D-92C1-4067944058C9}"/>
              </a:ext>
            </a:extLst>
          </p:cNvPr>
          <p:cNvSpPr>
            <a:spLocks noGrp="1"/>
          </p:cNvSpPr>
          <p:nvPr>
            <p:ph type="ctrTitle"/>
          </p:nvPr>
        </p:nvSpPr>
        <p:spPr/>
        <p:txBody>
          <a:bodyPr/>
          <a:lstStyle/>
          <a:p>
            <a:r>
              <a:rPr kumimoji="1" lang="en" altLang="zh-CN" dirty="0"/>
              <a:t>Fast Growing Brand</a:t>
            </a:r>
            <a:endParaRPr kumimoji="1" lang="zh-CN" altLang="en-US" dirty="0"/>
          </a:p>
        </p:txBody>
      </p:sp>
      <p:pic>
        <p:nvPicPr>
          <p:cNvPr id="6" name="图片 5">
            <a:extLst>
              <a:ext uri="{FF2B5EF4-FFF2-40B4-BE49-F238E27FC236}">
                <a16:creationId xmlns:a16="http://schemas.microsoft.com/office/drawing/2014/main" id="{6912D3EA-B855-6047-8224-3DE8A7B84526}"/>
              </a:ext>
            </a:extLst>
          </p:cNvPr>
          <p:cNvPicPr>
            <a:picLocks noChangeAspect="1"/>
          </p:cNvPicPr>
          <p:nvPr/>
        </p:nvPicPr>
        <p:blipFill>
          <a:blip r:embed="rId3"/>
          <a:stretch>
            <a:fillRect/>
          </a:stretch>
        </p:blipFill>
        <p:spPr>
          <a:xfrm>
            <a:off x="5365530" y="1479907"/>
            <a:ext cx="3356343" cy="2970627"/>
          </a:xfrm>
          <a:prstGeom prst="roundRect">
            <a:avLst>
              <a:gd name="adj" fmla="val 3334"/>
            </a:avLst>
          </a:prstGeom>
          <a:ln w="19050">
            <a:solidFill>
              <a:srgbClr val="00B0F0"/>
            </a:solidFill>
          </a:ln>
          <a:effectLst>
            <a:reflection blurRad="6350" stA="18000" endPos="40000" dist="101600" dir="5400000" sy="-100000" algn="bl" rotWithShape="0"/>
          </a:effectLst>
        </p:spPr>
      </p:pic>
      <p:pic>
        <p:nvPicPr>
          <p:cNvPr id="7" name="Picture 1">
            <a:extLst>
              <a:ext uri="{FF2B5EF4-FFF2-40B4-BE49-F238E27FC236}">
                <a16:creationId xmlns:a16="http://schemas.microsoft.com/office/drawing/2014/main" id="{FB0E2355-61E2-F644-9976-4497109BB0E0}"/>
              </a:ext>
            </a:extLst>
          </p:cNvPr>
          <p:cNvPicPr>
            <a:picLocks noChangeAspect="1"/>
          </p:cNvPicPr>
          <p:nvPr/>
        </p:nvPicPr>
        <p:blipFill>
          <a:blip r:embed="rId4"/>
          <a:stretch>
            <a:fillRect/>
          </a:stretch>
        </p:blipFill>
        <p:spPr>
          <a:xfrm>
            <a:off x="482269" y="1479908"/>
            <a:ext cx="4693729" cy="2955390"/>
          </a:xfrm>
          <a:prstGeom prst="roundRect">
            <a:avLst>
              <a:gd name="adj" fmla="val 4889"/>
            </a:avLst>
          </a:prstGeom>
          <a:ln w="19050">
            <a:solidFill>
              <a:srgbClr val="00B0F0"/>
            </a:solidFill>
          </a:ln>
          <a:effectLst>
            <a:reflection blurRad="6350" stA="18000" endPos="40000" dist="101600" dir="5400000" sy="-100000" algn="bl" rotWithShape="0"/>
          </a:effectLst>
        </p:spPr>
      </p:pic>
      <p:sp>
        <p:nvSpPr>
          <p:cNvPr id="8" name="文本框 35">
            <a:extLst>
              <a:ext uri="{FF2B5EF4-FFF2-40B4-BE49-F238E27FC236}">
                <a16:creationId xmlns:a16="http://schemas.microsoft.com/office/drawing/2014/main" id="{27AC54DD-97BB-694A-BB28-23E5139EB359}"/>
              </a:ext>
            </a:extLst>
          </p:cNvPr>
          <p:cNvSpPr txBox="1"/>
          <p:nvPr/>
        </p:nvSpPr>
        <p:spPr>
          <a:xfrm>
            <a:off x="558800" y="4765370"/>
            <a:ext cx="4098575" cy="783356"/>
          </a:xfrm>
          <a:prstGeom prst="rect">
            <a:avLst/>
          </a:prstGeom>
          <a:noFill/>
        </p:spPr>
        <p:txBody>
          <a:bodyPr wrap="square" rtlCol="0">
            <a:spAutoFit/>
          </a:bodyPr>
          <a:lstStyle/>
          <a:p>
            <a:pPr algn="ctr">
              <a:lnSpc>
                <a:spcPct val="150000"/>
              </a:lnSpc>
            </a:pPr>
            <a:r>
              <a:rPr kumimoji="1" lang="en-US" altLang="zh-CN" sz="1600" b="1" dirty="0">
                <a:solidFill>
                  <a:srgbClr val="00B0F0"/>
                </a:solidFill>
                <a:latin typeface="Century Gothic" panose="020B0502020202020204" pitchFamily="34" charset="0"/>
                <a:cs typeface="Arial" panose="020B0604020202020204" pitchFamily="34" charset="0"/>
              </a:rPr>
              <a:t>No.2 HCI software provider in China </a:t>
            </a:r>
          </a:p>
          <a:p>
            <a:pPr algn="ctr">
              <a:lnSpc>
                <a:spcPct val="150000"/>
              </a:lnSpc>
            </a:pPr>
            <a:r>
              <a:rPr kumimoji="1" lang="en-US" altLang="zh-CN" sz="1600" b="1" dirty="0">
                <a:solidFill>
                  <a:srgbClr val="00B0F0"/>
                </a:solidFill>
                <a:latin typeface="Century Gothic" panose="020B0502020202020204" pitchFamily="34" charset="0"/>
                <a:cs typeface="Arial" panose="020B0604020202020204" pitchFamily="34" charset="0"/>
              </a:rPr>
              <a:t>according to IDC</a:t>
            </a:r>
          </a:p>
        </p:txBody>
      </p:sp>
      <p:sp>
        <p:nvSpPr>
          <p:cNvPr id="9" name="文本框 35">
            <a:extLst>
              <a:ext uri="{FF2B5EF4-FFF2-40B4-BE49-F238E27FC236}">
                <a16:creationId xmlns:a16="http://schemas.microsoft.com/office/drawing/2014/main" id="{E5B51A26-5430-6C45-809E-A657464F555B}"/>
              </a:ext>
            </a:extLst>
          </p:cNvPr>
          <p:cNvSpPr txBox="1"/>
          <p:nvPr/>
        </p:nvSpPr>
        <p:spPr>
          <a:xfrm>
            <a:off x="4859978" y="4765370"/>
            <a:ext cx="4098575" cy="41402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kumimoji="1" lang="en-US" altLang="zh-CN" sz="1600" b="1" dirty="0">
                <a:solidFill>
                  <a:srgbClr val="00B0F0"/>
                </a:solidFill>
                <a:latin typeface="Century Gothic" panose="020B0502020202020204" pitchFamily="34" charset="0"/>
                <a:cs typeface="Arial" panose="020B0604020202020204" pitchFamily="34" charset="0"/>
              </a:rPr>
              <a:t>Listed in Gartner</a:t>
            </a:r>
            <a:r>
              <a:rPr kumimoji="1" lang="zh-CN" altLang="en-US" sz="1600" b="1" dirty="0">
                <a:solidFill>
                  <a:srgbClr val="00B0F0"/>
                </a:solidFill>
                <a:latin typeface="Century Gothic" panose="020B0502020202020204" pitchFamily="34" charset="0"/>
                <a:cs typeface="Arial" panose="020B0604020202020204" pitchFamily="34" charset="0"/>
              </a:rPr>
              <a:t> </a:t>
            </a:r>
            <a:r>
              <a:rPr kumimoji="1" lang="en-US" altLang="zh-CN" sz="1600" b="1" dirty="0">
                <a:solidFill>
                  <a:srgbClr val="00B0F0"/>
                </a:solidFill>
                <a:latin typeface="Century Gothic" panose="020B0502020202020204" pitchFamily="34" charset="0"/>
                <a:cs typeface="Arial" panose="020B0604020202020204" pitchFamily="34" charset="0"/>
              </a:rPr>
              <a:t>MQ</a:t>
            </a:r>
          </a:p>
        </p:txBody>
      </p:sp>
      <p:pic>
        <p:nvPicPr>
          <p:cNvPr id="10" name="图片 9">
            <a:extLst>
              <a:ext uri="{FF2B5EF4-FFF2-40B4-BE49-F238E27FC236}">
                <a16:creationId xmlns:a16="http://schemas.microsoft.com/office/drawing/2014/main" id="{70E2A662-3A7C-7446-98D7-BA5391F836F6}"/>
              </a:ext>
            </a:extLst>
          </p:cNvPr>
          <p:cNvPicPr>
            <a:picLocks noChangeAspect="1"/>
          </p:cNvPicPr>
          <p:nvPr/>
        </p:nvPicPr>
        <p:blipFill>
          <a:blip r:embed="rId5"/>
          <a:stretch>
            <a:fillRect/>
          </a:stretch>
        </p:blipFill>
        <p:spPr>
          <a:xfrm>
            <a:off x="8911404" y="1479907"/>
            <a:ext cx="2871721" cy="3008959"/>
          </a:xfrm>
          <a:prstGeom prst="roundRect">
            <a:avLst>
              <a:gd name="adj" fmla="val 4649"/>
            </a:avLst>
          </a:prstGeom>
          <a:solidFill>
            <a:srgbClr val="FFFFFF">
              <a:shade val="85000"/>
            </a:srgbClr>
          </a:solidFill>
          <a:ln w="19050">
            <a:solidFill>
              <a:srgbClr val="00B0F0"/>
            </a:solidFill>
          </a:ln>
          <a:effectLst>
            <a:reflection blurRad="6350" stA="18000" endPos="40000" dist="101600" dir="5400000" sy="-100000" algn="bl" rotWithShape="0"/>
          </a:effectLst>
        </p:spPr>
      </p:pic>
      <p:sp>
        <p:nvSpPr>
          <p:cNvPr id="11" name="文本框 35">
            <a:extLst>
              <a:ext uri="{FF2B5EF4-FFF2-40B4-BE49-F238E27FC236}">
                <a16:creationId xmlns:a16="http://schemas.microsoft.com/office/drawing/2014/main" id="{3D672339-A5D0-1342-961C-19736D447DA2}"/>
              </a:ext>
            </a:extLst>
          </p:cNvPr>
          <p:cNvSpPr txBox="1"/>
          <p:nvPr/>
        </p:nvSpPr>
        <p:spPr>
          <a:xfrm>
            <a:off x="8297976" y="4765370"/>
            <a:ext cx="4098575" cy="414024"/>
          </a:xfrm>
          <a:prstGeom prst="rect">
            <a:avLst/>
          </a:prstGeom>
          <a:noFill/>
        </p:spPr>
        <p:txBody>
          <a:bodyPr wrap="square" rtlCol="0">
            <a:spAutoFit/>
          </a:bodyPr>
          <a:lstStyle/>
          <a:p>
            <a:pPr algn="ctr">
              <a:lnSpc>
                <a:spcPct val="150000"/>
              </a:lnSpc>
            </a:pPr>
            <a:r>
              <a:rPr kumimoji="1" lang="en-US" altLang="zh-CN" sz="1600" b="1" dirty="0">
                <a:solidFill>
                  <a:srgbClr val="00B0F0"/>
                </a:solidFill>
                <a:latin typeface="Century Gothic" panose="020B0502020202020204" pitchFamily="34" charset="0"/>
                <a:cs typeface="Arial" panose="020B0604020202020204" pitchFamily="34" charset="0"/>
              </a:rPr>
              <a:t>SAP</a:t>
            </a:r>
            <a:r>
              <a:rPr kumimoji="1" lang="zh-CN" altLang="en-US" sz="1600" b="1" dirty="0">
                <a:solidFill>
                  <a:srgbClr val="00B0F0"/>
                </a:solidFill>
                <a:latin typeface="Century Gothic" panose="020B0502020202020204" pitchFamily="34" charset="0"/>
                <a:cs typeface="Arial" panose="020B0604020202020204" pitchFamily="34" charset="0"/>
              </a:rPr>
              <a:t> </a:t>
            </a:r>
            <a:r>
              <a:rPr kumimoji="1" lang="en-US" altLang="zh-CN" sz="1600" b="1" dirty="0">
                <a:solidFill>
                  <a:srgbClr val="00B0F0"/>
                </a:solidFill>
                <a:latin typeface="Century Gothic" panose="020B0502020202020204" pitchFamily="34" charset="0"/>
                <a:cs typeface="Arial" panose="020B0604020202020204" pitchFamily="34" charset="0"/>
              </a:rPr>
              <a:t>certified</a:t>
            </a:r>
          </a:p>
        </p:txBody>
      </p:sp>
    </p:spTree>
    <p:extLst>
      <p:ext uri="{BB962C8B-B14F-4D97-AF65-F5344CB8AC3E}">
        <p14:creationId xmlns:p14="http://schemas.microsoft.com/office/powerpoint/2010/main" val="3937520660"/>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7A6E7C77-2D8E-6244-A3B3-945E5313CB0E}"/>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a:extLst>
              <a:ext uri="{FF2B5EF4-FFF2-40B4-BE49-F238E27FC236}">
                <a16:creationId xmlns:a16="http://schemas.microsoft.com/office/drawing/2014/main" id="{D3415E8D-5476-0149-BE1D-B911750018D9}"/>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F0936E56-4CF0-EE45-961D-7C7E3AC441A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29</a:t>
            </a:fld>
            <a:endParaRPr lang="zh-CN" altLang="en-US" dirty="0"/>
          </a:p>
        </p:txBody>
      </p:sp>
      <p:sp>
        <p:nvSpPr>
          <p:cNvPr id="5" name="标题 4">
            <a:extLst>
              <a:ext uri="{FF2B5EF4-FFF2-40B4-BE49-F238E27FC236}">
                <a16:creationId xmlns:a16="http://schemas.microsoft.com/office/drawing/2014/main" id="{B2614735-83D6-154E-8FC4-580374CAD473}"/>
              </a:ext>
            </a:extLst>
          </p:cNvPr>
          <p:cNvSpPr>
            <a:spLocks noGrp="1"/>
          </p:cNvSpPr>
          <p:nvPr>
            <p:ph type="ctrTitle"/>
          </p:nvPr>
        </p:nvSpPr>
        <p:spPr>
          <a:xfrm>
            <a:off x="558800" y="165099"/>
            <a:ext cx="9618870" cy="550863"/>
          </a:xfrm>
        </p:spPr>
        <p:txBody>
          <a:bodyPr/>
          <a:lstStyle/>
          <a:p>
            <a:r>
              <a:rPr kumimoji="1" lang="en" altLang="zh-CN" dirty="0"/>
              <a:t>Localized Response and Service  </a:t>
            </a:r>
            <a:endParaRPr kumimoji="1" lang="zh-CN" altLang="en-US" dirty="0"/>
          </a:p>
        </p:txBody>
      </p:sp>
      <p:grpSp>
        <p:nvGrpSpPr>
          <p:cNvPr id="70" name="组合 69">
            <a:extLst>
              <a:ext uri="{FF2B5EF4-FFF2-40B4-BE49-F238E27FC236}">
                <a16:creationId xmlns:a16="http://schemas.microsoft.com/office/drawing/2014/main" id="{D1DFF21A-E819-174A-A631-5E52C85D88B3}"/>
              </a:ext>
            </a:extLst>
          </p:cNvPr>
          <p:cNvGrpSpPr/>
          <p:nvPr/>
        </p:nvGrpSpPr>
        <p:grpSpPr>
          <a:xfrm>
            <a:off x="5700261" y="1301485"/>
            <a:ext cx="6259139" cy="4522845"/>
            <a:chOff x="6217096" y="1297272"/>
            <a:chExt cx="6259139" cy="4522845"/>
          </a:xfrm>
        </p:grpSpPr>
        <p:grpSp>
          <p:nvGrpSpPr>
            <p:cNvPr id="69" name="组合 68">
              <a:extLst>
                <a:ext uri="{FF2B5EF4-FFF2-40B4-BE49-F238E27FC236}">
                  <a16:creationId xmlns:a16="http://schemas.microsoft.com/office/drawing/2014/main" id="{2DE6DA86-0FFF-BE47-90DD-E114A83E3A23}"/>
                </a:ext>
              </a:extLst>
            </p:cNvPr>
            <p:cNvGrpSpPr/>
            <p:nvPr/>
          </p:nvGrpSpPr>
          <p:grpSpPr>
            <a:xfrm>
              <a:off x="6566033" y="1297272"/>
              <a:ext cx="5910202" cy="4522845"/>
              <a:chOff x="6566033" y="1297272"/>
              <a:chExt cx="5910202" cy="4522845"/>
            </a:xfrm>
          </p:grpSpPr>
          <p:pic>
            <p:nvPicPr>
              <p:cNvPr id="37" name="Picture 8">
                <a:extLst>
                  <a:ext uri="{FF2B5EF4-FFF2-40B4-BE49-F238E27FC236}">
                    <a16:creationId xmlns:a16="http://schemas.microsoft.com/office/drawing/2014/main" id="{37E15A93-E296-044C-973C-03E7D45BCBB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2139"/>
              <a:stretch/>
            </p:blipFill>
            <p:spPr>
              <a:xfrm>
                <a:off x="7862287" y="1297272"/>
                <a:ext cx="2966032" cy="4522845"/>
              </a:xfrm>
              <a:prstGeom prst="rect">
                <a:avLst/>
              </a:prstGeom>
            </p:spPr>
          </p:pic>
          <p:sp>
            <p:nvSpPr>
              <p:cNvPr id="38" name="Oval 1">
                <a:extLst>
                  <a:ext uri="{FF2B5EF4-FFF2-40B4-BE49-F238E27FC236}">
                    <a16:creationId xmlns:a16="http://schemas.microsoft.com/office/drawing/2014/main" id="{57937ECF-4F44-EC47-9B14-5CD0A47993E1}"/>
                  </a:ext>
                </a:extLst>
              </p:cNvPr>
              <p:cNvSpPr/>
              <p:nvPr/>
            </p:nvSpPr>
            <p:spPr>
              <a:xfrm>
                <a:off x="7486754" y="1784726"/>
                <a:ext cx="3449102" cy="3484872"/>
              </a:xfrm>
              <a:prstGeom prst="ellipse">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39" name="TextBox 2">
                <a:extLst>
                  <a:ext uri="{FF2B5EF4-FFF2-40B4-BE49-F238E27FC236}">
                    <a16:creationId xmlns:a16="http://schemas.microsoft.com/office/drawing/2014/main" id="{2F26D80C-8CCC-EA4F-A1C4-3A702B77C05F}"/>
                  </a:ext>
                </a:extLst>
              </p:cNvPr>
              <p:cNvSpPr txBox="1"/>
              <p:nvPr/>
            </p:nvSpPr>
            <p:spPr>
              <a:xfrm>
                <a:off x="8482890" y="1421910"/>
                <a:ext cx="1372492" cy="276999"/>
              </a:xfrm>
              <a:prstGeom prst="rect">
                <a:avLst/>
              </a:prstGeom>
              <a:noFill/>
            </p:spPr>
            <p:txBody>
              <a:bodyPr wrap="none" rtlCol="0">
                <a:spAutoFit/>
              </a:bodyPr>
              <a:lstStyle/>
              <a:p>
                <a:r>
                  <a:rPr lang="en-US" sz="1200" b="1">
                    <a:solidFill>
                      <a:schemeClr val="bg1"/>
                    </a:solidFill>
                    <a:latin typeface="Century Gothic" panose="020B0502020202020204" pitchFamily="34" charset="0"/>
                    <a:cs typeface="Arial" panose="020B0604020202020204" pitchFamily="34" charset="0"/>
                  </a:rPr>
                  <a:t>Mainland China</a:t>
                </a:r>
              </a:p>
            </p:txBody>
          </p:sp>
          <p:sp>
            <p:nvSpPr>
              <p:cNvPr id="40" name="TextBox 24">
                <a:extLst>
                  <a:ext uri="{FF2B5EF4-FFF2-40B4-BE49-F238E27FC236}">
                    <a16:creationId xmlns:a16="http://schemas.microsoft.com/office/drawing/2014/main" id="{713E3E6C-3CAA-4748-8B71-36A1215AA9EE}"/>
                  </a:ext>
                </a:extLst>
              </p:cNvPr>
              <p:cNvSpPr txBox="1"/>
              <p:nvPr/>
            </p:nvSpPr>
            <p:spPr>
              <a:xfrm>
                <a:off x="10209965" y="1764856"/>
                <a:ext cx="2266270"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cs typeface="Arial" panose="020B0604020202020204" pitchFamily="34" charset="0"/>
                  </a:rPr>
                  <a:t>Hong Kong/Taiwan/Macau</a:t>
                </a:r>
                <a:endParaRPr lang="en-US" sz="1200" b="1" dirty="0">
                  <a:solidFill>
                    <a:schemeClr val="bg1"/>
                  </a:solidFill>
                  <a:latin typeface="Century Gothic" panose="020B0502020202020204" pitchFamily="34" charset="0"/>
                  <a:cs typeface="Arial" panose="020B0604020202020204" pitchFamily="34" charset="0"/>
                </a:endParaRPr>
              </a:p>
            </p:txBody>
          </p:sp>
          <p:sp>
            <p:nvSpPr>
              <p:cNvPr id="41" name="TextBox 25">
                <a:extLst>
                  <a:ext uri="{FF2B5EF4-FFF2-40B4-BE49-F238E27FC236}">
                    <a16:creationId xmlns:a16="http://schemas.microsoft.com/office/drawing/2014/main" id="{F042B55B-E036-DB4B-95F6-7C68835FA98F}"/>
                  </a:ext>
                </a:extLst>
              </p:cNvPr>
              <p:cNvSpPr txBox="1"/>
              <p:nvPr/>
            </p:nvSpPr>
            <p:spPr>
              <a:xfrm>
                <a:off x="10654061" y="2243551"/>
                <a:ext cx="856325" cy="276999"/>
              </a:xfrm>
              <a:prstGeom prst="rect">
                <a:avLst/>
              </a:prstGeom>
              <a:noFill/>
            </p:spPr>
            <p:txBody>
              <a:bodyPr wrap="none" rtlCol="0">
                <a:spAutoFit/>
              </a:bodyPr>
              <a:lstStyle/>
              <a:p>
                <a:r>
                  <a:rPr lang="en-US" altLang="zh-CN" sz="1200" b="1">
                    <a:solidFill>
                      <a:schemeClr val="bg1"/>
                    </a:solidFill>
                    <a:latin typeface="Century Gothic" panose="020B0502020202020204" pitchFamily="34" charset="0"/>
                    <a:cs typeface="Arial" panose="020B0604020202020204" pitchFamily="34" charset="0"/>
                  </a:rPr>
                  <a:t>Malaysia</a:t>
                </a:r>
                <a:endParaRPr lang="en-US" sz="1200" b="1">
                  <a:solidFill>
                    <a:schemeClr val="bg1"/>
                  </a:solidFill>
                  <a:latin typeface="Century Gothic" panose="020B0502020202020204" pitchFamily="34" charset="0"/>
                  <a:cs typeface="Arial" panose="020B0604020202020204" pitchFamily="34" charset="0"/>
                </a:endParaRPr>
              </a:p>
            </p:txBody>
          </p:sp>
          <p:sp>
            <p:nvSpPr>
              <p:cNvPr id="42" name="TextBox 26">
                <a:extLst>
                  <a:ext uri="{FF2B5EF4-FFF2-40B4-BE49-F238E27FC236}">
                    <a16:creationId xmlns:a16="http://schemas.microsoft.com/office/drawing/2014/main" id="{1D6E76E9-16A2-BE44-A2D6-D46AB97864B7}"/>
                  </a:ext>
                </a:extLst>
              </p:cNvPr>
              <p:cNvSpPr txBox="1"/>
              <p:nvPr/>
            </p:nvSpPr>
            <p:spPr>
              <a:xfrm>
                <a:off x="11023665" y="3140867"/>
                <a:ext cx="476412" cy="276999"/>
              </a:xfrm>
              <a:prstGeom prst="rect">
                <a:avLst/>
              </a:prstGeom>
              <a:noFill/>
            </p:spPr>
            <p:txBody>
              <a:bodyPr wrap="none" rtlCol="0">
                <a:spAutoFit/>
              </a:bodyPr>
              <a:lstStyle/>
              <a:p>
                <a:r>
                  <a:rPr lang="en-US" altLang="zh-CN" sz="1200" b="1">
                    <a:solidFill>
                      <a:schemeClr val="bg1"/>
                    </a:solidFill>
                    <a:latin typeface="Century Gothic" panose="020B0502020202020204" pitchFamily="34" charset="0"/>
                    <a:cs typeface="Arial" panose="020B0604020202020204" pitchFamily="34" charset="0"/>
                  </a:rPr>
                  <a:t>USA</a:t>
                </a:r>
                <a:endParaRPr lang="en-US" sz="1200" b="1">
                  <a:solidFill>
                    <a:schemeClr val="bg1"/>
                  </a:solidFill>
                  <a:latin typeface="Century Gothic" panose="020B0502020202020204" pitchFamily="34" charset="0"/>
                  <a:cs typeface="Arial" panose="020B0604020202020204" pitchFamily="34" charset="0"/>
                </a:endParaRPr>
              </a:p>
            </p:txBody>
          </p:sp>
          <p:sp>
            <p:nvSpPr>
              <p:cNvPr id="43" name="TextBox 27">
                <a:extLst>
                  <a:ext uri="{FF2B5EF4-FFF2-40B4-BE49-F238E27FC236}">
                    <a16:creationId xmlns:a16="http://schemas.microsoft.com/office/drawing/2014/main" id="{EBAB7DC9-4521-A145-B345-F64E94C03CFE}"/>
                  </a:ext>
                </a:extLst>
              </p:cNvPr>
              <p:cNvSpPr txBox="1"/>
              <p:nvPr/>
            </p:nvSpPr>
            <p:spPr>
              <a:xfrm>
                <a:off x="11023665" y="3821257"/>
                <a:ext cx="946285"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cs typeface="Arial" panose="020B0604020202020204" pitchFamily="34" charset="0"/>
                  </a:rPr>
                  <a:t>Indonesia</a:t>
                </a:r>
                <a:endParaRPr lang="en-US" sz="1200" b="1" dirty="0">
                  <a:solidFill>
                    <a:schemeClr val="bg1"/>
                  </a:solidFill>
                  <a:latin typeface="Century Gothic" panose="020B0502020202020204" pitchFamily="34" charset="0"/>
                  <a:cs typeface="Arial" panose="020B0604020202020204" pitchFamily="34" charset="0"/>
                </a:endParaRPr>
              </a:p>
            </p:txBody>
          </p:sp>
          <p:sp>
            <p:nvSpPr>
              <p:cNvPr id="44" name="TextBox 28">
                <a:extLst>
                  <a:ext uri="{FF2B5EF4-FFF2-40B4-BE49-F238E27FC236}">
                    <a16:creationId xmlns:a16="http://schemas.microsoft.com/office/drawing/2014/main" id="{8D59A4CD-2103-DD48-B05C-8F5CF0CC3961}"/>
                  </a:ext>
                </a:extLst>
              </p:cNvPr>
              <p:cNvSpPr txBox="1"/>
              <p:nvPr/>
            </p:nvSpPr>
            <p:spPr>
              <a:xfrm>
                <a:off x="10610404" y="4561254"/>
                <a:ext cx="946285" cy="276999"/>
              </a:xfrm>
              <a:prstGeom prst="rect">
                <a:avLst/>
              </a:prstGeom>
              <a:noFill/>
            </p:spPr>
            <p:txBody>
              <a:bodyPr wrap="square" rtlCol="0">
                <a:spAutoFit/>
              </a:bodyPr>
              <a:lstStyle/>
              <a:p>
                <a:r>
                  <a:rPr lang="en-US" altLang="zh-CN" sz="1200" b="1">
                    <a:solidFill>
                      <a:schemeClr val="bg1"/>
                    </a:solidFill>
                    <a:latin typeface="Century Gothic" panose="020B0502020202020204" pitchFamily="34" charset="0"/>
                    <a:cs typeface="Arial" panose="020B0604020202020204" pitchFamily="34" charset="0"/>
                  </a:rPr>
                  <a:t>Pakistan</a:t>
                </a:r>
                <a:endParaRPr lang="en-US" sz="1200" b="1">
                  <a:solidFill>
                    <a:schemeClr val="bg1"/>
                  </a:solidFill>
                  <a:latin typeface="Century Gothic" panose="020B0502020202020204" pitchFamily="34" charset="0"/>
                  <a:cs typeface="Arial" panose="020B0604020202020204" pitchFamily="34" charset="0"/>
                </a:endParaRPr>
              </a:p>
            </p:txBody>
          </p:sp>
          <p:sp>
            <p:nvSpPr>
              <p:cNvPr id="45" name="TextBox 29">
                <a:extLst>
                  <a:ext uri="{FF2B5EF4-FFF2-40B4-BE49-F238E27FC236}">
                    <a16:creationId xmlns:a16="http://schemas.microsoft.com/office/drawing/2014/main" id="{2DB10206-BA42-4B47-962A-8101F89B4175}"/>
                  </a:ext>
                </a:extLst>
              </p:cNvPr>
              <p:cNvSpPr txBox="1"/>
              <p:nvPr/>
            </p:nvSpPr>
            <p:spPr>
              <a:xfrm>
                <a:off x="9707776" y="5208909"/>
                <a:ext cx="1775646" cy="276999"/>
              </a:xfrm>
              <a:prstGeom prst="rect">
                <a:avLst/>
              </a:prstGeom>
              <a:noFill/>
            </p:spPr>
            <p:txBody>
              <a:bodyPr wrap="square" rtlCol="0">
                <a:spAutoFit/>
              </a:bodyPr>
              <a:lstStyle/>
              <a:p>
                <a:r>
                  <a:rPr lang="en-US" altLang="zh-CN" sz="1200" b="1">
                    <a:solidFill>
                      <a:schemeClr val="bg1"/>
                    </a:solidFill>
                    <a:latin typeface="Century Gothic" panose="020B0502020202020204" pitchFamily="34" charset="0"/>
                    <a:cs typeface="Arial" panose="020B0604020202020204" pitchFamily="34" charset="0"/>
                  </a:rPr>
                  <a:t>Vietnam/</a:t>
                </a:r>
                <a:r>
                  <a:rPr lang="en-US" sz="1200" b="1">
                    <a:solidFill>
                      <a:schemeClr val="bg1"/>
                    </a:solidFill>
                    <a:latin typeface="Century Gothic" panose="020B0502020202020204" pitchFamily="34" charset="0"/>
                    <a:cs typeface="Arial" panose="020B0604020202020204" pitchFamily="34" charset="0"/>
                  </a:rPr>
                  <a:t>Myanmar</a:t>
                </a:r>
              </a:p>
            </p:txBody>
          </p:sp>
          <p:sp>
            <p:nvSpPr>
              <p:cNvPr id="46" name="TextBox 30">
                <a:extLst>
                  <a:ext uri="{FF2B5EF4-FFF2-40B4-BE49-F238E27FC236}">
                    <a16:creationId xmlns:a16="http://schemas.microsoft.com/office/drawing/2014/main" id="{6C94AAB3-C4D1-2C4C-83FF-719CFF9E5D7A}"/>
                  </a:ext>
                </a:extLst>
              </p:cNvPr>
              <p:cNvSpPr txBox="1"/>
              <p:nvPr/>
            </p:nvSpPr>
            <p:spPr>
              <a:xfrm>
                <a:off x="8704139" y="5446937"/>
                <a:ext cx="946285" cy="276999"/>
              </a:xfrm>
              <a:prstGeom prst="rect">
                <a:avLst/>
              </a:prstGeom>
              <a:noFill/>
            </p:spPr>
            <p:txBody>
              <a:bodyPr wrap="square" rtlCol="0">
                <a:spAutoFit/>
              </a:bodyPr>
              <a:lstStyle/>
              <a:p>
                <a:pPr algn="ctr"/>
                <a:r>
                  <a:rPr lang="en-US" sz="1200" b="1">
                    <a:solidFill>
                      <a:schemeClr val="bg1"/>
                    </a:solidFill>
                    <a:latin typeface="Century Gothic" panose="020B0502020202020204" pitchFamily="34" charset="0"/>
                    <a:cs typeface="Arial" panose="020B0604020202020204" pitchFamily="34" charset="0"/>
                  </a:rPr>
                  <a:t>UAE</a:t>
                </a:r>
              </a:p>
            </p:txBody>
          </p:sp>
          <p:sp>
            <p:nvSpPr>
              <p:cNvPr id="47" name="TextBox 31">
                <a:extLst>
                  <a:ext uri="{FF2B5EF4-FFF2-40B4-BE49-F238E27FC236}">
                    <a16:creationId xmlns:a16="http://schemas.microsoft.com/office/drawing/2014/main" id="{FCA3F437-0F5F-7247-97BB-78C92D49DF53}"/>
                  </a:ext>
                </a:extLst>
              </p:cNvPr>
              <p:cNvSpPr txBox="1"/>
              <p:nvPr/>
            </p:nvSpPr>
            <p:spPr>
              <a:xfrm>
                <a:off x="7635943" y="5213239"/>
                <a:ext cx="1147065" cy="276999"/>
              </a:xfrm>
              <a:prstGeom prst="rect">
                <a:avLst/>
              </a:prstGeom>
              <a:noFill/>
            </p:spPr>
            <p:txBody>
              <a:bodyPr wrap="square" rtlCol="0">
                <a:spAutoFit/>
              </a:bodyPr>
              <a:lstStyle/>
              <a:p>
                <a:pPr algn="ctr"/>
                <a:r>
                  <a:rPr lang="en-US" sz="1200" b="1">
                    <a:solidFill>
                      <a:schemeClr val="bg1"/>
                    </a:solidFill>
                    <a:latin typeface="Century Gothic" panose="020B0502020202020204" pitchFamily="34" charset="0"/>
                    <a:cs typeface="Arial" panose="020B0604020202020204" pitchFamily="34" charset="0"/>
                  </a:rPr>
                  <a:t>Philippines</a:t>
                </a:r>
              </a:p>
            </p:txBody>
          </p:sp>
          <p:sp>
            <p:nvSpPr>
              <p:cNvPr id="48" name="TextBox 32">
                <a:extLst>
                  <a:ext uri="{FF2B5EF4-FFF2-40B4-BE49-F238E27FC236}">
                    <a16:creationId xmlns:a16="http://schemas.microsoft.com/office/drawing/2014/main" id="{3DF45E97-D48D-ED4B-8194-C6CF9608D821}"/>
                  </a:ext>
                </a:extLst>
              </p:cNvPr>
              <p:cNvSpPr txBox="1"/>
              <p:nvPr/>
            </p:nvSpPr>
            <p:spPr>
              <a:xfrm>
                <a:off x="6743067" y="4561254"/>
                <a:ext cx="1147065" cy="276999"/>
              </a:xfrm>
              <a:prstGeom prst="rect">
                <a:avLst/>
              </a:prstGeom>
              <a:noFill/>
            </p:spPr>
            <p:txBody>
              <a:bodyPr wrap="square" rtlCol="0">
                <a:spAutoFit/>
              </a:bodyPr>
              <a:lstStyle/>
              <a:p>
                <a:pPr algn="ctr"/>
                <a:r>
                  <a:rPr lang="en-US" altLang="zh-CN" sz="1200" b="1">
                    <a:solidFill>
                      <a:schemeClr val="bg1"/>
                    </a:solidFill>
                    <a:latin typeface="Century Gothic" panose="020B0502020202020204" pitchFamily="34" charset="0"/>
                    <a:cs typeface="Arial" panose="020B0604020202020204" pitchFamily="34" charset="0"/>
                  </a:rPr>
                  <a:t>South Korea</a:t>
                </a:r>
                <a:endParaRPr lang="en-US" sz="1200" b="1">
                  <a:solidFill>
                    <a:schemeClr val="bg1"/>
                  </a:solidFill>
                  <a:latin typeface="Century Gothic" panose="020B0502020202020204" pitchFamily="34" charset="0"/>
                  <a:cs typeface="Arial" panose="020B0604020202020204" pitchFamily="34" charset="0"/>
                </a:endParaRPr>
              </a:p>
            </p:txBody>
          </p:sp>
          <p:sp>
            <p:nvSpPr>
              <p:cNvPr id="49" name="TextBox 33">
                <a:extLst>
                  <a:ext uri="{FF2B5EF4-FFF2-40B4-BE49-F238E27FC236}">
                    <a16:creationId xmlns:a16="http://schemas.microsoft.com/office/drawing/2014/main" id="{654B71BC-6007-8043-8623-E091AEAED352}"/>
                  </a:ext>
                </a:extLst>
              </p:cNvPr>
              <p:cNvSpPr txBox="1"/>
              <p:nvPr/>
            </p:nvSpPr>
            <p:spPr>
              <a:xfrm>
                <a:off x="6566033" y="3821257"/>
                <a:ext cx="891693" cy="276999"/>
              </a:xfrm>
              <a:prstGeom prst="rect">
                <a:avLst/>
              </a:prstGeom>
              <a:noFill/>
            </p:spPr>
            <p:txBody>
              <a:bodyPr wrap="square" rtlCol="0">
                <a:spAutoFit/>
              </a:bodyPr>
              <a:lstStyle/>
              <a:p>
                <a:pPr algn="r"/>
                <a:r>
                  <a:rPr lang="en-US" sz="1200" b="1" dirty="0">
                    <a:solidFill>
                      <a:schemeClr val="bg1"/>
                    </a:solidFill>
                    <a:latin typeface="Century Gothic" panose="020B0502020202020204" pitchFamily="34" charset="0"/>
                    <a:cs typeface="Arial" panose="020B0604020202020204" pitchFamily="34" charset="0"/>
                  </a:rPr>
                  <a:t>Thailand</a:t>
                </a:r>
              </a:p>
            </p:txBody>
          </p:sp>
          <p:sp>
            <p:nvSpPr>
              <p:cNvPr id="50" name="TextBox 35">
                <a:extLst>
                  <a:ext uri="{FF2B5EF4-FFF2-40B4-BE49-F238E27FC236}">
                    <a16:creationId xmlns:a16="http://schemas.microsoft.com/office/drawing/2014/main" id="{9FA4C1C9-BBAE-0540-B134-4207B324FBC1}"/>
                  </a:ext>
                </a:extLst>
              </p:cNvPr>
              <p:cNvSpPr txBox="1"/>
              <p:nvPr/>
            </p:nvSpPr>
            <p:spPr>
              <a:xfrm>
                <a:off x="6566033" y="2247986"/>
                <a:ext cx="1147065" cy="276999"/>
              </a:xfrm>
              <a:prstGeom prst="rect">
                <a:avLst/>
              </a:prstGeom>
              <a:noFill/>
            </p:spPr>
            <p:txBody>
              <a:bodyPr wrap="square" rtlCol="0">
                <a:spAutoFit/>
              </a:bodyPr>
              <a:lstStyle/>
              <a:p>
                <a:pPr algn="r"/>
                <a:r>
                  <a:rPr lang="en-US" sz="1200" b="1" dirty="0">
                    <a:solidFill>
                      <a:schemeClr val="bg1"/>
                    </a:solidFill>
                    <a:latin typeface="Century Gothic" panose="020B0502020202020204" pitchFamily="34" charset="0"/>
                    <a:cs typeface="Arial" panose="020B0604020202020204" pitchFamily="34" charset="0"/>
                  </a:rPr>
                  <a:t>Singapore</a:t>
                </a:r>
              </a:p>
            </p:txBody>
          </p:sp>
          <p:sp>
            <p:nvSpPr>
              <p:cNvPr id="51" name="TextBox 36">
                <a:extLst>
                  <a:ext uri="{FF2B5EF4-FFF2-40B4-BE49-F238E27FC236}">
                    <a16:creationId xmlns:a16="http://schemas.microsoft.com/office/drawing/2014/main" id="{C4BEA7BE-9C52-8748-B66D-D945DAFDD6BC}"/>
                  </a:ext>
                </a:extLst>
              </p:cNvPr>
              <p:cNvSpPr txBox="1"/>
              <p:nvPr/>
            </p:nvSpPr>
            <p:spPr>
              <a:xfrm>
                <a:off x="7131311" y="1767360"/>
                <a:ext cx="1147065" cy="276999"/>
              </a:xfrm>
              <a:prstGeom prst="rect">
                <a:avLst/>
              </a:prstGeom>
              <a:noFill/>
            </p:spPr>
            <p:txBody>
              <a:bodyPr wrap="square" rtlCol="0">
                <a:spAutoFit/>
              </a:bodyPr>
              <a:lstStyle/>
              <a:p>
                <a:pPr algn="r"/>
                <a:r>
                  <a:rPr lang="en-US" altLang="zh-CN" sz="1200" b="1" dirty="0">
                    <a:solidFill>
                      <a:schemeClr val="bg1"/>
                    </a:solidFill>
                    <a:latin typeface="Century Gothic" panose="020B0502020202020204" pitchFamily="34" charset="0"/>
                    <a:cs typeface="Arial" panose="020B0604020202020204" pitchFamily="34" charset="0"/>
                  </a:rPr>
                  <a:t>South Korea</a:t>
                </a:r>
                <a:endParaRPr lang="en-US" sz="1200" b="1" dirty="0">
                  <a:solidFill>
                    <a:schemeClr val="bg1"/>
                  </a:solidFill>
                  <a:latin typeface="Century Gothic" panose="020B0502020202020204" pitchFamily="34" charset="0"/>
                  <a:cs typeface="Arial" panose="020B0604020202020204" pitchFamily="34" charset="0"/>
                </a:endParaRPr>
              </a:p>
            </p:txBody>
          </p:sp>
          <p:grpSp>
            <p:nvGrpSpPr>
              <p:cNvPr id="52" name="组合 51">
                <a:extLst>
                  <a:ext uri="{FF2B5EF4-FFF2-40B4-BE49-F238E27FC236}">
                    <a16:creationId xmlns:a16="http://schemas.microsoft.com/office/drawing/2014/main" id="{DBE9BB0E-C4F2-6749-AD1F-07A7A5553509}"/>
                  </a:ext>
                </a:extLst>
              </p:cNvPr>
              <p:cNvGrpSpPr/>
              <p:nvPr/>
            </p:nvGrpSpPr>
            <p:grpSpPr>
              <a:xfrm>
                <a:off x="7438756" y="1739206"/>
                <a:ext cx="3533741" cy="3610112"/>
                <a:chOff x="6314444" y="1609511"/>
                <a:chExt cx="3533741" cy="3610112"/>
              </a:xfrm>
              <a:solidFill>
                <a:srgbClr val="00B0F0"/>
              </a:solidFill>
            </p:grpSpPr>
            <p:sp>
              <p:nvSpPr>
                <p:cNvPr id="53" name="Oval 6">
                  <a:extLst>
                    <a:ext uri="{FF2B5EF4-FFF2-40B4-BE49-F238E27FC236}">
                      <a16:creationId xmlns:a16="http://schemas.microsoft.com/office/drawing/2014/main" id="{7D85608A-D2CD-1349-B056-A32EB33BBCCB}"/>
                    </a:ext>
                  </a:extLst>
                </p:cNvPr>
                <p:cNvSpPr/>
                <p:nvPr/>
              </p:nvSpPr>
              <p:spPr>
                <a:xfrm>
                  <a:off x="7990057" y="1609511"/>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4" name="Oval 9">
                  <a:extLst>
                    <a:ext uri="{FF2B5EF4-FFF2-40B4-BE49-F238E27FC236}">
                      <a16:creationId xmlns:a16="http://schemas.microsoft.com/office/drawing/2014/main" id="{51140E78-9911-F341-AA0D-5ECFE8FD2369}"/>
                    </a:ext>
                  </a:extLst>
                </p:cNvPr>
                <p:cNvSpPr/>
                <p:nvPr/>
              </p:nvSpPr>
              <p:spPr>
                <a:xfrm>
                  <a:off x="8801980" y="1781979"/>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5" name="Oval 10">
                  <a:extLst>
                    <a:ext uri="{FF2B5EF4-FFF2-40B4-BE49-F238E27FC236}">
                      <a16:creationId xmlns:a16="http://schemas.microsoft.com/office/drawing/2014/main" id="{16B87BAB-AC53-1E45-A693-8F099EEA46EF}"/>
                    </a:ext>
                  </a:extLst>
                </p:cNvPr>
                <p:cNvSpPr/>
                <p:nvPr/>
              </p:nvSpPr>
              <p:spPr>
                <a:xfrm>
                  <a:off x="9336894" y="2215004"/>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6" name="Oval 11">
                  <a:extLst>
                    <a:ext uri="{FF2B5EF4-FFF2-40B4-BE49-F238E27FC236}">
                      <a16:creationId xmlns:a16="http://schemas.microsoft.com/office/drawing/2014/main" id="{D3061883-4EF7-054B-81EC-6F0D352B567F}"/>
                    </a:ext>
                  </a:extLst>
                </p:cNvPr>
                <p:cNvSpPr/>
                <p:nvPr/>
              </p:nvSpPr>
              <p:spPr>
                <a:xfrm>
                  <a:off x="9722361" y="3086329"/>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7" name="Oval 13">
                  <a:extLst>
                    <a:ext uri="{FF2B5EF4-FFF2-40B4-BE49-F238E27FC236}">
                      <a16:creationId xmlns:a16="http://schemas.microsoft.com/office/drawing/2014/main" id="{2202718A-A6C4-4C4C-8BBA-7E67CE0B9799}"/>
                    </a:ext>
                  </a:extLst>
                </p:cNvPr>
                <p:cNvSpPr/>
                <p:nvPr/>
              </p:nvSpPr>
              <p:spPr>
                <a:xfrm>
                  <a:off x="9685720" y="3785043"/>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8" name="Oval 14">
                  <a:extLst>
                    <a:ext uri="{FF2B5EF4-FFF2-40B4-BE49-F238E27FC236}">
                      <a16:creationId xmlns:a16="http://schemas.microsoft.com/office/drawing/2014/main" id="{B70A1958-C55F-974A-978B-BEE01AD5D8F2}"/>
                    </a:ext>
                  </a:extLst>
                </p:cNvPr>
                <p:cNvSpPr/>
                <p:nvPr/>
              </p:nvSpPr>
              <p:spPr>
                <a:xfrm>
                  <a:off x="9308593" y="4500668"/>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59" name="Oval 15">
                  <a:extLst>
                    <a:ext uri="{FF2B5EF4-FFF2-40B4-BE49-F238E27FC236}">
                      <a16:creationId xmlns:a16="http://schemas.microsoft.com/office/drawing/2014/main" id="{7CAA0BD3-8382-EA44-BFF4-FE7964F2887B}"/>
                    </a:ext>
                  </a:extLst>
                </p:cNvPr>
                <p:cNvSpPr/>
                <p:nvPr/>
              </p:nvSpPr>
              <p:spPr>
                <a:xfrm>
                  <a:off x="8762064" y="4924570"/>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0" name="Oval 16">
                  <a:extLst>
                    <a:ext uri="{FF2B5EF4-FFF2-40B4-BE49-F238E27FC236}">
                      <a16:creationId xmlns:a16="http://schemas.microsoft.com/office/drawing/2014/main" id="{9A8BD87B-544C-144C-B229-B661C33D9B18}"/>
                    </a:ext>
                  </a:extLst>
                </p:cNvPr>
                <p:cNvSpPr/>
                <p:nvPr/>
              </p:nvSpPr>
              <p:spPr>
                <a:xfrm>
                  <a:off x="7990057" y="5094384"/>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1" name="Oval 17">
                  <a:extLst>
                    <a:ext uri="{FF2B5EF4-FFF2-40B4-BE49-F238E27FC236}">
                      <a16:creationId xmlns:a16="http://schemas.microsoft.com/office/drawing/2014/main" id="{18C736CF-BD45-8147-945E-9F1C11E12E40}"/>
                    </a:ext>
                  </a:extLst>
                </p:cNvPr>
                <p:cNvSpPr/>
                <p:nvPr/>
              </p:nvSpPr>
              <p:spPr>
                <a:xfrm>
                  <a:off x="7232753" y="4903342"/>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2" name="Oval 18">
                  <a:extLst>
                    <a:ext uri="{FF2B5EF4-FFF2-40B4-BE49-F238E27FC236}">
                      <a16:creationId xmlns:a16="http://schemas.microsoft.com/office/drawing/2014/main" id="{8E5300AC-0421-2D44-B5A2-430F19BDC350}"/>
                    </a:ext>
                  </a:extLst>
                </p:cNvPr>
                <p:cNvSpPr/>
                <p:nvPr/>
              </p:nvSpPr>
              <p:spPr>
                <a:xfrm>
                  <a:off x="6712699" y="4472364"/>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3" name="Oval 20">
                  <a:extLst>
                    <a:ext uri="{FF2B5EF4-FFF2-40B4-BE49-F238E27FC236}">
                      <a16:creationId xmlns:a16="http://schemas.microsoft.com/office/drawing/2014/main" id="{F71AF46B-A1D7-8E41-946A-B458D2378075}"/>
                    </a:ext>
                  </a:extLst>
                </p:cNvPr>
                <p:cNvSpPr/>
                <p:nvPr/>
              </p:nvSpPr>
              <p:spPr>
                <a:xfrm>
                  <a:off x="6672275" y="2236232"/>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4" name="Oval 21">
                  <a:extLst>
                    <a:ext uri="{FF2B5EF4-FFF2-40B4-BE49-F238E27FC236}">
                      <a16:creationId xmlns:a16="http://schemas.microsoft.com/office/drawing/2014/main" id="{17EC20F0-2914-A24A-B861-C65B1CF99759}"/>
                    </a:ext>
                  </a:extLst>
                </p:cNvPr>
                <p:cNvSpPr/>
                <p:nvPr/>
              </p:nvSpPr>
              <p:spPr>
                <a:xfrm>
                  <a:off x="7225677" y="1781978"/>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sp>
              <p:nvSpPr>
                <p:cNvPr id="65" name="Oval 22">
                  <a:extLst>
                    <a:ext uri="{FF2B5EF4-FFF2-40B4-BE49-F238E27FC236}">
                      <a16:creationId xmlns:a16="http://schemas.microsoft.com/office/drawing/2014/main" id="{368A20A1-193B-6F45-B23F-6BB6324883C1}"/>
                    </a:ext>
                  </a:extLst>
                </p:cNvPr>
                <p:cNvSpPr/>
                <p:nvPr/>
              </p:nvSpPr>
              <p:spPr>
                <a:xfrm>
                  <a:off x="6314444" y="3086329"/>
                  <a:ext cx="125824" cy="125239"/>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grpSp>
          <p:sp>
            <p:nvSpPr>
              <p:cNvPr id="66" name="Oval 19">
                <a:extLst>
                  <a:ext uri="{FF2B5EF4-FFF2-40B4-BE49-F238E27FC236}">
                    <a16:creationId xmlns:a16="http://schemas.microsoft.com/office/drawing/2014/main" id="{90D26691-116D-364A-9B76-1E774C69150C}"/>
                  </a:ext>
                </a:extLst>
              </p:cNvPr>
              <p:cNvSpPr/>
              <p:nvPr/>
            </p:nvSpPr>
            <p:spPr>
              <a:xfrm>
                <a:off x="7488727" y="3907659"/>
                <a:ext cx="125824" cy="125239"/>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latin typeface="Century Gothic" panose="020B0502020202020204" pitchFamily="34" charset="0"/>
                  <a:cs typeface="Arial" panose="020B0604020202020204" pitchFamily="34" charset="0"/>
                </a:endParaRPr>
              </a:p>
            </p:txBody>
          </p:sp>
        </p:grpSp>
        <p:sp>
          <p:nvSpPr>
            <p:cNvPr id="67" name="TextBox 34">
              <a:extLst>
                <a:ext uri="{FF2B5EF4-FFF2-40B4-BE49-F238E27FC236}">
                  <a16:creationId xmlns:a16="http://schemas.microsoft.com/office/drawing/2014/main" id="{748B3588-99F5-3A4C-BD7E-B37B999F2287}"/>
                </a:ext>
              </a:extLst>
            </p:cNvPr>
            <p:cNvSpPr txBox="1"/>
            <p:nvPr/>
          </p:nvSpPr>
          <p:spPr>
            <a:xfrm>
              <a:off x="6217096" y="3083450"/>
              <a:ext cx="1147065" cy="276999"/>
            </a:xfrm>
            <a:prstGeom prst="rect">
              <a:avLst/>
            </a:prstGeom>
            <a:noFill/>
          </p:spPr>
          <p:txBody>
            <a:bodyPr wrap="square" rtlCol="0">
              <a:spAutoFit/>
            </a:bodyPr>
            <a:lstStyle/>
            <a:p>
              <a:pPr algn="r"/>
              <a:r>
                <a:rPr lang="en-US" sz="1200" b="1" dirty="0">
                  <a:solidFill>
                    <a:schemeClr val="bg1"/>
                  </a:solidFill>
                  <a:latin typeface="Century Gothic" panose="020B0502020202020204" pitchFamily="34" charset="0"/>
                  <a:cs typeface="Arial" panose="020B0604020202020204" pitchFamily="34" charset="0"/>
                </a:rPr>
                <a:t>Italy</a:t>
              </a:r>
            </a:p>
          </p:txBody>
        </p:sp>
      </p:grpSp>
      <p:sp>
        <p:nvSpPr>
          <p:cNvPr id="68" name="内容占位符 3">
            <a:extLst>
              <a:ext uri="{FF2B5EF4-FFF2-40B4-BE49-F238E27FC236}">
                <a16:creationId xmlns:a16="http://schemas.microsoft.com/office/drawing/2014/main" id="{FCE9A993-592E-C64A-81E7-E8CA183755B0}"/>
              </a:ext>
            </a:extLst>
          </p:cNvPr>
          <p:cNvSpPr>
            <a:spLocks noChangeArrowheads="1"/>
          </p:cNvSpPr>
          <p:nvPr/>
        </p:nvSpPr>
        <p:spPr bwMode="auto">
          <a:xfrm>
            <a:off x="458200" y="2239728"/>
            <a:ext cx="5554357"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buClr>
                <a:srgbClr val="00B0F0"/>
              </a:buClr>
            </a:pP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3 x</a:t>
            </a:r>
            <a:r>
              <a:rPr lang="zh-CN"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CTI Customer Service Center with +200 Seats</a:t>
            </a:r>
          </a:p>
          <a:p>
            <a:pPr>
              <a:lnSpc>
                <a:spcPct val="150000"/>
              </a:lnSpc>
              <a:buClr>
                <a:srgbClr val="00B0F0"/>
              </a:buClr>
            </a:pP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Multilingual Call Center in Malaysia</a:t>
            </a:r>
          </a:p>
          <a:p>
            <a:pPr>
              <a:lnSpc>
                <a:spcPct val="150000"/>
              </a:lnSpc>
              <a:buClr>
                <a:srgbClr val="00B0F0"/>
              </a:buClr>
            </a:pP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Local Branches for Better and Faster Services</a:t>
            </a:r>
          </a:p>
          <a:p>
            <a:pPr>
              <a:lnSpc>
                <a:spcPct val="150000"/>
              </a:lnSpc>
              <a:buClr>
                <a:srgbClr val="00B0F0"/>
              </a:buClr>
            </a:pP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Remote Tech &amp; 24/7 Support</a:t>
            </a:r>
          </a:p>
          <a:p>
            <a:pPr>
              <a:lnSpc>
                <a:spcPct val="150000"/>
              </a:lnSpc>
              <a:buClr>
                <a:srgbClr val="00B0F0"/>
              </a:buClr>
            </a:pP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1 </a:t>
            </a:r>
            <a:r>
              <a:rPr lang="en-US" altLang="en-US" sz="1600" b="1" dirty="0">
                <a:solidFill>
                  <a:schemeClr val="bg1"/>
                </a:solidFill>
                <a:latin typeface="Century Gothic" panose="020B0502020202020204" pitchFamily="34" charset="0"/>
                <a:ea typeface="Microsoft YaHei" panose="020B0503020204020204" pitchFamily="34" charset="-122"/>
                <a:sym typeface="Century Gothic" panose="020B0502020202020204" pitchFamily="34" charset="0"/>
              </a:rPr>
              <a:t>x</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Vendor,</a:t>
            </a:r>
            <a:r>
              <a:rPr lang="zh-CN"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1 </a:t>
            </a:r>
            <a:r>
              <a:rPr lang="en-US" altLang="en-US" sz="1600" b="1" dirty="0">
                <a:solidFill>
                  <a:schemeClr val="bg1"/>
                </a:solidFill>
                <a:latin typeface="Century Gothic" panose="020B0502020202020204" pitchFamily="34" charset="0"/>
                <a:ea typeface="Microsoft YaHei" panose="020B0503020204020204" pitchFamily="34" charset="-122"/>
                <a:sym typeface="Century Gothic" panose="020B0502020202020204" pitchFamily="34" charset="0"/>
              </a:rPr>
              <a:t>x</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Support</a:t>
            </a:r>
            <a:r>
              <a:rPr lang="zh-CN"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team,</a:t>
            </a:r>
            <a:r>
              <a:rPr lang="zh-CN"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1 </a:t>
            </a:r>
            <a:r>
              <a:rPr lang="en-US" altLang="en-US" sz="1600" b="1" dirty="0">
                <a:solidFill>
                  <a:schemeClr val="bg1"/>
                </a:solidFill>
                <a:latin typeface="Century Gothic" panose="020B0502020202020204" pitchFamily="34" charset="0"/>
                <a:ea typeface="Microsoft YaHei" panose="020B0503020204020204" pitchFamily="34" charset="-122"/>
                <a:sym typeface="Century Gothic" panose="020B0502020202020204" pitchFamily="34" charset="0"/>
              </a:rPr>
              <a:t>x</a:t>
            </a:r>
            <a:r>
              <a:rPr lang="en-US" altLang="en-US" sz="1600" b="1" dirty="0">
                <a:solidFill>
                  <a:srgbClr val="00B0F0"/>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Deal</a:t>
            </a:r>
            <a:r>
              <a:rPr lang="zh-CN"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 </a:t>
            </a:r>
            <a:r>
              <a:rPr lang="en-US" altLang="en-US" sz="1600" b="1" dirty="0">
                <a:solidFill>
                  <a:srgbClr val="F8F8F8"/>
                </a:solidFill>
                <a:latin typeface="Century Gothic" panose="020B0502020202020204" pitchFamily="34" charset="0"/>
                <a:ea typeface="Microsoft YaHei" panose="020B0503020204020204" pitchFamily="34" charset="-122"/>
                <a:sym typeface="Century Gothic" panose="020B0502020202020204" pitchFamily="34" charset="0"/>
              </a:rPr>
              <a:t>registration</a:t>
            </a:r>
          </a:p>
        </p:txBody>
      </p:sp>
    </p:spTree>
    <p:extLst>
      <p:ext uri="{BB962C8B-B14F-4D97-AF65-F5344CB8AC3E}">
        <p14:creationId xmlns:p14="http://schemas.microsoft.com/office/powerpoint/2010/main" val="1568586344"/>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23EDC4-4A21-1144-912D-43E850A1A18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Footer Placeholder 2">
            <a:extLst>
              <a:ext uri="{FF2B5EF4-FFF2-40B4-BE49-F238E27FC236}">
                <a16:creationId xmlns:a16="http://schemas.microsoft.com/office/drawing/2014/main" id="{4B5B72F3-BCEF-AA48-9A57-C12B763F648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B2FF47FD-8A0F-6A4E-94D0-A5B20CDBA00A}"/>
              </a:ext>
            </a:extLst>
          </p:cNvPr>
          <p:cNvSpPr>
            <a:spLocks noGrp="1"/>
          </p:cNvSpPr>
          <p:nvPr>
            <p:ph type="sldNum" sz="quarter" idx="12"/>
          </p:nvPr>
        </p:nvSpPr>
        <p:spPr/>
        <p:txBody>
          <a:bodyPr/>
          <a:lstStyle/>
          <a:p>
            <a:r>
              <a:rPr lang="en-US" altLang="zh-CN"/>
              <a:t>Page  </a:t>
            </a:r>
            <a:fld id="{6F6B6950-8D1A-4668-8374-25B44628E0DF}" type="slidenum">
              <a:rPr lang="zh-CN" altLang="en-US" smtClean="0"/>
              <a:pPr/>
              <a:t>30</a:t>
            </a:fld>
            <a:endParaRPr lang="zh-CN" altLang="en-US" dirty="0"/>
          </a:p>
        </p:txBody>
      </p:sp>
      <p:sp>
        <p:nvSpPr>
          <p:cNvPr id="5" name="Title 4">
            <a:extLst>
              <a:ext uri="{FF2B5EF4-FFF2-40B4-BE49-F238E27FC236}">
                <a16:creationId xmlns:a16="http://schemas.microsoft.com/office/drawing/2014/main" id="{FBE510BB-2169-DD42-84AF-5B6D41D2F317}"/>
              </a:ext>
            </a:extLst>
          </p:cNvPr>
          <p:cNvSpPr>
            <a:spLocks noGrp="1"/>
          </p:cNvSpPr>
          <p:nvPr>
            <p:ph type="ctrTitle"/>
          </p:nvPr>
        </p:nvSpPr>
        <p:spPr>
          <a:xfrm>
            <a:off x="558800" y="165099"/>
            <a:ext cx="9187084" cy="550863"/>
          </a:xfrm>
        </p:spPr>
        <p:txBody>
          <a:bodyPr/>
          <a:lstStyle/>
          <a:p>
            <a:r>
              <a:rPr lang="en-US" dirty="0"/>
              <a:t>Join Us</a:t>
            </a:r>
            <a:r>
              <a:rPr lang="zh-CN" altLang="en-US" dirty="0"/>
              <a:t> </a:t>
            </a:r>
            <a:r>
              <a:rPr lang="en-US" altLang="zh-CN" dirty="0"/>
              <a:t>in Our Virtual Conference</a:t>
            </a:r>
            <a:endParaRPr lang="en-US" dirty="0"/>
          </a:p>
        </p:txBody>
      </p:sp>
      <p:pic>
        <p:nvPicPr>
          <p:cNvPr id="6" name="Picture 5">
            <a:extLst>
              <a:ext uri="{FF2B5EF4-FFF2-40B4-BE49-F238E27FC236}">
                <a16:creationId xmlns:a16="http://schemas.microsoft.com/office/drawing/2014/main" id="{F70BD8BE-15A5-7F43-BD6D-DEFBFED0115E}"/>
              </a:ext>
            </a:extLst>
          </p:cNvPr>
          <p:cNvPicPr>
            <a:picLocks noChangeAspect="1"/>
          </p:cNvPicPr>
          <p:nvPr/>
        </p:nvPicPr>
        <p:blipFill>
          <a:blip r:embed="rId2"/>
          <a:stretch>
            <a:fillRect/>
          </a:stretch>
        </p:blipFill>
        <p:spPr>
          <a:xfrm>
            <a:off x="1024126" y="3076684"/>
            <a:ext cx="10044952" cy="2394047"/>
          </a:xfrm>
          <a:prstGeom prst="rect">
            <a:avLst/>
          </a:prstGeom>
        </p:spPr>
      </p:pic>
      <p:sp>
        <p:nvSpPr>
          <p:cNvPr id="7" name="Rectangle 6">
            <a:extLst>
              <a:ext uri="{FF2B5EF4-FFF2-40B4-BE49-F238E27FC236}">
                <a16:creationId xmlns:a16="http://schemas.microsoft.com/office/drawing/2014/main" id="{BF507429-4E46-0646-8485-9AC09A47D2F6}"/>
              </a:ext>
            </a:extLst>
          </p:cNvPr>
          <p:cNvSpPr/>
          <p:nvPr/>
        </p:nvSpPr>
        <p:spPr>
          <a:xfrm>
            <a:off x="1131045" y="5916000"/>
            <a:ext cx="10044952" cy="369332"/>
          </a:xfrm>
          <a:prstGeom prst="rect">
            <a:avLst/>
          </a:prstGeom>
        </p:spPr>
        <p:txBody>
          <a:bodyPr wrap="square">
            <a:spAutoFit/>
          </a:bodyPr>
          <a:lstStyle/>
          <a:p>
            <a:r>
              <a:rPr lang="en-HK" dirty="0">
                <a:hlinkClick r:id="rId3" tooltip="https://us02web.zoom.us/webinar/register/6015879508706/wn_uqoinzz3r3ymnci4fit8sa"/>
              </a:rPr>
              <a:t>https://us02web.zoom.us/webinar/register/6015879508706/WN_UQoInzZ3R3ymNCi4FIt8SA</a:t>
            </a:r>
            <a:endParaRPr lang="en-HK" b="0" i="0" dirty="0">
              <a:effectLst/>
            </a:endParaRPr>
          </a:p>
        </p:txBody>
      </p:sp>
      <p:sp>
        <p:nvSpPr>
          <p:cNvPr id="8" name="Title 4">
            <a:extLst>
              <a:ext uri="{FF2B5EF4-FFF2-40B4-BE49-F238E27FC236}">
                <a16:creationId xmlns:a16="http://schemas.microsoft.com/office/drawing/2014/main" id="{A27AB789-4C17-3846-BF6D-1940E84EAA01}"/>
              </a:ext>
            </a:extLst>
          </p:cNvPr>
          <p:cNvSpPr txBox="1">
            <a:spLocks/>
          </p:cNvSpPr>
          <p:nvPr/>
        </p:nvSpPr>
        <p:spPr>
          <a:xfrm>
            <a:off x="4667064" y="1248937"/>
            <a:ext cx="3170106" cy="151656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b="1" kern="1200">
                <a:solidFill>
                  <a:schemeClr val="bg1"/>
                </a:solidFill>
                <a:latin typeface="+mj-lt"/>
                <a:ea typeface="+mj-ea"/>
                <a:cs typeface="+mj-cs"/>
              </a:defRPr>
            </a:lvl1pPr>
          </a:lstStyle>
          <a:p>
            <a:r>
              <a:rPr lang="en-US" sz="8800"/>
              <a:t>Q&amp;A</a:t>
            </a:r>
            <a:endParaRPr lang="en-US" sz="8800" dirty="0"/>
          </a:p>
        </p:txBody>
      </p:sp>
    </p:spTree>
    <p:extLst>
      <p:ext uri="{BB962C8B-B14F-4D97-AF65-F5344CB8AC3E}">
        <p14:creationId xmlns:p14="http://schemas.microsoft.com/office/powerpoint/2010/main" val="1473383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892526" y="2553573"/>
            <a:ext cx="4051109" cy="1028105"/>
            <a:chOff x="1320954" y="1989957"/>
            <a:chExt cx="4051109" cy="1028105"/>
          </a:xfrm>
        </p:grpSpPr>
        <p:sp>
          <p:nvSpPr>
            <p:cNvPr id="15" name="矩形 14"/>
            <p:cNvSpPr/>
            <p:nvPr/>
          </p:nvSpPr>
          <p:spPr>
            <a:xfrm>
              <a:off x="1320954" y="1989957"/>
              <a:ext cx="4051109"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charset="-122"/>
                </a:rPr>
                <a:t>THANK YOU</a:t>
              </a:r>
              <a:endParaRPr lang="zh-CN" altLang="en-US" sz="5400" b="1" dirty="0">
                <a:solidFill>
                  <a:schemeClr val="bg1"/>
                </a:solidFill>
                <a:latin typeface="Century Gothic" panose="020B0502020202020204" pitchFamily="34" charset="0"/>
              </a:endParaRPr>
            </a:p>
          </p:txBody>
        </p:sp>
        <p:cxnSp>
          <p:nvCxnSpPr>
            <p:cNvPr id="16" name="直接连接符 15"/>
            <p:cNvCxnSpPr/>
            <p:nvPr/>
          </p:nvCxnSpPr>
          <p:spPr>
            <a:xfrm>
              <a:off x="1448435" y="3018062"/>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gr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Sangfor Technologies Inc.</a:t>
              </a:r>
            </a:p>
          </p:txBody>
        </p:sp>
      </p:grpSp>
      <p:sp>
        <p:nvSpPr>
          <p:cNvPr id="13" name="矩形 58">
            <a:extLst>
              <a:ext uri="{FF2B5EF4-FFF2-40B4-BE49-F238E27FC236}">
                <a16:creationId xmlns:a16="http://schemas.microsoft.com/office/drawing/2014/main" id="{BB2B79C4-40D7-402A-B0D6-C569DB1A0CC8}"/>
              </a:ext>
            </a:extLst>
          </p:cNvPr>
          <p:cNvSpPr/>
          <p:nvPr/>
        </p:nvSpPr>
        <p:spPr>
          <a:xfrm>
            <a:off x="950693" y="3765676"/>
            <a:ext cx="3259226" cy="646331"/>
          </a:xfrm>
          <a:prstGeom prst="rect">
            <a:avLst/>
          </a:prstGeom>
        </p:spPr>
        <p:txBody>
          <a:bodyPr wrap="none">
            <a:spAutoFit/>
          </a:bodyPr>
          <a:lstStyle/>
          <a:p>
            <a:r>
              <a:rPr lang="en-US" altLang="zh-CN" b="1" dirty="0">
                <a:solidFill>
                  <a:schemeClr val="bg1"/>
                </a:solidFill>
                <a:latin typeface="Century Gothic" panose="020B0502020202020204" pitchFamily="34" charset="0"/>
                <a:ea typeface="微软雅黑" charset="-122"/>
              </a:rPr>
              <a:t>HCI is The Best Cornerstone </a:t>
            </a:r>
          </a:p>
          <a:p>
            <a:r>
              <a:rPr lang="en-US" altLang="zh-CN" b="1" dirty="0">
                <a:solidFill>
                  <a:schemeClr val="bg1"/>
                </a:solidFill>
                <a:latin typeface="Century Gothic" panose="020B0502020202020204" pitchFamily="34" charset="0"/>
                <a:ea typeface="微软雅黑" charset="-122"/>
              </a:rPr>
              <a:t>of Smart Manufacturing  </a:t>
            </a:r>
          </a:p>
        </p:txBody>
      </p:sp>
      <p:sp>
        <p:nvSpPr>
          <p:cNvPr id="14" name="矩形 60">
            <a:extLst>
              <a:ext uri="{FF2B5EF4-FFF2-40B4-BE49-F238E27FC236}">
                <a16:creationId xmlns:a16="http://schemas.microsoft.com/office/drawing/2014/main" id="{4521B3AA-9C3B-4383-BC4A-1C7054AA1363}"/>
              </a:ext>
            </a:extLst>
          </p:cNvPr>
          <p:cNvSpPr/>
          <p:nvPr/>
        </p:nvSpPr>
        <p:spPr>
          <a:xfrm>
            <a:off x="950693" y="4489194"/>
            <a:ext cx="3608680" cy="888256"/>
          </a:xfrm>
          <a:prstGeom prst="rect">
            <a:avLst/>
          </a:prstGeom>
        </p:spPr>
        <p:txBody>
          <a:bodyPr wrap="none">
            <a:spAutoFit/>
          </a:bodyPr>
          <a:lstStyle/>
          <a:p>
            <a:pPr>
              <a:lnSpc>
                <a:spcPct val="150000"/>
              </a:lnSpc>
            </a:pPr>
            <a:r>
              <a:rPr lang="en-US" altLang="zh-CN" sz="1200" dirty="0">
                <a:solidFill>
                  <a:schemeClr val="bg1"/>
                </a:solidFill>
                <a:latin typeface="Century Gothic" panose="020B0502020202020204" pitchFamily="34" charset="0"/>
                <a:ea typeface="微软雅黑" charset="-122"/>
              </a:rPr>
              <a:t>An Agile, Reliable &amp; Simple Solution </a:t>
            </a:r>
          </a:p>
          <a:p>
            <a:pPr>
              <a:lnSpc>
                <a:spcPct val="150000"/>
              </a:lnSpc>
            </a:pPr>
            <a:r>
              <a:rPr lang="en-US" altLang="zh-CN" sz="1200" dirty="0">
                <a:solidFill>
                  <a:schemeClr val="bg1"/>
                </a:solidFill>
                <a:latin typeface="Century Gothic" panose="020B0502020202020204" pitchFamily="34" charset="0"/>
                <a:ea typeface="微软雅黑" charset="-122"/>
              </a:rPr>
              <a:t>To Run And Protect All Enterprise Applications </a:t>
            </a:r>
          </a:p>
          <a:p>
            <a:pPr>
              <a:lnSpc>
                <a:spcPct val="150000"/>
              </a:lnSpc>
            </a:pPr>
            <a:endParaRPr lang="zh-CN" altLang="en-US" sz="12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964823392"/>
      </p:ext>
    </p:extLst>
  </p:cSld>
  <p:clrMapOvr>
    <a:masterClrMapping/>
  </p:clrMapOvr>
  <p:transition>
    <p:fade/>
  </p:transition>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12273</TotalTime>
  <Words>2209</Words>
  <Application>Microsoft Macintosh PowerPoint</Application>
  <PresentationFormat>Widescreen</PresentationFormat>
  <Paragraphs>595</Paragraphs>
  <Slides>32</Slides>
  <Notes>12</Notes>
  <HiddenSlides>1</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华文细黑</vt:lpstr>
      <vt:lpstr>Arial</vt:lpstr>
      <vt:lpstr>Calibri</vt:lpstr>
      <vt:lpstr>Cambria Math</vt:lpstr>
      <vt:lpstr>Century Gothic</vt:lpstr>
      <vt:lpstr>Office 主题</vt:lpstr>
      <vt:lpstr>PowerPoint Presentation</vt:lpstr>
      <vt:lpstr>PowerPoint Presentation</vt:lpstr>
      <vt:lpstr>The Fourth Industrial Revolution </vt:lpstr>
      <vt:lpstr>Industry 4.0 is Happening Now !</vt:lpstr>
      <vt:lpstr>PowerPoint Presentation</vt:lpstr>
      <vt:lpstr>The Technologies of Industry 4.0 Are Better to Achieve Business Goals</vt:lpstr>
      <vt:lpstr>However This New Trend Also Brings Some New Challenges to The IT Infrastructure</vt:lpstr>
      <vt:lpstr>The Concept of Traditional IT:  Hardware-Defined 3-Tier Infrastructure   </vt:lpstr>
      <vt:lpstr>One Obvious Problem:  Low-Value Business Contribution</vt:lpstr>
      <vt:lpstr>PowerPoint Presentation</vt:lpstr>
      <vt:lpstr>PowerPoint Presentation</vt:lpstr>
      <vt:lpstr>PowerPoint Presentation</vt:lpstr>
      <vt:lpstr>PowerPoint Presentation</vt:lpstr>
      <vt:lpstr>Sangfor SDDC Solution Framework For The Manufacturing Industry</vt:lpstr>
      <vt:lpstr>Typical Topology</vt:lpstr>
      <vt:lpstr>DR Solution for Multiple Data Centers </vt:lpstr>
      <vt:lpstr>Provide Reasonable Paths Using Either Existing Or Newly Built Environment   </vt:lpstr>
      <vt:lpstr>Core Technical Capability: Hyper-Converged Infrastructure</vt:lpstr>
      <vt:lpstr>Comprehensive Reliability for Business Critical Applications </vt:lpstr>
      <vt:lpstr>PowerPoint Presentation</vt:lpstr>
      <vt:lpstr>Industry-Leading Performance</vt:lpstr>
      <vt:lpstr>Unparalleled Visibility and Manageability</vt:lpstr>
      <vt:lpstr>Simplified Deployment Of Critical Apps</vt:lpstr>
      <vt:lpstr>End-to-End Security Design</vt:lpstr>
      <vt:lpstr>Simplified Policy-Based Management</vt:lpstr>
      <vt:lpstr>PowerPoint Presentation</vt:lpstr>
      <vt:lpstr>Customer Success Stories</vt:lpstr>
      <vt:lpstr>Sangfor Honorable Customers</vt:lpstr>
      <vt:lpstr>Fast Growing Brand</vt:lpstr>
      <vt:lpstr>Localized Response and Service  </vt:lpstr>
      <vt:lpstr>Join Us in Our Virtual Conference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Microsoft Office 用户</cp:lastModifiedBy>
  <cp:revision>282</cp:revision>
  <dcterms:created xsi:type="dcterms:W3CDTF">2019-02-27T02:00:39Z</dcterms:created>
  <dcterms:modified xsi:type="dcterms:W3CDTF">2020-04-28T08:58:00Z</dcterms:modified>
</cp:coreProperties>
</file>