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89" autoAdjust="0"/>
    <p:restoredTop sz="94660"/>
  </p:normalViewPr>
  <p:slideViewPr>
    <p:cSldViewPr snapToGrid="0">
      <p:cViewPr varScale="1">
        <p:scale>
          <a:sx n="130" d="100"/>
          <a:sy n="130" d="100"/>
        </p:scale>
        <p:origin x="192" y="3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30200" y="963549"/>
            <a:ext cx="11572240" cy="3637915"/>
          </a:xfrm>
          <a:prstGeom prst="rect">
            <a:avLst/>
          </a:prstGeom>
          <a:ln w="25400">
            <a:solidFill>
              <a:schemeClr val="tx1">
                <a:alpha val="94000"/>
              </a:schemeClr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9" name="矩形 8"/>
          <p:cNvSpPr/>
          <p:nvPr/>
        </p:nvSpPr>
        <p:spPr>
          <a:xfrm>
            <a:off x="488315" y="1206500"/>
            <a:ext cx="11231880" cy="16948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88315" y="1684655"/>
            <a:ext cx="11144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/>
              <a:t>Sangfor</a:t>
            </a:r>
          </a:p>
          <a:p>
            <a:r>
              <a:rPr lang="en-US" altLang="zh-CN" sz="1200" b="1"/>
              <a:t>Cloud </a:t>
            </a:r>
          </a:p>
          <a:p>
            <a:r>
              <a:rPr lang="en-US" altLang="zh-CN" sz="1200" b="1"/>
              <a:t>Center</a:t>
            </a:r>
          </a:p>
          <a:p>
            <a:r>
              <a:rPr lang="en-US" altLang="zh-CN" sz="1200" b="1"/>
              <a:t>(SCC)</a:t>
            </a:r>
          </a:p>
        </p:txBody>
      </p:sp>
      <p:sp>
        <p:nvSpPr>
          <p:cNvPr id="17" name="圆角矩形 11"/>
          <p:cNvSpPr/>
          <p:nvPr/>
        </p:nvSpPr>
        <p:spPr>
          <a:xfrm>
            <a:off x="1299845" y="159893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697480" y="1206500"/>
            <a:ext cx="948690" cy="27559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/>
          <a:p>
            <a:r>
              <a:rPr lang="en-US" altLang="zh-CN" sz="1200"/>
              <a:t>Operating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5720715" y="1206500"/>
            <a:ext cx="1278255" cy="27559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/>
              <a:t>User Potral</a:t>
            </a:r>
          </a:p>
        </p:txBody>
      </p:sp>
      <p:sp>
        <p:nvSpPr>
          <p:cNvPr id="58" name="矩形 57"/>
          <p:cNvSpPr/>
          <p:nvPr/>
        </p:nvSpPr>
        <p:spPr>
          <a:xfrm>
            <a:off x="488315" y="3244850"/>
            <a:ext cx="11231880" cy="11156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488315" y="3362960"/>
            <a:ext cx="16522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/>
              <a:t>Foundation</a:t>
            </a:r>
          </a:p>
          <a:p>
            <a:r>
              <a:rPr lang="en-US" altLang="zh-CN" sz="1200" b="1"/>
              <a:t>Components</a:t>
            </a:r>
          </a:p>
        </p:txBody>
      </p:sp>
      <p:sp>
        <p:nvSpPr>
          <p:cNvPr id="60" name="圆角矩形 54"/>
          <p:cNvSpPr/>
          <p:nvPr/>
        </p:nvSpPr>
        <p:spPr>
          <a:xfrm>
            <a:off x="2148205" y="3460369"/>
            <a:ext cx="1136650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2089150" y="3460115"/>
            <a:ext cx="136334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Big data </a:t>
            </a:r>
            <a:r>
              <a:rPr lang="en-US" altLang="zh-CN" sz="1200" dirty="0"/>
              <a:t>E</a:t>
            </a:r>
            <a:r>
              <a:rPr lang="zh-CN" altLang="en-US" sz="1200" dirty="0"/>
              <a:t>ngine</a:t>
            </a:r>
          </a:p>
        </p:txBody>
      </p:sp>
      <p:sp>
        <p:nvSpPr>
          <p:cNvPr id="62" name="圆角矩形 56"/>
          <p:cNvSpPr/>
          <p:nvPr/>
        </p:nvSpPr>
        <p:spPr>
          <a:xfrm>
            <a:off x="3781425" y="3470529"/>
            <a:ext cx="1136650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62"/>
          <p:cNvSpPr txBox="1"/>
          <p:nvPr/>
        </p:nvSpPr>
        <p:spPr>
          <a:xfrm>
            <a:off x="3811905" y="3399409"/>
            <a:ext cx="11245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/>
              <a:t>Distributed</a:t>
            </a:r>
          </a:p>
          <a:p>
            <a:r>
              <a:rPr lang="en-US" altLang="zh-CN" sz="1200"/>
              <a:t>C</a:t>
            </a:r>
            <a:r>
              <a:rPr lang="zh-CN" altLang="en-US" sz="1200"/>
              <a:t>lusters</a:t>
            </a:r>
          </a:p>
        </p:txBody>
      </p:sp>
      <p:sp>
        <p:nvSpPr>
          <p:cNvPr id="64" name="圆角矩形 58"/>
          <p:cNvSpPr/>
          <p:nvPr/>
        </p:nvSpPr>
        <p:spPr>
          <a:xfrm>
            <a:off x="5365750" y="3470529"/>
            <a:ext cx="1463675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文本框 64"/>
          <p:cNvSpPr txBox="1"/>
          <p:nvPr/>
        </p:nvSpPr>
        <p:spPr>
          <a:xfrm>
            <a:off x="5387975" y="3389249"/>
            <a:ext cx="14509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/>
              <a:t>Distributed </a:t>
            </a:r>
            <a:r>
              <a:rPr lang="en-US" altLang="zh-CN" sz="1200"/>
              <a:t>C</a:t>
            </a:r>
            <a:r>
              <a:rPr lang="zh-CN" altLang="en-US" sz="1200"/>
              <a:t>onfiguration</a:t>
            </a:r>
          </a:p>
        </p:txBody>
      </p:sp>
      <p:sp>
        <p:nvSpPr>
          <p:cNvPr id="67" name="矩形 66"/>
          <p:cNvSpPr/>
          <p:nvPr/>
        </p:nvSpPr>
        <p:spPr>
          <a:xfrm>
            <a:off x="488315" y="4813935"/>
            <a:ext cx="11231880" cy="18148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圆角矩形 62"/>
          <p:cNvSpPr/>
          <p:nvPr/>
        </p:nvSpPr>
        <p:spPr>
          <a:xfrm>
            <a:off x="7179945" y="3475609"/>
            <a:ext cx="1148080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/>
          <p:cNvSpPr txBox="1"/>
          <p:nvPr/>
        </p:nvSpPr>
        <p:spPr>
          <a:xfrm>
            <a:off x="7204075" y="3404489"/>
            <a:ext cx="11360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/>
              <a:t>Internationa</a:t>
            </a:r>
            <a:r>
              <a:rPr lang="en-US" altLang="zh-CN" sz="1200"/>
              <a:t>l F</a:t>
            </a:r>
            <a:r>
              <a:rPr lang="zh-CN" altLang="en-US" sz="1200"/>
              <a:t>ramework</a:t>
            </a:r>
          </a:p>
        </p:txBody>
      </p:sp>
      <p:sp>
        <p:nvSpPr>
          <p:cNvPr id="70" name="圆角矩形 64"/>
          <p:cNvSpPr/>
          <p:nvPr/>
        </p:nvSpPr>
        <p:spPr>
          <a:xfrm>
            <a:off x="8639175" y="3475355"/>
            <a:ext cx="1332865" cy="3479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solidFill>
                  <a:schemeClr val="tx1"/>
                </a:solidFill>
              </a:rPr>
              <a:t>Role Based Access Control</a:t>
            </a:r>
          </a:p>
        </p:txBody>
      </p:sp>
      <p:sp>
        <p:nvSpPr>
          <p:cNvPr id="74" name="圆角矩形 68"/>
          <p:cNvSpPr/>
          <p:nvPr/>
        </p:nvSpPr>
        <p:spPr>
          <a:xfrm>
            <a:off x="1847215" y="3915029"/>
            <a:ext cx="1420495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1859280" y="3823589"/>
            <a:ext cx="15843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/>
              <a:t>Data analysis </a:t>
            </a:r>
            <a:r>
              <a:rPr lang="en-US" altLang="zh-CN" sz="1200" dirty="0"/>
              <a:t>M</a:t>
            </a:r>
            <a:r>
              <a:rPr lang="zh-CN" altLang="en-US" sz="1200" dirty="0"/>
              <a:t>iddleware</a:t>
            </a:r>
          </a:p>
        </p:txBody>
      </p:sp>
      <p:sp>
        <p:nvSpPr>
          <p:cNvPr id="76" name="圆角矩形 70"/>
          <p:cNvSpPr/>
          <p:nvPr/>
        </p:nvSpPr>
        <p:spPr>
          <a:xfrm>
            <a:off x="5028565" y="3915029"/>
            <a:ext cx="1136650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文本框 76"/>
          <p:cNvSpPr txBox="1"/>
          <p:nvPr/>
        </p:nvSpPr>
        <p:spPr>
          <a:xfrm>
            <a:off x="5040630" y="3833749"/>
            <a:ext cx="11245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/>
              <a:t>Automate </a:t>
            </a:r>
            <a:r>
              <a:rPr lang="en-US" altLang="zh-CN" sz="1200" dirty="0"/>
              <a:t>D</a:t>
            </a:r>
            <a:r>
              <a:rPr lang="zh-CN" altLang="en-US" sz="1200" dirty="0"/>
              <a:t>eployment</a:t>
            </a:r>
          </a:p>
        </p:txBody>
      </p:sp>
      <p:sp>
        <p:nvSpPr>
          <p:cNvPr id="78" name="圆角矩形 72"/>
          <p:cNvSpPr/>
          <p:nvPr/>
        </p:nvSpPr>
        <p:spPr>
          <a:xfrm>
            <a:off x="6602730" y="3915029"/>
            <a:ext cx="1583690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文本框 78"/>
          <p:cNvSpPr txBox="1"/>
          <p:nvPr/>
        </p:nvSpPr>
        <p:spPr>
          <a:xfrm>
            <a:off x="6614795" y="3915029"/>
            <a:ext cx="163766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/>
              <a:t>H</a:t>
            </a:r>
            <a:r>
              <a:rPr lang="zh-CN" altLang="en-US" sz="1200" dirty="0"/>
              <a:t>ot </a:t>
            </a:r>
            <a:r>
              <a:rPr lang="en-US" altLang="zh-CN" sz="1200" dirty="0"/>
              <a:t>U</a:t>
            </a:r>
            <a:r>
              <a:rPr lang="zh-CN" altLang="en-US" sz="1200" dirty="0"/>
              <a:t>pgrade</a:t>
            </a:r>
          </a:p>
        </p:txBody>
      </p:sp>
      <p:sp>
        <p:nvSpPr>
          <p:cNvPr id="80" name="圆角矩形 74"/>
          <p:cNvSpPr/>
          <p:nvPr/>
        </p:nvSpPr>
        <p:spPr>
          <a:xfrm>
            <a:off x="8536940" y="3915029"/>
            <a:ext cx="1780540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1299845" y="4979924"/>
            <a:ext cx="2371090" cy="1490980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文本框 81"/>
          <p:cNvSpPr txBox="1"/>
          <p:nvPr/>
        </p:nvSpPr>
        <p:spPr>
          <a:xfrm>
            <a:off x="8549005" y="3904869"/>
            <a:ext cx="189865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Distributed </a:t>
            </a:r>
            <a:r>
              <a:rPr lang="en-US" altLang="zh-CN" sz="1200" dirty="0"/>
              <a:t>D</a:t>
            </a:r>
            <a:r>
              <a:rPr lang="zh-CN" altLang="en-US" sz="1200" dirty="0"/>
              <a:t>ata cent</a:t>
            </a:r>
            <a:r>
              <a:rPr lang="en-US" altLang="zh-CN" sz="1200" dirty="0"/>
              <a:t>er</a:t>
            </a:r>
          </a:p>
        </p:txBody>
      </p:sp>
      <p:sp>
        <p:nvSpPr>
          <p:cNvPr id="83" name="圆角矩形 77"/>
          <p:cNvSpPr/>
          <p:nvPr/>
        </p:nvSpPr>
        <p:spPr>
          <a:xfrm>
            <a:off x="1421130" y="5176774"/>
            <a:ext cx="2152650" cy="50292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文本框 83"/>
          <p:cNvSpPr txBox="1"/>
          <p:nvPr/>
        </p:nvSpPr>
        <p:spPr>
          <a:xfrm>
            <a:off x="2120265" y="5244084"/>
            <a:ext cx="6819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SCP</a:t>
            </a:r>
          </a:p>
        </p:txBody>
      </p:sp>
      <p:sp>
        <p:nvSpPr>
          <p:cNvPr id="85" name="圆角矩形 79"/>
          <p:cNvSpPr/>
          <p:nvPr/>
        </p:nvSpPr>
        <p:spPr>
          <a:xfrm>
            <a:off x="1421130" y="5870194"/>
            <a:ext cx="2152650" cy="50292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文本框 85"/>
          <p:cNvSpPr txBox="1"/>
          <p:nvPr/>
        </p:nvSpPr>
        <p:spPr>
          <a:xfrm>
            <a:off x="2120265" y="5937504"/>
            <a:ext cx="6819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HCI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1485900" y="4814189"/>
            <a:ext cx="826770" cy="27559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/>
              <a:t>region-1</a:t>
            </a:r>
          </a:p>
        </p:txBody>
      </p:sp>
      <p:sp>
        <p:nvSpPr>
          <p:cNvPr id="88" name="矩形 87"/>
          <p:cNvSpPr/>
          <p:nvPr/>
        </p:nvSpPr>
        <p:spPr>
          <a:xfrm>
            <a:off x="5057775" y="4969129"/>
            <a:ext cx="2371090" cy="1490980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圆角矩形 83"/>
          <p:cNvSpPr/>
          <p:nvPr/>
        </p:nvSpPr>
        <p:spPr>
          <a:xfrm>
            <a:off x="5179060" y="5165979"/>
            <a:ext cx="2152650" cy="50292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文本框 89"/>
          <p:cNvSpPr txBox="1"/>
          <p:nvPr/>
        </p:nvSpPr>
        <p:spPr>
          <a:xfrm>
            <a:off x="5878195" y="5233289"/>
            <a:ext cx="6819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SCP</a:t>
            </a:r>
          </a:p>
        </p:txBody>
      </p:sp>
      <p:sp>
        <p:nvSpPr>
          <p:cNvPr id="91" name="圆角矩形 85"/>
          <p:cNvSpPr/>
          <p:nvPr/>
        </p:nvSpPr>
        <p:spPr>
          <a:xfrm>
            <a:off x="5179060" y="5859399"/>
            <a:ext cx="2152650" cy="50292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文本框 91"/>
          <p:cNvSpPr txBox="1"/>
          <p:nvPr/>
        </p:nvSpPr>
        <p:spPr>
          <a:xfrm>
            <a:off x="5878195" y="5926709"/>
            <a:ext cx="6819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HCI</a:t>
            </a:r>
          </a:p>
        </p:txBody>
      </p:sp>
      <p:sp>
        <p:nvSpPr>
          <p:cNvPr id="93" name="文本框 92"/>
          <p:cNvSpPr txBox="1"/>
          <p:nvPr/>
        </p:nvSpPr>
        <p:spPr>
          <a:xfrm>
            <a:off x="5245735" y="4814189"/>
            <a:ext cx="890270" cy="27559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/>
              <a:t>region-2</a:t>
            </a:r>
          </a:p>
        </p:txBody>
      </p:sp>
      <p:sp>
        <p:nvSpPr>
          <p:cNvPr id="94" name="矩形 93"/>
          <p:cNvSpPr/>
          <p:nvPr/>
        </p:nvSpPr>
        <p:spPr>
          <a:xfrm>
            <a:off x="8997950" y="4979924"/>
            <a:ext cx="2371090" cy="1490980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圆角矩形 89"/>
          <p:cNvSpPr/>
          <p:nvPr/>
        </p:nvSpPr>
        <p:spPr>
          <a:xfrm>
            <a:off x="9119235" y="5176774"/>
            <a:ext cx="2152650" cy="50292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/>
          <p:cNvSpPr txBox="1"/>
          <p:nvPr/>
        </p:nvSpPr>
        <p:spPr>
          <a:xfrm>
            <a:off x="9818370" y="5244084"/>
            <a:ext cx="6819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SCP</a:t>
            </a:r>
          </a:p>
        </p:txBody>
      </p:sp>
      <p:sp>
        <p:nvSpPr>
          <p:cNvPr id="97" name="圆角矩形 91"/>
          <p:cNvSpPr/>
          <p:nvPr/>
        </p:nvSpPr>
        <p:spPr>
          <a:xfrm>
            <a:off x="9119235" y="5870194"/>
            <a:ext cx="2152650" cy="50292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文本框 97"/>
          <p:cNvSpPr txBox="1"/>
          <p:nvPr/>
        </p:nvSpPr>
        <p:spPr>
          <a:xfrm>
            <a:off x="9818370" y="5937504"/>
            <a:ext cx="6819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HCI</a:t>
            </a:r>
          </a:p>
        </p:txBody>
      </p:sp>
      <p:sp>
        <p:nvSpPr>
          <p:cNvPr id="99" name="文本框 98"/>
          <p:cNvSpPr txBox="1"/>
          <p:nvPr/>
        </p:nvSpPr>
        <p:spPr>
          <a:xfrm>
            <a:off x="9199880" y="4814189"/>
            <a:ext cx="956310" cy="276999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/>
              <a:t>region-N</a:t>
            </a:r>
          </a:p>
        </p:txBody>
      </p:sp>
      <p:sp>
        <p:nvSpPr>
          <p:cNvPr id="102" name="上箭头 96"/>
          <p:cNvSpPr/>
          <p:nvPr/>
        </p:nvSpPr>
        <p:spPr>
          <a:xfrm>
            <a:off x="2023110" y="4360164"/>
            <a:ext cx="668655" cy="582930"/>
          </a:xfrm>
          <a:prstGeom prst="up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上箭头 97"/>
          <p:cNvSpPr/>
          <p:nvPr/>
        </p:nvSpPr>
        <p:spPr>
          <a:xfrm>
            <a:off x="5916295" y="2740279"/>
            <a:ext cx="678180" cy="571500"/>
          </a:xfrm>
          <a:prstGeom prst="up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上箭头 98"/>
          <p:cNvSpPr/>
          <p:nvPr/>
        </p:nvSpPr>
        <p:spPr>
          <a:xfrm>
            <a:off x="5916295" y="4379849"/>
            <a:ext cx="617220" cy="544195"/>
          </a:xfrm>
          <a:prstGeom prst="up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上箭头 99"/>
          <p:cNvSpPr/>
          <p:nvPr/>
        </p:nvSpPr>
        <p:spPr>
          <a:xfrm>
            <a:off x="9772650" y="4399534"/>
            <a:ext cx="652145" cy="505460"/>
          </a:xfrm>
          <a:prstGeom prst="up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文本框 105"/>
          <p:cNvSpPr txBox="1"/>
          <p:nvPr/>
        </p:nvSpPr>
        <p:spPr>
          <a:xfrm>
            <a:off x="3519805" y="501650"/>
            <a:ext cx="5130800" cy="36830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Sangfor Alliance Cloud Service Platform</a:t>
            </a:r>
          </a:p>
        </p:txBody>
      </p:sp>
      <p:sp>
        <p:nvSpPr>
          <p:cNvPr id="107" name="圆角矩形 101"/>
          <p:cNvSpPr/>
          <p:nvPr/>
        </p:nvSpPr>
        <p:spPr>
          <a:xfrm>
            <a:off x="3564890" y="3915029"/>
            <a:ext cx="1242060" cy="3168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文本框 107"/>
          <p:cNvSpPr txBox="1"/>
          <p:nvPr/>
        </p:nvSpPr>
        <p:spPr>
          <a:xfrm>
            <a:off x="3576955" y="3843909"/>
            <a:ext cx="1295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/>
              <a:t>Multi-layer user System</a:t>
            </a:r>
          </a:p>
        </p:txBody>
      </p:sp>
      <p:sp>
        <p:nvSpPr>
          <p:cNvPr id="115" name="文本框 114"/>
          <p:cNvSpPr txBox="1"/>
          <p:nvPr/>
        </p:nvSpPr>
        <p:spPr>
          <a:xfrm>
            <a:off x="467995" y="5347970"/>
            <a:ext cx="16522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/>
              <a:t>Cloud</a:t>
            </a:r>
          </a:p>
          <a:p>
            <a:r>
              <a:rPr lang="en-US" altLang="zh-CN" sz="1200" b="1"/>
              <a:t>Business</a:t>
            </a:r>
          </a:p>
          <a:p>
            <a:r>
              <a:rPr lang="en-US" altLang="zh-CN" sz="1200" b="1"/>
              <a:t>Layer</a:t>
            </a:r>
          </a:p>
        </p:txBody>
      </p:sp>
      <p:sp>
        <p:nvSpPr>
          <p:cNvPr id="141" name="圆角矩形 11"/>
          <p:cNvSpPr/>
          <p:nvPr/>
        </p:nvSpPr>
        <p:spPr>
          <a:xfrm>
            <a:off x="2609215" y="159893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圆角矩形 11"/>
          <p:cNvSpPr/>
          <p:nvPr/>
        </p:nvSpPr>
        <p:spPr>
          <a:xfrm>
            <a:off x="1299845" y="193167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圆角矩形 11"/>
          <p:cNvSpPr/>
          <p:nvPr/>
        </p:nvSpPr>
        <p:spPr>
          <a:xfrm>
            <a:off x="2609215" y="193167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圆角矩形 11"/>
          <p:cNvSpPr/>
          <p:nvPr/>
        </p:nvSpPr>
        <p:spPr>
          <a:xfrm>
            <a:off x="1299210" y="261620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圆角矩形 11"/>
          <p:cNvSpPr/>
          <p:nvPr/>
        </p:nvSpPr>
        <p:spPr>
          <a:xfrm>
            <a:off x="1299845" y="2270125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圆角矩形 11"/>
          <p:cNvSpPr/>
          <p:nvPr/>
        </p:nvSpPr>
        <p:spPr>
          <a:xfrm>
            <a:off x="3933190" y="1598930"/>
            <a:ext cx="1124585" cy="3321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圆角矩形 11"/>
          <p:cNvSpPr/>
          <p:nvPr/>
        </p:nvSpPr>
        <p:spPr>
          <a:xfrm>
            <a:off x="3933190" y="2023110"/>
            <a:ext cx="1124585" cy="353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文本框 139"/>
          <p:cNvSpPr txBox="1"/>
          <p:nvPr/>
        </p:nvSpPr>
        <p:spPr>
          <a:xfrm>
            <a:off x="1299210" y="1598930"/>
            <a:ext cx="121729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Multi-Datacenter</a:t>
            </a:r>
          </a:p>
        </p:txBody>
      </p:sp>
      <p:sp>
        <p:nvSpPr>
          <p:cNvPr id="116" name="文本框 115"/>
          <p:cNvSpPr txBox="1"/>
          <p:nvPr/>
        </p:nvSpPr>
        <p:spPr>
          <a:xfrm>
            <a:off x="2578735" y="1598930"/>
            <a:ext cx="13119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User Management</a:t>
            </a:r>
          </a:p>
        </p:txBody>
      </p:sp>
      <p:sp>
        <p:nvSpPr>
          <p:cNvPr id="117" name="文本框 116"/>
          <p:cNvSpPr txBox="1"/>
          <p:nvPr/>
        </p:nvSpPr>
        <p:spPr>
          <a:xfrm>
            <a:off x="3933825" y="1565910"/>
            <a:ext cx="13119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Usage Management</a:t>
            </a:r>
          </a:p>
        </p:txBody>
      </p:sp>
      <p:sp>
        <p:nvSpPr>
          <p:cNvPr id="151" name="圆角矩形 11"/>
          <p:cNvSpPr/>
          <p:nvPr/>
        </p:nvSpPr>
        <p:spPr>
          <a:xfrm>
            <a:off x="3933825" y="2494915"/>
            <a:ext cx="1124585" cy="3321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圆角矩形 11"/>
          <p:cNvSpPr/>
          <p:nvPr/>
        </p:nvSpPr>
        <p:spPr>
          <a:xfrm>
            <a:off x="10147300" y="1598930"/>
            <a:ext cx="1124585" cy="3321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文本框 118"/>
          <p:cNvSpPr txBox="1"/>
          <p:nvPr/>
        </p:nvSpPr>
        <p:spPr>
          <a:xfrm>
            <a:off x="3933825" y="2467610"/>
            <a:ext cx="13119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Tickets Management</a:t>
            </a:r>
          </a:p>
        </p:txBody>
      </p:sp>
      <p:sp>
        <p:nvSpPr>
          <p:cNvPr id="123" name="文本框 122"/>
          <p:cNvSpPr txBox="1"/>
          <p:nvPr/>
        </p:nvSpPr>
        <p:spPr>
          <a:xfrm>
            <a:off x="1299845" y="1931035"/>
            <a:ext cx="13119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IM system</a:t>
            </a:r>
          </a:p>
        </p:txBody>
      </p:sp>
      <p:sp>
        <p:nvSpPr>
          <p:cNvPr id="120" name="文本框 119"/>
          <p:cNvSpPr txBox="1"/>
          <p:nvPr/>
        </p:nvSpPr>
        <p:spPr>
          <a:xfrm>
            <a:off x="2568575" y="1937385"/>
            <a:ext cx="13119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Operation auditing</a:t>
            </a:r>
          </a:p>
        </p:txBody>
      </p:sp>
      <p:sp>
        <p:nvSpPr>
          <p:cNvPr id="121" name="文本框 120"/>
          <p:cNvSpPr txBox="1"/>
          <p:nvPr/>
        </p:nvSpPr>
        <p:spPr>
          <a:xfrm>
            <a:off x="3933190" y="2023110"/>
            <a:ext cx="13119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Life-cycle Management</a:t>
            </a:r>
          </a:p>
        </p:txBody>
      </p:sp>
      <p:sp>
        <p:nvSpPr>
          <p:cNvPr id="122" name="文本框 121"/>
          <p:cNvSpPr txBox="1"/>
          <p:nvPr/>
        </p:nvSpPr>
        <p:spPr>
          <a:xfrm>
            <a:off x="1243965" y="2621280"/>
            <a:ext cx="13119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Customized Brand</a:t>
            </a:r>
          </a:p>
        </p:txBody>
      </p:sp>
      <p:sp>
        <p:nvSpPr>
          <p:cNvPr id="153" name="圆角矩形 11"/>
          <p:cNvSpPr/>
          <p:nvPr/>
        </p:nvSpPr>
        <p:spPr>
          <a:xfrm>
            <a:off x="7686675" y="159893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文本框 136"/>
          <p:cNvSpPr txBox="1"/>
          <p:nvPr/>
        </p:nvSpPr>
        <p:spPr>
          <a:xfrm>
            <a:off x="1310005" y="2270125"/>
            <a:ext cx="13119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IAM</a:t>
            </a:r>
          </a:p>
        </p:txBody>
      </p:sp>
      <p:sp>
        <p:nvSpPr>
          <p:cNvPr id="154" name="圆角矩形 11"/>
          <p:cNvSpPr/>
          <p:nvPr/>
        </p:nvSpPr>
        <p:spPr>
          <a:xfrm>
            <a:off x="2609215" y="2270125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圆角矩形 11"/>
          <p:cNvSpPr/>
          <p:nvPr/>
        </p:nvSpPr>
        <p:spPr>
          <a:xfrm>
            <a:off x="2609215" y="261620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文本框 117"/>
          <p:cNvSpPr txBox="1"/>
          <p:nvPr/>
        </p:nvSpPr>
        <p:spPr>
          <a:xfrm>
            <a:off x="2611755" y="2270125"/>
            <a:ext cx="13119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Billing &amp; Metering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2621915" y="2616200"/>
            <a:ext cx="13119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......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9113520" y="1206500"/>
            <a:ext cx="1087120" cy="27559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/>
          <a:p>
            <a:r>
              <a:rPr lang="en-US" altLang="zh-CN" sz="1200"/>
              <a:t>Maintance</a:t>
            </a:r>
          </a:p>
        </p:txBody>
      </p:sp>
      <p:sp>
        <p:nvSpPr>
          <p:cNvPr id="125" name="文本框 124"/>
          <p:cNvSpPr txBox="1"/>
          <p:nvPr/>
        </p:nvSpPr>
        <p:spPr>
          <a:xfrm>
            <a:off x="7686675" y="1598930"/>
            <a:ext cx="132778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CMDB</a:t>
            </a:r>
          </a:p>
        </p:txBody>
      </p:sp>
      <p:sp>
        <p:nvSpPr>
          <p:cNvPr id="132" name="文本框 131"/>
          <p:cNvSpPr txBox="1"/>
          <p:nvPr/>
        </p:nvSpPr>
        <p:spPr>
          <a:xfrm>
            <a:off x="10125710" y="1558290"/>
            <a:ext cx="15843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Dedicated assets Visualization</a:t>
            </a:r>
          </a:p>
        </p:txBody>
      </p:sp>
      <p:sp>
        <p:nvSpPr>
          <p:cNvPr id="157" name="圆角矩形 11"/>
          <p:cNvSpPr/>
          <p:nvPr/>
        </p:nvSpPr>
        <p:spPr>
          <a:xfrm>
            <a:off x="8924925" y="159893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圆角矩形 11"/>
          <p:cNvSpPr/>
          <p:nvPr/>
        </p:nvSpPr>
        <p:spPr>
          <a:xfrm>
            <a:off x="7686675" y="1937385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圆角矩形 11"/>
          <p:cNvSpPr/>
          <p:nvPr/>
        </p:nvSpPr>
        <p:spPr>
          <a:xfrm>
            <a:off x="8924925" y="1937385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圆角矩形 11"/>
          <p:cNvSpPr/>
          <p:nvPr/>
        </p:nvSpPr>
        <p:spPr>
          <a:xfrm>
            <a:off x="7686675" y="2249805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圆角矩形 11"/>
          <p:cNvSpPr/>
          <p:nvPr/>
        </p:nvSpPr>
        <p:spPr>
          <a:xfrm>
            <a:off x="8924925" y="2249805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圆角矩形 11"/>
          <p:cNvSpPr/>
          <p:nvPr/>
        </p:nvSpPr>
        <p:spPr>
          <a:xfrm>
            <a:off x="10147300" y="201422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圆角矩形 11"/>
          <p:cNvSpPr/>
          <p:nvPr/>
        </p:nvSpPr>
        <p:spPr>
          <a:xfrm>
            <a:off x="7686675" y="258191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圆角矩形 11"/>
          <p:cNvSpPr/>
          <p:nvPr/>
        </p:nvSpPr>
        <p:spPr>
          <a:xfrm>
            <a:off x="8924925" y="2581910"/>
            <a:ext cx="1124585" cy="245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文本框 123"/>
          <p:cNvSpPr txBox="1"/>
          <p:nvPr/>
        </p:nvSpPr>
        <p:spPr>
          <a:xfrm>
            <a:off x="7619365" y="1941830"/>
            <a:ext cx="132778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Alert Management</a:t>
            </a:r>
          </a:p>
        </p:txBody>
      </p:sp>
      <p:sp>
        <p:nvSpPr>
          <p:cNvPr id="134" name="文本框 133"/>
          <p:cNvSpPr txBox="1"/>
          <p:nvPr/>
        </p:nvSpPr>
        <p:spPr>
          <a:xfrm>
            <a:off x="7619365" y="2249805"/>
            <a:ext cx="158432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>
                <a:sym typeface="+mn-ea"/>
              </a:rPr>
              <a:t>Capacity </a:t>
            </a:r>
            <a:r>
              <a:rPr lang="en-US" altLang="zh-CN" sz="1000"/>
              <a:t>Analysis </a:t>
            </a:r>
          </a:p>
        </p:txBody>
      </p:sp>
      <p:sp>
        <p:nvSpPr>
          <p:cNvPr id="128" name="文本框 127"/>
          <p:cNvSpPr txBox="1"/>
          <p:nvPr/>
        </p:nvSpPr>
        <p:spPr>
          <a:xfrm>
            <a:off x="7578090" y="2581910"/>
            <a:ext cx="144970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Managed Maintance </a:t>
            </a:r>
          </a:p>
        </p:txBody>
      </p:sp>
      <p:sp>
        <p:nvSpPr>
          <p:cNvPr id="127" name="文本框 126"/>
          <p:cNvSpPr txBox="1"/>
          <p:nvPr/>
        </p:nvSpPr>
        <p:spPr>
          <a:xfrm>
            <a:off x="8924925" y="1607185"/>
            <a:ext cx="132778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Health Inspection</a:t>
            </a:r>
          </a:p>
        </p:txBody>
      </p:sp>
      <p:sp>
        <p:nvSpPr>
          <p:cNvPr id="130" name="文本框 129"/>
          <p:cNvSpPr txBox="1"/>
          <p:nvPr/>
        </p:nvSpPr>
        <p:spPr>
          <a:xfrm>
            <a:off x="8717415" y="1889433"/>
            <a:ext cx="15843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00" dirty="0"/>
              <a:t>Managed Security </a:t>
            </a:r>
          </a:p>
          <a:p>
            <a:pPr algn="ctr"/>
            <a:r>
              <a:rPr lang="en-US" altLang="zh-CN" sz="1000" dirty="0"/>
              <a:t>Service</a:t>
            </a:r>
          </a:p>
        </p:txBody>
      </p:sp>
      <p:sp>
        <p:nvSpPr>
          <p:cNvPr id="131" name="文本框 130"/>
          <p:cNvSpPr txBox="1"/>
          <p:nvPr/>
        </p:nvSpPr>
        <p:spPr>
          <a:xfrm>
            <a:off x="8865235" y="2242820"/>
            <a:ext cx="158432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Service Monitoring</a:t>
            </a:r>
          </a:p>
        </p:txBody>
      </p:sp>
      <p:sp>
        <p:nvSpPr>
          <p:cNvPr id="129" name="文本框 128"/>
          <p:cNvSpPr txBox="1"/>
          <p:nvPr/>
        </p:nvSpPr>
        <p:spPr>
          <a:xfrm>
            <a:off x="8884285" y="2510790"/>
            <a:ext cx="15843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Visualized </a:t>
            </a:r>
          </a:p>
          <a:p>
            <a:r>
              <a:rPr lang="en-US" altLang="zh-CN" sz="1000"/>
              <a:t>Datacenter</a:t>
            </a:r>
          </a:p>
        </p:txBody>
      </p:sp>
      <p:sp>
        <p:nvSpPr>
          <p:cNvPr id="126" name="文本框 125"/>
          <p:cNvSpPr txBox="1"/>
          <p:nvPr/>
        </p:nvSpPr>
        <p:spPr>
          <a:xfrm>
            <a:off x="10156190" y="2014220"/>
            <a:ext cx="132778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Assets Report</a:t>
            </a:r>
          </a:p>
        </p:txBody>
      </p:sp>
      <p:sp>
        <p:nvSpPr>
          <p:cNvPr id="173" name="圆角矩形 11"/>
          <p:cNvSpPr/>
          <p:nvPr/>
        </p:nvSpPr>
        <p:spPr>
          <a:xfrm>
            <a:off x="10147300" y="2332355"/>
            <a:ext cx="1124585" cy="3321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文本框 135"/>
          <p:cNvSpPr txBox="1"/>
          <p:nvPr/>
        </p:nvSpPr>
        <p:spPr>
          <a:xfrm>
            <a:off x="10115550" y="2290445"/>
            <a:ext cx="15843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/>
              <a:t>Datacenter Manangement</a:t>
            </a:r>
          </a:p>
        </p:txBody>
      </p:sp>
      <p:sp>
        <p:nvSpPr>
          <p:cNvPr id="174" name="圆角矩形 11"/>
          <p:cNvSpPr/>
          <p:nvPr/>
        </p:nvSpPr>
        <p:spPr>
          <a:xfrm>
            <a:off x="5387340" y="1607185"/>
            <a:ext cx="1945005" cy="11322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5644515" y="1952879"/>
            <a:ext cx="14306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/>
              <a:t>DashBoard</a:t>
            </a:r>
            <a:endParaRPr lang="en-US" altLang="zh-CN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文本框 105"/>
          <p:cNvSpPr txBox="1"/>
          <p:nvPr/>
        </p:nvSpPr>
        <p:spPr>
          <a:xfrm>
            <a:off x="158749" y="163830"/>
            <a:ext cx="864112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b="1" dirty="0"/>
              <a:t>Sangfor Alliance Cloud Service Offerings</a:t>
            </a:r>
            <a:r>
              <a:rPr lang="zh-CN" altLang="en-US" b="1" dirty="0"/>
              <a:t> </a:t>
            </a:r>
            <a:r>
              <a:rPr lang="en-US" altLang="zh-CN" b="1" dirty="0"/>
              <a:t>(Red</a:t>
            </a:r>
            <a:r>
              <a:rPr lang="zh-CN" altLang="en-US" b="1" dirty="0"/>
              <a:t> </a:t>
            </a:r>
            <a:r>
              <a:rPr lang="en-US" altLang="zh-CN" b="1" dirty="0"/>
              <a:t>part</a:t>
            </a:r>
            <a:r>
              <a:rPr lang="zh-CN" altLang="en-US" b="1" dirty="0"/>
              <a:t> </a:t>
            </a:r>
            <a:r>
              <a:rPr lang="en-US" altLang="zh-CN" b="1" dirty="0"/>
              <a:t>is</a:t>
            </a:r>
            <a:r>
              <a:rPr lang="zh-CN" altLang="en-US" b="1" dirty="0"/>
              <a:t> </a:t>
            </a:r>
            <a:r>
              <a:rPr lang="en-US" altLang="zh-CN" b="1" dirty="0"/>
              <a:t>not</a:t>
            </a:r>
            <a:r>
              <a:rPr lang="zh-CN" altLang="en-US" b="1" dirty="0"/>
              <a:t> </a:t>
            </a:r>
            <a:r>
              <a:rPr lang="en-US" altLang="zh-CN" b="1" dirty="0"/>
              <a:t>ready</a:t>
            </a:r>
            <a:r>
              <a:rPr lang="zh-CN" altLang="en-US" b="1" dirty="0"/>
              <a:t> </a:t>
            </a:r>
            <a:r>
              <a:rPr lang="en-US" altLang="zh-CN" b="1" dirty="0"/>
              <a:t>so</a:t>
            </a:r>
            <a:r>
              <a:rPr lang="zh-CN" altLang="en-US" b="1" dirty="0"/>
              <a:t> </a:t>
            </a:r>
            <a:r>
              <a:rPr lang="en-US" altLang="zh-CN" b="1" dirty="0"/>
              <a:t>far)</a:t>
            </a: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94026302"/>
              </p:ext>
            </p:extLst>
          </p:nvPr>
        </p:nvGraphicFramePr>
        <p:xfrm>
          <a:off x="236855" y="532130"/>
          <a:ext cx="11675110" cy="60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2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25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7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49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Service Catalog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959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200"/>
                        <a:t>Computing and 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Dedicated server, managed private cloud, VM, Images,</a:t>
                      </a:r>
                    </a:p>
                    <a:p>
                      <a:pPr>
                        <a:buNone/>
                      </a:pPr>
                      <a:r>
                        <a:rPr lang="en-US" altLang="zh-CN" sz="1200" dirty="0"/>
                        <a:t>Block storage, File Storage, </a:t>
                      </a: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Object 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Network&amp;CDN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VPC, BGP, EIP, Shared bandwidth</a:t>
                      </a:r>
                    </a:p>
                    <a:p>
                      <a:pPr>
                        <a:buNone/>
                      </a:pPr>
                      <a:r>
                        <a:rPr lang="en-US" altLang="zh-CN" sz="1200" dirty="0"/>
                        <a:t>Static </a:t>
                      </a:r>
                      <a:r>
                        <a:rPr lang="en-US" altLang="zh-CN" sz="1200" dirty="0" err="1"/>
                        <a:t>accerleration</a:t>
                      </a:r>
                      <a:r>
                        <a:rPr lang="en-US" altLang="zh-CN" sz="1200" dirty="0"/>
                        <a:t>, </a:t>
                      </a:r>
                      <a:r>
                        <a:rPr lang="zh-CN" altLang="en-US" sz="1200" dirty="0"/>
                        <a:t>Video value-added services</a:t>
                      </a:r>
                      <a:r>
                        <a:rPr lang="en-US" altLang="zh-CN" sz="1200" dirty="0"/>
                        <a:t>, App </a:t>
                      </a:r>
                      <a:r>
                        <a:rPr lang="en-US" altLang="zh-CN" sz="1200" dirty="0" err="1"/>
                        <a:t>accerleration</a:t>
                      </a:r>
                      <a:r>
                        <a:rPr lang="en-US" altLang="zh-CN" sz="1200" dirty="0"/>
                        <a:t> service, </a:t>
                      </a:r>
                      <a:r>
                        <a:rPr lang="zh-CN" altLang="en-US" sz="1200" dirty="0"/>
                        <a:t>Web-wide acceleration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62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Database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200" dirty="0"/>
                        <a:t>Cloud Database MySQL, Cloud Database SQL Server, Cloud Database Oracle, Cloud Database MongoDB, Cloud Database Redis, Database Backup Services, Database Migration Services DTS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32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Big data</a:t>
                      </a:r>
                    </a:p>
                    <a:p>
                      <a:pPr>
                        <a:buNone/>
                      </a:pPr>
                      <a:r>
                        <a:rPr lang="en-US" altLang="zh-CN" sz="1200" dirty="0"/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200" dirty="0">
                          <a:solidFill>
                            <a:srgbClr val="FF0000"/>
                          </a:solidFill>
                        </a:rPr>
                        <a:t>aBDI Studio</a:t>
                      </a: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zh-CN" altLang="en-US" sz="1200" dirty="0">
                          <a:solidFill>
                            <a:srgbClr val="FF0000"/>
                          </a:solidFill>
                        </a:rPr>
                        <a:t>aBDI Base</a:t>
                      </a: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, Data Warehouse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Middle-ware and Container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Kafka, RabbitMQ, Container PaaS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92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NFV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NGAF Firewall Platform (NGFW), </a:t>
                      </a:r>
                      <a:r>
                        <a:rPr lang="zh-CN" altLang="en-US" sz="1200" dirty="0"/>
                        <a:t>Security Services (IR, MSS)</a:t>
                      </a:r>
                      <a:r>
                        <a:rPr lang="en-US" altLang="zh-CN" sz="1200" dirty="0"/>
                        <a:t>, SSL VPN, </a:t>
                      </a:r>
                      <a:r>
                        <a:rPr lang="zh-CN" altLang="en-US" sz="1200" dirty="0"/>
                        <a:t>DAS</a:t>
                      </a:r>
                      <a:r>
                        <a:rPr lang="en-US" altLang="zh-CN" sz="1200" dirty="0"/>
                        <a:t>, </a:t>
                      </a:r>
                      <a:r>
                        <a:rPr lang="zh-CN" altLang="en-US" sz="1200" dirty="0"/>
                        <a:t>Log Analysis </a:t>
                      </a:r>
                      <a:r>
                        <a:rPr lang="en-US" altLang="zh-CN" sz="1200" dirty="0"/>
                        <a:t>System, B</a:t>
                      </a:r>
                      <a:r>
                        <a:rPr lang="zh-CN" altLang="en-US" sz="1200" dirty="0"/>
                        <a:t>aseline verification services</a:t>
                      </a:r>
                      <a:r>
                        <a:rPr lang="en-US" altLang="zh-CN" sz="1200" dirty="0"/>
                        <a:t>, </a:t>
                      </a:r>
                      <a:r>
                        <a:rPr lang="en-US" altLang="zh-CN" sz="1200" dirty="0" err="1"/>
                        <a:t>Opertation</a:t>
                      </a:r>
                      <a:r>
                        <a:rPr lang="zh-CN" altLang="en-US" sz="1200" dirty="0"/>
                        <a:t> </a:t>
                      </a:r>
                      <a:r>
                        <a:rPr lang="en-US" altLang="zh-CN" sz="1200" dirty="0"/>
                        <a:t>m</a:t>
                      </a:r>
                      <a:r>
                        <a:rPr lang="zh-CN" altLang="en-US" sz="1200" dirty="0"/>
                        <a:t>anaged security service</a:t>
                      </a:r>
                      <a:r>
                        <a:rPr lang="en-US" altLang="zh-CN" sz="1200" dirty="0"/>
                        <a:t>, </a:t>
                      </a:r>
                      <a:r>
                        <a:rPr lang="zh-CN" altLang="en-US" sz="1200" dirty="0"/>
                        <a:t>Endpoint Detection and Response（</a:t>
                      </a:r>
                      <a:r>
                        <a:rPr lang="en-US" altLang="zh-CN" sz="1200" dirty="0"/>
                        <a:t>EDR), </a:t>
                      </a:r>
                      <a:r>
                        <a:rPr lang="zh-CN" altLang="en-US" sz="1200" dirty="0"/>
                        <a:t>SSL certificate Services</a:t>
                      </a:r>
                      <a:r>
                        <a:rPr lang="en-US" altLang="zh-CN" sz="1200" dirty="0"/>
                        <a:t>, </a:t>
                      </a:r>
                      <a:r>
                        <a:rPr lang="zh-CN" altLang="en-US" sz="1200" dirty="0"/>
                        <a:t>DDoS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959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Backup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Local backup,</a:t>
                      </a:r>
                      <a:r>
                        <a:rPr lang="zh-CN" altLang="en-US" sz="1200" dirty="0"/>
                        <a:t>Offsite Backup</a:t>
                      </a:r>
                      <a:r>
                        <a:rPr lang="en-US" altLang="zh-CN" sz="1200" dirty="0"/>
                        <a:t>, </a:t>
                      </a: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Heterogeneous backup (HCI, Physical server, VMware</a:t>
                      </a:r>
                      <a:r>
                        <a:rPr lang="zh-CN" altLang="en-US" sz="1200" dirty="0">
                          <a:solidFill>
                            <a:srgbClr val="FF0000"/>
                          </a:solidFill>
                        </a:rPr>
                        <a:t>，</a:t>
                      </a: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third-party cloud platform)</a:t>
                      </a:r>
                    </a:p>
                    <a:p>
                      <a:pPr>
                        <a:buNone/>
                      </a:pPr>
                      <a:endParaRPr lang="en-US" altLang="zh-C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3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Server hosting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 err="1"/>
                        <a:t>Sangfor</a:t>
                      </a:r>
                      <a:r>
                        <a:rPr lang="zh-CN" altLang="en-US" sz="1200" dirty="0"/>
                        <a:t> provides users with device hosting services that allow them to host existing physical servers to </a:t>
                      </a:r>
                      <a:r>
                        <a:rPr lang="en-US" altLang="zh-CN" sz="1200" dirty="0" err="1"/>
                        <a:t>Sangfor</a:t>
                      </a:r>
                      <a:r>
                        <a:rPr lang="zh-CN" altLang="en-US" sz="1200" dirty="0"/>
                        <a:t> rooms, and when they purchase port services, they can connect managed devices to VPC on the cloud.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689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200">
                          <a:sym typeface="+mn-ea"/>
                        </a:rPr>
                        <a:t>Security Services</a:t>
                      </a:r>
                      <a:endParaRPr lang="zh-CN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MSS</a:t>
                      </a:r>
                      <a:r>
                        <a:rPr lang="zh-CN" altLang="en-US" sz="1200" dirty="0">
                          <a:solidFill>
                            <a:srgbClr val="FF0000"/>
                          </a:solidFill>
                        </a:rPr>
                        <a:t>（</a:t>
                      </a: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zh-CN" altLang="en-US" sz="1200" dirty="0">
                          <a:solidFill>
                            <a:srgbClr val="FF0000"/>
                          </a:solidFill>
                        </a:rPr>
                        <a:t>ecurity operations services</a:t>
                      </a:r>
                      <a:r>
                        <a:rPr lang="en-US" altLang="zh-CN" sz="1200" dirty="0">
                          <a:solidFill>
                            <a:srgbClr val="FF0000"/>
                          </a:solidFill>
                        </a:rPr>
                        <a:t>), Managed Detection and Response Service, Vulnerability management services, Security Incident Response services,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451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Expert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 dirty="0"/>
                        <a:t>C</a:t>
                      </a:r>
                      <a:r>
                        <a:rPr lang="zh-CN" altLang="en-US" sz="1200" dirty="0"/>
                        <a:t>loud migration implementation service</a:t>
                      </a:r>
                      <a:r>
                        <a:rPr lang="en-US" altLang="zh-CN" sz="1200" dirty="0"/>
                        <a:t>, Data Backup and Recovery Management, Compliance configuration services, Oracle RAC Installation Services, Oracle </a:t>
                      </a:r>
                      <a:r>
                        <a:rPr lang="en-US" altLang="zh-CN" sz="1200" dirty="0" err="1"/>
                        <a:t>dataguard</a:t>
                      </a:r>
                      <a:r>
                        <a:rPr lang="en-US" altLang="zh-CN" sz="1200" dirty="0"/>
                        <a:t> disaster recovery implementation services, Oracle database migration, </a:t>
                      </a:r>
                      <a:r>
                        <a:rPr lang="en-US" altLang="zh-CN" sz="1200" dirty="0" err="1"/>
                        <a:t>MSSQL&amp;MySQL</a:t>
                      </a:r>
                      <a:r>
                        <a:rPr lang="en-US" altLang="zh-CN" sz="1200" dirty="0"/>
                        <a:t> database migration service, Database operation services, DBA expert onsite support service, Managed cloud product training services, Managed cloud on-site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文本框 105"/>
          <p:cNvSpPr txBox="1"/>
          <p:nvPr/>
        </p:nvSpPr>
        <p:spPr>
          <a:xfrm>
            <a:off x="158750" y="163830"/>
            <a:ext cx="51308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b="1" dirty="0"/>
              <a:t>Sangfor Alliance Cloud Tech Service Plans  Offerings</a:t>
            </a: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36855" y="532130"/>
          <a:ext cx="11675110" cy="2705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8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291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7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49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Service Catalog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959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Free Tech Support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Official Help doc, Official 7x24 Tel Support, Web ICP, Official WeChat Tech Support, Offical QQ Tech Support, Physical Server Hosting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Standard Tech Support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Initial Remote </a:t>
                      </a:r>
                      <a:r>
                        <a:rPr lang="en-US" altLang="zh-CN" sz="1200">
                          <a:sym typeface="+mn-ea"/>
                        </a:rPr>
                        <a:t>Installation Service, Fault response and treatment, Abnormal troubleshooting, Monitoring inspection reports, Quarterly comprehensive safety analysis report, Continued Extension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62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/>
                        <a:t>Advanced vpc maintenance service plans(Covers Free Tech plan and Standard Tech plan)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200">
                          <a:sym typeface="+mn-ea"/>
                        </a:rPr>
                        <a:t>7x24x365 </a:t>
                      </a:r>
                      <a:r>
                        <a:rPr lang="en-US" altLang="zh-CN" sz="1200"/>
                        <a:t>Dedciated Expert Service, Escort protection services, VPC cloud infrastructure construction, Technical support for products and services, Private Image Management Service, Resources and configuration changes, </a:t>
                      </a:r>
                      <a:r>
                        <a:rPr lang="zh-CN" altLang="en-US" sz="1200"/>
                        <a:t>Third - party software support</a:t>
                      </a:r>
                      <a:r>
                        <a:rPr lang="en-US" altLang="zh-CN" sz="1200"/>
                        <a:t>, Event report &amp; Early-Warning, Resources and configuration optimization, Inspection of assets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323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19c2bcd4-ced1-4eb3-a7d6-8da3358cd2ea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19c2bcd4-ced1-4eb3-a7d6-8da3358cd2ea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552</Words>
  <Application>Microsoft Macintosh PowerPoint</Application>
  <PresentationFormat>宽屏</PresentationFormat>
  <Paragraphs>91</Paragraphs>
  <Slides>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oliviaaaaaa</dc:creator>
  <cp:lastModifiedBy>Darren Du</cp:lastModifiedBy>
  <cp:revision>20</cp:revision>
  <dcterms:created xsi:type="dcterms:W3CDTF">2021-06-04T09:36:19Z</dcterms:created>
  <dcterms:modified xsi:type="dcterms:W3CDTF">2021-08-30T02:56:31Z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2052-3.0.0.4824</vt:lpwstr>
  </property>
</Properties>
</file>