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4"/>
  </p:sldMasterIdLst>
  <p:notesMasterIdLst>
    <p:notesMasterId r:id="rId24"/>
  </p:notesMasterIdLst>
  <p:sldIdLst>
    <p:sldId id="277" r:id="rId5"/>
    <p:sldId id="358" r:id="rId6"/>
    <p:sldId id="359" r:id="rId7"/>
    <p:sldId id="360" r:id="rId8"/>
    <p:sldId id="11089170" r:id="rId9"/>
    <p:sldId id="11089173" r:id="rId10"/>
    <p:sldId id="363" r:id="rId11"/>
    <p:sldId id="371" r:id="rId12"/>
    <p:sldId id="372" r:id="rId13"/>
    <p:sldId id="364" r:id="rId14"/>
    <p:sldId id="365" r:id="rId15"/>
    <p:sldId id="366" r:id="rId16"/>
    <p:sldId id="367" r:id="rId17"/>
    <p:sldId id="373" r:id="rId18"/>
    <p:sldId id="368" r:id="rId19"/>
    <p:sldId id="369" r:id="rId20"/>
    <p:sldId id="11089171" r:id="rId21"/>
    <p:sldId id="11089172" r:id="rId22"/>
    <p:sldId id="11089169"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AADF"/>
    <a:srgbClr val="2FA5E8"/>
    <a:srgbClr val="6FAD46"/>
    <a:srgbClr val="00A1DE"/>
    <a:srgbClr val="79BD28"/>
    <a:srgbClr val="0A448F"/>
    <a:srgbClr val="42B4C9"/>
    <a:srgbClr val="008BC5"/>
    <a:srgbClr val="00A4F1"/>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50" autoAdjust="0"/>
    <p:restoredTop sz="67643"/>
  </p:normalViewPr>
  <p:slideViewPr>
    <p:cSldViewPr snapToGrid="0">
      <p:cViewPr varScale="1">
        <p:scale>
          <a:sx n="86" d="100"/>
          <a:sy n="86" d="100"/>
        </p:scale>
        <p:origin x="2376" y="200"/>
      </p:cViewPr>
      <p:guideLst>
        <p:guide orient="horz" pos="4178"/>
        <p:guide pos="384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on Yuan" userId="70102585-b69c-47af-91f4-45e674ed0279" providerId="ADAL" clId="{6BA204EE-772B-A34B-918D-6DFD566ACCC5}"/>
    <pc:docChg chg="undo custSel addSld delSld modSld">
      <pc:chgData name="Jason Yuan" userId="70102585-b69c-47af-91f4-45e674ed0279" providerId="ADAL" clId="{6BA204EE-772B-A34B-918D-6DFD566ACCC5}" dt="2021-05-11T06:35:36.173" v="7776" actId="20577"/>
      <pc:docMkLst>
        <pc:docMk/>
      </pc:docMkLst>
      <pc:sldChg chg="modNotesTx">
        <pc:chgData name="Jason Yuan" userId="70102585-b69c-47af-91f4-45e674ed0279" providerId="ADAL" clId="{6BA204EE-772B-A34B-918D-6DFD566ACCC5}" dt="2021-05-11T03:06:19.548" v="5979" actId="20577"/>
        <pc:sldMkLst>
          <pc:docMk/>
          <pc:sldMk cId="2666492816" sldId="358"/>
        </pc:sldMkLst>
      </pc:sldChg>
      <pc:sldChg chg="modNotesTx">
        <pc:chgData name="Jason Yuan" userId="70102585-b69c-47af-91f4-45e674ed0279" providerId="ADAL" clId="{6BA204EE-772B-A34B-918D-6DFD566ACCC5}" dt="2021-05-11T03:07:43.051" v="5987" actId="20577"/>
        <pc:sldMkLst>
          <pc:docMk/>
          <pc:sldMk cId="2161685544" sldId="359"/>
        </pc:sldMkLst>
      </pc:sldChg>
      <pc:sldChg chg="modNotesTx">
        <pc:chgData name="Jason Yuan" userId="70102585-b69c-47af-91f4-45e674ed0279" providerId="ADAL" clId="{6BA204EE-772B-A34B-918D-6DFD566ACCC5}" dt="2021-05-10T09:39:54.909" v="3579" actId="20577"/>
        <pc:sldMkLst>
          <pc:docMk/>
          <pc:sldMk cId="2437568334" sldId="360"/>
        </pc:sldMkLst>
      </pc:sldChg>
      <pc:sldChg chg="del modNotesTx">
        <pc:chgData name="Jason Yuan" userId="70102585-b69c-47af-91f4-45e674ed0279" providerId="ADAL" clId="{6BA204EE-772B-A34B-918D-6DFD566ACCC5}" dt="2021-05-11T06:03:14.817" v="6425" actId="2696"/>
        <pc:sldMkLst>
          <pc:docMk/>
          <pc:sldMk cId="987378659" sldId="362"/>
        </pc:sldMkLst>
      </pc:sldChg>
      <pc:sldChg chg="modNotesTx">
        <pc:chgData name="Jason Yuan" userId="70102585-b69c-47af-91f4-45e674ed0279" providerId="ADAL" clId="{6BA204EE-772B-A34B-918D-6DFD566ACCC5}" dt="2021-05-11T06:14:20.905" v="6460" actId="20577"/>
        <pc:sldMkLst>
          <pc:docMk/>
          <pc:sldMk cId="1989691882" sldId="363"/>
        </pc:sldMkLst>
      </pc:sldChg>
      <pc:sldChg chg="modSp modNotesTx">
        <pc:chgData name="Jason Yuan" userId="70102585-b69c-47af-91f4-45e674ed0279" providerId="ADAL" clId="{6BA204EE-772B-A34B-918D-6DFD566ACCC5}" dt="2021-05-10T10:09:07.035" v="4325" actId="20577"/>
        <pc:sldMkLst>
          <pc:docMk/>
          <pc:sldMk cId="3651576458" sldId="365"/>
        </pc:sldMkLst>
        <pc:spChg chg="mod">
          <ac:chgData name="Jason Yuan" userId="70102585-b69c-47af-91f4-45e674ed0279" providerId="ADAL" clId="{6BA204EE-772B-A34B-918D-6DFD566ACCC5}" dt="2021-05-10T06:43:13.545" v="8" actId="20577"/>
          <ac:spMkLst>
            <pc:docMk/>
            <pc:sldMk cId="3651576458" sldId="365"/>
            <ac:spMk id="8" creationId="{3BB962AA-3E46-1C43-9278-39180E5045AE}"/>
          </ac:spMkLst>
        </pc:spChg>
        <pc:spChg chg="mod">
          <ac:chgData name="Jason Yuan" userId="70102585-b69c-47af-91f4-45e674ed0279" providerId="ADAL" clId="{6BA204EE-772B-A34B-918D-6DFD566ACCC5}" dt="2021-05-10T06:43:31.216" v="18" actId="20577"/>
          <ac:spMkLst>
            <pc:docMk/>
            <pc:sldMk cId="3651576458" sldId="365"/>
            <ac:spMk id="9" creationId="{FF77DF3A-F0B6-9C4D-BE51-483AB23265E8}"/>
          </ac:spMkLst>
        </pc:spChg>
        <pc:spChg chg="mod">
          <ac:chgData name="Jason Yuan" userId="70102585-b69c-47af-91f4-45e674ed0279" providerId="ADAL" clId="{6BA204EE-772B-A34B-918D-6DFD566ACCC5}" dt="2021-05-10T06:43:40.601" v="28" actId="20577"/>
          <ac:spMkLst>
            <pc:docMk/>
            <pc:sldMk cId="3651576458" sldId="365"/>
            <ac:spMk id="10" creationId="{3CC590BC-8441-404A-B63E-2382C255D309}"/>
          </ac:spMkLst>
        </pc:spChg>
      </pc:sldChg>
      <pc:sldChg chg="modNotesTx">
        <pc:chgData name="Jason Yuan" userId="70102585-b69c-47af-91f4-45e674ed0279" providerId="ADAL" clId="{6BA204EE-772B-A34B-918D-6DFD566ACCC5}" dt="2021-05-11T02:15:38.388" v="4326" actId="20577"/>
        <pc:sldMkLst>
          <pc:docMk/>
          <pc:sldMk cId="2242514567" sldId="366"/>
        </pc:sldMkLst>
      </pc:sldChg>
      <pc:sldChg chg="modSp modNotesTx">
        <pc:chgData name="Jason Yuan" userId="70102585-b69c-47af-91f4-45e674ed0279" providerId="ADAL" clId="{6BA204EE-772B-A34B-918D-6DFD566ACCC5}" dt="2021-05-11T06:25:10.012" v="6540" actId="20577"/>
        <pc:sldMkLst>
          <pc:docMk/>
          <pc:sldMk cId="1561286710" sldId="368"/>
        </pc:sldMkLst>
        <pc:spChg chg="mod">
          <ac:chgData name="Jason Yuan" userId="70102585-b69c-47af-91f4-45e674ed0279" providerId="ADAL" clId="{6BA204EE-772B-A34B-918D-6DFD566ACCC5}" dt="2021-05-11T02:30:53.012" v="5062" actId="20577"/>
          <ac:spMkLst>
            <pc:docMk/>
            <pc:sldMk cId="1561286710" sldId="368"/>
            <ac:spMk id="62" creationId="{EBD1E95B-B1EE-E346-9573-0B6474B77DC5}"/>
          </ac:spMkLst>
        </pc:spChg>
        <pc:spChg chg="mod">
          <ac:chgData name="Jason Yuan" userId="70102585-b69c-47af-91f4-45e674ed0279" providerId="ADAL" clId="{6BA204EE-772B-A34B-918D-6DFD566ACCC5}" dt="2021-05-10T06:55:45.482" v="763" actId="20577"/>
          <ac:spMkLst>
            <pc:docMk/>
            <pc:sldMk cId="1561286710" sldId="368"/>
            <ac:spMk id="68" creationId="{FA529447-0E26-F44C-97A4-190EB80AD2B7}"/>
          </ac:spMkLst>
        </pc:spChg>
        <pc:spChg chg="mod">
          <ac:chgData name="Jason Yuan" userId="70102585-b69c-47af-91f4-45e674ed0279" providerId="ADAL" clId="{6BA204EE-772B-A34B-918D-6DFD566ACCC5}" dt="2021-05-10T06:56:18.658" v="827" actId="20577"/>
          <ac:spMkLst>
            <pc:docMk/>
            <pc:sldMk cId="1561286710" sldId="368"/>
            <ac:spMk id="70" creationId="{E72EF625-E43C-3443-96C2-7EA0F6390AE6}"/>
          </ac:spMkLst>
        </pc:spChg>
        <pc:spChg chg="mod">
          <ac:chgData name="Jason Yuan" userId="70102585-b69c-47af-91f4-45e674ed0279" providerId="ADAL" clId="{6BA204EE-772B-A34B-918D-6DFD566ACCC5}" dt="2021-05-11T02:30:20.148" v="5036" actId="313"/>
          <ac:spMkLst>
            <pc:docMk/>
            <pc:sldMk cId="1561286710" sldId="368"/>
            <ac:spMk id="74" creationId="{3D482378-19D9-2242-B489-0875B848C1D0}"/>
          </ac:spMkLst>
        </pc:spChg>
      </pc:sldChg>
      <pc:sldChg chg="modSp modNotesTx">
        <pc:chgData name="Jason Yuan" userId="70102585-b69c-47af-91f4-45e674ed0279" providerId="ADAL" clId="{6BA204EE-772B-A34B-918D-6DFD566ACCC5}" dt="2021-05-11T06:25:49.706" v="6542" actId="20577"/>
        <pc:sldMkLst>
          <pc:docMk/>
          <pc:sldMk cId="2157800780" sldId="369"/>
        </pc:sldMkLst>
        <pc:spChg chg="mod">
          <ac:chgData name="Jason Yuan" userId="70102585-b69c-47af-91f4-45e674ed0279" providerId="ADAL" clId="{6BA204EE-772B-A34B-918D-6DFD566ACCC5}" dt="2021-05-11T02:40:57.061" v="5412" actId="404"/>
          <ac:spMkLst>
            <pc:docMk/>
            <pc:sldMk cId="2157800780" sldId="369"/>
            <ac:spMk id="73" creationId="{4098B95F-9549-1A4B-83ED-D3D230A5FB05}"/>
          </ac:spMkLst>
        </pc:spChg>
      </pc:sldChg>
      <pc:sldChg chg="modNotesTx">
        <pc:chgData name="Jason Yuan" userId="70102585-b69c-47af-91f4-45e674ed0279" providerId="ADAL" clId="{6BA204EE-772B-A34B-918D-6DFD566ACCC5}" dt="2021-05-10T09:57:34.016" v="4205" actId="20577"/>
        <pc:sldMkLst>
          <pc:docMk/>
          <pc:sldMk cId="1720536195" sldId="371"/>
        </pc:sldMkLst>
      </pc:sldChg>
      <pc:sldChg chg="modNotesTx">
        <pc:chgData name="Jason Yuan" userId="70102585-b69c-47af-91f4-45e674ed0279" providerId="ADAL" clId="{6BA204EE-772B-A34B-918D-6DFD566ACCC5}" dt="2021-05-10T10:06:39.013" v="4286" actId="12"/>
        <pc:sldMkLst>
          <pc:docMk/>
          <pc:sldMk cId="3068862850" sldId="372"/>
        </pc:sldMkLst>
      </pc:sldChg>
      <pc:sldChg chg="modNotesTx">
        <pc:chgData name="Jason Yuan" userId="70102585-b69c-47af-91f4-45e674ed0279" providerId="ADAL" clId="{6BA204EE-772B-A34B-918D-6DFD566ACCC5}" dt="2021-05-11T02:22:46.544" v="4624" actId="20577"/>
        <pc:sldMkLst>
          <pc:docMk/>
          <pc:sldMk cId="1733731445" sldId="373"/>
        </pc:sldMkLst>
      </pc:sldChg>
      <pc:sldChg chg="addSp modNotesTx">
        <pc:chgData name="Jason Yuan" userId="70102585-b69c-47af-91f4-45e674ed0279" providerId="ADAL" clId="{6BA204EE-772B-A34B-918D-6DFD566ACCC5}" dt="2021-05-11T06:02:31.250" v="6423"/>
        <pc:sldMkLst>
          <pc:docMk/>
          <pc:sldMk cId="1279024785" sldId="11089170"/>
        </pc:sldMkLst>
        <pc:spChg chg="add">
          <ac:chgData name="Jason Yuan" userId="70102585-b69c-47af-91f4-45e674ed0279" providerId="ADAL" clId="{6BA204EE-772B-A34B-918D-6DFD566ACCC5}" dt="2021-05-11T06:02:31.250" v="6423"/>
          <ac:spMkLst>
            <pc:docMk/>
            <pc:sldMk cId="1279024785" sldId="11089170"/>
            <ac:spMk id="2" creationId="{65795EE9-9C72-CC46-B39D-92EFB38262A4}"/>
          </ac:spMkLst>
        </pc:spChg>
      </pc:sldChg>
      <pc:sldChg chg="modSp modNotesTx">
        <pc:chgData name="Jason Yuan" userId="70102585-b69c-47af-91f4-45e674ed0279" providerId="ADAL" clId="{6BA204EE-772B-A34B-918D-6DFD566ACCC5}" dt="2021-05-11T06:26:13.520" v="6558" actId="20577"/>
        <pc:sldMkLst>
          <pc:docMk/>
          <pc:sldMk cId="1697382253" sldId="11089171"/>
        </pc:sldMkLst>
        <pc:spChg chg="mod">
          <ac:chgData name="Jason Yuan" userId="70102585-b69c-47af-91f4-45e674ed0279" providerId="ADAL" clId="{6BA204EE-772B-A34B-918D-6DFD566ACCC5}" dt="2021-05-11T03:01:04.993" v="5578" actId="20577"/>
          <ac:spMkLst>
            <pc:docMk/>
            <pc:sldMk cId="1697382253" sldId="11089171"/>
            <ac:spMk id="31" creationId="{F088AFA0-6FA0-F343-B994-059BAB988FC0}"/>
          </ac:spMkLst>
        </pc:spChg>
      </pc:sldChg>
      <pc:sldChg chg="modSp modNotesTx">
        <pc:chgData name="Jason Yuan" userId="70102585-b69c-47af-91f4-45e674ed0279" providerId="ADAL" clId="{6BA204EE-772B-A34B-918D-6DFD566ACCC5}" dt="2021-05-11T06:35:36.173" v="7776" actId="20577"/>
        <pc:sldMkLst>
          <pc:docMk/>
          <pc:sldMk cId="1705060901" sldId="11089172"/>
        </pc:sldMkLst>
        <pc:spChg chg="mod">
          <ac:chgData name="Jason Yuan" userId="70102585-b69c-47af-91f4-45e674ed0279" providerId="ADAL" clId="{6BA204EE-772B-A34B-918D-6DFD566ACCC5}" dt="2021-05-10T07:16:35.039" v="2691" actId="20577"/>
          <ac:spMkLst>
            <pc:docMk/>
            <pc:sldMk cId="1705060901" sldId="11089172"/>
            <ac:spMk id="8" creationId="{3688D6EF-7490-4DC8-88B9-9144D7091F25}"/>
          </ac:spMkLst>
        </pc:spChg>
      </pc:sldChg>
      <pc:sldChg chg="modSp add">
        <pc:chgData name="Jason Yuan" userId="70102585-b69c-47af-91f4-45e674ed0279" providerId="ADAL" clId="{6BA204EE-772B-A34B-918D-6DFD566ACCC5}" dt="2021-05-11T06:12:39.493" v="6432" actId="20577"/>
        <pc:sldMkLst>
          <pc:docMk/>
          <pc:sldMk cId="1789740781" sldId="11089173"/>
        </pc:sldMkLst>
        <pc:spChg chg="mod">
          <ac:chgData name="Jason Yuan" userId="70102585-b69c-47af-91f4-45e674ed0279" providerId="ADAL" clId="{6BA204EE-772B-A34B-918D-6DFD566ACCC5}" dt="2021-05-11T06:12:39.493" v="6432" actId="20577"/>
          <ac:spMkLst>
            <pc:docMk/>
            <pc:sldMk cId="1789740781" sldId="11089173"/>
            <ac:spMk id="17" creationId="{979E5247-45C0-7B4D-806F-0E506C4DD01E}"/>
          </ac:spMkLst>
        </pc:spChg>
      </pc:sldChg>
    </pc:docChg>
  </pc:docChgLst>
  <pc:docChgLst>
    <pc:chgData name="Darren Du" userId="S::darren.du@sangfor.com::9cf336ed-1e66-40c6-9339-09aca31bb9c2" providerId="AD" clId="Web-{101C9400-7504-4B57-B593-F653112866EF}"/>
    <pc:docChg chg="modSld">
      <pc:chgData name="Darren Du" userId="S::darren.du@sangfor.com::9cf336ed-1e66-40c6-9339-09aca31bb9c2" providerId="AD" clId="Web-{101C9400-7504-4B57-B593-F653112866EF}" dt="2021-05-10T06:06:59.844" v="34"/>
      <pc:docMkLst>
        <pc:docMk/>
      </pc:docMkLst>
      <pc:sldChg chg="modNotes">
        <pc:chgData name="Darren Du" userId="S::darren.du@sangfor.com::9cf336ed-1e66-40c6-9339-09aca31bb9c2" providerId="AD" clId="Web-{101C9400-7504-4B57-B593-F653112866EF}" dt="2021-05-10T06:03:54.090" v="1"/>
        <pc:sldMkLst>
          <pc:docMk/>
          <pc:sldMk cId="2666492816" sldId="358"/>
        </pc:sldMkLst>
      </pc:sldChg>
      <pc:sldChg chg="modNotes">
        <pc:chgData name="Darren Du" userId="S::darren.du@sangfor.com::9cf336ed-1e66-40c6-9339-09aca31bb9c2" providerId="AD" clId="Web-{101C9400-7504-4B57-B593-F653112866EF}" dt="2021-05-10T06:04:06.606" v="3"/>
        <pc:sldMkLst>
          <pc:docMk/>
          <pc:sldMk cId="2161685544" sldId="359"/>
        </pc:sldMkLst>
      </pc:sldChg>
      <pc:sldChg chg="modNotes">
        <pc:chgData name="Darren Du" userId="S::darren.du@sangfor.com::9cf336ed-1e66-40c6-9339-09aca31bb9c2" providerId="AD" clId="Web-{101C9400-7504-4B57-B593-F653112866EF}" dt="2021-05-10T06:04:17.482" v="5"/>
        <pc:sldMkLst>
          <pc:docMk/>
          <pc:sldMk cId="2437568334" sldId="360"/>
        </pc:sldMkLst>
      </pc:sldChg>
      <pc:sldChg chg="modNotes">
        <pc:chgData name="Darren Du" userId="S::darren.du@sangfor.com::9cf336ed-1e66-40c6-9339-09aca31bb9c2" providerId="AD" clId="Web-{101C9400-7504-4B57-B593-F653112866EF}" dt="2021-05-10T06:04:43.373" v="9"/>
        <pc:sldMkLst>
          <pc:docMk/>
          <pc:sldMk cId="987378659" sldId="362"/>
        </pc:sldMkLst>
      </pc:sldChg>
      <pc:sldChg chg="modNotes">
        <pc:chgData name="Darren Du" userId="S::darren.du@sangfor.com::9cf336ed-1e66-40c6-9339-09aca31bb9c2" providerId="AD" clId="Web-{101C9400-7504-4B57-B593-F653112866EF}" dt="2021-05-10T06:04:53.904" v="11"/>
        <pc:sldMkLst>
          <pc:docMk/>
          <pc:sldMk cId="1989691882" sldId="363"/>
        </pc:sldMkLst>
      </pc:sldChg>
      <pc:sldChg chg="modNotes">
        <pc:chgData name="Darren Du" userId="S::darren.du@sangfor.com::9cf336ed-1e66-40c6-9339-09aca31bb9c2" providerId="AD" clId="Web-{101C9400-7504-4B57-B593-F653112866EF}" dt="2021-05-10T06:05:25.452" v="17"/>
        <pc:sldMkLst>
          <pc:docMk/>
          <pc:sldMk cId="69819643" sldId="364"/>
        </pc:sldMkLst>
      </pc:sldChg>
      <pc:sldChg chg="modNotes">
        <pc:chgData name="Darren Du" userId="S::darren.du@sangfor.com::9cf336ed-1e66-40c6-9339-09aca31bb9c2" providerId="AD" clId="Web-{101C9400-7504-4B57-B593-F653112866EF}" dt="2021-05-10T06:05:37.015" v="19"/>
        <pc:sldMkLst>
          <pc:docMk/>
          <pc:sldMk cId="3651576458" sldId="365"/>
        </pc:sldMkLst>
      </pc:sldChg>
      <pc:sldChg chg="modNotes">
        <pc:chgData name="Darren Du" userId="S::darren.du@sangfor.com::9cf336ed-1e66-40c6-9339-09aca31bb9c2" providerId="AD" clId="Web-{101C9400-7504-4B57-B593-F653112866EF}" dt="2021-05-10T06:05:47.687" v="21"/>
        <pc:sldMkLst>
          <pc:docMk/>
          <pc:sldMk cId="2242514567" sldId="366"/>
        </pc:sldMkLst>
      </pc:sldChg>
      <pc:sldChg chg="modNotes">
        <pc:chgData name="Darren Du" userId="S::darren.du@sangfor.com::9cf336ed-1e66-40c6-9339-09aca31bb9c2" providerId="AD" clId="Web-{101C9400-7504-4B57-B593-F653112866EF}" dt="2021-05-10T06:05:57.609" v="23"/>
        <pc:sldMkLst>
          <pc:docMk/>
          <pc:sldMk cId="3408855497" sldId="367"/>
        </pc:sldMkLst>
      </pc:sldChg>
      <pc:sldChg chg="modNotes">
        <pc:chgData name="Darren Du" userId="S::darren.du@sangfor.com::9cf336ed-1e66-40c6-9339-09aca31bb9c2" providerId="AD" clId="Web-{101C9400-7504-4B57-B593-F653112866EF}" dt="2021-05-10T06:06:25.203" v="28"/>
        <pc:sldMkLst>
          <pc:docMk/>
          <pc:sldMk cId="1561286710" sldId="368"/>
        </pc:sldMkLst>
      </pc:sldChg>
      <pc:sldChg chg="modNotes">
        <pc:chgData name="Darren Du" userId="S::darren.du@sangfor.com::9cf336ed-1e66-40c6-9339-09aca31bb9c2" providerId="AD" clId="Web-{101C9400-7504-4B57-B593-F653112866EF}" dt="2021-05-10T06:06:35.750" v="30"/>
        <pc:sldMkLst>
          <pc:docMk/>
          <pc:sldMk cId="2157800780" sldId="369"/>
        </pc:sldMkLst>
      </pc:sldChg>
      <pc:sldChg chg="modNotes">
        <pc:chgData name="Darren Du" userId="S::darren.du@sangfor.com::9cf336ed-1e66-40c6-9339-09aca31bb9c2" providerId="AD" clId="Web-{101C9400-7504-4B57-B593-F653112866EF}" dt="2021-05-10T06:05:04.764" v="13"/>
        <pc:sldMkLst>
          <pc:docMk/>
          <pc:sldMk cId="1720536195" sldId="371"/>
        </pc:sldMkLst>
      </pc:sldChg>
      <pc:sldChg chg="modNotes">
        <pc:chgData name="Darren Du" userId="S::darren.du@sangfor.com::9cf336ed-1e66-40c6-9339-09aca31bb9c2" providerId="AD" clId="Web-{101C9400-7504-4B57-B593-F653112866EF}" dt="2021-05-10T06:05:15.014" v="15"/>
        <pc:sldMkLst>
          <pc:docMk/>
          <pc:sldMk cId="3068862850" sldId="372"/>
        </pc:sldMkLst>
      </pc:sldChg>
      <pc:sldChg chg="modNotes">
        <pc:chgData name="Darren Du" userId="S::darren.du@sangfor.com::9cf336ed-1e66-40c6-9339-09aca31bb9c2" providerId="AD" clId="Web-{101C9400-7504-4B57-B593-F653112866EF}" dt="2021-05-10T06:06:08.656" v="25"/>
        <pc:sldMkLst>
          <pc:docMk/>
          <pc:sldMk cId="1733731445" sldId="373"/>
        </pc:sldMkLst>
      </pc:sldChg>
      <pc:sldChg chg="modNotes">
        <pc:chgData name="Darren Du" userId="S::darren.du@sangfor.com::9cf336ed-1e66-40c6-9339-09aca31bb9c2" providerId="AD" clId="Web-{101C9400-7504-4B57-B593-F653112866EF}" dt="2021-05-10T06:04:28.872" v="7"/>
        <pc:sldMkLst>
          <pc:docMk/>
          <pc:sldMk cId="1279024785" sldId="11089170"/>
        </pc:sldMkLst>
      </pc:sldChg>
      <pc:sldChg chg="modNotes">
        <pc:chgData name="Darren Du" userId="S::darren.du@sangfor.com::9cf336ed-1e66-40c6-9339-09aca31bb9c2" providerId="AD" clId="Web-{101C9400-7504-4B57-B593-F653112866EF}" dt="2021-05-10T06:06:44.969" v="32"/>
        <pc:sldMkLst>
          <pc:docMk/>
          <pc:sldMk cId="1697382253" sldId="11089171"/>
        </pc:sldMkLst>
      </pc:sldChg>
      <pc:sldChg chg="modNotes">
        <pc:chgData name="Darren Du" userId="S::darren.du@sangfor.com::9cf336ed-1e66-40c6-9339-09aca31bb9c2" providerId="AD" clId="Web-{101C9400-7504-4B57-B593-F653112866EF}" dt="2021-05-10T06:06:59.844" v="34"/>
        <pc:sldMkLst>
          <pc:docMk/>
          <pc:sldMk cId="1705060901" sldId="11089172"/>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r>
              <a:rPr lang="en-US" sz="1800" dirty="0"/>
              <a:t>MCS</a:t>
            </a:r>
            <a:r>
              <a:rPr lang="zh-CN" sz="1800" dirty="0"/>
              <a:t> </a:t>
            </a:r>
            <a:r>
              <a:rPr lang="en-US" sz="1800" dirty="0"/>
              <a:t>Spending</a:t>
            </a:r>
            <a:r>
              <a:rPr lang="zh-CN" sz="1800" dirty="0"/>
              <a:t> </a:t>
            </a:r>
            <a:r>
              <a:rPr lang="en-US" sz="1800" dirty="0"/>
              <a:t>by</a:t>
            </a:r>
            <a:r>
              <a:rPr lang="zh-CN" sz="1800" dirty="0"/>
              <a:t> </a:t>
            </a:r>
            <a:r>
              <a:rPr lang="en-US" sz="1800" dirty="0"/>
              <a:t>primary</a:t>
            </a:r>
            <a:r>
              <a:rPr lang="zh-CN" sz="1800" dirty="0"/>
              <a:t> </a:t>
            </a:r>
            <a:r>
              <a:rPr lang="en-US" sz="1800" dirty="0"/>
              <a:t>Segments </a:t>
            </a:r>
            <a:r>
              <a:rPr lang="en-US" altLang="zh-CN" sz="1800" dirty="0"/>
              <a:t>($Billion)</a:t>
            </a:r>
            <a:endParaRPr lang="zh-CN" sz="1800" dirty="0"/>
          </a:p>
        </c:rich>
      </c:tx>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2020</c:v>
                </c:pt>
              </c:strCache>
            </c:strRef>
          </c:tx>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Public cloud service </c:v>
                </c:pt>
                <c:pt idx="1">
                  <c:v>Private cloud service </c:v>
                </c:pt>
                <c:pt idx="2">
                  <c:v>Hybrid Service</c:v>
                </c:pt>
              </c:strCache>
            </c:strRef>
          </c:cat>
          <c:val>
            <c:numRef>
              <c:f>Sheet1!$B$2:$B$4</c:f>
              <c:numCache>
                <c:formatCode>General</c:formatCode>
                <c:ptCount val="3"/>
                <c:pt idx="0">
                  <c:v>8</c:v>
                </c:pt>
                <c:pt idx="1">
                  <c:v>19</c:v>
                </c:pt>
                <c:pt idx="2">
                  <c:v>28</c:v>
                </c:pt>
              </c:numCache>
            </c:numRef>
          </c:val>
          <c:extLst>
            <c:ext xmlns:c16="http://schemas.microsoft.com/office/drawing/2014/chart" uri="{C3380CC4-5D6E-409C-BE32-E72D297353CC}">
              <c16:uniqueId val="{00000000-E05C-E14C-B3B6-CED962BD12F8}"/>
            </c:ext>
          </c:extLst>
        </c:ser>
        <c:ser>
          <c:idx val="1"/>
          <c:order val="1"/>
          <c:tx>
            <c:strRef>
              <c:f>Sheet1!$C$1</c:f>
              <c:strCache>
                <c:ptCount val="1"/>
                <c:pt idx="0">
                  <c:v>2023</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Public cloud service </c:v>
                </c:pt>
                <c:pt idx="1">
                  <c:v>Private cloud service </c:v>
                </c:pt>
                <c:pt idx="2">
                  <c:v>Hybrid Service</c:v>
                </c:pt>
              </c:strCache>
            </c:strRef>
          </c:cat>
          <c:val>
            <c:numRef>
              <c:f>Sheet1!$C$2:$C$4</c:f>
              <c:numCache>
                <c:formatCode>General</c:formatCode>
                <c:ptCount val="3"/>
                <c:pt idx="0">
                  <c:v>15</c:v>
                </c:pt>
                <c:pt idx="1">
                  <c:v>27</c:v>
                </c:pt>
                <c:pt idx="2">
                  <c:v>42</c:v>
                </c:pt>
              </c:numCache>
            </c:numRef>
          </c:val>
          <c:extLst>
            <c:ext xmlns:c16="http://schemas.microsoft.com/office/drawing/2014/chart" uri="{C3380CC4-5D6E-409C-BE32-E72D297353CC}">
              <c16:uniqueId val="{00000001-E05C-E14C-B3B6-CED962BD12F8}"/>
            </c:ext>
          </c:extLst>
        </c:ser>
        <c:dLbls>
          <c:dLblPos val="inEnd"/>
          <c:showLegendKey val="0"/>
          <c:showVal val="1"/>
          <c:showCatName val="0"/>
          <c:showSerName val="0"/>
          <c:showPercent val="0"/>
          <c:showBubbleSize val="0"/>
        </c:dLbls>
        <c:gapWidth val="100"/>
        <c:overlap val="-24"/>
        <c:axId val="261375919"/>
        <c:axId val="156317727"/>
      </c:barChart>
      <c:catAx>
        <c:axId val="261375919"/>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6317727"/>
        <c:crosses val="autoZero"/>
        <c:auto val="1"/>
        <c:lblAlgn val="ctr"/>
        <c:lblOffset val="100"/>
        <c:noMultiLvlLbl val="0"/>
      </c:catAx>
      <c:valAx>
        <c:axId val="15631772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613759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sz="1600" dirty="0"/>
              <a:t>MCS</a:t>
            </a:r>
            <a:r>
              <a:rPr lang="zh-CN" sz="1600" dirty="0"/>
              <a:t> </a:t>
            </a:r>
            <a:r>
              <a:rPr lang="en-US" sz="1600" dirty="0"/>
              <a:t>Spending</a:t>
            </a:r>
            <a:r>
              <a:rPr lang="zh-CN" sz="1600" dirty="0"/>
              <a:t> </a:t>
            </a:r>
            <a:r>
              <a:rPr lang="en-US" sz="1600" dirty="0"/>
              <a:t>by</a:t>
            </a:r>
            <a:r>
              <a:rPr lang="zh-CN" sz="1600" dirty="0"/>
              <a:t> </a:t>
            </a:r>
            <a:r>
              <a:rPr lang="en-US" altLang="zh-CN" sz="1600" dirty="0"/>
              <a:t>R</a:t>
            </a:r>
            <a:r>
              <a:rPr lang="en-US" sz="1600" dirty="0"/>
              <a:t>egion ($Billion)</a:t>
            </a:r>
            <a:endParaRPr lang="zh-CN" sz="1600" dirty="0"/>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2020</c:v>
                </c:pt>
              </c:strCache>
            </c:strRef>
          </c:tx>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Americas</c:v>
                </c:pt>
                <c:pt idx="1">
                  <c:v>APAC</c:v>
                </c:pt>
                <c:pt idx="2">
                  <c:v>EMEA</c:v>
                </c:pt>
              </c:strCache>
            </c:strRef>
          </c:cat>
          <c:val>
            <c:numRef>
              <c:f>Sheet1!$B$2:$B$4</c:f>
              <c:numCache>
                <c:formatCode>General</c:formatCode>
                <c:ptCount val="3"/>
                <c:pt idx="0">
                  <c:v>24</c:v>
                </c:pt>
                <c:pt idx="1">
                  <c:v>13</c:v>
                </c:pt>
                <c:pt idx="2">
                  <c:v>18</c:v>
                </c:pt>
              </c:numCache>
            </c:numRef>
          </c:val>
          <c:extLst>
            <c:ext xmlns:c16="http://schemas.microsoft.com/office/drawing/2014/chart" uri="{C3380CC4-5D6E-409C-BE32-E72D297353CC}">
              <c16:uniqueId val="{00000000-F0F7-6B46-8396-E6947B3656DF}"/>
            </c:ext>
          </c:extLst>
        </c:ser>
        <c:ser>
          <c:idx val="1"/>
          <c:order val="1"/>
          <c:tx>
            <c:strRef>
              <c:f>Sheet1!$C$1</c:f>
              <c:strCache>
                <c:ptCount val="1"/>
                <c:pt idx="0">
                  <c:v>2023</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Americas</c:v>
                </c:pt>
                <c:pt idx="1">
                  <c:v>APAC</c:v>
                </c:pt>
                <c:pt idx="2">
                  <c:v>EMEA</c:v>
                </c:pt>
              </c:strCache>
            </c:strRef>
          </c:cat>
          <c:val>
            <c:numRef>
              <c:f>Sheet1!$C$2:$C$4</c:f>
              <c:numCache>
                <c:formatCode>General</c:formatCode>
                <c:ptCount val="3"/>
                <c:pt idx="0">
                  <c:v>34</c:v>
                </c:pt>
                <c:pt idx="1">
                  <c:v>26</c:v>
                </c:pt>
                <c:pt idx="2">
                  <c:v>23</c:v>
                </c:pt>
              </c:numCache>
            </c:numRef>
          </c:val>
          <c:extLst>
            <c:ext xmlns:c16="http://schemas.microsoft.com/office/drawing/2014/chart" uri="{C3380CC4-5D6E-409C-BE32-E72D297353CC}">
              <c16:uniqueId val="{00000001-F0F7-6B46-8396-E6947B3656DF}"/>
            </c:ext>
          </c:extLst>
        </c:ser>
        <c:dLbls>
          <c:dLblPos val="inEnd"/>
          <c:showLegendKey val="0"/>
          <c:showVal val="1"/>
          <c:showCatName val="0"/>
          <c:showSerName val="0"/>
          <c:showPercent val="0"/>
          <c:showBubbleSize val="0"/>
        </c:dLbls>
        <c:gapWidth val="100"/>
        <c:overlap val="-24"/>
        <c:axId val="349966431"/>
        <c:axId val="350164575"/>
      </c:barChart>
      <c:catAx>
        <c:axId val="349966431"/>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50164575"/>
        <c:crosses val="autoZero"/>
        <c:auto val="1"/>
        <c:lblAlgn val="ctr"/>
        <c:lblOffset val="100"/>
        <c:noMultiLvlLbl val="0"/>
      </c:catAx>
      <c:valAx>
        <c:axId val="35016457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4996643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2021/5/17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extLst>
      <p:ext uri="{BB962C8B-B14F-4D97-AF65-F5344CB8AC3E}">
        <p14:creationId xmlns:p14="http://schemas.microsoft.com/office/powerpoint/2010/main" val="2317433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extLst>
      <p:ext uri="{BB962C8B-B14F-4D97-AF65-F5344CB8AC3E}">
        <p14:creationId xmlns:p14="http://schemas.microsoft.com/office/powerpoint/2010/main" val="15869391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transformation is a must have across industries and across the world. </a:t>
            </a:r>
          </a:p>
          <a:p>
            <a:endParaRPr lang="en-US" altLang="zh-CN" dirty="0"/>
          </a:p>
          <a:p>
            <a:r>
              <a:rPr lang="en-US" altLang="zh-CN" dirty="0"/>
              <a:t>Let me give you some recent examples from America. COVID-19 forces many food services are fast-tracking DX of quick service. </a:t>
            </a:r>
          </a:p>
          <a:p>
            <a:r>
              <a:rPr lang="en-US" altLang="zh-CN" dirty="0"/>
              <a:t>Starbucks is changing 400 of of their stores to pickup only locations. ordering coffee using mobile app is a key part of that strategy.</a:t>
            </a:r>
          </a:p>
          <a:p>
            <a:r>
              <a:rPr lang="en-US" altLang="zh-CN" dirty="0" err="1"/>
              <a:t>BurgerKing</a:t>
            </a:r>
            <a:r>
              <a:rPr lang="en-US" altLang="zh-CN" dirty="0"/>
              <a:t> offers 100% touchless restaurant. </a:t>
            </a:r>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err="1"/>
              <a:t>Chiptole</a:t>
            </a:r>
            <a:r>
              <a:rPr lang="en-US" altLang="zh-CN" dirty="0"/>
              <a:t> has invested </a:t>
            </a:r>
            <a:r>
              <a:rPr lang="en-US" altLang="zh-CN" dirty="0" err="1"/>
              <a:t>heavilty</a:t>
            </a:r>
            <a:r>
              <a:rPr lang="en-US" altLang="zh-CN" dirty="0"/>
              <a:t> in DX for the past three years. In 2020, ½ of </a:t>
            </a:r>
            <a:r>
              <a:rPr lang="en-US" altLang="zh-CN" dirty="0" err="1"/>
              <a:t>Chiptole’s</a:t>
            </a:r>
            <a:r>
              <a:rPr lang="en-US" altLang="zh-CN" dirty="0"/>
              <a:t> sales came from digital sales. $780M revenue.</a:t>
            </a:r>
            <a:endParaRPr lang="zh-CN" altLang="en-US" dirty="0"/>
          </a:p>
          <a:p>
            <a:r>
              <a:rPr lang="en-US" altLang="zh-CN" dirty="0"/>
              <a:t>While most drive through time is 327 seconds. (over 5 minutes), including ordering, paying, and receiving. </a:t>
            </a:r>
            <a:r>
              <a:rPr lang="en-US" altLang="zh-CN" dirty="0" err="1"/>
              <a:t>Chiptole’s</a:t>
            </a:r>
            <a:r>
              <a:rPr lang="en-US" altLang="zh-CN" dirty="0"/>
              <a:t> average service time is 12 seconds. </a:t>
            </a:r>
          </a:p>
          <a:p>
            <a:endParaRPr lang="en-US" altLang="zh-CN" dirty="0">
              <a:cs typeface="Calibri"/>
            </a:endParaRPr>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a:t>
            </a:fld>
            <a:endParaRPr lang="zh-CN" altLang="en-US"/>
          </a:p>
        </p:txBody>
      </p:sp>
    </p:spTree>
    <p:extLst>
      <p:ext uri="{BB962C8B-B14F-4D97-AF65-F5344CB8AC3E}">
        <p14:creationId xmlns:p14="http://schemas.microsoft.com/office/powerpoint/2010/main" val="998705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Secure and reliable running of Digital business need a trusted infrastructure, Gartner predicts ,by 2021, over 75% of mid and larger customer will have </a:t>
            </a:r>
            <a:r>
              <a:rPr lang="en-US" altLang="zh-CN" dirty="0" err="1">
                <a:ea typeface="宋体"/>
              </a:rPr>
              <a:t>adpoted</a:t>
            </a:r>
            <a:r>
              <a:rPr lang="en-US" altLang="zh-CN" dirty="0">
                <a:ea typeface="宋体"/>
              </a:rPr>
              <a:t> a </a:t>
            </a:r>
            <a:r>
              <a:rPr lang="en-US" altLang="zh-CN" dirty="0" err="1">
                <a:ea typeface="宋体"/>
              </a:rPr>
              <a:t>multicloud</a:t>
            </a:r>
            <a:r>
              <a:rPr lang="en-US" altLang="zh-CN" dirty="0">
                <a:ea typeface="宋体"/>
              </a:rPr>
              <a:t> or Hybrid IT strategy to drive digitalization.  </a:t>
            </a:r>
          </a:p>
          <a:p>
            <a:r>
              <a:rPr lang="en-US" sz="1200" b="0" i="0" kern="1200" dirty="0">
                <a:solidFill>
                  <a:schemeClr val="tx1"/>
                </a:solidFill>
                <a:effectLst/>
                <a:latin typeface="+mn-lt"/>
                <a:ea typeface="+mn-ea"/>
                <a:cs typeface="+mn-cs"/>
              </a:rPr>
              <a:t>Cloud has been rapidly evolving from a market disruptor and innovator to an expected approach for traditional and next-generation IT.</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However, most organizations do not have the skills to make an extensive move to cloud on their own, nor do they have in-house resources to effectively manage an increasingly complex IT environment. As a result, many organizations are turning to service providers, both for their initial move to the cloud, but also as they seek to outsource management of their infrastructure.</a:t>
            </a:r>
          </a:p>
          <a:p>
            <a:r>
              <a:rPr lang="en-US" sz="1200" b="0" i="0" kern="1200" dirty="0">
                <a:solidFill>
                  <a:schemeClr val="tx1"/>
                </a:solidFill>
                <a:effectLst/>
                <a:latin typeface="+mn-lt"/>
                <a:ea typeface="+mn-ea"/>
                <a:cs typeface="+mn-cs"/>
              </a:rPr>
              <a:t>60% of organizations will use an external service provider’s cloud managed service offering, up from 30% in 2018</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2</a:t>
            </a:fld>
            <a:endParaRPr lang="zh-CN" altLang="en-US"/>
          </a:p>
        </p:txBody>
      </p:sp>
    </p:spTree>
    <p:extLst>
      <p:ext uri="{BB962C8B-B14F-4D97-AF65-F5344CB8AC3E}">
        <p14:creationId xmlns:p14="http://schemas.microsoft.com/office/powerpoint/2010/main" val="326101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Today, There are three mainstream cloud services: on-premise private cloud, Public cloud , Managed cloud , and each of them have some sub-categories </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3</a:t>
            </a:fld>
            <a:endParaRPr lang="zh-CN" altLang="en-US"/>
          </a:p>
        </p:txBody>
      </p:sp>
    </p:spTree>
    <p:extLst>
      <p:ext uri="{BB962C8B-B14F-4D97-AF65-F5344CB8AC3E}">
        <p14:creationId xmlns:p14="http://schemas.microsoft.com/office/powerpoint/2010/main" val="1754691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Let’s briefly introduce the advs and </a:t>
            </a:r>
            <a:r>
              <a:rPr lang="en-US" altLang="zh-CN" dirty="0" err="1">
                <a:ea typeface="宋体"/>
              </a:rPr>
              <a:t>disadvs</a:t>
            </a:r>
            <a:r>
              <a:rPr lang="en-US" altLang="zh-CN" dirty="0">
                <a:ea typeface="宋体"/>
              </a:rPr>
              <a:t> of three common cloud service for the customers.</a:t>
            </a:r>
            <a:endParaRPr lang="zh-CN" dirty="0">
              <a:ea typeface="宋体"/>
            </a:endParaRPr>
          </a:p>
          <a:p>
            <a:pPr marL="171450" indent="-171450">
              <a:buFont typeface="Arial" panose="020B0604020202020204" pitchFamily="34" charset="0"/>
              <a:buChar char="•"/>
            </a:pPr>
            <a:r>
              <a:rPr lang="en-US" altLang="zh-CN" dirty="0">
                <a:ea typeface="宋体"/>
              </a:rPr>
              <a:t>Private cloud : Security ,controllable and reliable ,however it's pretty complicated and come at a high cost of investment in technologies and people.</a:t>
            </a:r>
            <a:endParaRPr lang="zh-CN" dirty="0">
              <a:ea typeface="宋体"/>
            </a:endParaRPr>
          </a:p>
          <a:p>
            <a:pPr marL="171450" indent="-171450">
              <a:buFont typeface="Arial" panose="020B0604020202020204" pitchFamily="34" charset="0"/>
              <a:buChar char="•"/>
            </a:pPr>
            <a:r>
              <a:rPr lang="en-US" altLang="zh-CN" dirty="0">
                <a:ea typeface="宋体"/>
              </a:rPr>
              <a:t>Public cloud: Elastic, Pay-as your need ,access in anywhere ,however ,they have limited service, lacking control and high cost in long-term </a:t>
            </a:r>
            <a:endParaRPr lang="zh-CN" dirty="0">
              <a:ea typeface="宋体"/>
            </a:endParaRPr>
          </a:p>
          <a:p>
            <a:pPr marL="171450" indent="-171450">
              <a:buFont typeface="Arial" panose="020B0604020202020204" pitchFamily="34" charset="0"/>
              <a:buChar char="•"/>
            </a:pPr>
            <a:r>
              <a:rPr lang="en-US" altLang="zh-CN" dirty="0">
                <a:ea typeface="宋体"/>
              </a:rPr>
              <a:t>Managed cloud service : Have the best of both worlds. For the customers, they get their dedicated cloud. It’s in region. MY or Indonesia data does not go to Singapore. Meanwhile, customer can subscribe to the cloud; don’t need heavy investment in both hardware, software and expertise. </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4</a:t>
            </a:fld>
            <a:endParaRPr lang="zh-CN" altLang="en-US"/>
          </a:p>
        </p:txBody>
      </p:sp>
    </p:spTree>
    <p:extLst>
      <p:ext uri="{BB962C8B-B14F-4D97-AF65-F5344CB8AC3E}">
        <p14:creationId xmlns:p14="http://schemas.microsoft.com/office/powerpoint/2010/main" val="2125122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While expensive, private cloud gives organizations the best control. </a:t>
            </a:r>
          </a:p>
          <a:p>
            <a:r>
              <a:rPr lang="en-US" altLang="zh-CN" dirty="0">
                <a:ea typeface="宋体"/>
              </a:rPr>
              <a:t>Most organizations have their own data center today and would like to optimize or upgrade it to private cloud. From the best practice view, HCI based SDDC is the most popular and preferred technical solution by its Agility and superior TCO</a:t>
            </a:r>
            <a:endParaRPr lang="zh-CN" altLang="en-US" dirty="0">
              <a:ea typeface="宋体"/>
            </a:endParaRPr>
          </a:p>
          <a:p>
            <a:endParaRPr lang="en-US" altLang="zh-CN" dirty="0">
              <a:cs typeface="Calibri"/>
            </a:endParaRPr>
          </a:p>
          <a:p>
            <a:r>
              <a:rPr lang="en-US" altLang="zh-CN" dirty="0">
                <a:cs typeface="Calibri"/>
              </a:rPr>
              <a:t>one of the biggest changes of HCI is using far less number of servers to achieve the same jobs. Customers who have moved into HCI based data center managed to reduce their CAPEX by 46%; </a:t>
            </a:r>
          </a:p>
          <a:p>
            <a:endParaRPr lang="en-US" altLang="zh-CN" dirty="0">
              <a:cs typeface="Calibri"/>
            </a:endParaRPr>
          </a:p>
          <a:p>
            <a:r>
              <a:rPr lang="en-US" altLang="zh-CN" dirty="0">
                <a:cs typeface="Calibri"/>
              </a:rPr>
              <a:t>in addition, HCI based SDDC puts all the daily infrastructure operation into an easy to use dashboard, and reduce OPEX by 58%</a:t>
            </a:r>
          </a:p>
        </p:txBody>
      </p:sp>
      <p:sp>
        <p:nvSpPr>
          <p:cNvPr id="4" name="灯片编号占位符 3"/>
          <p:cNvSpPr>
            <a:spLocks noGrp="1"/>
          </p:cNvSpPr>
          <p:nvPr>
            <p:ph type="sldNum" sz="quarter" idx="5"/>
          </p:nvPr>
        </p:nvSpPr>
        <p:spPr/>
        <p:txBody>
          <a:bodyPr/>
          <a:lstStyle/>
          <a:p>
            <a:fld id="{ED55AB88-1190-4780-AE5D-C66042A647A4}" type="slidenum">
              <a:rPr lang="zh-CN" altLang="en-US" smtClean="0"/>
              <a:t>5</a:t>
            </a:fld>
            <a:endParaRPr lang="zh-CN" altLang="en-US"/>
          </a:p>
        </p:txBody>
      </p:sp>
    </p:spTree>
    <p:extLst>
      <p:ext uri="{BB962C8B-B14F-4D97-AF65-F5344CB8AC3E}">
        <p14:creationId xmlns:p14="http://schemas.microsoft.com/office/powerpoint/2010/main" val="1964610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In addition, not only SDDC helps customer to upgrade their existing DC to private cloud, but also offers smooth connection to hybrid cloud </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6</a:t>
            </a:fld>
            <a:endParaRPr lang="zh-CN" altLang="en-US"/>
          </a:p>
        </p:txBody>
      </p:sp>
    </p:spTree>
    <p:extLst>
      <p:ext uri="{BB962C8B-B14F-4D97-AF65-F5344CB8AC3E}">
        <p14:creationId xmlns:p14="http://schemas.microsoft.com/office/powerpoint/2010/main" val="26473343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Pubic loud addresses the shortage of private cloud in agility and performance. </a:t>
            </a:r>
          </a:p>
          <a:p>
            <a:r>
              <a:rPr lang="en-US" altLang="zh-CN" dirty="0">
                <a:ea typeface="宋体"/>
              </a:rPr>
              <a:t>Top use cases for public cloud are:</a:t>
            </a:r>
          </a:p>
          <a:p>
            <a:r>
              <a:rPr lang="en-US" altLang="zh-CN" dirty="0">
                <a:ea typeface="宋体"/>
              </a:rPr>
              <a:t>Web, Mobility, collaboration, video conferencing, scale out applications. DR</a:t>
            </a: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7</a:t>
            </a:fld>
            <a:endParaRPr lang="zh-CN" altLang="en-US"/>
          </a:p>
        </p:txBody>
      </p:sp>
    </p:spTree>
    <p:extLst>
      <p:ext uri="{BB962C8B-B14F-4D97-AF65-F5344CB8AC3E}">
        <p14:creationId xmlns:p14="http://schemas.microsoft.com/office/powerpoint/2010/main" val="1067733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However, in the true word there are still have some business scenarios and requirements can't be well satisfied by public cloud ,such as</a:t>
            </a:r>
          </a:p>
          <a:p>
            <a:pPr marL="171450" indent="-171450">
              <a:buFont typeface="Arial" panose="020B0604020202020204" pitchFamily="34" charset="0"/>
              <a:buChar char="•"/>
            </a:pPr>
            <a:r>
              <a:rPr lang="en-US" altLang="zh-CN" dirty="0">
                <a:ea typeface="宋体"/>
              </a:rPr>
              <a:t> in some countries, the sensitive data is not allowed  to leave their country due to compliance, </a:t>
            </a:r>
          </a:p>
          <a:p>
            <a:pPr marL="171450" indent="-171450">
              <a:buFont typeface="Arial" panose="020B0604020202020204" pitchFamily="34" charset="0"/>
              <a:buChar char="•"/>
            </a:pPr>
            <a:r>
              <a:rPr lang="en-US" altLang="zh-CN" dirty="0">
                <a:ea typeface="宋体"/>
              </a:rPr>
              <a:t>other example is some apps need to exchange data and get access with a low latency, </a:t>
            </a:r>
          </a:p>
          <a:p>
            <a:pPr marL="171450" indent="-171450">
              <a:buFont typeface="Arial" panose="020B0604020202020204" pitchFamily="34" charset="0"/>
              <a:buChar char="•"/>
            </a:pPr>
            <a:r>
              <a:rPr lang="en-US" altLang="zh-CN" dirty="0">
                <a:ea typeface="宋体"/>
              </a:rPr>
              <a:t>some legacy applications that difficult to migrate to public cloud, </a:t>
            </a:r>
          </a:p>
          <a:p>
            <a:pPr marL="171450" indent="-171450">
              <a:buFont typeface="Arial" panose="020B0604020202020204" pitchFamily="34" charset="0"/>
              <a:buChar char="•"/>
            </a:pPr>
            <a:r>
              <a:rPr lang="en-US" altLang="zh-CN" dirty="0">
                <a:ea typeface="宋体"/>
              </a:rPr>
              <a:t>they need to have a good onsite service support and guarantee </a:t>
            </a:r>
          </a:p>
          <a:p>
            <a:pPr marL="171450" indent="-171450">
              <a:buFont typeface="Arial" panose="020B0604020202020204" pitchFamily="34" charset="0"/>
              <a:buChar char="•"/>
            </a:pPr>
            <a:r>
              <a:rPr lang="en-US" altLang="zh-CN" sz="1200" b="0" i="0" kern="1200" dirty="0">
                <a:solidFill>
                  <a:schemeClr val="tx1"/>
                </a:solidFill>
                <a:effectLst/>
                <a:latin typeface="+mn-lt"/>
                <a:ea typeface="宋体"/>
                <a:cs typeface="+mn-cs"/>
              </a:rPr>
              <a:t>cost of public cloud can be significant if the data is predictable. </a:t>
            </a:r>
            <a:r>
              <a:rPr lang="en-US" sz="1200" b="0" i="0" kern="1200" dirty="0">
                <a:solidFill>
                  <a:schemeClr val="tx1"/>
                </a:solidFill>
                <a:effectLst/>
                <a:latin typeface="+mn-lt"/>
                <a:ea typeface="+mn-ea"/>
                <a:cs typeface="+mn-cs"/>
              </a:rPr>
              <a:t>Funding-model or accounting constraints, such as an inability to shift from capital expenditures (CAPEX) to operational expenditures (OPEX), can be a factor encouraging private cloud use.</a:t>
            </a: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8</a:t>
            </a:fld>
            <a:endParaRPr lang="zh-CN" altLang="en-US"/>
          </a:p>
        </p:txBody>
      </p:sp>
    </p:spTree>
    <p:extLst>
      <p:ext uri="{BB962C8B-B14F-4D97-AF65-F5344CB8AC3E}">
        <p14:creationId xmlns:p14="http://schemas.microsoft.com/office/powerpoint/2010/main" val="865544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Hence ,the Managed cloud service are emerging , Managed cloud service allow customer to experience the connivence and flexibility of a public cloud, as well as the security , control and professional service of private cloud at the same time</a:t>
            </a:r>
            <a:endParaRPr lang="zh-CN" dirty="0"/>
          </a:p>
          <a:p>
            <a:r>
              <a:rPr lang="en-US" altLang="zh-CN" dirty="0">
                <a:ea typeface="宋体"/>
              </a:rPr>
              <a:t>It’s the best cloud service approach for most SME level customer</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9</a:t>
            </a:fld>
            <a:endParaRPr lang="zh-CN" altLang="en-US"/>
          </a:p>
        </p:txBody>
      </p:sp>
    </p:spTree>
    <p:extLst>
      <p:ext uri="{BB962C8B-B14F-4D97-AF65-F5344CB8AC3E}">
        <p14:creationId xmlns:p14="http://schemas.microsoft.com/office/powerpoint/2010/main" val="2954299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By definition, managed cloud service consist of 3 market segments. Managed  public cloud ,Managed private cloud and Managed Hybrid, </a:t>
            </a:r>
          </a:p>
          <a:p>
            <a:endParaRPr lang="en-US" altLang="zh-CN" dirty="0">
              <a:ea typeface="宋体"/>
            </a:endParaRPr>
          </a:p>
          <a:p>
            <a:r>
              <a:rPr lang="en-US" altLang="zh-CN" dirty="0">
                <a:ea typeface="宋体"/>
              </a:rPr>
              <a:t>Managed Public Cloud: </a:t>
            </a:r>
            <a:r>
              <a:rPr lang="en-US" altLang="zh-CN" dirty="0" err="1">
                <a:ea typeface="宋体"/>
              </a:rPr>
              <a:t>Azuer</a:t>
            </a:r>
            <a:r>
              <a:rPr lang="en-US" altLang="zh-CN" dirty="0">
                <a:ea typeface="宋体"/>
              </a:rPr>
              <a:t>/AWS/Google</a:t>
            </a:r>
          </a:p>
          <a:p>
            <a:r>
              <a:rPr lang="en-US" altLang="zh-CN" dirty="0">
                <a:ea typeface="宋体"/>
              </a:rPr>
              <a:t>Managed Private: local DC, service providers. NTT. </a:t>
            </a:r>
          </a:p>
          <a:p>
            <a:r>
              <a:rPr lang="en-US" altLang="zh-CN" dirty="0">
                <a:ea typeface="宋体"/>
              </a:rPr>
              <a:t>Managed private cloud including on-premise data center in customer side and hosted in service provider </a:t>
            </a:r>
            <a:endParaRPr lang="zh-CN" dirty="0">
              <a:ea typeface="宋体"/>
            </a:endParaRPr>
          </a:p>
          <a:p>
            <a:r>
              <a:rPr lang="en-US" altLang="zh-CN" dirty="0">
                <a:ea typeface="宋体"/>
              </a:rPr>
              <a:t>And based on it ,Service provider can offer different level service such as Application management ,PaaS service as well as </a:t>
            </a:r>
            <a:r>
              <a:rPr lang="en-US" altLang="zh-CN" dirty="0" err="1">
                <a:ea typeface="宋体"/>
              </a:rPr>
              <a:t>IaaaS</a:t>
            </a:r>
            <a:r>
              <a:rPr lang="en-US" altLang="zh-CN" dirty="0">
                <a:ea typeface="宋体"/>
              </a:rPr>
              <a:t> </a:t>
            </a:r>
            <a:endParaRPr lang="zh-CN" dirty="0">
              <a:ea typeface="宋体"/>
            </a:endParaRPr>
          </a:p>
          <a:p>
            <a:endParaRPr lang="en-US" altLang="zh-CN" dirty="0">
              <a:cs typeface="Calibri"/>
            </a:endParaRPr>
          </a:p>
          <a:p>
            <a:r>
              <a:rPr lang="en-US" altLang="zh-CN" dirty="0">
                <a:cs typeface="Calibri"/>
              </a:rPr>
              <a:t>Hybrid: Rackspace. Cloud Infrastructure. </a:t>
            </a:r>
          </a:p>
        </p:txBody>
      </p:sp>
      <p:sp>
        <p:nvSpPr>
          <p:cNvPr id="4" name="灯片编号占位符 3"/>
          <p:cNvSpPr>
            <a:spLocks noGrp="1"/>
          </p:cNvSpPr>
          <p:nvPr>
            <p:ph type="sldNum" sz="quarter" idx="5"/>
          </p:nvPr>
        </p:nvSpPr>
        <p:spPr/>
        <p:txBody>
          <a:bodyPr/>
          <a:lstStyle/>
          <a:p>
            <a:fld id="{ED55AB88-1190-4780-AE5D-C66042A647A4}" type="slidenum">
              <a:rPr lang="zh-CN" altLang="en-US" smtClean="0"/>
              <a:t>10</a:t>
            </a:fld>
            <a:endParaRPr lang="zh-CN" altLang="en-US"/>
          </a:p>
        </p:txBody>
      </p:sp>
    </p:spTree>
    <p:extLst>
      <p:ext uri="{BB962C8B-B14F-4D97-AF65-F5344CB8AC3E}">
        <p14:creationId xmlns:p14="http://schemas.microsoft.com/office/powerpoint/2010/main" val="5039171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From the IDC data analysis</a:t>
            </a:r>
            <a:endParaRPr lang="zh-CN" dirty="0">
              <a:ea typeface="宋体"/>
            </a:endParaRPr>
          </a:p>
          <a:p>
            <a:r>
              <a:rPr lang="en-US" altLang="zh-CN" dirty="0">
                <a:ea typeface="宋体"/>
              </a:rPr>
              <a:t>By 2023 the total market size of managed cloud service over 83B+,The growth rate more than 50%+</a:t>
            </a:r>
            <a:endParaRPr lang="zh-CN" dirty="0">
              <a:ea typeface="宋体"/>
            </a:endParaRPr>
          </a:p>
          <a:p>
            <a:r>
              <a:rPr lang="en-US" altLang="zh-CN" dirty="0"/>
              <a:t>Managed private cloud and Hybrid service dominate the major market </a:t>
            </a:r>
            <a:endParaRPr lang="zh-CN" dirty="0"/>
          </a:p>
          <a:p>
            <a:endParaRPr lang="en-US" altLang="zh-CN" dirty="0">
              <a:cs typeface="Calibri"/>
            </a:endParaRPr>
          </a:p>
          <a:p>
            <a:r>
              <a:rPr lang="en-US" altLang="zh-CN" dirty="0">
                <a:cs typeface="Calibri"/>
              </a:rPr>
              <a:t>Public cloud is controlled by a few. </a:t>
            </a:r>
          </a:p>
          <a:p>
            <a:r>
              <a:rPr lang="en-US" altLang="zh-CN" dirty="0">
                <a:cs typeface="Calibri"/>
              </a:rPr>
              <a:t>The biggest potential is private cloud and hybrid services. </a:t>
            </a:r>
          </a:p>
          <a:p>
            <a:r>
              <a:rPr lang="en-US" altLang="zh-CN" dirty="0">
                <a:cs typeface="Calibri"/>
              </a:rPr>
              <a:t>Private cloud providers are very fragmented. </a:t>
            </a:r>
          </a:p>
          <a:p>
            <a:r>
              <a:rPr lang="en-US" altLang="zh-CN" dirty="0">
                <a:cs typeface="Calibri"/>
              </a:rPr>
              <a:t>Hybrid service: has the highest technical requirement. </a:t>
            </a:r>
          </a:p>
          <a:p>
            <a:r>
              <a:rPr lang="en-US" sz="1200" b="0" i="0" kern="1200" dirty="0">
                <a:solidFill>
                  <a:schemeClr val="tx1"/>
                </a:solidFill>
                <a:effectLst/>
                <a:latin typeface="+mn-lt"/>
                <a:ea typeface="+mn-ea"/>
                <a:cs typeface="+mn-cs"/>
              </a:rPr>
              <a:t>Hybrid IT, defined as the “blending of traditional services, public cloud services and private cloud services into a singular IT environment,” will dominate the IT landscape</a:t>
            </a:r>
            <a:endParaRPr lang="en-US" altLang="zh-CN" dirty="0">
              <a:cs typeface="Calibri"/>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11</a:t>
            </a:fld>
            <a:endParaRPr lang="zh-CN" altLang="en-US"/>
          </a:p>
        </p:txBody>
      </p:sp>
    </p:spTree>
    <p:extLst>
      <p:ext uri="{BB962C8B-B14F-4D97-AF65-F5344CB8AC3E}">
        <p14:creationId xmlns:p14="http://schemas.microsoft.com/office/powerpoint/2010/main" val="515170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From the regions distribution: Americas market are really mature ,APAC and EMEA are raising quickly ,in APAC market ,the total market size is over 26B+</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12</a:t>
            </a:fld>
            <a:endParaRPr lang="zh-CN" altLang="en-US"/>
          </a:p>
        </p:txBody>
      </p:sp>
    </p:spTree>
    <p:extLst>
      <p:ext uri="{BB962C8B-B14F-4D97-AF65-F5344CB8AC3E}">
        <p14:creationId xmlns:p14="http://schemas.microsoft.com/office/powerpoint/2010/main" val="3458742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Business transformation is happening to our customers. As a service provider or technology partner, we should transform ourselves by offering cloud series. This would enable, retention more customers, improve your business </a:t>
            </a:r>
            <a:r>
              <a:rPr lang="en-US" altLang="zh-CN" dirty="0" err="1">
                <a:ea typeface="宋体"/>
              </a:rPr>
              <a:t>competiveness</a:t>
            </a:r>
            <a:r>
              <a:rPr lang="en-US" altLang="zh-CN" dirty="0">
                <a:ea typeface="宋体"/>
              </a:rPr>
              <a:t>, create add-values service, and increase revenue. </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13</a:t>
            </a:fld>
            <a:endParaRPr lang="zh-CN" altLang="en-US"/>
          </a:p>
        </p:txBody>
      </p:sp>
    </p:spTree>
    <p:extLst>
      <p:ext uri="{BB962C8B-B14F-4D97-AF65-F5344CB8AC3E}">
        <p14:creationId xmlns:p14="http://schemas.microsoft.com/office/powerpoint/2010/main" val="1994805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Become a service provider actually is not a easy, for most partners, they just want to have a cloud service to delivery their customer rather than have their own data center.  </a:t>
            </a:r>
          </a:p>
          <a:p>
            <a:r>
              <a:rPr lang="en-US" altLang="zh-CN" dirty="0">
                <a:ea typeface="宋体"/>
              </a:rPr>
              <a:t>Here are the top challenges to become a managed cloud provider.</a:t>
            </a:r>
          </a:p>
          <a:p>
            <a:endParaRPr lang="en-US" altLang="zh-CN" dirty="0">
              <a:cs typeface="Calibri"/>
            </a:endParaRPr>
          </a:p>
          <a:p>
            <a:r>
              <a:rPr lang="en-US" altLang="zh-CN" dirty="0">
                <a:cs typeface="Calibri"/>
              </a:rPr>
              <a:t>1. Steep learning Curve for Cloud. </a:t>
            </a:r>
          </a:p>
          <a:p>
            <a:r>
              <a:rPr lang="en-US" altLang="zh-CN" dirty="0">
                <a:cs typeface="Calibri"/>
              </a:rPr>
              <a:t>Many of partners might focused on SI. Was not an expert providing cloud services.</a:t>
            </a:r>
          </a:p>
          <a:p>
            <a:r>
              <a:rPr lang="en-US" altLang="zh-CN" dirty="0">
                <a:cs typeface="Calibri"/>
              </a:rPr>
              <a:t>One of our partners built a 20 people team, developed based on </a:t>
            </a:r>
            <a:r>
              <a:rPr lang="en-US" altLang="zh-CN" dirty="0" err="1">
                <a:cs typeface="Calibri"/>
              </a:rPr>
              <a:t>openstack</a:t>
            </a:r>
            <a:r>
              <a:rPr lang="en-US" altLang="zh-CN" dirty="0">
                <a:cs typeface="Calibri"/>
              </a:rPr>
              <a:t>. After 2 years. Give up. </a:t>
            </a:r>
          </a:p>
          <a:p>
            <a:r>
              <a:rPr lang="en-US" altLang="zh-CN" dirty="0">
                <a:cs typeface="Calibri"/>
              </a:rPr>
              <a:t>2. Lack cloud branding. How do you compete against AWS or your local SP?</a:t>
            </a:r>
          </a:p>
          <a:p>
            <a:r>
              <a:rPr lang="en-US" altLang="zh-CN" dirty="0">
                <a:cs typeface="Calibri"/>
              </a:rPr>
              <a:t>3. Significant investment: data center infrastructure. A team of technical and service experts. Marketing cost.</a:t>
            </a:r>
          </a:p>
          <a:p>
            <a:r>
              <a:rPr lang="en-US" altLang="zh-CN" dirty="0">
                <a:cs typeface="Calibri"/>
              </a:rPr>
              <a:t>4. Deliver Professional Services. </a:t>
            </a:r>
          </a:p>
          <a:p>
            <a:r>
              <a:rPr lang="en-US" altLang="zh-CN" dirty="0">
                <a:cs typeface="Calibri"/>
              </a:rPr>
              <a:t>Partners used to focus on reactive service. Used to focus on product related services. Such as providing a report, or upgrade firmware.</a:t>
            </a:r>
          </a:p>
          <a:p>
            <a:r>
              <a:rPr lang="en-US" altLang="zh-CN" dirty="0">
                <a:cs typeface="Calibri"/>
              </a:rPr>
              <a:t>Now the services is turning into professional and proactive. Such as application migration. Data backup. These are closer to customer’s business; not products. The good news is that customers are willing to pay for a much higher premium for these services; the challenges is that partners don’t have these expertise. </a:t>
            </a:r>
          </a:p>
        </p:txBody>
      </p:sp>
      <p:sp>
        <p:nvSpPr>
          <p:cNvPr id="4" name="灯片编号占位符 3"/>
          <p:cNvSpPr>
            <a:spLocks noGrp="1"/>
          </p:cNvSpPr>
          <p:nvPr>
            <p:ph type="sldNum" sz="quarter" idx="5"/>
          </p:nvPr>
        </p:nvSpPr>
        <p:spPr/>
        <p:txBody>
          <a:bodyPr/>
          <a:lstStyle/>
          <a:p>
            <a:fld id="{ED55AB88-1190-4780-AE5D-C66042A647A4}" type="slidenum">
              <a:rPr lang="zh-CN" altLang="en-US" smtClean="0"/>
              <a:t>14</a:t>
            </a:fld>
            <a:endParaRPr lang="zh-CN" altLang="en-US"/>
          </a:p>
        </p:txBody>
      </p:sp>
    </p:spTree>
    <p:extLst>
      <p:ext uri="{BB962C8B-B14F-4D97-AF65-F5344CB8AC3E}">
        <p14:creationId xmlns:p14="http://schemas.microsoft.com/office/powerpoint/2010/main" val="39835805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As a leading security and cloud technical and solution provider, Sangfor have introduced a brand new managed cloud service program to allow partner leverage Sangfor cloud solution …......</a:t>
            </a:r>
          </a:p>
          <a:p>
            <a:endParaRPr lang="en-US" altLang="zh-CN" dirty="0">
              <a:ea typeface="宋体"/>
            </a:endParaRPr>
          </a:p>
          <a:p>
            <a:r>
              <a:rPr lang="en-US" altLang="zh-CN" dirty="0">
                <a:ea typeface="宋体"/>
              </a:rPr>
              <a:t>First: if a partner/provider has their own data center, they can buy the software from Sangfor. Sangfor is a technology and service provider to the partners. You are responsible for the selling and operation of your own services. Sangfor provides the underlining technology, upgrades and support for you.</a:t>
            </a:r>
          </a:p>
          <a:p>
            <a:endParaRPr lang="zh-CN" dirty="0">
              <a:ea typeface="宋体"/>
            </a:endParaRPr>
          </a:p>
          <a:p>
            <a:r>
              <a:rPr lang="en-US" altLang="zh-CN" dirty="0">
                <a:cs typeface="Calibri"/>
              </a:rPr>
              <a:t>Second: service is based on a joint investment from Sangfor and partners, where we jointly share both the cost of investment, share operation, and sharing of the revenue. the benefit is lower initial investment, you don’t need to invest in higher technology (people), and Sangfor can help with sales and marketing. </a:t>
            </a:r>
          </a:p>
          <a:p>
            <a:endParaRPr lang="en-US" altLang="zh-CN" dirty="0">
              <a:cs typeface="Calibri"/>
            </a:endParaRPr>
          </a:p>
          <a:p>
            <a:r>
              <a:rPr lang="en-US" altLang="zh-CN" dirty="0">
                <a:cs typeface="Calibri"/>
              </a:rPr>
              <a:t>This model has been operating in China for some years now, getting a lot of success. We are now taking it to the international audience. </a:t>
            </a:r>
          </a:p>
        </p:txBody>
      </p:sp>
      <p:sp>
        <p:nvSpPr>
          <p:cNvPr id="4" name="灯片编号占位符 3"/>
          <p:cNvSpPr>
            <a:spLocks noGrp="1"/>
          </p:cNvSpPr>
          <p:nvPr>
            <p:ph type="sldNum" sz="quarter" idx="5"/>
          </p:nvPr>
        </p:nvSpPr>
        <p:spPr/>
        <p:txBody>
          <a:bodyPr/>
          <a:lstStyle/>
          <a:p>
            <a:fld id="{ED55AB88-1190-4780-AE5D-C66042A647A4}" type="slidenum">
              <a:rPr lang="zh-CN" altLang="en-US" smtClean="0"/>
              <a:t>15</a:t>
            </a:fld>
            <a:endParaRPr lang="zh-CN" altLang="en-US"/>
          </a:p>
        </p:txBody>
      </p:sp>
    </p:spTree>
    <p:extLst>
      <p:ext uri="{BB962C8B-B14F-4D97-AF65-F5344CB8AC3E}">
        <p14:creationId xmlns:p14="http://schemas.microsoft.com/office/powerpoint/2010/main" val="1203326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There are plenty of use cases we can pitch to our customers together. Here are the top use case recommendation for </a:t>
            </a:r>
            <a:r>
              <a:rPr lang="en-US" altLang="zh-CN" dirty="0" err="1">
                <a:ea typeface="宋体"/>
              </a:rPr>
              <a:t>sangfor</a:t>
            </a:r>
            <a:r>
              <a:rPr lang="en-US" altLang="zh-CN" dirty="0">
                <a:ea typeface="宋体"/>
              </a:rPr>
              <a:t> </a:t>
            </a:r>
            <a:r>
              <a:rPr lang="en-US" altLang="zh-CN" dirty="0" err="1">
                <a:ea typeface="宋体"/>
              </a:rPr>
              <a:t>Manged</a:t>
            </a:r>
            <a:r>
              <a:rPr lang="en-US" altLang="zh-CN" dirty="0">
                <a:ea typeface="宋体"/>
              </a:rPr>
              <a:t> cloud service </a:t>
            </a:r>
            <a:endParaRPr lang="zh-CN" dirty="0">
              <a:ea typeface="宋体"/>
            </a:endParaRPr>
          </a:p>
          <a:p>
            <a:endParaRPr lang="en-US" altLang="zh-CN" dirty="0">
              <a:cs typeface="Calibri"/>
            </a:endParaRPr>
          </a:p>
          <a:p>
            <a:r>
              <a:rPr lang="en-US" altLang="zh-CN" dirty="0">
                <a:cs typeface="Calibri"/>
              </a:rPr>
              <a:t>1) Customer is to build a new data center for a new application or a new location. </a:t>
            </a:r>
          </a:p>
          <a:p>
            <a:r>
              <a:rPr lang="en-US" altLang="zh-CN" dirty="0">
                <a:cs typeface="Calibri"/>
              </a:rPr>
              <a:t>2) Customers would like to move a critical application to public cloud. However, concerned about security and serviceability. </a:t>
            </a:r>
          </a:p>
          <a:p>
            <a:r>
              <a:rPr lang="en-US" altLang="zh-CN" dirty="0">
                <a:cs typeface="Calibri"/>
              </a:rPr>
              <a:t>3) Back up as a service is a very common service. </a:t>
            </a:r>
          </a:p>
          <a:p>
            <a:r>
              <a:rPr lang="en-US" altLang="zh-CN" dirty="0">
                <a:cs typeface="Calibri"/>
              </a:rPr>
              <a:t>4) Help customers to manage their own data center. </a:t>
            </a:r>
          </a:p>
        </p:txBody>
      </p:sp>
      <p:sp>
        <p:nvSpPr>
          <p:cNvPr id="4" name="灯片编号占位符 3"/>
          <p:cNvSpPr>
            <a:spLocks noGrp="1"/>
          </p:cNvSpPr>
          <p:nvPr>
            <p:ph type="sldNum" sz="quarter" idx="5"/>
          </p:nvPr>
        </p:nvSpPr>
        <p:spPr/>
        <p:txBody>
          <a:bodyPr/>
          <a:lstStyle/>
          <a:p>
            <a:fld id="{ED55AB88-1190-4780-AE5D-C66042A647A4}" type="slidenum">
              <a:rPr lang="zh-CN" altLang="en-US" smtClean="0"/>
              <a:t>16</a:t>
            </a:fld>
            <a:endParaRPr lang="zh-CN" altLang="en-US"/>
          </a:p>
        </p:txBody>
      </p:sp>
    </p:spTree>
    <p:extLst>
      <p:ext uri="{BB962C8B-B14F-4D97-AF65-F5344CB8AC3E}">
        <p14:creationId xmlns:p14="http://schemas.microsoft.com/office/powerpoint/2010/main" val="9287373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ea typeface="宋体"/>
              </a:rPr>
              <a:t>Let’s take a look at one customer who has made this transformation.</a:t>
            </a:r>
          </a:p>
          <a:p>
            <a:endParaRPr lang="en-US" altLang="zh-CN" dirty="0">
              <a:ea typeface="宋体"/>
            </a:endParaRPr>
          </a:p>
          <a:p>
            <a:r>
              <a:rPr lang="en-US" altLang="zh-CN" dirty="0">
                <a:ea typeface="宋体"/>
              </a:rPr>
              <a:t>The customer is a leader in health supplements. Their products are sold globally, and they source their ingredients from 23 countries. They are also one of the first ones to invite a concept of “transparent factories”, where customers and partners are invited to see every step of their food processing. </a:t>
            </a:r>
          </a:p>
          <a:p>
            <a:endParaRPr lang="en-US" altLang="zh-CN" dirty="0">
              <a:ea typeface="宋体"/>
            </a:endParaRPr>
          </a:p>
          <a:p>
            <a:r>
              <a:rPr lang="en-US" altLang="zh-CN" dirty="0">
                <a:ea typeface="宋体"/>
              </a:rPr>
              <a:t>A key strategic goal in recent years is to promote ecommerce, develop a manufacturing process that is highly available. For IT, not only it needs to support these initiatives, IT are given little capitals and human resources.</a:t>
            </a:r>
          </a:p>
          <a:p>
            <a:endParaRPr lang="en-US" altLang="zh-CN" dirty="0">
              <a:ea typeface="宋体"/>
            </a:endParaRPr>
          </a:p>
          <a:p>
            <a:r>
              <a:rPr lang="en-US" altLang="zh-CN" dirty="0">
                <a:ea typeface="宋体"/>
              </a:rPr>
              <a:t>They have evaluated public cloud as the first option. Since they have many business operations across 23 different countries, and most countries requires data residency, having their business scattered across public cloud does not make it compliant. It is </a:t>
            </a:r>
            <a:r>
              <a:rPr lang="en-US" altLang="zh-CN">
                <a:ea typeface="宋体"/>
              </a:rPr>
              <a:t>also expensive. </a:t>
            </a:r>
            <a:endParaRPr lang="zh-CN" dirty="0">
              <a:ea typeface="宋体"/>
            </a:endParaRPr>
          </a:p>
          <a:p>
            <a:endParaRPr lang="en-US" altLang="zh-CN" dirty="0">
              <a:cs typeface="Calibri"/>
            </a:endParaRPr>
          </a:p>
        </p:txBody>
      </p:sp>
      <p:sp>
        <p:nvSpPr>
          <p:cNvPr id="4" name="灯片编号占位符 3"/>
          <p:cNvSpPr>
            <a:spLocks noGrp="1"/>
          </p:cNvSpPr>
          <p:nvPr>
            <p:ph type="sldNum" sz="quarter" idx="5"/>
          </p:nvPr>
        </p:nvSpPr>
        <p:spPr/>
        <p:txBody>
          <a:bodyPr/>
          <a:lstStyle/>
          <a:p>
            <a:fld id="{ED55AB88-1190-4780-AE5D-C66042A647A4}" type="slidenum">
              <a:rPr lang="zh-CN" altLang="en-US" smtClean="0"/>
              <a:t>17</a:t>
            </a:fld>
            <a:endParaRPr lang="zh-CN" altLang="en-US"/>
          </a:p>
        </p:txBody>
      </p:sp>
    </p:spTree>
    <p:extLst>
      <p:ext uri="{BB962C8B-B14F-4D97-AF65-F5344CB8AC3E}">
        <p14:creationId xmlns:p14="http://schemas.microsoft.com/office/powerpoint/2010/main" val="2727847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4B6800E4-8DF5-A646-9146-78C7FB20E536}" type="slidenum">
              <a:rPr lang="en-US" smtClean="0"/>
              <a:t>18</a:t>
            </a:fld>
            <a:endParaRPr lang="en-US"/>
          </a:p>
        </p:txBody>
      </p:sp>
    </p:spTree>
    <p:extLst>
      <p:ext uri="{BB962C8B-B14F-4D97-AF65-F5344CB8AC3E}">
        <p14:creationId xmlns:p14="http://schemas.microsoft.com/office/powerpoint/2010/main" val="24426748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020" userDrawn="1">
          <p15:clr>
            <a:srgbClr val="FBAE40"/>
          </p15:clr>
        </p15:guide>
        <p15:guide id="2" pos="7015" userDrawn="1">
          <p15:clr>
            <a:srgbClr val="FBAE40"/>
          </p15:clr>
        </p15:guide>
        <p15:guide id="3" orient="horz" pos="4178" userDrawn="1">
          <p15:clr>
            <a:srgbClr val="FBAE40"/>
          </p15:clr>
        </p15:guide>
        <p15:guide id="4"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431928175"/>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3335834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682275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2390972125"/>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703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7945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3864853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090737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over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a:xfrm>
            <a:off x="8394700" y="640003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lumMod val="50000"/>
                    <a:lumOff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95C62BC-63D8-4176-937B-D5EBCAA09FF2}" type="slidenum">
              <a:rPr lang="zh-CN" altLang="en-US" smtClean="0"/>
              <a:pPr/>
              <a:t>‹#›</a:t>
            </a:fld>
            <a:endParaRPr lang="zh-CN" altLang="en-US" dirty="0"/>
          </a:p>
        </p:txBody>
      </p:sp>
      <p:sp>
        <p:nvSpPr>
          <p:cNvPr id="2" name="矩形 1">
            <a:extLst>
              <a:ext uri="{FF2B5EF4-FFF2-40B4-BE49-F238E27FC236}">
                <a16:creationId xmlns:a16="http://schemas.microsoft.com/office/drawing/2014/main" id="{299E0C27-B34B-5F45-BBDC-5726D8406EAD}"/>
              </a:ext>
            </a:extLst>
          </p:cNvPr>
          <p:cNvSpPr/>
          <p:nvPr userDrawn="1"/>
        </p:nvSpPr>
        <p:spPr>
          <a:xfrm>
            <a:off x="0" y="0"/>
            <a:ext cx="2400300" cy="971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822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8" r:id="rId3"/>
    <p:sldLayoutId id="2147483661" r:id="rId4"/>
    <p:sldLayoutId id="2147483662" r:id="rId5"/>
    <p:sldLayoutId id="2147483655" r:id="rId6"/>
    <p:sldLayoutId id="2147483663" r:id="rId7"/>
    <p:sldLayoutId id="2147483659" r:id="rId8"/>
    <p:sldLayoutId id="2147483660" r:id="rId9"/>
    <p:sldLayoutId id="2147483664" r:id="rId10"/>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emf"/><Relationship Id="rId4" Type="http://schemas.openxmlformats.org/officeDocument/2006/relationships/image" Target="../media/image20.emf"/></Relationships>
</file>

<file path=ppt/slides/_rels/slide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svg"/><Relationship Id="rId18" Type="http://schemas.openxmlformats.org/officeDocument/2006/relationships/image" Target="../media/image48.png"/><Relationship Id="rId3" Type="http://schemas.openxmlformats.org/officeDocument/2006/relationships/image" Target="../media/image33.png"/><Relationship Id="rId21" Type="http://schemas.openxmlformats.org/officeDocument/2006/relationships/image" Target="../media/image51.sv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svg"/><Relationship Id="rId2" Type="http://schemas.openxmlformats.org/officeDocument/2006/relationships/notesSlide" Target="../notesSlides/notesSlide8.xml"/><Relationship Id="rId16" Type="http://schemas.openxmlformats.org/officeDocument/2006/relationships/image" Target="../media/image46.png"/><Relationship Id="rId20"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svg"/><Relationship Id="rId5" Type="http://schemas.openxmlformats.org/officeDocument/2006/relationships/image" Target="../media/image35.png"/><Relationship Id="rId15" Type="http://schemas.openxmlformats.org/officeDocument/2006/relationships/image" Target="../media/image45.svg"/><Relationship Id="rId23" Type="http://schemas.openxmlformats.org/officeDocument/2006/relationships/image" Target="../media/image53.svg"/><Relationship Id="rId10" Type="http://schemas.openxmlformats.org/officeDocument/2006/relationships/image" Target="../media/image40.png"/><Relationship Id="rId19" Type="http://schemas.openxmlformats.org/officeDocument/2006/relationships/image" Target="../media/image49.svg"/><Relationship Id="rId4" Type="http://schemas.openxmlformats.org/officeDocument/2006/relationships/image" Target="../media/image34.svg"/><Relationship Id="rId9" Type="http://schemas.openxmlformats.org/officeDocument/2006/relationships/image" Target="../media/image39.svg"/><Relationship Id="rId14" Type="http://schemas.openxmlformats.org/officeDocument/2006/relationships/image" Target="../media/image44.png"/><Relationship Id="rId22" Type="http://schemas.openxmlformats.org/officeDocument/2006/relationships/image" Target="../media/image52.png"/></Relationships>
</file>

<file path=ppt/slides/_rels/slide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2.svg"/><Relationship Id="rId18" Type="http://schemas.openxmlformats.org/officeDocument/2006/relationships/image" Target="../media/image67.png"/><Relationship Id="rId3" Type="http://schemas.openxmlformats.org/officeDocument/2006/relationships/image" Target="../media/image54.png"/><Relationship Id="rId7" Type="http://schemas.openxmlformats.org/officeDocument/2006/relationships/image" Target="../media/image56.svg"/><Relationship Id="rId12" Type="http://schemas.openxmlformats.org/officeDocument/2006/relationships/image" Target="../media/image61.png"/><Relationship Id="rId17" Type="http://schemas.openxmlformats.org/officeDocument/2006/relationships/image" Target="../media/image66.svg"/><Relationship Id="rId2" Type="http://schemas.openxmlformats.org/officeDocument/2006/relationships/notesSlide" Target="../notesSlides/notesSlide10.xml"/><Relationship Id="rId16"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55.png"/><Relationship Id="rId11" Type="http://schemas.openxmlformats.org/officeDocument/2006/relationships/image" Target="../media/image60.svg"/><Relationship Id="rId5" Type="http://schemas.openxmlformats.org/officeDocument/2006/relationships/image" Target="../media/image53.svg"/><Relationship Id="rId15" Type="http://schemas.openxmlformats.org/officeDocument/2006/relationships/image" Target="../media/image64.svg"/><Relationship Id="rId10" Type="http://schemas.openxmlformats.org/officeDocument/2006/relationships/image" Target="../media/image59.png"/><Relationship Id="rId19" Type="http://schemas.openxmlformats.org/officeDocument/2006/relationships/image" Target="../media/image68.svg"/><Relationship Id="rId4" Type="http://schemas.openxmlformats.org/officeDocument/2006/relationships/image" Target="../media/image52.png"/><Relationship Id="rId9" Type="http://schemas.openxmlformats.org/officeDocument/2006/relationships/image" Target="../media/image58.svg"/><Relationship Id="rId14" Type="http://schemas.openxmlformats.org/officeDocument/2006/relationships/image" Target="../media/image6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1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73.svg"/></Relationships>
</file>

<file path=ppt/slides/_rels/slide16.xml.rels><?xml version="1.0" encoding="UTF-8" standalone="yes"?>
<Relationships xmlns="http://schemas.openxmlformats.org/package/2006/relationships"><Relationship Id="rId8" Type="http://schemas.openxmlformats.org/officeDocument/2006/relationships/image" Target="../media/image79.svg"/><Relationship Id="rId13" Type="http://schemas.openxmlformats.org/officeDocument/2006/relationships/image" Target="../media/image84.png"/><Relationship Id="rId3" Type="http://schemas.openxmlformats.org/officeDocument/2006/relationships/image" Target="../media/image74.png"/><Relationship Id="rId7" Type="http://schemas.openxmlformats.org/officeDocument/2006/relationships/image" Target="../media/image78.png"/><Relationship Id="rId12" Type="http://schemas.openxmlformats.org/officeDocument/2006/relationships/image" Target="../media/image83.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7.svg"/><Relationship Id="rId11" Type="http://schemas.openxmlformats.org/officeDocument/2006/relationships/image" Target="../media/image82.png"/><Relationship Id="rId5" Type="http://schemas.openxmlformats.org/officeDocument/2006/relationships/image" Target="../media/image76.png"/><Relationship Id="rId15" Type="http://schemas.openxmlformats.org/officeDocument/2006/relationships/image" Target="../media/image86.png"/><Relationship Id="rId10" Type="http://schemas.openxmlformats.org/officeDocument/2006/relationships/image" Target="../media/image81.svg"/><Relationship Id="rId4" Type="http://schemas.openxmlformats.org/officeDocument/2006/relationships/image" Target="../media/image75.svg"/><Relationship Id="rId9" Type="http://schemas.openxmlformats.org/officeDocument/2006/relationships/image" Target="../media/image80.png"/><Relationship Id="rId14" Type="http://schemas.openxmlformats.org/officeDocument/2006/relationships/image" Target="../media/image85.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2811" y="481228"/>
            <a:ext cx="2812823" cy="1285927"/>
          </a:xfrm>
          <a:prstGeom prst="rect">
            <a:avLst/>
          </a:prstGeom>
        </p:spPr>
      </p:pic>
      <p:sp>
        <p:nvSpPr>
          <p:cNvPr id="21" name="矩形 20"/>
          <p:cNvSpPr/>
          <p:nvPr/>
        </p:nvSpPr>
        <p:spPr>
          <a:xfrm>
            <a:off x="0" y="2216727"/>
            <a:ext cx="645622" cy="260202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288856" y="2856017"/>
            <a:ext cx="5299513" cy="1323439"/>
          </a:xfrm>
          <a:prstGeom prst="rect">
            <a:avLst/>
          </a:prstGeom>
        </p:spPr>
        <p:txBody>
          <a:bodyPr wrap="square" lIns="91440" tIns="45720" rIns="91440" bIns="45720" anchor="t">
            <a:spAutoFit/>
          </a:bodyPr>
          <a:lstStyle/>
          <a:p>
            <a:r>
              <a:rPr lang="en-US" altLang="zh-CN" sz="4000" b="1" dirty="0">
                <a:solidFill>
                  <a:srgbClr val="345692"/>
                </a:solidFill>
                <a:latin typeface="Century Gothic"/>
                <a:ea typeface="微软雅黑"/>
              </a:rPr>
              <a:t>Cloud Infrastructure Trends </a:t>
            </a:r>
            <a:endParaRPr lang="zh-CN" altLang="en-US" sz="4000" b="1" dirty="0">
              <a:solidFill>
                <a:srgbClr val="345692"/>
              </a:solidFill>
              <a:latin typeface="Century Gothic"/>
              <a:ea typeface="微软雅黑"/>
            </a:endParaRPr>
          </a:p>
        </p:txBody>
      </p:sp>
      <p:sp>
        <p:nvSpPr>
          <p:cNvPr id="24" name="矩形 23"/>
          <p:cNvSpPr/>
          <p:nvPr/>
        </p:nvSpPr>
        <p:spPr>
          <a:xfrm>
            <a:off x="969391" y="2216724"/>
            <a:ext cx="129736" cy="260202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43234" y="2216727"/>
            <a:ext cx="129736" cy="260202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1311628" y="4268450"/>
            <a:ext cx="4784372"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 Technologies Inc.</a:t>
              </a:r>
            </a:p>
          </p:txBody>
        </p:sp>
      </p:grpSp>
    </p:spTree>
    <p:extLst>
      <p:ext uri="{BB962C8B-B14F-4D97-AF65-F5344CB8AC3E}">
        <p14:creationId xmlns:p14="http://schemas.microsoft.com/office/powerpoint/2010/main" val="252377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0EF90D-7D96-0344-9DD6-3CB229752FBA}"/>
              </a:ext>
            </a:extLst>
          </p:cNvPr>
          <p:cNvSpPr>
            <a:spLocks noGrp="1"/>
          </p:cNvSpPr>
          <p:nvPr>
            <p:ph type="title"/>
          </p:nvPr>
        </p:nvSpPr>
        <p:spPr>
          <a:xfrm>
            <a:off x="597812" y="200533"/>
            <a:ext cx="10515600" cy="604139"/>
          </a:xfrm>
        </p:spPr>
        <p:txBody>
          <a:bodyPr>
            <a:normAutofit/>
          </a:bodyPr>
          <a:lstStyle/>
          <a:p>
            <a:r>
              <a:rPr kumimoji="1" lang="en-US" altLang="zh-CN" sz="2400" dirty="0"/>
              <a:t>We</a:t>
            </a:r>
            <a:r>
              <a:rPr kumimoji="1" lang="zh-CN" altLang="en-US" sz="2400" dirty="0"/>
              <a:t> </a:t>
            </a:r>
            <a:r>
              <a:rPr kumimoji="1" lang="en-US" altLang="zh-CN" sz="2400" dirty="0"/>
              <a:t>are</a:t>
            </a:r>
            <a:r>
              <a:rPr kumimoji="1" lang="zh-CN" altLang="en-US" sz="2400" dirty="0"/>
              <a:t> </a:t>
            </a:r>
            <a:r>
              <a:rPr kumimoji="1" lang="en-US" altLang="zh-CN" sz="2400" dirty="0"/>
              <a:t>Moving</a:t>
            </a:r>
            <a:r>
              <a:rPr kumimoji="1" lang="zh-CN" altLang="en-US" sz="2400" dirty="0"/>
              <a:t> </a:t>
            </a:r>
            <a:r>
              <a:rPr kumimoji="1" lang="en-US" altLang="zh-CN" sz="2400" dirty="0"/>
              <a:t>to</a:t>
            </a:r>
            <a:r>
              <a:rPr kumimoji="1" lang="zh-CN" altLang="en-US" sz="2400" dirty="0"/>
              <a:t> </a:t>
            </a:r>
            <a:r>
              <a:rPr kumimoji="1" lang="en-US" altLang="zh-CN" sz="2400" dirty="0"/>
              <a:t>a</a:t>
            </a:r>
            <a:r>
              <a:rPr kumimoji="1" lang="zh-CN" altLang="en-US" sz="2400" dirty="0"/>
              <a:t> </a:t>
            </a:r>
            <a:r>
              <a:rPr kumimoji="1" lang="en-US" altLang="zh-CN" sz="2400" dirty="0"/>
              <a:t>Digital</a:t>
            </a:r>
            <a:r>
              <a:rPr kumimoji="1" lang="zh-CN" altLang="en-US" sz="2400" dirty="0"/>
              <a:t> </a:t>
            </a:r>
            <a:r>
              <a:rPr kumimoji="1" lang="en-US" altLang="zh-CN" sz="2400" dirty="0"/>
              <a:t>World</a:t>
            </a:r>
            <a:endParaRPr kumimoji="1" lang="zh-CN" altLang="en-US" sz="2400" dirty="0"/>
          </a:p>
        </p:txBody>
      </p:sp>
      <p:sp>
        <p:nvSpPr>
          <p:cNvPr id="3" name="日期占位符 2">
            <a:extLst>
              <a:ext uri="{FF2B5EF4-FFF2-40B4-BE49-F238E27FC236}">
                <a16:creationId xmlns:a16="http://schemas.microsoft.com/office/drawing/2014/main" id="{CE3A6336-537E-694B-A402-186197C5004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91DB9074-C533-4A48-9F89-3BFC911512A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cxnSp>
        <p:nvCxnSpPr>
          <p:cNvPr id="7" name="直接连接符 24">
            <a:extLst>
              <a:ext uri="{FF2B5EF4-FFF2-40B4-BE49-F238E27FC236}">
                <a16:creationId xmlns:a16="http://schemas.microsoft.com/office/drawing/2014/main" id="{D03A1977-357A-4C4A-83B0-D0D999EF1A50}"/>
              </a:ext>
            </a:extLst>
          </p:cNvPr>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60" name="任意多边形 50">
            <a:extLst>
              <a:ext uri="{FF2B5EF4-FFF2-40B4-BE49-F238E27FC236}">
                <a16:creationId xmlns:a16="http://schemas.microsoft.com/office/drawing/2014/main" id="{8607540C-D3DA-A14D-AA82-A5F7AF8C6462}"/>
              </a:ext>
            </a:extLst>
          </p:cNvPr>
          <p:cNvSpPr/>
          <p:nvPr/>
        </p:nvSpPr>
        <p:spPr>
          <a:xfrm rot="5400000">
            <a:off x="4622494" y="2367772"/>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1" name="任意多边形 53">
            <a:extLst>
              <a:ext uri="{FF2B5EF4-FFF2-40B4-BE49-F238E27FC236}">
                <a16:creationId xmlns:a16="http://schemas.microsoft.com/office/drawing/2014/main" id="{735F51AF-08F9-C04F-ABD7-4CB395D42F3E}"/>
              </a:ext>
            </a:extLst>
          </p:cNvPr>
          <p:cNvSpPr/>
          <p:nvPr/>
        </p:nvSpPr>
        <p:spPr>
          <a:xfrm rot="5400000">
            <a:off x="6081330" y="2492426"/>
            <a:ext cx="769883" cy="69136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2" name="任意多边形 62">
            <a:extLst>
              <a:ext uri="{FF2B5EF4-FFF2-40B4-BE49-F238E27FC236}">
                <a16:creationId xmlns:a16="http://schemas.microsoft.com/office/drawing/2014/main" id="{8A6AE0FE-DAC5-AB4B-9528-A584C6C763AA}"/>
              </a:ext>
            </a:extLst>
          </p:cNvPr>
          <p:cNvSpPr/>
          <p:nvPr/>
        </p:nvSpPr>
        <p:spPr>
          <a:xfrm rot="5400000">
            <a:off x="7847220" y="3262117"/>
            <a:ext cx="955871" cy="87774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3" name="任意多边形 65">
            <a:extLst>
              <a:ext uri="{FF2B5EF4-FFF2-40B4-BE49-F238E27FC236}">
                <a16:creationId xmlns:a16="http://schemas.microsoft.com/office/drawing/2014/main" id="{5D385A8A-B0F9-344F-A5DB-50E76EDC94BA}"/>
              </a:ext>
            </a:extLst>
          </p:cNvPr>
          <p:cNvSpPr/>
          <p:nvPr/>
        </p:nvSpPr>
        <p:spPr>
          <a:xfrm rot="5400000">
            <a:off x="6429234" y="3089355"/>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gradFill>
              <a:gsLst>
                <a:gs pos="0">
                  <a:srgbClr val="5B9BD5">
                    <a:lumMod val="5000"/>
                    <a:lumOff val="95000"/>
                  </a:srgbClr>
                </a:gs>
                <a:gs pos="100000">
                  <a:srgbClr val="E0E0E0"/>
                </a:gs>
              </a:gsLst>
              <a:lin ang="5400000" scaled="1"/>
            </a:gra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4" name="任意多边形 68">
            <a:extLst>
              <a:ext uri="{FF2B5EF4-FFF2-40B4-BE49-F238E27FC236}">
                <a16:creationId xmlns:a16="http://schemas.microsoft.com/office/drawing/2014/main" id="{A1E63137-D993-0444-BA33-74568CADD5AD}"/>
              </a:ext>
            </a:extLst>
          </p:cNvPr>
          <p:cNvSpPr/>
          <p:nvPr/>
        </p:nvSpPr>
        <p:spPr>
          <a:xfrm rot="5400000">
            <a:off x="3962963" y="3538203"/>
            <a:ext cx="1177161" cy="105711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5" name="任意多边形 71">
            <a:extLst>
              <a:ext uri="{FF2B5EF4-FFF2-40B4-BE49-F238E27FC236}">
                <a16:creationId xmlns:a16="http://schemas.microsoft.com/office/drawing/2014/main" id="{A444EC9A-0208-1649-BF41-06AFFDA32292}"/>
              </a:ext>
            </a:extLst>
          </p:cNvPr>
          <p:cNvSpPr/>
          <p:nvPr/>
        </p:nvSpPr>
        <p:spPr>
          <a:xfrm rot="5400000">
            <a:off x="3438126" y="2982868"/>
            <a:ext cx="769883" cy="69136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6" name="任意多边形 73">
            <a:extLst>
              <a:ext uri="{FF2B5EF4-FFF2-40B4-BE49-F238E27FC236}">
                <a16:creationId xmlns:a16="http://schemas.microsoft.com/office/drawing/2014/main" id="{E4674501-08D8-3E4A-A203-8C85FEE1FC10}"/>
              </a:ext>
            </a:extLst>
          </p:cNvPr>
          <p:cNvSpPr/>
          <p:nvPr/>
        </p:nvSpPr>
        <p:spPr>
          <a:xfrm flipH="1" flipV="1">
            <a:off x="4221510" y="1520871"/>
            <a:ext cx="1106389" cy="781118"/>
          </a:xfrm>
          <a:custGeom>
            <a:avLst/>
            <a:gdLst>
              <a:gd name="connsiteX0" fmla="*/ 1602557 w 1602557"/>
              <a:gd name="connsiteY0" fmla="*/ 358219 h 358219"/>
              <a:gd name="connsiteX1" fmla="*/ 0 w 1602557"/>
              <a:gd name="connsiteY1" fmla="*/ 358219 h 358219"/>
              <a:gd name="connsiteX2" fmla="*/ 0 w 1602557"/>
              <a:gd name="connsiteY2" fmla="*/ 0 h 358219"/>
            </a:gdLst>
            <a:ahLst/>
            <a:cxnLst>
              <a:cxn ang="0">
                <a:pos x="connsiteX0" y="connsiteY0"/>
              </a:cxn>
              <a:cxn ang="0">
                <a:pos x="connsiteX1" y="connsiteY1"/>
              </a:cxn>
              <a:cxn ang="0">
                <a:pos x="connsiteX2" y="connsiteY2"/>
              </a:cxn>
            </a:cxnLst>
            <a:rect l="l" t="t" r="r" b="b"/>
            <a:pathLst>
              <a:path w="1602557" h="358219">
                <a:moveTo>
                  <a:pt x="1602557" y="358219"/>
                </a:moveTo>
                <a:lnTo>
                  <a:pt x="0" y="358219"/>
                </a:lnTo>
                <a:lnTo>
                  <a:pt x="0"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7" name="任意多边形 74">
            <a:extLst>
              <a:ext uri="{FF2B5EF4-FFF2-40B4-BE49-F238E27FC236}">
                <a16:creationId xmlns:a16="http://schemas.microsoft.com/office/drawing/2014/main" id="{CB6D1CCF-A11F-6643-851D-E7B0F4CDD388}"/>
              </a:ext>
            </a:extLst>
          </p:cNvPr>
          <p:cNvSpPr/>
          <p:nvPr/>
        </p:nvSpPr>
        <p:spPr>
          <a:xfrm>
            <a:off x="6474415" y="1572457"/>
            <a:ext cx="781382" cy="877581"/>
          </a:xfrm>
          <a:custGeom>
            <a:avLst/>
            <a:gdLst>
              <a:gd name="connsiteX0" fmla="*/ 0 w 895546"/>
              <a:gd name="connsiteY0" fmla="*/ 678730 h 678730"/>
              <a:gd name="connsiteX1" fmla="*/ 0 w 895546"/>
              <a:gd name="connsiteY1" fmla="*/ 0 h 678730"/>
              <a:gd name="connsiteX2" fmla="*/ 895546 w 895546"/>
              <a:gd name="connsiteY2" fmla="*/ 0 h 678730"/>
            </a:gdLst>
            <a:ahLst/>
            <a:cxnLst>
              <a:cxn ang="0">
                <a:pos x="connsiteX0" y="connsiteY0"/>
              </a:cxn>
              <a:cxn ang="0">
                <a:pos x="connsiteX1" y="connsiteY1"/>
              </a:cxn>
              <a:cxn ang="0">
                <a:pos x="connsiteX2" y="connsiteY2"/>
              </a:cxn>
            </a:cxnLst>
            <a:rect l="l" t="t" r="r" b="b"/>
            <a:pathLst>
              <a:path w="895546" h="678730">
                <a:moveTo>
                  <a:pt x="0" y="678730"/>
                </a:moveTo>
                <a:lnTo>
                  <a:pt x="0" y="0"/>
                </a:lnTo>
                <a:lnTo>
                  <a:pt x="895546"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8" name="任意多边形 75">
            <a:extLst>
              <a:ext uri="{FF2B5EF4-FFF2-40B4-BE49-F238E27FC236}">
                <a16:creationId xmlns:a16="http://schemas.microsoft.com/office/drawing/2014/main" id="{669DC48F-E071-9440-A883-5640848AA534}"/>
              </a:ext>
            </a:extLst>
          </p:cNvPr>
          <p:cNvSpPr/>
          <p:nvPr/>
        </p:nvSpPr>
        <p:spPr>
          <a:xfrm>
            <a:off x="8314790" y="2729690"/>
            <a:ext cx="583979" cy="493504"/>
          </a:xfrm>
          <a:custGeom>
            <a:avLst/>
            <a:gdLst>
              <a:gd name="connsiteX0" fmla="*/ 0 w 669303"/>
              <a:gd name="connsiteY0" fmla="*/ 565608 h 565608"/>
              <a:gd name="connsiteX1" fmla="*/ 0 w 669303"/>
              <a:gd name="connsiteY1" fmla="*/ 0 h 565608"/>
              <a:gd name="connsiteX2" fmla="*/ 669303 w 669303"/>
              <a:gd name="connsiteY2" fmla="*/ 0 h 565608"/>
            </a:gdLst>
            <a:ahLst/>
            <a:cxnLst>
              <a:cxn ang="0">
                <a:pos x="connsiteX0" y="connsiteY0"/>
              </a:cxn>
              <a:cxn ang="0">
                <a:pos x="connsiteX1" y="connsiteY1"/>
              </a:cxn>
              <a:cxn ang="0">
                <a:pos x="connsiteX2" y="connsiteY2"/>
              </a:cxn>
            </a:cxnLst>
            <a:rect l="l" t="t" r="r" b="b"/>
            <a:pathLst>
              <a:path w="669303" h="565608">
                <a:moveTo>
                  <a:pt x="0" y="565608"/>
                </a:moveTo>
                <a:lnTo>
                  <a:pt x="0" y="0"/>
                </a:lnTo>
                <a:lnTo>
                  <a:pt x="669303"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69" name="任意多边形 76">
            <a:extLst>
              <a:ext uri="{FF2B5EF4-FFF2-40B4-BE49-F238E27FC236}">
                <a16:creationId xmlns:a16="http://schemas.microsoft.com/office/drawing/2014/main" id="{8193858D-B3DC-BA40-8A4B-5E95A6FB3772}"/>
              </a:ext>
            </a:extLst>
          </p:cNvPr>
          <p:cNvSpPr/>
          <p:nvPr/>
        </p:nvSpPr>
        <p:spPr>
          <a:xfrm flipH="1">
            <a:off x="8638650" y="3976916"/>
            <a:ext cx="541083" cy="649780"/>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0" name="任意多边形 77">
            <a:extLst>
              <a:ext uri="{FF2B5EF4-FFF2-40B4-BE49-F238E27FC236}">
                <a16:creationId xmlns:a16="http://schemas.microsoft.com/office/drawing/2014/main" id="{98CAA488-7373-6947-A613-C67D1938D55F}"/>
              </a:ext>
            </a:extLst>
          </p:cNvPr>
          <p:cNvSpPr/>
          <p:nvPr/>
        </p:nvSpPr>
        <p:spPr>
          <a:xfrm>
            <a:off x="3546292" y="4366479"/>
            <a:ext cx="485280" cy="419478"/>
          </a:xfrm>
          <a:custGeom>
            <a:avLst/>
            <a:gdLst>
              <a:gd name="connsiteX0" fmla="*/ 556182 w 556182"/>
              <a:gd name="connsiteY0" fmla="*/ 0 h 480767"/>
              <a:gd name="connsiteX1" fmla="*/ 0 w 556182"/>
              <a:gd name="connsiteY1" fmla="*/ 0 h 480767"/>
              <a:gd name="connsiteX2" fmla="*/ 0 w 556182"/>
              <a:gd name="connsiteY2" fmla="*/ 480767 h 480767"/>
            </a:gdLst>
            <a:ahLst/>
            <a:cxnLst>
              <a:cxn ang="0">
                <a:pos x="connsiteX0" y="connsiteY0"/>
              </a:cxn>
              <a:cxn ang="0">
                <a:pos x="connsiteX1" y="connsiteY1"/>
              </a:cxn>
              <a:cxn ang="0">
                <a:pos x="connsiteX2" y="connsiteY2"/>
              </a:cxn>
            </a:cxnLst>
            <a:rect l="l" t="t" r="r" b="b"/>
            <a:pathLst>
              <a:path w="556182" h="480767">
                <a:moveTo>
                  <a:pt x="556182" y="0"/>
                </a:moveTo>
                <a:lnTo>
                  <a:pt x="0" y="0"/>
                </a:lnTo>
                <a:lnTo>
                  <a:pt x="0" y="48076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1" name="任意多边形 78">
            <a:extLst>
              <a:ext uri="{FF2B5EF4-FFF2-40B4-BE49-F238E27FC236}">
                <a16:creationId xmlns:a16="http://schemas.microsoft.com/office/drawing/2014/main" id="{0E3D03F8-76D4-3B46-B042-0E8ABE388017}"/>
              </a:ext>
            </a:extLst>
          </p:cNvPr>
          <p:cNvSpPr/>
          <p:nvPr/>
        </p:nvSpPr>
        <p:spPr>
          <a:xfrm>
            <a:off x="2501709" y="3354794"/>
            <a:ext cx="995233" cy="386578"/>
          </a:xfrm>
          <a:custGeom>
            <a:avLst/>
            <a:gdLst>
              <a:gd name="connsiteX0" fmla="*/ 1140644 w 1140644"/>
              <a:gd name="connsiteY0" fmla="*/ 0 h 443060"/>
              <a:gd name="connsiteX1" fmla="*/ 0 w 1140644"/>
              <a:gd name="connsiteY1" fmla="*/ 0 h 443060"/>
              <a:gd name="connsiteX2" fmla="*/ 0 w 1140644"/>
              <a:gd name="connsiteY2" fmla="*/ 443060 h 443060"/>
            </a:gdLst>
            <a:ahLst/>
            <a:cxnLst>
              <a:cxn ang="0">
                <a:pos x="connsiteX0" y="connsiteY0"/>
              </a:cxn>
              <a:cxn ang="0">
                <a:pos x="connsiteX1" y="connsiteY1"/>
              </a:cxn>
              <a:cxn ang="0">
                <a:pos x="connsiteX2" y="connsiteY2"/>
              </a:cxn>
            </a:cxnLst>
            <a:rect l="l" t="t" r="r" b="b"/>
            <a:pathLst>
              <a:path w="1140644" h="443060">
                <a:moveTo>
                  <a:pt x="1140644" y="0"/>
                </a:moveTo>
                <a:lnTo>
                  <a:pt x="0" y="0"/>
                </a:lnTo>
                <a:lnTo>
                  <a:pt x="0" y="44306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2" name="椭圆 42">
            <a:extLst>
              <a:ext uri="{FF2B5EF4-FFF2-40B4-BE49-F238E27FC236}">
                <a16:creationId xmlns:a16="http://schemas.microsoft.com/office/drawing/2014/main" id="{F309C478-D03D-6F43-9FEB-68BE890CB824}"/>
              </a:ext>
            </a:extLst>
          </p:cNvPr>
          <p:cNvSpPr/>
          <p:nvPr/>
        </p:nvSpPr>
        <p:spPr>
          <a:xfrm>
            <a:off x="4168752" y="1456041"/>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3" name="椭圆 43">
            <a:extLst>
              <a:ext uri="{FF2B5EF4-FFF2-40B4-BE49-F238E27FC236}">
                <a16:creationId xmlns:a16="http://schemas.microsoft.com/office/drawing/2014/main" id="{C448B2F9-5C1E-7C4D-8FA3-2A3DB6167D12}"/>
              </a:ext>
            </a:extLst>
          </p:cNvPr>
          <p:cNvSpPr/>
          <p:nvPr/>
        </p:nvSpPr>
        <p:spPr>
          <a:xfrm>
            <a:off x="7261879" y="1513604"/>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4" name="椭圆 44">
            <a:extLst>
              <a:ext uri="{FF2B5EF4-FFF2-40B4-BE49-F238E27FC236}">
                <a16:creationId xmlns:a16="http://schemas.microsoft.com/office/drawing/2014/main" id="{5E217ADB-3B8E-C649-80E4-3D914A890DD7}"/>
              </a:ext>
            </a:extLst>
          </p:cNvPr>
          <p:cNvSpPr/>
          <p:nvPr/>
        </p:nvSpPr>
        <p:spPr>
          <a:xfrm>
            <a:off x="8818559" y="2664862"/>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5" name="椭圆 45">
            <a:extLst>
              <a:ext uri="{FF2B5EF4-FFF2-40B4-BE49-F238E27FC236}">
                <a16:creationId xmlns:a16="http://schemas.microsoft.com/office/drawing/2014/main" id="{BD0E555E-1149-A445-82D1-DFA1597C0D34}"/>
              </a:ext>
            </a:extLst>
          </p:cNvPr>
          <p:cNvSpPr/>
          <p:nvPr/>
        </p:nvSpPr>
        <p:spPr>
          <a:xfrm>
            <a:off x="8611945" y="4561866"/>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6" name="椭圆 46">
            <a:extLst>
              <a:ext uri="{FF2B5EF4-FFF2-40B4-BE49-F238E27FC236}">
                <a16:creationId xmlns:a16="http://schemas.microsoft.com/office/drawing/2014/main" id="{92BA6047-B280-1948-847C-01A983857599}"/>
              </a:ext>
            </a:extLst>
          </p:cNvPr>
          <p:cNvSpPr/>
          <p:nvPr/>
        </p:nvSpPr>
        <p:spPr>
          <a:xfrm>
            <a:off x="3480320" y="4795324"/>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7" name="椭圆 47">
            <a:extLst>
              <a:ext uri="{FF2B5EF4-FFF2-40B4-BE49-F238E27FC236}">
                <a16:creationId xmlns:a16="http://schemas.microsoft.com/office/drawing/2014/main" id="{6E738E80-1863-5142-9301-59B588AD3528}"/>
              </a:ext>
            </a:extLst>
          </p:cNvPr>
          <p:cNvSpPr/>
          <p:nvPr/>
        </p:nvSpPr>
        <p:spPr>
          <a:xfrm>
            <a:off x="2436877" y="3751883"/>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8" name="矩形 48">
            <a:extLst>
              <a:ext uri="{FF2B5EF4-FFF2-40B4-BE49-F238E27FC236}">
                <a16:creationId xmlns:a16="http://schemas.microsoft.com/office/drawing/2014/main" id="{B430F072-DAA9-AF43-AF24-BBCD3E47722E}"/>
              </a:ext>
            </a:extLst>
          </p:cNvPr>
          <p:cNvSpPr/>
          <p:nvPr/>
        </p:nvSpPr>
        <p:spPr>
          <a:xfrm>
            <a:off x="3166743" y="1359715"/>
            <a:ext cx="1048685"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Education</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79" name="矩形 49">
            <a:extLst>
              <a:ext uri="{FF2B5EF4-FFF2-40B4-BE49-F238E27FC236}">
                <a16:creationId xmlns:a16="http://schemas.microsoft.com/office/drawing/2014/main" id="{8BFA1094-72DA-324C-A19F-FA4B0A675CD1}"/>
              </a:ext>
            </a:extLst>
          </p:cNvPr>
          <p:cNvSpPr/>
          <p:nvPr/>
        </p:nvSpPr>
        <p:spPr>
          <a:xfrm>
            <a:off x="1900384" y="3940132"/>
            <a:ext cx="901209"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Medical</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80" name="矩形 50">
            <a:extLst>
              <a:ext uri="{FF2B5EF4-FFF2-40B4-BE49-F238E27FC236}">
                <a16:creationId xmlns:a16="http://schemas.microsoft.com/office/drawing/2014/main" id="{D7E6EA4C-9F3B-F44E-9AF9-2CA5F9A1E293}"/>
              </a:ext>
            </a:extLst>
          </p:cNvPr>
          <p:cNvSpPr/>
          <p:nvPr/>
        </p:nvSpPr>
        <p:spPr>
          <a:xfrm>
            <a:off x="3120720" y="4999557"/>
            <a:ext cx="1446230"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Transportation</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81" name="矩形 51">
            <a:extLst>
              <a:ext uri="{FF2B5EF4-FFF2-40B4-BE49-F238E27FC236}">
                <a16:creationId xmlns:a16="http://schemas.microsoft.com/office/drawing/2014/main" id="{699E2E71-C82E-1542-AF11-4F1D572DE542}"/>
              </a:ext>
            </a:extLst>
          </p:cNvPr>
          <p:cNvSpPr/>
          <p:nvPr/>
        </p:nvSpPr>
        <p:spPr>
          <a:xfrm>
            <a:off x="7812599" y="4487713"/>
            <a:ext cx="671979"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Retail</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82" name="矩形 52">
            <a:extLst>
              <a:ext uri="{FF2B5EF4-FFF2-40B4-BE49-F238E27FC236}">
                <a16:creationId xmlns:a16="http://schemas.microsoft.com/office/drawing/2014/main" id="{98E5F333-FC52-C340-8072-A5FD552A6BD3}"/>
              </a:ext>
            </a:extLst>
          </p:cNvPr>
          <p:cNvSpPr/>
          <p:nvPr/>
        </p:nvSpPr>
        <p:spPr>
          <a:xfrm>
            <a:off x="9072249" y="1986873"/>
            <a:ext cx="41389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FSI</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83" name="矩形 53">
            <a:extLst>
              <a:ext uri="{FF2B5EF4-FFF2-40B4-BE49-F238E27FC236}">
                <a16:creationId xmlns:a16="http://schemas.microsoft.com/office/drawing/2014/main" id="{9FB3CC5E-D57F-2944-8A34-013D482A6586}"/>
              </a:ext>
            </a:extLst>
          </p:cNvPr>
          <p:cNvSpPr/>
          <p:nvPr/>
        </p:nvSpPr>
        <p:spPr>
          <a:xfrm>
            <a:off x="7457313" y="923716"/>
            <a:ext cx="1277914"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Government</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84" name="Rectangle 72">
            <a:extLst>
              <a:ext uri="{FF2B5EF4-FFF2-40B4-BE49-F238E27FC236}">
                <a16:creationId xmlns:a16="http://schemas.microsoft.com/office/drawing/2014/main" id="{B1825588-F41D-5549-9681-CC5A60D14C22}"/>
              </a:ext>
            </a:extLst>
          </p:cNvPr>
          <p:cNvSpPr>
            <a:spLocks noChangeArrowheads="1"/>
          </p:cNvSpPr>
          <p:nvPr/>
        </p:nvSpPr>
        <p:spPr bwMode="auto">
          <a:xfrm>
            <a:off x="1900384" y="4197765"/>
            <a:ext cx="1510029"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Remote Diagnosis</a:t>
            </a: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Mobile Health Care</a:t>
            </a:r>
          </a:p>
        </p:txBody>
      </p:sp>
      <p:sp>
        <p:nvSpPr>
          <p:cNvPr id="85" name="Rectangle 72">
            <a:extLst>
              <a:ext uri="{FF2B5EF4-FFF2-40B4-BE49-F238E27FC236}">
                <a16:creationId xmlns:a16="http://schemas.microsoft.com/office/drawing/2014/main" id="{C4AACB92-6D96-6442-9F0E-AD08C79207AE}"/>
              </a:ext>
            </a:extLst>
          </p:cNvPr>
          <p:cNvSpPr>
            <a:spLocks noChangeArrowheads="1"/>
          </p:cNvSpPr>
          <p:nvPr/>
        </p:nvSpPr>
        <p:spPr bwMode="auto">
          <a:xfrm>
            <a:off x="3166743" y="1640101"/>
            <a:ext cx="1457130"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MOOC</a:t>
            </a:r>
            <a:endParaRPr lang="zh-CN" altLang="en-US" sz="1100" dirty="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Intelligent</a:t>
            </a:r>
            <a:r>
              <a:rPr lang="zh-CN" altLang="en-US" sz="1100" dirty="0">
                <a:solidFill>
                  <a:schemeClr val="accent1">
                    <a:lumMod val="50000"/>
                  </a:schemeClr>
                </a:solidFill>
                <a:latin typeface="Century Gothic" panose="020B0502020202020204" pitchFamily="34" charset="0"/>
                <a:ea typeface="微软雅黑" pitchFamily="34" charset="-122"/>
              </a:rPr>
              <a:t> </a:t>
            </a:r>
            <a:r>
              <a:rPr lang="en-US" altLang="zh-CN" sz="1100" dirty="0">
                <a:solidFill>
                  <a:schemeClr val="accent1">
                    <a:lumMod val="50000"/>
                  </a:schemeClr>
                </a:solidFill>
                <a:latin typeface="Century Gothic" panose="020B0502020202020204" pitchFamily="34" charset="0"/>
                <a:ea typeface="微软雅黑" pitchFamily="34" charset="-122"/>
              </a:rPr>
              <a:t>Campus</a:t>
            </a:r>
            <a:endParaRPr lang="zh-CN" altLang="en-US" sz="1100" dirty="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E-Backpack</a:t>
            </a:r>
            <a:endParaRPr lang="zh-CN" altLang="en-US" sz="1100" dirty="0">
              <a:solidFill>
                <a:schemeClr val="accent1">
                  <a:lumMod val="50000"/>
                </a:schemeClr>
              </a:solidFill>
              <a:latin typeface="Century Gothic" panose="020B0502020202020204" pitchFamily="34" charset="0"/>
              <a:ea typeface="微软雅黑" pitchFamily="34" charset="-122"/>
            </a:endParaRPr>
          </a:p>
        </p:txBody>
      </p:sp>
      <p:sp>
        <p:nvSpPr>
          <p:cNvPr id="86" name="Rectangle 72">
            <a:extLst>
              <a:ext uri="{FF2B5EF4-FFF2-40B4-BE49-F238E27FC236}">
                <a16:creationId xmlns:a16="http://schemas.microsoft.com/office/drawing/2014/main" id="{617DB3B6-0BA0-AB46-8EBA-271FFE588A82}"/>
              </a:ext>
            </a:extLst>
          </p:cNvPr>
          <p:cNvSpPr>
            <a:spLocks noChangeArrowheads="1"/>
          </p:cNvSpPr>
          <p:nvPr/>
        </p:nvSpPr>
        <p:spPr bwMode="auto">
          <a:xfrm>
            <a:off x="3120720" y="5265351"/>
            <a:ext cx="1524456"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Car Networking</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Pilotless Automobile</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Car</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Sharing</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87" name="Rectangle 72">
            <a:extLst>
              <a:ext uri="{FF2B5EF4-FFF2-40B4-BE49-F238E27FC236}">
                <a16:creationId xmlns:a16="http://schemas.microsoft.com/office/drawing/2014/main" id="{1F468C7D-4066-FE4E-BEDF-4F0EE1591C9B}"/>
              </a:ext>
            </a:extLst>
          </p:cNvPr>
          <p:cNvSpPr>
            <a:spLocks noChangeArrowheads="1"/>
          </p:cNvSpPr>
          <p:nvPr/>
        </p:nvSpPr>
        <p:spPr bwMode="auto">
          <a:xfrm>
            <a:off x="7812599" y="4758493"/>
            <a:ext cx="1498808"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O2O</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Precision Marketing</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88" name="矩形 59">
            <a:extLst>
              <a:ext uri="{FF2B5EF4-FFF2-40B4-BE49-F238E27FC236}">
                <a16:creationId xmlns:a16="http://schemas.microsoft.com/office/drawing/2014/main" id="{EC54A0A3-85B7-2E4A-ACFB-15EBA692918A}"/>
              </a:ext>
            </a:extLst>
          </p:cNvPr>
          <p:cNvSpPr/>
          <p:nvPr/>
        </p:nvSpPr>
        <p:spPr>
          <a:xfrm>
            <a:off x="5959363" y="1310975"/>
            <a:ext cx="1526516" cy="253916"/>
          </a:xfrm>
          <a:prstGeom prst="rect">
            <a:avLst/>
          </a:prstGeom>
          <a:noFill/>
        </p:spPr>
        <p:txBody>
          <a:bodyPr wrap="square" lIns="91440" tIns="45720" rIns="91440" bIns="45720">
            <a:spAutoFit/>
          </a:bodyPr>
          <a:lstStyle/>
          <a:p>
            <a:pPr algn="ctr"/>
            <a:r>
              <a:rPr lang="en-US" altLang="zh-CN" sz="1050" b="1" spc="50" dirty="0">
                <a:ln w="0"/>
                <a:solidFill>
                  <a:schemeClr val="accent1">
                    <a:lumMod val="50000"/>
                  </a:schemeClr>
                </a:solidFill>
                <a:effectLst>
                  <a:innerShdw blurRad="63500" dist="50800" dir="13500000">
                    <a:srgbClr val="000000">
                      <a:alpha val="50000"/>
                    </a:srgbClr>
                  </a:innerShdw>
                </a:effectLst>
                <a:latin typeface="Century Gothic" panose="020B0502020202020204" pitchFamily="34" charset="0"/>
                <a:ea typeface="Microsoft YaHei" charset="0"/>
                <a:cs typeface="Microsoft YaHei" charset="0"/>
              </a:rPr>
              <a:t>E-Government</a:t>
            </a:r>
            <a:endParaRPr lang="zh-CN" altLang="en-US" sz="1050" b="1" cap="none" spc="50" dirty="0">
              <a:ln w="0"/>
              <a:solidFill>
                <a:schemeClr val="accent1">
                  <a:lumMod val="50000"/>
                </a:schemeClr>
              </a:solidFill>
              <a:effectLst>
                <a:innerShdw blurRad="63500" dist="50800" dir="13500000">
                  <a:srgbClr val="000000">
                    <a:alpha val="50000"/>
                  </a:srgbClr>
                </a:innerShdw>
              </a:effectLst>
              <a:latin typeface="Century Gothic" panose="020B0502020202020204" pitchFamily="34" charset="0"/>
              <a:ea typeface="Microsoft YaHei" charset="0"/>
              <a:cs typeface="Microsoft YaHei" charset="0"/>
            </a:endParaRPr>
          </a:p>
        </p:txBody>
      </p:sp>
      <p:sp>
        <p:nvSpPr>
          <p:cNvPr id="89" name="Rectangle 72">
            <a:extLst>
              <a:ext uri="{FF2B5EF4-FFF2-40B4-BE49-F238E27FC236}">
                <a16:creationId xmlns:a16="http://schemas.microsoft.com/office/drawing/2014/main" id="{F0486C68-1864-4746-8183-5C9ED5856C30}"/>
              </a:ext>
            </a:extLst>
          </p:cNvPr>
          <p:cNvSpPr>
            <a:spLocks noChangeArrowheads="1"/>
          </p:cNvSpPr>
          <p:nvPr/>
        </p:nvSpPr>
        <p:spPr bwMode="auto">
          <a:xfrm>
            <a:off x="7457313" y="1257334"/>
            <a:ext cx="1578958"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Smart</a:t>
            </a:r>
            <a:r>
              <a:rPr lang="zh-CN" altLang="en-US" sz="1100" dirty="0">
                <a:solidFill>
                  <a:schemeClr val="accent1">
                    <a:lumMod val="50000"/>
                  </a:schemeClr>
                </a:solidFill>
                <a:latin typeface="Century Gothic" panose="020B0502020202020204" pitchFamily="34" charset="0"/>
                <a:ea typeface="微软雅黑" pitchFamily="34" charset="-122"/>
              </a:rPr>
              <a:t> </a:t>
            </a:r>
            <a:r>
              <a:rPr lang="en-US" altLang="zh-CN" sz="1100" dirty="0">
                <a:solidFill>
                  <a:schemeClr val="accent1">
                    <a:lumMod val="50000"/>
                  </a:schemeClr>
                </a:solidFill>
                <a:latin typeface="Century Gothic" panose="020B0502020202020204" pitchFamily="34" charset="0"/>
                <a:ea typeface="微软雅黑" pitchFamily="34" charset="-122"/>
              </a:rPr>
              <a:t>City</a:t>
            </a:r>
            <a:endParaRPr lang="zh-CN" altLang="en-US" sz="1100" dirty="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Service Government</a:t>
            </a:r>
            <a:endParaRPr lang="zh-CN" altLang="en-US" sz="1100" dirty="0">
              <a:solidFill>
                <a:schemeClr val="accent1">
                  <a:lumMod val="50000"/>
                </a:schemeClr>
              </a:solidFill>
              <a:latin typeface="Century Gothic" panose="020B0502020202020204" pitchFamily="34" charset="0"/>
              <a:ea typeface="微软雅黑" pitchFamily="34" charset="-122"/>
            </a:endParaRPr>
          </a:p>
        </p:txBody>
      </p:sp>
      <p:sp>
        <p:nvSpPr>
          <p:cNvPr id="90" name="Rectangle 72">
            <a:extLst>
              <a:ext uri="{FF2B5EF4-FFF2-40B4-BE49-F238E27FC236}">
                <a16:creationId xmlns:a16="http://schemas.microsoft.com/office/drawing/2014/main" id="{EF609CE6-094C-6449-A001-079FF974E821}"/>
              </a:ext>
            </a:extLst>
          </p:cNvPr>
          <p:cNvSpPr>
            <a:spLocks noChangeArrowheads="1"/>
          </p:cNvSpPr>
          <p:nvPr/>
        </p:nvSpPr>
        <p:spPr bwMode="auto">
          <a:xfrm>
            <a:off x="9072249" y="2284648"/>
            <a:ext cx="908903"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E-Money</a:t>
            </a:r>
            <a:endParaRPr lang="zh-CN" altLang="en-US" sz="1100" dirty="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P2P</a:t>
            </a:r>
            <a:r>
              <a:rPr lang="zh-CN" altLang="en-US" sz="1100" dirty="0">
                <a:solidFill>
                  <a:schemeClr val="accent1">
                    <a:lumMod val="50000"/>
                  </a:schemeClr>
                </a:solidFill>
                <a:latin typeface="Century Gothic" panose="020B0502020202020204" pitchFamily="34" charset="0"/>
                <a:ea typeface="微软雅黑" pitchFamily="34" charset="-122"/>
              </a:rPr>
              <a:t> </a:t>
            </a:r>
            <a:r>
              <a:rPr lang="en-US" altLang="zh-CN" sz="1100" dirty="0">
                <a:solidFill>
                  <a:schemeClr val="accent1">
                    <a:lumMod val="50000"/>
                  </a:schemeClr>
                </a:solidFill>
                <a:latin typeface="Century Gothic" panose="020B0502020202020204" pitchFamily="34" charset="0"/>
                <a:ea typeface="微软雅黑" pitchFamily="34" charset="-122"/>
              </a:rPr>
              <a:t>Loan</a:t>
            </a:r>
            <a:endParaRPr lang="zh-CN" altLang="en-US" sz="1100" dirty="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dirty="0">
                <a:solidFill>
                  <a:schemeClr val="accent1">
                    <a:lumMod val="50000"/>
                  </a:schemeClr>
                </a:solidFill>
                <a:latin typeface="Century Gothic" panose="020B0502020202020204" pitchFamily="34" charset="0"/>
                <a:ea typeface="微软雅黑" pitchFamily="34" charset="-122"/>
              </a:rPr>
              <a:t>E-Payment</a:t>
            </a:r>
            <a:endParaRPr lang="zh-CN" altLang="en-US" sz="1100" dirty="0">
              <a:solidFill>
                <a:schemeClr val="accent1">
                  <a:lumMod val="50000"/>
                </a:schemeClr>
              </a:solidFill>
              <a:latin typeface="Century Gothic" panose="020B0502020202020204" pitchFamily="34" charset="0"/>
              <a:ea typeface="微软雅黑" pitchFamily="34" charset="-122"/>
            </a:endParaRPr>
          </a:p>
        </p:txBody>
      </p:sp>
      <p:grpSp>
        <p:nvGrpSpPr>
          <p:cNvPr id="91" name="组 37">
            <a:extLst>
              <a:ext uri="{FF2B5EF4-FFF2-40B4-BE49-F238E27FC236}">
                <a16:creationId xmlns:a16="http://schemas.microsoft.com/office/drawing/2014/main" id="{7A14197C-6883-F544-9C0F-4C7D6B443707}"/>
              </a:ext>
            </a:extLst>
          </p:cNvPr>
          <p:cNvGrpSpPr/>
          <p:nvPr/>
        </p:nvGrpSpPr>
        <p:grpSpPr>
          <a:xfrm>
            <a:off x="9624238" y="3603252"/>
            <a:ext cx="337760" cy="83678"/>
            <a:chOff x="8600891" y="3803306"/>
            <a:chExt cx="523359" cy="129659"/>
          </a:xfrm>
          <a:solidFill>
            <a:srgbClr val="00B0F0"/>
          </a:solidFill>
        </p:grpSpPr>
        <p:sp>
          <p:nvSpPr>
            <p:cNvPr id="92" name="椭圆 77">
              <a:extLst>
                <a:ext uri="{FF2B5EF4-FFF2-40B4-BE49-F238E27FC236}">
                  <a16:creationId xmlns:a16="http://schemas.microsoft.com/office/drawing/2014/main" id="{6BE95712-44DB-414D-BE70-91316622471E}"/>
                </a:ext>
              </a:extLst>
            </p:cNvPr>
            <p:cNvSpPr/>
            <p:nvPr/>
          </p:nvSpPr>
          <p:spPr>
            <a:xfrm>
              <a:off x="860089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3" name="椭圆 78">
              <a:extLst>
                <a:ext uri="{FF2B5EF4-FFF2-40B4-BE49-F238E27FC236}">
                  <a16:creationId xmlns:a16="http://schemas.microsoft.com/office/drawing/2014/main" id="{582CA11B-14BE-F74A-81CA-2BFE8C2AFD89}"/>
                </a:ext>
              </a:extLst>
            </p:cNvPr>
            <p:cNvSpPr/>
            <p:nvPr/>
          </p:nvSpPr>
          <p:spPr>
            <a:xfrm>
              <a:off x="879774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4" name="椭圆 79">
              <a:extLst>
                <a:ext uri="{FF2B5EF4-FFF2-40B4-BE49-F238E27FC236}">
                  <a16:creationId xmlns:a16="http://schemas.microsoft.com/office/drawing/2014/main" id="{08D690CB-B89C-FA48-A34D-8AF26C6FABC1}"/>
                </a:ext>
              </a:extLst>
            </p:cNvPr>
            <p:cNvSpPr/>
            <p:nvPr/>
          </p:nvSpPr>
          <p:spPr>
            <a:xfrm>
              <a:off x="899459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grpSp>
      <p:sp>
        <p:nvSpPr>
          <p:cNvPr id="95" name="任意多边形 65">
            <a:extLst>
              <a:ext uri="{FF2B5EF4-FFF2-40B4-BE49-F238E27FC236}">
                <a16:creationId xmlns:a16="http://schemas.microsoft.com/office/drawing/2014/main" id="{A24AA623-2B14-F944-A4B5-B1E73C32FC94}"/>
              </a:ext>
            </a:extLst>
          </p:cNvPr>
          <p:cNvSpPr/>
          <p:nvPr/>
        </p:nvSpPr>
        <p:spPr>
          <a:xfrm rot="5400000">
            <a:off x="8886392" y="3389389"/>
            <a:ext cx="615479" cy="55271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6" name="任意多边形 76">
            <a:extLst>
              <a:ext uri="{FF2B5EF4-FFF2-40B4-BE49-F238E27FC236}">
                <a16:creationId xmlns:a16="http://schemas.microsoft.com/office/drawing/2014/main" id="{7B4EFB2C-A4C9-E749-9CD3-D3EAE66C7D31}"/>
              </a:ext>
            </a:extLst>
          </p:cNvPr>
          <p:cNvSpPr/>
          <p:nvPr/>
        </p:nvSpPr>
        <p:spPr>
          <a:xfrm flipH="1">
            <a:off x="6474413" y="4422793"/>
            <a:ext cx="650249" cy="437610"/>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7" name="椭圆 71">
            <a:extLst>
              <a:ext uri="{FF2B5EF4-FFF2-40B4-BE49-F238E27FC236}">
                <a16:creationId xmlns:a16="http://schemas.microsoft.com/office/drawing/2014/main" id="{6021D3FA-7B29-0B4F-88BF-B43D4EAC6B38}"/>
              </a:ext>
            </a:extLst>
          </p:cNvPr>
          <p:cNvSpPr/>
          <p:nvPr/>
        </p:nvSpPr>
        <p:spPr>
          <a:xfrm>
            <a:off x="6428540" y="4819853"/>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8" name="矩形 72">
            <a:extLst>
              <a:ext uri="{FF2B5EF4-FFF2-40B4-BE49-F238E27FC236}">
                <a16:creationId xmlns:a16="http://schemas.microsoft.com/office/drawing/2014/main" id="{BD5585F1-BAA0-6C4C-ACA3-CA9AB47F3F8F}"/>
              </a:ext>
            </a:extLst>
          </p:cNvPr>
          <p:cNvSpPr/>
          <p:nvPr/>
        </p:nvSpPr>
        <p:spPr>
          <a:xfrm>
            <a:off x="5759291" y="4973490"/>
            <a:ext cx="1452642"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dirty="0">
                <a:solidFill>
                  <a:srgbClr val="79BD28"/>
                </a:solidFill>
                <a:latin typeface="Century Gothic" panose="020B0502020202020204" pitchFamily="34" charset="0"/>
                <a:ea typeface="微软雅黑" pitchFamily="34" charset="-122"/>
              </a:rPr>
              <a:t>Manufacturing</a:t>
            </a:r>
            <a:endParaRPr kumimoji="0" lang="zh-CN" altLang="en-US" sz="1400" b="1" i="0" u="none" strike="noStrike" kern="0" cap="none" spc="0" normalizeH="0" baseline="0" noProof="0" dirty="0">
              <a:ln>
                <a:noFill/>
              </a:ln>
              <a:solidFill>
                <a:srgbClr val="79BD28"/>
              </a:solidFill>
              <a:effectLst/>
              <a:uLnTx/>
              <a:uFillTx/>
              <a:latin typeface="Century Gothic" panose="020B0502020202020204" pitchFamily="34" charset="0"/>
              <a:ea typeface="微软雅黑" pitchFamily="34" charset="-122"/>
            </a:endParaRPr>
          </a:p>
        </p:txBody>
      </p:sp>
      <p:sp>
        <p:nvSpPr>
          <p:cNvPr id="99" name="Rectangle 72">
            <a:extLst>
              <a:ext uri="{FF2B5EF4-FFF2-40B4-BE49-F238E27FC236}">
                <a16:creationId xmlns:a16="http://schemas.microsoft.com/office/drawing/2014/main" id="{5E97CEA1-1098-F946-8AA8-8D44EAD5B81A}"/>
              </a:ext>
            </a:extLst>
          </p:cNvPr>
          <p:cNvSpPr>
            <a:spLocks noChangeArrowheads="1"/>
          </p:cNvSpPr>
          <p:nvPr/>
        </p:nvSpPr>
        <p:spPr bwMode="auto">
          <a:xfrm>
            <a:off x="5759291" y="5253298"/>
            <a:ext cx="926536"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Industry</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4.0</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err="1">
                <a:solidFill>
                  <a:schemeClr val="accent1">
                    <a:lumMod val="50000"/>
                  </a:schemeClr>
                </a:solidFill>
                <a:latin typeface="Century Gothic" panose="020B0502020202020204" pitchFamily="34" charset="0"/>
                <a:ea typeface="微软雅黑" pitchFamily="34" charset="-122"/>
              </a:rPr>
              <a:t>IoT</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100" name="任意多边形 65">
            <a:extLst>
              <a:ext uri="{FF2B5EF4-FFF2-40B4-BE49-F238E27FC236}">
                <a16:creationId xmlns:a16="http://schemas.microsoft.com/office/drawing/2014/main" id="{001FC363-F24F-694A-963F-7409FD618DC3}"/>
              </a:ext>
            </a:extLst>
          </p:cNvPr>
          <p:cNvSpPr/>
          <p:nvPr/>
        </p:nvSpPr>
        <p:spPr>
          <a:xfrm rot="5400000">
            <a:off x="6429234" y="3089356"/>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01" name="Freeform 78">
            <a:extLst>
              <a:ext uri="{FF2B5EF4-FFF2-40B4-BE49-F238E27FC236}">
                <a16:creationId xmlns:a16="http://schemas.microsoft.com/office/drawing/2014/main" id="{96D39FE0-A117-1B43-AC14-EA61AA55D210}"/>
              </a:ext>
            </a:extLst>
          </p:cNvPr>
          <p:cNvSpPr>
            <a:spLocks noEditPoints="1"/>
          </p:cNvSpPr>
          <p:nvPr/>
        </p:nvSpPr>
        <p:spPr bwMode="auto">
          <a:xfrm>
            <a:off x="4880633" y="2704970"/>
            <a:ext cx="873760" cy="617855"/>
          </a:xfrm>
          <a:custGeom>
            <a:avLst/>
            <a:gdLst>
              <a:gd name="T0" fmla="*/ 2384 w 2588"/>
              <a:gd name="T1" fmla="*/ 599 h 1828"/>
              <a:gd name="T2" fmla="*/ 2384 w 2588"/>
              <a:gd name="T3" fmla="*/ 1001 h 1828"/>
              <a:gd name="T4" fmla="*/ 2469 w 2588"/>
              <a:gd name="T5" fmla="*/ 1086 h 1828"/>
              <a:gd name="T6" fmla="*/ 2292 w 2588"/>
              <a:gd name="T7" fmla="*/ 1270 h 1828"/>
              <a:gd name="T8" fmla="*/ 2113 w 2588"/>
              <a:gd name="T9" fmla="*/ 1092 h 1828"/>
              <a:gd name="T10" fmla="*/ 2236 w 2588"/>
              <a:gd name="T11" fmla="*/ 980 h 1828"/>
              <a:gd name="T12" fmla="*/ 2236 w 2588"/>
              <a:gd name="T13" fmla="*/ 662 h 1828"/>
              <a:gd name="T14" fmla="*/ 1434 w 2588"/>
              <a:gd name="T15" fmla="*/ 996 h 1828"/>
              <a:gd name="T16" fmla="*/ 1121 w 2588"/>
              <a:gd name="T17" fmla="*/ 1004 h 1828"/>
              <a:gd name="T18" fmla="*/ 192 w 2588"/>
              <a:gd name="T19" fmla="*/ 633 h 1828"/>
              <a:gd name="T20" fmla="*/ 196 w 2588"/>
              <a:gd name="T21" fmla="*/ 419 h 1828"/>
              <a:gd name="T22" fmla="*/ 1093 w 2588"/>
              <a:gd name="T23" fmla="*/ 82 h 1828"/>
              <a:gd name="T24" fmla="*/ 1417 w 2588"/>
              <a:gd name="T25" fmla="*/ 60 h 1828"/>
              <a:gd name="T26" fmla="*/ 2373 w 2588"/>
              <a:gd name="T27" fmla="*/ 437 h 1828"/>
              <a:gd name="T28" fmla="*/ 2384 w 2588"/>
              <a:gd name="T29" fmla="*/ 599 h 1828"/>
              <a:gd name="T30" fmla="*/ 1459 w 2588"/>
              <a:gd name="T31" fmla="*/ 1155 h 1828"/>
              <a:gd name="T32" fmla="*/ 1939 w 2588"/>
              <a:gd name="T33" fmla="*/ 938 h 1828"/>
              <a:gd name="T34" fmla="*/ 1939 w 2588"/>
              <a:gd name="T35" fmla="*/ 1573 h 1828"/>
              <a:gd name="T36" fmla="*/ 1280 w 2588"/>
              <a:gd name="T37" fmla="*/ 1828 h 1828"/>
              <a:gd name="T38" fmla="*/ 583 w 2588"/>
              <a:gd name="T39" fmla="*/ 1573 h 1828"/>
              <a:gd name="T40" fmla="*/ 583 w 2588"/>
              <a:gd name="T41" fmla="*/ 980 h 1828"/>
              <a:gd name="T42" fmla="*/ 1079 w 2588"/>
              <a:gd name="T43" fmla="*/ 1155 h 1828"/>
              <a:gd name="T44" fmla="*/ 1459 w 2588"/>
              <a:gd name="T45" fmla="*/ 1155 h 1828"/>
              <a:gd name="T46" fmla="*/ 1459 w 2588"/>
              <a:gd name="T47" fmla="*/ 1155 h 1828"/>
              <a:gd name="T48" fmla="*/ 1459 w 2588"/>
              <a:gd name="T49" fmla="*/ 1155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88" h="1828">
                <a:moveTo>
                  <a:pt x="2384" y="599"/>
                </a:moveTo>
                <a:cubicBezTo>
                  <a:pt x="2384" y="1001"/>
                  <a:pt x="2384" y="1001"/>
                  <a:pt x="2384" y="1001"/>
                </a:cubicBezTo>
                <a:cubicBezTo>
                  <a:pt x="2469" y="1086"/>
                  <a:pt x="2469" y="1086"/>
                  <a:pt x="2469" y="1086"/>
                </a:cubicBezTo>
                <a:cubicBezTo>
                  <a:pt x="2292" y="1270"/>
                  <a:pt x="2292" y="1270"/>
                  <a:pt x="2292" y="1270"/>
                </a:cubicBezTo>
                <a:cubicBezTo>
                  <a:pt x="2113" y="1092"/>
                  <a:pt x="2113" y="1092"/>
                  <a:pt x="2113" y="1092"/>
                </a:cubicBezTo>
                <a:cubicBezTo>
                  <a:pt x="2236" y="980"/>
                  <a:pt x="2236" y="980"/>
                  <a:pt x="2236" y="980"/>
                </a:cubicBezTo>
                <a:cubicBezTo>
                  <a:pt x="2236" y="662"/>
                  <a:pt x="2236" y="662"/>
                  <a:pt x="2236" y="662"/>
                </a:cubicBezTo>
                <a:cubicBezTo>
                  <a:pt x="1716" y="877"/>
                  <a:pt x="1549" y="943"/>
                  <a:pt x="1434" y="996"/>
                </a:cubicBezTo>
                <a:cubicBezTo>
                  <a:pt x="1319" y="1048"/>
                  <a:pt x="1235" y="1047"/>
                  <a:pt x="1121" y="1004"/>
                </a:cubicBezTo>
                <a:cubicBezTo>
                  <a:pt x="1007" y="961"/>
                  <a:pt x="462" y="762"/>
                  <a:pt x="192" y="633"/>
                </a:cubicBezTo>
                <a:cubicBezTo>
                  <a:pt x="12" y="547"/>
                  <a:pt x="0" y="492"/>
                  <a:pt x="196" y="419"/>
                </a:cubicBezTo>
                <a:cubicBezTo>
                  <a:pt x="450" y="322"/>
                  <a:pt x="870" y="167"/>
                  <a:pt x="1093" y="82"/>
                </a:cubicBezTo>
                <a:cubicBezTo>
                  <a:pt x="1226" y="29"/>
                  <a:pt x="1295" y="0"/>
                  <a:pt x="1417" y="60"/>
                </a:cubicBezTo>
                <a:cubicBezTo>
                  <a:pt x="1633" y="150"/>
                  <a:pt x="2128" y="335"/>
                  <a:pt x="2373" y="437"/>
                </a:cubicBezTo>
                <a:cubicBezTo>
                  <a:pt x="2588" y="531"/>
                  <a:pt x="2444" y="561"/>
                  <a:pt x="2384" y="599"/>
                </a:cubicBezTo>
                <a:close/>
                <a:moveTo>
                  <a:pt x="1459" y="1155"/>
                </a:moveTo>
                <a:cubicBezTo>
                  <a:pt x="1585" y="1103"/>
                  <a:pt x="1754" y="1017"/>
                  <a:pt x="1939" y="938"/>
                </a:cubicBezTo>
                <a:cubicBezTo>
                  <a:pt x="1939" y="1573"/>
                  <a:pt x="1939" y="1573"/>
                  <a:pt x="1939" y="1573"/>
                </a:cubicBezTo>
                <a:cubicBezTo>
                  <a:pt x="1939" y="1573"/>
                  <a:pt x="1700" y="1828"/>
                  <a:pt x="1280" y="1828"/>
                </a:cubicBezTo>
                <a:cubicBezTo>
                  <a:pt x="827" y="1828"/>
                  <a:pt x="583" y="1573"/>
                  <a:pt x="583" y="1573"/>
                </a:cubicBezTo>
                <a:cubicBezTo>
                  <a:pt x="583" y="980"/>
                  <a:pt x="583" y="980"/>
                  <a:pt x="583" y="980"/>
                </a:cubicBezTo>
                <a:cubicBezTo>
                  <a:pt x="725" y="1038"/>
                  <a:pt x="885" y="1088"/>
                  <a:pt x="1079" y="1155"/>
                </a:cubicBezTo>
                <a:cubicBezTo>
                  <a:pt x="1199" y="1197"/>
                  <a:pt x="1350" y="1212"/>
                  <a:pt x="1459" y="1155"/>
                </a:cubicBezTo>
                <a:close/>
                <a:moveTo>
                  <a:pt x="1459" y="1155"/>
                </a:moveTo>
                <a:cubicBezTo>
                  <a:pt x="1459" y="1155"/>
                  <a:pt x="1459" y="1155"/>
                  <a:pt x="1459" y="1155"/>
                </a:cubicBezTo>
              </a:path>
            </a:pathLst>
          </a:custGeom>
          <a:solidFill>
            <a:srgbClr val="98D2FF"/>
          </a:solidFill>
          <a:ln>
            <a:noFill/>
          </a:ln>
        </p:spPr>
        <p:txBody>
          <a:bodyPr vert="horz" wrap="square" lIns="91440" tIns="45720" rIns="91440" bIns="45720" numCol="1" anchor="t" anchorCtr="0" compatLnSpc="1"/>
          <a:lstStyle/>
          <a:p>
            <a:endParaRPr lang="zh-CN" altLang="en-US"/>
          </a:p>
        </p:txBody>
      </p:sp>
      <p:sp>
        <p:nvSpPr>
          <p:cNvPr id="102" name="Freeform 9">
            <a:extLst>
              <a:ext uri="{FF2B5EF4-FFF2-40B4-BE49-F238E27FC236}">
                <a16:creationId xmlns:a16="http://schemas.microsoft.com/office/drawing/2014/main" id="{A676C21A-E84E-E948-9149-B170F8540D25}"/>
              </a:ext>
            </a:extLst>
          </p:cNvPr>
          <p:cNvSpPr>
            <a:spLocks noEditPoints="1"/>
          </p:cNvSpPr>
          <p:nvPr/>
        </p:nvSpPr>
        <p:spPr bwMode="auto">
          <a:xfrm>
            <a:off x="8089742" y="3461615"/>
            <a:ext cx="470826" cy="471629"/>
          </a:xfrm>
          <a:custGeom>
            <a:avLst/>
            <a:gdLst>
              <a:gd name="T0" fmla="*/ 1434 w 2868"/>
              <a:gd name="T1" fmla="*/ 0 h 2868"/>
              <a:gd name="T2" fmla="*/ 0 w 2868"/>
              <a:gd name="T3" fmla="*/ 1434 h 2868"/>
              <a:gd name="T4" fmla="*/ 1434 w 2868"/>
              <a:gd name="T5" fmla="*/ 2868 h 2868"/>
              <a:gd name="T6" fmla="*/ 2868 w 2868"/>
              <a:gd name="T7" fmla="*/ 1434 h 2868"/>
              <a:gd name="T8" fmla="*/ 1434 w 2868"/>
              <a:gd name="T9" fmla="*/ 0 h 2868"/>
              <a:gd name="T10" fmla="*/ 1555 w 2868"/>
              <a:gd name="T11" fmla="*/ 2171 h 2868"/>
              <a:gd name="T12" fmla="*/ 1555 w 2868"/>
              <a:gd name="T13" fmla="*/ 2402 h 2868"/>
              <a:gd name="T14" fmla="*/ 1357 w 2868"/>
              <a:gd name="T15" fmla="*/ 2402 h 2868"/>
              <a:gd name="T16" fmla="*/ 1357 w 2868"/>
              <a:gd name="T17" fmla="*/ 2179 h 2868"/>
              <a:gd name="T18" fmla="*/ 962 w 2868"/>
              <a:gd name="T19" fmla="*/ 2005 h 2868"/>
              <a:gd name="T20" fmla="*/ 1092 w 2868"/>
              <a:gd name="T21" fmla="*/ 1807 h 2868"/>
              <a:gd name="T22" fmla="*/ 1421 w 2868"/>
              <a:gd name="T23" fmla="*/ 1943 h 2868"/>
              <a:gd name="T24" fmla="*/ 1625 w 2868"/>
              <a:gd name="T25" fmla="*/ 1767 h 2868"/>
              <a:gd name="T26" fmla="*/ 1018 w 2868"/>
              <a:gd name="T27" fmla="*/ 1105 h 2868"/>
              <a:gd name="T28" fmla="*/ 1357 w 2868"/>
              <a:gd name="T29" fmla="*/ 698 h 2868"/>
              <a:gd name="T30" fmla="*/ 1357 w 2868"/>
              <a:gd name="T31" fmla="*/ 466 h 2868"/>
              <a:gd name="T32" fmla="*/ 1555 w 2868"/>
              <a:gd name="T33" fmla="*/ 466 h 2868"/>
              <a:gd name="T34" fmla="*/ 1555 w 2868"/>
              <a:gd name="T35" fmla="*/ 694 h 2868"/>
              <a:gd name="T36" fmla="*/ 1886 w 2868"/>
              <a:gd name="T37" fmla="*/ 875 h 2868"/>
              <a:gd name="T38" fmla="*/ 1739 w 2868"/>
              <a:gd name="T39" fmla="*/ 1043 h 2868"/>
              <a:gd name="T40" fmla="*/ 1483 w 2868"/>
              <a:gd name="T41" fmla="*/ 925 h 2868"/>
              <a:gd name="T42" fmla="*/ 1299 w 2868"/>
              <a:gd name="T43" fmla="*/ 1091 h 2868"/>
              <a:gd name="T44" fmla="*/ 1906 w 2868"/>
              <a:gd name="T45" fmla="*/ 1748 h 2868"/>
              <a:gd name="T46" fmla="*/ 1555 w 2868"/>
              <a:gd name="T47" fmla="*/ 2171 h 2868"/>
              <a:gd name="T48" fmla="*/ 1555 w 2868"/>
              <a:gd name="T49" fmla="*/ 2171 h 2868"/>
              <a:gd name="T50" fmla="*/ 1555 w 2868"/>
              <a:gd name="T51" fmla="*/ 2171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8" h="2868">
                <a:moveTo>
                  <a:pt x="1434" y="0"/>
                </a:moveTo>
                <a:cubicBezTo>
                  <a:pt x="642" y="0"/>
                  <a:pt x="0" y="642"/>
                  <a:pt x="0" y="1434"/>
                </a:cubicBezTo>
                <a:cubicBezTo>
                  <a:pt x="0" y="2226"/>
                  <a:pt x="642" y="2868"/>
                  <a:pt x="1434" y="2868"/>
                </a:cubicBezTo>
                <a:cubicBezTo>
                  <a:pt x="2226" y="2868"/>
                  <a:pt x="2868" y="2226"/>
                  <a:pt x="2868" y="1434"/>
                </a:cubicBezTo>
                <a:cubicBezTo>
                  <a:pt x="2868" y="642"/>
                  <a:pt x="2226" y="0"/>
                  <a:pt x="1434" y="0"/>
                </a:cubicBezTo>
                <a:close/>
                <a:moveTo>
                  <a:pt x="1555" y="2171"/>
                </a:moveTo>
                <a:cubicBezTo>
                  <a:pt x="1555" y="2402"/>
                  <a:pt x="1555" y="2402"/>
                  <a:pt x="1555" y="2402"/>
                </a:cubicBezTo>
                <a:cubicBezTo>
                  <a:pt x="1357" y="2402"/>
                  <a:pt x="1357" y="2402"/>
                  <a:pt x="1357" y="2402"/>
                </a:cubicBezTo>
                <a:cubicBezTo>
                  <a:pt x="1357" y="2179"/>
                  <a:pt x="1357" y="2179"/>
                  <a:pt x="1357" y="2179"/>
                </a:cubicBezTo>
                <a:cubicBezTo>
                  <a:pt x="1222" y="2163"/>
                  <a:pt x="1068" y="2101"/>
                  <a:pt x="962" y="2005"/>
                </a:cubicBezTo>
                <a:cubicBezTo>
                  <a:pt x="1092" y="1807"/>
                  <a:pt x="1092" y="1807"/>
                  <a:pt x="1092" y="1807"/>
                </a:cubicBezTo>
                <a:cubicBezTo>
                  <a:pt x="1202" y="1893"/>
                  <a:pt x="1307" y="1943"/>
                  <a:pt x="1421" y="1943"/>
                </a:cubicBezTo>
                <a:cubicBezTo>
                  <a:pt x="1561" y="1943"/>
                  <a:pt x="1625" y="1881"/>
                  <a:pt x="1625" y="1767"/>
                </a:cubicBezTo>
                <a:cubicBezTo>
                  <a:pt x="1625" y="1498"/>
                  <a:pt x="1018" y="1522"/>
                  <a:pt x="1018" y="1105"/>
                </a:cubicBezTo>
                <a:cubicBezTo>
                  <a:pt x="1018" y="887"/>
                  <a:pt x="1148" y="737"/>
                  <a:pt x="1357" y="698"/>
                </a:cubicBezTo>
                <a:cubicBezTo>
                  <a:pt x="1357" y="466"/>
                  <a:pt x="1357" y="466"/>
                  <a:pt x="1357" y="466"/>
                </a:cubicBezTo>
                <a:cubicBezTo>
                  <a:pt x="1555" y="466"/>
                  <a:pt x="1555" y="466"/>
                  <a:pt x="1555" y="466"/>
                </a:cubicBezTo>
                <a:cubicBezTo>
                  <a:pt x="1555" y="694"/>
                  <a:pt x="1555" y="694"/>
                  <a:pt x="1555" y="694"/>
                </a:cubicBezTo>
                <a:cubicBezTo>
                  <a:pt x="1699" y="713"/>
                  <a:pt x="1800" y="785"/>
                  <a:pt x="1886" y="875"/>
                </a:cubicBezTo>
                <a:cubicBezTo>
                  <a:pt x="1739" y="1043"/>
                  <a:pt x="1739" y="1043"/>
                  <a:pt x="1739" y="1043"/>
                </a:cubicBezTo>
                <a:cubicBezTo>
                  <a:pt x="1657" y="967"/>
                  <a:pt x="1585" y="925"/>
                  <a:pt x="1483" y="925"/>
                </a:cubicBezTo>
                <a:cubicBezTo>
                  <a:pt x="1365" y="925"/>
                  <a:pt x="1299" y="981"/>
                  <a:pt x="1299" y="1091"/>
                </a:cubicBezTo>
                <a:cubicBezTo>
                  <a:pt x="1299" y="1338"/>
                  <a:pt x="1906" y="1300"/>
                  <a:pt x="1906" y="1748"/>
                </a:cubicBezTo>
                <a:cubicBezTo>
                  <a:pt x="1906" y="1965"/>
                  <a:pt x="1784" y="2127"/>
                  <a:pt x="1555" y="2171"/>
                </a:cubicBezTo>
                <a:close/>
                <a:moveTo>
                  <a:pt x="1555" y="2171"/>
                </a:moveTo>
                <a:cubicBezTo>
                  <a:pt x="1555" y="2171"/>
                  <a:pt x="1555" y="2171"/>
                  <a:pt x="1555" y="2171"/>
                </a:cubicBezTo>
              </a:path>
            </a:pathLst>
          </a:custGeom>
          <a:solidFill>
            <a:srgbClr val="98D2FF"/>
          </a:solidFill>
          <a:ln>
            <a:noFill/>
          </a:ln>
        </p:spPr>
        <p:txBody>
          <a:bodyPr vert="horz" wrap="square" lIns="91440" tIns="45720" rIns="91440" bIns="45720" numCol="1" anchor="t" anchorCtr="0" compatLnSpc="1"/>
          <a:lstStyle/>
          <a:p>
            <a:endParaRPr lang="zh-CN" altLang="en-US"/>
          </a:p>
        </p:txBody>
      </p:sp>
      <p:grpSp>
        <p:nvGrpSpPr>
          <p:cNvPr id="103" name="组合 102">
            <a:extLst>
              <a:ext uri="{FF2B5EF4-FFF2-40B4-BE49-F238E27FC236}">
                <a16:creationId xmlns:a16="http://schemas.microsoft.com/office/drawing/2014/main" id="{E56443A3-9C86-2E45-8F12-A0637C3FFAE6}"/>
              </a:ext>
            </a:extLst>
          </p:cNvPr>
          <p:cNvGrpSpPr/>
          <p:nvPr/>
        </p:nvGrpSpPr>
        <p:grpSpPr>
          <a:xfrm>
            <a:off x="9036271" y="3555456"/>
            <a:ext cx="301716" cy="253916"/>
            <a:chOff x="9036271" y="3555456"/>
            <a:chExt cx="301716" cy="253916"/>
          </a:xfrm>
        </p:grpSpPr>
        <p:sp>
          <p:nvSpPr>
            <p:cNvPr id="104" name="Freeform 32">
              <a:extLst>
                <a:ext uri="{FF2B5EF4-FFF2-40B4-BE49-F238E27FC236}">
                  <a16:creationId xmlns:a16="http://schemas.microsoft.com/office/drawing/2014/main" id="{E40AB2EC-61F3-144F-95E7-A9A30590F29F}"/>
                </a:ext>
              </a:extLst>
            </p:cNvPr>
            <p:cNvSpPr>
              <a:spLocks noEditPoints="1"/>
            </p:cNvSpPr>
            <p:nvPr/>
          </p:nvSpPr>
          <p:spPr bwMode="auto">
            <a:xfrm>
              <a:off x="9084068" y="3603252"/>
              <a:ext cx="253919" cy="137414"/>
            </a:xfrm>
            <a:custGeom>
              <a:avLst/>
              <a:gdLst/>
              <a:ahLst/>
              <a:cxnLst>
                <a:cxn ang="0">
                  <a:pos x="97" y="78"/>
                </a:cxn>
                <a:cxn ang="0">
                  <a:pos x="102" y="76"/>
                </a:cxn>
                <a:cxn ang="0">
                  <a:pos x="144" y="8"/>
                </a:cxn>
                <a:cxn ang="0">
                  <a:pos x="135" y="0"/>
                </a:cxn>
                <a:cxn ang="0">
                  <a:pos x="9" y="0"/>
                </a:cxn>
                <a:cxn ang="0">
                  <a:pos x="2" y="3"/>
                </a:cxn>
                <a:cxn ang="0">
                  <a:pos x="0" y="9"/>
                </a:cxn>
                <a:cxn ang="0">
                  <a:pos x="8" y="71"/>
                </a:cxn>
                <a:cxn ang="0">
                  <a:pos x="16" y="78"/>
                </a:cxn>
                <a:cxn ang="0">
                  <a:pos x="97" y="78"/>
                </a:cxn>
                <a:cxn ang="0">
                  <a:pos x="84" y="62"/>
                </a:cxn>
                <a:cxn ang="0">
                  <a:pos x="69" y="62"/>
                </a:cxn>
                <a:cxn ang="0">
                  <a:pos x="69" y="16"/>
                </a:cxn>
                <a:cxn ang="0">
                  <a:pos x="84" y="16"/>
                </a:cxn>
                <a:cxn ang="0">
                  <a:pos x="84" y="62"/>
                </a:cxn>
                <a:cxn ang="0">
                  <a:pos x="58" y="62"/>
                </a:cxn>
                <a:cxn ang="0">
                  <a:pos x="44" y="62"/>
                </a:cxn>
                <a:cxn ang="0">
                  <a:pos x="44" y="16"/>
                </a:cxn>
                <a:cxn ang="0">
                  <a:pos x="58" y="16"/>
                </a:cxn>
                <a:cxn ang="0">
                  <a:pos x="58" y="62"/>
                </a:cxn>
                <a:cxn ang="0">
                  <a:pos x="95" y="60"/>
                </a:cxn>
                <a:cxn ang="0">
                  <a:pos x="95" y="16"/>
                </a:cxn>
                <a:cxn ang="0">
                  <a:pos x="110" y="16"/>
                </a:cxn>
                <a:cxn ang="0">
                  <a:pos x="110" y="44"/>
                </a:cxn>
                <a:cxn ang="0">
                  <a:pos x="95" y="60"/>
                </a:cxn>
                <a:cxn ang="0">
                  <a:pos x="121" y="28"/>
                </a:cxn>
                <a:cxn ang="0">
                  <a:pos x="121" y="16"/>
                </a:cxn>
                <a:cxn ang="0">
                  <a:pos x="126" y="16"/>
                </a:cxn>
                <a:cxn ang="0">
                  <a:pos x="121" y="28"/>
                </a:cxn>
                <a:cxn ang="0">
                  <a:pos x="33" y="16"/>
                </a:cxn>
                <a:cxn ang="0">
                  <a:pos x="33" y="62"/>
                </a:cxn>
                <a:cxn ang="0">
                  <a:pos x="24" y="62"/>
                </a:cxn>
                <a:cxn ang="0">
                  <a:pos x="18" y="16"/>
                </a:cxn>
                <a:cxn ang="0">
                  <a:pos x="33" y="16"/>
                </a:cxn>
              </a:cxnLst>
              <a:rect l="0" t="0" r="r" b="b"/>
              <a:pathLst>
                <a:path w="144" h="78">
                  <a:moveTo>
                    <a:pt x="97" y="78"/>
                  </a:moveTo>
                  <a:cubicBezTo>
                    <a:pt x="98" y="78"/>
                    <a:pt x="100" y="78"/>
                    <a:pt x="102" y="76"/>
                  </a:cubicBezTo>
                  <a:cubicBezTo>
                    <a:pt x="104" y="75"/>
                    <a:pt x="144" y="42"/>
                    <a:pt x="144" y="8"/>
                  </a:cubicBezTo>
                  <a:cubicBezTo>
                    <a:pt x="144" y="4"/>
                    <a:pt x="140" y="0"/>
                    <a:pt x="135" y="0"/>
                  </a:cubicBezTo>
                  <a:cubicBezTo>
                    <a:pt x="9" y="0"/>
                    <a:pt x="9" y="0"/>
                    <a:pt x="9" y="0"/>
                  </a:cubicBezTo>
                  <a:cubicBezTo>
                    <a:pt x="6" y="0"/>
                    <a:pt x="4" y="1"/>
                    <a:pt x="2" y="3"/>
                  </a:cubicBezTo>
                  <a:cubicBezTo>
                    <a:pt x="1" y="4"/>
                    <a:pt x="0" y="7"/>
                    <a:pt x="0" y="9"/>
                  </a:cubicBezTo>
                  <a:cubicBezTo>
                    <a:pt x="8" y="71"/>
                    <a:pt x="8" y="71"/>
                    <a:pt x="8" y="71"/>
                  </a:cubicBezTo>
                  <a:cubicBezTo>
                    <a:pt x="9" y="75"/>
                    <a:pt x="12" y="78"/>
                    <a:pt x="16" y="78"/>
                  </a:cubicBezTo>
                  <a:lnTo>
                    <a:pt x="97" y="78"/>
                  </a:lnTo>
                  <a:close/>
                  <a:moveTo>
                    <a:pt x="84" y="62"/>
                  </a:moveTo>
                  <a:cubicBezTo>
                    <a:pt x="69" y="62"/>
                    <a:pt x="69" y="62"/>
                    <a:pt x="69" y="62"/>
                  </a:cubicBezTo>
                  <a:cubicBezTo>
                    <a:pt x="69" y="16"/>
                    <a:pt x="69" y="16"/>
                    <a:pt x="69" y="16"/>
                  </a:cubicBezTo>
                  <a:cubicBezTo>
                    <a:pt x="84" y="16"/>
                    <a:pt x="84" y="16"/>
                    <a:pt x="84" y="16"/>
                  </a:cubicBezTo>
                  <a:lnTo>
                    <a:pt x="84" y="62"/>
                  </a:lnTo>
                  <a:close/>
                  <a:moveTo>
                    <a:pt x="58" y="62"/>
                  </a:moveTo>
                  <a:cubicBezTo>
                    <a:pt x="44" y="62"/>
                    <a:pt x="44" y="62"/>
                    <a:pt x="44" y="62"/>
                  </a:cubicBezTo>
                  <a:cubicBezTo>
                    <a:pt x="44" y="16"/>
                    <a:pt x="44" y="16"/>
                    <a:pt x="44" y="16"/>
                  </a:cubicBezTo>
                  <a:cubicBezTo>
                    <a:pt x="58" y="16"/>
                    <a:pt x="58" y="16"/>
                    <a:pt x="58" y="16"/>
                  </a:cubicBezTo>
                  <a:lnTo>
                    <a:pt x="58" y="62"/>
                  </a:lnTo>
                  <a:close/>
                  <a:moveTo>
                    <a:pt x="95" y="60"/>
                  </a:moveTo>
                  <a:cubicBezTo>
                    <a:pt x="95" y="16"/>
                    <a:pt x="95" y="16"/>
                    <a:pt x="95" y="16"/>
                  </a:cubicBezTo>
                  <a:cubicBezTo>
                    <a:pt x="110" y="16"/>
                    <a:pt x="110" y="16"/>
                    <a:pt x="110" y="16"/>
                  </a:cubicBezTo>
                  <a:cubicBezTo>
                    <a:pt x="110" y="44"/>
                    <a:pt x="110" y="44"/>
                    <a:pt x="110" y="44"/>
                  </a:cubicBezTo>
                  <a:cubicBezTo>
                    <a:pt x="105" y="51"/>
                    <a:pt x="99" y="56"/>
                    <a:pt x="95" y="60"/>
                  </a:cubicBezTo>
                  <a:close/>
                  <a:moveTo>
                    <a:pt x="121" y="28"/>
                  </a:moveTo>
                  <a:cubicBezTo>
                    <a:pt x="121" y="16"/>
                    <a:pt x="121" y="16"/>
                    <a:pt x="121" y="16"/>
                  </a:cubicBezTo>
                  <a:cubicBezTo>
                    <a:pt x="126" y="16"/>
                    <a:pt x="126" y="16"/>
                    <a:pt x="126" y="16"/>
                  </a:cubicBezTo>
                  <a:cubicBezTo>
                    <a:pt x="125" y="20"/>
                    <a:pt x="123" y="24"/>
                    <a:pt x="121" y="28"/>
                  </a:cubicBezTo>
                  <a:close/>
                  <a:moveTo>
                    <a:pt x="33" y="16"/>
                  </a:moveTo>
                  <a:cubicBezTo>
                    <a:pt x="33" y="62"/>
                    <a:pt x="33" y="62"/>
                    <a:pt x="33" y="62"/>
                  </a:cubicBezTo>
                  <a:cubicBezTo>
                    <a:pt x="24" y="62"/>
                    <a:pt x="24" y="62"/>
                    <a:pt x="24" y="62"/>
                  </a:cubicBezTo>
                  <a:cubicBezTo>
                    <a:pt x="18" y="16"/>
                    <a:pt x="18" y="16"/>
                    <a:pt x="18" y="16"/>
                  </a:cubicBezTo>
                  <a:lnTo>
                    <a:pt x="33" y="16"/>
                  </a:lnTo>
                  <a:close/>
                </a:path>
              </a:pathLst>
            </a:cu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105" name="Freeform 33">
              <a:extLst>
                <a:ext uri="{FF2B5EF4-FFF2-40B4-BE49-F238E27FC236}">
                  <a16:creationId xmlns:a16="http://schemas.microsoft.com/office/drawing/2014/main" id="{B4AAE45D-92C7-B047-8E6B-BE90E24F2800}"/>
                </a:ext>
              </a:extLst>
            </p:cNvPr>
            <p:cNvSpPr/>
            <p:nvPr/>
          </p:nvSpPr>
          <p:spPr bwMode="auto">
            <a:xfrm>
              <a:off x="9036271" y="3555456"/>
              <a:ext cx="85138" cy="29873"/>
            </a:xfrm>
            <a:custGeom>
              <a:avLst/>
              <a:gdLst/>
              <a:ahLst/>
              <a:cxnLst>
                <a:cxn ang="0">
                  <a:pos x="48" y="8"/>
                </a:cxn>
                <a:cxn ang="0">
                  <a:pos x="40" y="0"/>
                </a:cxn>
                <a:cxn ang="0">
                  <a:pos x="8" y="0"/>
                </a:cxn>
                <a:cxn ang="0">
                  <a:pos x="0" y="8"/>
                </a:cxn>
                <a:cxn ang="0">
                  <a:pos x="8" y="17"/>
                </a:cxn>
                <a:cxn ang="0">
                  <a:pos x="40" y="17"/>
                </a:cxn>
                <a:cxn ang="0">
                  <a:pos x="48" y="8"/>
                </a:cxn>
              </a:cxnLst>
              <a:rect l="0" t="0" r="r" b="b"/>
              <a:pathLst>
                <a:path w="48" h="17">
                  <a:moveTo>
                    <a:pt x="48" y="8"/>
                  </a:moveTo>
                  <a:cubicBezTo>
                    <a:pt x="48" y="4"/>
                    <a:pt x="44" y="0"/>
                    <a:pt x="40" y="0"/>
                  </a:cubicBezTo>
                  <a:cubicBezTo>
                    <a:pt x="8" y="0"/>
                    <a:pt x="8" y="0"/>
                    <a:pt x="8" y="0"/>
                  </a:cubicBezTo>
                  <a:cubicBezTo>
                    <a:pt x="4" y="0"/>
                    <a:pt x="0" y="4"/>
                    <a:pt x="0" y="8"/>
                  </a:cubicBezTo>
                  <a:cubicBezTo>
                    <a:pt x="0" y="13"/>
                    <a:pt x="4" y="17"/>
                    <a:pt x="8" y="17"/>
                  </a:cubicBezTo>
                  <a:cubicBezTo>
                    <a:pt x="40" y="17"/>
                    <a:pt x="40" y="17"/>
                    <a:pt x="40" y="17"/>
                  </a:cubicBezTo>
                  <a:cubicBezTo>
                    <a:pt x="44" y="17"/>
                    <a:pt x="48" y="13"/>
                    <a:pt x="48" y="8"/>
                  </a:cubicBezTo>
                  <a:close/>
                </a:path>
              </a:pathLst>
            </a:cu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106" name="Oval 34">
              <a:extLst>
                <a:ext uri="{FF2B5EF4-FFF2-40B4-BE49-F238E27FC236}">
                  <a16:creationId xmlns:a16="http://schemas.microsoft.com/office/drawing/2014/main" id="{3F77B7A8-D873-BA47-923C-816ABFCFB245}"/>
                </a:ext>
              </a:extLst>
            </p:cNvPr>
            <p:cNvSpPr>
              <a:spLocks noChangeArrowheads="1"/>
            </p:cNvSpPr>
            <p:nvPr/>
          </p:nvSpPr>
          <p:spPr bwMode="auto">
            <a:xfrm>
              <a:off x="9103485" y="3753361"/>
              <a:ext cx="56758" cy="56011"/>
            </a:xfrm>
            <a:prstGeom prst="ellipse">
              <a:avLst/>
            </a:pr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107" name="Oval 35">
              <a:extLst>
                <a:ext uri="{FF2B5EF4-FFF2-40B4-BE49-F238E27FC236}">
                  <a16:creationId xmlns:a16="http://schemas.microsoft.com/office/drawing/2014/main" id="{DBEFCBE4-1C02-EE44-96D1-60964F5DEB12}"/>
                </a:ext>
              </a:extLst>
            </p:cNvPr>
            <p:cNvSpPr>
              <a:spLocks noChangeArrowheads="1"/>
            </p:cNvSpPr>
            <p:nvPr/>
          </p:nvSpPr>
          <p:spPr bwMode="auto">
            <a:xfrm>
              <a:off x="9232685" y="3753361"/>
              <a:ext cx="54518" cy="56011"/>
            </a:xfrm>
            <a:prstGeom prst="ellipse">
              <a:avLst/>
            </a:prstGeom>
            <a:solidFill>
              <a:srgbClr val="98D2FF"/>
            </a:solidFill>
            <a:ln w="9525">
              <a:noFill/>
              <a:round/>
            </a:ln>
          </p:spPr>
          <p:txBody>
            <a:bodyPr vert="horz" wrap="square" lIns="91440" tIns="45720" rIns="91440" bIns="45720" numCol="1" anchor="t" anchorCtr="0" compatLnSpc="1"/>
            <a:lstStyle/>
            <a:p>
              <a:endParaRPr lang="zh-CN" altLang="en-US"/>
            </a:p>
          </p:txBody>
        </p:sp>
      </p:grpSp>
      <p:sp>
        <p:nvSpPr>
          <p:cNvPr id="108" name="Freeform 156">
            <a:extLst>
              <a:ext uri="{FF2B5EF4-FFF2-40B4-BE49-F238E27FC236}">
                <a16:creationId xmlns:a16="http://schemas.microsoft.com/office/drawing/2014/main" id="{83B8F07E-FC59-3246-919D-9739BC6BD260}"/>
              </a:ext>
            </a:extLst>
          </p:cNvPr>
          <p:cNvSpPr>
            <a:spLocks noEditPoints="1"/>
          </p:cNvSpPr>
          <p:nvPr/>
        </p:nvSpPr>
        <p:spPr bwMode="auto">
          <a:xfrm>
            <a:off x="6858745" y="3440849"/>
            <a:ext cx="531017" cy="545291"/>
          </a:xfrm>
          <a:custGeom>
            <a:avLst/>
            <a:gdLst>
              <a:gd name="T0" fmla="*/ 238 w 333"/>
              <a:gd name="T1" fmla="*/ 213 h 342"/>
              <a:gd name="T2" fmla="*/ 228 w 333"/>
              <a:gd name="T3" fmla="*/ 209 h 342"/>
              <a:gd name="T4" fmla="*/ 207 w 333"/>
              <a:gd name="T5" fmla="*/ 200 h 342"/>
              <a:gd name="T6" fmla="*/ 198 w 333"/>
              <a:gd name="T7" fmla="*/ 180 h 342"/>
              <a:gd name="T8" fmla="*/ 194 w 333"/>
              <a:gd name="T9" fmla="*/ 170 h 342"/>
              <a:gd name="T10" fmla="*/ 172 w 333"/>
              <a:gd name="T11" fmla="*/ 170 h 342"/>
              <a:gd name="T12" fmla="*/ 162 w 333"/>
              <a:gd name="T13" fmla="*/ 180 h 342"/>
              <a:gd name="T14" fmla="*/ 62 w 333"/>
              <a:gd name="T15" fmla="*/ 84 h 342"/>
              <a:gd name="T16" fmla="*/ 57 w 333"/>
              <a:gd name="T17" fmla="*/ 76 h 342"/>
              <a:gd name="T18" fmla="*/ 50 w 333"/>
              <a:gd name="T19" fmla="*/ 63 h 342"/>
              <a:gd name="T20" fmla="*/ 19 w 333"/>
              <a:gd name="T21" fmla="*/ 38 h 342"/>
              <a:gd name="T22" fmla="*/ 10 w 333"/>
              <a:gd name="T23" fmla="*/ 38 h 342"/>
              <a:gd name="T24" fmla="*/ 3 w 333"/>
              <a:gd name="T25" fmla="*/ 45 h 342"/>
              <a:gd name="T26" fmla="*/ 2 w 333"/>
              <a:gd name="T27" fmla="*/ 54 h 342"/>
              <a:gd name="T28" fmla="*/ 28 w 333"/>
              <a:gd name="T29" fmla="*/ 85 h 342"/>
              <a:gd name="T30" fmla="*/ 42 w 333"/>
              <a:gd name="T31" fmla="*/ 91 h 342"/>
              <a:gd name="T32" fmla="*/ 50 w 333"/>
              <a:gd name="T33" fmla="*/ 96 h 342"/>
              <a:gd name="T34" fmla="*/ 147 w 333"/>
              <a:gd name="T35" fmla="*/ 195 h 342"/>
              <a:gd name="T36" fmla="*/ 137 w 333"/>
              <a:gd name="T37" fmla="*/ 204 h 342"/>
              <a:gd name="T38" fmla="*/ 137 w 333"/>
              <a:gd name="T39" fmla="*/ 226 h 342"/>
              <a:gd name="T40" fmla="*/ 147 w 333"/>
              <a:gd name="T41" fmla="*/ 230 h 342"/>
              <a:gd name="T42" fmla="*/ 168 w 333"/>
              <a:gd name="T43" fmla="*/ 239 h 342"/>
              <a:gd name="T44" fmla="*/ 177 w 333"/>
              <a:gd name="T45" fmla="*/ 259 h 342"/>
              <a:gd name="T46" fmla="*/ 181 w 333"/>
              <a:gd name="T47" fmla="*/ 269 h 342"/>
              <a:gd name="T48" fmla="*/ 243 w 333"/>
              <a:gd name="T49" fmla="*/ 330 h 342"/>
              <a:gd name="T50" fmla="*/ 287 w 333"/>
              <a:gd name="T51" fmla="*/ 330 h 342"/>
              <a:gd name="T52" fmla="*/ 300 w 333"/>
              <a:gd name="T53" fmla="*/ 318 h 342"/>
              <a:gd name="T54" fmla="*/ 300 w 333"/>
              <a:gd name="T55" fmla="*/ 274 h 342"/>
              <a:gd name="T56" fmla="*/ 238 w 333"/>
              <a:gd name="T57" fmla="*/ 213 h 342"/>
              <a:gd name="T58" fmla="*/ 332 w 333"/>
              <a:gd name="T59" fmla="*/ 72 h 342"/>
              <a:gd name="T60" fmla="*/ 274 w 333"/>
              <a:gd name="T61" fmla="*/ 104 h 342"/>
              <a:gd name="T62" fmla="*/ 247 w 333"/>
              <a:gd name="T63" fmla="*/ 88 h 342"/>
              <a:gd name="T64" fmla="*/ 248 w 333"/>
              <a:gd name="T65" fmla="*/ 58 h 342"/>
              <a:gd name="T66" fmla="*/ 308 w 333"/>
              <a:gd name="T67" fmla="*/ 25 h 342"/>
              <a:gd name="T68" fmla="*/ 210 w 333"/>
              <a:gd name="T69" fmla="*/ 28 h 342"/>
              <a:gd name="T70" fmla="*/ 190 w 333"/>
              <a:gd name="T71" fmla="*/ 90 h 342"/>
              <a:gd name="T72" fmla="*/ 186 w 333"/>
              <a:gd name="T73" fmla="*/ 105 h 342"/>
              <a:gd name="T74" fmla="*/ 145 w 333"/>
              <a:gd name="T75" fmla="*/ 145 h 342"/>
              <a:gd name="T76" fmla="*/ 162 w 333"/>
              <a:gd name="T77" fmla="*/ 161 h 342"/>
              <a:gd name="T78" fmla="*/ 162 w 333"/>
              <a:gd name="T79" fmla="*/ 161 h 342"/>
              <a:gd name="T80" fmla="*/ 183 w 333"/>
              <a:gd name="T81" fmla="*/ 152 h 342"/>
              <a:gd name="T82" fmla="*/ 203 w 333"/>
              <a:gd name="T83" fmla="*/ 161 h 342"/>
              <a:gd name="T84" fmla="*/ 210 w 333"/>
              <a:gd name="T85" fmla="*/ 170 h 342"/>
              <a:gd name="T86" fmla="*/ 229 w 333"/>
              <a:gd name="T87" fmla="*/ 151 h 342"/>
              <a:gd name="T88" fmla="*/ 246 w 333"/>
              <a:gd name="T89" fmla="*/ 146 h 342"/>
              <a:gd name="T90" fmla="*/ 311 w 333"/>
              <a:gd name="T91" fmla="*/ 127 h 342"/>
              <a:gd name="T92" fmla="*/ 332 w 333"/>
              <a:gd name="T93" fmla="*/ 72 h 342"/>
              <a:gd name="T94" fmla="*/ 128 w 333"/>
              <a:gd name="T95" fmla="*/ 195 h 342"/>
              <a:gd name="T96" fmla="*/ 128 w 333"/>
              <a:gd name="T97" fmla="*/ 194 h 342"/>
              <a:gd name="T98" fmla="*/ 111 w 333"/>
              <a:gd name="T99" fmla="*/ 178 h 342"/>
              <a:gd name="T100" fmla="*/ 14 w 333"/>
              <a:gd name="T101" fmla="*/ 273 h 342"/>
              <a:gd name="T102" fmla="*/ 14 w 333"/>
              <a:gd name="T103" fmla="*/ 318 h 342"/>
              <a:gd name="T104" fmla="*/ 59 w 333"/>
              <a:gd name="T105" fmla="*/ 318 h 342"/>
              <a:gd name="T106" fmla="*/ 137 w 333"/>
              <a:gd name="T107" fmla="*/ 241 h 342"/>
              <a:gd name="T108" fmla="*/ 128 w 333"/>
              <a:gd name="T109" fmla="*/ 235 h 342"/>
              <a:gd name="T110" fmla="*/ 128 w 333"/>
              <a:gd name="T111" fmla="*/ 195 h 342"/>
              <a:gd name="T112" fmla="*/ 128 w 333"/>
              <a:gd name="T113" fmla="*/ 195 h 342"/>
              <a:gd name="T114" fmla="*/ 128 w 333"/>
              <a:gd name="T115" fmla="*/ 19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3" h="342">
                <a:moveTo>
                  <a:pt x="238" y="213"/>
                </a:moveTo>
                <a:cubicBezTo>
                  <a:pt x="235" y="211"/>
                  <a:pt x="231" y="209"/>
                  <a:pt x="228" y="209"/>
                </a:cubicBezTo>
                <a:cubicBezTo>
                  <a:pt x="220" y="208"/>
                  <a:pt x="213" y="206"/>
                  <a:pt x="207" y="200"/>
                </a:cubicBezTo>
                <a:cubicBezTo>
                  <a:pt x="202" y="194"/>
                  <a:pt x="199" y="187"/>
                  <a:pt x="198" y="180"/>
                </a:cubicBezTo>
                <a:cubicBezTo>
                  <a:pt x="198" y="177"/>
                  <a:pt x="196" y="173"/>
                  <a:pt x="194" y="170"/>
                </a:cubicBezTo>
                <a:cubicBezTo>
                  <a:pt x="188" y="164"/>
                  <a:pt x="178" y="164"/>
                  <a:pt x="172" y="170"/>
                </a:cubicBezTo>
                <a:cubicBezTo>
                  <a:pt x="162" y="180"/>
                  <a:pt x="162" y="180"/>
                  <a:pt x="162" y="180"/>
                </a:cubicBezTo>
                <a:cubicBezTo>
                  <a:pt x="62" y="84"/>
                  <a:pt x="62" y="84"/>
                  <a:pt x="62" y="84"/>
                </a:cubicBezTo>
                <a:cubicBezTo>
                  <a:pt x="62" y="84"/>
                  <a:pt x="57" y="80"/>
                  <a:pt x="57" y="76"/>
                </a:cubicBezTo>
                <a:cubicBezTo>
                  <a:pt x="56" y="72"/>
                  <a:pt x="55" y="67"/>
                  <a:pt x="50" y="63"/>
                </a:cubicBezTo>
                <a:cubicBezTo>
                  <a:pt x="42" y="55"/>
                  <a:pt x="28" y="44"/>
                  <a:pt x="19" y="38"/>
                </a:cubicBezTo>
                <a:cubicBezTo>
                  <a:pt x="15" y="35"/>
                  <a:pt x="12" y="36"/>
                  <a:pt x="10" y="38"/>
                </a:cubicBezTo>
                <a:cubicBezTo>
                  <a:pt x="3" y="45"/>
                  <a:pt x="3" y="45"/>
                  <a:pt x="3" y="45"/>
                </a:cubicBezTo>
                <a:cubicBezTo>
                  <a:pt x="0" y="48"/>
                  <a:pt x="0" y="50"/>
                  <a:pt x="2" y="54"/>
                </a:cubicBezTo>
                <a:cubicBezTo>
                  <a:pt x="9" y="62"/>
                  <a:pt x="20" y="76"/>
                  <a:pt x="28" y="85"/>
                </a:cubicBezTo>
                <a:cubicBezTo>
                  <a:pt x="32" y="89"/>
                  <a:pt x="37" y="90"/>
                  <a:pt x="42" y="91"/>
                </a:cubicBezTo>
                <a:cubicBezTo>
                  <a:pt x="45" y="92"/>
                  <a:pt x="50" y="96"/>
                  <a:pt x="50" y="96"/>
                </a:cubicBezTo>
                <a:cubicBezTo>
                  <a:pt x="147" y="195"/>
                  <a:pt x="147" y="195"/>
                  <a:pt x="147" y="195"/>
                </a:cubicBezTo>
                <a:cubicBezTo>
                  <a:pt x="137" y="204"/>
                  <a:pt x="137" y="204"/>
                  <a:pt x="137" y="204"/>
                </a:cubicBezTo>
                <a:cubicBezTo>
                  <a:pt x="131" y="210"/>
                  <a:pt x="131" y="220"/>
                  <a:pt x="137" y="226"/>
                </a:cubicBezTo>
                <a:cubicBezTo>
                  <a:pt x="140" y="228"/>
                  <a:pt x="144" y="230"/>
                  <a:pt x="147" y="230"/>
                </a:cubicBezTo>
                <a:cubicBezTo>
                  <a:pt x="155" y="230"/>
                  <a:pt x="162" y="233"/>
                  <a:pt x="168" y="239"/>
                </a:cubicBezTo>
                <a:cubicBezTo>
                  <a:pt x="173" y="244"/>
                  <a:pt x="176" y="252"/>
                  <a:pt x="177" y="259"/>
                </a:cubicBezTo>
                <a:cubicBezTo>
                  <a:pt x="177" y="262"/>
                  <a:pt x="178" y="266"/>
                  <a:pt x="181" y="269"/>
                </a:cubicBezTo>
                <a:cubicBezTo>
                  <a:pt x="243" y="330"/>
                  <a:pt x="243" y="330"/>
                  <a:pt x="243" y="330"/>
                </a:cubicBezTo>
                <a:cubicBezTo>
                  <a:pt x="255" y="342"/>
                  <a:pt x="275" y="342"/>
                  <a:pt x="287" y="330"/>
                </a:cubicBezTo>
                <a:cubicBezTo>
                  <a:pt x="300" y="318"/>
                  <a:pt x="300" y="318"/>
                  <a:pt x="300" y="318"/>
                </a:cubicBezTo>
                <a:cubicBezTo>
                  <a:pt x="312" y="306"/>
                  <a:pt x="312" y="286"/>
                  <a:pt x="300" y="274"/>
                </a:cubicBezTo>
                <a:lnTo>
                  <a:pt x="238" y="213"/>
                </a:lnTo>
                <a:close/>
                <a:moveTo>
                  <a:pt x="332" y="72"/>
                </a:moveTo>
                <a:cubicBezTo>
                  <a:pt x="274" y="104"/>
                  <a:pt x="274" y="104"/>
                  <a:pt x="274" y="104"/>
                </a:cubicBezTo>
                <a:cubicBezTo>
                  <a:pt x="247" y="88"/>
                  <a:pt x="247" y="88"/>
                  <a:pt x="247" y="88"/>
                </a:cubicBezTo>
                <a:cubicBezTo>
                  <a:pt x="248" y="58"/>
                  <a:pt x="248" y="58"/>
                  <a:pt x="248" y="58"/>
                </a:cubicBezTo>
                <a:cubicBezTo>
                  <a:pt x="308" y="25"/>
                  <a:pt x="308" y="25"/>
                  <a:pt x="308" y="25"/>
                </a:cubicBezTo>
                <a:cubicBezTo>
                  <a:pt x="280" y="0"/>
                  <a:pt x="237" y="1"/>
                  <a:pt x="210" y="28"/>
                </a:cubicBezTo>
                <a:cubicBezTo>
                  <a:pt x="193" y="45"/>
                  <a:pt x="186" y="68"/>
                  <a:pt x="190" y="90"/>
                </a:cubicBezTo>
                <a:cubicBezTo>
                  <a:pt x="191" y="95"/>
                  <a:pt x="190" y="100"/>
                  <a:pt x="186" y="105"/>
                </a:cubicBezTo>
                <a:cubicBezTo>
                  <a:pt x="145" y="145"/>
                  <a:pt x="145" y="145"/>
                  <a:pt x="145" y="145"/>
                </a:cubicBezTo>
                <a:cubicBezTo>
                  <a:pt x="162" y="161"/>
                  <a:pt x="162" y="161"/>
                  <a:pt x="162" y="161"/>
                </a:cubicBezTo>
                <a:cubicBezTo>
                  <a:pt x="162" y="161"/>
                  <a:pt x="162" y="161"/>
                  <a:pt x="162" y="161"/>
                </a:cubicBezTo>
                <a:cubicBezTo>
                  <a:pt x="168" y="155"/>
                  <a:pt x="175" y="152"/>
                  <a:pt x="183" y="152"/>
                </a:cubicBezTo>
                <a:cubicBezTo>
                  <a:pt x="191" y="152"/>
                  <a:pt x="198" y="155"/>
                  <a:pt x="203" y="161"/>
                </a:cubicBezTo>
                <a:cubicBezTo>
                  <a:pt x="206" y="164"/>
                  <a:pt x="208" y="167"/>
                  <a:pt x="210" y="170"/>
                </a:cubicBezTo>
                <a:cubicBezTo>
                  <a:pt x="229" y="151"/>
                  <a:pt x="229" y="151"/>
                  <a:pt x="229" y="151"/>
                </a:cubicBezTo>
                <a:cubicBezTo>
                  <a:pt x="234" y="146"/>
                  <a:pt x="240" y="145"/>
                  <a:pt x="246" y="146"/>
                </a:cubicBezTo>
                <a:cubicBezTo>
                  <a:pt x="268" y="152"/>
                  <a:pt x="293" y="145"/>
                  <a:pt x="311" y="127"/>
                </a:cubicBezTo>
                <a:cubicBezTo>
                  <a:pt x="327" y="112"/>
                  <a:pt x="333" y="92"/>
                  <a:pt x="332" y="72"/>
                </a:cubicBezTo>
                <a:close/>
                <a:moveTo>
                  <a:pt x="128" y="195"/>
                </a:moveTo>
                <a:cubicBezTo>
                  <a:pt x="128" y="194"/>
                  <a:pt x="128" y="194"/>
                  <a:pt x="128" y="194"/>
                </a:cubicBezTo>
                <a:cubicBezTo>
                  <a:pt x="111" y="178"/>
                  <a:pt x="111" y="178"/>
                  <a:pt x="111" y="178"/>
                </a:cubicBezTo>
                <a:cubicBezTo>
                  <a:pt x="14" y="273"/>
                  <a:pt x="14" y="273"/>
                  <a:pt x="14" y="273"/>
                </a:cubicBezTo>
                <a:cubicBezTo>
                  <a:pt x="1" y="286"/>
                  <a:pt x="1" y="306"/>
                  <a:pt x="14" y="318"/>
                </a:cubicBezTo>
                <a:cubicBezTo>
                  <a:pt x="26" y="330"/>
                  <a:pt x="47" y="330"/>
                  <a:pt x="59" y="318"/>
                </a:cubicBezTo>
                <a:cubicBezTo>
                  <a:pt x="137" y="241"/>
                  <a:pt x="137" y="241"/>
                  <a:pt x="137" y="241"/>
                </a:cubicBezTo>
                <a:cubicBezTo>
                  <a:pt x="134" y="240"/>
                  <a:pt x="130" y="238"/>
                  <a:pt x="128" y="235"/>
                </a:cubicBezTo>
                <a:cubicBezTo>
                  <a:pt x="116" y="224"/>
                  <a:pt x="116" y="206"/>
                  <a:pt x="128" y="195"/>
                </a:cubicBezTo>
                <a:close/>
                <a:moveTo>
                  <a:pt x="128" y="195"/>
                </a:moveTo>
                <a:cubicBezTo>
                  <a:pt x="128" y="195"/>
                  <a:pt x="128" y="195"/>
                  <a:pt x="128" y="195"/>
                </a:cubicBezTo>
              </a:path>
            </a:pathLst>
          </a:custGeom>
          <a:solidFill>
            <a:srgbClr val="98D2FF"/>
          </a:solidFill>
          <a:ln>
            <a:noFill/>
          </a:ln>
        </p:spPr>
        <p:txBody>
          <a:bodyPr vert="horz" wrap="square" lIns="91440" tIns="45720" rIns="91440" bIns="45720" numCol="1" anchor="t" anchorCtr="0" compatLnSpc="1"/>
          <a:lstStyle/>
          <a:p>
            <a:endParaRPr lang="zh-CN" altLang="en-US"/>
          </a:p>
        </p:txBody>
      </p:sp>
      <p:pic>
        <p:nvPicPr>
          <p:cNvPr id="109" name="图片 5">
            <a:extLst>
              <a:ext uri="{FF2B5EF4-FFF2-40B4-BE49-F238E27FC236}">
                <a16:creationId xmlns:a16="http://schemas.microsoft.com/office/drawing/2014/main" id="{6A7AE43C-7B23-0D4E-8C7F-4DE766C987D8}"/>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204283" y="3706900"/>
            <a:ext cx="694520" cy="694520"/>
          </a:xfrm>
          <a:prstGeom prst="rect">
            <a:avLst/>
          </a:prstGeom>
        </p:spPr>
      </p:pic>
      <p:pic>
        <p:nvPicPr>
          <p:cNvPr id="110" name="图片 7">
            <a:extLst>
              <a:ext uri="{FF2B5EF4-FFF2-40B4-BE49-F238E27FC236}">
                <a16:creationId xmlns:a16="http://schemas.microsoft.com/office/drawing/2014/main" id="{03DAC278-785A-AF44-91C4-A33354E77AC0}"/>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630407" y="3132825"/>
            <a:ext cx="385322" cy="385322"/>
          </a:xfrm>
          <a:prstGeom prst="rect">
            <a:avLst/>
          </a:prstGeom>
        </p:spPr>
      </p:pic>
      <p:pic>
        <p:nvPicPr>
          <p:cNvPr id="111" name="图片 9">
            <a:extLst>
              <a:ext uri="{FF2B5EF4-FFF2-40B4-BE49-F238E27FC236}">
                <a16:creationId xmlns:a16="http://schemas.microsoft.com/office/drawing/2014/main" id="{E6DEEC61-860E-6547-B445-26DCF307B22B}"/>
              </a:ext>
            </a:extLst>
          </p:cNvPr>
          <p:cNvPicPr>
            <a:picLocks noChangeAspect="1"/>
          </p:cNvPicPr>
          <p:nvPr/>
        </p:nvPicPr>
        <p:blipFill>
          <a:blip r:embed="rId5"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251746" y="2623584"/>
            <a:ext cx="429051" cy="429051"/>
          </a:xfrm>
          <a:prstGeom prst="rect">
            <a:avLst/>
          </a:prstGeom>
        </p:spPr>
      </p:pic>
    </p:spTree>
    <p:extLst>
      <p:ext uri="{BB962C8B-B14F-4D97-AF65-F5344CB8AC3E}">
        <p14:creationId xmlns:p14="http://schemas.microsoft.com/office/powerpoint/2010/main" val="2666492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00FF5037-CBD2-9648-BEA4-B4A00751D2A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A2044156-6EB9-AB4A-8BC3-1E6714CA19E6}"/>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sp>
        <p:nvSpPr>
          <p:cNvPr id="7" name="矩形 6">
            <a:extLst>
              <a:ext uri="{FF2B5EF4-FFF2-40B4-BE49-F238E27FC236}">
                <a16:creationId xmlns:a16="http://schemas.microsoft.com/office/drawing/2014/main" id="{C67B7213-03FC-E544-8B75-683CA89DB930}"/>
              </a:ext>
            </a:extLst>
          </p:cNvPr>
          <p:cNvSpPr/>
          <p:nvPr/>
        </p:nvSpPr>
        <p:spPr>
          <a:xfrm>
            <a:off x="902968" y="2261575"/>
            <a:ext cx="5600233" cy="1797352"/>
          </a:xfrm>
          <a:prstGeom prst="rect">
            <a:avLst/>
          </a:prstGeom>
        </p:spPr>
        <p:txBody>
          <a:bodyPr wrap="square">
            <a:spAutoFit/>
          </a:bodyPr>
          <a:lstStyle/>
          <a:p>
            <a:pPr>
              <a:lnSpc>
                <a:spcPct val="150000"/>
              </a:lnSpc>
            </a:pPr>
            <a:r>
              <a:rPr lang="zh-CN" altLang="en-US" sz="2000" b="1" dirty="0"/>
              <a:t>“</a:t>
            </a:r>
            <a:r>
              <a:rPr lang="zh-CN" altLang="en-US" sz="2000" b="1" dirty="0">
                <a:solidFill>
                  <a:schemeClr val="tx2">
                    <a:lumMod val="75000"/>
                  </a:schemeClr>
                </a:solidFill>
              </a:rPr>
              <a:t>By 2021, over </a:t>
            </a:r>
            <a:r>
              <a:rPr lang="zh-CN" altLang="en-US" sz="3600" b="1" dirty="0">
                <a:solidFill>
                  <a:srgbClr val="0070C0"/>
                </a:solidFill>
              </a:rPr>
              <a:t>75% </a:t>
            </a:r>
            <a:r>
              <a:rPr lang="zh-CN" altLang="en-US" sz="2000" b="1" dirty="0">
                <a:solidFill>
                  <a:schemeClr val="tx2">
                    <a:lumMod val="75000"/>
                  </a:schemeClr>
                </a:solidFill>
              </a:rPr>
              <a:t>of midsize and large organizations will have adopted a multicloud and/or hybrid IT strategy."</a:t>
            </a:r>
          </a:p>
        </p:txBody>
      </p:sp>
      <p:sp>
        <p:nvSpPr>
          <p:cNvPr id="8" name="矩形 7">
            <a:extLst>
              <a:ext uri="{FF2B5EF4-FFF2-40B4-BE49-F238E27FC236}">
                <a16:creationId xmlns:a16="http://schemas.microsoft.com/office/drawing/2014/main" id="{A2E5426E-8382-7E43-971F-18101F8007FF}"/>
              </a:ext>
            </a:extLst>
          </p:cNvPr>
          <p:cNvSpPr/>
          <p:nvPr/>
        </p:nvSpPr>
        <p:spPr>
          <a:xfrm>
            <a:off x="5050972" y="4321384"/>
            <a:ext cx="1319592" cy="307777"/>
          </a:xfrm>
          <a:prstGeom prst="rect">
            <a:avLst/>
          </a:prstGeom>
        </p:spPr>
        <p:txBody>
          <a:bodyPr wrap="none">
            <a:spAutoFit/>
          </a:bodyPr>
          <a:lstStyle/>
          <a:p>
            <a:r>
              <a:rPr lang="en-US" altLang="zh-CN" sz="1400" i="1" dirty="0"/>
              <a:t>——</a:t>
            </a:r>
            <a:r>
              <a:rPr lang="zh-CN" altLang="en-US" sz="1400" i="1" dirty="0"/>
              <a:t> Gartner</a:t>
            </a:r>
          </a:p>
        </p:txBody>
      </p:sp>
      <p:pic>
        <p:nvPicPr>
          <p:cNvPr id="9" name="图片 8" descr="图片包含 图形用户界面&#10;&#10;描述已自动生成">
            <a:extLst>
              <a:ext uri="{FF2B5EF4-FFF2-40B4-BE49-F238E27FC236}">
                <a16:creationId xmlns:a16="http://schemas.microsoft.com/office/drawing/2014/main" id="{9F0A0B2C-5B75-4A4F-BC77-98B060EBDB6A}"/>
              </a:ext>
            </a:extLst>
          </p:cNvPr>
          <p:cNvPicPr>
            <a:picLocks noChangeAspect="1"/>
          </p:cNvPicPr>
          <p:nvPr/>
        </p:nvPicPr>
        <p:blipFill>
          <a:blip r:embed="rId3" cstate="print">
            <a:extLst>
              <a:ext uri="{BEBA8EAE-BF5A-486C-A8C5-ECC9F3942E4B}">
                <a14:imgProps xmlns:a14="http://schemas.microsoft.com/office/drawing/2010/main">
                  <a14:imgLayer r:embed="rId4">
                    <a14:imgEffect>
                      <a14:saturation sat="168000"/>
                    </a14:imgEffect>
                  </a14:imgLayer>
                </a14:imgProps>
              </a:ext>
              <a:ext uri="{28A0092B-C50C-407E-A947-70E740481C1C}">
                <a14:useLocalDpi xmlns:a14="http://schemas.microsoft.com/office/drawing/2010/main" val="0"/>
              </a:ext>
            </a:extLst>
          </a:blip>
          <a:stretch>
            <a:fillRect/>
          </a:stretch>
        </p:blipFill>
        <p:spPr>
          <a:xfrm>
            <a:off x="6676622" y="1243269"/>
            <a:ext cx="5202039" cy="4371461"/>
          </a:xfrm>
          <a:prstGeom prst="rect">
            <a:avLst/>
          </a:prstGeom>
        </p:spPr>
      </p:pic>
      <p:sp>
        <p:nvSpPr>
          <p:cNvPr id="10" name="标题 1">
            <a:extLst>
              <a:ext uri="{FF2B5EF4-FFF2-40B4-BE49-F238E27FC236}">
                <a16:creationId xmlns:a16="http://schemas.microsoft.com/office/drawing/2014/main" id="{30995B32-7B91-2244-9E98-123D82C4AB2C}"/>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Cloud is</a:t>
            </a:r>
            <a:r>
              <a:rPr kumimoji="1" lang="zh-CN" altLang="en-US" sz="2400" dirty="0"/>
              <a:t> </a:t>
            </a:r>
            <a:r>
              <a:rPr kumimoji="1" lang="en-US" altLang="zh-CN" sz="2400" dirty="0"/>
              <a:t>a</a:t>
            </a:r>
            <a:r>
              <a:rPr kumimoji="1" lang="zh-CN" altLang="en-US" sz="2400" dirty="0"/>
              <a:t> V</a:t>
            </a:r>
            <a:r>
              <a:rPr kumimoji="1" lang="en-US" altLang="zh-CN" sz="2400" dirty="0" err="1"/>
              <a:t>ehicle</a:t>
            </a:r>
            <a:r>
              <a:rPr kumimoji="1" lang="zh-CN" altLang="en-US" sz="2400" dirty="0"/>
              <a:t> </a:t>
            </a:r>
            <a:r>
              <a:rPr kumimoji="1" lang="en-US" altLang="zh-CN" sz="2400" dirty="0"/>
              <a:t>for Next Generation Digital Business</a:t>
            </a:r>
            <a:endParaRPr kumimoji="1" lang="zh-CN" altLang="en-US" sz="2400" dirty="0"/>
          </a:p>
        </p:txBody>
      </p:sp>
    </p:spTree>
    <p:extLst>
      <p:ext uri="{BB962C8B-B14F-4D97-AF65-F5344CB8AC3E}">
        <p14:creationId xmlns:p14="http://schemas.microsoft.com/office/powerpoint/2010/main" val="2161685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19B8E702-F8C5-F54C-883C-3159ACBF53B5}"/>
              </a:ext>
            </a:extLst>
          </p:cNvPr>
          <p:cNvSpPr>
            <a:spLocks noGrp="1"/>
          </p:cNvSpPr>
          <p:nvPr>
            <p:ph type="dt" sz="half" idx="10"/>
          </p:nvPr>
        </p:nvSpPr>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5" name="灯片编号占位符 4">
            <a:extLst>
              <a:ext uri="{FF2B5EF4-FFF2-40B4-BE49-F238E27FC236}">
                <a16:creationId xmlns:a16="http://schemas.microsoft.com/office/drawing/2014/main" id="{95666AE7-88F0-8342-8609-B0B31ED1FE9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6" name="矩形 1">
            <a:extLst>
              <a:ext uri="{FF2B5EF4-FFF2-40B4-BE49-F238E27FC236}">
                <a16:creationId xmlns:a16="http://schemas.microsoft.com/office/drawing/2014/main" id="{3635EE50-09D9-0D40-9F4C-CE6CB6558FA2}"/>
              </a:ext>
            </a:extLst>
          </p:cNvPr>
          <p:cNvSpPr/>
          <p:nvPr/>
        </p:nvSpPr>
        <p:spPr>
          <a:xfrm>
            <a:off x="20265" y="1121011"/>
            <a:ext cx="12218606" cy="4785756"/>
          </a:xfrm>
          <a:prstGeom prst="rect">
            <a:avLst/>
          </a:prstGeom>
          <a:solidFill>
            <a:schemeClr val="accent1">
              <a:lumMod val="20000"/>
              <a:lumOff val="80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ndParaRPr>
          </a:p>
        </p:txBody>
      </p:sp>
      <p:sp>
        <p:nvSpPr>
          <p:cNvPr id="7" name="圆角矩形 5">
            <a:extLst>
              <a:ext uri="{FF2B5EF4-FFF2-40B4-BE49-F238E27FC236}">
                <a16:creationId xmlns:a16="http://schemas.microsoft.com/office/drawing/2014/main" id="{6C74FC07-2118-8744-8701-719D4655BE92}"/>
              </a:ext>
            </a:extLst>
          </p:cNvPr>
          <p:cNvSpPr/>
          <p:nvPr/>
        </p:nvSpPr>
        <p:spPr>
          <a:xfrm>
            <a:off x="886697" y="2765113"/>
            <a:ext cx="5497159" cy="1662799"/>
          </a:xfrm>
          <a:prstGeom prst="roundRect">
            <a:avLst>
              <a:gd name="adj" fmla="val 7365"/>
            </a:avLst>
          </a:prstGeom>
          <a:solidFill>
            <a:srgbClr val="FF0000">
              <a:alpha val="26000"/>
            </a:srgbClr>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ndParaRPr>
          </a:p>
        </p:txBody>
      </p:sp>
      <p:pic>
        <p:nvPicPr>
          <p:cNvPr id="8" name="图片 5">
            <a:extLst>
              <a:ext uri="{FF2B5EF4-FFF2-40B4-BE49-F238E27FC236}">
                <a16:creationId xmlns:a16="http://schemas.microsoft.com/office/drawing/2014/main" id="{A98E45BA-CA9B-8342-9915-D86743B21240}"/>
              </a:ext>
            </a:extLst>
          </p:cNvPr>
          <p:cNvPicPr>
            <a:picLocks noChangeAspect="1"/>
          </p:cNvPicPr>
          <p:nvPr/>
        </p:nvPicPr>
        <p:blipFill>
          <a:blip r:embed="rId3"/>
          <a:srcRect/>
          <a:stretch/>
        </p:blipFill>
        <p:spPr>
          <a:xfrm>
            <a:off x="2823490" y="2956261"/>
            <a:ext cx="1786836" cy="1357308"/>
          </a:xfrm>
          <a:prstGeom prst="rect">
            <a:avLst/>
          </a:prstGeom>
        </p:spPr>
      </p:pic>
      <p:pic>
        <p:nvPicPr>
          <p:cNvPr id="9" name="图片 5">
            <a:extLst>
              <a:ext uri="{FF2B5EF4-FFF2-40B4-BE49-F238E27FC236}">
                <a16:creationId xmlns:a16="http://schemas.microsoft.com/office/drawing/2014/main" id="{65B224FC-0516-FC4C-9617-E24281906DE2}"/>
              </a:ext>
            </a:extLst>
          </p:cNvPr>
          <p:cNvPicPr>
            <a:picLocks noChangeAspect="1"/>
          </p:cNvPicPr>
          <p:nvPr/>
        </p:nvPicPr>
        <p:blipFill>
          <a:blip r:embed="rId4"/>
          <a:srcRect/>
          <a:stretch/>
        </p:blipFill>
        <p:spPr>
          <a:xfrm>
            <a:off x="1103448" y="2964173"/>
            <a:ext cx="1786835" cy="1357308"/>
          </a:xfrm>
          <a:prstGeom prst="rect">
            <a:avLst/>
          </a:prstGeom>
        </p:spPr>
      </p:pic>
      <p:sp>
        <p:nvSpPr>
          <p:cNvPr id="10" name="圆角矩形 6">
            <a:extLst>
              <a:ext uri="{FF2B5EF4-FFF2-40B4-BE49-F238E27FC236}">
                <a16:creationId xmlns:a16="http://schemas.microsoft.com/office/drawing/2014/main" id="{BCD8D767-0CAC-204E-9C29-59049694CB89}"/>
              </a:ext>
            </a:extLst>
          </p:cNvPr>
          <p:cNvSpPr/>
          <p:nvPr/>
        </p:nvSpPr>
        <p:spPr>
          <a:xfrm>
            <a:off x="6768113" y="2733067"/>
            <a:ext cx="4644866" cy="1662798"/>
          </a:xfrm>
          <a:prstGeom prst="roundRect">
            <a:avLst>
              <a:gd name="adj" fmla="val 7365"/>
            </a:avLst>
          </a:prstGeom>
          <a:solidFill>
            <a:srgbClr val="003192">
              <a:alpha val="8000"/>
            </a:srgbClr>
          </a:solid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ndParaRPr>
          </a:p>
        </p:txBody>
      </p:sp>
      <p:sp>
        <p:nvSpPr>
          <p:cNvPr id="11" name="文本框 10">
            <a:extLst>
              <a:ext uri="{FF2B5EF4-FFF2-40B4-BE49-F238E27FC236}">
                <a16:creationId xmlns:a16="http://schemas.microsoft.com/office/drawing/2014/main" id="{959DB6D3-2780-2D4E-B06F-59361B14661E}"/>
              </a:ext>
            </a:extLst>
          </p:cNvPr>
          <p:cNvSpPr txBox="1"/>
          <p:nvPr/>
        </p:nvSpPr>
        <p:spPr>
          <a:xfrm>
            <a:off x="5540008" y="2005147"/>
            <a:ext cx="2047356" cy="276999"/>
          </a:xfrm>
          <a:prstGeom prst="rect">
            <a:avLst/>
          </a:prstGeom>
          <a:noFill/>
        </p:spPr>
        <p:txBody>
          <a:bodyPr wrap="none" lIns="91440" tIns="45720" rIns="91440" bIns="45720" rtlCol="0" anchor="t">
            <a:spAutoFit/>
          </a:bodyPr>
          <a:lstStyle/>
          <a:p>
            <a:pPr algn="ctr"/>
            <a:r>
              <a:rPr kumimoji="1" lang="en-US" altLang="zh-CN" sz="1200" b="1" dirty="0">
                <a:solidFill>
                  <a:srgbClr val="0070C0"/>
                </a:solidFill>
                <a:latin typeface="Century Gothic" panose="020B0502020202020204" pitchFamily="34" charset="0"/>
                <a:ea typeface="等线"/>
              </a:rPr>
              <a:t>Managed</a:t>
            </a:r>
            <a:r>
              <a:rPr kumimoji="1" lang="zh-CN" altLang="en-US" sz="1200" b="1" dirty="0">
                <a:solidFill>
                  <a:srgbClr val="0070C0"/>
                </a:solidFill>
                <a:latin typeface="Century Gothic" panose="020B0502020202020204" pitchFamily="34" charset="0"/>
                <a:ea typeface="等线"/>
              </a:rPr>
              <a:t> C</a:t>
            </a:r>
            <a:r>
              <a:rPr kumimoji="1" lang="en-US" altLang="zh-CN" sz="1200" b="1" dirty="0">
                <a:solidFill>
                  <a:srgbClr val="0070C0"/>
                </a:solidFill>
                <a:latin typeface="Century Gothic" panose="020B0502020202020204" pitchFamily="34" charset="0"/>
                <a:ea typeface="等线"/>
              </a:rPr>
              <a:t>loud</a:t>
            </a:r>
            <a:r>
              <a:rPr kumimoji="1" lang="zh-CN" altLang="en-US" sz="1200" b="1" dirty="0">
                <a:solidFill>
                  <a:srgbClr val="0070C0"/>
                </a:solidFill>
                <a:latin typeface="Century Gothic" panose="020B0502020202020204" pitchFamily="34" charset="0"/>
                <a:ea typeface="等线"/>
              </a:rPr>
              <a:t> S</a:t>
            </a:r>
            <a:r>
              <a:rPr kumimoji="1" lang="en-US" altLang="zh-CN" sz="1200" b="1" dirty="0" err="1">
                <a:solidFill>
                  <a:srgbClr val="0070C0"/>
                </a:solidFill>
                <a:latin typeface="Century Gothic" panose="020B0502020202020204" pitchFamily="34" charset="0"/>
                <a:ea typeface="等线"/>
              </a:rPr>
              <a:t>ervice</a:t>
            </a:r>
            <a:r>
              <a:rPr kumimoji="1" lang="zh-CN" altLang="en-US" sz="1200" b="1" dirty="0">
                <a:solidFill>
                  <a:srgbClr val="0070C0"/>
                </a:solidFill>
                <a:latin typeface="Century Gothic" panose="020B0502020202020204" pitchFamily="34" charset="0"/>
                <a:ea typeface="等线"/>
              </a:rPr>
              <a:t> </a:t>
            </a:r>
            <a:endParaRPr kumimoji="1" lang="en" altLang="zh-CN" sz="1200" b="1" dirty="0">
              <a:solidFill>
                <a:srgbClr val="0070C0"/>
              </a:solidFill>
              <a:latin typeface="Century Gothic" panose="020B0502020202020204" pitchFamily="34" charset="0"/>
            </a:endParaRPr>
          </a:p>
        </p:txBody>
      </p:sp>
      <p:cxnSp>
        <p:nvCxnSpPr>
          <p:cNvPr id="13" name="直线连接符 17">
            <a:extLst>
              <a:ext uri="{FF2B5EF4-FFF2-40B4-BE49-F238E27FC236}">
                <a16:creationId xmlns:a16="http://schemas.microsoft.com/office/drawing/2014/main" id="{FB05DE47-CC54-7A45-A5AF-C6F923762538}"/>
              </a:ext>
            </a:extLst>
          </p:cNvPr>
          <p:cNvCxnSpPr>
            <a:cxnSpLocks/>
          </p:cNvCxnSpPr>
          <p:nvPr/>
        </p:nvCxnSpPr>
        <p:spPr>
          <a:xfrm>
            <a:off x="1605208" y="1881320"/>
            <a:ext cx="3214649"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4" name="直线连接符 18">
            <a:extLst>
              <a:ext uri="{FF2B5EF4-FFF2-40B4-BE49-F238E27FC236}">
                <a16:creationId xmlns:a16="http://schemas.microsoft.com/office/drawing/2014/main" id="{6481F45B-DE68-3441-A31F-C33C4B349B20}"/>
              </a:ext>
            </a:extLst>
          </p:cNvPr>
          <p:cNvCxnSpPr>
            <a:cxnSpLocks/>
          </p:cNvCxnSpPr>
          <p:nvPr/>
        </p:nvCxnSpPr>
        <p:spPr>
          <a:xfrm>
            <a:off x="5250222" y="1881320"/>
            <a:ext cx="4807732"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5" name="直线连接符 19">
            <a:extLst>
              <a:ext uri="{FF2B5EF4-FFF2-40B4-BE49-F238E27FC236}">
                <a16:creationId xmlns:a16="http://schemas.microsoft.com/office/drawing/2014/main" id="{674AFEC0-F704-C14D-B154-621C754DF1D6}"/>
              </a:ext>
            </a:extLst>
          </p:cNvPr>
          <p:cNvCxnSpPr>
            <a:cxnSpLocks/>
          </p:cNvCxnSpPr>
          <p:nvPr/>
        </p:nvCxnSpPr>
        <p:spPr>
          <a:xfrm>
            <a:off x="5040640" y="1866434"/>
            <a:ext cx="0" cy="678048"/>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18" name="文本框 23">
            <a:extLst>
              <a:ext uri="{FF2B5EF4-FFF2-40B4-BE49-F238E27FC236}">
                <a16:creationId xmlns:a16="http://schemas.microsoft.com/office/drawing/2014/main" id="{D5605D8E-922D-5F41-BC63-41C682AD9619}"/>
              </a:ext>
            </a:extLst>
          </p:cNvPr>
          <p:cNvSpPr txBox="1"/>
          <p:nvPr/>
        </p:nvSpPr>
        <p:spPr>
          <a:xfrm>
            <a:off x="2362944" y="1530517"/>
            <a:ext cx="1787669" cy="276999"/>
          </a:xfrm>
          <a:prstGeom prst="rect">
            <a:avLst/>
          </a:prstGeom>
          <a:noFill/>
        </p:spPr>
        <p:txBody>
          <a:bodyPr wrap="none" rtlCol="0">
            <a:spAutoFit/>
          </a:bodyPr>
          <a:lstStyle/>
          <a:p>
            <a:r>
              <a:rPr kumimoji="1" lang="en" altLang="zh-CN" sz="1200" b="1" dirty="0">
                <a:latin typeface="Century Gothic" panose="020B0502020202020204" pitchFamily="34" charset="0"/>
              </a:rPr>
              <a:t>Customer Datacenter</a:t>
            </a:r>
          </a:p>
        </p:txBody>
      </p:sp>
      <p:sp>
        <p:nvSpPr>
          <p:cNvPr id="19" name="文本框 24">
            <a:extLst>
              <a:ext uri="{FF2B5EF4-FFF2-40B4-BE49-F238E27FC236}">
                <a16:creationId xmlns:a16="http://schemas.microsoft.com/office/drawing/2014/main" id="{7B19D000-5657-4C47-AE24-5B15910CC2CA}"/>
              </a:ext>
            </a:extLst>
          </p:cNvPr>
          <p:cNvSpPr txBox="1"/>
          <p:nvPr/>
        </p:nvSpPr>
        <p:spPr>
          <a:xfrm>
            <a:off x="6505536" y="1530517"/>
            <a:ext cx="2175597" cy="276999"/>
          </a:xfrm>
          <a:prstGeom prst="rect">
            <a:avLst/>
          </a:prstGeom>
          <a:noFill/>
        </p:spPr>
        <p:txBody>
          <a:bodyPr wrap="none" rtlCol="0">
            <a:spAutoFit/>
          </a:bodyPr>
          <a:lstStyle/>
          <a:p>
            <a:pPr algn="ctr"/>
            <a:r>
              <a:rPr kumimoji="1" lang="en" altLang="zh-CN" sz="1200" b="1" dirty="0">
                <a:latin typeface="Century Gothic" panose="020B0502020202020204" pitchFamily="34" charset="0"/>
              </a:rPr>
              <a:t>Cloud Provider Datacenter</a:t>
            </a:r>
          </a:p>
        </p:txBody>
      </p:sp>
      <p:sp>
        <p:nvSpPr>
          <p:cNvPr id="20" name="文本框 25">
            <a:extLst>
              <a:ext uri="{FF2B5EF4-FFF2-40B4-BE49-F238E27FC236}">
                <a16:creationId xmlns:a16="http://schemas.microsoft.com/office/drawing/2014/main" id="{F0F9F18B-28A5-6F41-8F95-C8F703452429}"/>
              </a:ext>
            </a:extLst>
          </p:cNvPr>
          <p:cNvSpPr txBox="1"/>
          <p:nvPr/>
        </p:nvSpPr>
        <p:spPr>
          <a:xfrm>
            <a:off x="7607407" y="4583494"/>
            <a:ext cx="3107606" cy="276999"/>
          </a:xfrm>
          <a:prstGeom prst="rect">
            <a:avLst/>
          </a:prstGeom>
          <a:noFill/>
        </p:spPr>
        <p:txBody>
          <a:bodyPr wrap="square" lIns="91440" tIns="45720" rIns="91440" bIns="45720" rtlCol="0" anchor="t">
            <a:spAutoFit/>
          </a:bodyPr>
          <a:lstStyle/>
          <a:p>
            <a:pPr algn="ctr"/>
            <a:r>
              <a:rPr kumimoji="1" lang="en" altLang="zh-CN" sz="1200" b="1" dirty="0">
                <a:latin typeface="Century Gothic"/>
                <a:ea typeface="等线"/>
              </a:rPr>
              <a:t>Shared / Multi-Tenant Deliver Platform</a:t>
            </a:r>
          </a:p>
        </p:txBody>
      </p:sp>
      <p:sp>
        <p:nvSpPr>
          <p:cNvPr id="21" name="文本框 26">
            <a:extLst>
              <a:ext uri="{FF2B5EF4-FFF2-40B4-BE49-F238E27FC236}">
                <a16:creationId xmlns:a16="http://schemas.microsoft.com/office/drawing/2014/main" id="{87AACA3C-DBC2-6846-ACFE-24D6C6402756}"/>
              </a:ext>
            </a:extLst>
          </p:cNvPr>
          <p:cNvSpPr txBox="1"/>
          <p:nvPr/>
        </p:nvSpPr>
        <p:spPr>
          <a:xfrm>
            <a:off x="1763998" y="4583842"/>
            <a:ext cx="3358612" cy="276999"/>
          </a:xfrm>
          <a:prstGeom prst="rect">
            <a:avLst/>
          </a:prstGeom>
          <a:noFill/>
        </p:spPr>
        <p:txBody>
          <a:bodyPr wrap="none" lIns="91440" tIns="45720" rIns="91440" bIns="45720" rtlCol="0" anchor="t">
            <a:spAutoFit/>
          </a:bodyPr>
          <a:lstStyle/>
          <a:p>
            <a:pPr algn="ctr"/>
            <a:r>
              <a:rPr kumimoji="1" lang="en" altLang="zh-CN" sz="1200" b="1" dirty="0">
                <a:latin typeface="Century Gothic"/>
              </a:rPr>
              <a:t>Dedicated/Single-Tenant Delivery Platform</a:t>
            </a:r>
          </a:p>
        </p:txBody>
      </p:sp>
      <p:sp>
        <p:nvSpPr>
          <p:cNvPr id="22" name="文本框 8">
            <a:extLst>
              <a:ext uri="{FF2B5EF4-FFF2-40B4-BE49-F238E27FC236}">
                <a16:creationId xmlns:a16="http://schemas.microsoft.com/office/drawing/2014/main" id="{2A3D2533-6BCD-E84F-8C90-79012E246B67}"/>
              </a:ext>
            </a:extLst>
          </p:cNvPr>
          <p:cNvSpPr txBox="1"/>
          <p:nvPr/>
        </p:nvSpPr>
        <p:spPr>
          <a:xfrm>
            <a:off x="3171100" y="3543677"/>
            <a:ext cx="928352" cy="400110"/>
          </a:xfrm>
          <a:prstGeom prst="rect">
            <a:avLst/>
          </a:prstGeom>
          <a:noFill/>
        </p:spPr>
        <p:txBody>
          <a:bodyPr wrap="square" lIns="91440" tIns="45720" rIns="91440" bIns="45720" rtlCol="0" anchor="t">
            <a:spAutoFit/>
          </a:bodyPr>
          <a:lstStyle/>
          <a:p>
            <a:pPr algn="ctr"/>
            <a:r>
              <a:rPr kumimoji="1" lang="en" altLang="zh-CN" sz="1000" b="1" dirty="0">
                <a:solidFill>
                  <a:schemeClr val="accent1">
                    <a:lumMod val="50000"/>
                  </a:schemeClr>
                </a:solidFill>
                <a:latin typeface="Century Gothic" panose="020B0502020202020204" pitchFamily="34" charset="0"/>
              </a:rPr>
              <a:t>Private Cloud</a:t>
            </a:r>
            <a:endParaRPr lang="en-US" sz="1200" dirty="0">
              <a:solidFill>
                <a:schemeClr val="accent1">
                  <a:lumMod val="50000"/>
                </a:schemeClr>
              </a:solidFill>
            </a:endParaRPr>
          </a:p>
        </p:txBody>
      </p:sp>
      <p:sp>
        <p:nvSpPr>
          <p:cNvPr id="23" name="文本框 8">
            <a:extLst>
              <a:ext uri="{FF2B5EF4-FFF2-40B4-BE49-F238E27FC236}">
                <a16:creationId xmlns:a16="http://schemas.microsoft.com/office/drawing/2014/main" id="{4C03C74B-0222-F044-B251-B6E0C4993488}"/>
              </a:ext>
            </a:extLst>
          </p:cNvPr>
          <p:cNvSpPr txBox="1"/>
          <p:nvPr/>
        </p:nvSpPr>
        <p:spPr>
          <a:xfrm>
            <a:off x="1246772" y="3540708"/>
            <a:ext cx="1322459" cy="400110"/>
          </a:xfrm>
          <a:prstGeom prst="rect">
            <a:avLst/>
          </a:prstGeom>
          <a:noFill/>
        </p:spPr>
        <p:txBody>
          <a:bodyPr wrap="square" lIns="91440" tIns="45720" rIns="91440" bIns="45720" rtlCol="0" anchor="t">
            <a:spAutoFit/>
          </a:bodyPr>
          <a:lstStyle/>
          <a:p>
            <a:pPr algn="ctr"/>
            <a:r>
              <a:rPr kumimoji="1" lang="en-US" altLang="zh-CN" sz="1000" b="1" dirty="0">
                <a:solidFill>
                  <a:schemeClr val="accent1">
                    <a:lumMod val="50000"/>
                  </a:schemeClr>
                </a:solidFill>
                <a:latin typeface="Century Gothic" panose="020B0502020202020204" pitchFamily="34" charset="0"/>
              </a:rPr>
              <a:t>Hybrid</a:t>
            </a:r>
            <a:r>
              <a:rPr kumimoji="1" lang="zh-CN" altLang="en-US" sz="1000" b="1" dirty="0">
                <a:solidFill>
                  <a:schemeClr val="accent1">
                    <a:lumMod val="50000"/>
                  </a:schemeClr>
                </a:solidFill>
                <a:latin typeface="Century Gothic" panose="020B0502020202020204" pitchFamily="34" charset="0"/>
              </a:rPr>
              <a:t> </a:t>
            </a:r>
            <a:r>
              <a:rPr kumimoji="1" lang="en-US" altLang="zh-CN" sz="1000" b="1" dirty="0">
                <a:solidFill>
                  <a:schemeClr val="accent1">
                    <a:lumMod val="50000"/>
                  </a:schemeClr>
                </a:solidFill>
                <a:latin typeface="Century Gothic" panose="020B0502020202020204" pitchFamily="34" charset="0"/>
              </a:rPr>
              <a:t>Infra</a:t>
            </a:r>
          </a:p>
          <a:p>
            <a:pPr algn="ctr"/>
            <a:r>
              <a:rPr kumimoji="1" lang="en-US" altLang="zh-CN" sz="1000" b="1" dirty="0">
                <a:solidFill>
                  <a:schemeClr val="accent1">
                    <a:lumMod val="50000"/>
                  </a:schemeClr>
                </a:solidFill>
                <a:latin typeface="Century Gothic"/>
                <a:ea typeface="等线"/>
              </a:rPr>
              <a:t>(HCI/VMware)</a:t>
            </a:r>
            <a:endParaRPr kumimoji="1" lang="en" altLang="zh-CN" sz="1000" b="1" dirty="0">
              <a:solidFill>
                <a:schemeClr val="accent1">
                  <a:lumMod val="50000"/>
                </a:schemeClr>
              </a:solidFill>
              <a:latin typeface="Century Gothic"/>
              <a:ea typeface="等线"/>
            </a:endParaRPr>
          </a:p>
        </p:txBody>
      </p:sp>
      <p:sp>
        <p:nvSpPr>
          <p:cNvPr id="25" name="右大括号 24">
            <a:extLst>
              <a:ext uri="{FF2B5EF4-FFF2-40B4-BE49-F238E27FC236}">
                <a16:creationId xmlns:a16="http://schemas.microsoft.com/office/drawing/2014/main" id="{A04EA974-CADE-1C4E-AEEA-7FEAC5E71940}"/>
              </a:ext>
            </a:extLst>
          </p:cNvPr>
          <p:cNvSpPr/>
          <p:nvPr/>
        </p:nvSpPr>
        <p:spPr>
          <a:xfrm rot="16200000">
            <a:off x="6419261" y="1051543"/>
            <a:ext cx="288853" cy="2985878"/>
          </a:xfrm>
          <a:prstGeom prst="rightBrace">
            <a:avLst>
              <a:gd name="adj1" fmla="val 74112"/>
              <a:gd name="adj2" fmla="val 50510"/>
            </a:avLst>
          </a:prstGeom>
          <a:ln w="22225">
            <a:solidFill>
              <a:srgbClr val="037FD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sz="1000"/>
          </a:p>
        </p:txBody>
      </p:sp>
      <p:pic>
        <p:nvPicPr>
          <p:cNvPr id="26" name="图片 5">
            <a:extLst>
              <a:ext uri="{FF2B5EF4-FFF2-40B4-BE49-F238E27FC236}">
                <a16:creationId xmlns:a16="http://schemas.microsoft.com/office/drawing/2014/main" id="{D66ACD12-04B9-BC43-962F-6CC099F604C7}"/>
              </a:ext>
            </a:extLst>
          </p:cNvPr>
          <p:cNvPicPr>
            <a:picLocks noChangeAspect="1"/>
          </p:cNvPicPr>
          <p:nvPr/>
        </p:nvPicPr>
        <p:blipFill>
          <a:blip r:embed="rId3"/>
          <a:srcRect/>
          <a:stretch/>
        </p:blipFill>
        <p:spPr>
          <a:xfrm>
            <a:off x="9202603" y="2943105"/>
            <a:ext cx="1786836" cy="1357308"/>
          </a:xfrm>
          <a:prstGeom prst="rect">
            <a:avLst/>
          </a:prstGeom>
        </p:spPr>
      </p:pic>
      <p:sp>
        <p:nvSpPr>
          <p:cNvPr id="27" name="文本框 12">
            <a:extLst>
              <a:ext uri="{FF2B5EF4-FFF2-40B4-BE49-F238E27FC236}">
                <a16:creationId xmlns:a16="http://schemas.microsoft.com/office/drawing/2014/main" id="{CB412026-7423-7A48-BCE8-2166E2A842AD}"/>
              </a:ext>
            </a:extLst>
          </p:cNvPr>
          <p:cNvSpPr txBox="1"/>
          <p:nvPr/>
        </p:nvSpPr>
        <p:spPr>
          <a:xfrm>
            <a:off x="9467926" y="3505944"/>
            <a:ext cx="1079990" cy="400110"/>
          </a:xfrm>
          <a:prstGeom prst="rect">
            <a:avLst/>
          </a:prstGeom>
          <a:noFill/>
        </p:spPr>
        <p:txBody>
          <a:bodyPr wrap="square" lIns="91440" tIns="45720" rIns="91440" bIns="45720" rtlCol="0" anchor="t">
            <a:spAutoFit/>
          </a:bodyPr>
          <a:lstStyle/>
          <a:p>
            <a:pPr algn="ctr"/>
            <a:r>
              <a:rPr kumimoji="1" lang="en" altLang="zh-CN" sz="1000" b="1" dirty="0">
                <a:solidFill>
                  <a:schemeClr val="accent1">
                    <a:lumMod val="50000"/>
                  </a:schemeClr>
                </a:solidFill>
                <a:latin typeface="Century Gothic" panose="020B0502020202020204" pitchFamily="34" charset="0"/>
              </a:rPr>
              <a:t>Public Cloud</a:t>
            </a:r>
          </a:p>
          <a:p>
            <a:pPr algn="ctr"/>
            <a:r>
              <a:rPr kumimoji="1" lang="en-US" altLang="zh-CN" sz="1000" b="1" dirty="0">
                <a:solidFill>
                  <a:schemeClr val="accent1">
                    <a:lumMod val="50000"/>
                  </a:schemeClr>
                </a:solidFill>
                <a:latin typeface="Century Gothic"/>
                <a:ea typeface="等线"/>
              </a:rPr>
              <a:t>Aws, Azure</a:t>
            </a:r>
            <a:endParaRPr kumimoji="1" lang="en" altLang="zh-CN" sz="1000" b="1" dirty="0">
              <a:solidFill>
                <a:schemeClr val="accent1">
                  <a:lumMod val="50000"/>
                </a:schemeClr>
              </a:solidFill>
              <a:latin typeface="Century Gothic"/>
              <a:ea typeface="等线"/>
            </a:endParaRPr>
          </a:p>
        </p:txBody>
      </p:sp>
      <p:pic>
        <p:nvPicPr>
          <p:cNvPr id="28" name="图片 27">
            <a:extLst>
              <a:ext uri="{FF2B5EF4-FFF2-40B4-BE49-F238E27FC236}">
                <a16:creationId xmlns:a16="http://schemas.microsoft.com/office/drawing/2014/main" id="{AEA0890D-C165-FB4B-A8BE-CFCAC12899E4}"/>
              </a:ext>
            </a:extLst>
          </p:cNvPr>
          <p:cNvPicPr>
            <a:picLocks noChangeAspect="1"/>
          </p:cNvPicPr>
          <p:nvPr/>
        </p:nvPicPr>
        <p:blipFill>
          <a:blip r:embed="rId5"/>
          <a:srcRect/>
          <a:stretch/>
        </p:blipFill>
        <p:spPr>
          <a:xfrm>
            <a:off x="4610325" y="3003659"/>
            <a:ext cx="1703612" cy="1294089"/>
          </a:xfrm>
          <a:prstGeom prst="rect">
            <a:avLst/>
          </a:prstGeom>
        </p:spPr>
      </p:pic>
      <p:sp>
        <p:nvSpPr>
          <p:cNvPr id="29" name="文本框 10">
            <a:extLst>
              <a:ext uri="{FF2B5EF4-FFF2-40B4-BE49-F238E27FC236}">
                <a16:creationId xmlns:a16="http://schemas.microsoft.com/office/drawing/2014/main" id="{9FFE8CD5-9A22-2448-AFF9-5E5BBA6A30D3}"/>
              </a:ext>
            </a:extLst>
          </p:cNvPr>
          <p:cNvSpPr txBox="1"/>
          <p:nvPr/>
        </p:nvSpPr>
        <p:spPr>
          <a:xfrm>
            <a:off x="4780050" y="3474662"/>
            <a:ext cx="1329253" cy="553998"/>
          </a:xfrm>
          <a:prstGeom prst="rect">
            <a:avLst/>
          </a:prstGeom>
          <a:noFill/>
        </p:spPr>
        <p:txBody>
          <a:bodyPr wrap="square" lIns="91440" tIns="45720" rIns="91440" bIns="45720" rtlCol="0" anchor="t">
            <a:spAutoFit/>
          </a:bodyPr>
          <a:lstStyle/>
          <a:p>
            <a:pPr algn="ctr"/>
            <a:r>
              <a:rPr kumimoji="1" lang="en" altLang="zh-CN" sz="1000" b="1" dirty="0">
                <a:solidFill>
                  <a:schemeClr val="accent1">
                    <a:lumMod val="50000"/>
                  </a:schemeClr>
                </a:solidFill>
                <a:latin typeface="Century Gothic"/>
                <a:ea typeface="等线"/>
              </a:rPr>
              <a:t>Dedicated Managed Private Cloud</a:t>
            </a:r>
          </a:p>
        </p:txBody>
      </p:sp>
      <p:pic>
        <p:nvPicPr>
          <p:cNvPr id="30" name="图片 29">
            <a:extLst>
              <a:ext uri="{FF2B5EF4-FFF2-40B4-BE49-F238E27FC236}">
                <a16:creationId xmlns:a16="http://schemas.microsoft.com/office/drawing/2014/main" id="{06C8CDC5-278C-D24E-B254-DA1A32D51B56}"/>
              </a:ext>
            </a:extLst>
          </p:cNvPr>
          <p:cNvPicPr>
            <a:picLocks noChangeAspect="1"/>
          </p:cNvPicPr>
          <p:nvPr/>
        </p:nvPicPr>
        <p:blipFill>
          <a:blip r:embed="rId5"/>
          <a:srcRect/>
          <a:stretch/>
        </p:blipFill>
        <p:spPr>
          <a:xfrm>
            <a:off x="7343572" y="2973966"/>
            <a:ext cx="1703612" cy="1294089"/>
          </a:xfrm>
          <a:prstGeom prst="rect">
            <a:avLst/>
          </a:prstGeom>
        </p:spPr>
      </p:pic>
      <p:sp>
        <p:nvSpPr>
          <p:cNvPr id="31" name="文本框 11">
            <a:extLst>
              <a:ext uri="{FF2B5EF4-FFF2-40B4-BE49-F238E27FC236}">
                <a16:creationId xmlns:a16="http://schemas.microsoft.com/office/drawing/2014/main" id="{495C1EDC-F781-5545-8A11-C6ABC99A5452}"/>
              </a:ext>
            </a:extLst>
          </p:cNvPr>
          <p:cNvSpPr txBox="1"/>
          <p:nvPr/>
        </p:nvSpPr>
        <p:spPr>
          <a:xfrm>
            <a:off x="7432768" y="3429000"/>
            <a:ext cx="1481255" cy="553998"/>
          </a:xfrm>
          <a:prstGeom prst="rect">
            <a:avLst/>
          </a:prstGeom>
          <a:noFill/>
        </p:spPr>
        <p:txBody>
          <a:bodyPr wrap="square" lIns="91440" tIns="45720" rIns="91440" bIns="45720" rtlCol="0" anchor="t">
            <a:spAutoFit/>
          </a:bodyPr>
          <a:lstStyle/>
          <a:p>
            <a:pPr algn="ctr"/>
            <a:r>
              <a:rPr kumimoji="1" lang="en" altLang="zh-CN" sz="1000" b="1" dirty="0">
                <a:latin typeface="Century Gothic"/>
                <a:ea typeface="等线"/>
              </a:rPr>
              <a:t>On-demand Managed Private Cloud</a:t>
            </a:r>
          </a:p>
        </p:txBody>
      </p:sp>
      <p:sp>
        <p:nvSpPr>
          <p:cNvPr id="33" name="文本框 25">
            <a:extLst>
              <a:ext uri="{FF2B5EF4-FFF2-40B4-BE49-F238E27FC236}">
                <a16:creationId xmlns:a16="http://schemas.microsoft.com/office/drawing/2014/main" id="{1FD9008D-DFCA-4846-B740-205E5613098D}"/>
              </a:ext>
            </a:extLst>
          </p:cNvPr>
          <p:cNvSpPr txBox="1"/>
          <p:nvPr/>
        </p:nvSpPr>
        <p:spPr>
          <a:xfrm>
            <a:off x="4949020" y="5368576"/>
            <a:ext cx="3107606" cy="276999"/>
          </a:xfrm>
          <a:prstGeom prst="rect">
            <a:avLst/>
          </a:prstGeom>
          <a:noFill/>
        </p:spPr>
        <p:txBody>
          <a:bodyPr wrap="square" lIns="91440" tIns="45720" rIns="91440" bIns="45720" rtlCol="0" anchor="t">
            <a:spAutoFit/>
          </a:bodyPr>
          <a:lstStyle/>
          <a:p>
            <a:pPr algn="ctr"/>
            <a:r>
              <a:rPr kumimoji="1" lang="en-US" altLang="zh-CN" sz="1200" b="1" dirty="0">
                <a:latin typeface="Century Gothic"/>
                <a:ea typeface="等线"/>
              </a:rPr>
              <a:t>Hybrid</a:t>
            </a:r>
            <a:r>
              <a:rPr kumimoji="1" lang="zh-CN" altLang="en-US" sz="1200" b="1" dirty="0">
                <a:latin typeface="Century Gothic"/>
                <a:ea typeface="等线"/>
              </a:rPr>
              <a:t> </a:t>
            </a:r>
            <a:r>
              <a:rPr kumimoji="1" lang="en-US" altLang="zh-CN" sz="1200" b="1" dirty="0">
                <a:latin typeface="Century Gothic"/>
                <a:ea typeface="等线"/>
              </a:rPr>
              <a:t>Cloud</a:t>
            </a:r>
            <a:r>
              <a:rPr kumimoji="1" lang="zh-CN" altLang="en-US" sz="1200" b="1" dirty="0">
                <a:latin typeface="Century Gothic"/>
                <a:ea typeface="等线"/>
              </a:rPr>
              <a:t> </a:t>
            </a:r>
            <a:endParaRPr kumimoji="1" lang="en" altLang="zh-CN" sz="1200" b="1" dirty="0">
              <a:latin typeface="Century Gothic"/>
              <a:ea typeface="等线"/>
            </a:endParaRPr>
          </a:p>
        </p:txBody>
      </p:sp>
      <p:sp>
        <p:nvSpPr>
          <p:cNvPr id="34" name="右大括号 33">
            <a:extLst>
              <a:ext uri="{FF2B5EF4-FFF2-40B4-BE49-F238E27FC236}">
                <a16:creationId xmlns:a16="http://schemas.microsoft.com/office/drawing/2014/main" id="{E38264C2-BD63-E54D-A783-5CD037F19DAC}"/>
              </a:ext>
            </a:extLst>
          </p:cNvPr>
          <p:cNvSpPr/>
          <p:nvPr/>
        </p:nvSpPr>
        <p:spPr>
          <a:xfrm rot="5400000">
            <a:off x="6419260" y="2624008"/>
            <a:ext cx="288853" cy="4814571"/>
          </a:xfrm>
          <a:prstGeom prst="rightBrace">
            <a:avLst>
              <a:gd name="adj1" fmla="val 65890"/>
              <a:gd name="adj2" fmla="val 50510"/>
            </a:avLst>
          </a:prstGeom>
          <a:ln w="22225">
            <a:solidFill>
              <a:srgbClr val="037FD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sz="1000"/>
          </a:p>
        </p:txBody>
      </p:sp>
      <p:sp>
        <p:nvSpPr>
          <p:cNvPr id="32" name="标题 1">
            <a:extLst>
              <a:ext uri="{FF2B5EF4-FFF2-40B4-BE49-F238E27FC236}">
                <a16:creationId xmlns:a16="http://schemas.microsoft.com/office/drawing/2014/main" id="{AE545ED8-D90A-F845-AD48-56587CF257B1}"/>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Common</a:t>
            </a:r>
            <a:r>
              <a:rPr kumimoji="1" lang="zh-CN" altLang="en-US" sz="2400" dirty="0"/>
              <a:t> </a:t>
            </a:r>
            <a:r>
              <a:rPr kumimoji="1" lang="en-US" altLang="zh-CN" sz="2400" dirty="0"/>
              <a:t>Types</a:t>
            </a:r>
            <a:r>
              <a:rPr kumimoji="1" lang="zh-CN" altLang="en-US" sz="2400" dirty="0"/>
              <a:t> </a:t>
            </a:r>
            <a:r>
              <a:rPr kumimoji="1" lang="en-US" altLang="zh-CN" sz="2400" dirty="0"/>
              <a:t>of</a:t>
            </a:r>
            <a:r>
              <a:rPr kumimoji="1" lang="zh-CN" altLang="en-US" sz="2400" dirty="0"/>
              <a:t> </a:t>
            </a:r>
            <a:r>
              <a:rPr kumimoji="1" lang="en-US" altLang="zh-CN" sz="2400" dirty="0"/>
              <a:t>Cloud</a:t>
            </a:r>
            <a:r>
              <a:rPr kumimoji="1" lang="zh-CN" altLang="en-US" sz="2400" dirty="0"/>
              <a:t> </a:t>
            </a:r>
            <a:r>
              <a:rPr kumimoji="1" lang="en-US" altLang="zh-CN" sz="2400" dirty="0"/>
              <a:t>IaaS</a:t>
            </a:r>
            <a:r>
              <a:rPr kumimoji="1" lang="zh-CN" altLang="en-US" sz="2400" dirty="0"/>
              <a:t> S</a:t>
            </a:r>
            <a:r>
              <a:rPr kumimoji="1" lang="en-US" altLang="zh-CN" sz="2400" dirty="0" err="1"/>
              <a:t>ervice</a:t>
            </a:r>
            <a:r>
              <a:rPr kumimoji="1" lang="zh-CN" altLang="en-US" sz="2400" dirty="0"/>
              <a:t> </a:t>
            </a:r>
          </a:p>
        </p:txBody>
      </p:sp>
    </p:spTree>
    <p:extLst>
      <p:ext uri="{BB962C8B-B14F-4D97-AF65-F5344CB8AC3E}">
        <p14:creationId xmlns:p14="http://schemas.microsoft.com/office/powerpoint/2010/main" val="2437568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a:extLst>
              <a:ext uri="{FF2B5EF4-FFF2-40B4-BE49-F238E27FC236}">
                <a16:creationId xmlns:a16="http://schemas.microsoft.com/office/drawing/2014/main" id="{E45E4378-9B91-2A4E-8633-0A00B12548EC}"/>
              </a:ext>
            </a:extLst>
          </p:cNvPr>
          <p:cNvSpPr/>
          <p:nvPr/>
        </p:nvSpPr>
        <p:spPr>
          <a:xfrm>
            <a:off x="942712" y="3785572"/>
            <a:ext cx="10330608" cy="2220876"/>
          </a:xfrm>
          <a:prstGeom prst="rect">
            <a:avLst/>
          </a:prstGeom>
          <a:solidFill>
            <a:srgbClr val="00B0F0">
              <a:alpha val="8000"/>
            </a:srgbClr>
          </a:solid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624965">
              <a:defRPr/>
            </a:pPr>
            <a:endParaRPr lang="zh-CN" altLang="en-US" sz="1600" kern="0" dirty="0">
              <a:solidFill>
                <a:srgbClr val="7030A0"/>
              </a:solidFill>
              <a:latin typeface="微软雅黑" pitchFamily="34" charset="-122"/>
              <a:ea typeface="微软雅黑" pitchFamily="34" charset="-122"/>
            </a:endParaRPr>
          </a:p>
        </p:txBody>
      </p:sp>
      <p:sp>
        <p:nvSpPr>
          <p:cNvPr id="73" name="圆角矩形 72">
            <a:extLst>
              <a:ext uri="{FF2B5EF4-FFF2-40B4-BE49-F238E27FC236}">
                <a16:creationId xmlns:a16="http://schemas.microsoft.com/office/drawing/2014/main" id="{60DE39D9-BDCC-C74D-B0C3-0F3215CD14B2}"/>
              </a:ext>
            </a:extLst>
          </p:cNvPr>
          <p:cNvSpPr/>
          <p:nvPr/>
        </p:nvSpPr>
        <p:spPr>
          <a:xfrm>
            <a:off x="4542717" y="3992835"/>
            <a:ext cx="3045305" cy="1802296"/>
          </a:xfrm>
          <a:prstGeom prst="roundRect">
            <a:avLst>
              <a:gd name="adj" fmla="val 36520"/>
            </a:avLst>
          </a:prstGeom>
          <a:solidFill>
            <a:srgbClr val="00B0F0">
              <a:alpha val="10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87" name="组合 86">
            <a:extLst>
              <a:ext uri="{FF2B5EF4-FFF2-40B4-BE49-F238E27FC236}">
                <a16:creationId xmlns:a16="http://schemas.microsoft.com/office/drawing/2014/main" id="{83A87454-ACB6-124C-A7AD-483148D7135F}"/>
              </a:ext>
            </a:extLst>
          </p:cNvPr>
          <p:cNvGrpSpPr/>
          <p:nvPr/>
        </p:nvGrpSpPr>
        <p:grpSpPr>
          <a:xfrm>
            <a:off x="1523350" y="3992835"/>
            <a:ext cx="9157539" cy="1816795"/>
            <a:chOff x="1563793" y="4121426"/>
            <a:chExt cx="9157539" cy="1816795"/>
          </a:xfrm>
        </p:grpSpPr>
        <p:sp>
          <p:nvSpPr>
            <p:cNvPr id="75" name="圆角矩形 74">
              <a:extLst>
                <a:ext uri="{FF2B5EF4-FFF2-40B4-BE49-F238E27FC236}">
                  <a16:creationId xmlns:a16="http://schemas.microsoft.com/office/drawing/2014/main" id="{524CA1E8-D2A5-1E4F-8747-F7E6380F1771}"/>
                </a:ext>
              </a:extLst>
            </p:cNvPr>
            <p:cNvSpPr/>
            <p:nvPr/>
          </p:nvSpPr>
          <p:spPr>
            <a:xfrm>
              <a:off x="1563793" y="4121426"/>
              <a:ext cx="3843829" cy="1802296"/>
            </a:xfrm>
            <a:prstGeom prst="roundRect">
              <a:avLst>
                <a:gd name="adj" fmla="val 36520"/>
              </a:avLst>
            </a:prstGeom>
            <a:solidFill>
              <a:srgbClr val="00B0F0">
                <a:alpha val="10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77" name="圆角矩形 76">
              <a:extLst>
                <a:ext uri="{FF2B5EF4-FFF2-40B4-BE49-F238E27FC236}">
                  <a16:creationId xmlns:a16="http://schemas.microsoft.com/office/drawing/2014/main" id="{B3F05BB0-45DA-FC43-BDB5-360CD81DB279}"/>
                </a:ext>
              </a:extLst>
            </p:cNvPr>
            <p:cNvSpPr/>
            <p:nvPr/>
          </p:nvSpPr>
          <p:spPr>
            <a:xfrm>
              <a:off x="6804002" y="4135925"/>
              <a:ext cx="3917330" cy="1802296"/>
            </a:xfrm>
            <a:prstGeom prst="roundRect">
              <a:avLst>
                <a:gd name="adj" fmla="val 36520"/>
              </a:avLst>
            </a:prstGeom>
            <a:solidFill>
              <a:srgbClr val="00B0F0">
                <a:alpha val="10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44" name="图片 5">
            <a:extLst>
              <a:ext uri="{FF2B5EF4-FFF2-40B4-BE49-F238E27FC236}">
                <a16:creationId xmlns:a16="http://schemas.microsoft.com/office/drawing/2014/main" id="{ED13B743-BE29-4A4D-B787-73D2D00A2E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06625" y="719578"/>
            <a:ext cx="2384537" cy="1846093"/>
          </a:xfrm>
          <a:prstGeom prst="rect">
            <a:avLst/>
          </a:prstGeom>
        </p:spPr>
      </p:pic>
      <p:pic>
        <p:nvPicPr>
          <p:cNvPr id="45" name="图片 5">
            <a:extLst>
              <a:ext uri="{FF2B5EF4-FFF2-40B4-BE49-F238E27FC236}">
                <a16:creationId xmlns:a16="http://schemas.microsoft.com/office/drawing/2014/main" id="{5E53619A-5C5A-C540-87B9-B203816179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39006" y="721161"/>
            <a:ext cx="2384537" cy="1846094"/>
          </a:xfrm>
          <a:prstGeom prst="rect">
            <a:avLst/>
          </a:prstGeom>
        </p:spPr>
      </p:pic>
      <p:pic>
        <p:nvPicPr>
          <p:cNvPr id="46" name="图片 5">
            <a:extLst>
              <a:ext uri="{FF2B5EF4-FFF2-40B4-BE49-F238E27FC236}">
                <a16:creationId xmlns:a16="http://schemas.microsoft.com/office/drawing/2014/main" id="{5E1073EE-311A-2643-A890-B9B3253F6C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820872" y="740309"/>
            <a:ext cx="2387756" cy="1848586"/>
          </a:xfrm>
          <a:prstGeom prst="rect">
            <a:avLst/>
          </a:prstGeom>
        </p:spPr>
      </p:pic>
      <p:sp>
        <p:nvSpPr>
          <p:cNvPr id="9" name="Rectangle 21">
            <a:extLst>
              <a:ext uri="{FF2B5EF4-FFF2-40B4-BE49-F238E27FC236}">
                <a16:creationId xmlns:a16="http://schemas.microsoft.com/office/drawing/2014/main" id="{7FF8CC79-6F10-A745-B8FC-331D9BBA28AA}"/>
              </a:ext>
            </a:extLst>
          </p:cNvPr>
          <p:cNvSpPr/>
          <p:nvPr/>
        </p:nvSpPr>
        <p:spPr>
          <a:xfrm>
            <a:off x="4955428" y="1313579"/>
            <a:ext cx="1833562" cy="461665"/>
          </a:xfrm>
          <a:prstGeom prst="rect">
            <a:avLst/>
          </a:prstGeom>
          <a:noFill/>
          <a:ln w="9525">
            <a:noFill/>
          </a:ln>
        </p:spPr>
        <p:txBody>
          <a:bodyPr vert="horz" wrap="square" lIns="91440" tIns="45720" rIns="91440" bIns="45720" anchor="t">
            <a:spAutoFit/>
          </a:bodyPr>
          <a:lstStyle/>
          <a:p>
            <a:pPr algn="ctr"/>
            <a:r>
              <a:rPr lang="en-US" altLang="zh-CN" sz="1200" b="1" dirty="0">
                <a:solidFill>
                  <a:schemeClr val="accent6"/>
                </a:solidFill>
                <a:latin typeface="Century Gothic" panose="020B0502020202020204" pitchFamily="34" charset="0"/>
                <a:ea typeface="微软雅黑"/>
                <a:sym typeface="微软雅黑" pitchFamily="34" charset="-122"/>
              </a:rPr>
              <a:t>Managed</a:t>
            </a:r>
          </a:p>
          <a:p>
            <a:pPr algn="ctr"/>
            <a:r>
              <a:rPr lang="zh-CN" altLang="en-US" sz="1200" b="1" dirty="0">
                <a:solidFill>
                  <a:schemeClr val="accent6"/>
                </a:solidFill>
                <a:latin typeface="Century Gothic" panose="020B0502020202020204" pitchFamily="34" charset="0"/>
                <a:ea typeface="微软雅黑"/>
                <a:sym typeface="微软雅黑" pitchFamily="34" charset="-122"/>
              </a:rPr>
              <a:t>C</a:t>
            </a:r>
            <a:r>
              <a:rPr lang="en-US" altLang="zh-CN" sz="1200" b="1" dirty="0">
                <a:solidFill>
                  <a:schemeClr val="accent6"/>
                </a:solidFill>
                <a:latin typeface="Century Gothic" panose="020B0502020202020204" pitchFamily="34" charset="0"/>
                <a:ea typeface="微软雅黑"/>
                <a:sym typeface="微软雅黑" pitchFamily="34" charset="-122"/>
              </a:rPr>
              <a:t>loud</a:t>
            </a:r>
            <a:endParaRPr lang="zh-CN" altLang="en-US" sz="1200" b="1" dirty="0">
              <a:solidFill>
                <a:schemeClr val="accent6"/>
              </a:solidFill>
              <a:latin typeface="Century Gothic" panose="020B0502020202020204" pitchFamily="34" charset="0"/>
              <a:ea typeface="微软雅黑" pitchFamily="34" charset="-122"/>
              <a:sym typeface="微软雅黑" pitchFamily="34" charset="-122"/>
            </a:endParaRPr>
          </a:p>
        </p:txBody>
      </p:sp>
      <p:sp>
        <p:nvSpPr>
          <p:cNvPr id="10" name="Rectangle 23">
            <a:extLst>
              <a:ext uri="{FF2B5EF4-FFF2-40B4-BE49-F238E27FC236}">
                <a16:creationId xmlns:a16="http://schemas.microsoft.com/office/drawing/2014/main" id="{6297EBF2-3490-2942-9512-3BF609E1B66A}"/>
              </a:ext>
            </a:extLst>
          </p:cNvPr>
          <p:cNvSpPr/>
          <p:nvPr/>
        </p:nvSpPr>
        <p:spPr>
          <a:xfrm>
            <a:off x="1724240" y="1359665"/>
            <a:ext cx="1131409" cy="461665"/>
          </a:xfrm>
          <a:prstGeom prst="rect">
            <a:avLst/>
          </a:prstGeom>
          <a:noFill/>
          <a:ln w="9525">
            <a:noFill/>
          </a:ln>
        </p:spPr>
        <p:txBody>
          <a:bodyPr vert="horz" wrap="square" lIns="91440" tIns="45720" rIns="91440" bIns="45720" anchor="t">
            <a:spAutoFit/>
          </a:bodyPr>
          <a:lstStyle/>
          <a:p>
            <a:pPr algn="ctr"/>
            <a:r>
              <a:rPr lang="en-US" altLang="zh-CN" sz="1200" b="1" dirty="0">
                <a:solidFill>
                  <a:srgbClr val="00B0F0"/>
                </a:solidFill>
                <a:latin typeface="Century Gothic" panose="020B0502020202020204" pitchFamily="34" charset="0"/>
                <a:ea typeface="微软雅黑"/>
                <a:sym typeface="微软雅黑" pitchFamily="34" charset="-122"/>
              </a:rPr>
              <a:t>Private</a:t>
            </a:r>
          </a:p>
          <a:p>
            <a:pPr algn="ctr"/>
            <a:r>
              <a:rPr lang="zh-CN" altLang="en-US" sz="1200" b="1" dirty="0">
                <a:solidFill>
                  <a:srgbClr val="00B0F0"/>
                </a:solidFill>
                <a:latin typeface="Century Gothic" panose="020B0502020202020204" pitchFamily="34" charset="0"/>
                <a:ea typeface="微软雅黑"/>
                <a:sym typeface="微软雅黑" pitchFamily="34" charset="-122"/>
              </a:rPr>
              <a:t>C</a:t>
            </a:r>
            <a:r>
              <a:rPr lang="en-US" altLang="zh-CN" sz="1200" b="1" dirty="0">
                <a:solidFill>
                  <a:srgbClr val="00B0F0"/>
                </a:solidFill>
                <a:latin typeface="Century Gothic" panose="020B0502020202020204" pitchFamily="34" charset="0"/>
                <a:ea typeface="微软雅黑"/>
                <a:sym typeface="微软雅黑" pitchFamily="34" charset="-122"/>
              </a:rPr>
              <a:t>loud</a:t>
            </a:r>
            <a:endParaRPr lang="zh-CN" altLang="en-US" sz="1200" b="1" dirty="0">
              <a:solidFill>
                <a:srgbClr val="00B0F0"/>
              </a:solidFill>
              <a:latin typeface="Century Gothic" panose="020B0502020202020204" pitchFamily="34" charset="0"/>
              <a:ea typeface="微软雅黑" pitchFamily="34" charset="-122"/>
              <a:sym typeface="微软雅黑" pitchFamily="34" charset="-122"/>
            </a:endParaRPr>
          </a:p>
        </p:txBody>
      </p:sp>
      <p:sp>
        <p:nvSpPr>
          <p:cNvPr id="13" name="Rectangle 32">
            <a:extLst>
              <a:ext uri="{FF2B5EF4-FFF2-40B4-BE49-F238E27FC236}">
                <a16:creationId xmlns:a16="http://schemas.microsoft.com/office/drawing/2014/main" id="{297A58EB-D5F8-5043-891C-A9696DE94E85}"/>
              </a:ext>
            </a:extLst>
          </p:cNvPr>
          <p:cNvSpPr/>
          <p:nvPr/>
        </p:nvSpPr>
        <p:spPr>
          <a:xfrm>
            <a:off x="1652143" y="1792688"/>
            <a:ext cx="1275601" cy="338554"/>
          </a:xfrm>
          <a:prstGeom prst="rect">
            <a:avLst/>
          </a:prstGeom>
          <a:noFill/>
          <a:ln w="9525">
            <a:noFill/>
          </a:ln>
        </p:spPr>
        <p:txBody>
          <a:bodyPr vert="horz" wrap="square" lIns="91440" tIns="45720" rIns="91440" bIns="45720" anchor="t">
            <a:spAutoFit/>
          </a:bodyPr>
          <a:lstStyle/>
          <a:p>
            <a:pPr algn="ctr"/>
            <a:r>
              <a:rPr lang="en-US" altLang="zh-CN" sz="800" b="1" dirty="0">
                <a:solidFill>
                  <a:srgbClr val="0070C0"/>
                </a:solidFill>
                <a:latin typeface="Century Gothic" panose="020B0502020202020204" pitchFamily="34" charset="0"/>
                <a:ea typeface="微软雅黑"/>
                <a:sym typeface="微软雅黑" pitchFamily="34" charset="-122"/>
              </a:rPr>
              <a:t>Sensitive</a:t>
            </a:r>
            <a:r>
              <a:rPr lang="zh-CN" altLang="en-US" sz="800" b="1" dirty="0">
                <a:solidFill>
                  <a:srgbClr val="0070C0"/>
                </a:solidFill>
                <a:latin typeface="Century Gothic" panose="020B0502020202020204" pitchFamily="34" charset="0"/>
                <a:ea typeface="微软雅黑"/>
                <a:sym typeface="微软雅黑" pitchFamily="34" charset="-122"/>
              </a:rPr>
              <a:t> A</a:t>
            </a:r>
            <a:r>
              <a:rPr lang="en-US" altLang="zh-CN" sz="800" b="1" dirty="0" err="1">
                <a:solidFill>
                  <a:srgbClr val="0070C0"/>
                </a:solidFill>
                <a:latin typeface="Century Gothic" panose="020B0502020202020204" pitchFamily="34" charset="0"/>
                <a:ea typeface="微软雅黑"/>
                <a:sym typeface="微软雅黑" pitchFamily="34" charset="-122"/>
              </a:rPr>
              <a:t>pplications</a:t>
            </a:r>
            <a:r>
              <a:rPr lang="zh-CN" altLang="en-US" sz="800" b="1" dirty="0">
                <a:solidFill>
                  <a:srgbClr val="0070C0"/>
                </a:solidFill>
                <a:latin typeface="Century Gothic" panose="020B0502020202020204" pitchFamily="34" charset="0"/>
                <a:ea typeface="微软雅黑"/>
                <a:sym typeface="微软雅黑" pitchFamily="34" charset="-122"/>
              </a:rPr>
              <a:t> </a:t>
            </a:r>
            <a:endParaRPr lang="zh-CN" altLang="en-US" sz="800" b="1" dirty="0">
              <a:solidFill>
                <a:srgbClr val="0070C0"/>
              </a:solidFill>
              <a:latin typeface="Century Gothic" panose="020B0502020202020204" pitchFamily="34" charset="0"/>
              <a:ea typeface="微软雅黑" pitchFamily="34" charset="-122"/>
              <a:sym typeface="微软雅黑" pitchFamily="34" charset="-122"/>
            </a:endParaRPr>
          </a:p>
        </p:txBody>
      </p:sp>
      <p:sp>
        <p:nvSpPr>
          <p:cNvPr id="43" name="Rectangle 32">
            <a:extLst>
              <a:ext uri="{FF2B5EF4-FFF2-40B4-BE49-F238E27FC236}">
                <a16:creationId xmlns:a16="http://schemas.microsoft.com/office/drawing/2014/main" id="{B615E871-CCE0-6C4E-9445-B017105B014B}"/>
              </a:ext>
            </a:extLst>
          </p:cNvPr>
          <p:cNvSpPr/>
          <p:nvPr/>
        </p:nvSpPr>
        <p:spPr>
          <a:xfrm>
            <a:off x="5001040" y="1688354"/>
            <a:ext cx="1742337" cy="338554"/>
          </a:xfrm>
          <a:prstGeom prst="rect">
            <a:avLst/>
          </a:prstGeom>
          <a:noFill/>
          <a:ln w="9525">
            <a:noFill/>
          </a:ln>
        </p:spPr>
        <p:txBody>
          <a:bodyPr vert="horz" wrap="square" lIns="91440" tIns="45720" rIns="91440" bIns="45720" anchor="t">
            <a:spAutoFit/>
          </a:bodyPr>
          <a:lstStyle/>
          <a:p>
            <a:pPr algn="ctr"/>
            <a:r>
              <a:rPr lang="en-US" altLang="zh-CN" sz="800" b="1" dirty="0">
                <a:solidFill>
                  <a:srgbClr val="0A448F"/>
                </a:solidFill>
                <a:latin typeface="Century Gothic" panose="020B0502020202020204" pitchFamily="34" charset="0"/>
                <a:ea typeface="微软雅黑"/>
                <a:sym typeface="微软雅黑" pitchFamily="34" charset="-122"/>
              </a:rPr>
              <a:t>Hosted</a:t>
            </a:r>
            <a:r>
              <a:rPr lang="zh-CN" altLang="en-US" sz="800" b="1" dirty="0">
                <a:solidFill>
                  <a:srgbClr val="0A448F"/>
                </a:solidFill>
                <a:latin typeface="Century Gothic" panose="020B0502020202020204" pitchFamily="34" charset="0"/>
                <a:ea typeface="微软雅黑"/>
                <a:sym typeface="微软雅黑" pitchFamily="34" charset="-122"/>
              </a:rPr>
              <a:t> </a:t>
            </a:r>
            <a:r>
              <a:rPr lang="en-US" altLang="zh-CN" sz="800" b="1" dirty="0">
                <a:solidFill>
                  <a:srgbClr val="0A448F"/>
                </a:solidFill>
                <a:latin typeface="Century Gothic" panose="020B0502020202020204" pitchFamily="34" charset="0"/>
                <a:ea typeface="微软雅黑"/>
                <a:sym typeface="微软雅黑" pitchFamily="34" charset="-122"/>
              </a:rPr>
              <a:t>Sensitive</a:t>
            </a:r>
          </a:p>
          <a:p>
            <a:pPr algn="ctr"/>
            <a:r>
              <a:rPr lang="zh-CN" altLang="en-US" sz="800" b="1" dirty="0">
                <a:solidFill>
                  <a:srgbClr val="0A448F"/>
                </a:solidFill>
                <a:latin typeface="Century Gothic" panose="020B0502020202020204" pitchFamily="34" charset="0"/>
                <a:ea typeface="微软雅黑"/>
                <a:sym typeface="微软雅黑" pitchFamily="34" charset="-122"/>
              </a:rPr>
              <a:t> A</a:t>
            </a:r>
            <a:r>
              <a:rPr lang="en-US" altLang="zh-CN" sz="800" b="1" dirty="0" err="1">
                <a:solidFill>
                  <a:srgbClr val="0A448F"/>
                </a:solidFill>
                <a:latin typeface="Century Gothic" panose="020B0502020202020204" pitchFamily="34" charset="0"/>
                <a:ea typeface="微软雅黑"/>
                <a:sym typeface="微软雅黑" pitchFamily="34" charset="-122"/>
              </a:rPr>
              <a:t>pplications</a:t>
            </a:r>
            <a:r>
              <a:rPr lang="zh-CN" altLang="en-US" sz="800" b="1" dirty="0">
                <a:solidFill>
                  <a:srgbClr val="0A448F"/>
                </a:solidFill>
                <a:latin typeface="Century Gothic" panose="020B0502020202020204" pitchFamily="34" charset="0"/>
                <a:ea typeface="微软雅黑"/>
                <a:sym typeface="微软雅黑" pitchFamily="34" charset="-122"/>
              </a:rPr>
              <a:t> </a:t>
            </a:r>
            <a:endParaRPr lang="zh-CN" altLang="en-US" sz="800" b="1" dirty="0">
              <a:solidFill>
                <a:srgbClr val="0A448F"/>
              </a:solidFill>
              <a:latin typeface="Century Gothic" panose="020B0502020202020204" pitchFamily="34" charset="0"/>
              <a:ea typeface="微软雅黑" pitchFamily="34" charset="-122"/>
              <a:sym typeface="微软雅黑" pitchFamily="34" charset="-122"/>
            </a:endParaRPr>
          </a:p>
        </p:txBody>
      </p:sp>
      <p:sp>
        <p:nvSpPr>
          <p:cNvPr id="58" name="矩形 57">
            <a:extLst>
              <a:ext uri="{FF2B5EF4-FFF2-40B4-BE49-F238E27FC236}">
                <a16:creationId xmlns:a16="http://schemas.microsoft.com/office/drawing/2014/main" id="{14ACB805-97B3-F14C-98B6-F9F097E54066}"/>
              </a:ext>
            </a:extLst>
          </p:cNvPr>
          <p:cNvSpPr/>
          <p:nvPr/>
        </p:nvSpPr>
        <p:spPr>
          <a:xfrm>
            <a:off x="2030314" y="4324711"/>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ea typeface="微软雅黑" pitchFamily="34" charset="-122"/>
              </a:rPr>
              <a:t>High</a:t>
            </a:r>
            <a:r>
              <a:rPr lang="zh-CN" altLang="en-US" sz="1100" b="1" dirty="0">
                <a:latin typeface="Century Gothic" panose="020B0502020202020204" pitchFamily="34" charset="0"/>
                <a:ea typeface="微软雅黑" pitchFamily="34" charset="-122"/>
              </a:rPr>
              <a:t> </a:t>
            </a:r>
            <a:r>
              <a:rPr lang="en-US" altLang="zh-CN" sz="1100" b="1" dirty="0">
                <a:latin typeface="Century Gothic" panose="020B0502020202020204" pitchFamily="34" charset="0"/>
                <a:ea typeface="微软雅黑" pitchFamily="34" charset="-122"/>
              </a:rPr>
              <a:t>Cost</a:t>
            </a:r>
          </a:p>
        </p:txBody>
      </p:sp>
      <p:sp>
        <p:nvSpPr>
          <p:cNvPr id="59" name="矩形 58">
            <a:extLst>
              <a:ext uri="{FF2B5EF4-FFF2-40B4-BE49-F238E27FC236}">
                <a16:creationId xmlns:a16="http://schemas.microsoft.com/office/drawing/2014/main" id="{5E84E542-3566-D341-8C1F-7D9EAD1451AF}"/>
              </a:ext>
            </a:extLst>
          </p:cNvPr>
          <p:cNvSpPr/>
          <p:nvPr/>
        </p:nvSpPr>
        <p:spPr>
          <a:xfrm>
            <a:off x="2030314" y="4767162"/>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ea typeface="微软雅黑" pitchFamily="34" charset="-122"/>
                <a:cs typeface="微软雅黑"/>
                <a:sym typeface="+mn-ea"/>
              </a:rPr>
              <a:t>Long</a:t>
            </a:r>
            <a:r>
              <a:rPr lang="zh-CN" altLang="en-US" sz="1100" b="1" dirty="0">
                <a:latin typeface="Century Gothic" panose="020B0502020202020204" pitchFamily="34" charset="0"/>
                <a:ea typeface="微软雅黑" pitchFamily="34" charset="-122"/>
                <a:cs typeface="微软雅黑"/>
                <a:sym typeface="+mn-ea"/>
              </a:rPr>
              <a:t> </a:t>
            </a:r>
            <a:r>
              <a:rPr lang="en-US" altLang="zh-CN" sz="1100" b="1" dirty="0">
                <a:latin typeface="Century Gothic" panose="020B0502020202020204" pitchFamily="34" charset="0"/>
                <a:ea typeface="微软雅黑" pitchFamily="34" charset="-122"/>
                <a:cs typeface="微软雅黑"/>
                <a:sym typeface="+mn-ea"/>
              </a:rPr>
              <a:t>Cycle</a:t>
            </a:r>
            <a:endParaRPr lang="zh-CN" altLang="en-US" sz="1100" b="1" dirty="0">
              <a:latin typeface="Century Gothic" panose="020B0502020202020204" pitchFamily="34" charset="0"/>
              <a:ea typeface="微软雅黑" pitchFamily="34" charset="-122"/>
              <a:cs typeface="微软雅黑"/>
              <a:sym typeface="+mn-ea"/>
            </a:endParaRPr>
          </a:p>
        </p:txBody>
      </p:sp>
      <p:sp>
        <p:nvSpPr>
          <p:cNvPr id="60" name="矩形 59">
            <a:extLst>
              <a:ext uri="{FF2B5EF4-FFF2-40B4-BE49-F238E27FC236}">
                <a16:creationId xmlns:a16="http://schemas.microsoft.com/office/drawing/2014/main" id="{FE90AA5C-4A03-9D4D-856B-69832AB166D6}"/>
              </a:ext>
            </a:extLst>
          </p:cNvPr>
          <p:cNvSpPr/>
          <p:nvPr/>
        </p:nvSpPr>
        <p:spPr>
          <a:xfrm>
            <a:off x="2023989" y="5209614"/>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08000" indent="-508000" algn="ctr" defTabSz="4605020">
              <a:defRPr/>
            </a:pPr>
            <a:r>
              <a:rPr lang="en-US" altLang="zh-CN" sz="1200" b="1" dirty="0">
                <a:latin typeface="Century Gothic" panose="020B0502020202020204" pitchFamily="34" charset="0"/>
                <a:ea typeface="微软雅黑"/>
                <a:cs typeface="微软雅黑"/>
                <a:sym typeface="+mn-ea"/>
              </a:rPr>
              <a:t>Inflexible</a:t>
            </a:r>
            <a:endParaRPr lang="zh-CN" altLang="en-US" sz="1200" b="1" dirty="0">
              <a:latin typeface="Century Gothic" panose="020B0502020202020204" pitchFamily="34" charset="0"/>
              <a:ea typeface="微软雅黑" pitchFamily="34" charset="-122"/>
              <a:cs typeface="微软雅黑"/>
            </a:endParaRPr>
          </a:p>
        </p:txBody>
      </p:sp>
      <p:sp>
        <p:nvSpPr>
          <p:cNvPr id="61" name="矩形 60">
            <a:extLst>
              <a:ext uri="{FF2B5EF4-FFF2-40B4-BE49-F238E27FC236}">
                <a16:creationId xmlns:a16="http://schemas.microsoft.com/office/drawing/2014/main" id="{4F1469EE-A32D-A74E-8A87-FFE99B7F3212}"/>
              </a:ext>
            </a:extLst>
          </p:cNvPr>
          <p:cNvSpPr/>
          <p:nvPr/>
        </p:nvSpPr>
        <p:spPr>
          <a:xfrm>
            <a:off x="3233057" y="4324711"/>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ea typeface="微软雅黑" pitchFamily="34" charset="-122"/>
                <a:cs typeface="微软雅黑"/>
              </a:rPr>
              <a:t>Complicated</a:t>
            </a:r>
            <a:endParaRPr kumimoji="1" lang="zh-CN" altLang="en-US" sz="1100" dirty="0">
              <a:latin typeface="Century Gothic" panose="020B0502020202020204" pitchFamily="34" charset="0"/>
            </a:endParaRPr>
          </a:p>
        </p:txBody>
      </p:sp>
      <p:sp>
        <p:nvSpPr>
          <p:cNvPr id="62" name="矩形 61">
            <a:extLst>
              <a:ext uri="{FF2B5EF4-FFF2-40B4-BE49-F238E27FC236}">
                <a16:creationId xmlns:a16="http://schemas.microsoft.com/office/drawing/2014/main" id="{DBDEE100-7C67-C240-A572-4908569C55FA}"/>
              </a:ext>
            </a:extLst>
          </p:cNvPr>
          <p:cNvSpPr/>
          <p:nvPr/>
        </p:nvSpPr>
        <p:spPr>
          <a:xfrm>
            <a:off x="3233057" y="4767162"/>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08000" indent="-508000" defTabSz="4605020">
              <a:defRPr/>
            </a:pPr>
            <a:r>
              <a:rPr lang="en-US" altLang="zh-CN" sz="1100" b="1" dirty="0">
                <a:latin typeface="Century Gothic" panose="020B0502020202020204" pitchFamily="34" charset="0"/>
                <a:ea typeface="微软雅黑"/>
                <a:sym typeface="+mn-ea"/>
              </a:rPr>
              <a:t>Limited</a:t>
            </a:r>
            <a:r>
              <a:rPr lang="zh-CN" altLang="en-US" sz="1100" b="1" dirty="0">
                <a:latin typeface="Century Gothic" panose="020B0502020202020204" pitchFamily="34" charset="0"/>
                <a:ea typeface="微软雅黑"/>
                <a:sym typeface="+mn-ea"/>
              </a:rPr>
              <a:t> S</a:t>
            </a:r>
            <a:r>
              <a:rPr lang="en-US" altLang="zh-CN" sz="1100" b="1" dirty="0">
                <a:latin typeface="Century Gothic" panose="020B0502020202020204" pitchFamily="34" charset="0"/>
                <a:ea typeface="微软雅黑"/>
                <a:sym typeface="+mn-ea"/>
              </a:rPr>
              <a:t>pace</a:t>
            </a:r>
            <a:endParaRPr lang="zh-CN" altLang="en-US" sz="1100" b="1" dirty="0">
              <a:latin typeface="Century Gothic" panose="020B0502020202020204" pitchFamily="34" charset="0"/>
              <a:ea typeface="微软雅黑" pitchFamily="34" charset="-122"/>
              <a:cs typeface="微软雅黑"/>
            </a:endParaRPr>
          </a:p>
        </p:txBody>
      </p:sp>
      <p:sp>
        <p:nvSpPr>
          <p:cNvPr id="65" name="文本框 142">
            <a:extLst>
              <a:ext uri="{FF2B5EF4-FFF2-40B4-BE49-F238E27FC236}">
                <a16:creationId xmlns:a16="http://schemas.microsoft.com/office/drawing/2014/main" id="{B2B80E91-1F46-C144-AB7F-601EC2A7E983}"/>
              </a:ext>
            </a:extLst>
          </p:cNvPr>
          <p:cNvSpPr txBox="1"/>
          <p:nvPr/>
        </p:nvSpPr>
        <p:spPr>
          <a:xfrm>
            <a:off x="4380512" y="4378806"/>
            <a:ext cx="1149833" cy="1035989"/>
          </a:xfrm>
          <a:prstGeom prst="rect">
            <a:avLst/>
          </a:prstGeom>
          <a:noFill/>
        </p:spPr>
        <p:txBody>
          <a:bodyPr wrap="square" lIns="91440" tIns="45720" rIns="91440" bIns="45720" rtlCol="0" anchor="t">
            <a:spAutoFit/>
          </a:bodyPr>
          <a:lstStyle/>
          <a:p>
            <a:pPr algn="ctr" defTabSz="4605020">
              <a:lnSpc>
                <a:spcPct val="150000"/>
              </a:lnSpc>
              <a:defRPr/>
            </a:pPr>
            <a:r>
              <a:rPr lang="en-US" altLang="zh-CN" sz="1050" b="1" dirty="0">
                <a:solidFill>
                  <a:schemeClr val="accent6"/>
                </a:solidFill>
                <a:latin typeface="Century Gothic" panose="020B0502020202020204" pitchFamily="34" charset="0"/>
                <a:ea typeface="微软雅黑" pitchFamily="34" charset="-122"/>
              </a:rPr>
              <a:t>Dedicated</a:t>
            </a:r>
            <a:endParaRPr lang="zh-CN" altLang="en-US" sz="1050" b="1" dirty="0">
              <a:solidFill>
                <a:schemeClr val="accent6"/>
              </a:solidFill>
              <a:latin typeface="Century Gothic" panose="020B0502020202020204" pitchFamily="34" charset="0"/>
              <a:ea typeface="微软雅黑" pitchFamily="34" charset="-122"/>
            </a:endParaRPr>
          </a:p>
          <a:p>
            <a:pPr algn="ctr" defTabSz="4605020">
              <a:lnSpc>
                <a:spcPct val="150000"/>
              </a:lnSpc>
              <a:defRPr/>
            </a:pPr>
            <a:r>
              <a:rPr lang="en-US" altLang="zh-CN" sz="1050" b="1" dirty="0">
                <a:solidFill>
                  <a:schemeClr val="accent6"/>
                </a:solidFill>
                <a:latin typeface="Century Gothic" panose="020B0502020202020204" pitchFamily="34" charset="0"/>
                <a:ea typeface="微软雅黑" pitchFamily="34" charset="-122"/>
              </a:rPr>
              <a:t>Secure</a:t>
            </a:r>
          </a:p>
          <a:p>
            <a:pPr algn="ctr" defTabSz="4605020">
              <a:lnSpc>
                <a:spcPct val="150000"/>
              </a:lnSpc>
              <a:defRPr/>
            </a:pPr>
            <a:r>
              <a:rPr lang="en-US" altLang="zh-CN" sz="1050" b="1" dirty="0">
                <a:solidFill>
                  <a:schemeClr val="accent6"/>
                </a:solidFill>
                <a:latin typeface="Century Gothic" panose="020B0502020202020204" pitchFamily="34" charset="0"/>
                <a:ea typeface="微软雅黑"/>
                <a:sym typeface="+mn-ea"/>
              </a:rPr>
              <a:t>SLA</a:t>
            </a:r>
          </a:p>
          <a:p>
            <a:pPr algn="ctr" defTabSz="4605020">
              <a:lnSpc>
                <a:spcPct val="150000"/>
              </a:lnSpc>
              <a:defRPr/>
            </a:pPr>
            <a:r>
              <a:rPr lang="zh-CN" altLang="en-US" sz="1050" b="1" dirty="0">
                <a:solidFill>
                  <a:schemeClr val="accent6"/>
                </a:solidFill>
                <a:latin typeface="Century Gothic" panose="020B0502020202020204" pitchFamily="34" charset="0"/>
                <a:ea typeface="微软雅黑"/>
                <a:sym typeface="+mn-ea"/>
              </a:rPr>
              <a:t>S</a:t>
            </a:r>
            <a:r>
              <a:rPr lang="en-US" altLang="zh-CN" sz="1050" b="1" dirty="0" err="1">
                <a:solidFill>
                  <a:schemeClr val="accent6"/>
                </a:solidFill>
                <a:latin typeface="Century Gothic" panose="020B0502020202020204" pitchFamily="34" charset="0"/>
                <a:ea typeface="微软雅黑"/>
                <a:sym typeface="+mn-ea"/>
              </a:rPr>
              <a:t>ervice</a:t>
            </a:r>
            <a:endParaRPr lang="zh-CN" altLang="en-US" sz="1050" b="1" dirty="0" err="1">
              <a:solidFill>
                <a:schemeClr val="accent6"/>
              </a:solidFill>
              <a:latin typeface="Century Gothic" panose="020B0502020202020204" pitchFamily="34" charset="0"/>
              <a:ea typeface="微软雅黑" pitchFamily="34" charset="-122"/>
            </a:endParaRPr>
          </a:p>
        </p:txBody>
      </p:sp>
      <p:sp>
        <p:nvSpPr>
          <p:cNvPr id="80" name="椭圆 79">
            <a:extLst>
              <a:ext uri="{FF2B5EF4-FFF2-40B4-BE49-F238E27FC236}">
                <a16:creationId xmlns:a16="http://schemas.microsoft.com/office/drawing/2014/main" id="{2A3AF04A-D1AA-EC4F-998B-F3FB00F2CE0D}"/>
              </a:ext>
            </a:extLst>
          </p:cNvPr>
          <p:cNvSpPr/>
          <p:nvPr/>
        </p:nvSpPr>
        <p:spPr>
          <a:xfrm>
            <a:off x="10335094" y="4395703"/>
            <a:ext cx="590819" cy="590819"/>
          </a:xfrm>
          <a:prstGeom prst="ellipse">
            <a:avLst/>
          </a:prstGeom>
          <a:solidFill>
            <a:srgbClr val="0070C0"/>
          </a:solidFill>
          <a:ln w="127000">
            <a:solidFill>
              <a:srgbClr val="0070C0">
                <a:alpha val="2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1" name="矩形 80">
            <a:extLst>
              <a:ext uri="{FF2B5EF4-FFF2-40B4-BE49-F238E27FC236}">
                <a16:creationId xmlns:a16="http://schemas.microsoft.com/office/drawing/2014/main" id="{99F34B95-8798-4349-A6A6-E272BA9ADDB8}"/>
              </a:ext>
            </a:extLst>
          </p:cNvPr>
          <p:cNvSpPr/>
          <p:nvPr/>
        </p:nvSpPr>
        <p:spPr>
          <a:xfrm>
            <a:off x="7789551" y="4324711"/>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609600" indent="-609600" algn="ctr" defTabSz="4605020">
              <a:defRPr/>
            </a:pPr>
            <a:r>
              <a:rPr lang="en-US" altLang="zh-CN" sz="1100" b="1" dirty="0">
                <a:latin typeface="Century Gothic" panose="020B0502020202020204" pitchFamily="34" charset="0"/>
                <a:ea typeface="微软雅黑"/>
                <a:cs typeface="微软雅黑"/>
                <a:sym typeface="+mn-ea"/>
              </a:rPr>
              <a:t>Logic</a:t>
            </a:r>
            <a:r>
              <a:rPr lang="zh-CN" altLang="en-US" sz="1100" b="1" dirty="0">
                <a:latin typeface="Century Gothic" panose="020B0502020202020204" pitchFamily="34" charset="0"/>
                <a:ea typeface="微软雅黑"/>
                <a:cs typeface="微软雅黑"/>
                <a:sym typeface="+mn-ea"/>
              </a:rPr>
              <a:t> I</a:t>
            </a:r>
            <a:r>
              <a:rPr lang="en-US" altLang="zh-CN" sz="1100" b="1" dirty="0">
                <a:latin typeface="Century Gothic" panose="020B0502020202020204" pitchFamily="34" charset="0"/>
                <a:ea typeface="微软雅黑"/>
                <a:cs typeface="微软雅黑"/>
                <a:sym typeface="+mn-ea"/>
              </a:rPr>
              <a:t>solation</a:t>
            </a:r>
            <a:endParaRPr lang="en-US" altLang="zh-CN" sz="1100" b="1" dirty="0">
              <a:latin typeface="Century Gothic" panose="020B0502020202020204" pitchFamily="34" charset="0"/>
              <a:ea typeface="微软雅黑" pitchFamily="34" charset="-122"/>
            </a:endParaRPr>
          </a:p>
        </p:txBody>
      </p:sp>
      <p:sp>
        <p:nvSpPr>
          <p:cNvPr id="82" name="矩形 81">
            <a:extLst>
              <a:ext uri="{FF2B5EF4-FFF2-40B4-BE49-F238E27FC236}">
                <a16:creationId xmlns:a16="http://schemas.microsoft.com/office/drawing/2014/main" id="{C7C79ED2-B7DB-FF48-87AD-C5D4AF9B14D5}"/>
              </a:ext>
            </a:extLst>
          </p:cNvPr>
          <p:cNvSpPr/>
          <p:nvPr/>
        </p:nvSpPr>
        <p:spPr>
          <a:xfrm>
            <a:off x="7789551" y="4767162"/>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600" indent="-609600" algn="ctr" defTabSz="4605020">
              <a:defRPr/>
            </a:pPr>
            <a:r>
              <a:rPr lang="en-US" altLang="zh-CN" sz="1100" b="1" dirty="0">
                <a:latin typeface="微软雅黑"/>
                <a:ea typeface="微软雅黑"/>
              </a:rPr>
              <a:t>Data</a:t>
            </a:r>
            <a:r>
              <a:rPr lang="zh-CN" altLang="en-US" sz="1100" b="1" dirty="0">
                <a:latin typeface="微软雅黑"/>
                <a:ea typeface="微软雅黑"/>
              </a:rPr>
              <a:t> R</a:t>
            </a:r>
            <a:r>
              <a:rPr lang="en-US" altLang="zh-CN" sz="1100" b="1" dirty="0" err="1">
                <a:latin typeface="微软雅黑"/>
                <a:ea typeface="微软雅黑"/>
              </a:rPr>
              <a:t>isk</a:t>
            </a:r>
            <a:endParaRPr lang="zh-CN" altLang="en-US" sz="1100" b="1" dirty="0">
              <a:latin typeface="微软雅黑" pitchFamily="34" charset="-122"/>
              <a:ea typeface="微软雅黑" pitchFamily="34" charset="-122"/>
            </a:endParaRPr>
          </a:p>
        </p:txBody>
      </p:sp>
      <p:sp>
        <p:nvSpPr>
          <p:cNvPr id="83" name="矩形 82">
            <a:extLst>
              <a:ext uri="{FF2B5EF4-FFF2-40B4-BE49-F238E27FC236}">
                <a16:creationId xmlns:a16="http://schemas.microsoft.com/office/drawing/2014/main" id="{66E390B4-2593-634F-8702-53606454BC75}"/>
              </a:ext>
            </a:extLst>
          </p:cNvPr>
          <p:cNvSpPr/>
          <p:nvPr/>
        </p:nvSpPr>
        <p:spPr>
          <a:xfrm>
            <a:off x="7789551" y="5209614"/>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609600" indent="-609600" algn="ctr" defTabSz="4605020">
              <a:defRPr/>
            </a:pPr>
            <a:r>
              <a:rPr lang="en-US" altLang="zh-CN" sz="1100" b="1" dirty="0">
                <a:latin typeface="Century Gothic" panose="020B0502020202020204" pitchFamily="34" charset="0"/>
                <a:ea typeface="微软雅黑" pitchFamily="34" charset="-122"/>
                <a:cs typeface="微软雅黑"/>
                <a:sym typeface="+mn-ea"/>
              </a:rPr>
              <a:t>Limited</a:t>
            </a:r>
            <a:r>
              <a:rPr lang="zh-CN" altLang="en-US" sz="1100" b="1" dirty="0">
                <a:latin typeface="Century Gothic" panose="020B0502020202020204" pitchFamily="34" charset="0"/>
                <a:ea typeface="微软雅黑" pitchFamily="34" charset="-122"/>
                <a:cs typeface="微软雅黑"/>
                <a:sym typeface="+mn-ea"/>
              </a:rPr>
              <a:t> </a:t>
            </a:r>
            <a:r>
              <a:rPr lang="en-US" altLang="zh-CN" sz="1100" b="1" dirty="0">
                <a:latin typeface="Century Gothic" panose="020B0502020202020204" pitchFamily="34" charset="0"/>
                <a:ea typeface="微软雅黑" pitchFamily="34" charset="-122"/>
                <a:cs typeface="微软雅黑"/>
                <a:sym typeface="+mn-ea"/>
              </a:rPr>
              <a:t>Service</a:t>
            </a:r>
            <a:r>
              <a:rPr lang="zh-CN" altLang="en-US" sz="1100" b="1" dirty="0">
                <a:latin typeface="Century Gothic" panose="020B0502020202020204" pitchFamily="34" charset="0"/>
                <a:ea typeface="微软雅黑" pitchFamily="34" charset="-122"/>
                <a:cs typeface="微软雅黑"/>
                <a:sym typeface="+mn-ea"/>
              </a:rPr>
              <a:t> </a:t>
            </a:r>
          </a:p>
        </p:txBody>
      </p:sp>
      <p:sp>
        <p:nvSpPr>
          <p:cNvPr id="84" name="矩形 83">
            <a:extLst>
              <a:ext uri="{FF2B5EF4-FFF2-40B4-BE49-F238E27FC236}">
                <a16:creationId xmlns:a16="http://schemas.microsoft.com/office/drawing/2014/main" id="{FF04F2BE-9359-BA42-9681-5723BAD22139}"/>
              </a:ext>
            </a:extLst>
          </p:cNvPr>
          <p:cNvSpPr/>
          <p:nvPr/>
        </p:nvSpPr>
        <p:spPr>
          <a:xfrm>
            <a:off x="8992294" y="4324711"/>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600" indent="-609600" algn="ctr" defTabSz="4605020">
              <a:defRPr/>
            </a:pPr>
            <a:r>
              <a:rPr lang="en-US" altLang="zh-CN" sz="1100" b="1" dirty="0">
                <a:latin typeface="Century Gothic" panose="020B0502020202020204" pitchFamily="34" charset="0"/>
                <a:ea typeface="微软雅黑"/>
                <a:cs typeface="微软雅黑"/>
                <a:sym typeface="+mn-ea"/>
              </a:rPr>
              <a:t>Flexible</a:t>
            </a:r>
            <a:endParaRPr lang="en-US" altLang="zh-CN" sz="1100" b="1" dirty="0">
              <a:latin typeface="Century Gothic" panose="020B0502020202020204" pitchFamily="34" charset="0"/>
              <a:ea typeface="微软雅黑" pitchFamily="34" charset="-122"/>
              <a:cs typeface="微软雅黑"/>
            </a:endParaRPr>
          </a:p>
        </p:txBody>
      </p:sp>
      <p:sp>
        <p:nvSpPr>
          <p:cNvPr id="85" name="矩形 84">
            <a:extLst>
              <a:ext uri="{FF2B5EF4-FFF2-40B4-BE49-F238E27FC236}">
                <a16:creationId xmlns:a16="http://schemas.microsoft.com/office/drawing/2014/main" id="{CA53C376-9307-8243-89B8-040C184DFDA4}"/>
              </a:ext>
            </a:extLst>
          </p:cNvPr>
          <p:cNvSpPr/>
          <p:nvPr/>
        </p:nvSpPr>
        <p:spPr>
          <a:xfrm>
            <a:off x="8992294" y="4767162"/>
            <a:ext cx="1150631" cy="3296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609600" indent="-609600" algn="ctr" defTabSz="4605020">
              <a:defRPr/>
            </a:pPr>
            <a:r>
              <a:rPr lang="en-US" altLang="zh-CN" sz="1100" b="1" dirty="0">
                <a:latin typeface="Century Gothic" panose="020B0502020202020204" pitchFamily="34" charset="0"/>
                <a:ea typeface="微软雅黑"/>
                <a:cs typeface="微软雅黑"/>
                <a:sym typeface="+mn-ea"/>
              </a:rPr>
              <a:t>Pay-as-Needed</a:t>
            </a:r>
            <a:endParaRPr lang="zh-CN" altLang="en-US" sz="1100" b="1" dirty="0">
              <a:latin typeface="Century Gothic" panose="020B0502020202020204" pitchFamily="34" charset="0"/>
              <a:ea typeface="微软雅黑" pitchFamily="34" charset="-122"/>
              <a:cs typeface="微软雅黑"/>
            </a:endParaRPr>
          </a:p>
        </p:txBody>
      </p:sp>
      <p:sp>
        <p:nvSpPr>
          <p:cNvPr id="86" name="文本框 142">
            <a:extLst>
              <a:ext uri="{FF2B5EF4-FFF2-40B4-BE49-F238E27FC236}">
                <a16:creationId xmlns:a16="http://schemas.microsoft.com/office/drawing/2014/main" id="{500D7CED-EAF7-724F-9146-591C4F527568}"/>
              </a:ext>
            </a:extLst>
          </p:cNvPr>
          <p:cNvSpPr txBox="1"/>
          <p:nvPr/>
        </p:nvSpPr>
        <p:spPr>
          <a:xfrm>
            <a:off x="6616246" y="4404880"/>
            <a:ext cx="1149833" cy="1275670"/>
          </a:xfrm>
          <a:prstGeom prst="rect">
            <a:avLst/>
          </a:prstGeom>
          <a:noFill/>
        </p:spPr>
        <p:txBody>
          <a:bodyPr wrap="square" lIns="91440" tIns="45720" rIns="91440" bIns="45720" rtlCol="0" anchor="t">
            <a:spAutoFit/>
          </a:bodyPr>
          <a:lstStyle/>
          <a:p>
            <a:pPr algn="ctr" defTabSz="4605020">
              <a:lnSpc>
                <a:spcPct val="150000"/>
              </a:lnSpc>
              <a:defRPr/>
            </a:pPr>
            <a:r>
              <a:rPr lang="en-US" altLang="zh-CN" sz="1050" b="1" dirty="0">
                <a:solidFill>
                  <a:schemeClr val="accent6"/>
                </a:solidFill>
                <a:latin typeface="Century Gothic" panose="020B0502020202020204" pitchFamily="34" charset="0"/>
                <a:ea typeface="微软雅黑" pitchFamily="34" charset="-122"/>
              </a:rPr>
              <a:t>Flexible</a:t>
            </a:r>
          </a:p>
          <a:p>
            <a:pPr algn="ctr" defTabSz="4605020">
              <a:lnSpc>
                <a:spcPct val="150000"/>
              </a:lnSpc>
              <a:defRPr/>
            </a:pPr>
            <a:r>
              <a:rPr lang="en-US" altLang="zh-CN" sz="1050" b="1" dirty="0">
                <a:solidFill>
                  <a:schemeClr val="accent6"/>
                </a:solidFill>
                <a:latin typeface="Century Gothic" panose="020B0502020202020204" pitchFamily="34" charset="0"/>
                <a:ea typeface="微软雅黑"/>
              </a:rPr>
              <a:t>Pay-as-Needed</a:t>
            </a:r>
          </a:p>
          <a:p>
            <a:pPr algn="ctr" defTabSz="4605020">
              <a:lnSpc>
                <a:spcPct val="150000"/>
              </a:lnSpc>
              <a:defRPr/>
            </a:pPr>
            <a:r>
              <a:rPr lang="en-US" altLang="zh-CN" sz="1050" b="1" dirty="0">
                <a:solidFill>
                  <a:schemeClr val="accent6"/>
                </a:solidFill>
                <a:latin typeface="Century Gothic" panose="020B0502020202020204" pitchFamily="34" charset="0"/>
                <a:ea typeface="微软雅黑" pitchFamily="34" charset="-122"/>
                <a:sym typeface="+mn-ea"/>
              </a:rPr>
              <a:t>Reliable</a:t>
            </a:r>
            <a:endParaRPr lang="zh-CN" altLang="en-US" sz="1050" b="1" dirty="0">
              <a:solidFill>
                <a:schemeClr val="accent6"/>
              </a:solidFill>
              <a:latin typeface="Century Gothic" panose="020B0502020202020204" pitchFamily="34" charset="0"/>
              <a:ea typeface="微软雅黑" pitchFamily="34" charset="-122"/>
            </a:endParaRPr>
          </a:p>
          <a:p>
            <a:pPr algn="ctr" defTabSz="4605020">
              <a:lnSpc>
                <a:spcPct val="150000"/>
              </a:lnSpc>
              <a:defRPr/>
            </a:pPr>
            <a:endParaRPr lang="zh-CN" altLang="en-US" sz="1050" b="1" dirty="0">
              <a:solidFill>
                <a:schemeClr val="accent6"/>
              </a:solidFill>
              <a:latin typeface="Century Gothic" panose="020B0502020202020204" pitchFamily="34" charset="0"/>
              <a:ea typeface="微软雅黑" pitchFamily="34" charset="-122"/>
            </a:endParaRPr>
          </a:p>
        </p:txBody>
      </p:sp>
      <p:sp>
        <p:nvSpPr>
          <p:cNvPr id="88" name="矩形 87">
            <a:extLst>
              <a:ext uri="{FF2B5EF4-FFF2-40B4-BE49-F238E27FC236}">
                <a16:creationId xmlns:a16="http://schemas.microsoft.com/office/drawing/2014/main" id="{BF754D47-9AC4-CB46-A7EA-DA551DD9E930}"/>
              </a:ext>
            </a:extLst>
          </p:cNvPr>
          <p:cNvSpPr/>
          <p:nvPr/>
        </p:nvSpPr>
        <p:spPr>
          <a:xfrm>
            <a:off x="5590419" y="5374432"/>
            <a:ext cx="944489" cy="339773"/>
          </a:xfrm>
          <a:prstGeom prst="rect">
            <a:avLst/>
          </a:prstGeom>
        </p:spPr>
        <p:txBody>
          <a:bodyPr wrap="none">
            <a:spAutoFit/>
          </a:bodyPr>
          <a:lstStyle/>
          <a:p>
            <a:pPr algn="ctr" defTabSz="4605020">
              <a:lnSpc>
                <a:spcPct val="150000"/>
              </a:lnSpc>
              <a:defRPr/>
            </a:pPr>
            <a:r>
              <a:rPr lang="en-US" altLang="zh-CN" sz="1200" b="1" dirty="0">
                <a:solidFill>
                  <a:srgbClr val="0070C0"/>
                </a:solidFill>
                <a:latin typeface="Century Gothic" panose="020B0502020202020204" pitchFamily="34" charset="0"/>
                <a:ea typeface="微软雅黑" pitchFamily="34" charset="-122"/>
              </a:rPr>
              <a:t>Have</a:t>
            </a:r>
            <a:r>
              <a:rPr lang="zh-CN" altLang="en-US" sz="1200" b="1" dirty="0">
                <a:solidFill>
                  <a:srgbClr val="0070C0"/>
                </a:solidFill>
                <a:latin typeface="Century Gothic" panose="020B0502020202020204" pitchFamily="34" charset="0"/>
                <a:ea typeface="微软雅黑" pitchFamily="34" charset="-122"/>
              </a:rPr>
              <a:t> </a:t>
            </a:r>
            <a:r>
              <a:rPr lang="en-US" altLang="zh-CN" sz="1200" b="1" dirty="0">
                <a:solidFill>
                  <a:srgbClr val="0070C0"/>
                </a:solidFill>
                <a:latin typeface="Century Gothic" panose="020B0502020202020204" pitchFamily="34" charset="0"/>
                <a:ea typeface="微软雅黑" pitchFamily="34" charset="-122"/>
              </a:rPr>
              <a:t>Both</a:t>
            </a:r>
            <a:endParaRPr lang="zh-CN" altLang="en-US" sz="1200" b="1" dirty="0">
              <a:solidFill>
                <a:srgbClr val="0070C0"/>
              </a:solidFill>
              <a:latin typeface="Century Gothic" panose="020B0502020202020204" pitchFamily="34" charset="0"/>
              <a:ea typeface="微软雅黑" pitchFamily="34" charset="-122"/>
            </a:endParaRPr>
          </a:p>
        </p:txBody>
      </p:sp>
      <p:sp>
        <p:nvSpPr>
          <p:cNvPr id="89" name="椭圆 88">
            <a:extLst>
              <a:ext uri="{FF2B5EF4-FFF2-40B4-BE49-F238E27FC236}">
                <a16:creationId xmlns:a16="http://schemas.microsoft.com/office/drawing/2014/main" id="{57FF83BD-0CF0-3A44-94BD-BEEC01DD7919}"/>
              </a:ext>
            </a:extLst>
          </p:cNvPr>
          <p:cNvSpPr/>
          <p:nvPr/>
        </p:nvSpPr>
        <p:spPr>
          <a:xfrm>
            <a:off x="5767254" y="4395703"/>
            <a:ext cx="590819" cy="590819"/>
          </a:xfrm>
          <a:prstGeom prst="ellipse">
            <a:avLst/>
          </a:prstGeom>
          <a:solidFill>
            <a:schemeClr val="accent6"/>
          </a:solidFill>
          <a:ln w="127000">
            <a:solidFill>
              <a:schemeClr val="accent6">
                <a:alpha val="2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0" name="椭圆 89">
            <a:extLst>
              <a:ext uri="{FF2B5EF4-FFF2-40B4-BE49-F238E27FC236}">
                <a16:creationId xmlns:a16="http://schemas.microsoft.com/office/drawing/2014/main" id="{29C71055-8FBF-1F4D-B739-9C8C8E225519}"/>
              </a:ext>
            </a:extLst>
          </p:cNvPr>
          <p:cNvSpPr/>
          <p:nvPr/>
        </p:nvSpPr>
        <p:spPr>
          <a:xfrm>
            <a:off x="1233285" y="4395703"/>
            <a:ext cx="590819" cy="590819"/>
          </a:xfrm>
          <a:prstGeom prst="ellipse">
            <a:avLst/>
          </a:prstGeom>
          <a:solidFill>
            <a:srgbClr val="00B0F0"/>
          </a:solidFill>
          <a:ln w="127000">
            <a:solidFill>
              <a:srgbClr val="00B0F0">
                <a:alpha val="2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1" name="矩形 90">
            <a:extLst>
              <a:ext uri="{FF2B5EF4-FFF2-40B4-BE49-F238E27FC236}">
                <a16:creationId xmlns:a16="http://schemas.microsoft.com/office/drawing/2014/main" id="{108CF7F2-50B4-E844-BBD3-EAD06B6EAF04}"/>
              </a:ext>
            </a:extLst>
          </p:cNvPr>
          <p:cNvSpPr/>
          <p:nvPr/>
        </p:nvSpPr>
        <p:spPr>
          <a:xfrm>
            <a:off x="5605647" y="5077804"/>
            <a:ext cx="914032" cy="276999"/>
          </a:xfrm>
          <a:prstGeom prst="rect">
            <a:avLst/>
          </a:prstGeom>
        </p:spPr>
        <p:txBody>
          <a:bodyPr wrap="none">
            <a:spAutoFit/>
          </a:bodyPr>
          <a:lstStyle/>
          <a:p>
            <a:pPr algn="ctr" defTabSz="1624965">
              <a:defRPr/>
            </a:pPr>
            <a:r>
              <a:rPr lang="en-US" altLang="zh-CN" sz="1200" b="1" kern="0" dirty="0">
                <a:solidFill>
                  <a:schemeClr val="accent6"/>
                </a:solidFill>
                <a:latin typeface="Century Gothic" panose="020B0502020202020204" pitchFamily="34" charset="0"/>
                <a:ea typeface="微软雅黑" pitchFamily="34" charset="-122"/>
              </a:rPr>
              <a:t>Managed</a:t>
            </a:r>
            <a:endParaRPr lang="zh-CN" altLang="en-US" sz="1200" kern="0" dirty="0">
              <a:solidFill>
                <a:schemeClr val="accent6"/>
              </a:solidFill>
              <a:latin typeface="Century Gothic" panose="020B0502020202020204" pitchFamily="34" charset="0"/>
              <a:ea typeface="微软雅黑" pitchFamily="34" charset="-122"/>
            </a:endParaRPr>
          </a:p>
        </p:txBody>
      </p:sp>
      <p:sp>
        <p:nvSpPr>
          <p:cNvPr id="92" name="矩形 91">
            <a:extLst>
              <a:ext uri="{FF2B5EF4-FFF2-40B4-BE49-F238E27FC236}">
                <a16:creationId xmlns:a16="http://schemas.microsoft.com/office/drawing/2014/main" id="{FEBD2266-9B26-504C-88CD-28D156E80689}"/>
              </a:ext>
            </a:extLst>
          </p:cNvPr>
          <p:cNvSpPr/>
          <p:nvPr/>
        </p:nvSpPr>
        <p:spPr>
          <a:xfrm>
            <a:off x="1175377" y="5077804"/>
            <a:ext cx="696023" cy="276999"/>
          </a:xfrm>
          <a:prstGeom prst="rect">
            <a:avLst/>
          </a:prstGeom>
        </p:spPr>
        <p:txBody>
          <a:bodyPr wrap="none">
            <a:spAutoFit/>
          </a:bodyPr>
          <a:lstStyle/>
          <a:p>
            <a:pPr algn="ctr" defTabSz="1624965">
              <a:defRPr/>
            </a:pPr>
            <a:r>
              <a:rPr lang="en-US" altLang="zh-CN" sz="1200" b="1" kern="0" dirty="0">
                <a:solidFill>
                  <a:srgbClr val="0070C0"/>
                </a:solidFill>
                <a:latin typeface="Century Gothic" panose="020B0502020202020204" pitchFamily="34" charset="0"/>
                <a:ea typeface="微软雅黑" pitchFamily="34" charset="-122"/>
              </a:rPr>
              <a:t>Private</a:t>
            </a:r>
            <a:endParaRPr lang="zh-CN" altLang="en-US" sz="1200" kern="0" dirty="0">
              <a:solidFill>
                <a:srgbClr val="0070C0"/>
              </a:solidFill>
              <a:latin typeface="Century Gothic" panose="020B0502020202020204" pitchFamily="34" charset="0"/>
              <a:ea typeface="微软雅黑" pitchFamily="34" charset="-122"/>
            </a:endParaRPr>
          </a:p>
        </p:txBody>
      </p:sp>
      <p:sp>
        <p:nvSpPr>
          <p:cNvPr id="93" name="矩形 92">
            <a:extLst>
              <a:ext uri="{FF2B5EF4-FFF2-40B4-BE49-F238E27FC236}">
                <a16:creationId xmlns:a16="http://schemas.microsoft.com/office/drawing/2014/main" id="{644B31DC-8D20-054C-B2B3-A8948ABFC806}"/>
              </a:ext>
            </a:extLst>
          </p:cNvPr>
          <p:cNvSpPr/>
          <p:nvPr/>
        </p:nvSpPr>
        <p:spPr>
          <a:xfrm>
            <a:off x="10301726" y="5077804"/>
            <a:ext cx="657552" cy="276999"/>
          </a:xfrm>
          <a:prstGeom prst="rect">
            <a:avLst/>
          </a:prstGeom>
        </p:spPr>
        <p:txBody>
          <a:bodyPr wrap="none">
            <a:spAutoFit/>
          </a:bodyPr>
          <a:lstStyle/>
          <a:p>
            <a:pPr algn="ctr" defTabSz="1624965">
              <a:defRPr/>
            </a:pPr>
            <a:r>
              <a:rPr lang="en-US" altLang="zh-CN" sz="1200" b="1" kern="0" dirty="0">
                <a:solidFill>
                  <a:srgbClr val="0070C0"/>
                </a:solidFill>
                <a:latin typeface="Century Gothic" panose="020B0502020202020204" pitchFamily="34" charset="0"/>
                <a:ea typeface="微软雅黑" pitchFamily="34" charset="-122"/>
              </a:rPr>
              <a:t>Public</a:t>
            </a:r>
            <a:endParaRPr lang="zh-CN" altLang="en-US" sz="1200" b="1" kern="0" dirty="0">
              <a:solidFill>
                <a:srgbClr val="0070C0"/>
              </a:solidFill>
              <a:latin typeface="Century Gothic" panose="020B0502020202020204" pitchFamily="34" charset="0"/>
              <a:ea typeface="微软雅黑" pitchFamily="34" charset="-122"/>
            </a:endParaRPr>
          </a:p>
        </p:txBody>
      </p:sp>
      <p:sp>
        <p:nvSpPr>
          <p:cNvPr id="94" name="矩形 93">
            <a:extLst>
              <a:ext uri="{FF2B5EF4-FFF2-40B4-BE49-F238E27FC236}">
                <a16:creationId xmlns:a16="http://schemas.microsoft.com/office/drawing/2014/main" id="{DE1C26F1-A5CB-7248-A1D3-42D0B8B8790B}"/>
              </a:ext>
            </a:extLst>
          </p:cNvPr>
          <p:cNvSpPr/>
          <p:nvPr/>
        </p:nvSpPr>
        <p:spPr>
          <a:xfrm>
            <a:off x="942713" y="2261129"/>
            <a:ext cx="2748186" cy="3061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Customer</a:t>
            </a:r>
            <a:r>
              <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rPr>
              <a:t> </a:t>
            </a: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DC</a:t>
            </a:r>
            <a:endPar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endParaRPr>
          </a:p>
        </p:txBody>
      </p:sp>
      <p:sp>
        <p:nvSpPr>
          <p:cNvPr id="95" name="矩形 94">
            <a:extLst>
              <a:ext uri="{FF2B5EF4-FFF2-40B4-BE49-F238E27FC236}">
                <a16:creationId xmlns:a16="http://schemas.microsoft.com/office/drawing/2014/main" id="{49F440AD-11F7-0144-8D3D-1A91D033580E}"/>
              </a:ext>
            </a:extLst>
          </p:cNvPr>
          <p:cNvSpPr/>
          <p:nvPr/>
        </p:nvSpPr>
        <p:spPr>
          <a:xfrm>
            <a:off x="942713" y="2610752"/>
            <a:ext cx="2748186" cy="306126"/>
          </a:xfrm>
          <a:prstGeom prst="rect">
            <a:avLst/>
          </a:prstGeom>
          <a:solidFill>
            <a:srgbClr val="42B4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Century Gothic" panose="020B0502020202020204" pitchFamily="34" charset="0"/>
                <a:ea typeface="微软雅黑"/>
                <a:cs typeface="Arial"/>
                <a:sym typeface="微软雅黑" pitchFamily="34" charset="-122"/>
              </a:rPr>
              <a:t>Self</a:t>
            </a:r>
            <a:r>
              <a:rPr lang="zh-CN" altLang="en-US" sz="1200" b="1" dirty="0">
                <a:solidFill>
                  <a:srgbClr val="FFFFFF"/>
                </a:solidFill>
                <a:latin typeface="Century Gothic" panose="020B0502020202020204" pitchFamily="34" charset="0"/>
                <a:ea typeface="微软雅黑"/>
                <a:cs typeface="Arial"/>
                <a:sym typeface="微软雅黑" pitchFamily="34" charset="-122"/>
              </a:rPr>
              <a:t> O</a:t>
            </a:r>
            <a:r>
              <a:rPr lang="en-US" altLang="zh-CN" sz="1200" b="1" dirty="0" err="1">
                <a:solidFill>
                  <a:srgbClr val="FFFFFF"/>
                </a:solidFill>
                <a:latin typeface="Century Gothic" panose="020B0502020202020204" pitchFamily="34" charset="0"/>
                <a:ea typeface="微软雅黑"/>
                <a:cs typeface="Arial"/>
                <a:sym typeface="微软雅黑" pitchFamily="34" charset="-122"/>
              </a:rPr>
              <a:t>perated</a:t>
            </a:r>
            <a:r>
              <a:rPr lang="zh-CN" altLang="en-US" sz="1200" b="1" dirty="0">
                <a:solidFill>
                  <a:srgbClr val="FFFFFF"/>
                </a:solidFill>
                <a:latin typeface="Century Gothic" panose="020B0502020202020204" pitchFamily="34" charset="0"/>
                <a:ea typeface="微软雅黑"/>
                <a:cs typeface="Arial"/>
                <a:sym typeface="微软雅黑" pitchFamily="34" charset="-122"/>
              </a:rPr>
              <a:t> </a:t>
            </a:r>
            <a:endPar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endParaRPr>
          </a:p>
        </p:txBody>
      </p:sp>
      <p:sp>
        <p:nvSpPr>
          <p:cNvPr id="96" name="矩形 95">
            <a:extLst>
              <a:ext uri="{FF2B5EF4-FFF2-40B4-BE49-F238E27FC236}">
                <a16:creationId xmlns:a16="http://schemas.microsoft.com/office/drawing/2014/main" id="{D05D66E7-7678-2F47-A4CF-23E26EDEBC93}"/>
              </a:ext>
            </a:extLst>
          </p:cNvPr>
          <p:cNvSpPr/>
          <p:nvPr/>
        </p:nvSpPr>
        <p:spPr>
          <a:xfrm>
            <a:off x="942712" y="2969341"/>
            <a:ext cx="6284518" cy="3061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Century Gothic" panose="020B0502020202020204" pitchFamily="34" charset="0"/>
                <a:ea typeface="微软雅黑"/>
                <a:cs typeface="Arial"/>
                <a:sym typeface="微软雅黑" pitchFamily="34" charset="-122"/>
              </a:rPr>
              <a:t>Self</a:t>
            </a:r>
            <a:r>
              <a:rPr lang="zh-CN" altLang="en-US" sz="1200" b="1" dirty="0">
                <a:solidFill>
                  <a:srgbClr val="FFFFFF"/>
                </a:solidFill>
                <a:latin typeface="Century Gothic" panose="020B0502020202020204" pitchFamily="34" charset="0"/>
                <a:ea typeface="微软雅黑"/>
                <a:cs typeface="Arial"/>
                <a:sym typeface="微软雅黑" pitchFamily="34" charset="-122"/>
              </a:rPr>
              <a:t> O</a:t>
            </a:r>
            <a:r>
              <a:rPr lang="en-US" altLang="zh-CN" sz="1200" b="1" dirty="0" err="1">
                <a:solidFill>
                  <a:srgbClr val="FFFFFF"/>
                </a:solidFill>
                <a:latin typeface="Century Gothic" panose="020B0502020202020204" pitchFamily="34" charset="0"/>
                <a:ea typeface="微软雅黑"/>
                <a:cs typeface="Arial"/>
                <a:sym typeface="微软雅黑" pitchFamily="34" charset="-122"/>
              </a:rPr>
              <a:t>perated</a:t>
            </a:r>
            <a:r>
              <a:rPr lang="zh-CN" altLang="en-US" sz="1200" b="1" dirty="0">
                <a:solidFill>
                  <a:srgbClr val="FFFFFF"/>
                </a:solidFill>
                <a:latin typeface="Century Gothic" panose="020B0502020202020204" pitchFamily="34" charset="0"/>
                <a:ea typeface="微软雅黑"/>
                <a:cs typeface="Arial"/>
                <a:sym typeface="微软雅黑" pitchFamily="34" charset="-122"/>
              </a:rPr>
              <a:t> </a:t>
            </a:r>
            <a:endPar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endParaRPr>
          </a:p>
        </p:txBody>
      </p:sp>
      <p:sp>
        <p:nvSpPr>
          <p:cNvPr id="98" name="矩形 97">
            <a:extLst>
              <a:ext uri="{FF2B5EF4-FFF2-40B4-BE49-F238E27FC236}">
                <a16:creationId xmlns:a16="http://schemas.microsoft.com/office/drawing/2014/main" id="{1AD1D5F2-5471-F24C-84E8-A348EC9566B4}"/>
              </a:ext>
            </a:extLst>
          </p:cNvPr>
          <p:cNvSpPr/>
          <p:nvPr/>
        </p:nvSpPr>
        <p:spPr>
          <a:xfrm>
            <a:off x="942713" y="3318964"/>
            <a:ext cx="2748186" cy="306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Century Gothic" panose="020B0502020202020204" pitchFamily="34" charset="0"/>
                <a:ea typeface="微软雅黑"/>
                <a:cs typeface="Arial"/>
                <a:sym typeface="微软雅黑" pitchFamily="34" charset="-122"/>
              </a:rPr>
              <a:t>Product</a:t>
            </a:r>
            <a:r>
              <a:rPr lang="zh-CN" altLang="en-US" sz="1200" b="1" dirty="0">
                <a:solidFill>
                  <a:srgbClr val="FFFFFF"/>
                </a:solidFill>
                <a:latin typeface="Century Gothic" panose="020B0502020202020204" pitchFamily="34" charset="0"/>
                <a:ea typeface="微软雅黑"/>
                <a:cs typeface="Arial"/>
                <a:sym typeface="微软雅黑" pitchFamily="34" charset="-122"/>
              </a:rPr>
              <a:t> D</a:t>
            </a:r>
            <a:r>
              <a:rPr lang="en-US" altLang="zh-CN" sz="1200" b="1" dirty="0" err="1">
                <a:solidFill>
                  <a:srgbClr val="FFFFFF"/>
                </a:solidFill>
                <a:latin typeface="Century Gothic" panose="020B0502020202020204" pitchFamily="34" charset="0"/>
                <a:ea typeface="微软雅黑"/>
                <a:cs typeface="Arial"/>
                <a:sym typeface="微软雅黑" pitchFamily="34" charset="-122"/>
              </a:rPr>
              <a:t>elivery</a:t>
            </a:r>
            <a:endParaRPr lang="zh-CN" altLang="en-US" sz="1200" b="1" dirty="0" err="1">
              <a:solidFill>
                <a:srgbClr val="FFFFFF"/>
              </a:solidFill>
              <a:latin typeface="Century Gothic" panose="020B0502020202020204" pitchFamily="34" charset="0"/>
              <a:ea typeface="微软雅黑" pitchFamily="34" charset="-122"/>
              <a:cs typeface="Arial"/>
              <a:sym typeface="微软雅黑" pitchFamily="34" charset="-122"/>
            </a:endParaRPr>
          </a:p>
        </p:txBody>
      </p:sp>
      <p:sp>
        <p:nvSpPr>
          <p:cNvPr id="99" name="矩形 98">
            <a:extLst>
              <a:ext uri="{FF2B5EF4-FFF2-40B4-BE49-F238E27FC236}">
                <a16:creationId xmlns:a16="http://schemas.microsoft.com/office/drawing/2014/main" id="{F3D83D66-2C3B-0C45-BE8E-9B3CA9337B5A}"/>
              </a:ext>
            </a:extLst>
          </p:cNvPr>
          <p:cNvSpPr/>
          <p:nvPr/>
        </p:nvSpPr>
        <p:spPr>
          <a:xfrm>
            <a:off x="4501701" y="3318964"/>
            <a:ext cx="6786600" cy="3061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Service</a:t>
            </a:r>
            <a:r>
              <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rPr>
              <a:t> </a:t>
            </a: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Delivery</a:t>
            </a:r>
            <a:r>
              <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rPr>
              <a:t> </a:t>
            </a:r>
          </a:p>
        </p:txBody>
      </p:sp>
      <p:sp>
        <p:nvSpPr>
          <p:cNvPr id="100" name="矩形 99">
            <a:extLst>
              <a:ext uri="{FF2B5EF4-FFF2-40B4-BE49-F238E27FC236}">
                <a16:creationId xmlns:a16="http://schemas.microsoft.com/office/drawing/2014/main" id="{FB30A642-B815-4A43-A1D0-2CF4D8501576}"/>
              </a:ext>
            </a:extLst>
          </p:cNvPr>
          <p:cNvSpPr/>
          <p:nvPr/>
        </p:nvSpPr>
        <p:spPr>
          <a:xfrm>
            <a:off x="8517090" y="2969341"/>
            <a:ext cx="2771211" cy="3061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Shared</a:t>
            </a:r>
            <a:r>
              <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rPr>
              <a:t> </a:t>
            </a:r>
            <a:r>
              <a:rPr lang="en-US" altLang="zh-CN" sz="1200" b="1" dirty="0">
                <a:solidFill>
                  <a:srgbClr val="FFFFFF"/>
                </a:solidFill>
                <a:latin typeface="Century Gothic" panose="020B0502020202020204" pitchFamily="34" charset="0"/>
                <a:ea typeface="微软雅黑" pitchFamily="34" charset="-122"/>
                <a:cs typeface="Arial"/>
                <a:sym typeface="微软雅黑" pitchFamily="34" charset="-122"/>
              </a:rPr>
              <a:t>Resource</a:t>
            </a:r>
            <a:endParaRPr lang="zh-CN" altLang="en-US" sz="1200" b="1" dirty="0">
              <a:solidFill>
                <a:srgbClr val="FFFFFF"/>
              </a:solidFill>
              <a:latin typeface="Century Gothic" panose="020B0502020202020204" pitchFamily="34" charset="0"/>
              <a:ea typeface="微软雅黑" pitchFamily="34" charset="-122"/>
              <a:cs typeface="Arial"/>
              <a:sym typeface="微软雅黑" pitchFamily="34" charset="-122"/>
            </a:endParaRPr>
          </a:p>
        </p:txBody>
      </p:sp>
      <p:sp>
        <p:nvSpPr>
          <p:cNvPr id="101" name="矩形 100">
            <a:extLst>
              <a:ext uri="{FF2B5EF4-FFF2-40B4-BE49-F238E27FC236}">
                <a16:creationId xmlns:a16="http://schemas.microsoft.com/office/drawing/2014/main" id="{177EB39F-BCB8-3644-A598-05766FDE2203}"/>
              </a:ext>
            </a:extLst>
          </p:cNvPr>
          <p:cNvSpPr/>
          <p:nvPr/>
        </p:nvSpPr>
        <p:spPr>
          <a:xfrm>
            <a:off x="4501332" y="2619718"/>
            <a:ext cx="2725898" cy="306126"/>
          </a:xfrm>
          <a:prstGeom prst="rect">
            <a:avLst/>
          </a:prstGeom>
          <a:solidFill>
            <a:srgbClr val="42B4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Arial"/>
                <a:ea typeface="微软雅黑"/>
                <a:cs typeface="Arial"/>
                <a:sym typeface="微软雅黑" pitchFamily="34" charset="-122"/>
              </a:rPr>
              <a:t>Service</a:t>
            </a:r>
            <a:r>
              <a:rPr lang="zh-CN" altLang="en-US" sz="1200" b="1" dirty="0">
                <a:solidFill>
                  <a:srgbClr val="FFFFFF"/>
                </a:solidFill>
                <a:latin typeface="Arial"/>
                <a:ea typeface="微软雅黑"/>
                <a:cs typeface="Arial"/>
                <a:sym typeface="微软雅黑" pitchFamily="34" charset="-122"/>
              </a:rPr>
              <a:t> P</a:t>
            </a:r>
            <a:r>
              <a:rPr lang="en-US" altLang="zh-CN" sz="1200" b="1" dirty="0" err="1">
                <a:solidFill>
                  <a:srgbClr val="FFFFFF"/>
                </a:solidFill>
                <a:latin typeface="Arial"/>
                <a:ea typeface="微软雅黑"/>
                <a:cs typeface="Arial"/>
                <a:sym typeface="微软雅黑" pitchFamily="34" charset="-122"/>
              </a:rPr>
              <a:t>rovider</a:t>
            </a:r>
            <a:r>
              <a:rPr lang="en-US" altLang="zh-CN" sz="1200" b="1" dirty="0">
                <a:solidFill>
                  <a:srgbClr val="FFFFFF"/>
                </a:solidFill>
                <a:latin typeface="Arial"/>
                <a:ea typeface="微软雅黑"/>
                <a:cs typeface="Arial"/>
                <a:sym typeface="微软雅黑" pitchFamily="34" charset="-122"/>
              </a:rPr>
              <a:t> Operated</a:t>
            </a:r>
            <a:endParaRPr lang="zh-CN" altLang="en-US" sz="1200" b="1" dirty="0" err="1">
              <a:solidFill>
                <a:srgbClr val="FFFFFF"/>
              </a:solidFill>
              <a:latin typeface="Arial"/>
              <a:ea typeface="微软雅黑" pitchFamily="34" charset="-122"/>
              <a:cs typeface="Arial"/>
              <a:sym typeface="微软雅黑" pitchFamily="34" charset="-122"/>
            </a:endParaRPr>
          </a:p>
        </p:txBody>
      </p:sp>
      <p:sp>
        <p:nvSpPr>
          <p:cNvPr id="102" name="矩形 101">
            <a:extLst>
              <a:ext uri="{FF2B5EF4-FFF2-40B4-BE49-F238E27FC236}">
                <a16:creationId xmlns:a16="http://schemas.microsoft.com/office/drawing/2014/main" id="{F127841D-0892-0C4B-829B-D810A2E8F770}"/>
              </a:ext>
            </a:extLst>
          </p:cNvPr>
          <p:cNvSpPr/>
          <p:nvPr/>
        </p:nvSpPr>
        <p:spPr>
          <a:xfrm>
            <a:off x="8517519" y="2619718"/>
            <a:ext cx="2770781" cy="306126"/>
          </a:xfrm>
          <a:prstGeom prst="rect">
            <a:avLst/>
          </a:prstGeom>
          <a:solidFill>
            <a:srgbClr val="42B4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Arial"/>
                <a:ea typeface="微软雅黑"/>
                <a:cs typeface="Arial"/>
                <a:sym typeface="微软雅黑" pitchFamily="34" charset="-122"/>
              </a:rPr>
              <a:t>Service</a:t>
            </a:r>
            <a:r>
              <a:rPr lang="zh-CN" altLang="en-US" sz="1200" b="1" dirty="0">
                <a:solidFill>
                  <a:srgbClr val="FFFFFF"/>
                </a:solidFill>
                <a:latin typeface="Arial"/>
                <a:ea typeface="微软雅黑"/>
                <a:cs typeface="Arial"/>
                <a:sym typeface="微软雅黑" pitchFamily="34" charset="-122"/>
              </a:rPr>
              <a:t> P</a:t>
            </a:r>
            <a:r>
              <a:rPr lang="en-US" altLang="zh-CN" sz="1200" b="1" dirty="0" err="1">
                <a:solidFill>
                  <a:srgbClr val="FFFFFF"/>
                </a:solidFill>
                <a:latin typeface="Arial"/>
                <a:ea typeface="微软雅黑"/>
                <a:cs typeface="Arial"/>
                <a:sym typeface="微软雅黑" pitchFamily="34" charset="-122"/>
              </a:rPr>
              <a:t>rovider</a:t>
            </a:r>
            <a:r>
              <a:rPr lang="en-US" altLang="zh-CN" sz="1200" b="1" dirty="0">
                <a:solidFill>
                  <a:srgbClr val="FFFFFF"/>
                </a:solidFill>
                <a:latin typeface="Arial"/>
                <a:ea typeface="微软雅黑"/>
                <a:cs typeface="Arial"/>
                <a:sym typeface="微软雅黑" pitchFamily="34" charset="-122"/>
              </a:rPr>
              <a:t> Operated</a:t>
            </a:r>
            <a:endParaRPr lang="zh-CN" altLang="en-US" sz="1200" b="1" dirty="0" err="1">
              <a:solidFill>
                <a:srgbClr val="FFFFFF"/>
              </a:solidFill>
              <a:latin typeface="Arial"/>
              <a:ea typeface="微软雅黑" pitchFamily="34" charset="-122"/>
              <a:cs typeface="Arial"/>
              <a:sym typeface="微软雅黑" pitchFamily="34" charset="-122"/>
            </a:endParaRPr>
          </a:p>
        </p:txBody>
      </p:sp>
      <p:sp>
        <p:nvSpPr>
          <p:cNvPr id="103" name="矩形 102">
            <a:extLst>
              <a:ext uri="{FF2B5EF4-FFF2-40B4-BE49-F238E27FC236}">
                <a16:creationId xmlns:a16="http://schemas.microsoft.com/office/drawing/2014/main" id="{73C9823C-9499-DF4C-910C-EEEF0DABDB11}"/>
              </a:ext>
            </a:extLst>
          </p:cNvPr>
          <p:cNvSpPr/>
          <p:nvPr/>
        </p:nvSpPr>
        <p:spPr>
          <a:xfrm>
            <a:off x="4507090" y="2261129"/>
            <a:ext cx="6781210" cy="315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C9900"/>
              </a:buClr>
            </a:pPr>
            <a:r>
              <a:rPr lang="en-US" altLang="zh-CN" sz="1200" b="1" dirty="0">
                <a:solidFill>
                  <a:srgbClr val="FFFFFF"/>
                </a:solidFill>
                <a:latin typeface="Arial"/>
                <a:ea typeface="微软雅黑" pitchFamily="34" charset="-122"/>
                <a:cs typeface="Arial"/>
                <a:sym typeface="微软雅黑" pitchFamily="34" charset="-122"/>
              </a:rPr>
              <a:t>Provide</a:t>
            </a:r>
            <a:r>
              <a:rPr lang="zh-CN" altLang="en-US" sz="1200" b="1" dirty="0">
                <a:solidFill>
                  <a:srgbClr val="FFFFFF"/>
                </a:solidFill>
                <a:latin typeface="Arial"/>
                <a:ea typeface="微软雅黑" pitchFamily="34" charset="-122"/>
                <a:cs typeface="Arial"/>
                <a:sym typeface="微软雅黑" pitchFamily="34" charset="-122"/>
              </a:rPr>
              <a:t> </a:t>
            </a:r>
            <a:r>
              <a:rPr lang="en-US" altLang="zh-CN" sz="1200" b="1" dirty="0">
                <a:solidFill>
                  <a:srgbClr val="FFFFFF"/>
                </a:solidFill>
                <a:latin typeface="Arial"/>
                <a:ea typeface="微软雅黑" pitchFamily="34" charset="-122"/>
                <a:cs typeface="Arial"/>
                <a:sym typeface="微软雅黑" pitchFamily="34" charset="-122"/>
              </a:rPr>
              <a:t>DC</a:t>
            </a:r>
            <a:endParaRPr lang="zh-CN" altLang="en-US" sz="1200" b="1" dirty="0">
              <a:solidFill>
                <a:srgbClr val="FFFFFF"/>
              </a:solidFill>
              <a:latin typeface="Arial"/>
              <a:ea typeface="微软雅黑" pitchFamily="34" charset="-122"/>
              <a:cs typeface="Arial"/>
              <a:sym typeface="微软雅黑" pitchFamily="34" charset="-122"/>
            </a:endParaRPr>
          </a:p>
        </p:txBody>
      </p:sp>
      <p:sp>
        <p:nvSpPr>
          <p:cNvPr id="104" name="TextBox 30">
            <a:extLst>
              <a:ext uri="{FF2B5EF4-FFF2-40B4-BE49-F238E27FC236}">
                <a16:creationId xmlns:a16="http://schemas.microsoft.com/office/drawing/2014/main" id="{1167F860-F0AA-E243-8C4C-1CB6DF7E4F91}"/>
              </a:ext>
            </a:extLst>
          </p:cNvPr>
          <p:cNvSpPr/>
          <p:nvPr/>
        </p:nvSpPr>
        <p:spPr>
          <a:xfrm>
            <a:off x="9393581" y="1344637"/>
            <a:ext cx="1018228" cy="461665"/>
          </a:xfrm>
          <a:prstGeom prst="rect">
            <a:avLst/>
          </a:prstGeom>
          <a:noFill/>
          <a:ln w="9525">
            <a:noFill/>
          </a:ln>
        </p:spPr>
        <p:txBody>
          <a:bodyPr vert="horz" wrap="square" lIns="91440" tIns="45720" rIns="91440" bIns="45720" anchor="t">
            <a:spAutoFit/>
          </a:bodyPr>
          <a:lstStyle/>
          <a:p>
            <a:pPr algn="ctr"/>
            <a:r>
              <a:rPr lang="en-US" altLang="zh-CN" sz="1200" b="1" dirty="0">
                <a:solidFill>
                  <a:srgbClr val="0070C0"/>
                </a:solidFill>
                <a:latin typeface="Century Gothic" panose="020B0502020202020204" pitchFamily="34" charset="0"/>
                <a:ea typeface="微软雅黑"/>
              </a:rPr>
              <a:t>Public</a:t>
            </a:r>
          </a:p>
          <a:p>
            <a:pPr algn="ctr"/>
            <a:r>
              <a:rPr lang="zh-CN" altLang="en-US" sz="1200" b="1" dirty="0">
                <a:solidFill>
                  <a:srgbClr val="0070C0"/>
                </a:solidFill>
                <a:latin typeface="Century Gothic" panose="020B0502020202020204" pitchFamily="34" charset="0"/>
                <a:ea typeface="微软雅黑"/>
              </a:rPr>
              <a:t>C</a:t>
            </a:r>
            <a:r>
              <a:rPr lang="en-US" altLang="zh-CN" sz="1200" b="1" dirty="0">
                <a:solidFill>
                  <a:srgbClr val="0070C0"/>
                </a:solidFill>
                <a:latin typeface="Century Gothic" panose="020B0502020202020204" pitchFamily="34" charset="0"/>
                <a:ea typeface="微软雅黑"/>
              </a:rPr>
              <a:t>loud</a:t>
            </a:r>
            <a:endParaRPr lang="zh-CN" altLang="en-US" sz="1200" b="1" dirty="0">
              <a:solidFill>
                <a:srgbClr val="0070C0"/>
              </a:solidFill>
              <a:latin typeface="Century Gothic" panose="020B0502020202020204" pitchFamily="34" charset="0"/>
              <a:ea typeface="微软雅黑" pitchFamily="34" charset="-122"/>
            </a:endParaRPr>
          </a:p>
        </p:txBody>
      </p:sp>
      <p:sp>
        <p:nvSpPr>
          <p:cNvPr id="105" name="Rectangle 1">
            <a:extLst>
              <a:ext uri="{FF2B5EF4-FFF2-40B4-BE49-F238E27FC236}">
                <a16:creationId xmlns:a16="http://schemas.microsoft.com/office/drawing/2014/main" id="{F494B338-D829-7F4E-8E57-CD1C61D710EB}"/>
              </a:ext>
            </a:extLst>
          </p:cNvPr>
          <p:cNvSpPr/>
          <p:nvPr/>
        </p:nvSpPr>
        <p:spPr>
          <a:xfrm>
            <a:off x="9436162" y="1811394"/>
            <a:ext cx="1031051" cy="215444"/>
          </a:xfrm>
          <a:prstGeom prst="rect">
            <a:avLst/>
          </a:prstGeom>
          <a:noFill/>
          <a:ln w="9525">
            <a:noFill/>
          </a:ln>
        </p:spPr>
        <p:txBody>
          <a:bodyPr vert="horz" wrap="none" lIns="91440" tIns="45720" rIns="91440" bIns="45720" anchor="t">
            <a:spAutoFit/>
          </a:bodyPr>
          <a:lstStyle/>
          <a:p>
            <a:r>
              <a:rPr lang="en-US" altLang="zh-CN" sz="800" b="1" dirty="0">
                <a:solidFill>
                  <a:schemeClr val="accent1">
                    <a:lumMod val="50000"/>
                  </a:schemeClr>
                </a:solidFill>
                <a:latin typeface="Century Gothic" panose="020B0502020202020204" pitchFamily="34" charset="0"/>
                <a:ea typeface="微软雅黑"/>
                <a:sym typeface="微软雅黑" pitchFamily="34" charset="-122"/>
              </a:rPr>
              <a:t>Internet</a:t>
            </a:r>
            <a:r>
              <a:rPr lang="zh-CN" altLang="en-US" sz="800" b="1" dirty="0">
                <a:solidFill>
                  <a:schemeClr val="accent1">
                    <a:lumMod val="50000"/>
                  </a:schemeClr>
                </a:solidFill>
                <a:latin typeface="Century Gothic" panose="020B0502020202020204" pitchFamily="34" charset="0"/>
                <a:ea typeface="微软雅黑"/>
                <a:sym typeface="微软雅黑" pitchFamily="34" charset="-122"/>
              </a:rPr>
              <a:t> B</a:t>
            </a:r>
            <a:r>
              <a:rPr lang="en-US" altLang="zh-CN" sz="800" b="1" dirty="0" err="1">
                <a:solidFill>
                  <a:schemeClr val="accent1">
                    <a:lumMod val="50000"/>
                  </a:schemeClr>
                </a:solidFill>
                <a:latin typeface="Century Gothic" panose="020B0502020202020204" pitchFamily="34" charset="0"/>
                <a:ea typeface="微软雅黑"/>
                <a:sym typeface="微软雅黑" pitchFamily="34" charset="-122"/>
              </a:rPr>
              <a:t>usiness</a:t>
            </a:r>
            <a:r>
              <a:rPr lang="zh-CN" altLang="en-US" sz="800" b="1" dirty="0">
                <a:solidFill>
                  <a:schemeClr val="accent1">
                    <a:lumMod val="50000"/>
                  </a:schemeClr>
                </a:solidFill>
                <a:latin typeface="Century Gothic" panose="020B0502020202020204" pitchFamily="34" charset="0"/>
                <a:ea typeface="微软雅黑"/>
                <a:sym typeface="微软雅黑" pitchFamily="34" charset="-122"/>
              </a:rPr>
              <a:t> </a:t>
            </a:r>
            <a:endParaRPr lang="zh-CN" altLang="en-US" sz="800" b="1" dirty="0">
              <a:solidFill>
                <a:schemeClr val="accent1">
                  <a:lumMod val="50000"/>
                </a:schemeClr>
              </a:solidFill>
              <a:latin typeface="Century Gothic" panose="020B0502020202020204" pitchFamily="34" charset="0"/>
              <a:ea typeface="微软雅黑" pitchFamily="34" charset="-122"/>
              <a:sym typeface="微软雅黑" pitchFamily="34" charset="-122"/>
            </a:endParaRPr>
          </a:p>
        </p:txBody>
      </p:sp>
      <p:pic>
        <p:nvPicPr>
          <p:cNvPr id="107" name="图形 106" descr="云 纯色填充">
            <a:extLst>
              <a:ext uri="{FF2B5EF4-FFF2-40B4-BE49-F238E27FC236}">
                <a16:creationId xmlns:a16="http://schemas.microsoft.com/office/drawing/2014/main" id="{AA30CBD6-D537-2241-9095-B7D919BC251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26108" y="4459781"/>
            <a:ext cx="400734" cy="400734"/>
          </a:xfrm>
          <a:prstGeom prst="rect">
            <a:avLst/>
          </a:prstGeom>
        </p:spPr>
      </p:pic>
      <p:pic>
        <p:nvPicPr>
          <p:cNvPr id="108" name="图形 107" descr="云 纯色填充">
            <a:extLst>
              <a:ext uri="{FF2B5EF4-FFF2-40B4-BE49-F238E27FC236}">
                <a16:creationId xmlns:a16="http://schemas.microsoft.com/office/drawing/2014/main" id="{1C0ECD26-7479-BF40-A119-2DAE788823C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879144" y="4465753"/>
            <a:ext cx="400734" cy="400734"/>
          </a:xfrm>
          <a:prstGeom prst="rect">
            <a:avLst/>
          </a:prstGeom>
        </p:spPr>
      </p:pic>
      <p:pic>
        <p:nvPicPr>
          <p:cNvPr id="109" name="图形 108" descr="云 纯色填充">
            <a:extLst>
              <a:ext uri="{FF2B5EF4-FFF2-40B4-BE49-F238E27FC236}">
                <a16:creationId xmlns:a16="http://schemas.microsoft.com/office/drawing/2014/main" id="{D13ED391-132C-8849-B95D-DF1DA7376E8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427468" y="4465753"/>
            <a:ext cx="400734" cy="400734"/>
          </a:xfrm>
          <a:prstGeom prst="rect">
            <a:avLst/>
          </a:prstGeom>
        </p:spPr>
      </p:pic>
      <p:sp>
        <p:nvSpPr>
          <p:cNvPr id="110" name="标题 1">
            <a:extLst>
              <a:ext uri="{FF2B5EF4-FFF2-40B4-BE49-F238E27FC236}">
                <a16:creationId xmlns:a16="http://schemas.microsoft.com/office/drawing/2014/main" id="{87E3BB5E-7770-794F-86C4-B7EA1102E39A}"/>
              </a:ext>
            </a:extLst>
          </p:cNvPr>
          <p:cNvSpPr txBox="1">
            <a:spLocks/>
          </p:cNvSpPr>
          <p:nvPr/>
        </p:nvSpPr>
        <p:spPr>
          <a:xfrm>
            <a:off x="621344" y="24741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Comparison</a:t>
            </a:r>
            <a:r>
              <a:rPr kumimoji="1" lang="zh-CN" altLang="en-US" sz="2400" dirty="0"/>
              <a:t> </a:t>
            </a:r>
            <a:r>
              <a:rPr kumimoji="1" lang="en-US" altLang="zh-CN" sz="2400" dirty="0"/>
              <a:t>of</a:t>
            </a:r>
            <a:r>
              <a:rPr kumimoji="1" lang="zh-CN" altLang="en-US" sz="2400" dirty="0"/>
              <a:t> </a:t>
            </a:r>
            <a:r>
              <a:rPr kumimoji="1" lang="en-US" altLang="zh-CN" sz="2400" dirty="0"/>
              <a:t>Three</a:t>
            </a:r>
            <a:r>
              <a:rPr kumimoji="1" lang="zh-CN" altLang="en-US" sz="2400" dirty="0"/>
              <a:t> </a:t>
            </a:r>
            <a:r>
              <a:rPr kumimoji="1" lang="en-US" altLang="zh-CN" sz="2400" dirty="0"/>
              <a:t>Mainstream</a:t>
            </a:r>
            <a:r>
              <a:rPr kumimoji="1" lang="zh-CN" altLang="en-US" sz="2400" dirty="0"/>
              <a:t> </a:t>
            </a:r>
            <a:r>
              <a:rPr kumimoji="1" lang="en-US" altLang="zh-CN" sz="2400" dirty="0"/>
              <a:t>Cloud</a:t>
            </a:r>
            <a:r>
              <a:rPr kumimoji="1" lang="zh-CN" altLang="en-US" sz="2400" dirty="0"/>
              <a:t> </a:t>
            </a:r>
            <a:r>
              <a:rPr kumimoji="1" lang="en-US" altLang="zh-CN" sz="2400" dirty="0"/>
              <a:t>Service</a:t>
            </a:r>
            <a:r>
              <a:rPr kumimoji="1" lang="zh-CN" altLang="en-US" sz="2400" dirty="0"/>
              <a:t> </a:t>
            </a:r>
          </a:p>
        </p:txBody>
      </p:sp>
      <p:sp>
        <p:nvSpPr>
          <p:cNvPr id="113" name="日期占位符 2">
            <a:extLst>
              <a:ext uri="{FF2B5EF4-FFF2-40B4-BE49-F238E27FC236}">
                <a16:creationId xmlns:a16="http://schemas.microsoft.com/office/drawing/2014/main" id="{136568B5-AED4-F744-A1FF-F371A1F286A1}"/>
              </a:ext>
            </a:extLst>
          </p:cNvPr>
          <p:cNvSpPr>
            <a:spLocks noGrp="1"/>
          </p:cNvSpPr>
          <p:nvPr>
            <p:ph type="dt" sz="half" idx="10"/>
          </p:nvPr>
        </p:nvSpPr>
        <p:spPr>
          <a:xfrm>
            <a:off x="1089660" y="641561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14" name="灯片编号占位符 4">
            <a:extLst>
              <a:ext uri="{FF2B5EF4-FFF2-40B4-BE49-F238E27FC236}">
                <a16:creationId xmlns:a16="http://schemas.microsoft.com/office/drawing/2014/main" id="{C89E5F27-454E-FE41-8DB5-E11C53CDF1C8}"/>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4</a:t>
            </a:fld>
            <a:endParaRPr lang="zh-CN" altLang="en-US" dirty="0"/>
          </a:p>
        </p:txBody>
      </p:sp>
      <p:sp>
        <p:nvSpPr>
          <p:cNvPr id="2" name="AutoShape 2" descr="https://powerpoint.officeapps.live.com/pods/GetClipboardImage.ashx?Id=fc0894dd-60a2-490d-8c65-5761f8b3f4f4&amp;DC=PSG4&amp;pkey=b5bfc898-ba28-46a7-b9b4-6fe7d6973737&amp;wdoverrides=GetClipboardImageEnabled:true">
            <a:extLst>
              <a:ext uri="{FF2B5EF4-FFF2-40B4-BE49-F238E27FC236}">
                <a16:creationId xmlns:a16="http://schemas.microsoft.com/office/drawing/2014/main" id="{65795EE9-9C72-CC46-B39D-92EFB38262A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279024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C9D4FF8E-40FB-F74E-914D-F6166501816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50249EB6-9A24-2C4B-8F0B-4DF571F0A58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sp>
        <p:nvSpPr>
          <p:cNvPr id="7" name="三角形 6">
            <a:extLst>
              <a:ext uri="{FF2B5EF4-FFF2-40B4-BE49-F238E27FC236}">
                <a16:creationId xmlns:a16="http://schemas.microsoft.com/office/drawing/2014/main" id="{D6BAD97A-D9BC-E747-BB39-775B3D6827D6}"/>
              </a:ext>
            </a:extLst>
          </p:cNvPr>
          <p:cNvSpPr/>
          <p:nvPr/>
        </p:nvSpPr>
        <p:spPr>
          <a:xfrm>
            <a:off x="8013571" y="2663756"/>
            <a:ext cx="2108223" cy="1464157"/>
          </a:xfrm>
          <a:prstGeom prst="triangle">
            <a:avLst/>
          </a:prstGeom>
          <a:solidFill>
            <a:srgbClr val="00B0F0">
              <a:alpha val="8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8" name="椭圆 7">
            <a:extLst>
              <a:ext uri="{FF2B5EF4-FFF2-40B4-BE49-F238E27FC236}">
                <a16:creationId xmlns:a16="http://schemas.microsoft.com/office/drawing/2014/main" id="{6150BC04-DDAC-4641-97F2-CD2B7043654E}"/>
              </a:ext>
            </a:extLst>
          </p:cNvPr>
          <p:cNvSpPr/>
          <p:nvPr/>
        </p:nvSpPr>
        <p:spPr>
          <a:xfrm>
            <a:off x="8622861" y="2254900"/>
            <a:ext cx="878541" cy="87854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9" name="椭圆 8">
            <a:extLst>
              <a:ext uri="{FF2B5EF4-FFF2-40B4-BE49-F238E27FC236}">
                <a16:creationId xmlns:a16="http://schemas.microsoft.com/office/drawing/2014/main" id="{C404BBAE-5BD0-FF4E-ADA9-6267E58462E8}"/>
              </a:ext>
            </a:extLst>
          </p:cNvPr>
          <p:cNvSpPr/>
          <p:nvPr/>
        </p:nvSpPr>
        <p:spPr>
          <a:xfrm>
            <a:off x="7613135" y="3543472"/>
            <a:ext cx="878541" cy="878541"/>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0" name="椭圆 9">
            <a:extLst>
              <a:ext uri="{FF2B5EF4-FFF2-40B4-BE49-F238E27FC236}">
                <a16:creationId xmlns:a16="http://schemas.microsoft.com/office/drawing/2014/main" id="{F5BB0593-F140-8D49-9168-0E3DDB698644}"/>
              </a:ext>
            </a:extLst>
          </p:cNvPr>
          <p:cNvSpPr/>
          <p:nvPr/>
        </p:nvSpPr>
        <p:spPr>
          <a:xfrm>
            <a:off x="9643689" y="3543472"/>
            <a:ext cx="878541" cy="878541"/>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1" name="矩形 10">
            <a:extLst>
              <a:ext uri="{FF2B5EF4-FFF2-40B4-BE49-F238E27FC236}">
                <a16:creationId xmlns:a16="http://schemas.microsoft.com/office/drawing/2014/main" id="{314604C6-8526-194C-9AB8-101DA34797CF}"/>
              </a:ext>
            </a:extLst>
          </p:cNvPr>
          <p:cNvSpPr/>
          <p:nvPr/>
        </p:nvSpPr>
        <p:spPr>
          <a:xfrm>
            <a:off x="6998293" y="4706962"/>
            <a:ext cx="2108223" cy="622286"/>
          </a:xfrm>
          <a:prstGeom prst="rect">
            <a:avLst/>
          </a:prstGeom>
        </p:spPr>
        <p:txBody>
          <a:bodyPr wrap="square" lIns="91440" tIns="45720" rIns="91440" bIns="45720" anchor="t">
            <a:spAutoFit/>
          </a:bodyPr>
          <a:lstStyle/>
          <a:p>
            <a:pPr algn="ctr">
              <a:lnSpc>
                <a:spcPct val="130000"/>
              </a:lnSpc>
            </a:pPr>
            <a:r>
              <a:rPr lang="en-US" altLang="zh-CN" sz="1400" dirty="0">
                <a:latin typeface="Century Gothic"/>
                <a:ea typeface="微软雅黑"/>
              </a:rPr>
              <a:t>Reduced</a:t>
            </a:r>
            <a:r>
              <a:rPr lang="zh-CN" altLang="en-US" sz="1400" dirty="0">
                <a:latin typeface="Century Gothic"/>
                <a:ea typeface="微软雅黑"/>
              </a:rPr>
              <a:t> </a:t>
            </a:r>
            <a:r>
              <a:rPr lang="en-US" altLang="zh-CN" sz="1400" dirty="0">
                <a:latin typeface="Century Gothic"/>
                <a:ea typeface="微软雅黑"/>
              </a:rPr>
              <a:t>CAPEX</a:t>
            </a:r>
          </a:p>
          <a:p>
            <a:pPr algn="ctr">
              <a:lnSpc>
                <a:spcPct val="130000"/>
              </a:lnSpc>
            </a:pPr>
            <a:r>
              <a:rPr lang="en-US" altLang="zh-CN" sz="1400" dirty="0">
                <a:latin typeface="Century Gothic"/>
                <a:ea typeface="微软雅黑"/>
              </a:rPr>
              <a:t>by 46%</a:t>
            </a:r>
            <a:endParaRPr lang="en-US" altLang="zh-CN" sz="1400" dirty="0">
              <a:latin typeface="Century Gothic" panose="020B0502020202020204" pitchFamily="34" charset="0"/>
              <a:ea typeface="微软雅黑" panose="020B0503020204020204" charset="-122"/>
            </a:endParaRPr>
          </a:p>
        </p:txBody>
      </p:sp>
      <p:sp>
        <p:nvSpPr>
          <p:cNvPr id="12" name="矩形 11">
            <a:extLst>
              <a:ext uri="{FF2B5EF4-FFF2-40B4-BE49-F238E27FC236}">
                <a16:creationId xmlns:a16="http://schemas.microsoft.com/office/drawing/2014/main" id="{B2EC97E8-E6D8-4A44-83AB-E02377673FB8}"/>
              </a:ext>
            </a:extLst>
          </p:cNvPr>
          <p:cNvSpPr/>
          <p:nvPr/>
        </p:nvSpPr>
        <p:spPr>
          <a:xfrm>
            <a:off x="8988313" y="4706961"/>
            <a:ext cx="2266962" cy="902363"/>
          </a:xfrm>
          <a:prstGeom prst="rect">
            <a:avLst/>
          </a:prstGeom>
        </p:spPr>
        <p:txBody>
          <a:bodyPr wrap="square" lIns="91440" tIns="45720" rIns="91440" bIns="45720" anchor="t">
            <a:spAutoFit/>
          </a:bodyPr>
          <a:lstStyle/>
          <a:p>
            <a:pPr algn="ctr">
              <a:lnSpc>
                <a:spcPct val="130000"/>
              </a:lnSpc>
            </a:pPr>
            <a:r>
              <a:rPr lang="en-US" altLang="zh-CN" sz="1400" dirty="0">
                <a:latin typeface="Century Gothic"/>
                <a:ea typeface="微软雅黑"/>
              </a:rPr>
              <a:t>Reduced</a:t>
            </a:r>
            <a:r>
              <a:rPr lang="zh-CN" altLang="en-US" sz="1400" dirty="0">
                <a:latin typeface="Century Gothic"/>
                <a:ea typeface="微软雅黑"/>
              </a:rPr>
              <a:t> </a:t>
            </a:r>
            <a:r>
              <a:rPr lang="en-US" altLang="zh-CN" sz="1400" dirty="0">
                <a:latin typeface="Century Gothic"/>
                <a:ea typeface="微软雅黑"/>
              </a:rPr>
              <a:t>OPEX and</a:t>
            </a:r>
          </a:p>
          <a:p>
            <a:pPr algn="ctr">
              <a:lnSpc>
                <a:spcPct val="130000"/>
              </a:lnSpc>
            </a:pPr>
            <a:r>
              <a:rPr lang="en-US" altLang="zh-CN" sz="1400" dirty="0">
                <a:latin typeface="Century Gothic"/>
                <a:ea typeface="微软雅黑"/>
              </a:rPr>
              <a:t>productivity</a:t>
            </a:r>
            <a:r>
              <a:rPr lang="zh-CN" altLang="en-US" sz="1400" dirty="0">
                <a:latin typeface="Century Gothic"/>
                <a:ea typeface="微软雅黑"/>
              </a:rPr>
              <a:t> </a:t>
            </a:r>
            <a:r>
              <a:rPr lang="en-US" altLang="zh-CN" sz="1400" dirty="0">
                <a:latin typeface="Century Gothic"/>
                <a:ea typeface="微软雅黑"/>
              </a:rPr>
              <a:t>improved</a:t>
            </a:r>
            <a:r>
              <a:rPr lang="zh-CN" altLang="en-US" sz="1400" dirty="0">
                <a:latin typeface="Century Gothic"/>
                <a:ea typeface="微软雅黑"/>
              </a:rPr>
              <a:t> </a:t>
            </a:r>
            <a:r>
              <a:rPr lang="en-US" altLang="zh-CN" sz="1400" dirty="0">
                <a:latin typeface="Century Gothic"/>
                <a:ea typeface="微软雅黑"/>
              </a:rPr>
              <a:t>by</a:t>
            </a:r>
            <a:r>
              <a:rPr lang="zh-CN" altLang="en-US" sz="1400" dirty="0">
                <a:latin typeface="Century Gothic"/>
                <a:ea typeface="微软雅黑"/>
              </a:rPr>
              <a:t> </a:t>
            </a:r>
            <a:r>
              <a:rPr lang="en-US" altLang="zh-CN" sz="1400" dirty="0">
                <a:latin typeface="Century Gothic"/>
                <a:ea typeface="微软雅黑"/>
              </a:rPr>
              <a:t>58%</a:t>
            </a:r>
          </a:p>
        </p:txBody>
      </p:sp>
      <p:sp>
        <p:nvSpPr>
          <p:cNvPr id="13" name="矩形 12">
            <a:extLst>
              <a:ext uri="{FF2B5EF4-FFF2-40B4-BE49-F238E27FC236}">
                <a16:creationId xmlns:a16="http://schemas.microsoft.com/office/drawing/2014/main" id="{7A1B73E0-219C-F148-A106-16F77EA99FD4}"/>
              </a:ext>
            </a:extLst>
          </p:cNvPr>
          <p:cNvSpPr/>
          <p:nvPr/>
        </p:nvSpPr>
        <p:spPr>
          <a:xfrm>
            <a:off x="7803759" y="1700289"/>
            <a:ext cx="2496820" cy="342210"/>
          </a:xfrm>
          <a:prstGeom prst="rect">
            <a:avLst/>
          </a:prstGeom>
        </p:spPr>
        <p:txBody>
          <a:bodyPr wrap="square">
            <a:spAutoFit/>
          </a:bodyPr>
          <a:lstStyle/>
          <a:p>
            <a:pPr algn="ctr">
              <a:lnSpc>
                <a:spcPct val="130000"/>
              </a:lnSpc>
            </a:pPr>
            <a:r>
              <a:rPr lang="en-US" altLang="zh-CN" sz="1400" dirty="0">
                <a:latin typeface="Century Gothic" panose="020B0502020202020204" pitchFamily="34" charset="0"/>
                <a:ea typeface="微软雅黑" panose="020B0503020204020204" charset="-122"/>
              </a:rPr>
              <a:t>Reliability &amp;</a:t>
            </a:r>
            <a:r>
              <a:rPr lang="zh-CN" altLang="en-US" sz="1400" dirty="0">
                <a:latin typeface="Century Gothic" panose="020B0502020202020204" pitchFamily="34" charset="0"/>
                <a:ea typeface="微软雅黑" panose="020B0503020204020204" charset="-122"/>
              </a:rPr>
              <a:t> </a:t>
            </a:r>
            <a:r>
              <a:rPr lang="en-US" altLang="zh-CN" sz="1400" dirty="0">
                <a:latin typeface="Century Gothic" panose="020B0502020202020204" pitchFamily="34" charset="0"/>
                <a:ea typeface="微软雅黑" panose="020B0503020204020204" charset="-122"/>
              </a:rPr>
              <a:t>Agility</a:t>
            </a:r>
          </a:p>
        </p:txBody>
      </p:sp>
      <p:pic>
        <p:nvPicPr>
          <p:cNvPr id="14" name="图片 13">
            <a:extLst>
              <a:ext uri="{FF2B5EF4-FFF2-40B4-BE49-F238E27FC236}">
                <a16:creationId xmlns:a16="http://schemas.microsoft.com/office/drawing/2014/main" id="{C1AF5A03-8B28-E44C-878C-F536FC97596D}"/>
              </a:ext>
            </a:extLst>
          </p:cNvPr>
          <p:cNvPicPr>
            <a:picLocks noChangeAspect="1"/>
          </p:cNvPicPr>
          <p:nvPr/>
        </p:nvPicPr>
        <p:blipFill>
          <a:blip r:embed="rId3"/>
          <a:stretch>
            <a:fillRect/>
          </a:stretch>
        </p:blipFill>
        <p:spPr>
          <a:xfrm>
            <a:off x="7833858" y="3748754"/>
            <a:ext cx="451608" cy="451608"/>
          </a:xfrm>
          <a:prstGeom prst="rect">
            <a:avLst/>
          </a:prstGeom>
        </p:spPr>
      </p:pic>
      <p:pic>
        <p:nvPicPr>
          <p:cNvPr id="15" name="图片 14">
            <a:extLst>
              <a:ext uri="{FF2B5EF4-FFF2-40B4-BE49-F238E27FC236}">
                <a16:creationId xmlns:a16="http://schemas.microsoft.com/office/drawing/2014/main" id="{52DCD14B-D9A9-CB44-B810-7C49B11F860C}"/>
              </a:ext>
            </a:extLst>
          </p:cNvPr>
          <p:cNvPicPr>
            <a:picLocks noChangeAspect="1"/>
          </p:cNvPicPr>
          <p:nvPr/>
        </p:nvPicPr>
        <p:blipFill>
          <a:blip r:embed="rId4"/>
          <a:stretch>
            <a:fillRect/>
          </a:stretch>
        </p:blipFill>
        <p:spPr>
          <a:xfrm>
            <a:off x="8859216" y="2493347"/>
            <a:ext cx="405830" cy="405830"/>
          </a:xfrm>
          <a:prstGeom prst="rect">
            <a:avLst/>
          </a:prstGeom>
        </p:spPr>
      </p:pic>
      <p:pic>
        <p:nvPicPr>
          <p:cNvPr id="16" name="图片 15">
            <a:extLst>
              <a:ext uri="{FF2B5EF4-FFF2-40B4-BE49-F238E27FC236}">
                <a16:creationId xmlns:a16="http://schemas.microsoft.com/office/drawing/2014/main" id="{E4EE5811-4F09-ED4A-8A01-4159F127FC72}"/>
              </a:ext>
            </a:extLst>
          </p:cNvPr>
          <p:cNvPicPr>
            <a:picLocks noChangeAspect="1"/>
          </p:cNvPicPr>
          <p:nvPr/>
        </p:nvPicPr>
        <p:blipFill>
          <a:blip r:embed="rId5"/>
          <a:stretch>
            <a:fillRect/>
          </a:stretch>
        </p:blipFill>
        <p:spPr>
          <a:xfrm>
            <a:off x="9865338" y="3765122"/>
            <a:ext cx="435241" cy="435240"/>
          </a:xfrm>
          <a:prstGeom prst="rect">
            <a:avLst/>
          </a:prstGeom>
        </p:spPr>
      </p:pic>
      <p:sp>
        <p:nvSpPr>
          <p:cNvPr id="17" name="标题 1">
            <a:extLst>
              <a:ext uri="{FF2B5EF4-FFF2-40B4-BE49-F238E27FC236}">
                <a16:creationId xmlns:a16="http://schemas.microsoft.com/office/drawing/2014/main" id="{979E5247-45C0-7B4D-806F-0E506C4DD01E}"/>
              </a:ext>
            </a:extLst>
          </p:cNvPr>
          <p:cNvSpPr txBox="1">
            <a:spLocks/>
          </p:cNvSpPr>
          <p:nvPr/>
        </p:nvSpPr>
        <p:spPr>
          <a:xfrm>
            <a:off x="660397" y="354223"/>
            <a:ext cx="10515600" cy="6041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HCI-Based</a:t>
            </a:r>
            <a:r>
              <a:rPr kumimoji="1" lang="zh-CN" altLang="en-US" sz="2400" dirty="0"/>
              <a:t> </a:t>
            </a:r>
            <a:r>
              <a:rPr kumimoji="1" lang="en-US" altLang="zh-CN" sz="2400" dirty="0"/>
              <a:t>SDDC</a:t>
            </a:r>
            <a:r>
              <a:rPr kumimoji="1" lang="zh-CN" altLang="en-US" sz="2400" dirty="0"/>
              <a:t> </a:t>
            </a:r>
            <a:r>
              <a:rPr kumimoji="1" lang="en-US" altLang="zh-CN" sz="2400" dirty="0"/>
              <a:t>most</a:t>
            </a:r>
            <a:r>
              <a:rPr kumimoji="1" lang="zh-CN" altLang="en-US" sz="2400" dirty="0"/>
              <a:t> P</a:t>
            </a:r>
            <a:r>
              <a:rPr kumimoji="1" lang="en-US" altLang="zh-CN" sz="2400" dirty="0" err="1"/>
              <a:t>opular</a:t>
            </a:r>
            <a:r>
              <a:rPr kumimoji="1" lang="zh-CN" altLang="en-US" sz="2400" dirty="0"/>
              <a:t> </a:t>
            </a:r>
            <a:r>
              <a:rPr kumimoji="1" lang="en-US" altLang="zh-CN" sz="2400" dirty="0"/>
              <a:t>Solution </a:t>
            </a:r>
            <a:br>
              <a:rPr kumimoji="1" lang="en-US" altLang="zh-CN" sz="2400" dirty="0"/>
            </a:br>
            <a:r>
              <a:rPr kumimoji="1" lang="en-US" altLang="zh-CN" sz="2400" dirty="0"/>
              <a:t>for On-Premise</a:t>
            </a:r>
            <a:r>
              <a:rPr kumimoji="1" lang="zh-CN" altLang="en-US" sz="2400" dirty="0"/>
              <a:t> </a:t>
            </a:r>
            <a:r>
              <a:rPr kumimoji="1" lang="en-US" altLang="zh-CN" sz="2400" dirty="0"/>
              <a:t>Private</a:t>
            </a:r>
            <a:r>
              <a:rPr kumimoji="1" lang="zh-CN" altLang="en-US" sz="2400" dirty="0"/>
              <a:t> </a:t>
            </a:r>
            <a:r>
              <a:rPr kumimoji="1" lang="en-US" altLang="zh-CN" sz="2400" dirty="0"/>
              <a:t>Cloud</a:t>
            </a:r>
            <a:r>
              <a:rPr kumimoji="1" lang="zh-CN" altLang="en-US" sz="2400" dirty="0"/>
              <a:t> </a:t>
            </a:r>
            <a:r>
              <a:rPr kumimoji="1" lang="en-US" altLang="zh-CN" sz="2400" dirty="0"/>
              <a:t>Data</a:t>
            </a:r>
            <a:r>
              <a:rPr kumimoji="1" lang="zh-CN" altLang="en-US" sz="2400" dirty="0"/>
              <a:t> </a:t>
            </a:r>
            <a:r>
              <a:rPr kumimoji="1" lang="en-US" altLang="zh-CN" sz="2400" dirty="0"/>
              <a:t>Center</a:t>
            </a:r>
            <a:r>
              <a:rPr kumimoji="1" lang="zh-CN" altLang="en-US" sz="2400" dirty="0"/>
              <a:t> </a:t>
            </a:r>
          </a:p>
        </p:txBody>
      </p:sp>
      <p:pic>
        <p:nvPicPr>
          <p:cNvPr id="4" name="图片 3">
            <a:extLst>
              <a:ext uri="{FF2B5EF4-FFF2-40B4-BE49-F238E27FC236}">
                <a16:creationId xmlns:a16="http://schemas.microsoft.com/office/drawing/2014/main" id="{A712171E-E0A1-8744-98FB-D47F711DD10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1878" y="1704724"/>
            <a:ext cx="4697496" cy="3980722"/>
          </a:xfrm>
          <a:prstGeom prst="rect">
            <a:avLst/>
          </a:prstGeom>
        </p:spPr>
      </p:pic>
    </p:spTree>
    <p:extLst>
      <p:ext uri="{BB962C8B-B14F-4D97-AF65-F5344CB8AC3E}">
        <p14:creationId xmlns:p14="http://schemas.microsoft.com/office/powerpoint/2010/main" val="1789740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72D3186E-5CEA-D543-ABDC-4B899A8CBC3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86A4DBA9-6626-884D-9826-B5C980C26FA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sp>
        <p:nvSpPr>
          <p:cNvPr id="6" name="文本框 4">
            <a:extLst>
              <a:ext uri="{FF2B5EF4-FFF2-40B4-BE49-F238E27FC236}">
                <a16:creationId xmlns:a16="http://schemas.microsoft.com/office/drawing/2014/main" id="{F90EED10-867E-8244-BD2C-3CE73EE08860}"/>
              </a:ext>
            </a:extLst>
          </p:cNvPr>
          <p:cNvSpPr txBox="1"/>
          <p:nvPr/>
        </p:nvSpPr>
        <p:spPr>
          <a:xfrm>
            <a:off x="2102992" y="5386988"/>
            <a:ext cx="7900221" cy="791563"/>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kumimoji="1" lang="en-US" altLang="zh-CN" sz="1600" b="1" dirty="0">
                <a:solidFill>
                  <a:schemeClr val="accent1">
                    <a:lumMod val="50000"/>
                  </a:schemeClr>
                </a:solidFill>
                <a:latin typeface="Century Gothic" panose="020B0502020202020204" pitchFamily="34" charset="0"/>
                <a:ea typeface="等线"/>
              </a:rPr>
              <a:t>SDDC</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focuses</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on</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transformation of traditional</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data</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center</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and</a:t>
            </a:r>
            <a:r>
              <a:rPr kumimoji="1" lang="zh-CN" altLang="en-US" sz="1600" b="1" dirty="0">
                <a:solidFill>
                  <a:schemeClr val="accent1">
                    <a:lumMod val="50000"/>
                  </a:schemeClr>
                </a:solidFill>
                <a:latin typeface="Century Gothic" panose="020B0502020202020204" pitchFamily="34" charset="0"/>
                <a:ea typeface="等线"/>
              </a:rPr>
              <a:t> provides </a:t>
            </a:r>
            <a:r>
              <a:rPr kumimoji="1" lang="en-US" altLang="zh-CN" sz="1600" b="1" dirty="0">
                <a:solidFill>
                  <a:schemeClr val="accent1">
                    <a:lumMod val="50000"/>
                  </a:schemeClr>
                </a:solidFill>
                <a:latin typeface="Century Gothic" panose="020B0502020202020204" pitchFamily="34" charset="0"/>
                <a:ea typeface="等线"/>
              </a:rPr>
              <a:t>easy</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connection</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to the</a:t>
            </a:r>
            <a:r>
              <a:rPr kumimoji="1" lang="zh-CN" altLang="en-US" sz="1600" b="1" dirty="0">
                <a:solidFill>
                  <a:schemeClr val="accent1">
                    <a:lumMod val="50000"/>
                  </a:schemeClr>
                </a:solidFill>
                <a:latin typeface="Century Gothic" panose="020B0502020202020204" pitchFamily="34" charset="0"/>
                <a:ea typeface="等线"/>
              </a:rPr>
              <a:t> </a:t>
            </a:r>
            <a:r>
              <a:rPr kumimoji="1" lang="en-US" altLang="zh-CN" sz="1600" b="1" dirty="0">
                <a:solidFill>
                  <a:schemeClr val="accent1">
                    <a:lumMod val="50000"/>
                  </a:schemeClr>
                </a:solidFill>
                <a:latin typeface="Century Gothic" panose="020B0502020202020204" pitchFamily="34" charset="0"/>
                <a:ea typeface="等线"/>
              </a:rPr>
              <a:t>Cloud.</a:t>
            </a:r>
            <a:endParaRPr kumimoji="1" lang="zh-CN" altLang="en-US" sz="1600" b="1" dirty="0">
              <a:solidFill>
                <a:schemeClr val="accent1">
                  <a:lumMod val="50000"/>
                </a:schemeClr>
              </a:solidFill>
              <a:latin typeface="Century Gothic" panose="020B0502020202020204" pitchFamily="34" charset="0"/>
              <a:ea typeface="等线"/>
            </a:endParaRPr>
          </a:p>
        </p:txBody>
      </p:sp>
      <p:grpSp>
        <p:nvGrpSpPr>
          <p:cNvPr id="7" name="组合 6">
            <a:extLst>
              <a:ext uri="{FF2B5EF4-FFF2-40B4-BE49-F238E27FC236}">
                <a16:creationId xmlns:a16="http://schemas.microsoft.com/office/drawing/2014/main" id="{D5F7FFD4-4BD7-AE42-BAB9-2C0FE7D2703E}"/>
              </a:ext>
            </a:extLst>
          </p:cNvPr>
          <p:cNvGrpSpPr/>
          <p:nvPr/>
        </p:nvGrpSpPr>
        <p:grpSpPr>
          <a:xfrm>
            <a:off x="1400939" y="1000646"/>
            <a:ext cx="9515475" cy="4208547"/>
            <a:chOff x="-819487" y="1371850"/>
            <a:chExt cx="10846296" cy="4797149"/>
          </a:xfrm>
        </p:grpSpPr>
        <p:pic>
          <p:nvPicPr>
            <p:cNvPr id="8" name="图形 7">
              <a:extLst>
                <a:ext uri="{FF2B5EF4-FFF2-40B4-BE49-F238E27FC236}">
                  <a16:creationId xmlns:a16="http://schemas.microsoft.com/office/drawing/2014/main" id="{41ED84E8-D1AD-1E4F-AF1C-8D92461AD08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42344" y="1371850"/>
              <a:ext cx="2951019" cy="1978157"/>
            </a:xfrm>
            <a:prstGeom prst="rect">
              <a:avLst/>
            </a:prstGeom>
          </p:spPr>
        </p:pic>
        <p:pic>
          <p:nvPicPr>
            <p:cNvPr id="9" name="图形 8">
              <a:extLst>
                <a:ext uri="{FF2B5EF4-FFF2-40B4-BE49-F238E27FC236}">
                  <a16:creationId xmlns:a16="http://schemas.microsoft.com/office/drawing/2014/main" id="{2465B85B-8616-8846-AD7B-92969EA25D4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19726" y="1371850"/>
              <a:ext cx="2951019" cy="1978157"/>
            </a:xfrm>
            <a:prstGeom prst="rect">
              <a:avLst/>
            </a:prstGeom>
          </p:spPr>
        </p:pic>
        <p:pic>
          <p:nvPicPr>
            <p:cNvPr id="10" name="图形 9">
              <a:extLst>
                <a:ext uri="{FF2B5EF4-FFF2-40B4-BE49-F238E27FC236}">
                  <a16:creationId xmlns:a16="http://schemas.microsoft.com/office/drawing/2014/main" id="{4CB0DA76-6178-1E4C-B587-83BCCEE9BD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29602" y="1621651"/>
              <a:ext cx="3467100" cy="2324100"/>
            </a:xfrm>
            <a:prstGeom prst="rect">
              <a:avLst/>
            </a:prstGeom>
          </p:spPr>
        </p:pic>
        <p:sp>
          <p:nvSpPr>
            <p:cNvPr id="11" name="矩形 10">
              <a:extLst>
                <a:ext uri="{FF2B5EF4-FFF2-40B4-BE49-F238E27FC236}">
                  <a16:creationId xmlns:a16="http://schemas.microsoft.com/office/drawing/2014/main" id="{A231D40D-3E31-444C-84D3-E8F0BF02C242}"/>
                </a:ext>
              </a:extLst>
            </p:cNvPr>
            <p:cNvSpPr/>
            <p:nvPr/>
          </p:nvSpPr>
          <p:spPr>
            <a:xfrm>
              <a:off x="1450656" y="2657089"/>
              <a:ext cx="1538866" cy="350822"/>
            </a:xfrm>
            <a:prstGeom prst="rect">
              <a:avLst/>
            </a:prstGeom>
          </p:spPr>
          <p:txBody>
            <a:bodyPr wrap="none" lIns="91440" tIns="45720" rIns="91440" bIns="45720" anchor="t">
              <a:spAutoFit/>
            </a:bodyPr>
            <a:lstStyle/>
            <a:p>
              <a:r>
                <a:rPr lang="en-US" altLang="zh-CN" sz="1400" b="1" dirty="0">
                  <a:solidFill>
                    <a:schemeClr val="accent6"/>
                  </a:solidFill>
                  <a:latin typeface="Century Gothic"/>
                </a:rPr>
                <a:t>Private Cloud</a:t>
              </a:r>
              <a:endParaRPr lang="en-US" sz="1400" b="1" dirty="0">
                <a:solidFill>
                  <a:schemeClr val="accent6"/>
                </a:solidFill>
                <a:latin typeface="Century Gothic" panose="020B0502020202020204" pitchFamily="34" charset="0"/>
              </a:endParaRPr>
            </a:p>
          </p:txBody>
        </p:sp>
        <p:sp>
          <p:nvSpPr>
            <p:cNvPr id="12" name="矩形 11">
              <a:extLst>
                <a:ext uri="{FF2B5EF4-FFF2-40B4-BE49-F238E27FC236}">
                  <a16:creationId xmlns:a16="http://schemas.microsoft.com/office/drawing/2014/main" id="{A5DC454E-65FC-584F-8D1B-6350BC63546F}"/>
                </a:ext>
              </a:extLst>
            </p:cNvPr>
            <p:cNvSpPr/>
            <p:nvPr/>
          </p:nvSpPr>
          <p:spPr>
            <a:xfrm>
              <a:off x="5981572" y="2657087"/>
              <a:ext cx="1467605" cy="350822"/>
            </a:xfrm>
            <a:prstGeom prst="rect">
              <a:avLst/>
            </a:prstGeom>
          </p:spPr>
          <p:txBody>
            <a:bodyPr wrap="none" lIns="91440" tIns="45720" rIns="91440" bIns="45720" anchor="t">
              <a:spAutoFit/>
            </a:bodyPr>
            <a:lstStyle/>
            <a:p>
              <a:r>
                <a:rPr lang="en-US" altLang="zh-CN" sz="1400" b="1" dirty="0">
                  <a:solidFill>
                    <a:schemeClr val="accent6"/>
                  </a:solidFill>
                  <a:latin typeface="Century Gothic"/>
                  <a:ea typeface="等线"/>
                </a:rPr>
                <a:t>Public Cloud</a:t>
              </a:r>
              <a:endParaRPr lang="en-US" sz="1400" b="1" dirty="0">
                <a:solidFill>
                  <a:schemeClr val="accent6"/>
                </a:solidFill>
                <a:latin typeface="Century Gothic" panose="020B0502020202020204" pitchFamily="34" charset="0"/>
              </a:endParaRPr>
            </a:p>
          </p:txBody>
        </p:sp>
        <p:sp>
          <p:nvSpPr>
            <p:cNvPr id="13" name="矩形 12">
              <a:extLst>
                <a:ext uri="{FF2B5EF4-FFF2-40B4-BE49-F238E27FC236}">
                  <a16:creationId xmlns:a16="http://schemas.microsoft.com/office/drawing/2014/main" id="{8A9D0394-6BBE-7844-ACDC-ED9DAD56176E}"/>
                </a:ext>
              </a:extLst>
            </p:cNvPr>
            <p:cNvSpPr/>
            <p:nvPr/>
          </p:nvSpPr>
          <p:spPr>
            <a:xfrm>
              <a:off x="3622267" y="2570305"/>
              <a:ext cx="1705140" cy="385904"/>
            </a:xfrm>
            <a:prstGeom prst="rect">
              <a:avLst/>
            </a:prstGeom>
          </p:spPr>
          <p:txBody>
            <a:bodyPr wrap="none">
              <a:spAutoFit/>
            </a:bodyPr>
            <a:lstStyle/>
            <a:p>
              <a:r>
                <a:rPr lang="en-US" altLang="zh-CN" sz="1600" b="1" dirty="0">
                  <a:solidFill>
                    <a:srgbClr val="30A1DC"/>
                  </a:solidFill>
                  <a:latin typeface="Century Gothic" panose="020B0502020202020204" pitchFamily="34" charset="0"/>
                </a:rPr>
                <a:t>Hybrid Cloud</a:t>
              </a:r>
              <a:endParaRPr lang="en-US" sz="1600" b="1" dirty="0">
                <a:solidFill>
                  <a:srgbClr val="30A1DC"/>
                </a:solidFill>
                <a:latin typeface="Century Gothic" panose="020B0502020202020204" pitchFamily="34" charset="0"/>
              </a:endParaRPr>
            </a:p>
          </p:txBody>
        </p:sp>
        <p:sp>
          <p:nvSpPr>
            <p:cNvPr id="14" name="文本框 13">
              <a:extLst>
                <a:ext uri="{FF2B5EF4-FFF2-40B4-BE49-F238E27FC236}">
                  <a16:creationId xmlns:a16="http://schemas.microsoft.com/office/drawing/2014/main" id="{9D574598-EEE5-D441-9980-5998CFCC3465}"/>
                </a:ext>
              </a:extLst>
            </p:cNvPr>
            <p:cNvSpPr txBox="1"/>
            <p:nvPr/>
          </p:nvSpPr>
          <p:spPr>
            <a:xfrm>
              <a:off x="3339203" y="2904758"/>
              <a:ext cx="2528919" cy="491150"/>
            </a:xfrm>
            <a:prstGeom prst="rect">
              <a:avLst/>
            </a:prstGeom>
            <a:noFill/>
          </p:spPr>
          <p:txBody>
            <a:bodyPr wrap="square" rtlCol="0">
              <a:spAutoFit/>
            </a:bodyPr>
            <a:lstStyle/>
            <a:p>
              <a:r>
                <a:rPr lang="en-US" sz="1100" dirty="0">
                  <a:latin typeface="Century Gothic" panose="020B0502020202020204" pitchFamily="34" charset="0"/>
                </a:rPr>
                <a:t>Seamlessly extend your data</a:t>
              </a:r>
            </a:p>
            <a:p>
              <a:r>
                <a:rPr lang="en-US" sz="1100" dirty="0">
                  <a:latin typeface="Century Gothic" panose="020B0502020202020204" pitchFamily="34" charset="0"/>
                </a:rPr>
                <a:t>center to the public cloud</a:t>
              </a:r>
            </a:p>
          </p:txBody>
        </p:sp>
        <p:sp>
          <p:nvSpPr>
            <p:cNvPr id="15" name="矩形 14">
              <a:extLst>
                <a:ext uri="{FF2B5EF4-FFF2-40B4-BE49-F238E27FC236}">
                  <a16:creationId xmlns:a16="http://schemas.microsoft.com/office/drawing/2014/main" id="{49E71427-C59F-F841-AC4A-5EA6F7862E8F}"/>
                </a:ext>
              </a:extLst>
            </p:cNvPr>
            <p:cNvSpPr/>
            <p:nvPr/>
          </p:nvSpPr>
          <p:spPr>
            <a:xfrm>
              <a:off x="-819487" y="3492098"/>
              <a:ext cx="10846296" cy="2676901"/>
            </a:xfrm>
            <a:prstGeom prst="rect">
              <a:avLst/>
            </a:prstGeom>
            <a:solidFill>
              <a:schemeClr val="bg1"/>
            </a:solid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6" name="文本框 15">
              <a:extLst>
                <a:ext uri="{FF2B5EF4-FFF2-40B4-BE49-F238E27FC236}">
                  <a16:creationId xmlns:a16="http://schemas.microsoft.com/office/drawing/2014/main" id="{38CBB47D-273A-2C49-82B5-F61F50802F61}"/>
                </a:ext>
              </a:extLst>
            </p:cNvPr>
            <p:cNvSpPr txBox="1"/>
            <p:nvPr/>
          </p:nvSpPr>
          <p:spPr>
            <a:xfrm>
              <a:off x="2542660" y="3604160"/>
              <a:ext cx="3881325" cy="778970"/>
            </a:xfrm>
            <a:prstGeom prst="rect">
              <a:avLst/>
            </a:prstGeom>
            <a:noFill/>
          </p:spPr>
          <p:txBody>
            <a:bodyPr wrap="square" rtlCol="0">
              <a:spAutoFit/>
            </a:bodyPr>
            <a:lstStyle/>
            <a:p>
              <a:pPr algn="ctr">
                <a:lnSpc>
                  <a:spcPct val="150000"/>
                </a:lnSpc>
              </a:pPr>
              <a:r>
                <a:rPr lang="en-US" sz="1600" b="1" dirty="0">
                  <a:solidFill>
                    <a:srgbClr val="30A1DC"/>
                  </a:solidFill>
                  <a:latin typeface="Century Gothic" panose="020B0502020202020204" pitchFamily="34" charset="0"/>
                </a:rPr>
                <a:t>Software-Defined Data Center</a:t>
              </a:r>
            </a:p>
            <a:p>
              <a:pPr algn="ctr">
                <a:lnSpc>
                  <a:spcPct val="150000"/>
                </a:lnSpc>
              </a:pPr>
              <a:r>
                <a:rPr lang="en-US" sz="1100" dirty="0">
                  <a:latin typeface="Century Gothic" panose="020B0502020202020204" pitchFamily="34" charset="0"/>
                </a:rPr>
                <a:t>Virtualize the entire data center</a:t>
              </a:r>
            </a:p>
          </p:txBody>
        </p:sp>
        <p:sp>
          <p:nvSpPr>
            <p:cNvPr id="17" name="矩形 16">
              <a:extLst>
                <a:ext uri="{FF2B5EF4-FFF2-40B4-BE49-F238E27FC236}">
                  <a16:creationId xmlns:a16="http://schemas.microsoft.com/office/drawing/2014/main" id="{7BECBBFA-55AB-CF4E-83FD-07BF47340A5B}"/>
                </a:ext>
              </a:extLst>
            </p:cNvPr>
            <p:cNvSpPr/>
            <p:nvPr/>
          </p:nvSpPr>
          <p:spPr>
            <a:xfrm>
              <a:off x="-267659" y="4514519"/>
              <a:ext cx="9821312" cy="1433027"/>
            </a:xfrm>
            <a:prstGeom prst="rect">
              <a:avLst/>
            </a:prstGeom>
            <a:solidFill>
              <a:srgbClr val="00B0F0">
                <a:alpha val="12000"/>
              </a:srgb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8" name="文本框 17">
              <a:extLst>
                <a:ext uri="{FF2B5EF4-FFF2-40B4-BE49-F238E27FC236}">
                  <a16:creationId xmlns:a16="http://schemas.microsoft.com/office/drawing/2014/main" id="{E1F56ED3-72E8-3F49-A77B-C965F7183489}"/>
                </a:ext>
              </a:extLst>
            </p:cNvPr>
            <p:cNvSpPr txBox="1"/>
            <p:nvPr/>
          </p:nvSpPr>
          <p:spPr>
            <a:xfrm>
              <a:off x="198488" y="5456293"/>
              <a:ext cx="2341418" cy="298198"/>
            </a:xfrm>
            <a:prstGeom prst="rect">
              <a:avLst/>
            </a:prstGeom>
            <a:noFill/>
          </p:spPr>
          <p:txBody>
            <a:bodyPr wrap="square" rtlCol="0">
              <a:spAutoFit/>
            </a:bodyPr>
            <a:lstStyle/>
            <a:p>
              <a:pPr algn="ctr"/>
              <a:r>
                <a:rPr lang="en-US" sz="1100" dirty="0">
                  <a:latin typeface="Century Gothic" panose="020B0502020202020204" pitchFamily="34" charset="0"/>
                </a:rPr>
                <a:t>Storage and Availability</a:t>
              </a:r>
            </a:p>
          </p:txBody>
        </p:sp>
        <p:sp>
          <p:nvSpPr>
            <p:cNvPr id="19" name="文本框 18">
              <a:extLst>
                <a:ext uri="{FF2B5EF4-FFF2-40B4-BE49-F238E27FC236}">
                  <a16:creationId xmlns:a16="http://schemas.microsoft.com/office/drawing/2014/main" id="{E5E57203-ACFC-6648-A2C2-121B3D3416F5}"/>
                </a:ext>
              </a:extLst>
            </p:cNvPr>
            <p:cNvSpPr txBox="1"/>
            <p:nvPr/>
          </p:nvSpPr>
          <p:spPr>
            <a:xfrm>
              <a:off x="3924864" y="5456293"/>
              <a:ext cx="1116913" cy="298198"/>
            </a:xfrm>
            <a:prstGeom prst="rect">
              <a:avLst/>
            </a:prstGeom>
            <a:noFill/>
          </p:spPr>
          <p:txBody>
            <a:bodyPr wrap="square" rtlCol="0">
              <a:spAutoFit/>
            </a:bodyPr>
            <a:lstStyle/>
            <a:p>
              <a:pPr algn="ctr"/>
              <a:r>
                <a:rPr lang="en-US" sz="1100" dirty="0">
                  <a:latin typeface="Century Gothic" panose="020B0502020202020204" pitchFamily="34" charset="0"/>
                </a:rPr>
                <a:t>Compute</a:t>
              </a:r>
            </a:p>
          </p:txBody>
        </p:sp>
        <p:sp>
          <p:nvSpPr>
            <p:cNvPr id="20" name="文本框 19">
              <a:extLst>
                <a:ext uri="{FF2B5EF4-FFF2-40B4-BE49-F238E27FC236}">
                  <a16:creationId xmlns:a16="http://schemas.microsoft.com/office/drawing/2014/main" id="{7B8F69DA-5537-2E45-A3F4-8F3354B19E6D}"/>
                </a:ext>
              </a:extLst>
            </p:cNvPr>
            <p:cNvSpPr txBox="1"/>
            <p:nvPr/>
          </p:nvSpPr>
          <p:spPr>
            <a:xfrm>
              <a:off x="7002862" y="5456293"/>
              <a:ext cx="1913228" cy="298198"/>
            </a:xfrm>
            <a:prstGeom prst="rect">
              <a:avLst/>
            </a:prstGeom>
            <a:noFill/>
          </p:spPr>
          <p:txBody>
            <a:bodyPr wrap="square" rtlCol="0">
              <a:spAutoFit/>
            </a:bodyPr>
            <a:lstStyle/>
            <a:p>
              <a:pPr algn="ctr"/>
              <a:r>
                <a:rPr lang="en-US" sz="1100" dirty="0">
                  <a:latin typeface="Century Gothic" panose="020B0502020202020204" pitchFamily="34" charset="0"/>
                </a:rPr>
                <a:t>Network and Security</a:t>
              </a:r>
            </a:p>
          </p:txBody>
        </p:sp>
        <p:sp>
          <p:nvSpPr>
            <p:cNvPr id="21" name="椭圆 20">
              <a:extLst>
                <a:ext uri="{FF2B5EF4-FFF2-40B4-BE49-F238E27FC236}">
                  <a16:creationId xmlns:a16="http://schemas.microsoft.com/office/drawing/2014/main" id="{86BEF2BD-8F88-FA40-A73C-1751B7B5AABD}"/>
                </a:ext>
              </a:extLst>
            </p:cNvPr>
            <p:cNvSpPr/>
            <p:nvPr/>
          </p:nvSpPr>
          <p:spPr>
            <a:xfrm>
              <a:off x="4192623" y="4773965"/>
              <a:ext cx="565431" cy="565431"/>
            </a:xfrm>
            <a:prstGeom prst="ellipse">
              <a:avLst/>
            </a:prstGeom>
            <a:solidFill>
              <a:srgbClr val="00B0F0"/>
            </a:solidFill>
            <a:ln w="92075">
              <a:solidFill>
                <a:srgbClr val="00B0F0">
                  <a:alpha val="2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tx1"/>
                </a:solidFill>
              </a:endParaRPr>
            </a:p>
          </p:txBody>
        </p:sp>
        <p:sp>
          <p:nvSpPr>
            <p:cNvPr id="22" name="椭圆 21">
              <a:extLst>
                <a:ext uri="{FF2B5EF4-FFF2-40B4-BE49-F238E27FC236}">
                  <a16:creationId xmlns:a16="http://schemas.microsoft.com/office/drawing/2014/main" id="{F948B30A-F00C-B242-AAA0-0136E33DB107}"/>
                </a:ext>
              </a:extLst>
            </p:cNvPr>
            <p:cNvSpPr/>
            <p:nvPr/>
          </p:nvSpPr>
          <p:spPr>
            <a:xfrm>
              <a:off x="1010526" y="4773965"/>
              <a:ext cx="565431" cy="565431"/>
            </a:xfrm>
            <a:prstGeom prst="ellipse">
              <a:avLst/>
            </a:prstGeom>
            <a:solidFill>
              <a:srgbClr val="79BD28"/>
            </a:solidFill>
            <a:ln w="92075">
              <a:solidFill>
                <a:srgbClr val="79BD28">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tx1"/>
                </a:solidFill>
              </a:endParaRPr>
            </a:p>
          </p:txBody>
        </p:sp>
        <p:sp>
          <p:nvSpPr>
            <p:cNvPr id="23" name="椭圆 22">
              <a:extLst>
                <a:ext uri="{FF2B5EF4-FFF2-40B4-BE49-F238E27FC236}">
                  <a16:creationId xmlns:a16="http://schemas.microsoft.com/office/drawing/2014/main" id="{6E17B5CA-EEA4-7246-8E84-83BFECEE4640}"/>
                </a:ext>
              </a:extLst>
            </p:cNvPr>
            <p:cNvSpPr/>
            <p:nvPr/>
          </p:nvSpPr>
          <p:spPr>
            <a:xfrm>
              <a:off x="7652598" y="4815122"/>
              <a:ext cx="565431" cy="565431"/>
            </a:xfrm>
            <a:prstGeom prst="ellipse">
              <a:avLst/>
            </a:prstGeom>
            <a:solidFill>
              <a:srgbClr val="0070C0"/>
            </a:solidFill>
            <a:ln w="92075">
              <a:solidFill>
                <a:srgbClr val="0070C0">
                  <a:alpha val="2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tx1"/>
                </a:solidFill>
              </a:endParaRPr>
            </a:p>
          </p:txBody>
        </p:sp>
        <p:pic>
          <p:nvPicPr>
            <p:cNvPr id="24" name="图形 23">
              <a:extLst>
                <a:ext uri="{FF2B5EF4-FFF2-40B4-BE49-F238E27FC236}">
                  <a16:creationId xmlns:a16="http://schemas.microsoft.com/office/drawing/2014/main" id="{0B204267-3842-0F44-8118-C9B4263EFC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82222" y="4942492"/>
              <a:ext cx="311140" cy="311140"/>
            </a:xfrm>
            <a:prstGeom prst="rect">
              <a:avLst/>
            </a:prstGeom>
          </p:spPr>
        </p:pic>
        <p:pic>
          <p:nvPicPr>
            <p:cNvPr id="25" name="图形 24">
              <a:extLst>
                <a:ext uri="{FF2B5EF4-FFF2-40B4-BE49-F238E27FC236}">
                  <a16:creationId xmlns:a16="http://schemas.microsoft.com/office/drawing/2014/main" id="{95D3C427-6398-384E-8C37-4D2B136AFC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42827" y="4904344"/>
              <a:ext cx="307829" cy="307829"/>
            </a:xfrm>
            <a:prstGeom prst="rect">
              <a:avLst/>
            </a:prstGeom>
          </p:spPr>
        </p:pic>
        <p:pic>
          <p:nvPicPr>
            <p:cNvPr id="26" name="图形 25">
              <a:extLst>
                <a:ext uri="{FF2B5EF4-FFF2-40B4-BE49-F238E27FC236}">
                  <a16:creationId xmlns:a16="http://schemas.microsoft.com/office/drawing/2014/main" id="{21ADE536-4511-8E47-8D83-E6262A78146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35892" y="4922850"/>
              <a:ext cx="279473" cy="279473"/>
            </a:xfrm>
            <a:prstGeom prst="rect">
              <a:avLst/>
            </a:prstGeom>
          </p:spPr>
        </p:pic>
        <p:sp>
          <p:nvSpPr>
            <p:cNvPr id="27" name="Freeform 189">
              <a:extLst>
                <a:ext uri="{FF2B5EF4-FFF2-40B4-BE49-F238E27FC236}">
                  <a16:creationId xmlns:a16="http://schemas.microsoft.com/office/drawing/2014/main" id="{91C7B152-CF98-2E40-981C-19A9DC9D16F4}"/>
                </a:ext>
              </a:extLst>
            </p:cNvPr>
            <p:cNvSpPr>
              <a:spLocks noEditPoints="1"/>
            </p:cNvSpPr>
            <p:nvPr/>
          </p:nvSpPr>
          <p:spPr bwMode="auto">
            <a:xfrm>
              <a:off x="6508283" y="2110662"/>
              <a:ext cx="494579" cy="476873"/>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chemeClr val="accent6"/>
            </a:solidFill>
            <a:ln>
              <a:noFill/>
            </a:ln>
          </p:spPr>
          <p:txBody>
            <a:bodyPr vert="horz" wrap="square" lIns="91440" tIns="45720" rIns="91440" bIns="45720" numCol="1" anchor="t" anchorCtr="0" compatLnSpc="1"/>
            <a:lstStyle/>
            <a:p>
              <a:endParaRPr lang="zh-CN" altLang="en-US" sz="1600"/>
            </a:p>
          </p:txBody>
        </p:sp>
        <p:grpSp>
          <p:nvGrpSpPr>
            <p:cNvPr id="28" name="组合 27">
              <a:extLst>
                <a:ext uri="{FF2B5EF4-FFF2-40B4-BE49-F238E27FC236}">
                  <a16:creationId xmlns:a16="http://schemas.microsoft.com/office/drawing/2014/main" id="{DE536379-7178-AC4F-8B36-CE739062A037}"/>
                </a:ext>
              </a:extLst>
            </p:cNvPr>
            <p:cNvGrpSpPr/>
            <p:nvPr/>
          </p:nvGrpSpPr>
          <p:grpSpPr>
            <a:xfrm>
              <a:off x="2152515" y="2083846"/>
              <a:ext cx="369973" cy="454480"/>
              <a:chOff x="1858963" y="3360738"/>
              <a:chExt cx="569912" cy="700088"/>
            </a:xfrm>
            <a:solidFill>
              <a:schemeClr val="accent6"/>
            </a:solidFill>
          </p:grpSpPr>
          <p:sp>
            <p:nvSpPr>
              <p:cNvPr id="29" name="Freeform 118">
                <a:extLst>
                  <a:ext uri="{FF2B5EF4-FFF2-40B4-BE49-F238E27FC236}">
                    <a16:creationId xmlns:a16="http://schemas.microsoft.com/office/drawing/2014/main" id="{166883D3-B6E5-1C4D-B707-EFA0446EB030}"/>
                  </a:ext>
                </a:extLst>
              </p:cNvPr>
              <p:cNvSpPr>
                <a:spLocks noEditPoints="1"/>
              </p:cNvSpPr>
              <p:nvPr/>
            </p:nvSpPr>
            <p:spPr bwMode="auto">
              <a:xfrm>
                <a:off x="1858963" y="3360738"/>
                <a:ext cx="569912" cy="700088"/>
              </a:xfrm>
              <a:custGeom>
                <a:avLst/>
                <a:gdLst>
                  <a:gd name="T0" fmla="*/ 109 w 149"/>
                  <a:gd name="T1" fmla="*/ 46 h 184"/>
                  <a:gd name="T2" fmla="*/ 74 w 149"/>
                  <a:gd name="T3" fmla="*/ 12 h 184"/>
                  <a:gd name="T4" fmla="*/ 40 w 149"/>
                  <a:gd name="T5" fmla="*/ 46 h 184"/>
                  <a:gd name="T6" fmla="*/ 40 w 149"/>
                  <a:gd name="T7" fmla="*/ 69 h 184"/>
                  <a:gd name="T8" fmla="*/ 109 w 149"/>
                  <a:gd name="T9" fmla="*/ 69 h 184"/>
                  <a:gd name="T10" fmla="*/ 109 w 149"/>
                  <a:gd name="T11" fmla="*/ 46 h 184"/>
                  <a:gd name="T12" fmla="*/ 126 w 149"/>
                  <a:gd name="T13" fmla="*/ 69 h 184"/>
                  <a:gd name="T14" fmla="*/ 142 w 149"/>
                  <a:gd name="T15" fmla="*/ 76 h 184"/>
                  <a:gd name="T16" fmla="*/ 149 w 149"/>
                  <a:gd name="T17" fmla="*/ 92 h 184"/>
                  <a:gd name="T18" fmla="*/ 149 w 149"/>
                  <a:gd name="T19" fmla="*/ 161 h 184"/>
                  <a:gd name="T20" fmla="*/ 142 w 149"/>
                  <a:gd name="T21" fmla="*/ 177 h 184"/>
                  <a:gd name="T22" fmla="*/ 126 w 149"/>
                  <a:gd name="T23" fmla="*/ 184 h 184"/>
                  <a:gd name="T24" fmla="*/ 23 w 149"/>
                  <a:gd name="T25" fmla="*/ 184 h 184"/>
                  <a:gd name="T26" fmla="*/ 7 w 149"/>
                  <a:gd name="T27" fmla="*/ 177 h 184"/>
                  <a:gd name="T28" fmla="*/ 0 w 149"/>
                  <a:gd name="T29" fmla="*/ 161 h 184"/>
                  <a:gd name="T30" fmla="*/ 0 w 149"/>
                  <a:gd name="T31" fmla="*/ 92 h 184"/>
                  <a:gd name="T32" fmla="*/ 7 w 149"/>
                  <a:gd name="T33" fmla="*/ 76 h 184"/>
                  <a:gd name="T34" fmla="*/ 23 w 149"/>
                  <a:gd name="T35" fmla="*/ 69 h 184"/>
                  <a:gd name="T36" fmla="*/ 29 w 149"/>
                  <a:gd name="T37" fmla="*/ 69 h 184"/>
                  <a:gd name="T38" fmla="*/ 29 w 149"/>
                  <a:gd name="T39" fmla="*/ 46 h 184"/>
                  <a:gd name="T40" fmla="*/ 74 w 149"/>
                  <a:gd name="T41" fmla="*/ 0 h 184"/>
                  <a:gd name="T42" fmla="*/ 120 w 149"/>
                  <a:gd name="T43" fmla="*/ 46 h 184"/>
                  <a:gd name="T44" fmla="*/ 120 w 149"/>
                  <a:gd name="T45" fmla="*/ 69 h 184"/>
                  <a:gd name="T46" fmla="*/ 126 w 149"/>
                  <a:gd name="T47" fmla="*/ 69 h 184"/>
                  <a:gd name="T48" fmla="*/ 137 w 149"/>
                  <a:gd name="T49" fmla="*/ 161 h 184"/>
                  <a:gd name="T50" fmla="*/ 137 w 149"/>
                  <a:gd name="T51" fmla="*/ 92 h 184"/>
                  <a:gd name="T52" fmla="*/ 126 w 149"/>
                  <a:gd name="T53" fmla="*/ 80 h 184"/>
                  <a:gd name="T54" fmla="*/ 23 w 149"/>
                  <a:gd name="T55" fmla="*/ 80 h 184"/>
                  <a:gd name="T56" fmla="*/ 15 w 149"/>
                  <a:gd name="T57" fmla="*/ 84 h 184"/>
                  <a:gd name="T58" fmla="*/ 11 w 149"/>
                  <a:gd name="T59" fmla="*/ 92 h 184"/>
                  <a:gd name="T60" fmla="*/ 11 w 149"/>
                  <a:gd name="T61" fmla="*/ 161 h 184"/>
                  <a:gd name="T62" fmla="*/ 23 w 149"/>
                  <a:gd name="T63" fmla="*/ 172 h 184"/>
                  <a:gd name="T64" fmla="*/ 126 w 149"/>
                  <a:gd name="T65" fmla="*/ 172 h 184"/>
                  <a:gd name="T66" fmla="*/ 137 w 149"/>
                  <a:gd name="T67" fmla="*/ 161 h 184"/>
                  <a:gd name="T68" fmla="*/ 137 w 149"/>
                  <a:gd name="T69" fmla="*/ 161 h 184"/>
                  <a:gd name="T70" fmla="*/ 137 w 149"/>
                  <a:gd name="T71" fmla="*/ 16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9" h="184">
                    <a:moveTo>
                      <a:pt x="109" y="46"/>
                    </a:moveTo>
                    <a:cubicBezTo>
                      <a:pt x="109" y="27"/>
                      <a:pt x="93" y="12"/>
                      <a:pt x="74" y="12"/>
                    </a:cubicBezTo>
                    <a:cubicBezTo>
                      <a:pt x="55" y="12"/>
                      <a:pt x="40" y="27"/>
                      <a:pt x="40" y="46"/>
                    </a:cubicBezTo>
                    <a:cubicBezTo>
                      <a:pt x="40" y="69"/>
                      <a:pt x="40" y="69"/>
                      <a:pt x="40" y="69"/>
                    </a:cubicBezTo>
                    <a:cubicBezTo>
                      <a:pt x="109" y="69"/>
                      <a:pt x="109" y="69"/>
                      <a:pt x="109" y="69"/>
                    </a:cubicBezTo>
                    <a:lnTo>
                      <a:pt x="109" y="46"/>
                    </a:lnTo>
                    <a:close/>
                    <a:moveTo>
                      <a:pt x="126" y="69"/>
                    </a:moveTo>
                    <a:cubicBezTo>
                      <a:pt x="132" y="69"/>
                      <a:pt x="138" y="71"/>
                      <a:pt x="142" y="76"/>
                    </a:cubicBezTo>
                    <a:cubicBezTo>
                      <a:pt x="147" y="80"/>
                      <a:pt x="149" y="86"/>
                      <a:pt x="149" y="92"/>
                    </a:cubicBezTo>
                    <a:cubicBezTo>
                      <a:pt x="149" y="161"/>
                      <a:pt x="149" y="161"/>
                      <a:pt x="149" y="161"/>
                    </a:cubicBezTo>
                    <a:cubicBezTo>
                      <a:pt x="149" y="167"/>
                      <a:pt x="147" y="173"/>
                      <a:pt x="142" y="177"/>
                    </a:cubicBezTo>
                    <a:cubicBezTo>
                      <a:pt x="138" y="181"/>
                      <a:pt x="132" y="184"/>
                      <a:pt x="126" y="184"/>
                    </a:cubicBezTo>
                    <a:cubicBezTo>
                      <a:pt x="23" y="184"/>
                      <a:pt x="23" y="184"/>
                      <a:pt x="23" y="184"/>
                    </a:cubicBezTo>
                    <a:cubicBezTo>
                      <a:pt x="17" y="184"/>
                      <a:pt x="11" y="181"/>
                      <a:pt x="7" y="177"/>
                    </a:cubicBezTo>
                    <a:cubicBezTo>
                      <a:pt x="2" y="173"/>
                      <a:pt x="0" y="167"/>
                      <a:pt x="0" y="161"/>
                    </a:cubicBezTo>
                    <a:cubicBezTo>
                      <a:pt x="0" y="92"/>
                      <a:pt x="0" y="92"/>
                      <a:pt x="0" y="92"/>
                    </a:cubicBezTo>
                    <a:cubicBezTo>
                      <a:pt x="0" y="86"/>
                      <a:pt x="2" y="80"/>
                      <a:pt x="7" y="76"/>
                    </a:cubicBezTo>
                    <a:cubicBezTo>
                      <a:pt x="11" y="71"/>
                      <a:pt x="17" y="69"/>
                      <a:pt x="23" y="69"/>
                    </a:cubicBezTo>
                    <a:cubicBezTo>
                      <a:pt x="29" y="69"/>
                      <a:pt x="29" y="69"/>
                      <a:pt x="29" y="69"/>
                    </a:cubicBezTo>
                    <a:cubicBezTo>
                      <a:pt x="29" y="46"/>
                      <a:pt x="29" y="46"/>
                      <a:pt x="29" y="46"/>
                    </a:cubicBezTo>
                    <a:cubicBezTo>
                      <a:pt x="29" y="21"/>
                      <a:pt x="49" y="0"/>
                      <a:pt x="74" y="0"/>
                    </a:cubicBezTo>
                    <a:cubicBezTo>
                      <a:pt x="100" y="0"/>
                      <a:pt x="120" y="21"/>
                      <a:pt x="120" y="46"/>
                    </a:cubicBezTo>
                    <a:cubicBezTo>
                      <a:pt x="120" y="69"/>
                      <a:pt x="120" y="69"/>
                      <a:pt x="120" y="69"/>
                    </a:cubicBezTo>
                    <a:lnTo>
                      <a:pt x="126" y="69"/>
                    </a:lnTo>
                    <a:close/>
                    <a:moveTo>
                      <a:pt x="137" y="161"/>
                    </a:moveTo>
                    <a:cubicBezTo>
                      <a:pt x="137" y="92"/>
                      <a:pt x="137" y="92"/>
                      <a:pt x="137" y="92"/>
                    </a:cubicBezTo>
                    <a:cubicBezTo>
                      <a:pt x="137" y="86"/>
                      <a:pt x="132" y="80"/>
                      <a:pt x="126" y="80"/>
                    </a:cubicBezTo>
                    <a:cubicBezTo>
                      <a:pt x="23" y="80"/>
                      <a:pt x="23" y="80"/>
                      <a:pt x="23" y="80"/>
                    </a:cubicBezTo>
                    <a:cubicBezTo>
                      <a:pt x="20" y="80"/>
                      <a:pt x="17" y="82"/>
                      <a:pt x="15" y="84"/>
                    </a:cubicBezTo>
                    <a:cubicBezTo>
                      <a:pt x="13" y="86"/>
                      <a:pt x="11" y="89"/>
                      <a:pt x="11" y="92"/>
                    </a:cubicBezTo>
                    <a:cubicBezTo>
                      <a:pt x="11" y="161"/>
                      <a:pt x="11" y="161"/>
                      <a:pt x="11" y="161"/>
                    </a:cubicBezTo>
                    <a:cubicBezTo>
                      <a:pt x="11" y="167"/>
                      <a:pt x="17" y="172"/>
                      <a:pt x="23" y="172"/>
                    </a:cubicBezTo>
                    <a:cubicBezTo>
                      <a:pt x="126" y="172"/>
                      <a:pt x="126" y="172"/>
                      <a:pt x="126" y="172"/>
                    </a:cubicBezTo>
                    <a:cubicBezTo>
                      <a:pt x="132" y="172"/>
                      <a:pt x="137" y="167"/>
                      <a:pt x="137" y="161"/>
                    </a:cubicBezTo>
                    <a:close/>
                    <a:moveTo>
                      <a:pt x="137" y="161"/>
                    </a:moveTo>
                    <a:cubicBezTo>
                      <a:pt x="137" y="161"/>
                      <a:pt x="137" y="161"/>
                      <a:pt x="137" y="16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0" name="Freeform 119">
                <a:extLst>
                  <a:ext uri="{FF2B5EF4-FFF2-40B4-BE49-F238E27FC236}">
                    <a16:creationId xmlns:a16="http://schemas.microsoft.com/office/drawing/2014/main" id="{393264A1-64C4-4D44-9172-357425747C5D}"/>
                  </a:ext>
                </a:extLst>
              </p:cNvPr>
              <p:cNvSpPr>
                <a:spLocks noEditPoints="1"/>
              </p:cNvSpPr>
              <p:nvPr/>
            </p:nvSpPr>
            <p:spPr bwMode="auto">
              <a:xfrm>
                <a:off x="2097088" y="3752850"/>
                <a:ext cx="95250" cy="174625"/>
              </a:xfrm>
              <a:custGeom>
                <a:avLst/>
                <a:gdLst>
                  <a:gd name="T0" fmla="*/ 7 w 25"/>
                  <a:gd name="T1" fmla="*/ 22 h 46"/>
                  <a:gd name="T2" fmla="*/ 7 w 25"/>
                  <a:gd name="T3" fmla="*/ 40 h 46"/>
                  <a:gd name="T4" fmla="*/ 12 w 25"/>
                  <a:gd name="T5" fmla="*/ 46 h 46"/>
                  <a:gd name="T6" fmla="*/ 18 w 25"/>
                  <a:gd name="T7" fmla="*/ 40 h 46"/>
                  <a:gd name="T8" fmla="*/ 18 w 25"/>
                  <a:gd name="T9" fmla="*/ 22 h 46"/>
                  <a:gd name="T10" fmla="*/ 24 w 25"/>
                  <a:gd name="T11" fmla="*/ 9 h 46"/>
                  <a:gd name="T12" fmla="*/ 12 w 25"/>
                  <a:gd name="T13" fmla="*/ 0 h 46"/>
                  <a:gd name="T14" fmla="*/ 1 w 25"/>
                  <a:gd name="T15" fmla="*/ 9 h 46"/>
                  <a:gd name="T16" fmla="*/ 7 w 25"/>
                  <a:gd name="T17" fmla="*/ 22 h 46"/>
                  <a:gd name="T18" fmla="*/ 7 w 25"/>
                  <a:gd name="T19" fmla="*/ 22 h 46"/>
                  <a:gd name="T20" fmla="*/ 7 w 25"/>
                  <a:gd name="T21"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46">
                    <a:moveTo>
                      <a:pt x="7" y="22"/>
                    </a:moveTo>
                    <a:cubicBezTo>
                      <a:pt x="7" y="40"/>
                      <a:pt x="7" y="40"/>
                      <a:pt x="7" y="40"/>
                    </a:cubicBezTo>
                    <a:cubicBezTo>
                      <a:pt x="7" y="44"/>
                      <a:pt x="9" y="46"/>
                      <a:pt x="12" y="46"/>
                    </a:cubicBezTo>
                    <a:cubicBezTo>
                      <a:pt x="16" y="46"/>
                      <a:pt x="18" y="44"/>
                      <a:pt x="18" y="40"/>
                    </a:cubicBezTo>
                    <a:cubicBezTo>
                      <a:pt x="18" y="22"/>
                      <a:pt x="18" y="22"/>
                      <a:pt x="18" y="22"/>
                    </a:cubicBezTo>
                    <a:cubicBezTo>
                      <a:pt x="23" y="19"/>
                      <a:pt x="25" y="14"/>
                      <a:pt x="24" y="9"/>
                    </a:cubicBezTo>
                    <a:cubicBezTo>
                      <a:pt x="22" y="4"/>
                      <a:pt x="18" y="0"/>
                      <a:pt x="12" y="0"/>
                    </a:cubicBezTo>
                    <a:cubicBezTo>
                      <a:pt x="7" y="0"/>
                      <a:pt x="3" y="4"/>
                      <a:pt x="1" y="9"/>
                    </a:cubicBezTo>
                    <a:cubicBezTo>
                      <a:pt x="0" y="14"/>
                      <a:pt x="2" y="19"/>
                      <a:pt x="7" y="22"/>
                    </a:cubicBezTo>
                    <a:close/>
                    <a:moveTo>
                      <a:pt x="7" y="22"/>
                    </a:moveTo>
                    <a:cubicBezTo>
                      <a:pt x="7" y="22"/>
                      <a:pt x="7" y="22"/>
                      <a:pt x="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grpSp>
      <p:sp>
        <p:nvSpPr>
          <p:cNvPr id="33" name="标题 1">
            <a:extLst>
              <a:ext uri="{FF2B5EF4-FFF2-40B4-BE49-F238E27FC236}">
                <a16:creationId xmlns:a16="http://schemas.microsoft.com/office/drawing/2014/main" id="{FB547908-85B7-A343-A2A1-11A5F520317D}"/>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ea typeface="+mj-lt"/>
                <a:cs typeface="+mj-lt"/>
              </a:rPr>
              <a:t>SDDC</a:t>
            </a:r>
            <a:r>
              <a:rPr kumimoji="1" lang="zh-CN" altLang="zh-CN" sz="2400" dirty="0">
                <a:ea typeface="+mj-lt"/>
                <a:cs typeface="+mj-lt"/>
              </a:rPr>
              <a:t> </a:t>
            </a:r>
            <a:r>
              <a:rPr kumimoji="1" lang="en-US" altLang="zh-CN" sz="2400" dirty="0">
                <a:ea typeface="+mj-lt"/>
                <a:cs typeface="+mj-lt"/>
              </a:rPr>
              <a:t>Solution </a:t>
            </a:r>
            <a:r>
              <a:rPr kumimoji="1" lang="en-US" altLang="zh-CN" sz="2400" dirty="0"/>
              <a:t>Advantages</a:t>
            </a:r>
            <a:r>
              <a:rPr kumimoji="1" lang="zh-CN" altLang="en-US" sz="2400" dirty="0"/>
              <a:t> </a:t>
            </a:r>
          </a:p>
        </p:txBody>
      </p:sp>
    </p:spTree>
    <p:extLst>
      <p:ext uri="{BB962C8B-B14F-4D97-AF65-F5344CB8AC3E}">
        <p14:creationId xmlns:p14="http://schemas.microsoft.com/office/powerpoint/2010/main" val="1989691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矩形 56">
            <a:extLst>
              <a:ext uri="{FF2B5EF4-FFF2-40B4-BE49-F238E27FC236}">
                <a16:creationId xmlns:a16="http://schemas.microsoft.com/office/drawing/2014/main" id="{5F86923B-ED63-E143-8311-FE461F9ABAF9}"/>
              </a:ext>
            </a:extLst>
          </p:cNvPr>
          <p:cNvSpPr/>
          <p:nvPr/>
        </p:nvSpPr>
        <p:spPr>
          <a:xfrm>
            <a:off x="854106" y="1005608"/>
            <a:ext cx="10459432" cy="1532549"/>
          </a:xfrm>
          <a:prstGeom prst="rect">
            <a:avLst/>
          </a:prstGeom>
          <a:gradFill flip="none" rotWithShape="1">
            <a:gsLst>
              <a:gs pos="100000">
                <a:srgbClr val="00B0F0">
                  <a:alpha val="10000"/>
                </a:srgbClr>
              </a:gs>
              <a:gs pos="0">
                <a:srgbClr val="00BEFF">
                  <a:alpha val="0"/>
                </a:srgbClr>
              </a:gs>
            </a:gsLst>
            <a:lin ang="16200000" scaled="1"/>
            <a:tileRect/>
          </a:gradFill>
          <a:ln>
            <a:gradFill>
              <a:gsLst>
                <a:gs pos="0">
                  <a:srgbClr val="00B0F0">
                    <a:alpha val="45000"/>
                  </a:srgbClr>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矩形 54">
            <a:extLst>
              <a:ext uri="{FF2B5EF4-FFF2-40B4-BE49-F238E27FC236}">
                <a16:creationId xmlns:a16="http://schemas.microsoft.com/office/drawing/2014/main" id="{FA082D4E-EA31-764A-BD0C-BA49E3CFE794}"/>
              </a:ext>
            </a:extLst>
          </p:cNvPr>
          <p:cNvSpPr/>
          <p:nvPr/>
        </p:nvSpPr>
        <p:spPr>
          <a:xfrm>
            <a:off x="854106" y="3243281"/>
            <a:ext cx="10483787" cy="2879664"/>
          </a:xfrm>
          <a:prstGeom prst="rect">
            <a:avLst/>
          </a:prstGeom>
          <a:solidFill>
            <a:srgbClr val="00B0F0">
              <a:alpha val="3000"/>
            </a:srgb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 name="日期占位符 2">
            <a:extLst>
              <a:ext uri="{FF2B5EF4-FFF2-40B4-BE49-F238E27FC236}">
                <a16:creationId xmlns:a16="http://schemas.microsoft.com/office/drawing/2014/main" id="{B1549340-44C3-7F46-BEE8-23462544A1D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37DED725-F77F-A44F-97BD-B18162AFAA3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sp>
        <p:nvSpPr>
          <p:cNvPr id="8" name="文本框 7">
            <a:extLst>
              <a:ext uri="{FF2B5EF4-FFF2-40B4-BE49-F238E27FC236}">
                <a16:creationId xmlns:a16="http://schemas.microsoft.com/office/drawing/2014/main" id="{C4AEEDAE-F333-D244-AFBB-BB30AEAFAC83}"/>
              </a:ext>
            </a:extLst>
          </p:cNvPr>
          <p:cNvSpPr txBox="1"/>
          <p:nvPr/>
        </p:nvSpPr>
        <p:spPr>
          <a:xfrm>
            <a:off x="3148187" y="2030253"/>
            <a:ext cx="2100649" cy="369332"/>
          </a:xfrm>
          <a:prstGeom prst="rect">
            <a:avLst/>
          </a:prstGeom>
          <a:noFill/>
        </p:spPr>
        <p:txBody>
          <a:bodyPr wrap="square" rtlCol="0">
            <a:spAutoFit/>
          </a:bodyPr>
          <a:lstStyle/>
          <a:p>
            <a:r>
              <a:rPr kumimoji="1" lang="en-US" altLang="zh-CN" b="1" dirty="0">
                <a:solidFill>
                  <a:schemeClr val="accent1">
                    <a:lumMod val="50000"/>
                  </a:schemeClr>
                </a:solidFill>
              </a:rPr>
              <a:t>Public</a:t>
            </a:r>
            <a:r>
              <a:rPr kumimoji="1" lang="zh-CN" altLang="en-US" b="1" dirty="0">
                <a:solidFill>
                  <a:schemeClr val="accent1">
                    <a:lumMod val="50000"/>
                  </a:schemeClr>
                </a:solidFill>
              </a:rPr>
              <a:t> </a:t>
            </a:r>
            <a:r>
              <a:rPr kumimoji="1" lang="en-US" altLang="zh-CN" b="1" dirty="0">
                <a:solidFill>
                  <a:schemeClr val="accent1">
                    <a:lumMod val="50000"/>
                  </a:schemeClr>
                </a:solidFill>
              </a:rPr>
              <a:t>Cloud</a:t>
            </a:r>
            <a:endParaRPr kumimoji="1" lang="zh-CN" altLang="en-US" b="1" dirty="0">
              <a:solidFill>
                <a:schemeClr val="accent1">
                  <a:lumMod val="50000"/>
                </a:schemeClr>
              </a:solidFill>
            </a:endParaRPr>
          </a:p>
        </p:txBody>
      </p:sp>
      <p:grpSp>
        <p:nvGrpSpPr>
          <p:cNvPr id="54" name="组合 53">
            <a:extLst>
              <a:ext uri="{FF2B5EF4-FFF2-40B4-BE49-F238E27FC236}">
                <a16:creationId xmlns:a16="http://schemas.microsoft.com/office/drawing/2014/main" id="{FC4DF7B6-FCAC-0D44-A0ED-359F055F1A96}"/>
              </a:ext>
            </a:extLst>
          </p:cNvPr>
          <p:cNvGrpSpPr/>
          <p:nvPr/>
        </p:nvGrpSpPr>
        <p:grpSpPr>
          <a:xfrm>
            <a:off x="4919112" y="1121274"/>
            <a:ext cx="3559564" cy="2049657"/>
            <a:chOff x="3633977" y="587457"/>
            <a:chExt cx="4599298" cy="2648353"/>
          </a:xfrm>
          <a:solidFill>
            <a:schemeClr val="bg1"/>
          </a:solidFill>
        </p:grpSpPr>
        <p:pic>
          <p:nvPicPr>
            <p:cNvPr id="6" name="图形 5">
              <a:extLst>
                <a:ext uri="{FF2B5EF4-FFF2-40B4-BE49-F238E27FC236}">
                  <a16:creationId xmlns:a16="http://schemas.microsoft.com/office/drawing/2014/main" id="{1E59ED53-2B88-D24B-B78B-42F6AD14EBD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33977" y="587457"/>
              <a:ext cx="3420148" cy="2292627"/>
            </a:xfrm>
            <a:prstGeom prst="rect">
              <a:avLst/>
            </a:prstGeom>
          </p:spPr>
        </p:pic>
        <p:pic>
          <p:nvPicPr>
            <p:cNvPr id="7" name="图形 6">
              <a:extLst>
                <a:ext uri="{FF2B5EF4-FFF2-40B4-BE49-F238E27FC236}">
                  <a16:creationId xmlns:a16="http://schemas.microsoft.com/office/drawing/2014/main" id="{E886E719-7011-4B4C-ABAA-2BCD5E03D83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3127" y="943183"/>
              <a:ext cx="3420148" cy="2292627"/>
            </a:xfrm>
            <a:prstGeom prst="rect">
              <a:avLst/>
            </a:prstGeom>
          </p:spPr>
        </p:pic>
      </p:grpSp>
      <p:grpSp>
        <p:nvGrpSpPr>
          <p:cNvPr id="13" name="组合 12">
            <a:extLst>
              <a:ext uri="{FF2B5EF4-FFF2-40B4-BE49-F238E27FC236}">
                <a16:creationId xmlns:a16="http://schemas.microsoft.com/office/drawing/2014/main" id="{D19A2839-9D4B-8541-93B2-3D6F3270D2E2}"/>
              </a:ext>
            </a:extLst>
          </p:cNvPr>
          <p:cNvGrpSpPr/>
          <p:nvPr/>
        </p:nvGrpSpPr>
        <p:grpSpPr>
          <a:xfrm>
            <a:off x="1075472" y="3264905"/>
            <a:ext cx="5367973" cy="2584846"/>
            <a:chOff x="1035451" y="2872839"/>
            <a:chExt cx="5367973" cy="2584846"/>
          </a:xfrm>
        </p:grpSpPr>
        <p:sp>
          <p:nvSpPr>
            <p:cNvPr id="19" name="文本框 18">
              <a:extLst>
                <a:ext uri="{FF2B5EF4-FFF2-40B4-BE49-F238E27FC236}">
                  <a16:creationId xmlns:a16="http://schemas.microsoft.com/office/drawing/2014/main" id="{05BEE5F3-98EB-8348-B66A-7D85B89739D8}"/>
                </a:ext>
              </a:extLst>
            </p:cNvPr>
            <p:cNvSpPr txBox="1"/>
            <p:nvPr/>
          </p:nvSpPr>
          <p:spPr>
            <a:xfrm>
              <a:off x="1558937" y="2872839"/>
              <a:ext cx="4844487" cy="2558201"/>
            </a:xfrm>
            <a:prstGeom prst="rect">
              <a:avLst/>
            </a:prstGeom>
            <a:noFill/>
          </p:spPr>
          <p:txBody>
            <a:bodyPr wrap="square" lIns="91440" tIns="45720" rIns="91440" bIns="45720" rtlCol="0" anchor="t">
              <a:spAutoFit/>
            </a:bodyPr>
            <a:lstStyle/>
            <a:p>
              <a:pPr>
                <a:lnSpc>
                  <a:spcPct val="300000"/>
                </a:lnSpc>
              </a:pPr>
              <a:r>
                <a:rPr kumimoji="1" lang="en-US" altLang="zh-CN" sz="1400" dirty="0"/>
                <a:t>Web</a:t>
              </a:r>
              <a:r>
                <a:rPr kumimoji="1" lang="zh-CN" altLang="en-US" sz="1400" dirty="0"/>
                <a:t> </a:t>
              </a:r>
              <a:r>
                <a:rPr kumimoji="1" lang="en-US" altLang="zh-CN" sz="1400" dirty="0"/>
                <a:t>hosting</a:t>
              </a:r>
              <a:r>
                <a:rPr kumimoji="1" lang="zh-CN" altLang="en-US" sz="1400" dirty="0"/>
                <a:t> </a:t>
              </a:r>
              <a:r>
                <a:rPr kumimoji="1" lang="en-US" altLang="zh-CN" sz="1400" dirty="0"/>
                <a:t>on</a:t>
              </a:r>
              <a:r>
                <a:rPr kumimoji="1" lang="zh-CN" altLang="en-US" sz="1400" dirty="0"/>
                <a:t> </a:t>
              </a:r>
              <a:r>
                <a:rPr kumimoji="1" lang="en-US" altLang="zh-CN" sz="1400" dirty="0"/>
                <a:t>the</a:t>
              </a:r>
              <a:r>
                <a:rPr kumimoji="1" lang="zh-CN" altLang="en-US" sz="1400" dirty="0"/>
                <a:t> </a:t>
              </a:r>
              <a:r>
                <a:rPr kumimoji="1" lang="en-US" altLang="zh-CN" sz="1400" dirty="0"/>
                <a:t>cloud</a:t>
              </a:r>
              <a:r>
                <a:rPr kumimoji="1" lang="zh-CN" altLang="en-US" sz="1400" dirty="0"/>
                <a:t> </a:t>
              </a:r>
              <a:endParaRPr kumimoji="1" lang="en-US" altLang="zh-CN" sz="1400" dirty="0"/>
            </a:p>
            <a:p>
              <a:pPr>
                <a:lnSpc>
                  <a:spcPct val="300000"/>
                </a:lnSpc>
              </a:pPr>
              <a:r>
                <a:rPr kumimoji="1" lang="en-US" altLang="zh-CN" sz="1400" dirty="0"/>
                <a:t>Web</a:t>
              </a:r>
              <a:r>
                <a:rPr kumimoji="1" lang="zh-CN" altLang="en-US" sz="1400" dirty="0"/>
                <a:t> </a:t>
              </a:r>
              <a:r>
                <a:rPr kumimoji="1" lang="en-US" altLang="zh-CN" sz="1400" dirty="0"/>
                <a:t>developing</a:t>
              </a:r>
              <a:r>
                <a:rPr kumimoji="1" lang="zh-CN" altLang="en-US" sz="1400" dirty="0"/>
                <a:t> </a:t>
              </a:r>
              <a:r>
                <a:rPr kumimoji="1" lang="en-US" altLang="zh-CN" sz="1400" dirty="0"/>
                <a:t>and</a:t>
              </a:r>
              <a:r>
                <a:rPr kumimoji="1" lang="zh-CN" altLang="en-US" sz="1400" dirty="0"/>
                <a:t> </a:t>
              </a:r>
              <a:r>
                <a:rPr kumimoji="1" lang="en-US" altLang="zh-CN" sz="1400" dirty="0"/>
                <a:t>QA</a:t>
              </a:r>
              <a:r>
                <a:rPr kumimoji="1" lang="zh-CN" altLang="en-US" sz="1400" dirty="0"/>
                <a:t> </a:t>
              </a:r>
              <a:r>
                <a:rPr kumimoji="1" lang="en-US" altLang="zh-CN" sz="1400" dirty="0"/>
                <a:t>testing</a:t>
              </a:r>
              <a:r>
                <a:rPr kumimoji="1" lang="zh-CN" altLang="en-US" sz="1400" dirty="0"/>
                <a:t> </a:t>
              </a:r>
              <a:endParaRPr kumimoji="1" lang="en-US" altLang="zh-CN" sz="1400" dirty="0"/>
            </a:p>
            <a:p>
              <a:pPr>
                <a:lnSpc>
                  <a:spcPct val="300000"/>
                </a:lnSpc>
              </a:pPr>
              <a:r>
                <a:rPr kumimoji="1" lang="en-US" altLang="zh-CN" sz="1400" dirty="0"/>
                <a:t>Global</a:t>
              </a:r>
              <a:r>
                <a:rPr kumimoji="1" lang="zh-CN" altLang="en-US" sz="1400" dirty="0"/>
                <a:t> i</a:t>
              </a:r>
              <a:r>
                <a:rPr kumimoji="1" lang="en-US" altLang="zh-CN" sz="1400" dirty="0" err="1"/>
                <a:t>nteractive</a:t>
              </a:r>
              <a:r>
                <a:rPr kumimoji="1" lang="zh-CN" altLang="en-US" sz="1400" dirty="0"/>
                <a:t> </a:t>
              </a:r>
              <a:r>
                <a:rPr kumimoji="1" lang="en-US" altLang="zh-CN" sz="1400" dirty="0"/>
                <a:t>application</a:t>
              </a:r>
            </a:p>
            <a:p>
              <a:pPr>
                <a:lnSpc>
                  <a:spcPct val="300000"/>
                </a:lnSpc>
              </a:pPr>
              <a:r>
                <a:rPr kumimoji="1" lang="en-US" altLang="zh-CN" sz="1400" dirty="0"/>
                <a:t>Spikes</a:t>
              </a:r>
              <a:r>
                <a:rPr kumimoji="1" lang="zh-CN" altLang="en-US" sz="1400" dirty="0"/>
                <a:t> </a:t>
              </a:r>
              <a:r>
                <a:rPr kumimoji="1" lang="en-US" altLang="zh-CN" sz="1400" dirty="0"/>
                <a:t>and</a:t>
              </a:r>
              <a:r>
                <a:rPr kumimoji="1" lang="zh-CN" altLang="en-US" sz="1400" dirty="0"/>
                <a:t> d</a:t>
              </a:r>
              <a:r>
                <a:rPr kumimoji="1" lang="en-US" altLang="zh-CN" sz="1400" dirty="0" err="1"/>
                <a:t>rops</a:t>
              </a:r>
              <a:r>
                <a:rPr kumimoji="1" lang="zh-CN" altLang="en-US" sz="1400" dirty="0"/>
                <a:t> </a:t>
              </a:r>
              <a:r>
                <a:rPr kumimoji="1" lang="en-US" altLang="zh-CN" sz="1400" dirty="0"/>
                <a:t>in</a:t>
              </a:r>
              <a:r>
                <a:rPr kumimoji="1" lang="zh-CN" altLang="en-US" sz="1400" dirty="0"/>
                <a:t> </a:t>
              </a:r>
              <a:r>
                <a:rPr kumimoji="1" lang="en-US" altLang="zh-CN" sz="1400" dirty="0"/>
                <a:t>traffic</a:t>
              </a:r>
              <a:r>
                <a:rPr kumimoji="1" lang="zh-CN" altLang="en-US" sz="1400" dirty="0"/>
                <a:t>（g</a:t>
              </a:r>
              <a:r>
                <a:rPr kumimoji="1" lang="en-US" altLang="zh-CN" sz="1400" dirty="0" err="1"/>
                <a:t>ames</a:t>
              </a:r>
              <a:r>
                <a:rPr kumimoji="1" lang="en-US" altLang="zh-CN" sz="1400" dirty="0"/>
                <a:t>/shopping/media)</a:t>
              </a:r>
              <a:endParaRPr lang="en-US" altLang="zh-CN" sz="1400" dirty="0"/>
            </a:p>
          </p:txBody>
        </p:sp>
        <p:cxnSp>
          <p:nvCxnSpPr>
            <p:cNvPr id="10" name="直线连接符 9">
              <a:extLst>
                <a:ext uri="{FF2B5EF4-FFF2-40B4-BE49-F238E27FC236}">
                  <a16:creationId xmlns:a16="http://schemas.microsoft.com/office/drawing/2014/main" id="{1CE49A94-FC3F-FF42-BC5B-7E504C98F085}"/>
                </a:ext>
              </a:extLst>
            </p:cNvPr>
            <p:cNvCxnSpPr>
              <a:cxnSpLocks/>
            </p:cNvCxnSpPr>
            <p:nvPr/>
          </p:nvCxnSpPr>
          <p:spPr>
            <a:xfrm>
              <a:off x="1674687" y="3588604"/>
              <a:ext cx="4621941" cy="9440"/>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直线连接符 17">
              <a:extLst>
                <a:ext uri="{FF2B5EF4-FFF2-40B4-BE49-F238E27FC236}">
                  <a16:creationId xmlns:a16="http://schemas.microsoft.com/office/drawing/2014/main" id="{6573570D-2572-2B45-9358-5BF78F3A0A35}"/>
                </a:ext>
              </a:extLst>
            </p:cNvPr>
            <p:cNvCxnSpPr>
              <a:cxnSpLocks/>
            </p:cNvCxnSpPr>
            <p:nvPr/>
          </p:nvCxnSpPr>
          <p:spPr>
            <a:xfrm>
              <a:off x="1674687" y="4283086"/>
              <a:ext cx="4633516" cy="47623"/>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 name="直线连接符 19">
              <a:extLst>
                <a:ext uri="{FF2B5EF4-FFF2-40B4-BE49-F238E27FC236}">
                  <a16:creationId xmlns:a16="http://schemas.microsoft.com/office/drawing/2014/main" id="{3105DA18-38EC-FA4F-A666-60FC4E510F67}"/>
                </a:ext>
              </a:extLst>
            </p:cNvPr>
            <p:cNvCxnSpPr>
              <a:cxnSpLocks/>
            </p:cNvCxnSpPr>
            <p:nvPr/>
          </p:nvCxnSpPr>
          <p:spPr>
            <a:xfrm>
              <a:off x="1674687" y="4908119"/>
              <a:ext cx="4621941" cy="0"/>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sp>
          <p:nvSpPr>
            <p:cNvPr id="12" name="椭圆 11">
              <a:extLst>
                <a:ext uri="{FF2B5EF4-FFF2-40B4-BE49-F238E27FC236}">
                  <a16:creationId xmlns:a16="http://schemas.microsoft.com/office/drawing/2014/main" id="{EF612864-C27F-E246-8F34-080833FA5CEB}"/>
                </a:ext>
              </a:extLst>
            </p:cNvPr>
            <p:cNvSpPr/>
            <p:nvPr/>
          </p:nvSpPr>
          <p:spPr>
            <a:xfrm>
              <a:off x="1035451" y="3171915"/>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a:extLst>
                <a:ext uri="{FF2B5EF4-FFF2-40B4-BE49-F238E27FC236}">
                  <a16:creationId xmlns:a16="http://schemas.microsoft.com/office/drawing/2014/main" id="{3518F645-DE5C-0443-BEDD-E37F8AD91E74}"/>
                </a:ext>
              </a:extLst>
            </p:cNvPr>
            <p:cNvSpPr/>
            <p:nvPr/>
          </p:nvSpPr>
          <p:spPr>
            <a:xfrm>
              <a:off x="1035451" y="3767568"/>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a:extLst>
                <a:ext uri="{FF2B5EF4-FFF2-40B4-BE49-F238E27FC236}">
                  <a16:creationId xmlns:a16="http://schemas.microsoft.com/office/drawing/2014/main" id="{0CA030EA-2469-9A4C-8E8D-B30B4974BEF0}"/>
                </a:ext>
              </a:extLst>
            </p:cNvPr>
            <p:cNvSpPr/>
            <p:nvPr/>
          </p:nvSpPr>
          <p:spPr>
            <a:xfrm>
              <a:off x="1035451" y="4416282"/>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8" name="椭圆 27">
              <a:extLst>
                <a:ext uri="{FF2B5EF4-FFF2-40B4-BE49-F238E27FC236}">
                  <a16:creationId xmlns:a16="http://schemas.microsoft.com/office/drawing/2014/main" id="{A428BD52-4CA3-8641-8E90-F321C6F3BAF1}"/>
                </a:ext>
              </a:extLst>
            </p:cNvPr>
            <p:cNvSpPr/>
            <p:nvPr/>
          </p:nvSpPr>
          <p:spPr>
            <a:xfrm>
              <a:off x="1035451" y="5040996"/>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5" name="文本框 44">
            <a:extLst>
              <a:ext uri="{FF2B5EF4-FFF2-40B4-BE49-F238E27FC236}">
                <a16:creationId xmlns:a16="http://schemas.microsoft.com/office/drawing/2014/main" id="{90F16CB5-5C07-9848-B5D2-543D5B1FAFC4}"/>
              </a:ext>
            </a:extLst>
          </p:cNvPr>
          <p:cNvSpPr txBox="1"/>
          <p:nvPr/>
        </p:nvSpPr>
        <p:spPr>
          <a:xfrm>
            <a:off x="6974030" y="3281492"/>
            <a:ext cx="4844487" cy="2558201"/>
          </a:xfrm>
          <a:prstGeom prst="rect">
            <a:avLst/>
          </a:prstGeom>
          <a:noFill/>
        </p:spPr>
        <p:txBody>
          <a:bodyPr wrap="square" lIns="91440" tIns="45720" rIns="91440" bIns="45720" rtlCol="0" anchor="t">
            <a:spAutoFit/>
          </a:bodyPr>
          <a:lstStyle/>
          <a:p>
            <a:pPr>
              <a:lnSpc>
                <a:spcPct val="300000"/>
              </a:lnSpc>
            </a:pPr>
            <a:r>
              <a:rPr kumimoji="1" lang="en-US" altLang="zh-CN" sz="1400" dirty="0"/>
              <a:t>Cloud-native</a:t>
            </a:r>
            <a:r>
              <a:rPr kumimoji="1" lang="zh-CN" altLang="en-US" sz="1400" dirty="0"/>
              <a:t> </a:t>
            </a:r>
            <a:r>
              <a:rPr kumimoji="1" lang="en-US" altLang="zh-CN" sz="1400" dirty="0"/>
              <a:t>application</a:t>
            </a:r>
            <a:r>
              <a:rPr kumimoji="1" lang="zh-CN" altLang="en-US" sz="1400" dirty="0"/>
              <a:t> </a:t>
            </a:r>
            <a:endParaRPr kumimoji="1" lang="en-US" altLang="zh-CN" sz="1400" dirty="0"/>
          </a:p>
          <a:p>
            <a:pPr>
              <a:lnSpc>
                <a:spcPct val="300000"/>
              </a:lnSpc>
            </a:pPr>
            <a:r>
              <a:rPr kumimoji="1" lang="en-US" altLang="zh-CN" sz="1400" dirty="0"/>
              <a:t>Data</a:t>
            </a:r>
            <a:r>
              <a:rPr kumimoji="1" lang="zh-CN" altLang="en-US" sz="1400" dirty="0"/>
              <a:t> </a:t>
            </a:r>
            <a:r>
              <a:rPr kumimoji="1" lang="en-US" altLang="zh-CN" sz="1400" dirty="0"/>
              <a:t>archiving</a:t>
            </a:r>
            <a:r>
              <a:rPr kumimoji="1" lang="zh-CN" altLang="en-US" sz="1400" dirty="0"/>
              <a:t> </a:t>
            </a:r>
            <a:endParaRPr kumimoji="1" lang="en-US" altLang="zh-CN" sz="1400" dirty="0"/>
          </a:p>
          <a:p>
            <a:pPr>
              <a:lnSpc>
                <a:spcPct val="300000"/>
              </a:lnSpc>
            </a:pPr>
            <a:r>
              <a:rPr kumimoji="1" lang="en-US" altLang="zh-CN" sz="1400" dirty="0"/>
              <a:t>Security</a:t>
            </a:r>
            <a:r>
              <a:rPr kumimoji="1" lang="zh-CN" altLang="en-US" sz="1400" dirty="0"/>
              <a:t> </a:t>
            </a:r>
            <a:r>
              <a:rPr kumimoji="1" lang="en-US" altLang="zh-CN" sz="1400" dirty="0"/>
              <a:t>Access</a:t>
            </a:r>
            <a:r>
              <a:rPr kumimoji="1" lang="zh-CN" altLang="en-US" sz="1400" dirty="0"/>
              <a:t> </a:t>
            </a:r>
            <a:r>
              <a:rPr kumimoji="1" lang="en-US" altLang="zh-CN" sz="1400" dirty="0"/>
              <a:t>and</a:t>
            </a:r>
            <a:r>
              <a:rPr kumimoji="1" lang="zh-CN" altLang="en-US" sz="1400" dirty="0"/>
              <a:t> </a:t>
            </a:r>
            <a:r>
              <a:rPr kumimoji="1" lang="en-US" altLang="zh-CN" sz="1400" dirty="0"/>
              <a:t>authentication</a:t>
            </a:r>
            <a:r>
              <a:rPr kumimoji="1" lang="zh-CN" altLang="en-US" sz="1400" dirty="0"/>
              <a:t> </a:t>
            </a:r>
            <a:r>
              <a:rPr kumimoji="1" lang="en-US" altLang="zh-CN" sz="1400" dirty="0"/>
              <a:t>service</a:t>
            </a:r>
            <a:r>
              <a:rPr kumimoji="1" lang="zh-CN" altLang="en-US" sz="1400" dirty="0"/>
              <a:t> </a:t>
            </a:r>
            <a:endParaRPr kumimoji="1" lang="en-US" altLang="zh-CN" sz="1400" dirty="0"/>
          </a:p>
          <a:p>
            <a:pPr>
              <a:lnSpc>
                <a:spcPct val="300000"/>
              </a:lnSpc>
            </a:pPr>
            <a:r>
              <a:rPr kumimoji="1" lang="en-US" altLang="zh-CN" sz="1400" dirty="0"/>
              <a:t>Communication</a:t>
            </a:r>
            <a:r>
              <a:rPr kumimoji="1" lang="zh-CN" altLang="en-US" sz="1400" dirty="0"/>
              <a:t> </a:t>
            </a:r>
            <a:r>
              <a:rPr kumimoji="1" lang="en-US" altLang="zh-CN" sz="1400" dirty="0"/>
              <a:t>and</a:t>
            </a:r>
            <a:r>
              <a:rPr kumimoji="1" lang="zh-CN" altLang="en-US" sz="1400" dirty="0"/>
              <a:t> s</a:t>
            </a:r>
            <a:r>
              <a:rPr kumimoji="1" lang="en-US" altLang="zh-CN" sz="1400" dirty="0" err="1"/>
              <a:t>ocial</a:t>
            </a:r>
            <a:r>
              <a:rPr kumimoji="1" lang="zh-CN" altLang="en-US" sz="1400" dirty="0"/>
              <a:t> </a:t>
            </a:r>
            <a:r>
              <a:rPr kumimoji="1" lang="en-US" altLang="zh-CN" sz="1400" dirty="0"/>
              <a:t>networking</a:t>
            </a:r>
            <a:endParaRPr lang="en-US" altLang="zh-CN" sz="1400" dirty="0"/>
          </a:p>
        </p:txBody>
      </p:sp>
      <p:grpSp>
        <p:nvGrpSpPr>
          <p:cNvPr id="53" name="组合 52">
            <a:extLst>
              <a:ext uri="{FF2B5EF4-FFF2-40B4-BE49-F238E27FC236}">
                <a16:creationId xmlns:a16="http://schemas.microsoft.com/office/drawing/2014/main" id="{A866F6A7-B923-364D-8C48-EA91A211DEA8}"/>
              </a:ext>
            </a:extLst>
          </p:cNvPr>
          <p:cNvGrpSpPr/>
          <p:nvPr/>
        </p:nvGrpSpPr>
        <p:grpSpPr>
          <a:xfrm>
            <a:off x="7085304" y="3964940"/>
            <a:ext cx="4240032" cy="1319515"/>
            <a:chOff x="7149457" y="3607599"/>
            <a:chExt cx="4633516" cy="1319515"/>
          </a:xfrm>
        </p:grpSpPr>
        <p:cxnSp>
          <p:nvCxnSpPr>
            <p:cNvPr id="46" name="直线连接符 45">
              <a:extLst>
                <a:ext uri="{FF2B5EF4-FFF2-40B4-BE49-F238E27FC236}">
                  <a16:creationId xmlns:a16="http://schemas.microsoft.com/office/drawing/2014/main" id="{BCFA7C6F-B456-0548-AEA0-ABDAA0CA5F55}"/>
                </a:ext>
              </a:extLst>
            </p:cNvPr>
            <p:cNvCxnSpPr>
              <a:cxnSpLocks/>
            </p:cNvCxnSpPr>
            <p:nvPr/>
          </p:nvCxnSpPr>
          <p:spPr>
            <a:xfrm>
              <a:off x="7149457" y="3607599"/>
              <a:ext cx="4621941" cy="9440"/>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直线连接符 46">
              <a:extLst>
                <a:ext uri="{FF2B5EF4-FFF2-40B4-BE49-F238E27FC236}">
                  <a16:creationId xmlns:a16="http://schemas.microsoft.com/office/drawing/2014/main" id="{BEC766C5-4765-5D4A-B14E-73372D79F0FD}"/>
                </a:ext>
              </a:extLst>
            </p:cNvPr>
            <p:cNvCxnSpPr>
              <a:cxnSpLocks/>
            </p:cNvCxnSpPr>
            <p:nvPr/>
          </p:nvCxnSpPr>
          <p:spPr>
            <a:xfrm>
              <a:off x="7149457" y="4302081"/>
              <a:ext cx="4633516" cy="47623"/>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线连接符 47">
              <a:extLst>
                <a:ext uri="{FF2B5EF4-FFF2-40B4-BE49-F238E27FC236}">
                  <a16:creationId xmlns:a16="http://schemas.microsoft.com/office/drawing/2014/main" id="{B932FA1B-2168-BF43-9083-E806772DEFB4}"/>
                </a:ext>
              </a:extLst>
            </p:cNvPr>
            <p:cNvCxnSpPr>
              <a:cxnSpLocks/>
            </p:cNvCxnSpPr>
            <p:nvPr/>
          </p:nvCxnSpPr>
          <p:spPr>
            <a:xfrm>
              <a:off x="7149457" y="4927114"/>
              <a:ext cx="4621941" cy="0"/>
            </a:xfrm>
            <a:prstGeom prst="line">
              <a:avLst/>
            </a:prstGeom>
            <a:ln>
              <a:solidFill>
                <a:schemeClr val="accent1">
                  <a:alpha val="48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9" name="椭圆 48">
            <a:extLst>
              <a:ext uri="{FF2B5EF4-FFF2-40B4-BE49-F238E27FC236}">
                <a16:creationId xmlns:a16="http://schemas.microsoft.com/office/drawing/2014/main" id="{1B2ACCC8-BDA2-5744-8D7C-DCE43C642BEB}"/>
              </a:ext>
            </a:extLst>
          </p:cNvPr>
          <p:cNvSpPr/>
          <p:nvPr/>
        </p:nvSpPr>
        <p:spPr>
          <a:xfrm>
            <a:off x="6446068" y="3548251"/>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0" name="椭圆 49">
            <a:extLst>
              <a:ext uri="{FF2B5EF4-FFF2-40B4-BE49-F238E27FC236}">
                <a16:creationId xmlns:a16="http://schemas.microsoft.com/office/drawing/2014/main" id="{D15E2877-5A90-3242-9196-3E6638055333}"/>
              </a:ext>
            </a:extLst>
          </p:cNvPr>
          <p:cNvSpPr/>
          <p:nvPr/>
        </p:nvSpPr>
        <p:spPr>
          <a:xfrm>
            <a:off x="6446068" y="4143904"/>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a:extLst>
              <a:ext uri="{FF2B5EF4-FFF2-40B4-BE49-F238E27FC236}">
                <a16:creationId xmlns:a16="http://schemas.microsoft.com/office/drawing/2014/main" id="{874AD270-E43E-3346-A4CC-9F65458FE77D}"/>
              </a:ext>
            </a:extLst>
          </p:cNvPr>
          <p:cNvSpPr/>
          <p:nvPr/>
        </p:nvSpPr>
        <p:spPr>
          <a:xfrm>
            <a:off x="6446068" y="4792618"/>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2" name="椭圆 51">
            <a:extLst>
              <a:ext uri="{FF2B5EF4-FFF2-40B4-BE49-F238E27FC236}">
                <a16:creationId xmlns:a16="http://schemas.microsoft.com/office/drawing/2014/main" id="{EC7EA5F9-FEA4-D04F-9188-BC6B04A1066C}"/>
              </a:ext>
            </a:extLst>
          </p:cNvPr>
          <p:cNvSpPr/>
          <p:nvPr/>
        </p:nvSpPr>
        <p:spPr>
          <a:xfrm>
            <a:off x="6446068" y="5417332"/>
            <a:ext cx="416689" cy="416689"/>
          </a:xfrm>
          <a:prstGeom prst="ellipse">
            <a:avLst/>
          </a:prstGeom>
          <a:solidFill>
            <a:srgbClr val="00B0F0"/>
          </a:solidFill>
          <a:ln w="66675">
            <a:solidFill>
              <a:srgbClr val="00B0F0">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1" name="图片 60" descr="徽标, 公司名称&#10;&#10;描述已自动生成">
            <a:extLst>
              <a:ext uri="{FF2B5EF4-FFF2-40B4-BE49-F238E27FC236}">
                <a16:creationId xmlns:a16="http://schemas.microsoft.com/office/drawing/2014/main" id="{73A15E44-F7CF-C84B-BD2D-A935328AD5C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1020" b="16182"/>
          <a:stretch/>
        </p:blipFill>
        <p:spPr>
          <a:xfrm>
            <a:off x="6566094" y="2020416"/>
            <a:ext cx="1211508" cy="489978"/>
          </a:xfrm>
          <a:prstGeom prst="rect">
            <a:avLst/>
          </a:prstGeom>
        </p:spPr>
      </p:pic>
      <p:pic>
        <p:nvPicPr>
          <p:cNvPr id="63" name="图片 62" descr="卡通人物&#10;&#10;描述已自动生成">
            <a:extLst>
              <a:ext uri="{FF2B5EF4-FFF2-40B4-BE49-F238E27FC236}">
                <a16:creationId xmlns:a16="http://schemas.microsoft.com/office/drawing/2014/main" id="{2B4E3FE6-52D6-EE4F-9384-0CE4D72251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07854" y="2566613"/>
            <a:ext cx="1783777" cy="275390"/>
          </a:xfrm>
          <a:prstGeom prst="rect">
            <a:avLst/>
          </a:prstGeom>
        </p:spPr>
      </p:pic>
      <p:pic>
        <p:nvPicPr>
          <p:cNvPr id="65" name="图片 64" descr="徽标&#10;&#10;描述已自动生成">
            <a:extLst>
              <a:ext uri="{FF2B5EF4-FFF2-40B4-BE49-F238E27FC236}">
                <a16:creationId xmlns:a16="http://schemas.microsoft.com/office/drawing/2014/main" id="{8B66F447-7AC6-3845-9999-3CF9851A94C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60349" y="1874859"/>
            <a:ext cx="858947" cy="313516"/>
          </a:xfrm>
          <a:prstGeom prst="rect">
            <a:avLst/>
          </a:prstGeom>
        </p:spPr>
      </p:pic>
      <p:pic>
        <p:nvPicPr>
          <p:cNvPr id="67" name="图形 66">
            <a:extLst>
              <a:ext uri="{FF2B5EF4-FFF2-40B4-BE49-F238E27FC236}">
                <a16:creationId xmlns:a16="http://schemas.microsoft.com/office/drawing/2014/main" id="{BF007E08-EF66-2947-9FE9-9CAB07EBCCCC}"/>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150042" y="5498421"/>
            <a:ext cx="270918" cy="270918"/>
          </a:xfrm>
          <a:prstGeom prst="rect">
            <a:avLst/>
          </a:prstGeom>
        </p:spPr>
      </p:pic>
      <p:pic>
        <p:nvPicPr>
          <p:cNvPr id="69" name="图形 68">
            <a:extLst>
              <a:ext uri="{FF2B5EF4-FFF2-40B4-BE49-F238E27FC236}">
                <a16:creationId xmlns:a16="http://schemas.microsoft.com/office/drawing/2014/main" id="{816F285D-A2C2-A64E-BCAC-0A032223C19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184957" y="4913499"/>
            <a:ext cx="207836" cy="207836"/>
          </a:xfrm>
          <a:prstGeom prst="rect">
            <a:avLst/>
          </a:prstGeom>
        </p:spPr>
      </p:pic>
      <p:pic>
        <p:nvPicPr>
          <p:cNvPr id="71" name="图形 70">
            <a:extLst>
              <a:ext uri="{FF2B5EF4-FFF2-40B4-BE49-F238E27FC236}">
                <a16:creationId xmlns:a16="http://schemas.microsoft.com/office/drawing/2014/main" id="{3158C05D-29EE-C84A-9862-B1919A65B83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53651" y="4234575"/>
            <a:ext cx="254297" cy="254297"/>
          </a:xfrm>
          <a:prstGeom prst="rect">
            <a:avLst/>
          </a:prstGeom>
        </p:spPr>
      </p:pic>
      <p:pic>
        <p:nvPicPr>
          <p:cNvPr id="73" name="图形 72">
            <a:extLst>
              <a:ext uri="{FF2B5EF4-FFF2-40B4-BE49-F238E27FC236}">
                <a16:creationId xmlns:a16="http://schemas.microsoft.com/office/drawing/2014/main" id="{A0D0770E-BF1B-C247-98BD-065031FA3F16}"/>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161572" y="3654829"/>
            <a:ext cx="239459" cy="239459"/>
          </a:xfrm>
          <a:prstGeom prst="rect">
            <a:avLst/>
          </a:prstGeom>
        </p:spPr>
      </p:pic>
      <p:pic>
        <p:nvPicPr>
          <p:cNvPr id="75" name="图形 74">
            <a:extLst>
              <a:ext uri="{FF2B5EF4-FFF2-40B4-BE49-F238E27FC236}">
                <a16:creationId xmlns:a16="http://schemas.microsoft.com/office/drawing/2014/main" id="{4B9583C2-A5EE-8C40-B6AE-5764433BBF47}"/>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flipH="1">
            <a:off x="6526249" y="5499202"/>
            <a:ext cx="253399" cy="253399"/>
          </a:xfrm>
          <a:prstGeom prst="rect">
            <a:avLst/>
          </a:prstGeom>
        </p:spPr>
      </p:pic>
      <p:pic>
        <p:nvPicPr>
          <p:cNvPr id="79" name="图形 78">
            <a:extLst>
              <a:ext uri="{FF2B5EF4-FFF2-40B4-BE49-F238E27FC236}">
                <a16:creationId xmlns:a16="http://schemas.microsoft.com/office/drawing/2014/main" id="{73CE9EF4-A6E2-D044-A7A3-0A525D5AD78E}"/>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6543892" y="4240925"/>
            <a:ext cx="229869" cy="229869"/>
          </a:xfrm>
          <a:prstGeom prst="rect">
            <a:avLst/>
          </a:prstGeom>
        </p:spPr>
      </p:pic>
      <p:pic>
        <p:nvPicPr>
          <p:cNvPr id="81" name="图形 80">
            <a:extLst>
              <a:ext uri="{FF2B5EF4-FFF2-40B4-BE49-F238E27FC236}">
                <a16:creationId xmlns:a16="http://schemas.microsoft.com/office/drawing/2014/main" id="{F368A7FF-3191-9743-B849-4CCAFCAE5788}"/>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516871" y="3600753"/>
            <a:ext cx="275302" cy="275302"/>
          </a:xfrm>
          <a:prstGeom prst="rect">
            <a:avLst/>
          </a:prstGeom>
        </p:spPr>
      </p:pic>
      <p:pic>
        <p:nvPicPr>
          <p:cNvPr id="82" name="图形 81">
            <a:extLst>
              <a:ext uri="{FF2B5EF4-FFF2-40B4-BE49-F238E27FC236}">
                <a16:creationId xmlns:a16="http://schemas.microsoft.com/office/drawing/2014/main" id="{D55D6688-DA4B-9D41-86A5-307107BC78EE}"/>
              </a:ext>
            </a:extLst>
          </p:cNvPr>
          <p:cNvPicPr>
            <a:picLocks noChangeAspect="1"/>
          </p:cNvPicPr>
          <p:nvPr/>
        </p:nvPicPr>
        <p:blipFill>
          <a:blip r:embed="rId22" cstate="print">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553475" y="4903824"/>
            <a:ext cx="215625" cy="215625"/>
          </a:xfrm>
          <a:prstGeom prst="rect">
            <a:avLst/>
          </a:prstGeom>
        </p:spPr>
      </p:pic>
      <p:sp>
        <p:nvSpPr>
          <p:cNvPr id="83" name="标题 1">
            <a:extLst>
              <a:ext uri="{FF2B5EF4-FFF2-40B4-BE49-F238E27FC236}">
                <a16:creationId xmlns:a16="http://schemas.microsoft.com/office/drawing/2014/main" id="{DA5A2767-FC38-AC4F-BC9F-0406DADFFDFC}"/>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Public</a:t>
            </a:r>
            <a:r>
              <a:rPr kumimoji="1" lang="zh-CN" altLang="en-US" sz="2400" dirty="0"/>
              <a:t> </a:t>
            </a:r>
            <a:r>
              <a:rPr kumimoji="1" lang="en-US" altLang="zh-CN" sz="2400" dirty="0"/>
              <a:t>Cloud</a:t>
            </a:r>
            <a:r>
              <a:rPr kumimoji="1" lang="zh-CN" altLang="en-US" sz="2400" dirty="0"/>
              <a:t> Use Cases</a:t>
            </a:r>
          </a:p>
        </p:txBody>
      </p:sp>
    </p:spTree>
    <p:extLst>
      <p:ext uri="{BB962C8B-B14F-4D97-AF65-F5344CB8AC3E}">
        <p14:creationId xmlns:p14="http://schemas.microsoft.com/office/powerpoint/2010/main" val="1720536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5">
            <a:extLst>
              <a:ext uri="{FF2B5EF4-FFF2-40B4-BE49-F238E27FC236}">
                <a16:creationId xmlns:a16="http://schemas.microsoft.com/office/drawing/2014/main" id="{06D2BD5C-5392-604E-90A1-CFC96F8F39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9532" y="2449594"/>
            <a:ext cx="2269122" cy="1722851"/>
          </a:xfrm>
          <a:prstGeom prst="rect">
            <a:avLst/>
          </a:prstGeom>
        </p:spPr>
      </p:pic>
      <p:sp>
        <p:nvSpPr>
          <p:cNvPr id="3" name="日期占位符 2">
            <a:extLst>
              <a:ext uri="{FF2B5EF4-FFF2-40B4-BE49-F238E27FC236}">
                <a16:creationId xmlns:a16="http://schemas.microsoft.com/office/drawing/2014/main" id="{43DE9E98-72B9-DA44-A21A-51347631635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938B9F46-3AB3-4945-ABE9-3DEC23A2DFED}"/>
              </a:ext>
            </a:extLst>
          </p:cNvPr>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sp>
        <p:nvSpPr>
          <p:cNvPr id="7" name="Rectangle 214">
            <a:extLst>
              <a:ext uri="{FF2B5EF4-FFF2-40B4-BE49-F238E27FC236}">
                <a16:creationId xmlns:a16="http://schemas.microsoft.com/office/drawing/2014/main" id="{CA0F94FF-4135-104D-A1B5-D2BC9E1CA9D6}"/>
              </a:ext>
            </a:extLst>
          </p:cNvPr>
          <p:cNvSpPr/>
          <p:nvPr/>
        </p:nvSpPr>
        <p:spPr>
          <a:xfrm>
            <a:off x="1089661" y="3321319"/>
            <a:ext cx="1600306" cy="338554"/>
          </a:xfrm>
          <a:prstGeom prst="rect">
            <a:avLst/>
          </a:prstGeom>
          <a:noFill/>
        </p:spPr>
        <p:txBody>
          <a:bodyPr wrap="square" lIns="91440" tIns="45720" rIns="91440" bIns="45720" anchor="t">
            <a:spAutoFit/>
          </a:bodyPr>
          <a:lstStyle/>
          <a:p>
            <a:pPr algn="ctr"/>
            <a:r>
              <a:rPr lang="en-US" altLang="zh-CN" sz="1600" b="1" dirty="0">
                <a:solidFill>
                  <a:srgbClr val="006FC0"/>
                </a:solidFill>
                <a:latin typeface="Century Gothic" panose="020B0502020202020204" pitchFamily="34" charset="0"/>
                <a:ea typeface="黑体"/>
                <a:cs typeface="Arial"/>
              </a:rPr>
              <a:t>Public</a:t>
            </a:r>
            <a:r>
              <a:rPr lang="zh-CN" altLang="en-US" sz="1600" b="1" dirty="0">
                <a:solidFill>
                  <a:srgbClr val="006FC0"/>
                </a:solidFill>
                <a:latin typeface="Century Gothic" panose="020B0502020202020204" pitchFamily="34" charset="0"/>
                <a:ea typeface="黑体"/>
                <a:cs typeface="Arial"/>
              </a:rPr>
              <a:t> C</a:t>
            </a:r>
            <a:r>
              <a:rPr lang="en-US" altLang="zh-CN" sz="1600" b="1" dirty="0">
                <a:solidFill>
                  <a:srgbClr val="006FC0"/>
                </a:solidFill>
                <a:latin typeface="Century Gothic" panose="020B0502020202020204" pitchFamily="34" charset="0"/>
                <a:ea typeface="黑体"/>
                <a:cs typeface="Arial"/>
              </a:rPr>
              <a:t>loud</a:t>
            </a:r>
            <a:r>
              <a:rPr lang="zh-CN" altLang="en-US" sz="1600" b="1" dirty="0">
                <a:solidFill>
                  <a:srgbClr val="006FC0"/>
                </a:solidFill>
                <a:latin typeface="Century Gothic" panose="020B0502020202020204" pitchFamily="34" charset="0"/>
                <a:ea typeface="黑体"/>
                <a:cs typeface="Arial"/>
              </a:rPr>
              <a:t> </a:t>
            </a:r>
            <a:endParaRPr lang="zh-CN" altLang="en-US" sz="1600" b="1" dirty="0">
              <a:solidFill>
                <a:srgbClr val="006FC0"/>
              </a:solidFill>
              <a:latin typeface="Century Gothic" panose="020B0502020202020204" pitchFamily="34" charset="0"/>
              <a:ea typeface="黑体" panose="02010609060101010101" pitchFamily="18" charset="-122"/>
              <a:cs typeface="Arial"/>
            </a:endParaRPr>
          </a:p>
        </p:txBody>
      </p:sp>
      <p:sp>
        <p:nvSpPr>
          <p:cNvPr id="9" name="文本框 8">
            <a:extLst>
              <a:ext uri="{FF2B5EF4-FFF2-40B4-BE49-F238E27FC236}">
                <a16:creationId xmlns:a16="http://schemas.microsoft.com/office/drawing/2014/main" id="{7139462F-AAE6-DA45-92D3-DBB82C8873EB}"/>
              </a:ext>
            </a:extLst>
          </p:cNvPr>
          <p:cNvSpPr txBox="1"/>
          <p:nvPr/>
        </p:nvSpPr>
        <p:spPr>
          <a:xfrm>
            <a:off x="1336354" y="4129753"/>
            <a:ext cx="1370199" cy="369332"/>
          </a:xfrm>
          <a:prstGeom prst="rect">
            <a:avLst/>
          </a:prstGeom>
          <a:noFill/>
        </p:spPr>
        <p:txBody>
          <a:bodyPr wrap="square">
            <a:spAutoFit/>
          </a:bodyPr>
          <a:lstStyle/>
          <a:p>
            <a:pPr algn="ctr"/>
            <a:r>
              <a:rPr lang="en-US" altLang="zh-CN" sz="1800" b="1" dirty="0">
                <a:solidFill>
                  <a:schemeClr val="accent1">
                    <a:lumMod val="50000"/>
                  </a:schemeClr>
                </a:solidFill>
                <a:latin typeface="Century Gothic" panose="020B0502020202020204" pitchFamily="34" charset="0"/>
                <a:ea typeface="Microsoft YaHei" panose="020B0503020204020204" pitchFamily="34" charset="-122"/>
              </a:rPr>
              <a:t>Unsuited</a:t>
            </a:r>
            <a:endParaRPr lang="zh-CN" altLang="en-US" b="1" dirty="0">
              <a:solidFill>
                <a:schemeClr val="accent1">
                  <a:lumMod val="50000"/>
                </a:schemeClr>
              </a:solidFill>
              <a:latin typeface="Century Gothic" panose="020B0502020202020204" pitchFamily="34" charset="0"/>
            </a:endParaRPr>
          </a:p>
        </p:txBody>
      </p:sp>
      <p:sp>
        <p:nvSpPr>
          <p:cNvPr id="10" name="右箭头 9">
            <a:extLst>
              <a:ext uri="{FF2B5EF4-FFF2-40B4-BE49-F238E27FC236}">
                <a16:creationId xmlns:a16="http://schemas.microsoft.com/office/drawing/2014/main" id="{FFF82F3A-0B18-0846-8CBD-02AB2C618196}"/>
              </a:ext>
            </a:extLst>
          </p:cNvPr>
          <p:cNvSpPr/>
          <p:nvPr/>
        </p:nvSpPr>
        <p:spPr>
          <a:xfrm>
            <a:off x="1609644" y="4547833"/>
            <a:ext cx="764087" cy="292388"/>
          </a:xfrm>
          <a:prstGeom prst="rightArrow">
            <a:avLst/>
          </a:prstGeom>
          <a:gradFill flip="none" rotWithShape="1">
            <a:gsLst>
              <a:gs pos="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28" name="组合 27">
            <a:extLst>
              <a:ext uri="{FF2B5EF4-FFF2-40B4-BE49-F238E27FC236}">
                <a16:creationId xmlns:a16="http://schemas.microsoft.com/office/drawing/2014/main" id="{FAB18744-4FD8-324B-8193-E94623E3ED25}"/>
              </a:ext>
            </a:extLst>
          </p:cNvPr>
          <p:cNvGrpSpPr/>
          <p:nvPr/>
        </p:nvGrpSpPr>
        <p:grpSpPr>
          <a:xfrm>
            <a:off x="3791560" y="1252455"/>
            <a:ext cx="7381632" cy="4473335"/>
            <a:chOff x="4876800" y="1534842"/>
            <a:chExt cx="6446520" cy="4473335"/>
          </a:xfrm>
        </p:grpSpPr>
        <p:grpSp>
          <p:nvGrpSpPr>
            <p:cNvPr id="20" name="组合 19">
              <a:extLst>
                <a:ext uri="{FF2B5EF4-FFF2-40B4-BE49-F238E27FC236}">
                  <a16:creationId xmlns:a16="http://schemas.microsoft.com/office/drawing/2014/main" id="{83B16949-0A69-0A4C-AE91-205AB27ABE4A}"/>
                </a:ext>
              </a:extLst>
            </p:cNvPr>
            <p:cNvGrpSpPr/>
            <p:nvPr/>
          </p:nvGrpSpPr>
          <p:grpSpPr>
            <a:xfrm>
              <a:off x="4876800" y="5291897"/>
              <a:ext cx="6446520" cy="716280"/>
              <a:chOff x="4587240" y="975360"/>
              <a:chExt cx="7086600" cy="716280"/>
            </a:xfrm>
          </p:grpSpPr>
          <p:sp>
            <p:nvSpPr>
              <p:cNvPr id="21" name="矩形 20">
                <a:extLst>
                  <a:ext uri="{FF2B5EF4-FFF2-40B4-BE49-F238E27FC236}">
                    <a16:creationId xmlns:a16="http://schemas.microsoft.com/office/drawing/2014/main" id="{B4802022-E2C3-3A41-9AAF-DD80FDFB2A76}"/>
                  </a:ext>
                </a:extLst>
              </p:cNvPr>
              <p:cNvSpPr/>
              <p:nvPr/>
            </p:nvSpPr>
            <p:spPr>
              <a:xfrm>
                <a:off x="4587240" y="975360"/>
                <a:ext cx="7086600" cy="3657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600" b="1" dirty="0">
                    <a:latin typeface="Century Gothic" panose="020B0502020202020204" pitchFamily="34" charset="0"/>
                    <a:ea typeface="Microsoft YaHei"/>
                    <a:cs typeface="Arial"/>
                  </a:rPr>
                  <a:t>Cost</a:t>
                </a:r>
              </a:p>
            </p:txBody>
          </p:sp>
          <p:sp>
            <p:nvSpPr>
              <p:cNvPr id="22" name="矩形 21">
                <a:extLst>
                  <a:ext uri="{FF2B5EF4-FFF2-40B4-BE49-F238E27FC236}">
                    <a16:creationId xmlns:a16="http://schemas.microsoft.com/office/drawing/2014/main" id="{8AB48CC6-9171-0B4B-93F6-396B7C7C42E6}"/>
                  </a:ext>
                </a:extLst>
              </p:cNvPr>
              <p:cNvSpPr/>
              <p:nvPr/>
            </p:nvSpPr>
            <p:spPr>
              <a:xfrm>
                <a:off x="4587240" y="1325880"/>
                <a:ext cx="7086600" cy="365760"/>
              </a:xfrm>
              <a:prstGeom prst="rect">
                <a:avLst/>
              </a:prstGeom>
              <a:solidFill>
                <a:srgbClr val="00B0F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200" dirty="0">
                    <a:solidFill>
                      <a:schemeClr val="accent1">
                        <a:lumMod val="50000"/>
                      </a:schemeClr>
                    </a:solidFill>
                    <a:latin typeface="Century Gothic" panose="020B0502020202020204" pitchFamily="34" charset="0"/>
                    <a:ea typeface="Microsoft YaHei"/>
                    <a:cs typeface="Arial"/>
                  </a:rPr>
                  <a:t>Goes well beyond</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expectations</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as</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business</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grows.</a:t>
                </a:r>
                <a:endParaRPr kumimoji="1" lang="zh-CN" altLang="en-US" sz="1200" dirty="0">
                  <a:solidFill>
                    <a:schemeClr val="accent1">
                      <a:lumMod val="50000"/>
                    </a:schemeClr>
                  </a:solidFill>
                  <a:latin typeface="Century Gothic" panose="020B0502020202020204" pitchFamily="34" charset="0"/>
                </a:endParaRPr>
              </a:p>
            </p:txBody>
          </p:sp>
        </p:grpSp>
        <p:grpSp>
          <p:nvGrpSpPr>
            <p:cNvPr id="27" name="组合 26">
              <a:extLst>
                <a:ext uri="{FF2B5EF4-FFF2-40B4-BE49-F238E27FC236}">
                  <a16:creationId xmlns:a16="http://schemas.microsoft.com/office/drawing/2014/main" id="{614B092F-E7D8-A548-964C-C28317E6646B}"/>
                </a:ext>
              </a:extLst>
            </p:cNvPr>
            <p:cNvGrpSpPr/>
            <p:nvPr/>
          </p:nvGrpSpPr>
          <p:grpSpPr>
            <a:xfrm>
              <a:off x="4876800" y="1534842"/>
              <a:ext cx="6446520" cy="3568572"/>
              <a:chOff x="4876800" y="1534842"/>
              <a:chExt cx="6446520" cy="3568572"/>
            </a:xfrm>
          </p:grpSpPr>
          <p:grpSp>
            <p:nvGrpSpPr>
              <p:cNvPr id="13" name="组合 12">
                <a:extLst>
                  <a:ext uri="{FF2B5EF4-FFF2-40B4-BE49-F238E27FC236}">
                    <a16:creationId xmlns:a16="http://schemas.microsoft.com/office/drawing/2014/main" id="{EF5F19E6-E840-284D-B1F1-CBB58640FE4D}"/>
                  </a:ext>
                </a:extLst>
              </p:cNvPr>
              <p:cNvGrpSpPr/>
              <p:nvPr/>
            </p:nvGrpSpPr>
            <p:grpSpPr>
              <a:xfrm>
                <a:off x="4876800" y="1534842"/>
                <a:ext cx="6446520" cy="716280"/>
                <a:chOff x="4587240" y="1298088"/>
                <a:chExt cx="7086600" cy="716280"/>
              </a:xfrm>
            </p:grpSpPr>
            <p:sp>
              <p:nvSpPr>
                <p:cNvPr id="11" name="矩形 10">
                  <a:extLst>
                    <a:ext uri="{FF2B5EF4-FFF2-40B4-BE49-F238E27FC236}">
                      <a16:creationId xmlns:a16="http://schemas.microsoft.com/office/drawing/2014/main" id="{3F16D12D-A51B-0647-AC6E-3B86D5022E02}"/>
                    </a:ext>
                  </a:extLst>
                </p:cNvPr>
                <p:cNvSpPr/>
                <p:nvPr/>
              </p:nvSpPr>
              <p:spPr>
                <a:xfrm>
                  <a:off x="4587240" y="1298088"/>
                  <a:ext cx="7086600" cy="3657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600" b="1" dirty="0">
                      <a:latin typeface="Century Gothic" panose="020B0502020202020204" pitchFamily="34" charset="0"/>
                      <a:ea typeface="Microsoft YaHei"/>
                      <a:cs typeface="Arial"/>
                    </a:rPr>
                    <a:t>Security and Compliance</a:t>
                  </a:r>
                  <a:endParaRPr lang="en-US" altLang="zh-CN" sz="1600" b="1" dirty="0">
                    <a:latin typeface="Century Gothic" panose="020B0502020202020204" pitchFamily="34" charset="0"/>
                    <a:ea typeface="Microsoft YaHei" panose="020B0503020204020204" pitchFamily="34" charset="-122"/>
                    <a:cs typeface="Arial"/>
                  </a:endParaRPr>
                </a:p>
              </p:txBody>
            </p:sp>
            <p:sp>
              <p:nvSpPr>
                <p:cNvPr id="12" name="矩形 11">
                  <a:extLst>
                    <a:ext uri="{FF2B5EF4-FFF2-40B4-BE49-F238E27FC236}">
                      <a16:creationId xmlns:a16="http://schemas.microsoft.com/office/drawing/2014/main" id="{74DDF64D-BCC8-CD43-8423-D75741663855}"/>
                    </a:ext>
                  </a:extLst>
                </p:cNvPr>
                <p:cNvSpPr/>
                <p:nvPr/>
              </p:nvSpPr>
              <p:spPr>
                <a:xfrm>
                  <a:off x="4587240" y="1648608"/>
                  <a:ext cx="7086600" cy="365760"/>
                </a:xfrm>
                <a:prstGeom prst="rect">
                  <a:avLst/>
                </a:prstGeom>
                <a:solidFill>
                  <a:srgbClr val="00B0F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200" dirty="0">
                      <a:solidFill>
                        <a:schemeClr val="accent1">
                          <a:lumMod val="50000"/>
                        </a:schemeClr>
                      </a:solidFill>
                      <a:latin typeface="Century Gothic" panose="020B0502020202020204" pitchFamily="34" charset="0"/>
                      <a:ea typeface="Microsoft YaHei"/>
                      <a:cs typeface="Arial"/>
                    </a:rPr>
                    <a:t>Sensitive</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applications</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and</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data have strong security and compliance requirements.</a:t>
                  </a:r>
                  <a:endParaRPr lang="en-US" altLang="zh-CN" sz="1200" dirty="0">
                    <a:solidFill>
                      <a:schemeClr val="accent1">
                        <a:lumMod val="50000"/>
                      </a:schemeClr>
                    </a:solidFill>
                    <a:latin typeface="Century Gothic" panose="020B0502020202020204" pitchFamily="34" charset="0"/>
                    <a:ea typeface="Microsoft YaHei" panose="020B0503020204020204" pitchFamily="34" charset="-122"/>
                    <a:cs typeface="Arial"/>
                  </a:endParaRPr>
                </a:p>
              </p:txBody>
            </p:sp>
          </p:grpSp>
          <p:grpSp>
            <p:nvGrpSpPr>
              <p:cNvPr id="14" name="组合 13">
                <a:extLst>
                  <a:ext uri="{FF2B5EF4-FFF2-40B4-BE49-F238E27FC236}">
                    <a16:creationId xmlns:a16="http://schemas.microsoft.com/office/drawing/2014/main" id="{917716A5-AC50-4742-8BE4-9B6B14E609C4}"/>
                  </a:ext>
                </a:extLst>
              </p:cNvPr>
              <p:cNvGrpSpPr/>
              <p:nvPr/>
            </p:nvGrpSpPr>
            <p:grpSpPr>
              <a:xfrm>
                <a:off x="4876800" y="3359582"/>
                <a:ext cx="6446520" cy="716280"/>
                <a:chOff x="4587240" y="1082936"/>
                <a:chExt cx="7086600" cy="716280"/>
              </a:xfrm>
            </p:grpSpPr>
            <p:sp>
              <p:nvSpPr>
                <p:cNvPr id="15" name="矩形 14">
                  <a:extLst>
                    <a:ext uri="{FF2B5EF4-FFF2-40B4-BE49-F238E27FC236}">
                      <a16:creationId xmlns:a16="http://schemas.microsoft.com/office/drawing/2014/main" id="{87F2B182-CD4E-0B48-A9E3-D3C92CF591A2}"/>
                    </a:ext>
                  </a:extLst>
                </p:cNvPr>
                <p:cNvSpPr/>
                <p:nvPr/>
              </p:nvSpPr>
              <p:spPr>
                <a:xfrm>
                  <a:off x="4587240" y="1082936"/>
                  <a:ext cx="7086600" cy="3657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600" b="1" dirty="0">
                      <a:latin typeface="Century Gothic" panose="020B0502020202020204" pitchFamily="34" charset="0"/>
                      <a:ea typeface="Microsoft YaHei"/>
                      <a:cs typeface="Arial"/>
                    </a:rPr>
                    <a:t>Legacy Applications</a:t>
                  </a:r>
                  <a:endParaRPr lang="zh-CN" altLang="en-US" sz="1600" b="1" dirty="0">
                    <a:latin typeface="Century Gothic" panose="020B0502020202020204" pitchFamily="34" charset="0"/>
                    <a:ea typeface="Microsoft YaHei"/>
                    <a:cs typeface="Arial"/>
                  </a:endParaRPr>
                </a:p>
              </p:txBody>
            </p:sp>
            <p:sp>
              <p:nvSpPr>
                <p:cNvPr id="16" name="矩形 15">
                  <a:extLst>
                    <a:ext uri="{FF2B5EF4-FFF2-40B4-BE49-F238E27FC236}">
                      <a16:creationId xmlns:a16="http://schemas.microsoft.com/office/drawing/2014/main" id="{FC2CDD8A-98C8-3449-860E-6E9F05875A26}"/>
                    </a:ext>
                  </a:extLst>
                </p:cNvPr>
                <p:cNvSpPr/>
                <p:nvPr/>
              </p:nvSpPr>
              <p:spPr>
                <a:xfrm>
                  <a:off x="4587240" y="1433456"/>
                  <a:ext cx="7086600" cy="365760"/>
                </a:xfrm>
                <a:prstGeom prst="rect">
                  <a:avLst/>
                </a:prstGeom>
                <a:solidFill>
                  <a:srgbClr val="00B0F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200" dirty="0">
                      <a:solidFill>
                        <a:schemeClr val="accent1">
                          <a:lumMod val="50000"/>
                        </a:schemeClr>
                      </a:solidFill>
                      <a:latin typeface="Century Gothic" panose="020B0502020202020204" pitchFamily="34" charset="0"/>
                      <a:ea typeface="Microsoft YaHei"/>
                      <a:cs typeface="Arial"/>
                    </a:rPr>
                    <a:t>Lack of high reliability and difficulty migrating to public cloud. </a:t>
                  </a:r>
                  <a:endParaRPr lang="zh-CN" altLang="en-US" sz="1200" dirty="0">
                    <a:solidFill>
                      <a:schemeClr val="accent1">
                        <a:lumMod val="50000"/>
                      </a:schemeClr>
                    </a:solidFill>
                    <a:latin typeface="Century Gothic" panose="020B0502020202020204" pitchFamily="34" charset="0"/>
                    <a:ea typeface="Microsoft YaHei"/>
                    <a:cs typeface="Arial"/>
                  </a:endParaRPr>
                </a:p>
              </p:txBody>
            </p:sp>
          </p:grpSp>
          <p:grpSp>
            <p:nvGrpSpPr>
              <p:cNvPr id="17" name="组合 16">
                <a:extLst>
                  <a:ext uri="{FF2B5EF4-FFF2-40B4-BE49-F238E27FC236}">
                    <a16:creationId xmlns:a16="http://schemas.microsoft.com/office/drawing/2014/main" id="{2716BA23-95A3-C341-A692-F64E6101EC8F}"/>
                  </a:ext>
                </a:extLst>
              </p:cNvPr>
              <p:cNvGrpSpPr/>
              <p:nvPr/>
            </p:nvGrpSpPr>
            <p:grpSpPr>
              <a:xfrm>
                <a:off x="4876800" y="2447212"/>
                <a:ext cx="6446520" cy="716280"/>
                <a:chOff x="4587240" y="1190512"/>
                <a:chExt cx="7086600" cy="716280"/>
              </a:xfrm>
            </p:grpSpPr>
            <p:sp>
              <p:nvSpPr>
                <p:cNvPr id="18" name="矩形 17">
                  <a:extLst>
                    <a:ext uri="{FF2B5EF4-FFF2-40B4-BE49-F238E27FC236}">
                      <a16:creationId xmlns:a16="http://schemas.microsoft.com/office/drawing/2014/main" id="{11F1B3B7-B9D8-0F47-A09B-64F2ED3EAC6C}"/>
                    </a:ext>
                  </a:extLst>
                </p:cNvPr>
                <p:cNvSpPr/>
                <p:nvPr/>
              </p:nvSpPr>
              <p:spPr>
                <a:xfrm>
                  <a:off x="4587240" y="1190512"/>
                  <a:ext cx="7086600" cy="3657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600" b="1" dirty="0">
                      <a:latin typeface="Century Gothic" panose="020B0502020202020204" pitchFamily="34" charset="0"/>
                      <a:ea typeface="Microsoft YaHei"/>
                      <a:cs typeface="Arial"/>
                    </a:rPr>
                    <a:t>High Performance</a:t>
                  </a:r>
                </a:p>
              </p:txBody>
            </p:sp>
            <p:sp>
              <p:nvSpPr>
                <p:cNvPr id="19" name="矩形 18">
                  <a:extLst>
                    <a:ext uri="{FF2B5EF4-FFF2-40B4-BE49-F238E27FC236}">
                      <a16:creationId xmlns:a16="http://schemas.microsoft.com/office/drawing/2014/main" id="{FAB2A5BE-51C0-7C4F-ADE8-5C4900E75451}"/>
                    </a:ext>
                  </a:extLst>
                </p:cNvPr>
                <p:cNvSpPr/>
                <p:nvPr/>
              </p:nvSpPr>
              <p:spPr>
                <a:xfrm>
                  <a:off x="4587240" y="1541032"/>
                  <a:ext cx="7086600" cy="365760"/>
                </a:xfrm>
                <a:prstGeom prst="rect">
                  <a:avLst/>
                </a:prstGeom>
                <a:solidFill>
                  <a:srgbClr val="00B0F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r>
                    <a:rPr lang="en-US" altLang="zh-CN" sz="1200" dirty="0">
                      <a:solidFill>
                        <a:schemeClr val="accent1">
                          <a:lumMod val="50000"/>
                        </a:schemeClr>
                      </a:solidFill>
                      <a:latin typeface="Century Gothic" panose="020B0502020202020204" pitchFamily="34" charset="0"/>
                      <a:ea typeface="Microsoft YaHei"/>
                      <a:cs typeface="Arial"/>
                    </a:rPr>
                    <a:t>Apps require</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high</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performance</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with</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low</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latency (</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DB, HIS, MES, PACS).</a:t>
                  </a:r>
                </a:p>
              </p:txBody>
            </p:sp>
          </p:grpSp>
          <p:grpSp>
            <p:nvGrpSpPr>
              <p:cNvPr id="23" name="组合 22">
                <a:extLst>
                  <a:ext uri="{FF2B5EF4-FFF2-40B4-BE49-F238E27FC236}">
                    <a16:creationId xmlns:a16="http://schemas.microsoft.com/office/drawing/2014/main" id="{B09D1A4F-3CF5-D94C-937F-A087838834F6}"/>
                  </a:ext>
                </a:extLst>
              </p:cNvPr>
              <p:cNvGrpSpPr/>
              <p:nvPr/>
            </p:nvGrpSpPr>
            <p:grpSpPr>
              <a:xfrm>
                <a:off x="4876800" y="4271952"/>
                <a:ext cx="6446520" cy="831462"/>
                <a:chOff x="4587240" y="975360"/>
                <a:chExt cx="7086600" cy="831462"/>
              </a:xfrm>
            </p:grpSpPr>
            <p:sp>
              <p:nvSpPr>
                <p:cNvPr id="24" name="矩形 23">
                  <a:extLst>
                    <a:ext uri="{FF2B5EF4-FFF2-40B4-BE49-F238E27FC236}">
                      <a16:creationId xmlns:a16="http://schemas.microsoft.com/office/drawing/2014/main" id="{093500A1-CB77-5E4A-80FB-1AD645AD985F}"/>
                    </a:ext>
                  </a:extLst>
                </p:cNvPr>
                <p:cNvSpPr/>
                <p:nvPr/>
              </p:nvSpPr>
              <p:spPr>
                <a:xfrm>
                  <a:off x="4587240" y="975360"/>
                  <a:ext cx="7086600" cy="3657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US" altLang="zh-CN" sz="1600" b="1" dirty="0">
                      <a:latin typeface="Century Gothic" panose="020B0502020202020204" pitchFamily="34" charset="0"/>
                      <a:ea typeface="Microsoft YaHei"/>
                      <a:cs typeface="Arial"/>
                    </a:rPr>
                    <a:t>Fast and Customized SLA </a:t>
                  </a:r>
                  <a:endParaRPr lang="zh-CN" altLang="en-US" sz="1600" b="1" dirty="0">
                    <a:latin typeface="Century Gothic" panose="020B0502020202020204" pitchFamily="34" charset="0"/>
                    <a:ea typeface="Microsoft YaHei"/>
                    <a:cs typeface="Arial"/>
                  </a:endParaRPr>
                </a:p>
              </p:txBody>
            </p:sp>
            <p:sp>
              <p:nvSpPr>
                <p:cNvPr id="25" name="矩形 24">
                  <a:extLst>
                    <a:ext uri="{FF2B5EF4-FFF2-40B4-BE49-F238E27FC236}">
                      <a16:creationId xmlns:a16="http://schemas.microsoft.com/office/drawing/2014/main" id="{BBAC4A2F-815A-6F4C-9872-B0CFA93A71A8}"/>
                    </a:ext>
                  </a:extLst>
                </p:cNvPr>
                <p:cNvSpPr/>
                <p:nvPr/>
              </p:nvSpPr>
              <p:spPr>
                <a:xfrm>
                  <a:off x="4587240" y="1325880"/>
                  <a:ext cx="7086600" cy="480942"/>
                </a:xfrm>
                <a:prstGeom prst="rect">
                  <a:avLst/>
                </a:prstGeom>
                <a:solidFill>
                  <a:srgbClr val="00B0F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Ins="251999" rtlCol="0" anchor="ctr"/>
                <a:lstStyle/>
                <a:p>
                  <a:r>
                    <a:rPr lang="en-US" altLang="zh-CN" sz="1200" dirty="0">
                      <a:solidFill>
                        <a:schemeClr val="accent1">
                          <a:lumMod val="50000"/>
                        </a:schemeClr>
                      </a:solidFill>
                      <a:latin typeface="Century Gothic" panose="020B0502020202020204" pitchFamily="34" charset="0"/>
                      <a:ea typeface="Microsoft YaHei"/>
                      <a:cs typeface="Arial"/>
                    </a:rPr>
                    <a:t>Fast</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and</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high-quality</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service</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response including DR, </a:t>
                  </a:r>
                  <a:r>
                    <a:rPr lang="zh-CN" altLang="en-US" sz="1200" dirty="0">
                      <a:solidFill>
                        <a:schemeClr val="accent1">
                          <a:lumMod val="50000"/>
                        </a:schemeClr>
                      </a:solidFill>
                      <a:latin typeface="Century Gothic" panose="020B0502020202020204" pitchFamily="34" charset="0"/>
                      <a:ea typeface="Microsoft YaHei"/>
                      <a:cs typeface="Arial"/>
                    </a:rPr>
                    <a:t> a</a:t>
                  </a:r>
                  <a:r>
                    <a:rPr lang="en-US" altLang="zh-CN" sz="1200" dirty="0" err="1">
                      <a:solidFill>
                        <a:schemeClr val="accent1">
                          <a:lumMod val="50000"/>
                        </a:schemeClr>
                      </a:solidFill>
                      <a:latin typeface="Century Gothic" panose="020B0502020202020204" pitchFamily="34" charset="0"/>
                      <a:ea typeface="Microsoft YaHei"/>
                      <a:cs typeface="Arial"/>
                    </a:rPr>
                    <a:t>pplication</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and</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data</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migration and</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security</a:t>
                  </a:r>
                  <a:r>
                    <a:rPr lang="zh-CN" altLang="en-US" sz="1200" dirty="0">
                      <a:solidFill>
                        <a:schemeClr val="accent1">
                          <a:lumMod val="50000"/>
                        </a:schemeClr>
                      </a:solidFill>
                      <a:latin typeface="Century Gothic" panose="020B0502020202020204" pitchFamily="34" charset="0"/>
                      <a:ea typeface="Microsoft YaHei"/>
                      <a:cs typeface="Arial"/>
                    </a:rPr>
                    <a:t> </a:t>
                  </a:r>
                  <a:r>
                    <a:rPr lang="en-US" altLang="zh-CN" sz="1200" dirty="0">
                      <a:solidFill>
                        <a:schemeClr val="accent1">
                          <a:lumMod val="50000"/>
                        </a:schemeClr>
                      </a:solidFill>
                      <a:latin typeface="Century Gothic" panose="020B0502020202020204" pitchFamily="34" charset="0"/>
                      <a:ea typeface="Microsoft YaHei"/>
                      <a:cs typeface="Arial"/>
                    </a:rPr>
                    <a:t>services (DR).</a:t>
                  </a:r>
                  <a:endParaRPr lang="zh-CN" altLang="en-US" sz="1200" dirty="0">
                    <a:solidFill>
                      <a:schemeClr val="accent1">
                        <a:lumMod val="50000"/>
                      </a:schemeClr>
                    </a:solidFill>
                    <a:latin typeface="Century Gothic" panose="020B0502020202020204" pitchFamily="34" charset="0"/>
                    <a:ea typeface="Microsoft YaHei"/>
                    <a:cs typeface="Arial"/>
                  </a:endParaRPr>
                </a:p>
              </p:txBody>
            </p:sp>
          </p:grpSp>
        </p:grpSp>
      </p:grpSp>
      <p:sp>
        <p:nvSpPr>
          <p:cNvPr id="30" name="标题 1">
            <a:extLst>
              <a:ext uri="{FF2B5EF4-FFF2-40B4-BE49-F238E27FC236}">
                <a16:creationId xmlns:a16="http://schemas.microsoft.com/office/drawing/2014/main" id="{DAE69198-06FC-7A41-B225-E7D4DE7AD252}"/>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Public</a:t>
            </a:r>
            <a:r>
              <a:rPr kumimoji="1" lang="zh-CN" altLang="en-US" sz="2400" dirty="0"/>
              <a:t> C</a:t>
            </a:r>
            <a:r>
              <a:rPr kumimoji="1" lang="en-US" altLang="zh-CN" sz="2400" dirty="0"/>
              <a:t>loud</a:t>
            </a:r>
            <a:r>
              <a:rPr kumimoji="1" lang="zh-CN" altLang="en-US" sz="2400" dirty="0"/>
              <a:t> </a:t>
            </a:r>
            <a:r>
              <a:rPr kumimoji="1" lang="en-US" altLang="zh-CN" sz="2400" dirty="0"/>
              <a:t>Not</a:t>
            </a:r>
            <a:r>
              <a:rPr kumimoji="1" lang="zh-CN" altLang="en-US" sz="2400" dirty="0"/>
              <a:t> </a:t>
            </a:r>
            <a:r>
              <a:rPr kumimoji="1" lang="en-US" altLang="zh-CN" sz="2400" dirty="0"/>
              <a:t>Suited</a:t>
            </a:r>
            <a:r>
              <a:rPr kumimoji="1" lang="zh-CN" altLang="en-US" sz="2400" dirty="0"/>
              <a:t> </a:t>
            </a:r>
            <a:r>
              <a:rPr kumimoji="1" lang="en-US" altLang="zh-CN" sz="2400" dirty="0"/>
              <a:t>for</a:t>
            </a:r>
            <a:r>
              <a:rPr kumimoji="1" lang="zh-CN" altLang="en-US" sz="2400" dirty="0"/>
              <a:t> </a:t>
            </a:r>
            <a:r>
              <a:rPr kumimoji="1" lang="en-US" altLang="zh-CN" sz="2400" dirty="0"/>
              <a:t>Every Scenario</a:t>
            </a:r>
            <a:r>
              <a:rPr kumimoji="1" lang="zh-CN" altLang="en-US" sz="2400" dirty="0"/>
              <a:t> </a:t>
            </a:r>
          </a:p>
        </p:txBody>
      </p:sp>
    </p:spTree>
    <p:extLst>
      <p:ext uri="{BB962C8B-B14F-4D97-AF65-F5344CB8AC3E}">
        <p14:creationId xmlns:p14="http://schemas.microsoft.com/office/powerpoint/2010/main" val="306886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a:extLst>
              <a:ext uri="{FF2B5EF4-FFF2-40B4-BE49-F238E27FC236}">
                <a16:creationId xmlns:a16="http://schemas.microsoft.com/office/drawing/2014/main" id="{AB872DFE-D01E-D447-A663-8C445D35F643}"/>
              </a:ext>
            </a:extLst>
          </p:cNvPr>
          <p:cNvSpPr/>
          <p:nvPr/>
        </p:nvSpPr>
        <p:spPr>
          <a:xfrm>
            <a:off x="915057" y="1152591"/>
            <a:ext cx="6508631" cy="4915108"/>
          </a:xfrm>
          <a:prstGeom prst="rect">
            <a:avLst/>
          </a:prstGeom>
          <a:gradFill flip="none" rotWithShape="1">
            <a:gsLst>
              <a:gs pos="100000">
                <a:srgbClr val="00B0F0">
                  <a:alpha val="4000"/>
                </a:srgbClr>
              </a:gs>
              <a:gs pos="0">
                <a:srgbClr val="00BEFF">
                  <a:alpha val="0"/>
                </a:srgbClr>
              </a:gs>
            </a:gsLst>
            <a:lin ang="16200000" scaled="1"/>
            <a:tileRect/>
          </a:gradFill>
          <a:ln>
            <a:gradFill>
              <a:gsLst>
                <a:gs pos="0">
                  <a:srgbClr val="00B0F0">
                    <a:alpha val="45000"/>
                  </a:srgbClr>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日期占位符 2">
            <a:extLst>
              <a:ext uri="{FF2B5EF4-FFF2-40B4-BE49-F238E27FC236}">
                <a16:creationId xmlns:a16="http://schemas.microsoft.com/office/drawing/2014/main" id="{F9076313-4A2B-074B-B2B2-82E972805E6C}"/>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B0535016-EB49-FA4D-9FAA-F06BBE8C7FD0}"/>
              </a:ext>
            </a:extLst>
          </p:cNvPr>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sp>
        <p:nvSpPr>
          <p:cNvPr id="7" name="文本框 6">
            <a:extLst>
              <a:ext uri="{FF2B5EF4-FFF2-40B4-BE49-F238E27FC236}">
                <a16:creationId xmlns:a16="http://schemas.microsoft.com/office/drawing/2014/main" id="{AE68F00B-D4D2-B748-A5C1-F37B5F7B49DF}"/>
              </a:ext>
            </a:extLst>
          </p:cNvPr>
          <p:cNvSpPr txBox="1"/>
          <p:nvPr/>
        </p:nvSpPr>
        <p:spPr>
          <a:xfrm>
            <a:off x="7815154" y="2003108"/>
            <a:ext cx="3400888" cy="3000117"/>
          </a:xfrm>
          <a:prstGeom prst="rect">
            <a:avLst/>
          </a:prstGeom>
          <a:noFill/>
        </p:spPr>
        <p:txBody>
          <a:bodyPr wrap="square" lIns="91440" tIns="45720" rIns="91440" bIns="45720" rtlCol="0" anchor="t">
            <a:spAutoFit/>
          </a:bodyPr>
          <a:lstStyle/>
          <a:p>
            <a:pPr>
              <a:lnSpc>
                <a:spcPct val="150000"/>
              </a:lnSpc>
            </a:pPr>
            <a:r>
              <a:rPr kumimoji="1" lang="en-US" altLang="zh-CN" sz="1600" dirty="0"/>
              <a:t>Managed</a:t>
            </a:r>
            <a:r>
              <a:rPr kumimoji="1" lang="zh-CN" altLang="en-US" sz="1600" dirty="0"/>
              <a:t> </a:t>
            </a:r>
            <a:r>
              <a:rPr kumimoji="1" lang="en-US" altLang="zh-CN" sz="1600" dirty="0"/>
              <a:t>cloud</a:t>
            </a:r>
            <a:r>
              <a:rPr kumimoji="1" lang="zh-CN" altLang="en-US" sz="1600" dirty="0"/>
              <a:t> </a:t>
            </a:r>
            <a:r>
              <a:rPr kumimoji="1" lang="en-US" altLang="zh-CN" sz="1600" dirty="0"/>
              <a:t>service</a:t>
            </a:r>
            <a:r>
              <a:rPr kumimoji="1" lang="zh-CN" altLang="en-US" sz="1600" dirty="0"/>
              <a:t> gives </a:t>
            </a:r>
            <a:r>
              <a:rPr kumimoji="1" lang="en-US" altLang="zh-CN" sz="1600" dirty="0"/>
              <a:t>customers</a:t>
            </a:r>
            <a:r>
              <a:rPr kumimoji="1" lang="zh-CN" altLang="en-US" sz="1600" dirty="0"/>
              <a:t> </a:t>
            </a:r>
            <a:r>
              <a:rPr kumimoji="1" lang="en-US" altLang="zh-CN" sz="1600" dirty="0"/>
              <a:t>the</a:t>
            </a:r>
            <a:r>
              <a:rPr kumimoji="1" lang="zh-CN" altLang="en-US" sz="1600" dirty="0"/>
              <a:t> </a:t>
            </a:r>
            <a:r>
              <a:rPr kumimoji="1" lang="en-US" altLang="zh-CN" sz="1600" dirty="0"/>
              <a:t>convenience</a:t>
            </a:r>
            <a:r>
              <a:rPr kumimoji="1" lang="zh-CN" altLang="en-US" sz="1600" dirty="0"/>
              <a:t> </a:t>
            </a:r>
            <a:r>
              <a:rPr kumimoji="1" lang="en-US" altLang="zh-CN" sz="1600" dirty="0"/>
              <a:t>and</a:t>
            </a:r>
            <a:r>
              <a:rPr kumimoji="1" lang="zh-CN" altLang="en-US" sz="1600" dirty="0"/>
              <a:t> </a:t>
            </a:r>
            <a:r>
              <a:rPr kumimoji="1" lang="en-US" altLang="zh-CN" sz="1600" dirty="0"/>
              <a:t>flexibility</a:t>
            </a:r>
            <a:r>
              <a:rPr kumimoji="1" lang="zh-CN" altLang="en-US" sz="1600" dirty="0"/>
              <a:t> </a:t>
            </a:r>
            <a:r>
              <a:rPr kumimoji="1" lang="en-US" altLang="zh-CN" sz="1600" dirty="0"/>
              <a:t>of</a:t>
            </a:r>
            <a:r>
              <a:rPr kumimoji="1" lang="zh-CN" altLang="en-US" sz="1600" dirty="0"/>
              <a:t> </a:t>
            </a:r>
            <a:r>
              <a:rPr kumimoji="1" lang="en-US" altLang="zh-CN" sz="1600" dirty="0"/>
              <a:t>a</a:t>
            </a:r>
            <a:r>
              <a:rPr kumimoji="1" lang="zh-CN" altLang="en-US" sz="1600" dirty="0"/>
              <a:t> </a:t>
            </a:r>
            <a:r>
              <a:rPr kumimoji="1" lang="en-US" altLang="zh-CN" sz="1600" dirty="0"/>
              <a:t>public</a:t>
            </a:r>
            <a:r>
              <a:rPr kumimoji="1" lang="zh-CN" altLang="en-US" sz="1600" dirty="0"/>
              <a:t> </a:t>
            </a:r>
            <a:r>
              <a:rPr kumimoji="1" lang="en-US" altLang="zh-CN" sz="1600" dirty="0"/>
              <a:t>cloud, with the security, control</a:t>
            </a:r>
            <a:r>
              <a:rPr kumimoji="1" lang="zh-CN" altLang="en-US" sz="1600" dirty="0"/>
              <a:t> </a:t>
            </a:r>
            <a:r>
              <a:rPr kumimoji="1" lang="en-US" altLang="zh-CN" sz="1600" dirty="0"/>
              <a:t>and</a:t>
            </a:r>
            <a:r>
              <a:rPr kumimoji="1" lang="zh-CN" altLang="en-US" sz="1600" dirty="0"/>
              <a:t> </a:t>
            </a:r>
            <a:r>
              <a:rPr kumimoji="1" lang="en-US" altLang="zh-CN" sz="1600" dirty="0"/>
              <a:t>professional</a:t>
            </a:r>
            <a:r>
              <a:rPr kumimoji="1" lang="zh-CN" altLang="en-US" sz="1600" dirty="0"/>
              <a:t> </a:t>
            </a:r>
            <a:r>
              <a:rPr kumimoji="1" lang="en-US" altLang="zh-CN" sz="1600" dirty="0"/>
              <a:t>service</a:t>
            </a:r>
            <a:r>
              <a:rPr kumimoji="1" lang="zh-CN" altLang="en-US" sz="1600" dirty="0"/>
              <a:t> </a:t>
            </a:r>
            <a:r>
              <a:rPr kumimoji="1" lang="en-US" altLang="zh-CN" sz="1600" dirty="0"/>
              <a:t>of</a:t>
            </a:r>
            <a:r>
              <a:rPr kumimoji="1" lang="zh-CN" altLang="en-US" sz="1600" dirty="0"/>
              <a:t> </a:t>
            </a:r>
            <a:r>
              <a:rPr kumimoji="1" lang="en-US" altLang="zh-CN" sz="1600" dirty="0"/>
              <a:t>a</a:t>
            </a:r>
            <a:r>
              <a:rPr kumimoji="1" lang="zh-CN" altLang="en-US" sz="1600" dirty="0"/>
              <a:t> </a:t>
            </a:r>
            <a:r>
              <a:rPr kumimoji="1" lang="en-US" altLang="zh-CN" sz="1600" dirty="0"/>
              <a:t>private</a:t>
            </a:r>
            <a:r>
              <a:rPr kumimoji="1" lang="zh-CN" altLang="en-US" sz="1600" dirty="0"/>
              <a:t> </a:t>
            </a:r>
            <a:r>
              <a:rPr kumimoji="1" lang="en-US" altLang="zh-CN" sz="1600" dirty="0"/>
              <a:t>cloud, making it the</a:t>
            </a:r>
            <a:r>
              <a:rPr kumimoji="1" lang="zh-CN" altLang="en-US" sz="1600" dirty="0"/>
              <a:t> </a:t>
            </a:r>
            <a:r>
              <a:rPr kumimoji="1" lang="en-US" altLang="zh-CN" sz="1600" dirty="0"/>
              <a:t>best</a:t>
            </a:r>
            <a:r>
              <a:rPr kumimoji="1" lang="zh-CN" altLang="en-US" sz="1600" dirty="0"/>
              <a:t> </a:t>
            </a:r>
            <a:r>
              <a:rPr kumimoji="1" lang="en-US" altLang="zh-CN" sz="1600" dirty="0"/>
              <a:t>cloud</a:t>
            </a:r>
            <a:r>
              <a:rPr kumimoji="1" lang="zh-CN" altLang="en-US" sz="1600" dirty="0"/>
              <a:t> </a:t>
            </a:r>
            <a:r>
              <a:rPr kumimoji="1" lang="en-US" altLang="zh-CN" sz="1600" dirty="0"/>
              <a:t>service</a:t>
            </a:r>
            <a:r>
              <a:rPr kumimoji="1" lang="zh-CN" altLang="en-US" sz="1600" dirty="0"/>
              <a:t> </a:t>
            </a:r>
            <a:r>
              <a:rPr kumimoji="1" lang="en-US" altLang="zh-CN" sz="1600" dirty="0"/>
              <a:t>approach</a:t>
            </a:r>
            <a:r>
              <a:rPr kumimoji="1" lang="zh-CN" altLang="en-US" sz="1600" dirty="0"/>
              <a:t> </a:t>
            </a:r>
            <a:r>
              <a:rPr kumimoji="1" lang="en-US" altLang="zh-CN" sz="1600" dirty="0"/>
              <a:t>for</a:t>
            </a:r>
            <a:r>
              <a:rPr kumimoji="1" lang="zh-CN" altLang="en-US" sz="1600" dirty="0"/>
              <a:t> </a:t>
            </a:r>
            <a:r>
              <a:rPr kumimoji="1" lang="en-US" altLang="zh-CN" sz="1600" dirty="0"/>
              <a:t>most</a:t>
            </a:r>
            <a:r>
              <a:rPr kumimoji="1" lang="zh-CN" altLang="en-US" sz="1600" dirty="0"/>
              <a:t> </a:t>
            </a:r>
            <a:r>
              <a:rPr kumimoji="1" lang="en-US" altLang="zh-CN" sz="1600" dirty="0"/>
              <a:t>SME customers.</a:t>
            </a:r>
            <a:endParaRPr lang="zh-CN" altLang="en-US" sz="1600" dirty="0"/>
          </a:p>
        </p:txBody>
      </p:sp>
      <p:grpSp>
        <p:nvGrpSpPr>
          <p:cNvPr id="41" name="组合 40">
            <a:extLst>
              <a:ext uri="{FF2B5EF4-FFF2-40B4-BE49-F238E27FC236}">
                <a16:creationId xmlns:a16="http://schemas.microsoft.com/office/drawing/2014/main" id="{76561BD4-7F19-CF4A-A701-454ED9641605}"/>
              </a:ext>
            </a:extLst>
          </p:cNvPr>
          <p:cNvGrpSpPr/>
          <p:nvPr/>
        </p:nvGrpSpPr>
        <p:grpSpPr>
          <a:xfrm>
            <a:off x="1978174" y="1668477"/>
            <a:ext cx="4086418" cy="3883336"/>
            <a:chOff x="1089660" y="1448913"/>
            <a:chExt cx="4568996" cy="4341931"/>
          </a:xfrm>
        </p:grpSpPr>
        <p:pic>
          <p:nvPicPr>
            <p:cNvPr id="8" name="图片 5">
              <a:extLst>
                <a:ext uri="{FF2B5EF4-FFF2-40B4-BE49-F238E27FC236}">
                  <a16:creationId xmlns:a16="http://schemas.microsoft.com/office/drawing/2014/main" id="{733F38AE-1F08-BC48-96DA-F7C940F02F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74435" y="2883496"/>
              <a:ext cx="1978499" cy="1502193"/>
            </a:xfrm>
            <a:prstGeom prst="rect">
              <a:avLst/>
            </a:prstGeom>
          </p:spPr>
        </p:pic>
        <p:sp>
          <p:nvSpPr>
            <p:cNvPr id="9" name="椭圆 8">
              <a:extLst>
                <a:ext uri="{FF2B5EF4-FFF2-40B4-BE49-F238E27FC236}">
                  <a16:creationId xmlns:a16="http://schemas.microsoft.com/office/drawing/2014/main" id="{3035F9C0-FCE3-A94B-A5AD-C89C7523BF33}"/>
                </a:ext>
              </a:extLst>
            </p:cNvPr>
            <p:cNvSpPr/>
            <p:nvPr/>
          </p:nvSpPr>
          <p:spPr>
            <a:xfrm>
              <a:off x="1289957" y="1567543"/>
              <a:ext cx="4147457" cy="4147457"/>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4" name="组合 13">
              <a:extLst>
                <a:ext uri="{FF2B5EF4-FFF2-40B4-BE49-F238E27FC236}">
                  <a16:creationId xmlns:a16="http://schemas.microsoft.com/office/drawing/2014/main" id="{593D4E66-2C7E-A74A-A139-88655155144B}"/>
                </a:ext>
              </a:extLst>
            </p:cNvPr>
            <p:cNvGrpSpPr/>
            <p:nvPr/>
          </p:nvGrpSpPr>
          <p:grpSpPr>
            <a:xfrm>
              <a:off x="1137033" y="1448913"/>
              <a:ext cx="4521623" cy="1769364"/>
              <a:chOff x="1137033" y="1448913"/>
              <a:chExt cx="4521623" cy="1769364"/>
            </a:xfrm>
          </p:grpSpPr>
          <p:sp>
            <p:nvSpPr>
              <p:cNvPr id="10" name="椭圆 9">
                <a:extLst>
                  <a:ext uri="{FF2B5EF4-FFF2-40B4-BE49-F238E27FC236}">
                    <a16:creationId xmlns:a16="http://schemas.microsoft.com/office/drawing/2014/main" id="{8826C1E2-BEEB-B146-A3A3-C062DF92DD10}"/>
                  </a:ext>
                </a:extLst>
              </p:cNvPr>
              <p:cNvSpPr/>
              <p:nvPr/>
            </p:nvSpPr>
            <p:spPr>
              <a:xfrm>
                <a:off x="2102031" y="1448913"/>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a:extLst>
                  <a:ext uri="{FF2B5EF4-FFF2-40B4-BE49-F238E27FC236}">
                    <a16:creationId xmlns:a16="http://schemas.microsoft.com/office/drawing/2014/main" id="{4EA1F139-7578-9E4B-993E-F09A15918C0B}"/>
                  </a:ext>
                </a:extLst>
              </p:cNvPr>
              <p:cNvSpPr/>
              <p:nvPr/>
            </p:nvSpPr>
            <p:spPr>
              <a:xfrm>
                <a:off x="1137033" y="2499820"/>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a:extLst>
                  <a:ext uri="{FF2B5EF4-FFF2-40B4-BE49-F238E27FC236}">
                    <a16:creationId xmlns:a16="http://schemas.microsoft.com/office/drawing/2014/main" id="{8D95714E-55EE-F14F-8669-5EDAE02E3171}"/>
                  </a:ext>
                </a:extLst>
              </p:cNvPr>
              <p:cNvSpPr/>
              <p:nvPr/>
            </p:nvSpPr>
            <p:spPr>
              <a:xfrm>
                <a:off x="4940199" y="2499819"/>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a:extLst>
                  <a:ext uri="{FF2B5EF4-FFF2-40B4-BE49-F238E27FC236}">
                    <a16:creationId xmlns:a16="http://schemas.microsoft.com/office/drawing/2014/main" id="{6C01B0AB-2A35-1945-8B11-B55A87EC84F7}"/>
                  </a:ext>
                </a:extLst>
              </p:cNvPr>
              <p:cNvSpPr/>
              <p:nvPr/>
            </p:nvSpPr>
            <p:spPr>
              <a:xfrm>
                <a:off x="3865517" y="1448913"/>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5" name="组合 14">
              <a:extLst>
                <a:ext uri="{FF2B5EF4-FFF2-40B4-BE49-F238E27FC236}">
                  <a16:creationId xmlns:a16="http://schemas.microsoft.com/office/drawing/2014/main" id="{1038706C-606D-4745-AB21-68BFC09FBAF6}"/>
                </a:ext>
              </a:extLst>
            </p:cNvPr>
            <p:cNvGrpSpPr/>
            <p:nvPr/>
          </p:nvGrpSpPr>
          <p:grpSpPr>
            <a:xfrm rot="10800000">
              <a:off x="1089660" y="4021480"/>
              <a:ext cx="4521623" cy="1769364"/>
              <a:chOff x="1137033" y="1448913"/>
              <a:chExt cx="4521623" cy="1769364"/>
            </a:xfrm>
          </p:grpSpPr>
          <p:sp>
            <p:nvSpPr>
              <p:cNvPr id="16" name="椭圆 15">
                <a:extLst>
                  <a:ext uri="{FF2B5EF4-FFF2-40B4-BE49-F238E27FC236}">
                    <a16:creationId xmlns:a16="http://schemas.microsoft.com/office/drawing/2014/main" id="{B0DE6AB4-171E-E34F-8A99-2F16A2463162}"/>
                  </a:ext>
                </a:extLst>
              </p:cNvPr>
              <p:cNvSpPr/>
              <p:nvPr/>
            </p:nvSpPr>
            <p:spPr>
              <a:xfrm>
                <a:off x="2102031" y="1448913"/>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a:extLst>
                  <a:ext uri="{FF2B5EF4-FFF2-40B4-BE49-F238E27FC236}">
                    <a16:creationId xmlns:a16="http://schemas.microsoft.com/office/drawing/2014/main" id="{DA5B0AC1-AF71-5142-9A22-030C9DB73C00}"/>
                  </a:ext>
                </a:extLst>
              </p:cNvPr>
              <p:cNvSpPr/>
              <p:nvPr/>
            </p:nvSpPr>
            <p:spPr>
              <a:xfrm>
                <a:off x="1137033" y="2499820"/>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a:extLst>
                  <a:ext uri="{FF2B5EF4-FFF2-40B4-BE49-F238E27FC236}">
                    <a16:creationId xmlns:a16="http://schemas.microsoft.com/office/drawing/2014/main" id="{8462B03A-E9B4-EC4E-9B76-053B95291265}"/>
                  </a:ext>
                </a:extLst>
              </p:cNvPr>
              <p:cNvSpPr/>
              <p:nvPr/>
            </p:nvSpPr>
            <p:spPr>
              <a:xfrm>
                <a:off x="4940199" y="2499819"/>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a:extLst>
                  <a:ext uri="{FF2B5EF4-FFF2-40B4-BE49-F238E27FC236}">
                    <a16:creationId xmlns:a16="http://schemas.microsoft.com/office/drawing/2014/main" id="{B32E9B17-AA96-9341-B401-7BF884799AAF}"/>
                  </a:ext>
                </a:extLst>
              </p:cNvPr>
              <p:cNvSpPr/>
              <p:nvPr/>
            </p:nvSpPr>
            <p:spPr>
              <a:xfrm>
                <a:off x="3865517" y="1448913"/>
                <a:ext cx="718457" cy="718457"/>
              </a:xfrm>
              <a:prstGeom prst="ellipse">
                <a:avLst/>
              </a:prstGeom>
              <a:solidFill>
                <a:srgbClr val="00B0F0"/>
              </a:solidFill>
              <a:ln w="127000">
                <a:solidFill>
                  <a:srgbClr val="00B0F0">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cxnSp>
          <p:nvCxnSpPr>
            <p:cNvPr id="20" name="直线箭头连接符 19">
              <a:extLst>
                <a:ext uri="{FF2B5EF4-FFF2-40B4-BE49-F238E27FC236}">
                  <a16:creationId xmlns:a16="http://schemas.microsoft.com/office/drawing/2014/main" id="{00FA7D30-BCD4-CF4A-AA81-371AE3757BED}"/>
                </a:ext>
              </a:extLst>
            </p:cNvPr>
            <p:cNvCxnSpPr>
              <a:cxnSpLocks/>
            </p:cNvCxnSpPr>
            <p:nvPr/>
          </p:nvCxnSpPr>
          <p:spPr>
            <a:xfrm flipH="1" flipV="1">
              <a:off x="2661557" y="2367643"/>
              <a:ext cx="158931" cy="429965"/>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22" name="直线箭头连接符 21">
              <a:extLst>
                <a:ext uri="{FF2B5EF4-FFF2-40B4-BE49-F238E27FC236}">
                  <a16:creationId xmlns:a16="http://schemas.microsoft.com/office/drawing/2014/main" id="{370BBBB7-796E-644B-A2F1-2EF6F08ECBAA}"/>
                </a:ext>
              </a:extLst>
            </p:cNvPr>
            <p:cNvCxnSpPr>
              <a:cxnSpLocks/>
            </p:cNvCxnSpPr>
            <p:nvPr/>
          </p:nvCxnSpPr>
          <p:spPr>
            <a:xfrm flipV="1">
              <a:off x="3766185" y="2368631"/>
              <a:ext cx="198664" cy="383680"/>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25" name="直线箭头连接符 24">
              <a:extLst>
                <a:ext uri="{FF2B5EF4-FFF2-40B4-BE49-F238E27FC236}">
                  <a16:creationId xmlns:a16="http://schemas.microsoft.com/office/drawing/2014/main" id="{2543892C-2E05-F54D-AB77-46B855FF054B}"/>
                </a:ext>
              </a:extLst>
            </p:cNvPr>
            <p:cNvCxnSpPr>
              <a:cxnSpLocks/>
            </p:cNvCxnSpPr>
            <p:nvPr/>
          </p:nvCxnSpPr>
          <p:spPr>
            <a:xfrm flipH="1" flipV="1">
              <a:off x="2042227" y="3148706"/>
              <a:ext cx="332208" cy="246457"/>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27" name="直线箭头连接符 26">
              <a:extLst>
                <a:ext uri="{FF2B5EF4-FFF2-40B4-BE49-F238E27FC236}">
                  <a16:creationId xmlns:a16="http://schemas.microsoft.com/office/drawing/2014/main" id="{A5CBC0B7-0224-1746-9FF6-0D05EF0073BF}"/>
                </a:ext>
              </a:extLst>
            </p:cNvPr>
            <p:cNvCxnSpPr>
              <a:cxnSpLocks/>
            </p:cNvCxnSpPr>
            <p:nvPr/>
          </p:nvCxnSpPr>
          <p:spPr>
            <a:xfrm flipH="1">
              <a:off x="1984899" y="4051098"/>
              <a:ext cx="389536" cy="168530"/>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29" name="直线箭头连接符 28">
              <a:extLst>
                <a:ext uri="{FF2B5EF4-FFF2-40B4-BE49-F238E27FC236}">
                  <a16:creationId xmlns:a16="http://schemas.microsoft.com/office/drawing/2014/main" id="{A1D8E630-8973-8943-ABF0-2C010072904C}"/>
                </a:ext>
              </a:extLst>
            </p:cNvPr>
            <p:cNvCxnSpPr>
              <a:cxnSpLocks/>
            </p:cNvCxnSpPr>
            <p:nvPr/>
          </p:nvCxnSpPr>
          <p:spPr>
            <a:xfrm flipH="1">
              <a:off x="2685447" y="4527923"/>
              <a:ext cx="197352" cy="392253"/>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1" name="直线箭头连接符 30">
              <a:extLst>
                <a:ext uri="{FF2B5EF4-FFF2-40B4-BE49-F238E27FC236}">
                  <a16:creationId xmlns:a16="http://schemas.microsoft.com/office/drawing/2014/main" id="{C6A5FA90-0623-4447-B614-18F3C72ABC00}"/>
                </a:ext>
              </a:extLst>
            </p:cNvPr>
            <p:cNvCxnSpPr>
              <a:cxnSpLocks/>
            </p:cNvCxnSpPr>
            <p:nvPr/>
          </p:nvCxnSpPr>
          <p:spPr>
            <a:xfrm>
              <a:off x="4010432" y="4500456"/>
              <a:ext cx="142197" cy="403302"/>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3" name="直线箭头连接符 32">
              <a:extLst>
                <a:ext uri="{FF2B5EF4-FFF2-40B4-BE49-F238E27FC236}">
                  <a16:creationId xmlns:a16="http://schemas.microsoft.com/office/drawing/2014/main" id="{E5D25CB0-49CA-3641-A95A-E9C1EE31ACD8}"/>
                </a:ext>
              </a:extLst>
            </p:cNvPr>
            <p:cNvCxnSpPr>
              <a:cxnSpLocks/>
            </p:cNvCxnSpPr>
            <p:nvPr/>
          </p:nvCxnSpPr>
          <p:spPr>
            <a:xfrm flipV="1">
              <a:off x="4316111" y="3153872"/>
              <a:ext cx="360319" cy="261071"/>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6" name="直线箭头连接符 35">
              <a:extLst>
                <a:ext uri="{FF2B5EF4-FFF2-40B4-BE49-F238E27FC236}">
                  <a16:creationId xmlns:a16="http://schemas.microsoft.com/office/drawing/2014/main" id="{C2FD58D0-BAF0-424E-AEF2-5048C7AC0161}"/>
                </a:ext>
              </a:extLst>
            </p:cNvPr>
            <p:cNvCxnSpPr>
              <a:cxnSpLocks/>
            </p:cNvCxnSpPr>
            <p:nvPr/>
          </p:nvCxnSpPr>
          <p:spPr>
            <a:xfrm>
              <a:off x="4352934" y="4021480"/>
              <a:ext cx="385833" cy="198148"/>
            </a:xfrm>
            <a:prstGeom prst="straightConnector1">
              <a:avLst/>
            </a:prstGeom>
            <a:ln w="66675">
              <a:gradFill flip="none" rotWithShape="1">
                <a:gsLst>
                  <a:gs pos="0">
                    <a:srgbClr val="00B0F0">
                      <a:alpha val="0"/>
                    </a:srgbClr>
                  </a:gs>
                  <a:gs pos="54000">
                    <a:srgbClr val="00B0F0"/>
                  </a:gs>
                </a:gsLst>
                <a:lin ang="5400000" scaled="1"/>
                <a:tileRect/>
              </a:gradFill>
              <a:tailEnd type="triangle"/>
            </a:ln>
          </p:spPr>
          <p:style>
            <a:lnRef idx="1">
              <a:schemeClr val="accent1"/>
            </a:lnRef>
            <a:fillRef idx="0">
              <a:schemeClr val="accent1"/>
            </a:fillRef>
            <a:effectRef idx="0">
              <a:schemeClr val="accent1"/>
            </a:effectRef>
            <a:fontRef idx="minor">
              <a:schemeClr val="tx1"/>
            </a:fontRef>
          </p:style>
        </p:cxnSp>
      </p:grpSp>
      <p:sp>
        <p:nvSpPr>
          <p:cNvPr id="39" name="矩形 38">
            <a:extLst>
              <a:ext uri="{FF2B5EF4-FFF2-40B4-BE49-F238E27FC236}">
                <a16:creationId xmlns:a16="http://schemas.microsoft.com/office/drawing/2014/main" id="{FE1C50AD-53FE-E948-93E4-C6EDB05624BD}"/>
              </a:ext>
            </a:extLst>
          </p:cNvPr>
          <p:cNvSpPr/>
          <p:nvPr/>
        </p:nvSpPr>
        <p:spPr>
          <a:xfrm>
            <a:off x="1519300" y="5133833"/>
            <a:ext cx="1279001" cy="430887"/>
          </a:xfrm>
          <a:prstGeom prst="rect">
            <a:avLst/>
          </a:prstGeom>
        </p:spPr>
        <p:txBody>
          <a:bodyPr wrap="square">
            <a:spAutoFit/>
          </a:bodyPr>
          <a:lstStyle/>
          <a:p>
            <a:pPr algn="r"/>
            <a:r>
              <a:rPr lang="zh-CN" altLang="en-US" sz="1100" dirty="0"/>
              <a:t>Data Lost Prevention</a:t>
            </a:r>
          </a:p>
        </p:txBody>
      </p:sp>
      <p:sp>
        <p:nvSpPr>
          <p:cNvPr id="40" name="矩形 39">
            <a:extLst>
              <a:ext uri="{FF2B5EF4-FFF2-40B4-BE49-F238E27FC236}">
                <a16:creationId xmlns:a16="http://schemas.microsoft.com/office/drawing/2014/main" id="{E53FA774-2171-684D-8285-AF314BD1D993}"/>
              </a:ext>
            </a:extLst>
          </p:cNvPr>
          <p:cNvSpPr/>
          <p:nvPr/>
        </p:nvSpPr>
        <p:spPr>
          <a:xfrm>
            <a:off x="5241862" y="5178035"/>
            <a:ext cx="906505" cy="261828"/>
          </a:xfrm>
          <a:prstGeom prst="rect">
            <a:avLst/>
          </a:prstGeom>
        </p:spPr>
        <p:txBody>
          <a:bodyPr wrap="square">
            <a:spAutoFit/>
          </a:bodyPr>
          <a:lstStyle/>
          <a:p>
            <a:r>
              <a:rPr lang="en-US" altLang="zh-CN" sz="1100" dirty="0"/>
              <a:t>Mobility</a:t>
            </a:r>
            <a:endParaRPr lang="zh-CN" altLang="en-US" sz="1100" dirty="0"/>
          </a:p>
        </p:txBody>
      </p:sp>
      <p:sp>
        <p:nvSpPr>
          <p:cNvPr id="42" name="矩形 41">
            <a:extLst>
              <a:ext uri="{FF2B5EF4-FFF2-40B4-BE49-F238E27FC236}">
                <a16:creationId xmlns:a16="http://schemas.microsoft.com/office/drawing/2014/main" id="{16474E4D-9F36-C649-9246-D14A287AA4F3}"/>
              </a:ext>
            </a:extLst>
          </p:cNvPr>
          <p:cNvSpPr/>
          <p:nvPr/>
        </p:nvSpPr>
        <p:spPr>
          <a:xfrm>
            <a:off x="6104887" y="4121334"/>
            <a:ext cx="906505" cy="430887"/>
          </a:xfrm>
          <a:prstGeom prst="rect">
            <a:avLst/>
          </a:prstGeom>
        </p:spPr>
        <p:txBody>
          <a:bodyPr wrap="square">
            <a:spAutoFit/>
          </a:bodyPr>
          <a:lstStyle/>
          <a:p>
            <a:r>
              <a:rPr lang="en-US" altLang="zh-CN" sz="1100" dirty="0"/>
              <a:t>Software</a:t>
            </a:r>
          </a:p>
          <a:p>
            <a:r>
              <a:rPr lang="en-US" altLang="zh-CN" sz="1100" dirty="0"/>
              <a:t>Update</a:t>
            </a:r>
            <a:endParaRPr lang="zh-CN" altLang="en-US" sz="1100" dirty="0"/>
          </a:p>
        </p:txBody>
      </p:sp>
      <p:sp>
        <p:nvSpPr>
          <p:cNvPr id="43" name="矩形 42">
            <a:extLst>
              <a:ext uri="{FF2B5EF4-FFF2-40B4-BE49-F238E27FC236}">
                <a16:creationId xmlns:a16="http://schemas.microsoft.com/office/drawing/2014/main" id="{239A4956-687D-0F4D-8BCE-B9B098983C92}"/>
              </a:ext>
            </a:extLst>
          </p:cNvPr>
          <p:cNvSpPr/>
          <p:nvPr/>
        </p:nvSpPr>
        <p:spPr>
          <a:xfrm>
            <a:off x="609600" y="4172513"/>
            <a:ext cx="1279001" cy="261610"/>
          </a:xfrm>
          <a:prstGeom prst="rect">
            <a:avLst/>
          </a:prstGeom>
        </p:spPr>
        <p:txBody>
          <a:bodyPr wrap="square">
            <a:spAutoFit/>
          </a:bodyPr>
          <a:lstStyle/>
          <a:p>
            <a:pPr algn="r"/>
            <a:r>
              <a:rPr lang="en-US" altLang="zh-CN" sz="1100" dirty="0"/>
              <a:t>Security</a:t>
            </a:r>
            <a:endParaRPr lang="zh-CN" altLang="en-US" sz="1100" dirty="0"/>
          </a:p>
        </p:txBody>
      </p:sp>
      <p:sp>
        <p:nvSpPr>
          <p:cNvPr id="44" name="矩形 43">
            <a:extLst>
              <a:ext uri="{FF2B5EF4-FFF2-40B4-BE49-F238E27FC236}">
                <a16:creationId xmlns:a16="http://schemas.microsoft.com/office/drawing/2014/main" id="{D56DFF24-4678-194F-9D4F-70E2227C7A6D}"/>
              </a:ext>
            </a:extLst>
          </p:cNvPr>
          <p:cNvSpPr/>
          <p:nvPr/>
        </p:nvSpPr>
        <p:spPr>
          <a:xfrm>
            <a:off x="665345" y="2785801"/>
            <a:ext cx="1279001" cy="261610"/>
          </a:xfrm>
          <a:prstGeom prst="rect">
            <a:avLst/>
          </a:prstGeom>
        </p:spPr>
        <p:txBody>
          <a:bodyPr wrap="square">
            <a:spAutoFit/>
          </a:bodyPr>
          <a:lstStyle/>
          <a:p>
            <a:pPr algn="r"/>
            <a:r>
              <a:rPr lang="en-US" altLang="zh-CN" sz="1100" dirty="0"/>
              <a:t>Productivity</a:t>
            </a:r>
            <a:endParaRPr lang="zh-CN" altLang="en-US" sz="1100" dirty="0"/>
          </a:p>
        </p:txBody>
      </p:sp>
      <p:sp>
        <p:nvSpPr>
          <p:cNvPr id="45" name="矩形 44">
            <a:extLst>
              <a:ext uri="{FF2B5EF4-FFF2-40B4-BE49-F238E27FC236}">
                <a16:creationId xmlns:a16="http://schemas.microsoft.com/office/drawing/2014/main" id="{3CB70647-8EFD-6544-8E2F-EF6F9B0991FA}"/>
              </a:ext>
            </a:extLst>
          </p:cNvPr>
          <p:cNvSpPr/>
          <p:nvPr/>
        </p:nvSpPr>
        <p:spPr>
          <a:xfrm>
            <a:off x="1539988" y="1818391"/>
            <a:ext cx="1279001" cy="261610"/>
          </a:xfrm>
          <a:prstGeom prst="rect">
            <a:avLst/>
          </a:prstGeom>
        </p:spPr>
        <p:txBody>
          <a:bodyPr wrap="square">
            <a:spAutoFit/>
          </a:bodyPr>
          <a:lstStyle/>
          <a:p>
            <a:pPr algn="r"/>
            <a:r>
              <a:rPr lang="en-US" altLang="zh-CN" sz="1100" dirty="0"/>
              <a:t>Low</a:t>
            </a:r>
            <a:r>
              <a:rPr lang="zh-CN" altLang="en-US" sz="1100" dirty="0"/>
              <a:t> </a:t>
            </a:r>
            <a:r>
              <a:rPr lang="en-US" altLang="zh-CN" sz="1100" dirty="0"/>
              <a:t>Cost</a:t>
            </a:r>
            <a:endParaRPr lang="zh-CN" altLang="en-US" sz="1100" dirty="0"/>
          </a:p>
        </p:txBody>
      </p:sp>
      <p:sp>
        <p:nvSpPr>
          <p:cNvPr id="46" name="矩形 45">
            <a:extLst>
              <a:ext uri="{FF2B5EF4-FFF2-40B4-BE49-F238E27FC236}">
                <a16:creationId xmlns:a16="http://schemas.microsoft.com/office/drawing/2014/main" id="{9374779A-C735-744B-8C2A-5163443F4483}"/>
              </a:ext>
            </a:extLst>
          </p:cNvPr>
          <p:cNvSpPr/>
          <p:nvPr/>
        </p:nvSpPr>
        <p:spPr>
          <a:xfrm>
            <a:off x="5205045" y="1712375"/>
            <a:ext cx="1279001" cy="261610"/>
          </a:xfrm>
          <a:prstGeom prst="rect">
            <a:avLst/>
          </a:prstGeom>
        </p:spPr>
        <p:txBody>
          <a:bodyPr wrap="square">
            <a:spAutoFit/>
          </a:bodyPr>
          <a:lstStyle/>
          <a:p>
            <a:r>
              <a:rPr lang="en-US" altLang="zh-CN" sz="1100" dirty="0"/>
              <a:t>Flexibility</a:t>
            </a:r>
            <a:endParaRPr lang="zh-CN" altLang="en-US" sz="1100" dirty="0"/>
          </a:p>
        </p:txBody>
      </p:sp>
      <p:sp>
        <p:nvSpPr>
          <p:cNvPr id="47" name="矩形 46">
            <a:extLst>
              <a:ext uri="{FF2B5EF4-FFF2-40B4-BE49-F238E27FC236}">
                <a16:creationId xmlns:a16="http://schemas.microsoft.com/office/drawing/2014/main" id="{DE41FBEA-FD11-9F44-8373-B081E98DCE7C}"/>
              </a:ext>
            </a:extLst>
          </p:cNvPr>
          <p:cNvSpPr/>
          <p:nvPr/>
        </p:nvSpPr>
        <p:spPr>
          <a:xfrm>
            <a:off x="6144687" y="2808080"/>
            <a:ext cx="1279001" cy="261610"/>
          </a:xfrm>
          <a:prstGeom prst="rect">
            <a:avLst/>
          </a:prstGeom>
        </p:spPr>
        <p:txBody>
          <a:bodyPr wrap="square">
            <a:spAutoFit/>
          </a:bodyPr>
          <a:lstStyle/>
          <a:p>
            <a:r>
              <a:rPr lang="en-US" altLang="zh-CN" sz="1100" dirty="0"/>
              <a:t>Collaboration</a:t>
            </a:r>
            <a:endParaRPr lang="zh-CN" altLang="en-US" sz="1100" dirty="0"/>
          </a:p>
        </p:txBody>
      </p:sp>
      <p:sp>
        <p:nvSpPr>
          <p:cNvPr id="48" name="矩形 47">
            <a:extLst>
              <a:ext uri="{FF2B5EF4-FFF2-40B4-BE49-F238E27FC236}">
                <a16:creationId xmlns:a16="http://schemas.microsoft.com/office/drawing/2014/main" id="{5B1BB12E-D8B2-4540-B41E-0E747CB57703}"/>
              </a:ext>
            </a:extLst>
          </p:cNvPr>
          <p:cNvSpPr/>
          <p:nvPr/>
        </p:nvSpPr>
        <p:spPr>
          <a:xfrm>
            <a:off x="3371847" y="3385666"/>
            <a:ext cx="1100534" cy="646331"/>
          </a:xfrm>
          <a:prstGeom prst="rect">
            <a:avLst/>
          </a:prstGeom>
        </p:spPr>
        <p:txBody>
          <a:bodyPr wrap="square">
            <a:spAutoFit/>
          </a:bodyPr>
          <a:lstStyle/>
          <a:p>
            <a:pPr algn="ctr"/>
            <a:r>
              <a:rPr lang="zh-CN" altLang="en-US" sz="1200" b="1" dirty="0">
                <a:solidFill>
                  <a:srgbClr val="0070C0"/>
                </a:solidFill>
              </a:rPr>
              <a:t>Cloud</a:t>
            </a:r>
          </a:p>
          <a:p>
            <a:pPr algn="ctr"/>
            <a:r>
              <a:rPr lang="zh-CN" altLang="en-US" sz="1200" b="1" dirty="0">
                <a:solidFill>
                  <a:srgbClr val="0070C0"/>
                </a:solidFill>
              </a:rPr>
              <a:t>Managed Services</a:t>
            </a:r>
          </a:p>
        </p:txBody>
      </p:sp>
      <p:pic>
        <p:nvPicPr>
          <p:cNvPr id="51" name="图形 50">
            <a:extLst>
              <a:ext uri="{FF2B5EF4-FFF2-40B4-BE49-F238E27FC236}">
                <a16:creationId xmlns:a16="http://schemas.microsoft.com/office/drawing/2014/main" id="{A45967A1-48C4-064B-9F87-05D2DFCDE63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30869" y="4140796"/>
            <a:ext cx="324517" cy="324517"/>
          </a:xfrm>
          <a:prstGeom prst="rect">
            <a:avLst/>
          </a:prstGeom>
        </p:spPr>
      </p:pic>
      <p:pic>
        <p:nvPicPr>
          <p:cNvPr id="55" name="图形 54">
            <a:extLst>
              <a:ext uri="{FF2B5EF4-FFF2-40B4-BE49-F238E27FC236}">
                <a16:creationId xmlns:a16="http://schemas.microsoft.com/office/drawing/2014/main" id="{73C67694-72C2-524F-A6B2-6FBF6787C4EB}"/>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118346" y="2699639"/>
            <a:ext cx="435058" cy="435058"/>
          </a:xfrm>
          <a:prstGeom prst="rect">
            <a:avLst/>
          </a:prstGeom>
        </p:spPr>
      </p:pic>
      <p:pic>
        <p:nvPicPr>
          <p:cNvPr id="57" name="图形 56">
            <a:extLst>
              <a:ext uri="{FF2B5EF4-FFF2-40B4-BE49-F238E27FC236}">
                <a16:creationId xmlns:a16="http://schemas.microsoft.com/office/drawing/2014/main" id="{E417BEC4-000A-3C44-AC0E-EB131D864A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097013" y="5085949"/>
            <a:ext cx="319165" cy="319165"/>
          </a:xfrm>
          <a:prstGeom prst="rect">
            <a:avLst/>
          </a:prstGeom>
        </p:spPr>
      </p:pic>
      <p:pic>
        <p:nvPicPr>
          <p:cNvPr id="59" name="图形 58">
            <a:extLst>
              <a:ext uri="{FF2B5EF4-FFF2-40B4-BE49-F238E27FC236}">
                <a16:creationId xmlns:a16="http://schemas.microsoft.com/office/drawing/2014/main" id="{F642ADE2-567A-F446-B598-5BCCF4F8309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701146" y="5061606"/>
            <a:ext cx="325402" cy="325402"/>
          </a:xfrm>
          <a:prstGeom prst="rect">
            <a:avLst/>
          </a:prstGeom>
        </p:spPr>
      </p:pic>
      <p:pic>
        <p:nvPicPr>
          <p:cNvPr id="61" name="图形 60">
            <a:extLst>
              <a:ext uri="{FF2B5EF4-FFF2-40B4-BE49-F238E27FC236}">
                <a16:creationId xmlns:a16="http://schemas.microsoft.com/office/drawing/2014/main" id="{D71274DF-7C68-0743-816C-3E430F69761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557012" y="2796888"/>
            <a:ext cx="371161" cy="309301"/>
          </a:xfrm>
          <a:prstGeom prst="rect">
            <a:avLst/>
          </a:prstGeom>
        </p:spPr>
      </p:pic>
      <p:pic>
        <p:nvPicPr>
          <p:cNvPr id="63" name="图形 62">
            <a:extLst>
              <a:ext uri="{FF2B5EF4-FFF2-40B4-BE49-F238E27FC236}">
                <a16:creationId xmlns:a16="http://schemas.microsoft.com/office/drawing/2014/main" id="{A5901C69-BB50-AF47-A530-924DCFB6508C}"/>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601940" y="1817498"/>
            <a:ext cx="371220" cy="371220"/>
          </a:xfrm>
          <a:prstGeom prst="rect">
            <a:avLst/>
          </a:prstGeom>
        </p:spPr>
      </p:pic>
      <p:pic>
        <p:nvPicPr>
          <p:cNvPr id="65" name="图形 64">
            <a:extLst>
              <a:ext uri="{FF2B5EF4-FFF2-40B4-BE49-F238E27FC236}">
                <a16:creationId xmlns:a16="http://schemas.microsoft.com/office/drawing/2014/main" id="{5962AE0A-4712-B149-80C1-CB4EA85676FC}"/>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3039770" y="1812164"/>
            <a:ext cx="349881" cy="349881"/>
          </a:xfrm>
          <a:prstGeom prst="rect">
            <a:avLst/>
          </a:prstGeom>
        </p:spPr>
      </p:pic>
      <p:pic>
        <p:nvPicPr>
          <p:cNvPr id="69" name="图形 68">
            <a:extLst>
              <a:ext uri="{FF2B5EF4-FFF2-40B4-BE49-F238E27FC236}">
                <a16:creationId xmlns:a16="http://schemas.microsoft.com/office/drawing/2014/main" id="{A633EDA3-AC62-3D44-A505-F4D4DE2C35D6}"/>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5528394" y="4116341"/>
            <a:ext cx="345081" cy="345081"/>
          </a:xfrm>
          <a:prstGeom prst="rect">
            <a:avLst/>
          </a:prstGeom>
        </p:spPr>
      </p:pic>
      <p:sp>
        <p:nvSpPr>
          <p:cNvPr id="70" name="标题 1">
            <a:extLst>
              <a:ext uri="{FF2B5EF4-FFF2-40B4-BE49-F238E27FC236}">
                <a16:creationId xmlns:a16="http://schemas.microsoft.com/office/drawing/2014/main" id="{6512F67B-3CE3-2040-8BD6-FDF4FE95D476}"/>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Managed</a:t>
            </a:r>
            <a:r>
              <a:rPr kumimoji="1" lang="zh-CN" altLang="en-US" sz="2400" dirty="0"/>
              <a:t> C</a:t>
            </a:r>
            <a:r>
              <a:rPr kumimoji="1" lang="en-US" altLang="zh-CN" sz="2400" dirty="0"/>
              <a:t>loud</a:t>
            </a:r>
            <a:r>
              <a:rPr kumimoji="1" lang="zh-CN" altLang="en-US" sz="2400" dirty="0"/>
              <a:t> S</a:t>
            </a:r>
            <a:r>
              <a:rPr kumimoji="1" lang="en-US" altLang="zh-CN" sz="2400" dirty="0" err="1"/>
              <a:t>ervices</a:t>
            </a:r>
            <a:r>
              <a:rPr kumimoji="1" lang="zh-CN" altLang="en-US" sz="2400" dirty="0"/>
              <a:t> E</a:t>
            </a:r>
            <a:r>
              <a:rPr kumimoji="1" lang="en-US" altLang="zh-CN" sz="2400" dirty="0"/>
              <a:t>merge</a:t>
            </a:r>
            <a:endParaRPr kumimoji="1" lang="zh-CN" altLang="en-US" sz="2400" dirty="0"/>
          </a:p>
        </p:txBody>
      </p:sp>
    </p:spTree>
    <p:extLst>
      <p:ext uri="{BB962C8B-B14F-4D97-AF65-F5344CB8AC3E}">
        <p14:creationId xmlns:p14="http://schemas.microsoft.com/office/powerpoint/2010/main" val="69819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a:extLst>
              <a:ext uri="{FF2B5EF4-FFF2-40B4-BE49-F238E27FC236}">
                <a16:creationId xmlns:a16="http://schemas.microsoft.com/office/drawing/2014/main" id="{0443BDE1-444B-2A40-AC51-8ABC39492A66}"/>
              </a:ext>
            </a:extLst>
          </p:cNvPr>
          <p:cNvSpPr/>
          <p:nvPr/>
        </p:nvSpPr>
        <p:spPr>
          <a:xfrm>
            <a:off x="866284" y="1164265"/>
            <a:ext cx="10459432" cy="4406120"/>
          </a:xfrm>
          <a:prstGeom prst="rect">
            <a:avLst/>
          </a:prstGeom>
          <a:gradFill flip="none" rotWithShape="1">
            <a:gsLst>
              <a:gs pos="100000">
                <a:srgbClr val="00B0F0">
                  <a:alpha val="10000"/>
                </a:srgbClr>
              </a:gs>
              <a:gs pos="0">
                <a:srgbClr val="00BEFF">
                  <a:alpha val="0"/>
                </a:srgbClr>
              </a:gs>
            </a:gsLst>
            <a:lin ang="16200000" scaled="1"/>
            <a:tileRect/>
          </a:gradFill>
          <a:ln>
            <a:gradFill>
              <a:gsLst>
                <a:gs pos="0">
                  <a:srgbClr val="00B0F0">
                    <a:alpha val="45000"/>
                  </a:srgbClr>
                </a:gs>
                <a:gs pos="100000">
                  <a:srgbClr val="00B0F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日期占位符 2">
            <a:extLst>
              <a:ext uri="{FF2B5EF4-FFF2-40B4-BE49-F238E27FC236}">
                <a16:creationId xmlns:a16="http://schemas.microsoft.com/office/drawing/2014/main" id="{E30671E1-6D6C-B34E-B5A2-F213D3E96569}"/>
              </a:ext>
            </a:extLst>
          </p:cNvPr>
          <p:cNvSpPr>
            <a:spLocks noGrp="1"/>
          </p:cNvSpPr>
          <p:nvPr>
            <p:ph type="dt" sz="half" idx="10"/>
          </p:nvPr>
        </p:nvSpPr>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5" name="灯片编号占位符 4">
            <a:extLst>
              <a:ext uri="{FF2B5EF4-FFF2-40B4-BE49-F238E27FC236}">
                <a16:creationId xmlns:a16="http://schemas.microsoft.com/office/drawing/2014/main" id="{45A76821-9BF8-4346-AF1B-C50552B4DF3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sp>
        <p:nvSpPr>
          <p:cNvPr id="8" name="圆角矩形 7">
            <a:extLst>
              <a:ext uri="{FF2B5EF4-FFF2-40B4-BE49-F238E27FC236}">
                <a16:creationId xmlns:a16="http://schemas.microsoft.com/office/drawing/2014/main" id="{3BB962AA-3E46-1C43-9278-39180E5045AE}"/>
              </a:ext>
            </a:extLst>
          </p:cNvPr>
          <p:cNvSpPr/>
          <p:nvPr/>
        </p:nvSpPr>
        <p:spPr>
          <a:xfrm>
            <a:off x="4045132" y="2083239"/>
            <a:ext cx="2050868" cy="679268"/>
          </a:xfrm>
          <a:prstGeom prst="roundRect">
            <a:avLst>
              <a:gd name="adj" fmla="val 0"/>
            </a:avLst>
          </a:prstGeom>
          <a:solidFill>
            <a:srgbClr val="00A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Managed Public Cloud</a:t>
            </a:r>
          </a:p>
        </p:txBody>
      </p:sp>
      <p:sp>
        <p:nvSpPr>
          <p:cNvPr id="9" name="圆角矩形 8">
            <a:extLst>
              <a:ext uri="{FF2B5EF4-FFF2-40B4-BE49-F238E27FC236}">
                <a16:creationId xmlns:a16="http://schemas.microsoft.com/office/drawing/2014/main" id="{FF77DF3A-F0B6-9C4D-BE51-483AB23265E8}"/>
              </a:ext>
            </a:extLst>
          </p:cNvPr>
          <p:cNvSpPr/>
          <p:nvPr/>
        </p:nvSpPr>
        <p:spPr>
          <a:xfrm>
            <a:off x="4045132" y="3516588"/>
            <a:ext cx="2050868" cy="679268"/>
          </a:xfrm>
          <a:prstGeom prst="roundRect">
            <a:avLst>
              <a:gd name="adj" fmla="val 0"/>
            </a:avLst>
          </a:prstGeom>
          <a:solidFill>
            <a:srgbClr val="00A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Managed Private Cloud</a:t>
            </a:r>
          </a:p>
          <a:p>
            <a:pPr algn="ctr"/>
            <a:r>
              <a:rPr kumimoji="1" lang="en-US" altLang="zh-CN" sz="1200" dirty="0"/>
              <a:t>(on-premise or hosted)</a:t>
            </a:r>
            <a:endParaRPr kumimoji="1" lang="zh-CN" altLang="en-US" sz="1200" dirty="0"/>
          </a:p>
        </p:txBody>
      </p:sp>
      <p:sp>
        <p:nvSpPr>
          <p:cNvPr id="10" name="圆角矩形 9">
            <a:extLst>
              <a:ext uri="{FF2B5EF4-FFF2-40B4-BE49-F238E27FC236}">
                <a16:creationId xmlns:a16="http://schemas.microsoft.com/office/drawing/2014/main" id="{3CC590BC-8441-404A-B63E-2382C255D309}"/>
              </a:ext>
            </a:extLst>
          </p:cNvPr>
          <p:cNvSpPr/>
          <p:nvPr/>
        </p:nvSpPr>
        <p:spPr>
          <a:xfrm>
            <a:off x="4045132" y="4834048"/>
            <a:ext cx="2050868" cy="679268"/>
          </a:xfrm>
          <a:prstGeom prst="roundRect">
            <a:avLst>
              <a:gd name="adj" fmla="val 0"/>
            </a:avLst>
          </a:prstGeom>
          <a:solidFill>
            <a:srgbClr val="00A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Managed</a:t>
            </a:r>
          </a:p>
          <a:p>
            <a:pPr algn="ctr"/>
            <a:r>
              <a:rPr kumimoji="1" lang="en-US" altLang="zh-CN" sz="1400" b="1" dirty="0"/>
              <a:t>Hybrid</a:t>
            </a:r>
            <a:endParaRPr kumimoji="1" lang="zh-CN" altLang="en-US" sz="1400" b="1" dirty="0"/>
          </a:p>
        </p:txBody>
      </p:sp>
      <p:grpSp>
        <p:nvGrpSpPr>
          <p:cNvPr id="17" name="组合 16">
            <a:extLst>
              <a:ext uri="{FF2B5EF4-FFF2-40B4-BE49-F238E27FC236}">
                <a16:creationId xmlns:a16="http://schemas.microsoft.com/office/drawing/2014/main" id="{79080D00-F98C-4A47-B6A1-B82D5944D77F}"/>
              </a:ext>
            </a:extLst>
          </p:cNvPr>
          <p:cNvGrpSpPr/>
          <p:nvPr/>
        </p:nvGrpSpPr>
        <p:grpSpPr>
          <a:xfrm>
            <a:off x="7417172" y="1778355"/>
            <a:ext cx="3147061" cy="1175023"/>
            <a:chOff x="6832962" y="1483084"/>
            <a:chExt cx="3469278" cy="1175023"/>
          </a:xfrm>
        </p:grpSpPr>
        <p:sp>
          <p:nvSpPr>
            <p:cNvPr id="14" name="圆角矩形 13">
              <a:extLst>
                <a:ext uri="{FF2B5EF4-FFF2-40B4-BE49-F238E27FC236}">
                  <a16:creationId xmlns:a16="http://schemas.microsoft.com/office/drawing/2014/main" id="{331DB323-668C-2A47-938F-52CAA675649E}"/>
                </a:ext>
              </a:extLst>
            </p:cNvPr>
            <p:cNvSpPr/>
            <p:nvPr/>
          </p:nvSpPr>
          <p:spPr>
            <a:xfrm>
              <a:off x="6832962" y="1483084"/>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Application Management (ADM)</a:t>
              </a:r>
              <a:endParaRPr kumimoji="1" lang="zh-CN" altLang="en-US" sz="1200" b="1" dirty="0"/>
            </a:p>
          </p:txBody>
        </p:sp>
        <p:sp>
          <p:nvSpPr>
            <p:cNvPr id="15" name="圆角矩形 14">
              <a:extLst>
                <a:ext uri="{FF2B5EF4-FFF2-40B4-BE49-F238E27FC236}">
                  <a16:creationId xmlns:a16="http://schemas.microsoft.com/office/drawing/2014/main" id="{468B4AAB-DDBF-4942-8D9E-20ACA1324645}"/>
                </a:ext>
              </a:extLst>
            </p:cNvPr>
            <p:cNvSpPr/>
            <p:nvPr/>
          </p:nvSpPr>
          <p:spPr>
            <a:xfrm>
              <a:off x="6832962" y="1888033"/>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Managed </a:t>
              </a:r>
              <a:r>
                <a:rPr kumimoji="1" lang="en-US" altLang="zh-CN" sz="1200" b="1" dirty="0" err="1"/>
                <a:t>laaS</a:t>
              </a:r>
              <a:endParaRPr kumimoji="1" lang="zh-CN" altLang="en-US" sz="1200" b="1" dirty="0"/>
            </a:p>
          </p:txBody>
        </p:sp>
        <p:sp>
          <p:nvSpPr>
            <p:cNvPr id="16" name="圆角矩形 15">
              <a:extLst>
                <a:ext uri="{FF2B5EF4-FFF2-40B4-BE49-F238E27FC236}">
                  <a16:creationId xmlns:a16="http://schemas.microsoft.com/office/drawing/2014/main" id="{9B5F0D72-3141-3A4E-97B8-0661B0BBBC8A}"/>
                </a:ext>
              </a:extLst>
            </p:cNvPr>
            <p:cNvSpPr/>
            <p:nvPr/>
          </p:nvSpPr>
          <p:spPr>
            <a:xfrm>
              <a:off x="6832962" y="2292982"/>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Managed SaaS</a:t>
              </a:r>
              <a:endParaRPr kumimoji="1" lang="zh-CN" altLang="en-US" sz="1200" b="1" dirty="0"/>
            </a:p>
          </p:txBody>
        </p:sp>
      </p:grpSp>
      <p:grpSp>
        <p:nvGrpSpPr>
          <p:cNvPr id="18" name="组合 17">
            <a:extLst>
              <a:ext uri="{FF2B5EF4-FFF2-40B4-BE49-F238E27FC236}">
                <a16:creationId xmlns:a16="http://schemas.microsoft.com/office/drawing/2014/main" id="{5593A6B2-36CC-9447-B653-5EB40D8D0301}"/>
              </a:ext>
            </a:extLst>
          </p:cNvPr>
          <p:cNvGrpSpPr/>
          <p:nvPr/>
        </p:nvGrpSpPr>
        <p:grpSpPr>
          <a:xfrm>
            <a:off x="7410994" y="3224279"/>
            <a:ext cx="3147061" cy="1175023"/>
            <a:chOff x="6832962" y="1483084"/>
            <a:chExt cx="3469278" cy="1175023"/>
          </a:xfrm>
        </p:grpSpPr>
        <p:sp>
          <p:nvSpPr>
            <p:cNvPr id="19" name="圆角矩形 18">
              <a:extLst>
                <a:ext uri="{FF2B5EF4-FFF2-40B4-BE49-F238E27FC236}">
                  <a16:creationId xmlns:a16="http://schemas.microsoft.com/office/drawing/2014/main" id="{79A4B950-8CBB-5143-AE80-22E0215A1112}"/>
                </a:ext>
              </a:extLst>
            </p:cNvPr>
            <p:cNvSpPr/>
            <p:nvPr/>
          </p:nvSpPr>
          <p:spPr>
            <a:xfrm>
              <a:off x="6832962" y="1483084"/>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Application management (ADM)</a:t>
              </a:r>
              <a:endParaRPr kumimoji="1" lang="zh-CN" altLang="en-US" sz="1200" b="1" dirty="0"/>
            </a:p>
          </p:txBody>
        </p:sp>
        <p:sp>
          <p:nvSpPr>
            <p:cNvPr id="20" name="圆角矩形 19">
              <a:extLst>
                <a:ext uri="{FF2B5EF4-FFF2-40B4-BE49-F238E27FC236}">
                  <a16:creationId xmlns:a16="http://schemas.microsoft.com/office/drawing/2014/main" id="{FEBBD320-BB01-3344-8940-BD0DAA7F5E04}"/>
                </a:ext>
              </a:extLst>
            </p:cNvPr>
            <p:cNvSpPr/>
            <p:nvPr/>
          </p:nvSpPr>
          <p:spPr>
            <a:xfrm>
              <a:off x="6832962" y="1888033"/>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Managed </a:t>
              </a:r>
              <a:r>
                <a:rPr kumimoji="1" lang="en-US" altLang="zh-CN" sz="1200" b="1" dirty="0" err="1"/>
                <a:t>laaS</a:t>
              </a:r>
              <a:endParaRPr kumimoji="1" lang="zh-CN" altLang="en-US" sz="1200" b="1" dirty="0"/>
            </a:p>
          </p:txBody>
        </p:sp>
        <p:sp>
          <p:nvSpPr>
            <p:cNvPr id="21" name="圆角矩形 20">
              <a:extLst>
                <a:ext uri="{FF2B5EF4-FFF2-40B4-BE49-F238E27FC236}">
                  <a16:creationId xmlns:a16="http://schemas.microsoft.com/office/drawing/2014/main" id="{58E845E5-9875-C148-8A6C-F543EF9337D1}"/>
                </a:ext>
              </a:extLst>
            </p:cNvPr>
            <p:cNvSpPr/>
            <p:nvPr/>
          </p:nvSpPr>
          <p:spPr>
            <a:xfrm>
              <a:off x="6832962" y="2292982"/>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Managed SaaS</a:t>
              </a:r>
              <a:endParaRPr kumimoji="1" lang="zh-CN" altLang="en-US" sz="1200" b="1" dirty="0"/>
            </a:p>
          </p:txBody>
        </p:sp>
      </p:grpSp>
      <p:grpSp>
        <p:nvGrpSpPr>
          <p:cNvPr id="22" name="组合 21">
            <a:extLst>
              <a:ext uri="{FF2B5EF4-FFF2-40B4-BE49-F238E27FC236}">
                <a16:creationId xmlns:a16="http://schemas.microsoft.com/office/drawing/2014/main" id="{6A58F322-F9A8-4941-AFFB-1225008ED146}"/>
              </a:ext>
            </a:extLst>
          </p:cNvPr>
          <p:cNvGrpSpPr/>
          <p:nvPr/>
        </p:nvGrpSpPr>
        <p:grpSpPr>
          <a:xfrm>
            <a:off x="7410994" y="4800311"/>
            <a:ext cx="3147061" cy="770074"/>
            <a:chOff x="6832962" y="1483084"/>
            <a:chExt cx="3469278" cy="770074"/>
          </a:xfrm>
        </p:grpSpPr>
        <p:sp>
          <p:nvSpPr>
            <p:cNvPr id="23" name="圆角矩形 22">
              <a:extLst>
                <a:ext uri="{FF2B5EF4-FFF2-40B4-BE49-F238E27FC236}">
                  <a16:creationId xmlns:a16="http://schemas.microsoft.com/office/drawing/2014/main" id="{96AFF4D1-976C-E64A-A4D0-93E8D6628521}"/>
                </a:ext>
              </a:extLst>
            </p:cNvPr>
            <p:cNvSpPr/>
            <p:nvPr/>
          </p:nvSpPr>
          <p:spPr>
            <a:xfrm>
              <a:off x="6832962" y="1483084"/>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Hybrid IT</a:t>
              </a:r>
              <a:endParaRPr kumimoji="1" lang="zh-CN" altLang="en-US" sz="1200" b="1" dirty="0"/>
            </a:p>
          </p:txBody>
        </p:sp>
        <p:sp>
          <p:nvSpPr>
            <p:cNvPr id="24" name="圆角矩形 23">
              <a:extLst>
                <a:ext uri="{FF2B5EF4-FFF2-40B4-BE49-F238E27FC236}">
                  <a16:creationId xmlns:a16="http://schemas.microsoft.com/office/drawing/2014/main" id="{8843EBC0-F86B-2840-966B-81366B4AA112}"/>
                </a:ext>
              </a:extLst>
            </p:cNvPr>
            <p:cNvSpPr/>
            <p:nvPr/>
          </p:nvSpPr>
          <p:spPr>
            <a:xfrm>
              <a:off x="6832962" y="1888033"/>
              <a:ext cx="3469278" cy="365125"/>
            </a:xfrm>
            <a:prstGeom prst="roundRect">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t>Hybrid Cloud</a:t>
              </a:r>
              <a:endParaRPr kumimoji="1" lang="zh-CN" altLang="en-US" sz="1200" b="1" dirty="0"/>
            </a:p>
          </p:txBody>
        </p:sp>
      </p:grpSp>
      <p:cxnSp>
        <p:nvCxnSpPr>
          <p:cNvPr id="29" name="直线箭头连接符 28">
            <a:extLst>
              <a:ext uri="{FF2B5EF4-FFF2-40B4-BE49-F238E27FC236}">
                <a16:creationId xmlns:a16="http://schemas.microsoft.com/office/drawing/2014/main" id="{014D86A8-DFB3-4E4F-86A5-BDF1DA1E1035}"/>
              </a:ext>
            </a:extLst>
          </p:cNvPr>
          <p:cNvCxnSpPr/>
          <p:nvPr/>
        </p:nvCxnSpPr>
        <p:spPr>
          <a:xfrm>
            <a:off x="6382413" y="2387911"/>
            <a:ext cx="722811" cy="0"/>
          </a:xfrm>
          <a:prstGeom prst="straightConnector1">
            <a:avLst/>
          </a:prstGeom>
          <a:ln w="66675">
            <a:gradFill flip="none" rotWithShape="1">
              <a:gsLst>
                <a:gs pos="0">
                  <a:srgbClr val="00B0F0">
                    <a:alpha val="0"/>
                  </a:srgbClr>
                </a:gs>
                <a:gs pos="72000">
                  <a:srgbClr val="00B0F0"/>
                </a:gs>
              </a:gsLst>
              <a:lin ang="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0" name="直线箭头连接符 29">
            <a:extLst>
              <a:ext uri="{FF2B5EF4-FFF2-40B4-BE49-F238E27FC236}">
                <a16:creationId xmlns:a16="http://schemas.microsoft.com/office/drawing/2014/main" id="{7A512A26-A6AA-AD4A-9546-3DA461A31B7C}"/>
              </a:ext>
            </a:extLst>
          </p:cNvPr>
          <p:cNvCxnSpPr/>
          <p:nvPr/>
        </p:nvCxnSpPr>
        <p:spPr>
          <a:xfrm>
            <a:off x="6382413" y="3821496"/>
            <a:ext cx="722811" cy="0"/>
          </a:xfrm>
          <a:prstGeom prst="straightConnector1">
            <a:avLst/>
          </a:prstGeom>
          <a:ln w="66675">
            <a:gradFill flip="none" rotWithShape="1">
              <a:gsLst>
                <a:gs pos="0">
                  <a:srgbClr val="00B0F0">
                    <a:alpha val="0"/>
                  </a:srgbClr>
                </a:gs>
                <a:gs pos="72000">
                  <a:srgbClr val="00B0F0"/>
                </a:gs>
              </a:gsLst>
              <a:lin ang="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1" name="直线箭头连接符 30">
            <a:extLst>
              <a:ext uri="{FF2B5EF4-FFF2-40B4-BE49-F238E27FC236}">
                <a16:creationId xmlns:a16="http://schemas.microsoft.com/office/drawing/2014/main" id="{CB700DDE-3152-4F4A-9AD4-65178E8071F9}"/>
              </a:ext>
            </a:extLst>
          </p:cNvPr>
          <p:cNvCxnSpPr/>
          <p:nvPr/>
        </p:nvCxnSpPr>
        <p:spPr>
          <a:xfrm>
            <a:off x="6382413" y="5170300"/>
            <a:ext cx="722811" cy="0"/>
          </a:xfrm>
          <a:prstGeom prst="straightConnector1">
            <a:avLst/>
          </a:prstGeom>
          <a:ln w="66675">
            <a:gradFill flip="none" rotWithShape="1">
              <a:gsLst>
                <a:gs pos="0">
                  <a:srgbClr val="00B0F0">
                    <a:alpha val="0"/>
                  </a:srgbClr>
                </a:gs>
                <a:gs pos="72000">
                  <a:srgbClr val="00B0F0"/>
                </a:gs>
              </a:gsLst>
              <a:lin ang="0" scaled="1"/>
              <a:tileRect/>
            </a:gradFill>
            <a:tailEnd type="triangle"/>
          </a:ln>
        </p:spPr>
        <p:style>
          <a:lnRef idx="1">
            <a:schemeClr val="accent1"/>
          </a:lnRef>
          <a:fillRef idx="0">
            <a:schemeClr val="accent1"/>
          </a:fillRef>
          <a:effectRef idx="0">
            <a:schemeClr val="accent1"/>
          </a:effectRef>
          <a:fontRef idx="minor">
            <a:schemeClr val="tx1"/>
          </a:fontRef>
        </p:style>
      </p:cxnSp>
      <p:cxnSp>
        <p:nvCxnSpPr>
          <p:cNvPr id="32" name="直线箭头连接符 31">
            <a:extLst>
              <a:ext uri="{FF2B5EF4-FFF2-40B4-BE49-F238E27FC236}">
                <a16:creationId xmlns:a16="http://schemas.microsoft.com/office/drawing/2014/main" id="{1419EB61-94FC-6345-B793-98A30E70DF37}"/>
              </a:ext>
            </a:extLst>
          </p:cNvPr>
          <p:cNvCxnSpPr/>
          <p:nvPr/>
        </p:nvCxnSpPr>
        <p:spPr>
          <a:xfrm>
            <a:off x="3221201" y="3821496"/>
            <a:ext cx="722811" cy="0"/>
          </a:xfrm>
          <a:prstGeom prst="straightConnector1">
            <a:avLst/>
          </a:prstGeom>
          <a:ln w="66675">
            <a:gradFill flip="none" rotWithShape="1">
              <a:gsLst>
                <a:gs pos="0">
                  <a:srgbClr val="00B0F0">
                    <a:alpha val="0"/>
                  </a:srgbClr>
                </a:gs>
                <a:gs pos="72000">
                  <a:srgbClr val="00B0F0"/>
                </a:gs>
              </a:gsLst>
              <a:lin ang="0" scaled="1"/>
              <a:tileRect/>
            </a:gradFill>
            <a:tailEnd type="triangle"/>
          </a:ln>
        </p:spPr>
        <p:style>
          <a:lnRef idx="1">
            <a:schemeClr val="accent1"/>
          </a:lnRef>
          <a:fillRef idx="0">
            <a:schemeClr val="accent1"/>
          </a:fillRef>
          <a:effectRef idx="0">
            <a:schemeClr val="accent1"/>
          </a:effectRef>
          <a:fontRef idx="minor">
            <a:schemeClr val="tx1"/>
          </a:fontRef>
        </p:style>
      </p:cxnSp>
      <p:sp>
        <p:nvSpPr>
          <p:cNvPr id="38" name="矩形 37">
            <a:extLst>
              <a:ext uri="{FF2B5EF4-FFF2-40B4-BE49-F238E27FC236}">
                <a16:creationId xmlns:a16="http://schemas.microsoft.com/office/drawing/2014/main" id="{34F7455F-6356-3643-9719-99BCAD9486B6}"/>
              </a:ext>
            </a:extLst>
          </p:cNvPr>
          <p:cNvSpPr/>
          <p:nvPr/>
        </p:nvSpPr>
        <p:spPr>
          <a:xfrm>
            <a:off x="855502" y="5912262"/>
            <a:ext cx="1487908" cy="276999"/>
          </a:xfrm>
          <a:prstGeom prst="rect">
            <a:avLst/>
          </a:prstGeom>
        </p:spPr>
        <p:txBody>
          <a:bodyPr wrap="none">
            <a:spAutoFit/>
          </a:bodyPr>
          <a:lstStyle/>
          <a:p>
            <a:r>
              <a:rPr lang="zh-CN" altLang="en-US" sz="1200" i="1" dirty="0"/>
              <a:t>Source: IDC, 2019</a:t>
            </a:r>
          </a:p>
        </p:txBody>
      </p:sp>
      <p:cxnSp>
        <p:nvCxnSpPr>
          <p:cNvPr id="40" name="肘形连接符 39">
            <a:extLst>
              <a:ext uri="{FF2B5EF4-FFF2-40B4-BE49-F238E27FC236}">
                <a16:creationId xmlns:a16="http://schemas.microsoft.com/office/drawing/2014/main" id="{5140A319-CEAF-8A4B-9293-9D36D75E15B5}"/>
              </a:ext>
            </a:extLst>
          </p:cNvPr>
          <p:cNvCxnSpPr>
            <a:cxnSpLocks/>
          </p:cNvCxnSpPr>
          <p:nvPr/>
        </p:nvCxnSpPr>
        <p:spPr>
          <a:xfrm rot="10800000" flipV="1">
            <a:off x="3873197" y="2436385"/>
            <a:ext cx="12700" cy="2750809"/>
          </a:xfrm>
          <a:prstGeom prst="bentConnector3">
            <a:avLst>
              <a:gd name="adj1" fmla="val 14014291"/>
            </a:avLst>
          </a:prstGeom>
          <a:ln w="66675">
            <a:solidFill>
              <a:srgbClr val="00A1DE"/>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圆角矩形 6">
            <a:extLst>
              <a:ext uri="{FF2B5EF4-FFF2-40B4-BE49-F238E27FC236}">
                <a16:creationId xmlns:a16="http://schemas.microsoft.com/office/drawing/2014/main" id="{AE41C5DB-DE01-3546-8A0B-ED6765C2D109}"/>
              </a:ext>
            </a:extLst>
          </p:cNvPr>
          <p:cNvSpPr/>
          <p:nvPr/>
        </p:nvSpPr>
        <p:spPr>
          <a:xfrm>
            <a:off x="1187397" y="3516588"/>
            <a:ext cx="1788758" cy="679268"/>
          </a:xfrm>
          <a:prstGeom prst="roundRect">
            <a:avLst>
              <a:gd name="adj" fmla="val 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Managed Cloud</a:t>
            </a:r>
          </a:p>
          <a:p>
            <a:pPr algn="ctr"/>
            <a:r>
              <a:rPr kumimoji="1" lang="en-US" altLang="zh-CN" sz="1400" b="1" dirty="0"/>
              <a:t>Services</a:t>
            </a:r>
            <a:endParaRPr kumimoji="1" lang="zh-CN" altLang="en-US" sz="1400" b="1" dirty="0"/>
          </a:p>
        </p:txBody>
      </p:sp>
      <p:sp>
        <p:nvSpPr>
          <p:cNvPr id="11" name="矩形 10">
            <a:extLst>
              <a:ext uri="{FF2B5EF4-FFF2-40B4-BE49-F238E27FC236}">
                <a16:creationId xmlns:a16="http://schemas.microsoft.com/office/drawing/2014/main" id="{DF040FFC-021B-064D-B25F-0CF159AB277C}"/>
              </a:ext>
            </a:extLst>
          </p:cNvPr>
          <p:cNvSpPr/>
          <p:nvPr/>
        </p:nvSpPr>
        <p:spPr>
          <a:xfrm>
            <a:off x="7927984" y="1364058"/>
            <a:ext cx="2113079" cy="338554"/>
          </a:xfrm>
          <a:prstGeom prst="rect">
            <a:avLst/>
          </a:prstGeom>
        </p:spPr>
        <p:txBody>
          <a:bodyPr wrap="none">
            <a:spAutoFit/>
          </a:bodyPr>
          <a:lstStyle/>
          <a:p>
            <a:r>
              <a:rPr lang="zh-CN" altLang="en-US" sz="1600" b="1" dirty="0">
                <a:solidFill>
                  <a:schemeClr val="accent6"/>
                </a:solidFill>
              </a:rPr>
              <a:t>Secondary Markets</a:t>
            </a:r>
          </a:p>
        </p:txBody>
      </p:sp>
      <p:sp>
        <p:nvSpPr>
          <p:cNvPr id="39" name="矩形 38">
            <a:extLst>
              <a:ext uri="{FF2B5EF4-FFF2-40B4-BE49-F238E27FC236}">
                <a16:creationId xmlns:a16="http://schemas.microsoft.com/office/drawing/2014/main" id="{2B8EEB24-10C2-D04D-9521-29698E86386B}"/>
              </a:ext>
            </a:extLst>
          </p:cNvPr>
          <p:cNvSpPr/>
          <p:nvPr/>
        </p:nvSpPr>
        <p:spPr>
          <a:xfrm>
            <a:off x="4175930" y="1663132"/>
            <a:ext cx="1789272" cy="338554"/>
          </a:xfrm>
          <a:prstGeom prst="rect">
            <a:avLst/>
          </a:prstGeom>
        </p:spPr>
        <p:txBody>
          <a:bodyPr wrap="none">
            <a:spAutoFit/>
          </a:bodyPr>
          <a:lstStyle/>
          <a:p>
            <a:r>
              <a:rPr lang="en-US" altLang="zh-CN" sz="1600" b="1" dirty="0">
                <a:solidFill>
                  <a:srgbClr val="00A1DE"/>
                </a:solidFill>
              </a:rPr>
              <a:t>Primary Markets</a:t>
            </a:r>
            <a:endParaRPr lang="zh-CN" altLang="en-US" sz="1600" b="1" dirty="0">
              <a:solidFill>
                <a:srgbClr val="00A1DE"/>
              </a:solidFill>
            </a:endParaRPr>
          </a:p>
        </p:txBody>
      </p:sp>
      <p:sp>
        <p:nvSpPr>
          <p:cNvPr id="41" name="标题 1">
            <a:extLst>
              <a:ext uri="{FF2B5EF4-FFF2-40B4-BE49-F238E27FC236}">
                <a16:creationId xmlns:a16="http://schemas.microsoft.com/office/drawing/2014/main" id="{EA6E9FAB-1F14-064A-A6F6-E9752D0E0631}"/>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Managed</a:t>
            </a:r>
            <a:r>
              <a:rPr kumimoji="1" lang="zh-CN" altLang="en-US" sz="2400" dirty="0"/>
              <a:t> C</a:t>
            </a:r>
            <a:r>
              <a:rPr kumimoji="1" lang="en-US" altLang="zh-CN" sz="2400" dirty="0"/>
              <a:t>loud</a:t>
            </a:r>
            <a:r>
              <a:rPr kumimoji="1" lang="zh-CN" altLang="en-US" sz="2400" dirty="0"/>
              <a:t> S</a:t>
            </a:r>
            <a:r>
              <a:rPr kumimoji="1" lang="en-US" altLang="zh-CN" sz="2400" dirty="0" err="1"/>
              <a:t>ervices</a:t>
            </a:r>
            <a:r>
              <a:rPr kumimoji="1" lang="en-US" altLang="zh-CN" sz="2400" dirty="0"/>
              <a:t>: Primary</a:t>
            </a:r>
            <a:r>
              <a:rPr kumimoji="1" lang="zh-CN" altLang="en-US" sz="2400" dirty="0"/>
              <a:t> </a:t>
            </a:r>
            <a:r>
              <a:rPr kumimoji="1" lang="en-US" altLang="zh-CN" sz="2400" dirty="0"/>
              <a:t>and</a:t>
            </a:r>
            <a:r>
              <a:rPr kumimoji="1" lang="zh-CN" altLang="en-US" sz="2400" dirty="0"/>
              <a:t> S</a:t>
            </a:r>
            <a:r>
              <a:rPr kumimoji="1" lang="en-US" altLang="zh-CN" sz="2400" dirty="0" err="1"/>
              <a:t>econdary</a:t>
            </a:r>
            <a:r>
              <a:rPr kumimoji="1" lang="zh-CN" altLang="en-US" sz="2400" dirty="0"/>
              <a:t> M</a:t>
            </a:r>
            <a:r>
              <a:rPr kumimoji="1" lang="en-US" altLang="zh-CN" sz="2400" dirty="0" err="1"/>
              <a:t>arket</a:t>
            </a:r>
            <a:endParaRPr kumimoji="1" lang="zh-CN" altLang="en-US" sz="2400" dirty="0"/>
          </a:p>
        </p:txBody>
      </p:sp>
    </p:spTree>
    <p:extLst>
      <p:ext uri="{BB962C8B-B14F-4D97-AF65-F5344CB8AC3E}">
        <p14:creationId xmlns:p14="http://schemas.microsoft.com/office/powerpoint/2010/main" val="365157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49554B3E-B73C-334F-9BF1-AEF4A846160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36FD138F-2F02-3F44-9D31-6984A8623FE3}"/>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graphicFrame>
        <p:nvGraphicFramePr>
          <p:cNvPr id="6" name="图表 5">
            <a:extLst>
              <a:ext uri="{FF2B5EF4-FFF2-40B4-BE49-F238E27FC236}">
                <a16:creationId xmlns:a16="http://schemas.microsoft.com/office/drawing/2014/main" id="{C5577DB3-6D21-354C-984B-B63EDE5AECD4}"/>
              </a:ext>
            </a:extLst>
          </p:cNvPr>
          <p:cNvGraphicFramePr/>
          <p:nvPr>
            <p:extLst>
              <p:ext uri="{D42A27DB-BD31-4B8C-83A1-F6EECF244321}">
                <p14:modId xmlns:p14="http://schemas.microsoft.com/office/powerpoint/2010/main" val="1145667673"/>
              </p:ext>
            </p:extLst>
          </p:nvPr>
        </p:nvGraphicFramePr>
        <p:xfrm>
          <a:off x="851375" y="1245505"/>
          <a:ext cx="8057493" cy="4729279"/>
        </p:xfrm>
        <a:graphic>
          <a:graphicData uri="http://schemas.openxmlformats.org/drawingml/2006/chart">
            <c:chart xmlns:c="http://schemas.openxmlformats.org/drawingml/2006/chart" xmlns:r="http://schemas.openxmlformats.org/officeDocument/2006/relationships" r:id="rId3"/>
          </a:graphicData>
        </a:graphic>
      </p:graphicFrame>
      <p:sp>
        <p:nvSpPr>
          <p:cNvPr id="7" name="文本框 6">
            <a:extLst>
              <a:ext uri="{FF2B5EF4-FFF2-40B4-BE49-F238E27FC236}">
                <a16:creationId xmlns:a16="http://schemas.microsoft.com/office/drawing/2014/main" id="{9A2AB869-7385-5642-BE6A-B38EE64C86B1}"/>
              </a:ext>
            </a:extLst>
          </p:cNvPr>
          <p:cNvSpPr txBox="1"/>
          <p:nvPr/>
        </p:nvSpPr>
        <p:spPr>
          <a:xfrm>
            <a:off x="9278704" y="2474321"/>
            <a:ext cx="3089189" cy="2271648"/>
          </a:xfrm>
          <a:prstGeom prst="rect">
            <a:avLst/>
          </a:prstGeom>
          <a:noFill/>
        </p:spPr>
        <p:txBody>
          <a:bodyPr wrap="square" rtlCol="0">
            <a:spAutoFit/>
          </a:bodyPr>
          <a:lstStyle/>
          <a:p>
            <a:pPr>
              <a:lnSpc>
                <a:spcPct val="120000"/>
              </a:lnSpc>
            </a:pPr>
            <a:r>
              <a:rPr kumimoji="1" lang="en-US" altLang="zh-CN" dirty="0"/>
              <a:t>Total</a:t>
            </a:r>
            <a:r>
              <a:rPr kumimoji="1" lang="zh-CN" altLang="en-US" dirty="0"/>
              <a:t> </a:t>
            </a:r>
            <a:r>
              <a:rPr kumimoji="1" lang="en-US" altLang="zh-CN" dirty="0"/>
              <a:t>Market</a:t>
            </a:r>
            <a:r>
              <a:rPr kumimoji="1" lang="zh-CN" altLang="en-US" dirty="0"/>
              <a:t> </a:t>
            </a:r>
            <a:r>
              <a:rPr kumimoji="1" lang="en-US" altLang="zh-CN" dirty="0"/>
              <a:t>size</a:t>
            </a:r>
            <a:r>
              <a:rPr kumimoji="1" lang="zh-CN" altLang="en-US" dirty="0"/>
              <a:t>：</a:t>
            </a:r>
            <a:endParaRPr kumimoji="1" lang="en-US" altLang="zh-CN" dirty="0"/>
          </a:p>
          <a:p>
            <a:pPr>
              <a:lnSpc>
                <a:spcPct val="120000"/>
              </a:lnSpc>
            </a:pPr>
            <a:r>
              <a:rPr kumimoji="1" lang="en-US" altLang="zh-CN" sz="2800" b="1" dirty="0">
                <a:solidFill>
                  <a:srgbClr val="0070C0"/>
                </a:solidFill>
              </a:rPr>
              <a:t>83B+</a:t>
            </a:r>
          </a:p>
          <a:p>
            <a:pPr>
              <a:lnSpc>
                <a:spcPct val="120000"/>
              </a:lnSpc>
            </a:pPr>
            <a:endParaRPr kumimoji="1" lang="en-US" altLang="zh-CN" sz="2800" b="1" dirty="0">
              <a:solidFill>
                <a:srgbClr val="0070C0"/>
              </a:solidFill>
            </a:endParaRPr>
          </a:p>
          <a:p>
            <a:pPr>
              <a:lnSpc>
                <a:spcPct val="120000"/>
              </a:lnSpc>
            </a:pPr>
            <a:r>
              <a:rPr kumimoji="1" lang="en-US" altLang="zh-CN" dirty="0"/>
              <a:t>Growth</a:t>
            </a:r>
            <a:r>
              <a:rPr kumimoji="1" lang="zh-CN" altLang="en-US" dirty="0"/>
              <a:t> </a:t>
            </a:r>
            <a:r>
              <a:rPr kumimoji="1" lang="en-US" altLang="zh-CN" dirty="0"/>
              <a:t>Rate:</a:t>
            </a:r>
            <a:r>
              <a:rPr kumimoji="1" lang="zh-CN" altLang="en-US" dirty="0"/>
              <a:t> </a:t>
            </a:r>
            <a:endParaRPr kumimoji="1" lang="en-US" altLang="zh-CN" dirty="0"/>
          </a:p>
          <a:p>
            <a:pPr>
              <a:lnSpc>
                <a:spcPct val="120000"/>
              </a:lnSpc>
            </a:pPr>
            <a:r>
              <a:rPr kumimoji="1" lang="en-US" altLang="zh-CN" sz="2800" b="1" dirty="0">
                <a:solidFill>
                  <a:schemeClr val="accent6"/>
                </a:solidFill>
              </a:rPr>
              <a:t>50%+</a:t>
            </a:r>
            <a:endParaRPr kumimoji="1" lang="zh-CN" altLang="en-US" sz="2800" b="1" dirty="0">
              <a:solidFill>
                <a:schemeClr val="accent6"/>
              </a:solidFill>
            </a:endParaRPr>
          </a:p>
        </p:txBody>
      </p:sp>
      <p:sp>
        <p:nvSpPr>
          <p:cNvPr id="8" name="标题 1">
            <a:extLst>
              <a:ext uri="{FF2B5EF4-FFF2-40B4-BE49-F238E27FC236}">
                <a16:creationId xmlns:a16="http://schemas.microsoft.com/office/drawing/2014/main" id="{38DAFAFA-C239-1F4D-A529-8C6F3D0745AD}"/>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Managed</a:t>
            </a:r>
            <a:r>
              <a:rPr kumimoji="1" lang="zh-CN" altLang="en-US" sz="2400" dirty="0"/>
              <a:t> C</a:t>
            </a:r>
            <a:r>
              <a:rPr kumimoji="1" lang="en-US" altLang="zh-CN" sz="2400" dirty="0"/>
              <a:t>loud</a:t>
            </a:r>
            <a:r>
              <a:rPr kumimoji="1" lang="zh-CN" altLang="en-US" sz="2400" dirty="0"/>
              <a:t> S</a:t>
            </a:r>
            <a:r>
              <a:rPr kumimoji="1" lang="en-US" altLang="zh-CN" sz="2400" dirty="0" err="1"/>
              <a:t>ervice</a:t>
            </a:r>
            <a:r>
              <a:rPr kumimoji="1" lang="zh-CN" altLang="en-US" sz="2400" dirty="0"/>
              <a:t> M</a:t>
            </a:r>
            <a:r>
              <a:rPr kumimoji="1" lang="en-US" altLang="zh-CN" sz="2400" dirty="0" err="1"/>
              <a:t>arket</a:t>
            </a:r>
            <a:r>
              <a:rPr kumimoji="1" lang="zh-CN" altLang="en-US" sz="2400" dirty="0"/>
              <a:t> S</a:t>
            </a:r>
            <a:r>
              <a:rPr kumimoji="1" lang="en-US" altLang="zh-CN" sz="2400" dirty="0" err="1"/>
              <a:t>ize</a:t>
            </a:r>
            <a:r>
              <a:rPr kumimoji="1" lang="zh-CN" altLang="en-US" sz="2400" dirty="0"/>
              <a:t> </a:t>
            </a:r>
          </a:p>
        </p:txBody>
      </p:sp>
    </p:spTree>
    <p:extLst>
      <p:ext uri="{BB962C8B-B14F-4D97-AF65-F5344CB8AC3E}">
        <p14:creationId xmlns:p14="http://schemas.microsoft.com/office/powerpoint/2010/main" val="2242514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矩形 78">
            <a:extLst>
              <a:ext uri="{FF2B5EF4-FFF2-40B4-BE49-F238E27FC236}">
                <a16:creationId xmlns:a16="http://schemas.microsoft.com/office/drawing/2014/main" id="{C3334E3A-3D9A-304B-96F1-5E1EAA65278F}"/>
              </a:ext>
            </a:extLst>
          </p:cNvPr>
          <p:cNvSpPr/>
          <p:nvPr/>
        </p:nvSpPr>
        <p:spPr>
          <a:xfrm>
            <a:off x="879568" y="1397725"/>
            <a:ext cx="5795552" cy="4323453"/>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8" name="矩形 77">
            <a:extLst>
              <a:ext uri="{FF2B5EF4-FFF2-40B4-BE49-F238E27FC236}">
                <a16:creationId xmlns:a16="http://schemas.microsoft.com/office/drawing/2014/main" id="{5B76CB67-8DAD-C94A-92B1-CB6124A2480D}"/>
              </a:ext>
            </a:extLst>
          </p:cNvPr>
          <p:cNvSpPr/>
          <p:nvPr/>
        </p:nvSpPr>
        <p:spPr>
          <a:xfrm>
            <a:off x="6779622" y="1397725"/>
            <a:ext cx="4532811" cy="4323453"/>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日期占位符 2">
            <a:extLst>
              <a:ext uri="{FF2B5EF4-FFF2-40B4-BE49-F238E27FC236}">
                <a16:creationId xmlns:a16="http://schemas.microsoft.com/office/drawing/2014/main" id="{0BE0E60D-FDDB-0345-AAA0-EFB319FD3BC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1B3D9F14-36B1-4545-802F-04E645D88531}"/>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graphicFrame>
        <p:nvGraphicFramePr>
          <p:cNvPr id="7" name="图表 6">
            <a:extLst>
              <a:ext uri="{FF2B5EF4-FFF2-40B4-BE49-F238E27FC236}">
                <a16:creationId xmlns:a16="http://schemas.microsoft.com/office/drawing/2014/main" id="{E108BCDD-2283-064F-9E11-E4F8BD0E99CF}"/>
              </a:ext>
            </a:extLst>
          </p:cNvPr>
          <p:cNvGraphicFramePr/>
          <p:nvPr>
            <p:extLst>
              <p:ext uri="{D42A27DB-BD31-4B8C-83A1-F6EECF244321}">
                <p14:modId xmlns:p14="http://schemas.microsoft.com/office/powerpoint/2010/main" val="3284975385"/>
              </p:ext>
            </p:extLst>
          </p:nvPr>
        </p:nvGraphicFramePr>
        <p:xfrm>
          <a:off x="1177564" y="1474711"/>
          <a:ext cx="5311140" cy="4194232"/>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组合 8">
            <a:extLst>
              <a:ext uri="{FF2B5EF4-FFF2-40B4-BE49-F238E27FC236}">
                <a16:creationId xmlns:a16="http://schemas.microsoft.com/office/drawing/2014/main" id="{06C535F6-C07B-1045-A354-528D56185B21}"/>
              </a:ext>
            </a:extLst>
          </p:cNvPr>
          <p:cNvGrpSpPr/>
          <p:nvPr/>
        </p:nvGrpSpPr>
        <p:grpSpPr>
          <a:xfrm>
            <a:off x="7333129" y="3728566"/>
            <a:ext cx="1503195" cy="1503195"/>
            <a:chOff x="1424762" y="2096504"/>
            <a:chExt cx="2131592" cy="2131592"/>
          </a:xfrm>
          <a:solidFill>
            <a:srgbClr val="0070C0"/>
          </a:solidFill>
        </p:grpSpPr>
        <p:sp>
          <p:nvSpPr>
            <p:cNvPr id="10" name="Freeform 6">
              <a:extLst>
                <a:ext uri="{FF2B5EF4-FFF2-40B4-BE49-F238E27FC236}">
                  <a16:creationId xmlns:a16="http://schemas.microsoft.com/office/drawing/2014/main" id="{0A979106-4B88-E341-8191-0E6C116EE08D}"/>
                </a:ext>
              </a:extLst>
            </p:cNvPr>
            <p:cNvSpPr/>
            <p:nvPr/>
          </p:nvSpPr>
          <p:spPr bwMode="auto">
            <a:xfrm>
              <a:off x="2168514" y="2096504"/>
              <a:ext cx="313946" cy="223001"/>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grpFill/>
            <a:ln>
              <a:noFill/>
            </a:ln>
          </p:spPr>
          <p:txBody>
            <a:bodyPr vert="horz" wrap="square" lIns="91404" tIns="45702" rIns="91404" bIns="45702" numCol="1" anchor="t" anchorCtr="0" compatLnSpc="1"/>
            <a:lstStyle/>
            <a:p>
              <a:endParaRPr lang="zh-CN" altLang="en-US" sz="1799"/>
            </a:p>
          </p:txBody>
        </p:sp>
        <p:sp>
          <p:nvSpPr>
            <p:cNvPr id="11" name="Freeform 7">
              <a:extLst>
                <a:ext uri="{FF2B5EF4-FFF2-40B4-BE49-F238E27FC236}">
                  <a16:creationId xmlns:a16="http://schemas.microsoft.com/office/drawing/2014/main" id="{4D0E7729-1F5F-8E44-8DBA-AFF0B16F2AA5}"/>
                </a:ext>
              </a:extLst>
            </p:cNvPr>
            <p:cNvSpPr/>
            <p:nvPr/>
          </p:nvSpPr>
          <p:spPr bwMode="auto">
            <a:xfrm>
              <a:off x="1869519" y="2151320"/>
              <a:ext cx="340107" cy="291521"/>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grpFill/>
            <a:ln>
              <a:noFill/>
            </a:ln>
          </p:spPr>
          <p:txBody>
            <a:bodyPr vert="horz" wrap="square" lIns="91404" tIns="45702" rIns="91404" bIns="45702" numCol="1" anchor="t" anchorCtr="0" compatLnSpc="1"/>
            <a:lstStyle/>
            <a:p>
              <a:endParaRPr lang="zh-CN" altLang="en-US" sz="1799"/>
            </a:p>
          </p:txBody>
        </p:sp>
        <p:sp>
          <p:nvSpPr>
            <p:cNvPr id="12" name="Freeform 8">
              <a:extLst>
                <a:ext uri="{FF2B5EF4-FFF2-40B4-BE49-F238E27FC236}">
                  <a16:creationId xmlns:a16="http://schemas.microsoft.com/office/drawing/2014/main" id="{19414845-3BDF-094D-A318-B5717BCE8CC2}"/>
                </a:ext>
              </a:extLst>
            </p:cNvPr>
            <p:cNvSpPr/>
            <p:nvPr/>
          </p:nvSpPr>
          <p:spPr bwMode="auto">
            <a:xfrm>
              <a:off x="1632813" y="2304555"/>
              <a:ext cx="332633" cy="332633"/>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grpFill/>
            <a:ln>
              <a:noFill/>
            </a:ln>
          </p:spPr>
          <p:txBody>
            <a:bodyPr vert="horz" wrap="square" lIns="91404" tIns="45702" rIns="91404" bIns="45702" numCol="1" anchor="t" anchorCtr="0" compatLnSpc="1"/>
            <a:lstStyle/>
            <a:p>
              <a:endParaRPr lang="zh-CN" altLang="en-US" sz="1799"/>
            </a:p>
          </p:txBody>
        </p:sp>
        <p:sp>
          <p:nvSpPr>
            <p:cNvPr id="13" name="Freeform 9">
              <a:extLst>
                <a:ext uri="{FF2B5EF4-FFF2-40B4-BE49-F238E27FC236}">
                  <a16:creationId xmlns:a16="http://schemas.microsoft.com/office/drawing/2014/main" id="{742B5575-5E19-4544-98BB-B831AF58F305}"/>
                </a:ext>
              </a:extLst>
            </p:cNvPr>
            <p:cNvSpPr/>
            <p:nvPr/>
          </p:nvSpPr>
          <p:spPr bwMode="auto">
            <a:xfrm>
              <a:off x="1478332" y="2542507"/>
              <a:ext cx="292767" cy="33886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grpFill/>
            <a:ln>
              <a:noFill/>
            </a:ln>
          </p:spPr>
          <p:txBody>
            <a:bodyPr vert="horz" wrap="square" lIns="91404" tIns="45702" rIns="91404" bIns="45702" numCol="1" anchor="t" anchorCtr="0" compatLnSpc="1"/>
            <a:lstStyle/>
            <a:p>
              <a:endParaRPr lang="zh-CN" altLang="en-US" sz="1799"/>
            </a:p>
          </p:txBody>
        </p:sp>
        <p:sp>
          <p:nvSpPr>
            <p:cNvPr id="14" name="Freeform 10">
              <a:extLst>
                <a:ext uri="{FF2B5EF4-FFF2-40B4-BE49-F238E27FC236}">
                  <a16:creationId xmlns:a16="http://schemas.microsoft.com/office/drawing/2014/main" id="{97B9D97A-5FC8-8045-A7CA-8D52AFDEC27E}"/>
                </a:ext>
              </a:extLst>
            </p:cNvPr>
            <p:cNvSpPr/>
            <p:nvPr/>
          </p:nvSpPr>
          <p:spPr bwMode="auto">
            <a:xfrm>
              <a:off x="1424762" y="2840256"/>
              <a:ext cx="223001" cy="315191"/>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grpFill/>
            <a:ln>
              <a:noFill/>
            </a:ln>
          </p:spPr>
          <p:txBody>
            <a:bodyPr vert="horz" wrap="square" lIns="91404" tIns="45702" rIns="91404" bIns="45702" numCol="1" anchor="t" anchorCtr="0" compatLnSpc="1"/>
            <a:lstStyle/>
            <a:p>
              <a:endParaRPr lang="zh-CN" altLang="en-US" sz="1799"/>
            </a:p>
          </p:txBody>
        </p:sp>
        <p:sp>
          <p:nvSpPr>
            <p:cNvPr id="15" name="Freeform 11">
              <a:extLst>
                <a:ext uri="{FF2B5EF4-FFF2-40B4-BE49-F238E27FC236}">
                  <a16:creationId xmlns:a16="http://schemas.microsoft.com/office/drawing/2014/main" id="{C7F1D7D3-350F-164D-BDDC-35139F88D22D}"/>
                </a:ext>
              </a:extLst>
            </p:cNvPr>
            <p:cNvSpPr/>
            <p:nvPr/>
          </p:nvSpPr>
          <p:spPr bwMode="auto">
            <a:xfrm>
              <a:off x="1424762" y="3170398"/>
              <a:ext cx="223001" cy="313946"/>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grpFill/>
            <a:ln>
              <a:noFill/>
            </a:ln>
          </p:spPr>
          <p:txBody>
            <a:bodyPr vert="horz" wrap="square" lIns="91404" tIns="45702" rIns="91404" bIns="45702" numCol="1" anchor="t" anchorCtr="0" compatLnSpc="1"/>
            <a:lstStyle/>
            <a:p>
              <a:endParaRPr lang="zh-CN" altLang="en-US" sz="1799"/>
            </a:p>
          </p:txBody>
        </p:sp>
        <p:sp>
          <p:nvSpPr>
            <p:cNvPr id="16" name="Freeform 12">
              <a:extLst>
                <a:ext uri="{FF2B5EF4-FFF2-40B4-BE49-F238E27FC236}">
                  <a16:creationId xmlns:a16="http://schemas.microsoft.com/office/drawing/2014/main" id="{E432FF74-DCFC-1448-B075-C12144355E08}"/>
                </a:ext>
              </a:extLst>
            </p:cNvPr>
            <p:cNvSpPr/>
            <p:nvPr/>
          </p:nvSpPr>
          <p:spPr bwMode="auto">
            <a:xfrm>
              <a:off x="1478332" y="3441986"/>
              <a:ext cx="292767" cy="340107"/>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grpFill/>
            <a:ln>
              <a:noFill/>
            </a:ln>
          </p:spPr>
          <p:txBody>
            <a:bodyPr vert="horz" wrap="square" lIns="91404" tIns="45702" rIns="91404" bIns="45702" numCol="1" anchor="t" anchorCtr="0" compatLnSpc="1"/>
            <a:lstStyle/>
            <a:p>
              <a:endParaRPr lang="zh-CN" altLang="en-US" sz="1799"/>
            </a:p>
          </p:txBody>
        </p:sp>
        <p:sp>
          <p:nvSpPr>
            <p:cNvPr id="17" name="Freeform 13">
              <a:extLst>
                <a:ext uri="{FF2B5EF4-FFF2-40B4-BE49-F238E27FC236}">
                  <a16:creationId xmlns:a16="http://schemas.microsoft.com/office/drawing/2014/main" id="{F362EFB7-2C75-C44A-8273-206C92EC75C5}"/>
                </a:ext>
              </a:extLst>
            </p:cNvPr>
            <p:cNvSpPr/>
            <p:nvPr/>
          </p:nvSpPr>
          <p:spPr bwMode="auto">
            <a:xfrm>
              <a:off x="1632813" y="3688657"/>
              <a:ext cx="332633" cy="331388"/>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grpFill/>
            <a:ln>
              <a:noFill/>
            </a:ln>
          </p:spPr>
          <p:txBody>
            <a:bodyPr vert="horz" wrap="square" lIns="91404" tIns="45702" rIns="91404" bIns="45702" numCol="1" anchor="t" anchorCtr="0" compatLnSpc="1"/>
            <a:lstStyle/>
            <a:p>
              <a:endParaRPr lang="zh-CN" altLang="en-US" sz="1799"/>
            </a:p>
          </p:txBody>
        </p:sp>
        <p:sp>
          <p:nvSpPr>
            <p:cNvPr id="18" name="Freeform 14">
              <a:extLst>
                <a:ext uri="{FF2B5EF4-FFF2-40B4-BE49-F238E27FC236}">
                  <a16:creationId xmlns:a16="http://schemas.microsoft.com/office/drawing/2014/main" id="{2E0FA665-A2C3-DD40-B033-1CCC77AC835F}"/>
                </a:ext>
              </a:extLst>
            </p:cNvPr>
            <p:cNvSpPr/>
            <p:nvPr/>
          </p:nvSpPr>
          <p:spPr bwMode="auto">
            <a:xfrm>
              <a:off x="1869519" y="3881759"/>
              <a:ext cx="340107" cy="292767"/>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grpFill/>
            <a:ln>
              <a:noFill/>
            </a:ln>
          </p:spPr>
          <p:txBody>
            <a:bodyPr vert="horz" wrap="square" lIns="91404" tIns="45702" rIns="91404" bIns="45702" numCol="1" anchor="t" anchorCtr="0" compatLnSpc="1"/>
            <a:lstStyle/>
            <a:p>
              <a:endParaRPr lang="zh-CN" altLang="en-US" sz="1799"/>
            </a:p>
          </p:txBody>
        </p:sp>
        <p:sp>
          <p:nvSpPr>
            <p:cNvPr id="19" name="Freeform 15">
              <a:extLst>
                <a:ext uri="{FF2B5EF4-FFF2-40B4-BE49-F238E27FC236}">
                  <a16:creationId xmlns:a16="http://schemas.microsoft.com/office/drawing/2014/main" id="{69CD74AA-F072-AA48-94D1-730FC4126C6B}"/>
                </a:ext>
              </a:extLst>
            </p:cNvPr>
            <p:cNvSpPr/>
            <p:nvPr/>
          </p:nvSpPr>
          <p:spPr bwMode="auto">
            <a:xfrm>
              <a:off x="2168514" y="4006340"/>
              <a:ext cx="313946" cy="221756"/>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grpFill/>
            <a:ln>
              <a:noFill/>
            </a:ln>
          </p:spPr>
          <p:txBody>
            <a:bodyPr vert="horz" wrap="square" lIns="91404" tIns="45702" rIns="91404" bIns="45702" numCol="1" anchor="t" anchorCtr="0" compatLnSpc="1"/>
            <a:lstStyle/>
            <a:p>
              <a:endParaRPr lang="zh-CN" altLang="en-US" sz="1799"/>
            </a:p>
          </p:txBody>
        </p:sp>
        <p:sp>
          <p:nvSpPr>
            <p:cNvPr id="20" name="Freeform 16">
              <a:extLst>
                <a:ext uri="{FF2B5EF4-FFF2-40B4-BE49-F238E27FC236}">
                  <a16:creationId xmlns:a16="http://schemas.microsoft.com/office/drawing/2014/main" id="{790D7E2B-317E-FE4C-A02C-B421834078E9}"/>
                </a:ext>
              </a:extLst>
            </p:cNvPr>
            <p:cNvSpPr/>
            <p:nvPr/>
          </p:nvSpPr>
          <p:spPr bwMode="auto">
            <a:xfrm>
              <a:off x="2497410" y="4005095"/>
              <a:ext cx="315191" cy="223001"/>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grpFill/>
            <a:ln>
              <a:noFill/>
            </a:ln>
          </p:spPr>
          <p:txBody>
            <a:bodyPr vert="horz" wrap="square" lIns="91404" tIns="45702" rIns="91404" bIns="45702" numCol="1" anchor="t" anchorCtr="0" compatLnSpc="1"/>
            <a:lstStyle/>
            <a:p>
              <a:endParaRPr lang="zh-CN" altLang="en-US" sz="1799"/>
            </a:p>
          </p:txBody>
        </p:sp>
        <p:sp>
          <p:nvSpPr>
            <p:cNvPr id="21" name="Freeform 17">
              <a:extLst>
                <a:ext uri="{FF2B5EF4-FFF2-40B4-BE49-F238E27FC236}">
                  <a16:creationId xmlns:a16="http://schemas.microsoft.com/office/drawing/2014/main" id="{A2623D04-18BC-724D-BE86-FDA2747237FE}"/>
                </a:ext>
              </a:extLst>
            </p:cNvPr>
            <p:cNvSpPr/>
            <p:nvPr/>
          </p:nvSpPr>
          <p:spPr bwMode="auto">
            <a:xfrm>
              <a:off x="2771489" y="3881759"/>
              <a:ext cx="338862" cy="291521"/>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grpFill/>
            <a:ln>
              <a:noFill/>
            </a:ln>
          </p:spPr>
          <p:txBody>
            <a:bodyPr vert="horz" wrap="square" lIns="91404" tIns="45702" rIns="91404" bIns="45702" numCol="1" anchor="t" anchorCtr="0" compatLnSpc="1"/>
            <a:lstStyle/>
            <a:p>
              <a:endParaRPr lang="zh-CN" altLang="en-US" sz="1799"/>
            </a:p>
          </p:txBody>
        </p:sp>
        <p:sp>
          <p:nvSpPr>
            <p:cNvPr id="22" name="Freeform 18">
              <a:extLst>
                <a:ext uri="{FF2B5EF4-FFF2-40B4-BE49-F238E27FC236}">
                  <a16:creationId xmlns:a16="http://schemas.microsoft.com/office/drawing/2014/main" id="{803E7A2A-C7DA-D44B-9841-4C9527874571}"/>
                </a:ext>
              </a:extLst>
            </p:cNvPr>
            <p:cNvSpPr/>
            <p:nvPr/>
          </p:nvSpPr>
          <p:spPr bwMode="auto">
            <a:xfrm>
              <a:off x="3015669" y="3688657"/>
              <a:ext cx="332633" cy="331388"/>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grpFill/>
            <a:ln>
              <a:noFill/>
            </a:ln>
          </p:spPr>
          <p:txBody>
            <a:bodyPr vert="horz" wrap="square" lIns="91404" tIns="45702" rIns="91404" bIns="45702" numCol="1" anchor="t" anchorCtr="0" compatLnSpc="1"/>
            <a:lstStyle/>
            <a:p>
              <a:endParaRPr lang="zh-CN" altLang="en-US" sz="1799"/>
            </a:p>
          </p:txBody>
        </p:sp>
        <p:sp>
          <p:nvSpPr>
            <p:cNvPr id="23" name="Freeform 19">
              <a:extLst>
                <a:ext uri="{FF2B5EF4-FFF2-40B4-BE49-F238E27FC236}">
                  <a16:creationId xmlns:a16="http://schemas.microsoft.com/office/drawing/2014/main" id="{3B999AED-E078-CF46-BE3E-E8BCD93B1878}"/>
                </a:ext>
              </a:extLst>
            </p:cNvPr>
            <p:cNvSpPr/>
            <p:nvPr/>
          </p:nvSpPr>
          <p:spPr bwMode="auto">
            <a:xfrm>
              <a:off x="3210017" y="3441986"/>
              <a:ext cx="291521" cy="340107"/>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grpFill/>
            <a:ln>
              <a:noFill/>
            </a:ln>
          </p:spPr>
          <p:txBody>
            <a:bodyPr vert="horz" wrap="square" lIns="91404" tIns="45702" rIns="91404" bIns="45702" numCol="1" anchor="t" anchorCtr="0" compatLnSpc="1"/>
            <a:lstStyle/>
            <a:p>
              <a:endParaRPr lang="zh-CN" altLang="en-US" sz="1799"/>
            </a:p>
          </p:txBody>
        </p:sp>
        <p:sp>
          <p:nvSpPr>
            <p:cNvPr id="24" name="Freeform 20">
              <a:extLst>
                <a:ext uri="{FF2B5EF4-FFF2-40B4-BE49-F238E27FC236}">
                  <a16:creationId xmlns:a16="http://schemas.microsoft.com/office/drawing/2014/main" id="{BECDED2D-EBCA-0C4E-B950-5521DF7C9261}"/>
                </a:ext>
              </a:extLst>
            </p:cNvPr>
            <p:cNvSpPr/>
            <p:nvPr/>
          </p:nvSpPr>
          <p:spPr bwMode="auto">
            <a:xfrm>
              <a:off x="3333353" y="3170398"/>
              <a:ext cx="223001" cy="313946"/>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grpFill/>
            <a:ln>
              <a:noFill/>
            </a:ln>
          </p:spPr>
          <p:txBody>
            <a:bodyPr vert="horz" wrap="square" lIns="91404" tIns="45702" rIns="91404" bIns="45702" numCol="1" anchor="t" anchorCtr="0" compatLnSpc="1"/>
            <a:lstStyle/>
            <a:p>
              <a:endParaRPr lang="zh-CN" altLang="en-US" sz="1799"/>
            </a:p>
          </p:txBody>
        </p:sp>
        <p:sp>
          <p:nvSpPr>
            <p:cNvPr id="25" name="Freeform 21">
              <a:extLst>
                <a:ext uri="{FF2B5EF4-FFF2-40B4-BE49-F238E27FC236}">
                  <a16:creationId xmlns:a16="http://schemas.microsoft.com/office/drawing/2014/main" id="{0581E541-AC98-DC48-AD93-A5FDB92C6C8F}"/>
                </a:ext>
              </a:extLst>
            </p:cNvPr>
            <p:cNvSpPr/>
            <p:nvPr/>
          </p:nvSpPr>
          <p:spPr bwMode="auto">
            <a:xfrm>
              <a:off x="3333353" y="2840256"/>
              <a:ext cx="223001" cy="315191"/>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grpFill/>
            <a:ln>
              <a:noFill/>
            </a:ln>
          </p:spPr>
          <p:txBody>
            <a:bodyPr vert="horz" wrap="square" lIns="91404" tIns="45702" rIns="91404" bIns="45702" numCol="1" anchor="t" anchorCtr="0" compatLnSpc="1"/>
            <a:lstStyle/>
            <a:p>
              <a:endParaRPr lang="zh-CN" altLang="en-US" sz="1799"/>
            </a:p>
          </p:txBody>
        </p:sp>
        <p:sp>
          <p:nvSpPr>
            <p:cNvPr id="26" name="Freeform 22">
              <a:extLst>
                <a:ext uri="{FF2B5EF4-FFF2-40B4-BE49-F238E27FC236}">
                  <a16:creationId xmlns:a16="http://schemas.microsoft.com/office/drawing/2014/main" id="{C92CFE8A-1CCA-A746-88DC-D285D1C35ECA}"/>
                </a:ext>
              </a:extLst>
            </p:cNvPr>
            <p:cNvSpPr/>
            <p:nvPr/>
          </p:nvSpPr>
          <p:spPr bwMode="auto">
            <a:xfrm>
              <a:off x="3210017" y="2542507"/>
              <a:ext cx="291521" cy="33886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grpFill/>
            <a:ln>
              <a:noFill/>
            </a:ln>
          </p:spPr>
          <p:txBody>
            <a:bodyPr vert="horz" wrap="square" lIns="91404" tIns="45702" rIns="91404" bIns="45702" numCol="1" anchor="t" anchorCtr="0" compatLnSpc="1"/>
            <a:lstStyle/>
            <a:p>
              <a:endParaRPr lang="zh-CN" altLang="en-US" sz="1799"/>
            </a:p>
          </p:txBody>
        </p:sp>
        <p:sp>
          <p:nvSpPr>
            <p:cNvPr id="27" name="Freeform 23">
              <a:extLst>
                <a:ext uri="{FF2B5EF4-FFF2-40B4-BE49-F238E27FC236}">
                  <a16:creationId xmlns:a16="http://schemas.microsoft.com/office/drawing/2014/main" id="{B8ADED0B-83C9-B94D-BF8B-441968FBDB82}"/>
                </a:ext>
              </a:extLst>
            </p:cNvPr>
            <p:cNvSpPr/>
            <p:nvPr/>
          </p:nvSpPr>
          <p:spPr bwMode="auto">
            <a:xfrm>
              <a:off x="3015669" y="2304555"/>
              <a:ext cx="332633" cy="332633"/>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grpFill/>
            <a:ln>
              <a:noFill/>
            </a:ln>
          </p:spPr>
          <p:txBody>
            <a:bodyPr vert="horz" wrap="square" lIns="91404" tIns="45702" rIns="91404" bIns="45702" numCol="1" anchor="t" anchorCtr="0" compatLnSpc="1"/>
            <a:lstStyle/>
            <a:p>
              <a:endParaRPr lang="zh-CN" altLang="en-US" sz="1799"/>
            </a:p>
          </p:txBody>
        </p:sp>
        <p:sp>
          <p:nvSpPr>
            <p:cNvPr id="28" name="Freeform 24">
              <a:extLst>
                <a:ext uri="{FF2B5EF4-FFF2-40B4-BE49-F238E27FC236}">
                  <a16:creationId xmlns:a16="http://schemas.microsoft.com/office/drawing/2014/main" id="{DC9DA93E-356E-1F40-9CEC-FAAB0546C049}"/>
                </a:ext>
              </a:extLst>
            </p:cNvPr>
            <p:cNvSpPr/>
            <p:nvPr/>
          </p:nvSpPr>
          <p:spPr bwMode="auto">
            <a:xfrm>
              <a:off x="2771489" y="2151320"/>
              <a:ext cx="338862" cy="291521"/>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grpFill/>
            <a:ln>
              <a:noFill/>
            </a:ln>
          </p:spPr>
          <p:txBody>
            <a:bodyPr vert="horz" wrap="square" lIns="91404" tIns="45702" rIns="91404" bIns="45702" numCol="1" anchor="t" anchorCtr="0" compatLnSpc="1"/>
            <a:lstStyle/>
            <a:p>
              <a:endParaRPr lang="zh-CN" altLang="en-US" sz="1799"/>
            </a:p>
          </p:txBody>
        </p:sp>
        <p:sp>
          <p:nvSpPr>
            <p:cNvPr id="29" name="Freeform 25">
              <a:extLst>
                <a:ext uri="{FF2B5EF4-FFF2-40B4-BE49-F238E27FC236}">
                  <a16:creationId xmlns:a16="http://schemas.microsoft.com/office/drawing/2014/main" id="{CA0A1AD7-E16D-3545-B3EC-B59E20C4628E}"/>
                </a:ext>
              </a:extLst>
            </p:cNvPr>
            <p:cNvSpPr/>
            <p:nvPr/>
          </p:nvSpPr>
          <p:spPr bwMode="auto">
            <a:xfrm>
              <a:off x="2497410" y="2096504"/>
              <a:ext cx="315191" cy="223001"/>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grpFill/>
            <a:ln>
              <a:noFill/>
            </a:ln>
          </p:spPr>
          <p:txBody>
            <a:bodyPr vert="horz" wrap="square" lIns="91404" tIns="45702" rIns="91404" bIns="45702" numCol="1" anchor="t" anchorCtr="0" compatLnSpc="1"/>
            <a:lstStyle/>
            <a:p>
              <a:endParaRPr lang="zh-CN" altLang="en-US" sz="1799"/>
            </a:p>
          </p:txBody>
        </p:sp>
      </p:grpSp>
      <p:grpSp>
        <p:nvGrpSpPr>
          <p:cNvPr id="30" name="组合 29">
            <a:extLst>
              <a:ext uri="{FF2B5EF4-FFF2-40B4-BE49-F238E27FC236}">
                <a16:creationId xmlns:a16="http://schemas.microsoft.com/office/drawing/2014/main" id="{8AE8648F-2D31-C94D-BAAF-2047ED87B347}"/>
              </a:ext>
            </a:extLst>
          </p:cNvPr>
          <p:cNvGrpSpPr/>
          <p:nvPr/>
        </p:nvGrpSpPr>
        <p:grpSpPr>
          <a:xfrm>
            <a:off x="9282699" y="3728566"/>
            <a:ext cx="1503195" cy="1503195"/>
            <a:chOff x="1424762" y="2096504"/>
            <a:chExt cx="2131592" cy="2131592"/>
          </a:xfrm>
        </p:grpSpPr>
        <p:sp>
          <p:nvSpPr>
            <p:cNvPr id="31" name="Freeform 6">
              <a:extLst>
                <a:ext uri="{FF2B5EF4-FFF2-40B4-BE49-F238E27FC236}">
                  <a16:creationId xmlns:a16="http://schemas.microsoft.com/office/drawing/2014/main" id="{E29B3533-77F4-664F-A142-CF76F67B32A2}"/>
                </a:ext>
              </a:extLst>
            </p:cNvPr>
            <p:cNvSpPr/>
            <p:nvPr/>
          </p:nvSpPr>
          <p:spPr bwMode="auto">
            <a:xfrm>
              <a:off x="2168514" y="2096504"/>
              <a:ext cx="313946" cy="223001"/>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2" name="Freeform 7">
              <a:extLst>
                <a:ext uri="{FF2B5EF4-FFF2-40B4-BE49-F238E27FC236}">
                  <a16:creationId xmlns:a16="http://schemas.microsoft.com/office/drawing/2014/main" id="{3856BC74-4606-3640-9352-FDBCDF578413}"/>
                </a:ext>
              </a:extLst>
            </p:cNvPr>
            <p:cNvSpPr/>
            <p:nvPr/>
          </p:nvSpPr>
          <p:spPr bwMode="auto">
            <a:xfrm>
              <a:off x="1869519" y="2151320"/>
              <a:ext cx="340107" cy="291521"/>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3" name="Freeform 8">
              <a:extLst>
                <a:ext uri="{FF2B5EF4-FFF2-40B4-BE49-F238E27FC236}">
                  <a16:creationId xmlns:a16="http://schemas.microsoft.com/office/drawing/2014/main" id="{C9A498A6-76E0-324D-994B-14685FE150BE}"/>
                </a:ext>
              </a:extLst>
            </p:cNvPr>
            <p:cNvSpPr/>
            <p:nvPr/>
          </p:nvSpPr>
          <p:spPr bwMode="auto">
            <a:xfrm>
              <a:off x="1632813" y="2304555"/>
              <a:ext cx="332633" cy="332633"/>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4" name="Freeform 9">
              <a:extLst>
                <a:ext uri="{FF2B5EF4-FFF2-40B4-BE49-F238E27FC236}">
                  <a16:creationId xmlns:a16="http://schemas.microsoft.com/office/drawing/2014/main" id="{9444EB59-B798-CB41-B8D6-0834F34212C2}"/>
                </a:ext>
              </a:extLst>
            </p:cNvPr>
            <p:cNvSpPr/>
            <p:nvPr/>
          </p:nvSpPr>
          <p:spPr bwMode="auto">
            <a:xfrm>
              <a:off x="1478332" y="2542507"/>
              <a:ext cx="292767" cy="33886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5" name="Freeform 10">
              <a:extLst>
                <a:ext uri="{FF2B5EF4-FFF2-40B4-BE49-F238E27FC236}">
                  <a16:creationId xmlns:a16="http://schemas.microsoft.com/office/drawing/2014/main" id="{5DFC3CEA-2D37-284E-A852-C26A3648AAE5}"/>
                </a:ext>
              </a:extLst>
            </p:cNvPr>
            <p:cNvSpPr/>
            <p:nvPr/>
          </p:nvSpPr>
          <p:spPr bwMode="auto">
            <a:xfrm>
              <a:off x="1424762" y="2840256"/>
              <a:ext cx="223001" cy="315191"/>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6" name="Freeform 11">
              <a:extLst>
                <a:ext uri="{FF2B5EF4-FFF2-40B4-BE49-F238E27FC236}">
                  <a16:creationId xmlns:a16="http://schemas.microsoft.com/office/drawing/2014/main" id="{62CBA99A-4A9B-A840-8F5A-4F7861E66ECB}"/>
                </a:ext>
              </a:extLst>
            </p:cNvPr>
            <p:cNvSpPr/>
            <p:nvPr/>
          </p:nvSpPr>
          <p:spPr bwMode="auto">
            <a:xfrm>
              <a:off x="1424762" y="3170398"/>
              <a:ext cx="223001" cy="313946"/>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37" name="Freeform 12">
              <a:extLst>
                <a:ext uri="{FF2B5EF4-FFF2-40B4-BE49-F238E27FC236}">
                  <a16:creationId xmlns:a16="http://schemas.microsoft.com/office/drawing/2014/main" id="{1837B3AC-6613-0242-9E8D-1CD43332F4FF}"/>
                </a:ext>
              </a:extLst>
            </p:cNvPr>
            <p:cNvSpPr/>
            <p:nvPr/>
          </p:nvSpPr>
          <p:spPr bwMode="auto">
            <a:xfrm>
              <a:off x="1478332" y="3441986"/>
              <a:ext cx="292767" cy="340107"/>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38" name="Freeform 13">
              <a:extLst>
                <a:ext uri="{FF2B5EF4-FFF2-40B4-BE49-F238E27FC236}">
                  <a16:creationId xmlns:a16="http://schemas.microsoft.com/office/drawing/2014/main" id="{39BF6EA8-BA8F-9442-B8D9-9ABE5C3C74E0}"/>
                </a:ext>
              </a:extLst>
            </p:cNvPr>
            <p:cNvSpPr/>
            <p:nvPr/>
          </p:nvSpPr>
          <p:spPr bwMode="auto">
            <a:xfrm>
              <a:off x="1632813" y="3688657"/>
              <a:ext cx="332633" cy="331388"/>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39" name="Freeform 14">
              <a:extLst>
                <a:ext uri="{FF2B5EF4-FFF2-40B4-BE49-F238E27FC236}">
                  <a16:creationId xmlns:a16="http://schemas.microsoft.com/office/drawing/2014/main" id="{54D9F993-DB1E-7940-BE74-EA103EBDE13C}"/>
                </a:ext>
              </a:extLst>
            </p:cNvPr>
            <p:cNvSpPr/>
            <p:nvPr/>
          </p:nvSpPr>
          <p:spPr bwMode="auto">
            <a:xfrm>
              <a:off x="1869519" y="3881759"/>
              <a:ext cx="340107" cy="292767"/>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0" name="Freeform 15">
              <a:extLst>
                <a:ext uri="{FF2B5EF4-FFF2-40B4-BE49-F238E27FC236}">
                  <a16:creationId xmlns:a16="http://schemas.microsoft.com/office/drawing/2014/main" id="{508509B4-5A14-114D-B927-90A50BE21766}"/>
                </a:ext>
              </a:extLst>
            </p:cNvPr>
            <p:cNvSpPr/>
            <p:nvPr/>
          </p:nvSpPr>
          <p:spPr bwMode="auto">
            <a:xfrm>
              <a:off x="2168514" y="4006340"/>
              <a:ext cx="313946" cy="221756"/>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1" name="Freeform 16">
              <a:extLst>
                <a:ext uri="{FF2B5EF4-FFF2-40B4-BE49-F238E27FC236}">
                  <a16:creationId xmlns:a16="http://schemas.microsoft.com/office/drawing/2014/main" id="{B1434245-E7BC-7F4C-B565-EC99C0A1E647}"/>
                </a:ext>
              </a:extLst>
            </p:cNvPr>
            <p:cNvSpPr/>
            <p:nvPr/>
          </p:nvSpPr>
          <p:spPr bwMode="auto">
            <a:xfrm>
              <a:off x="2497410" y="4005095"/>
              <a:ext cx="315191" cy="223001"/>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2" name="Freeform 17">
              <a:extLst>
                <a:ext uri="{FF2B5EF4-FFF2-40B4-BE49-F238E27FC236}">
                  <a16:creationId xmlns:a16="http://schemas.microsoft.com/office/drawing/2014/main" id="{0719166B-6219-FE42-A49D-4E55E526314A}"/>
                </a:ext>
              </a:extLst>
            </p:cNvPr>
            <p:cNvSpPr/>
            <p:nvPr/>
          </p:nvSpPr>
          <p:spPr bwMode="auto">
            <a:xfrm>
              <a:off x="2771489" y="3881759"/>
              <a:ext cx="338862" cy="291521"/>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3" name="Freeform 18">
              <a:extLst>
                <a:ext uri="{FF2B5EF4-FFF2-40B4-BE49-F238E27FC236}">
                  <a16:creationId xmlns:a16="http://schemas.microsoft.com/office/drawing/2014/main" id="{9106037D-4C27-F840-89FA-50E945150C13}"/>
                </a:ext>
              </a:extLst>
            </p:cNvPr>
            <p:cNvSpPr/>
            <p:nvPr/>
          </p:nvSpPr>
          <p:spPr bwMode="auto">
            <a:xfrm>
              <a:off x="3015669" y="3688657"/>
              <a:ext cx="332633" cy="331388"/>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4" name="Freeform 19">
              <a:extLst>
                <a:ext uri="{FF2B5EF4-FFF2-40B4-BE49-F238E27FC236}">
                  <a16:creationId xmlns:a16="http://schemas.microsoft.com/office/drawing/2014/main" id="{8557A2F6-7A50-BC43-93CC-289A16A36CD3}"/>
                </a:ext>
              </a:extLst>
            </p:cNvPr>
            <p:cNvSpPr/>
            <p:nvPr/>
          </p:nvSpPr>
          <p:spPr bwMode="auto">
            <a:xfrm>
              <a:off x="3210017" y="3441986"/>
              <a:ext cx="291521" cy="340107"/>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5" name="Freeform 20">
              <a:extLst>
                <a:ext uri="{FF2B5EF4-FFF2-40B4-BE49-F238E27FC236}">
                  <a16:creationId xmlns:a16="http://schemas.microsoft.com/office/drawing/2014/main" id="{63813549-C848-C946-8664-E59885455E92}"/>
                </a:ext>
              </a:extLst>
            </p:cNvPr>
            <p:cNvSpPr/>
            <p:nvPr/>
          </p:nvSpPr>
          <p:spPr bwMode="auto">
            <a:xfrm>
              <a:off x="3333353" y="3170398"/>
              <a:ext cx="223001" cy="313946"/>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6" name="Freeform 21">
              <a:extLst>
                <a:ext uri="{FF2B5EF4-FFF2-40B4-BE49-F238E27FC236}">
                  <a16:creationId xmlns:a16="http://schemas.microsoft.com/office/drawing/2014/main" id="{7421564B-01DA-AD49-ABE4-021CBEEC7092}"/>
                </a:ext>
              </a:extLst>
            </p:cNvPr>
            <p:cNvSpPr/>
            <p:nvPr/>
          </p:nvSpPr>
          <p:spPr bwMode="auto">
            <a:xfrm>
              <a:off x="3333353" y="2840256"/>
              <a:ext cx="223001" cy="315191"/>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7" name="Freeform 22">
              <a:extLst>
                <a:ext uri="{FF2B5EF4-FFF2-40B4-BE49-F238E27FC236}">
                  <a16:creationId xmlns:a16="http://schemas.microsoft.com/office/drawing/2014/main" id="{2AE7D3DA-FD8E-C840-A0BE-0B87BFB18CC1}"/>
                </a:ext>
              </a:extLst>
            </p:cNvPr>
            <p:cNvSpPr/>
            <p:nvPr/>
          </p:nvSpPr>
          <p:spPr bwMode="auto">
            <a:xfrm>
              <a:off x="3210017" y="2542507"/>
              <a:ext cx="291521" cy="33886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48" name="Freeform 23">
              <a:extLst>
                <a:ext uri="{FF2B5EF4-FFF2-40B4-BE49-F238E27FC236}">
                  <a16:creationId xmlns:a16="http://schemas.microsoft.com/office/drawing/2014/main" id="{00E8CEAF-3D14-A643-B6B5-95D7E7B5B8F0}"/>
                </a:ext>
              </a:extLst>
            </p:cNvPr>
            <p:cNvSpPr/>
            <p:nvPr/>
          </p:nvSpPr>
          <p:spPr bwMode="auto">
            <a:xfrm>
              <a:off x="3015669" y="2304555"/>
              <a:ext cx="332633" cy="332633"/>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49" name="Freeform 24">
              <a:extLst>
                <a:ext uri="{FF2B5EF4-FFF2-40B4-BE49-F238E27FC236}">
                  <a16:creationId xmlns:a16="http://schemas.microsoft.com/office/drawing/2014/main" id="{E5111D75-A4C6-4246-BA4A-E824801BAC09}"/>
                </a:ext>
              </a:extLst>
            </p:cNvPr>
            <p:cNvSpPr/>
            <p:nvPr/>
          </p:nvSpPr>
          <p:spPr bwMode="auto">
            <a:xfrm>
              <a:off x="2771489" y="2151320"/>
              <a:ext cx="338862" cy="291521"/>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50" name="Freeform 25">
              <a:extLst>
                <a:ext uri="{FF2B5EF4-FFF2-40B4-BE49-F238E27FC236}">
                  <a16:creationId xmlns:a16="http://schemas.microsoft.com/office/drawing/2014/main" id="{3F991A3A-8284-D74D-85C1-8A16F92E8C91}"/>
                </a:ext>
              </a:extLst>
            </p:cNvPr>
            <p:cNvSpPr/>
            <p:nvPr/>
          </p:nvSpPr>
          <p:spPr bwMode="auto">
            <a:xfrm>
              <a:off x="2497410" y="2096504"/>
              <a:ext cx="315191" cy="223001"/>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0070C0"/>
            </a:solidFill>
            <a:ln>
              <a:noFill/>
            </a:ln>
          </p:spPr>
          <p:txBody>
            <a:bodyPr vert="horz" wrap="square" lIns="91404" tIns="45702" rIns="91404" bIns="45702" numCol="1" anchor="t" anchorCtr="0" compatLnSpc="1"/>
            <a:lstStyle/>
            <a:p>
              <a:endParaRPr lang="zh-CN" altLang="en-US" sz="1799" dirty="0"/>
            </a:p>
          </p:txBody>
        </p:sp>
      </p:grpSp>
      <p:grpSp>
        <p:nvGrpSpPr>
          <p:cNvPr id="51" name="组合 50">
            <a:extLst>
              <a:ext uri="{FF2B5EF4-FFF2-40B4-BE49-F238E27FC236}">
                <a16:creationId xmlns:a16="http://schemas.microsoft.com/office/drawing/2014/main" id="{FEF1BFBF-F381-3C45-9401-83DCC33AB72F}"/>
              </a:ext>
            </a:extLst>
          </p:cNvPr>
          <p:cNvGrpSpPr/>
          <p:nvPr/>
        </p:nvGrpSpPr>
        <p:grpSpPr>
          <a:xfrm>
            <a:off x="8364123" y="2035756"/>
            <a:ext cx="1503195" cy="1503195"/>
            <a:chOff x="1424762" y="2096504"/>
            <a:chExt cx="2131592" cy="2131592"/>
          </a:xfrm>
        </p:grpSpPr>
        <p:sp>
          <p:nvSpPr>
            <p:cNvPr id="52" name="Freeform 6">
              <a:extLst>
                <a:ext uri="{FF2B5EF4-FFF2-40B4-BE49-F238E27FC236}">
                  <a16:creationId xmlns:a16="http://schemas.microsoft.com/office/drawing/2014/main" id="{20D72022-52AA-4B44-BB0C-E71479F5E798}"/>
                </a:ext>
              </a:extLst>
            </p:cNvPr>
            <p:cNvSpPr/>
            <p:nvPr/>
          </p:nvSpPr>
          <p:spPr bwMode="auto">
            <a:xfrm>
              <a:off x="2168514" y="2096504"/>
              <a:ext cx="313946" cy="223001"/>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3" name="Freeform 7">
              <a:extLst>
                <a:ext uri="{FF2B5EF4-FFF2-40B4-BE49-F238E27FC236}">
                  <a16:creationId xmlns:a16="http://schemas.microsoft.com/office/drawing/2014/main" id="{670EDE6C-A00B-2347-A5BA-E7722F51920D}"/>
                </a:ext>
              </a:extLst>
            </p:cNvPr>
            <p:cNvSpPr/>
            <p:nvPr/>
          </p:nvSpPr>
          <p:spPr bwMode="auto">
            <a:xfrm>
              <a:off x="1869519" y="2151320"/>
              <a:ext cx="340107" cy="291521"/>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4" name="Freeform 8">
              <a:extLst>
                <a:ext uri="{FF2B5EF4-FFF2-40B4-BE49-F238E27FC236}">
                  <a16:creationId xmlns:a16="http://schemas.microsoft.com/office/drawing/2014/main" id="{6C4DCF43-9B8E-2149-96C5-FA0B9B065B0E}"/>
                </a:ext>
              </a:extLst>
            </p:cNvPr>
            <p:cNvSpPr/>
            <p:nvPr/>
          </p:nvSpPr>
          <p:spPr bwMode="auto">
            <a:xfrm>
              <a:off x="1632813" y="2304555"/>
              <a:ext cx="332633" cy="332633"/>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5" name="Freeform 9">
              <a:extLst>
                <a:ext uri="{FF2B5EF4-FFF2-40B4-BE49-F238E27FC236}">
                  <a16:creationId xmlns:a16="http://schemas.microsoft.com/office/drawing/2014/main" id="{DF511998-83E3-094C-B972-D85685DCEEE6}"/>
                </a:ext>
              </a:extLst>
            </p:cNvPr>
            <p:cNvSpPr/>
            <p:nvPr/>
          </p:nvSpPr>
          <p:spPr bwMode="auto">
            <a:xfrm>
              <a:off x="1478332" y="2542507"/>
              <a:ext cx="292767" cy="33886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6" name="Freeform 10">
              <a:extLst>
                <a:ext uri="{FF2B5EF4-FFF2-40B4-BE49-F238E27FC236}">
                  <a16:creationId xmlns:a16="http://schemas.microsoft.com/office/drawing/2014/main" id="{A29BC254-7AB1-C94C-AB56-DBCA66E8D6AF}"/>
                </a:ext>
              </a:extLst>
            </p:cNvPr>
            <p:cNvSpPr/>
            <p:nvPr/>
          </p:nvSpPr>
          <p:spPr bwMode="auto">
            <a:xfrm>
              <a:off x="1424762" y="2840256"/>
              <a:ext cx="223001" cy="315191"/>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7" name="Freeform 11">
              <a:extLst>
                <a:ext uri="{FF2B5EF4-FFF2-40B4-BE49-F238E27FC236}">
                  <a16:creationId xmlns:a16="http://schemas.microsoft.com/office/drawing/2014/main" id="{6D429FF7-1D46-AB47-808A-0714A234F255}"/>
                </a:ext>
              </a:extLst>
            </p:cNvPr>
            <p:cNvSpPr/>
            <p:nvPr/>
          </p:nvSpPr>
          <p:spPr bwMode="auto">
            <a:xfrm>
              <a:off x="1424762" y="3170398"/>
              <a:ext cx="223001" cy="313946"/>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chemeClr val="bg2"/>
            </a:solidFill>
            <a:ln>
              <a:noFill/>
            </a:ln>
          </p:spPr>
          <p:txBody>
            <a:bodyPr vert="horz" wrap="square" lIns="91404" tIns="45702" rIns="91404" bIns="45702" numCol="1" anchor="t" anchorCtr="0" compatLnSpc="1"/>
            <a:lstStyle/>
            <a:p>
              <a:endParaRPr lang="zh-CN" altLang="en-US" sz="1799"/>
            </a:p>
          </p:txBody>
        </p:sp>
        <p:sp>
          <p:nvSpPr>
            <p:cNvPr id="58" name="Freeform 12">
              <a:extLst>
                <a:ext uri="{FF2B5EF4-FFF2-40B4-BE49-F238E27FC236}">
                  <a16:creationId xmlns:a16="http://schemas.microsoft.com/office/drawing/2014/main" id="{B0544E8E-CCD1-5249-9CD2-E7984B10ED81}"/>
                </a:ext>
              </a:extLst>
            </p:cNvPr>
            <p:cNvSpPr/>
            <p:nvPr/>
          </p:nvSpPr>
          <p:spPr bwMode="auto">
            <a:xfrm>
              <a:off x="1478332" y="3441986"/>
              <a:ext cx="292767" cy="340107"/>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59" name="Freeform 13">
              <a:extLst>
                <a:ext uri="{FF2B5EF4-FFF2-40B4-BE49-F238E27FC236}">
                  <a16:creationId xmlns:a16="http://schemas.microsoft.com/office/drawing/2014/main" id="{BA2FF6FE-6A8F-064C-B2C8-48E5FFD736E3}"/>
                </a:ext>
              </a:extLst>
            </p:cNvPr>
            <p:cNvSpPr/>
            <p:nvPr/>
          </p:nvSpPr>
          <p:spPr bwMode="auto">
            <a:xfrm>
              <a:off x="1632813" y="3688657"/>
              <a:ext cx="332633" cy="331388"/>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60" name="Freeform 14">
              <a:extLst>
                <a:ext uri="{FF2B5EF4-FFF2-40B4-BE49-F238E27FC236}">
                  <a16:creationId xmlns:a16="http://schemas.microsoft.com/office/drawing/2014/main" id="{42751E83-4446-814B-957F-D817A1B84BC4}"/>
                </a:ext>
              </a:extLst>
            </p:cNvPr>
            <p:cNvSpPr/>
            <p:nvPr/>
          </p:nvSpPr>
          <p:spPr bwMode="auto">
            <a:xfrm>
              <a:off x="1869519" y="3881759"/>
              <a:ext cx="340107" cy="292767"/>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61" name="Freeform 15">
              <a:extLst>
                <a:ext uri="{FF2B5EF4-FFF2-40B4-BE49-F238E27FC236}">
                  <a16:creationId xmlns:a16="http://schemas.microsoft.com/office/drawing/2014/main" id="{9190968D-A762-6E48-ADB8-8AD46D227B7C}"/>
                </a:ext>
              </a:extLst>
            </p:cNvPr>
            <p:cNvSpPr/>
            <p:nvPr/>
          </p:nvSpPr>
          <p:spPr bwMode="auto">
            <a:xfrm>
              <a:off x="2168514" y="4006340"/>
              <a:ext cx="313946" cy="221756"/>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62" name="Freeform 16">
              <a:extLst>
                <a:ext uri="{FF2B5EF4-FFF2-40B4-BE49-F238E27FC236}">
                  <a16:creationId xmlns:a16="http://schemas.microsoft.com/office/drawing/2014/main" id="{50A5E4DA-8453-F34C-A96C-FEA5907C2EF9}"/>
                </a:ext>
              </a:extLst>
            </p:cNvPr>
            <p:cNvSpPr/>
            <p:nvPr/>
          </p:nvSpPr>
          <p:spPr bwMode="auto">
            <a:xfrm>
              <a:off x="2497410" y="4005095"/>
              <a:ext cx="315191" cy="223001"/>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63" name="Freeform 17">
              <a:extLst>
                <a:ext uri="{FF2B5EF4-FFF2-40B4-BE49-F238E27FC236}">
                  <a16:creationId xmlns:a16="http://schemas.microsoft.com/office/drawing/2014/main" id="{D90DAD95-D7E4-AE4E-8DFC-A3FDE599EDB6}"/>
                </a:ext>
              </a:extLst>
            </p:cNvPr>
            <p:cNvSpPr/>
            <p:nvPr/>
          </p:nvSpPr>
          <p:spPr bwMode="auto">
            <a:xfrm>
              <a:off x="2771489" y="3881759"/>
              <a:ext cx="338862" cy="291521"/>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E8E6E6"/>
            </a:solidFill>
            <a:ln>
              <a:noFill/>
            </a:ln>
          </p:spPr>
          <p:txBody>
            <a:bodyPr vert="horz" wrap="square" lIns="91404" tIns="45702" rIns="91404" bIns="45702" numCol="1" anchor="t" anchorCtr="0" compatLnSpc="1"/>
            <a:lstStyle/>
            <a:p>
              <a:endParaRPr lang="zh-CN" altLang="en-US" sz="1799"/>
            </a:p>
          </p:txBody>
        </p:sp>
        <p:sp>
          <p:nvSpPr>
            <p:cNvPr id="64" name="Freeform 18">
              <a:extLst>
                <a:ext uri="{FF2B5EF4-FFF2-40B4-BE49-F238E27FC236}">
                  <a16:creationId xmlns:a16="http://schemas.microsoft.com/office/drawing/2014/main" id="{8CAB3EC4-DFB2-4745-8BAD-FD920D5AC549}"/>
                </a:ext>
              </a:extLst>
            </p:cNvPr>
            <p:cNvSpPr/>
            <p:nvPr/>
          </p:nvSpPr>
          <p:spPr bwMode="auto">
            <a:xfrm>
              <a:off x="3015669" y="3688657"/>
              <a:ext cx="332633" cy="331388"/>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E8E6E6"/>
            </a:solidFill>
            <a:ln>
              <a:noFill/>
            </a:ln>
          </p:spPr>
          <p:txBody>
            <a:bodyPr vert="horz" wrap="square" lIns="91404" tIns="45702" rIns="91404" bIns="45702" numCol="1" anchor="t" anchorCtr="0" compatLnSpc="1"/>
            <a:lstStyle/>
            <a:p>
              <a:endParaRPr lang="zh-CN" altLang="en-US" sz="1799" dirty="0"/>
            </a:p>
          </p:txBody>
        </p:sp>
        <p:sp>
          <p:nvSpPr>
            <p:cNvPr id="65" name="Freeform 19">
              <a:extLst>
                <a:ext uri="{FF2B5EF4-FFF2-40B4-BE49-F238E27FC236}">
                  <a16:creationId xmlns:a16="http://schemas.microsoft.com/office/drawing/2014/main" id="{EA2CEB16-DC21-9A41-9D77-A2DB23D7334D}"/>
                </a:ext>
              </a:extLst>
            </p:cNvPr>
            <p:cNvSpPr/>
            <p:nvPr/>
          </p:nvSpPr>
          <p:spPr bwMode="auto">
            <a:xfrm>
              <a:off x="3210017" y="3441986"/>
              <a:ext cx="291521" cy="340107"/>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66" name="Freeform 20">
              <a:extLst>
                <a:ext uri="{FF2B5EF4-FFF2-40B4-BE49-F238E27FC236}">
                  <a16:creationId xmlns:a16="http://schemas.microsoft.com/office/drawing/2014/main" id="{D4B62B11-E481-8D41-9EB1-EFB0236C7DB0}"/>
                </a:ext>
              </a:extLst>
            </p:cNvPr>
            <p:cNvSpPr/>
            <p:nvPr/>
          </p:nvSpPr>
          <p:spPr bwMode="auto">
            <a:xfrm>
              <a:off x="3333353" y="3170398"/>
              <a:ext cx="223001" cy="313946"/>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67" name="Freeform 21">
              <a:extLst>
                <a:ext uri="{FF2B5EF4-FFF2-40B4-BE49-F238E27FC236}">
                  <a16:creationId xmlns:a16="http://schemas.microsoft.com/office/drawing/2014/main" id="{FF7A2D7F-5888-2B47-A67A-589B06CA835C}"/>
                </a:ext>
              </a:extLst>
            </p:cNvPr>
            <p:cNvSpPr/>
            <p:nvPr/>
          </p:nvSpPr>
          <p:spPr bwMode="auto">
            <a:xfrm>
              <a:off x="3333353" y="2840256"/>
              <a:ext cx="223001" cy="315191"/>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68" name="Freeform 22">
              <a:extLst>
                <a:ext uri="{FF2B5EF4-FFF2-40B4-BE49-F238E27FC236}">
                  <a16:creationId xmlns:a16="http://schemas.microsoft.com/office/drawing/2014/main" id="{CE93F6B0-C72E-3048-88C0-A767B420DA25}"/>
                </a:ext>
              </a:extLst>
            </p:cNvPr>
            <p:cNvSpPr/>
            <p:nvPr/>
          </p:nvSpPr>
          <p:spPr bwMode="auto">
            <a:xfrm>
              <a:off x="3210017" y="2542507"/>
              <a:ext cx="291521" cy="33886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69" name="Freeform 23">
              <a:extLst>
                <a:ext uri="{FF2B5EF4-FFF2-40B4-BE49-F238E27FC236}">
                  <a16:creationId xmlns:a16="http://schemas.microsoft.com/office/drawing/2014/main" id="{CB9B9BE3-1D31-EC46-9B2E-11CA519EA6C4}"/>
                </a:ext>
              </a:extLst>
            </p:cNvPr>
            <p:cNvSpPr/>
            <p:nvPr/>
          </p:nvSpPr>
          <p:spPr bwMode="auto">
            <a:xfrm>
              <a:off x="3015669" y="2304555"/>
              <a:ext cx="332633" cy="332633"/>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70" name="Freeform 24">
              <a:extLst>
                <a:ext uri="{FF2B5EF4-FFF2-40B4-BE49-F238E27FC236}">
                  <a16:creationId xmlns:a16="http://schemas.microsoft.com/office/drawing/2014/main" id="{AA923689-3F28-C849-89F2-8E56D16FD856}"/>
                </a:ext>
              </a:extLst>
            </p:cNvPr>
            <p:cNvSpPr/>
            <p:nvPr/>
          </p:nvSpPr>
          <p:spPr bwMode="auto">
            <a:xfrm>
              <a:off x="2771489" y="2151320"/>
              <a:ext cx="338862" cy="291521"/>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sp>
          <p:nvSpPr>
            <p:cNvPr id="71" name="Freeform 25">
              <a:extLst>
                <a:ext uri="{FF2B5EF4-FFF2-40B4-BE49-F238E27FC236}">
                  <a16:creationId xmlns:a16="http://schemas.microsoft.com/office/drawing/2014/main" id="{B2F2FC29-8F86-294C-B00B-5961BAD52ACA}"/>
                </a:ext>
              </a:extLst>
            </p:cNvPr>
            <p:cNvSpPr/>
            <p:nvPr/>
          </p:nvSpPr>
          <p:spPr bwMode="auto">
            <a:xfrm>
              <a:off x="2497410" y="2096504"/>
              <a:ext cx="315191" cy="223001"/>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0070C0"/>
            </a:solidFill>
            <a:ln>
              <a:noFill/>
            </a:ln>
          </p:spPr>
          <p:txBody>
            <a:bodyPr vert="horz" wrap="square" lIns="91404" tIns="45702" rIns="91404" bIns="45702" numCol="1" anchor="t" anchorCtr="0" compatLnSpc="1"/>
            <a:lstStyle/>
            <a:p>
              <a:endParaRPr lang="zh-CN" altLang="en-US" sz="1799"/>
            </a:p>
          </p:txBody>
        </p:sp>
      </p:grpSp>
      <p:sp>
        <p:nvSpPr>
          <p:cNvPr id="2" name="矩形 1">
            <a:extLst>
              <a:ext uri="{FF2B5EF4-FFF2-40B4-BE49-F238E27FC236}">
                <a16:creationId xmlns:a16="http://schemas.microsoft.com/office/drawing/2014/main" id="{0D22A96C-58FE-5141-AE78-600DEF06E991}"/>
              </a:ext>
            </a:extLst>
          </p:cNvPr>
          <p:cNvSpPr/>
          <p:nvPr/>
        </p:nvSpPr>
        <p:spPr>
          <a:xfrm>
            <a:off x="8724300" y="2603904"/>
            <a:ext cx="795411" cy="461665"/>
          </a:xfrm>
          <a:prstGeom prst="rect">
            <a:avLst/>
          </a:prstGeom>
        </p:spPr>
        <p:txBody>
          <a:bodyPr wrap="none">
            <a:spAutoFit/>
          </a:bodyPr>
          <a:lstStyle/>
          <a:p>
            <a:r>
              <a:rPr kumimoji="1" lang="en-US" altLang="zh-CN" sz="2400" b="1" dirty="0">
                <a:solidFill>
                  <a:srgbClr val="0070C0"/>
                </a:solidFill>
                <a:latin typeface="Century Gothic" panose="020B0502020202020204" pitchFamily="34" charset="0"/>
              </a:rPr>
              <a:t>41%</a:t>
            </a:r>
            <a:endParaRPr lang="zh-CN" altLang="en-US" sz="2400" dirty="0">
              <a:solidFill>
                <a:srgbClr val="0070C0"/>
              </a:solidFill>
            </a:endParaRPr>
          </a:p>
        </p:txBody>
      </p:sp>
      <p:sp>
        <p:nvSpPr>
          <p:cNvPr id="72" name="矩形 71">
            <a:extLst>
              <a:ext uri="{FF2B5EF4-FFF2-40B4-BE49-F238E27FC236}">
                <a16:creationId xmlns:a16="http://schemas.microsoft.com/office/drawing/2014/main" id="{7A3D17B3-9CEB-324D-8B85-0072499CA305}"/>
              </a:ext>
            </a:extLst>
          </p:cNvPr>
          <p:cNvSpPr/>
          <p:nvPr/>
        </p:nvSpPr>
        <p:spPr>
          <a:xfrm>
            <a:off x="8651138" y="3571827"/>
            <a:ext cx="1000595" cy="307777"/>
          </a:xfrm>
          <a:prstGeom prst="rect">
            <a:avLst/>
          </a:prstGeom>
        </p:spPr>
        <p:txBody>
          <a:bodyPr wrap="none">
            <a:spAutoFit/>
          </a:bodyPr>
          <a:lstStyle/>
          <a:p>
            <a:r>
              <a:rPr kumimoji="1" lang="en-US" altLang="zh-CN" sz="1400" dirty="0">
                <a:latin typeface="Century Gothic" panose="020B0502020202020204" pitchFamily="34" charset="0"/>
              </a:rPr>
              <a:t>Americas</a:t>
            </a:r>
            <a:endParaRPr lang="zh-CN" altLang="en-US" sz="1400" dirty="0"/>
          </a:p>
        </p:txBody>
      </p:sp>
      <p:sp>
        <p:nvSpPr>
          <p:cNvPr id="73" name="矩形 72">
            <a:extLst>
              <a:ext uri="{FF2B5EF4-FFF2-40B4-BE49-F238E27FC236}">
                <a16:creationId xmlns:a16="http://schemas.microsoft.com/office/drawing/2014/main" id="{F8B14E8E-9A2A-414D-B56A-692F7B877013}"/>
              </a:ext>
            </a:extLst>
          </p:cNvPr>
          <p:cNvSpPr/>
          <p:nvPr/>
        </p:nvSpPr>
        <p:spPr>
          <a:xfrm>
            <a:off x="7627443" y="4152285"/>
            <a:ext cx="968535" cy="587212"/>
          </a:xfrm>
          <a:prstGeom prst="rect">
            <a:avLst/>
          </a:prstGeom>
        </p:spPr>
        <p:txBody>
          <a:bodyPr wrap="none">
            <a:spAutoFit/>
          </a:bodyPr>
          <a:lstStyle/>
          <a:p>
            <a:pPr>
              <a:lnSpc>
                <a:spcPct val="150000"/>
              </a:lnSpc>
            </a:pPr>
            <a:r>
              <a:rPr kumimoji="1" lang="en-US" altLang="zh-CN" sz="2400" b="1" dirty="0">
                <a:solidFill>
                  <a:srgbClr val="0070C0"/>
                </a:solidFill>
                <a:latin typeface="Century Gothic" panose="020B0502020202020204" pitchFamily="34" charset="0"/>
              </a:rPr>
              <a:t>100%</a:t>
            </a:r>
          </a:p>
        </p:txBody>
      </p:sp>
      <p:sp>
        <p:nvSpPr>
          <p:cNvPr id="74" name="矩形 73">
            <a:extLst>
              <a:ext uri="{FF2B5EF4-FFF2-40B4-BE49-F238E27FC236}">
                <a16:creationId xmlns:a16="http://schemas.microsoft.com/office/drawing/2014/main" id="{8158C6FB-7A5D-1140-8C0B-F29588C5022E}"/>
              </a:ext>
            </a:extLst>
          </p:cNvPr>
          <p:cNvSpPr/>
          <p:nvPr/>
        </p:nvSpPr>
        <p:spPr>
          <a:xfrm>
            <a:off x="7760492" y="5297911"/>
            <a:ext cx="702436" cy="307777"/>
          </a:xfrm>
          <a:prstGeom prst="rect">
            <a:avLst/>
          </a:prstGeom>
        </p:spPr>
        <p:txBody>
          <a:bodyPr wrap="none">
            <a:spAutoFit/>
          </a:bodyPr>
          <a:lstStyle/>
          <a:p>
            <a:r>
              <a:rPr kumimoji="1" lang="en-US" altLang="zh-CN" sz="1400" dirty="0">
                <a:latin typeface="Century Gothic" panose="020B0502020202020204" pitchFamily="34" charset="0"/>
              </a:rPr>
              <a:t>APAC</a:t>
            </a:r>
            <a:endParaRPr lang="zh-CN" altLang="en-US" sz="1400" dirty="0"/>
          </a:p>
        </p:txBody>
      </p:sp>
      <p:sp>
        <p:nvSpPr>
          <p:cNvPr id="75" name="矩形 74">
            <a:extLst>
              <a:ext uri="{FF2B5EF4-FFF2-40B4-BE49-F238E27FC236}">
                <a16:creationId xmlns:a16="http://schemas.microsoft.com/office/drawing/2014/main" id="{422986B7-272E-3A43-BF87-852C948D2293}"/>
              </a:ext>
            </a:extLst>
          </p:cNvPr>
          <p:cNvSpPr/>
          <p:nvPr/>
        </p:nvSpPr>
        <p:spPr>
          <a:xfrm>
            <a:off x="9719921" y="5297911"/>
            <a:ext cx="675185" cy="307777"/>
          </a:xfrm>
          <a:prstGeom prst="rect">
            <a:avLst/>
          </a:prstGeom>
        </p:spPr>
        <p:txBody>
          <a:bodyPr wrap="none">
            <a:spAutoFit/>
          </a:bodyPr>
          <a:lstStyle/>
          <a:p>
            <a:r>
              <a:rPr kumimoji="1" lang="en-US" altLang="zh-CN" sz="1400" dirty="0">
                <a:latin typeface="Century Gothic" panose="020B0502020202020204" pitchFamily="34" charset="0"/>
              </a:rPr>
              <a:t>EMEA</a:t>
            </a:r>
            <a:endParaRPr lang="zh-CN" altLang="en-US" sz="1400" dirty="0"/>
          </a:p>
        </p:txBody>
      </p:sp>
      <p:sp>
        <p:nvSpPr>
          <p:cNvPr id="76" name="矩形 75">
            <a:extLst>
              <a:ext uri="{FF2B5EF4-FFF2-40B4-BE49-F238E27FC236}">
                <a16:creationId xmlns:a16="http://schemas.microsoft.com/office/drawing/2014/main" id="{CC96D1DA-52F0-CF47-8C0F-1DFC5766CAC6}"/>
              </a:ext>
            </a:extLst>
          </p:cNvPr>
          <p:cNvSpPr/>
          <p:nvPr/>
        </p:nvSpPr>
        <p:spPr>
          <a:xfrm>
            <a:off x="9677720" y="4141280"/>
            <a:ext cx="795411" cy="587212"/>
          </a:xfrm>
          <a:prstGeom prst="rect">
            <a:avLst/>
          </a:prstGeom>
        </p:spPr>
        <p:txBody>
          <a:bodyPr wrap="none">
            <a:spAutoFit/>
          </a:bodyPr>
          <a:lstStyle/>
          <a:p>
            <a:pPr>
              <a:lnSpc>
                <a:spcPct val="150000"/>
              </a:lnSpc>
            </a:pPr>
            <a:r>
              <a:rPr kumimoji="1" lang="en-US" altLang="zh-CN" sz="2400" b="1" dirty="0">
                <a:solidFill>
                  <a:srgbClr val="0070C0"/>
                </a:solidFill>
                <a:latin typeface="Century Gothic" panose="020B0502020202020204" pitchFamily="34" charset="0"/>
              </a:rPr>
              <a:t>27%</a:t>
            </a:r>
          </a:p>
        </p:txBody>
      </p:sp>
      <p:sp>
        <p:nvSpPr>
          <p:cNvPr id="77" name="矩形 76">
            <a:extLst>
              <a:ext uri="{FF2B5EF4-FFF2-40B4-BE49-F238E27FC236}">
                <a16:creationId xmlns:a16="http://schemas.microsoft.com/office/drawing/2014/main" id="{C5135BE7-DCD7-B549-9C1B-985D3F51F83F}"/>
              </a:ext>
            </a:extLst>
          </p:cNvPr>
          <p:cNvSpPr/>
          <p:nvPr/>
        </p:nvSpPr>
        <p:spPr>
          <a:xfrm>
            <a:off x="8382571" y="1517515"/>
            <a:ext cx="1366080" cy="422231"/>
          </a:xfrm>
          <a:prstGeom prst="rect">
            <a:avLst/>
          </a:prstGeom>
        </p:spPr>
        <p:txBody>
          <a:bodyPr wrap="none">
            <a:spAutoFit/>
          </a:bodyPr>
          <a:lstStyle/>
          <a:p>
            <a:pPr algn="ctr">
              <a:lnSpc>
                <a:spcPct val="150000"/>
              </a:lnSpc>
            </a:pPr>
            <a:r>
              <a:rPr kumimoji="1" lang="en-US" altLang="zh-CN" sz="1600" b="1" dirty="0">
                <a:solidFill>
                  <a:srgbClr val="595959"/>
                </a:solidFill>
                <a:latin typeface="Century Gothic" panose="020B0502020202020204" pitchFamily="34" charset="0"/>
              </a:rPr>
              <a:t>Growth</a:t>
            </a:r>
            <a:r>
              <a:rPr kumimoji="1" lang="zh-CN" altLang="en-US" sz="1600" b="1" dirty="0">
                <a:solidFill>
                  <a:srgbClr val="595959"/>
                </a:solidFill>
                <a:latin typeface="Century Gothic" panose="020B0502020202020204" pitchFamily="34" charset="0"/>
              </a:rPr>
              <a:t> </a:t>
            </a:r>
            <a:r>
              <a:rPr kumimoji="1" lang="en-US" altLang="zh-CN" sz="1600" b="1" dirty="0">
                <a:solidFill>
                  <a:srgbClr val="595959"/>
                </a:solidFill>
                <a:latin typeface="Century Gothic" panose="020B0502020202020204" pitchFamily="34" charset="0"/>
              </a:rPr>
              <a:t>rate</a:t>
            </a:r>
          </a:p>
        </p:txBody>
      </p:sp>
      <p:sp>
        <p:nvSpPr>
          <p:cNvPr id="80" name="标题 1">
            <a:extLst>
              <a:ext uri="{FF2B5EF4-FFF2-40B4-BE49-F238E27FC236}">
                <a16:creationId xmlns:a16="http://schemas.microsoft.com/office/drawing/2014/main" id="{9CB62D69-F61D-7C45-B59E-AB12477E11F5}"/>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ea typeface="+mj-lt"/>
                <a:cs typeface="+mj-lt"/>
              </a:rPr>
              <a:t>Managed</a:t>
            </a:r>
            <a:r>
              <a:rPr kumimoji="1" lang="zh-CN" altLang="zh-CN" sz="2400" dirty="0">
                <a:ea typeface="+mj-lt"/>
                <a:cs typeface="+mj-lt"/>
              </a:rPr>
              <a:t> C</a:t>
            </a:r>
            <a:r>
              <a:rPr kumimoji="1" lang="en-US" altLang="zh-CN" sz="2400" dirty="0">
                <a:ea typeface="+mj-lt"/>
                <a:cs typeface="+mj-lt"/>
              </a:rPr>
              <a:t>loud</a:t>
            </a:r>
            <a:r>
              <a:rPr kumimoji="1" lang="zh-CN" altLang="zh-CN" sz="2400" dirty="0">
                <a:ea typeface="+mj-lt"/>
                <a:cs typeface="+mj-lt"/>
              </a:rPr>
              <a:t> S</a:t>
            </a:r>
            <a:r>
              <a:rPr kumimoji="1" lang="en-US" altLang="zh-CN" sz="2400" dirty="0" err="1">
                <a:ea typeface="+mj-lt"/>
                <a:cs typeface="+mj-lt"/>
              </a:rPr>
              <a:t>ervice</a:t>
            </a:r>
            <a:r>
              <a:rPr kumimoji="1" lang="zh-CN" altLang="zh-CN" sz="2400" dirty="0">
                <a:ea typeface="+mj-lt"/>
                <a:cs typeface="+mj-lt"/>
              </a:rPr>
              <a:t> M</a:t>
            </a:r>
            <a:r>
              <a:rPr kumimoji="1" lang="en-US" altLang="zh-CN" sz="2400" dirty="0" err="1">
                <a:ea typeface="+mj-lt"/>
                <a:cs typeface="+mj-lt"/>
              </a:rPr>
              <a:t>arket</a:t>
            </a:r>
            <a:r>
              <a:rPr kumimoji="1" lang="zh-CN" altLang="zh-CN" sz="2400" dirty="0">
                <a:ea typeface="+mj-lt"/>
                <a:cs typeface="+mj-lt"/>
              </a:rPr>
              <a:t> S</a:t>
            </a:r>
            <a:r>
              <a:rPr kumimoji="1" lang="en-US" altLang="zh-CN" sz="2400" dirty="0" err="1">
                <a:ea typeface="+mj-lt"/>
                <a:cs typeface="+mj-lt"/>
              </a:rPr>
              <a:t>ize</a:t>
            </a:r>
            <a:r>
              <a:rPr kumimoji="1" lang="zh-CN" altLang="zh-CN" sz="2400" dirty="0">
                <a:ea typeface="+mj-lt"/>
                <a:cs typeface="+mj-lt"/>
              </a:rPr>
              <a:t> </a:t>
            </a:r>
            <a:endParaRPr kumimoji="1" lang="zh-CN" altLang="zh-CN" sz="2400" b="0" dirty="0">
              <a:ea typeface="+mj-lt"/>
              <a:cs typeface="+mj-lt"/>
            </a:endParaRPr>
          </a:p>
        </p:txBody>
      </p:sp>
    </p:spTree>
    <p:extLst>
      <p:ext uri="{BB962C8B-B14F-4D97-AF65-F5344CB8AC3E}">
        <p14:creationId xmlns:p14="http://schemas.microsoft.com/office/powerpoint/2010/main" val="3408855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a:extLst>
              <a:ext uri="{FF2B5EF4-FFF2-40B4-BE49-F238E27FC236}">
                <a16:creationId xmlns:a16="http://schemas.microsoft.com/office/drawing/2014/main" id="{9A63290F-AB6C-CA4E-8BEB-20CE73A2283A}"/>
              </a:ext>
            </a:extLst>
          </p:cNvPr>
          <p:cNvSpPr/>
          <p:nvPr/>
        </p:nvSpPr>
        <p:spPr>
          <a:xfrm>
            <a:off x="971169" y="1643265"/>
            <a:ext cx="3349678" cy="2986444"/>
          </a:xfrm>
          <a:prstGeom prst="rect">
            <a:avLst/>
          </a:prstGeom>
          <a:solidFill>
            <a:srgbClr val="1FAA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日期占位符 2">
            <a:extLst>
              <a:ext uri="{FF2B5EF4-FFF2-40B4-BE49-F238E27FC236}">
                <a16:creationId xmlns:a16="http://schemas.microsoft.com/office/drawing/2014/main" id="{C7388F82-CADE-424D-B374-25B873AFFE6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96E6063B-BD4B-4741-A17E-5CEB34199F0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sp>
        <p:nvSpPr>
          <p:cNvPr id="7" name="矩形 6">
            <a:extLst>
              <a:ext uri="{FF2B5EF4-FFF2-40B4-BE49-F238E27FC236}">
                <a16:creationId xmlns:a16="http://schemas.microsoft.com/office/drawing/2014/main" id="{84DA0047-AC31-5A46-B279-2FFAE969D0ED}"/>
              </a:ext>
            </a:extLst>
          </p:cNvPr>
          <p:cNvSpPr/>
          <p:nvPr/>
        </p:nvSpPr>
        <p:spPr>
          <a:xfrm>
            <a:off x="4523068" y="1643267"/>
            <a:ext cx="3309622" cy="2986444"/>
          </a:xfrm>
          <a:prstGeom prst="rect">
            <a:avLst/>
          </a:prstGeom>
          <a:solidFill>
            <a:srgbClr val="2FA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a:extLst>
              <a:ext uri="{FF2B5EF4-FFF2-40B4-BE49-F238E27FC236}">
                <a16:creationId xmlns:a16="http://schemas.microsoft.com/office/drawing/2014/main" id="{5A848CAD-2C3F-6448-80A3-82E928EC8337}"/>
              </a:ext>
            </a:extLst>
          </p:cNvPr>
          <p:cNvSpPr/>
          <p:nvPr/>
        </p:nvSpPr>
        <p:spPr>
          <a:xfrm>
            <a:off x="8034909" y="4835368"/>
            <a:ext cx="3141090" cy="43228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sz="1400" b="1" dirty="0">
                <a:latin typeface="Century Gothic"/>
                <a:ea typeface="等线"/>
              </a:rPr>
              <a:t>Improve Competitiveness</a:t>
            </a:r>
            <a:endParaRPr lang="zh-CN" altLang="en-US" sz="1400" b="1" dirty="0">
              <a:latin typeface="Century Gothic"/>
              <a:ea typeface="等线"/>
            </a:endParaRPr>
          </a:p>
        </p:txBody>
      </p:sp>
      <p:sp>
        <p:nvSpPr>
          <p:cNvPr id="10" name="矩形 9">
            <a:extLst>
              <a:ext uri="{FF2B5EF4-FFF2-40B4-BE49-F238E27FC236}">
                <a16:creationId xmlns:a16="http://schemas.microsoft.com/office/drawing/2014/main" id="{C9F11A17-4032-A347-9D50-C09D04CB0F15}"/>
              </a:ext>
            </a:extLst>
          </p:cNvPr>
          <p:cNvSpPr/>
          <p:nvPr/>
        </p:nvSpPr>
        <p:spPr>
          <a:xfrm>
            <a:off x="4523066" y="4820010"/>
            <a:ext cx="3309624" cy="455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sz="1400" b="1" dirty="0">
                <a:latin typeface="Century Gothic"/>
                <a:ea typeface="等线"/>
              </a:rPr>
              <a:t>Retain Customers</a:t>
            </a:r>
            <a:endParaRPr lang="zh-CN" altLang="en-US" sz="1400" b="1" dirty="0">
              <a:latin typeface="Century Gothic" panose="020B0502020202020204" pitchFamily="34" charset="0"/>
            </a:endParaRPr>
          </a:p>
        </p:txBody>
      </p:sp>
      <p:sp>
        <p:nvSpPr>
          <p:cNvPr id="11" name="矩形 10">
            <a:extLst>
              <a:ext uri="{FF2B5EF4-FFF2-40B4-BE49-F238E27FC236}">
                <a16:creationId xmlns:a16="http://schemas.microsoft.com/office/drawing/2014/main" id="{93699B6C-1A7E-1A4A-A3C5-09D94119CE18}"/>
              </a:ext>
            </a:extLst>
          </p:cNvPr>
          <p:cNvSpPr/>
          <p:nvPr/>
        </p:nvSpPr>
        <p:spPr>
          <a:xfrm>
            <a:off x="971169" y="4820010"/>
            <a:ext cx="3339607" cy="455784"/>
          </a:xfrm>
          <a:prstGeom prst="rect">
            <a:avLst/>
          </a:prstGeom>
          <a:solidFill>
            <a:srgbClr val="30A1D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zh-CN" altLang="en-US" sz="1400" b="1" dirty="0">
                <a:latin typeface="Century Gothic"/>
                <a:ea typeface="等线"/>
              </a:rPr>
              <a:t> </a:t>
            </a:r>
            <a:r>
              <a:rPr lang="en-US" altLang="zh-CN" sz="1400" b="1" dirty="0">
                <a:latin typeface="Century Gothic"/>
                <a:ea typeface="等线"/>
              </a:rPr>
              <a:t>Offer</a:t>
            </a:r>
            <a:r>
              <a:rPr lang="zh-CN" altLang="en-US" sz="1400" b="1" dirty="0">
                <a:latin typeface="Century Gothic"/>
                <a:ea typeface="等线"/>
              </a:rPr>
              <a:t> C</a:t>
            </a:r>
            <a:r>
              <a:rPr lang="en-US" altLang="zh-CN" sz="1400" b="1" dirty="0">
                <a:latin typeface="Century Gothic"/>
                <a:ea typeface="等线"/>
              </a:rPr>
              <a:t>loud</a:t>
            </a:r>
            <a:r>
              <a:rPr lang="zh-CN" altLang="en-US" sz="1400" b="1" dirty="0">
                <a:latin typeface="Century Gothic"/>
                <a:ea typeface="等线"/>
              </a:rPr>
              <a:t> S</a:t>
            </a:r>
            <a:r>
              <a:rPr lang="en-US" altLang="zh-CN" sz="1400" b="1" dirty="0" err="1">
                <a:latin typeface="Century Gothic"/>
                <a:ea typeface="等线"/>
              </a:rPr>
              <a:t>ervices</a:t>
            </a:r>
            <a:r>
              <a:rPr lang="zh-CN" altLang="en-US" sz="1400" b="1" dirty="0">
                <a:latin typeface="Century Gothic"/>
                <a:ea typeface="等线"/>
              </a:rPr>
              <a:t> </a:t>
            </a:r>
            <a:endParaRPr lang="zh-CN" altLang="en-US" sz="1400" b="1" dirty="0">
              <a:latin typeface="Century Gothic" panose="020B0502020202020204" pitchFamily="34" charset="0"/>
              <a:ea typeface="等线"/>
            </a:endParaRPr>
          </a:p>
        </p:txBody>
      </p:sp>
      <p:pic>
        <p:nvPicPr>
          <p:cNvPr id="15" name="图片 14">
            <a:extLst>
              <a:ext uri="{FF2B5EF4-FFF2-40B4-BE49-F238E27FC236}">
                <a16:creationId xmlns:a16="http://schemas.microsoft.com/office/drawing/2014/main" id="{D2555945-FE30-D445-A451-D3333D095B7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523064" y="1862611"/>
            <a:ext cx="3309622" cy="2482217"/>
          </a:xfrm>
          <a:prstGeom prst="rect">
            <a:avLst/>
          </a:prstGeom>
        </p:spPr>
      </p:pic>
      <p:pic>
        <p:nvPicPr>
          <p:cNvPr id="17" name="图片 16" descr="游戏机里面的人物&#10;&#10;低可信度描述已自动生成">
            <a:extLst>
              <a:ext uri="{FF2B5EF4-FFF2-40B4-BE49-F238E27FC236}">
                <a16:creationId xmlns:a16="http://schemas.microsoft.com/office/drawing/2014/main" id="{4C667C55-F23D-2C48-A24F-88AFBEB1714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180"/>
          <a:stretch/>
        </p:blipFill>
        <p:spPr>
          <a:xfrm>
            <a:off x="8034907" y="1643265"/>
            <a:ext cx="3141090" cy="3045473"/>
          </a:xfrm>
          <a:prstGeom prst="rect">
            <a:avLst/>
          </a:prstGeom>
        </p:spPr>
      </p:pic>
      <p:pic>
        <p:nvPicPr>
          <p:cNvPr id="19" name="图片 18" descr="图标&#10;&#10;描述已自动生成">
            <a:extLst>
              <a:ext uri="{FF2B5EF4-FFF2-40B4-BE49-F238E27FC236}">
                <a16:creationId xmlns:a16="http://schemas.microsoft.com/office/drawing/2014/main" id="{28C54ED8-A467-6D40-9378-0BA46B39C03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803" b="16121"/>
          <a:stretch/>
        </p:blipFill>
        <p:spPr>
          <a:xfrm>
            <a:off x="971169" y="1696557"/>
            <a:ext cx="3141091" cy="2879859"/>
          </a:xfrm>
          <a:prstGeom prst="rect">
            <a:avLst/>
          </a:prstGeom>
        </p:spPr>
      </p:pic>
      <p:sp>
        <p:nvSpPr>
          <p:cNvPr id="21" name="标题 1">
            <a:extLst>
              <a:ext uri="{FF2B5EF4-FFF2-40B4-BE49-F238E27FC236}">
                <a16:creationId xmlns:a16="http://schemas.microsoft.com/office/drawing/2014/main" id="{5B93440D-CF74-2F4D-933E-D1E4A4FF7BEB}"/>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lang="en-US" altLang="zh-CN" sz="2400" dirty="0"/>
              <a:t>It's Time for Change: Move to Managed Cloud Service Now!</a:t>
            </a:r>
            <a:endParaRPr kumimoji="1" lang="zh-CN" altLang="zh-CN" sz="2400" b="0" dirty="0">
              <a:ea typeface="+mj-lt"/>
              <a:cs typeface="+mj-lt"/>
            </a:endParaRPr>
          </a:p>
        </p:txBody>
      </p:sp>
    </p:spTree>
    <p:extLst>
      <p:ext uri="{BB962C8B-B14F-4D97-AF65-F5344CB8AC3E}">
        <p14:creationId xmlns:p14="http://schemas.microsoft.com/office/powerpoint/2010/main" val="1733731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79">
            <a:extLst>
              <a:ext uri="{FF2B5EF4-FFF2-40B4-BE49-F238E27FC236}">
                <a16:creationId xmlns:a16="http://schemas.microsoft.com/office/drawing/2014/main" id="{C8848058-0159-D740-9B42-35CA476EA84A}"/>
              </a:ext>
            </a:extLst>
          </p:cNvPr>
          <p:cNvGrpSpPr/>
          <p:nvPr/>
        </p:nvGrpSpPr>
        <p:grpSpPr>
          <a:xfrm>
            <a:off x="4296004" y="1879471"/>
            <a:ext cx="3122607" cy="3047229"/>
            <a:chOff x="3173413" y="1801813"/>
            <a:chExt cx="2889250" cy="2853486"/>
          </a:xfrm>
          <a:gradFill>
            <a:gsLst>
              <a:gs pos="0">
                <a:srgbClr val="FF0066"/>
              </a:gs>
              <a:gs pos="100000">
                <a:srgbClr val="FF6600"/>
              </a:gs>
            </a:gsLst>
            <a:lin ang="2700000" scaled="1"/>
          </a:gradFill>
        </p:grpSpPr>
        <p:sp>
          <p:nvSpPr>
            <p:cNvPr id="83" name="原创设计师QQ598969553      _4">
              <a:extLst>
                <a:ext uri="{FF2B5EF4-FFF2-40B4-BE49-F238E27FC236}">
                  <a16:creationId xmlns:a16="http://schemas.microsoft.com/office/drawing/2014/main" id="{0BBD1600-1552-4E48-A933-82C8083242EC}"/>
                </a:ext>
              </a:extLst>
            </p:cNvPr>
            <p:cNvSpPr/>
            <p:nvPr/>
          </p:nvSpPr>
          <p:spPr>
            <a:xfrm>
              <a:off x="4725988" y="1801813"/>
              <a:ext cx="1336675" cy="1336675"/>
            </a:xfrm>
            <a:prstGeom prst="rect">
              <a:avLst/>
            </a:prstGeom>
            <a:solidFill>
              <a:srgbClr val="79BD28"/>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81" name="原创设计师QQ598969553      _1">
              <a:extLst>
                <a:ext uri="{FF2B5EF4-FFF2-40B4-BE49-F238E27FC236}">
                  <a16:creationId xmlns:a16="http://schemas.microsoft.com/office/drawing/2014/main" id="{92D3C546-AF10-3A4A-B779-BD108E34984D}"/>
                </a:ext>
              </a:extLst>
            </p:cNvPr>
            <p:cNvSpPr/>
            <p:nvPr/>
          </p:nvSpPr>
          <p:spPr>
            <a:xfrm>
              <a:off x="3173413" y="1801813"/>
              <a:ext cx="1336675" cy="13366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85" name="原创设计师QQ598969553      _7">
              <a:extLst>
                <a:ext uri="{FF2B5EF4-FFF2-40B4-BE49-F238E27FC236}">
                  <a16:creationId xmlns:a16="http://schemas.microsoft.com/office/drawing/2014/main" id="{2388F3FC-7A02-9240-8E23-D19A6FCEE00F}"/>
                </a:ext>
              </a:extLst>
            </p:cNvPr>
            <p:cNvSpPr/>
            <p:nvPr/>
          </p:nvSpPr>
          <p:spPr>
            <a:xfrm>
              <a:off x="3173413" y="3318623"/>
              <a:ext cx="1336674" cy="1336675"/>
            </a:xfrm>
            <a:prstGeom prst="rect">
              <a:avLst/>
            </a:prstGeom>
            <a:solidFill>
              <a:srgbClr val="79BD28"/>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87" name="原创设计师QQ598969553      _10">
              <a:extLst>
                <a:ext uri="{FF2B5EF4-FFF2-40B4-BE49-F238E27FC236}">
                  <a16:creationId xmlns:a16="http://schemas.microsoft.com/office/drawing/2014/main" id="{9CD3BFF1-B481-D34D-BD8B-97D26765C97E}"/>
                </a:ext>
              </a:extLst>
            </p:cNvPr>
            <p:cNvSpPr/>
            <p:nvPr/>
          </p:nvSpPr>
          <p:spPr>
            <a:xfrm>
              <a:off x="4725989" y="3318624"/>
              <a:ext cx="1336674" cy="1336675"/>
            </a:xfrm>
            <a:prstGeom prst="rect">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grpSp>
      <p:sp>
        <p:nvSpPr>
          <p:cNvPr id="3" name="日期占位符 2">
            <a:extLst>
              <a:ext uri="{FF2B5EF4-FFF2-40B4-BE49-F238E27FC236}">
                <a16:creationId xmlns:a16="http://schemas.microsoft.com/office/drawing/2014/main" id="{390BA080-2127-7B4F-A727-A47FFC226CB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007F8716-A950-B94F-998E-74DA52BB853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sp>
        <p:nvSpPr>
          <p:cNvPr id="68" name="文本框 5">
            <a:extLst>
              <a:ext uri="{FF2B5EF4-FFF2-40B4-BE49-F238E27FC236}">
                <a16:creationId xmlns:a16="http://schemas.microsoft.com/office/drawing/2014/main" id="{FA529447-0E26-F44C-97A4-190EB80AD2B7}"/>
              </a:ext>
            </a:extLst>
          </p:cNvPr>
          <p:cNvSpPr txBox="1"/>
          <p:nvPr/>
        </p:nvSpPr>
        <p:spPr>
          <a:xfrm>
            <a:off x="863285" y="1935334"/>
            <a:ext cx="3291286" cy="338554"/>
          </a:xfrm>
          <a:prstGeom prst="rect">
            <a:avLst/>
          </a:prstGeom>
          <a:noFill/>
        </p:spPr>
        <p:txBody>
          <a:bodyPr wrap="non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kern="0" dirty="0">
                <a:solidFill>
                  <a:srgbClr val="0070C0"/>
                </a:solidFill>
                <a:latin typeface="Century Gothic"/>
                <a:ea typeface="微软雅黑"/>
              </a:rPr>
              <a:t>Steep</a:t>
            </a:r>
            <a:r>
              <a:rPr lang="zh-CN" altLang="en-US" sz="1600" b="1" kern="0" dirty="0">
                <a:solidFill>
                  <a:srgbClr val="0070C0"/>
                </a:solidFill>
                <a:latin typeface="Century Gothic"/>
                <a:ea typeface="微软雅黑"/>
              </a:rPr>
              <a:t> </a:t>
            </a:r>
            <a:r>
              <a:rPr lang="en-US" altLang="zh-CN" sz="1600" b="1" kern="0" dirty="0">
                <a:solidFill>
                  <a:srgbClr val="0070C0"/>
                </a:solidFill>
                <a:latin typeface="Century Gothic"/>
                <a:ea typeface="微软雅黑"/>
              </a:rPr>
              <a:t>Learning Curve for </a:t>
            </a:r>
            <a:r>
              <a:rPr lang="zh-CN" altLang="en-US" sz="1600" b="1" kern="0" dirty="0">
                <a:solidFill>
                  <a:srgbClr val="0070C0"/>
                </a:solidFill>
                <a:latin typeface="Century Gothic"/>
                <a:ea typeface="微软雅黑"/>
              </a:rPr>
              <a:t>C</a:t>
            </a:r>
            <a:r>
              <a:rPr lang="en-US" altLang="zh-CN" sz="1600" b="1" kern="0" dirty="0">
                <a:solidFill>
                  <a:srgbClr val="0070C0"/>
                </a:solidFill>
                <a:latin typeface="Century Gothic"/>
                <a:ea typeface="微软雅黑"/>
              </a:rPr>
              <a:t>loud</a:t>
            </a:r>
            <a:endParaRPr lang="zh-CN" altLang="en-US" sz="1600" b="1" dirty="0" err="1">
              <a:solidFill>
                <a:srgbClr val="0070C0"/>
              </a:solidFill>
              <a:latin typeface="Century Gothic" panose="020B0502020202020204" pitchFamily="34" charset="0"/>
              <a:ea typeface="+mj-ea"/>
            </a:endParaRPr>
          </a:p>
        </p:txBody>
      </p:sp>
      <p:sp>
        <p:nvSpPr>
          <p:cNvPr id="69" name="文本框 7">
            <a:extLst>
              <a:ext uri="{FF2B5EF4-FFF2-40B4-BE49-F238E27FC236}">
                <a16:creationId xmlns:a16="http://schemas.microsoft.com/office/drawing/2014/main" id="{8C7F6301-2A9F-5D4E-8A82-F87944D6C85C}"/>
              </a:ext>
            </a:extLst>
          </p:cNvPr>
          <p:cNvSpPr txBox="1"/>
          <p:nvPr/>
        </p:nvSpPr>
        <p:spPr>
          <a:xfrm>
            <a:off x="913757" y="2293591"/>
            <a:ext cx="3301357" cy="888192"/>
          </a:xfrm>
          <a:prstGeom prst="rect">
            <a:avLst/>
          </a:prstGeom>
          <a:noFill/>
        </p:spPr>
        <p:txBody>
          <a:bodyPr wrap="squar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lnSpc>
                <a:spcPct val="150000"/>
              </a:lnSpc>
            </a:pP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Using</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cloud</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technologies</a:t>
            </a:r>
            <a:r>
              <a:rPr lang="zh-CN" altLang="en-US" sz="1200" dirty="0">
                <a:solidFill>
                  <a:srgbClr val="0070C0"/>
                </a:solidFill>
              </a:rPr>
              <a:t>・</a:t>
            </a:r>
            <a:endParaRPr lang="en-US" altLang="zh-CN" sz="1200" dirty="0">
              <a:solidFill>
                <a:srgbClr val="0070C0"/>
              </a:solidFill>
              <a:latin typeface="Century Gothic" panose="020B0502020202020204" pitchFamily="34" charset="0"/>
              <a:ea typeface="微软雅黑" panose="020B0503020204020204" pitchFamily="34" charset="-122"/>
            </a:endParaRPr>
          </a:p>
          <a:p>
            <a:pPr lvl="0" algn="r">
              <a:lnSpc>
                <a:spcPct val="150000"/>
              </a:lnSpc>
            </a:pP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Provide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cloud</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service</a:t>
            </a:r>
            <a:r>
              <a:rPr lang="zh-CN" altLang="en-US" sz="1200" dirty="0">
                <a:solidFill>
                  <a:srgbClr val="0070C0"/>
                </a:solidFill>
              </a:rPr>
              <a:t>・</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algn="r">
              <a:lnSpc>
                <a:spcPct val="150000"/>
              </a:lnSpc>
            </a:pPr>
            <a:r>
              <a:rPr lang="en-US" altLang="zh-CN" sz="1200" dirty="0">
                <a:solidFill>
                  <a:schemeClr val="tx1">
                    <a:lumMod val="75000"/>
                    <a:lumOff val="25000"/>
                  </a:schemeClr>
                </a:solidFill>
                <a:latin typeface="Century Gothic"/>
                <a:ea typeface="微软雅黑"/>
              </a:rPr>
              <a:t>Manage</a:t>
            </a:r>
            <a:r>
              <a:rPr lang="zh-CN" altLang="en-US" sz="1200" dirty="0">
                <a:solidFill>
                  <a:schemeClr val="tx1">
                    <a:lumMod val="75000"/>
                    <a:lumOff val="25000"/>
                  </a:schemeClr>
                </a:solidFill>
                <a:latin typeface="Century Gothic"/>
                <a:ea typeface="微软雅黑"/>
              </a:rPr>
              <a:t> </a:t>
            </a:r>
            <a:r>
              <a:rPr lang="en-US" altLang="zh-CN" sz="1200" dirty="0">
                <a:solidFill>
                  <a:schemeClr val="tx1">
                    <a:lumMod val="75000"/>
                    <a:lumOff val="25000"/>
                  </a:schemeClr>
                </a:solidFill>
                <a:latin typeface="Century Gothic"/>
                <a:ea typeface="微软雅黑"/>
              </a:rPr>
              <a:t>different</a:t>
            </a:r>
            <a:r>
              <a:rPr lang="zh-CN" altLang="en-US" sz="1200" dirty="0">
                <a:solidFill>
                  <a:schemeClr val="tx1">
                    <a:lumMod val="75000"/>
                    <a:lumOff val="25000"/>
                  </a:schemeClr>
                </a:solidFill>
                <a:latin typeface="Century Gothic"/>
                <a:ea typeface="微软雅黑"/>
              </a:rPr>
              <a:t> </a:t>
            </a:r>
            <a:r>
              <a:rPr lang="en-US" altLang="zh-CN" sz="1200" dirty="0">
                <a:solidFill>
                  <a:schemeClr val="tx1">
                    <a:lumMod val="75000"/>
                    <a:lumOff val="25000"/>
                  </a:schemeClr>
                </a:solidFill>
                <a:latin typeface="Century Gothic"/>
                <a:ea typeface="微软雅黑"/>
              </a:rPr>
              <a:t>cloud–based</a:t>
            </a:r>
            <a:r>
              <a:rPr lang="zh-CN" altLang="en-US" sz="1200" dirty="0">
                <a:solidFill>
                  <a:schemeClr val="tx1">
                    <a:lumMod val="75000"/>
                    <a:lumOff val="25000"/>
                  </a:schemeClr>
                </a:solidFill>
                <a:latin typeface="Century Gothic"/>
                <a:ea typeface="微软雅黑"/>
              </a:rPr>
              <a:t> </a:t>
            </a:r>
            <a:r>
              <a:rPr lang="en-US" altLang="zh-CN" sz="1200" dirty="0">
                <a:solidFill>
                  <a:schemeClr val="tx1">
                    <a:lumMod val="75000"/>
                    <a:lumOff val="25000"/>
                  </a:schemeClr>
                </a:solidFill>
                <a:latin typeface="Century Gothic"/>
                <a:ea typeface="微软雅黑"/>
              </a:rPr>
              <a:t>solution</a:t>
            </a:r>
            <a:r>
              <a:rPr lang="zh-CN" altLang="en-US" sz="1200" dirty="0">
                <a:solidFill>
                  <a:srgbClr val="0070C0"/>
                </a:solidFill>
              </a:rPr>
              <a:t>・</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70" name="文本框 5">
            <a:extLst>
              <a:ext uri="{FF2B5EF4-FFF2-40B4-BE49-F238E27FC236}">
                <a16:creationId xmlns:a16="http://schemas.microsoft.com/office/drawing/2014/main" id="{E72EF625-E43C-3443-96C2-7EA0F6390AE6}"/>
              </a:ext>
            </a:extLst>
          </p:cNvPr>
          <p:cNvSpPr txBox="1"/>
          <p:nvPr/>
        </p:nvSpPr>
        <p:spPr>
          <a:xfrm>
            <a:off x="1632346" y="3673578"/>
            <a:ext cx="2513830" cy="338554"/>
          </a:xfrm>
          <a:prstGeom prst="rect">
            <a:avLst/>
          </a:prstGeom>
          <a:noFill/>
        </p:spPr>
        <p:txBody>
          <a:bodyPr wrap="non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kern="0" dirty="0">
                <a:solidFill>
                  <a:schemeClr val="accent6"/>
                </a:solidFill>
                <a:latin typeface="Century Gothic"/>
                <a:ea typeface="微软雅黑"/>
              </a:rPr>
              <a:t>Lack of Cloud Branding</a:t>
            </a:r>
            <a:endParaRPr lang="en-US" altLang="zh-CN" sz="1600" b="1" kern="0" dirty="0">
              <a:solidFill>
                <a:schemeClr val="accent6"/>
              </a:solidFill>
              <a:ea typeface="微软雅黑"/>
            </a:endParaRPr>
          </a:p>
        </p:txBody>
      </p:sp>
      <p:sp>
        <p:nvSpPr>
          <p:cNvPr id="71" name="文本框 7">
            <a:extLst>
              <a:ext uri="{FF2B5EF4-FFF2-40B4-BE49-F238E27FC236}">
                <a16:creationId xmlns:a16="http://schemas.microsoft.com/office/drawing/2014/main" id="{29EB5F52-EBE0-E54C-AABD-0AE767E6C469}"/>
              </a:ext>
            </a:extLst>
          </p:cNvPr>
          <p:cNvSpPr txBox="1"/>
          <p:nvPr/>
        </p:nvSpPr>
        <p:spPr>
          <a:xfrm>
            <a:off x="1477890" y="3979686"/>
            <a:ext cx="2743200" cy="1442254"/>
          </a:xfrm>
          <a:prstGeom prst="rect">
            <a:avLst/>
          </a:prstGeom>
          <a:noFill/>
        </p:spPr>
        <p:txBody>
          <a:bodyPr wrap="squar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lnSpc>
                <a:spcPct val="150000"/>
              </a:lnSpc>
            </a:pP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Building</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Business</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difference</a:t>
            </a:r>
            <a:r>
              <a:rPr lang="zh-CN" altLang="en-US" sz="1200" dirty="0">
                <a:solidFill>
                  <a:schemeClr val="accent6"/>
                </a:solidFill>
              </a:rPr>
              <a:t>・</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lvl="0" algn="r">
              <a:lnSpc>
                <a:spcPct val="150000"/>
              </a:lnSpc>
            </a:pP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Execute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GTM</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strategy</a:t>
            </a:r>
            <a:r>
              <a:rPr lang="zh-CN" altLang="en-US" sz="1200" dirty="0">
                <a:solidFill>
                  <a:schemeClr val="accent6"/>
                </a:solidFill>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algn="r">
              <a:lnSpc>
                <a:spcPct val="150000"/>
              </a:lnSpc>
            </a:pPr>
            <a:r>
              <a:rPr lang="en-US" altLang="zh-CN" sz="1200" dirty="0">
                <a:solidFill>
                  <a:schemeClr val="tx1">
                    <a:lumMod val="75000"/>
                    <a:lumOff val="25000"/>
                  </a:schemeClr>
                </a:solidFill>
                <a:latin typeface="Century Gothic"/>
                <a:ea typeface="微软雅黑"/>
              </a:rPr>
              <a:t>Design</a:t>
            </a:r>
            <a:r>
              <a:rPr lang="zh-CN" altLang="en-US" sz="1200" dirty="0">
                <a:solidFill>
                  <a:schemeClr val="tx1">
                    <a:lumMod val="75000"/>
                    <a:lumOff val="25000"/>
                  </a:schemeClr>
                </a:solidFill>
                <a:latin typeface="Century Gothic"/>
                <a:ea typeface="微软雅黑"/>
              </a:rPr>
              <a:t> s</a:t>
            </a:r>
            <a:r>
              <a:rPr lang="en-US" altLang="zh-CN" sz="1200" dirty="0" err="1">
                <a:solidFill>
                  <a:schemeClr val="tx1">
                    <a:lumMod val="75000"/>
                    <a:lumOff val="25000"/>
                  </a:schemeClr>
                </a:solidFill>
                <a:latin typeface="Century Gothic"/>
                <a:ea typeface="微软雅黑"/>
              </a:rPr>
              <a:t>ervices</a:t>
            </a:r>
            <a:r>
              <a:rPr lang="zh-CN" altLang="en-US" sz="1200" dirty="0">
                <a:solidFill>
                  <a:schemeClr val="accent6"/>
                </a:solidFill>
              </a:rPr>
              <a:t> ・</a:t>
            </a:r>
            <a:endParaRPr lang="en-US" altLang="zh-CN" sz="1200" dirty="0" err="1">
              <a:solidFill>
                <a:schemeClr val="tx1">
                  <a:lumMod val="75000"/>
                  <a:lumOff val="25000"/>
                </a:schemeClr>
              </a:solidFill>
              <a:latin typeface="Century Gothic" panose="020B0502020202020204" pitchFamily="34" charset="0"/>
              <a:ea typeface="微软雅黑" panose="020B0503020204020204" pitchFamily="34" charset="-122"/>
            </a:endParaRPr>
          </a:p>
          <a:p>
            <a:pPr lvl="0" algn="r">
              <a:lnSpc>
                <a:spcPct val="150000"/>
              </a:lnSpc>
            </a:pP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lvl="0" algn="r">
              <a:lnSpc>
                <a:spcPct val="150000"/>
              </a:lnSpc>
            </a:pP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72" name="文本框 5">
            <a:extLst>
              <a:ext uri="{FF2B5EF4-FFF2-40B4-BE49-F238E27FC236}">
                <a16:creationId xmlns:a16="http://schemas.microsoft.com/office/drawing/2014/main" id="{4851BC29-140F-E144-B758-749C4BC0A281}"/>
              </a:ext>
            </a:extLst>
          </p:cNvPr>
          <p:cNvSpPr txBox="1"/>
          <p:nvPr/>
        </p:nvSpPr>
        <p:spPr>
          <a:xfrm>
            <a:off x="7652389" y="1891652"/>
            <a:ext cx="1194558" cy="338554"/>
          </a:xfrm>
          <a:prstGeom prst="rect">
            <a:avLst/>
          </a:prstGeom>
          <a:noFill/>
        </p:spPr>
        <p:txBody>
          <a:bodyPr wrap="non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600" b="1" kern="0" dirty="0">
                <a:solidFill>
                  <a:schemeClr val="accent6"/>
                </a:solidFill>
                <a:latin typeface="Century Gothic"/>
                <a:ea typeface="微软雅黑"/>
              </a:rPr>
              <a:t>High</a:t>
            </a:r>
            <a:r>
              <a:rPr lang="zh-CN" altLang="en-US" sz="1600" b="1" kern="0" dirty="0">
                <a:solidFill>
                  <a:schemeClr val="accent6"/>
                </a:solidFill>
                <a:latin typeface="Century Gothic"/>
                <a:ea typeface="微软雅黑"/>
              </a:rPr>
              <a:t> C</a:t>
            </a:r>
            <a:r>
              <a:rPr lang="en-US" altLang="zh-CN" sz="1600" b="1" kern="0" dirty="0" err="1">
                <a:solidFill>
                  <a:schemeClr val="accent6"/>
                </a:solidFill>
                <a:latin typeface="Century Gothic"/>
                <a:ea typeface="微软雅黑"/>
              </a:rPr>
              <a:t>ost</a:t>
            </a:r>
            <a:r>
              <a:rPr lang="zh-CN" altLang="en-US" sz="1600" b="1" kern="0" dirty="0">
                <a:solidFill>
                  <a:schemeClr val="accent6"/>
                </a:solidFill>
                <a:latin typeface="Century Gothic"/>
                <a:ea typeface="微软雅黑"/>
              </a:rPr>
              <a:t> </a:t>
            </a:r>
            <a:endParaRPr lang="en-US" altLang="zh-CN" sz="1600" b="1" kern="0" dirty="0">
              <a:solidFill>
                <a:schemeClr val="accent6"/>
              </a:solidFill>
              <a:latin typeface="Century Gothic"/>
              <a:ea typeface="微软雅黑"/>
            </a:endParaRPr>
          </a:p>
        </p:txBody>
      </p:sp>
      <p:sp>
        <p:nvSpPr>
          <p:cNvPr id="73" name="文本框 7">
            <a:extLst>
              <a:ext uri="{FF2B5EF4-FFF2-40B4-BE49-F238E27FC236}">
                <a16:creationId xmlns:a16="http://schemas.microsoft.com/office/drawing/2014/main" id="{44C912AE-7DFA-BA46-A1A4-5FCAF8831662}"/>
              </a:ext>
            </a:extLst>
          </p:cNvPr>
          <p:cNvSpPr txBox="1"/>
          <p:nvPr/>
        </p:nvSpPr>
        <p:spPr>
          <a:xfrm>
            <a:off x="7651948" y="2293591"/>
            <a:ext cx="3926812" cy="888192"/>
          </a:xfrm>
          <a:prstGeom prst="rect">
            <a:avLst/>
          </a:prstGeom>
          <a:noFill/>
        </p:spPr>
        <p:txBody>
          <a:bodyPr wrap="squar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buClr>
                <a:srgbClr val="0070C0"/>
              </a:buClr>
            </a:pPr>
            <a:r>
              <a:rPr lang="zh-CN" altLang="en-US" sz="1200" dirty="0">
                <a:solidFill>
                  <a:schemeClr val="accent6"/>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Have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an</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owner</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cloud</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infrastructure</a:t>
            </a:r>
          </a:p>
          <a:p>
            <a:pPr lvl="0">
              <a:lnSpc>
                <a:spcPct val="150000"/>
              </a:lnSpc>
              <a:buClr>
                <a:srgbClr val="0070C0"/>
              </a:buClr>
            </a:pPr>
            <a:r>
              <a:rPr lang="zh-CN" altLang="en-US" sz="1200" dirty="0">
                <a:solidFill>
                  <a:schemeClr val="accent6"/>
                </a:solidFill>
              </a:rPr>
              <a:t>・</a:t>
            </a:r>
            <a:r>
              <a:rPr lang="zh-CN" altLang="en-US" sz="1200" dirty="0">
                <a:solidFill>
                  <a:srgbClr val="0070C0"/>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Building</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a</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cloud</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technical</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and</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service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team</a:t>
            </a:r>
          </a:p>
          <a:p>
            <a:pPr>
              <a:lnSpc>
                <a:spcPct val="150000"/>
              </a:lnSpc>
              <a:buClr>
                <a:srgbClr val="0070C0"/>
              </a:buClr>
            </a:pPr>
            <a:r>
              <a:rPr lang="zh-CN" altLang="en-US" sz="1200" dirty="0">
                <a:solidFill>
                  <a:schemeClr val="accent6"/>
                </a:solidFill>
              </a:rPr>
              <a:t>・</a:t>
            </a:r>
            <a:r>
              <a:rPr lang="zh-CN" altLang="en-US" sz="1200" dirty="0">
                <a:solidFill>
                  <a:srgbClr val="0070C0"/>
                </a:solidFill>
              </a:rPr>
              <a:t> </a:t>
            </a:r>
            <a:r>
              <a:rPr lang="en-US" altLang="zh-CN" sz="1200" dirty="0">
                <a:solidFill>
                  <a:schemeClr val="tx1">
                    <a:lumMod val="75000"/>
                    <a:lumOff val="25000"/>
                  </a:schemeClr>
                </a:solidFill>
                <a:latin typeface="Century Gothic"/>
                <a:ea typeface="微软雅黑"/>
              </a:rPr>
              <a:t>Marketing</a:t>
            </a:r>
            <a:r>
              <a:rPr lang="zh-CN" altLang="en-US" sz="1200" dirty="0">
                <a:solidFill>
                  <a:schemeClr val="tx1">
                    <a:lumMod val="75000"/>
                    <a:lumOff val="25000"/>
                  </a:schemeClr>
                </a:solidFill>
                <a:latin typeface="Century Gothic"/>
                <a:ea typeface="微软雅黑"/>
              </a:rPr>
              <a:t> </a:t>
            </a:r>
            <a:r>
              <a:rPr lang="en-US" altLang="zh-CN" sz="1200" dirty="0">
                <a:solidFill>
                  <a:schemeClr val="tx1">
                    <a:lumMod val="75000"/>
                    <a:lumOff val="25000"/>
                  </a:schemeClr>
                </a:solidFill>
                <a:latin typeface="Century Gothic"/>
                <a:ea typeface="微软雅黑"/>
              </a:rPr>
              <a:t>promotion</a:t>
            </a:r>
            <a:r>
              <a:rPr lang="zh-CN" altLang="en-US" sz="1200" dirty="0">
                <a:solidFill>
                  <a:schemeClr val="tx1">
                    <a:lumMod val="75000"/>
                    <a:lumOff val="25000"/>
                  </a:schemeClr>
                </a:solidFill>
                <a:latin typeface="Century Gothic"/>
                <a:ea typeface="微软雅黑"/>
              </a:rPr>
              <a:t> </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74" name="文本框 5">
            <a:extLst>
              <a:ext uri="{FF2B5EF4-FFF2-40B4-BE49-F238E27FC236}">
                <a16:creationId xmlns:a16="http://schemas.microsoft.com/office/drawing/2014/main" id="{3D482378-19D9-2242-B489-0875B848C1D0}"/>
              </a:ext>
            </a:extLst>
          </p:cNvPr>
          <p:cNvSpPr txBox="1"/>
          <p:nvPr/>
        </p:nvSpPr>
        <p:spPr>
          <a:xfrm>
            <a:off x="7668917" y="3447244"/>
            <a:ext cx="3031599" cy="33855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600" b="1" kern="0" dirty="0">
                <a:solidFill>
                  <a:srgbClr val="0070C0"/>
                </a:solidFill>
                <a:latin typeface="Century Gothic" panose="020B0502020202020204" pitchFamily="34" charset="0"/>
                <a:ea typeface="微软雅黑" panose="020B0503020204020204" pitchFamily="34" charset="-122"/>
              </a:rPr>
              <a:t>Deliver Professional Services</a:t>
            </a:r>
            <a:endParaRPr lang="zh-CN" altLang="en-US" sz="1600" b="1" dirty="0">
              <a:solidFill>
                <a:srgbClr val="0070C0"/>
              </a:solidFill>
              <a:latin typeface="Century Gothic" panose="020B0502020202020204" pitchFamily="34" charset="0"/>
              <a:ea typeface="+mj-ea"/>
            </a:endParaRPr>
          </a:p>
        </p:txBody>
      </p:sp>
      <p:sp>
        <p:nvSpPr>
          <p:cNvPr id="75" name="文本框 7">
            <a:extLst>
              <a:ext uri="{FF2B5EF4-FFF2-40B4-BE49-F238E27FC236}">
                <a16:creationId xmlns:a16="http://schemas.microsoft.com/office/drawing/2014/main" id="{45D6D0BC-EB58-B04A-8C51-3521A22F02DC}"/>
              </a:ext>
            </a:extLst>
          </p:cNvPr>
          <p:cNvSpPr txBox="1"/>
          <p:nvPr/>
        </p:nvSpPr>
        <p:spPr>
          <a:xfrm>
            <a:off x="7612517" y="3765398"/>
            <a:ext cx="3456742" cy="144219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pPr>
            <a:r>
              <a:rPr lang="zh-CN" altLang="en-US" sz="1200" dirty="0">
                <a:solidFill>
                  <a:srgbClr val="0070C0"/>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Application</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migration</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lvl="0">
              <a:lnSpc>
                <a:spcPct val="150000"/>
              </a:lnSpc>
            </a:pPr>
            <a:r>
              <a:rPr lang="zh-CN" altLang="en-US" sz="1200" dirty="0">
                <a:solidFill>
                  <a:srgbClr val="0070C0"/>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Management</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workloads</a:t>
            </a:r>
          </a:p>
          <a:p>
            <a:pPr lvl="0">
              <a:lnSpc>
                <a:spcPct val="150000"/>
              </a:lnSpc>
            </a:pPr>
            <a:r>
              <a:rPr lang="zh-CN" altLang="en-US" sz="1200" dirty="0">
                <a:solidFill>
                  <a:srgbClr val="0070C0"/>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Operation</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lifecycle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lvl="0">
              <a:lnSpc>
                <a:spcPct val="150000"/>
              </a:lnSpc>
            </a:pPr>
            <a:r>
              <a:rPr lang="zh-CN" altLang="en-US" sz="1200" dirty="0">
                <a:solidFill>
                  <a:srgbClr val="0070C0"/>
                </a:solidFill>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Professional</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r>
              <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rPr>
              <a:t>service</a:t>
            </a:r>
            <a:r>
              <a:rPr lang="zh-CN" altLang="en-US" sz="1200" dirty="0">
                <a:solidFill>
                  <a:schemeClr val="tx1">
                    <a:lumMod val="75000"/>
                    <a:lumOff val="25000"/>
                  </a:schemeClr>
                </a:solidFill>
                <a:latin typeface="Century Gothic" panose="020B0502020202020204" pitchFamily="34" charset="0"/>
                <a:ea typeface="微软雅黑" panose="020B0503020204020204" pitchFamily="34" charset="-122"/>
              </a:rPr>
              <a:t> </a:t>
            </a: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a:p>
            <a:pPr lvl="0">
              <a:lnSpc>
                <a:spcPct val="150000"/>
              </a:lnSpc>
            </a:pPr>
            <a:endParaRPr lang="en-US" altLang="zh-CN"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pic>
        <p:nvPicPr>
          <p:cNvPr id="8" name="图形 7">
            <a:extLst>
              <a:ext uri="{FF2B5EF4-FFF2-40B4-BE49-F238E27FC236}">
                <a16:creationId xmlns:a16="http://schemas.microsoft.com/office/drawing/2014/main" id="{519E1B82-56B2-FB47-AA7B-D559856A798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76932" y="3861395"/>
            <a:ext cx="653538" cy="653538"/>
          </a:xfrm>
          <a:prstGeom prst="rect">
            <a:avLst/>
          </a:prstGeom>
        </p:spPr>
      </p:pic>
      <p:sp>
        <p:nvSpPr>
          <p:cNvPr id="60" name="Freeform 22">
            <a:extLst>
              <a:ext uri="{FF2B5EF4-FFF2-40B4-BE49-F238E27FC236}">
                <a16:creationId xmlns:a16="http://schemas.microsoft.com/office/drawing/2014/main" id="{69848EB0-D772-5D4C-BC1E-E8130EA8296A}"/>
              </a:ext>
            </a:extLst>
          </p:cNvPr>
          <p:cNvSpPr>
            <a:spLocks noEditPoints="1"/>
          </p:cNvSpPr>
          <p:nvPr/>
        </p:nvSpPr>
        <p:spPr bwMode="auto">
          <a:xfrm>
            <a:off x="6376932" y="2273888"/>
            <a:ext cx="624797" cy="619798"/>
          </a:xfrm>
          <a:custGeom>
            <a:avLst/>
            <a:gdLst>
              <a:gd name="T0" fmla="*/ 381 w 471"/>
              <a:gd name="T1" fmla="*/ 299 h 467"/>
              <a:gd name="T2" fmla="*/ 376 w 471"/>
              <a:gd name="T3" fmla="*/ 277 h 467"/>
              <a:gd name="T4" fmla="*/ 238 w 471"/>
              <a:gd name="T5" fmla="*/ 32 h 467"/>
              <a:gd name="T6" fmla="*/ 57 w 471"/>
              <a:gd name="T7" fmla="*/ 207 h 467"/>
              <a:gd name="T8" fmla="*/ 238 w 471"/>
              <a:gd name="T9" fmla="*/ 0 h 467"/>
              <a:gd name="T10" fmla="*/ 404 w 471"/>
              <a:gd name="T11" fmla="*/ 294 h 467"/>
              <a:gd name="T12" fmla="*/ 241 w 471"/>
              <a:gd name="T13" fmla="*/ 293 h 467"/>
              <a:gd name="T14" fmla="*/ 229 w 471"/>
              <a:gd name="T15" fmla="*/ 241 h 467"/>
              <a:gd name="T16" fmla="*/ 182 w 471"/>
              <a:gd name="T17" fmla="*/ 229 h 467"/>
              <a:gd name="T18" fmla="*/ 229 w 471"/>
              <a:gd name="T19" fmla="*/ 218 h 467"/>
              <a:gd name="T20" fmla="*/ 194 w 471"/>
              <a:gd name="T21" fmla="*/ 189 h 467"/>
              <a:gd name="T22" fmla="*/ 194 w 471"/>
              <a:gd name="T23" fmla="*/ 166 h 467"/>
              <a:gd name="T24" fmla="*/ 229 w 471"/>
              <a:gd name="T25" fmla="*/ 152 h 467"/>
              <a:gd name="T26" fmla="*/ 229 w 471"/>
              <a:gd name="T27" fmla="*/ 151 h 467"/>
              <a:gd name="T28" fmla="*/ 185 w 471"/>
              <a:gd name="T29" fmla="*/ 108 h 467"/>
              <a:gd name="T30" fmla="*/ 185 w 471"/>
              <a:gd name="T31" fmla="*/ 92 h 467"/>
              <a:gd name="T32" fmla="*/ 202 w 471"/>
              <a:gd name="T33" fmla="*/ 92 h 467"/>
              <a:gd name="T34" fmla="*/ 279 w 471"/>
              <a:gd name="T35" fmla="*/ 93 h 467"/>
              <a:gd name="T36" fmla="*/ 296 w 471"/>
              <a:gd name="T37" fmla="*/ 93 h 467"/>
              <a:gd name="T38" fmla="*/ 296 w 471"/>
              <a:gd name="T39" fmla="*/ 109 h 467"/>
              <a:gd name="T40" fmla="*/ 259 w 471"/>
              <a:gd name="T41" fmla="*/ 144 h 467"/>
              <a:gd name="T42" fmla="*/ 252 w 471"/>
              <a:gd name="T43" fmla="*/ 152 h 467"/>
              <a:gd name="T44" fmla="*/ 287 w 471"/>
              <a:gd name="T45" fmla="*/ 166 h 467"/>
              <a:gd name="T46" fmla="*/ 287 w 471"/>
              <a:gd name="T47" fmla="*/ 189 h 467"/>
              <a:gd name="T48" fmla="*/ 252 w 471"/>
              <a:gd name="T49" fmla="*/ 218 h 467"/>
              <a:gd name="T50" fmla="*/ 299 w 471"/>
              <a:gd name="T51" fmla="*/ 229 h 467"/>
              <a:gd name="T52" fmla="*/ 252 w 471"/>
              <a:gd name="T53" fmla="*/ 241 h 467"/>
              <a:gd name="T54" fmla="*/ 241 w 471"/>
              <a:gd name="T55" fmla="*/ 292 h 467"/>
              <a:gd name="T56" fmla="*/ 267 w 471"/>
              <a:gd name="T57" fmla="*/ 467 h 467"/>
              <a:gd name="T58" fmla="*/ 208 w 471"/>
              <a:gd name="T59" fmla="*/ 467 h 467"/>
              <a:gd name="T60" fmla="*/ 95 w 471"/>
              <a:gd name="T61" fmla="*/ 424 h 467"/>
              <a:gd name="T62" fmla="*/ 13 w 471"/>
              <a:gd name="T63" fmla="*/ 258 h 467"/>
              <a:gd name="T64" fmla="*/ 88 w 471"/>
              <a:gd name="T65" fmla="*/ 271 h 467"/>
              <a:gd name="T66" fmla="*/ 114 w 471"/>
              <a:gd name="T67" fmla="*/ 300 h 467"/>
              <a:gd name="T68" fmla="*/ 285 w 471"/>
              <a:gd name="T69" fmla="*/ 366 h 467"/>
              <a:gd name="T70" fmla="*/ 269 w 471"/>
              <a:gd name="T71" fmla="*/ 343 h 467"/>
              <a:gd name="T72" fmla="*/ 295 w 471"/>
              <a:gd name="T73" fmla="*/ 291 h 467"/>
              <a:gd name="T74" fmla="*/ 353 w 471"/>
              <a:gd name="T75" fmla="*/ 314 h 467"/>
              <a:gd name="T76" fmla="*/ 354 w 471"/>
              <a:gd name="T77" fmla="*/ 314 h 467"/>
              <a:gd name="T78" fmla="*/ 471 w 471"/>
              <a:gd name="T79" fmla="*/ 370 h 467"/>
              <a:gd name="T80" fmla="*/ 455 w 471"/>
              <a:gd name="T81" fmla="*/ 467 h 467"/>
              <a:gd name="T82" fmla="*/ 37 w 471"/>
              <a:gd name="T83" fmla="*/ 297 h 467"/>
              <a:gd name="T84" fmla="*/ 39 w 471"/>
              <a:gd name="T85" fmla="*/ 310 h 467"/>
              <a:gd name="T86" fmla="*/ 185 w 471"/>
              <a:gd name="T87" fmla="*/ 431 h 467"/>
              <a:gd name="T88" fmla="*/ 439 w 471"/>
              <a:gd name="T89" fmla="*/ 436 h 467"/>
              <a:gd name="T90" fmla="*/ 438 w 471"/>
              <a:gd name="T91" fmla="*/ 382 h 467"/>
              <a:gd name="T92" fmla="*/ 336 w 471"/>
              <a:gd name="T93" fmla="*/ 341 h 467"/>
              <a:gd name="T94" fmla="*/ 307 w 471"/>
              <a:gd name="T95" fmla="*/ 328 h 467"/>
              <a:gd name="T96" fmla="*/ 306 w 471"/>
              <a:gd name="T97" fmla="*/ 339 h 467"/>
              <a:gd name="T98" fmla="*/ 332 w 471"/>
              <a:gd name="T99" fmla="*/ 391 h 467"/>
              <a:gd name="T100" fmla="*/ 317 w 471"/>
              <a:gd name="T101" fmla="*/ 399 h 467"/>
              <a:gd name="T102" fmla="*/ 66 w 471"/>
              <a:gd name="T103" fmla="*/ 293 h 467"/>
              <a:gd name="T104" fmla="*/ 55 w 471"/>
              <a:gd name="T105" fmla="*/ 285 h 467"/>
              <a:gd name="T106" fmla="*/ 37 w 471"/>
              <a:gd name="T107" fmla="*/ 297 h 467"/>
              <a:gd name="T108" fmla="*/ 37 w 471"/>
              <a:gd name="T109" fmla="*/ 29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1" h="467">
                <a:moveTo>
                  <a:pt x="390" y="301"/>
                </a:moveTo>
                <a:cubicBezTo>
                  <a:pt x="387" y="301"/>
                  <a:pt x="384" y="301"/>
                  <a:pt x="381" y="299"/>
                </a:cubicBezTo>
                <a:cubicBezTo>
                  <a:pt x="378" y="297"/>
                  <a:pt x="375" y="293"/>
                  <a:pt x="374" y="289"/>
                </a:cubicBezTo>
                <a:cubicBezTo>
                  <a:pt x="373" y="285"/>
                  <a:pt x="374" y="281"/>
                  <a:pt x="376" y="277"/>
                </a:cubicBezTo>
                <a:cubicBezTo>
                  <a:pt x="393" y="252"/>
                  <a:pt x="402" y="222"/>
                  <a:pt x="402" y="191"/>
                </a:cubicBezTo>
                <a:cubicBezTo>
                  <a:pt x="402" y="103"/>
                  <a:pt x="328" y="32"/>
                  <a:pt x="238" y="32"/>
                </a:cubicBezTo>
                <a:cubicBezTo>
                  <a:pt x="147" y="32"/>
                  <a:pt x="73" y="103"/>
                  <a:pt x="73" y="191"/>
                </a:cubicBezTo>
                <a:cubicBezTo>
                  <a:pt x="73" y="200"/>
                  <a:pt x="66" y="207"/>
                  <a:pt x="57" y="207"/>
                </a:cubicBezTo>
                <a:cubicBezTo>
                  <a:pt x="48" y="207"/>
                  <a:pt x="41" y="200"/>
                  <a:pt x="41" y="191"/>
                </a:cubicBezTo>
                <a:cubicBezTo>
                  <a:pt x="41" y="86"/>
                  <a:pt x="129" y="0"/>
                  <a:pt x="238" y="0"/>
                </a:cubicBezTo>
                <a:cubicBezTo>
                  <a:pt x="346" y="0"/>
                  <a:pt x="435" y="86"/>
                  <a:pt x="435" y="191"/>
                </a:cubicBezTo>
                <a:cubicBezTo>
                  <a:pt x="435" y="228"/>
                  <a:pt x="424" y="263"/>
                  <a:pt x="404" y="294"/>
                </a:cubicBezTo>
                <a:cubicBezTo>
                  <a:pt x="401" y="299"/>
                  <a:pt x="396" y="301"/>
                  <a:pt x="390" y="301"/>
                </a:cubicBezTo>
                <a:close/>
                <a:moveTo>
                  <a:pt x="241" y="293"/>
                </a:moveTo>
                <a:cubicBezTo>
                  <a:pt x="234" y="293"/>
                  <a:pt x="229" y="287"/>
                  <a:pt x="229" y="281"/>
                </a:cubicBezTo>
                <a:cubicBezTo>
                  <a:pt x="229" y="241"/>
                  <a:pt x="229" y="241"/>
                  <a:pt x="229" y="241"/>
                </a:cubicBezTo>
                <a:cubicBezTo>
                  <a:pt x="194" y="241"/>
                  <a:pt x="194" y="241"/>
                  <a:pt x="194" y="241"/>
                </a:cubicBezTo>
                <a:cubicBezTo>
                  <a:pt x="188" y="241"/>
                  <a:pt x="182" y="236"/>
                  <a:pt x="182" y="229"/>
                </a:cubicBezTo>
                <a:cubicBezTo>
                  <a:pt x="182" y="223"/>
                  <a:pt x="188" y="218"/>
                  <a:pt x="194" y="218"/>
                </a:cubicBezTo>
                <a:cubicBezTo>
                  <a:pt x="229" y="218"/>
                  <a:pt x="229" y="218"/>
                  <a:pt x="229" y="218"/>
                </a:cubicBezTo>
                <a:cubicBezTo>
                  <a:pt x="229" y="189"/>
                  <a:pt x="229" y="189"/>
                  <a:pt x="229" y="189"/>
                </a:cubicBezTo>
                <a:cubicBezTo>
                  <a:pt x="194" y="189"/>
                  <a:pt x="194" y="189"/>
                  <a:pt x="194" y="189"/>
                </a:cubicBezTo>
                <a:cubicBezTo>
                  <a:pt x="188" y="189"/>
                  <a:pt x="182" y="184"/>
                  <a:pt x="182" y="178"/>
                </a:cubicBezTo>
                <a:cubicBezTo>
                  <a:pt x="182" y="171"/>
                  <a:pt x="188" y="166"/>
                  <a:pt x="194" y="166"/>
                </a:cubicBezTo>
                <a:cubicBezTo>
                  <a:pt x="229" y="166"/>
                  <a:pt x="229" y="166"/>
                  <a:pt x="229" y="166"/>
                </a:cubicBezTo>
                <a:cubicBezTo>
                  <a:pt x="229" y="152"/>
                  <a:pt x="229" y="152"/>
                  <a:pt x="229" y="152"/>
                </a:cubicBezTo>
                <a:cubicBezTo>
                  <a:pt x="229" y="152"/>
                  <a:pt x="229" y="152"/>
                  <a:pt x="229" y="152"/>
                </a:cubicBezTo>
                <a:cubicBezTo>
                  <a:pt x="229" y="152"/>
                  <a:pt x="229" y="152"/>
                  <a:pt x="229" y="151"/>
                </a:cubicBezTo>
                <a:cubicBezTo>
                  <a:pt x="229" y="151"/>
                  <a:pt x="229" y="151"/>
                  <a:pt x="229" y="151"/>
                </a:cubicBezTo>
                <a:cubicBezTo>
                  <a:pt x="185" y="108"/>
                  <a:pt x="185" y="108"/>
                  <a:pt x="185" y="108"/>
                </a:cubicBezTo>
                <a:cubicBezTo>
                  <a:pt x="183" y="106"/>
                  <a:pt x="182" y="103"/>
                  <a:pt x="182" y="100"/>
                </a:cubicBezTo>
                <a:cubicBezTo>
                  <a:pt x="182" y="97"/>
                  <a:pt x="183" y="94"/>
                  <a:pt x="185" y="92"/>
                </a:cubicBezTo>
                <a:cubicBezTo>
                  <a:pt x="188" y="90"/>
                  <a:pt x="191" y="89"/>
                  <a:pt x="194" y="89"/>
                </a:cubicBezTo>
                <a:cubicBezTo>
                  <a:pt x="197" y="89"/>
                  <a:pt x="200" y="90"/>
                  <a:pt x="202" y="92"/>
                </a:cubicBezTo>
                <a:cubicBezTo>
                  <a:pt x="241" y="130"/>
                  <a:pt x="241" y="130"/>
                  <a:pt x="241" y="130"/>
                </a:cubicBezTo>
                <a:cubicBezTo>
                  <a:pt x="279" y="93"/>
                  <a:pt x="279" y="93"/>
                  <a:pt x="279" y="93"/>
                </a:cubicBezTo>
                <a:cubicBezTo>
                  <a:pt x="281" y="90"/>
                  <a:pt x="284" y="89"/>
                  <a:pt x="287" y="89"/>
                </a:cubicBezTo>
                <a:cubicBezTo>
                  <a:pt x="291" y="89"/>
                  <a:pt x="293" y="90"/>
                  <a:pt x="296" y="93"/>
                </a:cubicBezTo>
                <a:cubicBezTo>
                  <a:pt x="298" y="95"/>
                  <a:pt x="299" y="98"/>
                  <a:pt x="299" y="101"/>
                </a:cubicBezTo>
                <a:cubicBezTo>
                  <a:pt x="299" y="104"/>
                  <a:pt x="298" y="107"/>
                  <a:pt x="296" y="109"/>
                </a:cubicBezTo>
                <a:cubicBezTo>
                  <a:pt x="296" y="109"/>
                  <a:pt x="285" y="119"/>
                  <a:pt x="274" y="130"/>
                </a:cubicBezTo>
                <a:cubicBezTo>
                  <a:pt x="269" y="135"/>
                  <a:pt x="264" y="140"/>
                  <a:pt x="259" y="144"/>
                </a:cubicBezTo>
                <a:cubicBezTo>
                  <a:pt x="257" y="146"/>
                  <a:pt x="256" y="148"/>
                  <a:pt x="255" y="149"/>
                </a:cubicBezTo>
                <a:cubicBezTo>
                  <a:pt x="252" y="151"/>
                  <a:pt x="252" y="151"/>
                  <a:pt x="252" y="152"/>
                </a:cubicBezTo>
                <a:cubicBezTo>
                  <a:pt x="252" y="166"/>
                  <a:pt x="252" y="166"/>
                  <a:pt x="252" y="166"/>
                </a:cubicBezTo>
                <a:cubicBezTo>
                  <a:pt x="287" y="166"/>
                  <a:pt x="287" y="166"/>
                  <a:pt x="287" y="166"/>
                </a:cubicBezTo>
                <a:cubicBezTo>
                  <a:pt x="294" y="166"/>
                  <a:pt x="299" y="171"/>
                  <a:pt x="299" y="178"/>
                </a:cubicBezTo>
                <a:cubicBezTo>
                  <a:pt x="299" y="184"/>
                  <a:pt x="294" y="189"/>
                  <a:pt x="287" y="189"/>
                </a:cubicBezTo>
                <a:cubicBezTo>
                  <a:pt x="252" y="189"/>
                  <a:pt x="252" y="189"/>
                  <a:pt x="252" y="189"/>
                </a:cubicBezTo>
                <a:cubicBezTo>
                  <a:pt x="252" y="218"/>
                  <a:pt x="252" y="218"/>
                  <a:pt x="252" y="218"/>
                </a:cubicBezTo>
                <a:cubicBezTo>
                  <a:pt x="287" y="218"/>
                  <a:pt x="287" y="218"/>
                  <a:pt x="287" y="218"/>
                </a:cubicBezTo>
                <a:cubicBezTo>
                  <a:pt x="294" y="218"/>
                  <a:pt x="299" y="223"/>
                  <a:pt x="299" y="229"/>
                </a:cubicBezTo>
                <a:cubicBezTo>
                  <a:pt x="299" y="236"/>
                  <a:pt x="294" y="241"/>
                  <a:pt x="287" y="241"/>
                </a:cubicBezTo>
                <a:cubicBezTo>
                  <a:pt x="252" y="241"/>
                  <a:pt x="252" y="241"/>
                  <a:pt x="252" y="241"/>
                </a:cubicBezTo>
                <a:cubicBezTo>
                  <a:pt x="252" y="281"/>
                  <a:pt x="252" y="281"/>
                  <a:pt x="252" y="281"/>
                </a:cubicBezTo>
                <a:cubicBezTo>
                  <a:pt x="252" y="287"/>
                  <a:pt x="247" y="292"/>
                  <a:pt x="241" y="292"/>
                </a:cubicBezTo>
                <a:lnTo>
                  <a:pt x="241" y="293"/>
                </a:lnTo>
                <a:close/>
                <a:moveTo>
                  <a:pt x="267" y="467"/>
                </a:moveTo>
                <a:cubicBezTo>
                  <a:pt x="267" y="467"/>
                  <a:pt x="267" y="467"/>
                  <a:pt x="267" y="467"/>
                </a:cubicBezTo>
                <a:cubicBezTo>
                  <a:pt x="267" y="467"/>
                  <a:pt x="226" y="467"/>
                  <a:pt x="208" y="467"/>
                </a:cubicBezTo>
                <a:cubicBezTo>
                  <a:pt x="202" y="467"/>
                  <a:pt x="189" y="465"/>
                  <a:pt x="180" y="463"/>
                </a:cubicBezTo>
                <a:cubicBezTo>
                  <a:pt x="159" y="457"/>
                  <a:pt x="127" y="446"/>
                  <a:pt x="95" y="424"/>
                </a:cubicBezTo>
                <a:cubicBezTo>
                  <a:pt x="56" y="398"/>
                  <a:pt x="27" y="364"/>
                  <a:pt x="9" y="323"/>
                </a:cubicBezTo>
                <a:cubicBezTo>
                  <a:pt x="4" y="312"/>
                  <a:pt x="0" y="277"/>
                  <a:pt x="13" y="258"/>
                </a:cubicBezTo>
                <a:cubicBezTo>
                  <a:pt x="19" y="249"/>
                  <a:pt x="28" y="244"/>
                  <a:pt x="39" y="244"/>
                </a:cubicBezTo>
                <a:cubicBezTo>
                  <a:pt x="53" y="244"/>
                  <a:pt x="69" y="252"/>
                  <a:pt x="88" y="271"/>
                </a:cubicBezTo>
                <a:cubicBezTo>
                  <a:pt x="99" y="281"/>
                  <a:pt x="107" y="290"/>
                  <a:pt x="114" y="300"/>
                </a:cubicBezTo>
                <a:cubicBezTo>
                  <a:pt x="114" y="300"/>
                  <a:pt x="114" y="300"/>
                  <a:pt x="114" y="300"/>
                </a:cubicBezTo>
                <a:cubicBezTo>
                  <a:pt x="139" y="331"/>
                  <a:pt x="160" y="359"/>
                  <a:pt x="282" y="366"/>
                </a:cubicBezTo>
                <a:cubicBezTo>
                  <a:pt x="285" y="366"/>
                  <a:pt x="285" y="366"/>
                  <a:pt x="285" y="366"/>
                </a:cubicBezTo>
                <a:cubicBezTo>
                  <a:pt x="283" y="364"/>
                  <a:pt x="283" y="364"/>
                  <a:pt x="283" y="364"/>
                </a:cubicBezTo>
                <a:cubicBezTo>
                  <a:pt x="276" y="354"/>
                  <a:pt x="272" y="347"/>
                  <a:pt x="269" y="343"/>
                </a:cubicBezTo>
                <a:cubicBezTo>
                  <a:pt x="263" y="333"/>
                  <a:pt x="261" y="317"/>
                  <a:pt x="268" y="305"/>
                </a:cubicBezTo>
                <a:cubicBezTo>
                  <a:pt x="273" y="296"/>
                  <a:pt x="283" y="291"/>
                  <a:pt x="295" y="291"/>
                </a:cubicBezTo>
                <a:cubicBezTo>
                  <a:pt x="310" y="291"/>
                  <a:pt x="329" y="298"/>
                  <a:pt x="353" y="314"/>
                </a:cubicBezTo>
                <a:cubicBezTo>
                  <a:pt x="353" y="314"/>
                  <a:pt x="353" y="314"/>
                  <a:pt x="353" y="314"/>
                </a:cubicBezTo>
                <a:cubicBezTo>
                  <a:pt x="353" y="314"/>
                  <a:pt x="353" y="314"/>
                  <a:pt x="353" y="314"/>
                </a:cubicBezTo>
                <a:cubicBezTo>
                  <a:pt x="354" y="314"/>
                  <a:pt x="354" y="314"/>
                  <a:pt x="354" y="314"/>
                </a:cubicBezTo>
                <a:cubicBezTo>
                  <a:pt x="367" y="321"/>
                  <a:pt x="415" y="345"/>
                  <a:pt x="458" y="354"/>
                </a:cubicBezTo>
                <a:cubicBezTo>
                  <a:pt x="466" y="356"/>
                  <a:pt x="471" y="362"/>
                  <a:pt x="471" y="370"/>
                </a:cubicBezTo>
                <a:cubicBezTo>
                  <a:pt x="471" y="452"/>
                  <a:pt x="471" y="452"/>
                  <a:pt x="471" y="452"/>
                </a:cubicBezTo>
                <a:cubicBezTo>
                  <a:pt x="471" y="460"/>
                  <a:pt x="464" y="467"/>
                  <a:pt x="455" y="467"/>
                </a:cubicBezTo>
                <a:cubicBezTo>
                  <a:pt x="267" y="467"/>
                  <a:pt x="267" y="467"/>
                  <a:pt x="267" y="467"/>
                </a:cubicBezTo>
                <a:close/>
                <a:moveTo>
                  <a:pt x="37" y="297"/>
                </a:moveTo>
                <a:cubicBezTo>
                  <a:pt x="37" y="298"/>
                  <a:pt x="36" y="304"/>
                  <a:pt x="39" y="310"/>
                </a:cubicBezTo>
                <a:cubicBezTo>
                  <a:pt x="39" y="310"/>
                  <a:pt x="39" y="310"/>
                  <a:pt x="39" y="310"/>
                </a:cubicBezTo>
                <a:cubicBezTo>
                  <a:pt x="73" y="388"/>
                  <a:pt x="145" y="420"/>
                  <a:pt x="185" y="431"/>
                </a:cubicBezTo>
                <a:cubicBezTo>
                  <a:pt x="185" y="431"/>
                  <a:pt x="185" y="431"/>
                  <a:pt x="185" y="431"/>
                </a:cubicBezTo>
                <a:cubicBezTo>
                  <a:pt x="204" y="436"/>
                  <a:pt x="237" y="436"/>
                  <a:pt x="238" y="436"/>
                </a:cubicBezTo>
                <a:cubicBezTo>
                  <a:pt x="439" y="436"/>
                  <a:pt x="439" y="436"/>
                  <a:pt x="439" y="436"/>
                </a:cubicBezTo>
                <a:cubicBezTo>
                  <a:pt x="439" y="382"/>
                  <a:pt x="439" y="382"/>
                  <a:pt x="439" y="382"/>
                </a:cubicBezTo>
                <a:cubicBezTo>
                  <a:pt x="438" y="382"/>
                  <a:pt x="438" y="382"/>
                  <a:pt x="438" y="382"/>
                </a:cubicBezTo>
                <a:cubicBezTo>
                  <a:pt x="398" y="372"/>
                  <a:pt x="358" y="352"/>
                  <a:pt x="343" y="345"/>
                </a:cubicBezTo>
                <a:cubicBezTo>
                  <a:pt x="341" y="343"/>
                  <a:pt x="338" y="342"/>
                  <a:pt x="336" y="341"/>
                </a:cubicBezTo>
                <a:cubicBezTo>
                  <a:pt x="327" y="335"/>
                  <a:pt x="314" y="330"/>
                  <a:pt x="314" y="329"/>
                </a:cubicBezTo>
                <a:cubicBezTo>
                  <a:pt x="311" y="328"/>
                  <a:pt x="309" y="328"/>
                  <a:pt x="307" y="328"/>
                </a:cubicBezTo>
                <a:cubicBezTo>
                  <a:pt x="305" y="328"/>
                  <a:pt x="304" y="329"/>
                  <a:pt x="303" y="330"/>
                </a:cubicBezTo>
                <a:cubicBezTo>
                  <a:pt x="302" y="332"/>
                  <a:pt x="303" y="335"/>
                  <a:pt x="306" y="339"/>
                </a:cubicBezTo>
                <a:cubicBezTo>
                  <a:pt x="306" y="339"/>
                  <a:pt x="323" y="364"/>
                  <a:pt x="331" y="374"/>
                </a:cubicBezTo>
                <a:cubicBezTo>
                  <a:pt x="334" y="379"/>
                  <a:pt x="335" y="385"/>
                  <a:pt x="332" y="391"/>
                </a:cubicBezTo>
                <a:cubicBezTo>
                  <a:pt x="330" y="394"/>
                  <a:pt x="326" y="399"/>
                  <a:pt x="318" y="399"/>
                </a:cubicBezTo>
                <a:cubicBezTo>
                  <a:pt x="318" y="399"/>
                  <a:pt x="318" y="399"/>
                  <a:pt x="317" y="399"/>
                </a:cubicBezTo>
                <a:cubicBezTo>
                  <a:pt x="147" y="395"/>
                  <a:pt x="118" y="358"/>
                  <a:pt x="88" y="319"/>
                </a:cubicBezTo>
                <a:cubicBezTo>
                  <a:pt x="81" y="310"/>
                  <a:pt x="74" y="302"/>
                  <a:pt x="66" y="293"/>
                </a:cubicBezTo>
                <a:cubicBezTo>
                  <a:pt x="57" y="285"/>
                  <a:pt x="57" y="285"/>
                  <a:pt x="56" y="285"/>
                </a:cubicBezTo>
                <a:cubicBezTo>
                  <a:pt x="55" y="285"/>
                  <a:pt x="55" y="285"/>
                  <a:pt x="55" y="285"/>
                </a:cubicBezTo>
                <a:cubicBezTo>
                  <a:pt x="53" y="284"/>
                  <a:pt x="51" y="284"/>
                  <a:pt x="49" y="284"/>
                </a:cubicBezTo>
                <a:cubicBezTo>
                  <a:pt x="43" y="284"/>
                  <a:pt x="38" y="289"/>
                  <a:pt x="37" y="297"/>
                </a:cubicBezTo>
                <a:close/>
                <a:moveTo>
                  <a:pt x="37" y="297"/>
                </a:moveTo>
                <a:cubicBezTo>
                  <a:pt x="37" y="297"/>
                  <a:pt x="37" y="297"/>
                  <a:pt x="37" y="297"/>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1" name="Freeform 5">
            <a:extLst>
              <a:ext uri="{FF2B5EF4-FFF2-40B4-BE49-F238E27FC236}">
                <a16:creationId xmlns:a16="http://schemas.microsoft.com/office/drawing/2014/main" id="{79A09F81-D263-5E4C-AE1E-1A2F01F70A52}"/>
              </a:ext>
            </a:extLst>
          </p:cNvPr>
          <p:cNvSpPr>
            <a:spLocks noEditPoints="1"/>
          </p:cNvSpPr>
          <p:nvPr/>
        </p:nvSpPr>
        <p:spPr bwMode="auto">
          <a:xfrm>
            <a:off x="4637933" y="2335590"/>
            <a:ext cx="719327" cy="487124"/>
          </a:xfrm>
          <a:custGeom>
            <a:avLst/>
            <a:gdLst>
              <a:gd name="T0" fmla="*/ 788 w 788"/>
              <a:gd name="T1" fmla="*/ 337 h 533"/>
              <a:gd name="T2" fmla="*/ 592 w 788"/>
              <a:gd name="T3" fmla="*/ 140 h 533"/>
              <a:gd name="T4" fmla="*/ 568 w 788"/>
              <a:gd name="T5" fmla="*/ 142 h 533"/>
              <a:gd name="T6" fmla="*/ 371 w 788"/>
              <a:gd name="T7" fmla="*/ 0 h 533"/>
              <a:gd name="T8" fmla="*/ 162 w 788"/>
              <a:gd name="T9" fmla="*/ 209 h 533"/>
              <a:gd name="T10" fmla="*/ 0 w 788"/>
              <a:gd name="T11" fmla="*/ 371 h 533"/>
              <a:gd name="T12" fmla="*/ 162 w 788"/>
              <a:gd name="T13" fmla="*/ 533 h 533"/>
              <a:gd name="T14" fmla="*/ 603 w 788"/>
              <a:gd name="T15" fmla="*/ 533 h 533"/>
              <a:gd name="T16" fmla="*/ 603 w 788"/>
              <a:gd name="T17" fmla="*/ 532 h 533"/>
              <a:gd name="T18" fmla="*/ 788 w 788"/>
              <a:gd name="T19" fmla="*/ 337 h 533"/>
              <a:gd name="T20" fmla="*/ 592 w 788"/>
              <a:gd name="T21" fmla="*/ 487 h 533"/>
              <a:gd name="T22" fmla="*/ 162 w 788"/>
              <a:gd name="T23" fmla="*/ 487 h 533"/>
              <a:gd name="T24" fmla="*/ 46 w 788"/>
              <a:gd name="T25" fmla="*/ 371 h 533"/>
              <a:gd name="T26" fmla="*/ 162 w 788"/>
              <a:gd name="T27" fmla="*/ 255 h 533"/>
              <a:gd name="T28" fmla="*/ 209 w 788"/>
              <a:gd name="T29" fmla="*/ 255 h 533"/>
              <a:gd name="T30" fmla="*/ 209 w 788"/>
              <a:gd name="T31" fmla="*/ 209 h 533"/>
              <a:gd name="T32" fmla="*/ 371 w 788"/>
              <a:gd name="T33" fmla="*/ 46 h 533"/>
              <a:gd name="T34" fmla="*/ 523 w 788"/>
              <a:gd name="T35" fmla="*/ 153 h 533"/>
              <a:gd name="T36" fmla="*/ 395 w 788"/>
              <a:gd name="T37" fmla="*/ 337 h 533"/>
              <a:gd name="T38" fmla="*/ 441 w 788"/>
              <a:gd name="T39" fmla="*/ 337 h 533"/>
              <a:gd name="T40" fmla="*/ 592 w 788"/>
              <a:gd name="T41" fmla="*/ 187 h 533"/>
              <a:gd name="T42" fmla="*/ 742 w 788"/>
              <a:gd name="T43" fmla="*/ 337 h 533"/>
              <a:gd name="T44" fmla="*/ 592 w 788"/>
              <a:gd name="T45" fmla="*/ 487 h 533"/>
              <a:gd name="T46" fmla="*/ 592 w 788"/>
              <a:gd name="T47" fmla="*/ 487 h 533"/>
              <a:gd name="T48" fmla="*/ 592 w 788"/>
              <a:gd name="T49" fmla="*/ 48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88" h="533">
                <a:moveTo>
                  <a:pt x="788" y="337"/>
                </a:moveTo>
                <a:cubicBezTo>
                  <a:pt x="788" y="228"/>
                  <a:pt x="700" y="140"/>
                  <a:pt x="592" y="140"/>
                </a:cubicBezTo>
                <a:cubicBezTo>
                  <a:pt x="584" y="140"/>
                  <a:pt x="576" y="141"/>
                  <a:pt x="568" y="142"/>
                </a:cubicBezTo>
                <a:cubicBezTo>
                  <a:pt x="540" y="58"/>
                  <a:pt x="461" y="0"/>
                  <a:pt x="371" y="0"/>
                </a:cubicBezTo>
                <a:cubicBezTo>
                  <a:pt x="256" y="0"/>
                  <a:pt x="162" y="94"/>
                  <a:pt x="162" y="209"/>
                </a:cubicBezTo>
                <a:cubicBezTo>
                  <a:pt x="73" y="209"/>
                  <a:pt x="0" y="281"/>
                  <a:pt x="0" y="371"/>
                </a:cubicBezTo>
                <a:cubicBezTo>
                  <a:pt x="0" y="460"/>
                  <a:pt x="73" y="533"/>
                  <a:pt x="162" y="533"/>
                </a:cubicBezTo>
                <a:cubicBezTo>
                  <a:pt x="603" y="533"/>
                  <a:pt x="603" y="533"/>
                  <a:pt x="603" y="533"/>
                </a:cubicBezTo>
                <a:cubicBezTo>
                  <a:pt x="603" y="532"/>
                  <a:pt x="603" y="532"/>
                  <a:pt x="603" y="532"/>
                </a:cubicBezTo>
                <a:cubicBezTo>
                  <a:pt x="706" y="527"/>
                  <a:pt x="788" y="441"/>
                  <a:pt x="788" y="337"/>
                </a:cubicBezTo>
                <a:close/>
                <a:moveTo>
                  <a:pt x="592" y="487"/>
                </a:moveTo>
                <a:cubicBezTo>
                  <a:pt x="162" y="487"/>
                  <a:pt x="162" y="487"/>
                  <a:pt x="162" y="487"/>
                </a:cubicBezTo>
                <a:cubicBezTo>
                  <a:pt x="98" y="487"/>
                  <a:pt x="46" y="435"/>
                  <a:pt x="46" y="371"/>
                </a:cubicBezTo>
                <a:cubicBezTo>
                  <a:pt x="46" y="307"/>
                  <a:pt x="98" y="255"/>
                  <a:pt x="162" y="255"/>
                </a:cubicBezTo>
                <a:cubicBezTo>
                  <a:pt x="209" y="255"/>
                  <a:pt x="209" y="255"/>
                  <a:pt x="209" y="255"/>
                </a:cubicBezTo>
                <a:cubicBezTo>
                  <a:pt x="209" y="209"/>
                  <a:pt x="209" y="209"/>
                  <a:pt x="209" y="209"/>
                </a:cubicBezTo>
                <a:cubicBezTo>
                  <a:pt x="209" y="119"/>
                  <a:pt x="281" y="46"/>
                  <a:pt x="371" y="46"/>
                </a:cubicBezTo>
                <a:cubicBezTo>
                  <a:pt x="439" y="46"/>
                  <a:pt x="500" y="90"/>
                  <a:pt x="523" y="153"/>
                </a:cubicBezTo>
                <a:cubicBezTo>
                  <a:pt x="448" y="181"/>
                  <a:pt x="395" y="252"/>
                  <a:pt x="395" y="337"/>
                </a:cubicBezTo>
                <a:cubicBezTo>
                  <a:pt x="441" y="337"/>
                  <a:pt x="441" y="337"/>
                  <a:pt x="441" y="337"/>
                </a:cubicBezTo>
                <a:cubicBezTo>
                  <a:pt x="441" y="254"/>
                  <a:pt x="509" y="187"/>
                  <a:pt x="592" y="187"/>
                </a:cubicBezTo>
                <a:cubicBezTo>
                  <a:pt x="674" y="187"/>
                  <a:pt x="742" y="254"/>
                  <a:pt x="742" y="337"/>
                </a:cubicBezTo>
                <a:cubicBezTo>
                  <a:pt x="742" y="419"/>
                  <a:pt x="674" y="487"/>
                  <a:pt x="592" y="487"/>
                </a:cubicBezTo>
                <a:close/>
                <a:moveTo>
                  <a:pt x="592" y="487"/>
                </a:moveTo>
                <a:cubicBezTo>
                  <a:pt x="592" y="487"/>
                  <a:pt x="592" y="487"/>
                  <a:pt x="592" y="487"/>
                </a:cubicBezTo>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10" name="图形 9">
            <a:extLst>
              <a:ext uri="{FF2B5EF4-FFF2-40B4-BE49-F238E27FC236}">
                <a16:creationId xmlns:a16="http://schemas.microsoft.com/office/drawing/2014/main" id="{F92F8321-822E-6D48-A0D2-7868122EDD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680617" y="3934581"/>
            <a:ext cx="714842" cy="595702"/>
          </a:xfrm>
          <a:prstGeom prst="rect">
            <a:avLst/>
          </a:prstGeom>
        </p:spPr>
      </p:pic>
      <p:sp>
        <p:nvSpPr>
          <p:cNvPr id="62" name="标题 1">
            <a:extLst>
              <a:ext uri="{FF2B5EF4-FFF2-40B4-BE49-F238E27FC236}">
                <a16:creationId xmlns:a16="http://schemas.microsoft.com/office/drawing/2014/main" id="{EBD1E95B-B1EE-E346-9573-0B6474B77DC5}"/>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Challenges for MCP Transformation</a:t>
            </a:r>
            <a:endParaRPr kumimoji="1" lang="zh-CN" altLang="zh-CN" sz="2400" b="0" dirty="0">
              <a:ea typeface="+mj-lt"/>
              <a:cs typeface="+mj-lt"/>
            </a:endParaRPr>
          </a:p>
        </p:txBody>
      </p:sp>
    </p:spTree>
    <p:extLst>
      <p:ext uri="{BB962C8B-B14F-4D97-AF65-F5344CB8AC3E}">
        <p14:creationId xmlns:p14="http://schemas.microsoft.com/office/powerpoint/2010/main" val="156128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1000"/>
                                        <p:tgtEl>
                                          <p:spTgt spid="80"/>
                                        </p:tgtEl>
                                      </p:cBhvr>
                                    </p:animEffect>
                                    <p:anim calcmode="lin" valueType="num">
                                      <p:cBhvr>
                                        <p:cTn id="8" dur="1000" fill="hold"/>
                                        <p:tgtEl>
                                          <p:spTgt spid="80"/>
                                        </p:tgtEl>
                                        <p:attrNameLst>
                                          <p:attrName>ppt_x</p:attrName>
                                        </p:attrNameLst>
                                      </p:cBhvr>
                                      <p:tavLst>
                                        <p:tav tm="0">
                                          <p:val>
                                            <p:strVal val="#ppt_x"/>
                                          </p:val>
                                        </p:tav>
                                        <p:tav tm="100000">
                                          <p:val>
                                            <p:strVal val="#ppt_x"/>
                                          </p:val>
                                        </p:tav>
                                      </p:tavLst>
                                    </p:anim>
                                    <p:anim calcmode="lin" valueType="num">
                                      <p:cBhvr>
                                        <p:cTn id="9"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CB0203D6-BAFF-9B42-B83B-C7A884CCCCDF}"/>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E63AF702-2AA7-2C4C-A2A7-A0393CE7BFD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sp>
        <p:nvSpPr>
          <p:cNvPr id="6" name="矩形 5">
            <a:extLst>
              <a:ext uri="{FF2B5EF4-FFF2-40B4-BE49-F238E27FC236}">
                <a16:creationId xmlns:a16="http://schemas.microsoft.com/office/drawing/2014/main" id="{C3099674-7B2A-4D46-949F-70D0AFAF9AC6}"/>
              </a:ext>
            </a:extLst>
          </p:cNvPr>
          <p:cNvSpPr/>
          <p:nvPr/>
        </p:nvSpPr>
        <p:spPr>
          <a:xfrm>
            <a:off x="1089660" y="1490320"/>
            <a:ext cx="6290854" cy="4463355"/>
          </a:xfrm>
          <a:prstGeom prst="rect">
            <a:avLst/>
          </a:prstGeom>
          <a:solidFill>
            <a:srgbClr val="00B0F0">
              <a:alpha val="8000"/>
            </a:srgbClr>
          </a:solid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latin typeface="Century Gothic" panose="020B0502020202020204" pitchFamily="34" charset="0"/>
            </a:endParaRPr>
          </a:p>
        </p:txBody>
      </p:sp>
      <p:cxnSp>
        <p:nvCxnSpPr>
          <p:cNvPr id="7" name="直线连接符 6">
            <a:extLst>
              <a:ext uri="{FF2B5EF4-FFF2-40B4-BE49-F238E27FC236}">
                <a16:creationId xmlns:a16="http://schemas.microsoft.com/office/drawing/2014/main" id="{6F8DEE16-F825-9C4B-8D26-6E32EB8D27FE}"/>
              </a:ext>
            </a:extLst>
          </p:cNvPr>
          <p:cNvCxnSpPr>
            <a:cxnSpLocks/>
            <a:stCxn id="41" idx="1"/>
          </p:cNvCxnSpPr>
          <p:nvPr/>
        </p:nvCxnSpPr>
        <p:spPr>
          <a:xfrm>
            <a:off x="4280222" y="2839813"/>
            <a:ext cx="5586" cy="805963"/>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 name="直线连接符 7">
            <a:extLst>
              <a:ext uri="{FF2B5EF4-FFF2-40B4-BE49-F238E27FC236}">
                <a16:creationId xmlns:a16="http://schemas.microsoft.com/office/drawing/2014/main" id="{BE08B500-202E-0542-A782-0371B624C8A1}"/>
              </a:ext>
            </a:extLst>
          </p:cNvPr>
          <p:cNvCxnSpPr>
            <a:cxnSpLocks/>
          </p:cNvCxnSpPr>
          <p:nvPr/>
        </p:nvCxnSpPr>
        <p:spPr>
          <a:xfrm>
            <a:off x="5974908" y="3098283"/>
            <a:ext cx="0" cy="547493"/>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9" name="直线连接符 8">
            <a:extLst>
              <a:ext uri="{FF2B5EF4-FFF2-40B4-BE49-F238E27FC236}">
                <a16:creationId xmlns:a16="http://schemas.microsoft.com/office/drawing/2014/main" id="{832E4943-C018-754E-9EE0-8D693F580D17}"/>
              </a:ext>
            </a:extLst>
          </p:cNvPr>
          <p:cNvCxnSpPr>
            <a:cxnSpLocks/>
          </p:cNvCxnSpPr>
          <p:nvPr/>
        </p:nvCxnSpPr>
        <p:spPr>
          <a:xfrm>
            <a:off x="2482408" y="2912127"/>
            <a:ext cx="0" cy="733649"/>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pic>
        <p:nvPicPr>
          <p:cNvPr id="10" name="图形 9">
            <a:extLst>
              <a:ext uri="{FF2B5EF4-FFF2-40B4-BE49-F238E27FC236}">
                <a16:creationId xmlns:a16="http://schemas.microsoft.com/office/drawing/2014/main" id="{E0521C7A-AFEC-064E-9911-B08691CF27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35816" y="2711259"/>
            <a:ext cx="1092365" cy="709328"/>
          </a:xfrm>
          <a:prstGeom prst="rect">
            <a:avLst/>
          </a:prstGeom>
        </p:spPr>
      </p:pic>
      <p:sp>
        <p:nvSpPr>
          <p:cNvPr id="11" name="圆角矩形 10">
            <a:extLst>
              <a:ext uri="{FF2B5EF4-FFF2-40B4-BE49-F238E27FC236}">
                <a16:creationId xmlns:a16="http://schemas.microsoft.com/office/drawing/2014/main" id="{63782D09-D52B-6B41-B6EA-6BF35574FBE8}"/>
              </a:ext>
            </a:extLst>
          </p:cNvPr>
          <p:cNvSpPr/>
          <p:nvPr/>
        </p:nvSpPr>
        <p:spPr>
          <a:xfrm>
            <a:off x="2177122" y="1348841"/>
            <a:ext cx="4071772" cy="33809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kumimoji="1" lang="en-US" altLang="zh-CN" sz="1400" b="1" dirty="0" err="1">
                <a:latin typeface="Century Gothic"/>
                <a:ea typeface="等线"/>
              </a:rPr>
              <a:t>Sangfor</a:t>
            </a:r>
            <a:r>
              <a:rPr kumimoji="1" lang="zh-CN" altLang="en-US" sz="1400" b="1" dirty="0">
                <a:latin typeface="Century Gothic"/>
                <a:ea typeface="等线"/>
              </a:rPr>
              <a:t> </a:t>
            </a:r>
            <a:r>
              <a:rPr kumimoji="1" lang="en-US" altLang="zh-CN" sz="1400" b="1" dirty="0">
                <a:latin typeface="Century Gothic"/>
                <a:ea typeface="等线"/>
              </a:rPr>
              <a:t>Managed</a:t>
            </a:r>
            <a:r>
              <a:rPr kumimoji="1" lang="zh-CN" altLang="en-US" sz="1400" b="1" dirty="0">
                <a:latin typeface="Century Gothic"/>
                <a:ea typeface="等线"/>
              </a:rPr>
              <a:t> </a:t>
            </a:r>
            <a:r>
              <a:rPr kumimoji="1" lang="en-US" altLang="zh-CN" sz="1400" b="1" dirty="0">
                <a:latin typeface="Century Gothic"/>
                <a:ea typeface="等线"/>
              </a:rPr>
              <a:t>Cloud</a:t>
            </a:r>
            <a:r>
              <a:rPr kumimoji="1" lang="zh-CN" altLang="en-US" sz="1400" b="1" dirty="0">
                <a:latin typeface="Century Gothic"/>
                <a:ea typeface="等线"/>
              </a:rPr>
              <a:t> </a:t>
            </a:r>
            <a:r>
              <a:rPr kumimoji="1" lang="en-US" altLang="zh-CN" sz="1400" b="1" dirty="0">
                <a:latin typeface="Century Gothic"/>
                <a:ea typeface="等线"/>
              </a:rPr>
              <a:t>Service (SMCS)</a:t>
            </a:r>
            <a:endParaRPr kumimoji="1" lang="zh-CN" altLang="en-US" sz="1400" b="1" dirty="0">
              <a:latin typeface="Century Gothic"/>
              <a:ea typeface="等线"/>
            </a:endParaRPr>
          </a:p>
        </p:txBody>
      </p:sp>
      <p:grpSp>
        <p:nvGrpSpPr>
          <p:cNvPr id="12" name="组合 11">
            <a:extLst>
              <a:ext uri="{FF2B5EF4-FFF2-40B4-BE49-F238E27FC236}">
                <a16:creationId xmlns:a16="http://schemas.microsoft.com/office/drawing/2014/main" id="{11375E54-9F97-6D4E-B7EB-54F6083D9A71}"/>
              </a:ext>
            </a:extLst>
          </p:cNvPr>
          <p:cNvGrpSpPr/>
          <p:nvPr/>
        </p:nvGrpSpPr>
        <p:grpSpPr>
          <a:xfrm>
            <a:off x="2223567" y="1902461"/>
            <a:ext cx="491727" cy="491727"/>
            <a:chOff x="2045561" y="2106620"/>
            <a:chExt cx="692645" cy="692645"/>
          </a:xfrm>
        </p:grpSpPr>
        <p:sp>
          <p:nvSpPr>
            <p:cNvPr id="13" name="椭圆 12">
              <a:extLst>
                <a:ext uri="{FF2B5EF4-FFF2-40B4-BE49-F238E27FC236}">
                  <a16:creationId xmlns:a16="http://schemas.microsoft.com/office/drawing/2014/main" id="{C1864414-FFE9-344E-B1CD-44F005A34F54}"/>
                </a:ext>
              </a:extLst>
            </p:cNvPr>
            <p:cNvSpPr/>
            <p:nvPr/>
          </p:nvSpPr>
          <p:spPr>
            <a:xfrm>
              <a:off x="2045561" y="2106620"/>
              <a:ext cx="692645" cy="692645"/>
            </a:xfrm>
            <a:prstGeom prst="ellipse">
              <a:avLst/>
            </a:prstGeom>
            <a:solidFill>
              <a:srgbClr val="00B0F0"/>
            </a:solidFill>
            <a:ln w="92075">
              <a:solidFill>
                <a:srgbClr val="00B0F0">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nvGrpSpPr>
            <p:cNvPr id="14" name="组合 13">
              <a:extLst>
                <a:ext uri="{FF2B5EF4-FFF2-40B4-BE49-F238E27FC236}">
                  <a16:creationId xmlns:a16="http://schemas.microsoft.com/office/drawing/2014/main" id="{E4794E1A-25CA-DC42-A58F-29D44AA68797}"/>
                </a:ext>
              </a:extLst>
            </p:cNvPr>
            <p:cNvGrpSpPr/>
            <p:nvPr/>
          </p:nvGrpSpPr>
          <p:grpSpPr>
            <a:xfrm>
              <a:off x="2218048" y="2282736"/>
              <a:ext cx="356688" cy="306007"/>
              <a:chOff x="9553575" y="3387725"/>
              <a:chExt cx="882651" cy="757238"/>
            </a:xfrm>
          </p:grpSpPr>
          <p:sp>
            <p:nvSpPr>
              <p:cNvPr id="15" name="Freeform 160">
                <a:extLst>
                  <a:ext uri="{FF2B5EF4-FFF2-40B4-BE49-F238E27FC236}">
                    <a16:creationId xmlns:a16="http://schemas.microsoft.com/office/drawing/2014/main" id="{18185975-9286-8246-A969-B28413B8F40A}"/>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1">
                <a:extLst>
                  <a:ext uri="{FF2B5EF4-FFF2-40B4-BE49-F238E27FC236}">
                    <a16:creationId xmlns:a16="http://schemas.microsoft.com/office/drawing/2014/main" id="{9DE0B137-569A-9B46-B7AA-D64C7810F60C}"/>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2">
                <a:extLst>
                  <a:ext uri="{FF2B5EF4-FFF2-40B4-BE49-F238E27FC236}">
                    <a16:creationId xmlns:a16="http://schemas.microsoft.com/office/drawing/2014/main" id="{05D33D20-9CC4-0A45-9B31-751DA4F016AD}"/>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8" name="组合 17">
            <a:extLst>
              <a:ext uri="{FF2B5EF4-FFF2-40B4-BE49-F238E27FC236}">
                <a16:creationId xmlns:a16="http://schemas.microsoft.com/office/drawing/2014/main" id="{4A9FDAB5-DCA0-A642-8211-4347274A0629}"/>
              </a:ext>
            </a:extLst>
          </p:cNvPr>
          <p:cNvGrpSpPr/>
          <p:nvPr/>
        </p:nvGrpSpPr>
        <p:grpSpPr>
          <a:xfrm>
            <a:off x="4037235" y="1902461"/>
            <a:ext cx="491727" cy="491727"/>
            <a:chOff x="2045561" y="2106620"/>
            <a:chExt cx="692645" cy="692645"/>
          </a:xfrm>
        </p:grpSpPr>
        <p:sp>
          <p:nvSpPr>
            <p:cNvPr id="19" name="椭圆 18">
              <a:extLst>
                <a:ext uri="{FF2B5EF4-FFF2-40B4-BE49-F238E27FC236}">
                  <a16:creationId xmlns:a16="http://schemas.microsoft.com/office/drawing/2014/main" id="{A734C861-7643-C24F-80E8-B6C0E708C08F}"/>
                </a:ext>
              </a:extLst>
            </p:cNvPr>
            <p:cNvSpPr/>
            <p:nvPr/>
          </p:nvSpPr>
          <p:spPr>
            <a:xfrm>
              <a:off x="2045561" y="2106620"/>
              <a:ext cx="692645" cy="692645"/>
            </a:xfrm>
            <a:prstGeom prst="ellipse">
              <a:avLst/>
            </a:prstGeom>
            <a:solidFill>
              <a:srgbClr val="00B0F0"/>
            </a:solidFill>
            <a:ln w="92075">
              <a:solidFill>
                <a:srgbClr val="00B0F0">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nvGrpSpPr>
            <p:cNvPr id="20" name="组合 19">
              <a:extLst>
                <a:ext uri="{FF2B5EF4-FFF2-40B4-BE49-F238E27FC236}">
                  <a16:creationId xmlns:a16="http://schemas.microsoft.com/office/drawing/2014/main" id="{798AD80E-7DCF-594E-A570-E15C6ADC50BE}"/>
                </a:ext>
              </a:extLst>
            </p:cNvPr>
            <p:cNvGrpSpPr/>
            <p:nvPr/>
          </p:nvGrpSpPr>
          <p:grpSpPr>
            <a:xfrm>
              <a:off x="2218048" y="2282736"/>
              <a:ext cx="356688" cy="306007"/>
              <a:chOff x="9553575" y="3387725"/>
              <a:chExt cx="882651" cy="757238"/>
            </a:xfrm>
          </p:grpSpPr>
          <p:sp>
            <p:nvSpPr>
              <p:cNvPr id="21" name="Freeform 160">
                <a:extLst>
                  <a:ext uri="{FF2B5EF4-FFF2-40B4-BE49-F238E27FC236}">
                    <a16:creationId xmlns:a16="http://schemas.microsoft.com/office/drawing/2014/main" id="{8358F229-EB59-1843-B1CB-90B8174D7857}"/>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61">
                <a:extLst>
                  <a:ext uri="{FF2B5EF4-FFF2-40B4-BE49-F238E27FC236}">
                    <a16:creationId xmlns:a16="http://schemas.microsoft.com/office/drawing/2014/main" id="{1D56EBE7-A31A-074C-A5B9-DB281EBBDF1C}"/>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62">
                <a:extLst>
                  <a:ext uri="{FF2B5EF4-FFF2-40B4-BE49-F238E27FC236}">
                    <a16:creationId xmlns:a16="http://schemas.microsoft.com/office/drawing/2014/main" id="{17D572F5-95EB-2A4A-9FBC-8E44EFEB4B9A}"/>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24" name="组合 23">
            <a:extLst>
              <a:ext uri="{FF2B5EF4-FFF2-40B4-BE49-F238E27FC236}">
                <a16:creationId xmlns:a16="http://schemas.microsoft.com/office/drawing/2014/main" id="{E91E0267-9737-7141-8B5B-2DF9F91272ED}"/>
              </a:ext>
            </a:extLst>
          </p:cNvPr>
          <p:cNvGrpSpPr/>
          <p:nvPr/>
        </p:nvGrpSpPr>
        <p:grpSpPr>
          <a:xfrm>
            <a:off x="5726636" y="1902461"/>
            <a:ext cx="491727" cy="491727"/>
            <a:chOff x="2045561" y="2106620"/>
            <a:chExt cx="692645" cy="692645"/>
          </a:xfrm>
        </p:grpSpPr>
        <p:sp>
          <p:nvSpPr>
            <p:cNvPr id="25" name="椭圆 24">
              <a:extLst>
                <a:ext uri="{FF2B5EF4-FFF2-40B4-BE49-F238E27FC236}">
                  <a16:creationId xmlns:a16="http://schemas.microsoft.com/office/drawing/2014/main" id="{1B59965A-C039-B943-BBE9-D657A967E2BC}"/>
                </a:ext>
              </a:extLst>
            </p:cNvPr>
            <p:cNvSpPr/>
            <p:nvPr/>
          </p:nvSpPr>
          <p:spPr>
            <a:xfrm>
              <a:off x="2045561" y="2106620"/>
              <a:ext cx="692645" cy="692645"/>
            </a:xfrm>
            <a:prstGeom prst="ellipse">
              <a:avLst/>
            </a:prstGeom>
            <a:solidFill>
              <a:srgbClr val="00B0F0"/>
            </a:solidFill>
            <a:ln w="92075">
              <a:solidFill>
                <a:srgbClr val="00B0F0">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tx1"/>
                </a:solidFill>
              </a:endParaRPr>
            </a:p>
          </p:txBody>
        </p:sp>
        <p:grpSp>
          <p:nvGrpSpPr>
            <p:cNvPr id="26" name="组合 25">
              <a:extLst>
                <a:ext uri="{FF2B5EF4-FFF2-40B4-BE49-F238E27FC236}">
                  <a16:creationId xmlns:a16="http://schemas.microsoft.com/office/drawing/2014/main" id="{5580CC6C-FE0F-E042-A535-4D551AD11CC4}"/>
                </a:ext>
              </a:extLst>
            </p:cNvPr>
            <p:cNvGrpSpPr/>
            <p:nvPr/>
          </p:nvGrpSpPr>
          <p:grpSpPr>
            <a:xfrm>
              <a:off x="2218048" y="2282736"/>
              <a:ext cx="356688" cy="306007"/>
              <a:chOff x="9553575" y="3387725"/>
              <a:chExt cx="882651" cy="757238"/>
            </a:xfrm>
          </p:grpSpPr>
          <p:sp>
            <p:nvSpPr>
              <p:cNvPr id="27" name="Freeform 160">
                <a:extLst>
                  <a:ext uri="{FF2B5EF4-FFF2-40B4-BE49-F238E27FC236}">
                    <a16:creationId xmlns:a16="http://schemas.microsoft.com/office/drawing/2014/main" id="{45303987-8C35-C449-9D26-1DBF4597362E}"/>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1">
                <a:extLst>
                  <a:ext uri="{FF2B5EF4-FFF2-40B4-BE49-F238E27FC236}">
                    <a16:creationId xmlns:a16="http://schemas.microsoft.com/office/drawing/2014/main" id="{D16E63D1-F535-6F44-9D57-344F092FE5C8}"/>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62">
                <a:extLst>
                  <a:ext uri="{FF2B5EF4-FFF2-40B4-BE49-F238E27FC236}">
                    <a16:creationId xmlns:a16="http://schemas.microsoft.com/office/drawing/2014/main" id="{CD152690-6AD9-BD49-9142-45A379E8304C}"/>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pic>
        <p:nvPicPr>
          <p:cNvPr id="30" name="图形 29">
            <a:extLst>
              <a:ext uri="{FF2B5EF4-FFF2-40B4-BE49-F238E27FC236}">
                <a16:creationId xmlns:a16="http://schemas.microsoft.com/office/drawing/2014/main" id="{BE965B30-07D4-8145-8A66-9C9359B78DD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52400" y="2711716"/>
            <a:ext cx="1092365" cy="709328"/>
          </a:xfrm>
          <a:prstGeom prst="rect">
            <a:avLst/>
          </a:prstGeom>
        </p:spPr>
      </p:pic>
      <p:pic>
        <p:nvPicPr>
          <p:cNvPr id="31" name="图形 30">
            <a:extLst>
              <a:ext uri="{FF2B5EF4-FFF2-40B4-BE49-F238E27FC236}">
                <a16:creationId xmlns:a16="http://schemas.microsoft.com/office/drawing/2014/main" id="{8C221437-585E-7A44-9381-0BE2FCC14EB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41801" y="2711716"/>
            <a:ext cx="1092365" cy="709328"/>
          </a:xfrm>
          <a:prstGeom prst="rect">
            <a:avLst/>
          </a:prstGeom>
        </p:spPr>
      </p:pic>
      <p:grpSp>
        <p:nvGrpSpPr>
          <p:cNvPr id="32" name="组合 31">
            <a:extLst>
              <a:ext uri="{FF2B5EF4-FFF2-40B4-BE49-F238E27FC236}">
                <a16:creationId xmlns:a16="http://schemas.microsoft.com/office/drawing/2014/main" id="{B124B867-028C-344E-A4A1-F8BC9BD31076}"/>
              </a:ext>
            </a:extLst>
          </p:cNvPr>
          <p:cNvGrpSpPr/>
          <p:nvPr/>
        </p:nvGrpSpPr>
        <p:grpSpPr>
          <a:xfrm>
            <a:off x="2419805" y="2786567"/>
            <a:ext cx="226280" cy="311716"/>
            <a:chOff x="2065128" y="2807271"/>
            <a:chExt cx="265503" cy="365748"/>
          </a:xfrm>
        </p:grpSpPr>
        <p:grpSp>
          <p:nvGrpSpPr>
            <p:cNvPr id="33" name="组合 32">
              <a:extLst>
                <a:ext uri="{FF2B5EF4-FFF2-40B4-BE49-F238E27FC236}">
                  <a16:creationId xmlns:a16="http://schemas.microsoft.com/office/drawing/2014/main" id="{517840AA-F7FC-1E42-83DD-04FB70CE4F9E}"/>
                </a:ext>
              </a:extLst>
            </p:cNvPr>
            <p:cNvGrpSpPr/>
            <p:nvPr/>
          </p:nvGrpSpPr>
          <p:grpSpPr>
            <a:xfrm>
              <a:off x="2065128" y="2954595"/>
              <a:ext cx="265503" cy="218424"/>
              <a:chOff x="6565619" y="1537494"/>
              <a:chExt cx="1051207" cy="864806"/>
            </a:xfrm>
            <a:solidFill>
              <a:srgbClr val="FFFFFF"/>
            </a:solidFill>
          </p:grpSpPr>
          <p:sp>
            <p:nvSpPr>
              <p:cNvPr id="35" name="Freeform 26">
                <a:extLst>
                  <a:ext uri="{FF2B5EF4-FFF2-40B4-BE49-F238E27FC236}">
                    <a16:creationId xmlns:a16="http://schemas.microsoft.com/office/drawing/2014/main" id="{2D871433-2079-7F4A-90EF-F27C553E7510}"/>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8">
                <a:extLst>
                  <a:ext uri="{FF2B5EF4-FFF2-40B4-BE49-F238E27FC236}">
                    <a16:creationId xmlns:a16="http://schemas.microsoft.com/office/drawing/2014/main" id="{86180777-F622-994C-9D1C-F7F7629B7FAA}"/>
                  </a:ext>
                </a:extLst>
              </p:cNvPr>
              <p:cNvSpPr>
                <a:spLocks noEditPoints="1"/>
              </p:cNvSpPr>
              <p:nvPr/>
            </p:nvSpPr>
            <p:spPr bwMode="auto">
              <a:xfrm>
                <a:off x="6568141" y="1865308"/>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0">
                <a:extLst>
                  <a:ext uri="{FF2B5EF4-FFF2-40B4-BE49-F238E27FC236}">
                    <a16:creationId xmlns:a16="http://schemas.microsoft.com/office/drawing/2014/main" id="{0C7FFB39-C0C9-F64C-A202-B7CF5F50126A}"/>
                  </a:ext>
                </a:extLst>
              </p:cNvPr>
              <p:cNvSpPr>
                <a:spLocks noEditPoints="1"/>
              </p:cNvSpPr>
              <p:nvPr/>
            </p:nvSpPr>
            <p:spPr bwMode="auto">
              <a:xfrm>
                <a:off x="6565619" y="2159413"/>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4" name="图形 33">
              <a:extLst>
                <a:ext uri="{FF2B5EF4-FFF2-40B4-BE49-F238E27FC236}">
                  <a16:creationId xmlns:a16="http://schemas.microsoft.com/office/drawing/2014/main" id="{6782E67A-18F7-0D4D-B87B-FEB84A2C13F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02228" y="2807271"/>
              <a:ext cx="192423" cy="124950"/>
            </a:xfrm>
            <a:prstGeom prst="rect">
              <a:avLst/>
            </a:prstGeom>
          </p:spPr>
        </p:pic>
      </p:grpSp>
      <p:sp>
        <p:nvSpPr>
          <p:cNvPr id="38" name="矩形 37">
            <a:extLst>
              <a:ext uri="{FF2B5EF4-FFF2-40B4-BE49-F238E27FC236}">
                <a16:creationId xmlns:a16="http://schemas.microsoft.com/office/drawing/2014/main" id="{92E74447-4D17-6940-BA9C-06150915F921}"/>
              </a:ext>
            </a:extLst>
          </p:cNvPr>
          <p:cNvSpPr/>
          <p:nvPr/>
        </p:nvSpPr>
        <p:spPr>
          <a:xfrm>
            <a:off x="1857208" y="3106383"/>
            <a:ext cx="1124274" cy="307777"/>
          </a:xfrm>
          <a:prstGeom prst="rect">
            <a:avLst/>
          </a:prstGeom>
        </p:spPr>
        <p:txBody>
          <a:bodyPr wrap="square" lIns="91440" tIns="45720" rIns="91440" bIns="45720" anchor="t">
            <a:spAutoFit/>
          </a:bodyPr>
          <a:lstStyle/>
          <a:p>
            <a:pPr algn="ctr">
              <a:buClr>
                <a:srgbClr val="000000"/>
              </a:buClr>
              <a:buSzPts val="1000"/>
              <a:defRPr/>
            </a:pPr>
            <a:r>
              <a:rPr lang="en-US" altLang="zh-CN" sz="700" b="1" kern="0" dirty="0">
                <a:solidFill>
                  <a:srgbClr val="FFFFFF"/>
                </a:solidFill>
                <a:latin typeface="Century Gothic"/>
                <a:ea typeface="Microsoft YaHei Light"/>
                <a:cs typeface="Microsoft YaHei Light" charset="-122"/>
                <a:sym typeface="Arial"/>
              </a:rPr>
              <a:t>Local</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cloud</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data</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center</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in</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ID</a:t>
            </a:r>
          </a:p>
        </p:txBody>
      </p:sp>
      <p:grpSp>
        <p:nvGrpSpPr>
          <p:cNvPr id="39" name="组合 38">
            <a:extLst>
              <a:ext uri="{FF2B5EF4-FFF2-40B4-BE49-F238E27FC236}">
                <a16:creationId xmlns:a16="http://schemas.microsoft.com/office/drawing/2014/main" id="{8D9CD9E9-3268-F749-A2E9-4073B6ED4815}"/>
              </a:ext>
            </a:extLst>
          </p:cNvPr>
          <p:cNvGrpSpPr/>
          <p:nvPr/>
        </p:nvGrpSpPr>
        <p:grpSpPr>
          <a:xfrm>
            <a:off x="4248603" y="2786567"/>
            <a:ext cx="226280" cy="311716"/>
            <a:chOff x="2065128" y="2807271"/>
            <a:chExt cx="265503" cy="365748"/>
          </a:xfrm>
        </p:grpSpPr>
        <p:grpSp>
          <p:nvGrpSpPr>
            <p:cNvPr id="40" name="组合 39">
              <a:extLst>
                <a:ext uri="{FF2B5EF4-FFF2-40B4-BE49-F238E27FC236}">
                  <a16:creationId xmlns:a16="http://schemas.microsoft.com/office/drawing/2014/main" id="{AD2423A2-DDA2-0E41-A232-9F4A5F744F27}"/>
                </a:ext>
              </a:extLst>
            </p:cNvPr>
            <p:cNvGrpSpPr/>
            <p:nvPr/>
          </p:nvGrpSpPr>
          <p:grpSpPr>
            <a:xfrm>
              <a:off x="2065128" y="2954595"/>
              <a:ext cx="265503" cy="218424"/>
              <a:chOff x="6565619" y="1537494"/>
              <a:chExt cx="1051207" cy="864806"/>
            </a:xfrm>
            <a:solidFill>
              <a:srgbClr val="FFFFFF"/>
            </a:solidFill>
          </p:grpSpPr>
          <p:sp>
            <p:nvSpPr>
              <p:cNvPr id="42" name="Freeform 26">
                <a:extLst>
                  <a:ext uri="{FF2B5EF4-FFF2-40B4-BE49-F238E27FC236}">
                    <a16:creationId xmlns:a16="http://schemas.microsoft.com/office/drawing/2014/main" id="{B4EFD6EB-2B05-1F45-AC43-3F79E708469F}"/>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8">
                <a:extLst>
                  <a:ext uri="{FF2B5EF4-FFF2-40B4-BE49-F238E27FC236}">
                    <a16:creationId xmlns:a16="http://schemas.microsoft.com/office/drawing/2014/main" id="{D7EB9D8A-3225-6647-8550-00005471D51C}"/>
                  </a:ext>
                </a:extLst>
              </p:cNvPr>
              <p:cNvSpPr>
                <a:spLocks noEditPoints="1"/>
              </p:cNvSpPr>
              <p:nvPr/>
            </p:nvSpPr>
            <p:spPr bwMode="auto">
              <a:xfrm>
                <a:off x="6568141" y="1865308"/>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a:extLst>
                  <a:ext uri="{FF2B5EF4-FFF2-40B4-BE49-F238E27FC236}">
                    <a16:creationId xmlns:a16="http://schemas.microsoft.com/office/drawing/2014/main" id="{131ED9E3-F895-F240-954C-6F1376C52D0B}"/>
                  </a:ext>
                </a:extLst>
              </p:cNvPr>
              <p:cNvSpPr>
                <a:spLocks noEditPoints="1"/>
              </p:cNvSpPr>
              <p:nvPr/>
            </p:nvSpPr>
            <p:spPr bwMode="auto">
              <a:xfrm>
                <a:off x="6565619" y="2159413"/>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1" name="图形 40">
              <a:extLst>
                <a:ext uri="{FF2B5EF4-FFF2-40B4-BE49-F238E27FC236}">
                  <a16:creationId xmlns:a16="http://schemas.microsoft.com/office/drawing/2014/main" id="{D18D11E9-1AE9-2840-89B6-A07805ED452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02228" y="2807271"/>
              <a:ext cx="192423" cy="124950"/>
            </a:xfrm>
            <a:prstGeom prst="rect">
              <a:avLst/>
            </a:prstGeom>
          </p:spPr>
        </p:pic>
      </p:grpSp>
      <p:sp>
        <p:nvSpPr>
          <p:cNvPr id="45" name="矩形 44">
            <a:extLst>
              <a:ext uri="{FF2B5EF4-FFF2-40B4-BE49-F238E27FC236}">
                <a16:creationId xmlns:a16="http://schemas.microsoft.com/office/drawing/2014/main" id="{C32A44BC-905C-2545-AA99-CDB2C76CA3F2}"/>
              </a:ext>
            </a:extLst>
          </p:cNvPr>
          <p:cNvSpPr/>
          <p:nvPr/>
        </p:nvSpPr>
        <p:spPr>
          <a:xfrm>
            <a:off x="3658163" y="3106383"/>
            <a:ext cx="1124274" cy="307777"/>
          </a:xfrm>
          <a:prstGeom prst="rect">
            <a:avLst/>
          </a:prstGeom>
        </p:spPr>
        <p:txBody>
          <a:bodyPr wrap="square" lIns="91440" tIns="45720" rIns="91440" bIns="45720" anchor="t">
            <a:spAutoFit/>
          </a:bodyPr>
          <a:lstStyle/>
          <a:p>
            <a:pPr algn="ctr">
              <a:buClr>
                <a:srgbClr val="000000"/>
              </a:buClr>
              <a:buSzPts val="1000"/>
              <a:defRPr/>
            </a:pPr>
            <a:r>
              <a:rPr lang="en-US" altLang="zh-CN" sz="700" b="1" kern="0" dirty="0">
                <a:solidFill>
                  <a:srgbClr val="FFFFFF"/>
                </a:solidFill>
                <a:latin typeface="Century Gothic"/>
                <a:ea typeface="Microsoft YaHei Light"/>
                <a:cs typeface="Microsoft YaHei Light" charset="-122"/>
                <a:sym typeface="Arial"/>
              </a:rPr>
              <a:t>Local</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cloud</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data</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center</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in</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MY</a:t>
            </a:r>
          </a:p>
        </p:txBody>
      </p:sp>
      <p:grpSp>
        <p:nvGrpSpPr>
          <p:cNvPr id="46" name="组合 45">
            <a:extLst>
              <a:ext uri="{FF2B5EF4-FFF2-40B4-BE49-F238E27FC236}">
                <a16:creationId xmlns:a16="http://schemas.microsoft.com/office/drawing/2014/main" id="{E33CE5E6-0479-424B-8836-5D636BF27516}"/>
              </a:ext>
            </a:extLst>
          </p:cNvPr>
          <p:cNvGrpSpPr/>
          <p:nvPr/>
        </p:nvGrpSpPr>
        <p:grpSpPr>
          <a:xfrm>
            <a:off x="5945666" y="2786567"/>
            <a:ext cx="226280" cy="311716"/>
            <a:chOff x="2065128" y="2807271"/>
            <a:chExt cx="265503" cy="365748"/>
          </a:xfrm>
        </p:grpSpPr>
        <p:grpSp>
          <p:nvGrpSpPr>
            <p:cNvPr id="47" name="组合 46">
              <a:extLst>
                <a:ext uri="{FF2B5EF4-FFF2-40B4-BE49-F238E27FC236}">
                  <a16:creationId xmlns:a16="http://schemas.microsoft.com/office/drawing/2014/main" id="{9539E772-CFF7-0F45-B190-86B776ADCB59}"/>
                </a:ext>
              </a:extLst>
            </p:cNvPr>
            <p:cNvGrpSpPr/>
            <p:nvPr/>
          </p:nvGrpSpPr>
          <p:grpSpPr>
            <a:xfrm>
              <a:off x="2065128" y="2954595"/>
              <a:ext cx="265503" cy="218424"/>
              <a:chOff x="6565619" y="1537494"/>
              <a:chExt cx="1051207" cy="864806"/>
            </a:xfrm>
            <a:solidFill>
              <a:srgbClr val="FFFFFF"/>
            </a:solidFill>
          </p:grpSpPr>
          <p:sp>
            <p:nvSpPr>
              <p:cNvPr id="49" name="Freeform 26">
                <a:extLst>
                  <a:ext uri="{FF2B5EF4-FFF2-40B4-BE49-F238E27FC236}">
                    <a16:creationId xmlns:a16="http://schemas.microsoft.com/office/drawing/2014/main" id="{02C58C18-219E-5442-AEED-9DCA8EF3112E}"/>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8">
                <a:extLst>
                  <a:ext uri="{FF2B5EF4-FFF2-40B4-BE49-F238E27FC236}">
                    <a16:creationId xmlns:a16="http://schemas.microsoft.com/office/drawing/2014/main" id="{3B4F7554-01B6-5E4B-87E3-AEED40B581AF}"/>
                  </a:ext>
                </a:extLst>
              </p:cNvPr>
              <p:cNvSpPr>
                <a:spLocks noEditPoints="1"/>
              </p:cNvSpPr>
              <p:nvPr/>
            </p:nvSpPr>
            <p:spPr bwMode="auto">
              <a:xfrm>
                <a:off x="6568141" y="1865308"/>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0">
                <a:extLst>
                  <a:ext uri="{FF2B5EF4-FFF2-40B4-BE49-F238E27FC236}">
                    <a16:creationId xmlns:a16="http://schemas.microsoft.com/office/drawing/2014/main" id="{C1B464EB-901E-5E4E-9924-3249A53950C4}"/>
                  </a:ext>
                </a:extLst>
              </p:cNvPr>
              <p:cNvSpPr>
                <a:spLocks noEditPoints="1"/>
              </p:cNvSpPr>
              <p:nvPr/>
            </p:nvSpPr>
            <p:spPr bwMode="auto">
              <a:xfrm>
                <a:off x="6565619" y="2159413"/>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8" name="图形 47">
              <a:extLst>
                <a:ext uri="{FF2B5EF4-FFF2-40B4-BE49-F238E27FC236}">
                  <a16:creationId xmlns:a16="http://schemas.microsoft.com/office/drawing/2014/main" id="{2319E2FA-802A-2A42-B4A7-0571CEFE35A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02228" y="2807271"/>
              <a:ext cx="192423" cy="124950"/>
            </a:xfrm>
            <a:prstGeom prst="rect">
              <a:avLst/>
            </a:prstGeom>
          </p:spPr>
        </p:pic>
      </p:grpSp>
      <p:sp>
        <p:nvSpPr>
          <p:cNvPr id="52" name="矩形 51">
            <a:extLst>
              <a:ext uri="{FF2B5EF4-FFF2-40B4-BE49-F238E27FC236}">
                <a16:creationId xmlns:a16="http://schemas.microsoft.com/office/drawing/2014/main" id="{E29CF7FA-61FD-0245-AD11-8F0DBDB7BB23}"/>
              </a:ext>
            </a:extLst>
          </p:cNvPr>
          <p:cNvSpPr/>
          <p:nvPr/>
        </p:nvSpPr>
        <p:spPr>
          <a:xfrm>
            <a:off x="5333550" y="3106383"/>
            <a:ext cx="1124274" cy="307777"/>
          </a:xfrm>
          <a:prstGeom prst="rect">
            <a:avLst/>
          </a:prstGeom>
        </p:spPr>
        <p:txBody>
          <a:bodyPr wrap="square" lIns="91440" tIns="45720" rIns="91440" bIns="45720" anchor="t">
            <a:spAutoFit/>
          </a:bodyPr>
          <a:lstStyle/>
          <a:p>
            <a:pPr algn="ctr">
              <a:buClr>
                <a:srgbClr val="000000"/>
              </a:buClr>
              <a:buSzPts val="1000"/>
              <a:defRPr/>
            </a:pPr>
            <a:r>
              <a:rPr lang="en-US" altLang="zh-CN" sz="700" b="1" kern="0" dirty="0">
                <a:solidFill>
                  <a:srgbClr val="FFFFFF"/>
                </a:solidFill>
                <a:latin typeface="Century Gothic"/>
                <a:ea typeface="Microsoft YaHei Light"/>
                <a:cs typeface="Microsoft YaHei Light" charset="-122"/>
                <a:sym typeface="Arial"/>
              </a:rPr>
              <a:t>Local</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cloud</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data</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center</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in</a:t>
            </a:r>
            <a:r>
              <a:rPr lang="zh-CN" altLang="en-US" sz="700" b="1" kern="0" dirty="0">
                <a:solidFill>
                  <a:srgbClr val="FFFFFF"/>
                </a:solidFill>
                <a:latin typeface="Century Gothic"/>
                <a:ea typeface="Microsoft YaHei Light"/>
                <a:cs typeface="Microsoft YaHei Light" charset="-122"/>
                <a:sym typeface="Arial"/>
              </a:rPr>
              <a:t> </a:t>
            </a:r>
            <a:r>
              <a:rPr lang="en-US" altLang="zh-CN" sz="700" b="1" kern="0" dirty="0">
                <a:solidFill>
                  <a:srgbClr val="FFFFFF"/>
                </a:solidFill>
                <a:latin typeface="Century Gothic"/>
                <a:ea typeface="Microsoft YaHei Light"/>
                <a:cs typeface="Microsoft YaHei Light" charset="-122"/>
                <a:sym typeface="Arial"/>
              </a:rPr>
              <a:t>EMEA</a:t>
            </a:r>
            <a:endParaRPr lang="en-US" altLang="zh-CN" sz="700" b="1" kern="0" dirty="0">
              <a:solidFill>
                <a:srgbClr val="FFFFFF"/>
              </a:solidFill>
              <a:latin typeface="Century Gothic" panose="020B0502020202020204" pitchFamily="34" charset="0"/>
              <a:ea typeface="Microsoft YaHei Light" charset="-122"/>
              <a:cs typeface="Microsoft YaHei Light" charset="-122"/>
              <a:sym typeface="Arial"/>
            </a:endParaRPr>
          </a:p>
        </p:txBody>
      </p:sp>
      <p:sp>
        <p:nvSpPr>
          <p:cNvPr id="53" name="矩形 52">
            <a:extLst>
              <a:ext uri="{FF2B5EF4-FFF2-40B4-BE49-F238E27FC236}">
                <a16:creationId xmlns:a16="http://schemas.microsoft.com/office/drawing/2014/main" id="{1F4C9E91-174D-B147-92DD-2346AD247CB7}"/>
              </a:ext>
            </a:extLst>
          </p:cNvPr>
          <p:cNvSpPr/>
          <p:nvPr/>
        </p:nvSpPr>
        <p:spPr>
          <a:xfrm>
            <a:off x="1489844" y="3645775"/>
            <a:ext cx="5517518" cy="1937555"/>
          </a:xfrm>
          <a:prstGeom prst="rect">
            <a:avLst/>
          </a:prstGeom>
          <a:solidFill>
            <a:srgbClr val="00B0F0">
              <a:alpha val="8000"/>
            </a:srgbClr>
          </a:solid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latin typeface="Century Gothic" panose="020B0502020202020204" pitchFamily="34" charset="0"/>
            </a:endParaRPr>
          </a:p>
        </p:txBody>
      </p:sp>
      <p:sp>
        <p:nvSpPr>
          <p:cNvPr id="54" name="矩形 53">
            <a:extLst>
              <a:ext uri="{FF2B5EF4-FFF2-40B4-BE49-F238E27FC236}">
                <a16:creationId xmlns:a16="http://schemas.microsoft.com/office/drawing/2014/main" id="{CE69B46C-6D17-B742-9CE2-1FB350559CD6}"/>
              </a:ext>
            </a:extLst>
          </p:cNvPr>
          <p:cNvSpPr/>
          <p:nvPr/>
        </p:nvSpPr>
        <p:spPr>
          <a:xfrm>
            <a:off x="1835816" y="4218967"/>
            <a:ext cx="4797184" cy="814247"/>
          </a:xfrm>
          <a:prstGeom prst="rect">
            <a:avLst/>
          </a:prstGeom>
          <a:noFill/>
          <a:ln>
            <a:solidFill>
              <a:srgbClr val="30A1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椭圆 54">
            <a:extLst>
              <a:ext uri="{FF2B5EF4-FFF2-40B4-BE49-F238E27FC236}">
                <a16:creationId xmlns:a16="http://schemas.microsoft.com/office/drawing/2014/main" id="{613C57F5-38AD-0340-A22F-531A9A31FB1A}"/>
              </a:ext>
            </a:extLst>
          </p:cNvPr>
          <p:cNvSpPr/>
          <p:nvPr/>
        </p:nvSpPr>
        <p:spPr>
          <a:xfrm>
            <a:off x="4062105" y="3998860"/>
            <a:ext cx="423307" cy="423307"/>
          </a:xfrm>
          <a:prstGeom prst="ellipse">
            <a:avLst/>
          </a:prstGeom>
          <a:solidFill>
            <a:srgbClr val="00B0F0"/>
          </a:solidFill>
          <a:ln w="92075">
            <a:solidFill>
              <a:srgbClr val="00B0F0">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56" name="Google Shape;20049;p833">
            <a:extLst>
              <a:ext uri="{FF2B5EF4-FFF2-40B4-BE49-F238E27FC236}">
                <a16:creationId xmlns:a16="http://schemas.microsoft.com/office/drawing/2014/main" id="{EEDC6D91-0A92-B74E-934E-A00349F81C6F}"/>
              </a:ext>
            </a:extLst>
          </p:cNvPr>
          <p:cNvSpPr/>
          <p:nvPr/>
        </p:nvSpPr>
        <p:spPr>
          <a:xfrm>
            <a:off x="3019651" y="4424350"/>
            <a:ext cx="2560970" cy="406979"/>
          </a:xfrm>
          <a:prstGeom prst="rect">
            <a:avLst/>
          </a:prstGeom>
          <a:noFill/>
          <a:ln>
            <a:noFill/>
          </a:ln>
        </p:spPr>
        <p:txBody>
          <a:bodyPr spcFirstLastPara="1" wrap="square" lIns="91400" tIns="91400" rIns="91400" bIns="91400" anchor="t" anchorCtr="0">
            <a:noAutofit/>
          </a:bodyPr>
          <a:lstStyle/>
          <a:p>
            <a:pPr algn="ctr">
              <a:buClr>
                <a:srgbClr val="000000"/>
              </a:buClr>
              <a:buSzPts val="1000"/>
              <a:defRPr/>
            </a:pPr>
            <a:r>
              <a:rPr lang="en-US" altLang="zh-CN" sz="1050" b="1" kern="0" dirty="0" err="1">
                <a:solidFill>
                  <a:srgbClr val="0070C0"/>
                </a:solidFill>
                <a:latin typeface="Century Gothic"/>
                <a:ea typeface="Microsoft YaHei Light"/>
                <a:cs typeface="Microsoft YaHei Light" charset="-122"/>
                <a:sym typeface="Arial"/>
              </a:rPr>
              <a:t>Sangfor</a:t>
            </a:r>
            <a:r>
              <a:rPr lang="zh-CN" altLang="en-US" sz="1050" b="1" kern="0" dirty="0">
                <a:solidFill>
                  <a:srgbClr val="0070C0"/>
                </a:solidFill>
                <a:latin typeface="Century Gothic"/>
                <a:ea typeface="Microsoft YaHei Light"/>
                <a:cs typeface="Microsoft YaHei Light" charset="-122"/>
                <a:sym typeface="Arial"/>
              </a:rPr>
              <a:t> U</a:t>
            </a:r>
            <a:r>
              <a:rPr lang="en-US" altLang="zh-CN" sz="1050" b="1" kern="0" dirty="0" err="1">
                <a:solidFill>
                  <a:srgbClr val="0070C0"/>
                </a:solidFill>
                <a:latin typeface="Century Gothic"/>
                <a:ea typeface="Microsoft YaHei Light"/>
                <a:cs typeface="Microsoft YaHei Light" charset="-122"/>
                <a:sym typeface="Arial"/>
              </a:rPr>
              <a:t>nified</a:t>
            </a:r>
            <a:r>
              <a:rPr lang="zh-CN" altLang="en-US" sz="1050" b="1" kern="0" dirty="0">
                <a:solidFill>
                  <a:srgbClr val="0070C0"/>
                </a:solidFill>
                <a:latin typeface="Century Gothic"/>
                <a:ea typeface="Microsoft YaHei Light"/>
                <a:cs typeface="Microsoft YaHei Light" charset="-122"/>
                <a:sym typeface="Arial"/>
              </a:rPr>
              <a:t> </a:t>
            </a:r>
            <a:r>
              <a:rPr kumimoji="0" lang="en-US" altLang="zh-CN" sz="1050" b="1" i="0" u="none" strike="noStrike" kern="0" cap="none" spc="0" normalizeH="0" baseline="0" noProof="0" dirty="0">
                <a:ln>
                  <a:noFill/>
                </a:ln>
                <a:solidFill>
                  <a:srgbClr val="0070C0"/>
                </a:solidFill>
                <a:effectLst/>
                <a:uLnTx/>
                <a:uFillTx/>
                <a:latin typeface="Century Gothic"/>
                <a:ea typeface="Microsoft YaHei Light"/>
                <a:cs typeface="Microsoft YaHei Light" charset="-122"/>
                <a:sym typeface="Arial"/>
              </a:rPr>
              <a:t>Service</a:t>
            </a:r>
            <a:r>
              <a:rPr lang="zh-CN" altLang="en-US" sz="1050" b="1" kern="0" dirty="0">
                <a:solidFill>
                  <a:srgbClr val="0070C0"/>
                </a:solidFill>
                <a:latin typeface="Century Gothic"/>
                <a:ea typeface="Microsoft YaHei Light"/>
                <a:cs typeface="Microsoft YaHei Light" charset="-122"/>
                <a:sym typeface="Arial"/>
              </a:rPr>
              <a:t> P</a:t>
            </a:r>
            <a:r>
              <a:rPr lang="en-US" altLang="zh-CN" sz="1050" b="1" kern="0" dirty="0" err="1">
                <a:solidFill>
                  <a:srgbClr val="0070C0"/>
                </a:solidFill>
                <a:latin typeface="Century Gothic"/>
                <a:ea typeface="Microsoft YaHei Light"/>
                <a:cs typeface="Microsoft YaHei Light" charset="-122"/>
                <a:sym typeface="Arial"/>
              </a:rPr>
              <a:t>latform</a:t>
            </a:r>
            <a:endParaRPr kumimoji="0" sz="1050" b="1" i="0" u="none" strike="noStrike" kern="0" cap="none" spc="0" normalizeH="0" baseline="0" noProof="0" dirty="0" err="1">
              <a:ln>
                <a:noFill/>
              </a:ln>
              <a:solidFill>
                <a:srgbClr val="0070C0"/>
              </a:solidFill>
              <a:effectLst/>
              <a:uLnTx/>
              <a:uFillTx/>
              <a:latin typeface="Century Gothic"/>
              <a:ea typeface="Microsoft YaHei Light"/>
              <a:cs typeface="Microsoft YaHei Light" charset="-122"/>
              <a:sym typeface="Arial"/>
            </a:endParaRPr>
          </a:p>
        </p:txBody>
      </p:sp>
      <p:sp>
        <p:nvSpPr>
          <p:cNvPr id="57" name="椭圆 56">
            <a:extLst>
              <a:ext uri="{FF2B5EF4-FFF2-40B4-BE49-F238E27FC236}">
                <a16:creationId xmlns:a16="http://schemas.microsoft.com/office/drawing/2014/main" id="{B119068D-A2E0-DB44-85EC-A693B6A7E00E}"/>
              </a:ext>
            </a:extLst>
          </p:cNvPr>
          <p:cNvSpPr/>
          <p:nvPr/>
        </p:nvSpPr>
        <p:spPr>
          <a:xfrm>
            <a:off x="2346020" y="4788429"/>
            <a:ext cx="423307" cy="423307"/>
          </a:xfrm>
          <a:prstGeom prst="ellipse">
            <a:avLst/>
          </a:prstGeom>
          <a:solidFill>
            <a:srgbClr val="00A4F1"/>
          </a:solidFill>
          <a:ln w="92075">
            <a:solidFill>
              <a:srgbClr val="00A4F1">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58" name="椭圆 57">
            <a:extLst>
              <a:ext uri="{FF2B5EF4-FFF2-40B4-BE49-F238E27FC236}">
                <a16:creationId xmlns:a16="http://schemas.microsoft.com/office/drawing/2014/main" id="{2A9604AB-9D59-B745-99D6-152517A5AF8E}"/>
              </a:ext>
            </a:extLst>
          </p:cNvPr>
          <p:cNvSpPr/>
          <p:nvPr/>
        </p:nvSpPr>
        <p:spPr>
          <a:xfrm>
            <a:off x="4016603" y="4788429"/>
            <a:ext cx="423306" cy="423307"/>
          </a:xfrm>
          <a:prstGeom prst="ellipse">
            <a:avLst/>
          </a:prstGeom>
          <a:solidFill>
            <a:srgbClr val="0070C0"/>
          </a:solidFill>
          <a:ln w="92075">
            <a:solidFill>
              <a:srgbClr val="0070C0">
                <a:alpha val="4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59" name="椭圆 58">
            <a:extLst>
              <a:ext uri="{FF2B5EF4-FFF2-40B4-BE49-F238E27FC236}">
                <a16:creationId xmlns:a16="http://schemas.microsoft.com/office/drawing/2014/main" id="{584D1A8A-CE05-BC47-B7BF-99636DA7C208}"/>
              </a:ext>
            </a:extLst>
          </p:cNvPr>
          <p:cNvSpPr/>
          <p:nvPr/>
        </p:nvSpPr>
        <p:spPr>
          <a:xfrm>
            <a:off x="5687193" y="4801512"/>
            <a:ext cx="423307" cy="423307"/>
          </a:xfrm>
          <a:prstGeom prst="ellipse">
            <a:avLst/>
          </a:prstGeom>
          <a:solidFill>
            <a:schemeClr val="accent6"/>
          </a:solidFill>
          <a:ln w="92075">
            <a:solidFill>
              <a:schemeClr val="accent6">
                <a:alpha val="4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60" name="Google Shape;20049;p833">
            <a:extLst>
              <a:ext uri="{FF2B5EF4-FFF2-40B4-BE49-F238E27FC236}">
                <a16:creationId xmlns:a16="http://schemas.microsoft.com/office/drawing/2014/main" id="{DF786CA1-39CA-874C-8AFE-FEB22490F403}"/>
              </a:ext>
            </a:extLst>
          </p:cNvPr>
          <p:cNvSpPr/>
          <p:nvPr/>
        </p:nvSpPr>
        <p:spPr>
          <a:xfrm>
            <a:off x="1835816" y="5186609"/>
            <a:ext cx="1533465" cy="224510"/>
          </a:xfrm>
          <a:prstGeom prst="rect">
            <a:avLst/>
          </a:prstGeom>
          <a:noFill/>
          <a:ln>
            <a:noFill/>
          </a:ln>
        </p:spPr>
        <p:txBody>
          <a:bodyPr spcFirstLastPara="1" wrap="square" lIns="91400" tIns="91400" rIns="91400" bIns="914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000"/>
              <a:buFont typeface="Arial"/>
              <a:buNone/>
              <a:tabLst/>
              <a:defRPr/>
            </a:pPr>
            <a:r>
              <a:rPr kumimoji="0" lang="en-US" altLang="zh-CN"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rPr>
              <a:t>Migration</a:t>
            </a:r>
            <a:r>
              <a:rPr kumimoji="0" lang="zh-CN" altLang="en-US"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rPr>
              <a:t> </a:t>
            </a:r>
            <a:r>
              <a:rPr kumimoji="0" lang="en-US" altLang="zh-CN"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rPr>
              <a:t>&amp;</a:t>
            </a:r>
            <a:r>
              <a:rPr kumimoji="0" lang="zh-CN" altLang="en-US"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rPr>
              <a:t> </a:t>
            </a:r>
            <a:r>
              <a:rPr lang="en-US" altLang="zh-CN" sz="900" kern="0" dirty="0">
                <a:solidFill>
                  <a:srgbClr val="203864"/>
                </a:solidFill>
                <a:latin typeface="Century Gothic" panose="020B0502020202020204" pitchFamily="34" charset="0"/>
                <a:ea typeface="Microsoft YaHei Light" charset="-122"/>
                <a:cs typeface="Microsoft YaHei Light" charset="-122"/>
                <a:sym typeface="Arial"/>
              </a:rPr>
              <a:t>Backup</a:t>
            </a:r>
            <a:endParaRPr kumimoji="0"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endParaRPr>
          </a:p>
        </p:txBody>
      </p:sp>
      <p:sp>
        <p:nvSpPr>
          <p:cNvPr id="61" name="Google Shape;20049;p833">
            <a:extLst>
              <a:ext uri="{FF2B5EF4-FFF2-40B4-BE49-F238E27FC236}">
                <a16:creationId xmlns:a16="http://schemas.microsoft.com/office/drawing/2014/main" id="{0EF54967-DB67-EB46-9752-2052A277FC0C}"/>
              </a:ext>
            </a:extLst>
          </p:cNvPr>
          <p:cNvSpPr/>
          <p:nvPr/>
        </p:nvSpPr>
        <p:spPr>
          <a:xfrm>
            <a:off x="3643053" y="5224220"/>
            <a:ext cx="1211100" cy="151200"/>
          </a:xfrm>
          <a:prstGeom prst="rect">
            <a:avLst/>
          </a:prstGeom>
          <a:noFill/>
          <a:ln>
            <a:noFill/>
          </a:ln>
        </p:spPr>
        <p:txBody>
          <a:bodyPr spcFirstLastPara="1" wrap="square" lIns="91400" tIns="91400" rIns="91400" bIns="914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000"/>
              <a:buFont typeface="Arial"/>
              <a:buNone/>
              <a:tabLst/>
              <a:defRPr/>
            </a:pPr>
            <a:r>
              <a:rPr lang="en-US" altLang="zh-CN" sz="900" kern="0" dirty="0">
                <a:solidFill>
                  <a:srgbClr val="203864"/>
                </a:solidFill>
                <a:latin typeface="Century Gothic" panose="020B0502020202020204" pitchFamily="34" charset="0"/>
                <a:ea typeface="Microsoft YaHei Light" charset="-122"/>
                <a:cs typeface="Microsoft YaHei Light" charset="-122"/>
                <a:sym typeface="Arial"/>
              </a:rPr>
              <a:t>Automation</a:t>
            </a:r>
            <a:r>
              <a:rPr lang="zh-CN" altLang="en-US" sz="900" kern="0" dirty="0">
                <a:solidFill>
                  <a:srgbClr val="203864"/>
                </a:solidFill>
                <a:latin typeface="Century Gothic" panose="020B0502020202020204" pitchFamily="34" charset="0"/>
                <a:ea typeface="Microsoft YaHei Light" charset="-122"/>
                <a:cs typeface="Microsoft YaHei Light" charset="-122"/>
                <a:sym typeface="Arial"/>
              </a:rPr>
              <a:t> </a:t>
            </a:r>
            <a:endParaRPr kumimoji="0"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endParaRPr>
          </a:p>
        </p:txBody>
      </p:sp>
      <p:sp>
        <p:nvSpPr>
          <p:cNvPr id="62" name="Google Shape;20049;p833">
            <a:extLst>
              <a:ext uri="{FF2B5EF4-FFF2-40B4-BE49-F238E27FC236}">
                <a16:creationId xmlns:a16="http://schemas.microsoft.com/office/drawing/2014/main" id="{CDEC1BB3-12CA-524C-BA3A-4D434C7264FF}"/>
              </a:ext>
            </a:extLst>
          </p:cNvPr>
          <p:cNvSpPr/>
          <p:nvPr/>
        </p:nvSpPr>
        <p:spPr>
          <a:xfrm>
            <a:off x="5327506" y="5226958"/>
            <a:ext cx="1211100" cy="151200"/>
          </a:xfrm>
          <a:prstGeom prst="rect">
            <a:avLst/>
          </a:prstGeom>
          <a:noFill/>
          <a:ln>
            <a:noFill/>
          </a:ln>
        </p:spPr>
        <p:txBody>
          <a:bodyPr spcFirstLastPara="1" wrap="square" lIns="91400" tIns="91400" rIns="91400" bIns="914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000"/>
              <a:buFont typeface="Arial"/>
              <a:buNone/>
              <a:tabLst/>
              <a:defRPr/>
            </a:pPr>
            <a:r>
              <a:rPr lang="en-US" altLang="zh-CN" sz="900" kern="0" dirty="0">
                <a:solidFill>
                  <a:srgbClr val="203864"/>
                </a:solidFill>
                <a:latin typeface="Century Gothic" panose="020B0502020202020204" pitchFamily="34" charset="0"/>
                <a:ea typeface="Microsoft YaHei Light" charset="-122"/>
                <a:cs typeface="Microsoft YaHei Light" charset="-122"/>
                <a:sym typeface="Arial"/>
              </a:rPr>
              <a:t>Fix</a:t>
            </a:r>
            <a:r>
              <a:rPr lang="zh-CN" altLang="en-US" sz="900" kern="0" dirty="0">
                <a:solidFill>
                  <a:srgbClr val="203864"/>
                </a:solidFill>
                <a:latin typeface="Century Gothic" panose="020B0502020202020204" pitchFamily="34" charset="0"/>
                <a:ea typeface="Microsoft YaHei Light" charset="-122"/>
                <a:cs typeface="Microsoft YaHei Light" charset="-122"/>
                <a:sym typeface="Arial"/>
              </a:rPr>
              <a:t> </a:t>
            </a:r>
            <a:r>
              <a:rPr lang="en-US" altLang="zh-CN" sz="900" kern="0" dirty="0">
                <a:solidFill>
                  <a:srgbClr val="203864"/>
                </a:solidFill>
                <a:latin typeface="Century Gothic" panose="020B0502020202020204" pitchFamily="34" charset="0"/>
                <a:ea typeface="Microsoft YaHei Light" charset="-122"/>
                <a:cs typeface="Microsoft YaHei Light" charset="-122"/>
                <a:sym typeface="Arial"/>
              </a:rPr>
              <a:t>&amp;</a:t>
            </a:r>
            <a:r>
              <a:rPr lang="zh-CN" altLang="en-US" sz="900" kern="0" dirty="0">
                <a:solidFill>
                  <a:srgbClr val="203864"/>
                </a:solidFill>
                <a:latin typeface="Century Gothic" panose="020B0502020202020204" pitchFamily="34" charset="0"/>
                <a:ea typeface="Microsoft YaHei Light" charset="-122"/>
                <a:cs typeface="Microsoft YaHei Light" charset="-122"/>
                <a:sym typeface="Arial"/>
              </a:rPr>
              <a:t> </a:t>
            </a:r>
            <a:r>
              <a:rPr lang="en-US" altLang="zh-CN" sz="900" kern="0" dirty="0">
                <a:solidFill>
                  <a:srgbClr val="203864"/>
                </a:solidFill>
                <a:latin typeface="Century Gothic" panose="020B0502020202020204" pitchFamily="34" charset="0"/>
                <a:ea typeface="Microsoft YaHei Light" charset="-122"/>
                <a:cs typeface="Microsoft YaHei Light" charset="-122"/>
                <a:sym typeface="Arial"/>
              </a:rPr>
              <a:t>Recovery</a:t>
            </a:r>
            <a:endParaRPr kumimoji="0" sz="900" i="0" u="none" strike="noStrike" kern="0" cap="none" spc="0" normalizeH="0" baseline="0" noProof="0" dirty="0">
              <a:ln>
                <a:noFill/>
              </a:ln>
              <a:solidFill>
                <a:srgbClr val="203864"/>
              </a:solidFill>
              <a:effectLst/>
              <a:uLnTx/>
              <a:uFillTx/>
              <a:latin typeface="Century Gothic" panose="020B0502020202020204" pitchFamily="34" charset="0"/>
              <a:ea typeface="Microsoft YaHei Light" charset="-122"/>
              <a:cs typeface="Microsoft YaHei Light" charset="-122"/>
              <a:sym typeface="Arial"/>
            </a:endParaRPr>
          </a:p>
        </p:txBody>
      </p:sp>
      <p:sp>
        <p:nvSpPr>
          <p:cNvPr id="63" name="矩形 62">
            <a:extLst>
              <a:ext uri="{FF2B5EF4-FFF2-40B4-BE49-F238E27FC236}">
                <a16:creationId xmlns:a16="http://schemas.microsoft.com/office/drawing/2014/main" id="{42D8FBE7-DD94-5E4E-BD8F-9B97587CDA48}"/>
              </a:ext>
            </a:extLst>
          </p:cNvPr>
          <p:cNvSpPr/>
          <p:nvPr/>
        </p:nvSpPr>
        <p:spPr>
          <a:xfrm>
            <a:off x="2871106" y="5637698"/>
            <a:ext cx="2739853" cy="261610"/>
          </a:xfrm>
          <a:prstGeom prst="rect">
            <a:avLst/>
          </a:prstGeom>
        </p:spPr>
        <p:txBody>
          <a:bodyPr wrap="none" lIns="91440" tIns="45720" rIns="91440" bIns="45720" anchor="t">
            <a:spAutoFit/>
          </a:bodyPr>
          <a:lstStyle/>
          <a:p>
            <a:pPr algn="ctr"/>
            <a:r>
              <a:rPr kumimoji="1" lang="en-US" altLang="zh-CN" sz="1100" b="1" dirty="0">
                <a:solidFill>
                  <a:schemeClr val="tx2">
                    <a:lumMod val="75000"/>
                  </a:schemeClr>
                </a:solidFill>
                <a:latin typeface="Century Gothic"/>
                <a:ea typeface="等线"/>
              </a:rPr>
              <a:t>Technical</a:t>
            </a:r>
            <a:r>
              <a:rPr kumimoji="1" lang="zh-CN" altLang="en-US" sz="1100" b="1" dirty="0">
                <a:solidFill>
                  <a:schemeClr val="tx2">
                    <a:lumMod val="75000"/>
                  </a:schemeClr>
                </a:solidFill>
                <a:latin typeface="Century Gothic"/>
                <a:ea typeface="等线"/>
              </a:rPr>
              <a:t> </a:t>
            </a:r>
            <a:r>
              <a:rPr kumimoji="1" lang="en-US" altLang="zh-CN" sz="1100" b="1" dirty="0">
                <a:solidFill>
                  <a:schemeClr val="tx2">
                    <a:lumMod val="75000"/>
                  </a:schemeClr>
                </a:solidFill>
                <a:latin typeface="Century Gothic"/>
                <a:ea typeface="等线"/>
              </a:rPr>
              <a:t>expert</a:t>
            </a:r>
            <a:r>
              <a:rPr kumimoji="1" lang="zh-CN" altLang="en-US" sz="1100" b="1" dirty="0">
                <a:solidFill>
                  <a:schemeClr val="tx2">
                    <a:lumMod val="75000"/>
                  </a:schemeClr>
                </a:solidFill>
                <a:latin typeface="Century Gothic"/>
                <a:ea typeface="等线"/>
              </a:rPr>
              <a:t> </a:t>
            </a:r>
            <a:r>
              <a:rPr kumimoji="1" lang="en-US" altLang="zh-CN" sz="1100" b="1" dirty="0">
                <a:solidFill>
                  <a:schemeClr val="tx2">
                    <a:lumMod val="75000"/>
                  </a:schemeClr>
                </a:solidFill>
                <a:latin typeface="Century Gothic"/>
                <a:ea typeface="等线"/>
              </a:rPr>
              <a:t>team (HQ</a:t>
            </a:r>
            <a:r>
              <a:rPr kumimoji="1" lang="zh-CN" altLang="en-US" sz="1100" b="1" dirty="0">
                <a:solidFill>
                  <a:schemeClr val="tx2">
                    <a:lumMod val="75000"/>
                  </a:schemeClr>
                </a:solidFill>
                <a:latin typeface="Century Gothic"/>
                <a:ea typeface="等线"/>
              </a:rPr>
              <a:t> </a:t>
            </a:r>
            <a:r>
              <a:rPr kumimoji="1" lang="en-US" altLang="zh-CN" sz="1100" b="1" dirty="0">
                <a:solidFill>
                  <a:schemeClr val="tx2">
                    <a:lumMod val="75000"/>
                  </a:schemeClr>
                </a:solidFill>
                <a:latin typeface="Century Gothic"/>
                <a:ea typeface="等线"/>
              </a:rPr>
              <a:t>+</a:t>
            </a:r>
            <a:r>
              <a:rPr kumimoji="1" lang="zh-CN" altLang="en-US" sz="1100" b="1" dirty="0">
                <a:solidFill>
                  <a:schemeClr val="tx2">
                    <a:lumMod val="75000"/>
                  </a:schemeClr>
                </a:solidFill>
                <a:latin typeface="Century Gothic"/>
                <a:ea typeface="等线"/>
              </a:rPr>
              <a:t> </a:t>
            </a:r>
            <a:r>
              <a:rPr kumimoji="1" lang="en-US" altLang="zh-CN" sz="1100" b="1" dirty="0">
                <a:solidFill>
                  <a:schemeClr val="tx2">
                    <a:lumMod val="75000"/>
                  </a:schemeClr>
                </a:solidFill>
                <a:latin typeface="Century Gothic"/>
                <a:ea typeface="等线"/>
              </a:rPr>
              <a:t>Local)</a:t>
            </a:r>
            <a:r>
              <a:rPr kumimoji="1" lang="zh-CN" altLang="en-US" sz="1100" b="1" dirty="0">
                <a:solidFill>
                  <a:schemeClr val="tx2">
                    <a:lumMod val="75000"/>
                  </a:schemeClr>
                </a:solidFill>
                <a:latin typeface="Century Gothic"/>
                <a:ea typeface="等线"/>
              </a:rPr>
              <a:t> </a:t>
            </a:r>
            <a:endParaRPr kumimoji="1" lang="zh-CN" altLang="en-US" sz="1100" b="1" dirty="0">
              <a:solidFill>
                <a:schemeClr val="tx2">
                  <a:lumMod val="75000"/>
                </a:schemeClr>
              </a:solidFill>
              <a:latin typeface="Century Gothic" panose="020B0502020202020204" pitchFamily="34" charset="0"/>
            </a:endParaRPr>
          </a:p>
        </p:txBody>
      </p:sp>
      <p:sp>
        <p:nvSpPr>
          <p:cNvPr id="64" name="文本框 63">
            <a:extLst>
              <a:ext uri="{FF2B5EF4-FFF2-40B4-BE49-F238E27FC236}">
                <a16:creationId xmlns:a16="http://schemas.microsoft.com/office/drawing/2014/main" id="{77C0E4C5-EFB9-6647-841A-36AC9F91779B}"/>
              </a:ext>
            </a:extLst>
          </p:cNvPr>
          <p:cNvSpPr txBox="1"/>
          <p:nvPr/>
        </p:nvSpPr>
        <p:spPr>
          <a:xfrm>
            <a:off x="1977364" y="2439836"/>
            <a:ext cx="1055645" cy="276999"/>
          </a:xfrm>
          <a:prstGeom prst="rect">
            <a:avLst/>
          </a:prstGeom>
          <a:noFill/>
        </p:spPr>
        <p:txBody>
          <a:bodyPr wrap="square" rtlCol="0">
            <a:spAutoFit/>
          </a:bodyPr>
          <a:lstStyle/>
          <a:p>
            <a:pPr algn="ctr"/>
            <a:r>
              <a:rPr kumimoji="1" lang="en-US" altLang="zh-CN" sz="1200" b="1" dirty="0">
                <a:solidFill>
                  <a:srgbClr val="203864"/>
                </a:solidFill>
                <a:latin typeface="Century Gothic" panose="020B0502020202020204" pitchFamily="34" charset="0"/>
              </a:rPr>
              <a:t>Provider</a:t>
            </a:r>
            <a:r>
              <a:rPr kumimoji="1" lang="zh-CN" altLang="en-US" sz="1200" b="1" dirty="0">
                <a:solidFill>
                  <a:srgbClr val="203864"/>
                </a:solidFill>
                <a:latin typeface="Century Gothic" panose="020B0502020202020204" pitchFamily="34" charset="0"/>
              </a:rPr>
              <a:t> </a:t>
            </a:r>
            <a:r>
              <a:rPr kumimoji="1" lang="en-US" altLang="zh-CN" sz="1200" b="1" dirty="0">
                <a:solidFill>
                  <a:srgbClr val="203864"/>
                </a:solidFill>
                <a:latin typeface="Century Gothic" panose="020B0502020202020204" pitchFamily="34" charset="0"/>
              </a:rPr>
              <a:t>A</a:t>
            </a:r>
            <a:endParaRPr kumimoji="1" lang="zh-CN" altLang="en-US" sz="1200" b="1" dirty="0">
              <a:solidFill>
                <a:srgbClr val="203864"/>
              </a:solidFill>
              <a:latin typeface="Century Gothic" panose="020B0502020202020204" pitchFamily="34" charset="0"/>
            </a:endParaRPr>
          </a:p>
        </p:txBody>
      </p:sp>
      <p:sp>
        <p:nvSpPr>
          <p:cNvPr id="65" name="文本框 64">
            <a:extLst>
              <a:ext uri="{FF2B5EF4-FFF2-40B4-BE49-F238E27FC236}">
                <a16:creationId xmlns:a16="http://schemas.microsoft.com/office/drawing/2014/main" id="{442CB15C-E9AB-E142-AB04-9A857D790B3C}"/>
              </a:ext>
            </a:extLst>
          </p:cNvPr>
          <p:cNvSpPr txBox="1"/>
          <p:nvPr/>
        </p:nvSpPr>
        <p:spPr>
          <a:xfrm>
            <a:off x="3823266" y="2439515"/>
            <a:ext cx="1030616" cy="276999"/>
          </a:xfrm>
          <a:prstGeom prst="rect">
            <a:avLst/>
          </a:prstGeom>
          <a:noFill/>
        </p:spPr>
        <p:txBody>
          <a:bodyPr wrap="square" rtlCol="0">
            <a:spAutoFit/>
          </a:bodyPr>
          <a:lstStyle/>
          <a:p>
            <a:pPr algn="ctr"/>
            <a:r>
              <a:rPr kumimoji="1" lang="en-US" altLang="zh-CN" sz="1200" b="1" dirty="0">
                <a:solidFill>
                  <a:srgbClr val="203864"/>
                </a:solidFill>
                <a:latin typeface="Century Gothic" panose="020B0502020202020204" pitchFamily="34" charset="0"/>
              </a:rPr>
              <a:t>Provider</a:t>
            </a:r>
            <a:r>
              <a:rPr kumimoji="1" lang="zh-CN" altLang="en-US" sz="1200" b="1" dirty="0">
                <a:solidFill>
                  <a:srgbClr val="203864"/>
                </a:solidFill>
                <a:latin typeface="Century Gothic" panose="020B0502020202020204" pitchFamily="34" charset="0"/>
              </a:rPr>
              <a:t> </a:t>
            </a:r>
            <a:r>
              <a:rPr kumimoji="1" lang="en-US" altLang="zh-CN" sz="1200" b="1" dirty="0">
                <a:solidFill>
                  <a:srgbClr val="203864"/>
                </a:solidFill>
                <a:latin typeface="Century Gothic" panose="020B0502020202020204" pitchFamily="34" charset="0"/>
              </a:rPr>
              <a:t>B</a:t>
            </a:r>
            <a:endParaRPr kumimoji="1" lang="zh-CN" altLang="en-US" sz="1200" b="1" dirty="0">
              <a:solidFill>
                <a:srgbClr val="203864"/>
              </a:solidFill>
              <a:latin typeface="Century Gothic" panose="020B0502020202020204" pitchFamily="34" charset="0"/>
            </a:endParaRPr>
          </a:p>
        </p:txBody>
      </p:sp>
      <p:sp>
        <p:nvSpPr>
          <p:cNvPr id="66" name="文本框 65">
            <a:extLst>
              <a:ext uri="{FF2B5EF4-FFF2-40B4-BE49-F238E27FC236}">
                <a16:creationId xmlns:a16="http://schemas.microsoft.com/office/drawing/2014/main" id="{55B02A3F-4278-044F-8709-A22BBC29CEBE}"/>
              </a:ext>
            </a:extLst>
          </p:cNvPr>
          <p:cNvSpPr txBox="1"/>
          <p:nvPr/>
        </p:nvSpPr>
        <p:spPr>
          <a:xfrm>
            <a:off x="5486988" y="2437846"/>
            <a:ext cx="1124273" cy="276999"/>
          </a:xfrm>
          <a:prstGeom prst="rect">
            <a:avLst/>
          </a:prstGeom>
          <a:noFill/>
        </p:spPr>
        <p:txBody>
          <a:bodyPr wrap="square" rtlCol="0">
            <a:spAutoFit/>
          </a:bodyPr>
          <a:lstStyle/>
          <a:p>
            <a:pPr algn="ctr"/>
            <a:r>
              <a:rPr kumimoji="1" lang="en-US" altLang="zh-CN" sz="1200" b="1" dirty="0">
                <a:solidFill>
                  <a:srgbClr val="203864"/>
                </a:solidFill>
                <a:latin typeface="Century Gothic" panose="020B0502020202020204" pitchFamily="34" charset="0"/>
              </a:rPr>
              <a:t>Provider</a:t>
            </a:r>
            <a:r>
              <a:rPr kumimoji="1" lang="zh-CN" altLang="en-US" sz="1200" b="1" dirty="0">
                <a:solidFill>
                  <a:srgbClr val="203864"/>
                </a:solidFill>
                <a:latin typeface="Century Gothic" panose="020B0502020202020204" pitchFamily="34" charset="0"/>
              </a:rPr>
              <a:t> </a:t>
            </a:r>
            <a:r>
              <a:rPr kumimoji="1" lang="en-US" altLang="zh-CN" sz="1200" b="1" dirty="0">
                <a:solidFill>
                  <a:srgbClr val="203864"/>
                </a:solidFill>
                <a:latin typeface="Century Gothic" panose="020B0502020202020204" pitchFamily="34" charset="0"/>
              </a:rPr>
              <a:t>C</a:t>
            </a:r>
            <a:endParaRPr kumimoji="1" lang="zh-CN" altLang="en-US" sz="1200" b="1" dirty="0">
              <a:solidFill>
                <a:srgbClr val="203864"/>
              </a:solidFill>
              <a:latin typeface="Century Gothic" panose="020B0502020202020204" pitchFamily="34" charset="0"/>
            </a:endParaRPr>
          </a:p>
        </p:txBody>
      </p:sp>
      <p:sp>
        <p:nvSpPr>
          <p:cNvPr id="67" name="Google Shape;20046;p833">
            <a:extLst>
              <a:ext uri="{FF2B5EF4-FFF2-40B4-BE49-F238E27FC236}">
                <a16:creationId xmlns:a16="http://schemas.microsoft.com/office/drawing/2014/main" id="{E18AF005-EA2F-B444-B080-CD1D7A4AFA82}"/>
              </a:ext>
            </a:extLst>
          </p:cNvPr>
          <p:cNvSpPr txBox="1"/>
          <p:nvPr/>
        </p:nvSpPr>
        <p:spPr>
          <a:xfrm>
            <a:off x="2570672" y="3688668"/>
            <a:ext cx="3419100" cy="304800"/>
          </a:xfrm>
          <a:prstGeom prst="rect">
            <a:avLst/>
          </a:prstGeom>
          <a:noFill/>
          <a:ln>
            <a:noFill/>
          </a:ln>
        </p:spPr>
        <p:txBody>
          <a:bodyPr spcFirstLastPara="1" wrap="square" lIns="91400" tIns="91400" rIns="91400" bIns="91400" anchor="ctr" anchorCtr="0">
            <a:noAutofit/>
          </a:bodyPr>
          <a:lstStyle/>
          <a:p>
            <a:pPr algn="ctr">
              <a:lnSpc>
                <a:spcPct val="115000"/>
              </a:lnSpc>
              <a:buClr>
                <a:srgbClr val="000000"/>
              </a:buClr>
              <a:buSzPts val="1200"/>
              <a:defRPr/>
            </a:pPr>
            <a:r>
              <a:rPr kumimoji="0" lang="en-US" altLang="zh-CN" sz="1050" b="1" i="0" u="none" strike="noStrike" kern="0" cap="none" spc="0" normalizeH="0" baseline="0" noProof="0" dirty="0">
                <a:ln>
                  <a:noFill/>
                </a:ln>
                <a:solidFill>
                  <a:srgbClr val="203864"/>
                </a:solidFill>
                <a:effectLst/>
                <a:uLnTx/>
                <a:uFillTx/>
                <a:latin typeface="Century Gothic"/>
                <a:ea typeface="Microsoft YaHei Light"/>
                <a:cs typeface="Microsoft YaHei Light" charset="-122"/>
                <a:sym typeface="Arial"/>
              </a:rPr>
              <a:t>Global</a:t>
            </a:r>
            <a:r>
              <a:rPr kumimoji="0" lang="zh-CN" altLang="en-US" sz="1050" b="1" i="0" u="none" strike="noStrike" kern="0" cap="none" spc="0" normalizeH="0" baseline="0" noProof="0" dirty="0">
                <a:ln>
                  <a:noFill/>
                </a:ln>
                <a:solidFill>
                  <a:srgbClr val="203864"/>
                </a:solidFill>
                <a:effectLst/>
                <a:uLnTx/>
                <a:uFillTx/>
                <a:latin typeface="Century Gothic"/>
                <a:ea typeface="Microsoft YaHei Light"/>
                <a:cs typeface="Microsoft YaHei Light" charset="-122"/>
                <a:sym typeface="Arial"/>
              </a:rPr>
              <a:t> </a:t>
            </a:r>
            <a:r>
              <a:rPr kumimoji="0" lang="en-US" altLang="zh-CN" sz="1050" b="1" i="0" u="none" strike="noStrike" kern="0" cap="none" spc="0" normalizeH="0" baseline="0" noProof="0" dirty="0">
                <a:ln>
                  <a:noFill/>
                </a:ln>
                <a:solidFill>
                  <a:srgbClr val="203864"/>
                </a:solidFill>
                <a:effectLst/>
                <a:uLnTx/>
                <a:uFillTx/>
                <a:latin typeface="Century Gothic"/>
                <a:ea typeface="Microsoft YaHei Light"/>
                <a:cs typeface="Microsoft YaHei Light" charset="-122"/>
                <a:sym typeface="Arial"/>
              </a:rPr>
              <a:t>Distributed</a:t>
            </a:r>
            <a:r>
              <a:rPr lang="zh-CN" altLang="en-US" sz="1050" b="1" kern="0">
                <a:solidFill>
                  <a:srgbClr val="203864"/>
                </a:solidFill>
                <a:latin typeface="Century Gothic"/>
                <a:ea typeface="Microsoft YaHei Light"/>
                <a:cs typeface="Microsoft YaHei Light" charset="-122"/>
                <a:sym typeface="Arial"/>
              </a:rPr>
              <a:t> C</a:t>
            </a:r>
            <a:r>
              <a:rPr lang="en-US" altLang="zh-CN" sz="1050" b="1" kern="0" dirty="0">
                <a:solidFill>
                  <a:srgbClr val="203864"/>
                </a:solidFill>
                <a:latin typeface="Century Gothic"/>
                <a:ea typeface="Microsoft YaHei Light"/>
                <a:cs typeface="Microsoft YaHei Light" charset="-122"/>
                <a:sym typeface="Arial"/>
              </a:rPr>
              <a:t>loud</a:t>
            </a:r>
            <a:r>
              <a:rPr lang="zh-CN" altLang="en-US" sz="1050" b="1" kern="0">
                <a:solidFill>
                  <a:srgbClr val="203864"/>
                </a:solidFill>
                <a:latin typeface="Century Gothic"/>
                <a:ea typeface="Microsoft YaHei Light"/>
                <a:cs typeface="Microsoft YaHei Light" charset="-122"/>
                <a:sym typeface="Arial"/>
              </a:rPr>
              <a:t> S</a:t>
            </a:r>
            <a:r>
              <a:rPr lang="en-US" altLang="zh-CN" sz="1050" b="1" kern="0" dirty="0" err="1">
                <a:solidFill>
                  <a:srgbClr val="203864"/>
                </a:solidFill>
                <a:latin typeface="Century Gothic"/>
                <a:ea typeface="Microsoft YaHei Light"/>
                <a:cs typeface="Microsoft YaHei Light" charset="-122"/>
                <a:sym typeface="Arial"/>
              </a:rPr>
              <a:t>ite</a:t>
            </a:r>
            <a:endParaRPr kumimoji="0" sz="1050" b="1" i="0" u="none" strike="noStrike" kern="0" cap="none" spc="0" normalizeH="0" baseline="0" noProof="0" dirty="0" err="1">
              <a:ln>
                <a:noFill/>
              </a:ln>
              <a:solidFill>
                <a:srgbClr val="203864"/>
              </a:solidFill>
              <a:effectLst/>
              <a:uLnTx/>
              <a:uFillTx/>
              <a:latin typeface="Century Gothic"/>
              <a:ea typeface="Microsoft YaHei Light"/>
              <a:cs typeface="Microsoft YaHei Light" charset="-122"/>
              <a:sym typeface="Arial"/>
            </a:endParaRPr>
          </a:p>
        </p:txBody>
      </p:sp>
      <p:pic>
        <p:nvPicPr>
          <p:cNvPr id="68" name="图形 67">
            <a:extLst>
              <a:ext uri="{FF2B5EF4-FFF2-40B4-BE49-F238E27FC236}">
                <a16:creationId xmlns:a16="http://schemas.microsoft.com/office/drawing/2014/main" id="{2D8B7E8E-5673-ED4F-B5E0-3462F4D14E6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760342" y="4896062"/>
            <a:ext cx="265380" cy="265380"/>
          </a:xfrm>
          <a:prstGeom prst="rect">
            <a:avLst/>
          </a:prstGeom>
        </p:spPr>
      </p:pic>
      <p:pic>
        <p:nvPicPr>
          <p:cNvPr id="69" name="图形 68">
            <a:extLst>
              <a:ext uri="{FF2B5EF4-FFF2-40B4-BE49-F238E27FC236}">
                <a16:creationId xmlns:a16="http://schemas.microsoft.com/office/drawing/2014/main" id="{81F45C9A-9767-154C-BBA6-6219F7A1981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450599" y="4888297"/>
            <a:ext cx="228298" cy="228298"/>
          </a:xfrm>
          <a:prstGeom prst="rect">
            <a:avLst/>
          </a:prstGeom>
        </p:spPr>
      </p:pic>
      <p:pic>
        <p:nvPicPr>
          <p:cNvPr id="70" name="图形 69">
            <a:extLst>
              <a:ext uri="{FF2B5EF4-FFF2-40B4-BE49-F238E27FC236}">
                <a16:creationId xmlns:a16="http://schemas.microsoft.com/office/drawing/2014/main" id="{A302C75A-2CDA-374F-B354-3418E31E7FF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153129" y="4092581"/>
            <a:ext cx="221615" cy="221615"/>
          </a:xfrm>
          <a:prstGeom prst="rect">
            <a:avLst/>
          </a:prstGeom>
        </p:spPr>
      </p:pic>
      <p:pic>
        <p:nvPicPr>
          <p:cNvPr id="71" name="图片 70">
            <a:extLst>
              <a:ext uri="{FF2B5EF4-FFF2-40B4-BE49-F238E27FC236}">
                <a16:creationId xmlns:a16="http://schemas.microsoft.com/office/drawing/2014/main" id="{D5A22521-9437-E947-9B0E-B614935F5697}"/>
              </a:ext>
            </a:extLst>
          </p:cNvPr>
          <p:cNvPicPr>
            <a:picLocks noChangeAspect="1"/>
          </p:cNvPicPr>
          <p:nvPr/>
        </p:nvPicPr>
        <p:blipFill>
          <a:blip r:embed="rId15" cstate="print">
            <a:biLevel thresh="25000"/>
            <a:extLst>
              <a:ext uri="{28A0092B-C50C-407E-A947-70E740481C1C}">
                <a14:useLocalDpi xmlns:a14="http://schemas.microsoft.com/office/drawing/2010/main" val="0"/>
              </a:ext>
            </a:extLst>
          </a:blip>
          <a:stretch>
            <a:fillRect/>
          </a:stretch>
        </p:blipFill>
        <p:spPr>
          <a:xfrm>
            <a:off x="4101010" y="4902283"/>
            <a:ext cx="264105" cy="204567"/>
          </a:xfrm>
          <a:prstGeom prst="rect">
            <a:avLst/>
          </a:prstGeom>
        </p:spPr>
      </p:pic>
      <p:sp>
        <p:nvSpPr>
          <p:cNvPr id="73" name="矩形 72">
            <a:extLst>
              <a:ext uri="{FF2B5EF4-FFF2-40B4-BE49-F238E27FC236}">
                <a16:creationId xmlns:a16="http://schemas.microsoft.com/office/drawing/2014/main" id="{4098B95F-9549-1A4B-83ED-D3D230A5FB05}"/>
              </a:ext>
            </a:extLst>
          </p:cNvPr>
          <p:cNvSpPr/>
          <p:nvPr/>
        </p:nvSpPr>
        <p:spPr>
          <a:xfrm>
            <a:off x="7776469" y="1933732"/>
            <a:ext cx="3837964" cy="2452018"/>
          </a:xfrm>
          <a:prstGeom prst="rect">
            <a:avLst/>
          </a:prstGeom>
        </p:spPr>
        <p:txBody>
          <a:bodyPr wrap="square">
            <a:spAutoFit/>
          </a:bodyPr>
          <a:lstStyle/>
          <a:p>
            <a:pPr marL="285750" indent="-285750">
              <a:lnSpc>
                <a:spcPct val="150000"/>
              </a:lnSpc>
              <a:buClr>
                <a:srgbClr val="00B0F0"/>
              </a:buClr>
              <a:buFont typeface="Arial" panose="020B0604020202020204" pitchFamily="34" charset="0"/>
              <a:buChar char="•"/>
            </a:pPr>
            <a:r>
              <a:rPr kumimoji="1" lang="en-US" altLang="zh-CN" sz="1600" b="1" dirty="0"/>
              <a:t>Option 1: Build your Own Cloud</a:t>
            </a:r>
            <a:endParaRPr kumimoji="1" lang="en-US" altLang="zh-CN" sz="1600" dirty="0"/>
          </a:p>
          <a:p>
            <a:pPr lvl="1">
              <a:lnSpc>
                <a:spcPct val="150000"/>
              </a:lnSpc>
              <a:buClr>
                <a:srgbClr val="00B0F0"/>
              </a:buClr>
            </a:pPr>
            <a:r>
              <a:rPr kumimoji="1" lang="en-US" altLang="zh-CN" sz="1400" dirty="0"/>
              <a:t>Partners to build, operate and collect revenue; Sangfor to provide underlining technology</a:t>
            </a:r>
          </a:p>
          <a:p>
            <a:pPr marL="285750" indent="-285750">
              <a:lnSpc>
                <a:spcPct val="150000"/>
              </a:lnSpc>
              <a:buClr>
                <a:srgbClr val="00B0F0"/>
              </a:buClr>
              <a:buFont typeface="Arial" panose="020B0604020202020204" pitchFamily="34" charset="0"/>
              <a:buChar char="•"/>
            </a:pPr>
            <a:endParaRPr kumimoji="1" lang="en-US" altLang="zh-CN" sz="1600" dirty="0"/>
          </a:p>
          <a:p>
            <a:pPr marL="285750" indent="-285750">
              <a:lnSpc>
                <a:spcPct val="150000"/>
              </a:lnSpc>
              <a:buClr>
                <a:srgbClr val="00B0F0"/>
              </a:buClr>
              <a:buFont typeface="Arial" panose="020B0604020202020204" pitchFamily="34" charset="0"/>
              <a:buChar char="•"/>
            </a:pPr>
            <a:r>
              <a:rPr kumimoji="1" lang="en-US" altLang="zh-CN" sz="1600" b="1" dirty="0"/>
              <a:t>Option 2: Joint Investment</a:t>
            </a:r>
          </a:p>
          <a:p>
            <a:pPr lvl="1">
              <a:lnSpc>
                <a:spcPct val="150000"/>
              </a:lnSpc>
              <a:buClr>
                <a:srgbClr val="00B0F0"/>
              </a:buClr>
            </a:pPr>
            <a:r>
              <a:rPr kumimoji="1" lang="en-US" altLang="zh-CN" sz="1400" dirty="0"/>
              <a:t>shared operation, revenue sharing</a:t>
            </a:r>
            <a:endParaRPr lang="zh-CN" altLang="en-US" sz="1400" dirty="0"/>
          </a:p>
        </p:txBody>
      </p:sp>
      <p:sp>
        <p:nvSpPr>
          <p:cNvPr id="74" name="标题 1">
            <a:extLst>
              <a:ext uri="{FF2B5EF4-FFF2-40B4-BE49-F238E27FC236}">
                <a16:creationId xmlns:a16="http://schemas.microsoft.com/office/drawing/2014/main" id="{0C4327D6-1F03-1646-8C60-401235BD6F1E}"/>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err="1"/>
              <a:t>Sangfor's</a:t>
            </a:r>
            <a:r>
              <a:rPr kumimoji="1" lang="en-US" altLang="zh-CN" sz="2400" dirty="0"/>
              <a:t> Flexible</a:t>
            </a:r>
            <a:r>
              <a:rPr kumimoji="1" lang="zh-CN" altLang="en-US" sz="2400" dirty="0"/>
              <a:t> </a:t>
            </a:r>
            <a:r>
              <a:rPr kumimoji="1" lang="en-US" altLang="zh-CN" sz="2400" dirty="0"/>
              <a:t>Managed</a:t>
            </a:r>
            <a:r>
              <a:rPr kumimoji="1" lang="zh-CN" altLang="en-US" sz="2400" dirty="0"/>
              <a:t> </a:t>
            </a:r>
            <a:r>
              <a:rPr kumimoji="1" lang="en-US" altLang="zh-CN" sz="2400" dirty="0"/>
              <a:t>cloud</a:t>
            </a:r>
            <a:r>
              <a:rPr kumimoji="1" lang="zh-CN" altLang="en-US" sz="2400" dirty="0"/>
              <a:t> </a:t>
            </a:r>
            <a:r>
              <a:rPr kumimoji="1" lang="en-US" altLang="zh-CN" sz="2400" dirty="0"/>
              <a:t>Service</a:t>
            </a:r>
            <a:r>
              <a:rPr kumimoji="1" lang="zh-CN" altLang="en-US" sz="2400" dirty="0"/>
              <a:t> </a:t>
            </a:r>
            <a:r>
              <a:rPr kumimoji="1" lang="en-US" altLang="zh-CN" sz="2400" dirty="0"/>
              <a:t>Busines</a:t>
            </a:r>
            <a:r>
              <a:rPr kumimoji="1" lang="zh-CN" altLang="en-US" sz="2400" dirty="0"/>
              <a:t> </a:t>
            </a:r>
            <a:r>
              <a:rPr kumimoji="1" lang="en-US" altLang="zh-CN" sz="2400" dirty="0"/>
              <a:t>Model</a:t>
            </a:r>
            <a:endParaRPr kumimoji="1" lang="zh-CN" altLang="zh-CN" sz="2400" b="0" dirty="0">
              <a:ea typeface="+mj-lt"/>
              <a:cs typeface="+mj-lt"/>
            </a:endParaRPr>
          </a:p>
        </p:txBody>
      </p:sp>
    </p:spTree>
    <p:extLst>
      <p:ext uri="{BB962C8B-B14F-4D97-AF65-F5344CB8AC3E}">
        <p14:creationId xmlns:p14="http://schemas.microsoft.com/office/powerpoint/2010/main" val="2157800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7E773CFB-8B16-F443-A26B-33934E99B73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 name="灯片编号占位符 4">
            <a:extLst>
              <a:ext uri="{FF2B5EF4-FFF2-40B4-BE49-F238E27FC236}">
                <a16:creationId xmlns:a16="http://schemas.microsoft.com/office/drawing/2014/main" id="{D0711C61-9C1E-684B-9BE1-4B0A4BEC540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grpSp>
        <p:nvGrpSpPr>
          <p:cNvPr id="6" name="组合 5">
            <a:extLst>
              <a:ext uri="{FF2B5EF4-FFF2-40B4-BE49-F238E27FC236}">
                <a16:creationId xmlns:a16="http://schemas.microsoft.com/office/drawing/2014/main" id="{F135AD3C-D811-5B4E-9D58-2BB9011D9E62}"/>
              </a:ext>
            </a:extLst>
          </p:cNvPr>
          <p:cNvGrpSpPr/>
          <p:nvPr/>
        </p:nvGrpSpPr>
        <p:grpSpPr>
          <a:xfrm>
            <a:off x="459943" y="1716103"/>
            <a:ext cx="11272113" cy="3597988"/>
            <a:chOff x="1213713" y="1862017"/>
            <a:chExt cx="9661525" cy="3597988"/>
          </a:xfrm>
        </p:grpSpPr>
        <p:grpSp>
          <p:nvGrpSpPr>
            <p:cNvPr id="7" name="Group 2">
              <a:extLst>
                <a:ext uri="{FF2B5EF4-FFF2-40B4-BE49-F238E27FC236}">
                  <a16:creationId xmlns:a16="http://schemas.microsoft.com/office/drawing/2014/main" id="{3FB3E577-EFF1-8749-88A1-CEE33F357734}"/>
                </a:ext>
              </a:extLst>
            </p:cNvPr>
            <p:cNvGrpSpPr>
              <a:grpSpLocks/>
            </p:cNvGrpSpPr>
            <p:nvPr/>
          </p:nvGrpSpPr>
          <p:grpSpPr bwMode="auto">
            <a:xfrm>
              <a:off x="1213713" y="1862017"/>
              <a:ext cx="2238375" cy="3597988"/>
              <a:chOff x="0" y="-143155"/>
              <a:chExt cx="1582540" cy="1849272"/>
            </a:xfrm>
          </p:grpSpPr>
          <p:sp>
            <p:nvSpPr>
              <p:cNvPr id="26" name="MH_Text_1">
                <a:extLst>
                  <a:ext uri="{FF2B5EF4-FFF2-40B4-BE49-F238E27FC236}">
                    <a16:creationId xmlns:a16="http://schemas.microsoft.com/office/drawing/2014/main" id="{E5A4860A-FF9A-FA46-B78D-8A5098998BE0}"/>
                  </a:ext>
                </a:extLst>
              </p:cNvPr>
              <p:cNvSpPr>
                <a:spLocks noChangeArrowheads="1"/>
              </p:cNvSpPr>
              <p:nvPr/>
            </p:nvSpPr>
            <p:spPr bwMode="auto">
              <a:xfrm>
                <a:off x="0" y="-143155"/>
                <a:ext cx="1582540" cy="1764925"/>
              </a:xfrm>
              <a:prstGeom prst="rect">
                <a:avLst/>
              </a:prstGeom>
              <a:solidFill>
                <a:srgbClr val="30A1DC">
                  <a:alpha val="6000"/>
                </a:srgbClr>
              </a:solidFill>
              <a:ln w="9525">
                <a:solidFill>
                  <a:srgbClr val="00B0F0"/>
                </a:solidFill>
                <a:prstDash val="dash"/>
                <a:miter lim="800000"/>
                <a:headEnd/>
                <a:tailEnd/>
              </a:ln>
            </p:spPr>
            <p:txBody>
              <a:bodyPr lIns="91440" tIns="792000" rIns="91440" bIns="14400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None/>
                </a:pPr>
                <a:r>
                  <a:rPr lang="en-US" altLang="zh-CN" sz="1400" dirty="0">
                    <a:solidFill>
                      <a:srgbClr val="333333"/>
                    </a:solidFill>
                    <a:latin typeface="Century Gothic"/>
                    <a:ea typeface="Microsoft YaHei"/>
                    <a:sym typeface="Microsoft YaHei" panose="020B0503020204020204" pitchFamily="34" charset="-122"/>
                  </a:rPr>
                  <a:t>Hosting</a:t>
                </a:r>
                <a:r>
                  <a:rPr lang="zh-CN" altLang="en-US" sz="1400">
                    <a:solidFill>
                      <a:srgbClr val="333333"/>
                    </a:solidFill>
                    <a:latin typeface="Century Gothic"/>
                    <a:ea typeface="Microsoft YaHei"/>
                    <a:sym typeface="Microsoft YaHei" panose="020B0503020204020204" pitchFamily="34" charset="-122"/>
                  </a:rPr>
                  <a:t> a </a:t>
                </a:r>
                <a:r>
                  <a:rPr lang="en-US" altLang="zh-CN" sz="1400" dirty="0">
                    <a:solidFill>
                      <a:srgbClr val="333333"/>
                    </a:solidFill>
                    <a:latin typeface="Century Gothic"/>
                    <a:ea typeface="Microsoft YaHei"/>
                    <a:sym typeface="Microsoft YaHei" panose="020B0503020204020204" pitchFamily="34" charset="-122"/>
                  </a:rPr>
                  <a:t>data</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center</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enables</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IT to</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focus</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on</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business</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innovation</a:t>
                </a:r>
                <a:endParaRPr lang="en-US" altLang="en-US" sz="1400" dirty="0">
                  <a:solidFill>
                    <a:srgbClr val="333333"/>
                  </a:solidFill>
                  <a:latin typeface="Century Gothic"/>
                  <a:ea typeface="Microsoft YaHei"/>
                  <a:sym typeface="Microsoft YaHei" panose="020B0503020204020204" pitchFamily="34" charset="-122"/>
                </a:endParaRPr>
              </a:p>
            </p:txBody>
          </p:sp>
          <p:sp>
            <p:nvSpPr>
              <p:cNvPr id="27" name="MH_Other_1">
                <a:extLst>
                  <a:ext uri="{FF2B5EF4-FFF2-40B4-BE49-F238E27FC236}">
                    <a16:creationId xmlns:a16="http://schemas.microsoft.com/office/drawing/2014/main" id="{B338C66B-2F06-C84B-B4B8-4353A1438B4E}"/>
                  </a:ext>
                </a:extLst>
              </p:cNvPr>
              <p:cNvSpPr>
                <a:spLocks noChangeArrowheads="1"/>
              </p:cNvSpPr>
              <p:nvPr/>
            </p:nvSpPr>
            <p:spPr bwMode="auto">
              <a:xfrm>
                <a:off x="320132" y="1511626"/>
                <a:ext cx="943786" cy="194491"/>
              </a:xfrm>
              <a:prstGeom prst="rect">
                <a:avLst/>
              </a:prstGeom>
              <a:solidFill>
                <a:srgbClr val="30A1D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r>
                  <a:rPr lang="en-US" altLang="en-US" sz="1800" b="1"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PART 1</a:t>
                </a:r>
                <a:endParaRPr lang="zh-CN" altLang="en-US" sz="1800" b="1"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8" name="MH_SubTitle_1">
                <a:extLst>
                  <a:ext uri="{FF2B5EF4-FFF2-40B4-BE49-F238E27FC236}">
                    <a16:creationId xmlns:a16="http://schemas.microsoft.com/office/drawing/2014/main" id="{5C924053-C86C-424F-AA9F-46A42B0361FF}"/>
                  </a:ext>
                </a:extLst>
              </p:cNvPr>
              <p:cNvSpPr>
                <a:spLocks noChangeArrowheads="1"/>
              </p:cNvSpPr>
              <p:nvPr/>
            </p:nvSpPr>
            <p:spPr bwMode="auto">
              <a:xfrm>
                <a:off x="0" y="-78017"/>
                <a:ext cx="1582540" cy="36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600" b="1" dirty="0">
                    <a:solidFill>
                      <a:srgbClr val="30A1DC"/>
                    </a:solidFill>
                    <a:latin typeface="Century Gothic" panose="020B0502020202020204" pitchFamily="34" charset="0"/>
                    <a:ea typeface="Microsoft YaHei" panose="020B0503020204020204" pitchFamily="34" charset="-122"/>
                    <a:sym typeface="Microsoft YaHei" panose="020B0503020204020204" pitchFamily="34" charset="-122"/>
                  </a:rPr>
                  <a:t>Managed</a:t>
                </a:r>
                <a:r>
                  <a:rPr lang="zh-CN" altLang="en-US" sz="1600" b="1" dirty="0">
                    <a:solidFill>
                      <a:srgbClr val="30A1DC"/>
                    </a:solidFill>
                    <a:latin typeface="Century Gothic" panose="020B0502020202020204" pitchFamily="34" charset="0"/>
                    <a:ea typeface="Microsoft YaHei" panose="020B0503020204020204" pitchFamily="34" charset="-122"/>
                    <a:sym typeface="Microsoft YaHei" panose="020B0503020204020204" pitchFamily="34" charset="-122"/>
                  </a:rPr>
                  <a:t> </a:t>
                </a:r>
                <a:endParaRPr lang="en-US" altLang="zh-CN" sz="1600" b="1" dirty="0">
                  <a:solidFill>
                    <a:srgbClr val="30A1DC"/>
                  </a:solidFill>
                  <a:latin typeface="Century Gothic" panose="020B0502020202020204" pitchFamily="34" charset="0"/>
                  <a:ea typeface="Microsoft YaHei" panose="020B0503020204020204" pitchFamily="34" charset="-122"/>
                  <a:sym typeface="Microsoft YaHei" panose="020B0503020204020204" pitchFamily="34" charset="-122"/>
                </a:endParaRPr>
              </a:p>
              <a:p>
                <a:pPr algn="ctr">
                  <a:spcBef>
                    <a:spcPct val="0"/>
                  </a:spcBef>
                  <a:buNone/>
                </a:pPr>
                <a:r>
                  <a:rPr lang="en-US" altLang="zh-CN" sz="1600" b="1" dirty="0">
                    <a:solidFill>
                      <a:srgbClr val="30A1DC"/>
                    </a:solidFill>
                    <a:latin typeface="Century Gothic"/>
                    <a:ea typeface="Microsoft YaHei"/>
                    <a:sym typeface="Microsoft YaHei" panose="020B0503020204020204" pitchFamily="34" charset="-122"/>
                  </a:rPr>
                  <a:t>Private</a:t>
                </a:r>
                <a:r>
                  <a:rPr lang="zh-CN" altLang="en-US" sz="1600" b="1" dirty="0">
                    <a:solidFill>
                      <a:srgbClr val="30A1DC"/>
                    </a:solidFill>
                    <a:latin typeface="Century Gothic"/>
                    <a:ea typeface="Microsoft YaHei"/>
                    <a:sym typeface="Microsoft YaHei" panose="020B0503020204020204" pitchFamily="34" charset="-122"/>
                  </a:rPr>
                  <a:t> C</a:t>
                </a:r>
                <a:r>
                  <a:rPr lang="en-US" altLang="zh-CN" sz="1600" b="1" dirty="0">
                    <a:solidFill>
                      <a:srgbClr val="30A1DC"/>
                    </a:solidFill>
                    <a:latin typeface="Century Gothic"/>
                    <a:ea typeface="Microsoft YaHei"/>
                    <a:sym typeface="Microsoft YaHei" panose="020B0503020204020204" pitchFamily="34" charset="-122"/>
                  </a:rPr>
                  <a:t>loud</a:t>
                </a:r>
                <a:endParaRPr lang="zh-CN" altLang="en-US" sz="1600" b="1" dirty="0">
                  <a:solidFill>
                    <a:srgbClr val="30A1DC"/>
                  </a:solidFill>
                  <a:latin typeface="Century Gothic"/>
                  <a:ea typeface="Microsoft YaHei"/>
                  <a:sym typeface="Microsoft YaHei" panose="020B0503020204020204" pitchFamily="34" charset="-122"/>
                </a:endParaRPr>
              </a:p>
            </p:txBody>
          </p:sp>
          <p:sp>
            <p:nvSpPr>
              <p:cNvPr id="29" name="MH_Other_2">
                <a:extLst>
                  <a:ext uri="{FF2B5EF4-FFF2-40B4-BE49-F238E27FC236}">
                    <a16:creationId xmlns:a16="http://schemas.microsoft.com/office/drawing/2014/main" id="{2771A6A1-B325-294E-9ABC-B8037CC4BAF0}"/>
                  </a:ext>
                </a:extLst>
              </p:cNvPr>
              <p:cNvSpPr>
                <a:spLocks noChangeShapeType="1"/>
              </p:cNvSpPr>
              <p:nvPr/>
            </p:nvSpPr>
            <p:spPr bwMode="auto">
              <a:xfrm>
                <a:off x="66443" y="366722"/>
                <a:ext cx="1451165" cy="1"/>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 name="MH_Other_3">
                <a:extLst>
                  <a:ext uri="{FF2B5EF4-FFF2-40B4-BE49-F238E27FC236}">
                    <a16:creationId xmlns:a16="http://schemas.microsoft.com/office/drawing/2014/main" id="{8CC3375C-05AA-7540-A18B-4A9B03024C1D}"/>
                  </a:ext>
                </a:extLst>
              </p:cNvPr>
              <p:cNvSpPr>
                <a:spLocks noChangeShapeType="1"/>
              </p:cNvSpPr>
              <p:nvPr/>
            </p:nvSpPr>
            <p:spPr bwMode="auto">
              <a:xfrm>
                <a:off x="588923" y="366722"/>
                <a:ext cx="404696" cy="1"/>
              </a:xfrm>
              <a:prstGeom prst="line">
                <a:avLst/>
              </a:prstGeom>
              <a:noFill/>
              <a:ln w="38100">
                <a:solidFill>
                  <a:srgbClr val="30A1DC"/>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 name="Group 8">
              <a:extLst>
                <a:ext uri="{FF2B5EF4-FFF2-40B4-BE49-F238E27FC236}">
                  <a16:creationId xmlns:a16="http://schemas.microsoft.com/office/drawing/2014/main" id="{4BEF2A49-F489-064E-BA0E-2F6981D8C980}"/>
                </a:ext>
              </a:extLst>
            </p:cNvPr>
            <p:cNvGrpSpPr>
              <a:grpSpLocks/>
            </p:cNvGrpSpPr>
            <p:nvPr/>
          </p:nvGrpSpPr>
          <p:grpSpPr bwMode="auto">
            <a:xfrm>
              <a:off x="3687038" y="1862019"/>
              <a:ext cx="2238375" cy="3597974"/>
              <a:chOff x="0" y="-143154"/>
              <a:chExt cx="1582540" cy="1849265"/>
            </a:xfrm>
          </p:grpSpPr>
          <p:sp>
            <p:nvSpPr>
              <p:cNvPr id="21" name="MH_Text_2">
                <a:extLst>
                  <a:ext uri="{FF2B5EF4-FFF2-40B4-BE49-F238E27FC236}">
                    <a16:creationId xmlns:a16="http://schemas.microsoft.com/office/drawing/2014/main" id="{34F36DAB-74A5-FD41-89D5-701E0B838F8C}"/>
                  </a:ext>
                </a:extLst>
              </p:cNvPr>
              <p:cNvSpPr>
                <a:spLocks noChangeArrowheads="1"/>
              </p:cNvSpPr>
              <p:nvPr/>
            </p:nvSpPr>
            <p:spPr bwMode="auto">
              <a:xfrm>
                <a:off x="0" y="-143154"/>
                <a:ext cx="1582540" cy="1764924"/>
              </a:xfrm>
              <a:prstGeom prst="rect">
                <a:avLst/>
              </a:prstGeom>
              <a:solidFill>
                <a:srgbClr val="EA6E4A">
                  <a:alpha val="10000"/>
                </a:srgbClr>
              </a:solidFill>
              <a:ln w="9525">
                <a:solidFill>
                  <a:srgbClr val="EA6E4A"/>
                </a:solidFill>
                <a:prstDash val="dash"/>
                <a:miter lim="800000"/>
                <a:headEnd/>
                <a:tailEnd/>
              </a:ln>
            </p:spPr>
            <p:txBody>
              <a:bodyPr tIns="792000" bIns="14400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Offering</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the</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best</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service</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and</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performance</a:t>
                </a:r>
                <a:r>
                  <a:rPr lang="zh-CN"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rPr>
                  <a:t>improvement</a:t>
                </a:r>
                <a:endParaRPr lang="en-US" altLang="en-US" sz="1400" dirty="0">
                  <a:latin typeface="Century Gothic" panose="020B0502020202020204" pitchFamily="34" charset="0"/>
                </a:endParaRPr>
              </a:p>
            </p:txBody>
          </p:sp>
          <p:sp>
            <p:nvSpPr>
              <p:cNvPr id="22" name="MH_Other_4">
                <a:extLst>
                  <a:ext uri="{FF2B5EF4-FFF2-40B4-BE49-F238E27FC236}">
                    <a16:creationId xmlns:a16="http://schemas.microsoft.com/office/drawing/2014/main" id="{09985F3C-E328-5B4C-83E7-93056DECC5D3}"/>
                  </a:ext>
                </a:extLst>
              </p:cNvPr>
              <p:cNvSpPr>
                <a:spLocks noChangeArrowheads="1"/>
              </p:cNvSpPr>
              <p:nvPr/>
            </p:nvSpPr>
            <p:spPr bwMode="auto">
              <a:xfrm>
                <a:off x="318623" y="1511626"/>
                <a:ext cx="943786" cy="194485"/>
              </a:xfrm>
              <a:prstGeom prst="rect">
                <a:avLst/>
              </a:prstGeom>
              <a:solidFill>
                <a:srgbClr val="EA6E4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r>
                  <a:rPr lang="en-US" altLang="en-US" sz="1800" b="1">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PART 2</a:t>
                </a:r>
                <a:endParaRPr lang="zh-CN" altLang="en-US" sz="1800" b="1">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3" name="MH_SubTitle_2">
                <a:extLst>
                  <a:ext uri="{FF2B5EF4-FFF2-40B4-BE49-F238E27FC236}">
                    <a16:creationId xmlns:a16="http://schemas.microsoft.com/office/drawing/2014/main" id="{1B833C6C-EF65-3849-B444-673B313E6DC1}"/>
                  </a:ext>
                </a:extLst>
              </p:cNvPr>
              <p:cNvSpPr>
                <a:spLocks noChangeArrowheads="1"/>
              </p:cNvSpPr>
              <p:nvPr/>
            </p:nvSpPr>
            <p:spPr bwMode="auto">
              <a:xfrm>
                <a:off x="0" y="-65510"/>
                <a:ext cx="1582540" cy="36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None/>
                </a:pPr>
                <a:r>
                  <a:rPr lang="en-US" altLang="zh-CN" sz="1600" b="1" dirty="0">
                    <a:solidFill>
                      <a:srgbClr val="EA6E4A"/>
                    </a:solidFill>
                    <a:latin typeface="Century Gothic"/>
                    <a:ea typeface="Microsoft YaHei"/>
                    <a:sym typeface="Microsoft YaHei" panose="020B0503020204020204" pitchFamily="34" charset="-122"/>
                  </a:rPr>
                  <a:t>Managed</a:t>
                </a:r>
                <a:r>
                  <a:rPr lang="zh-CN" altLang="en-US" sz="1600" b="1">
                    <a:solidFill>
                      <a:srgbClr val="EA6E4A"/>
                    </a:solidFill>
                    <a:latin typeface="Century Gothic"/>
                    <a:ea typeface="Microsoft YaHei"/>
                    <a:sym typeface="Microsoft YaHei" panose="020B0503020204020204" pitchFamily="34" charset="-122"/>
                  </a:rPr>
                  <a:t> C</a:t>
                </a:r>
                <a:r>
                  <a:rPr lang="en-US" altLang="zh-CN" sz="1600" b="1" dirty="0" err="1">
                    <a:solidFill>
                      <a:srgbClr val="EA6E4A"/>
                    </a:solidFill>
                    <a:latin typeface="Century Gothic"/>
                    <a:ea typeface="Microsoft YaHei"/>
                    <a:sym typeface="Microsoft YaHei" panose="020B0503020204020204" pitchFamily="34" charset="-122"/>
                  </a:rPr>
                  <a:t>ritical</a:t>
                </a:r>
                <a:r>
                  <a:rPr lang="zh-CN" altLang="en-US" sz="1600" b="1" dirty="0">
                    <a:solidFill>
                      <a:srgbClr val="EA6E4A"/>
                    </a:solidFill>
                    <a:latin typeface="Century Gothic"/>
                    <a:ea typeface="Microsoft YaHei"/>
                    <a:sym typeface="Microsoft YaHei" panose="020B0503020204020204" pitchFamily="34" charset="-122"/>
                  </a:rPr>
                  <a:t> </a:t>
                </a:r>
              </a:p>
              <a:p>
                <a:pPr algn="ctr">
                  <a:spcBef>
                    <a:spcPct val="0"/>
                  </a:spcBef>
                  <a:buNone/>
                </a:pPr>
                <a:r>
                  <a:rPr lang="zh-CN" altLang="en-US" sz="1600" b="1">
                    <a:solidFill>
                      <a:srgbClr val="EA6E4A"/>
                    </a:solidFill>
                    <a:latin typeface="Century Gothic"/>
                    <a:ea typeface="Microsoft YaHei"/>
                    <a:sym typeface="Microsoft YaHei" panose="020B0503020204020204" pitchFamily="34" charset="-122"/>
                  </a:rPr>
                  <a:t>A</a:t>
                </a:r>
                <a:r>
                  <a:rPr lang="en-US" altLang="zh-CN" sz="1600" b="1" dirty="0" err="1">
                    <a:solidFill>
                      <a:srgbClr val="EA6E4A"/>
                    </a:solidFill>
                    <a:latin typeface="Century Gothic"/>
                    <a:ea typeface="Microsoft YaHei"/>
                    <a:sym typeface="Microsoft YaHei" panose="020B0503020204020204" pitchFamily="34" charset="-122"/>
                  </a:rPr>
                  <a:t>pplication</a:t>
                </a:r>
                <a:endParaRPr lang="zh-CN" altLang="en-US" sz="1600" b="1" dirty="0" err="1">
                  <a:solidFill>
                    <a:srgbClr val="EA6E4A"/>
                  </a:solidFill>
                  <a:latin typeface="Century Gothic"/>
                  <a:ea typeface="Microsoft YaHei"/>
                </a:endParaRPr>
              </a:p>
            </p:txBody>
          </p:sp>
          <p:sp>
            <p:nvSpPr>
              <p:cNvPr id="24" name="MH_Other_5">
                <a:extLst>
                  <a:ext uri="{FF2B5EF4-FFF2-40B4-BE49-F238E27FC236}">
                    <a16:creationId xmlns:a16="http://schemas.microsoft.com/office/drawing/2014/main" id="{18D54155-B812-104B-B413-F29B3EE5A903}"/>
                  </a:ext>
                </a:extLst>
              </p:cNvPr>
              <p:cNvSpPr>
                <a:spLocks noChangeShapeType="1"/>
              </p:cNvSpPr>
              <p:nvPr/>
            </p:nvSpPr>
            <p:spPr bwMode="auto">
              <a:xfrm>
                <a:off x="66443" y="366722"/>
                <a:ext cx="1449655" cy="1"/>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 name="MH_Other_6">
                <a:extLst>
                  <a:ext uri="{FF2B5EF4-FFF2-40B4-BE49-F238E27FC236}">
                    <a16:creationId xmlns:a16="http://schemas.microsoft.com/office/drawing/2014/main" id="{68212642-85A0-EE4E-99B1-1155ADFEAC67}"/>
                  </a:ext>
                </a:extLst>
              </p:cNvPr>
              <p:cNvSpPr>
                <a:spLocks noChangeShapeType="1"/>
              </p:cNvSpPr>
              <p:nvPr/>
            </p:nvSpPr>
            <p:spPr bwMode="auto">
              <a:xfrm>
                <a:off x="588922" y="366722"/>
                <a:ext cx="404696" cy="1"/>
              </a:xfrm>
              <a:prstGeom prst="line">
                <a:avLst/>
              </a:prstGeom>
              <a:noFill/>
              <a:ln w="38100">
                <a:solidFill>
                  <a:srgbClr val="EA6E4A"/>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 name="Group 14">
              <a:extLst>
                <a:ext uri="{FF2B5EF4-FFF2-40B4-BE49-F238E27FC236}">
                  <a16:creationId xmlns:a16="http://schemas.microsoft.com/office/drawing/2014/main" id="{7C364B45-732D-604A-A2B3-A3E7CC356774}"/>
                </a:ext>
              </a:extLst>
            </p:cNvPr>
            <p:cNvGrpSpPr>
              <a:grpSpLocks/>
            </p:cNvGrpSpPr>
            <p:nvPr/>
          </p:nvGrpSpPr>
          <p:grpSpPr bwMode="auto">
            <a:xfrm>
              <a:off x="6160363" y="1862019"/>
              <a:ext cx="2239963" cy="3597986"/>
              <a:chOff x="0" y="-143154"/>
              <a:chExt cx="1584049" cy="1849271"/>
            </a:xfrm>
          </p:grpSpPr>
          <p:sp>
            <p:nvSpPr>
              <p:cNvPr id="16" name="MH_Text_3">
                <a:extLst>
                  <a:ext uri="{FF2B5EF4-FFF2-40B4-BE49-F238E27FC236}">
                    <a16:creationId xmlns:a16="http://schemas.microsoft.com/office/drawing/2014/main" id="{57B5091E-461E-3145-82C7-5F23F24FA01E}"/>
                  </a:ext>
                </a:extLst>
              </p:cNvPr>
              <p:cNvSpPr>
                <a:spLocks noChangeArrowheads="1"/>
              </p:cNvSpPr>
              <p:nvPr/>
            </p:nvSpPr>
            <p:spPr bwMode="auto">
              <a:xfrm>
                <a:off x="0" y="-143154"/>
                <a:ext cx="1584049" cy="1764924"/>
              </a:xfrm>
              <a:prstGeom prst="rect">
                <a:avLst/>
              </a:prstGeom>
              <a:solidFill>
                <a:schemeClr val="accent6">
                  <a:alpha val="8000"/>
                </a:schemeClr>
              </a:solidFill>
              <a:ln w="9525">
                <a:solidFill>
                  <a:schemeClr val="accent6"/>
                </a:solidFill>
                <a:prstDash val="dash"/>
                <a:miter lim="800000"/>
                <a:headEnd/>
                <a:tailEnd/>
              </a:ln>
            </p:spPr>
            <p:txBody>
              <a:bodyPr lIns="72000" tIns="792000" rIns="91440" bIns="14400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None/>
                </a:pPr>
                <a:r>
                  <a:rPr lang="en-US" altLang="zh-CN" sz="1400" dirty="0">
                    <a:solidFill>
                      <a:srgbClr val="333333"/>
                    </a:solidFill>
                    <a:latin typeface="Century Gothic"/>
                    <a:ea typeface="Microsoft YaHei"/>
                    <a:sym typeface="Microsoft YaHei" panose="020B0503020204020204" pitchFamily="34" charset="-122"/>
                  </a:rPr>
                  <a:t>Protect</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and</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restore</a:t>
                </a:r>
                <a:r>
                  <a:rPr lang="zh-CN" altLang="en-US" sz="1400">
                    <a:solidFill>
                      <a:srgbClr val="333333"/>
                    </a:solidFill>
                    <a:latin typeface="Century Gothic"/>
                    <a:ea typeface="Microsoft YaHei"/>
                    <a:sym typeface="Microsoft YaHei" panose="020B0503020204020204" pitchFamily="34" charset="-122"/>
                  </a:rPr>
                  <a:t> on-</a:t>
                </a:r>
                <a:r>
                  <a:rPr lang="en-US" altLang="zh-CN" sz="1400" dirty="0">
                    <a:solidFill>
                      <a:srgbClr val="333333"/>
                    </a:solidFill>
                    <a:latin typeface="Century Gothic"/>
                    <a:ea typeface="Microsoft YaHei"/>
                    <a:sym typeface="Microsoft YaHei" panose="020B0503020204020204" pitchFamily="34" charset="-122"/>
                  </a:rPr>
                  <a:t>premise</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critical</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data</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with</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managed</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cloud</a:t>
                </a:r>
                <a:r>
                  <a:rPr lang="zh-CN" altLang="en-US" sz="1400" dirty="0">
                    <a:solidFill>
                      <a:srgbClr val="333333"/>
                    </a:solidFill>
                    <a:latin typeface="Century Gothic"/>
                    <a:ea typeface="Microsoft YaHei"/>
                    <a:sym typeface="Microsoft YaHei" panose="020B0503020204020204" pitchFamily="34" charset="-122"/>
                  </a:rPr>
                  <a:t> </a:t>
                </a:r>
                <a:endParaRPr lang="en-US"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17" name="MH_Other_7">
                <a:extLst>
                  <a:ext uri="{FF2B5EF4-FFF2-40B4-BE49-F238E27FC236}">
                    <a16:creationId xmlns:a16="http://schemas.microsoft.com/office/drawing/2014/main" id="{BA5DBE15-4282-A04A-80FA-AC1434B06612}"/>
                  </a:ext>
                </a:extLst>
              </p:cNvPr>
              <p:cNvSpPr>
                <a:spLocks noChangeArrowheads="1"/>
              </p:cNvSpPr>
              <p:nvPr/>
            </p:nvSpPr>
            <p:spPr bwMode="auto">
              <a:xfrm>
                <a:off x="320131" y="1511626"/>
                <a:ext cx="943786" cy="194491"/>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r>
                  <a:rPr lang="en-US" altLang="en-US" sz="1800" b="1"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PART 3</a:t>
                </a:r>
                <a:endParaRPr lang="zh-CN" altLang="en-US" sz="1800" b="1"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18" name="MH_SubTitle_3">
                <a:extLst>
                  <a:ext uri="{FF2B5EF4-FFF2-40B4-BE49-F238E27FC236}">
                    <a16:creationId xmlns:a16="http://schemas.microsoft.com/office/drawing/2014/main" id="{318A7885-8FBB-2F45-976F-92083BB8663C}"/>
                  </a:ext>
                </a:extLst>
              </p:cNvPr>
              <p:cNvSpPr>
                <a:spLocks noChangeArrowheads="1"/>
              </p:cNvSpPr>
              <p:nvPr/>
            </p:nvSpPr>
            <p:spPr bwMode="auto">
              <a:xfrm>
                <a:off x="114671" y="-60295"/>
                <a:ext cx="1354705" cy="36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6000" tIns="0" rIns="7200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r>
                  <a:rPr lang="en-US" altLang="zh-CN" sz="1600" b="1" dirty="0">
                    <a:solidFill>
                      <a:schemeClr val="accent6"/>
                    </a:solidFill>
                    <a:latin typeface="Century Gothic"/>
                    <a:ea typeface="Microsoft YaHei"/>
                    <a:sym typeface="Microsoft YaHei" panose="020B0503020204020204" pitchFamily="34" charset="-122"/>
                  </a:rPr>
                  <a:t>Backup</a:t>
                </a:r>
                <a:r>
                  <a:rPr lang="zh-CN" altLang="en-US" sz="1600" b="1">
                    <a:solidFill>
                      <a:schemeClr val="accent6"/>
                    </a:solidFill>
                    <a:latin typeface="Century Gothic"/>
                    <a:ea typeface="Microsoft YaHei"/>
                    <a:sym typeface="Microsoft YaHei" panose="020B0503020204020204" pitchFamily="34" charset="-122"/>
                  </a:rPr>
                  <a:t>-as-a-Service</a:t>
                </a:r>
                <a:endParaRPr lang="en-US" altLang="zh-CN" sz="1600" b="1" dirty="0">
                  <a:solidFill>
                    <a:schemeClr val="accent6"/>
                  </a:solidFill>
                  <a:latin typeface="Century Gothic" panose="020B0502020202020204" pitchFamily="34" charset="0"/>
                  <a:ea typeface="Microsoft YaHei" panose="020B0503020204020204" pitchFamily="34" charset="-122"/>
                </a:endParaRPr>
              </a:p>
            </p:txBody>
          </p:sp>
          <p:sp>
            <p:nvSpPr>
              <p:cNvPr id="19" name="MH_Other_8">
                <a:extLst>
                  <a:ext uri="{FF2B5EF4-FFF2-40B4-BE49-F238E27FC236}">
                    <a16:creationId xmlns:a16="http://schemas.microsoft.com/office/drawing/2014/main" id="{D91FBCCC-DA1F-6244-909C-84B52CCFAE5F}"/>
                  </a:ext>
                </a:extLst>
              </p:cNvPr>
              <p:cNvSpPr>
                <a:spLocks noChangeShapeType="1"/>
              </p:cNvSpPr>
              <p:nvPr/>
            </p:nvSpPr>
            <p:spPr bwMode="auto">
              <a:xfrm>
                <a:off x="66443" y="366722"/>
                <a:ext cx="1451165" cy="1"/>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MH_Other_9">
                <a:extLst>
                  <a:ext uri="{FF2B5EF4-FFF2-40B4-BE49-F238E27FC236}">
                    <a16:creationId xmlns:a16="http://schemas.microsoft.com/office/drawing/2014/main" id="{EBE769F5-9A53-F048-ADE8-08C8942E282B}"/>
                  </a:ext>
                </a:extLst>
              </p:cNvPr>
              <p:cNvSpPr>
                <a:spLocks noChangeShapeType="1"/>
              </p:cNvSpPr>
              <p:nvPr/>
            </p:nvSpPr>
            <p:spPr bwMode="auto">
              <a:xfrm>
                <a:off x="588922" y="366722"/>
                <a:ext cx="406205" cy="1"/>
              </a:xfrm>
              <a:prstGeom prst="line">
                <a:avLst/>
              </a:prstGeom>
              <a:noFill/>
              <a:ln w="38100">
                <a:solidFill>
                  <a:schemeClr val="accent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 name="Group 20">
              <a:extLst>
                <a:ext uri="{FF2B5EF4-FFF2-40B4-BE49-F238E27FC236}">
                  <a16:creationId xmlns:a16="http://schemas.microsoft.com/office/drawing/2014/main" id="{1F37A0D7-CC65-BC41-AF21-057A91F586A3}"/>
                </a:ext>
              </a:extLst>
            </p:cNvPr>
            <p:cNvGrpSpPr>
              <a:grpSpLocks/>
            </p:cNvGrpSpPr>
            <p:nvPr/>
          </p:nvGrpSpPr>
          <p:grpSpPr bwMode="auto">
            <a:xfrm>
              <a:off x="8636863" y="1862019"/>
              <a:ext cx="2238375" cy="3597986"/>
              <a:chOff x="0" y="-143154"/>
              <a:chExt cx="1582540" cy="1849272"/>
            </a:xfrm>
          </p:grpSpPr>
          <p:sp>
            <p:nvSpPr>
              <p:cNvPr id="11" name="MH_Text_4">
                <a:extLst>
                  <a:ext uri="{FF2B5EF4-FFF2-40B4-BE49-F238E27FC236}">
                    <a16:creationId xmlns:a16="http://schemas.microsoft.com/office/drawing/2014/main" id="{BF90D3E9-F8BE-B84B-AD7A-4BE056BDF267}"/>
                  </a:ext>
                </a:extLst>
              </p:cNvPr>
              <p:cNvSpPr>
                <a:spLocks noChangeArrowheads="1"/>
              </p:cNvSpPr>
              <p:nvPr/>
            </p:nvSpPr>
            <p:spPr bwMode="auto">
              <a:xfrm>
                <a:off x="0" y="-143154"/>
                <a:ext cx="1582540" cy="1764925"/>
              </a:xfrm>
              <a:prstGeom prst="rect">
                <a:avLst/>
              </a:prstGeom>
              <a:solidFill>
                <a:srgbClr val="0070C0">
                  <a:alpha val="11000"/>
                </a:srgbClr>
              </a:solidFill>
              <a:ln w="9525">
                <a:solidFill>
                  <a:srgbClr val="0070C0"/>
                </a:solidFill>
                <a:prstDash val="dash"/>
                <a:miter lim="800000"/>
                <a:headEnd/>
                <a:tailEnd/>
              </a:ln>
            </p:spPr>
            <p:txBody>
              <a:bodyPr lIns="91440" tIns="792000" rIns="91440" bIns="14400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None/>
                </a:pPr>
                <a:r>
                  <a:rPr lang="en-US" altLang="zh-CN" sz="1400" dirty="0">
                    <a:solidFill>
                      <a:srgbClr val="333333"/>
                    </a:solidFill>
                    <a:latin typeface="Century Gothic"/>
                    <a:ea typeface="Microsoft YaHei"/>
                    <a:sym typeface="Microsoft YaHei" panose="020B0503020204020204" pitchFamily="34" charset="-122"/>
                  </a:rPr>
                  <a:t>Hosting</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service</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for</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customer</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on-premise</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data</a:t>
                </a:r>
                <a:r>
                  <a:rPr lang="zh-CN" altLang="en-US" sz="1400" dirty="0">
                    <a:solidFill>
                      <a:srgbClr val="333333"/>
                    </a:solidFill>
                    <a:latin typeface="Century Gothic"/>
                    <a:ea typeface="Microsoft YaHei"/>
                    <a:sym typeface="Microsoft YaHei" panose="020B0503020204020204" pitchFamily="34" charset="-122"/>
                  </a:rPr>
                  <a:t> </a:t>
                </a:r>
                <a:r>
                  <a:rPr lang="en-US" altLang="zh-CN" sz="1400" dirty="0">
                    <a:solidFill>
                      <a:srgbClr val="333333"/>
                    </a:solidFill>
                    <a:latin typeface="Century Gothic"/>
                    <a:ea typeface="Microsoft YaHei"/>
                    <a:sym typeface="Microsoft YaHei" panose="020B0503020204020204" pitchFamily="34" charset="-122"/>
                  </a:rPr>
                  <a:t>center</a:t>
                </a:r>
                <a:r>
                  <a:rPr lang="zh-CN" altLang="en-US" sz="1400" dirty="0">
                    <a:solidFill>
                      <a:srgbClr val="333333"/>
                    </a:solidFill>
                    <a:latin typeface="Century Gothic"/>
                    <a:ea typeface="Microsoft YaHei"/>
                    <a:sym typeface="Microsoft YaHei" panose="020B0503020204020204" pitchFamily="34" charset="-122"/>
                  </a:rPr>
                  <a:t> </a:t>
                </a:r>
                <a:endParaRPr lang="en-US" altLang="en-US" sz="1400" dirty="0">
                  <a:solidFill>
                    <a:srgbClr val="333333"/>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12" name="MH_Other_10">
                <a:extLst>
                  <a:ext uri="{FF2B5EF4-FFF2-40B4-BE49-F238E27FC236}">
                    <a16:creationId xmlns:a16="http://schemas.microsoft.com/office/drawing/2014/main" id="{9D2ECCDD-E254-1745-BDAF-AB2FB129E85C}"/>
                  </a:ext>
                </a:extLst>
              </p:cNvPr>
              <p:cNvSpPr>
                <a:spLocks noChangeArrowheads="1"/>
              </p:cNvSpPr>
              <p:nvPr/>
            </p:nvSpPr>
            <p:spPr bwMode="auto">
              <a:xfrm>
                <a:off x="320132" y="1511627"/>
                <a:ext cx="942275" cy="194491"/>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r>
                  <a:rPr lang="en-US" altLang="en-US" sz="1800" b="1">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PART 4</a:t>
                </a:r>
                <a:endParaRPr lang="zh-CN" altLang="en-US" sz="1800" b="1">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13" name="MH_SubTitle_4">
                <a:extLst>
                  <a:ext uri="{FF2B5EF4-FFF2-40B4-BE49-F238E27FC236}">
                    <a16:creationId xmlns:a16="http://schemas.microsoft.com/office/drawing/2014/main" id="{36433BF2-2CE5-054F-B862-8782A597E28D}"/>
                  </a:ext>
                </a:extLst>
              </p:cNvPr>
              <p:cNvSpPr>
                <a:spLocks noChangeArrowheads="1"/>
              </p:cNvSpPr>
              <p:nvPr/>
            </p:nvSpPr>
            <p:spPr bwMode="auto">
              <a:xfrm>
                <a:off x="93419" y="-64079"/>
                <a:ext cx="1395700" cy="36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None/>
                </a:pPr>
                <a:r>
                  <a:rPr lang="en-US" altLang="zh-CN" sz="1600" b="1" dirty="0">
                    <a:solidFill>
                      <a:srgbClr val="0070C0"/>
                    </a:solidFill>
                    <a:latin typeface="Century Gothic"/>
                    <a:ea typeface="Microsoft YaHei"/>
                    <a:sym typeface="Microsoft YaHei" panose="020B0503020204020204" pitchFamily="34" charset="-122"/>
                  </a:rPr>
                  <a:t>On-Premise</a:t>
                </a:r>
                <a:r>
                  <a:rPr lang="zh-CN" altLang="en-US" sz="1600" b="1" dirty="0">
                    <a:solidFill>
                      <a:srgbClr val="0070C0"/>
                    </a:solidFill>
                    <a:latin typeface="Century Gothic"/>
                    <a:ea typeface="Microsoft YaHei"/>
                    <a:sym typeface="Microsoft YaHei" panose="020B0503020204020204" pitchFamily="34" charset="-122"/>
                  </a:rPr>
                  <a:t> D</a:t>
                </a:r>
                <a:r>
                  <a:rPr lang="en-US" altLang="zh-CN" sz="1600" b="1" dirty="0" err="1">
                    <a:solidFill>
                      <a:srgbClr val="0070C0"/>
                    </a:solidFill>
                    <a:latin typeface="Century Gothic"/>
                    <a:ea typeface="Microsoft YaHei"/>
                    <a:sym typeface="Microsoft YaHei" panose="020B0503020204020204" pitchFamily="34" charset="-122"/>
                  </a:rPr>
                  <a:t>ata</a:t>
                </a:r>
                <a:r>
                  <a:rPr lang="zh-CN" altLang="en-US" sz="1600" b="1" dirty="0">
                    <a:solidFill>
                      <a:srgbClr val="0070C0"/>
                    </a:solidFill>
                    <a:latin typeface="Century Gothic"/>
                    <a:ea typeface="Microsoft YaHei"/>
                    <a:sym typeface="Microsoft YaHei" panose="020B0503020204020204" pitchFamily="34" charset="-122"/>
                  </a:rPr>
                  <a:t> C</a:t>
                </a:r>
                <a:r>
                  <a:rPr lang="en-US" altLang="zh-CN" sz="1600" b="1" dirty="0">
                    <a:solidFill>
                      <a:srgbClr val="0070C0"/>
                    </a:solidFill>
                    <a:latin typeface="Century Gothic"/>
                    <a:ea typeface="Microsoft YaHei"/>
                    <a:sym typeface="Microsoft YaHei" panose="020B0503020204020204" pitchFamily="34" charset="-122"/>
                  </a:rPr>
                  <a:t>enter</a:t>
                </a:r>
                <a:r>
                  <a:rPr lang="zh-CN" altLang="en-US" sz="1600" b="1" dirty="0">
                    <a:solidFill>
                      <a:srgbClr val="0070C0"/>
                    </a:solidFill>
                    <a:latin typeface="Century Gothic"/>
                    <a:ea typeface="Microsoft YaHei"/>
                    <a:sym typeface="Microsoft YaHei" panose="020B0503020204020204" pitchFamily="34" charset="-122"/>
                  </a:rPr>
                  <a:t> </a:t>
                </a:r>
                <a:endParaRPr lang="zh-CN" altLang="en-US" sz="1600" b="1" dirty="0" err="1">
                  <a:solidFill>
                    <a:srgbClr val="0070C0"/>
                  </a:solidFill>
                  <a:latin typeface="Century Gothic" panose="020B0502020202020204" pitchFamily="34" charset="0"/>
                  <a:ea typeface="Microsoft YaHei" panose="020B0503020204020204" pitchFamily="34" charset="-122"/>
                  <a:sym typeface="Microsoft YaHei" panose="020B0503020204020204" pitchFamily="34" charset="-122"/>
                </a:endParaRPr>
              </a:p>
              <a:p>
                <a:pPr algn="ctr">
                  <a:spcBef>
                    <a:spcPct val="0"/>
                  </a:spcBef>
                  <a:buNone/>
                </a:pPr>
                <a:r>
                  <a:rPr lang="zh-CN" altLang="en-US" sz="1600" b="1" dirty="0">
                    <a:solidFill>
                      <a:srgbClr val="0070C0"/>
                    </a:solidFill>
                    <a:latin typeface="Century Gothic"/>
                    <a:ea typeface="Microsoft YaHei"/>
                    <a:sym typeface="Microsoft YaHei" panose="020B0503020204020204" pitchFamily="34" charset="-122"/>
                  </a:rPr>
                  <a:t>S</a:t>
                </a:r>
                <a:r>
                  <a:rPr lang="en-US" altLang="zh-CN" sz="1600" b="1" dirty="0" err="1">
                    <a:solidFill>
                      <a:srgbClr val="0070C0"/>
                    </a:solidFill>
                    <a:latin typeface="Century Gothic"/>
                    <a:ea typeface="Microsoft YaHei"/>
                    <a:sym typeface="Microsoft YaHei" panose="020B0503020204020204" pitchFamily="34" charset="-122"/>
                  </a:rPr>
                  <a:t>ervice</a:t>
                </a:r>
                <a:r>
                  <a:rPr lang="zh-CN" altLang="en-US" sz="1600" b="1" dirty="0">
                    <a:solidFill>
                      <a:srgbClr val="0070C0"/>
                    </a:solidFill>
                    <a:latin typeface="Century Gothic"/>
                    <a:ea typeface="Microsoft YaHei"/>
                    <a:sym typeface="Microsoft YaHei" panose="020B0503020204020204" pitchFamily="34" charset="-122"/>
                  </a:rPr>
                  <a:t> H</a:t>
                </a:r>
                <a:r>
                  <a:rPr lang="en-US" altLang="zh-CN" sz="1600" b="1" dirty="0" err="1">
                    <a:solidFill>
                      <a:srgbClr val="0070C0"/>
                    </a:solidFill>
                    <a:latin typeface="Century Gothic"/>
                    <a:ea typeface="Microsoft YaHei"/>
                    <a:sym typeface="Microsoft YaHei" panose="020B0503020204020204" pitchFamily="34" charset="-122"/>
                  </a:rPr>
                  <a:t>osting</a:t>
                </a:r>
                <a:endParaRPr lang="zh-CN" altLang="en-US" sz="1600" b="1" dirty="0" err="1">
                  <a:solidFill>
                    <a:srgbClr val="0070C0"/>
                  </a:solidFill>
                  <a:latin typeface="Century Gothic" panose="020B0502020202020204" pitchFamily="34" charset="0"/>
                  <a:ea typeface="Microsoft YaHei" panose="020B0503020204020204" pitchFamily="34" charset="-122"/>
                </a:endParaRPr>
              </a:p>
            </p:txBody>
          </p:sp>
          <p:sp>
            <p:nvSpPr>
              <p:cNvPr id="14" name="MH_Other_11">
                <a:extLst>
                  <a:ext uri="{FF2B5EF4-FFF2-40B4-BE49-F238E27FC236}">
                    <a16:creationId xmlns:a16="http://schemas.microsoft.com/office/drawing/2014/main" id="{A2937B07-9192-504D-9668-CA1FCBCA9BCB}"/>
                  </a:ext>
                </a:extLst>
              </p:cNvPr>
              <p:cNvSpPr>
                <a:spLocks noChangeShapeType="1"/>
              </p:cNvSpPr>
              <p:nvPr/>
            </p:nvSpPr>
            <p:spPr bwMode="auto">
              <a:xfrm>
                <a:off x="40282" y="365290"/>
                <a:ext cx="1449655" cy="1"/>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 name="MH_Other_12">
                <a:extLst>
                  <a:ext uri="{FF2B5EF4-FFF2-40B4-BE49-F238E27FC236}">
                    <a16:creationId xmlns:a16="http://schemas.microsoft.com/office/drawing/2014/main" id="{2BE09DEC-7097-564E-8E27-E3F69A2D0CDA}"/>
                  </a:ext>
                </a:extLst>
              </p:cNvPr>
              <p:cNvSpPr>
                <a:spLocks noChangeShapeType="1"/>
              </p:cNvSpPr>
              <p:nvPr/>
            </p:nvSpPr>
            <p:spPr bwMode="auto">
              <a:xfrm>
                <a:off x="588923" y="365290"/>
                <a:ext cx="404696" cy="1"/>
              </a:xfrm>
              <a:prstGeom prst="line">
                <a:avLst/>
              </a:prstGeom>
              <a:noFill/>
              <a:ln w="38100">
                <a:solidFill>
                  <a:srgbClr val="0071C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sp>
        <p:nvSpPr>
          <p:cNvPr id="31" name="标题 1">
            <a:extLst>
              <a:ext uri="{FF2B5EF4-FFF2-40B4-BE49-F238E27FC236}">
                <a16:creationId xmlns:a16="http://schemas.microsoft.com/office/drawing/2014/main" id="{F088AFA0-6FA0-F343-B994-059BAB988FC0}"/>
              </a:ext>
            </a:extLst>
          </p:cNvPr>
          <p:cNvSpPr txBox="1">
            <a:spLocks/>
          </p:cNvSpPr>
          <p:nvPr/>
        </p:nvSpPr>
        <p:spPr>
          <a:xfrm>
            <a:off x="59781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kumimoji="1" lang="en-US" altLang="zh-CN" sz="2400" dirty="0"/>
              <a:t>Top Use</a:t>
            </a:r>
            <a:r>
              <a:rPr kumimoji="1" lang="zh-CN" altLang="en-US" sz="2400" dirty="0"/>
              <a:t> </a:t>
            </a:r>
            <a:r>
              <a:rPr kumimoji="1" lang="en-US" altLang="zh-CN" sz="2400" dirty="0"/>
              <a:t>Cases</a:t>
            </a:r>
            <a:r>
              <a:rPr kumimoji="1" lang="zh-CN" altLang="en-US" sz="2400" dirty="0"/>
              <a:t> </a:t>
            </a:r>
            <a:r>
              <a:rPr kumimoji="1" lang="en-US" altLang="zh-CN" sz="2400" dirty="0"/>
              <a:t>For</a:t>
            </a:r>
            <a:r>
              <a:rPr kumimoji="1" lang="zh-CN" altLang="en-US" sz="2400" dirty="0"/>
              <a:t> </a:t>
            </a:r>
            <a:r>
              <a:rPr kumimoji="1" lang="en-US" altLang="zh-CN" sz="2400" dirty="0"/>
              <a:t>Managed Private Cloud</a:t>
            </a:r>
            <a:endParaRPr kumimoji="1" lang="zh-CN" altLang="zh-CN" sz="2400" b="0" dirty="0">
              <a:ea typeface="+mj-lt"/>
              <a:cs typeface="+mj-lt"/>
            </a:endParaRPr>
          </a:p>
        </p:txBody>
      </p:sp>
    </p:spTree>
    <p:extLst>
      <p:ext uri="{BB962C8B-B14F-4D97-AF65-F5344CB8AC3E}">
        <p14:creationId xmlns:p14="http://schemas.microsoft.com/office/powerpoint/2010/main" val="1697382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ACB56D27-44E1-9F4B-A5BB-09C7C5BF2D57}"/>
              </a:ext>
            </a:extLst>
          </p:cNvPr>
          <p:cNvSpPr/>
          <p:nvPr/>
        </p:nvSpPr>
        <p:spPr>
          <a:xfrm>
            <a:off x="1108892" y="3964386"/>
            <a:ext cx="3206087" cy="880570"/>
          </a:xfrm>
          <a:prstGeom prst="rect">
            <a:avLst/>
          </a:prstGeom>
          <a:solidFill>
            <a:srgbClr val="00B0F0">
              <a:alpha val="7000"/>
            </a:srgbClr>
          </a:solidFill>
          <a:ln>
            <a:solidFill>
              <a:srgbClr val="00B0F0">
                <a:alpha val="43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a:extLst>
              <a:ext uri="{FF2B5EF4-FFF2-40B4-BE49-F238E27FC236}">
                <a16:creationId xmlns:a16="http://schemas.microsoft.com/office/drawing/2014/main" id="{CB561DAD-F3B9-E041-932E-8D2C479951D5}"/>
              </a:ext>
            </a:extLst>
          </p:cNvPr>
          <p:cNvSpPr/>
          <p:nvPr/>
        </p:nvSpPr>
        <p:spPr>
          <a:xfrm>
            <a:off x="1108892" y="5042560"/>
            <a:ext cx="3206087" cy="880570"/>
          </a:xfrm>
          <a:prstGeom prst="rect">
            <a:avLst/>
          </a:prstGeom>
          <a:solidFill>
            <a:srgbClr val="00B0F0">
              <a:alpha val="7000"/>
            </a:srgbClr>
          </a:solidFill>
          <a:ln>
            <a:solidFill>
              <a:srgbClr val="00B0F0">
                <a:alpha val="43000"/>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文本框 7">
            <a:extLst>
              <a:ext uri="{FF2B5EF4-FFF2-40B4-BE49-F238E27FC236}">
                <a16:creationId xmlns:a16="http://schemas.microsoft.com/office/drawing/2014/main" id="{3688D6EF-7490-4DC8-88B9-9144D7091F25}"/>
              </a:ext>
            </a:extLst>
          </p:cNvPr>
          <p:cNvSpPr txBox="1"/>
          <p:nvPr/>
        </p:nvSpPr>
        <p:spPr>
          <a:xfrm>
            <a:off x="4904703" y="289262"/>
            <a:ext cx="6518474" cy="62794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30000"/>
              </a:lnSpc>
            </a:pPr>
            <a:endParaRPr lang="en-US" altLang="zh-CN" sz="1600" dirty="0"/>
          </a:p>
          <a:p>
            <a:pPr>
              <a:lnSpc>
                <a:spcPct val="130000"/>
              </a:lnSpc>
            </a:pPr>
            <a:r>
              <a:rPr lang="en-US" altLang="zh-CN" sz="1700" b="1" dirty="0">
                <a:solidFill>
                  <a:srgbClr val="00B0F0"/>
                </a:solidFill>
              </a:rPr>
              <a:t>Business intention:</a:t>
            </a:r>
          </a:p>
          <a:p>
            <a:pPr marL="285750" indent="-285750">
              <a:lnSpc>
                <a:spcPct val="130000"/>
              </a:lnSpc>
              <a:buClr>
                <a:srgbClr val="00B0F0"/>
              </a:buClr>
              <a:buFont typeface="Arial"/>
              <a:buChar char="•"/>
            </a:pPr>
            <a:r>
              <a:rPr lang="en-US" altLang="zh-CN" sz="1400" dirty="0"/>
              <a:t>Developing E-commerce </a:t>
            </a:r>
          </a:p>
          <a:p>
            <a:pPr marL="285750" indent="-285750">
              <a:lnSpc>
                <a:spcPct val="130000"/>
              </a:lnSpc>
              <a:buClr>
                <a:srgbClr val="00B0F0"/>
              </a:buClr>
              <a:buFont typeface="Arial"/>
              <a:buChar char="•"/>
            </a:pPr>
            <a:r>
              <a:rPr lang="en-US" altLang="zh-CN" sz="1400" dirty="0"/>
              <a:t>Offering uninterrupted Global internet business and service </a:t>
            </a:r>
          </a:p>
          <a:p>
            <a:pPr marL="285750" indent="-285750">
              <a:lnSpc>
                <a:spcPct val="130000"/>
              </a:lnSpc>
              <a:buClr>
                <a:srgbClr val="00B0F0"/>
              </a:buClr>
              <a:buFont typeface="Arial"/>
              <a:buChar char="•"/>
            </a:pPr>
            <a:r>
              <a:rPr lang="en-US" altLang="zh-CN" sz="1400" dirty="0"/>
              <a:t>Achieve Light-assets target for IT team </a:t>
            </a:r>
          </a:p>
          <a:p>
            <a:pPr>
              <a:lnSpc>
                <a:spcPct val="130000"/>
              </a:lnSpc>
            </a:pPr>
            <a:endParaRPr lang="en-US" altLang="zh-CN" sz="1600" dirty="0"/>
          </a:p>
          <a:p>
            <a:pPr>
              <a:lnSpc>
                <a:spcPct val="130000"/>
              </a:lnSpc>
            </a:pPr>
            <a:r>
              <a:rPr lang="en-US" altLang="zh-CN" sz="1700" b="1" dirty="0">
                <a:solidFill>
                  <a:schemeClr val="accent6"/>
                </a:solidFill>
              </a:rPr>
              <a:t>Challenges facing </a:t>
            </a:r>
          </a:p>
          <a:p>
            <a:pPr marL="285750" indent="-285750">
              <a:lnSpc>
                <a:spcPct val="130000"/>
              </a:lnSpc>
              <a:buClr>
                <a:schemeClr val="accent6"/>
              </a:buClr>
              <a:buFont typeface="Arial" panose="020B0604020202020204" pitchFamily="34" charset="0"/>
              <a:buChar char="•"/>
            </a:pPr>
            <a:r>
              <a:rPr lang="zh-CN" altLang="en-US" sz="1400" dirty="0"/>
              <a:t>High subscription cost for web business on public cloud </a:t>
            </a:r>
          </a:p>
          <a:p>
            <a:pPr marL="285750" indent="-285750">
              <a:lnSpc>
                <a:spcPct val="130000"/>
              </a:lnSpc>
              <a:buClr>
                <a:schemeClr val="accent6"/>
              </a:buClr>
              <a:buFont typeface="Arial" panose="020B0604020202020204" pitchFamily="34" charset="0"/>
              <a:buChar char="•"/>
            </a:pPr>
            <a:r>
              <a:rPr lang="zh-CN" altLang="en-US" sz="1400" dirty="0"/>
              <a:t>CRM and Raw materials are sensentive datas and don't allowed to run in public cloud </a:t>
            </a:r>
          </a:p>
          <a:p>
            <a:pPr marL="285750" indent="-285750">
              <a:lnSpc>
                <a:spcPct val="130000"/>
              </a:lnSpc>
              <a:buClr>
                <a:schemeClr val="accent6"/>
              </a:buClr>
              <a:buFont typeface="Arial" panose="020B0604020202020204" pitchFamily="34" charset="0"/>
              <a:buChar char="•"/>
            </a:pPr>
            <a:r>
              <a:rPr lang="zh-CN" altLang="en-US" sz="1400" dirty="0"/>
              <a:t>Limted IT resource and skills and are not able to provide the best techncial service and busiess guarantee </a:t>
            </a:r>
          </a:p>
          <a:p>
            <a:pPr>
              <a:lnSpc>
                <a:spcPct val="130000"/>
              </a:lnSpc>
            </a:pPr>
            <a:endParaRPr lang="zh-CN" altLang="en-US" sz="1600" dirty="0"/>
          </a:p>
          <a:p>
            <a:pPr>
              <a:lnSpc>
                <a:spcPct val="130000"/>
              </a:lnSpc>
            </a:pPr>
            <a:r>
              <a:rPr lang="zh-CN" altLang="en-US" sz="1700" b="1" dirty="0">
                <a:solidFill>
                  <a:srgbClr val="0070C0"/>
                </a:solidFill>
              </a:rPr>
              <a:t>Solution</a:t>
            </a:r>
            <a:r>
              <a:rPr lang="zh-CN" altLang="en-US" sz="1700" dirty="0"/>
              <a:t> </a:t>
            </a:r>
          </a:p>
          <a:p>
            <a:pPr marL="285750" indent="-285750">
              <a:lnSpc>
                <a:spcPct val="130000"/>
              </a:lnSpc>
              <a:buClr>
                <a:srgbClr val="0070C0"/>
              </a:buClr>
              <a:buFont typeface="Wingdings" pitchFamily="2" charset="2"/>
              <a:buChar char="ü"/>
            </a:pPr>
            <a:r>
              <a:rPr lang="zh-CN" altLang="en-US" sz="1400" dirty="0"/>
              <a:t>Selected Sangfor </a:t>
            </a:r>
            <a:r>
              <a:rPr lang="zh-CN" altLang="en-US" sz="1400" dirty="0">
                <a:solidFill>
                  <a:srgbClr val="0070C0"/>
                </a:solidFill>
              </a:rPr>
              <a:t>manged dedicated cloud service </a:t>
            </a:r>
            <a:r>
              <a:rPr lang="zh-CN" altLang="en-US" sz="1400" dirty="0"/>
              <a:t>to touch their requirments</a:t>
            </a:r>
          </a:p>
          <a:p>
            <a:pPr marL="285750" indent="-285750">
              <a:lnSpc>
                <a:spcPct val="130000"/>
              </a:lnSpc>
              <a:buClr>
                <a:srgbClr val="0070C0"/>
              </a:buClr>
              <a:buFont typeface="Wingdings" pitchFamily="2" charset="2"/>
              <a:buChar char="ü"/>
            </a:pPr>
            <a:r>
              <a:rPr lang="zh-CN" altLang="en-US" sz="1400" dirty="0"/>
              <a:t>Have the best TCO and service support (</a:t>
            </a:r>
            <a:r>
              <a:rPr lang="en-US" altLang="zh-CN" sz="1400" dirty="0"/>
              <a:t>6</a:t>
            </a:r>
            <a:r>
              <a:rPr lang="zh-CN" altLang="en-US" sz="1400" dirty="0"/>
              <a:t>0% </a:t>
            </a:r>
            <a:r>
              <a:rPr lang="en-US" altLang="zh-CN" sz="1400" dirty="0"/>
              <a:t>less </a:t>
            </a:r>
            <a:r>
              <a:rPr lang="zh-CN" altLang="en-US" sz="1400" dirty="0"/>
              <a:t>compare </a:t>
            </a:r>
            <a:r>
              <a:rPr lang="en-US" altLang="zh-CN" sz="1400" dirty="0"/>
              <a:t>to </a:t>
            </a:r>
            <a:r>
              <a:rPr lang="zh-CN" altLang="en-US" sz="1400" dirty="0"/>
              <a:t>public cloud)</a:t>
            </a:r>
          </a:p>
          <a:p>
            <a:pPr marL="285750" indent="-285750">
              <a:lnSpc>
                <a:spcPct val="130000"/>
              </a:lnSpc>
              <a:buClr>
                <a:srgbClr val="0070C0"/>
              </a:buClr>
              <a:buFont typeface="Wingdings" pitchFamily="2" charset="2"/>
              <a:buChar char="ü"/>
            </a:pPr>
            <a:r>
              <a:rPr lang="zh-CN" altLang="en-US" sz="1400" dirty="0"/>
              <a:t>Better to meet the internal secuirty compliance( data secure and  controlable)</a:t>
            </a:r>
          </a:p>
          <a:p>
            <a:pPr>
              <a:lnSpc>
                <a:spcPct val="130000"/>
              </a:lnSpc>
            </a:pPr>
            <a:endParaRPr lang="zh-CN" altLang="en-US" sz="1600" dirty="0"/>
          </a:p>
        </p:txBody>
      </p:sp>
      <p:sp>
        <p:nvSpPr>
          <p:cNvPr id="6" name="矩形 5">
            <a:extLst>
              <a:ext uri="{FF2B5EF4-FFF2-40B4-BE49-F238E27FC236}">
                <a16:creationId xmlns:a16="http://schemas.microsoft.com/office/drawing/2014/main" id="{6A8D7595-A08D-464D-85F1-301F3A230C59}"/>
              </a:ext>
            </a:extLst>
          </p:cNvPr>
          <p:cNvSpPr/>
          <p:nvPr/>
        </p:nvSpPr>
        <p:spPr>
          <a:xfrm>
            <a:off x="1363878" y="4075515"/>
            <a:ext cx="2884226" cy="769441"/>
          </a:xfrm>
          <a:prstGeom prst="rect">
            <a:avLst/>
          </a:prstGeom>
        </p:spPr>
        <p:txBody>
          <a:bodyPr wrap="square">
            <a:spAutoFit/>
          </a:bodyPr>
          <a:lstStyle/>
          <a:p>
            <a:pPr>
              <a:spcBef>
                <a:spcPts val="1800"/>
              </a:spcBef>
            </a:pPr>
            <a:r>
              <a:rPr lang="zh-CN" altLang="en-US" sz="1600" b="1" dirty="0">
                <a:solidFill>
                  <a:schemeClr val="tx2">
                    <a:lumMod val="75000"/>
                  </a:schemeClr>
                </a:solidFill>
                <a:latin typeface="Century Gothic" panose="020B0502020202020204" pitchFamily="34" charset="0"/>
              </a:rPr>
              <a:t>Business selling more than </a:t>
            </a:r>
            <a:r>
              <a:rPr lang="zh-CN" altLang="en-US" sz="2800" b="1" dirty="0">
                <a:solidFill>
                  <a:srgbClr val="0070C0"/>
                </a:solidFill>
                <a:latin typeface="Century Gothic" panose="020B0502020202020204" pitchFamily="34" charset="0"/>
              </a:rPr>
              <a:t>23 </a:t>
            </a:r>
            <a:r>
              <a:rPr lang="zh-CN" altLang="en-US" sz="1600" b="1" dirty="0">
                <a:solidFill>
                  <a:schemeClr val="tx2">
                    <a:lumMod val="75000"/>
                  </a:schemeClr>
                </a:solidFill>
                <a:latin typeface="Century Gothic" panose="020B0502020202020204" pitchFamily="34" charset="0"/>
              </a:rPr>
              <a:t>countries</a:t>
            </a:r>
            <a:endParaRPr lang="zh-CN" altLang="zh-CN" sz="1600" b="1" dirty="0">
              <a:solidFill>
                <a:schemeClr val="tx2">
                  <a:lumMod val="75000"/>
                </a:schemeClr>
              </a:solidFill>
              <a:latin typeface="Century Gothic" panose="020B0502020202020204" pitchFamily="34" charset="0"/>
            </a:endParaRPr>
          </a:p>
        </p:txBody>
      </p:sp>
      <p:sp>
        <p:nvSpPr>
          <p:cNvPr id="10" name="矩形 9">
            <a:extLst>
              <a:ext uri="{FF2B5EF4-FFF2-40B4-BE49-F238E27FC236}">
                <a16:creationId xmlns:a16="http://schemas.microsoft.com/office/drawing/2014/main" id="{8C53230E-DD8D-7445-8D57-890B5DF2E6BA}"/>
              </a:ext>
            </a:extLst>
          </p:cNvPr>
          <p:cNvSpPr/>
          <p:nvPr/>
        </p:nvSpPr>
        <p:spPr>
          <a:xfrm>
            <a:off x="1363878" y="5042560"/>
            <a:ext cx="3058705" cy="769441"/>
          </a:xfrm>
          <a:prstGeom prst="rect">
            <a:avLst/>
          </a:prstGeom>
        </p:spPr>
        <p:txBody>
          <a:bodyPr wrap="square">
            <a:spAutoFit/>
          </a:bodyPr>
          <a:lstStyle/>
          <a:p>
            <a:pPr>
              <a:spcBef>
                <a:spcPts val="1800"/>
              </a:spcBef>
            </a:pPr>
            <a:r>
              <a:rPr lang="en-US" altLang="zh-CN" sz="1600" b="1" dirty="0">
                <a:solidFill>
                  <a:schemeClr val="tx2">
                    <a:lumMod val="75000"/>
                  </a:schemeClr>
                </a:solidFill>
                <a:latin typeface="Century Gothic" panose="020B0502020202020204" pitchFamily="34" charset="0"/>
              </a:rPr>
              <a:t>Over </a:t>
            </a:r>
            <a:r>
              <a:rPr lang="en-US" altLang="zh-CN" sz="2800" b="1" dirty="0">
                <a:solidFill>
                  <a:schemeClr val="accent6"/>
                </a:solidFill>
                <a:latin typeface="Century Gothic" panose="020B0502020202020204" pitchFamily="34" charset="0"/>
              </a:rPr>
              <a:t>5</a:t>
            </a:r>
            <a:r>
              <a:rPr lang="en-US" altLang="zh-CN" sz="1600" b="1" dirty="0">
                <a:solidFill>
                  <a:schemeClr val="tx2">
                    <a:lumMod val="75000"/>
                  </a:schemeClr>
                </a:solidFill>
                <a:latin typeface="Century Gothic" panose="020B0502020202020204" pitchFamily="34" charset="0"/>
              </a:rPr>
              <a:t> raw material manufacturing centers </a:t>
            </a:r>
            <a:endParaRPr lang="zh-CN" altLang="zh-CN" sz="1600" b="1" dirty="0">
              <a:solidFill>
                <a:schemeClr val="tx2">
                  <a:lumMod val="75000"/>
                </a:schemeClr>
              </a:solidFill>
              <a:latin typeface="Century Gothic" panose="020B0502020202020204" pitchFamily="34" charset="0"/>
            </a:endParaRPr>
          </a:p>
        </p:txBody>
      </p:sp>
      <p:pic>
        <p:nvPicPr>
          <p:cNvPr id="12" name="图片 11" descr="图片包含 室内, 笔记本, 桌子, 乐高&#10;&#10;描述已自动生成">
            <a:extLst>
              <a:ext uri="{FF2B5EF4-FFF2-40B4-BE49-F238E27FC236}">
                <a16:creationId xmlns:a16="http://schemas.microsoft.com/office/drawing/2014/main" id="{A1039213-1D75-7742-9A9D-DDD46EA5A9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597" y="856693"/>
            <a:ext cx="3922806" cy="2615204"/>
          </a:xfrm>
          <a:prstGeom prst="rect">
            <a:avLst/>
          </a:prstGeom>
        </p:spPr>
      </p:pic>
      <p:sp>
        <p:nvSpPr>
          <p:cNvPr id="13" name="矩形 12">
            <a:extLst>
              <a:ext uri="{FF2B5EF4-FFF2-40B4-BE49-F238E27FC236}">
                <a16:creationId xmlns:a16="http://schemas.microsoft.com/office/drawing/2014/main" id="{0F96F758-825B-984B-91FD-A7FA40A06B6C}"/>
              </a:ext>
            </a:extLst>
          </p:cNvPr>
          <p:cNvSpPr/>
          <p:nvPr/>
        </p:nvSpPr>
        <p:spPr>
          <a:xfrm>
            <a:off x="1064927" y="3444945"/>
            <a:ext cx="3300904" cy="338554"/>
          </a:xfrm>
          <a:prstGeom prst="rect">
            <a:avLst/>
          </a:prstGeom>
        </p:spPr>
        <p:txBody>
          <a:bodyPr wrap="none">
            <a:spAutoFit/>
          </a:bodyPr>
          <a:lstStyle/>
          <a:p>
            <a:pPr algn="ctr"/>
            <a:r>
              <a:rPr lang="zh-CN" altLang="en-US" sz="1600" b="1" dirty="0">
                <a:solidFill>
                  <a:srgbClr val="0070C0"/>
                </a:solidFill>
              </a:rPr>
              <a:t>An international manufacturing</a:t>
            </a:r>
          </a:p>
        </p:txBody>
      </p:sp>
      <p:sp>
        <p:nvSpPr>
          <p:cNvPr id="14" name="日期占位符 2">
            <a:extLst>
              <a:ext uri="{FF2B5EF4-FFF2-40B4-BE49-F238E27FC236}">
                <a16:creationId xmlns:a16="http://schemas.microsoft.com/office/drawing/2014/main" id="{A231054A-6AE6-904A-9B84-5A1E9BB5590A}"/>
              </a:ext>
            </a:extLst>
          </p:cNvPr>
          <p:cNvSpPr>
            <a:spLocks noGrp="1"/>
          </p:cNvSpPr>
          <p:nvPr>
            <p:ph type="dt" sz="half" idx="10"/>
          </p:nvPr>
        </p:nvSpPr>
        <p:spPr>
          <a:xfrm>
            <a:off x="1089660" y="6415619"/>
            <a:ext cx="27432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5" name="灯片编号占位符 4">
            <a:extLst>
              <a:ext uri="{FF2B5EF4-FFF2-40B4-BE49-F238E27FC236}">
                <a16:creationId xmlns:a16="http://schemas.microsoft.com/office/drawing/2014/main" id="{293DE329-0EDF-CC4B-B3BE-58D7A112B4D7}"/>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17</a:t>
            </a:fld>
            <a:endParaRPr lang="zh-CN" altLang="en-US" dirty="0"/>
          </a:p>
        </p:txBody>
      </p:sp>
    </p:spTree>
    <p:extLst>
      <p:ext uri="{BB962C8B-B14F-4D97-AF65-F5344CB8AC3E}">
        <p14:creationId xmlns:p14="http://schemas.microsoft.com/office/powerpoint/2010/main" val="1705060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E30A9794-1ECA-744D-9165-75A28E26F4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147" y="684600"/>
            <a:ext cx="2772946" cy="1267697"/>
          </a:xfrm>
          <a:prstGeom prst="rect">
            <a:avLst/>
          </a:prstGeom>
        </p:spPr>
      </p:pic>
      <p:sp>
        <p:nvSpPr>
          <p:cNvPr id="15" name="矩形 14">
            <a:extLst>
              <a:ext uri="{FF2B5EF4-FFF2-40B4-BE49-F238E27FC236}">
                <a16:creationId xmlns:a16="http://schemas.microsoft.com/office/drawing/2014/main" id="{33B20C95-7A3E-D44F-AB70-C41F687EF499}"/>
              </a:ext>
            </a:extLst>
          </p:cNvPr>
          <p:cNvSpPr/>
          <p:nvPr/>
        </p:nvSpPr>
        <p:spPr>
          <a:xfrm>
            <a:off x="913253" y="631221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文本框 15">
            <a:extLst>
              <a:ext uri="{FF2B5EF4-FFF2-40B4-BE49-F238E27FC236}">
                <a16:creationId xmlns:a16="http://schemas.microsoft.com/office/drawing/2014/main" id="{0EF284A3-F9FF-1546-B8A4-2703323AFAB9}"/>
              </a:ext>
            </a:extLst>
          </p:cNvPr>
          <p:cNvSpPr txBox="1"/>
          <p:nvPr/>
        </p:nvSpPr>
        <p:spPr>
          <a:xfrm>
            <a:off x="1131708" y="6254838"/>
            <a:ext cx="1560042"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charset="-122"/>
            </a:endParaRPr>
          </a:p>
        </p:txBody>
      </p:sp>
      <p:grpSp>
        <p:nvGrpSpPr>
          <p:cNvPr id="17" name="组合 16">
            <a:extLst>
              <a:ext uri="{FF2B5EF4-FFF2-40B4-BE49-F238E27FC236}">
                <a16:creationId xmlns:a16="http://schemas.microsoft.com/office/drawing/2014/main" id="{2F263C4B-8CE7-9444-82B8-1A2337514452}"/>
              </a:ext>
            </a:extLst>
          </p:cNvPr>
          <p:cNvGrpSpPr/>
          <p:nvPr/>
        </p:nvGrpSpPr>
        <p:grpSpPr>
          <a:xfrm>
            <a:off x="4943635" y="6254838"/>
            <a:ext cx="2304730" cy="276999"/>
            <a:chOff x="4872830" y="6460578"/>
            <a:chExt cx="2304730" cy="276999"/>
          </a:xfrm>
        </p:grpSpPr>
        <p:sp>
          <p:nvSpPr>
            <p:cNvPr id="18" name="矩形 17">
              <a:extLst>
                <a:ext uri="{FF2B5EF4-FFF2-40B4-BE49-F238E27FC236}">
                  <a16:creationId xmlns:a16="http://schemas.microsoft.com/office/drawing/2014/main" id="{81152913-FC68-E246-8116-F18F93622A47}"/>
                </a:ext>
              </a:extLst>
            </p:cNvPr>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文本框 18">
              <a:extLst>
                <a:ext uri="{FF2B5EF4-FFF2-40B4-BE49-F238E27FC236}">
                  <a16:creationId xmlns:a16="http://schemas.microsoft.com/office/drawing/2014/main" id="{DFE62722-4993-2345-911A-7E10ACCA7F7A}"/>
                </a:ext>
              </a:extLst>
            </p:cNvPr>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 Technologies Inc.</a:t>
              </a:r>
            </a:p>
          </p:txBody>
        </p:sp>
      </p:grpSp>
      <p:sp>
        <p:nvSpPr>
          <p:cNvPr id="12" name="矩形 11">
            <a:extLst>
              <a:ext uri="{FF2B5EF4-FFF2-40B4-BE49-F238E27FC236}">
                <a16:creationId xmlns:a16="http://schemas.microsoft.com/office/drawing/2014/main" id="{64D313F7-74B8-8A4D-94E8-49904375847D}"/>
              </a:ext>
            </a:extLst>
          </p:cNvPr>
          <p:cNvSpPr/>
          <p:nvPr/>
        </p:nvSpPr>
        <p:spPr>
          <a:xfrm>
            <a:off x="1032961" y="2505670"/>
            <a:ext cx="4051109"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charset="-122"/>
              </a:rPr>
              <a:t>THANK YOU</a:t>
            </a:r>
            <a:endParaRPr lang="zh-CN" altLang="en-US" sz="5400" b="1" dirty="0">
              <a:solidFill>
                <a:srgbClr val="345692"/>
              </a:solidFill>
              <a:latin typeface="Century Gothic" panose="020B0502020202020204" pitchFamily="34" charset="0"/>
            </a:endParaRPr>
          </a:p>
        </p:txBody>
      </p:sp>
      <p:cxnSp>
        <p:nvCxnSpPr>
          <p:cNvPr id="10" name="直接连接符 30">
            <a:extLst>
              <a:ext uri="{FF2B5EF4-FFF2-40B4-BE49-F238E27FC236}">
                <a16:creationId xmlns:a16="http://schemas.microsoft.com/office/drawing/2014/main" id="{29650D63-E249-4A41-B944-7885111AA628}"/>
              </a:ext>
            </a:extLst>
          </p:cNvPr>
          <p:cNvCxnSpPr>
            <a:cxnSpLocks/>
          </p:cNvCxnSpPr>
          <p:nvPr/>
        </p:nvCxnSpPr>
        <p:spPr>
          <a:xfrm>
            <a:off x="1170101" y="3445744"/>
            <a:ext cx="4784372"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0504546"/>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BDA20EC7826B4BA0C6DC70B5F72CAF" ma:contentTypeVersion="12" ma:contentTypeDescription="Create a new document." ma:contentTypeScope="" ma:versionID="867abc61c0753f63d49fca0c0c3f062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b0f615d4a59941f47ffc7f2402272b75"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705C2B-1656-4898-9C82-F943B412C5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DEF818A-97EF-4485-AB01-92404F7A099C}">
  <ds:schemaRefs>
    <ds:schemaRef ds:uri="http://schemas.microsoft.com/office/2006/documentManagement/types"/>
    <ds:schemaRef ds:uri="http://purl.org/dc/dcmitype/"/>
    <ds:schemaRef ds:uri="40bf5473-31f4-403a-9eae-2673c3d7009b"/>
    <ds:schemaRef ds:uri="http://schemas.microsoft.com/office/2006/metadata/properties"/>
    <ds:schemaRef ds:uri="http://purl.org/dc/elements/1.1/"/>
    <ds:schemaRef ds:uri="http://www.w3.org/XML/1998/namespace"/>
    <ds:schemaRef ds:uri="http://purl.org/dc/terms/"/>
    <ds:schemaRef ds:uri="1feb58f4-9bb1-454f-9bde-61dd78d0bd48"/>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9F548113-E046-429A-9268-DEA19358D80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7126</TotalTime>
  <Words>2731</Words>
  <Application>Microsoft Macintosh PowerPoint</Application>
  <PresentationFormat>宽屏</PresentationFormat>
  <Paragraphs>393</Paragraphs>
  <Slides>19</Slides>
  <Notes>19</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19</vt:i4>
      </vt:variant>
    </vt:vector>
  </HeadingPairs>
  <TitlesOfParts>
    <vt:vector size="26" baseType="lpstr">
      <vt:lpstr>微软雅黑</vt:lpstr>
      <vt:lpstr>Arial</vt:lpstr>
      <vt:lpstr>Calibri</vt:lpstr>
      <vt:lpstr>Century Gothic</vt:lpstr>
      <vt:lpstr>Helvetica</vt:lpstr>
      <vt:lpstr>Wingdings</vt:lpstr>
      <vt:lpstr>Office 主题</vt:lpstr>
      <vt:lpstr>PowerPoint 演示文稿</vt:lpstr>
      <vt:lpstr>We are Moving to a Digital World</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Darren Du</cp:lastModifiedBy>
  <cp:revision>435</cp:revision>
  <dcterms:created xsi:type="dcterms:W3CDTF">2019-02-27T02:00:39Z</dcterms:created>
  <dcterms:modified xsi:type="dcterms:W3CDTF">2021-05-17T08:22:52Z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0x01010049BDA20EC7826B4BA0C6DC70B5F72CAF</vt:lpwstr>
  </property>
</Properties>
</file>