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42"/>
  </p:notesMasterIdLst>
  <p:sldIdLst>
    <p:sldId id="277" r:id="rId5"/>
    <p:sldId id="1286" r:id="rId6"/>
    <p:sldId id="323" r:id="rId7"/>
    <p:sldId id="1265" r:id="rId8"/>
    <p:sldId id="1266" r:id="rId9"/>
    <p:sldId id="1282" r:id="rId10"/>
    <p:sldId id="1283" r:id="rId11"/>
    <p:sldId id="1284" r:id="rId12"/>
    <p:sldId id="1285" r:id="rId13"/>
    <p:sldId id="1287" r:id="rId14"/>
    <p:sldId id="1288" r:id="rId15"/>
    <p:sldId id="1289" r:id="rId16"/>
    <p:sldId id="1290" r:id="rId17"/>
    <p:sldId id="1291" r:id="rId18"/>
    <p:sldId id="1292" r:id="rId19"/>
    <p:sldId id="1267" r:id="rId20"/>
    <p:sldId id="1268" r:id="rId21"/>
    <p:sldId id="1269" r:id="rId22"/>
    <p:sldId id="1277" r:id="rId23"/>
    <p:sldId id="1278" r:id="rId24"/>
    <p:sldId id="1270" r:id="rId25"/>
    <p:sldId id="1255" r:id="rId26"/>
    <p:sldId id="1280" r:id="rId27"/>
    <p:sldId id="1279" r:id="rId28"/>
    <p:sldId id="1271" r:id="rId29"/>
    <p:sldId id="1272" r:id="rId30"/>
    <p:sldId id="1274" r:id="rId31"/>
    <p:sldId id="1273" r:id="rId32"/>
    <p:sldId id="1247" r:id="rId33"/>
    <p:sldId id="1275" r:id="rId34"/>
    <p:sldId id="1276" r:id="rId35"/>
    <p:sldId id="1253" r:id="rId36"/>
    <p:sldId id="1254" r:id="rId37"/>
    <p:sldId id="374" r:id="rId38"/>
    <p:sldId id="375" r:id="rId39"/>
    <p:sldId id="1246" r:id="rId40"/>
    <p:sldId id="384" r:id="rId41"/>
  </p:sldIdLst>
  <p:sldSz cx="12192000" cy="6858000"/>
  <p:notesSz cx="7315200" cy="96012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1" clrIdx="0">
    <p:extLst>
      <p:ext uri="{19B8F6BF-5375-455C-9EA6-DF929625EA0E}">
        <p15:presenceInfo xmlns:p15="http://schemas.microsoft.com/office/powerpoint/2012/main" userId="Microsoft Office User" providerId="None"/>
      </p:ext>
    </p:extLst>
  </p:cmAuthor>
  <p:cmAuthor id="2" name="eugene.yew@sangfor.com" initials="e" lastIdx="1" clrIdx="1">
    <p:extLst>
      <p:ext uri="{19B8F6BF-5375-455C-9EA6-DF929625EA0E}">
        <p15:presenceInfo xmlns:p15="http://schemas.microsoft.com/office/powerpoint/2012/main" userId="S::eugene.yew@sangfor.com::8d790d06-b93a-4675-838c-eb1ddbf2b3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00B1F0"/>
    <a:srgbClr val="5F7491"/>
    <a:srgbClr val="0070C0"/>
    <a:srgbClr val="0071C0"/>
    <a:srgbClr val="2985D7"/>
    <a:srgbClr val="2D4B83"/>
    <a:srgbClr val="345691"/>
    <a:srgbClr val="00FFCC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62" autoAdjust="0"/>
    <p:restoredTop sz="85268" autoAdjust="0"/>
  </p:normalViewPr>
  <p:slideViewPr>
    <p:cSldViewPr snapToGrid="0">
      <p:cViewPr varScale="1">
        <p:scale>
          <a:sx n="73" d="100"/>
          <a:sy n="73" d="100"/>
        </p:scale>
        <p:origin x="734" y="72"/>
      </p:cViewPr>
      <p:guideLst>
        <p:guide orient="horz" pos="4201"/>
        <p:guide pos="574"/>
        <p:guide pos="71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7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commentAuthors" Target="commentAuthor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24AFBF0-D5CB-4929-9625-B33CD1575C00}" type="datetimeFigureOut">
              <a:rPr lang="zh-CN" altLang="en-US" smtClean="0"/>
              <a:t>2022/8/24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09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 Discontinue on Event Analytics and Internet Access Analytics.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520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7596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50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73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AB84EE95-3A52-B54F-8DAA-1648BF71277F}"/>
              </a:ext>
            </a:extLst>
          </p:cNvPr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4EF4D50-B9AD-4643-AAB8-D4ADD4D4EBBA}"/>
              </a:ext>
            </a:extLst>
          </p:cNvPr>
          <p:cNvSpPr/>
          <p:nvPr/>
        </p:nvSpPr>
        <p:spPr>
          <a:xfrm>
            <a:off x="579651" y="200326"/>
            <a:ext cx="56611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9218796-D37D-884E-9147-95A19C07D7D7}"/>
              </a:ext>
            </a:extLst>
          </p:cNvPr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CONFIDENTIAL logo on the 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and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6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6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6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6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svg"/><Relationship Id="rId18" Type="http://schemas.openxmlformats.org/officeDocument/2006/relationships/image" Target="../media/image37.png"/><Relationship Id="rId3" Type="http://schemas.openxmlformats.org/officeDocument/2006/relationships/image" Target="../media/image22.svg"/><Relationship Id="rId21" Type="http://schemas.openxmlformats.org/officeDocument/2006/relationships/image" Target="../media/image40.svg"/><Relationship Id="rId7" Type="http://schemas.openxmlformats.org/officeDocument/2006/relationships/image" Target="../media/image26.svg"/><Relationship Id="rId12" Type="http://schemas.openxmlformats.org/officeDocument/2006/relationships/image" Target="../media/image31.png"/><Relationship Id="rId17" Type="http://schemas.openxmlformats.org/officeDocument/2006/relationships/image" Target="../media/image36.svg"/><Relationship Id="rId2" Type="http://schemas.openxmlformats.org/officeDocument/2006/relationships/image" Target="../media/image21.pn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svg"/><Relationship Id="rId5" Type="http://schemas.openxmlformats.org/officeDocument/2006/relationships/image" Target="../media/image24.svg"/><Relationship Id="rId15" Type="http://schemas.openxmlformats.org/officeDocument/2006/relationships/image" Target="../media/image34.svg"/><Relationship Id="rId23" Type="http://schemas.openxmlformats.org/officeDocument/2006/relationships/image" Target="../media/image42.svg"/><Relationship Id="rId10" Type="http://schemas.openxmlformats.org/officeDocument/2006/relationships/image" Target="../media/image29.png"/><Relationship Id="rId19" Type="http://schemas.openxmlformats.org/officeDocument/2006/relationships/image" Target="../media/image38.svg"/><Relationship Id="rId4" Type="http://schemas.openxmlformats.org/officeDocument/2006/relationships/image" Target="../media/image23.png"/><Relationship Id="rId9" Type="http://schemas.openxmlformats.org/officeDocument/2006/relationships/image" Target="../media/image28.sv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svg"/><Relationship Id="rId4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5.png"/><Relationship Id="rId18" Type="http://schemas.openxmlformats.org/officeDocument/2006/relationships/image" Target="../media/image70.png"/><Relationship Id="rId26" Type="http://schemas.openxmlformats.org/officeDocument/2006/relationships/image" Target="../media/image78.png"/><Relationship Id="rId39" Type="http://schemas.openxmlformats.org/officeDocument/2006/relationships/image" Target="../media/image90.emf"/><Relationship Id="rId21" Type="http://schemas.openxmlformats.org/officeDocument/2006/relationships/image" Target="../media/image73.png"/><Relationship Id="rId34" Type="http://schemas.openxmlformats.org/officeDocument/2006/relationships/image" Target="../media/image85.png"/><Relationship Id="rId7" Type="http://schemas.openxmlformats.org/officeDocument/2006/relationships/oleObject" Target="../embeddings/oleObject1.bin"/><Relationship Id="rId12" Type="http://schemas.openxmlformats.org/officeDocument/2006/relationships/image" Target="../media/image64.png"/><Relationship Id="rId17" Type="http://schemas.openxmlformats.org/officeDocument/2006/relationships/image" Target="../media/image69.png"/><Relationship Id="rId25" Type="http://schemas.openxmlformats.org/officeDocument/2006/relationships/image" Target="../media/image77.png"/><Relationship Id="rId33" Type="http://schemas.openxmlformats.org/officeDocument/2006/relationships/image" Target="../media/image84.png"/><Relationship Id="rId38" Type="http://schemas.openxmlformats.org/officeDocument/2006/relationships/image" Target="../media/image89.png"/><Relationship Id="rId2" Type="http://schemas.openxmlformats.org/officeDocument/2006/relationships/image" Target="../media/image55.emf"/><Relationship Id="rId16" Type="http://schemas.openxmlformats.org/officeDocument/2006/relationships/image" Target="../media/image68.png"/><Relationship Id="rId20" Type="http://schemas.openxmlformats.org/officeDocument/2006/relationships/image" Target="../media/image72.png"/><Relationship Id="rId29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3.png"/><Relationship Id="rId24" Type="http://schemas.openxmlformats.org/officeDocument/2006/relationships/image" Target="../media/image76.png"/><Relationship Id="rId32" Type="http://schemas.openxmlformats.org/officeDocument/2006/relationships/image" Target="../media/image83.png"/><Relationship Id="rId37" Type="http://schemas.openxmlformats.org/officeDocument/2006/relationships/image" Target="../media/image88.png"/><Relationship Id="rId40" Type="http://schemas.openxmlformats.org/officeDocument/2006/relationships/image" Target="../media/image91.emf"/><Relationship Id="rId5" Type="http://schemas.openxmlformats.org/officeDocument/2006/relationships/image" Target="../media/image58.png"/><Relationship Id="rId15" Type="http://schemas.openxmlformats.org/officeDocument/2006/relationships/image" Target="../media/image67.png"/><Relationship Id="rId23" Type="http://schemas.openxmlformats.org/officeDocument/2006/relationships/image" Target="../media/image75.png"/><Relationship Id="rId28" Type="http://schemas.openxmlformats.org/officeDocument/2006/relationships/image" Target="../media/image79.png"/><Relationship Id="rId36" Type="http://schemas.openxmlformats.org/officeDocument/2006/relationships/image" Target="../media/image87.png"/><Relationship Id="rId10" Type="http://schemas.openxmlformats.org/officeDocument/2006/relationships/image" Target="../media/image62.png"/><Relationship Id="rId19" Type="http://schemas.openxmlformats.org/officeDocument/2006/relationships/image" Target="../media/image71.png"/><Relationship Id="rId31" Type="http://schemas.openxmlformats.org/officeDocument/2006/relationships/image" Target="../media/image82.png"/><Relationship Id="rId4" Type="http://schemas.openxmlformats.org/officeDocument/2006/relationships/image" Target="../media/image57.png"/><Relationship Id="rId9" Type="http://schemas.openxmlformats.org/officeDocument/2006/relationships/image" Target="../media/image61.png"/><Relationship Id="rId14" Type="http://schemas.openxmlformats.org/officeDocument/2006/relationships/image" Target="../media/image66.png"/><Relationship Id="rId22" Type="http://schemas.openxmlformats.org/officeDocument/2006/relationships/image" Target="../media/image74.png"/><Relationship Id="rId27" Type="http://schemas.microsoft.com/office/2007/relationships/hdphoto" Target="../media/hdphoto2.wdp"/><Relationship Id="rId30" Type="http://schemas.openxmlformats.org/officeDocument/2006/relationships/image" Target="../media/image81.png"/><Relationship Id="rId35" Type="http://schemas.openxmlformats.org/officeDocument/2006/relationships/image" Target="../media/image86.png"/><Relationship Id="rId8" Type="http://schemas.openxmlformats.org/officeDocument/2006/relationships/image" Target="../media/image60.wmf"/><Relationship Id="rId3" Type="http://schemas.openxmlformats.org/officeDocument/2006/relationships/image" Target="../media/image5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sv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svg"/><Relationship Id="rId4" Type="http://schemas.openxmlformats.org/officeDocument/2006/relationships/image" Target="../media/image9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svg"/><Relationship Id="rId5" Type="http://schemas.openxmlformats.org/officeDocument/2006/relationships/image" Target="../media/image94.png"/><Relationship Id="rId4" Type="http://schemas.openxmlformats.org/officeDocument/2006/relationships/image" Target="../media/image93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13" Type="http://schemas.openxmlformats.org/officeDocument/2006/relationships/image" Target="../media/image108.svg"/><Relationship Id="rId3" Type="http://schemas.openxmlformats.org/officeDocument/2006/relationships/image" Target="../media/image98.png"/><Relationship Id="rId7" Type="http://schemas.openxmlformats.org/officeDocument/2006/relationships/image" Target="../media/image102.png"/><Relationship Id="rId12" Type="http://schemas.openxmlformats.org/officeDocument/2006/relationships/image" Target="../media/image107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11" Type="http://schemas.openxmlformats.org/officeDocument/2006/relationships/image" Target="../media/image106.png"/><Relationship Id="rId5" Type="http://schemas.openxmlformats.org/officeDocument/2006/relationships/image" Target="../media/image100.png"/><Relationship Id="rId15" Type="http://schemas.openxmlformats.org/officeDocument/2006/relationships/image" Target="../media/image110.svg"/><Relationship Id="rId10" Type="http://schemas.openxmlformats.org/officeDocument/2006/relationships/image" Target="../media/image105.png"/><Relationship Id="rId4" Type="http://schemas.openxmlformats.org/officeDocument/2006/relationships/image" Target="../media/image99.png"/><Relationship Id="rId9" Type="http://schemas.openxmlformats.org/officeDocument/2006/relationships/image" Target="../media/image104.svg"/><Relationship Id="rId14" Type="http://schemas.openxmlformats.org/officeDocument/2006/relationships/image" Target="../media/image10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13" Type="http://schemas.openxmlformats.org/officeDocument/2006/relationships/image" Target="../media/image122.png"/><Relationship Id="rId3" Type="http://schemas.openxmlformats.org/officeDocument/2006/relationships/image" Target="../media/image112.png"/><Relationship Id="rId7" Type="http://schemas.openxmlformats.org/officeDocument/2006/relationships/image" Target="../media/image116.png"/><Relationship Id="rId12" Type="http://schemas.openxmlformats.org/officeDocument/2006/relationships/image" Target="../media/image121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11" Type="http://schemas.openxmlformats.org/officeDocument/2006/relationships/image" Target="../media/image120.png"/><Relationship Id="rId5" Type="http://schemas.openxmlformats.org/officeDocument/2006/relationships/image" Target="../media/image114.png"/><Relationship Id="rId10" Type="http://schemas.openxmlformats.org/officeDocument/2006/relationships/image" Target="../media/image119.png"/><Relationship Id="rId4" Type="http://schemas.openxmlformats.org/officeDocument/2006/relationships/image" Target="../media/image113.png"/><Relationship Id="rId9" Type="http://schemas.openxmlformats.org/officeDocument/2006/relationships/image" Target="../media/image1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3" Type="http://schemas.openxmlformats.org/officeDocument/2006/relationships/image" Target="../media/image126.png"/><Relationship Id="rId7" Type="http://schemas.openxmlformats.org/officeDocument/2006/relationships/image" Target="../media/image130.jpe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jpeg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sv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0" y="2286655"/>
            <a:ext cx="438150" cy="2449158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150" y="2286655"/>
            <a:ext cx="123825" cy="244915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669763" y="2177622"/>
            <a:ext cx="662713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Increase Your Security And</a:t>
            </a:r>
          </a:p>
          <a:p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Productivity with </a:t>
            </a:r>
            <a:r>
              <a:rPr lang="en-US" altLang="zh-CN" sz="36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IAG</a:t>
            </a:r>
          </a:p>
        </p:txBody>
      </p:sp>
      <p:sp>
        <p:nvSpPr>
          <p:cNvPr id="60" name="矩形 59"/>
          <p:cNvSpPr/>
          <p:nvPr/>
        </p:nvSpPr>
        <p:spPr>
          <a:xfrm>
            <a:off x="680521" y="3399039"/>
            <a:ext cx="1571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MY" altLang="zh-CN" sz="2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Aug 2022</a:t>
            </a:r>
            <a:endParaRPr lang="zh-CN" altLang="en-US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80521" y="4033410"/>
            <a:ext cx="38186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Eugene Yew </a:t>
            </a:r>
          </a:p>
          <a:p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 Marketing Manager for IAG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2" name="直接连接符 61"/>
          <p:cNvCxnSpPr>
            <a:cxnSpLocks/>
          </p:cNvCxnSpPr>
          <p:nvPr/>
        </p:nvCxnSpPr>
        <p:spPr>
          <a:xfrm>
            <a:off x="761403" y="3943016"/>
            <a:ext cx="5334597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4B8BF4-1D4E-9109-1F05-46C841CDE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8AA188-F346-5F73-FE3F-D9F832B9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sp>
        <p:nvSpPr>
          <p:cNvPr id="6" name="矩形 13">
            <a:extLst>
              <a:ext uri="{FF2B5EF4-FFF2-40B4-BE49-F238E27FC236}">
                <a16:creationId xmlns:a16="http://schemas.microsoft.com/office/drawing/2014/main" id="{C93822EF-A019-5970-FECF-BF684921500F}"/>
              </a:ext>
            </a:extLst>
          </p:cNvPr>
          <p:cNvSpPr/>
          <p:nvPr/>
        </p:nvSpPr>
        <p:spPr>
          <a:xfrm>
            <a:off x="541550" y="200326"/>
            <a:ext cx="14702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Version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4B3396E2-3376-0584-D2F2-B5CCFB230B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140652"/>
              </p:ext>
            </p:extLst>
          </p:nvPr>
        </p:nvGraphicFramePr>
        <p:xfrm>
          <a:off x="1774547" y="1589678"/>
          <a:ext cx="8127999" cy="257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43281959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95173478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8966105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Date</a:t>
                      </a:r>
                      <a:endParaRPr lang="en-MY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Remarks</a:t>
                      </a:r>
                      <a:endParaRPr lang="en-MY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Author</a:t>
                      </a:r>
                      <a:endParaRPr lang="en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701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6-Aug-2022</a:t>
                      </a:r>
                      <a:endParaRPr lang="en-MY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Revamp whole IAG main slides with better elaboration.</a:t>
                      </a:r>
                      <a:endParaRPr lang="en-MY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Eugene Yew</a:t>
                      </a:r>
                      <a:endParaRPr lang="en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48641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8-Aug-2022</a:t>
                      </a:r>
                      <a:endParaRPr lang="en-MY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Added existing materials for other explanation.</a:t>
                      </a:r>
                      <a:endParaRPr lang="en-MY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Eugene Yew</a:t>
                      </a:r>
                      <a:endParaRPr lang="en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8601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5419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4D34B09-D2EF-705E-7376-06E5AE2C82EA}"/>
              </a:ext>
            </a:extLst>
          </p:cNvPr>
          <p:cNvSpPr txBox="1"/>
          <p:nvPr/>
        </p:nvSpPr>
        <p:spPr>
          <a:xfrm>
            <a:off x="1548923" y="4369777"/>
            <a:ext cx="88823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Notes: </a:t>
            </a:r>
          </a:p>
          <a:p>
            <a:r>
              <a:rPr lang="en-US" dirty="0">
                <a:solidFill>
                  <a:schemeClr val="bg1"/>
                </a:solidFill>
              </a:rPr>
              <a:t>a. Slide deck design for presenting information on old and new solution pillars.</a:t>
            </a:r>
          </a:p>
          <a:p>
            <a:r>
              <a:rPr lang="en-US" dirty="0">
                <a:solidFill>
                  <a:schemeClr val="bg1"/>
                </a:solidFill>
              </a:rPr>
              <a:t>b. You may remove and replace any slide that you deem appropriate for your presentation style.</a:t>
            </a:r>
          </a:p>
          <a:p>
            <a:r>
              <a:rPr lang="en-US" dirty="0">
                <a:solidFill>
                  <a:schemeClr val="bg1"/>
                </a:solidFill>
              </a:rPr>
              <a:t>c. </a:t>
            </a:r>
          </a:p>
        </p:txBody>
      </p:sp>
    </p:spTree>
    <p:extLst>
      <p:ext uri="{BB962C8B-B14F-4D97-AF65-F5344CB8AC3E}">
        <p14:creationId xmlns:p14="http://schemas.microsoft.com/office/powerpoint/2010/main" val="1721240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0" y="200326"/>
            <a:ext cx="2148080" cy="523220"/>
            <a:chOff x="1" y="200326"/>
            <a:chExt cx="2148080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0326"/>
              <a:ext cx="160653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Agenda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14911" y="3737591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Challenges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11">
            <a:extLst>
              <a:ext uri="{FF2B5EF4-FFF2-40B4-BE49-F238E27FC236}">
                <a16:creationId xmlns:a16="http://schemas.microsoft.com/office/drawing/2014/main" id="{83E64C97-99D8-3C4C-A782-CDF847E4B93D}"/>
              </a:ext>
            </a:extLst>
          </p:cNvPr>
          <p:cNvGrpSpPr/>
          <p:nvPr/>
        </p:nvGrpSpPr>
        <p:grpSpPr>
          <a:xfrm>
            <a:off x="726953" y="2251408"/>
            <a:ext cx="1334817" cy="1334816"/>
            <a:chOff x="1212681" y="1932972"/>
            <a:chExt cx="2586942" cy="2586942"/>
          </a:xfrm>
        </p:grpSpPr>
        <p:sp>
          <p:nvSpPr>
            <p:cNvPr id="35" name="椭圆 13">
              <a:extLst>
                <a:ext uri="{FF2B5EF4-FFF2-40B4-BE49-F238E27FC236}">
                  <a16:creationId xmlns:a16="http://schemas.microsoft.com/office/drawing/2014/main" id="{9620823D-389E-2A4C-A269-6F7E62FFFBC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椭圆 14">
              <a:extLst>
                <a:ext uri="{FF2B5EF4-FFF2-40B4-BE49-F238E27FC236}">
                  <a16:creationId xmlns:a16="http://schemas.microsoft.com/office/drawing/2014/main" id="{09A3255A-6666-ED40-8861-1ADDD47A378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7" name="组合 11">
            <a:extLst>
              <a:ext uri="{FF2B5EF4-FFF2-40B4-BE49-F238E27FC236}">
                <a16:creationId xmlns:a16="http://schemas.microsoft.com/office/drawing/2014/main" id="{05C22874-86F0-1D41-A4B8-DF25111B7D04}"/>
              </a:ext>
            </a:extLst>
          </p:cNvPr>
          <p:cNvGrpSpPr/>
          <p:nvPr/>
        </p:nvGrpSpPr>
        <p:grpSpPr>
          <a:xfrm>
            <a:off x="2624955" y="2271467"/>
            <a:ext cx="1334817" cy="1334816"/>
            <a:chOff x="1212681" y="1932972"/>
            <a:chExt cx="2586942" cy="2586942"/>
          </a:xfrm>
        </p:grpSpPr>
        <p:sp>
          <p:nvSpPr>
            <p:cNvPr id="38" name="椭圆 13">
              <a:extLst>
                <a:ext uri="{FF2B5EF4-FFF2-40B4-BE49-F238E27FC236}">
                  <a16:creationId xmlns:a16="http://schemas.microsoft.com/office/drawing/2014/main" id="{C3365BE7-5DBB-224F-A7E9-2AB1348369E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79BD28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9" name="椭圆 14">
              <a:extLst>
                <a:ext uri="{FF2B5EF4-FFF2-40B4-BE49-F238E27FC236}">
                  <a16:creationId xmlns:a16="http://schemas.microsoft.com/office/drawing/2014/main" id="{54164350-2181-8347-988B-EBCCA337AE6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0" name="组合 11">
            <a:extLst>
              <a:ext uri="{FF2B5EF4-FFF2-40B4-BE49-F238E27FC236}">
                <a16:creationId xmlns:a16="http://schemas.microsoft.com/office/drawing/2014/main" id="{2E8EC9AE-5817-B641-9598-34CC48CABE8B}"/>
              </a:ext>
            </a:extLst>
          </p:cNvPr>
          <p:cNvGrpSpPr/>
          <p:nvPr/>
        </p:nvGrpSpPr>
        <p:grpSpPr>
          <a:xfrm>
            <a:off x="6263831" y="2271467"/>
            <a:ext cx="1334817" cy="1334816"/>
            <a:chOff x="1212681" y="1932972"/>
            <a:chExt cx="2586942" cy="2586942"/>
          </a:xfrm>
        </p:grpSpPr>
        <p:sp>
          <p:nvSpPr>
            <p:cNvPr id="41" name="椭圆 13">
              <a:extLst>
                <a:ext uri="{FF2B5EF4-FFF2-40B4-BE49-F238E27FC236}">
                  <a16:creationId xmlns:a16="http://schemas.microsoft.com/office/drawing/2014/main" id="{7B27908D-54D2-2245-85E2-54044540E47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2" name="椭圆 14">
              <a:extLst>
                <a:ext uri="{FF2B5EF4-FFF2-40B4-BE49-F238E27FC236}">
                  <a16:creationId xmlns:a16="http://schemas.microsoft.com/office/drawing/2014/main" id="{F96DF77A-2414-1B4D-8EB9-F536667AE036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32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id="{89BD6ECD-7416-7148-8822-33788E1BFC19}"/>
              </a:ext>
            </a:extLst>
          </p:cNvPr>
          <p:cNvSpPr txBox="1"/>
          <p:nvPr/>
        </p:nvSpPr>
        <p:spPr>
          <a:xfrm>
            <a:off x="2418599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Solution Pillar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D066AA3E-214B-E546-AB4F-5DFA6BF211F9}"/>
              </a:ext>
            </a:extLst>
          </p:cNvPr>
          <p:cNvSpPr txBox="1"/>
          <p:nvPr/>
        </p:nvSpPr>
        <p:spPr>
          <a:xfrm>
            <a:off x="6051789" y="3737591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Case Study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5" name="组合 11">
            <a:extLst>
              <a:ext uri="{FF2B5EF4-FFF2-40B4-BE49-F238E27FC236}">
                <a16:creationId xmlns:a16="http://schemas.microsoft.com/office/drawing/2014/main" id="{BED0DAD6-E00F-4F3B-844F-A610DD9E322F}"/>
              </a:ext>
            </a:extLst>
          </p:cNvPr>
          <p:cNvGrpSpPr/>
          <p:nvPr/>
        </p:nvGrpSpPr>
        <p:grpSpPr>
          <a:xfrm>
            <a:off x="8135604" y="2271467"/>
            <a:ext cx="1334817" cy="1334816"/>
            <a:chOff x="1212681" y="1932972"/>
            <a:chExt cx="2586942" cy="2586942"/>
          </a:xfrm>
        </p:grpSpPr>
        <p:sp>
          <p:nvSpPr>
            <p:cNvPr id="26" name="椭圆 13">
              <a:extLst>
                <a:ext uri="{FF2B5EF4-FFF2-40B4-BE49-F238E27FC236}">
                  <a16:creationId xmlns:a16="http://schemas.microsoft.com/office/drawing/2014/main" id="{D0D09127-7222-4B89-9C85-563317872690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7" name="椭圆 14">
              <a:extLst>
                <a:ext uri="{FF2B5EF4-FFF2-40B4-BE49-F238E27FC236}">
                  <a16:creationId xmlns:a16="http://schemas.microsoft.com/office/drawing/2014/main" id="{C4E484F8-7E90-402B-B58F-992559DE6F3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00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5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28" name="文本框 49">
            <a:extLst>
              <a:ext uri="{FF2B5EF4-FFF2-40B4-BE49-F238E27FC236}">
                <a16:creationId xmlns:a16="http://schemas.microsoft.com/office/drawing/2014/main" id="{9659A1BF-8E63-491E-AB25-4CB1D926ADE6}"/>
              </a:ext>
            </a:extLst>
          </p:cNvPr>
          <p:cNvSpPr txBox="1"/>
          <p:nvPr/>
        </p:nvSpPr>
        <p:spPr>
          <a:xfrm>
            <a:off x="7891200" y="3757650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New Pricing Bundle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11">
            <a:extLst>
              <a:ext uri="{FF2B5EF4-FFF2-40B4-BE49-F238E27FC236}">
                <a16:creationId xmlns:a16="http://schemas.microsoft.com/office/drawing/2014/main" id="{FE5656D3-12FB-E9C3-D273-D2AD783F0D31}"/>
              </a:ext>
            </a:extLst>
          </p:cNvPr>
          <p:cNvGrpSpPr/>
          <p:nvPr/>
        </p:nvGrpSpPr>
        <p:grpSpPr>
          <a:xfrm>
            <a:off x="4500814" y="2271467"/>
            <a:ext cx="1334817" cy="1334816"/>
            <a:chOff x="1212681" y="1932972"/>
            <a:chExt cx="2586942" cy="2586942"/>
          </a:xfrm>
        </p:grpSpPr>
        <p:sp>
          <p:nvSpPr>
            <p:cNvPr id="6" name="椭圆 13">
              <a:extLst>
                <a:ext uri="{FF2B5EF4-FFF2-40B4-BE49-F238E27FC236}">
                  <a16:creationId xmlns:a16="http://schemas.microsoft.com/office/drawing/2014/main" id="{4D835067-B69C-4F61-5485-65043033B7FE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7" name="椭圆 14">
              <a:extLst>
                <a:ext uri="{FF2B5EF4-FFF2-40B4-BE49-F238E27FC236}">
                  <a16:creationId xmlns:a16="http://schemas.microsoft.com/office/drawing/2014/main" id="{FAE911FF-3DBE-1934-0C5F-DA2968907EB0}"/>
                </a:ext>
              </a:extLst>
            </p:cNvPr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8" name="文本框 49">
            <a:extLst>
              <a:ext uri="{FF2B5EF4-FFF2-40B4-BE49-F238E27FC236}">
                <a16:creationId xmlns:a16="http://schemas.microsoft.com/office/drawing/2014/main" id="{0B90105A-3418-A58A-19F3-E9060E1EB051}"/>
              </a:ext>
            </a:extLst>
          </p:cNvPr>
          <p:cNvSpPr txBox="1"/>
          <p:nvPr/>
        </p:nvSpPr>
        <p:spPr>
          <a:xfrm>
            <a:off x="4256410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What’s New?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11">
            <a:extLst>
              <a:ext uri="{FF2B5EF4-FFF2-40B4-BE49-F238E27FC236}">
                <a16:creationId xmlns:a16="http://schemas.microsoft.com/office/drawing/2014/main" id="{97F02B98-3854-F5D6-FFB3-491D7A6D2315}"/>
              </a:ext>
            </a:extLst>
          </p:cNvPr>
          <p:cNvGrpSpPr/>
          <p:nvPr/>
        </p:nvGrpSpPr>
        <p:grpSpPr>
          <a:xfrm>
            <a:off x="9984039" y="2271467"/>
            <a:ext cx="1334817" cy="1334816"/>
            <a:chOff x="1212681" y="1932972"/>
            <a:chExt cx="2586942" cy="2586942"/>
          </a:xfrm>
        </p:grpSpPr>
        <p:sp>
          <p:nvSpPr>
            <p:cNvPr id="10" name="椭圆 13">
              <a:extLst>
                <a:ext uri="{FF2B5EF4-FFF2-40B4-BE49-F238E27FC236}">
                  <a16:creationId xmlns:a16="http://schemas.microsoft.com/office/drawing/2014/main" id="{91ED6F9B-07C2-9DF5-FA82-A9D437EABA9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" name="椭圆 14">
              <a:extLst>
                <a:ext uri="{FF2B5EF4-FFF2-40B4-BE49-F238E27FC236}">
                  <a16:creationId xmlns:a16="http://schemas.microsoft.com/office/drawing/2014/main" id="{B65B5FCF-F40E-1580-80C1-472E8786D573}"/>
                </a:ext>
              </a:extLst>
            </p:cNvPr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6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16" name="文本框 49">
            <a:extLst>
              <a:ext uri="{FF2B5EF4-FFF2-40B4-BE49-F238E27FC236}">
                <a16:creationId xmlns:a16="http://schemas.microsoft.com/office/drawing/2014/main" id="{BD53BE57-9D09-2B07-C7C1-F850EFDDC713}"/>
              </a:ext>
            </a:extLst>
          </p:cNvPr>
          <p:cNvSpPr txBox="1"/>
          <p:nvPr/>
        </p:nvSpPr>
        <p:spPr>
          <a:xfrm>
            <a:off x="9739635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Takeaways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1E05D2-CEB9-4159-13A6-1A33D1E5C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CA487C-AF9B-B773-84C3-869FB6F031ED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400365-0D23-CD18-914D-6BA5FC4EB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6" name="矩形 15">
            <a:extLst>
              <a:ext uri="{FF2B5EF4-FFF2-40B4-BE49-F238E27FC236}">
                <a16:creationId xmlns:a16="http://schemas.microsoft.com/office/drawing/2014/main" id="{E10F1C71-0C61-7168-EE4B-C6A0303D5F25}"/>
              </a:ext>
            </a:extLst>
          </p:cNvPr>
          <p:cNvSpPr/>
          <p:nvPr/>
        </p:nvSpPr>
        <p:spPr>
          <a:xfrm>
            <a:off x="579651" y="200326"/>
            <a:ext cx="21595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</a:t>
            </a:r>
          </a:p>
        </p:txBody>
      </p:sp>
      <p:cxnSp>
        <p:nvCxnSpPr>
          <p:cNvPr id="7" name="直线连接符 4">
            <a:extLst>
              <a:ext uri="{FF2B5EF4-FFF2-40B4-BE49-F238E27FC236}">
                <a16:creationId xmlns:a16="http://schemas.microsoft.com/office/drawing/2014/main" id="{1BDF1234-7548-988B-E401-0A1D037958E5}"/>
              </a:ext>
            </a:extLst>
          </p:cNvPr>
          <p:cNvCxnSpPr>
            <a:cxnSpLocks/>
            <a:stCxn id="41" idx="3"/>
          </p:cNvCxnSpPr>
          <p:nvPr/>
        </p:nvCxnSpPr>
        <p:spPr>
          <a:xfrm flipV="1">
            <a:off x="4232992" y="2901606"/>
            <a:ext cx="1480169" cy="1016818"/>
          </a:xfrm>
          <a:prstGeom prst="line">
            <a:avLst/>
          </a:prstGeom>
          <a:ln w="25400">
            <a:solidFill>
              <a:schemeClr val="bg1">
                <a:alpha val="26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5">
            <a:extLst>
              <a:ext uri="{FF2B5EF4-FFF2-40B4-BE49-F238E27FC236}">
                <a16:creationId xmlns:a16="http://schemas.microsoft.com/office/drawing/2014/main" id="{5C737B0D-03F5-6323-0912-F30EBDBC44D4}"/>
              </a:ext>
            </a:extLst>
          </p:cNvPr>
          <p:cNvCxnSpPr/>
          <p:nvPr/>
        </p:nvCxnSpPr>
        <p:spPr>
          <a:xfrm>
            <a:off x="6612044" y="2954515"/>
            <a:ext cx="1371600" cy="1023068"/>
          </a:xfrm>
          <a:prstGeom prst="line">
            <a:avLst/>
          </a:prstGeom>
          <a:ln w="25400">
            <a:solidFill>
              <a:schemeClr val="bg1">
                <a:alpha val="26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线连接符 6">
            <a:extLst>
              <a:ext uri="{FF2B5EF4-FFF2-40B4-BE49-F238E27FC236}">
                <a16:creationId xmlns:a16="http://schemas.microsoft.com/office/drawing/2014/main" id="{83BE0990-2940-34BD-733C-B6ADAD518B04}"/>
              </a:ext>
            </a:extLst>
          </p:cNvPr>
          <p:cNvCxnSpPr>
            <a:cxnSpLocks/>
          </p:cNvCxnSpPr>
          <p:nvPr/>
        </p:nvCxnSpPr>
        <p:spPr>
          <a:xfrm flipV="1">
            <a:off x="8377979" y="2973042"/>
            <a:ext cx="1492845" cy="929713"/>
          </a:xfrm>
          <a:prstGeom prst="line">
            <a:avLst/>
          </a:prstGeom>
          <a:ln w="25400">
            <a:solidFill>
              <a:schemeClr val="bg1">
                <a:alpha val="26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线连接符 7">
            <a:extLst>
              <a:ext uri="{FF2B5EF4-FFF2-40B4-BE49-F238E27FC236}">
                <a16:creationId xmlns:a16="http://schemas.microsoft.com/office/drawing/2014/main" id="{2FE3A4E7-272B-49AB-5EFD-C36F7D90520A}"/>
              </a:ext>
            </a:extLst>
          </p:cNvPr>
          <p:cNvCxnSpPr/>
          <p:nvPr/>
        </p:nvCxnSpPr>
        <p:spPr>
          <a:xfrm>
            <a:off x="2440094" y="3054527"/>
            <a:ext cx="1371600" cy="1023068"/>
          </a:xfrm>
          <a:prstGeom prst="line">
            <a:avLst/>
          </a:prstGeom>
          <a:ln w="25400">
            <a:solidFill>
              <a:schemeClr val="bg1">
                <a:alpha val="26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8">
            <a:extLst>
              <a:ext uri="{FF2B5EF4-FFF2-40B4-BE49-F238E27FC236}">
                <a16:creationId xmlns:a16="http://schemas.microsoft.com/office/drawing/2014/main" id="{015270B3-2B9E-99C2-CD1C-03F8DD2F907A}"/>
              </a:ext>
            </a:extLst>
          </p:cNvPr>
          <p:cNvGrpSpPr/>
          <p:nvPr/>
        </p:nvGrpSpPr>
        <p:grpSpPr>
          <a:xfrm>
            <a:off x="826155" y="3726893"/>
            <a:ext cx="2123343" cy="1746122"/>
            <a:chOff x="883228" y="3902764"/>
            <a:chExt cx="2123343" cy="1746122"/>
          </a:xfrm>
        </p:grpSpPr>
        <p:sp>
          <p:nvSpPr>
            <p:cNvPr id="12" name="TextBox 20">
              <a:extLst>
                <a:ext uri="{FF2B5EF4-FFF2-40B4-BE49-F238E27FC236}">
                  <a16:creationId xmlns:a16="http://schemas.microsoft.com/office/drawing/2014/main" id="{19E7CBD8-5E3F-195D-3C04-F7D34EF9EE61}"/>
                </a:ext>
              </a:extLst>
            </p:cNvPr>
            <p:cNvSpPr txBox="1"/>
            <p:nvPr/>
          </p:nvSpPr>
          <p:spPr>
            <a:xfrm>
              <a:off x="883228" y="3902764"/>
              <a:ext cx="212334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End users are entry points</a:t>
              </a:r>
              <a:endParaRPr lang="zh-CN" altLang="en-US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23">
              <a:extLst>
                <a:ext uri="{FF2B5EF4-FFF2-40B4-BE49-F238E27FC236}">
                  <a16:creationId xmlns:a16="http://schemas.microsoft.com/office/drawing/2014/main" id="{B9204744-1FB5-6D5B-1146-A4D7569931CF}"/>
                </a:ext>
              </a:extLst>
            </p:cNvPr>
            <p:cNvSpPr txBox="1"/>
            <p:nvPr/>
          </p:nvSpPr>
          <p:spPr>
            <a:xfrm>
              <a:off x="942914" y="4479335"/>
              <a:ext cx="2038334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Outdated anti-malware signatures</a:t>
              </a:r>
            </a:p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Unauthorized internet access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1">
            <a:extLst>
              <a:ext uri="{FF2B5EF4-FFF2-40B4-BE49-F238E27FC236}">
                <a16:creationId xmlns:a16="http://schemas.microsoft.com/office/drawing/2014/main" id="{C0816B81-2D7B-5373-3A88-5E551DCDAE40}"/>
              </a:ext>
            </a:extLst>
          </p:cNvPr>
          <p:cNvGrpSpPr/>
          <p:nvPr/>
        </p:nvGrpSpPr>
        <p:grpSpPr>
          <a:xfrm>
            <a:off x="1275006" y="2095243"/>
            <a:ext cx="1334817" cy="1334816"/>
            <a:chOff x="1212681" y="1932972"/>
            <a:chExt cx="2586942" cy="2586942"/>
          </a:xfrm>
        </p:grpSpPr>
        <p:sp>
          <p:nvSpPr>
            <p:cNvPr id="15" name="椭圆 13">
              <a:extLst>
                <a:ext uri="{FF2B5EF4-FFF2-40B4-BE49-F238E27FC236}">
                  <a16:creationId xmlns:a16="http://schemas.microsoft.com/office/drawing/2014/main" id="{AB901FC7-FCD7-D58A-CE76-C5CEA30F25A9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92D050">
                    <a:alpha val="20000"/>
                  </a:srgbClr>
                </a:gs>
                <a:gs pos="0">
                  <a:srgbClr val="92D050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6" name="椭圆 14">
              <a:extLst>
                <a:ext uri="{FF2B5EF4-FFF2-40B4-BE49-F238E27FC236}">
                  <a16:creationId xmlns:a16="http://schemas.microsoft.com/office/drawing/2014/main" id="{EB675263-93E6-12A2-1606-00BFDAABA3FC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7" name="组合 11">
            <a:extLst>
              <a:ext uri="{FF2B5EF4-FFF2-40B4-BE49-F238E27FC236}">
                <a16:creationId xmlns:a16="http://schemas.microsoft.com/office/drawing/2014/main" id="{650795F4-BFCF-56AF-A055-07EAB45AFA05}"/>
              </a:ext>
            </a:extLst>
          </p:cNvPr>
          <p:cNvGrpSpPr/>
          <p:nvPr/>
        </p:nvGrpSpPr>
        <p:grpSpPr>
          <a:xfrm>
            <a:off x="3261713" y="3265138"/>
            <a:ext cx="1334817" cy="1334816"/>
            <a:chOff x="1212681" y="1932972"/>
            <a:chExt cx="2586942" cy="2586942"/>
          </a:xfrm>
        </p:grpSpPr>
        <p:sp>
          <p:nvSpPr>
            <p:cNvPr id="18" name="椭圆 13">
              <a:extLst>
                <a:ext uri="{FF2B5EF4-FFF2-40B4-BE49-F238E27FC236}">
                  <a16:creationId xmlns:a16="http://schemas.microsoft.com/office/drawing/2014/main" id="{2E2AE0D0-C13F-D15F-A307-E4968999E624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9" name="椭圆 14">
              <a:extLst>
                <a:ext uri="{FF2B5EF4-FFF2-40B4-BE49-F238E27FC236}">
                  <a16:creationId xmlns:a16="http://schemas.microsoft.com/office/drawing/2014/main" id="{F754D31E-5B6B-D036-6A29-45D84C6A6CB8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0" name="组合 11">
            <a:extLst>
              <a:ext uri="{FF2B5EF4-FFF2-40B4-BE49-F238E27FC236}">
                <a16:creationId xmlns:a16="http://schemas.microsoft.com/office/drawing/2014/main" id="{734F88E0-2372-25D9-124D-F5C1E8418F71}"/>
              </a:ext>
            </a:extLst>
          </p:cNvPr>
          <p:cNvGrpSpPr/>
          <p:nvPr/>
        </p:nvGrpSpPr>
        <p:grpSpPr>
          <a:xfrm>
            <a:off x="5390190" y="2095243"/>
            <a:ext cx="1334817" cy="1334816"/>
            <a:chOff x="1212681" y="1932972"/>
            <a:chExt cx="2586942" cy="2586942"/>
          </a:xfrm>
        </p:grpSpPr>
        <p:sp>
          <p:nvSpPr>
            <p:cNvPr id="21" name="椭圆 13">
              <a:extLst>
                <a:ext uri="{FF2B5EF4-FFF2-40B4-BE49-F238E27FC236}">
                  <a16:creationId xmlns:a16="http://schemas.microsoft.com/office/drawing/2014/main" id="{BFF95CDA-5765-FC3C-18CB-DAC450E734B0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2" name="椭圆 14">
              <a:extLst>
                <a:ext uri="{FF2B5EF4-FFF2-40B4-BE49-F238E27FC236}">
                  <a16:creationId xmlns:a16="http://schemas.microsoft.com/office/drawing/2014/main" id="{F6CCFCFC-CBBF-ABB4-36DA-BA3E607491B8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5F74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3" name="组合 11">
            <a:extLst>
              <a:ext uri="{FF2B5EF4-FFF2-40B4-BE49-F238E27FC236}">
                <a16:creationId xmlns:a16="http://schemas.microsoft.com/office/drawing/2014/main" id="{6F2B5D44-5D25-6F1B-02AB-25BE06F92174}"/>
              </a:ext>
            </a:extLst>
          </p:cNvPr>
          <p:cNvGrpSpPr/>
          <p:nvPr/>
        </p:nvGrpSpPr>
        <p:grpSpPr>
          <a:xfrm>
            <a:off x="7451137" y="3251016"/>
            <a:ext cx="1334817" cy="1334816"/>
            <a:chOff x="1212681" y="1932972"/>
            <a:chExt cx="2586942" cy="2586942"/>
          </a:xfrm>
        </p:grpSpPr>
        <p:sp>
          <p:nvSpPr>
            <p:cNvPr id="24" name="椭圆 13">
              <a:extLst>
                <a:ext uri="{FF2B5EF4-FFF2-40B4-BE49-F238E27FC236}">
                  <a16:creationId xmlns:a16="http://schemas.microsoft.com/office/drawing/2014/main" id="{95509C4E-BD47-6C4D-AB0D-4FB8B9E0013E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5" name="椭圆 14">
              <a:extLst>
                <a:ext uri="{FF2B5EF4-FFF2-40B4-BE49-F238E27FC236}">
                  <a16:creationId xmlns:a16="http://schemas.microsoft.com/office/drawing/2014/main" id="{2383977D-CC56-F5B5-E4BE-2289A9BAB36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6" name="组合 11">
            <a:extLst>
              <a:ext uri="{FF2B5EF4-FFF2-40B4-BE49-F238E27FC236}">
                <a16:creationId xmlns:a16="http://schemas.microsoft.com/office/drawing/2014/main" id="{2A484899-DA5C-BE80-5549-CCB9C335B8D2}"/>
              </a:ext>
            </a:extLst>
          </p:cNvPr>
          <p:cNvGrpSpPr/>
          <p:nvPr/>
        </p:nvGrpSpPr>
        <p:grpSpPr>
          <a:xfrm>
            <a:off x="9490895" y="2090182"/>
            <a:ext cx="1334817" cy="1334816"/>
            <a:chOff x="1212681" y="1932972"/>
            <a:chExt cx="2586942" cy="2586942"/>
          </a:xfrm>
        </p:grpSpPr>
        <p:sp>
          <p:nvSpPr>
            <p:cNvPr id="27" name="椭圆 13">
              <a:extLst>
                <a:ext uri="{FF2B5EF4-FFF2-40B4-BE49-F238E27FC236}">
                  <a16:creationId xmlns:a16="http://schemas.microsoft.com/office/drawing/2014/main" id="{6C46E432-F71F-FE4E-B94F-6F00C5B24A4F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8" name="椭圆 14">
              <a:extLst>
                <a:ext uri="{FF2B5EF4-FFF2-40B4-BE49-F238E27FC236}">
                  <a16:creationId xmlns:a16="http://schemas.microsoft.com/office/drawing/2014/main" id="{4A07599F-C1EC-E2CB-B692-878926CF007C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29" name="Graphic 5" descr="Aperture">
            <a:extLst>
              <a:ext uri="{FF2B5EF4-FFF2-40B4-BE49-F238E27FC236}">
                <a16:creationId xmlns:a16="http://schemas.microsoft.com/office/drawing/2014/main" id="{CBFD5C9F-FB04-5CA6-AB15-9B69A11A9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21707" y="2444696"/>
            <a:ext cx="634098" cy="634098"/>
          </a:xfrm>
          <a:prstGeom prst="rect">
            <a:avLst/>
          </a:prstGeom>
          <a:effectLst/>
        </p:spPr>
      </p:pic>
      <p:pic>
        <p:nvPicPr>
          <p:cNvPr id="30" name="Graphic 11" descr="Computer">
            <a:extLst>
              <a:ext uri="{FF2B5EF4-FFF2-40B4-BE49-F238E27FC236}">
                <a16:creationId xmlns:a16="http://schemas.microsoft.com/office/drawing/2014/main" id="{4EDE9CD2-5773-9AD7-4ABE-C0211D3FBF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29273" y="2444696"/>
            <a:ext cx="634098" cy="634098"/>
          </a:xfrm>
          <a:prstGeom prst="rect">
            <a:avLst/>
          </a:prstGeom>
          <a:effectLst/>
        </p:spPr>
      </p:pic>
      <p:grpSp>
        <p:nvGrpSpPr>
          <p:cNvPr id="31" name="组合 40">
            <a:extLst>
              <a:ext uri="{FF2B5EF4-FFF2-40B4-BE49-F238E27FC236}">
                <a16:creationId xmlns:a16="http://schemas.microsoft.com/office/drawing/2014/main" id="{0454E29A-0996-63B8-AB7A-52BD26765B79}"/>
              </a:ext>
            </a:extLst>
          </p:cNvPr>
          <p:cNvGrpSpPr/>
          <p:nvPr/>
        </p:nvGrpSpPr>
        <p:grpSpPr>
          <a:xfrm>
            <a:off x="7852056" y="3662956"/>
            <a:ext cx="525923" cy="510935"/>
            <a:chOff x="781050" y="4538663"/>
            <a:chExt cx="612776" cy="595312"/>
          </a:xfrm>
          <a:effectLst/>
        </p:grpSpPr>
        <p:sp>
          <p:nvSpPr>
            <p:cNvPr id="32" name="Freeform 166">
              <a:extLst>
                <a:ext uri="{FF2B5EF4-FFF2-40B4-BE49-F238E27FC236}">
                  <a16:creationId xmlns:a16="http://schemas.microsoft.com/office/drawing/2014/main" id="{15B8AB05-4998-A006-939F-4DB8097F0E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1050" y="4538663"/>
              <a:ext cx="334963" cy="331788"/>
            </a:xfrm>
            <a:custGeom>
              <a:avLst/>
              <a:gdLst>
                <a:gd name="T0" fmla="*/ 84 w 179"/>
                <a:gd name="T1" fmla="*/ 177 h 177"/>
                <a:gd name="T2" fmla="*/ 81 w 179"/>
                <a:gd name="T3" fmla="*/ 177 h 177"/>
                <a:gd name="T4" fmla="*/ 51 w 179"/>
                <a:gd name="T5" fmla="*/ 169 h 177"/>
                <a:gd name="T6" fmla="*/ 44 w 179"/>
                <a:gd name="T7" fmla="*/ 162 h 177"/>
                <a:gd name="T8" fmla="*/ 16 w 179"/>
                <a:gd name="T9" fmla="*/ 133 h 177"/>
                <a:gd name="T10" fmla="*/ 9 w 179"/>
                <a:gd name="T11" fmla="*/ 126 h 177"/>
                <a:gd name="T12" fmla="*/ 1 w 179"/>
                <a:gd name="T13" fmla="*/ 95 h 177"/>
                <a:gd name="T14" fmla="*/ 4 w 179"/>
                <a:gd name="T15" fmla="*/ 86 h 177"/>
                <a:gd name="T16" fmla="*/ 15 w 179"/>
                <a:gd name="T17" fmla="*/ 47 h 177"/>
                <a:gd name="T18" fmla="*/ 17 w 179"/>
                <a:gd name="T19" fmla="*/ 38 h 177"/>
                <a:gd name="T20" fmla="*/ 40 w 179"/>
                <a:gd name="T21" fmla="*/ 16 h 177"/>
                <a:gd name="T22" fmla="*/ 49 w 179"/>
                <a:gd name="T23" fmla="*/ 13 h 177"/>
                <a:gd name="T24" fmla="*/ 89 w 179"/>
                <a:gd name="T25" fmla="*/ 3 h 177"/>
                <a:gd name="T26" fmla="*/ 98 w 179"/>
                <a:gd name="T27" fmla="*/ 1 h 177"/>
                <a:gd name="T28" fmla="*/ 128 w 179"/>
                <a:gd name="T29" fmla="*/ 9 h 177"/>
                <a:gd name="T30" fmla="*/ 135 w 179"/>
                <a:gd name="T31" fmla="*/ 16 h 177"/>
                <a:gd name="T32" fmla="*/ 163 w 179"/>
                <a:gd name="T33" fmla="*/ 45 h 177"/>
                <a:gd name="T34" fmla="*/ 170 w 179"/>
                <a:gd name="T35" fmla="*/ 52 h 177"/>
                <a:gd name="T36" fmla="*/ 178 w 179"/>
                <a:gd name="T37" fmla="*/ 82 h 177"/>
                <a:gd name="T38" fmla="*/ 175 w 179"/>
                <a:gd name="T39" fmla="*/ 91 h 177"/>
                <a:gd name="T40" fmla="*/ 164 w 179"/>
                <a:gd name="T41" fmla="*/ 131 h 177"/>
                <a:gd name="T42" fmla="*/ 162 w 179"/>
                <a:gd name="T43" fmla="*/ 140 h 177"/>
                <a:gd name="T44" fmla="*/ 139 w 179"/>
                <a:gd name="T45" fmla="*/ 162 h 177"/>
                <a:gd name="T46" fmla="*/ 130 w 179"/>
                <a:gd name="T47" fmla="*/ 164 h 177"/>
                <a:gd name="T48" fmla="*/ 90 w 179"/>
                <a:gd name="T49" fmla="*/ 175 h 177"/>
                <a:gd name="T50" fmla="*/ 84 w 179"/>
                <a:gd name="T51" fmla="*/ 177 h 177"/>
                <a:gd name="T52" fmla="*/ 61 w 179"/>
                <a:gd name="T53" fmla="*/ 152 h 177"/>
                <a:gd name="T54" fmla="*/ 81 w 179"/>
                <a:gd name="T55" fmla="*/ 158 h 177"/>
                <a:gd name="T56" fmla="*/ 130 w 179"/>
                <a:gd name="T57" fmla="*/ 145 h 177"/>
                <a:gd name="T58" fmla="*/ 145 w 179"/>
                <a:gd name="T59" fmla="*/ 130 h 177"/>
                <a:gd name="T60" fmla="*/ 158 w 179"/>
                <a:gd name="T61" fmla="*/ 82 h 177"/>
                <a:gd name="T62" fmla="*/ 153 w 179"/>
                <a:gd name="T63" fmla="*/ 62 h 177"/>
                <a:gd name="T64" fmla="*/ 118 w 179"/>
                <a:gd name="T65" fmla="*/ 26 h 177"/>
                <a:gd name="T66" fmla="*/ 98 w 179"/>
                <a:gd name="T67" fmla="*/ 20 h 177"/>
                <a:gd name="T68" fmla="*/ 60 w 179"/>
                <a:gd name="T69" fmla="*/ 34 h 177"/>
                <a:gd name="T70" fmla="*/ 49 w 179"/>
                <a:gd name="T71" fmla="*/ 33 h 177"/>
                <a:gd name="T72" fmla="*/ 34 w 179"/>
                <a:gd name="T73" fmla="*/ 48 h 177"/>
                <a:gd name="T74" fmla="*/ 21 w 179"/>
                <a:gd name="T75" fmla="*/ 96 h 177"/>
                <a:gd name="T76" fmla="*/ 26 w 179"/>
                <a:gd name="T77" fmla="*/ 116 h 177"/>
                <a:gd name="T78" fmla="*/ 61 w 179"/>
                <a:gd name="T79" fmla="*/ 152 h 177"/>
                <a:gd name="T80" fmla="*/ 61 w 179"/>
                <a:gd name="T81" fmla="*/ 152 h 177"/>
                <a:gd name="T82" fmla="*/ 61 w 179"/>
                <a:gd name="T83" fmla="*/ 152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9" h="177">
                  <a:moveTo>
                    <a:pt x="84" y="177"/>
                  </a:moveTo>
                  <a:cubicBezTo>
                    <a:pt x="83" y="177"/>
                    <a:pt x="82" y="177"/>
                    <a:pt x="81" y="177"/>
                  </a:cubicBezTo>
                  <a:cubicBezTo>
                    <a:pt x="51" y="169"/>
                    <a:pt x="51" y="169"/>
                    <a:pt x="51" y="169"/>
                  </a:cubicBezTo>
                  <a:cubicBezTo>
                    <a:pt x="48" y="168"/>
                    <a:pt x="45" y="165"/>
                    <a:pt x="44" y="162"/>
                  </a:cubicBezTo>
                  <a:cubicBezTo>
                    <a:pt x="41" y="148"/>
                    <a:pt x="30" y="136"/>
                    <a:pt x="16" y="133"/>
                  </a:cubicBezTo>
                  <a:cubicBezTo>
                    <a:pt x="12" y="132"/>
                    <a:pt x="10" y="129"/>
                    <a:pt x="9" y="126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0" y="92"/>
                    <a:pt x="1" y="89"/>
                    <a:pt x="4" y="86"/>
                  </a:cubicBezTo>
                  <a:cubicBezTo>
                    <a:pt x="14" y="76"/>
                    <a:pt x="18" y="61"/>
                    <a:pt x="15" y="47"/>
                  </a:cubicBezTo>
                  <a:cubicBezTo>
                    <a:pt x="14" y="43"/>
                    <a:pt x="15" y="40"/>
                    <a:pt x="17" y="3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2" y="13"/>
                    <a:pt x="46" y="12"/>
                    <a:pt x="49" y="13"/>
                  </a:cubicBezTo>
                  <a:cubicBezTo>
                    <a:pt x="63" y="17"/>
                    <a:pt x="78" y="13"/>
                    <a:pt x="89" y="3"/>
                  </a:cubicBezTo>
                  <a:cubicBezTo>
                    <a:pt x="91" y="1"/>
                    <a:pt x="94" y="0"/>
                    <a:pt x="98" y="1"/>
                  </a:cubicBezTo>
                  <a:cubicBezTo>
                    <a:pt x="128" y="9"/>
                    <a:pt x="128" y="9"/>
                    <a:pt x="128" y="9"/>
                  </a:cubicBezTo>
                  <a:cubicBezTo>
                    <a:pt x="131" y="10"/>
                    <a:pt x="134" y="13"/>
                    <a:pt x="135" y="16"/>
                  </a:cubicBezTo>
                  <a:cubicBezTo>
                    <a:pt x="138" y="30"/>
                    <a:pt x="149" y="41"/>
                    <a:pt x="163" y="45"/>
                  </a:cubicBezTo>
                  <a:cubicBezTo>
                    <a:pt x="167" y="46"/>
                    <a:pt x="169" y="49"/>
                    <a:pt x="170" y="5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9" y="86"/>
                    <a:pt x="178" y="89"/>
                    <a:pt x="175" y="91"/>
                  </a:cubicBezTo>
                  <a:cubicBezTo>
                    <a:pt x="165" y="102"/>
                    <a:pt x="161" y="117"/>
                    <a:pt x="164" y="131"/>
                  </a:cubicBezTo>
                  <a:cubicBezTo>
                    <a:pt x="165" y="134"/>
                    <a:pt x="164" y="138"/>
                    <a:pt x="162" y="140"/>
                  </a:cubicBezTo>
                  <a:cubicBezTo>
                    <a:pt x="139" y="162"/>
                    <a:pt x="139" y="162"/>
                    <a:pt x="139" y="162"/>
                  </a:cubicBezTo>
                  <a:cubicBezTo>
                    <a:pt x="137" y="164"/>
                    <a:pt x="133" y="165"/>
                    <a:pt x="130" y="164"/>
                  </a:cubicBezTo>
                  <a:cubicBezTo>
                    <a:pt x="116" y="161"/>
                    <a:pt x="101" y="164"/>
                    <a:pt x="90" y="175"/>
                  </a:cubicBezTo>
                  <a:cubicBezTo>
                    <a:pt x="89" y="176"/>
                    <a:pt x="86" y="177"/>
                    <a:pt x="84" y="177"/>
                  </a:cubicBezTo>
                  <a:close/>
                  <a:moveTo>
                    <a:pt x="61" y="152"/>
                  </a:moveTo>
                  <a:cubicBezTo>
                    <a:pt x="81" y="158"/>
                    <a:pt x="81" y="158"/>
                    <a:pt x="81" y="158"/>
                  </a:cubicBezTo>
                  <a:cubicBezTo>
                    <a:pt x="95" y="147"/>
                    <a:pt x="113" y="142"/>
                    <a:pt x="130" y="145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2" y="113"/>
                    <a:pt x="147" y="95"/>
                    <a:pt x="158" y="82"/>
                  </a:cubicBezTo>
                  <a:cubicBezTo>
                    <a:pt x="153" y="62"/>
                    <a:pt x="153" y="62"/>
                    <a:pt x="153" y="62"/>
                  </a:cubicBezTo>
                  <a:cubicBezTo>
                    <a:pt x="137" y="55"/>
                    <a:pt x="124" y="42"/>
                    <a:pt x="118" y="26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87" y="29"/>
                    <a:pt x="73" y="34"/>
                    <a:pt x="60" y="34"/>
                  </a:cubicBezTo>
                  <a:cubicBezTo>
                    <a:pt x="56" y="34"/>
                    <a:pt x="53" y="33"/>
                    <a:pt x="49" y="3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7" y="65"/>
                    <a:pt x="32" y="82"/>
                    <a:pt x="21" y="96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42" y="122"/>
                    <a:pt x="55" y="136"/>
                    <a:pt x="61" y="152"/>
                  </a:cubicBezTo>
                  <a:close/>
                  <a:moveTo>
                    <a:pt x="61" y="152"/>
                  </a:moveTo>
                  <a:cubicBezTo>
                    <a:pt x="61" y="152"/>
                    <a:pt x="61" y="152"/>
                    <a:pt x="61" y="1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67">
              <a:extLst>
                <a:ext uri="{FF2B5EF4-FFF2-40B4-BE49-F238E27FC236}">
                  <a16:creationId xmlns:a16="http://schemas.microsoft.com/office/drawing/2014/main" id="{D63465E9-E728-3F4A-E9FC-524F8045CF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9475" y="4637088"/>
              <a:ext cx="138113" cy="139700"/>
            </a:xfrm>
            <a:custGeom>
              <a:avLst/>
              <a:gdLst>
                <a:gd name="T0" fmla="*/ 37 w 74"/>
                <a:gd name="T1" fmla="*/ 75 h 75"/>
                <a:gd name="T2" fmla="*/ 0 w 74"/>
                <a:gd name="T3" fmla="*/ 38 h 75"/>
                <a:gd name="T4" fmla="*/ 37 w 74"/>
                <a:gd name="T5" fmla="*/ 0 h 75"/>
                <a:gd name="T6" fmla="*/ 74 w 74"/>
                <a:gd name="T7" fmla="*/ 38 h 75"/>
                <a:gd name="T8" fmla="*/ 37 w 74"/>
                <a:gd name="T9" fmla="*/ 75 h 75"/>
                <a:gd name="T10" fmla="*/ 37 w 74"/>
                <a:gd name="T11" fmla="*/ 19 h 75"/>
                <a:gd name="T12" fmla="*/ 19 w 74"/>
                <a:gd name="T13" fmla="*/ 38 h 75"/>
                <a:gd name="T14" fmla="*/ 37 w 74"/>
                <a:gd name="T15" fmla="*/ 56 h 75"/>
                <a:gd name="T16" fmla="*/ 56 w 74"/>
                <a:gd name="T17" fmla="*/ 38 h 75"/>
                <a:gd name="T18" fmla="*/ 37 w 74"/>
                <a:gd name="T19" fmla="*/ 19 h 75"/>
                <a:gd name="T20" fmla="*/ 37 w 74"/>
                <a:gd name="T21" fmla="*/ 19 h 75"/>
                <a:gd name="T22" fmla="*/ 37 w 74"/>
                <a:gd name="T23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75">
                  <a:moveTo>
                    <a:pt x="37" y="75"/>
                  </a:moveTo>
                  <a:cubicBezTo>
                    <a:pt x="17" y="75"/>
                    <a:pt x="0" y="58"/>
                    <a:pt x="0" y="38"/>
                  </a:cubicBezTo>
                  <a:cubicBezTo>
                    <a:pt x="0" y="17"/>
                    <a:pt x="17" y="0"/>
                    <a:pt x="37" y="0"/>
                  </a:cubicBezTo>
                  <a:cubicBezTo>
                    <a:pt x="58" y="0"/>
                    <a:pt x="74" y="17"/>
                    <a:pt x="74" y="38"/>
                  </a:cubicBezTo>
                  <a:cubicBezTo>
                    <a:pt x="74" y="58"/>
                    <a:pt x="58" y="75"/>
                    <a:pt x="37" y="75"/>
                  </a:cubicBezTo>
                  <a:close/>
                  <a:moveTo>
                    <a:pt x="37" y="19"/>
                  </a:moveTo>
                  <a:cubicBezTo>
                    <a:pt x="27" y="19"/>
                    <a:pt x="19" y="27"/>
                    <a:pt x="19" y="38"/>
                  </a:cubicBezTo>
                  <a:cubicBezTo>
                    <a:pt x="19" y="48"/>
                    <a:pt x="27" y="56"/>
                    <a:pt x="37" y="56"/>
                  </a:cubicBezTo>
                  <a:cubicBezTo>
                    <a:pt x="47" y="56"/>
                    <a:pt x="56" y="48"/>
                    <a:pt x="56" y="38"/>
                  </a:cubicBezTo>
                  <a:cubicBezTo>
                    <a:pt x="56" y="27"/>
                    <a:pt x="47" y="19"/>
                    <a:pt x="37" y="19"/>
                  </a:cubicBezTo>
                  <a:close/>
                  <a:moveTo>
                    <a:pt x="37" y="19"/>
                  </a:moveTo>
                  <a:cubicBezTo>
                    <a:pt x="37" y="19"/>
                    <a:pt x="37" y="19"/>
                    <a:pt x="37" y="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68">
              <a:extLst>
                <a:ext uri="{FF2B5EF4-FFF2-40B4-BE49-F238E27FC236}">
                  <a16:creationId xmlns:a16="http://schemas.microsoft.com/office/drawing/2014/main" id="{E1B6C3AF-DAB2-1BBC-CA26-3FEBDFD097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8225" y="4641850"/>
              <a:ext cx="238125" cy="249238"/>
            </a:xfrm>
            <a:custGeom>
              <a:avLst/>
              <a:gdLst>
                <a:gd name="T0" fmla="*/ 59 w 127"/>
                <a:gd name="T1" fmla="*/ 133 h 133"/>
                <a:gd name="T2" fmla="*/ 57 w 127"/>
                <a:gd name="T3" fmla="*/ 132 h 133"/>
                <a:gd name="T4" fmla="*/ 35 w 127"/>
                <a:gd name="T5" fmla="*/ 127 h 133"/>
                <a:gd name="T6" fmla="*/ 28 w 127"/>
                <a:gd name="T7" fmla="*/ 121 h 133"/>
                <a:gd name="T8" fmla="*/ 9 w 127"/>
                <a:gd name="T9" fmla="*/ 103 h 133"/>
                <a:gd name="T10" fmla="*/ 2 w 127"/>
                <a:gd name="T11" fmla="*/ 91 h 133"/>
                <a:gd name="T12" fmla="*/ 13 w 127"/>
                <a:gd name="T13" fmla="*/ 84 h 133"/>
                <a:gd name="T14" fmla="*/ 44 w 127"/>
                <a:gd name="T15" fmla="*/ 110 h 133"/>
                <a:gd name="T16" fmla="*/ 56 w 127"/>
                <a:gd name="T17" fmla="*/ 113 h 133"/>
                <a:gd name="T18" fmla="*/ 90 w 127"/>
                <a:gd name="T19" fmla="*/ 103 h 133"/>
                <a:gd name="T20" fmla="*/ 99 w 127"/>
                <a:gd name="T21" fmla="*/ 93 h 133"/>
                <a:gd name="T22" fmla="*/ 107 w 127"/>
                <a:gd name="T23" fmla="*/ 59 h 133"/>
                <a:gd name="T24" fmla="*/ 103 w 127"/>
                <a:gd name="T25" fmla="*/ 47 h 133"/>
                <a:gd name="T26" fmla="*/ 77 w 127"/>
                <a:gd name="T27" fmla="*/ 23 h 133"/>
                <a:gd name="T28" fmla="*/ 65 w 127"/>
                <a:gd name="T29" fmla="*/ 20 h 133"/>
                <a:gd name="T30" fmla="*/ 45 w 127"/>
                <a:gd name="T31" fmla="*/ 29 h 133"/>
                <a:gd name="T32" fmla="*/ 32 w 127"/>
                <a:gd name="T33" fmla="*/ 30 h 133"/>
                <a:gd name="T34" fmla="*/ 23 w 127"/>
                <a:gd name="T35" fmla="*/ 20 h 133"/>
                <a:gd name="T36" fmla="*/ 33 w 127"/>
                <a:gd name="T37" fmla="*/ 12 h 133"/>
                <a:gd name="T38" fmla="*/ 41 w 127"/>
                <a:gd name="T39" fmla="*/ 11 h 133"/>
                <a:gd name="T40" fmla="*/ 55 w 127"/>
                <a:gd name="T41" fmla="*/ 3 h 133"/>
                <a:gd name="T42" fmla="*/ 64 w 127"/>
                <a:gd name="T43" fmla="*/ 0 h 133"/>
                <a:gd name="T44" fmla="*/ 86 w 127"/>
                <a:gd name="T45" fmla="*/ 6 h 133"/>
                <a:gd name="T46" fmla="*/ 93 w 127"/>
                <a:gd name="T47" fmla="*/ 12 h 133"/>
                <a:gd name="T48" fmla="*/ 113 w 127"/>
                <a:gd name="T49" fmla="*/ 30 h 133"/>
                <a:gd name="T50" fmla="*/ 120 w 127"/>
                <a:gd name="T51" fmla="*/ 37 h 133"/>
                <a:gd name="T52" fmla="*/ 126 w 127"/>
                <a:gd name="T53" fmla="*/ 58 h 133"/>
                <a:gd name="T54" fmla="*/ 124 w 127"/>
                <a:gd name="T55" fmla="*/ 67 h 133"/>
                <a:gd name="T56" fmla="*/ 118 w 127"/>
                <a:gd name="T57" fmla="*/ 93 h 133"/>
                <a:gd name="T58" fmla="*/ 116 w 127"/>
                <a:gd name="T59" fmla="*/ 103 h 133"/>
                <a:gd name="T60" fmla="*/ 101 w 127"/>
                <a:gd name="T61" fmla="*/ 119 h 133"/>
                <a:gd name="T62" fmla="*/ 92 w 127"/>
                <a:gd name="T63" fmla="*/ 122 h 133"/>
                <a:gd name="T64" fmla="*/ 66 w 127"/>
                <a:gd name="T65" fmla="*/ 130 h 133"/>
                <a:gd name="T66" fmla="*/ 59 w 127"/>
                <a:gd name="T67" fmla="*/ 133 h 133"/>
                <a:gd name="T68" fmla="*/ 59 w 127"/>
                <a:gd name="T69" fmla="*/ 133 h 133"/>
                <a:gd name="T70" fmla="*/ 59 w 127"/>
                <a:gd name="T71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7" h="133">
                  <a:moveTo>
                    <a:pt x="59" y="133"/>
                  </a:moveTo>
                  <a:cubicBezTo>
                    <a:pt x="58" y="133"/>
                    <a:pt x="58" y="132"/>
                    <a:pt x="57" y="132"/>
                  </a:cubicBezTo>
                  <a:cubicBezTo>
                    <a:pt x="35" y="127"/>
                    <a:pt x="35" y="127"/>
                    <a:pt x="35" y="127"/>
                  </a:cubicBezTo>
                  <a:cubicBezTo>
                    <a:pt x="32" y="126"/>
                    <a:pt x="29" y="124"/>
                    <a:pt x="28" y="121"/>
                  </a:cubicBezTo>
                  <a:cubicBezTo>
                    <a:pt x="25" y="112"/>
                    <a:pt x="18" y="105"/>
                    <a:pt x="9" y="103"/>
                  </a:cubicBezTo>
                  <a:cubicBezTo>
                    <a:pt x="4" y="101"/>
                    <a:pt x="0" y="96"/>
                    <a:pt x="2" y="91"/>
                  </a:cubicBezTo>
                  <a:cubicBezTo>
                    <a:pt x="3" y="86"/>
                    <a:pt x="8" y="83"/>
                    <a:pt x="13" y="84"/>
                  </a:cubicBezTo>
                  <a:cubicBezTo>
                    <a:pt x="27" y="87"/>
                    <a:pt x="38" y="97"/>
                    <a:pt x="44" y="110"/>
                  </a:cubicBezTo>
                  <a:cubicBezTo>
                    <a:pt x="56" y="113"/>
                    <a:pt x="56" y="113"/>
                    <a:pt x="56" y="113"/>
                  </a:cubicBezTo>
                  <a:cubicBezTo>
                    <a:pt x="66" y="105"/>
                    <a:pt x="78" y="101"/>
                    <a:pt x="90" y="103"/>
                  </a:cubicBezTo>
                  <a:cubicBezTo>
                    <a:pt x="99" y="93"/>
                    <a:pt x="99" y="93"/>
                    <a:pt x="99" y="93"/>
                  </a:cubicBezTo>
                  <a:cubicBezTo>
                    <a:pt x="97" y="81"/>
                    <a:pt x="100" y="69"/>
                    <a:pt x="107" y="59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2" y="43"/>
                    <a:pt x="82" y="34"/>
                    <a:pt x="77" y="23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59" y="25"/>
                    <a:pt x="53" y="28"/>
                    <a:pt x="45" y="29"/>
                  </a:cubicBezTo>
                  <a:cubicBezTo>
                    <a:pt x="41" y="30"/>
                    <a:pt x="36" y="31"/>
                    <a:pt x="32" y="30"/>
                  </a:cubicBezTo>
                  <a:cubicBezTo>
                    <a:pt x="27" y="30"/>
                    <a:pt x="23" y="25"/>
                    <a:pt x="23" y="20"/>
                  </a:cubicBezTo>
                  <a:cubicBezTo>
                    <a:pt x="24" y="15"/>
                    <a:pt x="28" y="11"/>
                    <a:pt x="33" y="12"/>
                  </a:cubicBezTo>
                  <a:cubicBezTo>
                    <a:pt x="36" y="12"/>
                    <a:pt x="39" y="12"/>
                    <a:pt x="41" y="11"/>
                  </a:cubicBezTo>
                  <a:cubicBezTo>
                    <a:pt x="47" y="10"/>
                    <a:pt x="52" y="7"/>
                    <a:pt x="55" y="3"/>
                  </a:cubicBezTo>
                  <a:cubicBezTo>
                    <a:pt x="58" y="1"/>
                    <a:pt x="61" y="0"/>
                    <a:pt x="64" y="0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90" y="6"/>
                    <a:pt x="92" y="9"/>
                    <a:pt x="93" y="12"/>
                  </a:cubicBezTo>
                  <a:cubicBezTo>
                    <a:pt x="96" y="21"/>
                    <a:pt x="104" y="28"/>
                    <a:pt x="113" y="30"/>
                  </a:cubicBezTo>
                  <a:cubicBezTo>
                    <a:pt x="116" y="31"/>
                    <a:pt x="119" y="33"/>
                    <a:pt x="120" y="37"/>
                  </a:cubicBezTo>
                  <a:cubicBezTo>
                    <a:pt x="126" y="58"/>
                    <a:pt x="126" y="58"/>
                    <a:pt x="126" y="58"/>
                  </a:cubicBezTo>
                  <a:cubicBezTo>
                    <a:pt x="127" y="61"/>
                    <a:pt x="126" y="65"/>
                    <a:pt x="124" y="67"/>
                  </a:cubicBezTo>
                  <a:cubicBezTo>
                    <a:pt x="118" y="74"/>
                    <a:pt x="115" y="84"/>
                    <a:pt x="118" y="93"/>
                  </a:cubicBezTo>
                  <a:cubicBezTo>
                    <a:pt x="119" y="97"/>
                    <a:pt x="118" y="100"/>
                    <a:pt x="116" y="103"/>
                  </a:cubicBezTo>
                  <a:cubicBezTo>
                    <a:pt x="101" y="119"/>
                    <a:pt x="101" y="119"/>
                    <a:pt x="101" y="119"/>
                  </a:cubicBezTo>
                  <a:cubicBezTo>
                    <a:pt x="98" y="121"/>
                    <a:pt x="95" y="123"/>
                    <a:pt x="92" y="122"/>
                  </a:cubicBezTo>
                  <a:cubicBezTo>
                    <a:pt x="82" y="120"/>
                    <a:pt x="73" y="123"/>
                    <a:pt x="66" y="130"/>
                  </a:cubicBezTo>
                  <a:cubicBezTo>
                    <a:pt x="64" y="131"/>
                    <a:pt x="62" y="133"/>
                    <a:pt x="59" y="133"/>
                  </a:cubicBezTo>
                  <a:close/>
                  <a:moveTo>
                    <a:pt x="59" y="133"/>
                  </a:moveTo>
                  <a:cubicBezTo>
                    <a:pt x="59" y="133"/>
                    <a:pt x="59" y="133"/>
                    <a:pt x="59" y="13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69">
              <a:extLst>
                <a:ext uri="{FF2B5EF4-FFF2-40B4-BE49-F238E27FC236}">
                  <a16:creationId xmlns:a16="http://schemas.microsoft.com/office/drawing/2014/main" id="{0B930173-989D-D7CE-9F28-1D586E8AD9A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1725" y="4714875"/>
              <a:ext cx="103188" cy="103188"/>
            </a:xfrm>
            <a:custGeom>
              <a:avLst/>
              <a:gdLst>
                <a:gd name="T0" fmla="*/ 27 w 55"/>
                <a:gd name="T1" fmla="*/ 55 h 55"/>
                <a:gd name="T2" fmla="*/ 0 w 55"/>
                <a:gd name="T3" fmla="*/ 28 h 55"/>
                <a:gd name="T4" fmla="*/ 27 w 55"/>
                <a:gd name="T5" fmla="*/ 0 h 55"/>
                <a:gd name="T6" fmla="*/ 55 w 55"/>
                <a:gd name="T7" fmla="*/ 28 h 55"/>
                <a:gd name="T8" fmla="*/ 27 w 55"/>
                <a:gd name="T9" fmla="*/ 55 h 55"/>
                <a:gd name="T10" fmla="*/ 27 w 55"/>
                <a:gd name="T11" fmla="*/ 15 h 55"/>
                <a:gd name="T12" fmla="*/ 15 w 55"/>
                <a:gd name="T13" fmla="*/ 28 h 55"/>
                <a:gd name="T14" fmla="*/ 27 w 55"/>
                <a:gd name="T15" fmla="*/ 40 h 55"/>
                <a:gd name="T16" fmla="*/ 40 w 55"/>
                <a:gd name="T17" fmla="*/ 28 h 55"/>
                <a:gd name="T18" fmla="*/ 27 w 55"/>
                <a:gd name="T19" fmla="*/ 15 h 55"/>
                <a:gd name="T20" fmla="*/ 27 w 55"/>
                <a:gd name="T21" fmla="*/ 15 h 55"/>
                <a:gd name="T22" fmla="*/ 27 w 55"/>
                <a:gd name="T23" fmla="*/ 1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3"/>
                    <a:pt x="0" y="28"/>
                  </a:cubicBezTo>
                  <a:cubicBezTo>
                    <a:pt x="0" y="13"/>
                    <a:pt x="12" y="0"/>
                    <a:pt x="27" y="0"/>
                  </a:cubicBezTo>
                  <a:cubicBezTo>
                    <a:pt x="42" y="0"/>
                    <a:pt x="55" y="13"/>
                    <a:pt x="55" y="28"/>
                  </a:cubicBezTo>
                  <a:cubicBezTo>
                    <a:pt x="55" y="43"/>
                    <a:pt x="42" y="55"/>
                    <a:pt x="27" y="55"/>
                  </a:cubicBezTo>
                  <a:close/>
                  <a:moveTo>
                    <a:pt x="27" y="15"/>
                  </a:moveTo>
                  <a:cubicBezTo>
                    <a:pt x="20" y="15"/>
                    <a:pt x="15" y="21"/>
                    <a:pt x="15" y="28"/>
                  </a:cubicBezTo>
                  <a:cubicBezTo>
                    <a:pt x="15" y="35"/>
                    <a:pt x="20" y="40"/>
                    <a:pt x="27" y="40"/>
                  </a:cubicBezTo>
                  <a:cubicBezTo>
                    <a:pt x="34" y="40"/>
                    <a:pt x="40" y="35"/>
                    <a:pt x="40" y="28"/>
                  </a:cubicBezTo>
                  <a:cubicBezTo>
                    <a:pt x="40" y="21"/>
                    <a:pt x="34" y="15"/>
                    <a:pt x="27" y="15"/>
                  </a:cubicBezTo>
                  <a:close/>
                  <a:moveTo>
                    <a:pt x="27" y="15"/>
                  </a:moveTo>
                  <a:cubicBezTo>
                    <a:pt x="27" y="15"/>
                    <a:pt x="27" y="15"/>
                    <a:pt x="27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170">
              <a:extLst>
                <a:ext uri="{FF2B5EF4-FFF2-40B4-BE49-F238E27FC236}">
                  <a16:creationId xmlns:a16="http://schemas.microsoft.com/office/drawing/2014/main" id="{595D49C3-BDF4-C09F-6F12-50556427FF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8838" y="4546600"/>
              <a:ext cx="534988" cy="587375"/>
            </a:xfrm>
            <a:custGeom>
              <a:avLst/>
              <a:gdLst>
                <a:gd name="T0" fmla="*/ 173 w 286"/>
                <a:gd name="T1" fmla="*/ 314 h 314"/>
                <a:gd name="T2" fmla="*/ 45 w 286"/>
                <a:gd name="T3" fmla="*/ 314 h 314"/>
                <a:gd name="T4" fmla="*/ 36 w 286"/>
                <a:gd name="T5" fmla="*/ 304 h 314"/>
                <a:gd name="T6" fmla="*/ 36 w 286"/>
                <a:gd name="T7" fmla="*/ 282 h 314"/>
                <a:gd name="T8" fmla="*/ 12 w 286"/>
                <a:gd name="T9" fmla="*/ 206 h 314"/>
                <a:gd name="T10" fmla="*/ 2 w 286"/>
                <a:gd name="T11" fmla="*/ 188 h 314"/>
                <a:gd name="T12" fmla="*/ 6 w 286"/>
                <a:gd name="T13" fmla="*/ 175 h 314"/>
                <a:gd name="T14" fmla="*/ 19 w 286"/>
                <a:gd name="T15" fmla="*/ 180 h 314"/>
                <a:gd name="T16" fmla="*/ 28 w 286"/>
                <a:gd name="T17" fmla="*/ 196 h 314"/>
                <a:gd name="T18" fmla="*/ 29 w 286"/>
                <a:gd name="T19" fmla="*/ 199 h 314"/>
                <a:gd name="T20" fmla="*/ 54 w 286"/>
                <a:gd name="T21" fmla="*/ 277 h 314"/>
                <a:gd name="T22" fmla="*/ 54 w 286"/>
                <a:gd name="T23" fmla="*/ 280 h 314"/>
                <a:gd name="T24" fmla="*/ 54 w 286"/>
                <a:gd name="T25" fmla="*/ 295 h 314"/>
                <a:gd name="T26" fmla="*/ 164 w 286"/>
                <a:gd name="T27" fmla="*/ 295 h 314"/>
                <a:gd name="T28" fmla="*/ 164 w 286"/>
                <a:gd name="T29" fmla="*/ 270 h 314"/>
                <a:gd name="T30" fmla="*/ 173 w 286"/>
                <a:gd name="T31" fmla="*/ 261 h 314"/>
                <a:gd name="T32" fmla="*/ 229 w 286"/>
                <a:gd name="T33" fmla="*/ 261 h 314"/>
                <a:gd name="T34" fmla="*/ 235 w 286"/>
                <a:gd name="T35" fmla="*/ 186 h 314"/>
                <a:gd name="T36" fmla="*/ 244 w 286"/>
                <a:gd name="T37" fmla="*/ 178 h 314"/>
                <a:gd name="T38" fmla="*/ 260 w 286"/>
                <a:gd name="T39" fmla="*/ 178 h 314"/>
                <a:gd name="T40" fmla="*/ 236 w 286"/>
                <a:gd name="T41" fmla="*/ 137 h 314"/>
                <a:gd name="T42" fmla="*/ 235 w 286"/>
                <a:gd name="T43" fmla="*/ 132 h 314"/>
                <a:gd name="T44" fmla="*/ 122 w 286"/>
                <a:gd name="T45" fmla="*/ 19 h 314"/>
                <a:gd name="T46" fmla="*/ 112 w 286"/>
                <a:gd name="T47" fmla="*/ 10 h 314"/>
                <a:gd name="T48" fmla="*/ 122 w 286"/>
                <a:gd name="T49" fmla="*/ 0 h 314"/>
                <a:gd name="T50" fmla="*/ 173 w 286"/>
                <a:gd name="T51" fmla="*/ 11 h 314"/>
                <a:gd name="T52" fmla="*/ 215 w 286"/>
                <a:gd name="T53" fmla="*/ 39 h 314"/>
                <a:gd name="T54" fmla="*/ 243 w 286"/>
                <a:gd name="T55" fmla="*/ 81 h 314"/>
                <a:gd name="T56" fmla="*/ 253 w 286"/>
                <a:gd name="T57" fmla="*/ 130 h 314"/>
                <a:gd name="T58" fmla="*/ 284 w 286"/>
                <a:gd name="T59" fmla="*/ 182 h 314"/>
                <a:gd name="T60" fmla="*/ 284 w 286"/>
                <a:gd name="T61" fmla="*/ 192 h 314"/>
                <a:gd name="T62" fmla="*/ 276 w 286"/>
                <a:gd name="T63" fmla="*/ 196 h 314"/>
                <a:gd name="T64" fmla="*/ 253 w 286"/>
                <a:gd name="T65" fmla="*/ 196 h 314"/>
                <a:gd name="T66" fmla="*/ 247 w 286"/>
                <a:gd name="T67" fmla="*/ 271 h 314"/>
                <a:gd name="T68" fmla="*/ 237 w 286"/>
                <a:gd name="T69" fmla="*/ 280 h 314"/>
                <a:gd name="T70" fmla="*/ 182 w 286"/>
                <a:gd name="T71" fmla="*/ 280 h 314"/>
                <a:gd name="T72" fmla="*/ 182 w 286"/>
                <a:gd name="T73" fmla="*/ 304 h 314"/>
                <a:gd name="T74" fmla="*/ 173 w 286"/>
                <a:gd name="T75" fmla="*/ 314 h 314"/>
                <a:gd name="T76" fmla="*/ 173 w 286"/>
                <a:gd name="T77" fmla="*/ 314 h 314"/>
                <a:gd name="T78" fmla="*/ 173 w 286"/>
                <a:gd name="T79" fmla="*/ 31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6" h="314">
                  <a:moveTo>
                    <a:pt x="173" y="314"/>
                  </a:moveTo>
                  <a:cubicBezTo>
                    <a:pt x="45" y="314"/>
                    <a:pt x="45" y="314"/>
                    <a:pt x="45" y="314"/>
                  </a:cubicBezTo>
                  <a:cubicBezTo>
                    <a:pt x="40" y="314"/>
                    <a:pt x="36" y="309"/>
                    <a:pt x="36" y="304"/>
                  </a:cubicBezTo>
                  <a:cubicBezTo>
                    <a:pt x="36" y="282"/>
                    <a:pt x="36" y="282"/>
                    <a:pt x="36" y="282"/>
                  </a:cubicBezTo>
                  <a:cubicBezTo>
                    <a:pt x="12" y="206"/>
                    <a:pt x="12" y="206"/>
                    <a:pt x="12" y="206"/>
                  </a:cubicBezTo>
                  <a:cubicBezTo>
                    <a:pt x="8" y="200"/>
                    <a:pt x="5" y="194"/>
                    <a:pt x="2" y="188"/>
                  </a:cubicBezTo>
                  <a:cubicBezTo>
                    <a:pt x="0" y="183"/>
                    <a:pt x="2" y="178"/>
                    <a:pt x="6" y="175"/>
                  </a:cubicBezTo>
                  <a:cubicBezTo>
                    <a:pt x="11" y="173"/>
                    <a:pt x="17" y="175"/>
                    <a:pt x="19" y="180"/>
                  </a:cubicBezTo>
                  <a:cubicBezTo>
                    <a:pt x="22" y="186"/>
                    <a:pt x="25" y="191"/>
                    <a:pt x="28" y="196"/>
                  </a:cubicBezTo>
                  <a:cubicBezTo>
                    <a:pt x="29" y="197"/>
                    <a:pt x="29" y="198"/>
                    <a:pt x="29" y="199"/>
                  </a:cubicBezTo>
                  <a:cubicBezTo>
                    <a:pt x="54" y="277"/>
                    <a:pt x="54" y="277"/>
                    <a:pt x="54" y="277"/>
                  </a:cubicBezTo>
                  <a:cubicBezTo>
                    <a:pt x="54" y="278"/>
                    <a:pt x="54" y="279"/>
                    <a:pt x="54" y="280"/>
                  </a:cubicBezTo>
                  <a:cubicBezTo>
                    <a:pt x="54" y="295"/>
                    <a:pt x="54" y="295"/>
                    <a:pt x="54" y="295"/>
                  </a:cubicBezTo>
                  <a:cubicBezTo>
                    <a:pt x="164" y="295"/>
                    <a:pt x="164" y="295"/>
                    <a:pt x="164" y="295"/>
                  </a:cubicBezTo>
                  <a:cubicBezTo>
                    <a:pt x="164" y="270"/>
                    <a:pt x="164" y="270"/>
                    <a:pt x="164" y="270"/>
                  </a:cubicBezTo>
                  <a:cubicBezTo>
                    <a:pt x="164" y="265"/>
                    <a:pt x="168" y="261"/>
                    <a:pt x="173" y="261"/>
                  </a:cubicBezTo>
                  <a:cubicBezTo>
                    <a:pt x="229" y="261"/>
                    <a:pt x="229" y="261"/>
                    <a:pt x="229" y="261"/>
                  </a:cubicBezTo>
                  <a:cubicBezTo>
                    <a:pt x="235" y="186"/>
                    <a:pt x="235" y="186"/>
                    <a:pt x="235" y="186"/>
                  </a:cubicBezTo>
                  <a:cubicBezTo>
                    <a:pt x="235" y="181"/>
                    <a:pt x="239" y="178"/>
                    <a:pt x="244" y="178"/>
                  </a:cubicBezTo>
                  <a:cubicBezTo>
                    <a:pt x="260" y="178"/>
                    <a:pt x="260" y="178"/>
                    <a:pt x="260" y="178"/>
                  </a:cubicBezTo>
                  <a:cubicBezTo>
                    <a:pt x="236" y="137"/>
                    <a:pt x="236" y="137"/>
                    <a:pt x="236" y="137"/>
                  </a:cubicBezTo>
                  <a:cubicBezTo>
                    <a:pt x="235" y="136"/>
                    <a:pt x="235" y="134"/>
                    <a:pt x="235" y="132"/>
                  </a:cubicBezTo>
                  <a:cubicBezTo>
                    <a:pt x="235" y="70"/>
                    <a:pt x="184" y="19"/>
                    <a:pt x="122" y="19"/>
                  </a:cubicBezTo>
                  <a:cubicBezTo>
                    <a:pt x="116" y="19"/>
                    <a:pt x="112" y="15"/>
                    <a:pt x="112" y="10"/>
                  </a:cubicBezTo>
                  <a:cubicBezTo>
                    <a:pt x="112" y="5"/>
                    <a:pt x="116" y="0"/>
                    <a:pt x="122" y="0"/>
                  </a:cubicBezTo>
                  <a:cubicBezTo>
                    <a:pt x="139" y="0"/>
                    <a:pt x="157" y="4"/>
                    <a:pt x="173" y="11"/>
                  </a:cubicBezTo>
                  <a:cubicBezTo>
                    <a:pt x="189" y="17"/>
                    <a:pt x="203" y="27"/>
                    <a:pt x="215" y="39"/>
                  </a:cubicBezTo>
                  <a:cubicBezTo>
                    <a:pt x="227" y="51"/>
                    <a:pt x="236" y="65"/>
                    <a:pt x="243" y="81"/>
                  </a:cubicBezTo>
                  <a:cubicBezTo>
                    <a:pt x="250" y="96"/>
                    <a:pt x="253" y="113"/>
                    <a:pt x="253" y="130"/>
                  </a:cubicBezTo>
                  <a:cubicBezTo>
                    <a:pt x="284" y="182"/>
                    <a:pt x="284" y="182"/>
                    <a:pt x="284" y="182"/>
                  </a:cubicBezTo>
                  <a:cubicBezTo>
                    <a:pt x="286" y="185"/>
                    <a:pt x="286" y="189"/>
                    <a:pt x="284" y="192"/>
                  </a:cubicBezTo>
                  <a:cubicBezTo>
                    <a:pt x="282" y="195"/>
                    <a:pt x="279" y="196"/>
                    <a:pt x="276" y="196"/>
                  </a:cubicBezTo>
                  <a:cubicBezTo>
                    <a:pt x="253" y="196"/>
                    <a:pt x="253" y="196"/>
                    <a:pt x="253" y="196"/>
                  </a:cubicBezTo>
                  <a:cubicBezTo>
                    <a:pt x="247" y="271"/>
                    <a:pt x="247" y="271"/>
                    <a:pt x="247" y="271"/>
                  </a:cubicBezTo>
                  <a:cubicBezTo>
                    <a:pt x="246" y="276"/>
                    <a:pt x="242" y="280"/>
                    <a:pt x="237" y="280"/>
                  </a:cubicBezTo>
                  <a:cubicBezTo>
                    <a:pt x="182" y="280"/>
                    <a:pt x="182" y="280"/>
                    <a:pt x="182" y="280"/>
                  </a:cubicBezTo>
                  <a:cubicBezTo>
                    <a:pt x="182" y="304"/>
                    <a:pt x="182" y="304"/>
                    <a:pt x="182" y="304"/>
                  </a:cubicBezTo>
                  <a:cubicBezTo>
                    <a:pt x="182" y="309"/>
                    <a:pt x="178" y="314"/>
                    <a:pt x="173" y="314"/>
                  </a:cubicBezTo>
                  <a:close/>
                  <a:moveTo>
                    <a:pt x="173" y="314"/>
                  </a:moveTo>
                  <a:cubicBezTo>
                    <a:pt x="173" y="314"/>
                    <a:pt x="173" y="314"/>
                    <a:pt x="173" y="31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7" name="组合 46">
            <a:extLst>
              <a:ext uri="{FF2B5EF4-FFF2-40B4-BE49-F238E27FC236}">
                <a16:creationId xmlns:a16="http://schemas.microsoft.com/office/drawing/2014/main" id="{0AEE328D-C9B7-AC71-B89D-4F17993953B0}"/>
              </a:ext>
            </a:extLst>
          </p:cNvPr>
          <p:cNvGrpSpPr/>
          <p:nvPr/>
        </p:nvGrpSpPr>
        <p:grpSpPr>
          <a:xfrm>
            <a:off x="9908285" y="2485946"/>
            <a:ext cx="500035" cy="500035"/>
            <a:chOff x="6019800" y="2271713"/>
            <a:chExt cx="582613" cy="582612"/>
          </a:xfrm>
          <a:effectLst/>
        </p:grpSpPr>
        <p:sp>
          <p:nvSpPr>
            <p:cNvPr id="38" name="Freeform 87">
              <a:extLst>
                <a:ext uri="{FF2B5EF4-FFF2-40B4-BE49-F238E27FC236}">
                  <a16:creationId xmlns:a16="http://schemas.microsoft.com/office/drawing/2014/main" id="{499A277A-AAC7-9737-32AD-C52E162A18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99175" y="2417763"/>
              <a:ext cx="423863" cy="290512"/>
            </a:xfrm>
            <a:custGeom>
              <a:avLst/>
              <a:gdLst>
                <a:gd name="T0" fmla="*/ 26 w 128"/>
                <a:gd name="T1" fmla="*/ 88 h 88"/>
                <a:gd name="T2" fmla="*/ 8 w 128"/>
                <a:gd name="T3" fmla="*/ 81 h 88"/>
                <a:gd name="T4" fmla="*/ 0 w 128"/>
                <a:gd name="T5" fmla="*/ 62 h 88"/>
                <a:gd name="T6" fmla="*/ 13 w 128"/>
                <a:gd name="T7" fmla="*/ 40 h 88"/>
                <a:gd name="T8" fmla="*/ 13 w 128"/>
                <a:gd name="T9" fmla="*/ 34 h 88"/>
                <a:gd name="T10" fmla="*/ 20 w 128"/>
                <a:gd name="T11" fmla="*/ 16 h 88"/>
                <a:gd name="T12" fmla="*/ 39 w 128"/>
                <a:gd name="T13" fmla="*/ 8 h 88"/>
                <a:gd name="T14" fmla="*/ 44 w 128"/>
                <a:gd name="T15" fmla="*/ 9 h 88"/>
                <a:gd name="T16" fmla="*/ 69 w 128"/>
                <a:gd name="T17" fmla="*/ 0 h 88"/>
                <a:gd name="T18" fmla="*/ 103 w 128"/>
                <a:gd name="T19" fmla="*/ 19 h 88"/>
                <a:gd name="T20" fmla="*/ 123 w 128"/>
                <a:gd name="T21" fmla="*/ 42 h 88"/>
                <a:gd name="T22" fmla="*/ 122 w 128"/>
                <a:gd name="T23" fmla="*/ 46 h 88"/>
                <a:gd name="T24" fmla="*/ 128 w 128"/>
                <a:gd name="T25" fmla="*/ 62 h 88"/>
                <a:gd name="T26" fmla="*/ 120 w 128"/>
                <a:gd name="T27" fmla="*/ 80 h 88"/>
                <a:gd name="T28" fmla="*/ 102 w 128"/>
                <a:gd name="T29" fmla="*/ 88 h 88"/>
                <a:gd name="T30" fmla="*/ 26 w 128"/>
                <a:gd name="T31" fmla="*/ 88 h 88"/>
                <a:gd name="T32" fmla="*/ 39 w 128"/>
                <a:gd name="T33" fmla="*/ 14 h 88"/>
                <a:gd name="T34" fmla="*/ 24 w 128"/>
                <a:gd name="T35" fmla="*/ 20 h 88"/>
                <a:gd name="T36" fmla="*/ 19 w 128"/>
                <a:gd name="T37" fmla="*/ 34 h 88"/>
                <a:gd name="T38" fmla="*/ 19 w 128"/>
                <a:gd name="T39" fmla="*/ 40 h 88"/>
                <a:gd name="T40" fmla="*/ 18 w 128"/>
                <a:gd name="T41" fmla="*/ 44 h 88"/>
                <a:gd name="T42" fmla="*/ 6 w 128"/>
                <a:gd name="T43" fmla="*/ 62 h 88"/>
                <a:gd name="T44" fmla="*/ 12 w 128"/>
                <a:gd name="T45" fmla="*/ 77 h 88"/>
                <a:gd name="T46" fmla="*/ 26 w 128"/>
                <a:gd name="T47" fmla="*/ 83 h 88"/>
                <a:gd name="T48" fmla="*/ 102 w 128"/>
                <a:gd name="T49" fmla="*/ 83 h 88"/>
                <a:gd name="T50" fmla="*/ 116 w 128"/>
                <a:gd name="T51" fmla="*/ 77 h 88"/>
                <a:gd name="T52" fmla="*/ 122 w 128"/>
                <a:gd name="T53" fmla="*/ 62 h 88"/>
                <a:gd name="T54" fmla="*/ 117 w 128"/>
                <a:gd name="T55" fmla="*/ 49 h 88"/>
                <a:gd name="T56" fmla="*/ 116 w 128"/>
                <a:gd name="T57" fmla="*/ 47 h 88"/>
                <a:gd name="T58" fmla="*/ 117 w 128"/>
                <a:gd name="T59" fmla="*/ 42 h 88"/>
                <a:gd name="T60" fmla="*/ 101 w 128"/>
                <a:gd name="T61" fmla="*/ 24 h 88"/>
                <a:gd name="T62" fmla="*/ 99 w 128"/>
                <a:gd name="T63" fmla="*/ 23 h 88"/>
                <a:gd name="T64" fmla="*/ 69 w 128"/>
                <a:gd name="T65" fmla="*/ 5 h 88"/>
                <a:gd name="T66" fmla="*/ 47 w 128"/>
                <a:gd name="T67" fmla="*/ 14 h 88"/>
                <a:gd name="T68" fmla="*/ 44 w 128"/>
                <a:gd name="T69" fmla="*/ 15 h 88"/>
                <a:gd name="T70" fmla="*/ 39 w 128"/>
                <a:gd name="T71" fmla="*/ 14 h 88"/>
                <a:gd name="T72" fmla="*/ 39 w 128"/>
                <a:gd name="T73" fmla="*/ 14 h 88"/>
                <a:gd name="T74" fmla="*/ 39 w 128"/>
                <a:gd name="T75" fmla="*/ 1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88">
                  <a:moveTo>
                    <a:pt x="26" y="88"/>
                  </a:moveTo>
                  <a:cubicBezTo>
                    <a:pt x="19" y="88"/>
                    <a:pt x="13" y="86"/>
                    <a:pt x="8" y="81"/>
                  </a:cubicBezTo>
                  <a:cubicBezTo>
                    <a:pt x="3" y="76"/>
                    <a:pt x="0" y="69"/>
                    <a:pt x="0" y="62"/>
                  </a:cubicBezTo>
                  <a:cubicBezTo>
                    <a:pt x="0" y="53"/>
                    <a:pt x="5" y="44"/>
                    <a:pt x="13" y="40"/>
                  </a:cubicBezTo>
                  <a:cubicBezTo>
                    <a:pt x="13" y="38"/>
                    <a:pt x="13" y="36"/>
                    <a:pt x="13" y="34"/>
                  </a:cubicBezTo>
                  <a:cubicBezTo>
                    <a:pt x="13" y="27"/>
                    <a:pt x="15" y="21"/>
                    <a:pt x="20" y="16"/>
                  </a:cubicBezTo>
                  <a:cubicBezTo>
                    <a:pt x="25" y="11"/>
                    <a:pt x="32" y="8"/>
                    <a:pt x="39" y="8"/>
                  </a:cubicBezTo>
                  <a:cubicBezTo>
                    <a:pt x="41" y="8"/>
                    <a:pt x="42" y="8"/>
                    <a:pt x="44" y="9"/>
                  </a:cubicBezTo>
                  <a:cubicBezTo>
                    <a:pt x="51" y="3"/>
                    <a:pt x="60" y="0"/>
                    <a:pt x="69" y="0"/>
                  </a:cubicBezTo>
                  <a:cubicBezTo>
                    <a:pt x="83" y="0"/>
                    <a:pt x="96" y="7"/>
                    <a:pt x="103" y="19"/>
                  </a:cubicBezTo>
                  <a:cubicBezTo>
                    <a:pt x="114" y="20"/>
                    <a:pt x="123" y="30"/>
                    <a:pt x="123" y="42"/>
                  </a:cubicBezTo>
                  <a:cubicBezTo>
                    <a:pt x="123" y="43"/>
                    <a:pt x="123" y="45"/>
                    <a:pt x="122" y="46"/>
                  </a:cubicBezTo>
                  <a:cubicBezTo>
                    <a:pt x="126" y="51"/>
                    <a:pt x="128" y="56"/>
                    <a:pt x="128" y="62"/>
                  </a:cubicBezTo>
                  <a:cubicBezTo>
                    <a:pt x="128" y="69"/>
                    <a:pt x="125" y="75"/>
                    <a:pt x="120" y="80"/>
                  </a:cubicBezTo>
                  <a:cubicBezTo>
                    <a:pt x="115" y="85"/>
                    <a:pt x="109" y="88"/>
                    <a:pt x="102" y="88"/>
                  </a:cubicBezTo>
                  <a:lnTo>
                    <a:pt x="26" y="88"/>
                  </a:lnTo>
                  <a:close/>
                  <a:moveTo>
                    <a:pt x="39" y="14"/>
                  </a:moveTo>
                  <a:cubicBezTo>
                    <a:pt x="33" y="14"/>
                    <a:pt x="28" y="16"/>
                    <a:pt x="24" y="20"/>
                  </a:cubicBezTo>
                  <a:cubicBezTo>
                    <a:pt x="21" y="24"/>
                    <a:pt x="18" y="29"/>
                    <a:pt x="19" y="34"/>
                  </a:cubicBezTo>
                  <a:cubicBezTo>
                    <a:pt x="19" y="36"/>
                    <a:pt x="19" y="38"/>
                    <a:pt x="19" y="40"/>
                  </a:cubicBezTo>
                  <a:cubicBezTo>
                    <a:pt x="20" y="42"/>
                    <a:pt x="19" y="43"/>
                    <a:pt x="18" y="44"/>
                  </a:cubicBezTo>
                  <a:cubicBezTo>
                    <a:pt x="11" y="47"/>
                    <a:pt x="6" y="54"/>
                    <a:pt x="6" y="62"/>
                  </a:cubicBezTo>
                  <a:cubicBezTo>
                    <a:pt x="6" y="68"/>
                    <a:pt x="8" y="73"/>
                    <a:pt x="12" y="77"/>
                  </a:cubicBezTo>
                  <a:cubicBezTo>
                    <a:pt x="16" y="81"/>
                    <a:pt x="21" y="83"/>
                    <a:pt x="26" y="83"/>
                  </a:cubicBezTo>
                  <a:cubicBezTo>
                    <a:pt x="102" y="83"/>
                    <a:pt x="102" y="83"/>
                    <a:pt x="102" y="83"/>
                  </a:cubicBezTo>
                  <a:cubicBezTo>
                    <a:pt x="107" y="83"/>
                    <a:pt x="112" y="81"/>
                    <a:pt x="116" y="77"/>
                  </a:cubicBezTo>
                  <a:cubicBezTo>
                    <a:pt x="120" y="73"/>
                    <a:pt x="122" y="68"/>
                    <a:pt x="122" y="62"/>
                  </a:cubicBezTo>
                  <a:cubicBezTo>
                    <a:pt x="122" y="57"/>
                    <a:pt x="120" y="53"/>
                    <a:pt x="117" y="49"/>
                  </a:cubicBezTo>
                  <a:cubicBezTo>
                    <a:pt x="116" y="48"/>
                    <a:pt x="116" y="47"/>
                    <a:pt x="116" y="47"/>
                  </a:cubicBezTo>
                  <a:cubicBezTo>
                    <a:pt x="117" y="45"/>
                    <a:pt x="117" y="43"/>
                    <a:pt x="117" y="42"/>
                  </a:cubicBezTo>
                  <a:cubicBezTo>
                    <a:pt x="117" y="33"/>
                    <a:pt x="110" y="25"/>
                    <a:pt x="101" y="24"/>
                  </a:cubicBezTo>
                  <a:cubicBezTo>
                    <a:pt x="100" y="24"/>
                    <a:pt x="99" y="24"/>
                    <a:pt x="99" y="23"/>
                  </a:cubicBezTo>
                  <a:cubicBezTo>
                    <a:pt x="93" y="12"/>
                    <a:pt x="82" y="5"/>
                    <a:pt x="69" y="5"/>
                  </a:cubicBezTo>
                  <a:cubicBezTo>
                    <a:pt x="61" y="5"/>
                    <a:pt x="53" y="9"/>
                    <a:pt x="47" y="14"/>
                  </a:cubicBezTo>
                  <a:cubicBezTo>
                    <a:pt x="46" y="15"/>
                    <a:pt x="45" y="15"/>
                    <a:pt x="44" y="15"/>
                  </a:cubicBezTo>
                  <a:cubicBezTo>
                    <a:pt x="43" y="14"/>
                    <a:pt x="41" y="14"/>
                    <a:pt x="39" y="14"/>
                  </a:cubicBezTo>
                  <a:close/>
                  <a:moveTo>
                    <a:pt x="39" y="14"/>
                  </a:moveTo>
                  <a:cubicBezTo>
                    <a:pt x="39" y="14"/>
                    <a:pt x="39" y="14"/>
                    <a:pt x="39" y="14"/>
                  </a:cubicBezTo>
                </a:path>
              </a:pathLst>
            </a:custGeom>
            <a:solidFill>
              <a:srgbClr val="FFFFFF"/>
            </a:solidFill>
            <a:ln w="12700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88">
              <a:extLst>
                <a:ext uri="{FF2B5EF4-FFF2-40B4-BE49-F238E27FC236}">
                  <a16:creationId xmlns:a16="http://schemas.microsoft.com/office/drawing/2014/main" id="{53EA7754-FA18-2616-702E-0F338EB66E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05525" y="2357438"/>
              <a:ext cx="404813" cy="404812"/>
            </a:xfrm>
            <a:custGeom>
              <a:avLst/>
              <a:gdLst>
                <a:gd name="T0" fmla="*/ 24 w 122"/>
                <a:gd name="T1" fmla="*/ 94 h 122"/>
                <a:gd name="T2" fmla="*/ 23 w 122"/>
                <a:gd name="T3" fmla="*/ 92 h 122"/>
                <a:gd name="T4" fmla="*/ 24 w 122"/>
                <a:gd name="T5" fmla="*/ 91 h 122"/>
                <a:gd name="T6" fmla="*/ 100 w 122"/>
                <a:gd name="T7" fmla="*/ 91 h 122"/>
                <a:gd name="T8" fmla="*/ 107 w 122"/>
                <a:gd name="T9" fmla="*/ 88 h 122"/>
                <a:gd name="T10" fmla="*/ 110 w 122"/>
                <a:gd name="T11" fmla="*/ 80 h 122"/>
                <a:gd name="T12" fmla="*/ 112 w 122"/>
                <a:gd name="T13" fmla="*/ 79 h 122"/>
                <a:gd name="T14" fmla="*/ 113 w 122"/>
                <a:gd name="T15" fmla="*/ 80 h 122"/>
                <a:gd name="T16" fmla="*/ 109 w 122"/>
                <a:gd name="T17" fmla="*/ 90 h 122"/>
                <a:gd name="T18" fmla="*/ 100 w 122"/>
                <a:gd name="T19" fmla="*/ 94 h 122"/>
                <a:gd name="T20" fmla="*/ 24 w 122"/>
                <a:gd name="T21" fmla="*/ 94 h 122"/>
                <a:gd name="T22" fmla="*/ 119 w 122"/>
                <a:gd name="T23" fmla="*/ 122 h 122"/>
                <a:gd name="T24" fmla="*/ 117 w 122"/>
                <a:gd name="T25" fmla="*/ 121 h 122"/>
                <a:gd name="T26" fmla="*/ 101 w 122"/>
                <a:gd name="T27" fmla="*/ 105 h 122"/>
                <a:gd name="T28" fmla="*/ 101 w 122"/>
                <a:gd name="T29" fmla="*/ 102 h 122"/>
                <a:gd name="T30" fmla="*/ 105 w 122"/>
                <a:gd name="T31" fmla="*/ 102 h 122"/>
                <a:gd name="T32" fmla="*/ 121 w 122"/>
                <a:gd name="T33" fmla="*/ 117 h 122"/>
                <a:gd name="T34" fmla="*/ 121 w 122"/>
                <a:gd name="T35" fmla="*/ 121 h 122"/>
                <a:gd name="T36" fmla="*/ 119 w 122"/>
                <a:gd name="T37" fmla="*/ 122 h 122"/>
                <a:gd name="T38" fmla="*/ 30 w 122"/>
                <a:gd name="T39" fmla="*/ 33 h 122"/>
                <a:gd name="T40" fmla="*/ 28 w 122"/>
                <a:gd name="T41" fmla="*/ 32 h 122"/>
                <a:gd name="T42" fmla="*/ 1 w 122"/>
                <a:gd name="T43" fmla="*/ 5 h 122"/>
                <a:gd name="T44" fmla="*/ 1 w 122"/>
                <a:gd name="T45" fmla="*/ 1 h 122"/>
                <a:gd name="T46" fmla="*/ 5 w 122"/>
                <a:gd name="T47" fmla="*/ 1 h 122"/>
                <a:gd name="T48" fmla="*/ 32 w 122"/>
                <a:gd name="T49" fmla="*/ 28 h 122"/>
                <a:gd name="T50" fmla="*/ 32 w 122"/>
                <a:gd name="T51" fmla="*/ 32 h 122"/>
                <a:gd name="T52" fmla="*/ 30 w 122"/>
                <a:gd name="T53" fmla="*/ 33 h 122"/>
                <a:gd name="T54" fmla="*/ 5 w 122"/>
                <a:gd name="T55" fmla="*/ 122 h 122"/>
                <a:gd name="T56" fmla="*/ 3 w 122"/>
                <a:gd name="T57" fmla="*/ 121 h 122"/>
                <a:gd name="T58" fmla="*/ 3 w 122"/>
                <a:gd name="T59" fmla="*/ 117 h 122"/>
                <a:gd name="T60" fmla="*/ 19 w 122"/>
                <a:gd name="T61" fmla="*/ 101 h 122"/>
                <a:gd name="T62" fmla="*/ 23 w 122"/>
                <a:gd name="T63" fmla="*/ 101 h 122"/>
                <a:gd name="T64" fmla="*/ 23 w 122"/>
                <a:gd name="T65" fmla="*/ 105 h 122"/>
                <a:gd name="T66" fmla="*/ 7 w 122"/>
                <a:gd name="T67" fmla="*/ 121 h 122"/>
                <a:gd name="T68" fmla="*/ 5 w 122"/>
                <a:gd name="T69" fmla="*/ 122 h 122"/>
                <a:gd name="T70" fmla="*/ 93 w 122"/>
                <a:gd name="T71" fmla="*/ 34 h 122"/>
                <a:gd name="T72" fmla="*/ 91 w 122"/>
                <a:gd name="T73" fmla="*/ 33 h 122"/>
                <a:gd name="T74" fmla="*/ 91 w 122"/>
                <a:gd name="T75" fmla="*/ 29 h 122"/>
                <a:gd name="T76" fmla="*/ 117 w 122"/>
                <a:gd name="T77" fmla="*/ 3 h 122"/>
                <a:gd name="T78" fmla="*/ 121 w 122"/>
                <a:gd name="T79" fmla="*/ 3 h 122"/>
                <a:gd name="T80" fmla="*/ 121 w 122"/>
                <a:gd name="T81" fmla="*/ 7 h 122"/>
                <a:gd name="T82" fmla="*/ 95 w 122"/>
                <a:gd name="T83" fmla="*/ 33 h 122"/>
                <a:gd name="T84" fmla="*/ 93 w 122"/>
                <a:gd name="T85" fmla="*/ 34 h 122"/>
                <a:gd name="T86" fmla="*/ 93 w 122"/>
                <a:gd name="T87" fmla="*/ 34 h 122"/>
                <a:gd name="T88" fmla="*/ 93 w 122"/>
                <a:gd name="T8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2" h="122">
                  <a:moveTo>
                    <a:pt x="24" y="94"/>
                  </a:moveTo>
                  <a:cubicBezTo>
                    <a:pt x="23" y="94"/>
                    <a:pt x="23" y="93"/>
                    <a:pt x="23" y="92"/>
                  </a:cubicBezTo>
                  <a:cubicBezTo>
                    <a:pt x="23" y="92"/>
                    <a:pt x="23" y="91"/>
                    <a:pt x="24" y="91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3" y="91"/>
                    <a:pt x="105" y="90"/>
                    <a:pt x="107" y="88"/>
                  </a:cubicBezTo>
                  <a:cubicBezTo>
                    <a:pt x="109" y="86"/>
                    <a:pt x="110" y="83"/>
                    <a:pt x="110" y="80"/>
                  </a:cubicBezTo>
                  <a:cubicBezTo>
                    <a:pt x="110" y="79"/>
                    <a:pt x="111" y="79"/>
                    <a:pt x="112" y="79"/>
                  </a:cubicBezTo>
                  <a:cubicBezTo>
                    <a:pt x="113" y="79"/>
                    <a:pt x="113" y="79"/>
                    <a:pt x="113" y="80"/>
                  </a:cubicBezTo>
                  <a:cubicBezTo>
                    <a:pt x="113" y="84"/>
                    <a:pt x="112" y="87"/>
                    <a:pt x="109" y="90"/>
                  </a:cubicBezTo>
                  <a:cubicBezTo>
                    <a:pt x="107" y="92"/>
                    <a:pt x="103" y="94"/>
                    <a:pt x="100" y="94"/>
                  </a:cubicBezTo>
                  <a:lnTo>
                    <a:pt x="24" y="94"/>
                  </a:lnTo>
                  <a:close/>
                  <a:moveTo>
                    <a:pt x="119" y="122"/>
                  </a:moveTo>
                  <a:cubicBezTo>
                    <a:pt x="119" y="122"/>
                    <a:pt x="118" y="122"/>
                    <a:pt x="117" y="121"/>
                  </a:cubicBezTo>
                  <a:cubicBezTo>
                    <a:pt x="101" y="105"/>
                    <a:pt x="101" y="105"/>
                    <a:pt x="101" y="105"/>
                  </a:cubicBezTo>
                  <a:cubicBezTo>
                    <a:pt x="100" y="104"/>
                    <a:pt x="100" y="103"/>
                    <a:pt x="101" y="102"/>
                  </a:cubicBezTo>
                  <a:cubicBezTo>
                    <a:pt x="103" y="100"/>
                    <a:pt x="104" y="100"/>
                    <a:pt x="105" y="102"/>
                  </a:cubicBezTo>
                  <a:cubicBezTo>
                    <a:pt x="121" y="117"/>
                    <a:pt x="121" y="117"/>
                    <a:pt x="121" y="117"/>
                  </a:cubicBezTo>
                  <a:cubicBezTo>
                    <a:pt x="122" y="119"/>
                    <a:pt x="122" y="120"/>
                    <a:pt x="121" y="121"/>
                  </a:cubicBezTo>
                  <a:cubicBezTo>
                    <a:pt x="121" y="122"/>
                    <a:pt x="120" y="122"/>
                    <a:pt x="119" y="122"/>
                  </a:cubicBezTo>
                  <a:close/>
                  <a:moveTo>
                    <a:pt x="30" y="33"/>
                  </a:moveTo>
                  <a:cubicBezTo>
                    <a:pt x="29" y="33"/>
                    <a:pt x="29" y="32"/>
                    <a:pt x="28" y="32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2"/>
                    <a:pt x="1" y="1"/>
                  </a:cubicBezTo>
                  <a:cubicBezTo>
                    <a:pt x="2" y="0"/>
                    <a:pt x="4" y="0"/>
                    <a:pt x="5" y="1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3" y="29"/>
                    <a:pt x="33" y="31"/>
                    <a:pt x="32" y="32"/>
                  </a:cubicBezTo>
                  <a:cubicBezTo>
                    <a:pt x="31" y="32"/>
                    <a:pt x="31" y="33"/>
                    <a:pt x="30" y="33"/>
                  </a:cubicBezTo>
                  <a:close/>
                  <a:moveTo>
                    <a:pt x="5" y="122"/>
                  </a:moveTo>
                  <a:cubicBezTo>
                    <a:pt x="4" y="122"/>
                    <a:pt x="3" y="122"/>
                    <a:pt x="3" y="121"/>
                  </a:cubicBezTo>
                  <a:cubicBezTo>
                    <a:pt x="2" y="120"/>
                    <a:pt x="2" y="119"/>
                    <a:pt x="3" y="117"/>
                  </a:cubicBezTo>
                  <a:cubicBezTo>
                    <a:pt x="19" y="101"/>
                    <a:pt x="19" y="101"/>
                    <a:pt x="19" y="101"/>
                  </a:cubicBezTo>
                  <a:cubicBezTo>
                    <a:pt x="20" y="100"/>
                    <a:pt x="22" y="100"/>
                    <a:pt x="23" y="101"/>
                  </a:cubicBezTo>
                  <a:cubicBezTo>
                    <a:pt x="24" y="102"/>
                    <a:pt x="24" y="104"/>
                    <a:pt x="23" y="105"/>
                  </a:cubicBezTo>
                  <a:cubicBezTo>
                    <a:pt x="7" y="121"/>
                    <a:pt x="7" y="121"/>
                    <a:pt x="7" y="121"/>
                  </a:cubicBezTo>
                  <a:cubicBezTo>
                    <a:pt x="6" y="122"/>
                    <a:pt x="5" y="122"/>
                    <a:pt x="5" y="122"/>
                  </a:cubicBezTo>
                  <a:close/>
                  <a:moveTo>
                    <a:pt x="93" y="34"/>
                  </a:moveTo>
                  <a:cubicBezTo>
                    <a:pt x="92" y="34"/>
                    <a:pt x="92" y="33"/>
                    <a:pt x="91" y="33"/>
                  </a:cubicBezTo>
                  <a:cubicBezTo>
                    <a:pt x="90" y="32"/>
                    <a:pt x="90" y="30"/>
                    <a:pt x="91" y="29"/>
                  </a:cubicBezTo>
                  <a:cubicBezTo>
                    <a:pt x="117" y="3"/>
                    <a:pt x="117" y="3"/>
                    <a:pt x="117" y="3"/>
                  </a:cubicBezTo>
                  <a:cubicBezTo>
                    <a:pt x="119" y="2"/>
                    <a:pt x="120" y="2"/>
                    <a:pt x="121" y="3"/>
                  </a:cubicBezTo>
                  <a:cubicBezTo>
                    <a:pt x="122" y="4"/>
                    <a:pt x="122" y="5"/>
                    <a:pt x="121" y="7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94" y="34"/>
                    <a:pt x="94" y="34"/>
                    <a:pt x="93" y="34"/>
                  </a:cubicBezTo>
                  <a:close/>
                  <a:moveTo>
                    <a:pt x="93" y="34"/>
                  </a:moveTo>
                  <a:cubicBezTo>
                    <a:pt x="93" y="34"/>
                    <a:pt x="93" y="34"/>
                    <a:pt x="93" y="34"/>
                  </a:cubicBezTo>
                </a:path>
              </a:pathLst>
            </a:custGeom>
            <a:solidFill>
              <a:srgbClr val="FFFFFF"/>
            </a:solidFill>
            <a:ln w="12700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89">
              <a:extLst>
                <a:ext uri="{FF2B5EF4-FFF2-40B4-BE49-F238E27FC236}">
                  <a16:creationId xmlns:a16="http://schemas.microsoft.com/office/drawing/2014/main" id="{F6BCB67B-B62D-0AC2-731F-B757FEC4D7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19800" y="2271713"/>
              <a:ext cx="582613" cy="582612"/>
            </a:xfrm>
            <a:custGeom>
              <a:avLst/>
              <a:gdLst>
                <a:gd name="T0" fmla="*/ 158 w 176"/>
                <a:gd name="T1" fmla="*/ 36 h 176"/>
                <a:gd name="T2" fmla="*/ 140 w 176"/>
                <a:gd name="T3" fmla="*/ 18 h 176"/>
                <a:gd name="T4" fmla="*/ 158 w 176"/>
                <a:gd name="T5" fmla="*/ 0 h 176"/>
                <a:gd name="T6" fmla="*/ 176 w 176"/>
                <a:gd name="T7" fmla="*/ 18 h 176"/>
                <a:gd name="T8" fmla="*/ 158 w 176"/>
                <a:gd name="T9" fmla="*/ 36 h 176"/>
                <a:gd name="T10" fmla="*/ 158 w 176"/>
                <a:gd name="T11" fmla="*/ 6 h 176"/>
                <a:gd name="T12" fmla="*/ 145 w 176"/>
                <a:gd name="T13" fmla="*/ 18 h 176"/>
                <a:gd name="T14" fmla="*/ 158 w 176"/>
                <a:gd name="T15" fmla="*/ 31 h 176"/>
                <a:gd name="T16" fmla="*/ 170 w 176"/>
                <a:gd name="T17" fmla="*/ 18 h 176"/>
                <a:gd name="T18" fmla="*/ 158 w 176"/>
                <a:gd name="T19" fmla="*/ 6 h 176"/>
                <a:gd name="T20" fmla="*/ 18 w 176"/>
                <a:gd name="T21" fmla="*/ 36 h 176"/>
                <a:gd name="T22" fmla="*/ 0 w 176"/>
                <a:gd name="T23" fmla="*/ 18 h 176"/>
                <a:gd name="T24" fmla="*/ 18 w 176"/>
                <a:gd name="T25" fmla="*/ 0 h 176"/>
                <a:gd name="T26" fmla="*/ 36 w 176"/>
                <a:gd name="T27" fmla="*/ 18 h 176"/>
                <a:gd name="T28" fmla="*/ 18 w 176"/>
                <a:gd name="T29" fmla="*/ 36 h 176"/>
                <a:gd name="T30" fmla="*/ 18 w 176"/>
                <a:gd name="T31" fmla="*/ 6 h 176"/>
                <a:gd name="T32" fmla="*/ 6 w 176"/>
                <a:gd name="T33" fmla="*/ 18 h 176"/>
                <a:gd name="T34" fmla="*/ 18 w 176"/>
                <a:gd name="T35" fmla="*/ 31 h 176"/>
                <a:gd name="T36" fmla="*/ 31 w 176"/>
                <a:gd name="T37" fmla="*/ 18 h 176"/>
                <a:gd name="T38" fmla="*/ 18 w 176"/>
                <a:gd name="T39" fmla="*/ 6 h 176"/>
                <a:gd name="T40" fmla="*/ 158 w 176"/>
                <a:gd name="T41" fmla="*/ 176 h 176"/>
                <a:gd name="T42" fmla="*/ 140 w 176"/>
                <a:gd name="T43" fmla="*/ 158 h 176"/>
                <a:gd name="T44" fmla="*/ 158 w 176"/>
                <a:gd name="T45" fmla="*/ 140 h 176"/>
                <a:gd name="T46" fmla="*/ 176 w 176"/>
                <a:gd name="T47" fmla="*/ 158 h 176"/>
                <a:gd name="T48" fmla="*/ 158 w 176"/>
                <a:gd name="T49" fmla="*/ 176 h 176"/>
                <a:gd name="T50" fmla="*/ 158 w 176"/>
                <a:gd name="T51" fmla="*/ 145 h 176"/>
                <a:gd name="T52" fmla="*/ 145 w 176"/>
                <a:gd name="T53" fmla="*/ 158 h 176"/>
                <a:gd name="T54" fmla="*/ 158 w 176"/>
                <a:gd name="T55" fmla="*/ 170 h 176"/>
                <a:gd name="T56" fmla="*/ 170 w 176"/>
                <a:gd name="T57" fmla="*/ 158 h 176"/>
                <a:gd name="T58" fmla="*/ 158 w 176"/>
                <a:gd name="T59" fmla="*/ 145 h 176"/>
                <a:gd name="T60" fmla="*/ 18 w 176"/>
                <a:gd name="T61" fmla="*/ 176 h 176"/>
                <a:gd name="T62" fmla="*/ 0 w 176"/>
                <a:gd name="T63" fmla="*/ 158 h 176"/>
                <a:gd name="T64" fmla="*/ 18 w 176"/>
                <a:gd name="T65" fmla="*/ 140 h 176"/>
                <a:gd name="T66" fmla="*/ 36 w 176"/>
                <a:gd name="T67" fmla="*/ 158 h 176"/>
                <a:gd name="T68" fmla="*/ 18 w 176"/>
                <a:gd name="T69" fmla="*/ 176 h 176"/>
                <a:gd name="T70" fmla="*/ 18 w 176"/>
                <a:gd name="T71" fmla="*/ 145 h 176"/>
                <a:gd name="T72" fmla="*/ 6 w 176"/>
                <a:gd name="T73" fmla="*/ 158 h 176"/>
                <a:gd name="T74" fmla="*/ 18 w 176"/>
                <a:gd name="T75" fmla="*/ 170 h 176"/>
                <a:gd name="T76" fmla="*/ 31 w 176"/>
                <a:gd name="T77" fmla="*/ 158 h 176"/>
                <a:gd name="T78" fmla="*/ 18 w 176"/>
                <a:gd name="T79" fmla="*/ 145 h 176"/>
                <a:gd name="T80" fmla="*/ 18 w 176"/>
                <a:gd name="T81" fmla="*/ 145 h 176"/>
                <a:gd name="T82" fmla="*/ 18 w 176"/>
                <a:gd name="T83" fmla="*/ 14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6" h="176">
                  <a:moveTo>
                    <a:pt x="158" y="36"/>
                  </a:moveTo>
                  <a:cubicBezTo>
                    <a:pt x="148" y="36"/>
                    <a:pt x="140" y="28"/>
                    <a:pt x="140" y="18"/>
                  </a:cubicBezTo>
                  <a:cubicBezTo>
                    <a:pt x="140" y="8"/>
                    <a:pt x="148" y="0"/>
                    <a:pt x="158" y="0"/>
                  </a:cubicBezTo>
                  <a:cubicBezTo>
                    <a:pt x="168" y="0"/>
                    <a:pt x="176" y="8"/>
                    <a:pt x="176" y="18"/>
                  </a:cubicBezTo>
                  <a:cubicBezTo>
                    <a:pt x="176" y="28"/>
                    <a:pt x="168" y="36"/>
                    <a:pt x="158" y="36"/>
                  </a:cubicBezTo>
                  <a:close/>
                  <a:moveTo>
                    <a:pt x="158" y="6"/>
                  </a:moveTo>
                  <a:cubicBezTo>
                    <a:pt x="151" y="6"/>
                    <a:pt x="145" y="11"/>
                    <a:pt x="145" y="18"/>
                  </a:cubicBezTo>
                  <a:cubicBezTo>
                    <a:pt x="145" y="25"/>
                    <a:pt x="151" y="31"/>
                    <a:pt x="158" y="31"/>
                  </a:cubicBezTo>
                  <a:cubicBezTo>
                    <a:pt x="165" y="31"/>
                    <a:pt x="170" y="25"/>
                    <a:pt x="170" y="18"/>
                  </a:cubicBezTo>
                  <a:cubicBezTo>
                    <a:pt x="170" y="11"/>
                    <a:pt x="165" y="6"/>
                    <a:pt x="158" y="6"/>
                  </a:cubicBezTo>
                  <a:close/>
                  <a:moveTo>
                    <a:pt x="18" y="36"/>
                  </a:moveTo>
                  <a:cubicBezTo>
                    <a:pt x="8" y="36"/>
                    <a:pt x="0" y="2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8" y="0"/>
                    <a:pt x="36" y="8"/>
                    <a:pt x="36" y="18"/>
                  </a:cubicBezTo>
                  <a:cubicBezTo>
                    <a:pt x="36" y="28"/>
                    <a:pt x="28" y="36"/>
                    <a:pt x="18" y="36"/>
                  </a:cubicBezTo>
                  <a:close/>
                  <a:moveTo>
                    <a:pt x="18" y="6"/>
                  </a:moveTo>
                  <a:cubicBezTo>
                    <a:pt x="11" y="6"/>
                    <a:pt x="6" y="11"/>
                    <a:pt x="6" y="18"/>
                  </a:cubicBezTo>
                  <a:cubicBezTo>
                    <a:pt x="6" y="25"/>
                    <a:pt x="11" y="31"/>
                    <a:pt x="18" y="31"/>
                  </a:cubicBezTo>
                  <a:cubicBezTo>
                    <a:pt x="25" y="31"/>
                    <a:pt x="31" y="25"/>
                    <a:pt x="31" y="18"/>
                  </a:cubicBezTo>
                  <a:cubicBezTo>
                    <a:pt x="31" y="11"/>
                    <a:pt x="25" y="6"/>
                    <a:pt x="18" y="6"/>
                  </a:cubicBezTo>
                  <a:close/>
                  <a:moveTo>
                    <a:pt x="158" y="176"/>
                  </a:moveTo>
                  <a:cubicBezTo>
                    <a:pt x="148" y="176"/>
                    <a:pt x="140" y="168"/>
                    <a:pt x="140" y="158"/>
                  </a:cubicBezTo>
                  <a:cubicBezTo>
                    <a:pt x="140" y="148"/>
                    <a:pt x="148" y="140"/>
                    <a:pt x="158" y="140"/>
                  </a:cubicBezTo>
                  <a:cubicBezTo>
                    <a:pt x="168" y="140"/>
                    <a:pt x="176" y="148"/>
                    <a:pt x="176" y="158"/>
                  </a:cubicBezTo>
                  <a:cubicBezTo>
                    <a:pt x="176" y="168"/>
                    <a:pt x="168" y="176"/>
                    <a:pt x="158" y="176"/>
                  </a:cubicBezTo>
                  <a:close/>
                  <a:moveTo>
                    <a:pt x="158" y="145"/>
                  </a:moveTo>
                  <a:cubicBezTo>
                    <a:pt x="151" y="145"/>
                    <a:pt x="145" y="151"/>
                    <a:pt x="145" y="158"/>
                  </a:cubicBezTo>
                  <a:cubicBezTo>
                    <a:pt x="145" y="165"/>
                    <a:pt x="151" y="170"/>
                    <a:pt x="158" y="170"/>
                  </a:cubicBezTo>
                  <a:cubicBezTo>
                    <a:pt x="165" y="170"/>
                    <a:pt x="170" y="165"/>
                    <a:pt x="170" y="158"/>
                  </a:cubicBezTo>
                  <a:cubicBezTo>
                    <a:pt x="170" y="151"/>
                    <a:pt x="165" y="145"/>
                    <a:pt x="158" y="145"/>
                  </a:cubicBezTo>
                  <a:close/>
                  <a:moveTo>
                    <a:pt x="18" y="176"/>
                  </a:moveTo>
                  <a:cubicBezTo>
                    <a:pt x="8" y="176"/>
                    <a:pt x="0" y="168"/>
                    <a:pt x="0" y="158"/>
                  </a:cubicBezTo>
                  <a:cubicBezTo>
                    <a:pt x="0" y="148"/>
                    <a:pt x="8" y="140"/>
                    <a:pt x="18" y="140"/>
                  </a:cubicBezTo>
                  <a:cubicBezTo>
                    <a:pt x="28" y="140"/>
                    <a:pt x="36" y="148"/>
                    <a:pt x="36" y="158"/>
                  </a:cubicBezTo>
                  <a:cubicBezTo>
                    <a:pt x="36" y="168"/>
                    <a:pt x="28" y="176"/>
                    <a:pt x="18" y="176"/>
                  </a:cubicBezTo>
                  <a:close/>
                  <a:moveTo>
                    <a:pt x="18" y="145"/>
                  </a:moveTo>
                  <a:cubicBezTo>
                    <a:pt x="11" y="145"/>
                    <a:pt x="6" y="151"/>
                    <a:pt x="6" y="158"/>
                  </a:cubicBezTo>
                  <a:cubicBezTo>
                    <a:pt x="6" y="165"/>
                    <a:pt x="11" y="170"/>
                    <a:pt x="18" y="170"/>
                  </a:cubicBezTo>
                  <a:cubicBezTo>
                    <a:pt x="25" y="170"/>
                    <a:pt x="31" y="165"/>
                    <a:pt x="31" y="158"/>
                  </a:cubicBezTo>
                  <a:cubicBezTo>
                    <a:pt x="31" y="151"/>
                    <a:pt x="25" y="145"/>
                    <a:pt x="18" y="145"/>
                  </a:cubicBezTo>
                  <a:close/>
                  <a:moveTo>
                    <a:pt x="18" y="145"/>
                  </a:moveTo>
                  <a:cubicBezTo>
                    <a:pt x="18" y="145"/>
                    <a:pt x="18" y="145"/>
                    <a:pt x="18" y="145"/>
                  </a:cubicBezTo>
                </a:path>
              </a:pathLst>
            </a:custGeom>
            <a:solidFill>
              <a:srgbClr val="FFFFFF"/>
            </a:solidFill>
            <a:ln w="12700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41" name="图形 50" descr="放大镜">
            <a:extLst>
              <a:ext uri="{FF2B5EF4-FFF2-40B4-BE49-F238E27FC236}">
                <a16:creationId xmlns:a16="http://schemas.microsoft.com/office/drawing/2014/main" id="{E5A3DE99-28A7-E8B0-0223-D6C1EBF702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74414" y="3589135"/>
            <a:ext cx="658578" cy="658578"/>
          </a:xfrm>
          <a:prstGeom prst="rect">
            <a:avLst/>
          </a:prstGeom>
          <a:effectLst/>
        </p:spPr>
      </p:pic>
      <p:grpSp>
        <p:nvGrpSpPr>
          <p:cNvPr id="42" name="组合 51">
            <a:extLst>
              <a:ext uri="{FF2B5EF4-FFF2-40B4-BE49-F238E27FC236}">
                <a16:creationId xmlns:a16="http://schemas.microsoft.com/office/drawing/2014/main" id="{0AD3E7EA-4713-736C-843C-1F28296C2F06}"/>
              </a:ext>
            </a:extLst>
          </p:cNvPr>
          <p:cNvGrpSpPr/>
          <p:nvPr/>
        </p:nvGrpSpPr>
        <p:grpSpPr>
          <a:xfrm>
            <a:off x="2739217" y="1651012"/>
            <a:ext cx="2254143" cy="1344005"/>
            <a:chOff x="842700" y="3893618"/>
            <a:chExt cx="2254143" cy="1344005"/>
          </a:xfrm>
        </p:grpSpPr>
        <p:sp>
          <p:nvSpPr>
            <p:cNvPr id="43" name="TextBox 20">
              <a:extLst>
                <a:ext uri="{FF2B5EF4-FFF2-40B4-BE49-F238E27FC236}">
                  <a16:creationId xmlns:a16="http://schemas.microsoft.com/office/drawing/2014/main" id="{E25445C1-51D0-80FA-AF17-F33D92132EA0}"/>
                </a:ext>
              </a:extLst>
            </p:cNvPr>
            <p:cNvSpPr txBox="1"/>
            <p:nvPr/>
          </p:nvSpPr>
          <p:spPr>
            <a:xfrm>
              <a:off x="842700" y="3893618"/>
              <a:ext cx="22541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Traffic are encrypted</a:t>
              </a:r>
              <a:endParaRPr lang="zh-CN" altLang="en-US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4" name="TextBox 23">
              <a:extLst>
                <a:ext uri="{FF2B5EF4-FFF2-40B4-BE49-F238E27FC236}">
                  <a16:creationId xmlns:a16="http://schemas.microsoft.com/office/drawing/2014/main" id="{B5815429-4E31-5621-5624-A9A0FEF3611F}"/>
                </a:ext>
              </a:extLst>
            </p:cNvPr>
            <p:cNvSpPr txBox="1"/>
            <p:nvPr/>
          </p:nvSpPr>
          <p:spPr>
            <a:xfrm>
              <a:off x="950601" y="4283516"/>
              <a:ext cx="203833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Malware infection</a:t>
              </a:r>
            </a:p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Malicious content</a:t>
              </a:r>
            </a:p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Bypass visibility and control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54">
            <a:extLst>
              <a:ext uri="{FF2B5EF4-FFF2-40B4-BE49-F238E27FC236}">
                <a16:creationId xmlns:a16="http://schemas.microsoft.com/office/drawing/2014/main" id="{F9492162-5DDE-8DB2-451C-2F11DD2A91D6}"/>
              </a:ext>
            </a:extLst>
          </p:cNvPr>
          <p:cNvGrpSpPr/>
          <p:nvPr/>
        </p:nvGrpSpPr>
        <p:grpSpPr>
          <a:xfrm>
            <a:off x="4927066" y="3697392"/>
            <a:ext cx="2386459" cy="1512007"/>
            <a:chOff x="921422" y="3902586"/>
            <a:chExt cx="2386459" cy="1512007"/>
          </a:xfrm>
        </p:grpSpPr>
        <p:sp>
          <p:nvSpPr>
            <p:cNvPr id="46" name="TextBox 20">
              <a:extLst>
                <a:ext uri="{FF2B5EF4-FFF2-40B4-BE49-F238E27FC236}">
                  <a16:creationId xmlns:a16="http://schemas.microsoft.com/office/drawing/2014/main" id="{C8CA45F2-162F-11FF-BCA7-88CA248B81D3}"/>
                </a:ext>
              </a:extLst>
            </p:cNvPr>
            <p:cNvSpPr txBox="1"/>
            <p:nvPr/>
          </p:nvSpPr>
          <p:spPr>
            <a:xfrm>
              <a:off x="921422" y="3902586"/>
              <a:ext cx="238645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Inappropriate Internet Access</a:t>
              </a:r>
              <a:endParaRPr lang="zh-CN" altLang="en-US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7" name="TextBox 23">
              <a:extLst>
                <a:ext uri="{FF2B5EF4-FFF2-40B4-BE49-F238E27FC236}">
                  <a16:creationId xmlns:a16="http://schemas.microsoft.com/office/drawing/2014/main" id="{6E592B54-F8AE-A33C-3A92-BA1B0E2917ED}"/>
                </a:ext>
              </a:extLst>
            </p:cNvPr>
            <p:cNvSpPr txBox="1"/>
            <p:nvPr/>
          </p:nvSpPr>
          <p:spPr>
            <a:xfrm>
              <a:off x="1055870" y="4460486"/>
              <a:ext cx="203833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US" altLang="zh-CN" sz="14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Miuse</a:t>
              </a: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of web applications</a:t>
              </a:r>
            </a:p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Bandwidth saturation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57">
            <a:extLst>
              <a:ext uri="{FF2B5EF4-FFF2-40B4-BE49-F238E27FC236}">
                <a16:creationId xmlns:a16="http://schemas.microsoft.com/office/drawing/2014/main" id="{6F7C3304-3846-E93C-198D-9E1432E5E90B}"/>
              </a:ext>
            </a:extLst>
          </p:cNvPr>
          <p:cNvGrpSpPr/>
          <p:nvPr/>
        </p:nvGrpSpPr>
        <p:grpSpPr>
          <a:xfrm>
            <a:off x="6998089" y="1635874"/>
            <a:ext cx="2162773" cy="1344005"/>
            <a:chOff x="888386" y="3893618"/>
            <a:chExt cx="2162773" cy="1344005"/>
          </a:xfrm>
        </p:grpSpPr>
        <p:sp>
          <p:nvSpPr>
            <p:cNvPr id="49" name="TextBox 20">
              <a:extLst>
                <a:ext uri="{FF2B5EF4-FFF2-40B4-BE49-F238E27FC236}">
                  <a16:creationId xmlns:a16="http://schemas.microsoft.com/office/drawing/2014/main" id="{13ECE8BB-B950-8F97-61A5-73308CFD137F}"/>
                </a:ext>
              </a:extLst>
            </p:cNvPr>
            <p:cNvSpPr txBox="1"/>
            <p:nvPr/>
          </p:nvSpPr>
          <p:spPr>
            <a:xfrm>
              <a:off x="888386" y="3893618"/>
              <a:ext cx="2162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User without identity</a:t>
              </a:r>
              <a:endParaRPr lang="zh-CN" altLang="en-US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0" name="TextBox 23">
              <a:extLst>
                <a:ext uri="{FF2B5EF4-FFF2-40B4-BE49-F238E27FC236}">
                  <a16:creationId xmlns:a16="http://schemas.microsoft.com/office/drawing/2014/main" id="{859667DD-3B22-9FEF-A1CA-E67BB6D170E8}"/>
                </a:ext>
              </a:extLst>
            </p:cNvPr>
            <p:cNvSpPr txBox="1"/>
            <p:nvPr/>
          </p:nvSpPr>
          <p:spPr>
            <a:xfrm>
              <a:off x="950601" y="4283516"/>
              <a:ext cx="203833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An IP is not an identity</a:t>
              </a:r>
            </a:p>
            <a:p>
              <a:pPr marL="285750" indent="-285750" algn="ctr"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Inability to track users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1" name="组合 60">
            <a:extLst>
              <a:ext uri="{FF2B5EF4-FFF2-40B4-BE49-F238E27FC236}">
                <a16:creationId xmlns:a16="http://schemas.microsoft.com/office/drawing/2014/main" id="{82F3E516-A7DD-AA95-1145-DB5D244C1A92}"/>
              </a:ext>
            </a:extLst>
          </p:cNvPr>
          <p:cNvGrpSpPr/>
          <p:nvPr/>
        </p:nvGrpSpPr>
        <p:grpSpPr>
          <a:xfrm>
            <a:off x="9171516" y="3751609"/>
            <a:ext cx="2038334" cy="1344005"/>
            <a:chOff x="950601" y="3893618"/>
            <a:chExt cx="2038334" cy="1344005"/>
          </a:xfrm>
        </p:grpSpPr>
        <p:sp>
          <p:nvSpPr>
            <p:cNvPr id="52" name="TextBox 20">
              <a:extLst>
                <a:ext uri="{FF2B5EF4-FFF2-40B4-BE49-F238E27FC236}">
                  <a16:creationId xmlns:a16="http://schemas.microsoft.com/office/drawing/2014/main" id="{3CBF9242-63E9-8136-B7C4-01FD5F88669C}"/>
                </a:ext>
              </a:extLst>
            </p:cNvPr>
            <p:cNvSpPr txBox="1"/>
            <p:nvPr/>
          </p:nvSpPr>
          <p:spPr>
            <a:xfrm>
              <a:off x="1105592" y="3893618"/>
              <a:ext cx="172835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00B0F0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Data Exfiltration</a:t>
              </a:r>
              <a:endParaRPr lang="zh-CN" altLang="en-US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3" name="TextBox 23">
              <a:extLst>
                <a:ext uri="{FF2B5EF4-FFF2-40B4-BE49-F238E27FC236}">
                  <a16:creationId xmlns:a16="http://schemas.microsoft.com/office/drawing/2014/main" id="{5F4DB22F-D874-6A05-9A20-50F277AE0681}"/>
                </a:ext>
              </a:extLst>
            </p:cNvPr>
            <p:cNvSpPr txBox="1"/>
            <p:nvPr/>
          </p:nvSpPr>
          <p:spPr>
            <a:xfrm>
              <a:off x="950601" y="4283516"/>
              <a:ext cx="203833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Miuse</a:t>
              </a: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of corporate data</a:t>
              </a:r>
            </a:p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Innocent victim and monetary gain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547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E8CB6E-A31C-6970-E105-F03B89F92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C24FB7-3F68-507F-EB74-3EACC12B100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58F840-5AD2-4896-6621-93F2CE1BF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6" name="矩形 7">
            <a:extLst>
              <a:ext uri="{FF2B5EF4-FFF2-40B4-BE49-F238E27FC236}">
                <a16:creationId xmlns:a16="http://schemas.microsoft.com/office/drawing/2014/main" id="{7E49A349-D793-B475-21D1-6222F9D9ADE0}"/>
              </a:ext>
            </a:extLst>
          </p:cNvPr>
          <p:cNvSpPr/>
          <p:nvPr/>
        </p:nvSpPr>
        <p:spPr>
          <a:xfrm>
            <a:off x="889000" y="1093592"/>
            <a:ext cx="5207000" cy="4791930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927DDE6-7DD6-353E-0220-E75E78C56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008" y="1293787"/>
            <a:ext cx="4377398" cy="43614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4ACAC0C-3B1C-8850-ECB4-4B5CD88E0FB1}"/>
              </a:ext>
            </a:extLst>
          </p:cNvPr>
          <p:cNvSpPr txBox="1"/>
          <p:nvPr/>
        </p:nvSpPr>
        <p:spPr>
          <a:xfrm>
            <a:off x="6600008" y="2452669"/>
            <a:ext cx="4540025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entury Gothic" panose="020B0502020202020204" pitchFamily="34" charset="0"/>
              </a:rPr>
              <a:t>Value Differentiator</a:t>
            </a:r>
          </a:p>
          <a:p>
            <a:endParaRPr lang="en-US" sz="20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  <a:latin typeface="Century Gothic" panose="020B0502020202020204" pitchFamily="34" charset="0"/>
              </a:rPr>
              <a:t>Gain full </a:t>
            </a:r>
            <a:r>
              <a:rPr lang="en-US" sz="2000" b="1">
                <a:solidFill>
                  <a:srgbClr val="00B0F0"/>
                </a:solidFill>
                <a:latin typeface="Century Gothic" panose="020B0502020202020204" pitchFamily="34" charset="0"/>
              </a:rPr>
              <a:t>visibility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  <a:latin typeface="Century Gothic" panose="020B0502020202020204" pitchFamily="34" charset="0"/>
              </a:rPr>
              <a:t>Unveil user </a:t>
            </a:r>
            <a:r>
              <a:rPr lang="en-US" sz="2000" b="1">
                <a:solidFill>
                  <a:srgbClr val="00B0F0"/>
                </a:solidFill>
                <a:latin typeface="Century Gothic" panose="020B0502020202020204" pitchFamily="34" charset="0"/>
              </a:rPr>
              <a:t>identity</a:t>
            </a:r>
            <a:r>
              <a:rPr lang="en-US" sz="2000">
                <a:solidFill>
                  <a:schemeClr val="bg1"/>
                </a:solidFill>
                <a:latin typeface="Century Gothic" panose="020B0502020202020204" pitchFamily="34" charset="0"/>
              </a:rPr>
              <a:t> and </a:t>
            </a:r>
            <a:r>
              <a:rPr lang="en-US" sz="2000" b="1">
                <a:solidFill>
                  <a:srgbClr val="00B0F0"/>
                </a:solidFill>
                <a:latin typeface="Century Gothic" panose="020B0502020202020204" pitchFamily="34" charset="0"/>
              </a:rPr>
              <a:t>analytics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  <a:latin typeface="Century Gothic" panose="020B0502020202020204" pitchFamily="34" charset="0"/>
              </a:rPr>
              <a:t>Take full </a:t>
            </a:r>
            <a:r>
              <a:rPr lang="en-US" sz="2000" b="1">
                <a:solidFill>
                  <a:srgbClr val="00B0F0"/>
                </a:solidFill>
                <a:latin typeface="Century Gothic" panose="020B0502020202020204" pitchFamily="34" charset="0"/>
              </a:rPr>
              <a:t>control</a:t>
            </a:r>
            <a:endParaRPr lang="en-MY" sz="2000" b="1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矩形 15">
            <a:extLst>
              <a:ext uri="{FF2B5EF4-FFF2-40B4-BE49-F238E27FC236}">
                <a16:creationId xmlns:a16="http://schemas.microsoft.com/office/drawing/2014/main" id="{3F5E475F-9E1B-FD7B-A791-ED8DF8BFA44B}"/>
              </a:ext>
            </a:extLst>
          </p:cNvPr>
          <p:cNvSpPr/>
          <p:nvPr/>
        </p:nvSpPr>
        <p:spPr>
          <a:xfrm>
            <a:off x="579651" y="200326"/>
            <a:ext cx="24529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Solution Pillar</a:t>
            </a:r>
          </a:p>
        </p:txBody>
      </p:sp>
    </p:spTree>
    <p:extLst>
      <p:ext uri="{BB962C8B-B14F-4D97-AF65-F5344CB8AC3E}">
        <p14:creationId xmlns:p14="http://schemas.microsoft.com/office/powerpoint/2010/main" val="1856905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6D750F-DE87-4C8B-855A-5BC8F2CF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A91829-EB74-46A8-9915-4C9B8A7E347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4B9F5-6C18-4C23-8583-9C8662610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grpSp>
        <p:nvGrpSpPr>
          <p:cNvPr id="16" name="组合 18">
            <a:extLst>
              <a:ext uri="{FF2B5EF4-FFF2-40B4-BE49-F238E27FC236}">
                <a16:creationId xmlns:a16="http://schemas.microsoft.com/office/drawing/2014/main" id="{B8A7CB15-4BA9-4CC5-BC9F-93037F3F1B09}"/>
              </a:ext>
            </a:extLst>
          </p:cNvPr>
          <p:cNvGrpSpPr/>
          <p:nvPr/>
        </p:nvGrpSpPr>
        <p:grpSpPr>
          <a:xfrm>
            <a:off x="1" y="200326"/>
            <a:ext cx="4781441" cy="523220"/>
            <a:chOff x="1" y="200326"/>
            <a:chExt cx="4781441" cy="523220"/>
          </a:xfrm>
        </p:grpSpPr>
        <p:sp>
          <p:nvSpPr>
            <p:cNvPr id="17" name="矩形 19">
              <a:extLst>
                <a:ext uri="{FF2B5EF4-FFF2-40B4-BE49-F238E27FC236}">
                  <a16:creationId xmlns:a16="http://schemas.microsoft.com/office/drawing/2014/main" id="{0C447364-B2FB-4F78-A4D6-5161CFD86F81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20">
              <a:extLst>
                <a:ext uri="{FF2B5EF4-FFF2-40B4-BE49-F238E27FC236}">
                  <a16:creationId xmlns:a16="http://schemas.microsoft.com/office/drawing/2014/main" id="{CFB33ADA-4BC8-4119-9E1D-1B6C7E073463}"/>
                </a:ext>
              </a:extLst>
            </p:cNvPr>
            <p:cNvSpPr/>
            <p:nvPr/>
          </p:nvSpPr>
          <p:spPr>
            <a:xfrm>
              <a:off x="579651" y="200326"/>
              <a:ext cx="420179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Solution Pillar - Visibility</a:t>
              </a:r>
            </a:p>
          </p:txBody>
        </p:sp>
        <p:sp>
          <p:nvSpPr>
            <p:cNvPr id="19" name="矩形 21">
              <a:extLst>
                <a:ext uri="{FF2B5EF4-FFF2-40B4-BE49-F238E27FC236}">
                  <a16:creationId xmlns:a16="http://schemas.microsoft.com/office/drawing/2014/main" id="{6CBD8ADA-4BA3-47FC-BA55-68D0DBB0EE63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867B91C0-A478-4F36-8609-C8A429DA8FC5}"/>
              </a:ext>
            </a:extLst>
          </p:cNvPr>
          <p:cNvSpPr txBox="1"/>
          <p:nvPr/>
        </p:nvSpPr>
        <p:spPr>
          <a:xfrm>
            <a:off x="6629631" y="1651212"/>
            <a:ext cx="5324649" cy="3779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SSL Decryption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Man-in-the-middle decryption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Compliance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Enforce compliance policies and regulations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Audit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Protect business and monitor data is not outside of your organization </a:t>
            </a:r>
            <a:endParaRPr lang="en-MY" dirty="0">
              <a:solidFill>
                <a:schemeClr val="bg1"/>
              </a:solidFill>
            </a:endParaRPr>
          </a:p>
        </p:txBody>
      </p:sp>
      <p:sp>
        <p:nvSpPr>
          <p:cNvPr id="21" name="椭圆 10">
            <a:extLst>
              <a:ext uri="{FF2B5EF4-FFF2-40B4-BE49-F238E27FC236}">
                <a16:creationId xmlns:a16="http://schemas.microsoft.com/office/drawing/2014/main" id="{2AA9EED9-466D-4C1B-BEA1-6A435B881770}"/>
              </a:ext>
            </a:extLst>
          </p:cNvPr>
          <p:cNvSpPr/>
          <p:nvPr/>
        </p:nvSpPr>
        <p:spPr>
          <a:xfrm>
            <a:off x="1345883" y="1444502"/>
            <a:ext cx="4041897" cy="4041898"/>
          </a:xfrm>
          <a:prstGeom prst="ellipse">
            <a:avLst/>
          </a:prstGeom>
          <a:solidFill>
            <a:srgbClr val="0070C0">
              <a:alpha val="9000"/>
            </a:srgbClr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2" name="图片 9">
            <a:extLst>
              <a:ext uri="{FF2B5EF4-FFF2-40B4-BE49-F238E27FC236}">
                <a16:creationId xmlns:a16="http://schemas.microsoft.com/office/drawing/2014/main" id="{FDE95231-DAE8-440E-B49A-D10B3E57E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5000"/>
                    </a14:imgEffect>
                    <a14:imgEffect>
                      <a14:brightnessContrast brigh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69" y="1475681"/>
            <a:ext cx="4051459" cy="3979541"/>
          </a:xfrm>
          <a:prstGeom prst="rect">
            <a:avLst/>
          </a:prstGeom>
        </p:spPr>
      </p:pic>
      <p:sp>
        <p:nvSpPr>
          <p:cNvPr id="23" name="矩形 5">
            <a:extLst>
              <a:ext uri="{FF2B5EF4-FFF2-40B4-BE49-F238E27FC236}">
                <a16:creationId xmlns:a16="http://schemas.microsoft.com/office/drawing/2014/main" id="{9A1B86C2-3EBB-4D52-8E66-0F74DA1EEE33}"/>
              </a:ext>
            </a:extLst>
          </p:cNvPr>
          <p:cNvSpPr/>
          <p:nvPr/>
        </p:nvSpPr>
        <p:spPr>
          <a:xfrm>
            <a:off x="2938889" y="2402027"/>
            <a:ext cx="9012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Visibility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4" name="矩形 11">
            <a:extLst>
              <a:ext uri="{FF2B5EF4-FFF2-40B4-BE49-F238E27FC236}">
                <a16:creationId xmlns:a16="http://schemas.microsoft.com/office/drawing/2014/main" id="{83F16026-6F00-4682-B878-9DB34243DED5}"/>
              </a:ext>
            </a:extLst>
          </p:cNvPr>
          <p:cNvSpPr/>
          <p:nvPr/>
        </p:nvSpPr>
        <p:spPr>
          <a:xfrm>
            <a:off x="2907242" y="4821654"/>
            <a:ext cx="947467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Control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5" name="矩形 12">
            <a:extLst>
              <a:ext uri="{FF2B5EF4-FFF2-40B4-BE49-F238E27FC236}">
                <a16:creationId xmlns:a16="http://schemas.microsoft.com/office/drawing/2014/main" id="{78E6DDC9-5A46-4166-9C53-5FA75C0AE695}"/>
              </a:ext>
            </a:extLst>
          </p:cNvPr>
          <p:cNvSpPr/>
          <p:nvPr/>
        </p:nvSpPr>
        <p:spPr>
          <a:xfrm>
            <a:off x="1622855" y="3528587"/>
            <a:ext cx="1125395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Analytics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6" name="矩形 6">
            <a:extLst>
              <a:ext uri="{FF2B5EF4-FFF2-40B4-BE49-F238E27FC236}">
                <a16:creationId xmlns:a16="http://schemas.microsoft.com/office/drawing/2014/main" id="{B0B192FA-3D3A-4978-B3FB-68D32FFCD61D}"/>
              </a:ext>
            </a:extLst>
          </p:cNvPr>
          <p:cNvSpPr/>
          <p:nvPr/>
        </p:nvSpPr>
        <p:spPr>
          <a:xfrm>
            <a:off x="4146093" y="3528587"/>
            <a:ext cx="971563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Identity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7" name="矩形 13">
            <a:extLst>
              <a:ext uri="{FF2B5EF4-FFF2-40B4-BE49-F238E27FC236}">
                <a16:creationId xmlns:a16="http://schemas.microsoft.com/office/drawing/2014/main" id="{7CB614A2-0EA1-4367-B86A-46B861DCB200}"/>
              </a:ext>
            </a:extLst>
          </p:cNvPr>
          <p:cNvSpPr/>
          <p:nvPr/>
        </p:nvSpPr>
        <p:spPr>
          <a:xfrm>
            <a:off x="3078090" y="3205937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b="1" dirty="0">
                <a:solidFill>
                  <a:schemeClr val="bg1"/>
                </a:solidFill>
              </a:rPr>
              <a:t>IAG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8" name="Freeform 189">
            <a:extLst>
              <a:ext uri="{FF2B5EF4-FFF2-40B4-BE49-F238E27FC236}">
                <a16:creationId xmlns:a16="http://schemas.microsoft.com/office/drawing/2014/main" id="{15FDD915-75A7-44F4-84AC-1C83F626B415}"/>
              </a:ext>
            </a:extLst>
          </p:cNvPr>
          <p:cNvSpPr>
            <a:spLocks noEditPoints="1"/>
          </p:cNvSpPr>
          <p:nvPr/>
        </p:nvSpPr>
        <p:spPr bwMode="auto">
          <a:xfrm>
            <a:off x="4307451" y="3035803"/>
            <a:ext cx="474005" cy="457036"/>
          </a:xfrm>
          <a:custGeom>
            <a:avLst/>
            <a:gdLst>
              <a:gd name="T0" fmla="*/ 167 w 260"/>
              <a:gd name="T1" fmla="*/ 248 h 251"/>
              <a:gd name="T2" fmla="*/ 156 w 260"/>
              <a:gd name="T3" fmla="*/ 225 h 251"/>
              <a:gd name="T4" fmla="*/ 124 w 260"/>
              <a:gd name="T5" fmla="*/ 215 h 251"/>
              <a:gd name="T6" fmla="*/ 131 w 260"/>
              <a:gd name="T7" fmla="*/ 181 h 251"/>
              <a:gd name="T8" fmla="*/ 117 w 260"/>
              <a:gd name="T9" fmla="*/ 160 h 251"/>
              <a:gd name="T10" fmla="*/ 132 w 260"/>
              <a:gd name="T11" fmla="*/ 133 h 251"/>
              <a:gd name="T12" fmla="*/ 111 w 260"/>
              <a:gd name="T13" fmla="*/ 135 h 251"/>
              <a:gd name="T14" fmla="*/ 9 w 260"/>
              <a:gd name="T15" fmla="*/ 237 h 251"/>
              <a:gd name="T16" fmla="*/ 23 w 260"/>
              <a:gd name="T17" fmla="*/ 161 h 251"/>
              <a:gd name="T18" fmla="*/ 51 w 260"/>
              <a:gd name="T19" fmla="*/ 104 h 251"/>
              <a:gd name="T20" fmla="*/ 109 w 260"/>
              <a:gd name="T21" fmla="*/ 0 h 251"/>
              <a:gd name="T22" fmla="*/ 157 w 260"/>
              <a:gd name="T23" fmla="*/ 115 h 251"/>
              <a:gd name="T24" fmla="*/ 157 w 260"/>
              <a:gd name="T25" fmla="*/ 133 h 251"/>
              <a:gd name="T26" fmla="*/ 173 w 260"/>
              <a:gd name="T27" fmla="*/ 109 h 251"/>
              <a:gd name="T28" fmla="*/ 209 w 260"/>
              <a:gd name="T29" fmla="*/ 110 h 251"/>
              <a:gd name="T30" fmla="*/ 221 w 260"/>
              <a:gd name="T31" fmla="*/ 133 h 251"/>
              <a:gd name="T32" fmla="*/ 246 w 260"/>
              <a:gd name="T33" fmla="*/ 133 h 251"/>
              <a:gd name="T34" fmla="*/ 258 w 260"/>
              <a:gd name="T35" fmla="*/ 155 h 251"/>
              <a:gd name="T36" fmla="*/ 246 w 260"/>
              <a:gd name="T37" fmla="*/ 177 h 251"/>
              <a:gd name="T38" fmla="*/ 258 w 260"/>
              <a:gd name="T39" fmla="*/ 203 h 251"/>
              <a:gd name="T40" fmla="*/ 242 w 260"/>
              <a:gd name="T41" fmla="*/ 228 h 251"/>
              <a:gd name="T42" fmla="*/ 217 w 260"/>
              <a:gd name="T43" fmla="*/ 227 h 251"/>
              <a:gd name="T44" fmla="*/ 204 w 260"/>
              <a:gd name="T45" fmla="*/ 249 h 251"/>
              <a:gd name="T46" fmla="*/ 189 w 260"/>
              <a:gd name="T47" fmla="*/ 233 h 251"/>
              <a:gd name="T48" fmla="*/ 220 w 260"/>
              <a:gd name="T49" fmla="*/ 207 h 251"/>
              <a:gd name="T50" fmla="*/ 239 w 260"/>
              <a:gd name="T51" fmla="*/ 201 h 251"/>
              <a:gd name="T52" fmla="*/ 239 w 260"/>
              <a:gd name="T53" fmla="*/ 156 h 251"/>
              <a:gd name="T54" fmla="*/ 236 w 260"/>
              <a:gd name="T55" fmla="*/ 151 h 251"/>
              <a:gd name="T56" fmla="*/ 220 w 260"/>
              <a:gd name="T57" fmla="*/ 149 h 251"/>
              <a:gd name="T58" fmla="*/ 189 w 260"/>
              <a:gd name="T59" fmla="*/ 124 h 251"/>
              <a:gd name="T60" fmla="*/ 157 w 260"/>
              <a:gd name="T61" fmla="*/ 149 h 251"/>
              <a:gd name="T62" fmla="*/ 138 w 260"/>
              <a:gd name="T63" fmla="*/ 156 h 251"/>
              <a:gd name="T64" fmla="*/ 137 w 260"/>
              <a:gd name="T65" fmla="*/ 201 h 251"/>
              <a:gd name="T66" fmla="*/ 140 w 260"/>
              <a:gd name="T67" fmla="*/ 206 h 251"/>
              <a:gd name="T68" fmla="*/ 155 w 260"/>
              <a:gd name="T69" fmla="*/ 207 h 251"/>
              <a:gd name="T70" fmla="*/ 182 w 260"/>
              <a:gd name="T71" fmla="*/ 233 h 251"/>
              <a:gd name="T72" fmla="*/ 109 w 260"/>
              <a:gd name="T73" fmla="*/ 117 h 251"/>
              <a:gd name="T74" fmla="*/ 189 w 260"/>
              <a:gd name="T75" fmla="*/ 207 h 251"/>
              <a:gd name="T76" fmla="*/ 169 w 260"/>
              <a:gd name="T77" fmla="*/ 159 h 251"/>
              <a:gd name="T78" fmla="*/ 216 w 260"/>
              <a:gd name="T79" fmla="*/ 179 h 251"/>
              <a:gd name="T80" fmla="*/ 189 w 260"/>
              <a:gd name="T81" fmla="*/ 169 h 251"/>
              <a:gd name="T82" fmla="*/ 198 w 260"/>
              <a:gd name="T83" fmla="*/ 179 h 251"/>
              <a:gd name="T84" fmla="*/ 189 w 260"/>
              <a:gd name="T85" fmla="*/ 169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0" h="251">
                <a:moveTo>
                  <a:pt x="188" y="251"/>
                </a:moveTo>
                <a:cubicBezTo>
                  <a:pt x="183" y="251"/>
                  <a:pt x="178" y="250"/>
                  <a:pt x="172" y="249"/>
                </a:cubicBezTo>
                <a:cubicBezTo>
                  <a:pt x="167" y="248"/>
                  <a:pt x="167" y="248"/>
                  <a:pt x="167" y="248"/>
                </a:cubicBezTo>
                <a:cubicBezTo>
                  <a:pt x="160" y="228"/>
                  <a:pt x="160" y="228"/>
                  <a:pt x="160" y="228"/>
                </a:cubicBezTo>
                <a:cubicBezTo>
                  <a:pt x="160" y="226"/>
                  <a:pt x="158" y="225"/>
                  <a:pt x="157" y="225"/>
                </a:cubicBezTo>
                <a:cubicBezTo>
                  <a:pt x="156" y="225"/>
                  <a:pt x="156" y="225"/>
                  <a:pt x="156" y="225"/>
                </a:cubicBezTo>
                <a:cubicBezTo>
                  <a:pt x="134" y="229"/>
                  <a:pt x="134" y="229"/>
                  <a:pt x="134" y="229"/>
                </a:cubicBezTo>
                <a:cubicBezTo>
                  <a:pt x="131" y="225"/>
                  <a:pt x="131" y="225"/>
                  <a:pt x="131" y="225"/>
                </a:cubicBezTo>
                <a:cubicBezTo>
                  <a:pt x="128" y="223"/>
                  <a:pt x="125" y="219"/>
                  <a:pt x="124" y="215"/>
                </a:cubicBezTo>
                <a:cubicBezTo>
                  <a:pt x="121" y="210"/>
                  <a:pt x="119" y="206"/>
                  <a:pt x="118" y="203"/>
                </a:cubicBezTo>
                <a:cubicBezTo>
                  <a:pt x="116" y="198"/>
                  <a:pt x="116" y="198"/>
                  <a:pt x="116" y="198"/>
                </a:cubicBezTo>
                <a:cubicBezTo>
                  <a:pt x="131" y="181"/>
                  <a:pt x="131" y="181"/>
                  <a:pt x="131" y="181"/>
                </a:cubicBezTo>
                <a:cubicBezTo>
                  <a:pt x="132" y="180"/>
                  <a:pt x="132" y="178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17" y="160"/>
                  <a:pt x="117" y="160"/>
                  <a:pt x="117" y="160"/>
                </a:cubicBezTo>
                <a:cubicBezTo>
                  <a:pt x="119" y="155"/>
                  <a:pt x="119" y="155"/>
                  <a:pt x="119" y="155"/>
                </a:cubicBezTo>
                <a:cubicBezTo>
                  <a:pt x="121" y="148"/>
                  <a:pt x="125" y="140"/>
                  <a:pt x="131" y="133"/>
                </a:cubicBezTo>
                <a:cubicBezTo>
                  <a:pt x="132" y="133"/>
                  <a:pt x="132" y="133"/>
                  <a:pt x="132" y="133"/>
                </a:cubicBezTo>
                <a:cubicBezTo>
                  <a:pt x="134" y="131"/>
                  <a:pt x="134" y="131"/>
                  <a:pt x="134" y="131"/>
                </a:cubicBezTo>
                <a:cubicBezTo>
                  <a:pt x="127" y="133"/>
                  <a:pt x="119" y="135"/>
                  <a:pt x="111" y="135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0" y="135"/>
                  <a:pt x="110" y="135"/>
                  <a:pt x="110" y="135"/>
                </a:cubicBezTo>
                <a:cubicBezTo>
                  <a:pt x="59" y="135"/>
                  <a:pt x="18" y="177"/>
                  <a:pt x="18" y="228"/>
                </a:cubicBezTo>
                <a:cubicBezTo>
                  <a:pt x="18" y="233"/>
                  <a:pt x="14" y="237"/>
                  <a:pt x="9" y="237"/>
                </a:cubicBezTo>
                <a:cubicBezTo>
                  <a:pt x="4" y="237"/>
                  <a:pt x="0" y="233"/>
                  <a:pt x="0" y="228"/>
                </a:cubicBezTo>
                <a:cubicBezTo>
                  <a:pt x="0" y="215"/>
                  <a:pt x="2" y="203"/>
                  <a:pt x="6" y="192"/>
                </a:cubicBezTo>
                <a:cubicBezTo>
                  <a:pt x="10" y="181"/>
                  <a:pt x="15" y="170"/>
                  <a:pt x="23" y="161"/>
                </a:cubicBezTo>
                <a:cubicBezTo>
                  <a:pt x="30" y="151"/>
                  <a:pt x="38" y="143"/>
                  <a:pt x="48" y="137"/>
                </a:cubicBezTo>
                <a:cubicBezTo>
                  <a:pt x="55" y="132"/>
                  <a:pt x="63" y="127"/>
                  <a:pt x="72" y="124"/>
                </a:cubicBezTo>
                <a:cubicBezTo>
                  <a:pt x="63" y="119"/>
                  <a:pt x="57" y="112"/>
                  <a:pt x="51" y="104"/>
                </a:cubicBezTo>
                <a:cubicBezTo>
                  <a:pt x="45" y="93"/>
                  <a:pt x="41" y="81"/>
                  <a:pt x="41" y="68"/>
                </a:cubicBezTo>
                <a:cubicBezTo>
                  <a:pt x="41" y="50"/>
                  <a:pt x="48" y="33"/>
                  <a:pt x="61" y="20"/>
                </a:cubicBezTo>
                <a:cubicBezTo>
                  <a:pt x="74" y="7"/>
                  <a:pt x="91" y="0"/>
                  <a:pt x="109" y="0"/>
                </a:cubicBezTo>
                <a:cubicBezTo>
                  <a:pt x="127" y="0"/>
                  <a:pt x="144" y="7"/>
                  <a:pt x="156" y="20"/>
                </a:cubicBezTo>
                <a:cubicBezTo>
                  <a:pt x="169" y="33"/>
                  <a:pt x="176" y="50"/>
                  <a:pt x="176" y="68"/>
                </a:cubicBezTo>
                <a:cubicBezTo>
                  <a:pt x="176" y="85"/>
                  <a:pt x="170" y="102"/>
                  <a:pt x="157" y="115"/>
                </a:cubicBezTo>
                <a:cubicBezTo>
                  <a:pt x="151" y="121"/>
                  <a:pt x="144" y="126"/>
                  <a:pt x="136" y="129"/>
                </a:cubicBezTo>
                <a:cubicBezTo>
                  <a:pt x="156" y="133"/>
                  <a:pt x="156" y="133"/>
                  <a:pt x="156" y="133"/>
                </a:cubicBezTo>
                <a:cubicBezTo>
                  <a:pt x="156" y="133"/>
                  <a:pt x="156" y="133"/>
                  <a:pt x="157" y="133"/>
                </a:cubicBezTo>
                <a:cubicBezTo>
                  <a:pt x="158" y="133"/>
                  <a:pt x="160" y="132"/>
                  <a:pt x="161" y="130"/>
                </a:cubicBezTo>
                <a:cubicBezTo>
                  <a:pt x="168" y="110"/>
                  <a:pt x="168" y="110"/>
                  <a:pt x="168" y="110"/>
                </a:cubicBezTo>
                <a:cubicBezTo>
                  <a:pt x="173" y="109"/>
                  <a:pt x="173" y="109"/>
                  <a:pt x="173" y="109"/>
                </a:cubicBezTo>
                <a:cubicBezTo>
                  <a:pt x="178" y="108"/>
                  <a:pt x="183" y="107"/>
                  <a:pt x="188" y="107"/>
                </a:cubicBezTo>
                <a:cubicBezTo>
                  <a:pt x="194" y="107"/>
                  <a:pt x="199" y="108"/>
                  <a:pt x="204" y="109"/>
                </a:cubicBezTo>
                <a:cubicBezTo>
                  <a:pt x="209" y="110"/>
                  <a:pt x="209" y="110"/>
                  <a:pt x="209" y="110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1"/>
                  <a:pt x="219" y="133"/>
                  <a:pt x="221" y="133"/>
                </a:cubicBezTo>
                <a:cubicBezTo>
                  <a:pt x="221" y="133"/>
                  <a:pt x="221" y="133"/>
                  <a:pt x="221" y="133"/>
                </a:cubicBezTo>
                <a:cubicBezTo>
                  <a:pt x="243" y="130"/>
                  <a:pt x="243" y="130"/>
                  <a:pt x="243" y="130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9" y="137"/>
                  <a:pt x="251" y="140"/>
                  <a:pt x="253" y="144"/>
                </a:cubicBezTo>
                <a:cubicBezTo>
                  <a:pt x="254" y="146"/>
                  <a:pt x="256" y="149"/>
                  <a:pt x="257" y="152"/>
                </a:cubicBezTo>
                <a:cubicBezTo>
                  <a:pt x="257" y="153"/>
                  <a:pt x="258" y="154"/>
                  <a:pt x="258" y="155"/>
                </a:cubicBezTo>
                <a:cubicBezTo>
                  <a:pt x="258" y="155"/>
                  <a:pt x="258" y="155"/>
                  <a:pt x="258" y="155"/>
                </a:cubicBezTo>
                <a:cubicBezTo>
                  <a:pt x="260" y="159"/>
                  <a:pt x="260" y="159"/>
                  <a:pt x="260" y="159"/>
                </a:cubicBezTo>
                <a:cubicBezTo>
                  <a:pt x="246" y="177"/>
                  <a:pt x="246" y="177"/>
                  <a:pt x="246" y="177"/>
                </a:cubicBezTo>
                <a:cubicBezTo>
                  <a:pt x="245" y="178"/>
                  <a:pt x="245" y="180"/>
                  <a:pt x="246" y="181"/>
                </a:cubicBezTo>
                <a:cubicBezTo>
                  <a:pt x="260" y="198"/>
                  <a:pt x="260" y="198"/>
                  <a:pt x="260" y="198"/>
                </a:cubicBezTo>
                <a:cubicBezTo>
                  <a:pt x="258" y="203"/>
                  <a:pt x="258" y="203"/>
                  <a:pt x="258" y="203"/>
                </a:cubicBezTo>
                <a:cubicBezTo>
                  <a:pt x="255" y="212"/>
                  <a:pt x="251" y="219"/>
                  <a:pt x="246" y="225"/>
                </a:cubicBezTo>
                <a:cubicBezTo>
                  <a:pt x="246" y="225"/>
                  <a:pt x="246" y="225"/>
                  <a:pt x="246" y="225"/>
                </a:cubicBezTo>
                <a:cubicBezTo>
                  <a:pt x="242" y="228"/>
                  <a:pt x="242" y="228"/>
                  <a:pt x="242" y="228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25"/>
                  <a:pt x="220" y="225"/>
                  <a:pt x="220" y="225"/>
                </a:cubicBezTo>
                <a:cubicBezTo>
                  <a:pt x="219" y="225"/>
                  <a:pt x="217" y="226"/>
                  <a:pt x="217" y="227"/>
                </a:cubicBezTo>
                <a:cubicBezTo>
                  <a:pt x="217" y="227"/>
                  <a:pt x="217" y="227"/>
                  <a:pt x="217" y="227"/>
                </a:cubicBezTo>
                <a:cubicBezTo>
                  <a:pt x="209" y="248"/>
                  <a:pt x="209" y="248"/>
                  <a:pt x="209" y="248"/>
                </a:cubicBezTo>
                <a:cubicBezTo>
                  <a:pt x="204" y="249"/>
                  <a:pt x="204" y="249"/>
                  <a:pt x="204" y="249"/>
                </a:cubicBezTo>
                <a:cubicBezTo>
                  <a:pt x="199" y="250"/>
                  <a:pt x="194" y="251"/>
                  <a:pt x="188" y="251"/>
                </a:cubicBezTo>
                <a:close/>
                <a:moveTo>
                  <a:pt x="182" y="233"/>
                </a:moveTo>
                <a:cubicBezTo>
                  <a:pt x="184" y="233"/>
                  <a:pt x="186" y="233"/>
                  <a:pt x="189" y="233"/>
                </a:cubicBezTo>
                <a:cubicBezTo>
                  <a:pt x="191" y="233"/>
                  <a:pt x="194" y="233"/>
                  <a:pt x="196" y="233"/>
                </a:cubicBezTo>
                <a:cubicBezTo>
                  <a:pt x="200" y="222"/>
                  <a:pt x="200" y="222"/>
                  <a:pt x="200" y="222"/>
                </a:cubicBezTo>
                <a:cubicBezTo>
                  <a:pt x="203" y="213"/>
                  <a:pt x="211" y="207"/>
                  <a:pt x="220" y="207"/>
                </a:cubicBezTo>
                <a:cubicBezTo>
                  <a:pt x="222" y="207"/>
                  <a:pt x="223" y="207"/>
                  <a:pt x="224" y="207"/>
                </a:cubicBezTo>
                <a:cubicBezTo>
                  <a:pt x="235" y="209"/>
                  <a:pt x="235" y="209"/>
                  <a:pt x="235" y="209"/>
                </a:cubicBezTo>
                <a:cubicBezTo>
                  <a:pt x="236" y="207"/>
                  <a:pt x="238" y="204"/>
                  <a:pt x="239" y="201"/>
                </a:cubicBezTo>
                <a:cubicBezTo>
                  <a:pt x="232" y="193"/>
                  <a:pt x="232" y="193"/>
                  <a:pt x="232" y="193"/>
                </a:cubicBezTo>
                <a:cubicBezTo>
                  <a:pt x="226" y="185"/>
                  <a:pt x="225" y="173"/>
                  <a:pt x="232" y="165"/>
                </a:cubicBezTo>
                <a:cubicBezTo>
                  <a:pt x="239" y="156"/>
                  <a:pt x="239" y="156"/>
                  <a:pt x="239" y="156"/>
                </a:cubicBezTo>
                <a:cubicBezTo>
                  <a:pt x="238" y="155"/>
                  <a:pt x="238" y="153"/>
                  <a:pt x="237" y="152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36" y="151"/>
                  <a:pt x="236" y="151"/>
                  <a:pt x="236" y="151"/>
                </a:cubicBezTo>
                <a:cubicBezTo>
                  <a:pt x="236" y="150"/>
                  <a:pt x="235" y="149"/>
                  <a:pt x="234" y="148"/>
                </a:cubicBezTo>
                <a:cubicBezTo>
                  <a:pt x="223" y="149"/>
                  <a:pt x="223" y="149"/>
                  <a:pt x="223" y="149"/>
                </a:cubicBezTo>
                <a:cubicBezTo>
                  <a:pt x="222" y="149"/>
                  <a:pt x="221" y="149"/>
                  <a:pt x="220" y="149"/>
                </a:cubicBezTo>
                <a:cubicBezTo>
                  <a:pt x="211" y="149"/>
                  <a:pt x="202" y="143"/>
                  <a:pt x="199" y="134"/>
                </a:cubicBezTo>
                <a:cubicBezTo>
                  <a:pt x="195" y="124"/>
                  <a:pt x="195" y="124"/>
                  <a:pt x="195" y="124"/>
                </a:cubicBezTo>
                <a:cubicBezTo>
                  <a:pt x="193" y="124"/>
                  <a:pt x="191" y="124"/>
                  <a:pt x="189" y="124"/>
                </a:cubicBezTo>
                <a:cubicBezTo>
                  <a:pt x="186" y="124"/>
                  <a:pt x="184" y="124"/>
                  <a:pt x="182" y="124"/>
                </a:cubicBezTo>
                <a:cubicBezTo>
                  <a:pt x="178" y="135"/>
                  <a:pt x="178" y="135"/>
                  <a:pt x="178" y="135"/>
                </a:cubicBezTo>
                <a:cubicBezTo>
                  <a:pt x="175" y="143"/>
                  <a:pt x="166" y="149"/>
                  <a:pt x="157" y="149"/>
                </a:cubicBezTo>
                <a:cubicBezTo>
                  <a:pt x="156" y="149"/>
                  <a:pt x="155" y="149"/>
                  <a:pt x="153" y="149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40" y="150"/>
                  <a:pt x="139" y="153"/>
                  <a:pt x="138" y="156"/>
                </a:cubicBezTo>
                <a:cubicBezTo>
                  <a:pt x="145" y="164"/>
                  <a:pt x="145" y="164"/>
                  <a:pt x="145" y="164"/>
                </a:cubicBezTo>
                <a:cubicBezTo>
                  <a:pt x="152" y="172"/>
                  <a:pt x="152" y="184"/>
                  <a:pt x="145" y="192"/>
                </a:cubicBezTo>
                <a:cubicBezTo>
                  <a:pt x="137" y="201"/>
                  <a:pt x="137" y="201"/>
                  <a:pt x="137" y="201"/>
                </a:cubicBezTo>
                <a:cubicBezTo>
                  <a:pt x="138" y="203"/>
                  <a:pt x="139" y="204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1" y="207"/>
                  <a:pt x="141" y="208"/>
                  <a:pt x="142" y="209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6" y="207"/>
                  <a:pt x="157" y="207"/>
                </a:cubicBezTo>
                <a:cubicBezTo>
                  <a:pt x="167" y="207"/>
                  <a:pt x="175" y="213"/>
                  <a:pt x="178" y="222"/>
                </a:cubicBezTo>
                <a:lnTo>
                  <a:pt x="182" y="233"/>
                </a:lnTo>
                <a:close/>
                <a:moveTo>
                  <a:pt x="109" y="18"/>
                </a:moveTo>
                <a:cubicBezTo>
                  <a:pt x="81" y="18"/>
                  <a:pt x="59" y="40"/>
                  <a:pt x="59" y="68"/>
                </a:cubicBezTo>
                <a:cubicBezTo>
                  <a:pt x="59" y="95"/>
                  <a:pt x="81" y="117"/>
                  <a:pt x="109" y="117"/>
                </a:cubicBezTo>
                <a:cubicBezTo>
                  <a:pt x="136" y="117"/>
                  <a:pt x="158" y="95"/>
                  <a:pt x="158" y="68"/>
                </a:cubicBezTo>
                <a:cubicBezTo>
                  <a:pt x="158" y="40"/>
                  <a:pt x="136" y="18"/>
                  <a:pt x="109" y="18"/>
                </a:cubicBezTo>
                <a:close/>
                <a:moveTo>
                  <a:pt x="189" y="207"/>
                </a:moveTo>
                <a:cubicBezTo>
                  <a:pt x="181" y="207"/>
                  <a:pt x="174" y="204"/>
                  <a:pt x="169" y="199"/>
                </a:cubicBezTo>
                <a:cubicBezTo>
                  <a:pt x="164" y="193"/>
                  <a:pt x="161" y="186"/>
                  <a:pt x="161" y="179"/>
                </a:cubicBezTo>
                <a:cubicBezTo>
                  <a:pt x="161" y="172"/>
                  <a:pt x="164" y="165"/>
                  <a:pt x="169" y="159"/>
                </a:cubicBezTo>
                <a:cubicBezTo>
                  <a:pt x="174" y="154"/>
                  <a:pt x="181" y="151"/>
                  <a:pt x="189" y="151"/>
                </a:cubicBezTo>
                <a:cubicBezTo>
                  <a:pt x="196" y="151"/>
                  <a:pt x="203" y="154"/>
                  <a:pt x="208" y="159"/>
                </a:cubicBezTo>
                <a:cubicBezTo>
                  <a:pt x="213" y="165"/>
                  <a:pt x="216" y="172"/>
                  <a:pt x="216" y="179"/>
                </a:cubicBezTo>
                <a:cubicBezTo>
                  <a:pt x="216" y="186"/>
                  <a:pt x="213" y="193"/>
                  <a:pt x="208" y="199"/>
                </a:cubicBezTo>
                <a:cubicBezTo>
                  <a:pt x="203" y="204"/>
                  <a:pt x="196" y="207"/>
                  <a:pt x="189" y="207"/>
                </a:cubicBezTo>
                <a:close/>
                <a:moveTo>
                  <a:pt x="189" y="169"/>
                </a:moveTo>
                <a:cubicBezTo>
                  <a:pt x="183" y="169"/>
                  <a:pt x="179" y="174"/>
                  <a:pt x="179" y="179"/>
                </a:cubicBezTo>
                <a:cubicBezTo>
                  <a:pt x="179" y="184"/>
                  <a:pt x="183" y="189"/>
                  <a:pt x="189" y="189"/>
                </a:cubicBezTo>
                <a:cubicBezTo>
                  <a:pt x="194" y="189"/>
                  <a:pt x="198" y="184"/>
                  <a:pt x="198" y="179"/>
                </a:cubicBezTo>
                <a:cubicBezTo>
                  <a:pt x="198" y="174"/>
                  <a:pt x="194" y="169"/>
                  <a:pt x="189" y="169"/>
                </a:cubicBezTo>
                <a:close/>
                <a:moveTo>
                  <a:pt x="189" y="169"/>
                </a:moveTo>
                <a:cubicBezTo>
                  <a:pt x="189" y="169"/>
                  <a:pt x="189" y="169"/>
                  <a:pt x="189" y="16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400"/>
          </a:p>
        </p:txBody>
      </p:sp>
      <p:pic>
        <p:nvPicPr>
          <p:cNvPr id="29" name="图形 16">
            <a:extLst>
              <a:ext uri="{FF2B5EF4-FFF2-40B4-BE49-F238E27FC236}">
                <a16:creationId xmlns:a16="http://schemas.microsoft.com/office/drawing/2014/main" id="{8C41EEC5-5579-4E65-871E-026131FE06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52146" y="1913189"/>
            <a:ext cx="457660" cy="457660"/>
          </a:xfrm>
          <a:prstGeom prst="rect">
            <a:avLst/>
          </a:prstGeom>
        </p:spPr>
      </p:pic>
      <p:grpSp>
        <p:nvGrpSpPr>
          <p:cNvPr id="30" name="组合 17">
            <a:extLst>
              <a:ext uri="{FF2B5EF4-FFF2-40B4-BE49-F238E27FC236}">
                <a16:creationId xmlns:a16="http://schemas.microsoft.com/office/drawing/2014/main" id="{9318372D-3C5F-4D27-AFAF-65C7F6450A29}"/>
              </a:ext>
            </a:extLst>
          </p:cNvPr>
          <p:cNvGrpSpPr/>
          <p:nvPr/>
        </p:nvGrpSpPr>
        <p:grpSpPr>
          <a:xfrm>
            <a:off x="3136910" y="4360877"/>
            <a:ext cx="369785" cy="362035"/>
            <a:chOff x="6097588" y="4527550"/>
            <a:chExt cx="530225" cy="519113"/>
          </a:xfrm>
          <a:solidFill>
            <a:srgbClr val="FFFFFF"/>
          </a:solidFill>
        </p:grpSpPr>
        <p:sp>
          <p:nvSpPr>
            <p:cNvPr id="31" name="Freeform 193">
              <a:extLst>
                <a:ext uri="{FF2B5EF4-FFF2-40B4-BE49-F238E27FC236}">
                  <a16:creationId xmlns:a16="http://schemas.microsoft.com/office/drawing/2014/main" id="{AAE35B86-1CBA-4FC6-93D4-B9CC81A702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97613" y="4527550"/>
              <a:ext cx="330200" cy="519113"/>
            </a:xfrm>
            <a:custGeom>
              <a:avLst/>
              <a:gdLst>
                <a:gd name="T0" fmla="*/ 52 w 211"/>
                <a:gd name="T1" fmla="*/ 126 h 332"/>
                <a:gd name="T2" fmla="*/ 52 w 211"/>
                <a:gd name="T3" fmla="*/ 10 h 332"/>
                <a:gd name="T4" fmla="*/ 41 w 211"/>
                <a:gd name="T5" fmla="*/ 0 h 332"/>
                <a:gd name="T6" fmla="*/ 31 w 211"/>
                <a:gd name="T7" fmla="*/ 10 h 332"/>
                <a:gd name="T8" fmla="*/ 31 w 211"/>
                <a:gd name="T9" fmla="*/ 126 h 332"/>
                <a:gd name="T10" fmla="*/ 0 w 211"/>
                <a:gd name="T11" fmla="*/ 166 h 332"/>
                <a:gd name="T12" fmla="*/ 31 w 211"/>
                <a:gd name="T13" fmla="*/ 206 h 332"/>
                <a:gd name="T14" fmla="*/ 31 w 211"/>
                <a:gd name="T15" fmla="*/ 321 h 332"/>
                <a:gd name="T16" fmla="*/ 36 w 211"/>
                <a:gd name="T17" fmla="*/ 330 h 332"/>
                <a:gd name="T18" fmla="*/ 46 w 211"/>
                <a:gd name="T19" fmla="*/ 330 h 332"/>
                <a:gd name="T20" fmla="*/ 52 w 211"/>
                <a:gd name="T21" fmla="*/ 321 h 332"/>
                <a:gd name="T22" fmla="*/ 52 w 211"/>
                <a:gd name="T23" fmla="*/ 206 h 332"/>
                <a:gd name="T24" fmla="*/ 83 w 211"/>
                <a:gd name="T25" fmla="*/ 166 h 332"/>
                <a:gd name="T26" fmla="*/ 52 w 211"/>
                <a:gd name="T27" fmla="*/ 126 h 332"/>
                <a:gd name="T28" fmla="*/ 52 w 211"/>
                <a:gd name="T29" fmla="*/ 184 h 332"/>
                <a:gd name="T30" fmla="*/ 41 w 211"/>
                <a:gd name="T31" fmla="*/ 187 h 332"/>
                <a:gd name="T32" fmla="*/ 31 w 211"/>
                <a:gd name="T33" fmla="*/ 184 h 332"/>
                <a:gd name="T34" fmla="*/ 20 w 211"/>
                <a:gd name="T35" fmla="*/ 166 h 332"/>
                <a:gd name="T36" fmla="*/ 31 w 211"/>
                <a:gd name="T37" fmla="*/ 148 h 332"/>
                <a:gd name="T38" fmla="*/ 41 w 211"/>
                <a:gd name="T39" fmla="*/ 145 h 332"/>
                <a:gd name="T40" fmla="*/ 52 w 211"/>
                <a:gd name="T41" fmla="*/ 148 h 332"/>
                <a:gd name="T42" fmla="*/ 63 w 211"/>
                <a:gd name="T43" fmla="*/ 166 h 332"/>
                <a:gd name="T44" fmla="*/ 52 w 211"/>
                <a:gd name="T45" fmla="*/ 184 h 332"/>
                <a:gd name="T46" fmla="*/ 180 w 211"/>
                <a:gd name="T47" fmla="*/ 57 h 332"/>
                <a:gd name="T48" fmla="*/ 180 w 211"/>
                <a:gd name="T49" fmla="*/ 10 h 332"/>
                <a:gd name="T50" fmla="*/ 170 w 211"/>
                <a:gd name="T51" fmla="*/ 0 h 332"/>
                <a:gd name="T52" fmla="*/ 160 w 211"/>
                <a:gd name="T53" fmla="*/ 10 h 332"/>
                <a:gd name="T54" fmla="*/ 160 w 211"/>
                <a:gd name="T55" fmla="*/ 57 h 332"/>
                <a:gd name="T56" fmla="*/ 128 w 211"/>
                <a:gd name="T57" fmla="*/ 96 h 332"/>
                <a:gd name="T58" fmla="*/ 160 w 211"/>
                <a:gd name="T59" fmla="*/ 136 h 332"/>
                <a:gd name="T60" fmla="*/ 160 w 211"/>
                <a:gd name="T61" fmla="*/ 322 h 332"/>
                <a:gd name="T62" fmla="*/ 170 w 211"/>
                <a:gd name="T63" fmla="*/ 332 h 332"/>
                <a:gd name="T64" fmla="*/ 180 w 211"/>
                <a:gd name="T65" fmla="*/ 322 h 332"/>
                <a:gd name="T66" fmla="*/ 180 w 211"/>
                <a:gd name="T67" fmla="*/ 136 h 332"/>
                <a:gd name="T68" fmla="*/ 211 w 211"/>
                <a:gd name="T69" fmla="*/ 96 h 332"/>
                <a:gd name="T70" fmla="*/ 180 w 211"/>
                <a:gd name="T71" fmla="*/ 57 h 332"/>
                <a:gd name="T72" fmla="*/ 180 w 211"/>
                <a:gd name="T73" fmla="*/ 115 h 332"/>
                <a:gd name="T74" fmla="*/ 170 w 211"/>
                <a:gd name="T75" fmla="*/ 118 h 332"/>
                <a:gd name="T76" fmla="*/ 160 w 211"/>
                <a:gd name="T77" fmla="*/ 115 h 332"/>
                <a:gd name="T78" fmla="*/ 149 w 211"/>
                <a:gd name="T79" fmla="*/ 96 h 332"/>
                <a:gd name="T80" fmla="*/ 160 w 211"/>
                <a:gd name="T81" fmla="*/ 78 h 332"/>
                <a:gd name="T82" fmla="*/ 170 w 211"/>
                <a:gd name="T83" fmla="*/ 75 h 332"/>
                <a:gd name="T84" fmla="*/ 180 w 211"/>
                <a:gd name="T85" fmla="*/ 78 h 332"/>
                <a:gd name="T86" fmla="*/ 191 w 211"/>
                <a:gd name="T87" fmla="*/ 96 h 332"/>
                <a:gd name="T88" fmla="*/ 180 w 211"/>
                <a:gd name="T89" fmla="*/ 115 h 332"/>
                <a:gd name="T90" fmla="*/ 180 w 211"/>
                <a:gd name="T91" fmla="*/ 115 h 332"/>
                <a:gd name="T92" fmla="*/ 180 w 211"/>
                <a:gd name="T93" fmla="*/ 115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1" h="332">
                  <a:moveTo>
                    <a:pt x="52" y="126"/>
                  </a:moveTo>
                  <a:cubicBezTo>
                    <a:pt x="52" y="10"/>
                    <a:pt x="52" y="10"/>
                    <a:pt x="52" y="10"/>
                  </a:cubicBezTo>
                  <a:cubicBezTo>
                    <a:pt x="52" y="5"/>
                    <a:pt x="47" y="0"/>
                    <a:pt x="41" y="0"/>
                  </a:cubicBezTo>
                  <a:cubicBezTo>
                    <a:pt x="36" y="0"/>
                    <a:pt x="31" y="5"/>
                    <a:pt x="31" y="10"/>
                  </a:cubicBezTo>
                  <a:cubicBezTo>
                    <a:pt x="31" y="126"/>
                    <a:pt x="31" y="126"/>
                    <a:pt x="31" y="126"/>
                  </a:cubicBezTo>
                  <a:cubicBezTo>
                    <a:pt x="14" y="131"/>
                    <a:pt x="0" y="147"/>
                    <a:pt x="0" y="166"/>
                  </a:cubicBezTo>
                  <a:cubicBezTo>
                    <a:pt x="0" y="185"/>
                    <a:pt x="13" y="202"/>
                    <a:pt x="31" y="206"/>
                  </a:cubicBezTo>
                  <a:cubicBezTo>
                    <a:pt x="31" y="321"/>
                    <a:pt x="31" y="321"/>
                    <a:pt x="31" y="321"/>
                  </a:cubicBezTo>
                  <a:cubicBezTo>
                    <a:pt x="31" y="325"/>
                    <a:pt x="33" y="328"/>
                    <a:pt x="36" y="330"/>
                  </a:cubicBezTo>
                  <a:cubicBezTo>
                    <a:pt x="40" y="332"/>
                    <a:pt x="43" y="332"/>
                    <a:pt x="46" y="330"/>
                  </a:cubicBezTo>
                  <a:cubicBezTo>
                    <a:pt x="50" y="328"/>
                    <a:pt x="52" y="325"/>
                    <a:pt x="52" y="321"/>
                  </a:cubicBezTo>
                  <a:cubicBezTo>
                    <a:pt x="52" y="206"/>
                    <a:pt x="52" y="206"/>
                    <a:pt x="52" y="206"/>
                  </a:cubicBezTo>
                  <a:cubicBezTo>
                    <a:pt x="69" y="201"/>
                    <a:pt x="83" y="185"/>
                    <a:pt x="83" y="166"/>
                  </a:cubicBezTo>
                  <a:cubicBezTo>
                    <a:pt x="83" y="147"/>
                    <a:pt x="69" y="131"/>
                    <a:pt x="52" y="126"/>
                  </a:cubicBezTo>
                  <a:close/>
                  <a:moveTo>
                    <a:pt x="52" y="184"/>
                  </a:moveTo>
                  <a:cubicBezTo>
                    <a:pt x="48" y="186"/>
                    <a:pt x="45" y="187"/>
                    <a:pt x="41" y="187"/>
                  </a:cubicBezTo>
                  <a:cubicBezTo>
                    <a:pt x="38" y="187"/>
                    <a:pt x="34" y="186"/>
                    <a:pt x="31" y="184"/>
                  </a:cubicBezTo>
                  <a:cubicBezTo>
                    <a:pt x="25" y="181"/>
                    <a:pt x="20" y="174"/>
                    <a:pt x="20" y="166"/>
                  </a:cubicBezTo>
                  <a:cubicBezTo>
                    <a:pt x="20" y="158"/>
                    <a:pt x="25" y="152"/>
                    <a:pt x="31" y="148"/>
                  </a:cubicBezTo>
                  <a:cubicBezTo>
                    <a:pt x="34" y="146"/>
                    <a:pt x="38" y="145"/>
                    <a:pt x="41" y="145"/>
                  </a:cubicBezTo>
                  <a:cubicBezTo>
                    <a:pt x="45" y="145"/>
                    <a:pt x="48" y="146"/>
                    <a:pt x="52" y="148"/>
                  </a:cubicBezTo>
                  <a:cubicBezTo>
                    <a:pt x="58" y="152"/>
                    <a:pt x="63" y="158"/>
                    <a:pt x="63" y="166"/>
                  </a:cubicBezTo>
                  <a:cubicBezTo>
                    <a:pt x="63" y="174"/>
                    <a:pt x="58" y="181"/>
                    <a:pt x="52" y="184"/>
                  </a:cubicBezTo>
                  <a:close/>
                  <a:moveTo>
                    <a:pt x="180" y="57"/>
                  </a:moveTo>
                  <a:cubicBezTo>
                    <a:pt x="180" y="10"/>
                    <a:pt x="180" y="10"/>
                    <a:pt x="180" y="10"/>
                  </a:cubicBezTo>
                  <a:cubicBezTo>
                    <a:pt x="180" y="5"/>
                    <a:pt x="175" y="0"/>
                    <a:pt x="170" y="0"/>
                  </a:cubicBezTo>
                  <a:cubicBezTo>
                    <a:pt x="164" y="0"/>
                    <a:pt x="160" y="5"/>
                    <a:pt x="160" y="10"/>
                  </a:cubicBezTo>
                  <a:cubicBezTo>
                    <a:pt x="160" y="57"/>
                    <a:pt x="160" y="57"/>
                    <a:pt x="160" y="57"/>
                  </a:cubicBezTo>
                  <a:cubicBezTo>
                    <a:pt x="142" y="61"/>
                    <a:pt x="128" y="77"/>
                    <a:pt x="128" y="96"/>
                  </a:cubicBezTo>
                  <a:cubicBezTo>
                    <a:pt x="128" y="116"/>
                    <a:pt x="142" y="132"/>
                    <a:pt x="160" y="136"/>
                  </a:cubicBezTo>
                  <a:cubicBezTo>
                    <a:pt x="160" y="322"/>
                    <a:pt x="160" y="322"/>
                    <a:pt x="160" y="322"/>
                  </a:cubicBezTo>
                  <a:cubicBezTo>
                    <a:pt x="160" y="327"/>
                    <a:pt x="164" y="332"/>
                    <a:pt x="170" y="332"/>
                  </a:cubicBezTo>
                  <a:cubicBezTo>
                    <a:pt x="175" y="332"/>
                    <a:pt x="180" y="327"/>
                    <a:pt x="180" y="322"/>
                  </a:cubicBezTo>
                  <a:cubicBezTo>
                    <a:pt x="180" y="136"/>
                    <a:pt x="180" y="136"/>
                    <a:pt x="180" y="136"/>
                  </a:cubicBezTo>
                  <a:cubicBezTo>
                    <a:pt x="198" y="132"/>
                    <a:pt x="211" y="116"/>
                    <a:pt x="211" y="96"/>
                  </a:cubicBezTo>
                  <a:cubicBezTo>
                    <a:pt x="211" y="77"/>
                    <a:pt x="198" y="61"/>
                    <a:pt x="180" y="57"/>
                  </a:cubicBezTo>
                  <a:close/>
                  <a:moveTo>
                    <a:pt x="180" y="115"/>
                  </a:moveTo>
                  <a:cubicBezTo>
                    <a:pt x="177" y="116"/>
                    <a:pt x="173" y="118"/>
                    <a:pt x="170" y="118"/>
                  </a:cubicBezTo>
                  <a:cubicBezTo>
                    <a:pt x="166" y="118"/>
                    <a:pt x="163" y="116"/>
                    <a:pt x="160" y="115"/>
                  </a:cubicBezTo>
                  <a:cubicBezTo>
                    <a:pt x="153" y="111"/>
                    <a:pt x="149" y="104"/>
                    <a:pt x="149" y="96"/>
                  </a:cubicBezTo>
                  <a:cubicBezTo>
                    <a:pt x="149" y="89"/>
                    <a:pt x="153" y="82"/>
                    <a:pt x="160" y="78"/>
                  </a:cubicBezTo>
                  <a:cubicBezTo>
                    <a:pt x="163" y="77"/>
                    <a:pt x="166" y="75"/>
                    <a:pt x="170" y="75"/>
                  </a:cubicBezTo>
                  <a:cubicBezTo>
                    <a:pt x="173" y="75"/>
                    <a:pt x="177" y="77"/>
                    <a:pt x="180" y="78"/>
                  </a:cubicBezTo>
                  <a:cubicBezTo>
                    <a:pt x="186" y="82"/>
                    <a:pt x="191" y="89"/>
                    <a:pt x="191" y="96"/>
                  </a:cubicBezTo>
                  <a:cubicBezTo>
                    <a:pt x="191" y="104"/>
                    <a:pt x="186" y="111"/>
                    <a:pt x="180" y="115"/>
                  </a:cubicBezTo>
                  <a:close/>
                  <a:moveTo>
                    <a:pt x="180" y="115"/>
                  </a:moveTo>
                  <a:cubicBezTo>
                    <a:pt x="180" y="115"/>
                    <a:pt x="180" y="115"/>
                    <a:pt x="180" y="115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  <p:sp>
          <p:nvSpPr>
            <p:cNvPr id="32" name="Freeform 194">
              <a:extLst>
                <a:ext uri="{FF2B5EF4-FFF2-40B4-BE49-F238E27FC236}">
                  <a16:creationId xmlns:a16="http://schemas.microsoft.com/office/drawing/2014/main" id="{77846187-E860-44A3-B004-80F08DBBE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97588" y="4527550"/>
              <a:ext cx="128588" cy="519113"/>
            </a:xfrm>
            <a:custGeom>
              <a:avLst/>
              <a:gdLst>
                <a:gd name="T0" fmla="*/ 51 w 82"/>
                <a:gd name="T1" fmla="*/ 196 h 332"/>
                <a:gd name="T2" fmla="*/ 51 w 82"/>
                <a:gd name="T3" fmla="*/ 10 h 332"/>
                <a:gd name="T4" fmla="*/ 46 w 82"/>
                <a:gd name="T5" fmla="*/ 2 h 332"/>
                <a:gd name="T6" fmla="*/ 36 w 82"/>
                <a:gd name="T7" fmla="*/ 2 h 332"/>
                <a:gd name="T8" fmla="*/ 31 w 82"/>
                <a:gd name="T9" fmla="*/ 10 h 332"/>
                <a:gd name="T10" fmla="*/ 31 w 82"/>
                <a:gd name="T11" fmla="*/ 196 h 332"/>
                <a:gd name="T12" fmla="*/ 0 w 82"/>
                <a:gd name="T13" fmla="*/ 236 h 332"/>
                <a:gd name="T14" fmla="*/ 31 w 82"/>
                <a:gd name="T15" fmla="*/ 276 h 332"/>
                <a:gd name="T16" fmla="*/ 31 w 82"/>
                <a:gd name="T17" fmla="*/ 322 h 332"/>
                <a:gd name="T18" fmla="*/ 41 w 82"/>
                <a:gd name="T19" fmla="*/ 332 h 332"/>
                <a:gd name="T20" fmla="*/ 51 w 82"/>
                <a:gd name="T21" fmla="*/ 322 h 332"/>
                <a:gd name="T22" fmla="*/ 51 w 82"/>
                <a:gd name="T23" fmla="*/ 276 h 332"/>
                <a:gd name="T24" fmla="*/ 82 w 82"/>
                <a:gd name="T25" fmla="*/ 236 h 332"/>
                <a:gd name="T26" fmla="*/ 51 w 82"/>
                <a:gd name="T27" fmla="*/ 196 h 332"/>
                <a:gd name="T28" fmla="*/ 51 w 82"/>
                <a:gd name="T29" fmla="*/ 254 h 332"/>
                <a:gd name="T30" fmla="*/ 41 w 82"/>
                <a:gd name="T31" fmla="*/ 257 h 332"/>
                <a:gd name="T32" fmla="*/ 31 w 82"/>
                <a:gd name="T33" fmla="*/ 254 h 332"/>
                <a:gd name="T34" fmla="*/ 20 w 82"/>
                <a:gd name="T35" fmla="*/ 236 h 332"/>
                <a:gd name="T36" fmla="*/ 31 w 82"/>
                <a:gd name="T37" fmla="*/ 218 h 332"/>
                <a:gd name="T38" fmla="*/ 41 w 82"/>
                <a:gd name="T39" fmla="*/ 215 h 332"/>
                <a:gd name="T40" fmla="*/ 51 w 82"/>
                <a:gd name="T41" fmla="*/ 218 h 332"/>
                <a:gd name="T42" fmla="*/ 62 w 82"/>
                <a:gd name="T43" fmla="*/ 236 h 332"/>
                <a:gd name="T44" fmla="*/ 51 w 82"/>
                <a:gd name="T45" fmla="*/ 254 h 332"/>
                <a:gd name="T46" fmla="*/ 51 w 82"/>
                <a:gd name="T47" fmla="*/ 254 h 332"/>
                <a:gd name="T48" fmla="*/ 51 w 82"/>
                <a:gd name="T49" fmla="*/ 25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332">
                  <a:moveTo>
                    <a:pt x="51" y="196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7"/>
                    <a:pt x="49" y="3"/>
                    <a:pt x="46" y="2"/>
                  </a:cubicBezTo>
                  <a:cubicBezTo>
                    <a:pt x="43" y="0"/>
                    <a:pt x="39" y="0"/>
                    <a:pt x="36" y="2"/>
                  </a:cubicBezTo>
                  <a:cubicBezTo>
                    <a:pt x="33" y="3"/>
                    <a:pt x="31" y="7"/>
                    <a:pt x="31" y="10"/>
                  </a:cubicBezTo>
                  <a:cubicBezTo>
                    <a:pt x="31" y="196"/>
                    <a:pt x="31" y="196"/>
                    <a:pt x="31" y="196"/>
                  </a:cubicBezTo>
                  <a:cubicBezTo>
                    <a:pt x="13" y="201"/>
                    <a:pt x="0" y="217"/>
                    <a:pt x="0" y="236"/>
                  </a:cubicBezTo>
                  <a:cubicBezTo>
                    <a:pt x="0" y="255"/>
                    <a:pt x="13" y="271"/>
                    <a:pt x="31" y="276"/>
                  </a:cubicBezTo>
                  <a:cubicBezTo>
                    <a:pt x="31" y="322"/>
                    <a:pt x="31" y="322"/>
                    <a:pt x="31" y="322"/>
                  </a:cubicBezTo>
                  <a:cubicBezTo>
                    <a:pt x="31" y="327"/>
                    <a:pt x="36" y="332"/>
                    <a:pt x="41" y="332"/>
                  </a:cubicBezTo>
                  <a:cubicBezTo>
                    <a:pt x="47" y="332"/>
                    <a:pt x="51" y="327"/>
                    <a:pt x="51" y="322"/>
                  </a:cubicBezTo>
                  <a:cubicBezTo>
                    <a:pt x="51" y="276"/>
                    <a:pt x="51" y="276"/>
                    <a:pt x="51" y="276"/>
                  </a:cubicBezTo>
                  <a:cubicBezTo>
                    <a:pt x="69" y="271"/>
                    <a:pt x="82" y="255"/>
                    <a:pt x="82" y="236"/>
                  </a:cubicBezTo>
                  <a:cubicBezTo>
                    <a:pt x="82" y="217"/>
                    <a:pt x="69" y="201"/>
                    <a:pt x="51" y="196"/>
                  </a:cubicBezTo>
                  <a:close/>
                  <a:moveTo>
                    <a:pt x="51" y="254"/>
                  </a:moveTo>
                  <a:cubicBezTo>
                    <a:pt x="48" y="256"/>
                    <a:pt x="45" y="257"/>
                    <a:pt x="41" y="257"/>
                  </a:cubicBezTo>
                  <a:cubicBezTo>
                    <a:pt x="37" y="257"/>
                    <a:pt x="34" y="256"/>
                    <a:pt x="31" y="254"/>
                  </a:cubicBezTo>
                  <a:cubicBezTo>
                    <a:pt x="25" y="251"/>
                    <a:pt x="20" y="244"/>
                    <a:pt x="20" y="236"/>
                  </a:cubicBezTo>
                  <a:cubicBezTo>
                    <a:pt x="20" y="228"/>
                    <a:pt x="25" y="221"/>
                    <a:pt x="31" y="218"/>
                  </a:cubicBezTo>
                  <a:cubicBezTo>
                    <a:pt x="34" y="216"/>
                    <a:pt x="37" y="215"/>
                    <a:pt x="41" y="215"/>
                  </a:cubicBezTo>
                  <a:cubicBezTo>
                    <a:pt x="45" y="215"/>
                    <a:pt x="48" y="216"/>
                    <a:pt x="51" y="218"/>
                  </a:cubicBezTo>
                  <a:cubicBezTo>
                    <a:pt x="58" y="221"/>
                    <a:pt x="62" y="228"/>
                    <a:pt x="62" y="236"/>
                  </a:cubicBezTo>
                  <a:cubicBezTo>
                    <a:pt x="62" y="244"/>
                    <a:pt x="58" y="251"/>
                    <a:pt x="51" y="254"/>
                  </a:cubicBezTo>
                  <a:close/>
                  <a:moveTo>
                    <a:pt x="51" y="254"/>
                  </a:moveTo>
                  <a:cubicBezTo>
                    <a:pt x="51" y="254"/>
                    <a:pt x="51" y="254"/>
                    <a:pt x="51" y="254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</p:grpSp>
      <p:pic>
        <p:nvPicPr>
          <p:cNvPr id="33" name="图形 21">
            <a:extLst>
              <a:ext uri="{FF2B5EF4-FFF2-40B4-BE49-F238E27FC236}">
                <a16:creationId xmlns:a16="http://schemas.microsoft.com/office/drawing/2014/main" id="{0FB32770-7CAB-4457-A618-F232841329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939935" y="3099977"/>
            <a:ext cx="353969" cy="35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134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6D750F-DE87-4C8B-855A-5BC8F2CF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A91829-EB74-46A8-9915-4C9B8A7E347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4B9F5-6C18-4C23-8583-9C8662610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grpSp>
        <p:nvGrpSpPr>
          <p:cNvPr id="16" name="组合 18">
            <a:extLst>
              <a:ext uri="{FF2B5EF4-FFF2-40B4-BE49-F238E27FC236}">
                <a16:creationId xmlns:a16="http://schemas.microsoft.com/office/drawing/2014/main" id="{B8A7CB15-4BA9-4CC5-BC9F-93037F3F1B09}"/>
              </a:ext>
            </a:extLst>
          </p:cNvPr>
          <p:cNvGrpSpPr/>
          <p:nvPr/>
        </p:nvGrpSpPr>
        <p:grpSpPr>
          <a:xfrm>
            <a:off x="1" y="200326"/>
            <a:ext cx="4677247" cy="523220"/>
            <a:chOff x="1" y="200326"/>
            <a:chExt cx="4677247" cy="523220"/>
          </a:xfrm>
        </p:grpSpPr>
        <p:sp>
          <p:nvSpPr>
            <p:cNvPr id="17" name="矩形 19">
              <a:extLst>
                <a:ext uri="{FF2B5EF4-FFF2-40B4-BE49-F238E27FC236}">
                  <a16:creationId xmlns:a16="http://schemas.microsoft.com/office/drawing/2014/main" id="{0C447364-B2FB-4F78-A4D6-5161CFD86F81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20">
              <a:extLst>
                <a:ext uri="{FF2B5EF4-FFF2-40B4-BE49-F238E27FC236}">
                  <a16:creationId xmlns:a16="http://schemas.microsoft.com/office/drawing/2014/main" id="{CFB33ADA-4BC8-4119-9E1D-1B6C7E073463}"/>
                </a:ext>
              </a:extLst>
            </p:cNvPr>
            <p:cNvSpPr/>
            <p:nvPr/>
          </p:nvSpPr>
          <p:spPr>
            <a:xfrm>
              <a:off x="579651" y="200326"/>
              <a:ext cx="409759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Solution Pillar - Identity</a:t>
              </a:r>
            </a:p>
          </p:txBody>
        </p:sp>
        <p:sp>
          <p:nvSpPr>
            <p:cNvPr id="19" name="矩形 21">
              <a:extLst>
                <a:ext uri="{FF2B5EF4-FFF2-40B4-BE49-F238E27FC236}">
                  <a16:creationId xmlns:a16="http://schemas.microsoft.com/office/drawing/2014/main" id="{6CBD8ADA-4BA3-47FC-BA55-68D0DBB0EE63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867B91C0-A478-4F36-8609-C8A429DA8FC5}"/>
              </a:ext>
            </a:extLst>
          </p:cNvPr>
          <p:cNvSpPr txBox="1"/>
          <p:nvPr/>
        </p:nvSpPr>
        <p:spPr>
          <a:xfrm>
            <a:off x="6629631" y="1651212"/>
            <a:ext cx="5324649" cy="3363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Users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Know “who” is the user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Endpoints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Users associated with onboarding endpoint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IoT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Discover and remediate on unknown devices</a:t>
            </a:r>
            <a:endParaRPr lang="en-MY" dirty="0">
              <a:solidFill>
                <a:schemeClr val="bg1"/>
              </a:solidFill>
            </a:endParaRPr>
          </a:p>
        </p:txBody>
      </p:sp>
      <p:sp>
        <p:nvSpPr>
          <p:cNvPr id="21" name="椭圆 10">
            <a:extLst>
              <a:ext uri="{FF2B5EF4-FFF2-40B4-BE49-F238E27FC236}">
                <a16:creationId xmlns:a16="http://schemas.microsoft.com/office/drawing/2014/main" id="{2AA9EED9-466D-4C1B-BEA1-6A435B881770}"/>
              </a:ext>
            </a:extLst>
          </p:cNvPr>
          <p:cNvSpPr/>
          <p:nvPr/>
        </p:nvSpPr>
        <p:spPr>
          <a:xfrm>
            <a:off x="1345883" y="1444502"/>
            <a:ext cx="4041897" cy="4041898"/>
          </a:xfrm>
          <a:prstGeom prst="ellipse">
            <a:avLst/>
          </a:prstGeom>
          <a:solidFill>
            <a:srgbClr val="0070C0">
              <a:alpha val="9000"/>
            </a:srgbClr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2" name="图片 9">
            <a:extLst>
              <a:ext uri="{FF2B5EF4-FFF2-40B4-BE49-F238E27FC236}">
                <a16:creationId xmlns:a16="http://schemas.microsoft.com/office/drawing/2014/main" id="{FDE95231-DAE8-440E-B49A-D10B3E57E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5000"/>
                    </a14:imgEffect>
                    <a14:imgEffect>
                      <a14:brightnessContrast brigh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69" y="1475681"/>
            <a:ext cx="4051459" cy="3979541"/>
          </a:xfrm>
          <a:prstGeom prst="rect">
            <a:avLst/>
          </a:prstGeom>
        </p:spPr>
      </p:pic>
      <p:sp>
        <p:nvSpPr>
          <p:cNvPr id="23" name="矩形 5">
            <a:extLst>
              <a:ext uri="{FF2B5EF4-FFF2-40B4-BE49-F238E27FC236}">
                <a16:creationId xmlns:a16="http://schemas.microsoft.com/office/drawing/2014/main" id="{9A1B86C2-3EBB-4D52-8E66-0F74DA1EEE33}"/>
              </a:ext>
            </a:extLst>
          </p:cNvPr>
          <p:cNvSpPr/>
          <p:nvPr/>
        </p:nvSpPr>
        <p:spPr>
          <a:xfrm>
            <a:off x="2938889" y="2402027"/>
            <a:ext cx="9012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Visibility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4" name="矩形 11">
            <a:extLst>
              <a:ext uri="{FF2B5EF4-FFF2-40B4-BE49-F238E27FC236}">
                <a16:creationId xmlns:a16="http://schemas.microsoft.com/office/drawing/2014/main" id="{83F16026-6F00-4682-B878-9DB34243DED5}"/>
              </a:ext>
            </a:extLst>
          </p:cNvPr>
          <p:cNvSpPr/>
          <p:nvPr/>
        </p:nvSpPr>
        <p:spPr>
          <a:xfrm>
            <a:off x="2907242" y="4821654"/>
            <a:ext cx="947467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Control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5" name="矩形 12">
            <a:extLst>
              <a:ext uri="{FF2B5EF4-FFF2-40B4-BE49-F238E27FC236}">
                <a16:creationId xmlns:a16="http://schemas.microsoft.com/office/drawing/2014/main" id="{78E6DDC9-5A46-4166-9C53-5FA75C0AE695}"/>
              </a:ext>
            </a:extLst>
          </p:cNvPr>
          <p:cNvSpPr/>
          <p:nvPr/>
        </p:nvSpPr>
        <p:spPr>
          <a:xfrm>
            <a:off x="1622855" y="3528587"/>
            <a:ext cx="1125395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Analytics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6" name="矩形 6">
            <a:extLst>
              <a:ext uri="{FF2B5EF4-FFF2-40B4-BE49-F238E27FC236}">
                <a16:creationId xmlns:a16="http://schemas.microsoft.com/office/drawing/2014/main" id="{B0B192FA-3D3A-4978-B3FB-68D32FFCD61D}"/>
              </a:ext>
            </a:extLst>
          </p:cNvPr>
          <p:cNvSpPr/>
          <p:nvPr/>
        </p:nvSpPr>
        <p:spPr>
          <a:xfrm>
            <a:off x="4146093" y="3528587"/>
            <a:ext cx="971563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Identity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7" name="矩形 13">
            <a:extLst>
              <a:ext uri="{FF2B5EF4-FFF2-40B4-BE49-F238E27FC236}">
                <a16:creationId xmlns:a16="http://schemas.microsoft.com/office/drawing/2014/main" id="{7CB614A2-0EA1-4367-B86A-46B861DCB200}"/>
              </a:ext>
            </a:extLst>
          </p:cNvPr>
          <p:cNvSpPr/>
          <p:nvPr/>
        </p:nvSpPr>
        <p:spPr>
          <a:xfrm>
            <a:off x="3078090" y="3205937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b="1" dirty="0">
                <a:solidFill>
                  <a:schemeClr val="bg1"/>
                </a:solidFill>
              </a:rPr>
              <a:t>IAG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8" name="Freeform 189">
            <a:extLst>
              <a:ext uri="{FF2B5EF4-FFF2-40B4-BE49-F238E27FC236}">
                <a16:creationId xmlns:a16="http://schemas.microsoft.com/office/drawing/2014/main" id="{15FDD915-75A7-44F4-84AC-1C83F626B415}"/>
              </a:ext>
            </a:extLst>
          </p:cNvPr>
          <p:cNvSpPr>
            <a:spLocks noEditPoints="1"/>
          </p:cNvSpPr>
          <p:nvPr/>
        </p:nvSpPr>
        <p:spPr bwMode="auto">
          <a:xfrm>
            <a:off x="4307451" y="3035803"/>
            <a:ext cx="474005" cy="457036"/>
          </a:xfrm>
          <a:custGeom>
            <a:avLst/>
            <a:gdLst>
              <a:gd name="T0" fmla="*/ 167 w 260"/>
              <a:gd name="T1" fmla="*/ 248 h 251"/>
              <a:gd name="T2" fmla="*/ 156 w 260"/>
              <a:gd name="T3" fmla="*/ 225 h 251"/>
              <a:gd name="T4" fmla="*/ 124 w 260"/>
              <a:gd name="T5" fmla="*/ 215 h 251"/>
              <a:gd name="T6" fmla="*/ 131 w 260"/>
              <a:gd name="T7" fmla="*/ 181 h 251"/>
              <a:gd name="T8" fmla="*/ 117 w 260"/>
              <a:gd name="T9" fmla="*/ 160 h 251"/>
              <a:gd name="T10" fmla="*/ 132 w 260"/>
              <a:gd name="T11" fmla="*/ 133 h 251"/>
              <a:gd name="T12" fmla="*/ 111 w 260"/>
              <a:gd name="T13" fmla="*/ 135 h 251"/>
              <a:gd name="T14" fmla="*/ 9 w 260"/>
              <a:gd name="T15" fmla="*/ 237 h 251"/>
              <a:gd name="T16" fmla="*/ 23 w 260"/>
              <a:gd name="T17" fmla="*/ 161 h 251"/>
              <a:gd name="T18" fmla="*/ 51 w 260"/>
              <a:gd name="T19" fmla="*/ 104 h 251"/>
              <a:gd name="T20" fmla="*/ 109 w 260"/>
              <a:gd name="T21" fmla="*/ 0 h 251"/>
              <a:gd name="T22" fmla="*/ 157 w 260"/>
              <a:gd name="T23" fmla="*/ 115 h 251"/>
              <a:gd name="T24" fmla="*/ 157 w 260"/>
              <a:gd name="T25" fmla="*/ 133 h 251"/>
              <a:gd name="T26" fmla="*/ 173 w 260"/>
              <a:gd name="T27" fmla="*/ 109 h 251"/>
              <a:gd name="T28" fmla="*/ 209 w 260"/>
              <a:gd name="T29" fmla="*/ 110 h 251"/>
              <a:gd name="T30" fmla="*/ 221 w 260"/>
              <a:gd name="T31" fmla="*/ 133 h 251"/>
              <a:gd name="T32" fmla="*/ 246 w 260"/>
              <a:gd name="T33" fmla="*/ 133 h 251"/>
              <a:gd name="T34" fmla="*/ 258 w 260"/>
              <a:gd name="T35" fmla="*/ 155 h 251"/>
              <a:gd name="T36" fmla="*/ 246 w 260"/>
              <a:gd name="T37" fmla="*/ 177 h 251"/>
              <a:gd name="T38" fmla="*/ 258 w 260"/>
              <a:gd name="T39" fmla="*/ 203 h 251"/>
              <a:gd name="T40" fmla="*/ 242 w 260"/>
              <a:gd name="T41" fmla="*/ 228 h 251"/>
              <a:gd name="T42" fmla="*/ 217 w 260"/>
              <a:gd name="T43" fmla="*/ 227 h 251"/>
              <a:gd name="T44" fmla="*/ 204 w 260"/>
              <a:gd name="T45" fmla="*/ 249 h 251"/>
              <a:gd name="T46" fmla="*/ 189 w 260"/>
              <a:gd name="T47" fmla="*/ 233 h 251"/>
              <a:gd name="T48" fmla="*/ 220 w 260"/>
              <a:gd name="T49" fmla="*/ 207 h 251"/>
              <a:gd name="T50" fmla="*/ 239 w 260"/>
              <a:gd name="T51" fmla="*/ 201 h 251"/>
              <a:gd name="T52" fmla="*/ 239 w 260"/>
              <a:gd name="T53" fmla="*/ 156 h 251"/>
              <a:gd name="T54" fmla="*/ 236 w 260"/>
              <a:gd name="T55" fmla="*/ 151 h 251"/>
              <a:gd name="T56" fmla="*/ 220 w 260"/>
              <a:gd name="T57" fmla="*/ 149 h 251"/>
              <a:gd name="T58" fmla="*/ 189 w 260"/>
              <a:gd name="T59" fmla="*/ 124 h 251"/>
              <a:gd name="T60" fmla="*/ 157 w 260"/>
              <a:gd name="T61" fmla="*/ 149 h 251"/>
              <a:gd name="T62" fmla="*/ 138 w 260"/>
              <a:gd name="T63" fmla="*/ 156 h 251"/>
              <a:gd name="T64" fmla="*/ 137 w 260"/>
              <a:gd name="T65" fmla="*/ 201 h 251"/>
              <a:gd name="T66" fmla="*/ 140 w 260"/>
              <a:gd name="T67" fmla="*/ 206 h 251"/>
              <a:gd name="T68" fmla="*/ 155 w 260"/>
              <a:gd name="T69" fmla="*/ 207 h 251"/>
              <a:gd name="T70" fmla="*/ 182 w 260"/>
              <a:gd name="T71" fmla="*/ 233 h 251"/>
              <a:gd name="T72" fmla="*/ 109 w 260"/>
              <a:gd name="T73" fmla="*/ 117 h 251"/>
              <a:gd name="T74" fmla="*/ 189 w 260"/>
              <a:gd name="T75" fmla="*/ 207 h 251"/>
              <a:gd name="T76" fmla="*/ 169 w 260"/>
              <a:gd name="T77" fmla="*/ 159 h 251"/>
              <a:gd name="T78" fmla="*/ 216 w 260"/>
              <a:gd name="T79" fmla="*/ 179 h 251"/>
              <a:gd name="T80" fmla="*/ 189 w 260"/>
              <a:gd name="T81" fmla="*/ 169 h 251"/>
              <a:gd name="T82" fmla="*/ 198 w 260"/>
              <a:gd name="T83" fmla="*/ 179 h 251"/>
              <a:gd name="T84" fmla="*/ 189 w 260"/>
              <a:gd name="T85" fmla="*/ 169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0" h="251">
                <a:moveTo>
                  <a:pt x="188" y="251"/>
                </a:moveTo>
                <a:cubicBezTo>
                  <a:pt x="183" y="251"/>
                  <a:pt x="178" y="250"/>
                  <a:pt x="172" y="249"/>
                </a:cubicBezTo>
                <a:cubicBezTo>
                  <a:pt x="167" y="248"/>
                  <a:pt x="167" y="248"/>
                  <a:pt x="167" y="248"/>
                </a:cubicBezTo>
                <a:cubicBezTo>
                  <a:pt x="160" y="228"/>
                  <a:pt x="160" y="228"/>
                  <a:pt x="160" y="228"/>
                </a:cubicBezTo>
                <a:cubicBezTo>
                  <a:pt x="160" y="226"/>
                  <a:pt x="158" y="225"/>
                  <a:pt x="157" y="225"/>
                </a:cubicBezTo>
                <a:cubicBezTo>
                  <a:pt x="156" y="225"/>
                  <a:pt x="156" y="225"/>
                  <a:pt x="156" y="225"/>
                </a:cubicBezTo>
                <a:cubicBezTo>
                  <a:pt x="134" y="229"/>
                  <a:pt x="134" y="229"/>
                  <a:pt x="134" y="229"/>
                </a:cubicBezTo>
                <a:cubicBezTo>
                  <a:pt x="131" y="225"/>
                  <a:pt x="131" y="225"/>
                  <a:pt x="131" y="225"/>
                </a:cubicBezTo>
                <a:cubicBezTo>
                  <a:pt x="128" y="223"/>
                  <a:pt x="125" y="219"/>
                  <a:pt x="124" y="215"/>
                </a:cubicBezTo>
                <a:cubicBezTo>
                  <a:pt x="121" y="210"/>
                  <a:pt x="119" y="206"/>
                  <a:pt x="118" y="203"/>
                </a:cubicBezTo>
                <a:cubicBezTo>
                  <a:pt x="116" y="198"/>
                  <a:pt x="116" y="198"/>
                  <a:pt x="116" y="198"/>
                </a:cubicBezTo>
                <a:cubicBezTo>
                  <a:pt x="131" y="181"/>
                  <a:pt x="131" y="181"/>
                  <a:pt x="131" y="181"/>
                </a:cubicBezTo>
                <a:cubicBezTo>
                  <a:pt x="132" y="180"/>
                  <a:pt x="132" y="178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17" y="160"/>
                  <a:pt x="117" y="160"/>
                  <a:pt x="117" y="160"/>
                </a:cubicBezTo>
                <a:cubicBezTo>
                  <a:pt x="119" y="155"/>
                  <a:pt x="119" y="155"/>
                  <a:pt x="119" y="155"/>
                </a:cubicBezTo>
                <a:cubicBezTo>
                  <a:pt x="121" y="148"/>
                  <a:pt x="125" y="140"/>
                  <a:pt x="131" y="133"/>
                </a:cubicBezTo>
                <a:cubicBezTo>
                  <a:pt x="132" y="133"/>
                  <a:pt x="132" y="133"/>
                  <a:pt x="132" y="133"/>
                </a:cubicBezTo>
                <a:cubicBezTo>
                  <a:pt x="134" y="131"/>
                  <a:pt x="134" y="131"/>
                  <a:pt x="134" y="131"/>
                </a:cubicBezTo>
                <a:cubicBezTo>
                  <a:pt x="127" y="133"/>
                  <a:pt x="119" y="135"/>
                  <a:pt x="111" y="135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0" y="135"/>
                  <a:pt x="110" y="135"/>
                  <a:pt x="110" y="135"/>
                </a:cubicBezTo>
                <a:cubicBezTo>
                  <a:pt x="59" y="135"/>
                  <a:pt x="18" y="177"/>
                  <a:pt x="18" y="228"/>
                </a:cubicBezTo>
                <a:cubicBezTo>
                  <a:pt x="18" y="233"/>
                  <a:pt x="14" y="237"/>
                  <a:pt x="9" y="237"/>
                </a:cubicBezTo>
                <a:cubicBezTo>
                  <a:pt x="4" y="237"/>
                  <a:pt x="0" y="233"/>
                  <a:pt x="0" y="228"/>
                </a:cubicBezTo>
                <a:cubicBezTo>
                  <a:pt x="0" y="215"/>
                  <a:pt x="2" y="203"/>
                  <a:pt x="6" y="192"/>
                </a:cubicBezTo>
                <a:cubicBezTo>
                  <a:pt x="10" y="181"/>
                  <a:pt x="15" y="170"/>
                  <a:pt x="23" y="161"/>
                </a:cubicBezTo>
                <a:cubicBezTo>
                  <a:pt x="30" y="151"/>
                  <a:pt x="38" y="143"/>
                  <a:pt x="48" y="137"/>
                </a:cubicBezTo>
                <a:cubicBezTo>
                  <a:pt x="55" y="132"/>
                  <a:pt x="63" y="127"/>
                  <a:pt x="72" y="124"/>
                </a:cubicBezTo>
                <a:cubicBezTo>
                  <a:pt x="63" y="119"/>
                  <a:pt x="57" y="112"/>
                  <a:pt x="51" y="104"/>
                </a:cubicBezTo>
                <a:cubicBezTo>
                  <a:pt x="45" y="93"/>
                  <a:pt x="41" y="81"/>
                  <a:pt x="41" y="68"/>
                </a:cubicBezTo>
                <a:cubicBezTo>
                  <a:pt x="41" y="50"/>
                  <a:pt x="48" y="33"/>
                  <a:pt x="61" y="20"/>
                </a:cubicBezTo>
                <a:cubicBezTo>
                  <a:pt x="74" y="7"/>
                  <a:pt x="91" y="0"/>
                  <a:pt x="109" y="0"/>
                </a:cubicBezTo>
                <a:cubicBezTo>
                  <a:pt x="127" y="0"/>
                  <a:pt x="144" y="7"/>
                  <a:pt x="156" y="20"/>
                </a:cubicBezTo>
                <a:cubicBezTo>
                  <a:pt x="169" y="33"/>
                  <a:pt x="176" y="50"/>
                  <a:pt x="176" y="68"/>
                </a:cubicBezTo>
                <a:cubicBezTo>
                  <a:pt x="176" y="85"/>
                  <a:pt x="170" y="102"/>
                  <a:pt x="157" y="115"/>
                </a:cubicBezTo>
                <a:cubicBezTo>
                  <a:pt x="151" y="121"/>
                  <a:pt x="144" y="126"/>
                  <a:pt x="136" y="129"/>
                </a:cubicBezTo>
                <a:cubicBezTo>
                  <a:pt x="156" y="133"/>
                  <a:pt x="156" y="133"/>
                  <a:pt x="156" y="133"/>
                </a:cubicBezTo>
                <a:cubicBezTo>
                  <a:pt x="156" y="133"/>
                  <a:pt x="156" y="133"/>
                  <a:pt x="157" y="133"/>
                </a:cubicBezTo>
                <a:cubicBezTo>
                  <a:pt x="158" y="133"/>
                  <a:pt x="160" y="132"/>
                  <a:pt x="161" y="130"/>
                </a:cubicBezTo>
                <a:cubicBezTo>
                  <a:pt x="168" y="110"/>
                  <a:pt x="168" y="110"/>
                  <a:pt x="168" y="110"/>
                </a:cubicBezTo>
                <a:cubicBezTo>
                  <a:pt x="173" y="109"/>
                  <a:pt x="173" y="109"/>
                  <a:pt x="173" y="109"/>
                </a:cubicBezTo>
                <a:cubicBezTo>
                  <a:pt x="178" y="108"/>
                  <a:pt x="183" y="107"/>
                  <a:pt x="188" y="107"/>
                </a:cubicBezTo>
                <a:cubicBezTo>
                  <a:pt x="194" y="107"/>
                  <a:pt x="199" y="108"/>
                  <a:pt x="204" y="109"/>
                </a:cubicBezTo>
                <a:cubicBezTo>
                  <a:pt x="209" y="110"/>
                  <a:pt x="209" y="110"/>
                  <a:pt x="209" y="110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1"/>
                  <a:pt x="219" y="133"/>
                  <a:pt x="221" y="133"/>
                </a:cubicBezTo>
                <a:cubicBezTo>
                  <a:pt x="221" y="133"/>
                  <a:pt x="221" y="133"/>
                  <a:pt x="221" y="133"/>
                </a:cubicBezTo>
                <a:cubicBezTo>
                  <a:pt x="243" y="130"/>
                  <a:pt x="243" y="130"/>
                  <a:pt x="243" y="130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9" y="137"/>
                  <a:pt x="251" y="140"/>
                  <a:pt x="253" y="144"/>
                </a:cubicBezTo>
                <a:cubicBezTo>
                  <a:pt x="254" y="146"/>
                  <a:pt x="256" y="149"/>
                  <a:pt x="257" y="152"/>
                </a:cubicBezTo>
                <a:cubicBezTo>
                  <a:pt x="257" y="153"/>
                  <a:pt x="258" y="154"/>
                  <a:pt x="258" y="155"/>
                </a:cubicBezTo>
                <a:cubicBezTo>
                  <a:pt x="258" y="155"/>
                  <a:pt x="258" y="155"/>
                  <a:pt x="258" y="155"/>
                </a:cubicBezTo>
                <a:cubicBezTo>
                  <a:pt x="260" y="159"/>
                  <a:pt x="260" y="159"/>
                  <a:pt x="260" y="159"/>
                </a:cubicBezTo>
                <a:cubicBezTo>
                  <a:pt x="246" y="177"/>
                  <a:pt x="246" y="177"/>
                  <a:pt x="246" y="177"/>
                </a:cubicBezTo>
                <a:cubicBezTo>
                  <a:pt x="245" y="178"/>
                  <a:pt x="245" y="180"/>
                  <a:pt x="246" y="181"/>
                </a:cubicBezTo>
                <a:cubicBezTo>
                  <a:pt x="260" y="198"/>
                  <a:pt x="260" y="198"/>
                  <a:pt x="260" y="198"/>
                </a:cubicBezTo>
                <a:cubicBezTo>
                  <a:pt x="258" y="203"/>
                  <a:pt x="258" y="203"/>
                  <a:pt x="258" y="203"/>
                </a:cubicBezTo>
                <a:cubicBezTo>
                  <a:pt x="255" y="212"/>
                  <a:pt x="251" y="219"/>
                  <a:pt x="246" y="225"/>
                </a:cubicBezTo>
                <a:cubicBezTo>
                  <a:pt x="246" y="225"/>
                  <a:pt x="246" y="225"/>
                  <a:pt x="246" y="225"/>
                </a:cubicBezTo>
                <a:cubicBezTo>
                  <a:pt x="242" y="228"/>
                  <a:pt x="242" y="228"/>
                  <a:pt x="242" y="228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25"/>
                  <a:pt x="220" y="225"/>
                  <a:pt x="220" y="225"/>
                </a:cubicBezTo>
                <a:cubicBezTo>
                  <a:pt x="219" y="225"/>
                  <a:pt x="217" y="226"/>
                  <a:pt x="217" y="227"/>
                </a:cubicBezTo>
                <a:cubicBezTo>
                  <a:pt x="217" y="227"/>
                  <a:pt x="217" y="227"/>
                  <a:pt x="217" y="227"/>
                </a:cubicBezTo>
                <a:cubicBezTo>
                  <a:pt x="209" y="248"/>
                  <a:pt x="209" y="248"/>
                  <a:pt x="209" y="248"/>
                </a:cubicBezTo>
                <a:cubicBezTo>
                  <a:pt x="204" y="249"/>
                  <a:pt x="204" y="249"/>
                  <a:pt x="204" y="249"/>
                </a:cubicBezTo>
                <a:cubicBezTo>
                  <a:pt x="199" y="250"/>
                  <a:pt x="194" y="251"/>
                  <a:pt x="188" y="251"/>
                </a:cubicBezTo>
                <a:close/>
                <a:moveTo>
                  <a:pt x="182" y="233"/>
                </a:moveTo>
                <a:cubicBezTo>
                  <a:pt x="184" y="233"/>
                  <a:pt x="186" y="233"/>
                  <a:pt x="189" y="233"/>
                </a:cubicBezTo>
                <a:cubicBezTo>
                  <a:pt x="191" y="233"/>
                  <a:pt x="194" y="233"/>
                  <a:pt x="196" y="233"/>
                </a:cubicBezTo>
                <a:cubicBezTo>
                  <a:pt x="200" y="222"/>
                  <a:pt x="200" y="222"/>
                  <a:pt x="200" y="222"/>
                </a:cubicBezTo>
                <a:cubicBezTo>
                  <a:pt x="203" y="213"/>
                  <a:pt x="211" y="207"/>
                  <a:pt x="220" y="207"/>
                </a:cubicBezTo>
                <a:cubicBezTo>
                  <a:pt x="222" y="207"/>
                  <a:pt x="223" y="207"/>
                  <a:pt x="224" y="207"/>
                </a:cubicBezTo>
                <a:cubicBezTo>
                  <a:pt x="235" y="209"/>
                  <a:pt x="235" y="209"/>
                  <a:pt x="235" y="209"/>
                </a:cubicBezTo>
                <a:cubicBezTo>
                  <a:pt x="236" y="207"/>
                  <a:pt x="238" y="204"/>
                  <a:pt x="239" y="201"/>
                </a:cubicBezTo>
                <a:cubicBezTo>
                  <a:pt x="232" y="193"/>
                  <a:pt x="232" y="193"/>
                  <a:pt x="232" y="193"/>
                </a:cubicBezTo>
                <a:cubicBezTo>
                  <a:pt x="226" y="185"/>
                  <a:pt x="225" y="173"/>
                  <a:pt x="232" y="165"/>
                </a:cubicBezTo>
                <a:cubicBezTo>
                  <a:pt x="239" y="156"/>
                  <a:pt x="239" y="156"/>
                  <a:pt x="239" y="156"/>
                </a:cubicBezTo>
                <a:cubicBezTo>
                  <a:pt x="238" y="155"/>
                  <a:pt x="238" y="153"/>
                  <a:pt x="237" y="152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36" y="151"/>
                  <a:pt x="236" y="151"/>
                  <a:pt x="236" y="151"/>
                </a:cubicBezTo>
                <a:cubicBezTo>
                  <a:pt x="236" y="150"/>
                  <a:pt x="235" y="149"/>
                  <a:pt x="234" y="148"/>
                </a:cubicBezTo>
                <a:cubicBezTo>
                  <a:pt x="223" y="149"/>
                  <a:pt x="223" y="149"/>
                  <a:pt x="223" y="149"/>
                </a:cubicBezTo>
                <a:cubicBezTo>
                  <a:pt x="222" y="149"/>
                  <a:pt x="221" y="149"/>
                  <a:pt x="220" y="149"/>
                </a:cubicBezTo>
                <a:cubicBezTo>
                  <a:pt x="211" y="149"/>
                  <a:pt x="202" y="143"/>
                  <a:pt x="199" y="134"/>
                </a:cubicBezTo>
                <a:cubicBezTo>
                  <a:pt x="195" y="124"/>
                  <a:pt x="195" y="124"/>
                  <a:pt x="195" y="124"/>
                </a:cubicBezTo>
                <a:cubicBezTo>
                  <a:pt x="193" y="124"/>
                  <a:pt x="191" y="124"/>
                  <a:pt x="189" y="124"/>
                </a:cubicBezTo>
                <a:cubicBezTo>
                  <a:pt x="186" y="124"/>
                  <a:pt x="184" y="124"/>
                  <a:pt x="182" y="124"/>
                </a:cubicBezTo>
                <a:cubicBezTo>
                  <a:pt x="178" y="135"/>
                  <a:pt x="178" y="135"/>
                  <a:pt x="178" y="135"/>
                </a:cubicBezTo>
                <a:cubicBezTo>
                  <a:pt x="175" y="143"/>
                  <a:pt x="166" y="149"/>
                  <a:pt x="157" y="149"/>
                </a:cubicBezTo>
                <a:cubicBezTo>
                  <a:pt x="156" y="149"/>
                  <a:pt x="155" y="149"/>
                  <a:pt x="153" y="149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40" y="150"/>
                  <a:pt x="139" y="153"/>
                  <a:pt x="138" y="156"/>
                </a:cubicBezTo>
                <a:cubicBezTo>
                  <a:pt x="145" y="164"/>
                  <a:pt x="145" y="164"/>
                  <a:pt x="145" y="164"/>
                </a:cubicBezTo>
                <a:cubicBezTo>
                  <a:pt x="152" y="172"/>
                  <a:pt x="152" y="184"/>
                  <a:pt x="145" y="192"/>
                </a:cubicBezTo>
                <a:cubicBezTo>
                  <a:pt x="137" y="201"/>
                  <a:pt x="137" y="201"/>
                  <a:pt x="137" y="201"/>
                </a:cubicBezTo>
                <a:cubicBezTo>
                  <a:pt x="138" y="203"/>
                  <a:pt x="139" y="204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1" y="207"/>
                  <a:pt x="141" y="208"/>
                  <a:pt x="142" y="209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6" y="207"/>
                  <a:pt x="157" y="207"/>
                </a:cubicBezTo>
                <a:cubicBezTo>
                  <a:pt x="167" y="207"/>
                  <a:pt x="175" y="213"/>
                  <a:pt x="178" y="222"/>
                </a:cubicBezTo>
                <a:lnTo>
                  <a:pt x="182" y="233"/>
                </a:lnTo>
                <a:close/>
                <a:moveTo>
                  <a:pt x="109" y="18"/>
                </a:moveTo>
                <a:cubicBezTo>
                  <a:pt x="81" y="18"/>
                  <a:pt x="59" y="40"/>
                  <a:pt x="59" y="68"/>
                </a:cubicBezTo>
                <a:cubicBezTo>
                  <a:pt x="59" y="95"/>
                  <a:pt x="81" y="117"/>
                  <a:pt x="109" y="117"/>
                </a:cubicBezTo>
                <a:cubicBezTo>
                  <a:pt x="136" y="117"/>
                  <a:pt x="158" y="95"/>
                  <a:pt x="158" y="68"/>
                </a:cubicBezTo>
                <a:cubicBezTo>
                  <a:pt x="158" y="40"/>
                  <a:pt x="136" y="18"/>
                  <a:pt x="109" y="18"/>
                </a:cubicBezTo>
                <a:close/>
                <a:moveTo>
                  <a:pt x="189" y="207"/>
                </a:moveTo>
                <a:cubicBezTo>
                  <a:pt x="181" y="207"/>
                  <a:pt x="174" y="204"/>
                  <a:pt x="169" y="199"/>
                </a:cubicBezTo>
                <a:cubicBezTo>
                  <a:pt x="164" y="193"/>
                  <a:pt x="161" y="186"/>
                  <a:pt x="161" y="179"/>
                </a:cubicBezTo>
                <a:cubicBezTo>
                  <a:pt x="161" y="172"/>
                  <a:pt x="164" y="165"/>
                  <a:pt x="169" y="159"/>
                </a:cubicBezTo>
                <a:cubicBezTo>
                  <a:pt x="174" y="154"/>
                  <a:pt x="181" y="151"/>
                  <a:pt x="189" y="151"/>
                </a:cubicBezTo>
                <a:cubicBezTo>
                  <a:pt x="196" y="151"/>
                  <a:pt x="203" y="154"/>
                  <a:pt x="208" y="159"/>
                </a:cubicBezTo>
                <a:cubicBezTo>
                  <a:pt x="213" y="165"/>
                  <a:pt x="216" y="172"/>
                  <a:pt x="216" y="179"/>
                </a:cubicBezTo>
                <a:cubicBezTo>
                  <a:pt x="216" y="186"/>
                  <a:pt x="213" y="193"/>
                  <a:pt x="208" y="199"/>
                </a:cubicBezTo>
                <a:cubicBezTo>
                  <a:pt x="203" y="204"/>
                  <a:pt x="196" y="207"/>
                  <a:pt x="189" y="207"/>
                </a:cubicBezTo>
                <a:close/>
                <a:moveTo>
                  <a:pt x="189" y="169"/>
                </a:moveTo>
                <a:cubicBezTo>
                  <a:pt x="183" y="169"/>
                  <a:pt x="179" y="174"/>
                  <a:pt x="179" y="179"/>
                </a:cubicBezTo>
                <a:cubicBezTo>
                  <a:pt x="179" y="184"/>
                  <a:pt x="183" y="189"/>
                  <a:pt x="189" y="189"/>
                </a:cubicBezTo>
                <a:cubicBezTo>
                  <a:pt x="194" y="189"/>
                  <a:pt x="198" y="184"/>
                  <a:pt x="198" y="179"/>
                </a:cubicBezTo>
                <a:cubicBezTo>
                  <a:pt x="198" y="174"/>
                  <a:pt x="194" y="169"/>
                  <a:pt x="189" y="169"/>
                </a:cubicBezTo>
                <a:close/>
                <a:moveTo>
                  <a:pt x="189" y="169"/>
                </a:moveTo>
                <a:cubicBezTo>
                  <a:pt x="189" y="169"/>
                  <a:pt x="189" y="169"/>
                  <a:pt x="189" y="16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400"/>
          </a:p>
        </p:txBody>
      </p:sp>
      <p:pic>
        <p:nvPicPr>
          <p:cNvPr id="29" name="图形 16">
            <a:extLst>
              <a:ext uri="{FF2B5EF4-FFF2-40B4-BE49-F238E27FC236}">
                <a16:creationId xmlns:a16="http://schemas.microsoft.com/office/drawing/2014/main" id="{8C41EEC5-5579-4E65-871E-026131FE06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52146" y="1913189"/>
            <a:ext cx="457660" cy="457660"/>
          </a:xfrm>
          <a:prstGeom prst="rect">
            <a:avLst/>
          </a:prstGeom>
        </p:spPr>
      </p:pic>
      <p:grpSp>
        <p:nvGrpSpPr>
          <p:cNvPr id="30" name="组合 17">
            <a:extLst>
              <a:ext uri="{FF2B5EF4-FFF2-40B4-BE49-F238E27FC236}">
                <a16:creationId xmlns:a16="http://schemas.microsoft.com/office/drawing/2014/main" id="{9318372D-3C5F-4D27-AFAF-65C7F6450A29}"/>
              </a:ext>
            </a:extLst>
          </p:cNvPr>
          <p:cNvGrpSpPr/>
          <p:nvPr/>
        </p:nvGrpSpPr>
        <p:grpSpPr>
          <a:xfrm>
            <a:off x="3136910" y="4360877"/>
            <a:ext cx="369785" cy="362035"/>
            <a:chOff x="6097588" y="4527550"/>
            <a:chExt cx="530225" cy="519113"/>
          </a:xfrm>
          <a:solidFill>
            <a:srgbClr val="FFFFFF"/>
          </a:solidFill>
        </p:grpSpPr>
        <p:sp>
          <p:nvSpPr>
            <p:cNvPr id="31" name="Freeform 193">
              <a:extLst>
                <a:ext uri="{FF2B5EF4-FFF2-40B4-BE49-F238E27FC236}">
                  <a16:creationId xmlns:a16="http://schemas.microsoft.com/office/drawing/2014/main" id="{AAE35B86-1CBA-4FC6-93D4-B9CC81A702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97613" y="4527550"/>
              <a:ext cx="330200" cy="519113"/>
            </a:xfrm>
            <a:custGeom>
              <a:avLst/>
              <a:gdLst>
                <a:gd name="T0" fmla="*/ 52 w 211"/>
                <a:gd name="T1" fmla="*/ 126 h 332"/>
                <a:gd name="T2" fmla="*/ 52 w 211"/>
                <a:gd name="T3" fmla="*/ 10 h 332"/>
                <a:gd name="T4" fmla="*/ 41 w 211"/>
                <a:gd name="T5" fmla="*/ 0 h 332"/>
                <a:gd name="T6" fmla="*/ 31 w 211"/>
                <a:gd name="T7" fmla="*/ 10 h 332"/>
                <a:gd name="T8" fmla="*/ 31 w 211"/>
                <a:gd name="T9" fmla="*/ 126 h 332"/>
                <a:gd name="T10" fmla="*/ 0 w 211"/>
                <a:gd name="T11" fmla="*/ 166 h 332"/>
                <a:gd name="T12" fmla="*/ 31 w 211"/>
                <a:gd name="T13" fmla="*/ 206 h 332"/>
                <a:gd name="T14" fmla="*/ 31 w 211"/>
                <a:gd name="T15" fmla="*/ 321 h 332"/>
                <a:gd name="T16" fmla="*/ 36 w 211"/>
                <a:gd name="T17" fmla="*/ 330 h 332"/>
                <a:gd name="T18" fmla="*/ 46 w 211"/>
                <a:gd name="T19" fmla="*/ 330 h 332"/>
                <a:gd name="T20" fmla="*/ 52 w 211"/>
                <a:gd name="T21" fmla="*/ 321 h 332"/>
                <a:gd name="T22" fmla="*/ 52 w 211"/>
                <a:gd name="T23" fmla="*/ 206 h 332"/>
                <a:gd name="T24" fmla="*/ 83 w 211"/>
                <a:gd name="T25" fmla="*/ 166 h 332"/>
                <a:gd name="T26" fmla="*/ 52 w 211"/>
                <a:gd name="T27" fmla="*/ 126 h 332"/>
                <a:gd name="T28" fmla="*/ 52 w 211"/>
                <a:gd name="T29" fmla="*/ 184 h 332"/>
                <a:gd name="T30" fmla="*/ 41 w 211"/>
                <a:gd name="T31" fmla="*/ 187 h 332"/>
                <a:gd name="T32" fmla="*/ 31 w 211"/>
                <a:gd name="T33" fmla="*/ 184 h 332"/>
                <a:gd name="T34" fmla="*/ 20 w 211"/>
                <a:gd name="T35" fmla="*/ 166 h 332"/>
                <a:gd name="T36" fmla="*/ 31 w 211"/>
                <a:gd name="T37" fmla="*/ 148 h 332"/>
                <a:gd name="T38" fmla="*/ 41 w 211"/>
                <a:gd name="T39" fmla="*/ 145 h 332"/>
                <a:gd name="T40" fmla="*/ 52 w 211"/>
                <a:gd name="T41" fmla="*/ 148 h 332"/>
                <a:gd name="T42" fmla="*/ 63 w 211"/>
                <a:gd name="T43" fmla="*/ 166 h 332"/>
                <a:gd name="T44" fmla="*/ 52 w 211"/>
                <a:gd name="T45" fmla="*/ 184 h 332"/>
                <a:gd name="T46" fmla="*/ 180 w 211"/>
                <a:gd name="T47" fmla="*/ 57 h 332"/>
                <a:gd name="T48" fmla="*/ 180 w 211"/>
                <a:gd name="T49" fmla="*/ 10 h 332"/>
                <a:gd name="T50" fmla="*/ 170 w 211"/>
                <a:gd name="T51" fmla="*/ 0 h 332"/>
                <a:gd name="T52" fmla="*/ 160 w 211"/>
                <a:gd name="T53" fmla="*/ 10 h 332"/>
                <a:gd name="T54" fmla="*/ 160 w 211"/>
                <a:gd name="T55" fmla="*/ 57 h 332"/>
                <a:gd name="T56" fmla="*/ 128 w 211"/>
                <a:gd name="T57" fmla="*/ 96 h 332"/>
                <a:gd name="T58" fmla="*/ 160 w 211"/>
                <a:gd name="T59" fmla="*/ 136 h 332"/>
                <a:gd name="T60" fmla="*/ 160 w 211"/>
                <a:gd name="T61" fmla="*/ 322 h 332"/>
                <a:gd name="T62" fmla="*/ 170 w 211"/>
                <a:gd name="T63" fmla="*/ 332 h 332"/>
                <a:gd name="T64" fmla="*/ 180 w 211"/>
                <a:gd name="T65" fmla="*/ 322 h 332"/>
                <a:gd name="T66" fmla="*/ 180 w 211"/>
                <a:gd name="T67" fmla="*/ 136 h 332"/>
                <a:gd name="T68" fmla="*/ 211 w 211"/>
                <a:gd name="T69" fmla="*/ 96 h 332"/>
                <a:gd name="T70" fmla="*/ 180 w 211"/>
                <a:gd name="T71" fmla="*/ 57 h 332"/>
                <a:gd name="T72" fmla="*/ 180 w 211"/>
                <a:gd name="T73" fmla="*/ 115 h 332"/>
                <a:gd name="T74" fmla="*/ 170 w 211"/>
                <a:gd name="T75" fmla="*/ 118 h 332"/>
                <a:gd name="T76" fmla="*/ 160 w 211"/>
                <a:gd name="T77" fmla="*/ 115 h 332"/>
                <a:gd name="T78" fmla="*/ 149 w 211"/>
                <a:gd name="T79" fmla="*/ 96 h 332"/>
                <a:gd name="T80" fmla="*/ 160 w 211"/>
                <a:gd name="T81" fmla="*/ 78 h 332"/>
                <a:gd name="T82" fmla="*/ 170 w 211"/>
                <a:gd name="T83" fmla="*/ 75 h 332"/>
                <a:gd name="T84" fmla="*/ 180 w 211"/>
                <a:gd name="T85" fmla="*/ 78 h 332"/>
                <a:gd name="T86" fmla="*/ 191 w 211"/>
                <a:gd name="T87" fmla="*/ 96 h 332"/>
                <a:gd name="T88" fmla="*/ 180 w 211"/>
                <a:gd name="T89" fmla="*/ 115 h 332"/>
                <a:gd name="T90" fmla="*/ 180 w 211"/>
                <a:gd name="T91" fmla="*/ 115 h 332"/>
                <a:gd name="T92" fmla="*/ 180 w 211"/>
                <a:gd name="T93" fmla="*/ 115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1" h="332">
                  <a:moveTo>
                    <a:pt x="52" y="126"/>
                  </a:moveTo>
                  <a:cubicBezTo>
                    <a:pt x="52" y="10"/>
                    <a:pt x="52" y="10"/>
                    <a:pt x="52" y="10"/>
                  </a:cubicBezTo>
                  <a:cubicBezTo>
                    <a:pt x="52" y="5"/>
                    <a:pt x="47" y="0"/>
                    <a:pt x="41" y="0"/>
                  </a:cubicBezTo>
                  <a:cubicBezTo>
                    <a:pt x="36" y="0"/>
                    <a:pt x="31" y="5"/>
                    <a:pt x="31" y="10"/>
                  </a:cubicBezTo>
                  <a:cubicBezTo>
                    <a:pt x="31" y="126"/>
                    <a:pt x="31" y="126"/>
                    <a:pt x="31" y="126"/>
                  </a:cubicBezTo>
                  <a:cubicBezTo>
                    <a:pt x="14" y="131"/>
                    <a:pt x="0" y="147"/>
                    <a:pt x="0" y="166"/>
                  </a:cubicBezTo>
                  <a:cubicBezTo>
                    <a:pt x="0" y="185"/>
                    <a:pt x="13" y="202"/>
                    <a:pt x="31" y="206"/>
                  </a:cubicBezTo>
                  <a:cubicBezTo>
                    <a:pt x="31" y="321"/>
                    <a:pt x="31" y="321"/>
                    <a:pt x="31" y="321"/>
                  </a:cubicBezTo>
                  <a:cubicBezTo>
                    <a:pt x="31" y="325"/>
                    <a:pt x="33" y="328"/>
                    <a:pt x="36" y="330"/>
                  </a:cubicBezTo>
                  <a:cubicBezTo>
                    <a:pt x="40" y="332"/>
                    <a:pt x="43" y="332"/>
                    <a:pt x="46" y="330"/>
                  </a:cubicBezTo>
                  <a:cubicBezTo>
                    <a:pt x="50" y="328"/>
                    <a:pt x="52" y="325"/>
                    <a:pt x="52" y="321"/>
                  </a:cubicBezTo>
                  <a:cubicBezTo>
                    <a:pt x="52" y="206"/>
                    <a:pt x="52" y="206"/>
                    <a:pt x="52" y="206"/>
                  </a:cubicBezTo>
                  <a:cubicBezTo>
                    <a:pt x="69" y="201"/>
                    <a:pt x="83" y="185"/>
                    <a:pt x="83" y="166"/>
                  </a:cubicBezTo>
                  <a:cubicBezTo>
                    <a:pt x="83" y="147"/>
                    <a:pt x="69" y="131"/>
                    <a:pt x="52" y="126"/>
                  </a:cubicBezTo>
                  <a:close/>
                  <a:moveTo>
                    <a:pt x="52" y="184"/>
                  </a:moveTo>
                  <a:cubicBezTo>
                    <a:pt x="48" y="186"/>
                    <a:pt x="45" y="187"/>
                    <a:pt x="41" y="187"/>
                  </a:cubicBezTo>
                  <a:cubicBezTo>
                    <a:pt x="38" y="187"/>
                    <a:pt x="34" y="186"/>
                    <a:pt x="31" y="184"/>
                  </a:cubicBezTo>
                  <a:cubicBezTo>
                    <a:pt x="25" y="181"/>
                    <a:pt x="20" y="174"/>
                    <a:pt x="20" y="166"/>
                  </a:cubicBezTo>
                  <a:cubicBezTo>
                    <a:pt x="20" y="158"/>
                    <a:pt x="25" y="152"/>
                    <a:pt x="31" y="148"/>
                  </a:cubicBezTo>
                  <a:cubicBezTo>
                    <a:pt x="34" y="146"/>
                    <a:pt x="38" y="145"/>
                    <a:pt x="41" y="145"/>
                  </a:cubicBezTo>
                  <a:cubicBezTo>
                    <a:pt x="45" y="145"/>
                    <a:pt x="48" y="146"/>
                    <a:pt x="52" y="148"/>
                  </a:cubicBezTo>
                  <a:cubicBezTo>
                    <a:pt x="58" y="152"/>
                    <a:pt x="63" y="158"/>
                    <a:pt x="63" y="166"/>
                  </a:cubicBezTo>
                  <a:cubicBezTo>
                    <a:pt x="63" y="174"/>
                    <a:pt x="58" y="181"/>
                    <a:pt x="52" y="184"/>
                  </a:cubicBezTo>
                  <a:close/>
                  <a:moveTo>
                    <a:pt x="180" y="57"/>
                  </a:moveTo>
                  <a:cubicBezTo>
                    <a:pt x="180" y="10"/>
                    <a:pt x="180" y="10"/>
                    <a:pt x="180" y="10"/>
                  </a:cubicBezTo>
                  <a:cubicBezTo>
                    <a:pt x="180" y="5"/>
                    <a:pt x="175" y="0"/>
                    <a:pt x="170" y="0"/>
                  </a:cubicBezTo>
                  <a:cubicBezTo>
                    <a:pt x="164" y="0"/>
                    <a:pt x="160" y="5"/>
                    <a:pt x="160" y="10"/>
                  </a:cubicBezTo>
                  <a:cubicBezTo>
                    <a:pt x="160" y="57"/>
                    <a:pt x="160" y="57"/>
                    <a:pt x="160" y="57"/>
                  </a:cubicBezTo>
                  <a:cubicBezTo>
                    <a:pt x="142" y="61"/>
                    <a:pt x="128" y="77"/>
                    <a:pt x="128" y="96"/>
                  </a:cubicBezTo>
                  <a:cubicBezTo>
                    <a:pt x="128" y="116"/>
                    <a:pt x="142" y="132"/>
                    <a:pt x="160" y="136"/>
                  </a:cubicBezTo>
                  <a:cubicBezTo>
                    <a:pt x="160" y="322"/>
                    <a:pt x="160" y="322"/>
                    <a:pt x="160" y="322"/>
                  </a:cubicBezTo>
                  <a:cubicBezTo>
                    <a:pt x="160" y="327"/>
                    <a:pt x="164" y="332"/>
                    <a:pt x="170" y="332"/>
                  </a:cubicBezTo>
                  <a:cubicBezTo>
                    <a:pt x="175" y="332"/>
                    <a:pt x="180" y="327"/>
                    <a:pt x="180" y="322"/>
                  </a:cubicBezTo>
                  <a:cubicBezTo>
                    <a:pt x="180" y="136"/>
                    <a:pt x="180" y="136"/>
                    <a:pt x="180" y="136"/>
                  </a:cubicBezTo>
                  <a:cubicBezTo>
                    <a:pt x="198" y="132"/>
                    <a:pt x="211" y="116"/>
                    <a:pt x="211" y="96"/>
                  </a:cubicBezTo>
                  <a:cubicBezTo>
                    <a:pt x="211" y="77"/>
                    <a:pt x="198" y="61"/>
                    <a:pt x="180" y="57"/>
                  </a:cubicBezTo>
                  <a:close/>
                  <a:moveTo>
                    <a:pt x="180" y="115"/>
                  </a:moveTo>
                  <a:cubicBezTo>
                    <a:pt x="177" y="116"/>
                    <a:pt x="173" y="118"/>
                    <a:pt x="170" y="118"/>
                  </a:cubicBezTo>
                  <a:cubicBezTo>
                    <a:pt x="166" y="118"/>
                    <a:pt x="163" y="116"/>
                    <a:pt x="160" y="115"/>
                  </a:cubicBezTo>
                  <a:cubicBezTo>
                    <a:pt x="153" y="111"/>
                    <a:pt x="149" y="104"/>
                    <a:pt x="149" y="96"/>
                  </a:cubicBezTo>
                  <a:cubicBezTo>
                    <a:pt x="149" y="89"/>
                    <a:pt x="153" y="82"/>
                    <a:pt x="160" y="78"/>
                  </a:cubicBezTo>
                  <a:cubicBezTo>
                    <a:pt x="163" y="77"/>
                    <a:pt x="166" y="75"/>
                    <a:pt x="170" y="75"/>
                  </a:cubicBezTo>
                  <a:cubicBezTo>
                    <a:pt x="173" y="75"/>
                    <a:pt x="177" y="77"/>
                    <a:pt x="180" y="78"/>
                  </a:cubicBezTo>
                  <a:cubicBezTo>
                    <a:pt x="186" y="82"/>
                    <a:pt x="191" y="89"/>
                    <a:pt x="191" y="96"/>
                  </a:cubicBezTo>
                  <a:cubicBezTo>
                    <a:pt x="191" y="104"/>
                    <a:pt x="186" y="111"/>
                    <a:pt x="180" y="115"/>
                  </a:cubicBezTo>
                  <a:close/>
                  <a:moveTo>
                    <a:pt x="180" y="115"/>
                  </a:moveTo>
                  <a:cubicBezTo>
                    <a:pt x="180" y="115"/>
                    <a:pt x="180" y="115"/>
                    <a:pt x="180" y="115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  <p:sp>
          <p:nvSpPr>
            <p:cNvPr id="32" name="Freeform 194">
              <a:extLst>
                <a:ext uri="{FF2B5EF4-FFF2-40B4-BE49-F238E27FC236}">
                  <a16:creationId xmlns:a16="http://schemas.microsoft.com/office/drawing/2014/main" id="{77846187-E860-44A3-B004-80F08DBBE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97588" y="4527550"/>
              <a:ext cx="128588" cy="519113"/>
            </a:xfrm>
            <a:custGeom>
              <a:avLst/>
              <a:gdLst>
                <a:gd name="T0" fmla="*/ 51 w 82"/>
                <a:gd name="T1" fmla="*/ 196 h 332"/>
                <a:gd name="T2" fmla="*/ 51 w 82"/>
                <a:gd name="T3" fmla="*/ 10 h 332"/>
                <a:gd name="T4" fmla="*/ 46 w 82"/>
                <a:gd name="T5" fmla="*/ 2 h 332"/>
                <a:gd name="T6" fmla="*/ 36 w 82"/>
                <a:gd name="T7" fmla="*/ 2 h 332"/>
                <a:gd name="T8" fmla="*/ 31 w 82"/>
                <a:gd name="T9" fmla="*/ 10 h 332"/>
                <a:gd name="T10" fmla="*/ 31 w 82"/>
                <a:gd name="T11" fmla="*/ 196 h 332"/>
                <a:gd name="T12" fmla="*/ 0 w 82"/>
                <a:gd name="T13" fmla="*/ 236 h 332"/>
                <a:gd name="T14" fmla="*/ 31 w 82"/>
                <a:gd name="T15" fmla="*/ 276 h 332"/>
                <a:gd name="T16" fmla="*/ 31 w 82"/>
                <a:gd name="T17" fmla="*/ 322 h 332"/>
                <a:gd name="T18" fmla="*/ 41 w 82"/>
                <a:gd name="T19" fmla="*/ 332 h 332"/>
                <a:gd name="T20" fmla="*/ 51 w 82"/>
                <a:gd name="T21" fmla="*/ 322 h 332"/>
                <a:gd name="T22" fmla="*/ 51 w 82"/>
                <a:gd name="T23" fmla="*/ 276 h 332"/>
                <a:gd name="T24" fmla="*/ 82 w 82"/>
                <a:gd name="T25" fmla="*/ 236 h 332"/>
                <a:gd name="T26" fmla="*/ 51 w 82"/>
                <a:gd name="T27" fmla="*/ 196 h 332"/>
                <a:gd name="T28" fmla="*/ 51 w 82"/>
                <a:gd name="T29" fmla="*/ 254 h 332"/>
                <a:gd name="T30" fmla="*/ 41 w 82"/>
                <a:gd name="T31" fmla="*/ 257 h 332"/>
                <a:gd name="T32" fmla="*/ 31 w 82"/>
                <a:gd name="T33" fmla="*/ 254 h 332"/>
                <a:gd name="T34" fmla="*/ 20 w 82"/>
                <a:gd name="T35" fmla="*/ 236 h 332"/>
                <a:gd name="T36" fmla="*/ 31 w 82"/>
                <a:gd name="T37" fmla="*/ 218 h 332"/>
                <a:gd name="T38" fmla="*/ 41 w 82"/>
                <a:gd name="T39" fmla="*/ 215 h 332"/>
                <a:gd name="T40" fmla="*/ 51 w 82"/>
                <a:gd name="T41" fmla="*/ 218 h 332"/>
                <a:gd name="T42" fmla="*/ 62 w 82"/>
                <a:gd name="T43" fmla="*/ 236 h 332"/>
                <a:gd name="T44" fmla="*/ 51 w 82"/>
                <a:gd name="T45" fmla="*/ 254 h 332"/>
                <a:gd name="T46" fmla="*/ 51 w 82"/>
                <a:gd name="T47" fmla="*/ 254 h 332"/>
                <a:gd name="T48" fmla="*/ 51 w 82"/>
                <a:gd name="T49" fmla="*/ 25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332">
                  <a:moveTo>
                    <a:pt x="51" y="196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7"/>
                    <a:pt x="49" y="3"/>
                    <a:pt x="46" y="2"/>
                  </a:cubicBezTo>
                  <a:cubicBezTo>
                    <a:pt x="43" y="0"/>
                    <a:pt x="39" y="0"/>
                    <a:pt x="36" y="2"/>
                  </a:cubicBezTo>
                  <a:cubicBezTo>
                    <a:pt x="33" y="3"/>
                    <a:pt x="31" y="7"/>
                    <a:pt x="31" y="10"/>
                  </a:cubicBezTo>
                  <a:cubicBezTo>
                    <a:pt x="31" y="196"/>
                    <a:pt x="31" y="196"/>
                    <a:pt x="31" y="196"/>
                  </a:cubicBezTo>
                  <a:cubicBezTo>
                    <a:pt x="13" y="201"/>
                    <a:pt x="0" y="217"/>
                    <a:pt x="0" y="236"/>
                  </a:cubicBezTo>
                  <a:cubicBezTo>
                    <a:pt x="0" y="255"/>
                    <a:pt x="13" y="271"/>
                    <a:pt x="31" y="276"/>
                  </a:cubicBezTo>
                  <a:cubicBezTo>
                    <a:pt x="31" y="322"/>
                    <a:pt x="31" y="322"/>
                    <a:pt x="31" y="322"/>
                  </a:cubicBezTo>
                  <a:cubicBezTo>
                    <a:pt x="31" y="327"/>
                    <a:pt x="36" y="332"/>
                    <a:pt x="41" y="332"/>
                  </a:cubicBezTo>
                  <a:cubicBezTo>
                    <a:pt x="47" y="332"/>
                    <a:pt x="51" y="327"/>
                    <a:pt x="51" y="322"/>
                  </a:cubicBezTo>
                  <a:cubicBezTo>
                    <a:pt x="51" y="276"/>
                    <a:pt x="51" y="276"/>
                    <a:pt x="51" y="276"/>
                  </a:cubicBezTo>
                  <a:cubicBezTo>
                    <a:pt x="69" y="271"/>
                    <a:pt x="82" y="255"/>
                    <a:pt x="82" y="236"/>
                  </a:cubicBezTo>
                  <a:cubicBezTo>
                    <a:pt x="82" y="217"/>
                    <a:pt x="69" y="201"/>
                    <a:pt x="51" y="196"/>
                  </a:cubicBezTo>
                  <a:close/>
                  <a:moveTo>
                    <a:pt x="51" y="254"/>
                  </a:moveTo>
                  <a:cubicBezTo>
                    <a:pt x="48" y="256"/>
                    <a:pt x="45" y="257"/>
                    <a:pt x="41" y="257"/>
                  </a:cubicBezTo>
                  <a:cubicBezTo>
                    <a:pt x="37" y="257"/>
                    <a:pt x="34" y="256"/>
                    <a:pt x="31" y="254"/>
                  </a:cubicBezTo>
                  <a:cubicBezTo>
                    <a:pt x="25" y="251"/>
                    <a:pt x="20" y="244"/>
                    <a:pt x="20" y="236"/>
                  </a:cubicBezTo>
                  <a:cubicBezTo>
                    <a:pt x="20" y="228"/>
                    <a:pt x="25" y="221"/>
                    <a:pt x="31" y="218"/>
                  </a:cubicBezTo>
                  <a:cubicBezTo>
                    <a:pt x="34" y="216"/>
                    <a:pt x="37" y="215"/>
                    <a:pt x="41" y="215"/>
                  </a:cubicBezTo>
                  <a:cubicBezTo>
                    <a:pt x="45" y="215"/>
                    <a:pt x="48" y="216"/>
                    <a:pt x="51" y="218"/>
                  </a:cubicBezTo>
                  <a:cubicBezTo>
                    <a:pt x="58" y="221"/>
                    <a:pt x="62" y="228"/>
                    <a:pt x="62" y="236"/>
                  </a:cubicBezTo>
                  <a:cubicBezTo>
                    <a:pt x="62" y="244"/>
                    <a:pt x="58" y="251"/>
                    <a:pt x="51" y="254"/>
                  </a:cubicBezTo>
                  <a:close/>
                  <a:moveTo>
                    <a:pt x="51" y="254"/>
                  </a:moveTo>
                  <a:cubicBezTo>
                    <a:pt x="51" y="254"/>
                    <a:pt x="51" y="254"/>
                    <a:pt x="51" y="254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</p:grpSp>
      <p:pic>
        <p:nvPicPr>
          <p:cNvPr id="33" name="图形 21">
            <a:extLst>
              <a:ext uri="{FF2B5EF4-FFF2-40B4-BE49-F238E27FC236}">
                <a16:creationId xmlns:a16="http://schemas.microsoft.com/office/drawing/2014/main" id="{0FB32770-7CAB-4457-A618-F232841329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939935" y="3099977"/>
            <a:ext cx="353969" cy="35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785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6D750F-DE87-4C8B-855A-5BC8F2CF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A91829-EB74-46A8-9915-4C9B8A7E347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4B9F5-6C18-4C23-8583-9C8662610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grpSp>
        <p:nvGrpSpPr>
          <p:cNvPr id="16" name="组合 18">
            <a:extLst>
              <a:ext uri="{FF2B5EF4-FFF2-40B4-BE49-F238E27FC236}">
                <a16:creationId xmlns:a16="http://schemas.microsoft.com/office/drawing/2014/main" id="{B8A7CB15-4BA9-4CC5-BC9F-93037F3F1B09}"/>
              </a:ext>
            </a:extLst>
          </p:cNvPr>
          <p:cNvGrpSpPr/>
          <p:nvPr/>
        </p:nvGrpSpPr>
        <p:grpSpPr>
          <a:xfrm>
            <a:off x="1" y="200326"/>
            <a:ext cx="4648393" cy="523220"/>
            <a:chOff x="1" y="200326"/>
            <a:chExt cx="4648393" cy="523220"/>
          </a:xfrm>
        </p:grpSpPr>
        <p:sp>
          <p:nvSpPr>
            <p:cNvPr id="17" name="矩形 19">
              <a:extLst>
                <a:ext uri="{FF2B5EF4-FFF2-40B4-BE49-F238E27FC236}">
                  <a16:creationId xmlns:a16="http://schemas.microsoft.com/office/drawing/2014/main" id="{0C447364-B2FB-4F78-A4D6-5161CFD86F81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20">
              <a:extLst>
                <a:ext uri="{FF2B5EF4-FFF2-40B4-BE49-F238E27FC236}">
                  <a16:creationId xmlns:a16="http://schemas.microsoft.com/office/drawing/2014/main" id="{CFB33ADA-4BC8-4119-9E1D-1B6C7E073463}"/>
                </a:ext>
              </a:extLst>
            </p:cNvPr>
            <p:cNvSpPr/>
            <p:nvPr/>
          </p:nvSpPr>
          <p:spPr>
            <a:xfrm>
              <a:off x="579651" y="200326"/>
              <a:ext cx="406874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Solution Pillar - Control</a:t>
              </a:r>
            </a:p>
          </p:txBody>
        </p:sp>
        <p:sp>
          <p:nvSpPr>
            <p:cNvPr id="19" name="矩形 21">
              <a:extLst>
                <a:ext uri="{FF2B5EF4-FFF2-40B4-BE49-F238E27FC236}">
                  <a16:creationId xmlns:a16="http://schemas.microsoft.com/office/drawing/2014/main" id="{6CBD8ADA-4BA3-47FC-BA55-68D0DBB0EE63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867B91C0-A478-4F36-8609-C8A429DA8FC5}"/>
              </a:ext>
            </a:extLst>
          </p:cNvPr>
          <p:cNvSpPr txBox="1"/>
          <p:nvPr/>
        </p:nvSpPr>
        <p:spPr>
          <a:xfrm>
            <a:off x="6629631" y="1651212"/>
            <a:ext cx="5324649" cy="3779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Applications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Control access to inappropriate applications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SaaS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Identify, block and limit usage of web applications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Bandwidth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Prioritize business traffic for critical applications</a:t>
            </a:r>
            <a:endParaRPr lang="en-MY" dirty="0">
              <a:solidFill>
                <a:schemeClr val="bg1"/>
              </a:solidFill>
            </a:endParaRPr>
          </a:p>
        </p:txBody>
      </p:sp>
      <p:sp>
        <p:nvSpPr>
          <p:cNvPr id="21" name="椭圆 10">
            <a:extLst>
              <a:ext uri="{FF2B5EF4-FFF2-40B4-BE49-F238E27FC236}">
                <a16:creationId xmlns:a16="http://schemas.microsoft.com/office/drawing/2014/main" id="{2AA9EED9-466D-4C1B-BEA1-6A435B881770}"/>
              </a:ext>
            </a:extLst>
          </p:cNvPr>
          <p:cNvSpPr/>
          <p:nvPr/>
        </p:nvSpPr>
        <p:spPr>
          <a:xfrm>
            <a:off x="1345883" y="1444502"/>
            <a:ext cx="4041897" cy="4041898"/>
          </a:xfrm>
          <a:prstGeom prst="ellipse">
            <a:avLst/>
          </a:prstGeom>
          <a:solidFill>
            <a:srgbClr val="0070C0">
              <a:alpha val="9000"/>
            </a:srgbClr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2" name="图片 9">
            <a:extLst>
              <a:ext uri="{FF2B5EF4-FFF2-40B4-BE49-F238E27FC236}">
                <a16:creationId xmlns:a16="http://schemas.microsoft.com/office/drawing/2014/main" id="{FDE95231-DAE8-440E-B49A-D10B3E57E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5000"/>
                    </a14:imgEffect>
                    <a14:imgEffect>
                      <a14:brightnessContrast brigh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69" y="1475681"/>
            <a:ext cx="4051459" cy="3979541"/>
          </a:xfrm>
          <a:prstGeom prst="rect">
            <a:avLst/>
          </a:prstGeom>
        </p:spPr>
      </p:pic>
      <p:sp>
        <p:nvSpPr>
          <p:cNvPr id="23" name="矩形 5">
            <a:extLst>
              <a:ext uri="{FF2B5EF4-FFF2-40B4-BE49-F238E27FC236}">
                <a16:creationId xmlns:a16="http://schemas.microsoft.com/office/drawing/2014/main" id="{9A1B86C2-3EBB-4D52-8E66-0F74DA1EEE33}"/>
              </a:ext>
            </a:extLst>
          </p:cNvPr>
          <p:cNvSpPr/>
          <p:nvPr/>
        </p:nvSpPr>
        <p:spPr>
          <a:xfrm>
            <a:off x="2938889" y="2402027"/>
            <a:ext cx="9012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Visibility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4" name="矩形 11">
            <a:extLst>
              <a:ext uri="{FF2B5EF4-FFF2-40B4-BE49-F238E27FC236}">
                <a16:creationId xmlns:a16="http://schemas.microsoft.com/office/drawing/2014/main" id="{83F16026-6F00-4682-B878-9DB34243DED5}"/>
              </a:ext>
            </a:extLst>
          </p:cNvPr>
          <p:cNvSpPr/>
          <p:nvPr/>
        </p:nvSpPr>
        <p:spPr>
          <a:xfrm>
            <a:off x="2907242" y="4821654"/>
            <a:ext cx="947467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Control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5" name="矩形 12">
            <a:extLst>
              <a:ext uri="{FF2B5EF4-FFF2-40B4-BE49-F238E27FC236}">
                <a16:creationId xmlns:a16="http://schemas.microsoft.com/office/drawing/2014/main" id="{78E6DDC9-5A46-4166-9C53-5FA75C0AE695}"/>
              </a:ext>
            </a:extLst>
          </p:cNvPr>
          <p:cNvSpPr/>
          <p:nvPr/>
        </p:nvSpPr>
        <p:spPr>
          <a:xfrm>
            <a:off x="1622855" y="3528587"/>
            <a:ext cx="1125395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Analytics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6" name="矩形 6">
            <a:extLst>
              <a:ext uri="{FF2B5EF4-FFF2-40B4-BE49-F238E27FC236}">
                <a16:creationId xmlns:a16="http://schemas.microsoft.com/office/drawing/2014/main" id="{B0B192FA-3D3A-4978-B3FB-68D32FFCD61D}"/>
              </a:ext>
            </a:extLst>
          </p:cNvPr>
          <p:cNvSpPr/>
          <p:nvPr/>
        </p:nvSpPr>
        <p:spPr>
          <a:xfrm>
            <a:off x="4146093" y="3528587"/>
            <a:ext cx="971563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Identity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7" name="矩形 13">
            <a:extLst>
              <a:ext uri="{FF2B5EF4-FFF2-40B4-BE49-F238E27FC236}">
                <a16:creationId xmlns:a16="http://schemas.microsoft.com/office/drawing/2014/main" id="{7CB614A2-0EA1-4367-B86A-46B861DCB200}"/>
              </a:ext>
            </a:extLst>
          </p:cNvPr>
          <p:cNvSpPr/>
          <p:nvPr/>
        </p:nvSpPr>
        <p:spPr>
          <a:xfrm>
            <a:off x="3078090" y="3205937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b="1" dirty="0">
                <a:solidFill>
                  <a:schemeClr val="bg1"/>
                </a:solidFill>
              </a:rPr>
              <a:t>IAG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8" name="Freeform 189">
            <a:extLst>
              <a:ext uri="{FF2B5EF4-FFF2-40B4-BE49-F238E27FC236}">
                <a16:creationId xmlns:a16="http://schemas.microsoft.com/office/drawing/2014/main" id="{15FDD915-75A7-44F4-84AC-1C83F626B415}"/>
              </a:ext>
            </a:extLst>
          </p:cNvPr>
          <p:cNvSpPr>
            <a:spLocks noEditPoints="1"/>
          </p:cNvSpPr>
          <p:nvPr/>
        </p:nvSpPr>
        <p:spPr bwMode="auto">
          <a:xfrm>
            <a:off x="4307451" y="3035803"/>
            <a:ext cx="474005" cy="457036"/>
          </a:xfrm>
          <a:custGeom>
            <a:avLst/>
            <a:gdLst>
              <a:gd name="T0" fmla="*/ 167 w 260"/>
              <a:gd name="T1" fmla="*/ 248 h 251"/>
              <a:gd name="T2" fmla="*/ 156 w 260"/>
              <a:gd name="T3" fmla="*/ 225 h 251"/>
              <a:gd name="T4" fmla="*/ 124 w 260"/>
              <a:gd name="T5" fmla="*/ 215 h 251"/>
              <a:gd name="T6" fmla="*/ 131 w 260"/>
              <a:gd name="T7" fmla="*/ 181 h 251"/>
              <a:gd name="T8" fmla="*/ 117 w 260"/>
              <a:gd name="T9" fmla="*/ 160 h 251"/>
              <a:gd name="T10" fmla="*/ 132 w 260"/>
              <a:gd name="T11" fmla="*/ 133 h 251"/>
              <a:gd name="T12" fmla="*/ 111 w 260"/>
              <a:gd name="T13" fmla="*/ 135 h 251"/>
              <a:gd name="T14" fmla="*/ 9 w 260"/>
              <a:gd name="T15" fmla="*/ 237 h 251"/>
              <a:gd name="T16" fmla="*/ 23 w 260"/>
              <a:gd name="T17" fmla="*/ 161 h 251"/>
              <a:gd name="T18" fmla="*/ 51 w 260"/>
              <a:gd name="T19" fmla="*/ 104 h 251"/>
              <a:gd name="T20" fmla="*/ 109 w 260"/>
              <a:gd name="T21" fmla="*/ 0 h 251"/>
              <a:gd name="T22" fmla="*/ 157 w 260"/>
              <a:gd name="T23" fmla="*/ 115 h 251"/>
              <a:gd name="T24" fmla="*/ 157 w 260"/>
              <a:gd name="T25" fmla="*/ 133 h 251"/>
              <a:gd name="T26" fmla="*/ 173 w 260"/>
              <a:gd name="T27" fmla="*/ 109 h 251"/>
              <a:gd name="T28" fmla="*/ 209 w 260"/>
              <a:gd name="T29" fmla="*/ 110 h 251"/>
              <a:gd name="T30" fmla="*/ 221 w 260"/>
              <a:gd name="T31" fmla="*/ 133 h 251"/>
              <a:gd name="T32" fmla="*/ 246 w 260"/>
              <a:gd name="T33" fmla="*/ 133 h 251"/>
              <a:gd name="T34" fmla="*/ 258 w 260"/>
              <a:gd name="T35" fmla="*/ 155 h 251"/>
              <a:gd name="T36" fmla="*/ 246 w 260"/>
              <a:gd name="T37" fmla="*/ 177 h 251"/>
              <a:gd name="T38" fmla="*/ 258 w 260"/>
              <a:gd name="T39" fmla="*/ 203 h 251"/>
              <a:gd name="T40" fmla="*/ 242 w 260"/>
              <a:gd name="T41" fmla="*/ 228 h 251"/>
              <a:gd name="T42" fmla="*/ 217 w 260"/>
              <a:gd name="T43" fmla="*/ 227 h 251"/>
              <a:gd name="T44" fmla="*/ 204 w 260"/>
              <a:gd name="T45" fmla="*/ 249 h 251"/>
              <a:gd name="T46" fmla="*/ 189 w 260"/>
              <a:gd name="T47" fmla="*/ 233 h 251"/>
              <a:gd name="T48" fmla="*/ 220 w 260"/>
              <a:gd name="T49" fmla="*/ 207 h 251"/>
              <a:gd name="T50" fmla="*/ 239 w 260"/>
              <a:gd name="T51" fmla="*/ 201 h 251"/>
              <a:gd name="T52" fmla="*/ 239 w 260"/>
              <a:gd name="T53" fmla="*/ 156 h 251"/>
              <a:gd name="T54" fmla="*/ 236 w 260"/>
              <a:gd name="T55" fmla="*/ 151 h 251"/>
              <a:gd name="T56" fmla="*/ 220 w 260"/>
              <a:gd name="T57" fmla="*/ 149 h 251"/>
              <a:gd name="T58" fmla="*/ 189 w 260"/>
              <a:gd name="T59" fmla="*/ 124 h 251"/>
              <a:gd name="T60" fmla="*/ 157 w 260"/>
              <a:gd name="T61" fmla="*/ 149 h 251"/>
              <a:gd name="T62" fmla="*/ 138 w 260"/>
              <a:gd name="T63" fmla="*/ 156 h 251"/>
              <a:gd name="T64" fmla="*/ 137 w 260"/>
              <a:gd name="T65" fmla="*/ 201 h 251"/>
              <a:gd name="T66" fmla="*/ 140 w 260"/>
              <a:gd name="T67" fmla="*/ 206 h 251"/>
              <a:gd name="T68" fmla="*/ 155 w 260"/>
              <a:gd name="T69" fmla="*/ 207 h 251"/>
              <a:gd name="T70" fmla="*/ 182 w 260"/>
              <a:gd name="T71" fmla="*/ 233 h 251"/>
              <a:gd name="T72" fmla="*/ 109 w 260"/>
              <a:gd name="T73" fmla="*/ 117 h 251"/>
              <a:gd name="T74" fmla="*/ 189 w 260"/>
              <a:gd name="T75" fmla="*/ 207 h 251"/>
              <a:gd name="T76" fmla="*/ 169 w 260"/>
              <a:gd name="T77" fmla="*/ 159 h 251"/>
              <a:gd name="T78" fmla="*/ 216 w 260"/>
              <a:gd name="T79" fmla="*/ 179 h 251"/>
              <a:gd name="T80" fmla="*/ 189 w 260"/>
              <a:gd name="T81" fmla="*/ 169 h 251"/>
              <a:gd name="T82" fmla="*/ 198 w 260"/>
              <a:gd name="T83" fmla="*/ 179 h 251"/>
              <a:gd name="T84" fmla="*/ 189 w 260"/>
              <a:gd name="T85" fmla="*/ 169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0" h="251">
                <a:moveTo>
                  <a:pt x="188" y="251"/>
                </a:moveTo>
                <a:cubicBezTo>
                  <a:pt x="183" y="251"/>
                  <a:pt x="178" y="250"/>
                  <a:pt x="172" y="249"/>
                </a:cubicBezTo>
                <a:cubicBezTo>
                  <a:pt x="167" y="248"/>
                  <a:pt x="167" y="248"/>
                  <a:pt x="167" y="248"/>
                </a:cubicBezTo>
                <a:cubicBezTo>
                  <a:pt x="160" y="228"/>
                  <a:pt x="160" y="228"/>
                  <a:pt x="160" y="228"/>
                </a:cubicBezTo>
                <a:cubicBezTo>
                  <a:pt x="160" y="226"/>
                  <a:pt x="158" y="225"/>
                  <a:pt x="157" y="225"/>
                </a:cubicBezTo>
                <a:cubicBezTo>
                  <a:pt x="156" y="225"/>
                  <a:pt x="156" y="225"/>
                  <a:pt x="156" y="225"/>
                </a:cubicBezTo>
                <a:cubicBezTo>
                  <a:pt x="134" y="229"/>
                  <a:pt x="134" y="229"/>
                  <a:pt x="134" y="229"/>
                </a:cubicBezTo>
                <a:cubicBezTo>
                  <a:pt x="131" y="225"/>
                  <a:pt x="131" y="225"/>
                  <a:pt x="131" y="225"/>
                </a:cubicBezTo>
                <a:cubicBezTo>
                  <a:pt x="128" y="223"/>
                  <a:pt x="125" y="219"/>
                  <a:pt x="124" y="215"/>
                </a:cubicBezTo>
                <a:cubicBezTo>
                  <a:pt x="121" y="210"/>
                  <a:pt x="119" y="206"/>
                  <a:pt x="118" y="203"/>
                </a:cubicBezTo>
                <a:cubicBezTo>
                  <a:pt x="116" y="198"/>
                  <a:pt x="116" y="198"/>
                  <a:pt x="116" y="198"/>
                </a:cubicBezTo>
                <a:cubicBezTo>
                  <a:pt x="131" y="181"/>
                  <a:pt x="131" y="181"/>
                  <a:pt x="131" y="181"/>
                </a:cubicBezTo>
                <a:cubicBezTo>
                  <a:pt x="132" y="180"/>
                  <a:pt x="132" y="178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17" y="160"/>
                  <a:pt x="117" y="160"/>
                  <a:pt x="117" y="160"/>
                </a:cubicBezTo>
                <a:cubicBezTo>
                  <a:pt x="119" y="155"/>
                  <a:pt x="119" y="155"/>
                  <a:pt x="119" y="155"/>
                </a:cubicBezTo>
                <a:cubicBezTo>
                  <a:pt x="121" y="148"/>
                  <a:pt x="125" y="140"/>
                  <a:pt x="131" y="133"/>
                </a:cubicBezTo>
                <a:cubicBezTo>
                  <a:pt x="132" y="133"/>
                  <a:pt x="132" y="133"/>
                  <a:pt x="132" y="133"/>
                </a:cubicBezTo>
                <a:cubicBezTo>
                  <a:pt x="134" y="131"/>
                  <a:pt x="134" y="131"/>
                  <a:pt x="134" y="131"/>
                </a:cubicBezTo>
                <a:cubicBezTo>
                  <a:pt x="127" y="133"/>
                  <a:pt x="119" y="135"/>
                  <a:pt x="111" y="135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0" y="135"/>
                  <a:pt x="110" y="135"/>
                  <a:pt x="110" y="135"/>
                </a:cubicBezTo>
                <a:cubicBezTo>
                  <a:pt x="59" y="135"/>
                  <a:pt x="18" y="177"/>
                  <a:pt x="18" y="228"/>
                </a:cubicBezTo>
                <a:cubicBezTo>
                  <a:pt x="18" y="233"/>
                  <a:pt x="14" y="237"/>
                  <a:pt x="9" y="237"/>
                </a:cubicBezTo>
                <a:cubicBezTo>
                  <a:pt x="4" y="237"/>
                  <a:pt x="0" y="233"/>
                  <a:pt x="0" y="228"/>
                </a:cubicBezTo>
                <a:cubicBezTo>
                  <a:pt x="0" y="215"/>
                  <a:pt x="2" y="203"/>
                  <a:pt x="6" y="192"/>
                </a:cubicBezTo>
                <a:cubicBezTo>
                  <a:pt x="10" y="181"/>
                  <a:pt x="15" y="170"/>
                  <a:pt x="23" y="161"/>
                </a:cubicBezTo>
                <a:cubicBezTo>
                  <a:pt x="30" y="151"/>
                  <a:pt x="38" y="143"/>
                  <a:pt x="48" y="137"/>
                </a:cubicBezTo>
                <a:cubicBezTo>
                  <a:pt x="55" y="132"/>
                  <a:pt x="63" y="127"/>
                  <a:pt x="72" y="124"/>
                </a:cubicBezTo>
                <a:cubicBezTo>
                  <a:pt x="63" y="119"/>
                  <a:pt x="57" y="112"/>
                  <a:pt x="51" y="104"/>
                </a:cubicBezTo>
                <a:cubicBezTo>
                  <a:pt x="45" y="93"/>
                  <a:pt x="41" y="81"/>
                  <a:pt x="41" y="68"/>
                </a:cubicBezTo>
                <a:cubicBezTo>
                  <a:pt x="41" y="50"/>
                  <a:pt x="48" y="33"/>
                  <a:pt x="61" y="20"/>
                </a:cubicBezTo>
                <a:cubicBezTo>
                  <a:pt x="74" y="7"/>
                  <a:pt x="91" y="0"/>
                  <a:pt x="109" y="0"/>
                </a:cubicBezTo>
                <a:cubicBezTo>
                  <a:pt x="127" y="0"/>
                  <a:pt x="144" y="7"/>
                  <a:pt x="156" y="20"/>
                </a:cubicBezTo>
                <a:cubicBezTo>
                  <a:pt x="169" y="33"/>
                  <a:pt x="176" y="50"/>
                  <a:pt x="176" y="68"/>
                </a:cubicBezTo>
                <a:cubicBezTo>
                  <a:pt x="176" y="85"/>
                  <a:pt x="170" y="102"/>
                  <a:pt x="157" y="115"/>
                </a:cubicBezTo>
                <a:cubicBezTo>
                  <a:pt x="151" y="121"/>
                  <a:pt x="144" y="126"/>
                  <a:pt x="136" y="129"/>
                </a:cubicBezTo>
                <a:cubicBezTo>
                  <a:pt x="156" y="133"/>
                  <a:pt x="156" y="133"/>
                  <a:pt x="156" y="133"/>
                </a:cubicBezTo>
                <a:cubicBezTo>
                  <a:pt x="156" y="133"/>
                  <a:pt x="156" y="133"/>
                  <a:pt x="157" y="133"/>
                </a:cubicBezTo>
                <a:cubicBezTo>
                  <a:pt x="158" y="133"/>
                  <a:pt x="160" y="132"/>
                  <a:pt x="161" y="130"/>
                </a:cubicBezTo>
                <a:cubicBezTo>
                  <a:pt x="168" y="110"/>
                  <a:pt x="168" y="110"/>
                  <a:pt x="168" y="110"/>
                </a:cubicBezTo>
                <a:cubicBezTo>
                  <a:pt x="173" y="109"/>
                  <a:pt x="173" y="109"/>
                  <a:pt x="173" y="109"/>
                </a:cubicBezTo>
                <a:cubicBezTo>
                  <a:pt x="178" y="108"/>
                  <a:pt x="183" y="107"/>
                  <a:pt x="188" y="107"/>
                </a:cubicBezTo>
                <a:cubicBezTo>
                  <a:pt x="194" y="107"/>
                  <a:pt x="199" y="108"/>
                  <a:pt x="204" y="109"/>
                </a:cubicBezTo>
                <a:cubicBezTo>
                  <a:pt x="209" y="110"/>
                  <a:pt x="209" y="110"/>
                  <a:pt x="209" y="110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1"/>
                  <a:pt x="219" y="133"/>
                  <a:pt x="221" y="133"/>
                </a:cubicBezTo>
                <a:cubicBezTo>
                  <a:pt x="221" y="133"/>
                  <a:pt x="221" y="133"/>
                  <a:pt x="221" y="133"/>
                </a:cubicBezTo>
                <a:cubicBezTo>
                  <a:pt x="243" y="130"/>
                  <a:pt x="243" y="130"/>
                  <a:pt x="243" y="130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9" y="137"/>
                  <a:pt x="251" y="140"/>
                  <a:pt x="253" y="144"/>
                </a:cubicBezTo>
                <a:cubicBezTo>
                  <a:pt x="254" y="146"/>
                  <a:pt x="256" y="149"/>
                  <a:pt x="257" y="152"/>
                </a:cubicBezTo>
                <a:cubicBezTo>
                  <a:pt x="257" y="153"/>
                  <a:pt x="258" y="154"/>
                  <a:pt x="258" y="155"/>
                </a:cubicBezTo>
                <a:cubicBezTo>
                  <a:pt x="258" y="155"/>
                  <a:pt x="258" y="155"/>
                  <a:pt x="258" y="155"/>
                </a:cubicBezTo>
                <a:cubicBezTo>
                  <a:pt x="260" y="159"/>
                  <a:pt x="260" y="159"/>
                  <a:pt x="260" y="159"/>
                </a:cubicBezTo>
                <a:cubicBezTo>
                  <a:pt x="246" y="177"/>
                  <a:pt x="246" y="177"/>
                  <a:pt x="246" y="177"/>
                </a:cubicBezTo>
                <a:cubicBezTo>
                  <a:pt x="245" y="178"/>
                  <a:pt x="245" y="180"/>
                  <a:pt x="246" y="181"/>
                </a:cubicBezTo>
                <a:cubicBezTo>
                  <a:pt x="260" y="198"/>
                  <a:pt x="260" y="198"/>
                  <a:pt x="260" y="198"/>
                </a:cubicBezTo>
                <a:cubicBezTo>
                  <a:pt x="258" y="203"/>
                  <a:pt x="258" y="203"/>
                  <a:pt x="258" y="203"/>
                </a:cubicBezTo>
                <a:cubicBezTo>
                  <a:pt x="255" y="212"/>
                  <a:pt x="251" y="219"/>
                  <a:pt x="246" y="225"/>
                </a:cubicBezTo>
                <a:cubicBezTo>
                  <a:pt x="246" y="225"/>
                  <a:pt x="246" y="225"/>
                  <a:pt x="246" y="225"/>
                </a:cubicBezTo>
                <a:cubicBezTo>
                  <a:pt x="242" y="228"/>
                  <a:pt x="242" y="228"/>
                  <a:pt x="242" y="228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25"/>
                  <a:pt x="220" y="225"/>
                  <a:pt x="220" y="225"/>
                </a:cubicBezTo>
                <a:cubicBezTo>
                  <a:pt x="219" y="225"/>
                  <a:pt x="217" y="226"/>
                  <a:pt x="217" y="227"/>
                </a:cubicBezTo>
                <a:cubicBezTo>
                  <a:pt x="217" y="227"/>
                  <a:pt x="217" y="227"/>
                  <a:pt x="217" y="227"/>
                </a:cubicBezTo>
                <a:cubicBezTo>
                  <a:pt x="209" y="248"/>
                  <a:pt x="209" y="248"/>
                  <a:pt x="209" y="248"/>
                </a:cubicBezTo>
                <a:cubicBezTo>
                  <a:pt x="204" y="249"/>
                  <a:pt x="204" y="249"/>
                  <a:pt x="204" y="249"/>
                </a:cubicBezTo>
                <a:cubicBezTo>
                  <a:pt x="199" y="250"/>
                  <a:pt x="194" y="251"/>
                  <a:pt x="188" y="251"/>
                </a:cubicBezTo>
                <a:close/>
                <a:moveTo>
                  <a:pt x="182" y="233"/>
                </a:moveTo>
                <a:cubicBezTo>
                  <a:pt x="184" y="233"/>
                  <a:pt x="186" y="233"/>
                  <a:pt x="189" y="233"/>
                </a:cubicBezTo>
                <a:cubicBezTo>
                  <a:pt x="191" y="233"/>
                  <a:pt x="194" y="233"/>
                  <a:pt x="196" y="233"/>
                </a:cubicBezTo>
                <a:cubicBezTo>
                  <a:pt x="200" y="222"/>
                  <a:pt x="200" y="222"/>
                  <a:pt x="200" y="222"/>
                </a:cubicBezTo>
                <a:cubicBezTo>
                  <a:pt x="203" y="213"/>
                  <a:pt x="211" y="207"/>
                  <a:pt x="220" y="207"/>
                </a:cubicBezTo>
                <a:cubicBezTo>
                  <a:pt x="222" y="207"/>
                  <a:pt x="223" y="207"/>
                  <a:pt x="224" y="207"/>
                </a:cubicBezTo>
                <a:cubicBezTo>
                  <a:pt x="235" y="209"/>
                  <a:pt x="235" y="209"/>
                  <a:pt x="235" y="209"/>
                </a:cubicBezTo>
                <a:cubicBezTo>
                  <a:pt x="236" y="207"/>
                  <a:pt x="238" y="204"/>
                  <a:pt x="239" y="201"/>
                </a:cubicBezTo>
                <a:cubicBezTo>
                  <a:pt x="232" y="193"/>
                  <a:pt x="232" y="193"/>
                  <a:pt x="232" y="193"/>
                </a:cubicBezTo>
                <a:cubicBezTo>
                  <a:pt x="226" y="185"/>
                  <a:pt x="225" y="173"/>
                  <a:pt x="232" y="165"/>
                </a:cubicBezTo>
                <a:cubicBezTo>
                  <a:pt x="239" y="156"/>
                  <a:pt x="239" y="156"/>
                  <a:pt x="239" y="156"/>
                </a:cubicBezTo>
                <a:cubicBezTo>
                  <a:pt x="238" y="155"/>
                  <a:pt x="238" y="153"/>
                  <a:pt x="237" y="152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36" y="151"/>
                  <a:pt x="236" y="151"/>
                  <a:pt x="236" y="151"/>
                </a:cubicBezTo>
                <a:cubicBezTo>
                  <a:pt x="236" y="150"/>
                  <a:pt x="235" y="149"/>
                  <a:pt x="234" y="148"/>
                </a:cubicBezTo>
                <a:cubicBezTo>
                  <a:pt x="223" y="149"/>
                  <a:pt x="223" y="149"/>
                  <a:pt x="223" y="149"/>
                </a:cubicBezTo>
                <a:cubicBezTo>
                  <a:pt x="222" y="149"/>
                  <a:pt x="221" y="149"/>
                  <a:pt x="220" y="149"/>
                </a:cubicBezTo>
                <a:cubicBezTo>
                  <a:pt x="211" y="149"/>
                  <a:pt x="202" y="143"/>
                  <a:pt x="199" y="134"/>
                </a:cubicBezTo>
                <a:cubicBezTo>
                  <a:pt x="195" y="124"/>
                  <a:pt x="195" y="124"/>
                  <a:pt x="195" y="124"/>
                </a:cubicBezTo>
                <a:cubicBezTo>
                  <a:pt x="193" y="124"/>
                  <a:pt x="191" y="124"/>
                  <a:pt x="189" y="124"/>
                </a:cubicBezTo>
                <a:cubicBezTo>
                  <a:pt x="186" y="124"/>
                  <a:pt x="184" y="124"/>
                  <a:pt x="182" y="124"/>
                </a:cubicBezTo>
                <a:cubicBezTo>
                  <a:pt x="178" y="135"/>
                  <a:pt x="178" y="135"/>
                  <a:pt x="178" y="135"/>
                </a:cubicBezTo>
                <a:cubicBezTo>
                  <a:pt x="175" y="143"/>
                  <a:pt x="166" y="149"/>
                  <a:pt x="157" y="149"/>
                </a:cubicBezTo>
                <a:cubicBezTo>
                  <a:pt x="156" y="149"/>
                  <a:pt x="155" y="149"/>
                  <a:pt x="153" y="149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40" y="150"/>
                  <a:pt x="139" y="153"/>
                  <a:pt x="138" y="156"/>
                </a:cubicBezTo>
                <a:cubicBezTo>
                  <a:pt x="145" y="164"/>
                  <a:pt x="145" y="164"/>
                  <a:pt x="145" y="164"/>
                </a:cubicBezTo>
                <a:cubicBezTo>
                  <a:pt x="152" y="172"/>
                  <a:pt x="152" y="184"/>
                  <a:pt x="145" y="192"/>
                </a:cubicBezTo>
                <a:cubicBezTo>
                  <a:pt x="137" y="201"/>
                  <a:pt x="137" y="201"/>
                  <a:pt x="137" y="201"/>
                </a:cubicBezTo>
                <a:cubicBezTo>
                  <a:pt x="138" y="203"/>
                  <a:pt x="139" y="204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1" y="207"/>
                  <a:pt x="141" y="208"/>
                  <a:pt x="142" y="209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6" y="207"/>
                  <a:pt x="157" y="207"/>
                </a:cubicBezTo>
                <a:cubicBezTo>
                  <a:pt x="167" y="207"/>
                  <a:pt x="175" y="213"/>
                  <a:pt x="178" y="222"/>
                </a:cubicBezTo>
                <a:lnTo>
                  <a:pt x="182" y="233"/>
                </a:lnTo>
                <a:close/>
                <a:moveTo>
                  <a:pt x="109" y="18"/>
                </a:moveTo>
                <a:cubicBezTo>
                  <a:pt x="81" y="18"/>
                  <a:pt x="59" y="40"/>
                  <a:pt x="59" y="68"/>
                </a:cubicBezTo>
                <a:cubicBezTo>
                  <a:pt x="59" y="95"/>
                  <a:pt x="81" y="117"/>
                  <a:pt x="109" y="117"/>
                </a:cubicBezTo>
                <a:cubicBezTo>
                  <a:pt x="136" y="117"/>
                  <a:pt x="158" y="95"/>
                  <a:pt x="158" y="68"/>
                </a:cubicBezTo>
                <a:cubicBezTo>
                  <a:pt x="158" y="40"/>
                  <a:pt x="136" y="18"/>
                  <a:pt x="109" y="18"/>
                </a:cubicBezTo>
                <a:close/>
                <a:moveTo>
                  <a:pt x="189" y="207"/>
                </a:moveTo>
                <a:cubicBezTo>
                  <a:pt x="181" y="207"/>
                  <a:pt x="174" y="204"/>
                  <a:pt x="169" y="199"/>
                </a:cubicBezTo>
                <a:cubicBezTo>
                  <a:pt x="164" y="193"/>
                  <a:pt x="161" y="186"/>
                  <a:pt x="161" y="179"/>
                </a:cubicBezTo>
                <a:cubicBezTo>
                  <a:pt x="161" y="172"/>
                  <a:pt x="164" y="165"/>
                  <a:pt x="169" y="159"/>
                </a:cubicBezTo>
                <a:cubicBezTo>
                  <a:pt x="174" y="154"/>
                  <a:pt x="181" y="151"/>
                  <a:pt x="189" y="151"/>
                </a:cubicBezTo>
                <a:cubicBezTo>
                  <a:pt x="196" y="151"/>
                  <a:pt x="203" y="154"/>
                  <a:pt x="208" y="159"/>
                </a:cubicBezTo>
                <a:cubicBezTo>
                  <a:pt x="213" y="165"/>
                  <a:pt x="216" y="172"/>
                  <a:pt x="216" y="179"/>
                </a:cubicBezTo>
                <a:cubicBezTo>
                  <a:pt x="216" y="186"/>
                  <a:pt x="213" y="193"/>
                  <a:pt x="208" y="199"/>
                </a:cubicBezTo>
                <a:cubicBezTo>
                  <a:pt x="203" y="204"/>
                  <a:pt x="196" y="207"/>
                  <a:pt x="189" y="207"/>
                </a:cubicBezTo>
                <a:close/>
                <a:moveTo>
                  <a:pt x="189" y="169"/>
                </a:moveTo>
                <a:cubicBezTo>
                  <a:pt x="183" y="169"/>
                  <a:pt x="179" y="174"/>
                  <a:pt x="179" y="179"/>
                </a:cubicBezTo>
                <a:cubicBezTo>
                  <a:pt x="179" y="184"/>
                  <a:pt x="183" y="189"/>
                  <a:pt x="189" y="189"/>
                </a:cubicBezTo>
                <a:cubicBezTo>
                  <a:pt x="194" y="189"/>
                  <a:pt x="198" y="184"/>
                  <a:pt x="198" y="179"/>
                </a:cubicBezTo>
                <a:cubicBezTo>
                  <a:pt x="198" y="174"/>
                  <a:pt x="194" y="169"/>
                  <a:pt x="189" y="169"/>
                </a:cubicBezTo>
                <a:close/>
                <a:moveTo>
                  <a:pt x="189" y="169"/>
                </a:moveTo>
                <a:cubicBezTo>
                  <a:pt x="189" y="169"/>
                  <a:pt x="189" y="169"/>
                  <a:pt x="189" y="16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400"/>
          </a:p>
        </p:txBody>
      </p:sp>
      <p:pic>
        <p:nvPicPr>
          <p:cNvPr id="29" name="图形 16">
            <a:extLst>
              <a:ext uri="{FF2B5EF4-FFF2-40B4-BE49-F238E27FC236}">
                <a16:creationId xmlns:a16="http://schemas.microsoft.com/office/drawing/2014/main" id="{8C41EEC5-5579-4E65-871E-026131FE06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52146" y="1913189"/>
            <a:ext cx="457660" cy="457660"/>
          </a:xfrm>
          <a:prstGeom prst="rect">
            <a:avLst/>
          </a:prstGeom>
        </p:spPr>
      </p:pic>
      <p:grpSp>
        <p:nvGrpSpPr>
          <p:cNvPr id="30" name="组合 17">
            <a:extLst>
              <a:ext uri="{FF2B5EF4-FFF2-40B4-BE49-F238E27FC236}">
                <a16:creationId xmlns:a16="http://schemas.microsoft.com/office/drawing/2014/main" id="{9318372D-3C5F-4D27-AFAF-65C7F6450A29}"/>
              </a:ext>
            </a:extLst>
          </p:cNvPr>
          <p:cNvGrpSpPr/>
          <p:nvPr/>
        </p:nvGrpSpPr>
        <p:grpSpPr>
          <a:xfrm>
            <a:off x="3136910" y="4360877"/>
            <a:ext cx="369785" cy="362035"/>
            <a:chOff x="6097588" y="4527550"/>
            <a:chExt cx="530225" cy="519113"/>
          </a:xfrm>
          <a:solidFill>
            <a:srgbClr val="FFFFFF"/>
          </a:solidFill>
        </p:grpSpPr>
        <p:sp>
          <p:nvSpPr>
            <p:cNvPr id="31" name="Freeform 193">
              <a:extLst>
                <a:ext uri="{FF2B5EF4-FFF2-40B4-BE49-F238E27FC236}">
                  <a16:creationId xmlns:a16="http://schemas.microsoft.com/office/drawing/2014/main" id="{AAE35B86-1CBA-4FC6-93D4-B9CC81A702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97613" y="4527550"/>
              <a:ext cx="330200" cy="519113"/>
            </a:xfrm>
            <a:custGeom>
              <a:avLst/>
              <a:gdLst>
                <a:gd name="T0" fmla="*/ 52 w 211"/>
                <a:gd name="T1" fmla="*/ 126 h 332"/>
                <a:gd name="T2" fmla="*/ 52 w 211"/>
                <a:gd name="T3" fmla="*/ 10 h 332"/>
                <a:gd name="T4" fmla="*/ 41 w 211"/>
                <a:gd name="T5" fmla="*/ 0 h 332"/>
                <a:gd name="T6" fmla="*/ 31 w 211"/>
                <a:gd name="T7" fmla="*/ 10 h 332"/>
                <a:gd name="T8" fmla="*/ 31 w 211"/>
                <a:gd name="T9" fmla="*/ 126 h 332"/>
                <a:gd name="T10" fmla="*/ 0 w 211"/>
                <a:gd name="T11" fmla="*/ 166 h 332"/>
                <a:gd name="T12" fmla="*/ 31 w 211"/>
                <a:gd name="T13" fmla="*/ 206 h 332"/>
                <a:gd name="T14" fmla="*/ 31 w 211"/>
                <a:gd name="T15" fmla="*/ 321 h 332"/>
                <a:gd name="T16" fmla="*/ 36 w 211"/>
                <a:gd name="T17" fmla="*/ 330 h 332"/>
                <a:gd name="T18" fmla="*/ 46 w 211"/>
                <a:gd name="T19" fmla="*/ 330 h 332"/>
                <a:gd name="T20" fmla="*/ 52 w 211"/>
                <a:gd name="T21" fmla="*/ 321 h 332"/>
                <a:gd name="T22" fmla="*/ 52 w 211"/>
                <a:gd name="T23" fmla="*/ 206 h 332"/>
                <a:gd name="T24" fmla="*/ 83 w 211"/>
                <a:gd name="T25" fmla="*/ 166 h 332"/>
                <a:gd name="T26" fmla="*/ 52 w 211"/>
                <a:gd name="T27" fmla="*/ 126 h 332"/>
                <a:gd name="T28" fmla="*/ 52 w 211"/>
                <a:gd name="T29" fmla="*/ 184 h 332"/>
                <a:gd name="T30" fmla="*/ 41 w 211"/>
                <a:gd name="T31" fmla="*/ 187 h 332"/>
                <a:gd name="T32" fmla="*/ 31 w 211"/>
                <a:gd name="T33" fmla="*/ 184 h 332"/>
                <a:gd name="T34" fmla="*/ 20 w 211"/>
                <a:gd name="T35" fmla="*/ 166 h 332"/>
                <a:gd name="T36" fmla="*/ 31 w 211"/>
                <a:gd name="T37" fmla="*/ 148 h 332"/>
                <a:gd name="T38" fmla="*/ 41 w 211"/>
                <a:gd name="T39" fmla="*/ 145 h 332"/>
                <a:gd name="T40" fmla="*/ 52 w 211"/>
                <a:gd name="T41" fmla="*/ 148 h 332"/>
                <a:gd name="T42" fmla="*/ 63 w 211"/>
                <a:gd name="T43" fmla="*/ 166 h 332"/>
                <a:gd name="T44" fmla="*/ 52 w 211"/>
                <a:gd name="T45" fmla="*/ 184 h 332"/>
                <a:gd name="T46" fmla="*/ 180 w 211"/>
                <a:gd name="T47" fmla="*/ 57 h 332"/>
                <a:gd name="T48" fmla="*/ 180 w 211"/>
                <a:gd name="T49" fmla="*/ 10 h 332"/>
                <a:gd name="T50" fmla="*/ 170 w 211"/>
                <a:gd name="T51" fmla="*/ 0 h 332"/>
                <a:gd name="T52" fmla="*/ 160 w 211"/>
                <a:gd name="T53" fmla="*/ 10 h 332"/>
                <a:gd name="T54" fmla="*/ 160 w 211"/>
                <a:gd name="T55" fmla="*/ 57 h 332"/>
                <a:gd name="T56" fmla="*/ 128 w 211"/>
                <a:gd name="T57" fmla="*/ 96 h 332"/>
                <a:gd name="T58" fmla="*/ 160 w 211"/>
                <a:gd name="T59" fmla="*/ 136 h 332"/>
                <a:gd name="T60" fmla="*/ 160 w 211"/>
                <a:gd name="T61" fmla="*/ 322 h 332"/>
                <a:gd name="T62" fmla="*/ 170 w 211"/>
                <a:gd name="T63" fmla="*/ 332 h 332"/>
                <a:gd name="T64" fmla="*/ 180 w 211"/>
                <a:gd name="T65" fmla="*/ 322 h 332"/>
                <a:gd name="T66" fmla="*/ 180 w 211"/>
                <a:gd name="T67" fmla="*/ 136 h 332"/>
                <a:gd name="T68" fmla="*/ 211 w 211"/>
                <a:gd name="T69" fmla="*/ 96 h 332"/>
                <a:gd name="T70" fmla="*/ 180 w 211"/>
                <a:gd name="T71" fmla="*/ 57 h 332"/>
                <a:gd name="T72" fmla="*/ 180 w 211"/>
                <a:gd name="T73" fmla="*/ 115 h 332"/>
                <a:gd name="T74" fmla="*/ 170 w 211"/>
                <a:gd name="T75" fmla="*/ 118 h 332"/>
                <a:gd name="T76" fmla="*/ 160 w 211"/>
                <a:gd name="T77" fmla="*/ 115 h 332"/>
                <a:gd name="T78" fmla="*/ 149 w 211"/>
                <a:gd name="T79" fmla="*/ 96 h 332"/>
                <a:gd name="T80" fmla="*/ 160 w 211"/>
                <a:gd name="T81" fmla="*/ 78 h 332"/>
                <a:gd name="T82" fmla="*/ 170 w 211"/>
                <a:gd name="T83" fmla="*/ 75 h 332"/>
                <a:gd name="T84" fmla="*/ 180 w 211"/>
                <a:gd name="T85" fmla="*/ 78 h 332"/>
                <a:gd name="T86" fmla="*/ 191 w 211"/>
                <a:gd name="T87" fmla="*/ 96 h 332"/>
                <a:gd name="T88" fmla="*/ 180 w 211"/>
                <a:gd name="T89" fmla="*/ 115 h 332"/>
                <a:gd name="T90" fmla="*/ 180 w 211"/>
                <a:gd name="T91" fmla="*/ 115 h 332"/>
                <a:gd name="T92" fmla="*/ 180 w 211"/>
                <a:gd name="T93" fmla="*/ 115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1" h="332">
                  <a:moveTo>
                    <a:pt x="52" y="126"/>
                  </a:moveTo>
                  <a:cubicBezTo>
                    <a:pt x="52" y="10"/>
                    <a:pt x="52" y="10"/>
                    <a:pt x="52" y="10"/>
                  </a:cubicBezTo>
                  <a:cubicBezTo>
                    <a:pt x="52" y="5"/>
                    <a:pt x="47" y="0"/>
                    <a:pt x="41" y="0"/>
                  </a:cubicBezTo>
                  <a:cubicBezTo>
                    <a:pt x="36" y="0"/>
                    <a:pt x="31" y="5"/>
                    <a:pt x="31" y="10"/>
                  </a:cubicBezTo>
                  <a:cubicBezTo>
                    <a:pt x="31" y="126"/>
                    <a:pt x="31" y="126"/>
                    <a:pt x="31" y="126"/>
                  </a:cubicBezTo>
                  <a:cubicBezTo>
                    <a:pt x="14" y="131"/>
                    <a:pt x="0" y="147"/>
                    <a:pt x="0" y="166"/>
                  </a:cubicBezTo>
                  <a:cubicBezTo>
                    <a:pt x="0" y="185"/>
                    <a:pt x="13" y="202"/>
                    <a:pt x="31" y="206"/>
                  </a:cubicBezTo>
                  <a:cubicBezTo>
                    <a:pt x="31" y="321"/>
                    <a:pt x="31" y="321"/>
                    <a:pt x="31" y="321"/>
                  </a:cubicBezTo>
                  <a:cubicBezTo>
                    <a:pt x="31" y="325"/>
                    <a:pt x="33" y="328"/>
                    <a:pt x="36" y="330"/>
                  </a:cubicBezTo>
                  <a:cubicBezTo>
                    <a:pt x="40" y="332"/>
                    <a:pt x="43" y="332"/>
                    <a:pt x="46" y="330"/>
                  </a:cubicBezTo>
                  <a:cubicBezTo>
                    <a:pt x="50" y="328"/>
                    <a:pt x="52" y="325"/>
                    <a:pt x="52" y="321"/>
                  </a:cubicBezTo>
                  <a:cubicBezTo>
                    <a:pt x="52" y="206"/>
                    <a:pt x="52" y="206"/>
                    <a:pt x="52" y="206"/>
                  </a:cubicBezTo>
                  <a:cubicBezTo>
                    <a:pt x="69" y="201"/>
                    <a:pt x="83" y="185"/>
                    <a:pt x="83" y="166"/>
                  </a:cubicBezTo>
                  <a:cubicBezTo>
                    <a:pt x="83" y="147"/>
                    <a:pt x="69" y="131"/>
                    <a:pt x="52" y="126"/>
                  </a:cubicBezTo>
                  <a:close/>
                  <a:moveTo>
                    <a:pt x="52" y="184"/>
                  </a:moveTo>
                  <a:cubicBezTo>
                    <a:pt x="48" y="186"/>
                    <a:pt x="45" y="187"/>
                    <a:pt x="41" y="187"/>
                  </a:cubicBezTo>
                  <a:cubicBezTo>
                    <a:pt x="38" y="187"/>
                    <a:pt x="34" y="186"/>
                    <a:pt x="31" y="184"/>
                  </a:cubicBezTo>
                  <a:cubicBezTo>
                    <a:pt x="25" y="181"/>
                    <a:pt x="20" y="174"/>
                    <a:pt x="20" y="166"/>
                  </a:cubicBezTo>
                  <a:cubicBezTo>
                    <a:pt x="20" y="158"/>
                    <a:pt x="25" y="152"/>
                    <a:pt x="31" y="148"/>
                  </a:cubicBezTo>
                  <a:cubicBezTo>
                    <a:pt x="34" y="146"/>
                    <a:pt x="38" y="145"/>
                    <a:pt x="41" y="145"/>
                  </a:cubicBezTo>
                  <a:cubicBezTo>
                    <a:pt x="45" y="145"/>
                    <a:pt x="48" y="146"/>
                    <a:pt x="52" y="148"/>
                  </a:cubicBezTo>
                  <a:cubicBezTo>
                    <a:pt x="58" y="152"/>
                    <a:pt x="63" y="158"/>
                    <a:pt x="63" y="166"/>
                  </a:cubicBezTo>
                  <a:cubicBezTo>
                    <a:pt x="63" y="174"/>
                    <a:pt x="58" y="181"/>
                    <a:pt x="52" y="184"/>
                  </a:cubicBezTo>
                  <a:close/>
                  <a:moveTo>
                    <a:pt x="180" y="57"/>
                  </a:moveTo>
                  <a:cubicBezTo>
                    <a:pt x="180" y="10"/>
                    <a:pt x="180" y="10"/>
                    <a:pt x="180" y="10"/>
                  </a:cubicBezTo>
                  <a:cubicBezTo>
                    <a:pt x="180" y="5"/>
                    <a:pt x="175" y="0"/>
                    <a:pt x="170" y="0"/>
                  </a:cubicBezTo>
                  <a:cubicBezTo>
                    <a:pt x="164" y="0"/>
                    <a:pt x="160" y="5"/>
                    <a:pt x="160" y="10"/>
                  </a:cubicBezTo>
                  <a:cubicBezTo>
                    <a:pt x="160" y="57"/>
                    <a:pt x="160" y="57"/>
                    <a:pt x="160" y="57"/>
                  </a:cubicBezTo>
                  <a:cubicBezTo>
                    <a:pt x="142" y="61"/>
                    <a:pt x="128" y="77"/>
                    <a:pt x="128" y="96"/>
                  </a:cubicBezTo>
                  <a:cubicBezTo>
                    <a:pt x="128" y="116"/>
                    <a:pt x="142" y="132"/>
                    <a:pt x="160" y="136"/>
                  </a:cubicBezTo>
                  <a:cubicBezTo>
                    <a:pt x="160" y="322"/>
                    <a:pt x="160" y="322"/>
                    <a:pt x="160" y="322"/>
                  </a:cubicBezTo>
                  <a:cubicBezTo>
                    <a:pt x="160" y="327"/>
                    <a:pt x="164" y="332"/>
                    <a:pt x="170" y="332"/>
                  </a:cubicBezTo>
                  <a:cubicBezTo>
                    <a:pt x="175" y="332"/>
                    <a:pt x="180" y="327"/>
                    <a:pt x="180" y="322"/>
                  </a:cubicBezTo>
                  <a:cubicBezTo>
                    <a:pt x="180" y="136"/>
                    <a:pt x="180" y="136"/>
                    <a:pt x="180" y="136"/>
                  </a:cubicBezTo>
                  <a:cubicBezTo>
                    <a:pt x="198" y="132"/>
                    <a:pt x="211" y="116"/>
                    <a:pt x="211" y="96"/>
                  </a:cubicBezTo>
                  <a:cubicBezTo>
                    <a:pt x="211" y="77"/>
                    <a:pt x="198" y="61"/>
                    <a:pt x="180" y="57"/>
                  </a:cubicBezTo>
                  <a:close/>
                  <a:moveTo>
                    <a:pt x="180" y="115"/>
                  </a:moveTo>
                  <a:cubicBezTo>
                    <a:pt x="177" y="116"/>
                    <a:pt x="173" y="118"/>
                    <a:pt x="170" y="118"/>
                  </a:cubicBezTo>
                  <a:cubicBezTo>
                    <a:pt x="166" y="118"/>
                    <a:pt x="163" y="116"/>
                    <a:pt x="160" y="115"/>
                  </a:cubicBezTo>
                  <a:cubicBezTo>
                    <a:pt x="153" y="111"/>
                    <a:pt x="149" y="104"/>
                    <a:pt x="149" y="96"/>
                  </a:cubicBezTo>
                  <a:cubicBezTo>
                    <a:pt x="149" y="89"/>
                    <a:pt x="153" y="82"/>
                    <a:pt x="160" y="78"/>
                  </a:cubicBezTo>
                  <a:cubicBezTo>
                    <a:pt x="163" y="77"/>
                    <a:pt x="166" y="75"/>
                    <a:pt x="170" y="75"/>
                  </a:cubicBezTo>
                  <a:cubicBezTo>
                    <a:pt x="173" y="75"/>
                    <a:pt x="177" y="77"/>
                    <a:pt x="180" y="78"/>
                  </a:cubicBezTo>
                  <a:cubicBezTo>
                    <a:pt x="186" y="82"/>
                    <a:pt x="191" y="89"/>
                    <a:pt x="191" y="96"/>
                  </a:cubicBezTo>
                  <a:cubicBezTo>
                    <a:pt x="191" y="104"/>
                    <a:pt x="186" y="111"/>
                    <a:pt x="180" y="115"/>
                  </a:cubicBezTo>
                  <a:close/>
                  <a:moveTo>
                    <a:pt x="180" y="115"/>
                  </a:moveTo>
                  <a:cubicBezTo>
                    <a:pt x="180" y="115"/>
                    <a:pt x="180" y="115"/>
                    <a:pt x="180" y="115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  <p:sp>
          <p:nvSpPr>
            <p:cNvPr id="32" name="Freeform 194">
              <a:extLst>
                <a:ext uri="{FF2B5EF4-FFF2-40B4-BE49-F238E27FC236}">
                  <a16:creationId xmlns:a16="http://schemas.microsoft.com/office/drawing/2014/main" id="{77846187-E860-44A3-B004-80F08DBBE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97588" y="4527550"/>
              <a:ext cx="128588" cy="519113"/>
            </a:xfrm>
            <a:custGeom>
              <a:avLst/>
              <a:gdLst>
                <a:gd name="T0" fmla="*/ 51 w 82"/>
                <a:gd name="T1" fmla="*/ 196 h 332"/>
                <a:gd name="T2" fmla="*/ 51 w 82"/>
                <a:gd name="T3" fmla="*/ 10 h 332"/>
                <a:gd name="T4" fmla="*/ 46 w 82"/>
                <a:gd name="T5" fmla="*/ 2 h 332"/>
                <a:gd name="T6" fmla="*/ 36 w 82"/>
                <a:gd name="T7" fmla="*/ 2 h 332"/>
                <a:gd name="T8" fmla="*/ 31 w 82"/>
                <a:gd name="T9" fmla="*/ 10 h 332"/>
                <a:gd name="T10" fmla="*/ 31 w 82"/>
                <a:gd name="T11" fmla="*/ 196 h 332"/>
                <a:gd name="T12" fmla="*/ 0 w 82"/>
                <a:gd name="T13" fmla="*/ 236 h 332"/>
                <a:gd name="T14" fmla="*/ 31 w 82"/>
                <a:gd name="T15" fmla="*/ 276 h 332"/>
                <a:gd name="T16" fmla="*/ 31 w 82"/>
                <a:gd name="T17" fmla="*/ 322 h 332"/>
                <a:gd name="T18" fmla="*/ 41 w 82"/>
                <a:gd name="T19" fmla="*/ 332 h 332"/>
                <a:gd name="T20" fmla="*/ 51 w 82"/>
                <a:gd name="T21" fmla="*/ 322 h 332"/>
                <a:gd name="T22" fmla="*/ 51 w 82"/>
                <a:gd name="T23" fmla="*/ 276 h 332"/>
                <a:gd name="T24" fmla="*/ 82 w 82"/>
                <a:gd name="T25" fmla="*/ 236 h 332"/>
                <a:gd name="T26" fmla="*/ 51 w 82"/>
                <a:gd name="T27" fmla="*/ 196 h 332"/>
                <a:gd name="T28" fmla="*/ 51 w 82"/>
                <a:gd name="T29" fmla="*/ 254 h 332"/>
                <a:gd name="T30" fmla="*/ 41 w 82"/>
                <a:gd name="T31" fmla="*/ 257 h 332"/>
                <a:gd name="T32" fmla="*/ 31 w 82"/>
                <a:gd name="T33" fmla="*/ 254 h 332"/>
                <a:gd name="T34" fmla="*/ 20 w 82"/>
                <a:gd name="T35" fmla="*/ 236 h 332"/>
                <a:gd name="T36" fmla="*/ 31 w 82"/>
                <a:gd name="T37" fmla="*/ 218 h 332"/>
                <a:gd name="T38" fmla="*/ 41 w 82"/>
                <a:gd name="T39" fmla="*/ 215 h 332"/>
                <a:gd name="T40" fmla="*/ 51 w 82"/>
                <a:gd name="T41" fmla="*/ 218 h 332"/>
                <a:gd name="T42" fmla="*/ 62 w 82"/>
                <a:gd name="T43" fmla="*/ 236 h 332"/>
                <a:gd name="T44" fmla="*/ 51 w 82"/>
                <a:gd name="T45" fmla="*/ 254 h 332"/>
                <a:gd name="T46" fmla="*/ 51 w 82"/>
                <a:gd name="T47" fmla="*/ 254 h 332"/>
                <a:gd name="T48" fmla="*/ 51 w 82"/>
                <a:gd name="T49" fmla="*/ 25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332">
                  <a:moveTo>
                    <a:pt x="51" y="196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7"/>
                    <a:pt x="49" y="3"/>
                    <a:pt x="46" y="2"/>
                  </a:cubicBezTo>
                  <a:cubicBezTo>
                    <a:pt x="43" y="0"/>
                    <a:pt x="39" y="0"/>
                    <a:pt x="36" y="2"/>
                  </a:cubicBezTo>
                  <a:cubicBezTo>
                    <a:pt x="33" y="3"/>
                    <a:pt x="31" y="7"/>
                    <a:pt x="31" y="10"/>
                  </a:cubicBezTo>
                  <a:cubicBezTo>
                    <a:pt x="31" y="196"/>
                    <a:pt x="31" y="196"/>
                    <a:pt x="31" y="196"/>
                  </a:cubicBezTo>
                  <a:cubicBezTo>
                    <a:pt x="13" y="201"/>
                    <a:pt x="0" y="217"/>
                    <a:pt x="0" y="236"/>
                  </a:cubicBezTo>
                  <a:cubicBezTo>
                    <a:pt x="0" y="255"/>
                    <a:pt x="13" y="271"/>
                    <a:pt x="31" y="276"/>
                  </a:cubicBezTo>
                  <a:cubicBezTo>
                    <a:pt x="31" y="322"/>
                    <a:pt x="31" y="322"/>
                    <a:pt x="31" y="322"/>
                  </a:cubicBezTo>
                  <a:cubicBezTo>
                    <a:pt x="31" y="327"/>
                    <a:pt x="36" y="332"/>
                    <a:pt x="41" y="332"/>
                  </a:cubicBezTo>
                  <a:cubicBezTo>
                    <a:pt x="47" y="332"/>
                    <a:pt x="51" y="327"/>
                    <a:pt x="51" y="322"/>
                  </a:cubicBezTo>
                  <a:cubicBezTo>
                    <a:pt x="51" y="276"/>
                    <a:pt x="51" y="276"/>
                    <a:pt x="51" y="276"/>
                  </a:cubicBezTo>
                  <a:cubicBezTo>
                    <a:pt x="69" y="271"/>
                    <a:pt x="82" y="255"/>
                    <a:pt x="82" y="236"/>
                  </a:cubicBezTo>
                  <a:cubicBezTo>
                    <a:pt x="82" y="217"/>
                    <a:pt x="69" y="201"/>
                    <a:pt x="51" y="196"/>
                  </a:cubicBezTo>
                  <a:close/>
                  <a:moveTo>
                    <a:pt x="51" y="254"/>
                  </a:moveTo>
                  <a:cubicBezTo>
                    <a:pt x="48" y="256"/>
                    <a:pt x="45" y="257"/>
                    <a:pt x="41" y="257"/>
                  </a:cubicBezTo>
                  <a:cubicBezTo>
                    <a:pt x="37" y="257"/>
                    <a:pt x="34" y="256"/>
                    <a:pt x="31" y="254"/>
                  </a:cubicBezTo>
                  <a:cubicBezTo>
                    <a:pt x="25" y="251"/>
                    <a:pt x="20" y="244"/>
                    <a:pt x="20" y="236"/>
                  </a:cubicBezTo>
                  <a:cubicBezTo>
                    <a:pt x="20" y="228"/>
                    <a:pt x="25" y="221"/>
                    <a:pt x="31" y="218"/>
                  </a:cubicBezTo>
                  <a:cubicBezTo>
                    <a:pt x="34" y="216"/>
                    <a:pt x="37" y="215"/>
                    <a:pt x="41" y="215"/>
                  </a:cubicBezTo>
                  <a:cubicBezTo>
                    <a:pt x="45" y="215"/>
                    <a:pt x="48" y="216"/>
                    <a:pt x="51" y="218"/>
                  </a:cubicBezTo>
                  <a:cubicBezTo>
                    <a:pt x="58" y="221"/>
                    <a:pt x="62" y="228"/>
                    <a:pt x="62" y="236"/>
                  </a:cubicBezTo>
                  <a:cubicBezTo>
                    <a:pt x="62" y="244"/>
                    <a:pt x="58" y="251"/>
                    <a:pt x="51" y="254"/>
                  </a:cubicBezTo>
                  <a:close/>
                  <a:moveTo>
                    <a:pt x="51" y="254"/>
                  </a:moveTo>
                  <a:cubicBezTo>
                    <a:pt x="51" y="254"/>
                    <a:pt x="51" y="254"/>
                    <a:pt x="51" y="254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</p:grpSp>
      <p:pic>
        <p:nvPicPr>
          <p:cNvPr id="33" name="图形 21">
            <a:extLst>
              <a:ext uri="{FF2B5EF4-FFF2-40B4-BE49-F238E27FC236}">
                <a16:creationId xmlns:a16="http://schemas.microsoft.com/office/drawing/2014/main" id="{0FB32770-7CAB-4457-A618-F232841329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939935" y="3099977"/>
            <a:ext cx="353969" cy="35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475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6D750F-DE87-4C8B-855A-5BC8F2CF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A91829-EB74-46A8-9915-4C9B8A7E347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4B9F5-6C18-4C23-8583-9C8662610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grpSp>
        <p:nvGrpSpPr>
          <p:cNvPr id="16" name="组合 18">
            <a:extLst>
              <a:ext uri="{FF2B5EF4-FFF2-40B4-BE49-F238E27FC236}">
                <a16:creationId xmlns:a16="http://schemas.microsoft.com/office/drawing/2014/main" id="{B8A7CB15-4BA9-4CC5-BC9F-93037F3F1B09}"/>
              </a:ext>
            </a:extLst>
          </p:cNvPr>
          <p:cNvGrpSpPr/>
          <p:nvPr/>
        </p:nvGrpSpPr>
        <p:grpSpPr>
          <a:xfrm>
            <a:off x="1" y="200326"/>
            <a:ext cx="4980214" cy="523220"/>
            <a:chOff x="1" y="200326"/>
            <a:chExt cx="4980214" cy="523220"/>
          </a:xfrm>
        </p:grpSpPr>
        <p:sp>
          <p:nvSpPr>
            <p:cNvPr id="17" name="矩形 19">
              <a:extLst>
                <a:ext uri="{FF2B5EF4-FFF2-40B4-BE49-F238E27FC236}">
                  <a16:creationId xmlns:a16="http://schemas.microsoft.com/office/drawing/2014/main" id="{0C447364-B2FB-4F78-A4D6-5161CFD86F81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20">
              <a:extLst>
                <a:ext uri="{FF2B5EF4-FFF2-40B4-BE49-F238E27FC236}">
                  <a16:creationId xmlns:a16="http://schemas.microsoft.com/office/drawing/2014/main" id="{CFB33ADA-4BC8-4119-9E1D-1B6C7E073463}"/>
                </a:ext>
              </a:extLst>
            </p:cNvPr>
            <p:cNvSpPr/>
            <p:nvPr/>
          </p:nvSpPr>
          <p:spPr>
            <a:xfrm>
              <a:off x="579651" y="200326"/>
              <a:ext cx="440056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Solution Pillar - Analytics</a:t>
              </a:r>
            </a:p>
          </p:txBody>
        </p:sp>
        <p:sp>
          <p:nvSpPr>
            <p:cNvPr id="19" name="矩形 21">
              <a:extLst>
                <a:ext uri="{FF2B5EF4-FFF2-40B4-BE49-F238E27FC236}">
                  <a16:creationId xmlns:a16="http://schemas.microsoft.com/office/drawing/2014/main" id="{6CBD8ADA-4BA3-47FC-BA55-68D0DBB0EE63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867B91C0-A478-4F36-8609-C8A429DA8FC5}"/>
              </a:ext>
            </a:extLst>
          </p:cNvPr>
          <p:cNvSpPr txBox="1"/>
          <p:nvPr/>
        </p:nvSpPr>
        <p:spPr>
          <a:xfrm>
            <a:off x="6629631" y="1272844"/>
            <a:ext cx="5324649" cy="4610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Reporting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Validating security policies and regulatory compliance in audits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Data Analytics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Discover and impose security polices according to trend and usage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bg1"/>
                </a:solidFill>
              </a:rPr>
              <a:t>Integration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dirty="0">
                <a:solidFill>
                  <a:schemeClr val="bg1"/>
                </a:solidFill>
              </a:rPr>
              <a:t>Working with </a:t>
            </a:r>
            <a:r>
              <a:rPr lang="en-US" dirty="0" err="1">
                <a:solidFill>
                  <a:schemeClr val="bg1"/>
                </a:solidFill>
              </a:rPr>
              <a:t>Sangfor</a:t>
            </a:r>
            <a:r>
              <a:rPr lang="en-US" dirty="0">
                <a:solidFill>
                  <a:schemeClr val="bg1"/>
                </a:solidFill>
              </a:rPr>
              <a:t> ecosystems and third party vendors</a:t>
            </a:r>
            <a:endParaRPr lang="en-MY" dirty="0">
              <a:solidFill>
                <a:schemeClr val="bg1"/>
              </a:solidFill>
            </a:endParaRPr>
          </a:p>
        </p:txBody>
      </p:sp>
      <p:sp>
        <p:nvSpPr>
          <p:cNvPr id="21" name="椭圆 10">
            <a:extLst>
              <a:ext uri="{FF2B5EF4-FFF2-40B4-BE49-F238E27FC236}">
                <a16:creationId xmlns:a16="http://schemas.microsoft.com/office/drawing/2014/main" id="{2AA9EED9-466D-4C1B-BEA1-6A435B881770}"/>
              </a:ext>
            </a:extLst>
          </p:cNvPr>
          <p:cNvSpPr/>
          <p:nvPr/>
        </p:nvSpPr>
        <p:spPr>
          <a:xfrm>
            <a:off x="1345883" y="1444502"/>
            <a:ext cx="4041897" cy="4041898"/>
          </a:xfrm>
          <a:prstGeom prst="ellipse">
            <a:avLst/>
          </a:prstGeom>
          <a:solidFill>
            <a:srgbClr val="0070C0">
              <a:alpha val="9000"/>
            </a:srgbClr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2" name="图片 9">
            <a:extLst>
              <a:ext uri="{FF2B5EF4-FFF2-40B4-BE49-F238E27FC236}">
                <a16:creationId xmlns:a16="http://schemas.microsoft.com/office/drawing/2014/main" id="{FDE95231-DAE8-440E-B49A-D10B3E57E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5000"/>
                    </a14:imgEffect>
                    <a14:imgEffect>
                      <a14:brightnessContrast brigh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69" y="1475681"/>
            <a:ext cx="4051459" cy="3979541"/>
          </a:xfrm>
          <a:prstGeom prst="rect">
            <a:avLst/>
          </a:prstGeom>
        </p:spPr>
      </p:pic>
      <p:sp>
        <p:nvSpPr>
          <p:cNvPr id="23" name="矩形 5">
            <a:extLst>
              <a:ext uri="{FF2B5EF4-FFF2-40B4-BE49-F238E27FC236}">
                <a16:creationId xmlns:a16="http://schemas.microsoft.com/office/drawing/2014/main" id="{9A1B86C2-3EBB-4D52-8E66-0F74DA1EEE33}"/>
              </a:ext>
            </a:extLst>
          </p:cNvPr>
          <p:cNvSpPr/>
          <p:nvPr/>
        </p:nvSpPr>
        <p:spPr>
          <a:xfrm>
            <a:off x="2938889" y="2402027"/>
            <a:ext cx="9012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Visibility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4" name="矩形 11">
            <a:extLst>
              <a:ext uri="{FF2B5EF4-FFF2-40B4-BE49-F238E27FC236}">
                <a16:creationId xmlns:a16="http://schemas.microsoft.com/office/drawing/2014/main" id="{83F16026-6F00-4682-B878-9DB34243DED5}"/>
              </a:ext>
            </a:extLst>
          </p:cNvPr>
          <p:cNvSpPr/>
          <p:nvPr/>
        </p:nvSpPr>
        <p:spPr>
          <a:xfrm>
            <a:off x="2907242" y="4821654"/>
            <a:ext cx="947467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Control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5" name="矩形 12">
            <a:extLst>
              <a:ext uri="{FF2B5EF4-FFF2-40B4-BE49-F238E27FC236}">
                <a16:creationId xmlns:a16="http://schemas.microsoft.com/office/drawing/2014/main" id="{78E6DDC9-5A46-4166-9C53-5FA75C0AE695}"/>
              </a:ext>
            </a:extLst>
          </p:cNvPr>
          <p:cNvSpPr/>
          <p:nvPr/>
        </p:nvSpPr>
        <p:spPr>
          <a:xfrm>
            <a:off x="1622855" y="3528587"/>
            <a:ext cx="1125395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Analytics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6" name="矩形 6">
            <a:extLst>
              <a:ext uri="{FF2B5EF4-FFF2-40B4-BE49-F238E27FC236}">
                <a16:creationId xmlns:a16="http://schemas.microsoft.com/office/drawing/2014/main" id="{B0B192FA-3D3A-4978-B3FB-68D32FFCD61D}"/>
              </a:ext>
            </a:extLst>
          </p:cNvPr>
          <p:cNvSpPr/>
          <p:nvPr/>
        </p:nvSpPr>
        <p:spPr>
          <a:xfrm>
            <a:off x="4146093" y="3528587"/>
            <a:ext cx="971563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Identity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7" name="矩形 13">
            <a:extLst>
              <a:ext uri="{FF2B5EF4-FFF2-40B4-BE49-F238E27FC236}">
                <a16:creationId xmlns:a16="http://schemas.microsoft.com/office/drawing/2014/main" id="{7CB614A2-0EA1-4367-B86A-46B861DCB200}"/>
              </a:ext>
            </a:extLst>
          </p:cNvPr>
          <p:cNvSpPr/>
          <p:nvPr/>
        </p:nvSpPr>
        <p:spPr>
          <a:xfrm>
            <a:off x="3078090" y="3205937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b="1" dirty="0">
                <a:solidFill>
                  <a:schemeClr val="bg1"/>
                </a:solidFill>
              </a:rPr>
              <a:t>IAG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8" name="Freeform 189">
            <a:extLst>
              <a:ext uri="{FF2B5EF4-FFF2-40B4-BE49-F238E27FC236}">
                <a16:creationId xmlns:a16="http://schemas.microsoft.com/office/drawing/2014/main" id="{15FDD915-75A7-44F4-84AC-1C83F626B415}"/>
              </a:ext>
            </a:extLst>
          </p:cNvPr>
          <p:cNvSpPr>
            <a:spLocks noEditPoints="1"/>
          </p:cNvSpPr>
          <p:nvPr/>
        </p:nvSpPr>
        <p:spPr bwMode="auto">
          <a:xfrm>
            <a:off x="4307451" y="3035803"/>
            <a:ext cx="474005" cy="457036"/>
          </a:xfrm>
          <a:custGeom>
            <a:avLst/>
            <a:gdLst>
              <a:gd name="T0" fmla="*/ 167 w 260"/>
              <a:gd name="T1" fmla="*/ 248 h 251"/>
              <a:gd name="T2" fmla="*/ 156 w 260"/>
              <a:gd name="T3" fmla="*/ 225 h 251"/>
              <a:gd name="T4" fmla="*/ 124 w 260"/>
              <a:gd name="T5" fmla="*/ 215 h 251"/>
              <a:gd name="T6" fmla="*/ 131 w 260"/>
              <a:gd name="T7" fmla="*/ 181 h 251"/>
              <a:gd name="T8" fmla="*/ 117 w 260"/>
              <a:gd name="T9" fmla="*/ 160 h 251"/>
              <a:gd name="T10" fmla="*/ 132 w 260"/>
              <a:gd name="T11" fmla="*/ 133 h 251"/>
              <a:gd name="T12" fmla="*/ 111 w 260"/>
              <a:gd name="T13" fmla="*/ 135 h 251"/>
              <a:gd name="T14" fmla="*/ 9 w 260"/>
              <a:gd name="T15" fmla="*/ 237 h 251"/>
              <a:gd name="T16" fmla="*/ 23 w 260"/>
              <a:gd name="T17" fmla="*/ 161 h 251"/>
              <a:gd name="T18" fmla="*/ 51 w 260"/>
              <a:gd name="T19" fmla="*/ 104 h 251"/>
              <a:gd name="T20" fmla="*/ 109 w 260"/>
              <a:gd name="T21" fmla="*/ 0 h 251"/>
              <a:gd name="T22" fmla="*/ 157 w 260"/>
              <a:gd name="T23" fmla="*/ 115 h 251"/>
              <a:gd name="T24" fmla="*/ 157 w 260"/>
              <a:gd name="T25" fmla="*/ 133 h 251"/>
              <a:gd name="T26" fmla="*/ 173 w 260"/>
              <a:gd name="T27" fmla="*/ 109 h 251"/>
              <a:gd name="T28" fmla="*/ 209 w 260"/>
              <a:gd name="T29" fmla="*/ 110 h 251"/>
              <a:gd name="T30" fmla="*/ 221 w 260"/>
              <a:gd name="T31" fmla="*/ 133 h 251"/>
              <a:gd name="T32" fmla="*/ 246 w 260"/>
              <a:gd name="T33" fmla="*/ 133 h 251"/>
              <a:gd name="T34" fmla="*/ 258 w 260"/>
              <a:gd name="T35" fmla="*/ 155 h 251"/>
              <a:gd name="T36" fmla="*/ 246 w 260"/>
              <a:gd name="T37" fmla="*/ 177 h 251"/>
              <a:gd name="T38" fmla="*/ 258 w 260"/>
              <a:gd name="T39" fmla="*/ 203 h 251"/>
              <a:gd name="T40" fmla="*/ 242 w 260"/>
              <a:gd name="T41" fmla="*/ 228 h 251"/>
              <a:gd name="T42" fmla="*/ 217 w 260"/>
              <a:gd name="T43" fmla="*/ 227 h 251"/>
              <a:gd name="T44" fmla="*/ 204 w 260"/>
              <a:gd name="T45" fmla="*/ 249 h 251"/>
              <a:gd name="T46" fmla="*/ 189 w 260"/>
              <a:gd name="T47" fmla="*/ 233 h 251"/>
              <a:gd name="T48" fmla="*/ 220 w 260"/>
              <a:gd name="T49" fmla="*/ 207 h 251"/>
              <a:gd name="T50" fmla="*/ 239 w 260"/>
              <a:gd name="T51" fmla="*/ 201 h 251"/>
              <a:gd name="T52" fmla="*/ 239 w 260"/>
              <a:gd name="T53" fmla="*/ 156 h 251"/>
              <a:gd name="T54" fmla="*/ 236 w 260"/>
              <a:gd name="T55" fmla="*/ 151 h 251"/>
              <a:gd name="T56" fmla="*/ 220 w 260"/>
              <a:gd name="T57" fmla="*/ 149 h 251"/>
              <a:gd name="T58" fmla="*/ 189 w 260"/>
              <a:gd name="T59" fmla="*/ 124 h 251"/>
              <a:gd name="T60" fmla="*/ 157 w 260"/>
              <a:gd name="T61" fmla="*/ 149 h 251"/>
              <a:gd name="T62" fmla="*/ 138 w 260"/>
              <a:gd name="T63" fmla="*/ 156 h 251"/>
              <a:gd name="T64" fmla="*/ 137 w 260"/>
              <a:gd name="T65" fmla="*/ 201 h 251"/>
              <a:gd name="T66" fmla="*/ 140 w 260"/>
              <a:gd name="T67" fmla="*/ 206 h 251"/>
              <a:gd name="T68" fmla="*/ 155 w 260"/>
              <a:gd name="T69" fmla="*/ 207 h 251"/>
              <a:gd name="T70" fmla="*/ 182 w 260"/>
              <a:gd name="T71" fmla="*/ 233 h 251"/>
              <a:gd name="T72" fmla="*/ 109 w 260"/>
              <a:gd name="T73" fmla="*/ 117 h 251"/>
              <a:gd name="T74" fmla="*/ 189 w 260"/>
              <a:gd name="T75" fmla="*/ 207 h 251"/>
              <a:gd name="T76" fmla="*/ 169 w 260"/>
              <a:gd name="T77" fmla="*/ 159 h 251"/>
              <a:gd name="T78" fmla="*/ 216 w 260"/>
              <a:gd name="T79" fmla="*/ 179 h 251"/>
              <a:gd name="T80" fmla="*/ 189 w 260"/>
              <a:gd name="T81" fmla="*/ 169 h 251"/>
              <a:gd name="T82" fmla="*/ 198 w 260"/>
              <a:gd name="T83" fmla="*/ 179 h 251"/>
              <a:gd name="T84" fmla="*/ 189 w 260"/>
              <a:gd name="T85" fmla="*/ 169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0" h="251">
                <a:moveTo>
                  <a:pt x="188" y="251"/>
                </a:moveTo>
                <a:cubicBezTo>
                  <a:pt x="183" y="251"/>
                  <a:pt x="178" y="250"/>
                  <a:pt x="172" y="249"/>
                </a:cubicBezTo>
                <a:cubicBezTo>
                  <a:pt x="167" y="248"/>
                  <a:pt x="167" y="248"/>
                  <a:pt x="167" y="248"/>
                </a:cubicBezTo>
                <a:cubicBezTo>
                  <a:pt x="160" y="228"/>
                  <a:pt x="160" y="228"/>
                  <a:pt x="160" y="228"/>
                </a:cubicBezTo>
                <a:cubicBezTo>
                  <a:pt x="160" y="226"/>
                  <a:pt x="158" y="225"/>
                  <a:pt x="157" y="225"/>
                </a:cubicBezTo>
                <a:cubicBezTo>
                  <a:pt x="156" y="225"/>
                  <a:pt x="156" y="225"/>
                  <a:pt x="156" y="225"/>
                </a:cubicBezTo>
                <a:cubicBezTo>
                  <a:pt x="134" y="229"/>
                  <a:pt x="134" y="229"/>
                  <a:pt x="134" y="229"/>
                </a:cubicBezTo>
                <a:cubicBezTo>
                  <a:pt x="131" y="225"/>
                  <a:pt x="131" y="225"/>
                  <a:pt x="131" y="225"/>
                </a:cubicBezTo>
                <a:cubicBezTo>
                  <a:pt x="128" y="223"/>
                  <a:pt x="125" y="219"/>
                  <a:pt x="124" y="215"/>
                </a:cubicBezTo>
                <a:cubicBezTo>
                  <a:pt x="121" y="210"/>
                  <a:pt x="119" y="206"/>
                  <a:pt x="118" y="203"/>
                </a:cubicBezTo>
                <a:cubicBezTo>
                  <a:pt x="116" y="198"/>
                  <a:pt x="116" y="198"/>
                  <a:pt x="116" y="198"/>
                </a:cubicBezTo>
                <a:cubicBezTo>
                  <a:pt x="131" y="181"/>
                  <a:pt x="131" y="181"/>
                  <a:pt x="131" y="181"/>
                </a:cubicBezTo>
                <a:cubicBezTo>
                  <a:pt x="132" y="180"/>
                  <a:pt x="132" y="178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17" y="160"/>
                  <a:pt x="117" y="160"/>
                  <a:pt x="117" y="160"/>
                </a:cubicBezTo>
                <a:cubicBezTo>
                  <a:pt x="119" y="155"/>
                  <a:pt x="119" y="155"/>
                  <a:pt x="119" y="155"/>
                </a:cubicBezTo>
                <a:cubicBezTo>
                  <a:pt x="121" y="148"/>
                  <a:pt x="125" y="140"/>
                  <a:pt x="131" y="133"/>
                </a:cubicBezTo>
                <a:cubicBezTo>
                  <a:pt x="132" y="133"/>
                  <a:pt x="132" y="133"/>
                  <a:pt x="132" y="133"/>
                </a:cubicBezTo>
                <a:cubicBezTo>
                  <a:pt x="134" y="131"/>
                  <a:pt x="134" y="131"/>
                  <a:pt x="134" y="131"/>
                </a:cubicBezTo>
                <a:cubicBezTo>
                  <a:pt x="127" y="133"/>
                  <a:pt x="119" y="135"/>
                  <a:pt x="111" y="135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0" y="135"/>
                  <a:pt x="110" y="135"/>
                  <a:pt x="110" y="135"/>
                </a:cubicBezTo>
                <a:cubicBezTo>
                  <a:pt x="59" y="135"/>
                  <a:pt x="18" y="177"/>
                  <a:pt x="18" y="228"/>
                </a:cubicBezTo>
                <a:cubicBezTo>
                  <a:pt x="18" y="233"/>
                  <a:pt x="14" y="237"/>
                  <a:pt x="9" y="237"/>
                </a:cubicBezTo>
                <a:cubicBezTo>
                  <a:pt x="4" y="237"/>
                  <a:pt x="0" y="233"/>
                  <a:pt x="0" y="228"/>
                </a:cubicBezTo>
                <a:cubicBezTo>
                  <a:pt x="0" y="215"/>
                  <a:pt x="2" y="203"/>
                  <a:pt x="6" y="192"/>
                </a:cubicBezTo>
                <a:cubicBezTo>
                  <a:pt x="10" y="181"/>
                  <a:pt x="15" y="170"/>
                  <a:pt x="23" y="161"/>
                </a:cubicBezTo>
                <a:cubicBezTo>
                  <a:pt x="30" y="151"/>
                  <a:pt x="38" y="143"/>
                  <a:pt x="48" y="137"/>
                </a:cubicBezTo>
                <a:cubicBezTo>
                  <a:pt x="55" y="132"/>
                  <a:pt x="63" y="127"/>
                  <a:pt x="72" y="124"/>
                </a:cubicBezTo>
                <a:cubicBezTo>
                  <a:pt x="63" y="119"/>
                  <a:pt x="57" y="112"/>
                  <a:pt x="51" y="104"/>
                </a:cubicBezTo>
                <a:cubicBezTo>
                  <a:pt x="45" y="93"/>
                  <a:pt x="41" y="81"/>
                  <a:pt x="41" y="68"/>
                </a:cubicBezTo>
                <a:cubicBezTo>
                  <a:pt x="41" y="50"/>
                  <a:pt x="48" y="33"/>
                  <a:pt x="61" y="20"/>
                </a:cubicBezTo>
                <a:cubicBezTo>
                  <a:pt x="74" y="7"/>
                  <a:pt x="91" y="0"/>
                  <a:pt x="109" y="0"/>
                </a:cubicBezTo>
                <a:cubicBezTo>
                  <a:pt x="127" y="0"/>
                  <a:pt x="144" y="7"/>
                  <a:pt x="156" y="20"/>
                </a:cubicBezTo>
                <a:cubicBezTo>
                  <a:pt x="169" y="33"/>
                  <a:pt x="176" y="50"/>
                  <a:pt x="176" y="68"/>
                </a:cubicBezTo>
                <a:cubicBezTo>
                  <a:pt x="176" y="85"/>
                  <a:pt x="170" y="102"/>
                  <a:pt x="157" y="115"/>
                </a:cubicBezTo>
                <a:cubicBezTo>
                  <a:pt x="151" y="121"/>
                  <a:pt x="144" y="126"/>
                  <a:pt x="136" y="129"/>
                </a:cubicBezTo>
                <a:cubicBezTo>
                  <a:pt x="156" y="133"/>
                  <a:pt x="156" y="133"/>
                  <a:pt x="156" y="133"/>
                </a:cubicBezTo>
                <a:cubicBezTo>
                  <a:pt x="156" y="133"/>
                  <a:pt x="156" y="133"/>
                  <a:pt x="157" y="133"/>
                </a:cubicBezTo>
                <a:cubicBezTo>
                  <a:pt x="158" y="133"/>
                  <a:pt x="160" y="132"/>
                  <a:pt x="161" y="130"/>
                </a:cubicBezTo>
                <a:cubicBezTo>
                  <a:pt x="168" y="110"/>
                  <a:pt x="168" y="110"/>
                  <a:pt x="168" y="110"/>
                </a:cubicBezTo>
                <a:cubicBezTo>
                  <a:pt x="173" y="109"/>
                  <a:pt x="173" y="109"/>
                  <a:pt x="173" y="109"/>
                </a:cubicBezTo>
                <a:cubicBezTo>
                  <a:pt x="178" y="108"/>
                  <a:pt x="183" y="107"/>
                  <a:pt x="188" y="107"/>
                </a:cubicBezTo>
                <a:cubicBezTo>
                  <a:pt x="194" y="107"/>
                  <a:pt x="199" y="108"/>
                  <a:pt x="204" y="109"/>
                </a:cubicBezTo>
                <a:cubicBezTo>
                  <a:pt x="209" y="110"/>
                  <a:pt x="209" y="110"/>
                  <a:pt x="209" y="110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1"/>
                  <a:pt x="219" y="133"/>
                  <a:pt x="221" y="133"/>
                </a:cubicBezTo>
                <a:cubicBezTo>
                  <a:pt x="221" y="133"/>
                  <a:pt x="221" y="133"/>
                  <a:pt x="221" y="133"/>
                </a:cubicBezTo>
                <a:cubicBezTo>
                  <a:pt x="243" y="130"/>
                  <a:pt x="243" y="130"/>
                  <a:pt x="243" y="130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9" y="137"/>
                  <a:pt x="251" y="140"/>
                  <a:pt x="253" y="144"/>
                </a:cubicBezTo>
                <a:cubicBezTo>
                  <a:pt x="254" y="146"/>
                  <a:pt x="256" y="149"/>
                  <a:pt x="257" y="152"/>
                </a:cubicBezTo>
                <a:cubicBezTo>
                  <a:pt x="257" y="153"/>
                  <a:pt x="258" y="154"/>
                  <a:pt x="258" y="155"/>
                </a:cubicBezTo>
                <a:cubicBezTo>
                  <a:pt x="258" y="155"/>
                  <a:pt x="258" y="155"/>
                  <a:pt x="258" y="155"/>
                </a:cubicBezTo>
                <a:cubicBezTo>
                  <a:pt x="260" y="159"/>
                  <a:pt x="260" y="159"/>
                  <a:pt x="260" y="159"/>
                </a:cubicBezTo>
                <a:cubicBezTo>
                  <a:pt x="246" y="177"/>
                  <a:pt x="246" y="177"/>
                  <a:pt x="246" y="177"/>
                </a:cubicBezTo>
                <a:cubicBezTo>
                  <a:pt x="245" y="178"/>
                  <a:pt x="245" y="180"/>
                  <a:pt x="246" y="181"/>
                </a:cubicBezTo>
                <a:cubicBezTo>
                  <a:pt x="260" y="198"/>
                  <a:pt x="260" y="198"/>
                  <a:pt x="260" y="198"/>
                </a:cubicBezTo>
                <a:cubicBezTo>
                  <a:pt x="258" y="203"/>
                  <a:pt x="258" y="203"/>
                  <a:pt x="258" y="203"/>
                </a:cubicBezTo>
                <a:cubicBezTo>
                  <a:pt x="255" y="212"/>
                  <a:pt x="251" y="219"/>
                  <a:pt x="246" y="225"/>
                </a:cubicBezTo>
                <a:cubicBezTo>
                  <a:pt x="246" y="225"/>
                  <a:pt x="246" y="225"/>
                  <a:pt x="246" y="225"/>
                </a:cubicBezTo>
                <a:cubicBezTo>
                  <a:pt x="242" y="228"/>
                  <a:pt x="242" y="228"/>
                  <a:pt x="242" y="228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25"/>
                  <a:pt x="220" y="225"/>
                  <a:pt x="220" y="225"/>
                </a:cubicBezTo>
                <a:cubicBezTo>
                  <a:pt x="219" y="225"/>
                  <a:pt x="217" y="226"/>
                  <a:pt x="217" y="227"/>
                </a:cubicBezTo>
                <a:cubicBezTo>
                  <a:pt x="217" y="227"/>
                  <a:pt x="217" y="227"/>
                  <a:pt x="217" y="227"/>
                </a:cubicBezTo>
                <a:cubicBezTo>
                  <a:pt x="209" y="248"/>
                  <a:pt x="209" y="248"/>
                  <a:pt x="209" y="248"/>
                </a:cubicBezTo>
                <a:cubicBezTo>
                  <a:pt x="204" y="249"/>
                  <a:pt x="204" y="249"/>
                  <a:pt x="204" y="249"/>
                </a:cubicBezTo>
                <a:cubicBezTo>
                  <a:pt x="199" y="250"/>
                  <a:pt x="194" y="251"/>
                  <a:pt x="188" y="251"/>
                </a:cubicBezTo>
                <a:close/>
                <a:moveTo>
                  <a:pt x="182" y="233"/>
                </a:moveTo>
                <a:cubicBezTo>
                  <a:pt x="184" y="233"/>
                  <a:pt x="186" y="233"/>
                  <a:pt x="189" y="233"/>
                </a:cubicBezTo>
                <a:cubicBezTo>
                  <a:pt x="191" y="233"/>
                  <a:pt x="194" y="233"/>
                  <a:pt x="196" y="233"/>
                </a:cubicBezTo>
                <a:cubicBezTo>
                  <a:pt x="200" y="222"/>
                  <a:pt x="200" y="222"/>
                  <a:pt x="200" y="222"/>
                </a:cubicBezTo>
                <a:cubicBezTo>
                  <a:pt x="203" y="213"/>
                  <a:pt x="211" y="207"/>
                  <a:pt x="220" y="207"/>
                </a:cubicBezTo>
                <a:cubicBezTo>
                  <a:pt x="222" y="207"/>
                  <a:pt x="223" y="207"/>
                  <a:pt x="224" y="207"/>
                </a:cubicBezTo>
                <a:cubicBezTo>
                  <a:pt x="235" y="209"/>
                  <a:pt x="235" y="209"/>
                  <a:pt x="235" y="209"/>
                </a:cubicBezTo>
                <a:cubicBezTo>
                  <a:pt x="236" y="207"/>
                  <a:pt x="238" y="204"/>
                  <a:pt x="239" y="201"/>
                </a:cubicBezTo>
                <a:cubicBezTo>
                  <a:pt x="232" y="193"/>
                  <a:pt x="232" y="193"/>
                  <a:pt x="232" y="193"/>
                </a:cubicBezTo>
                <a:cubicBezTo>
                  <a:pt x="226" y="185"/>
                  <a:pt x="225" y="173"/>
                  <a:pt x="232" y="165"/>
                </a:cubicBezTo>
                <a:cubicBezTo>
                  <a:pt x="239" y="156"/>
                  <a:pt x="239" y="156"/>
                  <a:pt x="239" y="156"/>
                </a:cubicBezTo>
                <a:cubicBezTo>
                  <a:pt x="238" y="155"/>
                  <a:pt x="238" y="153"/>
                  <a:pt x="237" y="152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36" y="151"/>
                  <a:pt x="236" y="151"/>
                  <a:pt x="236" y="151"/>
                </a:cubicBezTo>
                <a:cubicBezTo>
                  <a:pt x="236" y="150"/>
                  <a:pt x="235" y="149"/>
                  <a:pt x="234" y="148"/>
                </a:cubicBezTo>
                <a:cubicBezTo>
                  <a:pt x="223" y="149"/>
                  <a:pt x="223" y="149"/>
                  <a:pt x="223" y="149"/>
                </a:cubicBezTo>
                <a:cubicBezTo>
                  <a:pt x="222" y="149"/>
                  <a:pt x="221" y="149"/>
                  <a:pt x="220" y="149"/>
                </a:cubicBezTo>
                <a:cubicBezTo>
                  <a:pt x="211" y="149"/>
                  <a:pt x="202" y="143"/>
                  <a:pt x="199" y="134"/>
                </a:cubicBezTo>
                <a:cubicBezTo>
                  <a:pt x="195" y="124"/>
                  <a:pt x="195" y="124"/>
                  <a:pt x="195" y="124"/>
                </a:cubicBezTo>
                <a:cubicBezTo>
                  <a:pt x="193" y="124"/>
                  <a:pt x="191" y="124"/>
                  <a:pt x="189" y="124"/>
                </a:cubicBezTo>
                <a:cubicBezTo>
                  <a:pt x="186" y="124"/>
                  <a:pt x="184" y="124"/>
                  <a:pt x="182" y="124"/>
                </a:cubicBezTo>
                <a:cubicBezTo>
                  <a:pt x="178" y="135"/>
                  <a:pt x="178" y="135"/>
                  <a:pt x="178" y="135"/>
                </a:cubicBezTo>
                <a:cubicBezTo>
                  <a:pt x="175" y="143"/>
                  <a:pt x="166" y="149"/>
                  <a:pt x="157" y="149"/>
                </a:cubicBezTo>
                <a:cubicBezTo>
                  <a:pt x="156" y="149"/>
                  <a:pt x="155" y="149"/>
                  <a:pt x="153" y="149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40" y="150"/>
                  <a:pt x="139" y="153"/>
                  <a:pt x="138" y="156"/>
                </a:cubicBezTo>
                <a:cubicBezTo>
                  <a:pt x="145" y="164"/>
                  <a:pt x="145" y="164"/>
                  <a:pt x="145" y="164"/>
                </a:cubicBezTo>
                <a:cubicBezTo>
                  <a:pt x="152" y="172"/>
                  <a:pt x="152" y="184"/>
                  <a:pt x="145" y="192"/>
                </a:cubicBezTo>
                <a:cubicBezTo>
                  <a:pt x="137" y="201"/>
                  <a:pt x="137" y="201"/>
                  <a:pt x="137" y="201"/>
                </a:cubicBezTo>
                <a:cubicBezTo>
                  <a:pt x="138" y="203"/>
                  <a:pt x="139" y="204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1" y="207"/>
                  <a:pt x="141" y="208"/>
                  <a:pt x="142" y="209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6" y="207"/>
                  <a:pt x="157" y="207"/>
                </a:cubicBezTo>
                <a:cubicBezTo>
                  <a:pt x="167" y="207"/>
                  <a:pt x="175" y="213"/>
                  <a:pt x="178" y="222"/>
                </a:cubicBezTo>
                <a:lnTo>
                  <a:pt x="182" y="233"/>
                </a:lnTo>
                <a:close/>
                <a:moveTo>
                  <a:pt x="109" y="18"/>
                </a:moveTo>
                <a:cubicBezTo>
                  <a:pt x="81" y="18"/>
                  <a:pt x="59" y="40"/>
                  <a:pt x="59" y="68"/>
                </a:cubicBezTo>
                <a:cubicBezTo>
                  <a:pt x="59" y="95"/>
                  <a:pt x="81" y="117"/>
                  <a:pt x="109" y="117"/>
                </a:cubicBezTo>
                <a:cubicBezTo>
                  <a:pt x="136" y="117"/>
                  <a:pt x="158" y="95"/>
                  <a:pt x="158" y="68"/>
                </a:cubicBezTo>
                <a:cubicBezTo>
                  <a:pt x="158" y="40"/>
                  <a:pt x="136" y="18"/>
                  <a:pt x="109" y="18"/>
                </a:cubicBezTo>
                <a:close/>
                <a:moveTo>
                  <a:pt x="189" y="207"/>
                </a:moveTo>
                <a:cubicBezTo>
                  <a:pt x="181" y="207"/>
                  <a:pt x="174" y="204"/>
                  <a:pt x="169" y="199"/>
                </a:cubicBezTo>
                <a:cubicBezTo>
                  <a:pt x="164" y="193"/>
                  <a:pt x="161" y="186"/>
                  <a:pt x="161" y="179"/>
                </a:cubicBezTo>
                <a:cubicBezTo>
                  <a:pt x="161" y="172"/>
                  <a:pt x="164" y="165"/>
                  <a:pt x="169" y="159"/>
                </a:cubicBezTo>
                <a:cubicBezTo>
                  <a:pt x="174" y="154"/>
                  <a:pt x="181" y="151"/>
                  <a:pt x="189" y="151"/>
                </a:cubicBezTo>
                <a:cubicBezTo>
                  <a:pt x="196" y="151"/>
                  <a:pt x="203" y="154"/>
                  <a:pt x="208" y="159"/>
                </a:cubicBezTo>
                <a:cubicBezTo>
                  <a:pt x="213" y="165"/>
                  <a:pt x="216" y="172"/>
                  <a:pt x="216" y="179"/>
                </a:cubicBezTo>
                <a:cubicBezTo>
                  <a:pt x="216" y="186"/>
                  <a:pt x="213" y="193"/>
                  <a:pt x="208" y="199"/>
                </a:cubicBezTo>
                <a:cubicBezTo>
                  <a:pt x="203" y="204"/>
                  <a:pt x="196" y="207"/>
                  <a:pt x="189" y="207"/>
                </a:cubicBezTo>
                <a:close/>
                <a:moveTo>
                  <a:pt x="189" y="169"/>
                </a:moveTo>
                <a:cubicBezTo>
                  <a:pt x="183" y="169"/>
                  <a:pt x="179" y="174"/>
                  <a:pt x="179" y="179"/>
                </a:cubicBezTo>
                <a:cubicBezTo>
                  <a:pt x="179" y="184"/>
                  <a:pt x="183" y="189"/>
                  <a:pt x="189" y="189"/>
                </a:cubicBezTo>
                <a:cubicBezTo>
                  <a:pt x="194" y="189"/>
                  <a:pt x="198" y="184"/>
                  <a:pt x="198" y="179"/>
                </a:cubicBezTo>
                <a:cubicBezTo>
                  <a:pt x="198" y="174"/>
                  <a:pt x="194" y="169"/>
                  <a:pt x="189" y="169"/>
                </a:cubicBezTo>
                <a:close/>
                <a:moveTo>
                  <a:pt x="189" y="169"/>
                </a:moveTo>
                <a:cubicBezTo>
                  <a:pt x="189" y="169"/>
                  <a:pt x="189" y="169"/>
                  <a:pt x="189" y="16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400"/>
          </a:p>
        </p:txBody>
      </p:sp>
      <p:pic>
        <p:nvPicPr>
          <p:cNvPr id="29" name="图形 16">
            <a:extLst>
              <a:ext uri="{FF2B5EF4-FFF2-40B4-BE49-F238E27FC236}">
                <a16:creationId xmlns:a16="http://schemas.microsoft.com/office/drawing/2014/main" id="{8C41EEC5-5579-4E65-871E-026131FE06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52146" y="1913189"/>
            <a:ext cx="457660" cy="457660"/>
          </a:xfrm>
          <a:prstGeom prst="rect">
            <a:avLst/>
          </a:prstGeom>
        </p:spPr>
      </p:pic>
      <p:grpSp>
        <p:nvGrpSpPr>
          <p:cNvPr id="30" name="组合 17">
            <a:extLst>
              <a:ext uri="{FF2B5EF4-FFF2-40B4-BE49-F238E27FC236}">
                <a16:creationId xmlns:a16="http://schemas.microsoft.com/office/drawing/2014/main" id="{9318372D-3C5F-4D27-AFAF-65C7F6450A29}"/>
              </a:ext>
            </a:extLst>
          </p:cNvPr>
          <p:cNvGrpSpPr/>
          <p:nvPr/>
        </p:nvGrpSpPr>
        <p:grpSpPr>
          <a:xfrm>
            <a:off x="3136910" y="4360877"/>
            <a:ext cx="369785" cy="362035"/>
            <a:chOff x="6097588" y="4527550"/>
            <a:chExt cx="530225" cy="519113"/>
          </a:xfrm>
          <a:solidFill>
            <a:srgbClr val="FFFFFF"/>
          </a:solidFill>
        </p:grpSpPr>
        <p:sp>
          <p:nvSpPr>
            <p:cNvPr id="31" name="Freeform 193">
              <a:extLst>
                <a:ext uri="{FF2B5EF4-FFF2-40B4-BE49-F238E27FC236}">
                  <a16:creationId xmlns:a16="http://schemas.microsoft.com/office/drawing/2014/main" id="{AAE35B86-1CBA-4FC6-93D4-B9CC81A702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97613" y="4527550"/>
              <a:ext cx="330200" cy="519113"/>
            </a:xfrm>
            <a:custGeom>
              <a:avLst/>
              <a:gdLst>
                <a:gd name="T0" fmla="*/ 52 w 211"/>
                <a:gd name="T1" fmla="*/ 126 h 332"/>
                <a:gd name="T2" fmla="*/ 52 w 211"/>
                <a:gd name="T3" fmla="*/ 10 h 332"/>
                <a:gd name="T4" fmla="*/ 41 w 211"/>
                <a:gd name="T5" fmla="*/ 0 h 332"/>
                <a:gd name="T6" fmla="*/ 31 w 211"/>
                <a:gd name="T7" fmla="*/ 10 h 332"/>
                <a:gd name="T8" fmla="*/ 31 w 211"/>
                <a:gd name="T9" fmla="*/ 126 h 332"/>
                <a:gd name="T10" fmla="*/ 0 w 211"/>
                <a:gd name="T11" fmla="*/ 166 h 332"/>
                <a:gd name="T12" fmla="*/ 31 w 211"/>
                <a:gd name="T13" fmla="*/ 206 h 332"/>
                <a:gd name="T14" fmla="*/ 31 w 211"/>
                <a:gd name="T15" fmla="*/ 321 h 332"/>
                <a:gd name="T16" fmla="*/ 36 w 211"/>
                <a:gd name="T17" fmla="*/ 330 h 332"/>
                <a:gd name="T18" fmla="*/ 46 w 211"/>
                <a:gd name="T19" fmla="*/ 330 h 332"/>
                <a:gd name="T20" fmla="*/ 52 w 211"/>
                <a:gd name="T21" fmla="*/ 321 h 332"/>
                <a:gd name="T22" fmla="*/ 52 w 211"/>
                <a:gd name="T23" fmla="*/ 206 h 332"/>
                <a:gd name="T24" fmla="*/ 83 w 211"/>
                <a:gd name="T25" fmla="*/ 166 h 332"/>
                <a:gd name="T26" fmla="*/ 52 w 211"/>
                <a:gd name="T27" fmla="*/ 126 h 332"/>
                <a:gd name="T28" fmla="*/ 52 w 211"/>
                <a:gd name="T29" fmla="*/ 184 h 332"/>
                <a:gd name="T30" fmla="*/ 41 w 211"/>
                <a:gd name="T31" fmla="*/ 187 h 332"/>
                <a:gd name="T32" fmla="*/ 31 w 211"/>
                <a:gd name="T33" fmla="*/ 184 h 332"/>
                <a:gd name="T34" fmla="*/ 20 w 211"/>
                <a:gd name="T35" fmla="*/ 166 h 332"/>
                <a:gd name="T36" fmla="*/ 31 w 211"/>
                <a:gd name="T37" fmla="*/ 148 h 332"/>
                <a:gd name="T38" fmla="*/ 41 w 211"/>
                <a:gd name="T39" fmla="*/ 145 h 332"/>
                <a:gd name="T40" fmla="*/ 52 w 211"/>
                <a:gd name="T41" fmla="*/ 148 h 332"/>
                <a:gd name="T42" fmla="*/ 63 w 211"/>
                <a:gd name="T43" fmla="*/ 166 h 332"/>
                <a:gd name="T44" fmla="*/ 52 w 211"/>
                <a:gd name="T45" fmla="*/ 184 h 332"/>
                <a:gd name="T46" fmla="*/ 180 w 211"/>
                <a:gd name="T47" fmla="*/ 57 h 332"/>
                <a:gd name="T48" fmla="*/ 180 w 211"/>
                <a:gd name="T49" fmla="*/ 10 h 332"/>
                <a:gd name="T50" fmla="*/ 170 w 211"/>
                <a:gd name="T51" fmla="*/ 0 h 332"/>
                <a:gd name="T52" fmla="*/ 160 w 211"/>
                <a:gd name="T53" fmla="*/ 10 h 332"/>
                <a:gd name="T54" fmla="*/ 160 w 211"/>
                <a:gd name="T55" fmla="*/ 57 h 332"/>
                <a:gd name="T56" fmla="*/ 128 w 211"/>
                <a:gd name="T57" fmla="*/ 96 h 332"/>
                <a:gd name="T58" fmla="*/ 160 w 211"/>
                <a:gd name="T59" fmla="*/ 136 h 332"/>
                <a:gd name="T60" fmla="*/ 160 w 211"/>
                <a:gd name="T61" fmla="*/ 322 h 332"/>
                <a:gd name="T62" fmla="*/ 170 w 211"/>
                <a:gd name="T63" fmla="*/ 332 h 332"/>
                <a:gd name="T64" fmla="*/ 180 w 211"/>
                <a:gd name="T65" fmla="*/ 322 h 332"/>
                <a:gd name="T66" fmla="*/ 180 w 211"/>
                <a:gd name="T67" fmla="*/ 136 h 332"/>
                <a:gd name="T68" fmla="*/ 211 w 211"/>
                <a:gd name="T69" fmla="*/ 96 h 332"/>
                <a:gd name="T70" fmla="*/ 180 w 211"/>
                <a:gd name="T71" fmla="*/ 57 h 332"/>
                <a:gd name="T72" fmla="*/ 180 w 211"/>
                <a:gd name="T73" fmla="*/ 115 h 332"/>
                <a:gd name="T74" fmla="*/ 170 w 211"/>
                <a:gd name="T75" fmla="*/ 118 h 332"/>
                <a:gd name="T76" fmla="*/ 160 w 211"/>
                <a:gd name="T77" fmla="*/ 115 h 332"/>
                <a:gd name="T78" fmla="*/ 149 w 211"/>
                <a:gd name="T79" fmla="*/ 96 h 332"/>
                <a:gd name="T80" fmla="*/ 160 w 211"/>
                <a:gd name="T81" fmla="*/ 78 h 332"/>
                <a:gd name="T82" fmla="*/ 170 w 211"/>
                <a:gd name="T83" fmla="*/ 75 h 332"/>
                <a:gd name="T84" fmla="*/ 180 w 211"/>
                <a:gd name="T85" fmla="*/ 78 h 332"/>
                <a:gd name="T86" fmla="*/ 191 w 211"/>
                <a:gd name="T87" fmla="*/ 96 h 332"/>
                <a:gd name="T88" fmla="*/ 180 w 211"/>
                <a:gd name="T89" fmla="*/ 115 h 332"/>
                <a:gd name="T90" fmla="*/ 180 w 211"/>
                <a:gd name="T91" fmla="*/ 115 h 332"/>
                <a:gd name="T92" fmla="*/ 180 w 211"/>
                <a:gd name="T93" fmla="*/ 115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1" h="332">
                  <a:moveTo>
                    <a:pt x="52" y="126"/>
                  </a:moveTo>
                  <a:cubicBezTo>
                    <a:pt x="52" y="10"/>
                    <a:pt x="52" y="10"/>
                    <a:pt x="52" y="10"/>
                  </a:cubicBezTo>
                  <a:cubicBezTo>
                    <a:pt x="52" y="5"/>
                    <a:pt x="47" y="0"/>
                    <a:pt x="41" y="0"/>
                  </a:cubicBezTo>
                  <a:cubicBezTo>
                    <a:pt x="36" y="0"/>
                    <a:pt x="31" y="5"/>
                    <a:pt x="31" y="10"/>
                  </a:cubicBezTo>
                  <a:cubicBezTo>
                    <a:pt x="31" y="126"/>
                    <a:pt x="31" y="126"/>
                    <a:pt x="31" y="126"/>
                  </a:cubicBezTo>
                  <a:cubicBezTo>
                    <a:pt x="14" y="131"/>
                    <a:pt x="0" y="147"/>
                    <a:pt x="0" y="166"/>
                  </a:cubicBezTo>
                  <a:cubicBezTo>
                    <a:pt x="0" y="185"/>
                    <a:pt x="13" y="202"/>
                    <a:pt x="31" y="206"/>
                  </a:cubicBezTo>
                  <a:cubicBezTo>
                    <a:pt x="31" y="321"/>
                    <a:pt x="31" y="321"/>
                    <a:pt x="31" y="321"/>
                  </a:cubicBezTo>
                  <a:cubicBezTo>
                    <a:pt x="31" y="325"/>
                    <a:pt x="33" y="328"/>
                    <a:pt x="36" y="330"/>
                  </a:cubicBezTo>
                  <a:cubicBezTo>
                    <a:pt x="40" y="332"/>
                    <a:pt x="43" y="332"/>
                    <a:pt x="46" y="330"/>
                  </a:cubicBezTo>
                  <a:cubicBezTo>
                    <a:pt x="50" y="328"/>
                    <a:pt x="52" y="325"/>
                    <a:pt x="52" y="321"/>
                  </a:cubicBezTo>
                  <a:cubicBezTo>
                    <a:pt x="52" y="206"/>
                    <a:pt x="52" y="206"/>
                    <a:pt x="52" y="206"/>
                  </a:cubicBezTo>
                  <a:cubicBezTo>
                    <a:pt x="69" y="201"/>
                    <a:pt x="83" y="185"/>
                    <a:pt x="83" y="166"/>
                  </a:cubicBezTo>
                  <a:cubicBezTo>
                    <a:pt x="83" y="147"/>
                    <a:pt x="69" y="131"/>
                    <a:pt x="52" y="126"/>
                  </a:cubicBezTo>
                  <a:close/>
                  <a:moveTo>
                    <a:pt x="52" y="184"/>
                  </a:moveTo>
                  <a:cubicBezTo>
                    <a:pt x="48" y="186"/>
                    <a:pt x="45" y="187"/>
                    <a:pt x="41" y="187"/>
                  </a:cubicBezTo>
                  <a:cubicBezTo>
                    <a:pt x="38" y="187"/>
                    <a:pt x="34" y="186"/>
                    <a:pt x="31" y="184"/>
                  </a:cubicBezTo>
                  <a:cubicBezTo>
                    <a:pt x="25" y="181"/>
                    <a:pt x="20" y="174"/>
                    <a:pt x="20" y="166"/>
                  </a:cubicBezTo>
                  <a:cubicBezTo>
                    <a:pt x="20" y="158"/>
                    <a:pt x="25" y="152"/>
                    <a:pt x="31" y="148"/>
                  </a:cubicBezTo>
                  <a:cubicBezTo>
                    <a:pt x="34" y="146"/>
                    <a:pt x="38" y="145"/>
                    <a:pt x="41" y="145"/>
                  </a:cubicBezTo>
                  <a:cubicBezTo>
                    <a:pt x="45" y="145"/>
                    <a:pt x="48" y="146"/>
                    <a:pt x="52" y="148"/>
                  </a:cubicBezTo>
                  <a:cubicBezTo>
                    <a:pt x="58" y="152"/>
                    <a:pt x="63" y="158"/>
                    <a:pt x="63" y="166"/>
                  </a:cubicBezTo>
                  <a:cubicBezTo>
                    <a:pt x="63" y="174"/>
                    <a:pt x="58" y="181"/>
                    <a:pt x="52" y="184"/>
                  </a:cubicBezTo>
                  <a:close/>
                  <a:moveTo>
                    <a:pt x="180" y="57"/>
                  </a:moveTo>
                  <a:cubicBezTo>
                    <a:pt x="180" y="10"/>
                    <a:pt x="180" y="10"/>
                    <a:pt x="180" y="10"/>
                  </a:cubicBezTo>
                  <a:cubicBezTo>
                    <a:pt x="180" y="5"/>
                    <a:pt x="175" y="0"/>
                    <a:pt x="170" y="0"/>
                  </a:cubicBezTo>
                  <a:cubicBezTo>
                    <a:pt x="164" y="0"/>
                    <a:pt x="160" y="5"/>
                    <a:pt x="160" y="10"/>
                  </a:cubicBezTo>
                  <a:cubicBezTo>
                    <a:pt x="160" y="57"/>
                    <a:pt x="160" y="57"/>
                    <a:pt x="160" y="57"/>
                  </a:cubicBezTo>
                  <a:cubicBezTo>
                    <a:pt x="142" y="61"/>
                    <a:pt x="128" y="77"/>
                    <a:pt x="128" y="96"/>
                  </a:cubicBezTo>
                  <a:cubicBezTo>
                    <a:pt x="128" y="116"/>
                    <a:pt x="142" y="132"/>
                    <a:pt x="160" y="136"/>
                  </a:cubicBezTo>
                  <a:cubicBezTo>
                    <a:pt x="160" y="322"/>
                    <a:pt x="160" y="322"/>
                    <a:pt x="160" y="322"/>
                  </a:cubicBezTo>
                  <a:cubicBezTo>
                    <a:pt x="160" y="327"/>
                    <a:pt x="164" y="332"/>
                    <a:pt x="170" y="332"/>
                  </a:cubicBezTo>
                  <a:cubicBezTo>
                    <a:pt x="175" y="332"/>
                    <a:pt x="180" y="327"/>
                    <a:pt x="180" y="322"/>
                  </a:cubicBezTo>
                  <a:cubicBezTo>
                    <a:pt x="180" y="136"/>
                    <a:pt x="180" y="136"/>
                    <a:pt x="180" y="136"/>
                  </a:cubicBezTo>
                  <a:cubicBezTo>
                    <a:pt x="198" y="132"/>
                    <a:pt x="211" y="116"/>
                    <a:pt x="211" y="96"/>
                  </a:cubicBezTo>
                  <a:cubicBezTo>
                    <a:pt x="211" y="77"/>
                    <a:pt x="198" y="61"/>
                    <a:pt x="180" y="57"/>
                  </a:cubicBezTo>
                  <a:close/>
                  <a:moveTo>
                    <a:pt x="180" y="115"/>
                  </a:moveTo>
                  <a:cubicBezTo>
                    <a:pt x="177" y="116"/>
                    <a:pt x="173" y="118"/>
                    <a:pt x="170" y="118"/>
                  </a:cubicBezTo>
                  <a:cubicBezTo>
                    <a:pt x="166" y="118"/>
                    <a:pt x="163" y="116"/>
                    <a:pt x="160" y="115"/>
                  </a:cubicBezTo>
                  <a:cubicBezTo>
                    <a:pt x="153" y="111"/>
                    <a:pt x="149" y="104"/>
                    <a:pt x="149" y="96"/>
                  </a:cubicBezTo>
                  <a:cubicBezTo>
                    <a:pt x="149" y="89"/>
                    <a:pt x="153" y="82"/>
                    <a:pt x="160" y="78"/>
                  </a:cubicBezTo>
                  <a:cubicBezTo>
                    <a:pt x="163" y="77"/>
                    <a:pt x="166" y="75"/>
                    <a:pt x="170" y="75"/>
                  </a:cubicBezTo>
                  <a:cubicBezTo>
                    <a:pt x="173" y="75"/>
                    <a:pt x="177" y="77"/>
                    <a:pt x="180" y="78"/>
                  </a:cubicBezTo>
                  <a:cubicBezTo>
                    <a:pt x="186" y="82"/>
                    <a:pt x="191" y="89"/>
                    <a:pt x="191" y="96"/>
                  </a:cubicBezTo>
                  <a:cubicBezTo>
                    <a:pt x="191" y="104"/>
                    <a:pt x="186" y="111"/>
                    <a:pt x="180" y="115"/>
                  </a:cubicBezTo>
                  <a:close/>
                  <a:moveTo>
                    <a:pt x="180" y="115"/>
                  </a:moveTo>
                  <a:cubicBezTo>
                    <a:pt x="180" y="115"/>
                    <a:pt x="180" y="115"/>
                    <a:pt x="180" y="115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  <p:sp>
          <p:nvSpPr>
            <p:cNvPr id="32" name="Freeform 194">
              <a:extLst>
                <a:ext uri="{FF2B5EF4-FFF2-40B4-BE49-F238E27FC236}">
                  <a16:creationId xmlns:a16="http://schemas.microsoft.com/office/drawing/2014/main" id="{77846187-E860-44A3-B004-80F08DBBE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97588" y="4527550"/>
              <a:ext cx="128588" cy="519113"/>
            </a:xfrm>
            <a:custGeom>
              <a:avLst/>
              <a:gdLst>
                <a:gd name="T0" fmla="*/ 51 w 82"/>
                <a:gd name="T1" fmla="*/ 196 h 332"/>
                <a:gd name="T2" fmla="*/ 51 w 82"/>
                <a:gd name="T3" fmla="*/ 10 h 332"/>
                <a:gd name="T4" fmla="*/ 46 w 82"/>
                <a:gd name="T5" fmla="*/ 2 h 332"/>
                <a:gd name="T6" fmla="*/ 36 w 82"/>
                <a:gd name="T7" fmla="*/ 2 h 332"/>
                <a:gd name="T8" fmla="*/ 31 w 82"/>
                <a:gd name="T9" fmla="*/ 10 h 332"/>
                <a:gd name="T10" fmla="*/ 31 w 82"/>
                <a:gd name="T11" fmla="*/ 196 h 332"/>
                <a:gd name="T12" fmla="*/ 0 w 82"/>
                <a:gd name="T13" fmla="*/ 236 h 332"/>
                <a:gd name="T14" fmla="*/ 31 w 82"/>
                <a:gd name="T15" fmla="*/ 276 h 332"/>
                <a:gd name="T16" fmla="*/ 31 w 82"/>
                <a:gd name="T17" fmla="*/ 322 h 332"/>
                <a:gd name="T18" fmla="*/ 41 w 82"/>
                <a:gd name="T19" fmla="*/ 332 h 332"/>
                <a:gd name="T20" fmla="*/ 51 w 82"/>
                <a:gd name="T21" fmla="*/ 322 h 332"/>
                <a:gd name="T22" fmla="*/ 51 w 82"/>
                <a:gd name="T23" fmla="*/ 276 h 332"/>
                <a:gd name="T24" fmla="*/ 82 w 82"/>
                <a:gd name="T25" fmla="*/ 236 h 332"/>
                <a:gd name="T26" fmla="*/ 51 w 82"/>
                <a:gd name="T27" fmla="*/ 196 h 332"/>
                <a:gd name="T28" fmla="*/ 51 w 82"/>
                <a:gd name="T29" fmla="*/ 254 h 332"/>
                <a:gd name="T30" fmla="*/ 41 w 82"/>
                <a:gd name="T31" fmla="*/ 257 h 332"/>
                <a:gd name="T32" fmla="*/ 31 w 82"/>
                <a:gd name="T33" fmla="*/ 254 h 332"/>
                <a:gd name="T34" fmla="*/ 20 w 82"/>
                <a:gd name="T35" fmla="*/ 236 h 332"/>
                <a:gd name="T36" fmla="*/ 31 w 82"/>
                <a:gd name="T37" fmla="*/ 218 h 332"/>
                <a:gd name="T38" fmla="*/ 41 w 82"/>
                <a:gd name="T39" fmla="*/ 215 h 332"/>
                <a:gd name="T40" fmla="*/ 51 w 82"/>
                <a:gd name="T41" fmla="*/ 218 h 332"/>
                <a:gd name="T42" fmla="*/ 62 w 82"/>
                <a:gd name="T43" fmla="*/ 236 h 332"/>
                <a:gd name="T44" fmla="*/ 51 w 82"/>
                <a:gd name="T45" fmla="*/ 254 h 332"/>
                <a:gd name="T46" fmla="*/ 51 w 82"/>
                <a:gd name="T47" fmla="*/ 254 h 332"/>
                <a:gd name="T48" fmla="*/ 51 w 82"/>
                <a:gd name="T49" fmla="*/ 25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332">
                  <a:moveTo>
                    <a:pt x="51" y="196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7"/>
                    <a:pt x="49" y="3"/>
                    <a:pt x="46" y="2"/>
                  </a:cubicBezTo>
                  <a:cubicBezTo>
                    <a:pt x="43" y="0"/>
                    <a:pt x="39" y="0"/>
                    <a:pt x="36" y="2"/>
                  </a:cubicBezTo>
                  <a:cubicBezTo>
                    <a:pt x="33" y="3"/>
                    <a:pt x="31" y="7"/>
                    <a:pt x="31" y="10"/>
                  </a:cubicBezTo>
                  <a:cubicBezTo>
                    <a:pt x="31" y="196"/>
                    <a:pt x="31" y="196"/>
                    <a:pt x="31" y="196"/>
                  </a:cubicBezTo>
                  <a:cubicBezTo>
                    <a:pt x="13" y="201"/>
                    <a:pt x="0" y="217"/>
                    <a:pt x="0" y="236"/>
                  </a:cubicBezTo>
                  <a:cubicBezTo>
                    <a:pt x="0" y="255"/>
                    <a:pt x="13" y="271"/>
                    <a:pt x="31" y="276"/>
                  </a:cubicBezTo>
                  <a:cubicBezTo>
                    <a:pt x="31" y="322"/>
                    <a:pt x="31" y="322"/>
                    <a:pt x="31" y="322"/>
                  </a:cubicBezTo>
                  <a:cubicBezTo>
                    <a:pt x="31" y="327"/>
                    <a:pt x="36" y="332"/>
                    <a:pt x="41" y="332"/>
                  </a:cubicBezTo>
                  <a:cubicBezTo>
                    <a:pt x="47" y="332"/>
                    <a:pt x="51" y="327"/>
                    <a:pt x="51" y="322"/>
                  </a:cubicBezTo>
                  <a:cubicBezTo>
                    <a:pt x="51" y="276"/>
                    <a:pt x="51" y="276"/>
                    <a:pt x="51" y="276"/>
                  </a:cubicBezTo>
                  <a:cubicBezTo>
                    <a:pt x="69" y="271"/>
                    <a:pt x="82" y="255"/>
                    <a:pt x="82" y="236"/>
                  </a:cubicBezTo>
                  <a:cubicBezTo>
                    <a:pt x="82" y="217"/>
                    <a:pt x="69" y="201"/>
                    <a:pt x="51" y="196"/>
                  </a:cubicBezTo>
                  <a:close/>
                  <a:moveTo>
                    <a:pt x="51" y="254"/>
                  </a:moveTo>
                  <a:cubicBezTo>
                    <a:pt x="48" y="256"/>
                    <a:pt x="45" y="257"/>
                    <a:pt x="41" y="257"/>
                  </a:cubicBezTo>
                  <a:cubicBezTo>
                    <a:pt x="37" y="257"/>
                    <a:pt x="34" y="256"/>
                    <a:pt x="31" y="254"/>
                  </a:cubicBezTo>
                  <a:cubicBezTo>
                    <a:pt x="25" y="251"/>
                    <a:pt x="20" y="244"/>
                    <a:pt x="20" y="236"/>
                  </a:cubicBezTo>
                  <a:cubicBezTo>
                    <a:pt x="20" y="228"/>
                    <a:pt x="25" y="221"/>
                    <a:pt x="31" y="218"/>
                  </a:cubicBezTo>
                  <a:cubicBezTo>
                    <a:pt x="34" y="216"/>
                    <a:pt x="37" y="215"/>
                    <a:pt x="41" y="215"/>
                  </a:cubicBezTo>
                  <a:cubicBezTo>
                    <a:pt x="45" y="215"/>
                    <a:pt x="48" y="216"/>
                    <a:pt x="51" y="218"/>
                  </a:cubicBezTo>
                  <a:cubicBezTo>
                    <a:pt x="58" y="221"/>
                    <a:pt x="62" y="228"/>
                    <a:pt x="62" y="236"/>
                  </a:cubicBezTo>
                  <a:cubicBezTo>
                    <a:pt x="62" y="244"/>
                    <a:pt x="58" y="251"/>
                    <a:pt x="51" y="254"/>
                  </a:cubicBezTo>
                  <a:close/>
                  <a:moveTo>
                    <a:pt x="51" y="254"/>
                  </a:moveTo>
                  <a:cubicBezTo>
                    <a:pt x="51" y="254"/>
                    <a:pt x="51" y="254"/>
                    <a:pt x="51" y="254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</p:grpSp>
      <p:pic>
        <p:nvPicPr>
          <p:cNvPr id="33" name="图形 21">
            <a:extLst>
              <a:ext uri="{FF2B5EF4-FFF2-40B4-BE49-F238E27FC236}">
                <a16:creationId xmlns:a16="http://schemas.microsoft.com/office/drawing/2014/main" id="{0FB32770-7CAB-4457-A618-F232841329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939935" y="3099977"/>
            <a:ext cx="353969" cy="35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969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FC064D-6CC0-D7BA-228B-5133A13BD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DAC8C14-F9F8-987A-F80D-AE607DC0D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7F18A5F-5E3C-5D8A-4689-A2265FD00C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231" y="1256001"/>
            <a:ext cx="5023921" cy="4623518"/>
          </a:xfrm>
          <a:prstGeom prst="rect">
            <a:avLst/>
          </a:prstGeom>
        </p:spPr>
      </p:pic>
      <p:sp>
        <p:nvSpPr>
          <p:cNvPr id="7" name="文本框 8">
            <a:extLst>
              <a:ext uri="{FF2B5EF4-FFF2-40B4-BE49-F238E27FC236}">
                <a16:creationId xmlns:a16="http://schemas.microsoft.com/office/drawing/2014/main" id="{AFDB2DBA-DCEA-2AF5-286E-F6E0E1937A81}"/>
              </a:ext>
            </a:extLst>
          </p:cNvPr>
          <p:cNvSpPr txBox="1"/>
          <p:nvPr/>
        </p:nvSpPr>
        <p:spPr>
          <a:xfrm>
            <a:off x="1484628" y="2886368"/>
            <a:ext cx="994787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x-none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AD SSO</a:t>
            </a:r>
          </a:p>
        </p:txBody>
      </p:sp>
      <p:sp>
        <p:nvSpPr>
          <p:cNvPr id="9" name="文本框 21">
            <a:extLst>
              <a:ext uri="{FF2B5EF4-FFF2-40B4-BE49-F238E27FC236}">
                <a16:creationId xmlns:a16="http://schemas.microsoft.com/office/drawing/2014/main" id="{F88D7DBF-64EE-38A0-7C94-4FC3557F6CC5}"/>
              </a:ext>
            </a:extLst>
          </p:cNvPr>
          <p:cNvSpPr txBox="1"/>
          <p:nvPr/>
        </p:nvSpPr>
        <p:spPr>
          <a:xfrm>
            <a:off x="2893315" y="2733902"/>
            <a:ext cx="907752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zh-CN" altLang="x-none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3</a:t>
            </a:r>
            <a:r>
              <a:rPr lang="en-US" altLang="zh-CN" sz="1200" b="1" baseline="30000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rd.</a:t>
            </a:r>
            <a:r>
              <a:rPr lang="zh-CN" altLang="en-US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Party</a:t>
            </a:r>
            <a:r>
              <a:rPr lang="zh-CN" altLang="en-US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Server</a:t>
            </a:r>
            <a:r>
              <a:rPr lang="zh-CN" altLang="en-US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endParaRPr lang="en-US" altLang="zh-CN" sz="12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SSO</a:t>
            </a:r>
            <a:endParaRPr lang="en-US" altLang="x-none" sz="12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" name="矩形 9">
            <a:extLst>
              <a:ext uri="{FF2B5EF4-FFF2-40B4-BE49-F238E27FC236}">
                <a16:creationId xmlns:a16="http://schemas.microsoft.com/office/drawing/2014/main" id="{67A65DE9-2052-4073-8843-5CF25C95CE1D}"/>
              </a:ext>
            </a:extLst>
          </p:cNvPr>
          <p:cNvSpPr/>
          <p:nvPr/>
        </p:nvSpPr>
        <p:spPr>
          <a:xfrm>
            <a:off x="4339286" y="2774889"/>
            <a:ext cx="771365" cy="4893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Self-</a:t>
            </a:r>
          </a:p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Register</a:t>
            </a:r>
            <a:endParaRPr lang="en-US" altLang="x-none" sz="12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" name="矩形 22">
            <a:extLst>
              <a:ext uri="{FF2B5EF4-FFF2-40B4-BE49-F238E27FC236}">
                <a16:creationId xmlns:a16="http://schemas.microsoft.com/office/drawing/2014/main" id="{95539800-C06B-1B84-028B-A8045069E5E6}"/>
              </a:ext>
            </a:extLst>
          </p:cNvPr>
          <p:cNvSpPr/>
          <p:nvPr/>
        </p:nvSpPr>
        <p:spPr>
          <a:xfrm>
            <a:off x="2999244" y="4084837"/>
            <a:ext cx="801823" cy="621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6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Portal</a:t>
            </a:r>
            <a:r>
              <a:rPr lang="zh-CN" altLang="en-US" sz="16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endParaRPr lang="en-US" altLang="zh-CN" sz="16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  <a:p>
            <a:pPr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6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Auth.</a:t>
            </a:r>
            <a:endParaRPr lang="en-US" altLang="x-none" sz="16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" name="文本框 12">
            <a:extLst>
              <a:ext uri="{FF2B5EF4-FFF2-40B4-BE49-F238E27FC236}">
                <a16:creationId xmlns:a16="http://schemas.microsoft.com/office/drawing/2014/main" id="{34388964-825E-1817-B2F3-B3F83E8A827B}"/>
              </a:ext>
            </a:extLst>
          </p:cNvPr>
          <p:cNvSpPr txBox="1"/>
          <p:nvPr/>
        </p:nvSpPr>
        <p:spPr>
          <a:xfrm>
            <a:off x="7277908" y="1647435"/>
            <a:ext cx="4289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+mj-lt"/>
                <a:ea typeface="微软雅黑" panose="020B0503020204020204" pitchFamily="34" charset="-122"/>
              </a:rPr>
              <a:t>User Identity</a:t>
            </a:r>
          </a:p>
          <a:p>
            <a:endParaRPr lang="zh-CN" altLang="en-US" sz="2000" b="1" dirty="0">
              <a:solidFill>
                <a:srgbClr val="00B0F0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7" name="文本框 13">
            <a:extLst>
              <a:ext uri="{FF2B5EF4-FFF2-40B4-BE49-F238E27FC236}">
                <a16:creationId xmlns:a16="http://schemas.microsoft.com/office/drawing/2014/main" id="{B28C7E10-B5C6-2F91-AA06-E392AA210763}"/>
              </a:ext>
            </a:extLst>
          </p:cNvPr>
          <p:cNvSpPr txBox="1"/>
          <p:nvPr/>
        </p:nvSpPr>
        <p:spPr>
          <a:xfrm>
            <a:off x="7277908" y="2279676"/>
            <a:ext cx="4749759" cy="26308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Authentication method</a:t>
            </a: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zh-CN" sz="1600" dirty="0">
              <a:solidFill>
                <a:schemeClr val="bg1"/>
              </a:solidFill>
              <a:latin typeface="+mj-lt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Policies based on identity</a:t>
            </a: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zh-CN" sz="1600" dirty="0">
              <a:solidFill>
                <a:schemeClr val="bg1"/>
              </a:solidFill>
              <a:latin typeface="+mj-lt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Rogue users and innocent victims</a:t>
            </a: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zh-CN" sz="1600" dirty="0">
              <a:solidFill>
                <a:schemeClr val="bg1"/>
              </a:solidFill>
              <a:latin typeface="+mj-lt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 </a:t>
            </a:r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7D2902BD-EF39-89A2-5CFD-ABE0562A3A76}"/>
              </a:ext>
            </a:extLst>
          </p:cNvPr>
          <p:cNvSpPr/>
          <p:nvPr/>
        </p:nvSpPr>
        <p:spPr>
          <a:xfrm>
            <a:off x="1924880" y="5102051"/>
            <a:ext cx="2844622" cy="99900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+mj-lt"/>
            </a:endParaRPr>
          </a:p>
        </p:txBody>
      </p:sp>
      <p:pic>
        <p:nvPicPr>
          <p:cNvPr id="21" name="图片 52">
            <a:extLst>
              <a:ext uri="{FF2B5EF4-FFF2-40B4-BE49-F238E27FC236}">
                <a16:creationId xmlns:a16="http://schemas.microsoft.com/office/drawing/2014/main" id="{26C42D54-78B8-88AF-DC87-50831D5598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716" y="4908354"/>
            <a:ext cx="2276950" cy="1138474"/>
          </a:xfrm>
          <a:prstGeom prst="rect">
            <a:avLst/>
          </a:prstGeom>
        </p:spPr>
      </p:pic>
      <p:sp>
        <p:nvSpPr>
          <p:cNvPr id="23" name="矩形 20">
            <a:extLst>
              <a:ext uri="{FF2B5EF4-FFF2-40B4-BE49-F238E27FC236}">
                <a16:creationId xmlns:a16="http://schemas.microsoft.com/office/drawing/2014/main" id="{65DCAD62-C8B9-8948-BB77-F015E495E9AC}"/>
              </a:ext>
            </a:extLst>
          </p:cNvPr>
          <p:cNvSpPr/>
          <p:nvPr/>
        </p:nvSpPr>
        <p:spPr>
          <a:xfrm>
            <a:off x="579651" y="200326"/>
            <a:ext cx="7879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Solution Pillar – User Authentication (Identity)</a:t>
            </a:r>
          </a:p>
        </p:txBody>
      </p:sp>
    </p:spTree>
    <p:extLst>
      <p:ext uri="{BB962C8B-B14F-4D97-AF65-F5344CB8AC3E}">
        <p14:creationId xmlns:p14="http://schemas.microsoft.com/office/powerpoint/2010/main" val="7952774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503291-195B-2CAB-88FE-C711A4791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199F3B-5939-6BFF-1880-B37D42B90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pic>
        <p:nvPicPr>
          <p:cNvPr id="1026" name="Picture 2" descr="What Is Bandwidth? Everything You Need to Know - Make Tech Easier">
            <a:extLst>
              <a:ext uri="{FF2B5EF4-FFF2-40B4-BE49-F238E27FC236}">
                <a16:creationId xmlns:a16="http://schemas.microsoft.com/office/drawing/2014/main" id="{B6783215-0D3F-EA77-87EC-211546C4C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492" y="1969701"/>
            <a:ext cx="3475423" cy="347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20">
            <a:extLst>
              <a:ext uri="{FF2B5EF4-FFF2-40B4-BE49-F238E27FC236}">
                <a16:creationId xmlns:a16="http://schemas.microsoft.com/office/drawing/2014/main" id="{88E6FBAF-759E-E8BE-27A6-FD8C7D6C6464}"/>
              </a:ext>
            </a:extLst>
          </p:cNvPr>
          <p:cNvSpPr/>
          <p:nvPr/>
        </p:nvSpPr>
        <p:spPr>
          <a:xfrm>
            <a:off x="579651" y="200326"/>
            <a:ext cx="87719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Solution Pillar – Bandwidth Management (Control)</a:t>
            </a:r>
          </a:p>
        </p:txBody>
      </p:sp>
      <p:sp>
        <p:nvSpPr>
          <p:cNvPr id="7" name="文本框 12">
            <a:extLst>
              <a:ext uri="{FF2B5EF4-FFF2-40B4-BE49-F238E27FC236}">
                <a16:creationId xmlns:a16="http://schemas.microsoft.com/office/drawing/2014/main" id="{18866ED6-B32B-570F-0CC5-21B212D85962}"/>
              </a:ext>
            </a:extLst>
          </p:cNvPr>
          <p:cNvSpPr txBox="1"/>
          <p:nvPr/>
        </p:nvSpPr>
        <p:spPr>
          <a:xfrm>
            <a:off x="5763272" y="2060184"/>
            <a:ext cx="492665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Intelligent P2P Traffic Control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Control P2P traffic by restraining upload traffic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Dynamic Traffic Control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Allow idle bandwidth occupy by limited channel to improve experience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Granular Quota Control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Daily and monthly traffic quota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2189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0E1D47-9B2A-F623-0B7E-38D814D7F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735D764-7B0C-6312-608C-16AD9D660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5" name="矩形 20">
            <a:extLst>
              <a:ext uri="{FF2B5EF4-FFF2-40B4-BE49-F238E27FC236}">
                <a16:creationId xmlns:a16="http://schemas.microsoft.com/office/drawing/2014/main" id="{F10044E4-793C-6C08-F9F4-5BCFDAB8D917}"/>
              </a:ext>
            </a:extLst>
          </p:cNvPr>
          <p:cNvSpPr/>
          <p:nvPr/>
        </p:nvSpPr>
        <p:spPr>
          <a:xfrm>
            <a:off x="579651" y="200326"/>
            <a:ext cx="53832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Solution Pillar – Audit (Control)</a:t>
            </a:r>
          </a:p>
        </p:txBody>
      </p:sp>
      <p:pic>
        <p:nvPicPr>
          <p:cNvPr id="7" name="图片 7">
            <a:extLst>
              <a:ext uri="{FF2B5EF4-FFF2-40B4-BE49-F238E27FC236}">
                <a16:creationId xmlns:a16="http://schemas.microsoft.com/office/drawing/2014/main" id="{6CB0FD95-8770-8BE5-E194-A3325E55CF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899" y="1806325"/>
            <a:ext cx="4600071" cy="3067665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CD0AEEC-96D6-A419-39D3-EA838F12018D}"/>
              </a:ext>
            </a:extLst>
          </p:cNvPr>
          <p:cNvSpPr txBox="1"/>
          <p:nvPr/>
        </p:nvSpPr>
        <p:spPr>
          <a:xfrm>
            <a:off x="6724186" y="2261531"/>
            <a:ext cx="46000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</a:t>
            </a:r>
            <a:r>
              <a:rPr lang="en-MY" altLang="zh-CN" b="1" kern="0" dirty="0" err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onitor</a:t>
            </a: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user internet activities</a:t>
            </a:r>
          </a:p>
          <a:p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Prevent abuse of data</a:t>
            </a:r>
          </a:p>
          <a:p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Exclude banking transaction and payment </a:t>
            </a:r>
          </a:p>
          <a:p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Achieve Internet compliance</a:t>
            </a:r>
          </a:p>
        </p:txBody>
      </p:sp>
    </p:spTree>
    <p:extLst>
      <p:ext uri="{BB962C8B-B14F-4D97-AF65-F5344CB8AC3E}">
        <p14:creationId xmlns:p14="http://schemas.microsoft.com/office/powerpoint/2010/main" val="3538011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3752B3-DA7A-5CE9-F573-E408BD3A9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8A44EDB-7BB7-5851-6481-E3152256C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sp>
        <p:nvSpPr>
          <p:cNvPr id="4" name="文本框 12">
            <a:extLst>
              <a:ext uri="{FF2B5EF4-FFF2-40B4-BE49-F238E27FC236}">
                <a16:creationId xmlns:a16="http://schemas.microsoft.com/office/drawing/2014/main" id="{C7F63E7A-ED8F-AB8C-F03A-1290895F1A6F}"/>
              </a:ext>
            </a:extLst>
          </p:cNvPr>
          <p:cNvSpPr txBox="1"/>
          <p:nvPr/>
        </p:nvSpPr>
        <p:spPr>
          <a:xfrm>
            <a:off x="7795634" y="2186921"/>
            <a:ext cx="44066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Sanctioned and Unsanctioned Apps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Determine security risks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Policy Control and Blocking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Setup control policy and block this app if require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MY" altLang="zh-CN" b="1" kern="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Control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Determine access control for applications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矩形 126">
            <a:extLst>
              <a:ext uri="{FF2B5EF4-FFF2-40B4-BE49-F238E27FC236}">
                <a16:creationId xmlns:a16="http://schemas.microsoft.com/office/drawing/2014/main" id="{96406948-E122-0B18-D081-2550D0CDFA32}"/>
              </a:ext>
            </a:extLst>
          </p:cNvPr>
          <p:cNvSpPr/>
          <p:nvPr/>
        </p:nvSpPr>
        <p:spPr>
          <a:xfrm>
            <a:off x="386400" y="1304873"/>
            <a:ext cx="7285965" cy="4670435"/>
          </a:xfrm>
          <a:prstGeom prst="rect">
            <a:avLst/>
          </a:prstGeom>
          <a:gradFill>
            <a:gsLst>
              <a:gs pos="0">
                <a:srgbClr val="00B0F0">
                  <a:alpha val="10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矩形 127">
            <a:extLst>
              <a:ext uri="{FF2B5EF4-FFF2-40B4-BE49-F238E27FC236}">
                <a16:creationId xmlns:a16="http://schemas.microsoft.com/office/drawing/2014/main" id="{CB9138B9-7BA5-9218-3A99-C13E1AD6C105}"/>
              </a:ext>
            </a:extLst>
          </p:cNvPr>
          <p:cNvSpPr/>
          <p:nvPr/>
        </p:nvSpPr>
        <p:spPr>
          <a:xfrm>
            <a:off x="4390384" y="1304874"/>
            <a:ext cx="3281981" cy="4832706"/>
          </a:xfrm>
          <a:prstGeom prst="rect">
            <a:avLst/>
          </a:prstGeom>
          <a:gradFill>
            <a:gsLst>
              <a:gs pos="0">
                <a:srgbClr val="00B0F0">
                  <a:alpha val="19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组合 5">
            <a:extLst>
              <a:ext uri="{FF2B5EF4-FFF2-40B4-BE49-F238E27FC236}">
                <a16:creationId xmlns:a16="http://schemas.microsoft.com/office/drawing/2014/main" id="{BC41CBF8-061D-5079-8D12-0CD24865CC30}"/>
              </a:ext>
            </a:extLst>
          </p:cNvPr>
          <p:cNvGrpSpPr/>
          <p:nvPr/>
        </p:nvGrpSpPr>
        <p:grpSpPr>
          <a:xfrm>
            <a:off x="872407" y="3579212"/>
            <a:ext cx="785169" cy="785168"/>
            <a:chOff x="497531" y="3889557"/>
            <a:chExt cx="1334817" cy="1334816"/>
          </a:xfrm>
        </p:grpSpPr>
        <p:sp>
          <p:nvSpPr>
            <p:cNvPr id="8" name="椭圆 13">
              <a:extLst>
                <a:ext uri="{FF2B5EF4-FFF2-40B4-BE49-F238E27FC236}">
                  <a16:creationId xmlns:a16="http://schemas.microsoft.com/office/drawing/2014/main" id="{D5235A52-BBA3-7D46-5F54-17AF9B90746C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椭圆 14">
              <a:extLst>
                <a:ext uri="{FF2B5EF4-FFF2-40B4-BE49-F238E27FC236}">
                  <a16:creationId xmlns:a16="http://schemas.microsoft.com/office/drawing/2014/main" id="{269133B5-C98E-5A0E-117F-CFAF83420C7A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10" name="图形 18">
            <a:extLst>
              <a:ext uri="{FF2B5EF4-FFF2-40B4-BE49-F238E27FC236}">
                <a16:creationId xmlns:a16="http://schemas.microsoft.com/office/drawing/2014/main" id="{AE5B9A81-CBDD-F1E3-5EB9-5082A14B417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3915" y="3714063"/>
            <a:ext cx="557985" cy="557985"/>
          </a:xfrm>
          <a:prstGeom prst="rect">
            <a:avLst/>
          </a:prstGeom>
        </p:spPr>
      </p:pic>
      <p:sp>
        <p:nvSpPr>
          <p:cNvPr id="11" name="矩形 19">
            <a:extLst>
              <a:ext uri="{FF2B5EF4-FFF2-40B4-BE49-F238E27FC236}">
                <a16:creationId xmlns:a16="http://schemas.microsoft.com/office/drawing/2014/main" id="{48621C7F-5947-B158-EF4F-B70F6D9F9473}"/>
              </a:ext>
            </a:extLst>
          </p:cNvPr>
          <p:cNvSpPr/>
          <p:nvPr/>
        </p:nvSpPr>
        <p:spPr>
          <a:xfrm>
            <a:off x="651948" y="4468886"/>
            <a:ext cx="115238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50" b="1">
                <a:solidFill>
                  <a:schemeClr val="bg1"/>
                </a:solidFill>
              </a:rPr>
              <a:t>Discovery</a:t>
            </a:r>
          </a:p>
          <a:p>
            <a:pPr algn="ctr"/>
            <a:r>
              <a:rPr lang="en-US" altLang="zh-CN" sz="1050">
                <a:solidFill>
                  <a:srgbClr val="00B0F0"/>
                </a:solidFill>
              </a:rPr>
              <a:t>Status: New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12" name="矩形 21">
            <a:extLst>
              <a:ext uri="{FF2B5EF4-FFF2-40B4-BE49-F238E27FC236}">
                <a16:creationId xmlns:a16="http://schemas.microsoft.com/office/drawing/2014/main" id="{33BADDCF-910F-D11A-6D39-26134B1AFE2E}"/>
              </a:ext>
            </a:extLst>
          </p:cNvPr>
          <p:cNvSpPr/>
          <p:nvPr/>
        </p:nvSpPr>
        <p:spPr>
          <a:xfrm>
            <a:off x="1710073" y="3589494"/>
            <a:ext cx="71365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50">
                <a:solidFill>
                  <a:schemeClr val="bg1"/>
                </a:solidFill>
              </a:rPr>
              <a:t>Analysis</a:t>
            </a:r>
            <a:endParaRPr lang="en-US" sz="1050">
              <a:solidFill>
                <a:schemeClr val="bg1"/>
              </a:solidFill>
            </a:endParaRPr>
          </a:p>
        </p:txBody>
      </p:sp>
      <p:sp>
        <p:nvSpPr>
          <p:cNvPr id="13" name="左箭头 22">
            <a:extLst>
              <a:ext uri="{FF2B5EF4-FFF2-40B4-BE49-F238E27FC236}">
                <a16:creationId xmlns:a16="http://schemas.microsoft.com/office/drawing/2014/main" id="{DF876B24-19CE-112B-A96E-7DA95E240FE6}"/>
              </a:ext>
            </a:extLst>
          </p:cNvPr>
          <p:cNvSpPr/>
          <p:nvPr/>
        </p:nvSpPr>
        <p:spPr>
          <a:xfrm rot="10800000">
            <a:off x="1722863" y="3942020"/>
            <a:ext cx="645428" cy="164057"/>
          </a:xfrm>
          <a:prstGeom prst="leftArrow">
            <a:avLst/>
          </a:prstGeom>
          <a:gradFill flip="none" rotWithShape="1">
            <a:gsLst>
              <a:gs pos="15000">
                <a:srgbClr val="00B0F0"/>
              </a:gs>
              <a:gs pos="94000">
                <a:srgbClr val="00B0F0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矩形 26">
            <a:extLst>
              <a:ext uri="{FF2B5EF4-FFF2-40B4-BE49-F238E27FC236}">
                <a16:creationId xmlns:a16="http://schemas.microsoft.com/office/drawing/2014/main" id="{08E17BE5-D1B2-DD1C-CC34-176DFA6C7239}"/>
              </a:ext>
            </a:extLst>
          </p:cNvPr>
          <p:cNvSpPr/>
          <p:nvPr/>
        </p:nvSpPr>
        <p:spPr>
          <a:xfrm>
            <a:off x="3380867" y="3464250"/>
            <a:ext cx="86594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50" b="1">
                <a:solidFill>
                  <a:schemeClr val="bg1"/>
                </a:solidFill>
              </a:rPr>
              <a:t>Evaluation</a:t>
            </a:r>
            <a:endParaRPr lang="en-US" sz="1050" b="1">
              <a:solidFill>
                <a:schemeClr val="bg1"/>
              </a:solidFill>
            </a:endParaRPr>
          </a:p>
        </p:txBody>
      </p:sp>
      <p:cxnSp>
        <p:nvCxnSpPr>
          <p:cNvPr id="15" name="直线连接符 40">
            <a:extLst>
              <a:ext uri="{FF2B5EF4-FFF2-40B4-BE49-F238E27FC236}">
                <a16:creationId xmlns:a16="http://schemas.microsoft.com/office/drawing/2014/main" id="{0939F2DF-5512-7230-6188-76B85BF4F36F}"/>
              </a:ext>
            </a:extLst>
          </p:cNvPr>
          <p:cNvCxnSpPr/>
          <p:nvPr/>
        </p:nvCxnSpPr>
        <p:spPr>
          <a:xfrm>
            <a:off x="2919619" y="2545973"/>
            <a:ext cx="3351713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41">
            <a:extLst>
              <a:ext uri="{FF2B5EF4-FFF2-40B4-BE49-F238E27FC236}">
                <a16:creationId xmlns:a16="http://schemas.microsoft.com/office/drawing/2014/main" id="{A2F21EAE-51FF-3128-8021-B3F0892148B5}"/>
              </a:ext>
            </a:extLst>
          </p:cNvPr>
          <p:cNvCxnSpPr>
            <a:cxnSpLocks/>
          </p:cNvCxnSpPr>
          <p:nvPr/>
        </p:nvCxnSpPr>
        <p:spPr>
          <a:xfrm>
            <a:off x="2919618" y="4608978"/>
            <a:ext cx="253650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42">
            <a:extLst>
              <a:ext uri="{FF2B5EF4-FFF2-40B4-BE49-F238E27FC236}">
                <a16:creationId xmlns:a16="http://schemas.microsoft.com/office/drawing/2014/main" id="{8F8A2938-4865-5374-45FF-C1BA0C608E8A}"/>
              </a:ext>
            </a:extLst>
          </p:cNvPr>
          <p:cNvCxnSpPr>
            <a:cxnSpLocks/>
          </p:cNvCxnSpPr>
          <p:nvPr/>
        </p:nvCxnSpPr>
        <p:spPr>
          <a:xfrm>
            <a:off x="2919618" y="2545973"/>
            <a:ext cx="0" cy="2063005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23">
            <a:extLst>
              <a:ext uri="{FF2B5EF4-FFF2-40B4-BE49-F238E27FC236}">
                <a16:creationId xmlns:a16="http://schemas.microsoft.com/office/drawing/2014/main" id="{87FBEF99-6FD6-B655-E6AF-0265F07F295F}"/>
              </a:ext>
            </a:extLst>
          </p:cNvPr>
          <p:cNvGrpSpPr/>
          <p:nvPr/>
        </p:nvGrpSpPr>
        <p:grpSpPr>
          <a:xfrm>
            <a:off x="2527036" y="3125762"/>
            <a:ext cx="785169" cy="785168"/>
            <a:chOff x="497531" y="3889557"/>
            <a:chExt cx="1334817" cy="1334816"/>
          </a:xfrm>
        </p:grpSpPr>
        <p:sp>
          <p:nvSpPr>
            <p:cNvPr id="19" name="椭圆 13">
              <a:extLst>
                <a:ext uri="{FF2B5EF4-FFF2-40B4-BE49-F238E27FC236}">
                  <a16:creationId xmlns:a16="http://schemas.microsoft.com/office/drawing/2014/main" id="{5D4C88C6-C3CE-0C71-8B59-65A0DC082EA2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0" name="椭圆 14">
              <a:extLst>
                <a:ext uri="{FF2B5EF4-FFF2-40B4-BE49-F238E27FC236}">
                  <a16:creationId xmlns:a16="http://schemas.microsoft.com/office/drawing/2014/main" id="{D4EE7BD1-95DC-393E-616A-45F52E58A94C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1" name="组合 46">
            <a:extLst>
              <a:ext uri="{FF2B5EF4-FFF2-40B4-BE49-F238E27FC236}">
                <a16:creationId xmlns:a16="http://schemas.microsoft.com/office/drawing/2014/main" id="{C9D5CE7B-7FFE-64D7-E574-748BC4ACE3D1}"/>
              </a:ext>
            </a:extLst>
          </p:cNvPr>
          <p:cNvGrpSpPr/>
          <p:nvPr/>
        </p:nvGrpSpPr>
        <p:grpSpPr>
          <a:xfrm>
            <a:off x="3634201" y="2181397"/>
            <a:ext cx="671998" cy="671997"/>
            <a:chOff x="497531" y="3889557"/>
            <a:chExt cx="1334817" cy="1334816"/>
          </a:xfrm>
        </p:grpSpPr>
        <p:sp>
          <p:nvSpPr>
            <p:cNvPr id="22" name="椭圆 13">
              <a:extLst>
                <a:ext uri="{FF2B5EF4-FFF2-40B4-BE49-F238E27FC236}">
                  <a16:creationId xmlns:a16="http://schemas.microsoft.com/office/drawing/2014/main" id="{2DEB1A33-674E-5185-C124-3A73D19121B9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3" name="椭圆 14">
              <a:extLst>
                <a:ext uri="{FF2B5EF4-FFF2-40B4-BE49-F238E27FC236}">
                  <a16:creationId xmlns:a16="http://schemas.microsoft.com/office/drawing/2014/main" id="{2156C33A-A8A9-250A-6935-721AC7A4C245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4" name="组合 49">
            <a:extLst>
              <a:ext uri="{FF2B5EF4-FFF2-40B4-BE49-F238E27FC236}">
                <a16:creationId xmlns:a16="http://schemas.microsoft.com/office/drawing/2014/main" id="{AA931811-B323-9DAF-A9D5-F118A2701CC7}"/>
              </a:ext>
            </a:extLst>
          </p:cNvPr>
          <p:cNvGrpSpPr/>
          <p:nvPr/>
        </p:nvGrpSpPr>
        <p:grpSpPr>
          <a:xfrm>
            <a:off x="3634201" y="4261487"/>
            <a:ext cx="671998" cy="671997"/>
            <a:chOff x="497531" y="3889557"/>
            <a:chExt cx="1334817" cy="1334816"/>
          </a:xfrm>
        </p:grpSpPr>
        <p:sp>
          <p:nvSpPr>
            <p:cNvPr id="25" name="椭圆 13">
              <a:extLst>
                <a:ext uri="{FF2B5EF4-FFF2-40B4-BE49-F238E27FC236}">
                  <a16:creationId xmlns:a16="http://schemas.microsoft.com/office/drawing/2014/main" id="{BC0437B1-99CA-E0A0-8D53-1A8DC9CEF92B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6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6" name="椭圆 14">
              <a:extLst>
                <a:ext uri="{FF2B5EF4-FFF2-40B4-BE49-F238E27FC236}">
                  <a16:creationId xmlns:a16="http://schemas.microsoft.com/office/drawing/2014/main" id="{6048DEBB-1306-2570-1348-5253BFB04A8E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cxnSp>
        <p:nvCxnSpPr>
          <p:cNvPr id="27" name="直线连接符 53">
            <a:extLst>
              <a:ext uri="{FF2B5EF4-FFF2-40B4-BE49-F238E27FC236}">
                <a16:creationId xmlns:a16="http://schemas.microsoft.com/office/drawing/2014/main" id="{A616B4EE-1D11-CAC8-5C1F-4B69EA59641B}"/>
              </a:ext>
            </a:extLst>
          </p:cNvPr>
          <p:cNvCxnSpPr>
            <a:cxnSpLocks/>
          </p:cNvCxnSpPr>
          <p:nvPr/>
        </p:nvCxnSpPr>
        <p:spPr>
          <a:xfrm>
            <a:off x="4892611" y="3542780"/>
            <a:ext cx="0" cy="2185833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64">
            <a:extLst>
              <a:ext uri="{FF2B5EF4-FFF2-40B4-BE49-F238E27FC236}">
                <a16:creationId xmlns:a16="http://schemas.microsoft.com/office/drawing/2014/main" id="{77E25867-7D78-4EF9-0706-32ABE69D6824}"/>
              </a:ext>
            </a:extLst>
          </p:cNvPr>
          <p:cNvCxnSpPr>
            <a:cxnSpLocks/>
          </p:cNvCxnSpPr>
          <p:nvPr/>
        </p:nvCxnSpPr>
        <p:spPr>
          <a:xfrm>
            <a:off x="4892611" y="3542780"/>
            <a:ext cx="71676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67">
            <a:extLst>
              <a:ext uri="{FF2B5EF4-FFF2-40B4-BE49-F238E27FC236}">
                <a16:creationId xmlns:a16="http://schemas.microsoft.com/office/drawing/2014/main" id="{B2BCECD5-A084-8F7C-7331-D18A25E88C72}"/>
              </a:ext>
            </a:extLst>
          </p:cNvPr>
          <p:cNvCxnSpPr>
            <a:cxnSpLocks/>
          </p:cNvCxnSpPr>
          <p:nvPr/>
        </p:nvCxnSpPr>
        <p:spPr>
          <a:xfrm>
            <a:off x="4892611" y="5726364"/>
            <a:ext cx="71676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79">
            <a:extLst>
              <a:ext uri="{FF2B5EF4-FFF2-40B4-BE49-F238E27FC236}">
                <a16:creationId xmlns:a16="http://schemas.microsoft.com/office/drawing/2014/main" id="{6571F5B0-1D2F-FDEF-DC1D-E4537393548E}"/>
              </a:ext>
            </a:extLst>
          </p:cNvPr>
          <p:cNvGrpSpPr/>
          <p:nvPr/>
        </p:nvGrpSpPr>
        <p:grpSpPr>
          <a:xfrm>
            <a:off x="5456120" y="3233616"/>
            <a:ext cx="889276" cy="544850"/>
            <a:chOff x="5280788" y="3873815"/>
            <a:chExt cx="889276" cy="667463"/>
          </a:xfrm>
        </p:grpSpPr>
        <p:cxnSp>
          <p:nvCxnSpPr>
            <p:cNvPr id="31" name="直线连接符 70">
              <a:extLst>
                <a:ext uri="{FF2B5EF4-FFF2-40B4-BE49-F238E27FC236}">
                  <a16:creationId xmlns:a16="http://schemas.microsoft.com/office/drawing/2014/main" id="{6F351A6C-A903-7706-1F39-91D2A7CBD81F}"/>
                </a:ext>
              </a:extLst>
            </p:cNvPr>
            <p:cNvCxnSpPr>
              <a:cxnSpLocks/>
            </p:cNvCxnSpPr>
            <p:nvPr/>
          </p:nvCxnSpPr>
          <p:spPr>
            <a:xfrm>
              <a:off x="5281301" y="3873815"/>
              <a:ext cx="0" cy="667463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74">
              <a:extLst>
                <a:ext uri="{FF2B5EF4-FFF2-40B4-BE49-F238E27FC236}">
                  <a16:creationId xmlns:a16="http://schemas.microsoft.com/office/drawing/2014/main" id="{B1E11FD4-D84B-8DA2-A8FB-6BFCE4E78B06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3873815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76">
              <a:extLst>
                <a:ext uri="{FF2B5EF4-FFF2-40B4-BE49-F238E27FC236}">
                  <a16:creationId xmlns:a16="http://schemas.microsoft.com/office/drawing/2014/main" id="{FB848038-7E67-0733-A6EA-EBD2BE734A05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4541278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91">
            <a:extLst>
              <a:ext uri="{FF2B5EF4-FFF2-40B4-BE49-F238E27FC236}">
                <a16:creationId xmlns:a16="http://schemas.microsoft.com/office/drawing/2014/main" id="{A912D245-14F8-E225-D145-8848ABEA5F2A}"/>
              </a:ext>
            </a:extLst>
          </p:cNvPr>
          <p:cNvGrpSpPr/>
          <p:nvPr/>
        </p:nvGrpSpPr>
        <p:grpSpPr>
          <a:xfrm>
            <a:off x="6064831" y="2297029"/>
            <a:ext cx="497888" cy="497887"/>
            <a:chOff x="497531" y="3889557"/>
            <a:chExt cx="1334817" cy="1334816"/>
          </a:xfrm>
        </p:grpSpPr>
        <p:sp>
          <p:nvSpPr>
            <p:cNvPr id="35" name="椭圆 13">
              <a:extLst>
                <a:ext uri="{FF2B5EF4-FFF2-40B4-BE49-F238E27FC236}">
                  <a16:creationId xmlns:a16="http://schemas.microsoft.com/office/drawing/2014/main" id="{FBFA4E93-A833-2D12-4BCB-7003F47C923B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椭圆 14">
              <a:extLst>
                <a:ext uri="{FF2B5EF4-FFF2-40B4-BE49-F238E27FC236}">
                  <a16:creationId xmlns:a16="http://schemas.microsoft.com/office/drawing/2014/main" id="{3B4FA0E7-4A12-0A7B-B3A7-79B61CE13729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7" name="组合 94">
            <a:extLst>
              <a:ext uri="{FF2B5EF4-FFF2-40B4-BE49-F238E27FC236}">
                <a16:creationId xmlns:a16="http://schemas.microsoft.com/office/drawing/2014/main" id="{B942A431-8F08-0205-64E6-7B04818555DE}"/>
              </a:ext>
            </a:extLst>
          </p:cNvPr>
          <p:cNvGrpSpPr/>
          <p:nvPr/>
        </p:nvGrpSpPr>
        <p:grpSpPr>
          <a:xfrm>
            <a:off x="6064831" y="3550301"/>
            <a:ext cx="497888" cy="497887"/>
            <a:chOff x="497531" y="3889557"/>
            <a:chExt cx="1334817" cy="1334816"/>
          </a:xfrm>
        </p:grpSpPr>
        <p:sp>
          <p:nvSpPr>
            <p:cNvPr id="38" name="椭圆 13">
              <a:extLst>
                <a:ext uri="{FF2B5EF4-FFF2-40B4-BE49-F238E27FC236}">
                  <a16:creationId xmlns:a16="http://schemas.microsoft.com/office/drawing/2014/main" id="{1033F0F8-BE68-AF6B-0C2E-BF7933483D47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9" name="椭圆 14">
              <a:extLst>
                <a:ext uri="{FF2B5EF4-FFF2-40B4-BE49-F238E27FC236}">
                  <a16:creationId xmlns:a16="http://schemas.microsoft.com/office/drawing/2014/main" id="{DACC03B6-A8F7-89A9-19FB-2BB9E5D382BA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0" name="组合 100">
            <a:extLst>
              <a:ext uri="{FF2B5EF4-FFF2-40B4-BE49-F238E27FC236}">
                <a16:creationId xmlns:a16="http://schemas.microsoft.com/office/drawing/2014/main" id="{67E3509B-076D-A90A-6E9E-9010513C5EEC}"/>
              </a:ext>
            </a:extLst>
          </p:cNvPr>
          <p:cNvGrpSpPr/>
          <p:nvPr/>
        </p:nvGrpSpPr>
        <p:grpSpPr>
          <a:xfrm>
            <a:off x="6064831" y="2998258"/>
            <a:ext cx="497888" cy="497887"/>
            <a:chOff x="497531" y="3889557"/>
            <a:chExt cx="1334817" cy="1334816"/>
          </a:xfrm>
        </p:grpSpPr>
        <p:sp>
          <p:nvSpPr>
            <p:cNvPr id="41" name="椭圆 13">
              <a:extLst>
                <a:ext uri="{FF2B5EF4-FFF2-40B4-BE49-F238E27FC236}">
                  <a16:creationId xmlns:a16="http://schemas.microsoft.com/office/drawing/2014/main" id="{ED162152-20C6-605A-44DD-F5A80EBA476B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6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2" name="椭圆 14">
              <a:extLst>
                <a:ext uri="{FF2B5EF4-FFF2-40B4-BE49-F238E27FC236}">
                  <a16:creationId xmlns:a16="http://schemas.microsoft.com/office/drawing/2014/main" id="{ECDA0437-7A3D-C46A-A31C-AF172C08463A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3" name="组合 103">
            <a:extLst>
              <a:ext uri="{FF2B5EF4-FFF2-40B4-BE49-F238E27FC236}">
                <a16:creationId xmlns:a16="http://schemas.microsoft.com/office/drawing/2014/main" id="{873EB46D-8530-639D-CB05-134C70761836}"/>
              </a:ext>
            </a:extLst>
          </p:cNvPr>
          <p:cNvGrpSpPr/>
          <p:nvPr/>
        </p:nvGrpSpPr>
        <p:grpSpPr>
          <a:xfrm>
            <a:off x="5456120" y="4321311"/>
            <a:ext cx="889276" cy="544850"/>
            <a:chOff x="5280788" y="3873815"/>
            <a:chExt cx="889276" cy="667463"/>
          </a:xfrm>
        </p:grpSpPr>
        <p:cxnSp>
          <p:nvCxnSpPr>
            <p:cNvPr id="44" name="直线连接符 104">
              <a:extLst>
                <a:ext uri="{FF2B5EF4-FFF2-40B4-BE49-F238E27FC236}">
                  <a16:creationId xmlns:a16="http://schemas.microsoft.com/office/drawing/2014/main" id="{9357D792-C562-C6ED-C13B-3293E32C1E27}"/>
                </a:ext>
              </a:extLst>
            </p:cNvPr>
            <p:cNvCxnSpPr>
              <a:cxnSpLocks/>
            </p:cNvCxnSpPr>
            <p:nvPr/>
          </p:nvCxnSpPr>
          <p:spPr>
            <a:xfrm>
              <a:off x="5281301" y="3873815"/>
              <a:ext cx="0" cy="667463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线连接符 105">
              <a:extLst>
                <a:ext uri="{FF2B5EF4-FFF2-40B4-BE49-F238E27FC236}">
                  <a16:creationId xmlns:a16="http://schemas.microsoft.com/office/drawing/2014/main" id="{50971714-0E94-EEF1-879D-AF28C2A81AF3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3873815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线连接符 106">
              <a:extLst>
                <a:ext uri="{FF2B5EF4-FFF2-40B4-BE49-F238E27FC236}">
                  <a16:creationId xmlns:a16="http://schemas.microsoft.com/office/drawing/2014/main" id="{7743C88E-D594-40BF-058D-B4F43A31A721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4541278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107">
            <a:extLst>
              <a:ext uri="{FF2B5EF4-FFF2-40B4-BE49-F238E27FC236}">
                <a16:creationId xmlns:a16="http://schemas.microsoft.com/office/drawing/2014/main" id="{5EAB81EB-360C-D8F0-0034-D1ADEA9D3BCC}"/>
              </a:ext>
            </a:extLst>
          </p:cNvPr>
          <p:cNvGrpSpPr/>
          <p:nvPr/>
        </p:nvGrpSpPr>
        <p:grpSpPr>
          <a:xfrm>
            <a:off x="6064831" y="4613142"/>
            <a:ext cx="497888" cy="497887"/>
            <a:chOff x="497531" y="3889557"/>
            <a:chExt cx="1334817" cy="1334816"/>
          </a:xfrm>
        </p:grpSpPr>
        <p:sp>
          <p:nvSpPr>
            <p:cNvPr id="48" name="椭圆 13">
              <a:extLst>
                <a:ext uri="{FF2B5EF4-FFF2-40B4-BE49-F238E27FC236}">
                  <a16:creationId xmlns:a16="http://schemas.microsoft.com/office/drawing/2014/main" id="{A54E36D6-F3D2-D8C0-BA27-44CCF380CF60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9" name="椭圆 14">
              <a:extLst>
                <a:ext uri="{FF2B5EF4-FFF2-40B4-BE49-F238E27FC236}">
                  <a16:creationId xmlns:a16="http://schemas.microsoft.com/office/drawing/2014/main" id="{CA12B3CD-0A31-A2D1-6BB0-B6CBEE4D3D1A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0" name="组合 110">
            <a:extLst>
              <a:ext uri="{FF2B5EF4-FFF2-40B4-BE49-F238E27FC236}">
                <a16:creationId xmlns:a16="http://schemas.microsoft.com/office/drawing/2014/main" id="{43C43A84-D608-495B-65C1-D8A2D88CDEFC}"/>
              </a:ext>
            </a:extLst>
          </p:cNvPr>
          <p:cNvGrpSpPr/>
          <p:nvPr/>
        </p:nvGrpSpPr>
        <p:grpSpPr>
          <a:xfrm>
            <a:off x="6064831" y="4061099"/>
            <a:ext cx="497888" cy="497887"/>
            <a:chOff x="497531" y="3889557"/>
            <a:chExt cx="1334817" cy="1334816"/>
          </a:xfrm>
        </p:grpSpPr>
        <p:sp>
          <p:nvSpPr>
            <p:cNvPr id="51" name="椭圆 13">
              <a:extLst>
                <a:ext uri="{FF2B5EF4-FFF2-40B4-BE49-F238E27FC236}">
                  <a16:creationId xmlns:a16="http://schemas.microsoft.com/office/drawing/2014/main" id="{71DF2370-910E-34F7-08BB-4D458D9D7FCD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6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2" name="椭圆 14">
              <a:extLst>
                <a:ext uri="{FF2B5EF4-FFF2-40B4-BE49-F238E27FC236}">
                  <a16:creationId xmlns:a16="http://schemas.microsoft.com/office/drawing/2014/main" id="{E3F312A2-CADF-66DB-576E-2AF5B3D99C4F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3" name="组合 58">
            <a:extLst>
              <a:ext uri="{FF2B5EF4-FFF2-40B4-BE49-F238E27FC236}">
                <a16:creationId xmlns:a16="http://schemas.microsoft.com/office/drawing/2014/main" id="{D7B4BC7F-5CB8-7CF6-9F74-5D7CC975CB3D}"/>
              </a:ext>
            </a:extLst>
          </p:cNvPr>
          <p:cNvGrpSpPr/>
          <p:nvPr/>
        </p:nvGrpSpPr>
        <p:grpSpPr>
          <a:xfrm>
            <a:off x="5214607" y="4347788"/>
            <a:ext cx="497888" cy="497887"/>
            <a:chOff x="497531" y="3889557"/>
            <a:chExt cx="1334817" cy="1334816"/>
          </a:xfrm>
        </p:grpSpPr>
        <p:sp>
          <p:nvSpPr>
            <p:cNvPr id="54" name="椭圆 13">
              <a:extLst>
                <a:ext uri="{FF2B5EF4-FFF2-40B4-BE49-F238E27FC236}">
                  <a16:creationId xmlns:a16="http://schemas.microsoft.com/office/drawing/2014/main" id="{47CEFE12-A163-7ED1-871D-5E631F85FAE0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5" name="椭圆 14">
              <a:extLst>
                <a:ext uri="{FF2B5EF4-FFF2-40B4-BE49-F238E27FC236}">
                  <a16:creationId xmlns:a16="http://schemas.microsoft.com/office/drawing/2014/main" id="{93AE9858-9CF1-2287-0181-61E456F614F6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id="{0298DC5B-C4D3-AE32-20FA-01C182B89AA9}"/>
              </a:ext>
            </a:extLst>
          </p:cNvPr>
          <p:cNvGrpSpPr/>
          <p:nvPr/>
        </p:nvGrpSpPr>
        <p:grpSpPr>
          <a:xfrm>
            <a:off x="5207176" y="3267473"/>
            <a:ext cx="497888" cy="497887"/>
            <a:chOff x="497531" y="3889557"/>
            <a:chExt cx="1334817" cy="1334816"/>
          </a:xfrm>
        </p:grpSpPr>
        <p:sp>
          <p:nvSpPr>
            <p:cNvPr id="57" name="椭圆 13">
              <a:extLst>
                <a:ext uri="{FF2B5EF4-FFF2-40B4-BE49-F238E27FC236}">
                  <a16:creationId xmlns:a16="http://schemas.microsoft.com/office/drawing/2014/main" id="{00550A92-8F0C-040D-F784-27C7BB7B300C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8" name="椭圆 14">
              <a:extLst>
                <a:ext uri="{FF2B5EF4-FFF2-40B4-BE49-F238E27FC236}">
                  <a16:creationId xmlns:a16="http://schemas.microsoft.com/office/drawing/2014/main" id="{AEB1CCB0-71C7-7394-D5FB-6591D3835146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9" name="组合 61">
            <a:extLst>
              <a:ext uri="{FF2B5EF4-FFF2-40B4-BE49-F238E27FC236}">
                <a16:creationId xmlns:a16="http://schemas.microsoft.com/office/drawing/2014/main" id="{C4DA3A23-9B7C-D767-33C9-FA391510F629}"/>
              </a:ext>
            </a:extLst>
          </p:cNvPr>
          <p:cNvGrpSpPr/>
          <p:nvPr/>
        </p:nvGrpSpPr>
        <p:grpSpPr>
          <a:xfrm>
            <a:off x="5214607" y="5477420"/>
            <a:ext cx="497888" cy="497887"/>
            <a:chOff x="497531" y="3889557"/>
            <a:chExt cx="1334817" cy="1334816"/>
          </a:xfrm>
        </p:grpSpPr>
        <p:sp>
          <p:nvSpPr>
            <p:cNvPr id="60" name="椭圆 13">
              <a:extLst>
                <a:ext uri="{FF2B5EF4-FFF2-40B4-BE49-F238E27FC236}">
                  <a16:creationId xmlns:a16="http://schemas.microsoft.com/office/drawing/2014/main" id="{8ECAA2FC-230E-67C5-9791-CADF3ECF60DB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1" name="椭圆 14">
              <a:extLst>
                <a:ext uri="{FF2B5EF4-FFF2-40B4-BE49-F238E27FC236}">
                  <a16:creationId xmlns:a16="http://schemas.microsoft.com/office/drawing/2014/main" id="{DA4C6786-2135-0FAC-BC3C-90A6EBF9D7E8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62" name="矩形 123">
            <a:extLst>
              <a:ext uri="{FF2B5EF4-FFF2-40B4-BE49-F238E27FC236}">
                <a16:creationId xmlns:a16="http://schemas.microsoft.com/office/drawing/2014/main" id="{E5BB612A-E41F-942D-0FCA-D33C6ED3BFF4}"/>
              </a:ext>
            </a:extLst>
          </p:cNvPr>
          <p:cNvSpPr/>
          <p:nvPr/>
        </p:nvSpPr>
        <p:spPr>
          <a:xfrm>
            <a:off x="5733371" y="5620401"/>
            <a:ext cx="168988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>
                <a:solidFill>
                  <a:schemeClr val="bg1"/>
                </a:solidFill>
              </a:rPr>
              <a:t>Content identification</a:t>
            </a:r>
            <a:endParaRPr lang="en-US" sz="1100">
              <a:solidFill>
                <a:schemeClr val="bg1"/>
              </a:solidFill>
            </a:endParaRPr>
          </a:p>
        </p:txBody>
      </p:sp>
      <p:sp>
        <p:nvSpPr>
          <p:cNvPr id="63" name="矩形 124">
            <a:extLst>
              <a:ext uri="{FF2B5EF4-FFF2-40B4-BE49-F238E27FC236}">
                <a16:creationId xmlns:a16="http://schemas.microsoft.com/office/drawing/2014/main" id="{625A22BE-FEED-7084-AB1B-A69C87237E37}"/>
              </a:ext>
            </a:extLst>
          </p:cNvPr>
          <p:cNvSpPr/>
          <p:nvPr/>
        </p:nvSpPr>
        <p:spPr>
          <a:xfrm>
            <a:off x="2160968" y="4886141"/>
            <a:ext cx="154080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050" b="1">
                <a:solidFill>
                  <a:schemeClr val="bg1"/>
                </a:solidFill>
              </a:rPr>
              <a:t>Allowed in company</a:t>
            </a:r>
          </a:p>
          <a:p>
            <a:pPr algn="r"/>
            <a:r>
              <a:rPr lang="en-US" altLang="zh-CN" sz="1050">
                <a:solidFill>
                  <a:srgbClr val="00B0F0"/>
                </a:solidFill>
              </a:rPr>
              <a:t>Status: Sanctioned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64" name="矩形 125">
            <a:extLst>
              <a:ext uri="{FF2B5EF4-FFF2-40B4-BE49-F238E27FC236}">
                <a16:creationId xmlns:a16="http://schemas.microsoft.com/office/drawing/2014/main" id="{ACB4C235-3955-DF73-A0F7-1911CFAAE026}"/>
              </a:ext>
            </a:extLst>
          </p:cNvPr>
          <p:cNvSpPr/>
          <p:nvPr/>
        </p:nvSpPr>
        <p:spPr>
          <a:xfrm>
            <a:off x="1868813" y="1928190"/>
            <a:ext cx="18020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050" b="1">
                <a:solidFill>
                  <a:schemeClr val="bg1"/>
                </a:solidFill>
              </a:rPr>
              <a:t>Not allowed in company</a:t>
            </a:r>
          </a:p>
          <a:p>
            <a:pPr algn="r"/>
            <a:r>
              <a:rPr lang="en-US" altLang="zh-CN" sz="1050">
                <a:solidFill>
                  <a:srgbClr val="00B0F0"/>
                </a:solidFill>
              </a:rPr>
              <a:t>Status: Unsanctioned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65" name="矩形 128">
            <a:extLst>
              <a:ext uri="{FF2B5EF4-FFF2-40B4-BE49-F238E27FC236}">
                <a16:creationId xmlns:a16="http://schemas.microsoft.com/office/drawing/2014/main" id="{6DB6D35B-C5A7-904F-6404-1881170D298E}"/>
              </a:ext>
            </a:extLst>
          </p:cNvPr>
          <p:cNvSpPr/>
          <p:nvPr/>
        </p:nvSpPr>
        <p:spPr>
          <a:xfrm>
            <a:off x="1556916" y="1400445"/>
            <a:ext cx="15295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00B0F0"/>
                </a:solidFill>
              </a:rPr>
              <a:t>SaaS Analysis</a:t>
            </a:r>
            <a:endParaRPr lang="en-US" sz="1600" b="1">
              <a:solidFill>
                <a:srgbClr val="00B0F0"/>
              </a:solidFill>
            </a:endParaRPr>
          </a:p>
        </p:txBody>
      </p:sp>
      <p:sp>
        <p:nvSpPr>
          <p:cNvPr id="66" name="矩形 129">
            <a:extLst>
              <a:ext uri="{FF2B5EF4-FFF2-40B4-BE49-F238E27FC236}">
                <a16:creationId xmlns:a16="http://schemas.microsoft.com/office/drawing/2014/main" id="{3AA805A7-6B11-F2D4-D6CE-253825F8F1D8}"/>
              </a:ext>
            </a:extLst>
          </p:cNvPr>
          <p:cNvSpPr/>
          <p:nvPr/>
        </p:nvSpPr>
        <p:spPr>
          <a:xfrm>
            <a:off x="5015054" y="1410374"/>
            <a:ext cx="20874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00B0F0"/>
                </a:solidFill>
              </a:rPr>
              <a:t>Policy Enforcement</a:t>
            </a:r>
            <a:endParaRPr lang="en-US" sz="1600" b="1">
              <a:solidFill>
                <a:srgbClr val="00B0F0"/>
              </a:solidFill>
            </a:endParaRPr>
          </a:p>
        </p:txBody>
      </p:sp>
      <p:sp>
        <p:nvSpPr>
          <p:cNvPr id="67" name="矩形 130">
            <a:extLst>
              <a:ext uri="{FF2B5EF4-FFF2-40B4-BE49-F238E27FC236}">
                <a16:creationId xmlns:a16="http://schemas.microsoft.com/office/drawing/2014/main" id="{BD50E866-6547-EF36-FBA9-4FA38B225381}"/>
              </a:ext>
            </a:extLst>
          </p:cNvPr>
          <p:cNvSpPr/>
          <p:nvPr/>
        </p:nvSpPr>
        <p:spPr>
          <a:xfrm>
            <a:off x="6479126" y="2419014"/>
            <a:ext cx="90281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050">
                <a:solidFill>
                  <a:schemeClr val="bg1"/>
                </a:solidFill>
              </a:rPr>
              <a:t>Block Apps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68" name="矩形 131">
            <a:extLst>
              <a:ext uri="{FF2B5EF4-FFF2-40B4-BE49-F238E27FC236}">
                <a16:creationId xmlns:a16="http://schemas.microsoft.com/office/drawing/2014/main" id="{FA948524-7977-6D35-AD48-84F9E634085A}"/>
              </a:ext>
            </a:extLst>
          </p:cNvPr>
          <p:cNvSpPr/>
          <p:nvPr/>
        </p:nvSpPr>
        <p:spPr>
          <a:xfrm>
            <a:off x="6641051" y="3303166"/>
            <a:ext cx="86628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50">
                <a:solidFill>
                  <a:schemeClr val="bg1"/>
                </a:solidFill>
              </a:rPr>
              <a:t>Account Control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69" name="矩形 132">
            <a:extLst>
              <a:ext uri="{FF2B5EF4-FFF2-40B4-BE49-F238E27FC236}">
                <a16:creationId xmlns:a16="http://schemas.microsoft.com/office/drawing/2014/main" id="{720C5498-A11C-A1D2-F0BD-9D85BB4B7DEB}"/>
              </a:ext>
            </a:extLst>
          </p:cNvPr>
          <p:cNvSpPr/>
          <p:nvPr/>
        </p:nvSpPr>
        <p:spPr>
          <a:xfrm>
            <a:off x="6641051" y="4387944"/>
            <a:ext cx="952012" cy="41549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altLang="zh-CN" sz="1050">
                <a:solidFill>
                  <a:schemeClr val="bg1"/>
                </a:solidFill>
              </a:rPr>
              <a:t>Application Control</a:t>
            </a:r>
          </a:p>
        </p:txBody>
      </p:sp>
      <p:pic>
        <p:nvPicPr>
          <p:cNvPr id="70" name="图形 135">
            <a:extLst>
              <a:ext uri="{FF2B5EF4-FFF2-40B4-BE49-F238E27FC236}">
                <a16:creationId xmlns:a16="http://schemas.microsoft.com/office/drawing/2014/main" id="{82E096EB-84EC-240E-FCAD-45DCA1D311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04776" y="3296769"/>
            <a:ext cx="437960" cy="437960"/>
          </a:xfrm>
          <a:prstGeom prst="rect">
            <a:avLst/>
          </a:prstGeom>
        </p:spPr>
      </p:pic>
      <p:pic>
        <p:nvPicPr>
          <p:cNvPr id="71" name="图形 137">
            <a:extLst>
              <a:ext uri="{FF2B5EF4-FFF2-40B4-BE49-F238E27FC236}">
                <a16:creationId xmlns:a16="http://schemas.microsoft.com/office/drawing/2014/main" id="{53F7DD46-2EBC-EEBD-0878-E59095F03F9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99735" y="3114035"/>
            <a:ext cx="222030" cy="222030"/>
          </a:xfrm>
          <a:prstGeom prst="rect">
            <a:avLst/>
          </a:prstGeom>
        </p:spPr>
      </p:pic>
      <p:pic>
        <p:nvPicPr>
          <p:cNvPr id="72" name="图形 139">
            <a:extLst>
              <a:ext uri="{FF2B5EF4-FFF2-40B4-BE49-F238E27FC236}">
                <a16:creationId xmlns:a16="http://schemas.microsoft.com/office/drawing/2014/main" id="{E317FF5E-8FCD-A856-E93B-82241283213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76109" y="3668313"/>
            <a:ext cx="272068" cy="272068"/>
          </a:xfrm>
          <a:prstGeom prst="rect">
            <a:avLst/>
          </a:prstGeom>
        </p:spPr>
      </p:pic>
      <p:pic>
        <p:nvPicPr>
          <p:cNvPr id="73" name="图形 141">
            <a:extLst>
              <a:ext uri="{FF2B5EF4-FFF2-40B4-BE49-F238E27FC236}">
                <a16:creationId xmlns:a16="http://schemas.microsoft.com/office/drawing/2014/main" id="{76284EDA-1155-30E8-2DD2-B66EC925846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58464" y="4497115"/>
            <a:ext cx="193243" cy="193243"/>
          </a:xfrm>
          <a:prstGeom prst="rect">
            <a:avLst/>
          </a:prstGeom>
        </p:spPr>
      </p:pic>
      <p:pic>
        <p:nvPicPr>
          <p:cNvPr id="74" name="图形 143">
            <a:extLst>
              <a:ext uri="{FF2B5EF4-FFF2-40B4-BE49-F238E27FC236}">
                <a16:creationId xmlns:a16="http://schemas.microsoft.com/office/drawing/2014/main" id="{0763A6CC-9FB0-BB92-931B-2965419FF4B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171364" y="4165271"/>
            <a:ext cx="276813" cy="276813"/>
          </a:xfrm>
          <a:prstGeom prst="rect">
            <a:avLst/>
          </a:prstGeom>
        </p:spPr>
      </p:pic>
      <p:pic>
        <p:nvPicPr>
          <p:cNvPr id="75" name="图形 145">
            <a:extLst>
              <a:ext uri="{FF2B5EF4-FFF2-40B4-BE49-F238E27FC236}">
                <a16:creationId xmlns:a16="http://schemas.microsoft.com/office/drawing/2014/main" id="{5E3B8DF0-9A0F-6730-CE10-C9280BE643EB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187611" y="4747525"/>
            <a:ext cx="254232" cy="254232"/>
          </a:xfrm>
          <a:prstGeom prst="rect">
            <a:avLst/>
          </a:prstGeom>
        </p:spPr>
      </p:pic>
      <p:pic>
        <p:nvPicPr>
          <p:cNvPr id="76" name="图形 147">
            <a:extLst>
              <a:ext uri="{FF2B5EF4-FFF2-40B4-BE49-F238E27FC236}">
                <a16:creationId xmlns:a16="http://schemas.microsoft.com/office/drawing/2014/main" id="{5BB6C404-3C8B-516C-AB04-1A9988E3DD1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8372" y="4396240"/>
            <a:ext cx="379855" cy="379855"/>
          </a:xfrm>
          <a:prstGeom prst="rect">
            <a:avLst/>
          </a:prstGeom>
        </p:spPr>
      </p:pic>
      <p:pic>
        <p:nvPicPr>
          <p:cNvPr id="77" name="图形 149">
            <a:extLst>
              <a:ext uri="{FF2B5EF4-FFF2-40B4-BE49-F238E27FC236}">
                <a16:creationId xmlns:a16="http://schemas.microsoft.com/office/drawing/2014/main" id="{48EAFF7B-5064-71AD-4BFE-E0C9CA649F04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3797945" y="2321883"/>
            <a:ext cx="344508" cy="344508"/>
          </a:xfrm>
          <a:prstGeom prst="rect">
            <a:avLst/>
          </a:prstGeom>
        </p:spPr>
      </p:pic>
      <p:grpSp>
        <p:nvGrpSpPr>
          <p:cNvPr id="78" name="组合 154">
            <a:extLst>
              <a:ext uri="{FF2B5EF4-FFF2-40B4-BE49-F238E27FC236}">
                <a16:creationId xmlns:a16="http://schemas.microsoft.com/office/drawing/2014/main" id="{8B994AE4-FFE4-514A-E44C-8F5A7EA2EC74}"/>
              </a:ext>
            </a:extLst>
          </p:cNvPr>
          <p:cNvGrpSpPr/>
          <p:nvPr/>
        </p:nvGrpSpPr>
        <p:grpSpPr>
          <a:xfrm>
            <a:off x="6205759" y="2433382"/>
            <a:ext cx="213830" cy="213830"/>
            <a:chOff x="6748075" y="2569153"/>
            <a:chExt cx="256991" cy="256991"/>
          </a:xfrm>
        </p:grpSpPr>
        <p:sp>
          <p:nvSpPr>
            <p:cNvPr id="79" name="椭圆 150">
              <a:extLst>
                <a:ext uri="{FF2B5EF4-FFF2-40B4-BE49-F238E27FC236}">
                  <a16:creationId xmlns:a16="http://schemas.microsoft.com/office/drawing/2014/main" id="{06AD9B4D-E6E7-3CBB-3492-1469DB392D9F}"/>
                </a:ext>
              </a:extLst>
            </p:cNvPr>
            <p:cNvSpPr/>
            <p:nvPr/>
          </p:nvSpPr>
          <p:spPr>
            <a:xfrm>
              <a:off x="6748075" y="2569153"/>
              <a:ext cx="256991" cy="256991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0" name="直线连接符 152">
              <a:extLst>
                <a:ext uri="{FF2B5EF4-FFF2-40B4-BE49-F238E27FC236}">
                  <a16:creationId xmlns:a16="http://schemas.microsoft.com/office/drawing/2014/main" id="{B46B4E5A-6AC5-AB24-B4E3-42AF39A7067F}"/>
                </a:ext>
              </a:extLst>
            </p:cNvPr>
            <p:cNvCxnSpPr>
              <a:cxnSpLocks/>
            </p:cNvCxnSpPr>
            <p:nvPr/>
          </p:nvCxnSpPr>
          <p:spPr>
            <a:xfrm>
              <a:off x="6815391" y="2702745"/>
              <a:ext cx="116007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1" name="图形 156">
            <a:extLst>
              <a:ext uri="{FF2B5EF4-FFF2-40B4-BE49-F238E27FC236}">
                <a16:creationId xmlns:a16="http://schemas.microsoft.com/office/drawing/2014/main" id="{6D17D231-B95E-1662-EB6D-6C0AC91A8ED8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5337364" y="3371591"/>
            <a:ext cx="234371" cy="234371"/>
          </a:xfrm>
          <a:prstGeom prst="rect">
            <a:avLst/>
          </a:prstGeom>
        </p:spPr>
      </p:pic>
      <p:pic>
        <p:nvPicPr>
          <p:cNvPr id="82" name="图形 158">
            <a:extLst>
              <a:ext uri="{FF2B5EF4-FFF2-40B4-BE49-F238E27FC236}">
                <a16:creationId xmlns:a16="http://schemas.microsoft.com/office/drawing/2014/main" id="{A2169520-0A12-F389-FE7C-78262BD2D158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5323702" y="5577256"/>
            <a:ext cx="279698" cy="279698"/>
          </a:xfrm>
          <a:prstGeom prst="rect">
            <a:avLst/>
          </a:prstGeom>
        </p:spPr>
      </p:pic>
      <p:sp>
        <p:nvSpPr>
          <p:cNvPr id="84" name="矩形 20">
            <a:extLst>
              <a:ext uri="{FF2B5EF4-FFF2-40B4-BE49-F238E27FC236}">
                <a16:creationId xmlns:a16="http://schemas.microsoft.com/office/drawing/2014/main" id="{4FC1FC07-28ED-A4AC-0C63-95490903909A}"/>
              </a:ext>
            </a:extLst>
          </p:cNvPr>
          <p:cNvSpPr/>
          <p:nvPr/>
        </p:nvSpPr>
        <p:spPr>
          <a:xfrm>
            <a:off x="579651" y="200326"/>
            <a:ext cx="62151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Solution Pillar – Shadow IT (Control)</a:t>
            </a:r>
          </a:p>
        </p:txBody>
      </p:sp>
    </p:spTree>
    <p:extLst>
      <p:ext uri="{BB962C8B-B14F-4D97-AF65-F5344CB8AC3E}">
        <p14:creationId xmlns:p14="http://schemas.microsoft.com/office/powerpoint/2010/main" val="30545183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C56041-A252-51EC-F362-5AE349A7A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A1E6096-1545-8844-ADD1-051E8B7FA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sp>
        <p:nvSpPr>
          <p:cNvPr id="5" name="矩形 20">
            <a:extLst>
              <a:ext uri="{FF2B5EF4-FFF2-40B4-BE49-F238E27FC236}">
                <a16:creationId xmlns:a16="http://schemas.microsoft.com/office/drawing/2014/main" id="{939CF677-49CC-2006-B5E8-440C50309DBC}"/>
              </a:ext>
            </a:extLst>
          </p:cNvPr>
          <p:cNvSpPr/>
          <p:nvPr/>
        </p:nvSpPr>
        <p:spPr>
          <a:xfrm>
            <a:off x="579651" y="200326"/>
            <a:ext cx="72074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Solution Pillar – Report Center (Analytics)</a:t>
            </a:r>
          </a:p>
        </p:txBody>
      </p:sp>
      <p:sp>
        <p:nvSpPr>
          <p:cNvPr id="7" name="文本框 12">
            <a:extLst>
              <a:ext uri="{FF2B5EF4-FFF2-40B4-BE49-F238E27FC236}">
                <a16:creationId xmlns:a16="http://schemas.microsoft.com/office/drawing/2014/main" id="{7D1F0116-0D77-0B90-CA19-4BD24EC125F4}"/>
              </a:ext>
            </a:extLst>
          </p:cNvPr>
          <p:cNvSpPr txBox="1"/>
          <p:nvPr/>
        </p:nvSpPr>
        <p:spPr>
          <a:xfrm>
            <a:off x="8831136" y="2138812"/>
            <a:ext cx="208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Report </a:t>
            </a:r>
            <a:r>
              <a:rPr lang="en-MY" altLang="zh-CN" sz="2000" b="1" kern="0" dirty="0" err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Center</a:t>
            </a:r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BE4109-69AA-F4F7-F3CE-9D0C05142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91" y="1471005"/>
            <a:ext cx="7807890" cy="3804958"/>
          </a:xfrm>
          <a:prstGeom prst="rect">
            <a:avLst/>
          </a:prstGeom>
        </p:spPr>
      </p:pic>
      <p:sp>
        <p:nvSpPr>
          <p:cNvPr id="11" name="文本框 13">
            <a:extLst>
              <a:ext uri="{FF2B5EF4-FFF2-40B4-BE49-F238E27FC236}">
                <a16:creationId xmlns:a16="http://schemas.microsoft.com/office/drawing/2014/main" id="{572834AA-5BEC-BB3D-5644-E19170A73ECF}"/>
              </a:ext>
            </a:extLst>
          </p:cNvPr>
          <p:cNvSpPr txBox="1"/>
          <p:nvPr/>
        </p:nvSpPr>
        <p:spPr>
          <a:xfrm>
            <a:off x="8831136" y="2678319"/>
            <a:ext cx="2743201" cy="18921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Compliance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AUP Violation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Investigation</a:t>
            </a:r>
          </a:p>
        </p:txBody>
      </p:sp>
    </p:spTree>
    <p:extLst>
      <p:ext uri="{BB962C8B-B14F-4D97-AF65-F5344CB8AC3E}">
        <p14:creationId xmlns:p14="http://schemas.microsoft.com/office/powerpoint/2010/main" val="10478113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F7E9CD-48AA-B721-5FC7-DD0703EEE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847D444-93FF-E563-4A23-B75A80978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sp>
        <p:nvSpPr>
          <p:cNvPr id="5" name="矩形 20">
            <a:extLst>
              <a:ext uri="{FF2B5EF4-FFF2-40B4-BE49-F238E27FC236}">
                <a16:creationId xmlns:a16="http://schemas.microsoft.com/office/drawing/2014/main" id="{932E561D-1CC3-1B19-80B3-2BCA9170BA1E}"/>
              </a:ext>
            </a:extLst>
          </p:cNvPr>
          <p:cNvSpPr/>
          <p:nvPr/>
        </p:nvSpPr>
        <p:spPr>
          <a:xfrm>
            <a:off x="579651" y="200326"/>
            <a:ext cx="51122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Solution Pillar – BI (Analytics)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16F2E7-DF39-465B-E755-28231158C7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976" y="1443094"/>
            <a:ext cx="7385002" cy="3591972"/>
          </a:xfrm>
          <a:prstGeom prst="rect">
            <a:avLst/>
          </a:prstGeom>
        </p:spPr>
      </p:pic>
      <p:sp>
        <p:nvSpPr>
          <p:cNvPr id="9" name="文本框 12">
            <a:extLst>
              <a:ext uri="{FF2B5EF4-FFF2-40B4-BE49-F238E27FC236}">
                <a16:creationId xmlns:a16="http://schemas.microsoft.com/office/drawing/2014/main" id="{B4C7D904-56C2-BBDB-87B2-2A2FA1000733}"/>
              </a:ext>
            </a:extLst>
          </p:cNvPr>
          <p:cNvSpPr txBox="1"/>
          <p:nvPr/>
        </p:nvSpPr>
        <p:spPr>
          <a:xfrm>
            <a:off x="8680823" y="1892267"/>
            <a:ext cx="29433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Business Intelligence</a:t>
            </a:r>
          </a:p>
          <a:p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文本框 13">
            <a:extLst>
              <a:ext uri="{FF2B5EF4-FFF2-40B4-BE49-F238E27FC236}">
                <a16:creationId xmlns:a16="http://schemas.microsoft.com/office/drawing/2014/main" id="{35739C3F-7CD3-6B6C-DAD8-A81B2AEE1EF7}"/>
              </a:ext>
            </a:extLst>
          </p:cNvPr>
          <p:cNvSpPr txBox="1"/>
          <p:nvPr/>
        </p:nvSpPr>
        <p:spPr>
          <a:xfrm>
            <a:off x="8680823" y="2397662"/>
            <a:ext cx="2743201" cy="26308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Single Pane of Glass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Overall Assessment 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Bandwidth Analytics, Electricity Waste Analytics,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Leased Line Analytics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9404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216AF0-2CCF-1042-CA8A-3E9F1D40B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206B07-D05B-371B-C03B-6C7ECFA7DCA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FA14F5-88AB-F511-62F1-A8B14E6D9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sp>
        <p:nvSpPr>
          <p:cNvPr id="6" name="矩形 15">
            <a:extLst>
              <a:ext uri="{FF2B5EF4-FFF2-40B4-BE49-F238E27FC236}">
                <a16:creationId xmlns:a16="http://schemas.microsoft.com/office/drawing/2014/main" id="{48B3F795-9E36-47F0-3BD3-0C5CFF8D7256}"/>
              </a:ext>
            </a:extLst>
          </p:cNvPr>
          <p:cNvSpPr/>
          <p:nvPr/>
        </p:nvSpPr>
        <p:spPr>
          <a:xfrm>
            <a:off x="579651" y="200326"/>
            <a:ext cx="24112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</a:t>
            </a:r>
          </a:p>
        </p:txBody>
      </p:sp>
      <p:cxnSp>
        <p:nvCxnSpPr>
          <p:cNvPr id="7" name="Straight Connector 20">
            <a:extLst>
              <a:ext uri="{FF2B5EF4-FFF2-40B4-BE49-F238E27FC236}">
                <a16:creationId xmlns:a16="http://schemas.microsoft.com/office/drawing/2014/main" id="{22F54055-F8D8-0BD9-989A-1F75AA3B4FCC}"/>
              </a:ext>
            </a:extLst>
          </p:cNvPr>
          <p:cNvCxnSpPr/>
          <p:nvPr/>
        </p:nvCxnSpPr>
        <p:spPr>
          <a:xfrm flipH="1" flipV="1">
            <a:off x="4082263" y="3655618"/>
            <a:ext cx="0" cy="639797"/>
          </a:xfrm>
          <a:prstGeom prst="line">
            <a:avLst/>
          </a:prstGeom>
          <a:solidFill>
            <a:srgbClr val="92D04F"/>
          </a:solidFill>
          <a:ln w="19050" cmpd="sng">
            <a:solidFill>
              <a:schemeClr val="accent6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1">
            <a:extLst>
              <a:ext uri="{FF2B5EF4-FFF2-40B4-BE49-F238E27FC236}">
                <a16:creationId xmlns:a16="http://schemas.microsoft.com/office/drawing/2014/main" id="{AE08D96E-FE56-5F3E-C30C-8E2C4008B60A}"/>
              </a:ext>
            </a:extLst>
          </p:cNvPr>
          <p:cNvCxnSpPr/>
          <p:nvPr/>
        </p:nvCxnSpPr>
        <p:spPr>
          <a:xfrm flipH="1" flipV="1">
            <a:off x="6109612" y="2971367"/>
            <a:ext cx="0" cy="639798"/>
          </a:xfrm>
          <a:prstGeom prst="line">
            <a:avLst/>
          </a:prstGeom>
          <a:solidFill>
            <a:srgbClr val="0A7DF1"/>
          </a:solidFill>
          <a:ln w="19050" cmpd="sng">
            <a:solidFill>
              <a:srgbClr val="4472C4"/>
            </a:solidFill>
            <a:head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2">
            <a:extLst>
              <a:ext uri="{FF2B5EF4-FFF2-40B4-BE49-F238E27FC236}">
                <a16:creationId xmlns:a16="http://schemas.microsoft.com/office/drawing/2014/main" id="{64AFA070-8652-82B4-A430-E559F38C0E1B}"/>
              </a:ext>
            </a:extLst>
          </p:cNvPr>
          <p:cNvCxnSpPr/>
          <p:nvPr/>
        </p:nvCxnSpPr>
        <p:spPr>
          <a:xfrm flipH="1" flipV="1">
            <a:off x="8136961" y="3655618"/>
            <a:ext cx="0" cy="639797"/>
          </a:xfrm>
          <a:prstGeom prst="line">
            <a:avLst/>
          </a:prstGeom>
          <a:ln w="19050" cmpd="sng">
            <a:solidFill>
              <a:schemeClr val="accent6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3">
            <a:extLst>
              <a:ext uri="{FF2B5EF4-FFF2-40B4-BE49-F238E27FC236}">
                <a16:creationId xmlns:a16="http://schemas.microsoft.com/office/drawing/2014/main" id="{3A768482-06B3-8AEE-4320-6EEFEAE1FD71}"/>
              </a:ext>
            </a:extLst>
          </p:cNvPr>
          <p:cNvCxnSpPr/>
          <p:nvPr/>
        </p:nvCxnSpPr>
        <p:spPr>
          <a:xfrm flipH="1" flipV="1">
            <a:off x="10164310" y="2971367"/>
            <a:ext cx="0" cy="639798"/>
          </a:xfrm>
          <a:prstGeom prst="line">
            <a:avLst/>
          </a:prstGeom>
          <a:solidFill>
            <a:srgbClr val="0AAFF1"/>
          </a:solidFill>
          <a:ln w="19050" cmpd="sng">
            <a:solidFill>
              <a:srgbClr val="6AC8F2"/>
            </a:solidFill>
            <a:head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9">
            <a:extLst>
              <a:ext uri="{FF2B5EF4-FFF2-40B4-BE49-F238E27FC236}">
                <a16:creationId xmlns:a16="http://schemas.microsoft.com/office/drawing/2014/main" id="{BD179F85-AFD8-6F9D-7AF4-BFD3A94EBA8C}"/>
              </a:ext>
            </a:extLst>
          </p:cNvPr>
          <p:cNvCxnSpPr/>
          <p:nvPr/>
        </p:nvCxnSpPr>
        <p:spPr>
          <a:xfrm flipH="1" flipV="1">
            <a:off x="2054914" y="2971367"/>
            <a:ext cx="0" cy="639798"/>
          </a:xfrm>
          <a:prstGeom prst="line">
            <a:avLst/>
          </a:prstGeom>
          <a:solidFill>
            <a:srgbClr val="0AAFF1"/>
          </a:solidFill>
          <a:ln w="19050" cmpd="sng">
            <a:solidFill>
              <a:srgbClr val="6AC8F2"/>
            </a:solidFill>
            <a:head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3">
            <a:extLst>
              <a:ext uri="{FF2B5EF4-FFF2-40B4-BE49-F238E27FC236}">
                <a16:creationId xmlns:a16="http://schemas.microsoft.com/office/drawing/2014/main" id="{980EFDAC-FD64-81CD-22CE-62D48F82FF1D}"/>
              </a:ext>
            </a:extLst>
          </p:cNvPr>
          <p:cNvSpPr/>
          <p:nvPr/>
        </p:nvSpPr>
        <p:spPr>
          <a:xfrm>
            <a:off x="9100626" y="3427005"/>
            <a:ext cx="2127367" cy="406422"/>
          </a:xfrm>
          <a:prstGeom prst="chevron">
            <a:avLst>
              <a:gd name="adj" fmla="val 32323"/>
            </a:avLst>
          </a:prstGeom>
          <a:solidFill>
            <a:srgbClr val="0AAFF1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05</a:t>
            </a:r>
            <a:endParaRPr lang="en-US" sz="16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Chevron 6">
            <a:extLst>
              <a:ext uri="{FF2B5EF4-FFF2-40B4-BE49-F238E27FC236}">
                <a16:creationId xmlns:a16="http://schemas.microsoft.com/office/drawing/2014/main" id="{02BE7975-D3C8-96EE-4A23-19F3A00DE578}"/>
              </a:ext>
            </a:extLst>
          </p:cNvPr>
          <p:cNvSpPr/>
          <p:nvPr/>
        </p:nvSpPr>
        <p:spPr>
          <a:xfrm>
            <a:off x="7073278" y="3427006"/>
            <a:ext cx="2127366" cy="406422"/>
          </a:xfrm>
          <a:prstGeom prst="chevron">
            <a:avLst>
              <a:gd name="adj" fmla="val 32323"/>
            </a:avLst>
          </a:prstGeom>
          <a:solidFill>
            <a:schemeClr val="accent6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en-US" sz="16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Chevron 9">
            <a:extLst>
              <a:ext uri="{FF2B5EF4-FFF2-40B4-BE49-F238E27FC236}">
                <a16:creationId xmlns:a16="http://schemas.microsoft.com/office/drawing/2014/main" id="{36E842CB-94F5-DDAC-2850-3D45EE1FAB5B}"/>
              </a:ext>
            </a:extLst>
          </p:cNvPr>
          <p:cNvSpPr/>
          <p:nvPr/>
        </p:nvSpPr>
        <p:spPr>
          <a:xfrm>
            <a:off x="5045928" y="3427006"/>
            <a:ext cx="2127366" cy="406422"/>
          </a:xfrm>
          <a:prstGeom prst="chevron">
            <a:avLst>
              <a:gd name="adj" fmla="val 32323"/>
            </a:avLst>
          </a:prstGeom>
          <a:solidFill>
            <a:srgbClr val="00B0F0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sz="16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Chevron 12">
            <a:extLst>
              <a:ext uri="{FF2B5EF4-FFF2-40B4-BE49-F238E27FC236}">
                <a16:creationId xmlns:a16="http://schemas.microsoft.com/office/drawing/2014/main" id="{1AF56228-6F4B-8FE8-33DB-291A8D47500A}"/>
              </a:ext>
            </a:extLst>
          </p:cNvPr>
          <p:cNvSpPr/>
          <p:nvPr/>
        </p:nvSpPr>
        <p:spPr>
          <a:xfrm>
            <a:off x="3018580" y="3427005"/>
            <a:ext cx="2127367" cy="406422"/>
          </a:xfrm>
          <a:prstGeom prst="chevron">
            <a:avLst>
              <a:gd name="adj" fmla="val 32323"/>
            </a:avLst>
          </a:prstGeom>
          <a:solidFill>
            <a:schemeClr val="accent6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en-US" sz="16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Oval 14">
            <a:extLst>
              <a:ext uri="{FF2B5EF4-FFF2-40B4-BE49-F238E27FC236}">
                <a16:creationId xmlns:a16="http://schemas.microsoft.com/office/drawing/2014/main" id="{726E9F4E-BFAF-8392-F0CC-C5C57DCA2F99}"/>
              </a:ext>
            </a:extLst>
          </p:cNvPr>
          <p:cNvSpPr/>
          <p:nvPr/>
        </p:nvSpPr>
        <p:spPr>
          <a:xfrm>
            <a:off x="1700882" y="2363322"/>
            <a:ext cx="708064" cy="708064"/>
          </a:xfrm>
          <a:prstGeom prst="ellipse">
            <a:avLst/>
          </a:prstGeom>
          <a:solidFill>
            <a:srgbClr val="0AAF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Oval 15">
            <a:extLst>
              <a:ext uri="{FF2B5EF4-FFF2-40B4-BE49-F238E27FC236}">
                <a16:creationId xmlns:a16="http://schemas.microsoft.com/office/drawing/2014/main" id="{ADEF32B6-9A42-C731-1414-0EB9C3A7B523}"/>
              </a:ext>
            </a:extLst>
          </p:cNvPr>
          <p:cNvSpPr/>
          <p:nvPr/>
        </p:nvSpPr>
        <p:spPr>
          <a:xfrm>
            <a:off x="3728231" y="4285889"/>
            <a:ext cx="708064" cy="708064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Oval 16">
            <a:extLst>
              <a:ext uri="{FF2B5EF4-FFF2-40B4-BE49-F238E27FC236}">
                <a16:creationId xmlns:a16="http://schemas.microsoft.com/office/drawing/2014/main" id="{F37695CB-BADE-70AE-A7CE-90B99262AE5C}"/>
              </a:ext>
            </a:extLst>
          </p:cNvPr>
          <p:cNvSpPr/>
          <p:nvPr/>
        </p:nvSpPr>
        <p:spPr>
          <a:xfrm>
            <a:off x="5755580" y="2363322"/>
            <a:ext cx="708064" cy="708064"/>
          </a:xfrm>
          <a:prstGeom prst="ellips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Oval 17">
            <a:extLst>
              <a:ext uri="{FF2B5EF4-FFF2-40B4-BE49-F238E27FC236}">
                <a16:creationId xmlns:a16="http://schemas.microsoft.com/office/drawing/2014/main" id="{41058C1D-17E2-AB34-7ED9-F31F83C8DCAD}"/>
              </a:ext>
            </a:extLst>
          </p:cNvPr>
          <p:cNvSpPr/>
          <p:nvPr/>
        </p:nvSpPr>
        <p:spPr>
          <a:xfrm>
            <a:off x="7782929" y="4285889"/>
            <a:ext cx="708064" cy="708064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Oval 18">
            <a:extLst>
              <a:ext uri="{FF2B5EF4-FFF2-40B4-BE49-F238E27FC236}">
                <a16:creationId xmlns:a16="http://schemas.microsoft.com/office/drawing/2014/main" id="{1C61AF2C-361F-EA87-B6F4-B7304E47F04B}"/>
              </a:ext>
            </a:extLst>
          </p:cNvPr>
          <p:cNvSpPr/>
          <p:nvPr/>
        </p:nvSpPr>
        <p:spPr>
          <a:xfrm>
            <a:off x="9810278" y="2363322"/>
            <a:ext cx="708064" cy="708064"/>
          </a:xfrm>
          <a:prstGeom prst="ellipse">
            <a:avLst/>
          </a:prstGeom>
          <a:solidFill>
            <a:srgbClr val="0AAF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Chevron 25">
            <a:extLst>
              <a:ext uri="{FF2B5EF4-FFF2-40B4-BE49-F238E27FC236}">
                <a16:creationId xmlns:a16="http://schemas.microsoft.com/office/drawing/2014/main" id="{004BE551-4FC3-BD90-FAD8-E28AA6989C97}"/>
              </a:ext>
            </a:extLst>
          </p:cNvPr>
          <p:cNvSpPr/>
          <p:nvPr/>
        </p:nvSpPr>
        <p:spPr>
          <a:xfrm>
            <a:off x="991230" y="3427005"/>
            <a:ext cx="2127366" cy="406422"/>
          </a:xfrm>
          <a:prstGeom prst="chevron">
            <a:avLst>
              <a:gd name="adj" fmla="val 32323"/>
            </a:avLst>
          </a:prstGeom>
          <a:solidFill>
            <a:srgbClr val="00B0F0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>
                <a:solidFill>
                  <a:srgbClr val="FFFFFF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en-US" sz="1600" b="1">
              <a:solidFill>
                <a:srgbClr val="FFFFFF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Freeform 10">
            <a:extLst>
              <a:ext uri="{FF2B5EF4-FFF2-40B4-BE49-F238E27FC236}">
                <a16:creationId xmlns:a16="http://schemas.microsoft.com/office/drawing/2014/main" id="{B82241D1-A3D2-6255-8A1B-3AC830A9989B}"/>
              </a:ext>
            </a:extLst>
          </p:cNvPr>
          <p:cNvSpPr>
            <a:spLocks noEditPoints="1"/>
          </p:cNvSpPr>
          <p:nvPr/>
        </p:nvSpPr>
        <p:spPr bwMode="auto">
          <a:xfrm>
            <a:off x="3866837" y="4460934"/>
            <a:ext cx="430851" cy="374158"/>
          </a:xfrm>
          <a:custGeom>
            <a:avLst/>
            <a:gdLst>
              <a:gd name="T0" fmla="*/ 138 w 198"/>
              <a:gd name="T1" fmla="*/ 51 h 172"/>
              <a:gd name="T2" fmla="*/ 155 w 198"/>
              <a:gd name="T3" fmla="*/ 39 h 172"/>
              <a:gd name="T4" fmla="*/ 144 w 198"/>
              <a:gd name="T5" fmla="*/ 56 h 172"/>
              <a:gd name="T6" fmla="*/ 104 w 198"/>
              <a:gd name="T7" fmla="*/ 70 h 172"/>
              <a:gd name="T8" fmla="*/ 84 w 198"/>
              <a:gd name="T9" fmla="*/ 89 h 172"/>
              <a:gd name="T10" fmla="*/ 81 w 198"/>
              <a:gd name="T11" fmla="*/ 82 h 172"/>
              <a:gd name="T12" fmla="*/ 117 w 198"/>
              <a:gd name="T13" fmla="*/ 72 h 172"/>
              <a:gd name="T14" fmla="*/ 140 w 198"/>
              <a:gd name="T15" fmla="*/ 102 h 172"/>
              <a:gd name="T16" fmla="*/ 133 w 198"/>
              <a:gd name="T17" fmla="*/ 103 h 172"/>
              <a:gd name="T18" fmla="*/ 137 w 198"/>
              <a:gd name="T19" fmla="*/ 68 h 172"/>
              <a:gd name="T20" fmla="*/ 121 w 198"/>
              <a:gd name="T21" fmla="*/ 101 h 172"/>
              <a:gd name="T22" fmla="*/ 77 w 198"/>
              <a:gd name="T23" fmla="*/ 57 h 172"/>
              <a:gd name="T24" fmla="*/ 124 w 198"/>
              <a:gd name="T25" fmla="*/ 60 h 172"/>
              <a:gd name="T26" fmla="*/ 127 w 198"/>
              <a:gd name="T27" fmla="*/ 51 h 172"/>
              <a:gd name="T28" fmla="*/ 71 w 198"/>
              <a:gd name="T29" fmla="*/ 107 h 172"/>
              <a:gd name="T30" fmla="*/ 122 w 198"/>
              <a:gd name="T31" fmla="*/ 114 h 172"/>
              <a:gd name="T32" fmla="*/ 122 w 198"/>
              <a:gd name="T33" fmla="*/ 120 h 172"/>
              <a:gd name="T34" fmla="*/ 178 w 198"/>
              <a:gd name="T35" fmla="*/ 170 h 172"/>
              <a:gd name="T36" fmla="*/ 179 w 198"/>
              <a:gd name="T37" fmla="*/ 170 h 172"/>
              <a:gd name="T38" fmla="*/ 190 w 198"/>
              <a:gd name="T39" fmla="*/ 163 h 172"/>
              <a:gd name="T40" fmla="*/ 189 w 198"/>
              <a:gd name="T41" fmla="*/ 159 h 172"/>
              <a:gd name="T42" fmla="*/ 190 w 198"/>
              <a:gd name="T43" fmla="*/ 153 h 172"/>
              <a:gd name="T44" fmla="*/ 198 w 198"/>
              <a:gd name="T45" fmla="*/ 132 h 172"/>
              <a:gd name="T46" fmla="*/ 170 w 198"/>
              <a:gd name="T47" fmla="*/ 125 h 172"/>
              <a:gd name="T48" fmla="*/ 186 w 198"/>
              <a:gd name="T49" fmla="*/ 20 h 172"/>
              <a:gd name="T50" fmla="*/ 12 w 198"/>
              <a:gd name="T51" fmla="*/ 125 h 172"/>
              <a:gd name="T52" fmla="*/ 140 w 198"/>
              <a:gd name="T53" fmla="*/ 146 h 172"/>
              <a:gd name="T54" fmla="*/ 0 w 198"/>
              <a:gd name="T55" fmla="*/ 132 h 172"/>
              <a:gd name="T56" fmla="*/ 14 w 198"/>
              <a:gd name="T57" fmla="*/ 0 h 172"/>
              <a:gd name="T58" fmla="*/ 198 w 198"/>
              <a:gd name="T59" fmla="*/ 14 h 172"/>
              <a:gd name="T60" fmla="*/ 22 w 198"/>
              <a:gd name="T61" fmla="*/ 16 h 172"/>
              <a:gd name="T62" fmla="*/ 22 w 198"/>
              <a:gd name="T63" fmla="*/ 8 h 172"/>
              <a:gd name="T64" fmla="*/ 33 w 198"/>
              <a:gd name="T65" fmla="*/ 12 h 172"/>
              <a:gd name="T66" fmla="*/ 41 w 198"/>
              <a:gd name="T67" fmla="*/ 12 h 172"/>
              <a:gd name="T68" fmla="*/ 33 w 198"/>
              <a:gd name="T69" fmla="*/ 12 h 172"/>
              <a:gd name="T70" fmla="*/ 52 w 198"/>
              <a:gd name="T71" fmla="*/ 16 h 172"/>
              <a:gd name="T72" fmla="*/ 52 w 198"/>
              <a:gd name="T73" fmla="*/ 8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98" h="172">
                <a:moveTo>
                  <a:pt x="117" y="72"/>
                </a:moveTo>
                <a:cubicBezTo>
                  <a:pt x="138" y="51"/>
                  <a:pt x="138" y="51"/>
                  <a:pt x="138" y="51"/>
                </a:cubicBezTo>
                <a:cubicBezTo>
                  <a:pt x="133" y="45"/>
                  <a:pt x="133" y="45"/>
                  <a:pt x="133" y="45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61"/>
                  <a:pt x="149" y="61"/>
                  <a:pt x="149" y="61"/>
                </a:cubicBezTo>
                <a:cubicBezTo>
                  <a:pt x="144" y="56"/>
                  <a:pt x="144" y="56"/>
                  <a:pt x="144" y="56"/>
                </a:cubicBezTo>
                <a:cubicBezTo>
                  <a:pt x="117" y="83"/>
                  <a:pt x="117" y="83"/>
                  <a:pt x="117" y="83"/>
                </a:cubicBezTo>
                <a:cubicBezTo>
                  <a:pt x="104" y="70"/>
                  <a:pt x="104" y="70"/>
                  <a:pt x="104" y="70"/>
                </a:cubicBezTo>
                <a:cubicBezTo>
                  <a:pt x="87" y="88"/>
                  <a:pt x="87" y="88"/>
                  <a:pt x="87" y="88"/>
                </a:cubicBezTo>
                <a:cubicBezTo>
                  <a:pt x="86" y="88"/>
                  <a:pt x="85" y="89"/>
                  <a:pt x="84" y="89"/>
                </a:cubicBezTo>
                <a:cubicBezTo>
                  <a:pt x="83" y="89"/>
                  <a:pt x="82" y="88"/>
                  <a:pt x="81" y="88"/>
                </a:cubicBezTo>
                <a:cubicBezTo>
                  <a:pt x="80" y="86"/>
                  <a:pt x="80" y="84"/>
                  <a:pt x="81" y="82"/>
                </a:cubicBezTo>
                <a:cubicBezTo>
                  <a:pt x="104" y="59"/>
                  <a:pt x="104" y="59"/>
                  <a:pt x="104" y="59"/>
                </a:cubicBezTo>
                <a:lnTo>
                  <a:pt x="117" y="72"/>
                </a:lnTo>
                <a:close/>
                <a:moveTo>
                  <a:pt x="190" y="153"/>
                </a:moveTo>
                <a:cubicBezTo>
                  <a:pt x="150" y="113"/>
                  <a:pt x="140" y="102"/>
                  <a:pt x="140" y="102"/>
                </a:cubicBezTo>
                <a:cubicBezTo>
                  <a:pt x="138" y="101"/>
                  <a:pt x="135" y="101"/>
                  <a:pt x="134" y="102"/>
                </a:cubicBezTo>
                <a:cubicBezTo>
                  <a:pt x="133" y="103"/>
                  <a:pt x="133" y="103"/>
                  <a:pt x="133" y="103"/>
                </a:cubicBezTo>
                <a:cubicBezTo>
                  <a:pt x="132" y="101"/>
                  <a:pt x="132" y="101"/>
                  <a:pt x="132" y="101"/>
                </a:cubicBezTo>
                <a:cubicBezTo>
                  <a:pt x="138" y="91"/>
                  <a:pt x="140" y="79"/>
                  <a:pt x="137" y="68"/>
                </a:cubicBezTo>
                <a:cubicBezTo>
                  <a:pt x="130" y="76"/>
                  <a:pt x="130" y="76"/>
                  <a:pt x="130" y="76"/>
                </a:cubicBezTo>
                <a:cubicBezTo>
                  <a:pt x="131" y="85"/>
                  <a:pt x="128" y="94"/>
                  <a:pt x="121" y="101"/>
                </a:cubicBezTo>
                <a:cubicBezTo>
                  <a:pt x="109" y="113"/>
                  <a:pt x="89" y="113"/>
                  <a:pt x="76" y="101"/>
                </a:cubicBezTo>
                <a:cubicBezTo>
                  <a:pt x="64" y="89"/>
                  <a:pt x="64" y="69"/>
                  <a:pt x="77" y="57"/>
                </a:cubicBezTo>
                <a:cubicBezTo>
                  <a:pt x="89" y="44"/>
                  <a:pt x="109" y="45"/>
                  <a:pt x="121" y="57"/>
                </a:cubicBezTo>
                <a:cubicBezTo>
                  <a:pt x="122" y="58"/>
                  <a:pt x="123" y="59"/>
                  <a:pt x="124" y="60"/>
                </a:cubicBezTo>
                <a:cubicBezTo>
                  <a:pt x="130" y="54"/>
                  <a:pt x="130" y="54"/>
                  <a:pt x="130" y="54"/>
                </a:cubicBezTo>
                <a:cubicBezTo>
                  <a:pt x="129" y="53"/>
                  <a:pt x="128" y="52"/>
                  <a:pt x="127" y="51"/>
                </a:cubicBezTo>
                <a:cubicBezTo>
                  <a:pt x="111" y="35"/>
                  <a:pt x="86" y="35"/>
                  <a:pt x="71" y="51"/>
                </a:cubicBezTo>
                <a:cubicBezTo>
                  <a:pt x="55" y="66"/>
                  <a:pt x="55" y="92"/>
                  <a:pt x="71" y="107"/>
                </a:cubicBezTo>
                <a:cubicBezTo>
                  <a:pt x="84" y="121"/>
                  <a:pt x="105" y="122"/>
                  <a:pt x="121" y="112"/>
                </a:cubicBezTo>
                <a:cubicBezTo>
                  <a:pt x="122" y="114"/>
                  <a:pt x="122" y="114"/>
                  <a:pt x="122" y="114"/>
                </a:cubicBezTo>
                <a:cubicBezTo>
                  <a:pt x="122" y="114"/>
                  <a:pt x="122" y="114"/>
                  <a:pt x="122" y="114"/>
                </a:cubicBezTo>
                <a:cubicBezTo>
                  <a:pt x="120" y="116"/>
                  <a:pt x="120" y="118"/>
                  <a:pt x="122" y="120"/>
                </a:cubicBezTo>
                <a:cubicBezTo>
                  <a:pt x="161" y="159"/>
                  <a:pt x="172" y="170"/>
                  <a:pt x="172" y="170"/>
                </a:cubicBezTo>
                <a:cubicBezTo>
                  <a:pt x="174" y="172"/>
                  <a:pt x="176" y="172"/>
                  <a:pt x="178" y="170"/>
                </a:cubicBezTo>
                <a:cubicBezTo>
                  <a:pt x="178" y="170"/>
                  <a:pt x="178" y="170"/>
                  <a:pt x="178" y="170"/>
                </a:cubicBezTo>
                <a:cubicBezTo>
                  <a:pt x="179" y="170"/>
                  <a:pt x="179" y="170"/>
                  <a:pt x="179" y="170"/>
                </a:cubicBezTo>
                <a:cubicBezTo>
                  <a:pt x="180" y="171"/>
                  <a:pt x="181" y="171"/>
                  <a:pt x="182" y="170"/>
                </a:cubicBezTo>
                <a:cubicBezTo>
                  <a:pt x="190" y="163"/>
                  <a:pt x="190" y="163"/>
                  <a:pt x="190" y="163"/>
                </a:cubicBezTo>
                <a:cubicBezTo>
                  <a:pt x="191" y="162"/>
                  <a:pt x="191" y="160"/>
                  <a:pt x="190" y="159"/>
                </a:cubicBezTo>
                <a:cubicBezTo>
                  <a:pt x="189" y="159"/>
                  <a:pt x="189" y="159"/>
                  <a:pt x="189" y="159"/>
                </a:cubicBezTo>
                <a:cubicBezTo>
                  <a:pt x="190" y="158"/>
                  <a:pt x="190" y="158"/>
                  <a:pt x="190" y="158"/>
                </a:cubicBezTo>
                <a:cubicBezTo>
                  <a:pt x="191" y="157"/>
                  <a:pt x="191" y="154"/>
                  <a:pt x="190" y="153"/>
                </a:cubicBezTo>
                <a:close/>
                <a:moveTo>
                  <a:pt x="198" y="14"/>
                </a:moveTo>
                <a:cubicBezTo>
                  <a:pt x="198" y="132"/>
                  <a:pt x="198" y="132"/>
                  <a:pt x="198" y="132"/>
                </a:cubicBezTo>
                <a:cubicBezTo>
                  <a:pt x="198" y="138"/>
                  <a:pt x="195" y="142"/>
                  <a:pt x="190" y="145"/>
                </a:cubicBezTo>
                <a:cubicBezTo>
                  <a:pt x="170" y="125"/>
                  <a:pt x="170" y="125"/>
                  <a:pt x="170" y="125"/>
                </a:cubicBezTo>
                <a:cubicBezTo>
                  <a:pt x="186" y="125"/>
                  <a:pt x="186" y="125"/>
                  <a:pt x="186" y="125"/>
                </a:cubicBezTo>
                <a:cubicBezTo>
                  <a:pt x="186" y="20"/>
                  <a:pt x="186" y="20"/>
                  <a:pt x="186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25"/>
                  <a:pt x="12" y="125"/>
                  <a:pt x="12" y="125"/>
                </a:cubicBezTo>
                <a:cubicBezTo>
                  <a:pt x="119" y="125"/>
                  <a:pt x="119" y="125"/>
                  <a:pt x="119" y="125"/>
                </a:cubicBezTo>
                <a:cubicBezTo>
                  <a:pt x="140" y="146"/>
                  <a:pt x="140" y="146"/>
                  <a:pt x="140" y="146"/>
                </a:cubicBezTo>
                <a:cubicBezTo>
                  <a:pt x="14" y="146"/>
                  <a:pt x="14" y="146"/>
                  <a:pt x="14" y="146"/>
                </a:cubicBezTo>
                <a:cubicBezTo>
                  <a:pt x="7" y="146"/>
                  <a:pt x="0" y="140"/>
                  <a:pt x="0" y="132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7"/>
                  <a:pt x="7" y="0"/>
                  <a:pt x="14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92" y="0"/>
                  <a:pt x="198" y="7"/>
                  <a:pt x="198" y="14"/>
                </a:cubicBezTo>
                <a:close/>
                <a:moveTo>
                  <a:pt x="17" y="12"/>
                </a:moveTo>
                <a:cubicBezTo>
                  <a:pt x="17" y="14"/>
                  <a:pt x="19" y="16"/>
                  <a:pt x="22" y="16"/>
                </a:cubicBezTo>
                <a:cubicBezTo>
                  <a:pt x="24" y="16"/>
                  <a:pt x="26" y="14"/>
                  <a:pt x="26" y="12"/>
                </a:cubicBezTo>
                <a:cubicBezTo>
                  <a:pt x="26" y="10"/>
                  <a:pt x="24" y="8"/>
                  <a:pt x="22" y="8"/>
                </a:cubicBezTo>
                <a:cubicBezTo>
                  <a:pt x="19" y="8"/>
                  <a:pt x="17" y="10"/>
                  <a:pt x="17" y="12"/>
                </a:cubicBezTo>
                <a:close/>
                <a:moveTo>
                  <a:pt x="33" y="12"/>
                </a:moveTo>
                <a:cubicBezTo>
                  <a:pt x="33" y="14"/>
                  <a:pt x="35" y="16"/>
                  <a:pt x="37" y="16"/>
                </a:cubicBezTo>
                <a:cubicBezTo>
                  <a:pt x="39" y="16"/>
                  <a:pt x="41" y="14"/>
                  <a:pt x="41" y="12"/>
                </a:cubicBezTo>
                <a:cubicBezTo>
                  <a:pt x="41" y="10"/>
                  <a:pt x="39" y="8"/>
                  <a:pt x="37" y="8"/>
                </a:cubicBezTo>
                <a:cubicBezTo>
                  <a:pt x="35" y="8"/>
                  <a:pt x="33" y="10"/>
                  <a:pt x="33" y="12"/>
                </a:cubicBezTo>
                <a:close/>
                <a:moveTo>
                  <a:pt x="48" y="12"/>
                </a:moveTo>
                <a:cubicBezTo>
                  <a:pt x="48" y="14"/>
                  <a:pt x="50" y="16"/>
                  <a:pt x="52" y="16"/>
                </a:cubicBezTo>
                <a:cubicBezTo>
                  <a:pt x="55" y="16"/>
                  <a:pt x="57" y="14"/>
                  <a:pt x="57" y="12"/>
                </a:cubicBezTo>
                <a:cubicBezTo>
                  <a:pt x="57" y="10"/>
                  <a:pt x="55" y="8"/>
                  <a:pt x="52" y="8"/>
                </a:cubicBezTo>
                <a:cubicBezTo>
                  <a:pt x="50" y="8"/>
                  <a:pt x="48" y="10"/>
                  <a:pt x="48" y="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矩形 69">
            <a:extLst>
              <a:ext uri="{FF2B5EF4-FFF2-40B4-BE49-F238E27FC236}">
                <a16:creationId xmlns:a16="http://schemas.microsoft.com/office/drawing/2014/main" id="{2BDD403C-9C82-47A2-9982-49A56AA110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2276" y="2231636"/>
            <a:ext cx="2666438" cy="66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b="1" dirty="0">
                <a:solidFill>
                  <a:srgbClr val="92D05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Endpoint </a:t>
            </a:r>
          </a:p>
          <a:p>
            <a:pPr algn="ctr">
              <a:lnSpc>
                <a:spcPct val="120000"/>
              </a:lnSpc>
            </a:pPr>
            <a:r>
              <a:rPr lang="en-US" altLang="zh-CN" sz="1600" b="1" dirty="0">
                <a:solidFill>
                  <a:srgbClr val="92D05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Security Posture</a:t>
            </a:r>
            <a:endParaRPr lang="zh-CN" altLang="en-US" sz="1600" b="1" dirty="0">
              <a:solidFill>
                <a:srgbClr val="92D05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矩形 70">
            <a:extLst>
              <a:ext uri="{FF2B5EF4-FFF2-40B4-BE49-F238E27FC236}">
                <a16:creationId xmlns:a16="http://schemas.microsoft.com/office/drawing/2014/main" id="{DB28F8CC-4467-230B-3220-39FB68F88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550" y="4398960"/>
            <a:ext cx="2570301" cy="366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1600" b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SSL Decryption</a:t>
            </a:r>
            <a:endParaRPr lang="zh-CN" altLang="en-US" sz="1600" b="1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矩形 71">
            <a:extLst>
              <a:ext uri="{FF2B5EF4-FFF2-40B4-BE49-F238E27FC236}">
                <a16:creationId xmlns:a16="http://schemas.microsoft.com/office/drawing/2014/main" id="{2FFA6D6F-7097-FDBE-4A59-E239B1727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5583" y="4391374"/>
            <a:ext cx="2454965" cy="66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b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Proxy Avoidance</a:t>
            </a:r>
          </a:p>
          <a:p>
            <a:pPr algn="ctr">
              <a:lnSpc>
                <a:spcPct val="120000"/>
              </a:lnSpc>
            </a:pPr>
            <a:r>
              <a:rPr lang="en-US" altLang="zh-CN" sz="1600" b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Protection</a:t>
            </a:r>
            <a:endParaRPr lang="zh-CN" altLang="en-US" sz="1600" b="1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矩形 72">
            <a:extLst>
              <a:ext uri="{FF2B5EF4-FFF2-40B4-BE49-F238E27FC236}">
                <a16:creationId xmlns:a16="http://schemas.microsoft.com/office/drawing/2014/main" id="{A3148829-168A-0D32-0E45-5BADD7EF72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9081" y="2231636"/>
            <a:ext cx="2712392" cy="662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b="1">
                <a:solidFill>
                  <a:srgbClr val="92D05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ICAP</a:t>
            </a:r>
          </a:p>
          <a:p>
            <a:pPr algn="ctr">
              <a:lnSpc>
                <a:spcPct val="120000"/>
              </a:lnSpc>
            </a:pPr>
            <a:r>
              <a:rPr lang="en-US" altLang="zh-CN" sz="1600" b="1">
                <a:solidFill>
                  <a:srgbClr val="92D05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Optimization</a:t>
            </a:r>
            <a:endParaRPr lang="zh-CN" altLang="en-US" sz="1600" b="1">
              <a:solidFill>
                <a:srgbClr val="92D05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矩形 73">
            <a:extLst>
              <a:ext uri="{FF2B5EF4-FFF2-40B4-BE49-F238E27FC236}">
                <a16:creationId xmlns:a16="http://schemas.microsoft.com/office/drawing/2014/main" id="{4D312249-F172-7448-5546-8C6DFF8D6A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51376" y="4398959"/>
            <a:ext cx="2625073" cy="366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1600" b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SAML 2.0</a:t>
            </a:r>
          </a:p>
        </p:txBody>
      </p:sp>
      <p:pic>
        <p:nvPicPr>
          <p:cNvPr id="28" name="Graphic 5" descr="Aperture">
            <a:extLst>
              <a:ext uri="{FF2B5EF4-FFF2-40B4-BE49-F238E27FC236}">
                <a16:creationId xmlns:a16="http://schemas.microsoft.com/office/drawing/2014/main" id="{03C00069-BAB6-49C9-E747-791C759AE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6416" y="2440765"/>
            <a:ext cx="540000" cy="540000"/>
          </a:xfrm>
          <a:prstGeom prst="rect">
            <a:avLst/>
          </a:prstGeom>
          <a:effectLst/>
        </p:spPr>
      </p:pic>
      <p:grpSp>
        <p:nvGrpSpPr>
          <p:cNvPr id="29" name="图形 2">
            <a:extLst>
              <a:ext uri="{FF2B5EF4-FFF2-40B4-BE49-F238E27FC236}">
                <a16:creationId xmlns:a16="http://schemas.microsoft.com/office/drawing/2014/main" id="{14384D6E-D40A-536C-0D53-71393F18E5A0}"/>
              </a:ext>
            </a:extLst>
          </p:cNvPr>
          <p:cNvGrpSpPr>
            <a:grpSpLocks noChangeAspect="1"/>
          </p:cNvGrpSpPr>
          <p:nvPr/>
        </p:nvGrpSpPr>
        <p:grpSpPr>
          <a:xfrm>
            <a:off x="5882128" y="2477232"/>
            <a:ext cx="467991" cy="468000"/>
            <a:chOff x="1939774" y="3264541"/>
            <a:chExt cx="6073380" cy="6073498"/>
          </a:xfrm>
          <a:solidFill>
            <a:srgbClr val="FFFFFF"/>
          </a:solidFill>
        </p:grpSpPr>
        <p:sp>
          <p:nvSpPr>
            <p:cNvPr id="30" name="任意形状 11">
              <a:extLst>
                <a:ext uri="{FF2B5EF4-FFF2-40B4-BE49-F238E27FC236}">
                  <a16:creationId xmlns:a16="http://schemas.microsoft.com/office/drawing/2014/main" id="{26AE17A2-9913-29BC-F54C-43BED19A6FAF}"/>
                </a:ext>
              </a:extLst>
            </p:cNvPr>
            <p:cNvSpPr/>
            <p:nvPr/>
          </p:nvSpPr>
          <p:spPr>
            <a:xfrm>
              <a:off x="1939774" y="3264541"/>
              <a:ext cx="6073380" cy="6073498"/>
            </a:xfrm>
            <a:custGeom>
              <a:avLst/>
              <a:gdLst>
                <a:gd name="connsiteX0" fmla="*/ 5168736 w 6073380"/>
                <a:gd name="connsiteY0" fmla="*/ 890148 h 6073498"/>
                <a:gd name="connsiteX1" fmla="*/ 5168736 w 6073380"/>
                <a:gd name="connsiteY1" fmla="*/ 5184617 h 6073498"/>
                <a:gd name="connsiteX2" fmla="*/ 874268 w 6073380"/>
                <a:gd name="connsiteY2" fmla="*/ 5184617 h 6073498"/>
                <a:gd name="connsiteX3" fmla="*/ 873950 w 6073380"/>
                <a:gd name="connsiteY3" fmla="*/ 889832 h 6073498"/>
                <a:gd name="connsiteX4" fmla="*/ 5168736 w 6073380"/>
                <a:gd name="connsiteY4" fmla="*/ 890148 h 6073498"/>
                <a:gd name="connsiteX5" fmla="*/ 5168736 w 6073380"/>
                <a:gd name="connsiteY5" fmla="*/ 890148 h 6073498"/>
                <a:gd name="connsiteX6" fmla="*/ 4804329 w 6073380"/>
                <a:gd name="connsiteY6" fmla="*/ 1299793 h 6073498"/>
                <a:gd name="connsiteX7" fmla="*/ 4781550 w 6073380"/>
                <a:gd name="connsiteY7" fmla="*/ 1277017 h 6073498"/>
                <a:gd name="connsiteX8" fmla="*/ 1464850 w 6073380"/>
                <a:gd name="connsiteY8" fmla="*/ 1094180 h 6073498"/>
                <a:gd name="connsiteX9" fmla="*/ 4964390 w 6073380"/>
                <a:gd name="connsiteY9" fmla="*/ 4593717 h 6073498"/>
                <a:gd name="connsiteX10" fmla="*/ 4804329 w 6073380"/>
                <a:gd name="connsiteY10" fmla="*/ 1299793 h 6073498"/>
                <a:gd name="connsiteX11" fmla="*/ 4804329 w 6073380"/>
                <a:gd name="connsiteY11" fmla="*/ 1299793 h 6073498"/>
                <a:gd name="connsiteX12" fmla="*/ 4577518 w 6073380"/>
                <a:gd name="connsiteY12" fmla="*/ 4980586 h 6073498"/>
                <a:gd name="connsiteX13" fmla="*/ 1077981 w 6073380"/>
                <a:gd name="connsiteY13" fmla="*/ 1481049 h 6073498"/>
                <a:gd name="connsiteX14" fmla="*/ 1260818 w 6073380"/>
                <a:gd name="connsiteY14" fmla="*/ 4797749 h 6073498"/>
                <a:gd name="connsiteX15" fmla="*/ 4577518 w 6073380"/>
                <a:gd name="connsiteY15" fmla="*/ 4980586 h 6073498"/>
                <a:gd name="connsiteX16" fmla="*/ 4577518 w 6073380"/>
                <a:gd name="connsiteY16" fmla="*/ 4980586 h 6073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073380" h="6073498">
                  <a:moveTo>
                    <a:pt x="5168736" y="890148"/>
                  </a:moveTo>
                  <a:cubicBezTo>
                    <a:pt x="6354651" y="2076062"/>
                    <a:pt x="6354651" y="3998704"/>
                    <a:pt x="5168736" y="5184617"/>
                  </a:cubicBezTo>
                  <a:cubicBezTo>
                    <a:pt x="3982821" y="6370532"/>
                    <a:pt x="2060180" y="6370532"/>
                    <a:pt x="874268" y="5184617"/>
                  </a:cubicBezTo>
                  <a:cubicBezTo>
                    <a:pt x="-311647" y="3998704"/>
                    <a:pt x="-311647" y="2075746"/>
                    <a:pt x="873950" y="889832"/>
                  </a:cubicBezTo>
                  <a:cubicBezTo>
                    <a:pt x="2059865" y="-296082"/>
                    <a:pt x="3982821" y="-295766"/>
                    <a:pt x="5168736" y="890148"/>
                  </a:cubicBezTo>
                  <a:lnTo>
                    <a:pt x="5168736" y="890148"/>
                  </a:lnTo>
                  <a:close/>
                  <a:moveTo>
                    <a:pt x="4804329" y="1299793"/>
                  </a:moveTo>
                  <a:cubicBezTo>
                    <a:pt x="4796736" y="1292201"/>
                    <a:pt x="4789143" y="1284609"/>
                    <a:pt x="4781550" y="1277017"/>
                  </a:cubicBezTo>
                  <a:cubicBezTo>
                    <a:pt x="3874639" y="370105"/>
                    <a:pt x="2442622" y="309370"/>
                    <a:pt x="1464850" y="1094180"/>
                  </a:cubicBezTo>
                  <a:lnTo>
                    <a:pt x="4964390" y="4593717"/>
                  </a:lnTo>
                  <a:cubicBezTo>
                    <a:pt x="5742872" y="3624171"/>
                    <a:pt x="5689411" y="2207655"/>
                    <a:pt x="4804329" y="1299793"/>
                  </a:cubicBezTo>
                  <a:lnTo>
                    <a:pt x="4804329" y="1299793"/>
                  </a:lnTo>
                  <a:close/>
                  <a:moveTo>
                    <a:pt x="4577518" y="4980586"/>
                  </a:moveTo>
                  <a:lnTo>
                    <a:pt x="1077981" y="1481049"/>
                  </a:lnTo>
                  <a:cubicBezTo>
                    <a:pt x="293173" y="2458502"/>
                    <a:pt x="353908" y="3890836"/>
                    <a:pt x="1260818" y="4797749"/>
                  </a:cubicBezTo>
                  <a:cubicBezTo>
                    <a:pt x="2167732" y="5704345"/>
                    <a:pt x="3600064" y="5765396"/>
                    <a:pt x="4577518" y="4980586"/>
                  </a:cubicBezTo>
                  <a:lnTo>
                    <a:pt x="4577518" y="4980586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1" name="任意形状 12">
              <a:extLst>
                <a:ext uri="{FF2B5EF4-FFF2-40B4-BE49-F238E27FC236}">
                  <a16:creationId xmlns:a16="http://schemas.microsoft.com/office/drawing/2014/main" id="{9682517B-D840-B2CF-954D-683587BFB66E}"/>
                </a:ext>
              </a:extLst>
            </p:cNvPr>
            <p:cNvSpPr/>
            <p:nvPr/>
          </p:nvSpPr>
          <p:spPr>
            <a:xfrm>
              <a:off x="2986781" y="4359115"/>
              <a:ext cx="3979088" cy="3884508"/>
            </a:xfrm>
            <a:custGeom>
              <a:avLst/>
              <a:gdLst>
                <a:gd name="connsiteX0" fmla="*/ 1634440 w 3979088"/>
                <a:gd name="connsiteY0" fmla="*/ 554 h 3884508"/>
                <a:gd name="connsiteX1" fmla="*/ 1287115 w 3979088"/>
                <a:gd name="connsiteY1" fmla="*/ 762273 h 3884508"/>
                <a:gd name="connsiteX2" fmla="*/ 3399550 w 3979088"/>
                <a:gd name="connsiteY2" fmla="*/ 2874711 h 3884508"/>
                <a:gd name="connsiteX3" fmla="*/ 3963881 w 3979088"/>
                <a:gd name="connsiteY3" fmla="*/ 2874711 h 3884508"/>
                <a:gd name="connsiteX4" fmla="*/ 3423596 w 3979088"/>
                <a:gd name="connsiteY4" fmla="*/ 1662858 h 3884508"/>
                <a:gd name="connsiteX5" fmla="*/ 3131938 w 3979088"/>
                <a:gd name="connsiteY5" fmla="*/ 1940278 h 3884508"/>
                <a:gd name="connsiteX6" fmla="*/ 2548949 w 3979088"/>
                <a:gd name="connsiteY6" fmla="*/ 956181 h 3884508"/>
                <a:gd name="connsiteX7" fmla="*/ 2258557 w 3979088"/>
                <a:gd name="connsiteY7" fmla="*/ 1164642 h 3884508"/>
                <a:gd name="connsiteX8" fmla="*/ 1634440 w 3979088"/>
                <a:gd name="connsiteY8" fmla="*/ 554 h 3884508"/>
                <a:gd name="connsiteX9" fmla="*/ 978062 w 3979088"/>
                <a:gd name="connsiteY9" fmla="*/ 1440163 h 3884508"/>
                <a:gd name="connsiteX10" fmla="*/ 857857 w 3979088"/>
                <a:gd name="connsiteY10" fmla="*/ 1703981 h 3884508"/>
                <a:gd name="connsiteX11" fmla="*/ 566517 w 3979088"/>
                <a:gd name="connsiteY11" fmla="*/ 1455347 h 3884508"/>
                <a:gd name="connsiteX12" fmla="*/ -15208 w 3979088"/>
                <a:gd name="connsiteY12" fmla="*/ 2874395 h 3884508"/>
                <a:gd name="connsiteX13" fmla="*/ 1026775 w 3979088"/>
                <a:gd name="connsiteY13" fmla="*/ 2874395 h 3884508"/>
                <a:gd name="connsiteX14" fmla="*/ 1026775 w 3979088"/>
                <a:gd name="connsiteY14" fmla="*/ 2612159 h 3884508"/>
                <a:gd name="connsiteX15" fmla="*/ 1526891 w 3979088"/>
                <a:gd name="connsiteY15" fmla="*/ 2111095 h 3884508"/>
                <a:gd name="connsiteX16" fmla="*/ 1669557 w 3979088"/>
                <a:gd name="connsiteY16" fmla="*/ 2131340 h 3884508"/>
                <a:gd name="connsiteX17" fmla="*/ 978062 w 3979088"/>
                <a:gd name="connsiteY17" fmla="*/ 1440163 h 3884508"/>
                <a:gd name="connsiteX18" fmla="*/ 1526891 w 3979088"/>
                <a:gd name="connsiteY18" fmla="*/ 2215800 h 3884508"/>
                <a:gd name="connsiteX19" fmla="*/ 1117880 w 3979088"/>
                <a:gd name="connsiteY19" fmla="*/ 2623230 h 3884508"/>
                <a:gd name="connsiteX20" fmla="*/ 1117880 w 3979088"/>
                <a:gd name="connsiteY20" fmla="*/ 2624496 h 3884508"/>
                <a:gd name="connsiteX21" fmla="*/ 1117880 w 3979088"/>
                <a:gd name="connsiteY21" fmla="*/ 2882619 h 3884508"/>
                <a:gd name="connsiteX22" fmla="*/ 1256112 w 3979088"/>
                <a:gd name="connsiteY22" fmla="*/ 2882619 h 3884508"/>
                <a:gd name="connsiteX23" fmla="*/ 1256112 w 3979088"/>
                <a:gd name="connsiteY23" fmla="*/ 2624496 h 3884508"/>
                <a:gd name="connsiteX24" fmla="*/ 1256112 w 3979088"/>
                <a:gd name="connsiteY24" fmla="*/ 2623230 h 3884508"/>
                <a:gd name="connsiteX25" fmla="*/ 1526891 w 3979088"/>
                <a:gd name="connsiteY25" fmla="*/ 2354035 h 3884508"/>
                <a:gd name="connsiteX26" fmla="*/ 1797670 w 3979088"/>
                <a:gd name="connsiteY26" fmla="*/ 2623230 h 3884508"/>
                <a:gd name="connsiteX27" fmla="*/ 1797670 w 3979088"/>
                <a:gd name="connsiteY27" fmla="*/ 2624496 h 3884508"/>
                <a:gd name="connsiteX28" fmla="*/ 1797670 w 3979088"/>
                <a:gd name="connsiteY28" fmla="*/ 2882619 h 3884508"/>
                <a:gd name="connsiteX29" fmla="*/ 1937169 w 3979088"/>
                <a:gd name="connsiteY29" fmla="*/ 2882619 h 3884508"/>
                <a:gd name="connsiteX30" fmla="*/ 1937169 w 3979088"/>
                <a:gd name="connsiteY30" fmla="*/ 2624496 h 3884508"/>
                <a:gd name="connsiteX31" fmla="*/ 1937169 w 3979088"/>
                <a:gd name="connsiteY31" fmla="*/ 2623230 h 3884508"/>
                <a:gd name="connsiteX32" fmla="*/ 1937169 w 3979088"/>
                <a:gd name="connsiteY32" fmla="*/ 2621965 h 3884508"/>
                <a:gd name="connsiteX33" fmla="*/ 1526891 w 3979088"/>
                <a:gd name="connsiteY33" fmla="*/ 2215800 h 3884508"/>
                <a:gd name="connsiteX34" fmla="*/ 2007707 w 3979088"/>
                <a:gd name="connsiteY34" fmla="*/ 2469811 h 3884508"/>
                <a:gd name="connsiteX35" fmla="*/ 2028268 w 3979088"/>
                <a:gd name="connsiteY35" fmla="*/ 2611843 h 3884508"/>
                <a:gd name="connsiteX36" fmla="*/ 2028268 w 3979088"/>
                <a:gd name="connsiteY36" fmla="*/ 2874079 h 3884508"/>
                <a:gd name="connsiteX37" fmla="*/ 2412292 w 3979088"/>
                <a:gd name="connsiteY37" fmla="*/ 2874079 h 3884508"/>
                <a:gd name="connsiteX38" fmla="*/ 2007707 w 3979088"/>
                <a:gd name="connsiteY38" fmla="*/ 2469811 h 3884508"/>
                <a:gd name="connsiteX39" fmla="*/ 1073594 w 3979088"/>
                <a:gd name="connsiteY39" fmla="*/ 2915834 h 3884508"/>
                <a:gd name="connsiteX40" fmla="*/ 972684 w 3979088"/>
                <a:gd name="connsiteY40" fmla="*/ 3016742 h 3884508"/>
                <a:gd name="connsiteX41" fmla="*/ 972684 w 3979088"/>
                <a:gd name="connsiteY41" fmla="*/ 3784154 h 3884508"/>
                <a:gd name="connsiteX42" fmla="*/ 1073594 w 3979088"/>
                <a:gd name="connsiteY42" fmla="*/ 3885063 h 3884508"/>
                <a:gd name="connsiteX43" fmla="*/ 1204870 w 3979088"/>
                <a:gd name="connsiteY43" fmla="*/ 3885063 h 3884508"/>
                <a:gd name="connsiteX44" fmla="*/ 1204870 w 3979088"/>
                <a:gd name="connsiteY44" fmla="*/ 3647501 h 3884508"/>
                <a:gd name="connsiteX45" fmla="*/ 1174500 w 3979088"/>
                <a:gd name="connsiteY45" fmla="*/ 3629470 h 3884508"/>
                <a:gd name="connsiteX46" fmla="*/ 1174500 w 3979088"/>
                <a:gd name="connsiteY46" fmla="*/ 3539633 h 3884508"/>
                <a:gd name="connsiteX47" fmla="*/ 1265602 w 3979088"/>
                <a:gd name="connsiteY47" fmla="*/ 3539633 h 3884508"/>
                <a:gd name="connsiteX48" fmla="*/ 1265602 w 3979088"/>
                <a:gd name="connsiteY48" fmla="*/ 3629470 h 3884508"/>
                <a:gd name="connsiteX49" fmla="*/ 1236503 w 3979088"/>
                <a:gd name="connsiteY49" fmla="*/ 3647501 h 3884508"/>
                <a:gd name="connsiteX50" fmla="*/ 1236503 w 3979088"/>
                <a:gd name="connsiteY50" fmla="*/ 3885063 h 3884508"/>
                <a:gd name="connsiteX51" fmla="*/ 1514238 w 3979088"/>
                <a:gd name="connsiteY51" fmla="*/ 3885063 h 3884508"/>
                <a:gd name="connsiteX52" fmla="*/ 1514238 w 3979088"/>
                <a:gd name="connsiteY52" fmla="*/ 3618715 h 3884508"/>
                <a:gd name="connsiteX53" fmla="*/ 1512971 w 3979088"/>
                <a:gd name="connsiteY53" fmla="*/ 3617449 h 3884508"/>
                <a:gd name="connsiteX54" fmla="*/ 1355441 w 3979088"/>
                <a:gd name="connsiteY54" fmla="*/ 3459918 h 3884508"/>
                <a:gd name="connsiteX55" fmla="*/ 1351329 w 3979088"/>
                <a:gd name="connsiteY55" fmla="*/ 3454224 h 3884508"/>
                <a:gd name="connsiteX56" fmla="*/ 1348481 w 3979088"/>
                <a:gd name="connsiteY56" fmla="*/ 3444418 h 3884508"/>
                <a:gd name="connsiteX57" fmla="*/ 1348481 w 3979088"/>
                <a:gd name="connsiteY57" fmla="*/ 3350785 h 3884508"/>
                <a:gd name="connsiteX58" fmla="*/ 1319696 w 3979088"/>
                <a:gd name="connsiteY58" fmla="*/ 3334336 h 3884508"/>
                <a:gd name="connsiteX59" fmla="*/ 1319696 w 3979088"/>
                <a:gd name="connsiteY59" fmla="*/ 3243233 h 3884508"/>
                <a:gd name="connsiteX60" fmla="*/ 1410798 w 3979088"/>
                <a:gd name="connsiteY60" fmla="*/ 3243233 h 3884508"/>
                <a:gd name="connsiteX61" fmla="*/ 1410798 w 3979088"/>
                <a:gd name="connsiteY61" fmla="*/ 3334336 h 3884508"/>
                <a:gd name="connsiteX62" fmla="*/ 1380432 w 3979088"/>
                <a:gd name="connsiteY62" fmla="*/ 3350785 h 3884508"/>
                <a:gd name="connsiteX63" fmla="*/ 1380432 w 3979088"/>
                <a:gd name="connsiteY63" fmla="*/ 3440306 h 3884508"/>
                <a:gd name="connsiteX64" fmla="*/ 1514553 w 3979088"/>
                <a:gd name="connsiteY64" fmla="*/ 3574429 h 3884508"/>
                <a:gd name="connsiteX65" fmla="*/ 1514553 w 3979088"/>
                <a:gd name="connsiteY65" fmla="*/ 3237540 h 3884508"/>
                <a:gd name="connsiteX66" fmla="*/ 1484187 w 3979088"/>
                <a:gd name="connsiteY66" fmla="*/ 3219509 h 3884508"/>
                <a:gd name="connsiteX67" fmla="*/ 1484187 w 3979088"/>
                <a:gd name="connsiteY67" fmla="*/ 3129988 h 3884508"/>
                <a:gd name="connsiteX68" fmla="*/ 1529736 w 3979088"/>
                <a:gd name="connsiteY68" fmla="*/ 3110692 h 3884508"/>
                <a:gd name="connsiteX69" fmla="*/ 1575289 w 3979088"/>
                <a:gd name="connsiteY69" fmla="*/ 3129988 h 3884508"/>
                <a:gd name="connsiteX70" fmla="*/ 1575289 w 3979088"/>
                <a:gd name="connsiteY70" fmla="*/ 3219509 h 3884508"/>
                <a:gd name="connsiteX71" fmla="*/ 1546186 w 3979088"/>
                <a:gd name="connsiteY71" fmla="*/ 3237540 h 3884508"/>
                <a:gd name="connsiteX72" fmla="*/ 1546186 w 3979088"/>
                <a:gd name="connsiteY72" fmla="*/ 3640542 h 3884508"/>
                <a:gd name="connsiteX73" fmla="*/ 1674617 w 3979088"/>
                <a:gd name="connsiteY73" fmla="*/ 3512112 h 3884508"/>
                <a:gd name="connsiteX74" fmla="*/ 1674617 w 3979088"/>
                <a:gd name="connsiteY74" fmla="*/ 3422591 h 3884508"/>
                <a:gd name="connsiteX75" fmla="*/ 1644251 w 3979088"/>
                <a:gd name="connsiteY75" fmla="*/ 3406142 h 3884508"/>
                <a:gd name="connsiteX76" fmla="*/ 1644251 w 3979088"/>
                <a:gd name="connsiteY76" fmla="*/ 3315040 h 3884508"/>
                <a:gd name="connsiteX77" fmla="*/ 1735349 w 3979088"/>
                <a:gd name="connsiteY77" fmla="*/ 3315040 h 3884508"/>
                <a:gd name="connsiteX78" fmla="*/ 1735349 w 3979088"/>
                <a:gd name="connsiteY78" fmla="*/ 3406142 h 3884508"/>
                <a:gd name="connsiteX79" fmla="*/ 1704983 w 3979088"/>
                <a:gd name="connsiteY79" fmla="*/ 3422591 h 3884508"/>
                <a:gd name="connsiteX80" fmla="*/ 1704983 w 3979088"/>
                <a:gd name="connsiteY80" fmla="*/ 3517806 h 3884508"/>
                <a:gd name="connsiteX81" fmla="*/ 1704983 w 3979088"/>
                <a:gd name="connsiteY81" fmla="*/ 3524765 h 3884508"/>
                <a:gd name="connsiteX82" fmla="*/ 1703717 w 3979088"/>
                <a:gd name="connsiteY82" fmla="*/ 3524765 h 3884508"/>
                <a:gd name="connsiteX83" fmla="*/ 1699608 w 3979088"/>
                <a:gd name="connsiteY83" fmla="*/ 3531725 h 3884508"/>
                <a:gd name="connsiteX84" fmla="*/ 1546186 w 3979088"/>
                <a:gd name="connsiteY84" fmla="*/ 3684828 h 3884508"/>
                <a:gd name="connsiteX85" fmla="*/ 1546186 w 3979088"/>
                <a:gd name="connsiteY85" fmla="*/ 3885063 h 3884508"/>
                <a:gd name="connsiteX86" fmla="*/ 1833411 w 3979088"/>
                <a:gd name="connsiteY86" fmla="*/ 3885063 h 3884508"/>
                <a:gd name="connsiteX87" fmla="*/ 1833411 w 3979088"/>
                <a:gd name="connsiteY87" fmla="*/ 3709817 h 3884508"/>
                <a:gd name="connsiteX88" fmla="*/ 1803045 w 3979088"/>
                <a:gd name="connsiteY88" fmla="*/ 3693368 h 3884508"/>
                <a:gd name="connsiteX89" fmla="*/ 1803045 w 3979088"/>
                <a:gd name="connsiteY89" fmla="*/ 3602266 h 3884508"/>
                <a:gd name="connsiteX90" fmla="*/ 1894150 w 3979088"/>
                <a:gd name="connsiteY90" fmla="*/ 3602266 h 3884508"/>
                <a:gd name="connsiteX91" fmla="*/ 1894150 w 3979088"/>
                <a:gd name="connsiteY91" fmla="*/ 3693368 h 3884508"/>
                <a:gd name="connsiteX92" fmla="*/ 1863777 w 3979088"/>
                <a:gd name="connsiteY92" fmla="*/ 3709817 h 3884508"/>
                <a:gd name="connsiteX93" fmla="*/ 1863777 w 3979088"/>
                <a:gd name="connsiteY93" fmla="*/ 3885063 h 3884508"/>
                <a:gd name="connsiteX94" fmla="*/ 1979873 w 3979088"/>
                <a:gd name="connsiteY94" fmla="*/ 3885063 h 3884508"/>
                <a:gd name="connsiteX95" fmla="*/ 2080783 w 3979088"/>
                <a:gd name="connsiteY95" fmla="*/ 3784154 h 3884508"/>
                <a:gd name="connsiteX96" fmla="*/ 2080783 w 3979088"/>
                <a:gd name="connsiteY96" fmla="*/ 3016742 h 3884508"/>
                <a:gd name="connsiteX97" fmla="*/ 1979873 w 3979088"/>
                <a:gd name="connsiteY97" fmla="*/ 2915834 h 3884508"/>
                <a:gd name="connsiteX98" fmla="*/ 1073594 w 3979088"/>
                <a:gd name="connsiteY98" fmla="*/ 2915834 h 3884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979088" h="3884508">
                  <a:moveTo>
                    <a:pt x="1634440" y="554"/>
                  </a:moveTo>
                  <a:lnTo>
                    <a:pt x="1287115" y="762273"/>
                  </a:lnTo>
                  <a:cubicBezTo>
                    <a:pt x="1991260" y="1466419"/>
                    <a:pt x="2695720" y="2170881"/>
                    <a:pt x="3399550" y="2874711"/>
                  </a:cubicBezTo>
                  <a:lnTo>
                    <a:pt x="3963881" y="2874711"/>
                  </a:lnTo>
                  <a:lnTo>
                    <a:pt x="3423596" y="1662858"/>
                  </a:lnTo>
                  <a:lnTo>
                    <a:pt x="3131938" y="1940278"/>
                  </a:lnTo>
                  <a:lnTo>
                    <a:pt x="2548949" y="956181"/>
                  </a:lnTo>
                  <a:lnTo>
                    <a:pt x="2258557" y="1164642"/>
                  </a:lnTo>
                  <a:lnTo>
                    <a:pt x="1634440" y="554"/>
                  </a:lnTo>
                  <a:close/>
                  <a:moveTo>
                    <a:pt x="978062" y="1440163"/>
                  </a:moveTo>
                  <a:lnTo>
                    <a:pt x="857857" y="1703981"/>
                  </a:lnTo>
                  <a:lnTo>
                    <a:pt x="566517" y="1455347"/>
                  </a:lnTo>
                  <a:cubicBezTo>
                    <a:pt x="566517" y="1455347"/>
                    <a:pt x="-1607" y="2805119"/>
                    <a:pt x="-15208" y="2874395"/>
                  </a:cubicBezTo>
                  <a:lnTo>
                    <a:pt x="1026775" y="2874395"/>
                  </a:lnTo>
                  <a:lnTo>
                    <a:pt x="1026775" y="2612159"/>
                  </a:lnTo>
                  <a:cubicBezTo>
                    <a:pt x="1026775" y="2334739"/>
                    <a:pt x="1249156" y="2111095"/>
                    <a:pt x="1526891" y="2111095"/>
                  </a:cubicBezTo>
                  <a:cubicBezTo>
                    <a:pt x="1576555" y="2111095"/>
                    <a:pt x="1624320" y="2118055"/>
                    <a:pt x="1669557" y="2131340"/>
                  </a:cubicBezTo>
                  <a:cubicBezTo>
                    <a:pt x="1438953" y="1901054"/>
                    <a:pt x="1208348" y="1670450"/>
                    <a:pt x="978062" y="1440163"/>
                  </a:cubicBezTo>
                  <a:close/>
                  <a:moveTo>
                    <a:pt x="1526891" y="2215800"/>
                  </a:moveTo>
                  <a:cubicBezTo>
                    <a:pt x="1301350" y="2215800"/>
                    <a:pt x="1118828" y="2397689"/>
                    <a:pt x="1117880" y="2623230"/>
                  </a:cubicBezTo>
                  <a:lnTo>
                    <a:pt x="1117880" y="2624496"/>
                  </a:lnTo>
                  <a:lnTo>
                    <a:pt x="1117880" y="2882619"/>
                  </a:lnTo>
                  <a:lnTo>
                    <a:pt x="1256112" y="2882619"/>
                  </a:lnTo>
                  <a:lnTo>
                    <a:pt x="1256112" y="2624496"/>
                  </a:lnTo>
                  <a:lnTo>
                    <a:pt x="1256112" y="2623230"/>
                  </a:lnTo>
                  <a:cubicBezTo>
                    <a:pt x="1256746" y="2474556"/>
                    <a:pt x="1377899" y="2354035"/>
                    <a:pt x="1526891" y="2354035"/>
                  </a:cubicBezTo>
                  <a:cubicBezTo>
                    <a:pt x="1675883" y="2354035"/>
                    <a:pt x="1796718" y="2474240"/>
                    <a:pt x="1797670" y="2623230"/>
                  </a:cubicBezTo>
                  <a:lnTo>
                    <a:pt x="1797670" y="2624496"/>
                  </a:lnTo>
                  <a:lnTo>
                    <a:pt x="1797670" y="2882619"/>
                  </a:lnTo>
                  <a:lnTo>
                    <a:pt x="1937169" y="2882619"/>
                  </a:lnTo>
                  <a:lnTo>
                    <a:pt x="1937169" y="2624496"/>
                  </a:lnTo>
                  <a:lnTo>
                    <a:pt x="1937169" y="2623230"/>
                  </a:lnTo>
                  <a:lnTo>
                    <a:pt x="1937169" y="2621965"/>
                  </a:lnTo>
                  <a:cubicBezTo>
                    <a:pt x="1935903" y="2396739"/>
                    <a:pt x="1752117" y="2215800"/>
                    <a:pt x="1526891" y="2215800"/>
                  </a:cubicBezTo>
                  <a:close/>
                  <a:moveTo>
                    <a:pt x="2007707" y="2469811"/>
                  </a:moveTo>
                  <a:cubicBezTo>
                    <a:pt x="2020996" y="2514730"/>
                    <a:pt x="2028268" y="2562495"/>
                    <a:pt x="2028268" y="2611843"/>
                  </a:cubicBezTo>
                  <a:lnTo>
                    <a:pt x="2028268" y="2874079"/>
                  </a:lnTo>
                  <a:lnTo>
                    <a:pt x="2412292" y="2874079"/>
                  </a:lnTo>
                  <a:cubicBezTo>
                    <a:pt x="2277537" y="2739639"/>
                    <a:pt x="2142782" y="2604883"/>
                    <a:pt x="2007707" y="2469811"/>
                  </a:cubicBezTo>
                  <a:close/>
                  <a:moveTo>
                    <a:pt x="1073594" y="2915834"/>
                  </a:moveTo>
                  <a:cubicBezTo>
                    <a:pt x="1017918" y="2915834"/>
                    <a:pt x="972684" y="2960753"/>
                    <a:pt x="972684" y="3016742"/>
                  </a:cubicBezTo>
                  <a:lnTo>
                    <a:pt x="972684" y="3784154"/>
                  </a:lnTo>
                  <a:cubicBezTo>
                    <a:pt x="972684" y="3840145"/>
                    <a:pt x="1017918" y="3885063"/>
                    <a:pt x="1073594" y="3885063"/>
                  </a:cubicBezTo>
                  <a:lnTo>
                    <a:pt x="1204870" y="3885063"/>
                  </a:lnTo>
                  <a:lnTo>
                    <a:pt x="1204870" y="3647501"/>
                  </a:lnTo>
                  <a:cubicBezTo>
                    <a:pt x="1194113" y="3644654"/>
                    <a:pt x="1183042" y="3638011"/>
                    <a:pt x="1174500" y="3629470"/>
                  </a:cubicBezTo>
                  <a:cubicBezTo>
                    <a:pt x="1149512" y="3604480"/>
                    <a:pt x="1149512" y="3564623"/>
                    <a:pt x="1174500" y="3539633"/>
                  </a:cubicBezTo>
                  <a:cubicBezTo>
                    <a:pt x="1199492" y="3514643"/>
                    <a:pt x="1240614" y="3514643"/>
                    <a:pt x="1265602" y="3539633"/>
                  </a:cubicBezTo>
                  <a:cubicBezTo>
                    <a:pt x="1290593" y="3564623"/>
                    <a:pt x="1290593" y="3604480"/>
                    <a:pt x="1265602" y="3629470"/>
                  </a:cubicBezTo>
                  <a:cubicBezTo>
                    <a:pt x="1257064" y="3638011"/>
                    <a:pt x="1247256" y="3644654"/>
                    <a:pt x="1236503" y="3647501"/>
                  </a:cubicBezTo>
                  <a:lnTo>
                    <a:pt x="1236503" y="3885063"/>
                  </a:lnTo>
                  <a:lnTo>
                    <a:pt x="1514238" y="3885063"/>
                  </a:lnTo>
                  <a:lnTo>
                    <a:pt x="1514238" y="3618715"/>
                  </a:lnTo>
                  <a:lnTo>
                    <a:pt x="1512971" y="3617449"/>
                  </a:lnTo>
                  <a:lnTo>
                    <a:pt x="1355441" y="3459918"/>
                  </a:lnTo>
                  <a:cubicBezTo>
                    <a:pt x="1353544" y="3458653"/>
                    <a:pt x="1352593" y="3456438"/>
                    <a:pt x="1351329" y="3454224"/>
                  </a:cubicBezTo>
                  <a:cubicBezTo>
                    <a:pt x="1349747" y="3451061"/>
                    <a:pt x="1348166" y="3447898"/>
                    <a:pt x="1348481" y="3444418"/>
                  </a:cubicBezTo>
                  <a:lnTo>
                    <a:pt x="1348481" y="3350785"/>
                  </a:lnTo>
                  <a:cubicBezTo>
                    <a:pt x="1337728" y="3347938"/>
                    <a:pt x="1328238" y="3342560"/>
                    <a:pt x="1319696" y="3334336"/>
                  </a:cubicBezTo>
                  <a:cubicBezTo>
                    <a:pt x="1294705" y="3309346"/>
                    <a:pt x="1294705" y="3268223"/>
                    <a:pt x="1319696" y="3243233"/>
                  </a:cubicBezTo>
                  <a:cubicBezTo>
                    <a:pt x="1344684" y="3218244"/>
                    <a:pt x="1385807" y="3218244"/>
                    <a:pt x="1410798" y="3243233"/>
                  </a:cubicBezTo>
                  <a:cubicBezTo>
                    <a:pt x="1435789" y="3268223"/>
                    <a:pt x="1435789" y="3309346"/>
                    <a:pt x="1410798" y="3334336"/>
                  </a:cubicBezTo>
                  <a:cubicBezTo>
                    <a:pt x="1402257" y="3342877"/>
                    <a:pt x="1391503" y="3348254"/>
                    <a:pt x="1380432" y="3350785"/>
                  </a:cubicBezTo>
                  <a:lnTo>
                    <a:pt x="1380432" y="3440306"/>
                  </a:lnTo>
                  <a:lnTo>
                    <a:pt x="1514553" y="3574429"/>
                  </a:lnTo>
                  <a:lnTo>
                    <a:pt x="1514553" y="3237540"/>
                  </a:lnTo>
                  <a:cubicBezTo>
                    <a:pt x="1503800" y="3234693"/>
                    <a:pt x="1492728" y="3228050"/>
                    <a:pt x="1484187" y="3219509"/>
                  </a:cubicBezTo>
                  <a:cubicBezTo>
                    <a:pt x="1459196" y="3194519"/>
                    <a:pt x="1459196" y="3154978"/>
                    <a:pt x="1484187" y="3129988"/>
                  </a:cubicBezTo>
                  <a:cubicBezTo>
                    <a:pt x="1496522" y="3117335"/>
                    <a:pt x="1513290" y="3110692"/>
                    <a:pt x="1529736" y="3110692"/>
                  </a:cubicBezTo>
                  <a:cubicBezTo>
                    <a:pt x="1546504" y="3110692"/>
                    <a:pt x="1562636" y="3117335"/>
                    <a:pt x="1575289" y="3129988"/>
                  </a:cubicBezTo>
                  <a:cubicBezTo>
                    <a:pt x="1600280" y="3154978"/>
                    <a:pt x="1600280" y="3194519"/>
                    <a:pt x="1575289" y="3219509"/>
                  </a:cubicBezTo>
                  <a:cubicBezTo>
                    <a:pt x="1566747" y="3228050"/>
                    <a:pt x="1556942" y="3234693"/>
                    <a:pt x="1546186" y="3237540"/>
                  </a:cubicBezTo>
                  <a:lnTo>
                    <a:pt x="1546186" y="3640542"/>
                  </a:lnTo>
                  <a:lnTo>
                    <a:pt x="1674617" y="3512112"/>
                  </a:lnTo>
                  <a:lnTo>
                    <a:pt x="1674617" y="3422591"/>
                  </a:lnTo>
                  <a:cubicBezTo>
                    <a:pt x="1663545" y="3419744"/>
                    <a:pt x="1652789" y="3414367"/>
                    <a:pt x="1644251" y="3406142"/>
                  </a:cubicBezTo>
                  <a:cubicBezTo>
                    <a:pt x="1619260" y="3381153"/>
                    <a:pt x="1619260" y="3339713"/>
                    <a:pt x="1644251" y="3315040"/>
                  </a:cubicBezTo>
                  <a:cubicBezTo>
                    <a:pt x="1669236" y="3290050"/>
                    <a:pt x="1710358" y="3290050"/>
                    <a:pt x="1735349" y="3315040"/>
                  </a:cubicBezTo>
                  <a:cubicBezTo>
                    <a:pt x="1760341" y="3339713"/>
                    <a:pt x="1760341" y="3381153"/>
                    <a:pt x="1735349" y="3406142"/>
                  </a:cubicBezTo>
                  <a:cubicBezTo>
                    <a:pt x="1726811" y="3414367"/>
                    <a:pt x="1716055" y="3420061"/>
                    <a:pt x="1704983" y="3422591"/>
                  </a:cubicBezTo>
                  <a:lnTo>
                    <a:pt x="1704983" y="3517806"/>
                  </a:lnTo>
                  <a:cubicBezTo>
                    <a:pt x="1705298" y="3520020"/>
                    <a:pt x="1705935" y="3522551"/>
                    <a:pt x="1704983" y="3524765"/>
                  </a:cubicBezTo>
                  <a:cubicBezTo>
                    <a:pt x="1704668" y="3525082"/>
                    <a:pt x="1703717" y="3524449"/>
                    <a:pt x="1703717" y="3524765"/>
                  </a:cubicBezTo>
                  <a:cubicBezTo>
                    <a:pt x="1702771" y="3527296"/>
                    <a:pt x="1701505" y="3529827"/>
                    <a:pt x="1699608" y="3531725"/>
                  </a:cubicBezTo>
                  <a:lnTo>
                    <a:pt x="1546186" y="3684828"/>
                  </a:lnTo>
                  <a:lnTo>
                    <a:pt x="1546186" y="3885063"/>
                  </a:lnTo>
                  <a:lnTo>
                    <a:pt x="1833411" y="3885063"/>
                  </a:lnTo>
                  <a:lnTo>
                    <a:pt x="1833411" y="3709817"/>
                  </a:lnTo>
                  <a:cubicBezTo>
                    <a:pt x="1822340" y="3706970"/>
                    <a:pt x="1811583" y="3701593"/>
                    <a:pt x="1803045" y="3693368"/>
                  </a:cubicBezTo>
                  <a:cubicBezTo>
                    <a:pt x="1778054" y="3668378"/>
                    <a:pt x="1778054" y="3627256"/>
                    <a:pt x="1803045" y="3602266"/>
                  </a:cubicBezTo>
                  <a:cubicBezTo>
                    <a:pt x="1828036" y="3577276"/>
                    <a:pt x="1869159" y="3577276"/>
                    <a:pt x="1894150" y="3602266"/>
                  </a:cubicBezTo>
                  <a:cubicBezTo>
                    <a:pt x="1919135" y="3627256"/>
                    <a:pt x="1919135" y="3668378"/>
                    <a:pt x="1894150" y="3693368"/>
                  </a:cubicBezTo>
                  <a:cubicBezTo>
                    <a:pt x="1885920" y="3701909"/>
                    <a:pt x="1874534" y="3707287"/>
                    <a:pt x="1863777" y="3709817"/>
                  </a:cubicBezTo>
                  <a:lnTo>
                    <a:pt x="1863777" y="3885063"/>
                  </a:lnTo>
                  <a:lnTo>
                    <a:pt x="1979873" y="3885063"/>
                  </a:lnTo>
                  <a:cubicBezTo>
                    <a:pt x="2035861" y="3885063"/>
                    <a:pt x="2080783" y="3840145"/>
                    <a:pt x="2080783" y="3784154"/>
                  </a:cubicBezTo>
                  <a:lnTo>
                    <a:pt x="2080783" y="3016742"/>
                  </a:lnTo>
                  <a:cubicBezTo>
                    <a:pt x="2080783" y="2961069"/>
                    <a:pt x="2035546" y="2915834"/>
                    <a:pt x="1979873" y="2915834"/>
                  </a:cubicBezTo>
                  <a:lnTo>
                    <a:pt x="1073594" y="2915834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32" name="图形 14">
            <a:extLst>
              <a:ext uri="{FF2B5EF4-FFF2-40B4-BE49-F238E27FC236}">
                <a16:creationId xmlns:a16="http://schemas.microsoft.com/office/drawing/2014/main" id="{4BCD0860-A31B-9368-B9C5-7AA863302D42}"/>
              </a:ext>
            </a:extLst>
          </p:cNvPr>
          <p:cNvGrpSpPr/>
          <p:nvPr/>
        </p:nvGrpSpPr>
        <p:grpSpPr>
          <a:xfrm>
            <a:off x="7924610" y="4436712"/>
            <a:ext cx="424701" cy="406424"/>
            <a:chOff x="6240561" y="3635257"/>
            <a:chExt cx="4098984" cy="3922566"/>
          </a:xfrm>
          <a:solidFill>
            <a:srgbClr val="FFFFFF"/>
          </a:solidFill>
        </p:grpSpPr>
        <p:grpSp>
          <p:nvGrpSpPr>
            <p:cNvPr id="33" name="图形 14">
              <a:extLst>
                <a:ext uri="{FF2B5EF4-FFF2-40B4-BE49-F238E27FC236}">
                  <a16:creationId xmlns:a16="http://schemas.microsoft.com/office/drawing/2014/main" id="{9E86FEDF-2758-8E26-4A91-0D1061B1919B}"/>
                </a:ext>
              </a:extLst>
            </p:cNvPr>
            <p:cNvGrpSpPr/>
            <p:nvPr/>
          </p:nvGrpSpPr>
          <p:grpSpPr>
            <a:xfrm>
              <a:off x="6240561" y="4300168"/>
              <a:ext cx="4098984" cy="2481695"/>
              <a:chOff x="6240561" y="4300168"/>
              <a:chExt cx="4098984" cy="2481695"/>
            </a:xfrm>
            <a:solidFill>
              <a:srgbClr val="FFFFFF"/>
            </a:solidFill>
          </p:grpSpPr>
          <p:sp>
            <p:nvSpPr>
              <p:cNvPr id="37" name="任意形状 17">
                <a:extLst>
                  <a:ext uri="{FF2B5EF4-FFF2-40B4-BE49-F238E27FC236}">
                    <a16:creationId xmlns:a16="http://schemas.microsoft.com/office/drawing/2014/main" id="{AEC3F24E-3032-8B1F-A61C-2B9F23659F4C}"/>
                  </a:ext>
                </a:extLst>
              </p:cNvPr>
              <p:cNvSpPr/>
              <p:nvPr/>
            </p:nvSpPr>
            <p:spPr>
              <a:xfrm>
                <a:off x="6240561" y="4912871"/>
                <a:ext cx="1171680" cy="1524728"/>
              </a:xfrm>
              <a:custGeom>
                <a:avLst/>
                <a:gdLst>
                  <a:gd name="connsiteX0" fmla="*/ 1088170 w 1171680"/>
                  <a:gd name="connsiteY0" fmla="*/ 1367513 h 1524728"/>
                  <a:gd name="connsiteX1" fmla="*/ 1126446 w 1171680"/>
                  <a:gd name="connsiteY1" fmla="*/ 1287798 h 1524728"/>
                  <a:gd name="connsiteX2" fmla="*/ 1168201 w 1171680"/>
                  <a:gd name="connsiteY2" fmla="*/ 1210931 h 1524728"/>
                  <a:gd name="connsiteX3" fmla="*/ 1171681 w 1171680"/>
                  <a:gd name="connsiteY3" fmla="*/ 1204921 h 1524728"/>
                  <a:gd name="connsiteX4" fmla="*/ 1111894 w 1171680"/>
                  <a:gd name="connsiteY4" fmla="*/ 1104645 h 1524728"/>
                  <a:gd name="connsiteX5" fmla="*/ 1110629 w 1171680"/>
                  <a:gd name="connsiteY5" fmla="*/ 1102114 h 1524728"/>
                  <a:gd name="connsiteX6" fmla="*/ 1103670 w 1171680"/>
                  <a:gd name="connsiteY6" fmla="*/ 1087879 h 1524728"/>
                  <a:gd name="connsiteX7" fmla="*/ 1009088 w 1171680"/>
                  <a:gd name="connsiteY7" fmla="*/ 1086297 h 1524728"/>
                  <a:gd name="connsiteX8" fmla="*/ 1008455 w 1171680"/>
                  <a:gd name="connsiteY8" fmla="*/ 1086297 h 1524728"/>
                  <a:gd name="connsiteX9" fmla="*/ 955945 w 1171680"/>
                  <a:gd name="connsiteY9" fmla="*/ 1083134 h 1524728"/>
                  <a:gd name="connsiteX10" fmla="*/ 939812 w 1171680"/>
                  <a:gd name="connsiteY10" fmla="*/ 1092308 h 1524728"/>
                  <a:gd name="connsiteX11" fmla="*/ 806321 w 1171680"/>
                  <a:gd name="connsiteY11" fmla="*/ 1132798 h 1524728"/>
                  <a:gd name="connsiteX12" fmla="*/ 764250 w 1171680"/>
                  <a:gd name="connsiteY12" fmla="*/ 1134379 h 1524728"/>
                  <a:gd name="connsiteX13" fmla="*/ 763617 w 1171680"/>
                  <a:gd name="connsiteY13" fmla="*/ 1134379 h 1524728"/>
                  <a:gd name="connsiteX14" fmla="*/ 627912 w 1171680"/>
                  <a:gd name="connsiteY14" fmla="*/ 1104645 h 1524728"/>
                  <a:gd name="connsiteX15" fmla="*/ 512769 w 1171680"/>
                  <a:gd name="connsiteY15" fmla="*/ 1025246 h 1524728"/>
                  <a:gd name="connsiteX16" fmla="*/ 512136 w 1171680"/>
                  <a:gd name="connsiteY16" fmla="*/ 1024613 h 1524728"/>
                  <a:gd name="connsiteX17" fmla="*/ 484299 w 1171680"/>
                  <a:gd name="connsiteY17" fmla="*/ 992664 h 1524728"/>
                  <a:gd name="connsiteX18" fmla="*/ 423248 w 1171680"/>
                  <a:gd name="connsiteY18" fmla="*/ 868347 h 1524728"/>
                  <a:gd name="connsiteX19" fmla="*/ 413441 w 1171680"/>
                  <a:gd name="connsiteY19" fmla="*/ 729163 h 1524728"/>
                  <a:gd name="connsiteX20" fmla="*/ 413441 w 1171680"/>
                  <a:gd name="connsiteY20" fmla="*/ 728530 h 1524728"/>
                  <a:gd name="connsiteX21" fmla="*/ 421033 w 1171680"/>
                  <a:gd name="connsiteY21" fmla="*/ 687091 h 1524728"/>
                  <a:gd name="connsiteX22" fmla="*/ 480503 w 1171680"/>
                  <a:gd name="connsiteY22" fmla="*/ 561192 h 1524728"/>
                  <a:gd name="connsiteX23" fmla="*/ 582361 w 1171680"/>
                  <a:gd name="connsiteY23" fmla="*/ 467243 h 1524728"/>
                  <a:gd name="connsiteX24" fmla="*/ 589953 w 1171680"/>
                  <a:gd name="connsiteY24" fmla="*/ 462814 h 1524728"/>
                  <a:gd name="connsiteX25" fmla="*/ 599759 w 1171680"/>
                  <a:gd name="connsiteY25" fmla="*/ 457436 h 1524728"/>
                  <a:gd name="connsiteX26" fmla="*/ 610830 w 1171680"/>
                  <a:gd name="connsiteY26" fmla="*/ 451743 h 1524728"/>
                  <a:gd name="connsiteX27" fmla="*/ 620637 w 1171680"/>
                  <a:gd name="connsiteY27" fmla="*/ 447314 h 1524728"/>
                  <a:gd name="connsiteX28" fmla="*/ 756658 w 1171680"/>
                  <a:gd name="connsiteY28" fmla="*/ 414732 h 1524728"/>
                  <a:gd name="connsiteX29" fmla="*/ 893312 w 1171680"/>
                  <a:gd name="connsiteY29" fmla="*/ 435926 h 1524728"/>
                  <a:gd name="connsiteX30" fmla="*/ 899954 w 1171680"/>
                  <a:gd name="connsiteY30" fmla="*/ 438457 h 1524728"/>
                  <a:gd name="connsiteX31" fmla="*/ 911975 w 1171680"/>
                  <a:gd name="connsiteY31" fmla="*/ 443518 h 1524728"/>
                  <a:gd name="connsiteX32" fmla="*/ 923363 w 1171680"/>
                  <a:gd name="connsiteY32" fmla="*/ 448579 h 1524728"/>
                  <a:gd name="connsiteX33" fmla="*/ 932853 w 1171680"/>
                  <a:gd name="connsiteY33" fmla="*/ 453324 h 1524728"/>
                  <a:gd name="connsiteX34" fmla="*/ 995802 w 1171680"/>
                  <a:gd name="connsiteY34" fmla="*/ 494131 h 1524728"/>
                  <a:gd name="connsiteX35" fmla="*/ 1014465 w 1171680"/>
                  <a:gd name="connsiteY35" fmla="*/ 378987 h 1524728"/>
                  <a:gd name="connsiteX36" fmla="*/ 1014782 w 1171680"/>
                  <a:gd name="connsiteY36" fmla="*/ 377405 h 1524728"/>
                  <a:gd name="connsiteX37" fmla="*/ 1018577 w 1171680"/>
                  <a:gd name="connsiteY37" fmla="*/ 361273 h 1524728"/>
                  <a:gd name="connsiteX38" fmla="*/ 947087 w 1171680"/>
                  <a:gd name="connsiteY38" fmla="*/ 299272 h 1524728"/>
                  <a:gd name="connsiteX39" fmla="*/ 946455 w 1171680"/>
                  <a:gd name="connsiteY39" fmla="*/ 298640 h 1524728"/>
                  <a:gd name="connsiteX40" fmla="*/ 883189 w 1171680"/>
                  <a:gd name="connsiteY40" fmla="*/ 237588 h 1524728"/>
                  <a:gd name="connsiteX41" fmla="*/ 852505 w 1171680"/>
                  <a:gd name="connsiteY41" fmla="*/ 205639 h 1524728"/>
                  <a:gd name="connsiteX42" fmla="*/ 852189 w 1171680"/>
                  <a:gd name="connsiteY42" fmla="*/ 205006 h 1524728"/>
                  <a:gd name="connsiteX43" fmla="*/ 836372 w 1171680"/>
                  <a:gd name="connsiteY43" fmla="*/ 188241 h 1524728"/>
                  <a:gd name="connsiteX44" fmla="*/ 772158 w 1171680"/>
                  <a:gd name="connsiteY44" fmla="*/ 116751 h 1524728"/>
                  <a:gd name="connsiteX45" fmla="*/ 802842 w 1171680"/>
                  <a:gd name="connsiteY45" fmla="*/ 48108 h 1524728"/>
                  <a:gd name="connsiteX46" fmla="*/ 824668 w 1171680"/>
                  <a:gd name="connsiteY46" fmla="*/ 1923 h 1524728"/>
                  <a:gd name="connsiteX47" fmla="*/ 615575 w 1171680"/>
                  <a:gd name="connsiteY47" fmla="*/ 15526 h 1524728"/>
                  <a:gd name="connsiteX48" fmla="*/ 596596 w 1171680"/>
                  <a:gd name="connsiteY48" fmla="*/ 108843 h 1524728"/>
                  <a:gd name="connsiteX49" fmla="*/ 587106 w 1171680"/>
                  <a:gd name="connsiteY49" fmla="*/ 201843 h 1524728"/>
                  <a:gd name="connsiteX50" fmla="*/ 519728 w 1171680"/>
                  <a:gd name="connsiteY50" fmla="*/ 228098 h 1524728"/>
                  <a:gd name="connsiteX51" fmla="*/ 397625 w 1171680"/>
                  <a:gd name="connsiteY51" fmla="*/ 302752 h 1524728"/>
                  <a:gd name="connsiteX52" fmla="*/ 315380 w 1171680"/>
                  <a:gd name="connsiteY52" fmla="*/ 258466 h 1524728"/>
                  <a:gd name="connsiteX53" fmla="*/ 272042 w 1171680"/>
                  <a:gd name="connsiteY53" fmla="*/ 239170 h 1524728"/>
                  <a:gd name="connsiteX54" fmla="*/ 227440 w 1171680"/>
                  <a:gd name="connsiteY54" fmla="*/ 222088 h 1524728"/>
                  <a:gd name="connsiteX55" fmla="*/ 146144 w 1171680"/>
                  <a:gd name="connsiteY55" fmla="*/ 316038 h 1524728"/>
                  <a:gd name="connsiteX56" fmla="*/ 80980 w 1171680"/>
                  <a:gd name="connsiteY56" fmla="*/ 421691 h 1524728"/>
                  <a:gd name="connsiteX57" fmla="*/ 142348 w 1171680"/>
                  <a:gd name="connsiteY57" fmla="*/ 494763 h 1524728"/>
                  <a:gd name="connsiteX58" fmla="*/ 174930 w 1171680"/>
                  <a:gd name="connsiteY58" fmla="*/ 528294 h 1524728"/>
                  <a:gd name="connsiteX59" fmla="*/ 209093 w 1171680"/>
                  <a:gd name="connsiteY59" fmla="*/ 559927 h 1524728"/>
                  <a:gd name="connsiteX60" fmla="*/ 187267 w 1171680"/>
                  <a:gd name="connsiteY60" fmla="*/ 628887 h 1524728"/>
                  <a:gd name="connsiteX61" fmla="*/ 169552 w 1171680"/>
                  <a:gd name="connsiteY61" fmla="*/ 770918 h 1524728"/>
                  <a:gd name="connsiteX62" fmla="*/ 83511 w 1171680"/>
                  <a:gd name="connsiteY62" fmla="*/ 807928 h 1524728"/>
                  <a:gd name="connsiteX63" fmla="*/ 0 w 1171680"/>
                  <a:gd name="connsiteY63" fmla="*/ 854112 h 1524728"/>
                  <a:gd name="connsiteX64" fmla="*/ 22776 w 1171680"/>
                  <a:gd name="connsiteY64" fmla="*/ 975899 h 1524728"/>
                  <a:gd name="connsiteX65" fmla="*/ 64847 w 1171680"/>
                  <a:gd name="connsiteY65" fmla="*/ 1092940 h 1524728"/>
                  <a:gd name="connsiteX66" fmla="*/ 160379 w 1171680"/>
                  <a:gd name="connsiteY66" fmla="*/ 1090726 h 1524728"/>
                  <a:gd name="connsiteX67" fmla="*/ 206879 w 1171680"/>
                  <a:gd name="connsiteY67" fmla="*/ 1086297 h 1524728"/>
                  <a:gd name="connsiteX68" fmla="*/ 253063 w 1171680"/>
                  <a:gd name="connsiteY68" fmla="*/ 1079338 h 1524728"/>
                  <a:gd name="connsiteX69" fmla="*/ 293237 w 1171680"/>
                  <a:gd name="connsiteY69" fmla="*/ 1139441 h 1524728"/>
                  <a:gd name="connsiteX70" fmla="*/ 393196 w 1171680"/>
                  <a:gd name="connsiteY70" fmla="*/ 1241615 h 1524728"/>
                  <a:gd name="connsiteX71" fmla="*/ 368206 w 1171680"/>
                  <a:gd name="connsiteY71" fmla="*/ 1331768 h 1524728"/>
                  <a:gd name="connsiteX72" fmla="*/ 352074 w 1171680"/>
                  <a:gd name="connsiteY72" fmla="*/ 1425718 h 1524728"/>
                  <a:gd name="connsiteX73" fmla="*/ 461839 w 1171680"/>
                  <a:gd name="connsiteY73" fmla="*/ 1484239 h 1524728"/>
                  <a:gd name="connsiteX74" fmla="*/ 579514 w 1171680"/>
                  <a:gd name="connsiteY74" fmla="*/ 1524729 h 1524728"/>
                  <a:gd name="connsiteX75" fmla="*/ 637086 w 1171680"/>
                  <a:gd name="connsiteY75" fmla="*/ 1448810 h 1524728"/>
                  <a:gd name="connsiteX76" fmla="*/ 685800 w 1171680"/>
                  <a:gd name="connsiteY76" fmla="*/ 1369095 h 1524728"/>
                  <a:gd name="connsiteX77" fmla="*/ 721862 w 1171680"/>
                  <a:gd name="connsiteY77" fmla="*/ 1372891 h 1524728"/>
                  <a:gd name="connsiteX78" fmla="*/ 739892 w 1171680"/>
                  <a:gd name="connsiteY78" fmla="*/ 1374156 h 1524728"/>
                  <a:gd name="connsiteX79" fmla="*/ 757923 w 1171680"/>
                  <a:gd name="connsiteY79" fmla="*/ 1374473 h 1524728"/>
                  <a:gd name="connsiteX80" fmla="*/ 900271 w 1171680"/>
                  <a:gd name="connsiteY80" fmla="*/ 1360238 h 1524728"/>
                  <a:gd name="connsiteX81" fmla="*/ 954996 w 1171680"/>
                  <a:gd name="connsiteY81" fmla="*/ 1435840 h 1524728"/>
                  <a:gd name="connsiteX82" fmla="*/ 1018261 w 1171680"/>
                  <a:gd name="connsiteY82" fmla="*/ 1507014 h 1524728"/>
                  <a:gd name="connsiteX83" fmla="*/ 1031547 w 1171680"/>
                  <a:gd name="connsiteY83" fmla="*/ 1502586 h 1524728"/>
                  <a:gd name="connsiteX84" fmla="*/ 1052109 w 1171680"/>
                  <a:gd name="connsiteY84" fmla="*/ 1449759 h 1524728"/>
                  <a:gd name="connsiteX85" fmla="*/ 1088170 w 1171680"/>
                  <a:gd name="connsiteY85" fmla="*/ 1367513 h 1524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</a:cxnLst>
                <a:rect l="l" t="t" r="r" b="b"/>
                <a:pathLst>
                  <a:path w="1171680" h="1524728">
                    <a:moveTo>
                      <a:pt x="1088170" y="1367513"/>
                    </a:moveTo>
                    <a:cubicBezTo>
                      <a:pt x="1101456" y="1338095"/>
                      <a:pt x="1113793" y="1311840"/>
                      <a:pt x="1126446" y="1287798"/>
                    </a:cubicBezTo>
                    <a:cubicBezTo>
                      <a:pt x="1139731" y="1261860"/>
                      <a:pt x="1153966" y="1235921"/>
                      <a:pt x="1168201" y="1210931"/>
                    </a:cubicBezTo>
                    <a:cubicBezTo>
                      <a:pt x="1169466" y="1209033"/>
                      <a:pt x="1170415" y="1206818"/>
                      <a:pt x="1171681" y="1204921"/>
                    </a:cubicBezTo>
                    <a:cubicBezTo>
                      <a:pt x="1149854" y="1172655"/>
                      <a:pt x="1129925" y="1139124"/>
                      <a:pt x="1111894" y="1104645"/>
                    </a:cubicBezTo>
                    <a:lnTo>
                      <a:pt x="1110629" y="1102114"/>
                    </a:lnTo>
                    <a:lnTo>
                      <a:pt x="1103670" y="1087879"/>
                    </a:lnTo>
                    <a:cubicBezTo>
                      <a:pt x="1072353" y="1088195"/>
                      <a:pt x="1040720" y="1087563"/>
                      <a:pt x="1009088" y="1086297"/>
                    </a:cubicBezTo>
                    <a:lnTo>
                      <a:pt x="1008455" y="1086297"/>
                    </a:lnTo>
                    <a:cubicBezTo>
                      <a:pt x="991057" y="1085348"/>
                      <a:pt x="973659" y="1084400"/>
                      <a:pt x="955945" y="1083134"/>
                    </a:cubicBezTo>
                    <a:cubicBezTo>
                      <a:pt x="950567" y="1086297"/>
                      <a:pt x="945189" y="1089461"/>
                      <a:pt x="939812" y="1092308"/>
                    </a:cubicBezTo>
                    <a:cubicBezTo>
                      <a:pt x="899322" y="1113818"/>
                      <a:pt x="853138" y="1127736"/>
                      <a:pt x="806321" y="1132798"/>
                    </a:cubicBezTo>
                    <a:cubicBezTo>
                      <a:pt x="792403" y="1134063"/>
                      <a:pt x="777852" y="1135012"/>
                      <a:pt x="764250" y="1134379"/>
                    </a:cubicBezTo>
                    <a:lnTo>
                      <a:pt x="763617" y="1134379"/>
                    </a:lnTo>
                    <a:cubicBezTo>
                      <a:pt x="717433" y="1133430"/>
                      <a:pt x="670616" y="1123308"/>
                      <a:pt x="627912" y="1104645"/>
                    </a:cubicBezTo>
                    <a:cubicBezTo>
                      <a:pt x="585208" y="1085981"/>
                      <a:pt x="545350" y="1058777"/>
                      <a:pt x="512769" y="1025246"/>
                    </a:cubicBezTo>
                    <a:lnTo>
                      <a:pt x="512136" y="1024613"/>
                    </a:lnTo>
                    <a:cubicBezTo>
                      <a:pt x="502962" y="1015440"/>
                      <a:pt x="494421" y="1005317"/>
                      <a:pt x="484299" y="992664"/>
                    </a:cubicBezTo>
                    <a:cubicBezTo>
                      <a:pt x="455830" y="955654"/>
                      <a:pt x="435268" y="913898"/>
                      <a:pt x="423248" y="868347"/>
                    </a:cubicBezTo>
                    <a:cubicBezTo>
                      <a:pt x="410911" y="822163"/>
                      <a:pt x="407747" y="775346"/>
                      <a:pt x="413441" y="729163"/>
                    </a:cubicBezTo>
                    <a:lnTo>
                      <a:pt x="413441" y="728530"/>
                    </a:lnTo>
                    <a:cubicBezTo>
                      <a:pt x="415023" y="715244"/>
                      <a:pt x="417870" y="701326"/>
                      <a:pt x="421033" y="687091"/>
                    </a:cubicBezTo>
                    <a:cubicBezTo>
                      <a:pt x="432421" y="642172"/>
                      <a:pt x="452666" y="598835"/>
                      <a:pt x="480503" y="561192"/>
                    </a:cubicBezTo>
                    <a:cubicBezTo>
                      <a:pt x="508024" y="523865"/>
                      <a:pt x="543136" y="491284"/>
                      <a:pt x="582361" y="467243"/>
                    </a:cubicBezTo>
                    <a:cubicBezTo>
                      <a:pt x="584891" y="465661"/>
                      <a:pt x="587422" y="464396"/>
                      <a:pt x="589953" y="462814"/>
                    </a:cubicBezTo>
                    <a:cubicBezTo>
                      <a:pt x="593432" y="460600"/>
                      <a:pt x="596912" y="458702"/>
                      <a:pt x="599759" y="457436"/>
                    </a:cubicBezTo>
                    <a:lnTo>
                      <a:pt x="610830" y="451743"/>
                    </a:lnTo>
                    <a:lnTo>
                      <a:pt x="620637" y="447314"/>
                    </a:lnTo>
                    <a:cubicBezTo>
                      <a:pt x="662708" y="428018"/>
                      <a:pt x="709841" y="416630"/>
                      <a:pt x="756658" y="414732"/>
                    </a:cubicBezTo>
                    <a:cubicBezTo>
                      <a:pt x="803158" y="412834"/>
                      <a:pt x="849342" y="419794"/>
                      <a:pt x="893312" y="435926"/>
                    </a:cubicBezTo>
                    <a:cubicBezTo>
                      <a:pt x="895526" y="436875"/>
                      <a:pt x="897740" y="437508"/>
                      <a:pt x="899954" y="438457"/>
                    </a:cubicBezTo>
                    <a:cubicBezTo>
                      <a:pt x="904383" y="440038"/>
                      <a:pt x="908812" y="441937"/>
                      <a:pt x="911975" y="443518"/>
                    </a:cubicBezTo>
                    <a:lnTo>
                      <a:pt x="923363" y="448579"/>
                    </a:lnTo>
                    <a:lnTo>
                      <a:pt x="932853" y="453324"/>
                    </a:lnTo>
                    <a:cubicBezTo>
                      <a:pt x="954996" y="464712"/>
                      <a:pt x="976190" y="478314"/>
                      <a:pt x="995802" y="494131"/>
                    </a:cubicBezTo>
                    <a:cubicBezTo>
                      <a:pt x="999914" y="455222"/>
                      <a:pt x="1006241" y="416630"/>
                      <a:pt x="1014465" y="378987"/>
                    </a:cubicBezTo>
                    <a:lnTo>
                      <a:pt x="1014782" y="377405"/>
                    </a:lnTo>
                    <a:cubicBezTo>
                      <a:pt x="1016047" y="372028"/>
                      <a:pt x="1017312" y="366650"/>
                      <a:pt x="1018577" y="361273"/>
                    </a:cubicBezTo>
                    <a:cubicBezTo>
                      <a:pt x="994853" y="341660"/>
                      <a:pt x="971128" y="321099"/>
                      <a:pt x="947087" y="299272"/>
                    </a:cubicBezTo>
                    <a:lnTo>
                      <a:pt x="946455" y="298640"/>
                    </a:lnTo>
                    <a:cubicBezTo>
                      <a:pt x="925261" y="279027"/>
                      <a:pt x="904067" y="258466"/>
                      <a:pt x="883189" y="237588"/>
                    </a:cubicBezTo>
                    <a:cubicBezTo>
                      <a:pt x="872750" y="227149"/>
                      <a:pt x="862628" y="216394"/>
                      <a:pt x="852505" y="205639"/>
                    </a:cubicBezTo>
                    <a:lnTo>
                      <a:pt x="852189" y="205006"/>
                    </a:lnTo>
                    <a:lnTo>
                      <a:pt x="836372" y="188241"/>
                    </a:lnTo>
                    <a:lnTo>
                      <a:pt x="772158" y="116751"/>
                    </a:lnTo>
                    <a:lnTo>
                      <a:pt x="802842" y="48108"/>
                    </a:lnTo>
                    <a:cubicBezTo>
                      <a:pt x="809801" y="32607"/>
                      <a:pt x="817076" y="17107"/>
                      <a:pt x="824668" y="1923"/>
                    </a:cubicBezTo>
                    <a:cubicBezTo>
                      <a:pt x="754760" y="-3138"/>
                      <a:pt x="683902" y="1923"/>
                      <a:pt x="615575" y="15526"/>
                    </a:cubicBezTo>
                    <a:cubicBezTo>
                      <a:pt x="607667" y="46842"/>
                      <a:pt x="601341" y="78159"/>
                      <a:pt x="596596" y="108843"/>
                    </a:cubicBezTo>
                    <a:cubicBezTo>
                      <a:pt x="591851" y="140159"/>
                      <a:pt x="588688" y="171159"/>
                      <a:pt x="587106" y="201843"/>
                    </a:cubicBezTo>
                    <a:cubicBezTo>
                      <a:pt x="564330" y="209435"/>
                      <a:pt x="541554" y="217660"/>
                      <a:pt x="519728" y="228098"/>
                    </a:cubicBezTo>
                    <a:cubicBezTo>
                      <a:pt x="476391" y="248027"/>
                      <a:pt x="434952" y="272701"/>
                      <a:pt x="397625" y="302752"/>
                    </a:cubicBezTo>
                    <a:cubicBezTo>
                      <a:pt x="371370" y="286936"/>
                      <a:pt x="343533" y="271752"/>
                      <a:pt x="315380" y="258466"/>
                    </a:cubicBezTo>
                    <a:cubicBezTo>
                      <a:pt x="301145" y="251823"/>
                      <a:pt x="286594" y="245180"/>
                      <a:pt x="272042" y="239170"/>
                    </a:cubicBezTo>
                    <a:cubicBezTo>
                      <a:pt x="257491" y="233160"/>
                      <a:pt x="242624" y="227466"/>
                      <a:pt x="227440" y="222088"/>
                    </a:cubicBezTo>
                    <a:cubicBezTo>
                      <a:pt x="198022" y="251190"/>
                      <a:pt x="170501" y="282507"/>
                      <a:pt x="146144" y="316038"/>
                    </a:cubicBezTo>
                    <a:cubicBezTo>
                      <a:pt x="121786" y="349568"/>
                      <a:pt x="99960" y="384997"/>
                      <a:pt x="80980" y="421691"/>
                    </a:cubicBezTo>
                    <a:cubicBezTo>
                      <a:pt x="100593" y="447314"/>
                      <a:pt x="120521" y="471671"/>
                      <a:pt x="142348" y="494763"/>
                    </a:cubicBezTo>
                    <a:cubicBezTo>
                      <a:pt x="153103" y="506467"/>
                      <a:pt x="163858" y="517539"/>
                      <a:pt x="174930" y="528294"/>
                    </a:cubicBezTo>
                    <a:cubicBezTo>
                      <a:pt x="186001" y="539049"/>
                      <a:pt x="197705" y="549804"/>
                      <a:pt x="209093" y="559927"/>
                    </a:cubicBezTo>
                    <a:cubicBezTo>
                      <a:pt x="200236" y="582386"/>
                      <a:pt x="193593" y="605478"/>
                      <a:pt x="187267" y="628887"/>
                    </a:cubicBezTo>
                    <a:cubicBezTo>
                      <a:pt x="175879" y="675387"/>
                      <a:pt x="169869" y="723152"/>
                      <a:pt x="169552" y="770918"/>
                    </a:cubicBezTo>
                    <a:cubicBezTo>
                      <a:pt x="140450" y="781673"/>
                      <a:pt x="112297" y="794010"/>
                      <a:pt x="83511" y="807928"/>
                    </a:cubicBezTo>
                    <a:cubicBezTo>
                      <a:pt x="55357" y="821847"/>
                      <a:pt x="27521" y="837030"/>
                      <a:pt x="0" y="854112"/>
                    </a:cubicBezTo>
                    <a:cubicBezTo>
                      <a:pt x="4429" y="895235"/>
                      <a:pt x="12021" y="936041"/>
                      <a:pt x="22776" y="975899"/>
                    </a:cubicBezTo>
                    <a:cubicBezTo>
                      <a:pt x="33531" y="1016073"/>
                      <a:pt x="47766" y="1054981"/>
                      <a:pt x="64847" y="1092940"/>
                    </a:cubicBezTo>
                    <a:cubicBezTo>
                      <a:pt x="97113" y="1093889"/>
                      <a:pt x="128746" y="1093256"/>
                      <a:pt x="160379" y="1090726"/>
                    </a:cubicBezTo>
                    <a:cubicBezTo>
                      <a:pt x="176195" y="1089461"/>
                      <a:pt x="191695" y="1088195"/>
                      <a:pt x="206879" y="1086297"/>
                    </a:cubicBezTo>
                    <a:cubicBezTo>
                      <a:pt x="222379" y="1084400"/>
                      <a:pt x="237879" y="1081869"/>
                      <a:pt x="253063" y="1079338"/>
                    </a:cubicBezTo>
                    <a:cubicBezTo>
                      <a:pt x="265083" y="1100216"/>
                      <a:pt x="279002" y="1119828"/>
                      <a:pt x="293237" y="1139441"/>
                    </a:cubicBezTo>
                    <a:cubicBezTo>
                      <a:pt x="322339" y="1177084"/>
                      <a:pt x="356186" y="1211563"/>
                      <a:pt x="393196" y="1241615"/>
                    </a:cubicBezTo>
                    <a:cubicBezTo>
                      <a:pt x="383707" y="1270717"/>
                      <a:pt x="375166" y="1301084"/>
                      <a:pt x="368206" y="1331768"/>
                    </a:cubicBezTo>
                    <a:cubicBezTo>
                      <a:pt x="361564" y="1362136"/>
                      <a:pt x="355869" y="1394085"/>
                      <a:pt x="352074" y="1425718"/>
                    </a:cubicBezTo>
                    <a:cubicBezTo>
                      <a:pt x="386870" y="1448177"/>
                      <a:pt x="423564" y="1467789"/>
                      <a:pt x="461839" y="1484239"/>
                    </a:cubicBezTo>
                    <a:cubicBezTo>
                      <a:pt x="499799" y="1500688"/>
                      <a:pt x="539340" y="1514606"/>
                      <a:pt x="579514" y="1524729"/>
                    </a:cubicBezTo>
                    <a:cubicBezTo>
                      <a:pt x="600075" y="1500055"/>
                      <a:pt x="619371" y="1474432"/>
                      <a:pt x="637086" y="1448810"/>
                    </a:cubicBezTo>
                    <a:cubicBezTo>
                      <a:pt x="654800" y="1422555"/>
                      <a:pt x="671249" y="1396299"/>
                      <a:pt x="685800" y="1369095"/>
                    </a:cubicBezTo>
                    <a:cubicBezTo>
                      <a:pt x="697821" y="1370360"/>
                      <a:pt x="709841" y="1372258"/>
                      <a:pt x="721862" y="1372891"/>
                    </a:cubicBezTo>
                    <a:lnTo>
                      <a:pt x="739892" y="1374156"/>
                    </a:lnTo>
                    <a:lnTo>
                      <a:pt x="757923" y="1374473"/>
                    </a:lnTo>
                    <a:cubicBezTo>
                      <a:pt x="805689" y="1375422"/>
                      <a:pt x="853454" y="1370677"/>
                      <a:pt x="900271" y="1360238"/>
                    </a:cubicBezTo>
                    <a:cubicBezTo>
                      <a:pt x="917036" y="1385860"/>
                      <a:pt x="935383" y="1411799"/>
                      <a:pt x="954996" y="1435840"/>
                    </a:cubicBezTo>
                    <a:cubicBezTo>
                      <a:pt x="974608" y="1460197"/>
                      <a:pt x="995802" y="1484555"/>
                      <a:pt x="1018261" y="1507014"/>
                    </a:cubicBezTo>
                    <a:cubicBezTo>
                      <a:pt x="1022690" y="1505433"/>
                      <a:pt x="1027119" y="1504167"/>
                      <a:pt x="1031547" y="1502586"/>
                    </a:cubicBezTo>
                    <a:lnTo>
                      <a:pt x="1052109" y="1449759"/>
                    </a:lnTo>
                    <a:cubicBezTo>
                      <a:pt x="1064129" y="1423820"/>
                      <a:pt x="1075517" y="1395983"/>
                      <a:pt x="1088170" y="13675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3161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8" name="任意形状 18">
                <a:extLst>
                  <a:ext uri="{FF2B5EF4-FFF2-40B4-BE49-F238E27FC236}">
                    <a16:creationId xmlns:a16="http://schemas.microsoft.com/office/drawing/2014/main" id="{6ECF081F-D9B3-57C0-7493-9D044E6A7CDB}"/>
                  </a:ext>
                </a:extLst>
              </p:cNvPr>
              <p:cNvSpPr/>
              <p:nvPr/>
            </p:nvSpPr>
            <p:spPr>
              <a:xfrm>
                <a:off x="9194120" y="4913099"/>
                <a:ext cx="1145425" cy="1524815"/>
              </a:xfrm>
              <a:custGeom>
                <a:avLst/>
                <a:gdLst>
                  <a:gd name="connsiteX0" fmla="*/ 1061915 w 1145425"/>
                  <a:gd name="connsiteY0" fmla="*/ 808016 h 1524815"/>
                  <a:gd name="connsiteX1" fmla="*/ 975873 w 1145425"/>
                  <a:gd name="connsiteY1" fmla="*/ 771006 h 1524815"/>
                  <a:gd name="connsiteX2" fmla="*/ 958159 w 1145425"/>
                  <a:gd name="connsiteY2" fmla="*/ 628974 h 1524815"/>
                  <a:gd name="connsiteX3" fmla="*/ 936332 w 1145425"/>
                  <a:gd name="connsiteY3" fmla="*/ 560014 h 1524815"/>
                  <a:gd name="connsiteX4" fmla="*/ 970496 w 1145425"/>
                  <a:gd name="connsiteY4" fmla="*/ 528381 h 1524815"/>
                  <a:gd name="connsiteX5" fmla="*/ 1003078 w 1145425"/>
                  <a:gd name="connsiteY5" fmla="*/ 494851 h 1524815"/>
                  <a:gd name="connsiteX6" fmla="*/ 1064445 w 1145425"/>
                  <a:gd name="connsiteY6" fmla="*/ 421779 h 1524815"/>
                  <a:gd name="connsiteX7" fmla="*/ 999282 w 1145425"/>
                  <a:gd name="connsiteY7" fmla="*/ 316125 h 1524815"/>
                  <a:gd name="connsiteX8" fmla="*/ 917986 w 1145425"/>
                  <a:gd name="connsiteY8" fmla="*/ 222176 h 1524815"/>
                  <a:gd name="connsiteX9" fmla="*/ 873383 w 1145425"/>
                  <a:gd name="connsiteY9" fmla="*/ 239258 h 1524815"/>
                  <a:gd name="connsiteX10" fmla="*/ 830046 w 1145425"/>
                  <a:gd name="connsiteY10" fmla="*/ 258554 h 1524815"/>
                  <a:gd name="connsiteX11" fmla="*/ 747801 w 1145425"/>
                  <a:gd name="connsiteY11" fmla="*/ 302840 h 1524815"/>
                  <a:gd name="connsiteX12" fmla="*/ 625698 w 1145425"/>
                  <a:gd name="connsiteY12" fmla="*/ 228186 h 1524815"/>
                  <a:gd name="connsiteX13" fmla="*/ 558320 w 1145425"/>
                  <a:gd name="connsiteY13" fmla="*/ 201931 h 1524815"/>
                  <a:gd name="connsiteX14" fmla="*/ 548830 w 1145425"/>
                  <a:gd name="connsiteY14" fmla="*/ 108930 h 1524815"/>
                  <a:gd name="connsiteX15" fmla="*/ 529850 w 1145425"/>
                  <a:gd name="connsiteY15" fmla="*/ 15613 h 1524815"/>
                  <a:gd name="connsiteX16" fmla="*/ 341002 w 1145425"/>
                  <a:gd name="connsiteY16" fmla="*/ 746 h 1524815"/>
                  <a:gd name="connsiteX17" fmla="*/ 359349 w 1145425"/>
                  <a:gd name="connsiteY17" fmla="*/ 39338 h 1524815"/>
                  <a:gd name="connsiteX18" fmla="*/ 390350 w 1145425"/>
                  <a:gd name="connsiteY18" fmla="*/ 107348 h 1524815"/>
                  <a:gd name="connsiteX19" fmla="*/ 341002 w 1145425"/>
                  <a:gd name="connsiteY19" fmla="*/ 163339 h 1524815"/>
                  <a:gd name="connsiteX20" fmla="*/ 146144 w 1145425"/>
                  <a:gd name="connsiteY20" fmla="*/ 353136 h 1524815"/>
                  <a:gd name="connsiteX21" fmla="*/ 167971 w 1145425"/>
                  <a:gd name="connsiteY21" fmla="*/ 467330 h 1524815"/>
                  <a:gd name="connsiteX22" fmla="*/ 168287 w 1145425"/>
                  <a:gd name="connsiteY22" fmla="*/ 470494 h 1524815"/>
                  <a:gd name="connsiteX23" fmla="*/ 169236 w 1145425"/>
                  <a:gd name="connsiteY23" fmla="*/ 479351 h 1524815"/>
                  <a:gd name="connsiteX24" fmla="*/ 213522 w 1145425"/>
                  <a:gd name="connsiteY24" fmla="*/ 452779 h 1524815"/>
                  <a:gd name="connsiteX25" fmla="*/ 223012 w 1145425"/>
                  <a:gd name="connsiteY25" fmla="*/ 448034 h 1524815"/>
                  <a:gd name="connsiteX26" fmla="*/ 234400 w 1145425"/>
                  <a:gd name="connsiteY26" fmla="*/ 442973 h 1524815"/>
                  <a:gd name="connsiteX27" fmla="*/ 246420 w 1145425"/>
                  <a:gd name="connsiteY27" fmla="*/ 437912 h 1524815"/>
                  <a:gd name="connsiteX28" fmla="*/ 253063 w 1145425"/>
                  <a:gd name="connsiteY28" fmla="*/ 435381 h 1524815"/>
                  <a:gd name="connsiteX29" fmla="*/ 389717 w 1145425"/>
                  <a:gd name="connsiteY29" fmla="*/ 414187 h 1524815"/>
                  <a:gd name="connsiteX30" fmla="*/ 525738 w 1145425"/>
                  <a:gd name="connsiteY30" fmla="*/ 446769 h 1524815"/>
                  <a:gd name="connsiteX31" fmla="*/ 535544 w 1145425"/>
                  <a:gd name="connsiteY31" fmla="*/ 451198 h 1524815"/>
                  <a:gd name="connsiteX32" fmla="*/ 546616 w 1145425"/>
                  <a:gd name="connsiteY32" fmla="*/ 456891 h 1524815"/>
                  <a:gd name="connsiteX33" fmla="*/ 556422 w 1145425"/>
                  <a:gd name="connsiteY33" fmla="*/ 462269 h 1524815"/>
                  <a:gd name="connsiteX34" fmla="*/ 564014 w 1145425"/>
                  <a:gd name="connsiteY34" fmla="*/ 466697 h 1524815"/>
                  <a:gd name="connsiteX35" fmla="*/ 665871 w 1145425"/>
                  <a:gd name="connsiteY35" fmla="*/ 560647 h 1524815"/>
                  <a:gd name="connsiteX36" fmla="*/ 725341 w 1145425"/>
                  <a:gd name="connsiteY36" fmla="*/ 686546 h 1524815"/>
                  <a:gd name="connsiteX37" fmla="*/ 732934 w 1145425"/>
                  <a:gd name="connsiteY37" fmla="*/ 727985 h 1524815"/>
                  <a:gd name="connsiteX38" fmla="*/ 732934 w 1145425"/>
                  <a:gd name="connsiteY38" fmla="*/ 728617 h 1524815"/>
                  <a:gd name="connsiteX39" fmla="*/ 723127 w 1145425"/>
                  <a:gd name="connsiteY39" fmla="*/ 867802 h 1524815"/>
                  <a:gd name="connsiteX40" fmla="*/ 662076 w 1145425"/>
                  <a:gd name="connsiteY40" fmla="*/ 992119 h 1524815"/>
                  <a:gd name="connsiteX41" fmla="*/ 634238 w 1145425"/>
                  <a:gd name="connsiteY41" fmla="*/ 1024068 h 1524815"/>
                  <a:gd name="connsiteX42" fmla="*/ 633606 w 1145425"/>
                  <a:gd name="connsiteY42" fmla="*/ 1024701 h 1524815"/>
                  <a:gd name="connsiteX43" fmla="*/ 518463 w 1145425"/>
                  <a:gd name="connsiteY43" fmla="*/ 1104099 h 1524815"/>
                  <a:gd name="connsiteX44" fmla="*/ 382757 w 1145425"/>
                  <a:gd name="connsiteY44" fmla="*/ 1133834 h 1524815"/>
                  <a:gd name="connsiteX45" fmla="*/ 382125 w 1145425"/>
                  <a:gd name="connsiteY45" fmla="*/ 1133834 h 1524815"/>
                  <a:gd name="connsiteX46" fmla="*/ 340053 w 1145425"/>
                  <a:gd name="connsiteY46" fmla="*/ 1132252 h 1524815"/>
                  <a:gd name="connsiteX47" fmla="*/ 206563 w 1145425"/>
                  <a:gd name="connsiteY47" fmla="*/ 1091763 h 1524815"/>
                  <a:gd name="connsiteX48" fmla="*/ 181889 w 1145425"/>
                  <a:gd name="connsiteY48" fmla="*/ 1077211 h 1524815"/>
                  <a:gd name="connsiteX49" fmla="*/ 161012 w 1145425"/>
                  <a:gd name="connsiteY49" fmla="*/ 1078477 h 1524815"/>
                  <a:gd name="connsiteX50" fmla="*/ 74021 w 1145425"/>
                  <a:gd name="connsiteY50" fmla="*/ 1080691 h 1524815"/>
                  <a:gd name="connsiteX51" fmla="*/ 67062 w 1145425"/>
                  <a:gd name="connsiteY51" fmla="*/ 1080691 h 1524815"/>
                  <a:gd name="connsiteX52" fmla="*/ 10123 w 1145425"/>
                  <a:gd name="connsiteY52" fmla="*/ 1182233 h 1524815"/>
                  <a:gd name="connsiteX53" fmla="*/ 9174 w 1145425"/>
                  <a:gd name="connsiteY53" fmla="*/ 1183814 h 1524815"/>
                  <a:gd name="connsiteX54" fmla="*/ 0 w 1145425"/>
                  <a:gd name="connsiteY54" fmla="*/ 1197733 h 1524815"/>
                  <a:gd name="connsiteX55" fmla="*/ 120205 w 1145425"/>
                  <a:gd name="connsiteY55" fmla="*/ 1441622 h 1524815"/>
                  <a:gd name="connsiteX56" fmla="*/ 140766 w 1145425"/>
                  <a:gd name="connsiteY56" fmla="*/ 1492867 h 1524815"/>
                  <a:gd name="connsiteX57" fmla="*/ 190430 w 1145425"/>
                  <a:gd name="connsiteY57" fmla="*/ 1435928 h 1524815"/>
                  <a:gd name="connsiteX58" fmla="*/ 245155 w 1145425"/>
                  <a:gd name="connsiteY58" fmla="*/ 1360325 h 1524815"/>
                  <a:gd name="connsiteX59" fmla="*/ 387502 w 1145425"/>
                  <a:gd name="connsiteY59" fmla="*/ 1374560 h 1524815"/>
                  <a:gd name="connsiteX60" fmla="*/ 405534 w 1145425"/>
                  <a:gd name="connsiteY60" fmla="*/ 1374244 h 1524815"/>
                  <a:gd name="connsiteX61" fmla="*/ 423564 w 1145425"/>
                  <a:gd name="connsiteY61" fmla="*/ 1372978 h 1524815"/>
                  <a:gd name="connsiteX62" fmla="*/ 459625 w 1145425"/>
                  <a:gd name="connsiteY62" fmla="*/ 1369183 h 1524815"/>
                  <a:gd name="connsiteX63" fmla="*/ 508340 w 1145425"/>
                  <a:gd name="connsiteY63" fmla="*/ 1448897 h 1524815"/>
                  <a:gd name="connsiteX64" fmla="*/ 565912 w 1145425"/>
                  <a:gd name="connsiteY64" fmla="*/ 1524816 h 1524815"/>
                  <a:gd name="connsiteX65" fmla="*/ 683586 w 1145425"/>
                  <a:gd name="connsiteY65" fmla="*/ 1484326 h 1524815"/>
                  <a:gd name="connsiteX66" fmla="*/ 793352 w 1145425"/>
                  <a:gd name="connsiteY66" fmla="*/ 1425805 h 1524815"/>
                  <a:gd name="connsiteX67" fmla="*/ 777220 w 1145425"/>
                  <a:gd name="connsiteY67" fmla="*/ 1331856 h 1524815"/>
                  <a:gd name="connsiteX68" fmla="*/ 752229 w 1145425"/>
                  <a:gd name="connsiteY68" fmla="*/ 1241702 h 1524815"/>
                  <a:gd name="connsiteX69" fmla="*/ 852189 w 1145425"/>
                  <a:gd name="connsiteY69" fmla="*/ 1139528 h 1524815"/>
                  <a:gd name="connsiteX70" fmla="*/ 892363 w 1145425"/>
                  <a:gd name="connsiteY70" fmla="*/ 1079426 h 1524815"/>
                  <a:gd name="connsiteX71" fmla="*/ 938547 w 1145425"/>
                  <a:gd name="connsiteY71" fmla="*/ 1086385 h 1524815"/>
                  <a:gd name="connsiteX72" fmla="*/ 985047 w 1145425"/>
                  <a:gd name="connsiteY72" fmla="*/ 1090814 h 1524815"/>
                  <a:gd name="connsiteX73" fmla="*/ 1080578 w 1145425"/>
                  <a:gd name="connsiteY73" fmla="*/ 1093028 h 1524815"/>
                  <a:gd name="connsiteX74" fmla="*/ 1122650 w 1145425"/>
                  <a:gd name="connsiteY74" fmla="*/ 975986 h 1524815"/>
                  <a:gd name="connsiteX75" fmla="*/ 1145426 w 1145425"/>
                  <a:gd name="connsiteY75" fmla="*/ 854200 h 1524815"/>
                  <a:gd name="connsiteX76" fmla="*/ 1061915 w 1145425"/>
                  <a:gd name="connsiteY76" fmla="*/ 808016 h 15248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</a:cxnLst>
                <a:rect l="l" t="t" r="r" b="b"/>
                <a:pathLst>
                  <a:path w="1145425" h="1524815">
                    <a:moveTo>
                      <a:pt x="1061915" y="808016"/>
                    </a:moveTo>
                    <a:cubicBezTo>
                      <a:pt x="1033446" y="794097"/>
                      <a:pt x="1004976" y="781761"/>
                      <a:pt x="975873" y="771006"/>
                    </a:cubicBezTo>
                    <a:cubicBezTo>
                      <a:pt x="975557" y="723240"/>
                      <a:pt x="969547" y="675474"/>
                      <a:pt x="958159" y="628974"/>
                    </a:cubicBezTo>
                    <a:cubicBezTo>
                      <a:pt x="951833" y="605566"/>
                      <a:pt x="945189" y="582474"/>
                      <a:pt x="936332" y="560014"/>
                    </a:cubicBezTo>
                    <a:cubicBezTo>
                      <a:pt x="947720" y="549892"/>
                      <a:pt x="959424" y="539137"/>
                      <a:pt x="970496" y="528381"/>
                    </a:cubicBezTo>
                    <a:cubicBezTo>
                      <a:pt x="981567" y="517627"/>
                      <a:pt x="992323" y="506238"/>
                      <a:pt x="1003078" y="494851"/>
                    </a:cubicBezTo>
                    <a:cubicBezTo>
                      <a:pt x="1024588" y="471759"/>
                      <a:pt x="1044833" y="447401"/>
                      <a:pt x="1064445" y="421779"/>
                    </a:cubicBezTo>
                    <a:cubicBezTo>
                      <a:pt x="1045465" y="384769"/>
                      <a:pt x="1023639" y="349656"/>
                      <a:pt x="999282" y="316125"/>
                    </a:cubicBezTo>
                    <a:cubicBezTo>
                      <a:pt x="974925" y="282594"/>
                      <a:pt x="947404" y="251278"/>
                      <a:pt x="917986" y="222176"/>
                    </a:cubicBezTo>
                    <a:cubicBezTo>
                      <a:pt x="902802" y="227553"/>
                      <a:pt x="887934" y="233247"/>
                      <a:pt x="873383" y="239258"/>
                    </a:cubicBezTo>
                    <a:cubicBezTo>
                      <a:pt x="858516" y="245584"/>
                      <a:pt x="843964" y="251911"/>
                      <a:pt x="830046" y="258554"/>
                    </a:cubicBezTo>
                    <a:cubicBezTo>
                      <a:pt x="801893" y="271839"/>
                      <a:pt x="774056" y="287023"/>
                      <a:pt x="747801" y="302840"/>
                    </a:cubicBezTo>
                    <a:cubicBezTo>
                      <a:pt x="710474" y="273105"/>
                      <a:pt x="669035" y="248115"/>
                      <a:pt x="625698" y="228186"/>
                    </a:cubicBezTo>
                    <a:cubicBezTo>
                      <a:pt x="603871" y="218063"/>
                      <a:pt x="581096" y="209839"/>
                      <a:pt x="558320" y="201931"/>
                    </a:cubicBezTo>
                    <a:cubicBezTo>
                      <a:pt x="556738" y="171247"/>
                      <a:pt x="553575" y="140247"/>
                      <a:pt x="548830" y="108930"/>
                    </a:cubicBezTo>
                    <a:cubicBezTo>
                      <a:pt x="544085" y="78246"/>
                      <a:pt x="537758" y="46613"/>
                      <a:pt x="529850" y="15613"/>
                    </a:cubicBezTo>
                    <a:cubicBezTo>
                      <a:pt x="468166" y="3276"/>
                      <a:pt x="404268" y="-2101"/>
                      <a:pt x="341002" y="746"/>
                    </a:cubicBezTo>
                    <a:cubicBezTo>
                      <a:pt x="347329" y="13399"/>
                      <a:pt x="353339" y="26368"/>
                      <a:pt x="359349" y="39338"/>
                    </a:cubicBezTo>
                    <a:lnTo>
                      <a:pt x="390350" y="107348"/>
                    </a:lnTo>
                    <a:lnTo>
                      <a:pt x="341002" y="163339"/>
                    </a:lnTo>
                    <a:cubicBezTo>
                      <a:pt x="280267" y="232298"/>
                      <a:pt x="215103" y="295880"/>
                      <a:pt x="146144" y="353136"/>
                    </a:cubicBezTo>
                    <a:cubicBezTo>
                      <a:pt x="155318" y="390779"/>
                      <a:pt x="162593" y="428738"/>
                      <a:pt x="167971" y="467330"/>
                    </a:cubicBezTo>
                    <a:lnTo>
                      <a:pt x="168287" y="470494"/>
                    </a:lnTo>
                    <a:lnTo>
                      <a:pt x="169236" y="479351"/>
                    </a:lnTo>
                    <a:cubicBezTo>
                      <a:pt x="183470" y="469544"/>
                      <a:pt x="198339" y="460371"/>
                      <a:pt x="213522" y="452779"/>
                    </a:cubicBezTo>
                    <a:lnTo>
                      <a:pt x="223012" y="448034"/>
                    </a:lnTo>
                    <a:lnTo>
                      <a:pt x="234400" y="442973"/>
                    </a:lnTo>
                    <a:cubicBezTo>
                      <a:pt x="237880" y="441391"/>
                      <a:pt x="241991" y="439809"/>
                      <a:pt x="246420" y="437912"/>
                    </a:cubicBezTo>
                    <a:cubicBezTo>
                      <a:pt x="248634" y="436963"/>
                      <a:pt x="250849" y="436330"/>
                      <a:pt x="253063" y="435381"/>
                    </a:cubicBezTo>
                    <a:cubicBezTo>
                      <a:pt x="297033" y="419248"/>
                      <a:pt x="343216" y="412289"/>
                      <a:pt x="389717" y="414187"/>
                    </a:cubicBezTo>
                    <a:cubicBezTo>
                      <a:pt x="436533" y="416085"/>
                      <a:pt x="483667" y="427473"/>
                      <a:pt x="525738" y="446769"/>
                    </a:cubicBezTo>
                    <a:lnTo>
                      <a:pt x="535544" y="451198"/>
                    </a:lnTo>
                    <a:lnTo>
                      <a:pt x="546616" y="456891"/>
                    </a:lnTo>
                    <a:cubicBezTo>
                      <a:pt x="549463" y="458157"/>
                      <a:pt x="552626" y="460371"/>
                      <a:pt x="556422" y="462269"/>
                    </a:cubicBezTo>
                    <a:cubicBezTo>
                      <a:pt x="558953" y="463851"/>
                      <a:pt x="561483" y="465116"/>
                      <a:pt x="564014" y="466697"/>
                    </a:cubicBezTo>
                    <a:cubicBezTo>
                      <a:pt x="603239" y="490739"/>
                      <a:pt x="638351" y="523004"/>
                      <a:pt x="665871" y="560647"/>
                    </a:cubicBezTo>
                    <a:cubicBezTo>
                      <a:pt x="693393" y="598290"/>
                      <a:pt x="713954" y="641627"/>
                      <a:pt x="725341" y="686546"/>
                    </a:cubicBezTo>
                    <a:cubicBezTo>
                      <a:pt x="728505" y="700780"/>
                      <a:pt x="731668" y="715015"/>
                      <a:pt x="732934" y="727985"/>
                    </a:cubicBezTo>
                    <a:lnTo>
                      <a:pt x="732934" y="728617"/>
                    </a:lnTo>
                    <a:cubicBezTo>
                      <a:pt x="738943" y="774801"/>
                      <a:pt x="735464" y="821618"/>
                      <a:pt x="723127" y="867802"/>
                    </a:cubicBezTo>
                    <a:cubicBezTo>
                      <a:pt x="711106" y="913037"/>
                      <a:pt x="690545" y="955109"/>
                      <a:pt x="662076" y="992119"/>
                    </a:cubicBezTo>
                    <a:cubicBezTo>
                      <a:pt x="651953" y="1004772"/>
                      <a:pt x="643412" y="1014895"/>
                      <a:pt x="634238" y="1024068"/>
                    </a:cubicBezTo>
                    <a:lnTo>
                      <a:pt x="633606" y="1024701"/>
                    </a:lnTo>
                    <a:cubicBezTo>
                      <a:pt x="601024" y="1057915"/>
                      <a:pt x="561483" y="1085436"/>
                      <a:pt x="518463" y="1104099"/>
                    </a:cubicBezTo>
                    <a:cubicBezTo>
                      <a:pt x="475758" y="1122763"/>
                      <a:pt x="428942" y="1132885"/>
                      <a:pt x="382757" y="1133834"/>
                    </a:cubicBezTo>
                    <a:lnTo>
                      <a:pt x="382125" y="1133834"/>
                    </a:lnTo>
                    <a:cubicBezTo>
                      <a:pt x="368207" y="1134467"/>
                      <a:pt x="353655" y="1133202"/>
                      <a:pt x="340053" y="1132252"/>
                    </a:cubicBezTo>
                    <a:cubicBezTo>
                      <a:pt x="293237" y="1127508"/>
                      <a:pt x="247369" y="1113589"/>
                      <a:pt x="206563" y="1091763"/>
                    </a:cubicBezTo>
                    <a:cubicBezTo>
                      <a:pt x="198022" y="1087334"/>
                      <a:pt x="190114" y="1082273"/>
                      <a:pt x="181889" y="1077211"/>
                    </a:cubicBezTo>
                    <a:cubicBezTo>
                      <a:pt x="174930" y="1077528"/>
                      <a:pt x="167971" y="1078160"/>
                      <a:pt x="161012" y="1078477"/>
                    </a:cubicBezTo>
                    <a:cubicBezTo>
                      <a:pt x="132225" y="1079742"/>
                      <a:pt x="102807" y="1080691"/>
                      <a:pt x="74021" y="1080691"/>
                    </a:cubicBezTo>
                    <a:cubicBezTo>
                      <a:pt x="71491" y="1080691"/>
                      <a:pt x="69276" y="1080691"/>
                      <a:pt x="67062" y="1080691"/>
                    </a:cubicBezTo>
                    <a:cubicBezTo>
                      <a:pt x="49980" y="1115487"/>
                      <a:pt x="30684" y="1149651"/>
                      <a:pt x="10123" y="1182233"/>
                    </a:cubicBezTo>
                    <a:lnTo>
                      <a:pt x="9174" y="1183814"/>
                    </a:lnTo>
                    <a:lnTo>
                      <a:pt x="0" y="1197733"/>
                    </a:lnTo>
                    <a:cubicBezTo>
                      <a:pt x="46184" y="1275549"/>
                      <a:pt x="86358" y="1357479"/>
                      <a:pt x="120205" y="1441622"/>
                    </a:cubicBezTo>
                    <a:lnTo>
                      <a:pt x="140766" y="1492867"/>
                    </a:lnTo>
                    <a:cubicBezTo>
                      <a:pt x="158164" y="1474520"/>
                      <a:pt x="174930" y="1455224"/>
                      <a:pt x="190430" y="1435928"/>
                    </a:cubicBezTo>
                    <a:cubicBezTo>
                      <a:pt x="210043" y="1411571"/>
                      <a:pt x="228390" y="1385948"/>
                      <a:pt x="245155" y="1360325"/>
                    </a:cubicBezTo>
                    <a:cubicBezTo>
                      <a:pt x="291655" y="1370764"/>
                      <a:pt x="339737" y="1375509"/>
                      <a:pt x="387502" y="1374560"/>
                    </a:cubicBezTo>
                    <a:lnTo>
                      <a:pt x="405534" y="1374244"/>
                    </a:lnTo>
                    <a:lnTo>
                      <a:pt x="423564" y="1372978"/>
                    </a:lnTo>
                    <a:cubicBezTo>
                      <a:pt x="435585" y="1372346"/>
                      <a:pt x="447605" y="1370448"/>
                      <a:pt x="459625" y="1369183"/>
                    </a:cubicBezTo>
                    <a:cubicBezTo>
                      <a:pt x="474493" y="1396387"/>
                      <a:pt x="490626" y="1422642"/>
                      <a:pt x="508340" y="1448897"/>
                    </a:cubicBezTo>
                    <a:cubicBezTo>
                      <a:pt x="526054" y="1474520"/>
                      <a:pt x="545351" y="1500143"/>
                      <a:pt x="565912" y="1524816"/>
                    </a:cubicBezTo>
                    <a:cubicBezTo>
                      <a:pt x="606086" y="1514694"/>
                      <a:pt x="645627" y="1500775"/>
                      <a:pt x="683586" y="1484326"/>
                    </a:cubicBezTo>
                    <a:cubicBezTo>
                      <a:pt x="721545" y="1467877"/>
                      <a:pt x="758556" y="1448581"/>
                      <a:pt x="793352" y="1425805"/>
                    </a:cubicBezTo>
                    <a:cubicBezTo>
                      <a:pt x="789556" y="1394173"/>
                      <a:pt x="783862" y="1362223"/>
                      <a:pt x="777220" y="1331856"/>
                    </a:cubicBezTo>
                    <a:cubicBezTo>
                      <a:pt x="770260" y="1301172"/>
                      <a:pt x="762036" y="1270804"/>
                      <a:pt x="752229" y="1241702"/>
                    </a:cubicBezTo>
                    <a:cubicBezTo>
                      <a:pt x="789239" y="1211651"/>
                      <a:pt x="823087" y="1177171"/>
                      <a:pt x="852189" y="1139528"/>
                    </a:cubicBezTo>
                    <a:cubicBezTo>
                      <a:pt x="866424" y="1120232"/>
                      <a:pt x="880342" y="1100303"/>
                      <a:pt x="892363" y="1079426"/>
                    </a:cubicBezTo>
                    <a:cubicBezTo>
                      <a:pt x="907547" y="1081956"/>
                      <a:pt x="923046" y="1084487"/>
                      <a:pt x="938547" y="1086385"/>
                    </a:cubicBezTo>
                    <a:cubicBezTo>
                      <a:pt x="954047" y="1088283"/>
                      <a:pt x="969547" y="1089864"/>
                      <a:pt x="985047" y="1090814"/>
                    </a:cubicBezTo>
                    <a:cubicBezTo>
                      <a:pt x="1016680" y="1093344"/>
                      <a:pt x="1048313" y="1093977"/>
                      <a:pt x="1080578" y="1093028"/>
                    </a:cubicBezTo>
                    <a:cubicBezTo>
                      <a:pt x="1097660" y="1055068"/>
                      <a:pt x="1111894" y="1015844"/>
                      <a:pt x="1122650" y="975986"/>
                    </a:cubicBezTo>
                    <a:cubicBezTo>
                      <a:pt x="1133089" y="935813"/>
                      <a:pt x="1140997" y="895322"/>
                      <a:pt x="1145426" y="854200"/>
                    </a:cubicBezTo>
                    <a:cubicBezTo>
                      <a:pt x="1117905" y="837118"/>
                      <a:pt x="1090068" y="821618"/>
                      <a:pt x="1061915" y="8080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3161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9" name="任意形状 19">
                <a:extLst>
                  <a:ext uri="{FF2B5EF4-FFF2-40B4-BE49-F238E27FC236}">
                    <a16:creationId xmlns:a16="http://schemas.microsoft.com/office/drawing/2014/main" id="{F0BCA1D3-3DF9-5FBC-AC12-00E9B46A64D8}"/>
                  </a:ext>
                </a:extLst>
              </p:cNvPr>
              <p:cNvSpPr/>
              <p:nvPr/>
            </p:nvSpPr>
            <p:spPr>
              <a:xfrm>
                <a:off x="7044985" y="4300168"/>
                <a:ext cx="2513229" cy="2481695"/>
              </a:xfrm>
              <a:custGeom>
                <a:avLst/>
                <a:gdLst>
                  <a:gd name="connsiteX0" fmla="*/ 2009950 w 2513229"/>
                  <a:gd name="connsiteY0" fmla="*/ 1806552 h 2481695"/>
                  <a:gd name="connsiteX1" fmla="*/ 2023237 w 2513229"/>
                  <a:gd name="connsiteY1" fmla="*/ 1788521 h 2481695"/>
                  <a:gd name="connsiteX2" fmla="*/ 2036522 w 2513229"/>
                  <a:gd name="connsiteY2" fmla="*/ 1770490 h 2481695"/>
                  <a:gd name="connsiteX3" fmla="*/ 2049176 w 2513229"/>
                  <a:gd name="connsiteY3" fmla="*/ 1752143 h 2481695"/>
                  <a:gd name="connsiteX4" fmla="*/ 2061512 w 2513229"/>
                  <a:gd name="connsiteY4" fmla="*/ 1733480 h 2481695"/>
                  <a:gd name="connsiteX5" fmla="*/ 2142176 w 2513229"/>
                  <a:gd name="connsiteY5" fmla="*/ 1575948 h 2481695"/>
                  <a:gd name="connsiteX6" fmla="*/ 2182666 w 2513229"/>
                  <a:gd name="connsiteY6" fmla="*/ 1577530 h 2481695"/>
                  <a:gd name="connsiteX7" fmla="*/ 2223156 w 2513229"/>
                  <a:gd name="connsiteY7" fmla="*/ 1578163 h 2481695"/>
                  <a:gd name="connsiteX8" fmla="*/ 2305085 w 2513229"/>
                  <a:gd name="connsiteY8" fmla="*/ 1576264 h 2481695"/>
                  <a:gd name="connsiteX9" fmla="*/ 2387330 w 2513229"/>
                  <a:gd name="connsiteY9" fmla="*/ 1569938 h 2481695"/>
                  <a:gd name="connsiteX10" fmla="*/ 2470208 w 2513229"/>
                  <a:gd name="connsiteY10" fmla="*/ 1559499 h 2481695"/>
                  <a:gd name="connsiteX11" fmla="*/ 2513229 w 2513229"/>
                  <a:gd name="connsiteY11" fmla="*/ 1310548 h 2481695"/>
                  <a:gd name="connsiteX12" fmla="*/ 2363290 w 2513229"/>
                  <a:gd name="connsiteY12" fmla="*/ 1239691 h 2481695"/>
                  <a:gd name="connsiteX13" fmla="*/ 2286738 w 2513229"/>
                  <a:gd name="connsiteY13" fmla="*/ 1210589 h 2481695"/>
                  <a:gd name="connsiteX14" fmla="*/ 2209871 w 2513229"/>
                  <a:gd name="connsiteY14" fmla="*/ 1185599 h 2481695"/>
                  <a:gd name="connsiteX15" fmla="*/ 2207023 w 2513229"/>
                  <a:gd name="connsiteY15" fmla="*/ 1140996 h 2481695"/>
                  <a:gd name="connsiteX16" fmla="*/ 2202278 w 2513229"/>
                  <a:gd name="connsiteY16" fmla="*/ 1096711 h 2481695"/>
                  <a:gd name="connsiteX17" fmla="*/ 2162737 w 2513229"/>
                  <a:gd name="connsiteY17" fmla="*/ 924312 h 2481695"/>
                  <a:gd name="connsiteX18" fmla="*/ 2403464 w 2513229"/>
                  <a:gd name="connsiteY18" fmla="*/ 700667 h 2481695"/>
                  <a:gd name="connsiteX19" fmla="*/ 2276300 w 2513229"/>
                  <a:gd name="connsiteY19" fmla="*/ 482401 h 2481695"/>
                  <a:gd name="connsiteX20" fmla="*/ 2115921 w 2513229"/>
                  <a:gd name="connsiteY20" fmla="*/ 524472 h 2481695"/>
                  <a:gd name="connsiteX21" fmla="*/ 2038420 w 2513229"/>
                  <a:gd name="connsiteY21" fmla="*/ 551360 h 2481695"/>
                  <a:gd name="connsiteX22" fmla="*/ 2000777 w 2513229"/>
                  <a:gd name="connsiteY22" fmla="*/ 565912 h 2481695"/>
                  <a:gd name="connsiteX23" fmla="*/ 1963450 w 2513229"/>
                  <a:gd name="connsiteY23" fmla="*/ 581728 h 2481695"/>
                  <a:gd name="connsiteX24" fmla="*/ 1948266 w 2513229"/>
                  <a:gd name="connsiteY24" fmla="*/ 565279 h 2481695"/>
                  <a:gd name="connsiteX25" fmla="*/ 1940675 w 2513229"/>
                  <a:gd name="connsiteY25" fmla="*/ 557054 h 2481695"/>
                  <a:gd name="connsiteX26" fmla="*/ 1932767 w 2513229"/>
                  <a:gd name="connsiteY26" fmla="*/ 549146 h 2481695"/>
                  <a:gd name="connsiteX27" fmla="*/ 1916634 w 2513229"/>
                  <a:gd name="connsiteY27" fmla="*/ 533646 h 2481695"/>
                  <a:gd name="connsiteX28" fmla="*/ 1900501 w 2513229"/>
                  <a:gd name="connsiteY28" fmla="*/ 518462 h 2481695"/>
                  <a:gd name="connsiteX29" fmla="*/ 1759419 w 2513229"/>
                  <a:gd name="connsiteY29" fmla="*/ 411543 h 2481695"/>
                  <a:gd name="connsiteX30" fmla="*/ 1775552 w 2513229"/>
                  <a:gd name="connsiteY30" fmla="*/ 332145 h 2481695"/>
                  <a:gd name="connsiteX31" fmla="*/ 1787888 w 2513229"/>
                  <a:gd name="connsiteY31" fmla="*/ 251165 h 2481695"/>
                  <a:gd name="connsiteX32" fmla="*/ 1796113 w 2513229"/>
                  <a:gd name="connsiteY32" fmla="*/ 168919 h 2481695"/>
                  <a:gd name="connsiteX33" fmla="*/ 1798644 w 2513229"/>
                  <a:gd name="connsiteY33" fmla="*/ 127164 h 2481695"/>
                  <a:gd name="connsiteX34" fmla="*/ 1800225 w 2513229"/>
                  <a:gd name="connsiteY34" fmla="*/ 85725 h 2481695"/>
                  <a:gd name="connsiteX35" fmla="*/ 1562662 w 2513229"/>
                  <a:gd name="connsiteY35" fmla="*/ 0 h 2481695"/>
                  <a:gd name="connsiteX36" fmla="*/ 1512682 w 2513229"/>
                  <a:gd name="connsiteY36" fmla="*/ 66429 h 2481695"/>
                  <a:gd name="connsiteX37" fmla="*/ 1466499 w 2513229"/>
                  <a:gd name="connsiteY37" fmla="*/ 135072 h 2481695"/>
                  <a:gd name="connsiteX38" fmla="*/ 1444988 w 2513229"/>
                  <a:gd name="connsiteY38" fmla="*/ 169868 h 2481695"/>
                  <a:gd name="connsiteX39" fmla="*/ 1424427 w 2513229"/>
                  <a:gd name="connsiteY39" fmla="*/ 204981 h 2481695"/>
                  <a:gd name="connsiteX40" fmla="*/ 1386151 w 2513229"/>
                  <a:gd name="connsiteY40" fmla="*/ 276787 h 2481695"/>
                  <a:gd name="connsiteX41" fmla="*/ 1341865 w 2513229"/>
                  <a:gd name="connsiteY41" fmla="*/ 271726 h 2481695"/>
                  <a:gd name="connsiteX42" fmla="*/ 1319722 w 2513229"/>
                  <a:gd name="connsiteY42" fmla="*/ 269828 h 2481695"/>
                  <a:gd name="connsiteX43" fmla="*/ 1297263 w 2513229"/>
                  <a:gd name="connsiteY43" fmla="*/ 268879 h 2481695"/>
                  <a:gd name="connsiteX44" fmla="*/ 1120435 w 2513229"/>
                  <a:gd name="connsiteY44" fmla="*/ 277736 h 2481695"/>
                  <a:gd name="connsiteX45" fmla="*/ 1081843 w 2513229"/>
                  <a:gd name="connsiteY45" fmla="*/ 206562 h 2481695"/>
                  <a:gd name="connsiteX46" fmla="*/ 1060965 w 2513229"/>
                  <a:gd name="connsiteY46" fmla="*/ 171134 h 2481695"/>
                  <a:gd name="connsiteX47" fmla="*/ 1039139 w 2513229"/>
                  <a:gd name="connsiteY47" fmla="*/ 136654 h 2481695"/>
                  <a:gd name="connsiteX48" fmla="*/ 942342 w 2513229"/>
                  <a:gd name="connsiteY48" fmla="*/ 2214 h 2481695"/>
                  <a:gd name="connsiteX49" fmla="*/ 705096 w 2513229"/>
                  <a:gd name="connsiteY49" fmla="*/ 89204 h 2481695"/>
                  <a:gd name="connsiteX50" fmla="*/ 709525 w 2513229"/>
                  <a:gd name="connsiteY50" fmla="*/ 172399 h 2481695"/>
                  <a:gd name="connsiteX51" fmla="*/ 718382 w 2513229"/>
                  <a:gd name="connsiteY51" fmla="*/ 254644 h 2481695"/>
                  <a:gd name="connsiteX52" fmla="*/ 731035 w 2513229"/>
                  <a:gd name="connsiteY52" fmla="*/ 335308 h 2481695"/>
                  <a:gd name="connsiteX53" fmla="*/ 747800 w 2513229"/>
                  <a:gd name="connsiteY53" fmla="*/ 414706 h 2481695"/>
                  <a:gd name="connsiteX54" fmla="*/ 728820 w 2513229"/>
                  <a:gd name="connsiteY54" fmla="*/ 426727 h 2481695"/>
                  <a:gd name="connsiteX55" fmla="*/ 710474 w 2513229"/>
                  <a:gd name="connsiteY55" fmla="*/ 439380 h 2481695"/>
                  <a:gd name="connsiteX56" fmla="*/ 692127 w 2513229"/>
                  <a:gd name="connsiteY56" fmla="*/ 452350 h 2481695"/>
                  <a:gd name="connsiteX57" fmla="*/ 674412 w 2513229"/>
                  <a:gd name="connsiteY57" fmla="*/ 465952 h 2481695"/>
                  <a:gd name="connsiteX58" fmla="*/ 545034 w 2513229"/>
                  <a:gd name="connsiteY58" fmla="*/ 586473 h 2481695"/>
                  <a:gd name="connsiteX59" fmla="*/ 469431 w 2513229"/>
                  <a:gd name="connsiteY59" fmla="*/ 556738 h 2481695"/>
                  <a:gd name="connsiteX60" fmla="*/ 392247 w 2513229"/>
                  <a:gd name="connsiteY60" fmla="*/ 530799 h 2481695"/>
                  <a:gd name="connsiteX61" fmla="*/ 312533 w 2513229"/>
                  <a:gd name="connsiteY61" fmla="*/ 508340 h 2481695"/>
                  <a:gd name="connsiteX62" fmla="*/ 231236 w 2513229"/>
                  <a:gd name="connsiteY62" fmla="*/ 489993 h 2481695"/>
                  <a:gd name="connsiteX63" fmla="*/ 105654 w 2513229"/>
                  <a:gd name="connsiteY63" fmla="*/ 708576 h 2481695"/>
                  <a:gd name="connsiteX64" fmla="*/ 119572 w 2513229"/>
                  <a:gd name="connsiteY64" fmla="*/ 724076 h 2481695"/>
                  <a:gd name="connsiteX65" fmla="*/ 133807 w 2513229"/>
                  <a:gd name="connsiteY65" fmla="*/ 739576 h 2481695"/>
                  <a:gd name="connsiteX66" fmla="*/ 162593 w 2513229"/>
                  <a:gd name="connsiteY66" fmla="*/ 769627 h 2481695"/>
                  <a:gd name="connsiteX67" fmla="*/ 221746 w 2513229"/>
                  <a:gd name="connsiteY67" fmla="*/ 826883 h 2481695"/>
                  <a:gd name="connsiteX68" fmla="*/ 347329 w 2513229"/>
                  <a:gd name="connsiteY68" fmla="*/ 930638 h 2481695"/>
                  <a:gd name="connsiteX69" fmla="*/ 334676 w 2513229"/>
                  <a:gd name="connsiteY69" fmla="*/ 973342 h 2481695"/>
                  <a:gd name="connsiteX70" fmla="*/ 323920 w 2513229"/>
                  <a:gd name="connsiteY70" fmla="*/ 1016680 h 2481695"/>
                  <a:gd name="connsiteX71" fmla="*/ 302410 w 2513229"/>
                  <a:gd name="connsiteY71" fmla="*/ 1192242 h 2481695"/>
                  <a:gd name="connsiteX72" fmla="*/ 225542 w 2513229"/>
                  <a:gd name="connsiteY72" fmla="*/ 1218181 h 2481695"/>
                  <a:gd name="connsiteX73" fmla="*/ 149307 w 2513229"/>
                  <a:gd name="connsiteY73" fmla="*/ 1248232 h 2481695"/>
                  <a:gd name="connsiteX74" fmla="*/ 111664 w 2513229"/>
                  <a:gd name="connsiteY74" fmla="*/ 1264681 h 2481695"/>
                  <a:gd name="connsiteX75" fmla="*/ 74337 w 2513229"/>
                  <a:gd name="connsiteY75" fmla="*/ 1282079 h 2481695"/>
                  <a:gd name="connsiteX76" fmla="*/ 0 w 2513229"/>
                  <a:gd name="connsiteY76" fmla="*/ 1320355 h 2481695"/>
                  <a:gd name="connsiteX77" fmla="*/ 44602 w 2513229"/>
                  <a:gd name="connsiteY77" fmla="*/ 1568040 h 2481695"/>
                  <a:gd name="connsiteX78" fmla="*/ 86041 w 2513229"/>
                  <a:gd name="connsiteY78" fmla="*/ 1573418 h 2481695"/>
                  <a:gd name="connsiteX79" fmla="*/ 127481 w 2513229"/>
                  <a:gd name="connsiteY79" fmla="*/ 1577846 h 2481695"/>
                  <a:gd name="connsiteX80" fmla="*/ 209726 w 2513229"/>
                  <a:gd name="connsiteY80" fmla="*/ 1583540 h 2481695"/>
                  <a:gd name="connsiteX81" fmla="*/ 372635 w 2513229"/>
                  <a:gd name="connsiteY81" fmla="*/ 1582591 h 2481695"/>
                  <a:gd name="connsiteX82" fmla="*/ 390349 w 2513229"/>
                  <a:gd name="connsiteY82" fmla="*/ 1623714 h 2481695"/>
                  <a:gd name="connsiteX83" fmla="*/ 410278 w 2513229"/>
                  <a:gd name="connsiteY83" fmla="*/ 1663888 h 2481695"/>
                  <a:gd name="connsiteX84" fmla="*/ 506442 w 2513229"/>
                  <a:gd name="connsiteY84" fmla="*/ 1812246 h 2481695"/>
                  <a:gd name="connsiteX85" fmla="*/ 464054 w 2513229"/>
                  <a:gd name="connsiteY85" fmla="*/ 1881205 h 2481695"/>
                  <a:gd name="connsiteX86" fmla="*/ 424829 w 2513229"/>
                  <a:gd name="connsiteY86" fmla="*/ 1953328 h 2481695"/>
                  <a:gd name="connsiteX87" fmla="*/ 389401 w 2513229"/>
                  <a:gd name="connsiteY87" fmla="*/ 2027665 h 2481695"/>
                  <a:gd name="connsiteX88" fmla="*/ 357134 w 2513229"/>
                  <a:gd name="connsiteY88" fmla="*/ 2104849 h 2481695"/>
                  <a:gd name="connsiteX89" fmla="*/ 550728 w 2513229"/>
                  <a:gd name="connsiteY89" fmla="*/ 2265860 h 2481695"/>
                  <a:gd name="connsiteX90" fmla="*/ 687382 w 2513229"/>
                  <a:gd name="connsiteY90" fmla="*/ 2171595 h 2481695"/>
                  <a:gd name="connsiteX91" fmla="*/ 750963 w 2513229"/>
                  <a:gd name="connsiteY91" fmla="*/ 2120349 h 2481695"/>
                  <a:gd name="connsiteX92" fmla="*/ 811382 w 2513229"/>
                  <a:gd name="connsiteY92" fmla="*/ 2065941 h 2481695"/>
                  <a:gd name="connsiteX93" fmla="*/ 830995 w 2513229"/>
                  <a:gd name="connsiteY93" fmla="*/ 2076380 h 2481695"/>
                  <a:gd name="connsiteX94" fmla="*/ 851240 w 2513229"/>
                  <a:gd name="connsiteY94" fmla="*/ 2085870 h 2481695"/>
                  <a:gd name="connsiteX95" fmla="*/ 871485 w 2513229"/>
                  <a:gd name="connsiteY95" fmla="*/ 2095360 h 2481695"/>
                  <a:gd name="connsiteX96" fmla="*/ 892046 w 2513229"/>
                  <a:gd name="connsiteY96" fmla="*/ 2103900 h 2481695"/>
                  <a:gd name="connsiteX97" fmla="*/ 1060965 w 2513229"/>
                  <a:gd name="connsiteY97" fmla="*/ 2156095 h 2481695"/>
                  <a:gd name="connsiteX98" fmla="*/ 1089119 w 2513229"/>
                  <a:gd name="connsiteY98" fmla="*/ 2316473 h 2481695"/>
                  <a:gd name="connsiteX99" fmla="*/ 1109680 w 2513229"/>
                  <a:gd name="connsiteY99" fmla="*/ 2396504 h 2481695"/>
                  <a:gd name="connsiteX100" fmla="*/ 1134670 w 2513229"/>
                  <a:gd name="connsiteY100" fmla="*/ 2475903 h 2481695"/>
                  <a:gd name="connsiteX101" fmla="*/ 1386783 w 2513229"/>
                  <a:gd name="connsiteY101" fmla="*/ 2474637 h 2481695"/>
                  <a:gd name="connsiteX102" fmla="*/ 1410825 w 2513229"/>
                  <a:gd name="connsiteY102" fmla="*/ 2395239 h 2481695"/>
                  <a:gd name="connsiteX103" fmla="*/ 1430437 w 2513229"/>
                  <a:gd name="connsiteY103" fmla="*/ 2314891 h 2481695"/>
                  <a:gd name="connsiteX104" fmla="*/ 1446253 w 2513229"/>
                  <a:gd name="connsiteY104" fmla="*/ 2234860 h 2481695"/>
                  <a:gd name="connsiteX105" fmla="*/ 1457642 w 2513229"/>
                  <a:gd name="connsiteY105" fmla="*/ 2154513 h 2481695"/>
                  <a:gd name="connsiteX106" fmla="*/ 1479468 w 2513229"/>
                  <a:gd name="connsiteY106" fmla="*/ 2149768 h 2481695"/>
                  <a:gd name="connsiteX107" fmla="*/ 1500978 w 2513229"/>
                  <a:gd name="connsiteY107" fmla="*/ 2144074 h 2481695"/>
                  <a:gd name="connsiteX108" fmla="*/ 1522489 w 2513229"/>
                  <a:gd name="connsiteY108" fmla="*/ 2138380 h 2481695"/>
                  <a:gd name="connsiteX109" fmla="*/ 1543683 w 2513229"/>
                  <a:gd name="connsiteY109" fmla="*/ 2131737 h 2481695"/>
                  <a:gd name="connsiteX110" fmla="*/ 1706592 w 2513229"/>
                  <a:gd name="connsiteY110" fmla="*/ 2063094 h 2481695"/>
                  <a:gd name="connsiteX111" fmla="*/ 1767327 w 2513229"/>
                  <a:gd name="connsiteY111" fmla="*/ 2116870 h 2481695"/>
                  <a:gd name="connsiteX112" fmla="*/ 1798960 w 2513229"/>
                  <a:gd name="connsiteY112" fmla="*/ 2142809 h 2481695"/>
                  <a:gd name="connsiteX113" fmla="*/ 1831225 w 2513229"/>
                  <a:gd name="connsiteY113" fmla="*/ 2167799 h 2481695"/>
                  <a:gd name="connsiteX114" fmla="*/ 1898287 w 2513229"/>
                  <a:gd name="connsiteY114" fmla="*/ 2215880 h 2481695"/>
                  <a:gd name="connsiteX115" fmla="*/ 1933083 w 2513229"/>
                  <a:gd name="connsiteY115" fmla="*/ 2238657 h 2481695"/>
                  <a:gd name="connsiteX116" fmla="*/ 1968512 w 2513229"/>
                  <a:gd name="connsiteY116" fmla="*/ 2260800 h 2481695"/>
                  <a:gd name="connsiteX117" fmla="*/ 2160840 w 2513229"/>
                  <a:gd name="connsiteY117" fmla="*/ 2097890 h 2481695"/>
                  <a:gd name="connsiteX118" fmla="*/ 2009950 w 2513229"/>
                  <a:gd name="connsiteY118" fmla="*/ 1806552 h 2481695"/>
                  <a:gd name="connsiteX119" fmla="*/ 1707224 w 2513229"/>
                  <a:gd name="connsiteY119" fmla="*/ 1507937 h 2481695"/>
                  <a:gd name="connsiteX120" fmla="*/ 1695837 w 2513229"/>
                  <a:gd name="connsiteY120" fmla="*/ 1525336 h 2481695"/>
                  <a:gd name="connsiteX121" fmla="*/ 1683500 w 2513229"/>
                  <a:gd name="connsiteY121" fmla="*/ 1542101 h 2481695"/>
                  <a:gd name="connsiteX122" fmla="*/ 1682551 w 2513229"/>
                  <a:gd name="connsiteY122" fmla="*/ 1543366 h 2481695"/>
                  <a:gd name="connsiteX123" fmla="*/ 1676224 w 2513229"/>
                  <a:gd name="connsiteY123" fmla="*/ 1551591 h 2481695"/>
                  <a:gd name="connsiteX124" fmla="*/ 1671163 w 2513229"/>
                  <a:gd name="connsiteY124" fmla="*/ 1557917 h 2481695"/>
                  <a:gd name="connsiteX125" fmla="*/ 1664520 w 2513229"/>
                  <a:gd name="connsiteY125" fmla="*/ 1566458 h 2481695"/>
                  <a:gd name="connsiteX126" fmla="*/ 1661673 w 2513229"/>
                  <a:gd name="connsiteY126" fmla="*/ 1569621 h 2481695"/>
                  <a:gd name="connsiteX127" fmla="*/ 1658510 w 2513229"/>
                  <a:gd name="connsiteY127" fmla="*/ 1573101 h 2481695"/>
                  <a:gd name="connsiteX128" fmla="*/ 1652183 w 2513229"/>
                  <a:gd name="connsiteY128" fmla="*/ 1580377 h 2481695"/>
                  <a:gd name="connsiteX129" fmla="*/ 1645224 w 2513229"/>
                  <a:gd name="connsiteY129" fmla="*/ 1587969 h 2481695"/>
                  <a:gd name="connsiteX130" fmla="*/ 1629724 w 2513229"/>
                  <a:gd name="connsiteY130" fmla="*/ 1603785 h 2481695"/>
                  <a:gd name="connsiteX131" fmla="*/ 1622132 w 2513229"/>
                  <a:gd name="connsiteY131" fmla="*/ 1610744 h 2481695"/>
                  <a:gd name="connsiteX132" fmla="*/ 1614540 w 2513229"/>
                  <a:gd name="connsiteY132" fmla="*/ 1618020 h 2481695"/>
                  <a:gd name="connsiteX133" fmla="*/ 1613907 w 2513229"/>
                  <a:gd name="connsiteY133" fmla="*/ 1618652 h 2481695"/>
                  <a:gd name="connsiteX134" fmla="*/ 1603785 w 2513229"/>
                  <a:gd name="connsiteY134" fmla="*/ 1627510 h 2481695"/>
                  <a:gd name="connsiteX135" fmla="*/ 1599040 w 2513229"/>
                  <a:gd name="connsiteY135" fmla="*/ 1631306 h 2481695"/>
                  <a:gd name="connsiteX136" fmla="*/ 1577214 w 2513229"/>
                  <a:gd name="connsiteY136" fmla="*/ 1648704 h 2481695"/>
                  <a:gd name="connsiteX137" fmla="*/ 1568356 w 2513229"/>
                  <a:gd name="connsiteY137" fmla="*/ 1655346 h 2481695"/>
                  <a:gd name="connsiteX138" fmla="*/ 1550958 w 2513229"/>
                  <a:gd name="connsiteY138" fmla="*/ 1667367 h 2481695"/>
                  <a:gd name="connsiteX139" fmla="*/ 1550009 w 2513229"/>
                  <a:gd name="connsiteY139" fmla="*/ 1668000 h 2481695"/>
                  <a:gd name="connsiteX140" fmla="*/ 1544948 w 2513229"/>
                  <a:gd name="connsiteY140" fmla="*/ 1671163 h 2481695"/>
                  <a:gd name="connsiteX141" fmla="*/ 1534825 w 2513229"/>
                  <a:gd name="connsiteY141" fmla="*/ 1677489 h 2481695"/>
                  <a:gd name="connsiteX142" fmla="*/ 1463651 w 2513229"/>
                  <a:gd name="connsiteY142" fmla="*/ 1714184 h 2481695"/>
                  <a:gd name="connsiteX143" fmla="*/ 1461121 w 2513229"/>
                  <a:gd name="connsiteY143" fmla="*/ 1715449 h 2481695"/>
                  <a:gd name="connsiteX144" fmla="*/ 1448784 w 2513229"/>
                  <a:gd name="connsiteY144" fmla="*/ 1720194 h 2481695"/>
                  <a:gd name="connsiteX145" fmla="*/ 1439927 w 2513229"/>
                  <a:gd name="connsiteY145" fmla="*/ 1723674 h 2481695"/>
                  <a:gd name="connsiteX146" fmla="*/ 1434549 w 2513229"/>
                  <a:gd name="connsiteY146" fmla="*/ 1725888 h 2481695"/>
                  <a:gd name="connsiteX147" fmla="*/ 1431069 w 2513229"/>
                  <a:gd name="connsiteY147" fmla="*/ 1727153 h 2481695"/>
                  <a:gd name="connsiteX148" fmla="*/ 1406396 w 2513229"/>
                  <a:gd name="connsiteY148" fmla="*/ 1735061 h 2481695"/>
                  <a:gd name="connsiteX149" fmla="*/ 1402600 w 2513229"/>
                  <a:gd name="connsiteY149" fmla="*/ 1736010 h 2481695"/>
                  <a:gd name="connsiteX150" fmla="*/ 1398172 w 2513229"/>
                  <a:gd name="connsiteY150" fmla="*/ 1737276 h 2481695"/>
                  <a:gd name="connsiteX151" fmla="*/ 1388682 w 2513229"/>
                  <a:gd name="connsiteY151" fmla="*/ 1739806 h 2481695"/>
                  <a:gd name="connsiteX152" fmla="*/ 1378875 w 2513229"/>
                  <a:gd name="connsiteY152" fmla="*/ 1742337 h 2481695"/>
                  <a:gd name="connsiteX153" fmla="*/ 1357366 w 2513229"/>
                  <a:gd name="connsiteY153" fmla="*/ 1746765 h 2481695"/>
                  <a:gd name="connsiteX154" fmla="*/ 1353569 w 2513229"/>
                  <a:gd name="connsiteY154" fmla="*/ 1747715 h 2481695"/>
                  <a:gd name="connsiteX155" fmla="*/ 1327314 w 2513229"/>
                  <a:gd name="connsiteY155" fmla="*/ 1751827 h 2481695"/>
                  <a:gd name="connsiteX156" fmla="*/ 1326365 w 2513229"/>
                  <a:gd name="connsiteY156" fmla="*/ 1752143 h 2481695"/>
                  <a:gd name="connsiteX157" fmla="*/ 1323518 w 2513229"/>
                  <a:gd name="connsiteY157" fmla="*/ 1752459 h 2481695"/>
                  <a:gd name="connsiteX158" fmla="*/ 1318457 w 2513229"/>
                  <a:gd name="connsiteY158" fmla="*/ 1753092 h 2481695"/>
                  <a:gd name="connsiteX159" fmla="*/ 1318457 w 2513229"/>
                  <a:gd name="connsiteY159" fmla="*/ 1753092 h 2481695"/>
                  <a:gd name="connsiteX160" fmla="*/ 1298212 w 2513229"/>
                  <a:gd name="connsiteY160" fmla="*/ 1755307 h 2481695"/>
                  <a:gd name="connsiteX161" fmla="*/ 1284610 w 2513229"/>
                  <a:gd name="connsiteY161" fmla="*/ 1755939 h 2481695"/>
                  <a:gd name="connsiteX162" fmla="*/ 1258670 w 2513229"/>
                  <a:gd name="connsiteY162" fmla="*/ 1756888 h 2481695"/>
                  <a:gd name="connsiteX163" fmla="*/ 1255824 w 2513229"/>
                  <a:gd name="connsiteY163" fmla="*/ 1756888 h 2481695"/>
                  <a:gd name="connsiteX164" fmla="*/ 1230201 w 2513229"/>
                  <a:gd name="connsiteY164" fmla="*/ 1756255 h 2481695"/>
                  <a:gd name="connsiteX165" fmla="*/ 1216915 w 2513229"/>
                  <a:gd name="connsiteY165" fmla="*/ 1755623 h 2481695"/>
                  <a:gd name="connsiteX166" fmla="*/ 1196038 w 2513229"/>
                  <a:gd name="connsiteY166" fmla="*/ 1753725 h 2481695"/>
                  <a:gd name="connsiteX167" fmla="*/ 1191609 w 2513229"/>
                  <a:gd name="connsiteY167" fmla="*/ 1753408 h 2481695"/>
                  <a:gd name="connsiteX168" fmla="*/ 1190660 w 2513229"/>
                  <a:gd name="connsiteY168" fmla="*/ 1753092 h 2481695"/>
                  <a:gd name="connsiteX169" fmla="*/ 1188130 w 2513229"/>
                  <a:gd name="connsiteY169" fmla="*/ 1752776 h 2481695"/>
                  <a:gd name="connsiteX170" fmla="*/ 1166303 w 2513229"/>
                  <a:gd name="connsiteY170" fmla="*/ 1749612 h 2481695"/>
                  <a:gd name="connsiteX171" fmla="*/ 1162507 w 2513229"/>
                  <a:gd name="connsiteY171" fmla="*/ 1748980 h 2481695"/>
                  <a:gd name="connsiteX172" fmla="*/ 1158079 w 2513229"/>
                  <a:gd name="connsiteY172" fmla="*/ 1748031 h 2481695"/>
                  <a:gd name="connsiteX173" fmla="*/ 1148589 w 2513229"/>
                  <a:gd name="connsiteY173" fmla="*/ 1746133 h 2481695"/>
                  <a:gd name="connsiteX174" fmla="*/ 1138466 w 2513229"/>
                  <a:gd name="connsiteY174" fmla="*/ 1744235 h 2481695"/>
                  <a:gd name="connsiteX175" fmla="*/ 1116956 w 2513229"/>
                  <a:gd name="connsiteY175" fmla="*/ 1738857 h 2481695"/>
                  <a:gd name="connsiteX176" fmla="*/ 1107149 w 2513229"/>
                  <a:gd name="connsiteY176" fmla="*/ 1736010 h 2481695"/>
                  <a:gd name="connsiteX177" fmla="*/ 1097660 w 2513229"/>
                  <a:gd name="connsiteY177" fmla="*/ 1733164 h 2481695"/>
                  <a:gd name="connsiteX178" fmla="*/ 1097027 w 2513229"/>
                  <a:gd name="connsiteY178" fmla="*/ 1732847 h 2481695"/>
                  <a:gd name="connsiteX179" fmla="*/ 1081843 w 2513229"/>
                  <a:gd name="connsiteY179" fmla="*/ 1727786 h 2481695"/>
                  <a:gd name="connsiteX180" fmla="*/ 1075517 w 2513229"/>
                  <a:gd name="connsiteY180" fmla="*/ 1725572 h 2481695"/>
                  <a:gd name="connsiteX181" fmla="*/ 1069823 w 2513229"/>
                  <a:gd name="connsiteY181" fmla="*/ 1723674 h 2481695"/>
                  <a:gd name="connsiteX182" fmla="*/ 1064762 w 2513229"/>
                  <a:gd name="connsiteY182" fmla="*/ 1721775 h 2481695"/>
                  <a:gd name="connsiteX183" fmla="*/ 1052425 w 2513229"/>
                  <a:gd name="connsiteY183" fmla="*/ 1716714 h 2481695"/>
                  <a:gd name="connsiteX184" fmla="*/ 807270 w 2513229"/>
                  <a:gd name="connsiteY184" fmla="*/ 1512999 h 2481695"/>
                  <a:gd name="connsiteX185" fmla="*/ 800943 w 2513229"/>
                  <a:gd name="connsiteY185" fmla="*/ 1502560 h 2481695"/>
                  <a:gd name="connsiteX186" fmla="*/ 794301 w 2513229"/>
                  <a:gd name="connsiteY186" fmla="*/ 1491805 h 2481695"/>
                  <a:gd name="connsiteX187" fmla="*/ 781964 w 2513229"/>
                  <a:gd name="connsiteY187" fmla="*/ 1469662 h 2481695"/>
                  <a:gd name="connsiteX188" fmla="*/ 750331 w 2513229"/>
                  <a:gd name="connsiteY188" fmla="*/ 1395957 h 2481695"/>
                  <a:gd name="connsiteX189" fmla="*/ 730086 w 2513229"/>
                  <a:gd name="connsiteY189" fmla="*/ 1317192 h 2481695"/>
                  <a:gd name="connsiteX190" fmla="*/ 721861 w 2513229"/>
                  <a:gd name="connsiteY190" fmla="*/ 1236211 h 2481695"/>
                  <a:gd name="connsiteX191" fmla="*/ 725657 w 2513229"/>
                  <a:gd name="connsiteY191" fmla="*/ 1155864 h 2481695"/>
                  <a:gd name="connsiteX192" fmla="*/ 729137 w 2513229"/>
                  <a:gd name="connsiteY192" fmla="*/ 1131507 h 2481695"/>
                  <a:gd name="connsiteX193" fmla="*/ 733882 w 2513229"/>
                  <a:gd name="connsiteY193" fmla="*/ 1106517 h 2481695"/>
                  <a:gd name="connsiteX194" fmla="*/ 892995 w 2513229"/>
                  <a:gd name="connsiteY194" fmla="*/ 830362 h 2481695"/>
                  <a:gd name="connsiteX195" fmla="*/ 901853 w 2513229"/>
                  <a:gd name="connsiteY195" fmla="*/ 822138 h 2481695"/>
                  <a:gd name="connsiteX196" fmla="*/ 920832 w 2513229"/>
                  <a:gd name="connsiteY196" fmla="*/ 806005 h 2481695"/>
                  <a:gd name="connsiteX197" fmla="*/ 925577 w 2513229"/>
                  <a:gd name="connsiteY197" fmla="*/ 802525 h 2481695"/>
                  <a:gd name="connsiteX198" fmla="*/ 930638 w 2513229"/>
                  <a:gd name="connsiteY198" fmla="*/ 798729 h 2481695"/>
                  <a:gd name="connsiteX199" fmla="*/ 931587 w 2513229"/>
                  <a:gd name="connsiteY199" fmla="*/ 798096 h 2481695"/>
                  <a:gd name="connsiteX200" fmla="*/ 953730 w 2513229"/>
                  <a:gd name="connsiteY200" fmla="*/ 781964 h 2481695"/>
                  <a:gd name="connsiteX201" fmla="*/ 963537 w 2513229"/>
                  <a:gd name="connsiteY201" fmla="*/ 775005 h 2481695"/>
                  <a:gd name="connsiteX202" fmla="*/ 981567 w 2513229"/>
                  <a:gd name="connsiteY202" fmla="*/ 763933 h 2481695"/>
                  <a:gd name="connsiteX203" fmla="*/ 985363 w 2513229"/>
                  <a:gd name="connsiteY203" fmla="*/ 761402 h 2481695"/>
                  <a:gd name="connsiteX204" fmla="*/ 986628 w 2513229"/>
                  <a:gd name="connsiteY204" fmla="*/ 760770 h 2481695"/>
                  <a:gd name="connsiteX205" fmla="*/ 998333 w 2513229"/>
                  <a:gd name="connsiteY205" fmla="*/ 754443 h 2481695"/>
                  <a:gd name="connsiteX206" fmla="*/ 1071404 w 2513229"/>
                  <a:gd name="connsiteY206" fmla="*/ 720913 h 2481695"/>
                  <a:gd name="connsiteX207" fmla="*/ 1148905 w 2513229"/>
                  <a:gd name="connsiteY207" fmla="*/ 699086 h 2481695"/>
                  <a:gd name="connsiteX208" fmla="*/ 1149854 w 2513229"/>
                  <a:gd name="connsiteY208" fmla="*/ 698770 h 2481695"/>
                  <a:gd name="connsiteX209" fmla="*/ 1154915 w 2513229"/>
                  <a:gd name="connsiteY209" fmla="*/ 697820 h 2481695"/>
                  <a:gd name="connsiteX210" fmla="*/ 1159344 w 2513229"/>
                  <a:gd name="connsiteY210" fmla="*/ 696871 h 2481695"/>
                  <a:gd name="connsiteX211" fmla="*/ 1183385 w 2513229"/>
                  <a:gd name="connsiteY211" fmla="*/ 693076 h 2481695"/>
                  <a:gd name="connsiteX212" fmla="*/ 1187497 w 2513229"/>
                  <a:gd name="connsiteY212" fmla="*/ 692443 h 2481695"/>
                  <a:gd name="connsiteX213" fmla="*/ 1211854 w 2513229"/>
                  <a:gd name="connsiteY213" fmla="*/ 689912 h 2481695"/>
                  <a:gd name="connsiteX214" fmla="*/ 1212803 w 2513229"/>
                  <a:gd name="connsiteY214" fmla="*/ 689912 h 2481695"/>
                  <a:gd name="connsiteX215" fmla="*/ 1216915 w 2513229"/>
                  <a:gd name="connsiteY215" fmla="*/ 689596 h 2481695"/>
                  <a:gd name="connsiteX216" fmla="*/ 1230201 w 2513229"/>
                  <a:gd name="connsiteY216" fmla="*/ 688963 h 2481695"/>
                  <a:gd name="connsiteX217" fmla="*/ 1236527 w 2513229"/>
                  <a:gd name="connsiteY217" fmla="*/ 688647 h 2481695"/>
                  <a:gd name="connsiteX218" fmla="*/ 1241589 w 2513229"/>
                  <a:gd name="connsiteY218" fmla="*/ 688331 h 2481695"/>
                  <a:gd name="connsiteX219" fmla="*/ 1267212 w 2513229"/>
                  <a:gd name="connsiteY219" fmla="*/ 688331 h 2481695"/>
                  <a:gd name="connsiteX220" fmla="*/ 1294732 w 2513229"/>
                  <a:gd name="connsiteY220" fmla="*/ 689596 h 2481695"/>
                  <a:gd name="connsiteX221" fmla="*/ 1298845 w 2513229"/>
                  <a:gd name="connsiteY221" fmla="*/ 689912 h 2481695"/>
                  <a:gd name="connsiteX222" fmla="*/ 1319722 w 2513229"/>
                  <a:gd name="connsiteY222" fmla="*/ 691810 h 2481695"/>
                  <a:gd name="connsiteX223" fmla="*/ 1332059 w 2513229"/>
                  <a:gd name="connsiteY223" fmla="*/ 693708 h 2481695"/>
                  <a:gd name="connsiteX224" fmla="*/ 1358314 w 2513229"/>
                  <a:gd name="connsiteY224" fmla="*/ 698137 h 2481695"/>
                  <a:gd name="connsiteX225" fmla="*/ 1360845 w 2513229"/>
                  <a:gd name="connsiteY225" fmla="*/ 698770 h 2481695"/>
                  <a:gd name="connsiteX226" fmla="*/ 1387417 w 2513229"/>
                  <a:gd name="connsiteY226" fmla="*/ 704780 h 2481695"/>
                  <a:gd name="connsiteX227" fmla="*/ 1399121 w 2513229"/>
                  <a:gd name="connsiteY227" fmla="*/ 707627 h 2481695"/>
                  <a:gd name="connsiteX228" fmla="*/ 1419050 w 2513229"/>
                  <a:gd name="connsiteY228" fmla="*/ 713637 h 2481695"/>
                  <a:gd name="connsiteX229" fmla="*/ 1421580 w 2513229"/>
                  <a:gd name="connsiteY229" fmla="*/ 714269 h 2481695"/>
                  <a:gd name="connsiteX230" fmla="*/ 1422845 w 2513229"/>
                  <a:gd name="connsiteY230" fmla="*/ 714586 h 2481695"/>
                  <a:gd name="connsiteX231" fmla="*/ 1437713 w 2513229"/>
                  <a:gd name="connsiteY231" fmla="*/ 719963 h 2481695"/>
                  <a:gd name="connsiteX232" fmla="*/ 1579428 w 2513229"/>
                  <a:gd name="connsiteY232" fmla="*/ 796831 h 2481695"/>
                  <a:gd name="connsiteX233" fmla="*/ 1589867 w 2513229"/>
                  <a:gd name="connsiteY233" fmla="*/ 805056 h 2481695"/>
                  <a:gd name="connsiteX234" fmla="*/ 1599989 w 2513229"/>
                  <a:gd name="connsiteY234" fmla="*/ 813280 h 2481695"/>
                  <a:gd name="connsiteX235" fmla="*/ 1600622 w 2513229"/>
                  <a:gd name="connsiteY235" fmla="*/ 813913 h 2481695"/>
                  <a:gd name="connsiteX236" fmla="*/ 1604102 w 2513229"/>
                  <a:gd name="connsiteY236" fmla="*/ 816760 h 2481695"/>
                  <a:gd name="connsiteX237" fmla="*/ 1608213 w 2513229"/>
                  <a:gd name="connsiteY237" fmla="*/ 820239 h 2481695"/>
                  <a:gd name="connsiteX238" fmla="*/ 1617703 w 2513229"/>
                  <a:gd name="connsiteY238" fmla="*/ 828464 h 2481695"/>
                  <a:gd name="connsiteX239" fmla="*/ 1673061 w 2513229"/>
                  <a:gd name="connsiteY239" fmla="*/ 887301 h 2481695"/>
                  <a:gd name="connsiteX240" fmla="*/ 1718928 w 2513229"/>
                  <a:gd name="connsiteY240" fmla="*/ 953730 h 2481695"/>
                  <a:gd name="connsiteX241" fmla="*/ 1753724 w 2513229"/>
                  <a:gd name="connsiteY241" fmla="*/ 1025853 h 2481695"/>
                  <a:gd name="connsiteX242" fmla="*/ 1761000 w 2513229"/>
                  <a:gd name="connsiteY242" fmla="*/ 1045465 h 2481695"/>
                  <a:gd name="connsiteX243" fmla="*/ 1763848 w 2513229"/>
                  <a:gd name="connsiteY243" fmla="*/ 1054955 h 2481695"/>
                  <a:gd name="connsiteX244" fmla="*/ 1767011 w 2513229"/>
                  <a:gd name="connsiteY244" fmla="*/ 1064761 h 2481695"/>
                  <a:gd name="connsiteX245" fmla="*/ 1768592 w 2513229"/>
                  <a:gd name="connsiteY245" fmla="*/ 1069506 h 2481695"/>
                  <a:gd name="connsiteX246" fmla="*/ 1769541 w 2513229"/>
                  <a:gd name="connsiteY246" fmla="*/ 1072037 h 2481695"/>
                  <a:gd name="connsiteX247" fmla="*/ 1776184 w 2513229"/>
                  <a:gd name="connsiteY247" fmla="*/ 1097027 h 2481695"/>
                  <a:gd name="connsiteX248" fmla="*/ 1776501 w 2513229"/>
                  <a:gd name="connsiteY248" fmla="*/ 1098292 h 2481695"/>
                  <a:gd name="connsiteX249" fmla="*/ 1777449 w 2513229"/>
                  <a:gd name="connsiteY249" fmla="*/ 1102405 h 2481695"/>
                  <a:gd name="connsiteX250" fmla="*/ 1779980 w 2513229"/>
                  <a:gd name="connsiteY250" fmla="*/ 1114741 h 2481695"/>
                  <a:gd name="connsiteX251" fmla="*/ 1782511 w 2513229"/>
                  <a:gd name="connsiteY251" fmla="*/ 1127395 h 2481695"/>
                  <a:gd name="connsiteX252" fmla="*/ 1786623 w 2513229"/>
                  <a:gd name="connsiteY252" fmla="*/ 1153017 h 2481695"/>
                  <a:gd name="connsiteX253" fmla="*/ 1791368 w 2513229"/>
                  <a:gd name="connsiteY253" fmla="*/ 1233681 h 2481695"/>
                  <a:gd name="connsiteX254" fmla="*/ 1783776 w 2513229"/>
                  <a:gd name="connsiteY254" fmla="*/ 1314028 h 2481695"/>
                  <a:gd name="connsiteX255" fmla="*/ 1763848 w 2513229"/>
                  <a:gd name="connsiteY255" fmla="*/ 1392478 h 2481695"/>
                  <a:gd name="connsiteX256" fmla="*/ 1732531 w 2513229"/>
                  <a:gd name="connsiteY256" fmla="*/ 1466815 h 2481695"/>
                  <a:gd name="connsiteX257" fmla="*/ 1707224 w 2513229"/>
                  <a:gd name="connsiteY257" fmla="*/ 1507937 h 2481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</a:cxnLst>
                <a:rect l="l" t="t" r="r" b="b"/>
                <a:pathLst>
                  <a:path w="2513229" h="2481695">
                    <a:moveTo>
                      <a:pt x="2009950" y="1806552"/>
                    </a:moveTo>
                    <a:cubicBezTo>
                      <a:pt x="2014695" y="1800857"/>
                      <a:pt x="2018808" y="1794531"/>
                      <a:pt x="2023237" y="1788521"/>
                    </a:cubicBezTo>
                    <a:lnTo>
                      <a:pt x="2036522" y="1770490"/>
                    </a:lnTo>
                    <a:cubicBezTo>
                      <a:pt x="2040951" y="1764480"/>
                      <a:pt x="2045063" y="1758153"/>
                      <a:pt x="2049176" y="1752143"/>
                    </a:cubicBezTo>
                    <a:lnTo>
                      <a:pt x="2061512" y="1733480"/>
                    </a:lnTo>
                    <a:cubicBezTo>
                      <a:pt x="2093145" y="1683500"/>
                      <a:pt x="2120350" y="1630989"/>
                      <a:pt x="2142176" y="1575948"/>
                    </a:cubicBezTo>
                    <a:cubicBezTo>
                      <a:pt x="2155778" y="1576581"/>
                      <a:pt x="2169064" y="1577213"/>
                      <a:pt x="2182666" y="1577530"/>
                    </a:cubicBezTo>
                    <a:cubicBezTo>
                      <a:pt x="2196268" y="1577846"/>
                      <a:pt x="2209554" y="1578163"/>
                      <a:pt x="2223156" y="1578163"/>
                    </a:cubicBezTo>
                    <a:cubicBezTo>
                      <a:pt x="2250044" y="1578163"/>
                      <a:pt x="2277565" y="1577530"/>
                      <a:pt x="2305085" y="1576264"/>
                    </a:cubicBezTo>
                    <a:cubicBezTo>
                      <a:pt x="2332605" y="1574999"/>
                      <a:pt x="2359810" y="1572785"/>
                      <a:pt x="2387330" y="1569938"/>
                    </a:cubicBezTo>
                    <a:cubicBezTo>
                      <a:pt x="2414851" y="1567091"/>
                      <a:pt x="2442372" y="1563611"/>
                      <a:pt x="2470208" y="1559499"/>
                    </a:cubicBezTo>
                    <a:cubicBezTo>
                      <a:pt x="2492985" y="1478203"/>
                      <a:pt x="2507219" y="1394692"/>
                      <a:pt x="2513229" y="1310548"/>
                    </a:cubicBezTo>
                    <a:cubicBezTo>
                      <a:pt x="2463566" y="1283977"/>
                      <a:pt x="2413903" y="1260569"/>
                      <a:pt x="2363290" y="1239691"/>
                    </a:cubicBezTo>
                    <a:cubicBezTo>
                      <a:pt x="2337667" y="1229252"/>
                      <a:pt x="2312361" y="1219446"/>
                      <a:pt x="2286738" y="1210589"/>
                    </a:cubicBezTo>
                    <a:cubicBezTo>
                      <a:pt x="2261116" y="1201415"/>
                      <a:pt x="2235809" y="1193191"/>
                      <a:pt x="2209871" y="1185599"/>
                    </a:cubicBezTo>
                    <a:cubicBezTo>
                      <a:pt x="2208922" y="1170731"/>
                      <a:pt x="2208289" y="1155864"/>
                      <a:pt x="2207023" y="1140996"/>
                    </a:cubicBezTo>
                    <a:lnTo>
                      <a:pt x="2202278" y="1096711"/>
                    </a:lnTo>
                    <a:cubicBezTo>
                      <a:pt x="2194370" y="1038190"/>
                      <a:pt x="2181084" y="980302"/>
                      <a:pt x="2162737" y="924312"/>
                    </a:cubicBezTo>
                    <a:cubicBezTo>
                      <a:pt x="2249095" y="859464"/>
                      <a:pt x="2329442" y="784811"/>
                      <a:pt x="2403464" y="700667"/>
                    </a:cubicBezTo>
                    <a:cubicBezTo>
                      <a:pt x="2368667" y="623800"/>
                      <a:pt x="2325963" y="550411"/>
                      <a:pt x="2276300" y="482401"/>
                    </a:cubicBezTo>
                    <a:cubicBezTo>
                      <a:pt x="2221258" y="494105"/>
                      <a:pt x="2167799" y="508023"/>
                      <a:pt x="2115921" y="524472"/>
                    </a:cubicBezTo>
                    <a:cubicBezTo>
                      <a:pt x="2089666" y="532697"/>
                      <a:pt x="2063726" y="541870"/>
                      <a:pt x="2038420" y="551360"/>
                    </a:cubicBezTo>
                    <a:cubicBezTo>
                      <a:pt x="2025767" y="556105"/>
                      <a:pt x="2013114" y="560850"/>
                      <a:pt x="2000777" y="565912"/>
                    </a:cubicBezTo>
                    <a:cubicBezTo>
                      <a:pt x="1988441" y="570973"/>
                      <a:pt x="1975788" y="576350"/>
                      <a:pt x="1963450" y="581728"/>
                    </a:cubicBezTo>
                    <a:lnTo>
                      <a:pt x="1948266" y="565279"/>
                    </a:lnTo>
                    <a:lnTo>
                      <a:pt x="1940675" y="557054"/>
                    </a:lnTo>
                    <a:cubicBezTo>
                      <a:pt x="1938144" y="554207"/>
                      <a:pt x="1935297" y="551677"/>
                      <a:pt x="1932767" y="549146"/>
                    </a:cubicBezTo>
                    <a:lnTo>
                      <a:pt x="1916634" y="533646"/>
                    </a:lnTo>
                    <a:cubicBezTo>
                      <a:pt x="1911256" y="528585"/>
                      <a:pt x="1906195" y="523207"/>
                      <a:pt x="1900501" y="518462"/>
                    </a:cubicBezTo>
                    <a:cubicBezTo>
                      <a:pt x="1856848" y="478605"/>
                      <a:pt x="1809715" y="442860"/>
                      <a:pt x="1759419" y="411543"/>
                    </a:cubicBezTo>
                    <a:cubicBezTo>
                      <a:pt x="1765429" y="385604"/>
                      <a:pt x="1770807" y="359033"/>
                      <a:pt x="1775552" y="332145"/>
                    </a:cubicBezTo>
                    <a:cubicBezTo>
                      <a:pt x="1780296" y="305573"/>
                      <a:pt x="1784725" y="278053"/>
                      <a:pt x="1787888" y="251165"/>
                    </a:cubicBezTo>
                    <a:cubicBezTo>
                      <a:pt x="1791368" y="223960"/>
                      <a:pt x="1793899" y="196756"/>
                      <a:pt x="1796113" y="168919"/>
                    </a:cubicBezTo>
                    <a:cubicBezTo>
                      <a:pt x="1797062" y="155001"/>
                      <a:pt x="1798010" y="141082"/>
                      <a:pt x="1798644" y="127164"/>
                    </a:cubicBezTo>
                    <a:cubicBezTo>
                      <a:pt x="1799276" y="113245"/>
                      <a:pt x="1799909" y="99643"/>
                      <a:pt x="1800225" y="85725"/>
                    </a:cubicBezTo>
                    <a:cubicBezTo>
                      <a:pt x="1724307" y="49347"/>
                      <a:pt x="1644591" y="20561"/>
                      <a:pt x="1562662" y="0"/>
                    </a:cubicBezTo>
                    <a:cubicBezTo>
                      <a:pt x="1545264" y="21827"/>
                      <a:pt x="1528815" y="43970"/>
                      <a:pt x="1512682" y="66429"/>
                    </a:cubicBezTo>
                    <a:cubicBezTo>
                      <a:pt x="1496550" y="89204"/>
                      <a:pt x="1481366" y="111980"/>
                      <a:pt x="1466499" y="135072"/>
                    </a:cubicBezTo>
                    <a:cubicBezTo>
                      <a:pt x="1459223" y="146460"/>
                      <a:pt x="1451947" y="158164"/>
                      <a:pt x="1444988" y="169868"/>
                    </a:cubicBezTo>
                    <a:cubicBezTo>
                      <a:pt x="1438029" y="181573"/>
                      <a:pt x="1431069" y="193277"/>
                      <a:pt x="1424427" y="204981"/>
                    </a:cubicBezTo>
                    <a:cubicBezTo>
                      <a:pt x="1411141" y="228705"/>
                      <a:pt x="1398172" y="252746"/>
                      <a:pt x="1386151" y="276787"/>
                    </a:cubicBezTo>
                    <a:cubicBezTo>
                      <a:pt x="1371600" y="274257"/>
                      <a:pt x="1356416" y="273308"/>
                      <a:pt x="1341865" y="271726"/>
                    </a:cubicBezTo>
                    <a:cubicBezTo>
                      <a:pt x="1334589" y="271093"/>
                      <a:pt x="1326998" y="270145"/>
                      <a:pt x="1319722" y="269828"/>
                    </a:cubicBezTo>
                    <a:lnTo>
                      <a:pt x="1297263" y="268879"/>
                    </a:lnTo>
                    <a:cubicBezTo>
                      <a:pt x="1238109" y="266348"/>
                      <a:pt x="1178956" y="269512"/>
                      <a:pt x="1120435" y="277736"/>
                    </a:cubicBezTo>
                    <a:cubicBezTo>
                      <a:pt x="1108099" y="254011"/>
                      <a:pt x="1095445" y="230287"/>
                      <a:pt x="1081843" y="206562"/>
                    </a:cubicBezTo>
                    <a:cubicBezTo>
                      <a:pt x="1075200" y="194858"/>
                      <a:pt x="1068241" y="182838"/>
                      <a:pt x="1060965" y="171134"/>
                    </a:cubicBezTo>
                    <a:cubicBezTo>
                      <a:pt x="1054006" y="159746"/>
                      <a:pt x="1046730" y="148041"/>
                      <a:pt x="1039139" y="136654"/>
                    </a:cubicBezTo>
                    <a:cubicBezTo>
                      <a:pt x="1009404" y="90786"/>
                      <a:pt x="977138" y="45235"/>
                      <a:pt x="942342" y="2214"/>
                    </a:cubicBezTo>
                    <a:cubicBezTo>
                      <a:pt x="860730" y="23092"/>
                      <a:pt x="781015" y="52194"/>
                      <a:pt x="705096" y="89204"/>
                    </a:cubicBezTo>
                    <a:cubicBezTo>
                      <a:pt x="706045" y="117042"/>
                      <a:pt x="707311" y="144878"/>
                      <a:pt x="709525" y="172399"/>
                    </a:cubicBezTo>
                    <a:cubicBezTo>
                      <a:pt x="711739" y="199919"/>
                      <a:pt x="714902" y="227440"/>
                      <a:pt x="718382" y="254644"/>
                    </a:cubicBezTo>
                    <a:cubicBezTo>
                      <a:pt x="721861" y="281849"/>
                      <a:pt x="725974" y="308420"/>
                      <a:pt x="731035" y="335308"/>
                    </a:cubicBezTo>
                    <a:cubicBezTo>
                      <a:pt x="736096" y="362196"/>
                      <a:pt x="741790" y="388768"/>
                      <a:pt x="747800" y="414706"/>
                    </a:cubicBezTo>
                    <a:cubicBezTo>
                      <a:pt x="741474" y="418819"/>
                      <a:pt x="735147" y="422298"/>
                      <a:pt x="728820" y="426727"/>
                    </a:cubicBezTo>
                    <a:lnTo>
                      <a:pt x="710474" y="439380"/>
                    </a:lnTo>
                    <a:cubicBezTo>
                      <a:pt x="704463" y="443809"/>
                      <a:pt x="698137" y="447605"/>
                      <a:pt x="692127" y="452350"/>
                    </a:cubicBezTo>
                    <a:lnTo>
                      <a:pt x="674412" y="465952"/>
                    </a:lnTo>
                    <a:cubicBezTo>
                      <a:pt x="627595" y="502013"/>
                      <a:pt x="584258" y="542503"/>
                      <a:pt x="545034" y="586473"/>
                    </a:cubicBezTo>
                    <a:cubicBezTo>
                      <a:pt x="520360" y="576034"/>
                      <a:pt x="495054" y="565912"/>
                      <a:pt x="469431" y="556738"/>
                    </a:cubicBezTo>
                    <a:cubicBezTo>
                      <a:pt x="444125" y="547564"/>
                      <a:pt x="418186" y="539024"/>
                      <a:pt x="392247" y="530799"/>
                    </a:cubicBezTo>
                    <a:cubicBezTo>
                      <a:pt x="365992" y="522891"/>
                      <a:pt x="339104" y="514982"/>
                      <a:pt x="312533" y="508340"/>
                    </a:cubicBezTo>
                    <a:cubicBezTo>
                      <a:pt x="285961" y="501697"/>
                      <a:pt x="258757" y="495370"/>
                      <a:pt x="231236" y="489993"/>
                    </a:cubicBezTo>
                    <a:cubicBezTo>
                      <a:pt x="182205" y="558320"/>
                      <a:pt x="140134" y="631708"/>
                      <a:pt x="105654" y="708576"/>
                    </a:cubicBezTo>
                    <a:lnTo>
                      <a:pt x="119572" y="724076"/>
                    </a:lnTo>
                    <a:lnTo>
                      <a:pt x="133807" y="739576"/>
                    </a:lnTo>
                    <a:cubicBezTo>
                      <a:pt x="143297" y="749698"/>
                      <a:pt x="153103" y="759821"/>
                      <a:pt x="162593" y="769627"/>
                    </a:cubicBezTo>
                    <a:cubicBezTo>
                      <a:pt x="181889" y="789239"/>
                      <a:pt x="201818" y="808535"/>
                      <a:pt x="221746" y="826883"/>
                    </a:cubicBezTo>
                    <a:cubicBezTo>
                      <a:pt x="262553" y="864209"/>
                      <a:pt x="303992" y="898689"/>
                      <a:pt x="347329" y="930638"/>
                    </a:cubicBezTo>
                    <a:cubicBezTo>
                      <a:pt x="343216" y="944873"/>
                      <a:pt x="338471" y="959108"/>
                      <a:pt x="334676" y="973342"/>
                    </a:cubicBezTo>
                    <a:cubicBezTo>
                      <a:pt x="331196" y="987893"/>
                      <a:pt x="327400" y="1002128"/>
                      <a:pt x="323920" y="1016680"/>
                    </a:cubicBezTo>
                    <a:cubicBezTo>
                      <a:pt x="311267" y="1074251"/>
                      <a:pt x="303992" y="1133405"/>
                      <a:pt x="302410" y="1192242"/>
                    </a:cubicBezTo>
                    <a:cubicBezTo>
                      <a:pt x="276471" y="1200150"/>
                      <a:pt x="251165" y="1208691"/>
                      <a:pt x="225542" y="1218181"/>
                    </a:cubicBezTo>
                    <a:cubicBezTo>
                      <a:pt x="200236" y="1227354"/>
                      <a:pt x="174613" y="1237477"/>
                      <a:pt x="149307" y="1248232"/>
                    </a:cubicBezTo>
                    <a:cubicBezTo>
                      <a:pt x="136654" y="1253609"/>
                      <a:pt x="124001" y="1258987"/>
                      <a:pt x="111664" y="1264681"/>
                    </a:cubicBezTo>
                    <a:cubicBezTo>
                      <a:pt x="99327" y="1270375"/>
                      <a:pt x="86674" y="1276069"/>
                      <a:pt x="74337" y="1282079"/>
                    </a:cubicBezTo>
                    <a:cubicBezTo>
                      <a:pt x="49347" y="1294100"/>
                      <a:pt x="24674" y="1306753"/>
                      <a:pt x="0" y="1320355"/>
                    </a:cubicBezTo>
                    <a:cubicBezTo>
                      <a:pt x="6643" y="1403865"/>
                      <a:pt x="21510" y="1487060"/>
                      <a:pt x="44602" y="1568040"/>
                    </a:cubicBezTo>
                    <a:cubicBezTo>
                      <a:pt x="58205" y="1570254"/>
                      <a:pt x="72123" y="1571836"/>
                      <a:pt x="86041" y="1573418"/>
                    </a:cubicBezTo>
                    <a:cubicBezTo>
                      <a:pt x="99960" y="1574999"/>
                      <a:pt x="113878" y="1576581"/>
                      <a:pt x="127481" y="1577846"/>
                    </a:cubicBezTo>
                    <a:cubicBezTo>
                      <a:pt x="155001" y="1580377"/>
                      <a:pt x="182521" y="1582275"/>
                      <a:pt x="209726" y="1583540"/>
                    </a:cubicBezTo>
                    <a:cubicBezTo>
                      <a:pt x="264767" y="1585754"/>
                      <a:pt x="319175" y="1585438"/>
                      <a:pt x="372635" y="1582591"/>
                    </a:cubicBezTo>
                    <a:lnTo>
                      <a:pt x="390349" y="1623714"/>
                    </a:lnTo>
                    <a:lnTo>
                      <a:pt x="410278" y="1663888"/>
                    </a:lnTo>
                    <a:cubicBezTo>
                      <a:pt x="437798" y="1716082"/>
                      <a:pt x="470064" y="1766061"/>
                      <a:pt x="506442" y="1812246"/>
                    </a:cubicBezTo>
                    <a:cubicBezTo>
                      <a:pt x="491574" y="1835021"/>
                      <a:pt x="477656" y="1857797"/>
                      <a:pt x="464054" y="1881205"/>
                    </a:cubicBezTo>
                    <a:cubicBezTo>
                      <a:pt x="450451" y="1904613"/>
                      <a:pt x="437482" y="1928654"/>
                      <a:pt x="424829" y="1953328"/>
                    </a:cubicBezTo>
                    <a:cubicBezTo>
                      <a:pt x="412176" y="1977685"/>
                      <a:pt x="400788" y="2002359"/>
                      <a:pt x="389401" y="2027665"/>
                    </a:cubicBezTo>
                    <a:cubicBezTo>
                      <a:pt x="378012" y="2052971"/>
                      <a:pt x="367258" y="2078594"/>
                      <a:pt x="357134" y="2104849"/>
                    </a:cubicBezTo>
                    <a:cubicBezTo>
                      <a:pt x="416289" y="2164952"/>
                      <a:pt x="481136" y="2218728"/>
                      <a:pt x="550728" y="2265860"/>
                    </a:cubicBezTo>
                    <a:cubicBezTo>
                      <a:pt x="598493" y="2236126"/>
                      <a:pt x="643412" y="2205442"/>
                      <a:pt x="687382" y="2171595"/>
                    </a:cubicBezTo>
                    <a:cubicBezTo>
                      <a:pt x="709208" y="2154829"/>
                      <a:pt x="730402" y="2137747"/>
                      <a:pt x="750963" y="2120349"/>
                    </a:cubicBezTo>
                    <a:cubicBezTo>
                      <a:pt x="771525" y="2102951"/>
                      <a:pt x="791770" y="2084604"/>
                      <a:pt x="811382" y="2065941"/>
                    </a:cubicBezTo>
                    <a:lnTo>
                      <a:pt x="830995" y="2076380"/>
                    </a:lnTo>
                    <a:lnTo>
                      <a:pt x="851240" y="2085870"/>
                    </a:lnTo>
                    <a:lnTo>
                      <a:pt x="871485" y="2095360"/>
                    </a:lnTo>
                    <a:cubicBezTo>
                      <a:pt x="878444" y="2098206"/>
                      <a:pt x="885087" y="2101053"/>
                      <a:pt x="892046" y="2103900"/>
                    </a:cubicBezTo>
                    <a:cubicBezTo>
                      <a:pt x="946454" y="2126360"/>
                      <a:pt x="1003394" y="2144074"/>
                      <a:pt x="1060965" y="2156095"/>
                    </a:cubicBezTo>
                    <a:cubicBezTo>
                      <a:pt x="1067608" y="2209238"/>
                      <a:pt x="1076782" y="2263330"/>
                      <a:pt x="1089119" y="2316473"/>
                    </a:cubicBezTo>
                    <a:cubicBezTo>
                      <a:pt x="1095129" y="2343045"/>
                      <a:pt x="1102088" y="2369933"/>
                      <a:pt x="1109680" y="2396504"/>
                    </a:cubicBezTo>
                    <a:cubicBezTo>
                      <a:pt x="1117272" y="2423075"/>
                      <a:pt x="1125497" y="2449331"/>
                      <a:pt x="1134670" y="2475903"/>
                    </a:cubicBezTo>
                    <a:cubicBezTo>
                      <a:pt x="1218497" y="2484127"/>
                      <a:pt x="1303273" y="2483494"/>
                      <a:pt x="1386783" y="2474637"/>
                    </a:cubicBezTo>
                    <a:cubicBezTo>
                      <a:pt x="1395325" y="2448066"/>
                      <a:pt x="1403549" y="2421494"/>
                      <a:pt x="1410825" y="2395239"/>
                    </a:cubicBezTo>
                    <a:cubicBezTo>
                      <a:pt x="1418100" y="2368351"/>
                      <a:pt x="1424743" y="2341463"/>
                      <a:pt x="1430437" y="2314891"/>
                    </a:cubicBezTo>
                    <a:cubicBezTo>
                      <a:pt x="1436448" y="2288003"/>
                      <a:pt x="1441508" y="2261748"/>
                      <a:pt x="1446253" y="2234860"/>
                    </a:cubicBezTo>
                    <a:cubicBezTo>
                      <a:pt x="1450682" y="2207972"/>
                      <a:pt x="1454478" y="2181084"/>
                      <a:pt x="1457642" y="2154513"/>
                    </a:cubicBezTo>
                    <a:cubicBezTo>
                      <a:pt x="1464917" y="2152931"/>
                      <a:pt x="1472192" y="2151666"/>
                      <a:pt x="1479468" y="2149768"/>
                    </a:cubicBezTo>
                    <a:lnTo>
                      <a:pt x="1500978" y="2144074"/>
                    </a:lnTo>
                    <a:lnTo>
                      <a:pt x="1522489" y="2138380"/>
                    </a:lnTo>
                    <a:cubicBezTo>
                      <a:pt x="1529765" y="2136166"/>
                      <a:pt x="1536724" y="2133952"/>
                      <a:pt x="1543683" y="2131737"/>
                    </a:cubicBezTo>
                    <a:cubicBezTo>
                      <a:pt x="1599989" y="2114023"/>
                      <a:pt x="1654714" y="2090931"/>
                      <a:pt x="1706592" y="2063094"/>
                    </a:cubicBezTo>
                    <a:cubicBezTo>
                      <a:pt x="1726204" y="2081441"/>
                      <a:pt x="1746450" y="2099155"/>
                      <a:pt x="1767327" y="2116870"/>
                    </a:cubicBezTo>
                    <a:cubicBezTo>
                      <a:pt x="1777766" y="2125727"/>
                      <a:pt x="1788205" y="2134268"/>
                      <a:pt x="1798960" y="2142809"/>
                    </a:cubicBezTo>
                    <a:cubicBezTo>
                      <a:pt x="1809715" y="2151350"/>
                      <a:pt x="1820470" y="2159574"/>
                      <a:pt x="1831225" y="2167799"/>
                    </a:cubicBezTo>
                    <a:cubicBezTo>
                      <a:pt x="1853052" y="2184247"/>
                      <a:pt x="1875511" y="2200380"/>
                      <a:pt x="1898287" y="2215880"/>
                    </a:cubicBezTo>
                    <a:cubicBezTo>
                      <a:pt x="1909674" y="2223788"/>
                      <a:pt x="1921378" y="2231381"/>
                      <a:pt x="1933083" y="2238657"/>
                    </a:cubicBezTo>
                    <a:cubicBezTo>
                      <a:pt x="1944787" y="2246248"/>
                      <a:pt x="1956491" y="2253524"/>
                      <a:pt x="1968512" y="2260800"/>
                    </a:cubicBezTo>
                    <a:cubicBezTo>
                      <a:pt x="2038104" y="2213034"/>
                      <a:pt x="2102635" y="2158309"/>
                      <a:pt x="2160840" y="2097890"/>
                    </a:cubicBezTo>
                    <a:cubicBezTo>
                      <a:pt x="2120350" y="1993818"/>
                      <a:pt x="2069104" y="1896073"/>
                      <a:pt x="2009950" y="1806552"/>
                    </a:cubicBezTo>
                    <a:close/>
                    <a:moveTo>
                      <a:pt x="1707224" y="1507937"/>
                    </a:moveTo>
                    <a:cubicBezTo>
                      <a:pt x="1703429" y="1513632"/>
                      <a:pt x="1699633" y="1519642"/>
                      <a:pt x="1695837" y="1525336"/>
                    </a:cubicBezTo>
                    <a:lnTo>
                      <a:pt x="1683500" y="1542101"/>
                    </a:lnTo>
                    <a:lnTo>
                      <a:pt x="1682551" y="1543366"/>
                    </a:lnTo>
                    <a:cubicBezTo>
                      <a:pt x="1680969" y="1545581"/>
                      <a:pt x="1678755" y="1548428"/>
                      <a:pt x="1676224" y="1551591"/>
                    </a:cubicBezTo>
                    <a:cubicBezTo>
                      <a:pt x="1674326" y="1553805"/>
                      <a:pt x="1672745" y="1556020"/>
                      <a:pt x="1671163" y="1557917"/>
                    </a:cubicBezTo>
                    <a:lnTo>
                      <a:pt x="1664520" y="1566458"/>
                    </a:lnTo>
                    <a:cubicBezTo>
                      <a:pt x="1663571" y="1567407"/>
                      <a:pt x="1662622" y="1568673"/>
                      <a:pt x="1661673" y="1569621"/>
                    </a:cubicBezTo>
                    <a:cubicBezTo>
                      <a:pt x="1660724" y="1570887"/>
                      <a:pt x="1659775" y="1571836"/>
                      <a:pt x="1658510" y="1573101"/>
                    </a:cubicBezTo>
                    <a:cubicBezTo>
                      <a:pt x="1656296" y="1575316"/>
                      <a:pt x="1654398" y="1577846"/>
                      <a:pt x="1652183" y="1580377"/>
                    </a:cubicBezTo>
                    <a:cubicBezTo>
                      <a:pt x="1649653" y="1583224"/>
                      <a:pt x="1647439" y="1586071"/>
                      <a:pt x="1645224" y="1587969"/>
                    </a:cubicBezTo>
                    <a:cubicBezTo>
                      <a:pt x="1640163" y="1593346"/>
                      <a:pt x="1634785" y="1598407"/>
                      <a:pt x="1629724" y="1603785"/>
                    </a:cubicBezTo>
                    <a:cubicBezTo>
                      <a:pt x="1627193" y="1606316"/>
                      <a:pt x="1624663" y="1608530"/>
                      <a:pt x="1622132" y="1610744"/>
                    </a:cubicBezTo>
                    <a:cubicBezTo>
                      <a:pt x="1619602" y="1612959"/>
                      <a:pt x="1617071" y="1615489"/>
                      <a:pt x="1614540" y="1618020"/>
                    </a:cubicBezTo>
                    <a:lnTo>
                      <a:pt x="1613907" y="1618652"/>
                    </a:lnTo>
                    <a:cubicBezTo>
                      <a:pt x="1611061" y="1621499"/>
                      <a:pt x="1607581" y="1624346"/>
                      <a:pt x="1603785" y="1627510"/>
                    </a:cubicBezTo>
                    <a:lnTo>
                      <a:pt x="1599040" y="1631306"/>
                    </a:lnTo>
                    <a:cubicBezTo>
                      <a:pt x="1592397" y="1637316"/>
                      <a:pt x="1585122" y="1643010"/>
                      <a:pt x="1577214" y="1648704"/>
                    </a:cubicBezTo>
                    <a:cubicBezTo>
                      <a:pt x="1574366" y="1650918"/>
                      <a:pt x="1571203" y="1653132"/>
                      <a:pt x="1568356" y="1655346"/>
                    </a:cubicBezTo>
                    <a:cubicBezTo>
                      <a:pt x="1562346" y="1659459"/>
                      <a:pt x="1556652" y="1663255"/>
                      <a:pt x="1550958" y="1667367"/>
                    </a:cubicBezTo>
                    <a:lnTo>
                      <a:pt x="1550009" y="1668000"/>
                    </a:lnTo>
                    <a:cubicBezTo>
                      <a:pt x="1549060" y="1668632"/>
                      <a:pt x="1546846" y="1669898"/>
                      <a:pt x="1544948" y="1671163"/>
                    </a:cubicBezTo>
                    <a:lnTo>
                      <a:pt x="1534825" y="1677489"/>
                    </a:lnTo>
                    <a:cubicBezTo>
                      <a:pt x="1507937" y="1693622"/>
                      <a:pt x="1485479" y="1705326"/>
                      <a:pt x="1463651" y="1714184"/>
                    </a:cubicBezTo>
                    <a:lnTo>
                      <a:pt x="1461121" y="1715449"/>
                    </a:lnTo>
                    <a:cubicBezTo>
                      <a:pt x="1457957" y="1717030"/>
                      <a:pt x="1453529" y="1718612"/>
                      <a:pt x="1448784" y="1720194"/>
                    </a:cubicBezTo>
                    <a:cubicBezTo>
                      <a:pt x="1445938" y="1721143"/>
                      <a:pt x="1442774" y="1722408"/>
                      <a:pt x="1439927" y="1723674"/>
                    </a:cubicBezTo>
                    <a:cubicBezTo>
                      <a:pt x="1438029" y="1724306"/>
                      <a:pt x="1436448" y="1724939"/>
                      <a:pt x="1434549" y="1725888"/>
                    </a:cubicBezTo>
                    <a:cubicBezTo>
                      <a:pt x="1433284" y="1726520"/>
                      <a:pt x="1431703" y="1727153"/>
                      <a:pt x="1431069" y="1727153"/>
                    </a:cubicBezTo>
                    <a:lnTo>
                      <a:pt x="1406396" y="1735061"/>
                    </a:lnTo>
                    <a:cubicBezTo>
                      <a:pt x="1405131" y="1735378"/>
                      <a:pt x="1403866" y="1735694"/>
                      <a:pt x="1402600" y="1736010"/>
                    </a:cubicBezTo>
                    <a:cubicBezTo>
                      <a:pt x="1401018" y="1736327"/>
                      <a:pt x="1399437" y="1736643"/>
                      <a:pt x="1398172" y="1737276"/>
                    </a:cubicBezTo>
                    <a:cubicBezTo>
                      <a:pt x="1395008" y="1738225"/>
                      <a:pt x="1391845" y="1738857"/>
                      <a:pt x="1388682" y="1739806"/>
                    </a:cubicBezTo>
                    <a:cubicBezTo>
                      <a:pt x="1385518" y="1740755"/>
                      <a:pt x="1382039" y="1741704"/>
                      <a:pt x="1378875" y="1742337"/>
                    </a:cubicBezTo>
                    <a:cubicBezTo>
                      <a:pt x="1371600" y="1743918"/>
                      <a:pt x="1364640" y="1745184"/>
                      <a:pt x="1357366" y="1746765"/>
                    </a:cubicBezTo>
                    <a:lnTo>
                      <a:pt x="1353569" y="1747715"/>
                    </a:lnTo>
                    <a:lnTo>
                      <a:pt x="1327314" y="1751827"/>
                    </a:lnTo>
                    <a:lnTo>
                      <a:pt x="1326365" y="1752143"/>
                    </a:lnTo>
                    <a:cubicBezTo>
                      <a:pt x="1325416" y="1752143"/>
                      <a:pt x="1324467" y="1752459"/>
                      <a:pt x="1323518" y="1752459"/>
                    </a:cubicBezTo>
                    <a:cubicBezTo>
                      <a:pt x="1321936" y="1752459"/>
                      <a:pt x="1320039" y="1752776"/>
                      <a:pt x="1318457" y="1753092"/>
                    </a:cubicBezTo>
                    <a:cubicBezTo>
                      <a:pt x="1318457" y="1753092"/>
                      <a:pt x="1318457" y="1753092"/>
                      <a:pt x="1318457" y="1753092"/>
                    </a:cubicBezTo>
                    <a:lnTo>
                      <a:pt x="1298212" y="1755307"/>
                    </a:lnTo>
                    <a:cubicBezTo>
                      <a:pt x="1293783" y="1755623"/>
                      <a:pt x="1289355" y="1755623"/>
                      <a:pt x="1284610" y="1755939"/>
                    </a:cubicBezTo>
                    <a:cubicBezTo>
                      <a:pt x="1275436" y="1756572"/>
                      <a:pt x="1266579" y="1756888"/>
                      <a:pt x="1258670" y="1756888"/>
                    </a:cubicBezTo>
                    <a:lnTo>
                      <a:pt x="1255824" y="1756888"/>
                    </a:lnTo>
                    <a:cubicBezTo>
                      <a:pt x="1247916" y="1757204"/>
                      <a:pt x="1239058" y="1756888"/>
                      <a:pt x="1230201" y="1756255"/>
                    </a:cubicBezTo>
                    <a:cubicBezTo>
                      <a:pt x="1225773" y="1755939"/>
                      <a:pt x="1221344" y="1755939"/>
                      <a:pt x="1216915" y="1755623"/>
                    </a:cubicBezTo>
                    <a:cubicBezTo>
                      <a:pt x="1209956" y="1754990"/>
                      <a:pt x="1202997" y="1754357"/>
                      <a:pt x="1196038" y="1753725"/>
                    </a:cubicBezTo>
                    <a:lnTo>
                      <a:pt x="1191609" y="1753408"/>
                    </a:lnTo>
                    <a:cubicBezTo>
                      <a:pt x="1191293" y="1753408"/>
                      <a:pt x="1190977" y="1753408"/>
                      <a:pt x="1190660" y="1753092"/>
                    </a:cubicBezTo>
                    <a:cubicBezTo>
                      <a:pt x="1189712" y="1753092"/>
                      <a:pt x="1188762" y="1752776"/>
                      <a:pt x="1188130" y="1752776"/>
                    </a:cubicBezTo>
                    <a:lnTo>
                      <a:pt x="1166303" y="1749612"/>
                    </a:lnTo>
                    <a:cubicBezTo>
                      <a:pt x="1165038" y="1749296"/>
                      <a:pt x="1163772" y="1748980"/>
                      <a:pt x="1162507" y="1748980"/>
                    </a:cubicBezTo>
                    <a:cubicBezTo>
                      <a:pt x="1160925" y="1748663"/>
                      <a:pt x="1159660" y="1748347"/>
                      <a:pt x="1158079" y="1748031"/>
                    </a:cubicBezTo>
                    <a:cubicBezTo>
                      <a:pt x="1154915" y="1747398"/>
                      <a:pt x="1151752" y="1746765"/>
                      <a:pt x="1148589" y="1746133"/>
                    </a:cubicBezTo>
                    <a:cubicBezTo>
                      <a:pt x="1145109" y="1745500"/>
                      <a:pt x="1141629" y="1744868"/>
                      <a:pt x="1138466" y="1744235"/>
                    </a:cubicBezTo>
                    <a:cubicBezTo>
                      <a:pt x="1131191" y="1742337"/>
                      <a:pt x="1124231" y="1740755"/>
                      <a:pt x="1116956" y="1738857"/>
                    </a:cubicBezTo>
                    <a:cubicBezTo>
                      <a:pt x="1114109" y="1738225"/>
                      <a:pt x="1110629" y="1736959"/>
                      <a:pt x="1107149" y="1736010"/>
                    </a:cubicBezTo>
                    <a:cubicBezTo>
                      <a:pt x="1103986" y="1735061"/>
                      <a:pt x="1100823" y="1734112"/>
                      <a:pt x="1097660" y="1733164"/>
                    </a:cubicBezTo>
                    <a:lnTo>
                      <a:pt x="1097027" y="1732847"/>
                    </a:lnTo>
                    <a:cubicBezTo>
                      <a:pt x="1092598" y="1731582"/>
                      <a:pt x="1087221" y="1729684"/>
                      <a:pt x="1081843" y="1727786"/>
                    </a:cubicBezTo>
                    <a:cubicBezTo>
                      <a:pt x="1079629" y="1727153"/>
                      <a:pt x="1077731" y="1726204"/>
                      <a:pt x="1075517" y="1725572"/>
                    </a:cubicBezTo>
                    <a:cubicBezTo>
                      <a:pt x="1073618" y="1724939"/>
                      <a:pt x="1071721" y="1724306"/>
                      <a:pt x="1069823" y="1723674"/>
                    </a:cubicBezTo>
                    <a:cubicBezTo>
                      <a:pt x="1067925" y="1723041"/>
                      <a:pt x="1066027" y="1722408"/>
                      <a:pt x="1064762" y="1721775"/>
                    </a:cubicBezTo>
                    <a:lnTo>
                      <a:pt x="1052425" y="1716714"/>
                    </a:lnTo>
                    <a:cubicBezTo>
                      <a:pt x="952149" y="1675275"/>
                      <a:pt x="865158" y="1603152"/>
                      <a:pt x="807270" y="1512999"/>
                    </a:cubicBezTo>
                    <a:cubicBezTo>
                      <a:pt x="805056" y="1509519"/>
                      <a:pt x="803158" y="1506040"/>
                      <a:pt x="800943" y="1502560"/>
                    </a:cubicBezTo>
                    <a:cubicBezTo>
                      <a:pt x="798729" y="1499080"/>
                      <a:pt x="796515" y="1495284"/>
                      <a:pt x="794301" y="1491805"/>
                    </a:cubicBezTo>
                    <a:lnTo>
                      <a:pt x="781964" y="1469662"/>
                    </a:lnTo>
                    <a:cubicBezTo>
                      <a:pt x="770260" y="1446886"/>
                      <a:pt x="759505" y="1421896"/>
                      <a:pt x="750331" y="1395957"/>
                    </a:cubicBezTo>
                    <a:cubicBezTo>
                      <a:pt x="742423" y="1373182"/>
                      <a:pt x="735780" y="1347559"/>
                      <a:pt x="730086" y="1317192"/>
                    </a:cubicBezTo>
                    <a:cubicBezTo>
                      <a:pt x="725657" y="1292834"/>
                      <a:pt x="723127" y="1266262"/>
                      <a:pt x="721861" y="1236211"/>
                    </a:cubicBezTo>
                    <a:cubicBezTo>
                      <a:pt x="721229" y="1210589"/>
                      <a:pt x="722494" y="1184334"/>
                      <a:pt x="725657" y="1155864"/>
                    </a:cubicBezTo>
                    <a:lnTo>
                      <a:pt x="729137" y="1131507"/>
                    </a:lnTo>
                    <a:cubicBezTo>
                      <a:pt x="730719" y="1123282"/>
                      <a:pt x="732617" y="1115058"/>
                      <a:pt x="733882" y="1106517"/>
                    </a:cubicBezTo>
                    <a:cubicBezTo>
                      <a:pt x="756657" y="1002128"/>
                      <a:pt x="813281" y="904066"/>
                      <a:pt x="892995" y="830362"/>
                    </a:cubicBezTo>
                    <a:lnTo>
                      <a:pt x="901853" y="822138"/>
                    </a:lnTo>
                    <a:lnTo>
                      <a:pt x="920832" y="806005"/>
                    </a:lnTo>
                    <a:cubicBezTo>
                      <a:pt x="922414" y="804740"/>
                      <a:pt x="923996" y="803790"/>
                      <a:pt x="925577" y="802525"/>
                    </a:cubicBezTo>
                    <a:cubicBezTo>
                      <a:pt x="927159" y="801260"/>
                      <a:pt x="929056" y="799995"/>
                      <a:pt x="930638" y="798729"/>
                    </a:cubicBezTo>
                    <a:lnTo>
                      <a:pt x="931587" y="798096"/>
                    </a:lnTo>
                    <a:cubicBezTo>
                      <a:pt x="938230" y="792719"/>
                      <a:pt x="945822" y="787658"/>
                      <a:pt x="953730" y="781964"/>
                    </a:cubicBezTo>
                    <a:cubicBezTo>
                      <a:pt x="957210" y="779750"/>
                      <a:pt x="960373" y="777219"/>
                      <a:pt x="963537" y="775005"/>
                    </a:cubicBezTo>
                    <a:cubicBezTo>
                      <a:pt x="969547" y="771208"/>
                      <a:pt x="975557" y="767729"/>
                      <a:pt x="981567" y="763933"/>
                    </a:cubicBezTo>
                    <a:lnTo>
                      <a:pt x="985363" y="761402"/>
                    </a:lnTo>
                    <a:cubicBezTo>
                      <a:pt x="985680" y="761086"/>
                      <a:pt x="985996" y="761086"/>
                      <a:pt x="986628" y="760770"/>
                    </a:cubicBezTo>
                    <a:lnTo>
                      <a:pt x="998333" y="754443"/>
                    </a:lnTo>
                    <a:cubicBezTo>
                      <a:pt x="1024272" y="740209"/>
                      <a:pt x="1047996" y="729453"/>
                      <a:pt x="1071404" y="720913"/>
                    </a:cubicBezTo>
                    <a:cubicBezTo>
                      <a:pt x="1100823" y="710157"/>
                      <a:pt x="1125497" y="703198"/>
                      <a:pt x="1148905" y="699086"/>
                    </a:cubicBezTo>
                    <a:lnTo>
                      <a:pt x="1149854" y="698770"/>
                    </a:lnTo>
                    <a:cubicBezTo>
                      <a:pt x="1151435" y="698453"/>
                      <a:pt x="1153017" y="698137"/>
                      <a:pt x="1154915" y="697820"/>
                    </a:cubicBezTo>
                    <a:cubicBezTo>
                      <a:pt x="1156497" y="697504"/>
                      <a:pt x="1157762" y="697188"/>
                      <a:pt x="1159344" y="696871"/>
                    </a:cubicBezTo>
                    <a:lnTo>
                      <a:pt x="1183385" y="693076"/>
                    </a:lnTo>
                    <a:cubicBezTo>
                      <a:pt x="1184967" y="692759"/>
                      <a:pt x="1186864" y="692443"/>
                      <a:pt x="1187497" y="692443"/>
                    </a:cubicBezTo>
                    <a:lnTo>
                      <a:pt x="1211854" y="689912"/>
                    </a:lnTo>
                    <a:lnTo>
                      <a:pt x="1212803" y="689912"/>
                    </a:lnTo>
                    <a:cubicBezTo>
                      <a:pt x="1213436" y="689912"/>
                      <a:pt x="1215650" y="689596"/>
                      <a:pt x="1216915" y="689596"/>
                    </a:cubicBezTo>
                    <a:lnTo>
                      <a:pt x="1230201" y="688963"/>
                    </a:lnTo>
                    <a:cubicBezTo>
                      <a:pt x="1232416" y="688963"/>
                      <a:pt x="1234313" y="688647"/>
                      <a:pt x="1236527" y="688647"/>
                    </a:cubicBezTo>
                    <a:cubicBezTo>
                      <a:pt x="1238426" y="688647"/>
                      <a:pt x="1240324" y="688331"/>
                      <a:pt x="1241589" y="688331"/>
                    </a:cubicBezTo>
                    <a:lnTo>
                      <a:pt x="1267212" y="688331"/>
                    </a:lnTo>
                    <a:lnTo>
                      <a:pt x="1294732" y="689596"/>
                    </a:lnTo>
                    <a:lnTo>
                      <a:pt x="1298845" y="689912"/>
                    </a:lnTo>
                    <a:cubicBezTo>
                      <a:pt x="1305804" y="690545"/>
                      <a:pt x="1312763" y="691178"/>
                      <a:pt x="1319722" y="691810"/>
                    </a:cubicBezTo>
                    <a:cubicBezTo>
                      <a:pt x="1323834" y="692443"/>
                      <a:pt x="1327947" y="693076"/>
                      <a:pt x="1332059" y="693708"/>
                    </a:cubicBezTo>
                    <a:cubicBezTo>
                      <a:pt x="1341549" y="694973"/>
                      <a:pt x="1350090" y="696239"/>
                      <a:pt x="1358314" y="698137"/>
                    </a:cubicBezTo>
                    <a:lnTo>
                      <a:pt x="1360845" y="698770"/>
                    </a:lnTo>
                    <a:cubicBezTo>
                      <a:pt x="1369070" y="700035"/>
                      <a:pt x="1377927" y="702249"/>
                      <a:pt x="1387417" y="704780"/>
                    </a:cubicBezTo>
                    <a:cubicBezTo>
                      <a:pt x="1391213" y="705729"/>
                      <a:pt x="1395008" y="706678"/>
                      <a:pt x="1399121" y="707627"/>
                    </a:cubicBezTo>
                    <a:cubicBezTo>
                      <a:pt x="1405763" y="709841"/>
                      <a:pt x="1412406" y="711739"/>
                      <a:pt x="1419050" y="713637"/>
                    </a:cubicBezTo>
                    <a:lnTo>
                      <a:pt x="1421580" y="714269"/>
                    </a:lnTo>
                    <a:cubicBezTo>
                      <a:pt x="1421896" y="714269"/>
                      <a:pt x="1422213" y="714586"/>
                      <a:pt x="1422845" y="714586"/>
                    </a:cubicBezTo>
                    <a:lnTo>
                      <a:pt x="1437713" y="719963"/>
                    </a:lnTo>
                    <a:cubicBezTo>
                      <a:pt x="1487060" y="737361"/>
                      <a:pt x="1534825" y="763300"/>
                      <a:pt x="1579428" y="796831"/>
                    </a:cubicBezTo>
                    <a:cubicBezTo>
                      <a:pt x="1582907" y="799362"/>
                      <a:pt x="1586387" y="802209"/>
                      <a:pt x="1589867" y="805056"/>
                    </a:cubicBezTo>
                    <a:cubicBezTo>
                      <a:pt x="1593346" y="807903"/>
                      <a:pt x="1596509" y="810433"/>
                      <a:pt x="1599989" y="813280"/>
                    </a:cubicBezTo>
                    <a:lnTo>
                      <a:pt x="1600622" y="813913"/>
                    </a:lnTo>
                    <a:cubicBezTo>
                      <a:pt x="1601254" y="814229"/>
                      <a:pt x="1602836" y="815811"/>
                      <a:pt x="1604102" y="816760"/>
                    </a:cubicBezTo>
                    <a:cubicBezTo>
                      <a:pt x="1605367" y="818025"/>
                      <a:pt x="1606632" y="819291"/>
                      <a:pt x="1608213" y="820239"/>
                    </a:cubicBezTo>
                    <a:lnTo>
                      <a:pt x="1617703" y="828464"/>
                    </a:lnTo>
                    <a:cubicBezTo>
                      <a:pt x="1637949" y="847127"/>
                      <a:pt x="1656612" y="867056"/>
                      <a:pt x="1673061" y="887301"/>
                    </a:cubicBezTo>
                    <a:cubicBezTo>
                      <a:pt x="1689826" y="908495"/>
                      <a:pt x="1705327" y="930954"/>
                      <a:pt x="1718928" y="953730"/>
                    </a:cubicBezTo>
                    <a:cubicBezTo>
                      <a:pt x="1731266" y="974924"/>
                      <a:pt x="1742653" y="998649"/>
                      <a:pt x="1753724" y="1025853"/>
                    </a:cubicBezTo>
                    <a:cubicBezTo>
                      <a:pt x="1756255" y="1032496"/>
                      <a:pt x="1758469" y="1038823"/>
                      <a:pt x="1761000" y="1045465"/>
                    </a:cubicBezTo>
                    <a:cubicBezTo>
                      <a:pt x="1761949" y="1048629"/>
                      <a:pt x="1762898" y="1051792"/>
                      <a:pt x="1763848" y="1054955"/>
                    </a:cubicBezTo>
                    <a:cubicBezTo>
                      <a:pt x="1764796" y="1058119"/>
                      <a:pt x="1765745" y="1061598"/>
                      <a:pt x="1767011" y="1064761"/>
                    </a:cubicBezTo>
                    <a:cubicBezTo>
                      <a:pt x="1767643" y="1066343"/>
                      <a:pt x="1767959" y="1067925"/>
                      <a:pt x="1768592" y="1069506"/>
                    </a:cubicBezTo>
                    <a:cubicBezTo>
                      <a:pt x="1768908" y="1070455"/>
                      <a:pt x="1769225" y="1071404"/>
                      <a:pt x="1769541" y="1072037"/>
                    </a:cubicBezTo>
                    <a:lnTo>
                      <a:pt x="1776184" y="1097027"/>
                    </a:lnTo>
                    <a:cubicBezTo>
                      <a:pt x="1776184" y="1097343"/>
                      <a:pt x="1776501" y="1097660"/>
                      <a:pt x="1776501" y="1098292"/>
                    </a:cubicBezTo>
                    <a:lnTo>
                      <a:pt x="1777449" y="1102405"/>
                    </a:lnTo>
                    <a:cubicBezTo>
                      <a:pt x="1778082" y="1106517"/>
                      <a:pt x="1779031" y="1110629"/>
                      <a:pt x="1779980" y="1114741"/>
                    </a:cubicBezTo>
                    <a:cubicBezTo>
                      <a:pt x="1780929" y="1119170"/>
                      <a:pt x="1781878" y="1123282"/>
                      <a:pt x="1782511" y="1127395"/>
                    </a:cubicBezTo>
                    <a:cubicBezTo>
                      <a:pt x="1783776" y="1135935"/>
                      <a:pt x="1785041" y="1144476"/>
                      <a:pt x="1786623" y="1153017"/>
                    </a:cubicBezTo>
                    <a:cubicBezTo>
                      <a:pt x="1789786" y="1180854"/>
                      <a:pt x="1791368" y="1208058"/>
                      <a:pt x="1791368" y="1233681"/>
                    </a:cubicBezTo>
                    <a:cubicBezTo>
                      <a:pt x="1790419" y="1260885"/>
                      <a:pt x="1787888" y="1287773"/>
                      <a:pt x="1783776" y="1314028"/>
                    </a:cubicBezTo>
                    <a:cubicBezTo>
                      <a:pt x="1779031" y="1339967"/>
                      <a:pt x="1772388" y="1366223"/>
                      <a:pt x="1763848" y="1392478"/>
                    </a:cubicBezTo>
                    <a:cubicBezTo>
                      <a:pt x="1756255" y="1415570"/>
                      <a:pt x="1745816" y="1439927"/>
                      <a:pt x="1732531" y="1466815"/>
                    </a:cubicBezTo>
                    <a:cubicBezTo>
                      <a:pt x="1724622" y="1478835"/>
                      <a:pt x="1716714" y="1492754"/>
                      <a:pt x="1707224" y="1507937"/>
                    </a:cubicBezTo>
                    <a:close/>
                  </a:path>
                </a:pathLst>
              </a:custGeom>
              <a:solidFill>
                <a:srgbClr val="FFFFFF"/>
              </a:solidFill>
              <a:ln w="3161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34" name="图形 14">
              <a:extLst>
                <a:ext uri="{FF2B5EF4-FFF2-40B4-BE49-F238E27FC236}">
                  <a16:creationId xmlns:a16="http://schemas.microsoft.com/office/drawing/2014/main" id="{AA9BAD37-F654-6063-5752-DC91B0063B3F}"/>
                </a:ext>
              </a:extLst>
            </p:cNvPr>
            <p:cNvGrpSpPr/>
            <p:nvPr/>
          </p:nvGrpSpPr>
          <p:grpSpPr>
            <a:xfrm>
              <a:off x="7035811" y="3635257"/>
              <a:ext cx="2813741" cy="3922566"/>
              <a:chOff x="7035811" y="3635257"/>
              <a:chExt cx="2813741" cy="3922566"/>
            </a:xfrm>
            <a:solidFill>
              <a:srgbClr val="FFFFFF"/>
            </a:solidFill>
          </p:grpSpPr>
          <p:sp>
            <p:nvSpPr>
              <p:cNvPr id="35" name="任意形状 21">
                <a:extLst>
                  <a:ext uri="{FF2B5EF4-FFF2-40B4-BE49-F238E27FC236}">
                    <a16:creationId xmlns:a16="http://schemas.microsoft.com/office/drawing/2014/main" id="{425AA60F-74C8-8760-6044-1DDB8FCDE76D}"/>
                  </a:ext>
                </a:extLst>
              </p:cNvPr>
              <p:cNvSpPr/>
              <p:nvPr/>
            </p:nvSpPr>
            <p:spPr>
              <a:xfrm>
                <a:off x="7035811" y="6759621"/>
                <a:ext cx="2813741" cy="798202"/>
              </a:xfrm>
              <a:custGeom>
                <a:avLst/>
                <a:gdLst>
                  <a:gd name="connsiteX0" fmla="*/ 523840 w 2813741"/>
                  <a:gd name="connsiteY0" fmla="*/ 187900 h 798202"/>
                  <a:gd name="connsiteX1" fmla="*/ 563697 w 2813741"/>
                  <a:gd name="connsiteY1" fmla="*/ 211940 h 798202"/>
                  <a:gd name="connsiteX2" fmla="*/ 864525 w 2813741"/>
                  <a:gd name="connsiteY2" fmla="*/ 362829 h 798202"/>
                  <a:gd name="connsiteX3" fmla="*/ 1020160 w 2813741"/>
                  <a:gd name="connsiteY3" fmla="*/ 422298 h 798202"/>
                  <a:gd name="connsiteX4" fmla="*/ 1059701 w 2813741"/>
                  <a:gd name="connsiteY4" fmla="*/ 435585 h 798202"/>
                  <a:gd name="connsiteX5" fmla="*/ 1099242 w 2813741"/>
                  <a:gd name="connsiteY5" fmla="*/ 447921 h 798202"/>
                  <a:gd name="connsiteX6" fmla="*/ 1139099 w 2813741"/>
                  <a:gd name="connsiteY6" fmla="*/ 459942 h 798202"/>
                  <a:gd name="connsiteX7" fmla="*/ 1179272 w 2813741"/>
                  <a:gd name="connsiteY7" fmla="*/ 470697 h 798202"/>
                  <a:gd name="connsiteX8" fmla="*/ 1341865 w 2813741"/>
                  <a:gd name="connsiteY8" fmla="*/ 505177 h 798202"/>
                  <a:gd name="connsiteX9" fmla="*/ 1382988 w 2813741"/>
                  <a:gd name="connsiteY9" fmla="*/ 511187 h 798202"/>
                  <a:gd name="connsiteX10" fmla="*/ 1424111 w 2813741"/>
                  <a:gd name="connsiteY10" fmla="*/ 516564 h 798202"/>
                  <a:gd name="connsiteX11" fmla="*/ 1465549 w 2813741"/>
                  <a:gd name="connsiteY11" fmla="*/ 520994 h 798202"/>
                  <a:gd name="connsiteX12" fmla="*/ 1506989 w 2813741"/>
                  <a:gd name="connsiteY12" fmla="*/ 523840 h 798202"/>
                  <a:gd name="connsiteX13" fmla="*/ 1527867 w 2813741"/>
                  <a:gd name="connsiteY13" fmla="*/ 525422 h 798202"/>
                  <a:gd name="connsiteX14" fmla="*/ 1548744 w 2813741"/>
                  <a:gd name="connsiteY14" fmla="*/ 526371 h 798202"/>
                  <a:gd name="connsiteX15" fmla="*/ 1590499 w 2813741"/>
                  <a:gd name="connsiteY15" fmla="*/ 527953 h 798202"/>
                  <a:gd name="connsiteX16" fmla="*/ 1632255 w 2813741"/>
                  <a:gd name="connsiteY16" fmla="*/ 527953 h 798202"/>
                  <a:gd name="connsiteX17" fmla="*/ 1653132 w 2813741"/>
                  <a:gd name="connsiteY17" fmla="*/ 527953 h 798202"/>
                  <a:gd name="connsiteX18" fmla="*/ 1674010 w 2813741"/>
                  <a:gd name="connsiteY18" fmla="*/ 527320 h 798202"/>
                  <a:gd name="connsiteX19" fmla="*/ 1841664 w 2813741"/>
                  <a:gd name="connsiteY19" fmla="*/ 515299 h 798202"/>
                  <a:gd name="connsiteX20" fmla="*/ 1883736 w 2813741"/>
                  <a:gd name="connsiteY20" fmla="*/ 509922 h 798202"/>
                  <a:gd name="connsiteX21" fmla="*/ 1925491 w 2813741"/>
                  <a:gd name="connsiteY21" fmla="*/ 503279 h 798202"/>
                  <a:gd name="connsiteX22" fmla="*/ 1967246 w 2813741"/>
                  <a:gd name="connsiteY22" fmla="*/ 496003 h 798202"/>
                  <a:gd name="connsiteX23" fmla="*/ 2009002 w 2813741"/>
                  <a:gd name="connsiteY23" fmla="*/ 487779 h 798202"/>
                  <a:gd name="connsiteX24" fmla="*/ 2050757 w 2813741"/>
                  <a:gd name="connsiteY24" fmla="*/ 478605 h 798202"/>
                  <a:gd name="connsiteX25" fmla="*/ 2092513 w 2813741"/>
                  <a:gd name="connsiteY25" fmla="*/ 468166 h 798202"/>
                  <a:gd name="connsiteX26" fmla="*/ 2133951 w 2813741"/>
                  <a:gd name="connsiteY26" fmla="*/ 457095 h 798202"/>
                  <a:gd name="connsiteX27" fmla="*/ 2154829 w 2813741"/>
                  <a:gd name="connsiteY27" fmla="*/ 451401 h 798202"/>
                  <a:gd name="connsiteX28" fmla="*/ 2175391 w 2813741"/>
                  <a:gd name="connsiteY28" fmla="*/ 445075 h 798202"/>
                  <a:gd name="connsiteX29" fmla="*/ 2501525 w 2813741"/>
                  <a:gd name="connsiteY29" fmla="*/ 315380 h 798202"/>
                  <a:gd name="connsiteX30" fmla="*/ 2659689 w 2813741"/>
                  <a:gd name="connsiteY30" fmla="*/ 229655 h 798202"/>
                  <a:gd name="connsiteX31" fmla="*/ 2737190 w 2813741"/>
                  <a:gd name="connsiteY31" fmla="*/ 181573 h 798202"/>
                  <a:gd name="connsiteX32" fmla="*/ 2813742 w 2813741"/>
                  <a:gd name="connsiteY32" fmla="*/ 130011 h 798202"/>
                  <a:gd name="connsiteX33" fmla="*/ 2750476 w 2813741"/>
                  <a:gd name="connsiteY33" fmla="*/ 201818 h 798202"/>
                  <a:gd name="connsiteX34" fmla="*/ 2683414 w 2813741"/>
                  <a:gd name="connsiteY34" fmla="*/ 269512 h 798202"/>
                  <a:gd name="connsiteX35" fmla="*/ 2540433 w 2813741"/>
                  <a:gd name="connsiteY35" fmla="*/ 394146 h 798202"/>
                  <a:gd name="connsiteX36" fmla="*/ 2223789 w 2813741"/>
                  <a:gd name="connsiteY36" fmla="*/ 597545 h 798202"/>
                  <a:gd name="connsiteX37" fmla="*/ 1875511 w 2813741"/>
                  <a:gd name="connsiteY37" fmla="*/ 733882 h 798202"/>
                  <a:gd name="connsiteX38" fmla="*/ 1506989 w 2813741"/>
                  <a:gd name="connsiteY38" fmla="*/ 794933 h 798202"/>
                  <a:gd name="connsiteX39" fmla="*/ 1131823 w 2813741"/>
                  <a:gd name="connsiteY39" fmla="*/ 779434 h 798202"/>
                  <a:gd name="connsiteX40" fmla="*/ 945822 w 2813741"/>
                  <a:gd name="connsiteY40" fmla="*/ 741158 h 798202"/>
                  <a:gd name="connsiteX41" fmla="*/ 764249 w 2813741"/>
                  <a:gd name="connsiteY41" fmla="*/ 681055 h 798202"/>
                  <a:gd name="connsiteX42" fmla="*/ 422931 w 2813741"/>
                  <a:gd name="connsiteY42" fmla="*/ 498217 h 798202"/>
                  <a:gd name="connsiteX43" fmla="*/ 374216 w 2813741"/>
                  <a:gd name="connsiteY43" fmla="*/ 463738 h 798202"/>
                  <a:gd name="connsiteX44" fmla="*/ 307471 w 2813741"/>
                  <a:gd name="connsiteY44" fmla="*/ 719647 h 798202"/>
                  <a:gd name="connsiteX45" fmla="*/ 0 w 2813741"/>
                  <a:gd name="connsiteY45" fmla="*/ 1582 h 798202"/>
                  <a:gd name="connsiteX46" fmla="*/ 701300 w 2813741"/>
                  <a:gd name="connsiteY46" fmla="*/ 0 h 798202"/>
                  <a:gd name="connsiteX47" fmla="*/ 523840 w 2813741"/>
                  <a:gd name="connsiteY47" fmla="*/ 187900 h 7982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813741" h="798202">
                    <a:moveTo>
                      <a:pt x="523840" y="187900"/>
                    </a:moveTo>
                    <a:cubicBezTo>
                      <a:pt x="537125" y="196124"/>
                      <a:pt x="550412" y="204032"/>
                      <a:pt x="563697" y="211940"/>
                    </a:cubicBezTo>
                    <a:cubicBezTo>
                      <a:pt x="661443" y="269512"/>
                      <a:pt x="762035" y="319492"/>
                      <a:pt x="864525" y="362829"/>
                    </a:cubicBezTo>
                    <a:cubicBezTo>
                      <a:pt x="915771" y="384656"/>
                      <a:pt x="967649" y="404268"/>
                      <a:pt x="1020160" y="422298"/>
                    </a:cubicBezTo>
                    <a:cubicBezTo>
                      <a:pt x="1033129" y="427043"/>
                      <a:pt x="1046414" y="431156"/>
                      <a:pt x="1059701" y="435585"/>
                    </a:cubicBezTo>
                    <a:cubicBezTo>
                      <a:pt x="1072986" y="439697"/>
                      <a:pt x="1085955" y="444441"/>
                      <a:pt x="1099242" y="447921"/>
                    </a:cubicBezTo>
                    <a:lnTo>
                      <a:pt x="1139099" y="459942"/>
                    </a:lnTo>
                    <a:lnTo>
                      <a:pt x="1179272" y="470697"/>
                    </a:lnTo>
                    <a:cubicBezTo>
                      <a:pt x="1233048" y="483982"/>
                      <a:pt x="1287140" y="496636"/>
                      <a:pt x="1341865" y="505177"/>
                    </a:cubicBezTo>
                    <a:cubicBezTo>
                      <a:pt x="1355468" y="507707"/>
                      <a:pt x="1369386" y="509289"/>
                      <a:pt x="1382988" y="511187"/>
                    </a:cubicBezTo>
                    <a:cubicBezTo>
                      <a:pt x="1396590" y="513085"/>
                      <a:pt x="1410509" y="515299"/>
                      <a:pt x="1424111" y="516564"/>
                    </a:cubicBezTo>
                    <a:lnTo>
                      <a:pt x="1465549" y="520994"/>
                    </a:lnTo>
                    <a:lnTo>
                      <a:pt x="1506989" y="523840"/>
                    </a:lnTo>
                    <a:lnTo>
                      <a:pt x="1527867" y="525422"/>
                    </a:lnTo>
                    <a:cubicBezTo>
                      <a:pt x="1534826" y="526054"/>
                      <a:pt x="1541785" y="526054"/>
                      <a:pt x="1548744" y="526371"/>
                    </a:cubicBezTo>
                    <a:lnTo>
                      <a:pt x="1590499" y="527953"/>
                    </a:lnTo>
                    <a:cubicBezTo>
                      <a:pt x="1604418" y="528268"/>
                      <a:pt x="1618336" y="527953"/>
                      <a:pt x="1632255" y="527953"/>
                    </a:cubicBezTo>
                    <a:lnTo>
                      <a:pt x="1653132" y="527953"/>
                    </a:lnTo>
                    <a:lnTo>
                      <a:pt x="1674010" y="527320"/>
                    </a:lnTo>
                    <a:cubicBezTo>
                      <a:pt x="1730000" y="526687"/>
                      <a:pt x="1785674" y="521309"/>
                      <a:pt x="1841664" y="515299"/>
                    </a:cubicBezTo>
                    <a:lnTo>
                      <a:pt x="1883736" y="509922"/>
                    </a:lnTo>
                    <a:cubicBezTo>
                      <a:pt x="1897654" y="508024"/>
                      <a:pt x="1911572" y="505493"/>
                      <a:pt x="1925491" y="503279"/>
                    </a:cubicBezTo>
                    <a:cubicBezTo>
                      <a:pt x="1939409" y="501065"/>
                      <a:pt x="1953328" y="498534"/>
                      <a:pt x="1967246" y="496003"/>
                    </a:cubicBezTo>
                    <a:cubicBezTo>
                      <a:pt x="1981165" y="493156"/>
                      <a:pt x="1995084" y="490942"/>
                      <a:pt x="2009002" y="487779"/>
                    </a:cubicBezTo>
                    <a:lnTo>
                      <a:pt x="2050757" y="478605"/>
                    </a:lnTo>
                    <a:lnTo>
                      <a:pt x="2092513" y="468166"/>
                    </a:lnTo>
                    <a:cubicBezTo>
                      <a:pt x="2106431" y="465003"/>
                      <a:pt x="2120033" y="460574"/>
                      <a:pt x="2133951" y="457095"/>
                    </a:cubicBezTo>
                    <a:lnTo>
                      <a:pt x="2154829" y="451401"/>
                    </a:lnTo>
                    <a:lnTo>
                      <a:pt x="2175391" y="445075"/>
                    </a:lnTo>
                    <a:cubicBezTo>
                      <a:pt x="2285789" y="411860"/>
                      <a:pt x="2394922" y="368207"/>
                      <a:pt x="2501525" y="315380"/>
                    </a:cubicBezTo>
                    <a:cubicBezTo>
                      <a:pt x="2554985" y="289125"/>
                      <a:pt x="2607495" y="260338"/>
                      <a:pt x="2659689" y="229655"/>
                    </a:cubicBezTo>
                    <a:cubicBezTo>
                      <a:pt x="2685629" y="214155"/>
                      <a:pt x="2711567" y="198339"/>
                      <a:pt x="2737190" y="181573"/>
                    </a:cubicBezTo>
                    <a:cubicBezTo>
                      <a:pt x="2762813" y="165124"/>
                      <a:pt x="2788119" y="147726"/>
                      <a:pt x="2813742" y="130011"/>
                    </a:cubicBezTo>
                    <a:cubicBezTo>
                      <a:pt x="2793496" y="154685"/>
                      <a:pt x="2771986" y="178410"/>
                      <a:pt x="2750476" y="201818"/>
                    </a:cubicBezTo>
                    <a:cubicBezTo>
                      <a:pt x="2728649" y="224910"/>
                      <a:pt x="2706190" y="247369"/>
                      <a:pt x="2683414" y="269512"/>
                    </a:cubicBezTo>
                    <a:cubicBezTo>
                      <a:pt x="2637863" y="313482"/>
                      <a:pt x="2589781" y="354921"/>
                      <a:pt x="2540433" y="394146"/>
                    </a:cubicBezTo>
                    <a:cubicBezTo>
                      <a:pt x="2441423" y="472278"/>
                      <a:pt x="2335453" y="540606"/>
                      <a:pt x="2223789" y="597545"/>
                    </a:cubicBezTo>
                    <a:cubicBezTo>
                      <a:pt x="2112441" y="654800"/>
                      <a:pt x="1995716" y="700352"/>
                      <a:pt x="1875511" y="733882"/>
                    </a:cubicBezTo>
                    <a:cubicBezTo>
                      <a:pt x="1755306" y="766781"/>
                      <a:pt x="1631622" y="787974"/>
                      <a:pt x="1506989" y="794933"/>
                    </a:cubicBezTo>
                    <a:cubicBezTo>
                      <a:pt x="1382356" y="802209"/>
                      <a:pt x="1256457" y="797464"/>
                      <a:pt x="1131823" y="779434"/>
                    </a:cubicBezTo>
                    <a:cubicBezTo>
                      <a:pt x="1069506" y="770576"/>
                      <a:pt x="1007190" y="757607"/>
                      <a:pt x="945822" y="741158"/>
                    </a:cubicBezTo>
                    <a:cubicBezTo>
                      <a:pt x="884454" y="725025"/>
                      <a:pt x="823719" y="704780"/>
                      <a:pt x="764249" y="681055"/>
                    </a:cubicBezTo>
                    <a:cubicBezTo>
                      <a:pt x="645310" y="633606"/>
                      <a:pt x="530799" y="571922"/>
                      <a:pt x="422931" y="498217"/>
                    </a:cubicBezTo>
                    <a:cubicBezTo>
                      <a:pt x="406482" y="487146"/>
                      <a:pt x="390349" y="475442"/>
                      <a:pt x="374216" y="463738"/>
                    </a:cubicBezTo>
                    <a:cubicBezTo>
                      <a:pt x="335624" y="565595"/>
                      <a:pt x="316961" y="656066"/>
                      <a:pt x="307471" y="719647"/>
                    </a:cubicBezTo>
                    <a:lnTo>
                      <a:pt x="0" y="1582"/>
                    </a:lnTo>
                    <a:cubicBezTo>
                      <a:pt x="233767" y="949"/>
                      <a:pt x="467533" y="317"/>
                      <a:pt x="701300" y="0"/>
                    </a:cubicBezTo>
                    <a:cubicBezTo>
                      <a:pt x="654484" y="38276"/>
                      <a:pt x="589004" y="99328"/>
                      <a:pt x="523840" y="1879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161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6" name="任意形状 22">
                <a:extLst>
                  <a:ext uri="{FF2B5EF4-FFF2-40B4-BE49-F238E27FC236}">
                    <a16:creationId xmlns:a16="http://schemas.microsoft.com/office/drawing/2014/main" id="{F8D9FB79-CDDE-19CC-A8C8-4BAB35EFDE30}"/>
                  </a:ext>
                </a:extLst>
              </p:cNvPr>
              <p:cNvSpPr/>
              <p:nvPr/>
            </p:nvSpPr>
            <p:spPr>
              <a:xfrm>
                <a:off x="7035811" y="3635257"/>
                <a:ext cx="2813741" cy="798401"/>
              </a:xfrm>
              <a:custGeom>
                <a:avLst/>
                <a:gdLst>
                  <a:gd name="connsiteX0" fmla="*/ 153736 w 2813741"/>
                  <a:gd name="connsiteY0" fmla="*/ 568747 h 798401"/>
                  <a:gd name="connsiteX1" fmla="*/ 311900 w 2813741"/>
                  <a:gd name="connsiteY1" fmla="*/ 483022 h 798401"/>
                  <a:gd name="connsiteX2" fmla="*/ 638035 w 2813741"/>
                  <a:gd name="connsiteY2" fmla="*/ 353327 h 798401"/>
                  <a:gd name="connsiteX3" fmla="*/ 658596 w 2813741"/>
                  <a:gd name="connsiteY3" fmla="*/ 347001 h 798401"/>
                  <a:gd name="connsiteX4" fmla="*/ 679473 w 2813741"/>
                  <a:gd name="connsiteY4" fmla="*/ 341307 h 798401"/>
                  <a:gd name="connsiteX5" fmla="*/ 720913 w 2813741"/>
                  <a:gd name="connsiteY5" fmla="*/ 330235 h 798401"/>
                  <a:gd name="connsiteX6" fmla="*/ 762668 w 2813741"/>
                  <a:gd name="connsiteY6" fmla="*/ 319796 h 798401"/>
                  <a:gd name="connsiteX7" fmla="*/ 804423 w 2813741"/>
                  <a:gd name="connsiteY7" fmla="*/ 310623 h 798401"/>
                  <a:gd name="connsiteX8" fmla="*/ 846179 w 2813741"/>
                  <a:gd name="connsiteY8" fmla="*/ 302398 h 798401"/>
                  <a:gd name="connsiteX9" fmla="*/ 887934 w 2813741"/>
                  <a:gd name="connsiteY9" fmla="*/ 295123 h 798401"/>
                  <a:gd name="connsiteX10" fmla="*/ 929689 w 2813741"/>
                  <a:gd name="connsiteY10" fmla="*/ 288480 h 798401"/>
                  <a:gd name="connsiteX11" fmla="*/ 971761 w 2813741"/>
                  <a:gd name="connsiteY11" fmla="*/ 283102 h 798401"/>
                  <a:gd name="connsiteX12" fmla="*/ 1139415 w 2813741"/>
                  <a:gd name="connsiteY12" fmla="*/ 271082 h 798401"/>
                  <a:gd name="connsiteX13" fmla="*/ 1160292 w 2813741"/>
                  <a:gd name="connsiteY13" fmla="*/ 270449 h 798401"/>
                  <a:gd name="connsiteX14" fmla="*/ 1181170 w 2813741"/>
                  <a:gd name="connsiteY14" fmla="*/ 270449 h 798401"/>
                  <a:gd name="connsiteX15" fmla="*/ 1222926 w 2813741"/>
                  <a:gd name="connsiteY15" fmla="*/ 270449 h 798401"/>
                  <a:gd name="connsiteX16" fmla="*/ 1264681 w 2813741"/>
                  <a:gd name="connsiteY16" fmla="*/ 272031 h 798401"/>
                  <a:gd name="connsiteX17" fmla="*/ 1285559 w 2813741"/>
                  <a:gd name="connsiteY17" fmla="*/ 272980 h 798401"/>
                  <a:gd name="connsiteX18" fmla="*/ 1306437 w 2813741"/>
                  <a:gd name="connsiteY18" fmla="*/ 274561 h 798401"/>
                  <a:gd name="connsiteX19" fmla="*/ 1347875 w 2813741"/>
                  <a:gd name="connsiteY19" fmla="*/ 277408 h 798401"/>
                  <a:gd name="connsiteX20" fmla="*/ 1389315 w 2813741"/>
                  <a:gd name="connsiteY20" fmla="*/ 281837 h 798401"/>
                  <a:gd name="connsiteX21" fmla="*/ 1430753 w 2813741"/>
                  <a:gd name="connsiteY21" fmla="*/ 287214 h 798401"/>
                  <a:gd name="connsiteX22" fmla="*/ 1471876 w 2813741"/>
                  <a:gd name="connsiteY22" fmla="*/ 293225 h 798401"/>
                  <a:gd name="connsiteX23" fmla="*/ 1634469 w 2813741"/>
                  <a:gd name="connsiteY23" fmla="*/ 327705 h 798401"/>
                  <a:gd name="connsiteX24" fmla="*/ 1674643 w 2813741"/>
                  <a:gd name="connsiteY24" fmla="*/ 338459 h 798401"/>
                  <a:gd name="connsiteX25" fmla="*/ 1714500 w 2813741"/>
                  <a:gd name="connsiteY25" fmla="*/ 350480 h 798401"/>
                  <a:gd name="connsiteX26" fmla="*/ 1754041 w 2813741"/>
                  <a:gd name="connsiteY26" fmla="*/ 362817 h 798401"/>
                  <a:gd name="connsiteX27" fmla="*/ 1793583 w 2813741"/>
                  <a:gd name="connsiteY27" fmla="*/ 376103 h 798401"/>
                  <a:gd name="connsiteX28" fmla="*/ 1949216 w 2813741"/>
                  <a:gd name="connsiteY28" fmla="*/ 435573 h 798401"/>
                  <a:gd name="connsiteX29" fmla="*/ 2250044 w 2813741"/>
                  <a:gd name="connsiteY29" fmla="*/ 586461 h 798401"/>
                  <a:gd name="connsiteX30" fmla="*/ 2289902 w 2813741"/>
                  <a:gd name="connsiteY30" fmla="*/ 610502 h 798401"/>
                  <a:gd name="connsiteX31" fmla="*/ 2112441 w 2813741"/>
                  <a:gd name="connsiteY31" fmla="*/ 798401 h 798401"/>
                  <a:gd name="connsiteX32" fmla="*/ 2813742 w 2813741"/>
                  <a:gd name="connsiteY32" fmla="*/ 796819 h 798401"/>
                  <a:gd name="connsiteX33" fmla="*/ 2506270 w 2813741"/>
                  <a:gd name="connsiteY33" fmla="*/ 78754 h 798401"/>
                  <a:gd name="connsiteX34" fmla="*/ 2439525 w 2813741"/>
                  <a:gd name="connsiteY34" fmla="*/ 334664 h 798401"/>
                  <a:gd name="connsiteX35" fmla="*/ 2390810 w 2813741"/>
                  <a:gd name="connsiteY35" fmla="*/ 300184 h 798401"/>
                  <a:gd name="connsiteX36" fmla="*/ 2049492 w 2813741"/>
                  <a:gd name="connsiteY36" fmla="*/ 117346 h 798401"/>
                  <a:gd name="connsiteX37" fmla="*/ 1867920 w 2813741"/>
                  <a:gd name="connsiteY37" fmla="*/ 57244 h 798401"/>
                  <a:gd name="connsiteX38" fmla="*/ 1681918 w 2813741"/>
                  <a:gd name="connsiteY38" fmla="*/ 18968 h 798401"/>
                  <a:gd name="connsiteX39" fmla="*/ 1306753 w 2813741"/>
                  <a:gd name="connsiteY39" fmla="*/ 3468 h 798401"/>
                  <a:gd name="connsiteX40" fmla="*/ 938230 w 2813741"/>
                  <a:gd name="connsiteY40" fmla="*/ 64519 h 798401"/>
                  <a:gd name="connsiteX41" fmla="*/ 589953 w 2813741"/>
                  <a:gd name="connsiteY41" fmla="*/ 200857 h 798401"/>
                  <a:gd name="connsiteX42" fmla="*/ 273308 w 2813741"/>
                  <a:gd name="connsiteY42" fmla="*/ 404256 h 798401"/>
                  <a:gd name="connsiteX43" fmla="*/ 130328 w 2813741"/>
                  <a:gd name="connsiteY43" fmla="*/ 528889 h 798401"/>
                  <a:gd name="connsiteX44" fmla="*/ 63266 w 2813741"/>
                  <a:gd name="connsiteY44" fmla="*/ 596584 h 798401"/>
                  <a:gd name="connsiteX45" fmla="*/ 0 w 2813741"/>
                  <a:gd name="connsiteY45" fmla="*/ 668390 h 798401"/>
                  <a:gd name="connsiteX46" fmla="*/ 76552 w 2813741"/>
                  <a:gd name="connsiteY46" fmla="*/ 616829 h 798401"/>
                  <a:gd name="connsiteX47" fmla="*/ 153736 w 2813741"/>
                  <a:gd name="connsiteY47" fmla="*/ 568747 h 7984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813741" h="798401">
                    <a:moveTo>
                      <a:pt x="153736" y="568747"/>
                    </a:moveTo>
                    <a:cubicBezTo>
                      <a:pt x="205930" y="538063"/>
                      <a:pt x="258441" y="509277"/>
                      <a:pt x="311900" y="483022"/>
                    </a:cubicBezTo>
                    <a:cubicBezTo>
                      <a:pt x="418502" y="430511"/>
                      <a:pt x="527636" y="386858"/>
                      <a:pt x="638035" y="353327"/>
                    </a:cubicBezTo>
                    <a:lnTo>
                      <a:pt x="658596" y="347001"/>
                    </a:lnTo>
                    <a:lnTo>
                      <a:pt x="679473" y="341307"/>
                    </a:lnTo>
                    <a:cubicBezTo>
                      <a:pt x="693392" y="337511"/>
                      <a:pt x="706994" y="333398"/>
                      <a:pt x="720913" y="330235"/>
                    </a:cubicBezTo>
                    <a:lnTo>
                      <a:pt x="762668" y="319796"/>
                    </a:lnTo>
                    <a:lnTo>
                      <a:pt x="804423" y="310623"/>
                    </a:lnTo>
                    <a:cubicBezTo>
                      <a:pt x="818342" y="307460"/>
                      <a:pt x="832260" y="305245"/>
                      <a:pt x="846179" y="302398"/>
                    </a:cubicBezTo>
                    <a:cubicBezTo>
                      <a:pt x="860097" y="299868"/>
                      <a:pt x="874015" y="297021"/>
                      <a:pt x="887934" y="295123"/>
                    </a:cubicBezTo>
                    <a:cubicBezTo>
                      <a:pt x="901852" y="292909"/>
                      <a:pt x="915771" y="290378"/>
                      <a:pt x="929689" y="288480"/>
                    </a:cubicBezTo>
                    <a:lnTo>
                      <a:pt x="971761" y="283102"/>
                    </a:lnTo>
                    <a:cubicBezTo>
                      <a:pt x="1027751" y="277092"/>
                      <a:pt x="1083425" y="271714"/>
                      <a:pt x="1139415" y="271082"/>
                    </a:cubicBezTo>
                    <a:lnTo>
                      <a:pt x="1160292" y="270449"/>
                    </a:lnTo>
                    <a:lnTo>
                      <a:pt x="1181170" y="270449"/>
                    </a:lnTo>
                    <a:cubicBezTo>
                      <a:pt x="1195089" y="270449"/>
                      <a:pt x="1209007" y="270449"/>
                      <a:pt x="1222926" y="270449"/>
                    </a:cubicBezTo>
                    <a:lnTo>
                      <a:pt x="1264681" y="272031"/>
                    </a:lnTo>
                    <a:cubicBezTo>
                      <a:pt x="1271641" y="272347"/>
                      <a:pt x="1278600" y="272347"/>
                      <a:pt x="1285559" y="272980"/>
                    </a:cubicBezTo>
                    <a:lnTo>
                      <a:pt x="1306437" y="274561"/>
                    </a:lnTo>
                    <a:lnTo>
                      <a:pt x="1347875" y="277408"/>
                    </a:lnTo>
                    <a:lnTo>
                      <a:pt x="1389315" y="281837"/>
                    </a:lnTo>
                    <a:cubicBezTo>
                      <a:pt x="1403233" y="283102"/>
                      <a:pt x="1416835" y="285317"/>
                      <a:pt x="1430753" y="287214"/>
                    </a:cubicBezTo>
                    <a:cubicBezTo>
                      <a:pt x="1444355" y="289429"/>
                      <a:pt x="1458274" y="290694"/>
                      <a:pt x="1471876" y="293225"/>
                    </a:cubicBezTo>
                    <a:cubicBezTo>
                      <a:pt x="1526601" y="301765"/>
                      <a:pt x="1580693" y="314735"/>
                      <a:pt x="1634469" y="327705"/>
                    </a:cubicBezTo>
                    <a:lnTo>
                      <a:pt x="1674643" y="338459"/>
                    </a:lnTo>
                    <a:lnTo>
                      <a:pt x="1714500" y="350480"/>
                    </a:lnTo>
                    <a:cubicBezTo>
                      <a:pt x="1727786" y="354276"/>
                      <a:pt x="1741072" y="358705"/>
                      <a:pt x="1754041" y="362817"/>
                    </a:cubicBezTo>
                    <a:cubicBezTo>
                      <a:pt x="1767327" y="366929"/>
                      <a:pt x="1780296" y="371358"/>
                      <a:pt x="1793583" y="376103"/>
                    </a:cubicBezTo>
                    <a:cubicBezTo>
                      <a:pt x="1846093" y="394134"/>
                      <a:pt x="1897971" y="413746"/>
                      <a:pt x="1949216" y="435573"/>
                    </a:cubicBezTo>
                    <a:cubicBezTo>
                      <a:pt x="2051706" y="478909"/>
                      <a:pt x="2152299" y="528889"/>
                      <a:pt x="2250044" y="586461"/>
                    </a:cubicBezTo>
                    <a:cubicBezTo>
                      <a:pt x="2263330" y="594369"/>
                      <a:pt x="2276616" y="602277"/>
                      <a:pt x="2289902" y="610502"/>
                    </a:cubicBezTo>
                    <a:cubicBezTo>
                      <a:pt x="2224738" y="699074"/>
                      <a:pt x="2159258" y="760125"/>
                      <a:pt x="2112441" y="798401"/>
                    </a:cubicBezTo>
                    <a:cubicBezTo>
                      <a:pt x="2346208" y="797769"/>
                      <a:pt x="2579975" y="797136"/>
                      <a:pt x="2813742" y="796819"/>
                    </a:cubicBezTo>
                    <a:lnTo>
                      <a:pt x="2506270" y="78754"/>
                    </a:lnTo>
                    <a:cubicBezTo>
                      <a:pt x="2496780" y="142336"/>
                      <a:pt x="2478117" y="232806"/>
                      <a:pt x="2439525" y="334664"/>
                    </a:cubicBezTo>
                    <a:cubicBezTo>
                      <a:pt x="2423392" y="322960"/>
                      <a:pt x="2407260" y="311255"/>
                      <a:pt x="2390810" y="300184"/>
                    </a:cubicBezTo>
                    <a:cubicBezTo>
                      <a:pt x="2282942" y="226796"/>
                      <a:pt x="2168432" y="165112"/>
                      <a:pt x="2049492" y="117346"/>
                    </a:cubicBezTo>
                    <a:cubicBezTo>
                      <a:pt x="1990022" y="93622"/>
                      <a:pt x="1929287" y="73376"/>
                      <a:pt x="1867920" y="57244"/>
                    </a:cubicBezTo>
                    <a:cubicBezTo>
                      <a:pt x="1806552" y="40795"/>
                      <a:pt x="1744552" y="27825"/>
                      <a:pt x="1681918" y="18968"/>
                    </a:cubicBezTo>
                    <a:cubicBezTo>
                      <a:pt x="1556969" y="621"/>
                      <a:pt x="1431070" y="-4124"/>
                      <a:pt x="1306753" y="3468"/>
                    </a:cubicBezTo>
                    <a:cubicBezTo>
                      <a:pt x="1182120" y="10427"/>
                      <a:pt x="1058435" y="31621"/>
                      <a:pt x="938230" y="64519"/>
                    </a:cubicBezTo>
                    <a:cubicBezTo>
                      <a:pt x="818025" y="98050"/>
                      <a:pt x="701300" y="143285"/>
                      <a:pt x="589953" y="200857"/>
                    </a:cubicBezTo>
                    <a:cubicBezTo>
                      <a:pt x="478605" y="257796"/>
                      <a:pt x="372635" y="326123"/>
                      <a:pt x="273308" y="404256"/>
                    </a:cubicBezTo>
                    <a:cubicBezTo>
                      <a:pt x="223961" y="443481"/>
                      <a:pt x="175879" y="484920"/>
                      <a:pt x="130328" y="528889"/>
                    </a:cubicBezTo>
                    <a:cubicBezTo>
                      <a:pt x="107552" y="551032"/>
                      <a:pt x="85092" y="573492"/>
                      <a:pt x="63266" y="596584"/>
                    </a:cubicBezTo>
                    <a:cubicBezTo>
                      <a:pt x="41756" y="619992"/>
                      <a:pt x="20245" y="643716"/>
                      <a:pt x="0" y="668390"/>
                    </a:cubicBezTo>
                    <a:cubicBezTo>
                      <a:pt x="25306" y="650676"/>
                      <a:pt x="50613" y="633278"/>
                      <a:pt x="76552" y="616829"/>
                    </a:cubicBezTo>
                    <a:cubicBezTo>
                      <a:pt x="101858" y="600063"/>
                      <a:pt x="127797" y="584247"/>
                      <a:pt x="153736" y="568747"/>
                    </a:cubicBezTo>
                    <a:close/>
                  </a:path>
                </a:pathLst>
              </a:custGeom>
              <a:solidFill>
                <a:srgbClr val="FFFFFF"/>
              </a:solidFill>
              <a:ln w="3161" cap="flat">
                <a:noFill/>
                <a:prstDash val="solid"/>
                <a:miter/>
              </a:ln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40" name="图形 81">
            <a:extLst>
              <a:ext uri="{FF2B5EF4-FFF2-40B4-BE49-F238E27FC236}">
                <a16:creationId xmlns:a16="http://schemas.microsoft.com/office/drawing/2014/main" id="{B9796BCB-E57E-0063-5422-046CACB85E84}"/>
              </a:ext>
            </a:extLst>
          </p:cNvPr>
          <p:cNvGrpSpPr>
            <a:grpSpLocks noChangeAspect="1"/>
          </p:cNvGrpSpPr>
          <p:nvPr/>
        </p:nvGrpSpPr>
        <p:grpSpPr>
          <a:xfrm>
            <a:off x="9962292" y="2545603"/>
            <a:ext cx="423888" cy="381594"/>
            <a:chOff x="5056544" y="4132513"/>
            <a:chExt cx="4861018" cy="4376088"/>
          </a:xfrm>
          <a:solidFill>
            <a:srgbClr val="FFFFFF"/>
          </a:solidFill>
        </p:grpSpPr>
        <p:sp>
          <p:nvSpPr>
            <p:cNvPr id="41" name="任意形状 83">
              <a:extLst>
                <a:ext uri="{FF2B5EF4-FFF2-40B4-BE49-F238E27FC236}">
                  <a16:creationId xmlns:a16="http://schemas.microsoft.com/office/drawing/2014/main" id="{5DB1DE37-AA9B-15C9-C054-FC210C39C104}"/>
                </a:ext>
              </a:extLst>
            </p:cNvPr>
            <p:cNvSpPr/>
            <p:nvPr/>
          </p:nvSpPr>
          <p:spPr>
            <a:xfrm>
              <a:off x="7470446" y="6217118"/>
              <a:ext cx="557054" cy="146776"/>
            </a:xfrm>
            <a:custGeom>
              <a:avLst/>
              <a:gdLst>
                <a:gd name="connsiteX0" fmla="*/ 475442 w 557054"/>
                <a:gd name="connsiteY0" fmla="*/ 0 h 146776"/>
                <a:gd name="connsiteX1" fmla="*/ 73388 w 557054"/>
                <a:gd name="connsiteY1" fmla="*/ 0 h 146776"/>
                <a:gd name="connsiteX2" fmla="*/ 0 w 557054"/>
                <a:gd name="connsiteY2" fmla="*/ 73388 h 146776"/>
                <a:gd name="connsiteX3" fmla="*/ 73388 w 557054"/>
                <a:gd name="connsiteY3" fmla="*/ 146776 h 146776"/>
                <a:gd name="connsiteX4" fmla="*/ 557055 w 557054"/>
                <a:gd name="connsiteY4" fmla="*/ 146776 h 146776"/>
                <a:gd name="connsiteX5" fmla="*/ 475442 w 557054"/>
                <a:gd name="connsiteY5" fmla="*/ 0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7054" h="146776">
                  <a:moveTo>
                    <a:pt x="475442" y="0"/>
                  </a:moveTo>
                  <a:lnTo>
                    <a:pt x="73388" y="0"/>
                  </a:lnTo>
                  <a:cubicBezTo>
                    <a:pt x="32898" y="0"/>
                    <a:pt x="0" y="32898"/>
                    <a:pt x="0" y="73388"/>
                  </a:cubicBezTo>
                  <a:cubicBezTo>
                    <a:pt x="0" y="113878"/>
                    <a:pt x="32898" y="146776"/>
                    <a:pt x="73388" y="146776"/>
                  </a:cubicBezTo>
                  <a:lnTo>
                    <a:pt x="557055" y="146776"/>
                  </a:lnTo>
                  <a:lnTo>
                    <a:pt x="475442" y="0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2" name="任意形状 84">
              <a:extLst>
                <a:ext uri="{FF2B5EF4-FFF2-40B4-BE49-F238E27FC236}">
                  <a16:creationId xmlns:a16="http://schemas.microsoft.com/office/drawing/2014/main" id="{76EB1672-DDCF-CFBF-93A2-9E5A5852F5B5}"/>
                </a:ext>
              </a:extLst>
            </p:cNvPr>
            <p:cNvSpPr/>
            <p:nvPr/>
          </p:nvSpPr>
          <p:spPr>
            <a:xfrm>
              <a:off x="7686815" y="6541671"/>
              <a:ext cx="146776" cy="146776"/>
            </a:xfrm>
            <a:custGeom>
              <a:avLst/>
              <a:gdLst>
                <a:gd name="connsiteX0" fmla="*/ 73389 w 146776"/>
                <a:gd name="connsiteY0" fmla="*/ 0 h 146776"/>
                <a:gd name="connsiteX1" fmla="*/ 0 w 146776"/>
                <a:gd name="connsiteY1" fmla="*/ 73388 h 146776"/>
                <a:gd name="connsiteX2" fmla="*/ 73389 w 146776"/>
                <a:gd name="connsiteY2" fmla="*/ 146776 h 146776"/>
                <a:gd name="connsiteX3" fmla="*/ 146777 w 146776"/>
                <a:gd name="connsiteY3" fmla="*/ 73388 h 146776"/>
                <a:gd name="connsiteX4" fmla="*/ 73389 w 146776"/>
                <a:gd name="connsiteY4" fmla="*/ 0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6776" h="146776">
                  <a:moveTo>
                    <a:pt x="73389" y="0"/>
                  </a:moveTo>
                  <a:cubicBezTo>
                    <a:pt x="32899" y="0"/>
                    <a:pt x="0" y="32898"/>
                    <a:pt x="0" y="73388"/>
                  </a:cubicBezTo>
                  <a:cubicBezTo>
                    <a:pt x="0" y="113878"/>
                    <a:pt x="32899" y="146776"/>
                    <a:pt x="73389" y="146776"/>
                  </a:cubicBezTo>
                  <a:cubicBezTo>
                    <a:pt x="113878" y="146776"/>
                    <a:pt x="146777" y="113878"/>
                    <a:pt x="146777" y="73388"/>
                  </a:cubicBezTo>
                  <a:cubicBezTo>
                    <a:pt x="146777" y="32898"/>
                    <a:pt x="113878" y="0"/>
                    <a:pt x="73389" y="0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任意形状 85">
              <a:extLst>
                <a:ext uri="{FF2B5EF4-FFF2-40B4-BE49-F238E27FC236}">
                  <a16:creationId xmlns:a16="http://schemas.microsoft.com/office/drawing/2014/main" id="{AB82932D-69AC-FD91-1146-E1C54BE0CC23}"/>
                </a:ext>
              </a:extLst>
            </p:cNvPr>
            <p:cNvSpPr/>
            <p:nvPr/>
          </p:nvSpPr>
          <p:spPr>
            <a:xfrm>
              <a:off x="7292670" y="5844167"/>
              <a:ext cx="394144" cy="146776"/>
            </a:xfrm>
            <a:custGeom>
              <a:avLst/>
              <a:gdLst>
                <a:gd name="connsiteX0" fmla="*/ 394145 w 394144"/>
                <a:gd name="connsiteY0" fmla="*/ 73388 h 146776"/>
                <a:gd name="connsiteX1" fmla="*/ 320757 w 394144"/>
                <a:gd name="connsiteY1" fmla="*/ 0 h 146776"/>
                <a:gd name="connsiteX2" fmla="*/ 73388 w 394144"/>
                <a:gd name="connsiteY2" fmla="*/ 0 h 146776"/>
                <a:gd name="connsiteX3" fmla="*/ 0 w 394144"/>
                <a:gd name="connsiteY3" fmla="*/ 73388 h 146776"/>
                <a:gd name="connsiteX4" fmla="*/ 73388 w 394144"/>
                <a:gd name="connsiteY4" fmla="*/ 146776 h 146776"/>
                <a:gd name="connsiteX5" fmla="*/ 320757 w 394144"/>
                <a:gd name="connsiteY5" fmla="*/ 146776 h 146776"/>
                <a:gd name="connsiteX6" fmla="*/ 394145 w 394144"/>
                <a:gd name="connsiteY6" fmla="*/ 73388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4144" h="146776">
                  <a:moveTo>
                    <a:pt x="394145" y="73388"/>
                  </a:moveTo>
                  <a:cubicBezTo>
                    <a:pt x="394145" y="32898"/>
                    <a:pt x="361247" y="0"/>
                    <a:pt x="320757" y="0"/>
                  </a:cubicBezTo>
                  <a:lnTo>
                    <a:pt x="73388" y="0"/>
                  </a:lnTo>
                  <a:cubicBezTo>
                    <a:pt x="32898" y="0"/>
                    <a:pt x="0" y="32898"/>
                    <a:pt x="0" y="73388"/>
                  </a:cubicBezTo>
                  <a:cubicBezTo>
                    <a:pt x="0" y="113878"/>
                    <a:pt x="32898" y="146776"/>
                    <a:pt x="73388" y="146776"/>
                  </a:cubicBezTo>
                  <a:lnTo>
                    <a:pt x="320757" y="146776"/>
                  </a:lnTo>
                  <a:cubicBezTo>
                    <a:pt x="361247" y="146776"/>
                    <a:pt x="394145" y="113878"/>
                    <a:pt x="394145" y="73388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任意形状 86">
              <a:extLst>
                <a:ext uri="{FF2B5EF4-FFF2-40B4-BE49-F238E27FC236}">
                  <a16:creationId xmlns:a16="http://schemas.microsoft.com/office/drawing/2014/main" id="{619859AD-4AA1-6C7D-A77A-276DEC7C2035}"/>
                </a:ext>
              </a:extLst>
            </p:cNvPr>
            <p:cNvSpPr/>
            <p:nvPr/>
          </p:nvSpPr>
          <p:spPr>
            <a:xfrm>
              <a:off x="7886418" y="5844167"/>
              <a:ext cx="146776" cy="146776"/>
            </a:xfrm>
            <a:custGeom>
              <a:avLst/>
              <a:gdLst>
                <a:gd name="connsiteX0" fmla="*/ 0 w 146776"/>
                <a:gd name="connsiteY0" fmla="*/ 73388 h 146776"/>
                <a:gd name="connsiteX1" fmla="*/ 73388 w 146776"/>
                <a:gd name="connsiteY1" fmla="*/ 146776 h 146776"/>
                <a:gd name="connsiteX2" fmla="*/ 146776 w 146776"/>
                <a:gd name="connsiteY2" fmla="*/ 73388 h 146776"/>
                <a:gd name="connsiteX3" fmla="*/ 73388 w 146776"/>
                <a:gd name="connsiteY3" fmla="*/ 0 h 146776"/>
                <a:gd name="connsiteX4" fmla="*/ 0 w 146776"/>
                <a:gd name="connsiteY4" fmla="*/ 73388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6776" h="146776">
                  <a:moveTo>
                    <a:pt x="0" y="73388"/>
                  </a:moveTo>
                  <a:cubicBezTo>
                    <a:pt x="0" y="113878"/>
                    <a:pt x="32898" y="146776"/>
                    <a:pt x="73388" y="146776"/>
                  </a:cubicBezTo>
                  <a:cubicBezTo>
                    <a:pt x="113878" y="146776"/>
                    <a:pt x="146776" y="113878"/>
                    <a:pt x="146776" y="73388"/>
                  </a:cubicBezTo>
                  <a:cubicBezTo>
                    <a:pt x="146776" y="32898"/>
                    <a:pt x="113878" y="0"/>
                    <a:pt x="73388" y="0"/>
                  </a:cubicBezTo>
                  <a:cubicBezTo>
                    <a:pt x="32898" y="0"/>
                    <a:pt x="0" y="32898"/>
                    <a:pt x="0" y="73388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5" name="任意形状 87">
              <a:extLst>
                <a:ext uri="{FF2B5EF4-FFF2-40B4-BE49-F238E27FC236}">
                  <a16:creationId xmlns:a16="http://schemas.microsoft.com/office/drawing/2014/main" id="{A5EF0249-A465-3793-FE9E-938CDCE9B970}"/>
                </a:ext>
              </a:extLst>
            </p:cNvPr>
            <p:cNvSpPr/>
            <p:nvPr/>
          </p:nvSpPr>
          <p:spPr>
            <a:xfrm>
              <a:off x="5663262" y="4721201"/>
              <a:ext cx="1539254" cy="146776"/>
            </a:xfrm>
            <a:custGeom>
              <a:avLst/>
              <a:gdLst>
                <a:gd name="connsiteX0" fmla="*/ 73388 w 1539254"/>
                <a:gd name="connsiteY0" fmla="*/ 146776 h 146776"/>
                <a:gd name="connsiteX1" fmla="*/ 1465866 w 1539254"/>
                <a:gd name="connsiteY1" fmla="*/ 146776 h 146776"/>
                <a:gd name="connsiteX2" fmla="*/ 1539254 w 1539254"/>
                <a:gd name="connsiteY2" fmla="*/ 73388 h 146776"/>
                <a:gd name="connsiteX3" fmla="*/ 1465866 w 1539254"/>
                <a:gd name="connsiteY3" fmla="*/ 0 h 146776"/>
                <a:gd name="connsiteX4" fmla="*/ 73388 w 1539254"/>
                <a:gd name="connsiteY4" fmla="*/ 0 h 146776"/>
                <a:gd name="connsiteX5" fmla="*/ 0 w 1539254"/>
                <a:gd name="connsiteY5" fmla="*/ 73388 h 146776"/>
                <a:gd name="connsiteX6" fmla="*/ 73388 w 1539254"/>
                <a:gd name="connsiteY6" fmla="*/ 146776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9254" h="146776">
                  <a:moveTo>
                    <a:pt x="73388" y="146776"/>
                  </a:moveTo>
                  <a:lnTo>
                    <a:pt x="1465866" y="146776"/>
                  </a:lnTo>
                  <a:cubicBezTo>
                    <a:pt x="1506356" y="146776"/>
                    <a:pt x="1539254" y="113878"/>
                    <a:pt x="1539254" y="73388"/>
                  </a:cubicBezTo>
                  <a:cubicBezTo>
                    <a:pt x="1539254" y="32898"/>
                    <a:pt x="1506356" y="0"/>
                    <a:pt x="1465866" y="0"/>
                  </a:cubicBezTo>
                  <a:lnTo>
                    <a:pt x="73388" y="0"/>
                  </a:lnTo>
                  <a:cubicBezTo>
                    <a:pt x="32898" y="0"/>
                    <a:pt x="0" y="32898"/>
                    <a:pt x="0" y="73388"/>
                  </a:cubicBezTo>
                  <a:cubicBezTo>
                    <a:pt x="0" y="113878"/>
                    <a:pt x="32898" y="146776"/>
                    <a:pt x="73388" y="146776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任意形状 88">
              <a:extLst>
                <a:ext uri="{FF2B5EF4-FFF2-40B4-BE49-F238E27FC236}">
                  <a16:creationId xmlns:a16="http://schemas.microsoft.com/office/drawing/2014/main" id="{22A71658-06DB-074C-CEE4-0092F1E8AF73}"/>
                </a:ext>
              </a:extLst>
            </p:cNvPr>
            <p:cNvSpPr/>
            <p:nvPr/>
          </p:nvSpPr>
          <p:spPr>
            <a:xfrm>
              <a:off x="7354354" y="4721201"/>
              <a:ext cx="146776" cy="146776"/>
            </a:xfrm>
            <a:custGeom>
              <a:avLst/>
              <a:gdLst>
                <a:gd name="connsiteX0" fmla="*/ 73388 w 146776"/>
                <a:gd name="connsiteY0" fmla="*/ 146776 h 146776"/>
                <a:gd name="connsiteX1" fmla="*/ 146776 w 146776"/>
                <a:gd name="connsiteY1" fmla="*/ 73388 h 146776"/>
                <a:gd name="connsiteX2" fmla="*/ 73388 w 146776"/>
                <a:gd name="connsiteY2" fmla="*/ 0 h 146776"/>
                <a:gd name="connsiteX3" fmla="*/ 0 w 146776"/>
                <a:gd name="connsiteY3" fmla="*/ 73388 h 146776"/>
                <a:gd name="connsiteX4" fmla="*/ 73388 w 146776"/>
                <a:gd name="connsiteY4" fmla="*/ 146776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6776" h="146776">
                  <a:moveTo>
                    <a:pt x="73388" y="146776"/>
                  </a:moveTo>
                  <a:cubicBezTo>
                    <a:pt x="113878" y="146776"/>
                    <a:pt x="146776" y="113878"/>
                    <a:pt x="146776" y="73388"/>
                  </a:cubicBezTo>
                  <a:cubicBezTo>
                    <a:pt x="146776" y="32898"/>
                    <a:pt x="113878" y="0"/>
                    <a:pt x="73388" y="0"/>
                  </a:cubicBezTo>
                  <a:cubicBezTo>
                    <a:pt x="32898" y="0"/>
                    <a:pt x="0" y="32898"/>
                    <a:pt x="0" y="73388"/>
                  </a:cubicBezTo>
                  <a:cubicBezTo>
                    <a:pt x="0" y="113878"/>
                    <a:pt x="32898" y="146776"/>
                    <a:pt x="73388" y="146776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任意形状 89">
              <a:extLst>
                <a:ext uri="{FF2B5EF4-FFF2-40B4-BE49-F238E27FC236}">
                  <a16:creationId xmlns:a16="http://schemas.microsoft.com/office/drawing/2014/main" id="{C2B444F5-881D-F387-723D-011D39D416D0}"/>
                </a:ext>
              </a:extLst>
            </p:cNvPr>
            <p:cNvSpPr/>
            <p:nvPr/>
          </p:nvSpPr>
          <p:spPr>
            <a:xfrm>
              <a:off x="8146124" y="6217118"/>
              <a:ext cx="540604" cy="146776"/>
            </a:xfrm>
            <a:custGeom>
              <a:avLst/>
              <a:gdLst>
                <a:gd name="connsiteX0" fmla="*/ 81612 w 540604"/>
                <a:gd name="connsiteY0" fmla="*/ 146776 h 146776"/>
                <a:gd name="connsiteX1" fmla="*/ 540605 w 540604"/>
                <a:gd name="connsiteY1" fmla="*/ 146776 h 146776"/>
                <a:gd name="connsiteX2" fmla="*/ 540605 w 540604"/>
                <a:gd name="connsiteY2" fmla="*/ 0 h 146776"/>
                <a:gd name="connsiteX3" fmla="*/ 0 w 540604"/>
                <a:gd name="connsiteY3" fmla="*/ 0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0604" h="146776">
                  <a:moveTo>
                    <a:pt x="81612" y="146776"/>
                  </a:moveTo>
                  <a:lnTo>
                    <a:pt x="540605" y="146776"/>
                  </a:lnTo>
                  <a:lnTo>
                    <a:pt x="5406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" name="任意形状 90">
              <a:extLst>
                <a:ext uri="{FF2B5EF4-FFF2-40B4-BE49-F238E27FC236}">
                  <a16:creationId xmlns:a16="http://schemas.microsoft.com/office/drawing/2014/main" id="{6CEE06CC-19E9-3F83-2278-EA59CA4013BF}"/>
                </a:ext>
              </a:extLst>
            </p:cNvPr>
            <p:cNvSpPr/>
            <p:nvPr/>
          </p:nvSpPr>
          <p:spPr>
            <a:xfrm>
              <a:off x="8233115" y="5844165"/>
              <a:ext cx="570339" cy="146778"/>
            </a:xfrm>
            <a:custGeom>
              <a:avLst/>
              <a:gdLst>
                <a:gd name="connsiteX0" fmla="*/ 0 w 570339"/>
                <a:gd name="connsiteY0" fmla="*/ 73390 h 146778"/>
                <a:gd name="connsiteX1" fmla="*/ 73388 w 570339"/>
                <a:gd name="connsiteY1" fmla="*/ 146779 h 146778"/>
                <a:gd name="connsiteX2" fmla="*/ 570340 w 570339"/>
                <a:gd name="connsiteY2" fmla="*/ 146779 h 146778"/>
                <a:gd name="connsiteX3" fmla="*/ 570340 w 570339"/>
                <a:gd name="connsiteY3" fmla="*/ 2 h 146778"/>
                <a:gd name="connsiteX4" fmla="*/ 73388 w 570339"/>
                <a:gd name="connsiteY4" fmla="*/ 2 h 146778"/>
                <a:gd name="connsiteX5" fmla="*/ 0 w 570339"/>
                <a:gd name="connsiteY5" fmla="*/ 73390 h 146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0339" h="146778">
                  <a:moveTo>
                    <a:pt x="0" y="73390"/>
                  </a:moveTo>
                  <a:cubicBezTo>
                    <a:pt x="0" y="113880"/>
                    <a:pt x="32581" y="146779"/>
                    <a:pt x="73388" y="146779"/>
                  </a:cubicBezTo>
                  <a:lnTo>
                    <a:pt x="570340" y="146779"/>
                  </a:lnTo>
                  <a:lnTo>
                    <a:pt x="570340" y="2"/>
                  </a:lnTo>
                  <a:lnTo>
                    <a:pt x="73388" y="2"/>
                  </a:lnTo>
                  <a:cubicBezTo>
                    <a:pt x="32898" y="-314"/>
                    <a:pt x="0" y="32900"/>
                    <a:pt x="0" y="73390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9" name="任意形状 91">
              <a:extLst>
                <a:ext uri="{FF2B5EF4-FFF2-40B4-BE49-F238E27FC236}">
                  <a16:creationId xmlns:a16="http://schemas.microsoft.com/office/drawing/2014/main" id="{6EB5B054-2D57-905C-F9D3-3B9D7BC62B9B}"/>
                </a:ext>
              </a:extLst>
            </p:cNvPr>
            <p:cNvSpPr/>
            <p:nvPr/>
          </p:nvSpPr>
          <p:spPr>
            <a:xfrm>
              <a:off x="7522957" y="5482920"/>
              <a:ext cx="146776" cy="146776"/>
            </a:xfrm>
            <a:custGeom>
              <a:avLst/>
              <a:gdLst>
                <a:gd name="connsiteX0" fmla="*/ 0 w 146776"/>
                <a:gd name="connsiteY0" fmla="*/ 73388 h 146776"/>
                <a:gd name="connsiteX1" fmla="*/ 73388 w 146776"/>
                <a:gd name="connsiteY1" fmla="*/ 146776 h 146776"/>
                <a:gd name="connsiteX2" fmla="*/ 146776 w 146776"/>
                <a:gd name="connsiteY2" fmla="*/ 73388 h 146776"/>
                <a:gd name="connsiteX3" fmla="*/ 73388 w 146776"/>
                <a:gd name="connsiteY3" fmla="*/ 0 h 146776"/>
                <a:gd name="connsiteX4" fmla="*/ 0 w 146776"/>
                <a:gd name="connsiteY4" fmla="*/ 73388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6776" h="146776">
                  <a:moveTo>
                    <a:pt x="0" y="73388"/>
                  </a:moveTo>
                  <a:cubicBezTo>
                    <a:pt x="0" y="113878"/>
                    <a:pt x="32898" y="146776"/>
                    <a:pt x="73388" y="146776"/>
                  </a:cubicBezTo>
                  <a:cubicBezTo>
                    <a:pt x="113878" y="146776"/>
                    <a:pt x="146776" y="113878"/>
                    <a:pt x="146776" y="73388"/>
                  </a:cubicBezTo>
                  <a:cubicBezTo>
                    <a:pt x="146776" y="32898"/>
                    <a:pt x="113878" y="0"/>
                    <a:pt x="73388" y="0"/>
                  </a:cubicBezTo>
                  <a:cubicBezTo>
                    <a:pt x="32898" y="0"/>
                    <a:pt x="0" y="32898"/>
                    <a:pt x="0" y="73388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0" name="任意形状 92">
              <a:extLst>
                <a:ext uri="{FF2B5EF4-FFF2-40B4-BE49-F238E27FC236}">
                  <a16:creationId xmlns:a16="http://schemas.microsoft.com/office/drawing/2014/main" id="{6BFF6229-FD70-CC89-D5DB-7EDA3DFDEE25}"/>
                </a:ext>
              </a:extLst>
            </p:cNvPr>
            <p:cNvSpPr/>
            <p:nvPr/>
          </p:nvSpPr>
          <p:spPr>
            <a:xfrm>
              <a:off x="7841816" y="5482920"/>
              <a:ext cx="689280" cy="146776"/>
            </a:xfrm>
            <a:custGeom>
              <a:avLst/>
              <a:gdLst>
                <a:gd name="connsiteX0" fmla="*/ 620637 w 689280"/>
                <a:gd name="connsiteY0" fmla="*/ 0 h 146776"/>
                <a:gd name="connsiteX1" fmla="*/ 73389 w 689280"/>
                <a:gd name="connsiteY1" fmla="*/ 0 h 146776"/>
                <a:gd name="connsiteX2" fmla="*/ 0 w 689280"/>
                <a:gd name="connsiteY2" fmla="*/ 73388 h 146776"/>
                <a:gd name="connsiteX3" fmla="*/ 73389 w 689280"/>
                <a:gd name="connsiteY3" fmla="*/ 146776 h 146776"/>
                <a:gd name="connsiteX4" fmla="*/ 689280 w 689280"/>
                <a:gd name="connsiteY4" fmla="*/ 146776 h 146776"/>
                <a:gd name="connsiteX5" fmla="*/ 620637 w 689280"/>
                <a:gd name="connsiteY5" fmla="*/ 0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9280" h="146776">
                  <a:moveTo>
                    <a:pt x="620637" y="0"/>
                  </a:moveTo>
                  <a:lnTo>
                    <a:pt x="73389" y="0"/>
                  </a:lnTo>
                  <a:cubicBezTo>
                    <a:pt x="32899" y="0"/>
                    <a:pt x="0" y="32898"/>
                    <a:pt x="0" y="73388"/>
                  </a:cubicBezTo>
                  <a:cubicBezTo>
                    <a:pt x="0" y="113878"/>
                    <a:pt x="32899" y="146776"/>
                    <a:pt x="73389" y="146776"/>
                  </a:cubicBezTo>
                  <a:lnTo>
                    <a:pt x="689280" y="146776"/>
                  </a:lnTo>
                  <a:lnTo>
                    <a:pt x="620637" y="0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" name="任意形状 93">
              <a:extLst>
                <a:ext uri="{FF2B5EF4-FFF2-40B4-BE49-F238E27FC236}">
                  <a16:creationId xmlns:a16="http://schemas.microsoft.com/office/drawing/2014/main" id="{DD869922-DCFF-E512-D924-BA8C2C140508}"/>
                </a:ext>
              </a:extLst>
            </p:cNvPr>
            <p:cNvSpPr/>
            <p:nvPr/>
          </p:nvSpPr>
          <p:spPr>
            <a:xfrm>
              <a:off x="8643392" y="5482920"/>
              <a:ext cx="611778" cy="146776"/>
            </a:xfrm>
            <a:custGeom>
              <a:avLst/>
              <a:gdLst>
                <a:gd name="connsiteX0" fmla="*/ 68643 w 611778"/>
                <a:gd name="connsiteY0" fmla="*/ 146776 h 146776"/>
                <a:gd name="connsiteX1" fmla="*/ 611779 w 611778"/>
                <a:gd name="connsiteY1" fmla="*/ 146776 h 146776"/>
                <a:gd name="connsiteX2" fmla="*/ 611779 w 611778"/>
                <a:gd name="connsiteY2" fmla="*/ 0 h 146776"/>
                <a:gd name="connsiteX3" fmla="*/ 0 w 611778"/>
                <a:gd name="connsiteY3" fmla="*/ 0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1778" h="146776">
                  <a:moveTo>
                    <a:pt x="68643" y="146776"/>
                  </a:moveTo>
                  <a:lnTo>
                    <a:pt x="611779" y="146776"/>
                  </a:lnTo>
                  <a:lnTo>
                    <a:pt x="6117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2" name="任意形状 94">
              <a:extLst>
                <a:ext uri="{FF2B5EF4-FFF2-40B4-BE49-F238E27FC236}">
                  <a16:creationId xmlns:a16="http://schemas.microsoft.com/office/drawing/2014/main" id="{61B476A3-4FEF-3319-DBC5-D02FE73DA074}"/>
                </a:ext>
              </a:extLst>
            </p:cNvPr>
            <p:cNvSpPr/>
            <p:nvPr/>
          </p:nvSpPr>
          <p:spPr>
            <a:xfrm>
              <a:off x="8005674" y="6541671"/>
              <a:ext cx="1304854" cy="146776"/>
            </a:xfrm>
            <a:custGeom>
              <a:avLst/>
              <a:gdLst>
                <a:gd name="connsiteX0" fmla="*/ 0 w 1304854"/>
                <a:gd name="connsiteY0" fmla="*/ 73388 h 146776"/>
                <a:gd name="connsiteX1" fmla="*/ 73388 w 1304854"/>
                <a:gd name="connsiteY1" fmla="*/ 146776 h 146776"/>
                <a:gd name="connsiteX2" fmla="*/ 1304855 w 1304854"/>
                <a:gd name="connsiteY2" fmla="*/ 146776 h 146776"/>
                <a:gd name="connsiteX3" fmla="*/ 1304855 w 1304854"/>
                <a:gd name="connsiteY3" fmla="*/ 0 h 146776"/>
                <a:gd name="connsiteX4" fmla="*/ 73388 w 1304854"/>
                <a:gd name="connsiteY4" fmla="*/ 0 h 146776"/>
                <a:gd name="connsiteX5" fmla="*/ 0 w 1304854"/>
                <a:gd name="connsiteY5" fmla="*/ 73388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4854" h="146776">
                  <a:moveTo>
                    <a:pt x="0" y="73388"/>
                  </a:moveTo>
                  <a:cubicBezTo>
                    <a:pt x="0" y="113878"/>
                    <a:pt x="32899" y="146776"/>
                    <a:pt x="73388" y="146776"/>
                  </a:cubicBezTo>
                  <a:lnTo>
                    <a:pt x="1304855" y="146776"/>
                  </a:lnTo>
                  <a:lnTo>
                    <a:pt x="1304855" y="0"/>
                  </a:lnTo>
                  <a:lnTo>
                    <a:pt x="73388" y="0"/>
                  </a:lnTo>
                  <a:cubicBezTo>
                    <a:pt x="32899" y="0"/>
                    <a:pt x="0" y="32898"/>
                    <a:pt x="0" y="73388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3" name="任意形状 95">
              <a:extLst>
                <a:ext uri="{FF2B5EF4-FFF2-40B4-BE49-F238E27FC236}">
                  <a16:creationId xmlns:a16="http://schemas.microsoft.com/office/drawing/2014/main" id="{C556DF63-8AF4-3209-4BBD-4E5DB72322DD}"/>
                </a:ext>
              </a:extLst>
            </p:cNvPr>
            <p:cNvSpPr/>
            <p:nvPr/>
          </p:nvSpPr>
          <p:spPr>
            <a:xfrm>
              <a:off x="9051139" y="5844167"/>
              <a:ext cx="259073" cy="146776"/>
            </a:xfrm>
            <a:custGeom>
              <a:avLst/>
              <a:gdLst>
                <a:gd name="connsiteX0" fmla="*/ 0 w 259073"/>
                <a:gd name="connsiteY0" fmla="*/ 73388 h 146776"/>
                <a:gd name="connsiteX1" fmla="*/ 73388 w 259073"/>
                <a:gd name="connsiteY1" fmla="*/ 146776 h 146776"/>
                <a:gd name="connsiteX2" fmla="*/ 259073 w 259073"/>
                <a:gd name="connsiteY2" fmla="*/ 146776 h 146776"/>
                <a:gd name="connsiteX3" fmla="*/ 259073 w 259073"/>
                <a:gd name="connsiteY3" fmla="*/ 0 h 146776"/>
                <a:gd name="connsiteX4" fmla="*/ 73388 w 259073"/>
                <a:gd name="connsiteY4" fmla="*/ 0 h 146776"/>
                <a:gd name="connsiteX5" fmla="*/ 0 w 259073"/>
                <a:gd name="connsiteY5" fmla="*/ 73388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9073" h="146776">
                  <a:moveTo>
                    <a:pt x="0" y="73388"/>
                  </a:moveTo>
                  <a:cubicBezTo>
                    <a:pt x="0" y="113878"/>
                    <a:pt x="32899" y="146776"/>
                    <a:pt x="73388" y="146776"/>
                  </a:cubicBezTo>
                  <a:lnTo>
                    <a:pt x="259073" y="146776"/>
                  </a:lnTo>
                  <a:lnTo>
                    <a:pt x="259073" y="0"/>
                  </a:lnTo>
                  <a:lnTo>
                    <a:pt x="73388" y="0"/>
                  </a:lnTo>
                  <a:cubicBezTo>
                    <a:pt x="32899" y="0"/>
                    <a:pt x="0" y="32898"/>
                    <a:pt x="0" y="73388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" name="任意形状 96">
              <a:extLst>
                <a:ext uri="{FF2B5EF4-FFF2-40B4-BE49-F238E27FC236}">
                  <a16:creationId xmlns:a16="http://schemas.microsoft.com/office/drawing/2014/main" id="{2189080C-85F7-980E-4C27-C6588E6CA468}"/>
                </a:ext>
              </a:extLst>
            </p:cNvPr>
            <p:cNvSpPr/>
            <p:nvPr/>
          </p:nvSpPr>
          <p:spPr>
            <a:xfrm>
              <a:off x="8845842" y="6217118"/>
              <a:ext cx="464686" cy="146776"/>
            </a:xfrm>
            <a:custGeom>
              <a:avLst/>
              <a:gdLst>
                <a:gd name="connsiteX0" fmla="*/ 0 w 464686"/>
                <a:gd name="connsiteY0" fmla="*/ 73388 h 146776"/>
                <a:gd name="connsiteX1" fmla="*/ 73388 w 464686"/>
                <a:gd name="connsiteY1" fmla="*/ 146776 h 146776"/>
                <a:gd name="connsiteX2" fmla="*/ 464686 w 464686"/>
                <a:gd name="connsiteY2" fmla="*/ 146776 h 146776"/>
                <a:gd name="connsiteX3" fmla="*/ 464686 w 464686"/>
                <a:gd name="connsiteY3" fmla="*/ 0 h 146776"/>
                <a:gd name="connsiteX4" fmla="*/ 73388 w 464686"/>
                <a:gd name="connsiteY4" fmla="*/ 0 h 146776"/>
                <a:gd name="connsiteX5" fmla="*/ 0 w 464686"/>
                <a:gd name="connsiteY5" fmla="*/ 73388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4686" h="146776">
                  <a:moveTo>
                    <a:pt x="0" y="73388"/>
                  </a:moveTo>
                  <a:cubicBezTo>
                    <a:pt x="0" y="113878"/>
                    <a:pt x="32898" y="146776"/>
                    <a:pt x="73388" y="146776"/>
                  </a:cubicBezTo>
                  <a:lnTo>
                    <a:pt x="464686" y="146776"/>
                  </a:lnTo>
                  <a:lnTo>
                    <a:pt x="464686" y="0"/>
                  </a:lnTo>
                  <a:lnTo>
                    <a:pt x="73388" y="0"/>
                  </a:lnTo>
                  <a:cubicBezTo>
                    <a:pt x="32898" y="0"/>
                    <a:pt x="0" y="32898"/>
                    <a:pt x="0" y="73388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5" name="任意形状 97">
              <a:extLst>
                <a:ext uri="{FF2B5EF4-FFF2-40B4-BE49-F238E27FC236}">
                  <a16:creationId xmlns:a16="http://schemas.microsoft.com/office/drawing/2014/main" id="{81B3E1F2-B385-4A4C-A68B-94659659D038}"/>
                </a:ext>
              </a:extLst>
            </p:cNvPr>
            <p:cNvSpPr/>
            <p:nvPr/>
          </p:nvSpPr>
          <p:spPr>
            <a:xfrm>
              <a:off x="7660195" y="4721201"/>
              <a:ext cx="660858" cy="146776"/>
            </a:xfrm>
            <a:custGeom>
              <a:avLst/>
              <a:gdLst>
                <a:gd name="connsiteX0" fmla="*/ 75651 w 660858"/>
                <a:gd name="connsiteY0" fmla="*/ 146776 h 146776"/>
                <a:gd name="connsiteX1" fmla="*/ 587471 w 660858"/>
                <a:gd name="connsiteY1" fmla="*/ 146776 h 146776"/>
                <a:gd name="connsiteX2" fmla="*/ 660859 w 660858"/>
                <a:gd name="connsiteY2" fmla="*/ 73388 h 146776"/>
                <a:gd name="connsiteX3" fmla="*/ 587471 w 660858"/>
                <a:gd name="connsiteY3" fmla="*/ 0 h 146776"/>
                <a:gd name="connsiteX4" fmla="*/ 73437 w 660858"/>
                <a:gd name="connsiteY4" fmla="*/ 0 h 146776"/>
                <a:gd name="connsiteX5" fmla="*/ 1631 w 660858"/>
                <a:gd name="connsiteY5" fmla="*/ 89204 h 146776"/>
                <a:gd name="connsiteX6" fmla="*/ 75651 w 660858"/>
                <a:gd name="connsiteY6" fmla="*/ 146776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858" h="146776">
                  <a:moveTo>
                    <a:pt x="75651" y="146776"/>
                  </a:moveTo>
                  <a:lnTo>
                    <a:pt x="587471" y="146776"/>
                  </a:lnTo>
                  <a:cubicBezTo>
                    <a:pt x="627961" y="146776"/>
                    <a:pt x="660859" y="113878"/>
                    <a:pt x="660859" y="73388"/>
                  </a:cubicBezTo>
                  <a:cubicBezTo>
                    <a:pt x="660859" y="32898"/>
                    <a:pt x="627961" y="0"/>
                    <a:pt x="587471" y="0"/>
                  </a:cubicBezTo>
                  <a:lnTo>
                    <a:pt x="73437" y="0"/>
                  </a:lnTo>
                  <a:cubicBezTo>
                    <a:pt x="27569" y="0"/>
                    <a:pt x="-8176" y="41755"/>
                    <a:pt x="1631" y="89204"/>
                  </a:cubicBezTo>
                  <a:cubicBezTo>
                    <a:pt x="8906" y="123052"/>
                    <a:pt x="40539" y="146776"/>
                    <a:pt x="75651" y="146776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6" name="任意形状 98">
              <a:extLst>
                <a:ext uri="{FF2B5EF4-FFF2-40B4-BE49-F238E27FC236}">
                  <a16:creationId xmlns:a16="http://schemas.microsoft.com/office/drawing/2014/main" id="{E1E5AB84-BCCB-FC7A-5A86-8379EDF325F4}"/>
                </a:ext>
              </a:extLst>
            </p:cNvPr>
            <p:cNvSpPr/>
            <p:nvPr/>
          </p:nvSpPr>
          <p:spPr>
            <a:xfrm>
              <a:off x="8511799" y="4720885"/>
              <a:ext cx="798413" cy="147092"/>
            </a:xfrm>
            <a:custGeom>
              <a:avLst/>
              <a:gdLst>
                <a:gd name="connsiteX0" fmla="*/ 0 w 798413"/>
                <a:gd name="connsiteY0" fmla="*/ 73704 h 147092"/>
                <a:gd name="connsiteX1" fmla="*/ 73388 w 798413"/>
                <a:gd name="connsiteY1" fmla="*/ 147093 h 147092"/>
                <a:gd name="connsiteX2" fmla="*/ 798413 w 798413"/>
                <a:gd name="connsiteY2" fmla="*/ 147093 h 147092"/>
                <a:gd name="connsiteX3" fmla="*/ 798413 w 798413"/>
                <a:gd name="connsiteY3" fmla="*/ 0 h 147092"/>
                <a:gd name="connsiteX4" fmla="*/ 73705 w 798413"/>
                <a:gd name="connsiteY4" fmla="*/ 0 h 147092"/>
                <a:gd name="connsiteX5" fmla="*/ 0 w 798413"/>
                <a:gd name="connsiteY5" fmla="*/ 73704 h 147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8413" h="147092">
                  <a:moveTo>
                    <a:pt x="0" y="73704"/>
                  </a:moveTo>
                  <a:cubicBezTo>
                    <a:pt x="0" y="114194"/>
                    <a:pt x="32899" y="147093"/>
                    <a:pt x="73388" y="147093"/>
                  </a:cubicBezTo>
                  <a:lnTo>
                    <a:pt x="798413" y="147093"/>
                  </a:lnTo>
                  <a:lnTo>
                    <a:pt x="798413" y="0"/>
                  </a:lnTo>
                  <a:lnTo>
                    <a:pt x="73705" y="0"/>
                  </a:lnTo>
                  <a:cubicBezTo>
                    <a:pt x="32899" y="0"/>
                    <a:pt x="0" y="32898"/>
                    <a:pt x="0" y="73704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7" name="任意形状 99">
              <a:extLst>
                <a:ext uri="{FF2B5EF4-FFF2-40B4-BE49-F238E27FC236}">
                  <a16:creationId xmlns:a16="http://schemas.microsoft.com/office/drawing/2014/main" id="{50FECC30-DE52-F71B-F0D5-0A26D05DDF8D}"/>
                </a:ext>
              </a:extLst>
            </p:cNvPr>
            <p:cNvSpPr/>
            <p:nvPr/>
          </p:nvSpPr>
          <p:spPr>
            <a:xfrm>
              <a:off x="8787322" y="5102061"/>
              <a:ext cx="146776" cy="146776"/>
            </a:xfrm>
            <a:custGeom>
              <a:avLst/>
              <a:gdLst>
                <a:gd name="connsiteX0" fmla="*/ 146776 w 146776"/>
                <a:gd name="connsiteY0" fmla="*/ 73388 h 146776"/>
                <a:gd name="connsiteX1" fmla="*/ 73388 w 146776"/>
                <a:gd name="connsiteY1" fmla="*/ 0 h 146776"/>
                <a:gd name="connsiteX2" fmla="*/ 0 w 146776"/>
                <a:gd name="connsiteY2" fmla="*/ 73388 h 146776"/>
                <a:gd name="connsiteX3" fmla="*/ 73388 w 146776"/>
                <a:gd name="connsiteY3" fmla="*/ 146776 h 146776"/>
                <a:gd name="connsiteX4" fmla="*/ 146776 w 146776"/>
                <a:gd name="connsiteY4" fmla="*/ 73388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6776" h="146776">
                  <a:moveTo>
                    <a:pt x="146776" y="73388"/>
                  </a:moveTo>
                  <a:cubicBezTo>
                    <a:pt x="146776" y="32898"/>
                    <a:pt x="113878" y="0"/>
                    <a:pt x="73388" y="0"/>
                  </a:cubicBezTo>
                  <a:cubicBezTo>
                    <a:pt x="32898" y="0"/>
                    <a:pt x="0" y="32898"/>
                    <a:pt x="0" y="73388"/>
                  </a:cubicBezTo>
                  <a:cubicBezTo>
                    <a:pt x="0" y="113878"/>
                    <a:pt x="32898" y="146776"/>
                    <a:pt x="73388" y="146776"/>
                  </a:cubicBezTo>
                  <a:cubicBezTo>
                    <a:pt x="114194" y="146776"/>
                    <a:pt x="146776" y="114194"/>
                    <a:pt x="146776" y="73388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8" name="任意形状 100">
              <a:extLst>
                <a:ext uri="{FF2B5EF4-FFF2-40B4-BE49-F238E27FC236}">
                  <a16:creationId xmlns:a16="http://schemas.microsoft.com/office/drawing/2014/main" id="{26AEA1C5-6FE1-A4FC-6332-7B39F3805DF9}"/>
                </a:ext>
              </a:extLst>
            </p:cNvPr>
            <p:cNvSpPr/>
            <p:nvPr/>
          </p:nvSpPr>
          <p:spPr>
            <a:xfrm>
              <a:off x="6889984" y="5102061"/>
              <a:ext cx="1133404" cy="146776"/>
            </a:xfrm>
            <a:custGeom>
              <a:avLst/>
              <a:gdLst>
                <a:gd name="connsiteX0" fmla="*/ 1064445 w 1133404"/>
                <a:gd name="connsiteY0" fmla="*/ 0 h 146776"/>
                <a:gd name="connsiteX1" fmla="*/ 0 w 1133404"/>
                <a:gd name="connsiteY1" fmla="*/ 0 h 146776"/>
                <a:gd name="connsiteX2" fmla="*/ 81613 w 1133404"/>
                <a:gd name="connsiteY2" fmla="*/ 146776 h 146776"/>
                <a:gd name="connsiteX3" fmla="*/ 1133405 w 1133404"/>
                <a:gd name="connsiteY3" fmla="*/ 146776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3404" h="146776">
                  <a:moveTo>
                    <a:pt x="1064445" y="0"/>
                  </a:moveTo>
                  <a:lnTo>
                    <a:pt x="0" y="0"/>
                  </a:lnTo>
                  <a:lnTo>
                    <a:pt x="81613" y="146776"/>
                  </a:lnTo>
                  <a:lnTo>
                    <a:pt x="1133405" y="146776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9" name="任意形状 101">
              <a:extLst>
                <a:ext uri="{FF2B5EF4-FFF2-40B4-BE49-F238E27FC236}">
                  <a16:creationId xmlns:a16="http://schemas.microsoft.com/office/drawing/2014/main" id="{FACB878F-F33C-8294-3C79-2344D858E511}"/>
                </a:ext>
              </a:extLst>
            </p:cNvPr>
            <p:cNvSpPr/>
            <p:nvPr/>
          </p:nvSpPr>
          <p:spPr>
            <a:xfrm>
              <a:off x="5663262" y="5102061"/>
              <a:ext cx="1184649" cy="146776"/>
            </a:xfrm>
            <a:custGeom>
              <a:avLst/>
              <a:gdLst>
                <a:gd name="connsiteX0" fmla="*/ 73388 w 1184649"/>
                <a:gd name="connsiteY0" fmla="*/ 146776 h 146776"/>
                <a:gd name="connsiteX1" fmla="*/ 1184650 w 1184649"/>
                <a:gd name="connsiteY1" fmla="*/ 146776 h 146776"/>
                <a:gd name="connsiteX2" fmla="*/ 1103037 w 1184649"/>
                <a:gd name="connsiteY2" fmla="*/ 0 h 146776"/>
                <a:gd name="connsiteX3" fmla="*/ 73388 w 1184649"/>
                <a:gd name="connsiteY3" fmla="*/ 0 h 146776"/>
                <a:gd name="connsiteX4" fmla="*/ 0 w 1184649"/>
                <a:gd name="connsiteY4" fmla="*/ 73388 h 146776"/>
                <a:gd name="connsiteX5" fmla="*/ 73388 w 1184649"/>
                <a:gd name="connsiteY5" fmla="*/ 146776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84649" h="146776">
                  <a:moveTo>
                    <a:pt x="73388" y="146776"/>
                  </a:moveTo>
                  <a:lnTo>
                    <a:pt x="1184650" y="146776"/>
                  </a:lnTo>
                  <a:lnTo>
                    <a:pt x="1103037" y="0"/>
                  </a:lnTo>
                  <a:lnTo>
                    <a:pt x="73388" y="0"/>
                  </a:lnTo>
                  <a:cubicBezTo>
                    <a:pt x="32898" y="0"/>
                    <a:pt x="0" y="32898"/>
                    <a:pt x="0" y="73388"/>
                  </a:cubicBezTo>
                  <a:cubicBezTo>
                    <a:pt x="0" y="114194"/>
                    <a:pt x="32582" y="146776"/>
                    <a:pt x="73388" y="146776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0" name="任意形状 102">
              <a:extLst>
                <a:ext uri="{FF2B5EF4-FFF2-40B4-BE49-F238E27FC236}">
                  <a16:creationId xmlns:a16="http://schemas.microsoft.com/office/drawing/2014/main" id="{7CDA73D1-B6B8-6150-6D7D-AFF0473BDF3A}"/>
                </a:ext>
              </a:extLst>
            </p:cNvPr>
            <p:cNvSpPr/>
            <p:nvPr/>
          </p:nvSpPr>
          <p:spPr>
            <a:xfrm>
              <a:off x="8094878" y="5102061"/>
              <a:ext cx="533330" cy="146776"/>
            </a:xfrm>
            <a:custGeom>
              <a:avLst/>
              <a:gdLst>
                <a:gd name="connsiteX0" fmla="*/ 68644 w 533330"/>
                <a:gd name="connsiteY0" fmla="*/ 146776 h 146776"/>
                <a:gd name="connsiteX1" fmla="*/ 533330 w 533330"/>
                <a:gd name="connsiteY1" fmla="*/ 146776 h 146776"/>
                <a:gd name="connsiteX2" fmla="*/ 533330 w 533330"/>
                <a:gd name="connsiteY2" fmla="*/ 0 h 146776"/>
                <a:gd name="connsiteX3" fmla="*/ 0 w 533330"/>
                <a:gd name="connsiteY3" fmla="*/ 0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3330" h="146776">
                  <a:moveTo>
                    <a:pt x="68644" y="146776"/>
                  </a:moveTo>
                  <a:lnTo>
                    <a:pt x="533330" y="146776"/>
                  </a:lnTo>
                  <a:lnTo>
                    <a:pt x="53333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" name="任意形状 103">
              <a:extLst>
                <a:ext uri="{FF2B5EF4-FFF2-40B4-BE49-F238E27FC236}">
                  <a16:creationId xmlns:a16="http://schemas.microsoft.com/office/drawing/2014/main" id="{18159843-8952-4453-4FD2-72B471B2343E}"/>
                </a:ext>
              </a:extLst>
            </p:cNvPr>
            <p:cNvSpPr/>
            <p:nvPr/>
          </p:nvSpPr>
          <p:spPr>
            <a:xfrm>
              <a:off x="9084670" y="5102060"/>
              <a:ext cx="208460" cy="146776"/>
            </a:xfrm>
            <a:custGeom>
              <a:avLst/>
              <a:gdLst>
                <a:gd name="connsiteX0" fmla="*/ 0 w 208460"/>
                <a:gd name="connsiteY0" fmla="*/ 0 h 146776"/>
                <a:gd name="connsiteX1" fmla="*/ 208460 w 208460"/>
                <a:gd name="connsiteY1" fmla="*/ 0 h 146776"/>
                <a:gd name="connsiteX2" fmla="*/ 208460 w 208460"/>
                <a:gd name="connsiteY2" fmla="*/ 146777 h 146776"/>
                <a:gd name="connsiteX3" fmla="*/ 0 w 208460"/>
                <a:gd name="connsiteY3" fmla="*/ 146777 h 1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8460" h="146776">
                  <a:moveTo>
                    <a:pt x="0" y="0"/>
                  </a:moveTo>
                  <a:lnTo>
                    <a:pt x="208460" y="0"/>
                  </a:lnTo>
                  <a:lnTo>
                    <a:pt x="208460" y="146777"/>
                  </a:lnTo>
                  <a:lnTo>
                    <a:pt x="0" y="146777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2" name="任意形状 104">
              <a:extLst>
                <a:ext uri="{FF2B5EF4-FFF2-40B4-BE49-F238E27FC236}">
                  <a16:creationId xmlns:a16="http://schemas.microsoft.com/office/drawing/2014/main" id="{BD7DF398-DDC3-576D-0B8E-37365446231A}"/>
                </a:ext>
              </a:extLst>
            </p:cNvPr>
            <p:cNvSpPr/>
            <p:nvPr/>
          </p:nvSpPr>
          <p:spPr>
            <a:xfrm>
              <a:off x="6671820" y="5690351"/>
              <a:ext cx="432783" cy="781095"/>
            </a:xfrm>
            <a:custGeom>
              <a:avLst/>
              <a:gdLst>
                <a:gd name="connsiteX0" fmla="*/ 133704 w 432783"/>
                <a:gd name="connsiteY0" fmla="*/ 28234 h 781095"/>
                <a:gd name="connsiteX1" fmla="*/ 52407 w 432783"/>
                <a:gd name="connsiteY1" fmla="*/ 6091 h 781095"/>
                <a:gd name="connsiteX2" fmla="*/ 846 w 432783"/>
                <a:gd name="connsiteY2" fmla="*/ 79479 h 781095"/>
                <a:gd name="connsiteX3" fmla="*/ 35009 w 432783"/>
                <a:gd name="connsiteY3" fmla="*/ 155398 h 781095"/>
                <a:gd name="connsiteX4" fmla="*/ 188745 w 432783"/>
                <a:gd name="connsiteY4" fmla="*/ 344562 h 781095"/>
                <a:gd name="connsiteX5" fmla="*/ 239357 w 432783"/>
                <a:gd name="connsiteY5" fmla="*/ 406879 h 781095"/>
                <a:gd name="connsiteX6" fmla="*/ 234612 w 432783"/>
                <a:gd name="connsiteY6" fmla="*/ 412889 h 781095"/>
                <a:gd name="connsiteX7" fmla="*/ 219113 w 432783"/>
                <a:gd name="connsiteY7" fmla="*/ 430920 h 781095"/>
                <a:gd name="connsiteX8" fmla="*/ 156796 w 432783"/>
                <a:gd name="connsiteY8" fmla="*/ 497349 h 781095"/>
                <a:gd name="connsiteX9" fmla="*/ 26152 w 432783"/>
                <a:gd name="connsiteY9" fmla="*/ 638431 h 781095"/>
                <a:gd name="connsiteX10" fmla="*/ 28683 w 432783"/>
                <a:gd name="connsiteY10" fmla="*/ 759269 h 781095"/>
                <a:gd name="connsiteX11" fmla="*/ 77714 w 432783"/>
                <a:gd name="connsiteY11" fmla="*/ 781096 h 781095"/>
                <a:gd name="connsiteX12" fmla="*/ 88785 w 432783"/>
                <a:gd name="connsiteY12" fmla="*/ 780147 h 781095"/>
                <a:gd name="connsiteX13" fmla="*/ 141928 w 432783"/>
                <a:gd name="connsiteY13" fmla="*/ 746932 h 781095"/>
                <a:gd name="connsiteX14" fmla="*/ 409858 w 432783"/>
                <a:gd name="connsiteY14" fmla="*/ 460971 h 781095"/>
                <a:gd name="connsiteX15" fmla="*/ 417450 w 432783"/>
                <a:gd name="connsiteY15" fmla="*/ 373032 h 781095"/>
                <a:gd name="connsiteX16" fmla="*/ 133704 w 432783"/>
                <a:gd name="connsiteY16" fmla="*/ 28234 h 781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2783" h="781095">
                  <a:moveTo>
                    <a:pt x="133704" y="28234"/>
                  </a:moveTo>
                  <a:cubicBezTo>
                    <a:pt x="110928" y="1029"/>
                    <a:pt x="82142" y="-6879"/>
                    <a:pt x="52407" y="6091"/>
                  </a:cubicBezTo>
                  <a:cubicBezTo>
                    <a:pt x="21407" y="19693"/>
                    <a:pt x="3376" y="44999"/>
                    <a:pt x="846" y="79479"/>
                  </a:cubicBezTo>
                  <a:cubicBezTo>
                    <a:pt x="-1685" y="110479"/>
                    <a:pt x="17295" y="133887"/>
                    <a:pt x="35009" y="155398"/>
                  </a:cubicBezTo>
                  <a:cubicBezTo>
                    <a:pt x="86255" y="218347"/>
                    <a:pt x="137183" y="281297"/>
                    <a:pt x="188745" y="344562"/>
                  </a:cubicBezTo>
                  <a:lnTo>
                    <a:pt x="239357" y="406879"/>
                  </a:lnTo>
                  <a:lnTo>
                    <a:pt x="234612" y="412889"/>
                  </a:lnTo>
                  <a:cubicBezTo>
                    <a:pt x="228919" y="419848"/>
                    <a:pt x="224174" y="425542"/>
                    <a:pt x="219113" y="430920"/>
                  </a:cubicBezTo>
                  <a:cubicBezTo>
                    <a:pt x="198551" y="453063"/>
                    <a:pt x="177673" y="475206"/>
                    <a:pt x="156796" y="497349"/>
                  </a:cubicBezTo>
                  <a:cubicBezTo>
                    <a:pt x="113775" y="543216"/>
                    <a:pt x="69173" y="590666"/>
                    <a:pt x="26152" y="638431"/>
                  </a:cubicBezTo>
                  <a:cubicBezTo>
                    <a:pt x="-9593" y="677972"/>
                    <a:pt x="-8644" y="724473"/>
                    <a:pt x="28683" y="759269"/>
                  </a:cubicBezTo>
                  <a:cubicBezTo>
                    <a:pt x="44183" y="773820"/>
                    <a:pt x="60632" y="781096"/>
                    <a:pt x="77714" y="781096"/>
                  </a:cubicBezTo>
                  <a:cubicBezTo>
                    <a:pt x="81193" y="781096"/>
                    <a:pt x="84989" y="780779"/>
                    <a:pt x="88785" y="780147"/>
                  </a:cubicBezTo>
                  <a:cubicBezTo>
                    <a:pt x="106499" y="776983"/>
                    <a:pt x="124530" y="765912"/>
                    <a:pt x="141928" y="746932"/>
                  </a:cubicBezTo>
                  <a:cubicBezTo>
                    <a:pt x="231133" y="651401"/>
                    <a:pt x="320338" y="556186"/>
                    <a:pt x="409858" y="460971"/>
                  </a:cubicBezTo>
                  <a:cubicBezTo>
                    <a:pt x="444971" y="423645"/>
                    <a:pt x="433267" y="392644"/>
                    <a:pt x="417450" y="373032"/>
                  </a:cubicBezTo>
                  <a:cubicBezTo>
                    <a:pt x="303256" y="233215"/>
                    <a:pt x="215949" y="126928"/>
                    <a:pt x="133704" y="28234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3" name="任意形状 105">
              <a:extLst>
                <a:ext uri="{FF2B5EF4-FFF2-40B4-BE49-F238E27FC236}">
                  <a16:creationId xmlns:a16="http://schemas.microsoft.com/office/drawing/2014/main" id="{030F8988-8C47-7137-9487-83D87A3617B7}"/>
                </a:ext>
              </a:extLst>
            </p:cNvPr>
            <p:cNvSpPr/>
            <p:nvPr/>
          </p:nvSpPr>
          <p:spPr>
            <a:xfrm>
              <a:off x="5659091" y="5690664"/>
              <a:ext cx="428295" cy="780465"/>
            </a:xfrm>
            <a:custGeom>
              <a:avLst/>
              <a:gdLst>
                <a:gd name="connsiteX0" fmla="*/ 344224 w 428295"/>
                <a:gd name="connsiteY0" fmla="*/ 573587 h 780465"/>
                <a:gd name="connsiteX1" fmla="*/ 215479 w 428295"/>
                <a:gd name="connsiteY1" fmla="*/ 438198 h 780465"/>
                <a:gd name="connsiteX2" fmla="*/ 213264 w 428295"/>
                <a:gd name="connsiteY2" fmla="*/ 375565 h 780465"/>
                <a:gd name="connsiteX3" fmla="*/ 328091 w 428295"/>
                <a:gd name="connsiteY3" fmla="*/ 236697 h 780465"/>
                <a:gd name="connsiteX4" fmla="*/ 393572 w 428295"/>
                <a:gd name="connsiteY4" fmla="*/ 156350 h 780465"/>
                <a:gd name="connsiteX5" fmla="*/ 426469 w 428295"/>
                <a:gd name="connsiteY5" fmla="*/ 80115 h 780465"/>
                <a:gd name="connsiteX6" fmla="*/ 376174 w 428295"/>
                <a:gd name="connsiteY6" fmla="*/ 6094 h 780465"/>
                <a:gd name="connsiteX7" fmla="*/ 286652 w 428295"/>
                <a:gd name="connsiteY7" fmla="*/ 36461 h 780465"/>
                <a:gd name="connsiteX8" fmla="*/ 193019 w 428295"/>
                <a:gd name="connsiteY8" fmla="*/ 150972 h 780465"/>
                <a:gd name="connsiteX9" fmla="*/ 26314 w 428295"/>
                <a:gd name="connsiteY9" fmla="*/ 353106 h 780465"/>
                <a:gd name="connsiteX10" fmla="*/ 31692 w 428295"/>
                <a:gd name="connsiteY10" fmla="*/ 474576 h 780465"/>
                <a:gd name="connsiteX11" fmla="*/ 273683 w 428295"/>
                <a:gd name="connsiteY11" fmla="*/ 732067 h 780465"/>
                <a:gd name="connsiteX12" fmla="*/ 279377 w 428295"/>
                <a:gd name="connsiteY12" fmla="*/ 738078 h 780465"/>
                <a:gd name="connsiteX13" fmla="*/ 350551 w 428295"/>
                <a:gd name="connsiteY13" fmla="*/ 780465 h 780465"/>
                <a:gd name="connsiteX14" fmla="*/ 352132 w 428295"/>
                <a:gd name="connsiteY14" fmla="*/ 780465 h 780465"/>
                <a:gd name="connsiteX15" fmla="*/ 401480 w 428295"/>
                <a:gd name="connsiteY15" fmla="*/ 757690 h 780465"/>
                <a:gd name="connsiteX16" fmla="*/ 393888 w 428295"/>
                <a:gd name="connsiteY16" fmla="*/ 626730 h 780465"/>
                <a:gd name="connsiteX17" fmla="*/ 344224 w 428295"/>
                <a:gd name="connsiteY17" fmla="*/ 573587 h 780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8295" h="780465">
                  <a:moveTo>
                    <a:pt x="344224" y="573587"/>
                  </a:moveTo>
                  <a:cubicBezTo>
                    <a:pt x="302469" y="528668"/>
                    <a:pt x="259448" y="482168"/>
                    <a:pt x="215479" y="438198"/>
                  </a:cubicBezTo>
                  <a:cubicBezTo>
                    <a:pt x="191754" y="414474"/>
                    <a:pt x="191438" y="401188"/>
                    <a:pt x="213264" y="375565"/>
                  </a:cubicBezTo>
                  <a:cubicBezTo>
                    <a:pt x="252489" y="330014"/>
                    <a:pt x="290765" y="282565"/>
                    <a:pt x="328091" y="236697"/>
                  </a:cubicBezTo>
                  <a:cubicBezTo>
                    <a:pt x="349918" y="209809"/>
                    <a:pt x="371745" y="182921"/>
                    <a:pt x="393572" y="156350"/>
                  </a:cubicBezTo>
                  <a:cubicBezTo>
                    <a:pt x="410021" y="136421"/>
                    <a:pt x="427419" y="112380"/>
                    <a:pt x="426469" y="80115"/>
                  </a:cubicBezTo>
                  <a:cubicBezTo>
                    <a:pt x="425521" y="44686"/>
                    <a:pt x="408439" y="19695"/>
                    <a:pt x="376174" y="6094"/>
                  </a:cubicBezTo>
                  <a:cubicBezTo>
                    <a:pt x="333469" y="-12254"/>
                    <a:pt x="304683" y="14634"/>
                    <a:pt x="286652" y="36461"/>
                  </a:cubicBezTo>
                  <a:cubicBezTo>
                    <a:pt x="255336" y="74420"/>
                    <a:pt x="224019" y="112696"/>
                    <a:pt x="193019" y="150972"/>
                  </a:cubicBezTo>
                  <a:cubicBezTo>
                    <a:pt x="138927" y="217717"/>
                    <a:pt x="82621" y="286677"/>
                    <a:pt x="26314" y="353106"/>
                  </a:cubicBezTo>
                  <a:cubicBezTo>
                    <a:pt x="-10380" y="396443"/>
                    <a:pt x="-8798" y="432821"/>
                    <a:pt x="31692" y="474576"/>
                  </a:cubicBezTo>
                  <a:cubicBezTo>
                    <a:pt x="113937" y="559035"/>
                    <a:pt x="195233" y="646975"/>
                    <a:pt x="273683" y="732067"/>
                  </a:cubicBezTo>
                  <a:lnTo>
                    <a:pt x="279377" y="738078"/>
                  </a:lnTo>
                  <a:cubicBezTo>
                    <a:pt x="295826" y="755792"/>
                    <a:pt x="321132" y="779517"/>
                    <a:pt x="350551" y="780465"/>
                  </a:cubicBezTo>
                  <a:cubicBezTo>
                    <a:pt x="351184" y="780465"/>
                    <a:pt x="351500" y="780465"/>
                    <a:pt x="352132" y="780465"/>
                  </a:cubicBezTo>
                  <a:cubicBezTo>
                    <a:pt x="369214" y="780465"/>
                    <a:pt x="385663" y="772874"/>
                    <a:pt x="401480" y="757690"/>
                  </a:cubicBezTo>
                  <a:cubicBezTo>
                    <a:pt x="439755" y="720363"/>
                    <a:pt x="436908" y="672597"/>
                    <a:pt x="393888" y="626730"/>
                  </a:cubicBezTo>
                  <a:cubicBezTo>
                    <a:pt x="377122" y="609332"/>
                    <a:pt x="360673" y="591617"/>
                    <a:pt x="344224" y="573587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4" name="任意形状 106">
              <a:extLst>
                <a:ext uri="{FF2B5EF4-FFF2-40B4-BE49-F238E27FC236}">
                  <a16:creationId xmlns:a16="http://schemas.microsoft.com/office/drawing/2014/main" id="{7B66E0A0-68F6-4276-06D3-B2C749650CED}"/>
                </a:ext>
              </a:extLst>
            </p:cNvPr>
            <p:cNvSpPr/>
            <p:nvPr/>
          </p:nvSpPr>
          <p:spPr>
            <a:xfrm>
              <a:off x="6120800" y="5506601"/>
              <a:ext cx="520989" cy="1134080"/>
            </a:xfrm>
            <a:custGeom>
              <a:avLst/>
              <a:gdLst>
                <a:gd name="connsiteX0" fmla="*/ 463927 w 520989"/>
                <a:gd name="connsiteY0" fmla="*/ 5737 h 1134080"/>
                <a:gd name="connsiteX1" fmla="*/ 352263 w 520989"/>
                <a:gd name="connsiteY1" fmla="*/ 62992 h 1134080"/>
                <a:gd name="connsiteX2" fmla="*/ 300702 w 520989"/>
                <a:gd name="connsiteY2" fmla="*/ 205973 h 1134080"/>
                <a:gd name="connsiteX3" fmla="*/ 6832 w 520989"/>
                <a:gd name="connsiteY3" fmla="*/ 1022417 h 1134080"/>
                <a:gd name="connsiteX4" fmla="*/ 12843 w 520989"/>
                <a:gd name="connsiteY4" fmla="*/ 1101182 h 1134080"/>
                <a:gd name="connsiteX5" fmla="*/ 90343 w 520989"/>
                <a:gd name="connsiteY5" fmla="*/ 1134081 h 1134080"/>
                <a:gd name="connsiteX6" fmla="*/ 94772 w 520989"/>
                <a:gd name="connsiteY6" fmla="*/ 1134081 h 1134080"/>
                <a:gd name="connsiteX7" fmla="*/ 168476 w 520989"/>
                <a:gd name="connsiteY7" fmla="*/ 1066703 h 1134080"/>
                <a:gd name="connsiteX8" fmla="*/ 309875 w 520989"/>
                <a:gd name="connsiteY8" fmla="*/ 676353 h 1134080"/>
                <a:gd name="connsiteX9" fmla="*/ 512009 w 520989"/>
                <a:gd name="connsiteY9" fmla="*/ 118983 h 1134080"/>
                <a:gd name="connsiteX10" fmla="*/ 514223 w 520989"/>
                <a:gd name="connsiteY10" fmla="*/ 44013 h 1134080"/>
                <a:gd name="connsiteX11" fmla="*/ 463927 w 520989"/>
                <a:gd name="connsiteY11" fmla="*/ 5737 h 1134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20989" h="1134080">
                  <a:moveTo>
                    <a:pt x="463927" y="5737"/>
                  </a:moveTo>
                  <a:cubicBezTo>
                    <a:pt x="411100" y="-11028"/>
                    <a:pt x="371559" y="9216"/>
                    <a:pt x="352263" y="62992"/>
                  </a:cubicBezTo>
                  <a:lnTo>
                    <a:pt x="300702" y="205973"/>
                  </a:lnTo>
                  <a:cubicBezTo>
                    <a:pt x="202640" y="478015"/>
                    <a:pt x="104262" y="750058"/>
                    <a:pt x="6832" y="1022417"/>
                  </a:cubicBezTo>
                  <a:cubicBezTo>
                    <a:pt x="-3923" y="1052784"/>
                    <a:pt x="-2025" y="1080621"/>
                    <a:pt x="12843" y="1101182"/>
                  </a:cubicBezTo>
                  <a:cubicBezTo>
                    <a:pt x="28026" y="1122377"/>
                    <a:pt x="55547" y="1134081"/>
                    <a:pt x="90343" y="1134081"/>
                  </a:cubicBezTo>
                  <a:cubicBezTo>
                    <a:pt x="91925" y="1134081"/>
                    <a:pt x="93506" y="1134081"/>
                    <a:pt x="94772" y="1134081"/>
                  </a:cubicBezTo>
                  <a:cubicBezTo>
                    <a:pt x="139058" y="1134081"/>
                    <a:pt x="158038" y="1095805"/>
                    <a:pt x="168476" y="1066703"/>
                  </a:cubicBezTo>
                  <a:cubicBezTo>
                    <a:pt x="215609" y="936692"/>
                    <a:pt x="262742" y="806681"/>
                    <a:pt x="309875" y="676353"/>
                  </a:cubicBezTo>
                  <a:cubicBezTo>
                    <a:pt x="377253" y="490352"/>
                    <a:pt x="444315" y="304667"/>
                    <a:pt x="512009" y="118983"/>
                  </a:cubicBezTo>
                  <a:cubicBezTo>
                    <a:pt x="523080" y="88299"/>
                    <a:pt x="524029" y="63625"/>
                    <a:pt x="514223" y="44013"/>
                  </a:cubicBezTo>
                  <a:cubicBezTo>
                    <a:pt x="505682" y="26298"/>
                    <a:pt x="488601" y="13645"/>
                    <a:pt x="463927" y="5737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5" name="任意形状 107">
              <a:extLst>
                <a:ext uri="{FF2B5EF4-FFF2-40B4-BE49-F238E27FC236}">
                  <a16:creationId xmlns:a16="http://schemas.microsoft.com/office/drawing/2014/main" id="{38B8EB5B-7E3E-FBD2-3175-ADEF32941E37}"/>
                </a:ext>
              </a:extLst>
            </p:cNvPr>
            <p:cNvSpPr/>
            <p:nvPr/>
          </p:nvSpPr>
          <p:spPr>
            <a:xfrm>
              <a:off x="5056544" y="4132513"/>
              <a:ext cx="4861018" cy="3398633"/>
            </a:xfrm>
            <a:custGeom>
              <a:avLst/>
              <a:gdLst>
                <a:gd name="connsiteX0" fmla="*/ 4860702 w 4861018"/>
                <a:gd name="connsiteY0" fmla="*/ 2863406 h 3398633"/>
                <a:gd name="connsiteX1" fmla="*/ 4859121 w 4861018"/>
                <a:gd name="connsiteY1" fmla="*/ 224278 h 3398633"/>
                <a:gd name="connsiteX2" fmla="*/ 4633895 w 4861018"/>
                <a:gd name="connsiteY2" fmla="*/ 1 h 3398633"/>
                <a:gd name="connsiteX3" fmla="*/ 3997126 w 4861018"/>
                <a:gd name="connsiteY3" fmla="*/ 633 h 3398633"/>
                <a:gd name="connsiteX4" fmla="*/ 3997126 w 4861018"/>
                <a:gd name="connsiteY4" fmla="*/ 4113 h 3398633"/>
                <a:gd name="connsiteX5" fmla="*/ 275522 w 4861018"/>
                <a:gd name="connsiteY5" fmla="*/ 4746 h 3398633"/>
                <a:gd name="connsiteX6" fmla="*/ 0 w 4861018"/>
                <a:gd name="connsiteY6" fmla="*/ 280584 h 3398633"/>
                <a:gd name="connsiteX7" fmla="*/ 2530 w 4861018"/>
                <a:gd name="connsiteY7" fmla="*/ 3123428 h 3398633"/>
                <a:gd name="connsiteX8" fmla="*/ 278369 w 4861018"/>
                <a:gd name="connsiteY8" fmla="*/ 3398633 h 3398633"/>
                <a:gd name="connsiteX9" fmla="*/ 4585497 w 4861018"/>
                <a:gd name="connsiteY9" fmla="*/ 3392939 h 3398633"/>
                <a:gd name="connsiteX10" fmla="*/ 4780355 w 4861018"/>
                <a:gd name="connsiteY10" fmla="*/ 3311959 h 3398633"/>
                <a:gd name="connsiteX11" fmla="*/ 4861019 w 4861018"/>
                <a:gd name="connsiteY11" fmla="*/ 3117101 h 3398633"/>
                <a:gd name="connsiteX12" fmla="*/ 4860702 w 4861018"/>
                <a:gd name="connsiteY12" fmla="*/ 2863406 h 3398633"/>
                <a:gd name="connsiteX13" fmla="*/ 277420 w 4861018"/>
                <a:gd name="connsiteY13" fmla="*/ 2869099 h 3398633"/>
                <a:gd name="connsiteX14" fmla="*/ 275522 w 4861018"/>
                <a:gd name="connsiteY14" fmla="*/ 280268 h 3398633"/>
                <a:gd name="connsiteX15" fmla="*/ 4298587 w 4861018"/>
                <a:gd name="connsiteY15" fmla="*/ 279635 h 3398633"/>
                <a:gd name="connsiteX16" fmla="*/ 4298587 w 4861018"/>
                <a:gd name="connsiteY16" fmla="*/ 275839 h 3398633"/>
                <a:gd name="connsiteX17" fmla="*/ 4583598 w 4861018"/>
                <a:gd name="connsiteY17" fmla="*/ 275523 h 3398633"/>
                <a:gd name="connsiteX18" fmla="*/ 4585180 w 4861018"/>
                <a:gd name="connsiteY18" fmla="*/ 2863722 h 3398633"/>
                <a:gd name="connsiteX19" fmla="*/ 277420 w 4861018"/>
                <a:gd name="connsiteY19" fmla="*/ 2869099 h 33986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61018" h="3398633">
                  <a:moveTo>
                    <a:pt x="4860702" y="2863406"/>
                  </a:moveTo>
                  <a:lnTo>
                    <a:pt x="4859121" y="224278"/>
                  </a:lnTo>
                  <a:cubicBezTo>
                    <a:pt x="4858804" y="99960"/>
                    <a:pt x="4758212" y="-316"/>
                    <a:pt x="4633895" y="1"/>
                  </a:cubicBezTo>
                  <a:lnTo>
                    <a:pt x="3997126" y="633"/>
                  </a:lnTo>
                  <a:lnTo>
                    <a:pt x="3997126" y="4113"/>
                  </a:lnTo>
                  <a:lnTo>
                    <a:pt x="275522" y="4746"/>
                  </a:lnTo>
                  <a:cubicBezTo>
                    <a:pt x="123368" y="4746"/>
                    <a:pt x="0" y="128430"/>
                    <a:pt x="0" y="280584"/>
                  </a:cubicBezTo>
                  <a:lnTo>
                    <a:pt x="2530" y="3123428"/>
                  </a:lnTo>
                  <a:cubicBezTo>
                    <a:pt x="2847" y="3275581"/>
                    <a:pt x="126531" y="3398949"/>
                    <a:pt x="278369" y="3398633"/>
                  </a:cubicBezTo>
                  <a:lnTo>
                    <a:pt x="4585497" y="3392939"/>
                  </a:lnTo>
                  <a:cubicBezTo>
                    <a:pt x="4661416" y="3392939"/>
                    <a:pt x="4730375" y="3361939"/>
                    <a:pt x="4780355" y="3311959"/>
                  </a:cubicBezTo>
                  <a:cubicBezTo>
                    <a:pt x="4830019" y="3262296"/>
                    <a:pt x="4861019" y="3193336"/>
                    <a:pt x="4861019" y="3117101"/>
                  </a:cubicBezTo>
                  <a:lnTo>
                    <a:pt x="4860702" y="2863406"/>
                  </a:lnTo>
                  <a:close/>
                  <a:moveTo>
                    <a:pt x="277420" y="2869099"/>
                  </a:moveTo>
                  <a:lnTo>
                    <a:pt x="275522" y="280268"/>
                  </a:lnTo>
                  <a:lnTo>
                    <a:pt x="4298587" y="279635"/>
                  </a:lnTo>
                  <a:lnTo>
                    <a:pt x="4298587" y="275839"/>
                  </a:lnTo>
                  <a:lnTo>
                    <a:pt x="4583598" y="275523"/>
                  </a:lnTo>
                  <a:lnTo>
                    <a:pt x="4585180" y="2863722"/>
                  </a:lnTo>
                  <a:lnTo>
                    <a:pt x="277420" y="2869099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6" name="任意形状 108">
              <a:extLst>
                <a:ext uri="{FF2B5EF4-FFF2-40B4-BE49-F238E27FC236}">
                  <a16:creationId xmlns:a16="http://schemas.microsoft.com/office/drawing/2014/main" id="{0076B385-8E29-2776-02EE-D982961A188B}"/>
                </a:ext>
              </a:extLst>
            </p:cNvPr>
            <p:cNvSpPr/>
            <p:nvPr/>
          </p:nvSpPr>
          <p:spPr>
            <a:xfrm>
              <a:off x="7017148" y="7682035"/>
              <a:ext cx="939179" cy="487462"/>
            </a:xfrm>
            <a:custGeom>
              <a:avLst/>
              <a:gdLst>
                <a:gd name="connsiteX0" fmla="*/ 0 w 939179"/>
                <a:gd name="connsiteY0" fmla="*/ 0 h 487462"/>
                <a:gd name="connsiteX1" fmla="*/ 939179 w 939179"/>
                <a:gd name="connsiteY1" fmla="*/ 0 h 487462"/>
                <a:gd name="connsiteX2" fmla="*/ 939179 w 939179"/>
                <a:gd name="connsiteY2" fmla="*/ 487462 h 487462"/>
                <a:gd name="connsiteX3" fmla="*/ -1 w 939179"/>
                <a:gd name="connsiteY3" fmla="*/ 487462 h 487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9179" h="487462">
                  <a:moveTo>
                    <a:pt x="0" y="0"/>
                  </a:moveTo>
                  <a:lnTo>
                    <a:pt x="939179" y="0"/>
                  </a:lnTo>
                  <a:lnTo>
                    <a:pt x="939179" y="487462"/>
                  </a:lnTo>
                  <a:lnTo>
                    <a:pt x="-1" y="487462"/>
                  </a:ln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7" name="任意形状 109">
              <a:extLst>
                <a:ext uri="{FF2B5EF4-FFF2-40B4-BE49-F238E27FC236}">
                  <a16:creationId xmlns:a16="http://schemas.microsoft.com/office/drawing/2014/main" id="{AF3BD522-E637-C14A-A88C-26AB82C37823}"/>
                </a:ext>
              </a:extLst>
            </p:cNvPr>
            <p:cNvSpPr/>
            <p:nvPr/>
          </p:nvSpPr>
          <p:spPr>
            <a:xfrm>
              <a:off x="6848861" y="8296029"/>
              <a:ext cx="1275752" cy="212572"/>
            </a:xfrm>
            <a:custGeom>
              <a:avLst/>
              <a:gdLst>
                <a:gd name="connsiteX0" fmla="*/ 1169466 w 1275752"/>
                <a:gd name="connsiteY0" fmla="*/ 0 h 212572"/>
                <a:gd name="connsiteX1" fmla="*/ 106286 w 1275752"/>
                <a:gd name="connsiteY1" fmla="*/ 0 h 212572"/>
                <a:gd name="connsiteX2" fmla="*/ 0 w 1275752"/>
                <a:gd name="connsiteY2" fmla="*/ 106286 h 212572"/>
                <a:gd name="connsiteX3" fmla="*/ 106286 w 1275752"/>
                <a:gd name="connsiteY3" fmla="*/ 212573 h 212572"/>
                <a:gd name="connsiteX4" fmla="*/ 1169466 w 1275752"/>
                <a:gd name="connsiteY4" fmla="*/ 212573 h 212572"/>
                <a:gd name="connsiteX5" fmla="*/ 1275753 w 1275752"/>
                <a:gd name="connsiteY5" fmla="*/ 106286 h 212572"/>
                <a:gd name="connsiteX6" fmla="*/ 1169466 w 1275752"/>
                <a:gd name="connsiteY6" fmla="*/ 0 h 212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75752" h="212572">
                  <a:moveTo>
                    <a:pt x="1169466" y="0"/>
                  </a:moveTo>
                  <a:lnTo>
                    <a:pt x="106286" y="0"/>
                  </a:lnTo>
                  <a:cubicBezTo>
                    <a:pt x="47766" y="0"/>
                    <a:pt x="0" y="47765"/>
                    <a:pt x="0" y="106286"/>
                  </a:cubicBezTo>
                  <a:cubicBezTo>
                    <a:pt x="0" y="164807"/>
                    <a:pt x="47766" y="212573"/>
                    <a:pt x="106286" y="212573"/>
                  </a:cubicBezTo>
                  <a:lnTo>
                    <a:pt x="1169466" y="212573"/>
                  </a:lnTo>
                  <a:cubicBezTo>
                    <a:pt x="1227987" y="212573"/>
                    <a:pt x="1275753" y="164807"/>
                    <a:pt x="1275753" y="106286"/>
                  </a:cubicBezTo>
                  <a:cubicBezTo>
                    <a:pt x="1275753" y="47765"/>
                    <a:pt x="1228303" y="0"/>
                    <a:pt x="1169466" y="0"/>
                  </a:cubicBezTo>
                  <a:close/>
                </a:path>
              </a:pathLst>
            </a:custGeom>
            <a:solidFill>
              <a:srgbClr val="FFFFFF"/>
            </a:solidFill>
            <a:ln w="316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2181CFA1-1BBD-DF60-3713-7FBAD7389773}"/>
              </a:ext>
            </a:extLst>
          </p:cNvPr>
          <p:cNvSpPr txBox="1"/>
          <p:nvPr/>
        </p:nvSpPr>
        <p:spPr>
          <a:xfrm>
            <a:off x="579651" y="5045464"/>
            <a:ext cx="32800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</a:rPr>
              <a:t>Decryption via Ingress Client</a:t>
            </a:r>
            <a:endParaRPr lang="en-MY" sz="1600">
              <a:solidFill>
                <a:schemeClr val="bg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E4D80631-6119-20A9-D79B-2BDA1B7C7CB3}"/>
              </a:ext>
            </a:extLst>
          </p:cNvPr>
          <p:cNvSpPr txBox="1"/>
          <p:nvPr/>
        </p:nvSpPr>
        <p:spPr>
          <a:xfrm>
            <a:off x="2801723" y="1364094"/>
            <a:ext cx="24737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</a:rPr>
              <a:t>Traffic-based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</a:rPr>
              <a:t>Ingress Client-based</a:t>
            </a:r>
            <a:endParaRPr lang="en-MY" sz="1600">
              <a:solidFill>
                <a:schemeClr val="bg1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C71F4B06-9098-58E1-50BA-14F7328EC503}"/>
              </a:ext>
            </a:extLst>
          </p:cNvPr>
          <p:cNvSpPr txBox="1"/>
          <p:nvPr/>
        </p:nvSpPr>
        <p:spPr>
          <a:xfrm>
            <a:off x="4495604" y="5228321"/>
            <a:ext cx="3762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</a:rPr>
              <a:t>Protection via Endpoint Secure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</a:rPr>
              <a:t>Application control</a:t>
            </a:r>
            <a:endParaRPr lang="en-MY" sz="160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50EE4D9-9637-E703-F5F1-5C0BEDF18F19}"/>
              </a:ext>
            </a:extLst>
          </p:cNvPr>
          <p:cNvSpPr txBox="1"/>
          <p:nvPr/>
        </p:nvSpPr>
        <p:spPr>
          <a:xfrm>
            <a:off x="6652452" y="1249822"/>
            <a:ext cx="3143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</a:rPr>
              <a:t>ICAP inspection mode and type (integration)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</a:rPr>
              <a:t>Forward proxy optimization</a:t>
            </a:r>
            <a:endParaRPr lang="en-MY" sz="160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4733F7ED-61D0-2F9C-602D-718F37F17038}"/>
              </a:ext>
            </a:extLst>
          </p:cNvPr>
          <p:cNvSpPr txBox="1"/>
          <p:nvPr/>
        </p:nvSpPr>
        <p:spPr>
          <a:xfrm>
            <a:off x="8713103" y="5023403"/>
            <a:ext cx="2774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</a:rPr>
              <a:t>Support Third-party</a:t>
            </a:r>
            <a:r>
              <a:rPr lang="en-MY" sz="1600">
                <a:solidFill>
                  <a:schemeClr val="bg1"/>
                </a:solidFill>
              </a:rPr>
              <a:t> Authentication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>
                <a:solidFill>
                  <a:schemeClr val="bg1"/>
                </a:solidFill>
              </a:rPr>
              <a:t>User authentication</a:t>
            </a:r>
            <a:endParaRPr lang="en-US" sz="16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3191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E136B0-16D9-5BD1-FC35-2918AC92D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B43627-8F60-8D38-80B0-269D8C10C91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A8B453-D65F-0AC1-A058-26FC2AA7E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 dirty="0"/>
          </a:p>
        </p:txBody>
      </p:sp>
      <p:sp>
        <p:nvSpPr>
          <p:cNvPr id="5" name="矩形 56">
            <a:extLst>
              <a:ext uri="{FF2B5EF4-FFF2-40B4-BE49-F238E27FC236}">
                <a16:creationId xmlns:a16="http://schemas.microsoft.com/office/drawing/2014/main" id="{20180211-F770-62A1-A71B-A7926D1928CA}"/>
              </a:ext>
            </a:extLst>
          </p:cNvPr>
          <p:cNvSpPr/>
          <p:nvPr/>
        </p:nvSpPr>
        <p:spPr>
          <a:xfrm>
            <a:off x="1089660" y="1663908"/>
            <a:ext cx="4941991" cy="3752712"/>
          </a:xfrm>
          <a:prstGeom prst="rect">
            <a:avLst/>
          </a:prstGeom>
          <a:gradFill>
            <a:gsLst>
              <a:gs pos="0">
                <a:srgbClr val="00B0F0">
                  <a:alpha val="15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19050"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矩形 65">
            <a:extLst>
              <a:ext uri="{FF2B5EF4-FFF2-40B4-BE49-F238E27FC236}">
                <a16:creationId xmlns:a16="http://schemas.microsoft.com/office/drawing/2014/main" id="{0EFE8CA7-679B-7831-AA14-40716958FB05}"/>
              </a:ext>
            </a:extLst>
          </p:cNvPr>
          <p:cNvSpPr/>
          <p:nvPr/>
        </p:nvSpPr>
        <p:spPr>
          <a:xfrm>
            <a:off x="6258548" y="1663908"/>
            <a:ext cx="4941991" cy="3752712"/>
          </a:xfrm>
          <a:prstGeom prst="rect">
            <a:avLst/>
          </a:prstGeom>
          <a:gradFill>
            <a:gsLst>
              <a:gs pos="0">
                <a:srgbClr val="00B0F0">
                  <a:alpha val="15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19050"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组合 9">
            <a:extLst>
              <a:ext uri="{FF2B5EF4-FFF2-40B4-BE49-F238E27FC236}">
                <a16:creationId xmlns:a16="http://schemas.microsoft.com/office/drawing/2014/main" id="{FF180F44-1F7F-C46A-BDB4-77A3DD7B2C09}"/>
              </a:ext>
            </a:extLst>
          </p:cNvPr>
          <p:cNvGrpSpPr/>
          <p:nvPr/>
        </p:nvGrpSpPr>
        <p:grpSpPr>
          <a:xfrm>
            <a:off x="1417393" y="1926000"/>
            <a:ext cx="1957482" cy="1957482"/>
            <a:chOff x="1424762" y="2096504"/>
            <a:chExt cx="2131592" cy="2131592"/>
          </a:xfrm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D101FAE7-6B21-664B-3F81-0118C27862EB}"/>
                </a:ext>
              </a:extLst>
            </p:cNvPr>
            <p:cNvSpPr/>
            <p:nvPr/>
          </p:nvSpPr>
          <p:spPr bwMode="auto">
            <a:xfrm>
              <a:off x="2168514" y="209650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FD904743-A9C4-1D52-407D-D58269DEF4CB}"/>
                </a:ext>
              </a:extLst>
            </p:cNvPr>
            <p:cNvSpPr/>
            <p:nvPr/>
          </p:nvSpPr>
          <p:spPr bwMode="auto">
            <a:xfrm>
              <a:off x="1869519" y="215132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BA441BD6-94F8-1E4D-8DB6-F7508811C376}"/>
                </a:ext>
              </a:extLst>
            </p:cNvPr>
            <p:cNvSpPr/>
            <p:nvPr/>
          </p:nvSpPr>
          <p:spPr bwMode="auto">
            <a:xfrm>
              <a:off x="1632813" y="230455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6B3E7C60-E825-6573-EACB-1CBD7ACC3794}"/>
                </a:ext>
              </a:extLst>
            </p:cNvPr>
            <p:cNvSpPr/>
            <p:nvPr/>
          </p:nvSpPr>
          <p:spPr bwMode="auto">
            <a:xfrm>
              <a:off x="1478332" y="254250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2" name="Freeform 10">
              <a:extLst>
                <a:ext uri="{FF2B5EF4-FFF2-40B4-BE49-F238E27FC236}">
                  <a16:creationId xmlns:a16="http://schemas.microsoft.com/office/drawing/2014/main" id="{D3644892-E67D-3509-4B0A-89EB3021D3F9}"/>
                </a:ext>
              </a:extLst>
            </p:cNvPr>
            <p:cNvSpPr/>
            <p:nvPr/>
          </p:nvSpPr>
          <p:spPr bwMode="auto">
            <a:xfrm>
              <a:off x="1424762" y="284025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973D88E1-C98E-19B1-EAD4-36104510D00C}"/>
                </a:ext>
              </a:extLst>
            </p:cNvPr>
            <p:cNvSpPr/>
            <p:nvPr/>
          </p:nvSpPr>
          <p:spPr bwMode="auto">
            <a:xfrm>
              <a:off x="1424762" y="317039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2E585039-106F-DB94-E00C-9D120DF4254D}"/>
                </a:ext>
              </a:extLst>
            </p:cNvPr>
            <p:cNvSpPr/>
            <p:nvPr/>
          </p:nvSpPr>
          <p:spPr bwMode="auto">
            <a:xfrm>
              <a:off x="1478332" y="344198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585C5C40-967B-D531-FE7D-6E969841C729}"/>
                </a:ext>
              </a:extLst>
            </p:cNvPr>
            <p:cNvSpPr/>
            <p:nvPr/>
          </p:nvSpPr>
          <p:spPr bwMode="auto">
            <a:xfrm>
              <a:off x="1632813" y="368865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346C5213-5D3B-55C4-4792-F5D69B2B1819}"/>
                </a:ext>
              </a:extLst>
            </p:cNvPr>
            <p:cNvSpPr/>
            <p:nvPr/>
          </p:nvSpPr>
          <p:spPr bwMode="auto">
            <a:xfrm>
              <a:off x="1869519" y="388175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8F6917BD-7DD3-4332-C73C-4A09F855733A}"/>
                </a:ext>
              </a:extLst>
            </p:cNvPr>
            <p:cNvSpPr/>
            <p:nvPr/>
          </p:nvSpPr>
          <p:spPr bwMode="auto">
            <a:xfrm>
              <a:off x="2168514" y="400634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1BC64E1D-E79E-90BE-F8C4-2FA704AE05FF}"/>
                </a:ext>
              </a:extLst>
            </p:cNvPr>
            <p:cNvSpPr/>
            <p:nvPr/>
          </p:nvSpPr>
          <p:spPr bwMode="auto">
            <a:xfrm>
              <a:off x="2497410" y="400509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115376AD-C0FE-7747-9E0E-ED2DF42A5A2D}"/>
                </a:ext>
              </a:extLst>
            </p:cNvPr>
            <p:cNvSpPr/>
            <p:nvPr/>
          </p:nvSpPr>
          <p:spPr bwMode="auto">
            <a:xfrm>
              <a:off x="2771489" y="388175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6ABB27F0-6EC4-195A-E62B-739158119F7E}"/>
                </a:ext>
              </a:extLst>
            </p:cNvPr>
            <p:cNvSpPr/>
            <p:nvPr/>
          </p:nvSpPr>
          <p:spPr bwMode="auto">
            <a:xfrm>
              <a:off x="3015669" y="368865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038C41E7-F905-5282-DA9C-71CEA77D1168}"/>
                </a:ext>
              </a:extLst>
            </p:cNvPr>
            <p:cNvSpPr/>
            <p:nvPr/>
          </p:nvSpPr>
          <p:spPr bwMode="auto">
            <a:xfrm>
              <a:off x="3210017" y="344198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927F285F-8EE0-AE3E-7619-9E8C4C58D7D5}"/>
                </a:ext>
              </a:extLst>
            </p:cNvPr>
            <p:cNvSpPr/>
            <p:nvPr/>
          </p:nvSpPr>
          <p:spPr bwMode="auto">
            <a:xfrm>
              <a:off x="3333353" y="317039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038B1A84-2D23-6F75-BE1A-4A8A86E20DEF}"/>
                </a:ext>
              </a:extLst>
            </p:cNvPr>
            <p:cNvSpPr/>
            <p:nvPr/>
          </p:nvSpPr>
          <p:spPr bwMode="auto">
            <a:xfrm>
              <a:off x="3333353" y="284025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317B9DB3-04C0-B91D-F361-4362A40200B6}"/>
                </a:ext>
              </a:extLst>
            </p:cNvPr>
            <p:cNvSpPr/>
            <p:nvPr/>
          </p:nvSpPr>
          <p:spPr bwMode="auto">
            <a:xfrm>
              <a:off x="3210017" y="254250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5" name="Freeform 23">
              <a:extLst>
                <a:ext uri="{FF2B5EF4-FFF2-40B4-BE49-F238E27FC236}">
                  <a16:creationId xmlns:a16="http://schemas.microsoft.com/office/drawing/2014/main" id="{1C721359-AB65-615F-A8E3-66043849B569}"/>
                </a:ext>
              </a:extLst>
            </p:cNvPr>
            <p:cNvSpPr/>
            <p:nvPr/>
          </p:nvSpPr>
          <p:spPr bwMode="auto">
            <a:xfrm>
              <a:off x="3015669" y="230455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6" name="Freeform 24">
              <a:extLst>
                <a:ext uri="{FF2B5EF4-FFF2-40B4-BE49-F238E27FC236}">
                  <a16:creationId xmlns:a16="http://schemas.microsoft.com/office/drawing/2014/main" id="{FF491666-01B7-BDA9-F1E3-EF759A8DA426}"/>
                </a:ext>
              </a:extLst>
            </p:cNvPr>
            <p:cNvSpPr/>
            <p:nvPr/>
          </p:nvSpPr>
          <p:spPr bwMode="auto">
            <a:xfrm>
              <a:off x="2771489" y="215132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7" name="Freeform 25">
              <a:extLst>
                <a:ext uri="{FF2B5EF4-FFF2-40B4-BE49-F238E27FC236}">
                  <a16:creationId xmlns:a16="http://schemas.microsoft.com/office/drawing/2014/main" id="{468574C5-50C4-93B5-91D8-4445A77CC1E7}"/>
                </a:ext>
              </a:extLst>
            </p:cNvPr>
            <p:cNvSpPr/>
            <p:nvPr/>
          </p:nvSpPr>
          <p:spPr bwMode="auto">
            <a:xfrm>
              <a:off x="2497410" y="209650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组合 35">
            <a:extLst>
              <a:ext uri="{FF2B5EF4-FFF2-40B4-BE49-F238E27FC236}">
                <a16:creationId xmlns:a16="http://schemas.microsoft.com/office/drawing/2014/main" id="{025A510E-24AE-C886-DC4F-B9C58881A4E1}"/>
              </a:ext>
            </a:extLst>
          </p:cNvPr>
          <p:cNvGrpSpPr/>
          <p:nvPr/>
        </p:nvGrpSpPr>
        <p:grpSpPr>
          <a:xfrm>
            <a:off x="6661767" y="1926000"/>
            <a:ext cx="1957482" cy="1957482"/>
            <a:chOff x="3852730" y="2096504"/>
            <a:chExt cx="2131592" cy="2131592"/>
          </a:xfrm>
        </p:grpSpPr>
        <p:sp>
          <p:nvSpPr>
            <p:cNvPr id="29" name="Freeform 6">
              <a:extLst>
                <a:ext uri="{FF2B5EF4-FFF2-40B4-BE49-F238E27FC236}">
                  <a16:creationId xmlns:a16="http://schemas.microsoft.com/office/drawing/2014/main" id="{872100ED-D96A-294B-4DF0-AD299B5C1238}"/>
                </a:ext>
              </a:extLst>
            </p:cNvPr>
            <p:cNvSpPr/>
            <p:nvPr/>
          </p:nvSpPr>
          <p:spPr bwMode="auto">
            <a:xfrm>
              <a:off x="4596482" y="209650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0" name="Freeform 7">
              <a:extLst>
                <a:ext uri="{FF2B5EF4-FFF2-40B4-BE49-F238E27FC236}">
                  <a16:creationId xmlns:a16="http://schemas.microsoft.com/office/drawing/2014/main" id="{10BB5F43-0130-1249-D62D-00E23FE8DBD7}"/>
                </a:ext>
              </a:extLst>
            </p:cNvPr>
            <p:cNvSpPr/>
            <p:nvPr/>
          </p:nvSpPr>
          <p:spPr bwMode="auto">
            <a:xfrm>
              <a:off x="4297487" y="215132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1" name="Freeform 8">
              <a:extLst>
                <a:ext uri="{FF2B5EF4-FFF2-40B4-BE49-F238E27FC236}">
                  <a16:creationId xmlns:a16="http://schemas.microsoft.com/office/drawing/2014/main" id="{A3E5B83F-6078-9632-5328-7347974B7BF4}"/>
                </a:ext>
              </a:extLst>
            </p:cNvPr>
            <p:cNvSpPr/>
            <p:nvPr/>
          </p:nvSpPr>
          <p:spPr bwMode="auto">
            <a:xfrm>
              <a:off x="4060781" y="230455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2" name="Freeform 9">
              <a:extLst>
                <a:ext uri="{FF2B5EF4-FFF2-40B4-BE49-F238E27FC236}">
                  <a16:creationId xmlns:a16="http://schemas.microsoft.com/office/drawing/2014/main" id="{02097A7B-14F3-C6E1-6630-61230F8C4AD5}"/>
                </a:ext>
              </a:extLst>
            </p:cNvPr>
            <p:cNvSpPr/>
            <p:nvPr/>
          </p:nvSpPr>
          <p:spPr bwMode="auto">
            <a:xfrm>
              <a:off x="3906300" y="254250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3" name="Freeform 10">
              <a:extLst>
                <a:ext uri="{FF2B5EF4-FFF2-40B4-BE49-F238E27FC236}">
                  <a16:creationId xmlns:a16="http://schemas.microsoft.com/office/drawing/2014/main" id="{C25E0496-4220-301B-5D35-2196025305A6}"/>
                </a:ext>
              </a:extLst>
            </p:cNvPr>
            <p:cNvSpPr/>
            <p:nvPr/>
          </p:nvSpPr>
          <p:spPr bwMode="auto">
            <a:xfrm>
              <a:off x="3852730" y="284025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4" name="Freeform 11">
              <a:extLst>
                <a:ext uri="{FF2B5EF4-FFF2-40B4-BE49-F238E27FC236}">
                  <a16:creationId xmlns:a16="http://schemas.microsoft.com/office/drawing/2014/main" id="{93251A87-ABCA-CC7B-4C1C-494929B956A4}"/>
                </a:ext>
              </a:extLst>
            </p:cNvPr>
            <p:cNvSpPr/>
            <p:nvPr/>
          </p:nvSpPr>
          <p:spPr bwMode="auto">
            <a:xfrm>
              <a:off x="3852730" y="317039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5" name="Freeform 12">
              <a:extLst>
                <a:ext uri="{FF2B5EF4-FFF2-40B4-BE49-F238E27FC236}">
                  <a16:creationId xmlns:a16="http://schemas.microsoft.com/office/drawing/2014/main" id="{2BFE6398-93EF-B0D2-C7B7-5B0E41D4B072}"/>
                </a:ext>
              </a:extLst>
            </p:cNvPr>
            <p:cNvSpPr/>
            <p:nvPr/>
          </p:nvSpPr>
          <p:spPr bwMode="auto">
            <a:xfrm>
              <a:off x="3906300" y="344198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6" name="Freeform 13">
              <a:extLst>
                <a:ext uri="{FF2B5EF4-FFF2-40B4-BE49-F238E27FC236}">
                  <a16:creationId xmlns:a16="http://schemas.microsoft.com/office/drawing/2014/main" id="{4FA0CFC3-5904-09EE-A51A-27919BD00476}"/>
                </a:ext>
              </a:extLst>
            </p:cNvPr>
            <p:cNvSpPr/>
            <p:nvPr/>
          </p:nvSpPr>
          <p:spPr bwMode="auto">
            <a:xfrm>
              <a:off x="4060781" y="368865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7" name="Freeform 14">
              <a:extLst>
                <a:ext uri="{FF2B5EF4-FFF2-40B4-BE49-F238E27FC236}">
                  <a16:creationId xmlns:a16="http://schemas.microsoft.com/office/drawing/2014/main" id="{7153836F-BE0B-E210-9912-849B4A095688}"/>
                </a:ext>
              </a:extLst>
            </p:cNvPr>
            <p:cNvSpPr/>
            <p:nvPr/>
          </p:nvSpPr>
          <p:spPr bwMode="auto">
            <a:xfrm>
              <a:off x="4297487" y="388175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8" name="Freeform 15">
              <a:extLst>
                <a:ext uri="{FF2B5EF4-FFF2-40B4-BE49-F238E27FC236}">
                  <a16:creationId xmlns:a16="http://schemas.microsoft.com/office/drawing/2014/main" id="{6A228282-800A-C1E8-0E98-17730A2CD2B4}"/>
                </a:ext>
              </a:extLst>
            </p:cNvPr>
            <p:cNvSpPr/>
            <p:nvPr/>
          </p:nvSpPr>
          <p:spPr bwMode="auto">
            <a:xfrm>
              <a:off x="4596482" y="400634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9" name="Freeform 16">
              <a:extLst>
                <a:ext uri="{FF2B5EF4-FFF2-40B4-BE49-F238E27FC236}">
                  <a16:creationId xmlns:a16="http://schemas.microsoft.com/office/drawing/2014/main" id="{24951223-1657-2A15-47D6-A3BFC110614A}"/>
                </a:ext>
              </a:extLst>
            </p:cNvPr>
            <p:cNvSpPr/>
            <p:nvPr/>
          </p:nvSpPr>
          <p:spPr bwMode="auto">
            <a:xfrm>
              <a:off x="4925378" y="400509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0" name="Freeform 17">
              <a:extLst>
                <a:ext uri="{FF2B5EF4-FFF2-40B4-BE49-F238E27FC236}">
                  <a16:creationId xmlns:a16="http://schemas.microsoft.com/office/drawing/2014/main" id="{C5E6E1B9-9365-762D-682A-AE12D0756F31}"/>
                </a:ext>
              </a:extLst>
            </p:cNvPr>
            <p:cNvSpPr/>
            <p:nvPr/>
          </p:nvSpPr>
          <p:spPr bwMode="auto">
            <a:xfrm>
              <a:off x="5199457" y="388175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1" name="Freeform 18">
              <a:extLst>
                <a:ext uri="{FF2B5EF4-FFF2-40B4-BE49-F238E27FC236}">
                  <a16:creationId xmlns:a16="http://schemas.microsoft.com/office/drawing/2014/main" id="{1781DB03-3538-F76E-5D11-549AE8C019D3}"/>
                </a:ext>
              </a:extLst>
            </p:cNvPr>
            <p:cNvSpPr/>
            <p:nvPr/>
          </p:nvSpPr>
          <p:spPr bwMode="auto">
            <a:xfrm>
              <a:off x="5443637" y="368865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2" name="Freeform 19">
              <a:extLst>
                <a:ext uri="{FF2B5EF4-FFF2-40B4-BE49-F238E27FC236}">
                  <a16:creationId xmlns:a16="http://schemas.microsoft.com/office/drawing/2014/main" id="{29968378-4427-B9C0-42F6-6700458CBB79}"/>
                </a:ext>
              </a:extLst>
            </p:cNvPr>
            <p:cNvSpPr/>
            <p:nvPr/>
          </p:nvSpPr>
          <p:spPr bwMode="auto">
            <a:xfrm>
              <a:off x="5637985" y="344198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3" name="Freeform 20">
              <a:extLst>
                <a:ext uri="{FF2B5EF4-FFF2-40B4-BE49-F238E27FC236}">
                  <a16:creationId xmlns:a16="http://schemas.microsoft.com/office/drawing/2014/main" id="{6A072B89-B1ED-4562-F652-EAED12C47A01}"/>
                </a:ext>
              </a:extLst>
            </p:cNvPr>
            <p:cNvSpPr/>
            <p:nvPr/>
          </p:nvSpPr>
          <p:spPr bwMode="auto">
            <a:xfrm>
              <a:off x="5761321" y="317039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4" name="Freeform 21">
              <a:extLst>
                <a:ext uri="{FF2B5EF4-FFF2-40B4-BE49-F238E27FC236}">
                  <a16:creationId xmlns:a16="http://schemas.microsoft.com/office/drawing/2014/main" id="{D0085078-D5B9-18D0-012E-FA42EEA9E53A}"/>
                </a:ext>
              </a:extLst>
            </p:cNvPr>
            <p:cNvSpPr/>
            <p:nvPr/>
          </p:nvSpPr>
          <p:spPr bwMode="auto">
            <a:xfrm>
              <a:off x="5761321" y="284025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5" name="Freeform 22">
              <a:extLst>
                <a:ext uri="{FF2B5EF4-FFF2-40B4-BE49-F238E27FC236}">
                  <a16:creationId xmlns:a16="http://schemas.microsoft.com/office/drawing/2014/main" id="{0B1F2671-8210-F5AF-539B-2E490E85260A}"/>
                </a:ext>
              </a:extLst>
            </p:cNvPr>
            <p:cNvSpPr/>
            <p:nvPr/>
          </p:nvSpPr>
          <p:spPr bwMode="auto">
            <a:xfrm>
              <a:off x="5637985" y="254250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6" name="Freeform 23">
              <a:extLst>
                <a:ext uri="{FF2B5EF4-FFF2-40B4-BE49-F238E27FC236}">
                  <a16:creationId xmlns:a16="http://schemas.microsoft.com/office/drawing/2014/main" id="{A371A266-960E-EF7E-7CB0-0086CF7BB5E7}"/>
                </a:ext>
              </a:extLst>
            </p:cNvPr>
            <p:cNvSpPr/>
            <p:nvPr/>
          </p:nvSpPr>
          <p:spPr bwMode="auto">
            <a:xfrm>
              <a:off x="5443637" y="230455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7" name="Freeform 24">
              <a:extLst>
                <a:ext uri="{FF2B5EF4-FFF2-40B4-BE49-F238E27FC236}">
                  <a16:creationId xmlns:a16="http://schemas.microsoft.com/office/drawing/2014/main" id="{1A2B822A-F6B0-1563-E81B-9194D5DBCFB1}"/>
                </a:ext>
              </a:extLst>
            </p:cNvPr>
            <p:cNvSpPr/>
            <p:nvPr/>
          </p:nvSpPr>
          <p:spPr bwMode="auto">
            <a:xfrm>
              <a:off x="5199457" y="215132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8" name="Freeform 25">
              <a:extLst>
                <a:ext uri="{FF2B5EF4-FFF2-40B4-BE49-F238E27FC236}">
                  <a16:creationId xmlns:a16="http://schemas.microsoft.com/office/drawing/2014/main" id="{BFA6ADFD-59A0-21E9-6A85-618E0A442725}"/>
                </a:ext>
              </a:extLst>
            </p:cNvPr>
            <p:cNvSpPr/>
            <p:nvPr/>
          </p:nvSpPr>
          <p:spPr bwMode="auto">
            <a:xfrm>
              <a:off x="4925378" y="209650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sp>
        <p:nvSpPr>
          <p:cNvPr id="49" name="文本框 98">
            <a:extLst>
              <a:ext uri="{FF2B5EF4-FFF2-40B4-BE49-F238E27FC236}">
                <a16:creationId xmlns:a16="http://schemas.microsoft.com/office/drawing/2014/main" id="{4A509A27-5A19-A6C5-80FC-C307F4003C0A}"/>
              </a:ext>
            </a:extLst>
          </p:cNvPr>
          <p:cNvSpPr txBox="1"/>
          <p:nvPr/>
        </p:nvSpPr>
        <p:spPr>
          <a:xfrm>
            <a:off x="1855876" y="2551387"/>
            <a:ext cx="11993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</a:t>
            </a:r>
            <a:endParaRPr lang="zh-CN" altLang="en-US" sz="40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文本框 99">
            <a:extLst>
              <a:ext uri="{FF2B5EF4-FFF2-40B4-BE49-F238E27FC236}">
                <a16:creationId xmlns:a16="http://schemas.microsoft.com/office/drawing/2014/main" id="{673C58E9-D595-4F46-C847-E877DA834A54}"/>
              </a:ext>
            </a:extLst>
          </p:cNvPr>
          <p:cNvSpPr txBox="1"/>
          <p:nvPr/>
        </p:nvSpPr>
        <p:spPr>
          <a:xfrm>
            <a:off x="7088763" y="2586407"/>
            <a:ext cx="11993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20%</a:t>
            </a:r>
            <a:endParaRPr lang="zh-CN" altLang="en-US" sz="40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文本框 102">
            <a:extLst>
              <a:ext uri="{FF2B5EF4-FFF2-40B4-BE49-F238E27FC236}">
                <a16:creationId xmlns:a16="http://schemas.microsoft.com/office/drawing/2014/main" id="{91E274F3-554F-3EB5-A147-CE0BC7338B26}"/>
              </a:ext>
            </a:extLst>
          </p:cNvPr>
          <p:cNvSpPr txBox="1"/>
          <p:nvPr/>
        </p:nvSpPr>
        <p:spPr>
          <a:xfrm>
            <a:off x="3591234" y="2269788"/>
            <a:ext cx="2316682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altLang="zh-CN" sz="2800" b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 </a:t>
            </a:r>
          </a:p>
          <a:p>
            <a:r>
              <a:rPr lang="en-US" altLang="zh-CN" b="1">
                <a:solidFill>
                  <a:schemeClr val="bg1"/>
                </a:solidFill>
                <a:latin typeface="Century Gothic"/>
                <a:ea typeface="微软雅黑"/>
              </a:rPr>
              <a:t>IAG performance degradation reduction</a:t>
            </a:r>
            <a:endParaRPr lang="en-US" altLang="zh-CN">
              <a:solidFill>
                <a:schemeClr val="bg1"/>
              </a:solidFill>
              <a:latin typeface="Century Gothic"/>
              <a:ea typeface="微软雅黑"/>
            </a:endParaRPr>
          </a:p>
          <a:p>
            <a:endParaRPr lang="en-US" altLang="zh-CN" sz="11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2" name="文本框 103">
            <a:extLst>
              <a:ext uri="{FF2B5EF4-FFF2-40B4-BE49-F238E27FC236}">
                <a16:creationId xmlns:a16="http://schemas.microsoft.com/office/drawing/2014/main" id="{432D8413-2434-59FC-8DC8-15A5679EA40F}"/>
              </a:ext>
            </a:extLst>
          </p:cNvPr>
          <p:cNvSpPr txBox="1"/>
          <p:nvPr/>
        </p:nvSpPr>
        <p:spPr>
          <a:xfrm>
            <a:off x="8821576" y="2242474"/>
            <a:ext cx="2181383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altLang="zh-CN" sz="2800" b="1">
                <a:solidFill>
                  <a:srgbClr val="92D05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20% </a:t>
            </a:r>
          </a:p>
          <a:p>
            <a:r>
              <a:rPr lang="en-US" altLang="zh-CN" b="1">
                <a:solidFill>
                  <a:schemeClr val="bg1"/>
                </a:solidFill>
                <a:latin typeface="Century Gothic"/>
                <a:ea typeface="微软雅黑"/>
              </a:rPr>
              <a:t>IAG performance degradation reduction</a:t>
            </a:r>
            <a:endParaRPr lang="en-US" altLang="zh-CN">
              <a:solidFill>
                <a:schemeClr val="bg1"/>
              </a:solidFill>
              <a:latin typeface="Century Gothic"/>
              <a:ea typeface="微软雅黑"/>
            </a:endParaRPr>
          </a:p>
          <a:p>
            <a:endParaRPr lang="en-US" altLang="zh-CN" sz="11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53" name="图片 24">
            <a:extLst>
              <a:ext uri="{FF2B5EF4-FFF2-40B4-BE49-F238E27FC236}">
                <a16:creationId xmlns:a16="http://schemas.microsoft.com/office/drawing/2014/main" id="{3A4AECE7-B0A8-3BA8-7A50-A9BD16298B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029" y="4312756"/>
            <a:ext cx="1844219" cy="922109"/>
          </a:xfrm>
          <a:prstGeom prst="rect">
            <a:avLst/>
          </a:prstGeom>
        </p:spPr>
      </p:pic>
      <p:pic>
        <p:nvPicPr>
          <p:cNvPr id="54" name="图片 33">
            <a:extLst>
              <a:ext uri="{FF2B5EF4-FFF2-40B4-BE49-F238E27FC236}">
                <a16:creationId xmlns:a16="http://schemas.microsoft.com/office/drawing/2014/main" id="{1D27158C-0FCF-345C-542E-6A772D82CC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287" y="4196975"/>
            <a:ext cx="1045586" cy="1045586"/>
          </a:xfrm>
          <a:prstGeom prst="rect">
            <a:avLst/>
          </a:prstGeom>
        </p:spPr>
      </p:pic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AFF56072-5B1D-A0F8-16C7-147179D4FD04}"/>
              </a:ext>
            </a:extLst>
          </p:cNvPr>
          <p:cNvCxnSpPr>
            <a:cxnSpLocks/>
          </p:cNvCxnSpPr>
          <p:nvPr/>
        </p:nvCxnSpPr>
        <p:spPr>
          <a:xfrm>
            <a:off x="3050520" y="4737710"/>
            <a:ext cx="1038767" cy="0"/>
          </a:xfrm>
          <a:prstGeom prst="line">
            <a:avLst/>
          </a:prstGeom>
          <a:ln w="25400" cap="flat" cmpd="sng" algn="ctr">
            <a:solidFill>
              <a:srgbClr val="00B0F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23E2FC7-321E-52A9-655D-41F1F60FCF07}"/>
              </a:ext>
            </a:extLst>
          </p:cNvPr>
          <p:cNvCxnSpPr>
            <a:cxnSpLocks/>
          </p:cNvCxnSpPr>
          <p:nvPr/>
        </p:nvCxnSpPr>
        <p:spPr>
          <a:xfrm>
            <a:off x="8209676" y="4719767"/>
            <a:ext cx="1001899" cy="0"/>
          </a:xfrm>
          <a:prstGeom prst="line">
            <a:avLst/>
          </a:prstGeom>
          <a:ln w="2540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57" name="图片 33">
            <a:extLst>
              <a:ext uri="{FF2B5EF4-FFF2-40B4-BE49-F238E27FC236}">
                <a16:creationId xmlns:a16="http://schemas.microsoft.com/office/drawing/2014/main" id="{B9027BC5-800D-1E7C-B954-CA69E42368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8193" y="4182929"/>
            <a:ext cx="1045586" cy="1045586"/>
          </a:xfrm>
          <a:prstGeom prst="rect">
            <a:avLst/>
          </a:prstGeom>
        </p:spPr>
      </p:pic>
      <p:pic>
        <p:nvPicPr>
          <p:cNvPr id="58" name="图片 24">
            <a:extLst>
              <a:ext uri="{FF2B5EF4-FFF2-40B4-BE49-F238E27FC236}">
                <a16:creationId xmlns:a16="http://schemas.microsoft.com/office/drawing/2014/main" id="{19405C22-537E-BD9C-3473-071948594C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637" y="4340213"/>
            <a:ext cx="1844219" cy="922109"/>
          </a:xfrm>
          <a:prstGeom prst="rect">
            <a:avLst/>
          </a:prstGeom>
        </p:spPr>
      </p:pic>
      <p:pic>
        <p:nvPicPr>
          <p:cNvPr id="59" name="图片 64">
            <a:extLst>
              <a:ext uri="{FF2B5EF4-FFF2-40B4-BE49-F238E27FC236}">
                <a16:creationId xmlns:a16="http://schemas.microsoft.com/office/drawing/2014/main" id="{4D870FE8-A357-F7B8-7390-06640BF133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323" y="4542922"/>
            <a:ext cx="659354" cy="659354"/>
          </a:xfrm>
          <a:prstGeom prst="rect">
            <a:avLst/>
          </a:prstGeom>
        </p:spPr>
      </p:pic>
      <p:sp>
        <p:nvSpPr>
          <p:cNvPr id="61" name="矩形 15">
            <a:extLst>
              <a:ext uri="{FF2B5EF4-FFF2-40B4-BE49-F238E27FC236}">
                <a16:creationId xmlns:a16="http://schemas.microsoft.com/office/drawing/2014/main" id="{E5601E85-EE62-187F-C7CC-09C192BDAF5C}"/>
              </a:ext>
            </a:extLst>
          </p:cNvPr>
          <p:cNvSpPr/>
          <p:nvPr/>
        </p:nvSpPr>
        <p:spPr>
          <a:xfrm>
            <a:off x="579651" y="200326"/>
            <a:ext cx="53335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SSL Decryption</a:t>
            </a:r>
          </a:p>
        </p:txBody>
      </p:sp>
    </p:spTree>
    <p:extLst>
      <p:ext uri="{BB962C8B-B14F-4D97-AF65-F5344CB8AC3E}">
        <p14:creationId xmlns:p14="http://schemas.microsoft.com/office/powerpoint/2010/main" val="17750475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1C7B62-5D3D-271C-EE68-165190CD4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6F2943-4520-3BEE-8DF5-1CF1869A5E41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377459-7081-636F-9675-B3F95AF85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sp>
        <p:nvSpPr>
          <p:cNvPr id="6" name="矩形 15">
            <a:extLst>
              <a:ext uri="{FF2B5EF4-FFF2-40B4-BE49-F238E27FC236}">
                <a16:creationId xmlns:a16="http://schemas.microsoft.com/office/drawing/2014/main" id="{9026035A-07B0-FF7E-9A15-E61E37ED978F}"/>
              </a:ext>
            </a:extLst>
          </p:cNvPr>
          <p:cNvSpPr/>
          <p:nvPr/>
        </p:nvSpPr>
        <p:spPr>
          <a:xfrm>
            <a:off x="579651" y="200326"/>
            <a:ext cx="53335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SSL Decryption</a:t>
            </a:r>
          </a:p>
        </p:txBody>
      </p:sp>
      <p:sp>
        <p:nvSpPr>
          <p:cNvPr id="7" name="矩形 25">
            <a:extLst>
              <a:ext uri="{FF2B5EF4-FFF2-40B4-BE49-F238E27FC236}">
                <a16:creationId xmlns:a16="http://schemas.microsoft.com/office/drawing/2014/main" id="{48CFF8FE-4C68-0E0C-981A-E337C49CE44B}"/>
              </a:ext>
            </a:extLst>
          </p:cNvPr>
          <p:cNvSpPr/>
          <p:nvPr/>
        </p:nvSpPr>
        <p:spPr>
          <a:xfrm>
            <a:off x="1564574" y="1817465"/>
            <a:ext cx="2560173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MY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Certification distribution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矩形 29">
            <a:extLst>
              <a:ext uri="{FF2B5EF4-FFF2-40B4-BE49-F238E27FC236}">
                <a16:creationId xmlns:a16="http://schemas.microsoft.com/office/drawing/2014/main" id="{4BACBD6D-AA1E-1452-500F-5806566C2D1D}"/>
              </a:ext>
            </a:extLst>
          </p:cNvPr>
          <p:cNvSpPr/>
          <p:nvPr/>
        </p:nvSpPr>
        <p:spPr>
          <a:xfrm>
            <a:off x="3922427" y="5178792"/>
            <a:ext cx="3632257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Small footprint: Average CPU 5%</a:t>
            </a:r>
            <a:endParaRPr lang="zh-CN" altLang="en-US" sz="16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矩形 31">
            <a:extLst>
              <a:ext uri="{FF2B5EF4-FFF2-40B4-BE49-F238E27FC236}">
                <a16:creationId xmlns:a16="http://schemas.microsoft.com/office/drawing/2014/main" id="{E22D8681-07F8-A1C2-EBED-F9F3B2812AB3}"/>
              </a:ext>
            </a:extLst>
          </p:cNvPr>
          <p:cNvSpPr/>
          <p:nvPr/>
        </p:nvSpPr>
        <p:spPr>
          <a:xfrm>
            <a:off x="7293538" y="1897001"/>
            <a:ext cx="35701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Supports all deployment modes</a:t>
            </a:r>
            <a:endParaRPr lang="zh-CN" altLang="en-US" sz="16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35">
            <a:extLst>
              <a:ext uri="{FF2B5EF4-FFF2-40B4-BE49-F238E27FC236}">
                <a16:creationId xmlns:a16="http://schemas.microsoft.com/office/drawing/2014/main" id="{1CF55C64-2A2A-E1BE-F96E-CEE67663C1D3}"/>
              </a:ext>
            </a:extLst>
          </p:cNvPr>
          <p:cNvSpPr/>
          <p:nvPr/>
        </p:nvSpPr>
        <p:spPr>
          <a:xfrm>
            <a:off x="2013232" y="3455992"/>
            <a:ext cx="1707559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Support TLS 1.3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16321290-F638-11E1-8FDE-6AC085E25C7D}"/>
              </a:ext>
            </a:extLst>
          </p:cNvPr>
          <p:cNvGrpSpPr/>
          <p:nvPr/>
        </p:nvGrpSpPr>
        <p:grpSpPr>
          <a:xfrm>
            <a:off x="3685125" y="1229092"/>
            <a:ext cx="4120498" cy="3949700"/>
            <a:chOff x="3644900" y="1079500"/>
            <a:chExt cx="4902200" cy="4699000"/>
          </a:xfrm>
        </p:grpSpPr>
        <p:pic>
          <p:nvPicPr>
            <p:cNvPr id="12" name="图片 8">
              <a:extLst>
                <a:ext uri="{FF2B5EF4-FFF2-40B4-BE49-F238E27FC236}">
                  <a16:creationId xmlns:a16="http://schemas.microsoft.com/office/drawing/2014/main" id="{81A93ADF-FB39-0EA0-6092-A1995F3273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644900" y="1079500"/>
              <a:ext cx="4902200" cy="4699000"/>
            </a:xfrm>
            <a:prstGeom prst="rect">
              <a:avLst/>
            </a:prstGeom>
          </p:spPr>
        </p:pic>
        <p:sp>
          <p:nvSpPr>
            <p:cNvPr id="13" name="矩形 11">
              <a:extLst>
                <a:ext uri="{FF2B5EF4-FFF2-40B4-BE49-F238E27FC236}">
                  <a16:creationId xmlns:a16="http://schemas.microsoft.com/office/drawing/2014/main" id="{E323E1B2-16A6-FC41-D813-3F538FE0C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6030" y="3687831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05</a:t>
              </a:r>
              <a:endParaRPr lang="zh-CN" altLang="en-US" sz="24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矩形 7">
              <a:extLst>
                <a:ext uri="{FF2B5EF4-FFF2-40B4-BE49-F238E27FC236}">
                  <a16:creationId xmlns:a16="http://schemas.microsoft.com/office/drawing/2014/main" id="{99132C49-4F29-E20D-4A40-EDEA762C3F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0292" y="1952463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01</a:t>
              </a:r>
              <a:endParaRPr lang="zh-CN" altLang="en-US" sz="24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矩形 8">
              <a:extLst>
                <a:ext uri="{FF2B5EF4-FFF2-40B4-BE49-F238E27FC236}">
                  <a16:creationId xmlns:a16="http://schemas.microsoft.com/office/drawing/2014/main" id="{5EC0FDE7-C18F-8D8C-90A8-C3CFF55CFA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8626" y="1952463"/>
              <a:ext cx="613837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02</a:t>
              </a:r>
              <a:endParaRPr lang="zh-CN" altLang="en-US" sz="24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矩形 9">
              <a:extLst>
                <a:ext uri="{FF2B5EF4-FFF2-40B4-BE49-F238E27FC236}">
                  <a16:creationId xmlns:a16="http://schemas.microsoft.com/office/drawing/2014/main" id="{FCA1E64B-A951-9692-7CE2-AE0CFF99AE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72927" y="3687831"/>
              <a:ext cx="613837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03</a:t>
              </a:r>
              <a:endParaRPr lang="zh-CN" altLang="en-US" sz="24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矩形 10">
              <a:extLst>
                <a:ext uri="{FF2B5EF4-FFF2-40B4-BE49-F238E27FC236}">
                  <a16:creationId xmlns:a16="http://schemas.microsoft.com/office/drawing/2014/main" id="{5812DF3B-94D8-312C-B80C-A116FE178C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0972" y="4912968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04</a:t>
              </a:r>
              <a:endParaRPr lang="zh-CN" altLang="en-US" sz="24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86B44BE3-9F80-D6C8-819B-5E63F64E60DA}"/>
              </a:ext>
            </a:extLst>
          </p:cNvPr>
          <p:cNvSpPr/>
          <p:nvPr/>
        </p:nvSpPr>
        <p:spPr>
          <a:xfrm>
            <a:off x="5071315" y="2538000"/>
            <a:ext cx="1348116" cy="1342963"/>
          </a:xfrm>
          <a:prstGeom prst="ellipse">
            <a:avLst/>
          </a:prstGeom>
          <a:solidFill>
            <a:srgbClr val="0071C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22">
            <a:extLst>
              <a:ext uri="{FF2B5EF4-FFF2-40B4-BE49-F238E27FC236}">
                <a16:creationId xmlns:a16="http://schemas.microsoft.com/office/drawing/2014/main" id="{17265523-33EC-9215-88F9-65A9E718C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9465" y="3139882"/>
            <a:ext cx="79817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Ingress Client</a:t>
            </a:r>
            <a:endParaRPr lang="zh-CN" altLang="en-US" sz="1600" b="1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0" name="图形 9">
            <a:extLst>
              <a:ext uri="{FF2B5EF4-FFF2-40B4-BE49-F238E27FC236}">
                <a16:creationId xmlns:a16="http://schemas.microsoft.com/office/drawing/2014/main" id="{FA344E11-8A2D-27EA-2613-10FD202096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53409" y="2754746"/>
            <a:ext cx="370290" cy="370290"/>
          </a:xfrm>
          <a:prstGeom prst="rect">
            <a:avLst/>
          </a:prstGeom>
        </p:spPr>
      </p:pic>
      <p:sp>
        <p:nvSpPr>
          <p:cNvPr id="22" name="矩形 33">
            <a:extLst>
              <a:ext uri="{FF2B5EF4-FFF2-40B4-BE49-F238E27FC236}">
                <a16:creationId xmlns:a16="http://schemas.microsoft.com/office/drawing/2014/main" id="{AE106A7F-3F14-2C23-541F-D6399946AC95}"/>
              </a:ext>
            </a:extLst>
          </p:cNvPr>
          <p:cNvSpPr/>
          <p:nvPr/>
        </p:nvSpPr>
        <p:spPr>
          <a:xfrm>
            <a:off x="7666597" y="3429000"/>
            <a:ext cx="3197110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Uncloak hidden applications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6590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311ACD-C7C6-4B14-2BA9-B53A798AF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7DAF54-D9BF-85DB-EDC7-9B101BE30B0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8DD0BC-0B1A-A67F-63AA-68E4955C1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sp>
        <p:nvSpPr>
          <p:cNvPr id="6" name="矩形 15">
            <a:extLst>
              <a:ext uri="{FF2B5EF4-FFF2-40B4-BE49-F238E27FC236}">
                <a16:creationId xmlns:a16="http://schemas.microsoft.com/office/drawing/2014/main" id="{48D3F387-0BD3-5280-3C23-55CC8A9FB29B}"/>
              </a:ext>
            </a:extLst>
          </p:cNvPr>
          <p:cNvSpPr/>
          <p:nvPr/>
        </p:nvSpPr>
        <p:spPr>
          <a:xfrm>
            <a:off x="579651" y="200326"/>
            <a:ext cx="53335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SSL Decryption</a:t>
            </a:r>
          </a:p>
        </p:txBody>
      </p:sp>
      <p:sp>
        <p:nvSpPr>
          <p:cNvPr id="9" name="矩形 51">
            <a:extLst>
              <a:ext uri="{FF2B5EF4-FFF2-40B4-BE49-F238E27FC236}">
                <a16:creationId xmlns:a16="http://schemas.microsoft.com/office/drawing/2014/main" id="{070DB4E2-96AB-7359-DA6C-06FB37BDF8C0}"/>
              </a:ext>
            </a:extLst>
          </p:cNvPr>
          <p:cNvSpPr/>
          <p:nvPr/>
        </p:nvSpPr>
        <p:spPr>
          <a:xfrm>
            <a:off x="6080158" y="1527745"/>
            <a:ext cx="5406613" cy="2771335"/>
          </a:xfrm>
          <a:prstGeom prst="rect">
            <a:avLst/>
          </a:prstGeom>
          <a:solidFill>
            <a:schemeClr val="accent1">
              <a:alpha val="2930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55">
            <a:extLst>
              <a:ext uri="{FF2B5EF4-FFF2-40B4-BE49-F238E27FC236}">
                <a16:creationId xmlns:a16="http://schemas.microsoft.com/office/drawing/2014/main" id="{64AEE038-C78A-B3F8-B57D-93C9D2314DB4}"/>
              </a:ext>
            </a:extLst>
          </p:cNvPr>
          <p:cNvSpPr/>
          <p:nvPr/>
        </p:nvSpPr>
        <p:spPr>
          <a:xfrm>
            <a:off x="6080158" y="1527745"/>
            <a:ext cx="5406613" cy="35196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Ingress Client Decryption</a:t>
            </a:r>
            <a:endParaRPr lang="en-MY" altLang="zh-CN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矩形 8">
            <a:extLst>
              <a:ext uri="{FF2B5EF4-FFF2-40B4-BE49-F238E27FC236}">
                <a16:creationId xmlns:a16="http://schemas.microsoft.com/office/drawing/2014/main" id="{45FDD040-33BE-BD9B-58AF-D2267C55FDC6}"/>
              </a:ext>
            </a:extLst>
          </p:cNvPr>
          <p:cNvSpPr/>
          <p:nvPr/>
        </p:nvSpPr>
        <p:spPr>
          <a:xfrm>
            <a:off x="723049" y="1519311"/>
            <a:ext cx="5149501" cy="2771335"/>
          </a:xfrm>
          <a:prstGeom prst="rect">
            <a:avLst/>
          </a:prstGeom>
          <a:solidFill>
            <a:schemeClr val="accent1">
              <a:alpha val="2930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B79B2B-61BD-F85F-CDB0-D8B4DD7A39BC}"/>
              </a:ext>
            </a:extLst>
          </p:cNvPr>
          <p:cNvSpPr txBox="1"/>
          <p:nvPr/>
        </p:nvSpPr>
        <p:spPr>
          <a:xfrm>
            <a:off x="824483" y="4513114"/>
            <a:ext cx="3938899" cy="9318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Century Gothic" panose="020B0502020202020204" pitchFamily="34" charset="0"/>
              </a:rPr>
              <a:t>Solution benefits: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No need to install ingress client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Any operating system can be used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7C7533-9B1C-90C9-56E0-287E7EF054A7}"/>
              </a:ext>
            </a:extLst>
          </p:cNvPr>
          <p:cNvSpPr txBox="1"/>
          <p:nvPr/>
        </p:nvSpPr>
        <p:spPr>
          <a:xfrm>
            <a:off x="6362781" y="4542709"/>
            <a:ext cx="5406613" cy="1544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b="1">
                <a:solidFill>
                  <a:srgbClr val="00B1F0"/>
                </a:solidFill>
                <a:latin typeface="Century Gothic" panose="020B0502020202020204" pitchFamily="34" charset="0"/>
              </a:rPr>
              <a:t>Solution benefits: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Performance gain on IAG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Content audit capabilities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1600">
                <a:solidFill>
                  <a:schemeClr val="bg1"/>
                </a:solidFill>
                <a:latin typeface="Century Gothic" panose="020B0502020202020204" pitchFamily="34" charset="0"/>
              </a:rPr>
              <a:t>Ingress client comes with certificate distribution</a:t>
            </a:r>
          </a:p>
          <a:p>
            <a:pPr>
              <a:lnSpc>
                <a:spcPct val="120000"/>
              </a:lnSpc>
            </a:pPr>
            <a:r>
              <a:rPr lang="en-US" sz="1400" i="1">
                <a:solidFill>
                  <a:srgbClr val="00B1F0"/>
                </a:solidFill>
                <a:latin typeface="Century Gothic" panose="020B0502020202020204" pitchFamily="34" charset="0"/>
              </a:rPr>
              <a:t>*Comes with Essential bundle license</a:t>
            </a:r>
          </a:p>
        </p:txBody>
      </p:sp>
      <p:sp>
        <p:nvSpPr>
          <p:cNvPr id="14" name="Freeform 16">
            <a:extLst>
              <a:ext uri="{FF2B5EF4-FFF2-40B4-BE49-F238E27FC236}">
                <a16:creationId xmlns:a16="http://schemas.microsoft.com/office/drawing/2014/main" id="{416BA004-426A-F55E-6B0F-2F66B9489850}"/>
              </a:ext>
            </a:extLst>
          </p:cNvPr>
          <p:cNvSpPr>
            <a:spLocks noEditPoints="1"/>
          </p:cNvSpPr>
          <p:nvPr/>
        </p:nvSpPr>
        <p:spPr bwMode="auto">
          <a:xfrm>
            <a:off x="6362781" y="2760450"/>
            <a:ext cx="904434" cy="661720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15" name="文本框 86">
            <a:extLst>
              <a:ext uri="{FF2B5EF4-FFF2-40B4-BE49-F238E27FC236}">
                <a16:creationId xmlns:a16="http://schemas.microsoft.com/office/drawing/2014/main" id="{6C2989F3-921C-3F03-5D68-59A330238B03}"/>
              </a:ext>
            </a:extLst>
          </p:cNvPr>
          <p:cNvSpPr txBox="1"/>
          <p:nvPr/>
        </p:nvSpPr>
        <p:spPr>
          <a:xfrm>
            <a:off x="6485599" y="3512227"/>
            <a:ext cx="6639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Client 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文本框 90">
            <a:extLst>
              <a:ext uri="{FF2B5EF4-FFF2-40B4-BE49-F238E27FC236}">
                <a16:creationId xmlns:a16="http://schemas.microsoft.com/office/drawing/2014/main" id="{2AAF5A0A-60B2-9DAD-5982-BA3536A71EB4}"/>
              </a:ext>
            </a:extLst>
          </p:cNvPr>
          <p:cNvSpPr txBox="1"/>
          <p:nvPr/>
        </p:nvSpPr>
        <p:spPr>
          <a:xfrm>
            <a:off x="7075897" y="3378520"/>
            <a:ext cx="158071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altLang="zh-CN" sz="1200" b="1" err="1">
                <a:solidFill>
                  <a:schemeClr val="bg1"/>
                </a:solidFill>
                <a:latin typeface="Century Gothic" panose="020B0502020202020204" pitchFamily="34" charset="0"/>
              </a:rPr>
              <a:t>Sangfor</a:t>
            </a:r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b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Ingress Client</a:t>
            </a:r>
          </a:p>
        </p:txBody>
      </p:sp>
      <p:grpSp>
        <p:nvGrpSpPr>
          <p:cNvPr id="17" name="组合 92">
            <a:extLst>
              <a:ext uri="{FF2B5EF4-FFF2-40B4-BE49-F238E27FC236}">
                <a16:creationId xmlns:a16="http://schemas.microsoft.com/office/drawing/2014/main" id="{B1ED2AC6-42B2-96D5-1780-DB1CFFB583A2}"/>
              </a:ext>
            </a:extLst>
          </p:cNvPr>
          <p:cNvGrpSpPr/>
          <p:nvPr/>
        </p:nvGrpSpPr>
        <p:grpSpPr>
          <a:xfrm>
            <a:off x="7238396" y="2950821"/>
            <a:ext cx="311442" cy="141262"/>
            <a:chOff x="1462519" y="3741296"/>
            <a:chExt cx="1053151" cy="185169"/>
          </a:xfrm>
        </p:grpSpPr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3543F33E-38FE-EEC7-2DC1-F40284FEC4C3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926465"/>
              <a:ext cx="1053151" cy="0"/>
            </a:xfrm>
            <a:prstGeom prst="straightConnector1">
              <a:avLst/>
            </a:prstGeom>
            <a:ln w="22225">
              <a:solidFill>
                <a:srgbClr val="00B1F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A18FBA12-1748-9648-24BE-05BB063525D6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741296"/>
              <a:ext cx="1053151" cy="751"/>
            </a:xfrm>
            <a:prstGeom prst="straightConnector1">
              <a:avLst/>
            </a:prstGeom>
            <a:ln w="22225">
              <a:solidFill>
                <a:srgbClr val="00B1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01">
            <a:extLst>
              <a:ext uri="{FF2B5EF4-FFF2-40B4-BE49-F238E27FC236}">
                <a16:creationId xmlns:a16="http://schemas.microsoft.com/office/drawing/2014/main" id="{F2A16C55-64D4-5BAD-6BFD-6F6EA9A5501E}"/>
              </a:ext>
            </a:extLst>
          </p:cNvPr>
          <p:cNvGrpSpPr/>
          <p:nvPr/>
        </p:nvGrpSpPr>
        <p:grpSpPr>
          <a:xfrm>
            <a:off x="8195814" y="2959038"/>
            <a:ext cx="2122426" cy="182139"/>
            <a:chOff x="1462519" y="3741296"/>
            <a:chExt cx="1332066" cy="197458"/>
          </a:xfrm>
        </p:grpSpPr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8F4479AA-D1C8-8637-4FAC-2B1C5DA13B30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20" y="3926465"/>
              <a:ext cx="1332065" cy="12289"/>
            </a:xfrm>
            <a:prstGeom prst="straightConnector1">
              <a:avLst/>
            </a:prstGeom>
            <a:ln w="19050">
              <a:solidFill>
                <a:srgbClr val="92D05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8C2D3E40-54F2-EB5B-5383-C05240DF8408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741296"/>
              <a:ext cx="1332065" cy="12289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64">
            <a:extLst>
              <a:ext uri="{FF2B5EF4-FFF2-40B4-BE49-F238E27FC236}">
                <a16:creationId xmlns:a16="http://schemas.microsoft.com/office/drawing/2014/main" id="{A19F22DD-48B6-2C04-13C3-EF9C12696B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826" y="2663076"/>
            <a:ext cx="834507" cy="834507"/>
          </a:xfrm>
          <a:prstGeom prst="rect">
            <a:avLst/>
          </a:prstGeom>
        </p:spPr>
      </p:pic>
      <p:pic>
        <p:nvPicPr>
          <p:cNvPr id="24" name="图片 52">
            <a:extLst>
              <a:ext uri="{FF2B5EF4-FFF2-40B4-BE49-F238E27FC236}">
                <a16:creationId xmlns:a16="http://schemas.microsoft.com/office/drawing/2014/main" id="{0415ED8F-BEAB-A369-1F3A-E71A57E23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276" y="2627088"/>
            <a:ext cx="1799749" cy="899874"/>
          </a:xfrm>
          <a:prstGeom prst="rect">
            <a:avLst/>
          </a:prstGeom>
        </p:spPr>
      </p:pic>
      <p:sp>
        <p:nvSpPr>
          <p:cNvPr id="25" name="椭圆 7">
            <a:extLst>
              <a:ext uri="{FF2B5EF4-FFF2-40B4-BE49-F238E27FC236}">
                <a16:creationId xmlns:a16="http://schemas.microsoft.com/office/drawing/2014/main" id="{7A76D9C5-CC92-B7E6-E685-DA3A837CB61D}"/>
              </a:ext>
            </a:extLst>
          </p:cNvPr>
          <p:cNvSpPr/>
          <p:nvPr/>
        </p:nvSpPr>
        <p:spPr>
          <a:xfrm>
            <a:off x="7263385" y="2427029"/>
            <a:ext cx="286453" cy="286453"/>
          </a:xfrm>
          <a:prstGeom prst="ellipse">
            <a:avLst/>
          </a:prstGeom>
          <a:solidFill>
            <a:srgbClr val="00B0F0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1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6" name="椭圆 8">
            <a:extLst>
              <a:ext uri="{FF2B5EF4-FFF2-40B4-BE49-F238E27FC236}">
                <a16:creationId xmlns:a16="http://schemas.microsoft.com/office/drawing/2014/main" id="{F40EB628-1725-32B8-48F5-0C0DD03DF024}"/>
              </a:ext>
            </a:extLst>
          </p:cNvPr>
          <p:cNvSpPr/>
          <p:nvPr/>
        </p:nvSpPr>
        <p:spPr>
          <a:xfrm>
            <a:off x="10001179" y="2467078"/>
            <a:ext cx="286454" cy="258677"/>
          </a:xfrm>
          <a:prstGeom prst="ellipse">
            <a:avLst/>
          </a:prstGeom>
          <a:solidFill>
            <a:srgbClr val="92D050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2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27" name="矩形 7">
            <a:extLst>
              <a:ext uri="{FF2B5EF4-FFF2-40B4-BE49-F238E27FC236}">
                <a16:creationId xmlns:a16="http://schemas.microsoft.com/office/drawing/2014/main" id="{F9B66B2B-36CC-B8B5-E2BE-2C4B4315F61F}"/>
              </a:ext>
            </a:extLst>
          </p:cNvPr>
          <p:cNvSpPr/>
          <p:nvPr/>
        </p:nvSpPr>
        <p:spPr>
          <a:xfrm>
            <a:off x="723049" y="1519311"/>
            <a:ext cx="5149501" cy="351963"/>
          </a:xfrm>
          <a:prstGeom prst="rect">
            <a:avLst/>
          </a:prstGeom>
          <a:solidFill>
            <a:srgbClr val="255E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bg1"/>
                </a:solidFill>
                <a:latin typeface="Century Gothic" panose="020B0502020202020204" pitchFamily="34" charset="0"/>
              </a:rPr>
              <a:t>IAG Decryption</a:t>
            </a:r>
            <a:endParaRPr lang="en-MY" altLang="zh-CN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8" name="图形 10">
            <a:extLst>
              <a:ext uri="{FF2B5EF4-FFF2-40B4-BE49-F238E27FC236}">
                <a16:creationId xmlns:a16="http://schemas.microsoft.com/office/drawing/2014/main" id="{F9339EFB-12C3-633C-5DA0-3E483211D0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87367" y="2737124"/>
            <a:ext cx="705658" cy="534589"/>
          </a:xfrm>
          <a:prstGeom prst="rect">
            <a:avLst/>
          </a:prstGeom>
        </p:spPr>
      </p:pic>
      <p:sp>
        <p:nvSpPr>
          <p:cNvPr id="29" name="TextBox 23">
            <a:extLst>
              <a:ext uri="{FF2B5EF4-FFF2-40B4-BE49-F238E27FC236}">
                <a16:creationId xmlns:a16="http://schemas.microsoft.com/office/drawing/2014/main" id="{113CD391-5867-205A-AF17-4DFA98241B34}"/>
              </a:ext>
            </a:extLst>
          </p:cNvPr>
          <p:cNvSpPr txBox="1"/>
          <p:nvPr/>
        </p:nvSpPr>
        <p:spPr>
          <a:xfrm>
            <a:off x="4840262" y="2959038"/>
            <a:ext cx="782093" cy="239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sz="1050" b="1">
                <a:solidFill>
                  <a:schemeClr val="bg1"/>
                </a:solidFill>
                <a:latin typeface="Century Gothic" panose="020B0502020202020204" pitchFamily="34" charset="0"/>
                <a:cs typeface="Arial" pitchFamily="34" charset="0"/>
              </a:rPr>
              <a:t>Internet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1623854-5054-712A-B99F-6D32EB5BF5D2}"/>
              </a:ext>
            </a:extLst>
          </p:cNvPr>
          <p:cNvCxnSpPr>
            <a:cxnSpLocks/>
          </p:cNvCxnSpPr>
          <p:nvPr/>
        </p:nvCxnSpPr>
        <p:spPr>
          <a:xfrm>
            <a:off x="4212192" y="2913413"/>
            <a:ext cx="596828" cy="0"/>
          </a:xfrm>
          <a:prstGeom prst="straightConnector1">
            <a:avLst/>
          </a:prstGeom>
          <a:ln w="28575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44D69EF-0B4B-1222-3D7B-810F1C6F8E9D}"/>
              </a:ext>
            </a:extLst>
          </p:cNvPr>
          <p:cNvCxnSpPr>
            <a:cxnSpLocks/>
          </p:cNvCxnSpPr>
          <p:nvPr/>
        </p:nvCxnSpPr>
        <p:spPr>
          <a:xfrm>
            <a:off x="1881293" y="3119372"/>
            <a:ext cx="723687" cy="6676"/>
          </a:xfrm>
          <a:prstGeom prst="straightConnector1">
            <a:avLst/>
          </a:prstGeom>
          <a:ln w="28575">
            <a:solidFill>
              <a:srgbClr val="00B1F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CE0EA19-09BD-4582-EB93-B1555B909C60}"/>
              </a:ext>
            </a:extLst>
          </p:cNvPr>
          <p:cNvCxnSpPr>
            <a:cxnSpLocks/>
          </p:cNvCxnSpPr>
          <p:nvPr/>
        </p:nvCxnSpPr>
        <p:spPr>
          <a:xfrm>
            <a:off x="4212192" y="3146553"/>
            <a:ext cx="596828" cy="0"/>
          </a:xfrm>
          <a:prstGeom prst="straightConnector1">
            <a:avLst/>
          </a:prstGeom>
          <a:ln w="28575">
            <a:solidFill>
              <a:srgbClr val="92D05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74955959-AF58-CB80-0381-00D345EA581F}"/>
              </a:ext>
            </a:extLst>
          </p:cNvPr>
          <p:cNvCxnSpPr>
            <a:cxnSpLocks/>
          </p:cNvCxnSpPr>
          <p:nvPr/>
        </p:nvCxnSpPr>
        <p:spPr>
          <a:xfrm>
            <a:off x="1881292" y="2944717"/>
            <a:ext cx="723688" cy="6676"/>
          </a:xfrm>
          <a:prstGeom prst="straightConnector1">
            <a:avLst/>
          </a:prstGeom>
          <a:ln w="28575">
            <a:solidFill>
              <a:srgbClr val="00B1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7">
            <a:extLst>
              <a:ext uri="{FF2B5EF4-FFF2-40B4-BE49-F238E27FC236}">
                <a16:creationId xmlns:a16="http://schemas.microsoft.com/office/drawing/2014/main" id="{D903783A-1AAE-34FE-D583-84815DA6CD0F}"/>
              </a:ext>
            </a:extLst>
          </p:cNvPr>
          <p:cNvSpPr/>
          <p:nvPr/>
        </p:nvSpPr>
        <p:spPr>
          <a:xfrm>
            <a:off x="2104259" y="2528097"/>
            <a:ext cx="287515" cy="287515"/>
          </a:xfrm>
          <a:prstGeom prst="ellipse">
            <a:avLst/>
          </a:prstGeom>
          <a:solidFill>
            <a:srgbClr val="00B0F0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1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35" name="椭圆 8">
            <a:extLst>
              <a:ext uri="{FF2B5EF4-FFF2-40B4-BE49-F238E27FC236}">
                <a16:creationId xmlns:a16="http://schemas.microsoft.com/office/drawing/2014/main" id="{E72DC0BB-2669-DAC7-9C89-1AA9F96BD333}"/>
              </a:ext>
            </a:extLst>
          </p:cNvPr>
          <p:cNvSpPr/>
          <p:nvPr/>
        </p:nvSpPr>
        <p:spPr>
          <a:xfrm>
            <a:off x="4349889" y="2528097"/>
            <a:ext cx="287515" cy="287515"/>
          </a:xfrm>
          <a:prstGeom prst="ellipse">
            <a:avLst/>
          </a:prstGeom>
          <a:solidFill>
            <a:srgbClr val="92D050"/>
          </a:solidFill>
          <a:ln w="952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pPr algn="ctr"/>
            <a:r>
              <a:rPr lang="en-US" altLang="zh-CN" sz="1600" b="1">
                <a:latin typeface="Century Gothic" panose="020B0502020202020204" pitchFamily="34" charset="0"/>
              </a:rPr>
              <a:t>2</a:t>
            </a:r>
            <a:endParaRPr lang="zh-CN" altLang="en-US" sz="1600" b="1">
              <a:latin typeface="Century Gothic" panose="020B0502020202020204" pitchFamily="34" charset="0"/>
            </a:endParaRPr>
          </a:p>
        </p:txBody>
      </p:sp>
      <p:sp>
        <p:nvSpPr>
          <p:cNvPr id="36" name="文本框 9">
            <a:extLst>
              <a:ext uri="{FF2B5EF4-FFF2-40B4-BE49-F238E27FC236}">
                <a16:creationId xmlns:a16="http://schemas.microsoft.com/office/drawing/2014/main" id="{93C94527-B00D-E4CC-E1B6-94FE6F488968}"/>
              </a:ext>
            </a:extLst>
          </p:cNvPr>
          <p:cNvSpPr txBox="1"/>
          <p:nvPr/>
        </p:nvSpPr>
        <p:spPr>
          <a:xfrm>
            <a:off x="1147343" y="3478718"/>
            <a:ext cx="623241" cy="261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Client 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7" name="文本框 10">
            <a:extLst>
              <a:ext uri="{FF2B5EF4-FFF2-40B4-BE49-F238E27FC236}">
                <a16:creationId xmlns:a16="http://schemas.microsoft.com/office/drawing/2014/main" id="{A0859B80-3CA6-1FE2-889D-90EF24B543CA}"/>
              </a:ext>
            </a:extLst>
          </p:cNvPr>
          <p:cNvSpPr txBox="1"/>
          <p:nvPr/>
        </p:nvSpPr>
        <p:spPr>
          <a:xfrm>
            <a:off x="2675719" y="3466462"/>
            <a:ext cx="1512289" cy="26127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Man-in-the-middle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8" name="文本框 58">
            <a:extLst>
              <a:ext uri="{FF2B5EF4-FFF2-40B4-BE49-F238E27FC236}">
                <a16:creationId xmlns:a16="http://schemas.microsoft.com/office/drawing/2014/main" id="{6A7A3947-C2A5-FDA1-C9B7-7F4983CAB88E}"/>
              </a:ext>
            </a:extLst>
          </p:cNvPr>
          <p:cNvSpPr txBox="1"/>
          <p:nvPr/>
        </p:nvSpPr>
        <p:spPr>
          <a:xfrm>
            <a:off x="4909353" y="3456236"/>
            <a:ext cx="618705" cy="261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Server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Freeform 16">
            <a:extLst>
              <a:ext uri="{FF2B5EF4-FFF2-40B4-BE49-F238E27FC236}">
                <a16:creationId xmlns:a16="http://schemas.microsoft.com/office/drawing/2014/main" id="{884FDE43-D94C-CA4C-2ECF-757D102615FA}"/>
              </a:ext>
            </a:extLst>
          </p:cNvPr>
          <p:cNvSpPr>
            <a:spLocks noEditPoints="1"/>
          </p:cNvSpPr>
          <p:nvPr/>
        </p:nvSpPr>
        <p:spPr bwMode="auto">
          <a:xfrm>
            <a:off x="991277" y="2744959"/>
            <a:ext cx="853081" cy="624148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40" name="图片 52">
            <a:extLst>
              <a:ext uri="{FF2B5EF4-FFF2-40B4-BE49-F238E27FC236}">
                <a16:creationId xmlns:a16="http://schemas.microsoft.com/office/drawing/2014/main" id="{D65148BF-3F19-4820-F6CD-EAFF68FA2B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083" y="2672199"/>
            <a:ext cx="1697561" cy="848780"/>
          </a:xfrm>
          <a:prstGeom prst="rect">
            <a:avLst/>
          </a:prstGeom>
        </p:spPr>
      </p:pic>
      <p:pic>
        <p:nvPicPr>
          <p:cNvPr id="41" name="图片 44">
            <a:extLst>
              <a:ext uri="{FF2B5EF4-FFF2-40B4-BE49-F238E27FC236}">
                <a16:creationId xmlns:a16="http://schemas.microsoft.com/office/drawing/2014/main" id="{8455E056-A512-8CE6-682E-03D2884F38F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2620245" y="2813089"/>
            <a:ext cx="853082" cy="612565"/>
          </a:xfrm>
          <a:prstGeom prst="rect">
            <a:avLst/>
          </a:prstGeom>
        </p:spPr>
      </p:pic>
      <p:pic>
        <p:nvPicPr>
          <p:cNvPr id="42" name="图形 56">
            <a:extLst>
              <a:ext uri="{FF2B5EF4-FFF2-40B4-BE49-F238E27FC236}">
                <a16:creationId xmlns:a16="http://schemas.microsoft.com/office/drawing/2014/main" id="{5DF24472-4ED2-D90D-2B4C-A5861AF80B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39077" y="2670556"/>
            <a:ext cx="705658" cy="534589"/>
          </a:xfrm>
          <a:prstGeom prst="rect">
            <a:avLst/>
          </a:prstGeom>
        </p:spPr>
      </p:pic>
      <p:sp>
        <p:nvSpPr>
          <p:cNvPr id="43" name="TextBox 23">
            <a:extLst>
              <a:ext uri="{FF2B5EF4-FFF2-40B4-BE49-F238E27FC236}">
                <a16:creationId xmlns:a16="http://schemas.microsoft.com/office/drawing/2014/main" id="{5BD97AA3-E5D3-5497-4A7D-5A6B45145039}"/>
              </a:ext>
            </a:extLst>
          </p:cNvPr>
          <p:cNvSpPr txBox="1"/>
          <p:nvPr/>
        </p:nvSpPr>
        <p:spPr>
          <a:xfrm>
            <a:off x="10391972" y="2892470"/>
            <a:ext cx="782093" cy="239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sz="1050" b="1">
                <a:solidFill>
                  <a:schemeClr val="bg1"/>
                </a:solidFill>
                <a:latin typeface="Century Gothic" panose="020B0502020202020204" pitchFamily="34" charset="0"/>
                <a:cs typeface="Arial" pitchFamily="34" charset="0"/>
              </a:rPr>
              <a:t>Internet</a:t>
            </a:r>
          </a:p>
        </p:txBody>
      </p:sp>
      <p:sp>
        <p:nvSpPr>
          <p:cNvPr id="44" name="文本框 58">
            <a:extLst>
              <a:ext uri="{FF2B5EF4-FFF2-40B4-BE49-F238E27FC236}">
                <a16:creationId xmlns:a16="http://schemas.microsoft.com/office/drawing/2014/main" id="{D0922BF4-E37C-92C6-69A0-87B81610464A}"/>
              </a:ext>
            </a:extLst>
          </p:cNvPr>
          <p:cNvSpPr txBox="1"/>
          <p:nvPr/>
        </p:nvSpPr>
        <p:spPr>
          <a:xfrm>
            <a:off x="10461063" y="3389668"/>
            <a:ext cx="618705" cy="261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200" b="1">
                <a:solidFill>
                  <a:schemeClr val="bg1"/>
                </a:solidFill>
                <a:latin typeface="Century Gothic" panose="020B0502020202020204" pitchFamily="34" charset="0"/>
              </a:rPr>
              <a:t>Server</a:t>
            </a:r>
            <a:endParaRPr lang="zh-CN" altLang="en-US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5" name="图片 64">
            <a:extLst>
              <a:ext uri="{FF2B5EF4-FFF2-40B4-BE49-F238E27FC236}">
                <a16:creationId xmlns:a16="http://schemas.microsoft.com/office/drawing/2014/main" id="{E8B63427-4AD3-028C-B5FE-5D5CAB96517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8335245" y="2813089"/>
            <a:ext cx="853082" cy="61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329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11D94D-33DB-51F5-6ED1-3CE1A0400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EDDB5A-47F0-6514-0363-3BEE5774E0D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D7E604-66CE-6A15-7A3E-78EC01E2B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 dirty="0"/>
          </a:p>
        </p:txBody>
      </p:sp>
      <p:sp>
        <p:nvSpPr>
          <p:cNvPr id="6" name="矩形 13">
            <a:extLst>
              <a:ext uri="{FF2B5EF4-FFF2-40B4-BE49-F238E27FC236}">
                <a16:creationId xmlns:a16="http://schemas.microsoft.com/office/drawing/2014/main" id="{A963C054-1DC0-E957-269F-4D47EAAFF9F0}"/>
              </a:ext>
            </a:extLst>
          </p:cNvPr>
          <p:cNvSpPr/>
          <p:nvPr/>
        </p:nvSpPr>
        <p:spPr>
          <a:xfrm>
            <a:off x="579651" y="200326"/>
            <a:ext cx="7140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Endpoint Security Posture</a:t>
            </a:r>
          </a:p>
        </p:txBody>
      </p:sp>
      <p:sp>
        <p:nvSpPr>
          <p:cNvPr id="7" name="圆角矩形 104">
            <a:extLst>
              <a:ext uri="{FF2B5EF4-FFF2-40B4-BE49-F238E27FC236}">
                <a16:creationId xmlns:a16="http://schemas.microsoft.com/office/drawing/2014/main" id="{1F7E91B3-17E2-9190-892D-C2A7426D7A41}"/>
              </a:ext>
            </a:extLst>
          </p:cNvPr>
          <p:cNvSpPr/>
          <p:nvPr/>
        </p:nvSpPr>
        <p:spPr>
          <a:xfrm>
            <a:off x="3280343" y="4362041"/>
            <a:ext cx="597352" cy="33574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圆角矩形 106">
            <a:extLst>
              <a:ext uri="{FF2B5EF4-FFF2-40B4-BE49-F238E27FC236}">
                <a16:creationId xmlns:a16="http://schemas.microsoft.com/office/drawing/2014/main" id="{2B064B85-AA7E-8E80-AC23-EF5DAE4EE939}"/>
              </a:ext>
            </a:extLst>
          </p:cNvPr>
          <p:cNvSpPr/>
          <p:nvPr/>
        </p:nvSpPr>
        <p:spPr>
          <a:xfrm>
            <a:off x="3915883" y="4362041"/>
            <a:ext cx="597352" cy="33574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圆角矩形 97">
            <a:extLst>
              <a:ext uri="{FF2B5EF4-FFF2-40B4-BE49-F238E27FC236}">
                <a16:creationId xmlns:a16="http://schemas.microsoft.com/office/drawing/2014/main" id="{CE77A4D7-D196-1CB4-E885-849053576E1D}"/>
              </a:ext>
            </a:extLst>
          </p:cNvPr>
          <p:cNvSpPr/>
          <p:nvPr/>
        </p:nvSpPr>
        <p:spPr>
          <a:xfrm>
            <a:off x="2127695" y="3073871"/>
            <a:ext cx="783010" cy="753929"/>
          </a:xfrm>
          <a:prstGeom prst="roundRect">
            <a:avLst/>
          </a:prstGeom>
          <a:solidFill>
            <a:srgbClr val="0E4CD1"/>
          </a:solidFill>
          <a:ln w="2222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0" name="Picture 93" descr="Orchestrate-Automating-Response-Actions-icon.emf">
            <a:extLst>
              <a:ext uri="{FF2B5EF4-FFF2-40B4-BE49-F238E27FC236}">
                <a16:creationId xmlns:a16="http://schemas.microsoft.com/office/drawing/2014/main" id="{0800A881-67AA-B94E-987F-CDB73F4B6D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255" y="3200134"/>
            <a:ext cx="689606" cy="514453"/>
          </a:xfrm>
          <a:prstGeom prst="rect">
            <a:avLst/>
          </a:prstGeom>
        </p:spPr>
      </p:pic>
      <p:sp>
        <p:nvSpPr>
          <p:cNvPr id="11" name="Rectangle 31">
            <a:extLst>
              <a:ext uri="{FF2B5EF4-FFF2-40B4-BE49-F238E27FC236}">
                <a16:creationId xmlns:a16="http://schemas.microsoft.com/office/drawing/2014/main" id="{48FEE34C-57D0-559E-6269-4B8C1EBA9E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694355" y="1175195"/>
            <a:ext cx="1283564" cy="4399513"/>
          </a:xfrm>
          <a:prstGeom prst="rect">
            <a:avLst/>
          </a:prstGeom>
          <a:noFill/>
          <a:ln w="9525" algn="ctr">
            <a:solidFill>
              <a:srgbClr val="1F7D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 28">
            <a:extLst>
              <a:ext uri="{FF2B5EF4-FFF2-40B4-BE49-F238E27FC236}">
                <a16:creationId xmlns:a16="http://schemas.microsoft.com/office/drawing/2014/main" id="{BBD4CB59-60CA-E686-DAEE-6112DF20D9C7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79169" y="2245685"/>
            <a:ext cx="1444998" cy="868274"/>
          </a:xfrm>
          <a:prstGeom prst="rect">
            <a:avLst/>
          </a:prstGeom>
          <a:noFill/>
          <a:ln w="9525" algn="ctr">
            <a:solidFill>
              <a:srgbClr val="1F7DFF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29">
            <a:extLst>
              <a:ext uri="{FF2B5EF4-FFF2-40B4-BE49-F238E27FC236}">
                <a16:creationId xmlns:a16="http://schemas.microsoft.com/office/drawing/2014/main" id="{C5383191-56EA-E3DE-1D76-0DB34254CC5D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80964" y="3291926"/>
            <a:ext cx="1444998" cy="794988"/>
          </a:xfrm>
          <a:prstGeom prst="rect">
            <a:avLst/>
          </a:prstGeom>
          <a:noFill/>
          <a:ln w="9525" algn="ctr">
            <a:solidFill>
              <a:srgbClr val="1F7DFF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30">
            <a:extLst>
              <a:ext uri="{FF2B5EF4-FFF2-40B4-BE49-F238E27FC236}">
                <a16:creationId xmlns:a16="http://schemas.microsoft.com/office/drawing/2014/main" id="{7AC82C1E-E706-8677-CB4B-91D4089EFB29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80964" y="4185152"/>
            <a:ext cx="1444998" cy="841728"/>
          </a:xfrm>
          <a:prstGeom prst="rect">
            <a:avLst/>
          </a:prstGeom>
          <a:noFill/>
          <a:ln w="9525" algn="ctr">
            <a:solidFill>
              <a:srgbClr val="1F7DFF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Rectangle 43">
            <a:extLst>
              <a:ext uri="{FF2B5EF4-FFF2-40B4-BE49-F238E27FC236}">
                <a16:creationId xmlns:a16="http://schemas.microsoft.com/office/drawing/2014/main" id="{CA56B834-D822-1877-A94A-76F333B95151}"/>
              </a:ext>
            </a:extLst>
          </p:cNvPr>
          <p:cNvSpPr>
            <a:spLocks noChangeArrowheads="1"/>
          </p:cNvSpPr>
          <p:nvPr/>
        </p:nvSpPr>
        <p:spPr bwMode="gray">
          <a:xfrm>
            <a:off x="3040768" y="1175195"/>
            <a:ext cx="1734954" cy="4399513"/>
          </a:xfrm>
          <a:prstGeom prst="rect">
            <a:avLst/>
          </a:prstGeom>
          <a:noFill/>
          <a:ln w="9525" algn="ctr">
            <a:solidFill>
              <a:srgbClr val="1F7D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ext Box 44">
            <a:extLst>
              <a:ext uri="{FF2B5EF4-FFF2-40B4-BE49-F238E27FC236}">
                <a16:creationId xmlns:a16="http://schemas.microsoft.com/office/drawing/2014/main" id="{D45CF19B-FF33-59A8-E5EF-9E242C6E395D}"/>
              </a:ext>
            </a:extLst>
          </p:cNvPr>
          <p:cNvSpPr txBox="1">
            <a:spLocks noChangeArrowheads="1"/>
          </p:cNvSpPr>
          <p:nvPr/>
        </p:nvSpPr>
        <p:spPr bwMode="gray">
          <a:xfrm flipH="1">
            <a:off x="3167056" y="2765936"/>
            <a:ext cx="14383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>
              <a:spcBef>
                <a:spcPct val="50000"/>
              </a:spcBef>
            </a:pPr>
            <a:r>
              <a:rPr lang="en-US" altLang="zh-CN" sz="800" dirty="0">
                <a:solidFill>
                  <a:schemeClr val="bg1"/>
                </a:solidFill>
                <a:latin typeface="Century Gothic" panose="020B0502020202020204" pitchFamily="34" charset="0"/>
                <a:ea typeface="黑体" panose="02010609060101010101" pitchFamily="49" charset="-122"/>
              </a:rPr>
              <a:t>Authentication/Bypass Authentication</a:t>
            </a:r>
            <a:endParaRPr lang="zh-CN" altLang="en-US" sz="800" dirty="0">
              <a:solidFill>
                <a:schemeClr val="bg1"/>
              </a:solidFill>
              <a:latin typeface="Century Gothic" panose="020B0502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7" name="Text Box 45">
            <a:extLst>
              <a:ext uri="{FF2B5EF4-FFF2-40B4-BE49-F238E27FC236}">
                <a16:creationId xmlns:a16="http://schemas.microsoft.com/office/drawing/2014/main" id="{419301A3-D12E-2820-2F2D-AB417706C3A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054949" y="3817671"/>
            <a:ext cx="172827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>
              <a:spcBef>
                <a:spcPct val="50000"/>
              </a:spcBef>
            </a:pPr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黑体" panose="02010609060101010101" pitchFamily="49" charset="-122"/>
              </a:rPr>
              <a:t>Portal</a:t>
            </a:r>
            <a:endParaRPr lang="zh-CN" altLang="en-US" sz="1050" dirty="0">
              <a:solidFill>
                <a:schemeClr val="bg1"/>
              </a:solidFill>
              <a:latin typeface="Century Gothic" panose="020B0502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" name="Text Box 46">
            <a:extLst>
              <a:ext uri="{FF2B5EF4-FFF2-40B4-BE49-F238E27FC236}">
                <a16:creationId xmlns:a16="http://schemas.microsoft.com/office/drawing/2014/main" id="{095A5BC5-DA36-3A3F-53E2-6B0059547C7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169005" y="4755430"/>
            <a:ext cx="1461738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>
              <a:spcBef>
                <a:spcPct val="50000"/>
              </a:spcBef>
            </a:pPr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黑体" panose="02010609060101010101" pitchFamily="49" charset="-122"/>
              </a:rPr>
              <a:t>Wi-Fi Integration</a:t>
            </a:r>
            <a:endParaRPr lang="zh-CN" altLang="en-US" sz="1050" dirty="0">
              <a:solidFill>
                <a:schemeClr val="bg1"/>
              </a:solidFill>
              <a:latin typeface="Century Gothic" panose="020B0502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" name="圆角矩形 61">
            <a:extLst>
              <a:ext uri="{FF2B5EF4-FFF2-40B4-BE49-F238E27FC236}">
                <a16:creationId xmlns:a16="http://schemas.microsoft.com/office/drawing/2014/main" id="{2EF13CA5-44D7-BBF2-52BB-59D21C7AAF66}"/>
              </a:ext>
            </a:extLst>
          </p:cNvPr>
          <p:cNvSpPr/>
          <p:nvPr/>
        </p:nvSpPr>
        <p:spPr>
          <a:xfrm>
            <a:off x="3040767" y="5232192"/>
            <a:ext cx="1751613" cy="359993"/>
          </a:xfrm>
          <a:prstGeom prst="roundRect">
            <a:avLst>
              <a:gd name="adj" fmla="val 0"/>
            </a:avLst>
          </a:prstGeom>
          <a:solidFill>
            <a:srgbClr val="0E4CD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b="1" dirty="0">
                <a:latin typeface="Century Gothic" panose="020B0502020202020204" pitchFamily="34" charset="0"/>
                <a:ea typeface="微软雅黑" panose="020B0503020204020204" charset="-122"/>
              </a:rPr>
              <a:t>2. Authentication</a:t>
            </a:r>
            <a:endParaRPr lang="zh-CN" altLang="en-US" sz="1100" b="1" dirty="0"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B9F4CB2-916C-AEB9-38A5-164F9C4FA185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85744" y="1345324"/>
            <a:ext cx="1444998" cy="739781"/>
          </a:xfrm>
          <a:prstGeom prst="rect">
            <a:avLst/>
          </a:prstGeom>
          <a:noFill/>
          <a:ln w="9525" algn="ctr">
            <a:solidFill>
              <a:srgbClr val="1F7DFF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Text Box 44">
            <a:extLst>
              <a:ext uri="{FF2B5EF4-FFF2-40B4-BE49-F238E27FC236}">
                <a16:creationId xmlns:a16="http://schemas.microsoft.com/office/drawing/2014/main" id="{B6F80611-25E7-C53F-6388-2B9A209E26DB}"/>
              </a:ext>
            </a:extLst>
          </p:cNvPr>
          <p:cNvSpPr txBox="1">
            <a:spLocks noChangeArrowheads="1"/>
          </p:cNvSpPr>
          <p:nvPr/>
        </p:nvSpPr>
        <p:spPr bwMode="gray">
          <a:xfrm flipH="1">
            <a:off x="3502139" y="1762415"/>
            <a:ext cx="828445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>
              <a:spcBef>
                <a:spcPct val="50000"/>
              </a:spcBef>
            </a:pPr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  <a:ea typeface="黑体" panose="02010609060101010101" pitchFamily="49" charset="-122"/>
              </a:rPr>
              <a:t>Identity</a:t>
            </a:r>
            <a:endParaRPr lang="zh-CN" altLang="en-US" sz="1050" dirty="0">
              <a:solidFill>
                <a:schemeClr val="bg1"/>
              </a:solidFill>
              <a:latin typeface="Century Gothic" panose="020B0502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22" name="图片 64">
            <a:extLst>
              <a:ext uri="{FF2B5EF4-FFF2-40B4-BE49-F238E27FC236}">
                <a16:creationId xmlns:a16="http://schemas.microsoft.com/office/drawing/2014/main" id="{9C32ACE5-7CAE-47DF-CFE3-B60748CF17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353" y="2325232"/>
            <a:ext cx="405017" cy="405018"/>
          </a:xfrm>
          <a:prstGeom prst="rect">
            <a:avLst/>
          </a:prstGeom>
        </p:spPr>
      </p:pic>
      <p:pic>
        <p:nvPicPr>
          <p:cNvPr id="23" name="图片 65">
            <a:extLst>
              <a:ext uri="{FF2B5EF4-FFF2-40B4-BE49-F238E27FC236}">
                <a16:creationId xmlns:a16="http://schemas.microsoft.com/office/drawing/2014/main" id="{5273DEDF-3550-22B0-7AA1-F58B6FAA612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990" y="3408812"/>
            <a:ext cx="399768" cy="399769"/>
          </a:xfrm>
          <a:prstGeom prst="rect">
            <a:avLst/>
          </a:prstGeom>
        </p:spPr>
      </p:pic>
      <p:pic>
        <p:nvPicPr>
          <p:cNvPr id="24" name="图片 67">
            <a:extLst>
              <a:ext uri="{FF2B5EF4-FFF2-40B4-BE49-F238E27FC236}">
                <a16:creationId xmlns:a16="http://schemas.microsoft.com/office/drawing/2014/main" id="{D8AEE849-14C8-9FEA-3E3E-71679E8476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369" y="1420075"/>
            <a:ext cx="293221" cy="293221"/>
          </a:xfrm>
          <a:prstGeom prst="rect">
            <a:avLst/>
          </a:prstGeom>
        </p:spPr>
      </p:pic>
      <p:sp>
        <p:nvSpPr>
          <p:cNvPr id="25" name="圆角矩形 68">
            <a:extLst>
              <a:ext uri="{FF2B5EF4-FFF2-40B4-BE49-F238E27FC236}">
                <a16:creationId xmlns:a16="http://schemas.microsoft.com/office/drawing/2014/main" id="{3F7E3C7E-C1BE-99FA-0454-7814B4A3CE9F}"/>
              </a:ext>
            </a:extLst>
          </p:cNvPr>
          <p:cNvSpPr/>
          <p:nvPr/>
        </p:nvSpPr>
        <p:spPr>
          <a:xfrm>
            <a:off x="687107" y="5245586"/>
            <a:ext cx="1290812" cy="344206"/>
          </a:xfrm>
          <a:prstGeom prst="roundRect">
            <a:avLst>
              <a:gd name="adj" fmla="val 0"/>
            </a:avLst>
          </a:prstGeom>
          <a:solidFill>
            <a:srgbClr val="0E4CD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>
                <a:latin typeface="Century Gothic" panose="020B0502020202020204" pitchFamily="34" charset="0"/>
                <a:ea typeface="微软雅黑" panose="020B0503020204020204" charset="-122"/>
              </a:rPr>
              <a:t>1. Discovery</a:t>
            </a:r>
            <a:endParaRPr lang="zh-CN" altLang="en-US" sz="1200" b="1" dirty="0"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pic>
        <p:nvPicPr>
          <p:cNvPr id="26" name="图片 71">
            <a:extLst>
              <a:ext uri="{FF2B5EF4-FFF2-40B4-BE49-F238E27FC236}">
                <a16:creationId xmlns:a16="http://schemas.microsoft.com/office/drawing/2014/main" id="{36EA548F-8D05-61D2-067E-2980546159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0220" y="1467601"/>
            <a:ext cx="247058" cy="207806"/>
          </a:xfrm>
          <a:prstGeom prst="rect">
            <a:avLst/>
          </a:prstGeom>
        </p:spPr>
      </p:pic>
      <p:sp>
        <p:nvSpPr>
          <p:cNvPr id="27" name="Rectangle 43">
            <a:extLst>
              <a:ext uri="{FF2B5EF4-FFF2-40B4-BE49-F238E27FC236}">
                <a16:creationId xmlns:a16="http://schemas.microsoft.com/office/drawing/2014/main" id="{37168282-77B6-1BD5-A366-1E39C0181874}"/>
              </a:ext>
            </a:extLst>
          </p:cNvPr>
          <p:cNvSpPr>
            <a:spLocks noChangeArrowheads="1"/>
          </p:cNvSpPr>
          <p:nvPr/>
        </p:nvSpPr>
        <p:spPr bwMode="gray">
          <a:xfrm>
            <a:off x="5907074" y="1164829"/>
            <a:ext cx="3089226" cy="1384533"/>
          </a:xfrm>
          <a:prstGeom prst="rect">
            <a:avLst/>
          </a:prstGeom>
          <a:noFill/>
          <a:ln w="9525" algn="ctr">
            <a:solidFill>
              <a:srgbClr val="1F7D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Rectangle 43">
            <a:extLst>
              <a:ext uri="{FF2B5EF4-FFF2-40B4-BE49-F238E27FC236}">
                <a16:creationId xmlns:a16="http://schemas.microsoft.com/office/drawing/2014/main" id="{76699DA5-1BA5-9E59-2D69-4C916DFB0711}"/>
              </a:ext>
            </a:extLst>
          </p:cNvPr>
          <p:cNvSpPr>
            <a:spLocks noChangeArrowheads="1"/>
          </p:cNvSpPr>
          <p:nvPr/>
        </p:nvSpPr>
        <p:spPr bwMode="gray">
          <a:xfrm>
            <a:off x="9584514" y="4211048"/>
            <a:ext cx="1881695" cy="1355628"/>
          </a:xfrm>
          <a:prstGeom prst="rect">
            <a:avLst/>
          </a:prstGeom>
          <a:noFill/>
          <a:ln w="9525" algn="ctr">
            <a:solidFill>
              <a:srgbClr val="1F7D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Rectangle 43">
            <a:extLst>
              <a:ext uri="{FF2B5EF4-FFF2-40B4-BE49-F238E27FC236}">
                <a16:creationId xmlns:a16="http://schemas.microsoft.com/office/drawing/2014/main" id="{CFA5F5A6-639E-0BC4-7474-B9F5170CF140}"/>
              </a:ext>
            </a:extLst>
          </p:cNvPr>
          <p:cNvSpPr>
            <a:spLocks noChangeArrowheads="1"/>
          </p:cNvSpPr>
          <p:nvPr/>
        </p:nvSpPr>
        <p:spPr bwMode="gray">
          <a:xfrm>
            <a:off x="5905517" y="4211048"/>
            <a:ext cx="3089226" cy="1355628"/>
          </a:xfrm>
          <a:prstGeom prst="rect">
            <a:avLst/>
          </a:prstGeom>
          <a:noFill/>
          <a:ln w="9525" algn="ctr">
            <a:solidFill>
              <a:srgbClr val="1F7D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圆角矩形 82">
            <a:extLst>
              <a:ext uri="{FF2B5EF4-FFF2-40B4-BE49-F238E27FC236}">
                <a16:creationId xmlns:a16="http://schemas.microsoft.com/office/drawing/2014/main" id="{244E8C10-87F3-162E-3A92-52CC3F70BB8D}"/>
              </a:ext>
            </a:extLst>
          </p:cNvPr>
          <p:cNvSpPr/>
          <p:nvPr/>
        </p:nvSpPr>
        <p:spPr>
          <a:xfrm>
            <a:off x="9581670" y="5293981"/>
            <a:ext cx="1888640" cy="272407"/>
          </a:xfrm>
          <a:prstGeom prst="roundRect">
            <a:avLst>
              <a:gd name="adj" fmla="val 0"/>
            </a:avLst>
          </a:prstGeom>
          <a:solidFill>
            <a:srgbClr val="0E4CD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Ins="576000" rtlCol="0" anchor="ctr"/>
          <a:lstStyle/>
          <a:p>
            <a:pPr lvl="1" algn="ctr"/>
            <a:r>
              <a:rPr lang="en-US" altLang="zh-CN" sz="1100" b="1" dirty="0">
                <a:latin typeface="Century Gothic" panose="020B0502020202020204" pitchFamily="34" charset="0"/>
                <a:ea typeface="微软雅黑" panose="020B0503020204020204" charset="-122"/>
              </a:rPr>
              <a:t>Audit</a:t>
            </a:r>
            <a:endParaRPr lang="zh-CN" altLang="en-US" sz="1100" b="1" dirty="0"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31" name="圆角矩形 83">
            <a:extLst>
              <a:ext uri="{FF2B5EF4-FFF2-40B4-BE49-F238E27FC236}">
                <a16:creationId xmlns:a16="http://schemas.microsoft.com/office/drawing/2014/main" id="{9FC8D8A0-FECB-6FCE-9F7B-F99E38D92ADB}"/>
              </a:ext>
            </a:extLst>
          </p:cNvPr>
          <p:cNvSpPr/>
          <p:nvPr/>
        </p:nvSpPr>
        <p:spPr>
          <a:xfrm>
            <a:off x="5905088" y="5304166"/>
            <a:ext cx="3102433" cy="262791"/>
          </a:xfrm>
          <a:prstGeom prst="roundRect">
            <a:avLst>
              <a:gd name="adj" fmla="val 0"/>
            </a:avLst>
          </a:prstGeom>
          <a:solidFill>
            <a:srgbClr val="0E4CD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b="1" dirty="0">
                <a:latin typeface="Century Gothic" panose="020B0502020202020204" pitchFamily="34" charset="0"/>
                <a:ea typeface="微软雅黑" panose="020B0503020204020204" charset="-122"/>
              </a:rPr>
              <a:t>5. Control</a:t>
            </a:r>
            <a:endParaRPr lang="zh-CN" altLang="en-US" sz="1100" b="1" dirty="0"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graphicFrame>
        <p:nvGraphicFramePr>
          <p:cNvPr id="32" name="对象 92">
            <a:extLst>
              <a:ext uri="{FF2B5EF4-FFF2-40B4-BE49-F238E27FC236}">
                <a16:creationId xmlns:a16="http://schemas.microsoft.com/office/drawing/2014/main" id="{ECE4E2AF-08B8-9807-4E10-7E8F3947F1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1387914"/>
              </p:ext>
            </p:extLst>
          </p:nvPr>
        </p:nvGraphicFramePr>
        <p:xfrm>
          <a:off x="6981652" y="1496545"/>
          <a:ext cx="702231" cy="560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866775" imgH="733425" progId="Paint.Picture">
                  <p:embed/>
                </p:oleObj>
              </mc:Choice>
              <mc:Fallback>
                <p:oleObj r:id="rId7" imgW="866775" imgH="733425" progId="Paint.Picture">
                  <p:embed/>
                  <p:pic>
                    <p:nvPicPr>
                      <p:cNvPr id="41" name="对象 92">
                        <a:extLst>
                          <a:ext uri="{FF2B5EF4-FFF2-40B4-BE49-F238E27FC236}">
                            <a16:creationId xmlns:a16="http://schemas.microsoft.com/office/drawing/2014/main" id="{EDC9F8FE-9C17-786E-141C-E23E9AE66DD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981652" y="1496545"/>
                        <a:ext cx="702231" cy="5600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" name="图片 94" descr="051.png">
            <a:extLst>
              <a:ext uri="{FF2B5EF4-FFF2-40B4-BE49-F238E27FC236}">
                <a16:creationId xmlns:a16="http://schemas.microsoft.com/office/drawing/2014/main" id="{33C6DD6D-8C60-60D3-9421-1B95AFECBFE2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21322532">
            <a:off x="6005596" y="1461767"/>
            <a:ext cx="799560" cy="6367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4" name="图片 95" descr="classy_icons_066.png">
            <a:extLst>
              <a:ext uri="{FF2B5EF4-FFF2-40B4-BE49-F238E27FC236}">
                <a16:creationId xmlns:a16="http://schemas.microsoft.com/office/drawing/2014/main" id="{BF2BAA93-C917-1A19-30D6-E34DC3FB4055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92404" y="1749976"/>
            <a:ext cx="317545" cy="322352"/>
          </a:xfrm>
          <a:prstGeom prst="rect">
            <a:avLst/>
          </a:prstGeom>
        </p:spPr>
      </p:pic>
      <p:pic>
        <p:nvPicPr>
          <p:cNvPr id="35" name="图片 96" descr="classy_icons_066.png">
            <a:extLst>
              <a:ext uri="{FF2B5EF4-FFF2-40B4-BE49-F238E27FC236}">
                <a16:creationId xmlns:a16="http://schemas.microsoft.com/office/drawing/2014/main" id="{2D8098BA-0177-47B3-F88D-4E689C0AF11E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458461" y="1749976"/>
            <a:ext cx="317545" cy="322352"/>
          </a:xfrm>
          <a:prstGeom prst="rect">
            <a:avLst/>
          </a:prstGeom>
        </p:spPr>
      </p:pic>
      <p:pic>
        <p:nvPicPr>
          <p:cNvPr id="36" name="图片 3">
            <a:extLst>
              <a:ext uri="{FF2B5EF4-FFF2-40B4-BE49-F238E27FC236}">
                <a16:creationId xmlns:a16="http://schemas.microsoft.com/office/drawing/2014/main" id="{831C2C57-BE6D-1ADE-D134-E2C3E094199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46952" y="1496545"/>
            <a:ext cx="956729" cy="586123"/>
          </a:xfrm>
          <a:prstGeom prst="rect">
            <a:avLst/>
          </a:prstGeom>
        </p:spPr>
      </p:pic>
      <p:pic>
        <p:nvPicPr>
          <p:cNvPr id="37" name="图片 97" descr="classy_icons_066.png">
            <a:extLst>
              <a:ext uri="{FF2B5EF4-FFF2-40B4-BE49-F238E27FC236}">
                <a16:creationId xmlns:a16="http://schemas.microsoft.com/office/drawing/2014/main" id="{8D46F5EE-5B49-371A-5B17-485C6A54E355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573513" y="1749976"/>
            <a:ext cx="317545" cy="322352"/>
          </a:xfrm>
          <a:prstGeom prst="rect">
            <a:avLst/>
          </a:prstGeom>
        </p:spPr>
      </p:pic>
      <p:sp>
        <p:nvSpPr>
          <p:cNvPr id="38" name="矩形 103">
            <a:extLst>
              <a:ext uri="{FF2B5EF4-FFF2-40B4-BE49-F238E27FC236}">
                <a16:creationId xmlns:a16="http://schemas.microsoft.com/office/drawing/2014/main" id="{30866A02-4F40-6385-1BEE-E26452C26039}"/>
              </a:ext>
            </a:extLst>
          </p:cNvPr>
          <p:cNvSpPr/>
          <p:nvPr/>
        </p:nvSpPr>
        <p:spPr>
          <a:xfrm>
            <a:off x="6075857" y="4339789"/>
            <a:ext cx="960138" cy="678429"/>
          </a:xfrm>
          <a:prstGeom prst="rect">
            <a:avLst/>
          </a:prstGeom>
          <a:noFill/>
          <a:ln w="15875" cap="flat" cmpd="sng" algn="ctr">
            <a:solidFill>
              <a:srgbClr val="00B0F0"/>
            </a:solidFill>
            <a:prstDash val="dash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1400" kern="0">
              <a:solidFill>
                <a:srgbClr val="FFFFFF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pic>
        <p:nvPicPr>
          <p:cNvPr id="39" name="Picture 4" descr="C:\Program Files\Microsoft Resource DVD Artwork\DVD_ART\Artwork_Imagery\HARDWARE_IMAGERY\Illustration - Misc Hardware\Windows Vista Illustration Icons\VPN.png">
            <a:extLst>
              <a:ext uri="{FF2B5EF4-FFF2-40B4-BE49-F238E27FC236}">
                <a16:creationId xmlns:a16="http://schemas.microsoft.com/office/drawing/2014/main" id="{9963DF3E-057E-BB8C-CD61-90CB48E1E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185617" y="4495705"/>
            <a:ext cx="350490" cy="415396"/>
          </a:xfrm>
          <a:prstGeom prst="rect">
            <a:avLst/>
          </a:prstGeom>
          <a:noFill/>
          <a:effectLst>
            <a:outerShdw blurRad="254000" dist="101600" dir="5400000" algn="t" rotWithShape="0">
              <a:prstClr val="black">
                <a:alpha val="56000"/>
              </a:prstClr>
            </a:outerShdw>
          </a:effectLst>
        </p:spPr>
      </p:pic>
      <p:pic>
        <p:nvPicPr>
          <p:cNvPr id="40" name="Picture 4" descr="C:\Program Files\Microsoft Resource DVD Artwork\DVD_ART\Artwork_Imagery\HARDWARE_IMAGERY\Illustration - Misc Hardware\Windows Vista Illustration Icons\VPN.png">
            <a:extLst>
              <a:ext uri="{FF2B5EF4-FFF2-40B4-BE49-F238E27FC236}">
                <a16:creationId xmlns:a16="http://schemas.microsoft.com/office/drawing/2014/main" id="{9EBFC5EF-BC2E-3D32-4B03-95BD3D900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600711" y="4489336"/>
            <a:ext cx="350490" cy="416394"/>
          </a:xfrm>
          <a:prstGeom prst="rect">
            <a:avLst/>
          </a:prstGeom>
          <a:noFill/>
          <a:effectLst>
            <a:outerShdw blurRad="254000" dist="101600" dir="5400000" algn="t" rotWithShape="0">
              <a:prstClr val="black">
                <a:alpha val="56000"/>
              </a:prstClr>
            </a:outerShdw>
          </a:effectLst>
        </p:spPr>
      </p:pic>
      <p:pic>
        <p:nvPicPr>
          <p:cNvPr id="41" name="Picture 66" descr="graph.png">
            <a:extLst>
              <a:ext uri="{FF2B5EF4-FFF2-40B4-BE49-F238E27FC236}">
                <a16:creationId xmlns:a16="http://schemas.microsoft.com/office/drawing/2014/main" id="{5FC11053-7A16-4713-6CE3-0D180BB6FD03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769690" y="4655523"/>
            <a:ext cx="168778" cy="170219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42" name="Picture 117" descr="Double Folder.png">
            <a:extLst>
              <a:ext uri="{FF2B5EF4-FFF2-40B4-BE49-F238E27FC236}">
                <a16:creationId xmlns:a16="http://schemas.microsoft.com/office/drawing/2014/main" id="{A2B1F69B-1184-2501-1F45-FD4FC2CAADA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06079" y="4616673"/>
            <a:ext cx="263617" cy="263617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43" name="Picture 11" descr="C:\program files\Microsoft Resource DVD Artwork\DVD_ART\Artwork_Imagery\HARDWARE_IMAGERY\Illustration - Misc Hardware\Windows Vista Illustration Icons\Complete.png">
            <a:extLst>
              <a:ext uri="{FF2B5EF4-FFF2-40B4-BE49-F238E27FC236}">
                <a16:creationId xmlns:a16="http://schemas.microsoft.com/office/drawing/2014/main" id="{F17F86E9-81B1-1479-30EF-EF1C7D058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255197" y="4324710"/>
            <a:ext cx="259622" cy="244644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4" name="文本框 114">
            <a:extLst>
              <a:ext uri="{FF2B5EF4-FFF2-40B4-BE49-F238E27FC236}">
                <a16:creationId xmlns:a16="http://schemas.microsoft.com/office/drawing/2014/main" id="{31DDD238-7DF9-4B04-A59C-1CCE88A83E7B}"/>
              </a:ext>
            </a:extLst>
          </p:cNvPr>
          <p:cNvSpPr txBox="1"/>
          <p:nvPr/>
        </p:nvSpPr>
        <p:spPr>
          <a:xfrm>
            <a:off x="7117700" y="4569354"/>
            <a:ext cx="5396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Legal</a:t>
            </a:r>
            <a:endParaRPr lang="zh-CN" altLang="en-US" sz="105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grpSp>
        <p:nvGrpSpPr>
          <p:cNvPr id="45" name="组合 15">
            <a:extLst>
              <a:ext uri="{FF2B5EF4-FFF2-40B4-BE49-F238E27FC236}">
                <a16:creationId xmlns:a16="http://schemas.microsoft.com/office/drawing/2014/main" id="{A6B3B08A-CF73-C1A1-4277-463CFBED40CD}"/>
              </a:ext>
            </a:extLst>
          </p:cNvPr>
          <p:cNvGrpSpPr/>
          <p:nvPr/>
        </p:nvGrpSpPr>
        <p:grpSpPr>
          <a:xfrm>
            <a:off x="7226076" y="4972179"/>
            <a:ext cx="376998" cy="276466"/>
            <a:chOff x="6410797" y="5376935"/>
            <a:chExt cx="413920" cy="276278"/>
          </a:xfrm>
        </p:grpSpPr>
        <p:pic>
          <p:nvPicPr>
            <p:cNvPr id="46" name="Picture 12" descr="C:\program files\Microsoft Resource DVD Artwork\DVD_ART\Artwork_Imagery\HARDWARE_IMAGERY\Illustration - Misc Hardware\Windows Vista Illustration Icons\Error.png">
              <a:extLst>
                <a:ext uri="{FF2B5EF4-FFF2-40B4-BE49-F238E27FC236}">
                  <a16:creationId xmlns:a16="http://schemas.microsoft.com/office/drawing/2014/main" id="{6F539D56-910C-54AA-BC35-964D04D73D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6410797" y="5376935"/>
              <a:ext cx="322324" cy="276278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7" name="Picture 111" descr="129.png">
              <a:extLst>
                <a:ext uri="{FF2B5EF4-FFF2-40B4-BE49-F238E27FC236}">
                  <a16:creationId xmlns:a16="http://schemas.microsoft.com/office/drawing/2014/main" id="{1DE24303-DC89-0BF4-580F-B771D2D58E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5439" y="5384271"/>
              <a:ext cx="239278" cy="23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8" name="Picture 153" descr="peep7.png">
            <a:extLst>
              <a:ext uri="{FF2B5EF4-FFF2-40B4-BE49-F238E27FC236}">
                <a16:creationId xmlns:a16="http://schemas.microsoft.com/office/drawing/2014/main" id="{3EEA9F65-00CE-0C77-3BDD-E94EDB8B3BD6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175" y="4686953"/>
            <a:ext cx="336201" cy="46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9" name="直接箭头连接符 27">
            <a:extLst>
              <a:ext uri="{FF2B5EF4-FFF2-40B4-BE49-F238E27FC236}">
                <a16:creationId xmlns:a16="http://schemas.microsoft.com/office/drawing/2014/main" id="{8F12A36F-B73A-636A-788A-499B5480D668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7179689" y="4877574"/>
            <a:ext cx="1130477" cy="133269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0" name="文本框 119">
            <a:extLst>
              <a:ext uri="{FF2B5EF4-FFF2-40B4-BE49-F238E27FC236}">
                <a16:creationId xmlns:a16="http://schemas.microsoft.com/office/drawing/2014/main" id="{607B5D8D-3CB4-0260-9D19-35437449CB83}"/>
              </a:ext>
            </a:extLst>
          </p:cNvPr>
          <p:cNvSpPr txBox="1"/>
          <p:nvPr/>
        </p:nvSpPr>
        <p:spPr>
          <a:xfrm>
            <a:off x="6552362" y="5043933"/>
            <a:ext cx="5933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Illegal</a:t>
            </a:r>
            <a:endParaRPr lang="zh-CN" altLang="en-US" sz="105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cxnSp>
        <p:nvCxnSpPr>
          <p:cNvPr id="51" name="直接箭头连接符 38">
            <a:extLst>
              <a:ext uri="{FF2B5EF4-FFF2-40B4-BE49-F238E27FC236}">
                <a16:creationId xmlns:a16="http://schemas.microsoft.com/office/drawing/2014/main" id="{CC85F3D5-04B3-7BA3-B4F8-C85F5E97A42A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8221488" y="4550622"/>
            <a:ext cx="103308" cy="407648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2" name="文本框 125">
            <a:extLst>
              <a:ext uri="{FF2B5EF4-FFF2-40B4-BE49-F238E27FC236}">
                <a16:creationId xmlns:a16="http://schemas.microsoft.com/office/drawing/2014/main" id="{A7CEBC04-59D3-A139-6842-C283B69584C5}"/>
              </a:ext>
            </a:extLst>
          </p:cNvPr>
          <p:cNvSpPr txBox="1"/>
          <p:nvPr/>
        </p:nvSpPr>
        <p:spPr>
          <a:xfrm>
            <a:off x="8254738" y="5082789"/>
            <a:ext cx="7163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External</a:t>
            </a:r>
            <a:endParaRPr lang="zh-CN" altLang="en-US" sz="105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cxnSp>
        <p:nvCxnSpPr>
          <p:cNvPr id="53" name="直接箭头连接符 27">
            <a:extLst>
              <a:ext uri="{FF2B5EF4-FFF2-40B4-BE49-F238E27FC236}">
                <a16:creationId xmlns:a16="http://schemas.microsoft.com/office/drawing/2014/main" id="{38646F83-A652-5C59-ECB3-180B219A2294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7538313" y="4700650"/>
            <a:ext cx="771853" cy="270941"/>
          </a:xfrm>
          <a:prstGeom prst="straightConnector1">
            <a:avLst/>
          </a:prstGeom>
          <a:noFill/>
          <a:ln w="28575" algn="ctr">
            <a:solidFill>
              <a:schemeClr val="accent6"/>
            </a:solidFill>
            <a:prstDash val="dash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4" name="文本框 30">
            <a:extLst>
              <a:ext uri="{FF2B5EF4-FFF2-40B4-BE49-F238E27FC236}">
                <a16:creationId xmlns:a16="http://schemas.microsoft.com/office/drawing/2014/main" id="{33F98BCC-6AB0-1DCD-A1EA-4868538436A2}"/>
              </a:ext>
            </a:extLst>
          </p:cNvPr>
          <p:cNvSpPr txBox="1"/>
          <p:nvPr/>
        </p:nvSpPr>
        <p:spPr>
          <a:xfrm>
            <a:off x="4872651" y="4706200"/>
            <a:ext cx="9524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Access</a:t>
            </a:r>
            <a:endParaRPr kumimoji="1" lang="zh-CN" altLang="en-US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5" name="左箭头 9">
            <a:extLst>
              <a:ext uri="{FF2B5EF4-FFF2-40B4-BE49-F238E27FC236}">
                <a16:creationId xmlns:a16="http://schemas.microsoft.com/office/drawing/2014/main" id="{39046406-8D21-C9D2-5D61-A73E51362D30}"/>
              </a:ext>
            </a:extLst>
          </p:cNvPr>
          <p:cNvSpPr/>
          <p:nvPr/>
        </p:nvSpPr>
        <p:spPr>
          <a:xfrm>
            <a:off x="9125151" y="1714644"/>
            <a:ext cx="279488" cy="194533"/>
          </a:xfrm>
          <a:prstGeom prst="leftArrow">
            <a:avLst/>
          </a:prstGeom>
          <a:solidFill>
            <a:srgbClr val="00D3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56" name="Text Box 44">
            <a:extLst>
              <a:ext uri="{FF2B5EF4-FFF2-40B4-BE49-F238E27FC236}">
                <a16:creationId xmlns:a16="http://schemas.microsoft.com/office/drawing/2014/main" id="{EEB36D2A-AF01-845B-C42D-00AC3F2DB54D}"/>
              </a:ext>
            </a:extLst>
          </p:cNvPr>
          <p:cNvSpPr txBox="1">
            <a:spLocks noChangeArrowheads="1"/>
          </p:cNvSpPr>
          <p:nvPr/>
        </p:nvSpPr>
        <p:spPr bwMode="gray">
          <a:xfrm flipH="1">
            <a:off x="9822536" y="1655814"/>
            <a:ext cx="140120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>
              <a:spcBef>
                <a:spcPct val="50000"/>
              </a:spcBef>
            </a:pPr>
            <a:r>
              <a:rPr lang="en-US" altLang="zh-CN" sz="1050" b="1" dirty="0">
                <a:solidFill>
                  <a:schemeClr val="bg1"/>
                </a:solidFill>
                <a:latin typeface="Century Gothic" panose="020B0502020202020204" pitchFamily="34" charset="0"/>
                <a:ea typeface="黑体" panose="02010609060101010101" pitchFamily="49" charset="-122"/>
              </a:rPr>
              <a:t>Security threats and risk</a:t>
            </a:r>
          </a:p>
        </p:txBody>
      </p:sp>
      <p:sp>
        <p:nvSpPr>
          <p:cNvPr id="57" name="Rectangle 43">
            <a:extLst>
              <a:ext uri="{FF2B5EF4-FFF2-40B4-BE49-F238E27FC236}">
                <a16:creationId xmlns:a16="http://schemas.microsoft.com/office/drawing/2014/main" id="{1D521074-3628-6FD9-3801-36B6711C8DC8}"/>
              </a:ext>
            </a:extLst>
          </p:cNvPr>
          <p:cNvSpPr>
            <a:spLocks noChangeArrowheads="1"/>
          </p:cNvSpPr>
          <p:nvPr/>
        </p:nvSpPr>
        <p:spPr bwMode="gray">
          <a:xfrm>
            <a:off x="9584514" y="1162580"/>
            <a:ext cx="1881695" cy="2904124"/>
          </a:xfrm>
          <a:prstGeom prst="rect">
            <a:avLst/>
          </a:prstGeom>
          <a:noFill/>
          <a:ln w="9525" algn="ctr">
            <a:solidFill>
              <a:srgbClr val="1F7D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58" name="圆角矩形 88">
            <a:extLst>
              <a:ext uri="{FF2B5EF4-FFF2-40B4-BE49-F238E27FC236}">
                <a16:creationId xmlns:a16="http://schemas.microsoft.com/office/drawing/2014/main" id="{9962EA8D-4FA0-BE93-E953-43DDBED8D5F4}"/>
              </a:ext>
            </a:extLst>
          </p:cNvPr>
          <p:cNvSpPr/>
          <p:nvPr/>
        </p:nvSpPr>
        <p:spPr>
          <a:xfrm>
            <a:off x="9585769" y="1160333"/>
            <a:ext cx="1888640" cy="272409"/>
          </a:xfrm>
          <a:prstGeom prst="roundRect">
            <a:avLst>
              <a:gd name="adj" fmla="val 0"/>
            </a:avLst>
          </a:prstGeom>
          <a:solidFill>
            <a:srgbClr val="0E4CD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b="1" dirty="0" err="1">
                <a:latin typeface="Century Gothic" panose="020B0502020202020204" pitchFamily="34" charset="0"/>
                <a:ea typeface="微软雅黑" panose="020B0503020204020204" charset="-122"/>
              </a:rPr>
              <a:t>Sangfor</a:t>
            </a:r>
            <a:r>
              <a:rPr lang="en-US" altLang="zh-CN" sz="1100" b="1" dirty="0">
                <a:latin typeface="Century Gothic" panose="020B0502020202020204" pitchFamily="34" charset="0"/>
                <a:ea typeface="微软雅黑" panose="020B0503020204020204" charset="-122"/>
              </a:rPr>
              <a:t> Integration</a:t>
            </a:r>
            <a:endParaRPr lang="zh-CN" altLang="en-US" sz="1100" b="1" dirty="0"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59" name="Rectangle 43">
            <a:extLst>
              <a:ext uri="{FF2B5EF4-FFF2-40B4-BE49-F238E27FC236}">
                <a16:creationId xmlns:a16="http://schemas.microsoft.com/office/drawing/2014/main" id="{E45617AA-9BC7-6E3B-18F7-AEDB8BE70758}"/>
              </a:ext>
            </a:extLst>
          </p:cNvPr>
          <p:cNvSpPr>
            <a:spLocks noChangeArrowheads="1"/>
          </p:cNvSpPr>
          <p:nvPr/>
        </p:nvSpPr>
        <p:spPr bwMode="gray">
          <a:xfrm>
            <a:off x="5912462" y="2703767"/>
            <a:ext cx="3089226" cy="1355628"/>
          </a:xfrm>
          <a:prstGeom prst="rect">
            <a:avLst/>
          </a:prstGeom>
          <a:noFill/>
          <a:ln w="9525" algn="ctr">
            <a:solidFill>
              <a:srgbClr val="1F7D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95045"/>
            <a:endParaRPr lang="zh-CN" altLang="zh-CN" sz="1200" b="1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sp>
        <p:nvSpPr>
          <p:cNvPr id="60" name="圆角矩形 93">
            <a:extLst>
              <a:ext uri="{FF2B5EF4-FFF2-40B4-BE49-F238E27FC236}">
                <a16:creationId xmlns:a16="http://schemas.microsoft.com/office/drawing/2014/main" id="{00254E7F-4D30-7C88-6AD8-AC4E04407123}"/>
              </a:ext>
            </a:extLst>
          </p:cNvPr>
          <p:cNvSpPr/>
          <p:nvPr/>
        </p:nvSpPr>
        <p:spPr>
          <a:xfrm>
            <a:off x="5897111" y="3765642"/>
            <a:ext cx="3112258" cy="297085"/>
          </a:xfrm>
          <a:prstGeom prst="roundRect">
            <a:avLst>
              <a:gd name="adj" fmla="val 0"/>
            </a:avLst>
          </a:prstGeom>
          <a:solidFill>
            <a:srgbClr val="0E4CD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b="1" dirty="0">
                <a:latin typeface="Century Gothic" panose="020B0502020202020204" pitchFamily="34" charset="0"/>
                <a:ea typeface="微软雅黑" panose="020B0503020204020204" charset="-122"/>
              </a:rPr>
              <a:t>4. Remediation</a:t>
            </a:r>
            <a:endParaRPr lang="zh-CN" altLang="en-US" sz="1100" b="1" dirty="0"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61" name="左箭头 105">
            <a:extLst>
              <a:ext uri="{FF2B5EF4-FFF2-40B4-BE49-F238E27FC236}">
                <a16:creationId xmlns:a16="http://schemas.microsoft.com/office/drawing/2014/main" id="{2BC71143-4330-5660-F400-6890EFF66F44}"/>
              </a:ext>
            </a:extLst>
          </p:cNvPr>
          <p:cNvSpPr/>
          <p:nvPr/>
        </p:nvSpPr>
        <p:spPr>
          <a:xfrm>
            <a:off x="9184280" y="3194659"/>
            <a:ext cx="266262" cy="194533"/>
          </a:xfrm>
          <a:prstGeom prst="leftArrow">
            <a:avLst/>
          </a:prstGeom>
          <a:solidFill>
            <a:srgbClr val="00D3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62" name="图片 139">
            <a:extLst>
              <a:ext uri="{FF2B5EF4-FFF2-40B4-BE49-F238E27FC236}">
                <a16:creationId xmlns:a16="http://schemas.microsoft.com/office/drawing/2014/main" id="{335FC7DB-B44A-3BBF-A769-914C583D9F42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6783" y="3234965"/>
            <a:ext cx="710812" cy="323096"/>
          </a:xfrm>
          <a:prstGeom prst="rect">
            <a:avLst/>
          </a:prstGeom>
        </p:spPr>
      </p:pic>
      <p:pic>
        <p:nvPicPr>
          <p:cNvPr id="63" name="图片 140">
            <a:extLst>
              <a:ext uri="{FF2B5EF4-FFF2-40B4-BE49-F238E27FC236}">
                <a16:creationId xmlns:a16="http://schemas.microsoft.com/office/drawing/2014/main" id="{0464A119-0A0D-5FCB-8E96-D399F85A8F26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0105" y="2245910"/>
            <a:ext cx="669386" cy="291817"/>
          </a:xfrm>
          <a:prstGeom prst="rect">
            <a:avLst/>
          </a:prstGeom>
        </p:spPr>
      </p:pic>
      <p:sp>
        <p:nvSpPr>
          <p:cNvPr id="64" name="文本框 141">
            <a:extLst>
              <a:ext uri="{FF2B5EF4-FFF2-40B4-BE49-F238E27FC236}">
                <a16:creationId xmlns:a16="http://schemas.microsoft.com/office/drawing/2014/main" id="{EEB4B3DC-35CD-70B9-476E-6FF105149DFE}"/>
              </a:ext>
            </a:extLst>
          </p:cNvPr>
          <p:cNvSpPr txBox="1"/>
          <p:nvPr/>
        </p:nvSpPr>
        <p:spPr>
          <a:xfrm>
            <a:off x="9751554" y="2642531"/>
            <a:ext cx="5983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NGAF</a:t>
            </a:r>
            <a:endParaRPr lang="zh-CN" altLang="en-US" sz="105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65" name="文本框 142">
            <a:extLst>
              <a:ext uri="{FF2B5EF4-FFF2-40B4-BE49-F238E27FC236}">
                <a16:creationId xmlns:a16="http://schemas.microsoft.com/office/drawing/2014/main" id="{528E0B36-E665-AE97-79D9-C1A5E696BA87}"/>
              </a:ext>
            </a:extLst>
          </p:cNvPr>
          <p:cNvSpPr txBox="1"/>
          <p:nvPr/>
        </p:nvSpPr>
        <p:spPr>
          <a:xfrm>
            <a:off x="9862148" y="3571714"/>
            <a:ext cx="13854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Cyber Command</a:t>
            </a:r>
            <a:endParaRPr lang="zh-CN" altLang="en-US" sz="105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66" name="文本框 143">
            <a:extLst>
              <a:ext uri="{FF2B5EF4-FFF2-40B4-BE49-F238E27FC236}">
                <a16:creationId xmlns:a16="http://schemas.microsoft.com/office/drawing/2014/main" id="{1391ADDF-0AC5-DB27-ADAD-BD134CA66E43}"/>
              </a:ext>
            </a:extLst>
          </p:cNvPr>
          <p:cNvSpPr txBox="1"/>
          <p:nvPr/>
        </p:nvSpPr>
        <p:spPr>
          <a:xfrm>
            <a:off x="10587244" y="2561551"/>
            <a:ext cx="77510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charset="-122"/>
              </a:rPr>
              <a:t>Endpoint Secure</a:t>
            </a:r>
            <a:endParaRPr lang="zh-CN" altLang="en-US" sz="105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sp>
        <p:nvSpPr>
          <p:cNvPr id="67" name="文本框 146">
            <a:extLst>
              <a:ext uri="{FF2B5EF4-FFF2-40B4-BE49-F238E27FC236}">
                <a16:creationId xmlns:a16="http://schemas.microsoft.com/office/drawing/2014/main" id="{5EDF4C12-806C-62AF-11C5-00D9EAE54826}"/>
              </a:ext>
            </a:extLst>
          </p:cNvPr>
          <p:cNvSpPr txBox="1"/>
          <p:nvPr/>
        </p:nvSpPr>
        <p:spPr>
          <a:xfrm>
            <a:off x="9822537" y="3683361"/>
            <a:ext cx="59834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b="1" dirty="0">
                <a:latin typeface="Century Gothic" panose="020B0502020202020204" pitchFamily="34" charset="0"/>
                <a:ea typeface="微软雅黑" panose="020B0503020204020204" charset="-122"/>
              </a:rPr>
              <a:t>。。。</a:t>
            </a:r>
          </a:p>
        </p:txBody>
      </p:sp>
      <p:sp>
        <p:nvSpPr>
          <p:cNvPr id="68" name="左箭头 147">
            <a:extLst>
              <a:ext uri="{FF2B5EF4-FFF2-40B4-BE49-F238E27FC236}">
                <a16:creationId xmlns:a16="http://schemas.microsoft.com/office/drawing/2014/main" id="{C9A60884-59BF-7300-1AC1-257F0EBCBCA4}"/>
              </a:ext>
            </a:extLst>
          </p:cNvPr>
          <p:cNvSpPr/>
          <p:nvPr/>
        </p:nvSpPr>
        <p:spPr>
          <a:xfrm rot="10800000">
            <a:off x="9135983" y="4787176"/>
            <a:ext cx="302905" cy="197128"/>
          </a:xfrm>
          <a:prstGeom prst="leftArrow">
            <a:avLst/>
          </a:prstGeom>
          <a:solidFill>
            <a:srgbClr val="00D3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1400" dirty="0"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69" name="图片 150">
            <a:extLst>
              <a:ext uri="{FF2B5EF4-FFF2-40B4-BE49-F238E27FC236}">
                <a16:creationId xmlns:a16="http://schemas.microsoft.com/office/drawing/2014/main" id="{B5ED4EDC-19F7-A1CF-046C-2382A402711F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075" y="4323106"/>
            <a:ext cx="424860" cy="345199"/>
          </a:xfrm>
          <a:prstGeom prst="rect">
            <a:avLst/>
          </a:prstGeom>
        </p:spPr>
      </p:pic>
      <p:pic>
        <p:nvPicPr>
          <p:cNvPr id="70" name="图片 152">
            <a:extLst>
              <a:ext uri="{FF2B5EF4-FFF2-40B4-BE49-F238E27FC236}">
                <a16:creationId xmlns:a16="http://schemas.microsoft.com/office/drawing/2014/main" id="{DC6DD849-42C5-012E-DEF0-9B53768A63BA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675" y="4813727"/>
            <a:ext cx="440216" cy="296685"/>
          </a:xfrm>
          <a:prstGeom prst="rect">
            <a:avLst/>
          </a:prstGeom>
        </p:spPr>
      </p:pic>
      <p:pic>
        <p:nvPicPr>
          <p:cNvPr id="71" name="图片 153">
            <a:extLst>
              <a:ext uri="{FF2B5EF4-FFF2-40B4-BE49-F238E27FC236}">
                <a16:creationId xmlns:a16="http://schemas.microsoft.com/office/drawing/2014/main" id="{2AC36F77-B803-0F5E-4FEA-00F4EF55FF22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2070" y="4339789"/>
            <a:ext cx="450473" cy="345199"/>
          </a:xfrm>
          <a:prstGeom prst="rect">
            <a:avLst/>
          </a:prstGeom>
        </p:spPr>
      </p:pic>
      <p:pic>
        <p:nvPicPr>
          <p:cNvPr id="72" name="图片 154">
            <a:extLst>
              <a:ext uri="{FF2B5EF4-FFF2-40B4-BE49-F238E27FC236}">
                <a16:creationId xmlns:a16="http://schemas.microsoft.com/office/drawing/2014/main" id="{143D86A6-C991-E999-04D4-0BA4E3501905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075" y="4804278"/>
            <a:ext cx="424861" cy="307984"/>
          </a:xfrm>
          <a:prstGeom prst="rect">
            <a:avLst/>
          </a:prstGeom>
        </p:spPr>
      </p:pic>
      <p:pic>
        <p:nvPicPr>
          <p:cNvPr id="73" name="图片 27">
            <a:extLst>
              <a:ext uri="{FF2B5EF4-FFF2-40B4-BE49-F238E27FC236}">
                <a16:creationId xmlns:a16="http://schemas.microsoft.com/office/drawing/2014/main" id="{AB6029A7-94CA-F8EF-A159-BC60E89763F2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30" y="3099228"/>
            <a:ext cx="798286" cy="798286"/>
          </a:xfrm>
          <a:prstGeom prst="rect">
            <a:avLst/>
          </a:prstGeom>
        </p:spPr>
      </p:pic>
      <p:pic>
        <p:nvPicPr>
          <p:cNvPr id="74" name="图片 29">
            <a:extLst>
              <a:ext uri="{FF2B5EF4-FFF2-40B4-BE49-F238E27FC236}">
                <a16:creationId xmlns:a16="http://schemas.microsoft.com/office/drawing/2014/main" id="{ED4C73CA-F625-AAB2-AE88-9F7C88C07C33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saturation sat="20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30" y="3963046"/>
            <a:ext cx="798286" cy="798286"/>
          </a:xfrm>
          <a:prstGeom prst="rect">
            <a:avLst/>
          </a:prstGeom>
        </p:spPr>
      </p:pic>
      <p:sp>
        <p:nvSpPr>
          <p:cNvPr id="75" name="Freeform 11">
            <a:extLst>
              <a:ext uri="{FF2B5EF4-FFF2-40B4-BE49-F238E27FC236}">
                <a16:creationId xmlns:a16="http://schemas.microsoft.com/office/drawing/2014/main" id="{881AEF18-F5EC-C939-8FFF-1F9C1CCD05F9}"/>
              </a:ext>
            </a:extLst>
          </p:cNvPr>
          <p:cNvSpPr>
            <a:spLocks noEditPoints="1"/>
          </p:cNvSpPr>
          <p:nvPr/>
        </p:nvSpPr>
        <p:spPr bwMode="auto">
          <a:xfrm>
            <a:off x="1075948" y="1496545"/>
            <a:ext cx="396572" cy="375591"/>
          </a:xfrm>
          <a:custGeom>
            <a:avLst/>
            <a:gdLst>
              <a:gd name="T0" fmla="*/ 226 w 245"/>
              <a:gd name="T1" fmla="*/ 0 h 232"/>
              <a:gd name="T2" fmla="*/ 245 w 245"/>
              <a:gd name="T3" fmla="*/ 214 h 232"/>
              <a:gd name="T4" fmla="*/ 120 w 245"/>
              <a:gd name="T5" fmla="*/ 232 h 232"/>
              <a:gd name="T6" fmla="*/ 102 w 245"/>
              <a:gd name="T7" fmla="*/ 190 h 232"/>
              <a:gd name="T8" fmla="*/ 73 w 245"/>
              <a:gd name="T9" fmla="*/ 129 h 232"/>
              <a:gd name="T10" fmla="*/ 72 w 245"/>
              <a:gd name="T11" fmla="*/ 112 h 232"/>
              <a:gd name="T12" fmla="*/ 46 w 245"/>
              <a:gd name="T13" fmla="*/ 85 h 232"/>
              <a:gd name="T14" fmla="*/ 15 w 245"/>
              <a:gd name="T15" fmla="*/ 96 h 232"/>
              <a:gd name="T16" fmla="*/ 15 w 245"/>
              <a:gd name="T17" fmla="*/ 65 h 232"/>
              <a:gd name="T18" fmla="*/ 46 w 245"/>
              <a:gd name="T19" fmla="*/ 72 h 232"/>
              <a:gd name="T20" fmla="*/ 74 w 245"/>
              <a:gd name="T21" fmla="*/ 95 h 232"/>
              <a:gd name="T22" fmla="*/ 56 w 245"/>
              <a:gd name="T23" fmla="*/ 44 h 232"/>
              <a:gd name="T24" fmla="*/ 38 w 245"/>
              <a:gd name="T25" fmla="*/ 41 h 232"/>
              <a:gd name="T26" fmla="*/ 15 w 245"/>
              <a:gd name="T27" fmla="*/ 21 h 232"/>
              <a:gd name="T28" fmla="*/ 44 w 245"/>
              <a:gd name="T29" fmla="*/ 25 h 232"/>
              <a:gd name="T30" fmla="*/ 60 w 245"/>
              <a:gd name="T31" fmla="*/ 37 h 232"/>
              <a:gd name="T32" fmla="*/ 82 w 245"/>
              <a:gd name="T33" fmla="*/ 105 h 232"/>
              <a:gd name="T34" fmla="*/ 102 w 245"/>
              <a:gd name="T35" fmla="*/ 136 h 232"/>
              <a:gd name="T36" fmla="*/ 120 w 245"/>
              <a:gd name="T37" fmla="*/ 0 h 232"/>
              <a:gd name="T38" fmla="*/ 102 w 245"/>
              <a:gd name="T39" fmla="*/ 144 h 232"/>
              <a:gd name="T40" fmla="*/ 102 w 245"/>
              <a:gd name="T41" fmla="*/ 180 h 232"/>
              <a:gd name="T42" fmla="*/ 137 w 245"/>
              <a:gd name="T43" fmla="*/ 114 h 232"/>
              <a:gd name="T44" fmla="*/ 150 w 245"/>
              <a:gd name="T45" fmla="*/ 72 h 232"/>
              <a:gd name="T46" fmla="*/ 198 w 245"/>
              <a:gd name="T47" fmla="*/ 53 h 232"/>
              <a:gd name="T48" fmla="*/ 211 w 245"/>
              <a:gd name="T49" fmla="*/ 60 h 232"/>
              <a:gd name="T50" fmla="*/ 198 w 245"/>
              <a:gd name="T51" fmla="*/ 53 h 232"/>
              <a:gd name="T52" fmla="*/ 178 w 245"/>
              <a:gd name="T53" fmla="*/ 83 h 232"/>
              <a:gd name="T54" fmla="*/ 191 w 245"/>
              <a:gd name="T55" fmla="*/ 76 h 232"/>
              <a:gd name="T56" fmla="*/ 158 w 245"/>
              <a:gd name="T57" fmla="*/ 70 h 232"/>
              <a:gd name="T58" fmla="*/ 171 w 245"/>
              <a:gd name="T59" fmla="*/ 76 h 232"/>
              <a:gd name="T60" fmla="*/ 158 w 245"/>
              <a:gd name="T61" fmla="*/ 70 h 232"/>
              <a:gd name="T62" fmla="*/ 137 w 245"/>
              <a:gd name="T63" fmla="*/ 67 h 232"/>
              <a:gd name="T64" fmla="*/ 150 w 245"/>
              <a:gd name="T65" fmla="*/ 61 h 232"/>
              <a:gd name="T66" fmla="*/ 198 w 245"/>
              <a:gd name="T67" fmla="*/ 63 h 232"/>
              <a:gd name="T68" fmla="*/ 211 w 245"/>
              <a:gd name="T69" fmla="*/ 114 h 232"/>
              <a:gd name="T70" fmla="*/ 198 w 245"/>
              <a:gd name="T71" fmla="*/ 63 h 232"/>
              <a:gd name="T72" fmla="*/ 178 w 245"/>
              <a:gd name="T73" fmla="*/ 114 h 232"/>
              <a:gd name="T74" fmla="*/ 191 w 245"/>
              <a:gd name="T75" fmla="*/ 86 h 232"/>
              <a:gd name="T76" fmla="*/ 158 w 245"/>
              <a:gd name="T77" fmla="*/ 80 h 232"/>
              <a:gd name="T78" fmla="*/ 171 w 245"/>
              <a:gd name="T79" fmla="*/ 114 h 232"/>
              <a:gd name="T80" fmla="*/ 158 w 245"/>
              <a:gd name="T81" fmla="*/ 80 h 232"/>
              <a:gd name="T82" fmla="*/ 143 w 245"/>
              <a:gd name="T83" fmla="*/ 149 h 232"/>
              <a:gd name="T84" fmla="*/ 143 w 245"/>
              <a:gd name="T85" fmla="*/ 209 h 232"/>
              <a:gd name="T86" fmla="*/ 202 w 245"/>
              <a:gd name="T87" fmla="*/ 209 h 232"/>
              <a:gd name="T88" fmla="*/ 202 w 245"/>
              <a:gd name="T89" fmla="*/ 149 h 232"/>
              <a:gd name="T90" fmla="*/ 190 w 245"/>
              <a:gd name="T91" fmla="*/ 161 h 232"/>
              <a:gd name="T92" fmla="*/ 155 w 245"/>
              <a:gd name="T93" fmla="*/ 161 h 232"/>
              <a:gd name="T94" fmla="*/ 155 w 245"/>
              <a:gd name="T95" fmla="*/ 196 h 232"/>
              <a:gd name="T96" fmla="*/ 190 w 245"/>
              <a:gd name="T97" fmla="*/ 196 h 232"/>
              <a:gd name="T98" fmla="*/ 190 w 245"/>
              <a:gd name="T99" fmla="*/ 161 h 232"/>
              <a:gd name="T100" fmla="*/ 125 w 245"/>
              <a:gd name="T101" fmla="*/ 126 h 232"/>
              <a:gd name="T102" fmla="*/ 222 w 245"/>
              <a:gd name="T103" fmla="*/ 24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45" h="232">
                <a:moveTo>
                  <a:pt x="120" y="0"/>
                </a:moveTo>
                <a:cubicBezTo>
                  <a:pt x="226" y="0"/>
                  <a:pt x="226" y="0"/>
                  <a:pt x="226" y="0"/>
                </a:cubicBezTo>
                <a:cubicBezTo>
                  <a:pt x="236" y="0"/>
                  <a:pt x="245" y="8"/>
                  <a:pt x="245" y="18"/>
                </a:cubicBezTo>
                <a:cubicBezTo>
                  <a:pt x="245" y="214"/>
                  <a:pt x="245" y="214"/>
                  <a:pt x="245" y="214"/>
                </a:cubicBezTo>
                <a:cubicBezTo>
                  <a:pt x="245" y="224"/>
                  <a:pt x="236" y="232"/>
                  <a:pt x="226" y="232"/>
                </a:cubicBezTo>
                <a:cubicBezTo>
                  <a:pt x="120" y="232"/>
                  <a:pt x="120" y="232"/>
                  <a:pt x="120" y="232"/>
                </a:cubicBezTo>
                <a:cubicBezTo>
                  <a:pt x="110" y="232"/>
                  <a:pt x="102" y="224"/>
                  <a:pt x="102" y="214"/>
                </a:cubicBezTo>
                <a:cubicBezTo>
                  <a:pt x="102" y="190"/>
                  <a:pt x="102" y="190"/>
                  <a:pt x="102" y="190"/>
                </a:cubicBezTo>
                <a:cubicBezTo>
                  <a:pt x="78" y="181"/>
                  <a:pt x="73" y="156"/>
                  <a:pt x="73" y="129"/>
                </a:cubicBezTo>
                <a:cubicBezTo>
                  <a:pt x="73" y="129"/>
                  <a:pt x="73" y="129"/>
                  <a:pt x="73" y="129"/>
                </a:cubicBezTo>
                <a:cubicBezTo>
                  <a:pt x="73" y="124"/>
                  <a:pt x="73" y="120"/>
                  <a:pt x="73" y="11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68" y="100"/>
                  <a:pt x="63" y="86"/>
                  <a:pt x="46" y="83"/>
                </a:cubicBezTo>
                <a:cubicBezTo>
                  <a:pt x="46" y="85"/>
                  <a:pt x="46" y="85"/>
                  <a:pt x="46" y="85"/>
                </a:cubicBezTo>
                <a:cubicBezTo>
                  <a:pt x="29" y="88"/>
                  <a:pt x="29" y="88"/>
                  <a:pt x="29" y="88"/>
                </a:cubicBezTo>
                <a:cubicBezTo>
                  <a:pt x="26" y="93"/>
                  <a:pt x="21" y="96"/>
                  <a:pt x="15" y="96"/>
                </a:cubicBezTo>
                <a:cubicBezTo>
                  <a:pt x="7" y="96"/>
                  <a:pt x="0" y="89"/>
                  <a:pt x="0" y="81"/>
                </a:cubicBezTo>
                <a:cubicBezTo>
                  <a:pt x="0" y="72"/>
                  <a:pt x="7" y="65"/>
                  <a:pt x="15" y="65"/>
                </a:cubicBezTo>
                <a:cubicBezTo>
                  <a:pt x="20" y="65"/>
                  <a:pt x="25" y="67"/>
                  <a:pt x="27" y="71"/>
                </a:cubicBezTo>
                <a:cubicBezTo>
                  <a:pt x="46" y="72"/>
                  <a:pt x="46" y="72"/>
                  <a:pt x="46" y="72"/>
                </a:cubicBezTo>
                <a:cubicBezTo>
                  <a:pt x="46" y="74"/>
                  <a:pt x="46" y="74"/>
                  <a:pt x="46" y="74"/>
                </a:cubicBezTo>
                <a:cubicBezTo>
                  <a:pt x="62" y="76"/>
                  <a:pt x="69" y="85"/>
                  <a:pt x="74" y="95"/>
                </a:cubicBezTo>
                <a:cubicBezTo>
                  <a:pt x="75" y="87"/>
                  <a:pt x="75" y="79"/>
                  <a:pt x="74" y="73"/>
                </a:cubicBezTo>
                <a:cubicBezTo>
                  <a:pt x="71" y="54"/>
                  <a:pt x="62" y="47"/>
                  <a:pt x="56" y="44"/>
                </a:cubicBezTo>
                <a:cubicBezTo>
                  <a:pt x="55" y="46"/>
                  <a:pt x="55" y="46"/>
                  <a:pt x="55" y="46"/>
                </a:cubicBezTo>
                <a:cubicBezTo>
                  <a:pt x="38" y="41"/>
                  <a:pt x="38" y="41"/>
                  <a:pt x="38" y="41"/>
                </a:cubicBezTo>
                <a:cubicBezTo>
                  <a:pt x="33" y="44"/>
                  <a:pt x="27" y="45"/>
                  <a:pt x="22" y="42"/>
                </a:cubicBezTo>
                <a:cubicBezTo>
                  <a:pt x="14" y="38"/>
                  <a:pt x="11" y="29"/>
                  <a:pt x="15" y="21"/>
                </a:cubicBezTo>
                <a:cubicBezTo>
                  <a:pt x="19" y="14"/>
                  <a:pt x="28" y="10"/>
                  <a:pt x="36" y="14"/>
                </a:cubicBezTo>
                <a:cubicBezTo>
                  <a:pt x="40" y="17"/>
                  <a:pt x="43" y="21"/>
                  <a:pt x="44" y="25"/>
                </a:cubicBezTo>
                <a:cubicBezTo>
                  <a:pt x="61" y="35"/>
                  <a:pt x="61" y="35"/>
                  <a:pt x="61" y="35"/>
                </a:cubicBezTo>
                <a:cubicBezTo>
                  <a:pt x="60" y="37"/>
                  <a:pt x="60" y="37"/>
                  <a:pt x="60" y="37"/>
                </a:cubicBezTo>
                <a:cubicBezTo>
                  <a:pt x="68" y="40"/>
                  <a:pt x="79" y="50"/>
                  <a:pt x="82" y="72"/>
                </a:cubicBezTo>
                <a:cubicBezTo>
                  <a:pt x="83" y="81"/>
                  <a:pt x="83" y="92"/>
                  <a:pt x="82" y="105"/>
                </a:cubicBezTo>
                <a:cubicBezTo>
                  <a:pt x="82" y="108"/>
                  <a:pt x="82" y="111"/>
                  <a:pt x="82" y="114"/>
                </a:cubicBezTo>
                <a:cubicBezTo>
                  <a:pt x="85" y="124"/>
                  <a:pt x="90" y="134"/>
                  <a:pt x="102" y="136"/>
                </a:cubicBezTo>
                <a:cubicBezTo>
                  <a:pt x="102" y="18"/>
                  <a:pt x="102" y="18"/>
                  <a:pt x="102" y="18"/>
                </a:cubicBezTo>
                <a:cubicBezTo>
                  <a:pt x="102" y="8"/>
                  <a:pt x="110" y="0"/>
                  <a:pt x="120" y="0"/>
                </a:cubicBezTo>
                <a:close/>
                <a:moveTo>
                  <a:pt x="102" y="180"/>
                </a:moveTo>
                <a:cubicBezTo>
                  <a:pt x="102" y="144"/>
                  <a:pt x="102" y="144"/>
                  <a:pt x="102" y="144"/>
                </a:cubicBezTo>
                <a:cubicBezTo>
                  <a:pt x="92" y="143"/>
                  <a:pt x="86" y="139"/>
                  <a:pt x="81" y="132"/>
                </a:cubicBezTo>
                <a:cubicBezTo>
                  <a:pt x="82" y="153"/>
                  <a:pt x="86" y="172"/>
                  <a:pt x="102" y="180"/>
                </a:cubicBezTo>
                <a:close/>
                <a:moveTo>
                  <a:pt x="137" y="72"/>
                </a:moveTo>
                <a:cubicBezTo>
                  <a:pt x="137" y="114"/>
                  <a:pt x="137" y="114"/>
                  <a:pt x="137" y="114"/>
                </a:cubicBezTo>
                <a:cubicBezTo>
                  <a:pt x="150" y="114"/>
                  <a:pt x="150" y="114"/>
                  <a:pt x="150" y="114"/>
                </a:cubicBezTo>
                <a:cubicBezTo>
                  <a:pt x="150" y="72"/>
                  <a:pt x="150" y="72"/>
                  <a:pt x="150" y="72"/>
                </a:cubicBezTo>
                <a:cubicBezTo>
                  <a:pt x="137" y="72"/>
                  <a:pt x="137" y="72"/>
                  <a:pt x="137" y="72"/>
                </a:cubicBezTo>
                <a:close/>
                <a:moveTo>
                  <a:pt x="198" y="53"/>
                </a:moveTo>
                <a:cubicBezTo>
                  <a:pt x="198" y="60"/>
                  <a:pt x="198" y="60"/>
                  <a:pt x="198" y="60"/>
                </a:cubicBezTo>
                <a:cubicBezTo>
                  <a:pt x="211" y="60"/>
                  <a:pt x="211" y="60"/>
                  <a:pt x="211" y="60"/>
                </a:cubicBezTo>
                <a:cubicBezTo>
                  <a:pt x="211" y="53"/>
                  <a:pt x="211" y="53"/>
                  <a:pt x="211" y="53"/>
                </a:cubicBezTo>
                <a:cubicBezTo>
                  <a:pt x="198" y="53"/>
                  <a:pt x="198" y="53"/>
                  <a:pt x="198" y="53"/>
                </a:cubicBezTo>
                <a:close/>
                <a:moveTo>
                  <a:pt x="178" y="76"/>
                </a:moveTo>
                <a:cubicBezTo>
                  <a:pt x="178" y="83"/>
                  <a:pt x="178" y="83"/>
                  <a:pt x="178" y="83"/>
                </a:cubicBezTo>
                <a:cubicBezTo>
                  <a:pt x="191" y="83"/>
                  <a:pt x="191" y="83"/>
                  <a:pt x="191" y="83"/>
                </a:cubicBezTo>
                <a:cubicBezTo>
                  <a:pt x="191" y="76"/>
                  <a:pt x="191" y="76"/>
                  <a:pt x="191" y="76"/>
                </a:cubicBezTo>
                <a:cubicBezTo>
                  <a:pt x="178" y="76"/>
                  <a:pt x="178" y="76"/>
                  <a:pt x="178" y="76"/>
                </a:cubicBezTo>
                <a:close/>
                <a:moveTo>
                  <a:pt x="158" y="70"/>
                </a:moveTo>
                <a:cubicBezTo>
                  <a:pt x="158" y="76"/>
                  <a:pt x="158" y="76"/>
                  <a:pt x="158" y="76"/>
                </a:cubicBezTo>
                <a:cubicBezTo>
                  <a:pt x="171" y="76"/>
                  <a:pt x="171" y="76"/>
                  <a:pt x="171" y="76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58" y="70"/>
                  <a:pt x="158" y="70"/>
                  <a:pt x="158" y="70"/>
                </a:cubicBezTo>
                <a:close/>
                <a:moveTo>
                  <a:pt x="137" y="61"/>
                </a:moveTo>
                <a:cubicBezTo>
                  <a:pt x="137" y="67"/>
                  <a:pt x="137" y="67"/>
                  <a:pt x="137" y="67"/>
                </a:cubicBezTo>
                <a:cubicBezTo>
                  <a:pt x="150" y="67"/>
                  <a:pt x="150" y="67"/>
                  <a:pt x="150" y="67"/>
                </a:cubicBezTo>
                <a:cubicBezTo>
                  <a:pt x="150" y="61"/>
                  <a:pt x="150" y="61"/>
                  <a:pt x="150" y="61"/>
                </a:cubicBezTo>
                <a:cubicBezTo>
                  <a:pt x="137" y="61"/>
                  <a:pt x="137" y="61"/>
                  <a:pt x="137" y="61"/>
                </a:cubicBezTo>
                <a:close/>
                <a:moveTo>
                  <a:pt x="198" y="63"/>
                </a:moveTo>
                <a:cubicBezTo>
                  <a:pt x="198" y="114"/>
                  <a:pt x="198" y="114"/>
                  <a:pt x="198" y="114"/>
                </a:cubicBezTo>
                <a:cubicBezTo>
                  <a:pt x="211" y="114"/>
                  <a:pt x="211" y="114"/>
                  <a:pt x="211" y="114"/>
                </a:cubicBezTo>
                <a:cubicBezTo>
                  <a:pt x="211" y="63"/>
                  <a:pt x="211" y="63"/>
                  <a:pt x="211" y="63"/>
                </a:cubicBezTo>
                <a:cubicBezTo>
                  <a:pt x="198" y="63"/>
                  <a:pt x="198" y="63"/>
                  <a:pt x="198" y="63"/>
                </a:cubicBezTo>
                <a:close/>
                <a:moveTo>
                  <a:pt x="178" y="86"/>
                </a:moveTo>
                <a:cubicBezTo>
                  <a:pt x="178" y="114"/>
                  <a:pt x="178" y="114"/>
                  <a:pt x="178" y="114"/>
                </a:cubicBezTo>
                <a:cubicBezTo>
                  <a:pt x="191" y="114"/>
                  <a:pt x="191" y="114"/>
                  <a:pt x="191" y="114"/>
                </a:cubicBezTo>
                <a:cubicBezTo>
                  <a:pt x="191" y="86"/>
                  <a:pt x="191" y="86"/>
                  <a:pt x="191" y="86"/>
                </a:cubicBezTo>
                <a:cubicBezTo>
                  <a:pt x="178" y="86"/>
                  <a:pt x="178" y="86"/>
                  <a:pt x="178" y="86"/>
                </a:cubicBezTo>
                <a:close/>
                <a:moveTo>
                  <a:pt x="158" y="80"/>
                </a:moveTo>
                <a:cubicBezTo>
                  <a:pt x="158" y="114"/>
                  <a:pt x="158" y="114"/>
                  <a:pt x="158" y="114"/>
                </a:cubicBezTo>
                <a:cubicBezTo>
                  <a:pt x="171" y="114"/>
                  <a:pt x="171" y="114"/>
                  <a:pt x="171" y="114"/>
                </a:cubicBezTo>
                <a:cubicBezTo>
                  <a:pt x="171" y="80"/>
                  <a:pt x="171" y="80"/>
                  <a:pt x="171" y="80"/>
                </a:cubicBezTo>
                <a:cubicBezTo>
                  <a:pt x="158" y="80"/>
                  <a:pt x="158" y="80"/>
                  <a:pt x="158" y="80"/>
                </a:cubicBezTo>
                <a:close/>
                <a:moveTo>
                  <a:pt x="172" y="137"/>
                </a:moveTo>
                <a:cubicBezTo>
                  <a:pt x="161" y="137"/>
                  <a:pt x="150" y="142"/>
                  <a:pt x="143" y="149"/>
                </a:cubicBezTo>
                <a:cubicBezTo>
                  <a:pt x="135" y="157"/>
                  <a:pt x="130" y="167"/>
                  <a:pt x="130" y="179"/>
                </a:cubicBezTo>
                <a:cubicBezTo>
                  <a:pt x="130" y="191"/>
                  <a:pt x="135" y="201"/>
                  <a:pt x="143" y="209"/>
                </a:cubicBezTo>
                <a:cubicBezTo>
                  <a:pt x="150" y="216"/>
                  <a:pt x="161" y="221"/>
                  <a:pt x="172" y="221"/>
                </a:cubicBezTo>
                <a:cubicBezTo>
                  <a:pt x="184" y="221"/>
                  <a:pt x="194" y="216"/>
                  <a:pt x="202" y="209"/>
                </a:cubicBezTo>
                <a:cubicBezTo>
                  <a:pt x="210" y="201"/>
                  <a:pt x="214" y="191"/>
                  <a:pt x="214" y="179"/>
                </a:cubicBezTo>
                <a:cubicBezTo>
                  <a:pt x="214" y="167"/>
                  <a:pt x="210" y="157"/>
                  <a:pt x="202" y="149"/>
                </a:cubicBezTo>
                <a:cubicBezTo>
                  <a:pt x="194" y="142"/>
                  <a:pt x="184" y="137"/>
                  <a:pt x="172" y="137"/>
                </a:cubicBezTo>
                <a:close/>
                <a:moveTo>
                  <a:pt x="190" y="161"/>
                </a:moveTo>
                <a:cubicBezTo>
                  <a:pt x="185" y="157"/>
                  <a:pt x="179" y="154"/>
                  <a:pt x="172" y="154"/>
                </a:cubicBezTo>
                <a:cubicBezTo>
                  <a:pt x="165" y="154"/>
                  <a:pt x="159" y="157"/>
                  <a:pt x="155" y="161"/>
                </a:cubicBezTo>
                <a:cubicBezTo>
                  <a:pt x="150" y="166"/>
                  <a:pt x="147" y="172"/>
                  <a:pt x="147" y="179"/>
                </a:cubicBezTo>
                <a:cubicBezTo>
                  <a:pt x="147" y="186"/>
                  <a:pt x="150" y="192"/>
                  <a:pt x="155" y="196"/>
                </a:cubicBezTo>
                <a:cubicBezTo>
                  <a:pt x="159" y="201"/>
                  <a:pt x="165" y="204"/>
                  <a:pt x="172" y="204"/>
                </a:cubicBezTo>
                <a:cubicBezTo>
                  <a:pt x="179" y="204"/>
                  <a:pt x="185" y="201"/>
                  <a:pt x="190" y="196"/>
                </a:cubicBezTo>
                <a:cubicBezTo>
                  <a:pt x="194" y="192"/>
                  <a:pt x="197" y="186"/>
                  <a:pt x="197" y="179"/>
                </a:cubicBezTo>
                <a:cubicBezTo>
                  <a:pt x="197" y="172"/>
                  <a:pt x="194" y="166"/>
                  <a:pt x="190" y="161"/>
                </a:cubicBezTo>
                <a:close/>
                <a:moveTo>
                  <a:pt x="125" y="24"/>
                </a:moveTo>
                <a:cubicBezTo>
                  <a:pt x="125" y="126"/>
                  <a:pt x="125" y="126"/>
                  <a:pt x="125" y="126"/>
                </a:cubicBezTo>
                <a:cubicBezTo>
                  <a:pt x="222" y="126"/>
                  <a:pt x="222" y="126"/>
                  <a:pt x="222" y="126"/>
                </a:cubicBezTo>
                <a:cubicBezTo>
                  <a:pt x="222" y="24"/>
                  <a:pt x="222" y="24"/>
                  <a:pt x="222" y="24"/>
                </a:cubicBezTo>
                <a:lnTo>
                  <a:pt x="125" y="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TW" altLang="en-US" sz="1400">
              <a:latin typeface="Century Gothic" panose="020B0502020202020204" pitchFamily="34" charset="0"/>
            </a:endParaRPr>
          </a:p>
        </p:txBody>
      </p:sp>
      <p:sp>
        <p:nvSpPr>
          <p:cNvPr id="76" name="Freeform 53">
            <a:extLst>
              <a:ext uri="{FF2B5EF4-FFF2-40B4-BE49-F238E27FC236}">
                <a16:creationId xmlns:a16="http://schemas.microsoft.com/office/drawing/2014/main" id="{3AE338E7-9EE7-F04B-8839-9A6E8DCCF27F}"/>
              </a:ext>
            </a:extLst>
          </p:cNvPr>
          <p:cNvSpPr>
            <a:spLocks noEditPoints="1"/>
          </p:cNvSpPr>
          <p:nvPr/>
        </p:nvSpPr>
        <p:spPr bwMode="auto">
          <a:xfrm>
            <a:off x="939305" y="2113051"/>
            <a:ext cx="296720" cy="423817"/>
          </a:xfrm>
          <a:custGeom>
            <a:avLst/>
            <a:gdLst>
              <a:gd name="T0" fmla="*/ 1011 w 1280"/>
              <a:gd name="T1" fmla="*/ 1048 h 1827"/>
              <a:gd name="T2" fmla="*/ 958 w 1280"/>
              <a:gd name="T3" fmla="*/ 1013 h 1827"/>
              <a:gd name="T4" fmla="*/ 847 w 1280"/>
              <a:gd name="T5" fmla="*/ 961 h 1827"/>
              <a:gd name="T6" fmla="*/ 814 w 1280"/>
              <a:gd name="T7" fmla="*/ 965 h 1827"/>
              <a:gd name="T8" fmla="*/ 710 w 1280"/>
              <a:gd name="T9" fmla="*/ 572 h 1827"/>
              <a:gd name="T10" fmla="*/ 601 w 1280"/>
              <a:gd name="T11" fmla="*/ 594 h 1827"/>
              <a:gd name="T12" fmla="*/ 705 w 1280"/>
              <a:gd name="T13" fmla="*/ 1159 h 1827"/>
              <a:gd name="T14" fmla="*/ 663 w 1280"/>
              <a:gd name="T15" fmla="*/ 1238 h 1827"/>
              <a:gd name="T16" fmla="*/ 504 w 1280"/>
              <a:gd name="T17" fmla="*/ 1112 h 1827"/>
              <a:gd name="T18" fmla="*/ 348 w 1280"/>
              <a:gd name="T19" fmla="*/ 1032 h 1827"/>
              <a:gd name="T20" fmla="*/ 378 w 1280"/>
              <a:gd name="T21" fmla="*/ 1138 h 1827"/>
              <a:gd name="T22" fmla="*/ 416 w 1280"/>
              <a:gd name="T23" fmla="*/ 1245 h 1827"/>
              <a:gd name="T24" fmla="*/ 492 w 1280"/>
              <a:gd name="T25" fmla="*/ 1368 h 1827"/>
              <a:gd name="T26" fmla="*/ 729 w 1280"/>
              <a:gd name="T27" fmla="*/ 1659 h 1827"/>
              <a:gd name="T28" fmla="*/ 805 w 1280"/>
              <a:gd name="T29" fmla="*/ 1827 h 1827"/>
              <a:gd name="T30" fmla="*/ 1238 w 1280"/>
              <a:gd name="T31" fmla="*/ 1652 h 1827"/>
              <a:gd name="T32" fmla="*/ 1257 w 1280"/>
              <a:gd name="T33" fmla="*/ 1576 h 1827"/>
              <a:gd name="T34" fmla="*/ 1273 w 1280"/>
              <a:gd name="T35" fmla="*/ 1354 h 1827"/>
              <a:gd name="T36" fmla="*/ 1198 w 1280"/>
              <a:gd name="T37" fmla="*/ 1207 h 1827"/>
              <a:gd name="T38" fmla="*/ 1131 w 1280"/>
              <a:gd name="T39" fmla="*/ 1112 h 1827"/>
              <a:gd name="T40" fmla="*/ 826 w 1280"/>
              <a:gd name="T41" fmla="*/ 381 h 1827"/>
              <a:gd name="T42" fmla="*/ 442 w 1280"/>
              <a:gd name="T43" fmla="*/ 0 h 1827"/>
              <a:gd name="T44" fmla="*/ 826 w 1280"/>
              <a:gd name="T45" fmla="*/ 381 h 1827"/>
              <a:gd name="T46" fmla="*/ 386 w 1280"/>
              <a:gd name="T47" fmla="*/ 381 h 1827"/>
              <a:gd name="T48" fmla="*/ 0 w 1280"/>
              <a:gd name="T49" fmla="*/ 0 h 1827"/>
              <a:gd name="T50" fmla="*/ 386 w 1280"/>
              <a:gd name="T51" fmla="*/ 381 h 1827"/>
              <a:gd name="T52" fmla="*/ 594 w 1280"/>
              <a:gd name="T53" fmla="*/ 821 h 1827"/>
              <a:gd name="T54" fmla="*/ 442 w 1280"/>
              <a:gd name="T55" fmla="*/ 437 h 1827"/>
              <a:gd name="T56" fmla="*/ 826 w 1280"/>
              <a:gd name="T57" fmla="*/ 821 h 1827"/>
              <a:gd name="T58" fmla="*/ 755 w 1280"/>
              <a:gd name="T59" fmla="*/ 561 h 1827"/>
              <a:gd name="T60" fmla="*/ 755 w 1280"/>
              <a:gd name="T61" fmla="*/ 561 h 1827"/>
              <a:gd name="T62" fmla="*/ 636 w 1280"/>
              <a:gd name="T63" fmla="*/ 480 h 1827"/>
              <a:gd name="T64" fmla="*/ 554 w 1280"/>
              <a:gd name="T65" fmla="*/ 601 h 1827"/>
              <a:gd name="T66" fmla="*/ 594 w 1280"/>
              <a:gd name="T67" fmla="*/ 821 h 1827"/>
              <a:gd name="T68" fmla="*/ 0 w 1280"/>
              <a:gd name="T69" fmla="*/ 1261 h 1827"/>
              <a:gd name="T70" fmla="*/ 606 w 1280"/>
              <a:gd name="T71" fmla="*/ 880 h 1827"/>
              <a:gd name="T72" fmla="*/ 658 w 1280"/>
              <a:gd name="T73" fmla="*/ 1157 h 1827"/>
              <a:gd name="T74" fmla="*/ 658 w 1280"/>
              <a:gd name="T75" fmla="*/ 1159 h 1827"/>
              <a:gd name="T76" fmla="*/ 644 w 1280"/>
              <a:gd name="T77" fmla="*/ 1193 h 1827"/>
              <a:gd name="T78" fmla="*/ 608 w 1280"/>
              <a:gd name="T79" fmla="*/ 1178 h 1827"/>
              <a:gd name="T80" fmla="*/ 563 w 1280"/>
              <a:gd name="T81" fmla="*/ 1117 h 1827"/>
              <a:gd name="T82" fmla="*/ 532 w 1280"/>
              <a:gd name="T83" fmla="*/ 1067 h 1827"/>
              <a:gd name="T84" fmla="*/ 388 w 1280"/>
              <a:gd name="T85" fmla="*/ 972 h 1827"/>
              <a:gd name="T86" fmla="*/ 298 w 1280"/>
              <a:gd name="T87" fmla="*/ 1105 h 1827"/>
              <a:gd name="T88" fmla="*/ 336 w 1280"/>
              <a:gd name="T89" fmla="*/ 1157 h 1827"/>
              <a:gd name="T90" fmla="*/ 357 w 1280"/>
              <a:gd name="T91" fmla="*/ 1219 h 1827"/>
              <a:gd name="T92" fmla="*/ 386 w 1280"/>
              <a:gd name="T93" fmla="*/ 821 h 1827"/>
              <a:gd name="T94" fmla="*/ 0 w 1280"/>
              <a:gd name="T95" fmla="*/ 437 h 1827"/>
              <a:gd name="T96" fmla="*/ 386 w 1280"/>
              <a:gd name="T97" fmla="*/ 821 h 1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80" h="1827">
                <a:moveTo>
                  <a:pt x="1013" y="1048"/>
                </a:moveTo>
                <a:cubicBezTo>
                  <a:pt x="1011" y="1048"/>
                  <a:pt x="1011" y="1048"/>
                  <a:pt x="1011" y="1048"/>
                </a:cubicBezTo>
                <a:cubicBezTo>
                  <a:pt x="977" y="1046"/>
                  <a:pt x="977" y="1046"/>
                  <a:pt x="977" y="1046"/>
                </a:cubicBezTo>
                <a:cubicBezTo>
                  <a:pt x="958" y="1013"/>
                  <a:pt x="958" y="1013"/>
                  <a:pt x="958" y="1013"/>
                </a:cubicBezTo>
                <a:cubicBezTo>
                  <a:pt x="954" y="1008"/>
                  <a:pt x="951" y="1003"/>
                  <a:pt x="947" y="998"/>
                </a:cubicBezTo>
                <a:cubicBezTo>
                  <a:pt x="918" y="975"/>
                  <a:pt x="885" y="961"/>
                  <a:pt x="847" y="961"/>
                </a:cubicBezTo>
                <a:cubicBezTo>
                  <a:pt x="814" y="968"/>
                  <a:pt x="814" y="968"/>
                  <a:pt x="814" y="968"/>
                </a:cubicBezTo>
                <a:cubicBezTo>
                  <a:pt x="814" y="965"/>
                  <a:pt x="814" y="965"/>
                  <a:pt x="814" y="965"/>
                </a:cubicBezTo>
                <a:cubicBezTo>
                  <a:pt x="814" y="963"/>
                  <a:pt x="814" y="963"/>
                  <a:pt x="814" y="963"/>
                </a:cubicBezTo>
                <a:cubicBezTo>
                  <a:pt x="710" y="572"/>
                  <a:pt x="710" y="572"/>
                  <a:pt x="710" y="572"/>
                </a:cubicBezTo>
                <a:cubicBezTo>
                  <a:pt x="696" y="523"/>
                  <a:pt x="672" y="523"/>
                  <a:pt x="644" y="527"/>
                </a:cubicBezTo>
                <a:cubicBezTo>
                  <a:pt x="644" y="527"/>
                  <a:pt x="589" y="535"/>
                  <a:pt x="601" y="594"/>
                </a:cubicBezTo>
                <a:cubicBezTo>
                  <a:pt x="703" y="1140"/>
                  <a:pt x="703" y="1140"/>
                  <a:pt x="703" y="1140"/>
                </a:cubicBezTo>
                <a:cubicBezTo>
                  <a:pt x="703" y="1148"/>
                  <a:pt x="705" y="1152"/>
                  <a:pt x="705" y="1159"/>
                </a:cubicBezTo>
                <a:cubicBezTo>
                  <a:pt x="705" y="1183"/>
                  <a:pt x="696" y="1207"/>
                  <a:pt x="679" y="1226"/>
                </a:cubicBezTo>
                <a:cubicBezTo>
                  <a:pt x="674" y="1233"/>
                  <a:pt x="667" y="1238"/>
                  <a:pt x="663" y="1238"/>
                </a:cubicBezTo>
                <a:cubicBezTo>
                  <a:pt x="632" y="1242"/>
                  <a:pt x="603" y="1235"/>
                  <a:pt x="577" y="1216"/>
                </a:cubicBezTo>
                <a:cubicBezTo>
                  <a:pt x="547" y="1193"/>
                  <a:pt x="525" y="1143"/>
                  <a:pt x="504" y="1112"/>
                </a:cubicBezTo>
                <a:cubicBezTo>
                  <a:pt x="492" y="1093"/>
                  <a:pt x="483" y="1072"/>
                  <a:pt x="468" y="1055"/>
                </a:cubicBezTo>
                <a:cubicBezTo>
                  <a:pt x="440" y="1027"/>
                  <a:pt x="383" y="1003"/>
                  <a:pt x="348" y="1032"/>
                </a:cubicBezTo>
                <a:cubicBezTo>
                  <a:pt x="338" y="1041"/>
                  <a:pt x="326" y="1065"/>
                  <a:pt x="336" y="1077"/>
                </a:cubicBezTo>
                <a:cubicBezTo>
                  <a:pt x="350" y="1096"/>
                  <a:pt x="369" y="1117"/>
                  <a:pt x="378" y="1138"/>
                </a:cubicBezTo>
                <a:cubicBezTo>
                  <a:pt x="388" y="1155"/>
                  <a:pt x="393" y="1174"/>
                  <a:pt x="400" y="1193"/>
                </a:cubicBezTo>
                <a:cubicBezTo>
                  <a:pt x="404" y="1204"/>
                  <a:pt x="407" y="1235"/>
                  <a:pt x="416" y="1245"/>
                </a:cubicBezTo>
                <a:cubicBezTo>
                  <a:pt x="426" y="1254"/>
                  <a:pt x="435" y="1273"/>
                  <a:pt x="442" y="1285"/>
                </a:cubicBezTo>
                <a:cubicBezTo>
                  <a:pt x="459" y="1311"/>
                  <a:pt x="483" y="1339"/>
                  <a:pt x="492" y="1368"/>
                </a:cubicBezTo>
                <a:cubicBezTo>
                  <a:pt x="525" y="1415"/>
                  <a:pt x="539" y="1477"/>
                  <a:pt x="575" y="1522"/>
                </a:cubicBezTo>
                <a:cubicBezTo>
                  <a:pt x="620" y="1576"/>
                  <a:pt x="663" y="1628"/>
                  <a:pt x="729" y="1659"/>
                </a:cubicBezTo>
                <a:cubicBezTo>
                  <a:pt x="752" y="1673"/>
                  <a:pt x="769" y="1692"/>
                  <a:pt x="783" y="1713"/>
                </a:cubicBezTo>
                <a:cubicBezTo>
                  <a:pt x="805" y="1827"/>
                  <a:pt x="805" y="1827"/>
                  <a:pt x="805" y="1827"/>
                </a:cubicBezTo>
                <a:cubicBezTo>
                  <a:pt x="887" y="1813"/>
                  <a:pt x="1224" y="1756"/>
                  <a:pt x="1259" y="1749"/>
                </a:cubicBezTo>
                <a:cubicBezTo>
                  <a:pt x="1238" y="1652"/>
                  <a:pt x="1238" y="1652"/>
                  <a:pt x="1238" y="1652"/>
                </a:cubicBezTo>
                <a:cubicBezTo>
                  <a:pt x="1235" y="1649"/>
                  <a:pt x="1235" y="1649"/>
                  <a:pt x="1235" y="1649"/>
                </a:cubicBezTo>
                <a:cubicBezTo>
                  <a:pt x="1245" y="1626"/>
                  <a:pt x="1250" y="1600"/>
                  <a:pt x="1257" y="1576"/>
                </a:cubicBezTo>
                <a:cubicBezTo>
                  <a:pt x="1262" y="1555"/>
                  <a:pt x="1266" y="1536"/>
                  <a:pt x="1266" y="1514"/>
                </a:cubicBezTo>
                <a:cubicBezTo>
                  <a:pt x="1269" y="1462"/>
                  <a:pt x="1271" y="1408"/>
                  <a:pt x="1273" y="1354"/>
                </a:cubicBezTo>
                <a:cubicBezTo>
                  <a:pt x="1273" y="1344"/>
                  <a:pt x="1273" y="1335"/>
                  <a:pt x="1276" y="1325"/>
                </a:cubicBezTo>
                <a:cubicBezTo>
                  <a:pt x="1280" y="1294"/>
                  <a:pt x="1262" y="1211"/>
                  <a:pt x="1198" y="1207"/>
                </a:cubicBezTo>
                <a:cubicBezTo>
                  <a:pt x="1195" y="1207"/>
                  <a:pt x="1195" y="1207"/>
                  <a:pt x="1195" y="1204"/>
                </a:cubicBezTo>
                <a:cubicBezTo>
                  <a:pt x="1179" y="1171"/>
                  <a:pt x="1157" y="1140"/>
                  <a:pt x="1131" y="1112"/>
                </a:cubicBezTo>
                <a:cubicBezTo>
                  <a:pt x="1101" y="1079"/>
                  <a:pt x="1058" y="1055"/>
                  <a:pt x="1013" y="1048"/>
                </a:cubicBezTo>
                <a:close/>
                <a:moveTo>
                  <a:pt x="826" y="381"/>
                </a:moveTo>
                <a:cubicBezTo>
                  <a:pt x="442" y="381"/>
                  <a:pt x="442" y="381"/>
                  <a:pt x="442" y="381"/>
                </a:cubicBezTo>
                <a:cubicBezTo>
                  <a:pt x="442" y="0"/>
                  <a:pt x="442" y="0"/>
                  <a:pt x="442" y="0"/>
                </a:cubicBezTo>
                <a:cubicBezTo>
                  <a:pt x="826" y="0"/>
                  <a:pt x="826" y="0"/>
                  <a:pt x="826" y="0"/>
                </a:cubicBezTo>
                <a:cubicBezTo>
                  <a:pt x="826" y="381"/>
                  <a:pt x="826" y="381"/>
                  <a:pt x="826" y="381"/>
                </a:cubicBezTo>
                <a:cubicBezTo>
                  <a:pt x="826" y="381"/>
                  <a:pt x="826" y="381"/>
                  <a:pt x="826" y="381"/>
                </a:cubicBezTo>
                <a:close/>
                <a:moveTo>
                  <a:pt x="386" y="381"/>
                </a:moveTo>
                <a:cubicBezTo>
                  <a:pt x="0" y="381"/>
                  <a:pt x="0" y="381"/>
                  <a:pt x="0" y="381"/>
                </a:cubicBezTo>
                <a:cubicBezTo>
                  <a:pt x="0" y="0"/>
                  <a:pt x="0" y="0"/>
                  <a:pt x="0" y="0"/>
                </a:cubicBezTo>
                <a:cubicBezTo>
                  <a:pt x="386" y="0"/>
                  <a:pt x="386" y="0"/>
                  <a:pt x="386" y="0"/>
                </a:cubicBezTo>
                <a:cubicBezTo>
                  <a:pt x="386" y="381"/>
                  <a:pt x="386" y="381"/>
                  <a:pt x="386" y="381"/>
                </a:cubicBezTo>
                <a:cubicBezTo>
                  <a:pt x="386" y="381"/>
                  <a:pt x="386" y="381"/>
                  <a:pt x="386" y="381"/>
                </a:cubicBezTo>
                <a:close/>
                <a:moveTo>
                  <a:pt x="594" y="821"/>
                </a:moveTo>
                <a:cubicBezTo>
                  <a:pt x="442" y="821"/>
                  <a:pt x="442" y="821"/>
                  <a:pt x="442" y="821"/>
                </a:cubicBezTo>
                <a:cubicBezTo>
                  <a:pt x="442" y="437"/>
                  <a:pt x="442" y="437"/>
                  <a:pt x="442" y="437"/>
                </a:cubicBezTo>
                <a:cubicBezTo>
                  <a:pt x="826" y="437"/>
                  <a:pt x="826" y="437"/>
                  <a:pt x="826" y="437"/>
                </a:cubicBezTo>
                <a:cubicBezTo>
                  <a:pt x="826" y="821"/>
                  <a:pt x="826" y="821"/>
                  <a:pt x="826" y="821"/>
                </a:cubicBezTo>
                <a:cubicBezTo>
                  <a:pt x="826" y="821"/>
                  <a:pt x="826" y="821"/>
                  <a:pt x="826" y="821"/>
                </a:cubicBezTo>
                <a:cubicBezTo>
                  <a:pt x="755" y="561"/>
                  <a:pt x="755" y="561"/>
                  <a:pt x="755" y="561"/>
                </a:cubicBezTo>
                <a:cubicBezTo>
                  <a:pt x="755" y="561"/>
                  <a:pt x="755" y="561"/>
                  <a:pt x="755" y="561"/>
                </a:cubicBezTo>
                <a:cubicBezTo>
                  <a:pt x="755" y="561"/>
                  <a:pt x="755" y="561"/>
                  <a:pt x="755" y="561"/>
                </a:cubicBezTo>
                <a:cubicBezTo>
                  <a:pt x="736" y="492"/>
                  <a:pt x="693" y="478"/>
                  <a:pt x="663" y="478"/>
                </a:cubicBezTo>
                <a:cubicBezTo>
                  <a:pt x="653" y="478"/>
                  <a:pt x="644" y="478"/>
                  <a:pt x="636" y="480"/>
                </a:cubicBezTo>
                <a:cubicBezTo>
                  <a:pt x="627" y="482"/>
                  <a:pt x="591" y="490"/>
                  <a:pt x="570" y="520"/>
                </a:cubicBezTo>
                <a:cubicBezTo>
                  <a:pt x="558" y="537"/>
                  <a:pt x="547" y="563"/>
                  <a:pt x="554" y="601"/>
                </a:cubicBezTo>
                <a:cubicBezTo>
                  <a:pt x="594" y="821"/>
                  <a:pt x="594" y="821"/>
                  <a:pt x="594" y="821"/>
                </a:cubicBezTo>
                <a:cubicBezTo>
                  <a:pt x="594" y="821"/>
                  <a:pt x="594" y="821"/>
                  <a:pt x="594" y="821"/>
                </a:cubicBezTo>
                <a:close/>
                <a:moveTo>
                  <a:pt x="371" y="1261"/>
                </a:moveTo>
                <a:cubicBezTo>
                  <a:pt x="0" y="1261"/>
                  <a:pt x="0" y="1261"/>
                  <a:pt x="0" y="1261"/>
                </a:cubicBezTo>
                <a:cubicBezTo>
                  <a:pt x="0" y="880"/>
                  <a:pt x="0" y="880"/>
                  <a:pt x="0" y="880"/>
                </a:cubicBezTo>
                <a:cubicBezTo>
                  <a:pt x="606" y="880"/>
                  <a:pt x="606" y="880"/>
                  <a:pt x="606" y="880"/>
                </a:cubicBezTo>
                <a:cubicBezTo>
                  <a:pt x="655" y="1150"/>
                  <a:pt x="655" y="1150"/>
                  <a:pt x="655" y="1150"/>
                </a:cubicBezTo>
                <a:cubicBezTo>
                  <a:pt x="655" y="1152"/>
                  <a:pt x="658" y="1155"/>
                  <a:pt x="658" y="1157"/>
                </a:cubicBezTo>
                <a:cubicBezTo>
                  <a:pt x="658" y="1157"/>
                  <a:pt x="658" y="1157"/>
                  <a:pt x="658" y="1157"/>
                </a:cubicBezTo>
                <a:cubicBezTo>
                  <a:pt x="658" y="1159"/>
                  <a:pt x="658" y="1159"/>
                  <a:pt x="658" y="1159"/>
                </a:cubicBezTo>
                <a:cubicBezTo>
                  <a:pt x="658" y="1171"/>
                  <a:pt x="653" y="1181"/>
                  <a:pt x="646" y="1193"/>
                </a:cubicBezTo>
                <a:cubicBezTo>
                  <a:pt x="644" y="1193"/>
                  <a:pt x="644" y="1193"/>
                  <a:pt x="644" y="1193"/>
                </a:cubicBezTo>
                <a:cubicBezTo>
                  <a:pt x="632" y="1193"/>
                  <a:pt x="620" y="1188"/>
                  <a:pt x="608" y="1178"/>
                </a:cubicBezTo>
                <a:cubicBezTo>
                  <a:pt x="608" y="1178"/>
                  <a:pt x="608" y="1178"/>
                  <a:pt x="608" y="1178"/>
                </a:cubicBezTo>
                <a:cubicBezTo>
                  <a:pt x="608" y="1178"/>
                  <a:pt x="608" y="1178"/>
                  <a:pt x="608" y="1178"/>
                </a:cubicBezTo>
                <a:cubicBezTo>
                  <a:pt x="591" y="1167"/>
                  <a:pt x="577" y="1140"/>
                  <a:pt x="563" y="1117"/>
                </a:cubicBezTo>
                <a:cubicBezTo>
                  <a:pt x="556" y="1107"/>
                  <a:pt x="551" y="1096"/>
                  <a:pt x="544" y="1086"/>
                </a:cubicBezTo>
                <a:cubicBezTo>
                  <a:pt x="539" y="1079"/>
                  <a:pt x="537" y="1074"/>
                  <a:pt x="532" y="1067"/>
                </a:cubicBezTo>
                <a:cubicBezTo>
                  <a:pt x="525" y="1053"/>
                  <a:pt x="516" y="1036"/>
                  <a:pt x="502" y="1022"/>
                </a:cubicBezTo>
                <a:cubicBezTo>
                  <a:pt x="473" y="991"/>
                  <a:pt x="428" y="972"/>
                  <a:pt x="388" y="972"/>
                </a:cubicBezTo>
                <a:cubicBezTo>
                  <a:pt x="362" y="972"/>
                  <a:pt x="338" y="980"/>
                  <a:pt x="319" y="994"/>
                </a:cubicBezTo>
                <a:cubicBezTo>
                  <a:pt x="293" y="1017"/>
                  <a:pt x="270" y="1069"/>
                  <a:pt x="298" y="1105"/>
                </a:cubicBezTo>
                <a:cubicBezTo>
                  <a:pt x="303" y="1110"/>
                  <a:pt x="305" y="1114"/>
                  <a:pt x="310" y="1119"/>
                </a:cubicBezTo>
                <a:cubicBezTo>
                  <a:pt x="319" y="1133"/>
                  <a:pt x="331" y="1148"/>
                  <a:pt x="336" y="1157"/>
                </a:cubicBezTo>
                <a:cubicBezTo>
                  <a:pt x="343" y="1174"/>
                  <a:pt x="350" y="1193"/>
                  <a:pt x="355" y="1207"/>
                </a:cubicBezTo>
                <a:cubicBezTo>
                  <a:pt x="355" y="1209"/>
                  <a:pt x="357" y="1214"/>
                  <a:pt x="357" y="1219"/>
                </a:cubicBezTo>
                <a:cubicBezTo>
                  <a:pt x="359" y="1233"/>
                  <a:pt x="364" y="1247"/>
                  <a:pt x="371" y="1261"/>
                </a:cubicBezTo>
                <a:close/>
                <a:moveTo>
                  <a:pt x="386" y="821"/>
                </a:moveTo>
                <a:cubicBezTo>
                  <a:pt x="0" y="821"/>
                  <a:pt x="0" y="821"/>
                  <a:pt x="0" y="821"/>
                </a:cubicBezTo>
                <a:cubicBezTo>
                  <a:pt x="0" y="437"/>
                  <a:pt x="0" y="437"/>
                  <a:pt x="0" y="437"/>
                </a:cubicBezTo>
                <a:cubicBezTo>
                  <a:pt x="386" y="437"/>
                  <a:pt x="386" y="437"/>
                  <a:pt x="386" y="437"/>
                </a:cubicBezTo>
                <a:cubicBezTo>
                  <a:pt x="386" y="821"/>
                  <a:pt x="386" y="821"/>
                  <a:pt x="386" y="821"/>
                </a:cubicBezTo>
                <a:cubicBezTo>
                  <a:pt x="386" y="821"/>
                  <a:pt x="386" y="821"/>
                  <a:pt x="386" y="8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213" tIns="33606" rIns="67213" bIns="33606" numCol="1" anchor="t" anchorCtr="0" compatLnSpc="1"/>
          <a:lstStyle/>
          <a:p>
            <a:pPr marL="0" marR="0" lvl="0" indent="0" defTabSz="6851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77" name="Freeform 14">
            <a:extLst>
              <a:ext uri="{FF2B5EF4-FFF2-40B4-BE49-F238E27FC236}">
                <a16:creationId xmlns:a16="http://schemas.microsoft.com/office/drawing/2014/main" id="{35FAFDBE-0371-A0A4-93F9-32EBC2F543DA}"/>
              </a:ext>
            </a:extLst>
          </p:cNvPr>
          <p:cNvSpPr>
            <a:spLocks noEditPoints="1"/>
          </p:cNvSpPr>
          <p:nvPr/>
        </p:nvSpPr>
        <p:spPr bwMode="auto">
          <a:xfrm>
            <a:off x="1472212" y="2079178"/>
            <a:ext cx="267408" cy="427041"/>
          </a:xfrm>
          <a:custGeom>
            <a:avLst/>
            <a:gdLst>
              <a:gd name="T0" fmla="*/ 121 w 168"/>
              <a:gd name="T1" fmla="*/ 68 h 270"/>
              <a:gd name="T2" fmla="*/ 81 w 168"/>
              <a:gd name="T3" fmla="*/ 44 h 270"/>
              <a:gd name="T4" fmla="*/ 75 w 168"/>
              <a:gd name="T5" fmla="*/ 23 h 270"/>
              <a:gd name="T6" fmla="*/ 75 w 168"/>
              <a:gd name="T7" fmla="*/ 12 h 270"/>
              <a:gd name="T8" fmla="*/ 85 w 168"/>
              <a:gd name="T9" fmla="*/ 7 h 270"/>
              <a:gd name="T10" fmla="*/ 80 w 168"/>
              <a:gd name="T11" fmla="*/ 0 h 270"/>
              <a:gd name="T12" fmla="*/ 42 w 168"/>
              <a:gd name="T13" fmla="*/ 4 h 270"/>
              <a:gd name="T14" fmla="*/ 46 w 168"/>
              <a:gd name="T15" fmla="*/ 12 h 270"/>
              <a:gd name="T16" fmla="*/ 51 w 168"/>
              <a:gd name="T17" fmla="*/ 12 h 270"/>
              <a:gd name="T18" fmla="*/ 46 w 168"/>
              <a:gd name="T19" fmla="*/ 30 h 270"/>
              <a:gd name="T20" fmla="*/ 52 w 168"/>
              <a:gd name="T21" fmla="*/ 133 h 270"/>
              <a:gd name="T22" fmla="*/ 52 w 168"/>
              <a:gd name="T23" fmla="*/ 178 h 270"/>
              <a:gd name="T24" fmla="*/ 74 w 168"/>
              <a:gd name="T25" fmla="*/ 178 h 270"/>
              <a:gd name="T26" fmla="*/ 74 w 168"/>
              <a:gd name="T27" fmla="*/ 133 h 270"/>
              <a:gd name="T28" fmla="*/ 81 w 168"/>
              <a:gd name="T29" fmla="*/ 102 h 270"/>
              <a:gd name="T30" fmla="*/ 117 w 168"/>
              <a:gd name="T31" fmla="*/ 89 h 270"/>
              <a:gd name="T32" fmla="*/ 135 w 168"/>
              <a:gd name="T33" fmla="*/ 192 h 270"/>
              <a:gd name="T34" fmla="*/ 113 w 168"/>
              <a:gd name="T35" fmla="*/ 200 h 270"/>
              <a:gd name="T36" fmla="*/ 25 w 168"/>
              <a:gd name="T37" fmla="*/ 210 h 270"/>
              <a:gd name="T38" fmla="*/ 113 w 168"/>
              <a:gd name="T39" fmla="*/ 205 h 270"/>
              <a:gd name="T40" fmla="*/ 83 w 168"/>
              <a:gd name="T41" fmla="*/ 221 h 270"/>
              <a:gd name="T42" fmla="*/ 63 w 168"/>
              <a:gd name="T43" fmla="*/ 221 h 270"/>
              <a:gd name="T44" fmla="*/ 0 w 168"/>
              <a:gd name="T45" fmla="*/ 243 h 270"/>
              <a:gd name="T46" fmla="*/ 138 w 168"/>
              <a:gd name="T47" fmla="*/ 270 h 270"/>
              <a:gd name="T48" fmla="*/ 103 w 168"/>
              <a:gd name="T49" fmla="*/ 243 h 270"/>
              <a:gd name="T50" fmla="*/ 168 w 168"/>
              <a:gd name="T51" fmla="*/ 149 h 270"/>
              <a:gd name="T52" fmla="*/ 66 w 168"/>
              <a:gd name="T53" fmla="*/ 73 h 270"/>
              <a:gd name="T54" fmla="*/ 114 w 168"/>
              <a:gd name="T55" fmla="*/ 65 h 270"/>
              <a:gd name="T56" fmla="*/ 91 w 168"/>
              <a:gd name="T57" fmla="*/ 55 h 270"/>
              <a:gd name="T58" fmla="*/ 90 w 168"/>
              <a:gd name="T59" fmla="*/ 55 h 270"/>
              <a:gd name="T60" fmla="*/ 90 w 168"/>
              <a:gd name="T61" fmla="*/ 91 h 270"/>
              <a:gd name="T62" fmla="*/ 105 w 168"/>
              <a:gd name="T63" fmla="*/ 83 h 270"/>
              <a:gd name="T64" fmla="*/ 91 w 168"/>
              <a:gd name="T65" fmla="*/ 97 h 270"/>
              <a:gd name="T66" fmla="*/ 91 w 168"/>
              <a:gd name="T67" fmla="*/ 97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68" h="270">
                <a:moveTo>
                  <a:pt x="168" y="149"/>
                </a:moveTo>
                <a:cubicBezTo>
                  <a:pt x="168" y="114"/>
                  <a:pt x="149" y="83"/>
                  <a:pt x="121" y="68"/>
                </a:cubicBezTo>
                <a:cubicBezTo>
                  <a:pt x="119" y="53"/>
                  <a:pt x="106" y="42"/>
                  <a:pt x="91" y="42"/>
                </a:cubicBezTo>
                <a:cubicBezTo>
                  <a:pt x="87" y="42"/>
                  <a:pt x="84" y="42"/>
                  <a:pt x="81" y="44"/>
                </a:cubicBezTo>
                <a:cubicBezTo>
                  <a:pt x="81" y="30"/>
                  <a:pt x="81" y="30"/>
                  <a:pt x="81" y="30"/>
                </a:cubicBezTo>
                <a:cubicBezTo>
                  <a:pt x="81" y="26"/>
                  <a:pt x="78" y="24"/>
                  <a:pt x="75" y="23"/>
                </a:cubicBezTo>
                <a:cubicBezTo>
                  <a:pt x="75" y="12"/>
                  <a:pt x="75" y="12"/>
                  <a:pt x="75" y="12"/>
                </a:cubicBezTo>
                <a:cubicBezTo>
                  <a:pt x="75" y="12"/>
                  <a:pt x="75" y="12"/>
                  <a:pt x="75" y="12"/>
                </a:cubicBezTo>
                <a:cubicBezTo>
                  <a:pt x="80" y="12"/>
                  <a:pt x="80" y="12"/>
                  <a:pt x="80" y="12"/>
                </a:cubicBezTo>
                <a:cubicBezTo>
                  <a:pt x="83" y="12"/>
                  <a:pt x="85" y="10"/>
                  <a:pt x="85" y="7"/>
                </a:cubicBezTo>
                <a:cubicBezTo>
                  <a:pt x="85" y="4"/>
                  <a:pt x="85" y="4"/>
                  <a:pt x="85" y="4"/>
                </a:cubicBezTo>
                <a:cubicBezTo>
                  <a:pt x="85" y="2"/>
                  <a:pt x="83" y="0"/>
                  <a:pt x="80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4" y="0"/>
                  <a:pt x="42" y="2"/>
                  <a:pt x="42" y="4"/>
                </a:cubicBezTo>
                <a:cubicBezTo>
                  <a:pt x="42" y="7"/>
                  <a:pt x="42" y="7"/>
                  <a:pt x="42" y="7"/>
                </a:cubicBezTo>
                <a:cubicBezTo>
                  <a:pt x="42" y="10"/>
                  <a:pt x="44" y="12"/>
                  <a:pt x="46" y="12"/>
                </a:cubicBezTo>
                <a:cubicBezTo>
                  <a:pt x="51" y="12"/>
                  <a:pt x="51" y="12"/>
                  <a:pt x="51" y="12"/>
                </a:cubicBezTo>
                <a:cubicBezTo>
                  <a:pt x="51" y="12"/>
                  <a:pt x="51" y="12"/>
                  <a:pt x="51" y="12"/>
                </a:cubicBezTo>
                <a:cubicBezTo>
                  <a:pt x="51" y="23"/>
                  <a:pt x="51" y="23"/>
                  <a:pt x="51" y="23"/>
                </a:cubicBezTo>
                <a:cubicBezTo>
                  <a:pt x="48" y="24"/>
                  <a:pt x="46" y="26"/>
                  <a:pt x="46" y="30"/>
                </a:cubicBezTo>
                <a:cubicBezTo>
                  <a:pt x="46" y="127"/>
                  <a:pt x="46" y="127"/>
                  <a:pt x="46" y="127"/>
                </a:cubicBezTo>
                <a:cubicBezTo>
                  <a:pt x="46" y="130"/>
                  <a:pt x="48" y="133"/>
                  <a:pt x="52" y="133"/>
                </a:cubicBezTo>
                <a:cubicBezTo>
                  <a:pt x="52" y="178"/>
                  <a:pt x="52" y="178"/>
                  <a:pt x="52" y="178"/>
                </a:cubicBezTo>
                <a:cubicBezTo>
                  <a:pt x="52" y="178"/>
                  <a:pt x="52" y="178"/>
                  <a:pt x="52" y="178"/>
                </a:cubicBezTo>
                <a:cubicBezTo>
                  <a:pt x="53" y="179"/>
                  <a:pt x="58" y="181"/>
                  <a:pt x="63" y="181"/>
                </a:cubicBezTo>
                <a:cubicBezTo>
                  <a:pt x="69" y="181"/>
                  <a:pt x="73" y="179"/>
                  <a:pt x="74" y="178"/>
                </a:cubicBezTo>
                <a:cubicBezTo>
                  <a:pt x="74" y="178"/>
                  <a:pt x="74" y="178"/>
                  <a:pt x="74" y="178"/>
                </a:cubicBezTo>
                <a:cubicBezTo>
                  <a:pt x="74" y="133"/>
                  <a:pt x="74" y="133"/>
                  <a:pt x="74" y="133"/>
                </a:cubicBezTo>
                <a:cubicBezTo>
                  <a:pt x="78" y="133"/>
                  <a:pt x="81" y="130"/>
                  <a:pt x="81" y="127"/>
                </a:cubicBezTo>
                <a:cubicBezTo>
                  <a:pt x="81" y="102"/>
                  <a:pt x="81" y="102"/>
                  <a:pt x="81" y="102"/>
                </a:cubicBezTo>
                <a:cubicBezTo>
                  <a:pt x="84" y="103"/>
                  <a:pt x="87" y="104"/>
                  <a:pt x="91" y="104"/>
                </a:cubicBezTo>
                <a:cubicBezTo>
                  <a:pt x="102" y="104"/>
                  <a:pt x="111" y="98"/>
                  <a:pt x="117" y="89"/>
                </a:cubicBezTo>
                <a:cubicBezTo>
                  <a:pt x="136" y="101"/>
                  <a:pt x="148" y="124"/>
                  <a:pt x="148" y="149"/>
                </a:cubicBezTo>
                <a:cubicBezTo>
                  <a:pt x="148" y="165"/>
                  <a:pt x="143" y="180"/>
                  <a:pt x="135" y="192"/>
                </a:cubicBezTo>
                <a:cubicBezTo>
                  <a:pt x="113" y="201"/>
                  <a:pt x="113" y="201"/>
                  <a:pt x="113" y="201"/>
                </a:cubicBezTo>
                <a:cubicBezTo>
                  <a:pt x="113" y="200"/>
                  <a:pt x="113" y="200"/>
                  <a:pt x="113" y="200"/>
                </a:cubicBezTo>
                <a:cubicBezTo>
                  <a:pt x="25" y="200"/>
                  <a:pt x="25" y="200"/>
                  <a:pt x="25" y="200"/>
                </a:cubicBezTo>
                <a:cubicBezTo>
                  <a:pt x="25" y="210"/>
                  <a:pt x="25" y="210"/>
                  <a:pt x="25" y="210"/>
                </a:cubicBezTo>
                <a:cubicBezTo>
                  <a:pt x="113" y="210"/>
                  <a:pt x="113" y="210"/>
                  <a:pt x="113" y="210"/>
                </a:cubicBezTo>
                <a:cubicBezTo>
                  <a:pt x="113" y="205"/>
                  <a:pt x="113" y="205"/>
                  <a:pt x="113" y="205"/>
                </a:cubicBezTo>
                <a:cubicBezTo>
                  <a:pt x="130" y="199"/>
                  <a:pt x="130" y="199"/>
                  <a:pt x="130" y="199"/>
                </a:cubicBezTo>
                <a:cubicBezTo>
                  <a:pt x="118" y="212"/>
                  <a:pt x="101" y="221"/>
                  <a:pt x="83" y="221"/>
                </a:cubicBezTo>
                <a:cubicBezTo>
                  <a:pt x="83" y="221"/>
                  <a:pt x="83" y="221"/>
                  <a:pt x="83" y="221"/>
                </a:cubicBezTo>
                <a:cubicBezTo>
                  <a:pt x="63" y="221"/>
                  <a:pt x="63" y="221"/>
                  <a:pt x="63" y="221"/>
                </a:cubicBezTo>
                <a:cubicBezTo>
                  <a:pt x="63" y="243"/>
                  <a:pt x="63" y="243"/>
                  <a:pt x="63" y="243"/>
                </a:cubicBezTo>
                <a:cubicBezTo>
                  <a:pt x="0" y="243"/>
                  <a:pt x="0" y="243"/>
                  <a:pt x="0" y="243"/>
                </a:cubicBezTo>
                <a:cubicBezTo>
                  <a:pt x="0" y="270"/>
                  <a:pt x="0" y="270"/>
                  <a:pt x="0" y="270"/>
                </a:cubicBezTo>
                <a:cubicBezTo>
                  <a:pt x="138" y="270"/>
                  <a:pt x="138" y="270"/>
                  <a:pt x="138" y="270"/>
                </a:cubicBezTo>
                <a:cubicBezTo>
                  <a:pt x="138" y="243"/>
                  <a:pt x="138" y="243"/>
                  <a:pt x="138" y="243"/>
                </a:cubicBezTo>
                <a:cubicBezTo>
                  <a:pt x="103" y="243"/>
                  <a:pt x="103" y="243"/>
                  <a:pt x="103" y="243"/>
                </a:cubicBezTo>
                <a:cubicBezTo>
                  <a:pt x="103" y="238"/>
                  <a:pt x="103" y="238"/>
                  <a:pt x="103" y="238"/>
                </a:cubicBezTo>
                <a:cubicBezTo>
                  <a:pt x="140" y="228"/>
                  <a:pt x="168" y="192"/>
                  <a:pt x="168" y="149"/>
                </a:cubicBezTo>
                <a:close/>
                <a:moveTo>
                  <a:pt x="91" y="97"/>
                </a:moveTo>
                <a:cubicBezTo>
                  <a:pt x="77" y="97"/>
                  <a:pt x="66" y="86"/>
                  <a:pt x="66" y="73"/>
                </a:cubicBezTo>
                <a:cubicBezTo>
                  <a:pt x="66" y="59"/>
                  <a:pt x="77" y="48"/>
                  <a:pt x="91" y="48"/>
                </a:cubicBezTo>
                <a:cubicBezTo>
                  <a:pt x="101" y="48"/>
                  <a:pt x="110" y="55"/>
                  <a:pt x="114" y="65"/>
                </a:cubicBezTo>
                <a:cubicBezTo>
                  <a:pt x="106" y="62"/>
                  <a:pt x="98" y="59"/>
                  <a:pt x="89" y="59"/>
                </a:cubicBezTo>
                <a:cubicBezTo>
                  <a:pt x="101" y="57"/>
                  <a:pt x="96" y="55"/>
                  <a:pt x="91" y="55"/>
                </a:cubicBezTo>
                <a:cubicBezTo>
                  <a:pt x="91" y="55"/>
                  <a:pt x="91" y="55"/>
                  <a:pt x="91" y="55"/>
                </a:cubicBezTo>
                <a:cubicBezTo>
                  <a:pt x="91" y="55"/>
                  <a:pt x="91" y="55"/>
                  <a:pt x="90" y="55"/>
                </a:cubicBezTo>
                <a:cubicBezTo>
                  <a:pt x="81" y="55"/>
                  <a:pt x="73" y="63"/>
                  <a:pt x="73" y="73"/>
                </a:cubicBezTo>
                <a:cubicBezTo>
                  <a:pt x="73" y="83"/>
                  <a:pt x="81" y="91"/>
                  <a:pt x="90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7" y="91"/>
                  <a:pt x="102" y="87"/>
                  <a:pt x="105" y="83"/>
                </a:cubicBezTo>
                <a:cubicBezTo>
                  <a:pt x="107" y="84"/>
                  <a:pt x="109" y="84"/>
                  <a:pt x="111" y="85"/>
                </a:cubicBezTo>
                <a:cubicBezTo>
                  <a:pt x="107" y="92"/>
                  <a:pt x="99" y="97"/>
                  <a:pt x="91" y="97"/>
                </a:cubicBezTo>
                <a:close/>
                <a:moveTo>
                  <a:pt x="91" y="97"/>
                </a:moveTo>
                <a:cubicBezTo>
                  <a:pt x="91" y="97"/>
                  <a:pt x="91" y="97"/>
                  <a:pt x="91" y="97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2181CB4B-1F8C-BE30-49D9-D915DEC3F55E}"/>
              </a:ext>
            </a:extLst>
          </p:cNvPr>
          <p:cNvSpPr txBox="1"/>
          <p:nvPr/>
        </p:nvSpPr>
        <p:spPr>
          <a:xfrm>
            <a:off x="1087006" y="2622429"/>
            <a:ext cx="4841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IoT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9EF5573-71CD-E700-A2B8-9F4D9D56C964}"/>
              </a:ext>
            </a:extLst>
          </p:cNvPr>
          <p:cNvSpPr txBox="1"/>
          <p:nvPr/>
        </p:nvSpPr>
        <p:spPr>
          <a:xfrm>
            <a:off x="822778" y="4754935"/>
            <a:ext cx="10125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Century Gothic" panose="020B0502020202020204" pitchFamily="34" charset="0"/>
              </a:rPr>
              <a:t>Endpoint</a:t>
            </a:r>
            <a:endParaRPr lang="en-MY" sz="11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0" name="Picture 2" descr="How to check successful Active Directory installation">
            <a:extLst>
              <a:ext uri="{FF2B5EF4-FFF2-40B4-BE49-F238E27FC236}">
                <a16:creationId xmlns:a16="http://schemas.microsoft.com/office/drawing/2014/main" id="{9304C916-9F8A-F6C3-53BD-61C31958C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917" y="1741994"/>
            <a:ext cx="253659" cy="25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" descr="Facebook icon - Free download on Iconfinder">
            <a:extLst>
              <a:ext uri="{FF2B5EF4-FFF2-40B4-BE49-F238E27FC236}">
                <a16:creationId xmlns:a16="http://schemas.microsoft.com/office/drawing/2014/main" id="{B5800911-70EE-A691-D09F-104339506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484" y="1442367"/>
            <a:ext cx="249277" cy="249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2">
            <a:extLst>
              <a:ext uri="{FF2B5EF4-FFF2-40B4-BE49-F238E27FC236}">
                <a16:creationId xmlns:a16="http://schemas.microsoft.com/office/drawing/2014/main" id="{FC88113A-3DE5-455A-C49B-D85EE3DA94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484" y="1766659"/>
            <a:ext cx="277251" cy="20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49218A9E-02BB-717A-6F97-BA6CB0F1881C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7565161" y="2868788"/>
            <a:ext cx="759635" cy="745026"/>
          </a:xfrm>
          <a:prstGeom prst="rect">
            <a:avLst/>
          </a:prstGeom>
        </p:spPr>
      </p:pic>
      <p:pic>
        <p:nvPicPr>
          <p:cNvPr id="84" name="Picture 2" descr="Windows Update (@WindowsUpdate) | Twitter">
            <a:extLst>
              <a:ext uri="{FF2B5EF4-FFF2-40B4-BE49-F238E27FC236}">
                <a16:creationId xmlns:a16="http://schemas.microsoft.com/office/drawing/2014/main" id="{01DF8F45-046C-910E-524D-D9312331D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545" y="2882861"/>
            <a:ext cx="717093" cy="717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2" descr="What is a WiFi Hotspot? | CenturyLink">
            <a:extLst>
              <a:ext uri="{FF2B5EF4-FFF2-40B4-BE49-F238E27FC236}">
                <a16:creationId xmlns:a16="http://schemas.microsoft.com/office/drawing/2014/main" id="{E7825631-0AD4-594E-ED4C-2E5F5669C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756" y="4330057"/>
            <a:ext cx="330993" cy="273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" descr="Usb flash drive icon - Transparent PNG &amp; SVG vector file">
            <a:extLst>
              <a:ext uri="{FF2B5EF4-FFF2-40B4-BE49-F238E27FC236}">
                <a16:creationId xmlns:a16="http://schemas.microsoft.com/office/drawing/2014/main" id="{08BBF996-7752-C4B8-1725-D42BB24E4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519" y="4241109"/>
            <a:ext cx="416548" cy="41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" descr="Choosing your Windows 10 edition: Home vs. Pro | Windows Community">
            <a:extLst>
              <a:ext uri="{FF2B5EF4-FFF2-40B4-BE49-F238E27FC236}">
                <a16:creationId xmlns:a16="http://schemas.microsoft.com/office/drawing/2014/main" id="{70125104-674F-BF33-D7A1-2A069558A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579" y="4297383"/>
            <a:ext cx="310391" cy="310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图片 18">
            <a:extLst>
              <a:ext uri="{FF2B5EF4-FFF2-40B4-BE49-F238E27FC236}">
                <a16:creationId xmlns:a16="http://schemas.microsoft.com/office/drawing/2014/main" id="{4D1EAE6C-823F-919B-F91D-39978271AF28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6197" y="2237261"/>
            <a:ext cx="842163" cy="421081"/>
          </a:xfrm>
          <a:prstGeom prst="rect">
            <a:avLst/>
          </a:prstGeom>
        </p:spPr>
      </p:pic>
      <p:sp>
        <p:nvSpPr>
          <p:cNvPr id="89" name="TextBox 88">
            <a:extLst>
              <a:ext uri="{FF2B5EF4-FFF2-40B4-BE49-F238E27FC236}">
                <a16:creationId xmlns:a16="http://schemas.microsoft.com/office/drawing/2014/main" id="{5F2BC379-6B8B-413E-21EE-6C38B3A1B7C2}"/>
              </a:ext>
            </a:extLst>
          </p:cNvPr>
          <p:cNvSpPr txBox="1"/>
          <p:nvPr/>
        </p:nvSpPr>
        <p:spPr>
          <a:xfrm>
            <a:off x="2154849" y="2721766"/>
            <a:ext cx="6972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Who</a:t>
            </a:r>
            <a:endParaRPr lang="en-MY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A67E1E0D-7879-0F00-4E10-A443821B0FBD}"/>
              </a:ext>
            </a:extLst>
          </p:cNvPr>
          <p:cNvSpPr txBox="1"/>
          <p:nvPr/>
        </p:nvSpPr>
        <p:spPr>
          <a:xfrm>
            <a:off x="4942725" y="1700067"/>
            <a:ext cx="81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Threat</a:t>
            </a:r>
            <a:endParaRPr lang="en-MY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1" name="图片 45">
            <a:extLst>
              <a:ext uri="{FF2B5EF4-FFF2-40B4-BE49-F238E27FC236}">
                <a16:creationId xmlns:a16="http://schemas.microsoft.com/office/drawing/2014/main" id="{AF9620B2-30DC-884F-0AA9-C3254CE518FB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314928" y="4406869"/>
            <a:ext cx="524964" cy="245905"/>
          </a:xfrm>
          <a:prstGeom prst="rect">
            <a:avLst/>
          </a:prstGeom>
        </p:spPr>
      </p:pic>
      <p:pic>
        <p:nvPicPr>
          <p:cNvPr id="92" name="Picture 2" descr="Aruba PPT Icons | Wireless Access">
            <a:extLst>
              <a:ext uri="{FF2B5EF4-FFF2-40B4-BE49-F238E27FC236}">
                <a16:creationId xmlns:a16="http://schemas.microsoft.com/office/drawing/2014/main" id="{268EEC12-41BB-421D-64D4-0522D32FB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755" y="4413481"/>
            <a:ext cx="486579" cy="23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" name="TextBox 92">
            <a:extLst>
              <a:ext uri="{FF2B5EF4-FFF2-40B4-BE49-F238E27FC236}">
                <a16:creationId xmlns:a16="http://schemas.microsoft.com/office/drawing/2014/main" id="{A320A793-74C7-7D1D-51B2-21FDBB4EB06D}"/>
              </a:ext>
            </a:extLst>
          </p:cNvPr>
          <p:cNvSpPr txBox="1"/>
          <p:nvPr/>
        </p:nvSpPr>
        <p:spPr>
          <a:xfrm>
            <a:off x="2508319" y="5758921"/>
            <a:ext cx="7175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Sangfor</a:t>
            </a:r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 IAG key distinguisher for securing users and endpoints</a:t>
            </a:r>
            <a:endParaRPr lang="en-MY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4" name="圆角矩形 107">
            <a:extLst>
              <a:ext uri="{FF2B5EF4-FFF2-40B4-BE49-F238E27FC236}">
                <a16:creationId xmlns:a16="http://schemas.microsoft.com/office/drawing/2014/main" id="{41213A43-2465-F279-1A20-E88CAC2C3C2C}"/>
              </a:ext>
            </a:extLst>
          </p:cNvPr>
          <p:cNvSpPr/>
          <p:nvPr/>
        </p:nvSpPr>
        <p:spPr>
          <a:xfrm>
            <a:off x="4957384" y="2065687"/>
            <a:ext cx="783010" cy="753929"/>
          </a:xfrm>
          <a:prstGeom prst="roundRect">
            <a:avLst/>
          </a:prstGeom>
          <a:solidFill>
            <a:srgbClr val="0E4CD1"/>
          </a:solidFill>
          <a:ln w="2222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95" name="Picture 97" descr="Orchestrate-Automating-Workflows-icon.emf">
            <a:extLst>
              <a:ext uri="{FF2B5EF4-FFF2-40B4-BE49-F238E27FC236}">
                <a16:creationId xmlns:a16="http://schemas.microsoft.com/office/drawing/2014/main" id="{B21E11F6-E61C-D5FF-A0F4-07962D23250E}"/>
              </a:ext>
            </a:extLst>
          </p:cNvPr>
          <p:cNvPicPr>
            <a:picLocks noChangeAspect="1"/>
          </p:cNvPicPr>
          <p:nvPr/>
        </p:nvPicPr>
        <p:blipFill>
          <a:blip r:embed="rId39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883" y="2123061"/>
            <a:ext cx="549093" cy="639179"/>
          </a:xfrm>
          <a:prstGeom prst="rect">
            <a:avLst/>
          </a:prstGeom>
        </p:spPr>
      </p:pic>
      <p:sp>
        <p:nvSpPr>
          <p:cNvPr id="96" name="圆角矩形 108">
            <a:extLst>
              <a:ext uri="{FF2B5EF4-FFF2-40B4-BE49-F238E27FC236}">
                <a16:creationId xmlns:a16="http://schemas.microsoft.com/office/drawing/2014/main" id="{392A736B-DF37-8CBC-5BD2-4EDC01B07C9A}"/>
              </a:ext>
            </a:extLst>
          </p:cNvPr>
          <p:cNvSpPr/>
          <p:nvPr/>
        </p:nvSpPr>
        <p:spPr>
          <a:xfrm>
            <a:off x="4957384" y="3886672"/>
            <a:ext cx="783010" cy="753929"/>
          </a:xfrm>
          <a:prstGeom prst="roundRect">
            <a:avLst/>
          </a:prstGeom>
          <a:solidFill>
            <a:srgbClr val="0E4CD1"/>
          </a:solidFill>
          <a:ln w="2222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97" name="Picture 106" descr="Orchestrate-Sharing-Contextual-Insight-icon.emf">
            <a:extLst>
              <a:ext uri="{FF2B5EF4-FFF2-40B4-BE49-F238E27FC236}">
                <a16:creationId xmlns:a16="http://schemas.microsoft.com/office/drawing/2014/main" id="{9AEFAD17-8C46-5EC7-7D0C-9F0FEEB5F15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727" y="3955674"/>
            <a:ext cx="405356" cy="587422"/>
          </a:xfrm>
          <a:prstGeom prst="rect">
            <a:avLst/>
          </a:prstGeom>
        </p:spPr>
      </p:pic>
      <p:sp>
        <p:nvSpPr>
          <p:cNvPr id="98" name="圆角矩形 81">
            <a:extLst>
              <a:ext uri="{FF2B5EF4-FFF2-40B4-BE49-F238E27FC236}">
                <a16:creationId xmlns:a16="http://schemas.microsoft.com/office/drawing/2014/main" id="{7AF553B2-5500-41DB-4815-4499638385C8}"/>
              </a:ext>
            </a:extLst>
          </p:cNvPr>
          <p:cNvSpPr/>
          <p:nvPr/>
        </p:nvSpPr>
        <p:spPr>
          <a:xfrm>
            <a:off x="5897111" y="2245853"/>
            <a:ext cx="3112259" cy="305373"/>
          </a:xfrm>
          <a:prstGeom prst="roundRect">
            <a:avLst>
              <a:gd name="adj" fmla="val 0"/>
            </a:avLst>
          </a:prstGeom>
          <a:solidFill>
            <a:srgbClr val="0E4CD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b="1" dirty="0">
                <a:latin typeface="Century Gothic" panose="020B0502020202020204" pitchFamily="34" charset="0"/>
                <a:ea typeface="微软雅黑" panose="020B0503020204020204" charset="-122"/>
              </a:rPr>
              <a:t>3.</a:t>
            </a:r>
            <a:r>
              <a:rPr lang="zh-CN" altLang="en-US" sz="1100" b="1" dirty="0">
                <a:latin typeface="Century Gothic" panose="020B0502020202020204" pitchFamily="34" charset="0"/>
                <a:ea typeface="微软雅黑" panose="020B0503020204020204" charset="-122"/>
              </a:rPr>
              <a:t> </a:t>
            </a:r>
            <a:r>
              <a:rPr lang="en-US" altLang="zh-CN" sz="1100" b="1" dirty="0">
                <a:latin typeface="Century Gothic" panose="020B0502020202020204" pitchFamily="34" charset="0"/>
                <a:ea typeface="微软雅黑" panose="020B0503020204020204" charset="-122"/>
              </a:rPr>
              <a:t>Endpoint Compliance Check</a:t>
            </a:r>
            <a:endParaRPr lang="zh-CN" altLang="en-US" sz="1100" b="1" dirty="0">
              <a:latin typeface="Century Gothic" panose="020B0502020202020204" pitchFamily="34" charset="0"/>
              <a:ea typeface="微软雅黑" panose="020B0503020204020204" charset="-122"/>
            </a:endParaRPr>
          </a:p>
        </p:txBody>
      </p:sp>
      <p:grpSp>
        <p:nvGrpSpPr>
          <p:cNvPr id="99" name="组合 113">
            <a:extLst>
              <a:ext uri="{FF2B5EF4-FFF2-40B4-BE49-F238E27FC236}">
                <a16:creationId xmlns:a16="http://schemas.microsoft.com/office/drawing/2014/main" id="{5D2F5DD2-921E-8DA5-7C6D-52E7F9EC379C}"/>
              </a:ext>
            </a:extLst>
          </p:cNvPr>
          <p:cNvGrpSpPr/>
          <p:nvPr/>
        </p:nvGrpSpPr>
        <p:grpSpPr>
          <a:xfrm>
            <a:off x="3180963" y="1149130"/>
            <a:ext cx="8285246" cy="4444203"/>
            <a:chOff x="3180963" y="1149130"/>
            <a:chExt cx="8285246" cy="4444203"/>
          </a:xfrm>
        </p:grpSpPr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76159BCB-1DAD-0FC6-7B12-175F34C47E0A}"/>
                </a:ext>
              </a:extLst>
            </p:cNvPr>
            <p:cNvSpPr/>
            <p:nvPr/>
          </p:nvSpPr>
          <p:spPr>
            <a:xfrm>
              <a:off x="3180963" y="4177519"/>
              <a:ext cx="1441411" cy="854534"/>
            </a:xfrm>
            <a:prstGeom prst="rect">
              <a:avLst/>
            </a:prstGeom>
            <a:noFill/>
            <a:ln w="38100">
              <a:solidFill>
                <a:srgbClr val="00D3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sz="1400">
                <a:latin typeface="Century Gothic" panose="020B0502020202020204" pitchFamily="34" charset="0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1B9A2C71-9E84-C744-5B02-E4679CC7E957}"/>
                </a:ext>
              </a:extLst>
            </p:cNvPr>
            <p:cNvSpPr/>
            <p:nvPr/>
          </p:nvSpPr>
          <p:spPr>
            <a:xfrm>
              <a:off x="9594068" y="4206167"/>
              <a:ext cx="1872141" cy="1355629"/>
            </a:xfrm>
            <a:prstGeom prst="rect">
              <a:avLst/>
            </a:prstGeom>
            <a:noFill/>
            <a:ln w="38100">
              <a:solidFill>
                <a:srgbClr val="00D3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sz="1400">
                <a:latin typeface="Century Gothic" panose="020B0502020202020204" pitchFamily="34" charset="0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3323971F-49B3-F038-1D7E-E5201576AA8B}"/>
                </a:ext>
              </a:extLst>
            </p:cNvPr>
            <p:cNvSpPr/>
            <p:nvPr/>
          </p:nvSpPr>
          <p:spPr>
            <a:xfrm>
              <a:off x="3195989" y="1358584"/>
              <a:ext cx="1435114" cy="726521"/>
            </a:xfrm>
            <a:prstGeom prst="rect">
              <a:avLst/>
            </a:prstGeom>
            <a:noFill/>
            <a:ln w="38100">
              <a:solidFill>
                <a:srgbClr val="00D3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sz="1400">
                <a:latin typeface="Century Gothic" panose="020B0502020202020204" pitchFamily="34" charset="0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6E2BF0FE-B62A-26A9-7D71-CD53ECE866DD}"/>
                </a:ext>
              </a:extLst>
            </p:cNvPr>
            <p:cNvSpPr/>
            <p:nvPr/>
          </p:nvSpPr>
          <p:spPr>
            <a:xfrm>
              <a:off x="5905517" y="1149130"/>
              <a:ext cx="3089226" cy="1407242"/>
            </a:xfrm>
            <a:prstGeom prst="rect">
              <a:avLst/>
            </a:prstGeom>
            <a:noFill/>
            <a:ln w="38100">
              <a:solidFill>
                <a:srgbClr val="00D3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sz="1400">
                <a:latin typeface="Century Gothic" panose="020B0502020202020204" pitchFamily="34" charset="0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B57C46E8-C081-145D-4F51-F7C716FBE5D3}"/>
                </a:ext>
              </a:extLst>
            </p:cNvPr>
            <p:cNvSpPr/>
            <p:nvPr/>
          </p:nvSpPr>
          <p:spPr>
            <a:xfrm>
              <a:off x="5905517" y="2707142"/>
              <a:ext cx="3087124" cy="1358134"/>
            </a:xfrm>
            <a:prstGeom prst="rect">
              <a:avLst/>
            </a:prstGeom>
            <a:noFill/>
            <a:ln w="38100">
              <a:solidFill>
                <a:srgbClr val="00D3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sz="1400">
                <a:latin typeface="Century Gothic" panose="020B0502020202020204" pitchFamily="34" charset="0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3C41320B-B27A-B0EC-4BF3-C3AA9C6E7ADF}"/>
                </a:ext>
              </a:extLst>
            </p:cNvPr>
            <p:cNvSpPr/>
            <p:nvPr/>
          </p:nvSpPr>
          <p:spPr>
            <a:xfrm>
              <a:off x="5905517" y="4205903"/>
              <a:ext cx="3096171" cy="1387430"/>
            </a:xfrm>
            <a:prstGeom prst="rect">
              <a:avLst/>
            </a:prstGeom>
            <a:noFill/>
            <a:ln w="38100">
              <a:solidFill>
                <a:srgbClr val="00D3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sz="1400">
                <a:latin typeface="Century Gothic" panose="020B0502020202020204" pitchFamily="34" charset="0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60E392A6-D3F4-3B6E-A1E5-F1A8F90B1F4F}"/>
                </a:ext>
              </a:extLst>
            </p:cNvPr>
            <p:cNvSpPr/>
            <p:nvPr/>
          </p:nvSpPr>
          <p:spPr>
            <a:xfrm>
              <a:off x="9594068" y="1170078"/>
              <a:ext cx="1872141" cy="2912231"/>
            </a:xfrm>
            <a:prstGeom prst="rect">
              <a:avLst/>
            </a:prstGeom>
            <a:noFill/>
            <a:ln w="38100">
              <a:solidFill>
                <a:srgbClr val="00D3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105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95AF67-2BAD-7195-4C04-E84C7A68E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AC5667-9E74-641D-1D5A-34525309D83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6A51BA-00B9-C0F2-4863-0DEE20D72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 dirty="0"/>
          </a:p>
        </p:txBody>
      </p:sp>
      <p:sp>
        <p:nvSpPr>
          <p:cNvPr id="5" name="TextBox 20">
            <a:extLst>
              <a:ext uri="{FF2B5EF4-FFF2-40B4-BE49-F238E27FC236}">
                <a16:creationId xmlns:a16="http://schemas.microsoft.com/office/drawing/2014/main" id="{FDF3CFEA-E328-875F-6810-3032CF0E2122}"/>
              </a:ext>
            </a:extLst>
          </p:cNvPr>
          <p:cNvSpPr txBox="1"/>
          <p:nvPr/>
        </p:nvSpPr>
        <p:spPr>
          <a:xfrm>
            <a:off x="1381483" y="2916486"/>
            <a:ext cx="4528457" cy="461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Endpoint Check </a:t>
            </a:r>
            <a:r>
              <a:rPr lang="en-US">
                <a:solidFill>
                  <a:srgbClr val="00B0F0"/>
                </a:solidFill>
                <a:latin typeface="Century Gothic" panose="020B0502020202020204" pitchFamily="34" charset="0"/>
              </a:rPr>
              <a:t>(Ingress Client)</a:t>
            </a:r>
            <a:endParaRPr lang="en-MY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id="{DA028776-79A3-E9EB-71DA-DE0474D4561C}"/>
              </a:ext>
            </a:extLst>
          </p:cNvPr>
          <p:cNvSpPr txBox="1"/>
          <p:nvPr/>
        </p:nvSpPr>
        <p:spPr>
          <a:xfrm>
            <a:off x="6483875" y="2916486"/>
            <a:ext cx="4248272" cy="461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b="1">
                <a:solidFill>
                  <a:schemeClr val="bg1"/>
                </a:solidFill>
                <a:latin typeface="Century Gothic" panose="020B0502020202020204" pitchFamily="34" charset="0"/>
              </a:rPr>
              <a:t>Antivirus Check </a:t>
            </a:r>
            <a:r>
              <a:rPr lang="en-US">
                <a:solidFill>
                  <a:srgbClr val="92D050"/>
                </a:solidFill>
                <a:latin typeface="Century Gothic" panose="020B0502020202020204" pitchFamily="34" charset="0"/>
              </a:rPr>
              <a:t>(Traffic Based)</a:t>
            </a:r>
            <a:endParaRPr lang="en-MY">
              <a:solidFill>
                <a:srgbClr val="92D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矩形 62">
            <a:extLst>
              <a:ext uri="{FF2B5EF4-FFF2-40B4-BE49-F238E27FC236}">
                <a16:creationId xmlns:a16="http://schemas.microsoft.com/office/drawing/2014/main" id="{33FEE32A-A6C9-0ED5-AD01-1FB2CF2FF3AD}"/>
              </a:ext>
            </a:extLst>
          </p:cNvPr>
          <p:cNvSpPr/>
          <p:nvPr/>
        </p:nvSpPr>
        <p:spPr>
          <a:xfrm>
            <a:off x="1443206" y="3561112"/>
            <a:ext cx="4405010" cy="324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Benefits</a:t>
            </a:r>
          </a:p>
        </p:txBody>
      </p:sp>
      <p:sp>
        <p:nvSpPr>
          <p:cNvPr id="8" name="矩形 63">
            <a:extLst>
              <a:ext uri="{FF2B5EF4-FFF2-40B4-BE49-F238E27FC236}">
                <a16:creationId xmlns:a16="http://schemas.microsoft.com/office/drawing/2014/main" id="{24F47416-C723-16A2-A58A-AE9FB0B13669}"/>
              </a:ext>
            </a:extLst>
          </p:cNvPr>
          <p:cNvSpPr/>
          <p:nvPr/>
        </p:nvSpPr>
        <p:spPr>
          <a:xfrm>
            <a:off x="6405506" y="3561112"/>
            <a:ext cx="4405010" cy="324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b="1">
                <a:solidFill>
                  <a:schemeClr val="bg1"/>
                </a:solidFill>
                <a:latin typeface="Century Gothic" panose="020B0502020202020204" pitchFamily="34" charset="0"/>
              </a:rPr>
              <a:t>Benefits</a:t>
            </a:r>
          </a:p>
        </p:txBody>
      </p:sp>
      <p:sp>
        <p:nvSpPr>
          <p:cNvPr id="9" name="矩形 64">
            <a:extLst>
              <a:ext uri="{FF2B5EF4-FFF2-40B4-BE49-F238E27FC236}">
                <a16:creationId xmlns:a16="http://schemas.microsoft.com/office/drawing/2014/main" id="{BE4AC082-D669-24FC-973B-7CE7360B5B56}"/>
              </a:ext>
            </a:extLst>
          </p:cNvPr>
          <p:cNvSpPr/>
          <p:nvPr/>
        </p:nvSpPr>
        <p:spPr>
          <a:xfrm>
            <a:off x="1443206" y="3927043"/>
            <a:ext cx="4405010" cy="428177"/>
          </a:xfrm>
          <a:prstGeom prst="rect">
            <a:avLst/>
          </a:prstGeom>
          <a:solidFill>
            <a:srgbClr val="255ED8">
              <a:alpha val="1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92D050"/>
              </a:buClr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Reduce attack surface</a:t>
            </a:r>
          </a:p>
        </p:txBody>
      </p:sp>
      <p:sp>
        <p:nvSpPr>
          <p:cNvPr id="10" name="矩形 65">
            <a:extLst>
              <a:ext uri="{FF2B5EF4-FFF2-40B4-BE49-F238E27FC236}">
                <a16:creationId xmlns:a16="http://schemas.microsoft.com/office/drawing/2014/main" id="{60D96A44-EC99-F77A-9252-61D55448B8A6}"/>
              </a:ext>
            </a:extLst>
          </p:cNvPr>
          <p:cNvSpPr/>
          <p:nvPr/>
        </p:nvSpPr>
        <p:spPr>
          <a:xfrm>
            <a:off x="1443206" y="4399006"/>
            <a:ext cx="4405010" cy="428177"/>
          </a:xfrm>
          <a:prstGeom prst="rect">
            <a:avLst/>
          </a:prstGeom>
          <a:solidFill>
            <a:srgbClr val="255ED8">
              <a:alpha val="1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92D050"/>
              </a:buClr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Identify rogue device</a:t>
            </a:r>
          </a:p>
        </p:txBody>
      </p:sp>
      <p:sp>
        <p:nvSpPr>
          <p:cNvPr id="11" name="矩形 66">
            <a:extLst>
              <a:ext uri="{FF2B5EF4-FFF2-40B4-BE49-F238E27FC236}">
                <a16:creationId xmlns:a16="http://schemas.microsoft.com/office/drawing/2014/main" id="{AE49595B-B44F-E189-8B1C-54FA94CC8103}"/>
              </a:ext>
            </a:extLst>
          </p:cNvPr>
          <p:cNvSpPr/>
          <p:nvPr/>
        </p:nvSpPr>
        <p:spPr>
          <a:xfrm>
            <a:off x="1443206" y="4868687"/>
            <a:ext cx="4405010" cy="428177"/>
          </a:xfrm>
          <a:prstGeom prst="rect">
            <a:avLst/>
          </a:prstGeom>
          <a:solidFill>
            <a:srgbClr val="255ED8">
              <a:alpha val="1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92D050"/>
              </a:buClr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Endpoint Telemetry</a:t>
            </a:r>
          </a:p>
        </p:txBody>
      </p:sp>
      <p:sp>
        <p:nvSpPr>
          <p:cNvPr id="12" name="矩形 67">
            <a:extLst>
              <a:ext uri="{FF2B5EF4-FFF2-40B4-BE49-F238E27FC236}">
                <a16:creationId xmlns:a16="http://schemas.microsoft.com/office/drawing/2014/main" id="{0AD50F15-79C2-915F-2698-FF48B42A6288}"/>
              </a:ext>
            </a:extLst>
          </p:cNvPr>
          <p:cNvSpPr/>
          <p:nvPr/>
        </p:nvSpPr>
        <p:spPr>
          <a:xfrm>
            <a:off x="1443206" y="5338368"/>
            <a:ext cx="4405010" cy="428177"/>
          </a:xfrm>
          <a:prstGeom prst="rect">
            <a:avLst/>
          </a:prstGeom>
          <a:solidFill>
            <a:srgbClr val="255ED8">
              <a:alpha val="1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92D050"/>
              </a:buClr>
            </a:pPr>
            <a:r>
              <a:rPr lang="en-US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Single vendor with unified management</a:t>
            </a:r>
          </a:p>
        </p:txBody>
      </p:sp>
      <p:sp>
        <p:nvSpPr>
          <p:cNvPr id="13" name="矩形 68">
            <a:extLst>
              <a:ext uri="{FF2B5EF4-FFF2-40B4-BE49-F238E27FC236}">
                <a16:creationId xmlns:a16="http://schemas.microsoft.com/office/drawing/2014/main" id="{6ECEF216-B27E-1E30-7B08-71145E93BF0D}"/>
              </a:ext>
            </a:extLst>
          </p:cNvPr>
          <p:cNvSpPr/>
          <p:nvPr/>
        </p:nvSpPr>
        <p:spPr>
          <a:xfrm>
            <a:off x="6405506" y="3927043"/>
            <a:ext cx="4405010" cy="428177"/>
          </a:xfrm>
          <a:prstGeom prst="rect">
            <a:avLst/>
          </a:prstGeom>
          <a:solidFill>
            <a:srgbClr val="255ED8">
              <a:alpha val="1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92D050"/>
              </a:buClr>
            </a:pP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Identify and implement access control</a:t>
            </a:r>
          </a:p>
        </p:txBody>
      </p:sp>
      <p:sp>
        <p:nvSpPr>
          <p:cNvPr id="14" name="矩形 69">
            <a:extLst>
              <a:ext uri="{FF2B5EF4-FFF2-40B4-BE49-F238E27FC236}">
                <a16:creationId xmlns:a16="http://schemas.microsoft.com/office/drawing/2014/main" id="{F06209B7-BF9C-ACE7-E65A-CE4BA4490259}"/>
              </a:ext>
            </a:extLst>
          </p:cNvPr>
          <p:cNvSpPr/>
          <p:nvPr/>
        </p:nvSpPr>
        <p:spPr>
          <a:xfrm>
            <a:off x="6405506" y="4399006"/>
            <a:ext cx="4405010" cy="428177"/>
          </a:xfrm>
          <a:prstGeom prst="rect">
            <a:avLst/>
          </a:prstGeom>
          <a:solidFill>
            <a:srgbClr val="255ED8">
              <a:alpha val="1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92D050"/>
              </a:buClr>
            </a:pP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Less intrusive with fast remediation</a:t>
            </a:r>
          </a:p>
        </p:txBody>
      </p:sp>
      <p:sp>
        <p:nvSpPr>
          <p:cNvPr id="15" name="矩形 70">
            <a:extLst>
              <a:ext uri="{FF2B5EF4-FFF2-40B4-BE49-F238E27FC236}">
                <a16:creationId xmlns:a16="http://schemas.microsoft.com/office/drawing/2014/main" id="{708EC469-E818-6394-76D1-6B8DEE1FF981}"/>
              </a:ext>
            </a:extLst>
          </p:cNvPr>
          <p:cNvSpPr/>
          <p:nvPr/>
        </p:nvSpPr>
        <p:spPr>
          <a:xfrm>
            <a:off x="6405506" y="4868687"/>
            <a:ext cx="4405010" cy="428177"/>
          </a:xfrm>
          <a:prstGeom prst="rect">
            <a:avLst/>
          </a:prstGeom>
          <a:solidFill>
            <a:srgbClr val="255ED8">
              <a:alpha val="1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92D050"/>
              </a:buClr>
            </a:pPr>
            <a:r>
              <a:rPr lang="en-MY" altLang="zh-CN" sz="1400">
                <a:solidFill>
                  <a:schemeClr val="bg1"/>
                </a:solidFill>
                <a:latin typeface="Century Gothic" panose="020B0502020202020204" pitchFamily="34" charset="0"/>
              </a:rPr>
              <a:t>Enforce compliance</a:t>
            </a:r>
          </a:p>
        </p:txBody>
      </p:sp>
      <p:grpSp>
        <p:nvGrpSpPr>
          <p:cNvPr id="16" name="组合 71">
            <a:extLst>
              <a:ext uri="{FF2B5EF4-FFF2-40B4-BE49-F238E27FC236}">
                <a16:creationId xmlns:a16="http://schemas.microsoft.com/office/drawing/2014/main" id="{1C1900B1-E3F8-2F17-278C-ED202E540DAB}"/>
              </a:ext>
            </a:extLst>
          </p:cNvPr>
          <p:cNvGrpSpPr/>
          <p:nvPr/>
        </p:nvGrpSpPr>
        <p:grpSpPr>
          <a:xfrm>
            <a:off x="2557115" y="1698885"/>
            <a:ext cx="2177193" cy="1162503"/>
            <a:chOff x="2857886" y="3306421"/>
            <a:chExt cx="3434541" cy="1869452"/>
          </a:xfrm>
        </p:grpSpPr>
        <p:grpSp>
          <p:nvGrpSpPr>
            <p:cNvPr id="17" name="组合 90">
              <a:extLst>
                <a:ext uri="{FF2B5EF4-FFF2-40B4-BE49-F238E27FC236}">
                  <a16:creationId xmlns:a16="http://schemas.microsoft.com/office/drawing/2014/main" id="{BA7C8269-9609-6AC7-033A-E6E1D7C9B42A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19" name="矩形 11">
                <a:extLst>
                  <a:ext uri="{FF2B5EF4-FFF2-40B4-BE49-F238E27FC236}">
                    <a16:creationId xmlns:a16="http://schemas.microsoft.com/office/drawing/2014/main" id="{FE4202D8-31B8-0D24-FBDD-BEC100252079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-1" fmla="*/ 0 w 2664547"/>
                  <a:gd name="connsiteY0-2" fmla="*/ 0 h 2078823"/>
                  <a:gd name="connsiteX1-3" fmla="*/ 2664547 w 2664547"/>
                  <a:gd name="connsiteY1-4" fmla="*/ 479229 h 2078823"/>
                  <a:gd name="connsiteX2-5" fmla="*/ 2078823 w 2664547"/>
                  <a:gd name="connsiteY2-6" fmla="*/ 2078823 h 2078823"/>
                  <a:gd name="connsiteX3-7" fmla="*/ 0 w 2664547"/>
                  <a:gd name="connsiteY3-8" fmla="*/ 2078823 h 2078823"/>
                  <a:gd name="connsiteX4-9" fmla="*/ 0 w 2664547"/>
                  <a:gd name="connsiteY4-10" fmla="*/ 0 h 2078823"/>
                  <a:gd name="connsiteX0-11" fmla="*/ 0 w 2664547"/>
                  <a:gd name="connsiteY0-12" fmla="*/ 0 h 2687368"/>
                  <a:gd name="connsiteX1-13" fmla="*/ 2664547 w 2664547"/>
                  <a:gd name="connsiteY1-14" fmla="*/ 479229 h 2687368"/>
                  <a:gd name="connsiteX2-15" fmla="*/ 2078823 w 2664547"/>
                  <a:gd name="connsiteY2-16" fmla="*/ 2078823 h 2687368"/>
                  <a:gd name="connsiteX3-17" fmla="*/ 456408 w 2664547"/>
                  <a:gd name="connsiteY3-18" fmla="*/ 2687368 h 2687368"/>
                  <a:gd name="connsiteX4-19" fmla="*/ 0 w 2664547"/>
                  <a:gd name="connsiteY4-20" fmla="*/ 0 h 2687368"/>
                  <a:gd name="connsiteX0-21" fmla="*/ 1026919 w 2208139"/>
                  <a:gd name="connsiteY0-22" fmla="*/ 867176 h 2208139"/>
                  <a:gd name="connsiteX1-23" fmla="*/ 2208139 w 2208139"/>
                  <a:gd name="connsiteY1-24" fmla="*/ 0 h 2208139"/>
                  <a:gd name="connsiteX2-25" fmla="*/ 1622415 w 2208139"/>
                  <a:gd name="connsiteY2-26" fmla="*/ 1599594 h 2208139"/>
                  <a:gd name="connsiteX3-27" fmla="*/ 0 w 2208139"/>
                  <a:gd name="connsiteY3-28" fmla="*/ 2208139 h 2208139"/>
                  <a:gd name="connsiteX4-29" fmla="*/ 1026919 w 2208139"/>
                  <a:gd name="connsiteY4-30" fmla="*/ 867176 h 2208139"/>
                  <a:gd name="connsiteX0-31" fmla="*/ 699826 w 2208139"/>
                  <a:gd name="connsiteY0-32" fmla="*/ 585724 h 2208139"/>
                  <a:gd name="connsiteX1-33" fmla="*/ 2208139 w 2208139"/>
                  <a:gd name="connsiteY1-34" fmla="*/ 0 h 2208139"/>
                  <a:gd name="connsiteX2-35" fmla="*/ 1622415 w 2208139"/>
                  <a:gd name="connsiteY2-36" fmla="*/ 1599594 h 2208139"/>
                  <a:gd name="connsiteX3-37" fmla="*/ 0 w 2208139"/>
                  <a:gd name="connsiteY3-38" fmla="*/ 2208139 h 2208139"/>
                  <a:gd name="connsiteX4-39" fmla="*/ 699826 w 2208139"/>
                  <a:gd name="connsiteY4-40" fmla="*/ 585724 h 2208139"/>
                  <a:gd name="connsiteX0-41" fmla="*/ 666761 w 2208139"/>
                  <a:gd name="connsiteY0-42" fmla="*/ 633483 h 2208139"/>
                  <a:gd name="connsiteX1-43" fmla="*/ 2208139 w 2208139"/>
                  <a:gd name="connsiteY1-44" fmla="*/ 0 h 2208139"/>
                  <a:gd name="connsiteX2-45" fmla="*/ 1622415 w 2208139"/>
                  <a:gd name="connsiteY2-46" fmla="*/ 1599594 h 2208139"/>
                  <a:gd name="connsiteX3-47" fmla="*/ 0 w 2208139"/>
                  <a:gd name="connsiteY3-48" fmla="*/ 2208139 h 2208139"/>
                  <a:gd name="connsiteX4-49" fmla="*/ 666761 w 2208139"/>
                  <a:gd name="connsiteY4-50" fmla="*/ 633483 h 2208139"/>
                  <a:gd name="connsiteX0-51" fmla="*/ 652067 w 2193445"/>
                  <a:gd name="connsiteY0-52" fmla="*/ 633483 h 2178749"/>
                  <a:gd name="connsiteX1-53" fmla="*/ 2193445 w 2193445"/>
                  <a:gd name="connsiteY1-54" fmla="*/ 0 h 2178749"/>
                  <a:gd name="connsiteX2-55" fmla="*/ 1607721 w 2193445"/>
                  <a:gd name="connsiteY2-56" fmla="*/ 1599594 h 2178749"/>
                  <a:gd name="connsiteX3-57" fmla="*/ 0 w 2193445"/>
                  <a:gd name="connsiteY3-58" fmla="*/ 2178749 h 2178749"/>
                  <a:gd name="connsiteX4-59" fmla="*/ 652067 w 2193445"/>
                  <a:gd name="connsiteY4-60" fmla="*/ 633483 h 2178749"/>
                  <a:gd name="connsiteX0-61" fmla="*/ 750594 w 2193445"/>
                  <a:gd name="connsiteY0-62" fmla="*/ 590904 h 2178749"/>
                  <a:gd name="connsiteX1-63" fmla="*/ 2193445 w 2193445"/>
                  <a:gd name="connsiteY1-64" fmla="*/ 0 h 2178749"/>
                  <a:gd name="connsiteX2-65" fmla="*/ 1607721 w 2193445"/>
                  <a:gd name="connsiteY2-66" fmla="*/ 1599594 h 2178749"/>
                  <a:gd name="connsiteX3-67" fmla="*/ 0 w 2193445"/>
                  <a:gd name="connsiteY3-68" fmla="*/ 2178749 h 2178749"/>
                  <a:gd name="connsiteX4-69" fmla="*/ 750594 w 2193445"/>
                  <a:gd name="connsiteY4-70" fmla="*/ 590904 h 2178749"/>
                  <a:gd name="connsiteX0-71" fmla="*/ 750594 w 2400691"/>
                  <a:gd name="connsiteY0-72" fmla="*/ 725189 h 2313034"/>
                  <a:gd name="connsiteX1-73" fmla="*/ 2400691 w 2400691"/>
                  <a:gd name="connsiteY1-74" fmla="*/ 0 h 2313034"/>
                  <a:gd name="connsiteX2-75" fmla="*/ 1607721 w 2400691"/>
                  <a:gd name="connsiteY2-76" fmla="*/ 1733879 h 2313034"/>
                  <a:gd name="connsiteX3-77" fmla="*/ 0 w 2400691"/>
                  <a:gd name="connsiteY3-78" fmla="*/ 2313034 h 2313034"/>
                  <a:gd name="connsiteX4-79" fmla="*/ 750594 w 2400691"/>
                  <a:gd name="connsiteY4-80" fmla="*/ 725189 h 2313034"/>
                  <a:gd name="connsiteX0-81" fmla="*/ 750594 w 2400691"/>
                  <a:gd name="connsiteY0-82" fmla="*/ 725189 h 2313034"/>
                  <a:gd name="connsiteX1-83" fmla="*/ 2400691 w 2400691"/>
                  <a:gd name="connsiteY1-84" fmla="*/ 0 h 2313034"/>
                  <a:gd name="connsiteX2-85" fmla="*/ 1641696 w 2400691"/>
                  <a:gd name="connsiteY2-86" fmla="*/ 1589767 h 2313034"/>
                  <a:gd name="connsiteX3-87" fmla="*/ 0 w 2400691"/>
                  <a:gd name="connsiteY3-88" fmla="*/ 2313034 h 2313034"/>
                  <a:gd name="connsiteX4-89" fmla="*/ 750594 w 2400691"/>
                  <a:gd name="connsiteY4-90" fmla="*/ 725189 h 2313034"/>
                  <a:gd name="connsiteX0-91" fmla="*/ 750594 w 2400691"/>
                  <a:gd name="connsiteY0-92" fmla="*/ 725189 h 2313034"/>
                  <a:gd name="connsiteX1-93" fmla="*/ 2400691 w 2400691"/>
                  <a:gd name="connsiteY1-94" fmla="*/ 0 h 2313034"/>
                  <a:gd name="connsiteX2-95" fmla="*/ 1641696 w 2400691"/>
                  <a:gd name="connsiteY2-96" fmla="*/ 1589767 h 2313034"/>
                  <a:gd name="connsiteX3-97" fmla="*/ 0 w 2400691"/>
                  <a:gd name="connsiteY3-98" fmla="*/ 2313034 h 2313034"/>
                  <a:gd name="connsiteX4-99" fmla="*/ 750594 w 2400691"/>
                  <a:gd name="connsiteY4-100" fmla="*/ 725189 h 231303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57146" tIns="28573" rIns="57146" bIns="28573" numCol="1" spcCol="0" rtlCol="0" fromWordArt="0" anchor="ctr" anchorCtr="0" forceAA="0" compatLnSpc="1">
                <a:noAutofit/>
              </a:bodyPr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2655"/>
              </a:p>
            </p:txBody>
          </p:sp>
          <p:grpSp>
            <p:nvGrpSpPr>
              <p:cNvPr id="20" name="组合 93">
                <a:extLst>
                  <a:ext uri="{FF2B5EF4-FFF2-40B4-BE49-F238E27FC236}">
                    <a16:creationId xmlns:a16="http://schemas.microsoft.com/office/drawing/2014/main" id="{2AC1E5B5-A6B5-EE96-DE99-54DF1A417650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21" name="矩形 92">
                  <a:extLst>
                    <a:ext uri="{FF2B5EF4-FFF2-40B4-BE49-F238E27FC236}">
                      <a16:creationId xmlns:a16="http://schemas.microsoft.com/office/drawing/2014/main" id="{18BAA601-3FBE-F104-B525-BA025874D4FE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-1" fmla="*/ 0 w 923822"/>
                    <a:gd name="connsiteY0-2" fmla="*/ 0 h 1866877"/>
                    <a:gd name="connsiteX1-3" fmla="*/ 923822 w 923822"/>
                    <a:gd name="connsiteY1-4" fmla="*/ 0 h 1866877"/>
                    <a:gd name="connsiteX2-5" fmla="*/ 923822 w 923822"/>
                    <a:gd name="connsiteY2-6" fmla="*/ 1866877 h 1866877"/>
                    <a:gd name="connsiteX3-7" fmla="*/ 0 w 923822"/>
                    <a:gd name="connsiteY3-8" fmla="*/ 956352 h 1866877"/>
                    <a:gd name="connsiteX4-9" fmla="*/ 0 w 923822"/>
                    <a:gd name="connsiteY4-10" fmla="*/ 0 h 1866877"/>
                    <a:gd name="connsiteX0-11" fmla="*/ 0 w 923822"/>
                    <a:gd name="connsiteY0-12" fmla="*/ 0 h 1866877"/>
                    <a:gd name="connsiteX1-13" fmla="*/ 923822 w 923822"/>
                    <a:gd name="connsiteY1-14" fmla="*/ 0 h 1866877"/>
                    <a:gd name="connsiteX2-15" fmla="*/ 923822 w 923822"/>
                    <a:gd name="connsiteY2-16" fmla="*/ 1866877 h 1866877"/>
                    <a:gd name="connsiteX3-17" fmla="*/ 0 w 923822"/>
                    <a:gd name="connsiteY3-18" fmla="*/ 956352 h 1866877"/>
                    <a:gd name="connsiteX4-19" fmla="*/ 0 w 923822"/>
                    <a:gd name="connsiteY4-20" fmla="*/ 0 h 1866877"/>
                    <a:gd name="connsiteX0-21" fmla="*/ 0 w 927697"/>
                    <a:gd name="connsiteY0-22" fmla="*/ 0 h 1866877"/>
                    <a:gd name="connsiteX1-23" fmla="*/ 927697 w 927697"/>
                    <a:gd name="connsiteY1-24" fmla="*/ 914400 h 1866877"/>
                    <a:gd name="connsiteX2-25" fmla="*/ 923822 w 927697"/>
                    <a:gd name="connsiteY2-26" fmla="*/ 1866877 h 1866877"/>
                    <a:gd name="connsiteX3-27" fmla="*/ 0 w 927697"/>
                    <a:gd name="connsiteY3-28" fmla="*/ 956352 h 1866877"/>
                    <a:gd name="connsiteX4-29" fmla="*/ 0 w 927697"/>
                    <a:gd name="connsiteY4-30" fmla="*/ 0 h 1866877"/>
                    <a:gd name="connsiteX0-31" fmla="*/ 0 w 927697"/>
                    <a:gd name="connsiteY0-32" fmla="*/ 0 h 1866877"/>
                    <a:gd name="connsiteX1-33" fmla="*/ 927697 w 927697"/>
                    <a:gd name="connsiteY1-34" fmla="*/ 1015139 h 1866877"/>
                    <a:gd name="connsiteX2-35" fmla="*/ 923822 w 927697"/>
                    <a:gd name="connsiteY2-36" fmla="*/ 1866877 h 1866877"/>
                    <a:gd name="connsiteX3-37" fmla="*/ 0 w 927697"/>
                    <a:gd name="connsiteY3-38" fmla="*/ 956352 h 1866877"/>
                    <a:gd name="connsiteX4-39" fmla="*/ 0 w 927697"/>
                    <a:gd name="connsiteY4-40" fmla="*/ 0 h 1866877"/>
                    <a:gd name="connsiteX0-41" fmla="*/ 0 w 923934"/>
                    <a:gd name="connsiteY0-42" fmla="*/ 0 h 1866877"/>
                    <a:gd name="connsiteX1-43" fmla="*/ 916073 w 923934"/>
                    <a:gd name="connsiteY1-44" fmla="*/ 910525 h 1866877"/>
                    <a:gd name="connsiteX2-45" fmla="*/ 923822 w 923934"/>
                    <a:gd name="connsiteY2-46" fmla="*/ 1866877 h 1866877"/>
                    <a:gd name="connsiteX3-47" fmla="*/ 0 w 923934"/>
                    <a:gd name="connsiteY3-48" fmla="*/ 956352 h 1866877"/>
                    <a:gd name="connsiteX4-49" fmla="*/ 0 w 923934"/>
                    <a:gd name="connsiteY4-50" fmla="*/ 0 h 1866877"/>
                    <a:gd name="connsiteX0-51" fmla="*/ 0 w 922003"/>
                    <a:gd name="connsiteY0-52" fmla="*/ 0 h 1894231"/>
                    <a:gd name="connsiteX1-53" fmla="*/ 916073 w 922003"/>
                    <a:gd name="connsiteY1-54" fmla="*/ 910525 h 1894231"/>
                    <a:gd name="connsiteX2-55" fmla="*/ 921868 w 922003"/>
                    <a:gd name="connsiteY2-56" fmla="*/ 1894231 h 1894231"/>
                    <a:gd name="connsiteX3-57" fmla="*/ 0 w 922003"/>
                    <a:gd name="connsiteY3-58" fmla="*/ 956352 h 1894231"/>
                    <a:gd name="connsiteX4-59" fmla="*/ 0 w 922003"/>
                    <a:gd name="connsiteY4-60" fmla="*/ 0 h 1894231"/>
                    <a:gd name="connsiteX0-61" fmla="*/ 0 w 922003"/>
                    <a:gd name="connsiteY0-62" fmla="*/ 0 h 1894231"/>
                    <a:gd name="connsiteX1-63" fmla="*/ 916073 w 922003"/>
                    <a:gd name="connsiteY1-64" fmla="*/ 910525 h 1894231"/>
                    <a:gd name="connsiteX2-65" fmla="*/ 921868 w 922003"/>
                    <a:gd name="connsiteY2-66" fmla="*/ 1894231 h 1894231"/>
                    <a:gd name="connsiteX3-67" fmla="*/ 3908 w 922003"/>
                    <a:gd name="connsiteY3-68" fmla="*/ 997382 h 1894231"/>
                    <a:gd name="connsiteX4-69" fmla="*/ 0 w 922003"/>
                    <a:gd name="connsiteY4-70" fmla="*/ 0 h 1894231"/>
                    <a:gd name="connsiteX0-71" fmla="*/ 0 w 922003"/>
                    <a:gd name="connsiteY0-72" fmla="*/ 0 h 1894231"/>
                    <a:gd name="connsiteX1-73" fmla="*/ 916073 w 922003"/>
                    <a:gd name="connsiteY1-74" fmla="*/ 910525 h 1894231"/>
                    <a:gd name="connsiteX2-75" fmla="*/ 921868 w 922003"/>
                    <a:gd name="connsiteY2-76" fmla="*/ 1894231 h 1894231"/>
                    <a:gd name="connsiteX3-77" fmla="*/ 64477 w 922003"/>
                    <a:gd name="connsiteY3-78" fmla="*/ 970028 h 1894231"/>
                    <a:gd name="connsiteX4-79" fmla="*/ 0 w 922003"/>
                    <a:gd name="connsiteY4-80" fmla="*/ 0 h 1894231"/>
                    <a:gd name="connsiteX0-81" fmla="*/ 0 w 922003"/>
                    <a:gd name="connsiteY0-82" fmla="*/ 0 h 1894231"/>
                    <a:gd name="connsiteX1-83" fmla="*/ 916073 w 922003"/>
                    <a:gd name="connsiteY1-84" fmla="*/ 910525 h 1894231"/>
                    <a:gd name="connsiteX2-85" fmla="*/ 921868 w 922003"/>
                    <a:gd name="connsiteY2-86" fmla="*/ 1894231 h 1894231"/>
                    <a:gd name="connsiteX3-87" fmla="*/ 7815 w 922003"/>
                    <a:gd name="connsiteY3-88" fmla="*/ 981752 h 1894231"/>
                    <a:gd name="connsiteX4-89" fmla="*/ 0 w 922003"/>
                    <a:gd name="connsiteY4-90" fmla="*/ 0 h 1894231"/>
                    <a:gd name="connsiteX0-91" fmla="*/ 0 w 925842"/>
                    <a:gd name="connsiteY0-92" fmla="*/ 0 h 1894231"/>
                    <a:gd name="connsiteX1-93" fmla="*/ 925842 w 925842"/>
                    <a:gd name="connsiteY1-94" fmla="*/ 922248 h 1894231"/>
                    <a:gd name="connsiteX2-95" fmla="*/ 921868 w 925842"/>
                    <a:gd name="connsiteY2-96" fmla="*/ 1894231 h 1894231"/>
                    <a:gd name="connsiteX3-97" fmla="*/ 7815 w 925842"/>
                    <a:gd name="connsiteY3-98" fmla="*/ 981752 h 1894231"/>
                    <a:gd name="connsiteX4-99" fmla="*/ 0 w 925842"/>
                    <a:gd name="connsiteY4-100" fmla="*/ 0 h 1894231"/>
                    <a:gd name="connsiteX0-101" fmla="*/ 0 w 925842"/>
                    <a:gd name="connsiteY0-102" fmla="*/ 0 h 1894231"/>
                    <a:gd name="connsiteX1-103" fmla="*/ 925842 w 925842"/>
                    <a:gd name="connsiteY1-104" fmla="*/ 922248 h 1894231"/>
                    <a:gd name="connsiteX2-105" fmla="*/ 921868 w 925842"/>
                    <a:gd name="connsiteY2-106" fmla="*/ 1894231 h 1894231"/>
                    <a:gd name="connsiteX3-107" fmla="*/ 7815 w 925842"/>
                    <a:gd name="connsiteY3-108" fmla="*/ 981752 h 1894231"/>
                    <a:gd name="connsiteX4-109" fmla="*/ 0 w 925842"/>
                    <a:gd name="connsiteY4-110" fmla="*/ 0 h 1894231"/>
                    <a:gd name="connsiteX0-111" fmla="*/ 0 w 925842"/>
                    <a:gd name="connsiteY0-112" fmla="*/ 0 h 1894231"/>
                    <a:gd name="connsiteX1-113" fmla="*/ 925842 w 925842"/>
                    <a:gd name="connsiteY1-114" fmla="*/ 922248 h 1894231"/>
                    <a:gd name="connsiteX2-115" fmla="*/ 921868 w 925842"/>
                    <a:gd name="connsiteY2-116" fmla="*/ 1894231 h 1894231"/>
                    <a:gd name="connsiteX3-117" fmla="*/ 39077 w 925842"/>
                    <a:gd name="connsiteY3-118" fmla="*/ 971982 h 1894231"/>
                    <a:gd name="connsiteX4-119" fmla="*/ 0 w 925842"/>
                    <a:gd name="connsiteY4-120" fmla="*/ 0 h 1894231"/>
                    <a:gd name="connsiteX0-121" fmla="*/ 376 w 926218"/>
                    <a:gd name="connsiteY0-122" fmla="*/ 0 h 1894231"/>
                    <a:gd name="connsiteX1-123" fmla="*/ 926218 w 926218"/>
                    <a:gd name="connsiteY1-124" fmla="*/ 922248 h 1894231"/>
                    <a:gd name="connsiteX2-125" fmla="*/ 922244 w 926218"/>
                    <a:gd name="connsiteY2-126" fmla="*/ 1894231 h 1894231"/>
                    <a:gd name="connsiteX3-127" fmla="*/ 376 w 926218"/>
                    <a:gd name="connsiteY3-128" fmla="*/ 977843 h 1894231"/>
                    <a:gd name="connsiteX4-129" fmla="*/ 376 w 926218"/>
                    <a:gd name="connsiteY4-130" fmla="*/ 0 h 1894231"/>
                    <a:gd name="connsiteX0-131" fmla="*/ 376 w 926218"/>
                    <a:gd name="connsiteY0-132" fmla="*/ 0 h 1888370"/>
                    <a:gd name="connsiteX1-133" fmla="*/ 926218 w 926218"/>
                    <a:gd name="connsiteY1-134" fmla="*/ 922248 h 1888370"/>
                    <a:gd name="connsiteX2-135" fmla="*/ 889029 w 926218"/>
                    <a:gd name="connsiteY2-136" fmla="*/ 1888370 h 1888370"/>
                    <a:gd name="connsiteX3-137" fmla="*/ 376 w 926218"/>
                    <a:gd name="connsiteY3-138" fmla="*/ 977843 h 1888370"/>
                    <a:gd name="connsiteX4-139" fmla="*/ 376 w 926218"/>
                    <a:gd name="connsiteY4-140" fmla="*/ 0 h 1888370"/>
                    <a:gd name="connsiteX0-141" fmla="*/ 376 w 926532"/>
                    <a:gd name="connsiteY0-142" fmla="*/ 0 h 1909862"/>
                    <a:gd name="connsiteX1-143" fmla="*/ 926218 w 926532"/>
                    <a:gd name="connsiteY1-144" fmla="*/ 922248 h 1909862"/>
                    <a:gd name="connsiteX2-145" fmla="*/ 926152 w 926532"/>
                    <a:gd name="connsiteY2-146" fmla="*/ 1909862 h 1909862"/>
                    <a:gd name="connsiteX3-147" fmla="*/ 376 w 926532"/>
                    <a:gd name="connsiteY3-148" fmla="*/ 977843 h 1909862"/>
                    <a:gd name="connsiteX4-149" fmla="*/ 376 w 926532"/>
                    <a:gd name="connsiteY4-150" fmla="*/ 0 h 1909862"/>
                    <a:gd name="connsiteX0-151" fmla="*/ 31298 w 926193"/>
                    <a:gd name="connsiteY0-152" fmla="*/ 0 h 1909862"/>
                    <a:gd name="connsiteX1-153" fmla="*/ 925879 w 926193"/>
                    <a:gd name="connsiteY1-154" fmla="*/ 922248 h 1909862"/>
                    <a:gd name="connsiteX2-155" fmla="*/ 925813 w 926193"/>
                    <a:gd name="connsiteY2-156" fmla="*/ 1909862 h 1909862"/>
                    <a:gd name="connsiteX3-157" fmla="*/ 37 w 926193"/>
                    <a:gd name="connsiteY3-158" fmla="*/ 977843 h 1909862"/>
                    <a:gd name="connsiteX4-159" fmla="*/ 31298 w 926193"/>
                    <a:gd name="connsiteY4-160" fmla="*/ 0 h 1909862"/>
                    <a:gd name="connsiteX0-161" fmla="*/ 2190 w 926392"/>
                    <a:gd name="connsiteY0-162" fmla="*/ 0 h 1905954"/>
                    <a:gd name="connsiteX1-163" fmla="*/ 926078 w 926392"/>
                    <a:gd name="connsiteY1-164" fmla="*/ 918340 h 1905954"/>
                    <a:gd name="connsiteX2-165" fmla="*/ 926012 w 926392"/>
                    <a:gd name="connsiteY2-166" fmla="*/ 1905954 h 1905954"/>
                    <a:gd name="connsiteX3-167" fmla="*/ 236 w 926392"/>
                    <a:gd name="connsiteY3-168" fmla="*/ 973935 h 1905954"/>
                    <a:gd name="connsiteX4-169" fmla="*/ 2190 w 926392"/>
                    <a:gd name="connsiteY4-170" fmla="*/ 0 h 1905954"/>
                    <a:gd name="connsiteX0-171" fmla="*/ 2190 w 926392"/>
                    <a:gd name="connsiteY0-172" fmla="*/ 0 h 1905954"/>
                    <a:gd name="connsiteX1-173" fmla="*/ 926078 w 926392"/>
                    <a:gd name="connsiteY1-174" fmla="*/ 918340 h 1905954"/>
                    <a:gd name="connsiteX2-175" fmla="*/ 926012 w 926392"/>
                    <a:gd name="connsiteY2-176" fmla="*/ 1905954 h 1905954"/>
                    <a:gd name="connsiteX3-177" fmla="*/ 236 w 926392"/>
                    <a:gd name="connsiteY3-178" fmla="*/ 973935 h 1905954"/>
                    <a:gd name="connsiteX4-179" fmla="*/ 2190 w 926392"/>
                    <a:gd name="connsiteY4-180" fmla="*/ 0 h 190595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B1F0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sz="2655"/>
                </a:p>
              </p:txBody>
            </p:sp>
            <p:sp>
              <p:nvSpPr>
                <p:cNvPr id="22" name="矩形 92">
                  <a:extLst>
                    <a:ext uri="{FF2B5EF4-FFF2-40B4-BE49-F238E27FC236}">
                      <a16:creationId xmlns:a16="http://schemas.microsoft.com/office/drawing/2014/main" id="{439C421C-BDBE-9818-7BFC-A4A5530E5E9F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-1" fmla="*/ 0 w 923822"/>
                    <a:gd name="connsiteY0-2" fmla="*/ 0 h 1866877"/>
                    <a:gd name="connsiteX1-3" fmla="*/ 923822 w 923822"/>
                    <a:gd name="connsiteY1-4" fmla="*/ 0 h 1866877"/>
                    <a:gd name="connsiteX2-5" fmla="*/ 923822 w 923822"/>
                    <a:gd name="connsiteY2-6" fmla="*/ 1866877 h 1866877"/>
                    <a:gd name="connsiteX3-7" fmla="*/ 0 w 923822"/>
                    <a:gd name="connsiteY3-8" fmla="*/ 956352 h 1866877"/>
                    <a:gd name="connsiteX4-9" fmla="*/ 0 w 923822"/>
                    <a:gd name="connsiteY4-10" fmla="*/ 0 h 1866877"/>
                    <a:gd name="connsiteX0-11" fmla="*/ 0 w 923822"/>
                    <a:gd name="connsiteY0-12" fmla="*/ 0 h 1866877"/>
                    <a:gd name="connsiteX1-13" fmla="*/ 923822 w 923822"/>
                    <a:gd name="connsiteY1-14" fmla="*/ 0 h 1866877"/>
                    <a:gd name="connsiteX2-15" fmla="*/ 923822 w 923822"/>
                    <a:gd name="connsiteY2-16" fmla="*/ 1866877 h 1866877"/>
                    <a:gd name="connsiteX3-17" fmla="*/ 0 w 923822"/>
                    <a:gd name="connsiteY3-18" fmla="*/ 956352 h 1866877"/>
                    <a:gd name="connsiteX4-19" fmla="*/ 0 w 923822"/>
                    <a:gd name="connsiteY4-20" fmla="*/ 0 h 1866877"/>
                    <a:gd name="connsiteX0-21" fmla="*/ 0 w 927697"/>
                    <a:gd name="connsiteY0-22" fmla="*/ 0 h 1866877"/>
                    <a:gd name="connsiteX1-23" fmla="*/ 927697 w 927697"/>
                    <a:gd name="connsiteY1-24" fmla="*/ 914400 h 1866877"/>
                    <a:gd name="connsiteX2-25" fmla="*/ 923822 w 927697"/>
                    <a:gd name="connsiteY2-26" fmla="*/ 1866877 h 1866877"/>
                    <a:gd name="connsiteX3-27" fmla="*/ 0 w 927697"/>
                    <a:gd name="connsiteY3-28" fmla="*/ 956352 h 1866877"/>
                    <a:gd name="connsiteX4-29" fmla="*/ 0 w 927697"/>
                    <a:gd name="connsiteY4-30" fmla="*/ 0 h 1866877"/>
                    <a:gd name="connsiteX0-31" fmla="*/ 0 w 927697"/>
                    <a:gd name="connsiteY0-32" fmla="*/ 0 h 1866877"/>
                    <a:gd name="connsiteX1-33" fmla="*/ 927697 w 927697"/>
                    <a:gd name="connsiteY1-34" fmla="*/ 1015139 h 1866877"/>
                    <a:gd name="connsiteX2-35" fmla="*/ 923822 w 927697"/>
                    <a:gd name="connsiteY2-36" fmla="*/ 1866877 h 1866877"/>
                    <a:gd name="connsiteX3-37" fmla="*/ 0 w 927697"/>
                    <a:gd name="connsiteY3-38" fmla="*/ 956352 h 1866877"/>
                    <a:gd name="connsiteX4-39" fmla="*/ 0 w 927697"/>
                    <a:gd name="connsiteY4-40" fmla="*/ 0 h 1866877"/>
                    <a:gd name="connsiteX0-41" fmla="*/ 0 w 923934"/>
                    <a:gd name="connsiteY0-42" fmla="*/ 0 h 1866877"/>
                    <a:gd name="connsiteX1-43" fmla="*/ 916073 w 923934"/>
                    <a:gd name="connsiteY1-44" fmla="*/ 910525 h 1866877"/>
                    <a:gd name="connsiteX2-45" fmla="*/ 923822 w 923934"/>
                    <a:gd name="connsiteY2-46" fmla="*/ 1866877 h 1866877"/>
                    <a:gd name="connsiteX3-47" fmla="*/ 0 w 923934"/>
                    <a:gd name="connsiteY3-48" fmla="*/ 956352 h 1866877"/>
                    <a:gd name="connsiteX4-49" fmla="*/ 0 w 923934"/>
                    <a:gd name="connsiteY4-50" fmla="*/ 0 h 1866877"/>
                    <a:gd name="connsiteX0-51" fmla="*/ 0 w 922003"/>
                    <a:gd name="connsiteY0-52" fmla="*/ 0 h 1894231"/>
                    <a:gd name="connsiteX1-53" fmla="*/ 916073 w 922003"/>
                    <a:gd name="connsiteY1-54" fmla="*/ 910525 h 1894231"/>
                    <a:gd name="connsiteX2-55" fmla="*/ 921868 w 922003"/>
                    <a:gd name="connsiteY2-56" fmla="*/ 1894231 h 1894231"/>
                    <a:gd name="connsiteX3-57" fmla="*/ 0 w 922003"/>
                    <a:gd name="connsiteY3-58" fmla="*/ 956352 h 1894231"/>
                    <a:gd name="connsiteX4-59" fmla="*/ 0 w 922003"/>
                    <a:gd name="connsiteY4-60" fmla="*/ 0 h 1894231"/>
                    <a:gd name="connsiteX0-61" fmla="*/ 0 w 922003"/>
                    <a:gd name="connsiteY0-62" fmla="*/ 0 h 1894231"/>
                    <a:gd name="connsiteX1-63" fmla="*/ 916073 w 922003"/>
                    <a:gd name="connsiteY1-64" fmla="*/ 910525 h 1894231"/>
                    <a:gd name="connsiteX2-65" fmla="*/ 921868 w 922003"/>
                    <a:gd name="connsiteY2-66" fmla="*/ 1894231 h 1894231"/>
                    <a:gd name="connsiteX3-67" fmla="*/ 3908 w 922003"/>
                    <a:gd name="connsiteY3-68" fmla="*/ 997382 h 1894231"/>
                    <a:gd name="connsiteX4-69" fmla="*/ 0 w 922003"/>
                    <a:gd name="connsiteY4-70" fmla="*/ 0 h 1894231"/>
                    <a:gd name="connsiteX0-71" fmla="*/ 0 w 922003"/>
                    <a:gd name="connsiteY0-72" fmla="*/ 0 h 1894231"/>
                    <a:gd name="connsiteX1-73" fmla="*/ 916073 w 922003"/>
                    <a:gd name="connsiteY1-74" fmla="*/ 910525 h 1894231"/>
                    <a:gd name="connsiteX2-75" fmla="*/ 921868 w 922003"/>
                    <a:gd name="connsiteY2-76" fmla="*/ 1894231 h 1894231"/>
                    <a:gd name="connsiteX3-77" fmla="*/ 64477 w 922003"/>
                    <a:gd name="connsiteY3-78" fmla="*/ 970028 h 1894231"/>
                    <a:gd name="connsiteX4-79" fmla="*/ 0 w 922003"/>
                    <a:gd name="connsiteY4-80" fmla="*/ 0 h 1894231"/>
                    <a:gd name="connsiteX0-81" fmla="*/ 0 w 922003"/>
                    <a:gd name="connsiteY0-82" fmla="*/ 0 h 1894231"/>
                    <a:gd name="connsiteX1-83" fmla="*/ 916073 w 922003"/>
                    <a:gd name="connsiteY1-84" fmla="*/ 910525 h 1894231"/>
                    <a:gd name="connsiteX2-85" fmla="*/ 921868 w 922003"/>
                    <a:gd name="connsiteY2-86" fmla="*/ 1894231 h 1894231"/>
                    <a:gd name="connsiteX3-87" fmla="*/ 7815 w 922003"/>
                    <a:gd name="connsiteY3-88" fmla="*/ 981752 h 1894231"/>
                    <a:gd name="connsiteX4-89" fmla="*/ 0 w 922003"/>
                    <a:gd name="connsiteY4-90" fmla="*/ 0 h 1894231"/>
                    <a:gd name="connsiteX0-91" fmla="*/ 0 w 925842"/>
                    <a:gd name="connsiteY0-92" fmla="*/ 0 h 1894231"/>
                    <a:gd name="connsiteX1-93" fmla="*/ 925842 w 925842"/>
                    <a:gd name="connsiteY1-94" fmla="*/ 922248 h 1894231"/>
                    <a:gd name="connsiteX2-95" fmla="*/ 921868 w 925842"/>
                    <a:gd name="connsiteY2-96" fmla="*/ 1894231 h 1894231"/>
                    <a:gd name="connsiteX3-97" fmla="*/ 7815 w 925842"/>
                    <a:gd name="connsiteY3-98" fmla="*/ 981752 h 1894231"/>
                    <a:gd name="connsiteX4-99" fmla="*/ 0 w 925842"/>
                    <a:gd name="connsiteY4-100" fmla="*/ 0 h 1894231"/>
                    <a:gd name="connsiteX0-101" fmla="*/ 0 w 925842"/>
                    <a:gd name="connsiteY0-102" fmla="*/ 0 h 1894231"/>
                    <a:gd name="connsiteX1-103" fmla="*/ 925842 w 925842"/>
                    <a:gd name="connsiteY1-104" fmla="*/ 922248 h 1894231"/>
                    <a:gd name="connsiteX2-105" fmla="*/ 921868 w 925842"/>
                    <a:gd name="connsiteY2-106" fmla="*/ 1894231 h 1894231"/>
                    <a:gd name="connsiteX3-107" fmla="*/ 7815 w 925842"/>
                    <a:gd name="connsiteY3-108" fmla="*/ 981752 h 1894231"/>
                    <a:gd name="connsiteX4-109" fmla="*/ 0 w 925842"/>
                    <a:gd name="connsiteY4-110" fmla="*/ 0 h 1894231"/>
                    <a:gd name="connsiteX0-111" fmla="*/ 0 w 925842"/>
                    <a:gd name="connsiteY0-112" fmla="*/ 0 h 1894231"/>
                    <a:gd name="connsiteX1-113" fmla="*/ 925842 w 925842"/>
                    <a:gd name="connsiteY1-114" fmla="*/ 922248 h 1894231"/>
                    <a:gd name="connsiteX2-115" fmla="*/ 921868 w 925842"/>
                    <a:gd name="connsiteY2-116" fmla="*/ 1894231 h 1894231"/>
                    <a:gd name="connsiteX3-117" fmla="*/ 39077 w 925842"/>
                    <a:gd name="connsiteY3-118" fmla="*/ 971982 h 1894231"/>
                    <a:gd name="connsiteX4-119" fmla="*/ 0 w 925842"/>
                    <a:gd name="connsiteY4-120" fmla="*/ 0 h 1894231"/>
                    <a:gd name="connsiteX0-121" fmla="*/ 376 w 926218"/>
                    <a:gd name="connsiteY0-122" fmla="*/ 0 h 1894231"/>
                    <a:gd name="connsiteX1-123" fmla="*/ 926218 w 926218"/>
                    <a:gd name="connsiteY1-124" fmla="*/ 922248 h 1894231"/>
                    <a:gd name="connsiteX2-125" fmla="*/ 922244 w 926218"/>
                    <a:gd name="connsiteY2-126" fmla="*/ 1894231 h 1894231"/>
                    <a:gd name="connsiteX3-127" fmla="*/ 376 w 926218"/>
                    <a:gd name="connsiteY3-128" fmla="*/ 977843 h 1894231"/>
                    <a:gd name="connsiteX4-129" fmla="*/ 376 w 926218"/>
                    <a:gd name="connsiteY4-130" fmla="*/ 0 h 1894231"/>
                    <a:gd name="connsiteX0-131" fmla="*/ 376 w 926218"/>
                    <a:gd name="connsiteY0-132" fmla="*/ 0 h 1888370"/>
                    <a:gd name="connsiteX1-133" fmla="*/ 926218 w 926218"/>
                    <a:gd name="connsiteY1-134" fmla="*/ 922248 h 1888370"/>
                    <a:gd name="connsiteX2-135" fmla="*/ 889029 w 926218"/>
                    <a:gd name="connsiteY2-136" fmla="*/ 1888370 h 1888370"/>
                    <a:gd name="connsiteX3-137" fmla="*/ 376 w 926218"/>
                    <a:gd name="connsiteY3-138" fmla="*/ 977843 h 1888370"/>
                    <a:gd name="connsiteX4-139" fmla="*/ 376 w 926218"/>
                    <a:gd name="connsiteY4-140" fmla="*/ 0 h 1888370"/>
                    <a:gd name="connsiteX0-141" fmla="*/ 376 w 926532"/>
                    <a:gd name="connsiteY0-142" fmla="*/ 0 h 1909862"/>
                    <a:gd name="connsiteX1-143" fmla="*/ 926218 w 926532"/>
                    <a:gd name="connsiteY1-144" fmla="*/ 922248 h 1909862"/>
                    <a:gd name="connsiteX2-145" fmla="*/ 926152 w 926532"/>
                    <a:gd name="connsiteY2-146" fmla="*/ 1909862 h 1909862"/>
                    <a:gd name="connsiteX3-147" fmla="*/ 376 w 926532"/>
                    <a:gd name="connsiteY3-148" fmla="*/ 977843 h 1909862"/>
                    <a:gd name="connsiteX4-149" fmla="*/ 376 w 926532"/>
                    <a:gd name="connsiteY4-150" fmla="*/ 0 h 1909862"/>
                    <a:gd name="connsiteX0-151" fmla="*/ 31298 w 926193"/>
                    <a:gd name="connsiteY0-152" fmla="*/ 0 h 1909862"/>
                    <a:gd name="connsiteX1-153" fmla="*/ 925879 w 926193"/>
                    <a:gd name="connsiteY1-154" fmla="*/ 922248 h 1909862"/>
                    <a:gd name="connsiteX2-155" fmla="*/ 925813 w 926193"/>
                    <a:gd name="connsiteY2-156" fmla="*/ 1909862 h 1909862"/>
                    <a:gd name="connsiteX3-157" fmla="*/ 37 w 926193"/>
                    <a:gd name="connsiteY3-158" fmla="*/ 977843 h 1909862"/>
                    <a:gd name="connsiteX4-159" fmla="*/ 31298 w 926193"/>
                    <a:gd name="connsiteY4-160" fmla="*/ 0 h 1909862"/>
                    <a:gd name="connsiteX0-161" fmla="*/ 2190 w 926392"/>
                    <a:gd name="connsiteY0-162" fmla="*/ 0 h 1905954"/>
                    <a:gd name="connsiteX1-163" fmla="*/ 926078 w 926392"/>
                    <a:gd name="connsiteY1-164" fmla="*/ 918340 h 1905954"/>
                    <a:gd name="connsiteX2-165" fmla="*/ 926012 w 926392"/>
                    <a:gd name="connsiteY2-166" fmla="*/ 1905954 h 1905954"/>
                    <a:gd name="connsiteX3-167" fmla="*/ 236 w 926392"/>
                    <a:gd name="connsiteY3-168" fmla="*/ 973935 h 1905954"/>
                    <a:gd name="connsiteX4-169" fmla="*/ 2190 w 926392"/>
                    <a:gd name="connsiteY4-170" fmla="*/ 0 h 1905954"/>
                    <a:gd name="connsiteX0-171" fmla="*/ 2190 w 926392"/>
                    <a:gd name="connsiteY0-172" fmla="*/ 0 h 1905954"/>
                    <a:gd name="connsiteX1-173" fmla="*/ 926078 w 926392"/>
                    <a:gd name="connsiteY1-174" fmla="*/ 918340 h 1905954"/>
                    <a:gd name="connsiteX2-175" fmla="*/ 926012 w 926392"/>
                    <a:gd name="connsiteY2-176" fmla="*/ 1905954 h 1905954"/>
                    <a:gd name="connsiteX3-177" fmla="*/ 236 w 926392"/>
                    <a:gd name="connsiteY3-178" fmla="*/ 973935 h 1905954"/>
                    <a:gd name="connsiteX4-179" fmla="*/ 2190 w 926392"/>
                    <a:gd name="connsiteY4-180" fmla="*/ 0 h 190595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B0F0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sz="2655"/>
                </a:p>
              </p:txBody>
            </p:sp>
            <p:grpSp>
              <p:nvGrpSpPr>
                <p:cNvPr id="23" name="组合 96">
                  <a:extLst>
                    <a:ext uri="{FF2B5EF4-FFF2-40B4-BE49-F238E27FC236}">
                      <a16:creationId xmlns:a16="http://schemas.microsoft.com/office/drawing/2014/main" id="{6720E05F-B765-08A2-0A2B-160A45545AD9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24" name="直接连接符 97">
                    <a:extLst>
                      <a:ext uri="{FF2B5EF4-FFF2-40B4-BE49-F238E27FC236}">
                        <a16:creationId xmlns:a16="http://schemas.microsoft.com/office/drawing/2014/main" id="{F62C223B-8F2C-EA32-2045-EFE862E47600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B1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直接连接符 98">
                    <a:extLst>
                      <a:ext uri="{FF2B5EF4-FFF2-40B4-BE49-F238E27FC236}">
                        <a16:creationId xmlns:a16="http://schemas.microsoft.com/office/drawing/2014/main" id="{65D04D10-5C12-748E-4BC5-2A3EEBD3E98A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B1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直接连接符 99">
                    <a:extLst>
                      <a:ext uri="{FF2B5EF4-FFF2-40B4-BE49-F238E27FC236}">
                        <a16:creationId xmlns:a16="http://schemas.microsoft.com/office/drawing/2014/main" id="{CA9D05BC-E653-B6FD-C949-6D70A846107C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B1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直接连接符 100">
                    <a:extLst>
                      <a:ext uri="{FF2B5EF4-FFF2-40B4-BE49-F238E27FC236}">
                        <a16:creationId xmlns:a16="http://schemas.microsoft.com/office/drawing/2014/main" id="{BE5C3456-931F-6784-5BFE-51112DB51FC5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B1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直接连接符 101">
                    <a:extLst>
                      <a:ext uri="{FF2B5EF4-FFF2-40B4-BE49-F238E27FC236}">
                        <a16:creationId xmlns:a16="http://schemas.microsoft.com/office/drawing/2014/main" id="{B585360D-5FF2-2055-978C-5D43A977100A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B1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直接连接符 102">
                    <a:extLst>
                      <a:ext uri="{FF2B5EF4-FFF2-40B4-BE49-F238E27FC236}">
                        <a16:creationId xmlns:a16="http://schemas.microsoft.com/office/drawing/2014/main" id="{8E55AFA2-C921-2CC0-ADDD-5A8FD37E3FEB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B1F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18" name="矩形 9">
              <a:extLst>
                <a:ext uri="{FF2B5EF4-FFF2-40B4-BE49-F238E27FC236}">
                  <a16:creationId xmlns:a16="http://schemas.microsoft.com/office/drawing/2014/main" id="{72ABF2ED-6CC6-148F-9B70-8B458ABED22E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-1" fmla="*/ 647422 w 2499492"/>
                <a:gd name="connsiteY0-2" fmla="*/ 0 h 2512841"/>
                <a:gd name="connsiteX1-3" fmla="*/ 2499492 w 2499492"/>
                <a:gd name="connsiteY1-4" fmla="*/ 13349 h 2512841"/>
                <a:gd name="connsiteX2-5" fmla="*/ 2499492 w 2499492"/>
                <a:gd name="connsiteY2-6" fmla="*/ 2512841 h 2512841"/>
                <a:gd name="connsiteX3-7" fmla="*/ 0 w 2499492"/>
                <a:gd name="connsiteY3-8" fmla="*/ 2512841 h 2512841"/>
                <a:gd name="connsiteX4-9" fmla="*/ 647422 w 2499492"/>
                <a:gd name="connsiteY4-10" fmla="*/ 0 h 2512841"/>
                <a:gd name="connsiteX0-11" fmla="*/ 647422 w 2499492"/>
                <a:gd name="connsiteY0-12" fmla="*/ 0 h 2512841"/>
                <a:gd name="connsiteX1-13" fmla="*/ 1865419 w 2499492"/>
                <a:gd name="connsiteY1-14" fmla="*/ 0 h 2512841"/>
                <a:gd name="connsiteX2-15" fmla="*/ 2499492 w 2499492"/>
                <a:gd name="connsiteY2-16" fmla="*/ 2512841 h 2512841"/>
                <a:gd name="connsiteX3-17" fmla="*/ 0 w 2499492"/>
                <a:gd name="connsiteY3-18" fmla="*/ 2512841 h 2512841"/>
                <a:gd name="connsiteX4-19" fmla="*/ 647422 w 2499492"/>
                <a:gd name="connsiteY4-20" fmla="*/ 0 h 251284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255ED7">
                    <a:alpha val="20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655"/>
            </a:p>
          </p:txBody>
        </p:sp>
      </p:grpSp>
      <p:grpSp>
        <p:nvGrpSpPr>
          <p:cNvPr id="30" name="组合 73">
            <a:extLst>
              <a:ext uri="{FF2B5EF4-FFF2-40B4-BE49-F238E27FC236}">
                <a16:creationId xmlns:a16="http://schemas.microsoft.com/office/drawing/2014/main" id="{C7695BB2-2206-61CB-4B06-0F97CA3E8DF4}"/>
              </a:ext>
            </a:extLst>
          </p:cNvPr>
          <p:cNvGrpSpPr/>
          <p:nvPr/>
        </p:nvGrpSpPr>
        <p:grpSpPr>
          <a:xfrm>
            <a:off x="7519415" y="1733900"/>
            <a:ext cx="2177193" cy="1162503"/>
            <a:chOff x="2857886" y="3306421"/>
            <a:chExt cx="3434541" cy="1869452"/>
          </a:xfrm>
        </p:grpSpPr>
        <p:grpSp>
          <p:nvGrpSpPr>
            <p:cNvPr id="31" name="组合 77">
              <a:extLst>
                <a:ext uri="{FF2B5EF4-FFF2-40B4-BE49-F238E27FC236}">
                  <a16:creationId xmlns:a16="http://schemas.microsoft.com/office/drawing/2014/main" id="{AFF047FD-5644-6A75-2CF7-767264562FF6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33" name="矩形 11">
                <a:extLst>
                  <a:ext uri="{FF2B5EF4-FFF2-40B4-BE49-F238E27FC236}">
                    <a16:creationId xmlns:a16="http://schemas.microsoft.com/office/drawing/2014/main" id="{0E7499F8-A4DD-1930-1261-15E9D3BED052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-1" fmla="*/ 0 w 2664547"/>
                  <a:gd name="connsiteY0-2" fmla="*/ 0 h 2078823"/>
                  <a:gd name="connsiteX1-3" fmla="*/ 2664547 w 2664547"/>
                  <a:gd name="connsiteY1-4" fmla="*/ 479229 h 2078823"/>
                  <a:gd name="connsiteX2-5" fmla="*/ 2078823 w 2664547"/>
                  <a:gd name="connsiteY2-6" fmla="*/ 2078823 h 2078823"/>
                  <a:gd name="connsiteX3-7" fmla="*/ 0 w 2664547"/>
                  <a:gd name="connsiteY3-8" fmla="*/ 2078823 h 2078823"/>
                  <a:gd name="connsiteX4-9" fmla="*/ 0 w 2664547"/>
                  <a:gd name="connsiteY4-10" fmla="*/ 0 h 2078823"/>
                  <a:gd name="connsiteX0-11" fmla="*/ 0 w 2664547"/>
                  <a:gd name="connsiteY0-12" fmla="*/ 0 h 2687368"/>
                  <a:gd name="connsiteX1-13" fmla="*/ 2664547 w 2664547"/>
                  <a:gd name="connsiteY1-14" fmla="*/ 479229 h 2687368"/>
                  <a:gd name="connsiteX2-15" fmla="*/ 2078823 w 2664547"/>
                  <a:gd name="connsiteY2-16" fmla="*/ 2078823 h 2687368"/>
                  <a:gd name="connsiteX3-17" fmla="*/ 456408 w 2664547"/>
                  <a:gd name="connsiteY3-18" fmla="*/ 2687368 h 2687368"/>
                  <a:gd name="connsiteX4-19" fmla="*/ 0 w 2664547"/>
                  <a:gd name="connsiteY4-20" fmla="*/ 0 h 2687368"/>
                  <a:gd name="connsiteX0-21" fmla="*/ 1026919 w 2208139"/>
                  <a:gd name="connsiteY0-22" fmla="*/ 867176 h 2208139"/>
                  <a:gd name="connsiteX1-23" fmla="*/ 2208139 w 2208139"/>
                  <a:gd name="connsiteY1-24" fmla="*/ 0 h 2208139"/>
                  <a:gd name="connsiteX2-25" fmla="*/ 1622415 w 2208139"/>
                  <a:gd name="connsiteY2-26" fmla="*/ 1599594 h 2208139"/>
                  <a:gd name="connsiteX3-27" fmla="*/ 0 w 2208139"/>
                  <a:gd name="connsiteY3-28" fmla="*/ 2208139 h 2208139"/>
                  <a:gd name="connsiteX4-29" fmla="*/ 1026919 w 2208139"/>
                  <a:gd name="connsiteY4-30" fmla="*/ 867176 h 2208139"/>
                  <a:gd name="connsiteX0-31" fmla="*/ 699826 w 2208139"/>
                  <a:gd name="connsiteY0-32" fmla="*/ 585724 h 2208139"/>
                  <a:gd name="connsiteX1-33" fmla="*/ 2208139 w 2208139"/>
                  <a:gd name="connsiteY1-34" fmla="*/ 0 h 2208139"/>
                  <a:gd name="connsiteX2-35" fmla="*/ 1622415 w 2208139"/>
                  <a:gd name="connsiteY2-36" fmla="*/ 1599594 h 2208139"/>
                  <a:gd name="connsiteX3-37" fmla="*/ 0 w 2208139"/>
                  <a:gd name="connsiteY3-38" fmla="*/ 2208139 h 2208139"/>
                  <a:gd name="connsiteX4-39" fmla="*/ 699826 w 2208139"/>
                  <a:gd name="connsiteY4-40" fmla="*/ 585724 h 2208139"/>
                  <a:gd name="connsiteX0-41" fmla="*/ 666761 w 2208139"/>
                  <a:gd name="connsiteY0-42" fmla="*/ 633483 h 2208139"/>
                  <a:gd name="connsiteX1-43" fmla="*/ 2208139 w 2208139"/>
                  <a:gd name="connsiteY1-44" fmla="*/ 0 h 2208139"/>
                  <a:gd name="connsiteX2-45" fmla="*/ 1622415 w 2208139"/>
                  <a:gd name="connsiteY2-46" fmla="*/ 1599594 h 2208139"/>
                  <a:gd name="connsiteX3-47" fmla="*/ 0 w 2208139"/>
                  <a:gd name="connsiteY3-48" fmla="*/ 2208139 h 2208139"/>
                  <a:gd name="connsiteX4-49" fmla="*/ 666761 w 2208139"/>
                  <a:gd name="connsiteY4-50" fmla="*/ 633483 h 2208139"/>
                  <a:gd name="connsiteX0-51" fmla="*/ 652067 w 2193445"/>
                  <a:gd name="connsiteY0-52" fmla="*/ 633483 h 2178749"/>
                  <a:gd name="connsiteX1-53" fmla="*/ 2193445 w 2193445"/>
                  <a:gd name="connsiteY1-54" fmla="*/ 0 h 2178749"/>
                  <a:gd name="connsiteX2-55" fmla="*/ 1607721 w 2193445"/>
                  <a:gd name="connsiteY2-56" fmla="*/ 1599594 h 2178749"/>
                  <a:gd name="connsiteX3-57" fmla="*/ 0 w 2193445"/>
                  <a:gd name="connsiteY3-58" fmla="*/ 2178749 h 2178749"/>
                  <a:gd name="connsiteX4-59" fmla="*/ 652067 w 2193445"/>
                  <a:gd name="connsiteY4-60" fmla="*/ 633483 h 2178749"/>
                  <a:gd name="connsiteX0-61" fmla="*/ 750594 w 2193445"/>
                  <a:gd name="connsiteY0-62" fmla="*/ 590904 h 2178749"/>
                  <a:gd name="connsiteX1-63" fmla="*/ 2193445 w 2193445"/>
                  <a:gd name="connsiteY1-64" fmla="*/ 0 h 2178749"/>
                  <a:gd name="connsiteX2-65" fmla="*/ 1607721 w 2193445"/>
                  <a:gd name="connsiteY2-66" fmla="*/ 1599594 h 2178749"/>
                  <a:gd name="connsiteX3-67" fmla="*/ 0 w 2193445"/>
                  <a:gd name="connsiteY3-68" fmla="*/ 2178749 h 2178749"/>
                  <a:gd name="connsiteX4-69" fmla="*/ 750594 w 2193445"/>
                  <a:gd name="connsiteY4-70" fmla="*/ 590904 h 2178749"/>
                  <a:gd name="connsiteX0-71" fmla="*/ 750594 w 2400691"/>
                  <a:gd name="connsiteY0-72" fmla="*/ 725189 h 2313034"/>
                  <a:gd name="connsiteX1-73" fmla="*/ 2400691 w 2400691"/>
                  <a:gd name="connsiteY1-74" fmla="*/ 0 h 2313034"/>
                  <a:gd name="connsiteX2-75" fmla="*/ 1607721 w 2400691"/>
                  <a:gd name="connsiteY2-76" fmla="*/ 1733879 h 2313034"/>
                  <a:gd name="connsiteX3-77" fmla="*/ 0 w 2400691"/>
                  <a:gd name="connsiteY3-78" fmla="*/ 2313034 h 2313034"/>
                  <a:gd name="connsiteX4-79" fmla="*/ 750594 w 2400691"/>
                  <a:gd name="connsiteY4-80" fmla="*/ 725189 h 2313034"/>
                  <a:gd name="connsiteX0-81" fmla="*/ 750594 w 2400691"/>
                  <a:gd name="connsiteY0-82" fmla="*/ 725189 h 2313034"/>
                  <a:gd name="connsiteX1-83" fmla="*/ 2400691 w 2400691"/>
                  <a:gd name="connsiteY1-84" fmla="*/ 0 h 2313034"/>
                  <a:gd name="connsiteX2-85" fmla="*/ 1641696 w 2400691"/>
                  <a:gd name="connsiteY2-86" fmla="*/ 1589767 h 2313034"/>
                  <a:gd name="connsiteX3-87" fmla="*/ 0 w 2400691"/>
                  <a:gd name="connsiteY3-88" fmla="*/ 2313034 h 2313034"/>
                  <a:gd name="connsiteX4-89" fmla="*/ 750594 w 2400691"/>
                  <a:gd name="connsiteY4-90" fmla="*/ 725189 h 2313034"/>
                  <a:gd name="connsiteX0-91" fmla="*/ 750594 w 2400691"/>
                  <a:gd name="connsiteY0-92" fmla="*/ 725189 h 2313034"/>
                  <a:gd name="connsiteX1-93" fmla="*/ 2400691 w 2400691"/>
                  <a:gd name="connsiteY1-94" fmla="*/ 0 h 2313034"/>
                  <a:gd name="connsiteX2-95" fmla="*/ 1641696 w 2400691"/>
                  <a:gd name="connsiteY2-96" fmla="*/ 1589767 h 2313034"/>
                  <a:gd name="connsiteX3-97" fmla="*/ 0 w 2400691"/>
                  <a:gd name="connsiteY3-98" fmla="*/ 2313034 h 2313034"/>
                  <a:gd name="connsiteX4-99" fmla="*/ 750594 w 2400691"/>
                  <a:gd name="connsiteY4-100" fmla="*/ 725189 h 231303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79B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57146" tIns="28573" rIns="57146" bIns="28573" numCol="1" spcCol="0" rtlCol="0" fromWordArt="0" anchor="ctr" anchorCtr="0" forceAA="0" compatLnSpc="1">
                <a:noAutofit/>
              </a:bodyPr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2655"/>
              </a:p>
            </p:txBody>
          </p:sp>
          <p:grpSp>
            <p:nvGrpSpPr>
              <p:cNvPr id="34" name="组合 80">
                <a:extLst>
                  <a:ext uri="{FF2B5EF4-FFF2-40B4-BE49-F238E27FC236}">
                    <a16:creationId xmlns:a16="http://schemas.microsoft.com/office/drawing/2014/main" id="{2D98B51D-B2B0-5D02-BA46-B08D5E0FF77B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35" name="矩形 92">
                  <a:extLst>
                    <a:ext uri="{FF2B5EF4-FFF2-40B4-BE49-F238E27FC236}">
                      <a16:creationId xmlns:a16="http://schemas.microsoft.com/office/drawing/2014/main" id="{71805D13-B999-83D4-1631-3D7F3CBD0F8B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-1" fmla="*/ 0 w 923822"/>
                    <a:gd name="connsiteY0-2" fmla="*/ 0 h 1866877"/>
                    <a:gd name="connsiteX1-3" fmla="*/ 923822 w 923822"/>
                    <a:gd name="connsiteY1-4" fmla="*/ 0 h 1866877"/>
                    <a:gd name="connsiteX2-5" fmla="*/ 923822 w 923822"/>
                    <a:gd name="connsiteY2-6" fmla="*/ 1866877 h 1866877"/>
                    <a:gd name="connsiteX3-7" fmla="*/ 0 w 923822"/>
                    <a:gd name="connsiteY3-8" fmla="*/ 956352 h 1866877"/>
                    <a:gd name="connsiteX4-9" fmla="*/ 0 w 923822"/>
                    <a:gd name="connsiteY4-10" fmla="*/ 0 h 1866877"/>
                    <a:gd name="connsiteX0-11" fmla="*/ 0 w 923822"/>
                    <a:gd name="connsiteY0-12" fmla="*/ 0 h 1866877"/>
                    <a:gd name="connsiteX1-13" fmla="*/ 923822 w 923822"/>
                    <a:gd name="connsiteY1-14" fmla="*/ 0 h 1866877"/>
                    <a:gd name="connsiteX2-15" fmla="*/ 923822 w 923822"/>
                    <a:gd name="connsiteY2-16" fmla="*/ 1866877 h 1866877"/>
                    <a:gd name="connsiteX3-17" fmla="*/ 0 w 923822"/>
                    <a:gd name="connsiteY3-18" fmla="*/ 956352 h 1866877"/>
                    <a:gd name="connsiteX4-19" fmla="*/ 0 w 923822"/>
                    <a:gd name="connsiteY4-20" fmla="*/ 0 h 1866877"/>
                    <a:gd name="connsiteX0-21" fmla="*/ 0 w 927697"/>
                    <a:gd name="connsiteY0-22" fmla="*/ 0 h 1866877"/>
                    <a:gd name="connsiteX1-23" fmla="*/ 927697 w 927697"/>
                    <a:gd name="connsiteY1-24" fmla="*/ 914400 h 1866877"/>
                    <a:gd name="connsiteX2-25" fmla="*/ 923822 w 927697"/>
                    <a:gd name="connsiteY2-26" fmla="*/ 1866877 h 1866877"/>
                    <a:gd name="connsiteX3-27" fmla="*/ 0 w 927697"/>
                    <a:gd name="connsiteY3-28" fmla="*/ 956352 h 1866877"/>
                    <a:gd name="connsiteX4-29" fmla="*/ 0 w 927697"/>
                    <a:gd name="connsiteY4-30" fmla="*/ 0 h 1866877"/>
                    <a:gd name="connsiteX0-31" fmla="*/ 0 w 927697"/>
                    <a:gd name="connsiteY0-32" fmla="*/ 0 h 1866877"/>
                    <a:gd name="connsiteX1-33" fmla="*/ 927697 w 927697"/>
                    <a:gd name="connsiteY1-34" fmla="*/ 1015139 h 1866877"/>
                    <a:gd name="connsiteX2-35" fmla="*/ 923822 w 927697"/>
                    <a:gd name="connsiteY2-36" fmla="*/ 1866877 h 1866877"/>
                    <a:gd name="connsiteX3-37" fmla="*/ 0 w 927697"/>
                    <a:gd name="connsiteY3-38" fmla="*/ 956352 h 1866877"/>
                    <a:gd name="connsiteX4-39" fmla="*/ 0 w 927697"/>
                    <a:gd name="connsiteY4-40" fmla="*/ 0 h 1866877"/>
                    <a:gd name="connsiteX0-41" fmla="*/ 0 w 923934"/>
                    <a:gd name="connsiteY0-42" fmla="*/ 0 h 1866877"/>
                    <a:gd name="connsiteX1-43" fmla="*/ 916073 w 923934"/>
                    <a:gd name="connsiteY1-44" fmla="*/ 910525 h 1866877"/>
                    <a:gd name="connsiteX2-45" fmla="*/ 923822 w 923934"/>
                    <a:gd name="connsiteY2-46" fmla="*/ 1866877 h 1866877"/>
                    <a:gd name="connsiteX3-47" fmla="*/ 0 w 923934"/>
                    <a:gd name="connsiteY3-48" fmla="*/ 956352 h 1866877"/>
                    <a:gd name="connsiteX4-49" fmla="*/ 0 w 923934"/>
                    <a:gd name="connsiteY4-50" fmla="*/ 0 h 1866877"/>
                    <a:gd name="connsiteX0-51" fmla="*/ 0 w 922003"/>
                    <a:gd name="connsiteY0-52" fmla="*/ 0 h 1894231"/>
                    <a:gd name="connsiteX1-53" fmla="*/ 916073 w 922003"/>
                    <a:gd name="connsiteY1-54" fmla="*/ 910525 h 1894231"/>
                    <a:gd name="connsiteX2-55" fmla="*/ 921868 w 922003"/>
                    <a:gd name="connsiteY2-56" fmla="*/ 1894231 h 1894231"/>
                    <a:gd name="connsiteX3-57" fmla="*/ 0 w 922003"/>
                    <a:gd name="connsiteY3-58" fmla="*/ 956352 h 1894231"/>
                    <a:gd name="connsiteX4-59" fmla="*/ 0 w 922003"/>
                    <a:gd name="connsiteY4-60" fmla="*/ 0 h 1894231"/>
                    <a:gd name="connsiteX0-61" fmla="*/ 0 w 922003"/>
                    <a:gd name="connsiteY0-62" fmla="*/ 0 h 1894231"/>
                    <a:gd name="connsiteX1-63" fmla="*/ 916073 w 922003"/>
                    <a:gd name="connsiteY1-64" fmla="*/ 910525 h 1894231"/>
                    <a:gd name="connsiteX2-65" fmla="*/ 921868 w 922003"/>
                    <a:gd name="connsiteY2-66" fmla="*/ 1894231 h 1894231"/>
                    <a:gd name="connsiteX3-67" fmla="*/ 3908 w 922003"/>
                    <a:gd name="connsiteY3-68" fmla="*/ 997382 h 1894231"/>
                    <a:gd name="connsiteX4-69" fmla="*/ 0 w 922003"/>
                    <a:gd name="connsiteY4-70" fmla="*/ 0 h 1894231"/>
                    <a:gd name="connsiteX0-71" fmla="*/ 0 w 922003"/>
                    <a:gd name="connsiteY0-72" fmla="*/ 0 h 1894231"/>
                    <a:gd name="connsiteX1-73" fmla="*/ 916073 w 922003"/>
                    <a:gd name="connsiteY1-74" fmla="*/ 910525 h 1894231"/>
                    <a:gd name="connsiteX2-75" fmla="*/ 921868 w 922003"/>
                    <a:gd name="connsiteY2-76" fmla="*/ 1894231 h 1894231"/>
                    <a:gd name="connsiteX3-77" fmla="*/ 64477 w 922003"/>
                    <a:gd name="connsiteY3-78" fmla="*/ 970028 h 1894231"/>
                    <a:gd name="connsiteX4-79" fmla="*/ 0 w 922003"/>
                    <a:gd name="connsiteY4-80" fmla="*/ 0 h 1894231"/>
                    <a:gd name="connsiteX0-81" fmla="*/ 0 w 922003"/>
                    <a:gd name="connsiteY0-82" fmla="*/ 0 h 1894231"/>
                    <a:gd name="connsiteX1-83" fmla="*/ 916073 w 922003"/>
                    <a:gd name="connsiteY1-84" fmla="*/ 910525 h 1894231"/>
                    <a:gd name="connsiteX2-85" fmla="*/ 921868 w 922003"/>
                    <a:gd name="connsiteY2-86" fmla="*/ 1894231 h 1894231"/>
                    <a:gd name="connsiteX3-87" fmla="*/ 7815 w 922003"/>
                    <a:gd name="connsiteY3-88" fmla="*/ 981752 h 1894231"/>
                    <a:gd name="connsiteX4-89" fmla="*/ 0 w 922003"/>
                    <a:gd name="connsiteY4-90" fmla="*/ 0 h 1894231"/>
                    <a:gd name="connsiteX0-91" fmla="*/ 0 w 925842"/>
                    <a:gd name="connsiteY0-92" fmla="*/ 0 h 1894231"/>
                    <a:gd name="connsiteX1-93" fmla="*/ 925842 w 925842"/>
                    <a:gd name="connsiteY1-94" fmla="*/ 922248 h 1894231"/>
                    <a:gd name="connsiteX2-95" fmla="*/ 921868 w 925842"/>
                    <a:gd name="connsiteY2-96" fmla="*/ 1894231 h 1894231"/>
                    <a:gd name="connsiteX3-97" fmla="*/ 7815 w 925842"/>
                    <a:gd name="connsiteY3-98" fmla="*/ 981752 h 1894231"/>
                    <a:gd name="connsiteX4-99" fmla="*/ 0 w 925842"/>
                    <a:gd name="connsiteY4-100" fmla="*/ 0 h 1894231"/>
                    <a:gd name="connsiteX0-101" fmla="*/ 0 w 925842"/>
                    <a:gd name="connsiteY0-102" fmla="*/ 0 h 1894231"/>
                    <a:gd name="connsiteX1-103" fmla="*/ 925842 w 925842"/>
                    <a:gd name="connsiteY1-104" fmla="*/ 922248 h 1894231"/>
                    <a:gd name="connsiteX2-105" fmla="*/ 921868 w 925842"/>
                    <a:gd name="connsiteY2-106" fmla="*/ 1894231 h 1894231"/>
                    <a:gd name="connsiteX3-107" fmla="*/ 7815 w 925842"/>
                    <a:gd name="connsiteY3-108" fmla="*/ 981752 h 1894231"/>
                    <a:gd name="connsiteX4-109" fmla="*/ 0 w 925842"/>
                    <a:gd name="connsiteY4-110" fmla="*/ 0 h 1894231"/>
                    <a:gd name="connsiteX0-111" fmla="*/ 0 w 925842"/>
                    <a:gd name="connsiteY0-112" fmla="*/ 0 h 1894231"/>
                    <a:gd name="connsiteX1-113" fmla="*/ 925842 w 925842"/>
                    <a:gd name="connsiteY1-114" fmla="*/ 922248 h 1894231"/>
                    <a:gd name="connsiteX2-115" fmla="*/ 921868 w 925842"/>
                    <a:gd name="connsiteY2-116" fmla="*/ 1894231 h 1894231"/>
                    <a:gd name="connsiteX3-117" fmla="*/ 39077 w 925842"/>
                    <a:gd name="connsiteY3-118" fmla="*/ 971982 h 1894231"/>
                    <a:gd name="connsiteX4-119" fmla="*/ 0 w 925842"/>
                    <a:gd name="connsiteY4-120" fmla="*/ 0 h 1894231"/>
                    <a:gd name="connsiteX0-121" fmla="*/ 376 w 926218"/>
                    <a:gd name="connsiteY0-122" fmla="*/ 0 h 1894231"/>
                    <a:gd name="connsiteX1-123" fmla="*/ 926218 w 926218"/>
                    <a:gd name="connsiteY1-124" fmla="*/ 922248 h 1894231"/>
                    <a:gd name="connsiteX2-125" fmla="*/ 922244 w 926218"/>
                    <a:gd name="connsiteY2-126" fmla="*/ 1894231 h 1894231"/>
                    <a:gd name="connsiteX3-127" fmla="*/ 376 w 926218"/>
                    <a:gd name="connsiteY3-128" fmla="*/ 977843 h 1894231"/>
                    <a:gd name="connsiteX4-129" fmla="*/ 376 w 926218"/>
                    <a:gd name="connsiteY4-130" fmla="*/ 0 h 1894231"/>
                    <a:gd name="connsiteX0-131" fmla="*/ 376 w 926218"/>
                    <a:gd name="connsiteY0-132" fmla="*/ 0 h 1888370"/>
                    <a:gd name="connsiteX1-133" fmla="*/ 926218 w 926218"/>
                    <a:gd name="connsiteY1-134" fmla="*/ 922248 h 1888370"/>
                    <a:gd name="connsiteX2-135" fmla="*/ 889029 w 926218"/>
                    <a:gd name="connsiteY2-136" fmla="*/ 1888370 h 1888370"/>
                    <a:gd name="connsiteX3-137" fmla="*/ 376 w 926218"/>
                    <a:gd name="connsiteY3-138" fmla="*/ 977843 h 1888370"/>
                    <a:gd name="connsiteX4-139" fmla="*/ 376 w 926218"/>
                    <a:gd name="connsiteY4-140" fmla="*/ 0 h 1888370"/>
                    <a:gd name="connsiteX0-141" fmla="*/ 376 w 926532"/>
                    <a:gd name="connsiteY0-142" fmla="*/ 0 h 1909862"/>
                    <a:gd name="connsiteX1-143" fmla="*/ 926218 w 926532"/>
                    <a:gd name="connsiteY1-144" fmla="*/ 922248 h 1909862"/>
                    <a:gd name="connsiteX2-145" fmla="*/ 926152 w 926532"/>
                    <a:gd name="connsiteY2-146" fmla="*/ 1909862 h 1909862"/>
                    <a:gd name="connsiteX3-147" fmla="*/ 376 w 926532"/>
                    <a:gd name="connsiteY3-148" fmla="*/ 977843 h 1909862"/>
                    <a:gd name="connsiteX4-149" fmla="*/ 376 w 926532"/>
                    <a:gd name="connsiteY4-150" fmla="*/ 0 h 1909862"/>
                    <a:gd name="connsiteX0-151" fmla="*/ 31298 w 926193"/>
                    <a:gd name="connsiteY0-152" fmla="*/ 0 h 1909862"/>
                    <a:gd name="connsiteX1-153" fmla="*/ 925879 w 926193"/>
                    <a:gd name="connsiteY1-154" fmla="*/ 922248 h 1909862"/>
                    <a:gd name="connsiteX2-155" fmla="*/ 925813 w 926193"/>
                    <a:gd name="connsiteY2-156" fmla="*/ 1909862 h 1909862"/>
                    <a:gd name="connsiteX3-157" fmla="*/ 37 w 926193"/>
                    <a:gd name="connsiteY3-158" fmla="*/ 977843 h 1909862"/>
                    <a:gd name="connsiteX4-159" fmla="*/ 31298 w 926193"/>
                    <a:gd name="connsiteY4-160" fmla="*/ 0 h 1909862"/>
                    <a:gd name="connsiteX0-161" fmla="*/ 2190 w 926392"/>
                    <a:gd name="connsiteY0-162" fmla="*/ 0 h 1905954"/>
                    <a:gd name="connsiteX1-163" fmla="*/ 926078 w 926392"/>
                    <a:gd name="connsiteY1-164" fmla="*/ 918340 h 1905954"/>
                    <a:gd name="connsiteX2-165" fmla="*/ 926012 w 926392"/>
                    <a:gd name="connsiteY2-166" fmla="*/ 1905954 h 1905954"/>
                    <a:gd name="connsiteX3-167" fmla="*/ 236 w 926392"/>
                    <a:gd name="connsiteY3-168" fmla="*/ 973935 h 1905954"/>
                    <a:gd name="connsiteX4-169" fmla="*/ 2190 w 926392"/>
                    <a:gd name="connsiteY4-170" fmla="*/ 0 h 1905954"/>
                    <a:gd name="connsiteX0-171" fmla="*/ 2190 w 926392"/>
                    <a:gd name="connsiteY0-172" fmla="*/ 0 h 1905954"/>
                    <a:gd name="connsiteX1-173" fmla="*/ 926078 w 926392"/>
                    <a:gd name="connsiteY1-174" fmla="*/ 918340 h 1905954"/>
                    <a:gd name="connsiteX2-175" fmla="*/ 926012 w 926392"/>
                    <a:gd name="connsiteY2-176" fmla="*/ 1905954 h 1905954"/>
                    <a:gd name="connsiteX3-177" fmla="*/ 236 w 926392"/>
                    <a:gd name="connsiteY3-178" fmla="*/ 973935 h 1905954"/>
                    <a:gd name="connsiteX4-179" fmla="*/ 2190 w 926392"/>
                    <a:gd name="connsiteY4-180" fmla="*/ 0 h 190595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79BD28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sz="2655"/>
                </a:p>
              </p:txBody>
            </p:sp>
            <p:sp>
              <p:nvSpPr>
                <p:cNvPr id="36" name="矩形 92">
                  <a:extLst>
                    <a:ext uri="{FF2B5EF4-FFF2-40B4-BE49-F238E27FC236}">
                      <a16:creationId xmlns:a16="http://schemas.microsoft.com/office/drawing/2014/main" id="{BA3A41FB-D4F8-C02E-E87B-564FFA91E46E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-1" fmla="*/ 0 w 923822"/>
                    <a:gd name="connsiteY0-2" fmla="*/ 0 h 1866877"/>
                    <a:gd name="connsiteX1-3" fmla="*/ 923822 w 923822"/>
                    <a:gd name="connsiteY1-4" fmla="*/ 0 h 1866877"/>
                    <a:gd name="connsiteX2-5" fmla="*/ 923822 w 923822"/>
                    <a:gd name="connsiteY2-6" fmla="*/ 1866877 h 1866877"/>
                    <a:gd name="connsiteX3-7" fmla="*/ 0 w 923822"/>
                    <a:gd name="connsiteY3-8" fmla="*/ 956352 h 1866877"/>
                    <a:gd name="connsiteX4-9" fmla="*/ 0 w 923822"/>
                    <a:gd name="connsiteY4-10" fmla="*/ 0 h 1866877"/>
                    <a:gd name="connsiteX0-11" fmla="*/ 0 w 923822"/>
                    <a:gd name="connsiteY0-12" fmla="*/ 0 h 1866877"/>
                    <a:gd name="connsiteX1-13" fmla="*/ 923822 w 923822"/>
                    <a:gd name="connsiteY1-14" fmla="*/ 0 h 1866877"/>
                    <a:gd name="connsiteX2-15" fmla="*/ 923822 w 923822"/>
                    <a:gd name="connsiteY2-16" fmla="*/ 1866877 h 1866877"/>
                    <a:gd name="connsiteX3-17" fmla="*/ 0 w 923822"/>
                    <a:gd name="connsiteY3-18" fmla="*/ 956352 h 1866877"/>
                    <a:gd name="connsiteX4-19" fmla="*/ 0 w 923822"/>
                    <a:gd name="connsiteY4-20" fmla="*/ 0 h 1866877"/>
                    <a:gd name="connsiteX0-21" fmla="*/ 0 w 927697"/>
                    <a:gd name="connsiteY0-22" fmla="*/ 0 h 1866877"/>
                    <a:gd name="connsiteX1-23" fmla="*/ 927697 w 927697"/>
                    <a:gd name="connsiteY1-24" fmla="*/ 914400 h 1866877"/>
                    <a:gd name="connsiteX2-25" fmla="*/ 923822 w 927697"/>
                    <a:gd name="connsiteY2-26" fmla="*/ 1866877 h 1866877"/>
                    <a:gd name="connsiteX3-27" fmla="*/ 0 w 927697"/>
                    <a:gd name="connsiteY3-28" fmla="*/ 956352 h 1866877"/>
                    <a:gd name="connsiteX4-29" fmla="*/ 0 w 927697"/>
                    <a:gd name="connsiteY4-30" fmla="*/ 0 h 1866877"/>
                    <a:gd name="connsiteX0-31" fmla="*/ 0 w 927697"/>
                    <a:gd name="connsiteY0-32" fmla="*/ 0 h 1866877"/>
                    <a:gd name="connsiteX1-33" fmla="*/ 927697 w 927697"/>
                    <a:gd name="connsiteY1-34" fmla="*/ 1015139 h 1866877"/>
                    <a:gd name="connsiteX2-35" fmla="*/ 923822 w 927697"/>
                    <a:gd name="connsiteY2-36" fmla="*/ 1866877 h 1866877"/>
                    <a:gd name="connsiteX3-37" fmla="*/ 0 w 927697"/>
                    <a:gd name="connsiteY3-38" fmla="*/ 956352 h 1866877"/>
                    <a:gd name="connsiteX4-39" fmla="*/ 0 w 927697"/>
                    <a:gd name="connsiteY4-40" fmla="*/ 0 h 1866877"/>
                    <a:gd name="connsiteX0-41" fmla="*/ 0 w 923934"/>
                    <a:gd name="connsiteY0-42" fmla="*/ 0 h 1866877"/>
                    <a:gd name="connsiteX1-43" fmla="*/ 916073 w 923934"/>
                    <a:gd name="connsiteY1-44" fmla="*/ 910525 h 1866877"/>
                    <a:gd name="connsiteX2-45" fmla="*/ 923822 w 923934"/>
                    <a:gd name="connsiteY2-46" fmla="*/ 1866877 h 1866877"/>
                    <a:gd name="connsiteX3-47" fmla="*/ 0 w 923934"/>
                    <a:gd name="connsiteY3-48" fmla="*/ 956352 h 1866877"/>
                    <a:gd name="connsiteX4-49" fmla="*/ 0 w 923934"/>
                    <a:gd name="connsiteY4-50" fmla="*/ 0 h 1866877"/>
                    <a:gd name="connsiteX0-51" fmla="*/ 0 w 922003"/>
                    <a:gd name="connsiteY0-52" fmla="*/ 0 h 1894231"/>
                    <a:gd name="connsiteX1-53" fmla="*/ 916073 w 922003"/>
                    <a:gd name="connsiteY1-54" fmla="*/ 910525 h 1894231"/>
                    <a:gd name="connsiteX2-55" fmla="*/ 921868 w 922003"/>
                    <a:gd name="connsiteY2-56" fmla="*/ 1894231 h 1894231"/>
                    <a:gd name="connsiteX3-57" fmla="*/ 0 w 922003"/>
                    <a:gd name="connsiteY3-58" fmla="*/ 956352 h 1894231"/>
                    <a:gd name="connsiteX4-59" fmla="*/ 0 w 922003"/>
                    <a:gd name="connsiteY4-60" fmla="*/ 0 h 1894231"/>
                    <a:gd name="connsiteX0-61" fmla="*/ 0 w 922003"/>
                    <a:gd name="connsiteY0-62" fmla="*/ 0 h 1894231"/>
                    <a:gd name="connsiteX1-63" fmla="*/ 916073 w 922003"/>
                    <a:gd name="connsiteY1-64" fmla="*/ 910525 h 1894231"/>
                    <a:gd name="connsiteX2-65" fmla="*/ 921868 w 922003"/>
                    <a:gd name="connsiteY2-66" fmla="*/ 1894231 h 1894231"/>
                    <a:gd name="connsiteX3-67" fmla="*/ 3908 w 922003"/>
                    <a:gd name="connsiteY3-68" fmla="*/ 997382 h 1894231"/>
                    <a:gd name="connsiteX4-69" fmla="*/ 0 w 922003"/>
                    <a:gd name="connsiteY4-70" fmla="*/ 0 h 1894231"/>
                    <a:gd name="connsiteX0-71" fmla="*/ 0 w 922003"/>
                    <a:gd name="connsiteY0-72" fmla="*/ 0 h 1894231"/>
                    <a:gd name="connsiteX1-73" fmla="*/ 916073 w 922003"/>
                    <a:gd name="connsiteY1-74" fmla="*/ 910525 h 1894231"/>
                    <a:gd name="connsiteX2-75" fmla="*/ 921868 w 922003"/>
                    <a:gd name="connsiteY2-76" fmla="*/ 1894231 h 1894231"/>
                    <a:gd name="connsiteX3-77" fmla="*/ 64477 w 922003"/>
                    <a:gd name="connsiteY3-78" fmla="*/ 970028 h 1894231"/>
                    <a:gd name="connsiteX4-79" fmla="*/ 0 w 922003"/>
                    <a:gd name="connsiteY4-80" fmla="*/ 0 h 1894231"/>
                    <a:gd name="connsiteX0-81" fmla="*/ 0 w 922003"/>
                    <a:gd name="connsiteY0-82" fmla="*/ 0 h 1894231"/>
                    <a:gd name="connsiteX1-83" fmla="*/ 916073 w 922003"/>
                    <a:gd name="connsiteY1-84" fmla="*/ 910525 h 1894231"/>
                    <a:gd name="connsiteX2-85" fmla="*/ 921868 w 922003"/>
                    <a:gd name="connsiteY2-86" fmla="*/ 1894231 h 1894231"/>
                    <a:gd name="connsiteX3-87" fmla="*/ 7815 w 922003"/>
                    <a:gd name="connsiteY3-88" fmla="*/ 981752 h 1894231"/>
                    <a:gd name="connsiteX4-89" fmla="*/ 0 w 922003"/>
                    <a:gd name="connsiteY4-90" fmla="*/ 0 h 1894231"/>
                    <a:gd name="connsiteX0-91" fmla="*/ 0 w 925842"/>
                    <a:gd name="connsiteY0-92" fmla="*/ 0 h 1894231"/>
                    <a:gd name="connsiteX1-93" fmla="*/ 925842 w 925842"/>
                    <a:gd name="connsiteY1-94" fmla="*/ 922248 h 1894231"/>
                    <a:gd name="connsiteX2-95" fmla="*/ 921868 w 925842"/>
                    <a:gd name="connsiteY2-96" fmla="*/ 1894231 h 1894231"/>
                    <a:gd name="connsiteX3-97" fmla="*/ 7815 w 925842"/>
                    <a:gd name="connsiteY3-98" fmla="*/ 981752 h 1894231"/>
                    <a:gd name="connsiteX4-99" fmla="*/ 0 w 925842"/>
                    <a:gd name="connsiteY4-100" fmla="*/ 0 h 1894231"/>
                    <a:gd name="connsiteX0-101" fmla="*/ 0 w 925842"/>
                    <a:gd name="connsiteY0-102" fmla="*/ 0 h 1894231"/>
                    <a:gd name="connsiteX1-103" fmla="*/ 925842 w 925842"/>
                    <a:gd name="connsiteY1-104" fmla="*/ 922248 h 1894231"/>
                    <a:gd name="connsiteX2-105" fmla="*/ 921868 w 925842"/>
                    <a:gd name="connsiteY2-106" fmla="*/ 1894231 h 1894231"/>
                    <a:gd name="connsiteX3-107" fmla="*/ 7815 w 925842"/>
                    <a:gd name="connsiteY3-108" fmla="*/ 981752 h 1894231"/>
                    <a:gd name="connsiteX4-109" fmla="*/ 0 w 925842"/>
                    <a:gd name="connsiteY4-110" fmla="*/ 0 h 1894231"/>
                    <a:gd name="connsiteX0-111" fmla="*/ 0 w 925842"/>
                    <a:gd name="connsiteY0-112" fmla="*/ 0 h 1894231"/>
                    <a:gd name="connsiteX1-113" fmla="*/ 925842 w 925842"/>
                    <a:gd name="connsiteY1-114" fmla="*/ 922248 h 1894231"/>
                    <a:gd name="connsiteX2-115" fmla="*/ 921868 w 925842"/>
                    <a:gd name="connsiteY2-116" fmla="*/ 1894231 h 1894231"/>
                    <a:gd name="connsiteX3-117" fmla="*/ 39077 w 925842"/>
                    <a:gd name="connsiteY3-118" fmla="*/ 971982 h 1894231"/>
                    <a:gd name="connsiteX4-119" fmla="*/ 0 w 925842"/>
                    <a:gd name="connsiteY4-120" fmla="*/ 0 h 1894231"/>
                    <a:gd name="connsiteX0-121" fmla="*/ 376 w 926218"/>
                    <a:gd name="connsiteY0-122" fmla="*/ 0 h 1894231"/>
                    <a:gd name="connsiteX1-123" fmla="*/ 926218 w 926218"/>
                    <a:gd name="connsiteY1-124" fmla="*/ 922248 h 1894231"/>
                    <a:gd name="connsiteX2-125" fmla="*/ 922244 w 926218"/>
                    <a:gd name="connsiteY2-126" fmla="*/ 1894231 h 1894231"/>
                    <a:gd name="connsiteX3-127" fmla="*/ 376 w 926218"/>
                    <a:gd name="connsiteY3-128" fmla="*/ 977843 h 1894231"/>
                    <a:gd name="connsiteX4-129" fmla="*/ 376 w 926218"/>
                    <a:gd name="connsiteY4-130" fmla="*/ 0 h 1894231"/>
                    <a:gd name="connsiteX0-131" fmla="*/ 376 w 926218"/>
                    <a:gd name="connsiteY0-132" fmla="*/ 0 h 1888370"/>
                    <a:gd name="connsiteX1-133" fmla="*/ 926218 w 926218"/>
                    <a:gd name="connsiteY1-134" fmla="*/ 922248 h 1888370"/>
                    <a:gd name="connsiteX2-135" fmla="*/ 889029 w 926218"/>
                    <a:gd name="connsiteY2-136" fmla="*/ 1888370 h 1888370"/>
                    <a:gd name="connsiteX3-137" fmla="*/ 376 w 926218"/>
                    <a:gd name="connsiteY3-138" fmla="*/ 977843 h 1888370"/>
                    <a:gd name="connsiteX4-139" fmla="*/ 376 w 926218"/>
                    <a:gd name="connsiteY4-140" fmla="*/ 0 h 1888370"/>
                    <a:gd name="connsiteX0-141" fmla="*/ 376 w 926532"/>
                    <a:gd name="connsiteY0-142" fmla="*/ 0 h 1909862"/>
                    <a:gd name="connsiteX1-143" fmla="*/ 926218 w 926532"/>
                    <a:gd name="connsiteY1-144" fmla="*/ 922248 h 1909862"/>
                    <a:gd name="connsiteX2-145" fmla="*/ 926152 w 926532"/>
                    <a:gd name="connsiteY2-146" fmla="*/ 1909862 h 1909862"/>
                    <a:gd name="connsiteX3-147" fmla="*/ 376 w 926532"/>
                    <a:gd name="connsiteY3-148" fmla="*/ 977843 h 1909862"/>
                    <a:gd name="connsiteX4-149" fmla="*/ 376 w 926532"/>
                    <a:gd name="connsiteY4-150" fmla="*/ 0 h 1909862"/>
                    <a:gd name="connsiteX0-151" fmla="*/ 31298 w 926193"/>
                    <a:gd name="connsiteY0-152" fmla="*/ 0 h 1909862"/>
                    <a:gd name="connsiteX1-153" fmla="*/ 925879 w 926193"/>
                    <a:gd name="connsiteY1-154" fmla="*/ 922248 h 1909862"/>
                    <a:gd name="connsiteX2-155" fmla="*/ 925813 w 926193"/>
                    <a:gd name="connsiteY2-156" fmla="*/ 1909862 h 1909862"/>
                    <a:gd name="connsiteX3-157" fmla="*/ 37 w 926193"/>
                    <a:gd name="connsiteY3-158" fmla="*/ 977843 h 1909862"/>
                    <a:gd name="connsiteX4-159" fmla="*/ 31298 w 926193"/>
                    <a:gd name="connsiteY4-160" fmla="*/ 0 h 1909862"/>
                    <a:gd name="connsiteX0-161" fmla="*/ 2190 w 926392"/>
                    <a:gd name="connsiteY0-162" fmla="*/ 0 h 1905954"/>
                    <a:gd name="connsiteX1-163" fmla="*/ 926078 w 926392"/>
                    <a:gd name="connsiteY1-164" fmla="*/ 918340 h 1905954"/>
                    <a:gd name="connsiteX2-165" fmla="*/ 926012 w 926392"/>
                    <a:gd name="connsiteY2-166" fmla="*/ 1905954 h 1905954"/>
                    <a:gd name="connsiteX3-167" fmla="*/ 236 w 926392"/>
                    <a:gd name="connsiteY3-168" fmla="*/ 973935 h 1905954"/>
                    <a:gd name="connsiteX4-169" fmla="*/ 2190 w 926392"/>
                    <a:gd name="connsiteY4-170" fmla="*/ 0 h 1905954"/>
                    <a:gd name="connsiteX0-171" fmla="*/ 2190 w 926392"/>
                    <a:gd name="connsiteY0-172" fmla="*/ 0 h 1905954"/>
                    <a:gd name="connsiteX1-173" fmla="*/ 926078 w 926392"/>
                    <a:gd name="connsiteY1-174" fmla="*/ 918340 h 1905954"/>
                    <a:gd name="connsiteX2-175" fmla="*/ 926012 w 926392"/>
                    <a:gd name="connsiteY2-176" fmla="*/ 1905954 h 1905954"/>
                    <a:gd name="connsiteX3-177" fmla="*/ 236 w 926392"/>
                    <a:gd name="connsiteY3-178" fmla="*/ 973935 h 1905954"/>
                    <a:gd name="connsiteX4-179" fmla="*/ 2190 w 926392"/>
                    <a:gd name="connsiteY4-180" fmla="*/ 0 h 190595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79BD28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sz="2655"/>
                </a:p>
              </p:txBody>
            </p:sp>
            <p:grpSp>
              <p:nvGrpSpPr>
                <p:cNvPr id="37" name="组合 83">
                  <a:extLst>
                    <a:ext uri="{FF2B5EF4-FFF2-40B4-BE49-F238E27FC236}">
                      <a16:creationId xmlns:a16="http://schemas.microsoft.com/office/drawing/2014/main" id="{B18AC895-935C-2DA4-1161-96B1B9D6EFB9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38" name="直接连接符 84">
                    <a:extLst>
                      <a:ext uri="{FF2B5EF4-FFF2-40B4-BE49-F238E27FC236}">
                        <a16:creationId xmlns:a16="http://schemas.microsoft.com/office/drawing/2014/main" id="{E226BF32-3CA8-0BC3-B5D7-6C5BB8D835BD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79BD28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直接连接符 85">
                    <a:extLst>
                      <a:ext uri="{FF2B5EF4-FFF2-40B4-BE49-F238E27FC236}">
                        <a16:creationId xmlns:a16="http://schemas.microsoft.com/office/drawing/2014/main" id="{D1F4E25E-D340-7540-0A31-8AE6BA6B8780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79BD28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连接符 86">
                    <a:extLst>
                      <a:ext uri="{FF2B5EF4-FFF2-40B4-BE49-F238E27FC236}">
                        <a16:creationId xmlns:a16="http://schemas.microsoft.com/office/drawing/2014/main" id="{E12B7558-3E0A-9927-72A9-80108991A1FF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79BD28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直接连接符 87">
                    <a:extLst>
                      <a:ext uri="{FF2B5EF4-FFF2-40B4-BE49-F238E27FC236}">
                        <a16:creationId xmlns:a16="http://schemas.microsoft.com/office/drawing/2014/main" id="{E74BEE85-01B0-FBA2-3AC1-1B1F26723A84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79BD28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直接连接符 88">
                    <a:extLst>
                      <a:ext uri="{FF2B5EF4-FFF2-40B4-BE49-F238E27FC236}">
                        <a16:creationId xmlns:a16="http://schemas.microsoft.com/office/drawing/2014/main" id="{4DBA7269-F939-F091-5589-F367156DA7DE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79BD28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直接连接符 89">
                    <a:extLst>
                      <a:ext uri="{FF2B5EF4-FFF2-40B4-BE49-F238E27FC236}">
                        <a16:creationId xmlns:a16="http://schemas.microsoft.com/office/drawing/2014/main" id="{D9AAFD6B-8B3C-4279-6C2B-4E82EDB67687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79BD28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32" name="矩形 9">
              <a:extLst>
                <a:ext uri="{FF2B5EF4-FFF2-40B4-BE49-F238E27FC236}">
                  <a16:creationId xmlns:a16="http://schemas.microsoft.com/office/drawing/2014/main" id="{B36F9070-2A8D-382F-B148-B66BF2E7F4D3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-1" fmla="*/ 647422 w 2499492"/>
                <a:gd name="connsiteY0-2" fmla="*/ 0 h 2512841"/>
                <a:gd name="connsiteX1-3" fmla="*/ 2499492 w 2499492"/>
                <a:gd name="connsiteY1-4" fmla="*/ 13349 h 2512841"/>
                <a:gd name="connsiteX2-5" fmla="*/ 2499492 w 2499492"/>
                <a:gd name="connsiteY2-6" fmla="*/ 2512841 h 2512841"/>
                <a:gd name="connsiteX3-7" fmla="*/ 0 w 2499492"/>
                <a:gd name="connsiteY3-8" fmla="*/ 2512841 h 2512841"/>
                <a:gd name="connsiteX4-9" fmla="*/ 647422 w 2499492"/>
                <a:gd name="connsiteY4-10" fmla="*/ 0 h 2512841"/>
                <a:gd name="connsiteX0-11" fmla="*/ 647422 w 2499492"/>
                <a:gd name="connsiteY0-12" fmla="*/ 0 h 2512841"/>
                <a:gd name="connsiteX1-13" fmla="*/ 1865419 w 2499492"/>
                <a:gd name="connsiteY1-14" fmla="*/ 0 h 2512841"/>
                <a:gd name="connsiteX2-15" fmla="*/ 2499492 w 2499492"/>
                <a:gd name="connsiteY2-16" fmla="*/ 2512841 h 2512841"/>
                <a:gd name="connsiteX3-17" fmla="*/ 0 w 2499492"/>
                <a:gd name="connsiteY3-18" fmla="*/ 2512841 h 2512841"/>
                <a:gd name="connsiteX4-19" fmla="*/ 647422 w 2499492"/>
                <a:gd name="connsiteY4-20" fmla="*/ 0 h 251284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79BD28">
                    <a:alpha val="61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655"/>
            </a:p>
          </p:txBody>
        </p:sp>
      </p:grpSp>
      <p:pic>
        <p:nvPicPr>
          <p:cNvPr id="44" name="图形 38">
            <a:extLst>
              <a:ext uri="{FF2B5EF4-FFF2-40B4-BE49-F238E27FC236}">
                <a16:creationId xmlns:a16="http://schemas.microsoft.com/office/drawing/2014/main" id="{04B375CD-B4A4-532C-CC8B-52AD3A87C9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16844" y="1627529"/>
            <a:ext cx="657735" cy="657735"/>
          </a:xfrm>
          <a:prstGeom prst="rect">
            <a:avLst/>
          </a:prstGeom>
          <a:effectLst>
            <a:outerShdw blurRad="25400" dist="25400" dir="5400000" algn="t" rotWithShape="0">
              <a:prstClr val="black">
                <a:alpha val="60000"/>
              </a:prstClr>
            </a:outerShdw>
          </a:effectLst>
        </p:spPr>
      </p:pic>
      <p:pic>
        <p:nvPicPr>
          <p:cNvPr id="45" name="图形 32">
            <a:extLst>
              <a:ext uri="{FF2B5EF4-FFF2-40B4-BE49-F238E27FC236}">
                <a16:creationId xmlns:a16="http://schemas.microsoft.com/office/drawing/2014/main" id="{1E1DF1CC-E948-3519-F9B9-92BBBB514B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64676" y="1627528"/>
            <a:ext cx="686671" cy="657735"/>
          </a:xfrm>
          <a:prstGeom prst="rect">
            <a:avLst/>
          </a:prstGeom>
          <a:effectLst>
            <a:outerShdw blurRad="25400" dist="25400" dir="5400000" algn="t" rotWithShape="0">
              <a:prstClr val="black">
                <a:alpha val="60000"/>
              </a:prstClr>
            </a:outerShdw>
          </a:effectLst>
        </p:spPr>
      </p:pic>
      <p:sp>
        <p:nvSpPr>
          <p:cNvPr id="47" name="矩形 13">
            <a:extLst>
              <a:ext uri="{FF2B5EF4-FFF2-40B4-BE49-F238E27FC236}">
                <a16:creationId xmlns:a16="http://schemas.microsoft.com/office/drawing/2014/main" id="{9F588A31-FF1E-97A1-A4A8-9F80D8A1927F}"/>
              </a:ext>
            </a:extLst>
          </p:cNvPr>
          <p:cNvSpPr/>
          <p:nvPr/>
        </p:nvSpPr>
        <p:spPr>
          <a:xfrm>
            <a:off x="579651" y="200326"/>
            <a:ext cx="7140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Endpoint Security Posture</a:t>
            </a:r>
          </a:p>
        </p:txBody>
      </p:sp>
    </p:spTree>
    <p:extLst>
      <p:ext uri="{BB962C8B-B14F-4D97-AF65-F5344CB8AC3E}">
        <p14:creationId xmlns:p14="http://schemas.microsoft.com/office/powerpoint/2010/main" val="13279649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56DDBF-D5A5-5A7F-FF32-83A8101CB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A25086-2B12-3159-2334-0D7F54A790E5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954DA2-FABC-CA04-1AF6-B3FDB4124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/>
          </a:p>
        </p:txBody>
      </p:sp>
      <p:sp>
        <p:nvSpPr>
          <p:cNvPr id="6" name="矩形 15">
            <a:extLst>
              <a:ext uri="{FF2B5EF4-FFF2-40B4-BE49-F238E27FC236}">
                <a16:creationId xmlns:a16="http://schemas.microsoft.com/office/drawing/2014/main" id="{D92C2DC6-C22A-5234-3448-C31B649676B4}"/>
              </a:ext>
            </a:extLst>
          </p:cNvPr>
          <p:cNvSpPr/>
          <p:nvPr/>
        </p:nvSpPr>
        <p:spPr>
          <a:xfrm>
            <a:off x="579651" y="200326"/>
            <a:ext cx="7140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Endpoint Security Posture</a:t>
            </a:r>
          </a:p>
        </p:txBody>
      </p:sp>
      <p:pic>
        <p:nvPicPr>
          <p:cNvPr id="7" name="图片 47" descr="银色的笔记本电脑&#10;&#10;描述已自动生成">
            <a:extLst>
              <a:ext uri="{FF2B5EF4-FFF2-40B4-BE49-F238E27FC236}">
                <a16:creationId xmlns:a16="http://schemas.microsoft.com/office/drawing/2014/main" id="{5072B78F-0214-1DF0-58AB-D7B54F2CC3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10" t="19240" r="12445" b="10105"/>
          <a:stretch/>
        </p:blipFill>
        <p:spPr>
          <a:xfrm>
            <a:off x="4832580" y="1307639"/>
            <a:ext cx="2278894" cy="1530317"/>
          </a:xfrm>
          <a:prstGeom prst="rect">
            <a:avLst/>
          </a:prstGeom>
        </p:spPr>
      </p:pic>
      <p:sp>
        <p:nvSpPr>
          <p:cNvPr id="9" name="Freeform 114">
            <a:extLst>
              <a:ext uri="{FF2B5EF4-FFF2-40B4-BE49-F238E27FC236}">
                <a16:creationId xmlns:a16="http://schemas.microsoft.com/office/drawing/2014/main" id="{F671C8A7-C3D9-C273-C72F-BD240E151FFD}"/>
              </a:ext>
            </a:extLst>
          </p:cNvPr>
          <p:cNvSpPr>
            <a:spLocks noEditPoints="1"/>
          </p:cNvSpPr>
          <p:nvPr/>
        </p:nvSpPr>
        <p:spPr bwMode="auto">
          <a:xfrm>
            <a:off x="6124823" y="1636659"/>
            <a:ext cx="424161" cy="475675"/>
          </a:xfrm>
          <a:custGeom>
            <a:avLst/>
            <a:gdLst>
              <a:gd name="T0" fmla="*/ 237 w 428"/>
              <a:gd name="T1" fmla="*/ 443 h 481"/>
              <a:gd name="T2" fmla="*/ 214 w 428"/>
              <a:gd name="T3" fmla="*/ 450 h 481"/>
              <a:gd name="T4" fmla="*/ 192 w 428"/>
              <a:gd name="T5" fmla="*/ 442 h 481"/>
              <a:gd name="T6" fmla="*/ 34 w 428"/>
              <a:gd name="T7" fmla="*/ 124 h 481"/>
              <a:gd name="T8" fmla="*/ 34 w 428"/>
              <a:gd name="T9" fmla="*/ 66 h 481"/>
              <a:gd name="T10" fmla="*/ 114 w 428"/>
              <a:gd name="T11" fmla="*/ 45 h 481"/>
              <a:gd name="T12" fmla="*/ 214 w 428"/>
              <a:gd name="T13" fmla="*/ 32 h 481"/>
              <a:gd name="T14" fmla="*/ 393 w 428"/>
              <a:gd name="T15" fmla="*/ 66 h 481"/>
              <a:gd name="T16" fmla="*/ 394 w 428"/>
              <a:gd name="T17" fmla="*/ 131 h 481"/>
              <a:gd name="T18" fmla="*/ 237 w 428"/>
              <a:gd name="T19" fmla="*/ 443 h 481"/>
              <a:gd name="T20" fmla="*/ 425 w 428"/>
              <a:gd name="T21" fmla="*/ 130 h 481"/>
              <a:gd name="T22" fmla="*/ 424 w 428"/>
              <a:gd name="T23" fmla="*/ 54 h 481"/>
              <a:gd name="T24" fmla="*/ 413 w 428"/>
              <a:gd name="T25" fmla="*/ 39 h 481"/>
              <a:gd name="T26" fmla="*/ 216 w 428"/>
              <a:gd name="T27" fmla="*/ 0 h 481"/>
              <a:gd name="T28" fmla="*/ 214 w 428"/>
              <a:gd name="T29" fmla="*/ 0 h 481"/>
              <a:gd name="T30" fmla="*/ 107 w 428"/>
              <a:gd name="T31" fmla="*/ 15 h 481"/>
              <a:gd name="T32" fmla="*/ 14 w 428"/>
              <a:gd name="T33" fmla="*/ 39 h 481"/>
              <a:gd name="T34" fmla="*/ 3 w 428"/>
              <a:gd name="T35" fmla="*/ 54 h 481"/>
              <a:gd name="T36" fmla="*/ 2 w 428"/>
              <a:gd name="T37" fmla="*/ 123 h 481"/>
              <a:gd name="T38" fmla="*/ 177 w 428"/>
              <a:gd name="T39" fmla="*/ 470 h 481"/>
              <a:gd name="T40" fmla="*/ 214 w 428"/>
              <a:gd name="T41" fmla="*/ 481 h 481"/>
              <a:gd name="T42" fmla="*/ 252 w 428"/>
              <a:gd name="T43" fmla="*/ 470 h 481"/>
              <a:gd name="T44" fmla="*/ 425 w 428"/>
              <a:gd name="T45" fmla="*/ 130 h 481"/>
              <a:gd name="T46" fmla="*/ 324 w 428"/>
              <a:gd name="T47" fmla="*/ 137 h 481"/>
              <a:gd name="T48" fmla="*/ 183 w 428"/>
              <a:gd name="T49" fmla="*/ 279 h 481"/>
              <a:gd name="T50" fmla="*/ 114 w 428"/>
              <a:gd name="T51" fmla="*/ 210 h 481"/>
              <a:gd name="T52" fmla="*/ 84 w 428"/>
              <a:gd name="T53" fmla="*/ 209 h 481"/>
              <a:gd name="T54" fmla="*/ 84 w 428"/>
              <a:gd name="T55" fmla="*/ 239 h 481"/>
              <a:gd name="T56" fmla="*/ 168 w 428"/>
              <a:gd name="T57" fmla="*/ 324 h 481"/>
              <a:gd name="T58" fmla="*/ 183 w 428"/>
              <a:gd name="T59" fmla="*/ 330 h 481"/>
              <a:gd name="T60" fmla="*/ 198 w 428"/>
              <a:gd name="T61" fmla="*/ 324 h 481"/>
              <a:gd name="T62" fmla="*/ 354 w 428"/>
              <a:gd name="T63" fmla="*/ 167 h 481"/>
              <a:gd name="T64" fmla="*/ 354 w 428"/>
              <a:gd name="T65" fmla="*/ 137 h 481"/>
              <a:gd name="T66" fmla="*/ 324 w 428"/>
              <a:gd name="T67" fmla="*/ 137 h 4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28" h="481">
                <a:moveTo>
                  <a:pt x="237" y="443"/>
                </a:moveTo>
                <a:cubicBezTo>
                  <a:pt x="227" y="448"/>
                  <a:pt x="220" y="450"/>
                  <a:pt x="214" y="450"/>
                </a:cubicBezTo>
                <a:cubicBezTo>
                  <a:pt x="208" y="450"/>
                  <a:pt x="202" y="448"/>
                  <a:pt x="192" y="442"/>
                </a:cubicBezTo>
                <a:cubicBezTo>
                  <a:pt x="31" y="354"/>
                  <a:pt x="32" y="305"/>
                  <a:pt x="34" y="124"/>
                </a:cubicBezTo>
                <a:cubicBezTo>
                  <a:pt x="34" y="106"/>
                  <a:pt x="34" y="86"/>
                  <a:pt x="34" y="66"/>
                </a:cubicBezTo>
                <a:cubicBezTo>
                  <a:pt x="59" y="58"/>
                  <a:pt x="86" y="52"/>
                  <a:pt x="114" y="45"/>
                </a:cubicBezTo>
                <a:cubicBezTo>
                  <a:pt x="144" y="38"/>
                  <a:pt x="178" y="34"/>
                  <a:pt x="214" y="32"/>
                </a:cubicBezTo>
                <a:cubicBezTo>
                  <a:pt x="283" y="39"/>
                  <a:pt x="336" y="49"/>
                  <a:pt x="393" y="66"/>
                </a:cubicBezTo>
                <a:cubicBezTo>
                  <a:pt x="393" y="89"/>
                  <a:pt x="393" y="111"/>
                  <a:pt x="394" y="131"/>
                </a:cubicBezTo>
                <a:cubicBezTo>
                  <a:pt x="396" y="313"/>
                  <a:pt x="397" y="356"/>
                  <a:pt x="237" y="443"/>
                </a:cubicBezTo>
                <a:moveTo>
                  <a:pt x="425" y="130"/>
                </a:moveTo>
                <a:cubicBezTo>
                  <a:pt x="425" y="107"/>
                  <a:pt x="424" y="82"/>
                  <a:pt x="424" y="54"/>
                </a:cubicBezTo>
                <a:cubicBezTo>
                  <a:pt x="424" y="47"/>
                  <a:pt x="420" y="41"/>
                  <a:pt x="413" y="39"/>
                </a:cubicBezTo>
                <a:cubicBezTo>
                  <a:pt x="349" y="20"/>
                  <a:pt x="292" y="9"/>
                  <a:pt x="216" y="0"/>
                </a:cubicBezTo>
                <a:cubicBezTo>
                  <a:pt x="215" y="0"/>
                  <a:pt x="214" y="0"/>
                  <a:pt x="214" y="0"/>
                </a:cubicBezTo>
                <a:cubicBezTo>
                  <a:pt x="175" y="2"/>
                  <a:pt x="139" y="7"/>
                  <a:pt x="107" y="15"/>
                </a:cubicBezTo>
                <a:cubicBezTo>
                  <a:pt x="74" y="22"/>
                  <a:pt x="43" y="30"/>
                  <a:pt x="14" y="39"/>
                </a:cubicBezTo>
                <a:cubicBezTo>
                  <a:pt x="7" y="41"/>
                  <a:pt x="3" y="47"/>
                  <a:pt x="3" y="54"/>
                </a:cubicBezTo>
                <a:cubicBezTo>
                  <a:pt x="3" y="79"/>
                  <a:pt x="3" y="102"/>
                  <a:pt x="2" y="123"/>
                </a:cubicBezTo>
                <a:cubicBezTo>
                  <a:pt x="0" y="304"/>
                  <a:pt x="0" y="372"/>
                  <a:pt x="177" y="470"/>
                </a:cubicBezTo>
                <a:cubicBezTo>
                  <a:pt x="192" y="478"/>
                  <a:pt x="203" y="481"/>
                  <a:pt x="214" y="481"/>
                </a:cubicBezTo>
                <a:cubicBezTo>
                  <a:pt x="226" y="481"/>
                  <a:pt x="237" y="478"/>
                  <a:pt x="252" y="470"/>
                </a:cubicBezTo>
                <a:cubicBezTo>
                  <a:pt x="428" y="375"/>
                  <a:pt x="428" y="318"/>
                  <a:pt x="425" y="130"/>
                </a:cubicBezTo>
                <a:moveTo>
                  <a:pt x="324" y="137"/>
                </a:moveTo>
                <a:cubicBezTo>
                  <a:pt x="183" y="279"/>
                  <a:pt x="183" y="279"/>
                  <a:pt x="183" y="279"/>
                </a:cubicBezTo>
                <a:cubicBezTo>
                  <a:pt x="114" y="210"/>
                  <a:pt x="114" y="210"/>
                  <a:pt x="114" y="210"/>
                </a:cubicBezTo>
                <a:cubicBezTo>
                  <a:pt x="105" y="201"/>
                  <a:pt x="92" y="201"/>
                  <a:pt x="84" y="209"/>
                </a:cubicBezTo>
                <a:cubicBezTo>
                  <a:pt x="76" y="218"/>
                  <a:pt x="76" y="231"/>
                  <a:pt x="84" y="239"/>
                </a:cubicBezTo>
                <a:cubicBezTo>
                  <a:pt x="168" y="324"/>
                  <a:pt x="168" y="324"/>
                  <a:pt x="168" y="324"/>
                </a:cubicBezTo>
                <a:cubicBezTo>
                  <a:pt x="172" y="328"/>
                  <a:pt x="177" y="330"/>
                  <a:pt x="183" y="330"/>
                </a:cubicBezTo>
                <a:cubicBezTo>
                  <a:pt x="189" y="330"/>
                  <a:pt x="194" y="328"/>
                  <a:pt x="198" y="324"/>
                </a:cubicBezTo>
                <a:cubicBezTo>
                  <a:pt x="354" y="167"/>
                  <a:pt x="354" y="167"/>
                  <a:pt x="354" y="167"/>
                </a:cubicBezTo>
                <a:cubicBezTo>
                  <a:pt x="362" y="159"/>
                  <a:pt x="362" y="145"/>
                  <a:pt x="354" y="137"/>
                </a:cubicBezTo>
                <a:cubicBezTo>
                  <a:pt x="346" y="129"/>
                  <a:pt x="333" y="129"/>
                  <a:pt x="324" y="137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9">
            <a:extLst>
              <a:ext uri="{FF2B5EF4-FFF2-40B4-BE49-F238E27FC236}">
                <a16:creationId xmlns:a16="http://schemas.microsoft.com/office/drawing/2014/main" id="{A1075032-C622-A521-77D0-CA5566FAA78B}"/>
              </a:ext>
            </a:extLst>
          </p:cNvPr>
          <p:cNvSpPr>
            <a:spLocks noEditPoints="1"/>
          </p:cNvSpPr>
          <p:nvPr/>
        </p:nvSpPr>
        <p:spPr bwMode="auto">
          <a:xfrm>
            <a:off x="5494573" y="1636659"/>
            <a:ext cx="457429" cy="475675"/>
          </a:xfrm>
          <a:custGeom>
            <a:avLst/>
            <a:gdLst>
              <a:gd name="T0" fmla="*/ 293 w 347"/>
              <a:gd name="T1" fmla="*/ 151 h 360"/>
              <a:gd name="T2" fmla="*/ 289 w 347"/>
              <a:gd name="T3" fmla="*/ 26 h 360"/>
              <a:gd name="T4" fmla="*/ 25 w 347"/>
              <a:gd name="T5" fmla="*/ 29 h 360"/>
              <a:gd name="T6" fmla="*/ 28 w 347"/>
              <a:gd name="T7" fmla="*/ 334 h 360"/>
              <a:gd name="T8" fmla="*/ 157 w 347"/>
              <a:gd name="T9" fmla="*/ 347 h 360"/>
              <a:gd name="T10" fmla="*/ 12 w 347"/>
              <a:gd name="T11" fmla="*/ 360 h 360"/>
              <a:gd name="T12" fmla="*/ 0 w 347"/>
              <a:gd name="T13" fmla="*/ 13 h 360"/>
              <a:gd name="T14" fmla="*/ 306 w 347"/>
              <a:gd name="T15" fmla="*/ 0 h 360"/>
              <a:gd name="T16" fmla="*/ 318 w 347"/>
              <a:gd name="T17" fmla="*/ 151 h 360"/>
              <a:gd name="T18" fmla="*/ 59 w 347"/>
              <a:gd name="T19" fmla="*/ 83 h 360"/>
              <a:gd name="T20" fmla="*/ 261 w 347"/>
              <a:gd name="T21" fmla="*/ 96 h 360"/>
              <a:gd name="T22" fmla="*/ 59 w 347"/>
              <a:gd name="T23" fmla="*/ 109 h 360"/>
              <a:gd name="T24" fmla="*/ 59 w 347"/>
              <a:gd name="T25" fmla="*/ 83 h 360"/>
              <a:gd name="T26" fmla="*/ 146 w 347"/>
              <a:gd name="T27" fmla="*/ 166 h 360"/>
              <a:gd name="T28" fmla="*/ 146 w 347"/>
              <a:gd name="T29" fmla="*/ 191 h 360"/>
              <a:gd name="T30" fmla="*/ 48 w 347"/>
              <a:gd name="T31" fmla="*/ 179 h 360"/>
              <a:gd name="T32" fmla="*/ 61 w 347"/>
              <a:gd name="T33" fmla="*/ 249 h 360"/>
              <a:gd name="T34" fmla="*/ 159 w 347"/>
              <a:gd name="T35" fmla="*/ 261 h 360"/>
              <a:gd name="T36" fmla="*/ 61 w 347"/>
              <a:gd name="T37" fmla="*/ 274 h 360"/>
              <a:gd name="T38" fmla="*/ 61 w 347"/>
              <a:gd name="T39" fmla="*/ 249 h 360"/>
              <a:gd name="T40" fmla="*/ 200 w 347"/>
              <a:gd name="T41" fmla="*/ 166 h 360"/>
              <a:gd name="T42" fmla="*/ 200 w 347"/>
              <a:gd name="T43" fmla="*/ 191 h 360"/>
              <a:gd name="T44" fmla="*/ 170 w 347"/>
              <a:gd name="T45" fmla="*/ 179 h 360"/>
              <a:gd name="T46" fmla="*/ 191 w 347"/>
              <a:gd name="T47" fmla="*/ 253 h 360"/>
              <a:gd name="T48" fmla="*/ 210 w 347"/>
              <a:gd name="T49" fmla="*/ 232 h 360"/>
              <a:gd name="T50" fmla="*/ 223 w 347"/>
              <a:gd name="T51" fmla="*/ 205 h 360"/>
              <a:gd name="T52" fmla="*/ 269 w 347"/>
              <a:gd name="T53" fmla="*/ 205 h 360"/>
              <a:gd name="T54" fmla="*/ 316 w 347"/>
              <a:gd name="T55" fmla="*/ 205 h 360"/>
              <a:gd name="T56" fmla="*/ 328 w 347"/>
              <a:gd name="T57" fmla="*/ 232 h 360"/>
              <a:gd name="T58" fmla="*/ 347 w 347"/>
              <a:gd name="T59" fmla="*/ 253 h 360"/>
              <a:gd name="T60" fmla="*/ 346 w 347"/>
              <a:gd name="T61" fmla="*/ 285 h 360"/>
              <a:gd name="T62" fmla="*/ 328 w 347"/>
              <a:gd name="T63" fmla="*/ 310 h 360"/>
              <a:gd name="T64" fmla="*/ 314 w 347"/>
              <a:gd name="T65" fmla="*/ 334 h 360"/>
              <a:gd name="T66" fmla="*/ 269 w 347"/>
              <a:gd name="T67" fmla="*/ 334 h 360"/>
              <a:gd name="T68" fmla="*/ 224 w 347"/>
              <a:gd name="T69" fmla="*/ 334 h 360"/>
              <a:gd name="T70" fmla="*/ 210 w 347"/>
              <a:gd name="T71" fmla="*/ 310 h 360"/>
              <a:gd name="T72" fmla="*/ 192 w 347"/>
              <a:gd name="T73" fmla="*/ 285 h 360"/>
              <a:gd name="T74" fmla="*/ 191 w 347"/>
              <a:gd name="T75" fmla="*/ 253 h 360"/>
              <a:gd name="T76" fmla="*/ 296 w 347"/>
              <a:gd name="T77" fmla="*/ 269 h 360"/>
              <a:gd name="T78" fmla="*/ 242 w 347"/>
              <a:gd name="T79" fmla="*/ 269 h 360"/>
              <a:gd name="T80" fmla="*/ 269 w 347"/>
              <a:gd name="T81" fmla="*/ 296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347" h="360">
                <a:moveTo>
                  <a:pt x="306" y="164"/>
                </a:moveTo>
                <a:cubicBezTo>
                  <a:pt x="298" y="164"/>
                  <a:pt x="293" y="158"/>
                  <a:pt x="293" y="151"/>
                </a:cubicBezTo>
                <a:cubicBezTo>
                  <a:pt x="293" y="29"/>
                  <a:pt x="293" y="29"/>
                  <a:pt x="293" y="29"/>
                </a:cubicBezTo>
                <a:cubicBezTo>
                  <a:pt x="293" y="27"/>
                  <a:pt x="291" y="26"/>
                  <a:pt x="289" y="26"/>
                </a:cubicBezTo>
                <a:cubicBezTo>
                  <a:pt x="28" y="26"/>
                  <a:pt x="28" y="26"/>
                  <a:pt x="28" y="26"/>
                </a:cubicBezTo>
                <a:cubicBezTo>
                  <a:pt x="27" y="26"/>
                  <a:pt x="25" y="27"/>
                  <a:pt x="25" y="29"/>
                </a:cubicBezTo>
                <a:cubicBezTo>
                  <a:pt x="25" y="331"/>
                  <a:pt x="25" y="331"/>
                  <a:pt x="25" y="331"/>
                </a:cubicBezTo>
                <a:cubicBezTo>
                  <a:pt x="25" y="333"/>
                  <a:pt x="27" y="334"/>
                  <a:pt x="28" y="334"/>
                </a:cubicBezTo>
                <a:cubicBezTo>
                  <a:pt x="145" y="334"/>
                  <a:pt x="145" y="334"/>
                  <a:pt x="145" y="334"/>
                </a:cubicBezTo>
                <a:cubicBezTo>
                  <a:pt x="152" y="334"/>
                  <a:pt x="157" y="340"/>
                  <a:pt x="157" y="347"/>
                </a:cubicBezTo>
                <a:cubicBezTo>
                  <a:pt x="157" y="354"/>
                  <a:pt x="152" y="360"/>
                  <a:pt x="145" y="360"/>
                </a:cubicBezTo>
                <a:cubicBezTo>
                  <a:pt x="12" y="360"/>
                  <a:pt x="12" y="360"/>
                  <a:pt x="12" y="360"/>
                </a:cubicBezTo>
                <a:cubicBezTo>
                  <a:pt x="5" y="360"/>
                  <a:pt x="0" y="354"/>
                  <a:pt x="0" y="34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2" y="0"/>
                </a:cubicBezTo>
                <a:cubicBezTo>
                  <a:pt x="306" y="0"/>
                  <a:pt x="306" y="0"/>
                  <a:pt x="306" y="0"/>
                </a:cubicBezTo>
                <a:cubicBezTo>
                  <a:pt x="313" y="0"/>
                  <a:pt x="318" y="6"/>
                  <a:pt x="318" y="13"/>
                </a:cubicBezTo>
                <a:cubicBezTo>
                  <a:pt x="318" y="151"/>
                  <a:pt x="318" y="151"/>
                  <a:pt x="318" y="151"/>
                </a:cubicBezTo>
                <a:cubicBezTo>
                  <a:pt x="318" y="158"/>
                  <a:pt x="313" y="164"/>
                  <a:pt x="306" y="164"/>
                </a:cubicBezTo>
                <a:close/>
                <a:moveTo>
                  <a:pt x="59" y="83"/>
                </a:moveTo>
                <a:cubicBezTo>
                  <a:pt x="248" y="83"/>
                  <a:pt x="248" y="83"/>
                  <a:pt x="248" y="83"/>
                </a:cubicBezTo>
                <a:cubicBezTo>
                  <a:pt x="255" y="83"/>
                  <a:pt x="261" y="89"/>
                  <a:pt x="261" y="96"/>
                </a:cubicBezTo>
                <a:cubicBezTo>
                  <a:pt x="261" y="103"/>
                  <a:pt x="255" y="109"/>
                  <a:pt x="248" y="10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1" y="109"/>
                  <a:pt x="46" y="103"/>
                  <a:pt x="46" y="96"/>
                </a:cubicBezTo>
                <a:cubicBezTo>
                  <a:pt x="46" y="89"/>
                  <a:pt x="51" y="83"/>
                  <a:pt x="59" y="83"/>
                </a:cubicBezTo>
                <a:close/>
                <a:moveTo>
                  <a:pt x="61" y="166"/>
                </a:moveTo>
                <a:cubicBezTo>
                  <a:pt x="146" y="166"/>
                  <a:pt x="146" y="166"/>
                  <a:pt x="146" y="166"/>
                </a:cubicBezTo>
                <a:cubicBezTo>
                  <a:pt x="153" y="166"/>
                  <a:pt x="159" y="172"/>
                  <a:pt x="159" y="179"/>
                </a:cubicBezTo>
                <a:cubicBezTo>
                  <a:pt x="159" y="186"/>
                  <a:pt x="153" y="191"/>
                  <a:pt x="146" y="191"/>
                </a:cubicBezTo>
                <a:cubicBezTo>
                  <a:pt x="61" y="191"/>
                  <a:pt x="61" y="191"/>
                  <a:pt x="61" y="191"/>
                </a:cubicBezTo>
                <a:cubicBezTo>
                  <a:pt x="53" y="191"/>
                  <a:pt x="48" y="186"/>
                  <a:pt x="48" y="179"/>
                </a:cubicBezTo>
                <a:cubicBezTo>
                  <a:pt x="48" y="172"/>
                  <a:pt x="53" y="166"/>
                  <a:pt x="61" y="166"/>
                </a:cubicBezTo>
                <a:close/>
                <a:moveTo>
                  <a:pt x="61" y="249"/>
                </a:moveTo>
                <a:cubicBezTo>
                  <a:pt x="146" y="249"/>
                  <a:pt x="146" y="249"/>
                  <a:pt x="146" y="249"/>
                </a:cubicBezTo>
                <a:cubicBezTo>
                  <a:pt x="153" y="249"/>
                  <a:pt x="159" y="254"/>
                  <a:pt x="159" y="261"/>
                </a:cubicBezTo>
                <a:cubicBezTo>
                  <a:pt x="159" y="268"/>
                  <a:pt x="153" y="274"/>
                  <a:pt x="146" y="274"/>
                </a:cubicBezTo>
                <a:cubicBezTo>
                  <a:pt x="61" y="274"/>
                  <a:pt x="61" y="274"/>
                  <a:pt x="61" y="274"/>
                </a:cubicBezTo>
                <a:cubicBezTo>
                  <a:pt x="53" y="274"/>
                  <a:pt x="48" y="268"/>
                  <a:pt x="48" y="261"/>
                </a:cubicBezTo>
                <a:cubicBezTo>
                  <a:pt x="48" y="254"/>
                  <a:pt x="53" y="249"/>
                  <a:pt x="61" y="249"/>
                </a:cubicBezTo>
                <a:close/>
                <a:moveTo>
                  <a:pt x="183" y="166"/>
                </a:moveTo>
                <a:cubicBezTo>
                  <a:pt x="200" y="166"/>
                  <a:pt x="200" y="166"/>
                  <a:pt x="200" y="166"/>
                </a:cubicBezTo>
                <a:cubicBezTo>
                  <a:pt x="207" y="166"/>
                  <a:pt x="213" y="172"/>
                  <a:pt x="213" y="179"/>
                </a:cubicBezTo>
                <a:cubicBezTo>
                  <a:pt x="213" y="186"/>
                  <a:pt x="207" y="191"/>
                  <a:pt x="200" y="191"/>
                </a:cubicBezTo>
                <a:cubicBezTo>
                  <a:pt x="183" y="191"/>
                  <a:pt x="183" y="191"/>
                  <a:pt x="183" y="191"/>
                </a:cubicBezTo>
                <a:cubicBezTo>
                  <a:pt x="176" y="191"/>
                  <a:pt x="170" y="186"/>
                  <a:pt x="170" y="179"/>
                </a:cubicBezTo>
                <a:cubicBezTo>
                  <a:pt x="170" y="172"/>
                  <a:pt x="176" y="166"/>
                  <a:pt x="183" y="166"/>
                </a:cubicBezTo>
                <a:close/>
                <a:moveTo>
                  <a:pt x="191" y="253"/>
                </a:moveTo>
                <a:cubicBezTo>
                  <a:pt x="193" y="245"/>
                  <a:pt x="196" y="236"/>
                  <a:pt x="201" y="229"/>
                </a:cubicBezTo>
                <a:cubicBezTo>
                  <a:pt x="204" y="231"/>
                  <a:pt x="207" y="232"/>
                  <a:pt x="210" y="232"/>
                </a:cubicBezTo>
                <a:cubicBezTo>
                  <a:pt x="219" y="232"/>
                  <a:pt x="226" y="224"/>
                  <a:pt x="226" y="215"/>
                </a:cubicBezTo>
                <a:cubicBezTo>
                  <a:pt x="226" y="211"/>
                  <a:pt x="225" y="208"/>
                  <a:pt x="223" y="205"/>
                </a:cubicBezTo>
                <a:cubicBezTo>
                  <a:pt x="232" y="198"/>
                  <a:pt x="242" y="194"/>
                  <a:pt x="253" y="191"/>
                </a:cubicBezTo>
                <a:cubicBezTo>
                  <a:pt x="254" y="199"/>
                  <a:pt x="261" y="205"/>
                  <a:pt x="269" y="205"/>
                </a:cubicBezTo>
                <a:cubicBezTo>
                  <a:pt x="277" y="205"/>
                  <a:pt x="284" y="199"/>
                  <a:pt x="285" y="192"/>
                </a:cubicBezTo>
                <a:cubicBezTo>
                  <a:pt x="296" y="194"/>
                  <a:pt x="307" y="199"/>
                  <a:pt x="316" y="205"/>
                </a:cubicBezTo>
                <a:cubicBezTo>
                  <a:pt x="313" y="208"/>
                  <a:pt x="312" y="212"/>
                  <a:pt x="312" y="215"/>
                </a:cubicBezTo>
                <a:cubicBezTo>
                  <a:pt x="312" y="224"/>
                  <a:pt x="319" y="232"/>
                  <a:pt x="328" y="232"/>
                </a:cubicBezTo>
                <a:cubicBezTo>
                  <a:pt x="331" y="232"/>
                  <a:pt x="335" y="231"/>
                  <a:pt x="337" y="229"/>
                </a:cubicBezTo>
                <a:cubicBezTo>
                  <a:pt x="342" y="236"/>
                  <a:pt x="345" y="245"/>
                  <a:pt x="347" y="253"/>
                </a:cubicBezTo>
                <a:cubicBezTo>
                  <a:pt x="339" y="255"/>
                  <a:pt x="334" y="261"/>
                  <a:pt x="334" y="269"/>
                </a:cubicBezTo>
                <a:cubicBezTo>
                  <a:pt x="334" y="277"/>
                  <a:pt x="339" y="284"/>
                  <a:pt x="346" y="285"/>
                </a:cubicBezTo>
                <a:cubicBezTo>
                  <a:pt x="345" y="294"/>
                  <a:pt x="341" y="303"/>
                  <a:pt x="336" y="311"/>
                </a:cubicBezTo>
                <a:cubicBezTo>
                  <a:pt x="333" y="310"/>
                  <a:pt x="331" y="310"/>
                  <a:pt x="328" y="310"/>
                </a:cubicBezTo>
                <a:cubicBezTo>
                  <a:pt x="319" y="310"/>
                  <a:pt x="312" y="317"/>
                  <a:pt x="312" y="326"/>
                </a:cubicBezTo>
                <a:cubicBezTo>
                  <a:pt x="312" y="329"/>
                  <a:pt x="313" y="332"/>
                  <a:pt x="314" y="334"/>
                </a:cubicBezTo>
                <a:cubicBezTo>
                  <a:pt x="306" y="340"/>
                  <a:pt x="296" y="344"/>
                  <a:pt x="285" y="346"/>
                </a:cubicBezTo>
                <a:cubicBezTo>
                  <a:pt x="284" y="339"/>
                  <a:pt x="277" y="334"/>
                  <a:pt x="269" y="334"/>
                </a:cubicBezTo>
                <a:cubicBezTo>
                  <a:pt x="261" y="334"/>
                  <a:pt x="255" y="339"/>
                  <a:pt x="253" y="347"/>
                </a:cubicBezTo>
                <a:cubicBezTo>
                  <a:pt x="243" y="344"/>
                  <a:pt x="233" y="340"/>
                  <a:pt x="224" y="334"/>
                </a:cubicBezTo>
                <a:cubicBezTo>
                  <a:pt x="226" y="332"/>
                  <a:pt x="226" y="329"/>
                  <a:pt x="226" y="326"/>
                </a:cubicBezTo>
                <a:cubicBezTo>
                  <a:pt x="226" y="317"/>
                  <a:pt x="219" y="310"/>
                  <a:pt x="210" y="310"/>
                </a:cubicBezTo>
                <a:cubicBezTo>
                  <a:pt x="207" y="310"/>
                  <a:pt x="205" y="310"/>
                  <a:pt x="202" y="312"/>
                </a:cubicBezTo>
                <a:cubicBezTo>
                  <a:pt x="197" y="304"/>
                  <a:pt x="193" y="295"/>
                  <a:pt x="192" y="285"/>
                </a:cubicBezTo>
                <a:cubicBezTo>
                  <a:pt x="199" y="284"/>
                  <a:pt x="205" y="277"/>
                  <a:pt x="205" y="269"/>
                </a:cubicBezTo>
                <a:cubicBezTo>
                  <a:pt x="205" y="261"/>
                  <a:pt x="199" y="255"/>
                  <a:pt x="191" y="253"/>
                </a:cubicBezTo>
                <a:close/>
                <a:moveTo>
                  <a:pt x="269" y="296"/>
                </a:moveTo>
                <a:cubicBezTo>
                  <a:pt x="284" y="296"/>
                  <a:pt x="296" y="284"/>
                  <a:pt x="296" y="269"/>
                </a:cubicBezTo>
                <a:cubicBezTo>
                  <a:pt x="296" y="254"/>
                  <a:pt x="284" y="242"/>
                  <a:pt x="269" y="242"/>
                </a:cubicBezTo>
                <a:cubicBezTo>
                  <a:pt x="254" y="242"/>
                  <a:pt x="242" y="254"/>
                  <a:pt x="242" y="269"/>
                </a:cubicBezTo>
                <a:cubicBezTo>
                  <a:pt x="242" y="284"/>
                  <a:pt x="254" y="296"/>
                  <a:pt x="269" y="296"/>
                </a:cubicBezTo>
                <a:close/>
                <a:moveTo>
                  <a:pt x="269" y="296"/>
                </a:moveTo>
                <a:cubicBezTo>
                  <a:pt x="269" y="296"/>
                  <a:pt x="269" y="296"/>
                  <a:pt x="269" y="296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TextBox 20">
            <a:extLst>
              <a:ext uri="{FF2B5EF4-FFF2-40B4-BE49-F238E27FC236}">
                <a16:creationId xmlns:a16="http://schemas.microsoft.com/office/drawing/2014/main" id="{CB4DFC2D-5A89-23DB-E86A-D6F9AAB3E2A3}"/>
              </a:ext>
            </a:extLst>
          </p:cNvPr>
          <p:cNvSpPr txBox="1"/>
          <p:nvPr/>
        </p:nvSpPr>
        <p:spPr>
          <a:xfrm>
            <a:off x="1373794" y="4524444"/>
            <a:ext cx="1574469" cy="6976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Endpoint Check</a:t>
            </a:r>
            <a:endParaRPr 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400" dirty="0">
                <a:solidFill>
                  <a:srgbClr val="00D36D"/>
                </a:solidFill>
                <a:latin typeface="Century Gothic" panose="020B0502020202020204" pitchFamily="34" charset="0"/>
              </a:rPr>
              <a:t>(Ingress Client)</a:t>
            </a:r>
            <a:endParaRPr lang="en-MY" sz="1400" dirty="0">
              <a:solidFill>
                <a:srgbClr val="00D36D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21">
            <a:extLst>
              <a:ext uri="{FF2B5EF4-FFF2-40B4-BE49-F238E27FC236}">
                <a16:creationId xmlns:a16="http://schemas.microsoft.com/office/drawing/2014/main" id="{CF9AEF7C-B2D5-405E-89CC-5BD9FA054119}"/>
              </a:ext>
            </a:extLst>
          </p:cNvPr>
          <p:cNvSpPr txBox="1"/>
          <p:nvPr/>
        </p:nvSpPr>
        <p:spPr>
          <a:xfrm>
            <a:off x="6800025" y="4524444"/>
            <a:ext cx="1542409" cy="6976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Antivirus Check</a:t>
            </a:r>
          </a:p>
          <a:p>
            <a:pPr algn="ctr">
              <a:lnSpc>
                <a:spcPct val="150000"/>
              </a:lnSpc>
            </a:pPr>
            <a:r>
              <a:rPr lang="en-US" sz="1400" dirty="0">
                <a:solidFill>
                  <a:srgbClr val="00B0F0"/>
                </a:solidFill>
                <a:latin typeface="Century Gothic" panose="020B0502020202020204" pitchFamily="34" charset="0"/>
              </a:rPr>
              <a:t>(Traffic Based)</a:t>
            </a:r>
            <a:endParaRPr lang="en-MY" sz="1400" dirty="0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DFAC552-987A-4789-BA93-6ACA3C28868E}"/>
              </a:ext>
            </a:extLst>
          </p:cNvPr>
          <p:cNvSpPr txBox="1"/>
          <p:nvPr/>
        </p:nvSpPr>
        <p:spPr>
          <a:xfrm>
            <a:off x="3163816" y="3170955"/>
            <a:ext cx="2658100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OS version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Process/file/task 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Registry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B1F0"/>
                </a:solidFill>
                <a:latin typeface="Century Gothic" panose="020B0502020202020204" pitchFamily="34" charset="0"/>
              </a:rPr>
              <a:t>Unauthorized internet access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MY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Patch verification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MY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Login domain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MY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Windows account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MY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Change IP/MAC prevention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MY" sz="1200" b="1" dirty="0">
                <a:solidFill>
                  <a:srgbClr val="00B1F0"/>
                </a:solidFill>
                <a:latin typeface="Century Gothic" panose="020B0502020202020204" pitchFamily="34" charset="0"/>
              </a:rPr>
              <a:t>Anti-virus signature verification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MY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Deny/Allow IP access control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MY" sz="1200" b="1" dirty="0">
                <a:solidFill>
                  <a:srgbClr val="00B1F0"/>
                </a:solidFill>
                <a:latin typeface="Century Gothic" panose="020B0502020202020204" pitchFamily="34" charset="0"/>
              </a:rPr>
              <a:t>Software installation inspection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B351101-2593-467F-24B0-B769A5AC5840}"/>
              </a:ext>
            </a:extLst>
          </p:cNvPr>
          <p:cNvSpPr txBox="1"/>
          <p:nvPr/>
        </p:nvSpPr>
        <p:spPr>
          <a:xfrm>
            <a:off x="8591623" y="3744911"/>
            <a:ext cx="2185214" cy="14421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B1F0"/>
                </a:solidFill>
                <a:latin typeface="Century Gothic" panose="020B0502020202020204" pitchFamily="34" charset="0"/>
              </a:rPr>
              <a:t>Anti-virus update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Botnet (Neural-X)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Bitcoin mining (Neural-X)</a:t>
            </a: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MY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圆角矩形 43">
            <a:extLst>
              <a:ext uri="{FF2B5EF4-FFF2-40B4-BE49-F238E27FC236}">
                <a16:creationId xmlns:a16="http://schemas.microsoft.com/office/drawing/2014/main" id="{F4BF68FB-D790-D144-63DD-A09A1771CE2E}"/>
              </a:ext>
            </a:extLst>
          </p:cNvPr>
          <p:cNvSpPr/>
          <p:nvPr/>
        </p:nvSpPr>
        <p:spPr>
          <a:xfrm>
            <a:off x="1075266" y="2965727"/>
            <a:ext cx="4923945" cy="3098327"/>
          </a:xfrm>
          <a:prstGeom prst="roundRect">
            <a:avLst>
              <a:gd name="adj" fmla="val 4425"/>
            </a:avLst>
          </a:prstGeom>
          <a:noFill/>
          <a:ln w="22225">
            <a:gradFill>
              <a:gsLst>
                <a:gs pos="0">
                  <a:srgbClr val="00AB56"/>
                </a:gs>
                <a:gs pos="99000">
                  <a:srgbClr val="00AB56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圆角矩形 2">
            <a:extLst>
              <a:ext uri="{FF2B5EF4-FFF2-40B4-BE49-F238E27FC236}">
                <a16:creationId xmlns:a16="http://schemas.microsoft.com/office/drawing/2014/main" id="{C29AA8B8-8D37-0A25-89A1-C96BBEF4BA4A}"/>
              </a:ext>
            </a:extLst>
          </p:cNvPr>
          <p:cNvSpPr/>
          <p:nvPr/>
        </p:nvSpPr>
        <p:spPr>
          <a:xfrm>
            <a:off x="1778892" y="3645959"/>
            <a:ext cx="764276" cy="764276"/>
          </a:xfrm>
          <a:prstGeom prst="roundRect">
            <a:avLst>
              <a:gd name="adj" fmla="val 7805"/>
            </a:avLst>
          </a:prstGeom>
          <a:solidFill>
            <a:srgbClr val="00AB56"/>
          </a:solidFill>
          <a:ln w="254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7" name="图形 38">
            <a:extLst>
              <a:ext uri="{FF2B5EF4-FFF2-40B4-BE49-F238E27FC236}">
                <a16:creationId xmlns:a16="http://schemas.microsoft.com/office/drawing/2014/main" id="{10CC9E85-8932-CD43-7ACA-46F5E678F6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42849" y="3813294"/>
            <a:ext cx="436361" cy="436361"/>
          </a:xfrm>
          <a:prstGeom prst="rect">
            <a:avLst/>
          </a:prstGeom>
        </p:spPr>
      </p:pic>
      <p:sp>
        <p:nvSpPr>
          <p:cNvPr id="29" name="圆角矩形 44">
            <a:extLst>
              <a:ext uri="{FF2B5EF4-FFF2-40B4-BE49-F238E27FC236}">
                <a16:creationId xmlns:a16="http://schemas.microsoft.com/office/drawing/2014/main" id="{7A7C3637-4529-29CA-3CA2-5EED775FBBF7}"/>
              </a:ext>
            </a:extLst>
          </p:cNvPr>
          <p:cNvSpPr/>
          <p:nvPr/>
        </p:nvSpPr>
        <p:spPr>
          <a:xfrm>
            <a:off x="6248400" y="2965727"/>
            <a:ext cx="4923945" cy="3098327"/>
          </a:xfrm>
          <a:prstGeom prst="roundRect">
            <a:avLst>
              <a:gd name="adj" fmla="val 4425"/>
            </a:avLst>
          </a:prstGeom>
          <a:noFill/>
          <a:ln w="22225">
            <a:gradFill>
              <a:gsLst>
                <a:gs pos="0">
                  <a:srgbClr val="0E4CD1"/>
                </a:gs>
                <a:gs pos="100000">
                  <a:srgbClr val="0E4CD1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圆角矩形 45">
            <a:extLst>
              <a:ext uri="{FF2B5EF4-FFF2-40B4-BE49-F238E27FC236}">
                <a16:creationId xmlns:a16="http://schemas.microsoft.com/office/drawing/2014/main" id="{C047A429-575C-D8F0-9171-EAF8AF7A2ED9}"/>
              </a:ext>
            </a:extLst>
          </p:cNvPr>
          <p:cNvSpPr/>
          <p:nvPr/>
        </p:nvSpPr>
        <p:spPr>
          <a:xfrm>
            <a:off x="7189092" y="3645959"/>
            <a:ext cx="764276" cy="764276"/>
          </a:xfrm>
          <a:prstGeom prst="roundRect">
            <a:avLst>
              <a:gd name="adj" fmla="val 7805"/>
            </a:avLst>
          </a:prstGeom>
          <a:solidFill>
            <a:srgbClr val="0E4CD1"/>
          </a:solidFill>
          <a:ln w="254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3" name="图形 32">
            <a:extLst>
              <a:ext uri="{FF2B5EF4-FFF2-40B4-BE49-F238E27FC236}">
                <a16:creationId xmlns:a16="http://schemas.microsoft.com/office/drawing/2014/main" id="{D17FD300-7841-AE29-9A43-21F946BE5B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318451" y="3785970"/>
            <a:ext cx="505555" cy="484253"/>
          </a:xfrm>
          <a:prstGeom prst="rect">
            <a:avLst/>
          </a:prstGeom>
        </p:spPr>
      </p:pic>
      <p:sp>
        <p:nvSpPr>
          <p:cNvPr id="35" name="上箭头 45">
            <a:extLst>
              <a:ext uri="{FF2B5EF4-FFF2-40B4-BE49-F238E27FC236}">
                <a16:creationId xmlns:a16="http://schemas.microsoft.com/office/drawing/2014/main" id="{535FD0E0-972F-37F2-4857-B62B641D2AB5}"/>
              </a:ext>
            </a:extLst>
          </p:cNvPr>
          <p:cNvSpPr/>
          <p:nvPr/>
        </p:nvSpPr>
        <p:spPr>
          <a:xfrm rot="13815053">
            <a:off x="4481102" y="2404381"/>
            <a:ext cx="231680" cy="420282"/>
          </a:xfrm>
          <a:prstGeom prst="upArrow">
            <a:avLst/>
          </a:prstGeom>
          <a:gradFill flip="none" rotWithShape="1">
            <a:gsLst>
              <a:gs pos="0">
                <a:srgbClr val="00A1DE">
                  <a:alpha val="0"/>
                </a:srgbClr>
              </a:gs>
              <a:gs pos="95000">
                <a:srgbClr val="00AB56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上箭头 45">
            <a:extLst>
              <a:ext uri="{FF2B5EF4-FFF2-40B4-BE49-F238E27FC236}">
                <a16:creationId xmlns:a16="http://schemas.microsoft.com/office/drawing/2014/main" id="{26929487-F84B-48AD-4EA8-361111D4AFF2}"/>
              </a:ext>
            </a:extLst>
          </p:cNvPr>
          <p:cNvSpPr/>
          <p:nvPr/>
        </p:nvSpPr>
        <p:spPr>
          <a:xfrm rot="7770669">
            <a:off x="7280001" y="2404381"/>
            <a:ext cx="231680" cy="420282"/>
          </a:xfrm>
          <a:prstGeom prst="upArrow">
            <a:avLst/>
          </a:prstGeom>
          <a:gradFill flip="none" rotWithShape="1">
            <a:gsLst>
              <a:gs pos="0">
                <a:srgbClr val="00A1DE">
                  <a:alpha val="0"/>
                </a:srgbClr>
              </a:gs>
              <a:gs pos="95000">
                <a:srgbClr val="1F7DF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122222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8AC84C-B54C-F568-600D-16D0839E8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F91A0C-31C3-EC92-8F10-D87112617085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9A3E92-11D9-CBB6-8D64-6D849D601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22</a:t>
            </a:fld>
            <a:endParaRPr lang="zh-CN" altLang="en-US" dirty="0"/>
          </a:p>
        </p:txBody>
      </p:sp>
      <p:sp>
        <p:nvSpPr>
          <p:cNvPr id="6" name="矩形 13">
            <a:extLst>
              <a:ext uri="{FF2B5EF4-FFF2-40B4-BE49-F238E27FC236}">
                <a16:creationId xmlns:a16="http://schemas.microsoft.com/office/drawing/2014/main" id="{874CE5BC-0F24-AB32-523F-A8DE9ECD0C8D}"/>
              </a:ext>
            </a:extLst>
          </p:cNvPr>
          <p:cNvSpPr/>
          <p:nvPr/>
        </p:nvSpPr>
        <p:spPr>
          <a:xfrm>
            <a:off x="579651" y="200326"/>
            <a:ext cx="75761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Proxy Avoidance Protection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1B7D9C1-99B0-4158-C5A4-B0E8CDC3B026}"/>
              </a:ext>
            </a:extLst>
          </p:cNvPr>
          <p:cNvSpPr/>
          <p:nvPr/>
        </p:nvSpPr>
        <p:spPr>
          <a:xfrm>
            <a:off x="1251701" y="4979724"/>
            <a:ext cx="3896410" cy="977750"/>
          </a:xfrm>
          <a:prstGeom prst="roundRect">
            <a:avLst>
              <a:gd name="adj" fmla="val 0"/>
            </a:avLst>
          </a:prstGeom>
          <a:solidFill>
            <a:srgbClr val="0070C0">
              <a:alpha val="10608"/>
            </a:srgbClr>
          </a:solidFill>
          <a:ln w="127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C276369F-3B4C-2202-C3A8-147BBD026C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868" y="2515131"/>
            <a:ext cx="719891" cy="713756"/>
          </a:xfrm>
          <a:prstGeom prst="rect">
            <a:avLst/>
          </a:prstGeom>
        </p:spPr>
      </p:pic>
      <p:cxnSp>
        <p:nvCxnSpPr>
          <p:cNvPr id="9" name="Connector: Elbow 8">
            <a:extLst>
              <a:ext uri="{FF2B5EF4-FFF2-40B4-BE49-F238E27FC236}">
                <a16:creationId xmlns:a16="http://schemas.microsoft.com/office/drawing/2014/main" id="{7EC80725-954E-3121-9667-B742864E1A22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637463" y="3556770"/>
            <a:ext cx="1703389" cy="1064060"/>
          </a:xfrm>
          <a:prstGeom prst="bentConnector3">
            <a:avLst>
              <a:gd name="adj1" fmla="val 50000"/>
            </a:avLst>
          </a:prstGeom>
          <a:ln w="12700" cap="flat" cmpd="sng" algn="ctr">
            <a:solidFill>
              <a:srgbClr val="FF0000"/>
            </a:solidFill>
            <a:prstDash val="dash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4104EB37-2538-4768-E08F-177F46B59732}"/>
              </a:ext>
            </a:extLst>
          </p:cNvPr>
          <p:cNvCxnSpPr>
            <a:cxnSpLocks/>
          </p:cNvCxnSpPr>
          <p:nvPr/>
        </p:nvCxnSpPr>
        <p:spPr>
          <a:xfrm rot="16200000" flipV="1">
            <a:off x="5275838" y="1716574"/>
            <a:ext cx="810732" cy="769945"/>
          </a:xfrm>
          <a:prstGeom prst="bentConnector3">
            <a:avLst>
              <a:gd name="adj1" fmla="val 54627"/>
            </a:avLst>
          </a:prstGeom>
          <a:ln w="12700" cap="flat" cmpd="sng" algn="ctr">
            <a:solidFill>
              <a:srgbClr val="FF0000"/>
            </a:solidFill>
            <a:prstDash val="dash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BCAD2F-A2B7-6F0B-A0FC-5D3A26130897}"/>
              </a:ext>
            </a:extLst>
          </p:cNvPr>
          <p:cNvGrpSpPr/>
          <p:nvPr/>
        </p:nvGrpSpPr>
        <p:grpSpPr>
          <a:xfrm>
            <a:off x="2187476" y="5106520"/>
            <a:ext cx="706125" cy="715931"/>
            <a:chOff x="579412" y="4350117"/>
            <a:chExt cx="1097283" cy="1112521"/>
          </a:xfrm>
        </p:grpSpPr>
        <p:pic>
          <p:nvPicPr>
            <p:cNvPr id="12" name="Picture 11" descr="Shape, icon&#10;&#10;Description automatically generated">
              <a:extLst>
                <a:ext uri="{FF2B5EF4-FFF2-40B4-BE49-F238E27FC236}">
                  <a16:creationId xmlns:a16="http://schemas.microsoft.com/office/drawing/2014/main" id="{7CE92633-3C58-B4D0-4ADE-29BF2126B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412" y="4350117"/>
              <a:ext cx="1097283" cy="1112521"/>
            </a:xfrm>
            <a:prstGeom prst="rect">
              <a:avLst/>
            </a:prstGeom>
          </p:spPr>
        </p:pic>
        <p:pic>
          <p:nvPicPr>
            <p:cNvPr id="13" name="Picture 12" descr="Icon&#10;&#10;Description automatically generated">
              <a:extLst>
                <a:ext uri="{FF2B5EF4-FFF2-40B4-BE49-F238E27FC236}">
                  <a16:creationId xmlns:a16="http://schemas.microsoft.com/office/drawing/2014/main" id="{3708D173-86EF-16D5-FA96-7B5AAE556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8216" y="4499514"/>
              <a:ext cx="457870" cy="457869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67A110D-E636-E158-F90D-2A6B93C28D08}"/>
              </a:ext>
            </a:extLst>
          </p:cNvPr>
          <p:cNvGrpSpPr/>
          <p:nvPr/>
        </p:nvGrpSpPr>
        <p:grpSpPr>
          <a:xfrm>
            <a:off x="3358238" y="5112196"/>
            <a:ext cx="694926" cy="704577"/>
            <a:chOff x="5430006" y="4408188"/>
            <a:chExt cx="1097282" cy="1112522"/>
          </a:xfrm>
        </p:grpSpPr>
        <p:pic>
          <p:nvPicPr>
            <p:cNvPr id="15" name="Picture 14" descr="Shape, icon&#10;&#10;Description automatically generated">
              <a:extLst>
                <a:ext uri="{FF2B5EF4-FFF2-40B4-BE49-F238E27FC236}">
                  <a16:creationId xmlns:a16="http://schemas.microsoft.com/office/drawing/2014/main" id="{A8BD8FE3-5BAF-2E25-6475-6C86FBD498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0006" y="4408188"/>
              <a:ext cx="1097282" cy="1112522"/>
            </a:xfrm>
            <a:prstGeom prst="rect">
              <a:avLst/>
            </a:prstGeom>
          </p:spPr>
        </p:pic>
        <p:pic>
          <p:nvPicPr>
            <p:cNvPr id="16" name="Picture 15" descr="Logo, company name&#10;&#10;Description automatically generated">
              <a:extLst>
                <a:ext uri="{FF2B5EF4-FFF2-40B4-BE49-F238E27FC236}">
                  <a16:creationId xmlns:a16="http://schemas.microsoft.com/office/drawing/2014/main" id="{EBC790F7-4842-BC46-8EB1-6BFB3E6D6F5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6706" y="4511087"/>
              <a:ext cx="595709" cy="504367"/>
            </a:xfrm>
            <a:prstGeom prst="rect">
              <a:avLst/>
            </a:prstGeom>
          </p:spPr>
        </p:pic>
      </p:grpSp>
      <p:grpSp>
        <p:nvGrpSpPr>
          <p:cNvPr id="17" name="组合 116">
            <a:extLst>
              <a:ext uri="{FF2B5EF4-FFF2-40B4-BE49-F238E27FC236}">
                <a16:creationId xmlns:a16="http://schemas.microsoft.com/office/drawing/2014/main" id="{489CDF7A-F2D7-E55A-3D5E-7B67B01CB8F1}"/>
              </a:ext>
            </a:extLst>
          </p:cNvPr>
          <p:cNvGrpSpPr/>
          <p:nvPr/>
        </p:nvGrpSpPr>
        <p:grpSpPr>
          <a:xfrm>
            <a:off x="1235952" y="1285103"/>
            <a:ext cx="3363381" cy="3413694"/>
            <a:chOff x="1235952" y="1285103"/>
            <a:chExt cx="3363381" cy="3413694"/>
          </a:xfrm>
        </p:grpSpPr>
        <p:sp>
          <p:nvSpPr>
            <p:cNvPr id="18" name="矩形 1">
              <a:extLst>
                <a:ext uri="{FF2B5EF4-FFF2-40B4-BE49-F238E27FC236}">
                  <a16:creationId xmlns:a16="http://schemas.microsoft.com/office/drawing/2014/main" id="{C4DDB5B0-04E6-8EC9-559D-C38470D15B16}"/>
                </a:ext>
              </a:extLst>
            </p:cNvPr>
            <p:cNvSpPr/>
            <p:nvPr/>
          </p:nvSpPr>
          <p:spPr>
            <a:xfrm>
              <a:off x="1241728" y="1588255"/>
              <a:ext cx="3357605" cy="3110542"/>
            </a:xfrm>
            <a:prstGeom prst="rect">
              <a:avLst/>
            </a:prstGeom>
            <a:solidFill>
              <a:srgbClr val="0070C0">
                <a:alpha val="196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91AF111-FAD2-9B75-4A60-27392FBD0511}"/>
                </a:ext>
              </a:extLst>
            </p:cNvPr>
            <p:cNvSpPr txBox="1"/>
            <p:nvPr/>
          </p:nvSpPr>
          <p:spPr>
            <a:xfrm>
              <a:off x="1717816" y="1810850"/>
              <a:ext cx="2499454" cy="2446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>
                  <a:solidFill>
                    <a:schemeClr val="bg1"/>
                  </a:solidFill>
                </a:rPr>
                <a:t>Bypass company security perimeter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589A02F0-9569-7DD2-0A69-C23DD855CE86}"/>
                </a:ext>
              </a:extLst>
            </p:cNvPr>
            <p:cNvGrpSpPr/>
            <p:nvPr/>
          </p:nvGrpSpPr>
          <p:grpSpPr>
            <a:xfrm>
              <a:off x="1440469" y="1853784"/>
              <a:ext cx="266624" cy="266624"/>
              <a:chOff x="1093678" y="2778344"/>
              <a:chExt cx="301844" cy="301844"/>
            </a:xfrm>
          </p:grpSpPr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067B68CB-65B1-046C-45F1-309D0EA2D70A}"/>
                  </a:ext>
                </a:extLst>
              </p:cNvPr>
              <p:cNvSpPr/>
              <p:nvPr/>
            </p:nvSpPr>
            <p:spPr>
              <a:xfrm>
                <a:off x="1106100" y="2791044"/>
                <a:ext cx="276999" cy="27699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pic>
            <p:nvPicPr>
              <p:cNvPr id="39" name="Picture 38" descr="Icon&#10;&#10;Description automatically generated">
                <a:extLst>
                  <a:ext uri="{FF2B5EF4-FFF2-40B4-BE49-F238E27FC236}">
                    <a16:creationId xmlns:a16="http://schemas.microsoft.com/office/drawing/2014/main" id="{31DE0879-C277-989F-EF17-C915F1BBAC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93678" y="2778344"/>
                <a:ext cx="301844" cy="301844"/>
              </a:xfrm>
              <a:prstGeom prst="rect">
                <a:avLst/>
              </a:prstGeom>
            </p:spPr>
          </p:pic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E522CEF-BD65-9E65-C8DD-F15087FC1EDB}"/>
                </a:ext>
              </a:extLst>
            </p:cNvPr>
            <p:cNvSpPr txBox="1"/>
            <p:nvPr/>
          </p:nvSpPr>
          <p:spPr>
            <a:xfrm>
              <a:off x="1718066" y="2268373"/>
              <a:ext cx="27498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>
                  <a:solidFill>
                    <a:schemeClr val="bg1"/>
                  </a:solidFill>
                </a:rPr>
                <a:t>Undetectable access to malicious content Include virus</a:t>
              </a:r>
              <a:r>
                <a:rPr lang="en-US" altLang="zh-CN" sz="1200">
                  <a:solidFill>
                    <a:schemeClr val="bg1"/>
                  </a:solidFill>
                </a:rPr>
                <a:t>es</a:t>
              </a:r>
              <a:r>
                <a:rPr lang="en-US" sz="1200">
                  <a:solidFill>
                    <a:schemeClr val="bg1"/>
                  </a:solidFill>
                </a:rPr>
                <a:t>, phishing, illegal, etc. </a:t>
              </a: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A8B4D1A0-350E-8CB0-8733-491EBC1F4566}"/>
                </a:ext>
              </a:extLst>
            </p:cNvPr>
            <p:cNvGrpSpPr/>
            <p:nvPr/>
          </p:nvGrpSpPr>
          <p:grpSpPr>
            <a:xfrm>
              <a:off x="1440469" y="2376196"/>
              <a:ext cx="266624" cy="266624"/>
              <a:chOff x="1093678" y="2778344"/>
              <a:chExt cx="301844" cy="301844"/>
            </a:xfrm>
          </p:grpSpPr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78B0A26F-3187-64FF-79CA-28D572051AF2}"/>
                  </a:ext>
                </a:extLst>
              </p:cNvPr>
              <p:cNvSpPr/>
              <p:nvPr/>
            </p:nvSpPr>
            <p:spPr>
              <a:xfrm>
                <a:off x="1106100" y="2791044"/>
                <a:ext cx="276999" cy="27699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pic>
            <p:nvPicPr>
              <p:cNvPr id="37" name="Picture 36" descr="Icon&#10;&#10;Description automatically generated">
                <a:extLst>
                  <a:ext uri="{FF2B5EF4-FFF2-40B4-BE49-F238E27FC236}">
                    <a16:creationId xmlns:a16="http://schemas.microsoft.com/office/drawing/2014/main" id="{051AA88C-19EF-7F39-54DF-85073EE4F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93678" y="2778344"/>
                <a:ext cx="301844" cy="301844"/>
              </a:xfrm>
              <a:prstGeom prst="rect">
                <a:avLst/>
              </a:prstGeom>
            </p:spPr>
          </p:pic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1779EF4-BDC2-B8C1-E970-CC4E15AF938C}"/>
                </a:ext>
              </a:extLst>
            </p:cNvPr>
            <p:cNvSpPr txBox="1"/>
            <p:nvPr/>
          </p:nvSpPr>
          <p:spPr>
            <a:xfrm>
              <a:off x="1730968" y="3044255"/>
              <a:ext cx="2618328" cy="590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>
                  <a:solidFill>
                    <a:schemeClr val="bg1"/>
                  </a:solidFill>
                </a:rPr>
                <a:t>Stealthy installed spyware, RAT Information leakage &amp; more damage in the shadow</a:t>
              </a: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038F64F-2274-6FB5-8EF1-CEED75B43BB7}"/>
                </a:ext>
              </a:extLst>
            </p:cNvPr>
            <p:cNvGrpSpPr/>
            <p:nvPr/>
          </p:nvGrpSpPr>
          <p:grpSpPr>
            <a:xfrm>
              <a:off x="1438330" y="3126909"/>
              <a:ext cx="266624" cy="266624"/>
              <a:chOff x="1093678" y="2778344"/>
              <a:chExt cx="301844" cy="301844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67FBBCE2-C0AB-18AA-EDCA-003419C934E3}"/>
                  </a:ext>
                </a:extLst>
              </p:cNvPr>
              <p:cNvSpPr/>
              <p:nvPr/>
            </p:nvSpPr>
            <p:spPr>
              <a:xfrm>
                <a:off x="1106100" y="2791044"/>
                <a:ext cx="276999" cy="27699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pic>
            <p:nvPicPr>
              <p:cNvPr id="35" name="Picture 34" descr="Icon&#10;&#10;Description automatically generated">
                <a:extLst>
                  <a:ext uri="{FF2B5EF4-FFF2-40B4-BE49-F238E27FC236}">
                    <a16:creationId xmlns:a16="http://schemas.microsoft.com/office/drawing/2014/main" id="{750CA929-63AB-D723-A825-B8D776C7B3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93678" y="2778344"/>
                <a:ext cx="301844" cy="301844"/>
              </a:xfrm>
              <a:prstGeom prst="rect">
                <a:avLst/>
              </a:prstGeom>
            </p:spPr>
          </p:pic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3C2FD5A-8F23-DBE5-F8EB-384C77E5530C}"/>
                </a:ext>
              </a:extLst>
            </p:cNvPr>
            <p:cNvSpPr txBox="1"/>
            <p:nvPr/>
          </p:nvSpPr>
          <p:spPr>
            <a:xfrm>
              <a:off x="1741587" y="3764777"/>
              <a:ext cx="2482462" cy="244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>
                  <a:solidFill>
                    <a:schemeClr val="bg1"/>
                  </a:solidFill>
                </a:rPr>
                <a:t>Violate compliance/law</a:t>
              </a:r>
            </a:p>
          </p:txBody>
        </p: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23B23C85-BA78-C8D9-886F-690B8BEA0C04}"/>
                </a:ext>
              </a:extLst>
            </p:cNvPr>
            <p:cNvGrpSpPr/>
            <p:nvPr/>
          </p:nvGrpSpPr>
          <p:grpSpPr>
            <a:xfrm>
              <a:off x="1438329" y="3770018"/>
              <a:ext cx="266624" cy="266624"/>
              <a:chOff x="1093678" y="2778344"/>
              <a:chExt cx="301844" cy="301844"/>
            </a:xfrm>
          </p:grpSpPr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37762BF5-31C7-8022-E174-84ECFE223BCA}"/>
                  </a:ext>
                </a:extLst>
              </p:cNvPr>
              <p:cNvSpPr/>
              <p:nvPr/>
            </p:nvSpPr>
            <p:spPr>
              <a:xfrm>
                <a:off x="1106100" y="2791044"/>
                <a:ext cx="276999" cy="27699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pic>
            <p:nvPicPr>
              <p:cNvPr id="33" name="Picture 32" descr="Icon&#10;&#10;Description automatically generated">
                <a:extLst>
                  <a:ext uri="{FF2B5EF4-FFF2-40B4-BE49-F238E27FC236}">
                    <a16:creationId xmlns:a16="http://schemas.microsoft.com/office/drawing/2014/main" id="{44CEC7ED-497D-2A7D-CD80-A752026BC1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93678" y="2778344"/>
                <a:ext cx="301844" cy="301844"/>
              </a:xfrm>
              <a:prstGeom prst="rect">
                <a:avLst/>
              </a:prstGeom>
            </p:spPr>
          </p:pic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97536E9-A82B-72F5-FF33-2077F5E057E2}"/>
                </a:ext>
              </a:extLst>
            </p:cNvPr>
            <p:cNvSpPr txBox="1"/>
            <p:nvPr/>
          </p:nvSpPr>
          <p:spPr>
            <a:xfrm>
              <a:off x="1741587" y="4206848"/>
              <a:ext cx="2482462" cy="244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>
                  <a:solidFill>
                    <a:schemeClr val="bg1"/>
                  </a:solidFill>
                </a:rPr>
                <a:t>Bandwidth abuse</a:t>
              </a:r>
            </a:p>
          </p:txBody>
        </p: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33691B14-CEFB-8464-B943-92FC50AA0241}"/>
                </a:ext>
              </a:extLst>
            </p:cNvPr>
            <p:cNvGrpSpPr/>
            <p:nvPr/>
          </p:nvGrpSpPr>
          <p:grpSpPr>
            <a:xfrm>
              <a:off x="1438328" y="4212089"/>
              <a:ext cx="266624" cy="266624"/>
              <a:chOff x="1093677" y="2778344"/>
              <a:chExt cx="301844" cy="301844"/>
            </a:xfrm>
          </p:grpSpPr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1B8F27F8-795F-9E43-7AA6-4E394280BA75}"/>
                  </a:ext>
                </a:extLst>
              </p:cNvPr>
              <p:cNvSpPr/>
              <p:nvPr/>
            </p:nvSpPr>
            <p:spPr>
              <a:xfrm>
                <a:off x="1106100" y="2791044"/>
                <a:ext cx="276999" cy="27699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pic>
            <p:nvPicPr>
              <p:cNvPr id="31" name="Picture 30" descr="Icon&#10;&#10;Description automatically generated">
                <a:extLst>
                  <a:ext uri="{FF2B5EF4-FFF2-40B4-BE49-F238E27FC236}">
                    <a16:creationId xmlns:a16="http://schemas.microsoft.com/office/drawing/2014/main" id="{79FCE4F7-55E4-81EE-A573-9319A384D5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93677" y="2778344"/>
                <a:ext cx="301844" cy="301844"/>
              </a:xfrm>
              <a:prstGeom prst="rect">
                <a:avLst/>
              </a:prstGeom>
            </p:spPr>
          </p:pic>
        </p:grpSp>
        <p:sp>
          <p:nvSpPr>
            <p:cNvPr id="29" name="矩形 16">
              <a:extLst>
                <a:ext uri="{FF2B5EF4-FFF2-40B4-BE49-F238E27FC236}">
                  <a16:creationId xmlns:a16="http://schemas.microsoft.com/office/drawing/2014/main" id="{A9A3C9E7-DABD-53DE-3ACF-6225708A34DF}"/>
                </a:ext>
              </a:extLst>
            </p:cNvPr>
            <p:cNvSpPr/>
            <p:nvPr/>
          </p:nvSpPr>
          <p:spPr>
            <a:xfrm>
              <a:off x="1235952" y="1285103"/>
              <a:ext cx="3357605" cy="313953"/>
            </a:xfrm>
            <a:prstGeom prst="rect">
              <a:avLst/>
            </a:prstGeom>
            <a:solidFill>
              <a:srgbClr val="E808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>
                  <a:solidFill>
                    <a:schemeClr val="bg1"/>
                  </a:solidFill>
                </a:rPr>
                <a:t>Users with Proxy Tools</a:t>
              </a:r>
            </a:p>
          </p:txBody>
        </p:sp>
      </p:grpSp>
      <p:pic>
        <p:nvPicPr>
          <p:cNvPr id="40" name="图形 49">
            <a:extLst>
              <a:ext uri="{FF2B5EF4-FFF2-40B4-BE49-F238E27FC236}">
                <a16:creationId xmlns:a16="http://schemas.microsoft.com/office/drawing/2014/main" id="{F015E7E8-291D-6BE3-140A-6978C9AC2D3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118150" y="1263641"/>
            <a:ext cx="356876" cy="356876"/>
          </a:xfrm>
          <a:prstGeom prst="rect">
            <a:avLst/>
          </a:prstGeom>
        </p:spPr>
      </p:pic>
      <p:sp>
        <p:nvSpPr>
          <p:cNvPr id="41" name="Rectangle: Rounded Corners 28">
            <a:extLst>
              <a:ext uri="{FF2B5EF4-FFF2-40B4-BE49-F238E27FC236}">
                <a16:creationId xmlns:a16="http://schemas.microsoft.com/office/drawing/2014/main" id="{03AD8C8A-0107-544A-564F-32508A797D92}"/>
              </a:ext>
            </a:extLst>
          </p:cNvPr>
          <p:cNvSpPr/>
          <p:nvPr/>
        </p:nvSpPr>
        <p:spPr>
          <a:xfrm>
            <a:off x="7043891" y="4979724"/>
            <a:ext cx="4267191" cy="977750"/>
          </a:xfrm>
          <a:prstGeom prst="roundRect">
            <a:avLst>
              <a:gd name="adj" fmla="val 0"/>
            </a:avLst>
          </a:prstGeom>
          <a:solidFill>
            <a:srgbClr val="0070C0">
              <a:alpha val="10608"/>
            </a:srgbClr>
          </a:solidFill>
          <a:ln w="12700" cap="flat" cmpd="sng" algn="ctr">
            <a:solidFill>
              <a:srgbClr val="6FB33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Connector: Elbow 41">
            <a:extLst>
              <a:ext uri="{FF2B5EF4-FFF2-40B4-BE49-F238E27FC236}">
                <a16:creationId xmlns:a16="http://schemas.microsoft.com/office/drawing/2014/main" id="{FAAB42F6-D2A5-F614-DEFA-D9BE4E194D8D}"/>
              </a:ext>
            </a:extLst>
          </p:cNvPr>
          <p:cNvCxnSpPr>
            <a:cxnSpLocks/>
          </p:cNvCxnSpPr>
          <p:nvPr/>
        </p:nvCxnSpPr>
        <p:spPr>
          <a:xfrm rot="16200000" flipV="1">
            <a:off x="5895940" y="3646479"/>
            <a:ext cx="1745959" cy="927211"/>
          </a:xfrm>
          <a:prstGeom prst="bentConnector3">
            <a:avLst/>
          </a:prstGeom>
          <a:ln w="9525" cap="flat" cmpd="sng" algn="ctr">
            <a:solidFill>
              <a:srgbClr val="92D05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3" name="Connector: Elbow 42">
            <a:extLst>
              <a:ext uri="{FF2B5EF4-FFF2-40B4-BE49-F238E27FC236}">
                <a16:creationId xmlns:a16="http://schemas.microsoft.com/office/drawing/2014/main" id="{73D06C84-EC9E-2C80-6019-F76E9A24C942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6277314" y="1739957"/>
            <a:ext cx="797553" cy="741554"/>
          </a:xfrm>
          <a:prstGeom prst="bentConnector3">
            <a:avLst>
              <a:gd name="adj1" fmla="val 56468"/>
            </a:avLst>
          </a:prstGeom>
          <a:ln w="9525" cap="flat" cmpd="sng" algn="ctr">
            <a:solidFill>
              <a:srgbClr val="92D05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44" name="Picture 43" descr="Shape, icon&#10;&#10;Description automatically generated">
            <a:extLst>
              <a:ext uri="{FF2B5EF4-FFF2-40B4-BE49-F238E27FC236}">
                <a16:creationId xmlns:a16="http://schemas.microsoft.com/office/drawing/2014/main" id="{7B908280-242B-E77F-A8A4-E314249BD0D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6361" y="5128612"/>
            <a:ext cx="662249" cy="671447"/>
          </a:xfrm>
          <a:prstGeom prst="rect">
            <a:avLst/>
          </a:prstGeom>
        </p:spPr>
      </p:pic>
      <p:pic>
        <p:nvPicPr>
          <p:cNvPr id="45" name="Picture 44" descr="Icon&#10;&#10;Description automatically generated">
            <a:extLst>
              <a:ext uri="{FF2B5EF4-FFF2-40B4-BE49-F238E27FC236}">
                <a16:creationId xmlns:a16="http://schemas.microsoft.com/office/drawing/2014/main" id="{FAC038B3-693A-8023-C1ED-98E4785B9F8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642" y="1292854"/>
            <a:ext cx="298450" cy="298450"/>
          </a:xfrm>
          <a:prstGeom prst="rect">
            <a:avLst/>
          </a:prstGeom>
        </p:spPr>
      </p:pic>
      <p:grpSp>
        <p:nvGrpSpPr>
          <p:cNvPr id="46" name="组合 109">
            <a:extLst>
              <a:ext uri="{FF2B5EF4-FFF2-40B4-BE49-F238E27FC236}">
                <a16:creationId xmlns:a16="http://schemas.microsoft.com/office/drawing/2014/main" id="{C7F86D4D-521F-8DE8-8A4B-934E22E8EF82}"/>
              </a:ext>
            </a:extLst>
          </p:cNvPr>
          <p:cNvGrpSpPr/>
          <p:nvPr/>
        </p:nvGrpSpPr>
        <p:grpSpPr>
          <a:xfrm>
            <a:off x="7886313" y="1232448"/>
            <a:ext cx="3430546" cy="3413694"/>
            <a:chOff x="7886313" y="1232448"/>
            <a:chExt cx="3430546" cy="3413694"/>
          </a:xfrm>
        </p:grpSpPr>
        <p:sp>
          <p:nvSpPr>
            <p:cNvPr id="47" name="矩形 68">
              <a:extLst>
                <a:ext uri="{FF2B5EF4-FFF2-40B4-BE49-F238E27FC236}">
                  <a16:creationId xmlns:a16="http://schemas.microsoft.com/office/drawing/2014/main" id="{F79E0ED4-2C44-EC9B-07C6-52F9A029CE7A}"/>
                </a:ext>
              </a:extLst>
            </p:cNvPr>
            <p:cNvSpPr/>
            <p:nvPr/>
          </p:nvSpPr>
          <p:spPr>
            <a:xfrm>
              <a:off x="7892089" y="1535600"/>
              <a:ext cx="3424770" cy="3110542"/>
            </a:xfrm>
            <a:prstGeom prst="rect">
              <a:avLst/>
            </a:prstGeom>
            <a:solidFill>
              <a:srgbClr val="0070C0">
                <a:alpha val="196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8" name="矩形 69">
              <a:extLst>
                <a:ext uri="{FF2B5EF4-FFF2-40B4-BE49-F238E27FC236}">
                  <a16:creationId xmlns:a16="http://schemas.microsoft.com/office/drawing/2014/main" id="{786EEE8C-8E3A-62A6-FE04-5E4DA1C9A99B}"/>
                </a:ext>
              </a:extLst>
            </p:cNvPr>
            <p:cNvSpPr/>
            <p:nvPr/>
          </p:nvSpPr>
          <p:spPr>
            <a:xfrm>
              <a:off x="7886313" y="1232448"/>
              <a:ext cx="3424770" cy="313953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>
                  <a:solidFill>
                    <a:schemeClr val="bg1"/>
                  </a:solidFill>
                </a:rPr>
                <a:t>Normal Users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290D337-E5DA-2772-CCA6-470654836461}"/>
                </a:ext>
              </a:extLst>
            </p:cNvPr>
            <p:cNvSpPr txBox="1"/>
            <p:nvPr/>
          </p:nvSpPr>
          <p:spPr>
            <a:xfrm>
              <a:off x="8676063" y="2104804"/>
              <a:ext cx="23727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>
                  <a:solidFill>
                    <a:schemeClr val="bg1"/>
                  </a:solidFill>
                </a:rPr>
                <a:t>Away from malicious content</a:t>
              </a:r>
            </a:p>
            <a:p>
              <a:r>
                <a:rPr lang="en-US" sz="1200">
                  <a:solidFill>
                    <a:schemeClr val="bg1"/>
                  </a:solidFill>
                </a:rPr>
                <a:t>Highly secured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CB529968-4774-6E8D-A302-2BE59F711CA0}"/>
                </a:ext>
              </a:extLst>
            </p:cNvPr>
            <p:cNvSpPr txBox="1"/>
            <p:nvPr/>
          </p:nvSpPr>
          <p:spPr>
            <a:xfrm>
              <a:off x="8676063" y="2848229"/>
              <a:ext cx="161133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>
                  <a:solidFill>
                    <a:schemeClr val="bg1"/>
                  </a:solidFill>
                </a:rPr>
                <a:t>E</a:t>
              </a:r>
              <a:r>
                <a:rPr lang="en-US" altLang="zh-CN" sz="1200">
                  <a:solidFill>
                    <a:schemeClr val="bg1"/>
                  </a:solidFill>
                </a:rPr>
                <a:t>nsure compliance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80729DFF-A63D-60AE-DB6E-F83CED825326}"/>
                </a:ext>
              </a:extLst>
            </p:cNvPr>
            <p:cNvSpPr txBox="1"/>
            <p:nvPr/>
          </p:nvSpPr>
          <p:spPr>
            <a:xfrm>
              <a:off x="8676063" y="3539037"/>
              <a:ext cx="151035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>
                  <a:solidFill>
                    <a:schemeClr val="bg1"/>
                  </a:solidFill>
                </a:rPr>
                <a:t>Full  traffic visibility</a:t>
              </a:r>
            </a:p>
          </p:txBody>
        </p:sp>
        <p:grpSp>
          <p:nvGrpSpPr>
            <p:cNvPr id="52" name="组合 80">
              <a:extLst>
                <a:ext uri="{FF2B5EF4-FFF2-40B4-BE49-F238E27FC236}">
                  <a16:creationId xmlns:a16="http://schemas.microsoft.com/office/drawing/2014/main" id="{A573ACAA-2921-8F67-BB09-C52AD67D6527}"/>
                </a:ext>
              </a:extLst>
            </p:cNvPr>
            <p:cNvGrpSpPr/>
            <p:nvPr/>
          </p:nvGrpSpPr>
          <p:grpSpPr>
            <a:xfrm>
              <a:off x="8316885" y="2191224"/>
              <a:ext cx="293135" cy="293135"/>
              <a:chOff x="4753403" y="2734001"/>
              <a:chExt cx="871686" cy="871686"/>
            </a:xfrm>
          </p:grpSpPr>
          <p:sp>
            <p:nvSpPr>
              <p:cNvPr id="59" name="椭圆 78">
                <a:extLst>
                  <a:ext uri="{FF2B5EF4-FFF2-40B4-BE49-F238E27FC236}">
                    <a16:creationId xmlns:a16="http://schemas.microsoft.com/office/drawing/2014/main" id="{A5A812C6-FAA3-BD2A-FB87-5D58F2B98A41}"/>
                  </a:ext>
                </a:extLst>
              </p:cNvPr>
              <p:cNvSpPr/>
              <p:nvPr/>
            </p:nvSpPr>
            <p:spPr>
              <a:xfrm>
                <a:off x="4779938" y="2738213"/>
                <a:ext cx="836414" cy="83641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pic>
            <p:nvPicPr>
              <p:cNvPr id="60" name="图形 75">
                <a:extLst>
                  <a:ext uri="{FF2B5EF4-FFF2-40B4-BE49-F238E27FC236}">
                    <a16:creationId xmlns:a16="http://schemas.microsoft.com/office/drawing/2014/main" id="{606D8C5E-A19A-13F8-C51C-213506C217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4753403" y="2734001"/>
                <a:ext cx="871686" cy="871686"/>
              </a:xfrm>
              <a:prstGeom prst="rect">
                <a:avLst/>
              </a:prstGeom>
            </p:spPr>
          </p:pic>
        </p:grpSp>
        <p:grpSp>
          <p:nvGrpSpPr>
            <p:cNvPr id="53" name="组合 102">
              <a:extLst>
                <a:ext uri="{FF2B5EF4-FFF2-40B4-BE49-F238E27FC236}">
                  <a16:creationId xmlns:a16="http://schemas.microsoft.com/office/drawing/2014/main" id="{89FC76FC-AB02-0204-5C5E-804DF55E7050}"/>
                </a:ext>
              </a:extLst>
            </p:cNvPr>
            <p:cNvGrpSpPr/>
            <p:nvPr/>
          </p:nvGrpSpPr>
          <p:grpSpPr>
            <a:xfrm>
              <a:off x="8316885" y="2825706"/>
              <a:ext cx="293135" cy="293135"/>
              <a:chOff x="4753403" y="2734001"/>
              <a:chExt cx="871686" cy="871686"/>
            </a:xfrm>
          </p:grpSpPr>
          <p:sp>
            <p:nvSpPr>
              <p:cNvPr id="57" name="椭圆 103">
                <a:extLst>
                  <a:ext uri="{FF2B5EF4-FFF2-40B4-BE49-F238E27FC236}">
                    <a16:creationId xmlns:a16="http://schemas.microsoft.com/office/drawing/2014/main" id="{D1D10B8D-6A17-13AC-F7A5-635189104B99}"/>
                  </a:ext>
                </a:extLst>
              </p:cNvPr>
              <p:cNvSpPr/>
              <p:nvPr/>
            </p:nvSpPr>
            <p:spPr>
              <a:xfrm>
                <a:off x="4779938" y="2738213"/>
                <a:ext cx="836414" cy="83641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pic>
            <p:nvPicPr>
              <p:cNvPr id="58" name="图形 104">
                <a:extLst>
                  <a:ext uri="{FF2B5EF4-FFF2-40B4-BE49-F238E27FC236}">
                    <a16:creationId xmlns:a16="http://schemas.microsoft.com/office/drawing/2014/main" id="{A8584840-F6CB-8C18-EB5E-597276DB66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4753403" y="2734001"/>
                <a:ext cx="871686" cy="871686"/>
              </a:xfrm>
              <a:prstGeom prst="rect">
                <a:avLst/>
              </a:prstGeom>
            </p:spPr>
          </p:pic>
        </p:grpSp>
        <p:grpSp>
          <p:nvGrpSpPr>
            <p:cNvPr id="54" name="组合 105">
              <a:extLst>
                <a:ext uri="{FF2B5EF4-FFF2-40B4-BE49-F238E27FC236}">
                  <a16:creationId xmlns:a16="http://schemas.microsoft.com/office/drawing/2014/main" id="{0E214A27-A930-0A36-0857-A7B181F2EBC6}"/>
                </a:ext>
              </a:extLst>
            </p:cNvPr>
            <p:cNvGrpSpPr/>
            <p:nvPr/>
          </p:nvGrpSpPr>
          <p:grpSpPr>
            <a:xfrm>
              <a:off x="8316885" y="3506840"/>
              <a:ext cx="293135" cy="293135"/>
              <a:chOff x="4753403" y="2734001"/>
              <a:chExt cx="871686" cy="871686"/>
            </a:xfrm>
          </p:grpSpPr>
          <p:sp>
            <p:nvSpPr>
              <p:cNvPr id="55" name="椭圆 106">
                <a:extLst>
                  <a:ext uri="{FF2B5EF4-FFF2-40B4-BE49-F238E27FC236}">
                    <a16:creationId xmlns:a16="http://schemas.microsoft.com/office/drawing/2014/main" id="{2C36411E-A06F-8EC9-9FB1-022085D84BE8}"/>
                  </a:ext>
                </a:extLst>
              </p:cNvPr>
              <p:cNvSpPr/>
              <p:nvPr/>
            </p:nvSpPr>
            <p:spPr>
              <a:xfrm>
                <a:off x="4779938" y="2738213"/>
                <a:ext cx="836414" cy="83641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pic>
            <p:nvPicPr>
              <p:cNvPr id="56" name="图形 107">
                <a:extLst>
                  <a:ext uri="{FF2B5EF4-FFF2-40B4-BE49-F238E27FC236}">
                    <a16:creationId xmlns:a16="http://schemas.microsoft.com/office/drawing/2014/main" id="{970E925F-922E-B857-8075-31B94563FD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4753403" y="2734001"/>
                <a:ext cx="871686" cy="871686"/>
              </a:xfrm>
              <a:prstGeom prst="rect">
                <a:avLst/>
              </a:prstGeom>
            </p:spPr>
          </p:pic>
        </p:grpSp>
      </p:grpSp>
      <p:grpSp>
        <p:nvGrpSpPr>
          <p:cNvPr id="61" name="组合 115">
            <a:extLst>
              <a:ext uri="{FF2B5EF4-FFF2-40B4-BE49-F238E27FC236}">
                <a16:creationId xmlns:a16="http://schemas.microsoft.com/office/drawing/2014/main" id="{442FC86A-EFAB-8161-30C2-3EED21E6D79E}"/>
              </a:ext>
            </a:extLst>
          </p:cNvPr>
          <p:cNvGrpSpPr/>
          <p:nvPr/>
        </p:nvGrpSpPr>
        <p:grpSpPr>
          <a:xfrm>
            <a:off x="1993573" y="5058591"/>
            <a:ext cx="1542266" cy="283400"/>
            <a:chOff x="1993573" y="5058591"/>
            <a:chExt cx="1542266" cy="283400"/>
          </a:xfrm>
        </p:grpSpPr>
        <p:sp>
          <p:nvSpPr>
            <p:cNvPr id="62" name="椭圆 110">
              <a:extLst>
                <a:ext uri="{FF2B5EF4-FFF2-40B4-BE49-F238E27FC236}">
                  <a16:creationId xmlns:a16="http://schemas.microsoft.com/office/drawing/2014/main" id="{F976A005-2E70-CF49-0AA2-150ABCC82673}"/>
                </a:ext>
              </a:extLst>
            </p:cNvPr>
            <p:cNvSpPr/>
            <p:nvPr/>
          </p:nvSpPr>
          <p:spPr>
            <a:xfrm>
              <a:off x="1993573" y="5058591"/>
              <a:ext cx="283400" cy="283400"/>
            </a:xfrm>
            <a:prstGeom prst="ellipse">
              <a:avLst/>
            </a:prstGeom>
            <a:solidFill>
              <a:srgbClr val="E808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3" name="椭圆 111">
              <a:extLst>
                <a:ext uri="{FF2B5EF4-FFF2-40B4-BE49-F238E27FC236}">
                  <a16:creationId xmlns:a16="http://schemas.microsoft.com/office/drawing/2014/main" id="{41437BAC-33EC-42F7-6D24-1F38DC56F44E}"/>
                </a:ext>
              </a:extLst>
            </p:cNvPr>
            <p:cNvSpPr/>
            <p:nvPr/>
          </p:nvSpPr>
          <p:spPr>
            <a:xfrm>
              <a:off x="3252439" y="5058591"/>
              <a:ext cx="283400" cy="283400"/>
            </a:xfrm>
            <a:prstGeom prst="ellipse">
              <a:avLst/>
            </a:prstGeom>
            <a:solidFill>
              <a:srgbClr val="E8080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64" name="图形 113">
              <a:extLst>
                <a:ext uri="{FF2B5EF4-FFF2-40B4-BE49-F238E27FC236}">
                  <a16:creationId xmlns:a16="http://schemas.microsoft.com/office/drawing/2014/main" id="{81456067-C327-3C08-D99F-CA2977C5C5D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039162" y="5102628"/>
              <a:ext cx="179470" cy="179470"/>
            </a:xfrm>
            <a:prstGeom prst="rect">
              <a:avLst/>
            </a:prstGeom>
          </p:spPr>
        </p:pic>
        <p:pic>
          <p:nvPicPr>
            <p:cNvPr id="65" name="图形 114">
              <a:extLst>
                <a:ext uri="{FF2B5EF4-FFF2-40B4-BE49-F238E27FC236}">
                  <a16:creationId xmlns:a16="http://schemas.microsoft.com/office/drawing/2014/main" id="{CC85C834-248B-FD38-C19F-9874F1AF7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3306308" y="5102628"/>
              <a:ext cx="179470" cy="1794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951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942093-6B0B-2AD1-6F0E-34D4CCDF2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01DAEF-69E6-DA81-3FDF-BAE8F16C68DE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B4954-D3ED-18FE-9875-C77546463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23</a:t>
            </a:fld>
            <a:endParaRPr lang="zh-CN" altLang="en-US" dirty="0"/>
          </a:p>
        </p:txBody>
      </p:sp>
      <p:sp>
        <p:nvSpPr>
          <p:cNvPr id="6" name="矩形 13">
            <a:extLst>
              <a:ext uri="{FF2B5EF4-FFF2-40B4-BE49-F238E27FC236}">
                <a16:creationId xmlns:a16="http://schemas.microsoft.com/office/drawing/2014/main" id="{B04E5D57-ECE6-8896-6DCB-AD7A07FE7779}"/>
              </a:ext>
            </a:extLst>
          </p:cNvPr>
          <p:cNvSpPr/>
          <p:nvPr/>
        </p:nvSpPr>
        <p:spPr>
          <a:xfrm>
            <a:off x="579651" y="200326"/>
            <a:ext cx="75761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Proxy Avoidance Protection</a:t>
            </a:r>
          </a:p>
        </p:txBody>
      </p:sp>
      <p:sp>
        <p:nvSpPr>
          <p:cNvPr id="7" name="矩形 90">
            <a:extLst>
              <a:ext uri="{FF2B5EF4-FFF2-40B4-BE49-F238E27FC236}">
                <a16:creationId xmlns:a16="http://schemas.microsoft.com/office/drawing/2014/main" id="{6E00F27F-58D7-229F-1D8D-D4EB7F6F4A7C}"/>
              </a:ext>
            </a:extLst>
          </p:cNvPr>
          <p:cNvSpPr/>
          <p:nvPr/>
        </p:nvSpPr>
        <p:spPr>
          <a:xfrm>
            <a:off x="6803284" y="1157937"/>
            <a:ext cx="4470852" cy="4687748"/>
          </a:xfrm>
          <a:prstGeom prst="rect">
            <a:avLst/>
          </a:prstGeom>
          <a:solidFill>
            <a:srgbClr val="0070C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8" name="组合 49">
            <a:extLst>
              <a:ext uri="{FF2B5EF4-FFF2-40B4-BE49-F238E27FC236}">
                <a16:creationId xmlns:a16="http://schemas.microsoft.com/office/drawing/2014/main" id="{7AAD5300-494C-A1C9-7E43-9DF876B0D257}"/>
              </a:ext>
            </a:extLst>
          </p:cNvPr>
          <p:cNvGrpSpPr/>
          <p:nvPr/>
        </p:nvGrpSpPr>
        <p:grpSpPr>
          <a:xfrm>
            <a:off x="4709580" y="1147630"/>
            <a:ext cx="1722183" cy="4687748"/>
            <a:chOff x="5334379" y="1147630"/>
            <a:chExt cx="1722183" cy="4687748"/>
          </a:xfrm>
        </p:grpSpPr>
        <p:sp>
          <p:nvSpPr>
            <p:cNvPr id="9" name="矩形 50">
              <a:extLst>
                <a:ext uri="{FF2B5EF4-FFF2-40B4-BE49-F238E27FC236}">
                  <a16:creationId xmlns:a16="http://schemas.microsoft.com/office/drawing/2014/main" id="{CCB0564A-9D5C-0726-53CE-0F7C5FE46EDE}"/>
                </a:ext>
              </a:extLst>
            </p:cNvPr>
            <p:cNvSpPr/>
            <p:nvPr/>
          </p:nvSpPr>
          <p:spPr>
            <a:xfrm>
              <a:off x="5334379" y="1147630"/>
              <a:ext cx="1722183" cy="4687748"/>
            </a:xfrm>
            <a:prstGeom prst="rect">
              <a:avLst/>
            </a:prstGeom>
            <a:solidFill>
              <a:srgbClr val="0070C0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圆角矩形 51">
              <a:extLst>
                <a:ext uri="{FF2B5EF4-FFF2-40B4-BE49-F238E27FC236}">
                  <a16:creationId xmlns:a16="http://schemas.microsoft.com/office/drawing/2014/main" id="{92DA8CD8-704D-8A80-C49A-68CD20BBB83F}"/>
                </a:ext>
              </a:extLst>
            </p:cNvPr>
            <p:cNvSpPr/>
            <p:nvPr/>
          </p:nvSpPr>
          <p:spPr>
            <a:xfrm>
              <a:off x="5592609" y="1426896"/>
              <a:ext cx="1229541" cy="5615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圆角矩形 52">
              <a:extLst>
                <a:ext uri="{FF2B5EF4-FFF2-40B4-BE49-F238E27FC236}">
                  <a16:creationId xmlns:a16="http://schemas.microsoft.com/office/drawing/2014/main" id="{13AE6469-74EE-1A12-6BFD-318E71D6D9BF}"/>
                </a:ext>
              </a:extLst>
            </p:cNvPr>
            <p:cNvSpPr/>
            <p:nvPr/>
          </p:nvSpPr>
          <p:spPr>
            <a:xfrm>
              <a:off x="5592609" y="2323978"/>
              <a:ext cx="1229541" cy="5615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圆角矩形 53">
              <a:extLst>
                <a:ext uri="{FF2B5EF4-FFF2-40B4-BE49-F238E27FC236}">
                  <a16:creationId xmlns:a16="http://schemas.microsoft.com/office/drawing/2014/main" id="{D82939B0-3E03-3A92-85BC-5095E28A1D7D}"/>
                </a:ext>
              </a:extLst>
            </p:cNvPr>
            <p:cNvSpPr/>
            <p:nvPr/>
          </p:nvSpPr>
          <p:spPr>
            <a:xfrm>
              <a:off x="5592609" y="3221060"/>
              <a:ext cx="1229541" cy="5615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圆角矩形 54">
              <a:extLst>
                <a:ext uri="{FF2B5EF4-FFF2-40B4-BE49-F238E27FC236}">
                  <a16:creationId xmlns:a16="http://schemas.microsoft.com/office/drawing/2014/main" id="{1C61BE1D-3B51-7131-B161-BC5710E7DD77}"/>
                </a:ext>
              </a:extLst>
            </p:cNvPr>
            <p:cNvSpPr/>
            <p:nvPr/>
          </p:nvSpPr>
          <p:spPr>
            <a:xfrm>
              <a:off x="5592609" y="4118142"/>
              <a:ext cx="1229541" cy="5615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圆角矩形 55">
              <a:extLst>
                <a:ext uri="{FF2B5EF4-FFF2-40B4-BE49-F238E27FC236}">
                  <a16:creationId xmlns:a16="http://schemas.microsoft.com/office/drawing/2014/main" id="{C3DD83C7-4F3E-E18C-6259-6FBE39870F18}"/>
                </a:ext>
              </a:extLst>
            </p:cNvPr>
            <p:cNvSpPr/>
            <p:nvPr/>
          </p:nvSpPr>
          <p:spPr>
            <a:xfrm>
              <a:off x="5600325" y="5015223"/>
              <a:ext cx="1229541" cy="5615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5" name="Picture 2" descr="VPN Free - Betternet Hotspot VPN &amp;amp; Private Browser - Apps on Google Play">
              <a:extLst>
                <a:ext uri="{FF2B5EF4-FFF2-40B4-BE49-F238E27FC236}">
                  <a16:creationId xmlns:a16="http://schemas.microsoft.com/office/drawing/2014/main" id="{3AFA90DA-EA42-472F-8818-B9050E939BE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13" t="8062" r="23764" b="6026"/>
            <a:stretch/>
          </p:blipFill>
          <p:spPr bwMode="auto">
            <a:xfrm>
              <a:off x="5869239" y="1458473"/>
              <a:ext cx="652462" cy="498347"/>
            </a:xfrm>
            <a:prstGeom prst="rect">
              <a:avLst/>
            </a:prstGeom>
            <a:noFill/>
          </p:spPr>
        </p:pic>
        <p:pic>
          <p:nvPicPr>
            <p:cNvPr id="16" name="Picture 2" descr="TunnelBear VPN - Review 2021 - PCMag Asia">
              <a:extLst>
                <a:ext uri="{FF2B5EF4-FFF2-40B4-BE49-F238E27FC236}">
                  <a16:creationId xmlns:a16="http://schemas.microsoft.com/office/drawing/2014/main" id="{4619F14F-2CFC-EF58-69DD-11DF1B36B1D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89" t="7882" r="21779" b="4348"/>
            <a:stretch/>
          </p:blipFill>
          <p:spPr bwMode="auto">
            <a:xfrm>
              <a:off x="5910097" y="2366214"/>
              <a:ext cx="589379" cy="481292"/>
            </a:xfrm>
            <a:prstGeom prst="rect">
              <a:avLst/>
            </a:prstGeom>
            <a:noFill/>
          </p:spPr>
        </p:pic>
        <p:pic>
          <p:nvPicPr>
            <p:cNvPr id="17" name="Picture 2" descr="Psiphon - Wikipedia">
              <a:extLst>
                <a:ext uri="{FF2B5EF4-FFF2-40B4-BE49-F238E27FC236}">
                  <a16:creationId xmlns:a16="http://schemas.microsoft.com/office/drawing/2014/main" id="{A12C6D33-FCA3-46C0-6E0D-D9A7C5C63C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0452" y="3289977"/>
              <a:ext cx="405929" cy="405929"/>
            </a:xfrm>
            <a:prstGeom prst="rect">
              <a:avLst/>
            </a:prstGeom>
            <a:noFill/>
          </p:spPr>
        </p:pic>
        <p:pic>
          <p:nvPicPr>
            <p:cNvPr id="18" name="Picture 2" descr="Freegate Logo (Free proxy for Windows, Linux, and Mac) - Tutorial Geek">
              <a:extLst>
                <a:ext uri="{FF2B5EF4-FFF2-40B4-BE49-F238E27FC236}">
                  <a16:creationId xmlns:a16="http://schemas.microsoft.com/office/drawing/2014/main" id="{ED72666D-CD4C-57C8-1DD8-5B6D35B43A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6237" y="4191685"/>
              <a:ext cx="405929" cy="405929"/>
            </a:xfrm>
            <a:prstGeom prst="rect">
              <a:avLst/>
            </a:prstGeom>
            <a:noFill/>
          </p:spPr>
        </p:pic>
        <p:pic>
          <p:nvPicPr>
            <p:cNvPr id="19" name="Picture 2" descr="Ultrasurf Review: Is a Free VPN Right for You? | Reviews.org">
              <a:extLst>
                <a:ext uri="{FF2B5EF4-FFF2-40B4-BE49-F238E27FC236}">
                  <a16:creationId xmlns:a16="http://schemas.microsoft.com/office/drawing/2014/main" id="{67CD0EEF-EC8E-3643-2124-150E3A44EC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1326" y="5076120"/>
              <a:ext cx="517771" cy="438379"/>
            </a:xfrm>
            <a:prstGeom prst="rect">
              <a:avLst/>
            </a:prstGeom>
            <a:noFill/>
          </p:spPr>
        </p:pic>
      </p:grpSp>
      <p:sp>
        <p:nvSpPr>
          <p:cNvPr id="20" name="上箭头 20">
            <a:extLst>
              <a:ext uri="{FF2B5EF4-FFF2-40B4-BE49-F238E27FC236}">
                <a16:creationId xmlns:a16="http://schemas.microsoft.com/office/drawing/2014/main" id="{36077A66-33E5-5605-718A-A01D7404001E}"/>
              </a:ext>
            </a:extLst>
          </p:cNvPr>
          <p:cNvSpPr/>
          <p:nvPr/>
        </p:nvSpPr>
        <p:spPr>
          <a:xfrm rot="16200000">
            <a:off x="6525024" y="1816402"/>
            <a:ext cx="267058" cy="333926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Multiplication Sign 20">
            <a:extLst>
              <a:ext uri="{FF2B5EF4-FFF2-40B4-BE49-F238E27FC236}">
                <a16:creationId xmlns:a16="http://schemas.microsoft.com/office/drawing/2014/main" id="{0BEAB749-1CAF-7381-AE36-942886B1A7E7}"/>
              </a:ext>
            </a:extLst>
          </p:cNvPr>
          <p:cNvSpPr/>
          <p:nvPr/>
        </p:nvSpPr>
        <p:spPr>
          <a:xfrm>
            <a:off x="5659127" y="1477253"/>
            <a:ext cx="581763" cy="539969"/>
          </a:xfrm>
          <a:prstGeom prst="mathMultiply">
            <a:avLst>
              <a:gd name="adj1" fmla="val 133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2" name="Multiplication Sign 39">
            <a:extLst>
              <a:ext uri="{FF2B5EF4-FFF2-40B4-BE49-F238E27FC236}">
                <a16:creationId xmlns:a16="http://schemas.microsoft.com/office/drawing/2014/main" id="{355CDDE6-802B-5C9B-5B2E-1ED2540D5CC2}"/>
              </a:ext>
            </a:extLst>
          </p:cNvPr>
          <p:cNvSpPr/>
          <p:nvPr/>
        </p:nvSpPr>
        <p:spPr>
          <a:xfrm>
            <a:off x="5659127" y="2372603"/>
            <a:ext cx="581763" cy="539969"/>
          </a:xfrm>
          <a:prstGeom prst="mathMultiply">
            <a:avLst>
              <a:gd name="adj1" fmla="val 133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3" name="Multiplication Sign 39">
            <a:extLst>
              <a:ext uri="{FF2B5EF4-FFF2-40B4-BE49-F238E27FC236}">
                <a16:creationId xmlns:a16="http://schemas.microsoft.com/office/drawing/2014/main" id="{F4CB682B-DD4A-3E46-2573-032D586AD1AD}"/>
              </a:ext>
            </a:extLst>
          </p:cNvPr>
          <p:cNvSpPr/>
          <p:nvPr/>
        </p:nvSpPr>
        <p:spPr>
          <a:xfrm>
            <a:off x="5659127" y="3255253"/>
            <a:ext cx="581763" cy="539969"/>
          </a:xfrm>
          <a:prstGeom prst="mathMultiply">
            <a:avLst>
              <a:gd name="adj1" fmla="val 133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4" name="Multiplication Sign 39">
            <a:extLst>
              <a:ext uri="{FF2B5EF4-FFF2-40B4-BE49-F238E27FC236}">
                <a16:creationId xmlns:a16="http://schemas.microsoft.com/office/drawing/2014/main" id="{423C996E-9626-CDE2-656C-F76DE111F9E6}"/>
              </a:ext>
            </a:extLst>
          </p:cNvPr>
          <p:cNvSpPr/>
          <p:nvPr/>
        </p:nvSpPr>
        <p:spPr>
          <a:xfrm>
            <a:off x="5659127" y="4134728"/>
            <a:ext cx="581763" cy="539969"/>
          </a:xfrm>
          <a:prstGeom prst="mathMultiply">
            <a:avLst>
              <a:gd name="adj1" fmla="val 133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5" name="Multiplication Sign 39">
            <a:extLst>
              <a:ext uri="{FF2B5EF4-FFF2-40B4-BE49-F238E27FC236}">
                <a16:creationId xmlns:a16="http://schemas.microsoft.com/office/drawing/2014/main" id="{6696CE29-4FB4-C46B-8A27-0D1E06211E1E}"/>
              </a:ext>
            </a:extLst>
          </p:cNvPr>
          <p:cNvSpPr/>
          <p:nvPr/>
        </p:nvSpPr>
        <p:spPr>
          <a:xfrm>
            <a:off x="5659127" y="5036428"/>
            <a:ext cx="581763" cy="539969"/>
          </a:xfrm>
          <a:prstGeom prst="mathMultiply">
            <a:avLst>
              <a:gd name="adj1" fmla="val 133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pic>
        <p:nvPicPr>
          <p:cNvPr id="26" name="图片 27" descr="徽标, 公司名称&#10;&#10;描述已自动生成">
            <a:extLst>
              <a:ext uri="{FF2B5EF4-FFF2-40B4-BE49-F238E27FC236}">
                <a16:creationId xmlns:a16="http://schemas.microsoft.com/office/drawing/2014/main" id="{DAEFB117-854C-9821-5213-12FD7EBFE5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918" y="3144270"/>
            <a:ext cx="2884772" cy="1165448"/>
          </a:xfrm>
          <a:prstGeom prst="rect">
            <a:avLst/>
          </a:prstGeom>
        </p:spPr>
      </p:pic>
      <p:pic>
        <p:nvPicPr>
          <p:cNvPr id="27" name="图片 83">
            <a:extLst>
              <a:ext uri="{FF2B5EF4-FFF2-40B4-BE49-F238E27FC236}">
                <a16:creationId xmlns:a16="http://schemas.microsoft.com/office/drawing/2014/main" id="{7BC3017E-60EE-D56F-85F2-044E7B6502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34065">
            <a:off x="951521" y="3111961"/>
            <a:ext cx="879168" cy="879168"/>
          </a:xfrm>
          <a:prstGeom prst="rect">
            <a:avLst/>
          </a:prstGeom>
        </p:spPr>
      </p:pic>
      <p:sp>
        <p:nvSpPr>
          <p:cNvPr id="28" name="上箭头 84">
            <a:extLst>
              <a:ext uri="{FF2B5EF4-FFF2-40B4-BE49-F238E27FC236}">
                <a16:creationId xmlns:a16="http://schemas.microsoft.com/office/drawing/2014/main" id="{876BA84B-9610-6443-E923-C1B5F756C6D0}"/>
              </a:ext>
            </a:extLst>
          </p:cNvPr>
          <p:cNvSpPr/>
          <p:nvPr/>
        </p:nvSpPr>
        <p:spPr>
          <a:xfrm rot="16200000">
            <a:off x="6525024" y="3289012"/>
            <a:ext cx="267058" cy="333926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上箭头 85">
            <a:extLst>
              <a:ext uri="{FF2B5EF4-FFF2-40B4-BE49-F238E27FC236}">
                <a16:creationId xmlns:a16="http://schemas.microsoft.com/office/drawing/2014/main" id="{A65402D9-9A63-9E14-FFC9-ED5907038AD0}"/>
              </a:ext>
            </a:extLst>
          </p:cNvPr>
          <p:cNvSpPr/>
          <p:nvPr/>
        </p:nvSpPr>
        <p:spPr>
          <a:xfrm rot="16200000">
            <a:off x="6525024" y="4692510"/>
            <a:ext cx="267058" cy="333926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上箭头 86">
            <a:extLst>
              <a:ext uri="{FF2B5EF4-FFF2-40B4-BE49-F238E27FC236}">
                <a16:creationId xmlns:a16="http://schemas.microsoft.com/office/drawing/2014/main" id="{78C7FE8A-CE16-100B-C8BB-0C28D361C559}"/>
              </a:ext>
            </a:extLst>
          </p:cNvPr>
          <p:cNvSpPr/>
          <p:nvPr/>
        </p:nvSpPr>
        <p:spPr>
          <a:xfrm rot="16200000">
            <a:off x="4280346" y="3289012"/>
            <a:ext cx="267058" cy="333926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上箭头 87">
            <a:extLst>
              <a:ext uri="{FF2B5EF4-FFF2-40B4-BE49-F238E27FC236}">
                <a16:creationId xmlns:a16="http://schemas.microsoft.com/office/drawing/2014/main" id="{4A7D5EF2-BBBA-3656-BA12-811ACDBE316B}"/>
              </a:ext>
            </a:extLst>
          </p:cNvPr>
          <p:cNvSpPr/>
          <p:nvPr/>
        </p:nvSpPr>
        <p:spPr>
          <a:xfrm rot="16200000">
            <a:off x="2010295" y="3289012"/>
            <a:ext cx="267058" cy="333926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2" name="图片 16">
            <a:extLst>
              <a:ext uri="{FF2B5EF4-FFF2-40B4-BE49-F238E27FC236}">
                <a16:creationId xmlns:a16="http://schemas.microsoft.com/office/drawing/2014/main" id="{58957B22-0FE4-2D3D-5054-892ED053B83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7468" y="1530887"/>
            <a:ext cx="1237068" cy="1010029"/>
          </a:xfrm>
          <a:prstGeom prst="rect">
            <a:avLst/>
          </a:prstGeom>
        </p:spPr>
      </p:pic>
      <p:pic>
        <p:nvPicPr>
          <p:cNvPr id="33" name="图片 64">
            <a:extLst>
              <a:ext uri="{FF2B5EF4-FFF2-40B4-BE49-F238E27FC236}">
                <a16:creationId xmlns:a16="http://schemas.microsoft.com/office/drawing/2014/main" id="{F3A96CD8-CDDD-284D-8288-FB9D44B2345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7468" y="3033879"/>
            <a:ext cx="1237068" cy="1010029"/>
          </a:xfrm>
          <a:prstGeom prst="rect">
            <a:avLst/>
          </a:prstGeom>
        </p:spPr>
      </p:pic>
      <p:pic>
        <p:nvPicPr>
          <p:cNvPr id="34" name="Picture 2" descr="Psiphon - Wikipedia">
            <a:extLst>
              <a:ext uri="{FF2B5EF4-FFF2-40B4-BE49-F238E27FC236}">
                <a16:creationId xmlns:a16="http://schemas.microsoft.com/office/drawing/2014/main" id="{C14DE8AC-48BB-EF08-C797-233164D53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863" y="1744135"/>
            <a:ext cx="361354" cy="361354"/>
          </a:xfrm>
          <a:prstGeom prst="rect">
            <a:avLst/>
          </a:prstGeom>
          <a:noFill/>
        </p:spPr>
      </p:pic>
      <p:pic>
        <p:nvPicPr>
          <p:cNvPr id="35" name="图片 84" descr="徽标&#10;&#10;描述已自动生成">
            <a:extLst>
              <a:ext uri="{FF2B5EF4-FFF2-40B4-BE49-F238E27FC236}">
                <a16:creationId xmlns:a16="http://schemas.microsoft.com/office/drawing/2014/main" id="{B21C6A80-3C0B-B2C8-55DB-798A6FFA1CD1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21055"/>
          <a:stretch/>
        </p:blipFill>
        <p:spPr>
          <a:xfrm>
            <a:off x="7734478" y="2027493"/>
            <a:ext cx="486903" cy="384388"/>
          </a:xfrm>
          <a:prstGeom prst="rect">
            <a:avLst/>
          </a:prstGeom>
        </p:spPr>
      </p:pic>
      <p:pic>
        <p:nvPicPr>
          <p:cNvPr id="36" name="图片 84" descr="徽标&#10;&#10;描述已自动生成">
            <a:extLst>
              <a:ext uri="{FF2B5EF4-FFF2-40B4-BE49-F238E27FC236}">
                <a16:creationId xmlns:a16="http://schemas.microsoft.com/office/drawing/2014/main" id="{86978808-6563-42E9-E02F-22F0E441ED7F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21055"/>
          <a:stretch/>
        </p:blipFill>
        <p:spPr>
          <a:xfrm>
            <a:off x="7734478" y="3569890"/>
            <a:ext cx="486903" cy="384388"/>
          </a:xfrm>
          <a:prstGeom prst="rect">
            <a:avLst/>
          </a:prstGeom>
        </p:spPr>
      </p:pic>
      <p:pic>
        <p:nvPicPr>
          <p:cNvPr id="37" name="Picture 2" descr="Freegate Logo (Free proxy for Windows, Linux, and Mac) - Tutorial Geek">
            <a:extLst>
              <a:ext uri="{FF2B5EF4-FFF2-40B4-BE49-F238E27FC236}">
                <a16:creationId xmlns:a16="http://schemas.microsoft.com/office/drawing/2014/main" id="{588F95CA-B311-3646-F863-C073A6595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7312544" y="3250759"/>
            <a:ext cx="353793" cy="353793"/>
          </a:xfrm>
          <a:prstGeom prst="rect">
            <a:avLst/>
          </a:prstGeom>
          <a:noFill/>
        </p:spPr>
      </p:pic>
      <p:pic>
        <p:nvPicPr>
          <p:cNvPr id="38" name="图片 65">
            <a:extLst>
              <a:ext uri="{FF2B5EF4-FFF2-40B4-BE49-F238E27FC236}">
                <a16:creationId xmlns:a16="http://schemas.microsoft.com/office/drawing/2014/main" id="{0DE7AEB6-76FD-4C92-A1C1-AE8793F021F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7468" y="4389758"/>
            <a:ext cx="1237068" cy="1010029"/>
          </a:xfrm>
          <a:prstGeom prst="rect">
            <a:avLst/>
          </a:prstGeom>
        </p:spPr>
      </p:pic>
      <p:pic>
        <p:nvPicPr>
          <p:cNvPr id="39" name="图片 84" descr="徽标&#10;&#10;描述已自动生成">
            <a:extLst>
              <a:ext uri="{FF2B5EF4-FFF2-40B4-BE49-F238E27FC236}">
                <a16:creationId xmlns:a16="http://schemas.microsoft.com/office/drawing/2014/main" id="{125CEBCD-F3E7-FC60-3E0B-563A73C3A66F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21055"/>
          <a:stretch/>
        </p:blipFill>
        <p:spPr>
          <a:xfrm>
            <a:off x="7734478" y="4883440"/>
            <a:ext cx="486903" cy="384388"/>
          </a:xfrm>
          <a:prstGeom prst="rect">
            <a:avLst/>
          </a:prstGeom>
        </p:spPr>
      </p:pic>
      <p:pic>
        <p:nvPicPr>
          <p:cNvPr id="40" name="Picture 2" descr="Ultrasurf Review: Is a Free VPN Right for You? | Reviews.org">
            <a:extLst>
              <a:ext uri="{FF2B5EF4-FFF2-40B4-BE49-F238E27FC236}">
                <a16:creationId xmlns:a16="http://schemas.microsoft.com/office/drawing/2014/main" id="{F80E4DA9-8433-2437-12FB-7418C10D6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868" y="4545967"/>
            <a:ext cx="510267" cy="432026"/>
          </a:xfrm>
          <a:prstGeom prst="rect">
            <a:avLst/>
          </a:prstGeom>
          <a:noFill/>
        </p:spPr>
      </p:pic>
      <p:sp>
        <p:nvSpPr>
          <p:cNvPr id="41" name="&quot;Not Allowed&quot; Symbol 40">
            <a:extLst>
              <a:ext uri="{FF2B5EF4-FFF2-40B4-BE49-F238E27FC236}">
                <a16:creationId xmlns:a16="http://schemas.microsoft.com/office/drawing/2014/main" id="{83D808A2-58A9-95D4-4AE8-6F73199802B1}"/>
              </a:ext>
            </a:extLst>
          </p:cNvPr>
          <p:cNvSpPr/>
          <p:nvPr/>
        </p:nvSpPr>
        <p:spPr>
          <a:xfrm rot="16200000">
            <a:off x="7185671" y="4638934"/>
            <a:ext cx="321276" cy="313566"/>
          </a:xfrm>
          <a:prstGeom prst="noSmoking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solidFill>
                <a:schemeClr val="tx1"/>
              </a:solidFill>
            </a:endParaRPr>
          </a:p>
        </p:txBody>
      </p:sp>
      <p:sp>
        <p:nvSpPr>
          <p:cNvPr id="42" name="&quot;Not Allowed&quot; Symbol 8">
            <a:extLst>
              <a:ext uri="{FF2B5EF4-FFF2-40B4-BE49-F238E27FC236}">
                <a16:creationId xmlns:a16="http://schemas.microsoft.com/office/drawing/2014/main" id="{1FF4C813-4BF0-DD4A-A598-52B7904C5FE4}"/>
              </a:ext>
            </a:extLst>
          </p:cNvPr>
          <p:cNvSpPr/>
          <p:nvPr/>
        </p:nvSpPr>
        <p:spPr>
          <a:xfrm rot="16200000">
            <a:off x="7185671" y="3311168"/>
            <a:ext cx="321276" cy="313566"/>
          </a:xfrm>
          <a:prstGeom prst="noSmoking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solidFill>
                <a:schemeClr val="tx1"/>
              </a:solidFill>
            </a:endParaRPr>
          </a:p>
        </p:txBody>
      </p:sp>
      <p:sp>
        <p:nvSpPr>
          <p:cNvPr id="43" name="&quot;Not Allowed&quot; Symbol 8">
            <a:extLst>
              <a:ext uri="{FF2B5EF4-FFF2-40B4-BE49-F238E27FC236}">
                <a16:creationId xmlns:a16="http://schemas.microsoft.com/office/drawing/2014/main" id="{85665527-79EB-5FEF-E898-C889A8313B33}"/>
              </a:ext>
            </a:extLst>
          </p:cNvPr>
          <p:cNvSpPr/>
          <p:nvPr/>
        </p:nvSpPr>
        <p:spPr>
          <a:xfrm rot="16200000">
            <a:off x="7167119" y="1795929"/>
            <a:ext cx="321276" cy="313566"/>
          </a:xfrm>
          <a:prstGeom prst="noSmoking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solidFill>
                <a:schemeClr val="tx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C794B4F-AB62-B426-15D8-E440632981FB}"/>
              </a:ext>
            </a:extLst>
          </p:cNvPr>
          <p:cNvSpPr txBox="1"/>
          <p:nvPr/>
        </p:nvSpPr>
        <p:spPr>
          <a:xfrm>
            <a:off x="8486057" y="1407251"/>
            <a:ext cx="2689940" cy="4263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</a:rPr>
              <a:t>Block proxy avoidance tools both in the network and at the agent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</a:rPr>
              <a:t>Increase productivity in the workspace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</a:rPr>
              <a:t>Unparalleled visibility and control of applications 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</a:rPr>
              <a:t>Regain misused bandwidth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</a:rPr>
              <a:t>Fortify your perimeter defense</a:t>
            </a:r>
            <a:endParaRPr lang="en-MY" sz="1400">
              <a:solidFill>
                <a:schemeClr val="bg1"/>
              </a:solidFill>
            </a:endParaRPr>
          </a:p>
        </p:txBody>
      </p:sp>
      <p:sp>
        <p:nvSpPr>
          <p:cNvPr id="45" name="TextBox 7">
            <a:extLst>
              <a:ext uri="{FF2B5EF4-FFF2-40B4-BE49-F238E27FC236}">
                <a16:creationId xmlns:a16="http://schemas.microsoft.com/office/drawing/2014/main" id="{EA6A4588-0B8B-4ADC-C949-FA265C9E5333}"/>
              </a:ext>
            </a:extLst>
          </p:cNvPr>
          <p:cNvSpPr txBox="1"/>
          <p:nvPr/>
        </p:nvSpPr>
        <p:spPr>
          <a:xfrm>
            <a:off x="2277417" y="4003247"/>
            <a:ext cx="23253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err="1">
                <a:solidFill>
                  <a:schemeClr val="bg1"/>
                </a:solidFill>
              </a:rPr>
              <a:t>Sangfor</a:t>
            </a:r>
            <a:r>
              <a:rPr lang="zh-CN" altLang="en-US" sz="1100" b="1">
                <a:solidFill>
                  <a:schemeClr val="bg1"/>
                </a:solidFill>
              </a:rPr>
              <a:t> </a:t>
            </a:r>
            <a:r>
              <a:rPr lang="en-US" altLang="zh-CN" sz="1100" b="1">
                <a:solidFill>
                  <a:schemeClr val="bg1"/>
                </a:solidFill>
              </a:rPr>
              <a:t>IAG</a:t>
            </a:r>
            <a:r>
              <a:rPr lang="zh-CN" altLang="en-US" sz="1100" b="1">
                <a:solidFill>
                  <a:schemeClr val="bg1"/>
                </a:solidFill>
              </a:rPr>
              <a:t>     </a:t>
            </a:r>
            <a:r>
              <a:rPr lang="en-US" altLang="zh-CN" sz="1100" b="1" err="1">
                <a:solidFill>
                  <a:schemeClr val="bg1"/>
                </a:solidFill>
              </a:rPr>
              <a:t>Sangfor</a:t>
            </a:r>
            <a:r>
              <a:rPr lang="zh-CN" altLang="en-US" sz="1100" b="1">
                <a:solidFill>
                  <a:schemeClr val="bg1"/>
                </a:solidFill>
              </a:rPr>
              <a:t> </a:t>
            </a:r>
            <a:r>
              <a:rPr lang="en-US" altLang="zh-CN" sz="1100" b="1">
                <a:solidFill>
                  <a:schemeClr val="bg1"/>
                </a:solidFill>
              </a:rPr>
              <a:t>NGAF</a:t>
            </a:r>
            <a:endParaRPr lang="en-MY" sz="11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355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41" grpId="0" animBg="1"/>
      <p:bldP spid="42" grpId="0" animBg="1"/>
      <p:bldP spid="4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00F436-5A1A-4C80-CF89-354CF3255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7CE6E7-0DA2-ADF0-FCA6-1850458B041B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DE67FA-8F1C-08F9-5B79-90EA7A24D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24</a:t>
            </a:fld>
            <a:endParaRPr lang="zh-CN" altLang="en-US" dirty="0"/>
          </a:p>
        </p:txBody>
      </p:sp>
      <p:pic>
        <p:nvPicPr>
          <p:cNvPr id="5" name="图片 26">
            <a:extLst>
              <a:ext uri="{FF2B5EF4-FFF2-40B4-BE49-F238E27FC236}">
                <a16:creationId xmlns:a16="http://schemas.microsoft.com/office/drawing/2014/main" id="{F3618578-F3F9-635B-02FB-360ECF3CEB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28038" y="1155798"/>
            <a:ext cx="1434948" cy="1171592"/>
          </a:xfrm>
          <a:prstGeom prst="rect">
            <a:avLst/>
          </a:prstGeom>
        </p:spPr>
      </p:pic>
      <p:grpSp>
        <p:nvGrpSpPr>
          <p:cNvPr id="6" name="组合 1">
            <a:extLst>
              <a:ext uri="{FF2B5EF4-FFF2-40B4-BE49-F238E27FC236}">
                <a16:creationId xmlns:a16="http://schemas.microsoft.com/office/drawing/2014/main" id="{95658686-9366-8558-7B05-7A1923CC9338}"/>
              </a:ext>
            </a:extLst>
          </p:cNvPr>
          <p:cNvGrpSpPr/>
          <p:nvPr/>
        </p:nvGrpSpPr>
        <p:grpSpPr>
          <a:xfrm>
            <a:off x="1480358" y="2626268"/>
            <a:ext cx="4674726" cy="2591483"/>
            <a:chOff x="1766456" y="2572933"/>
            <a:chExt cx="4144788" cy="2591483"/>
          </a:xfrm>
        </p:grpSpPr>
        <p:sp>
          <p:nvSpPr>
            <p:cNvPr id="7" name="矩形 11">
              <a:extLst>
                <a:ext uri="{FF2B5EF4-FFF2-40B4-BE49-F238E27FC236}">
                  <a16:creationId xmlns:a16="http://schemas.microsoft.com/office/drawing/2014/main" id="{86FC3DE1-34F6-7AB6-3211-5710F4A272C7}"/>
                </a:ext>
              </a:extLst>
            </p:cNvPr>
            <p:cNvSpPr/>
            <p:nvPr/>
          </p:nvSpPr>
          <p:spPr>
            <a:xfrm>
              <a:off x="1766456" y="2572933"/>
              <a:ext cx="4094292" cy="365124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US" altLang="zh-CN" sz="1600" b="1">
                  <a:solidFill>
                    <a:schemeClr val="bg1"/>
                  </a:solidFill>
                </a:rPr>
                <a:t>Agent-based anti-proxy</a:t>
              </a:r>
              <a:endParaRPr lang="en-MY" altLang="zh-CN" sz="1600" b="1"/>
            </a:p>
          </p:txBody>
        </p:sp>
        <p:sp>
          <p:nvSpPr>
            <p:cNvPr id="8" name="矩形 12">
              <a:extLst>
                <a:ext uri="{FF2B5EF4-FFF2-40B4-BE49-F238E27FC236}">
                  <a16:creationId xmlns:a16="http://schemas.microsoft.com/office/drawing/2014/main" id="{E33E00F7-DB05-FD37-DE3C-AF95EA928D1F}"/>
                </a:ext>
              </a:extLst>
            </p:cNvPr>
            <p:cNvSpPr/>
            <p:nvPr/>
          </p:nvSpPr>
          <p:spPr>
            <a:xfrm>
              <a:off x="1766456" y="2982609"/>
              <a:ext cx="4094292" cy="1831062"/>
            </a:xfrm>
            <a:prstGeom prst="rect">
              <a:avLst/>
            </a:prstGeom>
            <a:gradFill>
              <a:gsLst>
                <a:gs pos="0">
                  <a:srgbClr val="0070C0">
                    <a:alpha val="37000"/>
                  </a:srgbClr>
                </a:gs>
                <a:gs pos="99000">
                  <a:srgbClr val="0070C0">
                    <a:alpha val="0"/>
                  </a:srgbClr>
                </a:gs>
              </a:gsLst>
              <a:lin ang="5400000" scaled="1"/>
            </a:gradFill>
            <a:ln>
              <a:gradFill>
                <a:gsLst>
                  <a:gs pos="0">
                    <a:srgbClr val="00B0F0"/>
                  </a:gs>
                  <a:gs pos="99000">
                    <a:srgbClr val="00B0F0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/>
            </a:p>
          </p:txBody>
        </p:sp>
        <p:sp>
          <p:nvSpPr>
            <p:cNvPr id="9" name="矩形 13">
              <a:extLst>
                <a:ext uri="{FF2B5EF4-FFF2-40B4-BE49-F238E27FC236}">
                  <a16:creationId xmlns:a16="http://schemas.microsoft.com/office/drawing/2014/main" id="{FC9DCD3F-0D3B-5B1A-C3D7-2257ED062300}"/>
                </a:ext>
              </a:extLst>
            </p:cNvPr>
            <p:cNvSpPr/>
            <p:nvPr/>
          </p:nvSpPr>
          <p:spPr>
            <a:xfrm>
              <a:off x="1959596" y="2902963"/>
              <a:ext cx="3951648" cy="2261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endParaRPr lang="en-MY" altLang="zh-CN" sz="1600" b="1"/>
            </a:p>
            <a:p>
              <a:pPr marL="285750" indent="-2857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600">
                  <a:solidFill>
                    <a:schemeClr val="bg1"/>
                  </a:solidFill>
                </a:rPr>
                <a:t>Endpoint Secure block any potential anti-proxy</a:t>
              </a:r>
            </a:p>
            <a:p>
              <a:pPr marL="285750" indent="-2857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600">
                  <a:solidFill>
                    <a:schemeClr val="bg1"/>
                  </a:solidFill>
                </a:rPr>
                <a:t>Integration between IAG/NGAF and ES manager</a:t>
              </a:r>
            </a:p>
            <a:p>
              <a:pPr marL="285750" indent="-2857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600">
                  <a:solidFill>
                    <a:schemeClr val="bg1"/>
                  </a:solidFill>
                </a:rPr>
                <a:t>Application signatures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3F28D7F-FC17-38F2-B537-271BB65AB524}"/>
              </a:ext>
            </a:extLst>
          </p:cNvPr>
          <p:cNvGrpSpPr/>
          <p:nvPr/>
        </p:nvGrpSpPr>
        <p:grpSpPr>
          <a:xfrm>
            <a:off x="6318758" y="2626268"/>
            <a:ext cx="4456892" cy="2671128"/>
            <a:chOff x="6074918" y="2572933"/>
            <a:chExt cx="4456892" cy="2671128"/>
          </a:xfrm>
        </p:grpSpPr>
        <p:sp>
          <p:nvSpPr>
            <p:cNvPr id="11" name="矩形 14">
              <a:extLst>
                <a:ext uri="{FF2B5EF4-FFF2-40B4-BE49-F238E27FC236}">
                  <a16:creationId xmlns:a16="http://schemas.microsoft.com/office/drawing/2014/main" id="{9BEDF351-464B-60E5-C79E-84AEB2872CE3}"/>
                </a:ext>
              </a:extLst>
            </p:cNvPr>
            <p:cNvSpPr/>
            <p:nvPr/>
          </p:nvSpPr>
          <p:spPr>
            <a:xfrm>
              <a:off x="6074918" y="2572933"/>
              <a:ext cx="4456892" cy="36512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US" altLang="zh-CN" sz="1600" b="1">
                  <a:solidFill>
                    <a:schemeClr val="bg1"/>
                  </a:solidFill>
                </a:rPr>
                <a:t>Network-based anti-proxy</a:t>
              </a:r>
              <a:endParaRPr lang="en-MY" altLang="zh-CN" sz="1600" b="1"/>
            </a:p>
          </p:txBody>
        </p:sp>
        <p:sp>
          <p:nvSpPr>
            <p:cNvPr id="12" name="矩形 15">
              <a:extLst>
                <a:ext uri="{FF2B5EF4-FFF2-40B4-BE49-F238E27FC236}">
                  <a16:creationId xmlns:a16="http://schemas.microsoft.com/office/drawing/2014/main" id="{E6D51EBC-9D44-9D6E-367A-4E325F49DDE4}"/>
                </a:ext>
              </a:extLst>
            </p:cNvPr>
            <p:cNvSpPr/>
            <p:nvPr/>
          </p:nvSpPr>
          <p:spPr>
            <a:xfrm>
              <a:off x="6074918" y="2982608"/>
              <a:ext cx="4456892" cy="2261453"/>
            </a:xfrm>
            <a:prstGeom prst="rect">
              <a:avLst/>
            </a:prstGeom>
            <a:gradFill>
              <a:gsLst>
                <a:gs pos="0">
                  <a:srgbClr val="0070C0">
                    <a:alpha val="37000"/>
                  </a:srgbClr>
                </a:gs>
                <a:gs pos="99000">
                  <a:srgbClr val="0070C0">
                    <a:alpha val="0"/>
                  </a:srgbClr>
                </a:gs>
              </a:gsLst>
              <a:lin ang="5400000" scaled="1"/>
            </a:gradFill>
            <a:ln>
              <a:gradFill>
                <a:gsLst>
                  <a:gs pos="0">
                    <a:srgbClr val="79BD28"/>
                  </a:gs>
                  <a:gs pos="99000">
                    <a:srgbClr val="79BD28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/>
            </a:p>
          </p:txBody>
        </p:sp>
        <p:sp>
          <p:nvSpPr>
            <p:cNvPr id="13" name="矩形 16">
              <a:extLst>
                <a:ext uri="{FF2B5EF4-FFF2-40B4-BE49-F238E27FC236}">
                  <a16:creationId xmlns:a16="http://schemas.microsoft.com/office/drawing/2014/main" id="{DCB32785-C910-4632-8FC5-0C245F8239B9}"/>
                </a:ext>
              </a:extLst>
            </p:cNvPr>
            <p:cNvSpPr/>
            <p:nvPr/>
          </p:nvSpPr>
          <p:spPr>
            <a:xfrm>
              <a:off x="6362028" y="3100170"/>
              <a:ext cx="3558672" cy="10303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buClr>
                  <a:srgbClr val="79BD28"/>
                </a:buClr>
              </a:pPr>
              <a:endParaRPr lang="en-MY" altLang="zh-CN" sz="1600" b="1"/>
            </a:p>
            <a:p>
              <a:pPr marL="285750" indent="-285750">
                <a:lnSpc>
                  <a:spcPct val="150000"/>
                </a:lnSpc>
                <a:buClr>
                  <a:srgbClr val="79BD28"/>
                </a:buClr>
                <a:buFont typeface="Arial" panose="020B0604020202020204" pitchFamily="34" charset="0"/>
                <a:buChar char="•"/>
              </a:pPr>
              <a:r>
                <a:rPr lang="en-US" altLang="zh-CN" sz="1600">
                  <a:solidFill>
                    <a:schemeClr val="bg1"/>
                  </a:solidFill>
                </a:rPr>
                <a:t>Application signatures</a:t>
              </a:r>
            </a:p>
            <a:p>
              <a:pPr marL="285750" indent="-285750">
                <a:lnSpc>
                  <a:spcPct val="150000"/>
                </a:lnSpc>
                <a:buClr>
                  <a:srgbClr val="79BD28"/>
                </a:buClr>
                <a:buFont typeface="Arial" panose="020B0604020202020204" pitchFamily="34" charset="0"/>
                <a:buChar char="•"/>
              </a:pPr>
              <a:r>
                <a:rPr lang="en-US" altLang="zh-CN" sz="1600">
                  <a:solidFill>
                    <a:schemeClr val="bg1"/>
                  </a:solidFill>
                </a:rPr>
                <a:t>Whitelisting and blacklisting</a:t>
              </a:r>
            </a:p>
          </p:txBody>
        </p:sp>
      </p:grpSp>
      <p:sp>
        <p:nvSpPr>
          <p:cNvPr id="14" name="TextBox 20">
            <a:extLst>
              <a:ext uri="{FF2B5EF4-FFF2-40B4-BE49-F238E27FC236}">
                <a16:creationId xmlns:a16="http://schemas.microsoft.com/office/drawing/2014/main" id="{B48F873E-922D-30D2-3BA1-EB0C73EA5AAC}"/>
              </a:ext>
            </a:extLst>
          </p:cNvPr>
          <p:cNvSpPr txBox="1"/>
          <p:nvPr/>
        </p:nvSpPr>
        <p:spPr>
          <a:xfrm>
            <a:off x="5938024" y="1370205"/>
            <a:ext cx="522900" cy="9953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b="1">
                <a:solidFill>
                  <a:schemeClr val="bg1"/>
                </a:solidFill>
              </a:rPr>
              <a:t>+</a:t>
            </a:r>
            <a:endParaRPr lang="en-MY" sz="4400">
              <a:solidFill>
                <a:srgbClr val="00B1F0"/>
              </a:solidFill>
            </a:endParaRPr>
          </a:p>
        </p:txBody>
      </p:sp>
      <p:pic>
        <p:nvPicPr>
          <p:cNvPr id="15" name="图片 84" descr="徽标&#10;&#10;描述已自动生成">
            <a:extLst>
              <a:ext uri="{FF2B5EF4-FFF2-40B4-BE49-F238E27FC236}">
                <a16:creationId xmlns:a16="http://schemas.microsoft.com/office/drawing/2014/main" id="{388788B6-7B3F-13DF-018F-18FC02C9F7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1055"/>
          <a:stretch/>
        </p:blipFill>
        <p:spPr>
          <a:xfrm>
            <a:off x="3339427" y="1346295"/>
            <a:ext cx="612169" cy="483280"/>
          </a:xfrm>
          <a:prstGeom prst="rect">
            <a:avLst/>
          </a:prstGeom>
        </p:spPr>
      </p:pic>
      <p:grpSp>
        <p:nvGrpSpPr>
          <p:cNvPr id="16" name="组合 2">
            <a:extLst>
              <a:ext uri="{FF2B5EF4-FFF2-40B4-BE49-F238E27FC236}">
                <a16:creationId xmlns:a16="http://schemas.microsoft.com/office/drawing/2014/main" id="{3281A81D-7684-111C-0B8D-66EA5C6CEA73}"/>
              </a:ext>
            </a:extLst>
          </p:cNvPr>
          <p:cNvGrpSpPr/>
          <p:nvPr/>
        </p:nvGrpSpPr>
        <p:grpSpPr>
          <a:xfrm>
            <a:off x="6779400" y="1219128"/>
            <a:ext cx="3211607" cy="1297489"/>
            <a:chOff x="6443574" y="1226012"/>
            <a:chExt cx="2884772" cy="1165448"/>
          </a:xfrm>
        </p:grpSpPr>
        <p:pic>
          <p:nvPicPr>
            <p:cNvPr id="17" name="图片 24" descr="徽标, 公司名称&#10;&#10;描述已自动生成">
              <a:extLst>
                <a:ext uri="{FF2B5EF4-FFF2-40B4-BE49-F238E27FC236}">
                  <a16:creationId xmlns:a16="http://schemas.microsoft.com/office/drawing/2014/main" id="{3A75E07C-7814-E8E4-31A3-A8F62A4D90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3574" y="1226012"/>
              <a:ext cx="2884772" cy="1165448"/>
            </a:xfrm>
            <a:prstGeom prst="rect">
              <a:avLst/>
            </a:prstGeom>
          </p:spPr>
        </p:pic>
        <p:sp>
          <p:nvSpPr>
            <p:cNvPr id="18" name="TextBox 7">
              <a:extLst>
                <a:ext uri="{FF2B5EF4-FFF2-40B4-BE49-F238E27FC236}">
                  <a16:creationId xmlns:a16="http://schemas.microsoft.com/office/drawing/2014/main" id="{B4900460-F5E0-C65A-C60A-6381CFD8CDEF}"/>
                </a:ext>
              </a:extLst>
            </p:cNvPr>
            <p:cNvSpPr txBox="1"/>
            <p:nvPr/>
          </p:nvSpPr>
          <p:spPr>
            <a:xfrm>
              <a:off x="6951440" y="2086015"/>
              <a:ext cx="2325318" cy="2272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err="1">
                  <a:solidFill>
                    <a:schemeClr val="bg1"/>
                  </a:solidFill>
                </a:rPr>
                <a:t>Sangfor</a:t>
              </a:r>
              <a:r>
                <a:rPr lang="zh-CN" altLang="en-US" sz="1200" b="1">
                  <a:solidFill>
                    <a:schemeClr val="bg1"/>
                  </a:solidFill>
                </a:rPr>
                <a:t> </a:t>
              </a:r>
              <a:r>
                <a:rPr lang="en-US" altLang="zh-CN" sz="1200" b="1">
                  <a:solidFill>
                    <a:schemeClr val="bg1"/>
                  </a:solidFill>
                </a:rPr>
                <a:t>IAG</a:t>
              </a:r>
              <a:r>
                <a:rPr lang="zh-CN" altLang="en-US" sz="1200" b="1">
                  <a:solidFill>
                    <a:schemeClr val="bg1"/>
                  </a:solidFill>
                </a:rPr>
                <a:t>     </a:t>
              </a:r>
              <a:r>
                <a:rPr lang="en-US" altLang="zh-CN" sz="1200" b="1" err="1">
                  <a:solidFill>
                    <a:schemeClr val="bg1"/>
                  </a:solidFill>
                </a:rPr>
                <a:t>Sangfor</a:t>
              </a:r>
              <a:r>
                <a:rPr lang="zh-CN" altLang="en-US" sz="1200" b="1">
                  <a:solidFill>
                    <a:schemeClr val="bg1"/>
                  </a:solidFill>
                </a:rPr>
                <a:t> </a:t>
              </a:r>
              <a:r>
                <a:rPr lang="en-US" altLang="zh-CN" sz="1200" b="1">
                  <a:solidFill>
                    <a:schemeClr val="bg1"/>
                  </a:solidFill>
                </a:rPr>
                <a:t>NGAF</a:t>
              </a:r>
              <a:endParaRPr lang="en-MY" sz="1200" b="1">
                <a:solidFill>
                  <a:schemeClr val="bg1"/>
                </a:solidFill>
              </a:endParaRPr>
            </a:p>
          </p:txBody>
        </p:sp>
      </p:grpSp>
      <p:sp>
        <p:nvSpPr>
          <p:cNvPr id="20" name="矩形 13">
            <a:extLst>
              <a:ext uri="{FF2B5EF4-FFF2-40B4-BE49-F238E27FC236}">
                <a16:creationId xmlns:a16="http://schemas.microsoft.com/office/drawing/2014/main" id="{C8AD4D77-605C-9597-BB2C-97AF4F25D1D7}"/>
              </a:ext>
            </a:extLst>
          </p:cNvPr>
          <p:cNvSpPr/>
          <p:nvPr/>
        </p:nvSpPr>
        <p:spPr>
          <a:xfrm>
            <a:off x="579651" y="200326"/>
            <a:ext cx="75761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Proxy Avoidance Protection</a:t>
            </a:r>
          </a:p>
        </p:txBody>
      </p:sp>
    </p:spTree>
    <p:extLst>
      <p:ext uri="{BB962C8B-B14F-4D97-AF65-F5344CB8AC3E}">
        <p14:creationId xmlns:p14="http://schemas.microsoft.com/office/powerpoint/2010/main" val="114896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283B6A-F66E-32D9-B188-A24FD16AC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E0CFD5-AF94-1DAF-FB28-399501D255B7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54B898-113B-6A48-39A3-C693B6FBE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25</a:t>
            </a:fld>
            <a:endParaRPr lang="zh-CN" alt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6EFB9867-BD04-AE2F-5D80-7C13A936A2BE}"/>
              </a:ext>
            </a:extLst>
          </p:cNvPr>
          <p:cNvSpPr/>
          <p:nvPr/>
        </p:nvSpPr>
        <p:spPr>
          <a:xfrm>
            <a:off x="1015246" y="3951550"/>
            <a:ext cx="9939129" cy="195104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0070C0">
                  <a:alpha val="41000"/>
                </a:srgbClr>
              </a:gs>
              <a:gs pos="100000">
                <a:srgbClr val="009DD8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92D050"/>
                </a:gs>
                <a:gs pos="100000">
                  <a:srgbClr val="79BD28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MY" sz="1600"/>
          </a:p>
        </p:txBody>
      </p:sp>
      <p:cxnSp>
        <p:nvCxnSpPr>
          <p:cNvPr id="8" name="Straight Arrow Connector 11">
            <a:extLst>
              <a:ext uri="{FF2B5EF4-FFF2-40B4-BE49-F238E27FC236}">
                <a16:creationId xmlns:a16="http://schemas.microsoft.com/office/drawing/2014/main" id="{15C48DB4-7AF3-E06B-1FD5-09A9F5AF8FEE}"/>
              </a:ext>
            </a:extLst>
          </p:cNvPr>
          <p:cNvCxnSpPr>
            <a:cxnSpLocks/>
          </p:cNvCxnSpPr>
          <p:nvPr/>
        </p:nvCxnSpPr>
        <p:spPr>
          <a:xfrm>
            <a:off x="2853203" y="2177065"/>
            <a:ext cx="2371169" cy="0"/>
          </a:xfrm>
          <a:prstGeom prst="straightConnector1">
            <a:avLst/>
          </a:prstGeom>
          <a:ln w="12700">
            <a:solidFill>
              <a:srgbClr val="00B0F0">
                <a:alpha val="70871"/>
              </a:srgb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12">
            <a:extLst>
              <a:ext uri="{FF2B5EF4-FFF2-40B4-BE49-F238E27FC236}">
                <a16:creationId xmlns:a16="http://schemas.microsoft.com/office/drawing/2014/main" id="{545E68ED-FBAC-3DA7-1868-4DCC3178AA26}"/>
              </a:ext>
            </a:extLst>
          </p:cNvPr>
          <p:cNvCxnSpPr>
            <a:cxnSpLocks/>
          </p:cNvCxnSpPr>
          <p:nvPr/>
        </p:nvCxnSpPr>
        <p:spPr>
          <a:xfrm>
            <a:off x="6783934" y="2177065"/>
            <a:ext cx="3251764" cy="0"/>
          </a:xfrm>
          <a:prstGeom prst="straightConnector1">
            <a:avLst/>
          </a:prstGeom>
          <a:ln w="12700">
            <a:solidFill>
              <a:srgbClr val="00B0F0">
                <a:alpha val="71000"/>
              </a:srgb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3">
            <a:extLst>
              <a:ext uri="{FF2B5EF4-FFF2-40B4-BE49-F238E27FC236}">
                <a16:creationId xmlns:a16="http://schemas.microsoft.com/office/drawing/2014/main" id="{C9FE71CD-9C87-39D4-6478-28A8FB013FE7}"/>
              </a:ext>
            </a:extLst>
          </p:cNvPr>
          <p:cNvCxnSpPr>
            <a:cxnSpLocks/>
          </p:cNvCxnSpPr>
          <p:nvPr/>
        </p:nvCxnSpPr>
        <p:spPr>
          <a:xfrm flipH="1">
            <a:off x="6757929" y="1916771"/>
            <a:ext cx="3253543" cy="0"/>
          </a:xfrm>
          <a:prstGeom prst="straightConnector1">
            <a:avLst/>
          </a:prstGeom>
          <a:ln w="12700">
            <a:solidFill>
              <a:srgbClr val="00B0F0">
                <a:alpha val="71000"/>
              </a:srgb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4">
            <a:extLst>
              <a:ext uri="{FF2B5EF4-FFF2-40B4-BE49-F238E27FC236}">
                <a16:creationId xmlns:a16="http://schemas.microsoft.com/office/drawing/2014/main" id="{23748597-9EF4-4C25-BBF6-C690883A0E36}"/>
              </a:ext>
            </a:extLst>
          </p:cNvPr>
          <p:cNvCxnSpPr>
            <a:cxnSpLocks/>
          </p:cNvCxnSpPr>
          <p:nvPr/>
        </p:nvCxnSpPr>
        <p:spPr>
          <a:xfrm flipH="1">
            <a:off x="2801288" y="1939909"/>
            <a:ext cx="2436799" cy="0"/>
          </a:xfrm>
          <a:prstGeom prst="straightConnector1">
            <a:avLst/>
          </a:prstGeom>
          <a:ln w="12700">
            <a:solidFill>
              <a:srgbClr val="00B0F0">
                <a:alpha val="70871"/>
              </a:srgb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图片 47">
            <a:extLst>
              <a:ext uri="{FF2B5EF4-FFF2-40B4-BE49-F238E27FC236}">
                <a16:creationId xmlns:a16="http://schemas.microsoft.com/office/drawing/2014/main" id="{B45BEEE7-71B4-CF5F-37AF-C6355F3D71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033367" y="1557646"/>
            <a:ext cx="817076" cy="877718"/>
          </a:xfrm>
          <a:prstGeom prst="rect">
            <a:avLst/>
          </a:prstGeom>
        </p:spPr>
      </p:pic>
      <p:pic>
        <p:nvPicPr>
          <p:cNvPr id="18" name="图片 48">
            <a:extLst>
              <a:ext uri="{FF2B5EF4-FFF2-40B4-BE49-F238E27FC236}">
                <a16:creationId xmlns:a16="http://schemas.microsoft.com/office/drawing/2014/main" id="{82EBA071-64FA-6E94-431C-BF0768C0910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78744" y="1569603"/>
            <a:ext cx="847599" cy="865761"/>
          </a:xfrm>
          <a:prstGeom prst="rect">
            <a:avLst/>
          </a:prstGeom>
        </p:spPr>
      </p:pic>
      <p:sp>
        <p:nvSpPr>
          <p:cNvPr id="20" name="TextBox 17">
            <a:extLst>
              <a:ext uri="{FF2B5EF4-FFF2-40B4-BE49-F238E27FC236}">
                <a16:creationId xmlns:a16="http://schemas.microsoft.com/office/drawing/2014/main" id="{82A5A5C5-44D5-44D0-5687-73B08D0D0843}"/>
              </a:ext>
            </a:extLst>
          </p:cNvPr>
          <p:cNvSpPr txBox="1"/>
          <p:nvPr/>
        </p:nvSpPr>
        <p:spPr>
          <a:xfrm>
            <a:off x="1220262" y="2484812"/>
            <a:ext cx="1417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b="1">
                <a:solidFill>
                  <a:srgbClr val="00B0F0"/>
                </a:solidFill>
                <a:latin typeface="Century Gothic" panose="020B0502020202020204" pitchFamily="34" charset="0"/>
              </a:rPr>
              <a:t>Internal user</a:t>
            </a:r>
            <a:endParaRPr lang="en-MY" sz="1600" b="1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2" name="图片 50">
            <a:extLst>
              <a:ext uri="{FF2B5EF4-FFF2-40B4-BE49-F238E27FC236}">
                <a16:creationId xmlns:a16="http://schemas.microsoft.com/office/drawing/2014/main" id="{4E3CAD5A-4A9D-43B7-2B4B-5F69F1819E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386" y="1652827"/>
            <a:ext cx="1017369" cy="697216"/>
          </a:xfrm>
          <a:prstGeom prst="rect">
            <a:avLst/>
          </a:prstGeom>
        </p:spPr>
      </p:pic>
      <p:pic>
        <p:nvPicPr>
          <p:cNvPr id="24" name="图片 51">
            <a:extLst>
              <a:ext uri="{FF2B5EF4-FFF2-40B4-BE49-F238E27FC236}">
                <a16:creationId xmlns:a16="http://schemas.microsoft.com/office/drawing/2014/main" id="{BC1AE929-A49B-C63F-66D7-FE03F28EF15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422307" y="1374509"/>
            <a:ext cx="1243206" cy="910059"/>
          </a:xfrm>
          <a:prstGeom prst="rect">
            <a:avLst/>
          </a:prstGeom>
        </p:spPr>
      </p:pic>
      <p:sp>
        <p:nvSpPr>
          <p:cNvPr id="26" name="TextBox 20">
            <a:extLst>
              <a:ext uri="{FF2B5EF4-FFF2-40B4-BE49-F238E27FC236}">
                <a16:creationId xmlns:a16="http://schemas.microsoft.com/office/drawing/2014/main" id="{B00EE3EA-7FCB-09C8-C8DD-2BE91A2B7726}"/>
              </a:ext>
            </a:extLst>
          </p:cNvPr>
          <p:cNvSpPr txBox="1"/>
          <p:nvPr/>
        </p:nvSpPr>
        <p:spPr>
          <a:xfrm>
            <a:off x="1778436" y="5623541"/>
            <a:ext cx="20034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>
                <a:solidFill>
                  <a:schemeClr val="bg1"/>
                </a:solidFill>
                <a:latin typeface="Century Gothic" panose="020B0502020202020204" pitchFamily="34" charset="0"/>
              </a:rPr>
              <a:t>Anti-Malware Engines</a:t>
            </a:r>
            <a:endParaRPr lang="en-MY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TextBox 21">
            <a:extLst>
              <a:ext uri="{FF2B5EF4-FFF2-40B4-BE49-F238E27FC236}">
                <a16:creationId xmlns:a16="http://schemas.microsoft.com/office/drawing/2014/main" id="{A7DAF23D-4AD8-0A5C-5080-59B399C0DF77}"/>
              </a:ext>
            </a:extLst>
          </p:cNvPr>
          <p:cNvSpPr txBox="1"/>
          <p:nvPr/>
        </p:nvSpPr>
        <p:spPr>
          <a:xfrm>
            <a:off x="4548138" y="5623541"/>
            <a:ext cx="2867527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>
                <a:solidFill>
                  <a:schemeClr val="bg1"/>
                </a:solidFill>
                <a:latin typeface="Century Gothic" panose="020B0502020202020204" pitchFamily="34" charset="0"/>
              </a:rPr>
              <a:t>Data Sanitization Engines</a:t>
            </a:r>
            <a:endParaRPr lang="en-MY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TextBox 22">
            <a:extLst>
              <a:ext uri="{FF2B5EF4-FFF2-40B4-BE49-F238E27FC236}">
                <a16:creationId xmlns:a16="http://schemas.microsoft.com/office/drawing/2014/main" id="{1BD40A30-B9CA-43E8-07B0-BF112AC8F9AE}"/>
              </a:ext>
            </a:extLst>
          </p:cNvPr>
          <p:cNvSpPr txBox="1"/>
          <p:nvPr/>
        </p:nvSpPr>
        <p:spPr>
          <a:xfrm>
            <a:off x="7732640" y="5622536"/>
            <a:ext cx="29248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>
                <a:solidFill>
                  <a:schemeClr val="bg1"/>
                </a:solidFill>
                <a:latin typeface="Century Gothic" panose="020B0502020202020204" pitchFamily="34" charset="0"/>
              </a:rPr>
              <a:t>Unknown Threat Detection Engines</a:t>
            </a:r>
            <a:endParaRPr lang="en-MY" sz="1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32" name="Straight Arrow Connector 23">
            <a:extLst>
              <a:ext uri="{FF2B5EF4-FFF2-40B4-BE49-F238E27FC236}">
                <a16:creationId xmlns:a16="http://schemas.microsoft.com/office/drawing/2014/main" id="{522EF90F-953C-9693-A64C-44917CB14096}"/>
              </a:ext>
            </a:extLst>
          </p:cNvPr>
          <p:cNvCxnSpPr>
            <a:cxnSpLocks/>
          </p:cNvCxnSpPr>
          <p:nvPr/>
        </p:nvCxnSpPr>
        <p:spPr>
          <a:xfrm>
            <a:off x="5680378" y="2651349"/>
            <a:ext cx="0" cy="1105309"/>
          </a:xfrm>
          <a:prstGeom prst="straightConnector1">
            <a:avLst/>
          </a:prstGeom>
          <a:ln w="12700">
            <a:solidFill>
              <a:srgbClr val="00B0F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24">
            <a:extLst>
              <a:ext uri="{FF2B5EF4-FFF2-40B4-BE49-F238E27FC236}">
                <a16:creationId xmlns:a16="http://schemas.microsoft.com/office/drawing/2014/main" id="{5135BFC5-D3BC-6F16-E962-7109E3D6D880}"/>
              </a:ext>
            </a:extLst>
          </p:cNvPr>
          <p:cNvCxnSpPr>
            <a:cxnSpLocks/>
          </p:cNvCxnSpPr>
          <p:nvPr/>
        </p:nvCxnSpPr>
        <p:spPr>
          <a:xfrm flipV="1">
            <a:off x="6328538" y="2646138"/>
            <a:ext cx="1" cy="1110520"/>
          </a:xfrm>
          <a:prstGeom prst="straightConnector1">
            <a:avLst/>
          </a:prstGeom>
          <a:ln w="12700">
            <a:solidFill>
              <a:srgbClr val="00B0F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25">
            <a:extLst>
              <a:ext uri="{FF2B5EF4-FFF2-40B4-BE49-F238E27FC236}">
                <a16:creationId xmlns:a16="http://schemas.microsoft.com/office/drawing/2014/main" id="{F8FB0DBA-CCB6-DBB6-F8A2-8D0AE90CFE77}"/>
              </a:ext>
            </a:extLst>
          </p:cNvPr>
          <p:cNvSpPr txBox="1"/>
          <p:nvPr/>
        </p:nvSpPr>
        <p:spPr>
          <a:xfrm>
            <a:off x="2584057" y="1502659"/>
            <a:ext cx="29631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Modified HTTP Response</a:t>
            </a: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8" name="TextBox 26">
            <a:extLst>
              <a:ext uri="{FF2B5EF4-FFF2-40B4-BE49-F238E27FC236}">
                <a16:creationId xmlns:a16="http://schemas.microsoft.com/office/drawing/2014/main" id="{BE3D08A6-ACC5-74E4-5CB5-D1BE1822EA03}"/>
              </a:ext>
            </a:extLst>
          </p:cNvPr>
          <p:cNvSpPr txBox="1"/>
          <p:nvPr/>
        </p:nvSpPr>
        <p:spPr>
          <a:xfrm>
            <a:off x="7470681" y="1502659"/>
            <a:ext cx="19041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HTTP Response</a:t>
            </a: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TextBox 27">
            <a:extLst>
              <a:ext uri="{FF2B5EF4-FFF2-40B4-BE49-F238E27FC236}">
                <a16:creationId xmlns:a16="http://schemas.microsoft.com/office/drawing/2014/main" id="{1812C806-7738-50F9-D5C8-E38F446BDA0A}"/>
              </a:ext>
            </a:extLst>
          </p:cNvPr>
          <p:cNvSpPr txBox="1"/>
          <p:nvPr/>
        </p:nvSpPr>
        <p:spPr>
          <a:xfrm>
            <a:off x="3113587" y="2256137"/>
            <a:ext cx="19041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HTTP Request</a:t>
            </a: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TextBox 28">
            <a:extLst>
              <a:ext uri="{FF2B5EF4-FFF2-40B4-BE49-F238E27FC236}">
                <a16:creationId xmlns:a16="http://schemas.microsoft.com/office/drawing/2014/main" id="{A0347A5D-68F2-7D3F-777F-57E8E77D9B87}"/>
              </a:ext>
            </a:extLst>
          </p:cNvPr>
          <p:cNvSpPr txBox="1"/>
          <p:nvPr/>
        </p:nvSpPr>
        <p:spPr>
          <a:xfrm>
            <a:off x="7028092" y="2284568"/>
            <a:ext cx="27893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Modified HTTP Request</a:t>
            </a: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TextBox 29">
            <a:extLst>
              <a:ext uri="{FF2B5EF4-FFF2-40B4-BE49-F238E27FC236}">
                <a16:creationId xmlns:a16="http://schemas.microsoft.com/office/drawing/2014/main" id="{95626FC8-FF97-CB1E-A966-B98C68D170E9}"/>
              </a:ext>
            </a:extLst>
          </p:cNvPr>
          <p:cNvSpPr txBox="1"/>
          <p:nvPr/>
        </p:nvSpPr>
        <p:spPr>
          <a:xfrm>
            <a:off x="6659061" y="2904938"/>
            <a:ext cx="3464274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Century Gothic" panose="020B0502020202020204" pitchFamily="34" charset="0"/>
              </a:rPr>
              <a:t>ICAP Response</a:t>
            </a:r>
          </a:p>
          <a:p>
            <a:pPr>
              <a:lnSpc>
                <a:spcPct val="120000"/>
              </a:lnSpc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(Perform Modified HTTP Response) </a:t>
            </a: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6" name="TextBox 30">
            <a:extLst>
              <a:ext uri="{FF2B5EF4-FFF2-40B4-BE49-F238E27FC236}">
                <a16:creationId xmlns:a16="http://schemas.microsoft.com/office/drawing/2014/main" id="{FB5A5EC5-68E6-F7BF-4C91-FB9D89142E68}"/>
              </a:ext>
            </a:extLst>
          </p:cNvPr>
          <p:cNvSpPr txBox="1"/>
          <p:nvPr/>
        </p:nvSpPr>
        <p:spPr>
          <a:xfrm>
            <a:off x="2033367" y="2904938"/>
            <a:ext cx="3322185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sz="1400" b="1">
                <a:solidFill>
                  <a:schemeClr val="bg1"/>
                </a:solidFill>
                <a:latin typeface="Century Gothic" panose="020B0502020202020204" pitchFamily="34" charset="0"/>
              </a:rPr>
              <a:t>ICAP Request</a:t>
            </a:r>
          </a:p>
          <a:p>
            <a:pPr algn="r">
              <a:lnSpc>
                <a:spcPct val="120000"/>
              </a:lnSpc>
            </a:pPr>
            <a:r>
              <a:rPr lang="en-US" sz="1400">
                <a:solidFill>
                  <a:schemeClr val="bg1"/>
                </a:solidFill>
                <a:latin typeface="Century Gothic" panose="020B0502020202020204" pitchFamily="34" charset="0"/>
              </a:rPr>
              <a:t>(Perform Modified HTTP Request)</a:t>
            </a:r>
            <a:endParaRPr lang="en-MY" sz="14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8" name="Picture 4">
            <a:extLst>
              <a:ext uri="{FF2B5EF4-FFF2-40B4-BE49-F238E27FC236}">
                <a16:creationId xmlns:a16="http://schemas.microsoft.com/office/drawing/2014/main" id="{1068F116-0C89-78B0-18FA-5C134DE06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207" y="4408460"/>
            <a:ext cx="1745893" cy="1162787"/>
          </a:xfrm>
          <a:prstGeom prst="rect">
            <a:avLst/>
          </a:prstGeom>
          <a:noFill/>
          <a:ln w="12700">
            <a:solidFill>
              <a:srgbClr val="255ED7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6" descr="data leak  data leakage stock pictures, royalty-free photos &amp; images">
            <a:extLst>
              <a:ext uri="{FF2B5EF4-FFF2-40B4-BE49-F238E27FC236}">
                <a16:creationId xmlns:a16="http://schemas.microsoft.com/office/drawing/2014/main" id="{2CB8B515-E669-FE11-4834-51F72376C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870" y="4407889"/>
            <a:ext cx="1745894" cy="1163929"/>
          </a:xfrm>
          <a:prstGeom prst="rect">
            <a:avLst/>
          </a:prstGeom>
          <a:noFill/>
          <a:ln w="12700">
            <a:solidFill>
              <a:srgbClr val="255ED7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8" descr="The Advanced Persistent Threat files: APT10 | Malwarebytes Labs">
            <a:extLst>
              <a:ext uri="{FF2B5EF4-FFF2-40B4-BE49-F238E27FC236}">
                <a16:creationId xmlns:a16="http://schemas.microsoft.com/office/drawing/2014/main" id="{FCDBEA79-6965-E8A9-CFC7-AEECA5D96A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534" y="4407889"/>
            <a:ext cx="1749074" cy="1163929"/>
          </a:xfrm>
          <a:prstGeom prst="rect">
            <a:avLst/>
          </a:prstGeom>
          <a:noFill/>
          <a:ln w="12700">
            <a:solidFill>
              <a:srgbClr val="255ED7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val 34">
            <a:extLst>
              <a:ext uri="{FF2B5EF4-FFF2-40B4-BE49-F238E27FC236}">
                <a16:creationId xmlns:a16="http://schemas.microsoft.com/office/drawing/2014/main" id="{D9081133-22E6-F73A-F941-D365DE90CF17}"/>
              </a:ext>
            </a:extLst>
          </p:cNvPr>
          <p:cNvSpPr/>
          <p:nvPr/>
        </p:nvSpPr>
        <p:spPr>
          <a:xfrm>
            <a:off x="2942063" y="2108458"/>
            <a:ext cx="136800" cy="137214"/>
          </a:xfrm>
          <a:prstGeom prst="ellipse">
            <a:avLst/>
          </a:prstGeom>
          <a:solidFill>
            <a:srgbClr val="79BD2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MY">
              <a:latin typeface="Century Gothic" panose="020B0502020202020204" pitchFamily="34" charset="0"/>
            </a:endParaRPr>
          </a:p>
        </p:txBody>
      </p:sp>
      <p:sp>
        <p:nvSpPr>
          <p:cNvPr id="56" name="Oval 35">
            <a:extLst>
              <a:ext uri="{FF2B5EF4-FFF2-40B4-BE49-F238E27FC236}">
                <a16:creationId xmlns:a16="http://schemas.microsoft.com/office/drawing/2014/main" id="{EDABC6D6-E70B-8383-B21B-19EF02CCD376}"/>
              </a:ext>
            </a:extLst>
          </p:cNvPr>
          <p:cNvSpPr/>
          <p:nvPr/>
        </p:nvSpPr>
        <p:spPr>
          <a:xfrm>
            <a:off x="6928082" y="2108458"/>
            <a:ext cx="136800" cy="137214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MY">
              <a:latin typeface="Century Gothic" panose="020B0502020202020204" pitchFamily="34" charset="0"/>
            </a:endParaRPr>
          </a:p>
        </p:txBody>
      </p:sp>
      <p:sp>
        <p:nvSpPr>
          <p:cNvPr id="58" name="Oval 36">
            <a:extLst>
              <a:ext uri="{FF2B5EF4-FFF2-40B4-BE49-F238E27FC236}">
                <a16:creationId xmlns:a16="http://schemas.microsoft.com/office/drawing/2014/main" id="{104BCCA6-8581-58C3-6AF0-82364FE378BE}"/>
              </a:ext>
            </a:extLst>
          </p:cNvPr>
          <p:cNvSpPr/>
          <p:nvPr/>
        </p:nvSpPr>
        <p:spPr>
          <a:xfrm>
            <a:off x="9690844" y="1856685"/>
            <a:ext cx="136800" cy="137214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MY">
              <a:latin typeface="Century Gothic" panose="020B0502020202020204" pitchFamily="34" charset="0"/>
            </a:endParaRPr>
          </a:p>
        </p:txBody>
      </p:sp>
      <p:sp>
        <p:nvSpPr>
          <p:cNvPr id="60" name="Oval 37">
            <a:extLst>
              <a:ext uri="{FF2B5EF4-FFF2-40B4-BE49-F238E27FC236}">
                <a16:creationId xmlns:a16="http://schemas.microsoft.com/office/drawing/2014/main" id="{43FBDB3A-D7A5-C475-1D5C-C933E87CFEA4}"/>
              </a:ext>
            </a:extLst>
          </p:cNvPr>
          <p:cNvSpPr/>
          <p:nvPr/>
        </p:nvSpPr>
        <p:spPr>
          <a:xfrm>
            <a:off x="4980546" y="1856685"/>
            <a:ext cx="136800" cy="137214"/>
          </a:xfrm>
          <a:prstGeom prst="ellipse">
            <a:avLst/>
          </a:prstGeom>
          <a:solidFill>
            <a:srgbClr val="00B1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MY">
              <a:latin typeface="Century Gothic" panose="020B0502020202020204" pitchFamily="34" charset="0"/>
            </a:endParaRPr>
          </a:p>
        </p:txBody>
      </p:sp>
      <p:sp>
        <p:nvSpPr>
          <p:cNvPr id="62" name="Oval 38">
            <a:extLst>
              <a:ext uri="{FF2B5EF4-FFF2-40B4-BE49-F238E27FC236}">
                <a16:creationId xmlns:a16="http://schemas.microsoft.com/office/drawing/2014/main" id="{E1FB12DF-8234-5E8A-B579-B05672E63C0C}"/>
              </a:ext>
            </a:extLst>
          </p:cNvPr>
          <p:cNvSpPr/>
          <p:nvPr/>
        </p:nvSpPr>
        <p:spPr>
          <a:xfrm>
            <a:off x="5609323" y="2804645"/>
            <a:ext cx="135719" cy="137214"/>
          </a:xfrm>
          <a:prstGeom prst="ellipse">
            <a:avLst/>
          </a:prstGeom>
          <a:solidFill>
            <a:srgbClr val="92D050">
              <a:alpha val="99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MY">
              <a:latin typeface="Century Gothic" panose="020B0502020202020204" pitchFamily="34" charset="0"/>
            </a:endParaRPr>
          </a:p>
        </p:txBody>
      </p:sp>
      <p:sp>
        <p:nvSpPr>
          <p:cNvPr id="64" name="Oval 39">
            <a:extLst>
              <a:ext uri="{FF2B5EF4-FFF2-40B4-BE49-F238E27FC236}">
                <a16:creationId xmlns:a16="http://schemas.microsoft.com/office/drawing/2014/main" id="{BA5D88A5-703D-B515-95D8-1EE694DA312B}"/>
              </a:ext>
            </a:extLst>
          </p:cNvPr>
          <p:cNvSpPr/>
          <p:nvPr/>
        </p:nvSpPr>
        <p:spPr>
          <a:xfrm>
            <a:off x="6263985" y="3521167"/>
            <a:ext cx="136800" cy="137214"/>
          </a:xfrm>
          <a:prstGeom prst="ellipse">
            <a:avLst/>
          </a:prstGeom>
          <a:solidFill>
            <a:srgbClr val="00B1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MY"/>
          </a:p>
        </p:txBody>
      </p:sp>
      <p:sp>
        <p:nvSpPr>
          <p:cNvPr id="66" name="TextBox 40">
            <a:extLst>
              <a:ext uri="{FF2B5EF4-FFF2-40B4-BE49-F238E27FC236}">
                <a16:creationId xmlns:a16="http://schemas.microsoft.com/office/drawing/2014/main" id="{D39D10D8-AC7F-2A57-528C-00C88B627BC3}"/>
              </a:ext>
            </a:extLst>
          </p:cNvPr>
          <p:cNvSpPr txBox="1"/>
          <p:nvPr/>
        </p:nvSpPr>
        <p:spPr>
          <a:xfrm>
            <a:off x="5310097" y="2288065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>
                <a:solidFill>
                  <a:srgbClr val="00B0F0"/>
                </a:solidFill>
                <a:latin typeface="Century Gothic" panose="020B0502020202020204" pitchFamily="34" charset="0"/>
              </a:rPr>
              <a:t>ICAP Client</a:t>
            </a:r>
            <a:endParaRPr lang="en-MY" sz="1600" b="1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  <p:sp>
        <p:nvSpPr>
          <p:cNvPr id="68" name="Rectangle: Rounded Corners 41">
            <a:extLst>
              <a:ext uri="{FF2B5EF4-FFF2-40B4-BE49-F238E27FC236}">
                <a16:creationId xmlns:a16="http://schemas.microsoft.com/office/drawing/2014/main" id="{F73DA542-EAB1-34D7-0EEA-757D6906A2F2}"/>
              </a:ext>
            </a:extLst>
          </p:cNvPr>
          <p:cNvSpPr/>
          <p:nvPr/>
        </p:nvSpPr>
        <p:spPr>
          <a:xfrm>
            <a:off x="1015246" y="3952638"/>
            <a:ext cx="9939129" cy="287565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b="1">
                <a:latin typeface="Century Gothic" panose="020B0502020202020204" pitchFamily="34" charset="0"/>
              </a:rPr>
              <a:t>ICAP Server</a:t>
            </a:r>
            <a:endParaRPr lang="en-MY" sz="1600" b="1">
              <a:latin typeface="Century Gothic" panose="020B0502020202020204" pitchFamily="34" charset="0"/>
            </a:endParaRPr>
          </a:p>
        </p:txBody>
      </p:sp>
      <p:sp>
        <p:nvSpPr>
          <p:cNvPr id="70" name="矩形 13">
            <a:extLst>
              <a:ext uri="{FF2B5EF4-FFF2-40B4-BE49-F238E27FC236}">
                <a16:creationId xmlns:a16="http://schemas.microsoft.com/office/drawing/2014/main" id="{97EF6F13-F227-30D3-CF52-4190655C2333}"/>
              </a:ext>
            </a:extLst>
          </p:cNvPr>
          <p:cNvSpPr/>
          <p:nvPr/>
        </p:nvSpPr>
        <p:spPr>
          <a:xfrm>
            <a:off x="579651" y="200326"/>
            <a:ext cx="58881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ICAP Optimization</a:t>
            </a:r>
          </a:p>
        </p:txBody>
      </p:sp>
    </p:spTree>
    <p:extLst>
      <p:ext uri="{BB962C8B-B14F-4D97-AF65-F5344CB8AC3E}">
        <p14:creationId xmlns:p14="http://schemas.microsoft.com/office/powerpoint/2010/main" val="11195768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B4501D-ED0E-C971-9B1C-200015F95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A58EEB-098A-D0F5-B801-9B957E64B7E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B4DD23-ACA9-F2EA-2699-15F6059F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26</a:t>
            </a:fld>
            <a:endParaRPr lang="zh-CN" altLang="en-US" dirty="0"/>
          </a:p>
        </p:txBody>
      </p:sp>
      <p:grpSp>
        <p:nvGrpSpPr>
          <p:cNvPr id="5" name="组合 6">
            <a:extLst>
              <a:ext uri="{FF2B5EF4-FFF2-40B4-BE49-F238E27FC236}">
                <a16:creationId xmlns:a16="http://schemas.microsoft.com/office/drawing/2014/main" id="{6D4A9D1C-8C4E-2B44-2E5B-4325948465B5}"/>
              </a:ext>
            </a:extLst>
          </p:cNvPr>
          <p:cNvGrpSpPr/>
          <p:nvPr/>
        </p:nvGrpSpPr>
        <p:grpSpPr>
          <a:xfrm>
            <a:off x="1016385" y="1366376"/>
            <a:ext cx="10199368" cy="4125248"/>
            <a:chOff x="733675" y="1134617"/>
            <a:chExt cx="10724650" cy="4337704"/>
          </a:xfrm>
          <a:effectLst>
            <a:reflection blurRad="265815" stA="50000" endA="300" endPos="16000" dist="50800" dir="5400000" sy="-100000" algn="bl" rotWithShape="0"/>
          </a:effectLst>
        </p:grpSpPr>
        <p:pic>
          <p:nvPicPr>
            <p:cNvPr id="6" name="Picture 24">
              <a:extLst>
                <a:ext uri="{FF2B5EF4-FFF2-40B4-BE49-F238E27FC236}">
                  <a16:creationId xmlns:a16="http://schemas.microsoft.com/office/drawing/2014/main" id="{71FFD4BD-FA18-A0E9-6062-48BC5FE2F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9551" y="1142448"/>
              <a:ext cx="4658774" cy="431421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1DEEB55-4924-8B80-7B00-80021FA829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3675" y="1150279"/>
              <a:ext cx="2588553" cy="432204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0E6B1491-7F58-C221-767C-5F9A55A106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29240" y="1134617"/>
              <a:ext cx="3263811" cy="4322042"/>
            </a:xfrm>
            <a:prstGeom prst="rect">
              <a:avLst/>
            </a:prstGeom>
          </p:spPr>
        </p:pic>
      </p:grpSp>
      <p:sp>
        <p:nvSpPr>
          <p:cNvPr id="9" name="矩形 13">
            <a:extLst>
              <a:ext uri="{FF2B5EF4-FFF2-40B4-BE49-F238E27FC236}">
                <a16:creationId xmlns:a16="http://schemas.microsoft.com/office/drawing/2014/main" id="{6BE9CBC7-C15B-0AAC-3E4D-0D6FF53DD16C}"/>
              </a:ext>
            </a:extLst>
          </p:cNvPr>
          <p:cNvSpPr/>
          <p:nvPr/>
        </p:nvSpPr>
        <p:spPr>
          <a:xfrm>
            <a:off x="579651" y="200326"/>
            <a:ext cx="58881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ICAP Optimization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3D1B23-17D7-7002-96B7-594F2B1B66FF}"/>
              </a:ext>
            </a:extLst>
          </p:cNvPr>
          <p:cNvSpPr txBox="1"/>
          <p:nvPr/>
        </p:nvSpPr>
        <p:spPr>
          <a:xfrm>
            <a:off x="1428697" y="5723383"/>
            <a:ext cx="93346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Layered protection and automate inspection with external cybersecurity solutions</a:t>
            </a:r>
            <a:endParaRPr lang="en-MY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3440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B4501D-ED0E-C971-9B1C-200015F95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A58EEB-098A-D0F5-B801-9B957E64B7E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B4DD23-ACA9-F2EA-2699-15F6059F3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27</a:t>
            </a:fld>
            <a:endParaRPr lang="zh-CN" altLang="en-US" dirty="0"/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FB9B99FB-AFCE-3D5C-49F5-93B22C7528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951" y="943176"/>
            <a:ext cx="6284098" cy="4624332"/>
          </a:xfrm>
          <a:prstGeom prst="rect">
            <a:avLst/>
          </a:prstGeom>
          <a:ln w="28575">
            <a:solidFill>
              <a:srgbClr val="00B0F0"/>
            </a:solidFill>
          </a:ln>
          <a:effectLst>
            <a:reflection blurRad="185123" stA="39202" endPos="13000" dist="50800" dir="5400000" sy="-100000" algn="bl" rotWithShape="0"/>
          </a:effectLst>
        </p:spPr>
      </p:pic>
      <p:sp>
        <p:nvSpPr>
          <p:cNvPr id="8" name="矩形 13">
            <a:extLst>
              <a:ext uri="{FF2B5EF4-FFF2-40B4-BE49-F238E27FC236}">
                <a16:creationId xmlns:a16="http://schemas.microsoft.com/office/drawing/2014/main" id="{1392DA09-E0FE-BF48-BCA4-7C3959842723}"/>
              </a:ext>
            </a:extLst>
          </p:cNvPr>
          <p:cNvSpPr/>
          <p:nvPr/>
        </p:nvSpPr>
        <p:spPr>
          <a:xfrm>
            <a:off x="579651" y="200326"/>
            <a:ext cx="4278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What’s New? – SAML 2.0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1C71A6-837E-50BC-BDDD-F41EB2C5967A}"/>
              </a:ext>
            </a:extLst>
          </p:cNvPr>
          <p:cNvSpPr txBox="1"/>
          <p:nvPr/>
        </p:nvSpPr>
        <p:spPr>
          <a:xfrm>
            <a:off x="3247251" y="5727101"/>
            <a:ext cx="5330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Unified user database with third-party vendors</a:t>
            </a:r>
            <a:endParaRPr lang="en-MY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1966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4FB0FA-D87B-4740-AEE2-0C205D791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CAE86F-40E6-46E6-8C84-5A684847C9A8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565224-AFED-4C82-94F6-3E584FF7D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28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DFA7DF11-D08A-46AB-A405-29FBD052E709}"/>
              </a:ext>
            </a:extLst>
          </p:cNvPr>
          <p:cNvSpPr/>
          <p:nvPr/>
        </p:nvSpPr>
        <p:spPr>
          <a:xfrm>
            <a:off x="579651" y="196682"/>
            <a:ext cx="34531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 - Retail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99FDF9-CFB4-CEB6-FAE8-35FC9338824F}"/>
              </a:ext>
            </a:extLst>
          </p:cNvPr>
          <p:cNvSpPr/>
          <p:nvPr/>
        </p:nvSpPr>
        <p:spPr>
          <a:xfrm>
            <a:off x="1322279" y="863706"/>
            <a:ext cx="7496539" cy="537729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600"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F0718D1-5E84-789F-C1E8-DDAB49A6E521}"/>
              </a:ext>
            </a:extLst>
          </p:cNvPr>
          <p:cNvSpPr txBox="1"/>
          <p:nvPr/>
        </p:nvSpPr>
        <p:spPr>
          <a:xfrm>
            <a:off x="1322274" y="1017901"/>
            <a:ext cx="72124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private-owned conglomerate with holdings in the </a:t>
            </a:r>
            <a:r>
              <a:rPr lang="en-US" sz="12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jewellery</a:t>
            </a:r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 business and was listed on the mainboard of stock exchange of HK.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Extensive retail of network in China, Japan, SEA and US.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Focus on diverse customer segments by catering to different lifestyles, personalities as well as customers’ different life stages.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D3D6FF6-F91F-EDDA-B2AF-D3BA9DA0D3D1}"/>
              </a:ext>
            </a:extLst>
          </p:cNvPr>
          <p:cNvSpPr txBox="1"/>
          <p:nvPr/>
        </p:nvSpPr>
        <p:spPr>
          <a:xfrm>
            <a:off x="1322273" y="2407000"/>
            <a:ext cx="72124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Support issues from Microsoft on Forefront TMG.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Facing high consumption of bandwidth on critical applications.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Priority on video conference due to pandemic </a:t>
            </a:r>
            <a:r>
              <a:rPr lang="en-US" sz="1200" err="1">
                <a:solidFill>
                  <a:schemeClr val="bg1"/>
                </a:solidFill>
                <a:latin typeface="Century Gothic" panose="020B0502020202020204" pitchFamily="34" charset="0"/>
              </a:rPr>
              <a:t>i.e</a:t>
            </a: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 Webex, Zoom, Ding Talk, Tencent Video.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Reporting capabilities to know which applications are running.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A7B53E5-E685-6673-7D79-AE3DBB029126}"/>
              </a:ext>
            </a:extLst>
          </p:cNvPr>
          <p:cNvSpPr txBox="1"/>
          <p:nvPr/>
        </p:nvSpPr>
        <p:spPr>
          <a:xfrm>
            <a:off x="1322273" y="3623289"/>
            <a:ext cx="72124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Each branch offices run IAG with designated bandwidth policies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Give first priority to critical applications and pool of remaining bandwidth for less critical applications.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Effective user/group policy to determine the surfing quota and bandwidth usage. 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061173A-0B53-2132-4DC7-9178A0338288}"/>
              </a:ext>
            </a:extLst>
          </p:cNvPr>
          <p:cNvSpPr txBox="1"/>
          <p:nvPr/>
        </p:nvSpPr>
        <p:spPr>
          <a:xfrm>
            <a:off x="1322273" y="4886156"/>
            <a:ext cx="72124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Critical applications and other applications run seamlessly without saturating internet bandwidth.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Predefine policies in place in the event to determine bandwidth adjustment according to the demand of bandwidth.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Detail reporting on each user/group access and applications within their network.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AE3C54E-C12B-645A-8FA7-15D0A9244291}"/>
              </a:ext>
            </a:extLst>
          </p:cNvPr>
          <p:cNvSpPr/>
          <p:nvPr/>
        </p:nvSpPr>
        <p:spPr>
          <a:xfrm>
            <a:off x="1322277" y="851700"/>
            <a:ext cx="7496538" cy="30239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latin typeface="Century Gothic" panose="020B0502020202020204" pitchFamily="34" charset="0"/>
              </a:rPr>
              <a:t>Customer Overview</a:t>
            </a:r>
            <a:endParaRPr lang="en-MY" sz="1200" b="1">
              <a:latin typeface="Century Gothic" panose="020B0502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5BBA898-A141-4976-2BDE-AF6D3609F91B}"/>
              </a:ext>
            </a:extLst>
          </p:cNvPr>
          <p:cNvSpPr/>
          <p:nvPr/>
        </p:nvSpPr>
        <p:spPr>
          <a:xfrm>
            <a:off x="1322277" y="2265072"/>
            <a:ext cx="7496538" cy="30239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latin typeface="Century Gothic" panose="020B0502020202020204" pitchFamily="34" charset="0"/>
              </a:rPr>
              <a:t>Business Challenges</a:t>
            </a:r>
            <a:endParaRPr lang="en-MY" sz="1200" b="1">
              <a:latin typeface="Century Gothic" panose="020B0502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A477A46-B84F-CEB0-BA89-8059B9806B99}"/>
              </a:ext>
            </a:extLst>
          </p:cNvPr>
          <p:cNvSpPr/>
          <p:nvPr/>
        </p:nvSpPr>
        <p:spPr>
          <a:xfrm>
            <a:off x="1322277" y="3484526"/>
            <a:ext cx="7496538" cy="30239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 err="1">
                <a:latin typeface="Century Gothic" panose="020B0502020202020204" pitchFamily="34" charset="0"/>
                <a:cs typeface="Calibri"/>
              </a:rPr>
              <a:t>Sangfor</a:t>
            </a:r>
            <a:r>
              <a:rPr lang="en-US" sz="1200" b="1">
                <a:latin typeface="Century Gothic" panose="020B0502020202020204" pitchFamily="34" charset="0"/>
                <a:cs typeface="Calibri"/>
              </a:rPr>
              <a:t> Solution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2172743-CA54-AD10-A489-3E83771A59ED}"/>
              </a:ext>
            </a:extLst>
          </p:cNvPr>
          <p:cNvSpPr/>
          <p:nvPr/>
        </p:nvSpPr>
        <p:spPr>
          <a:xfrm>
            <a:off x="1322277" y="4739976"/>
            <a:ext cx="7496538" cy="302398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latin typeface="Century Gothic" panose="020B0502020202020204" pitchFamily="34" charset="0"/>
              </a:rPr>
              <a:t>Key Values</a:t>
            </a:r>
            <a:endParaRPr lang="en-MY" sz="1200" b="1">
              <a:latin typeface="Century Gothic" panose="020B0502020202020204" pitchFamily="34" charset="0"/>
            </a:endParaRPr>
          </a:p>
        </p:txBody>
      </p:sp>
      <p:pic>
        <p:nvPicPr>
          <p:cNvPr id="1026" name="Picture 2" descr="Retail Maintenance Expertise - Big Box Retailer Icon PNG Image |  Transparent PNG Free Download on SeekPNG">
            <a:extLst>
              <a:ext uri="{FF2B5EF4-FFF2-40B4-BE49-F238E27FC236}">
                <a16:creationId xmlns:a16="http://schemas.microsoft.com/office/drawing/2014/main" id="{B1AC9DFD-8191-0EE4-BD0C-47F2F01C9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719" y="2547215"/>
            <a:ext cx="2010278" cy="201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1751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1BF122-7AFA-40D3-E587-B95660580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210E30-1420-B76F-5004-6CB517C850A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5F3D72-6C7E-029D-7170-CAA6D55EC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29</a:t>
            </a:fld>
            <a:endParaRPr lang="zh-CN" alt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4FDF6F-4BCC-0889-85F8-39DC928230BE}"/>
              </a:ext>
            </a:extLst>
          </p:cNvPr>
          <p:cNvSpPr/>
          <p:nvPr/>
        </p:nvSpPr>
        <p:spPr>
          <a:xfrm>
            <a:off x="631543" y="835848"/>
            <a:ext cx="8393193" cy="540515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sz="160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E8628C-9146-C4F3-BE33-B671888E6937}"/>
              </a:ext>
            </a:extLst>
          </p:cNvPr>
          <p:cNvSpPr txBox="1"/>
          <p:nvPr/>
        </p:nvSpPr>
        <p:spPr>
          <a:xfrm>
            <a:off x="631543" y="942133"/>
            <a:ext cx="80880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EGAT is a state enterprise managed by the Ministry of Energy responsible for electric power generation and transmission as well as bulk electric energy sales in Thailand.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Responsible to generate, transmit and sell electric energy to Metropolitan Electricity Authority (MEA) and Provincial Electricity Authority (PEA) that further distribute and retail electricity to customers.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A24BEB-6C32-DBEA-3249-F78EE695DA78}"/>
              </a:ext>
            </a:extLst>
          </p:cNvPr>
          <p:cNvSpPr txBox="1"/>
          <p:nvPr/>
        </p:nvSpPr>
        <p:spPr>
          <a:xfrm>
            <a:off x="642150" y="2361023"/>
            <a:ext cx="80880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Use Allot to replace </a:t>
            </a:r>
            <a:r>
              <a:rPr lang="en-US" sz="1200" err="1">
                <a:solidFill>
                  <a:schemeClr val="bg1"/>
                </a:solidFill>
                <a:latin typeface="Century Gothic" panose="020B0502020202020204" pitchFamily="34" charset="0"/>
              </a:rPr>
              <a:t>PacketShaper</a:t>
            </a: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 and planning to replace all </a:t>
            </a:r>
            <a:r>
              <a:rPr lang="en-US" sz="1200" err="1">
                <a:solidFill>
                  <a:schemeClr val="bg1"/>
                </a:solidFill>
                <a:latin typeface="Century Gothic" panose="020B0502020202020204" pitchFamily="34" charset="0"/>
              </a:rPr>
              <a:t>PacketShaper</a:t>
            </a: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 across all branches.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High OPEX in Allot solution after implementation and tight timeline to ensure seamless solution in place.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Have specific requirements to ensure operation in the datacenter, disaster recovery center, and branches are uninterrupted.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4CDE6D-AA50-2B38-59E0-784BCB2B8DD6}"/>
              </a:ext>
            </a:extLst>
          </p:cNvPr>
          <p:cNvSpPr txBox="1"/>
          <p:nvPr/>
        </p:nvSpPr>
        <p:spPr>
          <a:xfrm>
            <a:off x="642150" y="3495630"/>
            <a:ext cx="83825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Granular control on application bandwidth consumption and well-defined user policy to prevent network congestion and Internet outage.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Seamless integration with controller to redirect user authentication within Sangfor IAG.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All IAG appliances configuration and management will be centralized control within Sangfor Central Manager.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63FC3E-7D20-7F31-78ED-E0212663E633}"/>
              </a:ext>
            </a:extLst>
          </p:cNvPr>
          <p:cNvSpPr txBox="1"/>
          <p:nvPr/>
        </p:nvSpPr>
        <p:spPr>
          <a:xfrm>
            <a:off x="659256" y="4802485"/>
            <a:ext cx="80603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2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All critical Internet applications bandwidth will be given the highest priority based on user and group identity while non-productive applications will be capped at an assigned pool of available bandwidth.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All existing controller wireless authentication and wired network will be centralized managed and authenticate within Sangfor IAG to provide a single pane of glass management.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Century Gothic" panose="020B0502020202020204" pitchFamily="34" charset="0"/>
              </a:rPr>
              <a:t>Provide secure and integrated identity solution access to internet facilities with active directory SSO.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40A11BC-E33B-7CF6-0729-13E750340A9F}"/>
              </a:ext>
            </a:extLst>
          </p:cNvPr>
          <p:cNvSpPr/>
          <p:nvPr/>
        </p:nvSpPr>
        <p:spPr>
          <a:xfrm>
            <a:off x="631542" y="835848"/>
            <a:ext cx="8393193" cy="30239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latin typeface="Century Gothic" panose="020B0502020202020204" pitchFamily="34" charset="0"/>
              </a:rPr>
              <a:t>Customer Overview</a:t>
            </a:r>
            <a:endParaRPr lang="en-MY" sz="1200" b="1">
              <a:latin typeface="Century Gothic" panose="020B0502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30C8EC3-04FD-0DEF-2E7F-7A3F06D9550B}"/>
              </a:ext>
            </a:extLst>
          </p:cNvPr>
          <p:cNvSpPr/>
          <p:nvPr/>
        </p:nvSpPr>
        <p:spPr>
          <a:xfrm>
            <a:off x="631542" y="2160114"/>
            <a:ext cx="8393192" cy="30239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latin typeface="Century Gothic" panose="020B0502020202020204" pitchFamily="34" charset="0"/>
              </a:rPr>
              <a:t>Business Challenges</a:t>
            </a:r>
            <a:endParaRPr lang="en-MY" sz="1200" b="1">
              <a:latin typeface="Century Gothic" panose="020B0502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3880EB-6E90-B868-B303-C9F080F6648E}"/>
              </a:ext>
            </a:extLst>
          </p:cNvPr>
          <p:cNvSpPr/>
          <p:nvPr/>
        </p:nvSpPr>
        <p:spPr>
          <a:xfrm>
            <a:off x="631541" y="3387226"/>
            <a:ext cx="8393191" cy="30239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200" b="1">
                <a:latin typeface="Century Gothic"/>
              </a:rPr>
              <a:t>Sangfor Solution</a:t>
            </a:r>
            <a:endParaRPr lang="en-US" sz="1200" b="1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C36A603-012C-1C5D-7A36-C6EBC6777E42}"/>
              </a:ext>
            </a:extLst>
          </p:cNvPr>
          <p:cNvSpPr/>
          <p:nvPr/>
        </p:nvSpPr>
        <p:spPr>
          <a:xfrm>
            <a:off x="642150" y="4631749"/>
            <a:ext cx="8382581" cy="302398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latin typeface="Century Gothic" panose="020B0502020202020204" pitchFamily="34" charset="0"/>
              </a:rPr>
              <a:t>Key Values</a:t>
            </a:r>
            <a:endParaRPr lang="en-MY" sz="1200" b="1">
              <a:latin typeface="Century Gothic" panose="020B0502020202020204" pitchFamily="34" charset="0"/>
            </a:endParaRPr>
          </a:p>
        </p:txBody>
      </p:sp>
      <p:sp>
        <p:nvSpPr>
          <p:cNvPr id="24" name="矩形 9">
            <a:extLst>
              <a:ext uri="{FF2B5EF4-FFF2-40B4-BE49-F238E27FC236}">
                <a16:creationId xmlns:a16="http://schemas.microsoft.com/office/drawing/2014/main" id="{AD27D536-3A22-03D3-056F-817A284951DD}"/>
              </a:ext>
            </a:extLst>
          </p:cNvPr>
          <p:cNvSpPr/>
          <p:nvPr/>
        </p:nvSpPr>
        <p:spPr>
          <a:xfrm>
            <a:off x="579651" y="196682"/>
            <a:ext cx="4677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 - Government</a:t>
            </a:r>
          </a:p>
        </p:txBody>
      </p:sp>
      <p:pic>
        <p:nvPicPr>
          <p:cNvPr id="2052" name="Picture 4" descr="Government - Free architecture and city icons">
            <a:extLst>
              <a:ext uri="{FF2B5EF4-FFF2-40B4-BE49-F238E27FC236}">
                <a16:creationId xmlns:a16="http://schemas.microsoft.com/office/drawing/2014/main" id="{7D580B99-4210-A8BF-B809-63F4397A5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631" y="2331534"/>
            <a:ext cx="2470951" cy="2470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051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D97041-116B-467D-C8E3-99AF60E20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D9B739-6E2D-6D15-A33A-824A6C2DCBB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E92D6D-AD1A-692C-41CC-6196CFCB7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30</a:t>
            </a:fld>
            <a:endParaRPr lang="zh-CN" alt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B3809F-F9AA-BE45-8259-DC8035D37D99}"/>
              </a:ext>
            </a:extLst>
          </p:cNvPr>
          <p:cNvSpPr/>
          <p:nvPr/>
        </p:nvSpPr>
        <p:spPr>
          <a:xfrm>
            <a:off x="778163" y="920131"/>
            <a:ext cx="8382582" cy="518507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94BA18-1883-AF84-2DFF-77FE57BE01E3}"/>
              </a:ext>
            </a:extLst>
          </p:cNvPr>
          <p:cNvSpPr txBox="1"/>
          <p:nvPr/>
        </p:nvSpPr>
        <p:spPr>
          <a:xfrm>
            <a:off x="788315" y="1012546"/>
            <a:ext cx="830181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3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Maybank is Malaysia's largest bank by market </a:t>
            </a:r>
            <a:r>
              <a:rPr lang="en-US" sz="1300" err="1">
                <a:solidFill>
                  <a:schemeClr val="bg1"/>
                </a:solidFill>
                <a:latin typeface="Century Gothic" panose="020B0502020202020204" pitchFamily="34" charset="0"/>
              </a:rPr>
              <a:t>capitalisation</a:t>
            </a: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 and total assets and one of the largest banks in Southeast Asia.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Maybank is the largest public listed company on Bursa Malaysia, the Malaysian stock exchange, with a market </a:t>
            </a:r>
            <a:r>
              <a:rPr lang="en-US" sz="1300" err="1">
                <a:solidFill>
                  <a:schemeClr val="bg1"/>
                </a:solidFill>
                <a:latin typeface="Century Gothic" panose="020B0502020202020204" pitchFamily="34" charset="0"/>
              </a:rPr>
              <a:t>capitalisation</a:t>
            </a: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 of US$23.7 billion as of 31 December 2019.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487024-B0CE-EB81-5113-189B74669977}"/>
              </a:ext>
            </a:extLst>
          </p:cNvPr>
          <p:cNvSpPr txBox="1"/>
          <p:nvPr/>
        </p:nvSpPr>
        <p:spPr>
          <a:xfrm>
            <a:off x="788991" y="2344856"/>
            <a:ext cx="81367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err="1">
                <a:solidFill>
                  <a:schemeClr val="bg1"/>
                </a:solidFill>
                <a:latin typeface="Century Gothic" panose="020B0502020202020204" pitchFamily="34" charset="0"/>
              </a:rPr>
              <a:t>PacketShaper</a:t>
            </a: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 are running on EOL and weak support from Broadcom (Symantec/Bluecoat).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Administrator spend too much time on fine tuning on existing bandwidth management policies.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Incapable to operate and manage multiple </a:t>
            </a:r>
            <a:r>
              <a:rPr lang="en-US" sz="1300" err="1">
                <a:solidFill>
                  <a:schemeClr val="bg1"/>
                </a:solidFill>
                <a:latin typeface="Century Gothic" panose="020B0502020202020204" pitchFamily="34" charset="0"/>
              </a:rPr>
              <a:t>PacketShaper</a:t>
            </a: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 as administrator heavily rely on vendor assistance.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E8359B-1CD5-9015-44D7-5844861A704A}"/>
              </a:ext>
            </a:extLst>
          </p:cNvPr>
          <p:cNvSpPr txBox="1"/>
          <p:nvPr/>
        </p:nvSpPr>
        <p:spPr>
          <a:xfrm>
            <a:off x="788315" y="3626295"/>
            <a:ext cx="8046707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3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Each branch offices run IAG with designated bandwidth policies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Give first priority to critical applications and pool of remaining bandwidth for less critical applications.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Effective user/group policy to determine the surfing quota and bandwidth usage.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2C7F8C-9684-83C1-DCD8-56F7F05F246A}"/>
              </a:ext>
            </a:extLst>
          </p:cNvPr>
          <p:cNvSpPr txBox="1"/>
          <p:nvPr/>
        </p:nvSpPr>
        <p:spPr>
          <a:xfrm>
            <a:off x="788315" y="4797153"/>
            <a:ext cx="8046707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Critical applications and other applications run seamlessly without saturating internet bandwidth.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Sangfor act as a trusted advisor to Maybank and provide support with remediation.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>
                <a:solidFill>
                  <a:schemeClr val="bg1"/>
                </a:solidFill>
                <a:latin typeface="Century Gothic" panose="020B0502020202020204" pitchFamily="34" charset="0"/>
              </a:rPr>
              <a:t>Sangfor provides necessary enablement to Maybank on key management and operation of IAG.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3382FA-2B31-D2FD-FD0D-7768ECC94A02}"/>
              </a:ext>
            </a:extLst>
          </p:cNvPr>
          <p:cNvSpPr/>
          <p:nvPr/>
        </p:nvSpPr>
        <p:spPr>
          <a:xfrm>
            <a:off x="778162" y="909959"/>
            <a:ext cx="8393193" cy="30239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Customer Overview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2B0292D-1941-C21C-9E65-BAC034187708}"/>
              </a:ext>
            </a:extLst>
          </p:cNvPr>
          <p:cNvSpPr/>
          <p:nvPr/>
        </p:nvSpPr>
        <p:spPr>
          <a:xfrm>
            <a:off x="788315" y="2275766"/>
            <a:ext cx="8393192" cy="30239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Business Challenges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F37E14D-C712-AD82-D7EB-B292A0D48804}"/>
              </a:ext>
            </a:extLst>
          </p:cNvPr>
          <p:cNvSpPr/>
          <p:nvPr/>
        </p:nvSpPr>
        <p:spPr>
          <a:xfrm>
            <a:off x="778164" y="3529039"/>
            <a:ext cx="8393191" cy="30239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400" b="1" err="1">
                <a:latin typeface="Century Gothic"/>
              </a:rPr>
              <a:t>Sangfor</a:t>
            </a:r>
            <a:r>
              <a:rPr lang="en-US" sz="1400" b="1">
                <a:latin typeface="Century Gothic"/>
              </a:rPr>
              <a:t> Solution</a:t>
            </a:r>
            <a:endParaRPr lang="en-US" sz="1400" b="1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F6FB525-6ECF-29D3-133F-30E05C678AC9}"/>
              </a:ext>
            </a:extLst>
          </p:cNvPr>
          <p:cNvSpPr/>
          <p:nvPr/>
        </p:nvSpPr>
        <p:spPr>
          <a:xfrm>
            <a:off x="793620" y="4670484"/>
            <a:ext cx="8382581" cy="302398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latin typeface="Century Gothic" panose="020B0502020202020204" pitchFamily="34" charset="0"/>
              </a:rPr>
              <a:t>Key Values</a:t>
            </a:r>
            <a:endParaRPr lang="en-MY" sz="1400" b="1">
              <a:latin typeface="Century Gothic" panose="020B0502020202020204" pitchFamily="34" charset="0"/>
            </a:endParaRPr>
          </a:p>
        </p:txBody>
      </p:sp>
      <p:sp>
        <p:nvSpPr>
          <p:cNvPr id="24" name="矩形 9">
            <a:extLst>
              <a:ext uri="{FF2B5EF4-FFF2-40B4-BE49-F238E27FC236}">
                <a16:creationId xmlns:a16="http://schemas.microsoft.com/office/drawing/2014/main" id="{9CEF0AFD-933E-143B-31AD-DB9630134B47}"/>
              </a:ext>
            </a:extLst>
          </p:cNvPr>
          <p:cNvSpPr/>
          <p:nvPr/>
        </p:nvSpPr>
        <p:spPr>
          <a:xfrm>
            <a:off x="579651" y="196682"/>
            <a:ext cx="3166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Case Study - BFSI</a:t>
            </a:r>
          </a:p>
        </p:txBody>
      </p:sp>
      <p:pic>
        <p:nvPicPr>
          <p:cNvPr id="3074" name="Picture 2" descr="Bank - Free business icons">
            <a:extLst>
              <a:ext uri="{FF2B5EF4-FFF2-40B4-BE49-F238E27FC236}">
                <a16:creationId xmlns:a16="http://schemas.microsoft.com/office/drawing/2014/main" id="{FCFE4960-484B-2490-9BFB-C052396D7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568" y="2275766"/>
            <a:ext cx="2414548" cy="241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4889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31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53C5F7A-182F-FA47-AA4C-5678E311092D}"/>
              </a:ext>
            </a:extLst>
          </p:cNvPr>
          <p:cNvGrpSpPr/>
          <p:nvPr/>
        </p:nvGrpSpPr>
        <p:grpSpPr>
          <a:xfrm>
            <a:off x="3329386" y="2315029"/>
            <a:ext cx="6653727" cy="2009236"/>
            <a:chOff x="2769938" y="2315029"/>
            <a:chExt cx="6653727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6653727" cy="1901371"/>
              <a:chOff x="2901044" y="2315029"/>
              <a:chExt cx="6653727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3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69248" y="2880993"/>
                <a:ext cx="4485523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New Pricing Bundle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7191330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4E2119-5867-4574-BEC7-DF16270CB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75B604-0ECE-46E9-B314-FA9A713CDD99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A9FB9C-9CC1-4B40-8B2A-4C9AAD0FA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32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DE64E5B5-09C8-4F8A-B548-1A2C03838323}"/>
              </a:ext>
            </a:extLst>
          </p:cNvPr>
          <p:cNvSpPr/>
          <p:nvPr/>
        </p:nvSpPr>
        <p:spPr>
          <a:xfrm>
            <a:off x="579650" y="223186"/>
            <a:ext cx="4026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</a:t>
            </a:r>
          </a:p>
        </p:txBody>
      </p:sp>
      <p:grpSp>
        <p:nvGrpSpPr>
          <p:cNvPr id="10" name="组合 11">
            <a:extLst>
              <a:ext uri="{FF2B5EF4-FFF2-40B4-BE49-F238E27FC236}">
                <a16:creationId xmlns:a16="http://schemas.microsoft.com/office/drawing/2014/main" id="{369AF6CD-A02E-4CF1-8131-6B7E5D866B6F}"/>
              </a:ext>
            </a:extLst>
          </p:cNvPr>
          <p:cNvGrpSpPr/>
          <p:nvPr/>
        </p:nvGrpSpPr>
        <p:grpSpPr>
          <a:xfrm>
            <a:off x="8963056" y="2652851"/>
            <a:ext cx="1334817" cy="1334816"/>
            <a:chOff x="1212681" y="1932972"/>
            <a:chExt cx="2586942" cy="2586942"/>
          </a:xfrm>
        </p:grpSpPr>
        <p:sp>
          <p:nvSpPr>
            <p:cNvPr id="11" name="椭圆 13">
              <a:extLst>
                <a:ext uri="{FF2B5EF4-FFF2-40B4-BE49-F238E27FC236}">
                  <a16:creationId xmlns:a16="http://schemas.microsoft.com/office/drawing/2014/main" id="{6EFDD304-ED9E-4CAB-9C36-A2242F7756A9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2" name="椭圆 14">
              <a:extLst>
                <a:ext uri="{FF2B5EF4-FFF2-40B4-BE49-F238E27FC236}">
                  <a16:creationId xmlns:a16="http://schemas.microsoft.com/office/drawing/2014/main" id="{8DE297AC-EDA7-4F26-8A9D-EA27D3B8BF8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3" name="组合 11">
            <a:extLst>
              <a:ext uri="{FF2B5EF4-FFF2-40B4-BE49-F238E27FC236}">
                <a16:creationId xmlns:a16="http://schemas.microsoft.com/office/drawing/2014/main" id="{D8881833-1BD3-4CDB-96C5-8FB14DCD70B1}"/>
              </a:ext>
            </a:extLst>
          </p:cNvPr>
          <p:cNvGrpSpPr/>
          <p:nvPr/>
        </p:nvGrpSpPr>
        <p:grpSpPr>
          <a:xfrm>
            <a:off x="1893080" y="2652851"/>
            <a:ext cx="1334817" cy="1334816"/>
            <a:chOff x="1212681" y="1932972"/>
            <a:chExt cx="2586942" cy="2586942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4DB793FF-A803-470D-A011-E81D9FDA3EFF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44D8DFF8-D997-4FEA-AB6C-A1EFEED10D7F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6" name="组合 11">
            <a:extLst>
              <a:ext uri="{FF2B5EF4-FFF2-40B4-BE49-F238E27FC236}">
                <a16:creationId xmlns:a16="http://schemas.microsoft.com/office/drawing/2014/main" id="{3949598F-E5C4-4ECD-9AE8-31BC540C9C37}"/>
              </a:ext>
            </a:extLst>
          </p:cNvPr>
          <p:cNvGrpSpPr/>
          <p:nvPr/>
        </p:nvGrpSpPr>
        <p:grpSpPr>
          <a:xfrm>
            <a:off x="5428068" y="2652851"/>
            <a:ext cx="1334817" cy="1334816"/>
            <a:chOff x="1212681" y="1932972"/>
            <a:chExt cx="2586942" cy="2586942"/>
          </a:xfrm>
        </p:grpSpPr>
        <p:sp>
          <p:nvSpPr>
            <p:cNvPr id="17" name="椭圆 13">
              <a:extLst>
                <a:ext uri="{FF2B5EF4-FFF2-40B4-BE49-F238E27FC236}">
                  <a16:creationId xmlns:a16="http://schemas.microsoft.com/office/drawing/2014/main" id="{DC139128-2303-4944-8BBE-E89AE69A63D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92D050">
                    <a:alpha val="15000"/>
                  </a:srgbClr>
                </a:gs>
                <a:gs pos="99000">
                  <a:srgbClr val="6FB332">
                    <a:alpha val="39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8" name="椭圆 14">
              <a:extLst>
                <a:ext uri="{FF2B5EF4-FFF2-40B4-BE49-F238E27FC236}">
                  <a16:creationId xmlns:a16="http://schemas.microsoft.com/office/drawing/2014/main" id="{532210F2-882C-4A36-9CD3-7E30AA7633B3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矩形 31">
            <a:extLst>
              <a:ext uri="{FF2B5EF4-FFF2-40B4-BE49-F238E27FC236}">
                <a16:creationId xmlns:a16="http://schemas.microsoft.com/office/drawing/2014/main" id="{68E31F44-B94F-4179-BBEA-2C1C718965C9}"/>
              </a:ext>
            </a:extLst>
          </p:cNvPr>
          <p:cNvSpPr/>
          <p:nvPr/>
        </p:nvSpPr>
        <p:spPr>
          <a:xfrm>
            <a:off x="531277" y="4064450"/>
            <a:ext cx="40582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Reduced complexity of license</a:t>
            </a:r>
          </a:p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selection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0" name="图片 89">
            <a:extLst>
              <a:ext uri="{FF2B5EF4-FFF2-40B4-BE49-F238E27FC236}">
                <a16:creationId xmlns:a16="http://schemas.microsoft.com/office/drawing/2014/main" id="{6DC9CF97-9A97-478C-8A2C-8627F5B3B6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901" y="3060246"/>
            <a:ext cx="479173" cy="468446"/>
          </a:xfrm>
          <a:prstGeom prst="rect">
            <a:avLst/>
          </a:prstGeom>
        </p:spPr>
      </p:pic>
      <p:pic>
        <p:nvPicPr>
          <p:cNvPr id="21" name="图片 90">
            <a:extLst>
              <a:ext uri="{FF2B5EF4-FFF2-40B4-BE49-F238E27FC236}">
                <a16:creationId xmlns:a16="http://schemas.microsoft.com/office/drawing/2014/main" id="{97C05F27-D16D-4DD0-B539-9E6C10966499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517" y="3082972"/>
            <a:ext cx="502107" cy="458017"/>
          </a:xfrm>
          <a:prstGeom prst="rect">
            <a:avLst/>
          </a:prstGeom>
        </p:spPr>
      </p:pic>
      <p:sp>
        <p:nvSpPr>
          <p:cNvPr id="22" name="Freeform 5">
            <a:extLst>
              <a:ext uri="{FF2B5EF4-FFF2-40B4-BE49-F238E27FC236}">
                <a16:creationId xmlns:a16="http://schemas.microsoft.com/office/drawing/2014/main" id="{BDEDE0DB-0025-4AA5-AD81-5BF14222CDF0}"/>
              </a:ext>
            </a:extLst>
          </p:cNvPr>
          <p:cNvSpPr>
            <a:spLocks noEditPoints="1"/>
          </p:cNvSpPr>
          <p:nvPr/>
        </p:nvSpPr>
        <p:spPr bwMode="auto">
          <a:xfrm>
            <a:off x="9362941" y="3060246"/>
            <a:ext cx="559248" cy="559704"/>
          </a:xfrm>
          <a:custGeom>
            <a:avLst/>
            <a:gdLst>
              <a:gd name="T0" fmla="*/ 0 w 3277"/>
              <a:gd name="T1" fmla="*/ 1639 h 3277"/>
              <a:gd name="T2" fmla="*/ 3277 w 3277"/>
              <a:gd name="T3" fmla="*/ 1639 h 3277"/>
              <a:gd name="T4" fmla="*/ 3065 w 3277"/>
              <a:gd name="T5" fmla="*/ 1586 h 3277"/>
              <a:gd name="T6" fmla="*/ 2309 w 3277"/>
              <a:gd name="T7" fmla="*/ 923 h 3277"/>
              <a:gd name="T8" fmla="*/ 3065 w 3277"/>
              <a:gd name="T9" fmla="*/ 1586 h 3277"/>
              <a:gd name="T10" fmla="*/ 1154 w 3277"/>
              <a:gd name="T11" fmla="*/ 2509 h 3277"/>
              <a:gd name="T12" fmla="*/ 1585 w 3277"/>
              <a:gd name="T13" fmla="*/ 3066 h 3277"/>
              <a:gd name="T14" fmla="*/ 2169 w 3277"/>
              <a:gd name="T15" fmla="*/ 860 h 3277"/>
              <a:gd name="T16" fmla="*/ 1691 w 3277"/>
              <a:gd name="T17" fmla="*/ 212 h 3277"/>
              <a:gd name="T18" fmla="*/ 1872 w 3277"/>
              <a:gd name="T19" fmla="*/ 230 h 3277"/>
              <a:gd name="T20" fmla="*/ 2266 w 3277"/>
              <a:gd name="T21" fmla="*/ 823 h 3277"/>
              <a:gd name="T22" fmla="*/ 1872 w 3277"/>
              <a:gd name="T23" fmla="*/ 230 h 3277"/>
              <a:gd name="T24" fmla="*/ 1585 w 3277"/>
              <a:gd name="T25" fmla="*/ 952 h 3277"/>
              <a:gd name="T26" fmla="*/ 1580 w 3277"/>
              <a:gd name="T27" fmla="*/ 212 h 3277"/>
              <a:gd name="T28" fmla="*/ 1009 w 3277"/>
              <a:gd name="T29" fmla="*/ 826 h 3277"/>
              <a:gd name="T30" fmla="*/ 1403 w 3277"/>
              <a:gd name="T31" fmla="*/ 233 h 3277"/>
              <a:gd name="T32" fmla="*/ 1068 w 3277"/>
              <a:gd name="T33" fmla="*/ 960 h 3277"/>
              <a:gd name="T34" fmla="*/ 1585 w 3277"/>
              <a:gd name="T35" fmla="*/ 1586 h 3277"/>
              <a:gd name="T36" fmla="*/ 1068 w 3277"/>
              <a:gd name="T37" fmla="*/ 960 h 3277"/>
              <a:gd name="T38" fmla="*/ 1585 w 3277"/>
              <a:gd name="T39" fmla="*/ 2326 h 3277"/>
              <a:gd name="T40" fmla="*/ 951 w 3277"/>
              <a:gd name="T41" fmla="*/ 1692 h 3277"/>
              <a:gd name="T42" fmla="*/ 1403 w 3277"/>
              <a:gd name="T43" fmla="*/ 3045 h 3277"/>
              <a:gd name="T44" fmla="*/ 1049 w 3277"/>
              <a:gd name="T45" fmla="*/ 2537 h 3277"/>
              <a:gd name="T46" fmla="*/ 1691 w 3277"/>
              <a:gd name="T47" fmla="*/ 3066 h 3277"/>
              <a:gd name="T48" fmla="*/ 2128 w 3277"/>
              <a:gd name="T49" fmla="*/ 2503 h 3277"/>
              <a:gd name="T50" fmla="*/ 1691 w 3277"/>
              <a:gd name="T51" fmla="*/ 3066 h 3277"/>
              <a:gd name="T52" fmla="*/ 2564 w 3277"/>
              <a:gd name="T53" fmla="*/ 2717 h 3277"/>
              <a:gd name="T54" fmla="*/ 2227 w 3277"/>
              <a:gd name="T55" fmla="*/ 2537 h 3277"/>
              <a:gd name="T56" fmla="*/ 1691 w 3277"/>
              <a:gd name="T57" fmla="*/ 2326 h 3277"/>
              <a:gd name="T58" fmla="*/ 2325 w 3277"/>
              <a:gd name="T59" fmla="*/ 1692 h 3277"/>
              <a:gd name="T60" fmla="*/ 2170 w 3277"/>
              <a:gd name="T61" fmla="*/ 2404 h 3277"/>
              <a:gd name="T62" fmla="*/ 1691 w 3277"/>
              <a:gd name="T63" fmla="*/ 1057 h 3277"/>
              <a:gd name="T64" fmla="*/ 2325 w 3277"/>
              <a:gd name="T65" fmla="*/ 1586 h 3277"/>
              <a:gd name="T66" fmla="*/ 574 w 3277"/>
              <a:gd name="T67" fmla="*/ 692 h 3277"/>
              <a:gd name="T68" fmla="*/ 845 w 3277"/>
              <a:gd name="T69" fmla="*/ 1586 h 3277"/>
              <a:gd name="T70" fmla="*/ 574 w 3277"/>
              <a:gd name="T71" fmla="*/ 692 h 3277"/>
              <a:gd name="T72" fmla="*/ 845 w 3277"/>
              <a:gd name="T73" fmla="*/ 1692 h 3277"/>
              <a:gd name="T74" fmla="*/ 634 w 3277"/>
              <a:gd name="T75" fmla="*/ 2650 h 3277"/>
              <a:gd name="T76" fmla="*/ 2642 w 3277"/>
              <a:gd name="T77" fmla="*/ 2650 h 3277"/>
              <a:gd name="T78" fmla="*/ 2431 w 3277"/>
              <a:gd name="T79" fmla="*/ 1692 h 3277"/>
              <a:gd name="T80" fmla="*/ 2642 w 3277"/>
              <a:gd name="T81" fmla="*/ 2650 h 3277"/>
              <a:gd name="T82" fmla="*/ 2642 w 3277"/>
              <a:gd name="T83" fmla="*/ 2650 h 3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77" h="3277">
                <a:moveTo>
                  <a:pt x="1638" y="0"/>
                </a:moveTo>
                <a:cubicBezTo>
                  <a:pt x="733" y="0"/>
                  <a:pt x="0" y="734"/>
                  <a:pt x="0" y="1639"/>
                </a:cubicBezTo>
                <a:cubicBezTo>
                  <a:pt x="0" y="2544"/>
                  <a:pt x="733" y="3277"/>
                  <a:pt x="1638" y="3277"/>
                </a:cubicBezTo>
                <a:cubicBezTo>
                  <a:pt x="2543" y="3277"/>
                  <a:pt x="3277" y="2544"/>
                  <a:pt x="3277" y="1639"/>
                </a:cubicBezTo>
                <a:cubicBezTo>
                  <a:pt x="3277" y="734"/>
                  <a:pt x="2543" y="0"/>
                  <a:pt x="1638" y="0"/>
                </a:cubicBezTo>
                <a:close/>
                <a:moveTo>
                  <a:pt x="3065" y="1586"/>
                </a:moveTo>
                <a:cubicBezTo>
                  <a:pt x="2431" y="1586"/>
                  <a:pt x="2431" y="1586"/>
                  <a:pt x="2431" y="1586"/>
                </a:cubicBezTo>
                <a:cubicBezTo>
                  <a:pt x="2426" y="1360"/>
                  <a:pt x="2385" y="1136"/>
                  <a:pt x="2309" y="923"/>
                </a:cubicBezTo>
                <a:cubicBezTo>
                  <a:pt x="2451" y="863"/>
                  <a:pt x="2584" y="785"/>
                  <a:pt x="2705" y="691"/>
                </a:cubicBezTo>
                <a:cubicBezTo>
                  <a:pt x="2926" y="938"/>
                  <a:pt x="3053" y="1254"/>
                  <a:pt x="3065" y="1586"/>
                </a:cubicBezTo>
                <a:close/>
                <a:moveTo>
                  <a:pt x="1585" y="3066"/>
                </a:moveTo>
                <a:cubicBezTo>
                  <a:pt x="1404" y="2912"/>
                  <a:pt x="1257" y="2723"/>
                  <a:pt x="1154" y="2509"/>
                </a:cubicBezTo>
                <a:cubicBezTo>
                  <a:pt x="1294" y="2464"/>
                  <a:pt x="1439" y="2438"/>
                  <a:pt x="1585" y="2431"/>
                </a:cubicBezTo>
                <a:lnTo>
                  <a:pt x="1585" y="3066"/>
                </a:lnTo>
                <a:close/>
                <a:moveTo>
                  <a:pt x="1696" y="212"/>
                </a:moveTo>
                <a:cubicBezTo>
                  <a:pt x="1903" y="387"/>
                  <a:pt x="2065" y="609"/>
                  <a:pt x="2169" y="860"/>
                </a:cubicBezTo>
                <a:cubicBezTo>
                  <a:pt x="2015" y="914"/>
                  <a:pt x="1854" y="945"/>
                  <a:pt x="1691" y="952"/>
                </a:cubicBezTo>
                <a:cubicBezTo>
                  <a:pt x="1691" y="212"/>
                  <a:pt x="1691" y="212"/>
                  <a:pt x="1691" y="212"/>
                </a:cubicBezTo>
                <a:lnTo>
                  <a:pt x="1696" y="212"/>
                </a:lnTo>
                <a:close/>
                <a:moveTo>
                  <a:pt x="1872" y="230"/>
                </a:moveTo>
                <a:cubicBezTo>
                  <a:pt x="2157" y="277"/>
                  <a:pt x="2421" y="410"/>
                  <a:pt x="2629" y="611"/>
                </a:cubicBezTo>
                <a:cubicBezTo>
                  <a:pt x="2517" y="697"/>
                  <a:pt x="2396" y="768"/>
                  <a:pt x="2266" y="823"/>
                </a:cubicBezTo>
                <a:cubicBezTo>
                  <a:pt x="2174" y="603"/>
                  <a:pt x="2040" y="402"/>
                  <a:pt x="1873" y="233"/>
                </a:cubicBezTo>
                <a:lnTo>
                  <a:pt x="1872" y="230"/>
                </a:lnTo>
                <a:close/>
                <a:moveTo>
                  <a:pt x="1585" y="212"/>
                </a:moveTo>
                <a:cubicBezTo>
                  <a:pt x="1585" y="952"/>
                  <a:pt x="1585" y="952"/>
                  <a:pt x="1585" y="952"/>
                </a:cubicBezTo>
                <a:cubicBezTo>
                  <a:pt x="1423" y="947"/>
                  <a:pt x="1262" y="917"/>
                  <a:pt x="1107" y="865"/>
                </a:cubicBezTo>
                <a:cubicBezTo>
                  <a:pt x="1211" y="613"/>
                  <a:pt x="1373" y="389"/>
                  <a:pt x="1580" y="212"/>
                </a:cubicBezTo>
                <a:lnTo>
                  <a:pt x="1585" y="212"/>
                </a:lnTo>
                <a:close/>
                <a:moveTo>
                  <a:pt x="1009" y="826"/>
                </a:moveTo>
                <a:cubicBezTo>
                  <a:pt x="880" y="771"/>
                  <a:pt x="758" y="700"/>
                  <a:pt x="647" y="614"/>
                </a:cubicBezTo>
                <a:cubicBezTo>
                  <a:pt x="854" y="413"/>
                  <a:pt x="1118" y="280"/>
                  <a:pt x="1403" y="233"/>
                </a:cubicBezTo>
                <a:cubicBezTo>
                  <a:pt x="1235" y="403"/>
                  <a:pt x="1101" y="605"/>
                  <a:pt x="1009" y="826"/>
                </a:cubicBezTo>
                <a:close/>
                <a:moveTo>
                  <a:pt x="1068" y="960"/>
                </a:moveTo>
                <a:cubicBezTo>
                  <a:pt x="1235" y="1019"/>
                  <a:pt x="1409" y="1051"/>
                  <a:pt x="1585" y="1057"/>
                </a:cubicBezTo>
                <a:cubicBezTo>
                  <a:pt x="1585" y="1586"/>
                  <a:pt x="1585" y="1586"/>
                  <a:pt x="1585" y="1586"/>
                </a:cubicBezTo>
                <a:cubicBezTo>
                  <a:pt x="951" y="1586"/>
                  <a:pt x="951" y="1586"/>
                  <a:pt x="951" y="1586"/>
                </a:cubicBezTo>
                <a:cubicBezTo>
                  <a:pt x="956" y="1372"/>
                  <a:pt x="996" y="1161"/>
                  <a:pt x="1068" y="960"/>
                </a:cubicBezTo>
                <a:close/>
                <a:moveTo>
                  <a:pt x="1585" y="1692"/>
                </a:moveTo>
                <a:cubicBezTo>
                  <a:pt x="1585" y="2326"/>
                  <a:pt x="1585" y="2326"/>
                  <a:pt x="1585" y="2326"/>
                </a:cubicBezTo>
                <a:cubicBezTo>
                  <a:pt x="1422" y="2330"/>
                  <a:pt x="1261" y="2358"/>
                  <a:pt x="1105" y="2407"/>
                </a:cubicBezTo>
                <a:cubicBezTo>
                  <a:pt x="1010" y="2180"/>
                  <a:pt x="958" y="1938"/>
                  <a:pt x="951" y="1692"/>
                </a:cubicBezTo>
                <a:lnTo>
                  <a:pt x="1585" y="1692"/>
                </a:lnTo>
                <a:close/>
                <a:moveTo>
                  <a:pt x="1403" y="3045"/>
                </a:moveTo>
                <a:cubicBezTo>
                  <a:pt x="1148" y="3002"/>
                  <a:pt x="909" y="2891"/>
                  <a:pt x="712" y="2722"/>
                </a:cubicBezTo>
                <a:cubicBezTo>
                  <a:pt x="817" y="2647"/>
                  <a:pt x="930" y="2585"/>
                  <a:pt x="1049" y="2537"/>
                </a:cubicBezTo>
                <a:cubicBezTo>
                  <a:pt x="1138" y="2725"/>
                  <a:pt x="1257" y="2897"/>
                  <a:pt x="1403" y="3045"/>
                </a:cubicBezTo>
                <a:close/>
                <a:moveTo>
                  <a:pt x="1691" y="3066"/>
                </a:moveTo>
                <a:cubicBezTo>
                  <a:pt x="1691" y="2431"/>
                  <a:pt x="1691" y="2431"/>
                  <a:pt x="1691" y="2431"/>
                </a:cubicBezTo>
                <a:cubicBezTo>
                  <a:pt x="1839" y="2436"/>
                  <a:pt x="1986" y="2460"/>
                  <a:pt x="2128" y="2503"/>
                </a:cubicBezTo>
                <a:cubicBezTo>
                  <a:pt x="2025" y="2719"/>
                  <a:pt x="1878" y="2911"/>
                  <a:pt x="1696" y="3066"/>
                </a:cubicBezTo>
                <a:lnTo>
                  <a:pt x="1691" y="3066"/>
                </a:lnTo>
                <a:close/>
                <a:moveTo>
                  <a:pt x="2227" y="2537"/>
                </a:moveTo>
                <a:cubicBezTo>
                  <a:pt x="2346" y="2584"/>
                  <a:pt x="2459" y="2644"/>
                  <a:pt x="2564" y="2717"/>
                </a:cubicBezTo>
                <a:cubicBezTo>
                  <a:pt x="2367" y="2885"/>
                  <a:pt x="2128" y="2997"/>
                  <a:pt x="1873" y="3039"/>
                </a:cubicBezTo>
                <a:cubicBezTo>
                  <a:pt x="2018" y="2893"/>
                  <a:pt x="2138" y="2723"/>
                  <a:pt x="2227" y="2537"/>
                </a:cubicBezTo>
                <a:close/>
                <a:moveTo>
                  <a:pt x="2170" y="2404"/>
                </a:moveTo>
                <a:cubicBezTo>
                  <a:pt x="2015" y="2356"/>
                  <a:pt x="1853" y="2329"/>
                  <a:pt x="1691" y="2326"/>
                </a:cubicBezTo>
                <a:cubicBezTo>
                  <a:pt x="1691" y="1692"/>
                  <a:pt x="1691" y="1692"/>
                  <a:pt x="1691" y="1692"/>
                </a:cubicBezTo>
                <a:cubicBezTo>
                  <a:pt x="2325" y="1692"/>
                  <a:pt x="2325" y="1692"/>
                  <a:pt x="2325" y="1692"/>
                </a:cubicBezTo>
                <a:cubicBezTo>
                  <a:pt x="2319" y="1938"/>
                  <a:pt x="2266" y="2182"/>
                  <a:pt x="2171" y="2409"/>
                </a:cubicBezTo>
                <a:lnTo>
                  <a:pt x="2170" y="2404"/>
                </a:lnTo>
                <a:close/>
                <a:moveTo>
                  <a:pt x="1691" y="1586"/>
                </a:moveTo>
                <a:cubicBezTo>
                  <a:pt x="1691" y="1057"/>
                  <a:pt x="1691" y="1057"/>
                  <a:pt x="1691" y="1057"/>
                </a:cubicBezTo>
                <a:cubicBezTo>
                  <a:pt x="1867" y="1052"/>
                  <a:pt x="2041" y="1020"/>
                  <a:pt x="2208" y="962"/>
                </a:cubicBezTo>
                <a:cubicBezTo>
                  <a:pt x="2280" y="1163"/>
                  <a:pt x="2320" y="1373"/>
                  <a:pt x="2325" y="1586"/>
                </a:cubicBezTo>
                <a:lnTo>
                  <a:pt x="1691" y="1586"/>
                </a:lnTo>
                <a:close/>
                <a:moveTo>
                  <a:pt x="574" y="692"/>
                </a:moveTo>
                <a:cubicBezTo>
                  <a:pt x="695" y="786"/>
                  <a:pt x="828" y="865"/>
                  <a:pt x="969" y="924"/>
                </a:cubicBezTo>
                <a:cubicBezTo>
                  <a:pt x="893" y="1137"/>
                  <a:pt x="851" y="1360"/>
                  <a:pt x="845" y="1586"/>
                </a:cubicBezTo>
                <a:cubicBezTo>
                  <a:pt x="211" y="1586"/>
                  <a:pt x="211" y="1586"/>
                  <a:pt x="211" y="1586"/>
                </a:cubicBezTo>
                <a:cubicBezTo>
                  <a:pt x="224" y="1255"/>
                  <a:pt x="352" y="938"/>
                  <a:pt x="574" y="692"/>
                </a:cubicBezTo>
                <a:close/>
                <a:moveTo>
                  <a:pt x="211" y="1692"/>
                </a:moveTo>
                <a:cubicBezTo>
                  <a:pt x="845" y="1692"/>
                  <a:pt x="845" y="1692"/>
                  <a:pt x="845" y="1692"/>
                </a:cubicBezTo>
                <a:cubicBezTo>
                  <a:pt x="851" y="1951"/>
                  <a:pt x="905" y="2207"/>
                  <a:pt x="1004" y="2446"/>
                </a:cubicBezTo>
                <a:cubicBezTo>
                  <a:pt x="873" y="2499"/>
                  <a:pt x="748" y="2567"/>
                  <a:pt x="634" y="2650"/>
                </a:cubicBezTo>
                <a:cubicBezTo>
                  <a:pt x="376" y="2396"/>
                  <a:pt x="225" y="2053"/>
                  <a:pt x="211" y="1692"/>
                </a:cubicBezTo>
                <a:close/>
                <a:moveTo>
                  <a:pt x="2642" y="2650"/>
                </a:moveTo>
                <a:cubicBezTo>
                  <a:pt x="2527" y="2567"/>
                  <a:pt x="2401" y="2499"/>
                  <a:pt x="2268" y="2446"/>
                </a:cubicBezTo>
                <a:cubicBezTo>
                  <a:pt x="2369" y="2207"/>
                  <a:pt x="2424" y="1951"/>
                  <a:pt x="2431" y="1692"/>
                </a:cubicBezTo>
                <a:cubicBezTo>
                  <a:pt x="3065" y="1692"/>
                  <a:pt x="3065" y="1692"/>
                  <a:pt x="3065" y="1692"/>
                </a:cubicBezTo>
                <a:cubicBezTo>
                  <a:pt x="3051" y="2053"/>
                  <a:pt x="2900" y="2396"/>
                  <a:pt x="2642" y="2650"/>
                </a:cubicBezTo>
                <a:close/>
                <a:moveTo>
                  <a:pt x="2642" y="2650"/>
                </a:moveTo>
                <a:cubicBezTo>
                  <a:pt x="2642" y="2650"/>
                  <a:pt x="2642" y="2650"/>
                  <a:pt x="2642" y="265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1">
            <a:extLst>
              <a:ext uri="{FF2B5EF4-FFF2-40B4-BE49-F238E27FC236}">
                <a16:creationId xmlns:a16="http://schemas.microsoft.com/office/drawing/2014/main" id="{EBCD326A-C679-4973-A894-4E82DA7D5B72}"/>
              </a:ext>
            </a:extLst>
          </p:cNvPr>
          <p:cNvSpPr/>
          <p:nvPr/>
        </p:nvSpPr>
        <p:spPr>
          <a:xfrm>
            <a:off x="4705348" y="4069787"/>
            <a:ext cx="2780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More appealing and better pricing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矩形 31">
            <a:extLst>
              <a:ext uri="{FF2B5EF4-FFF2-40B4-BE49-F238E27FC236}">
                <a16:creationId xmlns:a16="http://schemas.microsoft.com/office/drawing/2014/main" id="{2EFBD16D-A44F-44D9-B5EE-6B43D78F719E}"/>
              </a:ext>
            </a:extLst>
          </p:cNvPr>
          <p:cNvSpPr/>
          <p:nvPr/>
        </p:nvSpPr>
        <p:spPr>
          <a:xfrm>
            <a:off x="7601351" y="4060723"/>
            <a:ext cx="40582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Better pricing competitiveness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34933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33B899-F43B-47D1-84BD-0C1AC36B6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4A16A3-6921-43D1-93A7-1A83F4D94857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27C865-46E7-4F15-9B80-6AD33E5DF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33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B2988B75-D093-43E7-A73B-37BEE84EAF35}"/>
              </a:ext>
            </a:extLst>
          </p:cNvPr>
          <p:cNvSpPr/>
          <p:nvPr/>
        </p:nvSpPr>
        <p:spPr>
          <a:xfrm>
            <a:off x="579650" y="223186"/>
            <a:ext cx="4026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BBE432A-BA98-4C57-8D2E-FB4FEC1EAC8D}"/>
              </a:ext>
            </a:extLst>
          </p:cNvPr>
          <p:cNvGrpSpPr/>
          <p:nvPr/>
        </p:nvGrpSpPr>
        <p:grpSpPr>
          <a:xfrm>
            <a:off x="3371850" y="1591344"/>
            <a:ext cx="2468880" cy="3675311"/>
            <a:chOff x="4861560" y="2103120"/>
            <a:chExt cx="2468880" cy="367531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F3CFAF9-89BC-47E0-A560-18233755959C}"/>
                </a:ext>
              </a:extLst>
            </p:cNvPr>
            <p:cNvSpPr/>
            <p:nvPr/>
          </p:nvSpPr>
          <p:spPr>
            <a:xfrm>
              <a:off x="4861560" y="2103120"/>
              <a:ext cx="2468880" cy="3671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EB3392E-3496-47A7-86CB-33B06FCDC067}"/>
                </a:ext>
              </a:extLst>
            </p:cNvPr>
            <p:cNvSpPr/>
            <p:nvPr/>
          </p:nvSpPr>
          <p:spPr>
            <a:xfrm>
              <a:off x="4861560" y="2103120"/>
              <a:ext cx="2468880" cy="46383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730E882-9FED-40CB-9DF2-F8EF23CDC008}"/>
                </a:ext>
              </a:extLst>
            </p:cNvPr>
            <p:cNvSpPr/>
            <p:nvPr/>
          </p:nvSpPr>
          <p:spPr>
            <a:xfrm>
              <a:off x="4861560" y="2566950"/>
              <a:ext cx="2468880" cy="1258403"/>
            </a:xfrm>
            <a:prstGeom prst="rect">
              <a:avLst/>
            </a:prstGeom>
            <a:solidFill>
              <a:srgbClr val="008C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0" name="Arrow: Pentagon 9">
              <a:extLst>
                <a:ext uri="{FF2B5EF4-FFF2-40B4-BE49-F238E27FC236}">
                  <a16:creationId xmlns:a16="http://schemas.microsoft.com/office/drawing/2014/main" id="{07995B9A-5232-48AD-ACCA-19CADC63C923}"/>
                </a:ext>
              </a:extLst>
            </p:cNvPr>
            <p:cNvSpPr/>
            <p:nvPr/>
          </p:nvSpPr>
          <p:spPr>
            <a:xfrm rot="16200000">
              <a:off x="5898632" y="4346623"/>
              <a:ext cx="394736" cy="2468880"/>
            </a:xfrm>
            <a:prstGeom prst="homePlat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944FDDE-418D-4203-BD52-D9E08DF21EDE}"/>
                </a:ext>
              </a:extLst>
            </p:cNvPr>
            <p:cNvSpPr txBox="1"/>
            <p:nvPr/>
          </p:nvSpPr>
          <p:spPr>
            <a:xfrm>
              <a:off x="5114803" y="2144380"/>
              <a:ext cx="19623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Essential Bundle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DA2C5DB-5B29-4AB0-A69E-931CDDCBEE63}"/>
                </a:ext>
              </a:extLst>
            </p:cNvPr>
            <p:cNvSpPr txBox="1"/>
            <p:nvPr/>
          </p:nvSpPr>
          <p:spPr>
            <a:xfrm>
              <a:off x="5501122" y="2863477"/>
              <a:ext cx="115608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4000" b="1" dirty="0">
                  <a:solidFill>
                    <a:schemeClr val="bg1"/>
                  </a:solidFill>
                  <a:latin typeface="+mj-lt"/>
                </a:rPr>
                <a:t>50</a:t>
              </a:r>
              <a:r>
                <a:rPr lang="en-MY" sz="4000" dirty="0">
                  <a:solidFill>
                    <a:schemeClr val="bg1"/>
                  </a:solidFill>
                  <a:latin typeface="+mj-lt"/>
                </a:rPr>
                <a:t>%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1047B5A-2D1F-4C4E-A9F7-FECD28B0E3C3}"/>
                </a:ext>
              </a:extLst>
            </p:cNvPr>
            <p:cNvSpPr txBox="1"/>
            <p:nvPr/>
          </p:nvSpPr>
          <p:spPr>
            <a:xfrm>
              <a:off x="5431394" y="3372667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Hardware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997AE65-BBC2-4B11-9E48-3AB14D3A58D2}"/>
                </a:ext>
              </a:extLst>
            </p:cNvPr>
            <p:cNvSpPr txBox="1"/>
            <p:nvPr/>
          </p:nvSpPr>
          <p:spPr>
            <a:xfrm>
              <a:off x="5265421" y="4311765"/>
              <a:ext cx="16611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</a:rPr>
                <a:t>Basic SWG with URL filtering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EBC49E1-223B-4D81-9B29-39BB0C60162A}"/>
              </a:ext>
            </a:extLst>
          </p:cNvPr>
          <p:cNvGrpSpPr/>
          <p:nvPr/>
        </p:nvGrpSpPr>
        <p:grpSpPr>
          <a:xfrm>
            <a:off x="6321130" y="1591344"/>
            <a:ext cx="2468881" cy="3675312"/>
            <a:chOff x="4861559" y="2103120"/>
            <a:chExt cx="2468881" cy="367531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9B51E27-867B-4DC2-8245-7800E4E05A7B}"/>
                </a:ext>
              </a:extLst>
            </p:cNvPr>
            <p:cNvSpPr/>
            <p:nvPr/>
          </p:nvSpPr>
          <p:spPr>
            <a:xfrm>
              <a:off x="4861560" y="2103120"/>
              <a:ext cx="2468880" cy="3671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D78E536-2A37-48BA-B788-2A357C31CAB5}"/>
                </a:ext>
              </a:extLst>
            </p:cNvPr>
            <p:cNvSpPr/>
            <p:nvPr/>
          </p:nvSpPr>
          <p:spPr>
            <a:xfrm>
              <a:off x="4861560" y="2103120"/>
              <a:ext cx="2468880" cy="46383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726C49D-A742-4F6E-B683-5967C04F9BD4}"/>
                </a:ext>
              </a:extLst>
            </p:cNvPr>
            <p:cNvSpPr/>
            <p:nvPr/>
          </p:nvSpPr>
          <p:spPr>
            <a:xfrm>
              <a:off x="4861560" y="2566951"/>
              <a:ext cx="2468880" cy="125840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9" name="Arrow: Pentagon 18">
              <a:extLst>
                <a:ext uri="{FF2B5EF4-FFF2-40B4-BE49-F238E27FC236}">
                  <a16:creationId xmlns:a16="http://schemas.microsoft.com/office/drawing/2014/main" id="{64E8140F-4665-49F2-82EB-8E0A8853F62E}"/>
                </a:ext>
              </a:extLst>
            </p:cNvPr>
            <p:cNvSpPr/>
            <p:nvPr/>
          </p:nvSpPr>
          <p:spPr>
            <a:xfrm rot="16200000">
              <a:off x="5898631" y="4346624"/>
              <a:ext cx="394736" cy="2468880"/>
            </a:xfrm>
            <a:prstGeom prst="homePlat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5198FDF-E8DF-4D7A-B386-5AE9DB854EDA}"/>
                </a:ext>
              </a:extLst>
            </p:cNvPr>
            <p:cNvSpPr txBox="1"/>
            <p:nvPr/>
          </p:nvSpPr>
          <p:spPr>
            <a:xfrm>
              <a:off x="5097971" y="2144380"/>
              <a:ext cx="19960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Premium Bundle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DB5DB6D-9315-49E4-A2EC-C291A4E6EF85}"/>
                </a:ext>
              </a:extLst>
            </p:cNvPr>
            <p:cNvSpPr txBox="1"/>
            <p:nvPr/>
          </p:nvSpPr>
          <p:spPr>
            <a:xfrm>
              <a:off x="5517955" y="2868165"/>
              <a:ext cx="115608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4000" b="1" dirty="0">
                  <a:solidFill>
                    <a:schemeClr val="bg1"/>
                  </a:solidFill>
                  <a:latin typeface="+mj-lt"/>
                </a:rPr>
                <a:t>70</a:t>
              </a:r>
              <a:r>
                <a:rPr lang="en-MY" sz="4000" dirty="0">
                  <a:solidFill>
                    <a:schemeClr val="bg1"/>
                  </a:solidFill>
                  <a:latin typeface="+mj-lt"/>
                </a:rPr>
                <a:t>%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C181134-FC28-485E-8397-3CF97D9DF379}"/>
                </a:ext>
              </a:extLst>
            </p:cNvPr>
            <p:cNvSpPr txBox="1"/>
            <p:nvPr/>
          </p:nvSpPr>
          <p:spPr>
            <a:xfrm>
              <a:off x="5448224" y="3362850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Hardware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255796E-C5B9-468E-8356-97A4833E8186}"/>
                </a:ext>
              </a:extLst>
            </p:cNvPr>
            <p:cNvSpPr txBox="1"/>
            <p:nvPr/>
          </p:nvSpPr>
          <p:spPr>
            <a:xfrm>
              <a:off x="5265418" y="3983165"/>
              <a:ext cx="166116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Anti-Malware Protection (Known &amp; Unknown)</a:t>
              </a:r>
            </a:p>
          </p:txBody>
        </p:sp>
      </p:grpSp>
      <p:grpSp>
        <p:nvGrpSpPr>
          <p:cNvPr id="24" name="组合 45">
            <a:extLst>
              <a:ext uri="{FF2B5EF4-FFF2-40B4-BE49-F238E27FC236}">
                <a16:creationId xmlns:a16="http://schemas.microsoft.com/office/drawing/2014/main" id="{9D77BACC-438C-4F15-9C47-FB2A130CD8A7}"/>
              </a:ext>
            </a:extLst>
          </p:cNvPr>
          <p:cNvGrpSpPr/>
          <p:nvPr/>
        </p:nvGrpSpPr>
        <p:grpSpPr>
          <a:xfrm>
            <a:off x="3964337" y="2121570"/>
            <a:ext cx="1283906" cy="208164"/>
            <a:chOff x="2447760" y="2123651"/>
            <a:chExt cx="1283906" cy="208164"/>
          </a:xfrm>
        </p:grpSpPr>
        <p:sp>
          <p:nvSpPr>
            <p:cNvPr id="25" name="五角星 32">
              <a:extLst>
                <a:ext uri="{FF2B5EF4-FFF2-40B4-BE49-F238E27FC236}">
                  <a16:creationId xmlns:a16="http://schemas.microsoft.com/office/drawing/2014/main" id="{C0629AFC-3A17-42E8-A596-2A99B222CF0B}"/>
                </a:ext>
              </a:extLst>
            </p:cNvPr>
            <p:cNvSpPr/>
            <p:nvPr/>
          </p:nvSpPr>
          <p:spPr>
            <a:xfrm>
              <a:off x="2447760" y="2123651"/>
              <a:ext cx="208164" cy="208164"/>
            </a:xfrm>
            <a:prstGeom prst="star5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五角星 39">
              <a:extLst>
                <a:ext uri="{FF2B5EF4-FFF2-40B4-BE49-F238E27FC236}">
                  <a16:creationId xmlns:a16="http://schemas.microsoft.com/office/drawing/2014/main" id="{FB7BCF11-A953-4270-B273-57C81BBEAF2B}"/>
                </a:ext>
              </a:extLst>
            </p:cNvPr>
            <p:cNvSpPr/>
            <p:nvPr/>
          </p:nvSpPr>
          <p:spPr>
            <a:xfrm>
              <a:off x="2716696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" name="五角星 40">
              <a:extLst>
                <a:ext uri="{FF2B5EF4-FFF2-40B4-BE49-F238E27FC236}">
                  <a16:creationId xmlns:a16="http://schemas.microsoft.com/office/drawing/2014/main" id="{7F4D4A11-FB58-430F-92B3-DE91F2BEB9F7}"/>
                </a:ext>
              </a:extLst>
            </p:cNvPr>
            <p:cNvSpPr/>
            <p:nvPr/>
          </p:nvSpPr>
          <p:spPr>
            <a:xfrm>
              <a:off x="2985632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8" name="五角星 43">
              <a:extLst>
                <a:ext uri="{FF2B5EF4-FFF2-40B4-BE49-F238E27FC236}">
                  <a16:creationId xmlns:a16="http://schemas.microsoft.com/office/drawing/2014/main" id="{49BAEED4-FD03-4861-A34C-4858F35CEF74}"/>
                </a:ext>
              </a:extLst>
            </p:cNvPr>
            <p:cNvSpPr/>
            <p:nvPr/>
          </p:nvSpPr>
          <p:spPr>
            <a:xfrm>
              <a:off x="3254568" y="2123651"/>
              <a:ext cx="208164" cy="208164"/>
            </a:xfrm>
            <a:prstGeom prst="star5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9" name="五角星 44">
              <a:extLst>
                <a:ext uri="{FF2B5EF4-FFF2-40B4-BE49-F238E27FC236}">
                  <a16:creationId xmlns:a16="http://schemas.microsoft.com/office/drawing/2014/main" id="{B5E7C9C3-53B0-4E9C-ADB8-070A61542048}"/>
                </a:ext>
              </a:extLst>
            </p:cNvPr>
            <p:cNvSpPr/>
            <p:nvPr/>
          </p:nvSpPr>
          <p:spPr>
            <a:xfrm>
              <a:off x="3523502" y="2123651"/>
              <a:ext cx="208164" cy="208164"/>
            </a:xfrm>
            <a:prstGeom prst="star5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30" name="组合 46">
            <a:extLst>
              <a:ext uri="{FF2B5EF4-FFF2-40B4-BE49-F238E27FC236}">
                <a16:creationId xmlns:a16="http://schemas.microsoft.com/office/drawing/2014/main" id="{580B657D-5E69-4F53-BEF9-747C1FB05F6F}"/>
              </a:ext>
            </a:extLst>
          </p:cNvPr>
          <p:cNvGrpSpPr/>
          <p:nvPr/>
        </p:nvGrpSpPr>
        <p:grpSpPr>
          <a:xfrm>
            <a:off x="6913617" y="2121570"/>
            <a:ext cx="1283906" cy="208164"/>
            <a:chOff x="2447760" y="2123651"/>
            <a:chExt cx="1283906" cy="208164"/>
          </a:xfrm>
        </p:grpSpPr>
        <p:sp>
          <p:nvSpPr>
            <p:cNvPr id="31" name="五角星 47">
              <a:extLst>
                <a:ext uri="{FF2B5EF4-FFF2-40B4-BE49-F238E27FC236}">
                  <a16:creationId xmlns:a16="http://schemas.microsoft.com/office/drawing/2014/main" id="{5297E0F6-8BA5-413F-B9AC-4C6FBB9CB67D}"/>
                </a:ext>
              </a:extLst>
            </p:cNvPr>
            <p:cNvSpPr/>
            <p:nvPr/>
          </p:nvSpPr>
          <p:spPr>
            <a:xfrm>
              <a:off x="2447760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2" name="五角星 48">
              <a:extLst>
                <a:ext uri="{FF2B5EF4-FFF2-40B4-BE49-F238E27FC236}">
                  <a16:creationId xmlns:a16="http://schemas.microsoft.com/office/drawing/2014/main" id="{10CE1EEC-CCB6-4CEC-ACAD-47109851147F}"/>
                </a:ext>
              </a:extLst>
            </p:cNvPr>
            <p:cNvSpPr/>
            <p:nvPr/>
          </p:nvSpPr>
          <p:spPr>
            <a:xfrm>
              <a:off x="2716696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3" name="五角星 49">
              <a:extLst>
                <a:ext uri="{FF2B5EF4-FFF2-40B4-BE49-F238E27FC236}">
                  <a16:creationId xmlns:a16="http://schemas.microsoft.com/office/drawing/2014/main" id="{7B301A0E-A541-49A1-A0BB-3493DBFA2118}"/>
                </a:ext>
              </a:extLst>
            </p:cNvPr>
            <p:cNvSpPr/>
            <p:nvPr/>
          </p:nvSpPr>
          <p:spPr>
            <a:xfrm>
              <a:off x="2985632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4" name="五角星 50">
              <a:extLst>
                <a:ext uri="{FF2B5EF4-FFF2-40B4-BE49-F238E27FC236}">
                  <a16:creationId xmlns:a16="http://schemas.microsoft.com/office/drawing/2014/main" id="{FF9A53E8-005C-4BEF-839A-4C00EC0A2F8F}"/>
                </a:ext>
              </a:extLst>
            </p:cNvPr>
            <p:cNvSpPr/>
            <p:nvPr/>
          </p:nvSpPr>
          <p:spPr>
            <a:xfrm>
              <a:off x="3254568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5" name="五角星 51">
              <a:extLst>
                <a:ext uri="{FF2B5EF4-FFF2-40B4-BE49-F238E27FC236}">
                  <a16:creationId xmlns:a16="http://schemas.microsoft.com/office/drawing/2014/main" id="{1B2D2543-180B-41A6-B8ED-6EFF37926129}"/>
                </a:ext>
              </a:extLst>
            </p:cNvPr>
            <p:cNvSpPr/>
            <p:nvPr/>
          </p:nvSpPr>
          <p:spPr>
            <a:xfrm>
              <a:off x="3523502" y="2123651"/>
              <a:ext cx="208164" cy="208164"/>
            </a:xfrm>
            <a:prstGeom prst="star5">
              <a:avLst/>
            </a:prstGeom>
            <a:solidFill>
              <a:srgbClr val="3A9D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298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136724-06E0-46C1-B780-AA2DF86AF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48F8D9-4224-4051-A022-A83A5407F986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1EEEE-97C6-4F9F-A6BE-0414E895C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34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1038815D-001B-49D0-9737-5CDEF6B6217A}"/>
              </a:ext>
            </a:extLst>
          </p:cNvPr>
          <p:cNvSpPr/>
          <p:nvPr/>
        </p:nvSpPr>
        <p:spPr>
          <a:xfrm>
            <a:off x="579650" y="223186"/>
            <a:ext cx="61183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 - Breakdown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CB823B6-CDB8-46B9-AAB5-2F8D85680D31}"/>
              </a:ext>
            </a:extLst>
          </p:cNvPr>
          <p:cNvGraphicFramePr>
            <a:graphicFrameLocks noGrp="1"/>
          </p:cNvGraphicFramePr>
          <p:nvPr/>
        </p:nvGraphicFramePr>
        <p:xfrm>
          <a:off x="1485900" y="1024957"/>
          <a:ext cx="8446770" cy="51015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73949">
                  <a:extLst>
                    <a:ext uri="{9D8B030D-6E8A-4147-A177-3AD203B41FA5}">
                      <a16:colId xmlns:a16="http://schemas.microsoft.com/office/drawing/2014/main" val="2192955833"/>
                    </a:ext>
                  </a:extLst>
                </a:gridCol>
                <a:gridCol w="1612346">
                  <a:extLst>
                    <a:ext uri="{9D8B030D-6E8A-4147-A177-3AD203B41FA5}">
                      <a16:colId xmlns:a16="http://schemas.microsoft.com/office/drawing/2014/main" val="3379087663"/>
                    </a:ext>
                  </a:extLst>
                </a:gridCol>
                <a:gridCol w="1660475">
                  <a:extLst>
                    <a:ext uri="{9D8B030D-6E8A-4147-A177-3AD203B41FA5}">
                      <a16:colId xmlns:a16="http://schemas.microsoft.com/office/drawing/2014/main" val="498905440"/>
                    </a:ext>
                  </a:extLst>
                </a:gridCol>
              </a:tblGrid>
              <a:tr h="462750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108000" marB="108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Essential</a:t>
                      </a:r>
                      <a:endParaRPr lang="en-MY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10800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Premium</a:t>
                      </a:r>
                      <a:endParaRPr lang="en-MY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10800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2403161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Bandwidth Management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667897"/>
                  </a:ext>
                </a:extLst>
              </a:tr>
              <a:tr h="389982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User Authentication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8135679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Traffic Control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740226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Content Audit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7116732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u="none" strike="noStrike" dirty="0">
                          <a:effectLst/>
                        </a:rPr>
                        <a:t>Proxy Avoidance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221840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Endpoints Management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675243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Report Center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504231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Link Load Balance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3575908"/>
                  </a:ext>
                </a:extLst>
              </a:tr>
              <a:tr h="39728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Support Services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561304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 err="1">
                          <a:effectLst/>
                        </a:rPr>
                        <a:t>Sangfor</a:t>
                      </a:r>
                      <a:r>
                        <a:rPr lang="en-MY" sz="1400" u="none" strike="noStrike" dirty="0">
                          <a:effectLst/>
                        </a:rPr>
                        <a:t> URL Database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127864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Anti Malware (Engine Zero)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505315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u="none" strike="noStrike" dirty="0">
                          <a:effectLst/>
                        </a:rPr>
                        <a:t>Threat Intelligence (Neural-X)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904892"/>
                  </a:ext>
                </a:extLst>
              </a:tr>
            </a:tbl>
          </a:graphicData>
        </a:graphic>
      </p:graphicFrame>
      <p:pic>
        <p:nvPicPr>
          <p:cNvPr id="7" name="图形 11" descr="复选标记">
            <a:extLst>
              <a:ext uri="{FF2B5EF4-FFF2-40B4-BE49-F238E27FC236}">
                <a16:creationId xmlns:a16="http://schemas.microsoft.com/office/drawing/2014/main" id="{3C4EE26C-F4DF-4B3C-BF87-BE98411959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6" y="1530507"/>
            <a:ext cx="222885" cy="222885"/>
          </a:xfrm>
          <a:prstGeom prst="rect">
            <a:avLst/>
          </a:prstGeom>
        </p:spPr>
      </p:pic>
      <p:pic>
        <p:nvPicPr>
          <p:cNvPr id="8" name="图形 11" descr="复选标记">
            <a:extLst>
              <a:ext uri="{FF2B5EF4-FFF2-40B4-BE49-F238E27FC236}">
                <a16:creationId xmlns:a16="http://schemas.microsoft.com/office/drawing/2014/main" id="{AA0E01B7-D813-4568-AF91-997A2265C0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5" y="1920500"/>
            <a:ext cx="222885" cy="222885"/>
          </a:xfrm>
          <a:prstGeom prst="rect">
            <a:avLst/>
          </a:prstGeom>
        </p:spPr>
      </p:pic>
      <p:pic>
        <p:nvPicPr>
          <p:cNvPr id="9" name="图形 11" descr="复选标记">
            <a:extLst>
              <a:ext uri="{FF2B5EF4-FFF2-40B4-BE49-F238E27FC236}">
                <a16:creationId xmlns:a16="http://schemas.microsoft.com/office/drawing/2014/main" id="{07281BE2-0D35-47CF-99AA-EC832762CB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4" y="2321076"/>
            <a:ext cx="222885" cy="222885"/>
          </a:xfrm>
          <a:prstGeom prst="rect">
            <a:avLst/>
          </a:prstGeom>
        </p:spPr>
      </p:pic>
      <p:pic>
        <p:nvPicPr>
          <p:cNvPr id="10" name="图形 11" descr="复选标记">
            <a:extLst>
              <a:ext uri="{FF2B5EF4-FFF2-40B4-BE49-F238E27FC236}">
                <a16:creationId xmlns:a16="http://schemas.microsoft.com/office/drawing/2014/main" id="{9B35A565-E6E8-49EB-BC3B-144EC879C3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4" y="2704448"/>
            <a:ext cx="222885" cy="222885"/>
          </a:xfrm>
          <a:prstGeom prst="rect">
            <a:avLst/>
          </a:prstGeom>
        </p:spPr>
      </p:pic>
      <p:pic>
        <p:nvPicPr>
          <p:cNvPr id="11" name="图形 11" descr="复选标记">
            <a:extLst>
              <a:ext uri="{FF2B5EF4-FFF2-40B4-BE49-F238E27FC236}">
                <a16:creationId xmlns:a16="http://schemas.microsoft.com/office/drawing/2014/main" id="{02A66464-3D0F-4860-A102-A73FB3CFF6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3" y="3081199"/>
            <a:ext cx="222885" cy="222885"/>
          </a:xfrm>
          <a:prstGeom prst="rect">
            <a:avLst/>
          </a:prstGeom>
        </p:spPr>
      </p:pic>
      <p:pic>
        <p:nvPicPr>
          <p:cNvPr id="12" name="图形 11" descr="复选标记">
            <a:extLst>
              <a:ext uri="{FF2B5EF4-FFF2-40B4-BE49-F238E27FC236}">
                <a16:creationId xmlns:a16="http://schemas.microsoft.com/office/drawing/2014/main" id="{51A266DA-A08D-4E41-A081-D9DDB7D98D2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9928" y="3481775"/>
            <a:ext cx="222885" cy="222885"/>
          </a:xfrm>
          <a:prstGeom prst="rect">
            <a:avLst/>
          </a:prstGeom>
        </p:spPr>
      </p:pic>
      <p:pic>
        <p:nvPicPr>
          <p:cNvPr id="13" name="图形 11" descr="复选标记">
            <a:extLst>
              <a:ext uri="{FF2B5EF4-FFF2-40B4-BE49-F238E27FC236}">
                <a16:creationId xmlns:a16="http://schemas.microsoft.com/office/drawing/2014/main" id="{2F5B11A3-3477-4D21-A7B8-9F836B70EA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2" y="3887573"/>
            <a:ext cx="222885" cy="222885"/>
          </a:xfrm>
          <a:prstGeom prst="rect">
            <a:avLst/>
          </a:prstGeom>
        </p:spPr>
      </p:pic>
      <p:pic>
        <p:nvPicPr>
          <p:cNvPr id="14" name="图形 11" descr="复选标记">
            <a:extLst>
              <a:ext uri="{FF2B5EF4-FFF2-40B4-BE49-F238E27FC236}">
                <a16:creationId xmlns:a16="http://schemas.microsoft.com/office/drawing/2014/main" id="{663D8881-1890-4031-AA1C-0428DB1D18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24209" y="4258816"/>
            <a:ext cx="222885" cy="222885"/>
          </a:xfrm>
          <a:prstGeom prst="rect">
            <a:avLst/>
          </a:prstGeom>
        </p:spPr>
      </p:pic>
      <p:pic>
        <p:nvPicPr>
          <p:cNvPr id="15" name="图形 11" descr="复选标记">
            <a:extLst>
              <a:ext uri="{FF2B5EF4-FFF2-40B4-BE49-F238E27FC236}">
                <a16:creationId xmlns:a16="http://schemas.microsoft.com/office/drawing/2014/main" id="{5962072D-5B30-46E2-B42E-A14C061749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24208" y="4633589"/>
            <a:ext cx="222885" cy="222885"/>
          </a:xfrm>
          <a:prstGeom prst="rect">
            <a:avLst/>
          </a:prstGeom>
        </p:spPr>
      </p:pic>
      <p:pic>
        <p:nvPicPr>
          <p:cNvPr id="16" name="图形 11" descr="复选标记">
            <a:extLst>
              <a:ext uri="{FF2B5EF4-FFF2-40B4-BE49-F238E27FC236}">
                <a16:creationId xmlns:a16="http://schemas.microsoft.com/office/drawing/2014/main" id="{A1448282-8087-4628-8384-76C028E589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0143" y="5034165"/>
            <a:ext cx="222885" cy="222885"/>
          </a:xfrm>
          <a:prstGeom prst="rect">
            <a:avLst/>
          </a:prstGeom>
        </p:spPr>
      </p:pic>
      <p:pic>
        <p:nvPicPr>
          <p:cNvPr id="17" name="图形 11" descr="复选标记">
            <a:extLst>
              <a:ext uri="{FF2B5EF4-FFF2-40B4-BE49-F238E27FC236}">
                <a16:creationId xmlns:a16="http://schemas.microsoft.com/office/drawing/2014/main" id="{24179DB6-B539-49CA-A708-0ADB636A25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6" y="1545747"/>
            <a:ext cx="222885" cy="222885"/>
          </a:xfrm>
          <a:prstGeom prst="rect">
            <a:avLst/>
          </a:prstGeom>
        </p:spPr>
      </p:pic>
      <p:pic>
        <p:nvPicPr>
          <p:cNvPr id="18" name="图形 11" descr="复选标记">
            <a:extLst>
              <a:ext uri="{FF2B5EF4-FFF2-40B4-BE49-F238E27FC236}">
                <a16:creationId xmlns:a16="http://schemas.microsoft.com/office/drawing/2014/main" id="{6FE1F31D-F525-490F-85EB-86B892F8CF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5" y="1935740"/>
            <a:ext cx="222885" cy="222885"/>
          </a:xfrm>
          <a:prstGeom prst="rect">
            <a:avLst/>
          </a:prstGeom>
        </p:spPr>
      </p:pic>
      <p:pic>
        <p:nvPicPr>
          <p:cNvPr id="19" name="图形 11" descr="复选标记">
            <a:extLst>
              <a:ext uri="{FF2B5EF4-FFF2-40B4-BE49-F238E27FC236}">
                <a16:creationId xmlns:a16="http://schemas.microsoft.com/office/drawing/2014/main" id="{4F7B90B5-5172-4CC8-BCB9-816151CE5E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4" y="2336316"/>
            <a:ext cx="222885" cy="222885"/>
          </a:xfrm>
          <a:prstGeom prst="rect">
            <a:avLst/>
          </a:prstGeom>
        </p:spPr>
      </p:pic>
      <p:pic>
        <p:nvPicPr>
          <p:cNvPr id="20" name="图形 11" descr="复选标记">
            <a:extLst>
              <a:ext uri="{FF2B5EF4-FFF2-40B4-BE49-F238E27FC236}">
                <a16:creationId xmlns:a16="http://schemas.microsoft.com/office/drawing/2014/main" id="{1469CE19-C59B-4C28-BA33-4D9FA55A9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4" y="2719688"/>
            <a:ext cx="222885" cy="222885"/>
          </a:xfrm>
          <a:prstGeom prst="rect">
            <a:avLst/>
          </a:prstGeom>
        </p:spPr>
      </p:pic>
      <p:pic>
        <p:nvPicPr>
          <p:cNvPr id="21" name="图形 11" descr="复选标记">
            <a:extLst>
              <a:ext uri="{FF2B5EF4-FFF2-40B4-BE49-F238E27FC236}">
                <a16:creationId xmlns:a16="http://schemas.microsoft.com/office/drawing/2014/main" id="{E4E04D83-CDB8-48E5-A6DE-3A4E664E9F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3" y="3096439"/>
            <a:ext cx="222885" cy="222885"/>
          </a:xfrm>
          <a:prstGeom prst="rect">
            <a:avLst/>
          </a:prstGeom>
        </p:spPr>
      </p:pic>
      <p:pic>
        <p:nvPicPr>
          <p:cNvPr id="22" name="图形 11" descr="复选标记">
            <a:extLst>
              <a:ext uri="{FF2B5EF4-FFF2-40B4-BE49-F238E27FC236}">
                <a16:creationId xmlns:a16="http://schemas.microsoft.com/office/drawing/2014/main" id="{F3F68F3B-9994-4CAF-BD76-561866C269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5368" y="3497015"/>
            <a:ext cx="222885" cy="222885"/>
          </a:xfrm>
          <a:prstGeom prst="rect">
            <a:avLst/>
          </a:prstGeom>
        </p:spPr>
      </p:pic>
      <p:pic>
        <p:nvPicPr>
          <p:cNvPr id="23" name="图形 11" descr="复选标记">
            <a:extLst>
              <a:ext uri="{FF2B5EF4-FFF2-40B4-BE49-F238E27FC236}">
                <a16:creationId xmlns:a16="http://schemas.microsoft.com/office/drawing/2014/main" id="{F4FC6C74-1C3B-4776-9E5B-5B25AC7880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2" y="3902813"/>
            <a:ext cx="222885" cy="222885"/>
          </a:xfrm>
          <a:prstGeom prst="rect">
            <a:avLst/>
          </a:prstGeom>
        </p:spPr>
      </p:pic>
      <p:pic>
        <p:nvPicPr>
          <p:cNvPr id="24" name="图形 11" descr="复选标记">
            <a:extLst>
              <a:ext uri="{FF2B5EF4-FFF2-40B4-BE49-F238E27FC236}">
                <a16:creationId xmlns:a16="http://schemas.microsoft.com/office/drawing/2014/main" id="{D81BD73B-E36A-41D7-80C0-17D8CB7C6A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9649" y="4274056"/>
            <a:ext cx="222885" cy="222885"/>
          </a:xfrm>
          <a:prstGeom prst="rect">
            <a:avLst/>
          </a:prstGeom>
        </p:spPr>
      </p:pic>
      <p:pic>
        <p:nvPicPr>
          <p:cNvPr id="25" name="图形 11" descr="复选标记">
            <a:extLst>
              <a:ext uri="{FF2B5EF4-FFF2-40B4-BE49-F238E27FC236}">
                <a16:creationId xmlns:a16="http://schemas.microsoft.com/office/drawing/2014/main" id="{86CEE30D-F8EA-4B95-93D8-7BD0E4F53C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9648" y="4648829"/>
            <a:ext cx="222885" cy="222885"/>
          </a:xfrm>
          <a:prstGeom prst="rect">
            <a:avLst/>
          </a:prstGeom>
        </p:spPr>
      </p:pic>
      <p:pic>
        <p:nvPicPr>
          <p:cNvPr id="26" name="图形 11" descr="复选标记">
            <a:extLst>
              <a:ext uri="{FF2B5EF4-FFF2-40B4-BE49-F238E27FC236}">
                <a16:creationId xmlns:a16="http://schemas.microsoft.com/office/drawing/2014/main" id="{EB042958-2559-43E4-B321-42DC27D5DB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55583" y="5049405"/>
            <a:ext cx="222885" cy="222885"/>
          </a:xfrm>
          <a:prstGeom prst="rect">
            <a:avLst/>
          </a:prstGeom>
        </p:spPr>
      </p:pic>
      <p:pic>
        <p:nvPicPr>
          <p:cNvPr id="27" name="图形 11" descr="复选标记">
            <a:extLst>
              <a:ext uri="{FF2B5EF4-FFF2-40B4-BE49-F238E27FC236}">
                <a16:creationId xmlns:a16="http://schemas.microsoft.com/office/drawing/2014/main" id="{9FC83E4A-4F54-4E3B-9FCD-0804A336BE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5368" y="5447997"/>
            <a:ext cx="222885" cy="222885"/>
          </a:xfrm>
          <a:prstGeom prst="rect">
            <a:avLst/>
          </a:prstGeom>
        </p:spPr>
      </p:pic>
      <p:pic>
        <p:nvPicPr>
          <p:cNvPr id="28" name="图形 11" descr="复选标记">
            <a:extLst>
              <a:ext uri="{FF2B5EF4-FFF2-40B4-BE49-F238E27FC236}">
                <a16:creationId xmlns:a16="http://schemas.microsoft.com/office/drawing/2014/main" id="{62F2123D-1815-40F7-815D-F66B07F874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55582" y="5808300"/>
            <a:ext cx="222885" cy="22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6762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2EAA74-59DA-44EC-8A30-37CF3291A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719644-3362-49DF-BB6E-FC5DB78311F8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39D46-4BA9-4CA9-A9D0-02A17F43D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35</a:t>
            </a:fld>
            <a:endParaRPr lang="zh-CN" altLang="en-US" dirty="0"/>
          </a:p>
        </p:txBody>
      </p:sp>
      <p:sp>
        <p:nvSpPr>
          <p:cNvPr id="5" name="六边形 4">
            <a:extLst>
              <a:ext uri="{FF2B5EF4-FFF2-40B4-BE49-F238E27FC236}">
                <a16:creationId xmlns:a16="http://schemas.microsoft.com/office/drawing/2014/main" id="{3C68A09E-3A8E-46FE-982F-674427E9F9CC}"/>
              </a:ext>
            </a:extLst>
          </p:cNvPr>
          <p:cNvSpPr/>
          <p:nvPr/>
        </p:nvSpPr>
        <p:spPr>
          <a:xfrm>
            <a:off x="1370351" y="3148314"/>
            <a:ext cx="2753703" cy="2160845"/>
          </a:xfrm>
          <a:prstGeom prst="hexagon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2000" dirty="0">
                <a:solidFill>
                  <a:schemeClr val="bg1"/>
                </a:solidFill>
              </a:rPr>
              <a:t>Gain Visibility and Control over your network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id="{D5C32F75-008F-44F4-B32C-66844E5CAFB5}"/>
              </a:ext>
            </a:extLst>
          </p:cNvPr>
          <p:cNvSpPr/>
          <p:nvPr/>
        </p:nvSpPr>
        <p:spPr>
          <a:xfrm>
            <a:off x="4916587" y="3148314"/>
            <a:ext cx="2753704" cy="2160846"/>
          </a:xfrm>
          <a:prstGeom prst="hexagon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2000" dirty="0">
                <a:solidFill>
                  <a:schemeClr val="bg1"/>
                </a:solidFill>
              </a:rPr>
              <a:t>Proactive rather than reactive security approach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7" name="六边形 6">
            <a:extLst>
              <a:ext uri="{FF2B5EF4-FFF2-40B4-BE49-F238E27FC236}">
                <a16:creationId xmlns:a16="http://schemas.microsoft.com/office/drawing/2014/main" id="{717D2CC2-0EC9-4FC9-9A30-100824C4A580}"/>
              </a:ext>
            </a:extLst>
          </p:cNvPr>
          <p:cNvSpPr/>
          <p:nvPr/>
        </p:nvSpPr>
        <p:spPr>
          <a:xfrm>
            <a:off x="8347342" y="3148314"/>
            <a:ext cx="2753704" cy="2160846"/>
          </a:xfrm>
          <a:prstGeom prst="hexagon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2000" dirty="0">
                <a:solidFill>
                  <a:schemeClr val="bg1"/>
                </a:solidFill>
              </a:rPr>
              <a:t>Empower your network with continuous monitoring and protection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8" name="组合 18">
            <a:extLst>
              <a:ext uri="{FF2B5EF4-FFF2-40B4-BE49-F238E27FC236}">
                <a16:creationId xmlns:a16="http://schemas.microsoft.com/office/drawing/2014/main" id="{91A03E97-E068-4C5B-9BED-07EAD6E4AA3B}"/>
              </a:ext>
            </a:extLst>
          </p:cNvPr>
          <p:cNvGrpSpPr/>
          <p:nvPr/>
        </p:nvGrpSpPr>
        <p:grpSpPr>
          <a:xfrm>
            <a:off x="1" y="200326"/>
            <a:ext cx="5805761" cy="523220"/>
            <a:chOff x="1" y="200326"/>
            <a:chExt cx="5805761" cy="523220"/>
          </a:xfrm>
        </p:grpSpPr>
        <p:sp>
          <p:nvSpPr>
            <p:cNvPr id="9" name="矩形 19">
              <a:extLst>
                <a:ext uri="{FF2B5EF4-FFF2-40B4-BE49-F238E27FC236}">
                  <a16:creationId xmlns:a16="http://schemas.microsoft.com/office/drawing/2014/main" id="{75372D06-82D7-48A8-93C6-18FAE1B5D329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矩形 20">
              <a:extLst>
                <a:ext uri="{FF2B5EF4-FFF2-40B4-BE49-F238E27FC236}">
                  <a16:creationId xmlns:a16="http://schemas.microsoft.com/office/drawing/2014/main" id="{1DE90EB2-7245-4ECC-AC6A-27082E5F03C8}"/>
                </a:ext>
              </a:extLst>
            </p:cNvPr>
            <p:cNvSpPr/>
            <p:nvPr/>
          </p:nvSpPr>
          <p:spPr>
            <a:xfrm>
              <a:off x="579651" y="200326"/>
              <a:ext cx="52261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Conclusion – Key Takeaways</a:t>
              </a:r>
            </a:p>
          </p:txBody>
        </p:sp>
        <p:sp>
          <p:nvSpPr>
            <p:cNvPr id="11" name="矩形 21">
              <a:extLst>
                <a:ext uri="{FF2B5EF4-FFF2-40B4-BE49-F238E27FC236}">
                  <a16:creationId xmlns:a16="http://schemas.microsoft.com/office/drawing/2014/main" id="{0369CD72-E280-4D0B-AC41-B21A0F60A2FE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2" name="TextBox 14">
            <a:extLst>
              <a:ext uri="{FF2B5EF4-FFF2-40B4-BE49-F238E27FC236}">
                <a16:creationId xmlns:a16="http://schemas.microsoft.com/office/drawing/2014/main" id="{11BCCED0-8F85-4785-8A5B-AFC4770B8613}"/>
              </a:ext>
            </a:extLst>
          </p:cNvPr>
          <p:cNvSpPr txBox="1"/>
          <p:nvPr/>
        </p:nvSpPr>
        <p:spPr>
          <a:xfrm>
            <a:off x="1875809" y="1662601"/>
            <a:ext cx="17427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01</a:t>
            </a: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1CBB41CE-F49F-4C38-8DE1-2670F9784C42}"/>
              </a:ext>
            </a:extLst>
          </p:cNvPr>
          <p:cNvSpPr txBox="1"/>
          <p:nvPr/>
        </p:nvSpPr>
        <p:spPr>
          <a:xfrm>
            <a:off x="5364305" y="1630860"/>
            <a:ext cx="17427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02</a:t>
            </a: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8ECBA72E-C9A8-4FF9-AC59-496A6CCC604B}"/>
              </a:ext>
            </a:extLst>
          </p:cNvPr>
          <p:cNvSpPr txBox="1"/>
          <p:nvPr/>
        </p:nvSpPr>
        <p:spPr>
          <a:xfrm>
            <a:off x="8852801" y="1646588"/>
            <a:ext cx="17427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36184697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2354790"/>
            <a:ext cx="5358626" cy="2339176"/>
            <a:chOff x="1320954" y="1989957"/>
            <a:chExt cx="5358626" cy="2339176"/>
          </a:xfrm>
        </p:grpSpPr>
        <p:sp>
          <p:nvSpPr>
            <p:cNvPr id="15" name="矩形 14"/>
            <p:cNvSpPr/>
            <p:nvPr/>
          </p:nvSpPr>
          <p:spPr>
            <a:xfrm>
              <a:off x="1320954" y="1989957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448435" y="3018062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2"/>
            <p:cNvSpPr/>
            <p:nvPr/>
          </p:nvSpPr>
          <p:spPr>
            <a:xfrm>
              <a:off x="1320954" y="3037113"/>
              <a:ext cx="5358626" cy="129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 Yew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Product Marketing Manager IAG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eugene.yew@sangfor.com</a:t>
              </a:r>
              <a:endParaRPr lang="en-US" altLang="en-US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553431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BDA20EC7826B4BA0C6DC70B5F72CAF" ma:contentTypeVersion="12" ma:contentTypeDescription="Create a new document." ma:contentTypeScope="" ma:versionID="867abc61c0753f63d49fca0c0c3f062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b0f615d4a59941f47ffc7f2402272b75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466562-5790-4985-BBF8-F9BB8A0D47F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E8B37D9-884C-4E24-85EB-6F0FF6730A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eb58f4-9bb1-454f-9bde-61dd78d0bd48"/>
    <ds:schemaRef ds:uri="40bf5473-31f4-403a-9eae-2673c3d700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3D373C-BF90-49EF-AD02-9DAA7E809A01}">
  <ds:schemaRefs>
    <ds:schemaRef ds:uri="http://purl.org/dc/elements/1.1/"/>
    <ds:schemaRef ds:uri="http://www.w3.org/XML/1998/namespace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40bf5473-31f4-403a-9eae-2673c3d7009b"/>
    <ds:schemaRef ds:uri="1feb58f4-9bb1-454f-9bde-61dd78d0bd48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14069</TotalTime>
  <Words>2010</Words>
  <Application>Microsoft Office PowerPoint</Application>
  <PresentationFormat>Widescreen</PresentationFormat>
  <Paragraphs>567</Paragraphs>
  <Slides>37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等线</vt:lpstr>
      <vt:lpstr>微软雅黑</vt:lpstr>
      <vt:lpstr>Arial</vt:lpstr>
      <vt:lpstr>Calibri</vt:lpstr>
      <vt:lpstr>Century Gothic</vt:lpstr>
      <vt:lpstr>Office 主题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eugene.yew@sangfor.com</cp:lastModifiedBy>
  <cp:revision>270</cp:revision>
  <cp:lastPrinted>2020-09-27T06:49:02Z</cp:lastPrinted>
  <dcterms:created xsi:type="dcterms:W3CDTF">2019-02-27T02:00:39Z</dcterms:created>
  <dcterms:modified xsi:type="dcterms:W3CDTF">2022-08-24T10:57:44Z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0x01010049BDA20EC7826B4BA0C6DC70B5F72CAF</vt:lpwstr>
  </property>
</Properties>
</file>