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14"/>
  </p:notesMasterIdLst>
  <p:sldIdLst>
    <p:sldId id="277" r:id="rId2"/>
    <p:sldId id="315" r:id="rId3"/>
    <p:sldId id="317" r:id="rId4"/>
    <p:sldId id="316" r:id="rId5"/>
    <p:sldId id="360" r:id="rId6"/>
    <p:sldId id="361" r:id="rId7"/>
    <p:sldId id="363" r:id="rId8"/>
    <p:sldId id="364" r:id="rId9"/>
    <p:sldId id="365" r:id="rId10"/>
    <p:sldId id="366" r:id="rId11"/>
    <p:sldId id="367" r:id="rId12"/>
    <p:sldId id="362"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13" userDrawn="1">
          <p15:clr>
            <a:srgbClr val="A4A3A4"/>
          </p15:clr>
        </p15:guide>
        <p15:guide id="2" pos="364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5692"/>
    <a:srgbClr val="79BD28"/>
    <a:srgbClr val="00B0F0"/>
    <a:srgbClr val="E7E6E6"/>
    <a:srgbClr val="6FB332"/>
    <a:srgbClr val="5F7491"/>
    <a:srgbClr val="15BCB4"/>
    <a:srgbClr val="C9C9C9"/>
    <a:srgbClr val="96BADB"/>
    <a:srgbClr val="0078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42" autoAdjust="0"/>
    <p:restoredTop sz="94660"/>
  </p:normalViewPr>
  <p:slideViewPr>
    <p:cSldViewPr snapToGrid="0">
      <p:cViewPr varScale="1">
        <p:scale>
          <a:sx n="131" d="100"/>
          <a:sy n="131" d="100"/>
        </p:scale>
        <p:origin x="504" y="184"/>
      </p:cViewPr>
      <p:guideLst>
        <p:guide orient="horz" pos="3113"/>
        <p:guide pos="36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2021/6/23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extLst>
      <p:ext uri="{BB962C8B-B14F-4D97-AF65-F5344CB8AC3E}">
        <p14:creationId xmlns:p14="http://schemas.microsoft.com/office/powerpoint/2010/main" val="2317433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extLst>
      <p:ext uri="{BB962C8B-B14F-4D97-AF65-F5344CB8AC3E}">
        <p14:creationId xmlns:p14="http://schemas.microsoft.com/office/powerpoint/2010/main" val="15869391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7" name="标题 1"/>
          <p:cNvSpPr txBox="1">
            <a:spLocks/>
          </p:cNvSpPr>
          <p:nvPr userDrawn="1"/>
        </p:nvSpPr>
        <p:spPr>
          <a:xfrm>
            <a:off x="66605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lang="zh-CN" altLang="en-US"/>
              <a:t>单击此处编辑母版标题样式</a:t>
            </a:r>
            <a:endParaRPr lang="zh-CN" altLang="en-US" dirty="0"/>
          </a:p>
        </p:txBody>
      </p:sp>
    </p:spTree>
    <p:extLst>
      <p:ext uri="{BB962C8B-B14F-4D97-AF65-F5344CB8AC3E}">
        <p14:creationId xmlns:p14="http://schemas.microsoft.com/office/powerpoint/2010/main" val="1056917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7" name="标题 1"/>
          <p:cNvSpPr txBox="1">
            <a:spLocks/>
          </p:cNvSpPr>
          <p:nvPr userDrawn="1"/>
        </p:nvSpPr>
        <p:spPr>
          <a:xfrm>
            <a:off x="66605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lang="zh-CN" altLang="en-US"/>
              <a:t>单击此处编辑母版标题样式</a:t>
            </a:r>
            <a:endParaRPr lang="zh-CN" altLang="en-US" dirty="0"/>
          </a:p>
        </p:txBody>
      </p:sp>
    </p:spTree>
    <p:extLst>
      <p:ext uri="{BB962C8B-B14F-4D97-AF65-F5344CB8AC3E}">
        <p14:creationId xmlns:p14="http://schemas.microsoft.com/office/powerpoint/2010/main" val="3502051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8"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284725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灯片编号占位符 8"/>
          <p:cNvSpPr>
            <a:spLocks noGrp="1"/>
          </p:cNvSpPr>
          <p:nvPr>
            <p:ph type="sldNum" sz="quarter" idx="12"/>
          </p:nvPr>
        </p:nvSpPr>
        <p:spPr/>
        <p:txBody>
          <a:bodyPr/>
          <a:lstStyle/>
          <a:p>
            <a:fld id="{795C62BC-63D8-4176-937B-D5EBCAA09FF2}" type="slidenum">
              <a:rPr lang="zh-CN" altLang="en-US" smtClean="0"/>
              <a:t>‹#›</a:t>
            </a:fld>
            <a:endParaRPr lang="zh-CN" altLang="en-US"/>
          </a:p>
        </p:txBody>
      </p:sp>
    </p:spTree>
    <p:extLst>
      <p:ext uri="{BB962C8B-B14F-4D97-AF65-F5344CB8AC3E}">
        <p14:creationId xmlns:p14="http://schemas.microsoft.com/office/powerpoint/2010/main" val="1066820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5" name="灯片编号占位符 4"/>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6" name="标题 1"/>
          <p:cNvSpPr txBox="1">
            <a:spLocks/>
          </p:cNvSpPr>
          <p:nvPr userDrawn="1"/>
        </p:nvSpPr>
        <p:spPr>
          <a:xfrm>
            <a:off x="666052" y="200533"/>
            <a:ext cx="10515600" cy="6041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b="1" kern="1200">
                <a:solidFill>
                  <a:srgbClr val="345692"/>
                </a:solidFill>
                <a:latin typeface="+mj-lt"/>
                <a:ea typeface="+mj-ea"/>
                <a:cs typeface="+mj-cs"/>
              </a:defRPr>
            </a:lvl1pPr>
          </a:lstStyle>
          <a:p>
            <a:r>
              <a:rPr lang="zh-CN" altLang="en-US"/>
              <a:t>单击此处编辑母版标题样式</a:t>
            </a:r>
            <a:endParaRPr lang="zh-CN" altLang="en-US" dirty="0"/>
          </a:p>
        </p:txBody>
      </p:sp>
    </p:spTree>
    <p:extLst>
      <p:ext uri="{BB962C8B-B14F-4D97-AF65-F5344CB8AC3E}">
        <p14:creationId xmlns:p14="http://schemas.microsoft.com/office/powerpoint/2010/main" val="4067316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5"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3800703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8"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1201061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8"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1511891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3335834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10;文本">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Tree>
    <p:extLst>
      <p:ext uri="{BB962C8B-B14F-4D97-AF65-F5344CB8AC3E}">
        <p14:creationId xmlns:p14="http://schemas.microsoft.com/office/powerpoint/2010/main" val="367524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RM0KEtKPKeY" TargetMode="External"/><Relationship Id="rId7" Type="http://schemas.openxmlformats.org/officeDocument/2006/relationships/image" Target="../media/image11.png"/><Relationship Id="rId2" Type="http://schemas.openxmlformats.org/officeDocument/2006/relationships/hyperlink" Target="https://www.sangfor.com/en/info-center/video-center/sangfor-hci-customer-success-jakarta-eye-center-indonesia-2" TargetMode="External"/><Relationship Id="rId1" Type="http://schemas.openxmlformats.org/officeDocument/2006/relationships/slideLayout" Target="../slideLayouts/slideLayout7.xml"/><Relationship Id="rId6" Type="http://schemas.openxmlformats.org/officeDocument/2006/relationships/hyperlink" Target="https://twitter.com/SANGFOR/status/1397761039232421888" TargetMode="External"/><Relationship Id="rId5" Type="http://schemas.openxmlformats.org/officeDocument/2006/relationships/hyperlink" Target="https://www.linkedin.com/feed/update/urn:li:activity:6803526406434361344/" TargetMode="External"/><Relationship Id="rId4" Type="http://schemas.openxmlformats.org/officeDocument/2006/relationships/hyperlink" Target="https://www.facebook.com/Sangfor/posts/489930505341515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21" name="矩形 20"/>
          <p:cNvSpPr/>
          <p:nvPr/>
        </p:nvSpPr>
        <p:spPr>
          <a:xfrm>
            <a:off x="0" y="2216727"/>
            <a:ext cx="645622" cy="1514761"/>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416204" y="2018532"/>
            <a:ext cx="6627135"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charset="-122"/>
              </a:rPr>
              <a:t>JEC Project Sharing</a:t>
            </a:r>
            <a:endParaRPr lang="zh-CN" altLang="en-US" sz="5400" b="1" dirty="0">
              <a:solidFill>
                <a:srgbClr val="345692"/>
              </a:solidFill>
              <a:latin typeface="Century Gothic" panose="020B0502020202020204" pitchFamily="34" charset="0"/>
            </a:endParaRPr>
          </a:p>
        </p:txBody>
      </p:sp>
      <p:sp>
        <p:nvSpPr>
          <p:cNvPr id="24" name="矩形 23"/>
          <p:cNvSpPr/>
          <p:nvPr/>
        </p:nvSpPr>
        <p:spPr>
          <a:xfrm>
            <a:off x="969391" y="2216724"/>
            <a:ext cx="129736" cy="151476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43234" y="2216727"/>
            <a:ext cx="129736" cy="151476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416204" y="2734264"/>
            <a:ext cx="4110421" cy="646331"/>
          </a:xfrm>
          <a:prstGeom prst="rect">
            <a:avLst/>
          </a:prstGeom>
        </p:spPr>
        <p:txBody>
          <a:bodyPr wrap="none">
            <a:spAutoFit/>
          </a:bodyPr>
          <a:lstStyle/>
          <a:p>
            <a:r>
              <a:rPr lang="en-US" altLang="zh-CN" sz="3600" dirty="0">
                <a:solidFill>
                  <a:schemeClr val="tx1">
                    <a:lumMod val="65000"/>
                    <a:lumOff val="35000"/>
                  </a:schemeClr>
                </a:solidFill>
                <a:latin typeface="Century Gothic" panose="020B0502020202020204" pitchFamily="34" charset="0"/>
                <a:ea typeface="微软雅黑" charset="-122"/>
              </a:rPr>
              <a:t>HCI PaaS Solution</a:t>
            </a:r>
            <a:endParaRPr lang="zh-CN" altLang="en-US" sz="3600" dirty="0">
              <a:solidFill>
                <a:schemeClr val="tx1">
                  <a:lumMod val="65000"/>
                  <a:lumOff val="35000"/>
                </a:schemeClr>
              </a:solidFill>
              <a:latin typeface="Century Gothic" panose="020B0502020202020204" pitchFamily="34" charset="0"/>
            </a:endParaRPr>
          </a:p>
        </p:txBody>
      </p:sp>
      <p:sp>
        <p:nvSpPr>
          <p:cNvPr id="28" name="矩形 27"/>
          <p:cNvSpPr/>
          <p:nvPr/>
        </p:nvSpPr>
        <p:spPr>
          <a:xfrm>
            <a:off x="1422896" y="3465385"/>
            <a:ext cx="2504212" cy="707886"/>
          </a:xfrm>
          <a:prstGeom prst="rect">
            <a:avLst/>
          </a:prstGeom>
        </p:spPr>
        <p:txBody>
          <a:bodyPr wrap="none">
            <a:spAutoFit/>
          </a:bodyPr>
          <a:lstStyle/>
          <a:p>
            <a:r>
              <a:rPr lang="en-US" altLang="zh-CN" sz="2000" dirty="0">
                <a:solidFill>
                  <a:srgbClr val="6FB332"/>
                </a:solidFill>
                <a:latin typeface="Century Gothic" panose="020B0502020202020204" pitchFamily="34" charset="0"/>
                <a:ea typeface="微软雅黑" charset="-122"/>
              </a:rPr>
              <a:t>Steven Tanuwijaya</a:t>
            </a:r>
          </a:p>
          <a:p>
            <a:r>
              <a:rPr lang="en-US" altLang="zh-CN" sz="2000" dirty="0">
                <a:solidFill>
                  <a:srgbClr val="6FB332"/>
                </a:solidFill>
                <a:latin typeface="Century Gothic" panose="020B0502020202020204" pitchFamily="34" charset="0"/>
                <a:ea typeface="微软雅黑" charset="-122"/>
              </a:rPr>
              <a:t>Kent Alexander</a:t>
            </a:r>
            <a:endParaRPr lang="zh-CN" altLang="en-US" sz="2000" dirty="0">
              <a:solidFill>
                <a:srgbClr val="6FB332"/>
              </a:solidFill>
              <a:latin typeface="Century Gothic" panose="020B0502020202020204" pitchFamily="34" charset="0"/>
            </a:endParaRPr>
          </a:p>
        </p:txBody>
      </p:sp>
      <p:cxnSp>
        <p:nvCxnSpPr>
          <p:cNvPr id="31" name="直接连接符 30"/>
          <p:cNvCxnSpPr/>
          <p:nvPr/>
        </p:nvCxnSpPr>
        <p:spPr>
          <a:xfrm>
            <a:off x="1546090" y="33805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788711" y="6496403"/>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039440" y="6439030"/>
            <a:ext cx="1560042" cy="276999"/>
          </a:xfrm>
          <a:prstGeom prst="rect">
            <a:avLst/>
          </a:prstGeom>
          <a:noFill/>
        </p:spPr>
        <p:txBody>
          <a:bodyPr wrap="none" rtlCol="0">
            <a:spAutoFit/>
          </a:bodyPr>
          <a:lstStyle/>
          <a:p>
            <a:r>
              <a:rPr lang="en-US" altLang="en-US" sz="1200" dirty="0">
                <a:solidFill>
                  <a:schemeClr val="tx1">
                    <a:lumMod val="65000"/>
                    <a:lumOff val="35000"/>
                  </a:schemeClr>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tx1">
                  <a:lumMod val="65000"/>
                  <a:lumOff val="35000"/>
                </a:schemeClr>
              </a:solidFill>
              <a:latin typeface="Century Gothic" panose="020B0502020202020204" pitchFamily="34" charset="0"/>
              <a:ea typeface="微软雅黑" charset="-122"/>
            </a:endParaRPr>
          </a:p>
        </p:txBody>
      </p:sp>
      <p:sp>
        <p:nvSpPr>
          <p:cNvPr id="32" name="TextBox 3"/>
          <p:cNvSpPr>
            <a:spLocks noChangeArrowheads="1"/>
          </p:cNvSpPr>
          <p:nvPr/>
        </p:nvSpPr>
        <p:spPr bwMode="auto">
          <a:xfrm>
            <a:off x="8361530" y="6470867"/>
            <a:ext cx="1469566" cy="21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8383" tIns="14191" rIns="28383" bIns="14191">
            <a:spAutoFit/>
          </a:bodyPr>
          <a:lstStyle/>
          <a:p>
            <a:r>
              <a:rPr lang="en-US" altLang="en-US" sz="1200" dirty="0">
                <a:solidFill>
                  <a:schemeClr val="tx1">
                    <a:lumMod val="65000"/>
                    <a:lumOff val="35000"/>
                  </a:schemeClr>
                </a:solidFill>
                <a:latin typeface="Century Gothic" panose="020B0502020202020204" pitchFamily="34" charset="0"/>
                <a:ea typeface="微软雅黑" charset="-122"/>
                <a:sym typeface="微软雅黑" panose="020B0503020204020204" pitchFamily="34" charset="-122"/>
              </a:rPr>
              <a:t>PPT_Intro_</a:t>
            </a:r>
            <a:r>
              <a:rPr lang="en-US" altLang="zh-CN" sz="1200" dirty="0">
                <a:solidFill>
                  <a:schemeClr val="tx1">
                    <a:lumMod val="65000"/>
                    <a:lumOff val="35000"/>
                  </a:schemeClr>
                </a:solidFill>
                <a:latin typeface="Century Gothic" panose="020B0502020202020204" pitchFamily="34" charset="0"/>
                <a:ea typeface="微软雅黑" charset="-122"/>
                <a:sym typeface="微软雅黑" panose="020B0503020204020204" pitchFamily="34" charset="-122"/>
              </a:rPr>
              <a:t>20190227</a:t>
            </a:r>
            <a:endParaRPr lang="en-US" altLang="en-US" sz="1200" dirty="0">
              <a:solidFill>
                <a:schemeClr val="tx1">
                  <a:lumMod val="65000"/>
                  <a:lumOff val="35000"/>
                </a:schemeClr>
              </a:solidFill>
              <a:latin typeface="Century Gothic" panose="020B0502020202020204" pitchFamily="34" charset="0"/>
              <a:ea typeface="微软雅黑" charset="-122"/>
            </a:endParaRPr>
          </a:p>
        </p:txBody>
      </p:sp>
      <p:sp>
        <p:nvSpPr>
          <p:cNvPr id="33" name="矩形 32"/>
          <p:cNvSpPr/>
          <p:nvPr/>
        </p:nvSpPr>
        <p:spPr>
          <a:xfrm>
            <a:off x="9956442" y="6496403"/>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4430379" y="6439030"/>
            <a:ext cx="2100255" cy="276999"/>
          </a:xfrm>
          <a:prstGeom prst="rect">
            <a:avLst/>
          </a:prstGeom>
          <a:noFill/>
        </p:spPr>
        <p:txBody>
          <a:bodyPr wrap="none" rtlCol="0">
            <a:spAutoFit/>
          </a:bodyPr>
          <a:lstStyle/>
          <a:p>
            <a:r>
              <a:rPr lang="en-US" altLang="en-US" sz="1200" dirty="0" err="1">
                <a:solidFill>
                  <a:schemeClr val="tx1">
                    <a:lumMod val="65000"/>
                    <a:lumOff val="35000"/>
                  </a:schemeClr>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tx1">
                    <a:lumMod val="65000"/>
                    <a:lumOff val="35000"/>
                  </a:schemeClr>
                </a:solidFill>
                <a:latin typeface="Century Gothic" panose="020B0502020202020204" pitchFamily="34" charset="0"/>
                <a:ea typeface="微软雅黑" charset="-122"/>
                <a:sym typeface="微软雅黑" panose="020B0503020204020204" pitchFamily="34" charset="-122"/>
              </a:rPr>
              <a:t> Technologies Inc.</a:t>
            </a:r>
          </a:p>
        </p:txBody>
      </p:sp>
    </p:spTree>
    <p:extLst>
      <p:ext uri="{BB962C8B-B14F-4D97-AF65-F5344CB8AC3E}">
        <p14:creationId xmlns:p14="http://schemas.microsoft.com/office/powerpoint/2010/main" val="252377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1726755"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charset="-122"/>
                </a:rPr>
                <a:t>Contents</a:t>
              </a:r>
            </a:p>
          </p:txBody>
        </p:sp>
        <p:pic>
          <p:nvPicPr>
            <p:cNvPr id="60" name="图片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232935" y="2286000"/>
            <a:ext cx="1758899" cy="2138542"/>
            <a:chOff x="1466788" y="2219325"/>
            <a:chExt cx="1758899" cy="2138542"/>
          </a:xfrm>
        </p:grpSpPr>
        <p:sp>
          <p:nvSpPr>
            <p:cNvPr id="4" name="椭圆 3"/>
            <p:cNvSpPr/>
            <p:nvPr/>
          </p:nvSpPr>
          <p:spPr>
            <a:xfrm>
              <a:off x="1552575" y="2219325"/>
              <a:ext cx="1533525" cy="1533525"/>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Century Gothic" panose="020B0502020202020204" pitchFamily="34" charset="0"/>
                </a:rPr>
                <a:t>1</a:t>
              </a:r>
            </a:p>
            <a:p>
              <a:pPr algn="ctr"/>
              <a:r>
                <a:rPr lang="en-US" altLang="zh-CN" sz="2400" b="1" dirty="0">
                  <a:latin typeface="Century Gothic" panose="020B0502020202020204" pitchFamily="34" charset="0"/>
                </a:rPr>
                <a:t>PART</a:t>
              </a:r>
              <a:endParaRPr lang="zh-CN" altLang="en-US" sz="2400" b="1" dirty="0">
                <a:latin typeface="Century Gothic" panose="020B0502020202020204" pitchFamily="34" charset="0"/>
              </a:endParaRPr>
            </a:p>
          </p:txBody>
        </p:sp>
        <p:sp>
          <p:nvSpPr>
            <p:cNvPr id="167" name="文本框 166"/>
            <p:cNvSpPr txBox="1"/>
            <p:nvPr/>
          </p:nvSpPr>
          <p:spPr>
            <a:xfrm>
              <a:off x="1466788" y="3988535"/>
              <a:ext cx="1758899" cy="369332"/>
            </a:xfrm>
            <a:prstGeom prst="rect">
              <a:avLst/>
            </a:prstGeom>
            <a:noFill/>
          </p:spPr>
          <p:txBody>
            <a:bodyPr wrap="square" rtlCol="0">
              <a:spAutoFit/>
            </a:bodyPr>
            <a:lstStyle/>
            <a:p>
              <a:pPr algn="ctr"/>
              <a:r>
                <a:rPr lang="en-US" altLang="zh-CN" b="1" dirty="0">
                  <a:solidFill>
                    <a:srgbClr val="345692"/>
                  </a:solidFill>
                  <a:latin typeface="Century Gothic" panose="020B0502020202020204" pitchFamily="34" charset="0"/>
                  <a:ea typeface="微软雅黑" panose="020B0503020204020204" pitchFamily="34" charset="-122"/>
                </a:rPr>
                <a:t>Opportunities</a:t>
              </a:r>
              <a:endParaRPr lang="en-US" altLang="zh-CN" dirty="0">
                <a:solidFill>
                  <a:srgbClr val="345692"/>
                </a:solidFill>
                <a:latin typeface="Century Gothic" panose="020B0502020202020204" pitchFamily="34" charset="0"/>
                <a:ea typeface="微软雅黑" panose="020B0503020204020204" pitchFamily="34" charset="-122"/>
              </a:endParaRPr>
            </a:p>
          </p:txBody>
        </p:sp>
      </p:grpSp>
      <p:grpSp>
        <p:nvGrpSpPr>
          <p:cNvPr id="171" name="组合 170"/>
          <p:cNvGrpSpPr/>
          <p:nvPr/>
        </p:nvGrpSpPr>
        <p:grpSpPr>
          <a:xfrm>
            <a:off x="2730479" y="2286000"/>
            <a:ext cx="1758899" cy="2415541"/>
            <a:chOff x="1466788" y="2219325"/>
            <a:chExt cx="1758899" cy="2415541"/>
          </a:xfrm>
        </p:grpSpPr>
        <p:sp>
          <p:nvSpPr>
            <p:cNvPr id="172" name="椭圆 171"/>
            <p:cNvSpPr/>
            <p:nvPr/>
          </p:nvSpPr>
          <p:spPr>
            <a:xfrm>
              <a:off x="1552575" y="2219325"/>
              <a:ext cx="1533525" cy="1533525"/>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Century Gothic" panose="020B0502020202020204" pitchFamily="34" charset="0"/>
                </a:rPr>
                <a:t>2</a:t>
              </a:r>
            </a:p>
            <a:p>
              <a:pPr algn="ctr"/>
              <a:r>
                <a:rPr lang="en-US" altLang="zh-CN" sz="2400" b="1" dirty="0">
                  <a:latin typeface="Century Gothic" panose="020B0502020202020204" pitchFamily="34" charset="0"/>
                </a:rPr>
                <a:t>PART</a:t>
              </a:r>
              <a:endParaRPr lang="zh-CN" altLang="en-US" sz="2400" b="1" dirty="0">
                <a:latin typeface="Century Gothic" panose="020B0502020202020204" pitchFamily="34" charset="0"/>
              </a:endParaRPr>
            </a:p>
          </p:txBody>
        </p:sp>
        <p:sp>
          <p:nvSpPr>
            <p:cNvPr id="173" name="文本框 172"/>
            <p:cNvSpPr txBox="1"/>
            <p:nvPr/>
          </p:nvSpPr>
          <p:spPr>
            <a:xfrm>
              <a:off x="1466788" y="3988535"/>
              <a:ext cx="1758899" cy="646331"/>
            </a:xfrm>
            <a:prstGeom prst="rect">
              <a:avLst/>
            </a:prstGeom>
            <a:noFill/>
          </p:spPr>
          <p:txBody>
            <a:bodyPr wrap="square" rtlCol="0">
              <a:spAutoFit/>
            </a:bodyPr>
            <a:lstStyle/>
            <a:p>
              <a:pPr algn="ctr"/>
              <a:r>
                <a:rPr lang="en-US" altLang="zh-CN" b="1" dirty="0">
                  <a:solidFill>
                    <a:srgbClr val="345692"/>
                  </a:solidFill>
                  <a:latin typeface="Century Gothic" panose="020B0502020202020204" pitchFamily="34" charset="0"/>
                  <a:ea typeface="微软雅黑" panose="020B0503020204020204" pitchFamily="34" charset="-122"/>
                </a:rPr>
                <a:t>Key Job &amp; Pain Points</a:t>
              </a:r>
              <a:endParaRPr lang="en-US" altLang="zh-CN" dirty="0">
                <a:solidFill>
                  <a:srgbClr val="345692"/>
                </a:solidFill>
                <a:latin typeface="Century Gothic" panose="020B0502020202020204" pitchFamily="34" charset="0"/>
                <a:ea typeface="微软雅黑" panose="020B0503020204020204" pitchFamily="34" charset="-122"/>
              </a:endParaRPr>
            </a:p>
          </p:txBody>
        </p:sp>
      </p:grpSp>
      <p:grpSp>
        <p:nvGrpSpPr>
          <p:cNvPr id="174" name="组合 173"/>
          <p:cNvGrpSpPr/>
          <p:nvPr/>
        </p:nvGrpSpPr>
        <p:grpSpPr>
          <a:xfrm>
            <a:off x="5228023" y="2286000"/>
            <a:ext cx="1758899" cy="2415541"/>
            <a:chOff x="1466788" y="2219325"/>
            <a:chExt cx="1758899" cy="2415541"/>
          </a:xfrm>
        </p:grpSpPr>
        <p:sp>
          <p:nvSpPr>
            <p:cNvPr id="175" name="椭圆 174"/>
            <p:cNvSpPr/>
            <p:nvPr/>
          </p:nvSpPr>
          <p:spPr>
            <a:xfrm>
              <a:off x="1552575" y="2219325"/>
              <a:ext cx="1533525" cy="1533525"/>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Century Gothic" panose="020B0502020202020204" pitchFamily="34" charset="0"/>
                </a:rPr>
                <a:t>3</a:t>
              </a:r>
            </a:p>
            <a:p>
              <a:pPr algn="ctr"/>
              <a:r>
                <a:rPr lang="en-US" altLang="zh-CN" sz="2400" b="1" dirty="0">
                  <a:latin typeface="Century Gothic" panose="020B0502020202020204" pitchFamily="34" charset="0"/>
                </a:rPr>
                <a:t>PART</a:t>
              </a:r>
              <a:endParaRPr lang="zh-CN" altLang="en-US" sz="2400" b="1" dirty="0">
                <a:latin typeface="Century Gothic" panose="020B0502020202020204" pitchFamily="34" charset="0"/>
              </a:endParaRPr>
            </a:p>
          </p:txBody>
        </p:sp>
        <p:sp>
          <p:nvSpPr>
            <p:cNvPr id="176" name="文本框 175"/>
            <p:cNvSpPr txBox="1"/>
            <p:nvPr/>
          </p:nvSpPr>
          <p:spPr>
            <a:xfrm>
              <a:off x="1466788" y="3988535"/>
              <a:ext cx="1758899" cy="646331"/>
            </a:xfrm>
            <a:prstGeom prst="rect">
              <a:avLst/>
            </a:prstGeom>
            <a:noFill/>
          </p:spPr>
          <p:txBody>
            <a:bodyPr wrap="square" rtlCol="0">
              <a:spAutoFit/>
            </a:bodyPr>
            <a:lstStyle/>
            <a:p>
              <a:pPr algn="ctr"/>
              <a:r>
                <a:rPr lang="en-US" altLang="zh-CN" b="1" dirty="0">
                  <a:solidFill>
                    <a:srgbClr val="345692"/>
                  </a:solidFill>
                  <a:latin typeface="Century Gothic" panose="020B0502020202020204" pitchFamily="34" charset="0"/>
                  <a:ea typeface="微软雅黑" panose="020B0503020204020204" pitchFamily="34" charset="-122"/>
                </a:rPr>
                <a:t>How to influence?</a:t>
              </a:r>
              <a:endParaRPr lang="en-US" altLang="zh-CN" dirty="0">
                <a:solidFill>
                  <a:srgbClr val="345692"/>
                </a:solidFill>
                <a:latin typeface="Century Gothic" panose="020B0502020202020204" pitchFamily="34" charset="0"/>
                <a:ea typeface="微软雅黑" panose="020B0503020204020204" pitchFamily="34" charset="-122"/>
              </a:endParaRPr>
            </a:p>
          </p:txBody>
        </p:sp>
      </p:grpSp>
      <p:grpSp>
        <p:nvGrpSpPr>
          <p:cNvPr id="183" name="组合 182"/>
          <p:cNvGrpSpPr/>
          <p:nvPr/>
        </p:nvGrpSpPr>
        <p:grpSpPr>
          <a:xfrm>
            <a:off x="7725567" y="2286000"/>
            <a:ext cx="1758899" cy="2415541"/>
            <a:chOff x="1466788" y="2219325"/>
            <a:chExt cx="1758899" cy="2415541"/>
          </a:xfrm>
        </p:grpSpPr>
        <p:sp>
          <p:nvSpPr>
            <p:cNvPr id="184" name="椭圆 183"/>
            <p:cNvSpPr/>
            <p:nvPr/>
          </p:nvSpPr>
          <p:spPr>
            <a:xfrm>
              <a:off x="1552575" y="2219325"/>
              <a:ext cx="1533525" cy="1533525"/>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Century Gothic" panose="020B0502020202020204" pitchFamily="34" charset="0"/>
                </a:rPr>
                <a:t>4</a:t>
              </a:r>
            </a:p>
            <a:p>
              <a:pPr algn="ctr"/>
              <a:r>
                <a:rPr lang="en-US" altLang="zh-CN" sz="2400" b="1" dirty="0">
                  <a:latin typeface="Century Gothic" panose="020B0502020202020204" pitchFamily="34" charset="0"/>
                </a:rPr>
                <a:t>PART</a:t>
              </a:r>
              <a:endParaRPr lang="zh-CN" altLang="en-US" sz="2400" b="1" dirty="0">
                <a:latin typeface="Century Gothic" panose="020B0502020202020204" pitchFamily="34" charset="0"/>
              </a:endParaRPr>
            </a:p>
          </p:txBody>
        </p:sp>
        <p:sp>
          <p:nvSpPr>
            <p:cNvPr id="185" name="文本框 184"/>
            <p:cNvSpPr txBox="1"/>
            <p:nvPr/>
          </p:nvSpPr>
          <p:spPr>
            <a:xfrm>
              <a:off x="1466788" y="3988535"/>
              <a:ext cx="1758899" cy="646331"/>
            </a:xfrm>
            <a:prstGeom prst="rect">
              <a:avLst/>
            </a:prstGeom>
            <a:noFill/>
          </p:spPr>
          <p:txBody>
            <a:bodyPr wrap="square" rtlCol="0">
              <a:spAutoFit/>
            </a:bodyPr>
            <a:lstStyle/>
            <a:p>
              <a:pPr algn="ctr"/>
              <a:r>
                <a:rPr lang="en-US" altLang="zh-CN" b="1" dirty="0">
                  <a:solidFill>
                    <a:srgbClr val="345692"/>
                  </a:solidFill>
                  <a:latin typeface="Century Gothic" panose="020B0502020202020204" pitchFamily="34" charset="0"/>
                  <a:ea typeface="微软雅黑" panose="020B0503020204020204" pitchFamily="34" charset="-122"/>
                </a:rPr>
                <a:t>Solution Proposal</a:t>
              </a:r>
              <a:endParaRPr lang="en-US" altLang="zh-CN" dirty="0">
                <a:solidFill>
                  <a:srgbClr val="345692"/>
                </a:solidFill>
                <a:latin typeface="Century Gothic" panose="020B0502020202020204" pitchFamily="34" charset="0"/>
                <a:ea typeface="微软雅黑" panose="020B0503020204020204" pitchFamily="34" charset="-122"/>
              </a:endParaRPr>
            </a:p>
          </p:txBody>
        </p:sp>
      </p:grpSp>
      <p:grpSp>
        <p:nvGrpSpPr>
          <p:cNvPr id="30" name="组合 29"/>
          <p:cNvGrpSpPr/>
          <p:nvPr/>
        </p:nvGrpSpPr>
        <p:grpSpPr>
          <a:xfrm>
            <a:off x="907549" y="6401492"/>
            <a:ext cx="10423265" cy="336695"/>
            <a:chOff x="907549" y="6401492"/>
            <a:chExt cx="10423265" cy="336695"/>
          </a:xfrm>
        </p:grpSpPr>
        <p:sp>
          <p:nvSpPr>
            <p:cNvPr id="31" name="文本框 30"/>
            <p:cNvSpPr txBox="1"/>
            <p:nvPr/>
          </p:nvSpPr>
          <p:spPr>
            <a:xfrm>
              <a:off x="1096673" y="6401492"/>
              <a:ext cx="1836939" cy="336695"/>
            </a:xfrm>
            <a:prstGeom prst="rect">
              <a:avLst/>
            </a:prstGeom>
            <a:noFill/>
          </p:spPr>
          <p:txBody>
            <a:bodyPr wrap="square" rtlCol="0" anchor="ctr">
              <a:spAutoFit/>
            </a:bodyPr>
            <a:lstStyle/>
            <a:p>
              <a:pPr>
                <a:lnSpc>
                  <a:spcPct val="150000"/>
                </a:lnSpc>
              </a:pPr>
              <a:r>
                <a:rPr lang="en-US" altLang="zh-CN" sz="1200" dirty="0" err="1">
                  <a:solidFill>
                    <a:schemeClr val="tx1">
                      <a:lumMod val="50000"/>
                      <a:lumOff val="50000"/>
                    </a:schemeClr>
                  </a:solidFill>
                  <a:latin typeface="Century Gothic" panose="020B0502020202020204" pitchFamily="34" charset="0"/>
                  <a:ea typeface="微软雅黑" panose="020B0503020204020204" pitchFamily="34" charset="-122"/>
                </a:rPr>
                <a:t>Sangfor</a:t>
              </a: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 Technologies</a:t>
              </a:r>
            </a:p>
          </p:txBody>
        </p:sp>
        <p:sp>
          <p:nvSpPr>
            <p:cNvPr id="32" name="文本框 31"/>
            <p:cNvSpPr txBox="1"/>
            <p:nvPr/>
          </p:nvSpPr>
          <p:spPr>
            <a:xfrm>
              <a:off x="10223110" y="6446245"/>
              <a:ext cx="779336" cy="276999"/>
            </a:xfrm>
            <a:prstGeom prst="rect">
              <a:avLst/>
            </a:prstGeom>
            <a:noFill/>
          </p:spPr>
          <p:txBody>
            <a:bodyPr wrap="square" rtlCol="0" anchor="ctr">
              <a:spAutoFit/>
            </a:bodyPr>
            <a:lstStyle/>
            <a:p>
              <a:pPr algn="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Page</a:t>
              </a:r>
              <a:endParaRPr lang="zh-CN" altLang="en-US" sz="1200" dirty="0">
                <a:solidFill>
                  <a:schemeClr val="tx1">
                    <a:lumMod val="50000"/>
                    <a:lumOff val="50000"/>
                  </a:schemeClr>
                </a:solidFill>
                <a:latin typeface="Century Gothic" panose="020B0502020202020204" pitchFamily="34" charset="0"/>
                <a:ea typeface="微软雅黑" panose="020B0503020204020204" pitchFamily="34" charset="-122"/>
              </a:endParaRPr>
            </a:p>
          </p:txBody>
        </p:sp>
        <p:sp>
          <p:nvSpPr>
            <p:cNvPr id="33" name="矩形 32"/>
            <p:cNvSpPr/>
            <p:nvPr/>
          </p:nvSpPr>
          <p:spPr>
            <a:xfrm>
              <a:off x="11168562" y="6495063"/>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07549" y="6495063"/>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5445163" y="6401492"/>
              <a:ext cx="1310175" cy="336695"/>
            </a:xfrm>
            <a:prstGeom prst="rect">
              <a:avLst/>
            </a:prstGeom>
            <a:noFill/>
          </p:spPr>
          <p:txBody>
            <a:bodyPr wrap="square" rtlCol="0" anchor="ctr">
              <a:spAutoFit/>
            </a:bodyPr>
            <a:lstStyle/>
            <a:p>
              <a:pPr>
                <a:lnSpc>
                  <a:spcPct val="150000"/>
                </a:lnSpc>
              </a:pP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CONFIDENTIAL</a:t>
              </a:r>
              <a:endParaRPr lang="zh-CN" altLang="en-US" sz="1200" dirty="0">
                <a:solidFill>
                  <a:schemeClr val="tx1">
                    <a:lumMod val="50000"/>
                    <a:lumOff val="50000"/>
                  </a:schemeClr>
                </a:solidFill>
                <a:latin typeface="Century Gothic" panose="020B0502020202020204" pitchFamily="34" charset="0"/>
                <a:ea typeface="微软雅黑" panose="020B0503020204020204" pitchFamily="34" charset="-122"/>
              </a:endParaRPr>
            </a:p>
          </p:txBody>
        </p:sp>
      </p:grpSp>
      <p:cxnSp>
        <p:nvCxnSpPr>
          <p:cNvPr id="28" name="直接连接符 27"/>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a:t>
            </a:fld>
            <a:endParaRPr lang="zh-CN" altLang="en-US" dirty="0"/>
          </a:p>
        </p:txBody>
      </p:sp>
      <p:grpSp>
        <p:nvGrpSpPr>
          <p:cNvPr id="29" name="组合 182">
            <a:extLst>
              <a:ext uri="{FF2B5EF4-FFF2-40B4-BE49-F238E27FC236}">
                <a16:creationId xmlns:a16="http://schemas.microsoft.com/office/drawing/2014/main" id="{0F9BAC34-17E2-44E0-808C-3CA74BE5611A}"/>
              </a:ext>
            </a:extLst>
          </p:cNvPr>
          <p:cNvGrpSpPr/>
          <p:nvPr/>
        </p:nvGrpSpPr>
        <p:grpSpPr>
          <a:xfrm>
            <a:off x="10223110" y="2286000"/>
            <a:ext cx="1758899" cy="2415541"/>
            <a:chOff x="1466788" y="2219325"/>
            <a:chExt cx="1758899" cy="2415541"/>
          </a:xfrm>
        </p:grpSpPr>
        <p:sp>
          <p:nvSpPr>
            <p:cNvPr id="36" name="椭圆 183">
              <a:extLst>
                <a:ext uri="{FF2B5EF4-FFF2-40B4-BE49-F238E27FC236}">
                  <a16:creationId xmlns:a16="http://schemas.microsoft.com/office/drawing/2014/main" id="{A76AE62F-B64D-435A-8125-CCB8EB0BF447}"/>
                </a:ext>
              </a:extLst>
            </p:cNvPr>
            <p:cNvSpPr/>
            <p:nvPr/>
          </p:nvSpPr>
          <p:spPr>
            <a:xfrm>
              <a:off x="1552575" y="2219325"/>
              <a:ext cx="1533525" cy="1533525"/>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Century Gothic" panose="020B0502020202020204" pitchFamily="34" charset="0"/>
                </a:rPr>
                <a:t>5</a:t>
              </a:r>
            </a:p>
            <a:p>
              <a:pPr algn="ctr"/>
              <a:r>
                <a:rPr lang="en-US" altLang="zh-CN" sz="2400" b="1" dirty="0">
                  <a:latin typeface="Century Gothic" panose="020B0502020202020204" pitchFamily="34" charset="0"/>
                </a:rPr>
                <a:t>PART</a:t>
              </a:r>
              <a:endParaRPr lang="zh-CN" altLang="en-US" sz="2400" b="1" dirty="0">
                <a:latin typeface="Century Gothic" panose="020B0502020202020204" pitchFamily="34" charset="0"/>
              </a:endParaRPr>
            </a:p>
          </p:txBody>
        </p:sp>
        <p:sp>
          <p:nvSpPr>
            <p:cNvPr id="37" name="文本框 184">
              <a:extLst>
                <a:ext uri="{FF2B5EF4-FFF2-40B4-BE49-F238E27FC236}">
                  <a16:creationId xmlns:a16="http://schemas.microsoft.com/office/drawing/2014/main" id="{444C9A5F-55E7-4B20-BB7C-74893475669B}"/>
                </a:ext>
              </a:extLst>
            </p:cNvPr>
            <p:cNvSpPr txBox="1"/>
            <p:nvPr/>
          </p:nvSpPr>
          <p:spPr>
            <a:xfrm>
              <a:off x="1466788" y="3988535"/>
              <a:ext cx="1758899" cy="646331"/>
            </a:xfrm>
            <a:prstGeom prst="rect">
              <a:avLst/>
            </a:prstGeom>
            <a:noFill/>
          </p:spPr>
          <p:txBody>
            <a:bodyPr wrap="square" rtlCol="0">
              <a:spAutoFit/>
            </a:bodyPr>
            <a:lstStyle/>
            <a:p>
              <a:pPr algn="ctr"/>
              <a:r>
                <a:rPr lang="en-US" altLang="zh-CN" b="1" dirty="0">
                  <a:solidFill>
                    <a:srgbClr val="345692"/>
                  </a:solidFill>
                  <a:latin typeface="Century Gothic" panose="020B0502020202020204" pitchFamily="34" charset="0"/>
                  <a:ea typeface="微软雅黑" panose="020B0503020204020204" pitchFamily="34" charset="-122"/>
                </a:rPr>
                <a:t>Cloud Project Highlight</a:t>
              </a:r>
              <a:endParaRPr lang="en-US" altLang="zh-CN" dirty="0">
                <a:solidFill>
                  <a:srgbClr val="345692"/>
                </a:solidFill>
                <a:latin typeface="Century Gothic" panose="020B0502020202020204" pitchFamily="34" charset="0"/>
                <a:ea typeface="微软雅黑" panose="020B0503020204020204" pitchFamily="34" charset="-122"/>
              </a:endParaRPr>
            </a:p>
          </p:txBody>
        </p:sp>
      </p:grpSp>
    </p:spTree>
    <p:extLst>
      <p:ext uri="{BB962C8B-B14F-4D97-AF65-F5344CB8AC3E}">
        <p14:creationId xmlns:p14="http://schemas.microsoft.com/office/powerpoint/2010/main" val="643144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1609050" y="790108"/>
            <a:ext cx="2404150" cy="2377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9691" y="891707"/>
            <a:ext cx="2142869" cy="1200329"/>
          </a:xfrm>
          <a:prstGeom prst="rect">
            <a:avLst/>
          </a:prstGeom>
          <a:noFill/>
        </p:spPr>
        <p:txBody>
          <a:bodyPr wrap="square" rtlCol="0">
            <a:spAutoFit/>
          </a:bodyPr>
          <a:lstStyle/>
          <a:p>
            <a:pPr algn="ctr"/>
            <a:r>
              <a:rPr lang="en-US" altLang="zh-CN" sz="7200" b="1" dirty="0">
                <a:ln w="28575">
                  <a:noFill/>
                </a:ln>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7200" b="1" dirty="0">
              <a:ln w="28575">
                <a:noFill/>
              </a:ln>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5" name="直接连接符 4"/>
          <p:cNvCxnSpPr/>
          <p:nvPr/>
        </p:nvCxnSpPr>
        <p:spPr>
          <a:xfrm>
            <a:off x="2017956" y="2078182"/>
            <a:ext cx="15863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777272" y="2214556"/>
            <a:ext cx="2067706" cy="400110"/>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cs typeface="+mn-ea"/>
                <a:sym typeface="+mn-lt"/>
              </a:rPr>
              <a:t>Opportunities</a:t>
            </a:r>
            <a:endParaRPr lang="zh-CN" altLang="en-US" sz="2000" b="1" dirty="0">
              <a:solidFill>
                <a:schemeClr val="bg1"/>
              </a:solidFill>
              <a:latin typeface="Century Gothic" panose="020B0502020202020204" pitchFamily="34" charset="0"/>
              <a:ea typeface="微软雅黑" panose="020B0503020204020204" pitchFamily="34" charset="-122"/>
              <a:cs typeface="+mn-ea"/>
              <a:sym typeface="+mn-lt"/>
            </a:endParaRPr>
          </a:p>
        </p:txBody>
      </p:sp>
      <p:sp>
        <p:nvSpPr>
          <p:cNvPr id="7" name="矩形 6"/>
          <p:cNvSpPr/>
          <p:nvPr/>
        </p:nvSpPr>
        <p:spPr>
          <a:xfrm>
            <a:off x="5960748" y="3440545"/>
            <a:ext cx="5170313" cy="1892185"/>
          </a:xfrm>
          <a:prstGeom prst="rect">
            <a:avLst/>
          </a:prstGeom>
        </p:spPr>
        <p:txBody>
          <a:bodyPr wrap="square">
            <a:spAutoFit/>
          </a:bodyPr>
          <a:lstStyle/>
          <a:p>
            <a:pPr algn="just">
              <a:lnSpc>
                <a:spcPct val="150000"/>
              </a:lnSpc>
            </a:pPr>
            <a:r>
              <a:rPr lang="en-US" altLang="zh-CN" sz="1600" dirty="0">
                <a:solidFill>
                  <a:schemeClr val="bg1"/>
                </a:solidFill>
                <a:latin typeface="Century Gothic" panose="020B0502020202020204" pitchFamily="34" charset="0"/>
                <a:ea typeface="微软雅黑" panose="020B0503020204020204" pitchFamily="34" charset="-122"/>
                <a:cs typeface="+mn-ea"/>
                <a:sym typeface="+mn-lt"/>
              </a:rPr>
              <a:t>JEC is our loyal existing customers since 2018 and always add our solution each year. We keep on giving our best support and service with the customers.</a:t>
            </a:r>
          </a:p>
          <a:p>
            <a:pPr>
              <a:lnSpc>
                <a:spcPct val="150000"/>
              </a:lnSpc>
            </a:pPr>
            <a:endParaRPr lang="en-US" altLang="zh-CN" sz="1600" dirty="0">
              <a:solidFill>
                <a:schemeClr val="bg1"/>
              </a:solidFill>
              <a:latin typeface="Century Gothic" panose="020B0502020202020204" pitchFamily="34" charset="0"/>
              <a:ea typeface="微软雅黑" panose="020B0503020204020204" pitchFamily="34" charset="-122"/>
              <a:cs typeface="+mn-ea"/>
              <a:sym typeface="+mn-lt"/>
            </a:endParaRPr>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8" y="0"/>
            <a:ext cx="2074679" cy="948473"/>
          </a:xfrm>
          <a:prstGeom prst="rect">
            <a:avLst/>
          </a:prstGeom>
        </p:spPr>
      </p:pic>
    </p:spTree>
    <p:extLst>
      <p:ext uri="{BB962C8B-B14F-4D97-AF65-F5344CB8AC3E}">
        <p14:creationId xmlns:p14="http://schemas.microsoft.com/office/powerpoint/2010/main" val="1866221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5444119"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charset="-122"/>
                </a:rPr>
                <a:t>How we get the opportunities?</a:t>
              </a:r>
            </a:p>
          </p:txBody>
        </p:sp>
        <p:pic>
          <p:nvPicPr>
            <p:cNvPr id="60" name="图片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8" name="文本框 147"/>
          <p:cNvSpPr txBox="1"/>
          <p:nvPr/>
        </p:nvSpPr>
        <p:spPr>
          <a:xfrm>
            <a:off x="859947" y="3893268"/>
            <a:ext cx="3626848" cy="338554"/>
          </a:xfrm>
          <a:prstGeom prst="rect">
            <a:avLst/>
          </a:prstGeom>
          <a:noFill/>
        </p:spPr>
        <p:txBody>
          <a:bodyPr wrap="square" rtlCol="0">
            <a:spAutoFit/>
          </a:bodyPr>
          <a:lstStyle/>
          <a:p>
            <a:pPr algn="ctr"/>
            <a:r>
              <a:rPr lang="en-US" altLang="zh-CN" sz="1600" b="1" dirty="0">
                <a:solidFill>
                  <a:schemeClr val="tx1">
                    <a:lumMod val="75000"/>
                    <a:lumOff val="25000"/>
                  </a:schemeClr>
                </a:solidFill>
                <a:latin typeface="Century Gothic" panose="020B0502020202020204" pitchFamily="34" charset="0"/>
                <a:ea typeface="微软雅黑" panose="020B0503020204020204" pitchFamily="34" charset="-122"/>
              </a:rPr>
              <a:t>The beginning</a:t>
            </a:r>
            <a:endParaRPr lang="zh-CN" altLang="en-US" sz="16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49" name="文本框 148"/>
          <p:cNvSpPr txBox="1"/>
          <p:nvPr/>
        </p:nvSpPr>
        <p:spPr>
          <a:xfrm>
            <a:off x="1716307" y="4224529"/>
            <a:ext cx="1914128" cy="1092607"/>
          </a:xfrm>
          <a:prstGeom prst="rect">
            <a:avLst/>
          </a:prstGeom>
          <a:noFill/>
        </p:spPr>
        <p:txBody>
          <a:bodyPr wrap="square" rtlCol="0">
            <a:spAutoFit/>
          </a:bodyPr>
          <a:lstStyle/>
          <a:p>
            <a:pPr algn="just"/>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We heard of K8s project in JEC with our existing partner (</a:t>
            </a:r>
            <a:r>
              <a:rPr lang="en-US" altLang="zh-CN" sz="1300" dirty="0" err="1">
                <a:solidFill>
                  <a:schemeClr val="tx1">
                    <a:lumMod val="75000"/>
                    <a:lumOff val="25000"/>
                  </a:schemeClr>
                </a:solidFill>
                <a:latin typeface="Century Gothic" panose="020B0502020202020204" pitchFamily="34" charset="0"/>
                <a:ea typeface="微软雅黑" panose="020B0503020204020204" pitchFamily="34" charset="-122"/>
              </a:rPr>
              <a:t>Altros</a:t>
            </a:r>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 using 3</a:t>
            </a:r>
            <a:r>
              <a:rPr lang="en-US" altLang="zh-CN" sz="1300" baseline="30000" dirty="0">
                <a:solidFill>
                  <a:schemeClr val="tx1">
                    <a:lumMod val="75000"/>
                    <a:lumOff val="25000"/>
                  </a:schemeClr>
                </a:solidFill>
                <a:latin typeface="Century Gothic" panose="020B0502020202020204" pitchFamily="34" charset="0"/>
                <a:ea typeface="微软雅黑" panose="020B0503020204020204" pitchFamily="34" charset="-122"/>
              </a:rPr>
              <a:t>rd</a:t>
            </a:r>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 party K8s developer</a:t>
            </a:r>
            <a:endParaRPr lang="zh-CN" altLang="en-US" sz="13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50" name="文本框 149"/>
          <p:cNvSpPr txBox="1"/>
          <p:nvPr/>
        </p:nvSpPr>
        <p:spPr>
          <a:xfrm>
            <a:off x="2167981" y="2866549"/>
            <a:ext cx="1007007"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8/2020</a:t>
            </a:r>
            <a:endParaRPr lang="zh-CN" altLang="en-US" b="1" dirty="0">
              <a:solidFill>
                <a:srgbClr val="6FB332"/>
              </a:solidFill>
              <a:latin typeface="微软雅黑" panose="020B0503020204020204" pitchFamily="34" charset="-122"/>
              <a:ea typeface="微软雅黑" panose="020B0503020204020204" pitchFamily="34" charset="-122"/>
            </a:endParaRPr>
          </a:p>
        </p:txBody>
      </p:sp>
      <p:sp>
        <p:nvSpPr>
          <p:cNvPr id="151" name="文本框 150"/>
          <p:cNvSpPr txBox="1"/>
          <p:nvPr/>
        </p:nvSpPr>
        <p:spPr>
          <a:xfrm>
            <a:off x="3881071" y="3727815"/>
            <a:ext cx="1007007" cy="369332"/>
          </a:xfrm>
          <a:prstGeom prst="rect">
            <a:avLst/>
          </a:prstGeom>
          <a:noFill/>
        </p:spPr>
        <p:txBody>
          <a:bodyPr wrap="none" rtlCol="0">
            <a:spAutoFit/>
          </a:bodyPr>
          <a:lstStyle/>
          <a:p>
            <a:r>
              <a:rPr lang="en-US" altLang="zh-CN" b="1" dirty="0">
                <a:solidFill>
                  <a:srgbClr val="345692"/>
                </a:solidFill>
                <a:latin typeface="微软雅黑" panose="020B0503020204020204" pitchFamily="34" charset="-122"/>
                <a:ea typeface="微软雅黑" panose="020B0503020204020204" pitchFamily="34" charset="-122"/>
              </a:rPr>
              <a:t>9/2020</a:t>
            </a:r>
            <a:endParaRPr lang="zh-CN" altLang="en-US" b="1" dirty="0">
              <a:solidFill>
                <a:srgbClr val="345692"/>
              </a:solidFill>
              <a:latin typeface="微软雅黑" panose="020B0503020204020204" pitchFamily="34" charset="-122"/>
              <a:ea typeface="微软雅黑" panose="020B0503020204020204" pitchFamily="34" charset="-122"/>
            </a:endParaRPr>
          </a:p>
        </p:txBody>
      </p:sp>
      <p:sp>
        <p:nvSpPr>
          <p:cNvPr id="152" name="文本框 151"/>
          <p:cNvSpPr txBox="1"/>
          <p:nvPr/>
        </p:nvSpPr>
        <p:spPr>
          <a:xfrm>
            <a:off x="7299424" y="3727815"/>
            <a:ext cx="1007007" cy="369332"/>
          </a:xfrm>
          <a:prstGeom prst="rect">
            <a:avLst/>
          </a:prstGeom>
          <a:noFill/>
        </p:spPr>
        <p:txBody>
          <a:bodyPr wrap="none" rtlCol="0">
            <a:spAutoFit/>
          </a:bodyPr>
          <a:lstStyle/>
          <a:p>
            <a:r>
              <a:rPr lang="en-US" altLang="zh-CN" b="1" dirty="0">
                <a:solidFill>
                  <a:srgbClr val="345692"/>
                </a:solidFill>
                <a:latin typeface="微软雅黑" panose="020B0503020204020204" pitchFamily="34" charset="-122"/>
                <a:ea typeface="微软雅黑" panose="020B0503020204020204" pitchFamily="34" charset="-122"/>
              </a:rPr>
              <a:t>9/2020</a:t>
            </a:r>
            <a:endParaRPr lang="zh-CN" altLang="en-US" b="1" dirty="0">
              <a:solidFill>
                <a:srgbClr val="345692"/>
              </a:solidFill>
              <a:latin typeface="微软雅黑" panose="020B0503020204020204" pitchFamily="34" charset="-122"/>
              <a:ea typeface="微软雅黑" panose="020B0503020204020204" pitchFamily="34" charset="-122"/>
            </a:endParaRPr>
          </a:p>
        </p:txBody>
      </p:sp>
      <p:sp>
        <p:nvSpPr>
          <p:cNvPr id="153" name="文本框 152"/>
          <p:cNvSpPr txBox="1"/>
          <p:nvPr/>
        </p:nvSpPr>
        <p:spPr>
          <a:xfrm>
            <a:off x="9127884" y="2866549"/>
            <a:ext cx="1149674"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11/2020</a:t>
            </a:r>
            <a:endParaRPr lang="zh-CN" altLang="en-US" b="1" dirty="0">
              <a:solidFill>
                <a:srgbClr val="6FB332"/>
              </a:solidFill>
              <a:latin typeface="微软雅黑" panose="020B0503020204020204" pitchFamily="34" charset="-122"/>
              <a:ea typeface="微软雅黑" panose="020B0503020204020204" pitchFamily="34" charset="-122"/>
            </a:endParaRPr>
          </a:p>
        </p:txBody>
      </p:sp>
      <p:sp>
        <p:nvSpPr>
          <p:cNvPr id="154" name="文本框 153"/>
          <p:cNvSpPr txBox="1"/>
          <p:nvPr/>
        </p:nvSpPr>
        <p:spPr>
          <a:xfrm>
            <a:off x="5584277" y="2866549"/>
            <a:ext cx="1007007" cy="369332"/>
          </a:xfrm>
          <a:prstGeom prst="rect">
            <a:avLst/>
          </a:prstGeom>
          <a:noFill/>
        </p:spPr>
        <p:txBody>
          <a:bodyPr wrap="none" rtlCol="0">
            <a:spAutoFit/>
          </a:bodyPr>
          <a:lstStyle/>
          <a:p>
            <a:r>
              <a:rPr lang="en-US" altLang="zh-CN" b="1" dirty="0">
                <a:solidFill>
                  <a:srgbClr val="6FB332"/>
                </a:solidFill>
                <a:latin typeface="微软雅黑" panose="020B0503020204020204" pitchFamily="34" charset="-122"/>
                <a:ea typeface="微软雅黑" panose="020B0503020204020204" pitchFamily="34" charset="-122"/>
              </a:rPr>
              <a:t>9/2020</a:t>
            </a:r>
            <a:endParaRPr lang="zh-CN" altLang="en-US" b="1" dirty="0">
              <a:solidFill>
                <a:srgbClr val="6FB332"/>
              </a:solidFill>
              <a:latin typeface="微软雅黑" panose="020B0503020204020204" pitchFamily="34" charset="-122"/>
              <a:ea typeface="微软雅黑" panose="020B0503020204020204" pitchFamily="34" charset="-122"/>
            </a:endParaRPr>
          </a:p>
        </p:txBody>
      </p:sp>
      <p:cxnSp>
        <p:nvCxnSpPr>
          <p:cNvPr id="155" name="直接连接符 154"/>
          <p:cNvCxnSpPr/>
          <p:nvPr/>
        </p:nvCxnSpPr>
        <p:spPr>
          <a:xfrm>
            <a:off x="886691" y="3446463"/>
            <a:ext cx="10460182" cy="0"/>
          </a:xfrm>
          <a:prstGeom prst="line">
            <a:avLst/>
          </a:prstGeom>
          <a:ln w="41275">
            <a:solidFill>
              <a:srgbClr val="345692"/>
            </a:solidFill>
          </a:ln>
        </p:spPr>
        <p:style>
          <a:lnRef idx="1">
            <a:schemeClr val="accent1"/>
          </a:lnRef>
          <a:fillRef idx="0">
            <a:schemeClr val="accent1"/>
          </a:fillRef>
          <a:effectRef idx="0">
            <a:schemeClr val="accent1"/>
          </a:effectRef>
          <a:fontRef idx="minor">
            <a:schemeClr val="tx1"/>
          </a:fontRef>
        </p:style>
      </p:cxnSp>
      <p:sp>
        <p:nvSpPr>
          <p:cNvPr id="156" name="椭圆 155"/>
          <p:cNvSpPr/>
          <p:nvPr/>
        </p:nvSpPr>
        <p:spPr>
          <a:xfrm>
            <a:off x="2529795"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a:off x="4238971"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a:off x="5948147"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a:off x="7657323"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9366500" y="3299732"/>
            <a:ext cx="290286" cy="290286"/>
          </a:xfrm>
          <a:prstGeom prst="ellipse">
            <a:avLst/>
          </a:prstGeom>
          <a:solidFill>
            <a:schemeClr val="bg1"/>
          </a:solidFill>
          <a:ln w="19050">
            <a:solidFill>
              <a:srgbClr val="6FB3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160"/>
          <p:cNvSpPr txBox="1"/>
          <p:nvPr/>
        </p:nvSpPr>
        <p:spPr>
          <a:xfrm>
            <a:off x="4250880" y="3893268"/>
            <a:ext cx="3626848" cy="338554"/>
          </a:xfrm>
          <a:prstGeom prst="rect">
            <a:avLst/>
          </a:prstGeom>
          <a:noFill/>
        </p:spPr>
        <p:txBody>
          <a:bodyPr wrap="square" rtlCol="0">
            <a:spAutoFit/>
          </a:bodyPr>
          <a:lstStyle/>
          <a:p>
            <a:pPr algn="ctr"/>
            <a:r>
              <a:rPr lang="en-US" altLang="zh-CN" sz="1600" b="1" dirty="0">
                <a:solidFill>
                  <a:schemeClr val="tx1">
                    <a:lumMod val="75000"/>
                    <a:lumOff val="25000"/>
                  </a:schemeClr>
                </a:solidFill>
                <a:latin typeface="Century Gothic" panose="020B0502020202020204" pitchFamily="34" charset="0"/>
                <a:ea typeface="微软雅黑" panose="020B0503020204020204" pitchFamily="34" charset="-122"/>
              </a:rPr>
              <a:t>Clarification</a:t>
            </a:r>
            <a:endParaRPr lang="zh-CN" altLang="en-US" sz="16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2" name="文本框 161"/>
          <p:cNvSpPr txBox="1"/>
          <p:nvPr/>
        </p:nvSpPr>
        <p:spPr>
          <a:xfrm>
            <a:off x="4486795" y="4224529"/>
            <a:ext cx="3370961" cy="1492716"/>
          </a:xfrm>
          <a:prstGeom prst="rect">
            <a:avLst/>
          </a:prstGeom>
          <a:noFill/>
        </p:spPr>
        <p:txBody>
          <a:bodyPr wrap="square" rtlCol="0">
            <a:spAutoFit/>
          </a:bodyPr>
          <a:lstStyle/>
          <a:p>
            <a:pPr algn="just"/>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Customer saw PaaS function on our website that we share for the technical materials. Invite us directly to explain the microservices function on our HCI. At that time PaaS function delayed for 3 months and no materials, pricing, licensing scheme ready yet from HQ.</a:t>
            </a:r>
            <a:endParaRPr lang="zh-CN" altLang="en-US" sz="13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3" name="文本框 162"/>
          <p:cNvSpPr txBox="1"/>
          <p:nvPr/>
        </p:nvSpPr>
        <p:spPr>
          <a:xfrm>
            <a:off x="7698219" y="3893268"/>
            <a:ext cx="3626848" cy="338554"/>
          </a:xfrm>
          <a:prstGeom prst="rect">
            <a:avLst/>
          </a:prstGeom>
          <a:noFill/>
        </p:spPr>
        <p:txBody>
          <a:bodyPr wrap="square" rtlCol="0">
            <a:spAutoFit/>
          </a:bodyPr>
          <a:lstStyle/>
          <a:p>
            <a:pPr algn="ctr"/>
            <a:r>
              <a:rPr lang="en-US" altLang="zh-CN" sz="1600" b="1" dirty="0">
                <a:solidFill>
                  <a:schemeClr val="tx1">
                    <a:lumMod val="75000"/>
                    <a:lumOff val="25000"/>
                  </a:schemeClr>
                </a:solidFill>
                <a:latin typeface="Century Gothic" panose="020B0502020202020204" pitchFamily="34" charset="0"/>
                <a:ea typeface="微软雅黑" panose="020B0503020204020204" pitchFamily="34" charset="-122"/>
              </a:rPr>
              <a:t>POC Process</a:t>
            </a:r>
            <a:endParaRPr lang="zh-CN" altLang="en-US" sz="16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4" name="文本框 163"/>
          <p:cNvSpPr txBox="1"/>
          <p:nvPr/>
        </p:nvSpPr>
        <p:spPr>
          <a:xfrm>
            <a:off x="8572500" y="4224529"/>
            <a:ext cx="2321169" cy="1692771"/>
          </a:xfrm>
          <a:prstGeom prst="rect">
            <a:avLst/>
          </a:prstGeom>
          <a:noFill/>
        </p:spPr>
        <p:txBody>
          <a:bodyPr wrap="square" rtlCol="0">
            <a:spAutoFit/>
          </a:bodyPr>
          <a:lstStyle/>
          <a:p>
            <a:pPr algn="just"/>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They have done POC before with 3</a:t>
            </a:r>
            <a:r>
              <a:rPr lang="en-US" altLang="zh-CN" sz="1300" baseline="30000" dirty="0">
                <a:solidFill>
                  <a:schemeClr val="tx1">
                    <a:lumMod val="75000"/>
                    <a:lumOff val="25000"/>
                  </a:schemeClr>
                </a:solidFill>
                <a:latin typeface="Century Gothic" panose="020B0502020202020204" pitchFamily="34" charset="0"/>
                <a:ea typeface="微软雅黑" panose="020B0503020204020204" pitchFamily="34" charset="-122"/>
              </a:rPr>
              <a:t>rd</a:t>
            </a:r>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 party K8s vendor and have the pricing as well. So, with the help from HQ team we do our 1</a:t>
            </a:r>
            <a:r>
              <a:rPr lang="en-US" altLang="zh-CN" sz="1300" baseline="30000" dirty="0">
                <a:solidFill>
                  <a:schemeClr val="tx1">
                    <a:lumMod val="75000"/>
                    <a:lumOff val="25000"/>
                  </a:schemeClr>
                </a:solidFill>
                <a:latin typeface="Century Gothic" panose="020B0502020202020204" pitchFamily="34" charset="0"/>
                <a:ea typeface="微软雅黑" panose="020B0503020204020204" pitchFamily="34" charset="-122"/>
              </a:rPr>
              <a:t>st</a:t>
            </a:r>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 Beta POC for PaaS and complete all customer test case.</a:t>
            </a:r>
            <a:endParaRPr lang="zh-CN" altLang="en-US" sz="13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5" name="文本框 164"/>
          <p:cNvSpPr txBox="1"/>
          <p:nvPr/>
        </p:nvSpPr>
        <p:spPr>
          <a:xfrm>
            <a:off x="2570690" y="1008828"/>
            <a:ext cx="3626848" cy="338554"/>
          </a:xfrm>
          <a:prstGeom prst="rect">
            <a:avLst/>
          </a:prstGeom>
          <a:noFill/>
        </p:spPr>
        <p:txBody>
          <a:bodyPr wrap="square" rtlCol="0">
            <a:spAutoFit/>
          </a:bodyPr>
          <a:lstStyle/>
          <a:p>
            <a:pPr algn="ctr"/>
            <a:r>
              <a:rPr lang="en-US" altLang="zh-CN" sz="1600" b="1" dirty="0">
                <a:solidFill>
                  <a:schemeClr val="tx1">
                    <a:lumMod val="75000"/>
                    <a:lumOff val="25000"/>
                  </a:schemeClr>
                </a:solidFill>
                <a:latin typeface="Century Gothic" panose="020B0502020202020204" pitchFamily="34" charset="0"/>
                <a:ea typeface="微软雅黑" panose="020B0503020204020204" pitchFamily="34" charset="-122"/>
              </a:rPr>
              <a:t>The promise</a:t>
            </a:r>
            <a:endParaRPr lang="zh-CN" altLang="en-US" sz="16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6" name="文本框 165"/>
          <p:cNvSpPr txBox="1"/>
          <p:nvPr/>
        </p:nvSpPr>
        <p:spPr>
          <a:xfrm>
            <a:off x="3427050" y="1340089"/>
            <a:ext cx="1914128" cy="1892826"/>
          </a:xfrm>
          <a:prstGeom prst="rect">
            <a:avLst/>
          </a:prstGeom>
          <a:noFill/>
        </p:spPr>
        <p:txBody>
          <a:bodyPr wrap="square" rtlCol="0">
            <a:spAutoFit/>
          </a:bodyPr>
          <a:lstStyle/>
          <a:p>
            <a:pPr algn="just"/>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We mentioned our roadmap but no clear timeline from HQ. Partner ask us not to mention to customer. The 3</a:t>
            </a:r>
            <a:r>
              <a:rPr lang="en-US" altLang="zh-CN" sz="1300" baseline="30000" dirty="0">
                <a:solidFill>
                  <a:schemeClr val="tx1">
                    <a:lumMod val="75000"/>
                    <a:lumOff val="25000"/>
                  </a:schemeClr>
                </a:solidFill>
                <a:latin typeface="Century Gothic" panose="020B0502020202020204" pitchFamily="34" charset="0"/>
                <a:ea typeface="微软雅黑" panose="020B0503020204020204" pitchFamily="34" charset="-122"/>
              </a:rPr>
              <a:t>rd</a:t>
            </a:r>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 party K8s want to be run on our HCI so we help the sizing</a:t>
            </a:r>
            <a:endParaRPr lang="zh-CN" altLang="en-US" sz="13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7" name="文本框 166"/>
          <p:cNvSpPr txBox="1"/>
          <p:nvPr/>
        </p:nvSpPr>
        <p:spPr>
          <a:xfrm>
            <a:off x="6100906" y="1641876"/>
            <a:ext cx="3626848" cy="338554"/>
          </a:xfrm>
          <a:prstGeom prst="rect">
            <a:avLst/>
          </a:prstGeom>
          <a:noFill/>
        </p:spPr>
        <p:txBody>
          <a:bodyPr wrap="square" rtlCol="0">
            <a:spAutoFit/>
          </a:bodyPr>
          <a:lstStyle/>
          <a:p>
            <a:pPr algn="ctr"/>
            <a:r>
              <a:rPr lang="en-US" altLang="zh-CN" sz="1600" b="1" dirty="0">
                <a:solidFill>
                  <a:schemeClr val="tx1">
                    <a:lumMod val="75000"/>
                    <a:lumOff val="25000"/>
                  </a:schemeClr>
                </a:solidFill>
                <a:latin typeface="Century Gothic" panose="020B0502020202020204" pitchFamily="34" charset="0"/>
                <a:ea typeface="微软雅黑" panose="020B0503020204020204" pitchFamily="34" charset="-122"/>
              </a:rPr>
              <a:t>Solution Proposal &amp; Pricing</a:t>
            </a:r>
            <a:endParaRPr lang="zh-CN" altLang="en-US" sz="16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sp>
        <p:nvSpPr>
          <p:cNvPr id="168" name="文本框 167"/>
          <p:cNvSpPr txBox="1"/>
          <p:nvPr/>
        </p:nvSpPr>
        <p:spPr>
          <a:xfrm>
            <a:off x="6664569" y="1937967"/>
            <a:ext cx="2463315" cy="1292662"/>
          </a:xfrm>
          <a:prstGeom prst="rect">
            <a:avLst/>
          </a:prstGeom>
          <a:noFill/>
        </p:spPr>
        <p:txBody>
          <a:bodyPr wrap="square" rtlCol="0">
            <a:spAutoFit/>
          </a:bodyPr>
          <a:lstStyle/>
          <a:p>
            <a:pPr algn="just"/>
            <a:r>
              <a:rPr lang="en-US" altLang="zh-CN" sz="1300" dirty="0">
                <a:solidFill>
                  <a:schemeClr val="tx1">
                    <a:lumMod val="75000"/>
                    <a:lumOff val="25000"/>
                  </a:schemeClr>
                </a:solidFill>
                <a:latin typeface="Century Gothic" panose="020B0502020202020204" pitchFamily="34" charset="0"/>
                <a:ea typeface="微软雅黑" panose="020B0503020204020204" pitchFamily="34" charset="-122"/>
              </a:rPr>
              <a:t>With limited information we convinced customer and push them for POC. Also ask pricing information and licensing scheme from HQ to proposed to customer</a:t>
            </a:r>
            <a:endParaRPr lang="zh-CN" altLang="en-US" sz="1300" b="1"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9" name="组合 38"/>
          <p:cNvGrpSpPr/>
          <p:nvPr/>
        </p:nvGrpSpPr>
        <p:grpSpPr>
          <a:xfrm>
            <a:off x="907549" y="6401492"/>
            <a:ext cx="10423265" cy="336695"/>
            <a:chOff x="907549" y="6401492"/>
            <a:chExt cx="10423265" cy="336695"/>
          </a:xfrm>
        </p:grpSpPr>
        <p:sp>
          <p:nvSpPr>
            <p:cNvPr id="40" name="文本框 39"/>
            <p:cNvSpPr txBox="1"/>
            <p:nvPr/>
          </p:nvSpPr>
          <p:spPr>
            <a:xfrm>
              <a:off x="1096673" y="6401492"/>
              <a:ext cx="1836939" cy="336695"/>
            </a:xfrm>
            <a:prstGeom prst="rect">
              <a:avLst/>
            </a:prstGeom>
            <a:noFill/>
          </p:spPr>
          <p:txBody>
            <a:bodyPr wrap="square" rtlCol="0" anchor="ctr">
              <a:spAutoFit/>
            </a:bodyPr>
            <a:lstStyle/>
            <a:p>
              <a:pPr>
                <a:lnSpc>
                  <a:spcPct val="150000"/>
                </a:lnSpc>
              </a:pPr>
              <a:r>
                <a:rPr lang="en-US" altLang="zh-CN" sz="1200" dirty="0" err="1">
                  <a:solidFill>
                    <a:schemeClr val="tx1">
                      <a:lumMod val="50000"/>
                      <a:lumOff val="50000"/>
                    </a:schemeClr>
                  </a:solidFill>
                  <a:latin typeface="Century Gothic" panose="020B0502020202020204" pitchFamily="34" charset="0"/>
                  <a:ea typeface="微软雅黑" panose="020B0503020204020204" pitchFamily="34" charset="-122"/>
                </a:rPr>
                <a:t>Sangfor</a:t>
              </a: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 Technologies</a:t>
              </a:r>
            </a:p>
          </p:txBody>
        </p:sp>
        <p:sp>
          <p:nvSpPr>
            <p:cNvPr id="42" name="矩形 41"/>
            <p:cNvSpPr/>
            <p:nvPr/>
          </p:nvSpPr>
          <p:spPr>
            <a:xfrm>
              <a:off x="11168562" y="6495063"/>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907549" y="6495063"/>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445163" y="6401492"/>
              <a:ext cx="1310175" cy="336695"/>
            </a:xfrm>
            <a:prstGeom prst="rect">
              <a:avLst/>
            </a:prstGeom>
            <a:noFill/>
          </p:spPr>
          <p:txBody>
            <a:bodyPr wrap="square" rtlCol="0" anchor="ctr">
              <a:spAutoFit/>
            </a:bodyPr>
            <a:lstStyle/>
            <a:p>
              <a:pPr>
                <a:lnSpc>
                  <a:spcPct val="150000"/>
                </a:lnSpc>
              </a:pP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CONFIDENTIAL</a:t>
              </a:r>
              <a:endParaRPr lang="zh-CN" altLang="en-US" sz="1200" dirty="0">
                <a:solidFill>
                  <a:schemeClr val="tx1">
                    <a:lumMod val="50000"/>
                    <a:lumOff val="50000"/>
                  </a:schemeClr>
                </a:solidFill>
                <a:latin typeface="Century Gothic" panose="020B0502020202020204" pitchFamily="34" charset="0"/>
                <a:ea typeface="微软雅黑" panose="020B0503020204020204" pitchFamily="34" charset="-122"/>
              </a:endParaRPr>
            </a:p>
          </p:txBody>
        </p:sp>
      </p:grpSp>
      <p:cxnSp>
        <p:nvCxnSpPr>
          <p:cNvPr id="37" name="直接连接符 36"/>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3</a:t>
            </a:fld>
            <a:endParaRPr lang="zh-CN" altLang="en-US"/>
          </a:p>
        </p:txBody>
      </p:sp>
      <p:sp>
        <p:nvSpPr>
          <p:cNvPr id="38" name="文本框 37"/>
          <p:cNvSpPr txBox="1"/>
          <p:nvPr/>
        </p:nvSpPr>
        <p:spPr>
          <a:xfrm>
            <a:off x="10223110" y="6446245"/>
            <a:ext cx="779336" cy="276999"/>
          </a:xfrm>
          <a:prstGeom prst="rect">
            <a:avLst/>
          </a:prstGeom>
          <a:noFill/>
        </p:spPr>
        <p:txBody>
          <a:bodyPr wrap="square" rtlCol="0" anchor="ctr">
            <a:spAutoFit/>
          </a:bodyPr>
          <a:lstStyle/>
          <a:p>
            <a:pPr algn="r"/>
            <a:r>
              <a:rPr lang="en-US" altLang="zh-CN" sz="1200" dirty="0">
                <a:solidFill>
                  <a:schemeClr val="tx1">
                    <a:lumMod val="50000"/>
                    <a:lumOff val="50000"/>
                  </a:schemeClr>
                </a:solidFill>
                <a:latin typeface="Century Gothic" panose="020B0502020202020204" pitchFamily="34" charset="0"/>
                <a:ea typeface="微软雅黑" panose="020B0503020204020204" pitchFamily="34" charset="-122"/>
              </a:rPr>
              <a:t>Page</a:t>
            </a:r>
            <a:endParaRPr lang="zh-CN" altLang="en-US" sz="1200" dirty="0">
              <a:solidFill>
                <a:schemeClr val="tx1">
                  <a:lumMod val="50000"/>
                  <a:lumOff val="50000"/>
                </a:schemeClr>
              </a:solidFill>
              <a:latin typeface="Century Gothic" panose="020B0502020202020204" pitchFamily="34" charset="0"/>
              <a:ea typeface="微软雅黑" panose="020B0503020204020204" pitchFamily="34" charset="-122"/>
            </a:endParaRPr>
          </a:p>
        </p:txBody>
      </p:sp>
    </p:spTree>
    <p:extLst>
      <p:ext uri="{BB962C8B-B14F-4D97-AF65-F5344CB8AC3E}">
        <p14:creationId xmlns:p14="http://schemas.microsoft.com/office/powerpoint/2010/main" val="617053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1609050" y="790108"/>
            <a:ext cx="2404150" cy="2377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9691" y="891707"/>
            <a:ext cx="2142869" cy="1200329"/>
          </a:xfrm>
          <a:prstGeom prst="rect">
            <a:avLst/>
          </a:prstGeom>
          <a:noFill/>
        </p:spPr>
        <p:txBody>
          <a:bodyPr wrap="square" rtlCol="0">
            <a:spAutoFit/>
          </a:bodyPr>
          <a:lstStyle/>
          <a:p>
            <a:pPr algn="ctr"/>
            <a:r>
              <a:rPr lang="en-US" altLang="zh-CN" sz="7200" b="1" dirty="0">
                <a:ln w="28575">
                  <a:noFill/>
                </a:ln>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7200" b="1" dirty="0">
              <a:ln w="28575">
                <a:noFill/>
              </a:ln>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5" name="直接连接符 4"/>
          <p:cNvCxnSpPr/>
          <p:nvPr/>
        </p:nvCxnSpPr>
        <p:spPr>
          <a:xfrm>
            <a:off x="2017956" y="2078182"/>
            <a:ext cx="15863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777272" y="2214556"/>
            <a:ext cx="2067706" cy="707886"/>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cs typeface="+mn-ea"/>
                <a:sym typeface="+mn-lt"/>
              </a:rPr>
              <a:t>Key Job &amp; Pain Point</a:t>
            </a:r>
            <a:endParaRPr lang="zh-CN" altLang="en-US" sz="2000" b="1" dirty="0">
              <a:solidFill>
                <a:schemeClr val="bg1"/>
              </a:solidFill>
              <a:latin typeface="Century Gothic" panose="020B0502020202020204" pitchFamily="34" charset="0"/>
              <a:ea typeface="微软雅黑" panose="020B0503020204020204" pitchFamily="34" charset="-122"/>
              <a:cs typeface="+mn-ea"/>
              <a:sym typeface="+mn-lt"/>
            </a:endParaRPr>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8" y="0"/>
            <a:ext cx="2074679" cy="948473"/>
          </a:xfrm>
          <a:prstGeom prst="rect">
            <a:avLst/>
          </a:prstGeom>
        </p:spPr>
      </p:pic>
    </p:spTree>
    <p:extLst>
      <p:ext uri="{BB962C8B-B14F-4D97-AF65-F5344CB8AC3E}">
        <p14:creationId xmlns:p14="http://schemas.microsoft.com/office/powerpoint/2010/main" val="546328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561A8BD-AAFC-4804-AF3B-518331E05420}"/>
              </a:ext>
            </a:extLst>
          </p:cNvPr>
          <p:cNvSpPr>
            <a:spLocks noGrp="1"/>
          </p:cNvSpPr>
          <p:nvPr>
            <p:ph type="sldNum" sz="quarter" idx="12"/>
          </p:nvPr>
        </p:nvSpPr>
        <p:spPr/>
        <p:txBody>
          <a:bodyPr/>
          <a:lstStyle/>
          <a:p>
            <a:fld id="{795C62BC-63D8-4176-937B-D5EBCAA09FF2}" type="slidenum">
              <a:rPr lang="zh-CN" altLang="en-US" smtClean="0"/>
              <a:t>5</a:t>
            </a:fld>
            <a:endParaRPr lang="zh-CN" altLang="en-US"/>
          </a:p>
        </p:txBody>
      </p:sp>
      <p:sp>
        <p:nvSpPr>
          <p:cNvPr id="3" name="Title 2">
            <a:extLst>
              <a:ext uri="{FF2B5EF4-FFF2-40B4-BE49-F238E27FC236}">
                <a16:creationId xmlns:a16="http://schemas.microsoft.com/office/drawing/2014/main" id="{24BF794F-737A-41C1-8F8D-9296868DEEE6}"/>
              </a:ext>
            </a:extLst>
          </p:cNvPr>
          <p:cNvSpPr>
            <a:spLocks noGrp="1"/>
          </p:cNvSpPr>
          <p:nvPr>
            <p:ph type="title"/>
          </p:nvPr>
        </p:nvSpPr>
        <p:spPr/>
        <p:txBody>
          <a:bodyPr/>
          <a:lstStyle/>
          <a:p>
            <a:r>
              <a:rPr lang="en-US" dirty="0"/>
              <a:t>Key Job &amp; Pain Points</a:t>
            </a:r>
            <a:endParaRPr lang="en-ID" dirty="0"/>
          </a:p>
        </p:txBody>
      </p:sp>
      <p:pic>
        <p:nvPicPr>
          <p:cNvPr id="5" name="Picture 4">
            <a:extLst>
              <a:ext uri="{FF2B5EF4-FFF2-40B4-BE49-F238E27FC236}">
                <a16:creationId xmlns:a16="http://schemas.microsoft.com/office/drawing/2014/main" id="{458067B8-7AD7-4998-9071-7050C3C4438E}"/>
              </a:ext>
            </a:extLst>
          </p:cNvPr>
          <p:cNvPicPr>
            <a:picLocks noChangeAspect="1"/>
          </p:cNvPicPr>
          <p:nvPr/>
        </p:nvPicPr>
        <p:blipFill>
          <a:blip r:embed="rId2"/>
          <a:stretch>
            <a:fillRect/>
          </a:stretch>
        </p:blipFill>
        <p:spPr>
          <a:xfrm>
            <a:off x="0" y="993531"/>
            <a:ext cx="8116333" cy="3355546"/>
          </a:xfrm>
          <a:prstGeom prst="rect">
            <a:avLst/>
          </a:prstGeom>
        </p:spPr>
      </p:pic>
      <p:sp>
        <p:nvSpPr>
          <p:cNvPr id="6" name="TextBox 5">
            <a:extLst>
              <a:ext uri="{FF2B5EF4-FFF2-40B4-BE49-F238E27FC236}">
                <a16:creationId xmlns:a16="http://schemas.microsoft.com/office/drawing/2014/main" id="{3B8CD572-480D-44B0-9494-E02800E09A64}"/>
              </a:ext>
            </a:extLst>
          </p:cNvPr>
          <p:cNvSpPr txBox="1"/>
          <p:nvPr/>
        </p:nvSpPr>
        <p:spPr>
          <a:xfrm>
            <a:off x="8282354" y="896815"/>
            <a:ext cx="3701561" cy="3539430"/>
          </a:xfrm>
          <a:prstGeom prst="rect">
            <a:avLst/>
          </a:prstGeom>
          <a:noFill/>
        </p:spPr>
        <p:txBody>
          <a:bodyPr wrap="square" rtlCol="0">
            <a:spAutoFit/>
          </a:bodyPr>
          <a:lstStyle/>
          <a:p>
            <a:r>
              <a:rPr lang="en-US" sz="1600" dirty="0"/>
              <a:t>Key Job</a:t>
            </a:r>
          </a:p>
          <a:p>
            <a:pPr marL="285750" indent="-285750">
              <a:buFont typeface="Arial" panose="020B0604020202020204" pitchFamily="34" charset="0"/>
              <a:buChar char="•"/>
            </a:pPr>
            <a:r>
              <a:rPr lang="en-US" sz="1600" dirty="0"/>
              <a:t>They need to plan for the infrastructure of the expansion in another region of Indonesia</a:t>
            </a:r>
          </a:p>
          <a:p>
            <a:pPr marL="285750" indent="-285750">
              <a:buFont typeface="Arial" panose="020B0604020202020204" pitchFamily="34" charset="0"/>
              <a:buChar char="•"/>
            </a:pPr>
            <a:r>
              <a:rPr lang="en-ID" sz="1600" dirty="0"/>
              <a:t>2019 they plan to de centralize the server, we already proposed our smaller model HCI for the clinics.</a:t>
            </a:r>
          </a:p>
          <a:p>
            <a:pPr marL="285750" indent="-285750">
              <a:buFont typeface="Arial" panose="020B0604020202020204" pitchFamily="34" charset="0"/>
              <a:buChar char="•"/>
            </a:pPr>
            <a:r>
              <a:rPr lang="en-ID" sz="1600" dirty="0"/>
              <a:t>2020 because of the pandemic they need to think different approach for the infrastructure expansion. There is where the microservices development become an option.</a:t>
            </a:r>
          </a:p>
        </p:txBody>
      </p:sp>
      <p:sp>
        <p:nvSpPr>
          <p:cNvPr id="7" name="TextBox 6">
            <a:extLst>
              <a:ext uri="{FF2B5EF4-FFF2-40B4-BE49-F238E27FC236}">
                <a16:creationId xmlns:a16="http://schemas.microsoft.com/office/drawing/2014/main" id="{8DF729B7-DCF8-43C0-9248-4FC4FA29E5EB}"/>
              </a:ext>
            </a:extLst>
          </p:cNvPr>
          <p:cNvSpPr txBox="1"/>
          <p:nvPr/>
        </p:nvSpPr>
        <p:spPr>
          <a:xfrm>
            <a:off x="114300" y="4536833"/>
            <a:ext cx="11590032" cy="1569660"/>
          </a:xfrm>
          <a:prstGeom prst="rect">
            <a:avLst/>
          </a:prstGeom>
          <a:noFill/>
        </p:spPr>
        <p:txBody>
          <a:bodyPr wrap="none" rtlCol="0">
            <a:spAutoFit/>
          </a:bodyPr>
          <a:lstStyle/>
          <a:p>
            <a:r>
              <a:rPr lang="en-US" sz="1600" dirty="0"/>
              <a:t>Pain points:</a:t>
            </a:r>
          </a:p>
          <a:p>
            <a:pPr marL="285750" indent="-285750">
              <a:buFont typeface="Arial" panose="020B0604020202020204" pitchFamily="34" charset="0"/>
              <a:buChar char="•"/>
            </a:pPr>
            <a:r>
              <a:rPr lang="en-ID" sz="1600" dirty="0"/>
              <a:t>New branches have unpredictable growth rate and workload.</a:t>
            </a:r>
          </a:p>
          <a:p>
            <a:pPr marL="285750" indent="-285750">
              <a:buFont typeface="Arial" panose="020B0604020202020204" pitchFamily="34" charset="0"/>
              <a:buChar char="•"/>
            </a:pPr>
            <a:r>
              <a:rPr lang="en-ID" sz="1600" dirty="0"/>
              <a:t>De-Centralized server need more manpower, investment, and maintenance cost.</a:t>
            </a:r>
          </a:p>
          <a:p>
            <a:pPr marL="285750" indent="-285750">
              <a:buFont typeface="Arial" panose="020B0604020202020204" pitchFamily="34" charset="0"/>
              <a:buChar char="•"/>
            </a:pPr>
            <a:r>
              <a:rPr lang="en-ID" sz="1600" dirty="0"/>
              <a:t>Centralized server using virtual machine is not effective as it will make database and application become huge.</a:t>
            </a:r>
          </a:p>
          <a:p>
            <a:pPr marL="285750" indent="-285750">
              <a:buFont typeface="Arial" panose="020B0604020202020204" pitchFamily="34" charset="0"/>
              <a:buChar char="•"/>
            </a:pPr>
            <a:r>
              <a:rPr lang="en-ID" sz="1600" dirty="0"/>
              <a:t>Need trusted support from vendor because healthcare business runs 24/7 without downtime.</a:t>
            </a:r>
          </a:p>
          <a:p>
            <a:pPr marL="285750" indent="-285750">
              <a:buFont typeface="Arial" panose="020B0604020202020204" pitchFamily="34" charset="0"/>
              <a:buChar char="•"/>
            </a:pPr>
            <a:r>
              <a:rPr lang="en-ID" sz="1600" dirty="0"/>
              <a:t>Need to find cost effective solution even more because of the pandemic.</a:t>
            </a:r>
          </a:p>
        </p:txBody>
      </p:sp>
    </p:spTree>
    <p:extLst>
      <p:ext uri="{BB962C8B-B14F-4D97-AF65-F5344CB8AC3E}">
        <p14:creationId xmlns:p14="http://schemas.microsoft.com/office/powerpoint/2010/main" val="2890485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1609050" y="790108"/>
            <a:ext cx="2404150" cy="2377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9691" y="891707"/>
            <a:ext cx="2142869" cy="1200329"/>
          </a:xfrm>
          <a:prstGeom prst="rect">
            <a:avLst/>
          </a:prstGeom>
          <a:noFill/>
        </p:spPr>
        <p:txBody>
          <a:bodyPr wrap="square" rtlCol="0">
            <a:spAutoFit/>
          </a:bodyPr>
          <a:lstStyle/>
          <a:p>
            <a:pPr algn="ctr"/>
            <a:r>
              <a:rPr lang="en-US" altLang="zh-CN" sz="7200" b="1" dirty="0">
                <a:ln w="28575">
                  <a:noFill/>
                </a:ln>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7200" b="1" dirty="0">
              <a:ln w="28575">
                <a:noFill/>
              </a:ln>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5" name="直接连接符 4"/>
          <p:cNvCxnSpPr/>
          <p:nvPr/>
        </p:nvCxnSpPr>
        <p:spPr>
          <a:xfrm>
            <a:off x="2017956" y="2078182"/>
            <a:ext cx="15863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777272" y="2214556"/>
            <a:ext cx="2067706" cy="707886"/>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cs typeface="+mn-ea"/>
                <a:sym typeface="+mn-lt"/>
              </a:rPr>
              <a:t>How to Influence</a:t>
            </a:r>
            <a:endParaRPr lang="zh-CN" altLang="en-US" sz="2000" b="1" dirty="0">
              <a:solidFill>
                <a:schemeClr val="bg1"/>
              </a:solidFill>
              <a:latin typeface="Century Gothic" panose="020B0502020202020204" pitchFamily="34" charset="0"/>
              <a:ea typeface="微软雅黑" panose="020B0503020204020204" pitchFamily="34" charset="-122"/>
              <a:cs typeface="+mn-ea"/>
              <a:sym typeface="+mn-lt"/>
            </a:endParaRPr>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8" y="0"/>
            <a:ext cx="2074679" cy="948473"/>
          </a:xfrm>
          <a:prstGeom prst="rect">
            <a:avLst/>
          </a:prstGeom>
        </p:spPr>
      </p:pic>
    </p:spTree>
    <p:extLst>
      <p:ext uri="{BB962C8B-B14F-4D97-AF65-F5344CB8AC3E}">
        <p14:creationId xmlns:p14="http://schemas.microsoft.com/office/powerpoint/2010/main" val="3232457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D87B94-8FCA-4DF2-9C67-C37CEA2D1564}"/>
              </a:ext>
            </a:extLst>
          </p:cNvPr>
          <p:cNvSpPr>
            <a:spLocks noGrp="1"/>
          </p:cNvSpPr>
          <p:nvPr>
            <p:ph type="sldNum" sz="quarter" idx="12"/>
          </p:nvPr>
        </p:nvSpPr>
        <p:spPr/>
        <p:txBody>
          <a:bodyPr/>
          <a:lstStyle/>
          <a:p>
            <a:fld id="{795C62BC-63D8-4176-937B-D5EBCAA09FF2}" type="slidenum">
              <a:rPr lang="zh-CN" altLang="en-US" smtClean="0"/>
              <a:t>7</a:t>
            </a:fld>
            <a:endParaRPr lang="zh-CN" altLang="en-US"/>
          </a:p>
        </p:txBody>
      </p:sp>
      <p:sp>
        <p:nvSpPr>
          <p:cNvPr id="3" name="Title 2">
            <a:extLst>
              <a:ext uri="{FF2B5EF4-FFF2-40B4-BE49-F238E27FC236}">
                <a16:creationId xmlns:a16="http://schemas.microsoft.com/office/drawing/2014/main" id="{5BC063B2-011B-46C7-BA27-59D926DC2A08}"/>
              </a:ext>
            </a:extLst>
          </p:cNvPr>
          <p:cNvSpPr>
            <a:spLocks noGrp="1"/>
          </p:cNvSpPr>
          <p:nvPr>
            <p:ph type="title"/>
          </p:nvPr>
        </p:nvSpPr>
        <p:spPr/>
        <p:txBody>
          <a:bodyPr/>
          <a:lstStyle/>
          <a:p>
            <a:r>
              <a:rPr lang="en-US" dirty="0"/>
              <a:t>How to influence Decision Maker</a:t>
            </a:r>
            <a:endParaRPr lang="en-ID" dirty="0"/>
          </a:p>
        </p:txBody>
      </p:sp>
      <p:sp>
        <p:nvSpPr>
          <p:cNvPr id="4" name="TextBox 3">
            <a:extLst>
              <a:ext uri="{FF2B5EF4-FFF2-40B4-BE49-F238E27FC236}">
                <a16:creationId xmlns:a16="http://schemas.microsoft.com/office/drawing/2014/main" id="{8F8491A1-735A-4A3A-B9ED-08D2F993313D}"/>
              </a:ext>
            </a:extLst>
          </p:cNvPr>
          <p:cNvSpPr txBox="1"/>
          <p:nvPr/>
        </p:nvSpPr>
        <p:spPr>
          <a:xfrm>
            <a:off x="483577" y="1186962"/>
            <a:ext cx="11465169" cy="1815882"/>
          </a:xfrm>
          <a:prstGeom prst="rect">
            <a:avLst/>
          </a:prstGeom>
          <a:noFill/>
        </p:spPr>
        <p:txBody>
          <a:bodyPr wrap="square" rtlCol="0">
            <a:spAutoFit/>
          </a:bodyPr>
          <a:lstStyle/>
          <a:p>
            <a:r>
              <a:rPr lang="en-US" sz="1600" dirty="0"/>
              <a:t>Technical:</a:t>
            </a:r>
          </a:p>
          <a:p>
            <a:pPr marL="285750" indent="-285750">
              <a:buFont typeface="Arial" panose="020B0604020202020204" pitchFamily="34" charset="0"/>
              <a:buChar char="•"/>
            </a:pPr>
            <a:r>
              <a:rPr lang="en-US" sz="1600" dirty="0"/>
              <a:t>We don’t have any other option because of no materials ready from HQ regarding the new PaaS solution, so the only way to influence is to do POC. We do POC with full support from FAE and HQ team to fulfill customer testing requirement. In the POC process we do the POC not only with Infrastructure team but also with Software Development team from JEC. This is new for us and both PM and FAE don’t have any experience in K8s and Software Development, so we can only rely on HQ. With the IT Head as the main PIC and decision maker for this Project.</a:t>
            </a:r>
            <a:endParaRPr lang="en-ID" sz="1600" dirty="0"/>
          </a:p>
        </p:txBody>
      </p:sp>
      <p:pic>
        <p:nvPicPr>
          <p:cNvPr id="6" name="Picture 5">
            <a:extLst>
              <a:ext uri="{FF2B5EF4-FFF2-40B4-BE49-F238E27FC236}">
                <a16:creationId xmlns:a16="http://schemas.microsoft.com/office/drawing/2014/main" id="{FA7A4A3B-2A4F-4B2B-945B-E863B3D6C60A}"/>
              </a:ext>
            </a:extLst>
          </p:cNvPr>
          <p:cNvPicPr>
            <a:picLocks noChangeAspect="1"/>
          </p:cNvPicPr>
          <p:nvPr/>
        </p:nvPicPr>
        <p:blipFill>
          <a:blip r:embed="rId2"/>
          <a:stretch>
            <a:fillRect/>
          </a:stretch>
        </p:blipFill>
        <p:spPr>
          <a:xfrm>
            <a:off x="848291" y="2952483"/>
            <a:ext cx="5543717" cy="3192606"/>
          </a:xfrm>
          <a:prstGeom prst="rect">
            <a:avLst/>
          </a:prstGeom>
        </p:spPr>
      </p:pic>
    </p:spTree>
    <p:extLst>
      <p:ext uri="{BB962C8B-B14F-4D97-AF65-F5344CB8AC3E}">
        <p14:creationId xmlns:p14="http://schemas.microsoft.com/office/powerpoint/2010/main" val="3341813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D87B94-8FCA-4DF2-9C67-C37CEA2D1564}"/>
              </a:ext>
            </a:extLst>
          </p:cNvPr>
          <p:cNvSpPr>
            <a:spLocks noGrp="1"/>
          </p:cNvSpPr>
          <p:nvPr>
            <p:ph type="sldNum" sz="quarter" idx="12"/>
          </p:nvPr>
        </p:nvSpPr>
        <p:spPr/>
        <p:txBody>
          <a:bodyPr/>
          <a:lstStyle/>
          <a:p>
            <a:fld id="{795C62BC-63D8-4176-937B-D5EBCAA09FF2}" type="slidenum">
              <a:rPr lang="zh-CN" altLang="en-US" smtClean="0"/>
              <a:t>8</a:t>
            </a:fld>
            <a:endParaRPr lang="zh-CN" altLang="en-US"/>
          </a:p>
        </p:txBody>
      </p:sp>
      <p:sp>
        <p:nvSpPr>
          <p:cNvPr id="3" name="Title 2">
            <a:extLst>
              <a:ext uri="{FF2B5EF4-FFF2-40B4-BE49-F238E27FC236}">
                <a16:creationId xmlns:a16="http://schemas.microsoft.com/office/drawing/2014/main" id="{5BC063B2-011B-46C7-BA27-59D926DC2A08}"/>
              </a:ext>
            </a:extLst>
          </p:cNvPr>
          <p:cNvSpPr>
            <a:spLocks noGrp="1"/>
          </p:cNvSpPr>
          <p:nvPr>
            <p:ph type="title"/>
          </p:nvPr>
        </p:nvSpPr>
        <p:spPr/>
        <p:txBody>
          <a:bodyPr/>
          <a:lstStyle/>
          <a:p>
            <a:r>
              <a:rPr lang="en-US" dirty="0"/>
              <a:t>How to influence Decision Maker</a:t>
            </a:r>
            <a:endParaRPr lang="en-ID" dirty="0"/>
          </a:p>
        </p:txBody>
      </p:sp>
      <p:sp>
        <p:nvSpPr>
          <p:cNvPr id="4" name="TextBox 3">
            <a:extLst>
              <a:ext uri="{FF2B5EF4-FFF2-40B4-BE49-F238E27FC236}">
                <a16:creationId xmlns:a16="http://schemas.microsoft.com/office/drawing/2014/main" id="{8F8491A1-735A-4A3A-B9ED-08D2F993313D}"/>
              </a:ext>
            </a:extLst>
          </p:cNvPr>
          <p:cNvSpPr txBox="1"/>
          <p:nvPr/>
        </p:nvSpPr>
        <p:spPr>
          <a:xfrm>
            <a:off x="483577" y="1186962"/>
            <a:ext cx="11465169" cy="2862322"/>
          </a:xfrm>
          <a:prstGeom prst="rect">
            <a:avLst/>
          </a:prstGeom>
          <a:noFill/>
        </p:spPr>
        <p:txBody>
          <a:bodyPr wrap="square" rtlCol="0">
            <a:spAutoFit/>
          </a:bodyPr>
          <a:lstStyle/>
          <a:p>
            <a:r>
              <a:rPr lang="en-US" dirty="0"/>
              <a:t>Business Perspective:</a:t>
            </a:r>
          </a:p>
          <a:p>
            <a:pPr marL="285750" indent="-285750">
              <a:buFont typeface="Arial" panose="020B0604020202020204" pitchFamily="34" charset="0"/>
              <a:buChar char="•"/>
            </a:pPr>
            <a:r>
              <a:rPr lang="en-US" dirty="0"/>
              <a:t>We make sure that our proposed PaaS solution is competitive price comparing with the 3</a:t>
            </a:r>
            <a:r>
              <a:rPr lang="en-US" baseline="30000" dirty="0"/>
              <a:t>rd</a:t>
            </a:r>
            <a:r>
              <a:rPr lang="en-US" dirty="0"/>
              <a:t> party K8s developer</a:t>
            </a:r>
          </a:p>
          <a:p>
            <a:pPr marL="285750" indent="-285750">
              <a:buFont typeface="Arial" panose="020B0604020202020204" pitchFamily="34" charset="0"/>
              <a:buChar char="•"/>
            </a:pPr>
            <a:r>
              <a:rPr lang="en-US" dirty="0"/>
              <a:t>We give 100% priority support for this new </a:t>
            </a:r>
            <a:r>
              <a:rPr lang="en-US" dirty="0" err="1"/>
              <a:t>Sangfor</a:t>
            </a:r>
            <a:r>
              <a:rPr lang="en-US" dirty="0"/>
              <a:t> PaaS Solution and help them developing their new microservices application.</a:t>
            </a:r>
          </a:p>
          <a:p>
            <a:pPr marL="285750" indent="-285750">
              <a:buFont typeface="Arial" panose="020B0604020202020204" pitchFamily="34" charset="0"/>
              <a:buChar char="•"/>
            </a:pPr>
            <a:r>
              <a:rPr lang="en-US" dirty="0"/>
              <a:t>We promise them to using the PaaS Solution using our demo first until their purchased had been arrived</a:t>
            </a:r>
          </a:p>
          <a:p>
            <a:pPr marL="285750" indent="-285750">
              <a:buFont typeface="Arial" panose="020B0604020202020204" pitchFamily="34" charset="0"/>
              <a:buChar char="•"/>
            </a:pPr>
            <a:r>
              <a:rPr lang="en-US" dirty="0"/>
              <a:t>Maintain the relationship with the customer IT Head</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ID" dirty="0"/>
          </a:p>
        </p:txBody>
      </p:sp>
    </p:spTree>
    <p:extLst>
      <p:ext uri="{BB962C8B-B14F-4D97-AF65-F5344CB8AC3E}">
        <p14:creationId xmlns:p14="http://schemas.microsoft.com/office/powerpoint/2010/main" val="4228312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1609050" y="790108"/>
            <a:ext cx="2404150" cy="2377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739691" y="891707"/>
            <a:ext cx="2142869" cy="1200329"/>
          </a:xfrm>
          <a:prstGeom prst="rect">
            <a:avLst/>
          </a:prstGeom>
          <a:noFill/>
        </p:spPr>
        <p:txBody>
          <a:bodyPr wrap="square" rtlCol="0">
            <a:spAutoFit/>
          </a:bodyPr>
          <a:lstStyle/>
          <a:p>
            <a:pPr algn="ctr"/>
            <a:r>
              <a:rPr lang="en-US" altLang="zh-CN" sz="7200" b="1" dirty="0">
                <a:ln w="28575">
                  <a:noFill/>
                </a:ln>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7200" b="1" dirty="0">
              <a:ln w="28575">
                <a:noFill/>
              </a:ln>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5" name="直接连接符 4"/>
          <p:cNvCxnSpPr/>
          <p:nvPr/>
        </p:nvCxnSpPr>
        <p:spPr>
          <a:xfrm>
            <a:off x="2017956" y="2078182"/>
            <a:ext cx="158633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777272" y="2214556"/>
            <a:ext cx="2067706" cy="707886"/>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cs typeface="+mn-ea"/>
                <a:sym typeface="+mn-lt"/>
              </a:rPr>
              <a:t>Solution Proposal</a:t>
            </a:r>
            <a:endParaRPr lang="zh-CN" altLang="en-US" sz="2000" b="1" dirty="0">
              <a:solidFill>
                <a:schemeClr val="bg1"/>
              </a:solidFill>
              <a:latin typeface="Century Gothic" panose="020B0502020202020204" pitchFamily="34" charset="0"/>
              <a:ea typeface="微软雅黑" panose="020B0503020204020204" pitchFamily="34" charset="-122"/>
              <a:cs typeface="+mn-ea"/>
              <a:sym typeface="+mn-lt"/>
            </a:endParaRPr>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8" y="0"/>
            <a:ext cx="2074679" cy="948473"/>
          </a:xfrm>
          <a:prstGeom prst="rect">
            <a:avLst/>
          </a:prstGeom>
        </p:spPr>
      </p:pic>
    </p:spTree>
    <p:extLst>
      <p:ext uri="{BB962C8B-B14F-4D97-AF65-F5344CB8AC3E}">
        <p14:creationId xmlns:p14="http://schemas.microsoft.com/office/powerpoint/2010/main" val="929196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1D87B94-8FCA-4DF2-9C67-C37CEA2D1564}"/>
              </a:ext>
            </a:extLst>
          </p:cNvPr>
          <p:cNvSpPr>
            <a:spLocks noGrp="1"/>
          </p:cNvSpPr>
          <p:nvPr>
            <p:ph type="sldNum" sz="quarter" idx="12"/>
          </p:nvPr>
        </p:nvSpPr>
        <p:spPr/>
        <p:txBody>
          <a:bodyPr/>
          <a:lstStyle/>
          <a:p>
            <a:fld id="{795C62BC-63D8-4176-937B-D5EBCAA09FF2}" type="slidenum">
              <a:rPr lang="zh-CN" altLang="en-US" smtClean="0"/>
              <a:t>10</a:t>
            </a:fld>
            <a:endParaRPr lang="zh-CN" altLang="en-US"/>
          </a:p>
        </p:txBody>
      </p:sp>
      <p:sp>
        <p:nvSpPr>
          <p:cNvPr id="3" name="Title 2">
            <a:extLst>
              <a:ext uri="{FF2B5EF4-FFF2-40B4-BE49-F238E27FC236}">
                <a16:creationId xmlns:a16="http://schemas.microsoft.com/office/drawing/2014/main" id="{5BC063B2-011B-46C7-BA27-59D926DC2A08}"/>
              </a:ext>
            </a:extLst>
          </p:cNvPr>
          <p:cNvSpPr>
            <a:spLocks noGrp="1"/>
          </p:cNvSpPr>
          <p:nvPr>
            <p:ph type="title"/>
          </p:nvPr>
        </p:nvSpPr>
        <p:spPr/>
        <p:txBody>
          <a:bodyPr/>
          <a:lstStyle/>
          <a:p>
            <a:r>
              <a:rPr lang="en-US" dirty="0"/>
              <a:t>Solution Proposal</a:t>
            </a:r>
            <a:endParaRPr lang="en-ID" dirty="0"/>
          </a:p>
        </p:txBody>
      </p:sp>
      <p:sp>
        <p:nvSpPr>
          <p:cNvPr id="4" name="TextBox 3">
            <a:extLst>
              <a:ext uri="{FF2B5EF4-FFF2-40B4-BE49-F238E27FC236}">
                <a16:creationId xmlns:a16="http://schemas.microsoft.com/office/drawing/2014/main" id="{8F8491A1-735A-4A3A-B9ED-08D2F993313D}"/>
              </a:ext>
            </a:extLst>
          </p:cNvPr>
          <p:cNvSpPr txBox="1"/>
          <p:nvPr/>
        </p:nvSpPr>
        <p:spPr>
          <a:xfrm>
            <a:off x="483577" y="1186962"/>
            <a:ext cx="4589585" cy="4031873"/>
          </a:xfrm>
          <a:prstGeom prst="rect">
            <a:avLst/>
          </a:prstGeom>
          <a:noFill/>
        </p:spPr>
        <p:txBody>
          <a:bodyPr wrap="square" rtlCol="0">
            <a:spAutoFit/>
          </a:bodyPr>
          <a:lstStyle/>
          <a:p>
            <a:pPr marL="285750" indent="-285750">
              <a:buFont typeface="Arial" panose="020B0604020202020204" pitchFamily="34" charset="0"/>
              <a:buChar char="•"/>
            </a:pPr>
            <a:r>
              <a:rPr lang="en-US" sz="1600" dirty="0"/>
              <a:t>This is new solution with no material ready yet at that time, we need to send the pricing in September 2020. So, to do the sizing we rely 100% on HQ team.</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a:p>
          <a:p>
            <a:endParaRPr lang="en-US" sz="1600" dirty="0"/>
          </a:p>
          <a:p>
            <a:pPr marL="285750" indent="-285750">
              <a:buFont typeface="Arial" panose="020B0604020202020204" pitchFamily="34" charset="0"/>
              <a:buChar char="•"/>
            </a:pPr>
            <a:r>
              <a:rPr lang="en-US" sz="1600" dirty="0"/>
              <a:t>We proposed 2 nodes separate clusters for the new PaaS environment.</a:t>
            </a:r>
            <a:endParaRPr lang="en-ID" sz="1600" dirty="0"/>
          </a:p>
        </p:txBody>
      </p:sp>
      <p:pic>
        <p:nvPicPr>
          <p:cNvPr id="8" name="Picture 7">
            <a:extLst>
              <a:ext uri="{FF2B5EF4-FFF2-40B4-BE49-F238E27FC236}">
                <a16:creationId xmlns:a16="http://schemas.microsoft.com/office/drawing/2014/main" id="{06C70E91-8644-4F89-9624-EBC99D34B0C0}"/>
              </a:ext>
            </a:extLst>
          </p:cNvPr>
          <p:cNvPicPr>
            <a:picLocks noChangeAspect="1"/>
          </p:cNvPicPr>
          <p:nvPr/>
        </p:nvPicPr>
        <p:blipFill>
          <a:blip r:embed="rId2"/>
          <a:stretch>
            <a:fillRect/>
          </a:stretch>
        </p:blipFill>
        <p:spPr>
          <a:xfrm>
            <a:off x="5844000" y="1292468"/>
            <a:ext cx="6173717" cy="4124775"/>
          </a:xfrm>
          <a:prstGeom prst="rect">
            <a:avLst/>
          </a:prstGeom>
        </p:spPr>
      </p:pic>
      <p:pic>
        <p:nvPicPr>
          <p:cNvPr id="10" name="Picture 9">
            <a:extLst>
              <a:ext uri="{FF2B5EF4-FFF2-40B4-BE49-F238E27FC236}">
                <a16:creationId xmlns:a16="http://schemas.microsoft.com/office/drawing/2014/main" id="{622D090B-EF4D-418A-8248-EAFD937C8DEE}"/>
              </a:ext>
            </a:extLst>
          </p:cNvPr>
          <p:cNvPicPr>
            <a:picLocks noChangeAspect="1"/>
          </p:cNvPicPr>
          <p:nvPr/>
        </p:nvPicPr>
        <p:blipFill rotWithShape="1">
          <a:blip r:embed="rId3"/>
          <a:srcRect r="7506"/>
          <a:stretch/>
        </p:blipFill>
        <p:spPr>
          <a:xfrm>
            <a:off x="308317" y="2294881"/>
            <a:ext cx="5283591" cy="2268238"/>
          </a:xfrm>
          <a:prstGeom prst="rect">
            <a:avLst/>
          </a:prstGeom>
        </p:spPr>
      </p:pic>
    </p:spTree>
    <p:extLst>
      <p:ext uri="{BB962C8B-B14F-4D97-AF65-F5344CB8AC3E}">
        <p14:creationId xmlns:p14="http://schemas.microsoft.com/office/powerpoint/2010/main" val="92988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5778E0-804C-4290-8A98-B736E708F342}"/>
              </a:ext>
            </a:extLst>
          </p:cNvPr>
          <p:cNvSpPr>
            <a:spLocks noGrp="1"/>
          </p:cNvSpPr>
          <p:nvPr>
            <p:ph type="sldNum" sz="quarter" idx="12"/>
          </p:nvPr>
        </p:nvSpPr>
        <p:spPr/>
        <p:txBody>
          <a:bodyPr/>
          <a:lstStyle/>
          <a:p>
            <a:fld id="{795C62BC-63D8-4176-937B-D5EBCAA09FF2}" type="slidenum">
              <a:rPr lang="zh-CN" altLang="en-US" smtClean="0"/>
              <a:t>11</a:t>
            </a:fld>
            <a:endParaRPr lang="zh-CN" altLang="en-US"/>
          </a:p>
        </p:txBody>
      </p:sp>
      <p:sp>
        <p:nvSpPr>
          <p:cNvPr id="3" name="Title 2">
            <a:extLst>
              <a:ext uri="{FF2B5EF4-FFF2-40B4-BE49-F238E27FC236}">
                <a16:creationId xmlns:a16="http://schemas.microsoft.com/office/drawing/2014/main" id="{B07B14FA-54E4-44BE-8A60-46FC8D664639}"/>
              </a:ext>
            </a:extLst>
          </p:cNvPr>
          <p:cNvSpPr>
            <a:spLocks noGrp="1"/>
          </p:cNvSpPr>
          <p:nvPr>
            <p:ph type="title"/>
          </p:nvPr>
        </p:nvSpPr>
        <p:spPr/>
        <p:txBody>
          <a:bodyPr/>
          <a:lstStyle/>
          <a:p>
            <a:r>
              <a:rPr lang="en-US" dirty="0"/>
              <a:t>The Result</a:t>
            </a:r>
            <a:endParaRPr lang="en-ID" dirty="0"/>
          </a:p>
        </p:txBody>
      </p:sp>
      <p:sp>
        <p:nvSpPr>
          <p:cNvPr id="5" name="TextBox 4">
            <a:extLst>
              <a:ext uri="{FF2B5EF4-FFF2-40B4-BE49-F238E27FC236}">
                <a16:creationId xmlns:a16="http://schemas.microsoft.com/office/drawing/2014/main" id="{45B8D2ED-6C75-4249-9A89-D4CD4C3B321B}"/>
              </a:ext>
            </a:extLst>
          </p:cNvPr>
          <p:cNvSpPr txBox="1"/>
          <p:nvPr/>
        </p:nvSpPr>
        <p:spPr>
          <a:xfrm>
            <a:off x="323116" y="4507234"/>
            <a:ext cx="8952767" cy="2308324"/>
          </a:xfrm>
          <a:prstGeom prst="rect">
            <a:avLst/>
          </a:prstGeom>
          <a:noFill/>
        </p:spPr>
        <p:txBody>
          <a:bodyPr wrap="square">
            <a:spAutoFit/>
          </a:bodyPr>
          <a:lstStyle/>
          <a:p>
            <a:pPr algn="l" fontAlgn="base"/>
            <a:endParaRPr lang="en-ID" sz="1600" b="1" i="0" dirty="0">
              <a:solidFill>
                <a:srgbClr val="000000"/>
              </a:solidFill>
              <a:effectLst/>
              <a:latin typeface="Segoe UI" panose="020B0502040204020203" pitchFamily="34" charset="0"/>
            </a:endParaRPr>
          </a:p>
          <a:p>
            <a:pPr algn="l" fontAlgn="base"/>
            <a:r>
              <a:rPr lang="en-ID" sz="1600" b="1" i="0" dirty="0">
                <a:solidFill>
                  <a:srgbClr val="000000"/>
                </a:solidFill>
                <a:effectLst/>
                <a:latin typeface="Segoe UI" panose="020B0502040204020203" pitchFamily="34" charset="0"/>
              </a:rPr>
              <a:t>Website:</a:t>
            </a:r>
            <a:r>
              <a:rPr lang="en-ID" sz="1600" b="0" i="0" dirty="0">
                <a:solidFill>
                  <a:srgbClr val="000000"/>
                </a:solidFill>
                <a:effectLst/>
                <a:latin typeface="Segoe UI" panose="020B0502040204020203" pitchFamily="34" charset="0"/>
              </a:rPr>
              <a:t> </a:t>
            </a:r>
            <a:r>
              <a:rPr lang="en-ID" sz="1600" b="0" i="0" dirty="0">
                <a:solidFill>
                  <a:srgbClr val="000000"/>
                </a:solidFill>
                <a:effectLst/>
                <a:latin typeface="Segoe UI" panose="020B0502040204020203" pitchFamily="34" charset="0"/>
                <a:hlinkClick r:id="rId2"/>
              </a:rPr>
              <a:t>https://www.sangfor.com/en/info-center/video-center/sangfor-hci-customer-success-jakarta-eye-center-indonesia-2</a:t>
            </a:r>
            <a:endParaRPr lang="en-ID" sz="1600" b="0" i="0" dirty="0">
              <a:solidFill>
                <a:srgbClr val="000000"/>
              </a:solidFill>
              <a:effectLst/>
              <a:latin typeface="Calibri" panose="020F0502020204030204" pitchFamily="34" charset="0"/>
            </a:endParaRPr>
          </a:p>
          <a:p>
            <a:pPr algn="l" fontAlgn="base"/>
            <a:r>
              <a:rPr lang="en-ID" sz="1600" b="1" i="0" dirty="0">
                <a:solidFill>
                  <a:srgbClr val="000000"/>
                </a:solidFill>
                <a:effectLst/>
                <a:latin typeface="Segoe UI" panose="020B0502040204020203" pitchFamily="34" charset="0"/>
              </a:rPr>
              <a:t>YouTube: </a:t>
            </a:r>
            <a:r>
              <a:rPr lang="en-ID" sz="1600" b="0" i="0" dirty="0">
                <a:solidFill>
                  <a:srgbClr val="000000"/>
                </a:solidFill>
                <a:effectLst/>
                <a:latin typeface="Segoe UI" panose="020B0502040204020203" pitchFamily="34" charset="0"/>
                <a:hlinkClick r:id="rId3"/>
              </a:rPr>
              <a:t>https://youtu.be/RM0KEtKPKeY</a:t>
            </a:r>
            <a:endParaRPr lang="en-ID" sz="1600" b="0" i="0" dirty="0">
              <a:solidFill>
                <a:srgbClr val="000000"/>
              </a:solidFill>
              <a:effectLst/>
              <a:latin typeface="Calibri" panose="020F0502020204030204" pitchFamily="34" charset="0"/>
            </a:endParaRPr>
          </a:p>
          <a:p>
            <a:pPr algn="l" fontAlgn="base"/>
            <a:r>
              <a:rPr lang="en-ID" sz="1600" b="1" i="0" dirty="0">
                <a:solidFill>
                  <a:srgbClr val="000000"/>
                </a:solidFill>
                <a:effectLst/>
                <a:latin typeface="Calibri" panose="020F0502020204030204" pitchFamily="34" charset="0"/>
              </a:rPr>
              <a:t>Facebook:</a:t>
            </a:r>
            <a:r>
              <a:rPr lang="en-ID" sz="1600" b="0" i="0" dirty="0">
                <a:solidFill>
                  <a:srgbClr val="000000"/>
                </a:solidFill>
                <a:effectLst/>
                <a:latin typeface="Calibri" panose="020F0502020204030204" pitchFamily="34" charset="0"/>
              </a:rPr>
              <a:t> </a:t>
            </a:r>
            <a:r>
              <a:rPr lang="en-ID" sz="1600" b="0" i="0" dirty="0">
                <a:solidFill>
                  <a:srgbClr val="000000"/>
                </a:solidFill>
                <a:effectLst/>
                <a:latin typeface="Calibri" panose="020F0502020204030204" pitchFamily="34" charset="0"/>
                <a:hlinkClick r:id="rId4"/>
              </a:rPr>
              <a:t>https://www.facebook.com/Sangfor/posts/4899305053415152</a:t>
            </a:r>
            <a:endParaRPr lang="en-ID" sz="1600" b="0" i="0" dirty="0">
              <a:solidFill>
                <a:srgbClr val="000000"/>
              </a:solidFill>
              <a:effectLst/>
              <a:latin typeface="Calibri" panose="020F0502020204030204" pitchFamily="34" charset="0"/>
            </a:endParaRPr>
          </a:p>
          <a:p>
            <a:pPr algn="l" fontAlgn="base"/>
            <a:r>
              <a:rPr lang="en-ID" sz="1600" b="1" i="0" dirty="0">
                <a:solidFill>
                  <a:srgbClr val="000000"/>
                </a:solidFill>
                <a:effectLst/>
                <a:latin typeface="Calibri" panose="020F0502020204030204" pitchFamily="34" charset="0"/>
              </a:rPr>
              <a:t>LinkedIn: </a:t>
            </a:r>
            <a:r>
              <a:rPr lang="en-ID" sz="1600" b="0" i="0" dirty="0">
                <a:solidFill>
                  <a:srgbClr val="000000"/>
                </a:solidFill>
                <a:effectLst/>
                <a:latin typeface="Calibri" panose="020F0502020204030204" pitchFamily="34" charset="0"/>
                <a:hlinkClick r:id="rId5"/>
              </a:rPr>
              <a:t>https://www.linkedin.com/feed/update/urn:li:activity:6803526406434361344/</a:t>
            </a:r>
            <a:endParaRPr lang="en-ID" sz="1600" b="0" i="0" dirty="0">
              <a:solidFill>
                <a:srgbClr val="000000"/>
              </a:solidFill>
              <a:effectLst/>
              <a:latin typeface="Calibri" panose="020F0502020204030204" pitchFamily="34" charset="0"/>
            </a:endParaRPr>
          </a:p>
          <a:p>
            <a:pPr algn="l" fontAlgn="base"/>
            <a:r>
              <a:rPr lang="en-ID" sz="1600" b="1" i="0" dirty="0">
                <a:solidFill>
                  <a:srgbClr val="000000"/>
                </a:solidFill>
                <a:effectLst/>
                <a:latin typeface="Calibri" panose="020F0502020204030204" pitchFamily="34" charset="0"/>
              </a:rPr>
              <a:t>Twitter:</a:t>
            </a:r>
            <a:r>
              <a:rPr lang="en-ID" sz="1600" b="0" i="0" dirty="0">
                <a:solidFill>
                  <a:srgbClr val="000000"/>
                </a:solidFill>
                <a:effectLst/>
                <a:latin typeface="Calibri" panose="020F0502020204030204" pitchFamily="34" charset="0"/>
              </a:rPr>
              <a:t> </a:t>
            </a:r>
            <a:r>
              <a:rPr lang="en-ID" sz="1600" b="0" i="0" dirty="0">
                <a:solidFill>
                  <a:srgbClr val="000000"/>
                </a:solidFill>
                <a:effectLst/>
                <a:latin typeface="Calibri" panose="020F0502020204030204" pitchFamily="34" charset="0"/>
                <a:hlinkClick r:id="rId6"/>
              </a:rPr>
              <a:t>https://twitter.com/SANGFOR/status/1397761039232421888</a:t>
            </a:r>
            <a:endParaRPr lang="en-ID" sz="1600" b="0" i="0" dirty="0">
              <a:solidFill>
                <a:srgbClr val="000000"/>
              </a:solidFill>
              <a:effectLst/>
              <a:latin typeface="Calibri" panose="020F0502020204030204" pitchFamily="34" charset="0"/>
            </a:endParaRPr>
          </a:p>
          <a:p>
            <a:br>
              <a:rPr lang="en-ID" sz="1600" dirty="0"/>
            </a:br>
            <a:endParaRPr lang="en-ID" sz="1600" dirty="0"/>
          </a:p>
        </p:txBody>
      </p:sp>
      <p:pic>
        <p:nvPicPr>
          <p:cNvPr id="7" name="Picture 6">
            <a:extLst>
              <a:ext uri="{FF2B5EF4-FFF2-40B4-BE49-F238E27FC236}">
                <a16:creationId xmlns:a16="http://schemas.microsoft.com/office/drawing/2014/main" id="{C566A212-E372-4D99-BC4E-C06236C9BB7C}"/>
              </a:ext>
            </a:extLst>
          </p:cNvPr>
          <p:cNvPicPr>
            <a:picLocks noChangeAspect="1"/>
          </p:cNvPicPr>
          <p:nvPr/>
        </p:nvPicPr>
        <p:blipFill>
          <a:blip r:embed="rId7"/>
          <a:stretch>
            <a:fillRect/>
          </a:stretch>
        </p:blipFill>
        <p:spPr>
          <a:xfrm>
            <a:off x="323116" y="856402"/>
            <a:ext cx="6628904" cy="3729116"/>
          </a:xfrm>
          <a:prstGeom prst="rect">
            <a:avLst/>
          </a:prstGeom>
        </p:spPr>
      </p:pic>
      <p:sp>
        <p:nvSpPr>
          <p:cNvPr id="8" name="TextBox 7">
            <a:extLst>
              <a:ext uri="{FF2B5EF4-FFF2-40B4-BE49-F238E27FC236}">
                <a16:creationId xmlns:a16="http://schemas.microsoft.com/office/drawing/2014/main" id="{79D3DFAB-0FFB-4941-B55A-6B6316BEDC49}"/>
              </a:ext>
            </a:extLst>
          </p:cNvPr>
          <p:cNvSpPr txBox="1"/>
          <p:nvPr/>
        </p:nvSpPr>
        <p:spPr>
          <a:xfrm>
            <a:off x="7244862" y="958362"/>
            <a:ext cx="4835769" cy="2031325"/>
          </a:xfrm>
          <a:prstGeom prst="rect">
            <a:avLst/>
          </a:prstGeom>
          <a:noFill/>
        </p:spPr>
        <p:txBody>
          <a:bodyPr wrap="square" rtlCol="0">
            <a:spAutoFit/>
          </a:bodyPr>
          <a:lstStyle/>
          <a:p>
            <a:pPr marL="285750" indent="-285750">
              <a:buFont typeface="Arial" panose="020B0604020202020204" pitchFamily="34" charset="0"/>
              <a:buChar char="•"/>
            </a:pPr>
            <a:r>
              <a:rPr lang="en-US" sz="1400" dirty="0"/>
              <a:t>in the first 3 months they do testing and development of their new application in </a:t>
            </a:r>
            <a:r>
              <a:rPr lang="en-US" sz="1400" dirty="0" err="1"/>
              <a:t>Sangfor</a:t>
            </a:r>
            <a:r>
              <a:rPr lang="en-US" sz="1400" dirty="0"/>
              <a:t> </a:t>
            </a:r>
            <a:r>
              <a:rPr lang="en-US" sz="1400" dirty="0" err="1"/>
              <a:t>KubeManager</a:t>
            </a:r>
            <a:endParaRPr lang="en-US" sz="1400" dirty="0"/>
          </a:p>
          <a:p>
            <a:pPr marL="285750" indent="-285750">
              <a:buFont typeface="Arial" panose="020B0604020202020204" pitchFamily="34" charset="0"/>
              <a:buChar char="•"/>
            </a:pPr>
            <a:r>
              <a:rPr lang="en-US" sz="1400" dirty="0"/>
              <a:t>They do the production phase in the May 2021</a:t>
            </a:r>
          </a:p>
          <a:p>
            <a:pPr marL="285750" indent="-285750">
              <a:buFont typeface="Arial" panose="020B0604020202020204" pitchFamily="34" charset="0"/>
              <a:buChar char="•"/>
            </a:pPr>
            <a:r>
              <a:rPr lang="en-US" sz="1400" dirty="0"/>
              <a:t>With the PaaS functionality they can do development and production easily</a:t>
            </a:r>
          </a:p>
          <a:p>
            <a:pPr marL="285750" indent="-285750">
              <a:buFont typeface="Arial" panose="020B0604020202020204" pitchFamily="34" charset="0"/>
              <a:buChar char="•"/>
            </a:pPr>
            <a:r>
              <a:rPr lang="en-US" sz="1400" dirty="0"/>
              <a:t>Until now they still do some development that need us to support them optimize their new microservices applications</a:t>
            </a:r>
            <a:endParaRPr lang="en-ID" sz="1400" dirty="0"/>
          </a:p>
        </p:txBody>
      </p:sp>
    </p:spTree>
    <p:extLst>
      <p:ext uri="{BB962C8B-B14F-4D97-AF65-F5344CB8AC3E}">
        <p14:creationId xmlns:p14="http://schemas.microsoft.com/office/powerpoint/2010/main" val="314860900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2211</TotalTime>
  <Words>814</Words>
  <Application>Microsoft Macintosh PowerPoint</Application>
  <PresentationFormat>宽屏</PresentationFormat>
  <Paragraphs>107</Paragraphs>
  <Slides>12</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12</vt:i4>
      </vt:variant>
    </vt:vector>
  </HeadingPairs>
  <TitlesOfParts>
    <vt:vector size="18" baseType="lpstr">
      <vt:lpstr>微软雅黑</vt:lpstr>
      <vt:lpstr>Arial</vt:lpstr>
      <vt:lpstr>Calibri</vt:lpstr>
      <vt:lpstr>Century Gothic</vt:lpstr>
      <vt:lpstr>Segoe UI</vt:lpstr>
      <vt:lpstr>Office 主题</vt:lpstr>
      <vt:lpstr>PowerPoint 演示文稿</vt:lpstr>
      <vt:lpstr>PowerPoint 演示文稿</vt:lpstr>
      <vt:lpstr>PowerPoint 演示文稿</vt:lpstr>
      <vt:lpstr>PowerPoint 演示文稿</vt:lpstr>
      <vt:lpstr>PowerPoint 演示文稿</vt:lpstr>
      <vt:lpstr>Key Job &amp; Pain Points</vt:lpstr>
      <vt:lpstr>PowerPoint 演示文稿</vt:lpstr>
      <vt:lpstr>How to influence Decision Maker</vt:lpstr>
      <vt:lpstr>How to influence Decision Maker</vt:lpstr>
      <vt:lpstr>PowerPoint 演示文稿</vt:lpstr>
      <vt:lpstr>Solution Proposal</vt:lpstr>
      <vt:lpstr>The Result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Darren Du</cp:lastModifiedBy>
  <cp:revision>194</cp:revision>
  <dcterms:created xsi:type="dcterms:W3CDTF">2019-02-27T02:00:39Z</dcterms:created>
  <dcterms:modified xsi:type="dcterms:W3CDTF">2021-06-23T03:42:54Z</dcterms:modified>
</cp:coreProperties>
</file>