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39"/>
  </p:notesMasterIdLst>
  <p:sldIdLst>
    <p:sldId id="277" r:id="rId5"/>
    <p:sldId id="323" r:id="rId6"/>
    <p:sldId id="325" r:id="rId7"/>
    <p:sldId id="358" r:id="rId8"/>
    <p:sldId id="369" r:id="rId9"/>
    <p:sldId id="366" r:id="rId10"/>
    <p:sldId id="365" r:id="rId11"/>
    <p:sldId id="370" r:id="rId12"/>
    <p:sldId id="1241" r:id="rId13"/>
    <p:sldId id="372" r:id="rId14"/>
    <p:sldId id="1256" r:id="rId15"/>
    <p:sldId id="373" r:id="rId16"/>
    <p:sldId id="1251" r:id="rId17"/>
    <p:sldId id="1263" r:id="rId18"/>
    <p:sldId id="1264" r:id="rId19"/>
    <p:sldId id="1262" r:id="rId20"/>
    <p:sldId id="1242" r:id="rId21"/>
    <p:sldId id="1243" r:id="rId22"/>
    <p:sldId id="1252" r:id="rId23"/>
    <p:sldId id="1249" r:id="rId24"/>
    <p:sldId id="1250" r:id="rId25"/>
    <p:sldId id="1244" r:id="rId26"/>
    <p:sldId id="1245" r:id="rId27"/>
    <p:sldId id="1258" r:id="rId28"/>
    <p:sldId id="1259" r:id="rId29"/>
    <p:sldId id="1247" r:id="rId30"/>
    <p:sldId id="1248" r:id="rId31"/>
    <p:sldId id="1253" r:id="rId32"/>
    <p:sldId id="1254" r:id="rId33"/>
    <p:sldId id="374" r:id="rId34"/>
    <p:sldId id="375" r:id="rId35"/>
    <p:sldId id="1255" r:id="rId36"/>
    <p:sldId id="1246" r:id="rId37"/>
    <p:sldId id="384" r:id="rId38"/>
  </p:sldIdLst>
  <p:sldSz cx="12192000" cy="6858000"/>
  <p:notesSz cx="7315200" cy="96012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1" clrIdx="0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2" name="eugene.yew@sangfor.com" initials="e" lastIdx="1" clrIdx="1">
    <p:extLst>
      <p:ext uri="{19B8F6BF-5375-455C-9EA6-DF929625EA0E}">
        <p15:presenceInfo xmlns:p15="http://schemas.microsoft.com/office/powerpoint/2012/main" userId="S::eugene.yew@sangfor.com::8d790d06-b93a-4675-838c-eb1ddbf2b3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B1F0"/>
    <a:srgbClr val="5F7491"/>
    <a:srgbClr val="0070C0"/>
    <a:srgbClr val="0071C0"/>
    <a:srgbClr val="2985D7"/>
    <a:srgbClr val="2D4B83"/>
    <a:srgbClr val="345691"/>
    <a:srgbClr val="00FFCC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362" autoAdjust="0"/>
    <p:restoredTop sz="95033" autoAdjust="0"/>
  </p:normalViewPr>
  <p:slideViewPr>
    <p:cSldViewPr snapToGrid="0">
      <p:cViewPr varScale="1">
        <p:scale>
          <a:sx n="86" d="100"/>
          <a:sy n="86" d="100"/>
        </p:scale>
        <p:origin x="221" y="67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24AFBF0-D5CB-4929-9625-B33CD1575C00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09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542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41653" indent="-241653">
              <a:buAutoNum type="arabicPeriod"/>
            </a:pPr>
            <a:r>
              <a:rPr lang="en-MY" dirty="0"/>
              <a:t>90% encrypted based on latest google transparency report</a:t>
            </a:r>
          </a:p>
          <a:p>
            <a:pPr marL="241653" indent="-241653">
              <a:buAutoNum type="arabicPeriod"/>
            </a:pPr>
            <a:r>
              <a:rPr lang="en-MY" dirty="0"/>
              <a:t>Enjoy privacy but this introduce another problem where organization cannot see what is running </a:t>
            </a:r>
            <a:r>
              <a:rPr lang="en-MY" dirty="0" err="1"/>
              <a:t>i.e</a:t>
            </a:r>
            <a:r>
              <a:rPr lang="en-MY" dirty="0"/>
              <a:t> productivity, unnecessary applications and etc. </a:t>
            </a:r>
            <a:r>
              <a:rPr lang="en-US" dirty="0"/>
              <a:t>However, this inevitably creates a blind spot in the corporate </a:t>
            </a:r>
            <a:r>
              <a:rPr lang="en-US" dirty="0" err="1"/>
              <a:t>defences</a:t>
            </a:r>
            <a:r>
              <a:rPr lang="en-US" dirty="0"/>
              <a:t> when security applications fail to detect malware disguised as secured packets.</a:t>
            </a:r>
            <a:endParaRPr lang="en-MY" dirty="0"/>
          </a:p>
          <a:p>
            <a:endParaRPr lang="en-MY" dirty="0"/>
          </a:p>
          <a:p>
            <a:r>
              <a:rPr lang="en-MY" dirty="0"/>
              <a:t>3. </a:t>
            </a:r>
            <a:r>
              <a:rPr lang="en-US" dirty="0"/>
              <a:t>Web-based emails and file sharing services have default encryption settings, which means that insiders can discreetly send sensitive data and files outside of the </a:t>
            </a:r>
            <a:r>
              <a:rPr lang="en-US" dirty="0" err="1"/>
              <a:t>organisation</a:t>
            </a:r>
            <a:r>
              <a:rPr lang="en-US" dirty="0"/>
              <a:t> without being detected. </a:t>
            </a:r>
          </a:p>
          <a:p>
            <a:endParaRPr lang="en-US" dirty="0"/>
          </a:p>
          <a:p>
            <a:r>
              <a:rPr lang="en-US" dirty="0"/>
              <a:t>Being Ironic, while employees are the greatest asset in any </a:t>
            </a:r>
            <a:r>
              <a:rPr lang="en-US" dirty="0" err="1"/>
              <a:t>organisation</a:t>
            </a:r>
            <a:r>
              <a:rPr lang="en-US" dirty="0"/>
              <a:t>, they can also be the biggest threat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686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1240" indent="-181240">
              <a:buFontTx/>
              <a:buChar char="-"/>
            </a:pPr>
            <a:r>
              <a:rPr lang="en-MY" dirty="0"/>
              <a:t>Productivity such as O365, Google apps, Salesforce and moving to SAAS. </a:t>
            </a:r>
          </a:p>
          <a:p>
            <a:pPr marL="181240" indent="-181240">
              <a:buFontTx/>
              <a:buChar char="-"/>
            </a:pPr>
            <a:r>
              <a:rPr lang="en-MY" dirty="0"/>
              <a:t>Productivity - Improves workforce performance but introduce lack of visibility</a:t>
            </a:r>
          </a:p>
          <a:p>
            <a:r>
              <a:rPr lang="en-MY" dirty="0"/>
              <a:t>-   80% performance degradation due to SSL from </a:t>
            </a:r>
            <a:r>
              <a:rPr lang="en-MY" dirty="0" err="1"/>
              <a:t>nsslabs</a:t>
            </a:r>
            <a:endParaRPr lang="en-MY" dirty="0"/>
          </a:p>
          <a:p>
            <a:pPr marL="181240" indent="-181240">
              <a:buFontTx/>
              <a:buChar char="-"/>
            </a:pPr>
            <a:r>
              <a:rPr lang="en-MY" dirty="0"/>
              <a:t>33% malware uses encryption based on Gigamon.</a:t>
            </a:r>
          </a:p>
          <a:p>
            <a:pPr marL="181240" indent="-181240">
              <a:buFontTx/>
              <a:buChar char="-"/>
            </a:pPr>
            <a:r>
              <a:rPr lang="en-MY" dirty="0"/>
              <a:t>Malware such as </a:t>
            </a:r>
            <a:r>
              <a:rPr lang="en-MY" dirty="0" err="1"/>
              <a:t>Robbinhood</a:t>
            </a:r>
            <a:r>
              <a:rPr lang="en-MY" dirty="0"/>
              <a:t> causing 13 bitcoins about USD 100K. The creator of ransomware even offer to decrypt 3 files for free to show their sincerity.</a:t>
            </a:r>
          </a:p>
          <a:p>
            <a:pPr marL="181240" indent="-181240">
              <a:buFontTx/>
              <a:buChar char="-"/>
            </a:pPr>
            <a:endParaRPr lang="en-MY" dirty="0"/>
          </a:p>
          <a:p>
            <a:pPr marL="181240" indent="-181240">
              <a:buFontTx/>
              <a:buChar char="-"/>
            </a:pPr>
            <a:endParaRPr lang="en-MY" dirty="0"/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662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From the previous use case for both with and without SSL Decryption, we can see what sort of information and protection presence in practical environment.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1884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Who is the authorized/illegal user/endpoint</a:t>
            </a:r>
          </a:p>
          <a:p>
            <a:endParaRPr lang="en-US" dirty="0"/>
          </a:p>
          <a:p>
            <a:r>
              <a:rPr lang="en-US" dirty="0"/>
              <a:t>What application being used, website, local installed applications. More importantly, is that productivity work or accidental incident for malicious contents</a:t>
            </a:r>
          </a:p>
          <a:p>
            <a:endParaRPr lang="en-US" dirty="0"/>
          </a:p>
          <a:p>
            <a:r>
              <a:rPr lang="en-US" dirty="0"/>
              <a:t>How this traffic being used via encrypted traffic </a:t>
            </a:r>
            <a:r>
              <a:rPr lang="en-US" dirty="0" err="1"/>
              <a:t>i.e</a:t>
            </a:r>
            <a:r>
              <a:rPr lang="en-US" dirty="0"/>
              <a:t> streaming, download, tor, conference and </a:t>
            </a:r>
            <a:r>
              <a:rPr lang="en-US" dirty="0" err="1"/>
              <a:t>etc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3941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50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177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TLS</a:t>
            </a:r>
          </a:p>
          <a:p>
            <a:pPr marL="181240" indent="-181240">
              <a:buFontTx/>
              <a:buChar char="-"/>
            </a:pPr>
            <a:r>
              <a:rPr lang="en-MY" dirty="0"/>
              <a:t>Symantec, McAfee and Fortinet support TLS 1.3</a:t>
            </a:r>
          </a:p>
          <a:p>
            <a:pPr marL="181240" indent="-181240">
              <a:buFontTx/>
              <a:buChar char="-"/>
            </a:pPr>
            <a:r>
              <a:rPr lang="en-MY" dirty="0"/>
              <a:t>Based on shodan.io, 1.5 million websites uses TLS 1.3. Big CDN take up from Akamai, Cloudflare and Incapsula</a:t>
            </a:r>
          </a:p>
          <a:p>
            <a:pPr marL="181240" indent="-181240">
              <a:buFontTx/>
              <a:buChar char="-"/>
            </a:pPr>
            <a:r>
              <a:rPr lang="en-MY" dirty="0"/>
              <a:t>Like Barracuda WAF support TLS 1.3, it does not support within their WSG product line</a:t>
            </a:r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8644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322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5969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50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50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73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AB84EE95-3A52-B54F-8DAA-1648BF71277F}"/>
              </a:ext>
            </a:extLst>
          </p:cNvPr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4EF4D50-B9AD-4643-AAB8-D4ADD4D4EBBA}"/>
              </a:ext>
            </a:extLst>
          </p:cNvPr>
          <p:cNvSpPr/>
          <p:nvPr/>
        </p:nvSpPr>
        <p:spPr>
          <a:xfrm>
            <a:off x="579651" y="200326"/>
            <a:ext cx="56611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9218796-D37D-884E-9147-95A19C07D7D7}"/>
              </a:ext>
            </a:extLst>
          </p:cNvPr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7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5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1.emf"/><Relationship Id="rId7" Type="http://schemas.openxmlformats.org/officeDocument/2006/relationships/image" Target="../media/image25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Relationship Id="rId9" Type="http://schemas.openxmlformats.org/officeDocument/2006/relationships/image" Target="../media/image13.sv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svg"/><Relationship Id="rId18" Type="http://schemas.openxmlformats.org/officeDocument/2006/relationships/image" Target="../media/image52.png"/><Relationship Id="rId3" Type="http://schemas.openxmlformats.org/officeDocument/2006/relationships/image" Target="../media/image37.svg"/><Relationship Id="rId21" Type="http://schemas.openxmlformats.org/officeDocument/2006/relationships/image" Target="../media/image55.svg"/><Relationship Id="rId7" Type="http://schemas.openxmlformats.org/officeDocument/2006/relationships/image" Target="../media/image41.svg"/><Relationship Id="rId12" Type="http://schemas.openxmlformats.org/officeDocument/2006/relationships/image" Target="../media/image46.png"/><Relationship Id="rId17" Type="http://schemas.openxmlformats.org/officeDocument/2006/relationships/image" Target="../media/image51.svg"/><Relationship Id="rId2" Type="http://schemas.openxmlformats.org/officeDocument/2006/relationships/image" Target="../media/image36.png"/><Relationship Id="rId16" Type="http://schemas.openxmlformats.org/officeDocument/2006/relationships/image" Target="../media/image50.png"/><Relationship Id="rId20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svg"/><Relationship Id="rId5" Type="http://schemas.openxmlformats.org/officeDocument/2006/relationships/image" Target="../media/image39.svg"/><Relationship Id="rId15" Type="http://schemas.openxmlformats.org/officeDocument/2006/relationships/image" Target="../media/image49.svg"/><Relationship Id="rId23" Type="http://schemas.openxmlformats.org/officeDocument/2006/relationships/image" Target="../media/image57.svg"/><Relationship Id="rId10" Type="http://schemas.openxmlformats.org/officeDocument/2006/relationships/image" Target="../media/image44.png"/><Relationship Id="rId19" Type="http://schemas.openxmlformats.org/officeDocument/2006/relationships/image" Target="../media/image53.svg"/><Relationship Id="rId4" Type="http://schemas.openxmlformats.org/officeDocument/2006/relationships/image" Target="../media/image38.png"/><Relationship Id="rId9" Type="http://schemas.openxmlformats.org/officeDocument/2006/relationships/image" Target="../media/image43.svg"/><Relationship Id="rId14" Type="http://schemas.openxmlformats.org/officeDocument/2006/relationships/image" Target="../media/image48.png"/><Relationship Id="rId22" Type="http://schemas.openxmlformats.org/officeDocument/2006/relationships/image" Target="../media/image5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18" Type="http://schemas.openxmlformats.org/officeDocument/2006/relationships/image" Target="../media/image77.png"/><Relationship Id="rId3" Type="http://schemas.openxmlformats.org/officeDocument/2006/relationships/image" Target="../media/image63.png"/><Relationship Id="rId21" Type="http://schemas.openxmlformats.org/officeDocument/2006/relationships/image" Target="../media/image80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17" Type="http://schemas.openxmlformats.org/officeDocument/2006/relationships/image" Target="../media/image76.png"/><Relationship Id="rId2" Type="http://schemas.openxmlformats.org/officeDocument/2006/relationships/image" Target="../media/image62.png"/><Relationship Id="rId16" Type="http://schemas.microsoft.com/office/2007/relationships/hdphoto" Target="../media/hdphoto4.wdp"/><Relationship Id="rId20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24" Type="http://schemas.openxmlformats.org/officeDocument/2006/relationships/image" Target="../media/image19.png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23" Type="http://schemas.openxmlformats.org/officeDocument/2006/relationships/image" Target="../media/image82.png"/><Relationship Id="rId10" Type="http://schemas.openxmlformats.org/officeDocument/2006/relationships/image" Target="../media/image70.png"/><Relationship Id="rId19" Type="http://schemas.openxmlformats.org/officeDocument/2006/relationships/image" Target="../media/image78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74.jpg"/><Relationship Id="rId22" Type="http://schemas.openxmlformats.org/officeDocument/2006/relationships/image" Target="../media/image81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microsoft.com/office/2007/relationships/hdphoto" Target="../media/hdphoto4.wdp"/><Relationship Id="rId18" Type="http://schemas.openxmlformats.org/officeDocument/2006/relationships/image" Target="../media/image89.png"/><Relationship Id="rId26" Type="http://schemas.openxmlformats.org/officeDocument/2006/relationships/image" Target="../media/image97.png"/><Relationship Id="rId3" Type="http://schemas.openxmlformats.org/officeDocument/2006/relationships/image" Target="../media/image84.png"/><Relationship Id="rId21" Type="http://schemas.openxmlformats.org/officeDocument/2006/relationships/image" Target="../media/image92.png"/><Relationship Id="rId7" Type="http://schemas.openxmlformats.org/officeDocument/2006/relationships/image" Target="../media/image70.png"/><Relationship Id="rId12" Type="http://schemas.openxmlformats.org/officeDocument/2006/relationships/image" Target="../media/image75.png"/><Relationship Id="rId17" Type="http://schemas.openxmlformats.org/officeDocument/2006/relationships/image" Target="../media/image88.png"/><Relationship Id="rId25" Type="http://schemas.openxmlformats.org/officeDocument/2006/relationships/image" Target="../media/image96.png"/><Relationship Id="rId2" Type="http://schemas.openxmlformats.org/officeDocument/2006/relationships/image" Target="../media/image83.png"/><Relationship Id="rId16" Type="http://schemas.openxmlformats.org/officeDocument/2006/relationships/image" Target="../media/image78.png"/><Relationship Id="rId20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11" Type="http://schemas.openxmlformats.org/officeDocument/2006/relationships/image" Target="../media/image74.jpg"/><Relationship Id="rId24" Type="http://schemas.openxmlformats.org/officeDocument/2006/relationships/image" Target="../media/image95.png"/><Relationship Id="rId5" Type="http://schemas.openxmlformats.org/officeDocument/2006/relationships/image" Target="../media/image86.png"/><Relationship Id="rId15" Type="http://schemas.openxmlformats.org/officeDocument/2006/relationships/image" Target="../media/image87.png"/><Relationship Id="rId23" Type="http://schemas.openxmlformats.org/officeDocument/2006/relationships/image" Target="../media/image94.png"/><Relationship Id="rId10" Type="http://schemas.openxmlformats.org/officeDocument/2006/relationships/image" Target="../media/image73.png"/><Relationship Id="rId19" Type="http://schemas.openxmlformats.org/officeDocument/2006/relationships/image" Target="../media/image90.png"/><Relationship Id="rId4" Type="http://schemas.openxmlformats.org/officeDocument/2006/relationships/image" Target="../media/image85.png"/><Relationship Id="rId9" Type="http://schemas.openxmlformats.org/officeDocument/2006/relationships/image" Target="../media/image72.png"/><Relationship Id="rId14" Type="http://schemas.openxmlformats.org/officeDocument/2006/relationships/image" Target="../media/image76.png"/><Relationship Id="rId22" Type="http://schemas.openxmlformats.org/officeDocument/2006/relationships/image" Target="../media/image9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sv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0" y="2286655"/>
            <a:ext cx="438150" cy="2449158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286655"/>
            <a:ext cx="123825" cy="244915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669763" y="2177622"/>
            <a:ext cx="713528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IAG</a:t>
            </a:r>
          </a:p>
          <a:p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Unparallel Visibility and Control</a:t>
            </a:r>
          </a:p>
        </p:txBody>
      </p:sp>
      <p:sp>
        <p:nvSpPr>
          <p:cNvPr id="60" name="矩形 59"/>
          <p:cNvSpPr/>
          <p:nvPr/>
        </p:nvSpPr>
        <p:spPr>
          <a:xfrm>
            <a:off x="680521" y="3399039"/>
            <a:ext cx="16065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MY" altLang="zh-CN" sz="2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May 2021</a:t>
            </a:r>
            <a:endParaRPr lang="zh-CN" altLang="en-US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80521" y="4033410"/>
            <a:ext cx="56444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Eugene Yew </a:t>
            </a:r>
          </a:p>
          <a:p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 Marketing Manager for IAG &amp; </a:t>
            </a: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Access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2" name="直接连接符 61"/>
          <p:cNvCxnSpPr>
            <a:cxnSpLocks/>
          </p:cNvCxnSpPr>
          <p:nvPr/>
        </p:nvCxnSpPr>
        <p:spPr>
          <a:xfrm>
            <a:off x="761403" y="3943016"/>
            <a:ext cx="5334597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268305" cy="523220"/>
            <a:chOff x="1" y="200326"/>
            <a:chExt cx="2268305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7267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Contents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921842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Challenges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11">
            <a:extLst>
              <a:ext uri="{FF2B5EF4-FFF2-40B4-BE49-F238E27FC236}">
                <a16:creationId xmlns:a16="http://schemas.microsoft.com/office/drawing/2014/main" id="{83E64C97-99D8-3C4C-A782-CDF847E4B93D}"/>
              </a:ext>
            </a:extLst>
          </p:cNvPr>
          <p:cNvGrpSpPr/>
          <p:nvPr/>
        </p:nvGrpSpPr>
        <p:grpSpPr>
          <a:xfrm>
            <a:off x="2133884" y="2271467"/>
            <a:ext cx="1334817" cy="1334816"/>
            <a:chOff x="1212681" y="1932972"/>
            <a:chExt cx="2586942" cy="2586942"/>
          </a:xfrm>
        </p:grpSpPr>
        <p:sp>
          <p:nvSpPr>
            <p:cNvPr id="35" name="椭圆 13">
              <a:extLst>
                <a:ext uri="{FF2B5EF4-FFF2-40B4-BE49-F238E27FC236}">
                  <a16:creationId xmlns:a16="http://schemas.microsoft.com/office/drawing/2014/main" id="{9620823D-389E-2A4C-A269-6F7E62FFFBC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椭圆 14">
              <a:extLst>
                <a:ext uri="{FF2B5EF4-FFF2-40B4-BE49-F238E27FC236}">
                  <a16:creationId xmlns:a16="http://schemas.microsoft.com/office/drawing/2014/main" id="{09A3255A-6666-ED40-8861-1ADDD47A37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7" name="组合 11">
            <a:extLst>
              <a:ext uri="{FF2B5EF4-FFF2-40B4-BE49-F238E27FC236}">
                <a16:creationId xmlns:a16="http://schemas.microsoft.com/office/drawing/2014/main" id="{05C22874-86F0-1D41-A4B8-DF25111B7D04}"/>
              </a:ext>
            </a:extLst>
          </p:cNvPr>
          <p:cNvGrpSpPr/>
          <p:nvPr/>
        </p:nvGrpSpPr>
        <p:grpSpPr>
          <a:xfrm>
            <a:off x="4402421" y="2271467"/>
            <a:ext cx="1334817" cy="1334816"/>
            <a:chOff x="1212681" y="1932972"/>
            <a:chExt cx="2586942" cy="2586942"/>
          </a:xfrm>
        </p:grpSpPr>
        <p:sp>
          <p:nvSpPr>
            <p:cNvPr id="38" name="椭圆 13">
              <a:extLst>
                <a:ext uri="{FF2B5EF4-FFF2-40B4-BE49-F238E27FC236}">
                  <a16:creationId xmlns:a16="http://schemas.microsoft.com/office/drawing/2014/main" id="{C3365BE7-5DBB-224F-A7E9-2AB1348369E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79BD28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椭圆 14">
              <a:extLst>
                <a:ext uri="{FF2B5EF4-FFF2-40B4-BE49-F238E27FC236}">
                  <a16:creationId xmlns:a16="http://schemas.microsoft.com/office/drawing/2014/main" id="{54164350-2181-8347-988B-EBCCA337AE6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0" name="组合 11">
            <a:extLst>
              <a:ext uri="{FF2B5EF4-FFF2-40B4-BE49-F238E27FC236}">
                <a16:creationId xmlns:a16="http://schemas.microsoft.com/office/drawing/2014/main" id="{2E8EC9AE-5817-B641-9598-34CC48CABE8B}"/>
              </a:ext>
            </a:extLst>
          </p:cNvPr>
          <p:cNvGrpSpPr/>
          <p:nvPr/>
        </p:nvGrpSpPr>
        <p:grpSpPr>
          <a:xfrm>
            <a:off x="6670958" y="2271467"/>
            <a:ext cx="1334817" cy="1334816"/>
            <a:chOff x="1212681" y="1932972"/>
            <a:chExt cx="2586942" cy="2586942"/>
          </a:xfrm>
        </p:grpSpPr>
        <p:sp>
          <p:nvSpPr>
            <p:cNvPr id="41" name="椭圆 13">
              <a:extLst>
                <a:ext uri="{FF2B5EF4-FFF2-40B4-BE49-F238E27FC236}">
                  <a16:creationId xmlns:a16="http://schemas.microsoft.com/office/drawing/2014/main" id="{7B27908D-54D2-2245-85E2-54044540E47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椭圆 14">
              <a:extLst>
                <a:ext uri="{FF2B5EF4-FFF2-40B4-BE49-F238E27FC236}">
                  <a16:creationId xmlns:a16="http://schemas.microsoft.com/office/drawing/2014/main" id="{F96DF77A-2414-1B4D-8EB9-F536667AE036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32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id="{89BD6ECD-7416-7148-8822-33788E1BFC19}"/>
              </a:ext>
            </a:extLst>
          </p:cNvPr>
          <p:cNvSpPr txBox="1"/>
          <p:nvPr/>
        </p:nvSpPr>
        <p:spPr>
          <a:xfrm>
            <a:off x="4196065" y="3757650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Approach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D066AA3E-214B-E546-AB4F-5DFA6BF211F9}"/>
              </a:ext>
            </a:extLst>
          </p:cNvPr>
          <p:cNvSpPr txBox="1"/>
          <p:nvPr/>
        </p:nvSpPr>
        <p:spPr>
          <a:xfrm>
            <a:off x="6458916" y="3737591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New Pricing Bundle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5" name="组合 11">
            <a:extLst>
              <a:ext uri="{FF2B5EF4-FFF2-40B4-BE49-F238E27FC236}">
                <a16:creationId xmlns:a16="http://schemas.microsoft.com/office/drawing/2014/main" id="{BED0DAD6-E00F-4F3B-844F-A610DD9E322F}"/>
              </a:ext>
            </a:extLst>
          </p:cNvPr>
          <p:cNvGrpSpPr/>
          <p:nvPr/>
        </p:nvGrpSpPr>
        <p:grpSpPr>
          <a:xfrm>
            <a:off x="8832081" y="2271467"/>
            <a:ext cx="1334817" cy="1334816"/>
            <a:chOff x="1212681" y="1932972"/>
            <a:chExt cx="2586942" cy="2586942"/>
          </a:xfrm>
        </p:grpSpPr>
        <p:sp>
          <p:nvSpPr>
            <p:cNvPr id="26" name="椭圆 13">
              <a:extLst>
                <a:ext uri="{FF2B5EF4-FFF2-40B4-BE49-F238E27FC236}">
                  <a16:creationId xmlns:a16="http://schemas.microsoft.com/office/drawing/2014/main" id="{D0D09127-7222-4B89-9C85-563317872690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7" name="椭圆 14">
              <a:extLst>
                <a:ext uri="{FF2B5EF4-FFF2-40B4-BE49-F238E27FC236}">
                  <a16:creationId xmlns:a16="http://schemas.microsoft.com/office/drawing/2014/main" id="{C4E484F8-7E90-402B-B58F-992559DE6F3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00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28" name="文本框 49">
            <a:extLst>
              <a:ext uri="{FF2B5EF4-FFF2-40B4-BE49-F238E27FC236}">
                <a16:creationId xmlns:a16="http://schemas.microsoft.com/office/drawing/2014/main" id="{9659A1BF-8E63-491E-AB25-4CB1D926ADE6}"/>
              </a:ext>
            </a:extLst>
          </p:cNvPr>
          <p:cNvSpPr txBox="1"/>
          <p:nvPr/>
        </p:nvSpPr>
        <p:spPr>
          <a:xfrm>
            <a:off x="8587677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Conclusion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64820DBA-F18F-F942-A88E-530AF6D91D9C}"/>
              </a:ext>
            </a:extLst>
          </p:cNvPr>
          <p:cNvGrpSpPr/>
          <p:nvPr/>
        </p:nvGrpSpPr>
        <p:grpSpPr>
          <a:xfrm>
            <a:off x="3645338" y="2315029"/>
            <a:ext cx="4901324" cy="2009236"/>
            <a:chOff x="2769938" y="2315029"/>
            <a:chExt cx="4901324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4901324" cy="1901371"/>
              <a:chOff x="2901044" y="2315029"/>
              <a:chExt cx="4901324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1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83354" y="2942548"/>
                <a:ext cx="271901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Challenges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9161929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3B2FBFB-97F0-8348-BC76-428222D65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F4D8572-C168-A34B-9F6B-4D124A827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DF930C-527F-0B42-BCC8-7F5397F91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B5BC12F8-265F-5C47-8523-A1DE4C66C382}"/>
              </a:ext>
            </a:extLst>
          </p:cNvPr>
          <p:cNvSpPr txBox="1"/>
          <p:nvPr/>
        </p:nvSpPr>
        <p:spPr>
          <a:xfrm>
            <a:off x="843669" y="3955144"/>
            <a:ext cx="3235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90% of web traffic is encrypted</a:t>
            </a:r>
          </a:p>
        </p:txBody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id="{E59C45F3-48F4-A247-8256-5BECAEE1C093}"/>
              </a:ext>
            </a:extLst>
          </p:cNvPr>
          <p:cNvSpPr txBox="1"/>
          <p:nvPr/>
        </p:nvSpPr>
        <p:spPr>
          <a:xfrm>
            <a:off x="4989016" y="3955144"/>
            <a:ext cx="22092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Encryption = Danger</a:t>
            </a:r>
          </a:p>
        </p:txBody>
      </p:sp>
      <p:sp>
        <p:nvSpPr>
          <p:cNvPr id="7" name="TextBox 16">
            <a:extLst>
              <a:ext uri="{FF2B5EF4-FFF2-40B4-BE49-F238E27FC236}">
                <a16:creationId xmlns:a16="http://schemas.microsoft.com/office/drawing/2014/main" id="{5604DA2C-339A-8E49-84C2-D82A338EE788}"/>
              </a:ext>
            </a:extLst>
          </p:cNvPr>
          <p:cNvSpPr txBox="1"/>
          <p:nvPr/>
        </p:nvSpPr>
        <p:spPr>
          <a:xfrm>
            <a:off x="8858972" y="3955144"/>
            <a:ext cx="17283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Data Exfiltration</a:t>
            </a:r>
          </a:p>
        </p:txBody>
      </p:sp>
      <p:sp>
        <p:nvSpPr>
          <p:cNvPr id="8" name="TextBox 17">
            <a:extLst>
              <a:ext uri="{FF2B5EF4-FFF2-40B4-BE49-F238E27FC236}">
                <a16:creationId xmlns:a16="http://schemas.microsoft.com/office/drawing/2014/main" id="{E9F58D17-4481-2843-9D8E-2998BDCA30BE}"/>
              </a:ext>
            </a:extLst>
          </p:cNvPr>
          <p:cNvSpPr txBox="1"/>
          <p:nvPr/>
        </p:nvSpPr>
        <p:spPr>
          <a:xfrm>
            <a:off x="985717" y="4269745"/>
            <a:ext cx="2951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Malware infections and malicious content infiltration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BFBD1095-C7E2-C74C-A845-67D048D6B8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875" y="1831339"/>
            <a:ext cx="2907542" cy="1938361"/>
          </a:xfrm>
          <a:prstGeom prst="rect">
            <a:avLst/>
          </a:prstGeom>
          <a:ln w="22225">
            <a:solidFill>
              <a:schemeClr val="bg1"/>
            </a:solidFill>
          </a:ln>
          <a:effectLst/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AA5FBFD-7325-8649-A52A-795B424A51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959" b="16715"/>
          <a:stretch/>
        </p:blipFill>
        <p:spPr>
          <a:xfrm>
            <a:off x="8351551" y="1831339"/>
            <a:ext cx="2743200" cy="1938361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3C2B7C19-6531-E848-9474-AF9A840D7A2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t="8533" r="9068" b="14524"/>
          <a:stretch/>
        </p:blipFill>
        <p:spPr>
          <a:xfrm>
            <a:off x="1047325" y="1831339"/>
            <a:ext cx="2827869" cy="1938360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sp>
        <p:nvSpPr>
          <p:cNvPr id="14" name="TextBox 17">
            <a:extLst>
              <a:ext uri="{FF2B5EF4-FFF2-40B4-BE49-F238E27FC236}">
                <a16:creationId xmlns:a16="http://schemas.microsoft.com/office/drawing/2014/main" id="{7FE814F8-2FDF-7342-A449-8C5EC37D440B}"/>
              </a:ext>
            </a:extLst>
          </p:cNvPr>
          <p:cNvSpPr txBox="1"/>
          <p:nvPr/>
        </p:nvSpPr>
        <p:spPr>
          <a:xfrm>
            <a:off x="4639875" y="4269745"/>
            <a:ext cx="2907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Undetected </a:t>
            </a: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Threats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7">
            <a:extLst>
              <a:ext uri="{FF2B5EF4-FFF2-40B4-BE49-F238E27FC236}">
                <a16:creationId xmlns:a16="http://schemas.microsoft.com/office/drawing/2014/main" id="{9FD616C5-087C-2D48-AEC2-570A6E73CD9E}"/>
              </a:ext>
            </a:extLst>
          </p:cNvPr>
          <p:cNvSpPr txBox="1"/>
          <p:nvPr/>
        </p:nvSpPr>
        <p:spPr>
          <a:xfrm>
            <a:off x="8205726" y="4269745"/>
            <a:ext cx="3197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Confidential data and intellectual property exposed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491CA53-140E-A345-B1D8-5D31D633F61C}"/>
              </a:ext>
            </a:extLst>
          </p:cNvPr>
          <p:cNvSpPr/>
          <p:nvPr/>
        </p:nvSpPr>
        <p:spPr>
          <a:xfrm>
            <a:off x="579651" y="200326"/>
            <a:ext cx="3417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- Facts</a:t>
            </a:r>
          </a:p>
        </p:txBody>
      </p:sp>
    </p:spTree>
    <p:extLst>
      <p:ext uri="{BB962C8B-B14F-4D97-AF65-F5344CB8AC3E}">
        <p14:creationId xmlns:p14="http://schemas.microsoft.com/office/powerpoint/2010/main" val="78620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3D470D5-191C-EA4F-ADDF-F81F51877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C1D874C-01D2-B940-A98C-6DAD83EDA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8AEAF66-0D90-8E47-8319-18386CD1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55FAA19-533D-B64A-9255-99EB52B8273D}"/>
              </a:ext>
            </a:extLst>
          </p:cNvPr>
          <p:cNvSpPr/>
          <p:nvPr/>
        </p:nvSpPr>
        <p:spPr>
          <a:xfrm>
            <a:off x="579651" y="200326"/>
            <a:ext cx="5115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Visibility for SSL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212E166-4D98-CC47-82FB-15FB405CF5F3}"/>
              </a:ext>
            </a:extLst>
          </p:cNvPr>
          <p:cNvSpPr txBox="1"/>
          <p:nvPr/>
        </p:nvSpPr>
        <p:spPr>
          <a:xfrm>
            <a:off x="975685" y="2240911"/>
            <a:ext cx="47194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More enterprise traffic is being encrypted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AEE8FBE-37B4-3246-B6B5-0DFC4021C5E3}"/>
              </a:ext>
            </a:extLst>
          </p:cNvPr>
          <p:cNvSpPr txBox="1"/>
          <p:nvPr/>
        </p:nvSpPr>
        <p:spPr>
          <a:xfrm>
            <a:off x="975685" y="2825831"/>
            <a:ext cx="4719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Productivity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C&amp;C Attacks  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DD7890C-0941-3740-9CBC-DFD42D98843C}"/>
              </a:ext>
            </a:extLst>
          </p:cNvPr>
          <p:cNvSpPr txBox="1"/>
          <p:nvPr/>
        </p:nvSpPr>
        <p:spPr>
          <a:xfrm>
            <a:off x="975685" y="3656828"/>
            <a:ext cx="4719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 performance degradation of security appliances due to SSL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67C07990-DE45-8A4F-82E1-532B4E9D0A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60"/>
          <a:stretch/>
        </p:blipFill>
        <p:spPr>
          <a:xfrm>
            <a:off x="6096000" y="1906690"/>
            <a:ext cx="5199470" cy="3516098"/>
          </a:xfrm>
          <a:prstGeom prst="rect">
            <a:avLst/>
          </a:prstGeom>
        </p:spPr>
      </p:pic>
      <p:sp>
        <p:nvSpPr>
          <p:cNvPr id="9" name="文本框 7">
            <a:extLst>
              <a:ext uri="{FF2B5EF4-FFF2-40B4-BE49-F238E27FC236}">
                <a16:creationId xmlns:a16="http://schemas.microsoft.com/office/drawing/2014/main" id="{57AA4701-E9E3-4F29-BB2B-FC2EBD7B410A}"/>
              </a:ext>
            </a:extLst>
          </p:cNvPr>
          <p:cNvSpPr txBox="1"/>
          <p:nvPr/>
        </p:nvSpPr>
        <p:spPr>
          <a:xfrm>
            <a:off x="975685" y="4548267"/>
            <a:ext cx="4719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33% of malware uses encryption</a:t>
            </a:r>
          </a:p>
        </p:txBody>
      </p:sp>
      <p:cxnSp>
        <p:nvCxnSpPr>
          <p:cNvPr id="12" name="直线连接符 11">
            <a:extLst>
              <a:ext uri="{FF2B5EF4-FFF2-40B4-BE49-F238E27FC236}">
                <a16:creationId xmlns:a16="http://schemas.microsoft.com/office/drawing/2014/main" id="{CC1309E5-3486-D54B-9C19-BE8D0CB2DE26}"/>
              </a:ext>
            </a:extLst>
          </p:cNvPr>
          <p:cNvCxnSpPr/>
          <p:nvPr/>
        </p:nvCxnSpPr>
        <p:spPr>
          <a:xfrm>
            <a:off x="1089660" y="2707497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线连接符 12">
            <a:extLst>
              <a:ext uri="{FF2B5EF4-FFF2-40B4-BE49-F238E27FC236}">
                <a16:creationId xmlns:a16="http://schemas.microsoft.com/office/drawing/2014/main" id="{EFD20B04-B1F2-8349-A9A9-E7AF0AEAF2B0}"/>
              </a:ext>
            </a:extLst>
          </p:cNvPr>
          <p:cNvCxnSpPr/>
          <p:nvPr/>
        </p:nvCxnSpPr>
        <p:spPr>
          <a:xfrm>
            <a:off x="1089660" y="3232036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3">
            <a:extLst>
              <a:ext uri="{FF2B5EF4-FFF2-40B4-BE49-F238E27FC236}">
                <a16:creationId xmlns:a16="http://schemas.microsoft.com/office/drawing/2014/main" id="{8DDBA095-4BF0-A240-BCAA-21DF719147B0}"/>
              </a:ext>
            </a:extLst>
          </p:cNvPr>
          <p:cNvCxnSpPr/>
          <p:nvPr/>
        </p:nvCxnSpPr>
        <p:spPr>
          <a:xfrm>
            <a:off x="1089660" y="3763664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4">
            <a:extLst>
              <a:ext uri="{FF2B5EF4-FFF2-40B4-BE49-F238E27FC236}">
                <a16:creationId xmlns:a16="http://schemas.microsoft.com/office/drawing/2014/main" id="{F1A573CB-895C-F74A-ABBE-ADD166BE20EB}"/>
              </a:ext>
            </a:extLst>
          </p:cNvPr>
          <p:cNvCxnSpPr/>
          <p:nvPr/>
        </p:nvCxnSpPr>
        <p:spPr>
          <a:xfrm>
            <a:off x="1089660" y="4635533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>
            <a:extLst>
              <a:ext uri="{FF2B5EF4-FFF2-40B4-BE49-F238E27FC236}">
                <a16:creationId xmlns:a16="http://schemas.microsoft.com/office/drawing/2014/main" id="{E04F9030-4D39-2345-871E-1DB8E0CCBED3}"/>
              </a:ext>
            </a:extLst>
          </p:cNvPr>
          <p:cNvCxnSpPr/>
          <p:nvPr/>
        </p:nvCxnSpPr>
        <p:spPr>
          <a:xfrm>
            <a:off x="1089660" y="5252221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563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1" descr="A picture containing sky&#10;&#10;Description automatically generated">
            <a:extLst>
              <a:ext uri="{FF2B5EF4-FFF2-40B4-BE49-F238E27FC236}">
                <a16:creationId xmlns:a16="http://schemas.microsoft.com/office/drawing/2014/main" id="{90C2F3AC-8A4D-0B4D-8D1C-AC288FA5D4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424" cy="685800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074009" cy="954107"/>
            <a:chOff x="1" y="200326"/>
            <a:chExt cx="8074009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494359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Challenges – With/Without SSL Decryption 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Comparison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" name="Right Brace 5">
            <a:extLst>
              <a:ext uri="{FF2B5EF4-FFF2-40B4-BE49-F238E27FC236}">
                <a16:creationId xmlns:a16="http://schemas.microsoft.com/office/drawing/2014/main" id="{C9F80581-8B4E-4969-8C91-0AC4B8BEC640}"/>
              </a:ext>
            </a:extLst>
          </p:cNvPr>
          <p:cNvSpPr/>
          <p:nvPr/>
        </p:nvSpPr>
        <p:spPr>
          <a:xfrm>
            <a:off x="3774260" y="3531162"/>
            <a:ext cx="431800" cy="2556933"/>
          </a:xfrm>
          <a:prstGeom prst="rightBrac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FAF279-AA7F-44B1-BE70-413EFD642E60}"/>
              </a:ext>
            </a:extLst>
          </p:cNvPr>
          <p:cNvSpPr txBox="1"/>
          <p:nvPr/>
        </p:nvSpPr>
        <p:spPr>
          <a:xfrm>
            <a:off x="4372034" y="4233126"/>
            <a:ext cx="15022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</a:rPr>
              <a:t>Almost 65% important encrypted traffic passes through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EE3408-4F80-47C1-8E83-AA5C29228C30}"/>
              </a:ext>
            </a:extLst>
          </p:cNvPr>
          <p:cNvSpPr txBox="1"/>
          <p:nvPr/>
        </p:nvSpPr>
        <p:spPr>
          <a:xfrm>
            <a:off x="6484402" y="1591351"/>
            <a:ext cx="1502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</a:rPr>
              <a:t>Useful, but not good enough 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9CD9FF28-CDE9-304C-B584-6143C95174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6" name="Google Shape;1305;p95">
            <a:extLst>
              <a:ext uri="{FF2B5EF4-FFF2-40B4-BE49-F238E27FC236}">
                <a16:creationId xmlns:a16="http://schemas.microsoft.com/office/drawing/2014/main" id="{A5E08ED9-7791-0D4D-B2FC-706E9AAAFC75}"/>
              </a:ext>
            </a:extLst>
          </p:cNvPr>
          <p:cNvSpPr/>
          <p:nvPr/>
        </p:nvSpPr>
        <p:spPr>
          <a:xfrm>
            <a:off x="828565" y="3202454"/>
            <a:ext cx="2699910" cy="2818861"/>
          </a:xfrm>
          <a:prstGeom prst="roundRect">
            <a:avLst>
              <a:gd name="adj" fmla="val 8015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19050" cap="flat" cmpd="sng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305;p95">
            <a:extLst>
              <a:ext uri="{FF2B5EF4-FFF2-40B4-BE49-F238E27FC236}">
                <a16:creationId xmlns:a16="http://schemas.microsoft.com/office/drawing/2014/main" id="{345565CC-A030-684A-8574-5C63C106D296}"/>
              </a:ext>
            </a:extLst>
          </p:cNvPr>
          <p:cNvSpPr/>
          <p:nvPr/>
        </p:nvSpPr>
        <p:spPr>
          <a:xfrm>
            <a:off x="8707359" y="1257152"/>
            <a:ext cx="2656076" cy="2818861"/>
          </a:xfrm>
          <a:prstGeom prst="roundRect">
            <a:avLst>
              <a:gd name="adj" fmla="val 8015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19050" cap="flat" cmpd="sng">
            <a:gradFill flip="none" rotWithShape="1">
              <a:gsLst>
                <a:gs pos="0">
                  <a:schemeClr val="bg1"/>
                </a:gs>
                <a:gs pos="99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88ABA8C9-4725-BA42-9C5E-7F5C6F333BB1}"/>
              </a:ext>
            </a:extLst>
          </p:cNvPr>
          <p:cNvGrpSpPr/>
          <p:nvPr/>
        </p:nvGrpSpPr>
        <p:grpSpPr>
          <a:xfrm>
            <a:off x="1024864" y="3291483"/>
            <a:ext cx="2342347" cy="3136870"/>
            <a:chOff x="1024864" y="3291483"/>
            <a:chExt cx="2342347" cy="3136870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6DB785B7-AD28-3D41-B984-B5AE1487AF6B}"/>
                </a:ext>
              </a:extLst>
            </p:cNvPr>
            <p:cNvGrpSpPr/>
            <p:nvPr/>
          </p:nvGrpSpPr>
          <p:grpSpPr>
            <a:xfrm>
              <a:off x="1028700" y="3291483"/>
              <a:ext cx="2338511" cy="722218"/>
              <a:chOff x="3277738" y="541710"/>
              <a:chExt cx="3519611" cy="427789"/>
            </a:xfrm>
            <a:noFill/>
          </p:grpSpPr>
          <p:sp>
            <p:nvSpPr>
              <p:cNvPr id="38" name="圆角矩形 37">
                <a:extLst>
                  <a:ext uri="{FF2B5EF4-FFF2-40B4-BE49-F238E27FC236}">
                    <a16:creationId xmlns:a16="http://schemas.microsoft.com/office/drawing/2014/main" id="{DC35783F-1928-9C46-8084-D5998FBA9FE4}"/>
                  </a:ext>
                </a:extLst>
              </p:cNvPr>
              <p:cNvSpPr/>
              <p:nvPr/>
            </p:nvSpPr>
            <p:spPr>
              <a:xfrm>
                <a:off x="3277738" y="541710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9" name="圆角矩形 4">
                <a:extLst>
                  <a:ext uri="{FF2B5EF4-FFF2-40B4-BE49-F238E27FC236}">
                    <a16:creationId xmlns:a16="http://schemas.microsoft.com/office/drawing/2014/main" id="{8A848209-B8EE-9F40-BF4E-B8AC5B91A449}"/>
                  </a:ext>
                </a:extLst>
              </p:cNvPr>
              <p:cNvSpPr txBox="1"/>
              <p:nvPr/>
            </p:nvSpPr>
            <p:spPr>
              <a:xfrm>
                <a:off x="3298621" y="562593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Hidden Threats</a:t>
                </a:r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1703FC4E-42AB-A049-BC44-D162EA2E6146}"/>
                </a:ext>
              </a:extLst>
            </p:cNvPr>
            <p:cNvGrpSpPr/>
            <p:nvPr/>
          </p:nvGrpSpPr>
          <p:grpSpPr>
            <a:xfrm>
              <a:off x="1028700" y="3772746"/>
              <a:ext cx="2338511" cy="722218"/>
              <a:chOff x="3277738" y="1022973"/>
              <a:chExt cx="3519611" cy="427789"/>
            </a:xfrm>
            <a:noFill/>
          </p:grpSpPr>
          <p:sp>
            <p:nvSpPr>
              <p:cNvPr id="36" name="圆角矩形 35">
                <a:extLst>
                  <a:ext uri="{FF2B5EF4-FFF2-40B4-BE49-F238E27FC236}">
                    <a16:creationId xmlns:a16="http://schemas.microsoft.com/office/drawing/2014/main" id="{A24B9DE7-C1C6-D84C-9A7B-BA01BBBAAA8D}"/>
                  </a:ext>
                </a:extLst>
              </p:cNvPr>
              <p:cNvSpPr/>
              <p:nvPr/>
            </p:nvSpPr>
            <p:spPr>
              <a:xfrm>
                <a:off x="3277738" y="1022973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7" name="圆角矩形 6">
                <a:extLst>
                  <a:ext uri="{FF2B5EF4-FFF2-40B4-BE49-F238E27FC236}">
                    <a16:creationId xmlns:a16="http://schemas.microsoft.com/office/drawing/2014/main" id="{CD1366DB-C144-694E-94C4-C4F86506772B}"/>
                  </a:ext>
                </a:extLst>
              </p:cNvPr>
              <p:cNvSpPr txBox="1"/>
              <p:nvPr/>
            </p:nvSpPr>
            <p:spPr>
              <a:xfrm>
                <a:off x="3298621" y="1043856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Audit</a:t>
                </a: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12EEB6F0-AE09-424F-93FE-8D21BD80BD2B}"/>
                </a:ext>
              </a:extLst>
            </p:cNvPr>
            <p:cNvGrpSpPr/>
            <p:nvPr/>
          </p:nvGrpSpPr>
          <p:grpSpPr>
            <a:xfrm>
              <a:off x="1028700" y="4254009"/>
              <a:ext cx="2338511" cy="722218"/>
              <a:chOff x="3277738" y="1504236"/>
              <a:chExt cx="3519611" cy="427789"/>
            </a:xfrm>
            <a:noFill/>
          </p:grpSpPr>
          <p:sp>
            <p:nvSpPr>
              <p:cNvPr id="34" name="圆角矩形 33">
                <a:extLst>
                  <a:ext uri="{FF2B5EF4-FFF2-40B4-BE49-F238E27FC236}">
                    <a16:creationId xmlns:a16="http://schemas.microsoft.com/office/drawing/2014/main" id="{BBF6C3A3-0F51-7445-A9DE-6AA1137F5BC1}"/>
                  </a:ext>
                </a:extLst>
              </p:cNvPr>
              <p:cNvSpPr/>
              <p:nvPr/>
            </p:nvSpPr>
            <p:spPr>
              <a:xfrm>
                <a:off x="3277738" y="1504236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5" name="圆角矩形 8">
                <a:extLst>
                  <a:ext uri="{FF2B5EF4-FFF2-40B4-BE49-F238E27FC236}">
                    <a16:creationId xmlns:a16="http://schemas.microsoft.com/office/drawing/2014/main" id="{66B57899-6EF6-8748-88D1-FFFE3CA89555}"/>
                  </a:ext>
                </a:extLst>
              </p:cNvPr>
              <p:cNvSpPr txBox="1"/>
              <p:nvPr/>
            </p:nvSpPr>
            <p:spPr>
              <a:xfrm>
                <a:off x="3298621" y="1525119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Internet Activities</a:t>
                </a:r>
              </a:p>
            </p:txBody>
          </p: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9F2D3D53-1C9C-CF48-80A4-EC6B623287B2}"/>
                </a:ext>
              </a:extLst>
            </p:cNvPr>
            <p:cNvGrpSpPr/>
            <p:nvPr/>
          </p:nvGrpSpPr>
          <p:grpSpPr>
            <a:xfrm>
              <a:off x="1028700" y="4735272"/>
              <a:ext cx="2338511" cy="722218"/>
              <a:chOff x="3277738" y="1985499"/>
              <a:chExt cx="3519611" cy="427789"/>
            </a:xfrm>
            <a:noFill/>
          </p:grpSpPr>
          <p:sp>
            <p:nvSpPr>
              <p:cNvPr id="32" name="圆角矩形 31">
                <a:extLst>
                  <a:ext uri="{FF2B5EF4-FFF2-40B4-BE49-F238E27FC236}">
                    <a16:creationId xmlns:a16="http://schemas.microsoft.com/office/drawing/2014/main" id="{19A42A71-BD19-3A41-AC1B-0E3A1A80DE3F}"/>
                  </a:ext>
                </a:extLst>
              </p:cNvPr>
              <p:cNvSpPr/>
              <p:nvPr/>
            </p:nvSpPr>
            <p:spPr>
              <a:xfrm>
                <a:off x="3277738" y="1985499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3" name="圆角矩形 10">
                <a:extLst>
                  <a:ext uri="{FF2B5EF4-FFF2-40B4-BE49-F238E27FC236}">
                    <a16:creationId xmlns:a16="http://schemas.microsoft.com/office/drawing/2014/main" id="{E8FAF2F9-0027-894E-8F6B-B9105922502F}"/>
                  </a:ext>
                </a:extLst>
              </p:cNvPr>
              <p:cNvSpPr txBox="1"/>
              <p:nvPr/>
            </p:nvSpPr>
            <p:spPr>
              <a:xfrm>
                <a:off x="3298621" y="2006382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Data Type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12F84A24-C18D-E14A-AD2A-12C5D37A66FE}"/>
                </a:ext>
              </a:extLst>
            </p:cNvPr>
            <p:cNvGrpSpPr/>
            <p:nvPr/>
          </p:nvGrpSpPr>
          <p:grpSpPr>
            <a:xfrm>
              <a:off x="1028700" y="5216535"/>
              <a:ext cx="2338511" cy="722218"/>
              <a:chOff x="3277738" y="2466762"/>
              <a:chExt cx="3519611" cy="427789"/>
            </a:xfrm>
            <a:noFill/>
          </p:grpSpPr>
          <p:sp>
            <p:nvSpPr>
              <p:cNvPr id="30" name="圆角矩形 29">
                <a:extLst>
                  <a:ext uri="{FF2B5EF4-FFF2-40B4-BE49-F238E27FC236}">
                    <a16:creationId xmlns:a16="http://schemas.microsoft.com/office/drawing/2014/main" id="{5BCA3911-14F4-314E-BB31-6AD085CB6712}"/>
                  </a:ext>
                </a:extLst>
              </p:cNvPr>
              <p:cNvSpPr/>
              <p:nvPr/>
            </p:nvSpPr>
            <p:spPr>
              <a:xfrm>
                <a:off x="3277738" y="2466762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1" name="圆角矩形 12">
                <a:extLst>
                  <a:ext uri="{FF2B5EF4-FFF2-40B4-BE49-F238E27FC236}">
                    <a16:creationId xmlns:a16="http://schemas.microsoft.com/office/drawing/2014/main" id="{B24BB0C6-9CCE-704D-9A14-869AFD4D681D}"/>
                  </a:ext>
                </a:extLst>
              </p:cNvPr>
              <p:cNvSpPr txBox="1"/>
              <p:nvPr/>
            </p:nvSpPr>
            <p:spPr>
              <a:xfrm>
                <a:off x="3298621" y="2487645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Applications</a:t>
                </a: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261C048D-2E33-D346-AB75-570C948CC1E0}"/>
                </a:ext>
              </a:extLst>
            </p:cNvPr>
            <p:cNvGrpSpPr/>
            <p:nvPr/>
          </p:nvGrpSpPr>
          <p:grpSpPr>
            <a:xfrm>
              <a:off x="1024864" y="5706135"/>
              <a:ext cx="2338511" cy="722218"/>
              <a:chOff x="3273902" y="2956362"/>
              <a:chExt cx="3519611" cy="427789"/>
            </a:xfrm>
            <a:noFill/>
          </p:grpSpPr>
          <p:sp>
            <p:nvSpPr>
              <p:cNvPr id="28" name="圆角矩形 27">
                <a:extLst>
                  <a:ext uri="{FF2B5EF4-FFF2-40B4-BE49-F238E27FC236}">
                    <a16:creationId xmlns:a16="http://schemas.microsoft.com/office/drawing/2014/main" id="{E337A52D-0398-5348-AAF0-D0354E37DB7E}"/>
                  </a:ext>
                </a:extLst>
              </p:cNvPr>
              <p:cNvSpPr/>
              <p:nvPr/>
            </p:nvSpPr>
            <p:spPr>
              <a:xfrm>
                <a:off x="3273902" y="2956362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圆角矩形 14">
                <a:extLst>
                  <a:ext uri="{FF2B5EF4-FFF2-40B4-BE49-F238E27FC236}">
                    <a16:creationId xmlns:a16="http://schemas.microsoft.com/office/drawing/2014/main" id="{E3B45669-F1F3-2649-A565-55C646D02B56}"/>
                  </a:ext>
                </a:extLst>
              </p:cNvPr>
              <p:cNvSpPr txBox="1"/>
              <p:nvPr/>
            </p:nvSpPr>
            <p:spPr>
              <a:xfrm>
                <a:off x="3294785" y="2977245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File Type</a:t>
                </a:r>
              </a:p>
            </p:txBody>
          </p:sp>
        </p:grp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BC97837A-70A7-E54C-9674-C20700F6D410}"/>
              </a:ext>
            </a:extLst>
          </p:cNvPr>
          <p:cNvGrpSpPr/>
          <p:nvPr/>
        </p:nvGrpSpPr>
        <p:grpSpPr>
          <a:xfrm>
            <a:off x="8244234" y="1465041"/>
            <a:ext cx="3519611" cy="1390315"/>
            <a:chOff x="8059001" y="3826220"/>
            <a:chExt cx="3519611" cy="1390315"/>
          </a:xfrm>
        </p:grpSpPr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id="{623BB52A-2F19-5949-BC5D-FD624FBCF359}"/>
                </a:ext>
              </a:extLst>
            </p:cNvPr>
            <p:cNvGrpSpPr/>
            <p:nvPr/>
          </p:nvGrpSpPr>
          <p:grpSpPr>
            <a:xfrm>
              <a:off x="8059001" y="3826220"/>
              <a:ext cx="3519611" cy="427789"/>
              <a:chOff x="3277738" y="3429287"/>
              <a:chExt cx="3519611" cy="427789"/>
            </a:xfrm>
            <a:noFill/>
          </p:grpSpPr>
          <p:sp>
            <p:nvSpPr>
              <p:cNvPr id="56" name="圆角矩形 55">
                <a:extLst>
                  <a:ext uri="{FF2B5EF4-FFF2-40B4-BE49-F238E27FC236}">
                    <a16:creationId xmlns:a16="http://schemas.microsoft.com/office/drawing/2014/main" id="{A147388E-2BD2-C54B-9CCD-70AF2CE64CB3}"/>
                  </a:ext>
                </a:extLst>
              </p:cNvPr>
              <p:cNvSpPr/>
              <p:nvPr/>
            </p:nvSpPr>
            <p:spPr>
              <a:xfrm>
                <a:off x="3277738" y="3429287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7" name="圆角矩形 4">
                <a:extLst>
                  <a:ext uri="{FF2B5EF4-FFF2-40B4-BE49-F238E27FC236}">
                    <a16:creationId xmlns:a16="http://schemas.microsoft.com/office/drawing/2014/main" id="{20B9E20A-944F-B04B-A537-0F644E35AD29}"/>
                  </a:ext>
                </a:extLst>
              </p:cNvPr>
              <p:cNvSpPr txBox="1"/>
              <p:nvPr/>
            </p:nvSpPr>
            <p:spPr>
              <a:xfrm>
                <a:off x="3298621" y="3450170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chemeClr val="accent6"/>
                    </a:solidFill>
                  </a:rPr>
                  <a:t>IP Address</a:t>
                </a:r>
              </a:p>
            </p:txBody>
          </p:sp>
        </p:grpSp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B76D46CA-7562-CB4A-B6DF-7270CB5A4622}"/>
                </a:ext>
              </a:extLst>
            </p:cNvPr>
            <p:cNvGrpSpPr/>
            <p:nvPr/>
          </p:nvGrpSpPr>
          <p:grpSpPr>
            <a:xfrm>
              <a:off x="8059001" y="4307483"/>
              <a:ext cx="3519611" cy="427789"/>
              <a:chOff x="3277738" y="3910550"/>
              <a:chExt cx="3519611" cy="427789"/>
            </a:xfrm>
            <a:noFill/>
          </p:grpSpPr>
          <p:sp>
            <p:nvSpPr>
              <p:cNvPr id="54" name="圆角矩形 53">
                <a:extLst>
                  <a:ext uri="{FF2B5EF4-FFF2-40B4-BE49-F238E27FC236}">
                    <a16:creationId xmlns:a16="http://schemas.microsoft.com/office/drawing/2014/main" id="{EC7DD805-5182-8F41-9D1C-AA46DB6DACE8}"/>
                  </a:ext>
                </a:extLst>
              </p:cNvPr>
              <p:cNvSpPr/>
              <p:nvPr/>
            </p:nvSpPr>
            <p:spPr>
              <a:xfrm>
                <a:off x="3277738" y="3910550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5" name="圆角矩形 6">
                <a:extLst>
                  <a:ext uri="{FF2B5EF4-FFF2-40B4-BE49-F238E27FC236}">
                    <a16:creationId xmlns:a16="http://schemas.microsoft.com/office/drawing/2014/main" id="{D0663324-74B9-1E44-8D3E-B97CADBFBB0F}"/>
                  </a:ext>
                </a:extLst>
              </p:cNvPr>
              <p:cNvSpPr txBox="1"/>
              <p:nvPr/>
            </p:nvSpPr>
            <p:spPr>
              <a:xfrm>
                <a:off x="3298621" y="3931433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chemeClr val="accent6"/>
                    </a:solidFill>
                  </a:rPr>
                  <a:t>Traffic Identification</a:t>
                </a:r>
              </a:p>
            </p:txBody>
          </p: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id="{2F9FBDFA-A1D7-9E4A-8653-322EFEABCBEA}"/>
                </a:ext>
              </a:extLst>
            </p:cNvPr>
            <p:cNvGrpSpPr/>
            <p:nvPr/>
          </p:nvGrpSpPr>
          <p:grpSpPr>
            <a:xfrm>
              <a:off x="8059001" y="4788746"/>
              <a:ext cx="3519611" cy="427789"/>
              <a:chOff x="3277738" y="4391813"/>
              <a:chExt cx="3519611" cy="427789"/>
            </a:xfrm>
            <a:noFill/>
          </p:grpSpPr>
          <p:sp>
            <p:nvSpPr>
              <p:cNvPr id="52" name="圆角矩形 51">
                <a:extLst>
                  <a:ext uri="{FF2B5EF4-FFF2-40B4-BE49-F238E27FC236}">
                    <a16:creationId xmlns:a16="http://schemas.microsoft.com/office/drawing/2014/main" id="{FDF7956D-FFB0-764C-861E-82D0EFC1419A}"/>
                  </a:ext>
                </a:extLst>
              </p:cNvPr>
              <p:cNvSpPr/>
              <p:nvPr/>
            </p:nvSpPr>
            <p:spPr>
              <a:xfrm>
                <a:off x="3277738" y="4391813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3" name="圆角矩形 8">
                <a:extLst>
                  <a:ext uri="{FF2B5EF4-FFF2-40B4-BE49-F238E27FC236}">
                    <a16:creationId xmlns:a16="http://schemas.microsoft.com/office/drawing/2014/main" id="{02BD6CD6-40D8-8C47-B46A-8DC062DBA5BB}"/>
                  </a:ext>
                </a:extLst>
              </p:cNvPr>
              <p:cNvSpPr txBox="1"/>
              <p:nvPr/>
            </p:nvSpPr>
            <p:spPr>
              <a:xfrm>
                <a:off x="3298621" y="4412696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chemeClr val="accent6"/>
                    </a:solidFill>
                  </a:rPr>
                  <a:t>Bandwidth</a:t>
                </a:r>
              </a:p>
            </p:txBody>
          </p:sp>
        </p:grpSp>
      </p:grpSp>
      <p:sp>
        <p:nvSpPr>
          <p:cNvPr id="58" name="Right Brace 5">
            <a:extLst>
              <a:ext uri="{FF2B5EF4-FFF2-40B4-BE49-F238E27FC236}">
                <a16:creationId xmlns:a16="http://schemas.microsoft.com/office/drawing/2014/main" id="{49EFA002-81DD-6048-8ABB-8347380502E1}"/>
              </a:ext>
            </a:extLst>
          </p:cNvPr>
          <p:cNvSpPr/>
          <p:nvPr/>
        </p:nvSpPr>
        <p:spPr>
          <a:xfrm flipH="1">
            <a:off x="7878230" y="1270346"/>
            <a:ext cx="571525" cy="1473009"/>
          </a:xfrm>
          <a:prstGeom prst="rightBrac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66772685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233284C-A4D8-EF4F-8874-81DC54779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7342DB5-709A-B64C-852A-1CBEAE423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B242A84-D0BF-C14A-9839-6067BA515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cxnSp>
        <p:nvCxnSpPr>
          <p:cNvPr id="5" name="直线连接符 4">
            <a:extLst>
              <a:ext uri="{FF2B5EF4-FFF2-40B4-BE49-F238E27FC236}">
                <a16:creationId xmlns:a16="http://schemas.microsoft.com/office/drawing/2014/main" id="{2F586C68-1F64-9E40-B4E8-478048F9FDF6}"/>
              </a:ext>
            </a:extLst>
          </p:cNvPr>
          <p:cNvCxnSpPr>
            <a:cxnSpLocks/>
          </p:cNvCxnSpPr>
          <p:nvPr/>
        </p:nvCxnSpPr>
        <p:spPr>
          <a:xfrm flipV="1">
            <a:off x="6426962" y="3084138"/>
            <a:ext cx="3297986" cy="1275692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>
            <a:extLst>
              <a:ext uri="{FF2B5EF4-FFF2-40B4-BE49-F238E27FC236}">
                <a16:creationId xmlns:a16="http://schemas.microsoft.com/office/drawing/2014/main" id="{1E6D620B-19EC-E049-BF01-F7A0138C4FFA}"/>
              </a:ext>
            </a:extLst>
          </p:cNvPr>
          <p:cNvCxnSpPr>
            <a:cxnSpLocks/>
            <a:endCxn id="29" idx="2"/>
          </p:cNvCxnSpPr>
          <p:nvPr/>
        </p:nvCxnSpPr>
        <p:spPr>
          <a:xfrm>
            <a:off x="2821268" y="3117519"/>
            <a:ext cx="2689444" cy="1178783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20">
            <a:extLst>
              <a:ext uri="{FF2B5EF4-FFF2-40B4-BE49-F238E27FC236}">
                <a16:creationId xmlns:a16="http://schemas.microsoft.com/office/drawing/2014/main" id="{F9DFD8F3-ED88-0048-AE43-4A901B63357F}"/>
              </a:ext>
            </a:extLst>
          </p:cNvPr>
          <p:cNvSpPr txBox="1"/>
          <p:nvPr/>
        </p:nvSpPr>
        <p:spPr>
          <a:xfrm>
            <a:off x="1137031" y="3859745"/>
            <a:ext cx="27799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Identity and Endpoint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7" name="组合 11">
            <a:extLst>
              <a:ext uri="{FF2B5EF4-FFF2-40B4-BE49-F238E27FC236}">
                <a16:creationId xmlns:a16="http://schemas.microsoft.com/office/drawing/2014/main" id="{690DFB7E-FA4F-D54B-9E16-C314DA58FF98}"/>
              </a:ext>
            </a:extLst>
          </p:cNvPr>
          <p:cNvGrpSpPr/>
          <p:nvPr/>
        </p:nvGrpSpPr>
        <p:grpSpPr>
          <a:xfrm>
            <a:off x="5428592" y="3628894"/>
            <a:ext cx="1334817" cy="1334816"/>
            <a:chOff x="1212681" y="1932972"/>
            <a:chExt cx="2586942" cy="2586942"/>
          </a:xfrm>
        </p:grpSpPr>
        <p:sp>
          <p:nvSpPr>
            <p:cNvPr id="28" name="椭圆 13">
              <a:extLst>
                <a:ext uri="{FF2B5EF4-FFF2-40B4-BE49-F238E27FC236}">
                  <a16:creationId xmlns:a16="http://schemas.microsoft.com/office/drawing/2014/main" id="{C31CDFD5-8532-D641-8A64-4C53B301AC1A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chemeClr val="accent6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9" name="椭圆 14">
              <a:extLst>
                <a:ext uri="{FF2B5EF4-FFF2-40B4-BE49-F238E27FC236}">
                  <a16:creationId xmlns:a16="http://schemas.microsoft.com/office/drawing/2014/main" id="{EDB827D0-66A5-5246-99AC-04E049F0965A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0" name="组合 11">
            <a:extLst>
              <a:ext uri="{FF2B5EF4-FFF2-40B4-BE49-F238E27FC236}">
                <a16:creationId xmlns:a16="http://schemas.microsoft.com/office/drawing/2014/main" id="{37DC2CFA-3569-084F-A0BF-EFD0F06FFFDF}"/>
              </a:ext>
            </a:extLst>
          </p:cNvPr>
          <p:cNvGrpSpPr/>
          <p:nvPr/>
        </p:nvGrpSpPr>
        <p:grpSpPr>
          <a:xfrm>
            <a:off x="9057539" y="2401061"/>
            <a:ext cx="1334817" cy="1334816"/>
            <a:chOff x="1212681" y="1932972"/>
            <a:chExt cx="2586942" cy="2586942"/>
          </a:xfrm>
        </p:grpSpPr>
        <p:sp>
          <p:nvSpPr>
            <p:cNvPr id="31" name="椭圆 13">
              <a:extLst>
                <a:ext uri="{FF2B5EF4-FFF2-40B4-BE49-F238E27FC236}">
                  <a16:creationId xmlns:a16="http://schemas.microsoft.com/office/drawing/2014/main" id="{5167B650-7D0E-DD4A-8C15-77CB13E5AEE1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070C0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2" name="椭圆 14">
              <a:extLst>
                <a:ext uri="{FF2B5EF4-FFF2-40B4-BE49-F238E27FC236}">
                  <a16:creationId xmlns:a16="http://schemas.microsoft.com/office/drawing/2014/main" id="{CF95DC6A-F071-504C-8372-978CF8EF3DF2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53" name="TextBox 20">
            <a:extLst>
              <a:ext uri="{FF2B5EF4-FFF2-40B4-BE49-F238E27FC236}">
                <a16:creationId xmlns:a16="http://schemas.microsoft.com/office/drawing/2014/main" id="{51D769A2-75BD-C649-B9B9-99B0A25C1DAF}"/>
              </a:ext>
            </a:extLst>
          </p:cNvPr>
          <p:cNvSpPr txBox="1"/>
          <p:nvPr/>
        </p:nvSpPr>
        <p:spPr>
          <a:xfrm>
            <a:off x="4802116" y="2369270"/>
            <a:ext cx="2587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Identification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6" name="TextBox 20">
            <a:extLst>
              <a:ext uri="{FF2B5EF4-FFF2-40B4-BE49-F238E27FC236}">
                <a16:creationId xmlns:a16="http://schemas.microsoft.com/office/drawing/2014/main" id="{50E5867D-343B-AA4A-912E-2A6770C645A4}"/>
              </a:ext>
            </a:extLst>
          </p:cNvPr>
          <p:cNvSpPr txBox="1"/>
          <p:nvPr/>
        </p:nvSpPr>
        <p:spPr>
          <a:xfrm>
            <a:off x="8975416" y="3924546"/>
            <a:ext cx="14526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Traffic Usage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0BAEC4FF-CCB6-1D4D-9314-F886FFD7D759}"/>
              </a:ext>
            </a:extLst>
          </p:cNvPr>
          <p:cNvSpPr/>
          <p:nvPr/>
        </p:nvSpPr>
        <p:spPr>
          <a:xfrm>
            <a:off x="579651" y="209934"/>
            <a:ext cx="61093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Common Pain Points</a:t>
            </a:r>
          </a:p>
        </p:txBody>
      </p:sp>
      <p:sp>
        <p:nvSpPr>
          <p:cNvPr id="13" name="TextBox 23">
            <a:extLst>
              <a:ext uri="{FF2B5EF4-FFF2-40B4-BE49-F238E27FC236}">
                <a16:creationId xmlns:a16="http://schemas.microsoft.com/office/drawing/2014/main" id="{A29FCD96-4F15-480C-AF9B-9A937FDCB25F}"/>
              </a:ext>
            </a:extLst>
          </p:cNvPr>
          <p:cNvSpPr txBox="1"/>
          <p:nvPr/>
        </p:nvSpPr>
        <p:spPr>
          <a:xfrm>
            <a:off x="8674542" y="4307886"/>
            <a:ext cx="2038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HOW?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491F8656-F105-4EE7-B9A3-27383ADBA509}"/>
              </a:ext>
            </a:extLst>
          </p:cNvPr>
          <p:cNvSpPr txBox="1"/>
          <p:nvPr/>
        </p:nvSpPr>
        <p:spPr>
          <a:xfrm>
            <a:off x="5047516" y="3006403"/>
            <a:ext cx="20969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WHAT?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23">
            <a:extLst>
              <a:ext uri="{FF2B5EF4-FFF2-40B4-BE49-F238E27FC236}">
                <a16:creationId xmlns:a16="http://schemas.microsoft.com/office/drawing/2014/main" id="{1EDDFF3F-91B9-47BF-85B5-2CBB0734F07A}"/>
              </a:ext>
            </a:extLst>
          </p:cNvPr>
          <p:cNvSpPr txBox="1"/>
          <p:nvPr/>
        </p:nvSpPr>
        <p:spPr>
          <a:xfrm>
            <a:off x="1307919" y="4276244"/>
            <a:ext cx="25249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WHO?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67" name="组合 222">
            <a:extLst>
              <a:ext uri="{FF2B5EF4-FFF2-40B4-BE49-F238E27FC236}">
                <a16:creationId xmlns:a16="http://schemas.microsoft.com/office/drawing/2014/main" id="{3B19257C-6CBB-45E4-A0AB-42810C41080B}"/>
              </a:ext>
            </a:extLst>
          </p:cNvPr>
          <p:cNvGrpSpPr/>
          <p:nvPr/>
        </p:nvGrpSpPr>
        <p:grpSpPr>
          <a:xfrm>
            <a:off x="9523215" y="2775986"/>
            <a:ext cx="443531" cy="538570"/>
            <a:chOff x="5748338" y="1277938"/>
            <a:chExt cx="504825" cy="590550"/>
          </a:xfrm>
        </p:grpSpPr>
        <p:sp>
          <p:nvSpPr>
            <p:cNvPr id="68" name="Freeform 22">
              <a:extLst>
                <a:ext uri="{FF2B5EF4-FFF2-40B4-BE49-F238E27FC236}">
                  <a16:creationId xmlns:a16="http://schemas.microsoft.com/office/drawing/2014/main" id="{197A2C6D-42E8-4EA2-8A41-905F46D907F7}"/>
                </a:ext>
              </a:extLst>
            </p:cNvPr>
            <p:cNvSpPr/>
            <p:nvPr/>
          </p:nvSpPr>
          <p:spPr bwMode="auto">
            <a:xfrm>
              <a:off x="5748338" y="1277938"/>
              <a:ext cx="196850" cy="569912"/>
            </a:xfrm>
            <a:custGeom>
              <a:avLst/>
              <a:gdLst>
                <a:gd name="T0" fmla="*/ 124 w 124"/>
                <a:gd name="T1" fmla="*/ 359 h 359"/>
                <a:gd name="T2" fmla="*/ 68 w 124"/>
                <a:gd name="T3" fmla="*/ 359 h 359"/>
                <a:gd name="T4" fmla="*/ 68 w 124"/>
                <a:gd name="T5" fmla="*/ 125 h 359"/>
                <a:gd name="T6" fmla="*/ 0 w 124"/>
                <a:gd name="T7" fmla="*/ 125 h 359"/>
                <a:gd name="T8" fmla="*/ 124 w 124"/>
                <a:gd name="T9" fmla="*/ 0 h 359"/>
                <a:gd name="T10" fmla="*/ 124 w 124"/>
                <a:gd name="T11" fmla="*/ 359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359">
                  <a:moveTo>
                    <a:pt x="124" y="359"/>
                  </a:moveTo>
                  <a:lnTo>
                    <a:pt x="68" y="359"/>
                  </a:lnTo>
                  <a:lnTo>
                    <a:pt x="68" y="125"/>
                  </a:lnTo>
                  <a:lnTo>
                    <a:pt x="0" y="125"/>
                  </a:lnTo>
                  <a:lnTo>
                    <a:pt x="124" y="0"/>
                  </a:lnTo>
                  <a:lnTo>
                    <a:pt x="124" y="3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23">
              <a:extLst>
                <a:ext uri="{FF2B5EF4-FFF2-40B4-BE49-F238E27FC236}">
                  <a16:creationId xmlns:a16="http://schemas.microsoft.com/office/drawing/2014/main" id="{9F6629E0-4611-48E2-9255-17A907B04AD2}"/>
                </a:ext>
              </a:extLst>
            </p:cNvPr>
            <p:cNvSpPr/>
            <p:nvPr/>
          </p:nvSpPr>
          <p:spPr bwMode="auto">
            <a:xfrm>
              <a:off x="6054725" y="1300163"/>
              <a:ext cx="198438" cy="568325"/>
            </a:xfrm>
            <a:custGeom>
              <a:avLst/>
              <a:gdLst>
                <a:gd name="T0" fmla="*/ 0 w 125"/>
                <a:gd name="T1" fmla="*/ 0 h 358"/>
                <a:gd name="T2" fmla="*/ 56 w 125"/>
                <a:gd name="T3" fmla="*/ 0 h 358"/>
                <a:gd name="T4" fmla="*/ 56 w 125"/>
                <a:gd name="T5" fmla="*/ 233 h 358"/>
                <a:gd name="T6" fmla="*/ 125 w 125"/>
                <a:gd name="T7" fmla="*/ 233 h 358"/>
                <a:gd name="T8" fmla="*/ 0 w 125"/>
                <a:gd name="T9" fmla="*/ 358 h 358"/>
                <a:gd name="T10" fmla="*/ 0 w 125"/>
                <a:gd name="T1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" h="358">
                  <a:moveTo>
                    <a:pt x="0" y="0"/>
                  </a:moveTo>
                  <a:lnTo>
                    <a:pt x="56" y="0"/>
                  </a:lnTo>
                  <a:lnTo>
                    <a:pt x="56" y="233"/>
                  </a:lnTo>
                  <a:lnTo>
                    <a:pt x="125" y="233"/>
                  </a:lnTo>
                  <a:lnTo>
                    <a:pt x="0" y="3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020B33B-E638-4E49-ACA0-AA7E3B414A64}"/>
              </a:ext>
            </a:extLst>
          </p:cNvPr>
          <p:cNvGrpSpPr/>
          <p:nvPr/>
        </p:nvGrpSpPr>
        <p:grpSpPr>
          <a:xfrm>
            <a:off x="1933401" y="2341163"/>
            <a:ext cx="1334817" cy="1334816"/>
            <a:chOff x="1933401" y="2341163"/>
            <a:chExt cx="1334817" cy="1334816"/>
          </a:xfrm>
        </p:grpSpPr>
        <p:sp>
          <p:nvSpPr>
            <p:cNvPr id="25" name="椭圆 13">
              <a:extLst>
                <a:ext uri="{FF2B5EF4-FFF2-40B4-BE49-F238E27FC236}">
                  <a16:creationId xmlns:a16="http://schemas.microsoft.com/office/drawing/2014/main" id="{4A9F57F0-8671-9E42-A201-ACA55970D866}"/>
                </a:ext>
              </a:extLst>
            </p:cNvPr>
            <p:cNvSpPr/>
            <p:nvPr/>
          </p:nvSpPr>
          <p:spPr>
            <a:xfrm>
              <a:off x="1933401" y="2341163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6" name="椭圆 14">
              <a:extLst>
                <a:ext uri="{FF2B5EF4-FFF2-40B4-BE49-F238E27FC236}">
                  <a16:creationId xmlns:a16="http://schemas.microsoft.com/office/drawing/2014/main" id="{9825573F-F230-EF42-8517-28D5559DC400}"/>
                </a:ext>
              </a:extLst>
            </p:cNvPr>
            <p:cNvSpPr/>
            <p:nvPr/>
          </p:nvSpPr>
          <p:spPr>
            <a:xfrm>
              <a:off x="2015521" y="2423283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grpSp>
          <p:nvGrpSpPr>
            <p:cNvPr id="35" name="群組 281">
              <a:extLst>
                <a:ext uri="{FF2B5EF4-FFF2-40B4-BE49-F238E27FC236}">
                  <a16:creationId xmlns:a16="http://schemas.microsoft.com/office/drawing/2014/main" id="{9FB5C20A-90D5-46F6-B308-80743D11B42C}"/>
                </a:ext>
              </a:extLst>
            </p:cNvPr>
            <p:cNvGrpSpPr/>
            <p:nvPr/>
          </p:nvGrpSpPr>
          <p:grpSpPr>
            <a:xfrm>
              <a:off x="2301377" y="2579410"/>
              <a:ext cx="592371" cy="738236"/>
              <a:chOff x="2041494" y="1181083"/>
              <a:chExt cx="671513" cy="790575"/>
            </a:xfrm>
            <a:solidFill>
              <a:schemeClr val="bg1"/>
            </a:solidFill>
          </p:grpSpPr>
          <p:sp>
            <p:nvSpPr>
              <p:cNvPr id="36" name="Freeform 235">
                <a:extLst>
                  <a:ext uri="{FF2B5EF4-FFF2-40B4-BE49-F238E27FC236}">
                    <a16:creationId xmlns:a16="http://schemas.microsoft.com/office/drawing/2014/main" id="{3868DCF9-55A7-45F6-B5B1-D10B94C6E21D}"/>
                  </a:ext>
                </a:extLst>
              </p:cNvPr>
              <p:cNvSpPr/>
              <p:nvPr/>
            </p:nvSpPr>
            <p:spPr bwMode="auto">
              <a:xfrm>
                <a:off x="2270094" y="1368408"/>
                <a:ext cx="220663" cy="231775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29" y="62"/>
                  </a:cxn>
                  <a:cxn ang="0">
                    <a:pos x="29" y="62"/>
                  </a:cxn>
                  <a:cxn ang="0">
                    <a:pos x="31" y="62"/>
                  </a:cxn>
                  <a:cxn ang="0">
                    <a:pos x="32" y="62"/>
                  </a:cxn>
                  <a:cxn ang="0">
                    <a:pos x="32" y="62"/>
                  </a:cxn>
                  <a:cxn ang="0">
                    <a:pos x="59" y="22"/>
                  </a:cxn>
                  <a:cxn ang="0">
                    <a:pos x="56" y="22"/>
                  </a:cxn>
                  <a:cxn ang="0">
                    <a:pos x="55" y="0"/>
                  </a:cxn>
                  <a:cxn ang="0">
                    <a:pos x="4" y="0"/>
                  </a:cxn>
                  <a:cxn ang="0">
                    <a:pos x="2" y="23"/>
                  </a:cxn>
                  <a:cxn ang="0">
                    <a:pos x="0" y="23"/>
                  </a:cxn>
                </a:cxnLst>
                <a:rect l="0" t="0" r="r" b="b"/>
                <a:pathLst>
                  <a:path w="59" h="62">
                    <a:moveTo>
                      <a:pt x="0" y="23"/>
                    </a:moveTo>
                    <a:cubicBezTo>
                      <a:pt x="3" y="42"/>
                      <a:pt x="11" y="60"/>
                      <a:pt x="29" y="62"/>
                    </a:cubicBezTo>
                    <a:cubicBezTo>
                      <a:pt x="29" y="62"/>
                      <a:pt x="29" y="62"/>
                      <a:pt x="29" y="62"/>
                    </a:cubicBezTo>
                    <a:cubicBezTo>
                      <a:pt x="29" y="62"/>
                      <a:pt x="30" y="62"/>
                      <a:pt x="31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50" y="60"/>
                      <a:pt x="56" y="41"/>
                      <a:pt x="5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8" y="15"/>
                      <a:pt x="58" y="7"/>
                      <a:pt x="55" y="0"/>
                    </a:cubicBezTo>
                    <a:cubicBezTo>
                      <a:pt x="50" y="2"/>
                      <a:pt x="30" y="10"/>
                      <a:pt x="4" y="0"/>
                    </a:cubicBezTo>
                    <a:cubicBezTo>
                      <a:pt x="0" y="9"/>
                      <a:pt x="1" y="14"/>
                      <a:pt x="2" y="23"/>
                    </a:cubicBezTo>
                    <a:cubicBezTo>
                      <a:pt x="0" y="23"/>
                      <a:pt x="0" y="23"/>
                      <a:pt x="0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36">
                <a:extLst>
                  <a:ext uri="{FF2B5EF4-FFF2-40B4-BE49-F238E27FC236}">
                    <a16:creationId xmlns:a16="http://schemas.microsoft.com/office/drawing/2014/main" id="{71B54844-7D52-4C5D-B6F0-062CB5209B33}"/>
                  </a:ext>
                </a:extLst>
              </p:cNvPr>
              <p:cNvSpPr/>
              <p:nvPr/>
            </p:nvSpPr>
            <p:spPr bwMode="auto">
              <a:xfrm>
                <a:off x="2041494" y="1641458"/>
                <a:ext cx="671513" cy="33020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9" y="23"/>
                  </a:cxn>
                  <a:cxn ang="0">
                    <a:pos x="0" y="72"/>
                  </a:cxn>
                  <a:cxn ang="0">
                    <a:pos x="179" y="72"/>
                  </a:cxn>
                  <a:cxn ang="0">
                    <a:pos x="170" y="23"/>
                  </a:cxn>
                  <a:cxn ang="0">
                    <a:pos x="121" y="0"/>
                  </a:cxn>
                  <a:cxn ang="0">
                    <a:pos x="103" y="53"/>
                  </a:cxn>
                  <a:cxn ang="0">
                    <a:pos x="96" y="19"/>
                  </a:cxn>
                  <a:cxn ang="0">
                    <a:pos x="100" y="16"/>
                  </a:cxn>
                  <a:cxn ang="0">
                    <a:pos x="95" y="11"/>
                  </a:cxn>
                  <a:cxn ang="0">
                    <a:pos x="88" y="11"/>
                  </a:cxn>
                  <a:cxn ang="0">
                    <a:pos x="84" y="16"/>
                  </a:cxn>
                  <a:cxn ang="0">
                    <a:pos x="87" y="19"/>
                  </a:cxn>
                  <a:cxn ang="0">
                    <a:pos x="80" y="53"/>
                  </a:cxn>
                  <a:cxn ang="0">
                    <a:pos x="59" y="0"/>
                  </a:cxn>
                </a:cxnLst>
                <a:rect l="0" t="0" r="r" b="b"/>
                <a:pathLst>
                  <a:path w="179" h="88">
                    <a:moveTo>
                      <a:pt x="59" y="0"/>
                    </a:moveTo>
                    <a:cubicBezTo>
                      <a:pt x="41" y="6"/>
                      <a:pt x="25" y="14"/>
                      <a:pt x="9" y="23"/>
                    </a:cubicBezTo>
                    <a:cubicBezTo>
                      <a:pt x="1" y="39"/>
                      <a:pt x="1" y="58"/>
                      <a:pt x="0" y="72"/>
                    </a:cubicBezTo>
                    <a:cubicBezTo>
                      <a:pt x="62" y="88"/>
                      <a:pt x="122" y="88"/>
                      <a:pt x="179" y="72"/>
                    </a:cubicBezTo>
                    <a:cubicBezTo>
                      <a:pt x="179" y="58"/>
                      <a:pt x="178" y="39"/>
                      <a:pt x="170" y="23"/>
                    </a:cubicBezTo>
                    <a:cubicBezTo>
                      <a:pt x="156" y="13"/>
                      <a:pt x="140" y="6"/>
                      <a:pt x="121" y="0"/>
                    </a:cubicBezTo>
                    <a:cubicBezTo>
                      <a:pt x="119" y="18"/>
                      <a:pt x="113" y="39"/>
                      <a:pt x="103" y="53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100" y="16"/>
                      <a:pt x="100" y="16"/>
                      <a:pt x="100" y="16"/>
                    </a:cubicBezTo>
                    <a:cubicBezTo>
                      <a:pt x="95" y="11"/>
                      <a:pt x="95" y="11"/>
                      <a:pt x="95" y="11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72" y="39"/>
                      <a:pt x="62" y="19"/>
                      <a:pt x="5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37">
                <a:extLst>
                  <a:ext uri="{FF2B5EF4-FFF2-40B4-BE49-F238E27FC236}">
                    <a16:creationId xmlns:a16="http://schemas.microsoft.com/office/drawing/2014/main" id="{515DE2E5-BDEB-45E6-AB85-15032893C5D2}"/>
                  </a:ext>
                </a:extLst>
              </p:cNvPr>
              <p:cNvSpPr/>
              <p:nvPr/>
            </p:nvSpPr>
            <p:spPr bwMode="auto">
              <a:xfrm>
                <a:off x="2520919" y="1420796"/>
                <a:ext cx="15875" cy="6032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16"/>
                  </a:cxn>
                  <a:cxn ang="0">
                    <a:pos x="1" y="15"/>
                  </a:cxn>
                  <a:cxn ang="0">
                    <a:pos x="3" y="4"/>
                  </a:cxn>
                  <a:cxn ang="0">
                    <a:pos x="3" y="0"/>
                  </a:cxn>
                  <a:cxn ang="0">
                    <a:pos x="2" y="0"/>
                  </a:cxn>
                </a:cxnLst>
                <a:rect l="0" t="0" r="r" b="b"/>
                <a:pathLst>
                  <a:path w="4" h="16">
                    <a:moveTo>
                      <a:pt x="2" y="0"/>
                    </a:moveTo>
                    <a:cubicBezTo>
                      <a:pt x="2" y="5"/>
                      <a:pt x="1" y="11"/>
                      <a:pt x="0" y="16"/>
                    </a:cubicBezTo>
                    <a:cubicBezTo>
                      <a:pt x="0" y="16"/>
                      <a:pt x="1" y="15"/>
                      <a:pt x="1" y="15"/>
                    </a:cubicBezTo>
                    <a:cubicBezTo>
                      <a:pt x="2" y="14"/>
                      <a:pt x="2" y="8"/>
                      <a:pt x="3" y="4"/>
                    </a:cubicBezTo>
                    <a:cubicBezTo>
                      <a:pt x="3" y="2"/>
                      <a:pt x="4" y="0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38">
                <a:extLst>
                  <a:ext uri="{FF2B5EF4-FFF2-40B4-BE49-F238E27FC236}">
                    <a16:creationId xmlns:a16="http://schemas.microsoft.com/office/drawing/2014/main" id="{56BED5B7-701C-421A-9E1E-D51FBDB230A7}"/>
                  </a:ext>
                </a:extLst>
              </p:cNvPr>
              <p:cNvSpPr/>
              <p:nvPr/>
            </p:nvSpPr>
            <p:spPr bwMode="auto">
              <a:xfrm>
                <a:off x="2206594" y="1181083"/>
                <a:ext cx="347663" cy="468312"/>
              </a:xfrm>
              <a:custGeom>
                <a:avLst/>
                <a:gdLst/>
                <a:ahLst/>
                <a:cxnLst>
                  <a:cxn ang="0">
                    <a:pos x="82" y="92"/>
                  </a:cxn>
                  <a:cxn ang="0">
                    <a:pos x="50" y="125"/>
                  </a:cxn>
                  <a:cxn ang="0">
                    <a:pos x="50" y="125"/>
                  </a:cxn>
                  <a:cxn ang="0">
                    <a:pos x="48" y="125"/>
                  </a:cxn>
                  <a:cxn ang="0">
                    <a:pos x="45" y="125"/>
                  </a:cxn>
                  <a:cxn ang="0">
                    <a:pos x="45" y="125"/>
                  </a:cxn>
                  <a:cxn ang="0">
                    <a:pos x="12" y="93"/>
                  </a:cxn>
                  <a:cxn ang="0">
                    <a:pos x="2" y="86"/>
                  </a:cxn>
                  <a:cxn ang="0">
                    <a:pos x="0" y="72"/>
                  </a:cxn>
                  <a:cxn ang="0">
                    <a:pos x="2" y="63"/>
                  </a:cxn>
                  <a:cxn ang="0">
                    <a:pos x="2" y="63"/>
                  </a:cxn>
                  <a:cxn ang="0">
                    <a:pos x="5" y="63"/>
                  </a:cxn>
                  <a:cxn ang="0">
                    <a:pos x="10" y="25"/>
                  </a:cxn>
                  <a:cxn ang="0">
                    <a:pos x="86" y="27"/>
                  </a:cxn>
                  <a:cxn ang="0">
                    <a:pos x="88" y="62"/>
                  </a:cxn>
                  <a:cxn ang="0">
                    <a:pos x="88" y="62"/>
                  </a:cxn>
                  <a:cxn ang="0">
                    <a:pos x="90" y="63"/>
                  </a:cxn>
                  <a:cxn ang="0">
                    <a:pos x="93" y="72"/>
                  </a:cxn>
                  <a:cxn ang="0">
                    <a:pos x="90" y="85"/>
                  </a:cxn>
                  <a:cxn ang="0">
                    <a:pos x="82" y="92"/>
                  </a:cxn>
                </a:cxnLst>
                <a:rect l="0" t="0" r="r" b="b"/>
                <a:pathLst>
                  <a:path w="93" h="125">
                    <a:moveTo>
                      <a:pt x="82" y="92"/>
                    </a:moveTo>
                    <a:cubicBezTo>
                      <a:pt x="78" y="108"/>
                      <a:pt x="69" y="122"/>
                      <a:pt x="50" y="125"/>
                    </a:cubicBezTo>
                    <a:cubicBezTo>
                      <a:pt x="50" y="125"/>
                      <a:pt x="50" y="125"/>
                      <a:pt x="50" y="125"/>
                    </a:cubicBezTo>
                    <a:cubicBezTo>
                      <a:pt x="50" y="125"/>
                      <a:pt x="49" y="125"/>
                      <a:pt x="48" y="125"/>
                    </a:cubicBezTo>
                    <a:cubicBezTo>
                      <a:pt x="46" y="125"/>
                      <a:pt x="45" y="125"/>
                      <a:pt x="45" y="125"/>
                    </a:cubicBezTo>
                    <a:cubicBezTo>
                      <a:pt x="45" y="125"/>
                      <a:pt x="45" y="125"/>
                      <a:pt x="45" y="125"/>
                    </a:cubicBezTo>
                    <a:cubicBezTo>
                      <a:pt x="26" y="123"/>
                      <a:pt x="17" y="109"/>
                      <a:pt x="12" y="93"/>
                    </a:cubicBezTo>
                    <a:cubicBezTo>
                      <a:pt x="10" y="92"/>
                      <a:pt x="4" y="89"/>
                      <a:pt x="2" y="86"/>
                    </a:cubicBezTo>
                    <a:cubicBezTo>
                      <a:pt x="2" y="84"/>
                      <a:pt x="0" y="78"/>
                      <a:pt x="0" y="72"/>
                    </a:cubicBezTo>
                    <a:cubicBezTo>
                      <a:pt x="0" y="68"/>
                      <a:pt x="0" y="65"/>
                      <a:pt x="2" y="63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3" y="63"/>
                      <a:pt x="4" y="63"/>
                      <a:pt x="5" y="63"/>
                    </a:cubicBezTo>
                    <a:cubicBezTo>
                      <a:pt x="2" y="45"/>
                      <a:pt x="4" y="33"/>
                      <a:pt x="10" y="25"/>
                    </a:cubicBezTo>
                    <a:cubicBezTo>
                      <a:pt x="28" y="0"/>
                      <a:pt x="77" y="8"/>
                      <a:pt x="86" y="27"/>
                    </a:cubicBezTo>
                    <a:cubicBezTo>
                      <a:pt x="90" y="35"/>
                      <a:pt x="90" y="48"/>
                      <a:pt x="88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89" y="62"/>
                      <a:pt x="89" y="62"/>
                      <a:pt x="90" y="63"/>
                    </a:cubicBezTo>
                    <a:cubicBezTo>
                      <a:pt x="92" y="64"/>
                      <a:pt x="93" y="68"/>
                      <a:pt x="93" y="72"/>
                    </a:cubicBezTo>
                    <a:cubicBezTo>
                      <a:pt x="92" y="77"/>
                      <a:pt x="91" y="84"/>
                      <a:pt x="90" y="85"/>
                    </a:cubicBezTo>
                    <a:cubicBezTo>
                      <a:pt x="89" y="88"/>
                      <a:pt x="84" y="91"/>
                      <a:pt x="82" y="9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39">
                <a:extLst>
                  <a:ext uri="{FF2B5EF4-FFF2-40B4-BE49-F238E27FC236}">
                    <a16:creationId xmlns:a16="http://schemas.microsoft.com/office/drawing/2014/main" id="{F829EC84-C2F6-4036-BF00-A80C4A1E9FE7}"/>
                  </a:ext>
                </a:extLst>
              </p:cNvPr>
              <p:cNvSpPr/>
              <p:nvPr/>
            </p:nvSpPr>
            <p:spPr bwMode="auto">
              <a:xfrm>
                <a:off x="2225644" y="1423971"/>
                <a:ext cx="17463" cy="60325"/>
              </a:xfrm>
              <a:custGeom>
                <a:avLst/>
                <a:gdLst/>
                <a:ahLst/>
                <a:cxnLst>
                  <a:cxn ang="0">
                    <a:pos x="5" y="16"/>
                  </a:cxn>
                  <a:cxn ang="0">
                    <a:pos x="3" y="9"/>
                  </a:cxn>
                  <a:cxn ang="0">
                    <a:pos x="3" y="9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3"/>
                  </a:cxn>
                  <a:cxn ang="0">
                    <a:pos x="3" y="14"/>
                  </a:cxn>
                  <a:cxn ang="0">
                    <a:pos x="5" y="16"/>
                  </a:cxn>
                </a:cxnLst>
                <a:rect l="0" t="0" r="r" b="b"/>
                <a:pathLst>
                  <a:path w="5" h="16">
                    <a:moveTo>
                      <a:pt x="5" y="16"/>
                    </a:moveTo>
                    <a:cubicBezTo>
                      <a:pt x="4" y="14"/>
                      <a:pt x="4" y="11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3"/>
                    </a:cubicBezTo>
                    <a:cubicBezTo>
                      <a:pt x="1" y="8"/>
                      <a:pt x="2" y="13"/>
                      <a:pt x="3" y="14"/>
                    </a:cubicBezTo>
                    <a:cubicBezTo>
                      <a:pt x="3" y="15"/>
                      <a:pt x="4" y="16"/>
                      <a:pt x="5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pic>
        <p:nvPicPr>
          <p:cNvPr id="42" name="图片 51">
            <a:extLst>
              <a:ext uri="{FF2B5EF4-FFF2-40B4-BE49-F238E27FC236}">
                <a16:creationId xmlns:a16="http://schemas.microsoft.com/office/drawing/2014/main" id="{D5408E3D-3160-48C7-B619-9DB5F24A550F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260" y="3979498"/>
            <a:ext cx="571480" cy="604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63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53C5F7A-182F-FA47-AA4C-5678E311092D}"/>
              </a:ext>
            </a:extLst>
          </p:cNvPr>
          <p:cNvGrpSpPr/>
          <p:nvPr/>
        </p:nvGrpSpPr>
        <p:grpSpPr>
          <a:xfrm>
            <a:off x="3329386" y="2315029"/>
            <a:ext cx="6451749" cy="2009236"/>
            <a:chOff x="2769938" y="2315029"/>
            <a:chExt cx="6451749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6451749" cy="1901371"/>
              <a:chOff x="2901044" y="2315029"/>
              <a:chExt cx="6451749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2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69248" y="2880993"/>
                <a:ext cx="4283545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 err="1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Sangfor</a:t>
                </a:r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 Approach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6810969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6D750F-DE87-4C8B-855A-5BC8F2CF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A91829-EB74-46A8-9915-4C9B8A7E3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4B9F5-6C18-4C23-8583-9C8662610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grpSp>
        <p:nvGrpSpPr>
          <p:cNvPr id="16" name="组合 18">
            <a:extLst>
              <a:ext uri="{FF2B5EF4-FFF2-40B4-BE49-F238E27FC236}">
                <a16:creationId xmlns:a16="http://schemas.microsoft.com/office/drawing/2014/main" id="{B8A7CB15-4BA9-4CC5-BC9F-93037F3F1B09}"/>
              </a:ext>
            </a:extLst>
          </p:cNvPr>
          <p:cNvGrpSpPr/>
          <p:nvPr/>
        </p:nvGrpSpPr>
        <p:grpSpPr>
          <a:xfrm>
            <a:off x="1" y="200326"/>
            <a:ext cx="5991709" cy="523220"/>
            <a:chOff x="1" y="200326"/>
            <a:chExt cx="5991709" cy="523220"/>
          </a:xfrm>
        </p:grpSpPr>
        <p:sp>
          <p:nvSpPr>
            <p:cNvPr id="17" name="矩形 19">
              <a:extLst>
                <a:ext uri="{FF2B5EF4-FFF2-40B4-BE49-F238E27FC236}">
                  <a16:creationId xmlns:a16="http://schemas.microsoft.com/office/drawing/2014/main" id="{0C447364-B2FB-4F78-A4D6-5161CFD86F81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20">
              <a:extLst>
                <a:ext uri="{FF2B5EF4-FFF2-40B4-BE49-F238E27FC236}">
                  <a16:creationId xmlns:a16="http://schemas.microsoft.com/office/drawing/2014/main" id="{CFB33ADA-4BC8-4119-9E1D-1B6C7E073463}"/>
                </a:ext>
              </a:extLst>
            </p:cNvPr>
            <p:cNvSpPr/>
            <p:nvPr/>
          </p:nvSpPr>
          <p:spPr>
            <a:xfrm>
              <a:off x="579651" y="200326"/>
              <a:ext cx="541205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- Concepts</a:t>
              </a:r>
            </a:p>
          </p:txBody>
        </p:sp>
        <p:sp>
          <p:nvSpPr>
            <p:cNvPr id="19" name="矩形 21">
              <a:extLst>
                <a:ext uri="{FF2B5EF4-FFF2-40B4-BE49-F238E27FC236}">
                  <a16:creationId xmlns:a16="http://schemas.microsoft.com/office/drawing/2014/main" id="{6CBD8ADA-4BA3-47FC-BA55-68D0DBB0EE63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867B91C0-A478-4F36-8609-C8A429DA8FC5}"/>
              </a:ext>
            </a:extLst>
          </p:cNvPr>
          <p:cNvSpPr txBox="1"/>
          <p:nvPr/>
        </p:nvSpPr>
        <p:spPr>
          <a:xfrm>
            <a:off x="5839984" y="1734341"/>
            <a:ext cx="5324649" cy="337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92D050"/>
                </a:solidFill>
              </a:rPr>
              <a:t>Visibility - </a:t>
            </a:r>
            <a:r>
              <a:rPr lang="en-US" dirty="0">
                <a:solidFill>
                  <a:schemeClr val="bg1"/>
                </a:solidFill>
              </a:rPr>
              <a:t>Uncover any passing traffic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00B0F0"/>
                </a:solidFill>
              </a:rPr>
              <a:t>Identity - </a:t>
            </a:r>
            <a:r>
              <a:rPr lang="en-US" dirty="0">
                <a:solidFill>
                  <a:schemeClr val="bg1"/>
                </a:solidFill>
              </a:rPr>
              <a:t>User Identity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0083E6"/>
                </a:solidFill>
              </a:rPr>
              <a:t>Control </a:t>
            </a:r>
            <a:r>
              <a:rPr lang="en-US" altLang="zh-CN" b="1" dirty="0">
                <a:solidFill>
                  <a:srgbClr val="0083E6"/>
                </a:solidFill>
              </a:rPr>
              <a:t>-</a:t>
            </a:r>
            <a:r>
              <a:rPr lang="zh-CN" altLang="en-US" b="1" dirty="0">
                <a:solidFill>
                  <a:srgbClr val="0083E6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Application, bandwidth, audit and other security content aspects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40A7C6"/>
                </a:solidFill>
              </a:rPr>
              <a:t>Analytics </a:t>
            </a:r>
            <a:r>
              <a:rPr lang="en-US" altLang="zh-CN" b="1" dirty="0">
                <a:solidFill>
                  <a:srgbClr val="40A7C6"/>
                </a:solidFill>
              </a:rPr>
              <a:t>-</a:t>
            </a:r>
            <a:r>
              <a:rPr lang="zh-CN" altLang="en-US" b="1" dirty="0">
                <a:solidFill>
                  <a:srgbClr val="40A7C6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Holistic view of logs and reporting</a:t>
            </a:r>
            <a:endParaRPr lang="en-MY" dirty="0">
              <a:solidFill>
                <a:schemeClr val="bg1"/>
              </a:solidFill>
            </a:endParaRPr>
          </a:p>
        </p:txBody>
      </p:sp>
      <p:sp>
        <p:nvSpPr>
          <p:cNvPr id="21" name="椭圆 10">
            <a:extLst>
              <a:ext uri="{FF2B5EF4-FFF2-40B4-BE49-F238E27FC236}">
                <a16:creationId xmlns:a16="http://schemas.microsoft.com/office/drawing/2014/main" id="{2AA9EED9-466D-4C1B-BEA1-6A435B881770}"/>
              </a:ext>
            </a:extLst>
          </p:cNvPr>
          <p:cNvSpPr/>
          <p:nvPr/>
        </p:nvSpPr>
        <p:spPr>
          <a:xfrm>
            <a:off x="1345883" y="1444502"/>
            <a:ext cx="4041897" cy="4041898"/>
          </a:xfrm>
          <a:prstGeom prst="ellipse">
            <a:avLst/>
          </a:prstGeom>
          <a:solidFill>
            <a:srgbClr val="0070C0">
              <a:alpha val="9000"/>
            </a:srgbClr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2" name="图片 9">
            <a:extLst>
              <a:ext uri="{FF2B5EF4-FFF2-40B4-BE49-F238E27FC236}">
                <a16:creationId xmlns:a16="http://schemas.microsoft.com/office/drawing/2014/main" id="{FDE95231-DAE8-440E-B49A-D10B3E57E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5000"/>
                    </a14:imgEffect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69" y="1475681"/>
            <a:ext cx="4051459" cy="3979541"/>
          </a:xfrm>
          <a:prstGeom prst="rect">
            <a:avLst/>
          </a:prstGeom>
        </p:spPr>
      </p:pic>
      <p:sp>
        <p:nvSpPr>
          <p:cNvPr id="23" name="矩形 5">
            <a:extLst>
              <a:ext uri="{FF2B5EF4-FFF2-40B4-BE49-F238E27FC236}">
                <a16:creationId xmlns:a16="http://schemas.microsoft.com/office/drawing/2014/main" id="{9A1B86C2-3EBB-4D52-8E66-0F74DA1EEE33}"/>
              </a:ext>
            </a:extLst>
          </p:cNvPr>
          <p:cNvSpPr/>
          <p:nvPr/>
        </p:nvSpPr>
        <p:spPr>
          <a:xfrm>
            <a:off x="2938889" y="2402027"/>
            <a:ext cx="9012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Visibility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4" name="矩形 11">
            <a:extLst>
              <a:ext uri="{FF2B5EF4-FFF2-40B4-BE49-F238E27FC236}">
                <a16:creationId xmlns:a16="http://schemas.microsoft.com/office/drawing/2014/main" id="{83F16026-6F00-4682-B878-9DB34243DED5}"/>
              </a:ext>
            </a:extLst>
          </p:cNvPr>
          <p:cNvSpPr/>
          <p:nvPr/>
        </p:nvSpPr>
        <p:spPr>
          <a:xfrm>
            <a:off x="1718687" y="3528587"/>
            <a:ext cx="947467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Control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5" name="矩形 12">
            <a:extLst>
              <a:ext uri="{FF2B5EF4-FFF2-40B4-BE49-F238E27FC236}">
                <a16:creationId xmlns:a16="http://schemas.microsoft.com/office/drawing/2014/main" id="{78E6DDC9-5A46-4166-9C53-5FA75C0AE695}"/>
              </a:ext>
            </a:extLst>
          </p:cNvPr>
          <p:cNvSpPr/>
          <p:nvPr/>
        </p:nvSpPr>
        <p:spPr>
          <a:xfrm>
            <a:off x="2905286" y="4758253"/>
            <a:ext cx="1125395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Analytics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6" name="矩形 6">
            <a:extLst>
              <a:ext uri="{FF2B5EF4-FFF2-40B4-BE49-F238E27FC236}">
                <a16:creationId xmlns:a16="http://schemas.microsoft.com/office/drawing/2014/main" id="{B0B192FA-3D3A-4978-B3FB-68D32FFCD61D}"/>
              </a:ext>
            </a:extLst>
          </p:cNvPr>
          <p:cNvSpPr/>
          <p:nvPr/>
        </p:nvSpPr>
        <p:spPr>
          <a:xfrm>
            <a:off x="4146093" y="3528587"/>
            <a:ext cx="971563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Identity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7" name="矩形 13">
            <a:extLst>
              <a:ext uri="{FF2B5EF4-FFF2-40B4-BE49-F238E27FC236}">
                <a16:creationId xmlns:a16="http://schemas.microsoft.com/office/drawing/2014/main" id="{7CB614A2-0EA1-4367-B86A-46B861DCB200}"/>
              </a:ext>
            </a:extLst>
          </p:cNvPr>
          <p:cNvSpPr/>
          <p:nvPr/>
        </p:nvSpPr>
        <p:spPr>
          <a:xfrm>
            <a:off x="3078090" y="3205937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b="1" dirty="0">
                <a:solidFill>
                  <a:schemeClr val="bg1"/>
                </a:solidFill>
              </a:rPr>
              <a:t>IAG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8" name="Freeform 189">
            <a:extLst>
              <a:ext uri="{FF2B5EF4-FFF2-40B4-BE49-F238E27FC236}">
                <a16:creationId xmlns:a16="http://schemas.microsoft.com/office/drawing/2014/main" id="{15FDD915-75A7-44F4-84AC-1C83F626B415}"/>
              </a:ext>
            </a:extLst>
          </p:cNvPr>
          <p:cNvSpPr>
            <a:spLocks noEditPoints="1"/>
          </p:cNvSpPr>
          <p:nvPr/>
        </p:nvSpPr>
        <p:spPr bwMode="auto">
          <a:xfrm>
            <a:off x="4307451" y="3035803"/>
            <a:ext cx="474005" cy="457036"/>
          </a:xfrm>
          <a:custGeom>
            <a:avLst/>
            <a:gdLst>
              <a:gd name="T0" fmla="*/ 167 w 260"/>
              <a:gd name="T1" fmla="*/ 248 h 251"/>
              <a:gd name="T2" fmla="*/ 156 w 260"/>
              <a:gd name="T3" fmla="*/ 225 h 251"/>
              <a:gd name="T4" fmla="*/ 124 w 260"/>
              <a:gd name="T5" fmla="*/ 215 h 251"/>
              <a:gd name="T6" fmla="*/ 131 w 260"/>
              <a:gd name="T7" fmla="*/ 181 h 251"/>
              <a:gd name="T8" fmla="*/ 117 w 260"/>
              <a:gd name="T9" fmla="*/ 160 h 251"/>
              <a:gd name="T10" fmla="*/ 132 w 260"/>
              <a:gd name="T11" fmla="*/ 133 h 251"/>
              <a:gd name="T12" fmla="*/ 111 w 260"/>
              <a:gd name="T13" fmla="*/ 135 h 251"/>
              <a:gd name="T14" fmla="*/ 9 w 260"/>
              <a:gd name="T15" fmla="*/ 237 h 251"/>
              <a:gd name="T16" fmla="*/ 23 w 260"/>
              <a:gd name="T17" fmla="*/ 161 h 251"/>
              <a:gd name="T18" fmla="*/ 51 w 260"/>
              <a:gd name="T19" fmla="*/ 104 h 251"/>
              <a:gd name="T20" fmla="*/ 109 w 260"/>
              <a:gd name="T21" fmla="*/ 0 h 251"/>
              <a:gd name="T22" fmla="*/ 157 w 260"/>
              <a:gd name="T23" fmla="*/ 115 h 251"/>
              <a:gd name="T24" fmla="*/ 157 w 260"/>
              <a:gd name="T25" fmla="*/ 133 h 251"/>
              <a:gd name="T26" fmla="*/ 173 w 260"/>
              <a:gd name="T27" fmla="*/ 109 h 251"/>
              <a:gd name="T28" fmla="*/ 209 w 260"/>
              <a:gd name="T29" fmla="*/ 110 h 251"/>
              <a:gd name="T30" fmla="*/ 221 w 260"/>
              <a:gd name="T31" fmla="*/ 133 h 251"/>
              <a:gd name="T32" fmla="*/ 246 w 260"/>
              <a:gd name="T33" fmla="*/ 133 h 251"/>
              <a:gd name="T34" fmla="*/ 258 w 260"/>
              <a:gd name="T35" fmla="*/ 155 h 251"/>
              <a:gd name="T36" fmla="*/ 246 w 260"/>
              <a:gd name="T37" fmla="*/ 177 h 251"/>
              <a:gd name="T38" fmla="*/ 258 w 260"/>
              <a:gd name="T39" fmla="*/ 203 h 251"/>
              <a:gd name="T40" fmla="*/ 242 w 260"/>
              <a:gd name="T41" fmla="*/ 228 h 251"/>
              <a:gd name="T42" fmla="*/ 217 w 260"/>
              <a:gd name="T43" fmla="*/ 227 h 251"/>
              <a:gd name="T44" fmla="*/ 204 w 260"/>
              <a:gd name="T45" fmla="*/ 249 h 251"/>
              <a:gd name="T46" fmla="*/ 189 w 260"/>
              <a:gd name="T47" fmla="*/ 233 h 251"/>
              <a:gd name="T48" fmla="*/ 220 w 260"/>
              <a:gd name="T49" fmla="*/ 207 h 251"/>
              <a:gd name="T50" fmla="*/ 239 w 260"/>
              <a:gd name="T51" fmla="*/ 201 h 251"/>
              <a:gd name="T52" fmla="*/ 239 w 260"/>
              <a:gd name="T53" fmla="*/ 156 h 251"/>
              <a:gd name="T54" fmla="*/ 236 w 260"/>
              <a:gd name="T55" fmla="*/ 151 h 251"/>
              <a:gd name="T56" fmla="*/ 220 w 260"/>
              <a:gd name="T57" fmla="*/ 149 h 251"/>
              <a:gd name="T58" fmla="*/ 189 w 260"/>
              <a:gd name="T59" fmla="*/ 124 h 251"/>
              <a:gd name="T60" fmla="*/ 157 w 260"/>
              <a:gd name="T61" fmla="*/ 149 h 251"/>
              <a:gd name="T62" fmla="*/ 138 w 260"/>
              <a:gd name="T63" fmla="*/ 156 h 251"/>
              <a:gd name="T64" fmla="*/ 137 w 260"/>
              <a:gd name="T65" fmla="*/ 201 h 251"/>
              <a:gd name="T66" fmla="*/ 140 w 260"/>
              <a:gd name="T67" fmla="*/ 206 h 251"/>
              <a:gd name="T68" fmla="*/ 155 w 260"/>
              <a:gd name="T69" fmla="*/ 207 h 251"/>
              <a:gd name="T70" fmla="*/ 182 w 260"/>
              <a:gd name="T71" fmla="*/ 233 h 251"/>
              <a:gd name="T72" fmla="*/ 109 w 260"/>
              <a:gd name="T73" fmla="*/ 117 h 251"/>
              <a:gd name="T74" fmla="*/ 189 w 260"/>
              <a:gd name="T75" fmla="*/ 207 h 251"/>
              <a:gd name="T76" fmla="*/ 169 w 260"/>
              <a:gd name="T77" fmla="*/ 159 h 251"/>
              <a:gd name="T78" fmla="*/ 216 w 260"/>
              <a:gd name="T79" fmla="*/ 179 h 251"/>
              <a:gd name="T80" fmla="*/ 189 w 260"/>
              <a:gd name="T81" fmla="*/ 169 h 251"/>
              <a:gd name="T82" fmla="*/ 198 w 260"/>
              <a:gd name="T83" fmla="*/ 179 h 251"/>
              <a:gd name="T84" fmla="*/ 189 w 260"/>
              <a:gd name="T85" fmla="*/ 169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0" h="251">
                <a:moveTo>
                  <a:pt x="188" y="251"/>
                </a:moveTo>
                <a:cubicBezTo>
                  <a:pt x="183" y="251"/>
                  <a:pt x="178" y="250"/>
                  <a:pt x="172" y="249"/>
                </a:cubicBezTo>
                <a:cubicBezTo>
                  <a:pt x="167" y="248"/>
                  <a:pt x="167" y="248"/>
                  <a:pt x="167" y="248"/>
                </a:cubicBezTo>
                <a:cubicBezTo>
                  <a:pt x="160" y="228"/>
                  <a:pt x="160" y="228"/>
                  <a:pt x="160" y="228"/>
                </a:cubicBezTo>
                <a:cubicBezTo>
                  <a:pt x="160" y="226"/>
                  <a:pt x="158" y="225"/>
                  <a:pt x="157" y="225"/>
                </a:cubicBezTo>
                <a:cubicBezTo>
                  <a:pt x="156" y="225"/>
                  <a:pt x="156" y="225"/>
                  <a:pt x="156" y="225"/>
                </a:cubicBezTo>
                <a:cubicBezTo>
                  <a:pt x="134" y="229"/>
                  <a:pt x="134" y="229"/>
                  <a:pt x="134" y="229"/>
                </a:cubicBezTo>
                <a:cubicBezTo>
                  <a:pt x="131" y="225"/>
                  <a:pt x="131" y="225"/>
                  <a:pt x="131" y="225"/>
                </a:cubicBezTo>
                <a:cubicBezTo>
                  <a:pt x="128" y="223"/>
                  <a:pt x="125" y="219"/>
                  <a:pt x="124" y="215"/>
                </a:cubicBezTo>
                <a:cubicBezTo>
                  <a:pt x="121" y="210"/>
                  <a:pt x="119" y="206"/>
                  <a:pt x="118" y="203"/>
                </a:cubicBezTo>
                <a:cubicBezTo>
                  <a:pt x="116" y="198"/>
                  <a:pt x="116" y="198"/>
                  <a:pt x="116" y="198"/>
                </a:cubicBezTo>
                <a:cubicBezTo>
                  <a:pt x="131" y="181"/>
                  <a:pt x="131" y="181"/>
                  <a:pt x="131" y="181"/>
                </a:cubicBezTo>
                <a:cubicBezTo>
                  <a:pt x="132" y="180"/>
                  <a:pt x="132" y="178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17" y="160"/>
                  <a:pt x="117" y="160"/>
                  <a:pt x="117" y="160"/>
                </a:cubicBezTo>
                <a:cubicBezTo>
                  <a:pt x="119" y="155"/>
                  <a:pt x="119" y="155"/>
                  <a:pt x="119" y="155"/>
                </a:cubicBezTo>
                <a:cubicBezTo>
                  <a:pt x="121" y="148"/>
                  <a:pt x="125" y="140"/>
                  <a:pt x="131" y="133"/>
                </a:cubicBezTo>
                <a:cubicBezTo>
                  <a:pt x="132" y="133"/>
                  <a:pt x="132" y="133"/>
                  <a:pt x="132" y="133"/>
                </a:cubicBezTo>
                <a:cubicBezTo>
                  <a:pt x="134" y="131"/>
                  <a:pt x="134" y="131"/>
                  <a:pt x="134" y="131"/>
                </a:cubicBezTo>
                <a:cubicBezTo>
                  <a:pt x="127" y="133"/>
                  <a:pt x="119" y="135"/>
                  <a:pt x="111" y="135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0" y="135"/>
                  <a:pt x="110" y="135"/>
                  <a:pt x="110" y="135"/>
                </a:cubicBezTo>
                <a:cubicBezTo>
                  <a:pt x="59" y="135"/>
                  <a:pt x="18" y="177"/>
                  <a:pt x="18" y="228"/>
                </a:cubicBezTo>
                <a:cubicBezTo>
                  <a:pt x="18" y="233"/>
                  <a:pt x="14" y="237"/>
                  <a:pt x="9" y="237"/>
                </a:cubicBezTo>
                <a:cubicBezTo>
                  <a:pt x="4" y="237"/>
                  <a:pt x="0" y="233"/>
                  <a:pt x="0" y="228"/>
                </a:cubicBezTo>
                <a:cubicBezTo>
                  <a:pt x="0" y="215"/>
                  <a:pt x="2" y="203"/>
                  <a:pt x="6" y="192"/>
                </a:cubicBezTo>
                <a:cubicBezTo>
                  <a:pt x="10" y="181"/>
                  <a:pt x="15" y="170"/>
                  <a:pt x="23" y="161"/>
                </a:cubicBezTo>
                <a:cubicBezTo>
                  <a:pt x="30" y="151"/>
                  <a:pt x="38" y="143"/>
                  <a:pt x="48" y="137"/>
                </a:cubicBezTo>
                <a:cubicBezTo>
                  <a:pt x="55" y="132"/>
                  <a:pt x="63" y="127"/>
                  <a:pt x="72" y="124"/>
                </a:cubicBezTo>
                <a:cubicBezTo>
                  <a:pt x="63" y="119"/>
                  <a:pt x="57" y="112"/>
                  <a:pt x="51" y="104"/>
                </a:cubicBezTo>
                <a:cubicBezTo>
                  <a:pt x="45" y="93"/>
                  <a:pt x="41" y="81"/>
                  <a:pt x="41" y="68"/>
                </a:cubicBezTo>
                <a:cubicBezTo>
                  <a:pt x="41" y="50"/>
                  <a:pt x="48" y="33"/>
                  <a:pt x="61" y="20"/>
                </a:cubicBezTo>
                <a:cubicBezTo>
                  <a:pt x="74" y="7"/>
                  <a:pt x="91" y="0"/>
                  <a:pt x="109" y="0"/>
                </a:cubicBezTo>
                <a:cubicBezTo>
                  <a:pt x="127" y="0"/>
                  <a:pt x="144" y="7"/>
                  <a:pt x="156" y="20"/>
                </a:cubicBezTo>
                <a:cubicBezTo>
                  <a:pt x="169" y="33"/>
                  <a:pt x="176" y="50"/>
                  <a:pt x="176" y="68"/>
                </a:cubicBezTo>
                <a:cubicBezTo>
                  <a:pt x="176" y="85"/>
                  <a:pt x="170" y="102"/>
                  <a:pt x="157" y="115"/>
                </a:cubicBezTo>
                <a:cubicBezTo>
                  <a:pt x="151" y="121"/>
                  <a:pt x="144" y="126"/>
                  <a:pt x="136" y="129"/>
                </a:cubicBezTo>
                <a:cubicBezTo>
                  <a:pt x="156" y="133"/>
                  <a:pt x="156" y="133"/>
                  <a:pt x="156" y="133"/>
                </a:cubicBezTo>
                <a:cubicBezTo>
                  <a:pt x="156" y="133"/>
                  <a:pt x="156" y="133"/>
                  <a:pt x="157" y="133"/>
                </a:cubicBezTo>
                <a:cubicBezTo>
                  <a:pt x="158" y="133"/>
                  <a:pt x="160" y="132"/>
                  <a:pt x="161" y="130"/>
                </a:cubicBezTo>
                <a:cubicBezTo>
                  <a:pt x="168" y="110"/>
                  <a:pt x="168" y="110"/>
                  <a:pt x="168" y="110"/>
                </a:cubicBezTo>
                <a:cubicBezTo>
                  <a:pt x="173" y="109"/>
                  <a:pt x="173" y="109"/>
                  <a:pt x="173" y="109"/>
                </a:cubicBezTo>
                <a:cubicBezTo>
                  <a:pt x="178" y="108"/>
                  <a:pt x="183" y="107"/>
                  <a:pt x="188" y="107"/>
                </a:cubicBezTo>
                <a:cubicBezTo>
                  <a:pt x="194" y="107"/>
                  <a:pt x="199" y="108"/>
                  <a:pt x="204" y="109"/>
                </a:cubicBezTo>
                <a:cubicBezTo>
                  <a:pt x="209" y="110"/>
                  <a:pt x="209" y="110"/>
                  <a:pt x="209" y="110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1"/>
                  <a:pt x="219" y="133"/>
                  <a:pt x="221" y="133"/>
                </a:cubicBezTo>
                <a:cubicBezTo>
                  <a:pt x="221" y="133"/>
                  <a:pt x="221" y="133"/>
                  <a:pt x="221" y="133"/>
                </a:cubicBezTo>
                <a:cubicBezTo>
                  <a:pt x="243" y="130"/>
                  <a:pt x="243" y="130"/>
                  <a:pt x="243" y="130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9" y="137"/>
                  <a:pt x="251" y="140"/>
                  <a:pt x="253" y="144"/>
                </a:cubicBezTo>
                <a:cubicBezTo>
                  <a:pt x="254" y="146"/>
                  <a:pt x="256" y="149"/>
                  <a:pt x="257" y="152"/>
                </a:cubicBezTo>
                <a:cubicBezTo>
                  <a:pt x="257" y="153"/>
                  <a:pt x="258" y="154"/>
                  <a:pt x="258" y="155"/>
                </a:cubicBezTo>
                <a:cubicBezTo>
                  <a:pt x="258" y="155"/>
                  <a:pt x="258" y="155"/>
                  <a:pt x="258" y="155"/>
                </a:cubicBezTo>
                <a:cubicBezTo>
                  <a:pt x="260" y="159"/>
                  <a:pt x="260" y="159"/>
                  <a:pt x="260" y="159"/>
                </a:cubicBezTo>
                <a:cubicBezTo>
                  <a:pt x="246" y="177"/>
                  <a:pt x="246" y="177"/>
                  <a:pt x="246" y="177"/>
                </a:cubicBezTo>
                <a:cubicBezTo>
                  <a:pt x="245" y="178"/>
                  <a:pt x="245" y="180"/>
                  <a:pt x="246" y="181"/>
                </a:cubicBezTo>
                <a:cubicBezTo>
                  <a:pt x="260" y="198"/>
                  <a:pt x="260" y="198"/>
                  <a:pt x="260" y="198"/>
                </a:cubicBezTo>
                <a:cubicBezTo>
                  <a:pt x="258" y="203"/>
                  <a:pt x="258" y="203"/>
                  <a:pt x="258" y="203"/>
                </a:cubicBezTo>
                <a:cubicBezTo>
                  <a:pt x="255" y="212"/>
                  <a:pt x="251" y="219"/>
                  <a:pt x="246" y="225"/>
                </a:cubicBezTo>
                <a:cubicBezTo>
                  <a:pt x="246" y="225"/>
                  <a:pt x="246" y="225"/>
                  <a:pt x="246" y="225"/>
                </a:cubicBezTo>
                <a:cubicBezTo>
                  <a:pt x="242" y="228"/>
                  <a:pt x="242" y="228"/>
                  <a:pt x="242" y="228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25"/>
                  <a:pt x="220" y="225"/>
                  <a:pt x="220" y="225"/>
                </a:cubicBezTo>
                <a:cubicBezTo>
                  <a:pt x="219" y="225"/>
                  <a:pt x="217" y="226"/>
                  <a:pt x="217" y="227"/>
                </a:cubicBezTo>
                <a:cubicBezTo>
                  <a:pt x="217" y="227"/>
                  <a:pt x="217" y="227"/>
                  <a:pt x="217" y="227"/>
                </a:cubicBezTo>
                <a:cubicBezTo>
                  <a:pt x="209" y="248"/>
                  <a:pt x="209" y="248"/>
                  <a:pt x="209" y="248"/>
                </a:cubicBezTo>
                <a:cubicBezTo>
                  <a:pt x="204" y="249"/>
                  <a:pt x="204" y="249"/>
                  <a:pt x="204" y="249"/>
                </a:cubicBezTo>
                <a:cubicBezTo>
                  <a:pt x="199" y="250"/>
                  <a:pt x="194" y="251"/>
                  <a:pt x="188" y="251"/>
                </a:cubicBezTo>
                <a:close/>
                <a:moveTo>
                  <a:pt x="182" y="233"/>
                </a:moveTo>
                <a:cubicBezTo>
                  <a:pt x="184" y="233"/>
                  <a:pt x="186" y="233"/>
                  <a:pt x="189" y="233"/>
                </a:cubicBezTo>
                <a:cubicBezTo>
                  <a:pt x="191" y="233"/>
                  <a:pt x="194" y="233"/>
                  <a:pt x="196" y="233"/>
                </a:cubicBezTo>
                <a:cubicBezTo>
                  <a:pt x="200" y="222"/>
                  <a:pt x="200" y="222"/>
                  <a:pt x="200" y="222"/>
                </a:cubicBezTo>
                <a:cubicBezTo>
                  <a:pt x="203" y="213"/>
                  <a:pt x="211" y="207"/>
                  <a:pt x="220" y="207"/>
                </a:cubicBezTo>
                <a:cubicBezTo>
                  <a:pt x="222" y="207"/>
                  <a:pt x="223" y="207"/>
                  <a:pt x="224" y="207"/>
                </a:cubicBezTo>
                <a:cubicBezTo>
                  <a:pt x="235" y="209"/>
                  <a:pt x="235" y="209"/>
                  <a:pt x="235" y="209"/>
                </a:cubicBezTo>
                <a:cubicBezTo>
                  <a:pt x="236" y="207"/>
                  <a:pt x="238" y="204"/>
                  <a:pt x="239" y="201"/>
                </a:cubicBezTo>
                <a:cubicBezTo>
                  <a:pt x="232" y="193"/>
                  <a:pt x="232" y="193"/>
                  <a:pt x="232" y="193"/>
                </a:cubicBezTo>
                <a:cubicBezTo>
                  <a:pt x="226" y="185"/>
                  <a:pt x="225" y="173"/>
                  <a:pt x="232" y="165"/>
                </a:cubicBezTo>
                <a:cubicBezTo>
                  <a:pt x="239" y="156"/>
                  <a:pt x="239" y="156"/>
                  <a:pt x="239" y="156"/>
                </a:cubicBezTo>
                <a:cubicBezTo>
                  <a:pt x="238" y="155"/>
                  <a:pt x="238" y="153"/>
                  <a:pt x="237" y="152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36" y="151"/>
                  <a:pt x="236" y="151"/>
                  <a:pt x="236" y="151"/>
                </a:cubicBezTo>
                <a:cubicBezTo>
                  <a:pt x="236" y="150"/>
                  <a:pt x="235" y="149"/>
                  <a:pt x="234" y="148"/>
                </a:cubicBezTo>
                <a:cubicBezTo>
                  <a:pt x="223" y="149"/>
                  <a:pt x="223" y="149"/>
                  <a:pt x="223" y="149"/>
                </a:cubicBezTo>
                <a:cubicBezTo>
                  <a:pt x="222" y="149"/>
                  <a:pt x="221" y="149"/>
                  <a:pt x="220" y="149"/>
                </a:cubicBezTo>
                <a:cubicBezTo>
                  <a:pt x="211" y="149"/>
                  <a:pt x="202" y="143"/>
                  <a:pt x="199" y="134"/>
                </a:cubicBezTo>
                <a:cubicBezTo>
                  <a:pt x="195" y="124"/>
                  <a:pt x="195" y="124"/>
                  <a:pt x="195" y="124"/>
                </a:cubicBezTo>
                <a:cubicBezTo>
                  <a:pt x="193" y="124"/>
                  <a:pt x="191" y="124"/>
                  <a:pt x="189" y="124"/>
                </a:cubicBezTo>
                <a:cubicBezTo>
                  <a:pt x="186" y="124"/>
                  <a:pt x="184" y="124"/>
                  <a:pt x="182" y="124"/>
                </a:cubicBezTo>
                <a:cubicBezTo>
                  <a:pt x="178" y="135"/>
                  <a:pt x="178" y="135"/>
                  <a:pt x="178" y="135"/>
                </a:cubicBezTo>
                <a:cubicBezTo>
                  <a:pt x="175" y="143"/>
                  <a:pt x="166" y="149"/>
                  <a:pt x="157" y="149"/>
                </a:cubicBezTo>
                <a:cubicBezTo>
                  <a:pt x="156" y="149"/>
                  <a:pt x="155" y="149"/>
                  <a:pt x="153" y="149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40" y="150"/>
                  <a:pt x="139" y="153"/>
                  <a:pt x="138" y="156"/>
                </a:cubicBezTo>
                <a:cubicBezTo>
                  <a:pt x="145" y="164"/>
                  <a:pt x="145" y="164"/>
                  <a:pt x="145" y="164"/>
                </a:cubicBezTo>
                <a:cubicBezTo>
                  <a:pt x="152" y="172"/>
                  <a:pt x="152" y="184"/>
                  <a:pt x="145" y="192"/>
                </a:cubicBezTo>
                <a:cubicBezTo>
                  <a:pt x="137" y="201"/>
                  <a:pt x="137" y="201"/>
                  <a:pt x="137" y="201"/>
                </a:cubicBezTo>
                <a:cubicBezTo>
                  <a:pt x="138" y="203"/>
                  <a:pt x="139" y="204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1" y="207"/>
                  <a:pt x="141" y="208"/>
                  <a:pt x="142" y="209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6" y="207"/>
                  <a:pt x="157" y="207"/>
                </a:cubicBezTo>
                <a:cubicBezTo>
                  <a:pt x="167" y="207"/>
                  <a:pt x="175" y="213"/>
                  <a:pt x="178" y="222"/>
                </a:cubicBezTo>
                <a:lnTo>
                  <a:pt x="182" y="233"/>
                </a:lnTo>
                <a:close/>
                <a:moveTo>
                  <a:pt x="109" y="18"/>
                </a:moveTo>
                <a:cubicBezTo>
                  <a:pt x="81" y="18"/>
                  <a:pt x="59" y="40"/>
                  <a:pt x="59" y="68"/>
                </a:cubicBezTo>
                <a:cubicBezTo>
                  <a:pt x="59" y="95"/>
                  <a:pt x="81" y="117"/>
                  <a:pt x="109" y="117"/>
                </a:cubicBezTo>
                <a:cubicBezTo>
                  <a:pt x="136" y="117"/>
                  <a:pt x="158" y="95"/>
                  <a:pt x="158" y="68"/>
                </a:cubicBezTo>
                <a:cubicBezTo>
                  <a:pt x="158" y="40"/>
                  <a:pt x="136" y="18"/>
                  <a:pt x="109" y="18"/>
                </a:cubicBezTo>
                <a:close/>
                <a:moveTo>
                  <a:pt x="189" y="207"/>
                </a:moveTo>
                <a:cubicBezTo>
                  <a:pt x="181" y="207"/>
                  <a:pt x="174" y="204"/>
                  <a:pt x="169" y="199"/>
                </a:cubicBezTo>
                <a:cubicBezTo>
                  <a:pt x="164" y="193"/>
                  <a:pt x="161" y="186"/>
                  <a:pt x="161" y="179"/>
                </a:cubicBezTo>
                <a:cubicBezTo>
                  <a:pt x="161" y="172"/>
                  <a:pt x="164" y="165"/>
                  <a:pt x="169" y="159"/>
                </a:cubicBezTo>
                <a:cubicBezTo>
                  <a:pt x="174" y="154"/>
                  <a:pt x="181" y="151"/>
                  <a:pt x="189" y="151"/>
                </a:cubicBezTo>
                <a:cubicBezTo>
                  <a:pt x="196" y="151"/>
                  <a:pt x="203" y="154"/>
                  <a:pt x="208" y="159"/>
                </a:cubicBezTo>
                <a:cubicBezTo>
                  <a:pt x="213" y="165"/>
                  <a:pt x="216" y="172"/>
                  <a:pt x="216" y="179"/>
                </a:cubicBezTo>
                <a:cubicBezTo>
                  <a:pt x="216" y="186"/>
                  <a:pt x="213" y="193"/>
                  <a:pt x="208" y="199"/>
                </a:cubicBezTo>
                <a:cubicBezTo>
                  <a:pt x="203" y="204"/>
                  <a:pt x="196" y="207"/>
                  <a:pt x="189" y="207"/>
                </a:cubicBezTo>
                <a:close/>
                <a:moveTo>
                  <a:pt x="189" y="169"/>
                </a:moveTo>
                <a:cubicBezTo>
                  <a:pt x="183" y="169"/>
                  <a:pt x="179" y="174"/>
                  <a:pt x="179" y="179"/>
                </a:cubicBezTo>
                <a:cubicBezTo>
                  <a:pt x="179" y="184"/>
                  <a:pt x="183" y="189"/>
                  <a:pt x="189" y="189"/>
                </a:cubicBezTo>
                <a:cubicBezTo>
                  <a:pt x="194" y="189"/>
                  <a:pt x="198" y="184"/>
                  <a:pt x="198" y="179"/>
                </a:cubicBezTo>
                <a:cubicBezTo>
                  <a:pt x="198" y="174"/>
                  <a:pt x="194" y="169"/>
                  <a:pt x="189" y="169"/>
                </a:cubicBezTo>
                <a:close/>
                <a:moveTo>
                  <a:pt x="189" y="169"/>
                </a:moveTo>
                <a:cubicBezTo>
                  <a:pt x="189" y="169"/>
                  <a:pt x="189" y="169"/>
                  <a:pt x="189" y="16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400"/>
          </a:p>
        </p:txBody>
      </p:sp>
      <p:pic>
        <p:nvPicPr>
          <p:cNvPr id="29" name="图形 16">
            <a:extLst>
              <a:ext uri="{FF2B5EF4-FFF2-40B4-BE49-F238E27FC236}">
                <a16:creationId xmlns:a16="http://schemas.microsoft.com/office/drawing/2014/main" id="{8C41EEC5-5579-4E65-871E-026131FE06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52146" y="1913189"/>
            <a:ext cx="457660" cy="457660"/>
          </a:xfrm>
          <a:prstGeom prst="rect">
            <a:avLst/>
          </a:prstGeom>
        </p:spPr>
      </p:pic>
      <p:grpSp>
        <p:nvGrpSpPr>
          <p:cNvPr id="30" name="组合 17">
            <a:extLst>
              <a:ext uri="{FF2B5EF4-FFF2-40B4-BE49-F238E27FC236}">
                <a16:creationId xmlns:a16="http://schemas.microsoft.com/office/drawing/2014/main" id="{9318372D-3C5F-4D27-AFAF-65C7F6450A29}"/>
              </a:ext>
            </a:extLst>
          </p:cNvPr>
          <p:cNvGrpSpPr/>
          <p:nvPr/>
        </p:nvGrpSpPr>
        <p:grpSpPr>
          <a:xfrm>
            <a:off x="1937779" y="3078200"/>
            <a:ext cx="369785" cy="362035"/>
            <a:chOff x="6097588" y="4527550"/>
            <a:chExt cx="530225" cy="519113"/>
          </a:xfrm>
          <a:solidFill>
            <a:srgbClr val="FFFFFF"/>
          </a:solidFill>
        </p:grpSpPr>
        <p:sp>
          <p:nvSpPr>
            <p:cNvPr id="31" name="Freeform 193">
              <a:extLst>
                <a:ext uri="{FF2B5EF4-FFF2-40B4-BE49-F238E27FC236}">
                  <a16:creationId xmlns:a16="http://schemas.microsoft.com/office/drawing/2014/main" id="{AAE35B86-1CBA-4FC6-93D4-B9CC81A702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97613" y="4527550"/>
              <a:ext cx="330200" cy="519113"/>
            </a:xfrm>
            <a:custGeom>
              <a:avLst/>
              <a:gdLst>
                <a:gd name="T0" fmla="*/ 52 w 211"/>
                <a:gd name="T1" fmla="*/ 126 h 332"/>
                <a:gd name="T2" fmla="*/ 52 w 211"/>
                <a:gd name="T3" fmla="*/ 10 h 332"/>
                <a:gd name="T4" fmla="*/ 41 w 211"/>
                <a:gd name="T5" fmla="*/ 0 h 332"/>
                <a:gd name="T6" fmla="*/ 31 w 211"/>
                <a:gd name="T7" fmla="*/ 10 h 332"/>
                <a:gd name="T8" fmla="*/ 31 w 211"/>
                <a:gd name="T9" fmla="*/ 126 h 332"/>
                <a:gd name="T10" fmla="*/ 0 w 211"/>
                <a:gd name="T11" fmla="*/ 166 h 332"/>
                <a:gd name="T12" fmla="*/ 31 w 211"/>
                <a:gd name="T13" fmla="*/ 206 h 332"/>
                <a:gd name="T14" fmla="*/ 31 w 211"/>
                <a:gd name="T15" fmla="*/ 321 h 332"/>
                <a:gd name="T16" fmla="*/ 36 w 211"/>
                <a:gd name="T17" fmla="*/ 330 h 332"/>
                <a:gd name="T18" fmla="*/ 46 w 211"/>
                <a:gd name="T19" fmla="*/ 330 h 332"/>
                <a:gd name="T20" fmla="*/ 52 w 211"/>
                <a:gd name="T21" fmla="*/ 321 h 332"/>
                <a:gd name="T22" fmla="*/ 52 w 211"/>
                <a:gd name="T23" fmla="*/ 206 h 332"/>
                <a:gd name="T24" fmla="*/ 83 w 211"/>
                <a:gd name="T25" fmla="*/ 166 h 332"/>
                <a:gd name="T26" fmla="*/ 52 w 211"/>
                <a:gd name="T27" fmla="*/ 126 h 332"/>
                <a:gd name="T28" fmla="*/ 52 w 211"/>
                <a:gd name="T29" fmla="*/ 184 h 332"/>
                <a:gd name="T30" fmla="*/ 41 w 211"/>
                <a:gd name="T31" fmla="*/ 187 h 332"/>
                <a:gd name="T32" fmla="*/ 31 w 211"/>
                <a:gd name="T33" fmla="*/ 184 h 332"/>
                <a:gd name="T34" fmla="*/ 20 w 211"/>
                <a:gd name="T35" fmla="*/ 166 h 332"/>
                <a:gd name="T36" fmla="*/ 31 w 211"/>
                <a:gd name="T37" fmla="*/ 148 h 332"/>
                <a:gd name="T38" fmla="*/ 41 w 211"/>
                <a:gd name="T39" fmla="*/ 145 h 332"/>
                <a:gd name="T40" fmla="*/ 52 w 211"/>
                <a:gd name="T41" fmla="*/ 148 h 332"/>
                <a:gd name="T42" fmla="*/ 63 w 211"/>
                <a:gd name="T43" fmla="*/ 166 h 332"/>
                <a:gd name="T44" fmla="*/ 52 w 211"/>
                <a:gd name="T45" fmla="*/ 184 h 332"/>
                <a:gd name="T46" fmla="*/ 180 w 211"/>
                <a:gd name="T47" fmla="*/ 57 h 332"/>
                <a:gd name="T48" fmla="*/ 180 w 211"/>
                <a:gd name="T49" fmla="*/ 10 h 332"/>
                <a:gd name="T50" fmla="*/ 170 w 211"/>
                <a:gd name="T51" fmla="*/ 0 h 332"/>
                <a:gd name="T52" fmla="*/ 160 w 211"/>
                <a:gd name="T53" fmla="*/ 10 h 332"/>
                <a:gd name="T54" fmla="*/ 160 w 211"/>
                <a:gd name="T55" fmla="*/ 57 h 332"/>
                <a:gd name="T56" fmla="*/ 128 w 211"/>
                <a:gd name="T57" fmla="*/ 96 h 332"/>
                <a:gd name="T58" fmla="*/ 160 w 211"/>
                <a:gd name="T59" fmla="*/ 136 h 332"/>
                <a:gd name="T60" fmla="*/ 160 w 211"/>
                <a:gd name="T61" fmla="*/ 322 h 332"/>
                <a:gd name="T62" fmla="*/ 170 w 211"/>
                <a:gd name="T63" fmla="*/ 332 h 332"/>
                <a:gd name="T64" fmla="*/ 180 w 211"/>
                <a:gd name="T65" fmla="*/ 322 h 332"/>
                <a:gd name="T66" fmla="*/ 180 w 211"/>
                <a:gd name="T67" fmla="*/ 136 h 332"/>
                <a:gd name="T68" fmla="*/ 211 w 211"/>
                <a:gd name="T69" fmla="*/ 96 h 332"/>
                <a:gd name="T70" fmla="*/ 180 w 211"/>
                <a:gd name="T71" fmla="*/ 57 h 332"/>
                <a:gd name="T72" fmla="*/ 180 w 211"/>
                <a:gd name="T73" fmla="*/ 115 h 332"/>
                <a:gd name="T74" fmla="*/ 170 w 211"/>
                <a:gd name="T75" fmla="*/ 118 h 332"/>
                <a:gd name="T76" fmla="*/ 160 w 211"/>
                <a:gd name="T77" fmla="*/ 115 h 332"/>
                <a:gd name="T78" fmla="*/ 149 w 211"/>
                <a:gd name="T79" fmla="*/ 96 h 332"/>
                <a:gd name="T80" fmla="*/ 160 w 211"/>
                <a:gd name="T81" fmla="*/ 78 h 332"/>
                <a:gd name="T82" fmla="*/ 170 w 211"/>
                <a:gd name="T83" fmla="*/ 75 h 332"/>
                <a:gd name="T84" fmla="*/ 180 w 211"/>
                <a:gd name="T85" fmla="*/ 78 h 332"/>
                <a:gd name="T86" fmla="*/ 191 w 211"/>
                <a:gd name="T87" fmla="*/ 96 h 332"/>
                <a:gd name="T88" fmla="*/ 180 w 211"/>
                <a:gd name="T89" fmla="*/ 115 h 332"/>
                <a:gd name="T90" fmla="*/ 180 w 211"/>
                <a:gd name="T91" fmla="*/ 115 h 332"/>
                <a:gd name="T92" fmla="*/ 180 w 211"/>
                <a:gd name="T93" fmla="*/ 115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1" h="332">
                  <a:moveTo>
                    <a:pt x="52" y="126"/>
                  </a:moveTo>
                  <a:cubicBezTo>
                    <a:pt x="52" y="10"/>
                    <a:pt x="52" y="10"/>
                    <a:pt x="52" y="10"/>
                  </a:cubicBezTo>
                  <a:cubicBezTo>
                    <a:pt x="52" y="5"/>
                    <a:pt x="47" y="0"/>
                    <a:pt x="41" y="0"/>
                  </a:cubicBezTo>
                  <a:cubicBezTo>
                    <a:pt x="36" y="0"/>
                    <a:pt x="31" y="5"/>
                    <a:pt x="31" y="10"/>
                  </a:cubicBezTo>
                  <a:cubicBezTo>
                    <a:pt x="31" y="126"/>
                    <a:pt x="31" y="126"/>
                    <a:pt x="31" y="126"/>
                  </a:cubicBezTo>
                  <a:cubicBezTo>
                    <a:pt x="14" y="131"/>
                    <a:pt x="0" y="147"/>
                    <a:pt x="0" y="166"/>
                  </a:cubicBezTo>
                  <a:cubicBezTo>
                    <a:pt x="0" y="185"/>
                    <a:pt x="13" y="202"/>
                    <a:pt x="31" y="206"/>
                  </a:cubicBezTo>
                  <a:cubicBezTo>
                    <a:pt x="31" y="321"/>
                    <a:pt x="31" y="321"/>
                    <a:pt x="31" y="321"/>
                  </a:cubicBezTo>
                  <a:cubicBezTo>
                    <a:pt x="31" y="325"/>
                    <a:pt x="33" y="328"/>
                    <a:pt x="36" y="330"/>
                  </a:cubicBezTo>
                  <a:cubicBezTo>
                    <a:pt x="40" y="332"/>
                    <a:pt x="43" y="332"/>
                    <a:pt x="46" y="330"/>
                  </a:cubicBezTo>
                  <a:cubicBezTo>
                    <a:pt x="50" y="328"/>
                    <a:pt x="52" y="325"/>
                    <a:pt x="52" y="321"/>
                  </a:cubicBezTo>
                  <a:cubicBezTo>
                    <a:pt x="52" y="206"/>
                    <a:pt x="52" y="206"/>
                    <a:pt x="52" y="206"/>
                  </a:cubicBezTo>
                  <a:cubicBezTo>
                    <a:pt x="69" y="201"/>
                    <a:pt x="83" y="185"/>
                    <a:pt x="83" y="166"/>
                  </a:cubicBezTo>
                  <a:cubicBezTo>
                    <a:pt x="83" y="147"/>
                    <a:pt x="69" y="131"/>
                    <a:pt x="52" y="126"/>
                  </a:cubicBezTo>
                  <a:close/>
                  <a:moveTo>
                    <a:pt x="52" y="184"/>
                  </a:moveTo>
                  <a:cubicBezTo>
                    <a:pt x="48" y="186"/>
                    <a:pt x="45" y="187"/>
                    <a:pt x="41" y="187"/>
                  </a:cubicBezTo>
                  <a:cubicBezTo>
                    <a:pt x="38" y="187"/>
                    <a:pt x="34" y="186"/>
                    <a:pt x="31" y="184"/>
                  </a:cubicBezTo>
                  <a:cubicBezTo>
                    <a:pt x="25" y="181"/>
                    <a:pt x="20" y="174"/>
                    <a:pt x="20" y="166"/>
                  </a:cubicBezTo>
                  <a:cubicBezTo>
                    <a:pt x="20" y="158"/>
                    <a:pt x="25" y="152"/>
                    <a:pt x="31" y="148"/>
                  </a:cubicBezTo>
                  <a:cubicBezTo>
                    <a:pt x="34" y="146"/>
                    <a:pt x="38" y="145"/>
                    <a:pt x="41" y="145"/>
                  </a:cubicBezTo>
                  <a:cubicBezTo>
                    <a:pt x="45" y="145"/>
                    <a:pt x="48" y="146"/>
                    <a:pt x="52" y="148"/>
                  </a:cubicBezTo>
                  <a:cubicBezTo>
                    <a:pt x="58" y="152"/>
                    <a:pt x="63" y="158"/>
                    <a:pt x="63" y="166"/>
                  </a:cubicBezTo>
                  <a:cubicBezTo>
                    <a:pt x="63" y="174"/>
                    <a:pt x="58" y="181"/>
                    <a:pt x="52" y="184"/>
                  </a:cubicBezTo>
                  <a:close/>
                  <a:moveTo>
                    <a:pt x="180" y="57"/>
                  </a:moveTo>
                  <a:cubicBezTo>
                    <a:pt x="180" y="10"/>
                    <a:pt x="180" y="10"/>
                    <a:pt x="180" y="10"/>
                  </a:cubicBezTo>
                  <a:cubicBezTo>
                    <a:pt x="180" y="5"/>
                    <a:pt x="175" y="0"/>
                    <a:pt x="170" y="0"/>
                  </a:cubicBezTo>
                  <a:cubicBezTo>
                    <a:pt x="164" y="0"/>
                    <a:pt x="160" y="5"/>
                    <a:pt x="160" y="10"/>
                  </a:cubicBezTo>
                  <a:cubicBezTo>
                    <a:pt x="160" y="57"/>
                    <a:pt x="160" y="57"/>
                    <a:pt x="160" y="57"/>
                  </a:cubicBezTo>
                  <a:cubicBezTo>
                    <a:pt x="142" y="61"/>
                    <a:pt x="128" y="77"/>
                    <a:pt x="128" y="96"/>
                  </a:cubicBezTo>
                  <a:cubicBezTo>
                    <a:pt x="128" y="116"/>
                    <a:pt x="142" y="132"/>
                    <a:pt x="160" y="136"/>
                  </a:cubicBezTo>
                  <a:cubicBezTo>
                    <a:pt x="160" y="322"/>
                    <a:pt x="160" y="322"/>
                    <a:pt x="160" y="322"/>
                  </a:cubicBezTo>
                  <a:cubicBezTo>
                    <a:pt x="160" y="327"/>
                    <a:pt x="164" y="332"/>
                    <a:pt x="170" y="332"/>
                  </a:cubicBezTo>
                  <a:cubicBezTo>
                    <a:pt x="175" y="332"/>
                    <a:pt x="180" y="327"/>
                    <a:pt x="180" y="322"/>
                  </a:cubicBezTo>
                  <a:cubicBezTo>
                    <a:pt x="180" y="136"/>
                    <a:pt x="180" y="136"/>
                    <a:pt x="180" y="136"/>
                  </a:cubicBezTo>
                  <a:cubicBezTo>
                    <a:pt x="198" y="132"/>
                    <a:pt x="211" y="116"/>
                    <a:pt x="211" y="96"/>
                  </a:cubicBezTo>
                  <a:cubicBezTo>
                    <a:pt x="211" y="77"/>
                    <a:pt x="198" y="61"/>
                    <a:pt x="180" y="57"/>
                  </a:cubicBezTo>
                  <a:close/>
                  <a:moveTo>
                    <a:pt x="180" y="115"/>
                  </a:moveTo>
                  <a:cubicBezTo>
                    <a:pt x="177" y="116"/>
                    <a:pt x="173" y="118"/>
                    <a:pt x="170" y="118"/>
                  </a:cubicBezTo>
                  <a:cubicBezTo>
                    <a:pt x="166" y="118"/>
                    <a:pt x="163" y="116"/>
                    <a:pt x="160" y="115"/>
                  </a:cubicBezTo>
                  <a:cubicBezTo>
                    <a:pt x="153" y="111"/>
                    <a:pt x="149" y="104"/>
                    <a:pt x="149" y="96"/>
                  </a:cubicBezTo>
                  <a:cubicBezTo>
                    <a:pt x="149" y="89"/>
                    <a:pt x="153" y="82"/>
                    <a:pt x="160" y="78"/>
                  </a:cubicBezTo>
                  <a:cubicBezTo>
                    <a:pt x="163" y="77"/>
                    <a:pt x="166" y="75"/>
                    <a:pt x="170" y="75"/>
                  </a:cubicBezTo>
                  <a:cubicBezTo>
                    <a:pt x="173" y="75"/>
                    <a:pt x="177" y="77"/>
                    <a:pt x="180" y="78"/>
                  </a:cubicBezTo>
                  <a:cubicBezTo>
                    <a:pt x="186" y="82"/>
                    <a:pt x="191" y="89"/>
                    <a:pt x="191" y="96"/>
                  </a:cubicBezTo>
                  <a:cubicBezTo>
                    <a:pt x="191" y="104"/>
                    <a:pt x="186" y="111"/>
                    <a:pt x="180" y="115"/>
                  </a:cubicBezTo>
                  <a:close/>
                  <a:moveTo>
                    <a:pt x="180" y="115"/>
                  </a:moveTo>
                  <a:cubicBezTo>
                    <a:pt x="180" y="115"/>
                    <a:pt x="180" y="115"/>
                    <a:pt x="180" y="115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  <p:sp>
          <p:nvSpPr>
            <p:cNvPr id="32" name="Freeform 194">
              <a:extLst>
                <a:ext uri="{FF2B5EF4-FFF2-40B4-BE49-F238E27FC236}">
                  <a16:creationId xmlns:a16="http://schemas.microsoft.com/office/drawing/2014/main" id="{77846187-E860-44A3-B004-80F08DBBE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97588" y="4527550"/>
              <a:ext cx="128588" cy="519113"/>
            </a:xfrm>
            <a:custGeom>
              <a:avLst/>
              <a:gdLst>
                <a:gd name="T0" fmla="*/ 51 w 82"/>
                <a:gd name="T1" fmla="*/ 196 h 332"/>
                <a:gd name="T2" fmla="*/ 51 w 82"/>
                <a:gd name="T3" fmla="*/ 10 h 332"/>
                <a:gd name="T4" fmla="*/ 46 w 82"/>
                <a:gd name="T5" fmla="*/ 2 h 332"/>
                <a:gd name="T6" fmla="*/ 36 w 82"/>
                <a:gd name="T7" fmla="*/ 2 h 332"/>
                <a:gd name="T8" fmla="*/ 31 w 82"/>
                <a:gd name="T9" fmla="*/ 10 h 332"/>
                <a:gd name="T10" fmla="*/ 31 w 82"/>
                <a:gd name="T11" fmla="*/ 196 h 332"/>
                <a:gd name="T12" fmla="*/ 0 w 82"/>
                <a:gd name="T13" fmla="*/ 236 h 332"/>
                <a:gd name="T14" fmla="*/ 31 w 82"/>
                <a:gd name="T15" fmla="*/ 276 h 332"/>
                <a:gd name="T16" fmla="*/ 31 w 82"/>
                <a:gd name="T17" fmla="*/ 322 h 332"/>
                <a:gd name="T18" fmla="*/ 41 w 82"/>
                <a:gd name="T19" fmla="*/ 332 h 332"/>
                <a:gd name="T20" fmla="*/ 51 w 82"/>
                <a:gd name="T21" fmla="*/ 322 h 332"/>
                <a:gd name="T22" fmla="*/ 51 w 82"/>
                <a:gd name="T23" fmla="*/ 276 h 332"/>
                <a:gd name="T24" fmla="*/ 82 w 82"/>
                <a:gd name="T25" fmla="*/ 236 h 332"/>
                <a:gd name="T26" fmla="*/ 51 w 82"/>
                <a:gd name="T27" fmla="*/ 196 h 332"/>
                <a:gd name="T28" fmla="*/ 51 w 82"/>
                <a:gd name="T29" fmla="*/ 254 h 332"/>
                <a:gd name="T30" fmla="*/ 41 w 82"/>
                <a:gd name="T31" fmla="*/ 257 h 332"/>
                <a:gd name="T32" fmla="*/ 31 w 82"/>
                <a:gd name="T33" fmla="*/ 254 h 332"/>
                <a:gd name="T34" fmla="*/ 20 w 82"/>
                <a:gd name="T35" fmla="*/ 236 h 332"/>
                <a:gd name="T36" fmla="*/ 31 w 82"/>
                <a:gd name="T37" fmla="*/ 218 h 332"/>
                <a:gd name="T38" fmla="*/ 41 w 82"/>
                <a:gd name="T39" fmla="*/ 215 h 332"/>
                <a:gd name="T40" fmla="*/ 51 w 82"/>
                <a:gd name="T41" fmla="*/ 218 h 332"/>
                <a:gd name="T42" fmla="*/ 62 w 82"/>
                <a:gd name="T43" fmla="*/ 236 h 332"/>
                <a:gd name="T44" fmla="*/ 51 w 82"/>
                <a:gd name="T45" fmla="*/ 254 h 332"/>
                <a:gd name="T46" fmla="*/ 51 w 82"/>
                <a:gd name="T47" fmla="*/ 254 h 332"/>
                <a:gd name="T48" fmla="*/ 51 w 82"/>
                <a:gd name="T49" fmla="*/ 25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332">
                  <a:moveTo>
                    <a:pt x="51" y="196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7"/>
                    <a:pt x="49" y="3"/>
                    <a:pt x="46" y="2"/>
                  </a:cubicBezTo>
                  <a:cubicBezTo>
                    <a:pt x="43" y="0"/>
                    <a:pt x="39" y="0"/>
                    <a:pt x="36" y="2"/>
                  </a:cubicBezTo>
                  <a:cubicBezTo>
                    <a:pt x="33" y="3"/>
                    <a:pt x="31" y="7"/>
                    <a:pt x="31" y="10"/>
                  </a:cubicBezTo>
                  <a:cubicBezTo>
                    <a:pt x="31" y="196"/>
                    <a:pt x="31" y="196"/>
                    <a:pt x="31" y="196"/>
                  </a:cubicBezTo>
                  <a:cubicBezTo>
                    <a:pt x="13" y="201"/>
                    <a:pt x="0" y="217"/>
                    <a:pt x="0" y="236"/>
                  </a:cubicBezTo>
                  <a:cubicBezTo>
                    <a:pt x="0" y="255"/>
                    <a:pt x="13" y="271"/>
                    <a:pt x="31" y="276"/>
                  </a:cubicBezTo>
                  <a:cubicBezTo>
                    <a:pt x="31" y="322"/>
                    <a:pt x="31" y="322"/>
                    <a:pt x="31" y="322"/>
                  </a:cubicBezTo>
                  <a:cubicBezTo>
                    <a:pt x="31" y="327"/>
                    <a:pt x="36" y="332"/>
                    <a:pt x="41" y="332"/>
                  </a:cubicBezTo>
                  <a:cubicBezTo>
                    <a:pt x="47" y="332"/>
                    <a:pt x="51" y="327"/>
                    <a:pt x="51" y="322"/>
                  </a:cubicBezTo>
                  <a:cubicBezTo>
                    <a:pt x="51" y="276"/>
                    <a:pt x="51" y="276"/>
                    <a:pt x="51" y="276"/>
                  </a:cubicBezTo>
                  <a:cubicBezTo>
                    <a:pt x="69" y="271"/>
                    <a:pt x="82" y="255"/>
                    <a:pt x="82" y="236"/>
                  </a:cubicBezTo>
                  <a:cubicBezTo>
                    <a:pt x="82" y="217"/>
                    <a:pt x="69" y="201"/>
                    <a:pt x="51" y="196"/>
                  </a:cubicBezTo>
                  <a:close/>
                  <a:moveTo>
                    <a:pt x="51" y="254"/>
                  </a:moveTo>
                  <a:cubicBezTo>
                    <a:pt x="48" y="256"/>
                    <a:pt x="45" y="257"/>
                    <a:pt x="41" y="257"/>
                  </a:cubicBezTo>
                  <a:cubicBezTo>
                    <a:pt x="37" y="257"/>
                    <a:pt x="34" y="256"/>
                    <a:pt x="31" y="254"/>
                  </a:cubicBezTo>
                  <a:cubicBezTo>
                    <a:pt x="25" y="251"/>
                    <a:pt x="20" y="244"/>
                    <a:pt x="20" y="236"/>
                  </a:cubicBezTo>
                  <a:cubicBezTo>
                    <a:pt x="20" y="228"/>
                    <a:pt x="25" y="221"/>
                    <a:pt x="31" y="218"/>
                  </a:cubicBezTo>
                  <a:cubicBezTo>
                    <a:pt x="34" y="216"/>
                    <a:pt x="37" y="215"/>
                    <a:pt x="41" y="215"/>
                  </a:cubicBezTo>
                  <a:cubicBezTo>
                    <a:pt x="45" y="215"/>
                    <a:pt x="48" y="216"/>
                    <a:pt x="51" y="218"/>
                  </a:cubicBezTo>
                  <a:cubicBezTo>
                    <a:pt x="58" y="221"/>
                    <a:pt x="62" y="228"/>
                    <a:pt x="62" y="236"/>
                  </a:cubicBezTo>
                  <a:cubicBezTo>
                    <a:pt x="62" y="244"/>
                    <a:pt x="58" y="251"/>
                    <a:pt x="51" y="254"/>
                  </a:cubicBezTo>
                  <a:close/>
                  <a:moveTo>
                    <a:pt x="51" y="254"/>
                  </a:moveTo>
                  <a:cubicBezTo>
                    <a:pt x="51" y="254"/>
                    <a:pt x="51" y="254"/>
                    <a:pt x="51" y="254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</p:grpSp>
      <p:pic>
        <p:nvPicPr>
          <p:cNvPr id="33" name="图形 21">
            <a:extLst>
              <a:ext uri="{FF2B5EF4-FFF2-40B4-BE49-F238E27FC236}">
                <a16:creationId xmlns:a16="http://schemas.microsoft.com/office/drawing/2014/main" id="{0FB32770-7CAB-4457-A618-F232841329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212509" y="4317453"/>
            <a:ext cx="353969" cy="35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276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5917971" cy="954107"/>
            <a:chOff x="1" y="200326"/>
            <a:chExt cx="5917971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338321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– Visibility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(SSL Decryption Performance)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矩形 56">
            <a:extLst>
              <a:ext uri="{FF2B5EF4-FFF2-40B4-BE49-F238E27FC236}">
                <a16:creationId xmlns:a16="http://schemas.microsoft.com/office/drawing/2014/main" id="{22689D45-84C3-C044-9C4A-E993574CB088}"/>
              </a:ext>
            </a:extLst>
          </p:cNvPr>
          <p:cNvSpPr/>
          <p:nvPr/>
        </p:nvSpPr>
        <p:spPr>
          <a:xfrm>
            <a:off x="1089660" y="1663908"/>
            <a:ext cx="4941991" cy="3752712"/>
          </a:xfrm>
          <a:prstGeom prst="rect">
            <a:avLst/>
          </a:prstGeom>
          <a:gradFill>
            <a:gsLst>
              <a:gs pos="0">
                <a:srgbClr val="00B0F0">
                  <a:alpha val="15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19050"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6960EFB1-789A-3C4B-B933-40BD28BCDAB0}"/>
              </a:ext>
            </a:extLst>
          </p:cNvPr>
          <p:cNvSpPr/>
          <p:nvPr/>
        </p:nvSpPr>
        <p:spPr>
          <a:xfrm>
            <a:off x="6258548" y="1663908"/>
            <a:ext cx="4941991" cy="3752712"/>
          </a:xfrm>
          <a:prstGeom prst="rect">
            <a:avLst/>
          </a:prstGeom>
          <a:gradFill>
            <a:gsLst>
              <a:gs pos="0">
                <a:srgbClr val="00B0F0">
                  <a:alpha val="15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19050"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组合 9"/>
          <p:cNvGrpSpPr/>
          <p:nvPr/>
        </p:nvGrpSpPr>
        <p:grpSpPr>
          <a:xfrm>
            <a:off x="1417393" y="1926000"/>
            <a:ext cx="1957482" cy="1957482"/>
            <a:chOff x="1424762" y="2096504"/>
            <a:chExt cx="2131592" cy="2131592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3087B78C-BB3A-48DD-9AD1-81FEC73BCAAF}"/>
                </a:ext>
              </a:extLst>
            </p:cNvPr>
            <p:cNvSpPr/>
            <p:nvPr/>
          </p:nvSpPr>
          <p:spPr bwMode="auto">
            <a:xfrm>
              <a:off x="2168514" y="209650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B2702161-EBE6-43F4-BADA-BB6342FD95CB}"/>
                </a:ext>
              </a:extLst>
            </p:cNvPr>
            <p:cNvSpPr/>
            <p:nvPr/>
          </p:nvSpPr>
          <p:spPr bwMode="auto">
            <a:xfrm>
              <a:off x="1869519" y="215132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B8300771-5FD5-4D5E-ACE9-C794A8391B4E}"/>
                </a:ext>
              </a:extLst>
            </p:cNvPr>
            <p:cNvSpPr/>
            <p:nvPr/>
          </p:nvSpPr>
          <p:spPr bwMode="auto">
            <a:xfrm>
              <a:off x="1632813" y="230455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544DD67B-16AE-4576-9AA4-BB1024E70005}"/>
                </a:ext>
              </a:extLst>
            </p:cNvPr>
            <p:cNvSpPr/>
            <p:nvPr/>
          </p:nvSpPr>
          <p:spPr bwMode="auto">
            <a:xfrm>
              <a:off x="1478332" y="254250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AEF77024-6635-4D31-A49F-36A754C006C1}"/>
                </a:ext>
              </a:extLst>
            </p:cNvPr>
            <p:cNvSpPr/>
            <p:nvPr/>
          </p:nvSpPr>
          <p:spPr bwMode="auto">
            <a:xfrm>
              <a:off x="1424762" y="284025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B75D56A2-CCED-44A6-987B-845D76883BE0}"/>
                </a:ext>
              </a:extLst>
            </p:cNvPr>
            <p:cNvSpPr/>
            <p:nvPr/>
          </p:nvSpPr>
          <p:spPr bwMode="auto">
            <a:xfrm>
              <a:off x="1424762" y="317039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8E24CC5C-7FB6-493D-82F8-54CB4832BBF8}"/>
                </a:ext>
              </a:extLst>
            </p:cNvPr>
            <p:cNvSpPr/>
            <p:nvPr/>
          </p:nvSpPr>
          <p:spPr bwMode="auto">
            <a:xfrm>
              <a:off x="1478332" y="344198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36ED98D9-5138-48D4-A24D-4DA9DD3779EB}"/>
                </a:ext>
              </a:extLst>
            </p:cNvPr>
            <p:cNvSpPr/>
            <p:nvPr/>
          </p:nvSpPr>
          <p:spPr bwMode="auto">
            <a:xfrm>
              <a:off x="1632813" y="368865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308B87FB-179D-47B8-B2C4-373242E2C74C}"/>
                </a:ext>
              </a:extLst>
            </p:cNvPr>
            <p:cNvSpPr/>
            <p:nvPr/>
          </p:nvSpPr>
          <p:spPr bwMode="auto">
            <a:xfrm>
              <a:off x="1869519" y="388175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D06CBECD-E1B4-4D9B-B100-573D01F09D65}"/>
                </a:ext>
              </a:extLst>
            </p:cNvPr>
            <p:cNvSpPr/>
            <p:nvPr/>
          </p:nvSpPr>
          <p:spPr bwMode="auto">
            <a:xfrm>
              <a:off x="2168514" y="400634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6F0400E5-5205-47D0-BDB6-7DF4A0BF5175}"/>
                </a:ext>
              </a:extLst>
            </p:cNvPr>
            <p:cNvSpPr/>
            <p:nvPr/>
          </p:nvSpPr>
          <p:spPr bwMode="auto">
            <a:xfrm>
              <a:off x="2497410" y="400509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8F423087-39F5-456A-8D8B-5AF3F33100F8}"/>
                </a:ext>
              </a:extLst>
            </p:cNvPr>
            <p:cNvSpPr/>
            <p:nvPr/>
          </p:nvSpPr>
          <p:spPr bwMode="auto">
            <a:xfrm>
              <a:off x="2771489" y="388175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80E31DC3-B688-4530-B7FA-B8177E39B4DB}"/>
                </a:ext>
              </a:extLst>
            </p:cNvPr>
            <p:cNvSpPr/>
            <p:nvPr/>
          </p:nvSpPr>
          <p:spPr bwMode="auto">
            <a:xfrm>
              <a:off x="3015669" y="368865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E31075E3-5BB1-4C10-88AB-0B09199C6626}"/>
                </a:ext>
              </a:extLst>
            </p:cNvPr>
            <p:cNvSpPr/>
            <p:nvPr/>
          </p:nvSpPr>
          <p:spPr bwMode="auto">
            <a:xfrm>
              <a:off x="3210017" y="344198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D3583A1B-02E1-4744-8F8E-3F54EB2DECE4}"/>
                </a:ext>
              </a:extLst>
            </p:cNvPr>
            <p:cNvSpPr/>
            <p:nvPr/>
          </p:nvSpPr>
          <p:spPr bwMode="auto">
            <a:xfrm>
              <a:off x="3333353" y="317039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82714D61-0CEE-4E9E-97A0-56BA638024F6}"/>
                </a:ext>
              </a:extLst>
            </p:cNvPr>
            <p:cNvSpPr/>
            <p:nvPr/>
          </p:nvSpPr>
          <p:spPr bwMode="auto">
            <a:xfrm>
              <a:off x="3333353" y="284025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54979BA0-4CCC-4310-838F-8C7BBE696413}"/>
                </a:ext>
              </a:extLst>
            </p:cNvPr>
            <p:cNvSpPr/>
            <p:nvPr/>
          </p:nvSpPr>
          <p:spPr bwMode="auto">
            <a:xfrm>
              <a:off x="3210017" y="254250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0809BE65-6E8C-47EC-8AE6-50BAB8693BDC}"/>
                </a:ext>
              </a:extLst>
            </p:cNvPr>
            <p:cNvSpPr/>
            <p:nvPr/>
          </p:nvSpPr>
          <p:spPr bwMode="auto">
            <a:xfrm>
              <a:off x="3015669" y="230455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id="{DD0DBB0F-7AEC-40D3-BE79-5C1CC617C63C}"/>
                </a:ext>
              </a:extLst>
            </p:cNvPr>
            <p:cNvSpPr/>
            <p:nvPr/>
          </p:nvSpPr>
          <p:spPr bwMode="auto">
            <a:xfrm>
              <a:off x="2771489" y="215132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id="{137DCE95-8950-4E1D-8FA3-48E155DA3FCD}"/>
                </a:ext>
              </a:extLst>
            </p:cNvPr>
            <p:cNvSpPr/>
            <p:nvPr/>
          </p:nvSpPr>
          <p:spPr bwMode="auto">
            <a:xfrm>
              <a:off x="2497410" y="209650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661767" y="1926000"/>
            <a:ext cx="1957482" cy="1957482"/>
            <a:chOff x="3852730" y="2096504"/>
            <a:chExt cx="2131592" cy="2131592"/>
          </a:xfrm>
        </p:grpSpPr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D89E6A73-EACD-401C-9477-0D37DAA228C8}"/>
                </a:ext>
              </a:extLst>
            </p:cNvPr>
            <p:cNvSpPr/>
            <p:nvPr/>
          </p:nvSpPr>
          <p:spPr bwMode="auto">
            <a:xfrm>
              <a:off x="4596482" y="209650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id="{E39A65B6-1DCD-4A47-B411-15B7917062BE}"/>
                </a:ext>
              </a:extLst>
            </p:cNvPr>
            <p:cNvSpPr/>
            <p:nvPr/>
          </p:nvSpPr>
          <p:spPr bwMode="auto">
            <a:xfrm>
              <a:off x="4297487" y="215132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B6ABAB19-5FBF-4FD3-BA8C-8CD06FE69254}"/>
                </a:ext>
              </a:extLst>
            </p:cNvPr>
            <p:cNvSpPr/>
            <p:nvPr/>
          </p:nvSpPr>
          <p:spPr bwMode="auto">
            <a:xfrm>
              <a:off x="4060781" y="230455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0" name="Freeform 9">
              <a:extLst>
                <a:ext uri="{FF2B5EF4-FFF2-40B4-BE49-F238E27FC236}">
                  <a16:creationId xmlns:a16="http://schemas.microsoft.com/office/drawing/2014/main" id="{5BD0A064-BC82-4D4D-A7B3-1F957EAAF1B6}"/>
                </a:ext>
              </a:extLst>
            </p:cNvPr>
            <p:cNvSpPr/>
            <p:nvPr/>
          </p:nvSpPr>
          <p:spPr bwMode="auto">
            <a:xfrm>
              <a:off x="3906300" y="254250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1" name="Freeform 10">
              <a:extLst>
                <a:ext uri="{FF2B5EF4-FFF2-40B4-BE49-F238E27FC236}">
                  <a16:creationId xmlns:a16="http://schemas.microsoft.com/office/drawing/2014/main" id="{F3F7D8C5-F2AB-4841-9074-D392B71AA31E}"/>
                </a:ext>
              </a:extLst>
            </p:cNvPr>
            <p:cNvSpPr/>
            <p:nvPr/>
          </p:nvSpPr>
          <p:spPr bwMode="auto">
            <a:xfrm>
              <a:off x="3852730" y="284025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2" name="Freeform 11">
              <a:extLst>
                <a:ext uri="{FF2B5EF4-FFF2-40B4-BE49-F238E27FC236}">
                  <a16:creationId xmlns:a16="http://schemas.microsoft.com/office/drawing/2014/main" id="{EC7E9AB8-B4BB-4AC6-9A00-C3B25D1EA687}"/>
                </a:ext>
              </a:extLst>
            </p:cNvPr>
            <p:cNvSpPr/>
            <p:nvPr/>
          </p:nvSpPr>
          <p:spPr bwMode="auto">
            <a:xfrm>
              <a:off x="3852730" y="317039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3" name="Freeform 12">
              <a:extLst>
                <a:ext uri="{FF2B5EF4-FFF2-40B4-BE49-F238E27FC236}">
                  <a16:creationId xmlns:a16="http://schemas.microsoft.com/office/drawing/2014/main" id="{4F646B8D-A3B0-43D5-B8BD-26B6A49EBEB0}"/>
                </a:ext>
              </a:extLst>
            </p:cNvPr>
            <p:cNvSpPr/>
            <p:nvPr/>
          </p:nvSpPr>
          <p:spPr bwMode="auto">
            <a:xfrm>
              <a:off x="3906300" y="344198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4" name="Freeform 13">
              <a:extLst>
                <a:ext uri="{FF2B5EF4-FFF2-40B4-BE49-F238E27FC236}">
                  <a16:creationId xmlns:a16="http://schemas.microsoft.com/office/drawing/2014/main" id="{CC6434B1-9C09-4C92-9A2E-6483B83C9534}"/>
                </a:ext>
              </a:extLst>
            </p:cNvPr>
            <p:cNvSpPr/>
            <p:nvPr/>
          </p:nvSpPr>
          <p:spPr bwMode="auto">
            <a:xfrm>
              <a:off x="4060781" y="368865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5" name="Freeform 14">
              <a:extLst>
                <a:ext uri="{FF2B5EF4-FFF2-40B4-BE49-F238E27FC236}">
                  <a16:creationId xmlns:a16="http://schemas.microsoft.com/office/drawing/2014/main" id="{AFF4EFFE-A712-4EEC-ABE3-450C5210C30A}"/>
                </a:ext>
              </a:extLst>
            </p:cNvPr>
            <p:cNvSpPr/>
            <p:nvPr/>
          </p:nvSpPr>
          <p:spPr bwMode="auto">
            <a:xfrm>
              <a:off x="4297487" y="388175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6" name="Freeform 15">
              <a:extLst>
                <a:ext uri="{FF2B5EF4-FFF2-40B4-BE49-F238E27FC236}">
                  <a16:creationId xmlns:a16="http://schemas.microsoft.com/office/drawing/2014/main" id="{C7A7F656-E636-494D-919E-CB5671158D41}"/>
                </a:ext>
              </a:extLst>
            </p:cNvPr>
            <p:cNvSpPr/>
            <p:nvPr/>
          </p:nvSpPr>
          <p:spPr bwMode="auto">
            <a:xfrm>
              <a:off x="4596482" y="400634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7" name="Freeform 16">
              <a:extLst>
                <a:ext uri="{FF2B5EF4-FFF2-40B4-BE49-F238E27FC236}">
                  <a16:creationId xmlns:a16="http://schemas.microsoft.com/office/drawing/2014/main" id="{35446C4B-C9A0-4276-BAED-381DC0A81684}"/>
                </a:ext>
              </a:extLst>
            </p:cNvPr>
            <p:cNvSpPr/>
            <p:nvPr/>
          </p:nvSpPr>
          <p:spPr bwMode="auto">
            <a:xfrm>
              <a:off x="4925378" y="400509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8" name="Freeform 17">
              <a:extLst>
                <a:ext uri="{FF2B5EF4-FFF2-40B4-BE49-F238E27FC236}">
                  <a16:creationId xmlns:a16="http://schemas.microsoft.com/office/drawing/2014/main" id="{3847773B-58DB-449F-9E19-F23EE256551E}"/>
                </a:ext>
              </a:extLst>
            </p:cNvPr>
            <p:cNvSpPr/>
            <p:nvPr/>
          </p:nvSpPr>
          <p:spPr bwMode="auto">
            <a:xfrm>
              <a:off x="5199457" y="388175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9" name="Freeform 18">
              <a:extLst>
                <a:ext uri="{FF2B5EF4-FFF2-40B4-BE49-F238E27FC236}">
                  <a16:creationId xmlns:a16="http://schemas.microsoft.com/office/drawing/2014/main" id="{6CC67763-B14E-4907-86D3-2E4A1F58ACA1}"/>
                </a:ext>
              </a:extLst>
            </p:cNvPr>
            <p:cNvSpPr/>
            <p:nvPr/>
          </p:nvSpPr>
          <p:spPr bwMode="auto">
            <a:xfrm>
              <a:off x="5443637" y="368865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0" name="Freeform 19">
              <a:extLst>
                <a:ext uri="{FF2B5EF4-FFF2-40B4-BE49-F238E27FC236}">
                  <a16:creationId xmlns:a16="http://schemas.microsoft.com/office/drawing/2014/main" id="{4E307F7E-26C9-4CEF-9C9F-74282D5EF256}"/>
                </a:ext>
              </a:extLst>
            </p:cNvPr>
            <p:cNvSpPr/>
            <p:nvPr/>
          </p:nvSpPr>
          <p:spPr bwMode="auto">
            <a:xfrm>
              <a:off x="5637985" y="344198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1" name="Freeform 20">
              <a:extLst>
                <a:ext uri="{FF2B5EF4-FFF2-40B4-BE49-F238E27FC236}">
                  <a16:creationId xmlns:a16="http://schemas.microsoft.com/office/drawing/2014/main" id="{75210082-8E67-4CA7-ADEB-2B1B7BC6E152}"/>
                </a:ext>
              </a:extLst>
            </p:cNvPr>
            <p:cNvSpPr/>
            <p:nvPr/>
          </p:nvSpPr>
          <p:spPr bwMode="auto">
            <a:xfrm>
              <a:off x="5761321" y="317039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2" name="Freeform 21">
              <a:extLst>
                <a:ext uri="{FF2B5EF4-FFF2-40B4-BE49-F238E27FC236}">
                  <a16:creationId xmlns:a16="http://schemas.microsoft.com/office/drawing/2014/main" id="{95221E77-24C2-4193-A53D-6D843D022155}"/>
                </a:ext>
              </a:extLst>
            </p:cNvPr>
            <p:cNvSpPr/>
            <p:nvPr/>
          </p:nvSpPr>
          <p:spPr bwMode="auto">
            <a:xfrm>
              <a:off x="5761321" y="284025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3" name="Freeform 22">
              <a:extLst>
                <a:ext uri="{FF2B5EF4-FFF2-40B4-BE49-F238E27FC236}">
                  <a16:creationId xmlns:a16="http://schemas.microsoft.com/office/drawing/2014/main" id="{A45E9F69-C21C-4BC1-84DF-160D9F237AB4}"/>
                </a:ext>
              </a:extLst>
            </p:cNvPr>
            <p:cNvSpPr/>
            <p:nvPr/>
          </p:nvSpPr>
          <p:spPr bwMode="auto">
            <a:xfrm>
              <a:off x="5637985" y="254250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4" name="Freeform 23">
              <a:extLst>
                <a:ext uri="{FF2B5EF4-FFF2-40B4-BE49-F238E27FC236}">
                  <a16:creationId xmlns:a16="http://schemas.microsoft.com/office/drawing/2014/main" id="{6637031C-33A4-430A-A767-EEFDA15CCC4F}"/>
                </a:ext>
              </a:extLst>
            </p:cNvPr>
            <p:cNvSpPr/>
            <p:nvPr/>
          </p:nvSpPr>
          <p:spPr bwMode="auto">
            <a:xfrm>
              <a:off x="5443637" y="230455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5" name="Freeform 24">
              <a:extLst>
                <a:ext uri="{FF2B5EF4-FFF2-40B4-BE49-F238E27FC236}">
                  <a16:creationId xmlns:a16="http://schemas.microsoft.com/office/drawing/2014/main" id="{8304D6F3-549A-4775-BA11-E4C6B63BF067}"/>
                </a:ext>
              </a:extLst>
            </p:cNvPr>
            <p:cNvSpPr/>
            <p:nvPr/>
          </p:nvSpPr>
          <p:spPr bwMode="auto">
            <a:xfrm>
              <a:off x="5199457" y="215132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6" name="Freeform 25">
              <a:extLst>
                <a:ext uri="{FF2B5EF4-FFF2-40B4-BE49-F238E27FC236}">
                  <a16:creationId xmlns:a16="http://schemas.microsoft.com/office/drawing/2014/main" id="{268DA991-E01E-40FB-8CE5-D32FB5164B5B}"/>
                </a:ext>
              </a:extLst>
            </p:cNvPr>
            <p:cNvSpPr/>
            <p:nvPr/>
          </p:nvSpPr>
          <p:spPr bwMode="auto">
            <a:xfrm>
              <a:off x="4925378" y="209650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sp>
        <p:nvSpPr>
          <p:cNvPr id="99" name="文本框 98">
            <a:extLst>
              <a:ext uri="{FF2B5EF4-FFF2-40B4-BE49-F238E27FC236}">
                <a16:creationId xmlns:a16="http://schemas.microsoft.com/office/drawing/2014/main" id="{03FC59B7-2D44-47AC-B66C-15BBADE054B9}"/>
              </a:ext>
            </a:extLst>
          </p:cNvPr>
          <p:cNvSpPr txBox="1"/>
          <p:nvPr/>
        </p:nvSpPr>
        <p:spPr>
          <a:xfrm>
            <a:off x="2109014" y="2690935"/>
            <a:ext cx="637700" cy="367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3A30DC9E-F2A0-4A38-B38D-5651A654791A}"/>
              </a:ext>
            </a:extLst>
          </p:cNvPr>
          <p:cNvSpPr txBox="1"/>
          <p:nvPr/>
        </p:nvSpPr>
        <p:spPr>
          <a:xfrm>
            <a:off x="7344464" y="2690935"/>
            <a:ext cx="637700" cy="367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20%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3591234" y="2269788"/>
            <a:ext cx="23166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 </a:t>
            </a:r>
          </a:p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IAG performance degradation reduction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8821576" y="2242474"/>
            <a:ext cx="21813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92D05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20% </a:t>
            </a:r>
          </a:p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IAG performance degradation reduction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7" name="图片 33">
            <a:extLst>
              <a:ext uri="{FF2B5EF4-FFF2-40B4-BE49-F238E27FC236}">
                <a16:creationId xmlns:a16="http://schemas.microsoft.com/office/drawing/2014/main" id="{3414656C-1AA9-4F1A-A8A4-91BC2646D5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287" y="4196975"/>
            <a:ext cx="1045586" cy="1045586"/>
          </a:xfrm>
          <a:prstGeom prst="rect">
            <a:avLst/>
          </a:prstGeom>
        </p:spPr>
      </p:pic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2C502242-4CF4-4146-BC60-F796C6572C44}"/>
              </a:ext>
            </a:extLst>
          </p:cNvPr>
          <p:cNvCxnSpPr>
            <a:cxnSpLocks/>
          </p:cNvCxnSpPr>
          <p:nvPr/>
        </p:nvCxnSpPr>
        <p:spPr>
          <a:xfrm>
            <a:off x="3050520" y="4737710"/>
            <a:ext cx="1038767" cy="0"/>
          </a:xfrm>
          <a:prstGeom prst="line">
            <a:avLst/>
          </a:prstGeom>
          <a:ln w="25400" cap="flat" cmpd="sng" algn="ctr">
            <a:solidFill>
              <a:srgbClr val="00B0F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4F879476-CFC2-4F17-9CAF-94343F675CDF}"/>
              </a:ext>
            </a:extLst>
          </p:cNvPr>
          <p:cNvCxnSpPr>
            <a:cxnSpLocks/>
          </p:cNvCxnSpPr>
          <p:nvPr/>
        </p:nvCxnSpPr>
        <p:spPr>
          <a:xfrm>
            <a:off x="8209676" y="4719767"/>
            <a:ext cx="1001899" cy="0"/>
          </a:xfrm>
          <a:prstGeom prst="line">
            <a:avLst/>
          </a:prstGeom>
          <a:ln w="2540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13" name="图片 33">
            <a:extLst>
              <a:ext uri="{FF2B5EF4-FFF2-40B4-BE49-F238E27FC236}">
                <a16:creationId xmlns:a16="http://schemas.microsoft.com/office/drawing/2014/main" id="{3FEBCD61-248E-4A65-972D-8559350D11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8193" y="4182929"/>
            <a:ext cx="1045586" cy="1045586"/>
          </a:xfrm>
          <a:prstGeom prst="rect">
            <a:avLst/>
          </a:prstGeom>
        </p:spPr>
      </p:pic>
      <p:pic>
        <p:nvPicPr>
          <p:cNvPr id="8" name="图片 64">
            <a:extLst>
              <a:ext uri="{FF2B5EF4-FFF2-40B4-BE49-F238E27FC236}">
                <a16:creationId xmlns:a16="http://schemas.microsoft.com/office/drawing/2014/main" id="{86129415-5EC5-4109-9A14-8C140EF3667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323" y="4542922"/>
            <a:ext cx="659354" cy="659354"/>
          </a:xfrm>
          <a:prstGeom prst="rect">
            <a:avLst/>
          </a:prstGeom>
        </p:spPr>
      </p:pic>
      <p:pic>
        <p:nvPicPr>
          <p:cNvPr id="65" name="图片 52">
            <a:extLst>
              <a:ext uri="{FF2B5EF4-FFF2-40B4-BE49-F238E27FC236}">
                <a16:creationId xmlns:a16="http://schemas.microsoft.com/office/drawing/2014/main" id="{86D9A3B1-5778-4128-A190-3D15533EF5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419" y="4376975"/>
            <a:ext cx="1799749" cy="89987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FF5C8741-6B30-436E-88E7-A7C635C134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87" y="4865950"/>
            <a:ext cx="459505" cy="471902"/>
          </a:xfrm>
          <a:prstGeom prst="rect">
            <a:avLst/>
          </a:prstGeom>
        </p:spPr>
      </p:pic>
      <p:pic>
        <p:nvPicPr>
          <p:cNvPr id="68" name="图片 52">
            <a:extLst>
              <a:ext uri="{FF2B5EF4-FFF2-40B4-BE49-F238E27FC236}">
                <a16:creationId xmlns:a16="http://schemas.microsoft.com/office/drawing/2014/main" id="{098796FB-9D55-475A-869B-D2DC6347B11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781" y="4405839"/>
            <a:ext cx="1799749" cy="89987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FFDB9F0-0E5C-4B3F-BE8C-4FA0EAE92EA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949" y="4894814"/>
            <a:ext cx="459505" cy="47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03346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9BD09E-B971-4EAD-8580-AB39B77B6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E47400-93E5-4F38-A872-AADDB65D6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CD48A7-2DC9-4C88-A717-DB798BE1D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sp>
        <p:nvSpPr>
          <p:cNvPr id="5" name="Freeform 16">
            <a:extLst>
              <a:ext uri="{FF2B5EF4-FFF2-40B4-BE49-F238E27FC236}">
                <a16:creationId xmlns:a16="http://schemas.microsoft.com/office/drawing/2014/main" id="{64AE2792-A3D6-4F97-8251-80F19CC68BC3}"/>
              </a:ext>
            </a:extLst>
          </p:cNvPr>
          <p:cNvSpPr>
            <a:spLocks noEditPoints="1"/>
          </p:cNvSpPr>
          <p:nvPr/>
        </p:nvSpPr>
        <p:spPr bwMode="auto">
          <a:xfrm>
            <a:off x="713013" y="4411932"/>
            <a:ext cx="904434" cy="661720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6" name="TextBox 23">
            <a:extLst>
              <a:ext uri="{FF2B5EF4-FFF2-40B4-BE49-F238E27FC236}">
                <a16:creationId xmlns:a16="http://schemas.microsoft.com/office/drawing/2014/main" id="{A0DE9F27-381E-4866-AEA2-0EB1B66BAF4D}"/>
              </a:ext>
            </a:extLst>
          </p:cNvPr>
          <p:cNvSpPr txBox="1"/>
          <p:nvPr/>
        </p:nvSpPr>
        <p:spPr>
          <a:xfrm>
            <a:off x="7565378" y="2433000"/>
            <a:ext cx="6715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Internet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C2B0FCB-C616-40F1-9595-C57A2BC53027}"/>
              </a:ext>
            </a:extLst>
          </p:cNvPr>
          <p:cNvCxnSpPr>
            <a:cxnSpLocks/>
          </p:cNvCxnSpPr>
          <p:nvPr/>
        </p:nvCxnSpPr>
        <p:spPr>
          <a:xfrm>
            <a:off x="5636168" y="2339274"/>
            <a:ext cx="1332065" cy="12289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383563D-4919-4F76-BE3A-7FCF3C11B3D2}"/>
              </a:ext>
            </a:extLst>
          </p:cNvPr>
          <p:cNvCxnSpPr>
            <a:cxnSpLocks/>
          </p:cNvCxnSpPr>
          <p:nvPr/>
        </p:nvCxnSpPr>
        <p:spPr>
          <a:xfrm>
            <a:off x="1808962" y="2535323"/>
            <a:ext cx="1332065" cy="12289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84775C9-278A-466B-BFC4-C896733A7F51}"/>
              </a:ext>
            </a:extLst>
          </p:cNvPr>
          <p:cNvCxnSpPr>
            <a:cxnSpLocks/>
          </p:cNvCxnSpPr>
          <p:nvPr/>
        </p:nvCxnSpPr>
        <p:spPr>
          <a:xfrm>
            <a:off x="5636168" y="2538216"/>
            <a:ext cx="1332065" cy="12289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7DEAE78-2229-45FE-B558-8D3ABF5368E2}"/>
              </a:ext>
            </a:extLst>
          </p:cNvPr>
          <p:cNvCxnSpPr>
            <a:cxnSpLocks/>
          </p:cNvCxnSpPr>
          <p:nvPr/>
        </p:nvCxnSpPr>
        <p:spPr>
          <a:xfrm>
            <a:off x="1808961" y="2350154"/>
            <a:ext cx="1332065" cy="12289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7">
            <a:extLst>
              <a:ext uri="{FF2B5EF4-FFF2-40B4-BE49-F238E27FC236}">
                <a16:creationId xmlns:a16="http://schemas.microsoft.com/office/drawing/2014/main" id="{92FBC98B-4D7E-4769-8AD7-0B716D8DFFC1}"/>
              </a:ext>
            </a:extLst>
          </p:cNvPr>
          <p:cNvSpPr/>
          <p:nvPr/>
        </p:nvSpPr>
        <p:spPr>
          <a:xfrm>
            <a:off x="2358345" y="1941970"/>
            <a:ext cx="304823" cy="304823"/>
          </a:xfrm>
          <a:prstGeom prst="ellipse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sz="1600">
                <a:latin typeface="Century Gothic" panose="020B0502020202020204" pitchFamily="34" charset="0"/>
              </a:rPr>
              <a:t>1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2" name="椭圆 8">
            <a:extLst>
              <a:ext uri="{FF2B5EF4-FFF2-40B4-BE49-F238E27FC236}">
                <a16:creationId xmlns:a16="http://schemas.microsoft.com/office/drawing/2014/main" id="{B8DF2D8B-7633-4AD7-B98D-D1C2361C7BDA}"/>
              </a:ext>
            </a:extLst>
          </p:cNvPr>
          <p:cNvSpPr/>
          <p:nvPr/>
        </p:nvSpPr>
        <p:spPr>
          <a:xfrm>
            <a:off x="6106557" y="1885461"/>
            <a:ext cx="304823" cy="304823"/>
          </a:xfrm>
          <a:prstGeom prst="ellipse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sz="1600">
                <a:latin typeface="Century Gothic" panose="020B0502020202020204" pitchFamily="34" charset="0"/>
              </a:rPr>
              <a:t>2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3" name="文本框 9">
            <a:extLst>
              <a:ext uri="{FF2B5EF4-FFF2-40B4-BE49-F238E27FC236}">
                <a16:creationId xmlns:a16="http://schemas.microsoft.com/office/drawing/2014/main" id="{B666513E-EB18-46F6-97E6-E69A08AAB410}"/>
              </a:ext>
            </a:extLst>
          </p:cNvPr>
          <p:cNvSpPr txBox="1"/>
          <p:nvPr/>
        </p:nvSpPr>
        <p:spPr>
          <a:xfrm>
            <a:off x="880087" y="2840842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Client 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0">
            <a:extLst>
              <a:ext uri="{FF2B5EF4-FFF2-40B4-BE49-F238E27FC236}">
                <a16:creationId xmlns:a16="http://schemas.microsoft.com/office/drawing/2014/main" id="{CC49118F-92E9-420F-A072-4FE3782986CA}"/>
              </a:ext>
            </a:extLst>
          </p:cNvPr>
          <p:cNvSpPr txBox="1"/>
          <p:nvPr/>
        </p:nvSpPr>
        <p:spPr>
          <a:xfrm>
            <a:off x="3637386" y="2840842"/>
            <a:ext cx="1625766" cy="30777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Man-in-the-middle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58">
            <a:extLst>
              <a:ext uri="{FF2B5EF4-FFF2-40B4-BE49-F238E27FC236}">
                <a16:creationId xmlns:a16="http://schemas.microsoft.com/office/drawing/2014/main" id="{A0497D82-5415-403F-AE64-5B7F0AE34F5D}"/>
              </a:ext>
            </a:extLst>
          </p:cNvPr>
          <p:cNvSpPr txBox="1"/>
          <p:nvPr/>
        </p:nvSpPr>
        <p:spPr>
          <a:xfrm>
            <a:off x="7541821" y="2840842"/>
            <a:ext cx="7120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Server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椭圆 85">
            <a:extLst>
              <a:ext uri="{FF2B5EF4-FFF2-40B4-BE49-F238E27FC236}">
                <a16:creationId xmlns:a16="http://schemas.microsoft.com/office/drawing/2014/main" id="{E4FBFCBC-ACB7-41A2-8F7F-BC9EA590B562}"/>
              </a:ext>
            </a:extLst>
          </p:cNvPr>
          <p:cNvSpPr/>
          <p:nvPr/>
        </p:nvSpPr>
        <p:spPr>
          <a:xfrm>
            <a:off x="6238218" y="4352292"/>
            <a:ext cx="304823" cy="304823"/>
          </a:xfrm>
          <a:prstGeom prst="ellipse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sz="1600">
                <a:latin typeface="Century Gothic" panose="020B0502020202020204" pitchFamily="34" charset="0"/>
              </a:rPr>
              <a:t>2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8" name="文本框 86">
            <a:extLst>
              <a:ext uri="{FF2B5EF4-FFF2-40B4-BE49-F238E27FC236}">
                <a16:creationId xmlns:a16="http://schemas.microsoft.com/office/drawing/2014/main" id="{C04872DB-6C9D-4F79-87A6-58AB7F16EB3D}"/>
              </a:ext>
            </a:extLst>
          </p:cNvPr>
          <p:cNvSpPr txBox="1"/>
          <p:nvPr/>
        </p:nvSpPr>
        <p:spPr>
          <a:xfrm>
            <a:off x="822427" y="5206651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Client 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89">
            <a:extLst>
              <a:ext uri="{FF2B5EF4-FFF2-40B4-BE49-F238E27FC236}">
                <a16:creationId xmlns:a16="http://schemas.microsoft.com/office/drawing/2014/main" id="{5312A156-A78B-45F2-8821-1D6418140A97}"/>
              </a:ext>
            </a:extLst>
          </p:cNvPr>
          <p:cNvSpPr txBox="1"/>
          <p:nvPr/>
        </p:nvSpPr>
        <p:spPr>
          <a:xfrm>
            <a:off x="7541821" y="5206650"/>
            <a:ext cx="7120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Server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90">
            <a:extLst>
              <a:ext uri="{FF2B5EF4-FFF2-40B4-BE49-F238E27FC236}">
                <a16:creationId xmlns:a16="http://schemas.microsoft.com/office/drawing/2014/main" id="{7D086A85-BFC5-4FB4-BA88-04FD75BF3153}"/>
              </a:ext>
            </a:extLst>
          </p:cNvPr>
          <p:cNvSpPr txBox="1"/>
          <p:nvPr/>
        </p:nvSpPr>
        <p:spPr>
          <a:xfrm>
            <a:off x="1929510" y="5066346"/>
            <a:ext cx="861133" cy="738664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dirty="0" err="1">
                <a:solidFill>
                  <a:schemeClr val="bg1"/>
                </a:solidFill>
              </a:rPr>
              <a:t>Sangfor</a:t>
            </a:r>
            <a:r>
              <a:rPr lang="en-US" altLang="zh-CN" dirty="0">
                <a:solidFill>
                  <a:schemeClr val="bg1"/>
                </a:solidFill>
              </a:rPr>
              <a:t> </a:t>
            </a:r>
            <a:br>
              <a:rPr lang="en-US" altLang="zh-CN" dirty="0">
                <a:solidFill>
                  <a:schemeClr val="bg1"/>
                </a:solidFill>
              </a:rPr>
            </a:br>
            <a:r>
              <a:rPr lang="en-US" altLang="zh-CN" dirty="0">
                <a:solidFill>
                  <a:schemeClr val="bg1"/>
                </a:solidFill>
              </a:rPr>
              <a:t>Ingress </a:t>
            </a:r>
            <a:br>
              <a:rPr lang="en-US" altLang="zh-CN" dirty="0">
                <a:solidFill>
                  <a:schemeClr val="bg1"/>
                </a:solidFill>
              </a:rPr>
            </a:br>
            <a:r>
              <a:rPr lang="en-US" altLang="zh-CN" dirty="0">
                <a:solidFill>
                  <a:schemeClr val="bg1"/>
                </a:solidFill>
              </a:rPr>
              <a:t>Client</a:t>
            </a:r>
          </a:p>
        </p:txBody>
      </p:sp>
      <p:grpSp>
        <p:nvGrpSpPr>
          <p:cNvPr id="21" name="组合 92">
            <a:extLst>
              <a:ext uri="{FF2B5EF4-FFF2-40B4-BE49-F238E27FC236}">
                <a16:creationId xmlns:a16="http://schemas.microsoft.com/office/drawing/2014/main" id="{B2CC8A21-D137-4767-B108-46E221832363}"/>
              </a:ext>
            </a:extLst>
          </p:cNvPr>
          <p:cNvGrpSpPr/>
          <p:nvPr/>
        </p:nvGrpSpPr>
        <p:grpSpPr>
          <a:xfrm>
            <a:off x="1341127" y="4719324"/>
            <a:ext cx="794237" cy="117729"/>
            <a:chOff x="1462519" y="3741296"/>
            <a:chExt cx="1332066" cy="197458"/>
          </a:xfrm>
        </p:grpSpPr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698A6F1D-3372-4908-87C0-7E1BB1D6776B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20" y="3926465"/>
              <a:ext cx="1332065" cy="12289"/>
            </a:xfrm>
            <a:prstGeom prst="straightConnector1">
              <a:avLst/>
            </a:prstGeom>
            <a:ln>
              <a:solidFill>
                <a:schemeClr val="bg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77B7ECD2-1636-48FD-809B-9A6D4A0CD78E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332065" cy="12289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椭圆 93">
            <a:extLst>
              <a:ext uri="{FF2B5EF4-FFF2-40B4-BE49-F238E27FC236}">
                <a16:creationId xmlns:a16="http://schemas.microsoft.com/office/drawing/2014/main" id="{3776984D-3378-4621-93EE-9D786477354E}"/>
              </a:ext>
            </a:extLst>
          </p:cNvPr>
          <p:cNvSpPr/>
          <p:nvPr/>
        </p:nvSpPr>
        <p:spPr>
          <a:xfrm>
            <a:off x="1580147" y="4189979"/>
            <a:ext cx="304823" cy="304823"/>
          </a:xfrm>
          <a:prstGeom prst="ellipse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sz="1600">
                <a:latin typeface="Century Gothic" panose="020B0502020202020204" pitchFamily="34" charset="0"/>
              </a:rPr>
              <a:t>1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grpSp>
        <p:nvGrpSpPr>
          <p:cNvPr id="23" name="组合 101">
            <a:extLst>
              <a:ext uri="{FF2B5EF4-FFF2-40B4-BE49-F238E27FC236}">
                <a16:creationId xmlns:a16="http://schemas.microsoft.com/office/drawing/2014/main" id="{CED921C4-1BC8-44EE-974A-699625529159}"/>
              </a:ext>
            </a:extLst>
          </p:cNvPr>
          <p:cNvGrpSpPr/>
          <p:nvPr/>
        </p:nvGrpSpPr>
        <p:grpSpPr>
          <a:xfrm>
            <a:off x="2459288" y="4732306"/>
            <a:ext cx="4801697" cy="78427"/>
            <a:chOff x="1462519" y="3741296"/>
            <a:chExt cx="1332066" cy="197458"/>
          </a:xfrm>
        </p:grpSpPr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74C1A0DF-82E0-4717-84F1-2FD72EDBFEB2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20" y="3926465"/>
              <a:ext cx="1332065" cy="12289"/>
            </a:xfrm>
            <a:prstGeom prst="straightConnector1">
              <a:avLst/>
            </a:prstGeom>
            <a:ln>
              <a:solidFill>
                <a:schemeClr val="bg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3227B241-D6B5-4FBB-BC49-634F84B08EBF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332065" cy="12289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连接符: 曲线 100">
            <a:extLst>
              <a:ext uri="{FF2B5EF4-FFF2-40B4-BE49-F238E27FC236}">
                <a16:creationId xmlns:a16="http://schemas.microsoft.com/office/drawing/2014/main" id="{189D7A41-7D7A-405A-A045-E87B551F32D4}"/>
              </a:ext>
            </a:extLst>
          </p:cNvPr>
          <p:cNvCxnSpPr>
            <a:cxnSpLocks/>
          </p:cNvCxnSpPr>
          <p:nvPr/>
        </p:nvCxnSpPr>
        <p:spPr>
          <a:xfrm rot="16200000" flipH="1">
            <a:off x="3389450" y="3366454"/>
            <a:ext cx="7382" cy="2346945"/>
          </a:xfrm>
          <a:prstGeom prst="curvedConnector3">
            <a:avLst>
              <a:gd name="adj1" fmla="val -71396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: 圆角 107">
            <a:extLst>
              <a:ext uri="{FF2B5EF4-FFF2-40B4-BE49-F238E27FC236}">
                <a16:creationId xmlns:a16="http://schemas.microsoft.com/office/drawing/2014/main" id="{49DCC7A6-E3B8-40FD-BC92-542CD2822F00}"/>
              </a:ext>
            </a:extLst>
          </p:cNvPr>
          <p:cNvSpPr/>
          <p:nvPr/>
        </p:nvSpPr>
        <p:spPr>
          <a:xfrm>
            <a:off x="8755903" y="1391701"/>
            <a:ext cx="2752530" cy="1699185"/>
          </a:xfrm>
          <a:prstGeom prst="roundRect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>
                <a:latin typeface="Century Gothic" panose="020B0502020202020204" pitchFamily="34" charset="0"/>
              </a:rPr>
              <a:t>1-2: SSL Proxy to Perform PKI and symmetric key encryption / decryption. 80% performance impact</a:t>
            </a:r>
          </a:p>
        </p:txBody>
      </p:sp>
      <p:sp>
        <p:nvSpPr>
          <p:cNvPr id="26" name="矩形: 圆角 108">
            <a:extLst>
              <a:ext uri="{FF2B5EF4-FFF2-40B4-BE49-F238E27FC236}">
                <a16:creationId xmlns:a16="http://schemas.microsoft.com/office/drawing/2014/main" id="{9132623A-EBA8-4093-B5C7-107B34FF28CF}"/>
              </a:ext>
            </a:extLst>
          </p:cNvPr>
          <p:cNvSpPr/>
          <p:nvPr/>
        </p:nvSpPr>
        <p:spPr>
          <a:xfrm>
            <a:off x="8755902" y="3483737"/>
            <a:ext cx="2752531" cy="2584451"/>
          </a:xfrm>
          <a:prstGeom prst="roundRect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dirty="0">
                <a:latin typeface="Century Gothic" panose="020B0502020202020204" pitchFamily="34" charset="0"/>
              </a:rPr>
              <a:t>Ingress Client to perform PKI and encryption. </a:t>
            </a:r>
          </a:p>
          <a:p>
            <a:r>
              <a:rPr lang="en-US" altLang="zh-CN" dirty="0">
                <a:latin typeface="Century Gothic" panose="020B0502020202020204" pitchFamily="34" charset="0"/>
              </a:rPr>
              <a:t>Private key is shared with IAG</a:t>
            </a:r>
          </a:p>
          <a:p>
            <a:r>
              <a:rPr lang="en-US" altLang="zh-CN" dirty="0">
                <a:latin typeface="Century Gothic" panose="020B0502020202020204" pitchFamily="34" charset="0"/>
              </a:rPr>
              <a:t>IAG only need to decrypt. 20% perf impact</a:t>
            </a:r>
          </a:p>
        </p:txBody>
      </p:sp>
      <p:sp>
        <p:nvSpPr>
          <p:cNvPr id="27" name="文本框 10">
            <a:extLst>
              <a:ext uri="{FF2B5EF4-FFF2-40B4-BE49-F238E27FC236}">
                <a16:creationId xmlns:a16="http://schemas.microsoft.com/office/drawing/2014/main" id="{DDEB5BB0-D6CB-4AC9-9752-7FC554E4BD70}"/>
              </a:ext>
            </a:extLst>
          </p:cNvPr>
          <p:cNvSpPr txBox="1"/>
          <p:nvPr/>
        </p:nvSpPr>
        <p:spPr>
          <a:xfrm>
            <a:off x="4610151" y="4186501"/>
            <a:ext cx="494046" cy="30777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IAG</a:t>
            </a:r>
            <a:endParaRPr lang="en-US" altLang="zh-CN" dirty="0"/>
          </a:p>
        </p:txBody>
      </p:sp>
      <p:sp>
        <p:nvSpPr>
          <p:cNvPr id="28" name="Freeform 5">
            <a:extLst>
              <a:ext uri="{FF2B5EF4-FFF2-40B4-BE49-F238E27FC236}">
                <a16:creationId xmlns:a16="http://schemas.microsoft.com/office/drawing/2014/main" id="{91379BBD-FE0C-44A6-B819-02207E94018B}"/>
              </a:ext>
            </a:extLst>
          </p:cNvPr>
          <p:cNvSpPr>
            <a:spLocks noEditPoints="1"/>
          </p:cNvSpPr>
          <p:nvPr/>
        </p:nvSpPr>
        <p:spPr bwMode="auto">
          <a:xfrm>
            <a:off x="7313905" y="1834563"/>
            <a:ext cx="1221038" cy="927178"/>
          </a:xfrm>
          <a:custGeom>
            <a:avLst/>
            <a:gdLst>
              <a:gd name="T0" fmla="*/ 788 w 788"/>
              <a:gd name="T1" fmla="*/ 337 h 533"/>
              <a:gd name="T2" fmla="*/ 592 w 788"/>
              <a:gd name="T3" fmla="*/ 140 h 533"/>
              <a:gd name="T4" fmla="*/ 568 w 788"/>
              <a:gd name="T5" fmla="*/ 142 h 533"/>
              <a:gd name="T6" fmla="*/ 371 w 788"/>
              <a:gd name="T7" fmla="*/ 0 h 533"/>
              <a:gd name="T8" fmla="*/ 162 w 788"/>
              <a:gd name="T9" fmla="*/ 209 h 533"/>
              <a:gd name="T10" fmla="*/ 0 w 788"/>
              <a:gd name="T11" fmla="*/ 371 h 533"/>
              <a:gd name="T12" fmla="*/ 162 w 788"/>
              <a:gd name="T13" fmla="*/ 533 h 533"/>
              <a:gd name="T14" fmla="*/ 603 w 788"/>
              <a:gd name="T15" fmla="*/ 533 h 533"/>
              <a:gd name="T16" fmla="*/ 603 w 788"/>
              <a:gd name="T17" fmla="*/ 532 h 533"/>
              <a:gd name="T18" fmla="*/ 788 w 788"/>
              <a:gd name="T19" fmla="*/ 337 h 533"/>
              <a:gd name="T20" fmla="*/ 592 w 788"/>
              <a:gd name="T21" fmla="*/ 487 h 533"/>
              <a:gd name="T22" fmla="*/ 162 w 788"/>
              <a:gd name="T23" fmla="*/ 487 h 533"/>
              <a:gd name="T24" fmla="*/ 46 w 788"/>
              <a:gd name="T25" fmla="*/ 371 h 533"/>
              <a:gd name="T26" fmla="*/ 162 w 788"/>
              <a:gd name="T27" fmla="*/ 255 h 533"/>
              <a:gd name="T28" fmla="*/ 209 w 788"/>
              <a:gd name="T29" fmla="*/ 255 h 533"/>
              <a:gd name="T30" fmla="*/ 209 w 788"/>
              <a:gd name="T31" fmla="*/ 209 h 533"/>
              <a:gd name="T32" fmla="*/ 371 w 788"/>
              <a:gd name="T33" fmla="*/ 46 h 533"/>
              <a:gd name="T34" fmla="*/ 523 w 788"/>
              <a:gd name="T35" fmla="*/ 153 h 533"/>
              <a:gd name="T36" fmla="*/ 395 w 788"/>
              <a:gd name="T37" fmla="*/ 337 h 533"/>
              <a:gd name="T38" fmla="*/ 441 w 788"/>
              <a:gd name="T39" fmla="*/ 337 h 533"/>
              <a:gd name="T40" fmla="*/ 592 w 788"/>
              <a:gd name="T41" fmla="*/ 187 h 533"/>
              <a:gd name="T42" fmla="*/ 742 w 788"/>
              <a:gd name="T43" fmla="*/ 337 h 533"/>
              <a:gd name="T44" fmla="*/ 592 w 788"/>
              <a:gd name="T45" fmla="*/ 487 h 533"/>
              <a:gd name="T46" fmla="*/ 592 w 788"/>
              <a:gd name="T47" fmla="*/ 487 h 533"/>
              <a:gd name="T48" fmla="*/ 592 w 788"/>
              <a:gd name="T49" fmla="*/ 487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788" h="533">
                <a:moveTo>
                  <a:pt x="788" y="337"/>
                </a:moveTo>
                <a:cubicBezTo>
                  <a:pt x="788" y="228"/>
                  <a:pt x="700" y="140"/>
                  <a:pt x="592" y="140"/>
                </a:cubicBezTo>
                <a:cubicBezTo>
                  <a:pt x="584" y="140"/>
                  <a:pt x="576" y="141"/>
                  <a:pt x="568" y="142"/>
                </a:cubicBezTo>
                <a:cubicBezTo>
                  <a:pt x="540" y="58"/>
                  <a:pt x="461" y="0"/>
                  <a:pt x="371" y="0"/>
                </a:cubicBezTo>
                <a:cubicBezTo>
                  <a:pt x="256" y="0"/>
                  <a:pt x="162" y="94"/>
                  <a:pt x="162" y="209"/>
                </a:cubicBezTo>
                <a:cubicBezTo>
                  <a:pt x="73" y="209"/>
                  <a:pt x="0" y="281"/>
                  <a:pt x="0" y="371"/>
                </a:cubicBezTo>
                <a:cubicBezTo>
                  <a:pt x="0" y="460"/>
                  <a:pt x="73" y="533"/>
                  <a:pt x="162" y="533"/>
                </a:cubicBezTo>
                <a:cubicBezTo>
                  <a:pt x="603" y="533"/>
                  <a:pt x="603" y="533"/>
                  <a:pt x="603" y="533"/>
                </a:cubicBezTo>
                <a:cubicBezTo>
                  <a:pt x="603" y="532"/>
                  <a:pt x="603" y="532"/>
                  <a:pt x="603" y="532"/>
                </a:cubicBezTo>
                <a:cubicBezTo>
                  <a:pt x="706" y="527"/>
                  <a:pt x="788" y="441"/>
                  <a:pt x="788" y="337"/>
                </a:cubicBezTo>
                <a:close/>
                <a:moveTo>
                  <a:pt x="592" y="487"/>
                </a:moveTo>
                <a:cubicBezTo>
                  <a:pt x="162" y="487"/>
                  <a:pt x="162" y="487"/>
                  <a:pt x="162" y="487"/>
                </a:cubicBezTo>
                <a:cubicBezTo>
                  <a:pt x="98" y="487"/>
                  <a:pt x="46" y="435"/>
                  <a:pt x="46" y="371"/>
                </a:cubicBezTo>
                <a:cubicBezTo>
                  <a:pt x="46" y="307"/>
                  <a:pt x="98" y="255"/>
                  <a:pt x="162" y="255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09" y="209"/>
                  <a:pt x="209" y="209"/>
                  <a:pt x="209" y="209"/>
                </a:cubicBezTo>
                <a:cubicBezTo>
                  <a:pt x="209" y="119"/>
                  <a:pt x="281" y="46"/>
                  <a:pt x="371" y="46"/>
                </a:cubicBezTo>
                <a:cubicBezTo>
                  <a:pt x="439" y="46"/>
                  <a:pt x="500" y="90"/>
                  <a:pt x="523" y="153"/>
                </a:cubicBezTo>
                <a:cubicBezTo>
                  <a:pt x="448" y="181"/>
                  <a:pt x="395" y="252"/>
                  <a:pt x="395" y="337"/>
                </a:cubicBezTo>
                <a:cubicBezTo>
                  <a:pt x="441" y="337"/>
                  <a:pt x="441" y="337"/>
                  <a:pt x="441" y="337"/>
                </a:cubicBezTo>
                <a:cubicBezTo>
                  <a:pt x="441" y="254"/>
                  <a:pt x="509" y="187"/>
                  <a:pt x="592" y="187"/>
                </a:cubicBezTo>
                <a:cubicBezTo>
                  <a:pt x="674" y="187"/>
                  <a:pt x="742" y="254"/>
                  <a:pt x="742" y="337"/>
                </a:cubicBezTo>
                <a:cubicBezTo>
                  <a:pt x="742" y="419"/>
                  <a:pt x="674" y="487"/>
                  <a:pt x="592" y="487"/>
                </a:cubicBezTo>
                <a:close/>
                <a:moveTo>
                  <a:pt x="592" y="487"/>
                </a:moveTo>
                <a:cubicBezTo>
                  <a:pt x="592" y="487"/>
                  <a:pt x="592" y="487"/>
                  <a:pt x="592" y="48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id="{4EEF2BE5-C577-4676-A461-483EF8B4D3AF}"/>
              </a:ext>
            </a:extLst>
          </p:cNvPr>
          <p:cNvSpPr txBox="1"/>
          <p:nvPr/>
        </p:nvSpPr>
        <p:spPr>
          <a:xfrm>
            <a:off x="7589259" y="4754690"/>
            <a:ext cx="6715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Internet</a:t>
            </a:r>
          </a:p>
        </p:txBody>
      </p:sp>
      <p:sp>
        <p:nvSpPr>
          <p:cNvPr id="30" name="Freeform 5">
            <a:extLst>
              <a:ext uri="{FF2B5EF4-FFF2-40B4-BE49-F238E27FC236}">
                <a16:creationId xmlns:a16="http://schemas.microsoft.com/office/drawing/2014/main" id="{93ACA703-33A6-4326-87B6-72347EEEA957}"/>
              </a:ext>
            </a:extLst>
          </p:cNvPr>
          <p:cNvSpPr>
            <a:spLocks noEditPoints="1"/>
          </p:cNvSpPr>
          <p:nvPr/>
        </p:nvSpPr>
        <p:spPr bwMode="auto">
          <a:xfrm>
            <a:off x="7337786" y="4156253"/>
            <a:ext cx="1221038" cy="927178"/>
          </a:xfrm>
          <a:custGeom>
            <a:avLst/>
            <a:gdLst>
              <a:gd name="T0" fmla="*/ 788 w 788"/>
              <a:gd name="T1" fmla="*/ 337 h 533"/>
              <a:gd name="T2" fmla="*/ 592 w 788"/>
              <a:gd name="T3" fmla="*/ 140 h 533"/>
              <a:gd name="T4" fmla="*/ 568 w 788"/>
              <a:gd name="T5" fmla="*/ 142 h 533"/>
              <a:gd name="T6" fmla="*/ 371 w 788"/>
              <a:gd name="T7" fmla="*/ 0 h 533"/>
              <a:gd name="T8" fmla="*/ 162 w 788"/>
              <a:gd name="T9" fmla="*/ 209 h 533"/>
              <a:gd name="T10" fmla="*/ 0 w 788"/>
              <a:gd name="T11" fmla="*/ 371 h 533"/>
              <a:gd name="T12" fmla="*/ 162 w 788"/>
              <a:gd name="T13" fmla="*/ 533 h 533"/>
              <a:gd name="T14" fmla="*/ 603 w 788"/>
              <a:gd name="T15" fmla="*/ 533 h 533"/>
              <a:gd name="T16" fmla="*/ 603 w 788"/>
              <a:gd name="T17" fmla="*/ 532 h 533"/>
              <a:gd name="T18" fmla="*/ 788 w 788"/>
              <a:gd name="T19" fmla="*/ 337 h 533"/>
              <a:gd name="T20" fmla="*/ 592 w 788"/>
              <a:gd name="T21" fmla="*/ 487 h 533"/>
              <a:gd name="T22" fmla="*/ 162 w 788"/>
              <a:gd name="T23" fmla="*/ 487 h 533"/>
              <a:gd name="T24" fmla="*/ 46 w 788"/>
              <a:gd name="T25" fmla="*/ 371 h 533"/>
              <a:gd name="T26" fmla="*/ 162 w 788"/>
              <a:gd name="T27" fmla="*/ 255 h 533"/>
              <a:gd name="T28" fmla="*/ 209 w 788"/>
              <a:gd name="T29" fmla="*/ 255 h 533"/>
              <a:gd name="T30" fmla="*/ 209 w 788"/>
              <a:gd name="T31" fmla="*/ 209 h 533"/>
              <a:gd name="T32" fmla="*/ 371 w 788"/>
              <a:gd name="T33" fmla="*/ 46 h 533"/>
              <a:gd name="T34" fmla="*/ 523 w 788"/>
              <a:gd name="T35" fmla="*/ 153 h 533"/>
              <a:gd name="T36" fmla="*/ 395 w 788"/>
              <a:gd name="T37" fmla="*/ 337 h 533"/>
              <a:gd name="T38" fmla="*/ 441 w 788"/>
              <a:gd name="T39" fmla="*/ 337 h 533"/>
              <a:gd name="T40" fmla="*/ 592 w 788"/>
              <a:gd name="T41" fmla="*/ 187 h 533"/>
              <a:gd name="T42" fmla="*/ 742 w 788"/>
              <a:gd name="T43" fmla="*/ 337 h 533"/>
              <a:gd name="T44" fmla="*/ 592 w 788"/>
              <a:gd name="T45" fmla="*/ 487 h 533"/>
              <a:gd name="T46" fmla="*/ 592 w 788"/>
              <a:gd name="T47" fmla="*/ 487 h 533"/>
              <a:gd name="T48" fmla="*/ 592 w 788"/>
              <a:gd name="T49" fmla="*/ 487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788" h="533">
                <a:moveTo>
                  <a:pt x="788" y="337"/>
                </a:moveTo>
                <a:cubicBezTo>
                  <a:pt x="788" y="228"/>
                  <a:pt x="700" y="140"/>
                  <a:pt x="592" y="140"/>
                </a:cubicBezTo>
                <a:cubicBezTo>
                  <a:pt x="584" y="140"/>
                  <a:pt x="576" y="141"/>
                  <a:pt x="568" y="142"/>
                </a:cubicBezTo>
                <a:cubicBezTo>
                  <a:pt x="540" y="58"/>
                  <a:pt x="461" y="0"/>
                  <a:pt x="371" y="0"/>
                </a:cubicBezTo>
                <a:cubicBezTo>
                  <a:pt x="256" y="0"/>
                  <a:pt x="162" y="94"/>
                  <a:pt x="162" y="209"/>
                </a:cubicBezTo>
                <a:cubicBezTo>
                  <a:pt x="73" y="209"/>
                  <a:pt x="0" y="281"/>
                  <a:pt x="0" y="371"/>
                </a:cubicBezTo>
                <a:cubicBezTo>
                  <a:pt x="0" y="460"/>
                  <a:pt x="73" y="533"/>
                  <a:pt x="162" y="533"/>
                </a:cubicBezTo>
                <a:cubicBezTo>
                  <a:pt x="603" y="533"/>
                  <a:pt x="603" y="533"/>
                  <a:pt x="603" y="533"/>
                </a:cubicBezTo>
                <a:cubicBezTo>
                  <a:pt x="603" y="532"/>
                  <a:pt x="603" y="532"/>
                  <a:pt x="603" y="532"/>
                </a:cubicBezTo>
                <a:cubicBezTo>
                  <a:pt x="706" y="527"/>
                  <a:pt x="788" y="441"/>
                  <a:pt x="788" y="337"/>
                </a:cubicBezTo>
                <a:close/>
                <a:moveTo>
                  <a:pt x="592" y="487"/>
                </a:moveTo>
                <a:cubicBezTo>
                  <a:pt x="162" y="487"/>
                  <a:pt x="162" y="487"/>
                  <a:pt x="162" y="487"/>
                </a:cubicBezTo>
                <a:cubicBezTo>
                  <a:pt x="98" y="487"/>
                  <a:pt x="46" y="435"/>
                  <a:pt x="46" y="371"/>
                </a:cubicBezTo>
                <a:cubicBezTo>
                  <a:pt x="46" y="307"/>
                  <a:pt x="98" y="255"/>
                  <a:pt x="162" y="255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09" y="209"/>
                  <a:pt x="209" y="209"/>
                  <a:pt x="209" y="209"/>
                </a:cubicBezTo>
                <a:cubicBezTo>
                  <a:pt x="209" y="119"/>
                  <a:pt x="281" y="46"/>
                  <a:pt x="371" y="46"/>
                </a:cubicBezTo>
                <a:cubicBezTo>
                  <a:pt x="439" y="46"/>
                  <a:pt x="500" y="90"/>
                  <a:pt x="523" y="153"/>
                </a:cubicBezTo>
                <a:cubicBezTo>
                  <a:pt x="448" y="181"/>
                  <a:pt x="395" y="252"/>
                  <a:pt x="395" y="337"/>
                </a:cubicBezTo>
                <a:cubicBezTo>
                  <a:pt x="441" y="337"/>
                  <a:pt x="441" y="337"/>
                  <a:pt x="441" y="337"/>
                </a:cubicBezTo>
                <a:cubicBezTo>
                  <a:pt x="441" y="254"/>
                  <a:pt x="509" y="187"/>
                  <a:pt x="592" y="187"/>
                </a:cubicBezTo>
                <a:cubicBezTo>
                  <a:pt x="674" y="187"/>
                  <a:pt x="742" y="254"/>
                  <a:pt x="742" y="337"/>
                </a:cubicBezTo>
                <a:cubicBezTo>
                  <a:pt x="742" y="419"/>
                  <a:pt x="674" y="487"/>
                  <a:pt x="592" y="487"/>
                </a:cubicBezTo>
                <a:close/>
                <a:moveTo>
                  <a:pt x="592" y="487"/>
                </a:moveTo>
                <a:cubicBezTo>
                  <a:pt x="592" y="487"/>
                  <a:pt x="592" y="487"/>
                  <a:pt x="592" y="48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31" name="Freeform 16">
            <a:extLst>
              <a:ext uri="{FF2B5EF4-FFF2-40B4-BE49-F238E27FC236}">
                <a16:creationId xmlns:a16="http://schemas.microsoft.com/office/drawing/2014/main" id="{F256DAA0-E2AC-4509-92AB-14E9F3BE651B}"/>
              </a:ext>
            </a:extLst>
          </p:cNvPr>
          <p:cNvSpPr>
            <a:spLocks noEditPoints="1"/>
          </p:cNvSpPr>
          <p:nvPr/>
        </p:nvSpPr>
        <p:spPr bwMode="auto">
          <a:xfrm>
            <a:off x="683567" y="2042835"/>
            <a:ext cx="904434" cy="661720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34" name="文本框 86">
            <a:extLst>
              <a:ext uri="{FF2B5EF4-FFF2-40B4-BE49-F238E27FC236}">
                <a16:creationId xmlns:a16="http://schemas.microsoft.com/office/drawing/2014/main" id="{F15518D9-616A-5A45-A5CA-273445530181}"/>
              </a:ext>
            </a:extLst>
          </p:cNvPr>
          <p:cNvSpPr txBox="1"/>
          <p:nvPr/>
        </p:nvSpPr>
        <p:spPr>
          <a:xfrm>
            <a:off x="2358345" y="3751897"/>
            <a:ext cx="19768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100" err="1">
                <a:solidFill>
                  <a:schemeClr val="bg1"/>
                </a:solidFill>
              </a:rPr>
              <a:t>Symm</a:t>
            </a:r>
            <a:r>
              <a:rPr lang="en-US" altLang="zh-CN" sz="1100">
                <a:solidFill>
                  <a:schemeClr val="bg1"/>
                </a:solidFill>
              </a:rPr>
              <a:t> Key Shared with IAM </a:t>
            </a:r>
            <a:endParaRPr lang="zh-CN" altLang="en-US" sz="1100">
              <a:solidFill>
                <a:schemeClr val="bg1"/>
              </a:solidFill>
            </a:endParaRPr>
          </a:p>
        </p:txBody>
      </p:sp>
      <p:pic>
        <p:nvPicPr>
          <p:cNvPr id="39" name="图片 64">
            <a:extLst>
              <a:ext uri="{FF2B5EF4-FFF2-40B4-BE49-F238E27FC236}">
                <a16:creationId xmlns:a16="http://schemas.microsoft.com/office/drawing/2014/main" id="{0AC980D9-ED62-47B9-9111-0FC877A675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425" y="4489097"/>
            <a:ext cx="659354" cy="659354"/>
          </a:xfrm>
          <a:prstGeom prst="rect">
            <a:avLst/>
          </a:prstGeom>
        </p:spPr>
      </p:pic>
      <p:sp>
        <p:nvSpPr>
          <p:cNvPr id="40" name="矩形 20">
            <a:extLst>
              <a:ext uri="{FF2B5EF4-FFF2-40B4-BE49-F238E27FC236}">
                <a16:creationId xmlns:a16="http://schemas.microsoft.com/office/drawing/2014/main" id="{AA8B8EA5-4FCE-4902-A10E-815F3A1D1A6D}"/>
              </a:ext>
            </a:extLst>
          </p:cNvPr>
          <p:cNvSpPr/>
          <p:nvPr/>
        </p:nvSpPr>
        <p:spPr>
          <a:xfrm>
            <a:off x="579651" y="200326"/>
            <a:ext cx="657583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FF0000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rgbClr val="FF0000"/>
                </a:solidFill>
                <a:latin typeface="Century Gothic" panose="020B0502020202020204" pitchFamily="34" charset="0"/>
                <a:ea typeface="微软雅黑" charset="-122"/>
              </a:rPr>
              <a:t> Approach – Visibility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Century Gothic" panose="020B0502020202020204" pitchFamily="34" charset="0"/>
                <a:ea typeface="微软雅黑" charset="-122"/>
              </a:rPr>
              <a:t>(Client Decryption working principle)</a:t>
            </a:r>
          </a:p>
        </p:txBody>
      </p:sp>
      <p:sp>
        <p:nvSpPr>
          <p:cNvPr id="41" name="文本框 10">
            <a:extLst>
              <a:ext uri="{FF2B5EF4-FFF2-40B4-BE49-F238E27FC236}">
                <a16:creationId xmlns:a16="http://schemas.microsoft.com/office/drawing/2014/main" id="{238F666D-B726-4BEF-BCDA-CC2AA4A34D4C}"/>
              </a:ext>
            </a:extLst>
          </p:cNvPr>
          <p:cNvSpPr txBox="1"/>
          <p:nvPr/>
        </p:nvSpPr>
        <p:spPr>
          <a:xfrm>
            <a:off x="4502382" y="1753455"/>
            <a:ext cx="494046" cy="30777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IAG</a:t>
            </a:r>
            <a:endParaRPr lang="en-US" altLang="zh-CN" dirty="0"/>
          </a:p>
        </p:txBody>
      </p:sp>
      <p:pic>
        <p:nvPicPr>
          <p:cNvPr id="42" name="图片 52">
            <a:extLst>
              <a:ext uri="{FF2B5EF4-FFF2-40B4-BE49-F238E27FC236}">
                <a16:creationId xmlns:a16="http://schemas.microsoft.com/office/drawing/2014/main" id="{E341756A-3DB3-46B7-AFED-A4154669DB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323" y="1900217"/>
            <a:ext cx="1799749" cy="89987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4470F73-E8A0-424D-A210-92D125E946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491" y="2389192"/>
            <a:ext cx="459505" cy="471902"/>
          </a:xfrm>
          <a:prstGeom prst="rect">
            <a:avLst/>
          </a:prstGeom>
        </p:spPr>
      </p:pic>
      <p:pic>
        <p:nvPicPr>
          <p:cNvPr id="44" name="图片 52">
            <a:extLst>
              <a:ext uri="{FF2B5EF4-FFF2-40B4-BE49-F238E27FC236}">
                <a16:creationId xmlns:a16="http://schemas.microsoft.com/office/drawing/2014/main" id="{0D957408-3E75-4D47-AF8B-7EF2C615B4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627" y="4364323"/>
            <a:ext cx="1799749" cy="89987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95D2F91-A429-48E4-95E0-F4631E4042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795" y="4853298"/>
            <a:ext cx="459505" cy="47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59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B3E70B7-F0CC-CF4A-9053-4A2D9A55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C61F895-9EA1-1045-9114-B767FCD0B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F2A606-EC79-974C-95D8-AAB98EF60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684F49-6E29-724D-9D34-D9A8F79AE53D}"/>
              </a:ext>
            </a:extLst>
          </p:cNvPr>
          <p:cNvSpPr/>
          <p:nvPr/>
        </p:nvSpPr>
        <p:spPr>
          <a:xfrm>
            <a:off x="579651" y="196682"/>
            <a:ext cx="51507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Visibility</a:t>
            </a:r>
          </a:p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(SSL Decryption Benefits)</a:t>
            </a:r>
          </a:p>
        </p:txBody>
      </p:sp>
      <p:sp>
        <p:nvSpPr>
          <p:cNvPr id="13" name="矩形 25">
            <a:extLst>
              <a:ext uri="{FF2B5EF4-FFF2-40B4-BE49-F238E27FC236}">
                <a16:creationId xmlns:a16="http://schemas.microsoft.com/office/drawing/2014/main" id="{EFD9B1A3-2F27-F84B-A58D-7BE7ED658C72}"/>
              </a:ext>
            </a:extLst>
          </p:cNvPr>
          <p:cNvSpPr/>
          <p:nvPr/>
        </p:nvSpPr>
        <p:spPr>
          <a:xfrm>
            <a:off x="953308" y="1908831"/>
            <a:ext cx="3546425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MY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Certification distribution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矩形 29">
            <a:extLst>
              <a:ext uri="{FF2B5EF4-FFF2-40B4-BE49-F238E27FC236}">
                <a16:creationId xmlns:a16="http://schemas.microsoft.com/office/drawing/2014/main" id="{6113BD5F-0CFA-794A-A1DD-E01A703D5821}"/>
              </a:ext>
            </a:extLst>
          </p:cNvPr>
          <p:cNvSpPr/>
          <p:nvPr/>
        </p:nvSpPr>
        <p:spPr>
          <a:xfrm>
            <a:off x="4297413" y="5270158"/>
            <a:ext cx="3632257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Small footprint: Average CPU 5%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矩形 31">
            <a:extLst>
              <a:ext uri="{FF2B5EF4-FFF2-40B4-BE49-F238E27FC236}">
                <a16:creationId xmlns:a16="http://schemas.microsoft.com/office/drawing/2014/main" id="{A2009140-652C-8941-87DF-FDF3926250FA}"/>
              </a:ext>
            </a:extLst>
          </p:cNvPr>
          <p:cNvSpPr/>
          <p:nvPr/>
        </p:nvSpPr>
        <p:spPr>
          <a:xfrm>
            <a:off x="7668524" y="1988367"/>
            <a:ext cx="35701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Supports all deployment modes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矩形 33">
            <a:extLst>
              <a:ext uri="{FF2B5EF4-FFF2-40B4-BE49-F238E27FC236}">
                <a16:creationId xmlns:a16="http://schemas.microsoft.com/office/drawing/2014/main" id="{884FEB06-4EC6-684B-9468-BBC95EC742F8}"/>
              </a:ext>
            </a:extLst>
          </p:cNvPr>
          <p:cNvSpPr/>
          <p:nvPr/>
        </p:nvSpPr>
        <p:spPr>
          <a:xfrm>
            <a:off x="8041582" y="3520366"/>
            <a:ext cx="4267949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Uncloak hidden applications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矩形 35">
            <a:extLst>
              <a:ext uri="{FF2B5EF4-FFF2-40B4-BE49-F238E27FC236}">
                <a16:creationId xmlns:a16="http://schemas.microsoft.com/office/drawing/2014/main" id="{942035FE-85F6-2744-8D91-C013AD0A9D3F}"/>
              </a:ext>
            </a:extLst>
          </p:cNvPr>
          <p:cNvSpPr/>
          <p:nvPr/>
        </p:nvSpPr>
        <p:spPr>
          <a:xfrm>
            <a:off x="589161" y="3512866"/>
            <a:ext cx="3546425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Support TLS 1.3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CB510EAF-58EF-CF46-A208-117B9A5B64DA}"/>
              </a:ext>
            </a:extLst>
          </p:cNvPr>
          <p:cNvGrpSpPr/>
          <p:nvPr/>
        </p:nvGrpSpPr>
        <p:grpSpPr>
          <a:xfrm>
            <a:off x="4060111" y="1320458"/>
            <a:ext cx="4120498" cy="3949700"/>
            <a:chOff x="3644900" y="1079500"/>
            <a:chExt cx="4902200" cy="4699000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7D611E31-1B21-6347-A5D9-228390DB4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644900" y="1079500"/>
              <a:ext cx="4902200" cy="4699000"/>
            </a:xfrm>
            <a:prstGeom prst="rect">
              <a:avLst/>
            </a:prstGeom>
          </p:spPr>
        </p:pic>
        <p:sp>
          <p:nvSpPr>
            <p:cNvPr id="20" name="矩形 11">
              <a:extLst>
                <a:ext uri="{FF2B5EF4-FFF2-40B4-BE49-F238E27FC236}">
                  <a16:creationId xmlns:a16="http://schemas.microsoft.com/office/drawing/2014/main" id="{ECCC7E43-D875-BF44-85D5-A291C1A25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6030" y="3687831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05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矩形 7">
              <a:extLst>
                <a:ext uri="{FF2B5EF4-FFF2-40B4-BE49-F238E27FC236}">
                  <a16:creationId xmlns:a16="http://schemas.microsoft.com/office/drawing/2014/main" id="{8A1F0C51-6C49-CE40-9256-2B64B258D0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0292" y="1952463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 8">
              <a:extLst>
                <a:ext uri="{FF2B5EF4-FFF2-40B4-BE49-F238E27FC236}">
                  <a16:creationId xmlns:a16="http://schemas.microsoft.com/office/drawing/2014/main" id="{5DC5C425-EAE0-4149-8986-C7DF1F7E2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8626" y="1952463"/>
              <a:ext cx="613837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 9">
              <a:extLst>
                <a:ext uri="{FF2B5EF4-FFF2-40B4-BE49-F238E27FC236}">
                  <a16:creationId xmlns:a16="http://schemas.microsoft.com/office/drawing/2014/main" id="{4027ED8E-1839-E643-96C7-5ECD8079C4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72927" y="3687831"/>
              <a:ext cx="613837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 10">
              <a:extLst>
                <a:ext uri="{FF2B5EF4-FFF2-40B4-BE49-F238E27FC236}">
                  <a16:creationId xmlns:a16="http://schemas.microsoft.com/office/drawing/2014/main" id="{865CFE95-1B7D-614A-BD3D-F90CF6003F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0972" y="4912968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5" name="Oval 4">
            <a:extLst>
              <a:ext uri="{FF2B5EF4-FFF2-40B4-BE49-F238E27FC236}">
                <a16:creationId xmlns:a16="http://schemas.microsoft.com/office/drawing/2014/main" id="{6E4BADEE-FE39-45F9-8DB6-31BEB488A6FB}"/>
              </a:ext>
            </a:extLst>
          </p:cNvPr>
          <p:cNvSpPr/>
          <p:nvPr/>
        </p:nvSpPr>
        <p:spPr>
          <a:xfrm>
            <a:off x="5446301" y="2629366"/>
            <a:ext cx="1348116" cy="1342963"/>
          </a:xfrm>
          <a:prstGeom prst="ellipse">
            <a:avLst/>
          </a:prstGeom>
          <a:solidFill>
            <a:srgbClr val="0071C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22">
            <a:extLst>
              <a:ext uri="{FF2B5EF4-FFF2-40B4-BE49-F238E27FC236}">
                <a16:creationId xmlns:a16="http://schemas.microsoft.com/office/drawing/2014/main" id="{3E53DAC7-453C-F04C-A9D2-56AD1E86B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2032" y="3213556"/>
            <a:ext cx="15766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Ingress Client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499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830EC6-E534-476B-88B2-D524671B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A70492-1A48-4EFA-A571-992E7DB00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AF4218-0B6A-4980-AB51-0F33B632D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grpSp>
        <p:nvGrpSpPr>
          <p:cNvPr id="5" name="组合 18">
            <a:extLst>
              <a:ext uri="{FF2B5EF4-FFF2-40B4-BE49-F238E27FC236}">
                <a16:creationId xmlns:a16="http://schemas.microsoft.com/office/drawing/2014/main" id="{0CA9499D-6495-44AE-A06A-C37A924A460E}"/>
              </a:ext>
            </a:extLst>
          </p:cNvPr>
          <p:cNvGrpSpPr/>
          <p:nvPr/>
        </p:nvGrpSpPr>
        <p:grpSpPr>
          <a:xfrm>
            <a:off x="1" y="200326"/>
            <a:ext cx="9756558" cy="523220"/>
            <a:chOff x="1" y="200326"/>
            <a:chExt cx="9756558" cy="523220"/>
          </a:xfrm>
        </p:grpSpPr>
        <p:sp>
          <p:nvSpPr>
            <p:cNvPr id="6" name="矩形 19">
              <a:extLst>
                <a:ext uri="{FF2B5EF4-FFF2-40B4-BE49-F238E27FC236}">
                  <a16:creationId xmlns:a16="http://schemas.microsoft.com/office/drawing/2014/main" id="{D199DE1B-8F36-4774-A1FA-E5D5D28AA81C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矩形 20">
              <a:extLst>
                <a:ext uri="{FF2B5EF4-FFF2-40B4-BE49-F238E27FC236}">
                  <a16:creationId xmlns:a16="http://schemas.microsoft.com/office/drawing/2014/main" id="{2C713F88-11BC-4BCD-9BB9-2B7C37F150F9}"/>
                </a:ext>
              </a:extLst>
            </p:cNvPr>
            <p:cNvSpPr/>
            <p:nvPr/>
          </p:nvSpPr>
          <p:spPr>
            <a:xfrm>
              <a:off x="579651" y="200326"/>
              <a:ext cx="91769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– Visibility (Asset Management)</a:t>
              </a:r>
            </a:p>
          </p:txBody>
        </p:sp>
        <p:sp>
          <p:nvSpPr>
            <p:cNvPr id="8" name="矩形 21">
              <a:extLst>
                <a:ext uri="{FF2B5EF4-FFF2-40B4-BE49-F238E27FC236}">
                  <a16:creationId xmlns:a16="http://schemas.microsoft.com/office/drawing/2014/main" id="{2A681501-9E8D-4D22-9D43-AC1D7532B27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" name="椭圆 41">
            <a:extLst>
              <a:ext uri="{FF2B5EF4-FFF2-40B4-BE49-F238E27FC236}">
                <a16:creationId xmlns:a16="http://schemas.microsoft.com/office/drawing/2014/main" id="{1B5D2887-CF00-4D14-9831-B5A263B41A2F}"/>
              </a:ext>
            </a:extLst>
          </p:cNvPr>
          <p:cNvSpPr/>
          <p:nvPr/>
        </p:nvSpPr>
        <p:spPr>
          <a:xfrm>
            <a:off x="2074871" y="2004233"/>
            <a:ext cx="2876171" cy="2876171"/>
          </a:xfrm>
          <a:prstGeom prst="ellipse">
            <a:avLst/>
          </a:prstGeom>
          <a:gradFill>
            <a:gsLst>
              <a:gs pos="99000">
                <a:srgbClr val="0070C0">
                  <a:alpha val="0"/>
                </a:srgbClr>
              </a:gs>
              <a:gs pos="0">
                <a:srgbClr val="0070C0">
                  <a:alpha val="35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图片 33">
            <a:extLst>
              <a:ext uri="{FF2B5EF4-FFF2-40B4-BE49-F238E27FC236}">
                <a16:creationId xmlns:a16="http://schemas.microsoft.com/office/drawing/2014/main" id="{9A7AB5A7-F52A-4FD0-99A9-2B4F76D8A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287" y="2098702"/>
            <a:ext cx="2507718" cy="2703125"/>
          </a:xfrm>
          <a:prstGeom prst="rect">
            <a:avLst/>
          </a:prstGeom>
        </p:spPr>
      </p:pic>
      <p:sp>
        <p:nvSpPr>
          <p:cNvPr id="20" name="矩形 18">
            <a:extLst>
              <a:ext uri="{FF2B5EF4-FFF2-40B4-BE49-F238E27FC236}">
                <a16:creationId xmlns:a16="http://schemas.microsoft.com/office/drawing/2014/main" id="{FDD6BCF9-7E2D-4FCB-9956-AB6A6DBAF827}"/>
              </a:ext>
            </a:extLst>
          </p:cNvPr>
          <p:cNvSpPr/>
          <p:nvPr/>
        </p:nvSpPr>
        <p:spPr>
          <a:xfrm>
            <a:off x="7116600" y="2230734"/>
            <a:ext cx="23246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b="1" dirty="0">
                <a:solidFill>
                  <a:schemeClr val="bg1"/>
                </a:solidFill>
              </a:rPr>
              <a:t>Endpoint Discovery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1" name="矩形 19">
            <a:extLst>
              <a:ext uri="{FF2B5EF4-FFF2-40B4-BE49-F238E27FC236}">
                <a16:creationId xmlns:a16="http://schemas.microsoft.com/office/drawing/2014/main" id="{A1CDC788-76C1-44B8-827A-69E6C78B3285}"/>
              </a:ext>
            </a:extLst>
          </p:cNvPr>
          <p:cNvSpPr/>
          <p:nvPr/>
        </p:nvSpPr>
        <p:spPr>
          <a:xfrm>
            <a:off x="7116600" y="3302174"/>
            <a:ext cx="27045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b="1" dirty="0">
                <a:solidFill>
                  <a:schemeClr val="bg1"/>
                </a:solidFill>
              </a:rPr>
              <a:t>Endpoint Classification</a:t>
            </a:r>
          </a:p>
          <a:p>
            <a:pPr lvl="0"/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2" name="矩形 20">
            <a:extLst>
              <a:ext uri="{FF2B5EF4-FFF2-40B4-BE49-F238E27FC236}">
                <a16:creationId xmlns:a16="http://schemas.microsoft.com/office/drawing/2014/main" id="{199E7DDD-7848-49BD-B2A9-446DACEF16BC}"/>
              </a:ext>
            </a:extLst>
          </p:cNvPr>
          <p:cNvSpPr/>
          <p:nvPr/>
        </p:nvSpPr>
        <p:spPr>
          <a:xfrm>
            <a:off x="7116600" y="4300856"/>
            <a:ext cx="1989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b="1" dirty="0">
                <a:solidFill>
                  <a:schemeClr val="bg1"/>
                </a:solidFill>
              </a:rPr>
              <a:t>Endpoint Check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3" name="矩形 21">
            <a:extLst>
              <a:ext uri="{FF2B5EF4-FFF2-40B4-BE49-F238E27FC236}">
                <a16:creationId xmlns:a16="http://schemas.microsoft.com/office/drawing/2014/main" id="{CBECF572-4063-4089-8360-DBEEB5A9DF6D}"/>
              </a:ext>
            </a:extLst>
          </p:cNvPr>
          <p:cNvSpPr/>
          <p:nvPr/>
        </p:nvSpPr>
        <p:spPr>
          <a:xfrm>
            <a:off x="2423415" y="3016949"/>
            <a:ext cx="22525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2000" b="1" dirty="0">
                <a:solidFill>
                  <a:schemeClr val="bg1"/>
                </a:solidFill>
              </a:rPr>
              <a:t>Asset Management</a:t>
            </a:r>
            <a:endParaRPr lang="en-MY" altLang="zh-CN" sz="2000" b="1" dirty="0">
              <a:solidFill>
                <a:schemeClr val="bg1"/>
              </a:solidFill>
            </a:endParaRPr>
          </a:p>
        </p:txBody>
      </p:sp>
      <p:grpSp>
        <p:nvGrpSpPr>
          <p:cNvPr id="24" name="组合 40">
            <a:extLst>
              <a:ext uri="{FF2B5EF4-FFF2-40B4-BE49-F238E27FC236}">
                <a16:creationId xmlns:a16="http://schemas.microsoft.com/office/drawing/2014/main" id="{D99E6974-CBF1-4883-9FA5-9365192DD8D6}"/>
              </a:ext>
            </a:extLst>
          </p:cNvPr>
          <p:cNvGrpSpPr/>
          <p:nvPr/>
        </p:nvGrpSpPr>
        <p:grpSpPr>
          <a:xfrm>
            <a:off x="4538176" y="2503894"/>
            <a:ext cx="1989648" cy="1981629"/>
            <a:chOff x="3832860" y="2684493"/>
            <a:chExt cx="2863999" cy="1981629"/>
          </a:xfrm>
        </p:grpSpPr>
        <p:cxnSp>
          <p:nvCxnSpPr>
            <p:cNvPr id="25" name="直接连接符 14">
              <a:extLst>
                <a:ext uri="{FF2B5EF4-FFF2-40B4-BE49-F238E27FC236}">
                  <a16:creationId xmlns:a16="http://schemas.microsoft.com/office/drawing/2014/main" id="{97BC5B0C-BF3C-4641-8CA2-A7352B2BA98B}"/>
                </a:ext>
              </a:extLst>
            </p:cNvPr>
            <p:cNvCxnSpPr/>
            <p:nvPr/>
          </p:nvCxnSpPr>
          <p:spPr bwMode="auto">
            <a:xfrm flipH="1">
              <a:off x="3962097" y="2684493"/>
              <a:ext cx="2734762" cy="225793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15">
              <a:extLst>
                <a:ext uri="{FF2B5EF4-FFF2-40B4-BE49-F238E27FC236}">
                  <a16:creationId xmlns:a16="http://schemas.microsoft.com/office/drawing/2014/main" id="{9737161C-7CA5-4AF5-BED0-0B96E1D32AB9}"/>
                </a:ext>
              </a:extLst>
            </p:cNvPr>
            <p:cNvCxnSpPr/>
            <p:nvPr/>
          </p:nvCxnSpPr>
          <p:spPr bwMode="auto">
            <a:xfrm flipH="1" flipV="1">
              <a:off x="3962097" y="4434387"/>
              <a:ext cx="2734762" cy="231735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16">
              <a:extLst>
                <a:ext uri="{FF2B5EF4-FFF2-40B4-BE49-F238E27FC236}">
                  <a16:creationId xmlns:a16="http://schemas.microsoft.com/office/drawing/2014/main" id="{E56E9517-8B39-4EBA-A136-BE3F6C9D6ED8}"/>
                </a:ext>
              </a:extLst>
            </p:cNvPr>
            <p:cNvCxnSpPr/>
            <p:nvPr/>
          </p:nvCxnSpPr>
          <p:spPr bwMode="auto">
            <a:xfrm flipH="1">
              <a:off x="3832860" y="3660452"/>
              <a:ext cx="2863999" cy="102498"/>
            </a:xfrm>
            <a:prstGeom prst="line">
              <a:avLst/>
            </a:prstGeom>
            <a:ln>
              <a:solidFill>
                <a:srgbClr val="6FB3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椭圆 37">
            <a:extLst>
              <a:ext uri="{FF2B5EF4-FFF2-40B4-BE49-F238E27FC236}">
                <a16:creationId xmlns:a16="http://schemas.microsoft.com/office/drawing/2014/main" id="{2FCB290C-E4CA-4FC8-AE69-97F8F291A434}"/>
              </a:ext>
            </a:extLst>
          </p:cNvPr>
          <p:cNvSpPr/>
          <p:nvPr/>
        </p:nvSpPr>
        <p:spPr>
          <a:xfrm>
            <a:off x="6188369" y="2152381"/>
            <a:ext cx="646331" cy="646331"/>
          </a:xfrm>
          <a:prstGeom prst="ellipse">
            <a:avLst/>
          </a:prstGeom>
          <a:solidFill>
            <a:srgbClr val="00B0F0"/>
          </a:solidFill>
          <a:ln w="76200">
            <a:solidFill>
              <a:srgbClr val="00B0F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38">
            <a:extLst>
              <a:ext uri="{FF2B5EF4-FFF2-40B4-BE49-F238E27FC236}">
                <a16:creationId xmlns:a16="http://schemas.microsoft.com/office/drawing/2014/main" id="{2213A091-9E84-4994-8FE2-74AB7D348EDA}"/>
              </a:ext>
            </a:extLst>
          </p:cNvPr>
          <p:cNvSpPr/>
          <p:nvPr/>
        </p:nvSpPr>
        <p:spPr>
          <a:xfrm>
            <a:off x="6500473" y="3403969"/>
            <a:ext cx="133467" cy="133467"/>
          </a:xfrm>
          <a:prstGeom prst="ellipse">
            <a:avLst/>
          </a:prstGeom>
          <a:solidFill>
            <a:srgbClr val="6FB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39">
            <a:extLst>
              <a:ext uri="{FF2B5EF4-FFF2-40B4-BE49-F238E27FC236}">
                <a16:creationId xmlns:a16="http://schemas.microsoft.com/office/drawing/2014/main" id="{C6592986-3C35-44D6-BA51-0D847BAE27ED}"/>
              </a:ext>
            </a:extLst>
          </p:cNvPr>
          <p:cNvSpPr/>
          <p:nvPr/>
        </p:nvSpPr>
        <p:spPr>
          <a:xfrm>
            <a:off x="6500473" y="4418789"/>
            <a:ext cx="133467" cy="13346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47">
            <a:extLst>
              <a:ext uri="{FF2B5EF4-FFF2-40B4-BE49-F238E27FC236}">
                <a16:creationId xmlns:a16="http://schemas.microsoft.com/office/drawing/2014/main" id="{E7F24931-63F2-4ABE-9D3E-03A2B66C2CD6}"/>
              </a:ext>
            </a:extLst>
          </p:cNvPr>
          <p:cNvGrpSpPr/>
          <p:nvPr/>
        </p:nvGrpSpPr>
        <p:grpSpPr>
          <a:xfrm>
            <a:off x="6332168" y="2273360"/>
            <a:ext cx="391312" cy="391312"/>
            <a:chOff x="8707598" y="2109069"/>
            <a:chExt cx="523220" cy="523220"/>
          </a:xfrm>
          <a:solidFill>
            <a:schemeClr val="bg1"/>
          </a:solidFill>
        </p:grpSpPr>
        <p:pic>
          <p:nvPicPr>
            <p:cNvPr id="32" name="图形 43">
              <a:extLst>
                <a:ext uri="{FF2B5EF4-FFF2-40B4-BE49-F238E27FC236}">
                  <a16:creationId xmlns:a16="http://schemas.microsoft.com/office/drawing/2014/main" id="{A46CEDCA-10C2-411B-BF38-842E44D33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707598" y="2109069"/>
              <a:ext cx="523220" cy="523220"/>
            </a:xfrm>
            <a:prstGeom prst="rect">
              <a:avLst/>
            </a:prstGeom>
          </p:spPr>
        </p:pic>
        <p:cxnSp>
          <p:nvCxnSpPr>
            <p:cNvPr id="33" name="直线连接符 45">
              <a:extLst>
                <a:ext uri="{FF2B5EF4-FFF2-40B4-BE49-F238E27FC236}">
                  <a16:creationId xmlns:a16="http://schemas.microsoft.com/office/drawing/2014/main" id="{CFC77484-6924-4C04-99EC-BF35C13DB2C4}"/>
                </a:ext>
              </a:extLst>
            </p:cNvPr>
            <p:cNvCxnSpPr>
              <a:cxnSpLocks/>
            </p:cNvCxnSpPr>
            <p:nvPr/>
          </p:nvCxnSpPr>
          <p:spPr>
            <a:xfrm>
              <a:off x="8886168" y="2580457"/>
              <a:ext cx="166079" cy="0"/>
            </a:xfrm>
            <a:prstGeom prst="line">
              <a:avLst/>
            </a:prstGeom>
            <a:grpFill/>
            <a:ln w="254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椭圆 53">
            <a:extLst>
              <a:ext uri="{FF2B5EF4-FFF2-40B4-BE49-F238E27FC236}">
                <a16:creationId xmlns:a16="http://schemas.microsoft.com/office/drawing/2014/main" id="{031374E3-E43C-41A5-A575-CFBEC67CA900}"/>
              </a:ext>
            </a:extLst>
          </p:cNvPr>
          <p:cNvSpPr/>
          <p:nvPr/>
        </p:nvSpPr>
        <p:spPr>
          <a:xfrm>
            <a:off x="6204658" y="4152569"/>
            <a:ext cx="646331" cy="646331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52">
            <a:extLst>
              <a:ext uri="{FF2B5EF4-FFF2-40B4-BE49-F238E27FC236}">
                <a16:creationId xmlns:a16="http://schemas.microsoft.com/office/drawing/2014/main" id="{96FC0A27-39EE-4AF2-B2DC-A9248721FF20}"/>
              </a:ext>
            </a:extLst>
          </p:cNvPr>
          <p:cNvSpPr/>
          <p:nvPr/>
        </p:nvSpPr>
        <p:spPr>
          <a:xfrm>
            <a:off x="6188369" y="3160497"/>
            <a:ext cx="646331" cy="646331"/>
          </a:xfrm>
          <a:prstGeom prst="ellipse">
            <a:avLst/>
          </a:prstGeom>
          <a:solidFill>
            <a:srgbClr val="92D050"/>
          </a:solidFill>
          <a:ln w="76200">
            <a:solidFill>
              <a:srgbClr val="92D05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6" name="图形 49">
            <a:extLst>
              <a:ext uri="{FF2B5EF4-FFF2-40B4-BE49-F238E27FC236}">
                <a16:creationId xmlns:a16="http://schemas.microsoft.com/office/drawing/2014/main" id="{02AB7902-1858-470D-B7A6-0C8C36C7AF4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305168" y="3284548"/>
            <a:ext cx="390609" cy="390609"/>
          </a:xfrm>
          <a:prstGeom prst="rect">
            <a:avLst/>
          </a:prstGeom>
        </p:spPr>
      </p:pic>
      <p:pic>
        <p:nvPicPr>
          <p:cNvPr id="37" name="图形 51">
            <a:extLst>
              <a:ext uri="{FF2B5EF4-FFF2-40B4-BE49-F238E27FC236}">
                <a16:creationId xmlns:a16="http://schemas.microsoft.com/office/drawing/2014/main" id="{DFB8FC39-2309-431D-9FBC-F6146BEB6D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359867" y="4323846"/>
            <a:ext cx="335910" cy="33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395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6ADFB1-0689-4977-B62E-AB471AB4F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3F971C-9CF5-4D8D-A96C-893092144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72FAAB-11B5-43E4-9AFC-92C5C342F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sp>
        <p:nvSpPr>
          <p:cNvPr id="5" name="矩形 15">
            <a:extLst>
              <a:ext uri="{FF2B5EF4-FFF2-40B4-BE49-F238E27FC236}">
                <a16:creationId xmlns:a16="http://schemas.microsoft.com/office/drawing/2014/main" id="{9E691E61-04CD-4932-A19F-4F9609A84ABB}"/>
              </a:ext>
            </a:extLst>
          </p:cNvPr>
          <p:cNvSpPr/>
          <p:nvPr/>
        </p:nvSpPr>
        <p:spPr>
          <a:xfrm>
            <a:off x="579651" y="200326"/>
            <a:ext cx="70471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Asset Discovery Methodology Selection</a:t>
            </a:r>
          </a:p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(Asset Management)</a:t>
            </a:r>
          </a:p>
        </p:txBody>
      </p:sp>
      <p:pic>
        <p:nvPicPr>
          <p:cNvPr id="6" name="图片 27">
            <a:extLst>
              <a:ext uri="{FF2B5EF4-FFF2-40B4-BE49-F238E27FC236}">
                <a16:creationId xmlns:a16="http://schemas.microsoft.com/office/drawing/2014/main" id="{B9E3CA32-79C1-474B-900F-A5CA7586F6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747" y="1269556"/>
            <a:ext cx="1163089" cy="1163089"/>
          </a:xfrm>
          <a:prstGeom prst="rect">
            <a:avLst/>
          </a:prstGeom>
        </p:spPr>
      </p:pic>
      <p:pic>
        <p:nvPicPr>
          <p:cNvPr id="7" name="图片 48">
            <a:extLst>
              <a:ext uri="{FF2B5EF4-FFF2-40B4-BE49-F238E27FC236}">
                <a16:creationId xmlns:a16="http://schemas.microsoft.com/office/drawing/2014/main" id="{E3427D6E-627C-4C57-991E-0C04E1E233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10000"/>
                    </a14:imgEffect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111" y="1460704"/>
            <a:ext cx="1831777" cy="915888"/>
          </a:xfrm>
          <a:prstGeom prst="rect">
            <a:avLst/>
          </a:prstGeom>
        </p:spPr>
      </p:pic>
      <p:grpSp>
        <p:nvGrpSpPr>
          <p:cNvPr id="8" name="组合 191">
            <a:extLst>
              <a:ext uri="{FF2B5EF4-FFF2-40B4-BE49-F238E27FC236}">
                <a16:creationId xmlns:a16="http://schemas.microsoft.com/office/drawing/2014/main" id="{8CD8B65A-7AA5-4B09-A6B6-8A7206B8BF89}"/>
              </a:ext>
            </a:extLst>
          </p:cNvPr>
          <p:cNvGrpSpPr/>
          <p:nvPr/>
        </p:nvGrpSpPr>
        <p:grpSpPr>
          <a:xfrm>
            <a:off x="9125477" y="1570709"/>
            <a:ext cx="852481" cy="601403"/>
            <a:chOff x="7121525" y="4586288"/>
            <a:chExt cx="601662" cy="431800"/>
          </a:xfrm>
          <a:gradFill flip="none" rotWithShape="1">
            <a:gsLst>
              <a:gs pos="0">
                <a:srgbClr val="006FDC"/>
              </a:gs>
              <a:gs pos="98000">
                <a:srgbClr val="00B0F0"/>
              </a:gs>
            </a:gsLst>
            <a:lin ang="16200000" scaled="1"/>
            <a:tileRect/>
          </a:gradFill>
        </p:grpSpPr>
        <p:sp>
          <p:nvSpPr>
            <p:cNvPr id="9" name="Freeform 198">
              <a:extLst>
                <a:ext uri="{FF2B5EF4-FFF2-40B4-BE49-F238E27FC236}">
                  <a16:creationId xmlns:a16="http://schemas.microsoft.com/office/drawing/2014/main" id="{DF4745B3-E0DD-437E-AC17-647BDA5DF8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21525" y="4737100"/>
              <a:ext cx="601662" cy="280988"/>
            </a:xfrm>
            <a:custGeom>
              <a:avLst/>
              <a:gdLst>
                <a:gd name="T0" fmla="*/ 314 w 400"/>
                <a:gd name="T1" fmla="*/ 100 h 186"/>
                <a:gd name="T2" fmla="*/ 314 w 400"/>
                <a:gd name="T3" fmla="*/ 186 h 186"/>
                <a:gd name="T4" fmla="*/ 400 w 400"/>
                <a:gd name="T5" fmla="*/ 186 h 186"/>
                <a:gd name="T6" fmla="*/ 400 w 400"/>
                <a:gd name="T7" fmla="*/ 100 h 186"/>
                <a:gd name="T8" fmla="*/ 314 w 400"/>
                <a:gd name="T9" fmla="*/ 100 h 186"/>
                <a:gd name="T10" fmla="*/ 269 w 400"/>
                <a:gd name="T11" fmla="*/ 129 h 186"/>
                <a:gd name="T12" fmla="*/ 64 w 400"/>
                <a:gd name="T13" fmla="*/ 129 h 186"/>
                <a:gd name="T14" fmla="*/ 29 w 400"/>
                <a:gd name="T15" fmla="*/ 93 h 186"/>
                <a:gd name="T16" fmla="*/ 64 w 400"/>
                <a:gd name="T17" fmla="*/ 57 h 186"/>
                <a:gd name="T18" fmla="*/ 157 w 400"/>
                <a:gd name="T19" fmla="*/ 57 h 186"/>
                <a:gd name="T20" fmla="*/ 157 w 400"/>
                <a:gd name="T21" fmla="*/ 86 h 186"/>
                <a:gd name="T22" fmla="*/ 243 w 400"/>
                <a:gd name="T23" fmla="*/ 86 h 186"/>
                <a:gd name="T24" fmla="*/ 243 w 400"/>
                <a:gd name="T25" fmla="*/ 0 h 186"/>
                <a:gd name="T26" fmla="*/ 157 w 400"/>
                <a:gd name="T27" fmla="*/ 0 h 186"/>
                <a:gd name="T28" fmla="*/ 157 w 400"/>
                <a:gd name="T29" fmla="*/ 29 h 186"/>
                <a:gd name="T30" fmla="*/ 64 w 400"/>
                <a:gd name="T31" fmla="*/ 29 h 186"/>
                <a:gd name="T32" fmla="*/ 57 w 400"/>
                <a:gd name="T33" fmla="*/ 29 h 186"/>
                <a:gd name="T34" fmla="*/ 0 w 400"/>
                <a:gd name="T35" fmla="*/ 93 h 186"/>
                <a:gd name="T36" fmla="*/ 57 w 400"/>
                <a:gd name="T37" fmla="*/ 157 h 186"/>
                <a:gd name="T38" fmla="*/ 64 w 400"/>
                <a:gd name="T39" fmla="*/ 157 h 186"/>
                <a:gd name="T40" fmla="*/ 269 w 400"/>
                <a:gd name="T41" fmla="*/ 157 h 186"/>
                <a:gd name="T42" fmla="*/ 269 w 400"/>
                <a:gd name="T43" fmla="*/ 186 h 186"/>
                <a:gd name="T44" fmla="*/ 314 w 400"/>
                <a:gd name="T45" fmla="*/ 143 h 186"/>
                <a:gd name="T46" fmla="*/ 269 w 400"/>
                <a:gd name="T47" fmla="*/ 100 h 186"/>
                <a:gd name="T48" fmla="*/ 269 w 400"/>
                <a:gd name="T49" fmla="*/ 129 h 186"/>
                <a:gd name="T50" fmla="*/ 269 w 400"/>
                <a:gd name="T51" fmla="*/ 129 h 186"/>
                <a:gd name="T52" fmla="*/ 269 w 400"/>
                <a:gd name="T53" fmla="*/ 129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0" h="186">
                  <a:moveTo>
                    <a:pt x="314" y="100"/>
                  </a:moveTo>
                  <a:cubicBezTo>
                    <a:pt x="314" y="186"/>
                    <a:pt x="314" y="186"/>
                    <a:pt x="314" y="186"/>
                  </a:cubicBezTo>
                  <a:cubicBezTo>
                    <a:pt x="400" y="186"/>
                    <a:pt x="400" y="186"/>
                    <a:pt x="400" y="186"/>
                  </a:cubicBezTo>
                  <a:cubicBezTo>
                    <a:pt x="400" y="100"/>
                    <a:pt x="400" y="100"/>
                    <a:pt x="400" y="100"/>
                  </a:cubicBezTo>
                  <a:lnTo>
                    <a:pt x="314" y="100"/>
                  </a:lnTo>
                  <a:close/>
                  <a:moveTo>
                    <a:pt x="269" y="129"/>
                  </a:moveTo>
                  <a:cubicBezTo>
                    <a:pt x="64" y="129"/>
                    <a:pt x="64" y="129"/>
                    <a:pt x="64" y="129"/>
                  </a:cubicBezTo>
                  <a:cubicBezTo>
                    <a:pt x="45" y="129"/>
                    <a:pt x="29" y="113"/>
                    <a:pt x="29" y="93"/>
                  </a:cubicBezTo>
                  <a:cubicBezTo>
                    <a:pt x="29" y="73"/>
                    <a:pt x="45" y="57"/>
                    <a:pt x="64" y="57"/>
                  </a:cubicBezTo>
                  <a:cubicBezTo>
                    <a:pt x="157" y="57"/>
                    <a:pt x="157" y="57"/>
                    <a:pt x="157" y="57"/>
                  </a:cubicBezTo>
                  <a:cubicBezTo>
                    <a:pt x="157" y="86"/>
                    <a:pt x="157" y="86"/>
                    <a:pt x="157" y="86"/>
                  </a:cubicBezTo>
                  <a:cubicBezTo>
                    <a:pt x="243" y="86"/>
                    <a:pt x="243" y="86"/>
                    <a:pt x="243" y="86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2" y="29"/>
                    <a:pt x="60" y="29"/>
                    <a:pt x="57" y="29"/>
                  </a:cubicBezTo>
                  <a:cubicBezTo>
                    <a:pt x="25" y="33"/>
                    <a:pt x="0" y="60"/>
                    <a:pt x="0" y="93"/>
                  </a:cubicBezTo>
                  <a:cubicBezTo>
                    <a:pt x="0" y="126"/>
                    <a:pt x="25" y="153"/>
                    <a:pt x="57" y="157"/>
                  </a:cubicBezTo>
                  <a:cubicBezTo>
                    <a:pt x="60" y="157"/>
                    <a:pt x="62" y="157"/>
                    <a:pt x="64" y="157"/>
                  </a:cubicBezTo>
                  <a:cubicBezTo>
                    <a:pt x="269" y="157"/>
                    <a:pt x="269" y="157"/>
                    <a:pt x="269" y="157"/>
                  </a:cubicBezTo>
                  <a:cubicBezTo>
                    <a:pt x="269" y="186"/>
                    <a:pt x="269" y="186"/>
                    <a:pt x="269" y="186"/>
                  </a:cubicBezTo>
                  <a:cubicBezTo>
                    <a:pt x="314" y="143"/>
                    <a:pt x="314" y="143"/>
                    <a:pt x="314" y="143"/>
                  </a:cubicBezTo>
                  <a:cubicBezTo>
                    <a:pt x="269" y="100"/>
                    <a:pt x="269" y="100"/>
                    <a:pt x="269" y="100"/>
                  </a:cubicBezTo>
                  <a:lnTo>
                    <a:pt x="269" y="129"/>
                  </a:lnTo>
                  <a:close/>
                  <a:moveTo>
                    <a:pt x="269" y="129"/>
                  </a:moveTo>
                  <a:cubicBezTo>
                    <a:pt x="269" y="129"/>
                    <a:pt x="269" y="129"/>
                    <a:pt x="269" y="12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99">
              <a:extLst>
                <a:ext uri="{FF2B5EF4-FFF2-40B4-BE49-F238E27FC236}">
                  <a16:creationId xmlns:a16="http://schemas.microsoft.com/office/drawing/2014/main" id="{E2BA6CFC-6107-4417-B442-E5920F0D33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21525" y="4586288"/>
              <a:ext cx="558800" cy="280988"/>
            </a:xfrm>
            <a:custGeom>
              <a:avLst/>
              <a:gdLst>
                <a:gd name="T0" fmla="*/ 271 w 371"/>
                <a:gd name="T1" fmla="*/ 170 h 186"/>
                <a:gd name="T2" fmla="*/ 289 w 371"/>
                <a:gd name="T3" fmla="*/ 186 h 186"/>
                <a:gd name="T4" fmla="*/ 289 w 371"/>
                <a:gd name="T5" fmla="*/ 157 h 186"/>
                <a:gd name="T6" fmla="*/ 307 w 371"/>
                <a:gd name="T7" fmla="*/ 157 h 186"/>
                <a:gd name="T8" fmla="*/ 371 w 371"/>
                <a:gd name="T9" fmla="*/ 93 h 186"/>
                <a:gd name="T10" fmla="*/ 314 w 371"/>
                <a:gd name="T11" fmla="*/ 29 h 186"/>
                <a:gd name="T12" fmla="*/ 307 w 371"/>
                <a:gd name="T13" fmla="*/ 29 h 186"/>
                <a:gd name="T14" fmla="*/ 86 w 371"/>
                <a:gd name="T15" fmla="*/ 29 h 186"/>
                <a:gd name="T16" fmla="*/ 86 w 371"/>
                <a:gd name="T17" fmla="*/ 0 h 186"/>
                <a:gd name="T18" fmla="*/ 0 w 371"/>
                <a:gd name="T19" fmla="*/ 0 h 186"/>
                <a:gd name="T20" fmla="*/ 0 w 371"/>
                <a:gd name="T21" fmla="*/ 86 h 186"/>
                <a:gd name="T22" fmla="*/ 86 w 371"/>
                <a:gd name="T23" fmla="*/ 86 h 186"/>
                <a:gd name="T24" fmla="*/ 86 w 371"/>
                <a:gd name="T25" fmla="*/ 57 h 186"/>
                <a:gd name="T26" fmla="*/ 307 w 371"/>
                <a:gd name="T27" fmla="*/ 57 h 186"/>
                <a:gd name="T28" fmla="*/ 343 w 371"/>
                <a:gd name="T29" fmla="*/ 93 h 186"/>
                <a:gd name="T30" fmla="*/ 307 w 371"/>
                <a:gd name="T31" fmla="*/ 129 h 186"/>
                <a:gd name="T32" fmla="*/ 289 w 371"/>
                <a:gd name="T33" fmla="*/ 129 h 186"/>
                <a:gd name="T34" fmla="*/ 289 w 371"/>
                <a:gd name="T35" fmla="*/ 100 h 186"/>
                <a:gd name="T36" fmla="*/ 271 w 371"/>
                <a:gd name="T37" fmla="*/ 116 h 186"/>
                <a:gd name="T38" fmla="*/ 258 w 371"/>
                <a:gd name="T39" fmla="*/ 129 h 186"/>
                <a:gd name="T40" fmla="*/ 255 w 371"/>
                <a:gd name="T41" fmla="*/ 131 h 186"/>
                <a:gd name="T42" fmla="*/ 243 w 371"/>
                <a:gd name="T43" fmla="*/ 143 h 186"/>
                <a:gd name="T44" fmla="*/ 258 w 371"/>
                <a:gd name="T45" fmla="*/ 157 h 186"/>
                <a:gd name="T46" fmla="*/ 271 w 371"/>
                <a:gd name="T47" fmla="*/ 170 h 186"/>
                <a:gd name="T48" fmla="*/ 271 w 371"/>
                <a:gd name="T49" fmla="*/ 170 h 186"/>
                <a:gd name="T50" fmla="*/ 271 w 371"/>
                <a:gd name="T51" fmla="*/ 17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1" h="186">
                  <a:moveTo>
                    <a:pt x="271" y="170"/>
                  </a:moveTo>
                  <a:cubicBezTo>
                    <a:pt x="289" y="186"/>
                    <a:pt x="289" y="186"/>
                    <a:pt x="289" y="186"/>
                  </a:cubicBezTo>
                  <a:cubicBezTo>
                    <a:pt x="289" y="157"/>
                    <a:pt x="289" y="157"/>
                    <a:pt x="289" y="157"/>
                  </a:cubicBezTo>
                  <a:cubicBezTo>
                    <a:pt x="307" y="157"/>
                    <a:pt x="307" y="157"/>
                    <a:pt x="307" y="157"/>
                  </a:cubicBezTo>
                  <a:cubicBezTo>
                    <a:pt x="343" y="157"/>
                    <a:pt x="371" y="128"/>
                    <a:pt x="371" y="93"/>
                  </a:cubicBezTo>
                  <a:cubicBezTo>
                    <a:pt x="371" y="60"/>
                    <a:pt x="346" y="33"/>
                    <a:pt x="314" y="29"/>
                  </a:cubicBezTo>
                  <a:cubicBezTo>
                    <a:pt x="312" y="29"/>
                    <a:pt x="310" y="29"/>
                    <a:pt x="307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86" y="86"/>
                    <a:pt x="86" y="86"/>
                    <a:pt x="86" y="8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307" y="57"/>
                    <a:pt x="307" y="57"/>
                    <a:pt x="307" y="57"/>
                  </a:cubicBezTo>
                  <a:cubicBezTo>
                    <a:pt x="327" y="57"/>
                    <a:pt x="343" y="73"/>
                    <a:pt x="343" y="93"/>
                  </a:cubicBezTo>
                  <a:cubicBezTo>
                    <a:pt x="343" y="113"/>
                    <a:pt x="327" y="129"/>
                    <a:pt x="307" y="129"/>
                  </a:cubicBezTo>
                  <a:cubicBezTo>
                    <a:pt x="289" y="129"/>
                    <a:pt x="289" y="129"/>
                    <a:pt x="289" y="129"/>
                  </a:cubicBezTo>
                  <a:cubicBezTo>
                    <a:pt x="289" y="100"/>
                    <a:pt x="289" y="100"/>
                    <a:pt x="289" y="100"/>
                  </a:cubicBezTo>
                  <a:cubicBezTo>
                    <a:pt x="271" y="116"/>
                    <a:pt x="271" y="116"/>
                    <a:pt x="271" y="116"/>
                  </a:cubicBezTo>
                  <a:cubicBezTo>
                    <a:pt x="258" y="129"/>
                    <a:pt x="258" y="129"/>
                    <a:pt x="258" y="129"/>
                  </a:cubicBezTo>
                  <a:cubicBezTo>
                    <a:pt x="255" y="131"/>
                    <a:pt x="255" y="131"/>
                    <a:pt x="255" y="131"/>
                  </a:cubicBezTo>
                  <a:cubicBezTo>
                    <a:pt x="243" y="143"/>
                    <a:pt x="243" y="143"/>
                    <a:pt x="243" y="143"/>
                  </a:cubicBezTo>
                  <a:cubicBezTo>
                    <a:pt x="258" y="157"/>
                    <a:pt x="258" y="157"/>
                    <a:pt x="258" y="157"/>
                  </a:cubicBezTo>
                  <a:lnTo>
                    <a:pt x="271" y="170"/>
                  </a:lnTo>
                  <a:close/>
                  <a:moveTo>
                    <a:pt x="271" y="170"/>
                  </a:moveTo>
                  <a:cubicBezTo>
                    <a:pt x="271" y="170"/>
                    <a:pt x="271" y="170"/>
                    <a:pt x="271" y="1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1" name="矩形 11">
            <a:extLst>
              <a:ext uri="{FF2B5EF4-FFF2-40B4-BE49-F238E27FC236}">
                <a16:creationId xmlns:a16="http://schemas.microsoft.com/office/drawing/2014/main" id="{95FC1C85-2430-4A6F-A9ED-284C08E1617B}"/>
              </a:ext>
            </a:extLst>
          </p:cNvPr>
          <p:cNvSpPr/>
          <p:nvPr/>
        </p:nvSpPr>
        <p:spPr>
          <a:xfrm>
            <a:off x="1031964" y="2564055"/>
            <a:ext cx="3248557" cy="3651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Agent-based asset discovery</a:t>
            </a:r>
            <a:endParaRPr lang="en-MY" altLang="zh-CN" sz="1400" b="1" dirty="0"/>
          </a:p>
        </p:txBody>
      </p:sp>
      <p:sp>
        <p:nvSpPr>
          <p:cNvPr id="12" name="矩形 12">
            <a:extLst>
              <a:ext uri="{FF2B5EF4-FFF2-40B4-BE49-F238E27FC236}">
                <a16:creationId xmlns:a16="http://schemas.microsoft.com/office/drawing/2014/main" id="{50131F10-B1A1-40B8-AF46-4C9D7F16CEFB}"/>
              </a:ext>
            </a:extLst>
          </p:cNvPr>
          <p:cNvSpPr/>
          <p:nvPr/>
        </p:nvSpPr>
        <p:spPr>
          <a:xfrm>
            <a:off x="1031964" y="2973731"/>
            <a:ext cx="3248557" cy="1831062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矩形 13">
            <a:extLst>
              <a:ext uri="{FF2B5EF4-FFF2-40B4-BE49-F238E27FC236}">
                <a16:creationId xmlns:a16="http://schemas.microsoft.com/office/drawing/2014/main" id="{FFF49231-8B57-43C2-8CBF-64BD93C0A785}"/>
              </a:ext>
            </a:extLst>
          </p:cNvPr>
          <p:cNvSpPr/>
          <p:nvPr/>
        </p:nvSpPr>
        <p:spPr>
          <a:xfrm>
            <a:off x="1195640" y="3050809"/>
            <a:ext cx="3135378" cy="1020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Pros</a:t>
            </a:r>
            <a:endParaRPr lang="en-MY" altLang="zh-CN" sz="1400" b="1" dirty="0"/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Granular control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Run locally without credential</a:t>
            </a:r>
          </a:p>
        </p:txBody>
      </p:sp>
      <p:sp>
        <p:nvSpPr>
          <p:cNvPr id="14" name="矩形 14">
            <a:extLst>
              <a:ext uri="{FF2B5EF4-FFF2-40B4-BE49-F238E27FC236}">
                <a16:creationId xmlns:a16="http://schemas.microsoft.com/office/drawing/2014/main" id="{2F40C80D-F9A0-4DC9-A754-7174080567ED}"/>
              </a:ext>
            </a:extLst>
          </p:cNvPr>
          <p:cNvSpPr/>
          <p:nvPr/>
        </p:nvSpPr>
        <p:spPr>
          <a:xfrm>
            <a:off x="4494692" y="2564055"/>
            <a:ext cx="3248557" cy="3651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Agentless-based asset discovery</a:t>
            </a:r>
            <a:endParaRPr lang="en-MY" altLang="zh-CN" sz="1400" b="1" dirty="0"/>
          </a:p>
        </p:txBody>
      </p:sp>
      <p:sp>
        <p:nvSpPr>
          <p:cNvPr id="15" name="矩形 15">
            <a:extLst>
              <a:ext uri="{FF2B5EF4-FFF2-40B4-BE49-F238E27FC236}">
                <a16:creationId xmlns:a16="http://schemas.microsoft.com/office/drawing/2014/main" id="{DAFE4297-DCB6-40B8-878C-27BA53C36F0B}"/>
              </a:ext>
            </a:extLst>
          </p:cNvPr>
          <p:cNvSpPr/>
          <p:nvPr/>
        </p:nvSpPr>
        <p:spPr>
          <a:xfrm>
            <a:off x="4494692" y="2973731"/>
            <a:ext cx="3248557" cy="1831062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矩形 16">
            <a:extLst>
              <a:ext uri="{FF2B5EF4-FFF2-40B4-BE49-F238E27FC236}">
                <a16:creationId xmlns:a16="http://schemas.microsoft.com/office/drawing/2014/main" id="{8642379A-5D98-4B70-B887-49BD9F22035D}"/>
              </a:ext>
            </a:extLst>
          </p:cNvPr>
          <p:cNvSpPr/>
          <p:nvPr/>
        </p:nvSpPr>
        <p:spPr>
          <a:xfrm>
            <a:off x="4781802" y="3091292"/>
            <a:ext cx="2593859" cy="1267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Pros</a:t>
            </a:r>
            <a:endParaRPr lang="en-MY" altLang="zh-CN" sz="1400" b="1" dirty="0"/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No software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Low maintenance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No vendor lock-in</a:t>
            </a:r>
          </a:p>
        </p:txBody>
      </p:sp>
      <p:sp>
        <p:nvSpPr>
          <p:cNvPr id="17" name="矩形 17">
            <a:extLst>
              <a:ext uri="{FF2B5EF4-FFF2-40B4-BE49-F238E27FC236}">
                <a16:creationId xmlns:a16="http://schemas.microsoft.com/office/drawing/2014/main" id="{404C26C5-43DF-4203-90BD-E82D68E6F227}"/>
              </a:ext>
            </a:extLst>
          </p:cNvPr>
          <p:cNvSpPr/>
          <p:nvPr/>
        </p:nvSpPr>
        <p:spPr>
          <a:xfrm>
            <a:off x="7927440" y="2564055"/>
            <a:ext cx="3248557" cy="3651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API-based asset discovery</a:t>
            </a:r>
            <a:endParaRPr lang="en-MY" altLang="zh-CN" sz="1400" b="1" dirty="0"/>
          </a:p>
        </p:txBody>
      </p:sp>
      <p:sp>
        <p:nvSpPr>
          <p:cNvPr id="18" name="矩形 18">
            <a:extLst>
              <a:ext uri="{FF2B5EF4-FFF2-40B4-BE49-F238E27FC236}">
                <a16:creationId xmlns:a16="http://schemas.microsoft.com/office/drawing/2014/main" id="{A7C798D1-199E-4F3B-83C3-B1D0B795D60E}"/>
              </a:ext>
            </a:extLst>
          </p:cNvPr>
          <p:cNvSpPr/>
          <p:nvPr/>
        </p:nvSpPr>
        <p:spPr>
          <a:xfrm>
            <a:off x="7927440" y="2973731"/>
            <a:ext cx="3248557" cy="1831062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矩形 19">
            <a:extLst>
              <a:ext uri="{FF2B5EF4-FFF2-40B4-BE49-F238E27FC236}">
                <a16:creationId xmlns:a16="http://schemas.microsoft.com/office/drawing/2014/main" id="{A7907E7D-351D-40F3-8DCF-ADA8C187674A}"/>
              </a:ext>
            </a:extLst>
          </p:cNvPr>
          <p:cNvSpPr/>
          <p:nvPr/>
        </p:nvSpPr>
        <p:spPr>
          <a:xfrm>
            <a:off x="1195640" y="4220042"/>
            <a:ext cx="3135378" cy="139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Cons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Users resistance to install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Unsupported due to variety of OS involved</a:t>
            </a:r>
          </a:p>
        </p:txBody>
      </p:sp>
      <p:sp>
        <p:nvSpPr>
          <p:cNvPr id="20" name="矩形 20">
            <a:extLst>
              <a:ext uri="{FF2B5EF4-FFF2-40B4-BE49-F238E27FC236}">
                <a16:creationId xmlns:a16="http://schemas.microsoft.com/office/drawing/2014/main" id="{05CC5E92-858C-4829-9F0F-6C431A71CD1F}"/>
              </a:ext>
            </a:extLst>
          </p:cNvPr>
          <p:cNvSpPr/>
          <p:nvPr/>
        </p:nvSpPr>
        <p:spPr>
          <a:xfrm>
            <a:off x="4792062" y="4578303"/>
            <a:ext cx="2951187" cy="943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False positive detection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Intensive scanning</a:t>
            </a:r>
            <a:endParaRPr lang="en-MY" altLang="zh-CN" sz="1400" dirty="0">
              <a:solidFill>
                <a:schemeClr val="bg1"/>
              </a:solidFill>
            </a:endParaRPr>
          </a:p>
        </p:txBody>
      </p:sp>
      <p:sp>
        <p:nvSpPr>
          <p:cNvPr id="21" name="矩形 21">
            <a:extLst>
              <a:ext uri="{FF2B5EF4-FFF2-40B4-BE49-F238E27FC236}">
                <a16:creationId xmlns:a16="http://schemas.microsoft.com/office/drawing/2014/main" id="{D9D3AEE1-A603-48E3-8BC3-970703D4857E}"/>
              </a:ext>
            </a:extLst>
          </p:cNvPr>
          <p:cNvSpPr/>
          <p:nvPr/>
        </p:nvSpPr>
        <p:spPr>
          <a:xfrm>
            <a:off x="8184570" y="3091292"/>
            <a:ext cx="2975466" cy="1020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Pros</a:t>
            </a:r>
            <a:endParaRPr lang="en-MY" altLang="zh-CN" sz="1400" b="1" dirty="0"/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No impact on environment</a:t>
            </a:r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Seamless data aggregation</a:t>
            </a:r>
          </a:p>
        </p:txBody>
      </p:sp>
      <p:sp>
        <p:nvSpPr>
          <p:cNvPr id="22" name="矩形 22">
            <a:extLst>
              <a:ext uri="{FF2B5EF4-FFF2-40B4-BE49-F238E27FC236}">
                <a16:creationId xmlns:a16="http://schemas.microsoft.com/office/drawing/2014/main" id="{8F19D181-4E1E-4284-B1BF-921D03986593}"/>
              </a:ext>
            </a:extLst>
          </p:cNvPr>
          <p:cNvSpPr/>
          <p:nvPr/>
        </p:nvSpPr>
        <p:spPr>
          <a:xfrm>
            <a:off x="8204293" y="4479420"/>
            <a:ext cx="2975466" cy="139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Cons</a:t>
            </a:r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Script customization</a:t>
            </a:r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Some are proprietary and open</a:t>
            </a:r>
          </a:p>
        </p:txBody>
      </p:sp>
    </p:spTree>
    <p:extLst>
      <p:ext uri="{BB962C8B-B14F-4D97-AF65-F5344CB8AC3E}">
        <p14:creationId xmlns:p14="http://schemas.microsoft.com/office/powerpoint/2010/main" val="1400546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5F8AB3-73D7-423B-A284-B99F4B190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5D0F79-EE22-46AF-B4BB-E26FC1C8A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F65630-B6EB-4080-BAA2-72D05CF82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AA202340-059C-4183-8701-B15552AE1D3E}"/>
              </a:ext>
            </a:extLst>
          </p:cNvPr>
          <p:cNvSpPr/>
          <p:nvPr/>
        </p:nvSpPr>
        <p:spPr>
          <a:xfrm>
            <a:off x="579651" y="223186"/>
            <a:ext cx="82493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Excel VS Asset Discovery (Asset Management)</a:t>
            </a:r>
          </a:p>
        </p:txBody>
      </p:sp>
      <p:pic>
        <p:nvPicPr>
          <p:cNvPr id="6" name="Content Placeholder 3" descr="Screen shot 2010-07-08 at 09.01.04 .png">
            <a:extLst>
              <a:ext uri="{FF2B5EF4-FFF2-40B4-BE49-F238E27FC236}">
                <a16:creationId xmlns:a16="http://schemas.microsoft.com/office/drawing/2014/main" id="{396EC844-00B2-4BFF-AD2F-E03BE84D6A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5787" r="-15787"/>
          <a:stretch>
            <a:fillRect/>
          </a:stretch>
        </p:blipFill>
        <p:spPr>
          <a:xfrm>
            <a:off x="402772" y="1266139"/>
            <a:ext cx="6464893" cy="4629747"/>
          </a:xfrm>
          <a:prstGeom prst="rect">
            <a:avLst/>
          </a:prstGeom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95A9C1-5590-4D55-A1D4-2F884E683659}"/>
              </a:ext>
            </a:extLst>
          </p:cNvPr>
          <p:cNvSpPr txBox="1"/>
          <p:nvPr/>
        </p:nvSpPr>
        <p:spPr>
          <a:xfrm>
            <a:off x="6548661" y="1967061"/>
            <a:ext cx="46273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bg1"/>
              </a:solidFill>
            </a:endParaRPr>
          </a:p>
          <a:p>
            <a:r>
              <a:rPr lang="en-US" sz="2000" b="1" dirty="0">
                <a:solidFill>
                  <a:srgbClr val="00B1F0"/>
                </a:solidFill>
              </a:rPr>
              <a:t>Excel inventory update is not part of asset discovery solution</a:t>
            </a:r>
          </a:p>
          <a:p>
            <a:pPr>
              <a:buClr>
                <a:srgbClr val="00B0F0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Manual processes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/>
                </a:solidFill>
              </a:rPr>
              <a:t>Labour</a:t>
            </a:r>
            <a:r>
              <a:rPr lang="en-US" dirty="0">
                <a:solidFill>
                  <a:schemeClr val="bg1"/>
                </a:solidFill>
              </a:rPr>
              <a:t> intensive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Unable to keep up with constant changes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Error prone</a:t>
            </a:r>
          </a:p>
        </p:txBody>
      </p:sp>
    </p:spTree>
    <p:extLst>
      <p:ext uri="{BB962C8B-B14F-4D97-AF65-F5344CB8AC3E}">
        <p14:creationId xmlns:p14="http://schemas.microsoft.com/office/powerpoint/2010/main" val="34038681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F749E4-FF0C-4847-9B4D-307CBA704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CBA635-413B-43E6-881F-24A06A143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992E83-2C5E-4378-85A5-FB53CA59B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sp>
        <p:nvSpPr>
          <p:cNvPr id="5" name="矩形 20">
            <a:extLst>
              <a:ext uri="{FF2B5EF4-FFF2-40B4-BE49-F238E27FC236}">
                <a16:creationId xmlns:a16="http://schemas.microsoft.com/office/drawing/2014/main" id="{68242732-E83E-41CC-BBAD-A7E798C2D5EB}"/>
              </a:ext>
            </a:extLst>
          </p:cNvPr>
          <p:cNvSpPr/>
          <p:nvPr/>
        </p:nvSpPr>
        <p:spPr>
          <a:xfrm>
            <a:off x="579651" y="200326"/>
            <a:ext cx="82003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Visibility (Endpoint Check)</a:t>
            </a:r>
          </a:p>
        </p:txBody>
      </p:sp>
      <p:sp>
        <p:nvSpPr>
          <p:cNvPr id="13" name="TextBox 20">
            <a:extLst>
              <a:ext uri="{FF2B5EF4-FFF2-40B4-BE49-F238E27FC236}">
                <a16:creationId xmlns:a16="http://schemas.microsoft.com/office/drawing/2014/main" id="{7B984760-06B0-4BD3-82E9-046B60CB27E0}"/>
              </a:ext>
            </a:extLst>
          </p:cNvPr>
          <p:cNvSpPr txBox="1"/>
          <p:nvPr/>
        </p:nvSpPr>
        <p:spPr>
          <a:xfrm>
            <a:off x="2389635" y="2572358"/>
            <a:ext cx="1776448" cy="7841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chemeClr val="bg1"/>
                </a:solidFill>
              </a:rPr>
              <a:t>Endpoint Check</a:t>
            </a:r>
            <a:endParaRPr lang="en-US" sz="1600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00B1F0"/>
                </a:solidFill>
              </a:rPr>
              <a:t>(Ingress Client)</a:t>
            </a:r>
            <a:endParaRPr lang="en-MY" sz="1600" dirty="0">
              <a:solidFill>
                <a:srgbClr val="00B1F0"/>
              </a:solidFill>
            </a:endParaRPr>
          </a:p>
        </p:txBody>
      </p:sp>
      <p:grpSp>
        <p:nvGrpSpPr>
          <p:cNvPr id="15" name="组合 59">
            <a:extLst>
              <a:ext uri="{FF2B5EF4-FFF2-40B4-BE49-F238E27FC236}">
                <a16:creationId xmlns:a16="http://schemas.microsoft.com/office/drawing/2014/main" id="{D31DD8FA-DB00-489B-9534-A4E97C0BA8C7}"/>
              </a:ext>
            </a:extLst>
          </p:cNvPr>
          <p:cNvGrpSpPr/>
          <p:nvPr/>
        </p:nvGrpSpPr>
        <p:grpSpPr>
          <a:xfrm>
            <a:off x="2383739" y="1554585"/>
            <a:ext cx="1967949" cy="931771"/>
            <a:chOff x="2857886" y="3306421"/>
            <a:chExt cx="3434541" cy="1869452"/>
          </a:xfrm>
        </p:grpSpPr>
        <p:grpSp>
          <p:nvGrpSpPr>
            <p:cNvPr id="16" name="组合 60">
              <a:extLst>
                <a:ext uri="{FF2B5EF4-FFF2-40B4-BE49-F238E27FC236}">
                  <a16:creationId xmlns:a16="http://schemas.microsoft.com/office/drawing/2014/main" id="{102D36CC-140C-48F8-9CF1-A7004FD08D44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18" name="矩形 11">
                <a:extLst>
                  <a:ext uri="{FF2B5EF4-FFF2-40B4-BE49-F238E27FC236}">
                    <a16:creationId xmlns:a16="http://schemas.microsoft.com/office/drawing/2014/main" id="{DF074481-682A-4393-9A35-529FDDC8C968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19" name="组合 63">
                <a:extLst>
                  <a:ext uri="{FF2B5EF4-FFF2-40B4-BE49-F238E27FC236}">
                    <a16:creationId xmlns:a16="http://schemas.microsoft.com/office/drawing/2014/main" id="{419B4DAD-356D-4C88-B259-ED8FC494C69A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20" name="矩形 92">
                  <a:extLst>
                    <a:ext uri="{FF2B5EF4-FFF2-40B4-BE49-F238E27FC236}">
                      <a16:creationId xmlns:a16="http://schemas.microsoft.com/office/drawing/2014/main" id="{7329B617-D955-450C-8E73-3C4E78AA9DE3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21" name="矩形 92">
                  <a:extLst>
                    <a:ext uri="{FF2B5EF4-FFF2-40B4-BE49-F238E27FC236}">
                      <a16:creationId xmlns:a16="http://schemas.microsoft.com/office/drawing/2014/main" id="{C71B33CF-5259-436D-B470-8822A866F11E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22" name="组合 66">
                  <a:extLst>
                    <a:ext uri="{FF2B5EF4-FFF2-40B4-BE49-F238E27FC236}">
                      <a16:creationId xmlns:a16="http://schemas.microsoft.com/office/drawing/2014/main" id="{926594C8-72B6-4FEC-A42D-5449113A23D9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23" name="直接连接符 40">
                    <a:extLst>
                      <a:ext uri="{FF2B5EF4-FFF2-40B4-BE49-F238E27FC236}">
                        <a16:creationId xmlns:a16="http://schemas.microsoft.com/office/drawing/2014/main" id="{AC954586-7A78-4F6D-8CAA-40D3AF61E348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直接连接符 41">
                    <a:extLst>
                      <a:ext uri="{FF2B5EF4-FFF2-40B4-BE49-F238E27FC236}">
                        <a16:creationId xmlns:a16="http://schemas.microsoft.com/office/drawing/2014/main" id="{DB6444F7-2240-4944-8BC5-5EC724CBE731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直接连接符 42">
                    <a:extLst>
                      <a:ext uri="{FF2B5EF4-FFF2-40B4-BE49-F238E27FC236}">
                        <a16:creationId xmlns:a16="http://schemas.microsoft.com/office/drawing/2014/main" id="{50AA9C31-B015-4649-8D48-B178465D22D1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接连接符 43">
                    <a:extLst>
                      <a:ext uri="{FF2B5EF4-FFF2-40B4-BE49-F238E27FC236}">
                        <a16:creationId xmlns:a16="http://schemas.microsoft.com/office/drawing/2014/main" id="{E77F92DB-34A7-4812-8386-28030E5B357C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直接连接符 44">
                    <a:extLst>
                      <a:ext uri="{FF2B5EF4-FFF2-40B4-BE49-F238E27FC236}">
                        <a16:creationId xmlns:a16="http://schemas.microsoft.com/office/drawing/2014/main" id="{3F195A8E-661C-4292-B769-24B7F5BD67B5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直接连接符 45">
                    <a:extLst>
                      <a:ext uri="{FF2B5EF4-FFF2-40B4-BE49-F238E27FC236}">
                        <a16:creationId xmlns:a16="http://schemas.microsoft.com/office/drawing/2014/main" id="{12E0E806-3F94-4E17-8F8F-1E506D1188FD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17" name="矩形 9">
              <a:extLst>
                <a:ext uri="{FF2B5EF4-FFF2-40B4-BE49-F238E27FC236}">
                  <a16:creationId xmlns:a16="http://schemas.microsoft.com/office/drawing/2014/main" id="{404D62DE-A24E-40D8-BED8-02D47FF3D04F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pic>
        <p:nvPicPr>
          <p:cNvPr id="29" name="图形 38">
            <a:extLst>
              <a:ext uri="{FF2B5EF4-FFF2-40B4-BE49-F238E27FC236}">
                <a16:creationId xmlns:a16="http://schemas.microsoft.com/office/drawing/2014/main" id="{C25B969D-2539-4AF2-83D2-27C5FAF8BB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98888" y="1168438"/>
            <a:ext cx="534328" cy="534328"/>
          </a:xfrm>
          <a:prstGeom prst="rect">
            <a:avLst/>
          </a:prstGeom>
        </p:spPr>
      </p:pic>
      <p:sp>
        <p:nvSpPr>
          <p:cNvPr id="30" name="TextBox 21">
            <a:extLst>
              <a:ext uri="{FF2B5EF4-FFF2-40B4-BE49-F238E27FC236}">
                <a16:creationId xmlns:a16="http://schemas.microsoft.com/office/drawing/2014/main" id="{24D0E7A5-C417-40E4-BDD1-82507C5CBD2C}"/>
              </a:ext>
            </a:extLst>
          </p:cNvPr>
          <p:cNvSpPr txBox="1"/>
          <p:nvPr/>
        </p:nvSpPr>
        <p:spPr>
          <a:xfrm>
            <a:off x="7635833" y="2675567"/>
            <a:ext cx="1737976" cy="7841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chemeClr val="bg1"/>
                </a:solidFill>
              </a:rPr>
              <a:t>Antivirus Check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00B0F0"/>
                </a:solidFill>
              </a:rPr>
              <a:t>(Traffic Based)</a:t>
            </a:r>
            <a:endParaRPr lang="en-MY" sz="1600" dirty="0">
              <a:solidFill>
                <a:srgbClr val="00B0F0"/>
              </a:solidFill>
            </a:endParaRPr>
          </a:p>
        </p:txBody>
      </p:sp>
      <p:grpSp>
        <p:nvGrpSpPr>
          <p:cNvPr id="31" name="组合 59">
            <a:extLst>
              <a:ext uri="{FF2B5EF4-FFF2-40B4-BE49-F238E27FC236}">
                <a16:creationId xmlns:a16="http://schemas.microsoft.com/office/drawing/2014/main" id="{44DA6001-7EF6-4FA3-A551-8330DD725671}"/>
              </a:ext>
            </a:extLst>
          </p:cNvPr>
          <p:cNvGrpSpPr/>
          <p:nvPr/>
        </p:nvGrpSpPr>
        <p:grpSpPr>
          <a:xfrm>
            <a:off x="7516922" y="1554585"/>
            <a:ext cx="2291339" cy="995337"/>
            <a:chOff x="2857886" y="3306421"/>
            <a:chExt cx="3434541" cy="1869452"/>
          </a:xfrm>
        </p:grpSpPr>
        <p:grpSp>
          <p:nvGrpSpPr>
            <p:cNvPr id="32" name="组合 60">
              <a:extLst>
                <a:ext uri="{FF2B5EF4-FFF2-40B4-BE49-F238E27FC236}">
                  <a16:creationId xmlns:a16="http://schemas.microsoft.com/office/drawing/2014/main" id="{5121C1AD-A9BB-4666-81BE-24E1D6711F8B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34" name="矩形 11">
                <a:extLst>
                  <a:ext uri="{FF2B5EF4-FFF2-40B4-BE49-F238E27FC236}">
                    <a16:creationId xmlns:a16="http://schemas.microsoft.com/office/drawing/2014/main" id="{D45A1338-1A30-4131-9ACC-66F13BF8F3F7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35" name="组合 63">
                <a:extLst>
                  <a:ext uri="{FF2B5EF4-FFF2-40B4-BE49-F238E27FC236}">
                    <a16:creationId xmlns:a16="http://schemas.microsoft.com/office/drawing/2014/main" id="{FDE2DA4F-73FE-42A9-B49B-256A2C0E666B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36" name="矩形 92">
                  <a:extLst>
                    <a:ext uri="{FF2B5EF4-FFF2-40B4-BE49-F238E27FC236}">
                      <a16:creationId xmlns:a16="http://schemas.microsoft.com/office/drawing/2014/main" id="{E5C5E267-B6F5-4655-B343-1835B6F07515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37" name="矩形 92">
                  <a:extLst>
                    <a:ext uri="{FF2B5EF4-FFF2-40B4-BE49-F238E27FC236}">
                      <a16:creationId xmlns:a16="http://schemas.microsoft.com/office/drawing/2014/main" id="{F2DF6B15-9308-453D-912F-5D15DD37CB9D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38" name="组合 66">
                  <a:extLst>
                    <a:ext uri="{FF2B5EF4-FFF2-40B4-BE49-F238E27FC236}">
                      <a16:creationId xmlns:a16="http://schemas.microsoft.com/office/drawing/2014/main" id="{675FEF46-C1E4-4727-A734-5B0D8A687BD3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39" name="直接连接符 40">
                    <a:extLst>
                      <a:ext uri="{FF2B5EF4-FFF2-40B4-BE49-F238E27FC236}">
                        <a16:creationId xmlns:a16="http://schemas.microsoft.com/office/drawing/2014/main" id="{A1D985D9-3013-4CCB-BA5F-E3802DBA3835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41">
                    <a:extLst>
                      <a:ext uri="{FF2B5EF4-FFF2-40B4-BE49-F238E27FC236}">
                        <a16:creationId xmlns:a16="http://schemas.microsoft.com/office/drawing/2014/main" id="{111300FF-8D6C-425E-8B0E-9FC6B9274D51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直接连接符 42">
                    <a:extLst>
                      <a:ext uri="{FF2B5EF4-FFF2-40B4-BE49-F238E27FC236}">
                        <a16:creationId xmlns:a16="http://schemas.microsoft.com/office/drawing/2014/main" id="{C967B186-FE11-485E-8FDC-51F8B38CA5E7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直接连接符 43">
                    <a:extLst>
                      <a:ext uri="{FF2B5EF4-FFF2-40B4-BE49-F238E27FC236}">
                        <a16:creationId xmlns:a16="http://schemas.microsoft.com/office/drawing/2014/main" id="{5630BA84-760A-4FC3-9C04-BA935FCAC19E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直接连接符 44">
                    <a:extLst>
                      <a:ext uri="{FF2B5EF4-FFF2-40B4-BE49-F238E27FC236}">
                        <a16:creationId xmlns:a16="http://schemas.microsoft.com/office/drawing/2014/main" id="{A9C6EDB3-FFF3-46F7-A0D4-E38BF889E993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直接连接符 45">
                    <a:extLst>
                      <a:ext uri="{FF2B5EF4-FFF2-40B4-BE49-F238E27FC236}">
                        <a16:creationId xmlns:a16="http://schemas.microsoft.com/office/drawing/2014/main" id="{B7A986F2-5548-42BA-94AB-B3DCFB40195B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33" name="矩形 9">
              <a:extLst>
                <a:ext uri="{FF2B5EF4-FFF2-40B4-BE49-F238E27FC236}">
                  <a16:creationId xmlns:a16="http://schemas.microsoft.com/office/drawing/2014/main" id="{876C1215-AA83-4EE1-BF5E-71D220D4B628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pic>
        <p:nvPicPr>
          <p:cNvPr id="45" name="图形 32">
            <a:extLst>
              <a:ext uri="{FF2B5EF4-FFF2-40B4-BE49-F238E27FC236}">
                <a16:creationId xmlns:a16="http://schemas.microsoft.com/office/drawing/2014/main" id="{EF8F5461-9302-4D05-8DDB-43A5838EAC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11981" y="1179684"/>
            <a:ext cx="546094" cy="523082"/>
          </a:xfrm>
          <a:prstGeom prst="rect">
            <a:avLst/>
          </a:prstGeom>
        </p:spPr>
      </p:pic>
      <p:sp>
        <p:nvSpPr>
          <p:cNvPr id="46" name="TextBox 20">
            <a:extLst>
              <a:ext uri="{FF2B5EF4-FFF2-40B4-BE49-F238E27FC236}">
                <a16:creationId xmlns:a16="http://schemas.microsoft.com/office/drawing/2014/main" id="{919D1E96-7021-48DC-B255-D2D9D16BCBA4}"/>
              </a:ext>
            </a:extLst>
          </p:cNvPr>
          <p:cNvSpPr txBox="1"/>
          <p:nvPr/>
        </p:nvSpPr>
        <p:spPr>
          <a:xfrm>
            <a:off x="5529558" y="1732719"/>
            <a:ext cx="522900" cy="9953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b="1" dirty="0">
                <a:solidFill>
                  <a:schemeClr val="bg1"/>
                </a:solidFill>
              </a:rPr>
              <a:t>+</a:t>
            </a:r>
            <a:endParaRPr lang="en-MY" sz="4400" dirty="0">
              <a:solidFill>
                <a:srgbClr val="00B1F0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D867006-9C48-43FE-94EC-E2F2C69F68A0}"/>
              </a:ext>
            </a:extLst>
          </p:cNvPr>
          <p:cNvSpPr txBox="1"/>
          <p:nvPr/>
        </p:nvSpPr>
        <p:spPr>
          <a:xfrm>
            <a:off x="1872791" y="3442549"/>
            <a:ext cx="3704355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92D050"/>
                </a:solidFill>
              </a:rPr>
              <a:t>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Reduce attack surface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Identify rogue device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Endpoint Telemetry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Single vendor with unified management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CE6458-FB0D-4282-AEAA-25303A6BD992}"/>
              </a:ext>
            </a:extLst>
          </p:cNvPr>
          <p:cNvSpPr txBox="1"/>
          <p:nvPr/>
        </p:nvSpPr>
        <p:spPr>
          <a:xfrm>
            <a:off x="6718402" y="3624306"/>
            <a:ext cx="360080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92D050"/>
                </a:solidFill>
              </a:rPr>
              <a:t>Benefits</a:t>
            </a: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Identify and implement access control</a:t>
            </a:r>
          </a:p>
          <a:p>
            <a:pPr>
              <a:buClr>
                <a:srgbClr val="92D050"/>
              </a:buClr>
            </a:pPr>
            <a:endParaRPr lang="en-MY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Less intrusive with fast remediation</a:t>
            </a: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endParaRPr lang="en-MY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Enforce compliance</a:t>
            </a:r>
          </a:p>
          <a:p>
            <a:endParaRPr lang="en-MY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29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C4010B-88FA-4FE4-B631-1CA219061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latin typeface="+mj-lt"/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95D19D-6A66-4054-AFA6-D2CAD329C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latin typeface="+mj-lt"/>
                <a:ea typeface="微软雅黑" panose="020B0503020204020204" pitchFamily="34" charset="-122"/>
              </a:rPr>
              <a:t>CONFIDENTIAL</a:t>
            </a:r>
            <a:endParaRPr lang="zh-CN" altLang="en-US" dirty="0"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5300C7-1E44-40A6-B7F0-64B213DD3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>
                <a:latin typeface="+mj-lt"/>
              </a:rPr>
              <a:t>Page  </a:t>
            </a:r>
            <a:fld id="{6F6B6950-8D1A-4668-8374-25B44628E0DF}" type="slidenum">
              <a:rPr lang="zh-CN" altLang="en-US" smtClean="0">
                <a:latin typeface="+mj-lt"/>
              </a:rPr>
              <a:pPr/>
              <a:t>16</a:t>
            </a:fld>
            <a:endParaRPr lang="zh-CN" altLang="en-US" dirty="0">
              <a:latin typeface="+mj-lt"/>
            </a:endParaRPr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A1B8D06D-E6DD-47F1-A882-F4513360FA11}"/>
              </a:ext>
            </a:extLst>
          </p:cNvPr>
          <p:cNvSpPr/>
          <p:nvPr/>
        </p:nvSpPr>
        <p:spPr>
          <a:xfrm>
            <a:off x="579651" y="196682"/>
            <a:ext cx="50465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+mj-lt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+mj-lt"/>
                <a:ea typeface="微软雅黑" charset="-122"/>
              </a:rPr>
              <a:t> Approach – Identity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id="{07DF948D-92F8-4CBB-8CF2-AA97CA02D5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31" y="1256001"/>
            <a:ext cx="5023921" cy="4623518"/>
          </a:xfrm>
          <a:prstGeom prst="rect">
            <a:avLst/>
          </a:prstGeom>
        </p:spPr>
      </p:pic>
      <p:sp>
        <p:nvSpPr>
          <p:cNvPr id="7" name="文本框 8">
            <a:extLst>
              <a:ext uri="{FF2B5EF4-FFF2-40B4-BE49-F238E27FC236}">
                <a16:creationId xmlns:a16="http://schemas.microsoft.com/office/drawing/2014/main" id="{2C1E87FC-0F15-4036-A802-B02FB3176548}"/>
              </a:ext>
            </a:extLst>
          </p:cNvPr>
          <p:cNvSpPr txBox="1"/>
          <p:nvPr/>
        </p:nvSpPr>
        <p:spPr>
          <a:xfrm>
            <a:off x="1484628" y="2886368"/>
            <a:ext cx="994787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x-none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AD SSO</a:t>
            </a:r>
          </a:p>
        </p:txBody>
      </p:sp>
      <p:sp>
        <p:nvSpPr>
          <p:cNvPr id="8" name="文本框 21">
            <a:extLst>
              <a:ext uri="{FF2B5EF4-FFF2-40B4-BE49-F238E27FC236}">
                <a16:creationId xmlns:a16="http://schemas.microsoft.com/office/drawing/2014/main" id="{21E60040-CA6F-43BE-8F06-22443D704CF5}"/>
              </a:ext>
            </a:extLst>
          </p:cNvPr>
          <p:cNvSpPr txBox="1"/>
          <p:nvPr/>
        </p:nvSpPr>
        <p:spPr>
          <a:xfrm>
            <a:off x="2893315" y="2733902"/>
            <a:ext cx="907752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zh-CN" altLang="x-none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3</a:t>
            </a:r>
            <a:r>
              <a:rPr lang="en-US" altLang="zh-CN" sz="1200" b="1" baseline="30000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rd.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Party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Server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endParaRPr lang="en-US" altLang="zh-CN" sz="12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SSO</a:t>
            </a:r>
            <a:endParaRPr lang="en-US" altLang="x-none" sz="12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9">
            <a:extLst>
              <a:ext uri="{FF2B5EF4-FFF2-40B4-BE49-F238E27FC236}">
                <a16:creationId xmlns:a16="http://schemas.microsoft.com/office/drawing/2014/main" id="{A3CFEE33-B568-40C9-BCE4-B140651CAC2A}"/>
              </a:ext>
            </a:extLst>
          </p:cNvPr>
          <p:cNvSpPr/>
          <p:nvPr/>
        </p:nvSpPr>
        <p:spPr>
          <a:xfrm>
            <a:off x="4339286" y="2774889"/>
            <a:ext cx="771365" cy="4893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Self-</a:t>
            </a:r>
          </a:p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Register</a:t>
            </a:r>
            <a:endParaRPr lang="en-US" altLang="x-none" sz="12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" name="矩形 22">
            <a:extLst>
              <a:ext uri="{FF2B5EF4-FFF2-40B4-BE49-F238E27FC236}">
                <a16:creationId xmlns:a16="http://schemas.microsoft.com/office/drawing/2014/main" id="{C165E710-7FFF-46DE-A04D-19D51D8D5314}"/>
              </a:ext>
            </a:extLst>
          </p:cNvPr>
          <p:cNvSpPr/>
          <p:nvPr/>
        </p:nvSpPr>
        <p:spPr>
          <a:xfrm>
            <a:off x="2999244" y="4084837"/>
            <a:ext cx="801823" cy="621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6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Portal</a:t>
            </a:r>
            <a:r>
              <a:rPr lang="zh-CN" altLang="en-US" sz="16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endParaRPr lang="en-US" altLang="zh-CN" sz="16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  <a:p>
            <a:pPr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6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Auth.</a:t>
            </a:r>
            <a:endParaRPr lang="en-US" altLang="x-none" sz="16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" name="文本框 12">
            <a:extLst>
              <a:ext uri="{FF2B5EF4-FFF2-40B4-BE49-F238E27FC236}">
                <a16:creationId xmlns:a16="http://schemas.microsoft.com/office/drawing/2014/main" id="{6215361A-F69D-47BB-B15F-98DE00EA4135}"/>
              </a:ext>
            </a:extLst>
          </p:cNvPr>
          <p:cNvSpPr txBox="1"/>
          <p:nvPr/>
        </p:nvSpPr>
        <p:spPr>
          <a:xfrm>
            <a:off x="7277908" y="1647435"/>
            <a:ext cx="4289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+mj-lt"/>
                <a:ea typeface="微软雅黑" panose="020B0503020204020204" pitchFamily="34" charset="-122"/>
              </a:rPr>
              <a:t>User Identity</a:t>
            </a:r>
          </a:p>
          <a:p>
            <a:endParaRPr lang="zh-CN" altLang="en-US" sz="2000" b="1" dirty="0">
              <a:solidFill>
                <a:srgbClr val="00B0F0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2" name="文本框 13">
            <a:extLst>
              <a:ext uri="{FF2B5EF4-FFF2-40B4-BE49-F238E27FC236}">
                <a16:creationId xmlns:a16="http://schemas.microsoft.com/office/drawing/2014/main" id="{8A189AF6-46A7-4817-92ED-8B239F842EFC}"/>
              </a:ext>
            </a:extLst>
          </p:cNvPr>
          <p:cNvSpPr txBox="1"/>
          <p:nvPr/>
        </p:nvSpPr>
        <p:spPr>
          <a:xfrm>
            <a:off x="7277908" y="2279676"/>
            <a:ext cx="4749759" cy="26308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Authentication method</a:t>
            </a: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1600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Policies based on identity</a:t>
            </a: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1600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Rogue users and innocent victims</a:t>
            </a: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1600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 </a:t>
            </a:r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2790575-CC93-4352-A19C-D28EA2C6D793}"/>
              </a:ext>
            </a:extLst>
          </p:cNvPr>
          <p:cNvSpPr/>
          <p:nvPr/>
        </p:nvSpPr>
        <p:spPr>
          <a:xfrm>
            <a:off x="1924880" y="5102051"/>
            <a:ext cx="2844622" cy="99900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+mj-lt"/>
            </a:endParaRPr>
          </a:p>
        </p:txBody>
      </p:sp>
      <p:pic>
        <p:nvPicPr>
          <p:cNvPr id="17" name="图片 52">
            <a:extLst>
              <a:ext uri="{FF2B5EF4-FFF2-40B4-BE49-F238E27FC236}">
                <a16:creationId xmlns:a16="http://schemas.microsoft.com/office/drawing/2014/main" id="{1D486DEC-E1C1-4184-85AC-BD5DC7CADE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716" y="4908354"/>
            <a:ext cx="2276950" cy="113847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F15B729-C6E2-4B85-AB45-1A1F03ABCA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512" y="5352104"/>
            <a:ext cx="934803" cy="906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220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F86EC1-8437-4933-B43F-1DCC1F282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E3F0A8-1AA1-4BE7-8C03-701CEC1EE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A8D0DC-176C-435F-826E-6D7B5519B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26EB8C94-94B2-43C3-A7F5-42A89A5E564E}"/>
              </a:ext>
            </a:extLst>
          </p:cNvPr>
          <p:cNvSpPr/>
          <p:nvPr/>
        </p:nvSpPr>
        <p:spPr>
          <a:xfrm>
            <a:off x="579650" y="196682"/>
            <a:ext cx="89880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Control (Application Control)</a:t>
            </a:r>
          </a:p>
        </p:txBody>
      </p:sp>
      <p:grpSp>
        <p:nvGrpSpPr>
          <p:cNvPr id="6" name="组合 4">
            <a:extLst>
              <a:ext uri="{FF2B5EF4-FFF2-40B4-BE49-F238E27FC236}">
                <a16:creationId xmlns:a16="http://schemas.microsoft.com/office/drawing/2014/main" id="{C0BD85E4-8548-4631-B985-785DE0B778B6}"/>
              </a:ext>
            </a:extLst>
          </p:cNvPr>
          <p:cNvGrpSpPr/>
          <p:nvPr/>
        </p:nvGrpSpPr>
        <p:grpSpPr>
          <a:xfrm>
            <a:off x="1843987" y="1852177"/>
            <a:ext cx="8504025" cy="3457670"/>
            <a:chOff x="1852901" y="2051887"/>
            <a:chExt cx="8504025" cy="3457670"/>
          </a:xfrm>
          <a:effectLst>
            <a:reflection blurRad="355600" stA="71000" endPos="10000" dist="50800" dir="5400000" sy="-100000" algn="bl" rotWithShape="0"/>
          </a:effectLst>
        </p:grpSpPr>
        <p:sp>
          <p:nvSpPr>
            <p:cNvPr id="7" name="矩形 5">
              <a:extLst>
                <a:ext uri="{FF2B5EF4-FFF2-40B4-BE49-F238E27FC236}">
                  <a16:creationId xmlns:a16="http://schemas.microsoft.com/office/drawing/2014/main" id="{38E191D9-C9D0-4BB3-8857-5B1E1BC08A65}"/>
                </a:ext>
              </a:extLst>
            </p:cNvPr>
            <p:cNvSpPr/>
            <p:nvPr/>
          </p:nvSpPr>
          <p:spPr>
            <a:xfrm>
              <a:off x="7613737" y="2051887"/>
              <a:ext cx="2743189" cy="345767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8" name="矩形 6">
              <a:extLst>
                <a:ext uri="{FF2B5EF4-FFF2-40B4-BE49-F238E27FC236}">
                  <a16:creationId xmlns:a16="http://schemas.microsoft.com/office/drawing/2014/main" id="{D935279D-9C8C-40DE-9D07-7ED9BB84C8E1}"/>
                </a:ext>
              </a:extLst>
            </p:cNvPr>
            <p:cNvSpPr/>
            <p:nvPr/>
          </p:nvSpPr>
          <p:spPr>
            <a:xfrm>
              <a:off x="4742284" y="2051887"/>
              <a:ext cx="2743189" cy="3457670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9" name="矩形 7">
              <a:extLst>
                <a:ext uri="{FF2B5EF4-FFF2-40B4-BE49-F238E27FC236}">
                  <a16:creationId xmlns:a16="http://schemas.microsoft.com/office/drawing/2014/main" id="{00553602-524F-4B9E-B37F-366E63528D86}"/>
                </a:ext>
              </a:extLst>
            </p:cNvPr>
            <p:cNvSpPr/>
            <p:nvPr/>
          </p:nvSpPr>
          <p:spPr>
            <a:xfrm>
              <a:off x="1852901" y="2051887"/>
              <a:ext cx="2743189" cy="3457670"/>
            </a:xfrm>
            <a:prstGeom prst="rect">
              <a:avLst/>
            </a:prstGeom>
            <a:solidFill>
              <a:srgbClr val="00B1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10" name="TextBox 5">
              <a:extLst>
                <a:ext uri="{FF2B5EF4-FFF2-40B4-BE49-F238E27FC236}">
                  <a16:creationId xmlns:a16="http://schemas.microsoft.com/office/drawing/2014/main" id="{6E71902C-7597-472F-BBB5-C085CA429388}"/>
                </a:ext>
              </a:extLst>
            </p:cNvPr>
            <p:cNvSpPr txBox="1"/>
            <p:nvPr/>
          </p:nvSpPr>
          <p:spPr>
            <a:xfrm>
              <a:off x="2138295" y="3835030"/>
              <a:ext cx="2172398" cy="78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Google, Facebook, </a:t>
              </a:r>
              <a:r>
                <a:rPr lang="en-US" altLang="zh-CN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Youtube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, O365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6">
              <a:extLst>
                <a:ext uri="{FF2B5EF4-FFF2-40B4-BE49-F238E27FC236}">
                  <a16:creationId xmlns:a16="http://schemas.microsoft.com/office/drawing/2014/main" id="{AFEB8B1E-E085-492F-89B8-881E353C3356}"/>
                </a:ext>
              </a:extLst>
            </p:cNvPr>
            <p:cNvSpPr txBox="1"/>
            <p:nvPr/>
          </p:nvSpPr>
          <p:spPr>
            <a:xfrm>
              <a:off x="4978426" y="4098076"/>
              <a:ext cx="2214562" cy="1153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Dropbox, </a:t>
              </a:r>
              <a:r>
                <a:rPr lang="en-US" altLang="zh-CN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Teamviewer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, QQ, </a:t>
              </a:r>
              <a:r>
                <a:rPr lang="en-US" altLang="zh-CN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SecureCRT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 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TextBox 14">
              <a:extLst>
                <a:ext uri="{FF2B5EF4-FFF2-40B4-BE49-F238E27FC236}">
                  <a16:creationId xmlns:a16="http://schemas.microsoft.com/office/drawing/2014/main" id="{D25FEB2F-0ADD-4B9E-82F1-BACE54B614F1}"/>
                </a:ext>
              </a:extLst>
            </p:cNvPr>
            <p:cNvSpPr txBox="1"/>
            <p:nvPr/>
          </p:nvSpPr>
          <p:spPr>
            <a:xfrm>
              <a:off x="2353102" y="2064463"/>
              <a:ext cx="174278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MY" sz="8800" b="1" kern="1500" spc="-300" dirty="0">
                  <a:solidFill>
                    <a:schemeClr val="bg1"/>
                  </a:solidFill>
                  <a:latin typeface="+mj-lt"/>
                  <a:cs typeface="Aharoni" panose="02010803020104030203" pitchFamily="2" charset="-79"/>
                </a:rPr>
                <a:t>01</a:t>
              </a:r>
            </a:p>
          </p:txBody>
        </p:sp>
        <p:sp>
          <p:nvSpPr>
            <p:cNvPr id="13" name="TextBox 15">
              <a:extLst>
                <a:ext uri="{FF2B5EF4-FFF2-40B4-BE49-F238E27FC236}">
                  <a16:creationId xmlns:a16="http://schemas.microsoft.com/office/drawing/2014/main" id="{A4C9E596-1845-4F9E-A3D9-C44518072948}"/>
                </a:ext>
              </a:extLst>
            </p:cNvPr>
            <p:cNvSpPr txBox="1"/>
            <p:nvPr/>
          </p:nvSpPr>
          <p:spPr>
            <a:xfrm>
              <a:off x="8299938" y="2081538"/>
              <a:ext cx="13580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8800" b="1" kern="1500" spc="-300" dirty="0">
                  <a:solidFill>
                    <a:schemeClr val="bg1"/>
                  </a:solidFill>
                  <a:latin typeface="+mj-lt"/>
                  <a:cs typeface="Aharoni" panose="02010803020104030203" pitchFamily="2" charset="-79"/>
                </a:rPr>
                <a:t>03</a:t>
              </a:r>
            </a:p>
          </p:txBody>
        </p:sp>
        <p:sp>
          <p:nvSpPr>
            <p:cNvPr id="14" name="TextBox 16">
              <a:extLst>
                <a:ext uri="{FF2B5EF4-FFF2-40B4-BE49-F238E27FC236}">
                  <a16:creationId xmlns:a16="http://schemas.microsoft.com/office/drawing/2014/main" id="{6B6D6878-04BA-47C7-A2A7-AADDCEEF2334}"/>
                </a:ext>
              </a:extLst>
            </p:cNvPr>
            <p:cNvSpPr txBox="1"/>
            <p:nvPr/>
          </p:nvSpPr>
          <p:spPr>
            <a:xfrm>
              <a:off x="5399705" y="2051887"/>
              <a:ext cx="137088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8800" b="1" kern="1500" spc="-300" dirty="0">
                  <a:solidFill>
                    <a:schemeClr val="bg1"/>
                  </a:solidFill>
                  <a:latin typeface="+mj-lt"/>
                  <a:cs typeface="Aharoni" panose="02010803020104030203" pitchFamily="2" charset="-79"/>
                </a:rPr>
                <a:t>02</a:t>
              </a:r>
            </a:p>
          </p:txBody>
        </p:sp>
        <p:sp>
          <p:nvSpPr>
            <p:cNvPr id="15" name="三角形 14">
              <a:extLst>
                <a:ext uri="{FF2B5EF4-FFF2-40B4-BE49-F238E27FC236}">
                  <a16:creationId xmlns:a16="http://schemas.microsoft.com/office/drawing/2014/main" id="{EE16B70C-E1D5-4925-8998-D17627C32F03}"/>
                </a:ext>
              </a:extLst>
            </p:cNvPr>
            <p:cNvSpPr/>
            <p:nvPr/>
          </p:nvSpPr>
          <p:spPr>
            <a:xfrm rot="5400000">
              <a:off x="4531192" y="5047543"/>
              <a:ext cx="410836" cy="344685"/>
            </a:xfrm>
            <a:prstGeom prst="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16" name="三角形 15">
              <a:extLst>
                <a:ext uri="{FF2B5EF4-FFF2-40B4-BE49-F238E27FC236}">
                  <a16:creationId xmlns:a16="http://schemas.microsoft.com/office/drawing/2014/main" id="{F670B0B3-D359-4158-8A96-B03C730CE42B}"/>
                </a:ext>
              </a:extLst>
            </p:cNvPr>
            <p:cNvSpPr/>
            <p:nvPr/>
          </p:nvSpPr>
          <p:spPr>
            <a:xfrm rot="5400000">
              <a:off x="7394939" y="2196666"/>
              <a:ext cx="410836" cy="344685"/>
            </a:xfrm>
            <a:prstGeom prst="triangle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17" name="TextBox 18">
              <a:extLst>
                <a:ext uri="{FF2B5EF4-FFF2-40B4-BE49-F238E27FC236}">
                  <a16:creationId xmlns:a16="http://schemas.microsoft.com/office/drawing/2014/main" id="{2819281D-ED1B-47BF-9F09-EB48877754DC}"/>
                </a:ext>
              </a:extLst>
            </p:cNvPr>
            <p:cNvSpPr txBox="1"/>
            <p:nvPr/>
          </p:nvSpPr>
          <p:spPr>
            <a:xfrm>
              <a:off x="7932000" y="3429000"/>
              <a:ext cx="21066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Proxy Avoidance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6">
              <a:extLst>
                <a:ext uri="{FF2B5EF4-FFF2-40B4-BE49-F238E27FC236}">
                  <a16:creationId xmlns:a16="http://schemas.microsoft.com/office/drawing/2014/main" id="{30452A9D-3B90-4761-9B01-CD123273CE30}"/>
                </a:ext>
              </a:extLst>
            </p:cNvPr>
            <p:cNvSpPr txBox="1"/>
            <p:nvPr/>
          </p:nvSpPr>
          <p:spPr>
            <a:xfrm>
              <a:off x="2226007" y="3429000"/>
              <a:ext cx="19969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Applications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442D71FF-EE3D-400F-BFA5-3C4B059A451F}"/>
                </a:ext>
              </a:extLst>
            </p:cNvPr>
            <p:cNvSpPr/>
            <p:nvPr/>
          </p:nvSpPr>
          <p:spPr>
            <a:xfrm>
              <a:off x="4969196" y="3421713"/>
              <a:ext cx="221456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Local Installed Applications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TextBox 6">
            <a:extLst>
              <a:ext uri="{FF2B5EF4-FFF2-40B4-BE49-F238E27FC236}">
                <a16:creationId xmlns:a16="http://schemas.microsoft.com/office/drawing/2014/main" id="{F4B0E5D7-290D-4776-BE68-5DA6C604956B}"/>
              </a:ext>
            </a:extLst>
          </p:cNvPr>
          <p:cNvSpPr txBox="1"/>
          <p:nvPr/>
        </p:nvSpPr>
        <p:spPr>
          <a:xfrm>
            <a:off x="7862775" y="3609797"/>
            <a:ext cx="2214562" cy="784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Freegate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Ultrasurf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Xunlei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8812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1D645E-9273-47D4-86D4-61F4E3B97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EE9EF8-A1A6-4834-A801-C0BB919EF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BF6244-A4E7-4C12-B880-D51468EC0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71B25225-1B71-432A-B7E3-C7485E46464C}"/>
              </a:ext>
            </a:extLst>
          </p:cNvPr>
          <p:cNvSpPr/>
          <p:nvPr/>
        </p:nvSpPr>
        <p:spPr>
          <a:xfrm>
            <a:off x="579651" y="196682"/>
            <a:ext cx="72859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Control (Shadow IT)</a:t>
            </a:r>
          </a:p>
        </p:txBody>
      </p:sp>
      <p:sp>
        <p:nvSpPr>
          <p:cNvPr id="8" name="文本框 12">
            <a:extLst>
              <a:ext uri="{FF2B5EF4-FFF2-40B4-BE49-F238E27FC236}">
                <a16:creationId xmlns:a16="http://schemas.microsoft.com/office/drawing/2014/main" id="{4AF9EC88-5748-4627-8B35-CECFF1A08125}"/>
              </a:ext>
            </a:extLst>
          </p:cNvPr>
          <p:cNvSpPr txBox="1"/>
          <p:nvPr/>
        </p:nvSpPr>
        <p:spPr>
          <a:xfrm>
            <a:off x="7785360" y="2550385"/>
            <a:ext cx="44066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Sanctioned and Unsanctioned Apps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Determine security risks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Policy Control and Blocking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Setup control policy and block this app if require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126">
            <a:extLst>
              <a:ext uri="{FF2B5EF4-FFF2-40B4-BE49-F238E27FC236}">
                <a16:creationId xmlns:a16="http://schemas.microsoft.com/office/drawing/2014/main" id="{8F973C29-57D0-425C-AF00-14A88AA697FC}"/>
              </a:ext>
            </a:extLst>
          </p:cNvPr>
          <p:cNvSpPr/>
          <p:nvPr/>
        </p:nvSpPr>
        <p:spPr>
          <a:xfrm>
            <a:off x="386400" y="1304873"/>
            <a:ext cx="7285965" cy="4670435"/>
          </a:xfrm>
          <a:prstGeom prst="rect">
            <a:avLst/>
          </a:prstGeom>
          <a:gradFill>
            <a:gsLst>
              <a:gs pos="0">
                <a:srgbClr val="00B0F0">
                  <a:alpha val="10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矩形 127">
            <a:extLst>
              <a:ext uri="{FF2B5EF4-FFF2-40B4-BE49-F238E27FC236}">
                <a16:creationId xmlns:a16="http://schemas.microsoft.com/office/drawing/2014/main" id="{E9459176-E7D4-48DB-9E05-B03597450653}"/>
              </a:ext>
            </a:extLst>
          </p:cNvPr>
          <p:cNvSpPr/>
          <p:nvPr/>
        </p:nvSpPr>
        <p:spPr>
          <a:xfrm>
            <a:off x="4390384" y="1304874"/>
            <a:ext cx="3281981" cy="4832706"/>
          </a:xfrm>
          <a:prstGeom prst="rect">
            <a:avLst/>
          </a:prstGeom>
          <a:gradFill>
            <a:gsLst>
              <a:gs pos="0">
                <a:srgbClr val="00B0F0">
                  <a:alpha val="19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组合 5">
            <a:extLst>
              <a:ext uri="{FF2B5EF4-FFF2-40B4-BE49-F238E27FC236}">
                <a16:creationId xmlns:a16="http://schemas.microsoft.com/office/drawing/2014/main" id="{63736648-0695-4294-A3AC-C82CFEB35F3A}"/>
              </a:ext>
            </a:extLst>
          </p:cNvPr>
          <p:cNvGrpSpPr/>
          <p:nvPr/>
        </p:nvGrpSpPr>
        <p:grpSpPr>
          <a:xfrm>
            <a:off x="872407" y="3579212"/>
            <a:ext cx="785169" cy="785168"/>
            <a:chOff x="497531" y="3889557"/>
            <a:chExt cx="1334817" cy="1334816"/>
          </a:xfrm>
        </p:grpSpPr>
        <p:sp>
          <p:nvSpPr>
            <p:cNvPr id="13" name="椭圆 13">
              <a:extLst>
                <a:ext uri="{FF2B5EF4-FFF2-40B4-BE49-F238E27FC236}">
                  <a16:creationId xmlns:a16="http://schemas.microsoft.com/office/drawing/2014/main" id="{0A4A8897-1CF6-4FFB-BA55-6667C152B4E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4" name="椭圆 14">
              <a:extLst>
                <a:ext uri="{FF2B5EF4-FFF2-40B4-BE49-F238E27FC236}">
                  <a16:creationId xmlns:a16="http://schemas.microsoft.com/office/drawing/2014/main" id="{E49E51A6-CE26-4086-ABAB-46597B34808D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15" name="图形 18">
            <a:extLst>
              <a:ext uri="{FF2B5EF4-FFF2-40B4-BE49-F238E27FC236}">
                <a16:creationId xmlns:a16="http://schemas.microsoft.com/office/drawing/2014/main" id="{A08033CF-F4DC-4CED-BBB4-2A625A994C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3915" y="3714063"/>
            <a:ext cx="557985" cy="557985"/>
          </a:xfrm>
          <a:prstGeom prst="rect">
            <a:avLst/>
          </a:prstGeom>
        </p:spPr>
      </p:pic>
      <p:sp>
        <p:nvSpPr>
          <p:cNvPr id="16" name="矩形 19">
            <a:extLst>
              <a:ext uri="{FF2B5EF4-FFF2-40B4-BE49-F238E27FC236}">
                <a16:creationId xmlns:a16="http://schemas.microsoft.com/office/drawing/2014/main" id="{E6C588D6-3900-446D-8433-953E3507EC00}"/>
              </a:ext>
            </a:extLst>
          </p:cNvPr>
          <p:cNvSpPr/>
          <p:nvPr/>
        </p:nvSpPr>
        <p:spPr>
          <a:xfrm>
            <a:off x="651948" y="4468886"/>
            <a:ext cx="11523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50" b="1">
                <a:solidFill>
                  <a:schemeClr val="bg1"/>
                </a:solidFill>
              </a:rPr>
              <a:t>Discovery</a:t>
            </a:r>
          </a:p>
          <a:p>
            <a:pPr algn="ctr"/>
            <a:r>
              <a:rPr lang="en-US" altLang="zh-CN" sz="1050">
                <a:solidFill>
                  <a:srgbClr val="00B0F0"/>
                </a:solidFill>
              </a:rPr>
              <a:t>Status: New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17" name="矩形 21">
            <a:extLst>
              <a:ext uri="{FF2B5EF4-FFF2-40B4-BE49-F238E27FC236}">
                <a16:creationId xmlns:a16="http://schemas.microsoft.com/office/drawing/2014/main" id="{F93B18E3-C11D-49F9-B18B-34166169D845}"/>
              </a:ext>
            </a:extLst>
          </p:cNvPr>
          <p:cNvSpPr/>
          <p:nvPr/>
        </p:nvSpPr>
        <p:spPr>
          <a:xfrm>
            <a:off x="1710073" y="3589494"/>
            <a:ext cx="71365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50">
                <a:solidFill>
                  <a:schemeClr val="bg1"/>
                </a:solidFill>
              </a:rPr>
              <a:t>Analysis</a:t>
            </a:r>
            <a:endParaRPr lang="en-US" sz="1050">
              <a:solidFill>
                <a:schemeClr val="bg1"/>
              </a:solidFill>
            </a:endParaRPr>
          </a:p>
        </p:txBody>
      </p:sp>
      <p:sp>
        <p:nvSpPr>
          <p:cNvPr id="18" name="左箭头 22">
            <a:extLst>
              <a:ext uri="{FF2B5EF4-FFF2-40B4-BE49-F238E27FC236}">
                <a16:creationId xmlns:a16="http://schemas.microsoft.com/office/drawing/2014/main" id="{A939096A-D700-4590-819E-0F276872204B}"/>
              </a:ext>
            </a:extLst>
          </p:cNvPr>
          <p:cNvSpPr/>
          <p:nvPr/>
        </p:nvSpPr>
        <p:spPr>
          <a:xfrm rot="10800000">
            <a:off x="1722863" y="3942020"/>
            <a:ext cx="645428" cy="164057"/>
          </a:xfrm>
          <a:prstGeom prst="leftArrow">
            <a:avLst/>
          </a:prstGeom>
          <a:gradFill flip="none" rotWithShape="1">
            <a:gsLst>
              <a:gs pos="15000">
                <a:srgbClr val="00B0F0"/>
              </a:gs>
              <a:gs pos="94000">
                <a:srgbClr val="00B0F0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矩形 26">
            <a:extLst>
              <a:ext uri="{FF2B5EF4-FFF2-40B4-BE49-F238E27FC236}">
                <a16:creationId xmlns:a16="http://schemas.microsoft.com/office/drawing/2014/main" id="{0294987D-5024-4EDE-BC7D-7DDD5D4A6651}"/>
              </a:ext>
            </a:extLst>
          </p:cNvPr>
          <p:cNvSpPr/>
          <p:nvPr/>
        </p:nvSpPr>
        <p:spPr>
          <a:xfrm>
            <a:off x="3380867" y="3464250"/>
            <a:ext cx="86594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50" b="1">
                <a:solidFill>
                  <a:schemeClr val="bg1"/>
                </a:solidFill>
              </a:rPr>
              <a:t>Evaluation</a:t>
            </a:r>
            <a:endParaRPr lang="en-US" sz="1050" b="1">
              <a:solidFill>
                <a:schemeClr val="bg1"/>
              </a:solidFill>
            </a:endParaRPr>
          </a:p>
        </p:txBody>
      </p:sp>
      <p:cxnSp>
        <p:nvCxnSpPr>
          <p:cNvPr id="20" name="直线连接符 40">
            <a:extLst>
              <a:ext uri="{FF2B5EF4-FFF2-40B4-BE49-F238E27FC236}">
                <a16:creationId xmlns:a16="http://schemas.microsoft.com/office/drawing/2014/main" id="{99D33687-CAF5-495C-9C46-BDD07A79B2E8}"/>
              </a:ext>
            </a:extLst>
          </p:cNvPr>
          <p:cNvCxnSpPr/>
          <p:nvPr/>
        </p:nvCxnSpPr>
        <p:spPr>
          <a:xfrm>
            <a:off x="2919619" y="2545973"/>
            <a:ext cx="3351713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线连接符 41">
            <a:extLst>
              <a:ext uri="{FF2B5EF4-FFF2-40B4-BE49-F238E27FC236}">
                <a16:creationId xmlns:a16="http://schemas.microsoft.com/office/drawing/2014/main" id="{67326FA8-E97C-4136-A24E-78B4DCC5F418}"/>
              </a:ext>
            </a:extLst>
          </p:cNvPr>
          <p:cNvCxnSpPr>
            <a:cxnSpLocks/>
          </p:cNvCxnSpPr>
          <p:nvPr/>
        </p:nvCxnSpPr>
        <p:spPr>
          <a:xfrm>
            <a:off x="2919618" y="4608978"/>
            <a:ext cx="253650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42">
            <a:extLst>
              <a:ext uri="{FF2B5EF4-FFF2-40B4-BE49-F238E27FC236}">
                <a16:creationId xmlns:a16="http://schemas.microsoft.com/office/drawing/2014/main" id="{7EB0B028-7871-4569-8FB2-76240D0525FC}"/>
              </a:ext>
            </a:extLst>
          </p:cNvPr>
          <p:cNvCxnSpPr>
            <a:cxnSpLocks/>
          </p:cNvCxnSpPr>
          <p:nvPr/>
        </p:nvCxnSpPr>
        <p:spPr>
          <a:xfrm>
            <a:off x="2919618" y="2545973"/>
            <a:ext cx="0" cy="2063005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3">
            <a:extLst>
              <a:ext uri="{FF2B5EF4-FFF2-40B4-BE49-F238E27FC236}">
                <a16:creationId xmlns:a16="http://schemas.microsoft.com/office/drawing/2014/main" id="{12C3D484-F5D1-4B96-A5C9-FED8BA4C9B37}"/>
              </a:ext>
            </a:extLst>
          </p:cNvPr>
          <p:cNvGrpSpPr/>
          <p:nvPr/>
        </p:nvGrpSpPr>
        <p:grpSpPr>
          <a:xfrm>
            <a:off x="2527036" y="3125762"/>
            <a:ext cx="785169" cy="785168"/>
            <a:chOff x="497531" y="3889557"/>
            <a:chExt cx="1334817" cy="1334816"/>
          </a:xfrm>
        </p:grpSpPr>
        <p:sp>
          <p:nvSpPr>
            <p:cNvPr id="24" name="椭圆 13">
              <a:extLst>
                <a:ext uri="{FF2B5EF4-FFF2-40B4-BE49-F238E27FC236}">
                  <a16:creationId xmlns:a16="http://schemas.microsoft.com/office/drawing/2014/main" id="{0A48FE6F-A60A-48A7-B09E-663F6DFDB239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5" name="椭圆 14">
              <a:extLst>
                <a:ext uri="{FF2B5EF4-FFF2-40B4-BE49-F238E27FC236}">
                  <a16:creationId xmlns:a16="http://schemas.microsoft.com/office/drawing/2014/main" id="{81D99A8D-9E8D-46C1-89CC-25A38FA7A1FD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6" name="组合 46">
            <a:extLst>
              <a:ext uri="{FF2B5EF4-FFF2-40B4-BE49-F238E27FC236}">
                <a16:creationId xmlns:a16="http://schemas.microsoft.com/office/drawing/2014/main" id="{A35CCE03-47A8-4EA8-892F-1BFD9546810B}"/>
              </a:ext>
            </a:extLst>
          </p:cNvPr>
          <p:cNvGrpSpPr/>
          <p:nvPr/>
        </p:nvGrpSpPr>
        <p:grpSpPr>
          <a:xfrm>
            <a:off x="3634201" y="2181397"/>
            <a:ext cx="671998" cy="671997"/>
            <a:chOff x="497531" y="3889557"/>
            <a:chExt cx="1334817" cy="1334816"/>
          </a:xfrm>
        </p:grpSpPr>
        <p:sp>
          <p:nvSpPr>
            <p:cNvPr id="27" name="椭圆 13">
              <a:extLst>
                <a:ext uri="{FF2B5EF4-FFF2-40B4-BE49-F238E27FC236}">
                  <a16:creationId xmlns:a16="http://schemas.microsoft.com/office/drawing/2014/main" id="{135A77AB-C0AA-4842-BDDB-239F47852D3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8" name="椭圆 14">
              <a:extLst>
                <a:ext uri="{FF2B5EF4-FFF2-40B4-BE49-F238E27FC236}">
                  <a16:creationId xmlns:a16="http://schemas.microsoft.com/office/drawing/2014/main" id="{D1B8D418-CA0A-4144-916F-7CF5885D7675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9" name="组合 49">
            <a:extLst>
              <a:ext uri="{FF2B5EF4-FFF2-40B4-BE49-F238E27FC236}">
                <a16:creationId xmlns:a16="http://schemas.microsoft.com/office/drawing/2014/main" id="{C3B88623-617C-4E08-8A0E-DF2581594C22}"/>
              </a:ext>
            </a:extLst>
          </p:cNvPr>
          <p:cNvGrpSpPr/>
          <p:nvPr/>
        </p:nvGrpSpPr>
        <p:grpSpPr>
          <a:xfrm>
            <a:off x="3634201" y="4261487"/>
            <a:ext cx="671998" cy="671997"/>
            <a:chOff x="497531" y="3889557"/>
            <a:chExt cx="1334817" cy="1334816"/>
          </a:xfrm>
        </p:grpSpPr>
        <p:sp>
          <p:nvSpPr>
            <p:cNvPr id="30" name="椭圆 13">
              <a:extLst>
                <a:ext uri="{FF2B5EF4-FFF2-40B4-BE49-F238E27FC236}">
                  <a16:creationId xmlns:a16="http://schemas.microsoft.com/office/drawing/2014/main" id="{F30C25A1-805D-4FC8-856B-B6D79A41B666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6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1" name="椭圆 14">
              <a:extLst>
                <a:ext uri="{FF2B5EF4-FFF2-40B4-BE49-F238E27FC236}">
                  <a16:creationId xmlns:a16="http://schemas.microsoft.com/office/drawing/2014/main" id="{50FD4D12-B746-45E2-A355-F6EE9843D83C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cxnSp>
        <p:nvCxnSpPr>
          <p:cNvPr id="32" name="直线连接符 53">
            <a:extLst>
              <a:ext uri="{FF2B5EF4-FFF2-40B4-BE49-F238E27FC236}">
                <a16:creationId xmlns:a16="http://schemas.microsoft.com/office/drawing/2014/main" id="{2EC26071-5556-4259-B99E-A881BD5D1231}"/>
              </a:ext>
            </a:extLst>
          </p:cNvPr>
          <p:cNvCxnSpPr>
            <a:cxnSpLocks/>
          </p:cNvCxnSpPr>
          <p:nvPr/>
        </p:nvCxnSpPr>
        <p:spPr>
          <a:xfrm>
            <a:off x="4892611" y="3542780"/>
            <a:ext cx="0" cy="2185833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线连接符 64">
            <a:extLst>
              <a:ext uri="{FF2B5EF4-FFF2-40B4-BE49-F238E27FC236}">
                <a16:creationId xmlns:a16="http://schemas.microsoft.com/office/drawing/2014/main" id="{E374244B-1B72-466A-8391-911A6135D4CD}"/>
              </a:ext>
            </a:extLst>
          </p:cNvPr>
          <p:cNvCxnSpPr>
            <a:cxnSpLocks/>
          </p:cNvCxnSpPr>
          <p:nvPr/>
        </p:nvCxnSpPr>
        <p:spPr>
          <a:xfrm>
            <a:off x="4892611" y="3542780"/>
            <a:ext cx="71676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线连接符 67">
            <a:extLst>
              <a:ext uri="{FF2B5EF4-FFF2-40B4-BE49-F238E27FC236}">
                <a16:creationId xmlns:a16="http://schemas.microsoft.com/office/drawing/2014/main" id="{CA46049C-88DA-4D76-BEA9-3E9F223F9563}"/>
              </a:ext>
            </a:extLst>
          </p:cNvPr>
          <p:cNvCxnSpPr>
            <a:cxnSpLocks/>
          </p:cNvCxnSpPr>
          <p:nvPr/>
        </p:nvCxnSpPr>
        <p:spPr>
          <a:xfrm>
            <a:off x="4892611" y="5726364"/>
            <a:ext cx="71676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79">
            <a:extLst>
              <a:ext uri="{FF2B5EF4-FFF2-40B4-BE49-F238E27FC236}">
                <a16:creationId xmlns:a16="http://schemas.microsoft.com/office/drawing/2014/main" id="{ACB462C0-3625-4435-B3E5-C0B5C4D4797F}"/>
              </a:ext>
            </a:extLst>
          </p:cNvPr>
          <p:cNvGrpSpPr/>
          <p:nvPr/>
        </p:nvGrpSpPr>
        <p:grpSpPr>
          <a:xfrm>
            <a:off x="5456120" y="3233616"/>
            <a:ext cx="889276" cy="544850"/>
            <a:chOff x="5280788" y="3873815"/>
            <a:chExt cx="889276" cy="667463"/>
          </a:xfrm>
        </p:grpSpPr>
        <p:cxnSp>
          <p:nvCxnSpPr>
            <p:cNvPr id="36" name="直线连接符 70">
              <a:extLst>
                <a:ext uri="{FF2B5EF4-FFF2-40B4-BE49-F238E27FC236}">
                  <a16:creationId xmlns:a16="http://schemas.microsoft.com/office/drawing/2014/main" id="{98C5CAB7-C033-48FB-97F0-E7E8B47262F2}"/>
                </a:ext>
              </a:extLst>
            </p:cNvPr>
            <p:cNvCxnSpPr>
              <a:cxnSpLocks/>
            </p:cNvCxnSpPr>
            <p:nvPr/>
          </p:nvCxnSpPr>
          <p:spPr>
            <a:xfrm>
              <a:off x="5281301" y="3873815"/>
              <a:ext cx="0" cy="667463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74">
              <a:extLst>
                <a:ext uri="{FF2B5EF4-FFF2-40B4-BE49-F238E27FC236}">
                  <a16:creationId xmlns:a16="http://schemas.microsoft.com/office/drawing/2014/main" id="{7DFA9B0D-3612-47C8-9058-98A9B9FA7549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3873815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76">
              <a:extLst>
                <a:ext uri="{FF2B5EF4-FFF2-40B4-BE49-F238E27FC236}">
                  <a16:creationId xmlns:a16="http://schemas.microsoft.com/office/drawing/2014/main" id="{A9BEE9BD-199F-413B-BC9E-3DD17CA49FFE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4541278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91">
            <a:extLst>
              <a:ext uri="{FF2B5EF4-FFF2-40B4-BE49-F238E27FC236}">
                <a16:creationId xmlns:a16="http://schemas.microsoft.com/office/drawing/2014/main" id="{4B95281A-A947-4D93-96E7-2804811146AA}"/>
              </a:ext>
            </a:extLst>
          </p:cNvPr>
          <p:cNvGrpSpPr/>
          <p:nvPr/>
        </p:nvGrpSpPr>
        <p:grpSpPr>
          <a:xfrm>
            <a:off x="6064831" y="2297029"/>
            <a:ext cx="497888" cy="497887"/>
            <a:chOff x="497531" y="3889557"/>
            <a:chExt cx="1334817" cy="1334816"/>
          </a:xfrm>
        </p:grpSpPr>
        <p:sp>
          <p:nvSpPr>
            <p:cNvPr id="40" name="椭圆 13">
              <a:extLst>
                <a:ext uri="{FF2B5EF4-FFF2-40B4-BE49-F238E27FC236}">
                  <a16:creationId xmlns:a16="http://schemas.microsoft.com/office/drawing/2014/main" id="{5CF7730C-F42C-4C5C-ADF4-DE667CFFBB3F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1" name="椭圆 14">
              <a:extLst>
                <a:ext uri="{FF2B5EF4-FFF2-40B4-BE49-F238E27FC236}">
                  <a16:creationId xmlns:a16="http://schemas.microsoft.com/office/drawing/2014/main" id="{EAB81851-2DC1-4FD1-93DF-72319DB4FF07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2" name="组合 94">
            <a:extLst>
              <a:ext uri="{FF2B5EF4-FFF2-40B4-BE49-F238E27FC236}">
                <a16:creationId xmlns:a16="http://schemas.microsoft.com/office/drawing/2014/main" id="{EBFAA8BB-E4BE-4CF2-ABCE-8AF35733939B}"/>
              </a:ext>
            </a:extLst>
          </p:cNvPr>
          <p:cNvGrpSpPr/>
          <p:nvPr/>
        </p:nvGrpSpPr>
        <p:grpSpPr>
          <a:xfrm>
            <a:off x="6064831" y="3550301"/>
            <a:ext cx="497888" cy="497887"/>
            <a:chOff x="497531" y="3889557"/>
            <a:chExt cx="1334817" cy="1334816"/>
          </a:xfrm>
        </p:grpSpPr>
        <p:sp>
          <p:nvSpPr>
            <p:cNvPr id="43" name="椭圆 13">
              <a:extLst>
                <a:ext uri="{FF2B5EF4-FFF2-40B4-BE49-F238E27FC236}">
                  <a16:creationId xmlns:a16="http://schemas.microsoft.com/office/drawing/2014/main" id="{DF0D53C7-F767-48B1-964C-B34840208D4E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椭圆 14">
              <a:extLst>
                <a:ext uri="{FF2B5EF4-FFF2-40B4-BE49-F238E27FC236}">
                  <a16:creationId xmlns:a16="http://schemas.microsoft.com/office/drawing/2014/main" id="{91FE6F75-A4B2-44C8-852F-9D817F871D80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5" name="组合 100">
            <a:extLst>
              <a:ext uri="{FF2B5EF4-FFF2-40B4-BE49-F238E27FC236}">
                <a16:creationId xmlns:a16="http://schemas.microsoft.com/office/drawing/2014/main" id="{29A31A5E-A123-4CB1-B4F9-3717D711A6BE}"/>
              </a:ext>
            </a:extLst>
          </p:cNvPr>
          <p:cNvGrpSpPr/>
          <p:nvPr/>
        </p:nvGrpSpPr>
        <p:grpSpPr>
          <a:xfrm>
            <a:off x="6064831" y="2998258"/>
            <a:ext cx="497888" cy="497887"/>
            <a:chOff x="497531" y="3889557"/>
            <a:chExt cx="1334817" cy="1334816"/>
          </a:xfrm>
        </p:grpSpPr>
        <p:sp>
          <p:nvSpPr>
            <p:cNvPr id="46" name="椭圆 13">
              <a:extLst>
                <a:ext uri="{FF2B5EF4-FFF2-40B4-BE49-F238E27FC236}">
                  <a16:creationId xmlns:a16="http://schemas.microsoft.com/office/drawing/2014/main" id="{E473C378-F1DA-4814-A7C5-B5BCFE2FD8E3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6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7" name="椭圆 14">
              <a:extLst>
                <a:ext uri="{FF2B5EF4-FFF2-40B4-BE49-F238E27FC236}">
                  <a16:creationId xmlns:a16="http://schemas.microsoft.com/office/drawing/2014/main" id="{68711F5F-99F4-42E6-812B-7B9D484ADC56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8" name="组合 103">
            <a:extLst>
              <a:ext uri="{FF2B5EF4-FFF2-40B4-BE49-F238E27FC236}">
                <a16:creationId xmlns:a16="http://schemas.microsoft.com/office/drawing/2014/main" id="{5A111D8D-8F22-4C10-9C9D-EF89BEC49A0D}"/>
              </a:ext>
            </a:extLst>
          </p:cNvPr>
          <p:cNvGrpSpPr/>
          <p:nvPr/>
        </p:nvGrpSpPr>
        <p:grpSpPr>
          <a:xfrm>
            <a:off x="5456120" y="4321311"/>
            <a:ext cx="889276" cy="544850"/>
            <a:chOff x="5280788" y="3873815"/>
            <a:chExt cx="889276" cy="667463"/>
          </a:xfrm>
        </p:grpSpPr>
        <p:cxnSp>
          <p:nvCxnSpPr>
            <p:cNvPr id="49" name="直线连接符 104">
              <a:extLst>
                <a:ext uri="{FF2B5EF4-FFF2-40B4-BE49-F238E27FC236}">
                  <a16:creationId xmlns:a16="http://schemas.microsoft.com/office/drawing/2014/main" id="{0C62E66F-430E-412A-90D3-364B1FD28C7F}"/>
                </a:ext>
              </a:extLst>
            </p:cNvPr>
            <p:cNvCxnSpPr>
              <a:cxnSpLocks/>
            </p:cNvCxnSpPr>
            <p:nvPr/>
          </p:nvCxnSpPr>
          <p:spPr>
            <a:xfrm>
              <a:off x="5281301" y="3873815"/>
              <a:ext cx="0" cy="667463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105">
              <a:extLst>
                <a:ext uri="{FF2B5EF4-FFF2-40B4-BE49-F238E27FC236}">
                  <a16:creationId xmlns:a16="http://schemas.microsoft.com/office/drawing/2014/main" id="{C04A9FDA-F98E-4897-8777-700334F5C3FB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3873815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106">
              <a:extLst>
                <a:ext uri="{FF2B5EF4-FFF2-40B4-BE49-F238E27FC236}">
                  <a16:creationId xmlns:a16="http://schemas.microsoft.com/office/drawing/2014/main" id="{A0A3F7BA-3C26-442D-A0F5-191EDF7BCB8C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4541278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107">
            <a:extLst>
              <a:ext uri="{FF2B5EF4-FFF2-40B4-BE49-F238E27FC236}">
                <a16:creationId xmlns:a16="http://schemas.microsoft.com/office/drawing/2014/main" id="{7D3998A3-560E-4523-9503-59E767AC5CCA}"/>
              </a:ext>
            </a:extLst>
          </p:cNvPr>
          <p:cNvGrpSpPr/>
          <p:nvPr/>
        </p:nvGrpSpPr>
        <p:grpSpPr>
          <a:xfrm>
            <a:off x="6064831" y="4613142"/>
            <a:ext cx="497888" cy="497887"/>
            <a:chOff x="497531" y="3889557"/>
            <a:chExt cx="1334817" cy="1334816"/>
          </a:xfrm>
        </p:grpSpPr>
        <p:sp>
          <p:nvSpPr>
            <p:cNvPr id="53" name="椭圆 13">
              <a:extLst>
                <a:ext uri="{FF2B5EF4-FFF2-40B4-BE49-F238E27FC236}">
                  <a16:creationId xmlns:a16="http://schemas.microsoft.com/office/drawing/2014/main" id="{CAEB4733-3A94-46E5-B0AC-4C2655E24EA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4" name="椭圆 14">
              <a:extLst>
                <a:ext uri="{FF2B5EF4-FFF2-40B4-BE49-F238E27FC236}">
                  <a16:creationId xmlns:a16="http://schemas.microsoft.com/office/drawing/2014/main" id="{74A952E7-9FF1-4085-B56D-CD4EBB1A5043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110">
            <a:extLst>
              <a:ext uri="{FF2B5EF4-FFF2-40B4-BE49-F238E27FC236}">
                <a16:creationId xmlns:a16="http://schemas.microsoft.com/office/drawing/2014/main" id="{F27D3540-1DB6-4C45-AACF-3E103B235124}"/>
              </a:ext>
            </a:extLst>
          </p:cNvPr>
          <p:cNvGrpSpPr/>
          <p:nvPr/>
        </p:nvGrpSpPr>
        <p:grpSpPr>
          <a:xfrm>
            <a:off x="6064831" y="4061099"/>
            <a:ext cx="497888" cy="497887"/>
            <a:chOff x="497531" y="3889557"/>
            <a:chExt cx="1334817" cy="1334816"/>
          </a:xfrm>
        </p:grpSpPr>
        <p:sp>
          <p:nvSpPr>
            <p:cNvPr id="56" name="椭圆 13">
              <a:extLst>
                <a:ext uri="{FF2B5EF4-FFF2-40B4-BE49-F238E27FC236}">
                  <a16:creationId xmlns:a16="http://schemas.microsoft.com/office/drawing/2014/main" id="{2C770D05-0878-4F23-B3D8-D90C8889E798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6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7" name="椭圆 14">
              <a:extLst>
                <a:ext uri="{FF2B5EF4-FFF2-40B4-BE49-F238E27FC236}">
                  <a16:creationId xmlns:a16="http://schemas.microsoft.com/office/drawing/2014/main" id="{E30D3F0E-FF5A-4EC7-96AD-79C8393A3D97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8" name="组合 58">
            <a:extLst>
              <a:ext uri="{FF2B5EF4-FFF2-40B4-BE49-F238E27FC236}">
                <a16:creationId xmlns:a16="http://schemas.microsoft.com/office/drawing/2014/main" id="{673069AD-88C6-410F-9F41-9B3C703D265B}"/>
              </a:ext>
            </a:extLst>
          </p:cNvPr>
          <p:cNvGrpSpPr/>
          <p:nvPr/>
        </p:nvGrpSpPr>
        <p:grpSpPr>
          <a:xfrm>
            <a:off x="5214607" y="4347788"/>
            <a:ext cx="497888" cy="497887"/>
            <a:chOff x="497531" y="3889557"/>
            <a:chExt cx="1334817" cy="1334816"/>
          </a:xfrm>
        </p:grpSpPr>
        <p:sp>
          <p:nvSpPr>
            <p:cNvPr id="59" name="椭圆 13">
              <a:extLst>
                <a:ext uri="{FF2B5EF4-FFF2-40B4-BE49-F238E27FC236}">
                  <a16:creationId xmlns:a16="http://schemas.microsoft.com/office/drawing/2014/main" id="{FCD92DF2-5A7D-463F-A7D9-D550AEBC04F7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0" name="椭圆 14">
              <a:extLst>
                <a:ext uri="{FF2B5EF4-FFF2-40B4-BE49-F238E27FC236}">
                  <a16:creationId xmlns:a16="http://schemas.microsoft.com/office/drawing/2014/main" id="{F8406EDD-F316-4063-9E7E-68722B11C614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61" name="组合 55">
            <a:extLst>
              <a:ext uri="{FF2B5EF4-FFF2-40B4-BE49-F238E27FC236}">
                <a16:creationId xmlns:a16="http://schemas.microsoft.com/office/drawing/2014/main" id="{93808710-1E4B-48C7-98DB-A1667C90B405}"/>
              </a:ext>
            </a:extLst>
          </p:cNvPr>
          <p:cNvGrpSpPr/>
          <p:nvPr/>
        </p:nvGrpSpPr>
        <p:grpSpPr>
          <a:xfrm>
            <a:off x="5207176" y="3267473"/>
            <a:ext cx="497888" cy="497887"/>
            <a:chOff x="497531" y="3889557"/>
            <a:chExt cx="1334817" cy="1334816"/>
          </a:xfrm>
        </p:grpSpPr>
        <p:sp>
          <p:nvSpPr>
            <p:cNvPr id="62" name="椭圆 13">
              <a:extLst>
                <a:ext uri="{FF2B5EF4-FFF2-40B4-BE49-F238E27FC236}">
                  <a16:creationId xmlns:a16="http://schemas.microsoft.com/office/drawing/2014/main" id="{8D29FEFA-20AD-4277-AC2C-3A11AF37742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3" name="椭圆 14">
              <a:extLst>
                <a:ext uri="{FF2B5EF4-FFF2-40B4-BE49-F238E27FC236}">
                  <a16:creationId xmlns:a16="http://schemas.microsoft.com/office/drawing/2014/main" id="{3414921C-9672-4121-A012-F2C4EB9F2136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64" name="组合 61">
            <a:extLst>
              <a:ext uri="{FF2B5EF4-FFF2-40B4-BE49-F238E27FC236}">
                <a16:creationId xmlns:a16="http://schemas.microsoft.com/office/drawing/2014/main" id="{824A11FD-1332-42D0-B86C-533811D52D1C}"/>
              </a:ext>
            </a:extLst>
          </p:cNvPr>
          <p:cNvGrpSpPr/>
          <p:nvPr/>
        </p:nvGrpSpPr>
        <p:grpSpPr>
          <a:xfrm>
            <a:off x="5214607" y="5477420"/>
            <a:ext cx="497888" cy="497887"/>
            <a:chOff x="497531" y="3889557"/>
            <a:chExt cx="1334817" cy="1334816"/>
          </a:xfrm>
        </p:grpSpPr>
        <p:sp>
          <p:nvSpPr>
            <p:cNvPr id="65" name="椭圆 13">
              <a:extLst>
                <a:ext uri="{FF2B5EF4-FFF2-40B4-BE49-F238E27FC236}">
                  <a16:creationId xmlns:a16="http://schemas.microsoft.com/office/drawing/2014/main" id="{8F9B539C-1F3A-48B8-830C-18F387F75D26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6" name="椭圆 14">
              <a:extLst>
                <a:ext uri="{FF2B5EF4-FFF2-40B4-BE49-F238E27FC236}">
                  <a16:creationId xmlns:a16="http://schemas.microsoft.com/office/drawing/2014/main" id="{FA2625C4-FB76-434E-9A9C-E27506FE95AB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67" name="矩形 123">
            <a:extLst>
              <a:ext uri="{FF2B5EF4-FFF2-40B4-BE49-F238E27FC236}">
                <a16:creationId xmlns:a16="http://schemas.microsoft.com/office/drawing/2014/main" id="{A4DB0FCF-78BE-49D4-92C4-99DEC5BD6A67}"/>
              </a:ext>
            </a:extLst>
          </p:cNvPr>
          <p:cNvSpPr/>
          <p:nvPr/>
        </p:nvSpPr>
        <p:spPr>
          <a:xfrm>
            <a:off x="5733371" y="5620401"/>
            <a:ext cx="168988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>
                <a:solidFill>
                  <a:schemeClr val="bg1"/>
                </a:solidFill>
              </a:rPr>
              <a:t>Content identification</a:t>
            </a:r>
            <a:endParaRPr lang="en-US" sz="1100">
              <a:solidFill>
                <a:schemeClr val="bg1"/>
              </a:solidFill>
            </a:endParaRPr>
          </a:p>
        </p:txBody>
      </p:sp>
      <p:sp>
        <p:nvSpPr>
          <p:cNvPr id="68" name="矩形 124">
            <a:extLst>
              <a:ext uri="{FF2B5EF4-FFF2-40B4-BE49-F238E27FC236}">
                <a16:creationId xmlns:a16="http://schemas.microsoft.com/office/drawing/2014/main" id="{E399EB99-046C-4FB0-8CB2-4AAACA1B0115}"/>
              </a:ext>
            </a:extLst>
          </p:cNvPr>
          <p:cNvSpPr/>
          <p:nvPr/>
        </p:nvSpPr>
        <p:spPr>
          <a:xfrm>
            <a:off x="2160968" y="4886141"/>
            <a:ext cx="154080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050" b="1">
                <a:solidFill>
                  <a:schemeClr val="bg1"/>
                </a:solidFill>
              </a:rPr>
              <a:t>Allowed in company</a:t>
            </a:r>
          </a:p>
          <a:p>
            <a:pPr algn="r"/>
            <a:r>
              <a:rPr lang="en-US" altLang="zh-CN" sz="1050">
                <a:solidFill>
                  <a:srgbClr val="00B0F0"/>
                </a:solidFill>
              </a:rPr>
              <a:t>Status: Sanctioned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69" name="矩形 125">
            <a:extLst>
              <a:ext uri="{FF2B5EF4-FFF2-40B4-BE49-F238E27FC236}">
                <a16:creationId xmlns:a16="http://schemas.microsoft.com/office/drawing/2014/main" id="{73FC95A6-1CFD-40F9-A4A1-399FBF974DA5}"/>
              </a:ext>
            </a:extLst>
          </p:cNvPr>
          <p:cNvSpPr/>
          <p:nvPr/>
        </p:nvSpPr>
        <p:spPr>
          <a:xfrm>
            <a:off x="1868813" y="1928190"/>
            <a:ext cx="18020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050" b="1">
                <a:solidFill>
                  <a:schemeClr val="bg1"/>
                </a:solidFill>
              </a:rPr>
              <a:t>Not allowed in company</a:t>
            </a:r>
          </a:p>
          <a:p>
            <a:pPr algn="r"/>
            <a:r>
              <a:rPr lang="en-US" altLang="zh-CN" sz="1050">
                <a:solidFill>
                  <a:srgbClr val="00B0F0"/>
                </a:solidFill>
              </a:rPr>
              <a:t>Status: Unsanctioned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70" name="矩形 128">
            <a:extLst>
              <a:ext uri="{FF2B5EF4-FFF2-40B4-BE49-F238E27FC236}">
                <a16:creationId xmlns:a16="http://schemas.microsoft.com/office/drawing/2014/main" id="{332DCBFC-599F-427F-9F7A-ACA3527F00A7}"/>
              </a:ext>
            </a:extLst>
          </p:cNvPr>
          <p:cNvSpPr/>
          <p:nvPr/>
        </p:nvSpPr>
        <p:spPr>
          <a:xfrm>
            <a:off x="1556916" y="1400445"/>
            <a:ext cx="15295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00B0F0"/>
                </a:solidFill>
              </a:rPr>
              <a:t>SaaS Analysis</a:t>
            </a:r>
            <a:endParaRPr lang="en-US" sz="1600" b="1">
              <a:solidFill>
                <a:srgbClr val="00B0F0"/>
              </a:solidFill>
            </a:endParaRPr>
          </a:p>
        </p:txBody>
      </p:sp>
      <p:sp>
        <p:nvSpPr>
          <p:cNvPr id="71" name="矩形 129">
            <a:extLst>
              <a:ext uri="{FF2B5EF4-FFF2-40B4-BE49-F238E27FC236}">
                <a16:creationId xmlns:a16="http://schemas.microsoft.com/office/drawing/2014/main" id="{9ED58C87-9793-4870-B86E-32AE8802BC1C}"/>
              </a:ext>
            </a:extLst>
          </p:cNvPr>
          <p:cNvSpPr/>
          <p:nvPr/>
        </p:nvSpPr>
        <p:spPr>
          <a:xfrm>
            <a:off x="5015054" y="1410374"/>
            <a:ext cx="20874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00B0F0"/>
                </a:solidFill>
              </a:rPr>
              <a:t>Policy Enforcement</a:t>
            </a:r>
            <a:endParaRPr lang="en-US" sz="1600" b="1">
              <a:solidFill>
                <a:srgbClr val="00B0F0"/>
              </a:solidFill>
            </a:endParaRPr>
          </a:p>
        </p:txBody>
      </p:sp>
      <p:sp>
        <p:nvSpPr>
          <p:cNvPr id="72" name="矩形 130">
            <a:extLst>
              <a:ext uri="{FF2B5EF4-FFF2-40B4-BE49-F238E27FC236}">
                <a16:creationId xmlns:a16="http://schemas.microsoft.com/office/drawing/2014/main" id="{2C7CCF0E-0C67-46E0-928B-17E3E879C755}"/>
              </a:ext>
            </a:extLst>
          </p:cNvPr>
          <p:cNvSpPr/>
          <p:nvPr/>
        </p:nvSpPr>
        <p:spPr>
          <a:xfrm>
            <a:off x="6479126" y="2419014"/>
            <a:ext cx="90281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050">
                <a:solidFill>
                  <a:schemeClr val="bg1"/>
                </a:solidFill>
              </a:rPr>
              <a:t>Block Apps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73" name="矩形 131">
            <a:extLst>
              <a:ext uri="{FF2B5EF4-FFF2-40B4-BE49-F238E27FC236}">
                <a16:creationId xmlns:a16="http://schemas.microsoft.com/office/drawing/2014/main" id="{718A7D05-DA81-499F-BAC1-8A7376555262}"/>
              </a:ext>
            </a:extLst>
          </p:cNvPr>
          <p:cNvSpPr/>
          <p:nvPr/>
        </p:nvSpPr>
        <p:spPr>
          <a:xfrm>
            <a:off x="6641051" y="3303166"/>
            <a:ext cx="86628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50">
                <a:solidFill>
                  <a:schemeClr val="bg1"/>
                </a:solidFill>
              </a:rPr>
              <a:t>Account Control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74" name="矩形 132">
            <a:extLst>
              <a:ext uri="{FF2B5EF4-FFF2-40B4-BE49-F238E27FC236}">
                <a16:creationId xmlns:a16="http://schemas.microsoft.com/office/drawing/2014/main" id="{75768EE7-87C6-411D-8934-9A122B476A66}"/>
              </a:ext>
            </a:extLst>
          </p:cNvPr>
          <p:cNvSpPr/>
          <p:nvPr/>
        </p:nvSpPr>
        <p:spPr>
          <a:xfrm>
            <a:off x="6641051" y="4387944"/>
            <a:ext cx="952012" cy="41549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altLang="zh-CN" sz="1050">
                <a:solidFill>
                  <a:schemeClr val="bg1"/>
                </a:solidFill>
              </a:rPr>
              <a:t>Application Control</a:t>
            </a:r>
          </a:p>
        </p:txBody>
      </p:sp>
      <p:pic>
        <p:nvPicPr>
          <p:cNvPr id="75" name="图形 135">
            <a:extLst>
              <a:ext uri="{FF2B5EF4-FFF2-40B4-BE49-F238E27FC236}">
                <a16:creationId xmlns:a16="http://schemas.microsoft.com/office/drawing/2014/main" id="{B382E4C6-6816-4207-A2A9-3CDB4ED8AE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04776" y="3296769"/>
            <a:ext cx="437960" cy="437960"/>
          </a:xfrm>
          <a:prstGeom prst="rect">
            <a:avLst/>
          </a:prstGeom>
        </p:spPr>
      </p:pic>
      <p:pic>
        <p:nvPicPr>
          <p:cNvPr id="76" name="图形 137">
            <a:extLst>
              <a:ext uri="{FF2B5EF4-FFF2-40B4-BE49-F238E27FC236}">
                <a16:creationId xmlns:a16="http://schemas.microsoft.com/office/drawing/2014/main" id="{2B2ABB6A-9FE9-4B8F-AF13-D38982DA89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99735" y="3114035"/>
            <a:ext cx="222030" cy="222030"/>
          </a:xfrm>
          <a:prstGeom prst="rect">
            <a:avLst/>
          </a:prstGeom>
        </p:spPr>
      </p:pic>
      <p:pic>
        <p:nvPicPr>
          <p:cNvPr id="77" name="图形 139">
            <a:extLst>
              <a:ext uri="{FF2B5EF4-FFF2-40B4-BE49-F238E27FC236}">
                <a16:creationId xmlns:a16="http://schemas.microsoft.com/office/drawing/2014/main" id="{CB5CC0FA-9A2C-4607-BCF0-178EAE82ACB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76109" y="3668313"/>
            <a:ext cx="272068" cy="272068"/>
          </a:xfrm>
          <a:prstGeom prst="rect">
            <a:avLst/>
          </a:prstGeom>
        </p:spPr>
      </p:pic>
      <p:pic>
        <p:nvPicPr>
          <p:cNvPr id="78" name="图形 141">
            <a:extLst>
              <a:ext uri="{FF2B5EF4-FFF2-40B4-BE49-F238E27FC236}">
                <a16:creationId xmlns:a16="http://schemas.microsoft.com/office/drawing/2014/main" id="{1DBAAFB0-1094-4524-BD94-BCC92A8BD5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58464" y="4497115"/>
            <a:ext cx="193243" cy="193243"/>
          </a:xfrm>
          <a:prstGeom prst="rect">
            <a:avLst/>
          </a:prstGeom>
        </p:spPr>
      </p:pic>
      <p:pic>
        <p:nvPicPr>
          <p:cNvPr id="79" name="图形 143">
            <a:extLst>
              <a:ext uri="{FF2B5EF4-FFF2-40B4-BE49-F238E27FC236}">
                <a16:creationId xmlns:a16="http://schemas.microsoft.com/office/drawing/2014/main" id="{CD1F0CFF-2673-48C1-AB09-CD4124CA513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171364" y="4165271"/>
            <a:ext cx="276813" cy="276813"/>
          </a:xfrm>
          <a:prstGeom prst="rect">
            <a:avLst/>
          </a:prstGeom>
        </p:spPr>
      </p:pic>
      <p:pic>
        <p:nvPicPr>
          <p:cNvPr id="80" name="图形 145">
            <a:extLst>
              <a:ext uri="{FF2B5EF4-FFF2-40B4-BE49-F238E27FC236}">
                <a16:creationId xmlns:a16="http://schemas.microsoft.com/office/drawing/2014/main" id="{6F8913B7-D77B-416F-B278-B20FF9EE1F1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187611" y="4747525"/>
            <a:ext cx="254232" cy="254232"/>
          </a:xfrm>
          <a:prstGeom prst="rect">
            <a:avLst/>
          </a:prstGeom>
        </p:spPr>
      </p:pic>
      <p:pic>
        <p:nvPicPr>
          <p:cNvPr id="81" name="图形 147">
            <a:extLst>
              <a:ext uri="{FF2B5EF4-FFF2-40B4-BE49-F238E27FC236}">
                <a16:creationId xmlns:a16="http://schemas.microsoft.com/office/drawing/2014/main" id="{8EDF39C6-EE41-40CC-8F8A-6BD1110E7A1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8372" y="4396240"/>
            <a:ext cx="379855" cy="379855"/>
          </a:xfrm>
          <a:prstGeom prst="rect">
            <a:avLst/>
          </a:prstGeom>
        </p:spPr>
      </p:pic>
      <p:pic>
        <p:nvPicPr>
          <p:cNvPr id="82" name="图形 149">
            <a:extLst>
              <a:ext uri="{FF2B5EF4-FFF2-40B4-BE49-F238E27FC236}">
                <a16:creationId xmlns:a16="http://schemas.microsoft.com/office/drawing/2014/main" id="{BA4C9E54-652D-40D3-9B1E-6F7188540083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3797945" y="2321883"/>
            <a:ext cx="344508" cy="344508"/>
          </a:xfrm>
          <a:prstGeom prst="rect">
            <a:avLst/>
          </a:prstGeom>
        </p:spPr>
      </p:pic>
      <p:grpSp>
        <p:nvGrpSpPr>
          <p:cNvPr id="83" name="组合 154">
            <a:extLst>
              <a:ext uri="{FF2B5EF4-FFF2-40B4-BE49-F238E27FC236}">
                <a16:creationId xmlns:a16="http://schemas.microsoft.com/office/drawing/2014/main" id="{F96B8154-E929-43C3-BF8D-F3E1448DEC0A}"/>
              </a:ext>
            </a:extLst>
          </p:cNvPr>
          <p:cNvGrpSpPr/>
          <p:nvPr/>
        </p:nvGrpSpPr>
        <p:grpSpPr>
          <a:xfrm>
            <a:off x="6205759" y="2433382"/>
            <a:ext cx="213830" cy="213830"/>
            <a:chOff x="6748075" y="2569153"/>
            <a:chExt cx="256991" cy="256991"/>
          </a:xfrm>
        </p:grpSpPr>
        <p:sp>
          <p:nvSpPr>
            <p:cNvPr id="84" name="椭圆 150">
              <a:extLst>
                <a:ext uri="{FF2B5EF4-FFF2-40B4-BE49-F238E27FC236}">
                  <a16:creationId xmlns:a16="http://schemas.microsoft.com/office/drawing/2014/main" id="{6D48CC1A-6821-46EB-A718-9D7C5BA4AB94}"/>
                </a:ext>
              </a:extLst>
            </p:cNvPr>
            <p:cNvSpPr/>
            <p:nvPr/>
          </p:nvSpPr>
          <p:spPr>
            <a:xfrm>
              <a:off x="6748075" y="2569153"/>
              <a:ext cx="256991" cy="256991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5" name="直线连接符 152">
              <a:extLst>
                <a:ext uri="{FF2B5EF4-FFF2-40B4-BE49-F238E27FC236}">
                  <a16:creationId xmlns:a16="http://schemas.microsoft.com/office/drawing/2014/main" id="{A66FA9D9-543B-4947-9382-733032FB44D6}"/>
                </a:ext>
              </a:extLst>
            </p:cNvPr>
            <p:cNvCxnSpPr>
              <a:cxnSpLocks/>
            </p:cNvCxnSpPr>
            <p:nvPr/>
          </p:nvCxnSpPr>
          <p:spPr>
            <a:xfrm>
              <a:off x="6815391" y="2702745"/>
              <a:ext cx="116007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6" name="图形 156">
            <a:extLst>
              <a:ext uri="{FF2B5EF4-FFF2-40B4-BE49-F238E27FC236}">
                <a16:creationId xmlns:a16="http://schemas.microsoft.com/office/drawing/2014/main" id="{2F66D49F-472F-4C0F-B89F-F0832E53196E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5337364" y="3371591"/>
            <a:ext cx="234371" cy="234371"/>
          </a:xfrm>
          <a:prstGeom prst="rect">
            <a:avLst/>
          </a:prstGeom>
        </p:spPr>
      </p:pic>
      <p:pic>
        <p:nvPicPr>
          <p:cNvPr id="87" name="图形 158">
            <a:extLst>
              <a:ext uri="{FF2B5EF4-FFF2-40B4-BE49-F238E27FC236}">
                <a16:creationId xmlns:a16="http://schemas.microsoft.com/office/drawing/2014/main" id="{4FCCD38F-94E7-4B9F-ADE1-F52A1FF4A9A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5323702" y="5577256"/>
            <a:ext cx="279698" cy="27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105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21BF2D-8EE2-431C-97B6-5A0166AE5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7AED14-8363-403D-9203-FEE3E480A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077306-8631-42AD-A1E5-6780404D4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0FCBAA31-23F8-4543-BBE4-8A9744F6C8ED}"/>
              </a:ext>
            </a:extLst>
          </p:cNvPr>
          <p:cNvSpPr/>
          <p:nvPr/>
        </p:nvSpPr>
        <p:spPr>
          <a:xfrm>
            <a:off x="579651" y="196682"/>
            <a:ext cx="511870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Control </a:t>
            </a:r>
          </a:p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(Bandwidth Management)</a:t>
            </a:r>
          </a:p>
        </p:txBody>
      </p:sp>
      <p:sp>
        <p:nvSpPr>
          <p:cNvPr id="8" name="文本框 12">
            <a:extLst>
              <a:ext uri="{FF2B5EF4-FFF2-40B4-BE49-F238E27FC236}">
                <a16:creationId xmlns:a16="http://schemas.microsoft.com/office/drawing/2014/main" id="{25A3B5CE-2EF2-4BF6-AB1F-A21389BB9963}"/>
              </a:ext>
            </a:extLst>
          </p:cNvPr>
          <p:cNvSpPr txBox="1"/>
          <p:nvPr/>
        </p:nvSpPr>
        <p:spPr>
          <a:xfrm>
            <a:off x="5763272" y="2060184"/>
            <a:ext cx="492665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Intelligent P2P Traffic Control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Control P2P traffic by restraining upload traffic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Dynamic Traffic Control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Allow idle bandwidth occupy by limited channel to improve experience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Granular Quota Control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Daily and monthly traffic quota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050" name="Picture 2" descr="Boost meter isolated Royalty Free Vector Image">
            <a:extLst>
              <a:ext uri="{FF2B5EF4-FFF2-40B4-BE49-F238E27FC236}">
                <a16:creationId xmlns:a16="http://schemas.microsoft.com/office/drawing/2014/main" id="{4B6B416C-AC1F-40B5-B208-259339608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75" y="2060184"/>
            <a:ext cx="3348088" cy="361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3745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C3FF36-547F-4F68-8497-066A1BE5C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2BE9FA-6F16-42AB-BEA9-3B7D66ECC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D5B31D-F5A5-41D3-94CC-9C3B02595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A3F61EF1-3F79-46F4-A597-9059A28952B4}"/>
              </a:ext>
            </a:extLst>
          </p:cNvPr>
          <p:cNvSpPr/>
          <p:nvPr/>
        </p:nvSpPr>
        <p:spPr>
          <a:xfrm>
            <a:off x="579651" y="196682"/>
            <a:ext cx="7787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Control (Content Audit)</a:t>
            </a:r>
          </a:p>
        </p:txBody>
      </p:sp>
      <p:pic>
        <p:nvPicPr>
          <p:cNvPr id="6" name="图片 7">
            <a:extLst>
              <a:ext uri="{FF2B5EF4-FFF2-40B4-BE49-F238E27FC236}">
                <a16:creationId xmlns:a16="http://schemas.microsoft.com/office/drawing/2014/main" id="{3D0C526F-81F2-4DD5-A80B-6AD2D29828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899" y="1806325"/>
            <a:ext cx="4600071" cy="306766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D9BDAF-3158-4AC2-9A32-DB14716A41F2}"/>
              </a:ext>
            </a:extLst>
          </p:cNvPr>
          <p:cNvSpPr txBox="1"/>
          <p:nvPr/>
        </p:nvSpPr>
        <p:spPr>
          <a:xfrm>
            <a:off x="6724186" y="2261531"/>
            <a:ext cx="46000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</a:t>
            </a:r>
            <a:r>
              <a:rPr lang="en-MY" altLang="zh-CN" b="1" kern="0" dirty="0" err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onitor</a:t>
            </a: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user internet activities</a:t>
            </a:r>
          </a:p>
          <a:p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Prevent abuse of data</a:t>
            </a:r>
          </a:p>
          <a:p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Exclude banking transaction and payment </a:t>
            </a:r>
          </a:p>
          <a:p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Achieve organizational compliance</a:t>
            </a:r>
          </a:p>
          <a:p>
            <a:endParaRPr lang="en-MY" altLang="zh-CN" sz="18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MY" altLang="zh-CN" sz="18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06442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9CCBC9-D1FF-41C6-A71A-008D6F628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0F95AD-BEF2-4101-8F5F-184F2BB12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497EAC-CFBF-4B6F-A666-C5FD1C99A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B681174C-26FA-432C-A255-71867FF1549E}"/>
              </a:ext>
            </a:extLst>
          </p:cNvPr>
          <p:cNvSpPr/>
          <p:nvPr/>
        </p:nvSpPr>
        <p:spPr>
          <a:xfrm>
            <a:off x="579651" y="196682"/>
            <a:ext cx="53495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Analytics</a:t>
            </a:r>
          </a:p>
        </p:txBody>
      </p:sp>
      <p:sp>
        <p:nvSpPr>
          <p:cNvPr id="7" name="文本框 12">
            <a:extLst>
              <a:ext uri="{FF2B5EF4-FFF2-40B4-BE49-F238E27FC236}">
                <a16:creationId xmlns:a16="http://schemas.microsoft.com/office/drawing/2014/main" id="{3F26F7C9-5F0F-4EFA-9B63-56DA9F0AA120}"/>
              </a:ext>
            </a:extLst>
          </p:cNvPr>
          <p:cNvSpPr txBox="1"/>
          <p:nvPr/>
        </p:nvSpPr>
        <p:spPr>
          <a:xfrm>
            <a:off x="8831136" y="2403988"/>
            <a:ext cx="4289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Report </a:t>
            </a:r>
            <a:r>
              <a:rPr lang="en-MY" altLang="zh-CN" sz="2000" b="1" kern="0" dirty="0" err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Center</a:t>
            </a:r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4ADB38F-9E76-45DA-AA62-ADE323883D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91" y="1471005"/>
            <a:ext cx="7807890" cy="3804958"/>
          </a:xfrm>
          <a:prstGeom prst="rect">
            <a:avLst/>
          </a:prstGeom>
        </p:spPr>
      </p:pic>
      <p:sp>
        <p:nvSpPr>
          <p:cNvPr id="9" name="文本框 13">
            <a:extLst>
              <a:ext uri="{FF2B5EF4-FFF2-40B4-BE49-F238E27FC236}">
                <a16:creationId xmlns:a16="http://schemas.microsoft.com/office/drawing/2014/main" id="{CED70D23-5A05-4436-A5D6-7A85523643F9}"/>
              </a:ext>
            </a:extLst>
          </p:cNvPr>
          <p:cNvSpPr txBox="1"/>
          <p:nvPr/>
        </p:nvSpPr>
        <p:spPr>
          <a:xfrm>
            <a:off x="8801117" y="3111874"/>
            <a:ext cx="2743201" cy="300018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Compliance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AUP Violation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Investigation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96304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D86175-DAA1-4583-9118-9B8F5531F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FDE1B0-A91F-4745-805E-3F4C6F9EC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80FB7E-AF65-448E-B2F9-A2A8D8C99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2205ABAA-7784-46C4-95CD-7BB13E4CCDB4}"/>
              </a:ext>
            </a:extLst>
          </p:cNvPr>
          <p:cNvSpPr/>
          <p:nvPr/>
        </p:nvSpPr>
        <p:spPr>
          <a:xfrm>
            <a:off x="579651" y="196682"/>
            <a:ext cx="53495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Analytics</a:t>
            </a: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72CB9BF7-B47B-4D77-A6D3-70D34A35C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33" y="1306013"/>
            <a:ext cx="7388455" cy="31115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12">
            <a:extLst>
              <a:ext uri="{FF2B5EF4-FFF2-40B4-BE49-F238E27FC236}">
                <a16:creationId xmlns:a16="http://schemas.microsoft.com/office/drawing/2014/main" id="{A821F529-9B33-4C84-BBE2-13F523061FE1}"/>
              </a:ext>
            </a:extLst>
          </p:cNvPr>
          <p:cNvSpPr txBox="1"/>
          <p:nvPr/>
        </p:nvSpPr>
        <p:spPr>
          <a:xfrm>
            <a:off x="8680823" y="1892267"/>
            <a:ext cx="29433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Business Intelligence</a:t>
            </a: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文本框 13">
            <a:extLst>
              <a:ext uri="{FF2B5EF4-FFF2-40B4-BE49-F238E27FC236}">
                <a16:creationId xmlns:a16="http://schemas.microsoft.com/office/drawing/2014/main" id="{39A53C8C-6C9D-430A-A646-1260A9ADD1F2}"/>
              </a:ext>
            </a:extLst>
          </p:cNvPr>
          <p:cNvSpPr txBox="1"/>
          <p:nvPr/>
        </p:nvSpPr>
        <p:spPr>
          <a:xfrm>
            <a:off x="8680823" y="2667573"/>
            <a:ext cx="2743201" cy="15228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Single Pane of Glass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Overall Assessment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9229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B914B4-B5C7-442D-87FC-451A1BD5B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EED01E-0DA4-43A0-A875-994AF7414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675006-0282-4580-A897-438C513A1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 dirty="0"/>
          </a:p>
        </p:txBody>
      </p:sp>
      <p:grpSp>
        <p:nvGrpSpPr>
          <p:cNvPr id="5" name="组合 21">
            <a:extLst>
              <a:ext uri="{FF2B5EF4-FFF2-40B4-BE49-F238E27FC236}">
                <a16:creationId xmlns:a16="http://schemas.microsoft.com/office/drawing/2014/main" id="{44B06513-9C6F-4E00-8A00-88D86F53070D}"/>
              </a:ext>
            </a:extLst>
          </p:cNvPr>
          <p:cNvGrpSpPr/>
          <p:nvPr/>
        </p:nvGrpSpPr>
        <p:grpSpPr>
          <a:xfrm>
            <a:off x="4410908" y="1584713"/>
            <a:ext cx="4600051" cy="3905547"/>
            <a:chOff x="3805562" y="1821621"/>
            <a:chExt cx="5050962" cy="4288380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C5DD229-24B3-4204-A48C-55C8009CD028}"/>
                </a:ext>
              </a:extLst>
            </p:cNvPr>
            <p:cNvGrpSpPr/>
            <p:nvPr/>
          </p:nvGrpSpPr>
          <p:grpSpPr>
            <a:xfrm>
              <a:off x="3805562" y="3290963"/>
              <a:ext cx="4057718" cy="578961"/>
              <a:chOff x="3705163" y="2971576"/>
              <a:chExt cx="4057718" cy="578961"/>
            </a:xfrm>
          </p:grpSpPr>
          <p:sp>
            <p:nvSpPr>
              <p:cNvPr id="37" name="圆角矩形 20">
                <a:extLst>
                  <a:ext uri="{FF2B5EF4-FFF2-40B4-BE49-F238E27FC236}">
                    <a16:creationId xmlns:a16="http://schemas.microsoft.com/office/drawing/2014/main" id="{4C1F0F07-7791-4344-8127-71BEBDBFE7AF}"/>
                  </a:ext>
                </a:extLst>
              </p:cNvPr>
              <p:cNvSpPr/>
              <p:nvPr/>
            </p:nvSpPr>
            <p:spPr>
              <a:xfrm>
                <a:off x="3705163" y="2971576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38" name="图片 3">
                <a:extLst>
                  <a:ext uri="{FF2B5EF4-FFF2-40B4-BE49-F238E27FC236}">
                    <a16:creationId xmlns:a16="http://schemas.microsoft.com/office/drawing/2014/main" id="{A9930457-8725-48EE-B36D-9C7841CC20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37436" y="3090177"/>
                <a:ext cx="373130" cy="373130"/>
              </a:xfrm>
              <a:prstGeom prst="rect">
                <a:avLst/>
              </a:prstGeom>
            </p:spPr>
          </p:pic>
          <p:sp>
            <p:nvSpPr>
              <p:cNvPr id="39" name="文本框 13">
                <a:extLst>
                  <a:ext uri="{FF2B5EF4-FFF2-40B4-BE49-F238E27FC236}">
                    <a16:creationId xmlns:a16="http://schemas.microsoft.com/office/drawing/2014/main" id="{8195463A-4C3D-42F0-8232-F854284EE30E}"/>
                  </a:ext>
                </a:extLst>
              </p:cNvPr>
              <p:cNvSpPr txBox="1"/>
              <p:nvPr/>
            </p:nvSpPr>
            <p:spPr>
              <a:xfrm>
                <a:off x="5081955" y="3113226"/>
                <a:ext cx="1387338" cy="3717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OS</a:t>
                </a:r>
                <a:r>
                  <a:rPr lang="zh-CN" alt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：</a:t>
                </a:r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Win10</a:t>
                </a:r>
              </a:p>
            </p:txBody>
          </p:sp>
          <p:pic>
            <p:nvPicPr>
              <p:cNvPr id="40" name="图片 19">
                <a:extLst>
                  <a:ext uri="{FF2B5EF4-FFF2-40B4-BE49-F238E27FC236}">
                    <a16:creationId xmlns:a16="http://schemas.microsoft.com/office/drawing/2014/main" id="{85BEBC2E-6E27-4FAC-B61F-C6A57D0996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79244" y="3058805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41" name="直接连接符 49">
                <a:extLst>
                  <a:ext uri="{FF2B5EF4-FFF2-40B4-BE49-F238E27FC236}">
                    <a16:creationId xmlns:a16="http://schemas.microsoft.com/office/drawing/2014/main" id="{9E5EDAF5-2174-4DF8-91B4-149AB5FAF21F}"/>
                  </a:ext>
                </a:extLst>
              </p:cNvPr>
              <p:cNvCxnSpPr/>
              <p:nvPr/>
            </p:nvCxnSpPr>
            <p:spPr>
              <a:xfrm>
                <a:off x="4487037" y="2971576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9CCCB939-4A42-4FBE-BF24-37FAB1DF4E1B}"/>
                </a:ext>
              </a:extLst>
            </p:cNvPr>
            <p:cNvGrpSpPr/>
            <p:nvPr/>
          </p:nvGrpSpPr>
          <p:grpSpPr>
            <a:xfrm>
              <a:off x="3805562" y="4021924"/>
              <a:ext cx="4214955" cy="578961"/>
              <a:chOff x="3705163" y="3702537"/>
              <a:chExt cx="4214955" cy="578961"/>
            </a:xfrm>
          </p:grpSpPr>
          <p:sp>
            <p:nvSpPr>
              <p:cNvPr id="32" name="圆角矩形 26">
                <a:extLst>
                  <a:ext uri="{FF2B5EF4-FFF2-40B4-BE49-F238E27FC236}">
                    <a16:creationId xmlns:a16="http://schemas.microsoft.com/office/drawing/2014/main" id="{64FAFDC6-D85A-41BB-A562-29B5D7310078}"/>
                  </a:ext>
                </a:extLst>
              </p:cNvPr>
              <p:cNvSpPr/>
              <p:nvPr/>
            </p:nvSpPr>
            <p:spPr>
              <a:xfrm>
                <a:off x="3705163" y="3702537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33" name="图片 8">
                <a:extLst>
                  <a:ext uri="{FF2B5EF4-FFF2-40B4-BE49-F238E27FC236}">
                    <a16:creationId xmlns:a16="http://schemas.microsoft.com/office/drawing/2014/main" id="{0498AD46-9031-48DB-AED0-8111978D80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37436" y="3784022"/>
                <a:ext cx="409817" cy="409817"/>
              </a:xfrm>
              <a:prstGeom prst="rect">
                <a:avLst/>
              </a:prstGeom>
            </p:spPr>
          </p:pic>
          <p:sp>
            <p:nvSpPr>
              <p:cNvPr id="34" name="文本框 16">
                <a:extLst>
                  <a:ext uri="{FF2B5EF4-FFF2-40B4-BE49-F238E27FC236}">
                    <a16:creationId xmlns:a16="http://schemas.microsoft.com/office/drawing/2014/main" id="{A50613BD-9665-4187-8537-64DB9B868150}"/>
                  </a:ext>
                </a:extLst>
              </p:cNvPr>
              <p:cNvSpPr txBox="1"/>
              <p:nvPr/>
            </p:nvSpPr>
            <p:spPr>
              <a:xfrm>
                <a:off x="5093679" y="3805214"/>
                <a:ext cx="2826439" cy="3717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Process: Running</a:t>
                </a:r>
                <a:endParaRPr 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35" name="图片 22">
                <a:extLst>
                  <a:ext uri="{FF2B5EF4-FFF2-40B4-BE49-F238E27FC236}">
                    <a16:creationId xmlns:a16="http://schemas.microsoft.com/office/drawing/2014/main" id="{BFD79E90-8DC4-4EA8-8B22-A969760227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93849" y="3774434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36" name="直接连接符 24">
                <a:extLst>
                  <a:ext uri="{FF2B5EF4-FFF2-40B4-BE49-F238E27FC236}">
                    <a16:creationId xmlns:a16="http://schemas.microsoft.com/office/drawing/2014/main" id="{61ADBA4B-2F7E-41B2-91AB-B6A0677BA4F3}"/>
                  </a:ext>
                </a:extLst>
              </p:cNvPr>
              <p:cNvCxnSpPr/>
              <p:nvPr/>
            </p:nvCxnSpPr>
            <p:spPr>
              <a:xfrm>
                <a:off x="4487037" y="3702537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07D884F1-B92B-48B2-BB7E-1E4495698EB3}"/>
                </a:ext>
              </a:extLst>
            </p:cNvPr>
            <p:cNvGrpSpPr/>
            <p:nvPr/>
          </p:nvGrpSpPr>
          <p:grpSpPr>
            <a:xfrm>
              <a:off x="3805562" y="4767726"/>
              <a:ext cx="4057718" cy="578961"/>
              <a:chOff x="3705163" y="4448339"/>
              <a:chExt cx="4057718" cy="578961"/>
            </a:xfrm>
          </p:grpSpPr>
          <p:sp>
            <p:nvSpPr>
              <p:cNvPr id="27" name="圆角矩形 27">
                <a:extLst>
                  <a:ext uri="{FF2B5EF4-FFF2-40B4-BE49-F238E27FC236}">
                    <a16:creationId xmlns:a16="http://schemas.microsoft.com/office/drawing/2014/main" id="{FE3E86A1-53EE-480D-8342-BC9609B731A1}"/>
                  </a:ext>
                </a:extLst>
              </p:cNvPr>
              <p:cNvSpPr/>
              <p:nvPr/>
            </p:nvSpPr>
            <p:spPr>
              <a:xfrm>
                <a:off x="3705163" y="4448339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8" name="图片 10">
                <a:extLst>
                  <a:ext uri="{FF2B5EF4-FFF2-40B4-BE49-F238E27FC236}">
                    <a16:creationId xmlns:a16="http://schemas.microsoft.com/office/drawing/2014/main" id="{4EFB473E-9CA0-46EE-AFFD-2B308F6614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89261" y="4578100"/>
                <a:ext cx="357993" cy="357993"/>
              </a:xfrm>
              <a:prstGeom prst="rect">
                <a:avLst/>
              </a:prstGeom>
            </p:spPr>
          </p:pic>
          <p:sp>
            <p:nvSpPr>
              <p:cNvPr id="29" name="文本框 17">
                <a:extLst>
                  <a:ext uri="{FF2B5EF4-FFF2-40B4-BE49-F238E27FC236}">
                    <a16:creationId xmlns:a16="http://schemas.microsoft.com/office/drawing/2014/main" id="{54B4114C-6FAF-4999-997A-66E451A1E6D4}"/>
                  </a:ext>
                </a:extLst>
              </p:cNvPr>
              <p:cNvSpPr txBox="1"/>
              <p:nvPr/>
            </p:nvSpPr>
            <p:spPr>
              <a:xfrm>
                <a:off x="5150567" y="4544409"/>
                <a:ext cx="2212840" cy="3717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File: Does Not Exist</a:t>
                </a:r>
                <a:endParaRPr lang="en-US" sz="1600" b="1" dirty="0">
                  <a:solidFill>
                    <a:srgbClr val="FF0000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30" name="图片 1">
                <a:extLst>
                  <a:ext uri="{FF2B5EF4-FFF2-40B4-BE49-F238E27FC236}">
                    <a16:creationId xmlns:a16="http://schemas.microsoft.com/office/drawing/2014/main" id="{7357ED22-4A0E-4FF1-9537-B8437C0939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85869" y="4538214"/>
                <a:ext cx="397877" cy="397878"/>
              </a:xfrm>
              <a:prstGeom prst="rect">
                <a:avLst/>
              </a:prstGeom>
            </p:spPr>
          </p:pic>
          <p:cxnSp>
            <p:nvCxnSpPr>
              <p:cNvPr id="31" name="直接连接符 25">
                <a:extLst>
                  <a:ext uri="{FF2B5EF4-FFF2-40B4-BE49-F238E27FC236}">
                    <a16:creationId xmlns:a16="http://schemas.microsoft.com/office/drawing/2014/main" id="{7C93EF0A-A103-4799-BB6F-C072B2600524}"/>
                  </a:ext>
                </a:extLst>
              </p:cNvPr>
              <p:cNvCxnSpPr/>
              <p:nvPr/>
            </p:nvCxnSpPr>
            <p:spPr>
              <a:xfrm>
                <a:off x="4487037" y="4448339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62E38DF-416F-4E37-8FE0-4C00C4AFF48E}"/>
                </a:ext>
              </a:extLst>
            </p:cNvPr>
            <p:cNvGrpSpPr/>
            <p:nvPr/>
          </p:nvGrpSpPr>
          <p:grpSpPr>
            <a:xfrm>
              <a:off x="3805562" y="5531040"/>
              <a:ext cx="4119668" cy="578961"/>
              <a:chOff x="3705163" y="5211653"/>
              <a:chExt cx="4119668" cy="578961"/>
            </a:xfrm>
          </p:grpSpPr>
          <p:sp>
            <p:nvSpPr>
              <p:cNvPr id="22" name="圆角矩形 48">
                <a:extLst>
                  <a:ext uri="{FF2B5EF4-FFF2-40B4-BE49-F238E27FC236}">
                    <a16:creationId xmlns:a16="http://schemas.microsoft.com/office/drawing/2014/main" id="{9882FDFE-49CE-46AF-8ABA-D3E0E5BD088A}"/>
                  </a:ext>
                </a:extLst>
              </p:cNvPr>
              <p:cNvSpPr/>
              <p:nvPr/>
            </p:nvSpPr>
            <p:spPr>
              <a:xfrm>
                <a:off x="3705163" y="5211653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3" name="图片 11">
                <a:extLst>
                  <a:ext uri="{FF2B5EF4-FFF2-40B4-BE49-F238E27FC236}">
                    <a16:creationId xmlns:a16="http://schemas.microsoft.com/office/drawing/2014/main" id="{67AA78A4-66E3-47A8-B663-D45752AF61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82601" y="5310835"/>
                <a:ext cx="422124" cy="422124"/>
              </a:xfrm>
              <a:prstGeom prst="rect">
                <a:avLst/>
              </a:prstGeom>
            </p:spPr>
          </p:pic>
          <p:sp>
            <p:nvSpPr>
              <p:cNvPr id="24" name="文本框 18">
                <a:extLst>
                  <a:ext uri="{FF2B5EF4-FFF2-40B4-BE49-F238E27FC236}">
                    <a16:creationId xmlns:a16="http://schemas.microsoft.com/office/drawing/2014/main" id="{FBB6953F-3E95-4247-9699-821CC5E7DBA0}"/>
                  </a:ext>
                </a:extLst>
              </p:cNvPr>
              <p:cNvSpPr txBox="1"/>
              <p:nvPr/>
            </p:nvSpPr>
            <p:spPr>
              <a:xfrm>
                <a:off x="5166675" y="5336027"/>
                <a:ext cx="2658156" cy="3717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Service Pack: Installed</a:t>
                </a:r>
              </a:p>
            </p:txBody>
          </p:sp>
          <p:pic>
            <p:nvPicPr>
              <p:cNvPr id="25" name="图片 23">
                <a:extLst>
                  <a:ext uri="{FF2B5EF4-FFF2-40B4-BE49-F238E27FC236}">
                    <a16:creationId xmlns:a16="http://schemas.microsoft.com/office/drawing/2014/main" id="{22843D24-60EC-4E15-900C-578FD0F142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80599" y="5344838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26" name="直接连接符 28">
                <a:extLst>
                  <a:ext uri="{FF2B5EF4-FFF2-40B4-BE49-F238E27FC236}">
                    <a16:creationId xmlns:a16="http://schemas.microsoft.com/office/drawing/2014/main" id="{B783C486-A336-4F4E-9336-9BCB44BBDA3C}"/>
                  </a:ext>
                </a:extLst>
              </p:cNvPr>
              <p:cNvCxnSpPr/>
              <p:nvPr/>
            </p:nvCxnSpPr>
            <p:spPr>
              <a:xfrm>
                <a:off x="4487037" y="5211653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49D4B90-3EF2-44F3-B7D0-EE82B2D6FDD3}"/>
                </a:ext>
              </a:extLst>
            </p:cNvPr>
            <p:cNvGrpSpPr/>
            <p:nvPr/>
          </p:nvGrpSpPr>
          <p:grpSpPr>
            <a:xfrm>
              <a:off x="3805562" y="1821621"/>
              <a:ext cx="4057718" cy="578961"/>
              <a:chOff x="3705163" y="1502234"/>
              <a:chExt cx="4057718" cy="578961"/>
            </a:xfrm>
          </p:grpSpPr>
          <p:sp>
            <p:nvSpPr>
              <p:cNvPr id="17" name="圆角矩形 20">
                <a:extLst>
                  <a:ext uri="{FF2B5EF4-FFF2-40B4-BE49-F238E27FC236}">
                    <a16:creationId xmlns:a16="http://schemas.microsoft.com/office/drawing/2014/main" id="{05EEF87F-1D36-49E2-AC2C-5E50A1FEA77E}"/>
                  </a:ext>
                </a:extLst>
              </p:cNvPr>
              <p:cNvSpPr/>
              <p:nvPr/>
            </p:nvSpPr>
            <p:spPr>
              <a:xfrm>
                <a:off x="3705163" y="1502234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8" name="图片 3">
                <a:extLst>
                  <a:ext uri="{FF2B5EF4-FFF2-40B4-BE49-F238E27FC236}">
                    <a16:creationId xmlns:a16="http://schemas.microsoft.com/office/drawing/2014/main" id="{DBA112CC-CBDD-4A8C-B5F6-84F705FB62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5780" y="1620835"/>
                <a:ext cx="373130" cy="373130"/>
              </a:xfrm>
              <a:prstGeom prst="rect">
                <a:avLst/>
              </a:prstGeom>
            </p:spPr>
          </p:pic>
          <p:sp>
            <p:nvSpPr>
              <p:cNvPr id="19" name="文本框 13">
                <a:extLst>
                  <a:ext uri="{FF2B5EF4-FFF2-40B4-BE49-F238E27FC236}">
                    <a16:creationId xmlns:a16="http://schemas.microsoft.com/office/drawing/2014/main" id="{DCC27314-1976-41A9-9625-F50FA175BAB0}"/>
                  </a:ext>
                </a:extLst>
              </p:cNvPr>
              <p:cNvSpPr txBox="1"/>
              <p:nvPr/>
            </p:nvSpPr>
            <p:spPr>
              <a:xfrm>
                <a:off x="5101149" y="1628178"/>
                <a:ext cx="2388854" cy="37174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 rtlCol="0" anchor="t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User:</a:t>
                </a:r>
                <a:r>
                  <a:rPr 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等线"/>
                  </a:rPr>
                  <a:t> </a:t>
                </a:r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等线"/>
                  </a:rPr>
                  <a:t>Authentication</a:t>
                </a:r>
                <a:endPara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0" name="图片 19">
                <a:extLst>
                  <a:ext uri="{FF2B5EF4-FFF2-40B4-BE49-F238E27FC236}">
                    <a16:creationId xmlns:a16="http://schemas.microsoft.com/office/drawing/2014/main" id="{7C691F15-DFDA-4F62-A75E-475AB0D3F4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79244" y="1589463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21" name="直接连接符 49">
                <a:extLst>
                  <a:ext uri="{FF2B5EF4-FFF2-40B4-BE49-F238E27FC236}">
                    <a16:creationId xmlns:a16="http://schemas.microsoft.com/office/drawing/2014/main" id="{2DED11C9-5FBC-4FCA-BDA9-04D8FE118B4E}"/>
                  </a:ext>
                </a:extLst>
              </p:cNvPr>
              <p:cNvCxnSpPr/>
              <p:nvPr/>
            </p:nvCxnSpPr>
            <p:spPr>
              <a:xfrm>
                <a:off x="4487037" y="1502234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0A8E671-3EA9-4893-8E13-0A6111EC4B9A}"/>
                </a:ext>
              </a:extLst>
            </p:cNvPr>
            <p:cNvGrpSpPr/>
            <p:nvPr/>
          </p:nvGrpSpPr>
          <p:grpSpPr>
            <a:xfrm>
              <a:off x="3805562" y="2552582"/>
              <a:ext cx="5050962" cy="578961"/>
              <a:chOff x="3705163" y="2233195"/>
              <a:chExt cx="5050962" cy="578961"/>
            </a:xfrm>
          </p:grpSpPr>
          <p:sp>
            <p:nvSpPr>
              <p:cNvPr id="12" name="圆角矩形 26">
                <a:extLst>
                  <a:ext uri="{FF2B5EF4-FFF2-40B4-BE49-F238E27FC236}">
                    <a16:creationId xmlns:a16="http://schemas.microsoft.com/office/drawing/2014/main" id="{B9B50AEA-AE8D-4313-AD28-494B2F543FDB}"/>
                  </a:ext>
                </a:extLst>
              </p:cNvPr>
              <p:cNvSpPr/>
              <p:nvPr/>
            </p:nvSpPr>
            <p:spPr>
              <a:xfrm>
                <a:off x="3705163" y="2233195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3" name="图片 8">
                <a:extLst>
                  <a:ext uri="{FF2B5EF4-FFF2-40B4-BE49-F238E27FC236}">
                    <a16:creationId xmlns:a16="http://schemas.microsoft.com/office/drawing/2014/main" id="{7AB46EE1-B439-4AD1-9A5D-14D53C983B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8327" y="2316108"/>
                <a:ext cx="409817" cy="409817"/>
              </a:xfrm>
              <a:prstGeom prst="rect">
                <a:avLst/>
              </a:prstGeom>
            </p:spPr>
          </p:pic>
          <p:sp>
            <p:nvSpPr>
              <p:cNvPr id="14" name="文本框 16">
                <a:extLst>
                  <a:ext uri="{FF2B5EF4-FFF2-40B4-BE49-F238E27FC236}">
                    <a16:creationId xmlns:a16="http://schemas.microsoft.com/office/drawing/2014/main" id="{93A4F3B2-AAF2-4FFB-AFC4-A50F0B60C59F}"/>
                  </a:ext>
                </a:extLst>
              </p:cNvPr>
              <p:cNvSpPr txBox="1"/>
              <p:nvPr/>
            </p:nvSpPr>
            <p:spPr>
              <a:xfrm>
                <a:off x="5074585" y="2335530"/>
                <a:ext cx="3681540" cy="3717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Access: Authorization</a:t>
                </a:r>
                <a:endParaRPr 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5" name="图片 22">
                <a:extLst>
                  <a:ext uri="{FF2B5EF4-FFF2-40B4-BE49-F238E27FC236}">
                    <a16:creationId xmlns:a16="http://schemas.microsoft.com/office/drawing/2014/main" id="{5959740A-E6E6-40B1-8467-F982808BA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79244" y="2349219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16" name="直接连接符 24">
                <a:extLst>
                  <a:ext uri="{FF2B5EF4-FFF2-40B4-BE49-F238E27FC236}">
                    <a16:creationId xmlns:a16="http://schemas.microsoft.com/office/drawing/2014/main" id="{2386A26C-A401-4818-9EF2-1FCD14A1F325}"/>
                  </a:ext>
                </a:extLst>
              </p:cNvPr>
              <p:cNvCxnSpPr/>
              <p:nvPr/>
            </p:nvCxnSpPr>
            <p:spPr>
              <a:xfrm>
                <a:off x="4487037" y="2233195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</p:grpSp>
      <p:sp>
        <p:nvSpPr>
          <p:cNvPr id="42" name="右箭头 111">
            <a:extLst>
              <a:ext uri="{FF2B5EF4-FFF2-40B4-BE49-F238E27FC236}">
                <a16:creationId xmlns:a16="http://schemas.microsoft.com/office/drawing/2014/main" id="{4146021B-2288-4F65-8405-42FB628EF227}"/>
              </a:ext>
            </a:extLst>
          </p:cNvPr>
          <p:cNvSpPr/>
          <p:nvPr/>
        </p:nvSpPr>
        <p:spPr>
          <a:xfrm>
            <a:off x="8468737" y="3442304"/>
            <a:ext cx="433828" cy="293660"/>
          </a:xfrm>
          <a:prstGeom prst="rightArrow">
            <a:avLst/>
          </a:prstGeom>
          <a:gradFill flip="none" rotWithShape="1">
            <a:gsLst>
              <a:gs pos="0">
                <a:srgbClr val="00B0F0">
                  <a:alpha val="0"/>
                </a:srgbClr>
              </a:gs>
              <a:gs pos="100000">
                <a:srgbClr val="00B0F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右箭头 112">
            <a:extLst>
              <a:ext uri="{FF2B5EF4-FFF2-40B4-BE49-F238E27FC236}">
                <a16:creationId xmlns:a16="http://schemas.microsoft.com/office/drawing/2014/main" id="{7019CD98-7272-4B15-8CFE-CCBD8BF02E9B}"/>
              </a:ext>
            </a:extLst>
          </p:cNvPr>
          <p:cNvSpPr/>
          <p:nvPr/>
        </p:nvSpPr>
        <p:spPr>
          <a:xfrm>
            <a:off x="3596208" y="3399871"/>
            <a:ext cx="520248" cy="352158"/>
          </a:xfrm>
          <a:prstGeom prst="rightArrow">
            <a:avLst/>
          </a:prstGeom>
          <a:gradFill flip="none" rotWithShape="1">
            <a:gsLst>
              <a:gs pos="0">
                <a:srgbClr val="00B0F0">
                  <a:alpha val="0"/>
                </a:srgbClr>
              </a:gs>
              <a:gs pos="100000">
                <a:srgbClr val="00B0F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组合 113">
            <a:extLst>
              <a:ext uri="{FF2B5EF4-FFF2-40B4-BE49-F238E27FC236}">
                <a16:creationId xmlns:a16="http://schemas.microsoft.com/office/drawing/2014/main" id="{5FE9D2E1-A20A-4035-8D24-8F241F15F150}"/>
              </a:ext>
            </a:extLst>
          </p:cNvPr>
          <p:cNvGrpSpPr/>
          <p:nvPr/>
        </p:nvGrpSpPr>
        <p:grpSpPr>
          <a:xfrm>
            <a:off x="883944" y="2343619"/>
            <a:ext cx="2539994" cy="2816819"/>
            <a:chOff x="890881" y="2584676"/>
            <a:chExt cx="2539994" cy="2816819"/>
          </a:xfrm>
        </p:grpSpPr>
        <p:pic>
          <p:nvPicPr>
            <p:cNvPr id="45" name="图片 114">
              <a:extLst>
                <a:ext uri="{FF2B5EF4-FFF2-40B4-BE49-F238E27FC236}">
                  <a16:creationId xmlns:a16="http://schemas.microsoft.com/office/drawing/2014/main" id="{EB0D9E50-8A5B-4505-9131-D15A1F6E5EE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90881" y="2584676"/>
              <a:ext cx="2539994" cy="2403361"/>
            </a:xfrm>
            <a:prstGeom prst="rect">
              <a:avLst/>
            </a:prstGeom>
          </p:spPr>
        </p:pic>
        <p:grpSp>
          <p:nvGrpSpPr>
            <p:cNvPr id="46" name="组合 115">
              <a:extLst>
                <a:ext uri="{FF2B5EF4-FFF2-40B4-BE49-F238E27FC236}">
                  <a16:creationId xmlns:a16="http://schemas.microsoft.com/office/drawing/2014/main" id="{8A393FC5-75F8-4FBE-A561-6ACE9F0EAA71}"/>
                </a:ext>
              </a:extLst>
            </p:cNvPr>
            <p:cNvGrpSpPr/>
            <p:nvPr/>
          </p:nvGrpSpPr>
          <p:grpSpPr>
            <a:xfrm>
              <a:off x="1643595" y="4716367"/>
              <a:ext cx="1003830" cy="271670"/>
              <a:chOff x="2226365" y="5499652"/>
              <a:chExt cx="1003830" cy="271670"/>
            </a:xfrm>
          </p:grpSpPr>
          <p:sp>
            <p:nvSpPr>
              <p:cNvPr id="49" name="圆角矩形 118">
                <a:extLst>
                  <a:ext uri="{FF2B5EF4-FFF2-40B4-BE49-F238E27FC236}">
                    <a16:creationId xmlns:a16="http://schemas.microsoft.com/office/drawing/2014/main" id="{B6B2FA9B-EA28-443A-B32A-2D0C1A1566DB}"/>
                  </a:ext>
                </a:extLst>
              </p:cNvPr>
              <p:cNvSpPr/>
              <p:nvPr/>
            </p:nvSpPr>
            <p:spPr>
              <a:xfrm>
                <a:off x="2226365" y="5499652"/>
                <a:ext cx="1003830" cy="271670"/>
              </a:xfrm>
              <a:prstGeom prst="roundRect">
                <a:avLst/>
              </a:prstGeom>
              <a:solidFill>
                <a:schemeClr val="accent1">
                  <a:alpha val="6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50" name="组合 119">
                <a:extLst>
                  <a:ext uri="{FF2B5EF4-FFF2-40B4-BE49-F238E27FC236}">
                    <a16:creationId xmlns:a16="http://schemas.microsoft.com/office/drawing/2014/main" id="{B675CD0F-5FF5-447D-BD10-5F6C43876C39}"/>
                  </a:ext>
                </a:extLst>
              </p:cNvPr>
              <p:cNvGrpSpPr/>
              <p:nvPr/>
            </p:nvGrpSpPr>
            <p:grpSpPr>
              <a:xfrm>
                <a:off x="2306652" y="5559396"/>
                <a:ext cx="823909" cy="158917"/>
                <a:chOff x="2306652" y="5559396"/>
                <a:chExt cx="1165756" cy="224853"/>
              </a:xfrm>
            </p:grpSpPr>
            <p:sp>
              <p:nvSpPr>
                <p:cNvPr id="51" name="燕尾形 120">
                  <a:extLst>
                    <a:ext uri="{FF2B5EF4-FFF2-40B4-BE49-F238E27FC236}">
                      <a16:creationId xmlns:a16="http://schemas.microsoft.com/office/drawing/2014/main" id="{AFA8B67A-5E03-459C-B7B5-FDC2CA051AAE}"/>
                    </a:ext>
                  </a:extLst>
                </p:cNvPr>
                <p:cNvSpPr/>
                <p:nvPr/>
              </p:nvSpPr>
              <p:spPr>
                <a:xfrm>
                  <a:off x="2306652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2" name="燕尾形 121">
                  <a:extLst>
                    <a:ext uri="{FF2B5EF4-FFF2-40B4-BE49-F238E27FC236}">
                      <a16:creationId xmlns:a16="http://schemas.microsoft.com/office/drawing/2014/main" id="{3DFEE67A-B769-47BE-A754-83C97A18535F}"/>
                    </a:ext>
                  </a:extLst>
                </p:cNvPr>
                <p:cNvSpPr/>
                <p:nvPr/>
              </p:nvSpPr>
              <p:spPr>
                <a:xfrm>
                  <a:off x="2478930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3" name="燕尾形 122">
                  <a:extLst>
                    <a:ext uri="{FF2B5EF4-FFF2-40B4-BE49-F238E27FC236}">
                      <a16:creationId xmlns:a16="http://schemas.microsoft.com/office/drawing/2014/main" id="{7C1CF452-7859-41A2-9900-4D9BFED92E69}"/>
                    </a:ext>
                  </a:extLst>
                </p:cNvPr>
                <p:cNvSpPr/>
                <p:nvPr/>
              </p:nvSpPr>
              <p:spPr>
                <a:xfrm>
                  <a:off x="2637956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4" name="燕尾形 123">
                  <a:extLst>
                    <a:ext uri="{FF2B5EF4-FFF2-40B4-BE49-F238E27FC236}">
                      <a16:creationId xmlns:a16="http://schemas.microsoft.com/office/drawing/2014/main" id="{851150CB-FECC-4593-88F2-BBACB2CC914B}"/>
                    </a:ext>
                  </a:extLst>
                </p:cNvPr>
                <p:cNvSpPr/>
                <p:nvPr/>
              </p:nvSpPr>
              <p:spPr>
                <a:xfrm>
                  <a:off x="2796982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5" name="燕尾形 124">
                  <a:extLst>
                    <a:ext uri="{FF2B5EF4-FFF2-40B4-BE49-F238E27FC236}">
                      <a16:creationId xmlns:a16="http://schemas.microsoft.com/office/drawing/2014/main" id="{5164DCEE-7983-4257-95D8-C525F5A803FD}"/>
                    </a:ext>
                  </a:extLst>
                </p:cNvPr>
                <p:cNvSpPr/>
                <p:nvPr/>
              </p:nvSpPr>
              <p:spPr>
                <a:xfrm>
                  <a:off x="2949382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6" name="燕尾形 125">
                  <a:extLst>
                    <a:ext uri="{FF2B5EF4-FFF2-40B4-BE49-F238E27FC236}">
                      <a16:creationId xmlns:a16="http://schemas.microsoft.com/office/drawing/2014/main" id="{F2D56A2D-E911-4D03-B3B1-CE8189A95498}"/>
                    </a:ext>
                  </a:extLst>
                </p:cNvPr>
                <p:cNvSpPr/>
                <p:nvPr/>
              </p:nvSpPr>
              <p:spPr>
                <a:xfrm>
                  <a:off x="3095155" y="5559396"/>
                  <a:ext cx="224853" cy="224853"/>
                </a:xfrm>
                <a:prstGeom prst="chevron">
                  <a:avLst/>
                </a:prstGeom>
                <a:solidFill>
                  <a:srgbClr val="00B0F0">
                    <a:alpha val="6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7" name="燕尾形 126">
                  <a:extLst>
                    <a:ext uri="{FF2B5EF4-FFF2-40B4-BE49-F238E27FC236}">
                      <a16:creationId xmlns:a16="http://schemas.microsoft.com/office/drawing/2014/main" id="{31F23BE0-FC2E-4D9A-BD9B-53190CD7B48F}"/>
                    </a:ext>
                  </a:extLst>
                </p:cNvPr>
                <p:cNvSpPr/>
                <p:nvPr/>
              </p:nvSpPr>
              <p:spPr>
                <a:xfrm>
                  <a:off x="3247555" y="5559396"/>
                  <a:ext cx="224853" cy="224853"/>
                </a:xfrm>
                <a:prstGeom prst="chevron">
                  <a:avLst/>
                </a:prstGeom>
                <a:solidFill>
                  <a:srgbClr val="00B0F0">
                    <a:alpha val="6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47" name="文本框 116">
              <a:extLst>
                <a:ext uri="{FF2B5EF4-FFF2-40B4-BE49-F238E27FC236}">
                  <a16:creationId xmlns:a16="http://schemas.microsoft.com/office/drawing/2014/main" id="{C2E5802A-1BA6-4182-8CF5-56FDEB5F9786}"/>
                </a:ext>
              </a:extLst>
            </p:cNvPr>
            <p:cNvSpPr txBox="1"/>
            <p:nvPr/>
          </p:nvSpPr>
          <p:spPr>
            <a:xfrm>
              <a:off x="1554803" y="5093718"/>
              <a:ext cx="16116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SCANNING</a:t>
              </a:r>
              <a:r>
                <a:rPr lang="en-US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…</a:t>
              </a:r>
              <a:endParaRPr lang="en-GB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椭圆 117">
              <a:extLst>
                <a:ext uri="{FF2B5EF4-FFF2-40B4-BE49-F238E27FC236}">
                  <a16:creationId xmlns:a16="http://schemas.microsoft.com/office/drawing/2014/main" id="{47383A48-3A17-49F8-91C6-948A427C330B}"/>
                </a:ext>
              </a:extLst>
            </p:cNvPr>
            <p:cNvSpPr/>
            <p:nvPr/>
          </p:nvSpPr>
          <p:spPr>
            <a:xfrm>
              <a:off x="1113183" y="2781793"/>
              <a:ext cx="72315" cy="7231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F103D09-C90E-45E3-997A-88E700A7F4B1}"/>
              </a:ext>
            </a:extLst>
          </p:cNvPr>
          <p:cNvGrpSpPr/>
          <p:nvPr/>
        </p:nvGrpSpPr>
        <p:grpSpPr>
          <a:xfrm>
            <a:off x="9027982" y="1526205"/>
            <a:ext cx="2247044" cy="3964055"/>
            <a:chOff x="8889082" y="1880772"/>
            <a:chExt cx="2247044" cy="3964055"/>
          </a:xfrm>
        </p:grpSpPr>
        <p:grpSp>
          <p:nvGrpSpPr>
            <p:cNvPr id="59" name="组合 66">
              <a:extLst>
                <a:ext uri="{FF2B5EF4-FFF2-40B4-BE49-F238E27FC236}">
                  <a16:creationId xmlns:a16="http://schemas.microsoft.com/office/drawing/2014/main" id="{422371CE-CED5-4D10-A641-736F43A5E619}"/>
                </a:ext>
              </a:extLst>
            </p:cNvPr>
            <p:cNvGrpSpPr/>
            <p:nvPr/>
          </p:nvGrpSpPr>
          <p:grpSpPr>
            <a:xfrm>
              <a:off x="9066598" y="1880772"/>
              <a:ext cx="1873424" cy="3964055"/>
              <a:chOff x="9070035" y="1714066"/>
              <a:chExt cx="1873424" cy="3964055"/>
            </a:xfrm>
          </p:grpSpPr>
          <p:pic>
            <p:nvPicPr>
              <p:cNvPr id="81" name="图片 67">
                <a:extLst>
                  <a:ext uri="{FF2B5EF4-FFF2-40B4-BE49-F238E27FC236}">
                    <a16:creationId xmlns:a16="http://schemas.microsoft.com/office/drawing/2014/main" id="{70D9AD36-012E-4F30-8992-719FD6A3CB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070035" y="1714066"/>
                <a:ext cx="1873424" cy="1124054"/>
              </a:xfrm>
              <a:prstGeom prst="rect">
                <a:avLst/>
              </a:prstGeom>
            </p:spPr>
          </p:pic>
          <p:pic>
            <p:nvPicPr>
              <p:cNvPr id="82" name="图片 68">
                <a:extLst>
                  <a:ext uri="{FF2B5EF4-FFF2-40B4-BE49-F238E27FC236}">
                    <a16:creationId xmlns:a16="http://schemas.microsoft.com/office/drawing/2014/main" id="{0D00D6B7-C08E-40AD-8A52-2BAD517CB0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070035" y="4554067"/>
                <a:ext cx="1873424" cy="1124054"/>
              </a:xfrm>
              <a:prstGeom prst="rect">
                <a:avLst/>
              </a:prstGeom>
            </p:spPr>
          </p:pic>
          <p:pic>
            <p:nvPicPr>
              <p:cNvPr id="83" name="图片 69">
                <a:extLst>
                  <a:ext uri="{FF2B5EF4-FFF2-40B4-BE49-F238E27FC236}">
                    <a16:creationId xmlns:a16="http://schemas.microsoft.com/office/drawing/2014/main" id="{344EAC65-D89A-4F76-B2D4-4E6FFE2A13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070035" y="3189007"/>
                <a:ext cx="1873424" cy="1124054"/>
              </a:xfrm>
              <a:prstGeom prst="rect">
                <a:avLst/>
              </a:prstGeom>
            </p:spPr>
          </p:pic>
          <p:sp>
            <p:nvSpPr>
              <p:cNvPr id="84" name="圆角矩形 71">
                <a:extLst>
                  <a:ext uri="{FF2B5EF4-FFF2-40B4-BE49-F238E27FC236}">
                    <a16:creationId xmlns:a16="http://schemas.microsoft.com/office/drawing/2014/main" id="{1B6A344A-18BD-4872-A685-72BCA06D1150}"/>
                  </a:ext>
                </a:extLst>
              </p:cNvPr>
              <p:cNvSpPr/>
              <p:nvPr/>
            </p:nvSpPr>
            <p:spPr>
              <a:xfrm>
                <a:off x="9247913" y="3766008"/>
                <a:ext cx="340827" cy="31068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85" name="图片 72">
                <a:extLst>
                  <a:ext uri="{FF2B5EF4-FFF2-40B4-BE49-F238E27FC236}">
                    <a16:creationId xmlns:a16="http://schemas.microsoft.com/office/drawing/2014/main" id="{5C0285F2-EC22-439D-B07F-9B8B4A3318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300435" y="3753916"/>
                <a:ext cx="340826" cy="253348"/>
              </a:xfrm>
              <a:prstGeom prst="rect">
                <a:avLst/>
              </a:prstGeom>
            </p:spPr>
          </p:pic>
          <p:pic>
            <p:nvPicPr>
              <p:cNvPr id="86" name="图片 73">
                <a:extLst>
                  <a:ext uri="{FF2B5EF4-FFF2-40B4-BE49-F238E27FC236}">
                    <a16:creationId xmlns:a16="http://schemas.microsoft.com/office/drawing/2014/main" id="{272A3E53-B3D6-41BB-97F8-2D955ED54D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618350" y="3416305"/>
                <a:ext cx="296535" cy="206286"/>
              </a:xfrm>
              <a:prstGeom prst="rect">
                <a:avLst/>
              </a:prstGeom>
            </p:spPr>
          </p:pic>
          <p:pic>
            <p:nvPicPr>
              <p:cNvPr id="87" name="图片 74">
                <a:extLst>
                  <a:ext uri="{FF2B5EF4-FFF2-40B4-BE49-F238E27FC236}">
                    <a16:creationId xmlns:a16="http://schemas.microsoft.com/office/drawing/2014/main" id="{121E67E2-077E-40F2-8445-793264ABEE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0283131" y="3748203"/>
                <a:ext cx="217787" cy="202542"/>
              </a:xfrm>
              <a:prstGeom prst="rect">
                <a:avLst/>
              </a:prstGeom>
            </p:spPr>
          </p:pic>
          <p:pic>
            <p:nvPicPr>
              <p:cNvPr id="88" name="图片 75">
                <a:extLst>
                  <a:ext uri="{FF2B5EF4-FFF2-40B4-BE49-F238E27FC236}">
                    <a16:creationId xmlns:a16="http://schemas.microsoft.com/office/drawing/2014/main" id="{2A957859-C137-4FA2-990E-7CAE17BCE7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674951" y="3804584"/>
                <a:ext cx="501169" cy="121966"/>
              </a:xfrm>
              <a:prstGeom prst="rect">
                <a:avLst/>
              </a:prstGeom>
            </p:spPr>
          </p:pic>
          <p:pic>
            <p:nvPicPr>
              <p:cNvPr id="89" name="图片 76">
                <a:extLst>
                  <a:ext uri="{FF2B5EF4-FFF2-40B4-BE49-F238E27FC236}">
                    <a16:creationId xmlns:a16="http://schemas.microsoft.com/office/drawing/2014/main" id="{B40DA63C-102F-4C3B-8F3B-AFB1EBE1B8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958077" y="3387904"/>
                <a:ext cx="301445" cy="226084"/>
              </a:xfrm>
              <a:prstGeom prst="rect">
                <a:avLst/>
              </a:prstGeom>
            </p:spPr>
          </p:pic>
          <p:pic>
            <p:nvPicPr>
              <p:cNvPr id="90" name="图片 77">
                <a:extLst>
                  <a:ext uri="{FF2B5EF4-FFF2-40B4-BE49-F238E27FC236}">
                    <a16:creationId xmlns:a16="http://schemas.microsoft.com/office/drawing/2014/main" id="{BF11CF02-AAB6-4247-B7D9-331BB7371D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rightnessContrast bright="18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317583" y="4063602"/>
                <a:ext cx="584580" cy="142265"/>
              </a:xfrm>
              <a:prstGeom prst="rect">
                <a:avLst/>
              </a:prstGeom>
            </p:spPr>
          </p:pic>
          <p:pic>
            <p:nvPicPr>
              <p:cNvPr id="91" name="图片 78">
                <a:extLst>
                  <a:ext uri="{FF2B5EF4-FFF2-40B4-BE49-F238E27FC236}">
                    <a16:creationId xmlns:a16="http://schemas.microsoft.com/office/drawing/2014/main" id="{3CC7B187-D4FB-4552-A457-5ED050FFD4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9986182" y="4073744"/>
                <a:ext cx="459868" cy="101101"/>
              </a:xfrm>
              <a:prstGeom prst="rect">
                <a:avLst/>
              </a:prstGeom>
            </p:spPr>
          </p:pic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3073AA85-31EE-454A-AB79-BD47EEE8E659}"/>
                </a:ext>
              </a:extLst>
            </p:cNvPr>
            <p:cNvGrpSpPr/>
            <p:nvPr/>
          </p:nvGrpSpPr>
          <p:grpSpPr>
            <a:xfrm>
              <a:off x="8889082" y="2050750"/>
              <a:ext cx="1691699" cy="1043091"/>
              <a:chOff x="9161404" y="1203937"/>
              <a:chExt cx="2036402" cy="1255632"/>
            </a:xfrm>
          </p:grpSpPr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55BE4033-9C93-42C8-B5BD-63A9B36FAE63}"/>
                  </a:ext>
                </a:extLst>
              </p:cNvPr>
              <p:cNvGrpSpPr/>
              <p:nvPr/>
            </p:nvGrpSpPr>
            <p:grpSpPr>
              <a:xfrm>
                <a:off x="9434250" y="1203937"/>
                <a:ext cx="1308321" cy="1108851"/>
                <a:chOff x="5308113" y="453994"/>
                <a:chExt cx="1875582" cy="1412644"/>
              </a:xfrm>
            </p:grpSpPr>
            <p:pic>
              <p:nvPicPr>
                <p:cNvPr id="78" name="图片 139">
                  <a:extLst>
                    <a:ext uri="{FF2B5EF4-FFF2-40B4-BE49-F238E27FC236}">
                      <a16:creationId xmlns:a16="http://schemas.microsoft.com/office/drawing/2014/main" id="{E934D7CF-2051-48EA-8731-EA3DEB0173F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249842" y="1201018"/>
                  <a:ext cx="933853" cy="665620"/>
                </a:xfrm>
                <a:prstGeom prst="rect">
                  <a:avLst/>
                </a:prstGeom>
              </p:spPr>
            </p:pic>
            <p:pic>
              <p:nvPicPr>
                <p:cNvPr id="79" name="图片 140">
                  <a:extLst>
                    <a:ext uri="{FF2B5EF4-FFF2-40B4-BE49-F238E27FC236}">
                      <a16:creationId xmlns:a16="http://schemas.microsoft.com/office/drawing/2014/main" id="{39D2D625-4706-443A-B961-A13F798A439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308113" y="951735"/>
                  <a:ext cx="1030805" cy="506014"/>
                </a:xfrm>
                <a:prstGeom prst="rect">
                  <a:avLst/>
                </a:prstGeom>
              </p:spPr>
            </p:pic>
            <p:pic>
              <p:nvPicPr>
                <p:cNvPr id="80" name="Picture 4">
                  <a:extLst>
                    <a:ext uri="{FF2B5EF4-FFF2-40B4-BE49-F238E27FC236}">
                      <a16:creationId xmlns:a16="http://schemas.microsoft.com/office/drawing/2014/main" id="{718FD616-9CCD-4AE4-AD70-D80E7EF3DAA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118427" y="453994"/>
                  <a:ext cx="1030805" cy="693462"/>
                </a:xfrm>
                <a:prstGeom prst="rect">
                  <a:avLst/>
                </a:prstGeom>
              </p:spPr>
            </p:pic>
          </p:grpSp>
          <p:pic>
            <p:nvPicPr>
              <p:cNvPr id="73" name="图片 17">
                <a:extLst>
                  <a:ext uri="{FF2B5EF4-FFF2-40B4-BE49-F238E27FC236}">
                    <a16:creationId xmlns:a16="http://schemas.microsoft.com/office/drawing/2014/main" id="{95EE0B15-4347-46B7-BA61-7C40F5E3B7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61404" y="2046964"/>
                <a:ext cx="521970" cy="412605"/>
              </a:xfrm>
              <a:prstGeom prst="rect">
                <a:avLst/>
              </a:prstGeom>
            </p:spPr>
          </p:pic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2910D062-F04E-4D7A-8AC4-6E2EC535FE6C}"/>
                  </a:ext>
                </a:extLst>
              </p:cNvPr>
              <p:cNvGrpSpPr/>
              <p:nvPr/>
            </p:nvGrpSpPr>
            <p:grpSpPr>
              <a:xfrm>
                <a:off x="10736299" y="1602462"/>
                <a:ext cx="461507" cy="444506"/>
                <a:chOff x="2755475" y="4760197"/>
                <a:chExt cx="590227" cy="654529"/>
              </a:xfrm>
            </p:grpSpPr>
            <p:sp>
              <p:nvSpPr>
                <p:cNvPr id="76" name="ïšḻïďê-Oval 27">
                  <a:extLst>
                    <a:ext uri="{FF2B5EF4-FFF2-40B4-BE49-F238E27FC236}">
                      <a16:creationId xmlns:a16="http://schemas.microsoft.com/office/drawing/2014/main" id="{86733724-55CB-4592-AC1D-84F177019E9E}"/>
                    </a:ext>
                  </a:extLst>
                </p:cNvPr>
                <p:cNvSpPr/>
                <p:nvPr/>
              </p:nvSpPr>
              <p:spPr>
                <a:xfrm>
                  <a:off x="2755475" y="4760197"/>
                  <a:ext cx="590227" cy="654529"/>
                </a:xfrm>
                <a:prstGeom prst="ellipse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7" name="Freeform 9">
                  <a:extLst>
                    <a:ext uri="{FF2B5EF4-FFF2-40B4-BE49-F238E27FC236}">
                      <a16:creationId xmlns:a16="http://schemas.microsoft.com/office/drawing/2014/main" id="{F2B3D1C3-DFF3-4C23-B6DC-404002BAE42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07703" y="4912178"/>
                  <a:ext cx="279297" cy="351303"/>
                </a:xfrm>
                <a:custGeom>
                  <a:avLst/>
                  <a:gdLst>
                    <a:gd name="T0" fmla="*/ 204 w 449"/>
                    <a:gd name="T1" fmla="*/ 417 h 575"/>
                    <a:gd name="T2" fmla="*/ 204 w 449"/>
                    <a:gd name="T3" fmla="*/ 417 h 575"/>
                    <a:gd name="T4" fmla="*/ 73 w 449"/>
                    <a:gd name="T5" fmla="*/ 301 h 575"/>
                    <a:gd name="T6" fmla="*/ 108 w 449"/>
                    <a:gd name="T7" fmla="*/ 273 h 575"/>
                    <a:gd name="T8" fmla="*/ 177 w 449"/>
                    <a:gd name="T9" fmla="*/ 324 h 575"/>
                    <a:gd name="T10" fmla="*/ 366 w 449"/>
                    <a:gd name="T11" fmla="*/ 178 h 575"/>
                    <a:gd name="T12" fmla="*/ 379 w 449"/>
                    <a:gd name="T13" fmla="*/ 193 h 575"/>
                    <a:gd name="T14" fmla="*/ 204 w 449"/>
                    <a:gd name="T15" fmla="*/ 417 h 575"/>
                    <a:gd name="T16" fmla="*/ 432 w 449"/>
                    <a:gd name="T17" fmla="*/ 70 h 575"/>
                    <a:gd name="T18" fmla="*/ 432 w 449"/>
                    <a:gd name="T19" fmla="*/ 70 h 575"/>
                    <a:gd name="T20" fmla="*/ 417 w 449"/>
                    <a:gd name="T21" fmla="*/ 71 h 575"/>
                    <a:gd name="T22" fmla="*/ 417 w 449"/>
                    <a:gd name="T23" fmla="*/ 71 h 575"/>
                    <a:gd name="T24" fmla="*/ 237 w 449"/>
                    <a:gd name="T25" fmla="*/ 13 h 575"/>
                    <a:gd name="T26" fmla="*/ 224 w 449"/>
                    <a:gd name="T27" fmla="*/ 0 h 575"/>
                    <a:gd name="T28" fmla="*/ 212 w 449"/>
                    <a:gd name="T29" fmla="*/ 13 h 575"/>
                    <a:gd name="T30" fmla="*/ 17 w 449"/>
                    <a:gd name="T31" fmla="*/ 70 h 575"/>
                    <a:gd name="T32" fmla="*/ 0 w 449"/>
                    <a:gd name="T33" fmla="*/ 70 h 575"/>
                    <a:gd name="T34" fmla="*/ 0 w 449"/>
                    <a:gd name="T35" fmla="*/ 329 h 575"/>
                    <a:gd name="T36" fmla="*/ 218 w 449"/>
                    <a:gd name="T37" fmla="*/ 572 h 575"/>
                    <a:gd name="T38" fmla="*/ 224 w 449"/>
                    <a:gd name="T39" fmla="*/ 575 h 575"/>
                    <a:gd name="T40" fmla="*/ 231 w 449"/>
                    <a:gd name="T41" fmla="*/ 572 h 575"/>
                    <a:gd name="T42" fmla="*/ 449 w 449"/>
                    <a:gd name="T43" fmla="*/ 329 h 575"/>
                    <a:gd name="T44" fmla="*/ 449 w 449"/>
                    <a:gd name="T45" fmla="*/ 70 h 575"/>
                    <a:gd name="T46" fmla="*/ 432 w 449"/>
                    <a:gd name="T47" fmla="*/ 70 h 5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449" h="575">
                      <a:moveTo>
                        <a:pt x="204" y="417"/>
                      </a:moveTo>
                      <a:lnTo>
                        <a:pt x="204" y="417"/>
                      </a:lnTo>
                      <a:lnTo>
                        <a:pt x="73" y="301"/>
                      </a:lnTo>
                      <a:lnTo>
                        <a:pt x="108" y="273"/>
                      </a:lnTo>
                      <a:lnTo>
                        <a:pt x="177" y="324"/>
                      </a:lnTo>
                      <a:cubicBezTo>
                        <a:pt x="177" y="324"/>
                        <a:pt x="273" y="225"/>
                        <a:pt x="366" y="178"/>
                      </a:cubicBezTo>
                      <a:lnTo>
                        <a:pt x="379" y="193"/>
                      </a:lnTo>
                      <a:cubicBezTo>
                        <a:pt x="379" y="193"/>
                        <a:pt x="263" y="289"/>
                        <a:pt x="204" y="417"/>
                      </a:cubicBezTo>
                      <a:close/>
                      <a:moveTo>
                        <a:pt x="432" y="70"/>
                      </a:moveTo>
                      <a:lnTo>
                        <a:pt x="432" y="70"/>
                      </a:lnTo>
                      <a:cubicBezTo>
                        <a:pt x="427" y="70"/>
                        <a:pt x="422" y="71"/>
                        <a:pt x="417" y="71"/>
                      </a:cubicBezTo>
                      <a:lnTo>
                        <a:pt x="417" y="71"/>
                      </a:lnTo>
                      <a:cubicBezTo>
                        <a:pt x="292" y="71"/>
                        <a:pt x="237" y="13"/>
                        <a:pt x="237" y="13"/>
                      </a:cubicBezTo>
                      <a:lnTo>
                        <a:pt x="224" y="0"/>
                      </a:lnTo>
                      <a:lnTo>
                        <a:pt x="212" y="13"/>
                      </a:lnTo>
                      <a:cubicBezTo>
                        <a:pt x="211" y="13"/>
                        <a:pt x="153" y="75"/>
                        <a:pt x="17" y="70"/>
                      </a:cubicBezTo>
                      <a:lnTo>
                        <a:pt x="0" y="70"/>
                      </a:lnTo>
                      <a:lnTo>
                        <a:pt x="0" y="329"/>
                      </a:lnTo>
                      <a:cubicBezTo>
                        <a:pt x="0" y="397"/>
                        <a:pt x="22" y="496"/>
                        <a:pt x="218" y="572"/>
                      </a:cubicBezTo>
                      <a:lnTo>
                        <a:pt x="224" y="575"/>
                      </a:lnTo>
                      <a:lnTo>
                        <a:pt x="231" y="572"/>
                      </a:lnTo>
                      <a:cubicBezTo>
                        <a:pt x="427" y="496"/>
                        <a:pt x="449" y="397"/>
                        <a:pt x="449" y="329"/>
                      </a:cubicBezTo>
                      <a:lnTo>
                        <a:pt x="449" y="70"/>
                      </a:lnTo>
                      <a:lnTo>
                        <a:pt x="432" y="70"/>
                      </a:lnTo>
                      <a:close/>
                    </a:path>
                  </a:pathLst>
                </a:custGeom>
                <a:noFill/>
                <a:ln w="1905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CE2CB735-6C19-4278-A9E1-2E1FCFB51413}"/>
                  </a:ext>
                </a:extLst>
              </p:cNvPr>
              <p:cNvSpPr/>
              <p:nvPr/>
            </p:nvSpPr>
            <p:spPr>
              <a:xfrm>
                <a:off x="10320068" y="1999756"/>
                <a:ext cx="231930" cy="85252"/>
              </a:xfrm>
              <a:prstGeom prst="rect">
                <a:avLst/>
              </a:prstGeom>
              <a:solidFill>
                <a:srgbClr val="EAF1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rtlCol="0" anchor="ctr" anchorCtr="1"/>
              <a:lstStyle/>
              <a:p>
                <a:r>
                  <a:rPr lang="en-US" sz="600" b="1" dirty="0">
                    <a:solidFill>
                      <a:schemeClr val="tx1"/>
                    </a:solidFill>
                  </a:rPr>
                  <a:t>VDI</a:t>
                </a:r>
              </a:p>
            </p:txBody>
          </p:sp>
        </p:grpSp>
        <p:grpSp>
          <p:nvGrpSpPr>
            <p:cNvPr id="62" name="组合 105">
              <a:extLst>
                <a:ext uri="{FF2B5EF4-FFF2-40B4-BE49-F238E27FC236}">
                  <a16:creationId xmlns:a16="http://schemas.microsoft.com/office/drawing/2014/main" id="{C7D4A12D-2F8A-4034-92CB-D596DD54DA93}"/>
                </a:ext>
              </a:extLst>
            </p:cNvPr>
            <p:cNvGrpSpPr/>
            <p:nvPr/>
          </p:nvGrpSpPr>
          <p:grpSpPr>
            <a:xfrm>
              <a:off x="10716202" y="3968728"/>
              <a:ext cx="372823" cy="372823"/>
              <a:chOff x="6699930" y="2962157"/>
              <a:chExt cx="592630" cy="592630"/>
            </a:xfrm>
          </p:grpSpPr>
          <p:pic>
            <p:nvPicPr>
              <p:cNvPr id="65" name="图片 106">
                <a:extLst>
                  <a:ext uri="{FF2B5EF4-FFF2-40B4-BE49-F238E27FC236}">
                    <a16:creationId xmlns:a16="http://schemas.microsoft.com/office/drawing/2014/main" id="{51655D83-F630-42D1-8331-7854FEDB1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6699930" y="2962157"/>
                <a:ext cx="592630" cy="592630"/>
              </a:xfrm>
              <a:prstGeom prst="rect">
                <a:avLst/>
              </a:prstGeom>
            </p:spPr>
          </p:pic>
          <p:sp>
            <p:nvSpPr>
              <p:cNvPr id="66" name="椭圆 107">
                <a:extLst>
                  <a:ext uri="{FF2B5EF4-FFF2-40B4-BE49-F238E27FC236}">
                    <a16:creationId xmlns:a16="http://schemas.microsoft.com/office/drawing/2014/main" id="{0A845BBF-69A5-41F1-8DB5-B6DF33BF4C7C}"/>
                  </a:ext>
                </a:extLst>
              </p:cNvPr>
              <p:cNvSpPr/>
              <p:nvPr/>
            </p:nvSpPr>
            <p:spPr>
              <a:xfrm>
                <a:off x="6862410" y="3091826"/>
                <a:ext cx="267665" cy="346653"/>
              </a:xfrm>
              <a:prstGeom prst="ellipse">
                <a:avLst/>
              </a:prstGeom>
              <a:solidFill>
                <a:srgbClr val="060D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67" name="组合 108">
                <a:extLst>
                  <a:ext uri="{FF2B5EF4-FFF2-40B4-BE49-F238E27FC236}">
                    <a16:creationId xmlns:a16="http://schemas.microsoft.com/office/drawing/2014/main" id="{DD8653AE-129C-4C5D-9170-2156CB501B33}"/>
                  </a:ext>
                </a:extLst>
              </p:cNvPr>
              <p:cNvGrpSpPr/>
              <p:nvPr/>
            </p:nvGrpSpPr>
            <p:grpSpPr>
              <a:xfrm>
                <a:off x="6905858" y="3147053"/>
                <a:ext cx="184875" cy="227104"/>
                <a:chOff x="1858963" y="3360738"/>
                <a:chExt cx="569912" cy="700088"/>
              </a:xfrm>
              <a:solidFill>
                <a:srgbClr val="FFFFFF"/>
              </a:solidFill>
            </p:grpSpPr>
            <p:sp>
              <p:nvSpPr>
                <p:cNvPr id="68" name="Freeform 118">
                  <a:extLst>
                    <a:ext uri="{FF2B5EF4-FFF2-40B4-BE49-F238E27FC236}">
                      <a16:creationId xmlns:a16="http://schemas.microsoft.com/office/drawing/2014/main" id="{4853D2C4-D7ED-4909-A1BD-8AF708DC17F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858963" y="3360738"/>
                  <a:ext cx="569912" cy="700088"/>
                </a:xfrm>
                <a:custGeom>
                  <a:avLst/>
                  <a:gdLst>
                    <a:gd name="T0" fmla="*/ 109 w 149"/>
                    <a:gd name="T1" fmla="*/ 46 h 184"/>
                    <a:gd name="T2" fmla="*/ 74 w 149"/>
                    <a:gd name="T3" fmla="*/ 12 h 184"/>
                    <a:gd name="T4" fmla="*/ 40 w 149"/>
                    <a:gd name="T5" fmla="*/ 46 h 184"/>
                    <a:gd name="T6" fmla="*/ 40 w 149"/>
                    <a:gd name="T7" fmla="*/ 69 h 184"/>
                    <a:gd name="T8" fmla="*/ 109 w 149"/>
                    <a:gd name="T9" fmla="*/ 69 h 184"/>
                    <a:gd name="T10" fmla="*/ 109 w 149"/>
                    <a:gd name="T11" fmla="*/ 46 h 184"/>
                    <a:gd name="T12" fmla="*/ 126 w 149"/>
                    <a:gd name="T13" fmla="*/ 69 h 184"/>
                    <a:gd name="T14" fmla="*/ 142 w 149"/>
                    <a:gd name="T15" fmla="*/ 76 h 184"/>
                    <a:gd name="T16" fmla="*/ 149 w 149"/>
                    <a:gd name="T17" fmla="*/ 92 h 184"/>
                    <a:gd name="T18" fmla="*/ 149 w 149"/>
                    <a:gd name="T19" fmla="*/ 161 h 184"/>
                    <a:gd name="T20" fmla="*/ 142 w 149"/>
                    <a:gd name="T21" fmla="*/ 177 h 184"/>
                    <a:gd name="T22" fmla="*/ 126 w 149"/>
                    <a:gd name="T23" fmla="*/ 184 h 184"/>
                    <a:gd name="T24" fmla="*/ 23 w 149"/>
                    <a:gd name="T25" fmla="*/ 184 h 184"/>
                    <a:gd name="T26" fmla="*/ 7 w 149"/>
                    <a:gd name="T27" fmla="*/ 177 h 184"/>
                    <a:gd name="T28" fmla="*/ 0 w 149"/>
                    <a:gd name="T29" fmla="*/ 161 h 184"/>
                    <a:gd name="T30" fmla="*/ 0 w 149"/>
                    <a:gd name="T31" fmla="*/ 92 h 184"/>
                    <a:gd name="T32" fmla="*/ 7 w 149"/>
                    <a:gd name="T33" fmla="*/ 76 h 184"/>
                    <a:gd name="T34" fmla="*/ 23 w 149"/>
                    <a:gd name="T35" fmla="*/ 69 h 184"/>
                    <a:gd name="T36" fmla="*/ 29 w 149"/>
                    <a:gd name="T37" fmla="*/ 69 h 184"/>
                    <a:gd name="T38" fmla="*/ 29 w 149"/>
                    <a:gd name="T39" fmla="*/ 46 h 184"/>
                    <a:gd name="T40" fmla="*/ 74 w 149"/>
                    <a:gd name="T41" fmla="*/ 0 h 184"/>
                    <a:gd name="T42" fmla="*/ 120 w 149"/>
                    <a:gd name="T43" fmla="*/ 46 h 184"/>
                    <a:gd name="T44" fmla="*/ 120 w 149"/>
                    <a:gd name="T45" fmla="*/ 69 h 184"/>
                    <a:gd name="T46" fmla="*/ 126 w 149"/>
                    <a:gd name="T47" fmla="*/ 69 h 184"/>
                    <a:gd name="T48" fmla="*/ 137 w 149"/>
                    <a:gd name="T49" fmla="*/ 161 h 184"/>
                    <a:gd name="T50" fmla="*/ 137 w 149"/>
                    <a:gd name="T51" fmla="*/ 92 h 184"/>
                    <a:gd name="T52" fmla="*/ 126 w 149"/>
                    <a:gd name="T53" fmla="*/ 80 h 184"/>
                    <a:gd name="T54" fmla="*/ 23 w 149"/>
                    <a:gd name="T55" fmla="*/ 80 h 184"/>
                    <a:gd name="T56" fmla="*/ 15 w 149"/>
                    <a:gd name="T57" fmla="*/ 84 h 184"/>
                    <a:gd name="T58" fmla="*/ 11 w 149"/>
                    <a:gd name="T59" fmla="*/ 92 h 184"/>
                    <a:gd name="T60" fmla="*/ 11 w 149"/>
                    <a:gd name="T61" fmla="*/ 161 h 184"/>
                    <a:gd name="T62" fmla="*/ 23 w 149"/>
                    <a:gd name="T63" fmla="*/ 172 h 184"/>
                    <a:gd name="T64" fmla="*/ 126 w 149"/>
                    <a:gd name="T65" fmla="*/ 172 h 184"/>
                    <a:gd name="T66" fmla="*/ 137 w 149"/>
                    <a:gd name="T67" fmla="*/ 161 h 184"/>
                    <a:gd name="T68" fmla="*/ 137 w 149"/>
                    <a:gd name="T69" fmla="*/ 161 h 184"/>
                    <a:gd name="T70" fmla="*/ 137 w 149"/>
                    <a:gd name="T71" fmla="*/ 161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49" h="184">
                      <a:moveTo>
                        <a:pt x="109" y="46"/>
                      </a:moveTo>
                      <a:cubicBezTo>
                        <a:pt x="109" y="27"/>
                        <a:pt x="93" y="12"/>
                        <a:pt x="74" y="12"/>
                      </a:cubicBezTo>
                      <a:cubicBezTo>
                        <a:pt x="55" y="12"/>
                        <a:pt x="40" y="27"/>
                        <a:pt x="40" y="46"/>
                      </a:cubicBezTo>
                      <a:cubicBezTo>
                        <a:pt x="40" y="69"/>
                        <a:pt x="40" y="69"/>
                        <a:pt x="40" y="69"/>
                      </a:cubicBezTo>
                      <a:cubicBezTo>
                        <a:pt x="109" y="69"/>
                        <a:pt x="109" y="69"/>
                        <a:pt x="109" y="69"/>
                      </a:cubicBezTo>
                      <a:lnTo>
                        <a:pt x="109" y="46"/>
                      </a:lnTo>
                      <a:close/>
                      <a:moveTo>
                        <a:pt x="126" y="69"/>
                      </a:moveTo>
                      <a:cubicBezTo>
                        <a:pt x="132" y="69"/>
                        <a:pt x="138" y="71"/>
                        <a:pt x="142" y="76"/>
                      </a:cubicBezTo>
                      <a:cubicBezTo>
                        <a:pt x="147" y="80"/>
                        <a:pt x="149" y="86"/>
                        <a:pt x="149" y="92"/>
                      </a:cubicBezTo>
                      <a:cubicBezTo>
                        <a:pt x="149" y="161"/>
                        <a:pt x="149" y="161"/>
                        <a:pt x="149" y="161"/>
                      </a:cubicBezTo>
                      <a:cubicBezTo>
                        <a:pt x="149" y="167"/>
                        <a:pt x="147" y="173"/>
                        <a:pt x="142" y="177"/>
                      </a:cubicBezTo>
                      <a:cubicBezTo>
                        <a:pt x="138" y="181"/>
                        <a:pt x="132" y="184"/>
                        <a:pt x="126" y="184"/>
                      </a:cubicBezTo>
                      <a:cubicBezTo>
                        <a:pt x="23" y="184"/>
                        <a:pt x="23" y="184"/>
                        <a:pt x="23" y="184"/>
                      </a:cubicBezTo>
                      <a:cubicBezTo>
                        <a:pt x="17" y="184"/>
                        <a:pt x="11" y="181"/>
                        <a:pt x="7" y="177"/>
                      </a:cubicBezTo>
                      <a:cubicBezTo>
                        <a:pt x="2" y="173"/>
                        <a:pt x="0" y="167"/>
                        <a:pt x="0" y="161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86"/>
                        <a:pt x="2" y="80"/>
                        <a:pt x="7" y="76"/>
                      </a:cubicBezTo>
                      <a:cubicBezTo>
                        <a:pt x="11" y="71"/>
                        <a:pt x="17" y="69"/>
                        <a:pt x="23" y="69"/>
                      </a:cubicBezTo>
                      <a:cubicBezTo>
                        <a:pt x="29" y="69"/>
                        <a:pt x="29" y="69"/>
                        <a:pt x="29" y="69"/>
                      </a:cubicBezTo>
                      <a:cubicBezTo>
                        <a:pt x="29" y="46"/>
                        <a:pt x="29" y="46"/>
                        <a:pt x="29" y="46"/>
                      </a:cubicBezTo>
                      <a:cubicBezTo>
                        <a:pt x="29" y="21"/>
                        <a:pt x="49" y="0"/>
                        <a:pt x="74" y="0"/>
                      </a:cubicBezTo>
                      <a:cubicBezTo>
                        <a:pt x="100" y="0"/>
                        <a:pt x="120" y="21"/>
                        <a:pt x="120" y="46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26" y="69"/>
                      </a:lnTo>
                      <a:close/>
                      <a:moveTo>
                        <a:pt x="137" y="161"/>
                      </a:moveTo>
                      <a:cubicBezTo>
                        <a:pt x="137" y="92"/>
                        <a:pt x="137" y="92"/>
                        <a:pt x="137" y="92"/>
                      </a:cubicBezTo>
                      <a:cubicBezTo>
                        <a:pt x="137" y="86"/>
                        <a:pt x="132" y="80"/>
                        <a:pt x="126" y="80"/>
                      </a:cubicBezTo>
                      <a:cubicBezTo>
                        <a:pt x="23" y="80"/>
                        <a:pt x="23" y="80"/>
                        <a:pt x="23" y="80"/>
                      </a:cubicBezTo>
                      <a:cubicBezTo>
                        <a:pt x="20" y="80"/>
                        <a:pt x="17" y="82"/>
                        <a:pt x="15" y="84"/>
                      </a:cubicBezTo>
                      <a:cubicBezTo>
                        <a:pt x="13" y="86"/>
                        <a:pt x="11" y="89"/>
                        <a:pt x="11" y="92"/>
                      </a:cubicBezTo>
                      <a:cubicBezTo>
                        <a:pt x="11" y="161"/>
                        <a:pt x="11" y="161"/>
                        <a:pt x="11" y="161"/>
                      </a:cubicBezTo>
                      <a:cubicBezTo>
                        <a:pt x="11" y="167"/>
                        <a:pt x="17" y="172"/>
                        <a:pt x="23" y="172"/>
                      </a:cubicBezTo>
                      <a:cubicBezTo>
                        <a:pt x="126" y="172"/>
                        <a:pt x="126" y="172"/>
                        <a:pt x="126" y="172"/>
                      </a:cubicBezTo>
                      <a:cubicBezTo>
                        <a:pt x="132" y="172"/>
                        <a:pt x="137" y="167"/>
                        <a:pt x="137" y="161"/>
                      </a:cubicBezTo>
                      <a:close/>
                      <a:moveTo>
                        <a:pt x="137" y="161"/>
                      </a:moveTo>
                      <a:cubicBezTo>
                        <a:pt x="137" y="161"/>
                        <a:pt x="137" y="161"/>
                        <a:pt x="137" y="161"/>
                      </a:cubicBezTo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19">
                  <a:extLst>
                    <a:ext uri="{FF2B5EF4-FFF2-40B4-BE49-F238E27FC236}">
                      <a16:creationId xmlns:a16="http://schemas.microsoft.com/office/drawing/2014/main" id="{4A0C26C6-828D-44AF-BD38-32154B6B96E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097088" y="3752850"/>
                  <a:ext cx="95250" cy="174625"/>
                </a:xfrm>
                <a:custGeom>
                  <a:avLst/>
                  <a:gdLst>
                    <a:gd name="T0" fmla="*/ 7 w 25"/>
                    <a:gd name="T1" fmla="*/ 22 h 46"/>
                    <a:gd name="T2" fmla="*/ 7 w 25"/>
                    <a:gd name="T3" fmla="*/ 40 h 46"/>
                    <a:gd name="T4" fmla="*/ 12 w 25"/>
                    <a:gd name="T5" fmla="*/ 46 h 46"/>
                    <a:gd name="T6" fmla="*/ 18 w 25"/>
                    <a:gd name="T7" fmla="*/ 40 h 46"/>
                    <a:gd name="T8" fmla="*/ 18 w 25"/>
                    <a:gd name="T9" fmla="*/ 22 h 46"/>
                    <a:gd name="T10" fmla="*/ 24 w 25"/>
                    <a:gd name="T11" fmla="*/ 9 h 46"/>
                    <a:gd name="T12" fmla="*/ 12 w 25"/>
                    <a:gd name="T13" fmla="*/ 0 h 46"/>
                    <a:gd name="T14" fmla="*/ 1 w 25"/>
                    <a:gd name="T15" fmla="*/ 9 h 46"/>
                    <a:gd name="T16" fmla="*/ 7 w 25"/>
                    <a:gd name="T17" fmla="*/ 22 h 46"/>
                    <a:gd name="T18" fmla="*/ 7 w 25"/>
                    <a:gd name="T19" fmla="*/ 22 h 46"/>
                    <a:gd name="T20" fmla="*/ 7 w 25"/>
                    <a:gd name="T21" fmla="*/ 2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5" h="46">
                      <a:moveTo>
                        <a:pt x="7" y="22"/>
                      </a:moveTo>
                      <a:cubicBezTo>
                        <a:pt x="7" y="40"/>
                        <a:pt x="7" y="40"/>
                        <a:pt x="7" y="40"/>
                      </a:cubicBezTo>
                      <a:cubicBezTo>
                        <a:pt x="7" y="44"/>
                        <a:pt x="9" y="46"/>
                        <a:pt x="12" y="46"/>
                      </a:cubicBezTo>
                      <a:cubicBezTo>
                        <a:pt x="16" y="46"/>
                        <a:pt x="18" y="44"/>
                        <a:pt x="18" y="40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23" y="19"/>
                        <a:pt x="25" y="14"/>
                        <a:pt x="24" y="9"/>
                      </a:cubicBezTo>
                      <a:cubicBezTo>
                        <a:pt x="22" y="4"/>
                        <a:pt x="18" y="0"/>
                        <a:pt x="12" y="0"/>
                      </a:cubicBezTo>
                      <a:cubicBezTo>
                        <a:pt x="7" y="0"/>
                        <a:pt x="3" y="4"/>
                        <a:pt x="1" y="9"/>
                      </a:cubicBezTo>
                      <a:cubicBezTo>
                        <a:pt x="0" y="14"/>
                        <a:pt x="2" y="19"/>
                        <a:pt x="7" y="22"/>
                      </a:cubicBezTo>
                      <a:close/>
                      <a:moveTo>
                        <a:pt x="7" y="22"/>
                      </a:moveTo>
                      <a:cubicBezTo>
                        <a:pt x="7" y="22"/>
                        <a:pt x="7" y="22"/>
                        <a:pt x="7" y="22"/>
                      </a:cubicBezTo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63" name="椭圆 119">
              <a:extLst>
                <a:ext uri="{FF2B5EF4-FFF2-40B4-BE49-F238E27FC236}">
                  <a16:creationId xmlns:a16="http://schemas.microsoft.com/office/drawing/2014/main" id="{DC2C24AA-B6FC-455A-98E1-E65C367ED47D}"/>
                </a:ext>
              </a:extLst>
            </p:cNvPr>
            <p:cNvSpPr/>
            <p:nvPr/>
          </p:nvSpPr>
          <p:spPr>
            <a:xfrm>
              <a:off x="10674452" y="2411911"/>
              <a:ext cx="461674" cy="461674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4" name="图片 17">
              <a:extLst>
                <a:ext uri="{FF2B5EF4-FFF2-40B4-BE49-F238E27FC236}">
                  <a16:creationId xmlns:a16="http://schemas.microsoft.com/office/drawing/2014/main" id="{45B4B09B-5097-4D3D-BFE2-F28CA8CC8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1217" y="2507111"/>
              <a:ext cx="308632" cy="243967"/>
            </a:xfrm>
            <a:prstGeom prst="rect">
              <a:avLst/>
            </a:prstGeom>
          </p:spPr>
        </p:pic>
      </p:grpSp>
      <p:sp>
        <p:nvSpPr>
          <p:cNvPr id="92" name="矩形 9">
            <a:extLst>
              <a:ext uri="{FF2B5EF4-FFF2-40B4-BE49-F238E27FC236}">
                <a16:creationId xmlns:a16="http://schemas.microsoft.com/office/drawing/2014/main" id="{AD537B5A-112E-4A3E-ACED-AC0F92051F7F}"/>
              </a:ext>
            </a:extLst>
          </p:cNvPr>
          <p:cNvSpPr/>
          <p:nvPr/>
        </p:nvSpPr>
        <p:spPr>
          <a:xfrm>
            <a:off x="579651" y="196682"/>
            <a:ext cx="77716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IAG – Synergy with Endpoint Secure</a:t>
            </a:r>
          </a:p>
        </p:txBody>
      </p:sp>
      <p:pic>
        <p:nvPicPr>
          <p:cNvPr id="93" name="Picture 92">
            <a:extLst>
              <a:ext uri="{FF2B5EF4-FFF2-40B4-BE49-F238E27FC236}">
                <a16:creationId xmlns:a16="http://schemas.microsoft.com/office/drawing/2014/main" id="{0D4B5518-7147-480D-8720-6FADB94955DD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9180" y="4584956"/>
            <a:ext cx="663239" cy="68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57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3FDF79-5537-4998-8FA6-FE0DA476DD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68887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19B1FD-4061-4084-A4AE-CB7FDFD3C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8887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BA0FF5-A51C-45AD-BC36-3BB6A7B95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68887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24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95C7AB77-1D49-46F0-B247-6E48E72B745E}"/>
              </a:ext>
            </a:extLst>
          </p:cNvPr>
          <p:cNvSpPr/>
          <p:nvPr/>
        </p:nvSpPr>
        <p:spPr>
          <a:xfrm>
            <a:off x="579651" y="196682"/>
            <a:ext cx="51122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IAG – XDDR Synergy</a:t>
            </a:r>
          </a:p>
        </p:txBody>
      </p:sp>
      <p:sp>
        <p:nvSpPr>
          <p:cNvPr id="86" name="Google Shape;1307;p95">
            <a:extLst>
              <a:ext uri="{FF2B5EF4-FFF2-40B4-BE49-F238E27FC236}">
                <a16:creationId xmlns:a16="http://schemas.microsoft.com/office/drawing/2014/main" id="{9070B18C-C391-45FC-A250-C204CF3D7DF3}"/>
              </a:ext>
            </a:extLst>
          </p:cNvPr>
          <p:cNvSpPr/>
          <p:nvPr/>
        </p:nvSpPr>
        <p:spPr>
          <a:xfrm>
            <a:off x="739431" y="4385448"/>
            <a:ext cx="10677506" cy="1896358"/>
          </a:xfrm>
          <a:prstGeom prst="roundRect">
            <a:avLst>
              <a:gd name="adj" fmla="val 6870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9525" cap="flat" cmpd="sng"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7" name="椭圆 27">
            <a:extLst>
              <a:ext uri="{FF2B5EF4-FFF2-40B4-BE49-F238E27FC236}">
                <a16:creationId xmlns:a16="http://schemas.microsoft.com/office/drawing/2014/main" id="{E9870C8A-4385-49BC-AE32-82019A711902}"/>
              </a:ext>
            </a:extLst>
          </p:cNvPr>
          <p:cNvSpPr/>
          <p:nvPr/>
        </p:nvSpPr>
        <p:spPr>
          <a:xfrm>
            <a:off x="1923447" y="1521352"/>
            <a:ext cx="2488316" cy="2379816"/>
          </a:xfrm>
          <a:prstGeom prst="ellipse">
            <a:avLst/>
          </a:prstGeom>
          <a:solidFill>
            <a:srgbClr val="00B0F0">
              <a:alpha val="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08BC678D-0C1D-488C-B74C-0BB1BA7D2375}"/>
              </a:ext>
            </a:extLst>
          </p:cNvPr>
          <p:cNvGrpSpPr/>
          <p:nvPr/>
        </p:nvGrpSpPr>
        <p:grpSpPr>
          <a:xfrm>
            <a:off x="2537749" y="2040274"/>
            <a:ext cx="1191064" cy="1249807"/>
            <a:chOff x="1290879" y="3179532"/>
            <a:chExt cx="2181338" cy="2198584"/>
          </a:xfrm>
        </p:grpSpPr>
        <p:grpSp>
          <p:nvGrpSpPr>
            <p:cNvPr id="89" name="组合 24">
              <a:extLst>
                <a:ext uri="{FF2B5EF4-FFF2-40B4-BE49-F238E27FC236}">
                  <a16:creationId xmlns:a16="http://schemas.microsoft.com/office/drawing/2014/main" id="{1261BF0B-090E-4925-94E4-879B180FABCB}"/>
                </a:ext>
              </a:extLst>
            </p:cNvPr>
            <p:cNvGrpSpPr/>
            <p:nvPr/>
          </p:nvGrpSpPr>
          <p:grpSpPr>
            <a:xfrm>
              <a:off x="1428958" y="3407864"/>
              <a:ext cx="1905178" cy="1805674"/>
              <a:chOff x="2144939" y="2073364"/>
              <a:chExt cx="2190110" cy="2190110"/>
            </a:xfrm>
          </p:grpSpPr>
          <p:sp>
            <p:nvSpPr>
              <p:cNvPr id="92" name="椭圆 27">
                <a:extLst>
                  <a:ext uri="{FF2B5EF4-FFF2-40B4-BE49-F238E27FC236}">
                    <a16:creationId xmlns:a16="http://schemas.microsoft.com/office/drawing/2014/main" id="{CD508172-347C-463A-9D64-11D8E03D2DE1}"/>
                  </a:ext>
                </a:extLst>
              </p:cNvPr>
              <p:cNvSpPr/>
              <p:nvPr/>
            </p:nvSpPr>
            <p:spPr>
              <a:xfrm>
                <a:off x="2144939" y="2073364"/>
                <a:ext cx="2190110" cy="2190110"/>
              </a:xfrm>
              <a:prstGeom prst="ellipse">
                <a:avLst/>
              </a:prstGeom>
              <a:solidFill>
                <a:srgbClr val="00B0F0">
                  <a:alpha val="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3" name="椭圆 28">
                <a:extLst>
                  <a:ext uri="{FF2B5EF4-FFF2-40B4-BE49-F238E27FC236}">
                    <a16:creationId xmlns:a16="http://schemas.microsoft.com/office/drawing/2014/main" id="{243A6C47-5A8F-49F5-97ED-932573822B76}"/>
                  </a:ext>
                </a:extLst>
              </p:cNvPr>
              <p:cNvSpPr/>
              <p:nvPr/>
            </p:nvSpPr>
            <p:spPr>
              <a:xfrm>
                <a:off x="2445430" y="2373857"/>
                <a:ext cx="1589127" cy="1589127"/>
              </a:xfrm>
              <a:prstGeom prst="ellipse">
                <a:avLst/>
              </a:prstGeom>
              <a:solidFill>
                <a:srgbClr val="00B0F0">
                  <a:alpha val="12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/>
              </a:p>
            </p:txBody>
          </p:sp>
        </p:grpSp>
        <p:sp>
          <p:nvSpPr>
            <p:cNvPr id="90" name="椭圆 26">
              <a:extLst>
                <a:ext uri="{FF2B5EF4-FFF2-40B4-BE49-F238E27FC236}">
                  <a16:creationId xmlns:a16="http://schemas.microsoft.com/office/drawing/2014/main" id="{539AB347-EC40-4426-AF37-577E516FEBBC}"/>
                </a:ext>
              </a:extLst>
            </p:cNvPr>
            <p:cNvSpPr/>
            <p:nvPr/>
          </p:nvSpPr>
          <p:spPr>
            <a:xfrm>
              <a:off x="1290879" y="3179532"/>
              <a:ext cx="2181338" cy="2198584"/>
            </a:xfrm>
            <a:prstGeom prst="ellipse">
              <a:avLst/>
            </a:prstGeom>
            <a:noFill/>
            <a:ln w="9525"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91" name="图片 29">
              <a:extLst>
                <a:ext uri="{FF2B5EF4-FFF2-40B4-BE49-F238E27FC236}">
                  <a16:creationId xmlns:a16="http://schemas.microsoft.com/office/drawing/2014/main" id="{0846FDD6-2FCC-408B-83CA-C171041C94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5568" y="3666098"/>
              <a:ext cx="2106649" cy="949046"/>
            </a:xfrm>
            <a:prstGeom prst="rect">
              <a:avLst/>
            </a:prstGeom>
          </p:spPr>
        </p:pic>
      </p:grpSp>
      <p:pic>
        <p:nvPicPr>
          <p:cNvPr id="94" name="图片 48">
            <a:extLst>
              <a:ext uri="{FF2B5EF4-FFF2-40B4-BE49-F238E27FC236}">
                <a16:creationId xmlns:a16="http://schemas.microsoft.com/office/drawing/2014/main" id="{6BCE8CBE-404C-495C-9672-1302815018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972" y="5032890"/>
            <a:ext cx="687205" cy="673819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id="{376F13AC-7766-4A8F-81DD-E1FF03F14D48}"/>
              </a:ext>
            </a:extLst>
          </p:cNvPr>
          <p:cNvSpPr txBox="1"/>
          <p:nvPr/>
        </p:nvSpPr>
        <p:spPr>
          <a:xfrm>
            <a:off x="5464667" y="4465977"/>
            <a:ext cx="14466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Remote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96B4E0FB-931D-4C0F-98E5-258235B26D88}"/>
              </a:ext>
            </a:extLst>
          </p:cNvPr>
          <p:cNvSpPr txBox="1"/>
          <p:nvPr/>
        </p:nvSpPr>
        <p:spPr>
          <a:xfrm>
            <a:off x="9265214" y="3943532"/>
            <a:ext cx="14907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Cloud/SaaS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59E9E367-D0A0-486F-AA94-50DA5309E0E3}"/>
              </a:ext>
            </a:extLst>
          </p:cNvPr>
          <p:cNvSpPr txBox="1"/>
          <p:nvPr/>
        </p:nvSpPr>
        <p:spPr>
          <a:xfrm>
            <a:off x="119678" y="2343114"/>
            <a:ext cx="1719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>
                <a:solidFill>
                  <a:schemeClr val="bg1"/>
                </a:solidFill>
                <a:cs typeface="Arial" panose="020B0604020202020204" pitchFamily="34" charset="0"/>
              </a:rPr>
              <a:t>Security Infrastructure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877CD943-6BA7-49CC-B323-267859E8E8A5}"/>
              </a:ext>
            </a:extLst>
          </p:cNvPr>
          <p:cNvSpPr txBox="1"/>
          <p:nvPr/>
        </p:nvSpPr>
        <p:spPr>
          <a:xfrm>
            <a:off x="8865238" y="2469721"/>
            <a:ext cx="22298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Public/Private HCI</a:t>
            </a:r>
          </a:p>
        </p:txBody>
      </p:sp>
      <p:sp>
        <p:nvSpPr>
          <p:cNvPr id="99" name="Arrow: Up-Down 98">
            <a:extLst>
              <a:ext uri="{FF2B5EF4-FFF2-40B4-BE49-F238E27FC236}">
                <a16:creationId xmlns:a16="http://schemas.microsoft.com/office/drawing/2014/main" id="{1968646A-8154-4B3C-BD0C-0CF429B53562}"/>
              </a:ext>
            </a:extLst>
          </p:cNvPr>
          <p:cNvSpPr/>
          <p:nvPr/>
        </p:nvSpPr>
        <p:spPr>
          <a:xfrm rot="10800000">
            <a:off x="4030031" y="4028349"/>
            <a:ext cx="233586" cy="829942"/>
          </a:xfrm>
          <a:prstGeom prst="up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1400" dirty="0">
              <a:latin typeface="Century Gothic" panose="020B0502020202020204" pitchFamily="34" charset="0"/>
            </a:endParaRPr>
          </a:p>
        </p:txBody>
      </p:sp>
      <p:grpSp>
        <p:nvGrpSpPr>
          <p:cNvPr id="100" name="组合 9">
            <a:extLst>
              <a:ext uri="{FF2B5EF4-FFF2-40B4-BE49-F238E27FC236}">
                <a16:creationId xmlns:a16="http://schemas.microsoft.com/office/drawing/2014/main" id="{E551EB52-0C87-447E-A860-FAE1ACB71951}"/>
              </a:ext>
            </a:extLst>
          </p:cNvPr>
          <p:cNvGrpSpPr/>
          <p:nvPr/>
        </p:nvGrpSpPr>
        <p:grpSpPr>
          <a:xfrm>
            <a:off x="1401541" y="5583741"/>
            <a:ext cx="2318947" cy="325213"/>
            <a:chOff x="1401541" y="6068965"/>
            <a:chExt cx="2618871" cy="294160"/>
          </a:xfrm>
        </p:grpSpPr>
        <p:sp>
          <p:nvSpPr>
            <p:cNvPr id="101" name="椭圆 61">
              <a:extLst>
                <a:ext uri="{FF2B5EF4-FFF2-40B4-BE49-F238E27FC236}">
                  <a16:creationId xmlns:a16="http://schemas.microsoft.com/office/drawing/2014/main" id="{A51C4D47-C413-4CA9-8331-475FB6964FD9}"/>
                </a:ext>
              </a:extLst>
            </p:cNvPr>
            <p:cNvSpPr/>
            <p:nvPr/>
          </p:nvSpPr>
          <p:spPr>
            <a:xfrm>
              <a:off x="1401541" y="6090345"/>
              <a:ext cx="2618871" cy="272780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椭圆 63">
              <a:extLst>
                <a:ext uri="{FF2B5EF4-FFF2-40B4-BE49-F238E27FC236}">
                  <a16:creationId xmlns:a16="http://schemas.microsoft.com/office/drawing/2014/main" id="{3D0CBBCC-46CC-4540-A946-88AB24B33BFD}"/>
                </a:ext>
              </a:extLst>
            </p:cNvPr>
            <p:cNvSpPr/>
            <p:nvPr/>
          </p:nvSpPr>
          <p:spPr>
            <a:xfrm>
              <a:off x="1710505" y="6068965"/>
              <a:ext cx="1923493" cy="219317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3" name="组合 68">
            <a:extLst>
              <a:ext uri="{FF2B5EF4-FFF2-40B4-BE49-F238E27FC236}">
                <a16:creationId xmlns:a16="http://schemas.microsoft.com/office/drawing/2014/main" id="{43AA36BB-A0E0-409A-95FE-3A89D6A1AFBF}"/>
              </a:ext>
            </a:extLst>
          </p:cNvPr>
          <p:cNvGrpSpPr/>
          <p:nvPr/>
        </p:nvGrpSpPr>
        <p:grpSpPr>
          <a:xfrm>
            <a:off x="4860889" y="5583741"/>
            <a:ext cx="2318947" cy="325213"/>
            <a:chOff x="1401541" y="6068965"/>
            <a:chExt cx="2618871" cy="294160"/>
          </a:xfrm>
        </p:grpSpPr>
        <p:sp>
          <p:nvSpPr>
            <p:cNvPr id="104" name="椭圆 81">
              <a:extLst>
                <a:ext uri="{FF2B5EF4-FFF2-40B4-BE49-F238E27FC236}">
                  <a16:creationId xmlns:a16="http://schemas.microsoft.com/office/drawing/2014/main" id="{6E9B11DB-AAB5-40F3-902C-22774F7E06EF}"/>
                </a:ext>
              </a:extLst>
            </p:cNvPr>
            <p:cNvSpPr/>
            <p:nvPr/>
          </p:nvSpPr>
          <p:spPr>
            <a:xfrm>
              <a:off x="1401541" y="6090345"/>
              <a:ext cx="2618871" cy="272780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椭圆 85">
              <a:extLst>
                <a:ext uri="{FF2B5EF4-FFF2-40B4-BE49-F238E27FC236}">
                  <a16:creationId xmlns:a16="http://schemas.microsoft.com/office/drawing/2014/main" id="{3465FC26-236C-4870-A64D-12849332E542}"/>
                </a:ext>
              </a:extLst>
            </p:cNvPr>
            <p:cNvSpPr/>
            <p:nvPr/>
          </p:nvSpPr>
          <p:spPr>
            <a:xfrm>
              <a:off x="1710505" y="6068965"/>
              <a:ext cx="1923493" cy="219317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6" name="Picture 3">
            <a:extLst>
              <a:ext uri="{FF2B5EF4-FFF2-40B4-BE49-F238E27FC236}">
                <a16:creationId xmlns:a16="http://schemas.microsoft.com/office/drawing/2014/main" id="{79032812-708B-4AEA-B1F9-F2BE56D62F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511" y="4950311"/>
            <a:ext cx="870940" cy="873530"/>
          </a:xfrm>
          <a:prstGeom prst="rect">
            <a:avLst/>
          </a:prstGeom>
        </p:spPr>
      </p:pic>
      <p:grpSp>
        <p:nvGrpSpPr>
          <p:cNvPr id="109" name="组合 92">
            <a:extLst>
              <a:ext uri="{FF2B5EF4-FFF2-40B4-BE49-F238E27FC236}">
                <a16:creationId xmlns:a16="http://schemas.microsoft.com/office/drawing/2014/main" id="{ED9EF918-1A13-4FB4-B57E-4165F939B9D7}"/>
              </a:ext>
            </a:extLst>
          </p:cNvPr>
          <p:cNvGrpSpPr/>
          <p:nvPr/>
        </p:nvGrpSpPr>
        <p:grpSpPr>
          <a:xfrm>
            <a:off x="8128913" y="5583741"/>
            <a:ext cx="2318947" cy="325213"/>
            <a:chOff x="1401541" y="6068965"/>
            <a:chExt cx="2618871" cy="294160"/>
          </a:xfrm>
        </p:grpSpPr>
        <p:sp>
          <p:nvSpPr>
            <p:cNvPr id="116" name="椭圆 93">
              <a:extLst>
                <a:ext uri="{FF2B5EF4-FFF2-40B4-BE49-F238E27FC236}">
                  <a16:creationId xmlns:a16="http://schemas.microsoft.com/office/drawing/2014/main" id="{E23B6532-9CF4-4860-A933-CFC941EFA6C7}"/>
                </a:ext>
              </a:extLst>
            </p:cNvPr>
            <p:cNvSpPr/>
            <p:nvPr/>
          </p:nvSpPr>
          <p:spPr>
            <a:xfrm>
              <a:off x="1401541" y="6090345"/>
              <a:ext cx="2618871" cy="272780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椭圆 94">
              <a:extLst>
                <a:ext uri="{FF2B5EF4-FFF2-40B4-BE49-F238E27FC236}">
                  <a16:creationId xmlns:a16="http://schemas.microsoft.com/office/drawing/2014/main" id="{A72C4C09-9ED8-498D-AEF2-10D221F07499}"/>
                </a:ext>
              </a:extLst>
            </p:cNvPr>
            <p:cNvSpPr/>
            <p:nvPr/>
          </p:nvSpPr>
          <p:spPr>
            <a:xfrm>
              <a:off x="1710505" y="6068965"/>
              <a:ext cx="1923493" cy="219317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25" name="图片 76">
            <a:extLst>
              <a:ext uri="{FF2B5EF4-FFF2-40B4-BE49-F238E27FC236}">
                <a16:creationId xmlns:a16="http://schemas.microsoft.com/office/drawing/2014/main" id="{976D4B3E-2A2F-4A20-A2FB-1A48E27A51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433" y="5182395"/>
            <a:ext cx="438700" cy="534397"/>
          </a:xfrm>
          <a:prstGeom prst="rect">
            <a:avLst/>
          </a:prstGeom>
        </p:spPr>
      </p:pic>
      <p:sp>
        <p:nvSpPr>
          <p:cNvPr id="126" name="椭圆 16">
            <a:extLst>
              <a:ext uri="{FF2B5EF4-FFF2-40B4-BE49-F238E27FC236}">
                <a16:creationId xmlns:a16="http://schemas.microsoft.com/office/drawing/2014/main" id="{339EDC09-7AA3-4BE9-B251-8BC4630BB3A5}"/>
              </a:ext>
            </a:extLst>
          </p:cNvPr>
          <p:cNvSpPr/>
          <p:nvPr/>
        </p:nvSpPr>
        <p:spPr>
          <a:xfrm>
            <a:off x="2944087" y="3401476"/>
            <a:ext cx="461674" cy="46167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椭圆 119">
            <a:extLst>
              <a:ext uri="{FF2B5EF4-FFF2-40B4-BE49-F238E27FC236}">
                <a16:creationId xmlns:a16="http://schemas.microsoft.com/office/drawing/2014/main" id="{A46A8E3E-E4D9-4CAE-8006-4774328F60F1}"/>
              </a:ext>
            </a:extLst>
          </p:cNvPr>
          <p:cNvSpPr/>
          <p:nvPr/>
        </p:nvSpPr>
        <p:spPr>
          <a:xfrm>
            <a:off x="2081714" y="2070827"/>
            <a:ext cx="461674" cy="46167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椭圆 120">
            <a:extLst>
              <a:ext uri="{FF2B5EF4-FFF2-40B4-BE49-F238E27FC236}">
                <a16:creationId xmlns:a16="http://schemas.microsoft.com/office/drawing/2014/main" id="{937AA35D-96D7-4E35-97A8-528A4650BDDA}"/>
              </a:ext>
            </a:extLst>
          </p:cNvPr>
          <p:cNvSpPr/>
          <p:nvPr/>
        </p:nvSpPr>
        <p:spPr>
          <a:xfrm>
            <a:off x="3788594" y="2070827"/>
            <a:ext cx="461674" cy="46167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Arc 52">
            <a:extLst>
              <a:ext uri="{FF2B5EF4-FFF2-40B4-BE49-F238E27FC236}">
                <a16:creationId xmlns:a16="http://schemas.microsoft.com/office/drawing/2014/main" id="{C422A8F5-9161-4CBC-9668-02E0E52AD869}"/>
              </a:ext>
            </a:extLst>
          </p:cNvPr>
          <p:cNvSpPr/>
          <p:nvPr/>
        </p:nvSpPr>
        <p:spPr>
          <a:xfrm rot="13500000">
            <a:off x="2136270" y="2986838"/>
            <a:ext cx="613750" cy="243228"/>
          </a:xfrm>
          <a:custGeom>
            <a:avLst/>
            <a:gdLst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3" fmla="*/ 528692 w 1057384"/>
              <a:gd name="connsiteY3" fmla="*/ 347792 h 695584"/>
              <a:gd name="connsiteX4" fmla="*/ 461032 w 1057384"/>
              <a:gd name="connsiteY4" fmla="*/ 2860 h 695584"/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596351 w 779207"/>
              <a:gd name="connsiteY2" fmla="*/ 347792 h 388933"/>
              <a:gd name="connsiteX3" fmla="*/ 67660 w 779207"/>
              <a:gd name="connsiteY3" fmla="*/ 347792 h 388933"/>
              <a:gd name="connsiteX4" fmla="*/ 0 w 779207"/>
              <a:gd name="connsiteY4" fmla="*/ 2860 h 388933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779207 w 779207"/>
              <a:gd name="connsiteY2" fmla="*/ 388933 h 388933"/>
              <a:gd name="connsiteX0" fmla="*/ 224621 w 1003828"/>
              <a:gd name="connsiteY0" fmla="*/ 2860 h 388933"/>
              <a:gd name="connsiteX1" fmla="*/ 543968 w 1003828"/>
              <a:gd name="connsiteY1" fmla="*/ 41939 h 388933"/>
              <a:gd name="connsiteX2" fmla="*/ 820972 w 1003828"/>
              <a:gd name="connsiteY2" fmla="*/ 347792 h 388933"/>
              <a:gd name="connsiteX3" fmla="*/ 292281 w 1003828"/>
              <a:gd name="connsiteY3" fmla="*/ 347792 h 388933"/>
              <a:gd name="connsiteX4" fmla="*/ 224621 w 1003828"/>
              <a:gd name="connsiteY4" fmla="*/ 2860 h 388933"/>
              <a:gd name="connsiteX0" fmla="*/ 0 w 1003828"/>
              <a:gd name="connsiteY0" fmla="*/ 30911 h 388933"/>
              <a:gd name="connsiteX1" fmla="*/ 543968 w 1003828"/>
              <a:gd name="connsiteY1" fmla="*/ 41939 h 388933"/>
              <a:gd name="connsiteX2" fmla="*/ 1003828 w 1003828"/>
              <a:gd name="connsiteY2" fmla="*/ 388933 h 388933"/>
              <a:gd name="connsiteX0" fmla="*/ 224621 w 1003828"/>
              <a:gd name="connsiteY0" fmla="*/ 12055 h 398128"/>
              <a:gd name="connsiteX1" fmla="*/ 543968 w 1003828"/>
              <a:gd name="connsiteY1" fmla="*/ 51134 h 398128"/>
              <a:gd name="connsiteX2" fmla="*/ 820972 w 1003828"/>
              <a:gd name="connsiteY2" fmla="*/ 356987 h 398128"/>
              <a:gd name="connsiteX3" fmla="*/ 292281 w 1003828"/>
              <a:gd name="connsiteY3" fmla="*/ 356987 h 398128"/>
              <a:gd name="connsiteX4" fmla="*/ 224621 w 1003828"/>
              <a:gd name="connsiteY4" fmla="*/ 12055 h 398128"/>
              <a:gd name="connsiteX0" fmla="*/ 0 w 1003828"/>
              <a:gd name="connsiteY0" fmla="*/ 40106 h 398128"/>
              <a:gd name="connsiteX1" fmla="*/ 593048 w 1003828"/>
              <a:gd name="connsiteY1" fmla="*/ 11529 h 398128"/>
              <a:gd name="connsiteX2" fmla="*/ 1003828 w 1003828"/>
              <a:gd name="connsiteY2" fmla="*/ 398128 h 398128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47894 w 1027101"/>
              <a:gd name="connsiteY0" fmla="*/ 14828 h 400901"/>
              <a:gd name="connsiteX1" fmla="*/ 567241 w 1027101"/>
              <a:gd name="connsiteY1" fmla="*/ 53907 h 400901"/>
              <a:gd name="connsiteX2" fmla="*/ 844245 w 1027101"/>
              <a:gd name="connsiteY2" fmla="*/ 359760 h 400901"/>
              <a:gd name="connsiteX3" fmla="*/ 315554 w 1027101"/>
              <a:gd name="connsiteY3" fmla="*/ 359760 h 400901"/>
              <a:gd name="connsiteX4" fmla="*/ 247894 w 1027101"/>
              <a:gd name="connsiteY4" fmla="*/ 14828 h 400901"/>
              <a:gd name="connsiteX0" fmla="*/ 0 w 1027101"/>
              <a:gd name="connsiteY0" fmla="*/ 107502 h 400901"/>
              <a:gd name="connsiteX1" fmla="*/ 616321 w 1027101"/>
              <a:gd name="connsiteY1" fmla="*/ 14302 h 400901"/>
              <a:gd name="connsiteX2" fmla="*/ 1027101 w 1027101"/>
              <a:gd name="connsiteY2" fmla="*/ 400901 h 400901"/>
              <a:gd name="connsiteX0" fmla="*/ 247894 w 1027101"/>
              <a:gd name="connsiteY0" fmla="*/ 20965 h 407038"/>
              <a:gd name="connsiteX1" fmla="*/ 567241 w 1027101"/>
              <a:gd name="connsiteY1" fmla="*/ 60044 h 407038"/>
              <a:gd name="connsiteX2" fmla="*/ 844245 w 1027101"/>
              <a:gd name="connsiteY2" fmla="*/ 365897 h 407038"/>
              <a:gd name="connsiteX3" fmla="*/ 315554 w 1027101"/>
              <a:gd name="connsiteY3" fmla="*/ 365897 h 407038"/>
              <a:gd name="connsiteX4" fmla="*/ 247894 w 1027101"/>
              <a:gd name="connsiteY4" fmla="*/ 20965 h 407038"/>
              <a:gd name="connsiteX0" fmla="*/ 0 w 1027101"/>
              <a:gd name="connsiteY0" fmla="*/ 113639 h 407038"/>
              <a:gd name="connsiteX1" fmla="*/ 616321 w 1027101"/>
              <a:gd name="connsiteY1" fmla="*/ 20439 h 407038"/>
              <a:gd name="connsiteX2" fmla="*/ 1027101 w 1027101"/>
              <a:gd name="connsiteY2" fmla="*/ 407038 h 407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7101" h="407038" stroke="0" extrusionOk="0">
                <a:moveTo>
                  <a:pt x="247894" y="20965"/>
                </a:moveTo>
                <a:cubicBezTo>
                  <a:pt x="357939" y="11624"/>
                  <a:pt x="469663" y="25296"/>
                  <a:pt x="567241" y="60044"/>
                </a:cubicBezTo>
                <a:cubicBezTo>
                  <a:pt x="737913" y="120822"/>
                  <a:pt x="844246" y="238228"/>
                  <a:pt x="844245" y="365897"/>
                </a:cubicBezTo>
                <a:lnTo>
                  <a:pt x="315554" y="365897"/>
                </a:lnTo>
                <a:lnTo>
                  <a:pt x="247894" y="20965"/>
                </a:lnTo>
                <a:close/>
              </a:path>
              <a:path w="1027101" h="407038" fill="none">
                <a:moveTo>
                  <a:pt x="0" y="113639"/>
                </a:moveTo>
                <a:cubicBezTo>
                  <a:pt x="122222" y="42418"/>
                  <a:pt x="363565" y="-38745"/>
                  <a:pt x="616321" y="20439"/>
                </a:cubicBezTo>
                <a:cubicBezTo>
                  <a:pt x="876592" y="94391"/>
                  <a:pt x="1027102" y="279369"/>
                  <a:pt x="1027101" y="407038"/>
                </a:cubicBezTo>
              </a:path>
            </a:pathLst>
          </a:cu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9" name="Arc 52">
            <a:extLst>
              <a:ext uri="{FF2B5EF4-FFF2-40B4-BE49-F238E27FC236}">
                <a16:creationId xmlns:a16="http://schemas.microsoft.com/office/drawing/2014/main" id="{07B40F20-B715-47B6-B5FE-964DED6DAADC}"/>
              </a:ext>
            </a:extLst>
          </p:cNvPr>
          <p:cNvSpPr/>
          <p:nvPr/>
        </p:nvSpPr>
        <p:spPr>
          <a:xfrm rot="20700000">
            <a:off x="2808744" y="1751961"/>
            <a:ext cx="649072" cy="262374"/>
          </a:xfrm>
          <a:custGeom>
            <a:avLst/>
            <a:gdLst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3" fmla="*/ 528692 w 1057384"/>
              <a:gd name="connsiteY3" fmla="*/ 347792 h 695584"/>
              <a:gd name="connsiteX4" fmla="*/ 461032 w 1057384"/>
              <a:gd name="connsiteY4" fmla="*/ 2860 h 695584"/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596351 w 779207"/>
              <a:gd name="connsiteY2" fmla="*/ 347792 h 388933"/>
              <a:gd name="connsiteX3" fmla="*/ 67660 w 779207"/>
              <a:gd name="connsiteY3" fmla="*/ 347792 h 388933"/>
              <a:gd name="connsiteX4" fmla="*/ 0 w 779207"/>
              <a:gd name="connsiteY4" fmla="*/ 2860 h 388933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779207 w 779207"/>
              <a:gd name="connsiteY2" fmla="*/ 388933 h 388933"/>
              <a:gd name="connsiteX0" fmla="*/ 224621 w 1003828"/>
              <a:gd name="connsiteY0" fmla="*/ 2860 h 388933"/>
              <a:gd name="connsiteX1" fmla="*/ 543968 w 1003828"/>
              <a:gd name="connsiteY1" fmla="*/ 41939 h 388933"/>
              <a:gd name="connsiteX2" fmla="*/ 820972 w 1003828"/>
              <a:gd name="connsiteY2" fmla="*/ 347792 h 388933"/>
              <a:gd name="connsiteX3" fmla="*/ 292281 w 1003828"/>
              <a:gd name="connsiteY3" fmla="*/ 347792 h 388933"/>
              <a:gd name="connsiteX4" fmla="*/ 224621 w 1003828"/>
              <a:gd name="connsiteY4" fmla="*/ 2860 h 388933"/>
              <a:gd name="connsiteX0" fmla="*/ 0 w 1003828"/>
              <a:gd name="connsiteY0" fmla="*/ 30911 h 388933"/>
              <a:gd name="connsiteX1" fmla="*/ 543968 w 1003828"/>
              <a:gd name="connsiteY1" fmla="*/ 41939 h 388933"/>
              <a:gd name="connsiteX2" fmla="*/ 1003828 w 1003828"/>
              <a:gd name="connsiteY2" fmla="*/ 388933 h 388933"/>
              <a:gd name="connsiteX0" fmla="*/ 224621 w 1003828"/>
              <a:gd name="connsiteY0" fmla="*/ 12055 h 398128"/>
              <a:gd name="connsiteX1" fmla="*/ 543968 w 1003828"/>
              <a:gd name="connsiteY1" fmla="*/ 51134 h 398128"/>
              <a:gd name="connsiteX2" fmla="*/ 820972 w 1003828"/>
              <a:gd name="connsiteY2" fmla="*/ 356987 h 398128"/>
              <a:gd name="connsiteX3" fmla="*/ 292281 w 1003828"/>
              <a:gd name="connsiteY3" fmla="*/ 356987 h 398128"/>
              <a:gd name="connsiteX4" fmla="*/ 224621 w 1003828"/>
              <a:gd name="connsiteY4" fmla="*/ 12055 h 398128"/>
              <a:gd name="connsiteX0" fmla="*/ 0 w 1003828"/>
              <a:gd name="connsiteY0" fmla="*/ 40106 h 398128"/>
              <a:gd name="connsiteX1" fmla="*/ 593048 w 1003828"/>
              <a:gd name="connsiteY1" fmla="*/ 11529 h 398128"/>
              <a:gd name="connsiteX2" fmla="*/ 1003828 w 1003828"/>
              <a:gd name="connsiteY2" fmla="*/ 398128 h 398128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47894 w 1027101"/>
              <a:gd name="connsiteY0" fmla="*/ 14828 h 400901"/>
              <a:gd name="connsiteX1" fmla="*/ 567241 w 1027101"/>
              <a:gd name="connsiteY1" fmla="*/ 53907 h 400901"/>
              <a:gd name="connsiteX2" fmla="*/ 844245 w 1027101"/>
              <a:gd name="connsiteY2" fmla="*/ 359760 h 400901"/>
              <a:gd name="connsiteX3" fmla="*/ 315554 w 1027101"/>
              <a:gd name="connsiteY3" fmla="*/ 359760 h 400901"/>
              <a:gd name="connsiteX4" fmla="*/ 247894 w 1027101"/>
              <a:gd name="connsiteY4" fmla="*/ 14828 h 400901"/>
              <a:gd name="connsiteX0" fmla="*/ 0 w 1027101"/>
              <a:gd name="connsiteY0" fmla="*/ 107502 h 400901"/>
              <a:gd name="connsiteX1" fmla="*/ 616321 w 1027101"/>
              <a:gd name="connsiteY1" fmla="*/ 14302 h 400901"/>
              <a:gd name="connsiteX2" fmla="*/ 1027101 w 1027101"/>
              <a:gd name="connsiteY2" fmla="*/ 400901 h 400901"/>
              <a:gd name="connsiteX0" fmla="*/ 247894 w 1027101"/>
              <a:gd name="connsiteY0" fmla="*/ 20965 h 407038"/>
              <a:gd name="connsiteX1" fmla="*/ 567241 w 1027101"/>
              <a:gd name="connsiteY1" fmla="*/ 60044 h 407038"/>
              <a:gd name="connsiteX2" fmla="*/ 844245 w 1027101"/>
              <a:gd name="connsiteY2" fmla="*/ 365897 h 407038"/>
              <a:gd name="connsiteX3" fmla="*/ 315554 w 1027101"/>
              <a:gd name="connsiteY3" fmla="*/ 365897 h 407038"/>
              <a:gd name="connsiteX4" fmla="*/ 247894 w 1027101"/>
              <a:gd name="connsiteY4" fmla="*/ 20965 h 407038"/>
              <a:gd name="connsiteX0" fmla="*/ 0 w 1027101"/>
              <a:gd name="connsiteY0" fmla="*/ 113639 h 407038"/>
              <a:gd name="connsiteX1" fmla="*/ 616321 w 1027101"/>
              <a:gd name="connsiteY1" fmla="*/ 20439 h 407038"/>
              <a:gd name="connsiteX2" fmla="*/ 1027101 w 1027101"/>
              <a:gd name="connsiteY2" fmla="*/ 407038 h 407038"/>
              <a:gd name="connsiteX0" fmla="*/ 247894 w 1027101"/>
              <a:gd name="connsiteY0" fmla="*/ 38887 h 424960"/>
              <a:gd name="connsiteX1" fmla="*/ 567241 w 1027101"/>
              <a:gd name="connsiteY1" fmla="*/ 77966 h 424960"/>
              <a:gd name="connsiteX2" fmla="*/ 844245 w 1027101"/>
              <a:gd name="connsiteY2" fmla="*/ 383819 h 424960"/>
              <a:gd name="connsiteX3" fmla="*/ 315554 w 1027101"/>
              <a:gd name="connsiteY3" fmla="*/ 383819 h 424960"/>
              <a:gd name="connsiteX4" fmla="*/ 247894 w 1027101"/>
              <a:gd name="connsiteY4" fmla="*/ 38887 h 424960"/>
              <a:gd name="connsiteX0" fmla="*/ 0 w 1027101"/>
              <a:gd name="connsiteY0" fmla="*/ 131561 h 424960"/>
              <a:gd name="connsiteX1" fmla="*/ 616321 w 1027101"/>
              <a:gd name="connsiteY1" fmla="*/ 38361 h 424960"/>
              <a:gd name="connsiteX2" fmla="*/ 1027101 w 1027101"/>
              <a:gd name="connsiteY2" fmla="*/ 424960 h 424960"/>
              <a:gd name="connsiteX0" fmla="*/ 247894 w 1027101"/>
              <a:gd name="connsiteY0" fmla="*/ 42351 h 428424"/>
              <a:gd name="connsiteX1" fmla="*/ 567241 w 1027101"/>
              <a:gd name="connsiteY1" fmla="*/ 81430 h 428424"/>
              <a:gd name="connsiteX2" fmla="*/ 844245 w 1027101"/>
              <a:gd name="connsiteY2" fmla="*/ 387283 h 428424"/>
              <a:gd name="connsiteX3" fmla="*/ 315554 w 1027101"/>
              <a:gd name="connsiteY3" fmla="*/ 387283 h 428424"/>
              <a:gd name="connsiteX4" fmla="*/ 247894 w 1027101"/>
              <a:gd name="connsiteY4" fmla="*/ 42351 h 428424"/>
              <a:gd name="connsiteX0" fmla="*/ 0 w 1027101"/>
              <a:gd name="connsiteY0" fmla="*/ 135025 h 428424"/>
              <a:gd name="connsiteX1" fmla="*/ 585895 w 1027101"/>
              <a:gd name="connsiteY1" fmla="*/ 37617 h 428424"/>
              <a:gd name="connsiteX2" fmla="*/ 1027101 w 1027101"/>
              <a:gd name="connsiteY2" fmla="*/ 428424 h 428424"/>
              <a:gd name="connsiteX0" fmla="*/ 247894 w 1027101"/>
              <a:gd name="connsiteY0" fmla="*/ 42351 h 428424"/>
              <a:gd name="connsiteX1" fmla="*/ 567241 w 1027101"/>
              <a:gd name="connsiteY1" fmla="*/ 81430 h 428424"/>
              <a:gd name="connsiteX2" fmla="*/ 844245 w 1027101"/>
              <a:gd name="connsiteY2" fmla="*/ 387283 h 428424"/>
              <a:gd name="connsiteX3" fmla="*/ 315554 w 1027101"/>
              <a:gd name="connsiteY3" fmla="*/ 387283 h 428424"/>
              <a:gd name="connsiteX4" fmla="*/ 247894 w 1027101"/>
              <a:gd name="connsiteY4" fmla="*/ 42351 h 428424"/>
              <a:gd name="connsiteX0" fmla="*/ 0 w 1027101"/>
              <a:gd name="connsiteY0" fmla="*/ 135025 h 428424"/>
              <a:gd name="connsiteX1" fmla="*/ 585895 w 1027101"/>
              <a:gd name="connsiteY1" fmla="*/ 37617 h 428424"/>
              <a:gd name="connsiteX2" fmla="*/ 1027101 w 1027101"/>
              <a:gd name="connsiteY2" fmla="*/ 428424 h 428424"/>
              <a:gd name="connsiteX0" fmla="*/ 247894 w 1027101"/>
              <a:gd name="connsiteY0" fmla="*/ 29112 h 415185"/>
              <a:gd name="connsiteX1" fmla="*/ 567241 w 1027101"/>
              <a:gd name="connsiteY1" fmla="*/ 68191 h 415185"/>
              <a:gd name="connsiteX2" fmla="*/ 844245 w 1027101"/>
              <a:gd name="connsiteY2" fmla="*/ 374044 h 415185"/>
              <a:gd name="connsiteX3" fmla="*/ 315554 w 1027101"/>
              <a:gd name="connsiteY3" fmla="*/ 374044 h 415185"/>
              <a:gd name="connsiteX4" fmla="*/ 247894 w 1027101"/>
              <a:gd name="connsiteY4" fmla="*/ 29112 h 415185"/>
              <a:gd name="connsiteX0" fmla="*/ 0 w 1027101"/>
              <a:gd name="connsiteY0" fmla="*/ 121786 h 415185"/>
              <a:gd name="connsiteX1" fmla="*/ 585895 w 1027101"/>
              <a:gd name="connsiteY1" fmla="*/ 24378 h 415185"/>
              <a:gd name="connsiteX2" fmla="*/ 1027101 w 1027101"/>
              <a:gd name="connsiteY2" fmla="*/ 415185 h 415185"/>
              <a:gd name="connsiteX0" fmla="*/ 247894 w 1027101"/>
              <a:gd name="connsiteY0" fmla="*/ 29112 h 415185"/>
              <a:gd name="connsiteX1" fmla="*/ 567241 w 1027101"/>
              <a:gd name="connsiteY1" fmla="*/ 68191 h 415185"/>
              <a:gd name="connsiteX2" fmla="*/ 844245 w 1027101"/>
              <a:gd name="connsiteY2" fmla="*/ 374044 h 415185"/>
              <a:gd name="connsiteX3" fmla="*/ 315554 w 1027101"/>
              <a:gd name="connsiteY3" fmla="*/ 374044 h 415185"/>
              <a:gd name="connsiteX4" fmla="*/ 247894 w 1027101"/>
              <a:gd name="connsiteY4" fmla="*/ 29112 h 415185"/>
              <a:gd name="connsiteX0" fmla="*/ 0 w 1027101"/>
              <a:gd name="connsiteY0" fmla="*/ 121786 h 415185"/>
              <a:gd name="connsiteX1" fmla="*/ 585895 w 1027101"/>
              <a:gd name="connsiteY1" fmla="*/ 24378 h 415185"/>
              <a:gd name="connsiteX2" fmla="*/ 1027101 w 1027101"/>
              <a:gd name="connsiteY2" fmla="*/ 415185 h 415185"/>
              <a:gd name="connsiteX0" fmla="*/ 247894 w 1027101"/>
              <a:gd name="connsiteY0" fmla="*/ 29112 h 415185"/>
              <a:gd name="connsiteX1" fmla="*/ 567241 w 1027101"/>
              <a:gd name="connsiteY1" fmla="*/ 68191 h 415185"/>
              <a:gd name="connsiteX2" fmla="*/ 844245 w 1027101"/>
              <a:gd name="connsiteY2" fmla="*/ 374044 h 415185"/>
              <a:gd name="connsiteX3" fmla="*/ 315554 w 1027101"/>
              <a:gd name="connsiteY3" fmla="*/ 374044 h 415185"/>
              <a:gd name="connsiteX4" fmla="*/ 247894 w 1027101"/>
              <a:gd name="connsiteY4" fmla="*/ 29112 h 415185"/>
              <a:gd name="connsiteX0" fmla="*/ 0 w 1027101"/>
              <a:gd name="connsiteY0" fmla="*/ 121786 h 415185"/>
              <a:gd name="connsiteX1" fmla="*/ 585895 w 1027101"/>
              <a:gd name="connsiteY1" fmla="*/ 24378 h 415185"/>
              <a:gd name="connsiteX2" fmla="*/ 1027101 w 1027101"/>
              <a:gd name="connsiteY2" fmla="*/ 415185 h 415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7101" h="415185" stroke="0" extrusionOk="0">
                <a:moveTo>
                  <a:pt x="247894" y="29112"/>
                </a:moveTo>
                <a:cubicBezTo>
                  <a:pt x="357939" y="19771"/>
                  <a:pt x="469663" y="33443"/>
                  <a:pt x="567241" y="68191"/>
                </a:cubicBezTo>
                <a:cubicBezTo>
                  <a:pt x="737913" y="128969"/>
                  <a:pt x="844246" y="246375"/>
                  <a:pt x="844245" y="374044"/>
                </a:cubicBezTo>
                <a:lnTo>
                  <a:pt x="315554" y="374044"/>
                </a:lnTo>
                <a:lnTo>
                  <a:pt x="247894" y="29112"/>
                </a:lnTo>
                <a:close/>
              </a:path>
              <a:path w="1027101" h="415185" fill="none">
                <a:moveTo>
                  <a:pt x="0" y="121786"/>
                </a:moveTo>
                <a:cubicBezTo>
                  <a:pt x="122222" y="50565"/>
                  <a:pt x="233510" y="-45723"/>
                  <a:pt x="585895" y="24378"/>
                </a:cubicBezTo>
                <a:cubicBezTo>
                  <a:pt x="869955" y="112593"/>
                  <a:pt x="1027102" y="287516"/>
                  <a:pt x="1027101" y="415185"/>
                </a:cubicBezTo>
              </a:path>
            </a:pathLst>
          </a:cu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4" name="Arc 52">
            <a:extLst>
              <a:ext uri="{FF2B5EF4-FFF2-40B4-BE49-F238E27FC236}">
                <a16:creationId xmlns:a16="http://schemas.microsoft.com/office/drawing/2014/main" id="{4A8D3374-4534-48A1-A720-4CE4A8BBA14D}"/>
              </a:ext>
            </a:extLst>
          </p:cNvPr>
          <p:cNvSpPr/>
          <p:nvPr/>
        </p:nvSpPr>
        <p:spPr>
          <a:xfrm rot="6288132">
            <a:off x="3581470" y="2962066"/>
            <a:ext cx="613750" cy="243228"/>
          </a:xfrm>
          <a:custGeom>
            <a:avLst/>
            <a:gdLst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3" fmla="*/ 528692 w 1057384"/>
              <a:gd name="connsiteY3" fmla="*/ 347792 h 695584"/>
              <a:gd name="connsiteX4" fmla="*/ 461032 w 1057384"/>
              <a:gd name="connsiteY4" fmla="*/ 2860 h 695584"/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596351 w 779207"/>
              <a:gd name="connsiteY2" fmla="*/ 347792 h 388933"/>
              <a:gd name="connsiteX3" fmla="*/ 67660 w 779207"/>
              <a:gd name="connsiteY3" fmla="*/ 347792 h 388933"/>
              <a:gd name="connsiteX4" fmla="*/ 0 w 779207"/>
              <a:gd name="connsiteY4" fmla="*/ 2860 h 388933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779207 w 779207"/>
              <a:gd name="connsiteY2" fmla="*/ 388933 h 388933"/>
              <a:gd name="connsiteX0" fmla="*/ 224621 w 1003828"/>
              <a:gd name="connsiteY0" fmla="*/ 2860 h 388933"/>
              <a:gd name="connsiteX1" fmla="*/ 543968 w 1003828"/>
              <a:gd name="connsiteY1" fmla="*/ 41939 h 388933"/>
              <a:gd name="connsiteX2" fmla="*/ 820972 w 1003828"/>
              <a:gd name="connsiteY2" fmla="*/ 347792 h 388933"/>
              <a:gd name="connsiteX3" fmla="*/ 292281 w 1003828"/>
              <a:gd name="connsiteY3" fmla="*/ 347792 h 388933"/>
              <a:gd name="connsiteX4" fmla="*/ 224621 w 1003828"/>
              <a:gd name="connsiteY4" fmla="*/ 2860 h 388933"/>
              <a:gd name="connsiteX0" fmla="*/ 0 w 1003828"/>
              <a:gd name="connsiteY0" fmla="*/ 30911 h 388933"/>
              <a:gd name="connsiteX1" fmla="*/ 543968 w 1003828"/>
              <a:gd name="connsiteY1" fmla="*/ 41939 h 388933"/>
              <a:gd name="connsiteX2" fmla="*/ 1003828 w 1003828"/>
              <a:gd name="connsiteY2" fmla="*/ 388933 h 388933"/>
              <a:gd name="connsiteX0" fmla="*/ 224621 w 1003828"/>
              <a:gd name="connsiteY0" fmla="*/ 12055 h 398128"/>
              <a:gd name="connsiteX1" fmla="*/ 543968 w 1003828"/>
              <a:gd name="connsiteY1" fmla="*/ 51134 h 398128"/>
              <a:gd name="connsiteX2" fmla="*/ 820972 w 1003828"/>
              <a:gd name="connsiteY2" fmla="*/ 356987 h 398128"/>
              <a:gd name="connsiteX3" fmla="*/ 292281 w 1003828"/>
              <a:gd name="connsiteY3" fmla="*/ 356987 h 398128"/>
              <a:gd name="connsiteX4" fmla="*/ 224621 w 1003828"/>
              <a:gd name="connsiteY4" fmla="*/ 12055 h 398128"/>
              <a:gd name="connsiteX0" fmla="*/ 0 w 1003828"/>
              <a:gd name="connsiteY0" fmla="*/ 40106 h 398128"/>
              <a:gd name="connsiteX1" fmla="*/ 593048 w 1003828"/>
              <a:gd name="connsiteY1" fmla="*/ 11529 h 398128"/>
              <a:gd name="connsiteX2" fmla="*/ 1003828 w 1003828"/>
              <a:gd name="connsiteY2" fmla="*/ 398128 h 398128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47894 w 1027101"/>
              <a:gd name="connsiteY0" fmla="*/ 14828 h 400901"/>
              <a:gd name="connsiteX1" fmla="*/ 567241 w 1027101"/>
              <a:gd name="connsiteY1" fmla="*/ 53907 h 400901"/>
              <a:gd name="connsiteX2" fmla="*/ 844245 w 1027101"/>
              <a:gd name="connsiteY2" fmla="*/ 359760 h 400901"/>
              <a:gd name="connsiteX3" fmla="*/ 315554 w 1027101"/>
              <a:gd name="connsiteY3" fmla="*/ 359760 h 400901"/>
              <a:gd name="connsiteX4" fmla="*/ 247894 w 1027101"/>
              <a:gd name="connsiteY4" fmla="*/ 14828 h 400901"/>
              <a:gd name="connsiteX0" fmla="*/ 0 w 1027101"/>
              <a:gd name="connsiteY0" fmla="*/ 107502 h 400901"/>
              <a:gd name="connsiteX1" fmla="*/ 616321 w 1027101"/>
              <a:gd name="connsiteY1" fmla="*/ 14302 h 400901"/>
              <a:gd name="connsiteX2" fmla="*/ 1027101 w 1027101"/>
              <a:gd name="connsiteY2" fmla="*/ 400901 h 400901"/>
              <a:gd name="connsiteX0" fmla="*/ 247894 w 1027101"/>
              <a:gd name="connsiteY0" fmla="*/ 20965 h 407038"/>
              <a:gd name="connsiteX1" fmla="*/ 567241 w 1027101"/>
              <a:gd name="connsiteY1" fmla="*/ 60044 h 407038"/>
              <a:gd name="connsiteX2" fmla="*/ 844245 w 1027101"/>
              <a:gd name="connsiteY2" fmla="*/ 365897 h 407038"/>
              <a:gd name="connsiteX3" fmla="*/ 315554 w 1027101"/>
              <a:gd name="connsiteY3" fmla="*/ 365897 h 407038"/>
              <a:gd name="connsiteX4" fmla="*/ 247894 w 1027101"/>
              <a:gd name="connsiteY4" fmla="*/ 20965 h 407038"/>
              <a:gd name="connsiteX0" fmla="*/ 0 w 1027101"/>
              <a:gd name="connsiteY0" fmla="*/ 113639 h 407038"/>
              <a:gd name="connsiteX1" fmla="*/ 616321 w 1027101"/>
              <a:gd name="connsiteY1" fmla="*/ 20439 h 407038"/>
              <a:gd name="connsiteX2" fmla="*/ 1027101 w 1027101"/>
              <a:gd name="connsiteY2" fmla="*/ 407038 h 407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7101" h="407038" stroke="0" extrusionOk="0">
                <a:moveTo>
                  <a:pt x="247894" y="20965"/>
                </a:moveTo>
                <a:cubicBezTo>
                  <a:pt x="357939" y="11624"/>
                  <a:pt x="469663" y="25296"/>
                  <a:pt x="567241" y="60044"/>
                </a:cubicBezTo>
                <a:cubicBezTo>
                  <a:pt x="737913" y="120822"/>
                  <a:pt x="844246" y="238228"/>
                  <a:pt x="844245" y="365897"/>
                </a:cubicBezTo>
                <a:lnTo>
                  <a:pt x="315554" y="365897"/>
                </a:lnTo>
                <a:lnTo>
                  <a:pt x="247894" y="20965"/>
                </a:lnTo>
                <a:close/>
              </a:path>
              <a:path w="1027101" h="407038" fill="none">
                <a:moveTo>
                  <a:pt x="0" y="113639"/>
                </a:moveTo>
                <a:cubicBezTo>
                  <a:pt x="122222" y="42418"/>
                  <a:pt x="363565" y="-38745"/>
                  <a:pt x="616321" y="20439"/>
                </a:cubicBezTo>
                <a:cubicBezTo>
                  <a:pt x="876592" y="94391"/>
                  <a:pt x="1027102" y="279369"/>
                  <a:pt x="1027101" y="407038"/>
                </a:cubicBezTo>
              </a:path>
            </a:pathLst>
          </a:cu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5" name="直线箭头连接符 35">
            <a:extLst>
              <a:ext uri="{FF2B5EF4-FFF2-40B4-BE49-F238E27FC236}">
                <a16:creationId xmlns:a16="http://schemas.microsoft.com/office/drawing/2014/main" id="{692BDBD9-85E0-4E18-A2A0-EB2E23F3EECF}"/>
              </a:ext>
            </a:extLst>
          </p:cNvPr>
          <p:cNvCxnSpPr>
            <a:cxnSpLocks/>
          </p:cNvCxnSpPr>
          <p:nvPr/>
        </p:nvCxnSpPr>
        <p:spPr>
          <a:xfrm flipV="1">
            <a:off x="4706192" y="2577161"/>
            <a:ext cx="1047510" cy="9924"/>
          </a:xfrm>
          <a:prstGeom prst="straightConnector1">
            <a:avLst/>
          </a:prstGeom>
          <a:ln w="22225">
            <a:solidFill>
              <a:srgbClr val="00B0F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线箭头连接符 125">
            <a:extLst>
              <a:ext uri="{FF2B5EF4-FFF2-40B4-BE49-F238E27FC236}">
                <a16:creationId xmlns:a16="http://schemas.microsoft.com/office/drawing/2014/main" id="{98B162F0-3A09-49F2-8662-97772C286DFD}"/>
              </a:ext>
            </a:extLst>
          </p:cNvPr>
          <p:cNvCxnSpPr>
            <a:cxnSpLocks/>
          </p:cNvCxnSpPr>
          <p:nvPr/>
        </p:nvCxnSpPr>
        <p:spPr>
          <a:xfrm>
            <a:off x="7012197" y="2586614"/>
            <a:ext cx="1335542" cy="0"/>
          </a:xfrm>
          <a:prstGeom prst="straightConnector1">
            <a:avLst/>
          </a:prstGeom>
          <a:ln w="22225">
            <a:solidFill>
              <a:srgbClr val="00B0F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矩形 126">
            <a:extLst>
              <a:ext uri="{FF2B5EF4-FFF2-40B4-BE49-F238E27FC236}">
                <a16:creationId xmlns:a16="http://schemas.microsoft.com/office/drawing/2014/main" id="{6AB41525-F7BB-4570-8109-4492E905FD60}"/>
              </a:ext>
            </a:extLst>
          </p:cNvPr>
          <p:cNvSpPr/>
          <p:nvPr/>
        </p:nvSpPr>
        <p:spPr>
          <a:xfrm>
            <a:off x="8605346" y="955894"/>
            <a:ext cx="2739811" cy="3250280"/>
          </a:xfrm>
          <a:prstGeom prst="rect">
            <a:avLst/>
          </a:prstGeom>
          <a:noFill/>
          <a:ln w="9525">
            <a:gradFill>
              <a:gsLst>
                <a:gs pos="0">
                  <a:srgbClr val="4C8DFB"/>
                </a:gs>
                <a:gs pos="100000">
                  <a:srgbClr val="25B8FE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矩形 39">
            <a:extLst>
              <a:ext uri="{FF2B5EF4-FFF2-40B4-BE49-F238E27FC236}">
                <a16:creationId xmlns:a16="http://schemas.microsoft.com/office/drawing/2014/main" id="{765162B8-66EA-4D16-90AF-25E75F8D0FE2}"/>
              </a:ext>
            </a:extLst>
          </p:cNvPr>
          <p:cNvSpPr/>
          <p:nvPr/>
        </p:nvSpPr>
        <p:spPr>
          <a:xfrm>
            <a:off x="7219277" y="2750225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Access</a:t>
            </a:r>
          </a:p>
          <a:p>
            <a:pPr algn="ctr"/>
            <a:r>
              <a:rPr lang="en-US" altLang="zh-CN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Control/DLP</a:t>
            </a:r>
          </a:p>
        </p:txBody>
      </p:sp>
      <p:sp>
        <p:nvSpPr>
          <p:cNvPr id="180" name="矩形 129">
            <a:extLst>
              <a:ext uri="{FF2B5EF4-FFF2-40B4-BE49-F238E27FC236}">
                <a16:creationId xmlns:a16="http://schemas.microsoft.com/office/drawing/2014/main" id="{6739D850-E943-4818-9A10-3E52EBB4882C}"/>
              </a:ext>
            </a:extLst>
          </p:cNvPr>
          <p:cNvSpPr/>
          <p:nvPr/>
        </p:nvSpPr>
        <p:spPr>
          <a:xfrm>
            <a:off x="4720771" y="2804333"/>
            <a:ext cx="1003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9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Authentication</a:t>
            </a:r>
          </a:p>
          <a:p>
            <a:pPr algn="ctr"/>
            <a:r>
              <a:rPr lang="en-US" altLang="zh-CN" sz="9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/Authorization</a:t>
            </a:r>
          </a:p>
        </p:txBody>
      </p:sp>
      <p:sp>
        <p:nvSpPr>
          <p:cNvPr id="181" name="矩形 48">
            <a:extLst>
              <a:ext uri="{FF2B5EF4-FFF2-40B4-BE49-F238E27FC236}">
                <a16:creationId xmlns:a16="http://schemas.microsoft.com/office/drawing/2014/main" id="{BDDE21EA-CB4F-4DE2-BC9B-9C5571208AC9}"/>
              </a:ext>
            </a:extLst>
          </p:cNvPr>
          <p:cNvSpPr/>
          <p:nvPr/>
        </p:nvSpPr>
        <p:spPr>
          <a:xfrm rot="16200000">
            <a:off x="3914125" y="4210610"/>
            <a:ext cx="109837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Coordinated </a:t>
            </a:r>
          </a:p>
          <a:p>
            <a:pPr algn="ctr"/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Response</a:t>
            </a:r>
          </a:p>
        </p:txBody>
      </p:sp>
      <p:sp>
        <p:nvSpPr>
          <p:cNvPr id="184" name="Arrow: Up-Down 18">
            <a:extLst>
              <a:ext uri="{FF2B5EF4-FFF2-40B4-BE49-F238E27FC236}">
                <a16:creationId xmlns:a16="http://schemas.microsoft.com/office/drawing/2014/main" id="{6DE52882-B40D-444D-A896-A91F7E75C7C4}"/>
              </a:ext>
            </a:extLst>
          </p:cNvPr>
          <p:cNvSpPr/>
          <p:nvPr/>
        </p:nvSpPr>
        <p:spPr>
          <a:xfrm rot="10800000">
            <a:off x="7501894" y="4028350"/>
            <a:ext cx="233586" cy="829942"/>
          </a:xfrm>
          <a:prstGeom prst="up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1400" dirty="0">
              <a:latin typeface="Century Gothic" panose="020B0502020202020204" pitchFamily="34" charset="0"/>
            </a:endParaRPr>
          </a:p>
        </p:txBody>
      </p:sp>
      <p:sp>
        <p:nvSpPr>
          <p:cNvPr id="185" name="矩形 131">
            <a:extLst>
              <a:ext uri="{FF2B5EF4-FFF2-40B4-BE49-F238E27FC236}">
                <a16:creationId xmlns:a16="http://schemas.microsoft.com/office/drawing/2014/main" id="{702122C0-C219-4367-85F0-B783FF745EA4}"/>
              </a:ext>
            </a:extLst>
          </p:cNvPr>
          <p:cNvSpPr/>
          <p:nvPr/>
        </p:nvSpPr>
        <p:spPr>
          <a:xfrm rot="16200000">
            <a:off x="7442094" y="4210611"/>
            <a:ext cx="98616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Access </a:t>
            </a:r>
          </a:p>
          <a:p>
            <a:pPr algn="ctr"/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Control/DLP</a:t>
            </a:r>
          </a:p>
        </p:txBody>
      </p:sp>
      <p:grpSp>
        <p:nvGrpSpPr>
          <p:cNvPr id="186" name="组合 157">
            <a:extLst>
              <a:ext uri="{FF2B5EF4-FFF2-40B4-BE49-F238E27FC236}">
                <a16:creationId xmlns:a16="http://schemas.microsoft.com/office/drawing/2014/main" id="{F0F50F5B-B7C9-4737-AD1D-3B3A9F1E2A42}"/>
              </a:ext>
            </a:extLst>
          </p:cNvPr>
          <p:cNvGrpSpPr/>
          <p:nvPr/>
        </p:nvGrpSpPr>
        <p:grpSpPr>
          <a:xfrm>
            <a:off x="9070035" y="2841985"/>
            <a:ext cx="1873424" cy="1124054"/>
            <a:chOff x="9070035" y="3241480"/>
            <a:chExt cx="1873424" cy="1124054"/>
          </a:xfrm>
        </p:grpSpPr>
        <p:pic>
          <p:nvPicPr>
            <p:cNvPr id="188" name="图片 140">
              <a:extLst>
                <a:ext uri="{FF2B5EF4-FFF2-40B4-BE49-F238E27FC236}">
                  <a16:creationId xmlns:a16="http://schemas.microsoft.com/office/drawing/2014/main" id="{7F230F15-ABF9-4EAB-AD7D-B4BC5181C0E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070035" y="3241480"/>
              <a:ext cx="1873424" cy="1124054"/>
            </a:xfrm>
            <a:prstGeom prst="rect">
              <a:avLst/>
            </a:prstGeom>
          </p:spPr>
        </p:pic>
        <p:sp>
          <p:nvSpPr>
            <p:cNvPr id="189" name="圆角矩形 138">
              <a:extLst>
                <a:ext uri="{FF2B5EF4-FFF2-40B4-BE49-F238E27FC236}">
                  <a16:creationId xmlns:a16="http://schemas.microsoft.com/office/drawing/2014/main" id="{1CE00A02-0727-4586-8A43-BDC05D6EB2E2}"/>
                </a:ext>
              </a:extLst>
            </p:cNvPr>
            <p:cNvSpPr/>
            <p:nvPr/>
          </p:nvSpPr>
          <p:spPr>
            <a:xfrm>
              <a:off x="9247913" y="3766008"/>
              <a:ext cx="340827" cy="31068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0" name="图片 137">
              <a:extLst>
                <a:ext uri="{FF2B5EF4-FFF2-40B4-BE49-F238E27FC236}">
                  <a16:creationId xmlns:a16="http://schemas.microsoft.com/office/drawing/2014/main" id="{E842E84E-9176-4E54-BB3D-63D4847FB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270825" y="3796025"/>
              <a:ext cx="340826" cy="253348"/>
            </a:xfrm>
            <a:prstGeom prst="rect">
              <a:avLst/>
            </a:prstGeom>
          </p:spPr>
        </p:pic>
        <p:pic>
          <p:nvPicPr>
            <p:cNvPr id="191" name="图片 142">
              <a:extLst>
                <a:ext uri="{FF2B5EF4-FFF2-40B4-BE49-F238E27FC236}">
                  <a16:creationId xmlns:a16="http://schemas.microsoft.com/office/drawing/2014/main" id="{3E1858D9-C44E-4459-A6C8-9761D86923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88740" y="3458414"/>
              <a:ext cx="296535" cy="206286"/>
            </a:xfrm>
            <a:prstGeom prst="rect">
              <a:avLst/>
            </a:prstGeom>
          </p:spPr>
        </p:pic>
        <p:pic>
          <p:nvPicPr>
            <p:cNvPr id="192" name="图片 145">
              <a:extLst>
                <a:ext uri="{FF2B5EF4-FFF2-40B4-BE49-F238E27FC236}">
                  <a16:creationId xmlns:a16="http://schemas.microsoft.com/office/drawing/2014/main" id="{92559FCD-A822-4517-A964-8BE822C2C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253521" y="3790312"/>
              <a:ext cx="217787" cy="202542"/>
            </a:xfrm>
            <a:prstGeom prst="rect">
              <a:avLst/>
            </a:prstGeom>
          </p:spPr>
        </p:pic>
        <p:pic>
          <p:nvPicPr>
            <p:cNvPr id="193" name="图片 149">
              <a:extLst>
                <a:ext uri="{FF2B5EF4-FFF2-40B4-BE49-F238E27FC236}">
                  <a16:creationId xmlns:a16="http://schemas.microsoft.com/office/drawing/2014/main" id="{3D844C88-DEB9-4B9F-B0BD-94CE826FC42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645341" y="3846693"/>
              <a:ext cx="501169" cy="121966"/>
            </a:xfrm>
            <a:prstGeom prst="rect">
              <a:avLst/>
            </a:prstGeom>
          </p:spPr>
        </p:pic>
        <p:pic>
          <p:nvPicPr>
            <p:cNvPr id="194" name="图片 151">
              <a:extLst>
                <a:ext uri="{FF2B5EF4-FFF2-40B4-BE49-F238E27FC236}">
                  <a16:creationId xmlns:a16="http://schemas.microsoft.com/office/drawing/2014/main" id="{88D7F827-24F7-47E2-B140-5D9D83D08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928467" y="3430013"/>
              <a:ext cx="301445" cy="226084"/>
            </a:xfrm>
            <a:prstGeom prst="rect">
              <a:avLst/>
            </a:prstGeom>
          </p:spPr>
        </p:pic>
        <p:pic>
          <p:nvPicPr>
            <p:cNvPr id="195" name="图片 153">
              <a:extLst>
                <a:ext uri="{FF2B5EF4-FFF2-40B4-BE49-F238E27FC236}">
                  <a16:creationId xmlns:a16="http://schemas.microsoft.com/office/drawing/2014/main" id="{0061264D-0BF5-4301-B82F-2FE3B667C5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18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272650" y="4090746"/>
              <a:ext cx="584580" cy="142265"/>
            </a:xfrm>
            <a:prstGeom prst="rect">
              <a:avLst/>
            </a:prstGeom>
          </p:spPr>
        </p:pic>
        <p:pic>
          <p:nvPicPr>
            <p:cNvPr id="196" name="图片 155">
              <a:extLst>
                <a:ext uri="{FF2B5EF4-FFF2-40B4-BE49-F238E27FC236}">
                  <a16:creationId xmlns:a16="http://schemas.microsoft.com/office/drawing/2014/main" id="{BDBEFA8A-3615-463B-A548-EFF666038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9941818" y="4116820"/>
              <a:ext cx="459868" cy="101101"/>
            </a:xfrm>
            <a:prstGeom prst="rect">
              <a:avLst/>
            </a:prstGeom>
          </p:spPr>
        </p:pic>
      </p:grpSp>
      <p:grpSp>
        <p:nvGrpSpPr>
          <p:cNvPr id="197" name="组合 90">
            <a:extLst>
              <a:ext uri="{FF2B5EF4-FFF2-40B4-BE49-F238E27FC236}">
                <a16:creationId xmlns:a16="http://schemas.microsoft.com/office/drawing/2014/main" id="{BA9BBD83-514F-45D8-AF2F-895CA22DCB2B}"/>
              </a:ext>
            </a:extLst>
          </p:cNvPr>
          <p:cNvGrpSpPr/>
          <p:nvPr/>
        </p:nvGrpSpPr>
        <p:grpSpPr>
          <a:xfrm>
            <a:off x="9090313" y="1219530"/>
            <a:ext cx="1873424" cy="1124054"/>
            <a:chOff x="1534690" y="2329073"/>
            <a:chExt cx="1873424" cy="1124054"/>
          </a:xfrm>
        </p:grpSpPr>
        <p:pic>
          <p:nvPicPr>
            <p:cNvPr id="198" name="图片 91">
              <a:extLst>
                <a:ext uri="{FF2B5EF4-FFF2-40B4-BE49-F238E27FC236}">
                  <a16:creationId xmlns:a16="http://schemas.microsoft.com/office/drawing/2014/main" id="{F14CDED0-10FC-4AEA-A1EF-D2DB9AF87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34690" y="2329073"/>
              <a:ext cx="1873424" cy="1124054"/>
            </a:xfrm>
            <a:prstGeom prst="rect">
              <a:avLst/>
            </a:prstGeom>
          </p:spPr>
        </p:pic>
        <p:pic>
          <p:nvPicPr>
            <p:cNvPr id="199" name="图片 139">
              <a:extLst>
                <a:ext uri="{FF2B5EF4-FFF2-40B4-BE49-F238E27FC236}">
                  <a16:creationId xmlns:a16="http://schemas.microsoft.com/office/drawing/2014/main" id="{99888EB4-771D-4EFB-A9AF-A8DF99EA8D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8806" y="2961299"/>
              <a:ext cx="537397" cy="429750"/>
            </a:xfrm>
            <a:prstGeom prst="rect">
              <a:avLst/>
            </a:prstGeom>
          </p:spPr>
        </p:pic>
        <p:pic>
          <p:nvPicPr>
            <p:cNvPr id="200" name="图片 140">
              <a:extLst>
                <a:ext uri="{FF2B5EF4-FFF2-40B4-BE49-F238E27FC236}">
                  <a16:creationId xmlns:a16="http://schemas.microsoft.com/office/drawing/2014/main" id="{8BDBC1B3-4350-4E31-B9D6-72A019C88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3216" y="3062036"/>
              <a:ext cx="507643" cy="275088"/>
            </a:xfrm>
            <a:prstGeom prst="rect">
              <a:avLst/>
            </a:prstGeom>
          </p:spPr>
        </p:pic>
        <p:pic>
          <p:nvPicPr>
            <p:cNvPr id="201" name="Google Shape;1330;p95">
              <a:extLst>
                <a:ext uri="{FF2B5EF4-FFF2-40B4-BE49-F238E27FC236}">
                  <a16:creationId xmlns:a16="http://schemas.microsoft.com/office/drawing/2014/main" id="{142E568C-672F-4C13-B498-E67E5CF4B402}"/>
                </a:ext>
              </a:extLst>
            </p:cNvPr>
            <p:cNvPicPr preferRelativeResize="0"/>
            <p:nvPr/>
          </p:nvPicPr>
          <p:blipFill rotWithShape="1">
            <a:blip r:embed="rId17">
              <a:alphaModFix/>
            </a:blip>
            <a:srcRect/>
            <a:stretch/>
          </p:blipFill>
          <p:spPr>
            <a:xfrm>
              <a:off x="2453921" y="2635305"/>
              <a:ext cx="313256" cy="3233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2" name="Picture 4">
              <a:extLst>
                <a:ext uri="{FF2B5EF4-FFF2-40B4-BE49-F238E27FC236}">
                  <a16:creationId xmlns:a16="http://schemas.microsoft.com/office/drawing/2014/main" id="{FA58A7F3-0B83-4F87-A880-69DEBB808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7266" y="2585881"/>
              <a:ext cx="569589" cy="399073"/>
            </a:xfrm>
            <a:prstGeom prst="rect">
              <a:avLst/>
            </a:prstGeom>
          </p:spPr>
        </p:pic>
      </p:grpSp>
      <p:sp>
        <p:nvSpPr>
          <p:cNvPr id="203" name="TextBox 101">
            <a:extLst>
              <a:ext uri="{FF2B5EF4-FFF2-40B4-BE49-F238E27FC236}">
                <a16:creationId xmlns:a16="http://schemas.microsoft.com/office/drawing/2014/main" id="{AED9D0E3-2F79-4F6E-8444-57D879B70C8B}"/>
              </a:ext>
            </a:extLst>
          </p:cNvPr>
          <p:cNvSpPr txBox="1"/>
          <p:nvPr/>
        </p:nvSpPr>
        <p:spPr>
          <a:xfrm>
            <a:off x="5715836" y="3711001"/>
            <a:ext cx="12873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SWG/CASB</a:t>
            </a:r>
          </a:p>
        </p:txBody>
      </p:sp>
      <p:sp>
        <p:nvSpPr>
          <p:cNvPr id="205" name="TextBox 101">
            <a:extLst>
              <a:ext uri="{FF2B5EF4-FFF2-40B4-BE49-F238E27FC236}">
                <a16:creationId xmlns:a16="http://schemas.microsoft.com/office/drawing/2014/main" id="{B385C626-830E-4CDC-8974-AD4CF0997557}"/>
              </a:ext>
            </a:extLst>
          </p:cNvPr>
          <p:cNvSpPr txBox="1"/>
          <p:nvPr/>
        </p:nvSpPr>
        <p:spPr>
          <a:xfrm>
            <a:off x="5532797" y="2133121"/>
            <a:ext cx="1730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err="1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Sangfor</a:t>
            </a: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Access</a:t>
            </a:r>
          </a:p>
        </p:txBody>
      </p:sp>
      <p:pic>
        <p:nvPicPr>
          <p:cNvPr id="207" name="图片 19">
            <a:extLst>
              <a:ext uri="{FF2B5EF4-FFF2-40B4-BE49-F238E27FC236}">
                <a16:creationId xmlns:a16="http://schemas.microsoft.com/office/drawing/2014/main" id="{FE4804A1-0221-4FAD-8CBD-EF0C8CF2006A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457" y="2090037"/>
            <a:ext cx="426607" cy="414505"/>
          </a:xfrm>
          <a:prstGeom prst="rect">
            <a:avLst/>
          </a:prstGeom>
        </p:spPr>
      </p:pic>
      <p:pic>
        <p:nvPicPr>
          <p:cNvPr id="208" name="图片 34">
            <a:extLst>
              <a:ext uri="{FF2B5EF4-FFF2-40B4-BE49-F238E27FC236}">
                <a16:creationId xmlns:a16="http://schemas.microsoft.com/office/drawing/2014/main" id="{078BC2EA-9EA3-4D2F-B895-B8143D86B2F0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8"/>
          <a:stretch/>
        </p:blipFill>
        <p:spPr>
          <a:xfrm>
            <a:off x="2972713" y="3480561"/>
            <a:ext cx="430888" cy="354501"/>
          </a:xfrm>
          <a:prstGeom prst="rect">
            <a:avLst/>
          </a:prstGeom>
        </p:spPr>
      </p:pic>
      <p:pic>
        <p:nvPicPr>
          <p:cNvPr id="209" name="图片 19">
            <a:extLst>
              <a:ext uri="{FF2B5EF4-FFF2-40B4-BE49-F238E27FC236}">
                <a16:creationId xmlns:a16="http://schemas.microsoft.com/office/drawing/2014/main" id="{77CCB67B-E2DD-45A4-B250-007927FC0288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4230" y="1828955"/>
            <a:ext cx="520212" cy="505455"/>
          </a:xfrm>
          <a:prstGeom prst="rect">
            <a:avLst/>
          </a:prstGeom>
        </p:spPr>
      </p:pic>
      <p:pic>
        <p:nvPicPr>
          <p:cNvPr id="210" name="图片 16">
            <a:extLst>
              <a:ext uri="{FF2B5EF4-FFF2-40B4-BE49-F238E27FC236}">
                <a16:creationId xmlns:a16="http://schemas.microsoft.com/office/drawing/2014/main" id="{CA9BCD6C-216D-40C3-909C-EDE94CC750CA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3701376" y="2003023"/>
            <a:ext cx="657308" cy="471986"/>
          </a:xfrm>
          <a:prstGeom prst="rect">
            <a:avLst/>
          </a:prstGeom>
        </p:spPr>
      </p:pic>
      <p:pic>
        <p:nvPicPr>
          <p:cNvPr id="211" name="图片 16">
            <a:extLst>
              <a:ext uri="{FF2B5EF4-FFF2-40B4-BE49-F238E27FC236}">
                <a16:creationId xmlns:a16="http://schemas.microsoft.com/office/drawing/2014/main" id="{DE01D924-3ED5-43E6-BE14-A7DE1B982738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10540967" y="1738539"/>
            <a:ext cx="814425" cy="584805"/>
          </a:xfrm>
          <a:prstGeom prst="rect">
            <a:avLst/>
          </a:prstGeom>
        </p:spPr>
      </p:pic>
      <p:pic>
        <p:nvPicPr>
          <p:cNvPr id="212" name="图片 16">
            <a:extLst>
              <a:ext uri="{FF2B5EF4-FFF2-40B4-BE49-F238E27FC236}">
                <a16:creationId xmlns:a16="http://schemas.microsoft.com/office/drawing/2014/main" id="{CD23EBD8-C384-43A8-9489-0033B33611BA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10559158" y="3408990"/>
            <a:ext cx="814425" cy="584805"/>
          </a:xfrm>
          <a:prstGeom prst="rect">
            <a:avLst/>
          </a:prstGeom>
        </p:spPr>
      </p:pic>
      <p:pic>
        <p:nvPicPr>
          <p:cNvPr id="213" name="图片 34">
            <a:extLst>
              <a:ext uri="{FF2B5EF4-FFF2-40B4-BE49-F238E27FC236}">
                <a16:creationId xmlns:a16="http://schemas.microsoft.com/office/drawing/2014/main" id="{4AC38A2D-212A-4CCC-B632-4EFE73E7685D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8"/>
          <a:stretch/>
        </p:blipFill>
        <p:spPr>
          <a:xfrm>
            <a:off x="2989654" y="5139070"/>
            <a:ext cx="726272" cy="597520"/>
          </a:xfrm>
          <a:prstGeom prst="rect">
            <a:avLst/>
          </a:prstGeom>
        </p:spPr>
      </p:pic>
      <p:pic>
        <p:nvPicPr>
          <p:cNvPr id="214" name="图片 34">
            <a:extLst>
              <a:ext uri="{FF2B5EF4-FFF2-40B4-BE49-F238E27FC236}">
                <a16:creationId xmlns:a16="http://schemas.microsoft.com/office/drawing/2014/main" id="{03E6A4FE-E9B9-448C-8148-3CA09C391AF6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8"/>
          <a:stretch/>
        </p:blipFill>
        <p:spPr>
          <a:xfrm>
            <a:off x="6445831" y="5121537"/>
            <a:ext cx="726272" cy="597520"/>
          </a:xfrm>
          <a:prstGeom prst="rect">
            <a:avLst/>
          </a:prstGeom>
        </p:spPr>
      </p:pic>
      <p:pic>
        <p:nvPicPr>
          <p:cNvPr id="215" name="图片 34">
            <a:extLst>
              <a:ext uri="{FF2B5EF4-FFF2-40B4-BE49-F238E27FC236}">
                <a16:creationId xmlns:a16="http://schemas.microsoft.com/office/drawing/2014/main" id="{659F397E-A351-48BB-BA79-7AF5B37B9E8A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8"/>
          <a:stretch/>
        </p:blipFill>
        <p:spPr>
          <a:xfrm>
            <a:off x="9726514" y="5159567"/>
            <a:ext cx="726272" cy="597520"/>
          </a:xfrm>
          <a:prstGeom prst="rect">
            <a:avLst/>
          </a:prstGeom>
        </p:spPr>
      </p:pic>
      <p:pic>
        <p:nvPicPr>
          <p:cNvPr id="216" name="图片 23">
            <a:extLst>
              <a:ext uri="{FF2B5EF4-FFF2-40B4-BE49-F238E27FC236}">
                <a16:creationId xmlns:a16="http://schemas.microsoft.com/office/drawing/2014/main" id="{3CE5066A-8BA4-4E89-8CD7-FEB24A1C824F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74" y="5126819"/>
            <a:ext cx="729903" cy="641005"/>
          </a:xfrm>
          <a:prstGeom prst="rect">
            <a:avLst/>
          </a:prstGeom>
        </p:spPr>
      </p:pic>
      <p:pic>
        <p:nvPicPr>
          <p:cNvPr id="217" name="图片 23">
            <a:extLst>
              <a:ext uri="{FF2B5EF4-FFF2-40B4-BE49-F238E27FC236}">
                <a16:creationId xmlns:a16="http://schemas.microsoft.com/office/drawing/2014/main" id="{F248FA0E-5F0B-4ABC-B38D-2CFD4FBB86EB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597" y="5117327"/>
            <a:ext cx="729903" cy="641005"/>
          </a:xfrm>
          <a:prstGeom prst="rect">
            <a:avLst/>
          </a:prstGeom>
        </p:spPr>
      </p:pic>
      <p:pic>
        <p:nvPicPr>
          <p:cNvPr id="218" name="图片 23">
            <a:extLst>
              <a:ext uri="{FF2B5EF4-FFF2-40B4-BE49-F238E27FC236}">
                <a16:creationId xmlns:a16="http://schemas.microsoft.com/office/drawing/2014/main" id="{26A60937-0569-44FF-BE90-28A491650CE3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829" y="5126819"/>
            <a:ext cx="729903" cy="64100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7B422138-CD1C-4A2B-ACA7-CAAB561930CA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362" y="1344994"/>
            <a:ext cx="681144" cy="605623"/>
          </a:xfrm>
          <a:prstGeom prst="rect">
            <a:avLst/>
          </a:prstGeom>
        </p:spPr>
      </p:pic>
      <p:pic>
        <p:nvPicPr>
          <p:cNvPr id="78" name="图片 16">
            <a:extLst>
              <a:ext uri="{FF2B5EF4-FFF2-40B4-BE49-F238E27FC236}">
                <a16:creationId xmlns:a16="http://schemas.microsoft.com/office/drawing/2014/main" id="{F68E7267-53D9-4C36-8E35-42D5DC24B2B7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5832987" y="2689107"/>
            <a:ext cx="1067958" cy="7668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08E98D-14FF-47E7-8D39-6D367E3257B9}"/>
              </a:ext>
            </a:extLst>
          </p:cNvPr>
          <p:cNvSpPr txBox="1"/>
          <p:nvPr/>
        </p:nvSpPr>
        <p:spPr>
          <a:xfrm>
            <a:off x="6132767" y="3448636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IAG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721CF3B0-144C-46FD-B5D1-81F13B234078}"/>
              </a:ext>
            </a:extLst>
          </p:cNvPr>
          <p:cNvSpPr txBox="1"/>
          <p:nvPr/>
        </p:nvSpPr>
        <p:spPr>
          <a:xfrm>
            <a:off x="3800180" y="2535920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IAG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55141E7-EF34-4064-AC0D-EAA1A08545D3}"/>
              </a:ext>
            </a:extLst>
          </p:cNvPr>
          <p:cNvSpPr txBox="1"/>
          <p:nvPr/>
        </p:nvSpPr>
        <p:spPr>
          <a:xfrm>
            <a:off x="3002441" y="3929376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ES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650633D-2DBD-4942-84ED-F029FF25BAA2}"/>
              </a:ext>
            </a:extLst>
          </p:cNvPr>
          <p:cNvSpPr txBox="1"/>
          <p:nvPr/>
        </p:nvSpPr>
        <p:spPr>
          <a:xfrm>
            <a:off x="1991152" y="2539783"/>
            <a:ext cx="6158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NGAF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AEF1ACC-2E41-45AD-8510-E9BF4AD049D4}"/>
              </a:ext>
            </a:extLst>
          </p:cNvPr>
          <p:cNvSpPr txBox="1"/>
          <p:nvPr/>
        </p:nvSpPr>
        <p:spPr>
          <a:xfrm>
            <a:off x="10734656" y="2280915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IAG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9548E90B-3AE4-4D6C-B840-320692F7F071}"/>
              </a:ext>
            </a:extLst>
          </p:cNvPr>
          <p:cNvSpPr txBox="1"/>
          <p:nvPr/>
        </p:nvSpPr>
        <p:spPr>
          <a:xfrm>
            <a:off x="10755947" y="3911557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IAG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7A2FD81-D6F6-4C89-8B02-27B6E779A31B}"/>
              </a:ext>
            </a:extLst>
          </p:cNvPr>
          <p:cNvSpPr txBox="1"/>
          <p:nvPr/>
        </p:nvSpPr>
        <p:spPr>
          <a:xfrm>
            <a:off x="8808165" y="2280151"/>
            <a:ext cx="6158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NGAF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DA804A2C-796E-48BD-AB7A-F1B3B6EE5B7B}"/>
              </a:ext>
            </a:extLst>
          </p:cNvPr>
          <p:cNvSpPr txBox="1"/>
          <p:nvPr/>
        </p:nvSpPr>
        <p:spPr>
          <a:xfrm>
            <a:off x="3174924" y="5885104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ES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262C775B-52D6-4902-A8B6-041C5B9D739B}"/>
              </a:ext>
            </a:extLst>
          </p:cNvPr>
          <p:cNvSpPr txBox="1"/>
          <p:nvPr/>
        </p:nvSpPr>
        <p:spPr>
          <a:xfrm>
            <a:off x="6636484" y="5904262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ES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D064DD34-B17D-4CB4-A125-F79BA3AD1D4A}"/>
              </a:ext>
            </a:extLst>
          </p:cNvPr>
          <p:cNvSpPr txBox="1"/>
          <p:nvPr/>
        </p:nvSpPr>
        <p:spPr>
          <a:xfrm>
            <a:off x="9917167" y="5866892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ES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3A0ADCC-B98B-45FC-AC13-E37BA415B77B}"/>
              </a:ext>
            </a:extLst>
          </p:cNvPr>
          <p:cNvSpPr txBox="1"/>
          <p:nvPr/>
        </p:nvSpPr>
        <p:spPr>
          <a:xfrm>
            <a:off x="1293445" y="5895501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SSL VPN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09B14818-23D9-4C70-9131-F1DA00484FBF}"/>
              </a:ext>
            </a:extLst>
          </p:cNvPr>
          <p:cNvSpPr txBox="1"/>
          <p:nvPr/>
        </p:nvSpPr>
        <p:spPr>
          <a:xfrm>
            <a:off x="4732732" y="5904262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SSL VPN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980E001C-A3C2-48EC-9794-D8884C1C0FF6}"/>
              </a:ext>
            </a:extLst>
          </p:cNvPr>
          <p:cNvSpPr txBox="1"/>
          <p:nvPr/>
        </p:nvSpPr>
        <p:spPr>
          <a:xfrm>
            <a:off x="7986104" y="586875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SSL VPN</a:t>
            </a:r>
            <a:endParaRPr lang="en-MY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6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59" grpId="0" animBg="1"/>
      <p:bldP spid="17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原创设计师QQ598969553      _4">
            <a:extLst>
              <a:ext uri="{FF2B5EF4-FFF2-40B4-BE49-F238E27FC236}">
                <a16:creationId xmlns:a16="http://schemas.microsoft.com/office/drawing/2014/main" id="{34014760-D178-4472-851A-59FA91CEA670}"/>
              </a:ext>
            </a:extLst>
          </p:cNvPr>
          <p:cNvSpPr/>
          <p:nvPr/>
        </p:nvSpPr>
        <p:spPr>
          <a:xfrm>
            <a:off x="7579219" y="2061687"/>
            <a:ext cx="3875609" cy="3412518"/>
          </a:xfrm>
          <a:prstGeom prst="rect">
            <a:avLst/>
          </a:prstGeom>
          <a:solidFill>
            <a:srgbClr val="79BD2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1" name="原创设计师QQ598969553      _1">
            <a:extLst>
              <a:ext uri="{FF2B5EF4-FFF2-40B4-BE49-F238E27FC236}">
                <a16:creationId xmlns:a16="http://schemas.microsoft.com/office/drawing/2014/main" id="{E083B6D8-2A48-45AC-81C5-D92CC5ACA3D3}"/>
              </a:ext>
            </a:extLst>
          </p:cNvPr>
          <p:cNvSpPr/>
          <p:nvPr/>
        </p:nvSpPr>
        <p:spPr>
          <a:xfrm>
            <a:off x="3605845" y="2061687"/>
            <a:ext cx="3875609" cy="3412518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4FB0FA-D87B-4740-AEE2-0C205D791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CAE86F-40E6-46E6-8C84-5A684847C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565224-AFED-4C82-94F6-3E584FF7D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25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DFA7DF11-D08A-46AB-A405-29FBD052E709}"/>
              </a:ext>
            </a:extLst>
          </p:cNvPr>
          <p:cNvSpPr/>
          <p:nvPr/>
        </p:nvSpPr>
        <p:spPr>
          <a:xfrm>
            <a:off x="579651" y="196682"/>
            <a:ext cx="5715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Case Study</a:t>
            </a:r>
          </a:p>
        </p:txBody>
      </p:sp>
      <p:sp>
        <p:nvSpPr>
          <p:cNvPr id="7" name="文本框 12">
            <a:extLst>
              <a:ext uri="{FF2B5EF4-FFF2-40B4-BE49-F238E27FC236}">
                <a16:creationId xmlns:a16="http://schemas.microsoft.com/office/drawing/2014/main" id="{783C2CC3-0366-4C3D-B209-9693FD784654}"/>
              </a:ext>
            </a:extLst>
          </p:cNvPr>
          <p:cNvSpPr txBox="1"/>
          <p:nvPr/>
        </p:nvSpPr>
        <p:spPr>
          <a:xfrm>
            <a:off x="3893443" y="2410693"/>
            <a:ext cx="42896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Pain Points</a:t>
            </a: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文本框 13">
            <a:extLst>
              <a:ext uri="{FF2B5EF4-FFF2-40B4-BE49-F238E27FC236}">
                <a16:creationId xmlns:a16="http://schemas.microsoft.com/office/drawing/2014/main" id="{640824A6-110C-4032-B024-5E41FEC7BA5B}"/>
              </a:ext>
            </a:extLst>
          </p:cNvPr>
          <p:cNvSpPr txBox="1"/>
          <p:nvPr/>
        </p:nvSpPr>
        <p:spPr>
          <a:xfrm>
            <a:off x="3893443" y="2843357"/>
            <a:ext cx="2743201" cy="26308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Bandwidth Exhaustion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Lack of visibility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identification &amp; Control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9" name="文本框 12">
            <a:extLst>
              <a:ext uri="{FF2B5EF4-FFF2-40B4-BE49-F238E27FC236}">
                <a16:creationId xmlns:a16="http://schemas.microsoft.com/office/drawing/2014/main" id="{41F1F5C1-9554-45F6-BD5B-84FE00F5656D}"/>
              </a:ext>
            </a:extLst>
          </p:cNvPr>
          <p:cNvSpPr txBox="1"/>
          <p:nvPr/>
        </p:nvSpPr>
        <p:spPr>
          <a:xfrm>
            <a:off x="8183045" y="2410693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 err="1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en-MY" altLang="zh-CN" sz="2000" b="1" kern="0" dirty="0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IAG Solution</a:t>
            </a:r>
          </a:p>
          <a:p>
            <a:endParaRPr lang="en-MY" altLang="zh-CN" sz="2000" b="1" kern="0" dirty="0">
              <a:solidFill>
                <a:srgbClr val="0070C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70C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:a16="http://schemas.microsoft.com/office/drawing/2014/main" id="{E24DFC59-7EF2-480F-85E9-1B20D3731DC4}"/>
              </a:ext>
            </a:extLst>
          </p:cNvPr>
          <p:cNvSpPr txBox="1"/>
          <p:nvPr/>
        </p:nvSpPr>
        <p:spPr>
          <a:xfrm>
            <a:off x="8183045" y="2827904"/>
            <a:ext cx="2743201" cy="300018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Dynamic Bandwidth Management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Control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Granular Reporting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Secure Internet access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9C447AE-C70B-4A36-AD0E-675619D45A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378" y="2417779"/>
            <a:ext cx="2049255" cy="229996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5872787-C5D1-4FA4-A793-E5727D367495}"/>
              </a:ext>
            </a:extLst>
          </p:cNvPr>
          <p:cNvSpPr txBox="1"/>
          <p:nvPr/>
        </p:nvSpPr>
        <p:spPr>
          <a:xfrm>
            <a:off x="1592291" y="5012682"/>
            <a:ext cx="863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UMW</a:t>
            </a:r>
            <a:endParaRPr lang="en-MY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1751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原创设计师QQ598969553      _4">
            <a:extLst>
              <a:ext uri="{FF2B5EF4-FFF2-40B4-BE49-F238E27FC236}">
                <a16:creationId xmlns:a16="http://schemas.microsoft.com/office/drawing/2014/main" id="{870AC4C8-0EFF-4C75-984F-EFEB49F441CB}"/>
              </a:ext>
            </a:extLst>
          </p:cNvPr>
          <p:cNvSpPr/>
          <p:nvPr/>
        </p:nvSpPr>
        <p:spPr>
          <a:xfrm>
            <a:off x="7579219" y="2061687"/>
            <a:ext cx="3875609" cy="3412518"/>
          </a:xfrm>
          <a:prstGeom prst="rect">
            <a:avLst/>
          </a:prstGeom>
          <a:solidFill>
            <a:srgbClr val="79BD2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4" name="原创设计师QQ598969553      _1">
            <a:extLst>
              <a:ext uri="{FF2B5EF4-FFF2-40B4-BE49-F238E27FC236}">
                <a16:creationId xmlns:a16="http://schemas.microsoft.com/office/drawing/2014/main" id="{6DD32E64-F04B-4B4F-A151-29EE56D370B3}"/>
              </a:ext>
            </a:extLst>
          </p:cNvPr>
          <p:cNvSpPr/>
          <p:nvPr/>
        </p:nvSpPr>
        <p:spPr>
          <a:xfrm>
            <a:off x="3605845" y="2061687"/>
            <a:ext cx="3875609" cy="3412518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F731B0-5DD9-44C2-9448-856989F95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C14EB3-A419-48BC-ABDD-4AB42801A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A17879-F27A-4460-A0D2-2196AE180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26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305FA954-A4DD-49E3-A67D-801E9A6E9D66}"/>
              </a:ext>
            </a:extLst>
          </p:cNvPr>
          <p:cNvSpPr/>
          <p:nvPr/>
        </p:nvSpPr>
        <p:spPr>
          <a:xfrm>
            <a:off x="579651" y="196682"/>
            <a:ext cx="5715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Case Study</a:t>
            </a:r>
          </a:p>
        </p:txBody>
      </p:sp>
      <p:sp>
        <p:nvSpPr>
          <p:cNvPr id="8" name="文本框 12">
            <a:extLst>
              <a:ext uri="{FF2B5EF4-FFF2-40B4-BE49-F238E27FC236}">
                <a16:creationId xmlns:a16="http://schemas.microsoft.com/office/drawing/2014/main" id="{8F810EEB-0B83-4AED-A870-AF8F6051D429}"/>
              </a:ext>
            </a:extLst>
          </p:cNvPr>
          <p:cNvSpPr txBox="1"/>
          <p:nvPr/>
        </p:nvSpPr>
        <p:spPr>
          <a:xfrm>
            <a:off x="3893443" y="2410693"/>
            <a:ext cx="42896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Pain Points</a:t>
            </a: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文本框 13">
            <a:extLst>
              <a:ext uri="{FF2B5EF4-FFF2-40B4-BE49-F238E27FC236}">
                <a16:creationId xmlns:a16="http://schemas.microsoft.com/office/drawing/2014/main" id="{7316B883-FFA3-4ADD-9A0E-03A17DFB4CBC}"/>
              </a:ext>
            </a:extLst>
          </p:cNvPr>
          <p:cNvSpPr txBox="1"/>
          <p:nvPr/>
        </p:nvSpPr>
        <p:spPr>
          <a:xfrm>
            <a:off x="3893443" y="2843357"/>
            <a:ext cx="2743201" cy="26308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Inability to trace user identity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Bandwidth Exhaustion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Single point of failure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10" name="文本框 12">
            <a:extLst>
              <a:ext uri="{FF2B5EF4-FFF2-40B4-BE49-F238E27FC236}">
                <a16:creationId xmlns:a16="http://schemas.microsoft.com/office/drawing/2014/main" id="{EB82CA2E-5BA4-41B7-9371-4C511216DA7F}"/>
              </a:ext>
            </a:extLst>
          </p:cNvPr>
          <p:cNvSpPr txBox="1"/>
          <p:nvPr/>
        </p:nvSpPr>
        <p:spPr>
          <a:xfrm>
            <a:off x="8183045" y="2410693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 err="1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en-MY" altLang="zh-CN" sz="2000" b="1" kern="0" dirty="0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IAG Solution</a:t>
            </a:r>
          </a:p>
          <a:p>
            <a:endParaRPr lang="en-MY" altLang="zh-CN" sz="2000" b="1" kern="0" dirty="0">
              <a:solidFill>
                <a:srgbClr val="0070C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70C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文本框 13">
            <a:extLst>
              <a:ext uri="{FF2B5EF4-FFF2-40B4-BE49-F238E27FC236}">
                <a16:creationId xmlns:a16="http://schemas.microsoft.com/office/drawing/2014/main" id="{33B0D0D1-485A-4B5E-A123-999D2691D02E}"/>
              </a:ext>
            </a:extLst>
          </p:cNvPr>
          <p:cNvSpPr txBox="1"/>
          <p:nvPr/>
        </p:nvSpPr>
        <p:spPr>
          <a:xfrm>
            <a:off x="8183045" y="2765525"/>
            <a:ext cx="2743201" cy="336951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SSO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Dynamic Bandwidth Management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Granular Reporting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High Availability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Secure Internet access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2050" name="Picture 2" descr="Crown Property Bureau - Wikipedia">
            <a:extLst>
              <a:ext uri="{FF2B5EF4-FFF2-40B4-BE49-F238E27FC236}">
                <a16:creationId xmlns:a16="http://schemas.microsoft.com/office/drawing/2014/main" id="{C6A0B4EC-777D-4F03-903E-CD5E06762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361" y="1910425"/>
            <a:ext cx="2146165" cy="303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08BA5D-B53D-4BFE-A9A3-A9ECCDCE49C2}"/>
              </a:ext>
            </a:extLst>
          </p:cNvPr>
          <p:cNvSpPr txBox="1"/>
          <p:nvPr/>
        </p:nvSpPr>
        <p:spPr>
          <a:xfrm>
            <a:off x="835901" y="5015884"/>
            <a:ext cx="2672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Crown Property Bureau </a:t>
            </a:r>
            <a:endParaRPr lang="en-MY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2913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27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53C5F7A-182F-FA47-AA4C-5678E311092D}"/>
              </a:ext>
            </a:extLst>
          </p:cNvPr>
          <p:cNvGrpSpPr/>
          <p:nvPr/>
        </p:nvGrpSpPr>
        <p:grpSpPr>
          <a:xfrm>
            <a:off x="3329386" y="2315029"/>
            <a:ext cx="6653727" cy="2009236"/>
            <a:chOff x="2769938" y="2315029"/>
            <a:chExt cx="6653727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6653727" cy="1901371"/>
              <a:chOff x="2901044" y="2315029"/>
              <a:chExt cx="6653727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3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69248" y="2880993"/>
                <a:ext cx="4485523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New Pricing Bundle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7191330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4E2119-5867-4574-BEC7-DF16270CB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75B604-0ECE-46E9-B314-FA9A713CD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A9FB9C-9CC1-4B40-8B2A-4C9AAD0FA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28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DE64E5B5-09C8-4F8A-B548-1A2C03838323}"/>
              </a:ext>
            </a:extLst>
          </p:cNvPr>
          <p:cNvSpPr/>
          <p:nvPr/>
        </p:nvSpPr>
        <p:spPr>
          <a:xfrm>
            <a:off x="579650" y="223186"/>
            <a:ext cx="4026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</a:t>
            </a:r>
          </a:p>
        </p:txBody>
      </p:sp>
      <p:grpSp>
        <p:nvGrpSpPr>
          <p:cNvPr id="10" name="组合 11">
            <a:extLst>
              <a:ext uri="{FF2B5EF4-FFF2-40B4-BE49-F238E27FC236}">
                <a16:creationId xmlns:a16="http://schemas.microsoft.com/office/drawing/2014/main" id="{369AF6CD-A02E-4CF1-8131-6B7E5D866B6F}"/>
              </a:ext>
            </a:extLst>
          </p:cNvPr>
          <p:cNvGrpSpPr/>
          <p:nvPr/>
        </p:nvGrpSpPr>
        <p:grpSpPr>
          <a:xfrm>
            <a:off x="8963056" y="2652851"/>
            <a:ext cx="1334817" cy="1334816"/>
            <a:chOff x="1212681" y="1932972"/>
            <a:chExt cx="2586942" cy="2586942"/>
          </a:xfrm>
        </p:grpSpPr>
        <p:sp>
          <p:nvSpPr>
            <p:cNvPr id="11" name="椭圆 13">
              <a:extLst>
                <a:ext uri="{FF2B5EF4-FFF2-40B4-BE49-F238E27FC236}">
                  <a16:creationId xmlns:a16="http://schemas.microsoft.com/office/drawing/2014/main" id="{6EFDD304-ED9E-4CAB-9C36-A2242F7756A9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2" name="椭圆 14">
              <a:extLst>
                <a:ext uri="{FF2B5EF4-FFF2-40B4-BE49-F238E27FC236}">
                  <a16:creationId xmlns:a16="http://schemas.microsoft.com/office/drawing/2014/main" id="{8DE297AC-EDA7-4F26-8A9D-EA27D3B8BF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3" name="组合 11">
            <a:extLst>
              <a:ext uri="{FF2B5EF4-FFF2-40B4-BE49-F238E27FC236}">
                <a16:creationId xmlns:a16="http://schemas.microsoft.com/office/drawing/2014/main" id="{D8881833-1BD3-4CDB-96C5-8FB14DCD70B1}"/>
              </a:ext>
            </a:extLst>
          </p:cNvPr>
          <p:cNvGrpSpPr/>
          <p:nvPr/>
        </p:nvGrpSpPr>
        <p:grpSpPr>
          <a:xfrm>
            <a:off x="1893080" y="2652851"/>
            <a:ext cx="1334817" cy="1334816"/>
            <a:chOff x="1212681" y="1932972"/>
            <a:chExt cx="2586942" cy="2586942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4DB793FF-A803-470D-A011-E81D9FDA3EF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4D8DFF8-D997-4FEA-AB6C-A1EFEED10D7F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6" name="组合 11">
            <a:extLst>
              <a:ext uri="{FF2B5EF4-FFF2-40B4-BE49-F238E27FC236}">
                <a16:creationId xmlns:a16="http://schemas.microsoft.com/office/drawing/2014/main" id="{3949598F-E5C4-4ECD-9AE8-31BC540C9C37}"/>
              </a:ext>
            </a:extLst>
          </p:cNvPr>
          <p:cNvGrpSpPr/>
          <p:nvPr/>
        </p:nvGrpSpPr>
        <p:grpSpPr>
          <a:xfrm>
            <a:off x="5428068" y="2652851"/>
            <a:ext cx="1334817" cy="1334816"/>
            <a:chOff x="1212681" y="1932972"/>
            <a:chExt cx="2586942" cy="2586942"/>
          </a:xfrm>
        </p:grpSpPr>
        <p:sp>
          <p:nvSpPr>
            <p:cNvPr id="17" name="椭圆 13">
              <a:extLst>
                <a:ext uri="{FF2B5EF4-FFF2-40B4-BE49-F238E27FC236}">
                  <a16:creationId xmlns:a16="http://schemas.microsoft.com/office/drawing/2014/main" id="{DC139128-2303-4944-8BBE-E89AE69A63D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92D050">
                    <a:alpha val="15000"/>
                  </a:srgbClr>
                </a:gs>
                <a:gs pos="99000">
                  <a:srgbClr val="6FB332">
                    <a:alpha val="39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8" name="椭圆 14">
              <a:extLst>
                <a:ext uri="{FF2B5EF4-FFF2-40B4-BE49-F238E27FC236}">
                  <a16:creationId xmlns:a16="http://schemas.microsoft.com/office/drawing/2014/main" id="{532210F2-882C-4A36-9CD3-7E30AA7633B3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 31">
            <a:extLst>
              <a:ext uri="{FF2B5EF4-FFF2-40B4-BE49-F238E27FC236}">
                <a16:creationId xmlns:a16="http://schemas.microsoft.com/office/drawing/2014/main" id="{68E31F44-B94F-4179-BBEA-2C1C718965C9}"/>
              </a:ext>
            </a:extLst>
          </p:cNvPr>
          <p:cNvSpPr/>
          <p:nvPr/>
        </p:nvSpPr>
        <p:spPr>
          <a:xfrm>
            <a:off x="531277" y="4064450"/>
            <a:ext cx="4058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Reduced complexity of license</a:t>
            </a:r>
          </a:p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selection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0" name="图片 89">
            <a:extLst>
              <a:ext uri="{FF2B5EF4-FFF2-40B4-BE49-F238E27FC236}">
                <a16:creationId xmlns:a16="http://schemas.microsoft.com/office/drawing/2014/main" id="{6DC9CF97-9A97-478C-8A2C-8627F5B3B6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901" y="3060246"/>
            <a:ext cx="479173" cy="468446"/>
          </a:xfrm>
          <a:prstGeom prst="rect">
            <a:avLst/>
          </a:prstGeom>
        </p:spPr>
      </p:pic>
      <p:pic>
        <p:nvPicPr>
          <p:cNvPr id="21" name="图片 90">
            <a:extLst>
              <a:ext uri="{FF2B5EF4-FFF2-40B4-BE49-F238E27FC236}">
                <a16:creationId xmlns:a16="http://schemas.microsoft.com/office/drawing/2014/main" id="{97C05F27-D16D-4DD0-B539-9E6C10966499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517" y="3082972"/>
            <a:ext cx="502107" cy="458017"/>
          </a:xfrm>
          <a:prstGeom prst="rect">
            <a:avLst/>
          </a:prstGeom>
        </p:spPr>
      </p:pic>
      <p:sp>
        <p:nvSpPr>
          <p:cNvPr id="22" name="Freeform 5">
            <a:extLst>
              <a:ext uri="{FF2B5EF4-FFF2-40B4-BE49-F238E27FC236}">
                <a16:creationId xmlns:a16="http://schemas.microsoft.com/office/drawing/2014/main" id="{BDEDE0DB-0025-4AA5-AD81-5BF14222CDF0}"/>
              </a:ext>
            </a:extLst>
          </p:cNvPr>
          <p:cNvSpPr>
            <a:spLocks noEditPoints="1"/>
          </p:cNvSpPr>
          <p:nvPr/>
        </p:nvSpPr>
        <p:spPr bwMode="auto">
          <a:xfrm>
            <a:off x="9362941" y="3060246"/>
            <a:ext cx="559248" cy="559704"/>
          </a:xfrm>
          <a:custGeom>
            <a:avLst/>
            <a:gdLst>
              <a:gd name="T0" fmla="*/ 0 w 3277"/>
              <a:gd name="T1" fmla="*/ 1639 h 3277"/>
              <a:gd name="T2" fmla="*/ 3277 w 3277"/>
              <a:gd name="T3" fmla="*/ 1639 h 3277"/>
              <a:gd name="T4" fmla="*/ 3065 w 3277"/>
              <a:gd name="T5" fmla="*/ 1586 h 3277"/>
              <a:gd name="T6" fmla="*/ 2309 w 3277"/>
              <a:gd name="T7" fmla="*/ 923 h 3277"/>
              <a:gd name="T8" fmla="*/ 3065 w 3277"/>
              <a:gd name="T9" fmla="*/ 1586 h 3277"/>
              <a:gd name="T10" fmla="*/ 1154 w 3277"/>
              <a:gd name="T11" fmla="*/ 2509 h 3277"/>
              <a:gd name="T12" fmla="*/ 1585 w 3277"/>
              <a:gd name="T13" fmla="*/ 3066 h 3277"/>
              <a:gd name="T14" fmla="*/ 2169 w 3277"/>
              <a:gd name="T15" fmla="*/ 860 h 3277"/>
              <a:gd name="T16" fmla="*/ 1691 w 3277"/>
              <a:gd name="T17" fmla="*/ 212 h 3277"/>
              <a:gd name="T18" fmla="*/ 1872 w 3277"/>
              <a:gd name="T19" fmla="*/ 230 h 3277"/>
              <a:gd name="T20" fmla="*/ 2266 w 3277"/>
              <a:gd name="T21" fmla="*/ 823 h 3277"/>
              <a:gd name="T22" fmla="*/ 1872 w 3277"/>
              <a:gd name="T23" fmla="*/ 230 h 3277"/>
              <a:gd name="T24" fmla="*/ 1585 w 3277"/>
              <a:gd name="T25" fmla="*/ 952 h 3277"/>
              <a:gd name="T26" fmla="*/ 1580 w 3277"/>
              <a:gd name="T27" fmla="*/ 212 h 3277"/>
              <a:gd name="T28" fmla="*/ 1009 w 3277"/>
              <a:gd name="T29" fmla="*/ 826 h 3277"/>
              <a:gd name="T30" fmla="*/ 1403 w 3277"/>
              <a:gd name="T31" fmla="*/ 233 h 3277"/>
              <a:gd name="T32" fmla="*/ 1068 w 3277"/>
              <a:gd name="T33" fmla="*/ 960 h 3277"/>
              <a:gd name="T34" fmla="*/ 1585 w 3277"/>
              <a:gd name="T35" fmla="*/ 1586 h 3277"/>
              <a:gd name="T36" fmla="*/ 1068 w 3277"/>
              <a:gd name="T37" fmla="*/ 960 h 3277"/>
              <a:gd name="T38" fmla="*/ 1585 w 3277"/>
              <a:gd name="T39" fmla="*/ 2326 h 3277"/>
              <a:gd name="T40" fmla="*/ 951 w 3277"/>
              <a:gd name="T41" fmla="*/ 1692 h 3277"/>
              <a:gd name="T42" fmla="*/ 1403 w 3277"/>
              <a:gd name="T43" fmla="*/ 3045 h 3277"/>
              <a:gd name="T44" fmla="*/ 1049 w 3277"/>
              <a:gd name="T45" fmla="*/ 2537 h 3277"/>
              <a:gd name="T46" fmla="*/ 1691 w 3277"/>
              <a:gd name="T47" fmla="*/ 3066 h 3277"/>
              <a:gd name="T48" fmla="*/ 2128 w 3277"/>
              <a:gd name="T49" fmla="*/ 2503 h 3277"/>
              <a:gd name="T50" fmla="*/ 1691 w 3277"/>
              <a:gd name="T51" fmla="*/ 3066 h 3277"/>
              <a:gd name="T52" fmla="*/ 2564 w 3277"/>
              <a:gd name="T53" fmla="*/ 2717 h 3277"/>
              <a:gd name="T54" fmla="*/ 2227 w 3277"/>
              <a:gd name="T55" fmla="*/ 2537 h 3277"/>
              <a:gd name="T56" fmla="*/ 1691 w 3277"/>
              <a:gd name="T57" fmla="*/ 2326 h 3277"/>
              <a:gd name="T58" fmla="*/ 2325 w 3277"/>
              <a:gd name="T59" fmla="*/ 1692 h 3277"/>
              <a:gd name="T60" fmla="*/ 2170 w 3277"/>
              <a:gd name="T61" fmla="*/ 2404 h 3277"/>
              <a:gd name="T62" fmla="*/ 1691 w 3277"/>
              <a:gd name="T63" fmla="*/ 1057 h 3277"/>
              <a:gd name="T64" fmla="*/ 2325 w 3277"/>
              <a:gd name="T65" fmla="*/ 1586 h 3277"/>
              <a:gd name="T66" fmla="*/ 574 w 3277"/>
              <a:gd name="T67" fmla="*/ 692 h 3277"/>
              <a:gd name="T68" fmla="*/ 845 w 3277"/>
              <a:gd name="T69" fmla="*/ 1586 h 3277"/>
              <a:gd name="T70" fmla="*/ 574 w 3277"/>
              <a:gd name="T71" fmla="*/ 692 h 3277"/>
              <a:gd name="T72" fmla="*/ 845 w 3277"/>
              <a:gd name="T73" fmla="*/ 1692 h 3277"/>
              <a:gd name="T74" fmla="*/ 634 w 3277"/>
              <a:gd name="T75" fmla="*/ 2650 h 3277"/>
              <a:gd name="T76" fmla="*/ 2642 w 3277"/>
              <a:gd name="T77" fmla="*/ 2650 h 3277"/>
              <a:gd name="T78" fmla="*/ 2431 w 3277"/>
              <a:gd name="T79" fmla="*/ 1692 h 3277"/>
              <a:gd name="T80" fmla="*/ 2642 w 3277"/>
              <a:gd name="T81" fmla="*/ 2650 h 3277"/>
              <a:gd name="T82" fmla="*/ 2642 w 3277"/>
              <a:gd name="T83" fmla="*/ 2650 h 3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77" h="3277">
                <a:moveTo>
                  <a:pt x="1638" y="0"/>
                </a:moveTo>
                <a:cubicBezTo>
                  <a:pt x="733" y="0"/>
                  <a:pt x="0" y="734"/>
                  <a:pt x="0" y="1639"/>
                </a:cubicBezTo>
                <a:cubicBezTo>
                  <a:pt x="0" y="2544"/>
                  <a:pt x="733" y="3277"/>
                  <a:pt x="1638" y="3277"/>
                </a:cubicBezTo>
                <a:cubicBezTo>
                  <a:pt x="2543" y="3277"/>
                  <a:pt x="3277" y="2544"/>
                  <a:pt x="3277" y="1639"/>
                </a:cubicBezTo>
                <a:cubicBezTo>
                  <a:pt x="3277" y="734"/>
                  <a:pt x="2543" y="0"/>
                  <a:pt x="1638" y="0"/>
                </a:cubicBezTo>
                <a:close/>
                <a:moveTo>
                  <a:pt x="3065" y="1586"/>
                </a:moveTo>
                <a:cubicBezTo>
                  <a:pt x="2431" y="1586"/>
                  <a:pt x="2431" y="1586"/>
                  <a:pt x="2431" y="1586"/>
                </a:cubicBezTo>
                <a:cubicBezTo>
                  <a:pt x="2426" y="1360"/>
                  <a:pt x="2385" y="1136"/>
                  <a:pt x="2309" y="923"/>
                </a:cubicBezTo>
                <a:cubicBezTo>
                  <a:pt x="2451" y="863"/>
                  <a:pt x="2584" y="785"/>
                  <a:pt x="2705" y="691"/>
                </a:cubicBezTo>
                <a:cubicBezTo>
                  <a:pt x="2926" y="938"/>
                  <a:pt x="3053" y="1254"/>
                  <a:pt x="3065" y="1586"/>
                </a:cubicBezTo>
                <a:close/>
                <a:moveTo>
                  <a:pt x="1585" y="3066"/>
                </a:moveTo>
                <a:cubicBezTo>
                  <a:pt x="1404" y="2912"/>
                  <a:pt x="1257" y="2723"/>
                  <a:pt x="1154" y="2509"/>
                </a:cubicBezTo>
                <a:cubicBezTo>
                  <a:pt x="1294" y="2464"/>
                  <a:pt x="1439" y="2438"/>
                  <a:pt x="1585" y="2431"/>
                </a:cubicBezTo>
                <a:lnTo>
                  <a:pt x="1585" y="3066"/>
                </a:lnTo>
                <a:close/>
                <a:moveTo>
                  <a:pt x="1696" y="212"/>
                </a:moveTo>
                <a:cubicBezTo>
                  <a:pt x="1903" y="387"/>
                  <a:pt x="2065" y="609"/>
                  <a:pt x="2169" y="860"/>
                </a:cubicBezTo>
                <a:cubicBezTo>
                  <a:pt x="2015" y="914"/>
                  <a:pt x="1854" y="945"/>
                  <a:pt x="1691" y="952"/>
                </a:cubicBezTo>
                <a:cubicBezTo>
                  <a:pt x="1691" y="212"/>
                  <a:pt x="1691" y="212"/>
                  <a:pt x="1691" y="212"/>
                </a:cubicBezTo>
                <a:lnTo>
                  <a:pt x="1696" y="212"/>
                </a:lnTo>
                <a:close/>
                <a:moveTo>
                  <a:pt x="1872" y="230"/>
                </a:moveTo>
                <a:cubicBezTo>
                  <a:pt x="2157" y="277"/>
                  <a:pt x="2421" y="410"/>
                  <a:pt x="2629" y="611"/>
                </a:cubicBezTo>
                <a:cubicBezTo>
                  <a:pt x="2517" y="697"/>
                  <a:pt x="2396" y="768"/>
                  <a:pt x="2266" y="823"/>
                </a:cubicBezTo>
                <a:cubicBezTo>
                  <a:pt x="2174" y="603"/>
                  <a:pt x="2040" y="402"/>
                  <a:pt x="1873" y="233"/>
                </a:cubicBezTo>
                <a:lnTo>
                  <a:pt x="1872" y="230"/>
                </a:lnTo>
                <a:close/>
                <a:moveTo>
                  <a:pt x="1585" y="212"/>
                </a:moveTo>
                <a:cubicBezTo>
                  <a:pt x="1585" y="952"/>
                  <a:pt x="1585" y="952"/>
                  <a:pt x="1585" y="952"/>
                </a:cubicBezTo>
                <a:cubicBezTo>
                  <a:pt x="1423" y="947"/>
                  <a:pt x="1262" y="917"/>
                  <a:pt x="1107" y="865"/>
                </a:cubicBezTo>
                <a:cubicBezTo>
                  <a:pt x="1211" y="613"/>
                  <a:pt x="1373" y="389"/>
                  <a:pt x="1580" y="212"/>
                </a:cubicBezTo>
                <a:lnTo>
                  <a:pt x="1585" y="212"/>
                </a:lnTo>
                <a:close/>
                <a:moveTo>
                  <a:pt x="1009" y="826"/>
                </a:moveTo>
                <a:cubicBezTo>
                  <a:pt x="880" y="771"/>
                  <a:pt x="758" y="700"/>
                  <a:pt x="647" y="614"/>
                </a:cubicBezTo>
                <a:cubicBezTo>
                  <a:pt x="854" y="413"/>
                  <a:pt x="1118" y="280"/>
                  <a:pt x="1403" y="233"/>
                </a:cubicBezTo>
                <a:cubicBezTo>
                  <a:pt x="1235" y="403"/>
                  <a:pt x="1101" y="605"/>
                  <a:pt x="1009" y="826"/>
                </a:cubicBezTo>
                <a:close/>
                <a:moveTo>
                  <a:pt x="1068" y="960"/>
                </a:moveTo>
                <a:cubicBezTo>
                  <a:pt x="1235" y="1019"/>
                  <a:pt x="1409" y="1051"/>
                  <a:pt x="1585" y="1057"/>
                </a:cubicBezTo>
                <a:cubicBezTo>
                  <a:pt x="1585" y="1586"/>
                  <a:pt x="1585" y="1586"/>
                  <a:pt x="1585" y="1586"/>
                </a:cubicBezTo>
                <a:cubicBezTo>
                  <a:pt x="951" y="1586"/>
                  <a:pt x="951" y="1586"/>
                  <a:pt x="951" y="1586"/>
                </a:cubicBezTo>
                <a:cubicBezTo>
                  <a:pt x="956" y="1372"/>
                  <a:pt x="996" y="1161"/>
                  <a:pt x="1068" y="960"/>
                </a:cubicBezTo>
                <a:close/>
                <a:moveTo>
                  <a:pt x="1585" y="1692"/>
                </a:moveTo>
                <a:cubicBezTo>
                  <a:pt x="1585" y="2326"/>
                  <a:pt x="1585" y="2326"/>
                  <a:pt x="1585" y="2326"/>
                </a:cubicBezTo>
                <a:cubicBezTo>
                  <a:pt x="1422" y="2330"/>
                  <a:pt x="1261" y="2358"/>
                  <a:pt x="1105" y="2407"/>
                </a:cubicBezTo>
                <a:cubicBezTo>
                  <a:pt x="1010" y="2180"/>
                  <a:pt x="958" y="1938"/>
                  <a:pt x="951" y="1692"/>
                </a:cubicBezTo>
                <a:lnTo>
                  <a:pt x="1585" y="1692"/>
                </a:lnTo>
                <a:close/>
                <a:moveTo>
                  <a:pt x="1403" y="3045"/>
                </a:moveTo>
                <a:cubicBezTo>
                  <a:pt x="1148" y="3002"/>
                  <a:pt x="909" y="2891"/>
                  <a:pt x="712" y="2722"/>
                </a:cubicBezTo>
                <a:cubicBezTo>
                  <a:pt x="817" y="2647"/>
                  <a:pt x="930" y="2585"/>
                  <a:pt x="1049" y="2537"/>
                </a:cubicBezTo>
                <a:cubicBezTo>
                  <a:pt x="1138" y="2725"/>
                  <a:pt x="1257" y="2897"/>
                  <a:pt x="1403" y="3045"/>
                </a:cubicBezTo>
                <a:close/>
                <a:moveTo>
                  <a:pt x="1691" y="3066"/>
                </a:moveTo>
                <a:cubicBezTo>
                  <a:pt x="1691" y="2431"/>
                  <a:pt x="1691" y="2431"/>
                  <a:pt x="1691" y="2431"/>
                </a:cubicBezTo>
                <a:cubicBezTo>
                  <a:pt x="1839" y="2436"/>
                  <a:pt x="1986" y="2460"/>
                  <a:pt x="2128" y="2503"/>
                </a:cubicBezTo>
                <a:cubicBezTo>
                  <a:pt x="2025" y="2719"/>
                  <a:pt x="1878" y="2911"/>
                  <a:pt x="1696" y="3066"/>
                </a:cubicBezTo>
                <a:lnTo>
                  <a:pt x="1691" y="3066"/>
                </a:lnTo>
                <a:close/>
                <a:moveTo>
                  <a:pt x="2227" y="2537"/>
                </a:moveTo>
                <a:cubicBezTo>
                  <a:pt x="2346" y="2584"/>
                  <a:pt x="2459" y="2644"/>
                  <a:pt x="2564" y="2717"/>
                </a:cubicBezTo>
                <a:cubicBezTo>
                  <a:pt x="2367" y="2885"/>
                  <a:pt x="2128" y="2997"/>
                  <a:pt x="1873" y="3039"/>
                </a:cubicBezTo>
                <a:cubicBezTo>
                  <a:pt x="2018" y="2893"/>
                  <a:pt x="2138" y="2723"/>
                  <a:pt x="2227" y="2537"/>
                </a:cubicBezTo>
                <a:close/>
                <a:moveTo>
                  <a:pt x="2170" y="2404"/>
                </a:moveTo>
                <a:cubicBezTo>
                  <a:pt x="2015" y="2356"/>
                  <a:pt x="1853" y="2329"/>
                  <a:pt x="1691" y="2326"/>
                </a:cubicBezTo>
                <a:cubicBezTo>
                  <a:pt x="1691" y="1692"/>
                  <a:pt x="1691" y="1692"/>
                  <a:pt x="1691" y="1692"/>
                </a:cubicBezTo>
                <a:cubicBezTo>
                  <a:pt x="2325" y="1692"/>
                  <a:pt x="2325" y="1692"/>
                  <a:pt x="2325" y="1692"/>
                </a:cubicBezTo>
                <a:cubicBezTo>
                  <a:pt x="2319" y="1938"/>
                  <a:pt x="2266" y="2182"/>
                  <a:pt x="2171" y="2409"/>
                </a:cubicBezTo>
                <a:lnTo>
                  <a:pt x="2170" y="2404"/>
                </a:lnTo>
                <a:close/>
                <a:moveTo>
                  <a:pt x="1691" y="1586"/>
                </a:moveTo>
                <a:cubicBezTo>
                  <a:pt x="1691" y="1057"/>
                  <a:pt x="1691" y="1057"/>
                  <a:pt x="1691" y="1057"/>
                </a:cubicBezTo>
                <a:cubicBezTo>
                  <a:pt x="1867" y="1052"/>
                  <a:pt x="2041" y="1020"/>
                  <a:pt x="2208" y="962"/>
                </a:cubicBezTo>
                <a:cubicBezTo>
                  <a:pt x="2280" y="1163"/>
                  <a:pt x="2320" y="1373"/>
                  <a:pt x="2325" y="1586"/>
                </a:cubicBezTo>
                <a:lnTo>
                  <a:pt x="1691" y="1586"/>
                </a:lnTo>
                <a:close/>
                <a:moveTo>
                  <a:pt x="574" y="692"/>
                </a:moveTo>
                <a:cubicBezTo>
                  <a:pt x="695" y="786"/>
                  <a:pt x="828" y="865"/>
                  <a:pt x="969" y="924"/>
                </a:cubicBezTo>
                <a:cubicBezTo>
                  <a:pt x="893" y="1137"/>
                  <a:pt x="851" y="1360"/>
                  <a:pt x="845" y="1586"/>
                </a:cubicBezTo>
                <a:cubicBezTo>
                  <a:pt x="211" y="1586"/>
                  <a:pt x="211" y="1586"/>
                  <a:pt x="211" y="1586"/>
                </a:cubicBezTo>
                <a:cubicBezTo>
                  <a:pt x="224" y="1255"/>
                  <a:pt x="352" y="938"/>
                  <a:pt x="574" y="692"/>
                </a:cubicBezTo>
                <a:close/>
                <a:moveTo>
                  <a:pt x="211" y="1692"/>
                </a:moveTo>
                <a:cubicBezTo>
                  <a:pt x="845" y="1692"/>
                  <a:pt x="845" y="1692"/>
                  <a:pt x="845" y="1692"/>
                </a:cubicBezTo>
                <a:cubicBezTo>
                  <a:pt x="851" y="1951"/>
                  <a:pt x="905" y="2207"/>
                  <a:pt x="1004" y="2446"/>
                </a:cubicBezTo>
                <a:cubicBezTo>
                  <a:pt x="873" y="2499"/>
                  <a:pt x="748" y="2567"/>
                  <a:pt x="634" y="2650"/>
                </a:cubicBezTo>
                <a:cubicBezTo>
                  <a:pt x="376" y="2396"/>
                  <a:pt x="225" y="2053"/>
                  <a:pt x="211" y="1692"/>
                </a:cubicBezTo>
                <a:close/>
                <a:moveTo>
                  <a:pt x="2642" y="2650"/>
                </a:moveTo>
                <a:cubicBezTo>
                  <a:pt x="2527" y="2567"/>
                  <a:pt x="2401" y="2499"/>
                  <a:pt x="2268" y="2446"/>
                </a:cubicBezTo>
                <a:cubicBezTo>
                  <a:pt x="2369" y="2207"/>
                  <a:pt x="2424" y="1951"/>
                  <a:pt x="2431" y="1692"/>
                </a:cubicBezTo>
                <a:cubicBezTo>
                  <a:pt x="3065" y="1692"/>
                  <a:pt x="3065" y="1692"/>
                  <a:pt x="3065" y="1692"/>
                </a:cubicBezTo>
                <a:cubicBezTo>
                  <a:pt x="3051" y="2053"/>
                  <a:pt x="2900" y="2396"/>
                  <a:pt x="2642" y="2650"/>
                </a:cubicBezTo>
                <a:close/>
                <a:moveTo>
                  <a:pt x="2642" y="2650"/>
                </a:moveTo>
                <a:cubicBezTo>
                  <a:pt x="2642" y="2650"/>
                  <a:pt x="2642" y="2650"/>
                  <a:pt x="2642" y="265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1">
            <a:extLst>
              <a:ext uri="{FF2B5EF4-FFF2-40B4-BE49-F238E27FC236}">
                <a16:creationId xmlns:a16="http://schemas.microsoft.com/office/drawing/2014/main" id="{EBCD326A-C679-4973-A894-4E82DA7D5B72}"/>
              </a:ext>
            </a:extLst>
          </p:cNvPr>
          <p:cNvSpPr/>
          <p:nvPr/>
        </p:nvSpPr>
        <p:spPr>
          <a:xfrm>
            <a:off x="4705348" y="4069787"/>
            <a:ext cx="2780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More appealing and better pricing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矩形 31">
            <a:extLst>
              <a:ext uri="{FF2B5EF4-FFF2-40B4-BE49-F238E27FC236}">
                <a16:creationId xmlns:a16="http://schemas.microsoft.com/office/drawing/2014/main" id="{2EFBD16D-A44F-44D9-B5EE-6B43D78F719E}"/>
              </a:ext>
            </a:extLst>
          </p:cNvPr>
          <p:cNvSpPr/>
          <p:nvPr/>
        </p:nvSpPr>
        <p:spPr>
          <a:xfrm>
            <a:off x="7601351" y="4060723"/>
            <a:ext cx="40582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Better pricing competitiveness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34933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33B899-F43B-47D1-84BD-0C1AC36B6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4A16A3-6921-43D1-93A7-1A83F4D94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27C865-46E7-4F15-9B80-6AD33E5DF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29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B2988B75-D093-43E7-A73B-37BEE84EAF35}"/>
              </a:ext>
            </a:extLst>
          </p:cNvPr>
          <p:cNvSpPr/>
          <p:nvPr/>
        </p:nvSpPr>
        <p:spPr>
          <a:xfrm>
            <a:off x="579650" y="223186"/>
            <a:ext cx="4026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BBE432A-BA98-4C57-8D2E-FB4FEC1EAC8D}"/>
              </a:ext>
            </a:extLst>
          </p:cNvPr>
          <p:cNvGrpSpPr/>
          <p:nvPr/>
        </p:nvGrpSpPr>
        <p:grpSpPr>
          <a:xfrm>
            <a:off x="3371850" y="1591344"/>
            <a:ext cx="2468880" cy="3675311"/>
            <a:chOff x="4861560" y="2103120"/>
            <a:chExt cx="2468880" cy="367531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F3CFAF9-89BC-47E0-A560-18233755959C}"/>
                </a:ext>
              </a:extLst>
            </p:cNvPr>
            <p:cNvSpPr/>
            <p:nvPr/>
          </p:nvSpPr>
          <p:spPr>
            <a:xfrm>
              <a:off x="4861560" y="2103120"/>
              <a:ext cx="2468880" cy="3671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EB3392E-3496-47A7-86CB-33B06FCDC067}"/>
                </a:ext>
              </a:extLst>
            </p:cNvPr>
            <p:cNvSpPr/>
            <p:nvPr/>
          </p:nvSpPr>
          <p:spPr>
            <a:xfrm>
              <a:off x="4861560" y="2103120"/>
              <a:ext cx="2468880" cy="46383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730E882-9FED-40CB-9DF2-F8EF23CDC008}"/>
                </a:ext>
              </a:extLst>
            </p:cNvPr>
            <p:cNvSpPr/>
            <p:nvPr/>
          </p:nvSpPr>
          <p:spPr>
            <a:xfrm>
              <a:off x="4861560" y="2566950"/>
              <a:ext cx="2468880" cy="1258403"/>
            </a:xfrm>
            <a:prstGeom prst="rect">
              <a:avLst/>
            </a:prstGeom>
            <a:solidFill>
              <a:srgbClr val="008C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0" name="Arrow: Pentagon 9">
              <a:extLst>
                <a:ext uri="{FF2B5EF4-FFF2-40B4-BE49-F238E27FC236}">
                  <a16:creationId xmlns:a16="http://schemas.microsoft.com/office/drawing/2014/main" id="{07995B9A-5232-48AD-ACCA-19CADC63C923}"/>
                </a:ext>
              </a:extLst>
            </p:cNvPr>
            <p:cNvSpPr/>
            <p:nvPr/>
          </p:nvSpPr>
          <p:spPr>
            <a:xfrm rot="16200000">
              <a:off x="5898632" y="4346623"/>
              <a:ext cx="394736" cy="2468880"/>
            </a:xfrm>
            <a:prstGeom prst="homePlat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944FDDE-418D-4203-BD52-D9E08DF21EDE}"/>
                </a:ext>
              </a:extLst>
            </p:cNvPr>
            <p:cNvSpPr txBox="1"/>
            <p:nvPr/>
          </p:nvSpPr>
          <p:spPr>
            <a:xfrm>
              <a:off x="5114803" y="2144380"/>
              <a:ext cx="19623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Essential Bundle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DA2C5DB-5B29-4AB0-A69E-931CDDCBEE63}"/>
                </a:ext>
              </a:extLst>
            </p:cNvPr>
            <p:cNvSpPr txBox="1"/>
            <p:nvPr/>
          </p:nvSpPr>
          <p:spPr>
            <a:xfrm>
              <a:off x="5501122" y="2863477"/>
              <a:ext cx="11560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4000" b="1" dirty="0">
                  <a:solidFill>
                    <a:schemeClr val="bg1"/>
                  </a:solidFill>
                  <a:latin typeface="+mj-lt"/>
                </a:rPr>
                <a:t>50</a:t>
              </a:r>
              <a:r>
                <a:rPr lang="en-MY" sz="4000" dirty="0">
                  <a:solidFill>
                    <a:schemeClr val="bg1"/>
                  </a:solidFill>
                  <a:latin typeface="+mj-lt"/>
                </a:rPr>
                <a:t>%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1047B5A-2D1F-4C4E-A9F7-FECD28B0E3C3}"/>
                </a:ext>
              </a:extLst>
            </p:cNvPr>
            <p:cNvSpPr txBox="1"/>
            <p:nvPr/>
          </p:nvSpPr>
          <p:spPr>
            <a:xfrm>
              <a:off x="5431394" y="3372667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Hardware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997AE65-BBC2-4B11-9E48-3AB14D3A58D2}"/>
                </a:ext>
              </a:extLst>
            </p:cNvPr>
            <p:cNvSpPr txBox="1"/>
            <p:nvPr/>
          </p:nvSpPr>
          <p:spPr>
            <a:xfrm>
              <a:off x="5265421" y="4311765"/>
              <a:ext cx="16611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</a:rPr>
                <a:t>Basic SWG with URL filtering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EBC49E1-223B-4D81-9B29-39BB0C60162A}"/>
              </a:ext>
            </a:extLst>
          </p:cNvPr>
          <p:cNvGrpSpPr/>
          <p:nvPr/>
        </p:nvGrpSpPr>
        <p:grpSpPr>
          <a:xfrm>
            <a:off x="6321130" y="1591344"/>
            <a:ext cx="2468881" cy="3675312"/>
            <a:chOff x="4861559" y="2103120"/>
            <a:chExt cx="2468881" cy="367531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9B51E27-867B-4DC2-8245-7800E4E05A7B}"/>
                </a:ext>
              </a:extLst>
            </p:cNvPr>
            <p:cNvSpPr/>
            <p:nvPr/>
          </p:nvSpPr>
          <p:spPr>
            <a:xfrm>
              <a:off x="4861560" y="2103120"/>
              <a:ext cx="2468880" cy="3671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D78E536-2A37-48BA-B788-2A357C31CAB5}"/>
                </a:ext>
              </a:extLst>
            </p:cNvPr>
            <p:cNvSpPr/>
            <p:nvPr/>
          </p:nvSpPr>
          <p:spPr>
            <a:xfrm>
              <a:off x="4861560" y="2103120"/>
              <a:ext cx="2468880" cy="46383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726C49D-A742-4F6E-B683-5967C04F9BD4}"/>
                </a:ext>
              </a:extLst>
            </p:cNvPr>
            <p:cNvSpPr/>
            <p:nvPr/>
          </p:nvSpPr>
          <p:spPr>
            <a:xfrm>
              <a:off x="4861560" y="2566951"/>
              <a:ext cx="2468880" cy="125840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9" name="Arrow: Pentagon 18">
              <a:extLst>
                <a:ext uri="{FF2B5EF4-FFF2-40B4-BE49-F238E27FC236}">
                  <a16:creationId xmlns:a16="http://schemas.microsoft.com/office/drawing/2014/main" id="{64E8140F-4665-49F2-82EB-8E0A8853F62E}"/>
                </a:ext>
              </a:extLst>
            </p:cNvPr>
            <p:cNvSpPr/>
            <p:nvPr/>
          </p:nvSpPr>
          <p:spPr>
            <a:xfrm rot="16200000">
              <a:off x="5898631" y="4346624"/>
              <a:ext cx="394736" cy="2468880"/>
            </a:xfrm>
            <a:prstGeom prst="homePlat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5198FDF-E8DF-4D7A-B386-5AE9DB854EDA}"/>
                </a:ext>
              </a:extLst>
            </p:cNvPr>
            <p:cNvSpPr txBox="1"/>
            <p:nvPr/>
          </p:nvSpPr>
          <p:spPr>
            <a:xfrm>
              <a:off x="5097971" y="2144380"/>
              <a:ext cx="19960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Premium Bundle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DB5DB6D-9315-49E4-A2EC-C291A4E6EF85}"/>
                </a:ext>
              </a:extLst>
            </p:cNvPr>
            <p:cNvSpPr txBox="1"/>
            <p:nvPr/>
          </p:nvSpPr>
          <p:spPr>
            <a:xfrm>
              <a:off x="5517955" y="2868165"/>
              <a:ext cx="11560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4000" b="1" dirty="0">
                  <a:solidFill>
                    <a:schemeClr val="bg1"/>
                  </a:solidFill>
                  <a:latin typeface="+mj-lt"/>
                </a:rPr>
                <a:t>70</a:t>
              </a:r>
              <a:r>
                <a:rPr lang="en-MY" sz="4000" dirty="0">
                  <a:solidFill>
                    <a:schemeClr val="bg1"/>
                  </a:solidFill>
                  <a:latin typeface="+mj-lt"/>
                </a:rPr>
                <a:t>%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C181134-FC28-485E-8397-3CF97D9DF379}"/>
                </a:ext>
              </a:extLst>
            </p:cNvPr>
            <p:cNvSpPr txBox="1"/>
            <p:nvPr/>
          </p:nvSpPr>
          <p:spPr>
            <a:xfrm>
              <a:off x="5448224" y="3362850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Hardware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255796E-C5B9-468E-8356-97A4833E8186}"/>
                </a:ext>
              </a:extLst>
            </p:cNvPr>
            <p:cNvSpPr txBox="1"/>
            <p:nvPr/>
          </p:nvSpPr>
          <p:spPr>
            <a:xfrm>
              <a:off x="5265418" y="3983165"/>
              <a:ext cx="166116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Anti-Malware Protection (Known &amp; Unknown)</a:t>
              </a:r>
            </a:p>
          </p:txBody>
        </p:sp>
      </p:grpSp>
      <p:grpSp>
        <p:nvGrpSpPr>
          <p:cNvPr id="24" name="组合 45">
            <a:extLst>
              <a:ext uri="{FF2B5EF4-FFF2-40B4-BE49-F238E27FC236}">
                <a16:creationId xmlns:a16="http://schemas.microsoft.com/office/drawing/2014/main" id="{9D77BACC-438C-4F15-9C47-FB2A130CD8A7}"/>
              </a:ext>
            </a:extLst>
          </p:cNvPr>
          <p:cNvGrpSpPr/>
          <p:nvPr/>
        </p:nvGrpSpPr>
        <p:grpSpPr>
          <a:xfrm>
            <a:off x="3964337" y="2121570"/>
            <a:ext cx="1283906" cy="208164"/>
            <a:chOff x="2447760" y="2123651"/>
            <a:chExt cx="1283906" cy="208164"/>
          </a:xfrm>
        </p:grpSpPr>
        <p:sp>
          <p:nvSpPr>
            <p:cNvPr id="25" name="五角星 32">
              <a:extLst>
                <a:ext uri="{FF2B5EF4-FFF2-40B4-BE49-F238E27FC236}">
                  <a16:creationId xmlns:a16="http://schemas.microsoft.com/office/drawing/2014/main" id="{C0629AFC-3A17-42E8-A596-2A99B222CF0B}"/>
                </a:ext>
              </a:extLst>
            </p:cNvPr>
            <p:cNvSpPr/>
            <p:nvPr/>
          </p:nvSpPr>
          <p:spPr>
            <a:xfrm>
              <a:off x="2447760" y="2123651"/>
              <a:ext cx="208164" cy="208164"/>
            </a:xfrm>
            <a:prstGeom prst="star5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五角星 39">
              <a:extLst>
                <a:ext uri="{FF2B5EF4-FFF2-40B4-BE49-F238E27FC236}">
                  <a16:creationId xmlns:a16="http://schemas.microsoft.com/office/drawing/2014/main" id="{FB7BCF11-A953-4270-B273-57C81BBEAF2B}"/>
                </a:ext>
              </a:extLst>
            </p:cNvPr>
            <p:cNvSpPr/>
            <p:nvPr/>
          </p:nvSpPr>
          <p:spPr>
            <a:xfrm>
              <a:off x="2716696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五角星 40">
              <a:extLst>
                <a:ext uri="{FF2B5EF4-FFF2-40B4-BE49-F238E27FC236}">
                  <a16:creationId xmlns:a16="http://schemas.microsoft.com/office/drawing/2014/main" id="{7F4D4A11-FB58-430F-92B3-DE91F2BEB9F7}"/>
                </a:ext>
              </a:extLst>
            </p:cNvPr>
            <p:cNvSpPr/>
            <p:nvPr/>
          </p:nvSpPr>
          <p:spPr>
            <a:xfrm>
              <a:off x="2985632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五角星 43">
              <a:extLst>
                <a:ext uri="{FF2B5EF4-FFF2-40B4-BE49-F238E27FC236}">
                  <a16:creationId xmlns:a16="http://schemas.microsoft.com/office/drawing/2014/main" id="{49BAEED4-FD03-4861-A34C-4858F35CEF74}"/>
                </a:ext>
              </a:extLst>
            </p:cNvPr>
            <p:cNvSpPr/>
            <p:nvPr/>
          </p:nvSpPr>
          <p:spPr>
            <a:xfrm>
              <a:off x="3254568" y="2123651"/>
              <a:ext cx="208164" cy="208164"/>
            </a:xfrm>
            <a:prstGeom prst="star5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9" name="五角星 44">
              <a:extLst>
                <a:ext uri="{FF2B5EF4-FFF2-40B4-BE49-F238E27FC236}">
                  <a16:creationId xmlns:a16="http://schemas.microsoft.com/office/drawing/2014/main" id="{B5E7C9C3-53B0-4E9C-ADB8-070A61542048}"/>
                </a:ext>
              </a:extLst>
            </p:cNvPr>
            <p:cNvSpPr/>
            <p:nvPr/>
          </p:nvSpPr>
          <p:spPr>
            <a:xfrm>
              <a:off x="3523502" y="2123651"/>
              <a:ext cx="208164" cy="208164"/>
            </a:xfrm>
            <a:prstGeom prst="star5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30" name="组合 46">
            <a:extLst>
              <a:ext uri="{FF2B5EF4-FFF2-40B4-BE49-F238E27FC236}">
                <a16:creationId xmlns:a16="http://schemas.microsoft.com/office/drawing/2014/main" id="{580B657D-5E69-4F53-BEF9-747C1FB05F6F}"/>
              </a:ext>
            </a:extLst>
          </p:cNvPr>
          <p:cNvGrpSpPr/>
          <p:nvPr/>
        </p:nvGrpSpPr>
        <p:grpSpPr>
          <a:xfrm>
            <a:off x="6913617" y="2121570"/>
            <a:ext cx="1283906" cy="208164"/>
            <a:chOff x="2447760" y="2123651"/>
            <a:chExt cx="1283906" cy="208164"/>
          </a:xfrm>
        </p:grpSpPr>
        <p:sp>
          <p:nvSpPr>
            <p:cNvPr id="31" name="五角星 47">
              <a:extLst>
                <a:ext uri="{FF2B5EF4-FFF2-40B4-BE49-F238E27FC236}">
                  <a16:creationId xmlns:a16="http://schemas.microsoft.com/office/drawing/2014/main" id="{5297E0F6-8BA5-413F-B9AC-4C6FBB9CB67D}"/>
                </a:ext>
              </a:extLst>
            </p:cNvPr>
            <p:cNvSpPr/>
            <p:nvPr/>
          </p:nvSpPr>
          <p:spPr>
            <a:xfrm>
              <a:off x="2447760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2" name="五角星 48">
              <a:extLst>
                <a:ext uri="{FF2B5EF4-FFF2-40B4-BE49-F238E27FC236}">
                  <a16:creationId xmlns:a16="http://schemas.microsoft.com/office/drawing/2014/main" id="{10CE1EEC-CCB6-4CEC-ACAD-47109851147F}"/>
                </a:ext>
              </a:extLst>
            </p:cNvPr>
            <p:cNvSpPr/>
            <p:nvPr/>
          </p:nvSpPr>
          <p:spPr>
            <a:xfrm>
              <a:off x="2716696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3" name="五角星 49">
              <a:extLst>
                <a:ext uri="{FF2B5EF4-FFF2-40B4-BE49-F238E27FC236}">
                  <a16:creationId xmlns:a16="http://schemas.microsoft.com/office/drawing/2014/main" id="{7B301A0E-A541-49A1-A0BB-3493DBFA2118}"/>
                </a:ext>
              </a:extLst>
            </p:cNvPr>
            <p:cNvSpPr/>
            <p:nvPr/>
          </p:nvSpPr>
          <p:spPr>
            <a:xfrm>
              <a:off x="2985632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4" name="五角星 50">
              <a:extLst>
                <a:ext uri="{FF2B5EF4-FFF2-40B4-BE49-F238E27FC236}">
                  <a16:creationId xmlns:a16="http://schemas.microsoft.com/office/drawing/2014/main" id="{FF9A53E8-005C-4BEF-839A-4C00EC0A2F8F}"/>
                </a:ext>
              </a:extLst>
            </p:cNvPr>
            <p:cNvSpPr/>
            <p:nvPr/>
          </p:nvSpPr>
          <p:spPr>
            <a:xfrm>
              <a:off x="3254568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5" name="五角星 51">
              <a:extLst>
                <a:ext uri="{FF2B5EF4-FFF2-40B4-BE49-F238E27FC236}">
                  <a16:creationId xmlns:a16="http://schemas.microsoft.com/office/drawing/2014/main" id="{1B2D2543-180B-41A6-B8ED-6EFF37926129}"/>
                </a:ext>
              </a:extLst>
            </p:cNvPr>
            <p:cNvSpPr/>
            <p:nvPr/>
          </p:nvSpPr>
          <p:spPr>
            <a:xfrm>
              <a:off x="3523502" y="2123651"/>
              <a:ext cx="208164" cy="208164"/>
            </a:xfrm>
            <a:prstGeom prst="star5">
              <a:avLst/>
            </a:prstGeom>
            <a:solidFill>
              <a:srgbClr val="3A9D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298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136724-06E0-46C1-B780-AA2DF86AF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48F8D9-4224-4051-A022-A83A5407F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1EEEE-97C6-4F9F-A6BE-0414E895C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30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1038815D-001B-49D0-9737-5CDEF6B6217A}"/>
              </a:ext>
            </a:extLst>
          </p:cNvPr>
          <p:cNvSpPr/>
          <p:nvPr/>
        </p:nvSpPr>
        <p:spPr>
          <a:xfrm>
            <a:off x="579650" y="223186"/>
            <a:ext cx="61183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 - Breakdown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CB823B6-CDB8-46B9-AAB5-2F8D85680D31}"/>
              </a:ext>
            </a:extLst>
          </p:cNvPr>
          <p:cNvGraphicFramePr>
            <a:graphicFrameLocks noGrp="1"/>
          </p:cNvGraphicFramePr>
          <p:nvPr/>
        </p:nvGraphicFramePr>
        <p:xfrm>
          <a:off x="1485900" y="1024957"/>
          <a:ext cx="8446770" cy="51015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73949">
                  <a:extLst>
                    <a:ext uri="{9D8B030D-6E8A-4147-A177-3AD203B41FA5}">
                      <a16:colId xmlns:a16="http://schemas.microsoft.com/office/drawing/2014/main" val="2192955833"/>
                    </a:ext>
                  </a:extLst>
                </a:gridCol>
                <a:gridCol w="1612346">
                  <a:extLst>
                    <a:ext uri="{9D8B030D-6E8A-4147-A177-3AD203B41FA5}">
                      <a16:colId xmlns:a16="http://schemas.microsoft.com/office/drawing/2014/main" val="3379087663"/>
                    </a:ext>
                  </a:extLst>
                </a:gridCol>
                <a:gridCol w="1660475">
                  <a:extLst>
                    <a:ext uri="{9D8B030D-6E8A-4147-A177-3AD203B41FA5}">
                      <a16:colId xmlns:a16="http://schemas.microsoft.com/office/drawing/2014/main" val="498905440"/>
                    </a:ext>
                  </a:extLst>
                </a:gridCol>
              </a:tblGrid>
              <a:tr h="462750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108000" marB="108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Essential</a:t>
                      </a:r>
                      <a:endParaRPr lang="en-MY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10800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Premium</a:t>
                      </a:r>
                      <a:endParaRPr lang="en-MY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10800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2403161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Bandwidth Management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667897"/>
                  </a:ext>
                </a:extLst>
              </a:tr>
              <a:tr h="389982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User Authentication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8135679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Traffic Control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740226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Content Audit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116732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u="none" strike="noStrike" dirty="0">
                          <a:effectLst/>
                        </a:rPr>
                        <a:t>Proxy Avoidance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221840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Endpoints Management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675243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Report Center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504231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Link Load Balance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3575908"/>
                  </a:ext>
                </a:extLst>
              </a:tr>
              <a:tr h="39728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Support Services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561304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 err="1">
                          <a:effectLst/>
                        </a:rPr>
                        <a:t>Sangfor</a:t>
                      </a:r>
                      <a:r>
                        <a:rPr lang="en-MY" sz="1400" u="none" strike="noStrike" dirty="0">
                          <a:effectLst/>
                        </a:rPr>
                        <a:t> URL Database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127864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Anti Malware (Engine Zero)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505315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u="none" strike="noStrike" dirty="0">
                          <a:effectLst/>
                        </a:rPr>
                        <a:t>Threat Intelligence (Neural-X)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904892"/>
                  </a:ext>
                </a:extLst>
              </a:tr>
            </a:tbl>
          </a:graphicData>
        </a:graphic>
      </p:graphicFrame>
      <p:pic>
        <p:nvPicPr>
          <p:cNvPr id="7" name="图形 11" descr="复选标记">
            <a:extLst>
              <a:ext uri="{FF2B5EF4-FFF2-40B4-BE49-F238E27FC236}">
                <a16:creationId xmlns:a16="http://schemas.microsoft.com/office/drawing/2014/main" id="{3C4EE26C-F4DF-4B3C-BF87-BE98411959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6" y="1530507"/>
            <a:ext cx="222885" cy="222885"/>
          </a:xfrm>
          <a:prstGeom prst="rect">
            <a:avLst/>
          </a:prstGeom>
        </p:spPr>
      </p:pic>
      <p:pic>
        <p:nvPicPr>
          <p:cNvPr id="8" name="图形 11" descr="复选标记">
            <a:extLst>
              <a:ext uri="{FF2B5EF4-FFF2-40B4-BE49-F238E27FC236}">
                <a16:creationId xmlns:a16="http://schemas.microsoft.com/office/drawing/2014/main" id="{AA0E01B7-D813-4568-AF91-997A2265C0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5" y="1920500"/>
            <a:ext cx="222885" cy="222885"/>
          </a:xfrm>
          <a:prstGeom prst="rect">
            <a:avLst/>
          </a:prstGeom>
        </p:spPr>
      </p:pic>
      <p:pic>
        <p:nvPicPr>
          <p:cNvPr id="9" name="图形 11" descr="复选标记">
            <a:extLst>
              <a:ext uri="{FF2B5EF4-FFF2-40B4-BE49-F238E27FC236}">
                <a16:creationId xmlns:a16="http://schemas.microsoft.com/office/drawing/2014/main" id="{07281BE2-0D35-47CF-99AA-EC832762CB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4" y="2321076"/>
            <a:ext cx="222885" cy="222885"/>
          </a:xfrm>
          <a:prstGeom prst="rect">
            <a:avLst/>
          </a:prstGeom>
        </p:spPr>
      </p:pic>
      <p:pic>
        <p:nvPicPr>
          <p:cNvPr id="10" name="图形 11" descr="复选标记">
            <a:extLst>
              <a:ext uri="{FF2B5EF4-FFF2-40B4-BE49-F238E27FC236}">
                <a16:creationId xmlns:a16="http://schemas.microsoft.com/office/drawing/2014/main" id="{9B35A565-E6E8-49EB-BC3B-144EC879C3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4" y="2704448"/>
            <a:ext cx="222885" cy="222885"/>
          </a:xfrm>
          <a:prstGeom prst="rect">
            <a:avLst/>
          </a:prstGeom>
        </p:spPr>
      </p:pic>
      <p:pic>
        <p:nvPicPr>
          <p:cNvPr id="11" name="图形 11" descr="复选标记">
            <a:extLst>
              <a:ext uri="{FF2B5EF4-FFF2-40B4-BE49-F238E27FC236}">
                <a16:creationId xmlns:a16="http://schemas.microsoft.com/office/drawing/2014/main" id="{02A66464-3D0F-4860-A102-A73FB3CFF6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3" y="3081199"/>
            <a:ext cx="222885" cy="222885"/>
          </a:xfrm>
          <a:prstGeom prst="rect">
            <a:avLst/>
          </a:prstGeom>
        </p:spPr>
      </p:pic>
      <p:pic>
        <p:nvPicPr>
          <p:cNvPr id="12" name="图形 11" descr="复选标记">
            <a:extLst>
              <a:ext uri="{FF2B5EF4-FFF2-40B4-BE49-F238E27FC236}">
                <a16:creationId xmlns:a16="http://schemas.microsoft.com/office/drawing/2014/main" id="{51A266DA-A08D-4E41-A081-D9DDB7D98D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9928" y="3481775"/>
            <a:ext cx="222885" cy="222885"/>
          </a:xfrm>
          <a:prstGeom prst="rect">
            <a:avLst/>
          </a:prstGeom>
        </p:spPr>
      </p:pic>
      <p:pic>
        <p:nvPicPr>
          <p:cNvPr id="13" name="图形 11" descr="复选标记">
            <a:extLst>
              <a:ext uri="{FF2B5EF4-FFF2-40B4-BE49-F238E27FC236}">
                <a16:creationId xmlns:a16="http://schemas.microsoft.com/office/drawing/2014/main" id="{2F5B11A3-3477-4D21-A7B8-9F836B70E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2" y="3887573"/>
            <a:ext cx="222885" cy="222885"/>
          </a:xfrm>
          <a:prstGeom prst="rect">
            <a:avLst/>
          </a:prstGeom>
        </p:spPr>
      </p:pic>
      <p:pic>
        <p:nvPicPr>
          <p:cNvPr id="14" name="图形 11" descr="复选标记">
            <a:extLst>
              <a:ext uri="{FF2B5EF4-FFF2-40B4-BE49-F238E27FC236}">
                <a16:creationId xmlns:a16="http://schemas.microsoft.com/office/drawing/2014/main" id="{663D8881-1890-4031-AA1C-0428DB1D18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24209" y="4258816"/>
            <a:ext cx="222885" cy="222885"/>
          </a:xfrm>
          <a:prstGeom prst="rect">
            <a:avLst/>
          </a:prstGeom>
        </p:spPr>
      </p:pic>
      <p:pic>
        <p:nvPicPr>
          <p:cNvPr id="15" name="图形 11" descr="复选标记">
            <a:extLst>
              <a:ext uri="{FF2B5EF4-FFF2-40B4-BE49-F238E27FC236}">
                <a16:creationId xmlns:a16="http://schemas.microsoft.com/office/drawing/2014/main" id="{5962072D-5B30-46E2-B42E-A14C061749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24208" y="4633589"/>
            <a:ext cx="222885" cy="222885"/>
          </a:xfrm>
          <a:prstGeom prst="rect">
            <a:avLst/>
          </a:prstGeom>
        </p:spPr>
      </p:pic>
      <p:pic>
        <p:nvPicPr>
          <p:cNvPr id="16" name="图形 11" descr="复选标记">
            <a:extLst>
              <a:ext uri="{FF2B5EF4-FFF2-40B4-BE49-F238E27FC236}">
                <a16:creationId xmlns:a16="http://schemas.microsoft.com/office/drawing/2014/main" id="{A1448282-8087-4628-8384-76C028E589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0143" y="5034165"/>
            <a:ext cx="222885" cy="222885"/>
          </a:xfrm>
          <a:prstGeom prst="rect">
            <a:avLst/>
          </a:prstGeom>
        </p:spPr>
      </p:pic>
      <p:pic>
        <p:nvPicPr>
          <p:cNvPr id="17" name="图形 11" descr="复选标记">
            <a:extLst>
              <a:ext uri="{FF2B5EF4-FFF2-40B4-BE49-F238E27FC236}">
                <a16:creationId xmlns:a16="http://schemas.microsoft.com/office/drawing/2014/main" id="{24179DB6-B539-49CA-A708-0ADB636A25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6" y="1545747"/>
            <a:ext cx="222885" cy="222885"/>
          </a:xfrm>
          <a:prstGeom prst="rect">
            <a:avLst/>
          </a:prstGeom>
        </p:spPr>
      </p:pic>
      <p:pic>
        <p:nvPicPr>
          <p:cNvPr id="18" name="图形 11" descr="复选标记">
            <a:extLst>
              <a:ext uri="{FF2B5EF4-FFF2-40B4-BE49-F238E27FC236}">
                <a16:creationId xmlns:a16="http://schemas.microsoft.com/office/drawing/2014/main" id="{6FE1F31D-F525-490F-85EB-86B892F8CF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5" y="1935740"/>
            <a:ext cx="222885" cy="222885"/>
          </a:xfrm>
          <a:prstGeom prst="rect">
            <a:avLst/>
          </a:prstGeom>
        </p:spPr>
      </p:pic>
      <p:pic>
        <p:nvPicPr>
          <p:cNvPr id="19" name="图形 11" descr="复选标记">
            <a:extLst>
              <a:ext uri="{FF2B5EF4-FFF2-40B4-BE49-F238E27FC236}">
                <a16:creationId xmlns:a16="http://schemas.microsoft.com/office/drawing/2014/main" id="{4F7B90B5-5172-4CC8-BCB9-816151CE5E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4" y="2336316"/>
            <a:ext cx="222885" cy="222885"/>
          </a:xfrm>
          <a:prstGeom prst="rect">
            <a:avLst/>
          </a:prstGeom>
        </p:spPr>
      </p:pic>
      <p:pic>
        <p:nvPicPr>
          <p:cNvPr id="20" name="图形 11" descr="复选标记">
            <a:extLst>
              <a:ext uri="{FF2B5EF4-FFF2-40B4-BE49-F238E27FC236}">
                <a16:creationId xmlns:a16="http://schemas.microsoft.com/office/drawing/2014/main" id="{1469CE19-C59B-4C28-BA33-4D9FA55A9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4" y="2719688"/>
            <a:ext cx="222885" cy="222885"/>
          </a:xfrm>
          <a:prstGeom prst="rect">
            <a:avLst/>
          </a:prstGeom>
        </p:spPr>
      </p:pic>
      <p:pic>
        <p:nvPicPr>
          <p:cNvPr id="21" name="图形 11" descr="复选标记">
            <a:extLst>
              <a:ext uri="{FF2B5EF4-FFF2-40B4-BE49-F238E27FC236}">
                <a16:creationId xmlns:a16="http://schemas.microsoft.com/office/drawing/2014/main" id="{E4E04D83-CDB8-48E5-A6DE-3A4E664E9F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3" y="3096439"/>
            <a:ext cx="222885" cy="222885"/>
          </a:xfrm>
          <a:prstGeom prst="rect">
            <a:avLst/>
          </a:prstGeom>
        </p:spPr>
      </p:pic>
      <p:pic>
        <p:nvPicPr>
          <p:cNvPr id="22" name="图形 11" descr="复选标记">
            <a:extLst>
              <a:ext uri="{FF2B5EF4-FFF2-40B4-BE49-F238E27FC236}">
                <a16:creationId xmlns:a16="http://schemas.microsoft.com/office/drawing/2014/main" id="{F3F68F3B-9994-4CAF-BD76-561866C269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5368" y="3497015"/>
            <a:ext cx="222885" cy="222885"/>
          </a:xfrm>
          <a:prstGeom prst="rect">
            <a:avLst/>
          </a:prstGeom>
        </p:spPr>
      </p:pic>
      <p:pic>
        <p:nvPicPr>
          <p:cNvPr id="23" name="图形 11" descr="复选标记">
            <a:extLst>
              <a:ext uri="{FF2B5EF4-FFF2-40B4-BE49-F238E27FC236}">
                <a16:creationId xmlns:a16="http://schemas.microsoft.com/office/drawing/2014/main" id="{F4FC6C74-1C3B-4776-9E5B-5B25AC7880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2" y="3902813"/>
            <a:ext cx="222885" cy="222885"/>
          </a:xfrm>
          <a:prstGeom prst="rect">
            <a:avLst/>
          </a:prstGeom>
        </p:spPr>
      </p:pic>
      <p:pic>
        <p:nvPicPr>
          <p:cNvPr id="24" name="图形 11" descr="复选标记">
            <a:extLst>
              <a:ext uri="{FF2B5EF4-FFF2-40B4-BE49-F238E27FC236}">
                <a16:creationId xmlns:a16="http://schemas.microsoft.com/office/drawing/2014/main" id="{D81BD73B-E36A-41D7-80C0-17D8CB7C6A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9649" y="4274056"/>
            <a:ext cx="222885" cy="222885"/>
          </a:xfrm>
          <a:prstGeom prst="rect">
            <a:avLst/>
          </a:prstGeom>
        </p:spPr>
      </p:pic>
      <p:pic>
        <p:nvPicPr>
          <p:cNvPr id="25" name="图形 11" descr="复选标记">
            <a:extLst>
              <a:ext uri="{FF2B5EF4-FFF2-40B4-BE49-F238E27FC236}">
                <a16:creationId xmlns:a16="http://schemas.microsoft.com/office/drawing/2014/main" id="{86CEE30D-F8EA-4B95-93D8-7BD0E4F53C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9648" y="4648829"/>
            <a:ext cx="222885" cy="222885"/>
          </a:xfrm>
          <a:prstGeom prst="rect">
            <a:avLst/>
          </a:prstGeom>
        </p:spPr>
      </p:pic>
      <p:pic>
        <p:nvPicPr>
          <p:cNvPr id="26" name="图形 11" descr="复选标记">
            <a:extLst>
              <a:ext uri="{FF2B5EF4-FFF2-40B4-BE49-F238E27FC236}">
                <a16:creationId xmlns:a16="http://schemas.microsoft.com/office/drawing/2014/main" id="{EB042958-2559-43E4-B321-42DC27D5DB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55583" y="5049405"/>
            <a:ext cx="222885" cy="222885"/>
          </a:xfrm>
          <a:prstGeom prst="rect">
            <a:avLst/>
          </a:prstGeom>
        </p:spPr>
      </p:pic>
      <p:pic>
        <p:nvPicPr>
          <p:cNvPr id="27" name="图形 11" descr="复选标记">
            <a:extLst>
              <a:ext uri="{FF2B5EF4-FFF2-40B4-BE49-F238E27FC236}">
                <a16:creationId xmlns:a16="http://schemas.microsoft.com/office/drawing/2014/main" id="{9FC83E4A-4F54-4E3B-9FCD-0804A336BE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5368" y="5447997"/>
            <a:ext cx="222885" cy="222885"/>
          </a:xfrm>
          <a:prstGeom prst="rect">
            <a:avLst/>
          </a:prstGeom>
        </p:spPr>
      </p:pic>
      <p:pic>
        <p:nvPicPr>
          <p:cNvPr id="28" name="图形 11" descr="复选标记">
            <a:extLst>
              <a:ext uri="{FF2B5EF4-FFF2-40B4-BE49-F238E27FC236}">
                <a16:creationId xmlns:a16="http://schemas.microsoft.com/office/drawing/2014/main" id="{62F2123D-1815-40F7-815D-F66B07F874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55582" y="5808300"/>
            <a:ext cx="222885" cy="22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762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31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53C5F7A-182F-FA47-AA4C-5678E311092D}"/>
              </a:ext>
            </a:extLst>
          </p:cNvPr>
          <p:cNvGrpSpPr/>
          <p:nvPr/>
        </p:nvGrpSpPr>
        <p:grpSpPr>
          <a:xfrm>
            <a:off x="3329386" y="2315029"/>
            <a:ext cx="4855158" cy="2009236"/>
            <a:chOff x="2769938" y="2315029"/>
            <a:chExt cx="4855158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4855158" cy="1901371"/>
              <a:chOff x="2901044" y="2315029"/>
              <a:chExt cx="4855158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4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69248" y="2880993"/>
                <a:ext cx="268695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Conclusion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43235864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2EAA74-59DA-44EC-8A30-37CF3291A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719644-3362-49DF-BB6E-FC5DB7831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39D46-4BA9-4CA9-A9D0-02A17F43D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32</a:t>
            </a:fld>
            <a:endParaRPr lang="zh-CN" altLang="en-US" dirty="0"/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id="{3C68A09E-3A8E-46FE-982F-674427E9F9CC}"/>
              </a:ext>
            </a:extLst>
          </p:cNvPr>
          <p:cNvSpPr/>
          <p:nvPr/>
        </p:nvSpPr>
        <p:spPr>
          <a:xfrm>
            <a:off x="1370351" y="3148314"/>
            <a:ext cx="2753703" cy="2160845"/>
          </a:xfrm>
          <a:prstGeom prst="hexagon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2000" dirty="0">
                <a:solidFill>
                  <a:schemeClr val="bg1"/>
                </a:solidFill>
              </a:rPr>
              <a:t>Gain Visibility and Control over your network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id="{D5C32F75-008F-44F4-B32C-66844E5CAFB5}"/>
              </a:ext>
            </a:extLst>
          </p:cNvPr>
          <p:cNvSpPr/>
          <p:nvPr/>
        </p:nvSpPr>
        <p:spPr>
          <a:xfrm>
            <a:off x="4916587" y="3148314"/>
            <a:ext cx="2753704" cy="2160846"/>
          </a:xfrm>
          <a:prstGeom prst="hexagon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2000" dirty="0">
                <a:solidFill>
                  <a:schemeClr val="bg1"/>
                </a:solidFill>
              </a:rPr>
              <a:t>Proactive rather than reactive security approach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7" name="六边形 6">
            <a:extLst>
              <a:ext uri="{FF2B5EF4-FFF2-40B4-BE49-F238E27FC236}">
                <a16:creationId xmlns:a16="http://schemas.microsoft.com/office/drawing/2014/main" id="{717D2CC2-0EC9-4FC9-9A30-100824C4A580}"/>
              </a:ext>
            </a:extLst>
          </p:cNvPr>
          <p:cNvSpPr/>
          <p:nvPr/>
        </p:nvSpPr>
        <p:spPr>
          <a:xfrm>
            <a:off x="8347342" y="3148314"/>
            <a:ext cx="2753704" cy="2160846"/>
          </a:xfrm>
          <a:prstGeom prst="hexagon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2000" dirty="0">
                <a:solidFill>
                  <a:schemeClr val="bg1"/>
                </a:solidFill>
              </a:rPr>
              <a:t>Empower your network with continuous monitoring and protection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8" name="组合 18">
            <a:extLst>
              <a:ext uri="{FF2B5EF4-FFF2-40B4-BE49-F238E27FC236}">
                <a16:creationId xmlns:a16="http://schemas.microsoft.com/office/drawing/2014/main" id="{91A03E97-E068-4C5B-9BED-07EAD6E4AA3B}"/>
              </a:ext>
            </a:extLst>
          </p:cNvPr>
          <p:cNvGrpSpPr/>
          <p:nvPr/>
        </p:nvGrpSpPr>
        <p:grpSpPr>
          <a:xfrm>
            <a:off x="1" y="200326"/>
            <a:ext cx="5805761" cy="523220"/>
            <a:chOff x="1" y="200326"/>
            <a:chExt cx="5805761" cy="523220"/>
          </a:xfrm>
        </p:grpSpPr>
        <p:sp>
          <p:nvSpPr>
            <p:cNvPr id="9" name="矩形 19">
              <a:extLst>
                <a:ext uri="{FF2B5EF4-FFF2-40B4-BE49-F238E27FC236}">
                  <a16:creationId xmlns:a16="http://schemas.microsoft.com/office/drawing/2014/main" id="{75372D06-82D7-48A8-93C6-18FAE1B5D329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矩形 20">
              <a:extLst>
                <a:ext uri="{FF2B5EF4-FFF2-40B4-BE49-F238E27FC236}">
                  <a16:creationId xmlns:a16="http://schemas.microsoft.com/office/drawing/2014/main" id="{1DE90EB2-7245-4ECC-AC6A-27082E5F03C8}"/>
                </a:ext>
              </a:extLst>
            </p:cNvPr>
            <p:cNvSpPr/>
            <p:nvPr/>
          </p:nvSpPr>
          <p:spPr>
            <a:xfrm>
              <a:off x="579651" y="200326"/>
              <a:ext cx="52261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Conclusion – Key Takeaways</a:t>
              </a:r>
            </a:p>
          </p:txBody>
        </p:sp>
        <p:sp>
          <p:nvSpPr>
            <p:cNvPr id="11" name="矩形 21">
              <a:extLst>
                <a:ext uri="{FF2B5EF4-FFF2-40B4-BE49-F238E27FC236}">
                  <a16:creationId xmlns:a16="http://schemas.microsoft.com/office/drawing/2014/main" id="{0369CD72-E280-4D0B-AC41-B21A0F60A2FE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2" name="TextBox 14">
            <a:extLst>
              <a:ext uri="{FF2B5EF4-FFF2-40B4-BE49-F238E27FC236}">
                <a16:creationId xmlns:a16="http://schemas.microsoft.com/office/drawing/2014/main" id="{11BCCED0-8F85-4785-8A5B-AFC4770B8613}"/>
              </a:ext>
            </a:extLst>
          </p:cNvPr>
          <p:cNvSpPr txBox="1"/>
          <p:nvPr/>
        </p:nvSpPr>
        <p:spPr>
          <a:xfrm>
            <a:off x="1875809" y="1662601"/>
            <a:ext cx="17427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01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1CBB41CE-F49F-4C38-8DE1-2670F9784C42}"/>
              </a:ext>
            </a:extLst>
          </p:cNvPr>
          <p:cNvSpPr txBox="1"/>
          <p:nvPr/>
        </p:nvSpPr>
        <p:spPr>
          <a:xfrm>
            <a:off x="5364305" y="1630860"/>
            <a:ext cx="17427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02</a:t>
            </a: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8ECBA72E-C9A8-4FF9-AC59-496A6CCC604B}"/>
              </a:ext>
            </a:extLst>
          </p:cNvPr>
          <p:cNvSpPr txBox="1"/>
          <p:nvPr/>
        </p:nvSpPr>
        <p:spPr>
          <a:xfrm>
            <a:off x="8852801" y="1646588"/>
            <a:ext cx="17427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36184697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2354790"/>
            <a:ext cx="5358626" cy="2339176"/>
            <a:chOff x="1320954" y="1989957"/>
            <a:chExt cx="5358626" cy="2339176"/>
          </a:xfrm>
        </p:grpSpPr>
        <p:sp>
          <p:nvSpPr>
            <p:cNvPr id="15" name="矩形 14"/>
            <p:cNvSpPr/>
            <p:nvPr/>
          </p:nvSpPr>
          <p:spPr>
            <a:xfrm>
              <a:off x="1320954" y="198995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448435" y="3018062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2"/>
            <p:cNvSpPr/>
            <p:nvPr/>
          </p:nvSpPr>
          <p:spPr>
            <a:xfrm>
              <a:off x="1320954" y="3037113"/>
              <a:ext cx="5358626" cy="129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 Yew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Product Marketing Manager IAG &amp; </a:t>
              </a:r>
              <a:r>
                <a:rPr lang="en-US" altLang="en-US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Access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eugene.yew@sangfor.com</a:t>
              </a:r>
              <a:endParaRPr lang="en-US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553431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2" ma:contentTypeDescription="Create a new document." ma:contentTypeScope="" ma:versionID="867abc61c0753f63d49fca0c0c3f062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b0f615d4a59941f47ffc7f2402272b75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3D373C-BF90-49EF-AD02-9DAA7E809A01}">
  <ds:schemaRefs>
    <ds:schemaRef ds:uri="http://purl.org/dc/elements/1.1/"/>
    <ds:schemaRef ds:uri="http://www.w3.org/XML/1998/namespace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40bf5473-31f4-403a-9eae-2673c3d7009b"/>
    <ds:schemaRef ds:uri="1feb58f4-9bb1-454f-9bde-61dd78d0bd48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E8B37D9-884C-4E24-85EB-6F0FF6730A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eb58f4-9bb1-454f-9bde-61dd78d0bd48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2466562-5790-4985-BBF8-F9BB8A0D47F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13624</TotalTime>
  <Words>1506</Words>
  <Application>Microsoft Office PowerPoint</Application>
  <PresentationFormat>Widescreen</PresentationFormat>
  <Paragraphs>520</Paragraphs>
  <Slides>34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等线</vt:lpstr>
      <vt:lpstr>Arial</vt:lpstr>
      <vt:lpstr>Arial</vt:lpstr>
      <vt:lpstr>Calibri</vt:lpstr>
      <vt:lpstr>Century Gothic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eugene.yew@sangfor.com</cp:lastModifiedBy>
  <cp:revision>262</cp:revision>
  <cp:lastPrinted>2020-09-27T06:49:02Z</cp:lastPrinted>
  <dcterms:created xsi:type="dcterms:W3CDTF">2019-02-27T02:00:39Z</dcterms:created>
  <dcterms:modified xsi:type="dcterms:W3CDTF">2021-06-09T13:38:05Z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0x01010049BDA20EC7826B4BA0C6DC70B5F72CAF</vt:lpwstr>
  </property>
</Properties>
</file>